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56" r:id="rId6"/>
    <p:sldId id="291" r:id="rId7"/>
    <p:sldId id="980" r:id="rId8"/>
    <p:sldId id="295" r:id="rId9"/>
    <p:sldId id="297" r:id="rId10"/>
    <p:sldId id="296" r:id="rId11"/>
    <p:sldId id="981" r:id="rId12"/>
    <p:sldId id="298" r:id="rId13"/>
    <p:sldId id="300" r:id="rId14"/>
    <p:sldId id="982" r:id="rId15"/>
    <p:sldId id="975" r:id="rId16"/>
    <p:sldId id="976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0"/>
    <p:restoredTop sz="86271"/>
  </p:normalViewPr>
  <p:slideViewPr>
    <p:cSldViewPr>
      <p:cViewPr varScale="1">
        <p:scale>
          <a:sx n="94" d="100"/>
          <a:sy n="94" d="100"/>
        </p:scale>
        <p:origin x="4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Header Placeholder 1">
            <a:extLst>
              <a:ext uri="{FF2B5EF4-FFF2-40B4-BE49-F238E27FC236}">
                <a16:creationId xmlns:a16="http://schemas.microsoft.com/office/drawing/2014/main" id="{2B47D201-6C0E-46DE-BA01-8F86F4860C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24579" name="Date Placeholder 2">
            <a:extLst>
              <a:ext uri="{FF2B5EF4-FFF2-40B4-BE49-F238E27FC236}">
                <a16:creationId xmlns:a16="http://schemas.microsoft.com/office/drawing/2014/main" id="{9ED8107F-8C07-4069-87AD-A61504D877EC}"/>
              </a:ext>
            </a:extLst>
          </p:cNvPr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6F1CD89A-E9B5-4E91-89EC-2ACC04634210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13316" name="Slide Image Placeholder 3">
            <a:extLst>
              <a:ext uri="{FF2B5EF4-FFF2-40B4-BE49-F238E27FC236}">
                <a16:creationId xmlns:a16="http://schemas.microsoft.com/office/drawing/2014/main" id="{CEC3F171-B8CF-45D2-9B46-DCE59207D93B}"/>
              </a:ext>
            </a:extLst>
          </p:cNvPr>
          <p:cNvSpPr>
            <a:spLocks noGrp="1" noRot="1" noChangeAspect="1" noChangeArrowheads="1"/>
          </p:cNvSpPr>
          <p:nvPr>
            <p:ph type="sldImg" idx="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Notes Placeholder 4">
            <a:extLst>
              <a:ext uri="{FF2B5EF4-FFF2-40B4-BE49-F238E27FC236}">
                <a16:creationId xmlns:a16="http://schemas.microsoft.com/office/drawing/2014/main" id="{8B7EE229-1CB7-4773-896E-56B108016CBF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4582" name="Footer Placeholder 5">
            <a:extLst>
              <a:ext uri="{FF2B5EF4-FFF2-40B4-BE49-F238E27FC236}">
                <a16:creationId xmlns:a16="http://schemas.microsoft.com/office/drawing/2014/main" id="{3CB7702F-4A65-4920-BA6B-2CBCDBEC5A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24583" name="Slide Number Placeholder 6">
            <a:extLst>
              <a:ext uri="{FF2B5EF4-FFF2-40B4-BE49-F238E27FC236}">
                <a16:creationId xmlns:a16="http://schemas.microsoft.com/office/drawing/2014/main" id="{FF9F2950-E170-4996-9F2A-66348E6A7D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39EFBA65-AACB-422F-B3EA-1A2EBEE9F734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A4427F1-0ED8-4865-AFDE-2C071E1C94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E427AD-078A-4875-A192-DDC15B98B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EDD6A93-CDB4-4B18-A112-FF2DD1CB2D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864D5E8-2F0B-49B0-AF28-5BA951A1FBB1}" type="slidenum">
              <a:rPr lang="en-IE" altLang="en-US" smtClean="0"/>
              <a:pPr/>
              <a:t>1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1E78A871-A4E4-477F-8B60-99DD0F7BB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44145F5B-A752-42A9-B016-EBFD80E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D0BA452-D493-47CB-A0AE-CCC612A4FF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BBB076-9798-4772-967C-738946253031}" type="slidenum">
              <a:rPr lang="en-IE" altLang="en-US" smtClean="0"/>
              <a:pPr/>
              <a:t>10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131;p11:notes">
            <a:extLst>
              <a:ext uri="{FF2B5EF4-FFF2-40B4-BE49-F238E27FC236}">
                <a16:creationId xmlns:a16="http://schemas.microsoft.com/office/drawing/2014/main" id="{39BFE563-36D3-4BD2-B124-088807349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1163" y="696913"/>
            <a:ext cx="6189662" cy="3481387"/>
          </a:xfrm>
          <a:ln cap="flat">
            <a:headEnd type="none" w="sm" len="sm"/>
            <a:tailEnd type="none" w="sm" len="sm"/>
          </a:ln>
        </p:spPr>
      </p:sp>
      <p:sp>
        <p:nvSpPr>
          <p:cNvPr id="35843" name="Google Shape;1132;p11:notes">
            <a:extLst>
              <a:ext uri="{FF2B5EF4-FFF2-40B4-BE49-F238E27FC236}">
                <a16:creationId xmlns:a16="http://schemas.microsoft.com/office/drawing/2014/main" id="{6223B62A-2963-42BB-A74E-899F7F79C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1675" y="4411663"/>
            <a:ext cx="5610225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 lIns="93107" tIns="93107" rIns="93107" bIns="93107"/>
          <a:lstStyle/>
          <a:p>
            <a:pPr defTabSz="914400"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667B8ED-4777-4CEB-8E7F-7315D8D7C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A5E2E193-CC42-4C72-9358-D27E2001F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8F3EFA5-FA10-4F1B-9B77-64677889F3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E7FEE89-03A6-4880-96D1-9CD6E5657D01}" type="slidenum">
              <a:rPr lang="en-IE" altLang="en-US" smtClean="0"/>
              <a:pPr/>
              <a:t>12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3E3A5A3-E481-434D-B70D-1DEB23BF59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87F0D52-69A2-47E7-9F3F-8A0405BCD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DE973296-01DB-4D41-86FE-9031F2C5B3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42F89C-CA3F-409A-9EB8-7609076F9813}" type="slidenum">
              <a:rPr lang="en-IE" altLang="en-US" smtClean="0"/>
              <a:pPr/>
              <a:t>2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D439D11-BBF4-470A-BAFC-218BBDA800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10AADA7-1298-47C3-AEA7-42F1A0BA4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A4EA4C25-16EF-4021-89AF-76BAFB11D8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B12AF08-C84B-4B9E-9859-979139DCAA52}" type="slidenum">
              <a:rPr lang="en-IE" altLang="en-US" smtClean="0"/>
              <a:pPr/>
              <a:t>3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ABE9AC6-5748-4C9F-BAEF-F6B7704CF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B58C5AA-9E4E-4D2F-AB48-72B6D7717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756D07C-0B3E-470D-9424-835ED18264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982E951-C963-461B-BB98-5094C0060281}" type="slidenum">
              <a:rPr lang="en-IE" altLang="en-US" smtClean="0"/>
              <a:pPr/>
              <a:t>4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56CA0BFB-DB5B-48EA-888C-25365EB07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B95B30E-9D79-48D1-8267-61701979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F7FDB47-DCBB-41D9-A07E-8DFE1D6716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93E0C8F-B80E-425B-9D90-20DC21A573C8}" type="slidenum">
              <a:rPr lang="en-IE" altLang="en-US" smtClean="0"/>
              <a:pPr/>
              <a:t>5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FF259424-9327-4C5A-A7A2-5D94B4731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45D69FD-B8D6-4B78-A79E-0940972F5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CF7DF9B-6803-43AE-923E-AEE3230FE5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A6D7A9-AD61-4205-89ED-3902ED4EF306}" type="slidenum">
              <a:rPr lang="en-IE" altLang="en-US" smtClean="0"/>
              <a:pPr/>
              <a:t>6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AB9CA70-5259-4086-A4D3-903CBCE47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D8FC14C-24EB-4390-AA3A-317CA94E0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DB11DA7-5EEC-4A04-8080-1CD3CB9999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AC8577-2378-4CCD-A1B7-339008393EC9}" type="slidenum">
              <a:rPr lang="en-IE" altLang="en-US" smtClean="0"/>
              <a:pPr/>
              <a:t>7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A57C103-26A0-477C-8DAF-5DC053580A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87BCCF5-9EEC-46FA-B01A-C39EACF2D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6A38393-1542-425B-A2E1-8FEDF508FE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A7A7160-F78A-470F-BE01-AE82AADBF7ED}" type="slidenum">
              <a:rPr lang="en-IE" altLang="en-US" smtClean="0"/>
              <a:pPr/>
              <a:t>8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AB32B12-6522-49CB-9416-5B6B2993D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3DF6F40-0243-4CA9-BDC6-5C4D1C7BC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10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1A237D5-E1F1-4608-8A37-8B36EC35AE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9895DAC-DC9F-4172-B1C1-356127AEDB2C}" type="slidenum">
              <a:rPr lang="en-IE" altLang="en-US" smtClean="0"/>
              <a:pPr/>
              <a:t>9</a:t>
            </a:fld>
            <a:endParaRPr lang="en-I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378AD9-1D3D-411F-8C09-E570C0C6D1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38795-B75D-442E-8EC2-297C01CC362B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9C642-4D10-49FD-B09B-C38E9DAD4D6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8F9C-FBE1-44EC-8E61-A33F85AE3CAB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3C9B6F-F69F-44A3-8F63-9F7C00120DF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137894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24B2D6-CE11-400E-A902-4A64299055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E3847-6170-4DC8-8129-13C4485D0355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F89F30-801A-4D97-B2C5-50EC2602479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4303-06DD-415D-80FB-E583E28B9DD9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FD2C6D-F41D-4483-AC9E-36237ABA37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058937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FFA5E9-98ED-4CAD-9D62-5D56276518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5C67-7C76-4E68-8F8C-E4CCFA2FE83A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D9A9E8-1BA4-431C-B6E6-6D38916BE23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E287-1A1E-4652-A48D-7694D967DAD9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2145F8-1FA5-47F5-BED7-9931C96DF6F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1020820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1ED183-E32B-4A94-895F-EE87B53BF7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87AE-99A0-4B53-A79B-F4D1131BE443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3ACFDE-A7E3-4670-8CF0-E99649D1601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1F04-2535-4D5C-A261-959758201CB6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24BE11-2089-4DDA-AFEC-DCF272C83D3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1050796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C84CAE-75E0-47B3-93E9-F2E46966D3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BB80-B904-4C23-8F51-087C6B727823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6410F5-543A-4E31-A5A1-149BF36A827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99FB-FA90-412E-B5E5-4B575CDFA88D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699918-D875-40C8-BFD4-555D63733FE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66071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4882B8-E853-44EB-A2FC-AD0B6E1AA9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FD2E-18D8-4C75-BB7A-37AFB6456A88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D710595-EC41-49F0-98C5-147BEA85344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3276-C247-43B2-AABE-718CE9990C5F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570678-E3E6-4305-9996-6AE2CCFB2F0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399602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9A1B47-54A8-4C65-87B3-0331D6612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E168-FEB5-4240-9A83-F63E31C88F72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0E06E5-9637-4884-830D-74F713AB5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81CDB2-2EBE-4129-9DD4-488054A41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60AB-BB97-4344-953C-DA3E8CB41D8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89652365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26894A-38EE-4300-A384-3CEC92AEC2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BBD1-13C2-4925-B2AD-0141BF27179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02EB6-C8D4-4104-A4C8-B59AF9654F4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8700-A805-4C88-BA5D-3DD32F4F29B6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D10C9-8C11-4896-808C-1225976BF7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5661097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96D61BE-339F-4665-A0D4-B1ECC7AB05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208FA-1FE1-445D-898B-B263E30B35F9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FA73C-D3EE-437C-81E0-56839D131B9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83F3E-B1C6-4CE4-9F2F-06D68EC8BACF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C2FCF4-F044-42BD-8B75-58632FFB629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897587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8DB50C-00DE-4BED-9E0A-BA1D8056E5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722B-D475-45AD-A7C2-33D3F1329B33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F528D1-A37B-4B36-87B9-618C75C01BF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683F-3B04-4F04-8A30-1CCE2C4E5348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2EB8219-CB94-4005-9F95-26B04EF551A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3063451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1D706A-C61D-4835-B991-F106C835CC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1CBE-1094-4D9A-B66E-70838AFCA594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46D806-F1A2-463D-8D18-3CAB4D974EE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4761-879F-4997-B992-37187AC219A7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7862B-85DA-4CB5-9A12-F9CB7AA7A5A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209219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33829F8-228C-4810-B09C-47B40327A7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4D7EA3B-CFD3-43B6-805C-FF5B89AD1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0CA640FB-B565-4387-9B43-E3216EB9AD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1200">
                <a:solidFill>
                  <a:srgbClr val="898989"/>
                </a:solidFill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051E1A-B9E4-422D-98A3-C2574FCD26C2}" type="datetime1">
              <a:rPr lang="en-IE" altLang="en-US"/>
              <a:pPr>
                <a:defRPr/>
              </a:pPr>
              <a:t>22/08/2022</a:t>
            </a:fld>
            <a:endParaRPr lang="en-IE" altLang="en-US"/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026583C5-2784-4674-AA74-6E697EF29B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defRPr sz="1200">
                <a:solidFill>
                  <a:srgbClr val="898989"/>
                </a:solidFill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IE" alt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43E7DF42-6992-406E-A434-FD0AA01F53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1200">
                <a:solidFill>
                  <a:srgbClr val="898989"/>
                </a:solidFill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A5282FB-1807-4B87-A484-8D5FEF884FD4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  <p:sp>
        <p:nvSpPr>
          <p:cNvPr id="1031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AE7BF50D-24A1-4729-A4B9-311B1AEF57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13525"/>
            <a:ext cx="653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>
                <a:solidFill>
                  <a:srgbClr val="000000"/>
                </a:solidFill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reg.kg/images/Instruksiya_po_NICS.pdf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s://www.cadastre.kg/svc-portal/main/index.d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A9D8ECB-90CA-4FB7-B822-D1FC80132F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36800" y="0"/>
            <a:ext cx="8124825" cy="123031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agriculture</a:t>
            </a:r>
            <a:b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Kyrgyz Republic</a:t>
            </a:r>
          </a:p>
        </p:txBody>
      </p:sp>
      <p:sp>
        <p:nvSpPr>
          <p:cNvPr id="14339" name="Subtitle 2">
            <a:extLst>
              <a:ext uri="{FF2B5EF4-FFF2-40B4-BE49-F238E27FC236}">
                <a16:creationId xmlns:a16="http://schemas.microsoft.com/office/drawing/2014/main" id="{2B556EB2-938E-47D1-B491-4DBECA4287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3663" y="6007100"/>
            <a:ext cx="4252912" cy="79851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l" eaLnBrk="1" hangingPunct="1">
              <a:buSzTx/>
              <a:buFontTx/>
              <a:buNone/>
            </a:pPr>
            <a:r>
              <a:rPr lang="en-US" altLang="en-US" sz="1400"/>
              <a:t>Chief specialist of the Strategic planning and analysis department N.N. Aidyralieva </a:t>
            </a:r>
          </a:p>
          <a:p>
            <a:pPr algn="l" eaLnBrk="1" hangingPunct="1">
              <a:buSzTx/>
              <a:buFontTx/>
              <a:buNone/>
            </a:pPr>
            <a:r>
              <a:rPr lang="en-US" altLang="en-US" sz="1400"/>
              <a:t>Email: gs.strat@agro.gov.kg</a:t>
            </a:r>
          </a:p>
        </p:txBody>
      </p:sp>
      <p:pic>
        <p:nvPicPr>
          <p:cNvPr id="14340" name="Рисунок 5">
            <a:extLst>
              <a:ext uri="{FF2B5EF4-FFF2-40B4-BE49-F238E27FC236}">
                <a16:creationId xmlns:a16="http://schemas.microsoft.com/office/drawing/2014/main" id="{2306BD5A-98AA-4593-AAF0-C0C84181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513" y="80963"/>
            <a:ext cx="11049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>
            <a:extLst>
              <a:ext uri="{FF2B5EF4-FFF2-40B4-BE49-F238E27FC236}">
                <a16:creationId xmlns:a16="http://schemas.microsoft.com/office/drawing/2014/main" id="{E4436D52-CD97-4734-846B-0E933665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10350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8D110914-63B2-48A8-89B9-47E96B7AE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638300"/>
            <a:ext cx="558006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Буудай 40 пацызга кымбаттады">
            <a:extLst>
              <a:ext uri="{FF2B5EF4-FFF2-40B4-BE49-F238E27FC236}">
                <a16:creationId xmlns:a16="http://schemas.microsoft.com/office/drawing/2014/main" id="{4CD77CAC-1259-4CB4-A068-ABFA1486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1689100"/>
            <a:ext cx="5197475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8BE476D-5446-498B-9FF7-53EFD9B1A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80975"/>
            <a:ext cx="10515600" cy="64611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accent1"/>
                </a:solidFill>
              </a:rPr>
              <a:t>Climate change adaptation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E68391B-AFA9-46AA-B233-81873DC38B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eaLnBrk="1" hangingPunct="1"/>
            <a:endParaRPr lang="en-IE" altLang="en-US" b="1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 sz="1200" i="1"/>
          </a:p>
        </p:txBody>
      </p:sp>
      <p:pic>
        <p:nvPicPr>
          <p:cNvPr id="32772" name="Рисунок 6">
            <a:extLst>
              <a:ext uri="{FF2B5EF4-FFF2-40B4-BE49-F238E27FC236}">
                <a16:creationId xmlns:a16="http://schemas.microsoft.com/office/drawing/2014/main" id="{1F262608-B93E-49C4-BC7A-0BA5C84D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9302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7">
            <a:extLst>
              <a:ext uri="{FF2B5EF4-FFF2-40B4-BE49-F238E27FC236}">
                <a16:creationId xmlns:a16="http://schemas.microsoft.com/office/drawing/2014/main" id="{EA641C0C-95DD-4006-84BF-3EF52BE75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88" y="142875"/>
            <a:ext cx="779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Прямоугольник 8">
            <a:extLst>
              <a:ext uri="{FF2B5EF4-FFF2-40B4-BE49-F238E27FC236}">
                <a16:creationId xmlns:a16="http://schemas.microsoft.com/office/drawing/2014/main" id="{ED72B2F7-69A0-40B5-A4F5-EB5DEE198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073150"/>
            <a:ext cx="9748837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indent="449263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 b="1">
              <a:solidFill>
                <a:schemeClr val="accent1"/>
              </a:solidFill>
            </a:endParaRPr>
          </a:p>
        </p:txBody>
      </p:sp>
      <p:pic>
        <p:nvPicPr>
          <p:cNvPr id="32775" name="Рисунок 9">
            <a:extLst>
              <a:ext uri="{FF2B5EF4-FFF2-40B4-BE49-F238E27FC236}">
                <a16:creationId xmlns:a16="http://schemas.microsoft.com/office/drawing/2014/main" id="{AC8EC4AC-51CE-4381-91CC-8B9095C45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241425"/>
            <a:ext cx="4259263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10">
            <a:extLst>
              <a:ext uri="{FF2B5EF4-FFF2-40B4-BE49-F238E27FC236}">
                <a16:creationId xmlns:a16="http://schemas.microsoft.com/office/drawing/2014/main" id="{D02E0D93-EE39-4C80-8A25-6F51FA26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8"/>
          <a:stretch>
            <a:fillRect/>
          </a:stretch>
        </p:blipFill>
        <p:spPr bwMode="auto">
          <a:xfrm>
            <a:off x="717550" y="4765675"/>
            <a:ext cx="4105275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3" name="Объект 5">
            <a:extLst>
              <a:ext uri="{FF2B5EF4-FFF2-40B4-BE49-F238E27FC236}">
                <a16:creationId xmlns:a16="http://schemas.microsoft.com/office/drawing/2014/main" id="{3BBE2C4C-6DBB-4CF8-A589-D302EC8E85DA}"/>
              </a:ext>
            </a:extLst>
          </p:cNvPr>
          <p:cNvGraphicFramePr>
            <a:graphicFrameLocks noGrp="1"/>
          </p:cNvGraphicFramePr>
          <p:nvPr/>
        </p:nvGraphicFramePr>
        <p:xfrm>
          <a:off x="5272088" y="1216025"/>
          <a:ext cx="6596062" cy="5222875"/>
        </p:xfrm>
        <a:graphic>
          <a:graphicData uri="http://schemas.openxmlformats.org/drawingml/2006/table">
            <a:tbl>
              <a:tblPr/>
              <a:tblGrid>
                <a:gridCol w="325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5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6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ru-RU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of planted forests as envisaged by the plan,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Actual area of planted forests,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2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planted seedlings, thousands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134;p207">
            <a:extLst>
              <a:ext uri="{FF2B5EF4-FFF2-40B4-BE49-F238E27FC236}">
                <a16:creationId xmlns:a16="http://schemas.microsoft.com/office/drawing/2014/main" id="{34232F48-3A40-4D53-B9F6-D0A3890C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863"/>
            <a:ext cx="12118975" cy="6772275"/>
          </a:xfrm>
          <a:prstGeom prst="rect">
            <a:avLst/>
          </a:prstGeom>
          <a:noFill/>
          <a:ln w="155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grpSp>
        <p:nvGrpSpPr>
          <p:cNvPr id="22531" name="Google Shape;1135;p207">
            <a:extLst>
              <a:ext uri="{FF2B5EF4-FFF2-40B4-BE49-F238E27FC236}">
                <a16:creationId xmlns:a16="http://schemas.microsoft.com/office/drawing/2014/main" id="{7FFF8033-2AA1-4947-ACAB-5880130D325E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1355725"/>
            <a:ext cx="3532188" cy="5307013"/>
            <a:chOff x="1063145" y="346361"/>
            <a:chExt cx="2226408" cy="4076400"/>
          </a:xfrm>
        </p:grpSpPr>
        <p:sp>
          <p:nvSpPr>
            <p:cNvPr id="34840" name="Google Shape;1136;p207">
              <a:extLst>
                <a:ext uri="{FF2B5EF4-FFF2-40B4-BE49-F238E27FC236}">
                  <a16:creationId xmlns:a16="http://schemas.microsoft.com/office/drawing/2014/main" id="{111E9635-B692-476F-8FCA-D2F44868A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50" y="346361"/>
              <a:ext cx="2030400" cy="40764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41" name="Google Shape;1137;p207">
              <a:extLst>
                <a:ext uri="{FF2B5EF4-FFF2-40B4-BE49-F238E27FC236}">
                  <a16:creationId xmlns:a16="http://schemas.microsoft.com/office/drawing/2014/main" id="{54F7D5DC-D268-40BE-AE89-B6B9E2B06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481" y="423821"/>
              <a:ext cx="2048100" cy="24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42" name="Google Shape;1139;p207">
              <a:extLst>
                <a:ext uri="{FF2B5EF4-FFF2-40B4-BE49-F238E27FC236}">
                  <a16:creationId xmlns:a16="http://schemas.microsoft.com/office/drawing/2014/main" id="{4F5D25DD-60AE-4D1C-BEC0-DC2022BD8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150" y="1969661"/>
              <a:ext cx="1964308" cy="82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latin typeface="Arial" panose="020B0604020202020204" pitchFamily="34" charset="0"/>
                <a:sym typeface="Roboto" pitchFamily="2" charset="0"/>
              </a:endParaRPr>
            </a:p>
          </p:txBody>
        </p:sp>
        <p:sp>
          <p:nvSpPr>
            <p:cNvPr id="34843" name="Google Shape;1140;p207">
              <a:extLst>
                <a:ext uri="{FF2B5EF4-FFF2-40B4-BE49-F238E27FC236}">
                  <a16:creationId xmlns:a16="http://schemas.microsoft.com/office/drawing/2014/main" id="{B19D74B6-D452-435C-B32B-94713CF97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415" y="465723"/>
              <a:ext cx="2098803" cy="158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Roboto" pitchFamily="2" charset="0"/>
                <a:buNone/>
              </a:pPr>
              <a:r>
                <a:rPr lang="en-US" altLang="en-US" sz="3200" b="1">
                  <a:solidFill>
                    <a:srgbClr val="FF0000"/>
                  </a:solidFill>
                  <a:latin typeface="Roboto" pitchFamily="2" charset="0"/>
                  <a:sym typeface="Roboto" pitchFamily="2" charset="0"/>
                </a:rPr>
                <a:t>9</a:t>
              </a:r>
              <a:r>
                <a:rPr lang="en-US" altLang="en-US" b="1">
                  <a:solidFill>
                    <a:srgbClr val="000000"/>
                  </a:solidFill>
                  <a:latin typeface="Roboto" pitchFamily="2" charset="0"/>
                  <a:sym typeface="Roboto" pitchFamily="2" charset="0"/>
                </a:rPr>
                <a:t> clusters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Roboto" pitchFamily="2" charset="0"/>
                <a:buNone/>
              </a:pPr>
              <a:r>
                <a:rPr lang="en-US" altLang="en-US" sz="1400" b="1">
                  <a:solidFill>
                    <a:srgbClr val="000000"/>
                  </a:solidFill>
                  <a:latin typeface="Roboto" pitchFamily="2" charset="0"/>
                  <a:sym typeface="Roboto" pitchFamily="2" charset="0"/>
                </a:rPr>
                <a:t>(meat, milk, eggs, sugar, grain, vegetable oil, potatoes, fruits and vegetables)</a:t>
              </a:r>
            </a:p>
          </p:txBody>
        </p:sp>
        <p:sp>
          <p:nvSpPr>
            <p:cNvPr id="34844" name="Google Shape;1141;p207">
              <a:extLst>
                <a:ext uri="{FF2B5EF4-FFF2-40B4-BE49-F238E27FC236}">
                  <a16:creationId xmlns:a16="http://schemas.microsoft.com/office/drawing/2014/main" id="{0D890D8C-C013-4289-9D10-64A04965C2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22403" y="3004563"/>
              <a:ext cx="353278" cy="228330"/>
            </a:xfrm>
            <a:prstGeom prst="rightArrow">
              <a:avLst>
                <a:gd name="adj1" fmla="val 34241"/>
                <a:gd name="adj2" fmla="val 57032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37" name="Google Shape;1142;p207">
              <a:extLst>
                <a:ext uri="{FF2B5EF4-FFF2-40B4-BE49-F238E27FC236}">
                  <a16:creationId xmlns:a16="http://schemas.microsoft.com/office/drawing/2014/main" id="{4E69407C-9E6D-4B02-B187-EDC1812E9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145" y="3214351"/>
              <a:ext cx="2226408" cy="1085251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/>
            <a:lstStyle>
              <a:lvl1pPr marL="23653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Clr>
                  <a:srgbClr val="FFFFFF"/>
                </a:buClr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Access to 50% </a:t>
              </a:r>
            </a:p>
            <a:p>
              <a:pPr algn="ctr" eaLnBrk="1" hangingPunct="1">
                <a:lnSpc>
                  <a:spcPct val="115000"/>
                </a:lnSpc>
                <a:buClr>
                  <a:srgbClr val="FFFFFF"/>
                </a:buClr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 working capital,</a:t>
              </a:r>
            </a:p>
            <a:p>
              <a:pPr algn="ctr" eaLnBrk="1" hangingPunct="1">
                <a:lnSpc>
                  <a:spcPct val="115000"/>
                </a:lnSpc>
                <a:buClr>
                  <a:srgbClr val="FFFFFF"/>
                </a:buClr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30% refinancing,</a:t>
              </a:r>
            </a:p>
            <a:p>
              <a:pPr algn="ctr" eaLnBrk="1" hangingPunct="1">
                <a:lnSpc>
                  <a:spcPct val="115000"/>
                </a:lnSpc>
                <a:buClr>
                  <a:srgbClr val="FFFFFF"/>
                </a:buClr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Roboto" panose="02000000000000000000" pitchFamily="2" charset="0"/>
                  <a:sym typeface="Roboto" panose="02000000000000000000" pitchFamily="2" charset="0"/>
                </a:rPr>
                <a:t> Focus on priorities</a:t>
              </a:r>
            </a:p>
          </p:txBody>
        </p:sp>
      </p:grpSp>
      <p:grpSp>
        <p:nvGrpSpPr>
          <p:cNvPr id="22538" name="Google Shape;1143;p207">
            <a:extLst>
              <a:ext uri="{FF2B5EF4-FFF2-40B4-BE49-F238E27FC236}">
                <a16:creationId xmlns:a16="http://schemas.microsoft.com/office/drawing/2014/main" id="{378F826B-465F-4C59-99E8-9EAA062F817F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355725"/>
            <a:ext cx="3255963" cy="5307013"/>
            <a:chOff x="1178650" y="283725"/>
            <a:chExt cx="2052726" cy="4076400"/>
          </a:xfrm>
        </p:grpSpPr>
        <p:sp>
          <p:nvSpPr>
            <p:cNvPr id="34833" name="Google Shape;1144;p207">
              <a:extLst>
                <a:ext uri="{FF2B5EF4-FFF2-40B4-BE49-F238E27FC236}">
                  <a16:creationId xmlns:a16="http://schemas.microsoft.com/office/drawing/2014/main" id="{C914419D-8C83-4E20-B42A-42A2A30B7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650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34" name="Google Shape;1145;p207">
              <a:extLst>
                <a:ext uri="{FF2B5EF4-FFF2-40B4-BE49-F238E27FC236}">
                  <a16:creationId xmlns:a16="http://schemas.microsoft.com/office/drawing/2014/main" id="{014C83D7-E046-4833-9ED0-E2265008E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1055" y="355970"/>
              <a:ext cx="2008074" cy="2440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35" name="Google Shape;1146;p207">
              <a:extLst>
                <a:ext uri="{FF2B5EF4-FFF2-40B4-BE49-F238E27FC236}">
                  <a16:creationId xmlns:a16="http://schemas.microsoft.com/office/drawing/2014/main" id="{02BCB27E-9797-4212-A195-CEE1C6A5B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  <a:sym typeface="Roboto Medium" panose="020B0604020202020204" pitchFamily="2" charset="0"/>
                </a:rPr>
                <a:t>(2022-23)</a:t>
              </a: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sym typeface="Roboto Medium" panose="020B0604020202020204" pitchFamily="2" charset="0"/>
                </a:rPr>
                <a:t>   </a:t>
              </a:r>
            </a:p>
          </p:txBody>
        </p:sp>
        <p:sp>
          <p:nvSpPr>
            <p:cNvPr id="34836" name="Google Shape;1147;p207">
              <a:extLst>
                <a:ext uri="{FF2B5EF4-FFF2-40B4-BE49-F238E27FC236}">
                  <a16:creationId xmlns:a16="http://schemas.microsoft.com/office/drawing/2014/main" id="{90EA6A35-ABA6-408B-AB84-EA3A4E84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976" y="1550728"/>
              <a:ext cx="1815000" cy="967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Full shift towards a cluster development system of the APC</a:t>
              </a:r>
            </a:p>
          </p:txBody>
        </p:sp>
        <p:sp>
          <p:nvSpPr>
            <p:cNvPr id="34837" name="Google Shape;1148;p207">
              <a:extLst>
                <a:ext uri="{FF2B5EF4-FFF2-40B4-BE49-F238E27FC236}">
                  <a16:creationId xmlns:a16="http://schemas.microsoft.com/office/drawing/2014/main" id="{5604AF42-9D0C-44E0-886D-38DD3AAE6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Roboto" pitchFamily="2" charset="0"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Roboto" pitchFamily="2" charset="0"/>
                  <a:sym typeface="Roboto" pitchFamily="2" charset="0"/>
                </a:rPr>
                <a:t>2</a:t>
              </a:r>
              <a:r>
                <a:rPr lang="en-US" altLang="en-US" sz="4000" b="1">
                  <a:solidFill>
                    <a:srgbClr val="000000"/>
                  </a:solidFill>
                  <a:latin typeface="Roboto" pitchFamily="2" charset="0"/>
                  <a:sym typeface="Roboto" pitchFamily="2" charset="0"/>
                </a:rPr>
                <a:t> years</a:t>
              </a:r>
            </a:p>
          </p:txBody>
        </p:sp>
        <p:sp>
          <p:nvSpPr>
            <p:cNvPr id="34838" name="Google Shape;1149;p207">
              <a:extLst>
                <a:ext uri="{FF2B5EF4-FFF2-40B4-BE49-F238E27FC236}">
                  <a16:creationId xmlns:a16="http://schemas.microsoft.com/office/drawing/2014/main" id="{A71B5A6D-D3A9-4D5D-B414-BB7D78C805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969089" y="2947806"/>
              <a:ext cx="389100" cy="278100"/>
            </a:xfrm>
            <a:prstGeom prst="rightArrow">
              <a:avLst>
                <a:gd name="adj1" fmla="val 34241"/>
                <a:gd name="adj2" fmla="val 57034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45" name="Google Shape;1150;p207">
              <a:extLst>
                <a:ext uri="{FF2B5EF4-FFF2-40B4-BE49-F238E27FC236}">
                  <a16:creationId xmlns:a16="http://schemas.microsoft.com/office/drawing/2014/main" id="{EB789CE0-7169-4DBF-B43B-401602AF3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669" y="3179762"/>
              <a:ext cx="2030707" cy="1085251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 </a:t>
              </a:r>
            </a:p>
          </p:txBody>
        </p:sp>
      </p:grpSp>
      <p:grpSp>
        <p:nvGrpSpPr>
          <p:cNvPr id="22546" name="Google Shape;1151;p207">
            <a:extLst>
              <a:ext uri="{FF2B5EF4-FFF2-40B4-BE49-F238E27FC236}">
                <a16:creationId xmlns:a16="http://schemas.microsoft.com/office/drawing/2014/main" id="{7E58DCC3-96A2-4979-9BB2-146D3A093A92}"/>
              </a:ext>
            </a:extLst>
          </p:cNvPr>
          <p:cNvGrpSpPr>
            <a:grpSpLocks/>
          </p:cNvGrpSpPr>
          <p:nvPr/>
        </p:nvGrpSpPr>
        <p:grpSpPr bwMode="auto">
          <a:xfrm>
            <a:off x="8059738" y="1408113"/>
            <a:ext cx="3357562" cy="5307012"/>
            <a:chOff x="1157492" y="283724"/>
            <a:chExt cx="2116528" cy="4371336"/>
          </a:xfrm>
        </p:grpSpPr>
        <p:sp>
          <p:nvSpPr>
            <p:cNvPr id="34826" name="Google Shape;1152;p207">
              <a:extLst>
                <a:ext uri="{FF2B5EF4-FFF2-40B4-BE49-F238E27FC236}">
                  <a16:creationId xmlns:a16="http://schemas.microsoft.com/office/drawing/2014/main" id="{18A206F3-B612-487C-BB81-660323142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556" y="283724"/>
              <a:ext cx="2030400" cy="437133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27" name="Google Shape;1153;p207">
              <a:extLst>
                <a:ext uri="{FF2B5EF4-FFF2-40B4-BE49-F238E27FC236}">
                  <a16:creationId xmlns:a16="http://schemas.microsoft.com/office/drawing/2014/main" id="{ED457DC7-E7FC-47E1-A923-2D8EF9AC5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920" y="341826"/>
              <a:ext cx="2048100" cy="26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28" name="Google Shape;1154;p207">
              <a:extLst>
                <a:ext uri="{FF2B5EF4-FFF2-40B4-BE49-F238E27FC236}">
                  <a16:creationId xmlns:a16="http://schemas.microsoft.com/office/drawing/2014/main" id="{7C07739D-1EE1-43BA-9C21-38F071EA3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920" y="1521139"/>
              <a:ext cx="1815000" cy="54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sym typeface="Roboto" pitchFamily="2" charset="0"/>
                </a:rPr>
                <a:t>Ensuring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600" b="1">
                  <a:latin typeface="Arial" panose="020B0604020202020204" pitchFamily="34" charset="0"/>
                  <a:sym typeface="Roboto" pitchFamily="2" charset="0"/>
                </a:rPr>
                <a:t>80%</a:t>
              </a: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sym typeface="Roboto" pitchFamily="2" charset="0"/>
                </a:rPr>
                <a:t>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  <a:sym typeface="Roboto" pitchFamily="2" charset="0"/>
                </a:rPr>
                <a:t>food security for the remaining 6 foods</a:t>
              </a:r>
            </a:p>
          </p:txBody>
        </p:sp>
        <p:sp>
          <p:nvSpPr>
            <p:cNvPr id="34829" name="Google Shape;1155;p207">
              <a:extLst>
                <a:ext uri="{FF2B5EF4-FFF2-40B4-BE49-F238E27FC236}">
                  <a16:creationId xmlns:a16="http://schemas.microsoft.com/office/drawing/2014/main" id="{74F34122-F843-4204-8AAA-574C83BE9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996" y="2114899"/>
              <a:ext cx="1914707" cy="82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Roboto" pitchFamily="2" charset="0"/>
                <a:sym typeface="Roboto" pitchFamily="2" charset="0"/>
              </a:endParaRPr>
            </a:p>
          </p:txBody>
        </p:sp>
        <p:sp>
          <p:nvSpPr>
            <p:cNvPr id="34830" name="Google Shape;1156;p207">
              <a:extLst>
                <a:ext uri="{FF2B5EF4-FFF2-40B4-BE49-F238E27FC236}">
                  <a16:creationId xmlns:a16="http://schemas.microsoft.com/office/drawing/2014/main" id="{29BA148A-C24F-4C82-A6CF-FFCA96E7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Roboto" pitchFamily="2" charset="0"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Roboto" pitchFamily="2" charset="0"/>
                  <a:sym typeface="Roboto" pitchFamily="2" charset="0"/>
                </a:rPr>
                <a:t>2024</a:t>
              </a:r>
            </a:p>
          </p:txBody>
        </p:sp>
        <p:sp>
          <p:nvSpPr>
            <p:cNvPr id="34831" name="Google Shape;1157;p207">
              <a:extLst>
                <a:ext uri="{FF2B5EF4-FFF2-40B4-BE49-F238E27FC236}">
                  <a16:creationId xmlns:a16="http://schemas.microsoft.com/office/drawing/2014/main" id="{A564EB41-878C-4FC5-BA4A-9B3481A8DA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15719" y="3072174"/>
              <a:ext cx="356260" cy="263188"/>
            </a:xfrm>
            <a:prstGeom prst="rightArrow">
              <a:avLst>
                <a:gd name="adj1" fmla="val 34241"/>
                <a:gd name="adj2" fmla="val 57034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53" name="Google Shape;1158;p207">
              <a:extLst>
                <a:ext uri="{FF2B5EF4-FFF2-40B4-BE49-F238E27FC236}">
                  <a16:creationId xmlns:a16="http://schemas.microsoft.com/office/drawing/2014/main" id="{58F8B242-D323-4326-B3E9-7FB8DADE4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492" y="3174847"/>
              <a:ext cx="2030466" cy="1447523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/>
            <a:lstStyle>
              <a:lvl1pPr marL="236538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Clr>
                  <a:srgbClr val="FFFFFF"/>
                </a:buClr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Achieve 25% processing of agricultural products </a:t>
              </a:r>
            </a:p>
            <a:p>
              <a:pPr algn="ctr" eaLnBrk="1" hangingPunct="1">
                <a:lnSpc>
                  <a:spcPct val="115000"/>
                </a:lnSpc>
                <a:buClr>
                  <a:srgbClr val="FFFFFF"/>
                </a:buClr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(at present </a:t>
              </a:r>
            </a:p>
            <a:p>
              <a:pPr algn="ctr" eaLnBrk="1" hangingPunct="1">
                <a:lnSpc>
                  <a:spcPct val="115000"/>
                </a:lnSpc>
                <a:buClr>
                  <a:srgbClr val="FFFFFF"/>
                </a:buClr>
                <a:buSzPct val="100000"/>
                <a:defRPr/>
              </a:pPr>
              <a:r>
                <a:rPr lang="en-US" altLang="en-US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Roboto" panose="02000000000000000000" pitchFamily="2" charset="0"/>
                  <a:cs typeface="Roboto" panose="02000000000000000000" pitchFamily="2" charset="0"/>
                  <a:sym typeface="Roboto" panose="02000000000000000000" pitchFamily="2" charset="0"/>
                </a:rPr>
                <a:t>17% processing)</a:t>
              </a:r>
            </a:p>
          </p:txBody>
        </p:sp>
      </p:grpSp>
      <p:sp>
        <p:nvSpPr>
          <p:cNvPr id="34822" name="TextBox 1">
            <a:extLst>
              <a:ext uri="{FF2B5EF4-FFF2-40B4-BE49-F238E27FC236}">
                <a16:creationId xmlns:a16="http://schemas.microsoft.com/office/drawing/2014/main" id="{AE054F41-94D7-4921-B785-65D8981A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200" y="363538"/>
            <a:ext cx="9802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Agrocluster development </a:t>
            </a:r>
          </a:p>
        </p:txBody>
      </p:sp>
      <p:pic>
        <p:nvPicPr>
          <p:cNvPr id="34823" name="Рисунок 28">
            <a:extLst>
              <a:ext uri="{FF2B5EF4-FFF2-40B4-BE49-F238E27FC236}">
                <a16:creationId xmlns:a16="http://schemas.microsoft.com/office/drawing/2014/main" id="{F13149D5-6D08-410C-B5FD-17DAF3EAD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31775"/>
            <a:ext cx="890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29">
            <a:extLst>
              <a:ext uri="{FF2B5EF4-FFF2-40B4-BE49-F238E27FC236}">
                <a16:creationId xmlns:a16="http://schemas.microsoft.com/office/drawing/2014/main" id="{9CBCD6D4-E14C-4E36-8FEE-E1C3D41B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5" y="231775"/>
            <a:ext cx="931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Box 30">
            <a:extLst>
              <a:ext uri="{FF2B5EF4-FFF2-40B4-BE49-F238E27FC236}">
                <a16:creationId xmlns:a16="http://schemas.microsoft.com/office/drawing/2014/main" id="{78C5941A-46E3-4FCD-8EAF-A74848D65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5351463"/>
            <a:ext cx="318452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Total revenues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 increased by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30%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  <a:latin typeface="Roboto" pitchFamily="2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800" b="1">
              <a:solidFill>
                <a:srgbClr val="FFFFFF"/>
              </a:solidFill>
              <a:latin typeface="Robot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E986AFB0-DCF5-4EAB-A240-9D6EA9AEA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accent1"/>
                </a:solidFill>
              </a:rPr>
              <a:t>Digitalization 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5430587E-3ADE-4869-BA59-69971E765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eaLnBrk="1" hangingPunct="1"/>
            <a:endParaRPr lang="en-IE" altLang="en-US" b="1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55A11"/>
                </a:solidFill>
              </a:rPr>
              <a:t>Jashyl Muras Internet-platform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accent1"/>
                </a:solidFill>
              </a:rPr>
              <a:t>Server-based geoinformation system (Web-GIS)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55A11"/>
                </a:solidFill>
              </a:rPr>
              <a:t>“E-Akimiat”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55A11"/>
                </a:solidFill>
              </a:rPr>
              <a:t>“Sanarip Aimak”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>
                <a:solidFill>
                  <a:srgbClr val="C55A11"/>
                </a:solidFill>
              </a:rPr>
              <a:t>“Tunduk”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 sz="1200" i="1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CC9C054-6BFF-46C1-8713-67209404D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3038"/>
            <a:ext cx="6096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i="1"/>
              <a:t>Source: Stockholm Environment Institute, SDG Synergies Tool Manual</a:t>
            </a:r>
          </a:p>
        </p:txBody>
      </p:sp>
      <p:pic>
        <p:nvPicPr>
          <p:cNvPr id="36869" name="Рисунок 4">
            <a:extLst>
              <a:ext uri="{FF2B5EF4-FFF2-40B4-BE49-F238E27FC236}">
                <a16:creationId xmlns:a16="http://schemas.microsoft.com/office/drawing/2014/main" id="{713C517B-6535-4F67-A9C0-5A9E99E5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12192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Рисунок 5">
            <a:extLst>
              <a:ext uri="{FF2B5EF4-FFF2-40B4-BE49-F238E27FC236}">
                <a16:creationId xmlns:a16="http://schemas.microsoft.com/office/drawing/2014/main" id="{0F1788EF-A17A-4C17-BA90-9965AF0B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31775"/>
            <a:ext cx="9302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Рисунок 6">
            <a:extLst>
              <a:ext uri="{FF2B5EF4-FFF2-40B4-BE49-F238E27FC236}">
                <a16:creationId xmlns:a16="http://schemas.microsoft.com/office/drawing/2014/main" id="{94F879A7-57ED-4DAD-B875-0AEE28F1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Прямоугольник 8">
            <a:extLst>
              <a:ext uri="{FF2B5EF4-FFF2-40B4-BE49-F238E27FC236}">
                <a16:creationId xmlns:a16="http://schemas.microsoft.com/office/drawing/2014/main" id="{B7F04A47-CAB9-4ABF-A22C-254BDBDF7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413" y="2228850"/>
            <a:ext cx="8464550" cy="1738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en-US" alt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 </a:t>
            </a:r>
          </a:p>
          <a:p>
            <a:pPr algn="ctr" eaLnBrk="1" hangingPunct="1">
              <a:buSzPct val="100000"/>
              <a:defRPr/>
            </a:pPr>
            <a:r>
              <a:rPr lang="en-US" altLang="en-US" sz="5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your attention!</a:t>
            </a:r>
          </a:p>
        </p:txBody>
      </p:sp>
      <p:pic>
        <p:nvPicPr>
          <p:cNvPr id="36873" name="Рисунок 10">
            <a:extLst>
              <a:ext uri="{FF2B5EF4-FFF2-40B4-BE49-F238E27FC236}">
                <a16:creationId xmlns:a16="http://schemas.microsoft.com/office/drawing/2014/main" id="{F7E9F0ED-84FB-4D5D-B4AE-2DE9281A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31775"/>
            <a:ext cx="890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Рисунок 11">
            <a:extLst>
              <a:ext uri="{FF2B5EF4-FFF2-40B4-BE49-F238E27FC236}">
                <a16:creationId xmlns:a16="http://schemas.microsoft.com/office/drawing/2014/main" id="{378DF088-2EE7-4945-8337-2DB978C9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675" y="231775"/>
            <a:ext cx="931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7D38A9E8-2112-408F-9E29-5B31A10A3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AutoNum type="romanUcPeriod"/>
            </a:pPr>
            <a:endParaRPr lang="en-IE" altLang="en-US" sz="180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IE" altLang="en-US" sz="1800"/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</a:t>
            </a:r>
          </a:p>
          <a:p>
            <a:pPr eaLnBrk="1" hangingPunct="1">
              <a:lnSpc>
                <a:spcPct val="70000"/>
              </a:lnSpc>
            </a:pPr>
            <a:endParaRPr lang="ru-RU" altLang="en-US" sz="1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agriculture</a:t>
            </a:r>
          </a:p>
          <a:p>
            <a:pPr eaLnBrk="1" hangingPunct="1">
              <a:lnSpc>
                <a:spcPct val="70000"/>
              </a:lnSpc>
            </a:pPr>
            <a:endParaRPr lang="ru-RU" altLang="en-US" sz="1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Digitalization</a:t>
            </a:r>
          </a:p>
          <a:p>
            <a:pPr eaLnBrk="1" hangingPunct="1">
              <a:lnSpc>
                <a:spcPct val="70000"/>
              </a:lnSpc>
            </a:pPr>
            <a:endParaRPr lang="ru-RU" altLang="en-US" sz="1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change adaptation</a:t>
            </a:r>
          </a:p>
          <a:p>
            <a:pPr eaLnBrk="1" hangingPunct="1">
              <a:lnSpc>
                <a:spcPct val="70000"/>
              </a:lnSpc>
            </a:pPr>
            <a:endParaRPr lang="ru-RU" altLang="en-US" sz="1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Agrocluster development</a:t>
            </a:r>
          </a:p>
          <a:p>
            <a:pPr eaLnBrk="1" hangingPunct="1">
              <a:lnSpc>
                <a:spcPct val="70000"/>
              </a:lnSpc>
            </a:pPr>
            <a:endParaRPr lang="ru-RU" altLang="en-US" sz="1800" b="1">
              <a:solidFill>
                <a:srgbClr val="2F55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sales markets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AutoNum type="romanUcPeriod"/>
            </a:pPr>
            <a:endParaRPr lang="en-IE" altLang="en-US" sz="180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AutoNum type="romanUcPeriod"/>
            </a:pPr>
            <a:endParaRPr lang="en-IE" altLang="en-US" sz="180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IE" altLang="en-US" sz="1800"/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E9D6D8DC-DD3C-4118-8F80-9AB32280F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363" y="-295275"/>
            <a:ext cx="10515600" cy="13255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2900" b="1">
                <a:solidFill>
                  <a:srgbClr val="0070C0"/>
                </a:solidFill>
              </a:rPr>
            </a:b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areas </a:t>
            </a:r>
            <a:b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strategic development of agriculture</a:t>
            </a:r>
            <a:b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Kyrgyz Republic </a:t>
            </a:r>
          </a:p>
        </p:txBody>
      </p:sp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7A15BB84-2FD0-48A2-87A6-666A582D6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588" y="115888"/>
            <a:ext cx="103505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>
            <a:extLst>
              <a:ext uri="{FF2B5EF4-FFF2-40B4-BE49-F238E27FC236}">
                <a16:creationId xmlns:a16="http://schemas.microsoft.com/office/drawing/2014/main" id="{91114DC6-7582-4758-BC51-90135C85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10350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Diagram 8">
            <a:extLst>
              <a:ext uri="{FF2B5EF4-FFF2-40B4-BE49-F238E27FC236}">
                <a16:creationId xmlns:a16="http://schemas.microsoft.com/office/drawing/2014/main" id="{21DFC441-90C0-4C59-860D-A94E752FEF9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1892300"/>
            <a:ext cx="73342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A487E3D-FD30-4FB1-92F6-03C7C6B50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350838"/>
            <a:ext cx="10515600" cy="132556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br>
              <a:rPr lang="en-US" altLang="en-US" sz="3200" b="1">
                <a:solidFill>
                  <a:srgbClr val="0070C0"/>
                </a:solidFill>
              </a:rPr>
            </a:b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strategic documents</a:t>
            </a:r>
            <a:b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agroindustrial complex</a:t>
            </a:r>
          </a:p>
        </p:txBody>
      </p:sp>
      <p:pic>
        <p:nvPicPr>
          <p:cNvPr id="18435" name="Рисунок 4">
            <a:extLst>
              <a:ext uri="{FF2B5EF4-FFF2-40B4-BE49-F238E27FC236}">
                <a16:creationId xmlns:a16="http://schemas.microsoft.com/office/drawing/2014/main" id="{7381C3D0-960C-490F-ACBA-75BA68A4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100013"/>
            <a:ext cx="11033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>
            <a:extLst>
              <a:ext uri="{FF2B5EF4-FFF2-40B4-BE49-F238E27FC236}">
                <a16:creationId xmlns:a16="http://schemas.microsoft.com/office/drawing/2014/main" id="{61B3775D-F197-48A1-9D3A-97414EDD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11033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Объект 8">
            <a:extLst>
              <a:ext uri="{FF2B5EF4-FFF2-40B4-BE49-F238E27FC236}">
                <a16:creationId xmlns:a16="http://schemas.microsoft.com/office/drawing/2014/main" id="{16BEDC3C-ADFA-4347-9995-72F0B4A27D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0438" y="1728788"/>
            <a:ext cx="11099800" cy="4351337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agricultural development in the Kyrgyz Republic 2022-2032 submitted to the Cabinet of Ministers of the Kyrgyz Republic for approval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600" b="1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strategic documents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program for the development of irrigation of the Kyrgyz Republic  2017-2026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agriculture development program in the Kyrgyz Republic 2017-2022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security and nutrition program the Kyrgyz Republic 2019-2023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for creation and development of trade and logistics centers for agricultural products in the Kyrgyz Republic 2019-2023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program for ensuring phytosanitary security in the Kyrgyz Republic 2019-2023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and aqua culture development program in the Kyrgyz Republic 2019-2023.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of the Government of the Kyrgyz Republic “Development of the veterinary service in the Kyrgyz Republic in 2018-2023”.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for the development of the forestry sector of the Kyrgyz Republic 2040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400" b="1">
                <a:solidFill>
                  <a:srgbClr val="54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course of execution of the above strategic documents certain results were achieved in the agroindustrial complex. </a:t>
            </a:r>
          </a:p>
          <a:p>
            <a:pPr eaLnBrk="1" hangingPunct="1">
              <a:lnSpc>
                <a:spcPct val="80000"/>
              </a:lnSpc>
            </a:pPr>
            <a:endParaRPr lang="ru-RU" altLang="en-US" sz="160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E495C619-A13B-473A-9964-9E31631752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AutoNum type="romanUcPeriod"/>
            </a:pPr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agriculture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Kyrgyz Republic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whilst ensuring food security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pursues state policy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agroindustrial complex,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agriculture and forestry,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and water resources.</a:t>
            </a:r>
          </a:p>
          <a:p>
            <a:pPr marL="0" indent="0" eaLnBrk="1" hangingPunct="1">
              <a:buFont typeface="Arial" panose="020B0604020202020204" pitchFamily="34" charset="0"/>
              <a:buAutoNum type="romanUcPeriod"/>
            </a:pPr>
            <a:endParaRPr lang="en-IE" altLang="en-US" sz="1800" b="1">
              <a:solidFill>
                <a:srgbClr val="2F5597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AutoNum type="romanUcPeriod"/>
            </a:pPr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A33BAAA5-A1D0-4308-85F7-AD2E4F503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82550"/>
            <a:ext cx="10515600" cy="97948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Governance structure of the </a:t>
            </a:r>
            <a:br>
              <a:rPr lang="en-US" altLang="en-US" sz="2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agriculture of the Kyrgyz Republic </a:t>
            </a:r>
          </a:p>
        </p:txBody>
      </p:sp>
      <p:pic>
        <p:nvPicPr>
          <p:cNvPr id="20484" name="Рисунок 4">
            <a:extLst>
              <a:ext uri="{FF2B5EF4-FFF2-40B4-BE49-F238E27FC236}">
                <a16:creationId xmlns:a16="http://schemas.microsoft.com/office/drawing/2014/main" id="{626769BE-999B-4416-8A6F-DDCF0F6E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00" y="28575"/>
            <a:ext cx="9064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5">
            <a:extLst>
              <a:ext uri="{FF2B5EF4-FFF2-40B4-BE49-F238E27FC236}">
                <a16:creationId xmlns:a16="http://schemas.microsoft.com/office/drawing/2014/main" id="{F6964A98-E89F-47F9-A044-7E4763EF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8905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Diagram 8">
            <a:extLst>
              <a:ext uri="{FF2B5EF4-FFF2-40B4-BE49-F238E27FC236}">
                <a16:creationId xmlns:a16="http://schemas.microsoft.com/office/drawing/2014/main" id="{D73224D3-8502-4D24-836F-FB3590ACB7B2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1489075"/>
            <a:ext cx="68564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9432F08-C685-4F8A-A27B-E2A30575E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0813"/>
            <a:ext cx="10515600" cy="6762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 provision to the population in 2021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3912679-1168-4B4D-BD27-F35E6B0BA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3038"/>
            <a:ext cx="6096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i="1"/>
              <a:t>Source: National statistics committee of the KR </a:t>
            </a:r>
          </a:p>
        </p:txBody>
      </p:sp>
      <p:graphicFrame>
        <p:nvGraphicFramePr>
          <p:cNvPr id="22532" name="Диаграмма 6">
            <a:extLst>
              <a:ext uri="{FF2B5EF4-FFF2-40B4-BE49-F238E27FC236}">
                <a16:creationId xmlns:a16="http://schemas.microsoft.com/office/drawing/2014/main" id="{4323F3CE-28B6-4ABA-8D34-939FB767FA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1039813"/>
          <a:ext cx="107696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0778662" imgH="5041829" progId="Excel.Chart.8">
                  <p:embed/>
                </p:oleObj>
              </mc:Choice>
              <mc:Fallback>
                <p:oleObj name="Chart" r:id="rId3" imgW="10778662" imgH="5041829" progId="Excel.Chart.8">
                  <p:embed/>
                  <p:pic>
                    <p:nvPicPr>
                      <p:cNvPr id="0" name="Диаграмма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1039813"/>
                        <a:ext cx="10769600" cy="503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Объект 10">
            <a:extLst>
              <a:ext uri="{FF2B5EF4-FFF2-40B4-BE49-F238E27FC236}">
                <a16:creationId xmlns:a16="http://schemas.microsoft.com/office/drawing/2014/main" id="{E7D78D3F-65C2-4E25-A5EA-B3AB7C394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3275" y="1435100"/>
            <a:ext cx="9937750" cy="47323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800">
                <a:solidFill>
                  <a:schemeClr val="accent1"/>
                </a:solidFill>
              </a:rPr>
              <a:t>OSZT</a:t>
            </a:r>
          </a:p>
        </p:txBody>
      </p:sp>
      <p:pic>
        <p:nvPicPr>
          <p:cNvPr id="22534" name="Рисунок 11">
            <a:extLst>
              <a:ext uri="{FF2B5EF4-FFF2-40B4-BE49-F238E27FC236}">
                <a16:creationId xmlns:a16="http://schemas.microsoft.com/office/drawing/2014/main" id="{6DCC1C4F-D460-4835-823E-37908B2F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788" y="150813"/>
            <a:ext cx="97313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2">
            <a:extLst>
              <a:ext uri="{FF2B5EF4-FFF2-40B4-BE49-F238E27FC236}">
                <a16:creationId xmlns:a16="http://schemas.microsoft.com/office/drawing/2014/main" id="{EE66697F-2107-425F-9DEE-5EEF1596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9001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B54E168-427B-4B96-A48B-1AECC921A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0013"/>
            <a:ext cx="10515600" cy="76676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agriculture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A064A622-542E-4C8C-982B-79790CBC8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64238" y="1204913"/>
            <a:ext cx="6086475" cy="44481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ky-KG" altLang="en-US" sz="2400" b="1">
              <a:solidFill>
                <a:srgbClr val="2E75B6"/>
              </a:solidFill>
            </a:endParaRPr>
          </a:p>
          <a:p>
            <a:pPr eaLnBrk="1" hangingPunct="1"/>
            <a:r>
              <a:rPr lang="en-US" altLang="en-US" sz="180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the Kyrgyz Republic “On organic agricultural production in the Kyrgyz Republic” dated May 18 2019 No 65 was passed.</a:t>
            </a:r>
          </a:p>
          <a:p>
            <a:pPr eaLnBrk="1" hangingPunct="1"/>
            <a:r>
              <a:rPr lang="en-US" altLang="en-US" sz="180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Aimaks producing organic products were allocated 3127,84 hectares certified by the PGS system </a:t>
            </a:r>
          </a:p>
          <a:p>
            <a:pPr eaLnBrk="1" hangingPunct="1"/>
            <a:r>
              <a:rPr lang="en-US" altLang="en-US" sz="180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Aimaks (12) and pilot enterprises (123) in transition and selling their products at local markets and in local stores, have 8504 hectares </a:t>
            </a:r>
          </a:p>
          <a:p>
            <a:pPr eaLnBrk="1" hangingPunct="1"/>
            <a:r>
              <a:rPr lang="en-US" altLang="en-US" sz="180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32780,67 hectares or 2% of total arable land  across the republic are engaged in organic production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IE" altLang="en-US" sz="2400"/>
          </a:p>
          <a:p>
            <a:pPr eaLnBrk="1" hangingPunct="1">
              <a:buFont typeface="Arial" panose="020B0604020202020204" pitchFamily="34" charset="0"/>
              <a:buNone/>
            </a:pPr>
            <a:endParaRPr lang="en-IE" altLang="en-US" sz="2400" i="1"/>
          </a:p>
        </p:txBody>
      </p:sp>
      <p:pic>
        <p:nvPicPr>
          <p:cNvPr id="24580" name="Рисунок 4">
            <a:extLst>
              <a:ext uri="{FF2B5EF4-FFF2-40B4-BE49-F238E27FC236}">
                <a16:creationId xmlns:a16="http://schemas.microsoft.com/office/drawing/2014/main" id="{7183DB23-B35D-47A7-9FBB-6B283C2B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7800"/>
            <a:ext cx="8524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5">
            <a:extLst>
              <a:ext uri="{FF2B5EF4-FFF2-40B4-BE49-F238E27FC236}">
                <a16:creationId xmlns:a16="http://schemas.microsoft.com/office/drawing/2014/main" id="{35DF6C45-4A18-4B1A-8327-614938FDE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75" y="138113"/>
            <a:ext cx="7493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6">
            <a:extLst>
              <a:ext uri="{FF2B5EF4-FFF2-40B4-BE49-F238E27FC236}">
                <a16:creationId xmlns:a16="http://schemas.microsoft.com/office/drawing/2014/main" id="{CF3C5D44-1A4C-43C4-94A7-790FCA85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592263"/>
            <a:ext cx="5613400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D01806E-E8C9-496D-89BF-8E21DE5CF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00013"/>
            <a:ext cx="10515600" cy="73660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agriculture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24C9BCE-F4FC-4F73-B8A8-2667E93D4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1123950"/>
            <a:ext cx="5945188" cy="468947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en-US" sz="1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3 324 farmers are involved in organic agricultural production in Kyrgyzstan, and 32,000 га certified according to international organic standards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 agricultural cooperatives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Kyrgyz Republic export organic products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neighboring and other foreign countries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2021 7892 tons of certified organic products were exported,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6256 tons of vegetables,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 tons of fruits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470 tons of organic cotton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tons of medicinal herbs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en-US" sz="18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ky-KG" altLang="en-US" sz="1800" b="1">
              <a:solidFill>
                <a:srgbClr val="C55A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ky-KG" altLang="en-US" sz="18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IE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IE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IE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IE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IE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IE" altLang="en-US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Рисунок 4">
            <a:extLst>
              <a:ext uri="{FF2B5EF4-FFF2-40B4-BE49-F238E27FC236}">
                <a16:creationId xmlns:a16="http://schemas.microsoft.com/office/drawing/2014/main" id="{E83A7105-7744-4C40-B756-4CD0D1DCE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768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5">
            <a:extLst>
              <a:ext uri="{FF2B5EF4-FFF2-40B4-BE49-F238E27FC236}">
                <a16:creationId xmlns:a16="http://schemas.microsoft.com/office/drawing/2014/main" id="{5A2045AC-7847-4392-B0FA-88672497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00013"/>
            <a:ext cx="76993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6">
            <a:extLst>
              <a:ext uri="{FF2B5EF4-FFF2-40B4-BE49-F238E27FC236}">
                <a16:creationId xmlns:a16="http://schemas.microsoft.com/office/drawing/2014/main" id="{FA523326-A8AE-4B65-848C-2A5348F1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471613"/>
            <a:ext cx="541496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BFCFB98-659A-4255-82D3-493A68595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313" y="26988"/>
            <a:ext cx="5957887" cy="1325562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accent1"/>
                </a:solidFill>
              </a:rPr>
              <a:t>Digitalization 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BF4B31A0-1BC0-4BD0-8B7E-5AA0005DC5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30863" y="1171575"/>
            <a:ext cx="5886450" cy="43513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IE" altLang="en-US" sz="700" b="1">
              <a:solidFill>
                <a:schemeClr val="accent1"/>
              </a:solidFill>
            </a:endParaRP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far as software is concerned, the following projects were developed and implemented: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Food security atlas – agro.gov.kg/atlas;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Tunduk system - agro.gov.kg/tunduk;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Organic map - agro.gov.kg/organic-map;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FaceID Telegram bot- t.me/Agroface_bot;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Database of the food security department;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Website of the ministry - agro.gov.kg;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Electronic document control system (EDC).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integrated cadaster system (NICS)</a:t>
            </a:r>
            <a:r>
              <a:rPr lang="en-US" altLang="en-US" sz="1800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 </a:t>
            </a:r>
            <a:r>
              <a:rPr lang="en-US" altLang="en-US" sz="1800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www.cadastre.kg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Jashyl Muras Internet-platform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Server-based geoinformation system (Web-GIS)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sz="1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“E-akimiat”, “Sanarim Aimak”, “Tunduk”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ky-KG" altLang="en-US" sz="1800" b="1">
              <a:solidFill>
                <a:schemeClr val="accent1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ru-RU" altLang="en-US" sz="1800">
              <a:solidFill>
                <a:schemeClr val="accent1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ky-KG" altLang="en-US" sz="700" b="1">
              <a:solidFill>
                <a:srgbClr val="548235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ky-KG" altLang="en-US" sz="700" b="1">
              <a:solidFill>
                <a:srgbClr val="548235"/>
              </a:solidFill>
            </a:endParaRP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ky-KG" altLang="en-US" sz="700" b="1">
              <a:solidFill>
                <a:schemeClr val="accent1"/>
              </a:solidFill>
            </a:endParaRPr>
          </a:p>
          <a:p>
            <a:pPr eaLnBrk="1" hangingPunct="1">
              <a:lnSpc>
                <a:spcPct val="70000"/>
              </a:lnSpc>
            </a:pPr>
            <a:endParaRPr lang="en-IE" altLang="en-US" sz="700"/>
          </a:p>
          <a:p>
            <a:pPr eaLnBrk="1" hangingPunct="1">
              <a:lnSpc>
                <a:spcPct val="70000"/>
              </a:lnSpc>
            </a:pPr>
            <a:endParaRPr lang="en-IE" altLang="en-US" sz="700"/>
          </a:p>
          <a:p>
            <a:pPr eaLnBrk="1" hangingPunct="1">
              <a:lnSpc>
                <a:spcPct val="70000"/>
              </a:lnSpc>
            </a:pPr>
            <a:endParaRPr lang="en-IE" altLang="en-US" sz="700"/>
          </a:p>
          <a:p>
            <a:pPr eaLnBrk="1" hangingPunct="1">
              <a:lnSpc>
                <a:spcPct val="70000"/>
              </a:lnSpc>
            </a:pPr>
            <a:endParaRPr lang="en-IE" altLang="en-US" sz="70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IE" altLang="en-US" sz="700"/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en-IE" altLang="en-US" sz="300" i="1"/>
          </a:p>
        </p:txBody>
      </p:sp>
      <p:pic>
        <p:nvPicPr>
          <p:cNvPr id="28676" name="Рисунок 4">
            <a:extLst>
              <a:ext uri="{FF2B5EF4-FFF2-40B4-BE49-F238E27FC236}">
                <a16:creationId xmlns:a16="http://schemas.microsoft.com/office/drawing/2014/main" id="{BA3A3FD9-AABF-4A68-84DD-13AA31CF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928687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5">
            <a:extLst>
              <a:ext uri="{FF2B5EF4-FFF2-40B4-BE49-F238E27FC236}">
                <a16:creationId xmlns:a16="http://schemas.microsoft.com/office/drawing/2014/main" id="{37BFE464-85F7-4F1C-ADFD-25C6A968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3" y="128588"/>
            <a:ext cx="93186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6">
            <a:extLst>
              <a:ext uri="{FF2B5EF4-FFF2-40B4-BE49-F238E27FC236}">
                <a16:creationId xmlns:a16="http://schemas.microsoft.com/office/drawing/2014/main" id="{D97AE74F-EEEA-47EF-8DE4-58F77CB7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352550"/>
            <a:ext cx="54673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F517F29-D6AA-4B12-827F-F7E2EFBCD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80975"/>
            <a:ext cx="10515600" cy="646113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accent1"/>
                </a:solidFill>
              </a:rPr>
              <a:t>Climate change adaptation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5C7E6CB-B783-4B37-8BD3-FA3B3C3EB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9813" y="1079500"/>
            <a:ext cx="10515600" cy="4351338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 eaLnBrk="1" hangingPunct="1"/>
            <a:endParaRPr lang="en-IE" altLang="en-US" b="1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/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IE" altLang="en-US" sz="1200" i="1"/>
          </a:p>
        </p:txBody>
      </p:sp>
      <p:pic>
        <p:nvPicPr>
          <p:cNvPr id="30724" name="Рисунок 4" descr="Ледник Иныльчек - информация, фото, описание">
            <a:extLst>
              <a:ext uri="{FF2B5EF4-FFF2-40B4-BE49-F238E27FC236}">
                <a16:creationId xmlns:a16="http://schemas.microsoft.com/office/drawing/2014/main" id="{BF5A5E4A-AFE3-4A29-8208-848E1754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036638"/>
            <a:ext cx="3770313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5" descr="Немецкая волна&quot;: Киргизские ледники тают все быстрее? - KLOOP.KG - Новости  Кыргызстана">
            <a:extLst>
              <a:ext uri="{FF2B5EF4-FFF2-40B4-BE49-F238E27FC236}">
                <a16:creationId xmlns:a16="http://schemas.microsoft.com/office/drawing/2014/main" id="{B35B2D2D-4469-42B9-A750-DEAC0C819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602038"/>
            <a:ext cx="3770313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6">
            <a:extLst>
              <a:ext uri="{FF2B5EF4-FFF2-40B4-BE49-F238E27FC236}">
                <a16:creationId xmlns:a16="http://schemas.microsoft.com/office/drawing/2014/main" id="{5BBD462C-86E5-4951-B7F9-04AD7003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00013"/>
            <a:ext cx="9302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Рисунок 7">
            <a:extLst>
              <a:ext uri="{FF2B5EF4-FFF2-40B4-BE49-F238E27FC236}">
                <a16:creationId xmlns:a16="http://schemas.microsoft.com/office/drawing/2014/main" id="{8E283DDA-5C71-475E-866A-06F02998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888" y="142875"/>
            <a:ext cx="779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Прямоугольник 8">
            <a:extLst>
              <a:ext uri="{FF2B5EF4-FFF2-40B4-BE49-F238E27FC236}">
                <a16:creationId xmlns:a16="http://schemas.microsoft.com/office/drawing/2014/main" id="{52E56B77-EAFC-4964-9E70-EEF8677B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1079500"/>
            <a:ext cx="7005638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indent="449263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</a:rPr>
              <a:t>As of 2013-2016, according to the Landsat-8 satellite imagery, Kyrgyzstan had 9959 glaciers with a total area of 6683,9 square kilometers, which is 3,345% of the total area of the KR. Thus </a:t>
            </a:r>
            <a:r>
              <a:rPr lang="en-US" altLang="en-US" sz="1600" b="1">
                <a:solidFill>
                  <a:schemeClr val="accent1"/>
                </a:solidFill>
              </a:rPr>
              <a:t>the total reduction of the area of the country covered with glaciers was 0,66%.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6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of green spaces is the only way to preserve mountain glaciers.</a:t>
            </a: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6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these purposes the ministry created the Jashyl Muras Internet platform - a server-based geoinformation system (Web-GIS). As of August 1 2022, 5 million 393 thousand 159 seedlings were planted on a total area of 4 199,15 ha as part of the Jashyl Muras national campaign. 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6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make it possible to pursue targeted restoration works and make a significant contribution to the increase of the forest areas in Kyrgyzstan.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1400" b="1">
              <a:solidFill>
                <a:schemeClr val="accent1"/>
              </a:solidFill>
            </a:endParaRPr>
          </a:p>
        </p:txBody>
      </p:sp>
      <p:sp>
        <p:nvSpPr>
          <p:cNvPr id="30729" name="Rectangle 3">
            <a:extLst>
              <a:ext uri="{FF2B5EF4-FFF2-40B4-BE49-F238E27FC236}">
                <a16:creationId xmlns:a16="http://schemas.microsoft.com/office/drawing/2014/main" id="{A17BF388-AE5F-4AFB-AC13-5E59153A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6456363"/>
            <a:ext cx="6096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i="1"/>
              <a:t>Source: Azattyk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4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101A04-C9A7-4F1A-BA80-79E55B9DB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F7E3B-94D6-4D20-BFEE-83CD21BB1FFA}">
  <ds:schemaRefs>
    <ds:schemaRef ds:uri="http://purl.org/dc/elements/1.1/"/>
    <ds:schemaRef ds:uri="http://schemas.microsoft.com/office/2006/metadata/properties"/>
    <ds:schemaRef ds:uri="http://purl.org/dc/terms/"/>
    <ds:schemaRef ds:uri="4d0bf39f-aee5-4194-a8cf-9eb94d977901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c1fdd505-2570-46c2-bd04-3e0f2d874cf5"/>
    <ds:schemaRef ds:uri="http://schemas.microsoft.com/office/infopath/2007/PartnerControls"/>
    <ds:schemaRef ds:uri="f668aa56-9285-4561-92d6-d6343913a89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AE74AD-F94E-4321-AB08-675D06149C34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97A4CEAF-12E8-4DC4-8149-3269C4BCC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8aa56-9285-4561-92d6-d6343913a899"/>
    <ds:schemaRef ds:uri="4d0bf39f-aee5-4194-a8cf-9eb94d977901"/>
    <ds:schemaRef ds:uri="c1fdd505-2570-46c2-bd04-3e0f2d874c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888</Words>
  <Application>Microsoft Office PowerPoint</Application>
  <PresentationFormat>Widescreen</PresentationFormat>
  <Paragraphs>184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Arial</vt:lpstr>
      <vt:lpstr>Calibri Light</vt:lpstr>
      <vt:lpstr>Times New Roman</vt:lpstr>
      <vt:lpstr>Roboto</vt:lpstr>
      <vt:lpstr>Roboto Medium</vt:lpstr>
      <vt:lpstr>Office Theme</vt:lpstr>
      <vt:lpstr>Microsoft Excel Chart</vt:lpstr>
      <vt:lpstr>Ministry of agriculture of the Kyrgyz Republic</vt:lpstr>
      <vt:lpstr> Priority areas  of strategic development of agriculture in the Kyrgyz Republic </vt:lpstr>
      <vt:lpstr> Main strategic documents in the agroindustrial complex</vt:lpstr>
      <vt:lpstr>Governance structure of the  Ministry of agriculture of the Kyrgyz Republic </vt:lpstr>
      <vt:lpstr>Food provision to the population in 2021 </vt:lpstr>
      <vt:lpstr>Organic agriculture</vt:lpstr>
      <vt:lpstr>Organic agriculture</vt:lpstr>
      <vt:lpstr>Digitalization </vt:lpstr>
      <vt:lpstr>Climate change adaptation</vt:lpstr>
      <vt:lpstr>Climate change adaptation</vt:lpstr>
      <vt:lpstr>PowerPoint Presentation</vt:lpstr>
      <vt:lpstr>Digitalization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Food Systems Governance:  Good Practices</dc:title>
  <dc:subject/>
  <dc:creator>Sinead M</dc:creator>
  <cp:keywords/>
  <dc:description/>
  <cp:lastModifiedBy>Shahab D.</cp:lastModifiedBy>
  <cp:revision>169</cp:revision>
  <cp:lastPrinted>2022-05-20T14:23:38Z</cp:lastPrinted>
  <dcterms:created xsi:type="dcterms:W3CDTF">2022-05-13T14:38:13Z</dcterms:created>
  <dcterms:modified xsi:type="dcterms:W3CDTF">2022-08-22T07:20:59Z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SharedWithUsers">
    <vt:lpwstr>Xianshuang Zhang;Alzeus R. Alzate;Reneli Gloria</vt:lpwstr>
  </property>
  <property fmtid="{D5CDD505-2E9C-101B-9397-08002B2CF9AE}" pid="3" name="SharedWithUsers">
    <vt:lpwstr>740;#Xianshuang Zhang;#119;#Alzeus R. Alzate;#705;#Reneli Gloria</vt:lpwstr>
  </property>
  <property fmtid="{D5CDD505-2E9C-101B-9397-08002B2CF9AE}" pid="4" name="lcf76f155ced4ddcb4097134ff3c332f">
    <vt:lpwstr/>
  </property>
  <property fmtid="{D5CDD505-2E9C-101B-9397-08002B2CF9AE}" pid="5" name="TaxCatchAll">
    <vt:lpwstr/>
  </property>
  <property fmtid="{D5CDD505-2E9C-101B-9397-08002B2CF9AE}" pid="6" name="MSIP_Label_817d4574-7375-4d17-b29c-6e4c6df0fcb0_Enabled">
    <vt:lpwstr>true</vt:lpwstr>
  </property>
  <property fmtid="{D5CDD505-2E9C-101B-9397-08002B2CF9AE}" pid="7" name="MSIP_Label_817d4574-7375-4d17-b29c-6e4c6df0fcb0_SetDate">
    <vt:lpwstr>2022-08-11T10:46:48Z</vt:lpwstr>
  </property>
  <property fmtid="{D5CDD505-2E9C-101B-9397-08002B2CF9AE}" pid="8" name="MSIP_Label_817d4574-7375-4d17-b29c-6e4c6df0fcb0_Method">
    <vt:lpwstr>Standard</vt:lpwstr>
  </property>
  <property fmtid="{D5CDD505-2E9C-101B-9397-08002B2CF9AE}" pid="9" name="MSIP_Label_817d4574-7375-4d17-b29c-6e4c6df0fcb0_Name">
    <vt:lpwstr>ADB Internal</vt:lpwstr>
  </property>
  <property fmtid="{D5CDD505-2E9C-101B-9397-08002B2CF9AE}" pid="10" name="MSIP_Label_817d4574-7375-4d17-b29c-6e4c6df0fcb0_SiteId">
    <vt:lpwstr>9495d6bb-41c2-4c58-848f-92e52cf3d640</vt:lpwstr>
  </property>
  <property fmtid="{D5CDD505-2E9C-101B-9397-08002B2CF9AE}" pid="11" name="MSIP_Label_817d4574-7375-4d17-b29c-6e4c6df0fcb0_ActionId">
    <vt:lpwstr>358a6cdd-7ffa-46a0-8173-0581613c8eb4</vt:lpwstr>
  </property>
  <property fmtid="{D5CDD505-2E9C-101B-9397-08002B2CF9AE}" pid="12" name="MSIP_Label_817d4574-7375-4d17-b29c-6e4c6df0fcb0_ContentBits">
    <vt:lpwstr>2</vt:lpwstr>
  </property>
</Properties>
</file>