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drawings/drawing1.xml" ContentType="application/vnd.openxmlformats-officedocument.drawingml.chartshapes+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charts/style13.xml" ContentType="application/vnd.ms-office.chartstyle+xml"/>
  <Override PartName="/ppt/charts/colors13.xml" ContentType="application/vnd.ms-office.chartcolorstyle+xml"/>
  <Override PartName="/ppt/diagrams/drawing1.xml" ContentType="application/vnd.ms-office.drawingml.diagramDrawing+xml"/>
  <Override PartName="/ppt/charts/chart13.xml" ContentType="application/vnd.openxmlformats-officedocument.drawingml.chart+xml"/>
  <Override PartName="/ppt/diagrams/layout2.xml" ContentType="application/vnd.openxmlformats-officedocument.drawingml.diagramLayout+xml"/>
  <Override PartName="/ppt/diagrams/drawing2.xml" ContentType="application/vnd.ms-office.drawingml.diagramDrawing+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quickStyle2.xml" ContentType="application/vnd.openxmlformats-officedocument.drawingml.diagramStyle+xml"/>
  <Override PartName="/ppt/diagrams/colors1.xml" ContentType="application/vnd.openxmlformats-officedocument.drawingml.diagramColors+xml"/>
  <Override PartName="/ppt/charts/colors9.xml" ContentType="application/vnd.ms-office.chartcolorstyle+xml"/>
  <Override PartName="/ppt/diagrams/layout1.xml" ContentType="application/vnd.openxmlformats-officedocument.drawingml.diagramLayou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charts/style2.xml" ContentType="application/vnd.ms-office.chartstyle+xml"/>
  <Override PartName="/ppt/charts/chart3.xml" ContentType="application/vnd.openxmlformats-officedocument.drawingml.chart+xml"/>
  <Override PartName="/ppt/charts/style10.xml" ContentType="application/vnd.ms-office.chartstyle+xml"/>
  <Override PartName="/ppt/charts/chart10.xml" ContentType="application/vnd.openxmlformats-officedocument.drawingml.chart+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8.xml" ContentType="application/vnd.ms-office.chartstyle+xml"/>
  <Override PartName="/ppt/charts/colors2.xml" ContentType="application/vnd.ms-office.chartcolorstyle+xml"/>
  <Override PartName="/ppt/charts/colors7.xml" ContentType="application/vnd.ms-office.chartcolor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6.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style7.xml" ContentType="application/vnd.ms-office.chartstyle+xml"/>
  <Override PartName="/ppt/charts/colors6.xml" ContentType="application/vnd.ms-office.chartcolorstyle+xml"/>
  <Override PartName="/ppt/charts/chart7.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5" r:id="rId1"/>
  </p:sldMasterIdLst>
  <p:notesMasterIdLst>
    <p:notesMasterId r:id="rId12"/>
  </p:notesMasterIdLst>
  <p:handoutMasterIdLst>
    <p:handoutMasterId r:id="rId13"/>
  </p:handoutMasterIdLst>
  <p:sldIdLst>
    <p:sldId id="583" r:id="rId2"/>
    <p:sldId id="649" r:id="rId3"/>
    <p:sldId id="658" r:id="rId4"/>
    <p:sldId id="650" r:id="rId5"/>
    <p:sldId id="651" r:id="rId6"/>
    <p:sldId id="652" r:id="rId7"/>
    <p:sldId id="660" r:id="rId8"/>
    <p:sldId id="662" r:id="rId9"/>
    <p:sldId id="664" r:id="rId10"/>
    <p:sldId id="594" r:id="rId11"/>
  </p:sldIdLst>
  <p:sldSz cx="12192000" cy="6858000"/>
  <p:notesSz cx="7010400" cy="9296400"/>
  <p:embeddedFontLst>
    <p:embeddedFont>
      <p:font typeface="Lato Light" panose="020B0604020202020204" charset="0"/>
      <p:regular r:id="rId14"/>
      <p:italic r:id="rId15"/>
    </p:embeddedFont>
    <p:embeddedFont>
      <p:font typeface="Sylfaen" panose="010A0502050306030303" pitchFamily="18" charset="0"/>
      <p:regular r:id="rId16"/>
    </p:embeddedFont>
    <p:embeddedFont>
      <p:font typeface="Calibri" panose="020F0502020204030204" pitchFamily="34" charset="0"/>
      <p:regular r:id="rId17"/>
      <p:bold r:id="rId18"/>
      <p:italic r:id="rId19"/>
      <p:boldItalic r:id="rId20"/>
    </p:embeddedFont>
    <p:embeddedFont>
      <p:font typeface="BPG Mrgvlovani" panose="020B0604020202020204" charset="0"/>
      <p:regular r:id="rId21"/>
    </p:embeddedFont>
    <p:embeddedFont>
      <p:font typeface="BPG Nino Mtavruli" panose="020B0604020202020204" charset="0"/>
      <p:regular r:id="rId22"/>
    </p:embeddedFont>
    <p:embeddedFont>
      <p:font typeface="BPG Mrgvlovani Caps 2010" panose="020B0604020202020204" charset="0"/>
      <p:regular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2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rgi Kalandadze" initials="GK" lastIdx="1" clrIdx="0">
    <p:extLst>
      <p:ext uri="{19B8F6BF-5375-455C-9EA6-DF929625EA0E}">
        <p15:presenceInfo xmlns:p15="http://schemas.microsoft.com/office/powerpoint/2012/main" userId="S-1-5-21-2713803294-1657173887-2898061378-207936" providerId="AD"/>
      </p:ext>
    </p:extLst>
  </p:cmAuthor>
  <p:cmAuthor id="2" name="nino shengelia" initials="ns" lastIdx="1" clrIdx="1">
    <p:extLst>
      <p:ext uri="{19B8F6BF-5375-455C-9EA6-DF929625EA0E}">
        <p15:presenceInfo xmlns:p15="http://schemas.microsoft.com/office/powerpoint/2012/main" userId="62656149cadb54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9530"/>
    <a:srgbClr val="000000"/>
    <a:srgbClr val="577D35"/>
    <a:srgbClr val="6E8621"/>
    <a:srgbClr val="6E8632"/>
    <a:srgbClr val="969630"/>
    <a:srgbClr val="A38130"/>
    <a:srgbClr val="788B30"/>
    <a:srgbClr val="6E8630"/>
    <a:srgbClr val="638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7" autoAdjust="0"/>
    <p:restoredTop sz="96395" autoAdjust="0"/>
  </p:normalViewPr>
  <p:slideViewPr>
    <p:cSldViewPr snapToGrid="0">
      <p:cViewPr varScale="1">
        <p:scale>
          <a:sx n="70" d="100"/>
          <a:sy n="70" d="100"/>
        </p:scale>
        <p:origin x="804" y="60"/>
      </p:cViewPr>
      <p:guideLst>
        <p:guide pos="3840"/>
        <p:guide orient="horz" pos="2208"/>
      </p:guideLst>
    </p:cSldViewPr>
  </p:slideViewPr>
  <p:notesTextViewPr>
    <p:cViewPr>
      <p:scale>
        <a:sx n="1" d="1"/>
        <a:sy n="1" d="1"/>
      </p:scale>
      <p:origin x="0" y="0"/>
    </p:cViewPr>
  </p:notesTextViewPr>
  <p:sorterViewPr>
    <p:cViewPr>
      <p:scale>
        <a:sx n="100" d="100"/>
        <a:sy n="100" d="100"/>
      </p:scale>
      <p:origin x="0" y="-624"/>
    </p:cViewPr>
  </p:sorterViewPr>
  <p:notesViewPr>
    <p:cSldViewPr snapToGrid="0">
      <p:cViewPr varScale="1">
        <p:scale>
          <a:sx n="86" d="100"/>
          <a:sy n="86" d="100"/>
        </p:scale>
        <p:origin x="314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G:\Nino.Kulatamishvili\Desktop\Mepa_&#4321;&#4304;&#4315;&#4323;&#4328;&#4304;&#4317;%20&#4307;&#4317;&#4313;&#4323;&#4315;&#4308;&#4316;&#4322;&#4308;&#4305;&#4312;\__&#4318;&#4312;&#4320;&#4309;&#4308;&#4314;%20&#4315;&#4317;&#4304;&#4307;&#4306;&#4312;&#4314;&#4308;&#4321;\&#4318;&#4320;&#4308;&#4310;&#4308;&#4316;&#4322;&#4304;&#4330;&#4312;&#4304;\soflis%20meurneobis%20machveneblebi_Q4.2021%20da%20202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esktop\&#4318;&#4320;&#4308;&#4310;&#4308;&#4316;&#4322;&#4304;&#4330;&#4312;&#4304;\&#4318;&#4320;&#4308;&#4310;&#4308;&#4316;&#4322;&#4304;&#4330;&#4312;&#4304;\crcc%20cuntry.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esktop\&#4318;&#4320;&#4308;&#4310;&#4308;&#4316;&#4322;&#4304;&#4330;&#4312;&#4304;\&#4318;&#4320;&#4308;&#4310;&#4308;&#4316;&#4322;&#4304;&#4330;&#4312;&#4304;\crcc%20cuntry.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Desktop\&#4318;&#4320;&#4308;&#4310;&#4308;&#4316;&#4322;&#4304;&#4330;&#4312;&#4304;\&#4318;&#4320;&#4308;&#4310;&#4308;&#4316;&#4322;&#4304;&#4330;&#4312;&#4304;\crcc%20cuntry.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G:\Nino.Kulatamishvili\Desktop\Mepa_&#4321;&#4304;&#4315;&#4323;&#4328;&#4304;&#4317;%20&#4307;&#4317;&#4313;&#4323;&#4315;&#4308;&#4316;&#4322;&#4308;&#4305;&#4312;\__&#4318;&#4312;&#4320;&#4309;&#4308;&#4314;%20&#4315;&#4317;&#4304;&#4307;&#4306;&#4312;&#4314;&#4308;&#4321;\&#4318;&#4320;&#4308;&#4310;&#4308;&#4316;&#4322;&#4304;&#4330;&#4312;&#4304;\&#4308;&#4325;&#4321;&#4318;-&#4312;&#4315;&#4318;&#4317;&#4320;&#4322;&#4312;.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G:\Nino.Kulatamishvili\Desktop\Mepa_&#4321;&#4304;&#4315;&#4323;&#4328;&#4304;&#4317;%20&#4307;&#4317;&#4313;&#4323;&#4315;&#4308;&#4316;&#4322;&#4308;&#4305;&#4312;\__&#4318;&#4312;&#4320;&#4309;&#4308;&#4314;%20&#4315;&#4317;&#4304;&#4307;&#4306;&#4312;&#4314;&#4308;&#4321;\&#4318;&#4320;&#4308;&#4310;&#4308;&#4316;&#4322;&#4304;&#4330;&#4312;&#4304;\soflis%20meurneobis%20machveneblebi_Q4.2021%20da%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Nino.Kulatamishvili\Desktop\Mepa_&#4321;&#4304;&#4315;&#4323;&#4328;&#4304;&#4317;%20&#4307;&#4317;&#4313;&#4323;&#4315;&#4308;&#4316;&#4322;&#4308;&#4305;&#4312;\__&#4318;&#4312;&#4320;&#4309;&#4308;&#4314;%20&#4315;&#4317;&#4304;&#4307;&#4306;&#4312;&#4314;&#4308;&#4321;\&#4318;&#4320;&#4308;&#4310;&#4308;&#4316;&#4322;&#4304;&#4330;&#4312;&#4304;\&#4308;&#4325;&#4321;&#4318;-&#4312;&#4315;&#4318;&#4317;&#4320;&#4322;&#431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Nino.Kulatamishvili\Desktop\Mepa_&#4321;&#4304;&#4315;&#4323;&#4328;&#4304;&#4317;%20&#4307;&#4317;&#4313;&#4323;&#4315;&#4308;&#4316;&#4322;&#4308;&#4305;&#4312;\__&#4318;&#4312;&#4320;&#4309;&#4308;&#4314;%20&#4315;&#4317;&#4304;&#4307;&#4306;&#4312;&#4314;&#4308;&#4321;\&#4318;&#4320;&#4308;&#4310;&#4308;&#4316;&#4322;&#4304;&#4330;&#4312;&#4304;\&#4308;&#4325;&#4321;&#4318;-&#4312;&#4315;&#4318;&#4317;&#4320;&#4322;&#431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Nino.Kulatamishvili\Desktop\Mepa_&#4321;&#4304;&#4315;&#4323;&#4328;&#4304;&#4317;%20&#4307;&#4317;&#4313;&#4323;&#4315;&#4308;&#4316;&#4322;&#4308;&#4305;&#4312;\__&#4318;&#4312;&#4320;&#4309;&#4308;&#4314;%20&#4315;&#4317;&#4304;&#4307;&#4306;&#4312;&#4314;&#4308;&#4321;\&#4318;&#4320;&#4308;&#4310;&#4308;&#4316;&#4322;&#4304;&#4330;&#4312;&#4304;\&#4308;&#4325;&#4321;&#4318;-&#4312;&#4315;&#4318;&#4317;&#4320;&#4322;&#431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Nino.Kulatamishvili\Desktop\Mepa_&#4321;&#4304;&#4315;&#4323;&#4328;&#4304;&#4317;%20&#4307;&#4317;&#4313;&#4323;&#4315;&#4308;&#4316;&#4322;&#4308;&#4305;&#4312;\__&#4318;&#4312;&#4320;&#4309;&#4308;&#4314;%20&#4315;&#4317;&#4304;&#4307;&#4306;&#4312;&#4314;&#4308;&#4321;\&#4318;&#4320;&#4308;&#4310;&#4308;&#4316;&#4322;&#4304;&#4330;&#4312;&#4304;\&#4308;&#4325;&#4321;&#4318;-&#4312;&#4315;&#4318;&#4317;&#4320;&#4322;&#431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Nino.Kulatamishvili\Desktop\Mepa_&#4321;&#4304;&#4315;&#4323;&#4328;&#4304;&#4317;%20&#4307;&#4317;&#4313;&#4323;&#4315;&#4308;&#4316;&#4322;&#4308;&#4305;&#4312;\__&#4318;&#4312;&#4320;&#4309;&#4308;&#4314;%20&#4315;&#4317;&#4304;&#4307;&#4306;&#4312;&#4314;&#4308;&#4321;\&#4318;&#4320;&#4308;&#4310;&#4308;&#4316;&#4322;&#4304;&#4330;&#4312;&#4304;\&#4308;&#4325;&#4321;&#4318;-&#4312;&#4315;&#4318;&#4317;&#4320;&#4322;&#431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esktop\&#4318;&#4320;&#4308;&#4310;&#4308;&#4316;&#4322;&#4304;&#4330;&#4312;&#4304;\&#4318;&#4320;&#4308;&#4310;&#4308;&#4316;&#4322;&#4304;&#4330;&#4312;&#4304;\crcc%20cuntr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esktop\&#4318;&#4320;&#4308;&#4310;&#4308;&#4316;&#4322;&#4304;&#4330;&#4312;&#4304;\&#4318;&#4320;&#4308;&#4310;&#4308;&#4316;&#4322;&#4304;&#4330;&#4312;&#4304;\crcc%20cuntr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1159230096238"/>
          <c:y val="0.14393518518518519"/>
          <c:w val="0.76664654830289869"/>
          <c:h val="0.58593678362716972"/>
        </c:manualLayout>
      </c:layout>
      <c:barChart>
        <c:barDir val="col"/>
        <c:grouping val="stacked"/>
        <c:varyColors val="0"/>
        <c:ser>
          <c:idx val="0"/>
          <c:order val="0"/>
          <c:tx>
            <c:strRef>
              <c:f>'sofeli da gadamushaveba'!$B$75</c:f>
              <c:strCache>
                <c:ptCount val="1"/>
                <c:pt idx="0">
                  <c:v>Prodaction of primary agriculural goods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cat>
            <c:strRef>
              <c:f>'sofeli da gadamushaveba'!$C$74:$L$74</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'sofeli da gadamushaveba'!$C$75:$L$75</c:f>
              <c:numCache>
                <c:formatCode>_(* #,##0_);_(* \(#,##0\);_(* "-"??_);_(@_)</c:formatCode>
                <c:ptCount val="10"/>
                <c:pt idx="0">
                  <c:v>3137.6923059555775</c:v>
                </c:pt>
                <c:pt idx="1">
                  <c:v>3549.4157057085827</c:v>
                </c:pt>
                <c:pt idx="2">
                  <c:v>3818.3383125355517</c:v>
                </c:pt>
                <c:pt idx="3">
                  <c:v>3884.2808386942497</c:v>
                </c:pt>
                <c:pt idx="4">
                  <c:v>3883.1758638033034</c:v>
                </c:pt>
                <c:pt idx="5">
                  <c:v>3724.9104372587608</c:v>
                </c:pt>
                <c:pt idx="6">
                  <c:v>4552.7500768770715</c:v>
                </c:pt>
                <c:pt idx="7">
                  <c:v>4834.5755268012454</c:v>
                </c:pt>
                <c:pt idx="8">
                  <c:v>5492.6304772138237</c:v>
                </c:pt>
                <c:pt idx="9">
                  <c:v>5697.8519725326096</c:v>
                </c:pt>
              </c:numCache>
            </c:numRef>
          </c:val>
          <c:extLst xmlns:c16r2="http://schemas.microsoft.com/office/drawing/2015/06/chart">
            <c:ext xmlns:c16="http://schemas.microsoft.com/office/drawing/2014/chart" uri="{C3380CC4-5D6E-409C-BE32-E72D297353CC}">
              <c16:uniqueId val="{00000000-5294-4484-81F9-EDBA4B9973C9}"/>
            </c:ext>
          </c:extLst>
        </c:ser>
        <c:ser>
          <c:idx val="1"/>
          <c:order val="1"/>
          <c:tx>
            <c:strRef>
              <c:f>'sofeli da gadamushaveba'!$B$76</c:f>
              <c:strCache>
                <c:ptCount val="1"/>
                <c:pt idx="0">
                  <c:v>Prodaction of processed agriculural goods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'sofeli da gadamushaveba'!$C$74:$L$74</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'sofeli da gadamushaveba'!$C$76:$L$76</c:f>
              <c:numCache>
                <c:formatCode>_(* #,##0_);_(* \(#,##0\);_(* "-"??_);_(@_)</c:formatCode>
                <c:ptCount val="10"/>
                <c:pt idx="0">
                  <c:v>4043.0381492603647</c:v>
                </c:pt>
                <c:pt idx="1">
                  <c:v>4256.329442297163</c:v>
                </c:pt>
                <c:pt idx="2">
                  <c:v>4871.34138555565</c:v>
                </c:pt>
                <c:pt idx="3">
                  <c:v>4580.9823125400617</c:v>
                </c:pt>
                <c:pt idx="4">
                  <c:v>4753.6226227501847</c:v>
                </c:pt>
                <c:pt idx="5">
                  <c:v>4859.7577220146131</c:v>
                </c:pt>
                <c:pt idx="6">
                  <c:v>5252.4124273768466</c:v>
                </c:pt>
                <c:pt idx="7">
                  <c:v>5723.2473765239201</c:v>
                </c:pt>
                <c:pt idx="8">
                  <c:v>6318.9785098088305</c:v>
                </c:pt>
                <c:pt idx="9">
                  <c:v>7289.8503743276597</c:v>
                </c:pt>
              </c:numCache>
            </c:numRef>
          </c:val>
          <c:extLst xmlns:c16r2="http://schemas.microsoft.com/office/drawing/2015/06/chart">
            <c:ext xmlns:c16="http://schemas.microsoft.com/office/drawing/2014/chart" uri="{C3380CC4-5D6E-409C-BE32-E72D297353CC}">
              <c16:uniqueId val="{00000001-5294-4484-81F9-EDBA4B9973C9}"/>
            </c:ext>
          </c:extLst>
        </c:ser>
        <c:dLbls>
          <c:showLegendKey val="0"/>
          <c:showVal val="0"/>
          <c:showCatName val="0"/>
          <c:showSerName val="0"/>
          <c:showPercent val="0"/>
          <c:showBubbleSize val="0"/>
        </c:dLbls>
        <c:gapWidth val="112"/>
        <c:overlap val="100"/>
        <c:axId val="-967854944"/>
        <c:axId val="-967853856"/>
      </c:barChart>
      <c:lineChart>
        <c:grouping val="standard"/>
        <c:varyColors val="0"/>
        <c:ser>
          <c:idx val="2"/>
          <c:order val="2"/>
          <c:tx>
            <c:strRef>
              <c:f>'sofeli da gadamushaveba'!$B$77</c:f>
              <c:strCache>
                <c:ptCount val="1"/>
                <c:pt idx="0">
                  <c:v>Total output of agribusiness </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'sofeli da gadamushaveba'!$C$74:$L$74</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'sofeli da gadamushaveba'!$C$77:$L$77</c:f>
              <c:numCache>
                <c:formatCode>_(* #,##0_);_(* \(#,##0\);_(* "-"??_);_(@_)</c:formatCode>
                <c:ptCount val="10"/>
                <c:pt idx="0">
                  <c:v>7180.5605031205723</c:v>
                </c:pt>
                <c:pt idx="1">
                  <c:v>7805.7149403134399</c:v>
                </c:pt>
                <c:pt idx="2">
                  <c:v>8688.9361047578477</c:v>
                </c:pt>
                <c:pt idx="3">
                  <c:v>8465.2631512343105</c:v>
                </c:pt>
                <c:pt idx="4">
                  <c:v>8636.3455428391953</c:v>
                </c:pt>
                <c:pt idx="5">
                  <c:v>8584.296359273374</c:v>
                </c:pt>
                <c:pt idx="6">
                  <c:v>9805.1625042539181</c:v>
                </c:pt>
                <c:pt idx="7">
                  <c:v>10557.822903325166</c:v>
                </c:pt>
                <c:pt idx="8">
                  <c:v>11811.608987022655</c:v>
                </c:pt>
                <c:pt idx="9">
                  <c:v>12987.702346860271</c:v>
                </c:pt>
              </c:numCache>
            </c:numRef>
          </c:val>
          <c:smooth val="0"/>
          <c:extLst xmlns:c16r2="http://schemas.microsoft.com/office/drawing/2015/06/chart">
            <c:ext xmlns:c16="http://schemas.microsoft.com/office/drawing/2014/chart" uri="{C3380CC4-5D6E-409C-BE32-E72D297353CC}">
              <c16:uniqueId val="{00000002-5294-4484-81F9-EDBA4B9973C9}"/>
            </c:ext>
          </c:extLst>
        </c:ser>
        <c:dLbls>
          <c:showLegendKey val="0"/>
          <c:showVal val="0"/>
          <c:showCatName val="0"/>
          <c:showSerName val="0"/>
          <c:showPercent val="0"/>
          <c:showBubbleSize val="0"/>
        </c:dLbls>
        <c:marker val="1"/>
        <c:smooth val="0"/>
        <c:axId val="-967854944"/>
        <c:axId val="-967853856"/>
      </c:lineChart>
      <c:dateAx>
        <c:axId val="-967854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853856"/>
        <c:crosses val="autoZero"/>
        <c:auto val="0"/>
        <c:lblOffset val="100"/>
        <c:baseTimeUnit val="days"/>
      </c:dateAx>
      <c:valAx>
        <c:axId val="-9678538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967854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Calibri" panose="020F0502020204030204" pitchFamily="34" charset="0"/>
                <a:ea typeface="+mn-ea"/>
                <a:cs typeface="Calibri" panose="020F0502020204030204" pitchFamily="34" charset="0"/>
              </a:defRPr>
            </a:pPr>
            <a:r>
              <a:rPr lang="en-US" sz="1400" b="1" i="0" u="none" strike="noStrike" kern="1200" baseline="0" dirty="0">
                <a:solidFill>
                  <a:srgbClr val="737572">
                    <a:lumMod val="75000"/>
                  </a:srgbClr>
                </a:solidFill>
                <a:latin typeface="Calibri" panose="020F0502020204030204" pitchFamily="34" charset="0"/>
                <a:ea typeface="+mn-ea"/>
                <a:cs typeface="Calibri" panose="020F0502020204030204" pitchFamily="34" charset="0"/>
              </a:rPr>
              <a:t>Import</a:t>
            </a:r>
            <a:endParaRPr lang="ka-GE" sz="1400" b="1" i="0" u="none" strike="noStrike" kern="1200" baseline="0" dirty="0">
              <a:solidFill>
                <a:srgbClr val="737572">
                  <a:lumMod val="75000"/>
                </a:srgbClr>
              </a:solidFill>
              <a:latin typeface="Calibri" panose="020F0502020204030204" pitchFamily="34" charset="0"/>
              <a:ea typeface="+mn-ea"/>
              <a:cs typeface="Calibri" panose="020F0502020204030204" pitchFamily="34" charset="0"/>
            </a:endParaRPr>
          </a:p>
        </c:rich>
      </c:tx>
      <c:layout>
        <c:manualLayout>
          <c:xMode val="edge"/>
          <c:yMode val="edge"/>
          <c:x val="0.2602594978392076"/>
          <c:y val="3.549875754348597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4.0137005637873542E-2"/>
          <c:y val="0.24001597444089462"/>
          <c:w val="0.65792300123826386"/>
          <c:h val="0.65792300123826386"/>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FDC-4C9C-977F-F9AEF095866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FDC-4C9C-977F-F9AEF095866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FDC-4C9C-977F-F9AEF095866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FDC-4C9C-977F-F9AEF095866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FDC-4C9C-977F-F9AEF0958664}"/>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6FDC-4C9C-977F-F9AEF0958664}"/>
              </c:ext>
            </c:extLst>
          </c:dPt>
          <c:dLbls>
            <c:dLbl>
              <c:idx val="3"/>
              <c:layout>
                <c:manualLayout>
                  <c:x val="7.9562407855018585E-2"/>
                  <c:y val="0.1145638544383230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FDC-4C9C-977F-F9AEF0958664}"/>
                </c:ext>
                <c:ext xmlns:c15="http://schemas.microsoft.com/office/drawing/2012/chart" uri="{CE6537A1-D6FC-4f65-9D91-7224C49458BB}"/>
              </c:extLst>
            </c:dLbl>
            <c:dLbl>
              <c:idx val="4"/>
              <c:layout>
                <c:manualLayout>
                  <c:x val="4.636943243406861E-2"/>
                  <c:y val="6.77284311744763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FDC-4C9C-977F-F9AEF0958664}"/>
                </c:ext>
                <c:ext xmlns:c15="http://schemas.microsoft.com/office/drawing/2012/chart" uri="{CE6537A1-D6FC-4f65-9D91-7224C49458BB}"/>
              </c:extLst>
            </c:dLbl>
            <c:dLbl>
              <c:idx val="5"/>
              <c:layout>
                <c:manualLayout>
                  <c:x val="3.1598526829205657E-2"/>
                  <c:y val="0.1230451225545688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FDC-4C9C-977F-F9AEF095866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Sheet1!$G$39:$G$44</c:f>
              <c:strCache>
                <c:ptCount val="6"/>
                <c:pt idx="0">
                  <c:v>Azerbaijan</c:v>
                </c:pt>
                <c:pt idx="1">
                  <c:v>China</c:v>
                </c:pt>
                <c:pt idx="2">
                  <c:v>Uzbekistan</c:v>
                </c:pt>
                <c:pt idx="3">
                  <c:v>Kazakhstan</c:v>
                </c:pt>
                <c:pt idx="4">
                  <c:v>Kyrgyzstan</c:v>
                </c:pt>
                <c:pt idx="5">
                  <c:v>Other countries</c:v>
                </c:pt>
              </c:strCache>
            </c:strRef>
          </c:cat>
          <c:val>
            <c:numRef>
              <c:f>Sheet1!$H$39:$H$44</c:f>
              <c:numCache>
                <c:formatCode>0%</c:formatCode>
                <c:ptCount val="6"/>
                <c:pt idx="0">
                  <c:v>0.53963730602262383</c:v>
                </c:pt>
                <c:pt idx="1">
                  <c:v>0.24850732961247954</c:v>
                </c:pt>
                <c:pt idx="2">
                  <c:v>0.10392211472626448</c:v>
                </c:pt>
                <c:pt idx="3">
                  <c:v>4.8147303831488471E-2</c:v>
                </c:pt>
                <c:pt idx="4">
                  <c:v>3.1885380280927411E-2</c:v>
                </c:pt>
                <c:pt idx="5">
                  <c:v>2.790056552621626E-2</c:v>
                </c:pt>
              </c:numCache>
            </c:numRef>
          </c:val>
          <c:extLst xmlns:c16r2="http://schemas.microsoft.com/office/drawing/2015/06/chart">
            <c:ext xmlns:c16="http://schemas.microsoft.com/office/drawing/2014/chart" uri="{C3380CC4-5D6E-409C-BE32-E72D297353CC}">
              <c16:uniqueId val="{0000000C-6FDC-4C9C-977F-F9AEF095866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9758727243759067"/>
          <c:y val="6.8155518100173576E-2"/>
          <c:w val="0.30241272756240933"/>
          <c:h val="0.905220413742212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baseline="0">
                <a:solidFill>
                  <a:srgbClr val="737572"/>
                </a:solidFill>
                <a:latin typeface="Calibri" panose="020F0502020204030204" pitchFamily="34" charset="0"/>
                <a:ea typeface="+mn-ea"/>
                <a:cs typeface="Calibri" panose="020F0502020204030204" pitchFamily="34" charset="0"/>
              </a:defRPr>
            </a:pPr>
            <a:r>
              <a:rPr lang="en-US" sz="1400" b="1" i="0" baseline="0" dirty="0">
                <a:effectLst/>
              </a:rPr>
              <a:t>Export of major Agri-food products </a:t>
            </a:r>
            <a:r>
              <a:rPr lang="ka-GE" sz="1400" b="1" i="0" baseline="0" dirty="0">
                <a:effectLst/>
              </a:rPr>
              <a:t>(</a:t>
            </a:r>
            <a:r>
              <a:rPr lang="en-US" sz="1400" b="1" i="0" baseline="0" dirty="0">
                <a:effectLst/>
              </a:rPr>
              <a:t>USD millions</a:t>
            </a:r>
            <a:r>
              <a:rPr lang="ka-GE" sz="1400" b="1" i="0" baseline="0" dirty="0">
                <a:effectLst/>
              </a:rPr>
              <a:t>)</a:t>
            </a:r>
            <a:endParaRPr lang="en-US" sz="1050" dirty="0">
              <a:effectLst/>
            </a:endParaRPr>
          </a:p>
        </c:rich>
      </c:tx>
      <c:layout>
        <c:manualLayout>
          <c:xMode val="edge"/>
          <c:yMode val="edge"/>
          <c:x val="0.17762556888590822"/>
          <c:y val="1.422070534698521E-2"/>
        </c:manualLayout>
      </c:layout>
      <c:overlay val="0"/>
      <c:spPr>
        <a:noFill/>
        <a:ln>
          <a:noFill/>
        </a:ln>
        <a:effectLst/>
      </c:spPr>
      <c:txPr>
        <a:bodyPr rot="0" spcFirstLastPara="1" vertOverflow="ellipsis" vert="horz" wrap="square" anchor="ctr" anchorCtr="1"/>
        <a:lstStyle/>
        <a:p>
          <a:pPr algn="ctr" rtl="0">
            <a:defRPr sz="1400" b="1" i="0" u="none" strike="noStrike" kern="1200" baseline="0">
              <a:solidFill>
                <a:srgbClr val="737572"/>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3551830025584341"/>
          <c:y val="0.14263367463026169"/>
          <c:w val="0.6207195561516955"/>
          <c:h val="0.75069423915867173"/>
        </c:manualLayout>
      </c:layout>
      <c:barChart>
        <c:barDir val="bar"/>
        <c:grouping val="clustered"/>
        <c:varyColors val="0"/>
        <c:ser>
          <c:idx val="0"/>
          <c:order val="0"/>
          <c:tx>
            <c:strRef>
              <c:f>Sheet3!$P$1</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Sheet3!$O$2:$O$6</c:f>
              <c:strCache>
                <c:ptCount val="5"/>
                <c:pt idx="0">
                  <c:v>Wins</c:v>
                </c:pt>
                <c:pt idx="1">
                  <c:v>Mineral and fresh water</c:v>
                </c:pt>
                <c:pt idx="2">
                  <c:v>Live bovine animals</c:v>
                </c:pt>
                <c:pt idx="3">
                  <c:v>Waters, mineral and  aerated waters</c:v>
                </c:pt>
                <c:pt idx="4">
                  <c:v>Alcoholic beverages</c:v>
                </c:pt>
              </c:strCache>
            </c:strRef>
          </c:cat>
          <c:val>
            <c:numRef>
              <c:f>Sheet3!$P$2:$P$6</c:f>
              <c:numCache>
                <c:formatCode>0.0</c:formatCode>
                <c:ptCount val="5"/>
                <c:pt idx="0">
                  <c:v>30.392877484799708</c:v>
                </c:pt>
                <c:pt idx="1">
                  <c:v>19.915910715559544</c:v>
                </c:pt>
                <c:pt idx="2">
                  <c:v>10.092416069999999</c:v>
                </c:pt>
                <c:pt idx="3">
                  <c:v>8.5006387657881408</c:v>
                </c:pt>
                <c:pt idx="4">
                  <c:v>5.5778518780812965</c:v>
                </c:pt>
              </c:numCache>
            </c:numRef>
          </c:val>
          <c:extLst xmlns:c16r2="http://schemas.microsoft.com/office/drawing/2015/06/chart">
            <c:ext xmlns:c16="http://schemas.microsoft.com/office/drawing/2014/chart" uri="{C3380CC4-5D6E-409C-BE32-E72D297353CC}">
              <c16:uniqueId val="{00000000-297C-45F9-B4D3-EA8923136D14}"/>
            </c:ext>
          </c:extLst>
        </c:ser>
        <c:ser>
          <c:idx val="1"/>
          <c:order val="1"/>
          <c:tx>
            <c:strRef>
              <c:f>Sheet3!$Q$1</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Sheet3!$O$2:$O$6</c:f>
              <c:strCache>
                <c:ptCount val="5"/>
                <c:pt idx="0">
                  <c:v>Wins</c:v>
                </c:pt>
                <c:pt idx="1">
                  <c:v>Mineral and fresh water</c:v>
                </c:pt>
                <c:pt idx="2">
                  <c:v>Live bovine animals</c:v>
                </c:pt>
                <c:pt idx="3">
                  <c:v>Waters, mineral and  aerated waters</c:v>
                </c:pt>
                <c:pt idx="4">
                  <c:v>Alcoholic beverages</c:v>
                </c:pt>
              </c:strCache>
            </c:strRef>
          </c:cat>
          <c:val>
            <c:numRef>
              <c:f>Sheet3!$Q$2:$Q$6</c:f>
              <c:numCache>
                <c:formatCode>0.0</c:formatCode>
                <c:ptCount val="5"/>
                <c:pt idx="0">
                  <c:v>22.556323193243422</c:v>
                </c:pt>
                <c:pt idx="1">
                  <c:v>22.107291539839018</c:v>
                </c:pt>
                <c:pt idx="2">
                  <c:v>13.838415250000001</c:v>
                </c:pt>
                <c:pt idx="3">
                  <c:v>8.1254567250654706</c:v>
                </c:pt>
                <c:pt idx="4">
                  <c:v>8.6253157276406505</c:v>
                </c:pt>
              </c:numCache>
            </c:numRef>
          </c:val>
          <c:extLst xmlns:c16r2="http://schemas.microsoft.com/office/drawing/2015/06/chart">
            <c:ext xmlns:c16="http://schemas.microsoft.com/office/drawing/2014/chart" uri="{C3380CC4-5D6E-409C-BE32-E72D297353CC}">
              <c16:uniqueId val="{00000001-297C-45F9-B4D3-EA8923136D14}"/>
            </c:ext>
          </c:extLst>
        </c:ser>
        <c:ser>
          <c:idx val="2"/>
          <c:order val="2"/>
          <c:tx>
            <c:strRef>
              <c:f>Sheet3!$R$1</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Sheet3!$O$2:$O$6</c:f>
              <c:strCache>
                <c:ptCount val="5"/>
                <c:pt idx="0">
                  <c:v>Wins</c:v>
                </c:pt>
                <c:pt idx="1">
                  <c:v>Mineral and fresh water</c:v>
                </c:pt>
                <c:pt idx="2">
                  <c:v>Live bovine animals</c:v>
                </c:pt>
                <c:pt idx="3">
                  <c:v>Waters, mineral and  aerated waters</c:v>
                </c:pt>
                <c:pt idx="4">
                  <c:v>Alcoholic beverages</c:v>
                </c:pt>
              </c:strCache>
            </c:strRef>
          </c:cat>
          <c:val>
            <c:numRef>
              <c:f>Sheet3!$R$2:$R$6</c:f>
              <c:numCache>
                <c:formatCode>0.0</c:formatCode>
                <c:ptCount val="5"/>
                <c:pt idx="0">
                  <c:v>29.780413612955595</c:v>
                </c:pt>
                <c:pt idx="1">
                  <c:v>19.931713848144195</c:v>
                </c:pt>
                <c:pt idx="2">
                  <c:v>16.836090736702143</c:v>
                </c:pt>
                <c:pt idx="3">
                  <c:v>13.57296666396771</c:v>
                </c:pt>
                <c:pt idx="4">
                  <c:v>9.2977669402634255</c:v>
                </c:pt>
              </c:numCache>
            </c:numRef>
          </c:val>
          <c:extLst xmlns:c16r2="http://schemas.microsoft.com/office/drawing/2015/06/chart">
            <c:ext xmlns:c16="http://schemas.microsoft.com/office/drawing/2014/chart" uri="{C3380CC4-5D6E-409C-BE32-E72D297353CC}">
              <c16:uniqueId val="{00000002-297C-45F9-B4D3-EA8923136D14}"/>
            </c:ext>
          </c:extLst>
        </c:ser>
        <c:dLbls>
          <c:dLblPos val="outEnd"/>
          <c:showLegendKey val="0"/>
          <c:showVal val="1"/>
          <c:showCatName val="0"/>
          <c:showSerName val="0"/>
          <c:showPercent val="0"/>
          <c:showBubbleSize val="0"/>
        </c:dLbls>
        <c:gapWidth val="115"/>
        <c:overlap val="-20"/>
        <c:axId val="-468311728"/>
        <c:axId val="-468325328"/>
      </c:barChart>
      <c:catAx>
        <c:axId val="-46831172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468325328"/>
        <c:crosses val="autoZero"/>
        <c:auto val="1"/>
        <c:lblAlgn val="ctr"/>
        <c:lblOffset val="100"/>
        <c:noMultiLvlLbl val="0"/>
      </c:catAx>
      <c:valAx>
        <c:axId val="-468325328"/>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68311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solidFill>
            <a:schemeClr val="tx1">
              <a:lumMod val="50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baseline="0">
                <a:solidFill>
                  <a:srgbClr val="737572"/>
                </a:solidFill>
                <a:latin typeface="Calibri" panose="020F0502020204030204" pitchFamily="34" charset="0"/>
                <a:ea typeface="+mn-ea"/>
                <a:cs typeface="Calibri" panose="020F0502020204030204" pitchFamily="34" charset="0"/>
              </a:defRPr>
            </a:pPr>
            <a:r>
              <a:rPr lang="en-US" sz="1400" b="1" i="0" baseline="0" dirty="0">
                <a:effectLst/>
              </a:rPr>
              <a:t>Import of major Agri-food products </a:t>
            </a:r>
            <a:r>
              <a:rPr lang="ka-GE" sz="1400" b="1" i="0" baseline="0" dirty="0">
                <a:effectLst/>
              </a:rPr>
              <a:t>(</a:t>
            </a:r>
            <a:r>
              <a:rPr lang="en-US" sz="1400" b="1" i="0" baseline="0" dirty="0">
                <a:effectLst/>
              </a:rPr>
              <a:t>USD millions</a:t>
            </a:r>
            <a:r>
              <a:rPr lang="ka-GE" sz="1400" b="1" i="0" baseline="0" dirty="0">
                <a:effectLst/>
              </a:rPr>
              <a:t>)</a:t>
            </a:r>
            <a:endParaRPr lang="en-US" sz="1050" dirty="0">
              <a:effectLst/>
            </a:endParaRPr>
          </a:p>
        </c:rich>
      </c:tx>
      <c:layout>
        <c:manualLayout>
          <c:xMode val="edge"/>
          <c:yMode val="edge"/>
          <c:x val="0.17439852161125538"/>
          <c:y val="0"/>
        </c:manualLayout>
      </c:layout>
      <c:overlay val="0"/>
      <c:spPr>
        <a:noFill/>
        <a:ln>
          <a:noFill/>
        </a:ln>
        <a:effectLst/>
      </c:spPr>
      <c:txPr>
        <a:bodyPr rot="0" spcFirstLastPara="1" vertOverflow="ellipsis" vert="horz" wrap="square" anchor="ctr" anchorCtr="1"/>
        <a:lstStyle/>
        <a:p>
          <a:pPr algn="ctr" rtl="0">
            <a:defRPr sz="1400" b="1" i="0" u="none" strike="noStrike" kern="1200" baseline="0">
              <a:solidFill>
                <a:srgbClr val="737572"/>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7703601339192507"/>
          <c:y val="0.13018219661317845"/>
          <c:w val="0.70105737205112584"/>
          <c:h val="0.7726259727738114"/>
        </c:manualLayout>
      </c:layout>
      <c:barChart>
        <c:barDir val="bar"/>
        <c:grouping val="clustered"/>
        <c:varyColors val="0"/>
        <c:ser>
          <c:idx val="0"/>
          <c:order val="0"/>
          <c:tx>
            <c:strRef>
              <c:f>Sheet4!$M$1</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Sheet4!$L$2:$L$7</c:f>
              <c:strCache>
                <c:ptCount val="6"/>
                <c:pt idx="0">
                  <c:v>Tea</c:v>
                </c:pt>
                <c:pt idx="1">
                  <c:v>Poultry meat</c:v>
                </c:pt>
                <c:pt idx="2">
                  <c:v>Bean</c:v>
                </c:pt>
                <c:pt idx="3">
                  <c:v>Sunflower oil</c:v>
                </c:pt>
                <c:pt idx="4">
                  <c:v>Animal or vegetable fats and oils</c:v>
                </c:pt>
                <c:pt idx="5">
                  <c:v>Margarine</c:v>
                </c:pt>
              </c:strCache>
            </c:strRef>
          </c:cat>
          <c:val>
            <c:numRef>
              <c:f>Sheet4!$M$2:$M$7</c:f>
              <c:numCache>
                <c:formatCode>0.0</c:formatCode>
                <c:ptCount val="6"/>
                <c:pt idx="0">
                  <c:v>4.5684040864014976</c:v>
                </c:pt>
                <c:pt idx="1">
                  <c:v>6.6248246238989585</c:v>
                </c:pt>
                <c:pt idx="2">
                  <c:v>3.3568765891189081</c:v>
                </c:pt>
                <c:pt idx="3">
                  <c:v>2.0394135400000004</c:v>
                </c:pt>
                <c:pt idx="4">
                  <c:v>2.3548248292507212</c:v>
                </c:pt>
                <c:pt idx="5">
                  <c:v>2.2067406494337249</c:v>
                </c:pt>
              </c:numCache>
            </c:numRef>
          </c:val>
          <c:extLst xmlns:c16r2="http://schemas.microsoft.com/office/drawing/2015/06/chart">
            <c:ext xmlns:c16="http://schemas.microsoft.com/office/drawing/2014/chart" uri="{C3380CC4-5D6E-409C-BE32-E72D297353CC}">
              <c16:uniqueId val="{00000000-7F72-4E55-A53C-4C96112402F5}"/>
            </c:ext>
          </c:extLst>
        </c:ser>
        <c:ser>
          <c:idx val="1"/>
          <c:order val="1"/>
          <c:tx>
            <c:strRef>
              <c:f>Sheet4!$N$1</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Sheet4!$L$2:$L$7</c:f>
              <c:strCache>
                <c:ptCount val="6"/>
                <c:pt idx="0">
                  <c:v>Tea</c:v>
                </c:pt>
                <c:pt idx="1">
                  <c:v>Poultry meat</c:v>
                </c:pt>
                <c:pt idx="2">
                  <c:v>Bean</c:v>
                </c:pt>
                <c:pt idx="3">
                  <c:v>Sunflower oil</c:v>
                </c:pt>
                <c:pt idx="4">
                  <c:v>Animal or vegetable fats and oils</c:v>
                </c:pt>
                <c:pt idx="5">
                  <c:v>Margarine</c:v>
                </c:pt>
              </c:strCache>
            </c:strRef>
          </c:cat>
          <c:val>
            <c:numRef>
              <c:f>Sheet4!$N$2:$N$7</c:f>
              <c:numCache>
                <c:formatCode>0.0</c:formatCode>
                <c:ptCount val="6"/>
                <c:pt idx="0">
                  <c:v>4.8266601421901179</c:v>
                </c:pt>
                <c:pt idx="1">
                  <c:v>4.0753925272552447</c:v>
                </c:pt>
                <c:pt idx="2">
                  <c:v>5.2013717900000005</c:v>
                </c:pt>
                <c:pt idx="3">
                  <c:v>2.712118099857034</c:v>
                </c:pt>
                <c:pt idx="4">
                  <c:v>2.2041826179098214</c:v>
                </c:pt>
                <c:pt idx="5">
                  <c:v>2.53027472</c:v>
                </c:pt>
              </c:numCache>
            </c:numRef>
          </c:val>
          <c:extLst xmlns:c16r2="http://schemas.microsoft.com/office/drawing/2015/06/chart">
            <c:ext xmlns:c16="http://schemas.microsoft.com/office/drawing/2014/chart" uri="{C3380CC4-5D6E-409C-BE32-E72D297353CC}">
              <c16:uniqueId val="{00000001-7F72-4E55-A53C-4C96112402F5}"/>
            </c:ext>
          </c:extLst>
        </c:ser>
        <c:ser>
          <c:idx val="2"/>
          <c:order val="2"/>
          <c:tx>
            <c:strRef>
              <c:f>Sheet4!$O$1</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Sheet4!$L$2:$L$7</c:f>
              <c:strCache>
                <c:ptCount val="6"/>
                <c:pt idx="0">
                  <c:v>Tea</c:v>
                </c:pt>
                <c:pt idx="1">
                  <c:v>Poultry meat</c:v>
                </c:pt>
                <c:pt idx="2">
                  <c:v>Bean</c:v>
                </c:pt>
                <c:pt idx="3">
                  <c:v>Sunflower oil</c:v>
                </c:pt>
                <c:pt idx="4">
                  <c:v>Animal or vegetable fats and oils</c:v>
                </c:pt>
                <c:pt idx="5">
                  <c:v>Margarine</c:v>
                </c:pt>
              </c:strCache>
            </c:strRef>
          </c:cat>
          <c:val>
            <c:numRef>
              <c:f>Sheet4!$O$2:$O$7</c:f>
              <c:numCache>
                <c:formatCode>0.0</c:formatCode>
                <c:ptCount val="6"/>
                <c:pt idx="0">
                  <c:v>5.0023153164451681</c:v>
                </c:pt>
                <c:pt idx="1">
                  <c:v>4.8306749500000006</c:v>
                </c:pt>
                <c:pt idx="2">
                  <c:v>4.3080453522197937</c:v>
                </c:pt>
                <c:pt idx="3">
                  <c:v>3.78515252</c:v>
                </c:pt>
                <c:pt idx="4">
                  <c:v>3.3049050507375162</c:v>
                </c:pt>
                <c:pt idx="5">
                  <c:v>2.7456129000000002</c:v>
                </c:pt>
              </c:numCache>
            </c:numRef>
          </c:val>
          <c:extLst xmlns:c16r2="http://schemas.microsoft.com/office/drawing/2015/06/chart">
            <c:ext xmlns:c16="http://schemas.microsoft.com/office/drawing/2014/chart" uri="{C3380CC4-5D6E-409C-BE32-E72D297353CC}">
              <c16:uniqueId val="{00000002-7F72-4E55-A53C-4C96112402F5}"/>
            </c:ext>
          </c:extLst>
        </c:ser>
        <c:dLbls>
          <c:dLblPos val="outEnd"/>
          <c:showLegendKey val="0"/>
          <c:showVal val="1"/>
          <c:showCatName val="0"/>
          <c:showSerName val="0"/>
          <c:showPercent val="0"/>
          <c:showBubbleSize val="0"/>
        </c:dLbls>
        <c:gapWidth val="115"/>
        <c:overlap val="-20"/>
        <c:axId val="-468324784"/>
        <c:axId val="-468308464"/>
      </c:barChart>
      <c:catAx>
        <c:axId val="-468324784"/>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468308464"/>
        <c:crosses val="autoZero"/>
        <c:auto val="1"/>
        <c:lblAlgn val="ctr"/>
        <c:lblOffset val="100"/>
        <c:noMultiLvlLbl val="0"/>
      </c:catAx>
      <c:valAx>
        <c:axId val="-46830846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68324784"/>
        <c:crosses val="autoZero"/>
        <c:crossBetween val="between"/>
      </c:valAx>
      <c:spPr>
        <a:noFill/>
        <a:ln>
          <a:noFill/>
        </a:ln>
        <a:effectLst/>
      </c:spPr>
    </c:plotArea>
    <c:legend>
      <c:legendPos val="b"/>
      <c:layout>
        <c:manualLayout>
          <c:xMode val="edge"/>
          <c:yMode val="edge"/>
          <c:x val="0.35156469387733896"/>
          <c:y val="0.91409059986631658"/>
          <c:w val="0.29687061224532196"/>
          <c:h val="8.590940013368339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solidFill>
            <a:schemeClr val="tx1">
              <a:lumMod val="50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lumMod val="75000"/>
                  </a:schemeClr>
                </a:solidFill>
                <a:effectLst/>
                <a:latin typeface="Calibri" panose="020F0502020204030204" pitchFamily="34" charset="0"/>
                <a:cs typeface="Calibri" panose="020F0502020204030204" pitchFamily="34" charset="0"/>
              </a:rPr>
              <a:t>FAO Monthly Real Food Price Indices</a:t>
            </a:r>
            <a:endParaRPr lang="en-US" sz="1200" dirty="0">
              <a:solidFill>
                <a:schemeClr val="tx1">
                  <a:lumMod val="75000"/>
                </a:schemeClr>
              </a:solidFill>
              <a:effectLst/>
              <a:latin typeface="Calibri" panose="020F0502020204030204" pitchFamily="34" charset="0"/>
              <a:cs typeface="Calibri" panose="020F0502020204030204" pitchFamily="34" charset="0"/>
            </a:endParaRPr>
          </a:p>
          <a:p>
            <a:pPr>
              <a:defRPr/>
            </a:pPr>
            <a:r>
              <a:rPr lang="en-US" sz="1400" b="0" i="0" baseline="0" dirty="0">
                <a:solidFill>
                  <a:schemeClr val="tx1">
                    <a:lumMod val="75000"/>
                  </a:schemeClr>
                </a:solidFill>
                <a:effectLst/>
                <a:latin typeface="Calibri" panose="020F0502020204030204" pitchFamily="34" charset="0"/>
                <a:cs typeface="Calibri" panose="020F0502020204030204" pitchFamily="34" charset="0"/>
              </a:rPr>
              <a:t>(2014-2016=100)</a:t>
            </a:r>
            <a:endParaRPr lang="en-US" sz="1200" dirty="0">
              <a:solidFill>
                <a:schemeClr val="tx1">
                  <a:lumMod val="75000"/>
                </a:schemeClr>
              </a:solidFill>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'იმპოტი-პროდუქტები'!$A$230</c:f>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'იმპოტი-პროდუქტები'!$B$229:$M$229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'იმპოტი-პროდუქტები'!$B$230:$M$230</c:f>
              <c:numCache>
                <c:formatCode>General</c:formatCode>
                <c:ptCount val="12"/>
                <c:pt idx="0">
                  <c:v>93.850779955463608</c:v>
                </c:pt>
                <c:pt idx="1">
                  <c:v>94.549535522724597</c:v>
                </c:pt>
                <c:pt idx="2">
                  <c:v>93.693235304688955</c:v>
                </c:pt>
                <c:pt idx="3">
                  <c:v>94.148790915532572</c:v>
                </c:pt>
                <c:pt idx="4">
                  <c:v>94.808852770730624</c:v>
                </c:pt>
                <c:pt idx="5">
                  <c:v>95.9527109227446</c:v>
                </c:pt>
                <c:pt idx="6">
                  <c:v>95.693251726959019</c:v>
                </c:pt>
                <c:pt idx="7">
                  <c:v>94.624312481412645</c:v>
                </c:pt>
                <c:pt idx="8">
                  <c:v>93.904661973795584</c:v>
                </c:pt>
                <c:pt idx="9">
                  <c:v>95.794162635253826</c:v>
                </c:pt>
                <c:pt idx="10">
                  <c:v>99.192386241437319</c:v>
                </c:pt>
                <c:pt idx="11">
                  <c:v>101.58666232211311</c:v>
                </c:pt>
              </c:numCache>
            </c:numRef>
          </c:val>
          <c:smooth val="0"/>
          <c:extLst xmlns:c16r2="http://schemas.microsoft.com/office/drawing/2015/06/chart">
            <c:ext xmlns:c16="http://schemas.microsoft.com/office/drawing/2014/chart" uri="{C3380CC4-5D6E-409C-BE32-E72D297353CC}">
              <c16:uniqueId val="{00000000-74D0-4A10-9C6C-874E69AC2E44}"/>
            </c:ext>
          </c:extLst>
        </c:ser>
        <c:ser>
          <c:idx val="1"/>
          <c:order val="1"/>
          <c:tx>
            <c:strRef>
              <c:f>'იმპოტი-პროდუქტები'!$A$231</c:f>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'იმპოტი-პროდუქტები'!$B$229:$M$229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'იმპოტი-პროდუქტები'!$B$231:$M$231</c:f>
              <c:numCache>
                <c:formatCode>General</c:formatCode>
                <c:ptCount val="12"/>
                <c:pt idx="0">
                  <c:v>103.61243780701011</c:v>
                </c:pt>
                <c:pt idx="1">
                  <c:v>100.48317966982319</c:v>
                </c:pt>
                <c:pt idx="2">
                  <c:v>96.1960295511102</c:v>
                </c:pt>
                <c:pt idx="3">
                  <c:v>93.517296455305043</c:v>
                </c:pt>
                <c:pt idx="4">
                  <c:v>92.110886481276935</c:v>
                </c:pt>
                <c:pt idx="5">
                  <c:v>94.254067195658607</c:v>
                </c:pt>
                <c:pt idx="6">
                  <c:v>95.048084817371219</c:v>
                </c:pt>
                <c:pt idx="7">
                  <c:v>96.94264239024524</c:v>
                </c:pt>
                <c:pt idx="8">
                  <c:v>99.060626934585471</c:v>
                </c:pt>
                <c:pt idx="9">
                  <c:v>102.46152823291985</c:v>
                </c:pt>
                <c:pt idx="10">
                  <c:v>106.71620891512508</c:v>
                </c:pt>
                <c:pt idx="11">
                  <c:v>109.759275662543</c:v>
                </c:pt>
              </c:numCache>
            </c:numRef>
          </c:val>
          <c:smooth val="0"/>
          <c:extLst xmlns:c16r2="http://schemas.microsoft.com/office/drawing/2015/06/chart">
            <c:ext xmlns:c16="http://schemas.microsoft.com/office/drawing/2014/chart" uri="{C3380CC4-5D6E-409C-BE32-E72D297353CC}">
              <c16:uniqueId val="{00000001-74D0-4A10-9C6C-874E69AC2E44}"/>
            </c:ext>
          </c:extLst>
        </c:ser>
        <c:ser>
          <c:idx val="2"/>
          <c:order val="2"/>
          <c:tx>
            <c:strRef>
              <c:f>'იმპოტი-პროდუქტები'!$A$232</c:f>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'იმპოტი-პროდუქტები'!$B$229:$M$229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'იმპოტი-პროდუქტები'!$B$232:$M$232</c:f>
              <c:numCache>
                <c:formatCode>General</c:formatCode>
                <c:ptCount val="12"/>
                <c:pt idx="0">
                  <c:v>112.9366447724327</c:v>
                </c:pt>
                <c:pt idx="1">
                  <c:v>115.96582715789961</c:v>
                </c:pt>
                <c:pt idx="2">
                  <c:v>118.61085405898515</c:v>
                </c:pt>
                <c:pt idx="3">
                  <c:v>121.43307783295158</c:v>
                </c:pt>
                <c:pt idx="4">
                  <c:v>127.46093585497982</c:v>
                </c:pt>
                <c:pt idx="5">
                  <c:v>124.62778472601251</c:v>
                </c:pt>
                <c:pt idx="6">
                  <c:v>123.91870590984652</c:v>
                </c:pt>
                <c:pt idx="7">
                  <c:v>127.29438157112905</c:v>
                </c:pt>
                <c:pt idx="8">
                  <c:v>128.51905211131293</c:v>
                </c:pt>
                <c:pt idx="9">
                  <c:v>132.53329678946218</c:v>
                </c:pt>
                <c:pt idx="10">
                  <c:v>134.61293724008328</c:v>
                </c:pt>
                <c:pt idx="11">
                  <c:v>132.99761026907638</c:v>
                </c:pt>
              </c:numCache>
            </c:numRef>
          </c:val>
          <c:smooth val="0"/>
          <c:extLst xmlns:c16r2="http://schemas.microsoft.com/office/drawing/2015/06/chart">
            <c:ext xmlns:c16="http://schemas.microsoft.com/office/drawing/2014/chart" uri="{C3380CC4-5D6E-409C-BE32-E72D297353CC}">
              <c16:uniqueId val="{00000002-74D0-4A10-9C6C-874E69AC2E44}"/>
            </c:ext>
          </c:extLst>
        </c:ser>
        <c:ser>
          <c:idx val="3"/>
          <c:order val="3"/>
          <c:tx>
            <c:strRef>
              <c:f>'იმპოტი-პროდუქტები'!$A$233</c:f>
              <c:strCache>
                <c:ptCount val="1"/>
                <c:pt idx="0">
                  <c:v>2022</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'იმპოტი-პროდუქტები'!$B$229:$M$229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'იმპოტი-პროდუქტები'!$B$233:$M$233</c:f>
              <c:numCache>
                <c:formatCode>General</c:formatCode>
                <c:ptCount val="12"/>
                <c:pt idx="0">
                  <c:v>132.66769525562779</c:v>
                </c:pt>
                <c:pt idx="1">
                  <c:v>138.02520883427883</c:v>
                </c:pt>
                <c:pt idx="2">
                  <c:v>156.26642660619203</c:v>
                </c:pt>
                <c:pt idx="3">
                  <c:v>155.01646236463597</c:v>
                </c:pt>
                <c:pt idx="4">
                  <c:v>154.52887416447888</c:v>
                </c:pt>
                <c:pt idx="5">
                  <c:v>150.92024826368328</c:v>
                </c:pt>
              </c:numCache>
            </c:numRef>
          </c:val>
          <c:smooth val="0"/>
          <c:extLst xmlns:c16r2="http://schemas.microsoft.com/office/drawing/2015/06/chart">
            <c:ext xmlns:c16="http://schemas.microsoft.com/office/drawing/2014/chart" uri="{C3380CC4-5D6E-409C-BE32-E72D297353CC}">
              <c16:uniqueId val="{00000003-74D0-4A10-9C6C-874E69AC2E44}"/>
            </c:ext>
          </c:extLst>
        </c:ser>
        <c:dLbls>
          <c:showLegendKey val="0"/>
          <c:showVal val="0"/>
          <c:showCatName val="0"/>
          <c:showSerName val="0"/>
          <c:showPercent val="0"/>
          <c:showBubbleSize val="0"/>
        </c:dLbls>
        <c:marker val="1"/>
        <c:smooth val="0"/>
        <c:axId val="-468329136"/>
        <c:axId val="-468330768"/>
      </c:lineChart>
      <c:catAx>
        <c:axId val="-46832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68330768"/>
        <c:crosses val="autoZero"/>
        <c:auto val="1"/>
        <c:lblAlgn val="ctr"/>
        <c:lblOffset val="100"/>
        <c:noMultiLvlLbl val="0"/>
      </c:catAx>
      <c:valAx>
        <c:axId val="-468330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6832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8522427747835"/>
          <c:y val="2.3377970142411199E-2"/>
          <c:w val="0.76425318504723316"/>
          <c:h val="0.77660117970421538"/>
        </c:manualLayout>
      </c:layout>
      <c:barChart>
        <c:barDir val="col"/>
        <c:grouping val="stacked"/>
        <c:varyColors val="0"/>
        <c:ser>
          <c:idx val="0"/>
          <c:order val="0"/>
          <c:tx>
            <c:strRef>
              <c:f>'2 nishna done'!$B$68</c:f>
              <c:strCache>
                <c:ptCount val="1"/>
                <c:pt idx="0">
                  <c:v>Primary prodaction</c:v>
                </c:pt>
              </c:strCache>
            </c:strRef>
          </c:tx>
          <c:spPr>
            <a:solidFill>
              <a:schemeClr val="accent1"/>
            </a:solidFill>
            <a:ln>
              <a:noFill/>
            </a:ln>
            <a:effectLst/>
          </c:spPr>
          <c:invertIfNegative val="0"/>
          <c:cat>
            <c:strRef>
              <c:f>'2 nishna done'!$C$67:$L$67</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'2 nishna done'!$C$68:$L$68</c:f>
              <c:numCache>
                <c:formatCode>_(* #,##0_);_(* \(#,##0\);_(* "-"??_);_(@_)</c:formatCode>
                <c:ptCount val="10"/>
                <c:pt idx="0">
                  <c:v>2225.9694382057605</c:v>
                </c:pt>
                <c:pt idx="1">
                  <c:v>2463.7410300048132</c:v>
                </c:pt>
                <c:pt idx="2">
                  <c:v>2653.7133909431732</c:v>
                </c:pt>
                <c:pt idx="3">
                  <c:v>2651.590338711801</c:v>
                </c:pt>
                <c:pt idx="4">
                  <c:v>2614.8381897535737</c:v>
                </c:pt>
                <c:pt idx="5">
                  <c:v>2543.5818649588673</c:v>
                </c:pt>
                <c:pt idx="6">
                  <c:v>3015.8506863762586</c:v>
                </c:pt>
                <c:pt idx="7">
                  <c:v>3203.6828437364479</c:v>
                </c:pt>
                <c:pt idx="8">
                  <c:v>3590.8889195882934</c:v>
                </c:pt>
                <c:pt idx="9">
                  <c:v>3683.5994322583274</c:v>
                </c:pt>
              </c:numCache>
            </c:numRef>
          </c:val>
          <c:extLst xmlns:c16r2="http://schemas.microsoft.com/office/drawing/2015/06/chart">
            <c:ext xmlns:c16="http://schemas.microsoft.com/office/drawing/2014/chart" uri="{C3380CC4-5D6E-409C-BE32-E72D297353CC}">
              <c16:uniqueId val="{00000000-8B54-4C7D-A62A-F46943B5FB90}"/>
            </c:ext>
          </c:extLst>
        </c:ser>
        <c:ser>
          <c:idx val="1"/>
          <c:order val="1"/>
          <c:tx>
            <c:strRef>
              <c:f>'2 nishna done'!$B$69</c:f>
              <c:strCache>
                <c:ptCount val="1"/>
                <c:pt idx="0">
                  <c:v>Food and beverages industry</c:v>
                </c:pt>
              </c:strCache>
            </c:strRef>
          </c:tx>
          <c:spPr>
            <a:solidFill>
              <a:schemeClr val="accent2"/>
            </a:solidFill>
            <a:ln>
              <a:noFill/>
            </a:ln>
            <a:effectLst/>
          </c:spPr>
          <c:invertIfNegative val="0"/>
          <c:cat>
            <c:strRef>
              <c:f>'2 nishna done'!$C$67:$L$67</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'2 nishna done'!$C$69:$L$69</c:f>
              <c:numCache>
                <c:formatCode>_(* #,##0_);_(* \(#,##0\);_(* "-"??_);_(@_)</c:formatCode>
                <c:ptCount val="10"/>
                <c:pt idx="0">
                  <c:v>1289.1265977146988</c:v>
                </c:pt>
                <c:pt idx="1">
                  <c:v>1468.0283595959968</c:v>
                </c:pt>
                <c:pt idx="2">
                  <c:v>1706.1577638333383</c:v>
                </c:pt>
                <c:pt idx="3">
                  <c:v>1669.0081752471847</c:v>
                </c:pt>
                <c:pt idx="4">
                  <c:v>1416.9633759408412</c:v>
                </c:pt>
                <c:pt idx="5">
                  <c:v>1822.6991172208959</c:v>
                </c:pt>
                <c:pt idx="6">
                  <c:v>1992.6065275627789</c:v>
                </c:pt>
                <c:pt idx="7">
                  <c:v>2264.9342159153425</c:v>
                </c:pt>
                <c:pt idx="8">
                  <c:v>2461.2727199857195</c:v>
                </c:pt>
                <c:pt idx="9">
                  <c:v>2788.1529852695166</c:v>
                </c:pt>
              </c:numCache>
            </c:numRef>
          </c:val>
          <c:extLst xmlns:c16r2="http://schemas.microsoft.com/office/drawing/2015/06/chart">
            <c:ext xmlns:c16="http://schemas.microsoft.com/office/drawing/2014/chart" uri="{C3380CC4-5D6E-409C-BE32-E72D297353CC}">
              <c16:uniqueId val="{00000001-8B54-4C7D-A62A-F46943B5FB90}"/>
            </c:ext>
          </c:extLst>
        </c:ser>
        <c:dLbls>
          <c:showLegendKey val="0"/>
          <c:showVal val="0"/>
          <c:showCatName val="0"/>
          <c:showSerName val="0"/>
          <c:showPercent val="0"/>
          <c:showBubbleSize val="0"/>
        </c:dLbls>
        <c:gapWidth val="150"/>
        <c:overlap val="100"/>
        <c:axId val="-967853312"/>
        <c:axId val="-967852224"/>
      </c:barChart>
      <c:lineChart>
        <c:grouping val="stacked"/>
        <c:varyColors val="0"/>
        <c:ser>
          <c:idx val="2"/>
          <c:order val="2"/>
          <c:tx>
            <c:strRef>
              <c:f>'2 nishna done'!$B$70</c:f>
              <c:strCache>
                <c:ptCount val="1"/>
                <c:pt idx="0">
                  <c:v>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nishna done'!$C$67:$L$67</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'2 nishna done'!$C$70:$L$70</c:f>
              <c:numCache>
                <c:formatCode>_(* #,##0_);_(* \(#,##0\);_(* "-"??_);_(@_)</c:formatCode>
                <c:ptCount val="10"/>
                <c:pt idx="0">
                  <c:v>3515.0960359204591</c:v>
                </c:pt>
                <c:pt idx="1">
                  <c:v>3931.76938960081</c:v>
                </c:pt>
                <c:pt idx="2">
                  <c:v>4359.8711547765115</c:v>
                </c:pt>
                <c:pt idx="3">
                  <c:v>4320.5985139589857</c:v>
                </c:pt>
                <c:pt idx="4">
                  <c:v>4031.8015656944149</c:v>
                </c:pt>
                <c:pt idx="5">
                  <c:v>4366.2809821797637</c:v>
                </c:pt>
                <c:pt idx="6">
                  <c:v>5008.4572139390375</c:v>
                </c:pt>
                <c:pt idx="7">
                  <c:v>5468.6170596517904</c:v>
                </c:pt>
                <c:pt idx="8">
                  <c:v>6052.161639574013</c:v>
                </c:pt>
                <c:pt idx="9">
                  <c:v>6471.752417527844</c:v>
                </c:pt>
              </c:numCache>
            </c:numRef>
          </c:val>
          <c:smooth val="0"/>
          <c:extLst xmlns:c16r2="http://schemas.microsoft.com/office/drawing/2015/06/chart">
            <c:ext xmlns:c16="http://schemas.microsoft.com/office/drawing/2014/chart" uri="{C3380CC4-5D6E-409C-BE32-E72D297353CC}">
              <c16:uniqueId val="{00000002-8B54-4C7D-A62A-F46943B5FB90}"/>
            </c:ext>
          </c:extLst>
        </c:ser>
        <c:dLbls>
          <c:showLegendKey val="0"/>
          <c:showVal val="0"/>
          <c:showCatName val="0"/>
          <c:showSerName val="0"/>
          <c:showPercent val="0"/>
          <c:showBubbleSize val="0"/>
        </c:dLbls>
        <c:marker val="1"/>
        <c:smooth val="0"/>
        <c:axId val="-967853312"/>
        <c:axId val="-967852224"/>
      </c:lineChart>
      <c:catAx>
        <c:axId val="-96785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852224"/>
        <c:crosses val="autoZero"/>
        <c:auto val="1"/>
        <c:lblAlgn val="ctr"/>
        <c:lblOffset val="100"/>
        <c:noMultiLvlLbl val="0"/>
      </c:catAx>
      <c:valAx>
        <c:axId val="-9678522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967853312"/>
        <c:crosses val="autoZero"/>
        <c:crossBetween val="between"/>
      </c:valAx>
      <c:dTable>
        <c:showHorzBorder val="1"/>
        <c:showVertBorder val="1"/>
        <c:showOutline val="1"/>
        <c:showKeys val="1"/>
        <c:spPr>
          <a:noFill/>
          <a:ln w="9525" cap="flat" cmpd="sng" algn="ctr">
            <a:solidFill>
              <a:schemeClr val="bg1">
                <a:lumMod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rgbClr val="737572">
                    <a:lumMod val="65000"/>
                    <a:lumOff val="35000"/>
                  </a:srgbClr>
                </a:solidFill>
                <a:latin typeface="+mn-lt"/>
                <a:ea typeface="+mn-ea"/>
                <a:cs typeface="+mn-cs"/>
              </a:defRPr>
            </a:pPr>
            <a:r>
              <a:rPr lang="en-US" sz="1400" b="1" i="0" u="none" strike="noStrike" kern="1200" spc="0" baseline="0" dirty="0" err="1">
                <a:solidFill>
                  <a:schemeClr val="tx1">
                    <a:lumMod val="75000"/>
                  </a:schemeClr>
                </a:solidFill>
                <a:effectLst/>
                <a:latin typeface="Calibri" panose="020F0502020204030204" pitchFamily="34" charset="0"/>
                <a:ea typeface="+mn-ea"/>
                <a:cs typeface="Calibri" panose="020F0502020204030204" pitchFamily="34" charset="0"/>
              </a:rPr>
              <a:t>Agri</a:t>
            </a:r>
            <a:r>
              <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-Food Trade (USD millions)</a:t>
            </a:r>
          </a:p>
        </c:rich>
      </c:tx>
      <c:layout>
        <c:manualLayout>
          <c:xMode val="edge"/>
          <c:yMode val="edge"/>
          <c:x val="0.25364792223781285"/>
          <c:y val="1.0073137804679038E-2"/>
        </c:manualLayout>
      </c:layout>
      <c:overlay val="0"/>
      <c:spPr>
        <a:noFill/>
        <a:ln>
          <a:noFill/>
        </a:ln>
        <a:effectLst/>
      </c:spPr>
      <c:txPr>
        <a:bodyPr rot="0" spcFirstLastPara="1" vertOverflow="ellipsis" vert="horz" wrap="square" anchor="ctr" anchorCtr="1"/>
        <a:lstStyle/>
        <a:p>
          <a:pPr algn="ctr" rtl="0">
            <a:defRPr sz="1400" b="0" i="0" u="none" strike="noStrike" kern="1200" spc="0" baseline="0">
              <a:solidFill>
                <a:srgbClr val="737572">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Sheet1!$A$7</c:f>
              <c:strCache>
                <c:ptCount val="1"/>
                <c:pt idx="0">
                  <c:v>Export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Sheet1!$B$6:$H$6</c:f>
              <c:strCache>
                <c:ptCount val="7"/>
                <c:pt idx="0">
                  <c:v>2015</c:v>
                </c:pt>
                <c:pt idx="1">
                  <c:v>2016</c:v>
                </c:pt>
                <c:pt idx="2">
                  <c:v>2017</c:v>
                </c:pt>
                <c:pt idx="3">
                  <c:v>2018</c:v>
                </c:pt>
                <c:pt idx="4">
                  <c:v>2019</c:v>
                </c:pt>
                <c:pt idx="5">
                  <c:v>2020</c:v>
                </c:pt>
                <c:pt idx="6">
                  <c:v>2021</c:v>
                </c:pt>
              </c:strCache>
            </c:strRef>
          </c:cat>
          <c:val>
            <c:numRef>
              <c:f>Sheet1!$B$7:$H$7</c:f>
              <c:numCache>
                <c:formatCode>#,##0</c:formatCode>
                <c:ptCount val="7"/>
                <c:pt idx="0">
                  <c:v>612.1915787325006</c:v>
                </c:pt>
                <c:pt idx="1">
                  <c:v>693.15343593477212</c:v>
                </c:pt>
                <c:pt idx="2">
                  <c:v>778.32555842017962</c:v>
                </c:pt>
                <c:pt idx="3">
                  <c:v>966.01200464332567</c:v>
                </c:pt>
                <c:pt idx="4">
                  <c:v>889.18569400185913</c:v>
                </c:pt>
                <c:pt idx="5">
                  <c:v>942.17504558409053</c:v>
                </c:pt>
                <c:pt idx="6">
                  <c:v>1141.6290326857443</c:v>
                </c:pt>
              </c:numCache>
            </c:numRef>
          </c:val>
          <c:extLst xmlns:c16r2="http://schemas.microsoft.com/office/drawing/2015/06/chart">
            <c:ext xmlns:c16="http://schemas.microsoft.com/office/drawing/2014/chart" uri="{C3380CC4-5D6E-409C-BE32-E72D297353CC}">
              <c16:uniqueId val="{00000000-6E09-43BD-AFF7-B0FB8CF8952E}"/>
            </c:ext>
          </c:extLst>
        </c:ser>
        <c:ser>
          <c:idx val="1"/>
          <c:order val="1"/>
          <c:tx>
            <c:strRef>
              <c:f>Sheet1!$A$8</c:f>
              <c:strCache>
                <c:ptCount val="1"/>
                <c:pt idx="0">
                  <c:v>Import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Sheet1!$B$6:$H$6</c:f>
              <c:strCache>
                <c:ptCount val="7"/>
                <c:pt idx="0">
                  <c:v>2015</c:v>
                </c:pt>
                <c:pt idx="1">
                  <c:v>2016</c:v>
                </c:pt>
                <c:pt idx="2">
                  <c:v>2017</c:v>
                </c:pt>
                <c:pt idx="3">
                  <c:v>2018</c:v>
                </c:pt>
                <c:pt idx="4">
                  <c:v>2019</c:v>
                </c:pt>
                <c:pt idx="5">
                  <c:v>2020</c:v>
                </c:pt>
                <c:pt idx="6">
                  <c:v>2021</c:v>
                </c:pt>
              </c:strCache>
            </c:strRef>
          </c:cat>
          <c:val>
            <c:numRef>
              <c:f>Sheet1!$B$8:$H$8</c:f>
              <c:numCache>
                <c:formatCode>#,##0</c:formatCode>
                <c:ptCount val="7"/>
                <c:pt idx="0">
                  <c:v>1106.4683208669967</c:v>
                </c:pt>
                <c:pt idx="1">
                  <c:v>1063.8537633340782</c:v>
                </c:pt>
                <c:pt idx="2">
                  <c:v>1173.768108387347</c:v>
                </c:pt>
                <c:pt idx="3">
                  <c:v>1353.8318435207871</c:v>
                </c:pt>
                <c:pt idx="4">
                  <c:v>1251.6775597912645</c:v>
                </c:pt>
                <c:pt idx="5">
                  <c:v>1207.8799986367269</c:v>
                </c:pt>
                <c:pt idx="6">
                  <c:v>1349.598240951774</c:v>
                </c:pt>
              </c:numCache>
            </c:numRef>
          </c:val>
          <c:extLst xmlns:c16r2="http://schemas.microsoft.com/office/drawing/2015/06/chart">
            <c:ext xmlns:c16="http://schemas.microsoft.com/office/drawing/2014/chart" uri="{C3380CC4-5D6E-409C-BE32-E72D297353CC}">
              <c16:uniqueId val="{00000001-6E09-43BD-AFF7-B0FB8CF8952E}"/>
            </c:ext>
          </c:extLst>
        </c:ser>
        <c:ser>
          <c:idx val="2"/>
          <c:order val="2"/>
          <c:tx>
            <c:strRef>
              <c:f>Sheet1!$A$9</c:f>
              <c:strCache>
                <c:ptCount val="1"/>
                <c:pt idx="0">
                  <c:v>Trade Balance</c:v>
                </c:pt>
              </c:strCache>
            </c:strRef>
          </c:tx>
          <c:spPr>
            <a:solidFill>
              <a:schemeClr val="accent3"/>
            </a:solidFill>
            <a:ln>
              <a:noFill/>
            </a:ln>
            <a:effectLst>
              <a:outerShdw blurRad="50800" dist="38100" dir="2700000" algn="tl" rotWithShape="0">
                <a:prstClr val="black">
                  <a:alpha val="40000"/>
                </a:prstClr>
              </a:outerShdw>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Sheet1!$B$6:$H$6</c:f>
              <c:strCache>
                <c:ptCount val="7"/>
                <c:pt idx="0">
                  <c:v>2015</c:v>
                </c:pt>
                <c:pt idx="1">
                  <c:v>2016</c:v>
                </c:pt>
                <c:pt idx="2">
                  <c:v>2017</c:v>
                </c:pt>
                <c:pt idx="3">
                  <c:v>2018</c:v>
                </c:pt>
                <c:pt idx="4">
                  <c:v>2019</c:v>
                </c:pt>
                <c:pt idx="5">
                  <c:v>2020</c:v>
                </c:pt>
                <c:pt idx="6">
                  <c:v>2021</c:v>
                </c:pt>
              </c:strCache>
            </c:strRef>
          </c:cat>
          <c:val>
            <c:numRef>
              <c:f>Sheet1!$B$9:$H$9</c:f>
              <c:numCache>
                <c:formatCode>0</c:formatCode>
                <c:ptCount val="7"/>
                <c:pt idx="0">
                  <c:v>-494.27674213449609</c:v>
                </c:pt>
                <c:pt idx="1">
                  <c:v>-370.7003273993061</c:v>
                </c:pt>
                <c:pt idx="2">
                  <c:v>-395.44254996716722</c:v>
                </c:pt>
                <c:pt idx="3">
                  <c:v>-387.81983887746139</c:v>
                </c:pt>
                <c:pt idx="4">
                  <c:v>-362.49186578940521</c:v>
                </c:pt>
                <c:pt idx="5">
                  <c:v>-265.70495305263648</c:v>
                </c:pt>
                <c:pt idx="6">
                  <c:v>-207.9692082660296</c:v>
                </c:pt>
              </c:numCache>
            </c:numRef>
          </c:val>
          <c:extLst xmlns:c16r2="http://schemas.microsoft.com/office/drawing/2015/06/chart">
            <c:ext xmlns:c16="http://schemas.microsoft.com/office/drawing/2014/chart" uri="{C3380CC4-5D6E-409C-BE32-E72D297353CC}">
              <c16:uniqueId val="{00000002-6E09-43BD-AFF7-B0FB8CF8952E}"/>
            </c:ext>
          </c:extLst>
        </c:ser>
        <c:dLbls>
          <c:dLblPos val="outEnd"/>
          <c:showLegendKey val="0"/>
          <c:showVal val="1"/>
          <c:showCatName val="0"/>
          <c:showSerName val="0"/>
          <c:showPercent val="0"/>
          <c:showBubbleSize val="0"/>
        </c:dLbls>
        <c:gapWidth val="100"/>
        <c:axId val="-967850592"/>
        <c:axId val="-1430196016"/>
      </c:barChart>
      <c:catAx>
        <c:axId val="-9678505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30196016"/>
        <c:crosses val="autoZero"/>
        <c:auto val="1"/>
        <c:lblAlgn val="ctr"/>
        <c:lblOffset val="100"/>
        <c:noMultiLvlLbl val="0"/>
      </c:catAx>
      <c:valAx>
        <c:axId val="-1430196016"/>
        <c:scaling>
          <c:orientation val="minMax"/>
        </c:scaling>
        <c:delete val="1"/>
        <c:axPos val="l"/>
        <c:numFmt formatCode="#,##0" sourceLinked="1"/>
        <c:majorTickMark val="none"/>
        <c:minorTickMark val="none"/>
        <c:tickLblPos val="nextTo"/>
        <c:crossAx val="-96785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round/>
    </a:ln>
    <a:effectLst/>
  </c:spPr>
  <c:txPr>
    <a:bodyPr/>
    <a:lstStyle/>
    <a:p>
      <a:pPr>
        <a:defRPr sz="11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rgbClr val="737572">
                    <a:lumMod val="65000"/>
                    <a:lumOff val="35000"/>
                  </a:srgbClr>
                </a:solidFill>
                <a:latin typeface="+mn-lt"/>
                <a:ea typeface="+mn-ea"/>
                <a:cs typeface="+mn-cs"/>
              </a:defRPr>
            </a:pPr>
            <a:r>
              <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Export</a:t>
            </a:r>
          </a:p>
        </c:rich>
      </c:tx>
      <c:layout>
        <c:manualLayout>
          <c:xMode val="edge"/>
          <c:yMode val="edge"/>
          <c:x val="0.26887302595368134"/>
          <c:y val="2.2186723464678735E-2"/>
        </c:manualLayout>
      </c:layout>
      <c:overlay val="0"/>
      <c:spPr>
        <a:noFill/>
        <a:ln>
          <a:noFill/>
        </a:ln>
        <a:effectLst/>
      </c:spPr>
      <c:txPr>
        <a:bodyPr rot="0" spcFirstLastPara="1" vertOverflow="ellipsis" vert="horz" wrap="square" anchor="ctr" anchorCtr="1"/>
        <a:lstStyle/>
        <a:p>
          <a:pPr algn="ctr" rtl="0">
            <a:defRPr sz="1400" b="0" i="0" u="none" strike="noStrike" kern="1200" spc="0" baseline="0">
              <a:solidFill>
                <a:srgbClr val="737572">
                  <a:lumMod val="65000"/>
                  <a:lumOff val="35000"/>
                </a:srgbClr>
              </a:solidFill>
              <a:latin typeface="+mn-lt"/>
              <a:ea typeface="+mn-ea"/>
              <a:cs typeface="+mn-cs"/>
            </a:defRPr>
          </a:pPr>
          <a:endParaRPr lang="en-US"/>
        </a:p>
      </c:txPr>
    </c:title>
    <c:autoTitleDeleted val="0"/>
    <c:plotArea>
      <c:layout>
        <c:manualLayout>
          <c:layoutTarget val="inner"/>
          <c:xMode val="edge"/>
          <c:yMode val="edge"/>
          <c:x val="4.0137005637873542E-2"/>
          <c:y val="0.24001597444089462"/>
          <c:w val="0.65792300123826386"/>
          <c:h val="0.65792300123826386"/>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AA3-48C5-B784-B43DD3B5F8B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AA3-48C5-B784-B43DD3B5F8B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AA3-48C5-B784-B43DD3B5F8B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AA3-48C5-B784-B43DD3B5F8B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AA3-48C5-B784-B43DD3B5F8B6}"/>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7AA3-48C5-B784-B43DD3B5F8B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Sheet1!$J$21:$J$26</c:f>
              <c:strCache>
                <c:ptCount val="6"/>
                <c:pt idx="0">
                  <c:v>Russia</c:v>
                </c:pt>
                <c:pt idx="1">
                  <c:v>EU</c:v>
                </c:pt>
                <c:pt idx="2">
                  <c:v>Ukraine</c:v>
                </c:pt>
                <c:pt idx="3">
                  <c:v>Azerbaijan</c:v>
                </c:pt>
                <c:pt idx="4">
                  <c:v>Armenia</c:v>
                </c:pt>
                <c:pt idx="5">
                  <c:v>Other Countries</c:v>
                </c:pt>
              </c:strCache>
            </c:strRef>
          </c:cat>
          <c:val>
            <c:numRef>
              <c:f>Sheet1!$K$21:$K$26</c:f>
              <c:numCache>
                <c:formatCode>0%</c:formatCode>
                <c:ptCount val="6"/>
                <c:pt idx="0">
                  <c:v>0.33804749335757528</c:v>
                </c:pt>
                <c:pt idx="1">
                  <c:v>0.1576304088446672</c:v>
                </c:pt>
                <c:pt idx="2">
                  <c:v>9.5028763531023408E-2</c:v>
                </c:pt>
                <c:pt idx="3">
                  <c:v>9.4706725490592031E-2</c:v>
                </c:pt>
                <c:pt idx="4">
                  <c:v>7.701132440864833E-2</c:v>
                </c:pt>
                <c:pt idx="5">
                  <c:v>0.23757528436749442</c:v>
                </c:pt>
              </c:numCache>
            </c:numRef>
          </c:val>
          <c:extLst xmlns:c16r2="http://schemas.microsoft.com/office/drawing/2015/06/chart">
            <c:ext xmlns:c16="http://schemas.microsoft.com/office/drawing/2014/chart" uri="{C3380CC4-5D6E-409C-BE32-E72D297353CC}">
              <c16:uniqueId val="{0000000C-7AA3-48C5-B784-B43DD3B5F8B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9758727243759067"/>
          <c:y val="6.8155518100173576E-2"/>
          <c:w val="0.30241272756240933"/>
          <c:h val="0.9052204137422120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rgbClr val="737572">
                    <a:lumMod val="65000"/>
                    <a:lumOff val="35000"/>
                  </a:srgbClr>
                </a:solidFill>
                <a:latin typeface="+mn-lt"/>
                <a:ea typeface="+mn-ea"/>
                <a:cs typeface="+mn-cs"/>
              </a:defRPr>
            </a:pPr>
            <a:r>
              <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Import</a:t>
            </a:r>
          </a:p>
        </c:rich>
      </c:tx>
      <c:layout>
        <c:manualLayout>
          <c:xMode val="edge"/>
          <c:yMode val="edge"/>
          <c:x val="0.20579938794839955"/>
          <c:y val="4.9654380142241432E-2"/>
        </c:manualLayout>
      </c:layout>
      <c:overlay val="0"/>
      <c:spPr>
        <a:noFill/>
        <a:ln>
          <a:noFill/>
        </a:ln>
        <a:effectLst/>
      </c:spPr>
      <c:txPr>
        <a:bodyPr rot="0" spcFirstLastPara="1" vertOverflow="ellipsis" vert="horz" wrap="square" anchor="ctr" anchorCtr="1"/>
        <a:lstStyle/>
        <a:p>
          <a:pPr algn="ctr" rtl="0">
            <a:defRPr sz="1400" b="0" i="0" u="none" strike="noStrike" kern="1200" spc="0" baseline="0">
              <a:solidFill>
                <a:srgbClr val="737572">
                  <a:lumMod val="65000"/>
                  <a:lumOff val="35000"/>
                </a:srgbClr>
              </a:solidFill>
              <a:latin typeface="+mn-lt"/>
              <a:ea typeface="+mn-ea"/>
              <a:cs typeface="+mn-cs"/>
            </a:defRPr>
          </a:pPr>
          <a:endParaRPr lang="en-US"/>
        </a:p>
      </c:txPr>
    </c:title>
    <c:autoTitleDeleted val="0"/>
    <c:plotArea>
      <c:layout>
        <c:manualLayout>
          <c:layoutTarget val="inner"/>
          <c:xMode val="edge"/>
          <c:yMode val="edge"/>
          <c:x val="4.0137005637873542E-2"/>
          <c:y val="0.24001597444089462"/>
          <c:w val="0.65792300123826386"/>
          <c:h val="0.65792300123826386"/>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DC8-48C7-874A-BA610FC8DD0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DC8-48C7-874A-BA610FC8DD0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DC8-48C7-874A-BA610FC8DD0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DC8-48C7-874A-BA610FC8DD0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DDC8-48C7-874A-BA610FC8DD0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DDC8-48C7-874A-BA610FC8DD0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Sheet2!$G$15:$G$20</c:f>
              <c:strCache>
                <c:ptCount val="6"/>
                <c:pt idx="0">
                  <c:v>Russia</c:v>
                </c:pt>
                <c:pt idx="1">
                  <c:v>EU</c:v>
                </c:pt>
                <c:pt idx="2">
                  <c:v>Ukraine</c:v>
                </c:pt>
                <c:pt idx="3">
                  <c:v>Turkey</c:v>
                </c:pt>
                <c:pt idx="4">
                  <c:v>Brasil</c:v>
                </c:pt>
                <c:pt idx="5">
                  <c:v>Other Countries</c:v>
                </c:pt>
              </c:strCache>
            </c:strRef>
          </c:cat>
          <c:val>
            <c:numRef>
              <c:f>Sheet2!$H$15:$H$20</c:f>
              <c:numCache>
                <c:formatCode>0%</c:formatCode>
                <c:ptCount val="6"/>
                <c:pt idx="0">
                  <c:v>0.2587674945931917</c:v>
                </c:pt>
                <c:pt idx="1">
                  <c:v>0.21877003985976382</c:v>
                </c:pt>
                <c:pt idx="2">
                  <c:v>0.16035096975683175</c:v>
                </c:pt>
                <c:pt idx="3">
                  <c:v>0.11177125895549866</c:v>
                </c:pt>
                <c:pt idx="4">
                  <c:v>5.1876293931185979E-2</c:v>
                </c:pt>
                <c:pt idx="5">
                  <c:v>0.19846394290352853</c:v>
                </c:pt>
              </c:numCache>
            </c:numRef>
          </c:val>
          <c:extLst xmlns:c16r2="http://schemas.microsoft.com/office/drawing/2015/06/chart">
            <c:ext xmlns:c16="http://schemas.microsoft.com/office/drawing/2014/chart" uri="{C3380CC4-5D6E-409C-BE32-E72D297353CC}">
              <c16:uniqueId val="{0000000C-DDC8-48C7-874A-BA610FC8DD0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9758727243759067"/>
          <c:y val="6.8155518100173576E-2"/>
          <c:w val="0.30241272756240933"/>
          <c:h val="0.9052204137422120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rgbClr val="737572">
                    <a:lumMod val="65000"/>
                    <a:lumOff val="35000"/>
                  </a:srgbClr>
                </a:solidFill>
                <a:latin typeface="+mn-lt"/>
                <a:ea typeface="+mn-ea"/>
                <a:cs typeface="+mn-cs"/>
              </a:defRPr>
            </a:pPr>
            <a:r>
              <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Export of major </a:t>
            </a:r>
            <a:r>
              <a:rPr lang="en-US" sz="1400" b="1" i="0" u="none" strike="noStrike" kern="1200" spc="0" baseline="0" dirty="0" err="1">
                <a:solidFill>
                  <a:schemeClr val="tx1">
                    <a:lumMod val="75000"/>
                  </a:schemeClr>
                </a:solidFill>
                <a:effectLst/>
                <a:latin typeface="Calibri" panose="020F0502020204030204" pitchFamily="34" charset="0"/>
                <a:ea typeface="+mn-ea"/>
                <a:cs typeface="Calibri" panose="020F0502020204030204" pitchFamily="34" charset="0"/>
              </a:rPr>
              <a:t>Agri</a:t>
            </a:r>
            <a:r>
              <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-food products </a:t>
            </a:r>
            <a:r>
              <a:rPr lang="ka-GE"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a:t>
            </a:r>
            <a:r>
              <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USD millions</a:t>
            </a:r>
            <a:r>
              <a:rPr lang="ka-GE"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a:t>
            </a:r>
            <a:endPar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endParaRPr>
          </a:p>
        </c:rich>
      </c:tx>
      <c:layout>
        <c:manualLayout>
          <c:xMode val="edge"/>
          <c:yMode val="edge"/>
          <c:x val="0.17762556888590822"/>
          <c:y val="1.422070534698521E-2"/>
        </c:manualLayout>
      </c:layout>
      <c:overlay val="0"/>
      <c:spPr>
        <a:noFill/>
        <a:ln>
          <a:noFill/>
        </a:ln>
        <a:effectLst/>
      </c:spPr>
      <c:txPr>
        <a:bodyPr rot="0" spcFirstLastPara="1" vertOverflow="ellipsis" vert="horz" wrap="square" anchor="ctr" anchorCtr="1"/>
        <a:lstStyle/>
        <a:p>
          <a:pPr algn="ctr" rtl="0">
            <a:defRPr sz="1400" b="0" i="0" u="none" strike="noStrike" kern="1200" spc="0" baseline="0">
              <a:solidFill>
                <a:srgbClr val="737572">
                  <a:lumMod val="65000"/>
                  <a:lumOff val="35000"/>
                </a:srgbClr>
              </a:solidFill>
              <a:latin typeface="+mn-lt"/>
              <a:ea typeface="+mn-ea"/>
              <a:cs typeface="+mn-cs"/>
            </a:defRPr>
          </a:pPr>
          <a:endParaRPr lang="en-US"/>
        </a:p>
      </c:txPr>
    </c:title>
    <c:autoTitleDeleted val="0"/>
    <c:plotArea>
      <c:layout>
        <c:manualLayout>
          <c:layoutTarget val="inner"/>
          <c:xMode val="edge"/>
          <c:yMode val="edge"/>
          <c:x val="0.3551830025584341"/>
          <c:y val="0.14263367463026169"/>
          <c:w val="0.6207195561516955"/>
          <c:h val="0.75069423915867173"/>
        </c:manualLayout>
      </c:layout>
      <c:barChart>
        <c:barDir val="bar"/>
        <c:grouping val="clustered"/>
        <c:varyColors val="0"/>
        <c:ser>
          <c:idx val="0"/>
          <c:order val="0"/>
          <c:tx>
            <c:strRef>
              <c:f>'ექსპორტი-პროდუქტები'!$B$188</c:f>
              <c:strCache>
                <c:ptCount val="1"/>
                <c:pt idx="0">
                  <c:v>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'ექსპორტი-პროდუქტები'!$A$189:$A$194</c:f>
              <c:strCache>
                <c:ptCount val="6"/>
                <c:pt idx="0">
                  <c:v>Live bovine animals</c:v>
                </c:pt>
                <c:pt idx="1">
                  <c:v>Waters, mineral and aerated waters, containing added sugar</c:v>
                </c:pt>
                <c:pt idx="2">
                  <c:v>Hazelnuts and other nuts</c:v>
                </c:pt>
                <c:pt idx="3">
                  <c:v>Mineral and fresh water</c:v>
                </c:pt>
                <c:pt idx="4">
                  <c:v>Alcoholic beverages</c:v>
                </c:pt>
                <c:pt idx="5">
                  <c:v>Wine</c:v>
                </c:pt>
              </c:strCache>
            </c:strRef>
          </c:cat>
          <c:val>
            <c:numRef>
              <c:f>'ექსპორტი-პროდუქტები'!$B$189:$B$194</c:f>
              <c:numCache>
                <c:formatCode>0</c:formatCode>
                <c:ptCount val="6"/>
                <c:pt idx="0">
                  <c:v>33.115112187091192</c:v>
                </c:pt>
                <c:pt idx="1">
                  <c:v>58.428947332192166</c:v>
                </c:pt>
                <c:pt idx="2">
                  <c:v>118.35064627507275</c:v>
                </c:pt>
                <c:pt idx="3">
                  <c:v>141.80818266643374</c:v>
                </c:pt>
                <c:pt idx="4">
                  <c:v>155.72480128357975</c:v>
                </c:pt>
                <c:pt idx="5">
                  <c:v>239.27663576584987</c:v>
                </c:pt>
              </c:numCache>
            </c:numRef>
          </c:val>
          <c:extLst xmlns:c16r2="http://schemas.microsoft.com/office/drawing/2015/06/chart">
            <c:ext xmlns:c16="http://schemas.microsoft.com/office/drawing/2014/chart" uri="{C3380CC4-5D6E-409C-BE32-E72D297353CC}">
              <c16:uniqueId val="{00000000-7887-4B3C-86C0-8D63287B2C4A}"/>
            </c:ext>
          </c:extLst>
        </c:ser>
        <c:ser>
          <c:idx val="1"/>
          <c:order val="1"/>
          <c:tx>
            <c:strRef>
              <c:f>'ექსპორტი-პროდუქტები'!$C$188</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'ექსპორტი-პროდუქტები'!$A$189:$A$194</c:f>
              <c:strCache>
                <c:ptCount val="6"/>
                <c:pt idx="0">
                  <c:v>Live bovine animals</c:v>
                </c:pt>
                <c:pt idx="1">
                  <c:v>Waters, mineral and aerated waters, containing added sugar</c:v>
                </c:pt>
                <c:pt idx="2">
                  <c:v>Hazelnuts and other nuts</c:v>
                </c:pt>
                <c:pt idx="3">
                  <c:v>Mineral and fresh water</c:v>
                </c:pt>
                <c:pt idx="4">
                  <c:v>Alcoholic beverages</c:v>
                </c:pt>
                <c:pt idx="5">
                  <c:v>Wine</c:v>
                </c:pt>
              </c:strCache>
            </c:strRef>
          </c:cat>
          <c:val>
            <c:numRef>
              <c:f>'ექსპორტი-პროდუქტები'!$C$189:$C$194</c:f>
              <c:numCache>
                <c:formatCode>0</c:formatCode>
                <c:ptCount val="6"/>
                <c:pt idx="0">
                  <c:v>27.799988576950334</c:v>
                </c:pt>
                <c:pt idx="1">
                  <c:v>31.648529738635354</c:v>
                </c:pt>
                <c:pt idx="2">
                  <c:v>94.066873004457307</c:v>
                </c:pt>
                <c:pt idx="3">
                  <c:v>116.58072515682346</c:v>
                </c:pt>
                <c:pt idx="4">
                  <c:v>132.31447887095806</c:v>
                </c:pt>
                <c:pt idx="5">
                  <c:v>210.31174757670004</c:v>
                </c:pt>
              </c:numCache>
            </c:numRef>
          </c:val>
          <c:extLst xmlns:c16r2="http://schemas.microsoft.com/office/drawing/2015/06/chart">
            <c:ext xmlns:c16="http://schemas.microsoft.com/office/drawing/2014/chart" uri="{C3380CC4-5D6E-409C-BE32-E72D297353CC}">
              <c16:uniqueId val="{00000001-7887-4B3C-86C0-8D63287B2C4A}"/>
            </c:ext>
          </c:extLst>
        </c:ser>
        <c:ser>
          <c:idx val="2"/>
          <c:order val="2"/>
          <c:tx>
            <c:strRef>
              <c:f>'ექსპორტი-პროდუქტები'!$D$188</c:f>
              <c:strCache>
                <c:ptCount val="1"/>
                <c:pt idx="0">
                  <c:v>2019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'ექსპორტი-პროდუქტები'!$A$189:$A$194</c:f>
              <c:strCache>
                <c:ptCount val="6"/>
                <c:pt idx="0">
                  <c:v>Live bovine animals</c:v>
                </c:pt>
                <c:pt idx="1">
                  <c:v>Waters, mineral and aerated waters, containing added sugar</c:v>
                </c:pt>
                <c:pt idx="2">
                  <c:v>Hazelnuts and other nuts</c:v>
                </c:pt>
                <c:pt idx="3">
                  <c:v>Mineral and fresh water</c:v>
                </c:pt>
                <c:pt idx="4">
                  <c:v>Alcoholic beverages</c:v>
                </c:pt>
                <c:pt idx="5">
                  <c:v>Wine</c:v>
                </c:pt>
              </c:strCache>
            </c:strRef>
          </c:cat>
          <c:val>
            <c:numRef>
              <c:f>'ექსპორტი-პროდუქტები'!$D$189:$D$194</c:f>
              <c:numCache>
                <c:formatCode>0</c:formatCode>
                <c:ptCount val="6"/>
                <c:pt idx="0">
                  <c:v>22.378120530627644</c:v>
                </c:pt>
                <c:pt idx="1">
                  <c:v>27.487615613625099</c:v>
                </c:pt>
                <c:pt idx="2">
                  <c:v>66.93751823162043</c:v>
                </c:pt>
                <c:pt idx="3">
                  <c:v>133.50276103323819</c:v>
                </c:pt>
                <c:pt idx="4">
                  <c:v>127.40479049658303</c:v>
                </c:pt>
                <c:pt idx="5">
                  <c:v>222.84936406005622</c:v>
                </c:pt>
              </c:numCache>
            </c:numRef>
          </c:val>
          <c:extLst xmlns:c16r2="http://schemas.microsoft.com/office/drawing/2015/06/chart">
            <c:ext xmlns:c16="http://schemas.microsoft.com/office/drawing/2014/chart" uri="{C3380CC4-5D6E-409C-BE32-E72D297353CC}">
              <c16:uniqueId val="{00000002-7887-4B3C-86C0-8D63287B2C4A}"/>
            </c:ext>
          </c:extLst>
        </c:ser>
        <c:dLbls>
          <c:dLblPos val="outEnd"/>
          <c:showLegendKey val="0"/>
          <c:showVal val="1"/>
          <c:showCatName val="0"/>
          <c:showSerName val="0"/>
          <c:showPercent val="0"/>
          <c:showBubbleSize val="0"/>
        </c:dLbls>
        <c:gapWidth val="115"/>
        <c:overlap val="-20"/>
        <c:axId val="-1430212336"/>
        <c:axId val="-1429820592"/>
      </c:barChart>
      <c:catAx>
        <c:axId val="-14302123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429820592"/>
        <c:crosses val="autoZero"/>
        <c:auto val="1"/>
        <c:lblAlgn val="ctr"/>
        <c:lblOffset val="100"/>
        <c:noMultiLvlLbl val="0"/>
      </c:catAx>
      <c:valAx>
        <c:axId val="-14298205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30212336"/>
        <c:crosses val="autoZero"/>
        <c:crossBetween val="between"/>
      </c:valAx>
      <c:spPr>
        <a:noFill/>
        <a:ln>
          <a:noFill/>
        </a:ln>
        <a:effectLst/>
      </c:spPr>
    </c:plotArea>
    <c:legend>
      <c:legendPos val="b"/>
      <c:layout>
        <c:manualLayout>
          <c:xMode val="edge"/>
          <c:yMode val="edge"/>
          <c:x val="0.35649085366695094"/>
          <c:y val="0.88858767867327149"/>
          <c:w val="0.29578099858968732"/>
          <c:h val="9.719161597974314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solidFill>
            <a:schemeClr val="tx1">
              <a:lumMod val="50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Import of major </a:t>
            </a:r>
            <a:r>
              <a:rPr lang="en-US" sz="1400" b="1" i="0" u="none" strike="noStrike" kern="1200" spc="0" baseline="0" dirty="0" err="1">
                <a:solidFill>
                  <a:schemeClr val="tx1">
                    <a:lumMod val="75000"/>
                  </a:schemeClr>
                </a:solidFill>
                <a:effectLst/>
                <a:latin typeface="Calibri" panose="020F0502020204030204" pitchFamily="34" charset="0"/>
                <a:ea typeface="+mn-ea"/>
                <a:cs typeface="Calibri" panose="020F0502020204030204" pitchFamily="34" charset="0"/>
              </a:rPr>
              <a:t>Agri</a:t>
            </a:r>
            <a:r>
              <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-food products </a:t>
            </a:r>
            <a:r>
              <a:rPr lang="ka-GE"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a:t>
            </a:r>
            <a:r>
              <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USD millions</a:t>
            </a:r>
            <a:r>
              <a:rPr lang="ka-GE"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rPr>
              <a:t>)</a:t>
            </a:r>
            <a:endParaRPr lang="en-US" sz="1400" b="1" i="0" u="none" strike="noStrike" kern="1200" spc="0" baseline="0" dirty="0">
              <a:solidFill>
                <a:schemeClr val="tx1">
                  <a:lumMod val="75000"/>
                </a:schemeClr>
              </a:solidFill>
              <a:effectLst/>
              <a:latin typeface="Calibri" panose="020F0502020204030204" pitchFamily="34" charset="0"/>
              <a:ea typeface="+mn-ea"/>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'იმპოტი-პროდუქტები'!$B$202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'იმპოტი-პროდუქტები'!$A$203:$A$208</c:f>
              <c:strCache>
                <c:ptCount val="6"/>
                <c:pt idx="0">
                  <c:v>pastry, cakes and the like</c:v>
                </c:pt>
                <c:pt idx="1">
                  <c:v>Sunflower oil </c:v>
                </c:pt>
                <c:pt idx="2">
                  <c:v>Chocolate Products</c:v>
                </c:pt>
                <c:pt idx="3">
                  <c:v>Sugar</c:v>
                </c:pt>
                <c:pt idx="4">
                  <c:v>Poultry meat</c:v>
                </c:pt>
                <c:pt idx="5">
                  <c:v>Wheat</c:v>
                </c:pt>
              </c:strCache>
            </c:strRef>
          </c:cat>
          <c:val>
            <c:numRef>
              <c:f>'იმპოტი-პროდუქტები'!$B$203:$B$208</c:f>
              <c:numCache>
                <c:formatCode>0</c:formatCode>
                <c:ptCount val="6"/>
                <c:pt idx="0">
                  <c:v>45.686707505483199</c:v>
                </c:pt>
                <c:pt idx="1">
                  <c:v>48.383333655932312</c:v>
                </c:pt>
                <c:pt idx="2">
                  <c:v>54.733658083101993</c:v>
                </c:pt>
                <c:pt idx="3">
                  <c:v>60.345509441827105</c:v>
                </c:pt>
                <c:pt idx="4">
                  <c:v>63.878834750553224</c:v>
                </c:pt>
                <c:pt idx="5">
                  <c:v>93.448326398959296</c:v>
                </c:pt>
              </c:numCache>
            </c:numRef>
          </c:val>
          <c:extLst xmlns:c16r2="http://schemas.microsoft.com/office/drawing/2015/06/chart">
            <c:ext xmlns:c16="http://schemas.microsoft.com/office/drawing/2014/chart" uri="{C3380CC4-5D6E-409C-BE32-E72D297353CC}">
              <c16:uniqueId val="{00000000-8254-469C-8B3A-60DE864DC208}"/>
            </c:ext>
          </c:extLst>
        </c:ser>
        <c:ser>
          <c:idx val="1"/>
          <c:order val="1"/>
          <c:tx>
            <c:strRef>
              <c:f>'იმპოტი-პროდუქტები'!$C$202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'იმპოტი-პროდუქტები'!$A$203:$A$208</c:f>
              <c:strCache>
                <c:ptCount val="6"/>
                <c:pt idx="0">
                  <c:v>pastry, cakes and the like</c:v>
                </c:pt>
                <c:pt idx="1">
                  <c:v>Sunflower oil </c:v>
                </c:pt>
                <c:pt idx="2">
                  <c:v>Chocolate Products</c:v>
                </c:pt>
                <c:pt idx="3">
                  <c:v>Sugar</c:v>
                </c:pt>
                <c:pt idx="4">
                  <c:v>Poultry meat</c:v>
                </c:pt>
                <c:pt idx="5">
                  <c:v>Wheat</c:v>
                </c:pt>
              </c:strCache>
            </c:strRef>
          </c:cat>
          <c:val>
            <c:numRef>
              <c:f>'იმპოტი-პროდუქტები'!$C$203:$C$208</c:f>
              <c:numCache>
                <c:formatCode>0</c:formatCode>
                <c:ptCount val="6"/>
                <c:pt idx="0">
                  <c:v>36.809349675265892</c:v>
                </c:pt>
                <c:pt idx="1">
                  <c:v>46.026226609770241</c:v>
                </c:pt>
                <c:pt idx="2">
                  <c:v>44.300667820152519</c:v>
                </c:pt>
                <c:pt idx="3">
                  <c:v>51.27518164989602</c:v>
                </c:pt>
                <c:pt idx="4">
                  <c:v>62.250630781918943</c:v>
                </c:pt>
                <c:pt idx="5">
                  <c:v>107.82996296595329</c:v>
                </c:pt>
              </c:numCache>
            </c:numRef>
          </c:val>
          <c:extLst xmlns:c16r2="http://schemas.microsoft.com/office/drawing/2015/06/chart">
            <c:ext xmlns:c16="http://schemas.microsoft.com/office/drawing/2014/chart" uri="{C3380CC4-5D6E-409C-BE32-E72D297353CC}">
              <c16:uniqueId val="{00000001-8254-469C-8B3A-60DE864DC208}"/>
            </c:ext>
          </c:extLst>
        </c:ser>
        <c:ser>
          <c:idx val="2"/>
          <c:order val="2"/>
          <c:tx>
            <c:strRef>
              <c:f>'იმპოტი-პროდუქტები'!$D$202</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'იმპოტი-პროდუქტები'!$A$203:$A$208</c:f>
              <c:strCache>
                <c:ptCount val="6"/>
                <c:pt idx="0">
                  <c:v>pastry, cakes and the like</c:v>
                </c:pt>
                <c:pt idx="1">
                  <c:v>Sunflower oil </c:v>
                </c:pt>
                <c:pt idx="2">
                  <c:v>Chocolate Products</c:v>
                </c:pt>
                <c:pt idx="3">
                  <c:v>Sugar</c:v>
                </c:pt>
                <c:pt idx="4">
                  <c:v>Poultry meat</c:v>
                </c:pt>
                <c:pt idx="5">
                  <c:v>Wheat</c:v>
                </c:pt>
              </c:strCache>
            </c:strRef>
          </c:cat>
          <c:val>
            <c:numRef>
              <c:f>'იმპოტი-პროდუქტები'!$D$203:$D$208</c:f>
              <c:numCache>
                <c:formatCode>0</c:formatCode>
                <c:ptCount val="6"/>
                <c:pt idx="0">
                  <c:v>40.732833597828105</c:v>
                </c:pt>
                <c:pt idx="1">
                  <c:v>38.478676979080639</c:v>
                </c:pt>
                <c:pt idx="2">
                  <c:v>54.473894649307077</c:v>
                </c:pt>
                <c:pt idx="3">
                  <c:v>50.346489825472254</c:v>
                </c:pt>
                <c:pt idx="4">
                  <c:v>65.192436243532427</c:v>
                </c:pt>
                <c:pt idx="5">
                  <c:v>108.9776910008059</c:v>
                </c:pt>
              </c:numCache>
            </c:numRef>
          </c:val>
          <c:extLst xmlns:c16r2="http://schemas.microsoft.com/office/drawing/2015/06/chart">
            <c:ext xmlns:c16="http://schemas.microsoft.com/office/drawing/2014/chart" uri="{C3380CC4-5D6E-409C-BE32-E72D297353CC}">
              <c16:uniqueId val="{00000002-8254-469C-8B3A-60DE864DC208}"/>
            </c:ext>
          </c:extLst>
        </c:ser>
        <c:dLbls>
          <c:dLblPos val="outEnd"/>
          <c:showLegendKey val="0"/>
          <c:showVal val="1"/>
          <c:showCatName val="0"/>
          <c:showSerName val="0"/>
          <c:showPercent val="0"/>
          <c:showBubbleSize val="0"/>
        </c:dLbls>
        <c:gapWidth val="182"/>
        <c:axId val="-1429843984"/>
        <c:axId val="-1434701760"/>
      </c:barChart>
      <c:catAx>
        <c:axId val="-1429843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crossAx val="-1434701760"/>
        <c:crosses val="autoZero"/>
        <c:auto val="1"/>
        <c:lblAlgn val="ctr"/>
        <c:lblOffset val="100"/>
        <c:noMultiLvlLbl val="0"/>
      </c:catAx>
      <c:valAx>
        <c:axId val="-14347017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2984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20" b="0" i="0" u="none" strike="noStrike" kern="1200" spc="0" baseline="0">
                <a:solidFill>
                  <a:srgbClr val="737572"/>
                </a:solidFill>
                <a:latin typeface="+mn-lt"/>
                <a:ea typeface="+mn-ea"/>
                <a:cs typeface="+mn-cs"/>
              </a:defRPr>
            </a:pPr>
            <a:r>
              <a:rPr lang="en-US" sz="1400" b="1" i="0" baseline="0" dirty="0">
                <a:effectLst/>
                <a:latin typeface="Calibri" panose="020F0502020204030204" pitchFamily="34" charset="0"/>
              </a:rPr>
              <a:t>Agri-Food Trade (USD millions)</a:t>
            </a:r>
            <a:endParaRPr lang="en-US" sz="1100" dirty="0">
              <a:effectLst/>
              <a:latin typeface="Calibri" panose="020F0502020204030204" pitchFamily="34" charset="0"/>
            </a:endParaRPr>
          </a:p>
        </c:rich>
      </c:tx>
      <c:layout>
        <c:manualLayout>
          <c:xMode val="edge"/>
          <c:yMode val="edge"/>
          <c:x val="0.2296709012487459"/>
          <c:y val="5.4979699671896991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20" b="0" i="0" u="none" strike="noStrike" kern="1200" spc="0" baseline="0">
              <a:solidFill>
                <a:srgbClr val="737572"/>
              </a:solidFill>
              <a:latin typeface="+mn-lt"/>
              <a:ea typeface="+mn-ea"/>
              <a:cs typeface="+mn-cs"/>
            </a:defRPr>
          </a:pPr>
          <a:endParaRPr lang="en-US"/>
        </a:p>
      </c:txPr>
    </c:title>
    <c:autoTitleDeleted val="0"/>
    <c:plotArea>
      <c:layout/>
      <c:barChart>
        <c:barDir val="col"/>
        <c:grouping val="clustered"/>
        <c:varyColors val="0"/>
        <c:ser>
          <c:idx val="0"/>
          <c:order val="0"/>
          <c:tx>
            <c:strRef>
              <c:f>Sheet1!$K$5</c:f>
              <c:strCache>
                <c:ptCount val="1"/>
                <c:pt idx="0">
                  <c:v>Export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Sheet1!$L$4:$R$4</c:f>
              <c:strCache>
                <c:ptCount val="7"/>
                <c:pt idx="0">
                  <c:v>2015</c:v>
                </c:pt>
                <c:pt idx="1">
                  <c:v>2016</c:v>
                </c:pt>
                <c:pt idx="2">
                  <c:v>2017</c:v>
                </c:pt>
                <c:pt idx="3">
                  <c:v>2018</c:v>
                </c:pt>
                <c:pt idx="4">
                  <c:v>2019</c:v>
                </c:pt>
                <c:pt idx="5">
                  <c:v>2020</c:v>
                </c:pt>
                <c:pt idx="6">
                  <c:v>2021</c:v>
                </c:pt>
              </c:strCache>
            </c:strRef>
          </c:cat>
          <c:val>
            <c:numRef>
              <c:f>Sheet1!$L$5:$R$5</c:f>
              <c:numCache>
                <c:formatCode>0</c:formatCode>
                <c:ptCount val="7"/>
                <c:pt idx="0">
                  <c:v>100.97352860409292</c:v>
                </c:pt>
                <c:pt idx="1">
                  <c:v>92.887095217905923</c:v>
                </c:pt>
                <c:pt idx="2">
                  <c:v>145.67822656114504</c:v>
                </c:pt>
                <c:pt idx="3">
                  <c:v>270.00131762672817</c:v>
                </c:pt>
                <c:pt idx="4">
                  <c:v>168.76120463301567</c:v>
                </c:pt>
                <c:pt idx="5">
                  <c:v>179.70049427363023</c:v>
                </c:pt>
                <c:pt idx="6">
                  <c:v>188.80764172272274</c:v>
                </c:pt>
              </c:numCache>
            </c:numRef>
          </c:val>
          <c:extLst xmlns:c16r2="http://schemas.microsoft.com/office/drawing/2015/06/chart">
            <c:ext xmlns:c16="http://schemas.microsoft.com/office/drawing/2014/chart" uri="{C3380CC4-5D6E-409C-BE32-E72D297353CC}">
              <c16:uniqueId val="{00000000-9E87-4824-B81A-536E6A9ED928}"/>
            </c:ext>
          </c:extLst>
        </c:ser>
        <c:ser>
          <c:idx val="1"/>
          <c:order val="1"/>
          <c:tx>
            <c:strRef>
              <c:f>Sheet1!$K$6</c:f>
              <c:strCache>
                <c:ptCount val="1"/>
                <c:pt idx="0">
                  <c:v>Import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Sheet1!$L$4:$R$4</c:f>
              <c:strCache>
                <c:ptCount val="7"/>
                <c:pt idx="0">
                  <c:v>2015</c:v>
                </c:pt>
                <c:pt idx="1">
                  <c:v>2016</c:v>
                </c:pt>
                <c:pt idx="2">
                  <c:v>2017</c:v>
                </c:pt>
                <c:pt idx="3">
                  <c:v>2018</c:v>
                </c:pt>
                <c:pt idx="4">
                  <c:v>2019</c:v>
                </c:pt>
                <c:pt idx="5">
                  <c:v>2020</c:v>
                </c:pt>
                <c:pt idx="6">
                  <c:v>2021</c:v>
                </c:pt>
              </c:strCache>
            </c:strRef>
          </c:cat>
          <c:val>
            <c:numRef>
              <c:f>Sheet1!$L$6:$R$6</c:f>
              <c:numCache>
                <c:formatCode>0</c:formatCode>
                <c:ptCount val="7"/>
                <c:pt idx="0">
                  <c:v>52.739437987169424</c:v>
                </c:pt>
                <c:pt idx="1">
                  <c:v>53.286848497385115</c:v>
                </c:pt>
                <c:pt idx="2">
                  <c:v>58.374145858847676</c:v>
                </c:pt>
                <c:pt idx="3">
                  <c:v>81.612476286669335</c:v>
                </c:pt>
                <c:pt idx="4">
                  <c:v>89.695855909274641</c:v>
                </c:pt>
                <c:pt idx="5">
                  <c:v>61.630206779051569</c:v>
                </c:pt>
                <c:pt idx="6">
                  <c:v>56.906408788455998</c:v>
                </c:pt>
              </c:numCache>
            </c:numRef>
          </c:val>
          <c:extLst xmlns:c16r2="http://schemas.microsoft.com/office/drawing/2015/06/chart">
            <c:ext xmlns:c16="http://schemas.microsoft.com/office/drawing/2014/chart" uri="{C3380CC4-5D6E-409C-BE32-E72D297353CC}">
              <c16:uniqueId val="{00000001-9E87-4824-B81A-536E6A9ED928}"/>
            </c:ext>
          </c:extLst>
        </c:ser>
        <c:ser>
          <c:idx val="2"/>
          <c:order val="2"/>
          <c:tx>
            <c:strRef>
              <c:f>Sheet1!$K$7</c:f>
              <c:strCache>
                <c:ptCount val="1"/>
                <c:pt idx="0">
                  <c:v>Trade Balance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Sheet1!$L$4:$R$4</c:f>
              <c:strCache>
                <c:ptCount val="7"/>
                <c:pt idx="0">
                  <c:v>2015</c:v>
                </c:pt>
                <c:pt idx="1">
                  <c:v>2016</c:v>
                </c:pt>
                <c:pt idx="2">
                  <c:v>2017</c:v>
                </c:pt>
                <c:pt idx="3">
                  <c:v>2018</c:v>
                </c:pt>
                <c:pt idx="4">
                  <c:v>2019</c:v>
                </c:pt>
                <c:pt idx="5">
                  <c:v>2020</c:v>
                </c:pt>
                <c:pt idx="6">
                  <c:v>2021</c:v>
                </c:pt>
              </c:strCache>
            </c:strRef>
          </c:cat>
          <c:val>
            <c:numRef>
              <c:f>Sheet1!$L$7:$R$7</c:f>
              <c:numCache>
                <c:formatCode>0</c:formatCode>
                <c:ptCount val="7"/>
                <c:pt idx="0">
                  <c:v>48.234090616923496</c:v>
                </c:pt>
                <c:pt idx="1">
                  <c:v>39.600246720520808</c:v>
                </c:pt>
                <c:pt idx="2">
                  <c:v>87.304080702297369</c:v>
                </c:pt>
                <c:pt idx="3">
                  <c:v>188.38884134005883</c:v>
                </c:pt>
                <c:pt idx="4">
                  <c:v>79.065348723741025</c:v>
                </c:pt>
                <c:pt idx="5">
                  <c:v>118.07028749457865</c:v>
                </c:pt>
                <c:pt idx="6">
                  <c:v>131.90123293426674</c:v>
                </c:pt>
              </c:numCache>
            </c:numRef>
          </c:val>
          <c:extLst xmlns:c16r2="http://schemas.microsoft.com/office/drawing/2015/06/chart">
            <c:ext xmlns:c16="http://schemas.microsoft.com/office/drawing/2014/chart" uri="{C3380CC4-5D6E-409C-BE32-E72D297353CC}">
              <c16:uniqueId val="{00000002-9E87-4824-B81A-536E6A9ED928}"/>
            </c:ext>
          </c:extLst>
        </c:ser>
        <c:dLbls>
          <c:dLblPos val="outEnd"/>
          <c:showLegendKey val="0"/>
          <c:showVal val="1"/>
          <c:showCatName val="0"/>
          <c:showSerName val="0"/>
          <c:showPercent val="0"/>
          <c:showBubbleSize val="0"/>
        </c:dLbls>
        <c:gapWidth val="100"/>
        <c:axId val="-1434695232"/>
        <c:axId val="-1430255568"/>
      </c:barChart>
      <c:catAx>
        <c:axId val="-1434695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0255568"/>
        <c:crosses val="autoZero"/>
        <c:auto val="1"/>
        <c:lblAlgn val="ctr"/>
        <c:lblOffset val="100"/>
        <c:noMultiLvlLbl val="0"/>
      </c:catAx>
      <c:valAx>
        <c:axId val="-1430255568"/>
        <c:scaling>
          <c:orientation val="minMax"/>
        </c:scaling>
        <c:delete val="1"/>
        <c:axPos val="l"/>
        <c:numFmt formatCode="0" sourceLinked="1"/>
        <c:majorTickMark val="none"/>
        <c:minorTickMark val="none"/>
        <c:tickLblPos val="nextTo"/>
        <c:crossAx val="-143469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100">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Calibri" panose="020F0502020204030204" pitchFamily="34" charset="0"/>
                <a:ea typeface="+mn-ea"/>
                <a:cs typeface="Calibri" panose="020F0502020204030204" pitchFamily="34" charset="0"/>
              </a:defRPr>
            </a:pPr>
            <a:r>
              <a:rPr lang="en-US" sz="1400" b="1" i="0" u="none" strike="noStrike" kern="1200" baseline="0" dirty="0">
                <a:solidFill>
                  <a:srgbClr val="737572">
                    <a:lumMod val="75000"/>
                  </a:srgbClr>
                </a:solidFill>
                <a:latin typeface="Calibri" panose="020F0502020204030204" pitchFamily="34" charset="0"/>
                <a:ea typeface="+mn-ea"/>
                <a:cs typeface="Calibri" panose="020F0502020204030204" pitchFamily="34" charset="0"/>
              </a:rPr>
              <a:t>Export</a:t>
            </a:r>
          </a:p>
        </c:rich>
      </c:tx>
      <c:layout>
        <c:manualLayout>
          <c:xMode val="edge"/>
          <c:yMode val="edge"/>
          <c:x val="0.25596816526966387"/>
          <c:y val="3.549875754348597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4.0137005637873542E-2"/>
          <c:y val="0.24001597444089462"/>
          <c:w val="0.65792300123826386"/>
          <c:h val="0.65792300123826386"/>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B82-47B9-8278-023064054EC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B82-47B9-8278-023064054EC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B82-47B9-8278-023064054EC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B82-47B9-8278-023064054EC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1B82-47B9-8278-023064054EC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Sheet1!$H$26:$H$30</c:f>
              <c:strCache>
                <c:ptCount val="5"/>
                <c:pt idx="0">
                  <c:v>Azerbaijan</c:v>
                </c:pt>
                <c:pt idx="1">
                  <c:v>Kazakhstan</c:v>
                </c:pt>
                <c:pt idx="2">
                  <c:v>China</c:v>
                </c:pt>
                <c:pt idx="3">
                  <c:v>Uzbekistan</c:v>
                </c:pt>
                <c:pt idx="4">
                  <c:v>Other countries</c:v>
                </c:pt>
              </c:strCache>
            </c:strRef>
          </c:cat>
          <c:val>
            <c:numRef>
              <c:f>Sheet1!$I$26:$I$30</c:f>
              <c:numCache>
                <c:formatCode>0%</c:formatCode>
                <c:ptCount val="5"/>
                <c:pt idx="0">
                  <c:v>0.57264603500233546</c:v>
                </c:pt>
                <c:pt idx="1">
                  <c:v>0.16524402044006162</c:v>
                </c:pt>
                <c:pt idx="2">
                  <c:v>0.1322256276964294</c:v>
                </c:pt>
                <c:pt idx="3">
                  <c:v>5.7103054013289453E-2</c:v>
                </c:pt>
                <c:pt idx="4">
                  <c:v>7.2781262847883985E-2</c:v>
                </c:pt>
              </c:numCache>
            </c:numRef>
          </c:val>
          <c:extLst xmlns:c16r2="http://schemas.microsoft.com/office/drawing/2015/06/chart">
            <c:ext xmlns:c16="http://schemas.microsoft.com/office/drawing/2014/chart" uri="{C3380CC4-5D6E-409C-BE32-E72D297353CC}">
              <c16:uniqueId val="{0000000A-1B82-47B9-8278-023064054EC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7021682407001182"/>
          <c:y val="6.8155518100173576E-2"/>
          <c:w val="0.32978317592998824"/>
          <c:h val="0.9052204137422120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50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94772-DAED-4C11-8D40-043635425227}"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en-US"/>
        </a:p>
      </dgm:t>
    </dgm:pt>
    <dgm:pt modelId="{72401947-718D-42F2-8FB0-9A38258202C1}">
      <dgm:prSet phldrT="[Text]" custT="1"/>
      <dgm:spPr/>
      <dgm:t>
        <a:bodyPr/>
        <a:lstStyle/>
        <a:p>
          <a:r>
            <a:rPr lang="en-US" sz="1600" b="1" dirty="0" smtClean="0">
              <a:solidFill>
                <a:schemeClr val="tx1">
                  <a:lumMod val="50000"/>
                </a:schemeClr>
              </a:solidFill>
            </a:rPr>
            <a:t>Price growth trend for agricultural inputs -fertilizers, plant protection products, etc.</a:t>
          </a:r>
          <a:r>
            <a:rPr lang="ka-GE" sz="1600" b="1" dirty="0" smtClean="0">
              <a:solidFill>
                <a:schemeClr val="tx1">
                  <a:lumMod val="50000"/>
                </a:schemeClr>
              </a:solidFill>
            </a:rPr>
            <a:t> </a:t>
          </a:r>
          <a:r>
            <a:rPr lang="en-US" sz="1600" b="1" dirty="0" smtClean="0">
              <a:solidFill>
                <a:schemeClr val="tx1">
                  <a:lumMod val="50000"/>
                </a:schemeClr>
              </a:solidFill>
            </a:rPr>
            <a:t>  </a:t>
          </a:r>
          <a:endParaRPr lang="en-US" sz="1600" b="1" dirty="0">
            <a:solidFill>
              <a:schemeClr val="tx1">
                <a:lumMod val="50000"/>
              </a:schemeClr>
            </a:solidFill>
          </a:endParaRPr>
        </a:p>
      </dgm:t>
    </dgm:pt>
    <dgm:pt modelId="{4ECCB5D7-6C6C-47CB-B57B-7FF229B7DD97}" type="parTrans" cxnId="{A0C1AA30-02EA-4383-A4F1-A971F6F2FACC}">
      <dgm:prSet/>
      <dgm:spPr/>
      <dgm:t>
        <a:bodyPr/>
        <a:lstStyle/>
        <a:p>
          <a:endParaRPr lang="en-US"/>
        </a:p>
      </dgm:t>
    </dgm:pt>
    <dgm:pt modelId="{E47111DC-0CF5-405A-A046-2810837C9B6E}" type="sibTrans" cxnId="{A0C1AA30-02EA-4383-A4F1-A971F6F2FACC}">
      <dgm:prSet/>
      <dgm:spPr/>
      <dgm:t>
        <a:bodyPr/>
        <a:lstStyle/>
        <a:p>
          <a:endParaRPr lang="en-US"/>
        </a:p>
      </dgm:t>
    </dgm:pt>
    <dgm:pt modelId="{6C79F953-51DC-4CEB-B2AF-A48D6DBE6EB8}">
      <dgm:prSet custT="1"/>
      <dgm:spPr/>
      <dgm:t>
        <a:bodyPr/>
        <a:lstStyle/>
        <a:p>
          <a:r>
            <a:rPr lang="en-US" sz="1600" b="1" dirty="0" smtClean="0">
              <a:solidFill>
                <a:schemeClr val="tx1">
                  <a:lumMod val="50000"/>
                </a:schemeClr>
              </a:solidFill>
            </a:rPr>
            <a:t>High import dependence -  wheat, vegetable oil, sugar </a:t>
          </a:r>
          <a:endParaRPr lang="en-US" sz="1600" b="1" dirty="0">
            <a:solidFill>
              <a:schemeClr val="tx1">
                <a:lumMod val="50000"/>
              </a:schemeClr>
            </a:solidFill>
          </a:endParaRPr>
        </a:p>
      </dgm:t>
    </dgm:pt>
    <dgm:pt modelId="{EA8E5F35-ACDC-4A08-A82D-78DC9E2B46C2}" type="parTrans" cxnId="{0E56170F-CA0F-4B17-A8B4-8AAB91A4EA15}">
      <dgm:prSet/>
      <dgm:spPr/>
      <dgm:t>
        <a:bodyPr/>
        <a:lstStyle/>
        <a:p>
          <a:endParaRPr lang="en-US"/>
        </a:p>
      </dgm:t>
    </dgm:pt>
    <dgm:pt modelId="{8E162E2D-C99C-4D04-8F97-04B492095143}" type="sibTrans" cxnId="{0E56170F-CA0F-4B17-A8B4-8AAB91A4EA15}">
      <dgm:prSet/>
      <dgm:spPr/>
      <dgm:t>
        <a:bodyPr/>
        <a:lstStyle/>
        <a:p>
          <a:endParaRPr lang="en-US"/>
        </a:p>
      </dgm:t>
    </dgm:pt>
    <dgm:pt modelId="{F4AC9DD3-FCFF-42E8-BD81-619DBF1E79C9}">
      <dgm:prSet custT="1"/>
      <dgm:spPr/>
      <dgm:t>
        <a:bodyPr/>
        <a:lstStyle/>
        <a:p>
          <a:r>
            <a:rPr lang="en-US" sz="1600" b="1" dirty="0">
              <a:solidFill>
                <a:schemeClr val="tx1">
                  <a:lumMod val="50000"/>
                </a:schemeClr>
              </a:solidFill>
            </a:rPr>
            <a:t>Price growth trend in the global </a:t>
          </a:r>
          <a:r>
            <a:rPr lang="en-US" sz="1600" b="1" dirty="0" smtClean="0">
              <a:solidFill>
                <a:schemeClr val="tx1">
                  <a:lumMod val="50000"/>
                </a:schemeClr>
              </a:solidFill>
            </a:rPr>
            <a:t>agricultural and food </a:t>
          </a:r>
          <a:r>
            <a:rPr lang="en-US" sz="1600" b="1" dirty="0">
              <a:solidFill>
                <a:schemeClr val="tx1">
                  <a:lumMod val="50000"/>
                </a:schemeClr>
              </a:solidFill>
            </a:rPr>
            <a:t>market</a:t>
          </a:r>
        </a:p>
      </dgm:t>
    </dgm:pt>
    <dgm:pt modelId="{50242FBD-51C0-40F6-98E6-8574C69AE849}" type="parTrans" cxnId="{A5C0332F-4D28-4084-AD3A-36A3D43CFC18}">
      <dgm:prSet/>
      <dgm:spPr/>
      <dgm:t>
        <a:bodyPr/>
        <a:lstStyle/>
        <a:p>
          <a:endParaRPr lang="en-US"/>
        </a:p>
      </dgm:t>
    </dgm:pt>
    <dgm:pt modelId="{0159A847-073C-40CE-A8C5-8033ED4478DD}" type="sibTrans" cxnId="{A5C0332F-4D28-4084-AD3A-36A3D43CFC18}">
      <dgm:prSet/>
      <dgm:spPr/>
      <dgm:t>
        <a:bodyPr/>
        <a:lstStyle/>
        <a:p>
          <a:endParaRPr lang="en-US"/>
        </a:p>
      </dgm:t>
    </dgm:pt>
    <dgm:pt modelId="{7A7BE918-5090-4C81-B213-FEE221031DA1}">
      <dgm:prSet custT="1"/>
      <dgm:spPr/>
      <dgm:t>
        <a:bodyPr/>
        <a:lstStyle/>
        <a:p>
          <a:r>
            <a:rPr lang="en-US" sz="1600" b="1" dirty="0">
              <a:solidFill>
                <a:schemeClr val="tx1">
                  <a:lumMod val="50000"/>
                </a:schemeClr>
              </a:solidFill>
            </a:rPr>
            <a:t>Supply Chain Challenges in the Global </a:t>
          </a:r>
          <a:r>
            <a:rPr lang="en-US" sz="1600" b="1" dirty="0" smtClean="0">
              <a:solidFill>
                <a:schemeClr val="tx1">
                  <a:lumMod val="50000"/>
                </a:schemeClr>
              </a:solidFill>
            </a:rPr>
            <a:t>agricultural and food </a:t>
          </a:r>
          <a:r>
            <a:rPr lang="en-US" sz="1600" b="1" dirty="0">
              <a:solidFill>
                <a:schemeClr val="tx1">
                  <a:lumMod val="50000"/>
                </a:schemeClr>
              </a:solidFill>
            </a:rPr>
            <a:t>Market</a:t>
          </a:r>
        </a:p>
      </dgm:t>
    </dgm:pt>
    <dgm:pt modelId="{476F822B-B57A-463D-818D-C8480D1CCB66}" type="parTrans" cxnId="{8DFC9188-97A2-4290-9E84-78E610C2EFDD}">
      <dgm:prSet/>
      <dgm:spPr/>
      <dgm:t>
        <a:bodyPr/>
        <a:lstStyle/>
        <a:p>
          <a:endParaRPr lang="en-US"/>
        </a:p>
      </dgm:t>
    </dgm:pt>
    <dgm:pt modelId="{6DA85E5D-DC25-451E-8D8D-E45C7E43BCDA}" type="sibTrans" cxnId="{8DFC9188-97A2-4290-9E84-78E610C2EFDD}">
      <dgm:prSet/>
      <dgm:spPr/>
      <dgm:t>
        <a:bodyPr/>
        <a:lstStyle/>
        <a:p>
          <a:endParaRPr lang="en-US"/>
        </a:p>
      </dgm:t>
    </dgm:pt>
    <dgm:pt modelId="{4B97C636-0522-4C6D-A08F-49CB7B19D662}" type="pres">
      <dgm:prSet presAssocID="{A3B94772-DAED-4C11-8D40-043635425227}" presName="Name0" presStyleCnt="0">
        <dgm:presLayoutVars>
          <dgm:chMax val="7"/>
          <dgm:chPref val="7"/>
          <dgm:dir/>
        </dgm:presLayoutVars>
      </dgm:prSet>
      <dgm:spPr/>
      <dgm:t>
        <a:bodyPr/>
        <a:lstStyle/>
        <a:p>
          <a:endParaRPr lang="en-US"/>
        </a:p>
      </dgm:t>
    </dgm:pt>
    <dgm:pt modelId="{D22FA925-8138-4857-BC7F-71C1C99ABC30}" type="pres">
      <dgm:prSet presAssocID="{A3B94772-DAED-4C11-8D40-043635425227}" presName="Name1" presStyleCnt="0"/>
      <dgm:spPr/>
    </dgm:pt>
    <dgm:pt modelId="{41941831-7E64-4BD2-A12F-7A15EA462AF9}" type="pres">
      <dgm:prSet presAssocID="{A3B94772-DAED-4C11-8D40-043635425227}" presName="cycle" presStyleCnt="0"/>
      <dgm:spPr/>
    </dgm:pt>
    <dgm:pt modelId="{4F725614-CBB8-4C23-B34A-7EB78B1FE8EE}" type="pres">
      <dgm:prSet presAssocID="{A3B94772-DAED-4C11-8D40-043635425227}" presName="srcNode" presStyleLbl="node1" presStyleIdx="0" presStyleCnt="4"/>
      <dgm:spPr/>
    </dgm:pt>
    <dgm:pt modelId="{C19FCE4A-DC6A-4832-9C59-AB2CB7ECB1BE}" type="pres">
      <dgm:prSet presAssocID="{A3B94772-DAED-4C11-8D40-043635425227}" presName="conn" presStyleLbl="parChTrans1D2" presStyleIdx="0" presStyleCnt="1"/>
      <dgm:spPr/>
      <dgm:t>
        <a:bodyPr/>
        <a:lstStyle/>
        <a:p>
          <a:endParaRPr lang="en-US"/>
        </a:p>
      </dgm:t>
    </dgm:pt>
    <dgm:pt modelId="{3441BF91-2E32-43BF-9E23-043AFAA12D3F}" type="pres">
      <dgm:prSet presAssocID="{A3B94772-DAED-4C11-8D40-043635425227}" presName="extraNode" presStyleLbl="node1" presStyleIdx="0" presStyleCnt="4"/>
      <dgm:spPr/>
    </dgm:pt>
    <dgm:pt modelId="{43910C5E-0D88-4261-A72C-8F5254E60BCA}" type="pres">
      <dgm:prSet presAssocID="{A3B94772-DAED-4C11-8D40-043635425227}" presName="dstNode" presStyleLbl="node1" presStyleIdx="0" presStyleCnt="4"/>
      <dgm:spPr/>
    </dgm:pt>
    <dgm:pt modelId="{2325D755-E530-4541-9412-9DD765DFBE7C}" type="pres">
      <dgm:prSet presAssocID="{F4AC9DD3-FCFF-42E8-BD81-619DBF1E79C9}" presName="text_1" presStyleLbl="node1" presStyleIdx="0" presStyleCnt="4">
        <dgm:presLayoutVars>
          <dgm:bulletEnabled val="1"/>
        </dgm:presLayoutVars>
      </dgm:prSet>
      <dgm:spPr/>
      <dgm:t>
        <a:bodyPr/>
        <a:lstStyle/>
        <a:p>
          <a:endParaRPr lang="en-US"/>
        </a:p>
      </dgm:t>
    </dgm:pt>
    <dgm:pt modelId="{E74FAA7F-65F0-4CD7-A62E-94D92B3E2BC7}" type="pres">
      <dgm:prSet presAssocID="{F4AC9DD3-FCFF-42E8-BD81-619DBF1E79C9}" presName="accent_1" presStyleCnt="0"/>
      <dgm:spPr/>
    </dgm:pt>
    <dgm:pt modelId="{A3796828-29E7-454E-820F-5D189C790055}" type="pres">
      <dgm:prSet presAssocID="{F4AC9DD3-FCFF-42E8-BD81-619DBF1E79C9}" presName="accentRepeatNode" presStyleLbl="solidFgAcc1" presStyleIdx="0" presStyleCnt="4"/>
      <dgm:spPr/>
    </dgm:pt>
    <dgm:pt modelId="{C7594E6F-AB92-422B-8D3A-345F36D36A3A}" type="pres">
      <dgm:prSet presAssocID="{7A7BE918-5090-4C81-B213-FEE221031DA1}" presName="text_2" presStyleLbl="node1" presStyleIdx="1" presStyleCnt="4">
        <dgm:presLayoutVars>
          <dgm:bulletEnabled val="1"/>
        </dgm:presLayoutVars>
      </dgm:prSet>
      <dgm:spPr/>
      <dgm:t>
        <a:bodyPr/>
        <a:lstStyle/>
        <a:p>
          <a:endParaRPr lang="en-US"/>
        </a:p>
      </dgm:t>
    </dgm:pt>
    <dgm:pt modelId="{25298239-8ECF-4907-98E4-394BB8D71936}" type="pres">
      <dgm:prSet presAssocID="{7A7BE918-5090-4C81-B213-FEE221031DA1}" presName="accent_2" presStyleCnt="0"/>
      <dgm:spPr/>
    </dgm:pt>
    <dgm:pt modelId="{6B502C86-9C6A-4AED-8B88-3266A1FEE8BE}" type="pres">
      <dgm:prSet presAssocID="{7A7BE918-5090-4C81-B213-FEE221031DA1}" presName="accentRepeatNode" presStyleLbl="solidFgAcc1" presStyleIdx="1" presStyleCnt="4"/>
      <dgm:spPr>
        <a:solidFill>
          <a:schemeClr val="accent3">
            <a:lumMod val="20000"/>
            <a:lumOff val="80000"/>
          </a:schemeClr>
        </a:solidFill>
      </dgm:spPr>
      <dgm:t>
        <a:bodyPr/>
        <a:lstStyle/>
        <a:p>
          <a:endParaRPr lang="en-US"/>
        </a:p>
      </dgm:t>
    </dgm:pt>
    <dgm:pt modelId="{890F89D9-D6D0-430C-BC9F-3DD27780C800}" type="pres">
      <dgm:prSet presAssocID="{72401947-718D-42F2-8FB0-9A38258202C1}" presName="text_3" presStyleLbl="node1" presStyleIdx="2" presStyleCnt="4" custLinFactNeighborX="-788">
        <dgm:presLayoutVars>
          <dgm:bulletEnabled val="1"/>
        </dgm:presLayoutVars>
      </dgm:prSet>
      <dgm:spPr/>
      <dgm:t>
        <a:bodyPr/>
        <a:lstStyle/>
        <a:p>
          <a:endParaRPr lang="en-US"/>
        </a:p>
      </dgm:t>
    </dgm:pt>
    <dgm:pt modelId="{8122CEB1-D79A-4DCB-A656-6C0E576EB836}" type="pres">
      <dgm:prSet presAssocID="{72401947-718D-42F2-8FB0-9A38258202C1}" presName="accent_3" presStyleCnt="0"/>
      <dgm:spPr/>
    </dgm:pt>
    <dgm:pt modelId="{B6E59C34-1F19-40C7-B2B8-902E7DB8C366}" type="pres">
      <dgm:prSet presAssocID="{72401947-718D-42F2-8FB0-9A38258202C1}" presName="accentRepeatNode" presStyleLbl="solidFgAcc1" presStyleIdx="2" presStyleCnt="4"/>
      <dgm:spPr>
        <a:solidFill>
          <a:schemeClr val="accent3">
            <a:lumMod val="60000"/>
            <a:lumOff val="40000"/>
          </a:schemeClr>
        </a:solidFill>
      </dgm:spPr>
    </dgm:pt>
    <dgm:pt modelId="{1367AFCB-AE7B-4127-A89B-336F00E69EC1}" type="pres">
      <dgm:prSet presAssocID="{6C79F953-51DC-4CEB-B2AF-A48D6DBE6EB8}" presName="text_4" presStyleLbl="node1" presStyleIdx="3" presStyleCnt="4">
        <dgm:presLayoutVars>
          <dgm:bulletEnabled val="1"/>
        </dgm:presLayoutVars>
      </dgm:prSet>
      <dgm:spPr/>
      <dgm:t>
        <a:bodyPr/>
        <a:lstStyle/>
        <a:p>
          <a:endParaRPr lang="en-US"/>
        </a:p>
      </dgm:t>
    </dgm:pt>
    <dgm:pt modelId="{4D2ED4BB-77EB-4647-9AD4-7B61443F5D99}" type="pres">
      <dgm:prSet presAssocID="{6C79F953-51DC-4CEB-B2AF-A48D6DBE6EB8}" presName="accent_4" presStyleCnt="0"/>
      <dgm:spPr/>
    </dgm:pt>
    <dgm:pt modelId="{B87B8121-7743-443D-B6F8-547B400D6055}" type="pres">
      <dgm:prSet presAssocID="{6C79F953-51DC-4CEB-B2AF-A48D6DBE6EB8}" presName="accentRepeatNode" presStyleLbl="solidFgAcc1" presStyleIdx="3" presStyleCnt="4"/>
      <dgm:spPr>
        <a:solidFill>
          <a:schemeClr val="accent3">
            <a:lumMod val="40000"/>
            <a:lumOff val="60000"/>
          </a:schemeClr>
        </a:solidFill>
      </dgm:spPr>
    </dgm:pt>
  </dgm:ptLst>
  <dgm:cxnLst>
    <dgm:cxn modelId="{6B7BF680-C50A-4E34-A8DF-9E3AA1361E77}" type="presOf" srcId="{6C79F953-51DC-4CEB-B2AF-A48D6DBE6EB8}" destId="{1367AFCB-AE7B-4127-A89B-336F00E69EC1}" srcOrd="0" destOrd="0" presId="urn:microsoft.com/office/officeart/2008/layout/VerticalCurvedList"/>
    <dgm:cxn modelId="{F3F4A1DD-1C03-4BE5-9A27-C8460A8386B0}" type="presOf" srcId="{7A7BE918-5090-4C81-B213-FEE221031DA1}" destId="{C7594E6F-AB92-422B-8D3A-345F36D36A3A}" srcOrd="0" destOrd="0" presId="urn:microsoft.com/office/officeart/2008/layout/VerticalCurvedList"/>
    <dgm:cxn modelId="{A0C1AA30-02EA-4383-A4F1-A971F6F2FACC}" srcId="{A3B94772-DAED-4C11-8D40-043635425227}" destId="{72401947-718D-42F2-8FB0-9A38258202C1}" srcOrd="2" destOrd="0" parTransId="{4ECCB5D7-6C6C-47CB-B57B-7FF229B7DD97}" sibTransId="{E47111DC-0CF5-405A-A046-2810837C9B6E}"/>
    <dgm:cxn modelId="{8DFC9188-97A2-4290-9E84-78E610C2EFDD}" srcId="{A3B94772-DAED-4C11-8D40-043635425227}" destId="{7A7BE918-5090-4C81-B213-FEE221031DA1}" srcOrd="1" destOrd="0" parTransId="{476F822B-B57A-463D-818D-C8480D1CCB66}" sibTransId="{6DA85E5D-DC25-451E-8D8D-E45C7E43BCDA}"/>
    <dgm:cxn modelId="{0E56170F-CA0F-4B17-A8B4-8AAB91A4EA15}" srcId="{A3B94772-DAED-4C11-8D40-043635425227}" destId="{6C79F953-51DC-4CEB-B2AF-A48D6DBE6EB8}" srcOrd="3" destOrd="0" parTransId="{EA8E5F35-ACDC-4A08-A82D-78DC9E2B46C2}" sibTransId="{8E162E2D-C99C-4D04-8F97-04B492095143}"/>
    <dgm:cxn modelId="{1D00EB59-7CF1-4D07-8F09-19995136CF48}" type="presOf" srcId="{0159A847-073C-40CE-A8C5-8033ED4478DD}" destId="{C19FCE4A-DC6A-4832-9C59-AB2CB7ECB1BE}" srcOrd="0" destOrd="0" presId="urn:microsoft.com/office/officeart/2008/layout/VerticalCurvedList"/>
    <dgm:cxn modelId="{C26E5069-E26D-4229-82A7-CC8B9E3B6109}" type="presOf" srcId="{F4AC9DD3-FCFF-42E8-BD81-619DBF1E79C9}" destId="{2325D755-E530-4541-9412-9DD765DFBE7C}" srcOrd="0" destOrd="0" presId="urn:microsoft.com/office/officeart/2008/layout/VerticalCurvedList"/>
    <dgm:cxn modelId="{A5C0332F-4D28-4084-AD3A-36A3D43CFC18}" srcId="{A3B94772-DAED-4C11-8D40-043635425227}" destId="{F4AC9DD3-FCFF-42E8-BD81-619DBF1E79C9}" srcOrd="0" destOrd="0" parTransId="{50242FBD-51C0-40F6-98E6-8574C69AE849}" sibTransId="{0159A847-073C-40CE-A8C5-8033ED4478DD}"/>
    <dgm:cxn modelId="{EDFD92E2-53FE-44A0-8F12-65C1688E8C36}" type="presOf" srcId="{72401947-718D-42F2-8FB0-9A38258202C1}" destId="{890F89D9-D6D0-430C-BC9F-3DD27780C800}" srcOrd="0" destOrd="0" presId="urn:microsoft.com/office/officeart/2008/layout/VerticalCurvedList"/>
    <dgm:cxn modelId="{EDBB8E8C-1C00-4289-AC77-339080331102}" type="presOf" srcId="{A3B94772-DAED-4C11-8D40-043635425227}" destId="{4B97C636-0522-4C6D-A08F-49CB7B19D662}" srcOrd="0" destOrd="0" presId="urn:microsoft.com/office/officeart/2008/layout/VerticalCurvedList"/>
    <dgm:cxn modelId="{7174CE83-A9FA-4490-9DCB-FEBB459DD37A}" type="presParOf" srcId="{4B97C636-0522-4C6D-A08F-49CB7B19D662}" destId="{D22FA925-8138-4857-BC7F-71C1C99ABC30}" srcOrd="0" destOrd="0" presId="urn:microsoft.com/office/officeart/2008/layout/VerticalCurvedList"/>
    <dgm:cxn modelId="{548B8B3A-6219-4D21-9F6B-A25C1D7158F9}" type="presParOf" srcId="{D22FA925-8138-4857-BC7F-71C1C99ABC30}" destId="{41941831-7E64-4BD2-A12F-7A15EA462AF9}" srcOrd="0" destOrd="0" presId="urn:microsoft.com/office/officeart/2008/layout/VerticalCurvedList"/>
    <dgm:cxn modelId="{32DBA6E8-0EE1-4CA5-9C4F-45072E484B29}" type="presParOf" srcId="{41941831-7E64-4BD2-A12F-7A15EA462AF9}" destId="{4F725614-CBB8-4C23-B34A-7EB78B1FE8EE}" srcOrd="0" destOrd="0" presId="urn:microsoft.com/office/officeart/2008/layout/VerticalCurvedList"/>
    <dgm:cxn modelId="{F2A6CED7-50DE-42B5-89F8-0340A6A65E0A}" type="presParOf" srcId="{41941831-7E64-4BD2-A12F-7A15EA462AF9}" destId="{C19FCE4A-DC6A-4832-9C59-AB2CB7ECB1BE}" srcOrd="1" destOrd="0" presId="urn:microsoft.com/office/officeart/2008/layout/VerticalCurvedList"/>
    <dgm:cxn modelId="{91F21090-F101-4860-AF62-5A55FB3908E4}" type="presParOf" srcId="{41941831-7E64-4BD2-A12F-7A15EA462AF9}" destId="{3441BF91-2E32-43BF-9E23-043AFAA12D3F}" srcOrd="2" destOrd="0" presId="urn:microsoft.com/office/officeart/2008/layout/VerticalCurvedList"/>
    <dgm:cxn modelId="{E51BD520-7BBD-4EE0-91C5-39AE5D905945}" type="presParOf" srcId="{41941831-7E64-4BD2-A12F-7A15EA462AF9}" destId="{43910C5E-0D88-4261-A72C-8F5254E60BCA}" srcOrd="3" destOrd="0" presId="urn:microsoft.com/office/officeart/2008/layout/VerticalCurvedList"/>
    <dgm:cxn modelId="{F2D21311-0B5E-4731-A67B-D19419407EFE}" type="presParOf" srcId="{D22FA925-8138-4857-BC7F-71C1C99ABC30}" destId="{2325D755-E530-4541-9412-9DD765DFBE7C}" srcOrd="1" destOrd="0" presId="urn:microsoft.com/office/officeart/2008/layout/VerticalCurvedList"/>
    <dgm:cxn modelId="{A8408BEA-9D90-42DD-9B13-B3F2766394DC}" type="presParOf" srcId="{D22FA925-8138-4857-BC7F-71C1C99ABC30}" destId="{E74FAA7F-65F0-4CD7-A62E-94D92B3E2BC7}" srcOrd="2" destOrd="0" presId="urn:microsoft.com/office/officeart/2008/layout/VerticalCurvedList"/>
    <dgm:cxn modelId="{B5759EA0-7A85-482C-B57A-93E966B98279}" type="presParOf" srcId="{E74FAA7F-65F0-4CD7-A62E-94D92B3E2BC7}" destId="{A3796828-29E7-454E-820F-5D189C790055}" srcOrd="0" destOrd="0" presId="urn:microsoft.com/office/officeart/2008/layout/VerticalCurvedList"/>
    <dgm:cxn modelId="{104D71E0-51E0-4B4A-B059-548945F25587}" type="presParOf" srcId="{D22FA925-8138-4857-BC7F-71C1C99ABC30}" destId="{C7594E6F-AB92-422B-8D3A-345F36D36A3A}" srcOrd="3" destOrd="0" presId="urn:microsoft.com/office/officeart/2008/layout/VerticalCurvedList"/>
    <dgm:cxn modelId="{E6BB55F0-3695-4011-9EC7-DDCCDC915114}" type="presParOf" srcId="{D22FA925-8138-4857-BC7F-71C1C99ABC30}" destId="{25298239-8ECF-4907-98E4-394BB8D71936}" srcOrd="4" destOrd="0" presId="urn:microsoft.com/office/officeart/2008/layout/VerticalCurvedList"/>
    <dgm:cxn modelId="{536F3BFD-0DEA-4BF8-83D5-A1590BA76B2A}" type="presParOf" srcId="{25298239-8ECF-4907-98E4-394BB8D71936}" destId="{6B502C86-9C6A-4AED-8B88-3266A1FEE8BE}" srcOrd="0" destOrd="0" presId="urn:microsoft.com/office/officeart/2008/layout/VerticalCurvedList"/>
    <dgm:cxn modelId="{FD7738D1-4059-4471-9D82-E64109E42DCE}" type="presParOf" srcId="{D22FA925-8138-4857-BC7F-71C1C99ABC30}" destId="{890F89D9-D6D0-430C-BC9F-3DD27780C800}" srcOrd="5" destOrd="0" presId="urn:microsoft.com/office/officeart/2008/layout/VerticalCurvedList"/>
    <dgm:cxn modelId="{F70AAF4F-DE23-4088-B9A6-03400C586273}" type="presParOf" srcId="{D22FA925-8138-4857-BC7F-71C1C99ABC30}" destId="{8122CEB1-D79A-4DCB-A656-6C0E576EB836}" srcOrd="6" destOrd="0" presId="urn:microsoft.com/office/officeart/2008/layout/VerticalCurvedList"/>
    <dgm:cxn modelId="{66DA74AB-91F4-4B33-8B16-4B2E466C1B66}" type="presParOf" srcId="{8122CEB1-D79A-4DCB-A656-6C0E576EB836}" destId="{B6E59C34-1F19-40C7-B2B8-902E7DB8C366}" srcOrd="0" destOrd="0" presId="urn:microsoft.com/office/officeart/2008/layout/VerticalCurvedList"/>
    <dgm:cxn modelId="{1FA6984C-AE3E-4D82-BA70-85249A521E89}" type="presParOf" srcId="{D22FA925-8138-4857-BC7F-71C1C99ABC30}" destId="{1367AFCB-AE7B-4127-A89B-336F00E69EC1}" srcOrd="7" destOrd="0" presId="urn:microsoft.com/office/officeart/2008/layout/VerticalCurvedList"/>
    <dgm:cxn modelId="{2CEB128D-3ED1-49EB-953C-6A3BB5DD204C}" type="presParOf" srcId="{D22FA925-8138-4857-BC7F-71C1C99ABC30}" destId="{4D2ED4BB-77EB-4647-9AD4-7B61443F5D99}" srcOrd="8" destOrd="0" presId="urn:microsoft.com/office/officeart/2008/layout/VerticalCurvedList"/>
    <dgm:cxn modelId="{D7148A88-5F87-4D85-80F0-E265D3BC38F0}" type="presParOf" srcId="{4D2ED4BB-77EB-4647-9AD4-7B61443F5D99}" destId="{B87B8121-7743-443D-B6F8-547B400D60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94772-DAED-4C11-8D40-043635425227}"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en-US"/>
        </a:p>
      </dgm:t>
    </dgm:pt>
    <dgm:pt modelId="{FCE0D888-B58D-447D-82A1-4EAEDC1DD98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ka-GE" sz="1600" dirty="0" smtClean="0">
            <a:solidFill>
              <a:schemeClr val="tx1">
                <a:lumMod val="50000"/>
              </a:schemeClr>
            </a:solidFill>
            <a:latin typeface="Calibri" panose="020F0502020204030204" pitchFamily="34" charset="0"/>
            <a:cs typeface="Calibri" panose="020F0502020204030204" pitchFamily="34" charset="0"/>
          </a:endParaRPr>
        </a:p>
        <a:p>
          <a:pPr lvl="0" defTabSz="755650">
            <a:lnSpc>
              <a:spcPct val="90000"/>
            </a:lnSpc>
            <a:spcBef>
              <a:spcPct val="0"/>
            </a:spcBef>
            <a:spcAft>
              <a:spcPct val="35000"/>
            </a:spcAft>
          </a:pPr>
          <a:r>
            <a:rPr lang="en-US" sz="1600" b="1" dirty="0" smtClean="0">
              <a:solidFill>
                <a:schemeClr val="tx1">
                  <a:lumMod val="50000"/>
                </a:schemeClr>
              </a:solidFill>
            </a:rPr>
            <a:t>Support of value chain development in the food systems - implementation of co-financing and grant programs</a:t>
          </a:r>
        </a:p>
        <a:p>
          <a:pPr lvl="0" defTabSz="711200">
            <a:lnSpc>
              <a:spcPct val="90000"/>
            </a:lnSpc>
            <a:spcBef>
              <a:spcPct val="0"/>
            </a:spcBef>
            <a:spcAft>
              <a:spcPct val="35000"/>
            </a:spcAft>
          </a:pPr>
          <a:endParaRPr lang="en-US" sz="1600" dirty="0">
            <a:solidFill>
              <a:schemeClr val="tx1">
                <a:lumMod val="50000"/>
              </a:schemeClr>
            </a:solidFill>
          </a:endParaRPr>
        </a:p>
      </dgm:t>
    </dgm:pt>
    <dgm:pt modelId="{F57412EE-F78F-4F53-8D32-BD0B43449E21}" type="parTrans" cxnId="{E63C2F21-2FD0-497C-921E-3146EFCDE60D}">
      <dgm:prSet/>
      <dgm:spPr/>
      <dgm:t>
        <a:bodyPr/>
        <a:lstStyle/>
        <a:p>
          <a:endParaRPr lang="en-US"/>
        </a:p>
      </dgm:t>
    </dgm:pt>
    <dgm:pt modelId="{C5CC8AEF-550F-43CB-9468-E1120133AEBF}" type="sibTrans" cxnId="{E63C2F21-2FD0-497C-921E-3146EFCDE60D}">
      <dgm:prSet/>
      <dgm:spPr/>
      <dgm:t>
        <a:bodyPr/>
        <a:lstStyle/>
        <a:p>
          <a:endParaRPr lang="en-US"/>
        </a:p>
      </dgm:t>
    </dgm:pt>
    <dgm:pt modelId="{42B0B28B-B713-4F93-B50C-B49A6624F4E1}">
      <dgm:prSet phldrT="[Text]" custT="1"/>
      <dgm:spPr/>
      <dgm:t>
        <a:bodyPr/>
        <a:lstStyle/>
        <a:p>
          <a:pPr lvl="0" defTabSz="755650">
            <a:lnSpc>
              <a:spcPct val="90000"/>
            </a:lnSpc>
            <a:spcBef>
              <a:spcPct val="0"/>
            </a:spcBef>
            <a:spcAft>
              <a:spcPct val="35000"/>
            </a:spcAft>
          </a:pPr>
          <a:r>
            <a:rPr lang="en-US" sz="1600" b="1" dirty="0" smtClean="0">
              <a:solidFill>
                <a:schemeClr val="tx1">
                  <a:lumMod val="50000"/>
                </a:schemeClr>
              </a:solidFill>
            </a:rPr>
            <a:t>Support to enhance farmers' competitiveness - extension, vocational education, introduction of standards, improving market access</a:t>
          </a:r>
          <a:endParaRPr lang="en-US" sz="1600" b="1" dirty="0">
            <a:solidFill>
              <a:schemeClr val="tx1">
                <a:lumMod val="50000"/>
              </a:schemeClr>
            </a:solidFill>
          </a:endParaRPr>
        </a:p>
      </dgm:t>
    </dgm:pt>
    <dgm:pt modelId="{50A0F0A1-B288-4809-AE16-F81099DA0221}" type="parTrans" cxnId="{A9529343-C451-442A-AA00-FD36C6B7FF36}">
      <dgm:prSet/>
      <dgm:spPr/>
      <dgm:t>
        <a:bodyPr/>
        <a:lstStyle/>
        <a:p>
          <a:endParaRPr lang="en-US"/>
        </a:p>
      </dgm:t>
    </dgm:pt>
    <dgm:pt modelId="{801589A3-CFE1-40C3-B4EF-C06334095E7D}" type="sibTrans" cxnId="{A9529343-C451-442A-AA00-FD36C6B7FF36}">
      <dgm:prSet/>
      <dgm:spPr/>
      <dgm:t>
        <a:bodyPr/>
        <a:lstStyle/>
        <a:p>
          <a:endParaRPr lang="en-US"/>
        </a:p>
      </dgm:t>
    </dgm:pt>
    <dgm:pt modelId="{6C79F953-51DC-4CEB-B2AF-A48D6DBE6EB8}">
      <dgm:prSet custT="1"/>
      <dgm:spPr/>
      <dgm:t>
        <a:bodyPr/>
        <a:lstStyle/>
        <a:p>
          <a:pPr marL="0" marR="0" lvl="0" indent="0" defTabSz="755650" eaLnBrk="1" fontAlgn="auto" latinLnBrk="0" hangingPunct="1">
            <a:lnSpc>
              <a:spcPct val="90000"/>
            </a:lnSpc>
            <a:spcBef>
              <a:spcPct val="0"/>
            </a:spcBef>
            <a:spcAft>
              <a:spcPct val="35000"/>
            </a:spcAft>
            <a:buClrTx/>
            <a:buSzTx/>
            <a:buFontTx/>
            <a:buNone/>
            <a:tabLst/>
            <a:defRPr/>
          </a:pPr>
          <a:r>
            <a:rPr lang="en-US" sz="1600" b="1" dirty="0" smtClean="0">
              <a:solidFill>
                <a:schemeClr val="tx1">
                  <a:lumMod val="50000"/>
                </a:schemeClr>
              </a:solidFill>
            </a:rPr>
            <a:t>   Development of projects  for diversification of the rural economy</a:t>
          </a:r>
          <a:endParaRPr lang="en-US" sz="1600" b="1" dirty="0">
            <a:solidFill>
              <a:schemeClr val="tx1">
                <a:lumMod val="50000"/>
              </a:schemeClr>
            </a:solidFill>
          </a:endParaRPr>
        </a:p>
      </dgm:t>
    </dgm:pt>
    <dgm:pt modelId="{EA8E5F35-ACDC-4A08-A82D-78DC9E2B46C2}" type="parTrans" cxnId="{0E56170F-CA0F-4B17-A8B4-8AAB91A4EA15}">
      <dgm:prSet/>
      <dgm:spPr/>
      <dgm:t>
        <a:bodyPr/>
        <a:lstStyle/>
        <a:p>
          <a:endParaRPr lang="en-US"/>
        </a:p>
      </dgm:t>
    </dgm:pt>
    <dgm:pt modelId="{8E162E2D-C99C-4D04-8F97-04B492095143}" type="sibTrans" cxnId="{0E56170F-CA0F-4B17-A8B4-8AAB91A4EA15}">
      <dgm:prSet/>
      <dgm:spPr/>
      <dgm:t>
        <a:bodyPr/>
        <a:lstStyle/>
        <a:p>
          <a:endParaRPr lang="en-US"/>
        </a:p>
      </dgm:t>
    </dgm:pt>
    <dgm:pt modelId="{3412F15A-6B00-4975-AFDB-9CE49A804A0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ka-GE" sz="1600" dirty="0" smtClean="0">
            <a:solidFill>
              <a:schemeClr val="tx1">
                <a:lumMod val="50000"/>
              </a:schemeClr>
            </a:solidFill>
            <a:latin typeface="Calibri" panose="020F0502020204030204" pitchFamily="34" charset="0"/>
            <a:cs typeface="Calibri" panose="020F0502020204030204" pitchFamily="34" charset="0"/>
          </a:endParaRPr>
        </a:p>
        <a:p>
          <a:pPr marL="0" marR="0" lvl="0" indent="0" defTabSz="755650" eaLnBrk="1" fontAlgn="auto" latinLnBrk="0" hangingPunct="1">
            <a:lnSpc>
              <a:spcPct val="90000"/>
            </a:lnSpc>
            <a:spcBef>
              <a:spcPct val="0"/>
            </a:spcBef>
            <a:spcAft>
              <a:spcPct val="35000"/>
            </a:spcAft>
            <a:buClrTx/>
            <a:buSzTx/>
            <a:buFontTx/>
            <a:buNone/>
            <a:tabLst/>
            <a:defRPr/>
          </a:pPr>
          <a:r>
            <a:rPr lang="en-US" sz="1600" b="1" dirty="0" smtClean="0">
              <a:solidFill>
                <a:schemeClr val="tx1">
                  <a:lumMod val="50000"/>
                </a:schemeClr>
              </a:solidFill>
            </a:rPr>
            <a:t>Implementation of projects to improve self-sufficiency - grains, oilseeds, meat and meat products</a:t>
          </a:r>
        </a:p>
        <a:p>
          <a:pPr marL="0" marR="0" lvl="0" indent="0" defTabSz="755650" eaLnBrk="1" fontAlgn="auto" latinLnBrk="0" hangingPunct="1">
            <a:lnSpc>
              <a:spcPct val="90000"/>
            </a:lnSpc>
            <a:spcBef>
              <a:spcPct val="0"/>
            </a:spcBef>
            <a:spcAft>
              <a:spcPct val="35000"/>
            </a:spcAft>
            <a:buClrTx/>
            <a:buSzTx/>
            <a:buFontTx/>
            <a:buNone/>
            <a:tabLst/>
            <a:defRPr/>
          </a:pPr>
          <a:endParaRPr lang="en-US" sz="1600" b="1" dirty="0">
            <a:solidFill>
              <a:schemeClr val="tx1">
                <a:lumMod val="50000"/>
              </a:schemeClr>
            </a:solidFill>
          </a:endParaRPr>
        </a:p>
      </dgm:t>
    </dgm:pt>
    <dgm:pt modelId="{1BF32490-CF2A-4DDE-8021-8E1D07258BE5}" type="parTrans" cxnId="{C5063BAD-B89B-4B7F-99F4-F71AE43C0FFC}">
      <dgm:prSet/>
      <dgm:spPr/>
      <dgm:t>
        <a:bodyPr/>
        <a:lstStyle/>
        <a:p>
          <a:endParaRPr lang="en-US"/>
        </a:p>
      </dgm:t>
    </dgm:pt>
    <dgm:pt modelId="{F5C0B1F0-081D-4363-9BCD-4AA29A4AAC18}" type="sibTrans" cxnId="{C5063BAD-B89B-4B7F-99F4-F71AE43C0FFC}">
      <dgm:prSet/>
      <dgm:spPr/>
      <dgm:t>
        <a:bodyPr/>
        <a:lstStyle/>
        <a:p>
          <a:endParaRPr lang="en-US"/>
        </a:p>
      </dgm:t>
    </dgm:pt>
    <dgm:pt modelId="{000A59E2-5F12-4801-9F7E-4BA9FB44E83E}">
      <dgm:prSet custT="1"/>
      <dgm:spPr/>
      <dgm:t>
        <a:bodyPr/>
        <a:lstStyle/>
        <a:p>
          <a:pPr marL="0" marR="0" lvl="0" indent="0" defTabSz="755650" eaLnBrk="1" fontAlgn="auto" latinLnBrk="0" hangingPunct="1">
            <a:lnSpc>
              <a:spcPct val="90000"/>
            </a:lnSpc>
            <a:spcBef>
              <a:spcPct val="0"/>
            </a:spcBef>
            <a:spcAft>
              <a:spcPct val="35000"/>
            </a:spcAft>
            <a:buClrTx/>
            <a:buSzTx/>
            <a:buFontTx/>
            <a:buNone/>
            <a:tabLst/>
            <a:defRPr/>
          </a:pPr>
          <a:endParaRPr lang="en-US" sz="1600" b="1" dirty="0" smtClean="0">
            <a:solidFill>
              <a:schemeClr val="tx1">
                <a:lumMod val="50000"/>
              </a:schemeClr>
            </a:solidFill>
          </a:endParaRPr>
        </a:p>
        <a:p>
          <a:pPr marL="0" marR="0" lvl="0" indent="0" defTabSz="755650" eaLnBrk="1" fontAlgn="auto" latinLnBrk="0" hangingPunct="1">
            <a:lnSpc>
              <a:spcPct val="90000"/>
            </a:lnSpc>
            <a:spcBef>
              <a:spcPct val="0"/>
            </a:spcBef>
            <a:spcAft>
              <a:spcPct val="35000"/>
            </a:spcAft>
            <a:buClrTx/>
            <a:buSzTx/>
            <a:buFontTx/>
            <a:buNone/>
            <a:tabLst/>
            <a:defRPr/>
          </a:pPr>
          <a:r>
            <a:rPr lang="en-US" sz="1600" b="1" dirty="0" smtClean="0">
              <a:solidFill>
                <a:schemeClr val="tx1">
                  <a:lumMod val="50000"/>
                </a:schemeClr>
              </a:solidFill>
            </a:rPr>
            <a:t>Promotion of  expansion of trade relationships in the agricultural and food sector</a:t>
          </a:r>
          <a:r>
            <a:rPr lang="ka-GE" sz="1600" b="1" dirty="0" smtClean="0">
              <a:solidFill>
                <a:schemeClr val="tx1">
                  <a:lumMod val="50000"/>
                </a:schemeClr>
              </a:solidFill>
            </a:rPr>
            <a:t> </a:t>
          </a:r>
          <a:endParaRPr lang="en-US" sz="1600" b="1" dirty="0" smtClean="0">
            <a:solidFill>
              <a:schemeClr val="tx1">
                <a:lumMod val="50000"/>
              </a:schemeClr>
            </a:solidFill>
          </a:endParaRPr>
        </a:p>
        <a:p>
          <a:endParaRPr lang="en-US" sz="1300" dirty="0">
            <a:solidFill>
              <a:schemeClr val="tx1">
                <a:lumMod val="50000"/>
              </a:schemeClr>
            </a:solidFill>
          </a:endParaRPr>
        </a:p>
      </dgm:t>
    </dgm:pt>
    <dgm:pt modelId="{AF3086DC-50BF-44BB-A6E6-5FFAF611A4C5}" type="parTrans" cxnId="{D6D6EF21-9022-4DAE-A6B2-1DBACCFAD40A}">
      <dgm:prSet/>
      <dgm:spPr/>
      <dgm:t>
        <a:bodyPr/>
        <a:lstStyle/>
        <a:p>
          <a:endParaRPr lang="en-US"/>
        </a:p>
      </dgm:t>
    </dgm:pt>
    <dgm:pt modelId="{FFA2F464-7E9C-4111-93F6-5D0856CECE5C}" type="sibTrans" cxnId="{D6D6EF21-9022-4DAE-A6B2-1DBACCFAD40A}">
      <dgm:prSet/>
      <dgm:spPr/>
      <dgm:t>
        <a:bodyPr/>
        <a:lstStyle/>
        <a:p>
          <a:endParaRPr lang="en-US"/>
        </a:p>
      </dgm:t>
    </dgm:pt>
    <dgm:pt modelId="{4B97C636-0522-4C6D-A08F-49CB7B19D662}" type="pres">
      <dgm:prSet presAssocID="{A3B94772-DAED-4C11-8D40-043635425227}" presName="Name0" presStyleCnt="0">
        <dgm:presLayoutVars>
          <dgm:chMax val="7"/>
          <dgm:chPref val="7"/>
          <dgm:dir/>
        </dgm:presLayoutVars>
      </dgm:prSet>
      <dgm:spPr/>
      <dgm:t>
        <a:bodyPr/>
        <a:lstStyle/>
        <a:p>
          <a:endParaRPr lang="en-US"/>
        </a:p>
      </dgm:t>
    </dgm:pt>
    <dgm:pt modelId="{D22FA925-8138-4857-BC7F-71C1C99ABC30}" type="pres">
      <dgm:prSet presAssocID="{A3B94772-DAED-4C11-8D40-043635425227}" presName="Name1" presStyleCnt="0"/>
      <dgm:spPr/>
    </dgm:pt>
    <dgm:pt modelId="{41941831-7E64-4BD2-A12F-7A15EA462AF9}" type="pres">
      <dgm:prSet presAssocID="{A3B94772-DAED-4C11-8D40-043635425227}" presName="cycle" presStyleCnt="0"/>
      <dgm:spPr/>
    </dgm:pt>
    <dgm:pt modelId="{4F725614-CBB8-4C23-B34A-7EB78B1FE8EE}" type="pres">
      <dgm:prSet presAssocID="{A3B94772-DAED-4C11-8D40-043635425227}" presName="srcNode" presStyleLbl="node1" presStyleIdx="0" presStyleCnt="5"/>
      <dgm:spPr/>
    </dgm:pt>
    <dgm:pt modelId="{C19FCE4A-DC6A-4832-9C59-AB2CB7ECB1BE}" type="pres">
      <dgm:prSet presAssocID="{A3B94772-DAED-4C11-8D40-043635425227}" presName="conn" presStyleLbl="parChTrans1D2" presStyleIdx="0" presStyleCnt="1"/>
      <dgm:spPr/>
      <dgm:t>
        <a:bodyPr/>
        <a:lstStyle/>
        <a:p>
          <a:endParaRPr lang="en-US"/>
        </a:p>
      </dgm:t>
    </dgm:pt>
    <dgm:pt modelId="{3441BF91-2E32-43BF-9E23-043AFAA12D3F}" type="pres">
      <dgm:prSet presAssocID="{A3B94772-DAED-4C11-8D40-043635425227}" presName="extraNode" presStyleLbl="node1" presStyleIdx="0" presStyleCnt="5"/>
      <dgm:spPr/>
    </dgm:pt>
    <dgm:pt modelId="{43910C5E-0D88-4261-A72C-8F5254E60BCA}" type="pres">
      <dgm:prSet presAssocID="{A3B94772-DAED-4C11-8D40-043635425227}" presName="dstNode" presStyleLbl="node1" presStyleIdx="0" presStyleCnt="5"/>
      <dgm:spPr/>
    </dgm:pt>
    <dgm:pt modelId="{B0BDD975-99B1-43D4-9D3D-43910FBD02E5}" type="pres">
      <dgm:prSet presAssocID="{FCE0D888-B58D-447D-82A1-4EAEDC1DD986}" presName="text_1" presStyleLbl="node1" presStyleIdx="0" presStyleCnt="5" custLinFactNeighborX="-231" custLinFactNeighborY="-1422">
        <dgm:presLayoutVars>
          <dgm:bulletEnabled val="1"/>
        </dgm:presLayoutVars>
      </dgm:prSet>
      <dgm:spPr/>
      <dgm:t>
        <a:bodyPr/>
        <a:lstStyle/>
        <a:p>
          <a:endParaRPr lang="en-US"/>
        </a:p>
      </dgm:t>
    </dgm:pt>
    <dgm:pt modelId="{EF489FC7-CFD5-4120-9992-70F9E2C928D4}" type="pres">
      <dgm:prSet presAssocID="{FCE0D888-B58D-447D-82A1-4EAEDC1DD986}" presName="accent_1" presStyleCnt="0"/>
      <dgm:spPr/>
    </dgm:pt>
    <dgm:pt modelId="{DFB0A412-B492-4261-BB45-DA287A48C1A6}" type="pres">
      <dgm:prSet presAssocID="{FCE0D888-B58D-447D-82A1-4EAEDC1DD986}" presName="accentRepeatNode" presStyleLbl="solidFgAcc1" presStyleIdx="0" presStyleCnt="5" custLinFactNeighborY="-4371"/>
      <dgm:spPr>
        <a:solidFill>
          <a:srgbClr val="829530"/>
        </a:solidFill>
      </dgm:spPr>
    </dgm:pt>
    <dgm:pt modelId="{26AD01E0-FD5D-4584-8F16-B0527B4304CB}" type="pres">
      <dgm:prSet presAssocID="{42B0B28B-B713-4F93-B50C-B49A6624F4E1}" presName="text_2" presStyleLbl="node1" presStyleIdx="1" presStyleCnt="5" custLinFactNeighborY="8204">
        <dgm:presLayoutVars>
          <dgm:bulletEnabled val="1"/>
        </dgm:presLayoutVars>
      </dgm:prSet>
      <dgm:spPr/>
      <dgm:t>
        <a:bodyPr/>
        <a:lstStyle/>
        <a:p>
          <a:endParaRPr lang="en-US"/>
        </a:p>
      </dgm:t>
    </dgm:pt>
    <dgm:pt modelId="{707084CE-AF84-4D3A-9998-2718BD20E369}" type="pres">
      <dgm:prSet presAssocID="{42B0B28B-B713-4F93-B50C-B49A6624F4E1}" presName="accent_2" presStyleCnt="0"/>
      <dgm:spPr/>
    </dgm:pt>
    <dgm:pt modelId="{29483CD3-C9DA-40F8-8B11-F7ED30B1C5D4}" type="pres">
      <dgm:prSet presAssocID="{42B0B28B-B713-4F93-B50C-B49A6624F4E1}" presName="accentRepeatNode" presStyleLbl="solidFgAcc1" presStyleIdx="1" presStyleCnt="5"/>
      <dgm:spPr>
        <a:solidFill>
          <a:srgbClr val="92D050"/>
        </a:solidFill>
      </dgm:spPr>
    </dgm:pt>
    <dgm:pt modelId="{28DD728D-12D4-4FC1-9F3F-51B225494208}" type="pres">
      <dgm:prSet presAssocID="{3412F15A-6B00-4975-AFDB-9CE49A804A09}" presName="text_3" presStyleLbl="node1" presStyleIdx="2" presStyleCnt="5">
        <dgm:presLayoutVars>
          <dgm:bulletEnabled val="1"/>
        </dgm:presLayoutVars>
      </dgm:prSet>
      <dgm:spPr/>
      <dgm:t>
        <a:bodyPr/>
        <a:lstStyle/>
        <a:p>
          <a:endParaRPr lang="en-US"/>
        </a:p>
      </dgm:t>
    </dgm:pt>
    <dgm:pt modelId="{928E1854-EDCD-4208-BF32-0650DE2BFE66}" type="pres">
      <dgm:prSet presAssocID="{3412F15A-6B00-4975-AFDB-9CE49A804A09}" presName="accent_3" presStyleCnt="0"/>
      <dgm:spPr/>
    </dgm:pt>
    <dgm:pt modelId="{07BD2CF2-5019-4525-8022-83587D938B78}" type="pres">
      <dgm:prSet presAssocID="{3412F15A-6B00-4975-AFDB-9CE49A804A09}" presName="accentRepeatNode" presStyleLbl="solidFgAcc1" presStyleIdx="2" presStyleCnt="5"/>
      <dgm:spPr/>
    </dgm:pt>
    <dgm:pt modelId="{1367AFCB-AE7B-4127-A89B-336F00E69EC1}" type="pres">
      <dgm:prSet presAssocID="{6C79F953-51DC-4CEB-B2AF-A48D6DBE6EB8}" presName="text_4" presStyleLbl="node1" presStyleIdx="3" presStyleCnt="5" custScaleX="101701" custScaleY="87895" custLinFactNeighborX="-821" custLinFactNeighborY="0">
        <dgm:presLayoutVars>
          <dgm:bulletEnabled val="1"/>
        </dgm:presLayoutVars>
      </dgm:prSet>
      <dgm:spPr/>
      <dgm:t>
        <a:bodyPr/>
        <a:lstStyle/>
        <a:p>
          <a:endParaRPr lang="en-US"/>
        </a:p>
      </dgm:t>
    </dgm:pt>
    <dgm:pt modelId="{4D2ED4BB-77EB-4647-9AD4-7B61443F5D99}" type="pres">
      <dgm:prSet presAssocID="{6C79F953-51DC-4CEB-B2AF-A48D6DBE6EB8}" presName="accent_4" presStyleCnt="0"/>
      <dgm:spPr/>
    </dgm:pt>
    <dgm:pt modelId="{B87B8121-7743-443D-B6F8-547B400D6055}" type="pres">
      <dgm:prSet presAssocID="{6C79F953-51DC-4CEB-B2AF-A48D6DBE6EB8}" presName="accentRepeatNode" presStyleLbl="solidFgAcc1" presStyleIdx="3" presStyleCnt="5"/>
      <dgm:spPr>
        <a:solidFill>
          <a:schemeClr val="accent3">
            <a:lumMod val="40000"/>
            <a:lumOff val="60000"/>
          </a:schemeClr>
        </a:solidFill>
      </dgm:spPr>
    </dgm:pt>
    <dgm:pt modelId="{6BBDFB3B-F7D6-4CB4-8129-129CD582D094}" type="pres">
      <dgm:prSet presAssocID="{000A59E2-5F12-4801-9F7E-4BA9FB44E83E}" presName="text_5" presStyleLbl="node1" presStyleIdx="4" presStyleCnt="5" custLinFactNeighborX="-149" custLinFactNeighborY="1382">
        <dgm:presLayoutVars>
          <dgm:bulletEnabled val="1"/>
        </dgm:presLayoutVars>
      </dgm:prSet>
      <dgm:spPr/>
      <dgm:t>
        <a:bodyPr/>
        <a:lstStyle/>
        <a:p>
          <a:endParaRPr lang="en-US"/>
        </a:p>
      </dgm:t>
    </dgm:pt>
    <dgm:pt modelId="{ECC2FE73-76AF-43A9-B091-87C6E9C75A97}" type="pres">
      <dgm:prSet presAssocID="{000A59E2-5F12-4801-9F7E-4BA9FB44E83E}" presName="accent_5" presStyleCnt="0"/>
      <dgm:spPr/>
    </dgm:pt>
    <dgm:pt modelId="{B2FF2510-D12C-47DB-B407-32962C93EB9E}" type="pres">
      <dgm:prSet presAssocID="{000A59E2-5F12-4801-9F7E-4BA9FB44E83E}" presName="accentRepeatNode" presStyleLbl="solidFgAcc1" presStyleIdx="4" presStyleCnt="5"/>
      <dgm:spPr/>
    </dgm:pt>
  </dgm:ptLst>
  <dgm:cxnLst>
    <dgm:cxn modelId="{09BB09A7-BF9B-4DBE-A9B8-1F1039DD5120}" type="presOf" srcId="{42B0B28B-B713-4F93-B50C-B49A6624F4E1}" destId="{26AD01E0-FD5D-4584-8F16-B0527B4304CB}" srcOrd="0" destOrd="0" presId="urn:microsoft.com/office/officeart/2008/layout/VerticalCurvedList"/>
    <dgm:cxn modelId="{C5063BAD-B89B-4B7F-99F4-F71AE43C0FFC}" srcId="{A3B94772-DAED-4C11-8D40-043635425227}" destId="{3412F15A-6B00-4975-AFDB-9CE49A804A09}" srcOrd="2" destOrd="0" parTransId="{1BF32490-CF2A-4DDE-8021-8E1D07258BE5}" sibTransId="{F5C0B1F0-081D-4363-9BCD-4AA29A4AAC18}"/>
    <dgm:cxn modelId="{68B94011-161F-40F5-8D12-79E32C4A9FD4}" type="presOf" srcId="{6C79F953-51DC-4CEB-B2AF-A48D6DBE6EB8}" destId="{1367AFCB-AE7B-4127-A89B-336F00E69EC1}" srcOrd="0" destOrd="0" presId="urn:microsoft.com/office/officeart/2008/layout/VerticalCurvedList"/>
    <dgm:cxn modelId="{913CBA3C-4F4C-416B-A88E-B268E207912C}" type="presOf" srcId="{3412F15A-6B00-4975-AFDB-9CE49A804A09}" destId="{28DD728D-12D4-4FC1-9F3F-51B225494208}" srcOrd="0" destOrd="0" presId="urn:microsoft.com/office/officeart/2008/layout/VerticalCurvedList"/>
    <dgm:cxn modelId="{E63C2F21-2FD0-497C-921E-3146EFCDE60D}" srcId="{A3B94772-DAED-4C11-8D40-043635425227}" destId="{FCE0D888-B58D-447D-82A1-4EAEDC1DD986}" srcOrd="0" destOrd="0" parTransId="{F57412EE-F78F-4F53-8D32-BD0B43449E21}" sibTransId="{C5CC8AEF-550F-43CB-9468-E1120133AEBF}"/>
    <dgm:cxn modelId="{B8A8351B-92DE-4F0E-A5AC-71BCFD3FD35A}" type="presOf" srcId="{FCE0D888-B58D-447D-82A1-4EAEDC1DD986}" destId="{B0BDD975-99B1-43D4-9D3D-43910FBD02E5}" srcOrd="0" destOrd="0" presId="urn:microsoft.com/office/officeart/2008/layout/VerticalCurvedList"/>
    <dgm:cxn modelId="{74270E8A-08D2-4B88-9479-3E01C75B0D4B}" type="presOf" srcId="{000A59E2-5F12-4801-9F7E-4BA9FB44E83E}" destId="{6BBDFB3B-F7D6-4CB4-8129-129CD582D094}" srcOrd="0" destOrd="0" presId="urn:microsoft.com/office/officeart/2008/layout/VerticalCurvedList"/>
    <dgm:cxn modelId="{0E56170F-CA0F-4B17-A8B4-8AAB91A4EA15}" srcId="{A3B94772-DAED-4C11-8D40-043635425227}" destId="{6C79F953-51DC-4CEB-B2AF-A48D6DBE6EB8}" srcOrd="3" destOrd="0" parTransId="{EA8E5F35-ACDC-4A08-A82D-78DC9E2B46C2}" sibTransId="{8E162E2D-C99C-4D04-8F97-04B492095143}"/>
    <dgm:cxn modelId="{CEF2BD38-DF4A-470B-988F-F02D888DEB4B}" type="presOf" srcId="{C5CC8AEF-550F-43CB-9468-E1120133AEBF}" destId="{C19FCE4A-DC6A-4832-9C59-AB2CB7ECB1BE}" srcOrd="0" destOrd="0" presId="urn:microsoft.com/office/officeart/2008/layout/VerticalCurvedList"/>
    <dgm:cxn modelId="{D6D6EF21-9022-4DAE-A6B2-1DBACCFAD40A}" srcId="{A3B94772-DAED-4C11-8D40-043635425227}" destId="{000A59E2-5F12-4801-9F7E-4BA9FB44E83E}" srcOrd="4" destOrd="0" parTransId="{AF3086DC-50BF-44BB-A6E6-5FFAF611A4C5}" sibTransId="{FFA2F464-7E9C-4111-93F6-5D0856CECE5C}"/>
    <dgm:cxn modelId="{A9529343-C451-442A-AA00-FD36C6B7FF36}" srcId="{A3B94772-DAED-4C11-8D40-043635425227}" destId="{42B0B28B-B713-4F93-B50C-B49A6624F4E1}" srcOrd="1" destOrd="0" parTransId="{50A0F0A1-B288-4809-AE16-F81099DA0221}" sibTransId="{801589A3-CFE1-40C3-B4EF-C06334095E7D}"/>
    <dgm:cxn modelId="{EDBB8E8C-1C00-4289-AC77-339080331102}" type="presOf" srcId="{A3B94772-DAED-4C11-8D40-043635425227}" destId="{4B97C636-0522-4C6D-A08F-49CB7B19D662}" srcOrd="0" destOrd="0" presId="urn:microsoft.com/office/officeart/2008/layout/VerticalCurvedList"/>
    <dgm:cxn modelId="{7174CE83-A9FA-4490-9DCB-FEBB459DD37A}" type="presParOf" srcId="{4B97C636-0522-4C6D-A08F-49CB7B19D662}" destId="{D22FA925-8138-4857-BC7F-71C1C99ABC30}" srcOrd="0" destOrd="0" presId="urn:microsoft.com/office/officeart/2008/layout/VerticalCurvedList"/>
    <dgm:cxn modelId="{548B8B3A-6219-4D21-9F6B-A25C1D7158F9}" type="presParOf" srcId="{D22FA925-8138-4857-BC7F-71C1C99ABC30}" destId="{41941831-7E64-4BD2-A12F-7A15EA462AF9}" srcOrd="0" destOrd="0" presId="urn:microsoft.com/office/officeart/2008/layout/VerticalCurvedList"/>
    <dgm:cxn modelId="{32DBA6E8-0EE1-4CA5-9C4F-45072E484B29}" type="presParOf" srcId="{41941831-7E64-4BD2-A12F-7A15EA462AF9}" destId="{4F725614-CBB8-4C23-B34A-7EB78B1FE8EE}" srcOrd="0" destOrd="0" presId="urn:microsoft.com/office/officeart/2008/layout/VerticalCurvedList"/>
    <dgm:cxn modelId="{F2A6CED7-50DE-42B5-89F8-0340A6A65E0A}" type="presParOf" srcId="{41941831-7E64-4BD2-A12F-7A15EA462AF9}" destId="{C19FCE4A-DC6A-4832-9C59-AB2CB7ECB1BE}" srcOrd="1" destOrd="0" presId="urn:microsoft.com/office/officeart/2008/layout/VerticalCurvedList"/>
    <dgm:cxn modelId="{91F21090-F101-4860-AF62-5A55FB3908E4}" type="presParOf" srcId="{41941831-7E64-4BD2-A12F-7A15EA462AF9}" destId="{3441BF91-2E32-43BF-9E23-043AFAA12D3F}" srcOrd="2" destOrd="0" presId="urn:microsoft.com/office/officeart/2008/layout/VerticalCurvedList"/>
    <dgm:cxn modelId="{E51BD520-7BBD-4EE0-91C5-39AE5D905945}" type="presParOf" srcId="{41941831-7E64-4BD2-A12F-7A15EA462AF9}" destId="{43910C5E-0D88-4261-A72C-8F5254E60BCA}" srcOrd="3" destOrd="0" presId="urn:microsoft.com/office/officeart/2008/layout/VerticalCurvedList"/>
    <dgm:cxn modelId="{2023A779-C46D-47AF-A2D7-9F10946C26AD}" type="presParOf" srcId="{D22FA925-8138-4857-BC7F-71C1C99ABC30}" destId="{B0BDD975-99B1-43D4-9D3D-43910FBD02E5}" srcOrd="1" destOrd="0" presId="urn:microsoft.com/office/officeart/2008/layout/VerticalCurvedList"/>
    <dgm:cxn modelId="{D6B961CC-9E61-4DC6-A123-E3378FE9EAF9}" type="presParOf" srcId="{D22FA925-8138-4857-BC7F-71C1C99ABC30}" destId="{EF489FC7-CFD5-4120-9992-70F9E2C928D4}" srcOrd="2" destOrd="0" presId="urn:microsoft.com/office/officeart/2008/layout/VerticalCurvedList"/>
    <dgm:cxn modelId="{9EE948E3-F1B2-443F-BCE1-8D8A6B464E31}" type="presParOf" srcId="{EF489FC7-CFD5-4120-9992-70F9E2C928D4}" destId="{DFB0A412-B492-4261-BB45-DA287A48C1A6}" srcOrd="0" destOrd="0" presId="urn:microsoft.com/office/officeart/2008/layout/VerticalCurvedList"/>
    <dgm:cxn modelId="{4533339A-74DE-4FDB-859E-F62902F4844F}" type="presParOf" srcId="{D22FA925-8138-4857-BC7F-71C1C99ABC30}" destId="{26AD01E0-FD5D-4584-8F16-B0527B4304CB}" srcOrd="3" destOrd="0" presId="urn:microsoft.com/office/officeart/2008/layout/VerticalCurvedList"/>
    <dgm:cxn modelId="{AAA1A82C-345D-4815-AE14-55A6027655F1}" type="presParOf" srcId="{D22FA925-8138-4857-BC7F-71C1C99ABC30}" destId="{707084CE-AF84-4D3A-9998-2718BD20E369}" srcOrd="4" destOrd="0" presId="urn:microsoft.com/office/officeart/2008/layout/VerticalCurvedList"/>
    <dgm:cxn modelId="{2EA0E26E-8470-4498-8489-CB21996F3FA8}" type="presParOf" srcId="{707084CE-AF84-4D3A-9998-2718BD20E369}" destId="{29483CD3-C9DA-40F8-8B11-F7ED30B1C5D4}" srcOrd="0" destOrd="0" presId="urn:microsoft.com/office/officeart/2008/layout/VerticalCurvedList"/>
    <dgm:cxn modelId="{43B78C78-586F-463B-8598-4F253FEEC57E}" type="presParOf" srcId="{D22FA925-8138-4857-BC7F-71C1C99ABC30}" destId="{28DD728D-12D4-4FC1-9F3F-51B225494208}" srcOrd="5" destOrd="0" presId="urn:microsoft.com/office/officeart/2008/layout/VerticalCurvedList"/>
    <dgm:cxn modelId="{FEFF03C7-84CF-4784-B938-951FEC39F935}" type="presParOf" srcId="{D22FA925-8138-4857-BC7F-71C1C99ABC30}" destId="{928E1854-EDCD-4208-BF32-0650DE2BFE66}" srcOrd="6" destOrd="0" presId="urn:microsoft.com/office/officeart/2008/layout/VerticalCurvedList"/>
    <dgm:cxn modelId="{43CBEEFD-80A1-4405-8D37-F7E3DF98A6D5}" type="presParOf" srcId="{928E1854-EDCD-4208-BF32-0650DE2BFE66}" destId="{07BD2CF2-5019-4525-8022-83587D938B78}" srcOrd="0" destOrd="0" presId="urn:microsoft.com/office/officeart/2008/layout/VerticalCurvedList"/>
    <dgm:cxn modelId="{EDA99521-D635-4AD4-8C58-612D73E63365}" type="presParOf" srcId="{D22FA925-8138-4857-BC7F-71C1C99ABC30}" destId="{1367AFCB-AE7B-4127-A89B-336F00E69EC1}" srcOrd="7" destOrd="0" presId="urn:microsoft.com/office/officeart/2008/layout/VerticalCurvedList"/>
    <dgm:cxn modelId="{A16337C1-0FEF-4927-AECB-BAEC5CCD1539}" type="presParOf" srcId="{D22FA925-8138-4857-BC7F-71C1C99ABC30}" destId="{4D2ED4BB-77EB-4647-9AD4-7B61443F5D99}" srcOrd="8" destOrd="0" presId="urn:microsoft.com/office/officeart/2008/layout/VerticalCurvedList"/>
    <dgm:cxn modelId="{6CFF3364-3FEE-49F3-A843-149800DD834D}" type="presParOf" srcId="{4D2ED4BB-77EB-4647-9AD4-7B61443F5D99}" destId="{B87B8121-7743-443D-B6F8-547B400D6055}" srcOrd="0" destOrd="0" presId="urn:microsoft.com/office/officeart/2008/layout/VerticalCurvedList"/>
    <dgm:cxn modelId="{8585826A-2A32-468A-9A96-693016273CC2}" type="presParOf" srcId="{D22FA925-8138-4857-BC7F-71C1C99ABC30}" destId="{6BBDFB3B-F7D6-4CB4-8129-129CD582D094}" srcOrd="9" destOrd="0" presId="urn:microsoft.com/office/officeart/2008/layout/VerticalCurvedList"/>
    <dgm:cxn modelId="{1B58069B-7456-41AD-BCDC-0FB61B08E190}" type="presParOf" srcId="{D22FA925-8138-4857-BC7F-71C1C99ABC30}" destId="{ECC2FE73-76AF-43A9-B091-87C6E9C75A97}" srcOrd="10" destOrd="0" presId="urn:microsoft.com/office/officeart/2008/layout/VerticalCurvedList"/>
    <dgm:cxn modelId="{963FC232-E21B-4E81-9DD4-A7BD6155C183}" type="presParOf" srcId="{ECC2FE73-76AF-43A9-B091-87C6E9C75A97}" destId="{B2FF2510-D12C-47DB-B407-32962C93EB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0.5693</cdr:x>
      <cdr:y>0.16117</cdr:y>
    </cdr:from>
    <cdr:to>
      <cdr:x>0.64704</cdr:x>
      <cdr:y>0.22832</cdr:y>
    </cdr:to>
    <cdr:sp macro="" textlink="">
      <cdr:nvSpPr>
        <cdr:cNvPr id="2" name="TextBox 1"/>
        <cdr:cNvSpPr txBox="1"/>
      </cdr:nvSpPr>
      <cdr:spPr>
        <a:xfrm xmlns:a="http://schemas.openxmlformats.org/drawingml/2006/main">
          <a:off x="6001288" y="752896"/>
          <a:ext cx="819510" cy="313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600" b="1" dirty="0">
              <a:solidFill>
                <a:schemeClr val="accent1"/>
              </a:solidFill>
              <a:latin typeface="Calibri" panose="020F0502020204030204" pitchFamily="34" charset="0"/>
              <a:cs typeface="Calibri" panose="020F0502020204030204" pitchFamily="34" charset="0"/>
            </a:rPr>
            <a:t>81%</a:t>
          </a:r>
          <a:endParaRPr lang="en-US" sz="1600" b="1" dirty="0">
            <a:solidFill>
              <a:schemeClr val="accent1"/>
            </a:solidFill>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A34CCD5-29F3-4C8C-AF39-32DF0882C768}" type="datetimeFigureOut">
              <a:rPr lang="en-US" smtClean="0"/>
              <a:t>02-Aug-22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DD94E9D-85F0-43A5-BEC9-354852A7A73A}" type="slidenum">
              <a:rPr lang="en-US" smtClean="0"/>
              <a:t>‹#›</a:t>
            </a:fld>
            <a:endParaRPr lang="en-US" dirty="0"/>
          </a:p>
        </p:txBody>
      </p:sp>
    </p:spTree>
    <p:extLst>
      <p:ext uri="{BB962C8B-B14F-4D97-AF65-F5344CB8AC3E}">
        <p14:creationId xmlns:p14="http://schemas.microsoft.com/office/powerpoint/2010/main" val="449784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3179" tIns="46590" rIns="93179" bIns="46590" rtlCol="0"/>
          <a:lstStyle>
            <a:lvl1pPr algn="r">
              <a:defRPr sz="1200"/>
            </a:lvl1pPr>
          </a:lstStyle>
          <a:p>
            <a:fld id="{5E954D90-0AC1-4E3A-B8C7-CEB9118BFF3B}" type="datetimeFigureOut">
              <a:rPr lang="en-US" smtClean="0"/>
              <a:t>02-Aug-22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9" tIns="46590" rIns="93179" bIns="46590"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9" tIns="46590" rIns="93179" bIns="465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9" tIns="46590" rIns="93179" bIns="46590" rtlCol="0" anchor="b"/>
          <a:lstStyle>
            <a:lvl1pPr algn="r">
              <a:defRPr sz="1200"/>
            </a:lvl1pPr>
          </a:lstStyle>
          <a:p>
            <a:fld id="{0F3B95E2-233C-4CA7-B931-90CFF7DADB67}" type="slidenum">
              <a:rPr lang="en-US" smtClean="0"/>
              <a:t>‹#›</a:t>
            </a:fld>
            <a:endParaRPr lang="en-US" dirty="0"/>
          </a:p>
        </p:txBody>
      </p:sp>
    </p:spTree>
    <p:extLst>
      <p:ext uri="{BB962C8B-B14F-4D97-AF65-F5344CB8AC3E}">
        <p14:creationId xmlns:p14="http://schemas.microsoft.com/office/powerpoint/2010/main" val="58700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B95E2-233C-4CA7-B931-90CFF7DADB67}" type="slidenum">
              <a:rPr lang="en-US" smtClean="0"/>
              <a:t>1</a:t>
            </a:fld>
            <a:endParaRPr lang="en-US" dirty="0"/>
          </a:p>
        </p:txBody>
      </p:sp>
    </p:spTree>
    <p:extLst>
      <p:ext uri="{BB962C8B-B14F-4D97-AF65-F5344CB8AC3E}">
        <p14:creationId xmlns:p14="http://schemas.microsoft.com/office/powerpoint/2010/main" val="78662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B95E2-233C-4CA7-B931-90CFF7DADB67}" type="slidenum">
              <a:rPr lang="en-US" smtClean="0"/>
              <a:t>2</a:t>
            </a:fld>
            <a:endParaRPr lang="en-US" dirty="0"/>
          </a:p>
        </p:txBody>
      </p:sp>
    </p:spTree>
    <p:extLst>
      <p:ext uri="{BB962C8B-B14F-4D97-AF65-F5344CB8AC3E}">
        <p14:creationId xmlns:p14="http://schemas.microsoft.com/office/powerpoint/2010/main" val="91970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B95E2-233C-4CA7-B931-90CFF7DADB67}" type="slidenum">
              <a:rPr lang="en-US" smtClean="0"/>
              <a:t>6</a:t>
            </a:fld>
            <a:endParaRPr lang="en-US" dirty="0"/>
          </a:p>
        </p:txBody>
      </p:sp>
    </p:spTree>
    <p:extLst>
      <p:ext uri="{BB962C8B-B14F-4D97-AF65-F5344CB8AC3E}">
        <p14:creationId xmlns:p14="http://schemas.microsoft.com/office/powerpoint/2010/main" val="35792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B95E2-233C-4CA7-B931-90CFF7DADB67}" type="slidenum">
              <a:rPr lang="en-US" smtClean="0"/>
              <a:t>7</a:t>
            </a:fld>
            <a:endParaRPr lang="en-US" dirty="0"/>
          </a:p>
        </p:txBody>
      </p:sp>
    </p:spTree>
    <p:extLst>
      <p:ext uri="{BB962C8B-B14F-4D97-AF65-F5344CB8AC3E}">
        <p14:creationId xmlns:p14="http://schemas.microsoft.com/office/powerpoint/2010/main" val="202335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B95E2-233C-4CA7-B931-90CFF7DADB67}" type="slidenum">
              <a:rPr lang="en-US" smtClean="0"/>
              <a:pPr/>
              <a:t>10</a:t>
            </a:fld>
            <a:endParaRPr lang="en-US" dirty="0"/>
          </a:p>
        </p:txBody>
      </p:sp>
    </p:spTree>
    <p:extLst>
      <p:ext uri="{BB962C8B-B14F-4D97-AF65-F5344CB8AC3E}">
        <p14:creationId xmlns:p14="http://schemas.microsoft.com/office/powerpoint/2010/main" val="208617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78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ur Clients Rectangle">
    <p:spTree>
      <p:nvGrpSpPr>
        <p:cNvPr id="1" name=""/>
        <p:cNvGrpSpPr/>
        <p:nvPr/>
      </p:nvGrpSpPr>
      <p:grpSpPr>
        <a:xfrm>
          <a:off x="0" y="0"/>
          <a:ext cx="0" cy="0"/>
          <a:chOff x="0" y="0"/>
          <a:chExt cx="0" cy="0"/>
        </a:xfrm>
      </p:grpSpPr>
      <p:sp>
        <p:nvSpPr>
          <p:cNvPr id="26" name="Picture Placeholder 2"/>
          <p:cNvSpPr>
            <a:spLocks noGrp="1"/>
          </p:cNvSpPr>
          <p:nvPr>
            <p:ph type="pic" sz="quarter" idx="13"/>
          </p:nvPr>
        </p:nvSpPr>
        <p:spPr>
          <a:xfrm>
            <a:off x="833641" y="1671569"/>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27" name="Picture Placeholder 2"/>
          <p:cNvSpPr>
            <a:spLocks noGrp="1"/>
          </p:cNvSpPr>
          <p:nvPr>
            <p:ph type="pic" sz="quarter" idx="14"/>
          </p:nvPr>
        </p:nvSpPr>
        <p:spPr>
          <a:xfrm>
            <a:off x="3699083" y="1671569"/>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28" name="Picture Placeholder 2"/>
          <p:cNvSpPr>
            <a:spLocks noGrp="1"/>
          </p:cNvSpPr>
          <p:nvPr>
            <p:ph type="pic" sz="quarter" idx="15"/>
          </p:nvPr>
        </p:nvSpPr>
        <p:spPr>
          <a:xfrm>
            <a:off x="6382093" y="1671569"/>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29" name="Picture Placeholder 2"/>
          <p:cNvSpPr>
            <a:spLocks noGrp="1"/>
          </p:cNvSpPr>
          <p:nvPr>
            <p:ph type="pic" sz="quarter" idx="16"/>
          </p:nvPr>
        </p:nvSpPr>
        <p:spPr>
          <a:xfrm>
            <a:off x="9044794" y="1671569"/>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30" name="Picture Placeholder 2"/>
          <p:cNvSpPr>
            <a:spLocks noGrp="1"/>
          </p:cNvSpPr>
          <p:nvPr>
            <p:ph type="pic" sz="quarter" idx="17"/>
          </p:nvPr>
        </p:nvSpPr>
        <p:spPr>
          <a:xfrm>
            <a:off x="833641" y="2968089"/>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31" name="Picture Placeholder 2"/>
          <p:cNvSpPr>
            <a:spLocks noGrp="1"/>
          </p:cNvSpPr>
          <p:nvPr>
            <p:ph type="pic" sz="quarter" idx="18"/>
          </p:nvPr>
        </p:nvSpPr>
        <p:spPr>
          <a:xfrm>
            <a:off x="3699083" y="2968089"/>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32" name="Picture Placeholder 2"/>
          <p:cNvSpPr>
            <a:spLocks noGrp="1"/>
          </p:cNvSpPr>
          <p:nvPr>
            <p:ph type="pic" sz="quarter" idx="19"/>
          </p:nvPr>
        </p:nvSpPr>
        <p:spPr>
          <a:xfrm>
            <a:off x="6382093" y="2968089"/>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33" name="Picture Placeholder 2"/>
          <p:cNvSpPr>
            <a:spLocks noGrp="1"/>
          </p:cNvSpPr>
          <p:nvPr>
            <p:ph type="pic" sz="quarter" idx="20"/>
          </p:nvPr>
        </p:nvSpPr>
        <p:spPr>
          <a:xfrm>
            <a:off x="9044794" y="2968089"/>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34" name="Picture Placeholder 2"/>
          <p:cNvSpPr>
            <a:spLocks noGrp="1"/>
          </p:cNvSpPr>
          <p:nvPr>
            <p:ph type="pic" sz="quarter" idx="21"/>
          </p:nvPr>
        </p:nvSpPr>
        <p:spPr>
          <a:xfrm>
            <a:off x="833641" y="4277841"/>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35" name="Picture Placeholder 2"/>
          <p:cNvSpPr>
            <a:spLocks noGrp="1"/>
          </p:cNvSpPr>
          <p:nvPr>
            <p:ph type="pic" sz="quarter" idx="22"/>
          </p:nvPr>
        </p:nvSpPr>
        <p:spPr>
          <a:xfrm>
            <a:off x="3699083" y="4277841"/>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36" name="Picture Placeholder 2"/>
          <p:cNvSpPr>
            <a:spLocks noGrp="1"/>
          </p:cNvSpPr>
          <p:nvPr>
            <p:ph type="pic" sz="quarter" idx="23"/>
          </p:nvPr>
        </p:nvSpPr>
        <p:spPr>
          <a:xfrm>
            <a:off x="6382093" y="4277841"/>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
        <p:nvSpPr>
          <p:cNvPr id="37" name="Picture Placeholder 2"/>
          <p:cNvSpPr>
            <a:spLocks noGrp="1"/>
          </p:cNvSpPr>
          <p:nvPr>
            <p:ph type="pic" sz="quarter" idx="24"/>
          </p:nvPr>
        </p:nvSpPr>
        <p:spPr>
          <a:xfrm>
            <a:off x="9044794" y="4277841"/>
            <a:ext cx="2315670" cy="1045155"/>
          </a:xfrm>
          <a:solidFill>
            <a:schemeClr val="bg1">
              <a:lumMod val="95000"/>
            </a:schemeClr>
          </a:solidFill>
        </p:spPr>
        <p:txBody>
          <a:bodyPr>
            <a:normAutofit/>
          </a:bodyPr>
          <a:lstStyle>
            <a:lvl1pPr marL="0" indent="0">
              <a:buNone/>
              <a:defRPr sz="1400">
                <a:latin typeface="Lato Light"/>
                <a:cs typeface="Lato Light"/>
              </a:defRPr>
            </a:lvl1pPr>
          </a:lstStyle>
          <a:p>
            <a:endParaRPr lang="en-US" dirty="0"/>
          </a:p>
        </p:txBody>
      </p:sp>
    </p:spTree>
    <p:extLst>
      <p:ext uri="{BB962C8B-B14F-4D97-AF65-F5344CB8AC3E}">
        <p14:creationId xmlns:p14="http://schemas.microsoft.com/office/powerpoint/2010/main" val="287195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ur Clients Square">
    <p:spTree>
      <p:nvGrpSpPr>
        <p:cNvPr id="1" name=""/>
        <p:cNvGrpSpPr/>
        <p:nvPr/>
      </p:nvGrpSpPr>
      <p:grpSpPr>
        <a:xfrm>
          <a:off x="0" y="0"/>
          <a:ext cx="0" cy="0"/>
          <a:chOff x="0" y="0"/>
          <a:chExt cx="0" cy="0"/>
        </a:xfrm>
      </p:grpSpPr>
      <p:sp>
        <p:nvSpPr>
          <p:cNvPr id="79" name="Picture Placeholder 2"/>
          <p:cNvSpPr>
            <a:spLocks noGrp="1"/>
          </p:cNvSpPr>
          <p:nvPr>
            <p:ph type="pic" sz="quarter" idx="13"/>
          </p:nvPr>
        </p:nvSpPr>
        <p:spPr>
          <a:xfrm>
            <a:off x="1551061" y="163643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80" name="Picture Placeholder 2"/>
          <p:cNvSpPr>
            <a:spLocks noGrp="1"/>
          </p:cNvSpPr>
          <p:nvPr>
            <p:ph type="pic" sz="quarter" idx="14"/>
          </p:nvPr>
        </p:nvSpPr>
        <p:spPr>
          <a:xfrm>
            <a:off x="3080648" y="163643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81" name="Picture Placeholder 2"/>
          <p:cNvSpPr>
            <a:spLocks noGrp="1"/>
          </p:cNvSpPr>
          <p:nvPr>
            <p:ph type="pic" sz="quarter" idx="15"/>
          </p:nvPr>
        </p:nvSpPr>
        <p:spPr>
          <a:xfrm>
            <a:off x="4610234" y="163643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82" name="Picture Placeholder 2"/>
          <p:cNvSpPr>
            <a:spLocks noGrp="1"/>
          </p:cNvSpPr>
          <p:nvPr>
            <p:ph type="pic" sz="quarter" idx="16"/>
          </p:nvPr>
        </p:nvSpPr>
        <p:spPr>
          <a:xfrm>
            <a:off x="6139821" y="163643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83" name="Picture Placeholder 2"/>
          <p:cNvSpPr>
            <a:spLocks noGrp="1"/>
          </p:cNvSpPr>
          <p:nvPr>
            <p:ph type="pic" sz="quarter" idx="17"/>
          </p:nvPr>
        </p:nvSpPr>
        <p:spPr>
          <a:xfrm>
            <a:off x="7669408" y="163643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84" name="Picture Placeholder 2"/>
          <p:cNvSpPr>
            <a:spLocks noGrp="1"/>
          </p:cNvSpPr>
          <p:nvPr>
            <p:ph type="pic" sz="quarter" idx="18"/>
          </p:nvPr>
        </p:nvSpPr>
        <p:spPr>
          <a:xfrm>
            <a:off x="9198994" y="163643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91" name="Picture Placeholder 2"/>
          <p:cNvSpPr>
            <a:spLocks noGrp="1"/>
          </p:cNvSpPr>
          <p:nvPr>
            <p:ph type="pic" sz="quarter" idx="19"/>
          </p:nvPr>
        </p:nvSpPr>
        <p:spPr>
          <a:xfrm>
            <a:off x="1551061" y="316961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92" name="Picture Placeholder 2"/>
          <p:cNvSpPr>
            <a:spLocks noGrp="1"/>
          </p:cNvSpPr>
          <p:nvPr>
            <p:ph type="pic" sz="quarter" idx="20"/>
          </p:nvPr>
        </p:nvSpPr>
        <p:spPr>
          <a:xfrm>
            <a:off x="3080648" y="316961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93" name="Picture Placeholder 2"/>
          <p:cNvSpPr>
            <a:spLocks noGrp="1"/>
          </p:cNvSpPr>
          <p:nvPr>
            <p:ph type="pic" sz="quarter" idx="21"/>
          </p:nvPr>
        </p:nvSpPr>
        <p:spPr>
          <a:xfrm>
            <a:off x="4610234" y="316961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94" name="Picture Placeholder 2"/>
          <p:cNvSpPr>
            <a:spLocks noGrp="1"/>
          </p:cNvSpPr>
          <p:nvPr>
            <p:ph type="pic" sz="quarter" idx="22"/>
          </p:nvPr>
        </p:nvSpPr>
        <p:spPr>
          <a:xfrm>
            <a:off x="6139821" y="316961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95" name="Picture Placeholder 2"/>
          <p:cNvSpPr>
            <a:spLocks noGrp="1"/>
          </p:cNvSpPr>
          <p:nvPr>
            <p:ph type="pic" sz="quarter" idx="23"/>
          </p:nvPr>
        </p:nvSpPr>
        <p:spPr>
          <a:xfrm>
            <a:off x="7669408" y="316961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96" name="Picture Placeholder 2"/>
          <p:cNvSpPr>
            <a:spLocks noGrp="1"/>
          </p:cNvSpPr>
          <p:nvPr>
            <p:ph type="pic" sz="quarter" idx="24"/>
          </p:nvPr>
        </p:nvSpPr>
        <p:spPr>
          <a:xfrm>
            <a:off x="9198994" y="3169618"/>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103" name="Picture Placeholder 2"/>
          <p:cNvSpPr>
            <a:spLocks noGrp="1"/>
          </p:cNvSpPr>
          <p:nvPr>
            <p:ph type="pic" sz="quarter" idx="25"/>
          </p:nvPr>
        </p:nvSpPr>
        <p:spPr>
          <a:xfrm>
            <a:off x="1551061" y="4739257"/>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104" name="Picture Placeholder 2"/>
          <p:cNvSpPr>
            <a:spLocks noGrp="1"/>
          </p:cNvSpPr>
          <p:nvPr>
            <p:ph type="pic" sz="quarter" idx="26"/>
          </p:nvPr>
        </p:nvSpPr>
        <p:spPr>
          <a:xfrm>
            <a:off x="3080648" y="4739257"/>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105" name="Picture Placeholder 2"/>
          <p:cNvSpPr>
            <a:spLocks noGrp="1"/>
          </p:cNvSpPr>
          <p:nvPr>
            <p:ph type="pic" sz="quarter" idx="27"/>
          </p:nvPr>
        </p:nvSpPr>
        <p:spPr>
          <a:xfrm>
            <a:off x="4610234" y="4739257"/>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106" name="Picture Placeholder 2"/>
          <p:cNvSpPr>
            <a:spLocks noGrp="1"/>
          </p:cNvSpPr>
          <p:nvPr>
            <p:ph type="pic" sz="quarter" idx="28"/>
          </p:nvPr>
        </p:nvSpPr>
        <p:spPr>
          <a:xfrm>
            <a:off x="6139821" y="4739257"/>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107" name="Picture Placeholder 2"/>
          <p:cNvSpPr>
            <a:spLocks noGrp="1"/>
          </p:cNvSpPr>
          <p:nvPr>
            <p:ph type="pic" sz="quarter" idx="29"/>
          </p:nvPr>
        </p:nvSpPr>
        <p:spPr>
          <a:xfrm>
            <a:off x="7669408" y="4739257"/>
            <a:ext cx="1411776" cy="1411408"/>
          </a:xfrm>
          <a:noFill/>
        </p:spPr>
        <p:txBody>
          <a:bodyPr>
            <a:normAutofit/>
          </a:bodyPr>
          <a:lstStyle>
            <a:lvl1pPr marL="0" indent="0">
              <a:buNone/>
              <a:defRPr sz="1400">
                <a:latin typeface="Lato Light"/>
                <a:cs typeface="Lato Light"/>
              </a:defRPr>
            </a:lvl1pPr>
          </a:lstStyle>
          <a:p>
            <a:endParaRPr lang="en-US" dirty="0"/>
          </a:p>
        </p:txBody>
      </p:sp>
      <p:sp>
        <p:nvSpPr>
          <p:cNvPr id="108" name="Picture Placeholder 2"/>
          <p:cNvSpPr>
            <a:spLocks noGrp="1"/>
          </p:cNvSpPr>
          <p:nvPr>
            <p:ph type="pic" sz="quarter" idx="30"/>
          </p:nvPr>
        </p:nvSpPr>
        <p:spPr>
          <a:xfrm>
            <a:off x="9198994" y="4739257"/>
            <a:ext cx="1411776" cy="1411408"/>
          </a:xfrm>
          <a:noFill/>
        </p:spPr>
        <p:txBody>
          <a:bodyPr>
            <a:normAutofit/>
          </a:bodyPr>
          <a:lstStyle>
            <a:lvl1pPr marL="0" indent="0">
              <a:buNone/>
              <a:defRPr sz="1400">
                <a:latin typeface="Lato Light"/>
                <a:cs typeface="Lato Light"/>
              </a:defRPr>
            </a:lvl1pPr>
          </a:lstStyle>
          <a:p>
            <a:endParaRPr lang="en-US" dirty="0"/>
          </a:p>
        </p:txBody>
      </p:sp>
    </p:spTree>
    <p:extLst>
      <p:ext uri="{BB962C8B-B14F-4D97-AF65-F5344CB8AC3E}">
        <p14:creationId xmlns:p14="http://schemas.microsoft.com/office/powerpoint/2010/main" val="348701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ig Image Placeholder">
    <p:spTree>
      <p:nvGrpSpPr>
        <p:cNvPr id="1" name=""/>
        <p:cNvGrpSpPr/>
        <p:nvPr/>
      </p:nvGrpSpPr>
      <p:grpSpPr>
        <a:xfrm>
          <a:off x="0" y="0"/>
          <a:ext cx="0" cy="0"/>
          <a:chOff x="0" y="0"/>
          <a:chExt cx="0" cy="0"/>
        </a:xfrm>
      </p:grpSpPr>
      <p:sp>
        <p:nvSpPr>
          <p:cNvPr id="4" name="Picture Placeholder 13"/>
          <p:cNvSpPr>
            <a:spLocks noGrp="1" noChangeAspect="1"/>
          </p:cNvSpPr>
          <p:nvPr>
            <p:ph type="pic" sz="quarter" idx="13"/>
          </p:nvPr>
        </p:nvSpPr>
        <p:spPr>
          <a:xfrm>
            <a:off x="771039"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11" name="Picture Placeholder 13"/>
          <p:cNvSpPr>
            <a:spLocks noGrp="1" noChangeAspect="1"/>
          </p:cNvSpPr>
          <p:nvPr>
            <p:ph type="pic" sz="quarter" idx="14"/>
          </p:nvPr>
        </p:nvSpPr>
        <p:spPr>
          <a:xfrm>
            <a:off x="3649925"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12" name="Picture Placeholder 13"/>
          <p:cNvSpPr>
            <a:spLocks noGrp="1" noChangeAspect="1"/>
          </p:cNvSpPr>
          <p:nvPr>
            <p:ph type="pic" sz="quarter" idx="15"/>
          </p:nvPr>
        </p:nvSpPr>
        <p:spPr>
          <a:xfrm>
            <a:off x="6479017"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13" name="Picture Placeholder 13"/>
          <p:cNvSpPr>
            <a:spLocks noGrp="1" noChangeAspect="1"/>
          </p:cNvSpPr>
          <p:nvPr>
            <p:ph type="pic" sz="quarter" idx="16"/>
          </p:nvPr>
        </p:nvSpPr>
        <p:spPr>
          <a:xfrm>
            <a:off x="9303331" y="1492437"/>
            <a:ext cx="2057936" cy="20574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146327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ig Image Placeholder">
    <p:spTree>
      <p:nvGrpSpPr>
        <p:cNvPr id="1" name=""/>
        <p:cNvGrpSpPr/>
        <p:nvPr/>
      </p:nvGrpSpPr>
      <p:grpSpPr>
        <a:xfrm>
          <a:off x="0" y="0"/>
          <a:ext cx="0" cy="0"/>
          <a:chOff x="0" y="0"/>
          <a:chExt cx="0" cy="0"/>
        </a:xfrm>
      </p:grpSpPr>
      <p:sp>
        <p:nvSpPr>
          <p:cNvPr id="4" name="Picture Placeholder 13"/>
          <p:cNvSpPr>
            <a:spLocks noGrp="1" noChangeAspect="1"/>
          </p:cNvSpPr>
          <p:nvPr>
            <p:ph type="pic" sz="quarter" idx="13"/>
          </p:nvPr>
        </p:nvSpPr>
        <p:spPr>
          <a:xfrm>
            <a:off x="1148761"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18" name="Picture Placeholder 13"/>
          <p:cNvSpPr>
            <a:spLocks noGrp="1" noChangeAspect="1"/>
          </p:cNvSpPr>
          <p:nvPr>
            <p:ph type="pic" sz="quarter" idx="14"/>
          </p:nvPr>
        </p:nvSpPr>
        <p:spPr>
          <a:xfrm>
            <a:off x="4044668"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1" name="Picture Placeholder 13"/>
          <p:cNvSpPr>
            <a:spLocks noGrp="1" noChangeAspect="1"/>
          </p:cNvSpPr>
          <p:nvPr>
            <p:ph type="pic" sz="quarter" idx="15"/>
          </p:nvPr>
        </p:nvSpPr>
        <p:spPr>
          <a:xfrm>
            <a:off x="6872943"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2" name="Picture Placeholder 13"/>
          <p:cNvSpPr>
            <a:spLocks noGrp="1" noChangeAspect="1"/>
          </p:cNvSpPr>
          <p:nvPr>
            <p:ph type="pic" sz="quarter" idx="16"/>
          </p:nvPr>
        </p:nvSpPr>
        <p:spPr>
          <a:xfrm>
            <a:off x="9688271" y="1264000"/>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7" name="Picture Placeholder 13"/>
          <p:cNvSpPr>
            <a:spLocks noGrp="1" noChangeAspect="1"/>
          </p:cNvSpPr>
          <p:nvPr>
            <p:ph type="pic" sz="quarter" idx="17"/>
          </p:nvPr>
        </p:nvSpPr>
        <p:spPr>
          <a:xfrm>
            <a:off x="1148761"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8" name="Picture Placeholder 13"/>
          <p:cNvSpPr>
            <a:spLocks noGrp="1" noChangeAspect="1"/>
          </p:cNvSpPr>
          <p:nvPr>
            <p:ph type="pic" sz="quarter" idx="18"/>
          </p:nvPr>
        </p:nvSpPr>
        <p:spPr>
          <a:xfrm>
            <a:off x="4044668"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29" name="Picture Placeholder 13"/>
          <p:cNvSpPr>
            <a:spLocks noGrp="1" noChangeAspect="1"/>
          </p:cNvSpPr>
          <p:nvPr>
            <p:ph type="pic" sz="quarter" idx="19"/>
          </p:nvPr>
        </p:nvSpPr>
        <p:spPr>
          <a:xfrm>
            <a:off x="6872943"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
        <p:nvSpPr>
          <p:cNvPr id="30" name="Picture Placeholder 13"/>
          <p:cNvSpPr>
            <a:spLocks noGrp="1" noChangeAspect="1"/>
          </p:cNvSpPr>
          <p:nvPr>
            <p:ph type="pic" sz="quarter" idx="20"/>
          </p:nvPr>
        </p:nvSpPr>
        <p:spPr>
          <a:xfrm>
            <a:off x="9688271" y="3784294"/>
            <a:ext cx="1371957" cy="1371600"/>
          </a:xfrm>
          <a:prstGeom prst="ellipse">
            <a:avLst/>
          </a:prstGeom>
          <a:effectLst/>
        </p:spPr>
        <p:txBody>
          <a:bodyPr>
            <a:normAutofit/>
          </a:bodyPr>
          <a:lstStyle>
            <a:lvl1pPr marL="0" indent="0">
              <a:buNone/>
              <a:defRPr sz="125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28599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6335581" y="1620355"/>
            <a:ext cx="5027335" cy="423138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29372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8333734"/>
            <a:ext cx="2844800" cy="365126"/>
          </a:xfrm>
          <a:prstGeom prst="rect">
            <a:avLst/>
          </a:prstGeom>
        </p:spPr>
        <p:txBody>
          <a:bodyPr lIns="243797" tIns="121899" rIns="243797" bIns="121899"/>
          <a:lstStyle/>
          <a:p>
            <a:r>
              <a:rPr lang="en-US" dirty="0"/>
              <a:t>www.bestppt.com</a:t>
            </a:r>
          </a:p>
        </p:txBody>
      </p:sp>
      <p:sp>
        <p:nvSpPr>
          <p:cNvPr id="9" name="Picture Placeholder 2"/>
          <p:cNvSpPr>
            <a:spLocks noGrp="1"/>
          </p:cNvSpPr>
          <p:nvPr>
            <p:ph type="pic" sz="quarter" idx="11"/>
          </p:nvPr>
        </p:nvSpPr>
        <p:spPr>
          <a:xfrm>
            <a:off x="0" y="0"/>
            <a:ext cx="12210292" cy="6858000"/>
          </a:xfrm>
          <a:noFill/>
        </p:spPr>
        <p:txBody>
          <a:bodyPr>
            <a:normAutofit/>
          </a:bodyPr>
          <a:lstStyle>
            <a:lvl1pPr marL="0" indent="0">
              <a:buNone/>
              <a:defRPr sz="1400">
                <a:latin typeface="Lato Light"/>
                <a:cs typeface="Lato Light"/>
              </a:defRPr>
            </a:lvl1pPr>
          </a:lstStyle>
          <a:p>
            <a:endParaRPr lang="en-US" dirty="0"/>
          </a:p>
        </p:txBody>
      </p:sp>
    </p:spTree>
    <p:extLst>
      <p:ext uri="{BB962C8B-B14F-4D97-AF65-F5344CB8AC3E}">
        <p14:creationId xmlns:p14="http://schemas.microsoft.com/office/powerpoint/2010/main" val="1859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4360027" y="2301631"/>
            <a:ext cx="3464606" cy="455637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405765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ptop 02">
    <p:spTree>
      <p:nvGrpSpPr>
        <p:cNvPr id="1" name=""/>
        <p:cNvGrpSpPr/>
        <p:nvPr/>
      </p:nvGrpSpPr>
      <p:grpSpPr>
        <a:xfrm>
          <a:off x="0" y="0"/>
          <a:ext cx="0" cy="0"/>
          <a:chOff x="0" y="0"/>
          <a:chExt cx="0" cy="0"/>
        </a:xfrm>
      </p:grpSpPr>
      <p:sp>
        <p:nvSpPr>
          <p:cNvPr id="24" name="Picture Placeholder 9"/>
          <p:cNvSpPr>
            <a:spLocks noGrp="1"/>
          </p:cNvSpPr>
          <p:nvPr>
            <p:ph type="pic" sz="quarter" idx="11"/>
          </p:nvPr>
        </p:nvSpPr>
        <p:spPr>
          <a:xfrm>
            <a:off x="4185257" y="1834461"/>
            <a:ext cx="3804836" cy="2365807"/>
          </a:xfrm>
          <a:noFill/>
        </p:spPr>
        <p:txBody>
          <a:bodyPr>
            <a:normAutofit/>
          </a:bodyPr>
          <a:lstStyle>
            <a:lvl1pPr marL="0" indent="0">
              <a:buNone/>
              <a:defRPr sz="105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41590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1288298" y="1428687"/>
            <a:ext cx="2317411" cy="2315294"/>
          </a:xfrm>
          <a:prstGeom prst="rect">
            <a:avLst/>
          </a:prstGeom>
          <a:effectLst/>
        </p:spPr>
        <p:txBody>
          <a:bodyPr rtlCol="0">
            <a:normAutofit/>
          </a:bodyPr>
          <a:lstStyle>
            <a:lvl1pPr marL="0" indent="0">
              <a:buNone/>
              <a:defRPr sz="1400">
                <a:ln>
                  <a:noFill/>
                </a:ln>
                <a:solidFill>
                  <a:schemeClr val="tx1"/>
                </a:solidFill>
                <a:latin typeface="Lato Light"/>
                <a:cs typeface="Lato Light"/>
              </a:defRPr>
            </a:lvl1pPr>
          </a:lstStyle>
          <a:p>
            <a:pPr lvl="0"/>
            <a:endParaRPr lang="en-US" noProof="0" dirty="0"/>
          </a:p>
        </p:txBody>
      </p:sp>
      <p:sp>
        <p:nvSpPr>
          <p:cNvPr id="20" name="Picture Placeholder 13"/>
          <p:cNvSpPr>
            <a:spLocks noGrp="1"/>
          </p:cNvSpPr>
          <p:nvPr>
            <p:ph type="pic" sz="quarter" idx="15"/>
          </p:nvPr>
        </p:nvSpPr>
        <p:spPr>
          <a:xfrm>
            <a:off x="6064226" y="1433855"/>
            <a:ext cx="2317411" cy="2315294"/>
          </a:xfrm>
          <a:prstGeom prst="rect">
            <a:avLst/>
          </a:prstGeom>
          <a:effectLst/>
        </p:spPr>
        <p:txBody>
          <a:bodyPr rtlCol="0">
            <a:normAutofit/>
          </a:bodyPr>
          <a:lstStyle>
            <a:lvl1pPr marL="0" indent="0">
              <a:buNone/>
              <a:defRPr sz="1400">
                <a:ln>
                  <a:noFill/>
                </a:ln>
                <a:solidFill>
                  <a:schemeClr val="tx1"/>
                </a:solidFill>
                <a:latin typeface="Lato Light"/>
                <a:cs typeface="Lato Light"/>
              </a:defRPr>
            </a:lvl1pPr>
          </a:lstStyle>
          <a:p>
            <a:pPr lvl="0"/>
            <a:endParaRPr lang="en-US" noProof="0" dirty="0"/>
          </a:p>
        </p:txBody>
      </p:sp>
      <p:sp>
        <p:nvSpPr>
          <p:cNvPr id="26" name="Picture Placeholder 13"/>
          <p:cNvSpPr>
            <a:spLocks noGrp="1"/>
          </p:cNvSpPr>
          <p:nvPr>
            <p:ph type="pic" sz="quarter" idx="16"/>
          </p:nvPr>
        </p:nvSpPr>
        <p:spPr>
          <a:xfrm>
            <a:off x="8452190" y="1438950"/>
            <a:ext cx="2317411" cy="2315294"/>
          </a:xfrm>
          <a:prstGeom prst="rect">
            <a:avLst/>
          </a:prstGeom>
          <a:effectLst/>
        </p:spPr>
        <p:txBody>
          <a:bodyPr rtlCol="0">
            <a:normAutofit/>
          </a:bodyPr>
          <a:lstStyle>
            <a:lvl1pPr marL="0" indent="0">
              <a:buNone/>
              <a:defRPr sz="1400">
                <a:ln>
                  <a:noFill/>
                </a:ln>
                <a:solidFill>
                  <a:schemeClr val="tx1"/>
                </a:solidFill>
                <a:latin typeface="Lato Light"/>
                <a:cs typeface="Lato Light"/>
              </a:defRPr>
            </a:lvl1pPr>
          </a:lstStyle>
          <a:p>
            <a:pPr lvl="0"/>
            <a:endParaRPr lang="en-US" noProof="0" dirty="0"/>
          </a:p>
        </p:txBody>
      </p:sp>
      <p:sp>
        <p:nvSpPr>
          <p:cNvPr id="27" name="Picture Placeholder 13"/>
          <p:cNvSpPr>
            <a:spLocks noGrp="1"/>
          </p:cNvSpPr>
          <p:nvPr>
            <p:ph type="pic" sz="quarter" idx="17"/>
          </p:nvPr>
        </p:nvSpPr>
        <p:spPr>
          <a:xfrm>
            <a:off x="1288298" y="3838907"/>
            <a:ext cx="2317411" cy="2315294"/>
          </a:xfrm>
          <a:prstGeom prst="rect">
            <a:avLst/>
          </a:prstGeom>
          <a:effectLst/>
        </p:spPr>
        <p:txBody>
          <a:bodyPr rtlCol="0">
            <a:normAutofit/>
          </a:bodyPr>
          <a:lstStyle>
            <a:lvl1pPr marL="0" indent="0">
              <a:buNone/>
              <a:defRPr sz="1400">
                <a:ln>
                  <a:noFill/>
                </a:ln>
                <a:solidFill>
                  <a:schemeClr val="tx1"/>
                </a:solidFill>
                <a:latin typeface="Lato Light"/>
                <a:cs typeface="Lato Light"/>
              </a:defRPr>
            </a:lvl1pPr>
          </a:lstStyle>
          <a:p>
            <a:pPr lvl="0"/>
            <a:endParaRPr lang="en-US" noProof="0" dirty="0"/>
          </a:p>
        </p:txBody>
      </p:sp>
      <p:sp>
        <p:nvSpPr>
          <p:cNvPr id="28" name="Picture Placeholder 13"/>
          <p:cNvSpPr>
            <a:spLocks noGrp="1"/>
          </p:cNvSpPr>
          <p:nvPr>
            <p:ph type="pic" sz="quarter" idx="18"/>
          </p:nvPr>
        </p:nvSpPr>
        <p:spPr>
          <a:xfrm>
            <a:off x="3676262" y="3838907"/>
            <a:ext cx="2317411" cy="2315294"/>
          </a:xfrm>
          <a:prstGeom prst="rect">
            <a:avLst/>
          </a:prstGeom>
          <a:effectLst/>
        </p:spPr>
        <p:txBody>
          <a:bodyPr rtlCol="0">
            <a:normAutofit/>
          </a:bodyPr>
          <a:lstStyle>
            <a:lvl1pPr marL="0" indent="0">
              <a:buNone/>
              <a:defRPr sz="1400">
                <a:ln>
                  <a:noFill/>
                </a:ln>
                <a:solidFill>
                  <a:schemeClr val="tx1"/>
                </a:solidFill>
                <a:latin typeface="Lato Light"/>
                <a:cs typeface="Lato Light"/>
              </a:defRPr>
            </a:lvl1pPr>
          </a:lstStyle>
          <a:p>
            <a:pPr lvl="0"/>
            <a:endParaRPr lang="en-US" noProof="0" dirty="0"/>
          </a:p>
        </p:txBody>
      </p:sp>
      <p:sp>
        <p:nvSpPr>
          <p:cNvPr id="29" name="Picture Placeholder 13"/>
          <p:cNvSpPr>
            <a:spLocks noGrp="1"/>
          </p:cNvSpPr>
          <p:nvPr>
            <p:ph type="pic" sz="quarter" idx="19"/>
          </p:nvPr>
        </p:nvSpPr>
        <p:spPr>
          <a:xfrm>
            <a:off x="6064226" y="3828644"/>
            <a:ext cx="2317411" cy="2315294"/>
          </a:xfrm>
          <a:prstGeom prst="rect">
            <a:avLst/>
          </a:prstGeom>
          <a:effectLst/>
        </p:spPr>
        <p:txBody>
          <a:bodyPr rtlCol="0">
            <a:normAutofit/>
          </a:bodyPr>
          <a:lstStyle>
            <a:lvl1pPr marL="0" indent="0">
              <a:buNone/>
              <a:defRPr sz="1400">
                <a:ln>
                  <a:noFill/>
                </a:ln>
                <a:solidFill>
                  <a:schemeClr val="tx1"/>
                </a:solidFill>
                <a:latin typeface="Lato Light"/>
                <a:cs typeface="Lato Light"/>
              </a:defRPr>
            </a:lvl1pPr>
          </a:lstStyle>
          <a:p>
            <a:pPr lvl="0"/>
            <a:endParaRPr lang="en-US" noProof="0" dirty="0"/>
          </a:p>
        </p:txBody>
      </p:sp>
      <p:sp>
        <p:nvSpPr>
          <p:cNvPr id="30" name="Picture Placeholder 13"/>
          <p:cNvSpPr>
            <a:spLocks noGrp="1"/>
          </p:cNvSpPr>
          <p:nvPr>
            <p:ph type="pic" sz="quarter" idx="20"/>
          </p:nvPr>
        </p:nvSpPr>
        <p:spPr>
          <a:xfrm>
            <a:off x="8452190" y="3828644"/>
            <a:ext cx="2317411" cy="2315294"/>
          </a:xfrm>
          <a:prstGeom prst="rect">
            <a:avLst/>
          </a:prstGeom>
          <a:effectLst/>
        </p:spPr>
        <p:txBody>
          <a:bodyPr rtlCol="0">
            <a:normAutofit/>
          </a:bodyPr>
          <a:lstStyle>
            <a:lvl1pPr marL="0" indent="0">
              <a:buNone/>
              <a:defRPr sz="1400">
                <a:ln>
                  <a:noFill/>
                </a:ln>
                <a:solidFill>
                  <a:schemeClr val="tx1"/>
                </a:solidFill>
                <a:latin typeface="Lato Light"/>
                <a:cs typeface="Lato Light"/>
              </a:defRPr>
            </a:lvl1pPr>
          </a:lstStyle>
          <a:p>
            <a:pPr lvl="0"/>
            <a:endParaRPr lang="en-US" noProof="0" dirty="0"/>
          </a:p>
        </p:txBody>
      </p:sp>
      <p:sp>
        <p:nvSpPr>
          <p:cNvPr id="32" name="Picture Placeholder 13"/>
          <p:cNvSpPr>
            <a:spLocks noGrp="1"/>
          </p:cNvSpPr>
          <p:nvPr>
            <p:ph type="pic" sz="quarter" idx="21"/>
          </p:nvPr>
        </p:nvSpPr>
        <p:spPr>
          <a:xfrm>
            <a:off x="3676262" y="1428687"/>
            <a:ext cx="2317411" cy="2315294"/>
          </a:xfrm>
          <a:prstGeom prst="rect">
            <a:avLst/>
          </a:prstGeom>
          <a:effectLst/>
        </p:spPr>
        <p:txBody>
          <a:bodyPr rtlCol="0">
            <a:normAutofit/>
          </a:bodyPr>
          <a:lstStyle>
            <a:lvl1pPr marL="0" indent="0">
              <a:buNone/>
              <a:defRPr sz="1400">
                <a:ln>
                  <a:noFill/>
                </a:ln>
                <a:solidFill>
                  <a:schemeClr val="tx1"/>
                </a:solidFill>
                <a:latin typeface="Lato Light"/>
                <a:cs typeface="Lato Light"/>
              </a:defRPr>
            </a:lvl1pPr>
          </a:lstStyle>
          <a:p>
            <a:pPr lvl="0"/>
            <a:endParaRPr lang="en-US" noProof="0" dirty="0"/>
          </a:p>
        </p:txBody>
      </p:sp>
    </p:spTree>
    <p:extLst>
      <p:ext uri="{BB962C8B-B14F-4D97-AF65-F5344CB8AC3E}">
        <p14:creationId xmlns:p14="http://schemas.microsoft.com/office/powerpoint/2010/main" val="525599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874539" y="1524000"/>
            <a:ext cx="3356022" cy="4035778"/>
          </a:xfrm>
        </p:spPr>
        <p:txBody>
          <a:bodyPr rtlCol="0">
            <a:normAutofit/>
          </a:bodyPr>
          <a:lstStyle>
            <a:lvl1pPr marL="0" indent="0">
              <a:buNone/>
              <a:defRPr sz="1000">
                <a:latin typeface="Calibri Light"/>
                <a:cs typeface="Calibri Light"/>
              </a:defRPr>
            </a:lvl1pPr>
          </a:lstStyle>
          <a:p>
            <a:pPr lvl="0"/>
            <a:endParaRPr lang="en-US" noProof="0" dirty="0"/>
          </a:p>
        </p:txBody>
      </p:sp>
      <p:sp>
        <p:nvSpPr>
          <p:cNvPr id="12" name="Picture Placeholder 2"/>
          <p:cNvSpPr>
            <a:spLocks noGrp="1"/>
          </p:cNvSpPr>
          <p:nvPr>
            <p:ph type="pic" sz="quarter" idx="14"/>
          </p:nvPr>
        </p:nvSpPr>
        <p:spPr>
          <a:xfrm>
            <a:off x="4467876" y="1524000"/>
            <a:ext cx="3356022" cy="4035778"/>
          </a:xfrm>
        </p:spPr>
        <p:txBody>
          <a:bodyPr rtlCol="0">
            <a:normAutofit/>
          </a:bodyPr>
          <a:lstStyle>
            <a:lvl1pPr marL="0" indent="0">
              <a:buNone/>
              <a:defRPr sz="1000">
                <a:latin typeface="Calibri Light"/>
                <a:cs typeface="Calibri Light"/>
              </a:defRPr>
            </a:lvl1pPr>
          </a:lstStyle>
          <a:p>
            <a:pPr lvl="0"/>
            <a:endParaRPr lang="en-US" noProof="0" dirty="0"/>
          </a:p>
        </p:txBody>
      </p:sp>
      <p:sp>
        <p:nvSpPr>
          <p:cNvPr id="13" name="Picture Placeholder 2"/>
          <p:cNvSpPr>
            <a:spLocks noGrp="1"/>
          </p:cNvSpPr>
          <p:nvPr>
            <p:ph type="pic" sz="quarter" idx="15"/>
          </p:nvPr>
        </p:nvSpPr>
        <p:spPr>
          <a:xfrm>
            <a:off x="8059715" y="1524000"/>
            <a:ext cx="3356022" cy="4035778"/>
          </a:xfrm>
        </p:spPr>
        <p:txBody>
          <a:bodyPr rtlCol="0">
            <a:normAutofit/>
          </a:bodyPr>
          <a:lstStyle>
            <a:lvl1pPr marL="0" indent="0">
              <a:buNone/>
              <a:defRPr sz="1000">
                <a:latin typeface="Calibri Light"/>
                <a:cs typeface="Calibri Light"/>
              </a:defRPr>
            </a:lvl1pPr>
          </a:lstStyle>
          <a:p>
            <a:pPr lvl="0"/>
            <a:endParaRPr lang="en-US" noProof="0" dirty="0"/>
          </a:p>
        </p:txBody>
      </p:sp>
    </p:spTree>
    <p:extLst>
      <p:ext uri="{BB962C8B-B14F-4D97-AF65-F5344CB8AC3E}">
        <p14:creationId xmlns:p14="http://schemas.microsoft.com/office/powerpoint/2010/main" val="98138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216454"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81696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79706"/>
            <a:ext cx="10515600" cy="859789"/>
          </a:xfrm>
        </p:spPr>
        <p:txBody>
          <a:bodyPr>
            <a:normAutofit/>
          </a:bodyPr>
          <a:lstStyle>
            <a:lvl1pPr algn="ctr">
              <a:defRPr sz="4000" b="1"/>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9C1C7EA-A73E-43A9-911B-451D2BED6E57}" type="datetime1">
              <a:rPr lang="en-US" smtClean="0"/>
              <a:t>02-Aug-22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cxnSp>
        <p:nvCxnSpPr>
          <p:cNvPr id="6" name="Straight Connector 5"/>
          <p:cNvCxnSpPr/>
          <p:nvPr userDrawn="1"/>
        </p:nvCxnSpPr>
        <p:spPr>
          <a:xfrm rot="16200000">
            <a:off x="6096000" y="678055"/>
            <a:ext cx="0" cy="540000"/>
          </a:xfrm>
          <a:prstGeom prst="line">
            <a:avLst/>
          </a:prstGeom>
          <a:ln w="25400">
            <a:bevel/>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2"/>
          </p:nvPr>
        </p:nvSpPr>
        <p:spPr>
          <a:xfrm>
            <a:off x="11262360" y="396240"/>
            <a:ext cx="640080" cy="365125"/>
          </a:xfrm>
          <a:prstGeom prst="rect">
            <a:avLst/>
          </a:prstGeom>
        </p:spPr>
        <p:txBody>
          <a:bodyPr/>
          <a:lstStyle/>
          <a:p>
            <a:fld id="{EA01570A-8480-497D-96D4-D725A6D7C6AA}" type="slidenum">
              <a:rPr lang="en-US" smtClean="0"/>
              <a:t>‹#›</a:t>
            </a:fld>
            <a:endParaRPr lang="en-US" dirty="0"/>
          </a:p>
        </p:txBody>
      </p:sp>
    </p:spTree>
    <p:extLst>
      <p:ext uri="{BB962C8B-B14F-4D97-AF65-F5344CB8AC3E}">
        <p14:creationId xmlns:p14="http://schemas.microsoft.com/office/powerpoint/2010/main" val="4103925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AB86505-0714-4402-83D6-05051760B815}" type="datetime1">
              <a:rPr lang="id-ID" smtClean="0">
                <a:solidFill>
                  <a:prstClr val="black">
                    <a:tint val="75000"/>
                  </a:prstClr>
                </a:solidFill>
              </a:rPr>
              <a:t>02/08/2022</a:t>
            </a:fld>
            <a:endParaRPr lang="id-ID">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47E0D5-C779-4B48-9D09-DC37D8A4644B}"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99190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1978F17-CF6F-441E-9FAD-6FDD72241087}" type="datetimeFigureOut">
              <a:rPr lang="id-ID" smtClean="0">
                <a:solidFill>
                  <a:prstClr val="black">
                    <a:tint val="75000"/>
                  </a:prstClr>
                </a:solidFill>
              </a:rPr>
              <a:pPr/>
              <a:t>02/08/2022</a:t>
            </a:fld>
            <a:endParaRPr lang="id-ID">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47E0D5-C779-4B48-9D09-DC37D8A4644B}"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7706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p:spTree>
      <p:nvGrpSpPr>
        <p:cNvPr id="1" name=""/>
        <p:cNvGrpSpPr/>
        <p:nvPr/>
      </p:nvGrpSpPr>
      <p:grpSpPr>
        <a:xfrm>
          <a:off x="0" y="0"/>
          <a:ext cx="0" cy="0"/>
          <a:chOff x="0" y="0"/>
          <a:chExt cx="0" cy="0"/>
        </a:xfrm>
      </p:grpSpPr>
      <p:sp>
        <p:nvSpPr>
          <p:cNvPr id="7" name="Picture Placeholder 13"/>
          <p:cNvSpPr>
            <a:spLocks noGrp="1"/>
          </p:cNvSpPr>
          <p:nvPr>
            <p:ph type="pic" sz="quarter" idx="16"/>
          </p:nvPr>
        </p:nvSpPr>
        <p:spPr>
          <a:xfrm>
            <a:off x="1" y="1560822"/>
            <a:ext cx="12222983" cy="3184403"/>
          </a:xfrm>
          <a:effectLst/>
        </p:spPr>
        <p:txBody>
          <a:bodyPr>
            <a:normAutofit/>
          </a:bodyPr>
          <a:lstStyle>
            <a:lvl1pPr marL="0" indent="0">
              <a:buNone/>
              <a:defRPr sz="1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91434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rvices">
    <p:spTree>
      <p:nvGrpSpPr>
        <p:cNvPr id="1" name=""/>
        <p:cNvGrpSpPr/>
        <p:nvPr/>
      </p:nvGrpSpPr>
      <p:grpSpPr>
        <a:xfrm>
          <a:off x="0" y="0"/>
          <a:ext cx="0" cy="0"/>
          <a:chOff x="0" y="0"/>
          <a:chExt cx="0" cy="0"/>
        </a:xfrm>
      </p:grpSpPr>
      <p:sp>
        <p:nvSpPr>
          <p:cNvPr id="11" name="Picture Placeholder 8"/>
          <p:cNvSpPr>
            <a:spLocks noGrp="1" noChangeAspect="1"/>
          </p:cNvSpPr>
          <p:nvPr>
            <p:ph type="pic" sz="quarter" idx="10"/>
          </p:nvPr>
        </p:nvSpPr>
        <p:spPr>
          <a:xfrm>
            <a:off x="0" y="1709862"/>
            <a:ext cx="12192000" cy="3158274"/>
          </a:xfrm>
        </p:spPr>
        <p:txBody>
          <a:bodyPr>
            <a:normAutofit/>
          </a:bodyPr>
          <a:lstStyle>
            <a:lvl1pPr marL="0" indent="0">
              <a:buNone/>
              <a:defRPr sz="2100">
                <a:solidFill>
                  <a:schemeClr val="bg1">
                    <a:lumMod val="75000"/>
                  </a:schemeClr>
                </a:solidFill>
              </a:defRPr>
            </a:lvl1pPr>
          </a:lstStyle>
          <a:p>
            <a:endParaRPr lang="en-US" dirty="0"/>
          </a:p>
        </p:txBody>
      </p:sp>
    </p:spTree>
    <p:extLst>
      <p:ext uri="{BB962C8B-B14F-4D97-AF65-F5344CB8AC3E}">
        <p14:creationId xmlns:p14="http://schemas.microsoft.com/office/powerpoint/2010/main" val="281537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ster_slide">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927675" y="1882003"/>
            <a:ext cx="4561695" cy="2732629"/>
          </a:xfrm>
          <a:noFill/>
        </p:spPr>
        <p:txBody>
          <a:bodyPr>
            <a:normAutofit/>
          </a:bodyPr>
          <a:lstStyle>
            <a:lvl1pPr marL="0" indent="0">
              <a:buNone/>
              <a:defRPr sz="105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7842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Master_slide">
    <p:spTree>
      <p:nvGrpSpPr>
        <p:cNvPr id="1" name=""/>
        <p:cNvGrpSpPr/>
        <p:nvPr/>
      </p:nvGrpSpPr>
      <p:grpSpPr>
        <a:xfrm>
          <a:off x="0" y="0"/>
          <a:ext cx="0" cy="0"/>
          <a:chOff x="0" y="0"/>
          <a:chExt cx="0" cy="0"/>
        </a:xfrm>
      </p:grpSpPr>
      <p:sp>
        <p:nvSpPr>
          <p:cNvPr id="5" name="Picture Placeholder 9"/>
          <p:cNvSpPr>
            <a:spLocks noGrp="1"/>
          </p:cNvSpPr>
          <p:nvPr>
            <p:ph type="pic" sz="quarter" idx="12"/>
          </p:nvPr>
        </p:nvSpPr>
        <p:spPr>
          <a:xfrm>
            <a:off x="6872592" y="1808525"/>
            <a:ext cx="3570359" cy="2259306"/>
          </a:xfrm>
          <a:noFill/>
        </p:spPr>
        <p:txBody>
          <a:bodyPr>
            <a:normAutofit/>
          </a:bodyPr>
          <a:lstStyle>
            <a:lvl1pPr marL="0" indent="0">
              <a:buNone/>
              <a:defRPr sz="1050">
                <a:solidFill>
                  <a:schemeClr val="tx1">
                    <a:lumMod val="50000"/>
                    <a:lumOff val="50000"/>
                  </a:schemeClr>
                </a:solidFill>
              </a:defRPr>
            </a:lvl1pPr>
          </a:lstStyle>
          <a:p>
            <a:endParaRPr lang="en-US" dirty="0"/>
          </a:p>
        </p:txBody>
      </p:sp>
      <p:sp>
        <p:nvSpPr>
          <p:cNvPr id="6" name="Picture Placeholder 9"/>
          <p:cNvSpPr>
            <a:spLocks noGrp="1"/>
          </p:cNvSpPr>
          <p:nvPr>
            <p:ph type="pic" sz="quarter" idx="11"/>
          </p:nvPr>
        </p:nvSpPr>
        <p:spPr>
          <a:xfrm>
            <a:off x="1726620" y="1836757"/>
            <a:ext cx="3570359" cy="2196437"/>
          </a:xfrm>
          <a:noFill/>
        </p:spPr>
        <p:txBody>
          <a:bodyPr>
            <a:normAutofit/>
          </a:bodyPr>
          <a:lstStyle>
            <a:lvl1pPr marL="0" indent="0">
              <a:buNone/>
              <a:defRPr sz="105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4329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8574264" y="2814419"/>
            <a:ext cx="1615140" cy="2093653"/>
          </a:xfrm>
          <a:noFill/>
        </p:spPr>
        <p:txBody>
          <a:bodyPr>
            <a:normAutofit/>
          </a:bodyPr>
          <a:lstStyle>
            <a:lvl1pPr marL="0" indent="0">
              <a:buNone/>
              <a:defRPr sz="105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45615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5035963" y="1957758"/>
            <a:ext cx="2169726" cy="3830280"/>
          </a:xfrm>
          <a:noFill/>
        </p:spPr>
        <p:txBody>
          <a:bodyPr>
            <a:normAutofit/>
          </a:bodyPr>
          <a:lstStyle>
            <a:lvl1pPr marL="0" indent="0">
              <a:buNone/>
              <a:defRPr sz="105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3224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9146" y="1604558"/>
            <a:ext cx="12201146" cy="3729443"/>
          </a:xfrm>
          <a:noFill/>
        </p:spPr>
        <p:txBody>
          <a:bodyPr>
            <a:normAutofit/>
          </a:bodyPr>
          <a:lstStyle>
            <a:lvl1pPr marL="0" indent="0">
              <a:buNone/>
              <a:defRPr sz="105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1700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11336287" y="409326"/>
            <a:ext cx="381799" cy="276981"/>
          </a:xfrm>
          <a:prstGeom prst="rect">
            <a:avLst/>
          </a:prstGeom>
          <a:noFill/>
        </p:spPr>
        <p:txBody>
          <a:bodyPr wrap="none" lIns="91422" tIns="45711" rIns="91422" bIns="45711" rtlCol="0">
            <a:spAutoFit/>
          </a:bodyPr>
          <a:lstStyle/>
          <a:p>
            <a:pPr algn="ctr"/>
            <a:fld id="{260E2A6B-A809-4840-BF14-8648BC0BDF87}" type="slidenum">
              <a:rPr lang="id-ID" sz="1200" b="1" smtClean="0">
                <a:solidFill>
                  <a:schemeClr val="tx1"/>
                </a:solidFill>
                <a:latin typeface="Lato Light"/>
                <a:cs typeface="Lato Light"/>
              </a:rPr>
              <a:pPr algn="ctr"/>
              <a:t>‹#›</a:t>
            </a:fld>
            <a:endParaRPr lang="id-ID" sz="1200" dirty="0">
              <a:solidFill>
                <a:schemeClr val="tx1"/>
              </a:solidFill>
              <a:latin typeface="Lato Light"/>
              <a:cs typeface="Lato Light"/>
            </a:endParaRPr>
          </a:p>
        </p:txBody>
      </p:sp>
      <p:sp>
        <p:nvSpPr>
          <p:cNvPr id="14" name="Oval 13"/>
          <p:cNvSpPr/>
          <p:nvPr userDrawn="1"/>
        </p:nvSpPr>
        <p:spPr>
          <a:xfrm>
            <a:off x="11357276" y="375507"/>
            <a:ext cx="343856" cy="343767"/>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chemeClr val="tx1"/>
              </a:solidFill>
              <a:latin typeface="Lato Light"/>
              <a:cs typeface="Lato Light"/>
            </a:endParaRPr>
          </a:p>
        </p:txBody>
      </p:sp>
      <p:sp>
        <p:nvSpPr>
          <p:cNvPr id="6" name="Rectangle 5"/>
          <p:cNvSpPr/>
          <p:nvPr userDrawn="1"/>
        </p:nvSpPr>
        <p:spPr>
          <a:xfrm>
            <a:off x="5199757" y="0"/>
            <a:ext cx="1806222" cy="13889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 name="MSIPCMContentMarking" descr="{&quot;HashCode&quot;:1934468515,&quot;Placement&quot;:&quot;Footer&quot;,&quot;Top&quot;:520.68866,&quot;Left&quot;:0.0,&quot;SlideWidth&quot;:960,&quot;SlideHeight&quot;:540}"/>
          <p:cNvSpPr txBox="1"/>
          <p:nvPr userDrawn="1"/>
        </p:nvSpPr>
        <p:spPr>
          <a:xfrm>
            <a:off x="0" y="6612746"/>
            <a:ext cx="6534359" cy="245254"/>
          </a:xfrm>
          <a:prstGeom prst="rect">
            <a:avLst/>
          </a:prstGeom>
          <a:noFill/>
        </p:spPr>
        <p:txBody>
          <a:bodyPr vert="horz" wrap="square" lIns="0" tIns="0" rIns="0" bIns="0" rtlCol="0" anchor="ctr" anchorCtr="1">
            <a:spAutoFit/>
          </a:bodyPr>
          <a:lstStyle/>
          <a:p>
            <a:pPr algn="l">
              <a:spcBef>
                <a:spcPts val="0"/>
              </a:spcBef>
              <a:spcAft>
                <a:spcPts val="0"/>
              </a:spcAft>
            </a:pPr>
            <a:r>
              <a:rPr lang="en-US" sz="900" smtClean="0">
                <a:solidFill>
                  <a:srgbClr val="000000"/>
                </a:solidFill>
                <a:latin typeface="Calibri" panose="020F0502020204030204" pitchFamily="34" charset="0"/>
              </a:rPr>
              <a:t>INTERNAL. This information is accessible to ADB Management and staff. It may be shared outside ADB with appropriate permission.</a:t>
            </a:r>
            <a:endParaRPr lang="en-US" sz="900">
              <a:solidFill>
                <a:srgbClr val="000000"/>
              </a:solidFill>
              <a:latin typeface="Calibri" panose="020F0502020204030204" pitchFamily="34" charset="0"/>
            </a:endParaRPr>
          </a:p>
        </p:txBody>
      </p:sp>
    </p:spTree>
    <p:extLst>
      <p:ext uri="{BB962C8B-B14F-4D97-AF65-F5344CB8AC3E}">
        <p14:creationId xmlns:p14="http://schemas.microsoft.com/office/powerpoint/2010/main" val="350760672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Lst>
  <p:hf hdr="0" ftr="0" dt="0"/>
  <p:txStyles>
    <p:titleStyle>
      <a:lvl1pPr algn="l" defTabSz="914217" rtl="0" eaLnBrk="1" latinLnBrk="0" hangingPunct="1">
        <a:lnSpc>
          <a:spcPct val="90000"/>
        </a:lnSpc>
        <a:spcBef>
          <a:spcPct val="0"/>
        </a:spcBef>
        <a:buNone/>
        <a:defRPr lang="en-US" sz="3000" kern="1200">
          <a:solidFill>
            <a:schemeClr val="tx1"/>
          </a:solidFill>
          <a:latin typeface="Lato Light"/>
          <a:ea typeface="+mj-ea"/>
          <a:cs typeface="Lato Light"/>
        </a:defRPr>
      </a:lvl1pPr>
    </p:titleStyle>
    <p:bodyStyle>
      <a:lvl1pPr marL="0" indent="0" algn="l" defTabSz="914217" rtl="0" eaLnBrk="1" latinLnBrk="0" hangingPunct="1">
        <a:lnSpc>
          <a:spcPct val="90000"/>
        </a:lnSpc>
        <a:spcBef>
          <a:spcPts val="1000"/>
        </a:spcBef>
        <a:buFont typeface="Arial" panose="020B0604020202020204" pitchFamily="34" charset="0"/>
        <a:buNone/>
        <a:defRPr lang="en-US" sz="2400" kern="1200" dirty="0" smtClean="0">
          <a:solidFill>
            <a:schemeClr val="tx1"/>
          </a:solidFill>
          <a:effectLst/>
          <a:latin typeface="Lato Light"/>
          <a:ea typeface="+mn-ea"/>
          <a:cs typeface="Lato Light"/>
        </a:defRPr>
      </a:lvl1pPr>
      <a:lvl2pPr marL="457109" indent="0" algn="l" defTabSz="914217" rtl="0" eaLnBrk="1" latinLnBrk="0" hangingPunct="1">
        <a:lnSpc>
          <a:spcPct val="90000"/>
        </a:lnSpc>
        <a:spcBef>
          <a:spcPts val="500"/>
        </a:spcBef>
        <a:buFont typeface="Arial" panose="020B0604020202020204" pitchFamily="34" charset="0"/>
        <a:buNone/>
        <a:defRPr lang="en-US" sz="2000" kern="1200" dirty="0" smtClean="0">
          <a:solidFill>
            <a:schemeClr val="tx1"/>
          </a:solidFill>
          <a:effectLst/>
          <a:latin typeface="Lato Light"/>
          <a:ea typeface="+mn-ea"/>
          <a:cs typeface="Lato Light"/>
        </a:defRPr>
      </a:lvl2pPr>
      <a:lvl3pPr marL="914217" indent="0" algn="l" defTabSz="914217" rtl="0" eaLnBrk="1" latinLnBrk="0" hangingPunct="1">
        <a:lnSpc>
          <a:spcPct val="90000"/>
        </a:lnSpc>
        <a:spcBef>
          <a:spcPts val="500"/>
        </a:spcBef>
        <a:buFont typeface="Arial" panose="020B0604020202020204" pitchFamily="34" charset="0"/>
        <a:buNone/>
        <a:defRPr lang="en-US" sz="1800" kern="1200" dirty="0" smtClean="0">
          <a:solidFill>
            <a:schemeClr val="tx1"/>
          </a:solidFill>
          <a:effectLst/>
          <a:latin typeface="Lato Light"/>
          <a:ea typeface="+mn-ea"/>
          <a:cs typeface="Lato Light"/>
        </a:defRPr>
      </a:lvl3pPr>
      <a:lvl4pPr marL="1371326" indent="0" algn="l" defTabSz="914217" rtl="0" eaLnBrk="1" latinLnBrk="0" hangingPunct="1">
        <a:lnSpc>
          <a:spcPct val="90000"/>
        </a:lnSpc>
        <a:spcBef>
          <a:spcPts val="500"/>
        </a:spcBef>
        <a:buFont typeface="Arial" panose="020B0604020202020204" pitchFamily="34" charset="0"/>
        <a:buNone/>
        <a:defRPr lang="en-US" sz="1600" kern="1200" dirty="0" smtClean="0">
          <a:solidFill>
            <a:schemeClr val="tx1"/>
          </a:solidFill>
          <a:effectLst/>
          <a:latin typeface="Lato Light"/>
          <a:ea typeface="+mn-ea"/>
          <a:cs typeface="Lato Light"/>
        </a:defRPr>
      </a:lvl4pPr>
      <a:lvl5pPr marL="1828434" indent="0" algn="l" defTabSz="914217" rtl="0" eaLnBrk="1" latinLnBrk="0" hangingPunct="1">
        <a:lnSpc>
          <a:spcPct val="90000"/>
        </a:lnSpc>
        <a:spcBef>
          <a:spcPts val="500"/>
        </a:spcBef>
        <a:buFont typeface="Arial" panose="020B0604020202020204" pitchFamily="34" charset="0"/>
        <a:buNone/>
        <a:defRPr lang="en-US" sz="1600" kern="1200" dirty="0">
          <a:solidFill>
            <a:schemeClr val="tx1"/>
          </a:solidFill>
          <a:effectLst/>
          <a:latin typeface="Lato Light"/>
          <a:ea typeface="+mn-ea"/>
          <a:cs typeface="Lato Light"/>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5.em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3.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04275" y="3505200"/>
            <a:ext cx="10931237" cy="1015663"/>
          </a:xfrm>
          <a:prstGeom prst="rect">
            <a:avLst/>
          </a:prstGeom>
          <a:noFill/>
        </p:spPr>
        <p:txBody>
          <a:bodyPr wrap="square" rtlCol="0">
            <a:spAutoFit/>
          </a:bodyPr>
          <a:lstStyle/>
          <a:p>
            <a:pPr algn="ctr"/>
            <a:r>
              <a:rPr lang="en-US" sz="3000" dirty="0">
                <a:solidFill>
                  <a:srgbClr val="21221F">
                    <a:lumMod val="75000"/>
                    <a:lumOff val="25000"/>
                  </a:srgbClr>
                </a:solidFill>
                <a:latin typeface="Calibri" panose="020F0502020204030204" pitchFamily="34" charset="0"/>
                <a:cs typeface="Calibri" panose="020F0502020204030204" pitchFamily="34" charset="0"/>
              </a:rPr>
              <a:t>Ministry of Environmental Protection and </a:t>
            </a:r>
          </a:p>
          <a:p>
            <a:pPr algn="ctr"/>
            <a:r>
              <a:rPr lang="en-US" sz="3000" dirty="0">
                <a:solidFill>
                  <a:srgbClr val="21221F">
                    <a:lumMod val="75000"/>
                    <a:lumOff val="25000"/>
                  </a:srgbClr>
                </a:solidFill>
                <a:latin typeface="Calibri" panose="020F0502020204030204" pitchFamily="34" charset="0"/>
                <a:cs typeface="Calibri" panose="020F0502020204030204" pitchFamily="34" charset="0"/>
              </a:rPr>
              <a:t>Agriculture of Georgia</a:t>
            </a:r>
          </a:p>
        </p:txBody>
      </p:sp>
      <p:pic>
        <p:nvPicPr>
          <p:cNvPr id="6" name="Picture 5"/>
          <p:cNvPicPr>
            <a:picLocks noChangeAspect="1"/>
          </p:cNvPicPr>
          <p:nvPr/>
        </p:nvPicPr>
        <p:blipFill rotWithShape="1">
          <a:blip r:embed="rId3"/>
          <a:srcRect l="38182" t="30551" r="53426" b="64226"/>
          <a:stretch/>
        </p:blipFill>
        <p:spPr>
          <a:xfrm>
            <a:off x="4997250" y="0"/>
            <a:ext cx="2113233" cy="382137"/>
          </a:xfrm>
          <a:prstGeom prst="rect">
            <a:avLst/>
          </a:prstGeom>
        </p:spPr>
      </p:pic>
      <p:pic>
        <p:nvPicPr>
          <p:cNvPr id="8" name="Picture 7"/>
          <p:cNvPicPr>
            <a:picLocks noChangeAspect="1"/>
          </p:cNvPicPr>
          <p:nvPr/>
        </p:nvPicPr>
        <p:blipFill rotWithShape="1">
          <a:blip r:embed="rId3"/>
          <a:srcRect l="38182" t="30551" r="53426" b="64226"/>
          <a:stretch/>
        </p:blipFill>
        <p:spPr>
          <a:xfrm>
            <a:off x="9844480" y="382137"/>
            <a:ext cx="2113233" cy="382137"/>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298068" y="382137"/>
            <a:ext cx="2388589" cy="2092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19083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47E0D5-C779-4B48-9D09-DC37D8A4644B}" type="slidenum">
              <a:rPr lang="id-ID" sz="1400" smtClean="0">
                <a:solidFill>
                  <a:prstClr val="black">
                    <a:tint val="75000"/>
                  </a:prstClr>
                </a:solidFill>
              </a:rPr>
              <a:pPr/>
              <a:t>10</a:t>
            </a:fld>
            <a:endParaRPr lang="id-ID" sz="1400" dirty="0">
              <a:solidFill>
                <a:prstClr val="black">
                  <a:tint val="75000"/>
                </a:prstClr>
              </a:solidFill>
            </a:endParaRPr>
          </a:p>
        </p:txBody>
      </p:sp>
      <p:sp>
        <p:nvSpPr>
          <p:cNvPr id="11" name="Shape 14531"/>
          <p:cNvSpPr/>
          <p:nvPr/>
        </p:nvSpPr>
        <p:spPr>
          <a:xfrm rot="1200000">
            <a:off x="1104224" y="6185251"/>
            <a:ext cx="226189" cy="337404"/>
          </a:xfrm>
          <a:custGeom>
            <a:avLst/>
            <a:gdLst/>
            <a:ahLst/>
            <a:cxnLst>
              <a:cxn ang="0">
                <a:pos x="wd2" y="hd2"/>
              </a:cxn>
              <a:cxn ang="5400000">
                <a:pos x="wd2" y="hd2"/>
              </a:cxn>
              <a:cxn ang="10800000">
                <a:pos x="wd2" y="hd2"/>
              </a:cxn>
              <a:cxn ang="16200000">
                <a:pos x="wd2" y="hd2"/>
              </a:cxn>
            </a:cxnLst>
            <a:rect l="0" t="0" r="r" b="b"/>
            <a:pathLst>
              <a:path w="21258" h="20942" extrusionOk="0">
                <a:moveTo>
                  <a:pt x="10629" y="0"/>
                </a:moveTo>
                <a:cubicBezTo>
                  <a:pt x="8326" y="3089"/>
                  <a:pt x="5824" y="6112"/>
                  <a:pt x="3130" y="9060"/>
                </a:cubicBezTo>
                <a:cubicBezTo>
                  <a:pt x="1711" y="10612"/>
                  <a:pt x="212" y="12199"/>
                  <a:pt x="20" y="14012"/>
                </a:cubicBezTo>
                <a:cubicBezTo>
                  <a:pt x="-171" y="15822"/>
                  <a:pt x="984" y="17627"/>
                  <a:pt x="3130" y="18969"/>
                </a:cubicBezTo>
                <a:cubicBezTo>
                  <a:pt x="7339" y="21600"/>
                  <a:pt x="13926" y="21600"/>
                  <a:pt x="18135" y="18969"/>
                </a:cubicBezTo>
                <a:cubicBezTo>
                  <a:pt x="20281" y="17627"/>
                  <a:pt x="21429" y="15822"/>
                  <a:pt x="21238" y="14012"/>
                </a:cubicBezTo>
                <a:cubicBezTo>
                  <a:pt x="21046" y="12199"/>
                  <a:pt x="19551" y="10612"/>
                  <a:pt x="18135" y="9060"/>
                </a:cubicBezTo>
                <a:cubicBezTo>
                  <a:pt x="15444" y="6110"/>
                  <a:pt x="12940" y="3087"/>
                  <a:pt x="10629" y="0"/>
                </a:cubicBezTo>
                <a:close/>
              </a:path>
            </a:pathLst>
          </a:custGeom>
          <a:solidFill>
            <a:srgbClr val="5A4017"/>
          </a:solidFill>
          <a:ln w="12700" cap="flat">
            <a:noFill/>
            <a:miter lim="400000"/>
          </a:ln>
          <a:effectLst/>
        </p:spPr>
        <p:txBody>
          <a:bodyPr wrap="square" lIns="0" tIns="0" rIns="0" bIns="0" numCol="1" anchor="t">
            <a:noAutofit/>
          </a:bodyPr>
          <a:lstStyle/>
          <a:p>
            <a:endParaRPr dirty="0"/>
          </a:p>
        </p:txBody>
      </p:sp>
      <p:grpSp>
        <p:nvGrpSpPr>
          <p:cNvPr id="12" name="Group 14538"/>
          <p:cNvGrpSpPr/>
          <p:nvPr/>
        </p:nvGrpSpPr>
        <p:grpSpPr>
          <a:xfrm>
            <a:off x="3467353" y="5317091"/>
            <a:ext cx="372498" cy="913102"/>
            <a:chOff x="0" y="0"/>
            <a:chExt cx="318799" cy="781476"/>
          </a:xfrm>
          <a:solidFill>
            <a:srgbClr val="5A4017"/>
          </a:solidFill>
        </p:grpSpPr>
        <p:sp>
          <p:nvSpPr>
            <p:cNvPr id="13" name="Shape 14536"/>
            <p:cNvSpPr/>
            <p:nvPr/>
          </p:nvSpPr>
          <p:spPr>
            <a:xfrm>
              <a:off x="-1" y="0"/>
              <a:ext cx="172754" cy="781477"/>
            </a:xfrm>
            <a:custGeom>
              <a:avLst/>
              <a:gdLst/>
              <a:ahLst/>
              <a:cxnLst>
                <a:cxn ang="0">
                  <a:pos x="wd2" y="hd2"/>
                </a:cxn>
                <a:cxn ang="5400000">
                  <a:pos x="wd2" y="hd2"/>
                </a:cxn>
                <a:cxn ang="10800000">
                  <a:pos x="wd2" y="hd2"/>
                </a:cxn>
                <a:cxn ang="16200000">
                  <a:pos x="wd2" y="hd2"/>
                </a:cxn>
              </a:cxnLst>
              <a:rect l="0" t="0" r="r" b="b"/>
              <a:pathLst>
                <a:path w="20726" h="21600" extrusionOk="0">
                  <a:moveTo>
                    <a:pt x="15608" y="0"/>
                  </a:moveTo>
                  <a:cubicBezTo>
                    <a:pt x="4316" y="6928"/>
                    <a:pt x="-874" y="13996"/>
                    <a:pt x="120" y="21073"/>
                  </a:cubicBezTo>
                  <a:cubicBezTo>
                    <a:pt x="144" y="21249"/>
                    <a:pt x="173" y="21424"/>
                    <a:pt x="205" y="21600"/>
                  </a:cubicBezTo>
                  <a:lnTo>
                    <a:pt x="20726" y="21600"/>
                  </a:lnTo>
                  <a:cubicBezTo>
                    <a:pt x="17337" y="19620"/>
                    <a:pt x="14792" y="17617"/>
                    <a:pt x="13105" y="15603"/>
                  </a:cubicBezTo>
                  <a:cubicBezTo>
                    <a:pt x="8730" y="10380"/>
                    <a:pt x="10146" y="5115"/>
                    <a:pt x="17306" y="0"/>
                  </a:cubicBezTo>
                  <a:lnTo>
                    <a:pt x="15608" y="0"/>
                  </a:lnTo>
                  <a:close/>
                </a:path>
              </a:pathLst>
            </a:custGeom>
            <a:grpFill/>
            <a:ln w="12700" cap="flat">
              <a:noFill/>
              <a:miter lim="400000"/>
            </a:ln>
            <a:effectLst/>
          </p:spPr>
          <p:txBody>
            <a:bodyPr wrap="square" lIns="50800" tIns="50800" rIns="50800" bIns="50800" numCol="1" anchor="ctr">
              <a:noAutofit/>
            </a:bodyPr>
            <a:lstStyle/>
            <a:p>
              <a:endParaRPr dirty="0"/>
            </a:p>
          </p:txBody>
        </p:sp>
        <p:sp>
          <p:nvSpPr>
            <p:cNvPr id="14" name="Shape 14537"/>
            <p:cNvSpPr/>
            <p:nvPr/>
          </p:nvSpPr>
          <p:spPr>
            <a:xfrm>
              <a:off x="61674" y="276218"/>
              <a:ext cx="257126" cy="260264"/>
            </a:xfrm>
            <a:custGeom>
              <a:avLst/>
              <a:gdLst/>
              <a:ahLst/>
              <a:cxnLst>
                <a:cxn ang="0">
                  <a:pos x="wd2" y="hd2"/>
                </a:cxn>
                <a:cxn ang="5400000">
                  <a:pos x="wd2" y="hd2"/>
                </a:cxn>
                <a:cxn ang="10800000">
                  <a:pos x="wd2" y="hd2"/>
                </a:cxn>
                <a:cxn ang="16200000">
                  <a:pos x="wd2" y="hd2"/>
                </a:cxn>
              </a:cxnLst>
              <a:rect l="0" t="0" r="r" b="b"/>
              <a:pathLst>
                <a:path w="21532" h="21600" extrusionOk="0">
                  <a:moveTo>
                    <a:pt x="21443" y="1873"/>
                  </a:moveTo>
                  <a:cubicBezTo>
                    <a:pt x="15395" y="8901"/>
                    <a:pt x="9003" y="15375"/>
                    <a:pt x="2294" y="21225"/>
                  </a:cubicBezTo>
                  <a:cubicBezTo>
                    <a:pt x="2151" y="21350"/>
                    <a:pt x="2008" y="21475"/>
                    <a:pt x="1864" y="21600"/>
                  </a:cubicBezTo>
                  <a:lnTo>
                    <a:pt x="0" y="17886"/>
                  </a:lnTo>
                  <a:cubicBezTo>
                    <a:pt x="2305" y="16617"/>
                    <a:pt x="4561" y="15192"/>
                    <a:pt x="6759" y="13616"/>
                  </a:cubicBezTo>
                  <a:cubicBezTo>
                    <a:pt x="11977" y="9874"/>
                    <a:pt x="16842" y="5303"/>
                    <a:pt x="21248" y="0"/>
                  </a:cubicBezTo>
                  <a:cubicBezTo>
                    <a:pt x="21266" y="34"/>
                    <a:pt x="21283" y="68"/>
                    <a:pt x="21300" y="104"/>
                  </a:cubicBezTo>
                  <a:cubicBezTo>
                    <a:pt x="21547" y="632"/>
                    <a:pt x="21600" y="1285"/>
                    <a:pt x="21443" y="1873"/>
                  </a:cubicBezTo>
                  <a:close/>
                </a:path>
              </a:pathLst>
            </a:custGeom>
            <a:grpFill/>
            <a:ln w="12700" cap="flat">
              <a:noFill/>
              <a:miter lim="400000"/>
            </a:ln>
            <a:effectLst/>
          </p:spPr>
          <p:txBody>
            <a:bodyPr wrap="square" lIns="50800" tIns="50800" rIns="50800" bIns="50800" numCol="1" anchor="ctr">
              <a:noAutofit/>
            </a:bodyPr>
            <a:lstStyle/>
            <a:p>
              <a:endParaRPr dirty="0"/>
            </a:p>
          </p:txBody>
        </p:sp>
      </p:grpSp>
      <p:sp>
        <p:nvSpPr>
          <p:cNvPr id="15" name="Shape 14539"/>
          <p:cNvSpPr/>
          <p:nvPr/>
        </p:nvSpPr>
        <p:spPr>
          <a:xfrm>
            <a:off x="3668440" y="5470249"/>
            <a:ext cx="418303" cy="428716"/>
          </a:xfrm>
          <a:custGeom>
            <a:avLst/>
            <a:gdLst/>
            <a:ahLst/>
            <a:cxnLst>
              <a:cxn ang="0">
                <a:pos x="wd2" y="hd2"/>
              </a:cxn>
              <a:cxn ang="5400000">
                <a:pos x="wd2" y="hd2"/>
              </a:cxn>
              <a:cxn ang="10800000">
                <a:pos x="wd2" y="hd2"/>
              </a:cxn>
              <a:cxn ang="16200000">
                <a:pos x="wd2" y="hd2"/>
              </a:cxn>
            </a:cxnLst>
            <a:rect l="0" t="0" r="r" b="b"/>
            <a:pathLst>
              <a:path w="20431" h="21256" extrusionOk="0">
                <a:moveTo>
                  <a:pt x="20431" y="0"/>
                </a:moveTo>
                <a:cubicBezTo>
                  <a:pt x="20417" y="3286"/>
                  <a:pt x="19943" y="6495"/>
                  <a:pt x="19060" y="9551"/>
                </a:cubicBezTo>
                <a:cubicBezTo>
                  <a:pt x="18132" y="12764"/>
                  <a:pt x="16712" y="15935"/>
                  <a:pt x="14185" y="18276"/>
                </a:cubicBezTo>
                <a:cubicBezTo>
                  <a:pt x="12928" y="19440"/>
                  <a:pt x="11444" y="20322"/>
                  <a:pt x="9829" y="20866"/>
                </a:cubicBezTo>
                <a:cubicBezTo>
                  <a:pt x="7619" y="21600"/>
                  <a:pt x="5396" y="21263"/>
                  <a:pt x="3626" y="20152"/>
                </a:cubicBezTo>
                <a:cubicBezTo>
                  <a:pt x="2915" y="19706"/>
                  <a:pt x="2284" y="19133"/>
                  <a:pt x="1762" y="18470"/>
                </a:cubicBezTo>
                <a:cubicBezTo>
                  <a:pt x="-1169" y="14742"/>
                  <a:pt x="-433" y="9093"/>
                  <a:pt x="3891" y="5877"/>
                </a:cubicBezTo>
                <a:cubicBezTo>
                  <a:pt x="5473" y="4700"/>
                  <a:pt x="7393" y="4173"/>
                  <a:pt x="9311" y="3768"/>
                </a:cubicBezTo>
                <a:cubicBezTo>
                  <a:pt x="11426" y="3322"/>
                  <a:pt x="13621" y="2967"/>
                  <a:pt x="15680" y="2293"/>
                </a:cubicBezTo>
                <a:cubicBezTo>
                  <a:pt x="17356" y="1745"/>
                  <a:pt x="18954" y="974"/>
                  <a:pt x="20431" y="0"/>
                </a:cubicBezTo>
                <a:close/>
              </a:path>
            </a:pathLst>
          </a:custGeom>
          <a:solidFill>
            <a:srgbClr val="89B532"/>
          </a:solidFill>
          <a:ln w="12700" cap="flat">
            <a:noFill/>
            <a:miter lim="400000"/>
          </a:ln>
          <a:effectLst/>
        </p:spPr>
        <p:txBody>
          <a:bodyPr wrap="square" lIns="50800" tIns="50800" rIns="50800" bIns="50800" numCol="1" anchor="ctr">
            <a:noAutofit/>
          </a:bodyPr>
          <a:lstStyle/>
          <a:p>
            <a:endParaRPr dirty="0"/>
          </a:p>
        </p:txBody>
      </p:sp>
      <p:grpSp>
        <p:nvGrpSpPr>
          <p:cNvPr id="16" name="Group 14550"/>
          <p:cNvGrpSpPr/>
          <p:nvPr/>
        </p:nvGrpSpPr>
        <p:grpSpPr>
          <a:xfrm>
            <a:off x="6263428" y="3973355"/>
            <a:ext cx="951572" cy="2256838"/>
            <a:chOff x="0" y="0"/>
            <a:chExt cx="814400" cy="1931510"/>
          </a:xfrm>
          <a:solidFill>
            <a:srgbClr val="5A4017"/>
          </a:solidFill>
        </p:grpSpPr>
        <p:sp>
          <p:nvSpPr>
            <p:cNvPr id="17" name="Shape 14545"/>
            <p:cNvSpPr/>
            <p:nvPr/>
          </p:nvSpPr>
          <p:spPr>
            <a:xfrm>
              <a:off x="414602" y="270143"/>
              <a:ext cx="338813" cy="235686"/>
            </a:xfrm>
            <a:custGeom>
              <a:avLst/>
              <a:gdLst/>
              <a:ahLst/>
              <a:cxnLst>
                <a:cxn ang="0">
                  <a:pos x="wd2" y="hd2"/>
                </a:cxn>
                <a:cxn ang="5400000">
                  <a:pos x="wd2" y="hd2"/>
                </a:cxn>
                <a:cxn ang="10800000">
                  <a:pos x="wd2" y="hd2"/>
                </a:cxn>
                <a:cxn ang="16200000">
                  <a:pos x="wd2" y="hd2"/>
                </a:cxn>
              </a:cxnLst>
              <a:rect l="0" t="0" r="r" b="b"/>
              <a:pathLst>
                <a:path w="21600" h="21600" extrusionOk="0">
                  <a:moveTo>
                    <a:pt x="20412" y="0"/>
                  </a:moveTo>
                  <a:cubicBezTo>
                    <a:pt x="13479" y="5112"/>
                    <a:pt x="6792" y="10886"/>
                    <a:pt x="409" y="17316"/>
                  </a:cubicBezTo>
                  <a:cubicBezTo>
                    <a:pt x="272" y="17453"/>
                    <a:pt x="136" y="17590"/>
                    <a:pt x="0" y="17728"/>
                  </a:cubicBezTo>
                  <a:lnTo>
                    <a:pt x="1817" y="21600"/>
                  </a:lnTo>
                  <a:cubicBezTo>
                    <a:pt x="3512" y="19101"/>
                    <a:pt x="5293" y="16727"/>
                    <a:pt x="7155" y="14488"/>
                  </a:cubicBezTo>
                  <a:cubicBezTo>
                    <a:pt x="11576" y="9171"/>
                    <a:pt x="16426" y="4638"/>
                    <a:pt x="21600" y="985"/>
                  </a:cubicBezTo>
                  <a:cubicBezTo>
                    <a:pt x="21584" y="948"/>
                    <a:pt x="21567" y="912"/>
                    <a:pt x="21549" y="877"/>
                  </a:cubicBezTo>
                  <a:cubicBezTo>
                    <a:pt x="21284" y="349"/>
                    <a:pt x="20865" y="26"/>
                    <a:pt x="20412" y="0"/>
                  </a:cubicBezTo>
                  <a:close/>
                </a:path>
              </a:pathLst>
            </a:custGeom>
            <a:grpFill/>
            <a:ln w="12700" cap="flat">
              <a:noFill/>
              <a:miter lim="400000"/>
            </a:ln>
            <a:effectLst/>
          </p:spPr>
          <p:txBody>
            <a:bodyPr wrap="square" lIns="50800" tIns="50800" rIns="50800" bIns="50800" numCol="1" anchor="ctr">
              <a:noAutofit/>
            </a:bodyPr>
            <a:lstStyle/>
            <a:p>
              <a:endParaRPr dirty="0"/>
            </a:p>
          </p:txBody>
        </p:sp>
        <p:sp>
          <p:nvSpPr>
            <p:cNvPr id="18" name="Shape 14546"/>
            <p:cNvSpPr/>
            <p:nvPr/>
          </p:nvSpPr>
          <p:spPr>
            <a:xfrm>
              <a:off x="292592" y="0"/>
              <a:ext cx="300039" cy="1931511"/>
            </a:xfrm>
            <a:custGeom>
              <a:avLst/>
              <a:gdLst/>
              <a:ahLst/>
              <a:cxnLst>
                <a:cxn ang="0">
                  <a:pos x="wd2" y="hd2"/>
                </a:cxn>
                <a:cxn ang="5400000">
                  <a:pos x="wd2" y="hd2"/>
                </a:cxn>
                <a:cxn ang="10800000">
                  <a:pos x="wd2" y="hd2"/>
                </a:cxn>
                <a:cxn ang="16200000">
                  <a:pos x="wd2" y="hd2"/>
                </a:cxn>
              </a:cxnLst>
              <a:rect l="0" t="0" r="r" b="b"/>
              <a:pathLst>
                <a:path w="20823" h="21600" extrusionOk="0">
                  <a:moveTo>
                    <a:pt x="14416" y="0"/>
                  </a:moveTo>
                  <a:cubicBezTo>
                    <a:pt x="4058" y="6957"/>
                    <a:pt x="-777" y="14052"/>
                    <a:pt x="102" y="21158"/>
                  </a:cubicBezTo>
                  <a:cubicBezTo>
                    <a:pt x="120" y="21306"/>
                    <a:pt x="138" y="21453"/>
                    <a:pt x="159" y="21600"/>
                  </a:cubicBezTo>
                  <a:lnTo>
                    <a:pt x="20823" y="21600"/>
                  </a:lnTo>
                  <a:cubicBezTo>
                    <a:pt x="17684" y="19497"/>
                    <a:pt x="15315" y="17374"/>
                    <a:pt x="13724" y="15238"/>
                  </a:cubicBezTo>
                  <a:cubicBezTo>
                    <a:pt x="9946" y="10167"/>
                    <a:pt x="10566" y="5051"/>
                    <a:pt x="15571" y="0"/>
                  </a:cubicBezTo>
                  <a:lnTo>
                    <a:pt x="14416" y="0"/>
                  </a:lnTo>
                  <a:close/>
                </a:path>
              </a:pathLst>
            </a:custGeom>
            <a:grpFill/>
            <a:ln w="12700" cap="flat">
              <a:noFill/>
              <a:miter lim="400000"/>
            </a:ln>
            <a:effectLst/>
          </p:spPr>
          <p:txBody>
            <a:bodyPr wrap="square" lIns="50800" tIns="50800" rIns="50800" bIns="50800" numCol="1" anchor="ctr">
              <a:noAutofit/>
            </a:bodyPr>
            <a:lstStyle/>
            <a:p>
              <a:endParaRPr dirty="0"/>
            </a:p>
          </p:txBody>
        </p:sp>
        <p:sp>
          <p:nvSpPr>
            <p:cNvPr id="19" name="Shape 14547"/>
            <p:cNvSpPr/>
            <p:nvPr/>
          </p:nvSpPr>
          <p:spPr>
            <a:xfrm>
              <a:off x="150301" y="150045"/>
              <a:ext cx="284583" cy="294935"/>
            </a:xfrm>
            <a:custGeom>
              <a:avLst/>
              <a:gdLst/>
              <a:ahLst/>
              <a:cxnLst>
                <a:cxn ang="0">
                  <a:pos x="wd2" y="hd2"/>
                </a:cxn>
                <a:cxn ang="5400000">
                  <a:pos x="wd2" y="hd2"/>
                </a:cxn>
                <a:cxn ang="10800000">
                  <a:pos x="wd2" y="hd2"/>
                </a:cxn>
                <a:cxn ang="16200000">
                  <a:pos x="wd2" y="hd2"/>
                </a:cxn>
              </a:cxnLst>
              <a:rect l="0" t="0" r="r" b="b"/>
              <a:pathLst>
                <a:path w="21539" h="21600" extrusionOk="0">
                  <a:moveTo>
                    <a:pt x="20" y="1476"/>
                  </a:moveTo>
                  <a:cubicBezTo>
                    <a:pt x="5681" y="8449"/>
                    <a:pt x="11818" y="15046"/>
                    <a:pt x="18414" y="21206"/>
                  </a:cubicBezTo>
                  <a:cubicBezTo>
                    <a:pt x="18555" y="21337"/>
                    <a:pt x="18696" y="21469"/>
                    <a:pt x="18837" y="21600"/>
                  </a:cubicBezTo>
                  <a:lnTo>
                    <a:pt x="21539" y="18986"/>
                  </a:lnTo>
                  <a:cubicBezTo>
                    <a:pt x="19152" y="17470"/>
                    <a:pt x="16846" y="15838"/>
                    <a:pt x="14629" y="14096"/>
                  </a:cubicBezTo>
                  <a:cubicBezTo>
                    <a:pt x="9368" y="9961"/>
                    <a:pt x="4639" y="5228"/>
                    <a:pt x="545" y="0"/>
                  </a:cubicBezTo>
                  <a:cubicBezTo>
                    <a:pt x="519" y="24"/>
                    <a:pt x="493" y="48"/>
                    <a:pt x="469" y="73"/>
                  </a:cubicBezTo>
                  <a:cubicBezTo>
                    <a:pt x="105" y="449"/>
                    <a:pt x="-61" y="966"/>
                    <a:pt x="20" y="1476"/>
                  </a:cubicBezTo>
                  <a:close/>
                </a:path>
              </a:pathLst>
            </a:custGeom>
            <a:grpFill/>
            <a:ln w="12700" cap="flat">
              <a:noFill/>
              <a:miter lim="400000"/>
            </a:ln>
            <a:effectLst/>
          </p:spPr>
          <p:txBody>
            <a:bodyPr wrap="square" lIns="50800" tIns="50800" rIns="50800" bIns="50800" numCol="1" anchor="ctr">
              <a:noAutofit/>
            </a:bodyPr>
            <a:lstStyle/>
            <a:p>
              <a:endParaRPr dirty="0"/>
            </a:p>
          </p:txBody>
        </p:sp>
        <p:sp>
          <p:nvSpPr>
            <p:cNvPr id="20" name="Shape 14548"/>
            <p:cNvSpPr/>
            <p:nvPr/>
          </p:nvSpPr>
          <p:spPr>
            <a:xfrm>
              <a:off x="356206" y="694961"/>
              <a:ext cx="458195" cy="342039"/>
            </a:xfrm>
            <a:custGeom>
              <a:avLst/>
              <a:gdLst/>
              <a:ahLst/>
              <a:cxnLst>
                <a:cxn ang="0">
                  <a:pos x="wd2" y="hd2"/>
                </a:cxn>
                <a:cxn ang="5400000">
                  <a:pos x="wd2" y="hd2"/>
                </a:cxn>
                <a:cxn ang="10800000">
                  <a:pos x="wd2" y="hd2"/>
                </a:cxn>
                <a:cxn ang="16200000">
                  <a:pos x="wd2" y="hd2"/>
                </a:cxn>
              </a:cxnLst>
              <a:rect l="0" t="0" r="r" b="b"/>
              <a:pathLst>
                <a:path w="21532" h="21600" extrusionOk="0">
                  <a:moveTo>
                    <a:pt x="21443" y="1873"/>
                  </a:moveTo>
                  <a:cubicBezTo>
                    <a:pt x="15395" y="8901"/>
                    <a:pt x="9003" y="15375"/>
                    <a:pt x="2294" y="21225"/>
                  </a:cubicBezTo>
                  <a:cubicBezTo>
                    <a:pt x="2151" y="21350"/>
                    <a:pt x="2008" y="21475"/>
                    <a:pt x="1864" y="21600"/>
                  </a:cubicBezTo>
                  <a:lnTo>
                    <a:pt x="0" y="17886"/>
                  </a:lnTo>
                  <a:cubicBezTo>
                    <a:pt x="2305" y="16617"/>
                    <a:pt x="4561" y="15192"/>
                    <a:pt x="6759" y="13616"/>
                  </a:cubicBezTo>
                  <a:cubicBezTo>
                    <a:pt x="11977" y="9874"/>
                    <a:pt x="16842" y="5303"/>
                    <a:pt x="21248" y="0"/>
                  </a:cubicBezTo>
                  <a:cubicBezTo>
                    <a:pt x="21266" y="34"/>
                    <a:pt x="21283" y="68"/>
                    <a:pt x="21300" y="104"/>
                  </a:cubicBezTo>
                  <a:cubicBezTo>
                    <a:pt x="21547" y="632"/>
                    <a:pt x="21600" y="1285"/>
                    <a:pt x="21443" y="1873"/>
                  </a:cubicBezTo>
                  <a:close/>
                </a:path>
              </a:pathLst>
            </a:custGeom>
            <a:grpFill/>
            <a:ln w="12700" cap="flat">
              <a:noFill/>
              <a:miter lim="400000"/>
            </a:ln>
            <a:effectLst/>
          </p:spPr>
          <p:txBody>
            <a:bodyPr wrap="square" lIns="50800" tIns="50800" rIns="50800" bIns="50800" numCol="1" anchor="ctr">
              <a:noAutofit/>
            </a:bodyPr>
            <a:lstStyle/>
            <a:p>
              <a:endParaRPr dirty="0"/>
            </a:p>
          </p:txBody>
        </p:sp>
        <p:sp>
          <p:nvSpPr>
            <p:cNvPr id="21" name="Shape 14549"/>
            <p:cNvSpPr/>
            <p:nvPr/>
          </p:nvSpPr>
          <p:spPr>
            <a:xfrm>
              <a:off x="-1" y="789433"/>
              <a:ext cx="393381" cy="258419"/>
            </a:xfrm>
            <a:custGeom>
              <a:avLst/>
              <a:gdLst/>
              <a:ahLst/>
              <a:cxnLst>
                <a:cxn ang="0">
                  <a:pos x="wd2" y="hd2"/>
                </a:cxn>
                <a:cxn ang="5400000">
                  <a:pos x="wd2" y="hd2"/>
                </a:cxn>
                <a:cxn ang="10800000">
                  <a:pos x="wd2" y="hd2"/>
                </a:cxn>
                <a:cxn ang="16200000">
                  <a:pos x="wd2" y="hd2"/>
                </a:cxn>
              </a:cxnLst>
              <a:rect l="0" t="0" r="r" b="b"/>
              <a:pathLst>
                <a:path w="21543" h="21600" extrusionOk="0">
                  <a:moveTo>
                    <a:pt x="123" y="2065"/>
                  </a:moveTo>
                  <a:cubicBezTo>
                    <a:pt x="6291" y="9120"/>
                    <a:pt x="12760" y="15534"/>
                    <a:pt x="19504" y="21235"/>
                  </a:cubicBezTo>
                  <a:cubicBezTo>
                    <a:pt x="19648" y="21357"/>
                    <a:pt x="19792" y="21479"/>
                    <a:pt x="19936" y="21600"/>
                  </a:cubicBezTo>
                  <a:lnTo>
                    <a:pt x="21543" y="17352"/>
                  </a:lnTo>
                  <a:cubicBezTo>
                    <a:pt x="19263" y="16203"/>
                    <a:pt x="17022" y="14878"/>
                    <a:pt x="14830" y="13383"/>
                  </a:cubicBezTo>
                  <a:cubicBezTo>
                    <a:pt x="9626" y="9832"/>
                    <a:pt x="4719" y="5339"/>
                    <a:pt x="218" y="0"/>
                  </a:cubicBezTo>
                  <a:cubicBezTo>
                    <a:pt x="202" y="39"/>
                    <a:pt x="187" y="78"/>
                    <a:pt x="173" y="119"/>
                  </a:cubicBezTo>
                  <a:cubicBezTo>
                    <a:pt x="-39" y="721"/>
                    <a:pt x="-57" y="1439"/>
                    <a:pt x="123" y="2065"/>
                  </a:cubicBezTo>
                  <a:close/>
                </a:path>
              </a:pathLst>
            </a:custGeom>
            <a:grpFill/>
            <a:ln w="12700" cap="flat">
              <a:noFill/>
              <a:miter lim="400000"/>
            </a:ln>
            <a:effectLst/>
          </p:spPr>
          <p:txBody>
            <a:bodyPr wrap="square" lIns="50800" tIns="50800" rIns="50800" bIns="50800" numCol="1" anchor="ctr">
              <a:noAutofit/>
            </a:bodyPr>
            <a:lstStyle/>
            <a:p>
              <a:endParaRPr dirty="0"/>
            </a:p>
          </p:txBody>
        </p:sp>
      </p:grpSp>
      <p:sp>
        <p:nvSpPr>
          <p:cNvPr id="22" name="Shape 14551"/>
          <p:cNvSpPr/>
          <p:nvPr/>
        </p:nvSpPr>
        <p:spPr>
          <a:xfrm>
            <a:off x="6879430" y="5012773"/>
            <a:ext cx="975562" cy="667286"/>
          </a:xfrm>
          <a:custGeom>
            <a:avLst/>
            <a:gdLst/>
            <a:ahLst/>
            <a:cxnLst>
              <a:cxn ang="0">
                <a:pos x="wd2" y="hd2"/>
              </a:cxn>
              <a:cxn ang="5400000">
                <a:pos x="wd2" y="hd2"/>
              </a:cxn>
              <a:cxn ang="10800000">
                <a:pos x="wd2" y="hd2"/>
              </a:cxn>
              <a:cxn ang="16200000">
                <a:pos x="wd2" y="hd2"/>
              </a:cxn>
            </a:cxnLst>
            <a:rect l="0" t="0" r="r" b="b"/>
            <a:pathLst>
              <a:path w="20618" h="21398" extrusionOk="0">
                <a:moveTo>
                  <a:pt x="20618" y="92"/>
                </a:moveTo>
                <a:cubicBezTo>
                  <a:pt x="19743" y="4117"/>
                  <a:pt x="18511" y="7861"/>
                  <a:pt x="16984" y="11254"/>
                </a:cubicBezTo>
                <a:cubicBezTo>
                  <a:pt x="15378" y="14819"/>
                  <a:pt x="13380" y="18135"/>
                  <a:pt x="10691" y="19983"/>
                </a:cubicBezTo>
                <a:cubicBezTo>
                  <a:pt x="9354" y="20903"/>
                  <a:pt x="7903" y="21385"/>
                  <a:pt x="6435" y="21398"/>
                </a:cubicBezTo>
                <a:cubicBezTo>
                  <a:pt x="4429" y="21405"/>
                  <a:pt x="2693" y="20093"/>
                  <a:pt x="1533" y="18013"/>
                </a:cubicBezTo>
                <a:cubicBezTo>
                  <a:pt x="1066" y="17178"/>
                  <a:pt x="698" y="16220"/>
                  <a:pt x="445" y="15196"/>
                </a:cubicBezTo>
                <a:cubicBezTo>
                  <a:pt x="-982" y="9437"/>
                  <a:pt x="1106" y="2805"/>
                  <a:pt x="5500" y="609"/>
                </a:cubicBezTo>
                <a:cubicBezTo>
                  <a:pt x="7107" y="-195"/>
                  <a:pt x="8821" y="-64"/>
                  <a:pt x="10502" y="215"/>
                </a:cubicBezTo>
                <a:cubicBezTo>
                  <a:pt x="12355" y="523"/>
                  <a:pt x="14249" y="975"/>
                  <a:pt x="16116" y="982"/>
                </a:cubicBezTo>
                <a:cubicBezTo>
                  <a:pt x="17636" y="988"/>
                  <a:pt x="19150" y="688"/>
                  <a:pt x="20618" y="92"/>
                </a:cubicBezTo>
                <a:close/>
              </a:path>
            </a:pathLst>
          </a:custGeom>
          <a:solidFill>
            <a:srgbClr val="89B532"/>
          </a:solidFill>
          <a:ln w="12700" cap="flat">
            <a:noFill/>
            <a:miter lim="400000"/>
          </a:ln>
          <a:effectLst/>
        </p:spPr>
        <p:txBody>
          <a:bodyPr wrap="square" lIns="50800" tIns="50800" rIns="50800" bIns="50800" numCol="1" anchor="ctr">
            <a:noAutofit/>
          </a:bodyPr>
          <a:lstStyle/>
          <a:p>
            <a:endParaRPr dirty="0"/>
          </a:p>
        </p:txBody>
      </p:sp>
      <p:sp>
        <p:nvSpPr>
          <p:cNvPr id="23" name="Shape 14552"/>
          <p:cNvSpPr/>
          <p:nvPr/>
        </p:nvSpPr>
        <p:spPr>
          <a:xfrm>
            <a:off x="5875002" y="5046251"/>
            <a:ext cx="699504" cy="600330"/>
          </a:xfrm>
          <a:custGeom>
            <a:avLst/>
            <a:gdLst/>
            <a:ahLst/>
            <a:cxnLst>
              <a:cxn ang="0">
                <a:pos x="wd2" y="hd2"/>
              </a:cxn>
              <a:cxn ang="5400000">
                <a:pos x="wd2" y="hd2"/>
              </a:cxn>
              <a:cxn ang="10800000">
                <a:pos x="wd2" y="hd2"/>
              </a:cxn>
              <a:cxn ang="16200000">
                <a:pos x="wd2" y="hd2"/>
              </a:cxn>
            </a:cxnLst>
            <a:rect l="0" t="0" r="r" b="b"/>
            <a:pathLst>
              <a:path w="20428" h="21279" extrusionOk="0">
                <a:moveTo>
                  <a:pt x="0" y="0"/>
                </a:moveTo>
                <a:cubicBezTo>
                  <a:pt x="428" y="3588"/>
                  <a:pt x="1268" y="7019"/>
                  <a:pt x="2461" y="10221"/>
                </a:cubicBezTo>
                <a:cubicBezTo>
                  <a:pt x="3715" y="13586"/>
                  <a:pt x="5413" y="16829"/>
                  <a:pt x="8019" y="18991"/>
                </a:cubicBezTo>
                <a:cubicBezTo>
                  <a:pt x="9314" y="20067"/>
                  <a:pt x="10782" y="20800"/>
                  <a:pt x="12326" y="21142"/>
                </a:cubicBezTo>
                <a:cubicBezTo>
                  <a:pt x="14438" y="21600"/>
                  <a:pt x="16426" y="20886"/>
                  <a:pt x="17903" y="19396"/>
                </a:cubicBezTo>
                <a:cubicBezTo>
                  <a:pt x="18496" y="18797"/>
                  <a:pt x="19001" y="18074"/>
                  <a:pt x="19393" y="17268"/>
                </a:cubicBezTo>
                <a:cubicBezTo>
                  <a:pt x="21600" y="12739"/>
                  <a:pt x="20213" y="6682"/>
                  <a:pt x="15855" y="3842"/>
                </a:cubicBezTo>
                <a:cubicBezTo>
                  <a:pt x="14261" y="2803"/>
                  <a:pt x="12440" y="2527"/>
                  <a:pt x="10637" y="2384"/>
                </a:cubicBezTo>
                <a:cubicBezTo>
                  <a:pt x="8648" y="2225"/>
                  <a:pt x="6598" y="2180"/>
                  <a:pt x="4631" y="1765"/>
                </a:cubicBezTo>
                <a:cubicBezTo>
                  <a:pt x="3030" y="1427"/>
                  <a:pt x="1473" y="833"/>
                  <a:pt x="0" y="0"/>
                </a:cubicBezTo>
                <a:close/>
              </a:path>
            </a:pathLst>
          </a:custGeom>
          <a:solidFill>
            <a:srgbClr val="89B532"/>
          </a:solidFill>
          <a:ln w="12700" cap="flat">
            <a:noFill/>
            <a:miter lim="400000"/>
          </a:ln>
          <a:effectLst/>
        </p:spPr>
        <p:txBody>
          <a:bodyPr wrap="square" lIns="50800" tIns="50800" rIns="50800" bIns="50800" numCol="1" anchor="ctr">
            <a:noAutofit/>
          </a:bodyPr>
          <a:lstStyle/>
          <a:p>
            <a:endParaRPr dirty="0"/>
          </a:p>
        </p:txBody>
      </p:sp>
      <p:sp>
        <p:nvSpPr>
          <p:cNvPr id="24" name="Shape 14553"/>
          <p:cNvSpPr/>
          <p:nvPr/>
        </p:nvSpPr>
        <p:spPr>
          <a:xfrm>
            <a:off x="6265465" y="4363662"/>
            <a:ext cx="374723" cy="442710"/>
          </a:xfrm>
          <a:custGeom>
            <a:avLst/>
            <a:gdLst/>
            <a:ahLst/>
            <a:cxnLst>
              <a:cxn ang="0">
                <a:pos x="wd2" y="hd2"/>
              </a:cxn>
              <a:cxn ang="5400000">
                <a:pos x="wd2" y="hd2"/>
              </a:cxn>
              <a:cxn ang="10800000">
                <a:pos x="wd2" y="hd2"/>
              </a:cxn>
              <a:cxn ang="16200000">
                <a:pos x="wd2" y="hd2"/>
              </a:cxn>
            </a:cxnLst>
            <a:rect l="0" t="0" r="r" b="b"/>
            <a:pathLst>
              <a:path w="20444" h="21351" extrusionOk="0">
                <a:moveTo>
                  <a:pt x="254" y="0"/>
                </a:moveTo>
                <a:cubicBezTo>
                  <a:pt x="-156" y="3061"/>
                  <a:pt x="-64" y="6105"/>
                  <a:pt x="485" y="9053"/>
                </a:cubicBezTo>
                <a:cubicBezTo>
                  <a:pt x="1062" y="12152"/>
                  <a:pt x="2170" y="15270"/>
                  <a:pt x="4569" y="17742"/>
                </a:cubicBezTo>
                <a:cubicBezTo>
                  <a:pt x="5763" y="18972"/>
                  <a:pt x="7236" y="19966"/>
                  <a:pt x="8892" y="20660"/>
                </a:cubicBezTo>
                <a:cubicBezTo>
                  <a:pt x="11160" y="21600"/>
                  <a:pt x="13580" y="21545"/>
                  <a:pt x="15617" y="20715"/>
                </a:cubicBezTo>
                <a:cubicBezTo>
                  <a:pt x="16435" y="20382"/>
                  <a:pt x="17184" y="19922"/>
                  <a:pt x="17827" y="19365"/>
                </a:cubicBezTo>
                <a:cubicBezTo>
                  <a:pt x="21444" y="16234"/>
                  <a:pt x="21388" y="10889"/>
                  <a:pt x="17180" y="7392"/>
                </a:cubicBezTo>
                <a:cubicBezTo>
                  <a:pt x="15641" y="6113"/>
                  <a:pt x="13656" y="5399"/>
                  <a:pt x="11658" y="4800"/>
                </a:cubicBezTo>
                <a:cubicBezTo>
                  <a:pt x="9454" y="4138"/>
                  <a:pt x="7153" y="3553"/>
                  <a:pt x="5038" y="2687"/>
                </a:cubicBezTo>
                <a:cubicBezTo>
                  <a:pt x="3316" y="1981"/>
                  <a:pt x="1708" y="1078"/>
                  <a:pt x="254" y="0"/>
                </a:cubicBezTo>
                <a:close/>
              </a:path>
            </a:pathLst>
          </a:custGeom>
          <a:solidFill>
            <a:srgbClr val="89B532"/>
          </a:solidFill>
          <a:ln w="12700" cap="flat">
            <a:noFill/>
            <a:miter lim="400000"/>
          </a:ln>
          <a:effectLst/>
        </p:spPr>
        <p:txBody>
          <a:bodyPr wrap="square" lIns="50800" tIns="50800" rIns="50800" bIns="50800" numCol="1" anchor="ctr">
            <a:noAutofit/>
          </a:bodyPr>
          <a:lstStyle/>
          <a:p>
            <a:endParaRPr dirty="0"/>
          </a:p>
        </p:txBody>
      </p:sp>
      <p:sp>
        <p:nvSpPr>
          <p:cNvPr id="25" name="Shape 14554"/>
          <p:cNvSpPr/>
          <p:nvPr/>
        </p:nvSpPr>
        <p:spPr>
          <a:xfrm>
            <a:off x="6016756" y="4668808"/>
            <a:ext cx="337632" cy="353695"/>
          </a:xfrm>
          <a:custGeom>
            <a:avLst/>
            <a:gdLst/>
            <a:ahLst/>
            <a:cxnLst>
              <a:cxn ang="0">
                <a:pos x="wd2" y="hd2"/>
              </a:cxn>
              <a:cxn ang="5400000">
                <a:pos x="wd2" y="hd2"/>
              </a:cxn>
              <a:cxn ang="10800000">
                <a:pos x="wd2" y="hd2"/>
              </a:cxn>
              <a:cxn ang="16200000">
                <a:pos x="wd2" y="hd2"/>
              </a:cxn>
            </a:cxnLst>
            <a:rect l="0" t="0" r="r" b="b"/>
            <a:pathLst>
              <a:path w="20405" h="21264" extrusionOk="0">
                <a:moveTo>
                  <a:pt x="3" y="0"/>
                </a:moveTo>
                <a:cubicBezTo>
                  <a:pt x="-40" y="3252"/>
                  <a:pt x="384" y="6436"/>
                  <a:pt x="1222" y="9476"/>
                </a:cubicBezTo>
                <a:cubicBezTo>
                  <a:pt x="2104" y="12672"/>
                  <a:pt x="3482" y="15835"/>
                  <a:pt x="5993" y="18195"/>
                </a:cubicBezTo>
                <a:cubicBezTo>
                  <a:pt x="7242" y="19369"/>
                  <a:pt x="8726" y="20268"/>
                  <a:pt x="10348" y="20835"/>
                </a:cubicBezTo>
                <a:cubicBezTo>
                  <a:pt x="12566" y="21600"/>
                  <a:pt x="14817" y="21306"/>
                  <a:pt x="16623" y="20237"/>
                </a:cubicBezTo>
                <a:cubicBezTo>
                  <a:pt x="17349" y="19808"/>
                  <a:pt x="17997" y="19253"/>
                  <a:pt x="18535" y="18605"/>
                </a:cubicBezTo>
                <a:cubicBezTo>
                  <a:pt x="21560" y="14968"/>
                  <a:pt x="20915" y="9365"/>
                  <a:pt x="16604" y="6106"/>
                </a:cubicBezTo>
                <a:cubicBezTo>
                  <a:pt x="15027" y="4913"/>
                  <a:pt x="13097" y="4359"/>
                  <a:pt x="11168" y="3924"/>
                </a:cubicBezTo>
                <a:cubicBezTo>
                  <a:pt x="9039" y="3445"/>
                  <a:pt x="6829" y="3055"/>
                  <a:pt x="4761" y="2353"/>
                </a:cubicBezTo>
                <a:cubicBezTo>
                  <a:pt x="3078" y="1780"/>
                  <a:pt x="1478" y="989"/>
                  <a:pt x="3" y="0"/>
                </a:cubicBezTo>
                <a:close/>
              </a:path>
            </a:pathLst>
          </a:custGeom>
          <a:solidFill>
            <a:srgbClr val="89B532"/>
          </a:solidFill>
          <a:ln w="12700" cap="flat">
            <a:noFill/>
            <a:miter lim="400000"/>
          </a:ln>
          <a:effectLst/>
        </p:spPr>
        <p:txBody>
          <a:bodyPr wrap="square" lIns="50800" tIns="50800" rIns="50800" bIns="50800" numCol="1" anchor="ctr">
            <a:noAutofit/>
          </a:bodyPr>
          <a:lstStyle/>
          <a:p>
            <a:endParaRPr dirty="0"/>
          </a:p>
        </p:txBody>
      </p:sp>
      <p:sp>
        <p:nvSpPr>
          <p:cNvPr id="26" name="Shape 14555"/>
          <p:cNvSpPr/>
          <p:nvPr/>
        </p:nvSpPr>
        <p:spPr>
          <a:xfrm rot="21300000">
            <a:off x="7128903" y="4516206"/>
            <a:ext cx="456644" cy="391902"/>
          </a:xfrm>
          <a:custGeom>
            <a:avLst/>
            <a:gdLst/>
            <a:ahLst/>
            <a:cxnLst>
              <a:cxn ang="0">
                <a:pos x="wd2" y="hd2"/>
              </a:cxn>
              <a:cxn ang="5400000">
                <a:pos x="wd2" y="hd2"/>
              </a:cxn>
              <a:cxn ang="10800000">
                <a:pos x="wd2" y="hd2"/>
              </a:cxn>
              <a:cxn ang="16200000">
                <a:pos x="wd2" y="hd2"/>
              </a:cxn>
            </a:cxnLst>
            <a:rect l="0" t="0" r="r" b="b"/>
            <a:pathLst>
              <a:path w="20428" h="21279" extrusionOk="0">
                <a:moveTo>
                  <a:pt x="20428" y="0"/>
                </a:moveTo>
                <a:cubicBezTo>
                  <a:pt x="20000" y="3588"/>
                  <a:pt x="19160" y="7019"/>
                  <a:pt x="17967" y="10221"/>
                </a:cubicBezTo>
                <a:cubicBezTo>
                  <a:pt x="16713" y="13586"/>
                  <a:pt x="15015" y="16829"/>
                  <a:pt x="12409" y="18991"/>
                </a:cubicBezTo>
                <a:cubicBezTo>
                  <a:pt x="11114" y="20067"/>
                  <a:pt x="9646" y="20800"/>
                  <a:pt x="8102" y="21142"/>
                </a:cubicBezTo>
                <a:cubicBezTo>
                  <a:pt x="5990" y="21600"/>
                  <a:pt x="4002" y="20886"/>
                  <a:pt x="2525" y="19396"/>
                </a:cubicBezTo>
                <a:cubicBezTo>
                  <a:pt x="1932" y="18797"/>
                  <a:pt x="1427" y="18074"/>
                  <a:pt x="1035" y="17268"/>
                </a:cubicBezTo>
                <a:cubicBezTo>
                  <a:pt x="-1172" y="12739"/>
                  <a:pt x="215" y="6682"/>
                  <a:pt x="4573" y="3842"/>
                </a:cubicBezTo>
                <a:cubicBezTo>
                  <a:pt x="6167" y="2803"/>
                  <a:pt x="7988" y="2527"/>
                  <a:pt x="9791" y="2384"/>
                </a:cubicBezTo>
                <a:cubicBezTo>
                  <a:pt x="11780" y="2225"/>
                  <a:pt x="13830" y="2180"/>
                  <a:pt x="15797" y="1765"/>
                </a:cubicBezTo>
                <a:cubicBezTo>
                  <a:pt x="17398" y="1427"/>
                  <a:pt x="18955" y="833"/>
                  <a:pt x="20428" y="0"/>
                </a:cubicBezTo>
                <a:close/>
              </a:path>
            </a:pathLst>
          </a:custGeom>
          <a:solidFill>
            <a:srgbClr val="89B532"/>
          </a:solidFill>
          <a:ln w="12700" cap="flat">
            <a:noFill/>
            <a:miter lim="400000"/>
          </a:ln>
          <a:effectLst/>
        </p:spPr>
        <p:txBody>
          <a:bodyPr wrap="square" lIns="50800" tIns="50800" rIns="50800" bIns="50800" numCol="1" anchor="ctr">
            <a:noAutofit/>
          </a:bodyPr>
          <a:lstStyle/>
          <a:p>
            <a:endParaRPr dirty="0"/>
          </a:p>
        </p:txBody>
      </p:sp>
      <p:sp>
        <p:nvSpPr>
          <p:cNvPr id="27" name="Shape 14556"/>
          <p:cNvSpPr/>
          <p:nvPr/>
        </p:nvSpPr>
        <p:spPr>
          <a:xfrm>
            <a:off x="6922529" y="4020860"/>
            <a:ext cx="595651" cy="511201"/>
          </a:xfrm>
          <a:custGeom>
            <a:avLst/>
            <a:gdLst/>
            <a:ahLst/>
            <a:cxnLst>
              <a:cxn ang="0">
                <a:pos x="wd2" y="hd2"/>
              </a:cxn>
              <a:cxn ang="5400000">
                <a:pos x="wd2" y="hd2"/>
              </a:cxn>
              <a:cxn ang="10800000">
                <a:pos x="wd2" y="hd2"/>
              </a:cxn>
              <a:cxn ang="16200000">
                <a:pos x="wd2" y="hd2"/>
              </a:cxn>
            </a:cxnLst>
            <a:rect l="0" t="0" r="r" b="b"/>
            <a:pathLst>
              <a:path w="20428" h="21279" extrusionOk="0">
                <a:moveTo>
                  <a:pt x="20428" y="0"/>
                </a:moveTo>
                <a:cubicBezTo>
                  <a:pt x="20000" y="3588"/>
                  <a:pt x="19160" y="7019"/>
                  <a:pt x="17967" y="10221"/>
                </a:cubicBezTo>
                <a:cubicBezTo>
                  <a:pt x="16713" y="13586"/>
                  <a:pt x="15015" y="16829"/>
                  <a:pt x="12409" y="18991"/>
                </a:cubicBezTo>
                <a:cubicBezTo>
                  <a:pt x="11114" y="20067"/>
                  <a:pt x="9646" y="20800"/>
                  <a:pt x="8102" y="21142"/>
                </a:cubicBezTo>
                <a:cubicBezTo>
                  <a:pt x="5990" y="21600"/>
                  <a:pt x="4002" y="20886"/>
                  <a:pt x="2525" y="19396"/>
                </a:cubicBezTo>
                <a:cubicBezTo>
                  <a:pt x="1932" y="18797"/>
                  <a:pt x="1427" y="18074"/>
                  <a:pt x="1035" y="17268"/>
                </a:cubicBezTo>
                <a:cubicBezTo>
                  <a:pt x="-1172" y="12739"/>
                  <a:pt x="215" y="6682"/>
                  <a:pt x="4573" y="3842"/>
                </a:cubicBezTo>
                <a:cubicBezTo>
                  <a:pt x="6167" y="2803"/>
                  <a:pt x="7988" y="2527"/>
                  <a:pt x="9791" y="2384"/>
                </a:cubicBezTo>
                <a:cubicBezTo>
                  <a:pt x="11780" y="2225"/>
                  <a:pt x="13830" y="2180"/>
                  <a:pt x="15797" y="1765"/>
                </a:cubicBezTo>
                <a:cubicBezTo>
                  <a:pt x="17398" y="1427"/>
                  <a:pt x="18955" y="833"/>
                  <a:pt x="20428" y="0"/>
                </a:cubicBezTo>
                <a:close/>
              </a:path>
            </a:pathLst>
          </a:custGeom>
          <a:solidFill>
            <a:srgbClr val="89B532"/>
          </a:solidFill>
          <a:ln w="12700" cap="flat">
            <a:noFill/>
            <a:miter lim="400000"/>
          </a:ln>
          <a:effectLst/>
        </p:spPr>
        <p:txBody>
          <a:bodyPr wrap="square" lIns="50800" tIns="50800" rIns="50800" bIns="50800" numCol="1" anchor="ctr">
            <a:noAutofit/>
          </a:bodyPr>
          <a:lstStyle/>
          <a:p>
            <a:endParaRPr dirty="0"/>
          </a:p>
        </p:txBody>
      </p:sp>
      <p:sp>
        <p:nvSpPr>
          <p:cNvPr id="28" name="Shape 14557"/>
          <p:cNvSpPr/>
          <p:nvPr/>
        </p:nvSpPr>
        <p:spPr>
          <a:xfrm>
            <a:off x="6327290" y="3873737"/>
            <a:ext cx="342576" cy="447242"/>
          </a:xfrm>
          <a:custGeom>
            <a:avLst/>
            <a:gdLst/>
            <a:ahLst/>
            <a:cxnLst>
              <a:cxn ang="0">
                <a:pos x="wd2" y="hd2"/>
              </a:cxn>
              <a:cxn ang="5400000">
                <a:pos x="wd2" y="hd2"/>
              </a:cxn>
              <a:cxn ang="10800000">
                <a:pos x="wd2" y="hd2"/>
              </a:cxn>
              <a:cxn ang="16200000">
                <a:pos x="wd2" y="hd2"/>
              </a:cxn>
            </a:cxnLst>
            <a:rect l="0" t="0" r="r" b="b"/>
            <a:pathLst>
              <a:path w="20177" h="21343" extrusionOk="0">
                <a:moveTo>
                  <a:pt x="940" y="0"/>
                </a:moveTo>
                <a:cubicBezTo>
                  <a:pt x="139" y="2866"/>
                  <a:pt x="-140" y="5760"/>
                  <a:pt x="65" y="8603"/>
                </a:cubicBezTo>
                <a:cubicBezTo>
                  <a:pt x="281" y="11593"/>
                  <a:pt x="1043" y="14646"/>
                  <a:pt x="3221" y="17201"/>
                </a:cubicBezTo>
                <a:cubicBezTo>
                  <a:pt x="4304" y="18472"/>
                  <a:pt x="5706" y="19545"/>
                  <a:pt x="7334" y="20348"/>
                </a:cubicBezTo>
                <a:cubicBezTo>
                  <a:pt x="9563" y="21439"/>
                  <a:pt x="12074" y="21600"/>
                  <a:pt x="14282" y="20993"/>
                </a:cubicBezTo>
                <a:cubicBezTo>
                  <a:pt x="15169" y="20749"/>
                  <a:pt x="16001" y="20379"/>
                  <a:pt x="16735" y="19908"/>
                </a:cubicBezTo>
                <a:cubicBezTo>
                  <a:pt x="20861" y="17258"/>
                  <a:pt x="21460" y="12185"/>
                  <a:pt x="17538" y="8499"/>
                </a:cubicBezTo>
                <a:cubicBezTo>
                  <a:pt x="16103" y="7151"/>
                  <a:pt x="14137" y="6299"/>
                  <a:pt x="12145" y="5555"/>
                </a:cubicBezTo>
                <a:cubicBezTo>
                  <a:pt x="9946" y="4734"/>
                  <a:pt x="7638" y="3976"/>
                  <a:pt x="5557" y="2969"/>
                </a:cubicBezTo>
                <a:cubicBezTo>
                  <a:pt x="3863" y="2148"/>
                  <a:pt x="2310" y="1150"/>
                  <a:pt x="940" y="0"/>
                </a:cubicBezTo>
                <a:close/>
              </a:path>
            </a:pathLst>
          </a:custGeom>
          <a:solidFill>
            <a:srgbClr val="89B532"/>
          </a:solidFill>
          <a:ln w="12700" cap="flat">
            <a:noFill/>
            <a:miter lim="400000"/>
          </a:ln>
          <a:effectLst/>
        </p:spPr>
        <p:txBody>
          <a:bodyPr wrap="square" lIns="50800" tIns="50800" rIns="50800" bIns="50800" numCol="1" anchor="ctr">
            <a:noAutofit/>
          </a:bodyPr>
          <a:lstStyle/>
          <a:p>
            <a:endParaRPr dirty="0"/>
          </a:p>
        </p:txBody>
      </p:sp>
      <p:sp>
        <p:nvSpPr>
          <p:cNvPr id="29" name="Shape 14558"/>
          <p:cNvSpPr/>
          <p:nvPr/>
        </p:nvSpPr>
        <p:spPr>
          <a:xfrm>
            <a:off x="6713156" y="3505050"/>
            <a:ext cx="332548" cy="538316"/>
          </a:xfrm>
          <a:custGeom>
            <a:avLst/>
            <a:gdLst/>
            <a:ahLst/>
            <a:cxnLst>
              <a:cxn ang="0">
                <a:pos x="wd2" y="hd2"/>
              </a:cxn>
              <a:cxn ang="5400000">
                <a:pos x="wd2" y="hd2"/>
              </a:cxn>
              <a:cxn ang="10800000">
                <a:pos x="wd2" y="hd2"/>
              </a:cxn>
              <a:cxn ang="16200000">
                <a:pos x="wd2" y="hd2"/>
              </a:cxn>
            </a:cxnLst>
            <a:rect l="0" t="0" r="r" b="b"/>
            <a:pathLst>
              <a:path w="20061" h="21566" extrusionOk="0">
                <a:moveTo>
                  <a:pt x="11121" y="0"/>
                </a:moveTo>
                <a:cubicBezTo>
                  <a:pt x="13750" y="2026"/>
                  <a:pt x="15885" y="4255"/>
                  <a:pt x="17513" y="6611"/>
                </a:cubicBezTo>
                <a:cubicBezTo>
                  <a:pt x="19225" y="9087"/>
                  <a:pt x="20442" y="11805"/>
                  <a:pt x="19951" y="14613"/>
                </a:cubicBezTo>
                <a:cubicBezTo>
                  <a:pt x="19707" y="16009"/>
                  <a:pt x="19022" y="17356"/>
                  <a:pt x="17943" y="18565"/>
                </a:cubicBezTo>
                <a:cubicBezTo>
                  <a:pt x="16459" y="20214"/>
                  <a:pt x="14101" y="21212"/>
                  <a:pt x="11546" y="21489"/>
                </a:cubicBezTo>
                <a:cubicBezTo>
                  <a:pt x="10519" y="21600"/>
                  <a:pt x="9466" y="21591"/>
                  <a:pt x="8443" y="21466"/>
                </a:cubicBezTo>
                <a:cubicBezTo>
                  <a:pt x="2693" y="20765"/>
                  <a:pt x="-1158" y="16896"/>
                  <a:pt x="316" y="12576"/>
                </a:cubicBezTo>
                <a:cubicBezTo>
                  <a:pt x="855" y="10996"/>
                  <a:pt x="2234" y="9631"/>
                  <a:pt x="3709" y="8343"/>
                </a:cubicBezTo>
                <a:cubicBezTo>
                  <a:pt x="5336" y="6922"/>
                  <a:pt x="7112" y="5514"/>
                  <a:pt x="8503" y="3984"/>
                </a:cubicBezTo>
                <a:cubicBezTo>
                  <a:pt x="9637" y="2739"/>
                  <a:pt x="10517" y="1399"/>
                  <a:pt x="11121" y="0"/>
                </a:cubicBezTo>
                <a:close/>
              </a:path>
            </a:pathLst>
          </a:custGeom>
          <a:solidFill>
            <a:srgbClr val="89B532"/>
          </a:solidFill>
          <a:ln w="12700" cap="flat">
            <a:noFill/>
            <a:miter lim="400000"/>
          </a:ln>
          <a:effectLst/>
        </p:spPr>
        <p:txBody>
          <a:bodyPr wrap="square" lIns="50800" tIns="50800" rIns="50800" bIns="50800" numCol="1" anchor="ctr">
            <a:noAutofit/>
          </a:bodyPr>
          <a:lstStyle/>
          <a:p>
            <a:endParaRPr dirty="0"/>
          </a:p>
        </p:txBody>
      </p:sp>
      <p:sp>
        <p:nvSpPr>
          <p:cNvPr id="30" name="Shape 14565"/>
          <p:cNvSpPr/>
          <p:nvPr/>
        </p:nvSpPr>
        <p:spPr>
          <a:xfrm>
            <a:off x="8978039" y="2979427"/>
            <a:ext cx="2540861" cy="2411517"/>
          </a:xfrm>
          <a:custGeom>
            <a:avLst/>
            <a:gdLst/>
            <a:ahLst/>
            <a:cxnLst>
              <a:cxn ang="0">
                <a:pos x="wd2" y="hd2"/>
              </a:cxn>
              <a:cxn ang="5400000">
                <a:pos x="wd2" y="hd2"/>
              </a:cxn>
              <a:cxn ang="10800000">
                <a:pos x="wd2" y="hd2"/>
              </a:cxn>
              <a:cxn ang="16200000">
                <a:pos x="wd2" y="hd2"/>
              </a:cxn>
            </a:cxnLst>
            <a:rect l="0" t="0" r="r" b="b"/>
            <a:pathLst>
              <a:path w="20640" h="21037" extrusionOk="0">
                <a:moveTo>
                  <a:pt x="11348" y="0"/>
                </a:moveTo>
                <a:cubicBezTo>
                  <a:pt x="10149" y="0"/>
                  <a:pt x="8952" y="435"/>
                  <a:pt x="8038" y="1306"/>
                </a:cubicBezTo>
                <a:cubicBezTo>
                  <a:pt x="7414" y="1900"/>
                  <a:pt x="7018" y="2625"/>
                  <a:pt x="6820" y="3385"/>
                </a:cubicBezTo>
                <a:cubicBezTo>
                  <a:pt x="5242" y="2962"/>
                  <a:pt x="3484" y="3323"/>
                  <a:pt x="2243" y="4505"/>
                </a:cubicBezTo>
                <a:cubicBezTo>
                  <a:pt x="666" y="6006"/>
                  <a:pt x="454" y="8308"/>
                  <a:pt x="1595" y="10031"/>
                </a:cubicBezTo>
                <a:cubicBezTo>
                  <a:pt x="1429" y="10145"/>
                  <a:pt x="1261" y="10263"/>
                  <a:pt x="1112" y="10405"/>
                </a:cubicBezTo>
                <a:cubicBezTo>
                  <a:pt x="-371" y="11818"/>
                  <a:pt x="-371" y="14105"/>
                  <a:pt x="1112" y="15517"/>
                </a:cubicBezTo>
                <a:cubicBezTo>
                  <a:pt x="1534" y="15919"/>
                  <a:pt x="2034" y="16196"/>
                  <a:pt x="2563" y="16369"/>
                </a:cubicBezTo>
                <a:cubicBezTo>
                  <a:pt x="2504" y="17579"/>
                  <a:pt x="2943" y="18806"/>
                  <a:pt x="3913" y="19730"/>
                </a:cubicBezTo>
                <a:cubicBezTo>
                  <a:pt x="5742" y="21472"/>
                  <a:pt x="8708" y="21472"/>
                  <a:pt x="10537" y="19730"/>
                </a:cubicBezTo>
                <a:cubicBezTo>
                  <a:pt x="10552" y="19716"/>
                  <a:pt x="10560" y="19698"/>
                  <a:pt x="10575" y="19684"/>
                </a:cubicBezTo>
                <a:cubicBezTo>
                  <a:pt x="12987" y="21600"/>
                  <a:pt x="16577" y="21482"/>
                  <a:pt x="18841" y="19326"/>
                </a:cubicBezTo>
                <a:cubicBezTo>
                  <a:pt x="21170" y="17108"/>
                  <a:pt x="21229" y="13555"/>
                  <a:pt x="19033" y="11261"/>
                </a:cubicBezTo>
                <a:cubicBezTo>
                  <a:pt x="19164" y="11163"/>
                  <a:pt x="19301" y="11074"/>
                  <a:pt x="19422" y="10959"/>
                </a:cubicBezTo>
                <a:cubicBezTo>
                  <a:pt x="21045" y="9414"/>
                  <a:pt x="21045" y="6909"/>
                  <a:pt x="19422" y="5364"/>
                </a:cubicBezTo>
                <a:cubicBezTo>
                  <a:pt x="18489" y="4475"/>
                  <a:pt x="17225" y="4113"/>
                  <a:pt x="16008" y="4246"/>
                </a:cubicBezTo>
                <a:cubicBezTo>
                  <a:pt x="15954" y="3178"/>
                  <a:pt x="15514" y="2122"/>
                  <a:pt x="14658" y="1306"/>
                </a:cubicBezTo>
                <a:cubicBezTo>
                  <a:pt x="13743" y="435"/>
                  <a:pt x="12546" y="0"/>
                  <a:pt x="11348" y="0"/>
                </a:cubicBezTo>
                <a:close/>
              </a:path>
            </a:pathLst>
          </a:custGeom>
          <a:solidFill>
            <a:srgbClr val="89B532"/>
          </a:solidFill>
          <a:ln w="12700" cap="flat">
            <a:noFill/>
            <a:miter lim="400000"/>
          </a:ln>
          <a:effectLst/>
        </p:spPr>
        <p:txBody>
          <a:bodyPr wrap="square" lIns="0" tIns="0" rIns="0" bIns="0" numCol="1" anchor="t">
            <a:noAutofit/>
          </a:bodyPr>
          <a:lstStyle/>
          <a:p>
            <a:endParaRPr dirty="0"/>
          </a:p>
        </p:txBody>
      </p:sp>
      <p:sp>
        <p:nvSpPr>
          <p:cNvPr id="31" name="Shape 14566"/>
          <p:cNvSpPr/>
          <p:nvPr/>
        </p:nvSpPr>
        <p:spPr>
          <a:xfrm>
            <a:off x="9998920" y="3615441"/>
            <a:ext cx="350575" cy="2614753"/>
          </a:xfrm>
          <a:custGeom>
            <a:avLst/>
            <a:gdLst/>
            <a:ahLst/>
            <a:cxnLst>
              <a:cxn ang="0">
                <a:pos x="wd2" y="hd2"/>
              </a:cxn>
              <a:cxn ang="5400000">
                <a:pos x="wd2" y="hd2"/>
              </a:cxn>
              <a:cxn ang="10800000">
                <a:pos x="wd2" y="hd2"/>
              </a:cxn>
              <a:cxn ang="16200000">
                <a:pos x="wd2" y="hd2"/>
              </a:cxn>
            </a:cxnLst>
            <a:rect l="0" t="0" r="r" b="b"/>
            <a:pathLst>
              <a:path w="20823" h="21600" extrusionOk="0">
                <a:moveTo>
                  <a:pt x="14416" y="0"/>
                </a:moveTo>
                <a:cubicBezTo>
                  <a:pt x="4058" y="6957"/>
                  <a:pt x="-777" y="14052"/>
                  <a:pt x="102" y="21158"/>
                </a:cubicBezTo>
                <a:cubicBezTo>
                  <a:pt x="120" y="21306"/>
                  <a:pt x="138" y="21453"/>
                  <a:pt x="159" y="21600"/>
                </a:cubicBezTo>
                <a:lnTo>
                  <a:pt x="20823" y="21600"/>
                </a:lnTo>
                <a:cubicBezTo>
                  <a:pt x="17684" y="19497"/>
                  <a:pt x="15315" y="17374"/>
                  <a:pt x="13724" y="15238"/>
                </a:cubicBezTo>
                <a:cubicBezTo>
                  <a:pt x="9946" y="10167"/>
                  <a:pt x="10566" y="5051"/>
                  <a:pt x="15571" y="0"/>
                </a:cubicBezTo>
                <a:lnTo>
                  <a:pt x="14416" y="0"/>
                </a:lnTo>
                <a:close/>
              </a:path>
            </a:pathLst>
          </a:custGeom>
          <a:solidFill>
            <a:srgbClr val="5A4017"/>
          </a:solidFill>
          <a:ln w="12700" cap="flat">
            <a:noFill/>
            <a:miter lim="400000"/>
          </a:ln>
          <a:effectLst/>
        </p:spPr>
        <p:txBody>
          <a:bodyPr wrap="square" lIns="50800" tIns="50800" rIns="50800" bIns="50800" numCol="1" anchor="ctr">
            <a:noAutofit/>
          </a:bodyPr>
          <a:lstStyle/>
          <a:p>
            <a:endParaRPr dirty="0"/>
          </a:p>
        </p:txBody>
      </p:sp>
      <p:sp>
        <p:nvSpPr>
          <p:cNvPr id="32" name="Shape 14567"/>
          <p:cNvSpPr/>
          <p:nvPr/>
        </p:nvSpPr>
        <p:spPr>
          <a:xfrm>
            <a:off x="9832662" y="4148675"/>
            <a:ext cx="332516" cy="344610"/>
          </a:xfrm>
          <a:custGeom>
            <a:avLst/>
            <a:gdLst/>
            <a:ahLst/>
            <a:cxnLst>
              <a:cxn ang="0">
                <a:pos x="wd2" y="hd2"/>
              </a:cxn>
              <a:cxn ang="5400000">
                <a:pos x="wd2" y="hd2"/>
              </a:cxn>
              <a:cxn ang="10800000">
                <a:pos x="wd2" y="hd2"/>
              </a:cxn>
              <a:cxn ang="16200000">
                <a:pos x="wd2" y="hd2"/>
              </a:cxn>
            </a:cxnLst>
            <a:rect l="0" t="0" r="r" b="b"/>
            <a:pathLst>
              <a:path w="21539" h="21600" extrusionOk="0">
                <a:moveTo>
                  <a:pt x="20" y="1476"/>
                </a:moveTo>
                <a:cubicBezTo>
                  <a:pt x="5681" y="8449"/>
                  <a:pt x="11818" y="15046"/>
                  <a:pt x="18414" y="21206"/>
                </a:cubicBezTo>
                <a:cubicBezTo>
                  <a:pt x="18555" y="21337"/>
                  <a:pt x="18696" y="21469"/>
                  <a:pt x="18837" y="21600"/>
                </a:cubicBezTo>
                <a:lnTo>
                  <a:pt x="21539" y="18986"/>
                </a:lnTo>
                <a:cubicBezTo>
                  <a:pt x="19152" y="17470"/>
                  <a:pt x="16846" y="15838"/>
                  <a:pt x="14629" y="14096"/>
                </a:cubicBezTo>
                <a:cubicBezTo>
                  <a:pt x="9368" y="9961"/>
                  <a:pt x="4639" y="5228"/>
                  <a:pt x="545" y="0"/>
                </a:cubicBezTo>
                <a:cubicBezTo>
                  <a:pt x="519" y="24"/>
                  <a:pt x="493" y="48"/>
                  <a:pt x="469" y="73"/>
                </a:cubicBezTo>
                <a:cubicBezTo>
                  <a:pt x="105" y="449"/>
                  <a:pt x="-61" y="966"/>
                  <a:pt x="20" y="1476"/>
                </a:cubicBezTo>
                <a:close/>
              </a:path>
            </a:pathLst>
          </a:custGeom>
          <a:solidFill>
            <a:srgbClr val="5A4017"/>
          </a:solidFill>
          <a:ln w="12700" cap="flat">
            <a:noFill/>
            <a:miter lim="400000"/>
          </a:ln>
          <a:effectLst/>
        </p:spPr>
        <p:txBody>
          <a:bodyPr wrap="square" lIns="50800" tIns="50800" rIns="50800" bIns="50800" numCol="1" anchor="ctr">
            <a:noAutofit/>
          </a:bodyPr>
          <a:lstStyle/>
          <a:p>
            <a:endParaRPr dirty="0"/>
          </a:p>
        </p:txBody>
      </p:sp>
      <p:sp>
        <p:nvSpPr>
          <p:cNvPr id="33" name="Shape 14568"/>
          <p:cNvSpPr/>
          <p:nvPr/>
        </p:nvSpPr>
        <p:spPr>
          <a:xfrm>
            <a:off x="10073248" y="4785371"/>
            <a:ext cx="535370" cy="399649"/>
          </a:xfrm>
          <a:custGeom>
            <a:avLst/>
            <a:gdLst/>
            <a:ahLst/>
            <a:cxnLst>
              <a:cxn ang="0">
                <a:pos x="wd2" y="hd2"/>
              </a:cxn>
              <a:cxn ang="5400000">
                <a:pos x="wd2" y="hd2"/>
              </a:cxn>
              <a:cxn ang="10800000">
                <a:pos x="wd2" y="hd2"/>
              </a:cxn>
              <a:cxn ang="16200000">
                <a:pos x="wd2" y="hd2"/>
              </a:cxn>
            </a:cxnLst>
            <a:rect l="0" t="0" r="r" b="b"/>
            <a:pathLst>
              <a:path w="21532" h="21600" extrusionOk="0">
                <a:moveTo>
                  <a:pt x="21443" y="1873"/>
                </a:moveTo>
                <a:cubicBezTo>
                  <a:pt x="15395" y="8901"/>
                  <a:pt x="9003" y="15375"/>
                  <a:pt x="2294" y="21225"/>
                </a:cubicBezTo>
                <a:cubicBezTo>
                  <a:pt x="2151" y="21350"/>
                  <a:pt x="2008" y="21475"/>
                  <a:pt x="1864" y="21600"/>
                </a:cubicBezTo>
                <a:lnTo>
                  <a:pt x="0" y="17886"/>
                </a:lnTo>
                <a:cubicBezTo>
                  <a:pt x="2305" y="16617"/>
                  <a:pt x="4561" y="15192"/>
                  <a:pt x="6759" y="13616"/>
                </a:cubicBezTo>
                <a:cubicBezTo>
                  <a:pt x="11977" y="9874"/>
                  <a:pt x="16842" y="5303"/>
                  <a:pt x="21248" y="0"/>
                </a:cubicBezTo>
                <a:cubicBezTo>
                  <a:pt x="21266" y="34"/>
                  <a:pt x="21283" y="68"/>
                  <a:pt x="21300" y="104"/>
                </a:cubicBezTo>
                <a:cubicBezTo>
                  <a:pt x="21547" y="632"/>
                  <a:pt x="21600" y="1285"/>
                  <a:pt x="21443" y="1873"/>
                </a:cubicBezTo>
                <a:close/>
              </a:path>
            </a:pathLst>
          </a:custGeom>
          <a:solidFill>
            <a:srgbClr val="5A4017"/>
          </a:solidFill>
          <a:ln w="12700" cap="flat">
            <a:noFill/>
            <a:miter lim="400000"/>
          </a:ln>
          <a:effectLst/>
        </p:spPr>
        <p:txBody>
          <a:bodyPr wrap="square" lIns="50800" tIns="50800" rIns="50800" bIns="50800" numCol="1" anchor="ctr">
            <a:noAutofit/>
          </a:bodyPr>
          <a:lstStyle/>
          <a:p>
            <a:endParaRPr dirty="0"/>
          </a:p>
        </p:txBody>
      </p:sp>
      <p:sp>
        <p:nvSpPr>
          <p:cNvPr id="35" name="Shape 14569"/>
          <p:cNvSpPr/>
          <p:nvPr/>
        </p:nvSpPr>
        <p:spPr>
          <a:xfrm>
            <a:off x="9657045" y="4895756"/>
            <a:ext cx="459639" cy="301945"/>
          </a:xfrm>
          <a:custGeom>
            <a:avLst/>
            <a:gdLst/>
            <a:ahLst/>
            <a:cxnLst>
              <a:cxn ang="0">
                <a:pos x="wd2" y="hd2"/>
              </a:cxn>
              <a:cxn ang="5400000">
                <a:pos x="wd2" y="hd2"/>
              </a:cxn>
              <a:cxn ang="10800000">
                <a:pos x="wd2" y="hd2"/>
              </a:cxn>
              <a:cxn ang="16200000">
                <a:pos x="wd2" y="hd2"/>
              </a:cxn>
            </a:cxnLst>
            <a:rect l="0" t="0" r="r" b="b"/>
            <a:pathLst>
              <a:path w="21543" h="21600" extrusionOk="0">
                <a:moveTo>
                  <a:pt x="123" y="2065"/>
                </a:moveTo>
                <a:cubicBezTo>
                  <a:pt x="6291" y="9120"/>
                  <a:pt x="12760" y="15534"/>
                  <a:pt x="19504" y="21235"/>
                </a:cubicBezTo>
                <a:cubicBezTo>
                  <a:pt x="19648" y="21357"/>
                  <a:pt x="19792" y="21479"/>
                  <a:pt x="19936" y="21600"/>
                </a:cubicBezTo>
                <a:lnTo>
                  <a:pt x="21543" y="17352"/>
                </a:lnTo>
                <a:cubicBezTo>
                  <a:pt x="19263" y="16203"/>
                  <a:pt x="17022" y="14878"/>
                  <a:pt x="14830" y="13383"/>
                </a:cubicBezTo>
                <a:cubicBezTo>
                  <a:pt x="9626" y="9832"/>
                  <a:pt x="4719" y="5339"/>
                  <a:pt x="218" y="0"/>
                </a:cubicBezTo>
                <a:cubicBezTo>
                  <a:pt x="202" y="39"/>
                  <a:pt x="187" y="78"/>
                  <a:pt x="173" y="119"/>
                </a:cubicBezTo>
                <a:cubicBezTo>
                  <a:pt x="-39" y="721"/>
                  <a:pt x="-57" y="1439"/>
                  <a:pt x="123" y="2065"/>
                </a:cubicBezTo>
                <a:close/>
              </a:path>
            </a:pathLst>
          </a:custGeom>
          <a:solidFill>
            <a:srgbClr val="5A4017"/>
          </a:solidFill>
          <a:ln w="12700" cap="flat">
            <a:noFill/>
            <a:miter lim="400000"/>
          </a:ln>
          <a:effectLst/>
        </p:spPr>
        <p:txBody>
          <a:bodyPr wrap="square" lIns="50800" tIns="50800" rIns="50800" bIns="50800" numCol="1" anchor="ctr">
            <a:noAutofit/>
          </a:bodyPr>
          <a:lstStyle/>
          <a:p>
            <a:endParaRPr dirty="0"/>
          </a:p>
        </p:txBody>
      </p:sp>
      <p:sp>
        <p:nvSpPr>
          <p:cNvPr id="36" name="Shape 14570"/>
          <p:cNvSpPr/>
          <p:nvPr/>
        </p:nvSpPr>
        <p:spPr>
          <a:xfrm>
            <a:off x="10141480" y="4289000"/>
            <a:ext cx="395880" cy="275384"/>
          </a:xfrm>
          <a:custGeom>
            <a:avLst/>
            <a:gdLst/>
            <a:ahLst/>
            <a:cxnLst>
              <a:cxn ang="0">
                <a:pos x="wd2" y="hd2"/>
              </a:cxn>
              <a:cxn ang="5400000">
                <a:pos x="wd2" y="hd2"/>
              </a:cxn>
              <a:cxn ang="10800000">
                <a:pos x="wd2" y="hd2"/>
              </a:cxn>
              <a:cxn ang="16200000">
                <a:pos x="wd2" y="hd2"/>
              </a:cxn>
            </a:cxnLst>
            <a:rect l="0" t="0" r="r" b="b"/>
            <a:pathLst>
              <a:path w="21600" h="21600" extrusionOk="0">
                <a:moveTo>
                  <a:pt x="20412" y="0"/>
                </a:moveTo>
                <a:cubicBezTo>
                  <a:pt x="13479" y="5112"/>
                  <a:pt x="6792" y="10886"/>
                  <a:pt x="409" y="17316"/>
                </a:cubicBezTo>
                <a:cubicBezTo>
                  <a:pt x="272" y="17453"/>
                  <a:pt x="136" y="17590"/>
                  <a:pt x="0" y="17728"/>
                </a:cubicBezTo>
                <a:lnTo>
                  <a:pt x="1817" y="21600"/>
                </a:lnTo>
                <a:cubicBezTo>
                  <a:pt x="3512" y="19101"/>
                  <a:pt x="5293" y="16727"/>
                  <a:pt x="7155" y="14488"/>
                </a:cubicBezTo>
                <a:cubicBezTo>
                  <a:pt x="11576" y="9171"/>
                  <a:pt x="16426" y="4638"/>
                  <a:pt x="21600" y="985"/>
                </a:cubicBezTo>
                <a:cubicBezTo>
                  <a:pt x="21584" y="948"/>
                  <a:pt x="21567" y="912"/>
                  <a:pt x="21549" y="877"/>
                </a:cubicBezTo>
                <a:cubicBezTo>
                  <a:pt x="21284" y="349"/>
                  <a:pt x="20865" y="26"/>
                  <a:pt x="20412" y="0"/>
                </a:cubicBezTo>
                <a:close/>
              </a:path>
            </a:pathLst>
          </a:custGeom>
          <a:solidFill>
            <a:srgbClr val="5A4017"/>
          </a:solidFill>
          <a:ln w="12700" cap="flat">
            <a:noFill/>
            <a:miter lim="400000"/>
          </a:ln>
          <a:effectLst/>
        </p:spPr>
        <p:txBody>
          <a:bodyPr wrap="square" lIns="50800" tIns="50800" rIns="50800" bIns="50800" numCol="1" anchor="ctr">
            <a:noAutofit/>
          </a:bodyPr>
          <a:lstStyle/>
          <a:p>
            <a:endParaRPr dirty="0"/>
          </a:p>
        </p:txBody>
      </p:sp>
      <p:sp>
        <p:nvSpPr>
          <p:cNvPr id="37" name="Shape 14571"/>
          <p:cNvSpPr/>
          <p:nvPr/>
        </p:nvSpPr>
        <p:spPr>
          <a:xfrm>
            <a:off x="10007565" y="3770426"/>
            <a:ext cx="195809" cy="202931"/>
          </a:xfrm>
          <a:custGeom>
            <a:avLst/>
            <a:gdLst/>
            <a:ahLst/>
            <a:cxnLst>
              <a:cxn ang="0">
                <a:pos x="wd2" y="hd2"/>
              </a:cxn>
              <a:cxn ang="5400000">
                <a:pos x="wd2" y="hd2"/>
              </a:cxn>
              <a:cxn ang="10800000">
                <a:pos x="wd2" y="hd2"/>
              </a:cxn>
              <a:cxn ang="16200000">
                <a:pos x="wd2" y="hd2"/>
              </a:cxn>
            </a:cxnLst>
            <a:rect l="0" t="0" r="r" b="b"/>
            <a:pathLst>
              <a:path w="21539" h="21600" extrusionOk="0">
                <a:moveTo>
                  <a:pt x="20" y="1476"/>
                </a:moveTo>
                <a:cubicBezTo>
                  <a:pt x="5681" y="8449"/>
                  <a:pt x="11818" y="15046"/>
                  <a:pt x="18414" y="21206"/>
                </a:cubicBezTo>
                <a:cubicBezTo>
                  <a:pt x="18555" y="21337"/>
                  <a:pt x="18696" y="21469"/>
                  <a:pt x="18837" y="21600"/>
                </a:cubicBezTo>
                <a:lnTo>
                  <a:pt x="21539" y="18986"/>
                </a:lnTo>
                <a:cubicBezTo>
                  <a:pt x="19152" y="17470"/>
                  <a:pt x="16846" y="15838"/>
                  <a:pt x="14629" y="14096"/>
                </a:cubicBezTo>
                <a:cubicBezTo>
                  <a:pt x="9368" y="9961"/>
                  <a:pt x="4639" y="5228"/>
                  <a:pt x="545" y="0"/>
                </a:cubicBezTo>
                <a:cubicBezTo>
                  <a:pt x="519" y="24"/>
                  <a:pt x="493" y="48"/>
                  <a:pt x="469" y="73"/>
                </a:cubicBezTo>
                <a:cubicBezTo>
                  <a:pt x="105" y="449"/>
                  <a:pt x="-61" y="966"/>
                  <a:pt x="20" y="1476"/>
                </a:cubicBezTo>
                <a:close/>
              </a:path>
            </a:pathLst>
          </a:custGeom>
          <a:solidFill>
            <a:srgbClr val="5A4017"/>
          </a:solidFill>
          <a:ln w="12700" cap="flat">
            <a:noFill/>
            <a:miter lim="400000"/>
          </a:ln>
          <a:effectLst/>
        </p:spPr>
        <p:txBody>
          <a:bodyPr wrap="square" lIns="50800" tIns="50800" rIns="50800" bIns="50800" numCol="1" anchor="ctr">
            <a:noAutofit/>
          </a:bodyPr>
          <a:lstStyle/>
          <a:p>
            <a:endParaRPr dirty="0"/>
          </a:p>
        </p:txBody>
      </p:sp>
      <p:sp>
        <p:nvSpPr>
          <p:cNvPr id="38" name="Shape 14572"/>
          <p:cNvSpPr/>
          <p:nvPr/>
        </p:nvSpPr>
        <p:spPr>
          <a:xfrm>
            <a:off x="10179409" y="3904960"/>
            <a:ext cx="264019" cy="183658"/>
          </a:xfrm>
          <a:custGeom>
            <a:avLst/>
            <a:gdLst/>
            <a:ahLst/>
            <a:cxnLst>
              <a:cxn ang="0">
                <a:pos x="wd2" y="hd2"/>
              </a:cxn>
              <a:cxn ang="5400000">
                <a:pos x="wd2" y="hd2"/>
              </a:cxn>
              <a:cxn ang="10800000">
                <a:pos x="wd2" y="hd2"/>
              </a:cxn>
              <a:cxn ang="16200000">
                <a:pos x="wd2" y="hd2"/>
              </a:cxn>
            </a:cxnLst>
            <a:rect l="0" t="0" r="r" b="b"/>
            <a:pathLst>
              <a:path w="21600" h="21600" extrusionOk="0">
                <a:moveTo>
                  <a:pt x="20412" y="0"/>
                </a:moveTo>
                <a:cubicBezTo>
                  <a:pt x="13479" y="5112"/>
                  <a:pt x="6792" y="10886"/>
                  <a:pt x="409" y="17316"/>
                </a:cubicBezTo>
                <a:cubicBezTo>
                  <a:pt x="272" y="17453"/>
                  <a:pt x="136" y="17590"/>
                  <a:pt x="0" y="17728"/>
                </a:cubicBezTo>
                <a:lnTo>
                  <a:pt x="1817" y="21600"/>
                </a:lnTo>
                <a:cubicBezTo>
                  <a:pt x="3512" y="19101"/>
                  <a:pt x="5293" y="16727"/>
                  <a:pt x="7155" y="14488"/>
                </a:cubicBezTo>
                <a:cubicBezTo>
                  <a:pt x="11576" y="9171"/>
                  <a:pt x="16426" y="4638"/>
                  <a:pt x="21600" y="985"/>
                </a:cubicBezTo>
                <a:cubicBezTo>
                  <a:pt x="21584" y="948"/>
                  <a:pt x="21567" y="912"/>
                  <a:pt x="21549" y="877"/>
                </a:cubicBezTo>
                <a:cubicBezTo>
                  <a:pt x="21284" y="349"/>
                  <a:pt x="20865" y="26"/>
                  <a:pt x="20412" y="0"/>
                </a:cubicBezTo>
                <a:close/>
              </a:path>
            </a:pathLst>
          </a:custGeom>
          <a:solidFill>
            <a:srgbClr val="5A4017"/>
          </a:solidFill>
          <a:ln w="12700" cap="flat">
            <a:noFill/>
            <a:miter lim="400000"/>
          </a:ln>
          <a:effectLst/>
        </p:spPr>
        <p:txBody>
          <a:bodyPr wrap="square" lIns="50800" tIns="50800" rIns="50800" bIns="50800" numCol="1" anchor="ctr">
            <a:noAutofit/>
          </a:bodyPr>
          <a:lstStyle/>
          <a:p>
            <a:endParaRPr dirty="0"/>
          </a:p>
        </p:txBody>
      </p:sp>
      <p:sp>
        <p:nvSpPr>
          <p:cNvPr id="39" name="Shape 14579"/>
          <p:cNvSpPr/>
          <p:nvPr/>
        </p:nvSpPr>
        <p:spPr>
          <a:xfrm>
            <a:off x="0" y="6037407"/>
            <a:ext cx="12192000" cy="820594"/>
          </a:xfrm>
          <a:custGeom>
            <a:avLst/>
            <a:gdLst/>
            <a:ahLst/>
            <a:cxnLst>
              <a:cxn ang="0">
                <a:pos x="wd2" y="hd2"/>
              </a:cxn>
              <a:cxn ang="5400000">
                <a:pos x="wd2" y="hd2"/>
              </a:cxn>
              <a:cxn ang="10800000">
                <a:pos x="wd2" y="hd2"/>
              </a:cxn>
              <a:cxn ang="16200000">
                <a:pos x="wd2" y="hd2"/>
              </a:cxn>
            </a:cxnLst>
            <a:rect l="0" t="0" r="r" b="b"/>
            <a:pathLst>
              <a:path w="21600" h="19671" extrusionOk="0">
                <a:moveTo>
                  <a:pt x="10185" y="3356"/>
                </a:moveTo>
                <a:cubicBezTo>
                  <a:pt x="9373" y="2682"/>
                  <a:pt x="8561" y="5146"/>
                  <a:pt x="7751" y="4082"/>
                </a:cubicBezTo>
                <a:cubicBezTo>
                  <a:pt x="7573" y="3848"/>
                  <a:pt x="7396" y="3444"/>
                  <a:pt x="7217" y="3536"/>
                </a:cubicBezTo>
                <a:cubicBezTo>
                  <a:pt x="7012" y="3642"/>
                  <a:pt x="6812" y="4395"/>
                  <a:pt x="6607" y="4461"/>
                </a:cubicBezTo>
                <a:cubicBezTo>
                  <a:pt x="6415" y="4523"/>
                  <a:pt x="6227" y="3982"/>
                  <a:pt x="6037" y="3645"/>
                </a:cubicBezTo>
                <a:cubicBezTo>
                  <a:pt x="5558" y="2794"/>
                  <a:pt x="5073" y="3236"/>
                  <a:pt x="4591" y="3261"/>
                </a:cubicBezTo>
                <a:cubicBezTo>
                  <a:pt x="4208" y="3282"/>
                  <a:pt x="3825" y="3039"/>
                  <a:pt x="3442" y="2870"/>
                </a:cubicBezTo>
                <a:cubicBezTo>
                  <a:pt x="3116" y="2726"/>
                  <a:pt x="2762" y="2920"/>
                  <a:pt x="2565" y="6384"/>
                </a:cubicBezTo>
                <a:cubicBezTo>
                  <a:pt x="2447" y="8472"/>
                  <a:pt x="2409" y="11571"/>
                  <a:pt x="2222" y="12483"/>
                </a:cubicBezTo>
                <a:cubicBezTo>
                  <a:pt x="1972" y="13699"/>
                  <a:pt x="1785" y="10019"/>
                  <a:pt x="1552" y="8625"/>
                </a:cubicBezTo>
                <a:cubicBezTo>
                  <a:pt x="1262" y="6886"/>
                  <a:pt x="943" y="8783"/>
                  <a:pt x="677" y="11280"/>
                </a:cubicBezTo>
                <a:cubicBezTo>
                  <a:pt x="425" y="13640"/>
                  <a:pt x="198" y="16470"/>
                  <a:pt x="0" y="19671"/>
                </a:cubicBezTo>
                <a:cubicBezTo>
                  <a:pt x="85" y="19671"/>
                  <a:pt x="169" y="19671"/>
                  <a:pt x="254" y="19671"/>
                </a:cubicBezTo>
                <a:cubicBezTo>
                  <a:pt x="7263" y="19671"/>
                  <a:pt x="14273" y="19671"/>
                  <a:pt x="21282" y="19671"/>
                </a:cubicBezTo>
                <a:cubicBezTo>
                  <a:pt x="21388" y="19671"/>
                  <a:pt x="21494" y="19671"/>
                  <a:pt x="21600" y="19671"/>
                </a:cubicBezTo>
                <a:cubicBezTo>
                  <a:pt x="21484" y="17315"/>
                  <a:pt x="21381" y="14835"/>
                  <a:pt x="21293" y="12254"/>
                </a:cubicBezTo>
                <a:cubicBezTo>
                  <a:pt x="21162" y="8405"/>
                  <a:pt x="21007" y="4141"/>
                  <a:pt x="20711" y="4151"/>
                </a:cubicBezTo>
                <a:cubicBezTo>
                  <a:pt x="20585" y="4155"/>
                  <a:pt x="20470" y="5123"/>
                  <a:pt x="20345" y="5221"/>
                </a:cubicBezTo>
                <a:cubicBezTo>
                  <a:pt x="20112" y="5403"/>
                  <a:pt x="19935" y="2816"/>
                  <a:pt x="19728" y="1413"/>
                </a:cubicBezTo>
                <a:cubicBezTo>
                  <a:pt x="19236" y="-1929"/>
                  <a:pt x="18682" y="1654"/>
                  <a:pt x="18143" y="2037"/>
                </a:cubicBezTo>
                <a:cubicBezTo>
                  <a:pt x="17731" y="2330"/>
                  <a:pt x="17327" y="690"/>
                  <a:pt x="16915" y="510"/>
                </a:cubicBezTo>
                <a:cubicBezTo>
                  <a:pt x="16631" y="386"/>
                  <a:pt x="16348" y="962"/>
                  <a:pt x="16063" y="1138"/>
                </a:cubicBezTo>
                <a:cubicBezTo>
                  <a:pt x="15642" y="1399"/>
                  <a:pt x="15218" y="779"/>
                  <a:pt x="14799" y="1539"/>
                </a:cubicBezTo>
                <a:cubicBezTo>
                  <a:pt x="14454" y="2164"/>
                  <a:pt x="14119" y="3715"/>
                  <a:pt x="13770" y="3567"/>
                </a:cubicBezTo>
                <a:cubicBezTo>
                  <a:pt x="13312" y="3374"/>
                  <a:pt x="12880" y="264"/>
                  <a:pt x="12425" y="1186"/>
                </a:cubicBezTo>
                <a:cubicBezTo>
                  <a:pt x="12207" y="1626"/>
                  <a:pt x="12006" y="2981"/>
                  <a:pt x="11793" y="3741"/>
                </a:cubicBezTo>
                <a:cubicBezTo>
                  <a:pt x="11268" y="5615"/>
                  <a:pt x="10724" y="3803"/>
                  <a:pt x="10185" y="3356"/>
                </a:cubicBezTo>
                <a:close/>
              </a:path>
            </a:pathLst>
          </a:custGeom>
          <a:solidFill>
            <a:srgbClr val="A67C52"/>
          </a:solidFill>
          <a:ln w="12700" cap="flat">
            <a:noFill/>
            <a:miter lim="400000"/>
          </a:ln>
          <a:effectLst/>
        </p:spPr>
        <p:txBody>
          <a:bodyPr wrap="square" lIns="38100" tIns="38100" rIns="38100" bIns="38100" numCol="1" anchor="ctr">
            <a:noAutofit/>
          </a:bodyPr>
          <a:lstStyle/>
          <a:p>
            <a:endParaRPr dirty="0"/>
          </a:p>
        </p:txBody>
      </p:sp>
      <p:grpSp>
        <p:nvGrpSpPr>
          <p:cNvPr id="42" name="Group 41"/>
          <p:cNvGrpSpPr/>
          <p:nvPr/>
        </p:nvGrpSpPr>
        <p:grpSpPr>
          <a:xfrm>
            <a:off x="207517" y="2558666"/>
            <a:ext cx="10187404" cy="1037500"/>
            <a:chOff x="3050846" y="5206886"/>
            <a:chExt cx="7442852" cy="1037500"/>
          </a:xfrm>
        </p:grpSpPr>
        <p:sp>
          <p:nvSpPr>
            <p:cNvPr id="43" name="TextBox 42"/>
            <p:cNvSpPr txBox="1"/>
            <p:nvPr/>
          </p:nvSpPr>
          <p:spPr>
            <a:xfrm>
              <a:off x="3050846" y="5206886"/>
              <a:ext cx="7442852" cy="461665"/>
            </a:xfrm>
            <a:prstGeom prst="rect">
              <a:avLst/>
            </a:prstGeom>
            <a:noFill/>
          </p:spPr>
          <p:txBody>
            <a:bodyPr wrap="none" rtlCol="0">
              <a:spAutoFit/>
            </a:bodyPr>
            <a:lstStyle/>
            <a:p>
              <a:r>
                <a:rPr lang="en-US" sz="2400" dirty="0">
                  <a:solidFill>
                    <a:srgbClr val="21221F">
                      <a:lumMod val="75000"/>
                      <a:lumOff val="25000"/>
                    </a:srgbClr>
                  </a:solidFill>
                  <a:latin typeface="BPG Mrgvlovani Caps 2010" panose="02000503000000020004" pitchFamily="2" charset="0"/>
                </a:rPr>
                <a:t>Ministry of Environmental Protection and Agriculture of Georgia</a:t>
              </a:r>
            </a:p>
          </p:txBody>
        </p:sp>
        <p:sp>
          <p:nvSpPr>
            <p:cNvPr id="44" name="Rectangle 43"/>
            <p:cNvSpPr/>
            <p:nvPr/>
          </p:nvSpPr>
          <p:spPr>
            <a:xfrm>
              <a:off x="3078752" y="5505722"/>
              <a:ext cx="6096000" cy="738664"/>
            </a:xfrm>
            <a:prstGeom prst="rect">
              <a:avLst/>
            </a:prstGeom>
          </p:spPr>
          <p:txBody>
            <a:bodyPr>
              <a:spAutoFit/>
            </a:bodyPr>
            <a:lstStyle/>
            <a:p>
              <a:endParaRPr lang="en-US" sz="2200" dirty="0">
                <a:solidFill>
                  <a:srgbClr val="A67C52"/>
                </a:solidFill>
                <a:latin typeface="BPG Mrgvlovani Caps 2010" panose="02000503000000020004" pitchFamily="2" charset="0"/>
              </a:endParaRPr>
            </a:p>
            <a:p>
              <a:r>
                <a:rPr lang="en-US" sz="2000" dirty="0">
                  <a:solidFill>
                    <a:srgbClr val="A67C52"/>
                  </a:solidFill>
                  <a:latin typeface="BPG Mrgvlovani Caps 2010" panose="02000503000000020004" pitchFamily="2" charset="0"/>
                </a:rPr>
                <a:t>Thank</a:t>
              </a:r>
              <a:r>
                <a:rPr lang="en-US" dirty="0">
                  <a:solidFill>
                    <a:srgbClr val="A67C52"/>
                  </a:solidFill>
                  <a:latin typeface="BPG Mrgvlovani Caps 2010" panose="02000503000000020004" pitchFamily="2" charset="0"/>
                </a:rPr>
                <a:t> You for Your Attention</a:t>
              </a:r>
              <a:endParaRPr lang="en-US" b="1" i="1" dirty="0">
                <a:solidFill>
                  <a:srgbClr val="A67C52"/>
                </a:solidFill>
                <a:latin typeface="BPG Mrgvlovani Caps 2010" panose="02000503000000020004" pitchFamily="2" charset="0"/>
              </a:endParaRPr>
            </a:p>
          </p:txBody>
        </p:sp>
      </p:grpSp>
      <p:pic>
        <p:nvPicPr>
          <p:cNvPr id="45" name="Picture 44"/>
          <p:cNvPicPr>
            <a:picLocks noChangeAspect="1"/>
          </p:cNvPicPr>
          <p:nvPr/>
        </p:nvPicPr>
        <p:blipFill rotWithShape="1">
          <a:blip r:embed="rId3"/>
          <a:srcRect l="38182" t="30551" r="53426" b="64226"/>
          <a:stretch/>
        </p:blipFill>
        <p:spPr>
          <a:xfrm>
            <a:off x="4997250" y="0"/>
            <a:ext cx="2113233" cy="382137"/>
          </a:xfrm>
          <a:prstGeom prst="rect">
            <a:avLst/>
          </a:prstGeom>
        </p:spPr>
      </p:pic>
      <p:pic>
        <p:nvPicPr>
          <p:cNvPr id="46" name="Picture 45"/>
          <p:cNvPicPr>
            <a:picLocks noChangeAspect="1"/>
          </p:cNvPicPr>
          <p:nvPr/>
        </p:nvPicPr>
        <p:blipFill rotWithShape="1">
          <a:blip r:embed="rId3"/>
          <a:srcRect l="38182" t="30551" r="53426" b="64226"/>
          <a:stretch/>
        </p:blipFill>
        <p:spPr>
          <a:xfrm>
            <a:off x="9737727" y="377205"/>
            <a:ext cx="2140508" cy="387069"/>
          </a:xfrm>
          <a:prstGeom prst="rect">
            <a:avLst/>
          </a:prstGeom>
        </p:spPr>
      </p:pic>
      <p:pic>
        <p:nvPicPr>
          <p:cNvPr id="40" name="Picture 39"/>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29210" y="123224"/>
            <a:ext cx="2067338" cy="1811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63225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86148" y="0"/>
            <a:ext cx="1838107" cy="174567"/>
          </a:xfrm>
          <a:prstGeom prst="rect">
            <a:avLst/>
          </a:prstGeom>
          <a:solidFill>
            <a:srgbClr val="A8A9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l="38182" t="30551" r="53426" b="64226"/>
          <a:stretch/>
        </p:blipFill>
        <p:spPr>
          <a:xfrm>
            <a:off x="5091396" y="858054"/>
            <a:ext cx="2113233" cy="382137"/>
          </a:xfrm>
          <a:prstGeom prst="rect">
            <a:avLst/>
          </a:prstGeom>
        </p:spPr>
      </p:pic>
      <p:pic>
        <p:nvPicPr>
          <p:cNvPr id="9"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93309" y="1752365"/>
            <a:ext cx="4198692" cy="527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1599654" y="258344"/>
            <a:ext cx="8924084" cy="639762"/>
          </a:xfrm>
        </p:spPr>
        <p:txBody>
          <a:bodyPr>
            <a:normAutofit/>
          </a:bodyPr>
          <a:lstStyle/>
          <a:p>
            <a:r>
              <a:rPr lang="vi-VN" sz="2000" dirty="0">
                <a:latin typeface="Calibri" panose="020F0502020204030204" pitchFamily="34" charset="0"/>
                <a:cs typeface="Calibri" panose="020F0502020204030204" pitchFamily="34" charset="0"/>
              </a:rPr>
              <a:t>Country at Glance</a:t>
            </a:r>
            <a:endParaRPr lang="en-US" altLang="ka-GE" sz="2000" b="0" dirty="0">
              <a:latin typeface="Calibri" panose="020F0502020204030204" pitchFamily="34" charset="0"/>
              <a:cs typeface="Calibri" panose="020F0502020204030204" pitchFamily="34" charset="0"/>
            </a:endParaRPr>
          </a:p>
        </p:txBody>
      </p:sp>
      <p:grpSp>
        <p:nvGrpSpPr>
          <p:cNvPr id="3" name="Group 2"/>
          <p:cNvGrpSpPr/>
          <p:nvPr/>
        </p:nvGrpSpPr>
        <p:grpSpPr>
          <a:xfrm>
            <a:off x="-596831" y="1080017"/>
            <a:ext cx="11862711" cy="2882489"/>
            <a:chOff x="-596831" y="1080017"/>
            <a:chExt cx="11862711" cy="2882489"/>
          </a:xfrm>
        </p:grpSpPr>
        <p:sp>
          <p:nvSpPr>
            <p:cNvPr id="22" name="TextBox 21"/>
            <p:cNvSpPr txBox="1"/>
            <p:nvPr/>
          </p:nvSpPr>
          <p:spPr>
            <a:xfrm>
              <a:off x="714563" y="1166817"/>
              <a:ext cx="10551317" cy="738664"/>
            </a:xfrm>
            <a:prstGeom prst="rect">
              <a:avLst/>
            </a:prstGeom>
            <a:noFill/>
          </p:spPr>
          <p:txBody>
            <a:bodyPr wrap="square" rtlCol="0">
              <a:spAutoFit/>
            </a:bodyPr>
            <a:lstStyle/>
            <a:p>
              <a:pPr lvl="0" algn="just">
                <a:defRPr/>
              </a:pPr>
              <a:r>
                <a:rPr lang="en-US" dirty="0">
                  <a:solidFill>
                    <a:schemeClr val="accent2">
                      <a:lumMod val="50000"/>
                    </a:schemeClr>
                  </a:solidFill>
                  <a:latin typeface="Calibri" panose="020F0502020204030204" pitchFamily="34" charset="0"/>
                  <a:cs typeface="Calibri" panose="020F0502020204030204" pitchFamily="34" charset="0"/>
                </a:rPr>
                <a:t>Agriculture and agribusiness account for</a:t>
              </a:r>
              <a:r>
                <a:rPr lang="en-US" dirty="0">
                  <a:solidFill>
                    <a:schemeClr val="tx1">
                      <a:lumMod val="50000"/>
                    </a:schemeClr>
                  </a:solidFill>
                  <a:latin typeface="Calibri" panose="020F0502020204030204" pitchFamily="34" charset="0"/>
                  <a:cs typeface="Calibri" panose="020F0502020204030204" pitchFamily="34" charset="0"/>
                </a:rPr>
                <a:t> </a:t>
              </a:r>
              <a:r>
                <a:rPr lang="ka-GE" dirty="0">
                  <a:solidFill>
                    <a:schemeClr val="accent2">
                      <a:lumMod val="50000"/>
                    </a:schemeClr>
                  </a:solidFill>
                  <a:latin typeface="Calibri" panose="020F0502020204030204" pitchFamily="34" charset="0"/>
                  <a:cs typeface="Calibri" panose="020F0502020204030204" pitchFamily="34" charset="0"/>
                </a:rPr>
                <a:t>12%</a:t>
              </a:r>
              <a:r>
                <a:rPr lang="en-US" dirty="0">
                  <a:solidFill>
                    <a:schemeClr val="accent2">
                      <a:lumMod val="50000"/>
                    </a:schemeClr>
                  </a:solidFill>
                  <a:latin typeface="Calibri" panose="020F0502020204030204" pitchFamily="34" charset="0"/>
                  <a:cs typeface="Calibri" panose="020F0502020204030204" pitchFamily="34" charset="0"/>
                </a:rPr>
                <a:t> of GDP </a:t>
              </a:r>
              <a:r>
                <a:rPr lang="ka-GE" dirty="0">
                  <a:solidFill>
                    <a:schemeClr val="accent2">
                      <a:lumMod val="50000"/>
                    </a:schemeClr>
                  </a:solidFill>
                  <a:latin typeface="Calibri" panose="020F0502020204030204" pitchFamily="34" charset="0"/>
                  <a:cs typeface="Calibri" panose="020F0502020204030204" pitchFamily="34" charset="0"/>
                </a:rPr>
                <a:t>(2021)</a:t>
              </a:r>
              <a:r>
                <a:rPr lang="en-US" dirty="0">
                  <a:solidFill>
                    <a:schemeClr val="accent2">
                      <a:lumMod val="50000"/>
                    </a:schemeClr>
                  </a:solidFill>
                  <a:latin typeface="Calibri" panose="020F0502020204030204" pitchFamily="34" charset="0"/>
                  <a:cs typeface="Calibri" panose="020F0502020204030204" pitchFamily="34" charset="0"/>
                </a:rPr>
                <a:t> </a:t>
              </a:r>
            </a:p>
            <a:p>
              <a:pPr lvl="0" algn="just">
                <a:defRPr/>
              </a:pPr>
              <a:endParaRPr lang="ka-GE" sz="2400" dirty="0">
                <a:solidFill>
                  <a:schemeClr val="accent2">
                    <a:lumMod val="50000"/>
                  </a:schemeClr>
                </a:solidFill>
                <a:latin typeface="Calibri" panose="020F0502020204030204" pitchFamily="34" charset="0"/>
                <a:cs typeface="Calibri" panose="020F0502020204030204" pitchFamily="34" charset="0"/>
              </a:endParaRPr>
            </a:p>
          </p:txBody>
        </p:sp>
        <p:sp>
          <p:nvSpPr>
            <p:cNvPr id="15" name="Shape 3344"/>
            <p:cNvSpPr/>
            <p:nvPr/>
          </p:nvSpPr>
          <p:spPr>
            <a:xfrm>
              <a:off x="-572137" y="1080017"/>
              <a:ext cx="1286700" cy="476066"/>
            </a:xfrm>
            <a:prstGeom prst="roundRect">
              <a:avLst>
                <a:gd name="adj" fmla="val 50000"/>
              </a:avLst>
            </a:prstGeom>
            <a:solidFill>
              <a:srgbClr val="5E457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1200"/>
              </a:pPr>
              <a:endParaRPr kumimoji="0" sz="1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Shape 3344"/>
            <p:cNvSpPr/>
            <p:nvPr/>
          </p:nvSpPr>
          <p:spPr>
            <a:xfrm>
              <a:off x="-572137" y="1657577"/>
              <a:ext cx="1286700" cy="476066"/>
            </a:xfrm>
            <a:prstGeom prst="roundRect">
              <a:avLst>
                <a:gd name="adj" fmla="val 50000"/>
              </a:avLst>
            </a:prstGeom>
            <a:solidFill>
              <a:srgbClr val="4A5E6C"/>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1200"/>
              </a:pPr>
              <a:endParaRPr kumimoji="0" sz="1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hape 3347"/>
            <p:cNvSpPr/>
            <p:nvPr/>
          </p:nvSpPr>
          <p:spPr>
            <a:xfrm>
              <a:off x="-580206" y="2248654"/>
              <a:ext cx="1286700" cy="476066"/>
            </a:xfrm>
            <a:prstGeom prst="roundRect">
              <a:avLst>
                <a:gd name="adj" fmla="val 50000"/>
              </a:avLst>
            </a:prstGeom>
            <a:solidFill>
              <a:srgbClr val="CD321B"/>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1200"/>
              </a:pPr>
              <a:endParaRPr kumimoji="0" sz="1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Shape 3350"/>
            <p:cNvSpPr/>
            <p:nvPr/>
          </p:nvSpPr>
          <p:spPr>
            <a:xfrm>
              <a:off x="-572137" y="2829048"/>
              <a:ext cx="1286700" cy="476066"/>
            </a:xfrm>
            <a:prstGeom prst="roundRect">
              <a:avLst>
                <a:gd name="adj" fmla="val 50000"/>
              </a:avLst>
            </a:prstGeom>
            <a:solidFill>
              <a:schemeClr val="accent3">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1200"/>
              </a:pPr>
              <a:endParaRPr kumimoji="0" sz="1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706494" y="3540878"/>
              <a:ext cx="7319909" cy="369332"/>
            </a:xfrm>
            <a:prstGeom prst="rect">
              <a:avLst/>
            </a:prstGeom>
          </p:spPr>
          <p:txBody>
            <a:bodyPr wrap="square">
              <a:spAutoFit/>
            </a:bodyPr>
            <a:lstStyle/>
            <a:p>
              <a:pPr algn="just">
                <a:defRPr/>
              </a:pPr>
              <a:r>
                <a:rPr lang="en-US" dirty="0">
                  <a:solidFill>
                    <a:schemeClr val="accent2">
                      <a:lumMod val="50000"/>
                    </a:schemeClr>
                  </a:solidFill>
                  <a:latin typeface="Calibri" panose="020F0502020204030204" pitchFamily="34" charset="0"/>
                  <a:cs typeface="Calibri" panose="020F0502020204030204" pitchFamily="34" charset="0"/>
                </a:rPr>
                <a:t>19% of the labor force is employed in the agriculture sector </a:t>
              </a:r>
              <a:r>
                <a:rPr lang="ka-GE" dirty="0">
                  <a:solidFill>
                    <a:schemeClr val="accent2">
                      <a:lumMod val="50000"/>
                    </a:schemeClr>
                  </a:solidFill>
                  <a:latin typeface="Calibri" panose="020F0502020204030204" pitchFamily="34" charset="0"/>
                  <a:cs typeface="Calibri" panose="020F0502020204030204" pitchFamily="34" charset="0"/>
                </a:rPr>
                <a:t>(2021)</a:t>
              </a:r>
              <a:endParaRPr lang="en-US" dirty="0">
                <a:solidFill>
                  <a:schemeClr val="accent2">
                    <a:lumMod val="50000"/>
                  </a:schemeClr>
                </a:solidFill>
                <a:latin typeface="Calibri" panose="020F0502020204030204" pitchFamily="34" charset="0"/>
                <a:cs typeface="Calibri" panose="020F0502020204030204" pitchFamily="34" charset="0"/>
              </a:endParaRPr>
            </a:p>
          </p:txBody>
        </p:sp>
        <p:sp>
          <p:nvSpPr>
            <p:cNvPr id="4" name="Rectangle 3"/>
            <p:cNvSpPr/>
            <p:nvPr/>
          </p:nvSpPr>
          <p:spPr>
            <a:xfrm>
              <a:off x="714563" y="2848849"/>
              <a:ext cx="8377678" cy="646331"/>
            </a:xfrm>
            <a:prstGeom prst="rect">
              <a:avLst/>
            </a:prstGeom>
          </p:spPr>
          <p:txBody>
            <a:bodyPr wrap="square">
              <a:spAutoFit/>
            </a:bodyPr>
            <a:lstStyle/>
            <a:p>
              <a:pPr algn="just">
                <a:defRPr/>
              </a:pPr>
              <a:r>
                <a:rPr lang="en-US" dirty="0">
                  <a:solidFill>
                    <a:schemeClr val="accent2">
                      <a:lumMod val="50000"/>
                    </a:schemeClr>
                  </a:solidFill>
                  <a:latin typeface="Calibri" panose="020F0502020204030204" pitchFamily="34" charset="0"/>
                  <a:cs typeface="Calibri" panose="020F0502020204030204" pitchFamily="34" charset="0"/>
                </a:rPr>
                <a:t>Import of </a:t>
              </a:r>
              <a:r>
                <a:rPr lang="en-US" dirty="0" err="1">
                  <a:solidFill>
                    <a:schemeClr val="accent2">
                      <a:lumMod val="50000"/>
                    </a:schemeClr>
                  </a:solidFill>
                  <a:latin typeface="Calibri" panose="020F0502020204030204" pitchFamily="34" charset="0"/>
                  <a:cs typeface="Calibri" panose="020F0502020204030204" pitchFamily="34" charset="0"/>
                </a:rPr>
                <a:t>agri</a:t>
              </a:r>
              <a:r>
                <a:rPr lang="en-US" dirty="0">
                  <a:solidFill>
                    <a:schemeClr val="accent2">
                      <a:lumMod val="50000"/>
                    </a:schemeClr>
                  </a:solidFill>
                  <a:latin typeface="Calibri" panose="020F0502020204030204" pitchFamily="34" charset="0"/>
                  <a:cs typeface="Calibri" panose="020F0502020204030204" pitchFamily="34" charset="0"/>
                </a:rPr>
                <a:t>-Food products account </a:t>
              </a:r>
              <a:r>
                <a:rPr lang="en-US">
                  <a:solidFill>
                    <a:schemeClr val="accent2">
                      <a:lumMod val="50000"/>
                    </a:schemeClr>
                  </a:solidFill>
                  <a:latin typeface="Calibri" panose="020F0502020204030204" pitchFamily="34" charset="0"/>
                  <a:cs typeface="Calibri" panose="020F0502020204030204" pitchFamily="34" charset="0"/>
                </a:rPr>
                <a:t>for 13</a:t>
              </a:r>
              <a:r>
                <a:rPr lang="en-US" dirty="0">
                  <a:solidFill>
                    <a:schemeClr val="accent2">
                      <a:lumMod val="50000"/>
                    </a:schemeClr>
                  </a:solidFill>
                  <a:latin typeface="Calibri" panose="020F0502020204030204" pitchFamily="34" charset="0"/>
                  <a:cs typeface="Calibri" panose="020F0502020204030204" pitchFamily="34" charset="0"/>
                </a:rPr>
                <a:t>% of import value </a:t>
              </a:r>
              <a:r>
                <a:rPr lang="ka-GE" dirty="0">
                  <a:solidFill>
                    <a:schemeClr val="accent2">
                      <a:lumMod val="50000"/>
                    </a:schemeClr>
                  </a:solidFill>
                  <a:latin typeface="Calibri" panose="020F0502020204030204" pitchFamily="34" charset="0"/>
                  <a:cs typeface="Calibri" panose="020F0502020204030204" pitchFamily="34" charset="0"/>
                </a:rPr>
                <a:t>(2021)</a:t>
              </a:r>
              <a:endParaRPr lang="en-US" dirty="0">
                <a:solidFill>
                  <a:schemeClr val="accent2">
                    <a:lumMod val="50000"/>
                  </a:schemeClr>
                </a:solidFill>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 </a:t>
              </a:r>
              <a:endParaRPr lang="en-US" dirty="0">
                <a:solidFill>
                  <a:schemeClr val="accent2">
                    <a:lumMod val="50000"/>
                  </a:schemeClr>
                </a:solidFill>
                <a:latin typeface="Calibri" panose="020F0502020204030204" pitchFamily="34" charset="0"/>
                <a:cs typeface="Calibri" panose="020F0502020204030204" pitchFamily="34" charset="0"/>
              </a:endParaRPr>
            </a:p>
          </p:txBody>
        </p:sp>
        <p:sp>
          <p:nvSpPr>
            <p:cNvPr id="30" name="Shape 3350"/>
            <p:cNvSpPr/>
            <p:nvPr/>
          </p:nvSpPr>
          <p:spPr>
            <a:xfrm>
              <a:off x="-596831" y="3486440"/>
              <a:ext cx="1286700" cy="476066"/>
            </a:xfrm>
            <a:prstGeom prst="roundRect">
              <a:avLst>
                <a:gd name="adj" fmla="val 50000"/>
              </a:avLst>
            </a:prstGeom>
            <a:solidFill>
              <a:srgbClr val="FBBE48"/>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1200"/>
              </a:pPr>
              <a:endParaRPr kumimoji="0" sz="1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1"/>
            <p:cNvSpPr/>
            <p:nvPr/>
          </p:nvSpPr>
          <p:spPr>
            <a:xfrm>
              <a:off x="714563" y="2333022"/>
              <a:ext cx="8817625" cy="646331"/>
            </a:xfrm>
            <a:prstGeom prst="rect">
              <a:avLst/>
            </a:prstGeom>
          </p:spPr>
          <p:txBody>
            <a:bodyPr wrap="square">
              <a:spAutoFit/>
            </a:bodyPr>
            <a:lstStyle/>
            <a:p>
              <a:pPr lvl="0" algn="just">
                <a:defRPr/>
              </a:pPr>
              <a:r>
                <a:rPr lang="en-US" dirty="0">
                  <a:solidFill>
                    <a:schemeClr val="accent2">
                      <a:lumMod val="50000"/>
                    </a:schemeClr>
                  </a:solidFill>
                  <a:latin typeface="Calibri" panose="020F0502020204030204" pitchFamily="34" charset="0"/>
                  <a:cs typeface="Calibri" panose="020F0502020204030204" pitchFamily="34" charset="0"/>
                </a:rPr>
                <a:t>Export of </a:t>
              </a:r>
              <a:r>
                <a:rPr lang="en-US" dirty="0" err="1">
                  <a:solidFill>
                    <a:schemeClr val="accent2">
                      <a:lumMod val="50000"/>
                    </a:schemeClr>
                  </a:solidFill>
                  <a:latin typeface="Calibri" panose="020F0502020204030204" pitchFamily="34" charset="0"/>
                  <a:cs typeface="Calibri" panose="020F0502020204030204" pitchFamily="34" charset="0"/>
                </a:rPr>
                <a:t>agri</a:t>
              </a:r>
              <a:r>
                <a:rPr lang="en-US" dirty="0">
                  <a:solidFill>
                    <a:schemeClr val="accent2">
                      <a:lumMod val="50000"/>
                    </a:schemeClr>
                  </a:solidFill>
                  <a:latin typeface="Calibri" panose="020F0502020204030204" pitchFamily="34" charset="0"/>
                  <a:cs typeface="Calibri" panose="020F0502020204030204" pitchFamily="34" charset="0"/>
                </a:rPr>
                <a:t>-Food products account for 27% of export value </a:t>
              </a:r>
              <a:r>
                <a:rPr lang="ka-GE" dirty="0">
                  <a:solidFill>
                    <a:schemeClr val="accent2">
                      <a:lumMod val="50000"/>
                    </a:schemeClr>
                  </a:solidFill>
                  <a:latin typeface="Calibri" panose="020F0502020204030204" pitchFamily="34" charset="0"/>
                  <a:cs typeface="Calibri" panose="020F0502020204030204" pitchFamily="34" charset="0"/>
                </a:rPr>
                <a:t>(2021)</a:t>
              </a:r>
              <a:endParaRPr lang="en-US" dirty="0">
                <a:solidFill>
                  <a:schemeClr val="accent2">
                    <a:lumMod val="50000"/>
                  </a:schemeClr>
                </a:solidFill>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 </a:t>
              </a:r>
              <a:endParaRPr lang="en-US" dirty="0">
                <a:solidFill>
                  <a:schemeClr val="accent2">
                    <a:lumMod val="50000"/>
                  </a:schemeClr>
                </a:solidFill>
                <a:latin typeface="Calibri" panose="020F0502020204030204" pitchFamily="34" charset="0"/>
                <a:cs typeface="Calibri" panose="020F0502020204030204" pitchFamily="34" charset="0"/>
              </a:endParaRPr>
            </a:p>
          </p:txBody>
        </p:sp>
        <p:sp>
          <p:nvSpPr>
            <p:cNvPr id="33" name="Rectangle 32"/>
            <p:cNvSpPr/>
            <p:nvPr/>
          </p:nvSpPr>
          <p:spPr>
            <a:xfrm>
              <a:off x="689869" y="1649882"/>
              <a:ext cx="8555854" cy="923330"/>
            </a:xfrm>
            <a:prstGeom prst="rect">
              <a:avLst/>
            </a:prstGeom>
          </p:spPr>
          <p:txBody>
            <a:bodyPr wrap="square">
              <a:spAutoFit/>
            </a:bodyPr>
            <a:lstStyle/>
            <a:p>
              <a:r>
                <a:rPr lang="en-US" dirty="0">
                  <a:solidFill>
                    <a:schemeClr val="accent2">
                      <a:lumMod val="50000"/>
                    </a:schemeClr>
                  </a:solidFill>
                  <a:latin typeface="Calibri" panose="020F0502020204030204" pitchFamily="34" charset="0"/>
                  <a:cs typeface="Calibri" panose="020F0502020204030204" pitchFamily="34" charset="0"/>
                </a:rPr>
                <a:t>The share of plant growing and animal husbandry in the Gross Output of agricultural products is 44% and 50% </a:t>
              </a:r>
              <a:r>
                <a:rPr lang="ka-GE" dirty="0">
                  <a:solidFill>
                    <a:schemeClr val="accent2">
                      <a:lumMod val="50000"/>
                    </a:schemeClr>
                  </a:solidFill>
                  <a:latin typeface="Calibri" panose="020F0502020204030204" pitchFamily="34" charset="0"/>
                  <a:cs typeface="Calibri" panose="020F0502020204030204" pitchFamily="34" charset="0"/>
                </a:rPr>
                <a:t>(2021)</a:t>
              </a:r>
              <a:r>
                <a:rPr lang="en-US" dirty="0">
                  <a:solidFill>
                    <a:schemeClr val="accent2">
                      <a:lumMod val="50000"/>
                    </a:schemeClr>
                  </a:solidFill>
                  <a:latin typeface="Calibri" panose="020F0502020204030204" pitchFamily="34" charset="0"/>
                  <a:cs typeface="Calibri" panose="020F0502020204030204" pitchFamily="34" charset="0"/>
                </a:rPr>
                <a:t> </a:t>
              </a:r>
            </a:p>
            <a:p>
              <a:pPr algn="just">
                <a:defRPr/>
              </a:pPr>
              <a:r>
                <a:rPr lang="en-US" dirty="0">
                  <a:latin typeface="Calibri" panose="020F0502020204030204" pitchFamily="34" charset="0"/>
                  <a:cs typeface="Calibri" panose="020F0502020204030204" pitchFamily="34" charset="0"/>
                </a:rPr>
                <a:t> </a:t>
              </a:r>
              <a:endParaRPr lang="en-US" dirty="0">
                <a:solidFill>
                  <a:schemeClr val="accent2">
                    <a:lumMod val="50000"/>
                  </a:schemeClr>
                </a:solidFill>
                <a:latin typeface="Calibri" panose="020F0502020204030204" pitchFamily="34" charset="0"/>
                <a:cs typeface="Calibri" panose="020F0502020204030204" pitchFamily="34" charset="0"/>
              </a:endParaRPr>
            </a:p>
          </p:txBody>
        </p:sp>
      </p:grpSp>
      <p:sp>
        <p:nvSpPr>
          <p:cNvPr id="34" name="Title 1"/>
          <p:cNvSpPr txBox="1">
            <a:spLocks/>
          </p:cNvSpPr>
          <p:nvPr/>
        </p:nvSpPr>
        <p:spPr>
          <a:xfrm>
            <a:off x="832704" y="4300909"/>
            <a:ext cx="7001301" cy="411888"/>
          </a:xfrm>
          <a:prstGeom prst="rect">
            <a:avLst/>
          </a:prstGeom>
        </p:spPr>
        <p:txBody>
          <a:bodyPr>
            <a:noAutofit/>
          </a:bodyPr>
          <a:lstStyle>
            <a:lvl1pPr algn="l" defTabSz="914217" rtl="0" eaLnBrk="1" latinLnBrk="0" hangingPunct="1">
              <a:lnSpc>
                <a:spcPct val="90000"/>
              </a:lnSpc>
              <a:spcBef>
                <a:spcPct val="0"/>
              </a:spcBef>
              <a:buNone/>
              <a:defRPr lang="en-US" sz="3000" kern="1200">
                <a:solidFill>
                  <a:schemeClr val="tx1"/>
                </a:solidFill>
                <a:latin typeface="Lato Light"/>
                <a:ea typeface="+mj-ea"/>
                <a:cs typeface="Lato Light"/>
              </a:defRPr>
            </a:lvl1pPr>
          </a:lstStyle>
          <a:p>
            <a:pPr algn="ctr"/>
            <a:r>
              <a:rPr lang="en-US" sz="1800" dirty="0">
                <a:solidFill>
                  <a:schemeClr val="accent2">
                    <a:lumMod val="50000"/>
                  </a:schemeClr>
                </a:solidFill>
                <a:latin typeface="Calibri" panose="020F0502020204030204" pitchFamily="34" charset="0"/>
                <a:ea typeface="+mn-ea"/>
                <a:cs typeface="Calibri" panose="020F0502020204030204" pitchFamily="34" charset="0"/>
              </a:rPr>
              <a:t>Vision of the 2021-2027 Strategy of Agriculture and Rural Development of Georgia</a:t>
            </a:r>
          </a:p>
        </p:txBody>
      </p:sp>
      <p:pic>
        <p:nvPicPr>
          <p:cNvPr id="35" name="Picture 34">
            <a:extLst>
              <a:ext uri="{FF2B5EF4-FFF2-40B4-BE49-F238E27FC236}">
                <a16:creationId xmlns:a16="http://schemas.microsoft.com/office/drawing/2014/main" xmlns="" id="{95E71698-C311-4ECF-A6A2-172D16B9534E}"/>
              </a:ext>
            </a:extLst>
          </p:cNvPr>
          <p:cNvPicPr>
            <a:picLocks noChangeAspect="1"/>
          </p:cNvPicPr>
          <p:nvPr/>
        </p:nvPicPr>
        <p:blipFill>
          <a:blip r:embed="rId5"/>
          <a:stretch>
            <a:fillRect/>
          </a:stretch>
        </p:blipFill>
        <p:spPr>
          <a:xfrm>
            <a:off x="128688" y="4947744"/>
            <a:ext cx="866508" cy="949208"/>
          </a:xfrm>
          <a:prstGeom prst="rect">
            <a:avLst/>
          </a:prstGeom>
          <a:ln>
            <a:noFill/>
          </a:ln>
          <a:effectLst>
            <a:outerShdw blurRad="190500" algn="tl" rotWithShape="0">
              <a:srgbClr val="000000">
                <a:alpha val="70000"/>
              </a:srgbClr>
            </a:outerShdw>
          </a:effectLst>
        </p:spPr>
      </p:pic>
      <p:grpSp>
        <p:nvGrpSpPr>
          <p:cNvPr id="36" name="Group 35">
            <a:extLst>
              <a:ext uri="{FF2B5EF4-FFF2-40B4-BE49-F238E27FC236}">
                <a16:creationId xmlns:a16="http://schemas.microsoft.com/office/drawing/2014/main" xmlns="" id="{16EF6D85-3975-4AD8-8A6E-FBE30659BB83}"/>
              </a:ext>
            </a:extLst>
          </p:cNvPr>
          <p:cNvGrpSpPr/>
          <p:nvPr/>
        </p:nvGrpSpPr>
        <p:grpSpPr>
          <a:xfrm>
            <a:off x="995196" y="4846948"/>
            <a:ext cx="6842881" cy="1150799"/>
            <a:chOff x="530942" y="1357478"/>
            <a:chExt cx="5263416" cy="736061"/>
          </a:xfrm>
          <a:solidFill>
            <a:schemeClr val="accent3">
              <a:lumMod val="60000"/>
              <a:lumOff val="40000"/>
            </a:schemeClr>
          </a:solidFill>
          <a:scene3d>
            <a:camera prst="orthographicFront">
              <a:rot lat="0" lon="0" rev="0"/>
            </a:camera>
            <a:lightRig rig="contrasting" dir="t">
              <a:rot lat="0" lon="0" rev="1500000"/>
            </a:lightRig>
          </a:scene3d>
        </p:grpSpPr>
        <p:sp>
          <p:nvSpPr>
            <p:cNvPr id="37" name="Rectangle 36">
              <a:extLst>
                <a:ext uri="{FF2B5EF4-FFF2-40B4-BE49-F238E27FC236}">
                  <a16:creationId xmlns:a16="http://schemas.microsoft.com/office/drawing/2014/main" xmlns="" id="{52755957-9E5A-464F-85A0-11DCDC64FC59}"/>
                </a:ext>
              </a:extLst>
            </p:cNvPr>
            <p:cNvSpPr/>
            <p:nvPr/>
          </p:nvSpPr>
          <p:spPr>
            <a:xfrm>
              <a:off x="530947" y="1357479"/>
              <a:ext cx="5263411" cy="736060"/>
            </a:xfrm>
            <a:prstGeom prst="rect">
              <a:avLst/>
            </a:prstGeom>
            <a:grpFill/>
            <a:ln w="12700" cap="flat" cmpd="sng" algn="ctr">
              <a:noFill/>
              <a:prstDash val="solid"/>
              <a:miter lim="800000"/>
            </a:ln>
            <a:effectLst>
              <a:outerShdw blurRad="149987" dist="250190" dir="8460000" algn="ctr">
                <a:srgbClr val="000000">
                  <a:alpha val="28000"/>
                </a:srgbClr>
              </a:outerShdw>
            </a:effectLst>
            <a:sp3d prstMaterial="metal">
              <a:bevelT w="88900" h="88900"/>
            </a:sp3d>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95000"/>
                  </a:prstClr>
                </a:solidFill>
                <a:effectLst/>
                <a:uLnTx/>
                <a:uFillTx/>
                <a:latin typeface="BPG Nino Mtavruli" panose="02000506000000020004" pitchFamily="2" charset="0"/>
                <a:ea typeface="+mn-ea"/>
                <a:cs typeface="+mn-cs"/>
              </a:endParaRPr>
            </a:p>
          </p:txBody>
        </p:sp>
        <p:sp>
          <p:nvSpPr>
            <p:cNvPr id="38" name="Rectangle 37">
              <a:extLst>
                <a:ext uri="{FF2B5EF4-FFF2-40B4-BE49-F238E27FC236}">
                  <a16:creationId xmlns:a16="http://schemas.microsoft.com/office/drawing/2014/main" xmlns="" id="{8B1B56AF-8F88-4ED7-8C7A-BE2B640A3242}"/>
                </a:ext>
              </a:extLst>
            </p:cNvPr>
            <p:cNvSpPr/>
            <p:nvPr/>
          </p:nvSpPr>
          <p:spPr>
            <a:xfrm flipH="1">
              <a:off x="530942" y="1357478"/>
              <a:ext cx="45718" cy="736060"/>
            </a:xfrm>
            <a:prstGeom prst="rect">
              <a:avLst/>
            </a:prstGeom>
            <a:grpFill/>
            <a:ln w="12700" cap="flat" cmpd="sng" algn="ctr">
              <a:noFill/>
              <a:prstDash val="solid"/>
              <a:miter lim="800000"/>
            </a:ln>
            <a:effectLst>
              <a:outerShdw blurRad="149987" dist="250190" dir="8460000" algn="ctr">
                <a:srgbClr val="000000">
                  <a:alpha val="28000"/>
                </a:srgbClr>
              </a:outerShdw>
            </a:effectLst>
            <a:sp3d prstMaterial="metal">
              <a:bevelT w="88900" h="88900"/>
            </a:sp3d>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a-GE" sz="1800" b="0" i="0" u="none" strike="noStrike" kern="1200" cap="none" spc="0" normalizeH="0" baseline="0" noProof="0">
                <a:ln>
                  <a:noFill/>
                </a:ln>
                <a:solidFill>
                  <a:prstClr val="white"/>
                </a:solidFill>
                <a:effectLst/>
                <a:uLnTx/>
                <a:uFillTx/>
                <a:latin typeface="Sylfaen" panose="010A0502050306030303" pitchFamily="18" charset="0"/>
                <a:ea typeface="+mn-ea"/>
                <a:cs typeface="+mn-cs"/>
              </a:endParaRPr>
            </a:p>
          </p:txBody>
        </p:sp>
      </p:grpSp>
      <p:sp>
        <p:nvSpPr>
          <p:cNvPr id="14" name="Rectangle 13"/>
          <p:cNvSpPr/>
          <p:nvPr/>
        </p:nvSpPr>
        <p:spPr>
          <a:xfrm>
            <a:off x="1150428" y="5053016"/>
            <a:ext cx="6096000" cy="923330"/>
          </a:xfrm>
          <a:prstGeom prst="rect">
            <a:avLst/>
          </a:prstGeom>
        </p:spPr>
        <p:txBody>
          <a:bodyPr>
            <a:spAutoFit/>
          </a:bodyPr>
          <a:lstStyle/>
          <a:p>
            <a:pPr algn="just"/>
            <a:r>
              <a:rPr lang="en-US" dirty="0">
                <a:solidFill>
                  <a:schemeClr val="accent2">
                    <a:lumMod val="50000"/>
                  </a:schemeClr>
                </a:solidFill>
                <a:latin typeface="Calibri" panose="020F0502020204030204" pitchFamily="34" charset="0"/>
                <a:cs typeface="Calibri" panose="020F0502020204030204" pitchFamily="34" charset="0"/>
              </a:rPr>
              <a:t>Based on the sustainable development principles, to diversify/develop economic opportunities in rural areas, improve social condition and quality of life</a:t>
            </a:r>
            <a:endParaRPr lang="ka-GE" dirty="0">
              <a:solidFill>
                <a:schemeClr val="accent2">
                  <a:lumMod val="50000"/>
                </a:schemeClr>
              </a:solidFill>
              <a:latin typeface="Calibri" panose="020F0502020204030204" pitchFamily="34" charset="0"/>
              <a:cs typeface="Calibri" panose="020F0502020204030204" pitchFamily="34" charset="0"/>
            </a:endParaRPr>
          </a:p>
        </p:txBody>
      </p:sp>
      <p:cxnSp>
        <p:nvCxnSpPr>
          <p:cNvPr id="39" name="Straight Connector 38"/>
          <p:cNvCxnSpPr/>
          <p:nvPr/>
        </p:nvCxnSpPr>
        <p:spPr>
          <a:xfrm flipV="1">
            <a:off x="224287" y="4217650"/>
            <a:ext cx="5923725"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694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par>
                                <p:cTn id="21" presetID="2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xmlns="" id="{FA5AAEFA-BC54-46DA-8292-DDDBD4902A06}"/>
              </a:ext>
            </a:extLst>
          </p:cNvPr>
          <p:cNvCxnSpPr>
            <a:cxnSpLocks/>
          </p:cNvCxnSpPr>
          <p:nvPr/>
        </p:nvCxnSpPr>
        <p:spPr>
          <a:xfrm>
            <a:off x="390367" y="6105931"/>
            <a:ext cx="11428253" cy="0"/>
          </a:xfrm>
          <a:prstGeom prst="line">
            <a:avLst/>
          </a:prstGeom>
          <a:ln w="19050">
            <a:solidFill>
              <a:srgbClr val="00511F"/>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ED730DDB-23A6-4E10-85E2-FD2AC950949F}"/>
              </a:ext>
            </a:extLst>
          </p:cNvPr>
          <p:cNvSpPr txBox="1"/>
          <p:nvPr/>
        </p:nvSpPr>
        <p:spPr>
          <a:xfrm>
            <a:off x="302589" y="295278"/>
            <a:ext cx="5343525" cy="461665"/>
          </a:xfrm>
          <a:prstGeom prst="rect">
            <a:avLst/>
          </a:prstGeom>
          <a:noFill/>
        </p:spPr>
        <p:txBody>
          <a:bodyPr wrap="square" rtlCol="0">
            <a:spAutoFit/>
          </a:bodyPr>
          <a:lstStyle/>
          <a:p>
            <a:r>
              <a:rPr lang="en-US" sz="2400" dirty="0">
                <a:cs typeface="Lato Light"/>
              </a:rPr>
              <a:t>Projects</a:t>
            </a:r>
          </a:p>
        </p:txBody>
      </p:sp>
      <p:grpSp>
        <p:nvGrpSpPr>
          <p:cNvPr id="69" name="Group 68">
            <a:extLst>
              <a:ext uri="{FF2B5EF4-FFF2-40B4-BE49-F238E27FC236}">
                <a16:creationId xmlns:a16="http://schemas.microsoft.com/office/drawing/2014/main" xmlns="" id="{91D86ED3-A55A-4463-81EE-C52598DF12DF}"/>
              </a:ext>
            </a:extLst>
          </p:cNvPr>
          <p:cNvGrpSpPr/>
          <p:nvPr/>
        </p:nvGrpSpPr>
        <p:grpSpPr>
          <a:xfrm>
            <a:off x="4981850" y="1068848"/>
            <a:ext cx="2228299" cy="2268316"/>
            <a:chOff x="904667" y="1239392"/>
            <a:chExt cx="2468880" cy="2468556"/>
          </a:xfrm>
        </p:grpSpPr>
        <p:sp>
          <p:nvSpPr>
            <p:cNvPr id="71" name="Rectangle 70">
              <a:extLst>
                <a:ext uri="{FF2B5EF4-FFF2-40B4-BE49-F238E27FC236}">
                  <a16:creationId xmlns:a16="http://schemas.microsoft.com/office/drawing/2014/main" xmlns="" id="{BFAD29A8-0FEA-42BE-9BA1-03721F65FAC6}"/>
                </a:ext>
              </a:extLst>
            </p:cNvPr>
            <p:cNvSpPr/>
            <p:nvPr/>
          </p:nvSpPr>
          <p:spPr>
            <a:xfrm>
              <a:off x="904667" y="1239392"/>
              <a:ext cx="2468880" cy="548640"/>
            </a:xfrm>
            <a:prstGeom prst="rect">
              <a:avLst/>
            </a:prstGeom>
            <a:solidFill>
              <a:srgbClr val="9BBB59"/>
            </a:solidFill>
            <a:ln>
              <a:noFill/>
            </a:ln>
            <a:effectLst/>
          </p:spPr>
          <p:txBody>
            <a:bodyPr spcFirstLastPara="0" vert="horz" wrap="square" lIns="48192" tIns="48192" rIns="48192" bIns="48192" numCol="1" spcCol="2539" anchor="ctr" anchorCtr="0">
              <a:noAutofit/>
            </a:bodyPr>
            <a:lstStyle/>
            <a:p>
              <a:pPr algn="ctr" defTabSz="948031">
                <a:lnSpc>
                  <a:spcPct val="90000"/>
                </a:lnSpc>
                <a:spcBef>
                  <a:spcPct val="0"/>
                </a:spcBef>
                <a:spcAft>
                  <a:spcPct val="35000"/>
                </a:spcAft>
              </a:pPr>
              <a:r>
                <a:rPr lang="en-US" sz="1000" kern="0" dirty="0">
                  <a:solidFill>
                    <a:prstClr val="white"/>
                  </a:solidFill>
                  <a:latin typeface="Calibri" panose="020F0502020204030204" pitchFamily="34" charset="0"/>
                  <a:cs typeface="Calibri" panose="020F0502020204030204" pitchFamily="34" charset="0"/>
                </a:rPr>
                <a:t>Plant the Future</a:t>
              </a:r>
              <a:endParaRPr lang="ka-GE" sz="1000" kern="0" dirty="0">
                <a:solidFill>
                  <a:prstClr val="white"/>
                </a:solidFill>
                <a:latin typeface="Calibri" panose="020F0502020204030204" pitchFamily="34" charset="0"/>
                <a:cs typeface="Calibri" panose="020F0502020204030204" pitchFamily="34" charset="0"/>
              </a:endParaRPr>
            </a:p>
          </p:txBody>
        </p:sp>
        <p:pic>
          <p:nvPicPr>
            <p:cNvPr id="72" name="Picture 71">
              <a:extLst>
                <a:ext uri="{FF2B5EF4-FFF2-40B4-BE49-F238E27FC236}">
                  <a16:creationId xmlns:a16="http://schemas.microsoft.com/office/drawing/2014/main" xmlns="" id="{82A4AC5A-F9F2-4799-9D8D-5F7D24B65896}"/>
                </a:ext>
              </a:extLst>
            </p:cNvPr>
            <p:cNvPicPr>
              <a:picLocks/>
            </p:cNvPicPr>
            <p:nvPr/>
          </p:nvPicPr>
          <p:blipFill rotWithShape="1">
            <a:blip r:embed="rId2">
              <a:extLst>
                <a:ext uri="{28A0092B-C50C-407E-A947-70E740481C1C}">
                  <a14:useLocalDpi xmlns:a14="http://schemas.microsoft.com/office/drawing/2010/main" val="0"/>
                </a:ext>
              </a:extLst>
            </a:blip>
            <a:srcRect l="16934" r="18847"/>
            <a:stretch/>
          </p:blipFill>
          <p:spPr>
            <a:xfrm>
              <a:off x="904667" y="1787708"/>
              <a:ext cx="2468880" cy="1920240"/>
            </a:xfrm>
            <a:prstGeom prst="rect">
              <a:avLst/>
            </a:prstGeom>
          </p:spPr>
        </p:pic>
      </p:grpSp>
      <p:grpSp>
        <p:nvGrpSpPr>
          <p:cNvPr id="73" name="Group 72">
            <a:extLst>
              <a:ext uri="{FF2B5EF4-FFF2-40B4-BE49-F238E27FC236}">
                <a16:creationId xmlns:a16="http://schemas.microsoft.com/office/drawing/2014/main" xmlns="" id="{8B514A4C-81FF-4BDF-B31A-ADCE6E130DCD}"/>
              </a:ext>
            </a:extLst>
          </p:cNvPr>
          <p:cNvGrpSpPr/>
          <p:nvPr/>
        </p:nvGrpSpPr>
        <p:grpSpPr>
          <a:xfrm>
            <a:off x="7348948" y="1068848"/>
            <a:ext cx="2228299" cy="2281175"/>
            <a:chOff x="6052263" y="1185467"/>
            <a:chExt cx="2468880" cy="2527463"/>
          </a:xfrm>
        </p:grpSpPr>
        <p:sp>
          <p:nvSpPr>
            <p:cNvPr id="74" name="Rectangle 73">
              <a:extLst>
                <a:ext uri="{FF2B5EF4-FFF2-40B4-BE49-F238E27FC236}">
                  <a16:creationId xmlns:a16="http://schemas.microsoft.com/office/drawing/2014/main" xmlns="" id="{2001DA7E-3211-4586-B390-F796F9849B3A}"/>
                </a:ext>
              </a:extLst>
            </p:cNvPr>
            <p:cNvSpPr/>
            <p:nvPr/>
          </p:nvSpPr>
          <p:spPr>
            <a:xfrm>
              <a:off x="6052263" y="1185467"/>
              <a:ext cx="2468880" cy="607874"/>
            </a:xfrm>
            <a:prstGeom prst="rect">
              <a:avLst/>
            </a:prstGeom>
            <a:solidFill>
              <a:srgbClr val="2C3E50"/>
            </a:solidFill>
            <a:ln>
              <a:noFill/>
            </a:ln>
            <a:effectLst/>
          </p:spPr>
          <p:txBody>
            <a:bodyPr spcFirstLastPara="0" vert="horz" wrap="square" lIns="48192" tIns="48192" rIns="48192" bIns="48192" numCol="1" spcCol="2539" anchor="ctr" anchorCtr="0">
              <a:noAutofit/>
            </a:bodyPr>
            <a:lstStyle/>
            <a:p>
              <a:pPr algn="ctr" defTabSz="948031">
                <a:lnSpc>
                  <a:spcPct val="90000"/>
                </a:lnSpc>
                <a:spcBef>
                  <a:spcPct val="0"/>
                </a:spcBef>
                <a:spcAft>
                  <a:spcPct val="35000"/>
                </a:spcAft>
              </a:pPr>
              <a:r>
                <a:rPr lang="en-US" sz="1000" kern="0" dirty="0">
                  <a:solidFill>
                    <a:prstClr val="white"/>
                  </a:solidFill>
                  <a:latin typeface="Calibri" panose="020F0502020204030204" pitchFamily="34" charset="0"/>
                  <a:cs typeface="Calibri" panose="020F0502020204030204" pitchFamily="34" charset="0"/>
                </a:rPr>
                <a:t>Co-financing of processing and storage enterprises</a:t>
              </a:r>
              <a:endParaRPr lang="ka-GE" sz="1000" kern="0" dirty="0">
                <a:solidFill>
                  <a:prstClr val="white"/>
                </a:solidFill>
                <a:latin typeface="Calibri" panose="020F0502020204030204" pitchFamily="34" charset="0"/>
                <a:cs typeface="Calibri" panose="020F0502020204030204" pitchFamily="34" charset="0"/>
              </a:endParaRPr>
            </a:p>
          </p:txBody>
        </p:sp>
        <p:pic>
          <p:nvPicPr>
            <p:cNvPr id="75" name="Picture 74">
              <a:extLst>
                <a:ext uri="{FF2B5EF4-FFF2-40B4-BE49-F238E27FC236}">
                  <a16:creationId xmlns:a16="http://schemas.microsoft.com/office/drawing/2014/main" xmlns="" id="{3DD063F1-5FFE-4C59-8B95-CC9FFB481C37}"/>
                </a:ext>
              </a:extLst>
            </p:cNvPr>
            <p:cNvPicPr>
              <a:picLocks/>
            </p:cNvPicPr>
            <p:nvPr/>
          </p:nvPicPr>
          <p:blipFill rotWithShape="1">
            <a:blip r:embed="rId3" cstate="print">
              <a:extLst>
                <a:ext uri="{28A0092B-C50C-407E-A947-70E740481C1C}">
                  <a14:useLocalDpi xmlns:a14="http://schemas.microsoft.com/office/drawing/2010/main" val="0"/>
                </a:ext>
              </a:extLst>
            </a:blip>
            <a:srcRect l="13233"/>
            <a:stretch/>
          </p:blipFill>
          <p:spPr>
            <a:xfrm>
              <a:off x="6052263" y="1792690"/>
              <a:ext cx="2468880" cy="1920240"/>
            </a:xfrm>
            <a:prstGeom prst="rect">
              <a:avLst/>
            </a:prstGeom>
          </p:spPr>
        </p:pic>
      </p:grpSp>
      <p:grpSp>
        <p:nvGrpSpPr>
          <p:cNvPr id="76" name="Group 75">
            <a:extLst>
              <a:ext uri="{FF2B5EF4-FFF2-40B4-BE49-F238E27FC236}">
                <a16:creationId xmlns:a16="http://schemas.microsoft.com/office/drawing/2014/main" xmlns="" id="{A932000D-0BD3-4B78-B8D2-E4E2FC11CEA9}"/>
              </a:ext>
            </a:extLst>
          </p:cNvPr>
          <p:cNvGrpSpPr/>
          <p:nvPr/>
        </p:nvGrpSpPr>
        <p:grpSpPr>
          <a:xfrm>
            <a:off x="3744558" y="3520837"/>
            <a:ext cx="2224675" cy="2277920"/>
            <a:chOff x="8857885" y="1411078"/>
            <a:chExt cx="2473869" cy="2523859"/>
          </a:xfrm>
        </p:grpSpPr>
        <p:sp>
          <p:nvSpPr>
            <p:cNvPr id="77" name="Rectangle 76">
              <a:extLst>
                <a:ext uri="{FF2B5EF4-FFF2-40B4-BE49-F238E27FC236}">
                  <a16:creationId xmlns:a16="http://schemas.microsoft.com/office/drawing/2014/main" xmlns="" id="{02730977-DD05-4A73-9D19-0DEC9F6D4CBA}"/>
                </a:ext>
              </a:extLst>
            </p:cNvPr>
            <p:cNvSpPr/>
            <p:nvPr/>
          </p:nvSpPr>
          <p:spPr>
            <a:xfrm>
              <a:off x="8857885" y="1411078"/>
              <a:ext cx="2468880" cy="550281"/>
            </a:xfrm>
            <a:prstGeom prst="rect">
              <a:avLst/>
            </a:prstGeom>
            <a:solidFill>
              <a:srgbClr val="4B2C50"/>
            </a:solidFill>
            <a:ln>
              <a:noFill/>
            </a:ln>
            <a:effectLst/>
          </p:spPr>
          <p:txBody>
            <a:bodyPr spcFirstLastPara="0" vert="horz" wrap="square" lIns="48192" tIns="48192" rIns="48192" bIns="48192" numCol="1" spcCol="2539" anchor="ctr" anchorCtr="0">
              <a:noAutofit/>
            </a:bodyPr>
            <a:lstStyle/>
            <a:p>
              <a:pPr algn="ctr" defTabSz="948031">
                <a:lnSpc>
                  <a:spcPct val="90000"/>
                </a:lnSpc>
                <a:spcBef>
                  <a:spcPct val="0"/>
                </a:spcBef>
                <a:spcAft>
                  <a:spcPct val="35000"/>
                </a:spcAft>
                <a:defRPr/>
              </a:pPr>
              <a:r>
                <a:rPr lang="en-US" sz="1000" kern="0" dirty="0">
                  <a:solidFill>
                    <a:prstClr val="white"/>
                  </a:solidFill>
                  <a:latin typeface="Calibri" panose="020F0502020204030204" pitchFamily="34" charset="0"/>
                  <a:cs typeface="Calibri" panose="020F0502020204030204" pitchFamily="34" charset="0"/>
                </a:rPr>
                <a:t>Tea plantation rehabilitation program</a:t>
              </a:r>
              <a:endParaRPr lang="ka-GE" sz="1000" kern="0" dirty="0">
                <a:solidFill>
                  <a:prstClr val="white"/>
                </a:solidFill>
                <a:latin typeface="Calibri" panose="020F0502020204030204" pitchFamily="34" charset="0"/>
                <a:cs typeface="Calibri" panose="020F0502020204030204" pitchFamily="34" charset="0"/>
              </a:endParaRPr>
            </a:p>
          </p:txBody>
        </p:sp>
        <p:pic>
          <p:nvPicPr>
            <p:cNvPr id="78" name="Picture 77">
              <a:extLst>
                <a:ext uri="{FF2B5EF4-FFF2-40B4-BE49-F238E27FC236}">
                  <a16:creationId xmlns:a16="http://schemas.microsoft.com/office/drawing/2014/main" xmlns="" id="{7CE34977-D359-480F-A7B7-051CE78FC7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64"/>
            <a:stretch/>
          </p:blipFill>
          <p:spPr>
            <a:xfrm>
              <a:off x="8862876" y="1969643"/>
              <a:ext cx="2468878" cy="1965294"/>
            </a:xfrm>
            <a:prstGeom prst="rect">
              <a:avLst/>
            </a:prstGeom>
          </p:spPr>
        </p:pic>
      </p:grpSp>
      <p:grpSp>
        <p:nvGrpSpPr>
          <p:cNvPr id="91" name="Group 90">
            <a:extLst>
              <a:ext uri="{FF2B5EF4-FFF2-40B4-BE49-F238E27FC236}">
                <a16:creationId xmlns:a16="http://schemas.microsoft.com/office/drawing/2014/main" xmlns="" id="{36DEBECE-ACC9-45EE-B041-B2D385DB0336}"/>
              </a:ext>
            </a:extLst>
          </p:cNvPr>
          <p:cNvGrpSpPr/>
          <p:nvPr/>
        </p:nvGrpSpPr>
        <p:grpSpPr>
          <a:xfrm>
            <a:off x="9716047" y="1068848"/>
            <a:ext cx="2224675" cy="2298955"/>
            <a:chOff x="1501322" y="2189888"/>
            <a:chExt cx="2862400" cy="3001683"/>
          </a:xfrm>
        </p:grpSpPr>
        <p:sp>
          <p:nvSpPr>
            <p:cNvPr id="92" name="Rectangle 91">
              <a:extLst>
                <a:ext uri="{FF2B5EF4-FFF2-40B4-BE49-F238E27FC236}">
                  <a16:creationId xmlns:a16="http://schemas.microsoft.com/office/drawing/2014/main" xmlns="" id="{913D2F6F-F46B-4D3F-8FA7-FD56EEE53DEC}"/>
                </a:ext>
              </a:extLst>
            </p:cNvPr>
            <p:cNvSpPr/>
            <p:nvPr/>
          </p:nvSpPr>
          <p:spPr>
            <a:xfrm>
              <a:off x="1501322" y="2189888"/>
              <a:ext cx="2862400" cy="658237"/>
            </a:xfrm>
            <a:prstGeom prst="rect">
              <a:avLst/>
            </a:prstGeom>
            <a:solidFill>
              <a:srgbClr val="1F608B"/>
            </a:solidFill>
            <a:ln>
              <a:noFill/>
            </a:ln>
            <a:effectLst/>
          </p:spPr>
          <p:txBody>
            <a:bodyPr spcFirstLastPara="0" vert="horz" wrap="square" lIns="48192" tIns="48192" rIns="48192" bIns="48192" numCol="1" spcCol="2539" anchor="ctr" anchorCtr="0">
              <a:noAutofit/>
            </a:bodyPr>
            <a:lstStyle/>
            <a:p>
              <a:pPr algn="ctr" defTabSz="948031">
                <a:lnSpc>
                  <a:spcPct val="90000"/>
                </a:lnSpc>
                <a:spcBef>
                  <a:spcPct val="0"/>
                </a:spcBef>
                <a:spcAft>
                  <a:spcPct val="35000"/>
                </a:spcAft>
              </a:pPr>
              <a:r>
                <a:rPr lang="en-US" sz="1000" kern="0" dirty="0">
                  <a:solidFill>
                    <a:prstClr val="white"/>
                  </a:solidFill>
                  <a:latin typeface="Calibri" panose="020F0502020204030204" pitchFamily="34" charset="0"/>
                  <a:cs typeface="Calibri" panose="020F0502020204030204" pitchFamily="34" charset="0"/>
                </a:rPr>
                <a:t>State program of co-financing agricultural mechanization</a:t>
              </a:r>
              <a:endParaRPr lang="ka-GE" sz="1000" kern="0" dirty="0">
                <a:solidFill>
                  <a:prstClr val="white"/>
                </a:solidFill>
                <a:latin typeface="Calibri" panose="020F0502020204030204" pitchFamily="34" charset="0"/>
                <a:cs typeface="Calibri" panose="020F0502020204030204" pitchFamily="34" charset="0"/>
              </a:endParaRPr>
            </a:p>
          </p:txBody>
        </p:sp>
        <p:pic>
          <p:nvPicPr>
            <p:cNvPr id="93" name="Picture 2" descr="ááá¡ááááá¡ ááá¦ááá-áá¡ á¡á£á áááá¡ á¨ááááá">
              <a:extLst>
                <a:ext uri="{FF2B5EF4-FFF2-40B4-BE49-F238E27FC236}">
                  <a16:creationId xmlns:a16="http://schemas.microsoft.com/office/drawing/2014/main" xmlns="" id="{38529D2F-3CD6-41A6-B586-827B448893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1322" y="2829976"/>
              <a:ext cx="2862400" cy="23615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a:extLst>
              <a:ext uri="{FF2B5EF4-FFF2-40B4-BE49-F238E27FC236}">
                <a16:creationId xmlns:a16="http://schemas.microsoft.com/office/drawing/2014/main" xmlns="" id="{D16201D1-2780-4655-B562-2813EA6EED3A}"/>
              </a:ext>
            </a:extLst>
          </p:cNvPr>
          <p:cNvGrpSpPr/>
          <p:nvPr/>
        </p:nvGrpSpPr>
        <p:grpSpPr>
          <a:xfrm>
            <a:off x="1309119" y="3520834"/>
            <a:ext cx="2228299" cy="2277923"/>
            <a:chOff x="2814473" y="3559287"/>
            <a:chExt cx="2206724" cy="2277923"/>
          </a:xfrm>
        </p:grpSpPr>
        <p:sp>
          <p:nvSpPr>
            <p:cNvPr id="95" name="Rectangle 94">
              <a:extLst>
                <a:ext uri="{FF2B5EF4-FFF2-40B4-BE49-F238E27FC236}">
                  <a16:creationId xmlns:a16="http://schemas.microsoft.com/office/drawing/2014/main" xmlns="" id="{40AC4B8A-DBB4-4BF9-B8E1-D2B670D942D1}"/>
                </a:ext>
              </a:extLst>
            </p:cNvPr>
            <p:cNvSpPr/>
            <p:nvPr/>
          </p:nvSpPr>
          <p:spPr>
            <a:xfrm>
              <a:off x="2814473" y="3559287"/>
              <a:ext cx="2204751" cy="504136"/>
            </a:xfrm>
            <a:prstGeom prst="rect">
              <a:avLst/>
            </a:prstGeom>
            <a:solidFill>
              <a:schemeClr val="accent5">
                <a:lumMod val="75000"/>
              </a:schemeClr>
            </a:solidFill>
            <a:ln>
              <a:noFill/>
            </a:ln>
            <a:effectLst/>
          </p:spPr>
          <p:txBody>
            <a:bodyPr spcFirstLastPara="0" vert="horz" wrap="square" lIns="48192" tIns="48192" rIns="48192" bIns="48192" numCol="1" spcCol="2539" anchor="ctr" anchorCtr="0">
              <a:noAutofit/>
            </a:bodyPr>
            <a:lstStyle/>
            <a:p>
              <a:pPr algn="ctr" defTabSz="948031">
                <a:lnSpc>
                  <a:spcPct val="90000"/>
                </a:lnSpc>
                <a:spcBef>
                  <a:spcPct val="0"/>
                </a:spcBef>
                <a:spcAft>
                  <a:spcPct val="35000"/>
                </a:spcAft>
              </a:pPr>
              <a:r>
                <a:rPr lang="en-US" sz="1000" kern="0" dirty="0">
                  <a:solidFill>
                    <a:prstClr val="white"/>
                  </a:solidFill>
                  <a:latin typeface="Calibri" panose="020F0502020204030204" pitchFamily="34" charset="0"/>
                  <a:cs typeface="Calibri" panose="020F0502020204030204" pitchFamily="34" charset="0"/>
                </a:rPr>
                <a:t>Rural development program</a:t>
              </a:r>
            </a:p>
            <a:p>
              <a:pPr algn="ctr" defTabSz="948031">
                <a:lnSpc>
                  <a:spcPct val="90000"/>
                </a:lnSpc>
                <a:spcBef>
                  <a:spcPct val="0"/>
                </a:spcBef>
                <a:spcAft>
                  <a:spcPct val="35000"/>
                </a:spcAft>
              </a:pPr>
              <a:r>
                <a:rPr lang="ka-GE" sz="1000" kern="0" dirty="0">
                  <a:solidFill>
                    <a:prstClr val="white"/>
                  </a:solidFill>
                  <a:latin typeface="Calibri" panose="020F0502020204030204" pitchFamily="34" charset="0"/>
                  <a:cs typeface="Calibri" panose="020F0502020204030204" pitchFamily="34" charset="0"/>
                </a:rPr>
                <a:t>(</a:t>
              </a:r>
              <a:r>
                <a:rPr lang="en-US" sz="1000" kern="0" dirty="0">
                  <a:solidFill>
                    <a:prstClr val="white"/>
                  </a:solidFill>
                  <a:latin typeface="Calibri" panose="020F0502020204030204" pitchFamily="34" charset="0"/>
                  <a:cs typeface="Calibri" panose="020F0502020204030204" pitchFamily="34" charset="0"/>
                </a:rPr>
                <a:t>UNDP)</a:t>
              </a:r>
            </a:p>
          </p:txBody>
        </p:sp>
        <p:pic>
          <p:nvPicPr>
            <p:cNvPr id="96" name="Picture 14" descr="როგორ მუშაობს გორის ქარის ...">
              <a:extLst>
                <a:ext uri="{FF2B5EF4-FFF2-40B4-BE49-F238E27FC236}">
                  <a16:creationId xmlns:a16="http://schemas.microsoft.com/office/drawing/2014/main" xmlns="" id="{9436E071-925B-4DD6-BA0A-52C6A2FB9B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6446" y="4056815"/>
              <a:ext cx="2204751" cy="17803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oup 96">
            <a:extLst>
              <a:ext uri="{FF2B5EF4-FFF2-40B4-BE49-F238E27FC236}">
                <a16:creationId xmlns:a16="http://schemas.microsoft.com/office/drawing/2014/main" xmlns="" id="{060B6AD0-D190-467D-8390-16D85E8AC184}"/>
              </a:ext>
            </a:extLst>
          </p:cNvPr>
          <p:cNvGrpSpPr/>
          <p:nvPr/>
        </p:nvGrpSpPr>
        <p:grpSpPr>
          <a:xfrm>
            <a:off x="174034" y="1077483"/>
            <a:ext cx="2228485" cy="2272540"/>
            <a:chOff x="3452922" y="1215462"/>
            <a:chExt cx="2469086" cy="2517898"/>
          </a:xfrm>
        </p:grpSpPr>
        <p:pic>
          <p:nvPicPr>
            <p:cNvPr id="98" name="Picture 97">
              <a:extLst>
                <a:ext uri="{FF2B5EF4-FFF2-40B4-BE49-F238E27FC236}">
                  <a16:creationId xmlns:a16="http://schemas.microsoft.com/office/drawing/2014/main" xmlns="" id="{D2A90B32-FD17-4D9B-9076-C07B3BA4BCB5}"/>
                </a:ext>
              </a:extLst>
            </p:cNvPr>
            <p:cNvPicPr>
              <a:picLocks/>
            </p:cNvPicPr>
            <p:nvPr/>
          </p:nvPicPr>
          <p:blipFill rotWithShape="1">
            <a:blip r:embed="rId7">
              <a:extLst>
                <a:ext uri="{28A0092B-C50C-407E-A947-70E740481C1C}">
                  <a14:useLocalDpi xmlns:a14="http://schemas.microsoft.com/office/drawing/2010/main" val="0"/>
                </a:ext>
              </a:extLst>
            </a:blip>
            <a:srcRect r="36477"/>
            <a:stretch/>
          </p:blipFill>
          <p:spPr>
            <a:xfrm>
              <a:off x="3453128" y="1813120"/>
              <a:ext cx="2468880" cy="1920240"/>
            </a:xfrm>
            <a:prstGeom prst="rect">
              <a:avLst/>
            </a:prstGeom>
          </p:spPr>
        </p:pic>
        <p:sp>
          <p:nvSpPr>
            <p:cNvPr id="99" name="Rectangle 98">
              <a:extLst>
                <a:ext uri="{FF2B5EF4-FFF2-40B4-BE49-F238E27FC236}">
                  <a16:creationId xmlns:a16="http://schemas.microsoft.com/office/drawing/2014/main" xmlns="" id="{C9A856B4-42C1-4A3D-A10F-7F4ED224C7A6}"/>
                </a:ext>
              </a:extLst>
            </p:cNvPr>
            <p:cNvSpPr/>
            <p:nvPr/>
          </p:nvSpPr>
          <p:spPr>
            <a:xfrm>
              <a:off x="3452922" y="1215462"/>
              <a:ext cx="2468880" cy="600748"/>
            </a:xfrm>
            <a:prstGeom prst="rect">
              <a:avLst/>
            </a:prstGeom>
            <a:solidFill>
              <a:srgbClr val="1F608B"/>
            </a:solidFill>
            <a:ln>
              <a:noFill/>
            </a:ln>
            <a:effectLst/>
          </p:spPr>
          <p:txBody>
            <a:bodyPr spcFirstLastPara="0" vert="horz" wrap="square" lIns="48192" tIns="48192" rIns="48192" bIns="48192" numCol="1" spcCol="2539" anchor="ctr" anchorCtr="0">
              <a:noAutofit/>
            </a:bodyPr>
            <a:lstStyle/>
            <a:p>
              <a:pPr algn="ctr" defTabSz="948031">
                <a:lnSpc>
                  <a:spcPct val="90000"/>
                </a:lnSpc>
                <a:spcBef>
                  <a:spcPct val="0"/>
                </a:spcBef>
                <a:spcAft>
                  <a:spcPct val="35000"/>
                </a:spcAft>
              </a:pPr>
              <a:r>
                <a:rPr lang="en-US" sz="1000" kern="0" dirty="0">
                  <a:solidFill>
                    <a:prstClr val="white"/>
                  </a:solidFill>
                  <a:latin typeface="Calibri" panose="020F0502020204030204" pitchFamily="34" charset="0"/>
                  <a:cs typeface="Calibri" panose="020F0502020204030204" pitchFamily="34" charset="0"/>
                </a:rPr>
                <a:t>Preferential </a:t>
              </a:r>
              <a:r>
                <a:rPr lang="en-US" sz="1000" kern="0" dirty="0" err="1">
                  <a:solidFill>
                    <a:prstClr val="white"/>
                  </a:solidFill>
                  <a:latin typeface="Calibri" panose="020F0502020204030204" pitchFamily="34" charset="0"/>
                  <a:cs typeface="Calibri" panose="020F0502020204030204" pitchFamily="34" charset="0"/>
                </a:rPr>
                <a:t>Agrocredit</a:t>
              </a:r>
              <a:r>
                <a:rPr lang="en-US" sz="1000" kern="0" dirty="0">
                  <a:solidFill>
                    <a:prstClr val="white"/>
                  </a:solidFill>
                  <a:latin typeface="Calibri" panose="020F0502020204030204" pitchFamily="34" charset="0"/>
                  <a:cs typeface="Calibri" panose="020F0502020204030204" pitchFamily="34" charset="0"/>
                </a:rPr>
                <a:t> Project</a:t>
              </a:r>
              <a:endParaRPr lang="ka-GE" sz="1000" kern="0" dirty="0">
                <a:solidFill>
                  <a:prstClr val="white"/>
                </a:solidFill>
                <a:latin typeface="Calibri" panose="020F0502020204030204" pitchFamily="34" charset="0"/>
                <a:cs typeface="Calibri" panose="020F0502020204030204" pitchFamily="34" charset="0"/>
              </a:endParaRPr>
            </a:p>
          </p:txBody>
        </p:sp>
      </p:grpSp>
      <p:grpSp>
        <p:nvGrpSpPr>
          <p:cNvPr id="100" name="Group 99">
            <a:extLst>
              <a:ext uri="{FF2B5EF4-FFF2-40B4-BE49-F238E27FC236}">
                <a16:creationId xmlns:a16="http://schemas.microsoft.com/office/drawing/2014/main" xmlns="" id="{F4E8C7A3-752E-434D-BE4D-1DD771248B92}"/>
              </a:ext>
            </a:extLst>
          </p:cNvPr>
          <p:cNvGrpSpPr/>
          <p:nvPr/>
        </p:nvGrpSpPr>
        <p:grpSpPr>
          <a:xfrm>
            <a:off x="2614001" y="1064117"/>
            <a:ext cx="2229049" cy="2303130"/>
            <a:chOff x="680038" y="3892964"/>
            <a:chExt cx="2469710" cy="2547997"/>
          </a:xfrm>
        </p:grpSpPr>
        <p:pic>
          <p:nvPicPr>
            <p:cNvPr id="101" name="Picture 100">
              <a:extLst>
                <a:ext uri="{FF2B5EF4-FFF2-40B4-BE49-F238E27FC236}">
                  <a16:creationId xmlns:a16="http://schemas.microsoft.com/office/drawing/2014/main" xmlns="" id="{E1CA24B9-4867-47B4-B844-B87CFAED51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9414"/>
            <a:stretch/>
          </p:blipFill>
          <p:spPr>
            <a:xfrm>
              <a:off x="680244" y="4441605"/>
              <a:ext cx="2469504" cy="1999356"/>
            </a:xfrm>
            <a:prstGeom prst="rect">
              <a:avLst/>
            </a:prstGeom>
          </p:spPr>
        </p:pic>
        <p:sp>
          <p:nvSpPr>
            <p:cNvPr id="102" name="Rectangle 101">
              <a:extLst>
                <a:ext uri="{FF2B5EF4-FFF2-40B4-BE49-F238E27FC236}">
                  <a16:creationId xmlns:a16="http://schemas.microsoft.com/office/drawing/2014/main" xmlns="" id="{CFCD2F80-48F0-48F6-BE27-56B6C495D899}"/>
                </a:ext>
              </a:extLst>
            </p:cNvPr>
            <p:cNvSpPr/>
            <p:nvPr/>
          </p:nvSpPr>
          <p:spPr>
            <a:xfrm>
              <a:off x="680038" y="3892964"/>
              <a:ext cx="2468880" cy="548640"/>
            </a:xfrm>
            <a:prstGeom prst="rect">
              <a:avLst/>
            </a:prstGeom>
            <a:solidFill>
              <a:srgbClr val="16A085"/>
            </a:solidFill>
            <a:ln>
              <a:noFill/>
            </a:ln>
            <a:effectLst/>
          </p:spPr>
          <p:txBody>
            <a:bodyPr spcFirstLastPara="0" vert="horz" wrap="square" lIns="48192" tIns="48192" rIns="48192" bIns="48192" numCol="1" spcCol="2539" anchor="ctr" anchorCtr="0">
              <a:noAutofit/>
            </a:bodyPr>
            <a:lstStyle/>
            <a:p>
              <a:pPr algn="ctr" defTabSz="948031">
                <a:lnSpc>
                  <a:spcPct val="90000"/>
                </a:lnSpc>
                <a:spcBef>
                  <a:spcPct val="0"/>
                </a:spcBef>
                <a:spcAft>
                  <a:spcPct val="35000"/>
                </a:spcAft>
              </a:pPr>
              <a:r>
                <a:rPr lang="en-US" sz="1000" kern="0" dirty="0" err="1">
                  <a:solidFill>
                    <a:prstClr val="white"/>
                  </a:solidFill>
                  <a:latin typeface="Calibri" panose="020F0502020204030204" pitchFamily="34" charset="0"/>
                  <a:cs typeface="Calibri" panose="020F0502020204030204" pitchFamily="34" charset="0"/>
                </a:rPr>
                <a:t>Agroinsurance</a:t>
              </a:r>
              <a:endParaRPr lang="ka-GE" sz="1000" kern="0" dirty="0">
                <a:solidFill>
                  <a:prstClr val="white"/>
                </a:solidFill>
                <a:latin typeface="Calibri" panose="020F0502020204030204" pitchFamily="34" charset="0"/>
                <a:cs typeface="Calibri" panose="020F0502020204030204" pitchFamily="34" charset="0"/>
              </a:endParaRPr>
            </a:p>
          </p:txBody>
        </p:sp>
      </p:grpSp>
      <p:grpSp>
        <p:nvGrpSpPr>
          <p:cNvPr id="106" name="Group 105">
            <a:extLst>
              <a:ext uri="{FF2B5EF4-FFF2-40B4-BE49-F238E27FC236}">
                <a16:creationId xmlns:a16="http://schemas.microsoft.com/office/drawing/2014/main" xmlns="" id="{C2BE76C8-4C39-49D8-9ACB-355E28C1DA81}"/>
              </a:ext>
            </a:extLst>
          </p:cNvPr>
          <p:cNvGrpSpPr/>
          <p:nvPr/>
        </p:nvGrpSpPr>
        <p:grpSpPr>
          <a:xfrm>
            <a:off x="6118747" y="3520834"/>
            <a:ext cx="2224675" cy="2284527"/>
            <a:chOff x="7443373" y="2190751"/>
            <a:chExt cx="2572969" cy="2642191"/>
          </a:xfrm>
        </p:grpSpPr>
        <p:sp>
          <p:nvSpPr>
            <p:cNvPr id="107" name="Rectangle 106">
              <a:extLst>
                <a:ext uri="{FF2B5EF4-FFF2-40B4-BE49-F238E27FC236}">
                  <a16:creationId xmlns:a16="http://schemas.microsoft.com/office/drawing/2014/main" xmlns="" id="{E2C4334C-5CEE-41FC-9203-F8391EA0215A}"/>
                </a:ext>
              </a:extLst>
            </p:cNvPr>
            <p:cNvSpPr/>
            <p:nvPr/>
          </p:nvSpPr>
          <p:spPr>
            <a:xfrm>
              <a:off x="7443373" y="2190751"/>
              <a:ext cx="2572969" cy="583063"/>
            </a:xfrm>
            <a:prstGeom prst="rect">
              <a:avLst/>
            </a:prstGeom>
            <a:solidFill>
              <a:srgbClr val="9BBB59"/>
            </a:solidFill>
            <a:ln>
              <a:noFill/>
            </a:ln>
            <a:effectLst/>
          </p:spPr>
          <p:txBody>
            <a:bodyPr spcFirstLastPara="0" vert="horz" wrap="square" lIns="48192" tIns="48192" rIns="48192" bIns="48192" numCol="1" spcCol="2539" anchor="ctr" anchorCtr="0">
              <a:noAutofit/>
            </a:bodyPr>
            <a:lstStyle/>
            <a:p>
              <a:pPr algn="ctr" defTabSz="948031">
                <a:lnSpc>
                  <a:spcPct val="90000"/>
                </a:lnSpc>
                <a:spcBef>
                  <a:spcPct val="0"/>
                </a:spcBef>
                <a:spcAft>
                  <a:spcPct val="35000"/>
                </a:spcAft>
              </a:pPr>
              <a:r>
                <a:rPr lang="en-US" sz="1000" kern="0" dirty="0">
                  <a:solidFill>
                    <a:prstClr val="white"/>
                  </a:solidFill>
                  <a:latin typeface="Calibri" panose="020F0502020204030204" pitchFamily="34" charset="0"/>
                  <a:cs typeface="Calibri" panose="020F0502020204030204" pitchFamily="34" charset="0"/>
                </a:rPr>
                <a:t>State program of dairy modernization and market access (DIMMA)</a:t>
              </a:r>
              <a:endParaRPr lang="ka-GE" sz="1000" kern="0" dirty="0">
                <a:solidFill>
                  <a:prstClr val="white"/>
                </a:solidFill>
                <a:latin typeface="Calibri" panose="020F0502020204030204" pitchFamily="34" charset="0"/>
                <a:cs typeface="Calibri" panose="020F0502020204030204" pitchFamily="34" charset="0"/>
              </a:endParaRPr>
            </a:p>
          </p:txBody>
        </p:sp>
        <p:pic>
          <p:nvPicPr>
            <p:cNvPr id="108" name="Picture 107">
              <a:extLst>
                <a:ext uri="{FF2B5EF4-FFF2-40B4-BE49-F238E27FC236}">
                  <a16:creationId xmlns:a16="http://schemas.microsoft.com/office/drawing/2014/main" xmlns="" id="{97070C8F-C161-4B56-AF13-E1521E69614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121" r="7440"/>
            <a:stretch/>
          </p:blipFill>
          <p:spPr>
            <a:xfrm>
              <a:off x="7443651" y="2773813"/>
              <a:ext cx="2561396" cy="2059129"/>
            </a:xfrm>
            <a:prstGeom prst="rect">
              <a:avLst/>
            </a:prstGeom>
          </p:spPr>
        </p:pic>
      </p:grpSp>
      <p:grpSp>
        <p:nvGrpSpPr>
          <p:cNvPr id="4" name="Group 3">
            <a:extLst>
              <a:ext uri="{FF2B5EF4-FFF2-40B4-BE49-F238E27FC236}">
                <a16:creationId xmlns:a16="http://schemas.microsoft.com/office/drawing/2014/main" xmlns="" id="{DD748F72-1469-4B4B-877B-4F60E1F83106}"/>
              </a:ext>
            </a:extLst>
          </p:cNvPr>
          <p:cNvGrpSpPr/>
          <p:nvPr/>
        </p:nvGrpSpPr>
        <p:grpSpPr>
          <a:xfrm>
            <a:off x="8479718" y="3551331"/>
            <a:ext cx="2232615" cy="2271229"/>
            <a:chOff x="9711731" y="3481823"/>
            <a:chExt cx="2232615" cy="2271229"/>
          </a:xfrm>
        </p:grpSpPr>
        <p:sp>
          <p:nvSpPr>
            <p:cNvPr id="80" name="Rectangle 79">
              <a:extLst>
                <a:ext uri="{FF2B5EF4-FFF2-40B4-BE49-F238E27FC236}">
                  <a16:creationId xmlns:a16="http://schemas.microsoft.com/office/drawing/2014/main" xmlns="" id="{1DF90A07-A191-445C-97FA-C4037CD6E42F}"/>
                </a:ext>
              </a:extLst>
            </p:cNvPr>
            <p:cNvSpPr/>
            <p:nvPr/>
          </p:nvSpPr>
          <p:spPr>
            <a:xfrm>
              <a:off x="9716047" y="3481823"/>
              <a:ext cx="2228299" cy="496659"/>
            </a:xfrm>
            <a:prstGeom prst="rect">
              <a:avLst/>
            </a:prstGeom>
            <a:solidFill>
              <a:schemeClr val="accent2">
                <a:lumMod val="75000"/>
              </a:schemeClr>
            </a:solidFill>
            <a:ln>
              <a:noFill/>
            </a:ln>
            <a:effectLst/>
          </p:spPr>
          <p:txBody>
            <a:bodyPr spcFirstLastPara="0" vert="horz" wrap="square" lIns="48192" tIns="48192" rIns="48192" bIns="48192" numCol="1" spcCol="2539" anchor="ctr" anchorCtr="0">
              <a:noAutofit/>
            </a:bodyPr>
            <a:lstStyle/>
            <a:p>
              <a:pPr algn="ctr" defTabSz="948031">
                <a:lnSpc>
                  <a:spcPct val="90000"/>
                </a:lnSpc>
                <a:spcBef>
                  <a:spcPct val="0"/>
                </a:spcBef>
                <a:spcAft>
                  <a:spcPct val="35000"/>
                </a:spcAft>
                <a:defRPr/>
              </a:pPr>
              <a:r>
                <a:rPr lang="en-US" sz="1000" kern="0" dirty="0">
                  <a:solidFill>
                    <a:prstClr val="white"/>
                  </a:solidFill>
                  <a:latin typeface="Calibri" panose="020F0502020204030204" pitchFamily="34" charset="0"/>
                  <a:cs typeface="Calibri" panose="020F0502020204030204" pitchFamily="34" charset="0"/>
                </a:rPr>
                <a:t>Integrated development program for the pilot regions</a:t>
              </a:r>
              <a:endParaRPr lang="ka-GE" sz="1000" kern="0" dirty="0">
                <a:solidFill>
                  <a:prstClr val="white"/>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1F90CA67-5519-4205-97D0-BDC6B03319AB}"/>
                </a:ext>
              </a:extLst>
            </p:cNvPr>
            <p:cNvPicPr>
              <a:picLocks noChangeAspect="1"/>
            </p:cNvPicPr>
            <p:nvPr/>
          </p:nvPicPr>
          <p:blipFill>
            <a:blip r:embed="rId10"/>
            <a:stretch>
              <a:fillRect/>
            </a:stretch>
          </p:blipFill>
          <p:spPr>
            <a:xfrm>
              <a:off x="9711731" y="3959313"/>
              <a:ext cx="2232615" cy="1793739"/>
            </a:xfrm>
            <a:prstGeom prst="rect">
              <a:avLst/>
            </a:prstGeom>
          </p:spPr>
        </p:pic>
      </p:grpSp>
      <p:sp>
        <p:nvSpPr>
          <p:cNvPr id="79" name="Rectangle 78"/>
          <p:cNvSpPr/>
          <p:nvPr/>
        </p:nvSpPr>
        <p:spPr>
          <a:xfrm>
            <a:off x="5186148" y="0"/>
            <a:ext cx="1815153" cy="150125"/>
          </a:xfrm>
          <a:prstGeom prst="rect">
            <a:avLst/>
          </a:prstGeom>
          <a:solidFill>
            <a:srgbClr val="A8A9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2158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4664" y="254918"/>
            <a:ext cx="8694246" cy="445635"/>
          </a:xfrm>
          <a:prstGeom prst="rect">
            <a:avLst/>
          </a:prstGeom>
          <a:noFill/>
        </p:spPr>
        <p:txBody>
          <a:bodyPr wrap="square" rtlCol="0">
            <a:spAutoFit/>
          </a:bodyPr>
          <a:lstStyle/>
          <a:p>
            <a:pPr algn="ctr">
              <a:lnSpc>
                <a:spcPct val="80000"/>
              </a:lnSpc>
            </a:pPr>
            <a:r>
              <a:rPr lang="en-US" sz="2800" dirty="0">
                <a:latin typeface="Calibri" panose="020F0502020204030204" pitchFamily="34" charset="0"/>
                <a:cs typeface="Calibri" panose="020F0502020204030204" pitchFamily="34" charset="0"/>
              </a:rPr>
              <a:t>Gross Output</a:t>
            </a:r>
            <a:endParaRPr lang="ka-GE" sz="2800" dirty="0">
              <a:latin typeface="Calibri" panose="020F0502020204030204" pitchFamily="34" charset="0"/>
              <a:ea typeface="+mj-ea"/>
              <a:cs typeface="Calibri" panose="020F0502020204030204" pitchFamily="34" charset="0"/>
            </a:endParaRPr>
          </a:p>
        </p:txBody>
      </p:sp>
      <p:sp>
        <p:nvSpPr>
          <p:cNvPr id="4" name="Rectangle 3"/>
          <p:cNvSpPr/>
          <p:nvPr/>
        </p:nvSpPr>
        <p:spPr>
          <a:xfrm>
            <a:off x="207897" y="981484"/>
            <a:ext cx="5530746" cy="400110"/>
          </a:xfrm>
          <a:prstGeom prst="rect">
            <a:avLst/>
          </a:prstGeom>
        </p:spPr>
        <p:txBody>
          <a:bodyPr wrap="none">
            <a:spAutoFit/>
          </a:bodyPr>
          <a:lstStyle/>
          <a:p>
            <a:pPr algn="ctr">
              <a:defRPr sz="1600" b="0" i="0" u="none" strike="noStrike" kern="1200" cap="none" spc="0" normalizeH="0" baseline="0">
                <a:solidFill>
                  <a:prstClr val="black">
                    <a:lumMod val="65000"/>
                    <a:lumOff val="35000"/>
                  </a:prstClr>
                </a:solidFill>
                <a:latin typeface="+mj-lt"/>
                <a:ea typeface="+mj-ea"/>
                <a:cs typeface="+mj-cs"/>
              </a:defRPr>
            </a:pPr>
            <a:r>
              <a:rPr lang="en-US" sz="2000" b="1" dirty="0">
                <a:solidFill>
                  <a:srgbClr val="4B4F54"/>
                </a:solidFill>
                <a:latin typeface="Calibri" panose="020F0502020204030204" pitchFamily="34" charset="0"/>
                <a:cs typeface="Calibri" panose="020F0502020204030204" pitchFamily="34" charset="0"/>
              </a:rPr>
              <a:t>Dynamics of Agribusiness Production </a:t>
            </a:r>
            <a:r>
              <a:rPr lang="ka-GE" sz="2000" b="1" dirty="0">
                <a:solidFill>
                  <a:srgbClr val="4B4F54"/>
                </a:solidFill>
                <a:latin typeface="Calibri" panose="020F0502020204030204" pitchFamily="34" charset="0"/>
                <a:cs typeface="Calibri" panose="020F0502020204030204" pitchFamily="34" charset="0"/>
              </a:rPr>
              <a:t>(</a:t>
            </a:r>
            <a:r>
              <a:rPr lang="en-US" sz="2000" b="1" dirty="0">
                <a:solidFill>
                  <a:srgbClr val="4B4F54"/>
                </a:solidFill>
                <a:latin typeface="Calibri" panose="020F0502020204030204" pitchFamily="34" charset="0"/>
                <a:cs typeface="Calibri" panose="020F0502020204030204" pitchFamily="34" charset="0"/>
              </a:rPr>
              <a:t>million GEL)</a:t>
            </a:r>
          </a:p>
        </p:txBody>
      </p:sp>
      <p:cxnSp>
        <p:nvCxnSpPr>
          <p:cNvPr id="5" name="Straight Connector 4"/>
          <p:cNvCxnSpPr/>
          <p:nvPr/>
        </p:nvCxnSpPr>
        <p:spPr>
          <a:xfrm>
            <a:off x="369825" y="1413315"/>
            <a:ext cx="5059425" cy="394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9825" y="5762285"/>
            <a:ext cx="11125201" cy="584775"/>
          </a:xfrm>
          <a:prstGeom prst="rect">
            <a:avLst/>
          </a:prstGeom>
        </p:spPr>
        <p:txBody>
          <a:bodyPr wrap="square">
            <a:spAutoFit/>
          </a:bodyPr>
          <a:lstStyle/>
          <a:p>
            <a:r>
              <a:rPr lang="en-US" sz="1600" dirty="0">
                <a:solidFill>
                  <a:schemeClr val="tx1">
                    <a:lumMod val="50000"/>
                  </a:schemeClr>
                </a:solidFill>
                <a:latin typeface="Calibri" panose="020F0502020204030204" pitchFamily="34" charset="0"/>
                <a:cs typeface="Calibri" panose="020F0502020204030204" pitchFamily="34" charset="0"/>
              </a:rPr>
              <a:t>According to preliminary data, in 2021, the total output of agribusiness amounted 13.0 Billion GEL and exceeded the figure of 2020 by 10%.</a:t>
            </a:r>
          </a:p>
        </p:txBody>
      </p:sp>
      <p:sp>
        <p:nvSpPr>
          <p:cNvPr id="14" name="Rectangle 13">
            <a:extLst>
              <a:ext uri="{FF2B5EF4-FFF2-40B4-BE49-F238E27FC236}">
                <a16:creationId xmlns:a16="http://schemas.microsoft.com/office/drawing/2014/main" xmlns="" id="{D844CF7B-8D62-4814-B970-A35499BF0A60}"/>
              </a:ext>
            </a:extLst>
          </p:cNvPr>
          <p:cNvSpPr/>
          <p:nvPr/>
        </p:nvSpPr>
        <p:spPr>
          <a:xfrm>
            <a:off x="369825" y="6383135"/>
            <a:ext cx="5402715" cy="276999"/>
          </a:xfrm>
          <a:prstGeom prst="rect">
            <a:avLst/>
          </a:prstGeom>
        </p:spPr>
        <p:txBody>
          <a:bodyPr wrap="square">
            <a:spAutoFit/>
          </a:bodyPr>
          <a:lstStyle/>
          <a:p>
            <a:pPr>
              <a:defRPr sz="1600" b="0" i="0" u="none" strike="noStrike" kern="1200" cap="none" spc="0" normalizeH="0" baseline="0">
                <a:solidFill>
                  <a:prstClr val="black">
                    <a:lumMod val="65000"/>
                    <a:lumOff val="35000"/>
                  </a:prstClr>
                </a:solidFill>
                <a:latin typeface="+mj-lt"/>
                <a:ea typeface="+mj-ea"/>
                <a:cs typeface="+mj-cs"/>
              </a:defRPr>
            </a:pPr>
            <a:r>
              <a:rPr lang="en-US" sz="1200" b="1" dirty="0">
                <a:solidFill>
                  <a:srgbClr val="4B4F54"/>
                </a:solidFill>
                <a:latin typeface="BPG Mrgvlovani" panose="020B0604020202020204" charset="0"/>
                <a:ea typeface="+mj-ea"/>
                <a:cs typeface="Calibri" panose="020F0502020204030204" pitchFamily="34" charset="0"/>
              </a:rPr>
              <a:t>* </a:t>
            </a:r>
            <a:r>
              <a:rPr lang="en-US" sz="1200" b="1" dirty="0">
                <a:solidFill>
                  <a:srgbClr val="4B4F54"/>
                </a:solidFill>
                <a:latin typeface="BPG Mrgvlovani" panose="020B0604020202020204" charset="0"/>
                <a:cs typeface="Calibri" panose="020F0502020204030204" pitchFamily="34" charset="0"/>
              </a:rPr>
              <a:t>Preliminary data</a:t>
            </a:r>
          </a:p>
        </p:txBody>
      </p:sp>
      <p:sp>
        <p:nvSpPr>
          <p:cNvPr id="24" name="Rectangle 23"/>
          <p:cNvSpPr/>
          <p:nvPr/>
        </p:nvSpPr>
        <p:spPr>
          <a:xfrm>
            <a:off x="5200198" y="-3601"/>
            <a:ext cx="1815153" cy="150125"/>
          </a:xfrm>
          <a:prstGeom prst="rect">
            <a:avLst/>
          </a:prstGeom>
          <a:solidFill>
            <a:srgbClr val="A8A9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352552540"/>
              </p:ext>
            </p:extLst>
          </p:nvPr>
        </p:nvGraphicFramePr>
        <p:xfrm>
          <a:off x="372373" y="1381594"/>
          <a:ext cx="11447253" cy="428306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flipV="1">
            <a:off x="5868785" y="2061556"/>
            <a:ext cx="3441470" cy="63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7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22410" y="287941"/>
            <a:ext cx="7732420" cy="395173"/>
          </a:xfrm>
          <a:prstGeom prst="rect">
            <a:avLst/>
          </a:prstGeom>
          <a:noFill/>
        </p:spPr>
        <p:txBody>
          <a:bodyPr wrap="square" rtlCol="0">
            <a:spAutoFit/>
          </a:bodyPr>
          <a:lstStyle/>
          <a:p>
            <a:pPr algn="ctr">
              <a:lnSpc>
                <a:spcPct val="80000"/>
              </a:lnSpc>
            </a:pPr>
            <a:r>
              <a:rPr lang="en-US" sz="2400" dirty="0">
                <a:latin typeface="Calibri" panose="020F0502020204030204" pitchFamily="34" charset="0"/>
                <a:cs typeface="Calibri" panose="020F0502020204030204" pitchFamily="34" charset="0"/>
              </a:rPr>
              <a:t>Value Added</a:t>
            </a:r>
            <a:endParaRPr lang="ka-GE" sz="2400" dirty="0">
              <a:latin typeface="Calibri" panose="020F0502020204030204" pitchFamily="34" charset="0"/>
              <a:cs typeface="Calibri" panose="020F0502020204030204" pitchFamily="34" charset="0"/>
            </a:endParaRPr>
          </a:p>
        </p:txBody>
      </p:sp>
      <p:sp>
        <p:nvSpPr>
          <p:cNvPr id="11" name="Rectangle 10"/>
          <p:cNvSpPr/>
          <p:nvPr/>
        </p:nvSpPr>
        <p:spPr>
          <a:xfrm>
            <a:off x="5200198" y="-3601"/>
            <a:ext cx="1815153" cy="150125"/>
          </a:xfrm>
          <a:prstGeom prst="rect">
            <a:avLst/>
          </a:prstGeom>
          <a:solidFill>
            <a:srgbClr val="A8A9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xmlns="" id="{D844CF7B-8D62-4814-B970-A35499BF0A60}"/>
              </a:ext>
            </a:extLst>
          </p:cNvPr>
          <p:cNvSpPr/>
          <p:nvPr/>
        </p:nvSpPr>
        <p:spPr>
          <a:xfrm>
            <a:off x="444639" y="811848"/>
            <a:ext cx="9193259" cy="400110"/>
          </a:xfrm>
          <a:prstGeom prst="rect">
            <a:avLst/>
          </a:prstGeom>
        </p:spPr>
        <p:txBody>
          <a:bodyPr wrap="square">
            <a:spAutoFit/>
          </a:bodyPr>
          <a:lstStyle/>
          <a:p>
            <a:pPr>
              <a:defRPr sz="1600" b="0" i="0" u="none" strike="noStrike" kern="1200" cap="none" spc="0" normalizeH="0" baseline="0">
                <a:solidFill>
                  <a:prstClr val="black">
                    <a:lumMod val="65000"/>
                    <a:lumOff val="35000"/>
                  </a:prstClr>
                </a:solidFill>
                <a:latin typeface="+mj-lt"/>
                <a:ea typeface="+mj-ea"/>
                <a:cs typeface="+mj-cs"/>
              </a:defRPr>
            </a:pPr>
            <a:r>
              <a:rPr lang="en-US" sz="2000" b="1" dirty="0">
                <a:solidFill>
                  <a:srgbClr val="4B4F54"/>
                </a:solidFill>
                <a:latin typeface="Calibri" panose="020F0502020204030204" pitchFamily="34" charset="0"/>
                <a:cs typeface="Calibri" panose="020F0502020204030204" pitchFamily="34" charset="0"/>
              </a:rPr>
              <a:t>Value Added in Agricultural Sector (current prices, million GEL)</a:t>
            </a:r>
          </a:p>
        </p:txBody>
      </p:sp>
      <p:cxnSp>
        <p:nvCxnSpPr>
          <p:cNvPr id="19" name="Straight Connector 18"/>
          <p:cNvCxnSpPr/>
          <p:nvPr/>
        </p:nvCxnSpPr>
        <p:spPr>
          <a:xfrm>
            <a:off x="444639" y="1157130"/>
            <a:ext cx="6211950" cy="736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D844CF7B-8D62-4814-B970-A35499BF0A60}"/>
              </a:ext>
            </a:extLst>
          </p:cNvPr>
          <p:cNvSpPr/>
          <p:nvPr/>
        </p:nvSpPr>
        <p:spPr>
          <a:xfrm>
            <a:off x="301054" y="6448815"/>
            <a:ext cx="5402715" cy="276999"/>
          </a:xfrm>
          <a:prstGeom prst="rect">
            <a:avLst/>
          </a:prstGeom>
        </p:spPr>
        <p:txBody>
          <a:bodyPr wrap="square">
            <a:spAutoFit/>
          </a:bodyPr>
          <a:lstStyle/>
          <a:p>
            <a:pPr>
              <a:defRPr sz="1600" b="0" i="0" u="none" strike="noStrike" kern="1200" cap="none" spc="0" normalizeH="0" baseline="0">
                <a:solidFill>
                  <a:prstClr val="black">
                    <a:lumMod val="65000"/>
                    <a:lumOff val="35000"/>
                  </a:prstClr>
                </a:solidFill>
                <a:latin typeface="+mj-lt"/>
                <a:ea typeface="+mj-ea"/>
                <a:cs typeface="+mj-cs"/>
              </a:defRPr>
            </a:pPr>
            <a:r>
              <a:rPr lang="en-US" sz="1200" b="1" dirty="0">
                <a:solidFill>
                  <a:srgbClr val="4B4F54"/>
                </a:solidFill>
                <a:latin typeface="Calibri" panose="020F0502020204030204" pitchFamily="34" charset="0"/>
                <a:ea typeface="+mj-ea"/>
                <a:cs typeface="Calibri" panose="020F0502020204030204" pitchFamily="34" charset="0"/>
              </a:rPr>
              <a:t>* </a:t>
            </a:r>
            <a:r>
              <a:rPr lang="en-US" sz="1200" b="1" dirty="0">
                <a:solidFill>
                  <a:srgbClr val="4B4F54"/>
                </a:solidFill>
                <a:latin typeface="Calibri" panose="020F0502020204030204" pitchFamily="34" charset="0"/>
                <a:cs typeface="Calibri" panose="020F0502020204030204" pitchFamily="34" charset="0"/>
              </a:rPr>
              <a:t>Preliminary data</a:t>
            </a:r>
          </a:p>
        </p:txBody>
      </p:sp>
      <p:sp>
        <p:nvSpPr>
          <p:cNvPr id="2" name="Rectangle 1"/>
          <p:cNvSpPr/>
          <p:nvPr/>
        </p:nvSpPr>
        <p:spPr>
          <a:xfrm>
            <a:off x="384181" y="5802484"/>
            <a:ext cx="11447186" cy="584775"/>
          </a:xfrm>
          <a:prstGeom prst="rect">
            <a:avLst/>
          </a:prstGeom>
        </p:spPr>
        <p:txBody>
          <a:bodyPr wrap="square">
            <a:spAutoFit/>
          </a:bodyPr>
          <a:lstStyle/>
          <a:p>
            <a:r>
              <a:rPr lang="en-US" sz="1600" dirty="0">
                <a:solidFill>
                  <a:schemeClr val="tx1">
                    <a:lumMod val="50000"/>
                  </a:schemeClr>
                </a:solidFill>
                <a:latin typeface="Calibri" panose="020F0502020204030204" pitchFamily="34" charset="0"/>
                <a:cs typeface="Calibri" panose="020F0502020204030204" pitchFamily="34" charset="0"/>
              </a:rPr>
              <a:t>According to preliminary data, in 2021, the value added of the agricultural sector and food and beverages industry  at current prices amounted 6.5 Billion GEL and exceeded the figure 2020 by 7%. </a:t>
            </a:r>
          </a:p>
        </p:txBody>
      </p:sp>
      <p:graphicFrame>
        <p:nvGraphicFramePr>
          <p:cNvPr id="13" name="Chart 12"/>
          <p:cNvGraphicFramePr>
            <a:graphicFrameLocks/>
          </p:cNvGraphicFramePr>
          <p:nvPr>
            <p:extLst>
              <p:ext uri="{D42A27DB-BD31-4B8C-83A1-F6EECF244321}">
                <p14:modId xmlns:p14="http://schemas.microsoft.com/office/powerpoint/2010/main" val="3528576002"/>
              </p:ext>
            </p:extLst>
          </p:nvPr>
        </p:nvGraphicFramePr>
        <p:xfrm>
          <a:off x="-157941" y="1171218"/>
          <a:ext cx="11922578" cy="462227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a:xfrm flipV="1">
            <a:off x="5200198" y="1674673"/>
            <a:ext cx="4551805" cy="63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49838" y="1652594"/>
            <a:ext cx="931025" cy="338554"/>
          </a:xfrm>
          <a:prstGeom prst="rect">
            <a:avLst/>
          </a:prstGeom>
          <a:noFill/>
        </p:spPr>
        <p:txBody>
          <a:bodyPr wrap="square" rtlCol="0">
            <a:spAutoFit/>
          </a:bodyPr>
          <a:lstStyle/>
          <a:p>
            <a:r>
              <a:rPr lang="en-US" sz="1600" b="1" dirty="0">
                <a:solidFill>
                  <a:schemeClr val="bg2">
                    <a:lumMod val="50000"/>
                  </a:schemeClr>
                </a:solidFill>
                <a:latin typeface="Calibri" panose="020F0502020204030204" pitchFamily="34" charset="0"/>
                <a:cs typeface="Calibri" panose="020F0502020204030204" pitchFamily="34" charset="0"/>
              </a:rPr>
              <a:t>84%</a:t>
            </a:r>
          </a:p>
        </p:txBody>
      </p:sp>
    </p:spTree>
    <p:extLst>
      <p:ext uri="{BB962C8B-B14F-4D97-AF65-F5344CB8AC3E}">
        <p14:creationId xmlns:p14="http://schemas.microsoft.com/office/powerpoint/2010/main" val="3958255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2"/>
          <p:cNvSpPr>
            <a:spLocks noChangeArrowheads="1"/>
          </p:cNvSpPr>
          <p:nvPr/>
        </p:nvSpPr>
        <p:spPr bwMode="auto">
          <a:xfrm>
            <a:off x="4262741" y="238570"/>
            <a:ext cx="366196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914217" fontAlgn="base">
              <a:lnSpc>
                <a:spcPct val="90000"/>
              </a:lnSpc>
              <a:spcBef>
                <a:spcPct val="0"/>
              </a:spcBef>
              <a:spcAft>
                <a:spcPct val="0"/>
              </a:spcAft>
            </a:pPr>
            <a:r>
              <a:rPr lang="en-US" dirty="0">
                <a:latin typeface="BPG Mrgvlovani Caps 2010" panose="02000503000000020004" pitchFamily="2" charset="0"/>
              </a:rPr>
              <a:t>Foreign Trade– </a:t>
            </a:r>
            <a:r>
              <a:rPr lang="en-US" dirty="0" err="1">
                <a:latin typeface="BPG Mrgvlovani Caps 2010" panose="02000503000000020004" pitchFamily="2" charset="0"/>
              </a:rPr>
              <a:t>Agri</a:t>
            </a:r>
            <a:r>
              <a:rPr lang="en-US" dirty="0">
                <a:latin typeface="BPG Mrgvlovani Caps 2010" panose="02000503000000020004" pitchFamily="2" charset="0"/>
              </a:rPr>
              <a:t>-Food Sector</a:t>
            </a:r>
          </a:p>
        </p:txBody>
      </p:sp>
      <p:sp>
        <p:nvSpPr>
          <p:cNvPr id="40" name="Rectangle 39"/>
          <p:cNvSpPr/>
          <p:nvPr/>
        </p:nvSpPr>
        <p:spPr>
          <a:xfrm>
            <a:off x="5186148" y="0"/>
            <a:ext cx="1815153" cy="150125"/>
          </a:xfrm>
          <a:prstGeom prst="rect">
            <a:avLst/>
          </a:prstGeom>
          <a:solidFill>
            <a:srgbClr val="A8A9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4" name="Straight Connector 43"/>
          <p:cNvCxnSpPr/>
          <p:nvPr/>
        </p:nvCxnSpPr>
        <p:spPr>
          <a:xfrm>
            <a:off x="6019800" y="1024726"/>
            <a:ext cx="0" cy="5458370"/>
          </a:xfrm>
          <a:prstGeom prst="line">
            <a:avLst/>
          </a:prstGeom>
          <a:ln w="28575">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217381" y="3615411"/>
            <a:ext cx="3676712" cy="307777"/>
          </a:xfrm>
          <a:prstGeom prst="rect">
            <a:avLst/>
          </a:prstGeom>
        </p:spPr>
        <p:txBody>
          <a:bodyPr wrap="none">
            <a:spAutoFit/>
          </a:bodyPr>
          <a:lstStyle/>
          <a:p>
            <a:pPr lvl="0" algn="ctr">
              <a:defRPr sz="1400" b="0" i="0" u="none" strike="noStrike" kern="1200" spc="0" baseline="0">
                <a:solidFill>
                  <a:srgbClr val="737572">
                    <a:lumMod val="65000"/>
                    <a:lumOff val="35000"/>
                  </a:srgbClr>
                </a:solidFill>
                <a:latin typeface="+mn-lt"/>
                <a:ea typeface="+mn-ea"/>
                <a:cs typeface="+mn-cs"/>
              </a:defRPr>
            </a:pPr>
            <a:r>
              <a:rPr lang="en-US" sz="1400" b="1" dirty="0">
                <a:solidFill>
                  <a:schemeClr val="tx1">
                    <a:lumMod val="75000"/>
                  </a:schemeClr>
                </a:solidFill>
                <a:latin typeface="Calibri" panose="020F0502020204030204" pitchFamily="34" charset="0"/>
                <a:cs typeface="Calibri" panose="020F0502020204030204" pitchFamily="34" charset="0"/>
              </a:rPr>
              <a:t>Major Markets for </a:t>
            </a:r>
            <a:r>
              <a:rPr lang="en-US" sz="1400" b="1" dirty="0" err="1">
                <a:solidFill>
                  <a:schemeClr val="tx1">
                    <a:lumMod val="75000"/>
                  </a:schemeClr>
                </a:solidFill>
                <a:latin typeface="Calibri" panose="020F0502020204030204" pitchFamily="34" charset="0"/>
                <a:cs typeface="Calibri" panose="020F0502020204030204" pitchFamily="34" charset="0"/>
              </a:rPr>
              <a:t>Agri</a:t>
            </a:r>
            <a:r>
              <a:rPr lang="en-US" sz="1400" b="1" dirty="0">
                <a:solidFill>
                  <a:schemeClr val="tx1">
                    <a:lumMod val="75000"/>
                  </a:schemeClr>
                </a:solidFill>
                <a:latin typeface="Calibri" panose="020F0502020204030204" pitchFamily="34" charset="0"/>
                <a:cs typeface="Calibri" panose="020F0502020204030204" pitchFamily="34" charset="0"/>
              </a:rPr>
              <a:t>-food products </a:t>
            </a:r>
            <a:r>
              <a:rPr lang="ka-GE" sz="1400" b="1" dirty="0">
                <a:solidFill>
                  <a:schemeClr val="tx1">
                    <a:lumMod val="75000"/>
                  </a:schemeClr>
                </a:solidFill>
                <a:latin typeface="Calibri" panose="020F0502020204030204" pitchFamily="34" charset="0"/>
                <a:cs typeface="Calibri" panose="020F0502020204030204" pitchFamily="34" charset="0"/>
              </a:rPr>
              <a:t>(</a:t>
            </a:r>
            <a:r>
              <a:rPr lang="en-US" sz="1400" b="1" dirty="0">
                <a:solidFill>
                  <a:schemeClr val="tx1">
                    <a:lumMod val="75000"/>
                  </a:schemeClr>
                </a:solidFill>
                <a:latin typeface="Calibri" panose="020F0502020204030204" pitchFamily="34" charset="0"/>
                <a:cs typeface="Calibri" panose="020F0502020204030204" pitchFamily="34" charset="0"/>
              </a:rPr>
              <a:t>20</a:t>
            </a:r>
            <a:r>
              <a:rPr lang="ka-GE" sz="1400" b="1" dirty="0">
                <a:solidFill>
                  <a:schemeClr val="tx1">
                    <a:lumMod val="75000"/>
                  </a:schemeClr>
                </a:solidFill>
                <a:latin typeface="Calibri" panose="020F0502020204030204" pitchFamily="34" charset="0"/>
                <a:cs typeface="Calibri" panose="020F0502020204030204" pitchFamily="34" charset="0"/>
              </a:rPr>
              <a:t>21</a:t>
            </a:r>
            <a:r>
              <a:rPr lang="en-US" sz="1400" b="1" dirty="0">
                <a:solidFill>
                  <a:schemeClr val="tx1">
                    <a:lumMod val="75000"/>
                  </a:schemeClr>
                </a:solidFill>
                <a:latin typeface="Calibri" panose="020F0502020204030204" pitchFamily="34" charset="0"/>
                <a:cs typeface="Calibri" panose="020F0502020204030204" pitchFamily="34" charset="0"/>
              </a:rPr>
              <a:t>,%</a:t>
            </a:r>
            <a:r>
              <a:rPr lang="ka-GE" sz="1400" b="1" dirty="0">
                <a:solidFill>
                  <a:schemeClr val="tx1">
                    <a:lumMod val="75000"/>
                  </a:schemeClr>
                </a:solidFill>
                <a:latin typeface="Calibri" panose="020F0502020204030204" pitchFamily="34" charset="0"/>
                <a:cs typeface="Calibri" panose="020F0502020204030204" pitchFamily="34" charset="0"/>
              </a:rPr>
              <a:t>)</a:t>
            </a:r>
            <a:endParaRPr lang="en-US" sz="1400" b="1" dirty="0">
              <a:solidFill>
                <a:schemeClr val="tx1">
                  <a:lumMod val="75000"/>
                </a:schemeClr>
              </a:solidFill>
              <a:latin typeface="Calibri" panose="020F0502020204030204" pitchFamily="34" charset="0"/>
              <a:cs typeface="Calibri" panose="020F050202020403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187857068"/>
              </p:ext>
            </p:extLst>
          </p:nvPr>
        </p:nvGraphicFramePr>
        <p:xfrm>
          <a:off x="166255" y="737143"/>
          <a:ext cx="5832267" cy="2735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1908464873"/>
              </p:ext>
            </p:extLst>
          </p:nvPr>
        </p:nvGraphicFramePr>
        <p:xfrm>
          <a:off x="91675" y="3892410"/>
          <a:ext cx="2952375" cy="28620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939166773"/>
              </p:ext>
            </p:extLst>
          </p:nvPr>
        </p:nvGraphicFramePr>
        <p:xfrm>
          <a:off x="2718262" y="3892410"/>
          <a:ext cx="3290899" cy="30048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1590665798"/>
              </p:ext>
            </p:extLst>
          </p:nvPr>
        </p:nvGraphicFramePr>
        <p:xfrm>
          <a:off x="5998522" y="737143"/>
          <a:ext cx="5988431" cy="28175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ext uri="{D42A27DB-BD31-4B8C-83A1-F6EECF244321}">
                <p14:modId xmlns:p14="http://schemas.microsoft.com/office/powerpoint/2010/main" val="2813910925"/>
              </p:ext>
            </p:extLst>
          </p:nvPr>
        </p:nvGraphicFramePr>
        <p:xfrm>
          <a:off x="6184669" y="3554666"/>
          <a:ext cx="5523201" cy="311562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74980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186148" y="0"/>
            <a:ext cx="1815153" cy="150125"/>
          </a:xfrm>
          <a:prstGeom prst="rect">
            <a:avLst/>
          </a:prstGeom>
          <a:solidFill>
            <a:srgbClr val="A8A9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4" name="Straight Connector 43"/>
          <p:cNvCxnSpPr/>
          <p:nvPr/>
        </p:nvCxnSpPr>
        <p:spPr>
          <a:xfrm>
            <a:off x="6019800" y="1024726"/>
            <a:ext cx="0" cy="5458370"/>
          </a:xfrm>
          <a:prstGeom prst="line">
            <a:avLst/>
          </a:prstGeom>
          <a:ln w="28575">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191460" y="3702136"/>
            <a:ext cx="3676712" cy="307777"/>
          </a:xfrm>
          <a:prstGeom prst="rect">
            <a:avLst/>
          </a:prstGeom>
        </p:spPr>
        <p:txBody>
          <a:bodyPr wrap="none">
            <a:spAutoFit/>
          </a:bodyPr>
          <a:lstStyle/>
          <a:p>
            <a:pPr lvl="0" algn="ctr">
              <a:defRPr sz="1400" b="0" i="0" u="none" strike="noStrike" kern="1200" spc="0" baseline="0">
                <a:solidFill>
                  <a:srgbClr val="737572">
                    <a:lumMod val="65000"/>
                    <a:lumOff val="35000"/>
                  </a:srgbClr>
                </a:solidFill>
                <a:latin typeface="+mn-lt"/>
                <a:ea typeface="+mn-ea"/>
                <a:cs typeface="+mn-cs"/>
              </a:defRPr>
            </a:pPr>
            <a:r>
              <a:rPr lang="en-US" sz="1400" b="1" dirty="0">
                <a:solidFill>
                  <a:schemeClr val="tx1">
                    <a:lumMod val="75000"/>
                  </a:schemeClr>
                </a:solidFill>
                <a:latin typeface="Calibri" panose="020F0502020204030204" pitchFamily="34" charset="0"/>
                <a:cs typeface="Calibri" panose="020F0502020204030204" pitchFamily="34" charset="0"/>
              </a:rPr>
              <a:t>Major Markets for Agri-food products </a:t>
            </a:r>
            <a:r>
              <a:rPr lang="ka-GE" sz="1400" b="1" dirty="0">
                <a:solidFill>
                  <a:schemeClr val="tx1">
                    <a:lumMod val="75000"/>
                  </a:schemeClr>
                </a:solidFill>
                <a:latin typeface="Calibri" panose="020F0502020204030204" pitchFamily="34" charset="0"/>
                <a:cs typeface="Calibri" panose="020F0502020204030204" pitchFamily="34" charset="0"/>
              </a:rPr>
              <a:t>(</a:t>
            </a:r>
            <a:r>
              <a:rPr lang="en-US" sz="1400" b="1" dirty="0">
                <a:solidFill>
                  <a:schemeClr val="tx1">
                    <a:lumMod val="75000"/>
                  </a:schemeClr>
                </a:solidFill>
                <a:latin typeface="Calibri" panose="020F0502020204030204" pitchFamily="34" charset="0"/>
                <a:cs typeface="Calibri" panose="020F0502020204030204" pitchFamily="34" charset="0"/>
              </a:rPr>
              <a:t>20</a:t>
            </a:r>
            <a:r>
              <a:rPr lang="ka-GE" sz="1400" b="1" dirty="0">
                <a:solidFill>
                  <a:schemeClr val="tx1">
                    <a:lumMod val="75000"/>
                  </a:schemeClr>
                </a:solidFill>
                <a:latin typeface="Calibri" panose="020F0502020204030204" pitchFamily="34" charset="0"/>
                <a:cs typeface="Calibri" panose="020F0502020204030204" pitchFamily="34" charset="0"/>
              </a:rPr>
              <a:t>21</a:t>
            </a:r>
            <a:r>
              <a:rPr lang="en-US" sz="1400" b="1" dirty="0">
                <a:solidFill>
                  <a:schemeClr val="tx1">
                    <a:lumMod val="75000"/>
                  </a:schemeClr>
                </a:solidFill>
                <a:latin typeface="Calibri" panose="020F0502020204030204" pitchFamily="34" charset="0"/>
                <a:cs typeface="Calibri" panose="020F0502020204030204" pitchFamily="34" charset="0"/>
              </a:rPr>
              <a:t>,%</a:t>
            </a:r>
            <a:r>
              <a:rPr lang="ka-GE" sz="1400" b="1" dirty="0">
                <a:solidFill>
                  <a:schemeClr val="tx1">
                    <a:lumMod val="75000"/>
                  </a:schemeClr>
                </a:solidFill>
                <a:latin typeface="Calibri" panose="020F0502020204030204" pitchFamily="34" charset="0"/>
                <a:cs typeface="Calibri" panose="020F0502020204030204" pitchFamily="34" charset="0"/>
              </a:rPr>
              <a:t>)</a:t>
            </a:r>
            <a:endParaRPr lang="en-US" sz="1400" b="1" dirty="0">
              <a:solidFill>
                <a:schemeClr val="tx1">
                  <a:lumMod val="75000"/>
                </a:schemeClr>
              </a:solidFill>
              <a:latin typeface="Calibri" panose="020F0502020204030204" pitchFamily="34" charset="0"/>
              <a:cs typeface="Calibri" panose="020F0502020204030204" pitchFamily="34" charset="0"/>
            </a:endParaRPr>
          </a:p>
        </p:txBody>
      </p:sp>
      <p:sp>
        <p:nvSpPr>
          <p:cNvPr id="5" name="Rectangle 22">
            <a:extLst>
              <a:ext uri="{FF2B5EF4-FFF2-40B4-BE49-F238E27FC236}">
                <a16:creationId xmlns:a16="http://schemas.microsoft.com/office/drawing/2014/main" xmlns="" id="{C80204EB-5B06-C22A-6AAC-9C3039F3C639}"/>
              </a:ext>
            </a:extLst>
          </p:cNvPr>
          <p:cNvSpPr>
            <a:spLocks noChangeArrowheads="1"/>
          </p:cNvSpPr>
          <p:nvPr/>
        </p:nvSpPr>
        <p:spPr bwMode="auto">
          <a:xfrm>
            <a:off x="1974574" y="238570"/>
            <a:ext cx="7076661" cy="4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defTabSz="914217" fontAlgn="base">
              <a:lnSpc>
                <a:spcPct val="90000"/>
              </a:lnSpc>
              <a:spcBef>
                <a:spcPct val="0"/>
              </a:spcBef>
              <a:spcAft>
                <a:spcPct val="0"/>
              </a:spcAft>
            </a:pPr>
            <a:r>
              <a:rPr lang="en-US" dirty="0">
                <a:latin typeface="BPG Mrgvlovani Caps 2010" panose="02000503000000020004" pitchFamily="2" charset="0"/>
              </a:rPr>
              <a:t>Foreign Trade– Agri-Food Sector</a:t>
            </a:r>
          </a:p>
          <a:p>
            <a:pPr algn="ctr" defTabSz="914217" fontAlgn="base">
              <a:lnSpc>
                <a:spcPct val="90000"/>
              </a:lnSpc>
              <a:spcBef>
                <a:spcPct val="0"/>
              </a:spcBef>
              <a:spcAft>
                <a:spcPct val="0"/>
              </a:spcAft>
            </a:pPr>
            <a:r>
              <a:rPr lang="en-US" dirty="0">
                <a:latin typeface="BPG Mrgvlovani Caps 2010" panose="02000503000000020004" pitchFamily="2" charset="0"/>
              </a:rPr>
              <a:t> with </a:t>
            </a:r>
            <a:r>
              <a:rPr lang="en-US" b="1" u="sng" dirty="0">
                <a:latin typeface="BPG Mrgvlovani Caps 2010" panose="02000503000000020004" pitchFamily="2" charset="0"/>
              </a:rPr>
              <a:t>CAREC members Countries</a:t>
            </a:r>
          </a:p>
        </p:txBody>
      </p:sp>
      <p:graphicFrame>
        <p:nvGraphicFramePr>
          <p:cNvPr id="4" name="Chart 3">
            <a:extLst>
              <a:ext uri="{FF2B5EF4-FFF2-40B4-BE49-F238E27FC236}">
                <a16:creationId xmlns:a16="http://schemas.microsoft.com/office/drawing/2014/main" xmlns="" id="{DD6B6A62-585E-4906-893E-68A055B1833E}"/>
              </a:ext>
            </a:extLst>
          </p:cNvPr>
          <p:cNvGraphicFramePr>
            <a:graphicFrameLocks/>
          </p:cNvGraphicFramePr>
          <p:nvPr>
            <p:extLst>
              <p:ext uri="{D42A27DB-BD31-4B8C-83A1-F6EECF244321}">
                <p14:modId xmlns:p14="http://schemas.microsoft.com/office/powerpoint/2010/main" val="796923925"/>
              </p:ext>
            </p:extLst>
          </p:nvPr>
        </p:nvGraphicFramePr>
        <p:xfrm>
          <a:off x="258721" y="760939"/>
          <a:ext cx="5733112" cy="2929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xmlns="" id="{18A77510-1ED2-4B04-9BA5-A677B0A28BBF}"/>
              </a:ext>
            </a:extLst>
          </p:cNvPr>
          <p:cNvGraphicFramePr>
            <a:graphicFrameLocks/>
          </p:cNvGraphicFramePr>
          <p:nvPr>
            <p:extLst>
              <p:ext uri="{D42A27DB-BD31-4B8C-83A1-F6EECF244321}">
                <p14:modId xmlns:p14="http://schemas.microsoft.com/office/powerpoint/2010/main" val="1107170898"/>
              </p:ext>
            </p:extLst>
          </p:nvPr>
        </p:nvGraphicFramePr>
        <p:xfrm>
          <a:off x="31685" y="4039425"/>
          <a:ext cx="3248025" cy="30525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xmlns="" id="{7C869E25-3E1D-4581-996F-715B80B68E5C}"/>
              </a:ext>
            </a:extLst>
          </p:cNvPr>
          <p:cNvGraphicFramePr>
            <a:graphicFrameLocks/>
          </p:cNvGraphicFramePr>
          <p:nvPr>
            <p:extLst>
              <p:ext uri="{D42A27DB-BD31-4B8C-83A1-F6EECF244321}">
                <p14:modId xmlns:p14="http://schemas.microsoft.com/office/powerpoint/2010/main" val="1336018377"/>
              </p:ext>
            </p:extLst>
          </p:nvPr>
        </p:nvGraphicFramePr>
        <p:xfrm>
          <a:off x="2955235" y="4039425"/>
          <a:ext cx="3138490" cy="29796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xmlns="" id="{56D04159-7A66-4B64-BA0E-95E346371F24}"/>
              </a:ext>
            </a:extLst>
          </p:cNvPr>
          <p:cNvGraphicFramePr>
            <a:graphicFrameLocks/>
          </p:cNvGraphicFramePr>
          <p:nvPr>
            <p:extLst>
              <p:ext uri="{D42A27DB-BD31-4B8C-83A1-F6EECF244321}">
                <p14:modId xmlns:p14="http://schemas.microsoft.com/office/powerpoint/2010/main" val="1809815275"/>
              </p:ext>
            </p:extLst>
          </p:nvPr>
        </p:nvGraphicFramePr>
        <p:xfrm>
          <a:off x="6093724" y="732503"/>
          <a:ext cx="6098275" cy="29861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xmlns="" id="{6E7771E2-5FDA-4D6D-B6D9-B598374C7300}"/>
              </a:ext>
            </a:extLst>
          </p:cNvPr>
          <p:cNvGraphicFramePr>
            <a:graphicFrameLocks/>
          </p:cNvGraphicFramePr>
          <p:nvPr>
            <p:extLst>
              <p:ext uri="{D42A27DB-BD31-4B8C-83A1-F6EECF244321}">
                <p14:modId xmlns:p14="http://schemas.microsoft.com/office/powerpoint/2010/main" val="1140659155"/>
              </p:ext>
            </p:extLst>
          </p:nvPr>
        </p:nvGraphicFramePr>
        <p:xfrm>
          <a:off x="6093725" y="3753911"/>
          <a:ext cx="6098275" cy="313907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58794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15163EB-62CB-B355-13AF-FC692329822A}"/>
              </a:ext>
            </a:extLst>
          </p:cNvPr>
          <p:cNvSpPr/>
          <p:nvPr/>
        </p:nvSpPr>
        <p:spPr>
          <a:xfrm>
            <a:off x="5200198" y="-3601"/>
            <a:ext cx="1815153" cy="150125"/>
          </a:xfrm>
          <a:prstGeom prst="rect">
            <a:avLst/>
          </a:prstGeom>
          <a:solidFill>
            <a:srgbClr val="A8A9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xmlns="" id="{D95C7E72-7598-EA3E-9F34-0754DF0B8EED}"/>
              </a:ext>
            </a:extLst>
          </p:cNvPr>
          <p:cNvGraphicFramePr/>
          <p:nvPr>
            <p:extLst>
              <p:ext uri="{D42A27DB-BD31-4B8C-83A1-F6EECF244321}">
                <p14:modId xmlns:p14="http://schemas.microsoft.com/office/powerpoint/2010/main" val="2646561244"/>
              </p:ext>
            </p:extLst>
          </p:nvPr>
        </p:nvGraphicFramePr>
        <p:xfrm>
          <a:off x="-1" y="727270"/>
          <a:ext cx="6022429" cy="6084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1B152A25-2615-C09A-2A57-01484AE07D5C}"/>
              </a:ext>
            </a:extLst>
          </p:cNvPr>
          <p:cNvSpPr txBox="1"/>
          <p:nvPr/>
        </p:nvSpPr>
        <p:spPr>
          <a:xfrm>
            <a:off x="1945176" y="265605"/>
            <a:ext cx="8262851" cy="461665"/>
          </a:xfrm>
          <a:prstGeom prst="rect">
            <a:avLst/>
          </a:prstGeom>
          <a:noFill/>
        </p:spPr>
        <p:txBody>
          <a:bodyPr wrap="square" rtlCol="0">
            <a:spAutoFit/>
          </a:bodyPr>
          <a:lstStyle/>
          <a:p>
            <a:pPr algn="ctr"/>
            <a:r>
              <a:rPr lang="en-US" sz="2400" b="1" dirty="0"/>
              <a:t>Current</a:t>
            </a:r>
            <a:r>
              <a:rPr lang="ka-GE" sz="2400" b="1" dirty="0"/>
              <a:t> </a:t>
            </a:r>
            <a:r>
              <a:rPr lang="en-US" sz="2400" b="1" dirty="0" smtClean="0">
                <a:cs typeface="Lato Light"/>
              </a:rPr>
              <a:t>Challenges</a:t>
            </a:r>
            <a:r>
              <a:rPr lang="ka-GE" sz="2400" b="1" dirty="0" smtClean="0">
                <a:cs typeface="Lato Light"/>
              </a:rPr>
              <a:t> –</a:t>
            </a:r>
            <a:r>
              <a:rPr lang="en-US" sz="2400" b="1" dirty="0" smtClean="0">
                <a:cs typeface="Lato Light"/>
              </a:rPr>
              <a:t> Food Security </a:t>
            </a:r>
            <a:endParaRPr lang="en-US" sz="2400" b="1" dirty="0"/>
          </a:p>
        </p:txBody>
      </p:sp>
      <p:graphicFrame>
        <p:nvGraphicFramePr>
          <p:cNvPr id="2" name="Chart 1">
            <a:extLst>
              <a:ext uri="{FF2B5EF4-FFF2-40B4-BE49-F238E27FC236}">
                <a16:creationId xmlns:a16="http://schemas.microsoft.com/office/drawing/2014/main" xmlns="" id="{13AEA52A-BD71-3D99-315F-9521E64CAF5A}"/>
              </a:ext>
            </a:extLst>
          </p:cNvPr>
          <p:cNvGraphicFramePr>
            <a:graphicFrameLocks/>
          </p:cNvGraphicFramePr>
          <p:nvPr>
            <p:extLst>
              <p:ext uri="{D42A27DB-BD31-4B8C-83A1-F6EECF244321}">
                <p14:modId xmlns:p14="http://schemas.microsoft.com/office/powerpoint/2010/main" val="3453091618"/>
              </p:ext>
            </p:extLst>
          </p:nvPr>
        </p:nvGraphicFramePr>
        <p:xfrm>
          <a:off x="6327227" y="1825602"/>
          <a:ext cx="5591503" cy="295660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513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15163EB-62CB-B355-13AF-FC692329822A}"/>
              </a:ext>
            </a:extLst>
          </p:cNvPr>
          <p:cNvSpPr/>
          <p:nvPr/>
        </p:nvSpPr>
        <p:spPr>
          <a:xfrm>
            <a:off x="5200198" y="-3601"/>
            <a:ext cx="1815153" cy="150125"/>
          </a:xfrm>
          <a:prstGeom prst="rect">
            <a:avLst/>
          </a:prstGeom>
          <a:solidFill>
            <a:srgbClr val="A8A9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xmlns="" id="{D95C7E72-7598-EA3E-9F34-0754DF0B8EED}"/>
              </a:ext>
            </a:extLst>
          </p:cNvPr>
          <p:cNvGraphicFramePr/>
          <p:nvPr>
            <p:extLst>
              <p:ext uri="{D42A27DB-BD31-4B8C-83A1-F6EECF244321}">
                <p14:modId xmlns:p14="http://schemas.microsoft.com/office/powerpoint/2010/main" val="1475061451"/>
              </p:ext>
            </p:extLst>
          </p:nvPr>
        </p:nvGraphicFramePr>
        <p:xfrm>
          <a:off x="-1" y="727270"/>
          <a:ext cx="11456277" cy="6084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1B152A25-2615-C09A-2A57-01484AE07D5C}"/>
              </a:ext>
            </a:extLst>
          </p:cNvPr>
          <p:cNvSpPr txBox="1"/>
          <p:nvPr/>
        </p:nvSpPr>
        <p:spPr>
          <a:xfrm>
            <a:off x="861848" y="357045"/>
            <a:ext cx="10184524" cy="461665"/>
          </a:xfrm>
          <a:prstGeom prst="rect">
            <a:avLst/>
          </a:prstGeom>
          <a:noFill/>
        </p:spPr>
        <p:txBody>
          <a:bodyPr wrap="square" rtlCol="0">
            <a:spAutoFit/>
          </a:bodyPr>
          <a:lstStyle/>
          <a:p>
            <a:pPr algn="ctr"/>
            <a:r>
              <a:rPr lang="en-US" sz="2400" b="1" dirty="0">
                <a:cs typeface="Lato Light"/>
              </a:rPr>
              <a:t>Opportunities for Cooperation - Food Security</a:t>
            </a:r>
            <a:r>
              <a:rPr lang="ka-GE" sz="2400" b="1" dirty="0">
                <a:cs typeface="Lato Light"/>
              </a:rPr>
              <a:t> </a:t>
            </a:r>
            <a:endParaRPr lang="en-US" sz="2400" b="1" dirty="0">
              <a:cs typeface="Lato Light"/>
            </a:endParaRPr>
          </a:p>
        </p:txBody>
      </p:sp>
    </p:spTree>
    <p:extLst>
      <p:ext uri="{BB962C8B-B14F-4D97-AF65-F5344CB8AC3E}">
        <p14:creationId xmlns:p14="http://schemas.microsoft.com/office/powerpoint/2010/main" val="11899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Default Theme">
  <a:themeElements>
    <a:clrScheme name="Perspective Light">
      <a:dk1>
        <a:srgbClr val="737572"/>
      </a:dk1>
      <a:lt1>
        <a:sysClr val="window" lastClr="FFFFFF"/>
      </a:lt1>
      <a:dk2>
        <a:srgbClr val="445469"/>
      </a:dk2>
      <a:lt2>
        <a:srgbClr val="F6F7FA"/>
      </a:lt2>
      <a:accent1>
        <a:srgbClr val="1D68A6"/>
      </a:accent1>
      <a:accent2>
        <a:srgbClr val="178E6B"/>
      </a:accent2>
      <a:accent3>
        <a:srgbClr val="84AC40"/>
      </a:accent3>
      <a:accent4>
        <a:srgbClr val="EE8A12"/>
      </a:accent4>
      <a:accent5>
        <a:srgbClr val="B0221D"/>
      </a:accent5>
      <a:accent6>
        <a:srgbClr val="381B41"/>
      </a:accent6>
      <a:hlink>
        <a:srgbClr val="216CAB"/>
      </a:hlink>
      <a:folHlink>
        <a:srgbClr val="1A916E"/>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F42777D6-D903-4AAF-B4CF-3A24CD86AD95}"/>
</file>

<file path=customXml/itemProps2.xml><?xml version="1.0" encoding="utf-8"?>
<ds:datastoreItem xmlns:ds="http://schemas.openxmlformats.org/officeDocument/2006/customXml" ds:itemID="{CB2923C1-0AC6-43CD-A81C-C87931FDD4CF}"/>
</file>

<file path=customXml/itemProps3.xml><?xml version="1.0" encoding="utf-8"?>
<ds:datastoreItem xmlns:ds="http://schemas.openxmlformats.org/officeDocument/2006/customXml" ds:itemID="{7DABCA73-29BA-4C6B-AD57-A96BDE837373}"/>
</file>

<file path=docProps/app.xml><?xml version="1.0" encoding="utf-8"?>
<Properties xmlns="http://schemas.openxmlformats.org/officeDocument/2006/extended-properties" xmlns:vt="http://schemas.openxmlformats.org/officeDocument/2006/docPropsVTypes">
  <Template/>
  <TotalTime>13255</TotalTime>
  <Words>512</Words>
  <Application>Microsoft Office PowerPoint</Application>
  <PresentationFormat>Widescreen</PresentationFormat>
  <Paragraphs>74</Paragraphs>
  <Slides>10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Lato Light</vt:lpstr>
      <vt:lpstr>Sylfaen</vt:lpstr>
      <vt:lpstr>Calibri</vt:lpstr>
      <vt:lpstr>BPG Mrgvlovani</vt:lpstr>
      <vt:lpstr>BPG Nino Mtavruli</vt:lpstr>
      <vt:lpstr>BPG Mrgvlovani Caps 2010</vt:lpstr>
      <vt:lpstr>Arial</vt:lpstr>
      <vt:lpstr>Calibri Light</vt:lpstr>
      <vt:lpstr>Default Theme</vt:lpstr>
      <vt:lpstr>PowerPoint Presentation</vt:lpstr>
      <vt:lpstr>Country at Glance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Giorgi Kalandadze</dc:creator>
  <cp:lastModifiedBy>Windows User</cp:lastModifiedBy>
  <cp:revision>1392</cp:revision>
  <cp:lastPrinted>2017-11-22T05:49:20Z</cp:lastPrinted>
  <dcterms:created xsi:type="dcterms:W3CDTF">2015-09-29T13:01:42Z</dcterms:created>
  <dcterms:modified xsi:type="dcterms:W3CDTF">2022-08-02T09:36:47Z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2022-08-02T09:36:36Z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ab63f5c5-6e2e-4c6c-9525-9015b911b7f1</vt:lpwstr>
  </property>
  <property fmtid="{D5CDD505-2E9C-101B-9397-08002B2CF9AE}" pid="8" name="MSIP_Label_817d4574-7375-4d17-b29c-6e4c6df0fcb0_ContentBits">
    <vt:lpwstr>2</vt:lpwstr>
  </property>
  <property fmtid="{D5CDD505-2E9C-101B-9397-08002B2CF9AE}" pid="9" name="ContentTypeId">
    <vt:lpwstr>0x0101009FDAEA74914DCF4CB1BBCF0E2E5EDB11</vt:lpwstr>
  </property>
</Properties>
</file>