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03" r:id="rId5"/>
    <p:sldId id="515" r:id="rId6"/>
    <p:sldId id="484" r:id="rId7"/>
    <p:sldId id="483" r:id="rId8"/>
    <p:sldId id="485" r:id="rId9"/>
    <p:sldId id="509" r:id="rId10"/>
    <p:sldId id="486" r:id="rId11"/>
    <p:sldId id="511" r:id="rId12"/>
    <p:sldId id="513" r:id="rId13"/>
    <p:sldId id="512" r:id="rId14"/>
  </p:sldIdLst>
  <p:sldSz cx="9144000" cy="5143500" type="screen16x9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pos="28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484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915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B1C"/>
    <a:srgbClr val="13742F"/>
    <a:srgbClr val="005DA2"/>
    <a:srgbClr val="0F1836"/>
    <a:srgbClr val="F79600"/>
    <a:srgbClr val="3992DB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94660" autoAdjust="0"/>
  </p:normalViewPr>
  <p:slideViewPr>
    <p:cSldViewPr>
      <p:cViewPr varScale="1">
        <p:scale>
          <a:sx n="133" d="100"/>
          <a:sy n="133" d="100"/>
        </p:scale>
        <p:origin x="51" y="348"/>
      </p:cViewPr>
      <p:guideLst>
        <p:guide orient="horz" pos="1806"/>
        <p:guide pos="28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3484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li Gloria" userId="S::rgloria.consultant@adb.org::37dd7b62-eac8-493c-819c-db9336ef8c23" providerId="AD" clId="Web-{63D8FE7B-D29A-AA45-08BE-45C1731CDB02}"/>
    <pc:docChg chg="mod modMainMaster">
      <pc:chgData name="Reneli Gloria" userId="S::rgloria.consultant@adb.org::37dd7b62-eac8-493c-819c-db9336ef8c23" providerId="AD" clId="Web-{63D8FE7B-D29A-AA45-08BE-45C1731CDB02}" dt="2022-08-08T07:37:59.626" v="1" actId="33475"/>
      <pc:docMkLst>
        <pc:docMk/>
      </pc:docMkLst>
      <pc:sldMasterChg chg="addSp">
        <pc:chgData name="Reneli Gloria" userId="S::rgloria.consultant@adb.org::37dd7b62-eac8-493c-819c-db9336ef8c23" providerId="AD" clId="Web-{63D8FE7B-D29A-AA45-08BE-45C1731CDB02}" dt="2022-08-08T07:37:59.626" v="0" actId="33475"/>
        <pc:sldMasterMkLst>
          <pc:docMk/>
          <pc:sldMasterMk cId="0" sldId="2147483648"/>
        </pc:sldMasterMkLst>
        <pc:spChg chg="add">
          <ac:chgData name="Reneli Gloria" userId="S::rgloria.consultant@adb.org::37dd7b62-eac8-493c-819c-db9336ef8c23" providerId="AD" clId="Web-{63D8FE7B-D29A-AA45-08BE-45C1731CDB02}" dt="2022-08-08T07:37:59.626" v="0" actId="33475"/>
          <ac:spMkLst>
            <pc:docMk/>
            <pc:sldMasterMk cId="0" sldId="2147483648"/>
            <ac:spMk id="8" creationId="{12DA6305-BCB2-D305-90C4-C7699078803E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F46F-31F2-4878-8B80-9BF9EA14F7BA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C844-0D1C-4DA8-9E50-4FFD68341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A6305-BCB2-D305-90C4-C7699078803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06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" y="-24765"/>
            <a:ext cx="9182100" cy="5193030"/>
          </a:xfrm>
          <a:prstGeom prst="rect">
            <a:avLst/>
          </a:prstGeom>
        </p:spPr>
      </p:pic>
      <p:sp>
        <p:nvSpPr>
          <p:cNvPr id="12" name="五边形 11"/>
          <p:cNvSpPr/>
          <p:nvPr/>
        </p:nvSpPr>
        <p:spPr>
          <a:xfrm rot="5400000">
            <a:off x="2387600" y="-2414905"/>
            <a:ext cx="4396740" cy="9170670"/>
          </a:xfrm>
          <a:prstGeom prst="homePlate">
            <a:avLst>
              <a:gd name="adj" fmla="val 3425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3"/>
          <p:cNvSpPr txBox="1"/>
          <p:nvPr/>
        </p:nvSpPr>
        <p:spPr>
          <a:xfrm>
            <a:off x="251460" y="1491615"/>
            <a:ext cx="86169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rgbClr val="1D4B1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 Glance at China</a:t>
            </a:r>
            <a:r>
              <a:rPr lang="en-US" altLang="zh-CN" sz="4400" b="1" dirty="0">
                <a:solidFill>
                  <a:srgbClr val="1D4B1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4400" b="1" dirty="0">
                <a:solidFill>
                  <a:srgbClr val="1D4B1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 Cooperation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60" y="4300220"/>
            <a:ext cx="1683385" cy="958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" y="-24765"/>
            <a:ext cx="9182100" cy="5193030"/>
          </a:xfrm>
          <a:prstGeom prst="rect">
            <a:avLst/>
          </a:prstGeom>
        </p:spPr>
      </p:pic>
      <p:sp>
        <p:nvSpPr>
          <p:cNvPr id="12" name="五边形 11"/>
          <p:cNvSpPr/>
          <p:nvPr/>
        </p:nvSpPr>
        <p:spPr>
          <a:xfrm rot="5400000">
            <a:off x="2393315" y="-2411730"/>
            <a:ext cx="4396740" cy="9170670"/>
          </a:xfrm>
          <a:prstGeom prst="homePlate">
            <a:avLst>
              <a:gd name="adj" fmla="val 3425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3"/>
          <p:cNvSpPr txBox="1"/>
          <p:nvPr/>
        </p:nvSpPr>
        <p:spPr>
          <a:xfrm>
            <a:off x="251460" y="1779270"/>
            <a:ext cx="86169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dirty="0">
                <a:solidFill>
                  <a:srgbClr val="1D4B1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Thanks</a:t>
            </a:r>
            <a:endParaRPr lang="en-US" altLang="en-US" sz="6600" b="1" dirty="0">
              <a:solidFill>
                <a:srgbClr val="1D4B1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60" y="4300220"/>
            <a:ext cx="1683385" cy="9582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593850"/>
            <a:ext cx="1163320" cy="1160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China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Cooperation</a:t>
            </a:r>
          </a:p>
        </p:txBody>
      </p:sp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539115" y="915035"/>
            <a:ext cx="86690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2021 Production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Total food crop yield/output reach 6.8 million metric tons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MMT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2021</a:t>
            </a:r>
          </a:p>
          <a:p>
            <a:pPr indent="0" fontAlgn="auto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Include 3 major cereal grains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Rice: 2.31       Wheat: 1.37      Maize: 2.73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4060" y="1936115"/>
            <a:ext cx="5135880" cy="2536190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107504" y="4501436"/>
            <a:ext cx="8282940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China’s Poverty Incidence from 2002 to 2020</a:t>
            </a:r>
          </a:p>
          <a:p>
            <a:pPr marL="0" indent="0" algn="ctr"/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Source: World Development Indicators</a:t>
            </a:r>
            <a:endParaRPr lang="en-US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China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Cooperation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5536" y="628015"/>
            <a:ext cx="8086794" cy="13942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28650" indent="-285750" algn="l" fontAlgn="auto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b="1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Poverty Reduction</a:t>
            </a:r>
            <a:endParaRPr lang="en-US" sz="1600" b="1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 algn="l" fontAlgn="auto">
              <a:lnSpc>
                <a:spcPct val="120000"/>
              </a:lnSpc>
              <a:buNone/>
            </a:pPr>
            <a:r>
              <a:rPr lang="en-US" sz="16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By the end of 2021, China completely addressed its poverty issues in rural     </a:t>
            </a:r>
          </a:p>
          <a:p>
            <a:pPr marL="457200" lvl="3" indent="0" algn="l" fontAlgn="auto">
              <a:lnSpc>
                <a:spcPct val="12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</a:t>
            </a:r>
            <a:r>
              <a:rPr lang="en-US" sz="16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areas, which means according to China’s absolute poverty line (U$2/day), the </a:t>
            </a:r>
          </a:p>
          <a:p>
            <a:pPr marL="457200" lvl="3" indent="0" algn="l" fontAlgn="auto">
              <a:lnSpc>
                <a:spcPct val="12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</a:t>
            </a:r>
            <a:r>
              <a:rPr lang="en-US" sz="16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corresponding population decreased from 98 million in 2012 to 0 in 2021.</a:t>
            </a:r>
            <a:endParaRPr lang="en-US" altLang="en-US" sz="1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395" y="1663065"/>
            <a:ext cx="5414645" cy="278130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899160" y="4444365"/>
            <a:ext cx="7397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China Agriculture, Forestry, and Fishing Value Added, 1960 – 2020</a:t>
            </a:r>
          </a:p>
          <a:p>
            <a:pPr marL="0" indent="0" algn="ctr"/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Source: World Development Indicators</a:t>
            </a:r>
            <a:endParaRPr lang="en-US" alt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China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Cooperation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260" y="628015"/>
            <a:ext cx="8065135" cy="1098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b="1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China’s </a:t>
            </a:r>
            <a:r>
              <a:rPr lang="en-US" b="1" dirty="0" err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Agri</a:t>
            </a:r>
            <a:r>
              <a:rPr lang="en-US" b="1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-food System Transformation in Past Four Decades</a:t>
            </a:r>
          </a:p>
          <a:p>
            <a:pPr marL="457200" lvl="2" indent="0" algn="l" fontAlgn="auto">
              <a:lnSpc>
                <a:spcPct val="120000"/>
              </a:lnSpc>
              <a:buNone/>
            </a:pPr>
            <a:r>
              <a:rPr lang="en-US" sz="16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China’s development since late 1970s exemplifies the powerful role of the agricultural sector in a country’s social and economic transformation.</a:t>
            </a:r>
            <a:endParaRPr lang="en-US" altLang="en-US" sz="1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456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Factors Behind China’s Remarkable Agriculture Growth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1275606"/>
            <a:ext cx="6739255" cy="2970557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Institutional reforms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Market liberalization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echnology progress (research and development, R&amp;D)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Agriculture-related infrastructure investments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National poverty reduction programs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Subsidization replacing taxation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China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Cooperation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 &amp; Risk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1275606"/>
            <a:ext cx="6739255" cy="156845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Food Security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Rural Revitalization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China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Cooperation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3260" y="627380"/>
            <a:ext cx="8569260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 Cooperation between MARA and International Organizations</a:t>
            </a: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584" y="1237159"/>
            <a:ext cx="8136255" cy="3461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South-South Cooperation with FA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 ( out of China 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Cooperation with ADB ( in China )</a:t>
            </a:r>
          </a:p>
          <a:p>
            <a:pPr lvl="1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400" dirty="0">
                <a:solidFill>
                  <a:schemeClr val="tx2"/>
                </a:solidFill>
                <a:cs typeface="Times New Roman" panose="02020603050405020304" pitchFamily="18" charset="0"/>
                <a:sym typeface="+mn-ea"/>
              </a:rPr>
              <a:t>Loan Pipeline + KSTA</a:t>
            </a:r>
          </a:p>
          <a:p>
            <a:pPr lvl="1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400" dirty="0">
                <a:solidFill>
                  <a:schemeClr val="tx2"/>
                </a:solidFill>
                <a:cs typeface="Times New Roman" panose="02020603050405020304" pitchFamily="18" charset="0"/>
                <a:sym typeface="+mn-ea"/>
              </a:rPr>
              <a:t>Loan Projects: Focus on Infrastructure (Farmland Enhancement), Value Chain Development,  Green Agriculture (Biogas)</a:t>
            </a:r>
          </a:p>
          <a:p>
            <a:pPr lvl="1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1400" dirty="0">
                <a:solidFill>
                  <a:schemeClr val="tx2"/>
                </a:solidFill>
                <a:cs typeface="Times New Roman" panose="02020603050405020304" pitchFamily="18" charset="0"/>
                <a:sym typeface="+mn-ea"/>
              </a:rPr>
              <a:t>KSTA: Modern Agriculture, Investment, Rural Elderly Care, Green Technologies Approach In Infrastructure Development, etc.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 KSTA under Preparation ( in &amp; out of China )</a:t>
            </a:r>
          </a:p>
          <a:p>
            <a:pPr lvl="1" indent="0" fontAlgn="auto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2"/>
                </a:solidFill>
                <a:cs typeface="Times New Roman" panose="02020603050405020304" pitchFamily="18" charset="0"/>
                <a:sym typeface="+mn-ea"/>
              </a:rPr>
              <a:t>Accelerating Sustainable, Resilient and Inclusive Agriculture and Rural Transformation with Digital Technologies in the PRC and Its Implications to Developing Asia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China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Cooperation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Recommended Approach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160" y="1211580"/>
            <a:ext cx="8235950" cy="156845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Diagnose Study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Mach-Making Activities</a:t>
            </a:r>
          </a:p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China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Cooperation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AppData\Local\Temp\WeChat Files\7c075693a1a1d1eea8c235b92345d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489" y="228714"/>
            <a:ext cx="2699792" cy="313019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684000" y="628015"/>
            <a:ext cx="7024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Possible areas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1059815"/>
            <a:ext cx="8235950" cy="58356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Green irrigation, Digital technologies, Dry-land planting technologies, etc.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899795" y="210820"/>
            <a:ext cx="594169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China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 Agriculture and International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Cooperation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180" y="3350260"/>
            <a:ext cx="2453005" cy="16363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720" y="1758315"/>
            <a:ext cx="2453640" cy="16160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80" y="1758315"/>
            <a:ext cx="2423795" cy="16167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80" y="3364230"/>
            <a:ext cx="2423795" cy="16160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5" y="1758315"/>
            <a:ext cx="2253615" cy="1591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795" y="3350260"/>
            <a:ext cx="2267585" cy="163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F5C02-C5E2-4661-B88C-9DFEDE1B655F}">
  <ds:schemaRefs>
    <ds:schemaRef ds:uri="http://schemas.microsoft.com/office/2006/metadata/properties"/>
    <ds:schemaRef ds:uri="http://schemas.microsoft.com/office/infopath/2007/PartnerControls"/>
    <ds:schemaRef ds:uri="4d0bf39f-aee5-4194-a8cf-9eb94d977901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83DEC23B-7EDB-4515-B585-E74CF1A999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9221D-BF0F-4705-AACC-483A5B13E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8aa56-9285-4561-92d6-d6343913a899"/>
    <ds:schemaRef ds:uri="4d0bf39f-aee5-4194-a8cf-9eb94d977901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379</Words>
  <Application>Microsoft Office PowerPoint</Application>
  <PresentationFormat>On-screen Show (16:9)</PresentationFormat>
  <Paragraphs>59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王 庚</cp:lastModifiedBy>
  <cp:revision>131</cp:revision>
  <cp:lastPrinted>2022-08-04T01:11:40Z</cp:lastPrinted>
  <dcterms:created xsi:type="dcterms:W3CDTF">2022-08-04T01:11:40Z</dcterms:created>
  <dcterms:modified xsi:type="dcterms:W3CDTF">2022-08-08T07:38:00Z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2052-11.8.2.10505</vt:lpwstr>
  </property>
  <property fmtid="{D5CDD505-2E9C-101B-9397-08002B2CF9AE}" pid="3" name="ICV">
    <vt:lpwstr>552D0E7319574FA4A6438E43BCC0290A</vt:lpwstr>
  </property>
  <property fmtid="{D5CDD505-2E9C-101B-9397-08002B2CF9AE}" pid="4" name="ContentTypeId">
    <vt:lpwstr>0x0101009FDAEA74914DCF4CB1BBCF0E2E5EDB11</vt:lpwstr>
  </property>
  <property fmtid="{D5CDD505-2E9C-101B-9397-08002B2CF9AE}" pid="5" name="MSIP_Label_817d4574-7375-4d17-b29c-6e4c6df0fcb0_Enabled">
    <vt:lpwstr>true</vt:lpwstr>
  </property>
  <property fmtid="{D5CDD505-2E9C-101B-9397-08002B2CF9AE}" pid="6" name="MSIP_Label_817d4574-7375-4d17-b29c-6e4c6df0fcb0_SetDate">
    <vt:lpwstr>2022-08-08T07:37:59Z</vt:lpwstr>
  </property>
  <property fmtid="{D5CDD505-2E9C-101B-9397-08002B2CF9AE}" pid="7" name="MSIP_Label_817d4574-7375-4d17-b29c-6e4c6df0fcb0_Method">
    <vt:lpwstr>Standard</vt:lpwstr>
  </property>
  <property fmtid="{D5CDD505-2E9C-101B-9397-08002B2CF9AE}" pid="8" name="MSIP_Label_817d4574-7375-4d17-b29c-6e4c6df0fcb0_Name">
    <vt:lpwstr>ADB Internal</vt:lpwstr>
  </property>
  <property fmtid="{D5CDD505-2E9C-101B-9397-08002B2CF9AE}" pid="9" name="MSIP_Label_817d4574-7375-4d17-b29c-6e4c6df0fcb0_SiteId">
    <vt:lpwstr>9495d6bb-41c2-4c58-848f-92e52cf3d640</vt:lpwstr>
  </property>
  <property fmtid="{D5CDD505-2E9C-101B-9397-08002B2CF9AE}" pid="10" name="MSIP_Label_817d4574-7375-4d17-b29c-6e4c6df0fcb0_ActionId">
    <vt:lpwstr>60bd94dc-b210-4501-9413-5c1f05491a82</vt:lpwstr>
  </property>
  <property fmtid="{D5CDD505-2E9C-101B-9397-08002B2CF9AE}" pid="11" name="MSIP_Label_817d4574-7375-4d17-b29c-6e4c6df0fcb0_ContentBits">
    <vt:lpwstr>2</vt:lpwstr>
  </property>
  <property fmtid="{D5CDD505-2E9C-101B-9397-08002B2CF9AE}" pid="12" name="ClassificationContentMarkingFooterLocations">
    <vt:lpwstr>Office 主题:8</vt:lpwstr>
  </property>
  <property fmtid="{D5CDD505-2E9C-101B-9397-08002B2CF9AE}" pid="13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4" name="MediaServiceImageTags">
    <vt:lpwstr/>
  </property>
</Properties>
</file>