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1"/>
  </p:sldMasterIdLst>
  <p:notesMasterIdLst>
    <p:notesMasterId r:id="rId13"/>
  </p:notesMasterIdLst>
  <p:handoutMasterIdLst>
    <p:handoutMasterId r:id="rId14"/>
  </p:handoutMasterIdLst>
  <p:sldIdLst>
    <p:sldId id="4147" r:id="rId2"/>
    <p:sldId id="566" r:id="rId3"/>
    <p:sldId id="4159" r:id="rId4"/>
    <p:sldId id="4157" r:id="rId5"/>
    <p:sldId id="4158" r:id="rId6"/>
    <p:sldId id="302" r:id="rId7"/>
    <p:sldId id="563" r:id="rId8"/>
    <p:sldId id="562" r:id="rId9"/>
    <p:sldId id="455" r:id="rId10"/>
    <p:sldId id="567" r:id="rId11"/>
    <p:sldId id="568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BE25C3-AEAF-EC0D-1064-9B2BDC2CA178}" name="Yasmin Siddiqi" initials="YS" userId="S::ysiddiqi@adb.org::8dd6eeab-d15a-4d01-b92c-92984bacbd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smin Siddiqi" initials="YS" lastIdx="2" clrIdx="0">
    <p:extLst>
      <p:ext uri="{19B8F6BF-5375-455C-9EA6-DF929625EA0E}">
        <p15:presenceInfo xmlns:p15="http://schemas.microsoft.com/office/powerpoint/2012/main" userId="S::ysiddiqi@adb.org::8dd6eeab-d15a-4d01-b92c-92984bacbd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CFF6"/>
    <a:srgbClr val="007DB7"/>
    <a:srgbClr val="C8DA2B"/>
    <a:srgbClr val="E9532B"/>
    <a:srgbClr val="FDB515"/>
    <a:srgbClr val="009FD6"/>
    <a:srgbClr val="8DC63F"/>
    <a:srgbClr val="F57F29"/>
    <a:srgbClr val="FBDC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2240" autoAdjust="0"/>
  </p:normalViewPr>
  <p:slideViewPr>
    <p:cSldViewPr snapToGrid="0">
      <p:cViewPr varScale="1">
        <p:scale>
          <a:sx n="82" d="100"/>
          <a:sy n="82" d="100"/>
        </p:scale>
        <p:origin x="1674" y="90"/>
      </p:cViewPr>
      <p:guideLst>
        <p:guide orient="horz" pos="2160"/>
        <p:guide pos="3808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2E77F2-6575-44D2-B2ED-CB6CFDC2A1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269EB2-96B2-475C-BBE5-C9DC637981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EEBBF7-5CE4-486E-A8B9-638560AE5660}" type="datetimeFigureOut">
              <a:rPr lang="en-PH" smtClean="0"/>
              <a:t>03/08/2022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39D9C-F350-4E9C-8B5B-4B435EDD36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E6F05-A519-499C-94F9-96FEF7FB5B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2ADB7D-DAB7-4C56-9F79-AB8C4588757F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329100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3B2CE4-751F-0643-B4A7-F864325DF021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49113F-0DCE-7D40-9684-257778C51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074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55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7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61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bullet - 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first gender equity themed irrigation and drainage (I&amp;D) investment of ADB in Tajikistan. Aims to enhance climate resilience, water productivity, and the income of female and male farmers by modernizing selected areas of the </a:t>
            </a:r>
            <a:r>
              <a:rPr lang="en-US" sz="1200" b="0" i="0" u="none" strike="noStrike" baseline="0" dirty="0" err="1">
                <a:latin typeface="Arial" panose="020B0604020202020204" pitchFamily="34" charset="0"/>
              </a:rPr>
              <a:t>Yovon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 I&amp;D system, located in </a:t>
            </a:r>
            <a:r>
              <a:rPr lang="en-US" sz="1200" b="0" i="0" u="none" strike="noStrike" baseline="0" dirty="0" err="1">
                <a:latin typeface="Arial" panose="020B0604020202020204" pitchFamily="34" charset="0"/>
              </a:rPr>
              <a:t>Khatlon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 province of the lower </a:t>
            </a:r>
            <a:r>
              <a:rPr lang="en-US" sz="1200" b="0" i="0" u="none" strike="noStrike" baseline="0" dirty="0" err="1">
                <a:latin typeface="Arial" panose="020B0604020202020204" pitchFamily="34" charset="0"/>
              </a:rPr>
              <a:t>Vakhsh</a:t>
            </a:r>
            <a:r>
              <a:rPr lang="en-US" sz="1200" b="0" i="0" u="none" strike="noStrike" baseline="0" dirty="0">
                <a:latin typeface="Arial" panose="020B0604020202020204" pitchFamily="34" charset="0"/>
              </a:rPr>
              <a:t> river basin. 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The project will introduce (i) climate- and disaster-resilient modernization of prioritized I&amp;D infrastructure, (ii) streamlined institutions and systems for effective planning and operation and maintenance (O&amp;M) of I&amp;D infrastructure, and (iii) policies and strategies for gender equality to enhance women's participation in land and water management.</a:t>
            </a:r>
            <a:endParaRPr lang="en-US" sz="1200" b="0" i="0" u="none" strike="noStrike" baseline="0" dirty="0"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50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18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04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9113F-0DCE-7D40-9684-257778C515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0445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15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6834" y="1159776"/>
            <a:ext cx="11705167" cy="5118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AE50819-6FE0-9D4E-A69A-F2D953A78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47" y="5170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772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AA694-9CF2-448C-9DD7-5B2ADFB6B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6118" y="1014413"/>
            <a:ext cx="5791284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16A314-FD99-4353-820B-236C95EC4D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05643" y="1014413"/>
            <a:ext cx="5791284" cy="56610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F6F1F82-4893-3C4B-A120-B0797AAE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47" y="5170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7599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315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EC6C488-40AB-4143-AEF4-8973E4B8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47" y="5170"/>
            <a:ext cx="10471521" cy="836441"/>
          </a:xfrm>
          <a:prstGeom prst="rect">
            <a:avLst/>
          </a:prstGeom>
          <a:noFill/>
        </p:spPr>
        <p:txBody>
          <a:bodyPr vert="horz" lIns="22860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864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3306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5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701B5776-779C-2340-9346-509ABE3A3D4B}"/>
              </a:ext>
            </a:extLst>
          </p:cNvPr>
          <p:cNvSpPr/>
          <p:nvPr userDrawn="1"/>
        </p:nvSpPr>
        <p:spPr>
          <a:xfrm rot="5400000">
            <a:off x="1926654" y="382631"/>
            <a:ext cx="365125" cy="486833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1800"/>
          </a:p>
        </p:txBody>
      </p:sp>
    </p:spTree>
    <p:extLst>
      <p:ext uri="{BB962C8B-B14F-4D97-AF65-F5344CB8AC3E}">
        <p14:creationId xmlns:p14="http://schemas.microsoft.com/office/powerpoint/2010/main" val="102774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8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2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6CEF-3F30-5644-AEEC-4228C0B92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5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38CECA7-CBAD-4F43-CE6A-076440C6FD4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5751" y="78454"/>
            <a:ext cx="1173611" cy="836441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018CE24B-1B69-3F8B-BB55-335B15EFDDF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997432" y="5944862"/>
            <a:ext cx="889193" cy="666895"/>
          </a:xfrm>
          <a:prstGeom prst="rect">
            <a:avLst/>
          </a:prstGeom>
        </p:spPr>
      </p:pic>
      <p:sp>
        <p:nvSpPr>
          <p:cNvPr id="10" name="MSIPCMContentMarking" descr="{&quot;HashCode&quot;:418872913,&quot;Placement&quot;:&quot;Footer&quot;,&quot;Top&quot;:520.68866,&quot;Left&quot;:0.0,&quot;SlideWidth&quot;:960,&quot;SlideHeight&quot;:540}">
            <a:extLst>
              <a:ext uri="{FF2B5EF4-FFF2-40B4-BE49-F238E27FC236}">
                <a16:creationId xmlns:a16="http://schemas.microsoft.com/office/drawing/2014/main" id="{3D0B3025-0B1C-CC2B-410F-F7AA3E2BF007}"/>
              </a:ext>
            </a:extLst>
          </p:cNvPr>
          <p:cNvSpPr txBox="1"/>
          <p:nvPr userDrawn="1"/>
        </p:nvSpPr>
        <p:spPr>
          <a:xfrm>
            <a:off x="0" y="6612746"/>
            <a:ext cx="6534359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79790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73" r:id="rId13"/>
    <p:sldLayoutId id="2147483661" r:id="rId14"/>
    <p:sldLayoutId id="21474836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C20031-878A-E760-406C-46FC148C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25" y="347208"/>
            <a:ext cx="1150462" cy="8451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86B958-AAB1-1C52-E230-502DB47A9CF9}"/>
              </a:ext>
            </a:extLst>
          </p:cNvPr>
          <p:cNvSpPr txBox="1"/>
          <p:nvPr/>
        </p:nvSpPr>
        <p:spPr>
          <a:xfrm>
            <a:off x="485229" y="1847474"/>
            <a:ext cx="5504754" cy="3120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Сессия 4 Разработка решений в области адаптации к изменениям климата Финансирование и инновации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3600" b="1" i="0" u="none" strike="noStrike" kern="1200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4C2D6AB-2CA6-1337-B36B-26E63CBD5C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222" r="55633" b="17018"/>
          <a:stretch/>
        </p:blipFill>
        <p:spPr>
          <a:xfrm>
            <a:off x="7696201" y="0"/>
            <a:ext cx="4495800" cy="6871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8C8BC-FB2E-9CA4-AB12-4DA158BE17AC}"/>
              </a:ext>
            </a:extLst>
          </p:cNvPr>
          <p:cNvSpPr txBox="1"/>
          <p:nvPr/>
        </p:nvSpPr>
        <p:spPr>
          <a:xfrm>
            <a:off x="379211" y="5310463"/>
            <a:ext cx="8695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Г-жа Кэтлин Анне. К. </a:t>
            </a:r>
            <a:r>
              <a:rPr lang="ru-RU" sz="1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Кобаллес</a:t>
            </a:r>
            <a:endParaRPr lang="ru-RU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изменениям климата, АБР</a:t>
            </a:r>
            <a:endParaRPr lang="en-PH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Стамбул, 12 августа 2022 г.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01B29F68-429C-ABC3-26E2-B64828820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11" y="375773"/>
            <a:ext cx="759788" cy="7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1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26FE-FBD2-4B0C-A208-C0F3BE1C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74" y="287900"/>
            <a:ext cx="9684026" cy="836441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Arial,Bold"/>
              </a:rPr>
              <a:t>Краткое изложений стратегий ОНУВ в странах ЦАРЭС</a:t>
            </a:r>
            <a:r>
              <a:rPr lang="en-US" sz="3100" b="1" dirty="0">
                <a:solidFill>
                  <a:srgbClr val="C00000"/>
                </a:solidFill>
                <a:latin typeface="Arial,Bold"/>
              </a:rPr>
              <a:t>: </a:t>
            </a:r>
            <a:r>
              <a:rPr lang="ru-RU" sz="3100" b="1" dirty="0">
                <a:solidFill>
                  <a:srgbClr val="C00000"/>
                </a:solidFill>
                <a:latin typeface="Arial,Bold"/>
              </a:rPr>
              <a:t>сельское хозяйство и вода</a:t>
            </a:r>
            <a:endParaRPr lang="en-US" sz="31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9661-927E-4905-9321-D2DFE29F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32F6A9-01CA-60D2-7DAD-4EA2A84AB0B5}"/>
              </a:ext>
            </a:extLst>
          </p:cNvPr>
          <p:cNvSpPr txBox="1"/>
          <p:nvPr/>
        </p:nvSpPr>
        <p:spPr>
          <a:xfrm>
            <a:off x="1224188" y="1250100"/>
            <a:ext cx="91624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/>
              <a:t>Управление агробизнесом</a:t>
            </a:r>
            <a:endParaRPr lang="en-US" sz="2000" u="sng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Продвижение учитывающего изменения климата сельскохозяйственного импорта и управления (включая управление удобрениями)</a:t>
            </a:r>
            <a:r>
              <a:rPr lang="en-US" sz="2000" dirty="0"/>
              <a:t> 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Улучшение управления в животноводстве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/>
          </a:p>
          <a:p>
            <a:r>
              <a:rPr lang="ru-RU" sz="2000" u="sng" dirty="0"/>
              <a:t>Развитие инфраструктуры</a:t>
            </a:r>
            <a:endParaRPr lang="en-US" sz="2000" u="sng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Ирригационная инфраструктура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Управление водными ресурсами</a:t>
            </a:r>
            <a:endParaRPr lang="en-US" sz="2000" dirty="0"/>
          </a:p>
          <a:p>
            <a:endParaRPr lang="en-US" sz="1400" dirty="0"/>
          </a:p>
          <a:p>
            <a:r>
              <a:rPr lang="ru-RU" sz="2000" u="sng" dirty="0"/>
              <a:t>Инновационное финансирование</a:t>
            </a:r>
            <a:endParaRPr lang="en-US" sz="2000" u="sng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dk1"/>
                </a:solidFill>
              </a:rPr>
              <a:t>Продвижение учитывающих изменения климата финансовых услуг и продуктов</a:t>
            </a:r>
            <a:endParaRPr lang="en-US" sz="2000" dirty="0">
              <a:solidFill>
                <a:schemeClr val="dk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dk1"/>
              </a:solidFill>
            </a:endParaRPr>
          </a:p>
          <a:p>
            <a:r>
              <a:rPr lang="ru-RU" sz="2000" u="sng" dirty="0">
                <a:solidFill>
                  <a:schemeClr val="dk1"/>
                </a:solidFill>
              </a:rPr>
              <a:t>Наращивание потенциала</a:t>
            </a:r>
            <a:endParaRPr lang="en-US" sz="2000" u="sng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Повышение информированности и развитие политики</a:t>
            </a:r>
            <a:endParaRPr lang="en-US" sz="20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310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26FE-FBD2-4B0C-A208-C0F3BE1C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1" y="407151"/>
            <a:ext cx="8552639" cy="836441"/>
          </a:xfrm>
        </p:spPr>
        <p:txBody>
          <a:bodyPr>
            <a:no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Arial,Bold"/>
              </a:rPr>
              <a:t>Вопросы для обсуждения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9661-927E-4905-9321-D2DFE29F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6A517E8-9C61-3B4F-3BF6-C3A820CEE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1450" y="1552941"/>
            <a:ext cx="1002362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buAutoNum type="arabicPeriod"/>
            </a:pPr>
            <a:r>
              <a:rPr lang="ru-RU" sz="28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На основании ОНУВ стран, как может платформа ЦАРЭС помочь в ускорении действий в секторе сельского хозяйства на региональном уровне? В чем заключаются кратко-, средне- и долгосрочные приоритеты?</a:t>
            </a:r>
          </a:p>
          <a:p>
            <a:pPr marL="457200" indent="-457200">
              <a:buAutoNum type="arabicPeriod"/>
            </a:pPr>
            <a:endParaRPr lang="en-US" altLang="en-US" sz="28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ru-RU" sz="280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Какой вы видите роль партнеров по развитию и финансовых институтов в поддержке приоритетов ОНУВ?</a:t>
            </a:r>
          </a:p>
        </p:txBody>
      </p:sp>
    </p:spTree>
    <p:extLst>
      <p:ext uri="{BB962C8B-B14F-4D97-AF65-F5344CB8AC3E}">
        <p14:creationId xmlns:p14="http://schemas.microsoft.com/office/powerpoint/2010/main" val="346988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26FE-FBD2-4B0C-A208-C0F3BE1C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83" y="287900"/>
            <a:ext cx="10416209" cy="836441"/>
          </a:xfrm>
        </p:spPr>
        <p:txBody>
          <a:bodyPr>
            <a:noAutofit/>
          </a:bodyPr>
          <a:lstStyle/>
          <a:p>
            <a:pPr algn="ctr"/>
            <a:r>
              <a:rPr lang="ru-RU" sz="3100" b="1">
                <a:solidFill>
                  <a:srgbClr val="C00000"/>
                </a:solidFill>
                <a:latin typeface="Arial,Bold"/>
              </a:rPr>
              <a:t>Задачи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9661-927E-4905-9321-D2DFE29F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7D88D-F9BB-C41A-47A7-B33D8D081705}"/>
              </a:ext>
            </a:extLst>
          </p:cNvPr>
          <p:cNvSpPr/>
          <p:nvPr/>
        </p:nvSpPr>
        <p:spPr>
          <a:xfrm>
            <a:off x="977982" y="1416632"/>
            <a:ext cx="1065742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260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На сессии 4 будут обсуждены следующие вопросы:</a:t>
            </a:r>
          </a:p>
          <a:p>
            <a:pPr marL="541338" indent="-541338"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ru-RU" sz="240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влияние изменений климата в секторе сельского хозяйства и продовольственная безопасность </a:t>
            </a:r>
          </a:p>
          <a:p>
            <a:pPr marL="541338" indent="-541338"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ru-RU" sz="2400">
                <a:solidFill>
                  <a:srgbClr val="242424"/>
                </a:solidFill>
                <a:latin typeface="-apple-system"/>
              </a:rPr>
              <a:t>приоритетные стратегии адаптации и смягчения последствий изменений климата в определяемых на национальном уровне вкладах (ОНУВ)  </a:t>
            </a:r>
          </a:p>
          <a:p>
            <a:pPr marL="541338" indent="-541338"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ru-RU" sz="2400" b="0" i="0">
                <a:solidFill>
                  <a:srgbClr val="242424"/>
                </a:solidFill>
                <a:latin typeface="-apple-system"/>
              </a:rPr>
              <a:t>практические подходы и меры по построению устойчивого к климату сельскохозяйственного сектора</a:t>
            </a:r>
          </a:p>
          <a:p>
            <a:pPr marL="541338" indent="-541338"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ru-RU" sz="2400">
                <a:solidFill>
                  <a:srgbClr val="242424"/>
                </a:solidFill>
                <a:latin typeface="-apple-system"/>
              </a:rPr>
              <a:t>роль регионального сотрудничества, партнеров по развитию и частного сектора ЦАРЭС в ускорении климатических действий в секторе сельского хозяйства</a:t>
            </a:r>
          </a:p>
        </p:txBody>
      </p:sp>
    </p:spTree>
    <p:extLst>
      <p:ext uri="{BB962C8B-B14F-4D97-AF65-F5344CB8AC3E}">
        <p14:creationId xmlns:p14="http://schemas.microsoft.com/office/powerpoint/2010/main" val="162119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26FE-FBD2-4B0C-A208-C0F3BE1C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591" y="380665"/>
            <a:ext cx="10416209" cy="836441"/>
          </a:xfrm>
        </p:spPr>
        <p:txBody>
          <a:bodyPr>
            <a:noAutofit/>
          </a:bodyPr>
          <a:lstStyle/>
          <a:p>
            <a:pPr algn="ctr"/>
            <a:r>
              <a:rPr lang="ru-RU" sz="3100" b="1">
                <a:solidFill>
                  <a:srgbClr val="C00000"/>
                </a:solidFill>
                <a:latin typeface="Arial,Bold"/>
              </a:rPr>
              <a:t>Уязвимости стран ЦАРЭС и влияние на изменения климата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9661-927E-4905-9321-D2DFE29F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9246B8E-134B-C44F-B37B-4A177FE8E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649325"/>
              </p:ext>
            </p:extLst>
          </p:nvPr>
        </p:nvGraphicFramePr>
        <p:xfrm>
          <a:off x="1066799" y="1217106"/>
          <a:ext cx="9846366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968">
                  <a:extLst>
                    <a:ext uri="{9D8B030D-6E8A-4147-A177-3AD203B41FA5}">
                      <a16:colId xmlns:a16="http://schemas.microsoft.com/office/drawing/2014/main" val="2819649126"/>
                    </a:ext>
                  </a:extLst>
                </a:gridCol>
                <a:gridCol w="2879776">
                  <a:extLst>
                    <a:ext uri="{9D8B030D-6E8A-4147-A177-3AD203B41FA5}">
                      <a16:colId xmlns:a16="http://schemas.microsoft.com/office/drawing/2014/main" val="2666428576"/>
                    </a:ext>
                  </a:extLst>
                </a:gridCol>
                <a:gridCol w="2801811">
                  <a:extLst>
                    <a:ext uri="{9D8B030D-6E8A-4147-A177-3AD203B41FA5}">
                      <a16:colId xmlns:a16="http://schemas.microsoft.com/office/drawing/2014/main" val="3150227922"/>
                    </a:ext>
                  </a:extLst>
                </a:gridCol>
                <a:gridCol w="2801811">
                  <a:extLst>
                    <a:ext uri="{9D8B030D-6E8A-4147-A177-3AD203B41FA5}">
                      <a16:colId xmlns:a16="http://schemas.microsoft.com/office/drawing/2014/main" val="3727828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Страна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Индекс ND-GAIN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Индекс INFORM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Выбросы ПГ</a:t>
                      </a:r>
                    </a:p>
                    <a:p>
                      <a:pPr algn="ctr"/>
                      <a:r>
                        <a:rPr lang="ru-RU" sz="1800">
                          <a:latin typeface="+mn-lt"/>
                        </a:rPr>
                        <a:t>на основании последних Нац. обяз.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18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>
                          <a:latin typeface="+mn-lt"/>
                        </a:rPr>
                        <a:t>AFG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176-й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5-й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956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>
                          <a:latin typeface="+mn-lt"/>
                        </a:rPr>
                        <a:t>AZE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73-й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61-й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14,2.: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59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>
                          <a:latin typeface="+mn-lt"/>
                        </a:rPr>
                        <a:t>GEO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40-я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87-я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19.6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765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>
                          <a:latin typeface="+mn-lt"/>
                        </a:rPr>
                        <a:t>KAZ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46-й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144-й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723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>
                          <a:latin typeface="+mn-lt"/>
                        </a:rPr>
                        <a:t>KGZ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75-й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91-й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33.5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118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>
                          <a:latin typeface="+mn-lt"/>
                        </a:rPr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67-я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101-я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48.5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01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>
                          <a:latin typeface="+mn-lt"/>
                        </a:rPr>
                        <a:t>PAK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152-й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18-й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38.2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26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>
                          <a:latin typeface="+mn-lt"/>
                        </a:rPr>
                        <a:t>PRC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Calibri" panose="020F0502020204030204" pitchFamily="34" charset="0"/>
                          <a:cs typeface="AkzidenzGroteskBE-Light"/>
                        </a:rPr>
                        <a:t>61-я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71-я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7.9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1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>
                          <a:latin typeface="+mn-lt"/>
                        </a:rPr>
                        <a:t>TAJ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100-й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64-й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62.0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35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>
                          <a:latin typeface="+mn-lt"/>
                        </a:rPr>
                        <a:t>TRM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124-й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101-й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12.4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12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>
                          <a:latin typeface="+mn-lt"/>
                        </a:rPr>
                        <a:t>UZB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83-й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+mn-lt"/>
                        </a:rPr>
                        <a:t>112-й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+mn-lt"/>
                        </a:rPr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961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2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F352BD-650C-F4F0-AE8A-A4A3315296BC}"/>
              </a:ext>
            </a:extLst>
          </p:cNvPr>
          <p:cNvSpPr txBox="1"/>
          <p:nvPr/>
        </p:nvSpPr>
        <p:spPr>
          <a:xfrm>
            <a:off x="1404732" y="233773"/>
            <a:ext cx="10205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Antonio Bold"/>
              </a:rPr>
              <a:t>Приоритеты ОНУВ в странах ЦАРЭС: Сельское хозяйство и водные ресурсы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72614FE-0B9C-9D67-EAEF-75B978327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822329"/>
              </p:ext>
            </p:extLst>
          </p:nvPr>
        </p:nvGraphicFramePr>
        <p:xfrm>
          <a:off x="330237" y="818548"/>
          <a:ext cx="11636475" cy="52920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1485">
                  <a:extLst>
                    <a:ext uri="{9D8B030D-6E8A-4147-A177-3AD203B41FA5}">
                      <a16:colId xmlns:a16="http://schemas.microsoft.com/office/drawing/2014/main" val="1079212966"/>
                    </a:ext>
                  </a:extLst>
                </a:gridCol>
                <a:gridCol w="5923721">
                  <a:extLst>
                    <a:ext uri="{9D8B030D-6E8A-4147-A177-3AD203B41FA5}">
                      <a16:colId xmlns:a16="http://schemas.microsoft.com/office/drawing/2014/main" val="4235728550"/>
                    </a:ext>
                  </a:extLst>
                </a:gridCol>
                <a:gridCol w="4691269">
                  <a:extLst>
                    <a:ext uri="{9D8B030D-6E8A-4147-A177-3AD203B41FA5}">
                      <a16:colId xmlns:a16="http://schemas.microsoft.com/office/drawing/2014/main" val="305560334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Страна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Смягчение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Адаптация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8302232"/>
                  </a:ext>
                </a:extLst>
              </a:tr>
              <a:tr h="845820">
                <a:tc>
                  <a:txBody>
                    <a:bodyPr/>
                    <a:lstStyle/>
                    <a:p>
                      <a:r>
                        <a:rPr lang="ru-RU" sz="1400" dirty="0"/>
                        <a:t>AFG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25425" lvl="1" indent="-225425">
                        <a:buFont typeface="Wingdings" panose="05000000000000000000" pitchFamily="2" charset="2"/>
                        <a:buChar char="ü"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Сельское хозяйство и животноводство (управление навозом, землепользование/изменения для сельского хозяйства)</a:t>
                      </a:r>
                    </a:p>
                    <a:p>
                      <a:pPr marL="225425" lvl="1" indent="-225425">
                        <a:buFont typeface="Wingdings" panose="05000000000000000000" pitchFamily="2" charset="2"/>
                        <a:buChar char="ü"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Ирригационная инфраструктура</a:t>
                      </a:r>
                    </a:p>
                    <a:p>
                      <a:pPr marL="225425" lvl="1" indent="-225425">
                        <a:buFont typeface="Wingdings" panose="05000000000000000000" pitchFamily="2" charset="2"/>
                        <a:buChar char="ü"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Улучшенные системы растениеводства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Интеграция землепользования и управления водными ресурсами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доступа к воде для поддержки продовольственной безопасности, сокращения бедности и улучшения сельскохозяйственного производства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9317522"/>
                  </a:ext>
                </a:extLst>
              </a:tr>
              <a:tr h="651510">
                <a:tc>
                  <a:txBody>
                    <a:bodyPr/>
                    <a:lstStyle/>
                    <a:p>
                      <a:r>
                        <a:rPr lang="ru-RU" sz="1400"/>
                        <a:t>AZE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Сбор метана из навоза животноводства и птицеводства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альтернативных источников энергии и современных технологий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400"/>
                        <a:t>N/A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3617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ru-RU" sz="1400"/>
                        <a:t>GEO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Учитывающее изменения климата сельское хозяйство и агротуризм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Меры адаптации для сельского хозяйства и водных ресурсов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8085089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400"/>
                        <a:t>KAZ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N/A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N/A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4850101"/>
                  </a:ext>
                </a:extLst>
              </a:tr>
              <a:tr h="1040130">
                <a:tc>
                  <a:txBody>
                    <a:bodyPr/>
                    <a:lstStyle/>
                    <a:p>
                      <a:r>
                        <a:rPr lang="ru-RU" sz="1400"/>
                        <a:t>КГЗ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Сокращение поголовья скота, повышение производительности и улучшение племенного скота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Расширение площади выращивания органических культур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эффективности применения навоза в качестве удобрения и выработка биогаза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/>
                        <a:t>Исследования, разработка политики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практики землепользования 	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/>
                        <a:t>Климатостойкие культуры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Учитывающие изменения климата финансовые услуги и продукты 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10578645"/>
                  </a:ext>
                </a:extLst>
              </a:tr>
              <a:tr h="1040130">
                <a:tc>
                  <a:txBody>
                    <a:bodyPr/>
                    <a:lstStyle/>
                    <a:p>
                      <a:r>
                        <a:rPr lang="ru-RU" sz="1400"/>
                        <a:t>MON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Регулирование и сокращение поголовья скота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Улучшение управление навозом от животноводства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Животноводство и пастбища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Земледелие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водными ресурсами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81481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64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F352BD-650C-F4F0-AE8A-A4A3315296BC}"/>
              </a:ext>
            </a:extLst>
          </p:cNvPr>
          <p:cNvSpPr txBox="1"/>
          <p:nvPr/>
        </p:nvSpPr>
        <p:spPr>
          <a:xfrm>
            <a:off x="1510748" y="220375"/>
            <a:ext cx="10071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>
                <a:solidFill>
                  <a:srgbClr val="C00000"/>
                </a:solidFill>
                <a:latin typeface="Antonio Bold"/>
              </a:rPr>
              <a:t>Приоритеты ОНУВ в странах ЦАРЭС: Сельское хозяйство и водные ресурсы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72614FE-0B9C-9D67-EAEF-75B978327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466864"/>
              </p:ext>
            </p:extLst>
          </p:nvPr>
        </p:nvGraphicFramePr>
        <p:xfrm>
          <a:off x="383245" y="774373"/>
          <a:ext cx="11530460" cy="513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5725">
                  <a:extLst>
                    <a:ext uri="{9D8B030D-6E8A-4147-A177-3AD203B41FA5}">
                      <a16:colId xmlns:a16="http://schemas.microsoft.com/office/drawing/2014/main" val="1079212966"/>
                    </a:ext>
                  </a:extLst>
                </a:gridCol>
                <a:gridCol w="5673172">
                  <a:extLst>
                    <a:ext uri="{9D8B030D-6E8A-4147-A177-3AD203B41FA5}">
                      <a16:colId xmlns:a16="http://schemas.microsoft.com/office/drawing/2014/main" val="4235728550"/>
                    </a:ext>
                  </a:extLst>
                </a:gridCol>
                <a:gridCol w="4771563">
                  <a:extLst>
                    <a:ext uri="{9D8B030D-6E8A-4147-A177-3AD203B41FA5}">
                      <a16:colId xmlns:a16="http://schemas.microsoft.com/office/drawing/2014/main" val="305560334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Страна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Смягчение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Адаптация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18302232"/>
                  </a:ext>
                </a:extLst>
              </a:tr>
              <a:tr h="1670653">
                <a:tc>
                  <a:txBody>
                    <a:bodyPr/>
                    <a:lstStyle/>
                    <a:p>
                      <a:r>
                        <a:rPr lang="ru-RU" sz="1600"/>
                        <a:t>PAK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Полный запрет на открытое сжигание рисовой жнивы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Экологичная утилизация отходов растениеводства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Продвижение учитывающих изменения климата ресурсов и практики управления в сельском хозяйства и животноводстве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Внедрение учитывающей изменения климата практики сельского хозяйства для производства разных растений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Сбалансированное применение удобрений, компостирования, и использование календарей культур для оптимального планирования посадки растений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Управление водными ресурсами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7045987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ru-RU" sz="1400"/>
                        <a:t>КНР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Усилия по сокращению выбросов и повышению эффективности сельского хозяйства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стойкости природных экосистем перед лицом изменений климата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93600520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ru-RU" sz="1600"/>
                        <a:t>TAJ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Продвижение эффективных технологий орошения и реабилитация ирригационных и дренажных систем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Оптимизация использования удобрений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Продвижение разнообразия культур и интегрированного управления вредными организмами;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0" i="0" u="none" strike="noStrike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интегрированных систем пищевых продуктов, воды и энергии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50495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600"/>
                        <a:t>TRK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N/A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/>
                        <a:t>c/o NAP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189511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600"/>
                        <a:t>UZB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производительности сельскохозяйственных земель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/>
                        <a:t>Меры адаптации для сельскохозяйственного сектора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2745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04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96845-1920-4660-A83A-63CF111B0F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4785" y="1159776"/>
            <a:ext cx="10829319" cy="55616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800" indent="-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ea typeface="+mn-lt"/>
                <a:cs typeface="+mn-lt"/>
              </a:rPr>
              <a:t>Совокупное климатическое финансирование из ресурсов АБР в размере не менее </a:t>
            </a:r>
            <a:r>
              <a:rPr lang="ru-RU" sz="2400" b="1" dirty="0">
                <a:ea typeface="+mn-lt"/>
                <a:cs typeface="+mn-lt"/>
              </a:rPr>
              <a:t>100 миллиардов долларов в 2019-2030 гг.</a:t>
            </a:r>
          </a:p>
          <a:p>
            <a:pPr marL="685800" indent="-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2400" b="1" dirty="0">
              <a:ea typeface="+mn-lt"/>
              <a:cs typeface="+mn-lt"/>
            </a:endParaRPr>
          </a:p>
          <a:p>
            <a:pPr marL="685800" indent="-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400" b="1" dirty="0">
                <a:ea typeface="+mn-lt"/>
                <a:cs typeface="+mn-lt"/>
              </a:rPr>
              <a:t>75%</a:t>
            </a:r>
            <a:r>
              <a:rPr lang="ru-RU" sz="2400" dirty="0">
                <a:ea typeface="+mn-lt"/>
                <a:cs typeface="+mn-lt"/>
              </a:rPr>
              <a:t> от числа утвержденных операций будут поддерживать климат к 2030 г. </a:t>
            </a:r>
          </a:p>
          <a:p>
            <a:pPr marL="685800" indent="-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2400" dirty="0">
              <a:ea typeface="+mn-lt"/>
              <a:cs typeface="+mn-lt"/>
            </a:endParaRPr>
          </a:p>
          <a:p>
            <a:pPr marL="685800" indent="-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ea typeface="+mn-lt"/>
                <a:cs typeface="+mn-lt"/>
              </a:rPr>
              <a:t>Совокупное финансирование мер </a:t>
            </a:r>
            <a:r>
              <a:rPr lang="ru-RU" sz="2400" b="1" dirty="0">
                <a:ea typeface="+mn-lt"/>
                <a:cs typeface="+mn-lt"/>
              </a:rPr>
              <a:t>адаптации в размере 9 миллиардов долларов</a:t>
            </a:r>
            <a:r>
              <a:rPr lang="ru-RU" sz="2400" dirty="0">
                <a:ea typeface="+mn-lt"/>
                <a:cs typeface="+mn-lt"/>
              </a:rPr>
              <a:t> с 2019 по 2024 гг. и </a:t>
            </a:r>
            <a:r>
              <a:rPr lang="ru-RU" sz="2400" b="1" dirty="0">
                <a:ea typeface="+mn-lt"/>
                <a:cs typeface="+mn-lt"/>
              </a:rPr>
              <a:t>34 миллиарда</a:t>
            </a:r>
            <a:r>
              <a:rPr lang="ru-RU" sz="2400" dirty="0">
                <a:ea typeface="+mn-lt"/>
                <a:cs typeface="+mn-lt"/>
              </a:rPr>
              <a:t> с 2019 по 2030 гг.  </a:t>
            </a:r>
          </a:p>
          <a:p>
            <a:pPr marL="685800" indent="-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2400" dirty="0">
              <a:ea typeface="+mn-lt"/>
              <a:cs typeface="+mn-lt"/>
            </a:endParaRPr>
          </a:p>
          <a:p>
            <a:pPr marL="685800" indent="-6858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ea typeface="+mn-lt"/>
                <a:cs typeface="+mn-lt"/>
              </a:rPr>
              <a:t>Полное соответствие суверенных операций Парижскому соглашению к 1 июля 2023 г.  Соответствие 85% не суверенных операций к 1 июля 2023 г. и полное соответствие с 1 июля 2025 г. </a:t>
            </a:r>
          </a:p>
          <a:p>
            <a:pPr>
              <a:spcBef>
                <a:spcPct val="0"/>
              </a:spcBef>
            </a:pPr>
            <a:endParaRPr lang="en-US" sz="2000" dirty="0">
              <a:cs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4443A-C8BE-4368-9061-24335C58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527" y="297024"/>
            <a:ext cx="7853641" cy="637382"/>
          </a:xfrm>
        </p:spPr>
        <p:txBody>
          <a:bodyPr>
            <a:norm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+mn-lt"/>
                <a:cs typeface="Calibri Light"/>
              </a:rPr>
              <a:t>Климатические обязательства АБР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0402-51A6-4B9B-AA28-A5EDCC74B9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0C6CEF-3F30-5644-AEEC-4228C0B921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2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26FE-FBD2-4B0C-A208-C0F3BE1C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535" y="274957"/>
            <a:ext cx="9909312" cy="836441"/>
          </a:xfrm>
        </p:spPr>
        <p:txBody>
          <a:bodyPr>
            <a:no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+mn-lt"/>
              </a:rPr>
              <a:t>Текущие операции АБР, связанные с климатом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9661-927E-4905-9321-D2DFE29F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DEF984-8D40-86C5-CBF0-A9670F064E10}"/>
              </a:ext>
            </a:extLst>
          </p:cNvPr>
          <p:cNvSpPr txBox="1"/>
          <p:nvPr/>
        </p:nvSpPr>
        <p:spPr>
          <a:xfrm>
            <a:off x="402152" y="1150719"/>
            <a:ext cx="11387695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buFont typeface="Arial" panose="020B0604020202020204" pitchFamily="34" charset="0"/>
              <a:buChar char="•"/>
            </a:pPr>
            <a:r>
              <a:rPr lang="ru-RU" sz="2000" b="1" dirty="0"/>
              <a:t>Цифровые решения для улучшения сельскохозяйственных цепей добавленной стоимости (REG включая PAR и TAJ)</a:t>
            </a:r>
          </a:p>
          <a:p>
            <a:pPr marL="342900" indent="-342900">
              <a:buFontTx/>
              <a:buChar char="-"/>
            </a:pPr>
            <a:r>
              <a:rPr lang="ru-RU" dirty="0"/>
              <a:t>Поддержка цифровизации сектора животноводства (текущий) и создание цифровой платформы продовольственной безопасности/наличия продовольствия (планируется)</a:t>
            </a:r>
          </a:p>
          <a:p>
            <a:pPr marL="342900" indent="-342900">
              <a:buFontTx/>
              <a:buChar char="-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Повышение климатической стойкости в бассейне реки Пяндж (TAJ)</a:t>
            </a:r>
          </a:p>
          <a:p>
            <a:pPr marL="344488" indent="-344488">
              <a:buFontTx/>
              <a:buChar char="-"/>
            </a:pPr>
            <a:r>
              <a:rPr lang="ru-RU" dirty="0"/>
              <a:t>Подготовка исследования влияния изменений климата на сельские системы жизнеобеспечения, особенно в отношении женщин и уязвимых групп</a:t>
            </a:r>
          </a:p>
          <a:p>
            <a:pPr marL="344488" indent="-344488">
              <a:buFontTx/>
              <a:buChar char="-"/>
            </a:pPr>
            <a:r>
              <a:rPr lang="ru-RU" dirty="0"/>
              <a:t>Подготовка двух инвестиционных проектов: (а) Проект адаптации к изменениям климата (2024) и (б) Проект повышения производительности сельского сектора (2025)</a:t>
            </a:r>
          </a:p>
          <a:p>
            <a:pPr marL="342900" indent="-342900">
              <a:buFontTx/>
              <a:buChar char="-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Проект инфраструктуры цепей добавленной стоимости в области растениеводства (UZB)</a:t>
            </a:r>
          </a:p>
          <a:p>
            <a:pPr marL="342900" indent="-342900" algn="l">
              <a:buFontTx/>
              <a:buChar char="-"/>
            </a:pPr>
            <a:r>
              <a:rPr lang="ru-RU" dirty="0"/>
              <a:t>Улучшение переработки высококачественной продукции растениеводства для внутреннего и экспортного рынков</a:t>
            </a:r>
          </a:p>
          <a:p>
            <a:pPr marL="396875" indent="-396875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/>
              <a:t>Проект развития цепей добавленной стоимости в области животноводства (UZB)</a:t>
            </a:r>
          </a:p>
          <a:p>
            <a:pPr marL="342900" indent="-342900">
              <a:buFontTx/>
              <a:buChar char="-"/>
            </a:pPr>
            <a:r>
              <a:rPr lang="ru-RU" dirty="0"/>
              <a:t>Финансирование </a:t>
            </a:r>
            <a:r>
              <a:rPr lang="ru-RU" dirty="0" err="1"/>
              <a:t>субкредитов</a:t>
            </a:r>
            <a:r>
              <a:rPr lang="ru-RU" dirty="0"/>
              <a:t> для бизнеса в области животноводства (молочная продукция, птица, корма, пчеловодство, рыболовство)</a:t>
            </a:r>
          </a:p>
          <a:p>
            <a:pPr marL="342900" indent="-342900">
              <a:buFontTx/>
              <a:buChar char="-"/>
            </a:pPr>
            <a:r>
              <a:rPr lang="ru-RU" dirty="0"/>
              <a:t>Модернизация ветеринарных служб через частных поставщиков</a:t>
            </a:r>
          </a:p>
          <a:p>
            <a:pPr marL="342900" indent="-34290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>
              <a:latin typeface="Arial" panose="020B0604020202020204" pitchFamily="34" charset="0"/>
            </a:endParaRPr>
          </a:p>
          <a:p>
            <a:pPr marL="292100" indent="-292100">
              <a:buFontTx/>
              <a:buChar char="-"/>
            </a:pPr>
            <a:endParaRPr lang="en-US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24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26FE-FBD2-4B0C-A208-C0F3BE1C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159" y="284320"/>
            <a:ext cx="10327209" cy="836441"/>
          </a:xfrm>
        </p:spPr>
        <p:txBody>
          <a:bodyPr>
            <a:no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+mn-lt"/>
              </a:rPr>
              <a:t>Текущие операции АБР, связанные с климатом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9661-927E-4905-9321-D2DFE29F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B4A4F6-2882-0F15-A9E0-94DA596DC3C9}"/>
              </a:ext>
            </a:extLst>
          </p:cNvPr>
          <p:cNvSpPr txBox="1"/>
          <p:nvPr/>
        </p:nvSpPr>
        <p:spPr>
          <a:xfrm>
            <a:off x="298620" y="1120761"/>
            <a:ext cx="11594760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Построение климатической устойчивости через планирование адаптации в бассейне Желтой реки (КНР)</a:t>
            </a:r>
          </a:p>
          <a:p>
            <a:pPr marL="457200" indent="-333375">
              <a:buFontTx/>
              <a:buChar char="-"/>
            </a:pPr>
            <a:r>
              <a:rPr lang="ru-RU" dirty="0"/>
              <a:t>Поддержка целостного планирования адаптации к изменениям климата</a:t>
            </a:r>
          </a:p>
          <a:p>
            <a:pPr marL="123825"/>
            <a:endParaRPr lang="en-US" sz="1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>
                <a:cs typeface="Arial" panose="020B0604020202020204" pitchFamily="34" charset="0"/>
              </a:rPr>
              <a:t>Проект по управлению водными ресурсами в бассейне реки Пяндж (TAJ)</a:t>
            </a:r>
          </a:p>
          <a:p>
            <a:pPr marL="461962" lvl="1" indent="-342900">
              <a:buFontTx/>
              <a:buChar char="-"/>
            </a:pPr>
            <a:r>
              <a:rPr lang="ru-RU" dirty="0">
                <a:cs typeface="Arial" panose="020B0604020202020204" pitchFamily="34" charset="0"/>
              </a:rPr>
              <a:t>усиление управления водными ресурсами, модернизация и обеспечение климатической устойчивости ирригационной и дренажной инфраструктуры, наращивание потенциала в области управления фермерским хозяйством и водными ресурсами</a:t>
            </a:r>
          </a:p>
          <a:p>
            <a:pPr marL="119062" lvl="1"/>
            <a:endParaRPr lang="en-US" sz="14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Национальный проект по управлению рисками стихийных бедствий (TAJ)</a:t>
            </a:r>
          </a:p>
          <a:p>
            <a:pPr marL="460375" indent="-342900">
              <a:buFontTx/>
              <a:buChar char="-"/>
            </a:pPr>
            <a:r>
              <a:rPr lang="ru-RU" dirty="0"/>
              <a:t>поддерживает усилия правительства в области сокращения экономических потерь в связи с природными угрозами, и в области внедрения управления рисками стихийных бедствий (DRM) в планирование развития</a:t>
            </a:r>
          </a:p>
          <a:p>
            <a:pPr marL="460375" indent="-342900">
              <a:buFontTx/>
              <a:buChar char="-"/>
            </a:pPr>
            <a:r>
              <a:rPr lang="ru-RU" dirty="0"/>
              <a:t>закладывает фундамент для создания устойчивого институционального и финансового механизма, который позволит Таджикистану эффективно бороться со стихийными бедствиями в долгосрочной перспективе</a:t>
            </a:r>
          </a:p>
          <a:p>
            <a:pPr marL="460375" indent="-342900">
              <a:buFontTx/>
              <a:buChar char="-"/>
            </a:pPr>
            <a:endParaRPr lang="en-US" sz="1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Проект </a:t>
            </a:r>
            <a:r>
              <a:rPr lang="ru-RU" sz="2000" b="1" dirty="0" err="1"/>
              <a:t>климато</a:t>
            </a:r>
            <a:r>
              <a:rPr lang="ru-RU" sz="2000" b="1" dirty="0"/>
              <a:t>-адаптивного управления водными ресурсами  (UZB)</a:t>
            </a:r>
          </a:p>
          <a:p>
            <a:pPr marL="461962" lvl="1" indent="-342900">
              <a:buFontTx/>
              <a:buChar char="-"/>
            </a:pPr>
            <a:r>
              <a:rPr lang="ru-RU" dirty="0"/>
              <a:t>Модернизация ирригационных </a:t>
            </a:r>
            <a:r>
              <a:rPr lang="ru-RU" dirty="0" err="1"/>
              <a:t>субпроектов</a:t>
            </a:r>
            <a:r>
              <a:rPr lang="ru-RU" dirty="0"/>
              <a:t> для улучшения адаптации к изменениям климата</a:t>
            </a:r>
          </a:p>
          <a:p>
            <a:pPr marL="461962" lvl="1" indent="-342900">
              <a:buFontTx/>
              <a:buChar char="-"/>
            </a:pPr>
            <a:r>
              <a:rPr lang="ru-RU" dirty="0"/>
              <a:t>Модернизация основных каналов, подходы/технологии экономии воды на фермах, наращивание институционального потенциала </a:t>
            </a:r>
          </a:p>
          <a:p>
            <a:pPr marL="404812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6336" y="379882"/>
            <a:ext cx="1023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</a:rPr>
              <a:t>Будущие планы и приоритеты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070" y="1441602"/>
            <a:ext cx="1082459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PH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/>
              <a:t>Программа развития учитывающего изменения климата сектора ирригации (GEO)</a:t>
            </a:r>
          </a:p>
          <a:p>
            <a:pPr marL="581025" indent="-352425">
              <a:buFontTx/>
              <a:buChar char="-"/>
            </a:pPr>
            <a:r>
              <a:rPr lang="ru-RU" sz="2200"/>
              <a:t>Модернизация ирригационной системы и демонстрация инновационных систем сельскохозяйственного производства</a:t>
            </a:r>
          </a:p>
          <a:p>
            <a:pPr marL="228600"/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/>
              <a:t>Оценка климатических рисков в бассейне реки Амударья (UZB)</a:t>
            </a:r>
          </a:p>
          <a:p>
            <a:pPr marL="581025" lvl="2" indent="-300038">
              <a:buFontTx/>
              <a:buChar char="-"/>
            </a:pPr>
            <a:r>
              <a:rPr lang="ru-RU" sz="2200"/>
              <a:t>Определение областей для инвестиций для снижения уязвимости перед лицом изменений климата и построения долгосрочной устойчивости (поддерживает ОНУВ, Концепцию развития водного сектора, Стратегию перехода Республики Узбекистан к зеленой экономике на 2019-2020 гг.). </a:t>
            </a:r>
          </a:p>
          <a:p>
            <a:pPr marL="171450" lvl="1"/>
            <a:endParaRPr lang="en-PH" sz="1900" dirty="0"/>
          </a:p>
          <a:p>
            <a:endParaRPr lang="en-US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z-Latn-UZ" sz="19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51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B3E56372-6097-4D47-B083-CFF5F0037842}"/>
</file>

<file path=customXml/itemProps2.xml><?xml version="1.0" encoding="utf-8"?>
<ds:datastoreItem xmlns:ds="http://schemas.openxmlformats.org/officeDocument/2006/customXml" ds:itemID="{44BA43FC-8EFB-4A1A-ACCD-8184516B4E62}"/>
</file>

<file path=customXml/itemProps3.xml><?xml version="1.0" encoding="utf-8"?>
<ds:datastoreItem xmlns:ds="http://schemas.openxmlformats.org/officeDocument/2006/customXml" ds:itemID="{E66216E2-169B-4E37-B021-BC2533077BF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1170</Words>
  <Application>Microsoft Office PowerPoint</Application>
  <PresentationFormat>Widescreen</PresentationFormat>
  <Paragraphs>197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Antonio Bold</vt:lpstr>
      <vt:lpstr>-apple-system</vt:lpstr>
      <vt:lpstr>Arial</vt:lpstr>
      <vt:lpstr>Arial,Bold</vt:lpstr>
      <vt:lpstr>Calibri</vt:lpstr>
      <vt:lpstr>Calibri Light</vt:lpstr>
      <vt:lpstr>Open Sauce</vt:lpstr>
      <vt:lpstr>Wingdings</vt:lpstr>
      <vt:lpstr>Office Theme</vt:lpstr>
      <vt:lpstr>PowerPoint Presentation</vt:lpstr>
      <vt:lpstr>Задачи</vt:lpstr>
      <vt:lpstr>Уязвимости стран ЦАРЭС и влияние на изменения климата</vt:lpstr>
      <vt:lpstr>PowerPoint Presentation</vt:lpstr>
      <vt:lpstr>PowerPoint Presentation</vt:lpstr>
      <vt:lpstr>Климатические обязательства АБР</vt:lpstr>
      <vt:lpstr>Текущие операции АБР, связанные с климатом</vt:lpstr>
      <vt:lpstr>Текущие операции АБР, связанные с климатом</vt:lpstr>
      <vt:lpstr>PowerPoint Presentation</vt:lpstr>
      <vt:lpstr>Краткое изложений стратегий ОНУВ в странах ЦАРЭС: сельское хозяйство и вода</vt:lpstr>
      <vt:lpstr>Вопросы для обсуждения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Therese Ng</dc:creator>
  <cp:lastModifiedBy>Evgeny Sinelschikov</cp:lastModifiedBy>
  <cp:revision>100</cp:revision>
  <cp:lastPrinted>2018-03-19T02:23:16Z</cp:lastPrinted>
  <dcterms:created xsi:type="dcterms:W3CDTF">2018-03-09T02:27:26Z</dcterms:created>
  <dcterms:modified xsi:type="dcterms:W3CDTF">2022-08-03T15:27:54Z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2022-08-01T03:55:39Z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e0bef813-b37a-4665-8136-397788625916</vt:lpwstr>
  </property>
  <property fmtid="{D5CDD505-2E9C-101B-9397-08002B2CF9AE}" pid="8" name="MSIP_Label_817d4574-7375-4d17-b29c-6e4c6df0fcb0_ContentBits">
    <vt:lpwstr>2</vt:lpwstr>
  </property>
  <property fmtid="{D5CDD505-2E9C-101B-9397-08002B2CF9AE}" pid="9" name="ContentTypeId">
    <vt:lpwstr>0x0101009FDAEA74914DCF4CB1BBCF0E2E5EDB11</vt:lpwstr>
  </property>
</Properties>
</file>