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5" r:id="rId3"/>
    <p:sldId id="257" r:id="rId4"/>
    <p:sldId id="266" r:id="rId5"/>
    <p:sldId id="267" r:id="rId6"/>
    <p:sldId id="276" r:id="rId7"/>
    <p:sldId id="269" r:id="rId8"/>
    <p:sldId id="270" r:id="rId9"/>
    <p:sldId id="271" r:id="rId10"/>
  </p:sldIdLst>
  <p:sldSz cx="12192000" cy="6858000"/>
  <p:notesSz cx="6858000" cy="9144000"/>
  <p:defaultTextStyle>
    <a:defPPr>
      <a:defRPr lang="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687" autoAdjust="0"/>
    <p:restoredTop sz="94695"/>
  </p:normalViewPr>
  <p:slideViewPr>
    <p:cSldViewPr snapToGrid="0">
      <p:cViewPr varScale="1">
        <p:scale>
          <a:sx n="77" d="100"/>
          <a:sy n="77" d="100"/>
        </p:scale>
        <p:origin x="21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17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340484-A90E-D041-0C52-788A71F42062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524003" y="1122361"/>
            <a:ext cx="9144000" cy="2387598"/>
          </a:xfrm>
        </p:spPr>
        <p:txBody>
          <a:bodyPr anchor="b" anchorCtr="1"/>
          <a:lstStyle>
            <a:lvl1pPr algn="ctr">
              <a:defRPr sz="6000"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521974E-E43D-C28A-4768-F4EBC8C933E0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524003" y="3602041"/>
            <a:ext cx="9144000" cy="1655758"/>
          </a:xfrm>
        </p:spPr>
        <p:txBody>
          <a:bodyPr anchorCtr="1"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581183-01F0-C630-ECB6-6E61F5A7706D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FB2A219-C26C-4113-937A-87038BE409ED}" type="datetime1">
              <a:rPr lang="en-GB"/>
              <a:pPr lvl="0"/>
              <a:t>11/08/2022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38505C-E473-BE28-8FA2-F7C5813F9E0F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13B3E6-C845-C3A5-37B7-33E0D8C4F3C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51A3BBE-7A59-40BE-BCCA-3D2E6794133F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4697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D49888-EE37-0FFF-20CC-C74D5F6153E2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5D7063A-747B-7CFA-BEC6-A6BACDC9C7BF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F820D0-0DB1-4B89-06F3-BDD3806429DE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852FE93-1AC1-4830-BC3E-2E9F5FC94745}" type="datetime1">
              <a:rPr lang="en-GB"/>
              <a:pPr lvl="0"/>
              <a:t>11/08/2022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449263-1703-6E3F-2EA7-77788B61A736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6623D5-CD4F-1669-90DE-DEFF01D5775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0C35003-1BBC-4C03-8DDC-912C70ACD2BF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80178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39411DA-3185-24D2-97B1-6E09BEB0CA26}"/>
              </a:ext>
            </a:extLst>
          </p:cNvPr>
          <p:cNvSpPr txBox="1">
            <a:spLocks noGrp="1"/>
          </p:cNvSpPr>
          <p:nvPr>
            <p:ph type="title" orient="vert"/>
          </p:nvPr>
        </p:nvSpPr>
        <p:spPr>
          <a:xfrm>
            <a:off x="8724903" y="365129"/>
            <a:ext cx="2628899" cy="5811834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C507128-ED40-483C-343A-FB853C3C298D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>
          <a:xfrm>
            <a:off x="838203" y="365129"/>
            <a:ext cx="7734296" cy="5811834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CB9CED-A7BD-2EEC-A52C-3F6B2493292B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8647EED-6350-437E-8E0D-DF36173741E5}" type="datetime1">
              <a:rPr lang="en-GB"/>
              <a:pPr lvl="0"/>
              <a:t>11/08/2022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E0BEDD-C69D-1A9F-4EB1-701BD3DE428C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D70DA9-32F3-81B5-DB47-5B5FBDA9F17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20CC919-E331-4717-8B61-6C99FA923D3E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2395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52C108-7970-275D-2946-FD2676B033FB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FD832C-16B5-6279-7E1E-E82D158D7425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ADB1A7-7CFA-FB65-22E2-F00F5F66B55C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56B970D-9B89-43F4-8F59-D667DCF4DE86}" type="datetime1">
              <a:rPr lang="en-GB"/>
              <a:pPr lvl="0"/>
              <a:t>11/08/2022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FF87EB-44A9-076F-C2EF-4B2ED97F828F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12F33F-9CB5-B13E-A568-CCFF61FF3AC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D910C49-D265-405E-BA82-1E95C740757C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5869006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391609-2C27-261B-7722-A95D8A05E66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1847" y="1709735"/>
            <a:ext cx="10515600" cy="2852735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2D79E1-D936-CBE3-C7B4-745FFD81D87A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1847" y="4589465"/>
            <a:ext cx="10515600" cy="1500182"/>
          </a:xfrm>
        </p:spPr>
        <p:txBody>
          <a:bodyPr/>
          <a:lstStyle>
            <a:lvl1pPr marL="0" indent="0">
              <a:buNone/>
              <a:defRPr sz="2400">
                <a:solidFill>
                  <a:srgbClr val="898989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53AD9A-AA42-B06A-1076-3FFCCD1E9476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5C553AA-B0BD-4C9E-91E0-9D806E6AA5C7}" type="datetime1">
              <a:rPr lang="en-GB"/>
              <a:pPr lvl="0"/>
              <a:t>11/08/2022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632543-EBBF-C205-3FEE-68CCF505E746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03602E-1ADD-57C2-114E-C1FF9F714F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0B0585E-F5B5-4C11-AA3B-A8FEAAEE0DA5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0903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21323C-3B8F-CB1E-205F-FBCE4887ADE4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9266B0-852C-ED9F-9923-C7145C04CF25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38203" y="1825627"/>
            <a:ext cx="5181603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8AB4570-7291-F705-D6A7-69445E5DD6C7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6172200" y="1825627"/>
            <a:ext cx="5181603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C51C627-F733-772E-86CA-3E8A901B1878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F280CA3-4888-4D6B-AD46-F94B1BDC69E4}" type="datetime1">
              <a:rPr lang="en-GB"/>
              <a:pPr lvl="0"/>
              <a:t>11/08/2022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D574257-199C-890A-C600-8FD8A5EACAA6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3C9656C-BE75-7832-AF30-1014D5F16E9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CA146A7-262C-466A-B7C8-1DA6E77AB40E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5231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384546-69ED-C7E7-E037-60D28B00925F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365129"/>
            <a:ext cx="10515600" cy="132555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2EECDB-A26F-0EDA-FEE3-E5854B8268F9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9784" y="1681160"/>
            <a:ext cx="5157782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DDE21F-482D-E09D-F07A-58FE7C790819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839784" y="2505071"/>
            <a:ext cx="5157782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D25AB57-D460-D591-1AD0-95DB969EEB93}"/>
              </a:ext>
            </a:extLst>
          </p:cNvPr>
          <p:cNvSpPr txBox="1">
            <a:spLocks noGrp="1"/>
          </p:cNvSpPr>
          <p:nvPr>
            <p:ph type="body" idx="3"/>
          </p:nvPr>
        </p:nvSpPr>
        <p:spPr>
          <a:xfrm>
            <a:off x="6172200" y="1681160"/>
            <a:ext cx="5183184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D08BFA3-5825-EE22-AB3E-0737C8D482D9}"/>
              </a:ext>
            </a:extLst>
          </p:cNvPr>
          <p:cNvSpPr txBox="1">
            <a:spLocks noGrp="1"/>
          </p:cNvSpPr>
          <p:nvPr>
            <p:ph idx="4"/>
          </p:nvPr>
        </p:nvSpPr>
        <p:spPr>
          <a:xfrm>
            <a:off x="6172200" y="2505071"/>
            <a:ext cx="5183184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6CA3478-ED81-5910-6917-BEE864C0C39B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49FC293-6162-41A7-8F7B-286745AE12D5}" type="datetime1">
              <a:rPr lang="en-GB"/>
              <a:pPr lvl="0"/>
              <a:t>11/08/2022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366868A-521C-3C5D-31E1-92C58522B2AF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4474F4C-6053-6EB8-582D-A733DD82B1A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0F89150-498E-4A5F-A766-4FF099EDC740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06451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CB6890-A112-E594-D133-D2B9EFCFFAB4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B5A51DF-2042-225A-1DBF-B832F35D95B6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C338FEB-EB8E-4FD6-88C1-F59E1DE555A3}" type="datetime1">
              <a:rPr lang="en-GB"/>
              <a:pPr lvl="0"/>
              <a:t>11/08/2022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A374CE9-32A7-F663-D3A6-BAE5D1326AD6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33516ED-3C73-2068-755D-BF3E6666026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38757E9-E4B4-4455-B801-442A7EDB0B22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33432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FDE6F80-2610-98DE-DE9D-69201A53B4FF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C855459-7D78-4318-965F-226FB932E61A}" type="datetime1">
              <a:rPr lang="en-GB"/>
              <a:pPr lvl="0"/>
              <a:t>11/08/2022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2D88068-5CBA-3C12-DFA4-032EDBF20127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8DE969-3F69-BAEE-5AB0-86D8BCDEB09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883A153-23FB-4DAE-B61A-6D35F5C10C19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30922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34A318-82F9-0732-AADB-AA95D8816052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457200"/>
            <a:ext cx="393224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510D48-AFA8-744E-C965-0B07A35B3148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5183184" y="987423"/>
            <a:ext cx="6172200" cy="487362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768325E-2504-817B-5575-3280D5F19D9D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839784" y="2057400"/>
            <a:ext cx="3932240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00E31E2-770E-2FAB-CDB9-2CBCB193E436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097B0E5-19CD-4EA0-BEE7-DA770752BEAA}" type="datetime1">
              <a:rPr lang="en-GB"/>
              <a:pPr lvl="0"/>
              <a:t>11/08/2022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F6105D-DED8-0A5B-C5E3-D0312600DC5E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89ABD81-0433-0FC0-4168-C7B39D909D8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BFD34BB-0335-4F08-A20C-44950A14E9F0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66174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7AC6BA-F96A-0E44-0AF5-9F01ED27AD43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457200"/>
            <a:ext cx="393224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47197E7-E46B-9670-5539-82D7AAE5CC70}"/>
              </a:ext>
            </a:extLst>
          </p:cNvPr>
          <p:cNvSpPr txBox="1">
            <a:spLocks noGrp="1"/>
          </p:cNvSpPr>
          <p:nvPr>
            <p:ph type="pic" idx="1"/>
          </p:nvPr>
        </p:nvSpPr>
        <p:spPr>
          <a:xfrm>
            <a:off x="5183184" y="987423"/>
            <a:ext cx="6172200" cy="4873623"/>
          </a:xfrm>
        </p:spPr>
        <p:txBody>
          <a:bodyPr/>
          <a:lstStyle>
            <a:lvl1pPr marL="0" indent="0">
              <a:buNone/>
              <a:defRPr lang="en-GB" sz="3200"/>
            </a:lvl1pPr>
          </a:lstStyle>
          <a:p>
            <a:pPr lvl="0"/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19CC30B-13A6-DD76-B681-4B6BBF45EF69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839784" y="2057400"/>
            <a:ext cx="3932240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5345EF6-3EB5-58C0-852F-52765823291C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B7693FD-65EB-4206-AF98-BC3CCB91D787}" type="datetime1">
              <a:rPr lang="en-GB"/>
              <a:pPr lvl="0"/>
              <a:t>11/08/2022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3B0D26-9521-FCEB-0B57-8D063A0F1C7D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66EC4F-FFC6-AF21-A865-CADAA3106DD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6193FFD-376E-4917-9302-D7A8A6596C79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78715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8E65FEE-A7AC-0D32-52BF-DCD409F19D2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3" y="365129"/>
            <a:ext cx="10515600" cy="13255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rmAutofit/>
          </a:bodyPr>
          <a:lstStyle/>
          <a:p>
            <a:pPr lvl="0"/>
            <a:r>
              <a:rPr lang="ru"/>
              <a:t>Нажмите, чтобы изменить стиль основного заголовка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836F13-96CD-0099-C87D-8EF87D1F2001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8203" y="1825627"/>
            <a:ext cx="10515600" cy="435133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lvl="0"/>
            <a:r>
              <a:rPr lang="ru"/>
              <a:t>Нажмите, чтобы изменить основные стили текста</a:t>
            </a:r>
          </a:p>
          <a:p>
            <a:pPr lvl="1"/>
            <a:r>
              <a:rPr lang="ru"/>
              <a:t>Второй уровень</a:t>
            </a:r>
          </a:p>
          <a:p>
            <a:pPr lvl="2"/>
            <a:r>
              <a:rPr lang="ru"/>
              <a:t>Третий уровень</a:t>
            </a:r>
          </a:p>
          <a:p>
            <a:pPr lvl="3"/>
            <a:r>
              <a:rPr lang="ru"/>
              <a:t>Четвертый уровень</a:t>
            </a:r>
          </a:p>
          <a:p>
            <a:pPr lvl="4"/>
            <a:r>
              <a:rPr lang="ru"/>
              <a:t>Пятый уровень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DA656A-8302-5E99-AE90-6292BE719092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8382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91E6E3AE-2F92-442E-9BBA-DBEB3E0ED2BC}" type="datetime1">
              <a:rPr lang="en-GB"/>
              <a:pPr lvl="0"/>
              <a:t>11/08/2022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951E17-E001-5A83-AE9D-A3E6B2D8A8EE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4038603" y="6356351"/>
            <a:ext cx="41148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4CC2C2-0D68-C596-5241-C346A446C341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86106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27901A58-8BB3-445E-BB1D-8ECE7CAE6FDB}" type="slidenum"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marL="0" marR="0" lvl="0" indent="0" algn="l" defTabSz="914400" rtl="0" fontAlgn="auto" hangingPunct="1">
        <a:lnSpc>
          <a:spcPct val="90000"/>
        </a:lnSpc>
        <a:spcBef>
          <a:spcPts val="0"/>
        </a:spcBef>
        <a:spcAft>
          <a:spcPts val="0"/>
        </a:spcAft>
        <a:buNone/>
        <a:tabLst/>
        <a:defRPr lang="en-US" sz="4400" b="0" i="0" u="none" strike="noStrike" kern="1200" cap="none" spc="0" baseline="0">
          <a:solidFill>
            <a:srgbClr val="000000"/>
          </a:solidFill>
          <a:uFillTx/>
          <a:latin typeface="Calibri Light"/>
        </a:defRPr>
      </a:lvl1pPr>
    </p:titleStyle>
    <p:bodyStyle>
      <a:lvl1pPr marL="228600" marR="0" lvl="0" indent="-228600" algn="l" defTabSz="914400" rtl="0" fontAlgn="auto" hangingPunct="1">
        <a:lnSpc>
          <a:spcPct val="90000"/>
        </a:lnSpc>
        <a:spcBef>
          <a:spcPts val="1000"/>
        </a:spcBef>
        <a:spcAft>
          <a:spcPts val="0"/>
        </a:spcAft>
        <a:buSzPct val="100000"/>
        <a:buFont typeface="Arial" pitchFamily="34"/>
        <a:buChar char="•"/>
        <a:tabLst/>
        <a:defRPr lang="en-US" sz="2800" b="0" i="0" u="none" strike="noStrike" kern="1200" cap="none" spc="0" baseline="0">
          <a:solidFill>
            <a:srgbClr val="000000"/>
          </a:solidFill>
          <a:uFillTx/>
          <a:latin typeface="Calibri"/>
        </a:defRPr>
      </a:lvl1pPr>
      <a:lvl2pPr marL="685800" marR="0" lvl="1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24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20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>
            <a:extLst>
              <a:ext uri="{FF2B5EF4-FFF2-40B4-BE49-F238E27FC236}">
                <a16:creationId xmlns:a16="http://schemas.microsoft.com/office/drawing/2014/main" id="{54A89FE8-9F81-E069-2409-534639216C71}"/>
              </a:ext>
            </a:extLst>
          </p:cNvPr>
          <p:cNvSpPr>
            <a:spLocks noMove="1" noResize="1"/>
          </p:cNvSpPr>
          <p:nvPr/>
        </p:nvSpPr>
        <p:spPr>
          <a:xfrm>
            <a:off x="0" y="0"/>
            <a:ext cx="12191996" cy="6858000"/>
          </a:xfrm>
          <a:prstGeom prst="rect">
            <a:avLst/>
          </a:prstGeom>
          <a:solidFill>
            <a:srgbClr val="FFFFFF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3" name="Rectangle 11">
            <a:extLst>
              <a:ext uri="{FF2B5EF4-FFF2-40B4-BE49-F238E27FC236}">
                <a16:creationId xmlns:a16="http://schemas.microsoft.com/office/drawing/2014/main" id="{8F11762C-9491-B77B-E061-F78A376F9418}"/>
              </a:ext>
            </a:extLst>
          </p:cNvPr>
          <p:cNvSpPr>
            <a:spLocks noMove="1" noResize="1"/>
          </p:cNvSpPr>
          <p:nvPr/>
        </p:nvSpPr>
        <p:spPr>
          <a:xfrm flipH="1">
            <a:off x="0" y="0"/>
            <a:ext cx="12191996" cy="1590745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rgbClr val="2F5597"/>
              </a:gs>
            </a:gsLst>
            <a:lin ang="8400000"/>
          </a:gra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D8668951-7CBC-4C57-C0CA-3F12DD09F454}"/>
              </a:ext>
            </a:extLst>
          </p:cNvPr>
          <p:cNvSpPr>
            <a:spLocks noMove="1" noResize="1"/>
          </p:cNvSpPr>
          <p:nvPr/>
        </p:nvSpPr>
        <p:spPr>
          <a:xfrm rot="10800009" flipH="1">
            <a:off x="-9" y="-1"/>
            <a:ext cx="8115309" cy="1590745"/>
          </a:xfrm>
          <a:prstGeom prst="rect">
            <a:avLst/>
          </a:prstGeom>
          <a:gradFill>
            <a:gsLst>
              <a:gs pos="0">
                <a:srgbClr val="4472C4">
                  <a:alpha val="0"/>
                </a:srgbClr>
              </a:gs>
              <a:gs pos="100000">
                <a:srgbClr val="203864">
                  <a:alpha val="55000"/>
                </a:srgbClr>
              </a:gs>
            </a:gsLst>
            <a:lin ang="13800000"/>
          </a:gra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 dirty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5" name="Rectangle 15">
            <a:extLst>
              <a:ext uri="{FF2B5EF4-FFF2-40B4-BE49-F238E27FC236}">
                <a16:creationId xmlns:a16="http://schemas.microsoft.com/office/drawing/2014/main" id="{1DF65E25-CE55-4C34-ABC7-2408A54A9C39}"/>
              </a:ext>
            </a:extLst>
          </p:cNvPr>
          <p:cNvSpPr>
            <a:spLocks noMove="1" noResize="1"/>
          </p:cNvSpPr>
          <p:nvPr/>
        </p:nvSpPr>
        <p:spPr>
          <a:xfrm flipH="1">
            <a:off x="8115300" y="0"/>
            <a:ext cx="4076696" cy="1590745"/>
          </a:xfrm>
          <a:prstGeom prst="rect">
            <a:avLst/>
          </a:prstGeom>
          <a:gradFill>
            <a:gsLst>
              <a:gs pos="0">
                <a:srgbClr val="4472C4">
                  <a:alpha val="66000"/>
                </a:srgbClr>
              </a:gs>
              <a:gs pos="100000">
                <a:srgbClr val="000000">
                  <a:alpha val="30000"/>
                </a:srgbClr>
              </a:gs>
            </a:gsLst>
            <a:lin ang="13200000"/>
          </a:gra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6" name="Rectangle 17">
            <a:extLst>
              <a:ext uri="{FF2B5EF4-FFF2-40B4-BE49-F238E27FC236}">
                <a16:creationId xmlns:a16="http://schemas.microsoft.com/office/drawing/2014/main" id="{B60B1030-DD10-478D-B918-687A22474A20}"/>
              </a:ext>
            </a:extLst>
          </p:cNvPr>
          <p:cNvSpPr>
            <a:spLocks noMove="1" noResize="1"/>
          </p:cNvSpPr>
          <p:nvPr/>
        </p:nvSpPr>
        <p:spPr>
          <a:xfrm>
            <a:off x="459348" y="0"/>
            <a:ext cx="11732648" cy="159742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100000">
                <a:srgbClr val="203864">
                  <a:alpha val="52000"/>
                </a:srgbClr>
              </a:gs>
            </a:gsLst>
            <a:lin ang="16800000"/>
          </a:gra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0092B965-B030-FE11-C2DA-F2259344F6D7}"/>
              </a:ext>
            </a:extLst>
          </p:cNvPr>
          <p:cNvSpPr txBox="1">
            <a:spLocks/>
          </p:cNvSpPr>
          <p:nvPr/>
        </p:nvSpPr>
        <p:spPr>
          <a:xfrm>
            <a:off x="558800" y="461303"/>
            <a:ext cx="10947400" cy="314276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rmAutofit fontScale="90000" lnSpcReduction="20000"/>
          </a:bodyPr>
          <a:lstStyle>
            <a:lvl1pPr marL="0" marR="0" lvl="0" indent="0" algn="l" defTabSz="914400" rtl="0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4400" b="0" i="0" u="none" strike="noStrike" kern="1200" cap="none" spc="0" baseline="0">
                <a:solidFill>
                  <a:srgbClr val="000000"/>
                </a:solidFill>
                <a:uFillTx/>
                <a:latin typeface="Calibri Light"/>
              </a:defRPr>
            </a:lvl1pPr>
          </a:lstStyle>
          <a:p>
            <a:pPr algn="ctr"/>
            <a:r>
              <a:rPr lang="ru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Ворота Южного Кавказа</a:t>
            </a:r>
            <a:br>
              <a:rPr lang="en-PH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PH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br>
              <a:rPr lang="en-PH" sz="4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800" b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ru-RU" sz="4100" b="1" dirty="0">
                <a:latin typeface="Arial" panose="020B0604020202020204" pitchFamily="34" charset="0"/>
                <a:cs typeface="Arial" panose="020B0604020202020204" pitchFamily="34" charset="0"/>
              </a:rPr>
              <a:t>Оценка цепочки добавленной стоимости в агропродовольственном секторе:</a:t>
            </a:r>
          </a:p>
          <a:p>
            <a:pPr algn="ctr"/>
            <a:endParaRPr lang="ru-RU" sz="4100" b="1" dirty="0">
              <a:effectLst/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1800" b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ru" sz="4100" b="1" dirty="0">
                <a:latin typeface="Arial" panose="020B0604020202020204" pitchFamily="34" charset="0"/>
                <a:cs typeface="Arial" panose="020B0604020202020204" pitchFamily="34" charset="0"/>
              </a:rPr>
              <a:t>Первоначальные результаты</a:t>
            </a:r>
          </a:p>
        </p:txBody>
      </p:sp>
      <p:sp>
        <p:nvSpPr>
          <p:cNvPr id="14" name="Subtitle 2">
            <a:extLst>
              <a:ext uri="{FF2B5EF4-FFF2-40B4-BE49-F238E27FC236}">
                <a16:creationId xmlns:a16="http://schemas.microsoft.com/office/drawing/2014/main" id="{CB6B7B2E-B490-EF61-1857-A2EFEA4CA14E}"/>
              </a:ext>
            </a:extLst>
          </p:cNvPr>
          <p:cNvSpPr txBox="1">
            <a:spLocks/>
          </p:cNvSpPr>
          <p:nvPr/>
        </p:nvSpPr>
        <p:spPr>
          <a:xfrm>
            <a:off x="1523998" y="4430784"/>
            <a:ext cx="9144000" cy="63499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>
            <a:lvl1pPr marL="228600" marR="0" lvl="0" indent="-228600" algn="l" defTabSz="914400" rtl="0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lang="en-US" sz="2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  <a:lvl2pPr marL="685800" marR="0" lvl="1" indent="-228600" algn="l" defTabSz="914400" rtl="0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lang="en-US" sz="24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2pPr>
            <a:lvl3pPr marL="1143000" marR="0" lvl="2" indent="-228600" algn="l" defTabSz="914400" rtl="0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lang="en-US" sz="20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3pPr>
            <a:lvl4pPr marL="1600200" marR="0" lvl="3" indent="-228600" algn="l" defTabSz="914400" rtl="0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lang="en-US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4pPr>
            <a:lvl5pPr marL="2057400" marR="0" lvl="4" indent="-228600" algn="l" defTabSz="914400" rtl="0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lang="en-US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" sz="2400" dirty="0">
                <a:latin typeface="Arial" panose="020B0604020202020204" pitchFamily="34" charset="0"/>
                <a:cs typeface="Arial" panose="020B0604020202020204" pitchFamily="34" charset="0"/>
              </a:rPr>
              <a:t>Стив Аллен, консультант АБР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1BCD228-E8D9-9581-0D1A-457D14AD6D75}"/>
              </a:ext>
            </a:extLst>
          </p:cNvPr>
          <p:cNvSpPr txBox="1"/>
          <p:nvPr/>
        </p:nvSpPr>
        <p:spPr>
          <a:xfrm>
            <a:off x="868491" y="5196368"/>
            <a:ext cx="1032801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" sz="2400" dirty="0">
                <a:latin typeface="Arial" panose="020B0604020202020204" pitchFamily="34" charset="0"/>
                <a:cs typeface="Arial" panose="020B0604020202020204" pitchFamily="34" charset="0"/>
              </a:rPr>
              <a:t>Семинар ЦАРЭС </a:t>
            </a:r>
          </a:p>
          <a:p>
            <a:pPr algn="ctr"/>
            <a:r>
              <a:rPr lang="ru" sz="2400" dirty="0">
                <a:latin typeface="Arial" panose="020B0604020202020204" pitchFamily="34" charset="0"/>
                <a:cs typeface="Arial" panose="020B0604020202020204" pitchFamily="34" charset="0"/>
              </a:rPr>
              <a:t>по развитию сельского хозяйства и продовольственной безопасности, </a:t>
            </a:r>
          </a:p>
          <a:p>
            <a:pPr algn="ctr"/>
            <a:r>
              <a:rPr lang="ru" sz="2400" dirty="0">
                <a:latin typeface="Arial" panose="020B0604020202020204" pitchFamily="34" charset="0"/>
                <a:cs typeface="Arial" panose="020B0604020202020204" pitchFamily="34" charset="0"/>
              </a:rPr>
              <a:t>11-12 августа 2022 г.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>
            <a:extLst>
              <a:ext uri="{FF2B5EF4-FFF2-40B4-BE49-F238E27FC236}">
                <a16:creationId xmlns:a16="http://schemas.microsoft.com/office/drawing/2014/main" id="{54A89FE8-9F81-E069-2409-534639216C71}"/>
              </a:ext>
            </a:extLst>
          </p:cNvPr>
          <p:cNvSpPr>
            <a:spLocks noMove="1" noResize="1"/>
          </p:cNvSpPr>
          <p:nvPr/>
        </p:nvSpPr>
        <p:spPr>
          <a:xfrm>
            <a:off x="0" y="0"/>
            <a:ext cx="12191996" cy="6858000"/>
          </a:xfrm>
          <a:prstGeom prst="rect">
            <a:avLst/>
          </a:prstGeom>
          <a:solidFill>
            <a:srgbClr val="FFFFFF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 dirty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3" name="Rectangle 11">
            <a:extLst>
              <a:ext uri="{FF2B5EF4-FFF2-40B4-BE49-F238E27FC236}">
                <a16:creationId xmlns:a16="http://schemas.microsoft.com/office/drawing/2014/main" id="{8F11762C-9491-B77B-E061-F78A376F9418}"/>
              </a:ext>
            </a:extLst>
          </p:cNvPr>
          <p:cNvSpPr>
            <a:spLocks noMove="1" noResize="1"/>
          </p:cNvSpPr>
          <p:nvPr/>
        </p:nvSpPr>
        <p:spPr>
          <a:xfrm flipH="1">
            <a:off x="0" y="0"/>
            <a:ext cx="12191996" cy="1590745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rgbClr val="2F5597"/>
              </a:gs>
            </a:gsLst>
            <a:lin ang="8400000"/>
          </a:gra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D8668951-7CBC-4C57-C0CA-3F12DD09F454}"/>
              </a:ext>
            </a:extLst>
          </p:cNvPr>
          <p:cNvSpPr>
            <a:spLocks noMove="1" noResize="1"/>
          </p:cNvSpPr>
          <p:nvPr/>
        </p:nvSpPr>
        <p:spPr>
          <a:xfrm rot="10800009" flipH="1">
            <a:off x="-9" y="-1"/>
            <a:ext cx="8115309" cy="1590745"/>
          </a:xfrm>
          <a:prstGeom prst="rect">
            <a:avLst/>
          </a:prstGeom>
          <a:gradFill>
            <a:gsLst>
              <a:gs pos="0">
                <a:srgbClr val="4472C4">
                  <a:alpha val="0"/>
                </a:srgbClr>
              </a:gs>
              <a:gs pos="100000">
                <a:srgbClr val="203864">
                  <a:alpha val="55000"/>
                </a:srgbClr>
              </a:gs>
            </a:gsLst>
            <a:lin ang="13800000"/>
          </a:gra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 dirty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5" name="Rectangle 15">
            <a:extLst>
              <a:ext uri="{FF2B5EF4-FFF2-40B4-BE49-F238E27FC236}">
                <a16:creationId xmlns:a16="http://schemas.microsoft.com/office/drawing/2014/main" id="{1DF65E25-CE55-4C34-ABC7-2408A54A9C39}"/>
              </a:ext>
            </a:extLst>
          </p:cNvPr>
          <p:cNvSpPr>
            <a:spLocks noMove="1" noResize="1"/>
          </p:cNvSpPr>
          <p:nvPr/>
        </p:nvSpPr>
        <p:spPr>
          <a:xfrm flipH="1">
            <a:off x="8115300" y="0"/>
            <a:ext cx="4076696" cy="1590745"/>
          </a:xfrm>
          <a:prstGeom prst="rect">
            <a:avLst/>
          </a:prstGeom>
          <a:gradFill>
            <a:gsLst>
              <a:gs pos="0">
                <a:srgbClr val="4472C4">
                  <a:alpha val="66000"/>
                </a:srgbClr>
              </a:gs>
              <a:gs pos="100000">
                <a:srgbClr val="000000">
                  <a:alpha val="30000"/>
                </a:srgbClr>
              </a:gs>
            </a:gsLst>
            <a:lin ang="13200000"/>
          </a:gra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6" name="Rectangle 17">
            <a:extLst>
              <a:ext uri="{FF2B5EF4-FFF2-40B4-BE49-F238E27FC236}">
                <a16:creationId xmlns:a16="http://schemas.microsoft.com/office/drawing/2014/main" id="{B60B1030-DD10-478D-B918-687A22474A20}"/>
              </a:ext>
            </a:extLst>
          </p:cNvPr>
          <p:cNvSpPr>
            <a:spLocks noMove="1" noResize="1"/>
          </p:cNvSpPr>
          <p:nvPr/>
        </p:nvSpPr>
        <p:spPr>
          <a:xfrm>
            <a:off x="459348" y="0"/>
            <a:ext cx="11732648" cy="159742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100000">
                <a:srgbClr val="203864">
                  <a:alpha val="52000"/>
                </a:srgbClr>
              </a:gs>
            </a:gsLst>
            <a:lin ang="16800000"/>
          </a:gra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7" name="Title 3">
            <a:extLst>
              <a:ext uri="{FF2B5EF4-FFF2-40B4-BE49-F238E27FC236}">
                <a16:creationId xmlns:a16="http://schemas.microsoft.com/office/drawing/2014/main" id="{B2B51A73-C340-827E-3A9E-DB6BC0FAF31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111248" y="152400"/>
            <a:ext cx="10621404" cy="1159803"/>
          </a:xfrm>
        </p:spPr>
        <p:txBody>
          <a:bodyPr>
            <a:normAutofit/>
          </a:bodyPr>
          <a:lstStyle/>
          <a:p>
            <a:pPr lvl="0" algn="ctr"/>
            <a:r>
              <a:rPr lang="ru" sz="25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Ворота Южного Кавказа  - </a:t>
            </a:r>
            <a:br>
              <a:rPr lang="ru" sz="25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6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Оценка цепочки добавленной стоимости в агропродовольственном секторе</a:t>
            </a:r>
            <a:endParaRPr lang="en-GB" sz="2600" b="1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Content Placeholder 4">
            <a:extLst>
              <a:ext uri="{FF2B5EF4-FFF2-40B4-BE49-F238E27FC236}">
                <a16:creationId xmlns:a16="http://schemas.microsoft.com/office/drawing/2014/main" id="{64A59103-A53A-3FDD-5126-B4BF9FE420E6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698500" y="2095500"/>
            <a:ext cx="10703791" cy="4360718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ru" sz="2000" b="1" dirty="0">
                <a:latin typeface="Arial" panose="020B0604020202020204" pitchFamily="34" charset="0"/>
                <a:cs typeface="Arial" panose="020B0604020202020204" pitchFamily="34" charset="0"/>
              </a:rPr>
              <a:t>Введение</a:t>
            </a:r>
          </a:p>
          <a:p>
            <a:r>
              <a:rPr lang="ru" sz="2000" dirty="0">
                <a:latin typeface="Arial" panose="020B0604020202020204" pitchFamily="34" charset="0"/>
                <a:cs typeface="Arial" panose="020B0604020202020204" pitchFamily="34" charset="0"/>
              </a:rPr>
              <a:t>Проект технической помощи АБР «Ворота Южного Кавказа» поддерживает оценку региональной транспортной, агропродовольственной и экспортной конкурентоспособности.</a:t>
            </a:r>
          </a:p>
          <a:p>
            <a:r>
              <a:rPr lang="ru" sz="2000" dirty="0">
                <a:latin typeface="Arial" panose="020B0604020202020204" pitchFamily="34" charset="0"/>
                <a:cs typeface="Arial" panose="020B0604020202020204" pitchFamily="34" charset="0"/>
              </a:rPr>
              <a:t>Региональная оценка агропродовольственной цепочки стоимости направлена на обеспечение продовольственной безопасности, увеличение экспорта и определение вариантов трансформационных инвестиций в агрологистическую инфраструктуру.</a:t>
            </a:r>
          </a:p>
          <a:p>
            <a:r>
              <a:rPr lang="ru" sz="2000" dirty="0">
                <a:latin typeface="Arial" panose="020B0604020202020204" pitchFamily="34" charset="0"/>
                <a:cs typeface="Arial" panose="020B0604020202020204" pitchFamily="34" charset="0"/>
              </a:rPr>
              <a:t>Оценка позволит оценить межрегиональные торговые потоки и дать рекомендации по улучшению коммерческих цепочек поставок продуктов питания.</a:t>
            </a:r>
          </a:p>
          <a:p>
            <a:r>
              <a:rPr lang="ru" sz="2000" dirty="0">
                <a:latin typeface="Arial" panose="020B0604020202020204" pitchFamily="34" charset="0"/>
                <a:cs typeface="Arial" panose="020B0604020202020204" pitchFamily="34" charset="0"/>
              </a:rPr>
              <a:t>Команда оценивает возможности и поведение агропродовольственных цепочек стоимости  в Грузии, Азербайджане и Армении посредством обсуждений и подробных интервью с частными и государственными заинтересованными сторонами.</a:t>
            </a:r>
            <a:endParaRPr lang="en-GB" sz="2000" dirty="0">
              <a:latin typeface="Arial" panose="020B0604020202020204" pitchFamily="34" charset="0"/>
              <a:ea typeface="SimSun" pitchFamily="2"/>
              <a:cs typeface="Arial" panose="020B0604020202020204" pitchFamily="34" charset="0"/>
            </a:endParaRPr>
          </a:p>
          <a:p>
            <a:pPr marL="0" lvl="0" indent="0">
              <a:buNone/>
            </a:pP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16289568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>
            <a:extLst>
              <a:ext uri="{FF2B5EF4-FFF2-40B4-BE49-F238E27FC236}">
                <a16:creationId xmlns:a16="http://schemas.microsoft.com/office/drawing/2014/main" id="{C8165D98-389C-CBC6-B199-F5BB023D8204}"/>
              </a:ext>
            </a:extLst>
          </p:cNvPr>
          <p:cNvSpPr>
            <a:spLocks noMove="1" noResize="1"/>
          </p:cNvSpPr>
          <p:nvPr/>
        </p:nvSpPr>
        <p:spPr>
          <a:xfrm>
            <a:off x="0" y="0"/>
            <a:ext cx="12191996" cy="6858000"/>
          </a:xfrm>
          <a:prstGeom prst="rect">
            <a:avLst/>
          </a:prstGeom>
          <a:solidFill>
            <a:srgbClr val="FFFFFF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3" name="Rectangle 11">
            <a:extLst>
              <a:ext uri="{FF2B5EF4-FFF2-40B4-BE49-F238E27FC236}">
                <a16:creationId xmlns:a16="http://schemas.microsoft.com/office/drawing/2014/main" id="{1D0B539A-65DB-F29C-14BD-821138A152F5}"/>
              </a:ext>
            </a:extLst>
          </p:cNvPr>
          <p:cNvSpPr>
            <a:spLocks noMove="1" noResize="1"/>
          </p:cNvSpPr>
          <p:nvPr/>
        </p:nvSpPr>
        <p:spPr>
          <a:xfrm flipH="1">
            <a:off x="0" y="0"/>
            <a:ext cx="12191996" cy="1590745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rgbClr val="2F5597"/>
              </a:gs>
            </a:gsLst>
            <a:lin ang="8400000"/>
          </a:gra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0EBE3079-B560-4645-E2E0-6F9E2D6539C9}"/>
              </a:ext>
            </a:extLst>
          </p:cNvPr>
          <p:cNvSpPr>
            <a:spLocks noMove="1" noResize="1"/>
          </p:cNvSpPr>
          <p:nvPr/>
        </p:nvSpPr>
        <p:spPr>
          <a:xfrm rot="10800009" flipH="1">
            <a:off x="-9" y="-1"/>
            <a:ext cx="8115309" cy="1590745"/>
          </a:xfrm>
          <a:prstGeom prst="rect">
            <a:avLst/>
          </a:prstGeom>
          <a:gradFill>
            <a:gsLst>
              <a:gs pos="0">
                <a:srgbClr val="4472C4">
                  <a:alpha val="0"/>
                </a:srgbClr>
              </a:gs>
              <a:gs pos="100000">
                <a:srgbClr val="203864">
                  <a:alpha val="55000"/>
                </a:srgbClr>
              </a:gs>
            </a:gsLst>
            <a:lin ang="13800000"/>
          </a:gra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5" name="Rectangle 15">
            <a:extLst>
              <a:ext uri="{FF2B5EF4-FFF2-40B4-BE49-F238E27FC236}">
                <a16:creationId xmlns:a16="http://schemas.microsoft.com/office/drawing/2014/main" id="{5A758A17-30E5-599C-306F-27C550C27506}"/>
              </a:ext>
            </a:extLst>
          </p:cNvPr>
          <p:cNvSpPr>
            <a:spLocks noMove="1" noResize="1"/>
          </p:cNvSpPr>
          <p:nvPr/>
        </p:nvSpPr>
        <p:spPr>
          <a:xfrm flipH="1">
            <a:off x="8115300" y="0"/>
            <a:ext cx="4076696" cy="1590745"/>
          </a:xfrm>
          <a:prstGeom prst="rect">
            <a:avLst/>
          </a:prstGeom>
          <a:gradFill>
            <a:gsLst>
              <a:gs pos="0">
                <a:srgbClr val="4472C4">
                  <a:alpha val="66000"/>
                </a:srgbClr>
              </a:gs>
              <a:gs pos="100000">
                <a:srgbClr val="000000">
                  <a:alpha val="30000"/>
                </a:srgbClr>
              </a:gs>
            </a:gsLst>
            <a:lin ang="13200000"/>
          </a:gra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6" name="Rectangle 17">
            <a:extLst>
              <a:ext uri="{FF2B5EF4-FFF2-40B4-BE49-F238E27FC236}">
                <a16:creationId xmlns:a16="http://schemas.microsoft.com/office/drawing/2014/main" id="{5E2656FD-0A42-368F-D806-3A92DEED08A7}"/>
              </a:ext>
            </a:extLst>
          </p:cNvPr>
          <p:cNvSpPr>
            <a:spLocks noMove="1" noResize="1"/>
          </p:cNvSpPr>
          <p:nvPr/>
        </p:nvSpPr>
        <p:spPr>
          <a:xfrm>
            <a:off x="459348" y="0"/>
            <a:ext cx="11732648" cy="159742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100000">
                <a:srgbClr val="203864">
                  <a:alpha val="52000"/>
                </a:srgbClr>
              </a:gs>
            </a:gsLst>
            <a:lin ang="16800000"/>
          </a:gra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8" name="Content Placeholder 4">
            <a:extLst>
              <a:ext uri="{FF2B5EF4-FFF2-40B4-BE49-F238E27FC236}">
                <a16:creationId xmlns:a16="http://schemas.microsoft.com/office/drawing/2014/main" id="{18DD064B-A695-251D-2AAC-8560C2557679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307474" y="1156271"/>
            <a:ext cx="11194716" cy="5701729"/>
          </a:xfrm>
        </p:spPr>
        <p:txBody>
          <a:bodyPr anchor="ctr">
            <a:normAutofit/>
          </a:bodyPr>
          <a:lstStyle/>
          <a:p>
            <a:pPr marL="0" lvl="0" indent="0">
              <a:buNone/>
            </a:pPr>
            <a:r>
              <a:rPr lang="ru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Стратегический обзор и возможности</a:t>
            </a:r>
            <a:endParaRPr lang="en-GB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ru" sz="2000" dirty="0">
                <a:latin typeface="Arial" panose="020B0604020202020204" pitchFamily="34" charset="0"/>
                <a:cs typeface="Arial" panose="020B0604020202020204" pitchFamily="34" charset="0"/>
              </a:rPr>
              <a:t>Содействие развитию эффективных торговых потоков между Грузией и Азербайджаном и через них на коридор Восток-Запад в ЕС и КНР. Концепция среднего коридора и Грузия как транзитный узел (ХАБ) и реэкспортная экономика.</a:t>
            </a:r>
          </a:p>
          <a:p>
            <a:pPr lvl="0"/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У</a:t>
            </a:r>
            <a:r>
              <a:rPr lang="ru" sz="2000" dirty="0">
                <a:latin typeface="Arial" panose="020B0604020202020204" pitchFamily="34" charset="0"/>
                <a:cs typeface="Arial" panose="020B0604020202020204" pitchFamily="34" charset="0"/>
              </a:rPr>
              <a:t>величение доступа к рынку, ведущее к расширению экспорта сельскохозяйственной продукции (при условии гармонизации стандартов) и диверсификации географических рынков, избавлению от зависимости от России.</a:t>
            </a:r>
          </a:p>
          <a:p>
            <a:pPr lvl="0"/>
            <a:r>
              <a:rPr lang="ru" sz="2000" dirty="0">
                <a:latin typeface="Arial" panose="020B0604020202020204" pitchFamily="34" charset="0"/>
                <a:cs typeface="Arial" panose="020B0604020202020204" pitchFamily="34" charset="0"/>
              </a:rPr>
              <a:t>Эффект «спасения» за счет увеличения экспорта и активности цепочки поставок, ведущий к увеличению производства, повышению стандартов качества и увеличению доходов (например, фермеров), а также к эффективному (и увеличенному) распределению/объединению и использованию земель для сельскохозяйственного производства.</a:t>
            </a:r>
          </a:p>
        </p:txBody>
      </p:sp>
      <p:sp>
        <p:nvSpPr>
          <p:cNvPr id="11" name="Title 3">
            <a:extLst>
              <a:ext uri="{FF2B5EF4-FFF2-40B4-BE49-F238E27FC236}">
                <a16:creationId xmlns:a16="http://schemas.microsoft.com/office/drawing/2014/main" id="{8EC28050-C015-E7AE-37EB-4811A84F8AD0}"/>
              </a:ext>
            </a:extLst>
          </p:cNvPr>
          <p:cNvSpPr txBox="1">
            <a:spLocks/>
          </p:cNvSpPr>
          <p:nvPr/>
        </p:nvSpPr>
        <p:spPr>
          <a:xfrm>
            <a:off x="1111248" y="0"/>
            <a:ext cx="9969500" cy="1312203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rmAutofit/>
          </a:bodyPr>
          <a:lstStyle>
            <a:lvl1pPr marL="0" marR="0" lvl="0" indent="0" algn="l" defTabSz="914400" rtl="0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4400" b="0" i="0" u="none" strike="noStrike" kern="1200" cap="none" spc="0" baseline="0">
                <a:solidFill>
                  <a:srgbClr val="000000"/>
                </a:solidFill>
                <a:uFillTx/>
                <a:latin typeface="Calibri Light"/>
              </a:defRPr>
            </a:lvl1pPr>
          </a:lstStyle>
          <a:p>
            <a:pPr algn="ctr"/>
            <a:r>
              <a:rPr lang="ru" sz="25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Ворота Южного Кавказа -</a:t>
            </a:r>
          </a:p>
          <a:p>
            <a:pPr algn="ctr"/>
            <a:r>
              <a:rPr lang="ru-RU" sz="24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Оценка цепочки добавленной стоимости в агропродовольственном секторе</a:t>
            </a:r>
            <a:endParaRPr lang="ru" sz="2500" b="1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1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>
            <a:extLst>
              <a:ext uri="{FF2B5EF4-FFF2-40B4-BE49-F238E27FC236}">
                <a16:creationId xmlns:a16="http://schemas.microsoft.com/office/drawing/2014/main" id="{59A3C03C-3679-7A73-32AD-4CF730E93C63}"/>
              </a:ext>
            </a:extLst>
          </p:cNvPr>
          <p:cNvSpPr>
            <a:spLocks noMove="1" noResize="1"/>
          </p:cNvSpPr>
          <p:nvPr/>
        </p:nvSpPr>
        <p:spPr>
          <a:xfrm>
            <a:off x="0" y="0"/>
            <a:ext cx="12191996" cy="6858000"/>
          </a:xfrm>
          <a:prstGeom prst="rect">
            <a:avLst/>
          </a:prstGeom>
          <a:solidFill>
            <a:srgbClr val="FFFFFF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3" name="Rectangle 11">
            <a:extLst>
              <a:ext uri="{FF2B5EF4-FFF2-40B4-BE49-F238E27FC236}">
                <a16:creationId xmlns:a16="http://schemas.microsoft.com/office/drawing/2014/main" id="{9C70DD8C-5B1C-9342-8FBC-53231C50D356}"/>
              </a:ext>
            </a:extLst>
          </p:cNvPr>
          <p:cNvSpPr>
            <a:spLocks noMove="1" noResize="1"/>
          </p:cNvSpPr>
          <p:nvPr/>
        </p:nvSpPr>
        <p:spPr>
          <a:xfrm flipH="1">
            <a:off x="0" y="0"/>
            <a:ext cx="12191996" cy="1590745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rgbClr val="2F5597"/>
              </a:gs>
            </a:gsLst>
            <a:lin ang="8400000"/>
          </a:gra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B7AE439C-CDE9-5590-207C-5A1011359DB7}"/>
              </a:ext>
            </a:extLst>
          </p:cNvPr>
          <p:cNvSpPr>
            <a:spLocks noMove="1" noResize="1"/>
          </p:cNvSpPr>
          <p:nvPr/>
        </p:nvSpPr>
        <p:spPr>
          <a:xfrm rot="10800009" flipH="1">
            <a:off x="-9" y="-1"/>
            <a:ext cx="8115309" cy="1590745"/>
          </a:xfrm>
          <a:prstGeom prst="rect">
            <a:avLst/>
          </a:prstGeom>
          <a:gradFill>
            <a:gsLst>
              <a:gs pos="0">
                <a:srgbClr val="4472C4">
                  <a:alpha val="0"/>
                </a:srgbClr>
              </a:gs>
              <a:gs pos="100000">
                <a:srgbClr val="203864">
                  <a:alpha val="55000"/>
                </a:srgbClr>
              </a:gs>
            </a:gsLst>
            <a:lin ang="13800000"/>
          </a:gra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5" name="Rectangle 15">
            <a:extLst>
              <a:ext uri="{FF2B5EF4-FFF2-40B4-BE49-F238E27FC236}">
                <a16:creationId xmlns:a16="http://schemas.microsoft.com/office/drawing/2014/main" id="{849F5447-9487-B310-EAE0-729FC93068E2}"/>
              </a:ext>
            </a:extLst>
          </p:cNvPr>
          <p:cNvSpPr>
            <a:spLocks noMove="1" noResize="1"/>
          </p:cNvSpPr>
          <p:nvPr/>
        </p:nvSpPr>
        <p:spPr>
          <a:xfrm flipH="1">
            <a:off x="8115300" y="0"/>
            <a:ext cx="4076696" cy="1590745"/>
          </a:xfrm>
          <a:prstGeom prst="rect">
            <a:avLst/>
          </a:prstGeom>
          <a:gradFill>
            <a:gsLst>
              <a:gs pos="0">
                <a:srgbClr val="4472C4">
                  <a:alpha val="66000"/>
                </a:srgbClr>
              </a:gs>
              <a:gs pos="100000">
                <a:srgbClr val="000000">
                  <a:alpha val="30000"/>
                </a:srgbClr>
              </a:gs>
            </a:gsLst>
            <a:lin ang="13200000"/>
          </a:gra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6" name="Rectangle 17">
            <a:extLst>
              <a:ext uri="{FF2B5EF4-FFF2-40B4-BE49-F238E27FC236}">
                <a16:creationId xmlns:a16="http://schemas.microsoft.com/office/drawing/2014/main" id="{39512D7B-033B-4259-9DF2-A02C318B32DF}"/>
              </a:ext>
            </a:extLst>
          </p:cNvPr>
          <p:cNvSpPr>
            <a:spLocks noMove="1" noResize="1"/>
          </p:cNvSpPr>
          <p:nvPr/>
        </p:nvSpPr>
        <p:spPr>
          <a:xfrm>
            <a:off x="459348" y="0"/>
            <a:ext cx="11732648" cy="159742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100000">
                <a:srgbClr val="203864">
                  <a:alpha val="52000"/>
                </a:srgbClr>
              </a:gs>
            </a:gsLst>
            <a:lin ang="16800000"/>
          </a:gra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8" name="Content Placeholder 4">
            <a:extLst>
              <a:ext uri="{FF2B5EF4-FFF2-40B4-BE49-F238E27FC236}">
                <a16:creationId xmlns:a16="http://schemas.microsoft.com/office/drawing/2014/main" id="{B64CB1F8-428F-54E9-0EF5-B516E27E2832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603248" y="1590741"/>
            <a:ext cx="10833100" cy="4988717"/>
          </a:xfrm>
        </p:spPr>
        <p:txBody>
          <a:bodyPr anchor="ctr">
            <a:normAutofit/>
          </a:bodyPr>
          <a:lstStyle/>
          <a:p>
            <a:pPr marL="0" lvl="0" indent="0">
              <a:buNone/>
            </a:pPr>
            <a:r>
              <a:rPr lang="ru" sz="2000" b="1" dirty="0">
                <a:latin typeface="Arial" panose="020B0604020202020204" pitchFamily="34" charset="0"/>
                <a:cs typeface="Arial" panose="020B0604020202020204" pitchFamily="34" charset="0"/>
              </a:rPr>
              <a:t>Ожидаемые преимущества</a:t>
            </a:r>
          </a:p>
          <a:p>
            <a:pPr lvl="0"/>
            <a:r>
              <a:rPr lang="ru" sz="2000" dirty="0">
                <a:latin typeface="Arial" panose="020B0604020202020204" pitchFamily="34" charset="0"/>
                <a:cs typeface="Arial" panose="020B0604020202020204" pitchFamily="34" charset="0"/>
              </a:rPr>
              <a:t>Улучшенная продовольственная безопасность</a:t>
            </a:r>
          </a:p>
          <a:p>
            <a:pPr lvl="1"/>
            <a:r>
              <a:rPr lang="ru" sz="1800" dirty="0">
                <a:latin typeface="Arial" panose="020B0604020202020204" pitchFamily="34" charset="0"/>
                <a:cs typeface="Arial" panose="020B0604020202020204" pitchFamily="34" charset="0"/>
              </a:rPr>
              <a:t>повышение доходов фермерских хозяйств,</a:t>
            </a:r>
          </a:p>
          <a:p>
            <a:pPr lvl="1"/>
            <a:r>
              <a:rPr lang="ru" sz="1800" dirty="0">
                <a:latin typeface="Arial" panose="020B0604020202020204" pitchFamily="34" charset="0"/>
                <a:cs typeface="Arial" panose="020B0604020202020204" pitchFamily="34" charset="0"/>
              </a:rPr>
              <a:t>диверсифицированное производство (в пользу более ценных культур) и</a:t>
            </a:r>
          </a:p>
          <a:p>
            <a:pPr lvl="1"/>
            <a:r>
              <a:rPr lang="ru" sz="1800" dirty="0">
                <a:latin typeface="Arial" panose="020B0604020202020204" pitchFamily="34" charset="0"/>
                <a:cs typeface="Arial" panose="020B0604020202020204" pitchFamily="34" charset="0"/>
              </a:rPr>
              <a:t>больше земли для увеличения производства</a:t>
            </a:r>
          </a:p>
          <a:p>
            <a:pPr lvl="0"/>
            <a:r>
              <a:rPr lang="ru" sz="2000" dirty="0">
                <a:latin typeface="Arial" panose="020B0604020202020204" pitchFamily="34" charset="0"/>
                <a:cs typeface="Arial" panose="020B0604020202020204" pitchFamily="34" charset="0"/>
              </a:rPr>
              <a:t>Усовершенствованная агропродовольственная и логистическая инфраструктура для поддержки эффективного функционирования цепочек стоимости и охлаждения с хранением для стабилизации ценовых колебаний и создания единой торговой платформы.</a:t>
            </a:r>
          </a:p>
          <a:p>
            <a:pPr lvl="0"/>
            <a:r>
              <a:rPr lang="ru" sz="2000" dirty="0">
                <a:latin typeface="Arial" panose="020B0604020202020204" pitchFamily="34" charset="0"/>
                <a:cs typeface="Arial" panose="020B0604020202020204" pitchFamily="34" charset="0"/>
              </a:rPr>
              <a:t>Улучшение инвестиций в инфраструктуру пограничного контроля и повышение эффективности и, следовательно, более быстрый транзит скоропортящихся продуктов, таких как абрикосы, томаты.</a:t>
            </a:r>
          </a:p>
          <a:p>
            <a:pPr lvl="0"/>
            <a:r>
              <a:rPr lang="ru" sz="2000" dirty="0">
                <a:latin typeface="Arial" panose="020B0604020202020204" pitchFamily="34" charset="0"/>
                <a:cs typeface="Arial" panose="020B0604020202020204" pitchFamily="34" charset="0"/>
              </a:rPr>
              <a:t>Увеличение государственных доходов, например, для «транзитных» и узловых стран (ХАБов), таких как Грузия.</a:t>
            </a:r>
          </a:p>
        </p:txBody>
      </p:sp>
      <p:sp>
        <p:nvSpPr>
          <p:cNvPr id="11" name="Title 3">
            <a:extLst>
              <a:ext uri="{FF2B5EF4-FFF2-40B4-BE49-F238E27FC236}">
                <a16:creationId xmlns:a16="http://schemas.microsoft.com/office/drawing/2014/main" id="{A192D498-2FAE-C58D-BB34-39EB168A8B6F}"/>
              </a:ext>
            </a:extLst>
          </p:cNvPr>
          <p:cNvSpPr txBox="1">
            <a:spLocks/>
          </p:cNvSpPr>
          <p:nvPr/>
        </p:nvSpPr>
        <p:spPr>
          <a:xfrm>
            <a:off x="1111248" y="278538"/>
            <a:ext cx="9969500" cy="103366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rmAutofit lnSpcReduction="10000"/>
          </a:bodyPr>
          <a:lstStyle>
            <a:lvl1pPr marL="0" marR="0" lvl="0" indent="0" algn="l" defTabSz="914400" rtl="0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4400" b="0" i="0" u="none" strike="noStrike" kern="1200" cap="none" spc="0" baseline="0">
                <a:solidFill>
                  <a:srgbClr val="000000"/>
                </a:solidFill>
                <a:uFillTx/>
                <a:latin typeface="Calibri Light"/>
              </a:defRPr>
            </a:lvl1pPr>
          </a:lstStyle>
          <a:p>
            <a:pPr algn="ctr"/>
            <a:r>
              <a:rPr lang="ru" sz="24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Ворота Южного Кавказа  - </a:t>
            </a:r>
            <a:br>
              <a:rPr lang="ru" sz="24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4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Оценка цепочки добавленной стоимости в агропродовольственном секторе</a:t>
            </a:r>
            <a:endParaRPr lang="ru" sz="2500" b="1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2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>
            <a:extLst>
              <a:ext uri="{FF2B5EF4-FFF2-40B4-BE49-F238E27FC236}">
                <a16:creationId xmlns:a16="http://schemas.microsoft.com/office/drawing/2014/main" id="{80C6B5E2-78D8-D2C4-AEDE-CFFB8ECE62CF}"/>
              </a:ext>
            </a:extLst>
          </p:cNvPr>
          <p:cNvSpPr>
            <a:spLocks noMove="1" noResize="1"/>
          </p:cNvSpPr>
          <p:nvPr/>
        </p:nvSpPr>
        <p:spPr>
          <a:xfrm>
            <a:off x="0" y="0"/>
            <a:ext cx="12191996" cy="6858000"/>
          </a:xfrm>
          <a:prstGeom prst="rect">
            <a:avLst/>
          </a:prstGeom>
          <a:solidFill>
            <a:srgbClr val="FFFFFF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3" name="Rectangle 11">
            <a:extLst>
              <a:ext uri="{FF2B5EF4-FFF2-40B4-BE49-F238E27FC236}">
                <a16:creationId xmlns:a16="http://schemas.microsoft.com/office/drawing/2014/main" id="{8C2BDF33-A627-E61F-6756-CCA06E04B48E}"/>
              </a:ext>
            </a:extLst>
          </p:cNvPr>
          <p:cNvSpPr>
            <a:spLocks noMove="1" noResize="1"/>
          </p:cNvSpPr>
          <p:nvPr/>
        </p:nvSpPr>
        <p:spPr>
          <a:xfrm flipH="1">
            <a:off x="0" y="0"/>
            <a:ext cx="12191996" cy="1590745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rgbClr val="2F5597"/>
              </a:gs>
            </a:gsLst>
            <a:lin ang="8400000"/>
          </a:gra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8F2D915B-A1C2-0BE5-29AF-EE7EAF79BD44}"/>
              </a:ext>
            </a:extLst>
          </p:cNvPr>
          <p:cNvSpPr>
            <a:spLocks noMove="1" noResize="1"/>
          </p:cNvSpPr>
          <p:nvPr/>
        </p:nvSpPr>
        <p:spPr>
          <a:xfrm rot="10800009" flipH="1">
            <a:off x="-9" y="-1"/>
            <a:ext cx="8115309" cy="1590745"/>
          </a:xfrm>
          <a:prstGeom prst="rect">
            <a:avLst/>
          </a:prstGeom>
          <a:gradFill>
            <a:gsLst>
              <a:gs pos="0">
                <a:srgbClr val="4472C4">
                  <a:alpha val="0"/>
                </a:srgbClr>
              </a:gs>
              <a:gs pos="100000">
                <a:srgbClr val="203864">
                  <a:alpha val="55000"/>
                </a:srgbClr>
              </a:gs>
            </a:gsLst>
            <a:lin ang="13800000"/>
          </a:gra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5" name="Rectangle 15">
            <a:extLst>
              <a:ext uri="{FF2B5EF4-FFF2-40B4-BE49-F238E27FC236}">
                <a16:creationId xmlns:a16="http://schemas.microsoft.com/office/drawing/2014/main" id="{BA099516-D2D8-EA7A-5E89-495FDE86851C}"/>
              </a:ext>
            </a:extLst>
          </p:cNvPr>
          <p:cNvSpPr>
            <a:spLocks noMove="1" noResize="1"/>
          </p:cNvSpPr>
          <p:nvPr/>
        </p:nvSpPr>
        <p:spPr>
          <a:xfrm flipH="1">
            <a:off x="8115300" y="0"/>
            <a:ext cx="4076696" cy="1590745"/>
          </a:xfrm>
          <a:prstGeom prst="rect">
            <a:avLst/>
          </a:prstGeom>
          <a:gradFill>
            <a:gsLst>
              <a:gs pos="0">
                <a:srgbClr val="4472C4">
                  <a:alpha val="66000"/>
                </a:srgbClr>
              </a:gs>
              <a:gs pos="100000">
                <a:srgbClr val="000000">
                  <a:alpha val="30000"/>
                </a:srgbClr>
              </a:gs>
            </a:gsLst>
            <a:lin ang="13200000"/>
          </a:gra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6" name="Rectangle 17">
            <a:extLst>
              <a:ext uri="{FF2B5EF4-FFF2-40B4-BE49-F238E27FC236}">
                <a16:creationId xmlns:a16="http://schemas.microsoft.com/office/drawing/2014/main" id="{E112A97D-694E-FDCF-B919-38B62E2B2A17}"/>
              </a:ext>
            </a:extLst>
          </p:cNvPr>
          <p:cNvSpPr>
            <a:spLocks noMove="1" noResize="1"/>
          </p:cNvSpPr>
          <p:nvPr/>
        </p:nvSpPr>
        <p:spPr>
          <a:xfrm>
            <a:off x="459348" y="0"/>
            <a:ext cx="11732648" cy="159742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100000">
                <a:srgbClr val="203864">
                  <a:alpha val="52000"/>
                </a:srgbClr>
              </a:gs>
            </a:gsLst>
            <a:lin ang="16800000"/>
          </a:gra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8" name="Content Placeholder 4">
            <a:extLst>
              <a:ext uri="{FF2B5EF4-FFF2-40B4-BE49-F238E27FC236}">
                <a16:creationId xmlns:a16="http://schemas.microsoft.com/office/drawing/2014/main" id="{0161E7D2-CFA5-2ABD-A230-6B0B1E417FFB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685800" y="1597429"/>
            <a:ext cx="11249526" cy="4982033"/>
          </a:xfrm>
        </p:spPr>
        <p:txBody>
          <a:bodyPr anchor="ctr">
            <a:normAutofit/>
          </a:bodyPr>
          <a:lstStyle/>
          <a:p>
            <a:pPr marL="0" lvl="0" indent="0">
              <a:buNone/>
            </a:pPr>
            <a:r>
              <a:rPr lang="ru" sz="2000" b="1" dirty="0">
                <a:latin typeface="Arial" panose="020B0604020202020204" pitchFamily="34" charset="0"/>
                <a:cs typeface="Arial" panose="020B0604020202020204" pitchFamily="34" charset="0"/>
              </a:rPr>
              <a:t>Новая политическая среда, влияющая на цепочки поставок агропродукции</a:t>
            </a:r>
          </a:p>
          <a:p>
            <a:pPr lvl="0"/>
            <a:r>
              <a:rPr lang="ru" sz="2000" dirty="0">
                <a:latin typeface="Arial" panose="020B0604020202020204" pitchFamily="34" charset="0"/>
                <a:cs typeface="Arial" panose="020B0604020202020204" pitchFamily="34" charset="0"/>
              </a:rPr>
              <a:t>44-дневная война 2020 года привела к переходу от азербайджанской </a:t>
            </a:r>
            <a:r>
              <a:rPr lang="ru" sz="2000" dirty="0" err="1">
                <a:latin typeface="Arial" panose="020B0604020202020204" pitchFamily="34" charset="0"/>
                <a:cs typeface="Arial" panose="020B0604020202020204" pitchFamily="34" charset="0"/>
              </a:rPr>
              <a:t>сельскохозяйственной </a:t>
            </a:r>
            <a:r>
              <a:rPr lang="ru" sz="2000" dirty="0">
                <a:latin typeface="Arial" panose="020B0604020202020204" pitchFamily="34" charset="0"/>
                <a:cs typeface="Arial" panose="020B0604020202020204" pitchFamily="34" charset="0"/>
              </a:rPr>
              <a:t>продукции для ключевых российских рынков к </a:t>
            </a:r>
            <a:r>
              <a:rPr lang="ru" sz="2000" dirty="0" err="1">
                <a:latin typeface="Arial" panose="020B0604020202020204" pitchFamily="34" charset="0"/>
                <a:cs typeface="Arial" panose="020B0604020202020204" pitchFamily="34" charset="0"/>
              </a:rPr>
              <a:t>сельскохозяйственной </a:t>
            </a:r>
            <a:r>
              <a:rPr lang="ru" sz="2000" dirty="0">
                <a:latin typeface="Arial" panose="020B0604020202020204" pitchFamily="34" charset="0"/>
                <a:cs typeface="Arial" panose="020B0604020202020204" pitchFamily="34" charset="0"/>
              </a:rPr>
              <a:t>продукции из Ирана, также известной как «абрикосовые войны».</a:t>
            </a:r>
          </a:p>
          <a:p>
            <a:pPr lvl="0"/>
            <a:r>
              <a:rPr lang="ru" sz="2000" dirty="0">
                <a:latin typeface="Arial" panose="020B0604020202020204" pitchFamily="34" charset="0"/>
                <a:cs typeface="Arial" panose="020B0604020202020204" pitchFamily="34" charset="0"/>
              </a:rPr>
              <a:t>Российское вторжение в Украину привело к</a:t>
            </a:r>
          </a:p>
          <a:p>
            <a:pPr lvl="1"/>
            <a:r>
              <a:rPr lang="ru" sz="1800" dirty="0">
                <a:latin typeface="Arial" panose="020B0604020202020204" pitchFamily="34" charset="0"/>
                <a:cs typeface="Arial" panose="020B0604020202020204" pitchFamily="34" charset="0"/>
              </a:rPr>
              <a:t>усилению зависимости от российского рынка сельскохозяйственной продукции и смещению торговых потоков и движению агрологистики в сторону торговых и логистических систем коридора Север-Юг и иранской агропродукции (и шире).</a:t>
            </a:r>
          </a:p>
          <a:p>
            <a:pPr lvl="1"/>
            <a:r>
              <a:rPr lang="ru" sz="1800" dirty="0">
                <a:latin typeface="Arial" panose="020B0604020202020204" pitchFamily="34" charset="0"/>
                <a:cs typeface="Arial" panose="020B0604020202020204" pitchFamily="34" charset="0"/>
              </a:rPr>
              <a:t>неустойчивой нагрузке на логистику и транспортировку скоропортящихся продуктов по единственному экспортному маршруту на ключевой российский рынок через Грузию, с заторами и задержками транспортных средств, перевозящих скоропортящиеся продукты через КПП ЛАРС (задержки до 1 месяца).</a:t>
            </a:r>
          </a:p>
          <a:p>
            <a:pPr lvl="1"/>
            <a:endParaRPr lang="en-GB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itle 3">
            <a:extLst>
              <a:ext uri="{FF2B5EF4-FFF2-40B4-BE49-F238E27FC236}">
                <a16:creationId xmlns:a16="http://schemas.microsoft.com/office/drawing/2014/main" id="{3DA18A9C-82FB-F866-E7B6-072641739FF0}"/>
              </a:ext>
            </a:extLst>
          </p:cNvPr>
          <p:cNvSpPr txBox="1">
            <a:spLocks/>
          </p:cNvSpPr>
          <p:nvPr/>
        </p:nvSpPr>
        <p:spPr>
          <a:xfrm>
            <a:off x="1111248" y="278538"/>
            <a:ext cx="9969500" cy="103366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rmAutofit lnSpcReduction="10000"/>
          </a:bodyPr>
          <a:lstStyle>
            <a:lvl1pPr marL="0" marR="0" lvl="0" indent="0" algn="l" defTabSz="914400" rtl="0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4400" b="0" i="0" u="none" strike="noStrike" kern="1200" cap="none" spc="0" baseline="0">
                <a:solidFill>
                  <a:srgbClr val="000000"/>
                </a:solidFill>
                <a:uFillTx/>
                <a:latin typeface="Calibri Light"/>
              </a:defRPr>
            </a:lvl1pPr>
          </a:lstStyle>
          <a:p>
            <a:pPr algn="ctr"/>
            <a:r>
              <a:rPr lang="ru" sz="24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Ворота Южного Кавказа  - </a:t>
            </a:r>
            <a:br>
              <a:rPr lang="ru" sz="24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4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Оценка цепочки добавленной стоимости в агропродовольственном секторе</a:t>
            </a:r>
            <a:endParaRPr lang="ru" sz="2500" b="1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>
            <a:extLst>
              <a:ext uri="{FF2B5EF4-FFF2-40B4-BE49-F238E27FC236}">
                <a16:creationId xmlns:a16="http://schemas.microsoft.com/office/drawing/2014/main" id="{80C6B5E2-78D8-D2C4-AEDE-CFFB8ECE62CF}"/>
              </a:ext>
            </a:extLst>
          </p:cNvPr>
          <p:cNvSpPr>
            <a:spLocks noMove="1" noResize="1"/>
          </p:cNvSpPr>
          <p:nvPr/>
        </p:nvSpPr>
        <p:spPr>
          <a:xfrm>
            <a:off x="0" y="0"/>
            <a:ext cx="12191996" cy="6858000"/>
          </a:xfrm>
          <a:prstGeom prst="rect">
            <a:avLst/>
          </a:prstGeom>
          <a:solidFill>
            <a:srgbClr val="FFFFFF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 dirty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3" name="Rectangle 11">
            <a:extLst>
              <a:ext uri="{FF2B5EF4-FFF2-40B4-BE49-F238E27FC236}">
                <a16:creationId xmlns:a16="http://schemas.microsoft.com/office/drawing/2014/main" id="{8C2BDF33-A627-E61F-6756-CCA06E04B48E}"/>
              </a:ext>
            </a:extLst>
          </p:cNvPr>
          <p:cNvSpPr>
            <a:spLocks noMove="1" noResize="1"/>
          </p:cNvSpPr>
          <p:nvPr/>
        </p:nvSpPr>
        <p:spPr>
          <a:xfrm flipH="1">
            <a:off x="0" y="0"/>
            <a:ext cx="12191996" cy="1590745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rgbClr val="2F5597"/>
              </a:gs>
            </a:gsLst>
            <a:lin ang="8400000"/>
          </a:gra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8F2D915B-A1C2-0BE5-29AF-EE7EAF79BD44}"/>
              </a:ext>
            </a:extLst>
          </p:cNvPr>
          <p:cNvSpPr>
            <a:spLocks noMove="1" noResize="1"/>
          </p:cNvSpPr>
          <p:nvPr/>
        </p:nvSpPr>
        <p:spPr>
          <a:xfrm rot="10800009" flipH="1">
            <a:off x="-9" y="-1"/>
            <a:ext cx="8115309" cy="1590745"/>
          </a:xfrm>
          <a:prstGeom prst="rect">
            <a:avLst/>
          </a:prstGeom>
          <a:gradFill>
            <a:gsLst>
              <a:gs pos="0">
                <a:srgbClr val="4472C4">
                  <a:alpha val="0"/>
                </a:srgbClr>
              </a:gs>
              <a:gs pos="100000">
                <a:srgbClr val="203864">
                  <a:alpha val="55000"/>
                </a:srgbClr>
              </a:gs>
            </a:gsLst>
            <a:lin ang="13800000"/>
          </a:gra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5" name="Rectangle 15">
            <a:extLst>
              <a:ext uri="{FF2B5EF4-FFF2-40B4-BE49-F238E27FC236}">
                <a16:creationId xmlns:a16="http://schemas.microsoft.com/office/drawing/2014/main" id="{BA099516-D2D8-EA7A-5E89-495FDE86851C}"/>
              </a:ext>
            </a:extLst>
          </p:cNvPr>
          <p:cNvSpPr>
            <a:spLocks noMove="1" noResize="1"/>
          </p:cNvSpPr>
          <p:nvPr/>
        </p:nvSpPr>
        <p:spPr>
          <a:xfrm flipH="1">
            <a:off x="8115300" y="0"/>
            <a:ext cx="4076696" cy="1590745"/>
          </a:xfrm>
          <a:prstGeom prst="rect">
            <a:avLst/>
          </a:prstGeom>
          <a:gradFill>
            <a:gsLst>
              <a:gs pos="0">
                <a:srgbClr val="4472C4">
                  <a:alpha val="66000"/>
                </a:srgbClr>
              </a:gs>
              <a:gs pos="100000">
                <a:srgbClr val="000000">
                  <a:alpha val="30000"/>
                </a:srgbClr>
              </a:gs>
            </a:gsLst>
            <a:lin ang="13200000"/>
          </a:gra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6" name="Rectangle 17">
            <a:extLst>
              <a:ext uri="{FF2B5EF4-FFF2-40B4-BE49-F238E27FC236}">
                <a16:creationId xmlns:a16="http://schemas.microsoft.com/office/drawing/2014/main" id="{E112A97D-694E-FDCF-B919-38B62E2B2A17}"/>
              </a:ext>
            </a:extLst>
          </p:cNvPr>
          <p:cNvSpPr>
            <a:spLocks noMove="1" noResize="1"/>
          </p:cNvSpPr>
          <p:nvPr/>
        </p:nvSpPr>
        <p:spPr>
          <a:xfrm>
            <a:off x="459348" y="0"/>
            <a:ext cx="11732648" cy="159742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100000">
                <a:srgbClr val="203864">
                  <a:alpha val="52000"/>
                </a:srgbClr>
              </a:gs>
            </a:gsLst>
            <a:lin ang="16800000"/>
          </a:gra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8" name="Content Placeholder 4">
            <a:extLst>
              <a:ext uri="{FF2B5EF4-FFF2-40B4-BE49-F238E27FC236}">
                <a16:creationId xmlns:a16="http://schemas.microsoft.com/office/drawing/2014/main" id="{0161E7D2-CFA5-2ABD-A230-6B0B1E417FFB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698326" y="2226950"/>
            <a:ext cx="10858500" cy="4186375"/>
          </a:xfrm>
        </p:spPr>
        <p:txBody>
          <a:bodyPr anchor="ctr">
            <a:normAutofit lnSpcReduction="10000"/>
          </a:bodyPr>
          <a:lstStyle/>
          <a:p>
            <a:pPr marL="0" lvl="0" indent="0">
              <a:buNone/>
            </a:pPr>
            <a:r>
              <a:rPr lang="ru" sz="2000" b="1" dirty="0">
                <a:latin typeface="Arial" panose="020B0604020202020204" pitchFamily="34" charset="0"/>
                <a:cs typeface="Arial" panose="020B0604020202020204" pitchFamily="34" charset="0"/>
              </a:rPr>
              <a:t>Новая политическая среда, влияющая на цепочки поставок агропродукции (продолжение)</a:t>
            </a:r>
          </a:p>
          <a:p>
            <a:pPr lvl="0">
              <a:lnSpc>
                <a:spcPct val="100000"/>
              </a:lnSpc>
            </a:pPr>
            <a:r>
              <a:rPr lang="ru" sz="2000" dirty="0">
                <a:latin typeface="Arial" panose="020B0604020202020204" pitchFamily="34" charset="0"/>
                <a:cs typeface="Arial" panose="020B0604020202020204" pitchFamily="34" charset="0"/>
              </a:rPr>
              <a:t>Российское вторжение в Украину привело к</a:t>
            </a:r>
          </a:p>
          <a:p>
            <a:pPr lvl="1">
              <a:lnSpc>
                <a:spcPct val="100000"/>
              </a:lnSpc>
            </a:pPr>
            <a:r>
              <a:rPr lang="ru" sz="1800" dirty="0">
                <a:latin typeface="Arial" panose="020B0604020202020204" pitchFamily="34" charset="0"/>
                <a:cs typeface="Arial" panose="020B0604020202020204" pitchFamily="34" charset="0"/>
              </a:rPr>
              <a:t>значительному увеличению транспортных расходов и нехватке автомобилей у региональных производителей для экспорта. В результате производители пытаются дольше хранить продукцию в холодильных камерах (а холодильных камер не хватает), что приводит к значительным колебаниям цен на продукцию.</a:t>
            </a:r>
          </a:p>
          <a:p>
            <a:pPr lvl="1">
              <a:lnSpc>
                <a:spcPct val="100000"/>
              </a:lnSpc>
            </a:pP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т</a:t>
            </a:r>
            <a:r>
              <a:rPr lang="ru" sz="1800" dirty="0">
                <a:latin typeface="Arial" panose="020B0604020202020204" pitchFamily="34" charset="0"/>
                <a:cs typeface="Arial" panose="020B0604020202020204" pitchFamily="34" charset="0"/>
              </a:rPr>
              <a:t>ому, что мелкие торговцы и экспортеры не могут поддерживать свой бизнес, что приводит к сокращению денежных потоков и доходов фермеров. Комбинация, которая со временем приведет к отсутствию продовольственной безопасности в регионах с мелкими и средними фермерскими хозяйствами.</a:t>
            </a:r>
          </a:p>
          <a:p>
            <a:pPr lvl="1">
              <a:lnSpc>
                <a:spcPct val="100000"/>
              </a:lnSpc>
            </a:pPr>
            <a:r>
              <a:rPr lang="ru" sz="1800" dirty="0">
                <a:latin typeface="Arial" panose="020B0604020202020204" pitchFamily="34" charset="0"/>
                <a:cs typeface="Arial" panose="020B0604020202020204" pitchFamily="34" charset="0"/>
              </a:rPr>
              <a:t>повышению уровня бизнеса более крупных и в некоторых случаях монополистических организаций в сфере производства, транспорта и логистики, которые используют свое влияние и получают коммерческие преимущества за счет уменьшения влияния проблем, с которыми сталкиваются другие более мелкие экспортеры.</a:t>
            </a:r>
          </a:p>
          <a:p>
            <a:pPr lvl="1"/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GB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itle 3">
            <a:extLst>
              <a:ext uri="{FF2B5EF4-FFF2-40B4-BE49-F238E27FC236}">
                <a16:creationId xmlns:a16="http://schemas.microsoft.com/office/drawing/2014/main" id="{3DA18A9C-82FB-F866-E7B6-072641739FF0}"/>
              </a:ext>
            </a:extLst>
          </p:cNvPr>
          <p:cNvSpPr txBox="1">
            <a:spLocks/>
          </p:cNvSpPr>
          <p:nvPr/>
        </p:nvSpPr>
        <p:spPr>
          <a:xfrm>
            <a:off x="1111248" y="278538"/>
            <a:ext cx="9969500" cy="103366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rmAutofit fontScale="92500" lnSpcReduction="20000"/>
          </a:bodyPr>
          <a:lstStyle>
            <a:lvl1pPr marL="0" marR="0" lvl="0" indent="0" algn="l" defTabSz="914400" rtl="0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4400" b="0" i="0" u="none" strike="noStrike" kern="1200" cap="none" spc="0" baseline="0">
                <a:solidFill>
                  <a:srgbClr val="000000"/>
                </a:solidFill>
                <a:uFillTx/>
                <a:latin typeface="Calibri Light"/>
              </a:defRPr>
            </a:lvl1pPr>
          </a:lstStyle>
          <a:p>
            <a:pPr algn="ctr"/>
            <a:r>
              <a:rPr lang="ru" sz="2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Ворота Южного Кавказа  - </a:t>
            </a:r>
            <a:br>
              <a:rPr lang="ru" sz="2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Оценка цепочки добавленной стоимости в агропродовольственном секторе</a:t>
            </a:r>
            <a:endParaRPr lang="ru" sz="3200" b="1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26124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4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>
            <a:extLst>
              <a:ext uri="{FF2B5EF4-FFF2-40B4-BE49-F238E27FC236}">
                <a16:creationId xmlns:a16="http://schemas.microsoft.com/office/drawing/2014/main" id="{2628D254-E4C6-A3CB-A1A5-F59F70A119CF}"/>
              </a:ext>
            </a:extLst>
          </p:cNvPr>
          <p:cNvSpPr>
            <a:spLocks noMove="1" noResize="1"/>
          </p:cNvSpPr>
          <p:nvPr/>
        </p:nvSpPr>
        <p:spPr>
          <a:xfrm>
            <a:off x="0" y="0"/>
            <a:ext cx="12191996" cy="6858000"/>
          </a:xfrm>
          <a:prstGeom prst="rect">
            <a:avLst/>
          </a:prstGeom>
          <a:solidFill>
            <a:srgbClr val="FFFFFF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 dirty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3" name="Rectangle 11">
            <a:extLst>
              <a:ext uri="{FF2B5EF4-FFF2-40B4-BE49-F238E27FC236}">
                <a16:creationId xmlns:a16="http://schemas.microsoft.com/office/drawing/2014/main" id="{C117267D-1EFA-2B25-1C80-A3EFDFC414E3}"/>
              </a:ext>
            </a:extLst>
          </p:cNvPr>
          <p:cNvSpPr>
            <a:spLocks noMove="1" noResize="1"/>
          </p:cNvSpPr>
          <p:nvPr/>
        </p:nvSpPr>
        <p:spPr>
          <a:xfrm flipH="1">
            <a:off x="0" y="0"/>
            <a:ext cx="12191996" cy="1590745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rgbClr val="2F5597"/>
              </a:gs>
            </a:gsLst>
            <a:lin ang="8400000"/>
          </a:gra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134C19FC-6111-6534-125C-D96A7288C737}"/>
              </a:ext>
            </a:extLst>
          </p:cNvPr>
          <p:cNvSpPr>
            <a:spLocks noMove="1" noResize="1"/>
          </p:cNvSpPr>
          <p:nvPr/>
        </p:nvSpPr>
        <p:spPr>
          <a:xfrm rot="10800009" flipH="1">
            <a:off x="-9" y="-1"/>
            <a:ext cx="8115309" cy="1590745"/>
          </a:xfrm>
          <a:prstGeom prst="rect">
            <a:avLst/>
          </a:prstGeom>
          <a:gradFill>
            <a:gsLst>
              <a:gs pos="0">
                <a:srgbClr val="4472C4">
                  <a:alpha val="0"/>
                </a:srgbClr>
              </a:gs>
              <a:gs pos="100000">
                <a:srgbClr val="203864">
                  <a:alpha val="55000"/>
                </a:srgbClr>
              </a:gs>
            </a:gsLst>
            <a:lin ang="13800000"/>
          </a:gra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5" name="Rectangle 15">
            <a:extLst>
              <a:ext uri="{FF2B5EF4-FFF2-40B4-BE49-F238E27FC236}">
                <a16:creationId xmlns:a16="http://schemas.microsoft.com/office/drawing/2014/main" id="{36D91455-0B43-C792-9A07-AF35D46FAB0E}"/>
              </a:ext>
            </a:extLst>
          </p:cNvPr>
          <p:cNvSpPr>
            <a:spLocks noMove="1" noResize="1"/>
          </p:cNvSpPr>
          <p:nvPr/>
        </p:nvSpPr>
        <p:spPr>
          <a:xfrm flipH="1">
            <a:off x="8115300" y="0"/>
            <a:ext cx="4076696" cy="1590745"/>
          </a:xfrm>
          <a:prstGeom prst="rect">
            <a:avLst/>
          </a:prstGeom>
          <a:gradFill>
            <a:gsLst>
              <a:gs pos="0">
                <a:srgbClr val="4472C4">
                  <a:alpha val="66000"/>
                </a:srgbClr>
              </a:gs>
              <a:gs pos="100000">
                <a:srgbClr val="000000">
                  <a:alpha val="30000"/>
                </a:srgbClr>
              </a:gs>
            </a:gsLst>
            <a:lin ang="13200000"/>
          </a:gra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6" name="Rectangle 17">
            <a:extLst>
              <a:ext uri="{FF2B5EF4-FFF2-40B4-BE49-F238E27FC236}">
                <a16:creationId xmlns:a16="http://schemas.microsoft.com/office/drawing/2014/main" id="{B09788F0-FFC9-BBF9-6925-479B80064D5F}"/>
              </a:ext>
            </a:extLst>
          </p:cNvPr>
          <p:cNvSpPr>
            <a:spLocks noMove="1" noResize="1"/>
          </p:cNvSpPr>
          <p:nvPr/>
        </p:nvSpPr>
        <p:spPr>
          <a:xfrm>
            <a:off x="459348" y="0"/>
            <a:ext cx="11732648" cy="159742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100000">
                <a:srgbClr val="203864">
                  <a:alpha val="52000"/>
                </a:srgbClr>
              </a:gs>
            </a:gsLst>
            <a:lin ang="16800000"/>
          </a:gra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8" name="Content Placeholder 4">
            <a:extLst>
              <a:ext uri="{FF2B5EF4-FFF2-40B4-BE49-F238E27FC236}">
                <a16:creationId xmlns:a16="http://schemas.microsoft.com/office/drawing/2014/main" id="{9A8D7433-8FE0-2639-E1B3-539B5B34E5CC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914400" y="2038795"/>
            <a:ext cx="10414000" cy="4634147"/>
          </a:xfrm>
        </p:spPr>
        <p:txBody>
          <a:bodyPr anchor="ctr">
            <a:normAutofit fontScale="85000" lnSpcReduction="20000"/>
          </a:bodyPr>
          <a:lstStyle/>
          <a:p>
            <a:pPr marL="0" lvl="0" indent="0">
              <a:lnSpc>
                <a:spcPct val="80000"/>
              </a:lnSpc>
              <a:buNone/>
            </a:pPr>
            <a:r>
              <a:rPr lang="ru" sz="2600" b="1" dirty="0">
                <a:latin typeface="Arial" panose="020B0604020202020204" pitchFamily="34" charset="0"/>
                <a:cs typeface="Arial" panose="020B0604020202020204" pitchFamily="34" charset="0"/>
              </a:rPr>
              <a:t>Краткосрочное увеличение объемов региональной торговли</a:t>
            </a:r>
          </a:p>
          <a:p>
            <a:pPr lvl="0">
              <a:lnSpc>
                <a:spcPct val="120000"/>
              </a:lnSpc>
            </a:pPr>
            <a:r>
              <a:rPr lang="ru" sz="2000" dirty="0">
                <a:latin typeface="Arial" panose="020B0604020202020204" pitchFamily="34" charset="0"/>
                <a:cs typeface="Arial" panose="020B0604020202020204" pitchFamily="34" charset="0"/>
              </a:rPr>
              <a:t>Российское вторжение в Украину привело к значительному увеличению торговых и транзитных потоков для Грузии и Армении в краткосрочной перспективе, предназначенных для российского рынка.</a:t>
            </a:r>
          </a:p>
          <a:p>
            <a:pPr lvl="0">
              <a:lnSpc>
                <a:spcPct val="120000"/>
              </a:lnSpc>
            </a:pPr>
            <a:r>
              <a:rPr lang="ru" sz="2000" dirty="0">
                <a:latin typeface="Arial" panose="020B0604020202020204" pitchFamily="34" charset="0"/>
                <a:cs typeface="Arial" panose="020B0604020202020204" pitchFamily="34" charset="0"/>
              </a:rPr>
              <a:t>В морском порту Поти (Грузия) и его партнерах по автомобильным перевозкам объемы навалочных и контейнерных перевозок увеличились на 320% за последние два месяца, особенно увеличился импорт скоропортящихся продуктов из Египта, т.е. бананов и картофеля, а также экспорт томатной пасты из КНР в Италию.</a:t>
            </a:r>
          </a:p>
          <a:p>
            <a:pPr lvl="0">
              <a:lnSpc>
                <a:spcPct val="120000"/>
              </a:lnSpc>
            </a:pPr>
            <a:r>
              <a:rPr lang="ru" sz="2000" dirty="0">
                <a:latin typeface="Arial" panose="020B0604020202020204" pitchFamily="34" charset="0"/>
                <a:cs typeface="Arial" panose="020B0604020202020204" pitchFamily="34" charset="0"/>
              </a:rPr>
              <a:t>В Армении резко увеличился экспорт скоропортящихся продуктов (включая реэкспорт) в результате перехода на транзитные маршруты коридора Север-Юг.</a:t>
            </a:r>
          </a:p>
          <a:p>
            <a:pPr lvl="0">
              <a:lnSpc>
                <a:spcPct val="120000"/>
              </a:lnSpc>
            </a:pPr>
            <a:r>
              <a:rPr lang="ru" sz="2000" dirty="0">
                <a:latin typeface="Arial" panose="020B0604020202020204" pitchFamily="34" charset="0"/>
                <a:cs typeface="Arial" panose="020B0604020202020204" pitchFamily="34" charset="0"/>
              </a:rPr>
              <a:t>Несколько ритейлеров инвестируют в стратегии местных поставщиков и соответствующее развитие распределительных центров как для внутристрановых, так и для региональных поставок продукции.</a:t>
            </a:r>
          </a:p>
          <a:p>
            <a:pPr lvl="0">
              <a:lnSpc>
                <a:spcPct val="120000"/>
              </a:lnSpc>
            </a:pPr>
            <a:r>
              <a:rPr lang="ru" sz="2000" dirty="0">
                <a:latin typeface="Arial" panose="020B0604020202020204" pitchFamily="34" charset="0"/>
                <a:cs typeface="Arial" panose="020B0604020202020204" pitchFamily="34" charset="0"/>
              </a:rPr>
              <a:t>Правительства в регионе ускоряют реализацию своих стратегий по увеличению местного производства</a:t>
            </a:r>
          </a:p>
        </p:txBody>
      </p:sp>
      <p:sp>
        <p:nvSpPr>
          <p:cNvPr id="11" name="Title 3">
            <a:extLst>
              <a:ext uri="{FF2B5EF4-FFF2-40B4-BE49-F238E27FC236}">
                <a16:creationId xmlns:a16="http://schemas.microsoft.com/office/drawing/2014/main" id="{EF3DA45E-9EED-1ADD-B856-A63DAA32FA0C}"/>
              </a:ext>
            </a:extLst>
          </p:cNvPr>
          <p:cNvSpPr txBox="1">
            <a:spLocks/>
          </p:cNvSpPr>
          <p:nvPr/>
        </p:nvSpPr>
        <p:spPr>
          <a:xfrm>
            <a:off x="1111248" y="278538"/>
            <a:ext cx="9969500" cy="103366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rmAutofit fontScale="92500" lnSpcReduction="20000"/>
          </a:bodyPr>
          <a:lstStyle>
            <a:lvl1pPr marL="0" marR="0" lvl="0" indent="0" algn="l" defTabSz="914400" rtl="0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4400" b="0" i="0" u="none" strike="noStrike" kern="1200" cap="none" spc="0" baseline="0">
                <a:solidFill>
                  <a:srgbClr val="000000"/>
                </a:solidFill>
                <a:uFillTx/>
                <a:latin typeface="Calibri Light"/>
              </a:defRPr>
            </a:lvl1pPr>
          </a:lstStyle>
          <a:p>
            <a:pPr algn="ctr"/>
            <a:r>
              <a:rPr lang="ru" sz="2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Ворота Южного Кавказа  - </a:t>
            </a:r>
            <a:br>
              <a:rPr lang="ru" sz="2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Оценка цепочки добавленной стоимости в агропродовольственном секторе</a:t>
            </a:r>
            <a:endParaRPr lang="ru" sz="3200" b="1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5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>
            <a:extLst>
              <a:ext uri="{FF2B5EF4-FFF2-40B4-BE49-F238E27FC236}">
                <a16:creationId xmlns:a16="http://schemas.microsoft.com/office/drawing/2014/main" id="{93745390-7CDD-97B8-F6BD-04630D0BDFEA}"/>
              </a:ext>
            </a:extLst>
          </p:cNvPr>
          <p:cNvSpPr>
            <a:spLocks noMove="1" noResize="1"/>
          </p:cNvSpPr>
          <p:nvPr/>
        </p:nvSpPr>
        <p:spPr>
          <a:xfrm>
            <a:off x="0" y="0"/>
            <a:ext cx="12191996" cy="6858000"/>
          </a:xfrm>
          <a:prstGeom prst="rect">
            <a:avLst/>
          </a:prstGeom>
          <a:solidFill>
            <a:srgbClr val="FFFFFF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3" name="Rectangle 11">
            <a:extLst>
              <a:ext uri="{FF2B5EF4-FFF2-40B4-BE49-F238E27FC236}">
                <a16:creationId xmlns:a16="http://schemas.microsoft.com/office/drawing/2014/main" id="{E615F19A-13B2-886A-DC7B-158655A74A27}"/>
              </a:ext>
            </a:extLst>
          </p:cNvPr>
          <p:cNvSpPr>
            <a:spLocks noMove="1" noResize="1"/>
          </p:cNvSpPr>
          <p:nvPr/>
        </p:nvSpPr>
        <p:spPr>
          <a:xfrm flipH="1">
            <a:off x="0" y="0"/>
            <a:ext cx="12191996" cy="1590745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rgbClr val="2F5597"/>
              </a:gs>
            </a:gsLst>
            <a:lin ang="8400000"/>
          </a:gra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4ED0339C-566C-6A09-74DF-FC28E6908342}"/>
              </a:ext>
            </a:extLst>
          </p:cNvPr>
          <p:cNvSpPr>
            <a:spLocks noMove="1" noResize="1"/>
          </p:cNvSpPr>
          <p:nvPr/>
        </p:nvSpPr>
        <p:spPr>
          <a:xfrm rot="10800009" flipH="1">
            <a:off x="-9" y="-1"/>
            <a:ext cx="8115309" cy="1590745"/>
          </a:xfrm>
          <a:prstGeom prst="rect">
            <a:avLst/>
          </a:prstGeom>
          <a:gradFill>
            <a:gsLst>
              <a:gs pos="0">
                <a:srgbClr val="4472C4">
                  <a:alpha val="0"/>
                </a:srgbClr>
              </a:gs>
              <a:gs pos="100000">
                <a:srgbClr val="203864">
                  <a:alpha val="55000"/>
                </a:srgbClr>
              </a:gs>
            </a:gsLst>
            <a:lin ang="13800000"/>
          </a:gra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5" name="Rectangle 15">
            <a:extLst>
              <a:ext uri="{FF2B5EF4-FFF2-40B4-BE49-F238E27FC236}">
                <a16:creationId xmlns:a16="http://schemas.microsoft.com/office/drawing/2014/main" id="{48702645-8D81-9056-85E3-4CE6EAFFB795}"/>
              </a:ext>
            </a:extLst>
          </p:cNvPr>
          <p:cNvSpPr>
            <a:spLocks noMove="1" noResize="1"/>
          </p:cNvSpPr>
          <p:nvPr/>
        </p:nvSpPr>
        <p:spPr>
          <a:xfrm flipH="1">
            <a:off x="8115300" y="0"/>
            <a:ext cx="4076696" cy="1590745"/>
          </a:xfrm>
          <a:prstGeom prst="rect">
            <a:avLst/>
          </a:prstGeom>
          <a:gradFill>
            <a:gsLst>
              <a:gs pos="0">
                <a:srgbClr val="4472C4">
                  <a:alpha val="66000"/>
                </a:srgbClr>
              </a:gs>
              <a:gs pos="100000">
                <a:srgbClr val="000000">
                  <a:alpha val="30000"/>
                </a:srgbClr>
              </a:gs>
            </a:gsLst>
            <a:lin ang="13200000"/>
          </a:gra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6" name="Rectangle 17">
            <a:extLst>
              <a:ext uri="{FF2B5EF4-FFF2-40B4-BE49-F238E27FC236}">
                <a16:creationId xmlns:a16="http://schemas.microsoft.com/office/drawing/2014/main" id="{9FCAD82D-511B-BC23-84D6-FBF3A8CDF4F5}"/>
              </a:ext>
            </a:extLst>
          </p:cNvPr>
          <p:cNvSpPr>
            <a:spLocks noMove="1" noResize="1"/>
          </p:cNvSpPr>
          <p:nvPr/>
        </p:nvSpPr>
        <p:spPr>
          <a:xfrm>
            <a:off x="459348" y="0"/>
            <a:ext cx="11732648" cy="159742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100000">
                <a:srgbClr val="203864">
                  <a:alpha val="52000"/>
                </a:srgbClr>
              </a:gs>
            </a:gsLst>
            <a:lin ang="16800000"/>
          </a:gra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8" name="Content Placeholder 4">
            <a:extLst>
              <a:ext uri="{FF2B5EF4-FFF2-40B4-BE49-F238E27FC236}">
                <a16:creationId xmlns:a16="http://schemas.microsoft.com/office/drawing/2014/main" id="{F70E2A2D-759A-7115-8B5D-3A4309A2D69C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624570" y="1869282"/>
            <a:ext cx="11012259" cy="4390003"/>
          </a:xfrm>
        </p:spPr>
        <p:txBody>
          <a:bodyPr anchor="ctr">
            <a:noAutofit/>
          </a:bodyPr>
          <a:lstStyle/>
          <a:p>
            <a:pPr marL="0" lvl="0" indent="0">
              <a:lnSpc>
                <a:spcPct val="70000"/>
              </a:lnSpc>
              <a:buNone/>
            </a:pPr>
            <a:r>
              <a:rPr lang="ru" sz="2000" b="1" dirty="0">
                <a:latin typeface="Arial" panose="020B0604020202020204" pitchFamily="34" charset="0"/>
                <a:cs typeface="Arial" panose="020B0604020202020204" pitchFamily="34" charset="0"/>
              </a:rPr>
              <a:t>Среднесрочные риски снижения</a:t>
            </a:r>
          </a:p>
          <a:p>
            <a:pPr marL="0" lvl="0" indent="0">
              <a:lnSpc>
                <a:spcPct val="70000"/>
              </a:lnSpc>
              <a:buNone/>
            </a:pPr>
            <a:endParaRPr lang="ru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lnSpc>
                <a:spcPct val="100000"/>
              </a:lnSpc>
            </a:pPr>
            <a:r>
              <a:rPr lang="ru" sz="2000" dirty="0">
                <a:latin typeface="Arial" panose="020B0604020202020204" pitchFamily="34" charset="0"/>
                <a:cs typeface="Arial" panose="020B0604020202020204" pitchFamily="34" charset="0"/>
              </a:rPr>
              <a:t>Диверсификация от зависимости от российского рынка будет сложнее</a:t>
            </a:r>
          </a:p>
          <a:p>
            <a:pPr lvl="0">
              <a:lnSpc>
                <a:spcPct val="100000"/>
              </a:lnSpc>
            </a:pPr>
            <a:r>
              <a:rPr lang="ru" sz="2000" dirty="0">
                <a:latin typeface="Arial" panose="020B0604020202020204" pitchFamily="34" charset="0"/>
                <a:cs typeface="Arial" panose="020B0604020202020204" pitchFamily="34" charset="0"/>
              </a:rPr>
              <a:t>Грузинский порт Поти полностью ориентирован на импорт и не считает жизнеспособной экспортную функцию для контейнерных и скоропортящихся продуктов через Грузию, хотя они видят жизнеспособным экспорт из Китая/Узбекистана/Казахстана через Грузию в будущем.</a:t>
            </a:r>
          </a:p>
          <a:p>
            <a:pPr lvl="0">
              <a:lnSpc>
                <a:spcPct val="100000"/>
              </a:lnSpc>
            </a:pPr>
            <a:r>
              <a:rPr lang="ru" sz="2000" dirty="0">
                <a:latin typeface="Arial" panose="020B0604020202020204" pitchFamily="34" charset="0"/>
                <a:cs typeface="Arial" panose="020B0604020202020204" pitchFamily="34" charset="0"/>
              </a:rPr>
              <a:t>Возможности Грузии в качестве транзитного хаба Восток-Запад для скоропортящихся продуктов, по-видимому, сужаются, что соответственно влияет на маршрут турецкого экспорта через Грузию и, следовательно, сокращает объемы.</a:t>
            </a:r>
          </a:p>
        </p:txBody>
      </p:sp>
      <p:sp>
        <p:nvSpPr>
          <p:cNvPr id="11" name="Title 3">
            <a:extLst>
              <a:ext uri="{FF2B5EF4-FFF2-40B4-BE49-F238E27FC236}">
                <a16:creationId xmlns:a16="http://schemas.microsoft.com/office/drawing/2014/main" id="{B5CF2A96-C221-38FB-A1D6-6679179FE6DC}"/>
              </a:ext>
            </a:extLst>
          </p:cNvPr>
          <p:cNvSpPr txBox="1">
            <a:spLocks/>
          </p:cNvSpPr>
          <p:nvPr/>
        </p:nvSpPr>
        <p:spPr>
          <a:xfrm>
            <a:off x="1111248" y="278538"/>
            <a:ext cx="9969500" cy="103366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rmAutofit fontScale="92500" lnSpcReduction="20000"/>
          </a:bodyPr>
          <a:lstStyle>
            <a:lvl1pPr marL="0" marR="0" lvl="0" indent="0" algn="l" defTabSz="914400" rtl="0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4400" b="0" i="0" u="none" strike="noStrike" kern="1200" cap="none" spc="0" baseline="0">
                <a:solidFill>
                  <a:srgbClr val="000000"/>
                </a:solidFill>
                <a:uFillTx/>
                <a:latin typeface="Calibri Light"/>
              </a:defRPr>
            </a:lvl1pPr>
          </a:lstStyle>
          <a:p>
            <a:pPr algn="ctr"/>
            <a:r>
              <a:rPr lang="ru" sz="2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Ворота Южного Кавказа  - </a:t>
            </a:r>
            <a:br>
              <a:rPr lang="ru" sz="2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Оценка цепочки добавленной стоимости в агропродовольственном секторе</a:t>
            </a:r>
            <a:endParaRPr lang="ru" sz="3200" b="1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6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>
            <a:extLst>
              <a:ext uri="{FF2B5EF4-FFF2-40B4-BE49-F238E27FC236}">
                <a16:creationId xmlns:a16="http://schemas.microsoft.com/office/drawing/2014/main" id="{5989B75B-1D69-96C7-6925-8D1389A964BB}"/>
              </a:ext>
            </a:extLst>
          </p:cNvPr>
          <p:cNvSpPr>
            <a:spLocks noMove="1" noResize="1"/>
          </p:cNvSpPr>
          <p:nvPr/>
        </p:nvSpPr>
        <p:spPr>
          <a:xfrm>
            <a:off x="0" y="0"/>
            <a:ext cx="12191996" cy="6858000"/>
          </a:xfrm>
          <a:prstGeom prst="rect">
            <a:avLst/>
          </a:prstGeom>
          <a:solidFill>
            <a:srgbClr val="FFFFFF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3" name="Rectangle 11">
            <a:extLst>
              <a:ext uri="{FF2B5EF4-FFF2-40B4-BE49-F238E27FC236}">
                <a16:creationId xmlns:a16="http://schemas.microsoft.com/office/drawing/2014/main" id="{CEDEAB72-522D-DC9C-2D9D-7C05A16758FA}"/>
              </a:ext>
            </a:extLst>
          </p:cNvPr>
          <p:cNvSpPr>
            <a:spLocks noMove="1" noResize="1"/>
          </p:cNvSpPr>
          <p:nvPr/>
        </p:nvSpPr>
        <p:spPr>
          <a:xfrm flipH="1">
            <a:off x="0" y="0"/>
            <a:ext cx="12191996" cy="1590745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rgbClr val="2F5597"/>
              </a:gs>
            </a:gsLst>
            <a:lin ang="8400000"/>
          </a:gra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A04C9E0C-2101-C4E0-CF4D-5FD6BD0F7A8C}"/>
              </a:ext>
            </a:extLst>
          </p:cNvPr>
          <p:cNvSpPr>
            <a:spLocks noMove="1" noResize="1"/>
          </p:cNvSpPr>
          <p:nvPr/>
        </p:nvSpPr>
        <p:spPr>
          <a:xfrm rot="10800009" flipH="1">
            <a:off x="-9" y="-1"/>
            <a:ext cx="8115309" cy="1590745"/>
          </a:xfrm>
          <a:prstGeom prst="rect">
            <a:avLst/>
          </a:prstGeom>
          <a:gradFill>
            <a:gsLst>
              <a:gs pos="0">
                <a:srgbClr val="4472C4">
                  <a:alpha val="0"/>
                </a:srgbClr>
              </a:gs>
              <a:gs pos="100000">
                <a:srgbClr val="203864">
                  <a:alpha val="55000"/>
                </a:srgbClr>
              </a:gs>
            </a:gsLst>
            <a:lin ang="13800000"/>
          </a:gra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5" name="Rectangle 15">
            <a:extLst>
              <a:ext uri="{FF2B5EF4-FFF2-40B4-BE49-F238E27FC236}">
                <a16:creationId xmlns:a16="http://schemas.microsoft.com/office/drawing/2014/main" id="{F6028C07-434B-EF2E-4C8E-2A1E75F85C53}"/>
              </a:ext>
            </a:extLst>
          </p:cNvPr>
          <p:cNvSpPr>
            <a:spLocks noMove="1" noResize="1"/>
          </p:cNvSpPr>
          <p:nvPr/>
        </p:nvSpPr>
        <p:spPr>
          <a:xfrm flipH="1">
            <a:off x="8115300" y="0"/>
            <a:ext cx="4076696" cy="1590745"/>
          </a:xfrm>
          <a:prstGeom prst="rect">
            <a:avLst/>
          </a:prstGeom>
          <a:gradFill>
            <a:gsLst>
              <a:gs pos="0">
                <a:srgbClr val="4472C4">
                  <a:alpha val="66000"/>
                </a:srgbClr>
              </a:gs>
              <a:gs pos="100000">
                <a:srgbClr val="000000">
                  <a:alpha val="30000"/>
                </a:srgbClr>
              </a:gs>
            </a:gsLst>
            <a:lin ang="13200000"/>
          </a:gra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6" name="Rectangle 17">
            <a:extLst>
              <a:ext uri="{FF2B5EF4-FFF2-40B4-BE49-F238E27FC236}">
                <a16:creationId xmlns:a16="http://schemas.microsoft.com/office/drawing/2014/main" id="{5A69412C-52E5-2C7E-528E-70A0D0DC714B}"/>
              </a:ext>
            </a:extLst>
          </p:cNvPr>
          <p:cNvSpPr>
            <a:spLocks noMove="1" noResize="1"/>
          </p:cNvSpPr>
          <p:nvPr/>
        </p:nvSpPr>
        <p:spPr>
          <a:xfrm>
            <a:off x="459348" y="0"/>
            <a:ext cx="11732648" cy="159742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100000">
                <a:srgbClr val="203864">
                  <a:alpha val="52000"/>
                </a:srgbClr>
              </a:gs>
            </a:gsLst>
            <a:lin ang="16800000"/>
          </a:gra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8" name="Content Placeholder 4">
            <a:extLst>
              <a:ext uri="{FF2B5EF4-FFF2-40B4-BE49-F238E27FC236}">
                <a16:creationId xmlns:a16="http://schemas.microsoft.com/office/drawing/2014/main" id="{2691A248-90FF-8D42-3BAC-793483A5C3A1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128337" y="2205128"/>
            <a:ext cx="12063663" cy="4031804"/>
          </a:xfrm>
        </p:spPr>
        <p:txBody>
          <a:bodyPr anchor="ctr">
            <a:noAutofit/>
          </a:bodyPr>
          <a:lstStyle/>
          <a:p>
            <a:pPr marL="0" lvl="0" indent="0">
              <a:lnSpc>
                <a:spcPct val="70000"/>
              </a:lnSpc>
              <a:buNone/>
            </a:pPr>
            <a:endParaRPr lang="en-GB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>
              <a:lnSpc>
                <a:spcPct val="70000"/>
              </a:lnSpc>
              <a:buNone/>
            </a:pPr>
            <a:r>
              <a:rPr lang="ru" sz="2000" b="1" dirty="0">
                <a:latin typeface="Arial" panose="020B0604020202020204" pitchFamily="34" charset="0"/>
                <a:cs typeface="Arial" panose="020B0604020202020204" pitchFamily="34" charset="0"/>
              </a:rPr>
              <a:t>Возможности развития</a:t>
            </a:r>
          </a:p>
          <a:p>
            <a:pPr lvl="0">
              <a:lnSpc>
                <a:spcPct val="100000"/>
              </a:lnSpc>
            </a:pPr>
            <a:r>
              <a:rPr lang="ru" sz="1800" dirty="0">
                <a:latin typeface="Arial" panose="020B0604020202020204" pitchFamily="34" charset="0"/>
                <a:cs typeface="Arial" panose="020B0604020202020204" pitchFamily="34" charset="0"/>
              </a:rPr>
              <a:t>В целом никогда не было более важного соглашения о сотрудничестве на Южном Кавказе в области </a:t>
            </a:r>
            <a:r>
              <a:rPr lang="ru" sz="1800" dirty="0" err="1">
                <a:latin typeface="Arial" panose="020B0604020202020204" pitchFamily="34" charset="0"/>
                <a:cs typeface="Arial" panose="020B0604020202020204" pitchFamily="34" charset="0"/>
              </a:rPr>
              <a:t>сельскохозяйственной </a:t>
            </a:r>
            <a:r>
              <a:rPr lang="ru" sz="1800" dirty="0">
                <a:latin typeface="Arial" panose="020B0604020202020204" pitchFamily="34" charset="0"/>
                <a:cs typeface="Arial" panose="020B0604020202020204" pitchFamily="34" charset="0"/>
              </a:rPr>
              <a:t>продукции (особенно для скоропортящихся продуктов), потенциально в виде единой платформы для обработки, хранения и логистики, как цифровой, так и физической инфраструктуры.</a:t>
            </a:r>
          </a:p>
          <a:p>
            <a:pPr lvl="0">
              <a:lnSpc>
                <a:spcPct val="100000"/>
              </a:lnSpc>
            </a:pPr>
            <a:r>
              <a:rPr lang="ru" sz="1800" dirty="0">
                <a:latin typeface="Arial" panose="020B0604020202020204" pitchFamily="34" charset="0"/>
                <a:cs typeface="Arial" panose="020B0604020202020204" pitchFamily="34" charset="0"/>
              </a:rPr>
              <a:t>Чтобы реализовать амбиции коридора Восток-Запад и Грузинского ХАБА, преимущества разработок Поти/АПМ должны быть использованы для импорта продукции в контейнерах, а также необходимо обосновать экспорт в ЕС из Азербайджана и других стран. Турецкая продукция, которая проходит транзитом через Г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р</a:t>
            </a:r>
            <a:r>
              <a:rPr lang="ru" sz="1800" dirty="0">
                <a:latin typeface="Arial" panose="020B0604020202020204" pitchFamily="34" charset="0"/>
                <a:cs typeface="Arial" panose="020B0604020202020204" pitchFamily="34" charset="0"/>
              </a:rPr>
              <a:t>узию, также может выиграть, только если Турция не найдет решение об открытии границ для доступа к </a:t>
            </a:r>
            <a:r>
              <a:rPr lang="ru" sz="1800">
                <a:latin typeface="Arial" panose="020B0604020202020204" pitchFamily="34" charset="0"/>
                <a:cs typeface="Arial" panose="020B0604020202020204" pitchFamily="34" charset="0"/>
              </a:rPr>
              <a:t>коридору Север-Юг</a:t>
            </a:r>
            <a:endParaRPr lang="ru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lnSpc>
                <a:spcPct val="100000"/>
              </a:lnSpc>
            </a:pPr>
            <a:r>
              <a:rPr lang="ru" sz="1800" dirty="0">
                <a:latin typeface="Arial" panose="020B0604020202020204" pitchFamily="34" charset="0"/>
                <a:cs typeface="Arial" panose="020B0604020202020204" pitchFamily="34" charset="0"/>
              </a:rPr>
              <a:t>Для поддержки развития внутреннего производства в каждой стране региона следует поддерживать стратегию нескольких ритейлеров, например Carrefour в Грузии, по развитию внутристрановых и региональных РЦ.</a:t>
            </a:r>
          </a:p>
          <a:p>
            <a:pPr lvl="0">
              <a:lnSpc>
                <a:spcPct val="100000"/>
              </a:lnSpc>
            </a:pPr>
            <a:r>
              <a:rPr lang="ru" sz="1800" dirty="0">
                <a:latin typeface="Arial" panose="020B0604020202020204" pitchFamily="34" charset="0"/>
                <a:cs typeface="Arial" panose="020B0604020202020204" pitchFamily="34" charset="0"/>
              </a:rPr>
              <a:t>Там, где существуют монопольные системы в логистике и транспортных системах, особенно в развитии коридора Север-Юг, следует продвигать подход «экономического оператора», чтобы выйти за рамки чисто коммерческих выгод, например, для поддержки фермеров посредством разработки стандартов и переработки сельскохозяйственной продукции /упаковочного оборудования. Обеспечение лучшей цены на фермерскую продукцию и укрепление продовольственной безопасности страны.</a:t>
            </a:r>
          </a:p>
          <a:p>
            <a:pPr lvl="0">
              <a:lnSpc>
                <a:spcPct val="70000"/>
              </a:lnSpc>
            </a:pPr>
            <a:endParaRPr lang="en-GB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itle 3">
            <a:extLst>
              <a:ext uri="{FF2B5EF4-FFF2-40B4-BE49-F238E27FC236}">
                <a16:creationId xmlns:a16="http://schemas.microsoft.com/office/drawing/2014/main" id="{C35322BB-E27F-64B5-43E8-A7D4A5792166}"/>
              </a:ext>
            </a:extLst>
          </p:cNvPr>
          <p:cNvSpPr txBox="1">
            <a:spLocks/>
          </p:cNvSpPr>
          <p:nvPr/>
        </p:nvSpPr>
        <p:spPr>
          <a:xfrm>
            <a:off x="1111248" y="278538"/>
            <a:ext cx="9969500" cy="103366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rmAutofit fontScale="92500" lnSpcReduction="20000"/>
          </a:bodyPr>
          <a:lstStyle>
            <a:lvl1pPr marL="0" marR="0" lvl="0" indent="0" algn="l" defTabSz="914400" rtl="0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4400" b="0" i="0" u="none" strike="noStrike" kern="1200" cap="none" spc="0" baseline="0">
                <a:solidFill>
                  <a:srgbClr val="000000"/>
                </a:solidFill>
                <a:uFillTx/>
                <a:latin typeface="Calibri Light"/>
              </a:defRPr>
            </a:lvl1pPr>
          </a:lstStyle>
          <a:p>
            <a:pPr algn="ctr"/>
            <a:r>
              <a:rPr lang="ru" sz="2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Ворота Южного Кавказа  - </a:t>
            </a:r>
            <a:br>
              <a:rPr lang="ru" sz="2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Оценка цепочки добавленной стоимости в агропродовольственном секторе</a:t>
            </a:r>
            <a:endParaRPr lang="ru" sz="3200" b="1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FDAEA74914DCF4CB1BBCF0E2E5EDB11" ma:contentTypeVersion="16" ma:contentTypeDescription="Create a new document." ma:contentTypeScope="" ma:versionID="590b25b2cc87761dafd9002c9e8bdf08">
  <xsd:schema xmlns:xsd="http://www.w3.org/2001/XMLSchema" xmlns:xs="http://www.w3.org/2001/XMLSchema" xmlns:p="http://schemas.microsoft.com/office/2006/metadata/properties" xmlns:ns2="f668aa56-9285-4561-92d6-d6343913a899" xmlns:ns3="4d0bf39f-aee5-4194-a8cf-9eb94d977901" xmlns:ns4="c1fdd505-2570-46c2-bd04-3e0f2d874cf5" targetNamespace="http://schemas.microsoft.com/office/2006/metadata/properties" ma:root="true" ma:fieldsID="08ce7d0b189851eda8553ac15085c2ff" ns2:_="" ns3:_="" ns4:_="">
    <xsd:import namespace="f668aa56-9285-4561-92d6-d6343913a899"/>
    <xsd:import namespace="4d0bf39f-aee5-4194-a8cf-9eb94d977901"/>
    <xsd:import namespace="c1fdd505-2570-46c2-bd04-3e0f2d874cf5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MediaServiceLocation" minOccurs="0"/>
                <xsd:element ref="ns3:lcf76f155ced4ddcb4097134ff3c332f" minOccurs="0"/>
                <xsd:element ref="ns4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68aa56-9285-4561-92d6-d6343913a89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d0bf39f-aee5-4194-a8cf-9eb94d97790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115af50e-efb3-4a0e-b425-875ff625e09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fdd505-2570-46c2-bd04-3e0f2d874cf5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cf1b58bf-0af3-43f6-8149-3fc5501c152c}" ma:internalName="TaxCatchAll" ma:showField="CatchAllData" ma:web="f668aa56-9285-4561-92d6-d6343913a89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4d0bf39f-aee5-4194-a8cf-9eb94d977901">
      <Terms xmlns="http://schemas.microsoft.com/office/infopath/2007/PartnerControls"/>
    </lcf76f155ced4ddcb4097134ff3c332f>
    <TaxCatchAll xmlns="c1fdd505-2570-46c2-bd04-3e0f2d874cf5" xsi:nil="true"/>
  </documentManagement>
</p:properties>
</file>

<file path=customXml/itemProps1.xml><?xml version="1.0" encoding="utf-8"?>
<ds:datastoreItem xmlns:ds="http://schemas.openxmlformats.org/officeDocument/2006/customXml" ds:itemID="{721F4C9F-FF6E-4AEA-BC5D-0F937281BE91}"/>
</file>

<file path=customXml/itemProps2.xml><?xml version="1.0" encoding="utf-8"?>
<ds:datastoreItem xmlns:ds="http://schemas.openxmlformats.org/officeDocument/2006/customXml" ds:itemID="{4F613AA9-3453-4263-93D4-6B9BF26FC335}"/>
</file>

<file path=customXml/itemProps3.xml><?xml version="1.0" encoding="utf-8"?>
<ds:datastoreItem xmlns:ds="http://schemas.openxmlformats.org/officeDocument/2006/customXml" ds:itemID="{E60223CB-B552-4E2B-8159-1B3D045E650B}"/>
</file>

<file path=docProps/app.xml><?xml version="1.0" encoding="utf-8"?>
<Properties xmlns="http://schemas.openxmlformats.org/officeDocument/2006/extended-properties" xmlns:vt="http://schemas.openxmlformats.org/officeDocument/2006/docPropsVTypes">
  <TotalTime>408</TotalTime>
  <Words>1099</Words>
  <Application>Microsoft Office PowerPoint</Application>
  <PresentationFormat>Widescreen</PresentationFormat>
  <Paragraphs>61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PowerPoint Presentation</vt:lpstr>
      <vt:lpstr>Ворота Южного Кавказа  -   Оценка цепочки добавленной стоимости в агропродовольственном секторе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Knowledge Sharing on Agriculture Modernization and Food Security - ADB's South Caucasus Agro-Food Value Chain Assessment Project</dc:title>
  <dc:creator>Steve Allen</dc:creator>
  <cp:lastModifiedBy>Alzeus R. Alzate</cp:lastModifiedBy>
  <cp:revision>24</cp:revision>
  <dcterms:created xsi:type="dcterms:W3CDTF">2022-07-30T05:55:52Z</dcterms:created>
  <dcterms:modified xsi:type="dcterms:W3CDTF">2022-08-11T00:40:33Z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0x0101009FDAEA74914DCF4CB1BBCF0E2E5EDB11</vt:lpwstr>
  </property>
</Properties>
</file>