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66" r:id="rId5"/>
    <p:sldId id="267" r:id="rId6"/>
    <p:sldId id="276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7" autoAdjust="0"/>
    <p:restoredTop sz="94695"/>
  </p:normalViewPr>
  <p:slideViewPr>
    <p:cSldViewPr snapToGrid="0">
      <p:cViewPr varScale="1">
        <p:scale>
          <a:sx n="77" d="100"/>
          <a:sy n="77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40484-A90E-D041-0C52-788A71F4206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21974E-E43D-C28A-4768-F4EBC8C933E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81183-01F0-C630-ECB6-6E61F5A7706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B2A219-C26C-4113-937A-87038BE409ED}" type="datetime1">
              <a:rPr lang="en-GB"/>
              <a:pPr lvl="0"/>
              <a:t>11/08/2022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8505C-E473-BE28-8FA2-F7C5813F9E0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3B3E6-C845-C3A5-37B7-33E0D8C4F3C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1A3BBE-7A59-40BE-BCCA-3D2E6794133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6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49888-EE37-0FFF-20CC-C74D5F6153E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D7063A-747B-7CFA-BEC6-A6BACDC9C7B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820D0-0DB1-4B89-06F3-BDD3806429D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52FE93-1AC1-4830-BC3E-2E9F5FC94745}" type="datetime1">
              <a:rPr lang="en-GB"/>
              <a:pPr lvl="0"/>
              <a:t>11/08/2022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49263-1703-6E3F-2EA7-77788B61A7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623D5-CD4F-1669-90DE-DEFF01D577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C35003-1BBC-4C03-8DDC-912C70ACD2B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01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9411DA-3185-24D2-97B1-6E09BEB0CA26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07128-ED40-483C-343A-FB853C3C298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B9CED-A7BD-2EEC-A52C-3F6B2493292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647EED-6350-437E-8E0D-DF36173741E5}" type="datetime1">
              <a:rPr lang="en-GB"/>
              <a:pPr lvl="0"/>
              <a:t>11/08/2022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0BEDD-C69D-1A9F-4EB1-701BD3DE42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70DA9-32F3-81B5-DB47-5B5FBDA9F17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0CC919-E331-4717-8B61-6C99FA923D3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39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2C108-7970-275D-2946-FD2676B033F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D832C-16B5-6279-7E1E-E82D158D742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DB1A7-7CFA-FB65-22E2-F00F5F66B55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6B970D-9B89-43F4-8F59-D667DCF4DE86}" type="datetime1">
              <a:rPr lang="en-GB"/>
              <a:pPr lvl="0"/>
              <a:t>11/08/2022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F87EB-44A9-076F-C2EF-4B2ED97F828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2F33F-9CB5-B13E-A568-CCFF61FF3AC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910C49-D265-405E-BA82-1E95C740757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8690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91609-2C27-261B-7722-A95D8A05E6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D79E1-D936-CBE3-C7B4-745FFD81D87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3AD9A-AA42-B06A-1076-3FFCCD1E947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C553AA-B0BD-4C9E-91E0-9D806E6AA5C7}" type="datetime1">
              <a:rPr lang="en-GB"/>
              <a:pPr lvl="0"/>
              <a:t>11/08/2022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32543-EBBF-C205-3FEE-68CCF505E74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3602E-1ADD-57C2-114E-C1FF9F714FC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B0585E-F5B5-4C11-AA3B-A8FEAAEE0DA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1323C-3B8F-CB1E-205F-FBCE4887ADE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266B0-852C-ED9F-9923-C7145C04CF2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AB4570-7291-F705-D6A7-69445E5DD6C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1C627-F733-772E-86CA-3E8A901B187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280CA3-4888-4D6B-AD46-F94B1BDC69E4}" type="datetime1">
              <a:rPr lang="en-GB"/>
              <a:pPr lvl="0"/>
              <a:t>11/08/2022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74257-199C-890A-C600-8FD8A5EACAA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C9656C-BE75-7832-AF30-1014D5F16E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A146A7-262C-466A-B7C8-1DA6E77AB40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23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84546-69ED-C7E7-E037-60D28B0092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EECDB-A26F-0EDA-FEE3-E5854B8268F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DE21F-482D-E09D-F07A-58FE7C79081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25AB57-D460-D591-1AD0-95DB969EEB9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8BFA3-5825-EE22-AB3E-0737C8D482D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CA3478-ED81-5910-6917-BEE864C0C3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9FC293-6162-41A7-8F7B-286745AE12D5}" type="datetime1">
              <a:rPr lang="en-GB"/>
              <a:pPr lvl="0"/>
              <a:t>11/08/2022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66868A-521C-3C5D-31E1-92C58522B2A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474F4C-6053-6EB8-582D-A733DD82B1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F89150-498E-4A5F-A766-4FF099EDC7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64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B6890-A112-E594-D133-D2B9EFCFFAB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A51DF-2042-225A-1DBF-B832F35D95B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338FEB-EB8E-4FD6-88C1-F59E1DE555A3}" type="datetime1">
              <a:rPr lang="en-GB"/>
              <a:pPr lvl="0"/>
              <a:t>11/08/2022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374CE9-32A7-F663-D3A6-BAE5D1326AD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3516ED-3C73-2068-755D-BF3E666602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8757E9-E4B4-4455-B801-442A7EDB0B2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34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DE6F80-2610-98DE-DE9D-69201A53B4F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855459-7D78-4318-965F-226FB932E61A}" type="datetime1">
              <a:rPr lang="en-GB"/>
              <a:pPr lvl="0"/>
              <a:t>11/08/2022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D88068-5CBA-3C12-DFA4-032EDBF2012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DE969-3F69-BAEE-5AB0-86D8BCDEB09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83A153-23FB-4DAE-B61A-6D35F5C10C1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09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4A318-82F9-0732-AADB-AA95D88160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10D48-AFA8-744E-C965-0B07A35B31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8325E-2504-817B-5575-3280D5F19D9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E31E2-770E-2FAB-CDB9-2CBCB193E43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97B0E5-19CD-4EA0-BEE7-DA770752BEAA}" type="datetime1">
              <a:rPr lang="en-GB"/>
              <a:pPr lvl="0"/>
              <a:t>11/08/2022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6105D-DED8-0A5B-C5E3-D0312600DC5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ABD81-0433-0FC0-4168-C7B39D909D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FD34BB-0335-4F08-A20C-44950A14E9F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61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C6BA-F96A-0E44-0AF5-9F01ED27AD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7197E7-E46B-9670-5539-82D7AAE5CC7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CC30B-13A6-DD76-B681-4B6BBF45EF6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45EF6-3EB5-58C0-852F-52765823291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7693FD-65EB-4206-AF98-BC3CCB91D787}" type="datetime1">
              <a:rPr lang="en-GB"/>
              <a:pPr lvl="0"/>
              <a:t>11/08/2022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B0D26-9521-FCEB-0B57-8D063A0F1C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6EC4F-FFC6-AF21-A865-CADAA3106D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193FFD-376E-4917-9302-D7A8A6596C7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87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E65FEE-A7AC-0D32-52BF-DCD409F19D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ru"/>
              <a:t>Нажмите, чтобы изменить стиль основного заголовка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36F13-96CD-0099-C87D-8EF87D1F200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A656A-8302-5E99-AE90-6292BE71909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1E6E3AE-2F92-442E-9BBA-DBEB3E0ED2BC}" type="datetime1">
              <a:rPr lang="en-GB"/>
              <a:pPr lvl="0"/>
              <a:t>11/08/2022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51E17-E001-5A83-AE9D-A3E6B2D8A8E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CC2C2-0D68-C596-5241-C346A446C34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7901A58-8BB3-445E-BB1D-8ECE7CAE6FDB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54A89FE8-9F81-E069-2409-534639216C71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F11762C-9491-B77B-E061-F78A376F9418}"/>
              </a:ext>
            </a:extLst>
          </p:cNvPr>
          <p:cNvSpPr>
            <a:spLocks noMove="1" noResize="1"/>
          </p:cNvSpPr>
          <p:nvPr/>
        </p:nvSpPr>
        <p:spPr>
          <a:xfrm flipH="1">
            <a:off x="0" y="0"/>
            <a:ext cx="12191996" cy="1590745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8668951-7CBC-4C57-C0CA-3F12DD09F454}"/>
              </a:ext>
            </a:extLst>
          </p:cNvPr>
          <p:cNvSpPr>
            <a:spLocks noMove="1" noResize="1"/>
          </p:cNvSpPr>
          <p:nvPr/>
        </p:nvSpPr>
        <p:spPr>
          <a:xfrm rot="10800009" flipH="1">
            <a:off x="-9" y="-1"/>
            <a:ext cx="8115309" cy="1590745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100000">
                <a:srgbClr val="203864">
                  <a:alpha val="55000"/>
                </a:srgbClr>
              </a:gs>
            </a:gsLst>
            <a:lin ang="13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1DF65E25-CE55-4C34-ABC7-2408A54A9C39}"/>
              </a:ext>
            </a:extLst>
          </p:cNvPr>
          <p:cNvSpPr>
            <a:spLocks noMove="1" noResize="1"/>
          </p:cNvSpPr>
          <p:nvPr/>
        </p:nvSpPr>
        <p:spPr>
          <a:xfrm flipH="1">
            <a:off x="8115300" y="0"/>
            <a:ext cx="4076696" cy="1590745"/>
          </a:xfrm>
          <a:prstGeom prst="rect">
            <a:avLst/>
          </a:prstGeom>
          <a:gradFill>
            <a:gsLst>
              <a:gs pos="0">
                <a:srgbClr val="4472C4">
                  <a:alpha val="66000"/>
                </a:srgbClr>
              </a:gs>
              <a:gs pos="100000">
                <a:srgbClr val="000000">
                  <a:alpha val="30000"/>
                </a:srgbClr>
              </a:gs>
            </a:gsLst>
            <a:lin ang="132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B60B1030-DD10-478D-B918-687A22474A20}"/>
              </a:ext>
            </a:extLst>
          </p:cNvPr>
          <p:cNvSpPr>
            <a:spLocks noMove="1" noResize="1"/>
          </p:cNvSpPr>
          <p:nvPr/>
        </p:nvSpPr>
        <p:spPr>
          <a:xfrm>
            <a:off x="459348" y="0"/>
            <a:ext cx="11732648" cy="159742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203864">
                  <a:alpha val="52000"/>
                </a:srgbClr>
              </a:gs>
            </a:gsLst>
            <a:lin ang="16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092B965-B030-FE11-C2DA-F2259344F6D7}"/>
              </a:ext>
            </a:extLst>
          </p:cNvPr>
          <p:cNvSpPr txBox="1">
            <a:spLocks/>
          </p:cNvSpPr>
          <p:nvPr/>
        </p:nvSpPr>
        <p:spPr>
          <a:xfrm>
            <a:off x="558800" y="461303"/>
            <a:ext cx="10947400" cy="314276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 fontScale="90000" lnSpcReduction="20000"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ctr"/>
            <a:r>
              <a:rPr lang="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Ворота Южного Кавказа</a:t>
            </a:r>
            <a:br>
              <a:rPr lang="en-PH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PH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en-PH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4100" b="1" dirty="0">
                <a:latin typeface="Arial" panose="020B0604020202020204" pitchFamily="34" charset="0"/>
                <a:cs typeface="Arial" panose="020B0604020202020204" pitchFamily="34" charset="0"/>
              </a:rPr>
              <a:t>Оценка цепочки добавленной стоимости в агропродовольственном секторе:</a:t>
            </a:r>
          </a:p>
          <a:p>
            <a:pPr algn="ctr"/>
            <a:endParaRPr lang="ru-RU" sz="41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" sz="4100" b="1" dirty="0">
                <a:latin typeface="Arial" panose="020B0604020202020204" pitchFamily="34" charset="0"/>
                <a:cs typeface="Arial" panose="020B0604020202020204" pitchFamily="34" charset="0"/>
              </a:rPr>
              <a:t>Первоначальные результаты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B6B7B2E-B490-EF61-1857-A2EFEA4CA14E}"/>
              </a:ext>
            </a:extLst>
          </p:cNvPr>
          <p:cNvSpPr txBox="1">
            <a:spLocks/>
          </p:cNvSpPr>
          <p:nvPr/>
        </p:nvSpPr>
        <p:spPr>
          <a:xfrm>
            <a:off x="1523998" y="4430784"/>
            <a:ext cx="9144000" cy="634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" sz="2400" dirty="0">
                <a:latin typeface="Arial" panose="020B0604020202020204" pitchFamily="34" charset="0"/>
                <a:cs typeface="Arial" panose="020B0604020202020204" pitchFamily="34" charset="0"/>
              </a:rPr>
              <a:t>Стив Аллен, консультант АБР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BCD228-E8D9-9581-0D1A-457D14AD6D75}"/>
              </a:ext>
            </a:extLst>
          </p:cNvPr>
          <p:cNvSpPr txBox="1"/>
          <p:nvPr/>
        </p:nvSpPr>
        <p:spPr>
          <a:xfrm>
            <a:off x="868491" y="5196368"/>
            <a:ext cx="103280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" sz="2400" dirty="0">
                <a:latin typeface="Arial" panose="020B0604020202020204" pitchFamily="34" charset="0"/>
                <a:cs typeface="Arial" panose="020B0604020202020204" pitchFamily="34" charset="0"/>
              </a:rPr>
              <a:t>Семинар ЦАРЭС </a:t>
            </a:r>
          </a:p>
          <a:p>
            <a:pPr algn="ctr"/>
            <a:r>
              <a:rPr lang="ru" sz="2400" dirty="0">
                <a:latin typeface="Arial" panose="020B0604020202020204" pitchFamily="34" charset="0"/>
                <a:cs typeface="Arial" panose="020B0604020202020204" pitchFamily="34" charset="0"/>
              </a:rPr>
              <a:t>по развитию сельского хозяйства и продовольственной безопасности, </a:t>
            </a:r>
          </a:p>
          <a:p>
            <a:pPr algn="ctr"/>
            <a:r>
              <a:rPr lang="ru" sz="2400" dirty="0">
                <a:latin typeface="Arial" panose="020B0604020202020204" pitchFamily="34" charset="0"/>
                <a:cs typeface="Arial" panose="020B0604020202020204" pitchFamily="34" charset="0"/>
              </a:rPr>
              <a:t>11-12 августа 2022 г.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54A89FE8-9F81-E069-2409-534639216C71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F11762C-9491-B77B-E061-F78A376F9418}"/>
              </a:ext>
            </a:extLst>
          </p:cNvPr>
          <p:cNvSpPr>
            <a:spLocks noMove="1" noResize="1"/>
          </p:cNvSpPr>
          <p:nvPr/>
        </p:nvSpPr>
        <p:spPr>
          <a:xfrm flipH="1">
            <a:off x="0" y="0"/>
            <a:ext cx="12191996" cy="1590745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8668951-7CBC-4C57-C0CA-3F12DD09F454}"/>
              </a:ext>
            </a:extLst>
          </p:cNvPr>
          <p:cNvSpPr>
            <a:spLocks noMove="1" noResize="1"/>
          </p:cNvSpPr>
          <p:nvPr/>
        </p:nvSpPr>
        <p:spPr>
          <a:xfrm rot="10800009" flipH="1">
            <a:off x="-9" y="-1"/>
            <a:ext cx="8115309" cy="1590745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100000">
                <a:srgbClr val="203864">
                  <a:alpha val="55000"/>
                </a:srgbClr>
              </a:gs>
            </a:gsLst>
            <a:lin ang="13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1DF65E25-CE55-4C34-ABC7-2408A54A9C39}"/>
              </a:ext>
            </a:extLst>
          </p:cNvPr>
          <p:cNvSpPr>
            <a:spLocks noMove="1" noResize="1"/>
          </p:cNvSpPr>
          <p:nvPr/>
        </p:nvSpPr>
        <p:spPr>
          <a:xfrm flipH="1">
            <a:off x="8115300" y="0"/>
            <a:ext cx="4076696" cy="1590745"/>
          </a:xfrm>
          <a:prstGeom prst="rect">
            <a:avLst/>
          </a:prstGeom>
          <a:gradFill>
            <a:gsLst>
              <a:gs pos="0">
                <a:srgbClr val="4472C4">
                  <a:alpha val="66000"/>
                </a:srgbClr>
              </a:gs>
              <a:gs pos="100000">
                <a:srgbClr val="000000">
                  <a:alpha val="30000"/>
                </a:srgbClr>
              </a:gs>
            </a:gsLst>
            <a:lin ang="132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B60B1030-DD10-478D-B918-687A22474A20}"/>
              </a:ext>
            </a:extLst>
          </p:cNvPr>
          <p:cNvSpPr>
            <a:spLocks noMove="1" noResize="1"/>
          </p:cNvSpPr>
          <p:nvPr/>
        </p:nvSpPr>
        <p:spPr>
          <a:xfrm>
            <a:off x="459348" y="0"/>
            <a:ext cx="11732648" cy="159742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203864">
                  <a:alpha val="52000"/>
                </a:srgbClr>
              </a:gs>
            </a:gsLst>
            <a:lin ang="16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B2B51A73-C340-827E-3A9E-DB6BC0FAF3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11248" y="152400"/>
            <a:ext cx="10621404" cy="1159803"/>
          </a:xfrm>
        </p:spPr>
        <p:txBody>
          <a:bodyPr>
            <a:normAutofit/>
          </a:bodyPr>
          <a:lstStyle/>
          <a:p>
            <a:pPr lvl="0" algn="ctr"/>
            <a:r>
              <a:rPr lang="ru" sz="2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Ворота Южного Кавказа  - </a:t>
            </a:r>
            <a:br>
              <a:rPr lang="ru" sz="2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Оценка цепочки добавленной стоимости в агропродовольственном секторе</a:t>
            </a:r>
            <a:endParaRPr lang="en-GB" sz="2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64A59103-A53A-3FDD-5126-B4BF9FE420E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98500" y="2095500"/>
            <a:ext cx="10703791" cy="436071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" sz="2000" b="1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</a:p>
          <a:p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Проект технической помощи АБР «Ворота Южного Кавказа» поддерживает оценку региональной транспортной, агропродовольственной и экспортной конкурентоспособности.</a:t>
            </a:r>
          </a:p>
          <a:p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Региональная оценка агропродовольственной цепочки стоимости направлена на обеспечение продовольственной безопасности, увеличение экспорта и определение вариантов трансформационных инвестиций в агрологистическую инфраструктуру.</a:t>
            </a:r>
          </a:p>
          <a:p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Оценка позволит оценить межрегиональные торговые потоки и дать рекомендации по улучшению коммерческих цепочек поставок продуктов питания.</a:t>
            </a:r>
          </a:p>
          <a:p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Команда оценивает возможности и поведение агропродовольственных цепочек стоимости  в Грузии, Азербайджане и Армении посредством обсуждений и подробных интервью с частными и государственными заинтересованными сторонами.</a:t>
            </a:r>
            <a:endParaRPr lang="en-GB" sz="2000" dirty="0">
              <a:latin typeface="Arial" panose="020B0604020202020204" pitchFamily="34" charset="0"/>
              <a:ea typeface="SimSun" pitchFamily="2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628956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C8165D98-389C-CBC6-B199-F5BB023D8204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1D0B539A-65DB-F29C-14BD-821138A152F5}"/>
              </a:ext>
            </a:extLst>
          </p:cNvPr>
          <p:cNvSpPr>
            <a:spLocks noMove="1" noResize="1"/>
          </p:cNvSpPr>
          <p:nvPr/>
        </p:nvSpPr>
        <p:spPr>
          <a:xfrm flipH="1">
            <a:off x="0" y="0"/>
            <a:ext cx="12191996" cy="1590745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EBE3079-B560-4645-E2E0-6F9E2D6539C9}"/>
              </a:ext>
            </a:extLst>
          </p:cNvPr>
          <p:cNvSpPr>
            <a:spLocks noMove="1" noResize="1"/>
          </p:cNvSpPr>
          <p:nvPr/>
        </p:nvSpPr>
        <p:spPr>
          <a:xfrm rot="10800009" flipH="1">
            <a:off x="-9" y="-1"/>
            <a:ext cx="8115309" cy="1590745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100000">
                <a:srgbClr val="203864">
                  <a:alpha val="55000"/>
                </a:srgbClr>
              </a:gs>
            </a:gsLst>
            <a:lin ang="13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5A758A17-30E5-599C-306F-27C550C27506}"/>
              </a:ext>
            </a:extLst>
          </p:cNvPr>
          <p:cNvSpPr>
            <a:spLocks noMove="1" noResize="1"/>
          </p:cNvSpPr>
          <p:nvPr/>
        </p:nvSpPr>
        <p:spPr>
          <a:xfrm flipH="1">
            <a:off x="8115300" y="0"/>
            <a:ext cx="4076696" cy="1590745"/>
          </a:xfrm>
          <a:prstGeom prst="rect">
            <a:avLst/>
          </a:prstGeom>
          <a:gradFill>
            <a:gsLst>
              <a:gs pos="0">
                <a:srgbClr val="4472C4">
                  <a:alpha val="66000"/>
                </a:srgbClr>
              </a:gs>
              <a:gs pos="100000">
                <a:srgbClr val="000000">
                  <a:alpha val="30000"/>
                </a:srgbClr>
              </a:gs>
            </a:gsLst>
            <a:lin ang="132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5E2656FD-0A42-368F-D806-3A92DEED08A7}"/>
              </a:ext>
            </a:extLst>
          </p:cNvPr>
          <p:cNvSpPr>
            <a:spLocks noMove="1" noResize="1"/>
          </p:cNvSpPr>
          <p:nvPr/>
        </p:nvSpPr>
        <p:spPr>
          <a:xfrm>
            <a:off x="459348" y="0"/>
            <a:ext cx="11732648" cy="159742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203864">
                  <a:alpha val="52000"/>
                </a:srgbClr>
              </a:gs>
            </a:gsLst>
            <a:lin ang="16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18DD064B-A695-251D-2AAC-8560C255767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7474" y="1156271"/>
            <a:ext cx="11194716" cy="5701729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Стратегический обзор и возможности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Содействие развитию эффективных торговых потоков между Грузией и Азербайджаном и через них на коридор Восток-Запад в ЕС и КНР. Концепция среднего коридора и Грузия как транзитный узел (ХАБ) и реэкспортная экономика.</a:t>
            </a:r>
          </a:p>
          <a:p>
            <a:pPr lvl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величение доступа к рынку, ведущее к расширению экспорта сельскохозяйственной продукции (при условии гармонизации стандартов) и диверсификации географических рынков, избавлению от зависимости от России.</a:t>
            </a:r>
          </a:p>
          <a:p>
            <a:pPr lvl="0"/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Эффект «спасения» за счет увеличения экспорта и активности цепочки поставок, ведущий к увеличению производства, повышению стандартов качества и увеличению доходов (например, фермеров), а также к эффективному (и увеличенному) распределению/объединению и использованию земель для сельскохозяйственного производства.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8EC28050-C015-E7AE-37EB-4811A84F8AD0}"/>
              </a:ext>
            </a:extLst>
          </p:cNvPr>
          <p:cNvSpPr txBox="1">
            <a:spLocks/>
          </p:cNvSpPr>
          <p:nvPr/>
        </p:nvSpPr>
        <p:spPr>
          <a:xfrm>
            <a:off x="1111248" y="0"/>
            <a:ext cx="9969500" cy="13122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ctr"/>
            <a:r>
              <a:rPr lang="ru" sz="2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Ворота Южного Кавказа -</a:t>
            </a:r>
          </a:p>
          <a:p>
            <a:pPr algn="ctr"/>
            <a:r>
              <a:rPr lang="ru-RU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цепочки добавленной стоимости в агропродовольственном секторе</a:t>
            </a:r>
            <a:endParaRPr lang="ru" sz="25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59A3C03C-3679-7A73-32AD-4CF730E93C63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9C70DD8C-5B1C-9342-8FBC-53231C50D356}"/>
              </a:ext>
            </a:extLst>
          </p:cNvPr>
          <p:cNvSpPr>
            <a:spLocks noMove="1" noResize="1"/>
          </p:cNvSpPr>
          <p:nvPr/>
        </p:nvSpPr>
        <p:spPr>
          <a:xfrm flipH="1">
            <a:off x="0" y="0"/>
            <a:ext cx="12191996" cy="1590745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7AE439C-CDE9-5590-207C-5A1011359DB7}"/>
              </a:ext>
            </a:extLst>
          </p:cNvPr>
          <p:cNvSpPr>
            <a:spLocks noMove="1" noResize="1"/>
          </p:cNvSpPr>
          <p:nvPr/>
        </p:nvSpPr>
        <p:spPr>
          <a:xfrm rot="10800009" flipH="1">
            <a:off x="-9" y="-1"/>
            <a:ext cx="8115309" cy="1590745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100000">
                <a:srgbClr val="203864">
                  <a:alpha val="55000"/>
                </a:srgbClr>
              </a:gs>
            </a:gsLst>
            <a:lin ang="13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849F5447-9487-B310-EAE0-729FC93068E2}"/>
              </a:ext>
            </a:extLst>
          </p:cNvPr>
          <p:cNvSpPr>
            <a:spLocks noMove="1" noResize="1"/>
          </p:cNvSpPr>
          <p:nvPr/>
        </p:nvSpPr>
        <p:spPr>
          <a:xfrm flipH="1">
            <a:off x="8115300" y="0"/>
            <a:ext cx="4076696" cy="1590745"/>
          </a:xfrm>
          <a:prstGeom prst="rect">
            <a:avLst/>
          </a:prstGeom>
          <a:gradFill>
            <a:gsLst>
              <a:gs pos="0">
                <a:srgbClr val="4472C4">
                  <a:alpha val="66000"/>
                </a:srgbClr>
              </a:gs>
              <a:gs pos="100000">
                <a:srgbClr val="000000">
                  <a:alpha val="30000"/>
                </a:srgbClr>
              </a:gs>
            </a:gsLst>
            <a:lin ang="132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39512D7B-033B-4259-9DF2-A02C318B32DF}"/>
              </a:ext>
            </a:extLst>
          </p:cNvPr>
          <p:cNvSpPr>
            <a:spLocks noMove="1" noResize="1"/>
          </p:cNvSpPr>
          <p:nvPr/>
        </p:nvSpPr>
        <p:spPr>
          <a:xfrm>
            <a:off x="459348" y="0"/>
            <a:ext cx="11732648" cy="159742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203864">
                  <a:alpha val="52000"/>
                </a:srgbClr>
              </a:gs>
            </a:gsLst>
            <a:lin ang="16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B64CB1F8-428F-54E9-0EF5-B516E27E283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3248" y="1590741"/>
            <a:ext cx="10833100" cy="4988717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ru" sz="2000" b="1" dirty="0">
                <a:latin typeface="Arial" panose="020B0604020202020204" pitchFamily="34" charset="0"/>
                <a:cs typeface="Arial" panose="020B0604020202020204" pitchFamily="34" charset="0"/>
              </a:rPr>
              <a:t>Ожидаемые преимущества</a:t>
            </a:r>
          </a:p>
          <a:p>
            <a:pPr lvl="0"/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Улучшенная продовольственная безопасность</a:t>
            </a:r>
          </a:p>
          <a:p>
            <a:pPr lvl="1"/>
            <a:r>
              <a:rPr lang="ru" sz="1800" dirty="0">
                <a:latin typeface="Arial" panose="020B0604020202020204" pitchFamily="34" charset="0"/>
                <a:cs typeface="Arial" panose="020B0604020202020204" pitchFamily="34" charset="0"/>
              </a:rPr>
              <a:t>повышение доходов фермерских хозяйств,</a:t>
            </a:r>
          </a:p>
          <a:p>
            <a:pPr lvl="1"/>
            <a:r>
              <a:rPr lang="ru" sz="1800" dirty="0">
                <a:latin typeface="Arial" panose="020B0604020202020204" pitchFamily="34" charset="0"/>
                <a:cs typeface="Arial" panose="020B0604020202020204" pitchFamily="34" charset="0"/>
              </a:rPr>
              <a:t>диверсифицированное производство (в пользу более ценных культур) и</a:t>
            </a:r>
          </a:p>
          <a:p>
            <a:pPr lvl="1"/>
            <a:r>
              <a:rPr lang="ru" sz="1800" dirty="0">
                <a:latin typeface="Arial" panose="020B0604020202020204" pitchFamily="34" charset="0"/>
                <a:cs typeface="Arial" panose="020B0604020202020204" pitchFamily="34" charset="0"/>
              </a:rPr>
              <a:t>больше земли для увеличения производства</a:t>
            </a:r>
          </a:p>
          <a:p>
            <a:pPr lvl="0"/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Усовершенствованная агропродовольственная и логистическая инфраструктура для поддержки эффективного функционирования цепочек стоимости и охлаждения с хранением для стабилизации ценовых колебаний и создания единой торговой платформы.</a:t>
            </a:r>
          </a:p>
          <a:p>
            <a:pPr lvl="0"/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Улучшение инвестиций в инфраструктуру пограничного контроля и повышение эффективности и, следовательно, более быстрый транзит скоропортящихся продуктов, таких как абрикосы, томаты.</a:t>
            </a:r>
          </a:p>
          <a:p>
            <a:pPr lvl="0"/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государственных доходов, например, для «транзитных» и узловых стран (ХАБов), таких как Грузия.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A192D498-2FAE-C58D-BB34-39EB168A8B6F}"/>
              </a:ext>
            </a:extLst>
          </p:cNvPr>
          <p:cNvSpPr txBox="1">
            <a:spLocks/>
          </p:cNvSpPr>
          <p:nvPr/>
        </p:nvSpPr>
        <p:spPr>
          <a:xfrm>
            <a:off x="1111248" y="278538"/>
            <a:ext cx="9969500" cy="1033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 lnSpcReduction="10000"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ctr"/>
            <a:r>
              <a:rPr lang="ru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Ворота Южного Кавказа  - </a:t>
            </a:r>
            <a:br>
              <a:rPr lang="ru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Оценка цепочки добавленной стоимости в агропродовольственном секторе</a:t>
            </a:r>
            <a:endParaRPr lang="ru" sz="25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80C6B5E2-78D8-D2C4-AEDE-CFFB8ECE62CF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C2BDF33-A627-E61F-6756-CCA06E04B48E}"/>
              </a:ext>
            </a:extLst>
          </p:cNvPr>
          <p:cNvSpPr>
            <a:spLocks noMove="1" noResize="1"/>
          </p:cNvSpPr>
          <p:nvPr/>
        </p:nvSpPr>
        <p:spPr>
          <a:xfrm flipH="1">
            <a:off x="0" y="0"/>
            <a:ext cx="12191996" cy="1590745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F2D915B-A1C2-0BE5-29AF-EE7EAF79BD44}"/>
              </a:ext>
            </a:extLst>
          </p:cNvPr>
          <p:cNvSpPr>
            <a:spLocks noMove="1" noResize="1"/>
          </p:cNvSpPr>
          <p:nvPr/>
        </p:nvSpPr>
        <p:spPr>
          <a:xfrm rot="10800009" flipH="1">
            <a:off x="-9" y="-1"/>
            <a:ext cx="8115309" cy="1590745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100000">
                <a:srgbClr val="203864">
                  <a:alpha val="55000"/>
                </a:srgbClr>
              </a:gs>
            </a:gsLst>
            <a:lin ang="13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BA099516-D2D8-EA7A-5E89-495FDE86851C}"/>
              </a:ext>
            </a:extLst>
          </p:cNvPr>
          <p:cNvSpPr>
            <a:spLocks noMove="1" noResize="1"/>
          </p:cNvSpPr>
          <p:nvPr/>
        </p:nvSpPr>
        <p:spPr>
          <a:xfrm flipH="1">
            <a:off x="8115300" y="0"/>
            <a:ext cx="4076696" cy="1590745"/>
          </a:xfrm>
          <a:prstGeom prst="rect">
            <a:avLst/>
          </a:prstGeom>
          <a:gradFill>
            <a:gsLst>
              <a:gs pos="0">
                <a:srgbClr val="4472C4">
                  <a:alpha val="66000"/>
                </a:srgbClr>
              </a:gs>
              <a:gs pos="100000">
                <a:srgbClr val="000000">
                  <a:alpha val="30000"/>
                </a:srgbClr>
              </a:gs>
            </a:gsLst>
            <a:lin ang="132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E112A97D-694E-FDCF-B919-38B62E2B2A17}"/>
              </a:ext>
            </a:extLst>
          </p:cNvPr>
          <p:cNvSpPr>
            <a:spLocks noMove="1" noResize="1"/>
          </p:cNvSpPr>
          <p:nvPr/>
        </p:nvSpPr>
        <p:spPr>
          <a:xfrm>
            <a:off x="459348" y="0"/>
            <a:ext cx="11732648" cy="159742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203864">
                  <a:alpha val="52000"/>
                </a:srgbClr>
              </a:gs>
            </a:gsLst>
            <a:lin ang="16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0161E7D2-CFA5-2ABD-A230-6B0B1E417FF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5800" y="1597429"/>
            <a:ext cx="11249526" cy="4982033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ru" sz="2000" b="1" dirty="0">
                <a:latin typeface="Arial" panose="020B0604020202020204" pitchFamily="34" charset="0"/>
                <a:cs typeface="Arial" panose="020B0604020202020204" pitchFamily="34" charset="0"/>
              </a:rPr>
              <a:t>Новая политическая среда, влияющая на цепочки поставок агропродукции</a:t>
            </a:r>
          </a:p>
          <a:p>
            <a:pPr lvl="0"/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44-дневная война 2020 года привела к переходу от азербайджанской </a:t>
            </a:r>
            <a:r>
              <a:rPr lang="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сельскохозяйственной </a:t>
            </a:r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продукции для ключевых российских рынков к </a:t>
            </a:r>
            <a:r>
              <a:rPr lang="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сельскохозяйственной </a:t>
            </a:r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продукции из Ирана, также известной как «абрикосовые войны».</a:t>
            </a:r>
          </a:p>
          <a:p>
            <a:pPr lvl="0"/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Российское вторжение в Украину привело к</a:t>
            </a:r>
          </a:p>
          <a:p>
            <a:pPr lvl="1"/>
            <a:r>
              <a:rPr lang="ru" sz="1800" dirty="0">
                <a:latin typeface="Arial" panose="020B0604020202020204" pitchFamily="34" charset="0"/>
                <a:cs typeface="Arial" panose="020B0604020202020204" pitchFamily="34" charset="0"/>
              </a:rPr>
              <a:t>усилению зависимости от российского рынка сельскохозяйственной продукции и смещению торговых потоков и движению агрологистики в сторону торговых и логистических систем коридора Север-Юг и иранской агропродукции (и шире).</a:t>
            </a:r>
          </a:p>
          <a:p>
            <a:pPr lvl="1"/>
            <a:r>
              <a:rPr lang="ru" sz="1800" dirty="0">
                <a:latin typeface="Arial" panose="020B0604020202020204" pitchFamily="34" charset="0"/>
                <a:cs typeface="Arial" panose="020B0604020202020204" pitchFamily="34" charset="0"/>
              </a:rPr>
              <a:t>неустойчивой нагрузке на логистику и транспортировку скоропортящихся продуктов по единственному экспортному маршруту на ключевой российский рынок через Грузию, с заторами и задержками транспортных средств, перевозящих скоропортящиеся продукты через КПП ЛАРС (задержки до 1 месяца).</a:t>
            </a:r>
          </a:p>
          <a:p>
            <a:pPr lvl="1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3DA18A9C-82FB-F866-E7B6-072641739FF0}"/>
              </a:ext>
            </a:extLst>
          </p:cNvPr>
          <p:cNvSpPr txBox="1">
            <a:spLocks/>
          </p:cNvSpPr>
          <p:nvPr/>
        </p:nvSpPr>
        <p:spPr>
          <a:xfrm>
            <a:off x="1111248" y="278538"/>
            <a:ext cx="9969500" cy="1033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 lnSpcReduction="10000"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ctr"/>
            <a:r>
              <a:rPr lang="ru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Ворота Южного Кавказа  - </a:t>
            </a:r>
            <a:br>
              <a:rPr lang="ru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Оценка цепочки добавленной стоимости в агропродовольственном секторе</a:t>
            </a:r>
            <a:endParaRPr lang="ru" sz="25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80C6B5E2-78D8-D2C4-AEDE-CFFB8ECE62CF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C2BDF33-A627-E61F-6756-CCA06E04B48E}"/>
              </a:ext>
            </a:extLst>
          </p:cNvPr>
          <p:cNvSpPr>
            <a:spLocks noMove="1" noResize="1"/>
          </p:cNvSpPr>
          <p:nvPr/>
        </p:nvSpPr>
        <p:spPr>
          <a:xfrm flipH="1">
            <a:off x="0" y="0"/>
            <a:ext cx="12191996" cy="1590745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F2D915B-A1C2-0BE5-29AF-EE7EAF79BD44}"/>
              </a:ext>
            </a:extLst>
          </p:cNvPr>
          <p:cNvSpPr>
            <a:spLocks noMove="1" noResize="1"/>
          </p:cNvSpPr>
          <p:nvPr/>
        </p:nvSpPr>
        <p:spPr>
          <a:xfrm rot="10800009" flipH="1">
            <a:off x="-9" y="-1"/>
            <a:ext cx="8115309" cy="1590745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100000">
                <a:srgbClr val="203864">
                  <a:alpha val="55000"/>
                </a:srgbClr>
              </a:gs>
            </a:gsLst>
            <a:lin ang="13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BA099516-D2D8-EA7A-5E89-495FDE86851C}"/>
              </a:ext>
            </a:extLst>
          </p:cNvPr>
          <p:cNvSpPr>
            <a:spLocks noMove="1" noResize="1"/>
          </p:cNvSpPr>
          <p:nvPr/>
        </p:nvSpPr>
        <p:spPr>
          <a:xfrm flipH="1">
            <a:off x="8115300" y="0"/>
            <a:ext cx="4076696" cy="1590745"/>
          </a:xfrm>
          <a:prstGeom prst="rect">
            <a:avLst/>
          </a:prstGeom>
          <a:gradFill>
            <a:gsLst>
              <a:gs pos="0">
                <a:srgbClr val="4472C4">
                  <a:alpha val="66000"/>
                </a:srgbClr>
              </a:gs>
              <a:gs pos="100000">
                <a:srgbClr val="000000">
                  <a:alpha val="30000"/>
                </a:srgbClr>
              </a:gs>
            </a:gsLst>
            <a:lin ang="132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E112A97D-694E-FDCF-B919-38B62E2B2A17}"/>
              </a:ext>
            </a:extLst>
          </p:cNvPr>
          <p:cNvSpPr>
            <a:spLocks noMove="1" noResize="1"/>
          </p:cNvSpPr>
          <p:nvPr/>
        </p:nvSpPr>
        <p:spPr>
          <a:xfrm>
            <a:off x="459348" y="0"/>
            <a:ext cx="11732648" cy="159742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203864">
                  <a:alpha val="52000"/>
                </a:srgbClr>
              </a:gs>
            </a:gsLst>
            <a:lin ang="16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0161E7D2-CFA5-2ABD-A230-6B0B1E417FF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98326" y="2226950"/>
            <a:ext cx="10858500" cy="4186375"/>
          </a:xfrm>
        </p:spPr>
        <p:txBody>
          <a:bodyPr anchor="ctr">
            <a:normAutofit lnSpcReduction="10000"/>
          </a:bodyPr>
          <a:lstStyle/>
          <a:p>
            <a:pPr marL="0" lvl="0" indent="0">
              <a:buNone/>
            </a:pPr>
            <a:r>
              <a:rPr lang="ru" sz="2000" b="1" dirty="0">
                <a:latin typeface="Arial" panose="020B0604020202020204" pitchFamily="34" charset="0"/>
                <a:cs typeface="Arial" panose="020B0604020202020204" pitchFamily="34" charset="0"/>
              </a:rPr>
              <a:t>Новая политическая среда, влияющая на цепочки поставок агропродукции (продолжение)</a:t>
            </a:r>
          </a:p>
          <a:p>
            <a:pPr lvl="0">
              <a:lnSpc>
                <a:spcPct val="100000"/>
              </a:lnSpc>
            </a:pPr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Российское вторжение в Украину привело к</a:t>
            </a:r>
          </a:p>
          <a:p>
            <a:pPr lvl="1">
              <a:lnSpc>
                <a:spcPct val="100000"/>
              </a:lnSpc>
            </a:pPr>
            <a:r>
              <a:rPr lang="ru" sz="1800" dirty="0">
                <a:latin typeface="Arial" panose="020B0604020202020204" pitchFamily="34" charset="0"/>
                <a:cs typeface="Arial" panose="020B0604020202020204" pitchFamily="34" charset="0"/>
              </a:rPr>
              <a:t>значительному увеличению транспортных расходов и нехватке автомобилей у региональных производителей для экспорта. В результате производители пытаются дольше хранить продукцию в холодильных камерах (а холодильных камер не хватает), что приводит к значительным колебаниям цен на продукцию.</a:t>
            </a:r>
          </a:p>
          <a:p>
            <a:pPr lvl="1">
              <a:lnSpc>
                <a:spcPct val="100000"/>
              </a:lnSpc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" sz="1800" dirty="0">
                <a:latin typeface="Arial" panose="020B0604020202020204" pitchFamily="34" charset="0"/>
                <a:cs typeface="Arial" panose="020B0604020202020204" pitchFamily="34" charset="0"/>
              </a:rPr>
              <a:t>ому, что мелкие торговцы и экспортеры не могут поддерживать свой бизнес, что приводит к сокращению денежных потоков и доходов фермеров. Комбинация, которая со временем приведет к отсутствию продовольственной безопасности в регионах с мелкими и средними фермерскими хозяйствами.</a:t>
            </a:r>
          </a:p>
          <a:p>
            <a:pPr lvl="1">
              <a:lnSpc>
                <a:spcPct val="100000"/>
              </a:lnSpc>
            </a:pPr>
            <a:r>
              <a:rPr lang="ru" sz="1800" dirty="0">
                <a:latin typeface="Arial" panose="020B0604020202020204" pitchFamily="34" charset="0"/>
                <a:cs typeface="Arial" panose="020B0604020202020204" pitchFamily="34" charset="0"/>
              </a:rPr>
              <a:t>повышению уровня бизнеса более крупных и в некоторых случаях монополистических организаций в сфере производства, транспорта и логистики, которые используют свое влияние и получают коммерческие преимущества за счет уменьшения влияния проблем, с которыми сталкиваются другие более мелкие экспортеры.</a:t>
            </a:r>
          </a:p>
          <a:p>
            <a:pPr lvl="1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3DA18A9C-82FB-F866-E7B6-072641739FF0}"/>
              </a:ext>
            </a:extLst>
          </p:cNvPr>
          <p:cNvSpPr txBox="1">
            <a:spLocks/>
          </p:cNvSpPr>
          <p:nvPr/>
        </p:nvSpPr>
        <p:spPr>
          <a:xfrm>
            <a:off x="1111248" y="278538"/>
            <a:ext cx="9969500" cy="1033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 fontScale="92500" lnSpcReduction="20000"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ctr"/>
            <a:r>
              <a:rPr lang="ru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Ворота Южного Кавказа  - </a:t>
            </a:r>
            <a:br>
              <a:rPr lang="ru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Оценка цепочки добавленной стоимости в агропродовольственном секторе</a:t>
            </a:r>
            <a:endParaRPr lang="ru" sz="3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1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2628D254-E4C6-A3CB-A1A5-F59F70A119CF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C117267D-1EFA-2B25-1C80-A3EFDFC414E3}"/>
              </a:ext>
            </a:extLst>
          </p:cNvPr>
          <p:cNvSpPr>
            <a:spLocks noMove="1" noResize="1"/>
          </p:cNvSpPr>
          <p:nvPr/>
        </p:nvSpPr>
        <p:spPr>
          <a:xfrm flipH="1">
            <a:off x="0" y="0"/>
            <a:ext cx="12191996" cy="1590745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134C19FC-6111-6534-125C-D96A7288C737}"/>
              </a:ext>
            </a:extLst>
          </p:cNvPr>
          <p:cNvSpPr>
            <a:spLocks noMove="1" noResize="1"/>
          </p:cNvSpPr>
          <p:nvPr/>
        </p:nvSpPr>
        <p:spPr>
          <a:xfrm rot="10800009" flipH="1">
            <a:off x="-9" y="-1"/>
            <a:ext cx="8115309" cy="1590745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100000">
                <a:srgbClr val="203864">
                  <a:alpha val="55000"/>
                </a:srgbClr>
              </a:gs>
            </a:gsLst>
            <a:lin ang="13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36D91455-0B43-C792-9A07-AF35D46FAB0E}"/>
              </a:ext>
            </a:extLst>
          </p:cNvPr>
          <p:cNvSpPr>
            <a:spLocks noMove="1" noResize="1"/>
          </p:cNvSpPr>
          <p:nvPr/>
        </p:nvSpPr>
        <p:spPr>
          <a:xfrm flipH="1">
            <a:off x="8115300" y="0"/>
            <a:ext cx="4076696" cy="1590745"/>
          </a:xfrm>
          <a:prstGeom prst="rect">
            <a:avLst/>
          </a:prstGeom>
          <a:gradFill>
            <a:gsLst>
              <a:gs pos="0">
                <a:srgbClr val="4472C4">
                  <a:alpha val="66000"/>
                </a:srgbClr>
              </a:gs>
              <a:gs pos="100000">
                <a:srgbClr val="000000">
                  <a:alpha val="30000"/>
                </a:srgbClr>
              </a:gs>
            </a:gsLst>
            <a:lin ang="132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B09788F0-FFC9-BBF9-6925-479B80064D5F}"/>
              </a:ext>
            </a:extLst>
          </p:cNvPr>
          <p:cNvSpPr>
            <a:spLocks noMove="1" noResize="1"/>
          </p:cNvSpPr>
          <p:nvPr/>
        </p:nvSpPr>
        <p:spPr>
          <a:xfrm>
            <a:off x="459348" y="0"/>
            <a:ext cx="11732648" cy="159742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203864">
                  <a:alpha val="52000"/>
                </a:srgbClr>
              </a:gs>
            </a:gsLst>
            <a:lin ang="16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9A8D7433-8FE0-2639-E1B3-539B5B34E5C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14400" y="2038795"/>
            <a:ext cx="10414000" cy="4634147"/>
          </a:xfrm>
        </p:spPr>
        <p:txBody>
          <a:bodyPr anchor="ctr">
            <a:normAutofit fontScale="85000" lnSpcReduction="20000"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ru" sz="2600" b="1" dirty="0">
                <a:latin typeface="Arial" panose="020B0604020202020204" pitchFamily="34" charset="0"/>
                <a:cs typeface="Arial" panose="020B0604020202020204" pitchFamily="34" charset="0"/>
              </a:rPr>
              <a:t>Краткосрочное увеличение объемов региональной торговли</a:t>
            </a:r>
          </a:p>
          <a:p>
            <a:pPr lvl="0">
              <a:lnSpc>
                <a:spcPct val="120000"/>
              </a:lnSpc>
            </a:pPr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Российское вторжение в Украину привело к значительному увеличению торговых и транзитных потоков для Грузии и Армении в краткосрочной перспективе, предназначенных для российского рынка.</a:t>
            </a:r>
          </a:p>
          <a:p>
            <a:pPr lvl="0">
              <a:lnSpc>
                <a:spcPct val="120000"/>
              </a:lnSpc>
            </a:pPr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В морском порту Поти (Грузия) и его партнерах по автомобильным перевозкам объемы навалочных и контейнерных перевозок увеличились на 320% за последние два месяца, особенно увеличился импорт скоропортящихся продуктов из Египта, т.е. бананов и картофеля, а также экспорт томатной пасты из КНР в Италию.</a:t>
            </a:r>
          </a:p>
          <a:p>
            <a:pPr lvl="0">
              <a:lnSpc>
                <a:spcPct val="120000"/>
              </a:lnSpc>
            </a:pPr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В Армении резко увеличился экспорт скоропортящихся продуктов (включая реэкспорт) в результате перехода на транзитные маршруты коридора Север-Юг.</a:t>
            </a:r>
          </a:p>
          <a:p>
            <a:pPr lvl="0">
              <a:lnSpc>
                <a:spcPct val="120000"/>
              </a:lnSpc>
            </a:pPr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Несколько ритейлеров инвестируют в стратегии местных поставщиков и соответствующее развитие распределительных центров как для внутристрановых, так и для региональных поставок продукции.</a:t>
            </a:r>
          </a:p>
          <a:p>
            <a:pPr lvl="0">
              <a:lnSpc>
                <a:spcPct val="120000"/>
              </a:lnSpc>
            </a:pPr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в регионе ускоряют реализацию своих стратегий по увеличению местного производства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EF3DA45E-9EED-1ADD-B856-A63DAA32FA0C}"/>
              </a:ext>
            </a:extLst>
          </p:cNvPr>
          <p:cNvSpPr txBox="1">
            <a:spLocks/>
          </p:cNvSpPr>
          <p:nvPr/>
        </p:nvSpPr>
        <p:spPr>
          <a:xfrm>
            <a:off x="1111248" y="278538"/>
            <a:ext cx="9969500" cy="1033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 fontScale="92500" lnSpcReduction="20000"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ctr"/>
            <a:r>
              <a:rPr lang="ru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Ворота Южного Кавказа  - </a:t>
            </a:r>
            <a:br>
              <a:rPr lang="ru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Оценка цепочки добавленной стоимости в агропродовольственном секторе</a:t>
            </a:r>
            <a:endParaRPr lang="ru" sz="3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93745390-7CDD-97B8-F6BD-04630D0BDFEA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615F19A-13B2-886A-DC7B-158655A74A27}"/>
              </a:ext>
            </a:extLst>
          </p:cNvPr>
          <p:cNvSpPr>
            <a:spLocks noMove="1" noResize="1"/>
          </p:cNvSpPr>
          <p:nvPr/>
        </p:nvSpPr>
        <p:spPr>
          <a:xfrm flipH="1">
            <a:off x="0" y="0"/>
            <a:ext cx="12191996" cy="1590745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ED0339C-566C-6A09-74DF-FC28E6908342}"/>
              </a:ext>
            </a:extLst>
          </p:cNvPr>
          <p:cNvSpPr>
            <a:spLocks noMove="1" noResize="1"/>
          </p:cNvSpPr>
          <p:nvPr/>
        </p:nvSpPr>
        <p:spPr>
          <a:xfrm rot="10800009" flipH="1">
            <a:off x="-9" y="-1"/>
            <a:ext cx="8115309" cy="1590745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100000">
                <a:srgbClr val="203864">
                  <a:alpha val="55000"/>
                </a:srgbClr>
              </a:gs>
            </a:gsLst>
            <a:lin ang="13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48702645-8D81-9056-85E3-4CE6EAFFB795}"/>
              </a:ext>
            </a:extLst>
          </p:cNvPr>
          <p:cNvSpPr>
            <a:spLocks noMove="1" noResize="1"/>
          </p:cNvSpPr>
          <p:nvPr/>
        </p:nvSpPr>
        <p:spPr>
          <a:xfrm flipH="1">
            <a:off x="8115300" y="0"/>
            <a:ext cx="4076696" cy="1590745"/>
          </a:xfrm>
          <a:prstGeom prst="rect">
            <a:avLst/>
          </a:prstGeom>
          <a:gradFill>
            <a:gsLst>
              <a:gs pos="0">
                <a:srgbClr val="4472C4">
                  <a:alpha val="66000"/>
                </a:srgbClr>
              </a:gs>
              <a:gs pos="100000">
                <a:srgbClr val="000000">
                  <a:alpha val="30000"/>
                </a:srgbClr>
              </a:gs>
            </a:gsLst>
            <a:lin ang="132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9FCAD82D-511B-BC23-84D6-FBF3A8CDF4F5}"/>
              </a:ext>
            </a:extLst>
          </p:cNvPr>
          <p:cNvSpPr>
            <a:spLocks noMove="1" noResize="1"/>
          </p:cNvSpPr>
          <p:nvPr/>
        </p:nvSpPr>
        <p:spPr>
          <a:xfrm>
            <a:off x="459348" y="0"/>
            <a:ext cx="11732648" cy="159742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203864">
                  <a:alpha val="52000"/>
                </a:srgbClr>
              </a:gs>
            </a:gsLst>
            <a:lin ang="16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70E2A2D-759A-7115-8B5D-3A4309A2D69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4570" y="1869282"/>
            <a:ext cx="11012259" cy="4390003"/>
          </a:xfrm>
        </p:spPr>
        <p:txBody>
          <a:bodyPr anchor="ctr">
            <a:noAutofit/>
          </a:bodyPr>
          <a:lstStyle/>
          <a:p>
            <a:pPr marL="0" lvl="0" indent="0">
              <a:lnSpc>
                <a:spcPct val="70000"/>
              </a:lnSpc>
              <a:buNone/>
            </a:pPr>
            <a:r>
              <a:rPr lang="ru" sz="2000" b="1" dirty="0">
                <a:latin typeface="Arial" panose="020B0604020202020204" pitchFamily="34" charset="0"/>
                <a:cs typeface="Arial" panose="020B0604020202020204" pitchFamily="34" charset="0"/>
              </a:rPr>
              <a:t>Среднесрочные риски снижения</a:t>
            </a:r>
          </a:p>
          <a:p>
            <a:pPr marL="0" lvl="0" indent="0">
              <a:lnSpc>
                <a:spcPct val="70000"/>
              </a:lnSpc>
              <a:buNone/>
            </a:pPr>
            <a:endParaRPr lang="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Диверсификация от зависимости от российского рынка будет сложнее</a:t>
            </a:r>
          </a:p>
          <a:p>
            <a:pPr lvl="0">
              <a:lnSpc>
                <a:spcPct val="100000"/>
              </a:lnSpc>
            </a:pPr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Грузинский порт Поти полностью ориентирован на импорт и не считает жизнеспособной экспортную функцию для контейнерных и скоропортящихся продуктов через Грузию, хотя они видят жизнеспособным экспорт из Китая/Узбекистана/Казахстана через Грузию в будущем.</a:t>
            </a:r>
          </a:p>
          <a:p>
            <a:pPr lvl="0">
              <a:lnSpc>
                <a:spcPct val="100000"/>
              </a:lnSpc>
            </a:pPr>
            <a:r>
              <a:rPr lang="ru" sz="20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Возможности Грузии в качестве транзитного хаба Восток-Запад для скоропортящихся продуктов, по-видимому, сужаются, что соответственно влияет на маршрут турецкого экспорта через Грузию и, следовательно, сокращает объемы.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B5CF2A96-C221-38FB-A1D6-6679179FE6DC}"/>
              </a:ext>
            </a:extLst>
          </p:cNvPr>
          <p:cNvSpPr txBox="1">
            <a:spLocks/>
          </p:cNvSpPr>
          <p:nvPr/>
        </p:nvSpPr>
        <p:spPr>
          <a:xfrm>
            <a:off x="1111248" y="278538"/>
            <a:ext cx="9969500" cy="1033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 fontScale="92500" lnSpcReduction="20000"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ctr"/>
            <a:r>
              <a:rPr lang="ru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Ворота Южного Кавказа  - </a:t>
            </a:r>
            <a:br>
              <a:rPr lang="ru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Оценка цепочки добавленной стоимости в агропродовольственном секторе</a:t>
            </a:r>
            <a:endParaRPr lang="ru" sz="3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5989B75B-1D69-96C7-6925-8D1389A964BB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CEDEAB72-522D-DC9C-2D9D-7C05A16758FA}"/>
              </a:ext>
            </a:extLst>
          </p:cNvPr>
          <p:cNvSpPr>
            <a:spLocks noMove="1" noResize="1"/>
          </p:cNvSpPr>
          <p:nvPr/>
        </p:nvSpPr>
        <p:spPr>
          <a:xfrm flipH="1">
            <a:off x="0" y="0"/>
            <a:ext cx="12191996" cy="1590745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597"/>
              </a:gs>
            </a:gsLst>
            <a:lin ang="84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A04C9E0C-2101-C4E0-CF4D-5FD6BD0F7A8C}"/>
              </a:ext>
            </a:extLst>
          </p:cNvPr>
          <p:cNvSpPr>
            <a:spLocks noMove="1" noResize="1"/>
          </p:cNvSpPr>
          <p:nvPr/>
        </p:nvSpPr>
        <p:spPr>
          <a:xfrm rot="10800009" flipH="1">
            <a:off x="-9" y="-1"/>
            <a:ext cx="8115309" cy="1590745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100000">
                <a:srgbClr val="203864">
                  <a:alpha val="55000"/>
                </a:srgbClr>
              </a:gs>
            </a:gsLst>
            <a:lin ang="13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F6028C07-434B-EF2E-4C8E-2A1E75F85C53}"/>
              </a:ext>
            </a:extLst>
          </p:cNvPr>
          <p:cNvSpPr>
            <a:spLocks noMove="1" noResize="1"/>
          </p:cNvSpPr>
          <p:nvPr/>
        </p:nvSpPr>
        <p:spPr>
          <a:xfrm flipH="1">
            <a:off x="8115300" y="0"/>
            <a:ext cx="4076696" cy="1590745"/>
          </a:xfrm>
          <a:prstGeom prst="rect">
            <a:avLst/>
          </a:prstGeom>
          <a:gradFill>
            <a:gsLst>
              <a:gs pos="0">
                <a:srgbClr val="4472C4">
                  <a:alpha val="66000"/>
                </a:srgbClr>
              </a:gs>
              <a:gs pos="100000">
                <a:srgbClr val="000000">
                  <a:alpha val="30000"/>
                </a:srgbClr>
              </a:gs>
            </a:gsLst>
            <a:lin ang="132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5A69412C-52E5-2C7E-528E-70A0D0DC714B}"/>
              </a:ext>
            </a:extLst>
          </p:cNvPr>
          <p:cNvSpPr>
            <a:spLocks noMove="1" noResize="1"/>
          </p:cNvSpPr>
          <p:nvPr/>
        </p:nvSpPr>
        <p:spPr>
          <a:xfrm>
            <a:off x="459348" y="0"/>
            <a:ext cx="11732648" cy="159742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203864">
                  <a:alpha val="52000"/>
                </a:srgbClr>
              </a:gs>
            </a:gsLst>
            <a:lin ang="16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691A248-90FF-8D42-3BAC-793483A5C3A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8337" y="2205128"/>
            <a:ext cx="12063663" cy="4031804"/>
          </a:xfrm>
        </p:spPr>
        <p:txBody>
          <a:bodyPr anchor="ctr">
            <a:noAutofit/>
          </a:bodyPr>
          <a:lstStyle/>
          <a:p>
            <a:pPr marL="0" lvl="0" indent="0">
              <a:lnSpc>
                <a:spcPct val="70000"/>
              </a:lnSpc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70000"/>
              </a:lnSpc>
              <a:buNone/>
            </a:pPr>
            <a:r>
              <a:rPr lang="ru" sz="2000" b="1" dirty="0">
                <a:latin typeface="Arial" panose="020B0604020202020204" pitchFamily="34" charset="0"/>
                <a:cs typeface="Arial" panose="020B0604020202020204" pitchFamily="34" charset="0"/>
              </a:rPr>
              <a:t>Возможности развития</a:t>
            </a:r>
          </a:p>
          <a:p>
            <a:pPr lvl="0">
              <a:lnSpc>
                <a:spcPct val="100000"/>
              </a:lnSpc>
            </a:pPr>
            <a:r>
              <a:rPr lang="ru" sz="1800" dirty="0">
                <a:latin typeface="Arial" panose="020B0604020202020204" pitchFamily="34" charset="0"/>
                <a:cs typeface="Arial" panose="020B0604020202020204" pitchFamily="34" charset="0"/>
              </a:rPr>
              <a:t>В целом никогда не было более важного соглашения о сотрудничестве на Южном Кавказе в области </a:t>
            </a:r>
            <a:r>
              <a:rPr lang="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сельскохозяйственной </a:t>
            </a:r>
            <a:r>
              <a:rPr lang="ru" sz="1800" dirty="0">
                <a:latin typeface="Arial" panose="020B0604020202020204" pitchFamily="34" charset="0"/>
                <a:cs typeface="Arial" panose="020B0604020202020204" pitchFamily="34" charset="0"/>
              </a:rPr>
              <a:t>продукции (особенно для скоропортящихся продуктов), потенциально в виде единой платформы для обработки, хранения и логистики, как цифровой, так и физической инфраструктуры.</a:t>
            </a:r>
          </a:p>
          <a:p>
            <a:pPr lvl="0">
              <a:lnSpc>
                <a:spcPct val="100000"/>
              </a:lnSpc>
            </a:pPr>
            <a:r>
              <a:rPr lang="ru" sz="1800" dirty="0">
                <a:latin typeface="Arial" panose="020B0604020202020204" pitchFamily="34" charset="0"/>
                <a:cs typeface="Arial" panose="020B0604020202020204" pitchFamily="34" charset="0"/>
              </a:rPr>
              <a:t>Чтобы реализовать амбиции коридора Восток-Запад и Грузинского ХАБА, преимущества разработок Поти/АПМ должны быть использованы для импорта продукции в контейнерах, а также необходимо обосновать экспорт в ЕС из Азербайджана и других стран. Турецкая продукция, которая проходит транзитом через Г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" sz="1800" dirty="0">
                <a:latin typeface="Arial" panose="020B0604020202020204" pitchFamily="34" charset="0"/>
                <a:cs typeface="Arial" panose="020B0604020202020204" pitchFamily="34" charset="0"/>
              </a:rPr>
              <a:t>узию, также может выиграть, только если Турция не найдет решение об открытии границ для доступа к </a:t>
            </a:r>
            <a:r>
              <a:rPr lang="ru" sz="1800">
                <a:latin typeface="Arial" panose="020B0604020202020204" pitchFamily="34" charset="0"/>
                <a:cs typeface="Arial" panose="020B0604020202020204" pitchFamily="34" charset="0"/>
              </a:rPr>
              <a:t>коридору Север-Юг</a:t>
            </a:r>
            <a:endParaRPr lang="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ru" sz="1800" dirty="0">
                <a:latin typeface="Arial" panose="020B0604020202020204" pitchFamily="34" charset="0"/>
                <a:cs typeface="Arial" panose="020B0604020202020204" pitchFamily="34" charset="0"/>
              </a:rPr>
              <a:t>Для поддержки развития внутреннего производства в каждой стране региона следует поддерживать стратегию нескольких ритейлеров, например Carrefour в Грузии, по развитию внутристрановых и региональных РЦ.</a:t>
            </a:r>
          </a:p>
          <a:p>
            <a:pPr lvl="0">
              <a:lnSpc>
                <a:spcPct val="100000"/>
              </a:lnSpc>
            </a:pPr>
            <a:r>
              <a:rPr lang="ru" sz="1800" dirty="0">
                <a:latin typeface="Arial" panose="020B0604020202020204" pitchFamily="34" charset="0"/>
                <a:cs typeface="Arial" panose="020B0604020202020204" pitchFamily="34" charset="0"/>
              </a:rPr>
              <a:t>Там, где существуют монопольные системы в логистике и транспортных системах, особенно в развитии коридора Север-Юг, следует продвигать подход «экономического оператора», чтобы выйти за рамки чисто коммерческих выгод, например, для поддержки фермеров посредством разработки стандартов и переработки сельскохозяйственной продукции /упаковочного оборудования. Обеспечение лучшей цены на фермерскую продукцию и укрепление продовольственной безопасности страны.</a:t>
            </a:r>
          </a:p>
          <a:p>
            <a:pPr lvl="0">
              <a:lnSpc>
                <a:spcPct val="70000"/>
              </a:lnSpc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C35322BB-E27F-64B5-43E8-A7D4A5792166}"/>
              </a:ext>
            </a:extLst>
          </p:cNvPr>
          <p:cNvSpPr txBox="1">
            <a:spLocks/>
          </p:cNvSpPr>
          <p:nvPr/>
        </p:nvSpPr>
        <p:spPr>
          <a:xfrm>
            <a:off x="1111248" y="278538"/>
            <a:ext cx="9969500" cy="1033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 fontScale="92500" lnSpcReduction="20000"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ctr"/>
            <a:r>
              <a:rPr lang="ru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Ворота Южного Кавказа  - </a:t>
            </a:r>
            <a:br>
              <a:rPr lang="ru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Оценка цепочки добавленной стоимости в агропродовольственном секторе</a:t>
            </a:r>
            <a:endParaRPr lang="ru" sz="3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0bf39f-aee5-4194-a8cf-9eb94d977901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Props1.xml><?xml version="1.0" encoding="utf-8"?>
<ds:datastoreItem xmlns:ds="http://schemas.openxmlformats.org/officeDocument/2006/customXml" ds:itemID="{721F4C9F-FF6E-4AEA-BC5D-0F937281BE91}"/>
</file>

<file path=customXml/itemProps2.xml><?xml version="1.0" encoding="utf-8"?>
<ds:datastoreItem xmlns:ds="http://schemas.openxmlformats.org/officeDocument/2006/customXml" ds:itemID="{4F613AA9-3453-4263-93D4-6B9BF26FC335}"/>
</file>

<file path=customXml/itemProps3.xml><?xml version="1.0" encoding="utf-8"?>
<ds:datastoreItem xmlns:ds="http://schemas.openxmlformats.org/officeDocument/2006/customXml" ds:itemID="{E60223CB-B552-4E2B-8159-1B3D045E650B}"/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1099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Ворота Южного Кавказа  -   Оценка цепочки добавленной стоимости в агропродовольственном секторе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Sharing on Agriculture Modernization and Food Security - ADB's South Caucasus Agro-Food Value Chain Assessment Project</dc:title>
  <dc:creator>Steve Allen</dc:creator>
  <cp:lastModifiedBy>Alzeus R. Alzate</cp:lastModifiedBy>
  <cp:revision>24</cp:revision>
  <dcterms:created xsi:type="dcterms:W3CDTF">2022-07-30T05:55:52Z</dcterms:created>
  <dcterms:modified xsi:type="dcterms:W3CDTF">2022-08-11T00:40:33Z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</Properties>
</file>