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5" r:id="rId3"/>
    <p:sldId id="257" r:id="rId4"/>
    <p:sldId id="266" r:id="rId5"/>
    <p:sldId id="267" r:id="rId6"/>
    <p:sldId id="276" r:id="rId7"/>
    <p:sldId id="269" r:id="rId8"/>
    <p:sldId id="270" r:id="rId9"/>
    <p:sldId id="271"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5"/>
  </p:normalViewPr>
  <p:slideViewPr>
    <p:cSldViewPr snapToGrid="0">
      <p:cViewPr varScale="1">
        <p:scale>
          <a:sx n="94" d="100"/>
          <a:sy n="94" d="100"/>
        </p:scale>
        <p:origin x="148" y="64"/>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C32776-720E-4AD9-A8B8-F7123D50FC54}" type="datetimeFigureOut">
              <a:rPr lang="zh-CN" altLang="en-US" smtClean="0"/>
              <a:t>2022/8/4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D71570-C1FC-4C8A-AD36-37410279E64A}" type="slidenum">
              <a:rPr lang="zh-CN" altLang="en-US" smtClean="0"/>
              <a:t>‹#›</a:t>
            </a:fld>
            <a:endParaRPr lang="zh-CN" altLang="en-US"/>
          </a:p>
        </p:txBody>
      </p:sp>
    </p:spTree>
    <p:extLst>
      <p:ext uri="{BB962C8B-B14F-4D97-AF65-F5344CB8AC3E}">
        <p14:creationId xmlns:p14="http://schemas.microsoft.com/office/powerpoint/2010/main" val="1880360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3BD71570-C1FC-4C8A-AD36-37410279E64A}" type="slidenum">
              <a:rPr lang="zh-CN" altLang="en-US" smtClean="0"/>
              <a:t>6</a:t>
            </a:fld>
            <a:endParaRPr lang="zh-CN" altLang="en-US"/>
          </a:p>
        </p:txBody>
      </p:sp>
    </p:spTree>
    <p:extLst>
      <p:ext uri="{BB962C8B-B14F-4D97-AF65-F5344CB8AC3E}">
        <p14:creationId xmlns:p14="http://schemas.microsoft.com/office/powerpoint/2010/main" val="1018795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40484-A90E-D041-0C52-788A71F42062}"/>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0521974E-E43D-C28A-4768-F4EBC8C933E0}"/>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52581183-01F0-C630-ECB6-6E61F5A7706D}"/>
              </a:ext>
            </a:extLst>
          </p:cNvPr>
          <p:cNvSpPr txBox="1">
            <a:spLocks noGrp="1"/>
          </p:cNvSpPr>
          <p:nvPr>
            <p:ph type="dt" sz="half" idx="7"/>
          </p:nvPr>
        </p:nvSpPr>
        <p:spPr/>
        <p:txBody>
          <a:bodyPr/>
          <a:lstStyle>
            <a:lvl1pPr>
              <a:defRPr/>
            </a:lvl1pPr>
          </a:lstStyle>
          <a:p>
            <a:pPr lvl="0"/>
            <a:fld id="{3FB2A219-C26C-4113-937A-87038BE409ED}" type="datetime1">
              <a:rPr lang="en-GB"/>
              <a:pPr lvl="0"/>
              <a:t>04/08/2022</a:t>
            </a:fld>
            <a:endParaRPr lang="en-GB"/>
          </a:p>
        </p:txBody>
      </p:sp>
      <p:sp>
        <p:nvSpPr>
          <p:cNvPr id="5" name="Footer Placeholder 4">
            <a:extLst>
              <a:ext uri="{FF2B5EF4-FFF2-40B4-BE49-F238E27FC236}">
                <a16:creationId xmlns:a16="http://schemas.microsoft.com/office/drawing/2014/main" id="{3F38505C-E473-BE28-8FA2-F7C5813F9E0F}"/>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B813B3E6-C845-C3A5-37B7-33E0D8C4F3CE}"/>
              </a:ext>
            </a:extLst>
          </p:cNvPr>
          <p:cNvSpPr txBox="1">
            <a:spLocks noGrp="1"/>
          </p:cNvSpPr>
          <p:nvPr>
            <p:ph type="sldNum" sz="quarter" idx="8"/>
          </p:nvPr>
        </p:nvSpPr>
        <p:spPr/>
        <p:txBody>
          <a:bodyPr/>
          <a:lstStyle>
            <a:lvl1pPr>
              <a:defRPr/>
            </a:lvl1pPr>
          </a:lstStyle>
          <a:p>
            <a:pPr lvl="0"/>
            <a:fld id="{451A3BBE-7A59-40BE-BCCA-3D2E6794133F}" type="slidenum">
              <a:t>‹#›</a:t>
            </a:fld>
            <a:endParaRPr lang="en-GB"/>
          </a:p>
        </p:txBody>
      </p:sp>
    </p:spTree>
    <p:extLst>
      <p:ext uri="{BB962C8B-B14F-4D97-AF65-F5344CB8AC3E}">
        <p14:creationId xmlns:p14="http://schemas.microsoft.com/office/powerpoint/2010/main" val="19446970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49888-EE37-0FFF-20CC-C74D5F6153E2}"/>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85D7063A-747B-7CFA-BEC6-A6BACDC9C7B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F820D0-0DB1-4B89-06F3-BDD3806429DE}"/>
              </a:ext>
            </a:extLst>
          </p:cNvPr>
          <p:cNvSpPr txBox="1">
            <a:spLocks noGrp="1"/>
          </p:cNvSpPr>
          <p:nvPr>
            <p:ph type="dt" sz="half" idx="7"/>
          </p:nvPr>
        </p:nvSpPr>
        <p:spPr/>
        <p:txBody>
          <a:bodyPr/>
          <a:lstStyle>
            <a:lvl1pPr>
              <a:defRPr/>
            </a:lvl1pPr>
          </a:lstStyle>
          <a:p>
            <a:pPr lvl="0"/>
            <a:fld id="{0852FE93-1AC1-4830-BC3E-2E9F5FC94745}" type="datetime1">
              <a:rPr lang="en-GB"/>
              <a:pPr lvl="0"/>
              <a:t>04/08/2022</a:t>
            </a:fld>
            <a:endParaRPr lang="en-GB"/>
          </a:p>
        </p:txBody>
      </p:sp>
      <p:sp>
        <p:nvSpPr>
          <p:cNvPr id="5" name="Footer Placeholder 4">
            <a:extLst>
              <a:ext uri="{FF2B5EF4-FFF2-40B4-BE49-F238E27FC236}">
                <a16:creationId xmlns:a16="http://schemas.microsoft.com/office/drawing/2014/main" id="{86449263-1703-6E3F-2EA7-77788B61A736}"/>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B46623D5-CD4F-1669-90DE-DEFF01D57751}"/>
              </a:ext>
            </a:extLst>
          </p:cNvPr>
          <p:cNvSpPr txBox="1">
            <a:spLocks noGrp="1"/>
          </p:cNvSpPr>
          <p:nvPr>
            <p:ph type="sldNum" sz="quarter" idx="8"/>
          </p:nvPr>
        </p:nvSpPr>
        <p:spPr/>
        <p:txBody>
          <a:bodyPr/>
          <a:lstStyle>
            <a:lvl1pPr>
              <a:defRPr/>
            </a:lvl1pPr>
          </a:lstStyle>
          <a:p>
            <a:pPr lvl="0"/>
            <a:fld id="{90C35003-1BBC-4C03-8DDC-912C70ACD2BF}" type="slidenum">
              <a:t>‹#›</a:t>
            </a:fld>
            <a:endParaRPr lang="en-GB"/>
          </a:p>
        </p:txBody>
      </p:sp>
    </p:spTree>
    <p:extLst>
      <p:ext uri="{BB962C8B-B14F-4D97-AF65-F5344CB8AC3E}">
        <p14:creationId xmlns:p14="http://schemas.microsoft.com/office/powerpoint/2010/main" val="420801785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9411DA-3185-24D2-97B1-6E09BEB0CA26}"/>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3C507128-ED40-483C-343A-FB853C3C298D}"/>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CB9CED-A7BD-2EEC-A52C-3F6B2493292B}"/>
              </a:ext>
            </a:extLst>
          </p:cNvPr>
          <p:cNvSpPr txBox="1">
            <a:spLocks noGrp="1"/>
          </p:cNvSpPr>
          <p:nvPr>
            <p:ph type="dt" sz="half" idx="7"/>
          </p:nvPr>
        </p:nvSpPr>
        <p:spPr/>
        <p:txBody>
          <a:bodyPr/>
          <a:lstStyle>
            <a:lvl1pPr>
              <a:defRPr/>
            </a:lvl1pPr>
          </a:lstStyle>
          <a:p>
            <a:pPr lvl="0"/>
            <a:fld id="{38647EED-6350-437E-8E0D-DF36173741E5}" type="datetime1">
              <a:rPr lang="en-GB"/>
              <a:pPr lvl="0"/>
              <a:t>04/08/2022</a:t>
            </a:fld>
            <a:endParaRPr lang="en-GB"/>
          </a:p>
        </p:txBody>
      </p:sp>
      <p:sp>
        <p:nvSpPr>
          <p:cNvPr id="5" name="Footer Placeholder 4">
            <a:extLst>
              <a:ext uri="{FF2B5EF4-FFF2-40B4-BE49-F238E27FC236}">
                <a16:creationId xmlns:a16="http://schemas.microsoft.com/office/drawing/2014/main" id="{30E0BEDD-C69D-1A9F-4EB1-701BD3DE428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8BD70DA9-32F3-81B5-DB47-5B5FBDA9F173}"/>
              </a:ext>
            </a:extLst>
          </p:cNvPr>
          <p:cNvSpPr txBox="1">
            <a:spLocks noGrp="1"/>
          </p:cNvSpPr>
          <p:nvPr>
            <p:ph type="sldNum" sz="quarter" idx="8"/>
          </p:nvPr>
        </p:nvSpPr>
        <p:spPr/>
        <p:txBody>
          <a:bodyPr/>
          <a:lstStyle>
            <a:lvl1pPr>
              <a:defRPr/>
            </a:lvl1pPr>
          </a:lstStyle>
          <a:p>
            <a:pPr lvl="0"/>
            <a:fld id="{120CC919-E331-4717-8B61-6C99FA923D3E}" type="slidenum">
              <a:t>‹#›</a:t>
            </a:fld>
            <a:endParaRPr lang="en-GB"/>
          </a:p>
        </p:txBody>
      </p:sp>
    </p:spTree>
    <p:extLst>
      <p:ext uri="{BB962C8B-B14F-4D97-AF65-F5344CB8AC3E}">
        <p14:creationId xmlns:p14="http://schemas.microsoft.com/office/powerpoint/2010/main" val="188239548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2C108-7970-275D-2946-FD2676B033FB}"/>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B5FD832C-16B5-6279-7E1E-E82D158D7425}"/>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ADB1A7-7CFA-FB65-22E2-F00F5F66B55C}"/>
              </a:ext>
            </a:extLst>
          </p:cNvPr>
          <p:cNvSpPr txBox="1">
            <a:spLocks noGrp="1"/>
          </p:cNvSpPr>
          <p:nvPr>
            <p:ph type="dt" sz="half" idx="7"/>
          </p:nvPr>
        </p:nvSpPr>
        <p:spPr/>
        <p:txBody>
          <a:bodyPr/>
          <a:lstStyle>
            <a:lvl1pPr>
              <a:defRPr/>
            </a:lvl1pPr>
          </a:lstStyle>
          <a:p>
            <a:pPr lvl="0"/>
            <a:fld id="{556B970D-9B89-43F4-8F59-D667DCF4DE86}" type="datetime1">
              <a:rPr lang="en-GB"/>
              <a:pPr lvl="0"/>
              <a:t>04/08/2022</a:t>
            </a:fld>
            <a:endParaRPr lang="en-GB"/>
          </a:p>
        </p:txBody>
      </p:sp>
      <p:sp>
        <p:nvSpPr>
          <p:cNvPr id="5" name="Footer Placeholder 4">
            <a:extLst>
              <a:ext uri="{FF2B5EF4-FFF2-40B4-BE49-F238E27FC236}">
                <a16:creationId xmlns:a16="http://schemas.microsoft.com/office/drawing/2014/main" id="{85FF87EB-44A9-076F-C2EF-4B2ED97F828F}"/>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F612F33F-9CB5-B13E-A568-CCFF61FF3ACE}"/>
              </a:ext>
            </a:extLst>
          </p:cNvPr>
          <p:cNvSpPr txBox="1">
            <a:spLocks noGrp="1"/>
          </p:cNvSpPr>
          <p:nvPr>
            <p:ph type="sldNum" sz="quarter" idx="8"/>
          </p:nvPr>
        </p:nvSpPr>
        <p:spPr/>
        <p:txBody>
          <a:bodyPr/>
          <a:lstStyle>
            <a:lvl1pPr>
              <a:defRPr/>
            </a:lvl1pPr>
          </a:lstStyle>
          <a:p>
            <a:pPr lvl="0"/>
            <a:fld id="{AD910C49-D265-405E-BA82-1E95C740757C}" type="slidenum">
              <a:t>‹#›</a:t>
            </a:fld>
            <a:endParaRPr lang="en-GB"/>
          </a:p>
        </p:txBody>
      </p:sp>
    </p:spTree>
    <p:extLst>
      <p:ext uri="{BB962C8B-B14F-4D97-AF65-F5344CB8AC3E}">
        <p14:creationId xmlns:p14="http://schemas.microsoft.com/office/powerpoint/2010/main" val="79586900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1609-2C27-261B-7722-A95D8A05E66A}"/>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242D79E1-D936-CBE3-C7B4-745FFD81D87A}"/>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5E53AD9A-AA42-B06A-1076-3FFCCD1E9476}"/>
              </a:ext>
            </a:extLst>
          </p:cNvPr>
          <p:cNvSpPr txBox="1">
            <a:spLocks noGrp="1"/>
          </p:cNvSpPr>
          <p:nvPr>
            <p:ph type="dt" sz="half" idx="7"/>
          </p:nvPr>
        </p:nvSpPr>
        <p:spPr/>
        <p:txBody>
          <a:bodyPr/>
          <a:lstStyle>
            <a:lvl1pPr>
              <a:defRPr/>
            </a:lvl1pPr>
          </a:lstStyle>
          <a:p>
            <a:pPr lvl="0"/>
            <a:fld id="{25C553AA-B0BD-4C9E-91E0-9D806E6AA5C7}" type="datetime1">
              <a:rPr lang="en-GB"/>
              <a:pPr lvl="0"/>
              <a:t>04/08/2022</a:t>
            </a:fld>
            <a:endParaRPr lang="en-GB"/>
          </a:p>
        </p:txBody>
      </p:sp>
      <p:sp>
        <p:nvSpPr>
          <p:cNvPr id="5" name="Footer Placeholder 4">
            <a:extLst>
              <a:ext uri="{FF2B5EF4-FFF2-40B4-BE49-F238E27FC236}">
                <a16:creationId xmlns:a16="http://schemas.microsoft.com/office/drawing/2014/main" id="{A7632543-EBBF-C205-3FEE-68CCF505E746}"/>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D103602E-1ADD-57C2-114E-C1FF9F714FC3}"/>
              </a:ext>
            </a:extLst>
          </p:cNvPr>
          <p:cNvSpPr txBox="1">
            <a:spLocks noGrp="1"/>
          </p:cNvSpPr>
          <p:nvPr>
            <p:ph type="sldNum" sz="quarter" idx="8"/>
          </p:nvPr>
        </p:nvSpPr>
        <p:spPr/>
        <p:txBody>
          <a:bodyPr/>
          <a:lstStyle>
            <a:lvl1pPr>
              <a:defRPr/>
            </a:lvl1pPr>
          </a:lstStyle>
          <a:p>
            <a:pPr lvl="0"/>
            <a:fld id="{F0B0585E-F5B5-4C11-AA3B-A8FEAAEE0DA5}" type="slidenum">
              <a:t>‹#›</a:t>
            </a:fld>
            <a:endParaRPr lang="en-GB"/>
          </a:p>
        </p:txBody>
      </p:sp>
    </p:spTree>
    <p:extLst>
      <p:ext uri="{BB962C8B-B14F-4D97-AF65-F5344CB8AC3E}">
        <p14:creationId xmlns:p14="http://schemas.microsoft.com/office/powerpoint/2010/main" val="26309037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1323C-3B8F-CB1E-205F-FBCE4887ADE4}"/>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DE9266B0-852C-ED9F-9923-C7145C04CF25}"/>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8AB4570-7291-F705-D6A7-69445E5DD6C7}"/>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51C627-F733-772E-86CA-3E8A901B1878}"/>
              </a:ext>
            </a:extLst>
          </p:cNvPr>
          <p:cNvSpPr txBox="1">
            <a:spLocks noGrp="1"/>
          </p:cNvSpPr>
          <p:nvPr>
            <p:ph type="dt" sz="half" idx="7"/>
          </p:nvPr>
        </p:nvSpPr>
        <p:spPr/>
        <p:txBody>
          <a:bodyPr/>
          <a:lstStyle>
            <a:lvl1pPr>
              <a:defRPr/>
            </a:lvl1pPr>
          </a:lstStyle>
          <a:p>
            <a:pPr lvl="0"/>
            <a:fld id="{5F280CA3-4888-4D6B-AD46-F94B1BDC69E4}" type="datetime1">
              <a:rPr lang="en-GB"/>
              <a:pPr lvl="0"/>
              <a:t>04/08/2022</a:t>
            </a:fld>
            <a:endParaRPr lang="en-GB"/>
          </a:p>
        </p:txBody>
      </p:sp>
      <p:sp>
        <p:nvSpPr>
          <p:cNvPr id="6" name="Footer Placeholder 5">
            <a:extLst>
              <a:ext uri="{FF2B5EF4-FFF2-40B4-BE49-F238E27FC236}">
                <a16:creationId xmlns:a16="http://schemas.microsoft.com/office/drawing/2014/main" id="{2D574257-199C-890A-C600-8FD8A5EACAA6}"/>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03C9656C-BE75-7832-AF30-1014D5F16E97}"/>
              </a:ext>
            </a:extLst>
          </p:cNvPr>
          <p:cNvSpPr txBox="1">
            <a:spLocks noGrp="1"/>
          </p:cNvSpPr>
          <p:nvPr>
            <p:ph type="sldNum" sz="quarter" idx="8"/>
          </p:nvPr>
        </p:nvSpPr>
        <p:spPr/>
        <p:txBody>
          <a:bodyPr/>
          <a:lstStyle>
            <a:lvl1pPr>
              <a:defRPr/>
            </a:lvl1pPr>
          </a:lstStyle>
          <a:p>
            <a:pPr lvl="0"/>
            <a:fld id="{5CA146A7-262C-466A-B7C8-1DA6E77AB40E}" type="slidenum">
              <a:t>‹#›</a:t>
            </a:fld>
            <a:endParaRPr lang="en-GB"/>
          </a:p>
        </p:txBody>
      </p:sp>
    </p:spTree>
    <p:extLst>
      <p:ext uri="{BB962C8B-B14F-4D97-AF65-F5344CB8AC3E}">
        <p14:creationId xmlns:p14="http://schemas.microsoft.com/office/powerpoint/2010/main" val="197523115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4546-69ED-C7E7-E037-60D28B00925F}"/>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802EECDB-A26F-0EDA-FEE3-E5854B8268F9}"/>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8FDDE21F-482D-E09D-F07A-58FE7C790819}"/>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D25AB57-D460-D591-1AD0-95DB969EEB93}"/>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9D08BFA3-5825-EE22-AB3E-0737C8D482D9}"/>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6CA3478-ED81-5910-6917-BEE864C0C39B}"/>
              </a:ext>
            </a:extLst>
          </p:cNvPr>
          <p:cNvSpPr txBox="1">
            <a:spLocks noGrp="1"/>
          </p:cNvSpPr>
          <p:nvPr>
            <p:ph type="dt" sz="half" idx="7"/>
          </p:nvPr>
        </p:nvSpPr>
        <p:spPr/>
        <p:txBody>
          <a:bodyPr/>
          <a:lstStyle>
            <a:lvl1pPr>
              <a:defRPr/>
            </a:lvl1pPr>
          </a:lstStyle>
          <a:p>
            <a:pPr lvl="0"/>
            <a:fld id="{849FC293-6162-41A7-8F7B-286745AE12D5}" type="datetime1">
              <a:rPr lang="en-GB"/>
              <a:pPr lvl="0"/>
              <a:t>04/08/2022</a:t>
            </a:fld>
            <a:endParaRPr lang="en-GB"/>
          </a:p>
        </p:txBody>
      </p:sp>
      <p:sp>
        <p:nvSpPr>
          <p:cNvPr id="8" name="Footer Placeholder 7">
            <a:extLst>
              <a:ext uri="{FF2B5EF4-FFF2-40B4-BE49-F238E27FC236}">
                <a16:creationId xmlns:a16="http://schemas.microsoft.com/office/drawing/2014/main" id="{6366868A-521C-3C5D-31E1-92C58522B2AF}"/>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A4474F4C-6053-6EB8-582D-A733DD82B1A1}"/>
              </a:ext>
            </a:extLst>
          </p:cNvPr>
          <p:cNvSpPr txBox="1">
            <a:spLocks noGrp="1"/>
          </p:cNvSpPr>
          <p:nvPr>
            <p:ph type="sldNum" sz="quarter" idx="8"/>
          </p:nvPr>
        </p:nvSpPr>
        <p:spPr/>
        <p:txBody>
          <a:bodyPr/>
          <a:lstStyle>
            <a:lvl1pPr>
              <a:defRPr/>
            </a:lvl1pPr>
          </a:lstStyle>
          <a:p>
            <a:pPr lvl="0"/>
            <a:fld id="{B0F89150-498E-4A5F-A766-4FF099EDC740}" type="slidenum">
              <a:t>‹#›</a:t>
            </a:fld>
            <a:endParaRPr lang="en-GB"/>
          </a:p>
        </p:txBody>
      </p:sp>
    </p:spTree>
    <p:extLst>
      <p:ext uri="{BB962C8B-B14F-4D97-AF65-F5344CB8AC3E}">
        <p14:creationId xmlns:p14="http://schemas.microsoft.com/office/powerpoint/2010/main" val="214064511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B6890-A112-E594-D133-D2B9EFCFFAB4}"/>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2B5A51DF-2042-225A-1DBF-B832F35D95B6}"/>
              </a:ext>
            </a:extLst>
          </p:cNvPr>
          <p:cNvSpPr txBox="1">
            <a:spLocks noGrp="1"/>
          </p:cNvSpPr>
          <p:nvPr>
            <p:ph type="dt" sz="half" idx="7"/>
          </p:nvPr>
        </p:nvSpPr>
        <p:spPr/>
        <p:txBody>
          <a:bodyPr/>
          <a:lstStyle>
            <a:lvl1pPr>
              <a:defRPr/>
            </a:lvl1pPr>
          </a:lstStyle>
          <a:p>
            <a:pPr lvl="0"/>
            <a:fld id="{CC338FEB-EB8E-4FD6-88C1-F59E1DE555A3}" type="datetime1">
              <a:rPr lang="en-GB"/>
              <a:pPr lvl="0"/>
              <a:t>04/08/2022</a:t>
            </a:fld>
            <a:endParaRPr lang="en-GB"/>
          </a:p>
        </p:txBody>
      </p:sp>
      <p:sp>
        <p:nvSpPr>
          <p:cNvPr id="4" name="Footer Placeholder 3">
            <a:extLst>
              <a:ext uri="{FF2B5EF4-FFF2-40B4-BE49-F238E27FC236}">
                <a16:creationId xmlns:a16="http://schemas.microsoft.com/office/drawing/2014/main" id="{2A374CE9-32A7-F663-D3A6-BAE5D1326AD6}"/>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733516ED-3C73-2068-755D-BF3E66660262}"/>
              </a:ext>
            </a:extLst>
          </p:cNvPr>
          <p:cNvSpPr txBox="1">
            <a:spLocks noGrp="1"/>
          </p:cNvSpPr>
          <p:nvPr>
            <p:ph type="sldNum" sz="quarter" idx="8"/>
          </p:nvPr>
        </p:nvSpPr>
        <p:spPr/>
        <p:txBody>
          <a:bodyPr/>
          <a:lstStyle>
            <a:lvl1pPr>
              <a:defRPr/>
            </a:lvl1pPr>
          </a:lstStyle>
          <a:p>
            <a:pPr lvl="0"/>
            <a:fld id="{738757E9-E4B4-4455-B801-442A7EDB0B22}" type="slidenum">
              <a:t>‹#›</a:t>
            </a:fld>
            <a:endParaRPr lang="en-GB"/>
          </a:p>
        </p:txBody>
      </p:sp>
    </p:spTree>
    <p:extLst>
      <p:ext uri="{BB962C8B-B14F-4D97-AF65-F5344CB8AC3E}">
        <p14:creationId xmlns:p14="http://schemas.microsoft.com/office/powerpoint/2010/main" val="21133432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DE6F80-2610-98DE-DE9D-69201A53B4FF}"/>
              </a:ext>
            </a:extLst>
          </p:cNvPr>
          <p:cNvSpPr txBox="1">
            <a:spLocks noGrp="1"/>
          </p:cNvSpPr>
          <p:nvPr>
            <p:ph type="dt" sz="half" idx="7"/>
          </p:nvPr>
        </p:nvSpPr>
        <p:spPr/>
        <p:txBody>
          <a:bodyPr/>
          <a:lstStyle>
            <a:lvl1pPr>
              <a:defRPr/>
            </a:lvl1pPr>
          </a:lstStyle>
          <a:p>
            <a:pPr lvl="0"/>
            <a:fld id="{8C855459-7D78-4318-965F-226FB932E61A}" type="datetime1">
              <a:rPr lang="en-GB"/>
              <a:pPr lvl="0"/>
              <a:t>04/08/2022</a:t>
            </a:fld>
            <a:endParaRPr lang="en-GB"/>
          </a:p>
        </p:txBody>
      </p:sp>
      <p:sp>
        <p:nvSpPr>
          <p:cNvPr id="3" name="Footer Placeholder 2">
            <a:extLst>
              <a:ext uri="{FF2B5EF4-FFF2-40B4-BE49-F238E27FC236}">
                <a16:creationId xmlns:a16="http://schemas.microsoft.com/office/drawing/2014/main" id="{92D88068-5CBA-3C12-DFA4-032EDBF20127}"/>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E58DE969-3F69-BAEE-5AB0-86D8BCDEB09B}"/>
              </a:ext>
            </a:extLst>
          </p:cNvPr>
          <p:cNvSpPr txBox="1">
            <a:spLocks noGrp="1"/>
          </p:cNvSpPr>
          <p:nvPr>
            <p:ph type="sldNum" sz="quarter" idx="8"/>
          </p:nvPr>
        </p:nvSpPr>
        <p:spPr/>
        <p:txBody>
          <a:bodyPr/>
          <a:lstStyle>
            <a:lvl1pPr>
              <a:defRPr/>
            </a:lvl1pPr>
          </a:lstStyle>
          <a:p>
            <a:pPr lvl="0"/>
            <a:fld id="{2883A153-23FB-4DAE-B61A-6D35F5C10C19}" type="slidenum">
              <a:t>‹#›</a:t>
            </a:fld>
            <a:endParaRPr lang="en-GB"/>
          </a:p>
        </p:txBody>
      </p:sp>
    </p:spTree>
    <p:extLst>
      <p:ext uri="{BB962C8B-B14F-4D97-AF65-F5344CB8AC3E}">
        <p14:creationId xmlns:p14="http://schemas.microsoft.com/office/powerpoint/2010/main" val="224309229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4A318-82F9-0732-AADB-AA95D8816052}"/>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C6510D48-AFA8-744E-C965-0B07A35B3148}"/>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768325E-2504-817B-5575-3280D5F19D9D}"/>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700E31E2-770E-2FAB-CDB9-2CBCB193E436}"/>
              </a:ext>
            </a:extLst>
          </p:cNvPr>
          <p:cNvSpPr txBox="1">
            <a:spLocks noGrp="1"/>
          </p:cNvSpPr>
          <p:nvPr>
            <p:ph type="dt" sz="half" idx="7"/>
          </p:nvPr>
        </p:nvSpPr>
        <p:spPr/>
        <p:txBody>
          <a:bodyPr/>
          <a:lstStyle>
            <a:lvl1pPr>
              <a:defRPr/>
            </a:lvl1pPr>
          </a:lstStyle>
          <a:p>
            <a:pPr lvl="0"/>
            <a:fld id="{8097B0E5-19CD-4EA0-BEE7-DA770752BEAA}" type="datetime1">
              <a:rPr lang="en-GB"/>
              <a:pPr lvl="0"/>
              <a:t>04/08/2022</a:t>
            </a:fld>
            <a:endParaRPr lang="en-GB"/>
          </a:p>
        </p:txBody>
      </p:sp>
      <p:sp>
        <p:nvSpPr>
          <p:cNvPr id="6" name="Footer Placeholder 5">
            <a:extLst>
              <a:ext uri="{FF2B5EF4-FFF2-40B4-BE49-F238E27FC236}">
                <a16:creationId xmlns:a16="http://schemas.microsoft.com/office/drawing/2014/main" id="{CBF6105D-DED8-0A5B-C5E3-D0312600DC5E}"/>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589ABD81-0433-0FC0-4168-C7B39D909D84}"/>
              </a:ext>
            </a:extLst>
          </p:cNvPr>
          <p:cNvSpPr txBox="1">
            <a:spLocks noGrp="1"/>
          </p:cNvSpPr>
          <p:nvPr>
            <p:ph type="sldNum" sz="quarter" idx="8"/>
          </p:nvPr>
        </p:nvSpPr>
        <p:spPr/>
        <p:txBody>
          <a:bodyPr/>
          <a:lstStyle>
            <a:lvl1pPr>
              <a:defRPr/>
            </a:lvl1pPr>
          </a:lstStyle>
          <a:p>
            <a:pPr lvl="0"/>
            <a:fld id="{BBFD34BB-0335-4F08-A20C-44950A14E9F0}" type="slidenum">
              <a:t>‹#›</a:t>
            </a:fld>
            <a:endParaRPr lang="en-GB"/>
          </a:p>
        </p:txBody>
      </p:sp>
    </p:spTree>
    <p:extLst>
      <p:ext uri="{BB962C8B-B14F-4D97-AF65-F5344CB8AC3E}">
        <p14:creationId xmlns:p14="http://schemas.microsoft.com/office/powerpoint/2010/main" val="363661749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AC6BA-F96A-0E44-0AF5-9F01ED27AD43}"/>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C47197E7-E46B-9670-5539-82D7AAE5CC70}"/>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E19CC30B-13A6-DD76-B681-4B6BBF45EF6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15345EF6-3EB5-58C0-852F-52765823291C}"/>
              </a:ext>
            </a:extLst>
          </p:cNvPr>
          <p:cNvSpPr txBox="1">
            <a:spLocks noGrp="1"/>
          </p:cNvSpPr>
          <p:nvPr>
            <p:ph type="dt" sz="half" idx="7"/>
          </p:nvPr>
        </p:nvSpPr>
        <p:spPr/>
        <p:txBody>
          <a:bodyPr/>
          <a:lstStyle>
            <a:lvl1pPr>
              <a:defRPr/>
            </a:lvl1pPr>
          </a:lstStyle>
          <a:p>
            <a:pPr lvl="0"/>
            <a:fld id="{5B7693FD-65EB-4206-AF98-BC3CCB91D787}" type="datetime1">
              <a:rPr lang="en-GB"/>
              <a:pPr lvl="0"/>
              <a:t>04/08/2022</a:t>
            </a:fld>
            <a:endParaRPr lang="en-GB"/>
          </a:p>
        </p:txBody>
      </p:sp>
      <p:sp>
        <p:nvSpPr>
          <p:cNvPr id="6" name="Footer Placeholder 5">
            <a:extLst>
              <a:ext uri="{FF2B5EF4-FFF2-40B4-BE49-F238E27FC236}">
                <a16:creationId xmlns:a16="http://schemas.microsoft.com/office/drawing/2014/main" id="{8A3B0D26-9521-FCEB-0B57-8D063A0F1C7D}"/>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1D66EC4F-FFC6-AF21-A865-CADAA3106DD2}"/>
              </a:ext>
            </a:extLst>
          </p:cNvPr>
          <p:cNvSpPr txBox="1">
            <a:spLocks noGrp="1"/>
          </p:cNvSpPr>
          <p:nvPr>
            <p:ph type="sldNum" sz="quarter" idx="8"/>
          </p:nvPr>
        </p:nvSpPr>
        <p:spPr/>
        <p:txBody>
          <a:bodyPr/>
          <a:lstStyle>
            <a:lvl1pPr>
              <a:defRPr/>
            </a:lvl1pPr>
          </a:lstStyle>
          <a:p>
            <a:pPr lvl="0"/>
            <a:fld id="{A6193FFD-376E-4917-9302-D7A8A6596C79}" type="slidenum">
              <a:t>‹#›</a:t>
            </a:fld>
            <a:endParaRPr lang="en-GB"/>
          </a:p>
        </p:txBody>
      </p:sp>
    </p:spTree>
    <p:extLst>
      <p:ext uri="{BB962C8B-B14F-4D97-AF65-F5344CB8AC3E}">
        <p14:creationId xmlns:p14="http://schemas.microsoft.com/office/powerpoint/2010/main" val="24278715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E65FEE-A7AC-0D32-52BF-DCD409F19D26}"/>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60836F13-96CD-0099-C87D-8EF87D1F200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DA656A-8302-5E99-AE90-6292BE719092}"/>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ct val="0"/>
              </a:spcBef>
              <a:spcAft>
                <a:spcPct val="0"/>
              </a:spcAft>
              <a:buNone/>
              <a:defRPr lang="en-GB" sz="1200" b="0" i="0" u="none" strike="noStrike" kern="1200" cap="none" spc="0" baseline="0">
                <a:solidFill>
                  <a:srgbClr val="898989"/>
                </a:solidFill>
                <a:uFillTx/>
                <a:latin typeface="Calibri" panose="020F0502020204030204"/>
              </a:defRPr>
            </a:lvl1pPr>
          </a:lstStyle>
          <a:p>
            <a:pPr lvl="0"/>
            <a:fld id="{91E6E3AE-2F92-442E-9BBA-DBEB3E0ED2BC}" type="datetime1">
              <a:rPr lang="en-GB"/>
              <a:pPr lvl="0"/>
              <a:t>04/08/2022</a:t>
            </a:fld>
            <a:endParaRPr lang="en-GB"/>
          </a:p>
        </p:txBody>
      </p:sp>
      <p:sp>
        <p:nvSpPr>
          <p:cNvPr id="5" name="Footer Placeholder 4">
            <a:extLst>
              <a:ext uri="{FF2B5EF4-FFF2-40B4-BE49-F238E27FC236}">
                <a16:creationId xmlns:a16="http://schemas.microsoft.com/office/drawing/2014/main" id="{B7951E17-E001-5A83-AE9D-A3E6B2D8A8EE}"/>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ct val="0"/>
              </a:spcBef>
              <a:spcAft>
                <a:spcPct val="0"/>
              </a:spcAft>
              <a:buNone/>
              <a:defRPr lang="en-GB" sz="1200" b="0" i="0" u="none" strike="noStrike" kern="1200" cap="none" spc="0" baseline="0">
                <a:solidFill>
                  <a:srgbClr val="898989"/>
                </a:solidFill>
                <a:uFillTx/>
                <a:latin typeface="Calibri" panose="020F0502020204030204"/>
              </a:defRPr>
            </a:lvl1pPr>
          </a:lstStyle>
          <a:p>
            <a:pPr lvl="0"/>
            <a:endParaRPr lang="en-GB"/>
          </a:p>
        </p:txBody>
      </p:sp>
      <p:sp>
        <p:nvSpPr>
          <p:cNvPr id="6" name="Slide Number Placeholder 5">
            <a:extLst>
              <a:ext uri="{FF2B5EF4-FFF2-40B4-BE49-F238E27FC236}">
                <a16:creationId xmlns:a16="http://schemas.microsoft.com/office/drawing/2014/main" id="{314CC2C2-0D68-C596-5241-C346A446C341}"/>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ct val="0"/>
              </a:spcBef>
              <a:spcAft>
                <a:spcPct val="0"/>
              </a:spcAft>
              <a:buNone/>
              <a:defRPr lang="en-GB" sz="1200" b="0" i="0" u="none" strike="noStrike" kern="1200" cap="none" spc="0" baseline="0">
                <a:solidFill>
                  <a:srgbClr val="898989"/>
                </a:solidFill>
                <a:uFillTx/>
                <a:latin typeface="Calibri" panose="020F0502020204030204"/>
              </a:defRPr>
            </a:lvl1pPr>
          </a:lstStyle>
          <a:p>
            <a:pPr lvl="0"/>
            <a:fld id="{27901A58-8BB3-445E-BB1D-8ECE7CAE6FDB}"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0" marR="0" lvl="0" indent="0" algn="l" defTabSz="914400" rtl="0" fontAlgn="auto" hangingPunct="1">
        <a:lnSpc>
          <a:spcPct val="90000"/>
        </a:lnSpc>
        <a:spcBef>
          <a:spcPct val="0"/>
        </a:spcBef>
        <a:spcAft>
          <a:spcPct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ct val="0"/>
        </a:spcAft>
        <a:buSzTx/>
        <a:buFont typeface="Arial" pitchFamily="34" charset="0"/>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ct val="0"/>
        </a:spcAft>
        <a:buSzTx/>
        <a:buFont typeface="Arial" pitchFamily="34" charset="0"/>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ct val="0"/>
        </a:spcAft>
        <a:buSzTx/>
        <a:buFont typeface="Arial" pitchFamily="34" charset="0"/>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ct val="0"/>
        </a:spcAft>
        <a:buSzTx/>
        <a:buFont typeface="Arial" pitchFamily="34" charset="0"/>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ct val="0"/>
        </a:spcAft>
        <a:buSzTx/>
        <a:buFont typeface="Arial" pitchFamily="34" charset="0"/>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54A89FE8-9F81-E069-2409-534639216C71}"/>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1">
            <a:extLst>
              <a:ext uri="{FF2B5EF4-FFF2-40B4-BE49-F238E27FC236}">
                <a16:creationId xmlns:a16="http://schemas.microsoft.com/office/drawing/2014/main" id="{8F11762C-9491-B77B-E061-F78A376F9418}"/>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4" name="Rectangle 13">
            <a:extLst>
              <a:ext uri="{FF2B5EF4-FFF2-40B4-BE49-F238E27FC236}">
                <a16:creationId xmlns:a16="http://schemas.microsoft.com/office/drawing/2014/main" id="{D8668951-7CBC-4C57-C0CA-3F12DD09F454}"/>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5" name="Rectangle 15">
            <a:extLst>
              <a:ext uri="{FF2B5EF4-FFF2-40B4-BE49-F238E27FC236}">
                <a16:creationId xmlns:a16="http://schemas.microsoft.com/office/drawing/2014/main" id="{1DF65E25-CE55-4C34-ABC7-2408A54A9C39}"/>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6" name="Rectangle 17">
            <a:extLst>
              <a:ext uri="{FF2B5EF4-FFF2-40B4-BE49-F238E27FC236}">
                <a16:creationId xmlns:a16="http://schemas.microsoft.com/office/drawing/2014/main" id="{B60B1030-DD10-478D-B918-687A22474A20}"/>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13" name="Title 1">
            <a:extLst>
              <a:ext uri="{FF2B5EF4-FFF2-40B4-BE49-F238E27FC236}">
                <a16:creationId xmlns:a16="http://schemas.microsoft.com/office/drawing/2014/main" id="{0092B965-B030-FE11-C2DA-F2259344F6D7}"/>
              </a:ext>
            </a:extLst>
          </p:cNvPr>
          <p:cNvSpPr txBox="1"/>
          <p:nvPr/>
        </p:nvSpPr>
        <p:spPr>
          <a:xfrm>
            <a:off x="622298" y="619344"/>
            <a:ext cx="10947400" cy="314276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90000"/>
              </a:lnSpc>
              <a:spcBef>
                <a:spcPct val="0"/>
              </a:spcBef>
              <a:spcAft>
                <a:spcPct val="0"/>
              </a:spcAft>
              <a:buNone/>
              <a:defRPr lang="en-US" sz="4400" b="0" i="0" u="none" strike="noStrike" kern="1200" cap="none" spc="0" baseline="0">
                <a:solidFill>
                  <a:srgbClr val="000000"/>
                </a:solidFill>
                <a:uFillTx/>
                <a:latin typeface="Calibri Light" panose="020F0302020204030204"/>
              </a:defRPr>
            </a:lvl1pPr>
          </a:lstStyle>
          <a:p>
            <a:pPr algn="ctr" rtl="0"/>
            <a:r>
              <a:rPr lang="zh-Hans" sz="4000" b="1" i="0" u="none" strike="noStrike" dirty="0">
                <a:solidFill>
                  <a:srgbClr val="FFFFFF"/>
                </a:solidFill>
                <a:highlight>
                  <a:srgbClr val="000000">
                    <a:alpha val="0"/>
                  </a:srgbClr>
                </a:highlight>
                <a:latin typeface="Simsun"/>
                <a:ea typeface="Simsun"/>
                <a:cs typeface="Arial"/>
              </a:rPr>
              <a:t>南高加索门户</a:t>
            </a:r>
            <a:br>
              <a:rPr lang="zh-Hans" sz="4000" b="1" i="0" u="none" strike="noStrike" dirty="0">
                <a:solidFill>
                  <a:srgbClr val="FFFFFF"/>
                </a:solidFill>
                <a:highlight>
                  <a:srgbClr val="000000">
                    <a:alpha val="0"/>
                  </a:srgbClr>
                </a:highlight>
                <a:latin typeface="Simsun"/>
                <a:ea typeface="Simsun"/>
                <a:cs typeface="Arial"/>
              </a:rPr>
            </a:br>
            <a:endParaRPr lang="en-PH" sz="4000" b="1" dirty="0">
              <a:solidFill>
                <a:schemeClr val="bg1"/>
              </a:solidFill>
              <a:latin typeface="Arial" pitchFamily="34" charset="0"/>
              <a:cs typeface="Arial" pitchFamily="34" charset="0"/>
            </a:endParaRPr>
          </a:p>
          <a:p>
            <a:pPr algn="ctr" rtl="0"/>
            <a:br>
              <a:rPr lang="zh-Hans" sz="4000" b="1" i="0" u="none" strike="noStrike" dirty="0">
                <a:highlight>
                  <a:srgbClr val="000000">
                    <a:alpha val="0"/>
                  </a:srgbClr>
                </a:highlight>
                <a:latin typeface="Simsun"/>
                <a:ea typeface="Simsun"/>
                <a:cs typeface="Arial"/>
              </a:rPr>
            </a:br>
            <a:r>
              <a:rPr lang="zh-Hans" sz="4400" b="1" i="0" u="none" strike="noStrike" dirty="0">
                <a:highlight>
                  <a:srgbClr val="000000">
                    <a:alpha val="0"/>
                  </a:srgbClr>
                </a:highlight>
                <a:latin typeface="Simsun"/>
                <a:ea typeface="Simsun"/>
                <a:cs typeface="Arial"/>
              </a:rPr>
              <a:t>农产品价值链评估</a:t>
            </a:r>
          </a:p>
          <a:p>
            <a:pPr algn="ctr"/>
            <a:endParaRPr lang="en-PH" b="1" dirty="0">
              <a:latin typeface="Arial" panose="020B0604020202020204" pitchFamily="34" charset="0"/>
              <a:cs typeface="Arial" panose="020B0604020202020204" pitchFamily="34" charset="0"/>
            </a:endParaRPr>
          </a:p>
          <a:p>
            <a:pPr algn="ctr" rtl="0"/>
            <a:r>
              <a:rPr lang="zh-Hans" sz="4100" b="1" i="0" u="none" strike="noStrike" dirty="0">
                <a:highlight>
                  <a:srgbClr val="000000">
                    <a:alpha val="0"/>
                  </a:srgbClr>
                </a:highlight>
                <a:latin typeface="Simsun"/>
                <a:ea typeface="Simsun"/>
                <a:cs typeface="Arial"/>
              </a:rPr>
              <a:t>初步发现</a:t>
            </a:r>
          </a:p>
        </p:txBody>
      </p:sp>
      <p:sp>
        <p:nvSpPr>
          <p:cNvPr id="14" name="Subtitle 2">
            <a:extLst>
              <a:ext uri="{FF2B5EF4-FFF2-40B4-BE49-F238E27FC236}">
                <a16:creationId xmlns:a16="http://schemas.microsoft.com/office/drawing/2014/main" id="{CB6B7B2E-B490-EF61-1857-A2EFEA4CA14E}"/>
              </a:ext>
            </a:extLst>
          </p:cNvPr>
          <p:cNvSpPr txBox="1"/>
          <p:nvPr/>
        </p:nvSpPr>
        <p:spPr>
          <a:xfrm>
            <a:off x="1523998" y="4430784"/>
            <a:ext cx="9144000" cy="634999"/>
          </a:xfrm>
          <a:prstGeom prst="rect">
            <a:avLst/>
          </a:prstGeom>
          <a:noFill/>
          <a:ln>
            <a:noFill/>
          </a:ln>
        </p:spPr>
        <p:txBody>
          <a:bodyPr vert="horz" wrap="square" lIns="91440" tIns="45720" rIns="91440" bIns="45720" anchor="t" anchorCtr="0" compatLnSpc="1">
            <a:noAutofit/>
          </a:bodyPr>
          <a:lstStyle>
            <a:lvl1pPr marL="228600" marR="0" lvl="0" indent="-228600" algn="l" defTabSz="914400" rtl="0" fontAlgn="auto" hangingPunct="1">
              <a:lnSpc>
                <a:spcPct val="90000"/>
              </a:lnSpc>
              <a:spcBef>
                <a:spcPts val="1000"/>
              </a:spcBef>
              <a:spcAft>
                <a:spcPct val="0"/>
              </a:spcAft>
              <a:buSzTx/>
              <a:buFont typeface="Arial" pitchFamily="34" charset="0"/>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ct val="0"/>
              </a:spcAft>
              <a:buSzTx/>
              <a:buFont typeface="Arial" pitchFamily="34" charset="0"/>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ct val="0"/>
              </a:spcAft>
              <a:buSzTx/>
              <a:buFont typeface="Arial" pitchFamily="34" charset="0"/>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ct val="0"/>
              </a:spcAft>
              <a:buSzTx/>
              <a:buFont typeface="Arial" pitchFamily="34" charset="0"/>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ct val="0"/>
              </a:spcAft>
              <a:buSzTx/>
              <a:buFont typeface="Arial" pitchFamily="34" charset="0"/>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0" indent="0" algn="ctr" rtl="0">
              <a:buNone/>
            </a:pPr>
            <a:r>
              <a:rPr lang="zh-Hans" sz="2400" b="0" i="0" u="none" strike="noStrike">
                <a:highlight>
                  <a:srgbClr val="000000">
                    <a:alpha val="0"/>
                  </a:srgbClr>
                </a:highlight>
                <a:latin typeface="Simsun"/>
                <a:ea typeface="Simsun"/>
                <a:cs typeface="Arial"/>
              </a:rPr>
              <a:t>Steve Allen，亚洲开发银行顾问</a:t>
            </a:r>
          </a:p>
        </p:txBody>
      </p:sp>
      <p:sp>
        <p:nvSpPr>
          <p:cNvPr id="15" name="TextBox 14">
            <a:extLst>
              <a:ext uri="{FF2B5EF4-FFF2-40B4-BE49-F238E27FC236}">
                <a16:creationId xmlns:a16="http://schemas.microsoft.com/office/drawing/2014/main" id="{01BCD228-E8D9-9581-0D1A-457D14AD6D75}"/>
              </a:ext>
            </a:extLst>
          </p:cNvPr>
          <p:cNvSpPr txBox="1"/>
          <p:nvPr/>
        </p:nvSpPr>
        <p:spPr>
          <a:xfrm>
            <a:off x="287914" y="5196368"/>
            <a:ext cx="11489172" cy="461665"/>
          </a:xfrm>
          <a:prstGeom prst="rect">
            <a:avLst/>
          </a:prstGeom>
          <a:noFill/>
        </p:spPr>
        <p:txBody>
          <a:bodyPr wrap="none" rtlCol="0">
            <a:noAutofit/>
          </a:bodyPr>
          <a:lstStyle/>
          <a:p>
            <a:pPr algn="ctr" rtl="0"/>
            <a:r>
              <a:rPr lang="zh-Hans" sz="2400" b="0" i="0" u="none" strike="noStrike">
                <a:highlight>
                  <a:srgbClr val="000000">
                    <a:alpha val="0"/>
                  </a:srgbClr>
                </a:highlight>
                <a:latin typeface="Simsun"/>
                <a:ea typeface="Simsun"/>
                <a:cs typeface="Arial"/>
              </a:rPr>
              <a:t>CAREC农业发展和粮食安全研讨会，2022年8月11-12日</a:t>
            </a:r>
            <a:endParaRPr lang="en-US" sz="2400">
              <a:latin typeface="Arial" panose="020B0604020202020204" pitchFamily="34" charset="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54A89FE8-9F81-E069-2409-534639216C71}"/>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3" name="Rectangle 11">
            <a:extLst>
              <a:ext uri="{FF2B5EF4-FFF2-40B4-BE49-F238E27FC236}">
                <a16:creationId xmlns:a16="http://schemas.microsoft.com/office/drawing/2014/main" id="{8F11762C-9491-B77B-E061-F78A376F9418}"/>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4" name="Rectangle 13">
            <a:extLst>
              <a:ext uri="{FF2B5EF4-FFF2-40B4-BE49-F238E27FC236}">
                <a16:creationId xmlns:a16="http://schemas.microsoft.com/office/drawing/2014/main" id="{D8668951-7CBC-4C57-C0CA-3F12DD09F454}"/>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5" name="Rectangle 15">
            <a:extLst>
              <a:ext uri="{FF2B5EF4-FFF2-40B4-BE49-F238E27FC236}">
                <a16:creationId xmlns:a16="http://schemas.microsoft.com/office/drawing/2014/main" id="{1DF65E25-CE55-4C34-ABC7-2408A54A9C39}"/>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6" name="Rectangle 17">
            <a:extLst>
              <a:ext uri="{FF2B5EF4-FFF2-40B4-BE49-F238E27FC236}">
                <a16:creationId xmlns:a16="http://schemas.microsoft.com/office/drawing/2014/main" id="{B60B1030-DD10-478D-B918-687A22474A20}"/>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7" name="Title 3">
            <a:extLst>
              <a:ext uri="{FF2B5EF4-FFF2-40B4-BE49-F238E27FC236}">
                <a16:creationId xmlns:a16="http://schemas.microsoft.com/office/drawing/2014/main" id="{B2B51A73-C340-827E-3A9E-DB6BC0FAF311}"/>
              </a:ext>
            </a:extLst>
          </p:cNvPr>
          <p:cNvSpPr txBox="1">
            <a:spLocks noGrp="1"/>
          </p:cNvSpPr>
          <p:nvPr>
            <p:ph type="title"/>
          </p:nvPr>
        </p:nvSpPr>
        <p:spPr>
          <a:xfrm>
            <a:off x="1111248" y="278538"/>
            <a:ext cx="9969500" cy="1033665"/>
          </a:xfrm>
        </p:spPr>
        <p:txBody>
          <a:bodyPr>
            <a:noAutofit/>
          </a:bodyPr>
          <a:lstStyle/>
          <a:p>
            <a:pPr lvl="0" algn="ctr" rtl="0"/>
            <a:r>
              <a:rPr lang="zh-Hans" sz="2500" b="1" i="0" u="none" strike="noStrike">
                <a:solidFill>
                  <a:srgbClr val="FFFFFF"/>
                </a:solidFill>
                <a:highlight>
                  <a:srgbClr val="000000">
                    <a:alpha val="0"/>
                  </a:srgbClr>
                </a:highlight>
                <a:latin typeface="Simsun"/>
                <a:ea typeface="Simsun"/>
                <a:cs typeface="Arial"/>
              </a:rPr>
              <a:t>南高加索门户农产品价值链评估</a:t>
            </a:r>
            <a:endParaRPr lang="en-GB" sz="2500" b="1">
              <a:solidFill>
                <a:srgbClr val="FFFFFF"/>
              </a:solidFill>
              <a:latin typeface="Arial" panose="020B0604020202020204" pitchFamily="34" charset="0"/>
              <a:cs typeface="Arial" panose="020B0604020202020204" pitchFamily="34" charset="0"/>
            </a:endParaRPr>
          </a:p>
        </p:txBody>
      </p:sp>
      <p:sp>
        <p:nvSpPr>
          <p:cNvPr id="8" name="Content Placeholder 4">
            <a:extLst>
              <a:ext uri="{FF2B5EF4-FFF2-40B4-BE49-F238E27FC236}">
                <a16:creationId xmlns:a16="http://schemas.microsoft.com/office/drawing/2014/main" id="{64A59103-A53A-3FDD-5126-B4BF9FE420E6}"/>
              </a:ext>
            </a:extLst>
          </p:cNvPr>
          <p:cNvSpPr txBox="1">
            <a:spLocks noGrp="1"/>
          </p:cNvSpPr>
          <p:nvPr>
            <p:ph idx="1"/>
          </p:nvPr>
        </p:nvSpPr>
        <p:spPr>
          <a:xfrm>
            <a:off x="698500" y="2095500"/>
            <a:ext cx="10397131" cy="3906054"/>
          </a:xfrm>
        </p:spPr>
        <p:txBody>
          <a:bodyPr anchor="ctr">
            <a:noAutofit/>
          </a:bodyPr>
          <a:lstStyle/>
          <a:p>
            <a:pPr marL="0" indent="0" rtl="0">
              <a:lnSpc>
                <a:spcPct val="100000"/>
              </a:lnSpc>
              <a:buNone/>
            </a:pPr>
            <a:r>
              <a:rPr lang="zh-Hans" sz="2000" b="1" i="0" u="none" strike="noStrike" dirty="0">
                <a:highlight>
                  <a:srgbClr val="000000">
                    <a:alpha val="0"/>
                  </a:srgbClr>
                </a:highlight>
                <a:latin typeface="Simsun"/>
                <a:ea typeface="Simsun"/>
                <a:cs typeface="Arial"/>
              </a:rPr>
              <a:t>简介</a:t>
            </a:r>
          </a:p>
          <a:p>
            <a:pPr rtl="0">
              <a:lnSpc>
                <a:spcPct val="100000"/>
              </a:lnSpc>
            </a:pPr>
            <a:r>
              <a:rPr lang="zh-Hans" sz="2000" b="0" i="0" u="none" strike="noStrike" dirty="0">
                <a:highlight>
                  <a:srgbClr val="000000">
                    <a:alpha val="0"/>
                  </a:srgbClr>
                </a:highlight>
                <a:latin typeface="Simsun"/>
                <a:ea typeface="Simsun"/>
                <a:cs typeface="Arial"/>
              </a:rPr>
              <a:t>《亚行南高加索门户技术援助项目》为区域交通、农产品和出口竞争力评估提供支持</a:t>
            </a:r>
          </a:p>
          <a:p>
            <a:pPr rtl="0">
              <a:lnSpc>
                <a:spcPct val="100000"/>
              </a:lnSpc>
            </a:pPr>
            <a:r>
              <a:rPr lang="zh-Hans" sz="2000" b="0" i="0" u="none" strike="noStrike" dirty="0">
                <a:highlight>
                  <a:srgbClr val="000000">
                    <a:alpha val="0"/>
                  </a:srgbClr>
                </a:highlight>
                <a:latin typeface="Simsun"/>
                <a:ea typeface="Simsun"/>
                <a:cs typeface="Arial"/>
              </a:rPr>
              <a:t>《区域农产品价值链评估》的目的是提升粮食安全，增加出口，并确定农业物流基础设施投资转型的不同选项</a:t>
            </a:r>
          </a:p>
          <a:p>
            <a:pPr rtl="0">
              <a:lnSpc>
                <a:spcPct val="100000"/>
              </a:lnSpc>
            </a:pPr>
            <a:r>
              <a:rPr lang="zh-Hans" sz="2000" b="0" i="0" u="none" strike="noStrike" dirty="0">
                <a:highlight>
                  <a:srgbClr val="000000">
                    <a:alpha val="0"/>
                  </a:srgbClr>
                </a:highlight>
                <a:latin typeface="Simsun"/>
                <a:ea typeface="Simsun"/>
                <a:cs typeface="Arial"/>
              </a:rPr>
              <a:t>该项评估将对区域间的贸易流动进行评定，并为改进商业食品供应链提出建议</a:t>
            </a:r>
          </a:p>
          <a:p>
            <a:pPr rtl="0">
              <a:lnSpc>
                <a:spcPct val="100000"/>
              </a:lnSpc>
            </a:pPr>
            <a:r>
              <a:rPr lang="zh-Hans" sz="2000" b="0" i="0" u="none" strike="noStrike" dirty="0">
                <a:highlight>
                  <a:srgbClr val="000000">
                    <a:alpha val="0"/>
                  </a:srgbClr>
                </a:highlight>
                <a:latin typeface="Simsun"/>
                <a:ea typeface="Simsun"/>
                <a:cs typeface="Arial"/>
              </a:rPr>
              <a:t>通过与私营和公共部门的利益相关者展开讨论并深入访谈，相关团队正在评估格鲁吉亚、阿塞拜疆和亚美尼亚农产品价值链的潜力和表现</a:t>
            </a:r>
            <a:endParaRPr lang="en-GB" sz="2000" dirty="0">
              <a:latin typeface="Arial" panose="020B0604020202020204" pitchFamily="34" charset="0"/>
              <a:ea typeface="SimSun" panose="02010600030101010101" pitchFamily="2" charset="-122"/>
              <a:cs typeface="Arial" panose="020B0604020202020204" pitchFamily="34" charset="0"/>
            </a:endParaRPr>
          </a:p>
          <a:p>
            <a:pPr marL="0" lvl="0" indent="0">
              <a:lnSpc>
                <a:spcPct val="100000"/>
              </a:lnSpc>
              <a:buNone/>
            </a:pPr>
            <a:endParaRPr lang="en-GB" sz="1800" dirty="0"/>
          </a:p>
        </p:txBody>
      </p:sp>
    </p:spTree>
    <p:extLst>
      <p:ext uri="{BB962C8B-B14F-4D97-AF65-F5344CB8AC3E}">
        <p14:creationId xmlns:p14="http://schemas.microsoft.com/office/powerpoint/2010/main" val="162895680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name="Slide2">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C8165D98-389C-CBC6-B199-F5BB023D8204}"/>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3" name="Rectangle 11">
            <a:extLst>
              <a:ext uri="{FF2B5EF4-FFF2-40B4-BE49-F238E27FC236}">
                <a16:creationId xmlns:a16="http://schemas.microsoft.com/office/drawing/2014/main" id="{1D0B539A-65DB-F29C-14BD-821138A152F5}"/>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4" name="Rectangle 13">
            <a:extLst>
              <a:ext uri="{FF2B5EF4-FFF2-40B4-BE49-F238E27FC236}">
                <a16:creationId xmlns:a16="http://schemas.microsoft.com/office/drawing/2014/main" id="{0EBE3079-B560-4645-E2E0-6F9E2D6539C9}"/>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5" name="Rectangle 15">
            <a:extLst>
              <a:ext uri="{FF2B5EF4-FFF2-40B4-BE49-F238E27FC236}">
                <a16:creationId xmlns:a16="http://schemas.microsoft.com/office/drawing/2014/main" id="{5A758A17-30E5-599C-306F-27C550C27506}"/>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6" name="Rectangle 17">
            <a:extLst>
              <a:ext uri="{FF2B5EF4-FFF2-40B4-BE49-F238E27FC236}">
                <a16:creationId xmlns:a16="http://schemas.microsoft.com/office/drawing/2014/main" id="{5E2656FD-0A42-368F-D806-3A92DEED08A7}"/>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8" name="Content Placeholder 4">
            <a:extLst>
              <a:ext uri="{FF2B5EF4-FFF2-40B4-BE49-F238E27FC236}">
                <a16:creationId xmlns:a16="http://schemas.microsoft.com/office/drawing/2014/main" id="{18DD064B-A695-251D-2AAC-8560C2557679}"/>
              </a:ext>
            </a:extLst>
          </p:cNvPr>
          <p:cNvSpPr txBox="1">
            <a:spLocks noGrp="1"/>
          </p:cNvSpPr>
          <p:nvPr>
            <p:ph idx="1"/>
          </p:nvPr>
        </p:nvSpPr>
        <p:spPr>
          <a:xfrm>
            <a:off x="660400" y="1987996"/>
            <a:ext cx="9724031" cy="3683358"/>
          </a:xfrm>
        </p:spPr>
        <p:txBody>
          <a:bodyPr anchor="ctr">
            <a:noAutofit/>
          </a:bodyPr>
          <a:lstStyle/>
          <a:p>
            <a:pPr marL="0" lvl="0" indent="0" rtl="0">
              <a:buNone/>
            </a:pPr>
            <a:r>
              <a:rPr lang="zh-Hans" sz="2000" b="1" i="0" u="none" strike="noStrike">
                <a:solidFill>
                  <a:srgbClr val="000000"/>
                </a:solidFill>
                <a:highlight>
                  <a:srgbClr val="000000">
                    <a:alpha val="0"/>
                  </a:srgbClr>
                </a:highlight>
                <a:latin typeface="Simsun"/>
                <a:ea typeface="Simsun"/>
                <a:cs typeface="Arial"/>
              </a:rPr>
              <a:t>战略概况和机遇</a:t>
            </a:r>
            <a:endParaRPr lang="en-GB" sz="2000" b="1">
              <a:solidFill>
                <a:schemeClr val="tx1"/>
              </a:solidFill>
              <a:latin typeface="Arial" panose="020B0604020202020204" pitchFamily="34" charset="0"/>
              <a:cs typeface="Arial" panose="020B0604020202020204" pitchFamily="34" charset="0"/>
            </a:endParaRPr>
          </a:p>
          <a:p>
            <a:pPr lvl="0" rtl="0"/>
            <a:r>
              <a:rPr lang="zh-Hans" sz="2000" b="0" i="0" u="none" strike="noStrike">
                <a:highlight>
                  <a:srgbClr val="000000">
                    <a:alpha val="0"/>
                  </a:srgbClr>
                </a:highlight>
                <a:latin typeface="Simsun"/>
                <a:ea typeface="Simsun"/>
                <a:cs typeface="Arial"/>
              </a:rPr>
              <a:t>推动发展格鲁吉亚和阿塞拜疆之间，通过中欧走廊通往欧盟和中国的高效贸易流动。提出中间走廊的概念，将格鲁吉亚作为交通枢纽和再出口国。</a:t>
            </a:r>
          </a:p>
          <a:p>
            <a:pPr lvl="0" rtl="0"/>
            <a:r>
              <a:rPr lang="zh-Hans" sz="2000" b="0" i="0" u="none" strike="noStrike">
                <a:highlight>
                  <a:srgbClr val="000000">
                    <a:alpha val="0"/>
                  </a:srgbClr>
                </a:highlight>
                <a:latin typeface="Simsun"/>
                <a:ea typeface="Simsun"/>
                <a:cs typeface="Arial"/>
              </a:rPr>
              <a:t>通过开放市场来扩大农产品出口（需要统一标准），实现区域市场多样化，从而摆脱对俄罗斯的依赖。</a:t>
            </a:r>
          </a:p>
          <a:p>
            <a:pPr lvl="0" rtl="0"/>
            <a:r>
              <a:rPr lang="zh-Hans" sz="2000" b="0" i="0" u="none" strike="noStrike">
                <a:highlight>
                  <a:srgbClr val="000000">
                    <a:alpha val="0"/>
                  </a:srgbClr>
                </a:highlight>
                <a:latin typeface="Simsun"/>
                <a:ea typeface="Simsun"/>
                <a:cs typeface="Arial"/>
              </a:rPr>
              <a:t>出口和供应链活动的增加可形成“拉动”效应，使得农产品产量增加、质量标准提高、（农民等群体的）收入增加，同时，也能提升农业生产用地分配/整合及使用的效率（和面积）。</a:t>
            </a:r>
          </a:p>
        </p:txBody>
      </p:sp>
      <p:sp>
        <p:nvSpPr>
          <p:cNvPr id="11" name="Title 3">
            <a:extLst>
              <a:ext uri="{FF2B5EF4-FFF2-40B4-BE49-F238E27FC236}">
                <a16:creationId xmlns:a16="http://schemas.microsoft.com/office/drawing/2014/main" id="{8EC28050-C015-E7AE-37EB-4811A84F8AD0}"/>
              </a:ext>
            </a:extLst>
          </p:cNvPr>
          <p:cNvSpPr txBox="1"/>
          <p:nvPr/>
        </p:nvSpPr>
        <p:spPr>
          <a:xfrm>
            <a:off x="1111248" y="278538"/>
            <a:ext cx="9969500" cy="1033665"/>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90000"/>
              </a:lnSpc>
              <a:spcBef>
                <a:spcPct val="0"/>
              </a:spcBef>
              <a:spcAft>
                <a:spcPct val="0"/>
              </a:spcAft>
              <a:buNone/>
              <a:defRPr lang="en-US" sz="4400" b="0" i="0" u="none" strike="noStrike" kern="1200" cap="none" spc="0" baseline="0">
                <a:solidFill>
                  <a:srgbClr val="000000"/>
                </a:solidFill>
                <a:uFillTx/>
                <a:latin typeface="Calibri Light" panose="020F0302020204030204"/>
              </a:defRPr>
            </a:lvl1pPr>
          </a:lstStyle>
          <a:p>
            <a:pPr algn="ctr" rtl="0"/>
            <a:r>
              <a:rPr lang="zh-Hans" sz="2500" b="1" i="0" u="none" strike="noStrike">
                <a:solidFill>
                  <a:srgbClr val="FFFFFF"/>
                </a:solidFill>
                <a:highlight>
                  <a:srgbClr val="000000">
                    <a:alpha val="0"/>
                  </a:srgbClr>
                </a:highlight>
                <a:latin typeface="Simsun"/>
                <a:ea typeface="Simsun"/>
                <a:cs typeface="Arial"/>
              </a:rPr>
              <a:t>南高加索门户农产品价值链评估</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name="Slide11">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59A3C03C-3679-7A73-32AD-4CF730E93C63}"/>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3" name="Rectangle 11">
            <a:extLst>
              <a:ext uri="{FF2B5EF4-FFF2-40B4-BE49-F238E27FC236}">
                <a16:creationId xmlns:a16="http://schemas.microsoft.com/office/drawing/2014/main" id="{9C70DD8C-5B1C-9342-8FBC-53231C50D356}"/>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4" name="Rectangle 13">
            <a:extLst>
              <a:ext uri="{FF2B5EF4-FFF2-40B4-BE49-F238E27FC236}">
                <a16:creationId xmlns:a16="http://schemas.microsoft.com/office/drawing/2014/main" id="{B7AE439C-CDE9-5590-207C-5A1011359DB7}"/>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5" name="Rectangle 15">
            <a:extLst>
              <a:ext uri="{FF2B5EF4-FFF2-40B4-BE49-F238E27FC236}">
                <a16:creationId xmlns:a16="http://schemas.microsoft.com/office/drawing/2014/main" id="{849F5447-9487-B310-EAE0-729FC93068E2}"/>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6" name="Rectangle 17">
            <a:extLst>
              <a:ext uri="{FF2B5EF4-FFF2-40B4-BE49-F238E27FC236}">
                <a16:creationId xmlns:a16="http://schemas.microsoft.com/office/drawing/2014/main" id="{39512D7B-033B-4259-9DF2-A02C318B32DF}"/>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8" name="Content Placeholder 4">
            <a:extLst>
              <a:ext uri="{FF2B5EF4-FFF2-40B4-BE49-F238E27FC236}">
                <a16:creationId xmlns:a16="http://schemas.microsoft.com/office/drawing/2014/main" id="{B64CB1F8-428F-54E9-0EF5-B516E27E2832}"/>
              </a:ext>
            </a:extLst>
          </p:cNvPr>
          <p:cNvSpPr txBox="1">
            <a:spLocks noGrp="1"/>
          </p:cNvSpPr>
          <p:nvPr>
            <p:ph idx="1"/>
          </p:nvPr>
        </p:nvSpPr>
        <p:spPr>
          <a:xfrm>
            <a:off x="679448" y="1869283"/>
            <a:ext cx="10833100" cy="4020354"/>
          </a:xfrm>
        </p:spPr>
        <p:txBody>
          <a:bodyPr anchor="ctr">
            <a:noAutofit/>
          </a:bodyPr>
          <a:lstStyle/>
          <a:p>
            <a:pPr marL="0" lvl="0" indent="0" rtl="0">
              <a:lnSpc>
                <a:spcPct val="100000"/>
              </a:lnSpc>
              <a:buNone/>
            </a:pPr>
            <a:r>
              <a:rPr lang="zh-Hans" sz="2000" b="1" i="0" u="none" strike="noStrike" dirty="0">
                <a:highlight>
                  <a:srgbClr val="000000">
                    <a:alpha val="0"/>
                  </a:srgbClr>
                </a:highlight>
                <a:latin typeface="Simsun"/>
                <a:ea typeface="Simsun"/>
                <a:cs typeface="Arial"/>
              </a:rPr>
              <a:t>预期效益</a:t>
            </a:r>
          </a:p>
          <a:p>
            <a:pPr lvl="0" rtl="0">
              <a:lnSpc>
                <a:spcPct val="100000"/>
              </a:lnSpc>
            </a:pPr>
            <a:r>
              <a:rPr lang="zh-Hans" sz="2000" b="0" i="0" u="none" strike="noStrike" dirty="0">
                <a:highlight>
                  <a:srgbClr val="000000">
                    <a:alpha val="0"/>
                  </a:srgbClr>
                </a:highlight>
                <a:latin typeface="Simsun"/>
                <a:ea typeface="Simsun"/>
                <a:cs typeface="Arial"/>
              </a:rPr>
              <a:t>改善粮食安全，主要通过</a:t>
            </a:r>
          </a:p>
          <a:p>
            <a:pPr lvl="1" rtl="0">
              <a:lnSpc>
                <a:spcPct val="100000"/>
              </a:lnSpc>
            </a:pPr>
            <a:r>
              <a:rPr lang="zh-Hans" sz="1800" b="0" i="0" u="none" strike="noStrike" dirty="0">
                <a:highlight>
                  <a:srgbClr val="000000">
                    <a:alpha val="0"/>
                  </a:srgbClr>
                </a:highlight>
                <a:latin typeface="Simsun"/>
                <a:ea typeface="Simsun"/>
                <a:cs typeface="Arial"/>
              </a:rPr>
              <a:t>提高农业收入，</a:t>
            </a:r>
          </a:p>
          <a:p>
            <a:pPr lvl="1" rtl="0">
              <a:lnSpc>
                <a:spcPct val="100000"/>
              </a:lnSpc>
            </a:pPr>
            <a:r>
              <a:rPr lang="zh-Hans" sz="1800" b="0" i="0" u="none" strike="noStrike" dirty="0">
                <a:highlight>
                  <a:srgbClr val="000000">
                    <a:alpha val="0"/>
                  </a:srgbClr>
                </a:highlight>
                <a:latin typeface="Simsun"/>
                <a:ea typeface="Simsun"/>
                <a:cs typeface="Arial"/>
              </a:rPr>
              <a:t>多样化生产（生产高价值作物），以及</a:t>
            </a:r>
          </a:p>
          <a:p>
            <a:pPr lvl="1" rtl="0">
              <a:lnSpc>
                <a:spcPct val="100000"/>
              </a:lnSpc>
            </a:pPr>
            <a:r>
              <a:rPr lang="zh-Hans" sz="1800" b="0" i="0" u="none" strike="noStrike" dirty="0">
                <a:highlight>
                  <a:srgbClr val="000000">
                    <a:alpha val="0"/>
                  </a:srgbClr>
                </a:highlight>
                <a:latin typeface="Simsun"/>
                <a:ea typeface="Simsun"/>
                <a:cs typeface="Arial"/>
              </a:rPr>
              <a:t>将更多的土地用于增加生产</a:t>
            </a:r>
          </a:p>
          <a:p>
            <a:pPr lvl="0" rtl="0">
              <a:lnSpc>
                <a:spcPct val="100000"/>
              </a:lnSpc>
            </a:pPr>
            <a:r>
              <a:rPr lang="zh-Hans" sz="2000" b="0" i="0" u="none" strike="noStrike" dirty="0">
                <a:highlight>
                  <a:srgbClr val="000000">
                    <a:alpha val="0"/>
                  </a:srgbClr>
                </a:highlight>
                <a:latin typeface="Simsun"/>
                <a:ea typeface="Simsun"/>
                <a:cs typeface="Arial"/>
              </a:rPr>
              <a:t>改进农业/食品和物流基础设施，为价值链和冷藏链的高效运作提供支持，并通过粮食储存来稳定价格波动，启用统一的交易平台。</a:t>
            </a:r>
          </a:p>
          <a:p>
            <a:pPr lvl="0" rtl="0">
              <a:lnSpc>
                <a:spcPct val="100000"/>
              </a:lnSpc>
            </a:pPr>
            <a:r>
              <a:rPr lang="zh-Hans" sz="2000" b="0" i="0" u="none" strike="noStrike" dirty="0">
                <a:highlight>
                  <a:srgbClr val="000000">
                    <a:alpha val="0"/>
                  </a:srgbClr>
                </a:highlight>
                <a:latin typeface="Simsun"/>
                <a:ea typeface="Simsun"/>
                <a:cs typeface="Arial"/>
              </a:rPr>
              <a:t>提高边境管制的基础设施投资和效率，从而加快杏、西红柿等易腐产品的运输速度。</a:t>
            </a:r>
          </a:p>
          <a:p>
            <a:pPr lvl="0" rtl="0">
              <a:lnSpc>
                <a:spcPct val="100000"/>
              </a:lnSpc>
            </a:pPr>
            <a:r>
              <a:rPr lang="zh-Hans" sz="2000" b="0" i="0" u="none" strike="noStrike" dirty="0">
                <a:highlight>
                  <a:srgbClr val="000000">
                    <a:alpha val="0"/>
                  </a:srgbClr>
                </a:highlight>
                <a:latin typeface="Simsun"/>
                <a:ea typeface="Simsun"/>
                <a:cs typeface="Arial"/>
              </a:rPr>
              <a:t>增加格鲁吉亚等中转和交通枢纽类国家的政府收入</a:t>
            </a:r>
          </a:p>
        </p:txBody>
      </p:sp>
      <p:sp>
        <p:nvSpPr>
          <p:cNvPr id="11" name="Title 3">
            <a:extLst>
              <a:ext uri="{FF2B5EF4-FFF2-40B4-BE49-F238E27FC236}">
                <a16:creationId xmlns:a16="http://schemas.microsoft.com/office/drawing/2014/main" id="{A192D498-2FAE-C58D-BB34-39EB168A8B6F}"/>
              </a:ext>
            </a:extLst>
          </p:cNvPr>
          <p:cNvSpPr txBox="1"/>
          <p:nvPr/>
        </p:nvSpPr>
        <p:spPr>
          <a:xfrm>
            <a:off x="1111248" y="278538"/>
            <a:ext cx="9969500" cy="1033665"/>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90000"/>
              </a:lnSpc>
              <a:spcBef>
                <a:spcPct val="0"/>
              </a:spcBef>
              <a:spcAft>
                <a:spcPct val="0"/>
              </a:spcAft>
              <a:buNone/>
              <a:defRPr lang="en-US" sz="4400" b="0" i="0" u="none" strike="noStrike" kern="1200" cap="none" spc="0" baseline="0">
                <a:solidFill>
                  <a:srgbClr val="000000"/>
                </a:solidFill>
                <a:uFillTx/>
                <a:latin typeface="Calibri Light" panose="020F0302020204030204"/>
              </a:defRPr>
            </a:lvl1pPr>
          </a:lstStyle>
          <a:p>
            <a:pPr algn="ctr" rtl="0"/>
            <a:r>
              <a:rPr lang="zh-Hans" sz="2500" b="1" i="0" u="none" strike="noStrike">
                <a:solidFill>
                  <a:srgbClr val="FFFFFF"/>
                </a:solidFill>
                <a:highlight>
                  <a:srgbClr val="000000">
                    <a:alpha val="0"/>
                  </a:srgbClr>
                </a:highlight>
                <a:latin typeface="Simsun"/>
                <a:ea typeface="Simsun"/>
                <a:cs typeface="Arial"/>
              </a:rPr>
              <a:t>南高加索门户农产品价值链评估</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name="Slide12">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80C6B5E2-78D8-D2C4-AEDE-CFFB8ECE62CF}"/>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3" name="Rectangle 11">
            <a:extLst>
              <a:ext uri="{FF2B5EF4-FFF2-40B4-BE49-F238E27FC236}">
                <a16:creationId xmlns:a16="http://schemas.microsoft.com/office/drawing/2014/main" id="{8C2BDF33-A627-E61F-6756-CCA06E04B48E}"/>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4" name="Rectangle 13">
            <a:extLst>
              <a:ext uri="{FF2B5EF4-FFF2-40B4-BE49-F238E27FC236}">
                <a16:creationId xmlns:a16="http://schemas.microsoft.com/office/drawing/2014/main" id="{8F2D915B-A1C2-0BE5-29AF-EE7EAF79BD44}"/>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5" name="Rectangle 15">
            <a:extLst>
              <a:ext uri="{FF2B5EF4-FFF2-40B4-BE49-F238E27FC236}">
                <a16:creationId xmlns:a16="http://schemas.microsoft.com/office/drawing/2014/main" id="{BA099516-D2D8-EA7A-5E89-495FDE86851C}"/>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6" name="Rectangle 17">
            <a:extLst>
              <a:ext uri="{FF2B5EF4-FFF2-40B4-BE49-F238E27FC236}">
                <a16:creationId xmlns:a16="http://schemas.microsoft.com/office/drawing/2014/main" id="{E112A97D-694E-FDCF-B919-38B62E2B2A17}"/>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8" name="Content Placeholder 4">
            <a:extLst>
              <a:ext uri="{FF2B5EF4-FFF2-40B4-BE49-F238E27FC236}">
                <a16:creationId xmlns:a16="http://schemas.microsoft.com/office/drawing/2014/main" id="{0161E7D2-CFA5-2ABD-A230-6B0B1E417FFB}"/>
              </a:ext>
            </a:extLst>
          </p:cNvPr>
          <p:cNvSpPr txBox="1">
            <a:spLocks noGrp="1"/>
          </p:cNvSpPr>
          <p:nvPr>
            <p:ph idx="1"/>
          </p:nvPr>
        </p:nvSpPr>
        <p:spPr>
          <a:xfrm>
            <a:off x="685800" y="2226950"/>
            <a:ext cx="10858500" cy="4186549"/>
          </a:xfrm>
        </p:spPr>
        <p:txBody>
          <a:bodyPr anchor="ctr">
            <a:noAutofit/>
          </a:bodyPr>
          <a:lstStyle/>
          <a:p>
            <a:pPr marL="0" lvl="0" indent="0" rtl="0">
              <a:lnSpc>
                <a:spcPct val="100000"/>
              </a:lnSpc>
              <a:buNone/>
            </a:pPr>
            <a:r>
              <a:rPr lang="zh-Hans" sz="2000" b="1" i="0" u="none" strike="noStrike" dirty="0">
                <a:highlight>
                  <a:srgbClr val="000000">
                    <a:alpha val="0"/>
                  </a:srgbClr>
                </a:highlight>
                <a:latin typeface="Simsun"/>
                <a:ea typeface="Simsun"/>
                <a:cs typeface="Arial"/>
              </a:rPr>
              <a:t>影响农业供应链的新政治环境</a:t>
            </a:r>
          </a:p>
          <a:p>
            <a:pPr lvl="0" rtl="0">
              <a:lnSpc>
                <a:spcPct val="100000"/>
              </a:lnSpc>
            </a:pPr>
            <a:r>
              <a:rPr lang="zh-Hans" sz="2000" b="0" i="0" u="none" strike="noStrike" dirty="0">
                <a:highlight>
                  <a:srgbClr val="000000">
                    <a:alpha val="0"/>
                  </a:srgbClr>
                </a:highlight>
                <a:latin typeface="Simsun"/>
                <a:ea typeface="Simsun"/>
                <a:cs typeface="Arial"/>
              </a:rPr>
              <a:t>由于2020年为期44天的战争，俄罗斯主要市场中的阿塞拜疆农产品逐渐被伊朗农产品取代，这也被称为“杏子大战”</a:t>
            </a:r>
          </a:p>
          <a:p>
            <a:pPr lvl="0" rtl="0">
              <a:lnSpc>
                <a:spcPct val="100000"/>
              </a:lnSpc>
            </a:pPr>
            <a:r>
              <a:rPr lang="zh-Hans" sz="2000" b="0" i="0" u="none" strike="noStrike" dirty="0">
                <a:highlight>
                  <a:srgbClr val="000000">
                    <a:alpha val="0"/>
                  </a:srgbClr>
                </a:highlight>
                <a:latin typeface="Simsun"/>
                <a:ea typeface="Simsun"/>
                <a:cs typeface="Arial"/>
              </a:rPr>
              <a:t>俄罗斯入侵乌克兰，导致</a:t>
            </a:r>
          </a:p>
          <a:p>
            <a:pPr lvl="1" rtl="0">
              <a:lnSpc>
                <a:spcPct val="100000"/>
              </a:lnSpc>
            </a:pPr>
            <a:r>
              <a:rPr lang="zh-Hans" sz="1800" b="0" i="0" u="none" strike="noStrike" dirty="0">
                <a:highlight>
                  <a:srgbClr val="000000">
                    <a:alpha val="0"/>
                  </a:srgbClr>
                </a:highlight>
                <a:latin typeface="Simsun"/>
                <a:ea typeface="Simsun"/>
                <a:cs typeface="Arial"/>
              </a:rPr>
              <a:t>农产品对俄罗斯市场依赖性增强，贸易流动和农业物流向南北走廊的贸易和物流系统转移，同时对伊朗农产品等有所倾斜。</a:t>
            </a:r>
          </a:p>
          <a:p>
            <a:pPr lvl="1" rtl="0">
              <a:lnSpc>
                <a:spcPct val="100000"/>
              </a:lnSpc>
            </a:pPr>
            <a:r>
              <a:rPr lang="zh-Hans" sz="1800" b="0" i="0" u="none" strike="noStrike" dirty="0">
                <a:highlight>
                  <a:srgbClr val="000000">
                    <a:alpha val="0"/>
                  </a:srgbClr>
                </a:highlight>
                <a:latin typeface="Simsun"/>
                <a:ea typeface="Simsun"/>
                <a:cs typeface="Arial"/>
              </a:rPr>
              <a:t>从格鲁吉亚通往主要俄罗斯市场成为唯一的出口路线，这使得易腐产品的物流和运输面临不可持续的压力，运送易腐产品的车辆在LARS检查站面临拥堵和延误（延误时间长达一个月）。</a:t>
            </a:r>
          </a:p>
          <a:p>
            <a:pPr lvl="1">
              <a:lnSpc>
                <a:spcPct val="100000"/>
              </a:lnSpc>
            </a:pPr>
            <a:endParaRPr lang="en-GB" sz="1800" dirty="0">
              <a:latin typeface="Arial" panose="020B0604020202020204" pitchFamily="34" charset="0"/>
              <a:cs typeface="Arial" panose="020B0604020202020204" pitchFamily="34" charset="0"/>
            </a:endParaRPr>
          </a:p>
        </p:txBody>
      </p:sp>
      <p:sp>
        <p:nvSpPr>
          <p:cNvPr id="11" name="Title 3">
            <a:extLst>
              <a:ext uri="{FF2B5EF4-FFF2-40B4-BE49-F238E27FC236}">
                <a16:creationId xmlns:a16="http://schemas.microsoft.com/office/drawing/2014/main" id="{3DA18A9C-82FB-F866-E7B6-072641739FF0}"/>
              </a:ext>
            </a:extLst>
          </p:cNvPr>
          <p:cNvSpPr txBox="1"/>
          <p:nvPr/>
        </p:nvSpPr>
        <p:spPr>
          <a:xfrm>
            <a:off x="1111248" y="278538"/>
            <a:ext cx="9969500" cy="1033665"/>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90000"/>
              </a:lnSpc>
              <a:spcBef>
                <a:spcPct val="0"/>
              </a:spcBef>
              <a:spcAft>
                <a:spcPct val="0"/>
              </a:spcAft>
              <a:buNone/>
              <a:defRPr lang="en-US" sz="4400" b="0" i="0" u="none" strike="noStrike" kern="1200" cap="none" spc="0" baseline="0">
                <a:solidFill>
                  <a:srgbClr val="000000"/>
                </a:solidFill>
                <a:uFillTx/>
                <a:latin typeface="Calibri Light" panose="020F0302020204030204"/>
              </a:defRPr>
            </a:lvl1pPr>
          </a:lstStyle>
          <a:p>
            <a:pPr algn="ctr" rtl="0"/>
            <a:r>
              <a:rPr lang="zh-Hans" sz="2500" b="1" i="0" u="none" strike="noStrike">
                <a:solidFill>
                  <a:srgbClr val="FFFFFF"/>
                </a:solidFill>
                <a:highlight>
                  <a:srgbClr val="000000">
                    <a:alpha val="0"/>
                  </a:srgbClr>
                </a:highlight>
                <a:latin typeface="Simsun"/>
                <a:ea typeface="Simsun"/>
                <a:cs typeface="Arial"/>
              </a:rPr>
              <a:t>南高加索门户农产品价值链评估</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80C6B5E2-78D8-D2C4-AEDE-CFFB8ECE62CF}"/>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3" name="Rectangle 11">
            <a:extLst>
              <a:ext uri="{FF2B5EF4-FFF2-40B4-BE49-F238E27FC236}">
                <a16:creationId xmlns:a16="http://schemas.microsoft.com/office/drawing/2014/main" id="{8C2BDF33-A627-E61F-6756-CCA06E04B48E}"/>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4" name="Rectangle 13">
            <a:extLst>
              <a:ext uri="{FF2B5EF4-FFF2-40B4-BE49-F238E27FC236}">
                <a16:creationId xmlns:a16="http://schemas.microsoft.com/office/drawing/2014/main" id="{8F2D915B-A1C2-0BE5-29AF-EE7EAF79BD44}"/>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5" name="Rectangle 15">
            <a:extLst>
              <a:ext uri="{FF2B5EF4-FFF2-40B4-BE49-F238E27FC236}">
                <a16:creationId xmlns:a16="http://schemas.microsoft.com/office/drawing/2014/main" id="{BA099516-D2D8-EA7A-5E89-495FDE86851C}"/>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6" name="Rectangle 17">
            <a:extLst>
              <a:ext uri="{FF2B5EF4-FFF2-40B4-BE49-F238E27FC236}">
                <a16:creationId xmlns:a16="http://schemas.microsoft.com/office/drawing/2014/main" id="{E112A97D-694E-FDCF-B919-38B62E2B2A17}"/>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8" name="Content Placeholder 4">
            <a:extLst>
              <a:ext uri="{FF2B5EF4-FFF2-40B4-BE49-F238E27FC236}">
                <a16:creationId xmlns:a16="http://schemas.microsoft.com/office/drawing/2014/main" id="{0161E7D2-CFA5-2ABD-A230-6B0B1E417FFB}"/>
              </a:ext>
            </a:extLst>
          </p:cNvPr>
          <p:cNvSpPr txBox="1">
            <a:spLocks noGrp="1"/>
          </p:cNvSpPr>
          <p:nvPr>
            <p:ph idx="1"/>
          </p:nvPr>
        </p:nvSpPr>
        <p:spPr>
          <a:xfrm>
            <a:off x="685800" y="2226950"/>
            <a:ext cx="10858500" cy="4186549"/>
          </a:xfrm>
        </p:spPr>
        <p:txBody>
          <a:bodyPr anchor="ctr">
            <a:noAutofit/>
          </a:bodyPr>
          <a:lstStyle/>
          <a:p>
            <a:pPr marL="0" lvl="0" indent="0" rtl="0">
              <a:lnSpc>
                <a:spcPct val="100000"/>
              </a:lnSpc>
              <a:buNone/>
            </a:pPr>
            <a:r>
              <a:rPr lang="zh-Hans" sz="2000" b="1" i="0" u="none" strike="noStrike" dirty="0">
                <a:highlight>
                  <a:srgbClr val="000000">
                    <a:alpha val="0"/>
                  </a:srgbClr>
                </a:highlight>
                <a:latin typeface="Simsun"/>
                <a:ea typeface="Simsun"/>
                <a:cs typeface="Arial"/>
              </a:rPr>
              <a:t>影响农业供应链的新政治环境（接上页）</a:t>
            </a:r>
          </a:p>
          <a:p>
            <a:pPr lvl="0" rtl="0">
              <a:lnSpc>
                <a:spcPct val="100000"/>
              </a:lnSpc>
            </a:pPr>
            <a:r>
              <a:rPr lang="zh-Hans" sz="2000" b="0" i="0" u="none" strike="noStrike" dirty="0">
                <a:highlight>
                  <a:srgbClr val="000000">
                    <a:alpha val="0"/>
                  </a:srgbClr>
                </a:highlight>
                <a:latin typeface="Simsun"/>
                <a:ea typeface="Simsun"/>
                <a:cs typeface="Arial"/>
              </a:rPr>
              <a:t>俄罗斯入侵乌克兰，导致</a:t>
            </a:r>
          </a:p>
          <a:p>
            <a:pPr lvl="1" rtl="0">
              <a:lnSpc>
                <a:spcPct val="100000"/>
              </a:lnSpc>
            </a:pPr>
            <a:r>
              <a:rPr lang="zh-Hans" sz="1800" b="0" i="0" u="none" strike="noStrike" dirty="0">
                <a:highlight>
                  <a:srgbClr val="000000">
                    <a:alpha val="0"/>
                  </a:srgbClr>
                </a:highlight>
                <a:latin typeface="Simsun"/>
                <a:ea typeface="Simsun"/>
                <a:cs typeface="Arial"/>
              </a:rPr>
              <a:t>运输成本大幅增加，区域生产商缺少用于出口的车辆。</a:t>
            </a:r>
            <a:r>
              <a:rPr lang="zh-CN" altLang="en-US" sz="1800" dirty="0">
                <a:highlight>
                  <a:srgbClr val="000000">
                    <a:alpha val="0"/>
                  </a:srgbClr>
                </a:highlight>
                <a:latin typeface="Simsun"/>
                <a:ea typeface="Simsun"/>
                <a:cs typeface="Arial"/>
              </a:rPr>
              <a:t>基于</a:t>
            </a:r>
            <a:r>
              <a:rPr lang="zh-Hans" sz="1800" b="0" i="0" u="none" strike="noStrike" dirty="0">
                <a:highlight>
                  <a:srgbClr val="000000">
                    <a:alpha val="0"/>
                  </a:srgbClr>
                </a:highlight>
                <a:latin typeface="Simsun"/>
                <a:ea typeface="Simsun"/>
                <a:cs typeface="Arial"/>
              </a:rPr>
              <a:t>这一情况，生产者试图将产品在冷库中存放更长时间（而冷库数量不足），导致产品价格出现明显波动。</a:t>
            </a:r>
          </a:p>
          <a:p>
            <a:pPr lvl="1" rtl="0">
              <a:lnSpc>
                <a:spcPct val="100000"/>
              </a:lnSpc>
            </a:pPr>
            <a:r>
              <a:rPr lang="zh-Hans" sz="1800" b="0" i="0" u="none" strike="noStrike" dirty="0">
                <a:highlight>
                  <a:srgbClr val="000000">
                    <a:alpha val="0"/>
                  </a:srgbClr>
                </a:highlight>
                <a:latin typeface="Simsun"/>
                <a:ea typeface="Simsun"/>
                <a:cs typeface="Arial"/>
              </a:rPr>
              <a:t>小商贩和出口商无法维系业务，致使农民的现金流和收入减少。长此以往，会在这些由中小型村社组成的区域</a:t>
            </a:r>
            <a:r>
              <a:rPr lang="zh-CN" altLang="en-US" sz="1800" b="0" i="0" u="none" strike="noStrike" dirty="0">
                <a:highlight>
                  <a:srgbClr val="000000">
                    <a:alpha val="0"/>
                  </a:srgbClr>
                </a:highlight>
                <a:latin typeface="Simsun"/>
                <a:ea typeface="Simsun"/>
                <a:cs typeface="Arial"/>
              </a:rPr>
              <a:t>引发</a:t>
            </a:r>
            <a:r>
              <a:rPr lang="zh-Hans" sz="1800" b="0" i="0" u="none" strike="noStrike" dirty="0">
                <a:highlight>
                  <a:srgbClr val="000000">
                    <a:alpha val="0"/>
                  </a:srgbClr>
                </a:highlight>
                <a:latin typeface="Simsun"/>
                <a:ea typeface="Simsun"/>
                <a:cs typeface="Arial"/>
              </a:rPr>
              <a:t>粮食供应不足。</a:t>
            </a:r>
          </a:p>
          <a:p>
            <a:pPr lvl="1" rtl="0">
              <a:lnSpc>
                <a:spcPct val="100000"/>
              </a:lnSpc>
            </a:pPr>
            <a:r>
              <a:rPr lang="zh-Hans" sz="1800" b="0" i="0" u="none" strike="noStrike" dirty="0">
                <a:highlight>
                  <a:srgbClr val="000000">
                    <a:alpha val="0"/>
                  </a:srgbClr>
                </a:highlight>
                <a:latin typeface="Simsun"/>
                <a:ea typeface="Simsun"/>
                <a:cs typeface="Arial"/>
              </a:rPr>
              <a:t>在农产品生产、运输和物流行业，大型甚至垄断型机构的业务增加，它们利用机构影响力，通过减少其他小型出口商所面临问题对自身的影响来取得商业优势。</a:t>
            </a:r>
          </a:p>
          <a:p>
            <a:pPr lvl="1">
              <a:lnSpc>
                <a:spcPct val="100000"/>
              </a:lnSpc>
            </a:pPr>
            <a:endParaRPr lang="en-GB" sz="1600" dirty="0">
              <a:latin typeface="Arial" panose="020B0604020202020204" pitchFamily="34" charset="0"/>
              <a:cs typeface="Arial" panose="020B0604020202020204" pitchFamily="34" charset="0"/>
            </a:endParaRPr>
          </a:p>
          <a:p>
            <a:pPr lvl="1">
              <a:lnSpc>
                <a:spcPct val="100000"/>
              </a:lnSpc>
            </a:pPr>
            <a:endParaRPr lang="en-GB" sz="1800" dirty="0">
              <a:latin typeface="Arial" pitchFamily="34" charset="0"/>
              <a:cs typeface="Arial" pitchFamily="34" charset="0"/>
            </a:endParaRPr>
          </a:p>
        </p:txBody>
      </p:sp>
      <p:sp>
        <p:nvSpPr>
          <p:cNvPr id="11" name="Title 3">
            <a:extLst>
              <a:ext uri="{FF2B5EF4-FFF2-40B4-BE49-F238E27FC236}">
                <a16:creationId xmlns:a16="http://schemas.microsoft.com/office/drawing/2014/main" id="{3DA18A9C-82FB-F866-E7B6-072641739FF0}"/>
              </a:ext>
            </a:extLst>
          </p:cNvPr>
          <p:cNvSpPr txBox="1"/>
          <p:nvPr/>
        </p:nvSpPr>
        <p:spPr>
          <a:xfrm>
            <a:off x="1111248" y="278538"/>
            <a:ext cx="9969500" cy="1033665"/>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90000"/>
              </a:lnSpc>
              <a:spcBef>
                <a:spcPct val="0"/>
              </a:spcBef>
              <a:spcAft>
                <a:spcPct val="0"/>
              </a:spcAft>
              <a:buNone/>
              <a:defRPr lang="en-US" sz="4400" b="0" i="0" u="none" strike="noStrike" kern="1200" cap="none" spc="0" baseline="0">
                <a:solidFill>
                  <a:srgbClr val="000000"/>
                </a:solidFill>
                <a:uFillTx/>
                <a:latin typeface="Calibri Light" panose="020F0302020204030204"/>
              </a:defRPr>
            </a:lvl1pPr>
          </a:lstStyle>
          <a:p>
            <a:pPr algn="ctr" rtl="0"/>
            <a:r>
              <a:rPr lang="zh-Hans" sz="2500" b="1" i="0" u="none" strike="noStrike">
                <a:solidFill>
                  <a:srgbClr val="FFFFFF"/>
                </a:solidFill>
                <a:highlight>
                  <a:srgbClr val="000000">
                    <a:alpha val="0"/>
                  </a:srgbClr>
                </a:highlight>
                <a:latin typeface="Simsun"/>
                <a:ea typeface="Simsun"/>
                <a:cs typeface="Arial"/>
              </a:rPr>
              <a:t>南高加索门户农产品价值链评估</a:t>
            </a:r>
          </a:p>
        </p:txBody>
      </p:sp>
    </p:spTree>
    <p:extLst>
      <p:ext uri="{BB962C8B-B14F-4D97-AF65-F5344CB8AC3E}">
        <p14:creationId xmlns:p14="http://schemas.microsoft.com/office/powerpoint/2010/main" val="311261240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name="Slide14">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2628D254-E4C6-A3CB-A1A5-F59F70A119CF}"/>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3" name="Rectangle 11">
            <a:extLst>
              <a:ext uri="{FF2B5EF4-FFF2-40B4-BE49-F238E27FC236}">
                <a16:creationId xmlns:a16="http://schemas.microsoft.com/office/drawing/2014/main" id="{C117267D-1EFA-2B25-1C80-A3EFDFC414E3}"/>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4" name="Rectangle 13">
            <a:extLst>
              <a:ext uri="{FF2B5EF4-FFF2-40B4-BE49-F238E27FC236}">
                <a16:creationId xmlns:a16="http://schemas.microsoft.com/office/drawing/2014/main" id="{134C19FC-6111-6534-125C-D96A7288C737}"/>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5" name="Rectangle 15">
            <a:extLst>
              <a:ext uri="{FF2B5EF4-FFF2-40B4-BE49-F238E27FC236}">
                <a16:creationId xmlns:a16="http://schemas.microsoft.com/office/drawing/2014/main" id="{36D91455-0B43-C792-9A07-AF35D46FAB0E}"/>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6" name="Rectangle 17">
            <a:extLst>
              <a:ext uri="{FF2B5EF4-FFF2-40B4-BE49-F238E27FC236}">
                <a16:creationId xmlns:a16="http://schemas.microsoft.com/office/drawing/2014/main" id="{B09788F0-FFC9-BBF9-6925-479B80064D5F}"/>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8" name="Content Placeholder 4">
            <a:extLst>
              <a:ext uri="{FF2B5EF4-FFF2-40B4-BE49-F238E27FC236}">
                <a16:creationId xmlns:a16="http://schemas.microsoft.com/office/drawing/2014/main" id="{9A8D7433-8FE0-2639-E1B3-539B5B34E5CC}"/>
              </a:ext>
            </a:extLst>
          </p:cNvPr>
          <p:cNvSpPr txBox="1">
            <a:spLocks noGrp="1"/>
          </p:cNvSpPr>
          <p:nvPr>
            <p:ph idx="1"/>
          </p:nvPr>
        </p:nvSpPr>
        <p:spPr>
          <a:xfrm>
            <a:off x="914400" y="2038796"/>
            <a:ext cx="10414000" cy="4095304"/>
          </a:xfrm>
        </p:spPr>
        <p:txBody>
          <a:bodyPr anchor="ctr">
            <a:noAutofit/>
          </a:bodyPr>
          <a:lstStyle/>
          <a:p>
            <a:pPr marL="0" lvl="0" indent="0" rtl="0">
              <a:lnSpc>
                <a:spcPct val="80000"/>
              </a:lnSpc>
              <a:buNone/>
            </a:pPr>
            <a:r>
              <a:rPr lang="zh-Hans" sz="2000" b="1" i="0" u="none" strike="noStrike" dirty="0">
                <a:highlight>
                  <a:srgbClr val="000000">
                    <a:alpha val="0"/>
                  </a:srgbClr>
                </a:highlight>
                <a:latin typeface="Simsun"/>
                <a:ea typeface="Simsun"/>
                <a:cs typeface="Arial"/>
              </a:rPr>
              <a:t>区域贸易量短期增长</a:t>
            </a:r>
          </a:p>
          <a:p>
            <a:pPr lvl="0" rtl="0">
              <a:lnSpc>
                <a:spcPct val="100000"/>
              </a:lnSpc>
            </a:pPr>
            <a:r>
              <a:rPr lang="zh-Hans" sz="2000" b="0" i="0" u="none" strike="noStrike" dirty="0">
                <a:highlight>
                  <a:srgbClr val="000000">
                    <a:alpha val="0"/>
                  </a:srgbClr>
                </a:highlight>
                <a:latin typeface="Simsun"/>
                <a:ea typeface="Simsun"/>
                <a:cs typeface="Arial"/>
              </a:rPr>
              <a:t>俄罗斯入侵乌克兰后，格鲁吉亚和亚美尼亚在短期内运往俄罗斯市场的贸易和过境流量显着增加。</a:t>
            </a:r>
          </a:p>
          <a:p>
            <a:pPr lvl="0" rtl="0">
              <a:lnSpc>
                <a:spcPct val="100000"/>
              </a:lnSpc>
            </a:pPr>
            <a:r>
              <a:rPr lang="zh-Hans" sz="2000" b="0" i="0" u="none" strike="noStrike" dirty="0">
                <a:highlight>
                  <a:srgbClr val="000000">
                    <a:alpha val="0"/>
                  </a:srgbClr>
                </a:highlight>
                <a:latin typeface="Simsun"/>
                <a:ea typeface="Simsun"/>
                <a:cs typeface="Arial"/>
              </a:rPr>
              <a:t>过去两个月，格鲁吉亚波季港及其周边公路的散货和集装箱贸易量飙升320%，其中，增长尤其明显的是来自埃及的香蕉、土豆等进口易腐产品，以及从中国出口到意大利的番茄酱。</a:t>
            </a:r>
          </a:p>
          <a:p>
            <a:pPr lvl="0" rtl="0">
              <a:lnSpc>
                <a:spcPct val="100000"/>
              </a:lnSpc>
            </a:pPr>
            <a:r>
              <a:rPr lang="zh-Hans" sz="2000" b="0" i="0" u="none" strike="noStrike" dirty="0">
                <a:highlight>
                  <a:srgbClr val="000000">
                    <a:alpha val="0"/>
                  </a:srgbClr>
                </a:highlight>
                <a:latin typeface="Simsun"/>
                <a:ea typeface="Simsun"/>
                <a:cs typeface="Arial"/>
              </a:rPr>
              <a:t>由于运输路线向南北走廊转移，亚美尼亚的易腐农产品出口量（包括再出口量）大增。</a:t>
            </a:r>
          </a:p>
          <a:p>
            <a:pPr lvl="0" rtl="0">
              <a:lnSpc>
                <a:spcPct val="100000"/>
              </a:lnSpc>
            </a:pPr>
            <a:r>
              <a:rPr lang="zh-Hans" sz="2000" b="0" i="0" u="none" strike="noStrike" dirty="0">
                <a:highlight>
                  <a:srgbClr val="000000">
                    <a:alpha val="0"/>
                  </a:srgbClr>
                </a:highlight>
                <a:latin typeface="Simsun"/>
                <a:ea typeface="Simsun"/>
                <a:cs typeface="Arial"/>
              </a:rPr>
              <a:t>多家零售商采用本地采购战略，并为国内和区域内国家的农产品供应建立相应的物流中心。</a:t>
            </a:r>
          </a:p>
          <a:p>
            <a:pPr lvl="0" rtl="0">
              <a:lnSpc>
                <a:spcPct val="100000"/>
              </a:lnSpc>
            </a:pPr>
            <a:r>
              <a:rPr lang="zh-Hans" sz="2000" b="0" i="0" u="none" strike="noStrike" dirty="0">
                <a:highlight>
                  <a:srgbClr val="000000">
                    <a:alpha val="0"/>
                  </a:srgbClr>
                </a:highlight>
                <a:latin typeface="Simsun"/>
                <a:ea typeface="Simsun"/>
                <a:cs typeface="Arial"/>
              </a:rPr>
              <a:t>区域内的国家政府加速实施增加本地化生产的战略</a:t>
            </a:r>
          </a:p>
        </p:txBody>
      </p:sp>
      <p:sp>
        <p:nvSpPr>
          <p:cNvPr id="11" name="Title 3">
            <a:extLst>
              <a:ext uri="{FF2B5EF4-FFF2-40B4-BE49-F238E27FC236}">
                <a16:creationId xmlns:a16="http://schemas.microsoft.com/office/drawing/2014/main" id="{EF3DA45E-9EED-1ADD-B856-A63DAA32FA0C}"/>
              </a:ext>
            </a:extLst>
          </p:cNvPr>
          <p:cNvSpPr txBox="1"/>
          <p:nvPr/>
        </p:nvSpPr>
        <p:spPr>
          <a:xfrm>
            <a:off x="1111248" y="278538"/>
            <a:ext cx="9969500" cy="1033665"/>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90000"/>
              </a:lnSpc>
              <a:spcBef>
                <a:spcPct val="0"/>
              </a:spcBef>
              <a:spcAft>
                <a:spcPct val="0"/>
              </a:spcAft>
              <a:buNone/>
              <a:defRPr lang="en-US" sz="4400" b="0" i="0" u="none" strike="noStrike" kern="1200" cap="none" spc="0" baseline="0">
                <a:solidFill>
                  <a:srgbClr val="000000"/>
                </a:solidFill>
                <a:uFillTx/>
                <a:latin typeface="Calibri Light" panose="020F0302020204030204"/>
              </a:defRPr>
            </a:lvl1pPr>
          </a:lstStyle>
          <a:p>
            <a:pPr algn="ctr" rtl="0"/>
            <a:r>
              <a:rPr lang="zh-Hans" sz="2500" b="1" i="0" u="none" strike="noStrike">
                <a:solidFill>
                  <a:srgbClr val="FFFFFF"/>
                </a:solidFill>
                <a:highlight>
                  <a:srgbClr val="000000">
                    <a:alpha val="0"/>
                  </a:srgbClr>
                </a:highlight>
                <a:latin typeface="Simsun"/>
                <a:ea typeface="Simsun"/>
                <a:cs typeface="Arial"/>
              </a:rPr>
              <a:t>南高加索门户农产品价值链评估</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name="Slide15">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93745390-7CDD-97B8-F6BD-04630D0BDFEA}"/>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3" name="Rectangle 11">
            <a:extLst>
              <a:ext uri="{FF2B5EF4-FFF2-40B4-BE49-F238E27FC236}">
                <a16:creationId xmlns:a16="http://schemas.microsoft.com/office/drawing/2014/main" id="{E615F19A-13B2-886A-DC7B-158655A74A27}"/>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4" name="Rectangle 13">
            <a:extLst>
              <a:ext uri="{FF2B5EF4-FFF2-40B4-BE49-F238E27FC236}">
                <a16:creationId xmlns:a16="http://schemas.microsoft.com/office/drawing/2014/main" id="{4ED0339C-566C-6A09-74DF-FC28E6908342}"/>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5" name="Rectangle 15">
            <a:extLst>
              <a:ext uri="{FF2B5EF4-FFF2-40B4-BE49-F238E27FC236}">
                <a16:creationId xmlns:a16="http://schemas.microsoft.com/office/drawing/2014/main" id="{48702645-8D81-9056-85E3-4CE6EAFFB795}"/>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6" name="Rectangle 17">
            <a:extLst>
              <a:ext uri="{FF2B5EF4-FFF2-40B4-BE49-F238E27FC236}">
                <a16:creationId xmlns:a16="http://schemas.microsoft.com/office/drawing/2014/main" id="{9FCAD82D-511B-BC23-84D6-FBF3A8CDF4F5}"/>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8" name="Content Placeholder 4">
            <a:extLst>
              <a:ext uri="{FF2B5EF4-FFF2-40B4-BE49-F238E27FC236}">
                <a16:creationId xmlns:a16="http://schemas.microsoft.com/office/drawing/2014/main" id="{F70E2A2D-759A-7115-8B5D-3A4309A2D69C}"/>
              </a:ext>
            </a:extLst>
          </p:cNvPr>
          <p:cNvSpPr txBox="1">
            <a:spLocks noGrp="1"/>
          </p:cNvSpPr>
          <p:nvPr>
            <p:ph idx="1"/>
          </p:nvPr>
        </p:nvSpPr>
        <p:spPr>
          <a:xfrm>
            <a:off x="864134" y="1968500"/>
            <a:ext cx="10463728" cy="2667000"/>
          </a:xfrm>
        </p:spPr>
        <p:txBody>
          <a:bodyPr anchor="ctr">
            <a:noAutofit/>
          </a:bodyPr>
          <a:lstStyle/>
          <a:p>
            <a:pPr marL="0" lvl="0" indent="0" rtl="0">
              <a:lnSpc>
                <a:spcPct val="100000"/>
              </a:lnSpc>
              <a:buNone/>
            </a:pPr>
            <a:r>
              <a:rPr lang="zh-Hans" sz="2000" b="1" i="0" u="none" strike="noStrike" dirty="0">
                <a:highlight>
                  <a:srgbClr val="000000">
                    <a:alpha val="0"/>
                  </a:srgbClr>
                </a:highlight>
                <a:latin typeface="Simsun"/>
                <a:ea typeface="Simsun"/>
                <a:cs typeface="Arial"/>
              </a:rPr>
              <a:t>中期下行风险</a:t>
            </a:r>
          </a:p>
          <a:p>
            <a:pPr lvl="0" rtl="0">
              <a:lnSpc>
                <a:spcPct val="100000"/>
              </a:lnSpc>
            </a:pPr>
            <a:r>
              <a:rPr lang="zh-Hans" sz="2000" b="0" i="0" u="none" strike="noStrike" dirty="0">
                <a:highlight>
                  <a:srgbClr val="000000">
                    <a:alpha val="0"/>
                  </a:srgbClr>
                </a:highlight>
                <a:latin typeface="宋体" panose="02010600030101010101" pitchFamily="2" charset="-122"/>
                <a:ea typeface="宋体" panose="02010600030101010101" pitchFamily="2" charset="-122"/>
                <a:cs typeface="Arial"/>
              </a:rPr>
              <a:t>降低对俄罗斯市场依赖的多元化发展将更加困难</a:t>
            </a:r>
          </a:p>
          <a:p>
            <a:pPr lvl="0" rtl="0">
              <a:lnSpc>
                <a:spcPct val="100000"/>
              </a:lnSpc>
            </a:pPr>
            <a:r>
              <a:rPr lang="zh-Hans" sz="2000" b="0" i="0" u="none" strike="noStrike" dirty="0">
                <a:highlight>
                  <a:srgbClr val="000000">
                    <a:alpha val="0"/>
                  </a:srgbClr>
                </a:highlight>
                <a:latin typeface="宋体" panose="02010600030101010101" pitchFamily="2" charset="-122"/>
                <a:ea typeface="宋体" panose="02010600030101010101" pitchFamily="2" charset="-122"/>
                <a:cs typeface="Arial"/>
              </a:rPr>
              <a:t>格鲁吉亚波季港完全</a:t>
            </a:r>
            <a:r>
              <a:rPr lang="zh-CN" altLang="en-US" sz="2000" b="0" i="0" u="none" strike="noStrike" dirty="0">
                <a:highlight>
                  <a:srgbClr val="000000">
                    <a:alpha val="0"/>
                  </a:srgbClr>
                </a:highlight>
                <a:latin typeface="宋体" panose="02010600030101010101" pitchFamily="2" charset="-122"/>
                <a:ea typeface="宋体" panose="02010600030101010101" pitchFamily="2" charset="-122"/>
                <a:cs typeface="Arial"/>
              </a:rPr>
              <a:t>专注</a:t>
            </a:r>
            <a:r>
              <a:rPr lang="zh-Hans" sz="2000" b="0" i="0" u="none" strike="noStrike" dirty="0">
                <a:highlight>
                  <a:srgbClr val="000000">
                    <a:alpha val="0"/>
                  </a:srgbClr>
                </a:highlight>
                <a:latin typeface="宋体" panose="02010600030101010101" pitchFamily="2" charset="-122"/>
                <a:ea typeface="宋体" panose="02010600030101010101" pitchFamily="2" charset="-122"/>
                <a:cs typeface="Arial"/>
              </a:rPr>
              <a:t>进口贸易，从格鲁吉亚出口集装箱和易腐农产品并不可行，不过，未来也许可以通过格鲁吉亚，从中国/乌兹别克斯坦/哈萨克斯坦进行出口</a:t>
            </a:r>
          </a:p>
          <a:p>
            <a:pPr lvl="0" rtl="0">
              <a:lnSpc>
                <a:spcPct val="100000"/>
              </a:lnSpc>
            </a:pPr>
            <a:r>
              <a:rPr lang="zh-Hans" sz="2000" b="0" i="0" u="none" strike="noStrike" dirty="0">
                <a:highlight>
                  <a:srgbClr val="000000">
                    <a:alpha val="0"/>
                  </a:srgbClr>
                </a:highlight>
                <a:latin typeface="宋体" panose="02010600030101010101" pitchFamily="2" charset="-122"/>
                <a:ea typeface="宋体" panose="02010600030101010101" pitchFamily="2" charset="-122"/>
                <a:cs typeface="Arial"/>
              </a:rPr>
              <a:t>对格鲁吉亚来说，成为易腐农产品东西方中转枢纽的机会似乎正在减少，这对土耳其途</a:t>
            </a:r>
            <a:r>
              <a:rPr lang="zh-CN" altLang="en-US" sz="2000" b="0" i="0" u="none" strike="noStrike" dirty="0">
                <a:highlight>
                  <a:srgbClr val="000000">
                    <a:alpha val="0"/>
                  </a:srgbClr>
                </a:highlight>
                <a:latin typeface="宋体" panose="02010600030101010101" pitchFamily="2" charset="-122"/>
                <a:ea typeface="宋体" panose="02010600030101010101" pitchFamily="2" charset="-122"/>
                <a:cs typeface="Arial"/>
              </a:rPr>
              <a:t>经</a:t>
            </a:r>
            <a:r>
              <a:rPr lang="zh-Hans" sz="2000" b="0" i="0" u="none" strike="noStrike" dirty="0">
                <a:highlight>
                  <a:srgbClr val="000000">
                    <a:alpha val="0"/>
                  </a:srgbClr>
                </a:highlight>
                <a:latin typeface="宋体" panose="02010600030101010101" pitchFamily="2" charset="-122"/>
                <a:ea typeface="宋体" panose="02010600030101010101" pitchFamily="2" charset="-122"/>
                <a:cs typeface="Arial"/>
              </a:rPr>
              <a:t>格鲁吉亚的出口路线也产生了相应影响，并导致出口量减少。</a:t>
            </a:r>
          </a:p>
        </p:txBody>
      </p:sp>
      <p:sp>
        <p:nvSpPr>
          <p:cNvPr id="11" name="Title 3">
            <a:extLst>
              <a:ext uri="{FF2B5EF4-FFF2-40B4-BE49-F238E27FC236}">
                <a16:creationId xmlns:a16="http://schemas.microsoft.com/office/drawing/2014/main" id="{B5CF2A96-C221-38FB-A1D6-6679179FE6DC}"/>
              </a:ext>
            </a:extLst>
          </p:cNvPr>
          <p:cNvSpPr txBox="1"/>
          <p:nvPr/>
        </p:nvSpPr>
        <p:spPr>
          <a:xfrm>
            <a:off x="1111248" y="278538"/>
            <a:ext cx="9969500" cy="1033665"/>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90000"/>
              </a:lnSpc>
              <a:spcBef>
                <a:spcPct val="0"/>
              </a:spcBef>
              <a:spcAft>
                <a:spcPct val="0"/>
              </a:spcAft>
              <a:buNone/>
              <a:defRPr lang="en-US" sz="4400" b="0" i="0" u="none" strike="noStrike" kern="1200" cap="none" spc="0" baseline="0">
                <a:solidFill>
                  <a:srgbClr val="000000"/>
                </a:solidFill>
                <a:uFillTx/>
                <a:latin typeface="Calibri Light" panose="020F0302020204030204"/>
              </a:defRPr>
            </a:lvl1pPr>
          </a:lstStyle>
          <a:p>
            <a:pPr algn="ctr" rtl="0"/>
            <a:r>
              <a:rPr lang="zh-Hans" sz="2500" b="1" i="0" u="none" strike="noStrike">
                <a:solidFill>
                  <a:srgbClr val="FFFFFF"/>
                </a:solidFill>
                <a:highlight>
                  <a:srgbClr val="000000">
                    <a:alpha val="0"/>
                  </a:srgbClr>
                </a:highlight>
                <a:latin typeface="Simsun"/>
                <a:ea typeface="Simsun"/>
                <a:cs typeface="Arial"/>
              </a:rPr>
              <a:t>南高加索门户农产品价值链评估</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name="Slide16">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5989B75B-1D69-96C7-6925-8D1389A964BB}"/>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3" name="Rectangle 11">
            <a:extLst>
              <a:ext uri="{FF2B5EF4-FFF2-40B4-BE49-F238E27FC236}">
                <a16:creationId xmlns:a16="http://schemas.microsoft.com/office/drawing/2014/main" id="{CEDEAB72-522D-DC9C-2D9D-7C05A16758FA}"/>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4" name="Rectangle 13">
            <a:extLst>
              <a:ext uri="{FF2B5EF4-FFF2-40B4-BE49-F238E27FC236}">
                <a16:creationId xmlns:a16="http://schemas.microsoft.com/office/drawing/2014/main" id="{A04C9E0C-2101-C4E0-CF4D-5FD6BD0F7A8C}"/>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5" name="Rectangle 15">
            <a:extLst>
              <a:ext uri="{FF2B5EF4-FFF2-40B4-BE49-F238E27FC236}">
                <a16:creationId xmlns:a16="http://schemas.microsoft.com/office/drawing/2014/main" id="{F6028C07-434B-EF2E-4C8E-2A1E75F85C53}"/>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6" name="Rectangle 17">
            <a:extLst>
              <a:ext uri="{FF2B5EF4-FFF2-40B4-BE49-F238E27FC236}">
                <a16:creationId xmlns:a16="http://schemas.microsoft.com/office/drawing/2014/main" id="{5A69412C-52E5-2C7E-528E-70A0D0DC714B}"/>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panose="020F0502020204030204"/>
            </a:endParaRPr>
          </a:p>
        </p:txBody>
      </p:sp>
      <p:sp>
        <p:nvSpPr>
          <p:cNvPr id="8" name="Content Placeholder 4">
            <a:extLst>
              <a:ext uri="{FF2B5EF4-FFF2-40B4-BE49-F238E27FC236}">
                <a16:creationId xmlns:a16="http://schemas.microsoft.com/office/drawing/2014/main" id="{2691A248-90FF-8D42-3BAC-793483A5C3A1}"/>
              </a:ext>
            </a:extLst>
          </p:cNvPr>
          <p:cNvSpPr txBox="1">
            <a:spLocks noGrp="1"/>
          </p:cNvSpPr>
          <p:nvPr>
            <p:ph idx="1"/>
          </p:nvPr>
        </p:nvSpPr>
        <p:spPr>
          <a:xfrm>
            <a:off x="641348" y="2205128"/>
            <a:ext cx="10909300" cy="4031804"/>
          </a:xfrm>
        </p:spPr>
        <p:txBody>
          <a:bodyPr anchor="ctr">
            <a:noAutofit/>
          </a:bodyPr>
          <a:lstStyle/>
          <a:p>
            <a:pPr marL="0" lvl="0" indent="0">
              <a:lnSpc>
                <a:spcPct val="100000"/>
              </a:lnSpc>
              <a:buNone/>
            </a:pPr>
            <a:endParaRPr lang="en-GB" sz="2000" dirty="0">
              <a:latin typeface="Arial" panose="020B0604020202020204" pitchFamily="34" charset="0"/>
              <a:cs typeface="Arial" panose="020B0604020202020204" pitchFamily="34" charset="0"/>
            </a:endParaRPr>
          </a:p>
          <a:p>
            <a:pPr marL="0" lvl="0" indent="0" rtl="0">
              <a:lnSpc>
                <a:spcPct val="100000"/>
              </a:lnSpc>
              <a:buNone/>
            </a:pPr>
            <a:r>
              <a:rPr lang="zh-Hans" sz="2000" b="1" i="0" u="none" strike="noStrike" dirty="0">
                <a:highlight>
                  <a:srgbClr val="000000">
                    <a:alpha val="0"/>
                  </a:srgbClr>
                </a:highlight>
                <a:latin typeface="Simsun"/>
                <a:ea typeface="Simsun"/>
                <a:cs typeface="Arial"/>
              </a:rPr>
              <a:t>发展机遇</a:t>
            </a:r>
          </a:p>
          <a:p>
            <a:pPr lvl="0" rtl="0">
              <a:lnSpc>
                <a:spcPct val="100000"/>
              </a:lnSpc>
            </a:pPr>
            <a:r>
              <a:rPr lang="zh-Hans" sz="2000" b="0" i="0" u="none" strike="noStrike" dirty="0">
                <a:highlight>
                  <a:srgbClr val="000000">
                    <a:alpha val="0"/>
                  </a:srgbClr>
                </a:highlight>
                <a:latin typeface="Simsun"/>
                <a:ea typeface="Simsun"/>
                <a:cs typeface="Arial"/>
              </a:rPr>
              <a:t>总体而言，当前的时机非常重要，南高加索地区农产品（尤其是易腐烂产品）合作协议可能会以统一的加工、存储和物流平台形式呈现，这既包括虚拟基础设施，也包括实体基础设施</a:t>
            </a:r>
          </a:p>
          <a:p>
            <a:pPr lvl="0" rtl="0">
              <a:lnSpc>
                <a:spcPct val="100000"/>
              </a:lnSpc>
            </a:pPr>
            <a:r>
              <a:rPr lang="zh-Hans" sz="2000" b="0" i="0" u="none" strike="noStrike" dirty="0">
                <a:highlight>
                  <a:srgbClr val="000000">
                    <a:alpha val="0"/>
                  </a:srgbClr>
                </a:highlight>
                <a:latin typeface="Simsun"/>
                <a:ea typeface="Simsun"/>
                <a:cs typeface="Arial"/>
              </a:rPr>
              <a:t>为启用东西走廊并实现格鲁吉亚成为交通枢纽的目标，应当充分利用波季港/马士基集装箱码头公司的设施来开展集装箱产品进口，为从阿塞拜疆等地向欧盟出口提供充足理由。经由格鲁吉亚运输的土耳其农产品也能从中获益，除非土耳其能找到开放边境并进入南北走廊的解决方案。</a:t>
            </a:r>
          </a:p>
          <a:p>
            <a:pPr lvl="0" rtl="0">
              <a:lnSpc>
                <a:spcPct val="100000"/>
              </a:lnSpc>
            </a:pPr>
            <a:r>
              <a:rPr lang="zh-Hans" sz="2000" b="0" i="0" u="none" strike="noStrike" dirty="0">
                <a:highlight>
                  <a:srgbClr val="000000">
                    <a:alpha val="0"/>
                  </a:srgbClr>
                </a:highlight>
                <a:latin typeface="Simsun"/>
                <a:ea typeface="Simsun"/>
                <a:cs typeface="Arial"/>
              </a:rPr>
              <a:t>为支持区域内各国发展国内农业生产，多个零售商（如格鲁吉亚的家乐福）共同建立国内和区域分发中心的战略应当得到支持。</a:t>
            </a:r>
          </a:p>
          <a:p>
            <a:pPr lvl="0" rtl="0">
              <a:lnSpc>
                <a:spcPct val="100000"/>
              </a:lnSpc>
            </a:pPr>
            <a:r>
              <a:rPr lang="zh-Hans" sz="2000" b="0" i="0" u="none" strike="noStrike" dirty="0">
                <a:highlight>
                  <a:srgbClr val="000000">
                    <a:alpha val="0"/>
                  </a:srgbClr>
                </a:highlight>
                <a:latin typeface="Simsun"/>
                <a:ea typeface="Simsun"/>
                <a:cs typeface="Arial"/>
              </a:rPr>
              <a:t>区域开发，尤其是南北走廊开发的过程中，在物流和运输系统中存在垄断系统的情况下，应当推行“经济运营商”这一方法，不去着眼商业利益，而是通过制定标准和建立农产品加工/包装设施来为农民提供支持。确保农产品价格更好，加强国家的粮食安全。</a:t>
            </a:r>
          </a:p>
          <a:p>
            <a:pPr lvl="0">
              <a:lnSpc>
                <a:spcPct val="100000"/>
              </a:lnSpc>
            </a:pPr>
            <a:endParaRPr lang="en-GB" sz="2000" dirty="0">
              <a:latin typeface="Arial" pitchFamily="34" charset="0"/>
              <a:cs typeface="Arial" pitchFamily="34" charset="0"/>
            </a:endParaRPr>
          </a:p>
        </p:txBody>
      </p:sp>
      <p:sp>
        <p:nvSpPr>
          <p:cNvPr id="11" name="Title 3">
            <a:extLst>
              <a:ext uri="{FF2B5EF4-FFF2-40B4-BE49-F238E27FC236}">
                <a16:creationId xmlns:a16="http://schemas.microsoft.com/office/drawing/2014/main" id="{C35322BB-E27F-64B5-43E8-A7D4A5792166}"/>
              </a:ext>
            </a:extLst>
          </p:cNvPr>
          <p:cNvSpPr txBox="1"/>
          <p:nvPr/>
        </p:nvSpPr>
        <p:spPr>
          <a:xfrm>
            <a:off x="1111248" y="278538"/>
            <a:ext cx="9969500" cy="1033665"/>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90000"/>
              </a:lnSpc>
              <a:spcBef>
                <a:spcPct val="0"/>
              </a:spcBef>
              <a:spcAft>
                <a:spcPct val="0"/>
              </a:spcAft>
              <a:buNone/>
              <a:defRPr lang="en-US" sz="4400" b="0" i="0" u="none" strike="noStrike" kern="1200" cap="none" spc="0" baseline="0">
                <a:solidFill>
                  <a:srgbClr val="000000"/>
                </a:solidFill>
                <a:uFillTx/>
                <a:latin typeface="Calibri Light" panose="020F0302020204030204"/>
              </a:defRPr>
            </a:lvl1pPr>
          </a:lstStyle>
          <a:p>
            <a:pPr algn="ctr" rtl="0"/>
            <a:r>
              <a:rPr lang="zh-Hans" sz="2500" b="1" i="0" u="none" strike="noStrike">
                <a:solidFill>
                  <a:srgbClr val="FFFFFF"/>
                </a:solidFill>
                <a:highlight>
                  <a:srgbClr val="000000">
                    <a:alpha val="0"/>
                  </a:srgbClr>
                </a:highlight>
                <a:latin typeface="Simsun"/>
                <a:ea typeface="Simsun"/>
                <a:cs typeface="Arial"/>
              </a:rPr>
              <a:t>南高加索门户农产品价值链评估</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3.1.12"/>
  <p:tag name="AS_OS" val="Unix 4.14.225.169"/>
  <p:tag name="AS_RELEASE_DATE" val="2020.03.14"/>
  <p:tag name="AS_TITLE" val="Aspose.Slides for .NET Standard 2.0"/>
  <p:tag name="AS_VERSION" val="20.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DAEA74914DCF4CB1BBCF0E2E5EDB11" ma:contentTypeVersion="16" ma:contentTypeDescription="Create a new document." ma:contentTypeScope="" ma:versionID="590b25b2cc87761dafd9002c9e8bdf08">
  <xsd:schema xmlns:xsd="http://www.w3.org/2001/XMLSchema" xmlns:xs="http://www.w3.org/2001/XMLSchema" xmlns:p="http://schemas.microsoft.com/office/2006/metadata/properties" xmlns:ns2="f668aa56-9285-4561-92d6-d6343913a899" xmlns:ns3="4d0bf39f-aee5-4194-a8cf-9eb94d977901" xmlns:ns4="c1fdd505-2570-46c2-bd04-3e0f2d874cf5" targetNamespace="http://schemas.microsoft.com/office/2006/metadata/properties" ma:root="true" ma:fieldsID="08ce7d0b189851eda8553ac15085c2ff" ns2:_="" ns3:_="" ns4:_="">
    <xsd:import namespace="f668aa56-9285-4561-92d6-d6343913a899"/>
    <xsd:import namespace="4d0bf39f-aee5-4194-a8cf-9eb94d977901"/>
    <xsd:import namespace="c1fdd505-2570-46c2-bd04-3e0f2d874cf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LengthInSeconds" minOccurs="0"/>
                <xsd:element ref="ns3:MediaServiceLocation"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68aa56-9285-4561-92d6-d6343913a8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0bf39f-aee5-4194-a8cf-9eb94d97790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15af50e-efb3-4a0e-b425-875ff625e09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cf1b58bf-0af3-43f6-8149-3fc5501c152c}" ma:internalName="TaxCatchAll" ma:showField="CatchAllData" ma:web="f668aa56-9285-4561-92d6-d6343913a8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d0bf39f-aee5-4194-a8cf-9eb94d977901">
      <Terms xmlns="http://schemas.microsoft.com/office/infopath/2007/PartnerControls"/>
    </lcf76f155ced4ddcb4097134ff3c332f>
    <TaxCatchAll xmlns="c1fdd505-2570-46c2-bd04-3e0f2d874cf5" xsi:nil="true"/>
  </documentManagement>
</p:properties>
</file>

<file path=customXml/itemProps1.xml><?xml version="1.0" encoding="utf-8"?>
<ds:datastoreItem xmlns:ds="http://schemas.openxmlformats.org/officeDocument/2006/customXml" ds:itemID="{71238CF5-71CF-4415-BB4B-95791AF713F9}"/>
</file>

<file path=customXml/itemProps2.xml><?xml version="1.0" encoding="utf-8"?>
<ds:datastoreItem xmlns:ds="http://schemas.openxmlformats.org/officeDocument/2006/customXml" ds:itemID="{E4959F89-5117-4468-A2C0-D18F42ABE898}"/>
</file>

<file path=customXml/itemProps3.xml><?xml version="1.0" encoding="utf-8"?>
<ds:datastoreItem xmlns:ds="http://schemas.openxmlformats.org/officeDocument/2006/customXml" ds:itemID="{7D479464-9BCB-4CF4-B37E-CE0BE74BB1EA}"/>
</file>

<file path=docProps/app.xml><?xml version="1.0" encoding="utf-8"?>
<Properties xmlns="http://schemas.openxmlformats.org/officeDocument/2006/extended-properties" xmlns:vt="http://schemas.openxmlformats.org/officeDocument/2006/docPropsVTypes">
  <TotalTime>369</TotalTime>
  <Words>1068</Words>
  <Application>Microsoft Office PowerPoint</Application>
  <PresentationFormat>宽屏</PresentationFormat>
  <Paragraphs>58</Paragraphs>
  <Slides>9</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等线</vt:lpstr>
      <vt:lpstr>宋体</vt:lpstr>
      <vt:lpstr>宋体</vt:lpstr>
      <vt:lpstr>Arial</vt:lpstr>
      <vt:lpstr>Calibri</vt:lpstr>
      <vt:lpstr>Calibri Light</vt:lpstr>
      <vt:lpstr>Office Theme</vt:lpstr>
      <vt:lpstr>PowerPoint 演示文稿</vt:lpstr>
      <vt:lpstr>南高加索门户农产品价值链评估</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Sharing on Agriculture Modernization and Food Security - ADB's South Caucasus Agro-Food Value Chain Assessment Project</dc:title>
  <dc:creator>Steve Allen</dc:creator>
  <cp:lastModifiedBy>Liu Lesly</cp:lastModifiedBy>
  <cp:revision>11</cp:revision>
  <dcterms:created xsi:type="dcterms:W3CDTF">2022-07-30T05:55:52Z</dcterms:created>
  <dcterms:modified xsi:type="dcterms:W3CDTF">2022-08-04T08:27:35Z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0x0101009FDAEA74914DCF4CB1BBCF0E2E5EDB11</vt:lpwstr>
  </property>
</Properties>
</file>