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820" r:id="rId6"/>
    <p:sldId id="3815" r:id="rId7"/>
    <p:sldId id="3816" r:id="rId8"/>
    <p:sldId id="1690" r:id="rId9"/>
    <p:sldId id="3817" r:id="rId10"/>
    <p:sldId id="1561" r:id="rId11"/>
    <p:sldId id="332" r:id="rId12"/>
    <p:sldId id="3818" r:id="rId13"/>
    <p:sldId id="259" r:id="rId14"/>
    <p:sldId id="3821" r:id="rId15"/>
    <p:sldId id="3819" r:id="rId16"/>
    <p:sldId id="306" r:id="rId17"/>
    <p:sldId id="349" r:id="rId18"/>
    <p:sldId id="301" r:id="rId19"/>
  </p:sldIdLst>
  <p:sldSz cx="12192000" cy="6858000"/>
  <p:notesSz cx="7010400" cy="92964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A. Stapleton" initials="R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C7652-596C-4834-99A0-4B465B04560E}" v="2" dt="2022-08-11T14:12:58.802"/>
    <p1510:client id="{D5F8938C-3D58-1CD6-D6FD-8FD2BABF8BBD}" v="210" dt="2022-08-12T05:40:00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dana Sadykova" userId="S::gsadykova.consultant@adb.org::e15953cf-8d5d-4302-85ad-a87088146b66" providerId="AD" clId="Web-{D5F8938C-3D58-1CD6-D6FD-8FD2BABF8BBD}"/>
    <pc:docChg chg="modSld">
      <pc:chgData name="Guldana Sadykova" userId="S::gsadykova.consultant@adb.org::e15953cf-8d5d-4302-85ad-a87088146b66" providerId="AD" clId="Web-{D5F8938C-3D58-1CD6-D6FD-8FD2BABF8BBD}" dt="2022-08-12T05:40:00.513" v="209" actId="20577"/>
      <pc:docMkLst>
        <pc:docMk/>
      </pc:docMkLst>
      <pc:sldChg chg="modSp">
        <pc:chgData name="Guldana Sadykova" userId="S::gsadykova.consultant@adb.org::e15953cf-8d5d-4302-85ad-a87088146b66" providerId="AD" clId="Web-{D5F8938C-3D58-1CD6-D6FD-8FD2BABF8BBD}" dt="2022-08-12T05:40:00.513" v="209" actId="20577"/>
        <pc:sldMkLst>
          <pc:docMk/>
          <pc:sldMk cId="2237630951" sldId="3821"/>
        </pc:sldMkLst>
        <pc:spChg chg="mod">
          <ac:chgData name="Guldana Sadykova" userId="S::gsadykova.consultant@adb.org::e15953cf-8d5d-4302-85ad-a87088146b66" providerId="AD" clId="Web-{D5F8938C-3D58-1CD6-D6FD-8FD2BABF8BBD}" dt="2022-08-12T04:58:08.051" v="61" actId="20577"/>
          <ac:spMkLst>
            <pc:docMk/>
            <pc:sldMk cId="2237630951" sldId="3821"/>
            <ac:spMk id="3" creationId="{00000000-0000-0000-0000-000000000000}"/>
          </ac:spMkLst>
        </pc:spChg>
        <pc:spChg chg="mod">
          <ac:chgData name="Guldana Sadykova" userId="S::gsadykova.consultant@adb.org::e15953cf-8d5d-4302-85ad-a87088146b66" providerId="AD" clId="Web-{D5F8938C-3D58-1CD6-D6FD-8FD2BABF8BBD}" dt="2022-08-12T05:40:00.513" v="209" actId="20577"/>
          <ac:spMkLst>
            <pc:docMk/>
            <pc:sldMk cId="2237630951" sldId="3821"/>
            <ac:spMk id="9" creationId="{8C86BABD-76BD-FB2D-D711-E26A8B7D2C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2D75D4-C20D-44AB-8EA8-E626AC0F18F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34FFC0-8697-4B6B-9C63-1170390D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5146-A459-422C-B537-6C065C3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altLang="ja-JP"/>
              <a:t>10</a:t>
            </a:r>
            <a:r>
              <a:rPr lang="ru" altLang="en-US"/>
              <a:t>兆ドル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3DD61-FC56-46ED-91FD-5CAF8603F7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099a1d0c_0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a6099a1d0c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099a1d0c_0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a6099a1d0c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0268C-A0BD-4071-9771-A3968D37EA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099a1d0c_0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a6099a1d0c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В случае с Songxiaocai компания позиционирует себя как универсального посредника, устраняя некоторых других посредников, таких как фермерские брокеры и оптовики в производственной зоне </a:t>
            </a:r>
            <a:r>
              <a:rPr lang="ru"/>
              <a:t>. В этой цепочке поставок, ориентированной на спрос, продавцы и оптовики могут размещать заказы через одно из мобильных приложений, поддерживаемых Songxiaocai, в соответствии с требованиями (включая ассортимент, категорию, сорт, цену, количество и происхождение товаров) своих конечных клиентов. . Эта информация о заказе, собранная Songxiaocai, будет позже передана производителям со стороны предложения. После получения конкретных заказов от поставщиков и оптовиков производители подготовят продукцию для удовлетворения спроса.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099a1d0c_0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a6099a1d0c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D095-8571-444E-B673-1C059668C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FE5F2-AB94-479A-BBB7-FDCCB097F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D113F-77D2-462E-8264-747E7178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427C-EC46-446D-B914-9BB99B15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EEEA7-0DCD-4248-B204-A4C8F9C0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7154-A3E3-44DF-8411-08258BF7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6CC94-B0CE-42CC-AB4A-16884F9B5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D149F-CE0D-431E-9FBD-474D693E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21A6-7351-4FDA-B516-77958814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831E7-1C6E-4698-A022-0A409420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E7668-9DAC-47AD-8D55-A11AA4E95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9CC2E-7001-4FFF-8B85-AA60E2B99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B39E-B43C-46B9-B9C8-ECE2709E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ACEE8-E106-4892-9A8D-FD608FC3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AC82-BB16-43DA-8DF4-A288B2F7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34" y="1159776"/>
            <a:ext cx="11705167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47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>
            <a:off x="241300" y="261808"/>
            <a:ext cx="11711600" cy="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5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 u="none" strike="noStrike" cap="none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96098" y="598305"/>
            <a:ext cx="10515600" cy="492443"/>
          </a:xfrm>
          <a:prstGeom prst="rect">
            <a:avLst/>
          </a:prstGeom>
        </p:spPr>
        <p:txBody>
          <a:bodyPr wrap="square" tIns="0" bIns="0" anchor="t">
            <a:spAutoFit/>
          </a:bodyPr>
          <a:lstStyle>
            <a:lvl1pPr algn="l">
              <a:lnSpc>
                <a:spcPct val="100000"/>
              </a:lnSpc>
              <a:defRPr sz="3200" b="0" i="0">
                <a:solidFill>
                  <a:srgbClr val="FF6800"/>
                </a:solidFill>
                <a:latin typeface="Graphik" panose="020B050303020206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6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29C5-4609-470B-B447-3FBD66AC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B297-E2AE-4D13-A813-DFB8DAD0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434C8-E386-4BC2-9B37-6A2AC89E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026F-CAB0-4F1A-81D4-8037E616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89BF-7E51-4A0B-91F0-BB79CAFC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41921-AC4E-4E83-923C-71C4C64EC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1D2C-3D40-4957-B092-305DA2B4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C6846-1675-43E8-8695-7A7DD882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9FAFA-A378-4EF6-99B1-51CB1EB4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3F5E-264C-4B4F-A8EF-D4321EFB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ED17-B249-4F52-BD4B-E764E379E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86B2C-E776-48A6-8340-101108745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AC999-DB8F-4ED4-97F5-98DFB554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65CF5-ACA6-4495-B334-312DA588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AE6CE-6DF9-4583-8698-C14AA51B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D6A9-F8D1-4A38-85C3-C454FCD3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8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C49A3-8CFC-4AAD-8540-377A8733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9272"/>
            <a:ext cx="5157787" cy="4384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3CBE0-6FE0-45E9-B953-56857B69E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1704397"/>
            <a:ext cx="5157787" cy="4485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A2BD6-12A5-4C33-A944-08D9BA6BD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099272"/>
            <a:ext cx="5183188" cy="4384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9C8A3-C397-48E7-A3FD-960DB468B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04397"/>
            <a:ext cx="5183188" cy="4485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A3482-E403-4DF0-A021-D73D42AB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0A2F1-7B96-4C4B-A9A3-1131FD26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2988-B554-4230-9D6A-D8A44F30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/>
          </a:bodyPr>
          <a:lstStyle>
            <a:lvl1pPr>
              <a:defRPr sz="29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B46E5-6036-4279-BFA3-7943D9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8E49B-D723-42B7-BFD0-01667246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FC8CA-B900-4B83-925F-7309282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9F09F-759E-40B3-AF77-3D57883C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05867-A6BE-43D2-ACAC-D4EFE95D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93C59-7304-4619-8B38-35FE5233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0A20-F82D-4146-8F9B-2BD7AED3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C462-EA8A-4930-919D-083B7539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25497-58EF-48C6-8145-47FA957B4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089EE-8F45-4972-B9A8-A2E93289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C335D-5FE1-47D9-B0AA-D0E9BD42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8C74C-599D-4A2D-B45E-E0E61983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C15F-CA6A-4A26-A64D-84AD34ED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1B890-FD1B-4F48-850D-BDE05CCA5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8105-0DD5-4317-BE1F-83DEC77A7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DFEC0-C0FC-4752-968C-7065321F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521EF-7F8A-490B-90C2-2078AF60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6737C-587E-455C-A310-37F172B4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5A52B-EE7C-4F87-A379-CDEDBE64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01" y="367557"/>
            <a:ext cx="10515600" cy="56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E1439-F68B-4850-AD78-B126EAF7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F3E8C-AA3D-4B6A-9CB4-587FEFDF2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91C4-DB94-466B-96D8-90C700D6399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C83C9-C742-45A6-9984-40F1D9C55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84B9-3FE7-495C-A772-ACE9DBF16F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8FBBF089-1C85-4201-AAF9-5520F873A5D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7513" y="5946856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900" b="1" kern="1200" dirty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BCA4488-F779-4E6E-9E24-B3E693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8010175" y="0"/>
            <a:ext cx="41818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395707" y="717739"/>
            <a:ext cx="8007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>
                <a:latin typeface="Arial" panose="020B0604020202020204" pitchFamily="34" charset="0"/>
                <a:cs typeface="Arial" panose="020B0604020202020204" pitchFamily="34" charset="0"/>
              </a:rPr>
              <a:t>Инновационные схемы финансирования и модели ГЧП в развитии продовольственных цепочек стоимости: опыт Китайской Народной Республики</a:t>
            </a:r>
          </a:p>
          <a:p>
            <a:endParaRPr lang="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7269C-60C3-946C-E9B7-28DF979BAE38}"/>
              </a:ext>
            </a:extLst>
          </p:cNvPr>
          <p:cNvSpPr txBox="1"/>
          <p:nvPr/>
        </p:nvSpPr>
        <p:spPr>
          <a:xfrm>
            <a:off x="895182" y="3726477"/>
            <a:ext cx="7008709" cy="1972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" sz="2400"/>
              <a:t>Шинго Кимура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US" sz="2400"/>
            </a:br>
            <a:r>
              <a:rPr lang="ru" sz="2400"/>
              <a:t>Старший специалист по природным ресурсам и сельскому хозяйству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" sz="2400"/>
              <a:t>Департамент Восточной Азии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" sz="2400"/>
              <a:t>12 августа 2022 г.</a:t>
            </a:r>
          </a:p>
        </p:txBody>
      </p:sp>
    </p:spTree>
    <p:extLst>
      <p:ext uri="{BB962C8B-B14F-4D97-AF65-F5344CB8AC3E}">
        <p14:creationId xmlns:p14="http://schemas.microsoft.com/office/powerpoint/2010/main" val="25039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/>
        </p:nvSpPr>
        <p:spPr>
          <a:xfrm>
            <a:off x="404812" y="-201294"/>
            <a:ext cx="11382375" cy="1569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4354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ru" altLang="zh-CN" sz="2500">
                <a:solidFill>
                  <a:prstClr val="black"/>
                </a:solidFill>
                <a:ea typeface="+mn-ea"/>
              </a:rPr>
              <a:t>Пример Songxiaocai: замена традиционной цепочки поставок овощей цепочкой поставок, ориентированной на спрос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311"/>
            <a:ext cx="7645400" cy="4318000"/>
          </a:xfrm>
          <a:prstGeom prst="rect">
            <a:avLst/>
          </a:prstGeom>
        </p:spPr>
      </p:pic>
      <p:pic>
        <p:nvPicPr>
          <p:cNvPr id="2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80" y="1226185"/>
            <a:ext cx="4401820" cy="2465070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7544435" y="3691255"/>
            <a:ext cx="4694555" cy="2847340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01635" y="3848735"/>
            <a:ext cx="39789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altLang="en-US"/>
              <a:t>«В моей овощном ларьке более </a:t>
            </a:r>
            <a:r>
              <a:rPr lang="ru" altLang="zh-CN"/>
              <a:t>30 </a:t>
            </a:r>
            <a:r>
              <a:rPr lang="ru" altLang="en-US"/>
              <a:t>видов продукции. Раньше мой муж проводил много времени, покупая продукты на оптовом рынке глубокой ночью. Теперь мы можем размещать заказы онлайн, и это действительно удобно».</a:t>
            </a:r>
          </a:p>
        </p:txBody>
      </p:sp>
      <p:sp>
        <p:nvSpPr>
          <p:cNvPr id="8" name="Google Shape;599;p42"/>
          <p:cNvSpPr txBox="1">
            <a:spLocks noGrp="1"/>
          </p:cNvSpPr>
          <p:nvPr/>
        </p:nvSpPr>
        <p:spPr>
          <a:xfrm>
            <a:off x="210819" y="5975350"/>
            <a:ext cx="8345351" cy="7702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6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800"/>
              <a:buFont typeface="Josefin Sans"/>
              <a:buNone/>
              <a:defRPr sz="4000" b="0" i="0" u="none" strike="noStrike" cap="none">
                <a:solidFill>
                  <a:srgbClr val="11234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marL="1219200" marR="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828800" marR="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2438400" marR="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3048000" marR="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3657600" marR="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4267200" marR="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4876800" marR="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5486400" marR="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B61"/>
              </a:buClr>
              <a:buSzPts val="1400"/>
              <a:buFont typeface="Josefin Sans"/>
              <a:buNone/>
              <a:defRPr sz="1865" b="1" i="0" u="none" strike="noStrike" cap="none">
                <a:solidFill>
                  <a:srgbClr val="253B6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altLang="en-GB" sz="3000">
                <a:latin typeface="Arial" panose="020B0604020202020204" pitchFamily="34" charset="0"/>
                <a:cs typeface="Arial" panose="020B0604020202020204" pitchFamily="34" charset="0"/>
              </a:rPr>
              <a:t>Пищевые отходы и потери: снижено до 0,2 </a:t>
            </a:r>
            <a:r>
              <a:rPr lang="ru" sz="300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/>
        </p:nvSpPr>
        <p:spPr>
          <a:xfrm>
            <a:off x="1" y="85033"/>
            <a:ext cx="12025422" cy="1569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4354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ru-RU" altLang="zh-CN">
                <a:latin typeface="Arial"/>
                <a:ea typeface="宋体"/>
                <a:cs typeface="Arial"/>
              </a:rPr>
              <a:t>Предлагаемая техническая помощь: устойчивое, стабильное</a:t>
            </a:r>
            <a:r>
              <a:rPr lang="en-US" altLang="zh-CN">
                <a:latin typeface="Arial"/>
                <a:ea typeface="宋体"/>
                <a:cs typeface="Arial"/>
              </a:rPr>
              <a:t> </a:t>
            </a:r>
            <a:r>
              <a:rPr lang="ru-RU" altLang="zh-CN">
                <a:latin typeface="Arial"/>
                <a:ea typeface="宋体"/>
                <a:cs typeface="Arial"/>
              </a:rPr>
              <a:t>и инклюзивное сельское хозяйство и преобразование сельских районов с помощью цифровых технологий</a:t>
            </a:r>
            <a:endParaRPr lang="en-US" altLang="zh-CN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宋体"/>
              <a:cs typeface="Arial"/>
            </a:endParaRPr>
          </a:p>
        </p:txBody>
      </p:sp>
      <p:sp>
        <p:nvSpPr>
          <p:cNvPr id="9" name="Google Shape;243;p55">
            <a:extLst>
              <a:ext uri="{FF2B5EF4-FFF2-40B4-BE49-F238E27FC236}">
                <a16:creationId xmlns:a16="http://schemas.microsoft.com/office/drawing/2014/main" id="{8C86BABD-76BD-FB2D-D711-E26A8B7D2CEA}"/>
              </a:ext>
            </a:extLst>
          </p:cNvPr>
          <p:cNvSpPr txBox="1"/>
          <p:nvPr/>
        </p:nvSpPr>
        <p:spPr>
          <a:xfrm>
            <a:off x="373278" y="1579533"/>
            <a:ext cx="11445443" cy="527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r>
              <a:rPr lang="en-US" altLang="en-GB" sz="2100" b="1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Период</a:t>
            </a:r>
            <a:r>
              <a:rPr lang="en-US" altLang="en-GB" sz="21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altLang="en-GB" sz="2100" b="1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Декабрь</a:t>
            </a:r>
            <a:r>
              <a:rPr lang="en-US" altLang="en-GB" sz="21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2022 г. - </a:t>
            </a:r>
            <a:r>
              <a:rPr lang="en-US" altLang="en-GB" sz="2100" b="1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Ноябрь</a:t>
            </a:r>
            <a:r>
              <a:rPr lang="en-US" altLang="en-GB" sz="21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2024 г.</a:t>
            </a:r>
            <a:endParaRPr lang="en-US" dirty="0">
              <a:sym typeface="Roboto"/>
            </a:endParaRPr>
          </a:p>
          <a:p>
            <a:pPr>
              <a:buFont typeface="Arial" panose="020B0604020202020204" pitchFamily="34" charset="0"/>
              <a:defRPr/>
            </a:pPr>
            <a:endParaRPr lang="en-US" altLang="en-GB" sz="2135" b="1">
              <a:solidFill>
                <a:srgbClr val="434343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Исполнительное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агентство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: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Министерство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сельского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хозяйства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и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сельских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дел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, КНР</a:t>
            </a:r>
            <a:endParaRPr lang="en-US" altLang="en-GB" sz="2100" b="1" dirty="0">
              <a:solidFill>
                <a:srgbClr val="434343"/>
              </a:solidFill>
              <a:latin typeface="Roboto"/>
              <a:ea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GB" sz="2135" b="1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>
              <a:defRPr/>
            </a:pP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Исходные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данные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: АБР 0,25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млн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.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долларов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США + </a:t>
            </a: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Фонд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КНР.</a:t>
            </a:r>
            <a:endParaRPr lang="en-US" sz="2100" b="1" dirty="0">
              <a:solidFill>
                <a:srgbClr val="434343"/>
              </a:solidFill>
              <a:latin typeface="Roboto"/>
              <a:ea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GB" sz="2135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defRPr/>
            </a:pP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</a:rPr>
              <a:t>Результат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</a:rPr>
              <a:t> 1: 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Оценка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исходной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ситуации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применения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цифровых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технологий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в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сельском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хозяйстве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КНР и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других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стран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 </a:t>
            </a:r>
            <a:endParaRPr lang="en-US" dirty="0"/>
          </a:p>
          <a:p>
            <a:pPr>
              <a:defRPr/>
            </a:pPr>
            <a:endParaRPr lang="en-US" sz="2135">
              <a:solidFill>
                <a:srgbClr val="434343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</a:rPr>
              <a:t>Результат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</a:rPr>
              <a:t> 2: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Межстрановые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знания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и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сотрудничество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Юг-Юг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для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применения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цифровых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технологий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в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сельском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хозяйстве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и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преобразовании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сельских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районов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 </a:t>
            </a:r>
          </a:p>
          <a:p>
            <a:pPr>
              <a:defRPr/>
            </a:pPr>
            <a:endParaRPr lang="en-US" sz="2135">
              <a:solidFill>
                <a:srgbClr val="434343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lang="en-US" sz="2100" b="1" dirty="0" err="1">
                <a:solidFill>
                  <a:srgbClr val="434343"/>
                </a:solidFill>
                <a:latin typeface="Roboto"/>
                <a:ea typeface="Roboto"/>
              </a:rPr>
              <a:t>Результат</a:t>
            </a:r>
            <a:r>
              <a:rPr lang="en-US" sz="2100" b="1" dirty="0">
                <a:solidFill>
                  <a:srgbClr val="434343"/>
                </a:solidFill>
                <a:latin typeface="Roboto"/>
                <a:ea typeface="Roboto"/>
              </a:rPr>
              <a:t> 3: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Доработаны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политические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рекомендации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и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рекомендации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по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применению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цифровых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технологий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в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сельском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хозяйстве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и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преобразовании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сельских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районов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для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 КНР и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других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 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стран-учатсниц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Roboto"/>
                <a:ea typeface="Roboto"/>
              </a:rPr>
              <a:t>развития</a:t>
            </a:r>
            <a:r>
              <a:rPr lang="en-US" sz="2100" dirty="0">
                <a:solidFill>
                  <a:srgbClr val="434343"/>
                </a:solidFill>
                <a:latin typeface="Roboto"/>
                <a:ea typeface="Roboto"/>
              </a:rPr>
              <a:t>.</a:t>
            </a:r>
          </a:p>
          <a:p>
            <a:pPr>
              <a:defRPr/>
            </a:pPr>
            <a:endParaRPr lang="en-US" altLang="en-GB" sz="2135">
              <a:solidFill>
                <a:srgbClr val="434343"/>
              </a:solidFill>
              <a:latin typeface="Roboto"/>
              <a:ea typeface="Roboto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GB" sz="214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altLang="en-GB" sz="2140">
              <a:solidFill>
                <a:srgbClr val="434343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37630951"/>
      </p:ext>
    </p:extLst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"/>
          <p:cNvSpPr txBox="1"/>
          <p:nvPr/>
        </p:nvSpPr>
        <p:spPr>
          <a:xfrm>
            <a:off x="414655" y="327659"/>
            <a:ext cx="11196319" cy="1091565"/>
          </a:xfrm>
          <a:prstGeom prst="rect">
            <a:avLst/>
          </a:prstGeom>
          <a:solidFill>
            <a:srgbClr val="E6A708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Google Shape;243;p55"/>
          <p:cNvSpPr txBox="1"/>
          <p:nvPr/>
        </p:nvSpPr>
        <p:spPr>
          <a:xfrm>
            <a:off x="414655" y="1493678"/>
            <a:ext cx="5414645" cy="564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Из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$ </a:t>
            </a: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536 м</a:t>
            </a:r>
            <a:r>
              <a:rPr kumimoji="0" lang="ru-RU" sz="2000" b="0" i="0" u="none" strike="noStrike" kern="1200" cap="none" spc="0" normalizeH="0" baseline="0" noProof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лрд</a:t>
            </a: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ежегодно выделяемых на государственную поддержку фермерам</a:t>
            </a: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около двух третей обеспечивается за счет мер, </a:t>
            </a: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искажающих бизнес-решения фермерских хозяйств</a:t>
            </a: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GB" sz="20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Перераспределение искажающей формы поддержки на цели политики устойчивого развития :</a:t>
            </a:r>
            <a:endParaRPr kumimoji="0" lang="en-US" altLang="en-GB" sz="20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Реформы политики ЕС:</a:t>
            </a: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30% выплат фермерам при условии дополнительных мер по сохранению.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5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55"/>
          <p:cNvSpPr txBox="1"/>
          <p:nvPr/>
        </p:nvSpPr>
        <p:spPr>
          <a:xfrm>
            <a:off x="888047" y="457992"/>
            <a:ext cx="10249533" cy="83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Действие 3: Поддержка правительств РСЧ в переориентации институтов государственных финансов и политики</a:t>
            </a:r>
          </a:p>
        </p:txBody>
      </p:sp>
      <p:sp>
        <p:nvSpPr>
          <p:cNvPr id="9" name="Google Shape;243;p55">
            <a:extLst>
              <a:ext uri="{FF2B5EF4-FFF2-40B4-BE49-F238E27FC236}">
                <a16:creationId xmlns:a16="http://schemas.microsoft.com/office/drawing/2014/main" id="{E766FA85-EB79-4ED6-9BE5-4563A2B586E2}"/>
              </a:ext>
            </a:extLst>
          </p:cNvPr>
          <p:cNvSpPr txBox="1"/>
          <p:nvPr/>
        </p:nvSpPr>
        <p:spPr>
          <a:xfrm>
            <a:off x="5948679" y="1541026"/>
            <a:ext cx="5828666" cy="451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Экологические </a:t>
            </a: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налоги </a:t>
            </a: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для лесного хозяйства, рыболовства и водных ресурсов, которые обеспечивают стимулы для более устойчивой добычи и эффективного сбора налогов.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Платежи за экологические услуги</a:t>
            </a: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такие как эксперименты КНР по экокомпенсации.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Торговые разрешения </a:t>
            </a: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для регулирования экологическиех внешних факторов, такие как торговля квотами на выбросы углерода.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Отслеживание и экомаркировка </a:t>
            </a:r>
            <a:r>
              <a:rPr kumimoji="0" lang="ru" altLang="en-GB" sz="20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рыночных цен для учета реальных затрат на производство и дистрибуцию продуктов питания.</a:t>
            </a:r>
            <a:r>
              <a:rPr lang="ru" altLang="en-GB" sz="2000">
                <a:solidFill>
                  <a:srgbClr val="0097A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altLang="en-GB"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GB" sz="20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282E3-E609-41D3-ADB0-B7DF2A5D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742" y="1411482"/>
            <a:ext cx="10831070" cy="67201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Эволюция механизмов экокомпенсации в КНР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компонент в рамках программы АБР «Экономический пояс реки Янцзы» (YREB) (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 млрд) с 2015 по 2023 гг и программы YREC (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млрд) с 2018 по 2023 гг..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совместных выгод от инвестиций в природный капитал между провинциями и городскими районами, расположенными вверх и вниз по течению.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 внешними экологическими факторами и получение прибыли от инвестиций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АБР-КНР</a:t>
            </a:r>
          </a:p>
          <a:p>
            <a:pPr lvl="1"/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Международная конференция по экокомпенсациям и платежам за экосистемные услуги</a:t>
            </a:r>
          </a:p>
          <a:p>
            <a:pPr lvl="1"/>
            <a:r>
              <a:rPr lang="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Специальное стратегическое исследование по вопросам экокомпенсации и институциональной реформы зеленого развития в экономическом поясе реки Янцзы</a:t>
            </a:r>
          </a:p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AF0586-D16D-41D7-B4CA-FE5371EA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6" y="165640"/>
            <a:ext cx="11356246" cy="7723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ru" sz="25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Финансовые инновации для защиты экосистемных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2333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>
            <a:extLst>
              <a:ext uri="{FF2B5EF4-FFF2-40B4-BE49-F238E27FC236}">
                <a16:creationId xmlns:a16="http://schemas.microsoft.com/office/drawing/2014/main" id="{A05942AE-CFD2-47F0-B14E-C59E16A7ADA2}"/>
              </a:ext>
            </a:extLst>
          </p:cNvPr>
          <p:cNvSpPr/>
          <p:nvPr/>
        </p:nvSpPr>
        <p:spPr>
          <a:xfrm>
            <a:off x="463864" y="71021"/>
            <a:ext cx="11648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en-PH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АБР может играть каталитическую роль в финансировании сбалансированной и устойчивой трансформации продовольственной системы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5347A2-1E78-D286-3768-A677E3CF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07" y="1317516"/>
            <a:ext cx="8969395" cy="53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3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27709F-4F93-410C-90F6-71DA1EF2182C}"/>
              </a:ext>
            </a:extLst>
          </p:cNvPr>
          <p:cNvSpPr txBox="1"/>
          <p:nvPr/>
        </p:nvSpPr>
        <p:spPr>
          <a:xfrm>
            <a:off x="478899" y="3013501"/>
            <a:ext cx="424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80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F602E8-A5B5-4F6F-BDA1-85E8D769C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8010175" y="0"/>
            <a:ext cx="4181825" cy="6858000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99E0F5E8-BAA6-4CA4-88F7-705257418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4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617DBD-8776-4EFC-8588-FFF22D50D408}"/>
              </a:ext>
            </a:extLst>
          </p:cNvPr>
          <p:cNvSpPr/>
          <p:nvPr/>
        </p:nvSpPr>
        <p:spPr>
          <a:xfrm>
            <a:off x="273063" y="3112292"/>
            <a:ext cx="11555859" cy="1726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4B79796-A1BA-43EC-9A13-FB71B7617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93" y="125442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9B85E51-1A31-4866-810D-94E7199F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50" y="120755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32278C7-11B5-414B-9457-E6679342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65" y="127827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8CE78D0-4A69-467D-8497-B35A0A9D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14" y="135139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683DE10-F50D-482E-9072-A177D4E1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73" y="143723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F39BFD5-C22A-403F-BCB1-0DF4488D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0" y="151308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72C06D95-422B-420E-8164-513C85E2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38" y="133408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CA60AD-6A70-418F-866D-5D7023ADBB33}"/>
              </a:ext>
            </a:extLst>
          </p:cNvPr>
          <p:cNvSpPr txBox="1"/>
          <p:nvPr/>
        </p:nvSpPr>
        <p:spPr>
          <a:xfrm>
            <a:off x="713719" y="2378785"/>
            <a:ext cx="116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Бедность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97B6C1-ADF2-40BA-B291-DB06AD9FD69D}"/>
              </a:ext>
            </a:extLst>
          </p:cNvPr>
          <p:cNvSpPr txBox="1"/>
          <p:nvPr/>
        </p:nvSpPr>
        <p:spPr>
          <a:xfrm>
            <a:off x="2192443" y="2370565"/>
            <a:ext cx="116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>
                <a:solidFill>
                  <a:prstClr val="black"/>
                </a:solidFill>
                <a:latin typeface="Abadi" panose="020B0604020104020204" pitchFamily="34" charset="0"/>
              </a:rPr>
              <a:t>Гендер</a:t>
            </a:r>
            <a:endParaRPr kumimoji="0" lang="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3E5EEE-CAF1-4CA7-BC12-7E93BFDA3BA4}"/>
              </a:ext>
            </a:extLst>
          </p:cNvPr>
          <p:cNvSpPr txBox="1"/>
          <p:nvPr/>
        </p:nvSpPr>
        <p:spPr>
          <a:xfrm>
            <a:off x="3190844" y="2206919"/>
            <a:ext cx="2338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Устойчивость к изменению климата и окружающая среда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F3901B38-C800-4A00-A105-86A86D81C5D9}"/>
              </a:ext>
            </a:extLst>
          </p:cNvPr>
          <p:cNvSpPr/>
          <p:nvPr/>
        </p:nvSpPr>
        <p:spPr>
          <a:xfrm>
            <a:off x="364897" y="83475"/>
            <a:ext cx="1164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en-PH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разработки сбалансированной и устойчивой продовольственной системы требуется подход ко всей цепочке поставок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644364-D2CF-4CAE-93D1-155375C5D8CC}"/>
              </a:ext>
            </a:extLst>
          </p:cNvPr>
          <p:cNvSpPr txBox="1"/>
          <p:nvPr/>
        </p:nvSpPr>
        <p:spPr>
          <a:xfrm>
            <a:off x="5457584" y="2239584"/>
            <a:ext cx="137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Удобные города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26B2D1-6FC3-4332-95CA-800BAB943AEF}"/>
              </a:ext>
            </a:extLst>
          </p:cNvPr>
          <p:cNvSpPr txBox="1"/>
          <p:nvPr/>
        </p:nvSpPr>
        <p:spPr>
          <a:xfrm>
            <a:off x="6543331" y="2001776"/>
            <a:ext cx="220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Продовольственная безопасность и развитие сельских районов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5E9757-6F51-408E-8F6A-D6A17420C014}"/>
              </a:ext>
            </a:extLst>
          </p:cNvPr>
          <p:cNvSpPr txBox="1"/>
          <p:nvPr/>
        </p:nvSpPr>
        <p:spPr>
          <a:xfrm>
            <a:off x="8758885" y="2239372"/>
            <a:ext cx="13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Управление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A12944-7204-4AFD-9361-CC0AECCEA0F5}"/>
              </a:ext>
            </a:extLst>
          </p:cNvPr>
          <p:cNvSpPr txBox="1"/>
          <p:nvPr/>
        </p:nvSpPr>
        <p:spPr>
          <a:xfrm>
            <a:off x="9980135" y="2206919"/>
            <a:ext cx="184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Региональное сотрудничество</a:t>
            </a:r>
          </a:p>
        </p:txBody>
      </p:sp>
      <p:sp>
        <p:nvSpPr>
          <p:cNvPr id="40" name="Chevron 102">
            <a:extLst>
              <a:ext uri="{FF2B5EF4-FFF2-40B4-BE49-F238E27FC236}">
                <a16:creationId xmlns:a16="http://schemas.microsoft.com/office/drawing/2014/main" id="{884EB707-FF59-4F51-B707-6E6FB87D8768}"/>
              </a:ext>
            </a:extLst>
          </p:cNvPr>
          <p:cNvSpPr/>
          <p:nvPr/>
        </p:nvSpPr>
        <p:spPr bwMode="auto">
          <a:xfrm>
            <a:off x="1586645" y="3900401"/>
            <a:ext cx="2192318" cy="69985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222" tIns="89611" rIns="179222" bIns="8961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Helvetica Light" charset="0"/>
                <a:cs typeface="Helvetica Light" charset="0"/>
              </a:rPr>
              <a:t>Производство продуктов питания и снабжение</a:t>
            </a:r>
          </a:p>
        </p:txBody>
      </p:sp>
      <p:sp>
        <p:nvSpPr>
          <p:cNvPr id="41" name="Chevron 101">
            <a:extLst>
              <a:ext uri="{FF2B5EF4-FFF2-40B4-BE49-F238E27FC236}">
                <a16:creationId xmlns:a16="http://schemas.microsoft.com/office/drawing/2014/main" id="{FBD9C9E7-DE99-4218-B352-E52333335885}"/>
              </a:ext>
            </a:extLst>
          </p:cNvPr>
          <p:cNvSpPr/>
          <p:nvPr/>
        </p:nvSpPr>
        <p:spPr bwMode="auto">
          <a:xfrm>
            <a:off x="4122642" y="3923419"/>
            <a:ext cx="2504502" cy="683751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222" tIns="89611" rIns="179222" bIns="8961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Helvetica Light" charset="0"/>
                <a:cs typeface="Helvetica Light" charset="0"/>
              </a:rPr>
              <a:t>Обработка и упаковка</a:t>
            </a:r>
          </a:p>
        </p:txBody>
      </p:sp>
      <p:sp>
        <p:nvSpPr>
          <p:cNvPr id="42" name="Chevron 100">
            <a:extLst>
              <a:ext uri="{FF2B5EF4-FFF2-40B4-BE49-F238E27FC236}">
                <a16:creationId xmlns:a16="http://schemas.microsoft.com/office/drawing/2014/main" id="{072935B8-9E28-41E5-B685-CC4E83027FB1}"/>
              </a:ext>
            </a:extLst>
          </p:cNvPr>
          <p:cNvSpPr/>
          <p:nvPr/>
        </p:nvSpPr>
        <p:spPr bwMode="auto">
          <a:xfrm>
            <a:off x="6816094" y="3959087"/>
            <a:ext cx="2504502" cy="68463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222" tIns="89611" rIns="179222" bIns="8961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Helvetica Light" charset="0"/>
                <a:cs typeface="Helvetica Light" charset="0"/>
              </a:rPr>
              <a:t>Розничная торговля и маркетинг</a:t>
            </a:r>
          </a:p>
        </p:txBody>
      </p:sp>
      <p:sp>
        <p:nvSpPr>
          <p:cNvPr id="43" name="Chevron 99">
            <a:extLst>
              <a:ext uri="{FF2B5EF4-FFF2-40B4-BE49-F238E27FC236}">
                <a16:creationId xmlns:a16="http://schemas.microsoft.com/office/drawing/2014/main" id="{623331FC-19CD-44B5-8E78-086CCA078E86}"/>
              </a:ext>
            </a:extLst>
          </p:cNvPr>
          <p:cNvSpPr/>
          <p:nvPr/>
        </p:nvSpPr>
        <p:spPr bwMode="auto">
          <a:xfrm>
            <a:off x="9297548" y="3991085"/>
            <a:ext cx="2244059" cy="68463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222" tIns="89611" rIns="179222" bIns="8961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Helvetica Light" charset="0"/>
                <a:cs typeface="Helvetica Light" charset="0"/>
              </a:rPr>
              <a:t>Потребители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77282A-9D5A-4466-BB73-67DF8FC0B7D2}"/>
              </a:ext>
            </a:extLst>
          </p:cNvPr>
          <p:cNvSpPr txBox="1"/>
          <p:nvPr/>
        </p:nvSpPr>
        <p:spPr>
          <a:xfrm>
            <a:off x="437595" y="3480397"/>
            <a:ext cx="12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Занятость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12E593-6150-4350-955C-C0CD23C05D59}"/>
              </a:ext>
            </a:extLst>
          </p:cNvPr>
          <p:cNvSpPr txBox="1"/>
          <p:nvPr/>
        </p:nvSpPr>
        <p:spPr>
          <a:xfrm>
            <a:off x="1420930" y="3491083"/>
            <a:ext cx="197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Экосистемные услуги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424598-E7AF-4D04-962B-7B1312A4A79A}"/>
              </a:ext>
            </a:extLst>
          </p:cNvPr>
          <p:cNvSpPr txBox="1"/>
          <p:nvPr/>
        </p:nvSpPr>
        <p:spPr>
          <a:xfrm>
            <a:off x="3362003" y="3141389"/>
            <a:ext cx="363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isha" panose="020B0604020202020204" pitchFamily="34" charset="-79"/>
              </a:rPr>
              <a:t>Продовольственная система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FB56D6-87FC-46F5-8FD6-A021486DF137}"/>
              </a:ext>
            </a:extLst>
          </p:cNvPr>
          <p:cNvSpPr txBox="1"/>
          <p:nvPr/>
        </p:nvSpPr>
        <p:spPr>
          <a:xfrm>
            <a:off x="4995345" y="3465289"/>
            <a:ext cx="12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Выбросы ПГ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D8B2B8-D544-49A5-9987-671FADFB8027}"/>
              </a:ext>
            </a:extLst>
          </p:cNvPr>
          <p:cNvSpPr txBox="1"/>
          <p:nvPr/>
        </p:nvSpPr>
        <p:spPr>
          <a:xfrm>
            <a:off x="10231903" y="3450851"/>
            <a:ext cx="1230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Торговля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BB91E9-F507-436B-B789-7547E192EEA0}"/>
              </a:ext>
            </a:extLst>
          </p:cNvPr>
          <p:cNvSpPr txBox="1"/>
          <p:nvPr/>
        </p:nvSpPr>
        <p:spPr>
          <a:xfrm>
            <a:off x="6384504" y="3455470"/>
            <a:ext cx="199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Питание и здоровье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589FBC-8858-4513-9C8D-3936BA660558}"/>
              </a:ext>
            </a:extLst>
          </p:cNvPr>
          <p:cNvSpPr txBox="1"/>
          <p:nvPr/>
        </p:nvSpPr>
        <p:spPr>
          <a:xfrm>
            <a:off x="8178059" y="3423404"/>
            <a:ext cx="202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Безопасность пищевых продуктов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3FBC48-99F7-4501-8C9C-28D1C189B098}"/>
              </a:ext>
            </a:extLst>
          </p:cNvPr>
          <p:cNvSpPr txBox="1"/>
          <p:nvPr/>
        </p:nvSpPr>
        <p:spPr>
          <a:xfrm>
            <a:off x="283774" y="3785605"/>
            <a:ext cx="129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Helvetica" panose="020B0604020202020204" pitchFamily="34" charset="0"/>
              </a:rPr>
              <a:t>Цепочка поставок продуктов питания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92502E-161F-4EFC-9815-BB6398B407E4}"/>
              </a:ext>
            </a:extLst>
          </p:cNvPr>
          <p:cNvSpPr txBox="1"/>
          <p:nvPr/>
        </p:nvSpPr>
        <p:spPr>
          <a:xfrm>
            <a:off x="3326382" y="3490629"/>
            <a:ext cx="16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Загрязнение воды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302D4A-7ED9-4A60-9880-5CE3DF5EACB2}"/>
              </a:ext>
            </a:extLst>
          </p:cNvPr>
          <p:cNvSpPr txBox="1"/>
          <p:nvPr/>
        </p:nvSpPr>
        <p:spPr>
          <a:xfrm>
            <a:off x="1793029" y="5391080"/>
            <a:ext cx="3198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Устойчивая производственная практика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Регенеративное сельское хозяйство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Интеграция мелких землевладельцев в  цепочки стоимости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B06476-5E1B-42A8-8937-E7B2E7BD21C6}"/>
              </a:ext>
            </a:extLst>
          </p:cNvPr>
          <p:cNvSpPr txBox="1"/>
          <p:nvPr/>
        </p:nvSpPr>
        <p:spPr>
          <a:xfrm>
            <a:off x="7292909" y="5391080"/>
            <a:ext cx="231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Надежная система логистики и продовольственного резерва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Укрепление биозащиты для предотвращения зоонозов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3398E6-0D96-44D0-BD40-69FFC9774936}"/>
              </a:ext>
            </a:extLst>
          </p:cNvPr>
          <p:cNvSpPr txBox="1"/>
          <p:nvPr/>
        </p:nvSpPr>
        <p:spPr>
          <a:xfrm>
            <a:off x="-25819" y="5216150"/>
            <a:ext cx="194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Helvetica" panose="020B0604020202020204" pitchFamily="34" charset="0"/>
              </a:rPr>
              <a:t>Сбалансированная и устойчивая трансформация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B4BBC5-6DB4-4467-BDC5-EE0239F6BDCA}"/>
              </a:ext>
            </a:extLst>
          </p:cNvPr>
          <p:cNvSpPr txBox="1"/>
          <p:nvPr/>
        </p:nvSpPr>
        <p:spPr>
          <a:xfrm>
            <a:off x="4868760" y="5395786"/>
            <a:ext cx="2441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 возобновляемых биологических ресурсов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Проблема устойчивого белка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BD7AC3-795B-4B7B-B640-97C32B1A6D08}"/>
              </a:ext>
            </a:extLst>
          </p:cNvPr>
          <p:cNvSpPr txBox="1"/>
          <p:nvPr/>
        </p:nvSpPr>
        <p:spPr>
          <a:xfrm>
            <a:off x="9612328" y="5391080"/>
            <a:ext cx="21923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 к здоровому и полноценному питанию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Выбор потребления на основе воздействия на окружающую среду и климат</a:t>
            </a:r>
          </a:p>
        </p:txBody>
      </p:sp>
    </p:spTree>
    <p:extLst>
      <p:ext uri="{BB962C8B-B14F-4D97-AF65-F5344CB8AC3E}">
        <p14:creationId xmlns:p14="http://schemas.microsoft.com/office/powerpoint/2010/main" val="184195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 descr="Text Box: Title">
            <a:extLst>
              <a:ext uri="{FF2B5EF4-FFF2-40B4-BE49-F238E27FC236}">
                <a16:creationId xmlns:a16="http://schemas.microsoft.com/office/drawing/2014/main" id="{99C05842-DA52-43B0-9DFD-F0A8A40DBBA6}"/>
              </a:ext>
            </a:extLst>
          </p:cNvPr>
          <p:cNvSpPr txBox="1">
            <a:spLocks/>
          </p:cNvSpPr>
          <p:nvPr/>
        </p:nvSpPr>
        <p:spPr>
          <a:xfrm>
            <a:off x="2504053" y="2574437"/>
            <a:ext cx="8665032" cy="513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  <a:defRPr/>
            </a:pPr>
            <a:endParaRPr lang="en-US" sz="4000" b="1" spc="-150">
              <a:solidFill>
                <a:srgbClr val="337CB2"/>
              </a:solidFill>
              <a:latin typeface="Calibri Light" panose="020F03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3B5041-C1B4-4644-B2BC-59C8DCDD65B1}"/>
              </a:ext>
            </a:extLst>
          </p:cNvPr>
          <p:cNvSpPr txBox="1"/>
          <p:nvPr/>
        </p:nvSpPr>
        <p:spPr>
          <a:xfrm>
            <a:off x="1299565" y="6178340"/>
            <a:ext cx="90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200">
                <a:solidFill>
                  <a:prstClr val="black"/>
                </a:solidFill>
                <a:latin typeface="Calibri" panose="020F0502020204030204"/>
              </a:rPr>
              <a:t>Источник: Коалиция по вопросам продовольствия и землепользования (FOLU), «Улучшение развития: десять важнейших переходов к </a:t>
            </a:r>
          </a:p>
          <a:p>
            <a:r>
              <a:rPr lang="ru" sz="1200">
                <a:solidFill>
                  <a:prstClr val="black"/>
                </a:solidFill>
                <a:latin typeface="Calibri" panose="020F0502020204030204"/>
              </a:rPr>
              <a:t>преобразованию продовольствия и землепользования», 2019 г.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4CFB3-1E1E-4D6B-9E6A-F3ED5BFFD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02" y="849489"/>
            <a:ext cx="11130637" cy="5159022"/>
          </a:xfrm>
          <a:prstGeom prst="rect">
            <a:avLst/>
          </a:prstGeom>
        </p:spPr>
      </p:pic>
      <p:sp>
        <p:nvSpPr>
          <p:cNvPr id="5" name="Rectangle 23">
            <a:extLst>
              <a:ext uri="{FF2B5EF4-FFF2-40B4-BE49-F238E27FC236}">
                <a16:creationId xmlns:a16="http://schemas.microsoft.com/office/drawing/2014/main" id="{7DA46A66-9B93-4A20-895E-F3437BCD0E85}"/>
              </a:ext>
            </a:extLst>
          </p:cNvPr>
          <p:cNvSpPr/>
          <p:nvPr/>
        </p:nvSpPr>
        <p:spPr>
          <a:xfrm>
            <a:off x="271860" y="140669"/>
            <a:ext cx="1164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en-PH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Скрытые затраты в глобальных продовольственных системах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EB0153-1575-5C4E-3E05-C4AFEE43E5D2}"/>
              </a:ext>
            </a:extLst>
          </p:cNvPr>
          <p:cNvSpPr/>
          <p:nvPr/>
        </p:nvSpPr>
        <p:spPr>
          <a:xfrm>
            <a:off x="663388" y="663889"/>
            <a:ext cx="4625788" cy="737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Триллион долларов США, цены 2018 г.</a:t>
            </a:r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912342-F232-3E06-A7A1-F573E2798884}"/>
              </a:ext>
            </a:extLst>
          </p:cNvPr>
          <p:cNvSpPr/>
          <p:nvPr/>
        </p:nvSpPr>
        <p:spPr>
          <a:xfrm>
            <a:off x="1123155" y="1710679"/>
            <a:ext cx="8749554" cy="554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/>
              <a:t>Рыночная стоимость глобальной          Здравоохранение           </a:t>
            </a:r>
            <a:r>
              <a:rPr lang="en-US" sz="1000"/>
              <a:t>  </a:t>
            </a:r>
            <a:r>
              <a:rPr lang="ru-RU" sz="1000"/>
              <a:t>Окружающая среда    </a:t>
            </a:r>
            <a:r>
              <a:rPr lang="en-US" sz="1000"/>
              <a:t>                     </a:t>
            </a:r>
            <a:r>
              <a:rPr lang="ru-RU" sz="1000"/>
              <a:t>Экономика                  </a:t>
            </a:r>
            <a:r>
              <a:rPr lang="en-US" sz="1000"/>
              <a:t>C</a:t>
            </a:r>
            <a:r>
              <a:rPr lang="ru-RU" sz="1000" err="1"/>
              <a:t>тоимость</a:t>
            </a:r>
            <a:r>
              <a:rPr lang="ru-RU" sz="1000"/>
              <a:t> продовольственной системы продовольственной системы</a:t>
            </a:r>
            <a:r>
              <a:rPr lang="en-US" sz="1000"/>
              <a:t>                                                                                                                                                                     </a:t>
            </a:r>
            <a:r>
              <a:rPr lang="ru-RU" sz="1000"/>
              <a:t>за вычетом</a:t>
            </a:r>
            <a:r>
              <a:rPr lang="en-US" sz="1000"/>
              <a:t> c</a:t>
            </a:r>
            <a:r>
              <a:rPr lang="ru-RU" sz="1000"/>
              <a:t>крытых затрат </a:t>
            </a:r>
          </a:p>
          <a:p>
            <a:endParaRPr lang="ru-KZ" sz="1000"/>
          </a:p>
        </p:txBody>
      </p:sp>
    </p:spTree>
    <p:extLst>
      <p:ext uri="{BB962C8B-B14F-4D97-AF65-F5344CB8AC3E}">
        <p14:creationId xmlns:p14="http://schemas.microsoft.com/office/powerpoint/2010/main" val="354886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712698" y="3515520"/>
            <a:ext cx="405574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системы оценки и воздействия на окружающую среду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48308" y="2717256"/>
            <a:ext cx="4264390" cy="321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Небольшой стимул для фермеров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80396" y="5054033"/>
            <a:ext cx="390207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Высокие транзакционные издержки МСП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0836" y="6069803"/>
            <a:ext cx="459497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инвестиционный риск, но отсутствуют меры по снижению риска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8278" y="3735855"/>
            <a:ext cx="390207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Бюджетное давление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Google Shape;174;p49"/>
          <p:cNvSpPr txBox="1"/>
          <p:nvPr/>
        </p:nvSpPr>
        <p:spPr>
          <a:xfrm>
            <a:off x="293340" y="58932"/>
            <a:ext cx="10347600" cy="10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8" name="Rectangle 23"/>
          <p:cNvSpPr/>
          <p:nvPr/>
        </p:nvSpPr>
        <p:spPr>
          <a:xfrm>
            <a:off x="120163" y="0"/>
            <a:ext cx="1164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en-PH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Преобразование продовольственной системы требует государственного и частного финансирования, но существуют препятствия</a:t>
            </a: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BF1CCF6F-BB59-46C5-A377-B58F9CC1996B}"/>
              </a:ext>
            </a:extLst>
          </p:cNvPr>
          <p:cNvSpPr txBox="1"/>
          <p:nvPr/>
        </p:nvSpPr>
        <p:spPr>
          <a:xfrm>
            <a:off x="368278" y="5054033"/>
            <a:ext cx="3551554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степени зрелости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5A9DC2-7A0B-4F82-B133-41153A8B3ACF}"/>
              </a:ext>
            </a:extLst>
          </p:cNvPr>
          <p:cNvSpPr/>
          <p:nvPr/>
        </p:nvSpPr>
        <p:spPr>
          <a:xfrm>
            <a:off x="4062546" y="3182989"/>
            <a:ext cx="3551554" cy="28628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黑体" panose="02010609060101010101" pitchFamily="49" charset="-122"/>
                <a:cs typeface="+mn-cs"/>
              </a:rPr>
              <a:t>Препятствия для увеличения финансирования преобразования продовольственной системы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FA085-8A80-4CC7-B493-E7C49C41A1C4}"/>
              </a:ext>
            </a:extLst>
          </p:cNvPr>
          <p:cNvSpPr txBox="1"/>
          <p:nvPr/>
        </p:nvSpPr>
        <p:spPr>
          <a:xfrm>
            <a:off x="736654" y="1510239"/>
            <a:ext cx="110317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400"/>
              <a:t>Ежегодные потребности в инвестициях для преобразования систем продовольствия и землепользования к 2030 году составят от </a:t>
            </a:r>
            <a:r>
              <a:rPr lang="en-US" sz="2400"/>
              <a:t>$ </a:t>
            </a:r>
            <a:r>
              <a:rPr lang="ru" sz="2400"/>
              <a:t>300 до 350 м</a:t>
            </a:r>
            <a:r>
              <a:rPr lang="ru-RU" sz="2400" err="1"/>
              <a:t>лрд</a:t>
            </a:r>
            <a:r>
              <a:rPr lang="ru-RU" sz="2400"/>
              <a:t> (Ц</a:t>
            </a:r>
            <a:r>
              <a:rPr lang="ru" sz="2400"/>
              <a:t>елевая группа по смешанному финансированию).</a:t>
            </a:r>
          </a:p>
        </p:txBody>
      </p:sp>
    </p:spTree>
    <p:extLst>
      <p:ext uri="{BB962C8B-B14F-4D97-AF65-F5344CB8AC3E}">
        <p14:creationId xmlns:p14="http://schemas.microsoft.com/office/powerpoint/2010/main" val="375313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/>
          <p:nvPr/>
        </p:nvSpPr>
        <p:spPr>
          <a:xfrm>
            <a:off x="293340" y="58932"/>
            <a:ext cx="10347600" cy="10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3E4F62-F9D0-4783-9BB4-48BF6D62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682" y="1580058"/>
            <a:ext cx="4082327" cy="5186353"/>
          </a:xfrm>
          <a:prstGeom prst="rect">
            <a:avLst/>
          </a:prstGeom>
        </p:spPr>
      </p:pic>
      <p:sp>
        <p:nvSpPr>
          <p:cNvPr id="13" name="Rectangle 23">
            <a:extLst>
              <a:ext uri="{FF2B5EF4-FFF2-40B4-BE49-F238E27FC236}">
                <a16:creationId xmlns:a16="http://schemas.microsoft.com/office/drawing/2014/main" id="{B15F5F6F-1210-42E4-BFFF-D3AEBC8528F9}"/>
              </a:ext>
            </a:extLst>
          </p:cNvPr>
          <p:cNvSpPr/>
          <p:nvPr/>
        </p:nvSpPr>
        <p:spPr>
          <a:xfrm>
            <a:off x="250380" y="87855"/>
            <a:ext cx="1164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en-PH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Публикация АБР содержит руководство по операционализации сбалансированной и устойчивой </a:t>
            </a:r>
            <a:r>
              <a:rPr lang="ru" altLang="en-PH" sz="2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трансформации продовольственных систем в Азиатско-Тихоокеанском регионе.</a:t>
            </a:r>
            <a:r>
              <a:rPr kumimoji="0" lang="ru" altLang="en-PH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97B1E-E8C7-4E76-B958-9A408AEC55C4}"/>
              </a:ext>
            </a:extLst>
          </p:cNvPr>
          <p:cNvSpPr txBox="1"/>
          <p:nvPr/>
        </p:nvSpPr>
        <p:spPr>
          <a:xfrm>
            <a:off x="250380" y="1953985"/>
            <a:ext cx="71753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2000"/>
              <a:t>Публикация была разработана в ходе диалога между различными заинтересованными сторонами в рамках серии вебинаров АБР по устойчивому продовольствию в 2021 году.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2000"/>
              <a:t>Разработано в качестве справочной информации для важных мероприятий: Саммита ООН по продовольственным системам 2021 г. и Токийского саммита «Питание для роста» 2021 г.</a:t>
            </a:r>
          </a:p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88C8CE9-C167-4A7A-8920-B91317B5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05" y="3073317"/>
            <a:ext cx="4250246" cy="10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BA71945-CDB3-41BA-AD91-E82224E9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51" y="5537029"/>
            <a:ext cx="3920797" cy="13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1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3;p55"/>
          <p:cNvSpPr txBox="1"/>
          <p:nvPr/>
        </p:nvSpPr>
        <p:spPr>
          <a:xfrm>
            <a:off x="6346904" y="1321398"/>
            <a:ext cx="5845096" cy="309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altLang="en-GB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Переходное финансирование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GB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Использование займомв, сроки погашения которых отодвигаются, чтобы компенсировать многолетний разрыв в доходах.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en-GB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- Трехлетние операционные займы для фермеров, переходящих на органическое производство, с поддержкой выхода на рынок и погашением в течение 8–10 лет за счет доли дохода от 10 до 50%.</a:t>
            </a:r>
          </a:p>
        </p:txBody>
      </p:sp>
      <p:sp>
        <p:nvSpPr>
          <p:cNvPr id="3" name="Google Shape;243;p55"/>
          <p:cNvSpPr txBox="1"/>
          <p:nvPr/>
        </p:nvSpPr>
        <p:spPr>
          <a:xfrm>
            <a:off x="384254" y="1269644"/>
            <a:ext cx="5962650" cy="32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altLang="en-GB" sz="19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Смешанное финансирование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GB" sz="19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19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Государственный капитал может пойти на больший риск, чтобы ускорить инвестиции.</a:t>
            </a:r>
          </a:p>
          <a:p>
            <a:pPr lvl="1">
              <a:defRPr/>
            </a:pPr>
            <a:r>
              <a:rPr kumimoji="0" lang="ru" altLang="en-GB" sz="19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ru" altLang="en-GB" sz="19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5,30 доллара частного финансирования на каждый доллар государственного или донорского капитала, инвестированного в Глобальную </a:t>
            </a:r>
            <a:r>
              <a:rPr kumimoji="0" lang="ru" altLang="en-GB" sz="19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программу сельского хозяйства и продовольственной безопасности.</a:t>
            </a:r>
          </a:p>
        </p:txBody>
      </p:sp>
      <p:sp>
        <p:nvSpPr>
          <p:cNvPr id="7" name="Google Shape;241;p55">
            <a:extLst>
              <a:ext uri="{FF2B5EF4-FFF2-40B4-BE49-F238E27FC236}">
                <a16:creationId xmlns:a16="http://schemas.microsoft.com/office/drawing/2014/main" id="{DDCACEC4-CAFB-4394-94E7-19D183935BA2}"/>
              </a:ext>
            </a:extLst>
          </p:cNvPr>
          <p:cNvSpPr txBox="1"/>
          <p:nvPr/>
        </p:nvSpPr>
        <p:spPr>
          <a:xfrm>
            <a:off x="491491" y="239076"/>
            <a:ext cx="11227434" cy="1091565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244;p55">
            <a:extLst>
              <a:ext uri="{FF2B5EF4-FFF2-40B4-BE49-F238E27FC236}">
                <a16:creationId xmlns:a16="http://schemas.microsoft.com/office/drawing/2014/main" id="{F97BA423-096B-4496-A11F-FEC578D9489D}"/>
              </a:ext>
            </a:extLst>
          </p:cNvPr>
          <p:cNvSpPr txBox="1"/>
          <p:nvPr/>
        </p:nvSpPr>
        <p:spPr>
          <a:xfrm>
            <a:off x="473075" y="239076"/>
            <a:ext cx="11082971" cy="83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Действие 1: Предоставление инновационных финансовых инструментов для привлечения частных инвестиций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243;p55">
            <a:extLst>
              <a:ext uri="{FF2B5EF4-FFF2-40B4-BE49-F238E27FC236}">
                <a16:creationId xmlns:a16="http://schemas.microsoft.com/office/drawing/2014/main" id="{DB40FBB4-613C-4E90-A16A-256318CD407A}"/>
              </a:ext>
            </a:extLst>
          </p:cNvPr>
          <p:cNvSpPr txBox="1"/>
          <p:nvPr/>
        </p:nvSpPr>
        <p:spPr>
          <a:xfrm>
            <a:off x="818062" y="3848099"/>
            <a:ext cx="5774732" cy="288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altLang="en-GB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Структурирование финансовых инструментов для соединения различных пулов капитала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altLang="en-GB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Использование инструментов финансирования и специальных государственных фондов для поддержки МСП, которые страдают от отсутствия доступа к долгосрочному финансированию</a:t>
            </a:r>
          </a:p>
          <a:p>
            <a:pPr lvl="1">
              <a:defRPr/>
            </a:pPr>
            <a:r>
              <a:rPr kumimoji="0" lang="ru" altLang="en-US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altLang="en-GB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- Инновационная структура двойного объединенного фонда для МСП в рамках проекта АБР Аньхой Хуаншань.</a:t>
            </a:r>
            <a:r>
              <a:rPr kumimoji="0" lang="ru" altLang="en-GB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1" name="Google Shape;243;p55">
            <a:extLst>
              <a:ext uri="{FF2B5EF4-FFF2-40B4-BE49-F238E27FC236}">
                <a16:creationId xmlns:a16="http://schemas.microsoft.com/office/drawing/2014/main" id="{9B28ECD7-2195-41A1-9522-25E21A2B0FED}"/>
              </a:ext>
            </a:extLst>
          </p:cNvPr>
          <p:cNvSpPr txBox="1"/>
          <p:nvPr/>
        </p:nvSpPr>
        <p:spPr>
          <a:xfrm>
            <a:off x="6266223" y="4682039"/>
            <a:ext cx="5845096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altLang="en-GB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Финансирование экологизации</a:t>
            </a:r>
            <a:endParaRPr kumimoji="0" lang="en-US" altLang="en-GB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Финансовый поток из государственного, частного и некоммерческого секторов в приоритеты устойчивого развития</a:t>
            </a:r>
          </a:p>
          <a:p>
            <a:pPr marR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altLang="en-GB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- Оценка природного капитала и более простых и стандартизированных продуктов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altLang="en-GB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kumimoji="0" lang="en-US" altLang="en-GB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GB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/>
          <p:nvPr/>
        </p:nvSpPr>
        <p:spPr>
          <a:xfrm>
            <a:off x="70213" y="39786"/>
            <a:ext cx="12149001" cy="52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Поддержка АБР </a:t>
            </a:r>
            <a:r>
              <a:rPr lang="ru-RU"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и</a:t>
            </a:r>
            <a:r>
              <a:rPr sz="2500" b="1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нновационного</a:t>
            </a:r>
            <a:r>
              <a:rPr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м</a:t>
            </a:r>
            <a:r>
              <a:rPr sz="2500" b="1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еханизма</a:t>
            </a:r>
            <a:r>
              <a:rPr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з</a:t>
            </a:r>
            <a:r>
              <a:rPr sz="2500" b="1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еленого</a:t>
            </a:r>
            <a:r>
              <a:rPr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ф</a:t>
            </a:r>
            <a:r>
              <a:rPr sz="2500" b="1" err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инансирования</a:t>
            </a:r>
            <a:r>
              <a:rPr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" sz="2500" b="1">
                <a:solidFill>
                  <a:srgbClr val="434343"/>
                </a:solidFill>
                <a:latin typeface="Roboto"/>
                <a:ea typeface="Roboto"/>
                <a:sym typeface="Roboto"/>
              </a:rPr>
              <a:t>в КНР</a:t>
            </a:r>
            <a:endParaRPr sz="2500" b="1">
              <a:solidFill>
                <a:srgbClr val="434343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2" name="Google Shape;243;p55"/>
          <p:cNvSpPr txBox="1"/>
          <p:nvPr/>
        </p:nvSpPr>
        <p:spPr>
          <a:xfrm>
            <a:off x="293370" y="585787"/>
            <a:ext cx="5662295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" altLang="en-GB" sz="2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Проект экологической защиты и зеленого развития реки Хуаншань Аньхой в КНР</a:t>
            </a:r>
          </a:p>
          <a:p>
            <a:pPr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GB" sz="2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" alt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Межпровинциальный экокомпенсационный фонд: финансируется за счет компенсационных выплат, полученных правительством Хуаншаня от Схемы экокомпенсаций на реке Синьань между провинциями Аньхой и Чжэцзян.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altLang="en-GB"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Механизм зеленого стимулирования чаеводства в </a:t>
            </a:r>
            <a:r>
              <a:rPr lang="ru-RU" altLang="en-GB" sz="200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Хуаншань</a:t>
            </a:r>
            <a:r>
              <a:rPr lang="ru" alt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привлекает фермеров к внедрению экологически устойчивых методов ведения сельского хозяйства с помощью инновационной схемы стимулирования, основанной на </a:t>
            </a:r>
            <a:r>
              <a:rPr lang="en-US" alt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               </a:t>
            </a:r>
            <a:r>
              <a:rPr lang="ru" altLang="en-GB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результатах.</a:t>
            </a:r>
          </a:p>
        </p:txBody>
      </p:sp>
      <p:grpSp>
        <p:nvGrpSpPr>
          <p:cNvPr id="5" name="画布 60"/>
          <p:cNvGrpSpPr/>
          <p:nvPr/>
        </p:nvGrpSpPr>
        <p:grpSpPr>
          <a:xfrm>
            <a:off x="6096000" y="1035208"/>
            <a:ext cx="6123212" cy="4951852"/>
            <a:chOff x="47502" y="138079"/>
            <a:chExt cx="5837995" cy="4937534"/>
          </a:xfrm>
        </p:grpSpPr>
        <p:sp>
          <p:nvSpPr>
            <p:cNvPr id="7" name="文本框 36"/>
            <p:cNvSpPr txBox="1"/>
            <p:nvPr/>
          </p:nvSpPr>
          <p:spPr>
            <a:xfrm>
              <a:off x="1514165" y="138079"/>
              <a:ext cx="2757487" cy="52390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b="1" kern="1200">
                  <a:solidFill>
                    <a:srgbClr val="000000"/>
                  </a:solidFill>
                  <a:highlight>
                    <a:srgbClr val="FFFF00"/>
                  </a:highlight>
                  <a:latin typeface="Arial" panose="020B060402020202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b="1" kern="120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Фонд зеленых стимулов и инноваций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" name="文本框 2"/>
            <p:cNvSpPr txBox="1"/>
            <p:nvPr/>
          </p:nvSpPr>
          <p:spPr>
            <a:xfrm>
              <a:off x="128281" y="908225"/>
              <a:ext cx="1967887" cy="508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Механизм зеленого стимулирования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i="1" kern="120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60 млн китайских юаней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1" name="文本框 2"/>
            <p:cNvSpPr txBox="1"/>
            <p:nvPr/>
          </p:nvSpPr>
          <p:spPr>
            <a:xfrm>
              <a:off x="451154" y="1631634"/>
              <a:ext cx="1353524" cy="3064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b="1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Грант (ГИМ)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3" name="文本框 2"/>
            <p:cNvSpPr txBox="1"/>
            <p:nvPr/>
          </p:nvSpPr>
          <p:spPr>
            <a:xfrm>
              <a:off x="60812" y="2128889"/>
              <a:ext cx="2222269" cy="51905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Экономические стимулы для изменения поведения и методов ведения сельского хозяйства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4" name="文本框 2"/>
            <p:cNvSpPr txBox="1"/>
            <p:nvPr/>
          </p:nvSpPr>
          <p:spPr>
            <a:xfrm>
              <a:off x="477255" y="3581975"/>
              <a:ext cx="1476700" cy="40890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Выращивание зеленого чая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5" name="文本框 2"/>
            <p:cNvSpPr txBox="1"/>
            <p:nvPr/>
          </p:nvSpPr>
          <p:spPr>
            <a:xfrm>
              <a:off x="2161905" y="3598062"/>
              <a:ext cx="1971040" cy="72509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Зеленое сельское хозяйство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-Сады зеленого чая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-Органический рис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-Бамбуковые хозяйства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6" name="文本框 2"/>
            <p:cNvSpPr txBox="1"/>
            <p:nvPr/>
          </p:nvSpPr>
          <p:spPr>
            <a:xfrm>
              <a:off x="2960505" y="928577"/>
              <a:ext cx="2331661" cy="5059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Зеленые инвестиции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i="1" kern="120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200 м юаней </a:t>
              </a: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(ADB: 50 м, KfW 50 м)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7" name="文本框 2"/>
            <p:cNvSpPr txBox="1"/>
            <p:nvPr/>
          </p:nvSpPr>
          <p:spPr>
            <a:xfrm>
              <a:off x="3462029" y="1631635"/>
              <a:ext cx="1682082" cy="32573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altLang="zh-CN" sz="1000" b="1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За счет</a:t>
              </a:r>
              <a:r>
                <a:rPr lang="ru" altLang="zh-CN" sz="1000" b="1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 собственного капитала (</a:t>
              </a:r>
              <a:r>
                <a:rPr lang="en-US" altLang="zh-CN" sz="1000" b="1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GIF)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8" name="文本框 2"/>
            <p:cNvSpPr txBox="1"/>
            <p:nvPr/>
          </p:nvSpPr>
          <p:spPr>
            <a:xfrm>
              <a:off x="4339392" y="3595612"/>
              <a:ext cx="1546105" cy="70540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Экотуризм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-Сады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-Историческая деревня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-Сфера услуг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29" name="连接符: 肘形 47"/>
            <p:cNvCxnSpPr/>
            <p:nvPr/>
          </p:nvCxnSpPr>
          <p:spPr>
            <a:xfrm rot="5400000">
              <a:off x="1879448" y="-105236"/>
              <a:ext cx="246238" cy="178068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48"/>
            <p:cNvCxnSpPr/>
            <p:nvPr/>
          </p:nvCxnSpPr>
          <p:spPr>
            <a:xfrm>
              <a:off x="1112225" y="1416438"/>
              <a:ext cx="57" cy="2151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连接符: 肘形 49"/>
            <p:cNvCxnSpPr/>
            <p:nvPr/>
          </p:nvCxnSpPr>
          <p:spPr>
            <a:xfrm rot="16200000" flipH="1">
              <a:off x="3365556" y="189339"/>
              <a:ext cx="266590" cy="1211885"/>
            </a:xfrm>
            <a:prstGeom prst="bentConnector3">
              <a:avLst>
                <a:gd name="adj1" fmla="val 4553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50"/>
            <p:cNvCxnSpPr/>
            <p:nvPr/>
          </p:nvCxnSpPr>
          <p:spPr>
            <a:xfrm flipH="1">
              <a:off x="4102267" y="1434502"/>
              <a:ext cx="2527" cy="215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51"/>
            <p:cNvCxnSpPr/>
            <p:nvPr/>
          </p:nvCxnSpPr>
          <p:spPr>
            <a:xfrm>
              <a:off x="1127916" y="1938049"/>
              <a:ext cx="3844" cy="224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52"/>
            <p:cNvCxnSpPr/>
            <p:nvPr/>
          </p:nvCxnSpPr>
          <p:spPr>
            <a:xfrm>
              <a:off x="1151728" y="2561944"/>
              <a:ext cx="0" cy="254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连接符: 肘形 62"/>
            <p:cNvCxnSpPr/>
            <p:nvPr/>
          </p:nvCxnSpPr>
          <p:spPr>
            <a:xfrm rot="10800000" flipV="1">
              <a:off x="3465795" y="3411997"/>
              <a:ext cx="852750" cy="17414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连接符: 肘形 64"/>
            <p:cNvCxnSpPr/>
            <p:nvPr/>
          </p:nvCxnSpPr>
          <p:spPr>
            <a:xfrm>
              <a:off x="4306676" y="3411982"/>
              <a:ext cx="664143" cy="16961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2"/>
            <p:cNvSpPr txBox="1"/>
            <p:nvPr/>
          </p:nvSpPr>
          <p:spPr>
            <a:xfrm>
              <a:off x="47502" y="2804496"/>
              <a:ext cx="2512483" cy="44934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i="1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Управляется через общ</a:t>
              </a:r>
              <a:r>
                <a:rPr lang="ru-RU" altLang="zh-CN" sz="1000" i="1" kern="1200" err="1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ие</a:t>
              </a:r>
              <a:r>
                <a:rPr lang="ru" altLang="zh-CN" sz="1000" i="1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 / </a:t>
              </a:r>
              <a:r>
                <a:rPr lang="ru" altLang="zh-CN" sz="1000" i="1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оценочные </a:t>
              </a:r>
              <a:r>
                <a:rPr lang="ru" altLang="zh-CN" sz="1000" i="1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субсиди или обратный аукцион.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53" name="直接箭头连接符 52"/>
            <p:cNvCxnSpPr/>
            <p:nvPr/>
          </p:nvCxnSpPr>
          <p:spPr>
            <a:xfrm>
              <a:off x="1150502" y="3274330"/>
              <a:ext cx="0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2"/>
            <p:cNvSpPr txBox="1"/>
            <p:nvPr/>
          </p:nvSpPr>
          <p:spPr>
            <a:xfrm>
              <a:off x="195132" y="4349074"/>
              <a:ext cx="2043400" cy="72653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Повышение осведомленности, анализ цепочки создания стоимости, маркетинг, наращивание потенциала и т. д.</a:t>
              </a:r>
              <a:endParaRPr lang="en-US" altLang="zh-CN" sz="1000" kern="1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55" name="Straight Arrow Connector 55"/>
            <p:cNvCxnSpPr/>
            <p:nvPr/>
          </p:nvCxnSpPr>
          <p:spPr>
            <a:xfrm flipH="1" flipV="1">
              <a:off x="1171947" y="4024040"/>
              <a:ext cx="5002" cy="325033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2"/>
            <p:cNvSpPr txBox="1"/>
            <p:nvPr/>
          </p:nvSpPr>
          <p:spPr>
            <a:xfrm>
              <a:off x="3101318" y="2159600"/>
              <a:ext cx="2676108" cy="42614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Финансовые стимулы для стимулирования инвестиций в качество воды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57" name="直接箭头连接符 50"/>
            <p:cNvCxnSpPr/>
            <p:nvPr/>
          </p:nvCxnSpPr>
          <p:spPr>
            <a:xfrm flipH="1">
              <a:off x="4100356" y="1947649"/>
              <a:ext cx="1905" cy="2152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/>
            <p:nvPr/>
          </p:nvCxnSpPr>
          <p:spPr>
            <a:xfrm>
              <a:off x="4120738" y="3006725"/>
              <a:ext cx="0" cy="191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0"/>
            <p:cNvCxnSpPr/>
            <p:nvPr/>
          </p:nvCxnSpPr>
          <p:spPr>
            <a:xfrm flipH="1">
              <a:off x="4110733" y="2589754"/>
              <a:ext cx="1905" cy="214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2"/>
            <p:cNvSpPr txBox="1"/>
            <p:nvPr/>
          </p:nvSpPr>
          <p:spPr>
            <a:xfrm>
              <a:off x="3086100" y="2794654"/>
              <a:ext cx="2102153" cy="44894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i="1" kern="120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Управляется через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i="1" kern="1200">
                  <a:solidFill>
                    <a:srgbClr val="000000"/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выпуск акций</a:t>
              </a:r>
              <a:endParaRPr lang="en-US" altLang="zh-CN" sz="100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61" name="Straight Connector 61"/>
            <p:cNvCxnSpPr/>
            <p:nvPr/>
          </p:nvCxnSpPr>
          <p:spPr>
            <a:xfrm>
              <a:off x="4141140" y="3238401"/>
              <a:ext cx="0" cy="1698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2"/>
            <p:cNvSpPr txBox="1"/>
            <p:nvPr/>
          </p:nvSpPr>
          <p:spPr>
            <a:xfrm>
              <a:off x="3243832" y="4574139"/>
              <a:ext cx="2192446" cy="50147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" altLang="zh-CN" sz="1000" kern="1200">
                  <a:solidFill>
                    <a:srgbClr val="000000"/>
                  </a:solidFill>
                  <a:latin typeface="Arial" panose="020B0604020202020204"/>
                  <a:ea typeface="DengXian"/>
                  <a:cs typeface="Times New Roman" panose="02020603050405020304"/>
                  <a:sym typeface="Times New Roman" panose="02020603050405020304"/>
                </a:rPr>
                <a:t>Право на участие в соответствии с зелеными критериями и целью</a:t>
              </a:r>
              <a:endParaRPr lang="en-US" altLang="zh-CN" sz="1000" kern="1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63" name="Straight Arrow Connector 63"/>
            <p:cNvCxnSpPr/>
            <p:nvPr/>
          </p:nvCxnSpPr>
          <p:spPr>
            <a:xfrm flipV="1">
              <a:off x="3501777" y="4323158"/>
              <a:ext cx="1" cy="236496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4"/>
            <p:cNvCxnSpPr/>
            <p:nvPr/>
          </p:nvCxnSpPr>
          <p:spPr>
            <a:xfrm flipV="1">
              <a:off x="5001383" y="4296311"/>
              <a:ext cx="0" cy="263814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628658C3-874E-436E-A819-6E03884F6092}"/>
              </a:ext>
            </a:extLst>
          </p:cNvPr>
          <p:cNvSpPr/>
          <p:nvPr/>
        </p:nvSpPr>
        <p:spPr>
          <a:xfrm>
            <a:off x="5731032" y="1685030"/>
            <a:ext cx="46049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">
                <a:latin typeface="Arial" panose="020B0604020202020204" pitchFamily="34" charset="0"/>
                <a:cs typeface="Arial" panose="020B0604020202020204" pitchFamily="34" charset="0"/>
              </a:rPr>
              <a:t>Разработать критерии выбора.</a:t>
            </a:r>
          </a:p>
          <a:p>
            <a:pPr>
              <a:buClr>
                <a:schemeClr val="accent1"/>
              </a:buCl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">
                <a:latin typeface="Arial" panose="020B0604020202020204" pitchFamily="34" charset="0"/>
                <a:cs typeface="Arial" panose="020B0604020202020204" pitchFamily="34" charset="0"/>
              </a:rPr>
              <a:t>Заключить соглашение с выбранными фермерами/фермерскими корпорациями.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">
                <a:latin typeface="Arial" panose="020B0604020202020204" pitchFamily="34" charset="0"/>
                <a:cs typeface="Arial" panose="020B0604020202020204" pitchFamily="34" charset="0"/>
              </a:rPr>
              <a:t>Пригласить независимое третье лицо.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">
                <a:latin typeface="Arial" panose="020B0604020202020204" pitchFamily="34" charset="0"/>
                <a:cs typeface="Arial" panose="020B0604020202020204" pitchFamily="34" charset="0"/>
              </a:rPr>
              <a:t>Новое направление эко-компенсации от ресурсного подхола к подходу на основве выпуска.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">
                <a:latin typeface="Arial" panose="020B0604020202020204" pitchFamily="34" charset="0"/>
                <a:cs typeface="Arial" panose="020B0604020202020204" pitchFamily="34" charset="0"/>
              </a:rPr>
              <a:t>Привлечение ТНК, имевших опыт в переработке и сбыте. Содействовать маркетинговому продвижению с высоким ценообразованием.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">
                <a:latin typeface="Arial" panose="020B0604020202020204" pitchFamily="34" charset="0"/>
                <a:cs typeface="Arial" panose="020B0604020202020204" pitchFamily="34" charset="0"/>
              </a:rPr>
              <a:t>Проверить подход на примере пилота.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2164ED-C521-46DD-8329-2B7130CCCC2D}"/>
              </a:ext>
            </a:extLst>
          </p:cNvPr>
          <p:cNvSpPr/>
          <p:nvPr/>
        </p:nvSpPr>
        <p:spPr>
          <a:xfrm>
            <a:off x="2080304" y="3555997"/>
            <a:ext cx="2683768" cy="1085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Сторонняя сертификация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559EE6-581A-4303-89CD-D57DEF4B89B6}"/>
              </a:ext>
            </a:extLst>
          </p:cNvPr>
          <p:cNvSpPr/>
          <p:nvPr/>
        </p:nvSpPr>
        <p:spPr>
          <a:xfrm>
            <a:off x="2080304" y="2078803"/>
            <a:ext cx="2683768" cy="1085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фермеров/фермерских корпораций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8C7354-266D-4956-A82B-40B4A7E91F9A}"/>
              </a:ext>
            </a:extLst>
          </p:cNvPr>
          <p:cNvCxnSpPr/>
          <p:nvPr/>
        </p:nvCxnSpPr>
        <p:spPr>
          <a:xfrm>
            <a:off x="2080304" y="1895570"/>
            <a:ext cx="279200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29EBBA7-1F6A-4B7C-A0D0-7FB36EBA7077}"/>
              </a:ext>
            </a:extLst>
          </p:cNvPr>
          <p:cNvSpPr/>
          <p:nvPr/>
        </p:nvSpPr>
        <p:spPr>
          <a:xfrm>
            <a:off x="1573123" y="2387621"/>
            <a:ext cx="418938" cy="390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97C194-63F8-4AA7-B285-C95423D85BAD}"/>
              </a:ext>
            </a:extLst>
          </p:cNvPr>
          <p:cNvSpPr/>
          <p:nvPr/>
        </p:nvSpPr>
        <p:spPr>
          <a:xfrm>
            <a:off x="1567804" y="3890496"/>
            <a:ext cx="418938" cy="390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132F69-DF0C-4E4E-9926-7F56B0B28A5B}"/>
              </a:ext>
            </a:extLst>
          </p:cNvPr>
          <p:cNvSpPr/>
          <p:nvPr/>
        </p:nvSpPr>
        <p:spPr>
          <a:xfrm>
            <a:off x="2099795" y="5048105"/>
            <a:ext cx="2683768" cy="1085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Эко-компенсация на основе результатов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926ADF-58B2-4325-80A8-BB48DE29A90F}"/>
              </a:ext>
            </a:extLst>
          </p:cNvPr>
          <p:cNvSpPr/>
          <p:nvPr/>
        </p:nvSpPr>
        <p:spPr>
          <a:xfrm>
            <a:off x="1581984" y="5394877"/>
            <a:ext cx="418938" cy="390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755517-B87D-4013-84AD-FDE17E638803}"/>
              </a:ext>
            </a:extLst>
          </p:cNvPr>
          <p:cNvCxnSpPr/>
          <p:nvPr/>
        </p:nvCxnSpPr>
        <p:spPr>
          <a:xfrm>
            <a:off x="2041317" y="6375436"/>
            <a:ext cx="279200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E8C1A887-C4DB-6715-8E15-8110AE1E26B8}"/>
              </a:ext>
            </a:extLst>
          </p:cNvPr>
          <p:cNvSpPr/>
          <p:nvPr/>
        </p:nvSpPr>
        <p:spPr>
          <a:xfrm>
            <a:off x="558264" y="200427"/>
            <a:ext cx="11223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" altLang="en-PH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Фонд зеленых стимулов – основные характеристики и добавленная стоимость АБР</a:t>
            </a:r>
          </a:p>
        </p:txBody>
      </p:sp>
    </p:spTree>
    <p:extLst>
      <p:ext uri="{BB962C8B-B14F-4D97-AF65-F5344CB8AC3E}">
        <p14:creationId xmlns:p14="http://schemas.microsoft.com/office/powerpoint/2010/main" val="197584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1;p55">
            <a:extLst>
              <a:ext uri="{FF2B5EF4-FFF2-40B4-BE49-F238E27FC236}">
                <a16:creationId xmlns:a16="http://schemas.microsoft.com/office/drawing/2014/main" id="{40CA9C00-7D05-48D3-B3CC-B9D810B69089}"/>
              </a:ext>
            </a:extLst>
          </p:cNvPr>
          <p:cNvSpPr txBox="1"/>
          <p:nvPr/>
        </p:nvSpPr>
        <p:spPr>
          <a:xfrm>
            <a:off x="407987" y="147796"/>
            <a:ext cx="11376025" cy="109156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Google Shape;243;p55"/>
          <p:cNvSpPr txBox="1"/>
          <p:nvPr/>
        </p:nvSpPr>
        <p:spPr>
          <a:xfrm>
            <a:off x="407987" y="1233133"/>
            <a:ext cx="6074456" cy="523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altLang="en-GB" sz="17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Цифровые технологии предлагают новые финансовые модели для поддержки преобразования продовольственной системы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Смягчение последствий изменения климата и адаптация. 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Сенсорные технологии, аналитика больших данных, автоматизированные системы раннего предупреждения о здоровье сельскохозяйственных культур или скота, технологии точного земледелия.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Рациональное использование природных ресурсов. 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Система маркировки и отслеживания, отражающая неявную стоимость, на основе ИТ, счета природного капитала на уровне фермы или поместья, показывающие внешние факторы сельского хозяйства.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Сокращение потерь и порчи пищевых продуктов. 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kumimoji="0" lang="ru-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а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спространение знаний в электронном виде для фермеров,</a:t>
            </a:r>
            <a:r>
              <a:rPr kumimoji="0" lang="en-US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использование 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искусственного интеллекта и машинного обучения, чтобы мотивировать потребителей покупать продукты с истекающим сроком годности.</a:t>
            </a:r>
          </a:p>
        </p:txBody>
      </p:sp>
      <p:sp>
        <p:nvSpPr>
          <p:cNvPr id="3" name="Google Shape;243;p55"/>
          <p:cNvSpPr txBox="1"/>
          <p:nvPr/>
        </p:nvSpPr>
        <p:spPr>
          <a:xfrm>
            <a:off x="6258559" y="1233132"/>
            <a:ext cx="5871210" cy="523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altLang="en-GB" sz="1700" b="1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Цифровые технологии могут повысить производительность всех цепочек поставок продуктов питания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GB" sz="17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На этапе производства 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аналитика больших данных, Интернет вещей (IoT) и датчики помогают фермерам принимать решения за счет точных, своевременных и привязанных к местоположению данных о ценах, погоде и агрономических данных и информации.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На этапе </a:t>
            </a:r>
            <a:r>
              <a:rPr lang="ru" altLang="en-GB" sz="1700">
                <a:solidFill>
                  <a:srgbClr val="0097A7"/>
                </a:solidFill>
                <a:latin typeface="Roboto"/>
                <a:ea typeface="Roboto"/>
                <a:cs typeface="Roboto"/>
                <a:sym typeface="Roboto"/>
              </a:rPr>
              <a:t>дистрибуции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" altLang="en-GB" sz="17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цифровые технологии могут снизить транзакционные издержки, включая оптовых торговцев и посредников в отношении товаров, оборудования и обработанных товаров, а также улучшить отслеживаемость и целостность продукции.</a:t>
            </a:r>
          </a:p>
        </p:txBody>
      </p:sp>
      <p:sp>
        <p:nvSpPr>
          <p:cNvPr id="7" name="Google Shape;244;p55">
            <a:extLst>
              <a:ext uri="{FF2B5EF4-FFF2-40B4-BE49-F238E27FC236}">
                <a16:creationId xmlns:a16="http://schemas.microsoft.com/office/drawing/2014/main" id="{EB5BEE88-0767-412B-87F8-3322C15E61D8}"/>
              </a:ext>
            </a:extLst>
          </p:cNvPr>
          <p:cNvSpPr txBox="1"/>
          <p:nvPr/>
        </p:nvSpPr>
        <p:spPr>
          <a:xfrm>
            <a:off x="797879" y="352719"/>
            <a:ext cx="10986133" cy="83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Действие 2: Использование цифровых технологий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SharedWithUsers xmlns="f668aa56-9285-4561-92d6-d6343913a899">
      <UserInfo>
        <DisplayName>Thomas Panella</DisplayName>
        <AccountId>757</AccountId>
        <AccountType/>
      </UserInfo>
      <UserInfo>
        <DisplayName>Shingo Kimura</DisplayName>
        <AccountId>626</AccountId>
        <AccountType/>
      </UserInfo>
      <UserInfo>
        <DisplayName>Christian Fischer</DisplayName>
        <AccountId>1706</AccountId>
        <AccountType/>
      </UserInfo>
    </SharedWithUsers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ECD37337-8F73-429A-8FB3-525D55B9310D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70D4B1-E709-423A-8583-E6D0EB1B1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6B3C9-B457-461A-90CD-CA24642F6F51}">
  <ds:schemaRefs>
    <ds:schemaRef ds:uri="4d0bf39f-aee5-4194-a8cf-9eb94d977901"/>
    <ds:schemaRef ds:uri="bfc3d794-f474-4e3b-ac9c-26d99714d35c"/>
    <ds:schemaRef ds:uri="c1fdd505-2570-46c2-bd04-3e0f2d874cf5"/>
    <ds:schemaRef ds:uri="cbbeafd8-838d-484f-836c-4627ed3edf10"/>
    <ds:schemaRef ds:uri="f668aa56-9285-4561-92d6-d6343913a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Финансовые инновации для защиты экосистемных услуг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Projects Pipeline in Guangxi Zhuang Autonomous Region</dc:title>
  <dc:creator>Sha Xu</dc:creator>
  <cp:revision>8</cp:revision>
  <cp:lastPrinted>2021-08-24T02:56:36Z</cp:lastPrinted>
  <dcterms:created xsi:type="dcterms:W3CDTF">2021-01-22T04:34:15Z</dcterms:created>
  <dcterms:modified xsi:type="dcterms:W3CDTF">2022-08-12T05:40:02Z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h00e4aaaf4624e24a7df7f06faa038c6">
    <vt:lpwstr>English|16ac8743-31bb-43f8-9a73-533a041667d6</vt:lpwstr>
  </property>
  <property fmtid="{D5CDD505-2E9C-101B-9397-08002B2CF9AE}" pid="4" name="p030e467f78f45b4ae8f7e2c17ea4d82">
    <vt:lpwstr/>
  </property>
  <property fmtid="{D5CDD505-2E9C-101B-9397-08002B2CF9AE}" pid="5" name="ADBContentGroup">
    <vt:lpwstr>2;#EARD|285068fb-56a1-4780-9bb2-e37fa6deb6dc</vt:lpwstr>
  </property>
  <property fmtid="{D5CDD505-2E9C-101B-9397-08002B2CF9AE}" pid="6" name="d61536b25a8a4fedb48bb564279be82a">
    <vt:lpwstr/>
  </property>
  <property fmtid="{D5CDD505-2E9C-101B-9397-08002B2CF9AE}" pid="7" name="ADBCountry">
    <vt:lpwstr/>
  </property>
  <property fmtid="{D5CDD505-2E9C-101B-9397-08002B2CF9AE}" pid="8" name="ADBSector">
    <vt:lpwstr/>
  </property>
  <property fmtid="{D5CDD505-2E9C-101B-9397-08002B2CF9AE}" pid="9" name="d01a0ce1b141461dbfb235a3ab729a2c">
    <vt:lpwstr/>
  </property>
  <property fmtid="{D5CDD505-2E9C-101B-9397-08002B2CF9AE}" pid="10" name="ADBDocumentType">
    <vt:lpwstr/>
  </property>
  <property fmtid="{D5CDD505-2E9C-101B-9397-08002B2CF9AE}" pid="11" name="ADBDocumentLanguage">
    <vt:lpwstr>1;#English|16ac8743-31bb-43f8-9a73-533a041667d6</vt:lpwstr>
  </property>
  <property fmtid="{D5CDD505-2E9C-101B-9397-08002B2CF9AE}" pid="12" name="k985dbdc596c44d7acaf8184f33920f0">
    <vt:lpwstr/>
  </property>
  <property fmtid="{D5CDD505-2E9C-101B-9397-08002B2CF9AE}" pid="13" name="ADBDocumentSecurity">
    <vt:lpwstr/>
  </property>
  <property fmtid="{D5CDD505-2E9C-101B-9397-08002B2CF9AE}" pid="14" name="ADBDepartmentOwner">
    <vt:lpwstr/>
  </property>
  <property fmtid="{D5CDD505-2E9C-101B-9397-08002B2CF9AE}" pid="15" name="TaxCatchAll">
    <vt:lpwstr>2;#EARD|285068fb-56a1-4780-9bb2-e37fa6deb6dc;#1;#English|16ac8743-31bb-43f8-9a73-533a041667d6</vt:lpwstr>
  </property>
  <property fmtid="{D5CDD505-2E9C-101B-9397-08002B2CF9AE}" pid="16" name="a37ff23a602146d4934a49238d370ca5">
    <vt:lpwstr/>
  </property>
  <property fmtid="{D5CDD505-2E9C-101B-9397-08002B2CF9AE}" pid="17" name="MSIP_Label_817d4574-7375-4d17-b29c-6e4c6df0fcb0_Enabled">
    <vt:lpwstr>true</vt:lpwstr>
  </property>
  <property fmtid="{D5CDD505-2E9C-101B-9397-08002B2CF9AE}" pid="18" name="MSIP_Label_817d4574-7375-4d17-b29c-6e4c6df0fcb0_SetDate">
    <vt:lpwstr>2022-07-22T08:55:11Z</vt:lpwstr>
  </property>
  <property fmtid="{D5CDD505-2E9C-101B-9397-08002B2CF9AE}" pid="19" name="MSIP_Label_817d4574-7375-4d17-b29c-6e4c6df0fcb0_Method">
    <vt:lpwstr>Standard</vt:lpwstr>
  </property>
  <property fmtid="{D5CDD505-2E9C-101B-9397-08002B2CF9AE}" pid="20" name="MSIP_Label_817d4574-7375-4d17-b29c-6e4c6df0fcb0_Name">
    <vt:lpwstr>ADB Internal</vt:lpwstr>
  </property>
  <property fmtid="{D5CDD505-2E9C-101B-9397-08002B2CF9AE}" pid="21" name="MSIP_Label_817d4574-7375-4d17-b29c-6e4c6df0fcb0_SiteId">
    <vt:lpwstr>9495d6bb-41c2-4c58-848f-92e52cf3d640</vt:lpwstr>
  </property>
  <property fmtid="{D5CDD505-2E9C-101B-9397-08002B2CF9AE}" pid="22" name="MSIP_Label_817d4574-7375-4d17-b29c-6e4c6df0fcb0_ActionId">
    <vt:lpwstr>44ad8af5-b60b-40c1-86f2-59ecb887ee48</vt:lpwstr>
  </property>
  <property fmtid="{D5CDD505-2E9C-101B-9397-08002B2CF9AE}" pid="23" name="MSIP_Label_817d4574-7375-4d17-b29c-6e4c6df0fcb0_ContentBits">
    <vt:lpwstr>2</vt:lpwstr>
  </property>
  <property fmtid="{D5CDD505-2E9C-101B-9397-08002B2CF9AE}" pid="24" name="MediaServiceImageTags">
    <vt:lpwstr/>
  </property>
</Properties>
</file>