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820" r:id="rId6"/>
    <p:sldId id="3815" r:id="rId7"/>
    <p:sldId id="3816" r:id="rId8"/>
    <p:sldId id="1690" r:id="rId9"/>
    <p:sldId id="3817" r:id="rId10"/>
    <p:sldId id="1561" r:id="rId11"/>
    <p:sldId id="332" r:id="rId12"/>
    <p:sldId id="3818" r:id="rId13"/>
    <p:sldId id="259" r:id="rId14"/>
    <p:sldId id="3822" r:id="rId15"/>
    <p:sldId id="3819" r:id="rId16"/>
    <p:sldId id="306" r:id="rId17"/>
    <p:sldId id="349" r:id="rId18"/>
    <p:sldId id="301" r:id="rId19"/>
  </p:sldIdLst>
  <p:sldSz cx="12192000" cy="6858000"/>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A. Stapleton" initials="RA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410C55-BB09-224A-FA51-25E14A37B46F}" v="36" dt="2022-08-11T13:55:56.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465" autoAdjust="0"/>
  </p:normalViewPr>
  <p:slideViewPr>
    <p:cSldViewPr snapToGrid="0">
      <p:cViewPr varScale="1">
        <p:scale>
          <a:sx n="93" d="100"/>
          <a:sy n="93" d="100"/>
        </p:scale>
        <p:origin x="1224" y="20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2D75D4-C20D-44AB-8EA8-E626AC0F18FC}" type="datetimeFigureOut">
              <a:rPr lang="en-US" smtClean="0"/>
              <a:t>8/11/22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34FFC0-8697-4B6B-9C63-1170390D09BD}" type="slidenum">
              <a:rPr lang="en-US" smtClean="0"/>
              <a:t>‹#›</a:t>
            </a:fld>
            <a:endParaRPr lang="en-US"/>
          </a:p>
        </p:txBody>
      </p:sp>
    </p:spTree>
    <p:extLst>
      <p:ext uri="{BB962C8B-B14F-4D97-AF65-F5344CB8AC3E}">
        <p14:creationId xmlns:p14="http://schemas.microsoft.com/office/powerpoint/2010/main" val="232710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
        <p:nvSpPr>
          <p:cNvPr id="5" name="Footer Placeholder 4">
            <a:extLst>
              <a:ext uri="{FF2B5EF4-FFF2-40B4-BE49-F238E27FC236}">
                <a16:creationId xmlns:a16="http://schemas.microsoft.com/office/drawing/2014/main" id="{CA24A903-D270-4BF2-87B0-A14A94336A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099a1d0c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38" name="Google Shape;238;ga6099a1d0c_0_36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a:p>
        </p:txBody>
      </p:sp>
    </p:spTree>
    <p:extLst>
      <p:ext uri="{BB962C8B-B14F-4D97-AF65-F5344CB8AC3E}">
        <p14:creationId xmlns:p14="http://schemas.microsoft.com/office/powerpoint/2010/main" val="401767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15</a:t>
            </a:fld>
            <a:endParaRPr lang="en-US"/>
          </a:p>
        </p:txBody>
      </p:sp>
      <p:sp>
        <p:nvSpPr>
          <p:cNvPr id="5" name="Footer Placeholder 4">
            <a:extLst>
              <a:ext uri="{FF2B5EF4-FFF2-40B4-BE49-F238E27FC236}">
                <a16:creationId xmlns:a16="http://schemas.microsoft.com/office/drawing/2014/main" id="{B27D5146-A459-422C-B537-6C065C34CFE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848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34FFC0-8697-4B6B-9C63-1170390D09BD}" type="slidenum">
              <a:rPr lang="en-US" smtClean="0"/>
              <a:t>2</a:t>
            </a:fld>
            <a:endParaRPr lang="en-US"/>
          </a:p>
        </p:txBody>
      </p:sp>
    </p:spTree>
    <p:extLst>
      <p:ext uri="{BB962C8B-B14F-4D97-AF65-F5344CB8AC3E}">
        <p14:creationId xmlns:p14="http://schemas.microsoft.com/office/powerpoint/2010/main" val="171381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a:highlight>
                  <a:srgbClr val="000000">
                    <a:alpha val="0"/>
                  </a:srgbClr>
                </a:highlight>
                <a:latin typeface="Simsun"/>
                <a:ea typeface="Simsun"/>
              </a:rPr>
              <a:t>10兆ドル</a:t>
            </a:r>
            <a:endParaRPr lang="en-US"/>
          </a:p>
        </p:txBody>
      </p:sp>
      <p:sp>
        <p:nvSpPr>
          <p:cNvPr id="4" name="Slide Number Placeholder 3"/>
          <p:cNvSpPr>
            <a:spLocks noGrp="1"/>
          </p:cNvSpPr>
          <p:nvPr>
            <p:ph type="sldNum" sz="quarter" idx="5"/>
          </p:nvPr>
        </p:nvSpPr>
        <p:spPr/>
        <p:txBody>
          <a:bodyPr/>
          <a:lstStyle/>
          <a:p>
            <a:fld id="{AD53DD61-FC56-46ED-91FD-5CAF8603F7BB}" type="slidenum">
              <a:rPr lang="en-US" smtClean="0"/>
              <a:t>3</a:t>
            </a:fld>
            <a:endParaRPr lang="en-US"/>
          </a:p>
        </p:txBody>
      </p:sp>
    </p:spTree>
    <p:extLst>
      <p:ext uri="{BB962C8B-B14F-4D97-AF65-F5344CB8AC3E}">
        <p14:creationId xmlns:p14="http://schemas.microsoft.com/office/powerpoint/2010/main" val="220935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099a1d0c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dirty="0"/>
          </a:p>
        </p:txBody>
      </p:sp>
      <p:sp>
        <p:nvSpPr>
          <p:cNvPr id="238" name="Google Shape;238;ga6099a1d0c_0_36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099a1d0c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38" name="Google Shape;238;ga6099a1d0c_0_36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7200268C-A0BD-4071-9771-A3968D37EAA6}" type="slidenum">
              <a:rPr lang="en-US" smtClean="0"/>
              <a:t>8</a:t>
            </a:fld>
            <a:endParaRPr lang="en-US"/>
          </a:p>
        </p:txBody>
      </p:sp>
    </p:spTree>
    <p:extLst>
      <p:ext uri="{BB962C8B-B14F-4D97-AF65-F5344CB8AC3E}">
        <p14:creationId xmlns:p14="http://schemas.microsoft.com/office/powerpoint/2010/main" val="25780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099a1d0c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dirty="0"/>
          </a:p>
        </p:txBody>
      </p:sp>
      <p:sp>
        <p:nvSpPr>
          <p:cNvPr id="238" name="Google Shape;238;ga6099a1d0c_0_36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rtl="0"/>
            <a:r>
              <a:rPr lang="zh-Hans" sz="1200" b="0" i="0" u="none" strike="noStrike">
                <a:highlight>
                  <a:srgbClr val="000000">
                    <a:alpha val="0"/>
                  </a:srgbClr>
                </a:highlight>
                <a:latin typeface="Simsun"/>
                <a:ea typeface="Simsun"/>
              </a:rPr>
              <a:t>宋小菜将公司定位为一站式中间商，去除了生产区的农民代理人、批发商等中间环节。在这条以需求为导向的供应链中，小商贩和批发商可以根据客户的要求（包括商品品种、类别、等级、价格、数量和产地），通过宋小菜的手机APP下订单。宋小菜收集到订单信息后，会将其发送至供应方的生产商。收到小商贩和批发商的订单后，生产商会准备相应的产品。</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dirty="0"/>
          </a:p>
          <a:p>
            <a:endParaRPr lang="en-US" dirty="0"/>
          </a:p>
        </p:txBody>
      </p:sp>
    </p:spTree>
    <p:extLst>
      <p:ext uri="{BB962C8B-B14F-4D97-AF65-F5344CB8AC3E}">
        <p14:creationId xmlns:p14="http://schemas.microsoft.com/office/powerpoint/2010/main" val="91998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D095-8571-444E-B673-1C059668C9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FE5F2-AB94-479A-BBB7-FDCCB097F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7D113F-77D2-462E-8264-747E7178AE96}"/>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5" name="Footer Placeholder 4">
            <a:extLst>
              <a:ext uri="{FF2B5EF4-FFF2-40B4-BE49-F238E27FC236}">
                <a16:creationId xmlns:a16="http://schemas.microsoft.com/office/drawing/2014/main" id="{099D427C-EC46-446D-B914-9BB99B159A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EEEEA7-0DCD-4248-B204-A4C8F9C0FBF7}"/>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30193998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7154-A3E3-44DF-8411-08258BF70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6CC94-B0CE-42CC-AB4A-16884F9B52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D149F-CE0D-431E-9FBD-474D693EE381}"/>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5" name="Footer Placeholder 4">
            <a:extLst>
              <a:ext uri="{FF2B5EF4-FFF2-40B4-BE49-F238E27FC236}">
                <a16:creationId xmlns:a16="http://schemas.microsoft.com/office/drawing/2014/main" id="{2FDF21A6-7351-4FDA-B516-7795881426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7831E7-1C6E-4698-A022-0A40942071CE}"/>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42136027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E7668-9DAC-47AD-8D55-A11AA4E95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9CC2E-7001-4FFF-8B85-AA60E2B99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9B39E-B43C-46B9-B9C8-ECE2709E18B5}"/>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5" name="Footer Placeholder 4">
            <a:extLst>
              <a:ext uri="{FF2B5EF4-FFF2-40B4-BE49-F238E27FC236}">
                <a16:creationId xmlns:a16="http://schemas.microsoft.com/office/drawing/2014/main" id="{3B3ACEE8-E106-4892-9A8D-FD608FC3D1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C4AC82-BB16-43DA-8DF4-A288B2F726B8}"/>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13111085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486834" y="1159776"/>
            <a:ext cx="11705167" cy="5118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8" name="Title Placeholder 1">
            <a:extLst>
              <a:ext uri="{FF2B5EF4-FFF2-40B4-BE49-F238E27FC236}">
                <a16:creationId xmlns:a16="http://schemas.microsoft.com/office/drawing/2014/main" id="{FAE50819-6FE0-9D4E-A69A-F2D953A780AD}"/>
              </a:ext>
            </a:extLst>
          </p:cNvPr>
          <p:cNvSpPr>
            <a:spLocks noGrp="1"/>
          </p:cNvSpPr>
          <p:nvPr>
            <p:ph type="title"/>
          </p:nvPr>
        </p:nvSpPr>
        <p:spPr>
          <a:xfrm>
            <a:off x="1464447" y="5170"/>
            <a:ext cx="10471521" cy="836441"/>
          </a:xfrm>
          <a:prstGeom prst="rect">
            <a:avLst/>
          </a:prstGeom>
          <a:noFill/>
        </p:spPr>
        <p:txBody>
          <a:bodyPr vert="horz" lIns="228600" tIns="45720" rIns="91440" bIns="45720" rtlCol="0" anchor="b"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26314709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89"/>
        <p:cNvGrpSpPr/>
        <p:nvPr/>
      </p:nvGrpSpPr>
      <p:grpSpPr>
        <a:xfrm>
          <a:off x="0" y="0"/>
          <a:ext cx="0" cy="0"/>
          <a:chOff x="0" y="0"/>
          <a:chExt cx="0" cy="0"/>
        </a:xfrm>
      </p:grpSpPr>
      <p:sp>
        <p:nvSpPr>
          <p:cNvPr id="90" name="Google Shape;90;p25"/>
          <p:cNvSpPr txBox="1">
            <a:spLocks noGrp="1"/>
          </p:cNvSpPr>
          <p:nvPr>
            <p:ph type="title"/>
          </p:nvPr>
        </p:nvSpPr>
        <p:spPr>
          <a:xfrm>
            <a:off x="241300" y="261808"/>
            <a:ext cx="11711600" cy="345200"/>
          </a:xfrm>
          <a:prstGeom prst="rect">
            <a:avLst/>
          </a:prstGeom>
          <a:noFill/>
          <a:ln>
            <a:noFill/>
          </a:ln>
        </p:spPr>
        <p:txBody>
          <a:bodyPr spcFirstLastPara="1" wrap="square" lIns="0" tIns="0" rIns="0" bIns="0" anchor="t" anchorCtr="0">
            <a:noAutofit/>
          </a:bodyPr>
          <a:lstStyle>
            <a:lvl1pPr marR="0" lvl="0" algn="l" rtl="0">
              <a:lnSpc>
                <a:spcPct val="100000"/>
              </a:lnSpc>
              <a:spcBef>
                <a:spcPct val="0"/>
              </a:spcBef>
              <a:spcAft>
                <a:spcPct val="0"/>
              </a:spcAft>
              <a:buSzPts val="2800"/>
              <a:buNone/>
              <a:defRPr sz="2665" b="1"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R="0" lvl="2" algn="l" rtl="0">
              <a:lnSpc>
                <a:spcPct val="100000"/>
              </a:lnSpc>
              <a:spcBef>
                <a:spcPct val="0"/>
              </a:spcBef>
              <a:spcAft>
                <a:spcPct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R="0" lvl="3" algn="l" rtl="0">
              <a:lnSpc>
                <a:spcPct val="100000"/>
              </a:lnSpc>
              <a:spcBef>
                <a:spcPct val="0"/>
              </a:spcBef>
              <a:spcAft>
                <a:spcPct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R="0" lvl="4" algn="l" rtl="0">
              <a:lnSpc>
                <a:spcPct val="100000"/>
              </a:lnSpc>
              <a:spcBef>
                <a:spcPct val="0"/>
              </a:spcBef>
              <a:spcAft>
                <a:spcPct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R="0" lvl="5" algn="l" rtl="0">
              <a:lnSpc>
                <a:spcPct val="100000"/>
              </a:lnSpc>
              <a:spcBef>
                <a:spcPct val="0"/>
              </a:spcBef>
              <a:spcAft>
                <a:spcPct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R="0" lvl="6" algn="l" rtl="0">
              <a:lnSpc>
                <a:spcPct val="100000"/>
              </a:lnSpc>
              <a:spcBef>
                <a:spcPct val="0"/>
              </a:spcBef>
              <a:spcAft>
                <a:spcPct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R="0" lvl="7" algn="l" rtl="0">
              <a:lnSpc>
                <a:spcPct val="100000"/>
              </a:lnSpc>
              <a:spcBef>
                <a:spcPct val="0"/>
              </a:spcBef>
              <a:spcAft>
                <a:spcPct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R="0" lvl="8" algn="l" rtl="0">
              <a:lnSpc>
                <a:spcPct val="100000"/>
              </a:lnSpc>
              <a:spcBef>
                <a:spcPct val="0"/>
              </a:spcBef>
              <a:spcAft>
                <a:spcPct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Tree>
    <p:extLst>
      <p:ext uri="{BB962C8B-B14F-4D97-AF65-F5344CB8AC3E}">
        <p14:creationId xmlns:p14="http://schemas.microsoft.com/office/powerpoint/2010/main" val="40095206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Front Cover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96098" y="598305"/>
            <a:ext cx="10515600" cy="492443"/>
          </a:xfrm>
          <a:prstGeom prst="rect">
            <a:avLst/>
          </a:prstGeom>
        </p:spPr>
        <p:txBody>
          <a:bodyPr wrap="square" tIns="0" bIns="0" anchor="t">
            <a:spAutoFit/>
          </a:bodyPr>
          <a:lstStyle>
            <a:lvl1pPr algn="l">
              <a:lnSpc>
                <a:spcPct val="100000"/>
              </a:lnSpc>
              <a:defRPr sz="3200" b="0" i="0">
                <a:solidFill>
                  <a:srgbClr val="FF6800"/>
                </a:solidFill>
                <a:latin typeface="Graphik" panose="020B0503030202060203" pitchFamily="34" charset="0"/>
                <a:cs typeface="Arial" panose="020B0604020202020204" pitchFamily="34" charset="0"/>
              </a:defRPr>
            </a:lvl1pPr>
          </a:lstStyle>
          <a:p>
            <a:r>
              <a:rPr lang="en-US"/>
              <a:t>Title</a:t>
            </a:r>
            <a:endParaRPr lang="nb-NO"/>
          </a:p>
        </p:txBody>
      </p:sp>
    </p:spTree>
    <p:extLst>
      <p:ext uri="{BB962C8B-B14F-4D97-AF65-F5344CB8AC3E}">
        <p14:creationId xmlns:p14="http://schemas.microsoft.com/office/powerpoint/2010/main" val="77962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29C5-4609-470B-B447-3FBD66AC9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6B297-E2AE-4D13-A813-DFB8DAD05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434C8-E386-4BC2-9B37-6A2AC89E8F6C}"/>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6" name="Slide Number Placeholder 5">
            <a:extLst>
              <a:ext uri="{FF2B5EF4-FFF2-40B4-BE49-F238E27FC236}">
                <a16:creationId xmlns:a16="http://schemas.microsoft.com/office/drawing/2014/main" id="{0A10026F-CAB0-4F1A-81D4-8037E616F14A}"/>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2755846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89BF-7E51-4A0B-91F0-BB79CAFC5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841921-AC4E-4E83-923C-71C4C64EC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91D2C-3D40-4957-B092-305DA2B4823B}"/>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5" name="Footer Placeholder 4">
            <a:extLst>
              <a:ext uri="{FF2B5EF4-FFF2-40B4-BE49-F238E27FC236}">
                <a16:creationId xmlns:a16="http://schemas.microsoft.com/office/drawing/2014/main" id="{2BBC6846-1675-43E8-8695-7A7DD88243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09FAFA-A378-4EF6-99B1-51CB1EB4FF12}"/>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24796361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3F5E-264C-4B4F-A8EF-D4321EFB0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EED17-B249-4F52-BD4B-E764E379EF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F86B2C-E776-48A6-8340-101108745D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AC999-DB8F-4ED4-97F5-98DFB554642E}"/>
              </a:ext>
            </a:extLst>
          </p:cNvPr>
          <p:cNvSpPr>
            <a:spLocks noGrp="1"/>
          </p:cNvSpPr>
          <p:nvPr>
            <p:ph type="dt" sz="half" idx="10"/>
          </p:nvPr>
        </p:nvSpPr>
        <p:spPr>
          <a:xfrm>
            <a:off x="838200" y="6356350"/>
            <a:ext cx="2743200" cy="365125"/>
          </a:xfrm>
        </p:spPr>
        <p:txBody>
          <a:bodyPr/>
          <a:lstStyle/>
          <a:p>
            <a:fld id="{E92C91C4-DB94-466B-96D8-90C700D6399E}" type="datetimeFigureOut">
              <a:rPr lang="en-US" smtClean="0"/>
              <a:t>8/11/22</a:t>
            </a:fld>
            <a:endParaRPr lang="en-US"/>
          </a:p>
        </p:txBody>
      </p:sp>
      <p:sp>
        <p:nvSpPr>
          <p:cNvPr id="6" name="Footer Placeholder 5">
            <a:extLst>
              <a:ext uri="{FF2B5EF4-FFF2-40B4-BE49-F238E27FC236}">
                <a16:creationId xmlns:a16="http://schemas.microsoft.com/office/drawing/2014/main" id="{0A765CF5-ACA6-4495-B334-312DA58843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5AE6CE-6DF9-4583-8698-C14AA51BDEF6}"/>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883373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D6A9-F8D1-4A38-85C3-C454FCD31B79}"/>
              </a:ext>
            </a:extLst>
          </p:cNvPr>
          <p:cNvSpPr>
            <a:spLocks noGrp="1"/>
          </p:cNvSpPr>
          <p:nvPr>
            <p:ph type="title"/>
          </p:nvPr>
        </p:nvSpPr>
        <p:spPr>
          <a:xfrm>
            <a:off x="839788" y="365125"/>
            <a:ext cx="10515600" cy="4384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8C49A3-8CFC-4AAD-8540-377A8733CEF7}"/>
              </a:ext>
            </a:extLst>
          </p:cNvPr>
          <p:cNvSpPr>
            <a:spLocks noGrp="1"/>
          </p:cNvSpPr>
          <p:nvPr>
            <p:ph type="body" idx="1"/>
          </p:nvPr>
        </p:nvSpPr>
        <p:spPr>
          <a:xfrm>
            <a:off x="839788" y="1099272"/>
            <a:ext cx="5157787" cy="4384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3CBE0-6FE0-45E9-B953-56857B69E184}"/>
              </a:ext>
            </a:extLst>
          </p:cNvPr>
          <p:cNvSpPr>
            <a:spLocks noGrp="1"/>
          </p:cNvSpPr>
          <p:nvPr>
            <p:ph sz="half" idx="2"/>
          </p:nvPr>
        </p:nvSpPr>
        <p:spPr>
          <a:xfrm>
            <a:off x="862014" y="1704397"/>
            <a:ext cx="5157787" cy="4485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A2BD6-12A5-4C33-A944-08D9BA6BD7F9}"/>
              </a:ext>
            </a:extLst>
          </p:cNvPr>
          <p:cNvSpPr>
            <a:spLocks noGrp="1"/>
          </p:cNvSpPr>
          <p:nvPr>
            <p:ph type="body" sz="quarter" idx="3"/>
          </p:nvPr>
        </p:nvSpPr>
        <p:spPr>
          <a:xfrm>
            <a:off x="6194427" y="1099272"/>
            <a:ext cx="5183188" cy="4384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9C8A3-C397-48E7-A3FD-960DB468BA49}"/>
              </a:ext>
            </a:extLst>
          </p:cNvPr>
          <p:cNvSpPr>
            <a:spLocks noGrp="1"/>
          </p:cNvSpPr>
          <p:nvPr>
            <p:ph sz="quarter" idx="4"/>
          </p:nvPr>
        </p:nvSpPr>
        <p:spPr>
          <a:xfrm>
            <a:off x="6096000" y="1704397"/>
            <a:ext cx="5183188" cy="4485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1A3482-E403-4DF0-A021-D73D42ABA207}"/>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9" name="Slide Number Placeholder 8">
            <a:extLst>
              <a:ext uri="{FF2B5EF4-FFF2-40B4-BE49-F238E27FC236}">
                <a16:creationId xmlns:a16="http://schemas.microsoft.com/office/drawing/2014/main" id="{5170A2F1-7B96-4C4B-A9A3-1131FD268BA4}"/>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4492847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988-B554-4230-9D6A-D8A44F30921E}"/>
              </a:ext>
            </a:extLst>
          </p:cNvPr>
          <p:cNvSpPr>
            <a:spLocks noGrp="1"/>
          </p:cNvSpPr>
          <p:nvPr>
            <p:ph type="title"/>
          </p:nvPr>
        </p:nvSpPr>
        <p:spPr>
          <a:xfrm>
            <a:off x="838200" y="365125"/>
            <a:ext cx="10515600" cy="558511"/>
          </a:xfrm>
        </p:spPr>
        <p:txBody>
          <a:bodyPr>
            <a:normAutofit/>
          </a:bodyPr>
          <a:lstStyle>
            <a:lvl1pPr>
              <a:defRPr sz="2900" b="1">
                <a:solidFill>
                  <a:srgbClr val="0070C0"/>
                </a:solidFill>
              </a:defRPr>
            </a:lvl1pPr>
          </a:lstStyle>
          <a:p>
            <a:r>
              <a:rPr lang="en-US"/>
              <a:t>Click to edit Master title style</a:t>
            </a:r>
          </a:p>
        </p:txBody>
      </p:sp>
      <p:sp>
        <p:nvSpPr>
          <p:cNvPr id="3" name="Date Placeholder 2">
            <a:extLst>
              <a:ext uri="{FF2B5EF4-FFF2-40B4-BE49-F238E27FC236}">
                <a16:creationId xmlns:a16="http://schemas.microsoft.com/office/drawing/2014/main" id="{BAEB46E5-6036-4279-BFA3-7943D9188FE7}"/>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4" name="Footer Placeholder 3">
            <a:extLst>
              <a:ext uri="{FF2B5EF4-FFF2-40B4-BE49-F238E27FC236}">
                <a16:creationId xmlns:a16="http://schemas.microsoft.com/office/drawing/2014/main" id="{2C68E49B-D723-42B7-BFD0-0166724668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7FC8CA-B900-4B83-925F-73092821793B}"/>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30879496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9F09F-759E-40B3-AF77-3D57883CF5D9}"/>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3" name="Footer Placeholder 2">
            <a:extLst>
              <a:ext uri="{FF2B5EF4-FFF2-40B4-BE49-F238E27FC236}">
                <a16:creationId xmlns:a16="http://schemas.microsoft.com/office/drawing/2014/main" id="{60D05867-A6BE-43D2-ACAC-D4EFE95D15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AF93C59-7304-4619-8B38-35FE52335969}"/>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20860117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30A20-F82D-4146-8F9B-2BD7AED33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8CC462-EA8A-4930-919D-083B75394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825497-58EF-48C6-8145-47FA957B4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089EE-8F45-4972-B9A8-A2E932893C18}"/>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6" name="Footer Placeholder 5">
            <a:extLst>
              <a:ext uri="{FF2B5EF4-FFF2-40B4-BE49-F238E27FC236}">
                <a16:creationId xmlns:a16="http://schemas.microsoft.com/office/drawing/2014/main" id="{083C335D-5FE1-47D9-B0AA-D0E9BD42CD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18C74C-599D-4A2D-B45E-E0E619831714}"/>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1108268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C15F-CA6A-4A26-A64D-84AD34ED3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1B890-FD1B-4F48-850D-BDE05CCA5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B8105-0DD5-4317-BE1F-83DEC77A7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DFEC0-C0FC-4752-968C-7065321FE9E0}"/>
              </a:ext>
            </a:extLst>
          </p:cNvPr>
          <p:cNvSpPr>
            <a:spLocks noGrp="1"/>
          </p:cNvSpPr>
          <p:nvPr>
            <p:ph type="dt" sz="half" idx="10"/>
          </p:nvPr>
        </p:nvSpPr>
        <p:spPr/>
        <p:txBody>
          <a:bodyPr/>
          <a:lstStyle/>
          <a:p>
            <a:fld id="{E92C91C4-DB94-466B-96D8-90C700D6399E}" type="datetimeFigureOut">
              <a:rPr lang="en-US" smtClean="0"/>
              <a:t>8/11/22</a:t>
            </a:fld>
            <a:endParaRPr lang="en-US"/>
          </a:p>
        </p:txBody>
      </p:sp>
      <p:sp>
        <p:nvSpPr>
          <p:cNvPr id="6" name="Footer Placeholder 5">
            <a:extLst>
              <a:ext uri="{FF2B5EF4-FFF2-40B4-BE49-F238E27FC236}">
                <a16:creationId xmlns:a16="http://schemas.microsoft.com/office/drawing/2014/main" id="{52F521EF-7F8A-490B-90C2-2078AF60DA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6737C-587E-455C-A310-37F172B44EA7}"/>
              </a:ext>
            </a:extLst>
          </p:cNvPr>
          <p:cNvSpPr>
            <a:spLocks noGrp="1"/>
          </p:cNvSpPr>
          <p:nvPr>
            <p:ph type="sldNum" sz="quarter" idx="12"/>
          </p:nvPr>
        </p:nvSpPr>
        <p:spPr/>
        <p:txBody>
          <a:bodyPr/>
          <a:lstStyle/>
          <a:p>
            <a:fld id="{70DB84B9-3FE7-495C-A772-ACE9DBF16FA2}" type="slidenum">
              <a:rPr lang="en-US" smtClean="0"/>
              <a:t>‹#›</a:t>
            </a:fld>
            <a:endParaRPr lang="en-US"/>
          </a:p>
        </p:txBody>
      </p:sp>
    </p:spTree>
    <p:extLst>
      <p:ext uri="{BB962C8B-B14F-4D97-AF65-F5344CB8AC3E}">
        <p14:creationId xmlns:p14="http://schemas.microsoft.com/office/powerpoint/2010/main" val="25467635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5A52B-EE7C-4F87-A379-CDEDBE644CBB}"/>
              </a:ext>
            </a:extLst>
          </p:cNvPr>
          <p:cNvSpPr>
            <a:spLocks noGrp="1"/>
          </p:cNvSpPr>
          <p:nvPr>
            <p:ph type="title"/>
          </p:nvPr>
        </p:nvSpPr>
        <p:spPr>
          <a:xfrm>
            <a:off x="1067301" y="367557"/>
            <a:ext cx="10515600" cy="5677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E1439-F68B-4850-AD78-B126EAF77FD8}"/>
              </a:ext>
            </a:extLst>
          </p:cNvPr>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F3E8C-AA3D-4B6A-9CB4-587FEFDF2A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91C4-DB94-466B-96D8-90C700D6399E}" type="datetimeFigureOut">
              <a:rPr lang="en-US" smtClean="0"/>
              <a:t>8/11/22</a:t>
            </a:fld>
            <a:endParaRPr lang="en-US"/>
          </a:p>
        </p:txBody>
      </p:sp>
      <p:sp>
        <p:nvSpPr>
          <p:cNvPr id="6" name="Slide Number Placeholder 5">
            <a:extLst>
              <a:ext uri="{FF2B5EF4-FFF2-40B4-BE49-F238E27FC236}">
                <a16:creationId xmlns:a16="http://schemas.microsoft.com/office/drawing/2014/main" id="{787C83C9-C742-45A6-9984-40F1D9C55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B84B9-3FE7-495C-A772-ACE9DBF16FA2}" type="slidenum">
              <a:rPr lang="en-US" smtClean="0"/>
              <a:t>‹#›</a:t>
            </a:fld>
            <a:endParaRPr lang="en-US"/>
          </a:p>
        </p:txBody>
      </p:sp>
      <p:pic>
        <p:nvPicPr>
          <p:cNvPr id="8" name="Picture 12">
            <a:extLst>
              <a:ext uri="{FF2B5EF4-FFF2-40B4-BE49-F238E27FC236}">
                <a16:creationId xmlns:a16="http://schemas.microsoft.com/office/drawing/2014/main" id="{8FBBF089-1C85-4201-AAF9-5520F873A5DD}"/>
              </a:ext>
            </a:extLst>
          </p:cNvPr>
          <p:cNvPicPr>
            <a:picLocks noChangeAspect="1"/>
          </p:cNvPicPr>
          <p:nvPr userDrawn="1"/>
        </p:nvPicPr>
        <p:blipFill>
          <a:blip r:embed="rId16"/>
          <a:stretch>
            <a:fillRect/>
          </a:stretch>
        </p:blipFill>
        <p:spPr>
          <a:xfrm>
            <a:off x="307513" y="5946856"/>
            <a:ext cx="759788" cy="759788"/>
          </a:xfrm>
          <a:prstGeom prst="rect">
            <a:avLst/>
          </a:prstGeom>
        </p:spPr>
      </p:pic>
    </p:spTree>
    <p:extLst>
      <p:ext uri="{BB962C8B-B14F-4D97-AF65-F5344CB8AC3E}">
        <p14:creationId xmlns:p14="http://schemas.microsoft.com/office/powerpoint/2010/main" val="108057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77" r:id="rId13"/>
    <p:sldLayoutId id="2147483678" r:id="rId14"/>
  </p:sldLayoutIdLst>
  <p:transition/>
  <p:txStyles>
    <p:titleStyle>
      <a:lvl1pPr algn="l" defTabSz="914400" rtl="0" eaLnBrk="1" latinLnBrk="0" hangingPunct="1">
        <a:lnSpc>
          <a:spcPct val="90000"/>
        </a:lnSpc>
        <a:spcBef>
          <a:spcPct val="0"/>
        </a:spcBef>
        <a:buNone/>
        <a:defRPr lang="en-US" sz="29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anose="05000000000000000000" pitchFamily="2" charset="2"/>
        <a:buChar char="§"/>
        <a:defRPr sz="2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BCA4488-F779-4E6E-9E24-B3E6931BE888}"/>
              </a:ext>
            </a:extLst>
          </p:cNvPr>
          <p:cNvPicPr>
            <a:picLocks noChangeAspect="1"/>
          </p:cNvPicPr>
          <p:nvPr/>
        </p:nvPicPr>
        <p:blipFill>
          <a:blip r:embed="rId3">
            <a:extLst>
              <a:ext uri="{96DAC541-7B7A-43D3-8B79-37D633B846F1}">
                <asvg:svgBlip xmlns:asvg="http://schemas.microsoft.com/office/drawing/2016/SVG/main" r:embed="rId4"/>
              </a:ext>
            </a:extLst>
          </a:blip>
          <a:srcRect t="10222" r="55633" b="17018"/>
          <a:stretch>
            <a:fillRect/>
          </a:stretch>
        </p:blipFill>
        <p:spPr>
          <a:xfrm>
            <a:off x="8010175" y="0"/>
            <a:ext cx="4181825" cy="6858000"/>
          </a:xfrm>
          <a:prstGeom prst="rect">
            <a:avLst/>
          </a:prstGeom>
        </p:spPr>
      </p:pic>
      <p:sp>
        <p:nvSpPr>
          <p:cNvPr id="5" name="TextBox 4">
            <a:extLst>
              <a:ext uri="{FF2B5EF4-FFF2-40B4-BE49-F238E27FC236}">
                <a16:creationId xmlns:a16="http://schemas.microsoft.com/office/drawing/2014/main" id="{FAD3D425-7647-4F0F-8ECD-51A644A10CB5}"/>
              </a:ext>
            </a:extLst>
          </p:cNvPr>
          <p:cNvSpPr txBox="1"/>
          <p:nvPr/>
        </p:nvSpPr>
        <p:spPr>
          <a:xfrm>
            <a:off x="395707" y="1158611"/>
            <a:ext cx="6885626" cy="1569660"/>
          </a:xfrm>
          <a:prstGeom prst="rect">
            <a:avLst/>
          </a:prstGeom>
          <a:noFill/>
        </p:spPr>
        <p:txBody>
          <a:bodyPr wrap="square" rtlCol="0">
            <a:noAutofit/>
          </a:bodyPr>
          <a:lstStyle/>
          <a:p>
            <a:pPr rtl="0"/>
            <a:r>
              <a:rPr lang="zh-Hans" sz="3200" b="0" i="0" u="none" strike="noStrike" dirty="0">
                <a:highlight>
                  <a:srgbClr val="000000">
                    <a:alpha val="0"/>
                  </a:srgbClr>
                </a:highlight>
                <a:latin typeface="Simsun"/>
                <a:ea typeface="Simsun"/>
                <a:cs typeface="Arial"/>
              </a:rPr>
              <a:t>食品价值链发展中的创新融资计划和购买力平价模型：以中国为例</a:t>
            </a:r>
          </a:p>
        </p:txBody>
      </p:sp>
      <p:sp>
        <p:nvSpPr>
          <p:cNvPr id="4" name="TextBox 3">
            <a:extLst>
              <a:ext uri="{FF2B5EF4-FFF2-40B4-BE49-F238E27FC236}">
                <a16:creationId xmlns:a16="http://schemas.microsoft.com/office/drawing/2014/main" id="{8D47269C-60C3-946C-E9B7-28DF979BAE38}"/>
              </a:ext>
            </a:extLst>
          </p:cNvPr>
          <p:cNvSpPr txBox="1"/>
          <p:nvPr/>
        </p:nvSpPr>
        <p:spPr>
          <a:xfrm>
            <a:off x="895182" y="3726477"/>
            <a:ext cx="7008709" cy="1972912"/>
          </a:xfrm>
          <a:prstGeom prst="rect">
            <a:avLst/>
          </a:prstGeom>
        </p:spPr>
        <p:txBody>
          <a:bodyPr vert="horz" lIns="91440" tIns="45720" rIns="91440" bIns="45720" rtlCol="0">
            <a:noAutofit/>
          </a:bodyPr>
          <a:lstStyle/>
          <a:p>
            <a:pPr algn="ctr" rtl="0">
              <a:lnSpc>
                <a:spcPct val="90000"/>
              </a:lnSpc>
              <a:spcAft>
                <a:spcPts val="600"/>
              </a:spcAft>
            </a:pPr>
            <a:r>
              <a:rPr lang="zh-Hans" sz="2400" b="0" i="0" u="none" strike="noStrike">
                <a:highlight>
                  <a:srgbClr val="000000">
                    <a:alpha val="0"/>
                  </a:srgbClr>
                </a:highlight>
                <a:latin typeface="Simsun"/>
                <a:ea typeface="Simsun"/>
              </a:rPr>
              <a:t>木村伸吾</a:t>
            </a:r>
          </a:p>
          <a:p>
            <a:pPr algn="ctr" rtl="0">
              <a:lnSpc>
                <a:spcPct val="90000"/>
              </a:lnSpc>
              <a:spcAft>
                <a:spcPts val="600"/>
              </a:spcAft>
            </a:pPr>
            <a:br>
              <a:rPr lang="zh-Hans" sz="2400" b="0" i="0" u="none" strike="noStrike">
                <a:highlight>
                  <a:srgbClr val="000000">
                    <a:alpha val="0"/>
                  </a:srgbClr>
                </a:highlight>
                <a:latin typeface="Simsun"/>
                <a:ea typeface="Simsun"/>
              </a:rPr>
            </a:br>
            <a:r>
              <a:rPr lang="zh-Hans" sz="2400" b="0" i="0" u="none" strike="noStrike">
                <a:highlight>
                  <a:srgbClr val="000000">
                    <a:alpha val="0"/>
                  </a:srgbClr>
                </a:highlight>
                <a:latin typeface="Simsun"/>
                <a:ea typeface="Simsun"/>
              </a:rPr>
              <a:t>自然资源和农业高级专家</a:t>
            </a:r>
          </a:p>
          <a:p>
            <a:pPr algn="ctr" rtl="0">
              <a:lnSpc>
                <a:spcPct val="90000"/>
              </a:lnSpc>
              <a:spcAft>
                <a:spcPts val="600"/>
              </a:spcAft>
            </a:pPr>
            <a:r>
              <a:rPr lang="zh-Hans" sz="2400" b="0" i="0" u="none" strike="noStrike">
                <a:highlight>
                  <a:srgbClr val="000000">
                    <a:alpha val="0"/>
                  </a:srgbClr>
                </a:highlight>
                <a:latin typeface="Simsun"/>
                <a:ea typeface="Simsun"/>
              </a:rPr>
              <a:t>东亚局</a:t>
            </a:r>
          </a:p>
          <a:p>
            <a:pPr algn="ctr" rtl="0">
              <a:lnSpc>
                <a:spcPct val="90000"/>
              </a:lnSpc>
              <a:spcAft>
                <a:spcPts val="600"/>
              </a:spcAft>
            </a:pPr>
            <a:r>
              <a:rPr lang="zh-Hans" sz="2400" b="0" i="0" u="none" strike="noStrike">
                <a:highlight>
                  <a:srgbClr val="000000">
                    <a:alpha val="0"/>
                  </a:srgbClr>
                </a:highlight>
                <a:latin typeface="Simsun"/>
                <a:ea typeface="Simsun"/>
              </a:rPr>
              <a:t>2022年8月12日</a:t>
            </a:r>
          </a:p>
        </p:txBody>
      </p:sp>
    </p:spTree>
    <p:extLst>
      <p:ext uri="{BB962C8B-B14F-4D97-AF65-F5344CB8AC3E}">
        <p14:creationId xmlns:p14="http://schemas.microsoft.com/office/powerpoint/2010/main" val="25039284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404812" y="-201294"/>
            <a:ext cx="11382375" cy="1569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435464"/>
                </a:solidFill>
                <a:latin typeface="Arial" panose="020B0604020202020204" pitchFamily="34" charset="0"/>
                <a:ea typeface="Arial" panose="020B0604020202020204" pitchFamily="34" charset="0"/>
                <a:cs typeface="Arial" panose="020B0604020202020204" pitchFamily="34" charset="0"/>
              </a:defRPr>
            </a:lvl1pPr>
          </a:lstStyle>
          <a:p>
            <a:pPr algn="ctr" rtl="0">
              <a:lnSpc>
                <a:spcPct val="100000"/>
              </a:lnSpc>
              <a:spcBef>
                <a:spcPct val="0"/>
              </a:spcBef>
              <a:spcAft>
                <a:spcPts val="450"/>
              </a:spcAft>
              <a:defRPr/>
            </a:pPr>
            <a:r>
              <a:rPr lang="zh-Hans" sz="3200" b="1" i="0" u="none" strike="noStrike" dirty="0">
                <a:solidFill>
                  <a:srgbClr val="000000"/>
                </a:solidFill>
                <a:highlight>
                  <a:srgbClr val="000000">
                    <a:alpha val="0"/>
                  </a:srgbClr>
                </a:highlight>
                <a:latin typeface="Simsun"/>
                <a:ea typeface="Simsun"/>
              </a:rPr>
              <a:t>案例：宋小菜——将传统蔬菜供应链替换为</a:t>
            </a:r>
            <a:endParaRPr lang="en-US" altLang="zh-Hans" sz="3200" b="1" i="0" u="none" strike="noStrike" dirty="0">
              <a:solidFill>
                <a:srgbClr val="000000"/>
              </a:solidFill>
              <a:highlight>
                <a:srgbClr val="000000">
                  <a:alpha val="0"/>
                </a:srgbClr>
              </a:highlight>
              <a:latin typeface="Simsun"/>
              <a:ea typeface="Simsun"/>
            </a:endParaRPr>
          </a:p>
          <a:p>
            <a:pPr algn="ctr" rtl="0">
              <a:lnSpc>
                <a:spcPct val="100000"/>
              </a:lnSpc>
              <a:spcBef>
                <a:spcPct val="0"/>
              </a:spcBef>
              <a:spcAft>
                <a:spcPts val="450"/>
              </a:spcAft>
              <a:defRPr/>
            </a:pPr>
            <a:r>
              <a:rPr lang="zh-Hans" sz="3200" b="1" i="0" u="none" strike="noStrike" dirty="0">
                <a:solidFill>
                  <a:srgbClr val="000000"/>
                </a:solidFill>
                <a:highlight>
                  <a:srgbClr val="000000">
                    <a:alpha val="0"/>
                  </a:srgbClr>
                </a:highlight>
                <a:latin typeface="Simsun"/>
                <a:ea typeface="Simsun"/>
              </a:rPr>
              <a:t>以需求为导向的供应链</a:t>
            </a:r>
          </a:p>
        </p:txBody>
      </p:sp>
      <p:pic>
        <p:nvPicPr>
          <p:cNvPr id="4" name="图片 3"/>
          <p:cNvPicPr>
            <a:picLocks noChangeAspect="1"/>
          </p:cNvPicPr>
          <p:nvPr/>
        </p:nvPicPr>
        <p:blipFill>
          <a:blip r:embed="rId3"/>
          <a:stretch>
            <a:fillRect/>
          </a:stretch>
        </p:blipFill>
        <p:spPr>
          <a:xfrm>
            <a:off x="0" y="1464311"/>
            <a:ext cx="7645400" cy="4318000"/>
          </a:xfrm>
          <a:prstGeom prst="rect">
            <a:avLst/>
          </a:prstGeom>
        </p:spPr>
      </p:pic>
      <p:pic>
        <p:nvPicPr>
          <p:cNvPr id="22"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0180" y="1226185"/>
            <a:ext cx="4401820" cy="2465070"/>
          </a:xfrm>
          <a:prstGeom prst="rect">
            <a:avLst/>
          </a:prstGeom>
        </p:spPr>
      </p:pic>
      <p:sp>
        <p:nvSpPr>
          <p:cNvPr id="5" name="椭圆形标注 4"/>
          <p:cNvSpPr/>
          <p:nvPr/>
        </p:nvSpPr>
        <p:spPr>
          <a:xfrm>
            <a:off x="7544435" y="3691255"/>
            <a:ext cx="4694555" cy="2847340"/>
          </a:xfrm>
          <a:prstGeom prst="wedgeEllipseCallout">
            <a:avLst/>
          </a:prstGeom>
          <a:solidFill>
            <a:schemeClr val="bg2">
              <a:lumMod val="40000"/>
              <a:lumOff val="60000"/>
            </a:schemeClr>
          </a:solidFill>
          <a:ln w="12700" cap="flat">
            <a:noFill/>
            <a:prstDash val="solid"/>
            <a:miter/>
          </a:ln>
        </p:spPr>
        <p:txBody>
          <a:bodyPr rtlCol="0" anchor="ctr">
            <a:noAutofit/>
          </a:bodyPr>
          <a:lstStyle/>
          <a:p>
            <a:pPr algn="l"/>
            <a:endParaRPr lang="zh-CN" altLang="en-US"/>
          </a:p>
        </p:txBody>
      </p:sp>
      <p:sp>
        <p:nvSpPr>
          <p:cNvPr id="7" name="文本框 6"/>
          <p:cNvSpPr txBox="1"/>
          <p:nvPr/>
        </p:nvSpPr>
        <p:spPr>
          <a:xfrm>
            <a:off x="8001635" y="4533689"/>
            <a:ext cx="3978910" cy="912072"/>
          </a:xfrm>
          <a:prstGeom prst="rect">
            <a:avLst/>
          </a:prstGeom>
          <a:noFill/>
        </p:spPr>
        <p:txBody>
          <a:bodyPr wrap="square" rtlCol="0">
            <a:noAutofit/>
          </a:bodyPr>
          <a:lstStyle/>
          <a:p>
            <a:pPr rtl="0"/>
            <a:r>
              <a:rPr lang="zh-Hans" sz="1800" b="0" i="0" u="none" strike="noStrike" dirty="0">
                <a:highlight>
                  <a:srgbClr val="000000">
                    <a:alpha val="0"/>
                  </a:srgbClr>
                </a:highlight>
                <a:latin typeface="Simsun"/>
                <a:ea typeface="Simsun"/>
              </a:rPr>
              <a:t>“我的摊子上有30多种蔬菜。过去我老公总是大半夜去批发市场进货</a:t>
            </a:r>
            <a:r>
              <a:rPr lang="zh-CN" altLang="en-US" sz="1800" b="0" i="0" u="none" strike="noStrike" dirty="0">
                <a:highlight>
                  <a:srgbClr val="000000">
                    <a:alpha val="0"/>
                  </a:srgbClr>
                </a:highlight>
                <a:latin typeface="Simsun"/>
                <a:ea typeface="Simsun"/>
              </a:rPr>
              <a:t>，</a:t>
            </a:r>
            <a:r>
              <a:rPr lang="zh-Hans" sz="1800" b="0" i="0" u="none" strike="noStrike" dirty="0">
                <a:highlight>
                  <a:srgbClr val="000000">
                    <a:alpha val="0"/>
                  </a:srgbClr>
                </a:highlight>
                <a:latin typeface="Simsun"/>
                <a:ea typeface="Simsun"/>
              </a:rPr>
              <a:t>现在我们可以</a:t>
            </a:r>
            <a:r>
              <a:rPr lang="zh-CN" altLang="en-US" sz="1800" b="0" i="0" u="none" strike="noStrike" dirty="0">
                <a:highlight>
                  <a:srgbClr val="000000">
                    <a:alpha val="0"/>
                  </a:srgbClr>
                </a:highlight>
                <a:latin typeface="Simsun"/>
                <a:ea typeface="Simsun"/>
              </a:rPr>
              <a:t>在</a:t>
            </a:r>
            <a:r>
              <a:rPr lang="zh-Hans" sz="1800" b="0" i="0" u="none" strike="noStrike" dirty="0">
                <a:highlight>
                  <a:srgbClr val="000000">
                    <a:alpha val="0"/>
                  </a:srgbClr>
                </a:highlight>
                <a:latin typeface="Simsun"/>
                <a:ea typeface="Simsun"/>
              </a:rPr>
              <a:t>网上下单，很方便。“</a:t>
            </a:r>
          </a:p>
        </p:txBody>
      </p:sp>
      <p:sp>
        <p:nvSpPr>
          <p:cNvPr id="8" name="Google Shape;599;p42"/>
          <p:cNvSpPr txBox="1">
            <a:spLocks noGrp="1"/>
          </p:cNvSpPr>
          <p:nvPr/>
        </p:nvSpPr>
        <p:spPr>
          <a:xfrm>
            <a:off x="210820" y="5975350"/>
            <a:ext cx="7333615" cy="770255"/>
          </a:xfrm>
          <a:prstGeom prst="rect">
            <a:avLst/>
          </a:prstGeom>
          <a:solidFill>
            <a:schemeClr val="bg2">
              <a:lumMod val="20000"/>
              <a:lumOff val="80000"/>
            </a:schemeClr>
          </a:solidFill>
          <a:ln>
            <a:noFill/>
          </a:ln>
        </p:spPr>
        <p:txBody>
          <a:bodyPr wrap="square" lIns="121900" tIns="121900" rIns="121900" bIns="121900" anchor="ctr" anchorCtr="0">
            <a:noAutofit/>
          </a:bodyPr>
          <a:lstStyle>
            <a:defPPr marR="0" lvl="0" algn="l" rtl="0">
              <a:lnSpc>
                <a:spcPct val="100000"/>
              </a:lnSpc>
              <a:spcBef>
                <a:spcPct val="0"/>
              </a:spcBef>
              <a:spcAft>
                <a:spcPct val="0"/>
              </a:spcAft>
            </a:defPPr>
            <a:lvl1pPr marL="609600" marR="0" lvl="0" indent="-457200" algn="ctr" rtl="0">
              <a:lnSpc>
                <a:spcPct val="100000"/>
              </a:lnSpc>
              <a:spcBef>
                <a:spcPct val="0"/>
              </a:spcBef>
              <a:spcAft>
                <a:spcPct val="0"/>
              </a:spcAft>
              <a:buClr>
                <a:srgbClr val="253B61"/>
              </a:buClr>
              <a:buSzPts val="1800"/>
              <a:buFont typeface="Josefin Sans"/>
              <a:buNone/>
              <a:defRPr sz="4000" b="0" i="0" u="none" strike="noStrike" cap="none">
                <a:solidFill>
                  <a:srgbClr val="112349"/>
                </a:solidFill>
                <a:latin typeface="Bebas Neue" panose="020B0606020202050201"/>
                <a:ea typeface="Bebas Neue" panose="020B0606020202050201"/>
                <a:cs typeface="Bebas Neue" panose="020B0606020202050201"/>
                <a:sym typeface="Bebas Neue" panose="020B0606020202050201"/>
              </a:defRPr>
            </a:lvl1pPr>
            <a:lvl2pPr marL="1219200" marR="0" lvl="1" indent="-423545" algn="r" rtl="0">
              <a:lnSpc>
                <a:spcPct val="100000"/>
              </a:lnSpc>
              <a:spcBef>
                <a:spcPct val="0"/>
              </a:spcBef>
              <a:spcAft>
                <a:spcPct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2pPr>
            <a:lvl3pPr marL="1828800" marR="0" lvl="2" indent="-423545" algn="r" rtl="0">
              <a:lnSpc>
                <a:spcPct val="100000"/>
              </a:lnSpc>
              <a:spcBef>
                <a:spcPct val="0"/>
              </a:spcBef>
              <a:spcAft>
                <a:spcPct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3pPr>
            <a:lvl4pPr marL="2438400" marR="0" lvl="3" indent="-423545" algn="r" rtl="0">
              <a:lnSpc>
                <a:spcPct val="100000"/>
              </a:lnSpc>
              <a:spcBef>
                <a:spcPct val="0"/>
              </a:spcBef>
              <a:spcAft>
                <a:spcPct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4pPr>
            <a:lvl5pPr marL="3048000" marR="0" lvl="4" indent="-423545" algn="r" rtl="0">
              <a:lnSpc>
                <a:spcPct val="100000"/>
              </a:lnSpc>
              <a:spcBef>
                <a:spcPct val="0"/>
              </a:spcBef>
              <a:spcAft>
                <a:spcPct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5pPr>
            <a:lvl6pPr marL="3657600" marR="0" lvl="5" indent="-423545" algn="r" rtl="0">
              <a:lnSpc>
                <a:spcPct val="100000"/>
              </a:lnSpc>
              <a:spcBef>
                <a:spcPct val="0"/>
              </a:spcBef>
              <a:spcAft>
                <a:spcPct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6pPr>
            <a:lvl7pPr marL="4267200" marR="0" lvl="6" indent="-423545" algn="r" rtl="0">
              <a:lnSpc>
                <a:spcPct val="100000"/>
              </a:lnSpc>
              <a:spcBef>
                <a:spcPct val="0"/>
              </a:spcBef>
              <a:spcAft>
                <a:spcPct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7pPr>
            <a:lvl8pPr marL="4876800" marR="0" lvl="7" indent="-423545" algn="r" rtl="0">
              <a:lnSpc>
                <a:spcPct val="100000"/>
              </a:lnSpc>
              <a:spcBef>
                <a:spcPct val="0"/>
              </a:spcBef>
              <a:spcAft>
                <a:spcPct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8pPr>
            <a:lvl9pPr marL="5486400" marR="0" lvl="8" indent="-423545" algn="r" rtl="0">
              <a:lnSpc>
                <a:spcPct val="100000"/>
              </a:lnSpc>
              <a:spcBef>
                <a:spcPct val="0"/>
              </a:spcBef>
              <a:spcAft>
                <a:spcPct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9pPr>
          </a:lstStyle>
          <a:p>
            <a:pPr marL="0" lvl="0" indent="0" algn="ctr" rtl="0">
              <a:spcBef>
                <a:spcPct val="0"/>
              </a:spcBef>
              <a:spcAft>
                <a:spcPct val="0"/>
              </a:spcAft>
              <a:buNone/>
            </a:pPr>
            <a:r>
              <a:rPr lang="zh-Hans" sz="3200" b="0" i="0" u="none" strike="noStrike">
                <a:highlight>
                  <a:srgbClr val="000000">
                    <a:alpha val="0"/>
                  </a:srgbClr>
                </a:highlight>
                <a:latin typeface="Simsun"/>
                <a:ea typeface="Simsun"/>
                <a:cs typeface="Arial"/>
              </a:rPr>
              <a:t>食品浪费和损失：减少到0.2%。</a:t>
            </a:r>
          </a:p>
        </p:txBody>
      </p:sp>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83288" y="98887"/>
            <a:ext cx="12025422" cy="1569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435464"/>
                </a:solidFill>
                <a:latin typeface="Arial" panose="020B0604020202020204" pitchFamily="34" charset="0"/>
                <a:ea typeface="Arial" panose="020B0604020202020204" pitchFamily="34" charset="0"/>
                <a:cs typeface="Arial" panose="020B0604020202020204" pitchFamily="34" charset="0"/>
              </a:defRPr>
            </a:lvl1pPr>
          </a:lstStyle>
          <a:p>
            <a:pPr lvl="0" algn="ctr">
              <a:lnSpc>
                <a:spcPct val="100000"/>
              </a:lnSpc>
              <a:spcBef>
                <a:spcPts val="0"/>
              </a:spcBef>
              <a:spcAft>
                <a:spcPts val="450"/>
              </a:spcAft>
              <a:defRPr/>
            </a:pPr>
            <a:r>
              <a:rPr lang="zh-CN" altLang="en-US" dirty="0">
                <a:solidFill>
                  <a:prstClr val="black"/>
                </a:solidFill>
                <a:ea typeface="宋体" panose="02010600030101010101" pitchFamily="2" charset="-122"/>
              </a:rPr>
              <a:t>拟议的技术援助：通过数字技术实现可持续、弹性和包容性农业和农村转型</a:t>
            </a:r>
            <a:endParaRPr kumimoji="0" lang="en-US" altLang="zh-CN"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Google Shape;243;p55">
            <a:extLst>
              <a:ext uri="{FF2B5EF4-FFF2-40B4-BE49-F238E27FC236}">
                <a16:creationId xmlns:a16="http://schemas.microsoft.com/office/drawing/2014/main" id="{8C86BABD-76BD-FB2D-D711-E26A8B7D2CEA}"/>
              </a:ext>
            </a:extLst>
          </p:cNvPr>
          <p:cNvSpPr txBox="1"/>
          <p:nvPr/>
        </p:nvSpPr>
        <p:spPr>
          <a:xfrm>
            <a:off x="373278" y="1820958"/>
            <a:ext cx="11445443" cy="4686167"/>
          </a:xfrm>
          <a:prstGeom prst="rect">
            <a:avLst/>
          </a:prstGeom>
          <a:noFill/>
          <a:ln>
            <a:noFill/>
          </a:ln>
        </p:spPr>
        <p:txBody>
          <a:bodyPr spcFirstLastPara="1" wrap="square" lIns="121900" tIns="121900" rIns="121900" bIns="121900" anchor="t" anchorCtr="0">
            <a:noAutofit/>
          </a:bodyPr>
          <a:lstStyle/>
          <a:p>
            <a:pPr lvl="0">
              <a:defRPr/>
            </a:pPr>
            <a:r>
              <a:rPr lang="zh-CN" altLang="en-US" sz="2135" b="1" dirty="0">
                <a:solidFill>
                  <a:srgbClr val="434343"/>
                </a:solidFill>
                <a:latin typeface="SimSun" panose="02010600030101010101" pitchFamily="2" charset="-122"/>
                <a:ea typeface="SimSun" panose="02010600030101010101" pitchFamily="2" charset="-122"/>
                <a:cs typeface="Roboto"/>
                <a:sym typeface="Roboto"/>
              </a:rPr>
              <a:t>周期：</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2022</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年</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12</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月</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-2024</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年</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11</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月</a:t>
            </a:r>
            <a:endParaRPr lang="en-GB" altLang="zh-CN" sz="2135" b="1" dirty="0">
              <a:solidFill>
                <a:srgbClr val="434343"/>
              </a:solidFill>
              <a:latin typeface="SimSun" panose="02010600030101010101" pitchFamily="2" charset="-122"/>
              <a:ea typeface="SimSun" panose="02010600030101010101" pitchFamily="2" charset="-122"/>
              <a:cs typeface="Roboto"/>
              <a:sym typeface="Roboto"/>
            </a:endParaRPr>
          </a:p>
          <a:p>
            <a:pPr lvl="0">
              <a:defRPr/>
            </a:pPr>
            <a:endParaRPr lang="en-US" altLang="en-GB" sz="2135" b="1" dirty="0">
              <a:solidFill>
                <a:srgbClr val="434343"/>
              </a:solidFill>
              <a:latin typeface="SimSun" panose="02010600030101010101" pitchFamily="2" charset="-122"/>
              <a:ea typeface="SimSun" panose="02010600030101010101" pitchFamily="2" charset="-122"/>
              <a:cs typeface="Roboto"/>
              <a:sym typeface="Roboto"/>
            </a:endParaRPr>
          </a:p>
          <a:p>
            <a:pPr lvl="0">
              <a:defRPr/>
            </a:pPr>
            <a:r>
              <a:rPr lang="en-US" altLang="en-GB" sz="2135" b="1" dirty="0" err="1">
                <a:solidFill>
                  <a:srgbClr val="434343"/>
                </a:solidFill>
                <a:latin typeface="SimSun" panose="02010600030101010101" pitchFamily="2" charset="-122"/>
                <a:ea typeface="SimSun" panose="02010600030101010101" pitchFamily="2" charset="-122"/>
                <a:cs typeface="Roboto"/>
                <a:sym typeface="Roboto"/>
              </a:rPr>
              <a:t>执行机构</a:t>
            </a:r>
            <a:r>
              <a:rPr lang="zh-CN" altLang="en-US" sz="2400" b="1" dirty="0">
                <a:solidFill>
                  <a:srgbClr val="434343"/>
                </a:solidFill>
                <a:latin typeface="SimSun" panose="02010600030101010101" pitchFamily="2" charset="-122"/>
                <a:ea typeface="SimSun" panose="02010600030101010101" pitchFamily="2" charset="-122"/>
                <a:cs typeface="Roboto"/>
                <a:sym typeface="Roboto"/>
              </a:rPr>
              <a:t>：</a:t>
            </a:r>
            <a:r>
              <a:rPr lang="zh-CN" altLang="en-US" sz="2400" dirty="0">
                <a:latin typeface="SimSun" panose="02010600030101010101" pitchFamily="2" charset="-122"/>
                <a:ea typeface="SimSun" panose="02010600030101010101" pitchFamily="2" charset="-122"/>
              </a:rPr>
              <a:t>中国农业农村部</a:t>
            </a:r>
            <a:endParaRPr kumimoji="0" lang="en-US" altLang="en-GB" sz="2135" b="1" i="0" u="none" strike="noStrike" kern="1200" cap="none" spc="0" normalizeH="0" baseline="0" noProof="0" dirty="0">
              <a:ln>
                <a:noFill/>
              </a:ln>
              <a:solidFill>
                <a:srgbClr val="434343"/>
              </a:solidFill>
              <a:effectLst/>
              <a:uLnTx/>
              <a:uFillTx/>
              <a:latin typeface="SimSun" panose="02010600030101010101" pitchFamily="2" charset="-122"/>
              <a:ea typeface="SimSun" panose="02010600030101010101" pitchFamily="2" charset="-122"/>
              <a:cs typeface="Roboto"/>
              <a:sym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GB" sz="2135" b="1" i="0" u="none" strike="noStrike" kern="1200" cap="none" spc="0" normalizeH="0" baseline="0" noProof="0" dirty="0">
              <a:ln>
                <a:noFill/>
              </a:ln>
              <a:solidFill>
                <a:srgbClr val="434343"/>
              </a:solidFill>
              <a:effectLst/>
              <a:uLnTx/>
              <a:uFillTx/>
              <a:latin typeface="SimSun" panose="02010600030101010101" pitchFamily="2" charset="-122"/>
              <a:ea typeface="SimSun" panose="02010600030101010101" pitchFamily="2" charset="-122"/>
              <a:cs typeface="Roboto"/>
              <a:sym typeface="Roboto"/>
            </a:endParaRPr>
          </a:p>
          <a:p>
            <a:pPr>
              <a:defRPr/>
            </a:pPr>
            <a:r>
              <a:rPr lang="zh-CN" altLang="en-US" sz="2135" b="1" dirty="0">
                <a:solidFill>
                  <a:srgbClr val="434343"/>
                </a:solidFill>
                <a:latin typeface="SimSun" panose="02010600030101010101" pitchFamily="2" charset="-122"/>
                <a:ea typeface="SimSun" panose="02010600030101010101" pitchFamily="2" charset="-122"/>
                <a:cs typeface="Roboto"/>
                <a:sym typeface="Roboto"/>
              </a:rPr>
              <a:t>投资：亚行 </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25 </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万美元 </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 </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中国基金</a:t>
            </a:r>
            <a:endParaRPr kumimoji="0" lang="en-US" altLang="en-GB" sz="2135" b="1" i="0" u="none" strike="noStrike" kern="1200" cap="none" spc="0" normalizeH="0" baseline="0" noProof="0" dirty="0">
              <a:ln>
                <a:noFill/>
              </a:ln>
              <a:solidFill>
                <a:srgbClr val="434343"/>
              </a:solidFill>
              <a:effectLst/>
              <a:uLnTx/>
              <a:uFillTx/>
              <a:latin typeface="SimSun" panose="02010600030101010101" pitchFamily="2" charset="-122"/>
              <a:ea typeface="SimSun" panose="02010600030101010101" pitchFamily="2" charset="-122"/>
              <a:cs typeface="Roboto"/>
              <a:sym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GB" sz="2135" b="1" dirty="0">
              <a:solidFill>
                <a:srgbClr val="434343"/>
              </a:solidFill>
              <a:latin typeface="SimSun" panose="02010600030101010101" pitchFamily="2" charset="-122"/>
              <a:ea typeface="SimSun" panose="02010600030101010101" pitchFamily="2" charset="-122"/>
              <a:cs typeface="Roboto"/>
              <a:sym typeface="Roboto"/>
            </a:endParaRPr>
          </a:p>
          <a:p>
            <a:pPr lvl="0">
              <a:defRPr/>
            </a:pPr>
            <a:r>
              <a:rPr lang="zh-CN" altLang="en-US" sz="2135" b="1" dirty="0">
                <a:solidFill>
                  <a:srgbClr val="434343"/>
                </a:solidFill>
                <a:latin typeface="SimSun" panose="02010600030101010101" pitchFamily="2" charset="-122"/>
                <a:ea typeface="SimSun" panose="02010600030101010101" pitchFamily="2" charset="-122"/>
                <a:cs typeface="Roboto"/>
                <a:sym typeface="Roboto"/>
              </a:rPr>
              <a:t>产出 </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1</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：中国和其他国家农业数字技术应用基线状况评估</a:t>
            </a:r>
            <a:endParaRPr lang="en-GB" altLang="zh-CN" sz="2135" b="1" dirty="0">
              <a:solidFill>
                <a:srgbClr val="434343"/>
              </a:solidFill>
              <a:latin typeface="SimSun" panose="02010600030101010101" pitchFamily="2" charset="-122"/>
              <a:ea typeface="SimSun" panose="02010600030101010101" pitchFamily="2" charset="-122"/>
              <a:cs typeface="Roboto"/>
              <a:sym typeface="Roboto"/>
            </a:endParaRPr>
          </a:p>
          <a:p>
            <a:pPr lvl="0">
              <a:defRPr/>
            </a:pPr>
            <a:endParaRPr lang="en-GB" altLang="zh-CN" sz="2135" b="1" dirty="0">
              <a:solidFill>
                <a:srgbClr val="434343"/>
              </a:solidFill>
              <a:latin typeface="SimSun" panose="02010600030101010101" pitchFamily="2" charset="-122"/>
              <a:ea typeface="SimSun" panose="02010600030101010101" pitchFamily="2" charset="-122"/>
              <a:cs typeface="Roboto"/>
              <a:sym typeface="Roboto"/>
            </a:endParaRPr>
          </a:p>
          <a:p>
            <a:pPr lvl="0">
              <a:defRPr/>
            </a:pPr>
            <a:r>
              <a:rPr lang="zh-CN" altLang="en-US" sz="2135" b="1" dirty="0">
                <a:solidFill>
                  <a:srgbClr val="434343"/>
                </a:solidFill>
                <a:latin typeface="SimSun" panose="02010600030101010101" pitchFamily="2" charset="-122"/>
                <a:ea typeface="SimSun" panose="02010600030101010101" pitchFamily="2" charset="-122"/>
                <a:cs typeface="Roboto"/>
                <a:sym typeface="Roboto"/>
              </a:rPr>
              <a:t>产出 </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2</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：农业和农村转型数字技术应用的跨国知识和南南合作</a:t>
            </a:r>
            <a:endParaRPr lang="en-GB" altLang="zh-CN" sz="2135" b="1" dirty="0">
              <a:solidFill>
                <a:srgbClr val="434343"/>
              </a:solidFill>
              <a:latin typeface="SimSun" panose="02010600030101010101" pitchFamily="2" charset="-122"/>
              <a:ea typeface="SimSun" panose="02010600030101010101" pitchFamily="2" charset="-122"/>
              <a:cs typeface="Roboto"/>
              <a:sym typeface="Roboto"/>
            </a:endParaRPr>
          </a:p>
          <a:p>
            <a:pPr lvl="0">
              <a:defRPr/>
            </a:pPr>
            <a:endParaRPr lang="en-GB" altLang="zh-CN" sz="2135" b="1" dirty="0">
              <a:solidFill>
                <a:srgbClr val="434343"/>
              </a:solidFill>
              <a:latin typeface="SimSun" panose="02010600030101010101" pitchFamily="2" charset="-122"/>
              <a:ea typeface="SimSun" panose="02010600030101010101" pitchFamily="2" charset="-122"/>
              <a:cs typeface="Roboto"/>
              <a:sym typeface="Roboto"/>
            </a:endParaRPr>
          </a:p>
          <a:p>
            <a:pPr lvl="0">
              <a:defRPr/>
            </a:pPr>
            <a:r>
              <a:rPr lang="zh-CN" altLang="en-US" sz="2135" b="1" dirty="0">
                <a:solidFill>
                  <a:srgbClr val="434343"/>
                </a:solidFill>
                <a:latin typeface="SimSun" panose="02010600030101010101" pitchFamily="2" charset="-122"/>
                <a:ea typeface="SimSun" panose="02010600030101010101" pitchFamily="2" charset="-122"/>
                <a:cs typeface="Roboto"/>
                <a:sym typeface="Roboto"/>
              </a:rPr>
              <a:t>产出 </a:t>
            </a:r>
            <a:r>
              <a:rPr lang="en-US" altLang="zh-CN" sz="2135" b="1" dirty="0">
                <a:solidFill>
                  <a:srgbClr val="434343"/>
                </a:solidFill>
                <a:latin typeface="SimSun" panose="02010600030101010101" pitchFamily="2" charset="-122"/>
                <a:ea typeface="SimSun" panose="02010600030101010101" pitchFamily="2" charset="-122"/>
                <a:cs typeface="Roboto"/>
                <a:sym typeface="Roboto"/>
              </a:rPr>
              <a:t>3</a:t>
            </a:r>
            <a:r>
              <a:rPr lang="zh-CN" altLang="en-US" sz="2135" b="1" dirty="0">
                <a:solidFill>
                  <a:srgbClr val="434343"/>
                </a:solidFill>
                <a:latin typeface="SimSun" panose="02010600030101010101" pitchFamily="2" charset="-122"/>
                <a:ea typeface="SimSun" panose="02010600030101010101" pitchFamily="2" charset="-122"/>
                <a:cs typeface="Roboto"/>
                <a:sym typeface="Roboto"/>
              </a:rPr>
              <a:t>：中国和其他发展中成员体在农业和农村转型中数字技术应用的政策建议和建议定稿</a:t>
            </a:r>
            <a:endParaRPr lang="en-US" altLang="en-GB" sz="2135" dirty="0">
              <a:solidFill>
                <a:srgbClr val="434343"/>
              </a:solidFill>
              <a:latin typeface="SimSun" panose="02010600030101010101" pitchFamily="2" charset="-122"/>
              <a:ea typeface="SimSun" panose="02010600030101010101" pitchFamily="2" charset="-122"/>
              <a:cs typeface="Roboto"/>
              <a:sym typeface="Roboto"/>
            </a:endParaRPr>
          </a:p>
          <a:p>
            <a:pPr>
              <a:defRPr/>
            </a:pPr>
            <a:endParaRPr kumimoji="0" lang="en-US" altLang="en-GB" sz="214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p:txBody>
      </p:sp>
    </p:spTree>
    <p:extLst>
      <p:ext uri="{BB962C8B-B14F-4D97-AF65-F5344CB8AC3E}">
        <p14:creationId xmlns:p14="http://schemas.microsoft.com/office/powerpoint/2010/main" val="2237630951"/>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55"/>
          <p:cNvSpPr txBox="1"/>
          <p:nvPr/>
        </p:nvSpPr>
        <p:spPr>
          <a:xfrm>
            <a:off x="414655" y="327659"/>
            <a:ext cx="11196319" cy="1091565"/>
          </a:xfrm>
          <a:prstGeom prst="rect">
            <a:avLst/>
          </a:prstGeom>
          <a:solidFill>
            <a:srgbClr val="E6A708"/>
          </a:solidFill>
          <a:ln w="9525" cap="flat" cmpd="sng">
            <a:solidFill>
              <a:schemeClr val="lt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3" name="Google Shape;243;p55"/>
          <p:cNvSpPr txBox="1"/>
          <p:nvPr/>
        </p:nvSpPr>
        <p:spPr>
          <a:xfrm>
            <a:off x="414655" y="1493678"/>
            <a:ext cx="5405119" cy="470535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每年提供给农民的公共财政拨款是5360亿美元，其中：</a:t>
            </a: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约三分之二资金的拨款方式</a:t>
            </a:r>
            <a:r>
              <a:rPr kumimoji="0" lang="zh-Hans" sz="2000" b="0" i="0" u="none" strike="noStrike" kern="1200" cap="none" spc="0" normalizeH="0" baseline="0" noProof="0" dirty="0">
                <a:solidFill>
                  <a:srgbClr val="EF8600"/>
                </a:solidFill>
                <a:highlight>
                  <a:srgbClr val="000000">
                    <a:alpha val="0"/>
                  </a:srgbClr>
                </a:highlight>
                <a:uLnTx/>
                <a:uFillTx/>
                <a:latin typeface="Simsun"/>
                <a:ea typeface="Simsun"/>
                <a:cs typeface="Roboto"/>
                <a:sym typeface="Roboto"/>
              </a:rPr>
              <a:t>不利于农业决策</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a:t>
            </a:r>
            <a:endParaRPr kumimoji="0" lang="en-US" alt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endParaRP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endPar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endParaRPr>
          </a:p>
          <a:p>
            <a:pPr marL="0" marR="0" lvl="0" indent="0" algn="l" defTabSz="914400" rtl="0" eaLnBrk="1" fontAlgn="auto" latinLnBrk="0" hangingPunct="1">
              <a:lnSpc>
                <a:spcPct val="50000"/>
              </a:lnSpc>
              <a:spcBef>
                <a:spcPct val="0"/>
              </a:spcBef>
              <a:spcAft>
                <a:spcPct val="0"/>
              </a:spcAft>
              <a:buClrTx/>
              <a:buSzTx/>
              <a:buFont typeface="Arial" panose="020B0604020202020204" pitchFamily="34" charset="0"/>
              <a:buNone/>
              <a:defRPr/>
            </a:pPr>
            <a:endPar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对此类不当的资金支持进行重新分配，助力实现可持续政策目标：</a:t>
            </a:r>
            <a:endPar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EF8600"/>
                </a:solidFill>
                <a:highlight>
                  <a:srgbClr val="000000">
                    <a:alpha val="0"/>
                  </a:srgbClr>
                </a:highlight>
                <a:uLnTx/>
                <a:uFillTx/>
                <a:latin typeface="Simsun"/>
                <a:ea typeface="Simsun"/>
                <a:cs typeface="Roboto"/>
                <a:sym typeface="Roboto"/>
              </a:rPr>
              <a:t>欧盟政策改革</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a:t>
            </a:r>
            <a:r>
              <a:rPr kumimoji="0" lang="en-US" alt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30%</a:t>
            </a:r>
            <a:r>
              <a:rPr kumimoji="0" lang="zh-CN" altLang="en-U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的</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拨款需要农民采取额外的环保措施才能得到。</a:t>
            </a:r>
          </a:p>
          <a:p>
            <a:pPr marL="914400" marR="0" lvl="0" indent="0" algn="l" defTabSz="914400" rtl="0" eaLnBrk="1" fontAlgn="auto" latinLnBrk="0" hangingPunct="1">
              <a:lnSpc>
                <a:spcPct val="100000"/>
              </a:lnSpc>
              <a:spcBef>
                <a:spcPct val="0"/>
              </a:spcBef>
              <a:spcAft>
                <a:spcPct val="0"/>
              </a:spcAft>
              <a:buClrTx/>
              <a:buSzTx/>
              <a:buFontTx/>
              <a:buNone/>
              <a:defRPr/>
            </a:pPr>
            <a:endParaRPr kumimoji="0" sz="2135" b="0" i="0" u="none" strike="noStrike" kern="1200" cap="none" spc="0" normalizeH="0" baseline="0" noProof="0" dirty="0">
              <a:ln>
                <a:noFill/>
              </a:ln>
              <a:solidFill>
                <a:srgbClr val="434343"/>
              </a:solidFill>
              <a:effectLst/>
              <a:uLnTx/>
              <a:uFillTx/>
              <a:latin typeface="Roboto"/>
              <a:ea typeface="Roboto"/>
              <a:cs typeface="Roboto"/>
              <a:sym typeface="Roboto"/>
            </a:endParaRPr>
          </a:p>
        </p:txBody>
      </p:sp>
      <p:sp>
        <p:nvSpPr>
          <p:cNvPr id="244" name="Google Shape;244;p55"/>
          <p:cNvSpPr txBox="1"/>
          <p:nvPr/>
        </p:nvSpPr>
        <p:spPr>
          <a:xfrm>
            <a:off x="888047" y="457992"/>
            <a:ext cx="10249533" cy="83089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2400" b="1" i="0" u="none" strike="noStrike" kern="1200" cap="none" spc="0" normalizeH="0" baseline="0" noProof="0">
                <a:solidFill>
                  <a:srgbClr val="FFFFFF"/>
                </a:solidFill>
                <a:highlight>
                  <a:srgbClr val="000000">
                    <a:alpha val="0"/>
                  </a:srgbClr>
                </a:highlight>
                <a:uLnTx/>
                <a:uFillTx/>
                <a:latin typeface="Simsun"/>
                <a:ea typeface="Simsun"/>
                <a:cs typeface="Roboto"/>
                <a:sym typeface="Roboto"/>
              </a:rPr>
              <a:t>行动三：支持发展中成员国家政府调整公共财政和政策机构的方向</a:t>
            </a:r>
          </a:p>
        </p:txBody>
      </p:sp>
      <p:sp>
        <p:nvSpPr>
          <p:cNvPr id="9" name="Google Shape;243;p55">
            <a:extLst>
              <a:ext uri="{FF2B5EF4-FFF2-40B4-BE49-F238E27FC236}">
                <a16:creationId xmlns:a16="http://schemas.microsoft.com/office/drawing/2014/main" id="{E766FA85-EB79-4ED6-9BE5-4563A2B586E2}"/>
              </a:ext>
            </a:extLst>
          </p:cNvPr>
          <p:cNvSpPr txBox="1"/>
          <p:nvPr/>
        </p:nvSpPr>
        <p:spPr>
          <a:xfrm>
            <a:off x="5948679" y="1541026"/>
            <a:ext cx="5662295" cy="4016395"/>
          </a:xfrm>
          <a:prstGeom prst="rect">
            <a:avLst/>
          </a:prstGeom>
          <a:noFill/>
          <a:ln>
            <a:noFill/>
          </a:ln>
        </p:spPr>
        <p:txBody>
          <a:bodyPr spcFirstLastPara="1" wrap="square" lIns="121900" tIns="121900" rIns="121900" bIns="121900" anchor="t" anchorCtr="0">
            <a:noAutofit/>
          </a:bodyPr>
          <a:lstStyle/>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对林业、渔业和水征收</a:t>
            </a: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环境税</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，鼓励更加可持续的开采和有效的税收征管。</a:t>
            </a: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为环境服务拨款</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，比如</a:t>
            </a:r>
            <a:r>
              <a:rPr kumimoji="0" lang="zh-CN" altLang="en-U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为</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中国生态补偿的尝试</a:t>
            </a:r>
            <a:r>
              <a:rPr kumimoji="0" lang="zh-CN" altLang="en-U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提供拨款</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a:t>
            </a: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可交易的许可证</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，用于管理碳汇交易等外部影响。</a:t>
            </a:r>
          </a:p>
          <a:p>
            <a:pPr marL="342900" indent="-342900" rtl="0">
              <a:buFont typeface="Wingdings" panose="05000000000000000000" pitchFamily="2" charset="2"/>
              <a:buChar char="§"/>
              <a:defRPr/>
            </a:pP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可追溯性和生态</a:t>
            </a:r>
            <a:r>
              <a:rPr kumimoji="0" lang="zh-CN" altLang="en-U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标识</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，确保市场价格中涵盖了食品生产和销售的真实成本。</a:t>
            </a:r>
            <a:endParaRPr lang="en-US" altLang="en-GB" sz="2000" dirty="0">
              <a:solidFill>
                <a:srgbClr val="434343"/>
              </a:solidFill>
              <a:latin typeface="Roboto"/>
              <a:ea typeface="Roboto"/>
              <a:cs typeface="Roboto"/>
              <a:sym typeface="Roboto"/>
            </a:endParaRP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endPar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F282E3-E609-41D3-ADB0-B7DF2A5D1FA1}"/>
              </a:ext>
            </a:extLst>
          </p:cNvPr>
          <p:cNvSpPr>
            <a:spLocks noGrp="1"/>
          </p:cNvSpPr>
          <p:nvPr>
            <p:ph type="body" idx="1"/>
          </p:nvPr>
        </p:nvSpPr>
        <p:spPr>
          <a:xfrm>
            <a:off x="874365" y="1454866"/>
            <a:ext cx="10175437" cy="5051905"/>
          </a:xfrm>
        </p:spPr>
        <p:txBody>
          <a:bodyPr>
            <a:noAutofit/>
          </a:bodyPr>
          <a:lstStyle/>
          <a:p>
            <a:pPr marL="342900" indent="-342900" rtl="0">
              <a:buFont typeface="Arial" panose="020B0604020202020204" pitchFamily="34" charset="0"/>
              <a:buChar char="•"/>
            </a:pPr>
            <a:r>
              <a:rPr lang="zh-Hans" sz="2400" b="0" i="0" u="none" strike="noStrike" dirty="0">
                <a:solidFill>
                  <a:srgbClr val="2F5597"/>
                </a:solidFill>
                <a:highlight>
                  <a:srgbClr val="000000">
                    <a:alpha val="0"/>
                  </a:srgbClr>
                </a:highlight>
                <a:latin typeface="Simsun"/>
                <a:ea typeface="Simsun"/>
                <a:cs typeface="Arial"/>
              </a:rPr>
              <a:t>中国生态补偿机制的发展</a:t>
            </a:r>
          </a:p>
          <a:p>
            <a:pPr marL="800100" lvl="1" indent="-342900" rtl="0">
              <a:buFont typeface="Arial" panose="020B0604020202020204" pitchFamily="34" charset="0"/>
              <a:buChar char="•"/>
            </a:pPr>
            <a:r>
              <a:rPr lang="zh-Hans" sz="2000" b="0" i="0" u="none" strike="noStrike" dirty="0">
                <a:solidFill>
                  <a:srgbClr val="000000"/>
                </a:solidFill>
                <a:highlight>
                  <a:srgbClr val="000000">
                    <a:alpha val="0"/>
                  </a:srgbClr>
                </a:highlight>
                <a:latin typeface="Simsun"/>
                <a:ea typeface="Simsun"/>
                <a:cs typeface="Arial"/>
              </a:rPr>
              <a:t>亚行贷款资助的2015-2023年长江绿色生态廊道项目（29亿美元）和2018-2023年的长江绿色生态廊道项目（23亿美元）具有示范作用</a:t>
            </a:r>
          </a:p>
          <a:p>
            <a:pPr marL="800100" lvl="1" indent="-342900" rtl="0">
              <a:buFont typeface="Arial" panose="020B0604020202020204" pitchFamily="34" charset="0"/>
              <a:buChar char="•"/>
            </a:pPr>
            <a:r>
              <a:rPr lang="zh-Hans" sz="2000" b="0" i="0" u="none" strike="noStrike" dirty="0">
                <a:solidFill>
                  <a:srgbClr val="000000"/>
                </a:solidFill>
                <a:highlight>
                  <a:srgbClr val="000000">
                    <a:alpha val="0"/>
                  </a:srgbClr>
                </a:highlight>
                <a:latin typeface="Simsun"/>
                <a:ea typeface="Simsun"/>
                <a:cs typeface="Arial"/>
              </a:rPr>
              <a:t>自然资本投资的额外收益由上下游省镇共同分享</a:t>
            </a:r>
          </a:p>
          <a:p>
            <a:pPr marL="800100" lvl="1" indent="-342900" rtl="0">
              <a:buFont typeface="Arial" panose="020B0604020202020204" pitchFamily="34" charset="0"/>
              <a:buChar char="•"/>
            </a:pPr>
            <a:r>
              <a:rPr lang="zh-Hans" sz="2000" b="0" i="0" u="none" strike="noStrike" dirty="0">
                <a:solidFill>
                  <a:srgbClr val="000000"/>
                </a:solidFill>
                <a:highlight>
                  <a:srgbClr val="000000">
                    <a:alpha val="0"/>
                  </a:srgbClr>
                </a:highlight>
                <a:latin typeface="Simsun"/>
                <a:ea typeface="Simsun"/>
                <a:cs typeface="Arial"/>
              </a:rPr>
              <a:t>处理环境外部影响，获取投资回报</a:t>
            </a:r>
          </a:p>
          <a:p>
            <a:pPr marL="800100" lvl="1" indent="-342900" rtl="0">
              <a:buFont typeface="Arial" panose="020B0604020202020204" pitchFamily="34" charset="0"/>
              <a:buChar char="•"/>
            </a:pPr>
            <a:r>
              <a:rPr lang="zh-Hans" sz="2000" b="0" i="0" u="none" strike="noStrike" dirty="0">
                <a:solidFill>
                  <a:srgbClr val="000000"/>
                </a:solidFill>
                <a:highlight>
                  <a:srgbClr val="000000">
                    <a:alpha val="0"/>
                  </a:srgbClr>
                </a:highlight>
                <a:latin typeface="Simsun"/>
                <a:ea typeface="Simsun"/>
                <a:cs typeface="Arial"/>
              </a:rPr>
              <a:t>亚行与中国的伙伴关系</a:t>
            </a:r>
          </a:p>
          <a:p>
            <a:pPr lvl="1" rtl="0"/>
            <a:r>
              <a:rPr lang="zh-Hans" sz="2000" b="0" i="0" u="none" strike="noStrike" dirty="0">
                <a:solidFill>
                  <a:srgbClr val="000000"/>
                </a:solidFill>
                <a:highlight>
                  <a:srgbClr val="000000">
                    <a:alpha val="0"/>
                  </a:srgbClr>
                </a:highlight>
                <a:latin typeface="Simsun"/>
                <a:ea typeface="Simsun"/>
                <a:cs typeface="Arial"/>
              </a:rPr>
              <a:t>——</a:t>
            </a:r>
            <a:r>
              <a:rPr lang="en-US" altLang="zh-Hans" dirty="0">
                <a:solidFill>
                  <a:srgbClr val="000000"/>
                </a:solidFill>
                <a:highlight>
                  <a:srgbClr val="000000">
                    <a:alpha val="0"/>
                  </a:srgbClr>
                </a:highlight>
                <a:latin typeface="Simsun"/>
                <a:ea typeface="Simsun"/>
                <a:cs typeface="Arial"/>
              </a:rPr>
              <a:t> </a:t>
            </a:r>
            <a:r>
              <a:rPr lang="zh-Hans" sz="2000" b="0" i="0" u="none" strike="noStrike" dirty="0">
                <a:solidFill>
                  <a:srgbClr val="000000"/>
                </a:solidFill>
                <a:highlight>
                  <a:srgbClr val="000000">
                    <a:alpha val="0"/>
                  </a:srgbClr>
                </a:highlight>
                <a:latin typeface="Simsun"/>
                <a:ea typeface="Simsun"/>
                <a:cs typeface="Arial"/>
              </a:rPr>
              <a:t>生态补偿国际研讨会</a:t>
            </a:r>
          </a:p>
          <a:p>
            <a:pPr lvl="1" rtl="0"/>
            <a:r>
              <a:rPr lang="zh-Hans" sz="2000" b="0" i="0" u="none" strike="noStrike" dirty="0">
                <a:solidFill>
                  <a:srgbClr val="000000"/>
                </a:solidFill>
                <a:highlight>
                  <a:srgbClr val="000000">
                    <a:alpha val="0"/>
                  </a:srgbClr>
                </a:highlight>
                <a:latin typeface="Simsun"/>
                <a:ea typeface="Simsun"/>
                <a:cs typeface="Arial"/>
              </a:rPr>
              <a:t>——“长江经济带生态补偿与绿色发展体制改革”专题政策研究</a:t>
            </a:r>
          </a:p>
          <a:p>
            <a:endParaRPr lang="en-US" dirty="0"/>
          </a:p>
        </p:txBody>
      </p:sp>
      <p:sp>
        <p:nvSpPr>
          <p:cNvPr id="5" name="Title 1">
            <a:extLst>
              <a:ext uri="{FF2B5EF4-FFF2-40B4-BE49-F238E27FC236}">
                <a16:creationId xmlns:a16="http://schemas.microsoft.com/office/drawing/2014/main" id="{BBAF0586-D16D-41D7-B4CA-FE5371EA3870}"/>
              </a:ext>
            </a:extLst>
          </p:cNvPr>
          <p:cNvSpPr>
            <a:spLocks noGrp="1"/>
          </p:cNvSpPr>
          <p:nvPr>
            <p:ph type="title"/>
          </p:nvPr>
        </p:nvSpPr>
        <p:spPr>
          <a:xfrm>
            <a:off x="486566" y="165640"/>
            <a:ext cx="11356246" cy="772314"/>
          </a:xfrm>
        </p:spPr>
        <p:txBody>
          <a:bodyPr>
            <a:noAutofit/>
          </a:bodyPr>
          <a:lstStyle/>
          <a:p>
            <a:pPr algn="ctr" rtl="0">
              <a:lnSpc>
                <a:spcPct val="100000"/>
              </a:lnSpc>
              <a:spcBef>
                <a:spcPct val="0"/>
              </a:spcBef>
              <a:spcAft>
                <a:spcPts val="450"/>
              </a:spcAft>
              <a:defRPr/>
            </a:pPr>
            <a:r>
              <a:rPr lang="zh-Hans" sz="3200" b="1" i="0" u="none" strike="noStrike">
                <a:solidFill>
                  <a:srgbClr val="000000"/>
                </a:solidFill>
                <a:highlight>
                  <a:srgbClr val="000000">
                    <a:alpha val="0"/>
                  </a:srgbClr>
                </a:highlight>
                <a:latin typeface="Simsun"/>
                <a:ea typeface="Simsun"/>
                <a:cs typeface="Arial"/>
              </a:rPr>
              <a:t>生态系统服务保护的金融创新</a:t>
            </a:r>
          </a:p>
        </p:txBody>
      </p:sp>
    </p:spTree>
    <p:extLst>
      <p:ext uri="{BB962C8B-B14F-4D97-AF65-F5344CB8AC3E}">
        <p14:creationId xmlns:p14="http://schemas.microsoft.com/office/powerpoint/2010/main" val="3233334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a:extLst>
              <a:ext uri="{FF2B5EF4-FFF2-40B4-BE49-F238E27FC236}">
                <a16:creationId xmlns:a16="http://schemas.microsoft.com/office/drawing/2014/main" id="{A05942AE-CFD2-47F0-B14E-C59E16A7ADA2}"/>
              </a:ext>
            </a:extLst>
          </p:cNvPr>
          <p:cNvSpPr/>
          <p:nvPr/>
        </p:nvSpPr>
        <p:spPr>
          <a:xfrm>
            <a:off x="463864" y="71021"/>
            <a:ext cx="11648280" cy="1077218"/>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ts val="450"/>
              </a:spcAft>
              <a:buClrTx/>
              <a:buSzTx/>
              <a:buFontTx/>
              <a:buNone/>
              <a:defRPr/>
            </a:pP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在为可持续、有韧性的食品系统转型提供资金方面，</a:t>
            </a:r>
            <a:endParaRPr kumimoji="0" lang="en-US" alt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endParaRPr>
          </a:p>
          <a:p>
            <a:pPr marL="0" marR="0" lvl="0" indent="0" algn="ctr" defTabSz="914400" rtl="0" eaLnBrk="1" fontAlgn="auto" latinLnBrk="0" hangingPunct="1">
              <a:lnSpc>
                <a:spcPct val="100000"/>
              </a:lnSpc>
              <a:spcBef>
                <a:spcPct val="0"/>
              </a:spcBef>
              <a:spcAft>
                <a:spcPts val="450"/>
              </a:spcAft>
              <a:buClrTx/>
              <a:buSzTx/>
              <a:buFontTx/>
              <a:buNone/>
              <a:defRPr/>
            </a:pP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亚行可以起到</a:t>
            </a:r>
            <a:r>
              <a:rPr kumimoji="0" lang="zh-CN" altLang="en-U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催化</a:t>
            </a: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作用</a:t>
            </a:r>
          </a:p>
        </p:txBody>
      </p:sp>
      <p:pic>
        <p:nvPicPr>
          <p:cNvPr id="3" name="Picture 2">
            <a:extLst>
              <a:ext uri="{FF2B5EF4-FFF2-40B4-BE49-F238E27FC236}">
                <a16:creationId xmlns:a16="http://schemas.microsoft.com/office/drawing/2014/main" id="{B03673A2-7747-4AE2-BD34-D8686D5A1BFC}"/>
              </a:ext>
            </a:extLst>
          </p:cNvPr>
          <p:cNvPicPr>
            <a:picLocks noChangeAspect="1"/>
          </p:cNvPicPr>
          <p:nvPr/>
        </p:nvPicPr>
        <p:blipFill>
          <a:blip r:embed="rId2"/>
          <a:stretch>
            <a:fillRect/>
          </a:stretch>
        </p:blipFill>
        <p:spPr>
          <a:xfrm>
            <a:off x="2602244" y="1245366"/>
            <a:ext cx="6987511" cy="5612634"/>
          </a:xfrm>
          <a:prstGeom prst="rect">
            <a:avLst/>
          </a:prstGeom>
        </p:spPr>
      </p:pic>
    </p:spTree>
    <p:extLst>
      <p:ext uri="{BB962C8B-B14F-4D97-AF65-F5344CB8AC3E}">
        <p14:creationId xmlns:p14="http://schemas.microsoft.com/office/powerpoint/2010/main" val="39679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27709F-4F93-410C-90F6-71DA1EF2182C}"/>
              </a:ext>
            </a:extLst>
          </p:cNvPr>
          <p:cNvSpPr txBox="1"/>
          <p:nvPr/>
        </p:nvSpPr>
        <p:spPr>
          <a:xfrm>
            <a:off x="478899" y="3013501"/>
            <a:ext cx="4244009" cy="830997"/>
          </a:xfrm>
          <a:prstGeom prst="rect">
            <a:avLst/>
          </a:prstGeom>
          <a:noFill/>
        </p:spPr>
        <p:txBody>
          <a:bodyPr wrap="square" rtlCol="0">
            <a:noAutofit/>
          </a:bodyPr>
          <a:lstStyle/>
          <a:p>
            <a:pPr rtl="0"/>
            <a:r>
              <a:rPr lang="zh-Hans" sz="4800" b="0" i="0" u="none" strike="noStrike">
                <a:highlight>
                  <a:srgbClr val="000000">
                    <a:alpha val="0"/>
                  </a:srgbClr>
                </a:highlight>
                <a:latin typeface="Simsun"/>
                <a:ea typeface="Simsun"/>
                <a:cs typeface="Arial"/>
              </a:rPr>
              <a:t>谢谢</a:t>
            </a:r>
          </a:p>
        </p:txBody>
      </p:sp>
      <p:pic>
        <p:nvPicPr>
          <p:cNvPr id="4" name="Graphic 3">
            <a:extLst>
              <a:ext uri="{FF2B5EF4-FFF2-40B4-BE49-F238E27FC236}">
                <a16:creationId xmlns:a16="http://schemas.microsoft.com/office/drawing/2014/main" id="{8FF602E8-A5B5-4F6F-BDA1-85E8D769C65E}"/>
              </a:ext>
            </a:extLst>
          </p:cNvPr>
          <p:cNvPicPr>
            <a:picLocks noChangeAspect="1"/>
          </p:cNvPicPr>
          <p:nvPr/>
        </p:nvPicPr>
        <p:blipFill>
          <a:blip r:embed="rId3">
            <a:extLst>
              <a:ext uri="{96DAC541-7B7A-43D3-8B79-37D633B846F1}">
                <asvg:svgBlip xmlns:asvg="http://schemas.microsoft.com/office/drawing/2016/SVG/main" r:embed="rId4"/>
              </a:ext>
            </a:extLst>
          </a:blip>
          <a:srcRect t="10222" r="55633" b="17018"/>
          <a:stretch>
            <a:fillRect/>
          </a:stretch>
        </p:blipFill>
        <p:spPr>
          <a:xfrm>
            <a:off x="8010175" y="0"/>
            <a:ext cx="4181825" cy="6858000"/>
          </a:xfrm>
          <a:prstGeom prst="rect">
            <a:avLst/>
          </a:prstGeom>
        </p:spPr>
      </p:pic>
      <p:pic>
        <p:nvPicPr>
          <p:cNvPr id="6" name="Picture 12">
            <a:extLst>
              <a:ext uri="{FF2B5EF4-FFF2-40B4-BE49-F238E27FC236}">
                <a16:creationId xmlns:a16="http://schemas.microsoft.com/office/drawing/2014/main" id="{99E0F5E8-BAA6-4CA4-88F7-705257418B13}"/>
              </a:ext>
            </a:extLst>
          </p:cNvPr>
          <p:cNvPicPr>
            <a:picLocks noChangeAspect="1"/>
          </p:cNvPicPr>
          <p:nvPr/>
        </p:nvPicPr>
        <p:blipFill>
          <a:blip r:embed="rId5"/>
          <a:stretch>
            <a:fillRect/>
          </a:stretch>
        </p:blipFill>
        <p:spPr>
          <a:xfrm>
            <a:off x="329784" y="375773"/>
            <a:ext cx="759788" cy="759788"/>
          </a:xfrm>
          <a:prstGeom prst="rect">
            <a:avLst/>
          </a:prstGeom>
        </p:spPr>
      </p:pic>
    </p:spTree>
    <p:extLst>
      <p:ext uri="{BB962C8B-B14F-4D97-AF65-F5344CB8AC3E}">
        <p14:creationId xmlns:p14="http://schemas.microsoft.com/office/powerpoint/2010/main" val="13007978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5617DBD-8776-4EFC-8588-FFF22D50D408}"/>
              </a:ext>
            </a:extLst>
          </p:cNvPr>
          <p:cNvSpPr/>
          <p:nvPr/>
        </p:nvSpPr>
        <p:spPr>
          <a:xfrm>
            <a:off x="273063" y="3112292"/>
            <a:ext cx="11555859" cy="17269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pic>
        <p:nvPicPr>
          <p:cNvPr id="1028" name="Picture 4">
            <a:extLst>
              <a:ext uri="{FF2B5EF4-FFF2-40B4-BE49-F238E27FC236}">
                <a16:creationId xmlns:a16="http://schemas.microsoft.com/office/drawing/2014/main" id="{64B79796-A1BA-43EC-9A13-FB71B76177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4093" y="125442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9B85E51-1A31-4866-810D-94E7199FCC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75950" y="120755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32278C7-11B5-414B-9457-E6679342CD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754565" y="127827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8CE78D0-4A69-467D-8497-B35A0A9D71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66114" y="135139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B683DE10-F50D-482E-9072-A177D4E10BA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00973" y="143723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9F39BFD5-C22A-403F-BCB1-0DF4488D00F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79050" y="151308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2C06D95-422B-420E-8164-513C85E2CEA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19038" y="133408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DCA60AD-6A70-418F-866D-5D7023ADBB33}"/>
              </a:ext>
            </a:extLst>
          </p:cNvPr>
          <p:cNvSpPr txBox="1"/>
          <p:nvPr/>
        </p:nvSpPr>
        <p:spPr>
          <a:xfrm>
            <a:off x="713719" y="2378785"/>
            <a:ext cx="1169560"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0" i="0" u="none" strike="noStrike" kern="1200" cap="none" spc="0" normalizeH="0" baseline="0" noProof="0">
                <a:solidFill>
                  <a:srgbClr val="000000"/>
                </a:solidFill>
                <a:highlight>
                  <a:srgbClr val="000000">
                    <a:alpha val="0"/>
                  </a:srgbClr>
                </a:highlight>
                <a:uLnTx/>
                <a:uFillTx/>
                <a:latin typeface="Simsun"/>
                <a:ea typeface="Simsun"/>
                <a:cs typeface="+mn-cs"/>
              </a:rPr>
              <a:t>贫困</a:t>
            </a:r>
          </a:p>
        </p:txBody>
      </p:sp>
      <p:sp>
        <p:nvSpPr>
          <p:cNvPr id="31" name="TextBox 30">
            <a:extLst>
              <a:ext uri="{FF2B5EF4-FFF2-40B4-BE49-F238E27FC236}">
                <a16:creationId xmlns:a16="http://schemas.microsoft.com/office/drawing/2014/main" id="{AB97B6C1-ADF2-40BA-B291-DB06AD9FD69D}"/>
              </a:ext>
            </a:extLst>
          </p:cNvPr>
          <p:cNvSpPr txBox="1"/>
          <p:nvPr/>
        </p:nvSpPr>
        <p:spPr>
          <a:xfrm>
            <a:off x="2192443" y="2370565"/>
            <a:ext cx="1169560"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0" i="0" u="none" strike="noStrike" kern="1200" cap="none" spc="0" normalizeH="0" baseline="0" noProof="0">
                <a:solidFill>
                  <a:srgbClr val="000000"/>
                </a:solidFill>
                <a:highlight>
                  <a:srgbClr val="000000">
                    <a:alpha val="0"/>
                  </a:srgbClr>
                </a:highlight>
                <a:uLnTx/>
                <a:uFillTx/>
                <a:latin typeface="Simsun"/>
                <a:ea typeface="Simsun"/>
                <a:cs typeface="+mn-cs"/>
              </a:rPr>
              <a:t>性别</a:t>
            </a:r>
          </a:p>
        </p:txBody>
      </p:sp>
      <p:sp>
        <p:nvSpPr>
          <p:cNvPr id="32" name="TextBox 31">
            <a:extLst>
              <a:ext uri="{FF2B5EF4-FFF2-40B4-BE49-F238E27FC236}">
                <a16:creationId xmlns:a16="http://schemas.microsoft.com/office/drawing/2014/main" id="{F43E5EEE-CAF1-4CA7-BC12-7E93BFDA3BA4}"/>
              </a:ext>
            </a:extLst>
          </p:cNvPr>
          <p:cNvSpPr txBox="1"/>
          <p:nvPr/>
        </p:nvSpPr>
        <p:spPr>
          <a:xfrm>
            <a:off x="3710178" y="2206920"/>
            <a:ext cx="1596158" cy="923330"/>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0" i="0" u="none" strike="noStrike" kern="1200" cap="none" spc="0" normalizeH="0" baseline="0" noProof="0">
                <a:solidFill>
                  <a:srgbClr val="000000"/>
                </a:solidFill>
                <a:highlight>
                  <a:srgbClr val="000000">
                    <a:alpha val="0"/>
                  </a:srgbClr>
                </a:highlight>
                <a:uLnTx/>
                <a:uFillTx/>
                <a:latin typeface="Simsun"/>
                <a:ea typeface="Simsun"/>
                <a:cs typeface="+mn-cs"/>
              </a:rPr>
              <a:t>气候适应力和环境</a:t>
            </a:r>
          </a:p>
        </p:txBody>
      </p:sp>
      <p:sp>
        <p:nvSpPr>
          <p:cNvPr id="33" name="Rectangle 23">
            <a:extLst>
              <a:ext uri="{FF2B5EF4-FFF2-40B4-BE49-F238E27FC236}">
                <a16:creationId xmlns:a16="http://schemas.microsoft.com/office/drawing/2014/main" id="{F3901B38-C800-4A00-A105-86A86D81C5D9}"/>
              </a:ext>
            </a:extLst>
          </p:cNvPr>
          <p:cNvSpPr/>
          <p:nvPr/>
        </p:nvSpPr>
        <p:spPr>
          <a:xfrm>
            <a:off x="364897" y="83475"/>
            <a:ext cx="11648280" cy="1077218"/>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ts val="450"/>
              </a:spcAft>
              <a:buClrTx/>
              <a:buSzTx/>
              <a:buFontTx/>
              <a:buNone/>
              <a:defRPr/>
            </a:pPr>
            <a:r>
              <a:rPr kumimoji="0" lang="zh-Hans" sz="3200" b="1" i="0" u="none" strike="noStrike" kern="1200" cap="none" spc="0" normalizeH="0" baseline="0" noProof="0">
                <a:solidFill>
                  <a:srgbClr val="000000"/>
                </a:solidFill>
                <a:highlight>
                  <a:srgbClr val="000000">
                    <a:alpha val="0"/>
                  </a:srgbClr>
                </a:highlight>
                <a:uLnTx/>
                <a:uFillTx/>
                <a:latin typeface="Simsun"/>
                <a:ea typeface="Simsun"/>
                <a:cs typeface="Arial"/>
              </a:rPr>
              <a:t>发展可持续、有韧性的食品系统需要整个供应链的共同努力</a:t>
            </a:r>
          </a:p>
        </p:txBody>
      </p:sp>
      <p:sp>
        <p:nvSpPr>
          <p:cNvPr id="34" name="TextBox 33">
            <a:extLst>
              <a:ext uri="{FF2B5EF4-FFF2-40B4-BE49-F238E27FC236}">
                <a16:creationId xmlns:a16="http://schemas.microsoft.com/office/drawing/2014/main" id="{D3644364-D2CF-4CAE-93D1-155375C5D8CC}"/>
              </a:ext>
            </a:extLst>
          </p:cNvPr>
          <p:cNvSpPr txBox="1"/>
          <p:nvPr/>
        </p:nvSpPr>
        <p:spPr>
          <a:xfrm>
            <a:off x="5457584" y="2323464"/>
            <a:ext cx="1169560" cy="646331"/>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0" i="0" u="none" strike="noStrike" kern="1200" cap="none" spc="0" normalizeH="0" baseline="0" noProof="0">
                <a:solidFill>
                  <a:srgbClr val="000000"/>
                </a:solidFill>
                <a:highlight>
                  <a:srgbClr val="000000">
                    <a:alpha val="0"/>
                  </a:srgbClr>
                </a:highlight>
                <a:uLnTx/>
                <a:uFillTx/>
                <a:latin typeface="Simsun"/>
                <a:ea typeface="Simsun"/>
                <a:cs typeface="+mn-cs"/>
              </a:rPr>
              <a:t>宜居城市</a:t>
            </a:r>
          </a:p>
        </p:txBody>
      </p:sp>
      <p:sp>
        <p:nvSpPr>
          <p:cNvPr id="35" name="TextBox 34">
            <a:extLst>
              <a:ext uri="{FF2B5EF4-FFF2-40B4-BE49-F238E27FC236}">
                <a16:creationId xmlns:a16="http://schemas.microsoft.com/office/drawing/2014/main" id="{0626B2D1-6FC3-4332-95CA-800BAB943AEF}"/>
              </a:ext>
            </a:extLst>
          </p:cNvPr>
          <p:cNvSpPr txBox="1"/>
          <p:nvPr/>
        </p:nvSpPr>
        <p:spPr>
          <a:xfrm>
            <a:off x="6837080" y="2165395"/>
            <a:ext cx="1694089" cy="923330"/>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0" i="0" u="none" strike="noStrike" kern="1200" cap="none" spc="0" normalizeH="0" baseline="0" noProof="0">
                <a:solidFill>
                  <a:srgbClr val="000000"/>
                </a:solidFill>
                <a:highlight>
                  <a:srgbClr val="000000">
                    <a:alpha val="0"/>
                  </a:srgbClr>
                </a:highlight>
                <a:uLnTx/>
                <a:uFillTx/>
                <a:latin typeface="Simsun"/>
                <a:ea typeface="Simsun"/>
                <a:cs typeface="+mn-cs"/>
              </a:rPr>
              <a:t>粮食安全和农村发展</a:t>
            </a:r>
          </a:p>
        </p:txBody>
      </p:sp>
      <p:sp>
        <p:nvSpPr>
          <p:cNvPr id="36" name="TextBox 35">
            <a:extLst>
              <a:ext uri="{FF2B5EF4-FFF2-40B4-BE49-F238E27FC236}">
                <a16:creationId xmlns:a16="http://schemas.microsoft.com/office/drawing/2014/main" id="{5B5E9757-6F51-408E-8F6A-D6A17420C014}"/>
              </a:ext>
            </a:extLst>
          </p:cNvPr>
          <p:cNvSpPr txBox="1"/>
          <p:nvPr/>
        </p:nvSpPr>
        <p:spPr>
          <a:xfrm>
            <a:off x="8605522" y="2239583"/>
            <a:ext cx="1384052"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0" i="0" u="none" strike="noStrike" kern="1200" cap="none" spc="0" normalizeH="0" baseline="0" noProof="0">
                <a:solidFill>
                  <a:srgbClr val="000000"/>
                </a:solidFill>
                <a:highlight>
                  <a:srgbClr val="000000">
                    <a:alpha val="0"/>
                  </a:srgbClr>
                </a:highlight>
                <a:uLnTx/>
                <a:uFillTx/>
                <a:latin typeface="Simsun"/>
                <a:ea typeface="Simsun"/>
                <a:cs typeface="+mn-cs"/>
              </a:rPr>
              <a:t>治理</a:t>
            </a:r>
          </a:p>
        </p:txBody>
      </p:sp>
      <p:sp>
        <p:nvSpPr>
          <p:cNvPr id="37" name="TextBox 36">
            <a:extLst>
              <a:ext uri="{FF2B5EF4-FFF2-40B4-BE49-F238E27FC236}">
                <a16:creationId xmlns:a16="http://schemas.microsoft.com/office/drawing/2014/main" id="{41A12944-7204-4AFD-9361-CC0AECCEA0F5}"/>
              </a:ext>
            </a:extLst>
          </p:cNvPr>
          <p:cNvSpPr txBox="1"/>
          <p:nvPr/>
        </p:nvSpPr>
        <p:spPr>
          <a:xfrm>
            <a:off x="10094229" y="2206919"/>
            <a:ext cx="1384052" cy="646331"/>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0" i="0" u="none" strike="noStrike" kern="1200" cap="none" spc="0" normalizeH="0" baseline="0" noProof="0">
                <a:solidFill>
                  <a:srgbClr val="000000"/>
                </a:solidFill>
                <a:highlight>
                  <a:srgbClr val="000000">
                    <a:alpha val="0"/>
                  </a:srgbClr>
                </a:highlight>
                <a:uLnTx/>
                <a:uFillTx/>
                <a:latin typeface="Simsun"/>
                <a:ea typeface="Simsun"/>
                <a:cs typeface="+mn-cs"/>
              </a:rPr>
              <a:t>区域合作</a:t>
            </a:r>
          </a:p>
        </p:txBody>
      </p:sp>
      <p:sp>
        <p:nvSpPr>
          <p:cNvPr id="40" name="Chevron 102">
            <a:extLst>
              <a:ext uri="{FF2B5EF4-FFF2-40B4-BE49-F238E27FC236}">
                <a16:creationId xmlns:a16="http://schemas.microsoft.com/office/drawing/2014/main" id="{884EB707-FF59-4F51-B707-6E6FB87D8768}"/>
              </a:ext>
            </a:extLst>
          </p:cNvPr>
          <p:cNvSpPr/>
          <p:nvPr/>
        </p:nvSpPr>
        <p:spPr bwMode="auto">
          <a:xfrm>
            <a:off x="1586645" y="3900401"/>
            <a:ext cx="2192318" cy="699850"/>
          </a:xfrm>
          <a:prstGeom prst="chevron">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179222" tIns="89611" rIns="179222" bIns="89611"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1" i="0" u="none" strike="noStrike" kern="1200" cap="none" spc="0" normalizeH="0" baseline="0" noProof="0" dirty="0">
                <a:solidFill>
                  <a:srgbClr val="000000"/>
                </a:solidFill>
                <a:highlight>
                  <a:srgbClr val="000000">
                    <a:alpha val="0"/>
                  </a:srgbClr>
                </a:highlight>
                <a:uLnTx/>
                <a:uFillTx/>
                <a:latin typeface="Simsun"/>
                <a:ea typeface="Simsun"/>
                <a:cs typeface="Helvetica Light"/>
              </a:rPr>
              <a:t>食品生产和</a:t>
            </a:r>
            <a:endParaRPr kumimoji="0" lang="en-US" altLang="zh-Hans" sz="1200" b="1" i="0" u="none" strike="noStrike" kern="1200" cap="none" spc="0" normalizeH="0" baseline="0" noProof="0" dirty="0">
              <a:solidFill>
                <a:srgbClr val="000000"/>
              </a:solidFill>
              <a:highlight>
                <a:srgbClr val="000000">
                  <a:alpha val="0"/>
                </a:srgbClr>
              </a:highlight>
              <a:uLnTx/>
              <a:uFillTx/>
              <a:latin typeface="Simsun"/>
              <a:ea typeface="Simsun"/>
              <a:cs typeface="Helvetica Light"/>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1" i="0" u="none" strike="noStrike" kern="1200" cap="none" spc="0" normalizeH="0" baseline="0" noProof="0" dirty="0">
                <a:solidFill>
                  <a:srgbClr val="000000"/>
                </a:solidFill>
                <a:highlight>
                  <a:srgbClr val="000000">
                    <a:alpha val="0"/>
                  </a:srgbClr>
                </a:highlight>
                <a:uLnTx/>
                <a:uFillTx/>
                <a:latin typeface="Simsun"/>
                <a:ea typeface="Simsun"/>
                <a:cs typeface="Helvetica Light"/>
              </a:rPr>
              <a:t>供应投入</a:t>
            </a:r>
          </a:p>
        </p:txBody>
      </p:sp>
      <p:sp>
        <p:nvSpPr>
          <p:cNvPr id="41" name="Chevron 101">
            <a:extLst>
              <a:ext uri="{FF2B5EF4-FFF2-40B4-BE49-F238E27FC236}">
                <a16:creationId xmlns:a16="http://schemas.microsoft.com/office/drawing/2014/main" id="{FBD9C9E7-DE99-4218-B352-E52333335885}"/>
              </a:ext>
            </a:extLst>
          </p:cNvPr>
          <p:cNvSpPr/>
          <p:nvPr/>
        </p:nvSpPr>
        <p:spPr bwMode="auto">
          <a:xfrm>
            <a:off x="4122642" y="3923419"/>
            <a:ext cx="2504502" cy="683751"/>
          </a:xfrm>
          <a:prstGeom prst="chevron">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179222" tIns="89611" rIns="179222" bIns="89611"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1" i="0" u="none" strike="noStrike" kern="1200" cap="none" spc="0" normalizeH="0" baseline="0" noProof="0">
                <a:solidFill>
                  <a:srgbClr val="000000"/>
                </a:solidFill>
                <a:highlight>
                  <a:srgbClr val="000000">
                    <a:alpha val="0"/>
                  </a:srgbClr>
                </a:highlight>
                <a:uLnTx/>
                <a:uFillTx/>
                <a:latin typeface="Simsun"/>
                <a:ea typeface="Simsun"/>
                <a:cs typeface="Helvetica Light"/>
              </a:rPr>
              <a:t>加工和包装</a:t>
            </a:r>
          </a:p>
        </p:txBody>
      </p:sp>
      <p:sp>
        <p:nvSpPr>
          <p:cNvPr id="42" name="Chevron 100">
            <a:extLst>
              <a:ext uri="{FF2B5EF4-FFF2-40B4-BE49-F238E27FC236}">
                <a16:creationId xmlns:a16="http://schemas.microsoft.com/office/drawing/2014/main" id="{072935B8-9E28-41E5-B685-CC4E83027FB1}"/>
              </a:ext>
            </a:extLst>
          </p:cNvPr>
          <p:cNvSpPr/>
          <p:nvPr/>
        </p:nvSpPr>
        <p:spPr bwMode="auto">
          <a:xfrm>
            <a:off x="6816094" y="3959087"/>
            <a:ext cx="2504502" cy="684632"/>
          </a:xfrm>
          <a:prstGeom prst="chevron">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179222" tIns="89611" rIns="179222" bIns="89611"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1" i="0" u="none" strike="noStrike" kern="1200" cap="none" spc="0" normalizeH="0" baseline="0" noProof="0">
                <a:solidFill>
                  <a:srgbClr val="000000"/>
                </a:solidFill>
                <a:highlight>
                  <a:srgbClr val="000000">
                    <a:alpha val="0"/>
                  </a:srgbClr>
                </a:highlight>
                <a:uLnTx/>
                <a:uFillTx/>
                <a:latin typeface="Simsun"/>
                <a:ea typeface="Simsun"/>
                <a:cs typeface="Helvetica Light"/>
              </a:rPr>
              <a:t>零售和市场推广</a:t>
            </a:r>
          </a:p>
        </p:txBody>
      </p:sp>
      <p:sp>
        <p:nvSpPr>
          <p:cNvPr id="43" name="Chevron 99">
            <a:extLst>
              <a:ext uri="{FF2B5EF4-FFF2-40B4-BE49-F238E27FC236}">
                <a16:creationId xmlns:a16="http://schemas.microsoft.com/office/drawing/2014/main" id="{623331FC-19CD-44B5-8E78-086CCA078E86}"/>
              </a:ext>
            </a:extLst>
          </p:cNvPr>
          <p:cNvSpPr/>
          <p:nvPr/>
        </p:nvSpPr>
        <p:spPr bwMode="auto">
          <a:xfrm>
            <a:off x="9297548" y="3991085"/>
            <a:ext cx="2244059" cy="684632"/>
          </a:xfrm>
          <a:prstGeom prst="chevron">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179222" tIns="89611" rIns="179222" bIns="89611"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1" i="0" u="none" strike="noStrike" kern="1200" cap="none" spc="0" normalizeH="0" baseline="0" noProof="0">
                <a:solidFill>
                  <a:srgbClr val="000000"/>
                </a:solidFill>
                <a:highlight>
                  <a:srgbClr val="000000">
                    <a:alpha val="0"/>
                  </a:srgbClr>
                </a:highlight>
                <a:uLnTx/>
                <a:uFillTx/>
                <a:latin typeface="Simsun"/>
                <a:ea typeface="Simsun"/>
                <a:cs typeface="Helvetica Light"/>
              </a:rPr>
              <a:t>消费者</a:t>
            </a:r>
          </a:p>
        </p:txBody>
      </p:sp>
      <p:sp>
        <p:nvSpPr>
          <p:cNvPr id="47" name="TextBox 46">
            <a:extLst>
              <a:ext uri="{FF2B5EF4-FFF2-40B4-BE49-F238E27FC236}">
                <a16:creationId xmlns:a16="http://schemas.microsoft.com/office/drawing/2014/main" id="{3E77282A-9D5A-4466-BB73-67DF8FC0B7D2}"/>
              </a:ext>
            </a:extLst>
          </p:cNvPr>
          <p:cNvSpPr txBox="1"/>
          <p:nvPr/>
        </p:nvSpPr>
        <p:spPr>
          <a:xfrm>
            <a:off x="613700" y="3480397"/>
            <a:ext cx="1292160"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0" i="1" u="none" strike="noStrike" kern="1200" cap="none" spc="0" normalizeH="0" baseline="0" noProof="0" dirty="0">
                <a:solidFill>
                  <a:srgbClr val="000000"/>
                </a:solidFill>
                <a:highlight>
                  <a:srgbClr val="000000">
                    <a:alpha val="0"/>
                  </a:srgbClr>
                </a:highlight>
                <a:uLnTx/>
                <a:uFillTx/>
                <a:latin typeface="Simsun"/>
                <a:ea typeface="Simsun"/>
                <a:cs typeface="Helvetica"/>
              </a:rPr>
              <a:t>就业</a:t>
            </a:r>
          </a:p>
        </p:txBody>
      </p:sp>
      <p:sp>
        <p:nvSpPr>
          <p:cNvPr id="48" name="TextBox 47">
            <a:extLst>
              <a:ext uri="{FF2B5EF4-FFF2-40B4-BE49-F238E27FC236}">
                <a16:creationId xmlns:a16="http://schemas.microsoft.com/office/drawing/2014/main" id="{7512E593-6150-4350-955C-C0CD23C05D59}"/>
              </a:ext>
            </a:extLst>
          </p:cNvPr>
          <p:cNvSpPr txBox="1"/>
          <p:nvPr/>
        </p:nvSpPr>
        <p:spPr>
          <a:xfrm>
            <a:off x="1807758" y="3470418"/>
            <a:ext cx="171201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0" i="1" u="none" strike="noStrike" kern="1200" cap="none" spc="0" normalizeH="0" baseline="0" noProof="0">
                <a:solidFill>
                  <a:srgbClr val="000000"/>
                </a:solidFill>
                <a:highlight>
                  <a:srgbClr val="000000">
                    <a:alpha val="0"/>
                  </a:srgbClr>
                </a:highlight>
                <a:uLnTx/>
                <a:uFillTx/>
                <a:latin typeface="Simsun"/>
                <a:ea typeface="Simsun"/>
                <a:cs typeface="Helvetica"/>
              </a:rPr>
              <a:t>生态系统服务</a:t>
            </a:r>
          </a:p>
        </p:txBody>
      </p:sp>
      <p:sp>
        <p:nvSpPr>
          <p:cNvPr id="49" name="TextBox 48">
            <a:extLst>
              <a:ext uri="{FF2B5EF4-FFF2-40B4-BE49-F238E27FC236}">
                <a16:creationId xmlns:a16="http://schemas.microsoft.com/office/drawing/2014/main" id="{15424598-E7AF-4D04-962B-7B1312A4A79A}"/>
              </a:ext>
            </a:extLst>
          </p:cNvPr>
          <p:cNvSpPr txBox="1"/>
          <p:nvPr/>
        </p:nvSpPr>
        <p:spPr>
          <a:xfrm>
            <a:off x="5051528" y="3141389"/>
            <a:ext cx="1948696" cy="338554"/>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a:solidFill>
                  <a:srgbClr val="000000"/>
                </a:solidFill>
                <a:highlight>
                  <a:srgbClr val="000000">
                    <a:alpha val="0"/>
                  </a:srgbClr>
                </a:highlight>
                <a:uLnTx/>
                <a:uFillTx/>
                <a:latin typeface="Simsun"/>
                <a:ea typeface="Simsun"/>
                <a:cs typeface="Gisha"/>
              </a:rPr>
              <a:t>食品系统</a:t>
            </a:r>
          </a:p>
        </p:txBody>
      </p:sp>
      <p:sp>
        <p:nvSpPr>
          <p:cNvPr id="50" name="TextBox 49">
            <a:extLst>
              <a:ext uri="{FF2B5EF4-FFF2-40B4-BE49-F238E27FC236}">
                <a16:creationId xmlns:a16="http://schemas.microsoft.com/office/drawing/2014/main" id="{02FB56D6-87FC-46F5-8FD6-A021486DF137}"/>
              </a:ext>
            </a:extLst>
          </p:cNvPr>
          <p:cNvSpPr txBox="1"/>
          <p:nvPr/>
        </p:nvSpPr>
        <p:spPr>
          <a:xfrm>
            <a:off x="5145211" y="3458001"/>
            <a:ext cx="1292160"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0" i="1" u="none" strike="noStrike" kern="1200" cap="none" spc="0" normalizeH="0" baseline="0" noProof="0">
                <a:solidFill>
                  <a:srgbClr val="000000"/>
                </a:solidFill>
                <a:highlight>
                  <a:srgbClr val="000000">
                    <a:alpha val="0"/>
                  </a:srgbClr>
                </a:highlight>
                <a:uLnTx/>
                <a:uFillTx/>
                <a:latin typeface="Simsun"/>
                <a:ea typeface="Simsun"/>
                <a:cs typeface="Helvetica"/>
              </a:rPr>
              <a:t>温室气体排放</a:t>
            </a:r>
          </a:p>
        </p:txBody>
      </p:sp>
      <p:sp>
        <p:nvSpPr>
          <p:cNvPr id="52" name="TextBox 51">
            <a:extLst>
              <a:ext uri="{FF2B5EF4-FFF2-40B4-BE49-F238E27FC236}">
                <a16:creationId xmlns:a16="http://schemas.microsoft.com/office/drawing/2014/main" id="{22D8B2B8-D544-49A5-9987-671FADFB8027}"/>
              </a:ext>
            </a:extLst>
          </p:cNvPr>
          <p:cNvSpPr txBox="1"/>
          <p:nvPr/>
        </p:nvSpPr>
        <p:spPr>
          <a:xfrm>
            <a:off x="10231903" y="3450851"/>
            <a:ext cx="1230655"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0" i="1" u="none" strike="noStrike" kern="1200" cap="none" spc="0" normalizeH="0" baseline="0" noProof="0">
                <a:solidFill>
                  <a:srgbClr val="000000"/>
                </a:solidFill>
                <a:highlight>
                  <a:srgbClr val="000000">
                    <a:alpha val="0"/>
                  </a:srgbClr>
                </a:highlight>
                <a:uLnTx/>
                <a:uFillTx/>
                <a:latin typeface="Simsun"/>
                <a:ea typeface="Simsun"/>
                <a:cs typeface="Helvetica"/>
              </a:rPr>
              <a:t>贸易</a:t>
            </a:r>
          </a:p>
        </p:txBody>
      </p:sp>
      <p:sp>
        <p:nvSpPr>
          <p:cNvPr id="53" name="TextBox 52">
            <a:extLst>
              <a:ext uri="{FF2B5EF4-FFF2-40B4-BE49-F238E27FC236}">
                <a16:creationId xmlns:a16="http://schemas.microsoft.com/office/drawing/2014/main" id="{6BBB91E9-F507-436B-B789-7547E192EEA0}"/>
              </a:ext>
            </a:extLst>
          </p:cNvPr>
          <p:cNvSpPr txBox="1"/>
          <p:nvPr/>
        </p:nvSpPr>
        <p:spPr>
          <a:xfrm>
            <a:off x="6837080" y="3458259"/>
            <a:ext cx="159780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0" i="1" u="none" strike="noStrike" kern="1200" cap="none" spc="0" normalizeH="0" baseline="0" noProof="0" dirty="0">
                <a:solidFill>
                  <a:srgbClr val="000000"/>
                </a:solidFill>
                <a:highlight>
                  <a:srgbClr val="000000">
                    <a:alpha val="0"/>
                  </a:srgbClr>
                </a:highlight>
                <a:uLnTx/>
                <a:uFillTx/>
                <a:latin typeface="Simsun"/>
                <a:ea typeface="Simsun"/>
                <a:cs typeface="Helvetica"/>
              </a:rPr>
              <a:t>营养与健康</a:t>
            </a:r>
          </a:p>
        </p:txBody>
      </p:sp>
      <p:sp>
        <p:nvSpPr>
          <p:cNvPr id="54" name="TextBox 53">
            <a:extLst>
              <a:ext uri="{FF2B5EF4-FFF2-40B4-BE49-F238E27FC236}">
                <a16:creationId xmlns:a16="http://schemas.microsoft.com/office/drawing/2014/main" id="{ED589FBC-8858-4513-9C8D-3936BA660558}"/>
              </a:ext>
            </a:extLst>
          </p:cNvPr>
          <p:cNvSpPr txBox="1"/>
          <p:nvPr/>
        </p:nvSpPr>
        <p:spPr>
          <a:xfrm>
            <a:off x="8824654" y="3463021"/>
            <a:ext cx="1230655"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0" i="1" u="none" strike="noStrike" kern="1200" cap="none" spc="0" normalizeH="0" baseline="0" noProof="0">
                <a:solidFill>
                  <a:srgbClr val="000000"/>
                </a:solidFill>
                <a:highlight>
                  <a:srgbClr val="000000">
                    <a:alpha val="0"/>
                  </a:srgbClr>
                </a:highlight>
                <a:uLnTx/>
                <a:uFillTx/>
                <a:latin typeface="Simsun"/>
                <a:ea typeface="Simsun"/>
                <a:cs typeface="Helvetica"/>
              </a:rPr>
              <a:t>食品安全</a:t>
            </a:r>
          </a:p>
        </p:txBody>
      </p:sp>
      <p:sp>
        <p:nvSpPr>
          <p:cNvPr id="55" name="TextBox 54">
            <a:extLst>
              <a:ext uri="{FF2B5EF4-FFF2-40B4-BE49-F238E27FC236}">
                <a16:creationId xmlns:a16="http://schemas.microsoft.com/office/drawing/2014/main" id="{D63FBC48-99F7-4501-8C9C-28D1C189B098}"/>
              </a:ext>
            </a:extLst>
          </p:cNvPr>
          <p:cNvSpPr txBox="1"/>
          <p:nvPr/>
        </p:nvSpPr>
        <p:spPr>
          <a:xfrm>
            <a:off x="437595" y="4010863"/>
            <a:ext cx="1292160" cy="461665"/>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200" b="1" i="0" u="none" strike="noStrike" kern="1200" cap="none" spc="0" normalizeH="0" baseline="0" noProof="0">
                <a:solidFill>
                  <a:srgbClr val="000000"/>
                </a:solidFill>
                <a:highlight>
                  <a:srgbClr val="000000">
                    <a:alpha val="0"/>
                  </a:srgbClr>
                </a:highlight>
                <a:uLnTx/>
                <a:uFillTx/>
                <a:latin typeface="Simsun"/>
                <a:ea typeface="Simsun"/>
                <a:cs typeface="Helvetica"/>
              </a:rPr>
              <a:t>食品供应链</a:t>
            </a:r>
          </a:p>
        </p:txBody>
      </p:sp>
      <p:sp>
        <p:nvSpPr>
          <p:cNvPr id="57" name="TextBox 56">
            <a:extLst>
              <a:ext uri="{FF2B5EF4-FFF2-40B4-BE49-F238E27FC236}">
                <a16:creationId xmlns:a16="http://schemas.microsoft.com/office/drawing/2014/main" id="{5C92502E-161F-4EFC-9815-BB6398B407E4}"/>
              </a:ext>
            </a:extLst>
          </p:cNvPr>
          <p:cNvSpPr txBox="1"/>
          <p:nvPr/>
        </p:nvSpPr>
        <p:spPr>
          <a:xfrm>
            <a:off x="3597776" y="3461456"/>
            <a:ext cx="1230655"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0" i="1" u="none" strike="noStrike" kern="1200" cap="none" spc="0" normalizeH="0" baseline="0" noProof="0">
                <a:solidFill>
                  <a:srgbClr val="000000"/>
                </a:solidFill>
                <a:highlight>
                  <a:srgbClr val="000000">
                    <a:alpha val="0"/>
                  </a:srgbClr>
                </a:highlight>
                <a:uLnTx/>
                <a:uFillTx/>
                <a:latin typeface="Simsun"/>
                <a:ea typeface="Simsun"/>
                <a:cs typeface="Helvetica"/>
              </a:rPr>
              <a:t>水污染</a:t>
            </a:r>
          </a:p>
        </p:txBody>
      </p:sp>
      <p:sp>
        <p:nvSpPr>
          <p:cNvPr id="21" name="TextBox 20">
            <a:extLst>
              <a:ext uri="{FF2B5EF4-FFF2-40B4-BE49-F238E27FC236}">
                <a16:creationId xmlns:a16="http://schemas.microsoft.com/office/drawing/2014/main" id="{74302D4A-7ED9-4A60-9880-5CE3DF5EACB2}"/>
              </a:ext>
            </a:extLst>
          </p:cNvPr>
          <p:cNvSpPr txBox="1"/>
          <p:nvPr/>
        </p:nvSpPr>
        <p:spPr>
          <a:xfrm>
            <a:off x="1760741" y="5124741"/>
            <a:ext cx="2470770" cy="1015663"/>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可持续生产实践</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再生农业</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将小农户融入价值链</a:t>
            </a:r>
          </a:p>
        </p:txBody>
      </p:sp>
      <p:sp>
        <p:nvSpPr>
          <p:cNvPr id="59" name="TextBox 58">
            <a:extLst>
              <a:ext uri="{FF2B5EF4-FFF2-40B4-BE49-F238E27FC236}">
                <a16:creationId xmlns:a16="http://schemas.microsoft.com/office/drawing/2014/main" id="{D6B06476-5E1B-42A8-8937-E7B2E7BD21C6}"/>
              </a:ext>
            </a:extLst>
          </p:cNvPr>
          <p:cNvSpPr txBox="1"/>
          <p:nvPr/>
        </p:nvSpPr>
        <p:spPr>
          <a:xfrm>
            <a:off x="6837080" y="5124741"/>
            <a:ext cx="2192319" cy="1015663"/>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有韧性的物流和食品储备系统</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加强生物安全，预防人畜共患疾病</a:t>
            </a:r>
          </a:p>
        </p:txBody>
      </p:sp>
      <p:sp>
        <p:nvSpPr>
          <p:cNvPr id="61" name="TextBox 60">
            <a:extLst>
              <a:ext uri="{FF2B5EF4-FFF2-40B4-BE49-F238E27FC236}">
                <a16:creationId xmlns:a16="http://schemas.microsoft.com/office/drawing/2014/main" id="{3E3398E6-0D96-44D0-BD40-69FFC9774936}"/>
              </a:ext>
            </a:extLst>
          </p:cNvPr>
          <p:cNvSpPr txBox="1"/>
          <p:nvPr/>
        </p:nvSpPr>
        <p:spPr>
          <a:xfrm>
            <a:off x="251113" y="5297580"/>
            <a:ext cx="1468711"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1" i="0" u="none" strike="noStrike" kern="1200" cap="none" spc="0" normalizeH="0" baseline="0" noProof="0" dirty="0">
                <a:solidFill>
                  <a:srgbClr val="000000"/>
                </a:solidFill>
                <a:highlight>
                  <a:srgbClr val="000000">
                    <a:alpha val="0"/>
                  </a:srgbClr>
                </a:highlight>
                <a:uLnTx/>
                <a:uFillTx/>
                <a:latin typeface="Simsun"/>
                <a:ea typeface="Simsun"/>
                <a:cs typeface="Helvetica"/>
              </a:rPr>
              <a:t>可持续、</a:t>
            </a:r>
            <a:endParaRPr kumimoji="0" lang="en-US" altLang="zh-Hans" sz="1200" b="1" i="0" u="none" strike="noStrike" kern="1200" cap="none" spc="0" normalizeH="0" baseline="0" noProof="0" dirty="0">
              <a:solidFill>
                <a:srgbClr val="000000"/>
              </a:solidFill>
              <a:highlight>
                <a:srgbClr val="000000">
                  <a:alpha val="0"/>
                </a:srgbClr>
              </a:highlight>
              <a:uLnTx/>
              <a:uFillTx/>
              <a:latin typeface="Simsun"/>
              <a:ea typeface="Simsun"/>
              <a:cs typeface="Helvetica"/>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Hans" sz="1200" b="1" i="0" u="none" strike="noStrike" kern="1200" cap="none" spc="0" normalizeH="0" baseline="0" noProof="0" dirty="0">
                <a:solidFill>
                  <a:srgbClr val="000000"/>
                </a:solidFill>
                <a:highlight>
                  <a:srgbClr val="000000">
                    <a:alpha val="0"/>
                  </a:srgbClr>
                </a:highlight>
                <a:uLnTx/>
                <a:uFillTx/>
                <a:latin typeface="Simsun"/>
                <a:ea typeface="Simsun"/>
                <a:cs typeface="Helvetica"/>
              </a:rPr>
              <a:t>有韧性的转型</a:t>
            </a:r>
          </a:p>
        </p:txBody>
      </p:sp>
      <p:sp>
        <p:nvSpPr>
          <p:cNvPr id="62" name="TextBox 61">
            <a:extLst>
              <a:ext uri="{FF2B5EF4-FFF2-40B4-BE49-F238E27FC236}">
                <a16:creationId xmlns:a16="http://schemas.microsoft.com/office/drawing/2014/main" id="{4BB4BBC5-6DB4-4467-BDC5-EE0239F6BDCA}"/>
              </a:ext>
            </a:extLst>
          </p:cNvPr>
          <p:cNvSpPr txBox="1"/>
          <p:nvPr/>
        </p:nvSpPr>
        <p:spPr>
          <a:xfrm>
            <a:off x="4313345" y="5170474"/>
            <a:ext cx="2441901" cy="646331"/>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使用可再生的生物资源</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可持续的蛋白质解决方案</a:t>
            </a:r>
          </a:p>
        </p:txBody>
      </p:sp>
      <p:sp>
        <p:nvSpPr>
          <p:cNvPr id="63" name="TextBox 62">
            <a:extLst>
              <a:ext uri="{FF2B5EF4-FFF2-40B4-BE49-F238E27FC236}">
                <a16:creationId xmlns:a16="http://schemas.microsoft.com/office/drawing/2014/main" id="{F0BD7AC3-795B-4B7B-B640-97C32B1A6D08}"/>
              </a:ext>
            </a:extLst>
          </p:cNvPr>
          <p:cNvSpPr txBox="1"/>
          <p:nvPr/>
        </p:nvSpPr>
        <p:spPr>
          <a:xfrm>
            <a:off x="9442649" y="5142612"/>
            <a:ext cx="2192319" cy="1015663"/>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健康、有营养的日常饮食</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1200" b="0" i="0" u="none" strike="noStrike" kern="1200" cap="none" spc="0" normalizeH="0" baseline="0" noProof="0">
                <a:solidFill>
                  <a:srgbClr val="000000"/>
                </a:solidFill>
                <a:highlight>
                  <a:srgbClr val="000000">
                    <a:alpha val="0"/>
                  </a:srgbClr>
                </a:highlight>
                <a:uLnTx/>
                <a:uFillTx/>
                <a:latin typeface="Simsun"/>
                <a:ea typeface="Simsun"/>
                <a:cs typeface="Arial"/>
              </a:rPr>
              <a:t>根据环境和气候足迹进行消费选择</a:t>
            </a:r>
          </a:p>
        </p:txBody>
      </p:sp>
    </p:spTree>
    <p:extLst>
      <p:ext uri="{BB962C8B-B14F-4D97-AF65-F5344CB8AC3E}">
        <p14:creationId xmlns:p14="http://schemas.microsoft.com/office/powerpoint/2010/main" val="184195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descr="Text Box: Title">
            <a:extLst>
              <a:ext uri="{FF2B5EF4-FFF2-40B4-BE49-F238E27FC236}">
                <a16:creationId xmlns:a16="http://schemas.microsoft.com/office/drawing/2014/main" id="{99C05842-DA52-43B0-9DFD-F0A8A40DBBA6}"/>
              </a:ext>
            </a:extLst>
          </p:cNvPr>
          <p:cNvSpPr txBox="1"/>
          <p:nvPr/>
        </p:nvSpPr>
        <p:spPr>
          <a:xfrm>
            <a:off x="2504053" y="2574437"/>
            <a:ext cx="8665032" cy="51397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spcBef>
                <a:spcPct val="0"/>
              </a:spcBef>
              <a:defRPr/>
            </a:pPr>
            <a:endParaRPr lang="en-US" sz="4000" b="1" spc="-150">
              <a:solidFill>
                <a:srgbClr val="337CB2"/>
              </a:solidFill>
              <a:latin typeface="Calibri Light"/>
              <a:ea typeface="+mn-ea"/>
            </a:endParaRPr>
          </a:p>
        </p:txBody>
      </p:sp>
      <p:sp>
        <p:nvSpPr>
          <p:cNvPr id="24" name="TextBox 23">
            <a:extLst>
              <a:ext uri="{FF2B5EF4-FFF2-40B4-BE49-F238E27FC236}">
                <a16:creationId xmlns:a16="http://schemas.microsoft.com/office/drawing/2014/main" id="{8A3B5041-C1B4-4644-B2BC-59C8DCDD65B1}"/>
              </a:ext>
            </a:extLst>
          </p:cNvPr>
          <p:cNvSpPr txBox="1"/>
          <p:nvPr/>
        </p:nvSpPr>
        <p:spPr>
          <a:xfrm>
            <a:off x="1093377" y="5994056"/>
            <a:ext cx="8122608" cy="276999"/>
          </a:xfrm>
          <a:prstGeom prst="rect">
            <a:avLst/>
          </a:prstGeom>
          <a:noFill/>
        </p:spPr>
        <p:txBody>
          <a:bodyPr wrap="none" rtlCol="0">
            <a:noAutofit/>
          </a:bodyPr>
          <a:lstStyle/>
          <a:p>
            <a:pPr rtl="0"/>
            <a:r>
              <a:rPr lang="zh-Hans" sz="1200" b="0" i="0" u="none" strike="noStrike">
                <a:solidFill>
                  <a:srgbClr val="000000"/>
                </a:solidFill>
                <a:highlight>
                  <a:srgbClr val="000000">
                    <a:alpha val="0"/>
                  </a:srgbClr>
                </a:highlight>
                <a:latin typeface="Simsun"/>
                <a:ea typeface="Simsun"/>
              </a:rPr>
              <a:t>来源：粮食和土地利用联盟 (FOLU)，《更好地发展：改善粮食和土地利用的十大关键转型》，2019 年。</a:t>
            </a:r>
          </a:p>
        </p:txBody>
      </p:sp>
      <p:pic>
        <p:nvPicPr>
          <p:cNvPr id="3" name="Picture 2">
            <a:extLst>
              <a:ext uri="{FF2B5EF4-FFF2-40B4-BE49-F238E27FC236}">
                <a16:creationId xmlns:a16="http://schemas.microsoft.com/office/drawing/2014/main" id="{3554CFB3-1E1E-4D6B-9E6A-F3ED5BFFD4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502" y="849489"/>
            <a:ext cx="11130637" cy="5159022"/>
          </a:xfrm>
          <a:prstGeom prst="rect">
            <a:avLst/>
          </a:prstGeom>
        </p:spPr>
      </p:pic>
      <p:sp>
        <p:nvSpPr>
          <p:cNvPr id="5" name="Rectangle 23">
            <a:extLst>
              <a:ext uri="{FF2B5EF4-FFF2-40B4-BE49-F238E27FC236}">
                <a16:creationId xmlns:a16="http://schemas.microsoft.com/office/drawing/2014/main" id="{7DA46A66-9B93-4A20-895E-F3437BCD0E85}"/>
              </a:ext>
            </a:extLst>
          </p:cNvPr>
          <p:cNvSpPr/>
          <p:nvPr/>
        </p:nvSpPr>
        <p:spPr>
          <a:xfrm>
            <a:off x="271859" y="140669"/>
            <a:ext cx="11648280" cy="584775"/>
          </a:xfrm>
          <a:prstGeom prst="rect">
            <a:avLst/>
          </a:prstGeom>
        </p:spPr>
        <p:txBody>
          <a:bodyPr wrap="square">
            <a:noAutofit/>
          </a:bodyPr>
          <a:lstStyle/>
          <a:p>
            <a:pPr marL="0" marR="0" lvl="0" indent="0" defTabSz="914400" rtl="0" eaLnBrk="1" fontAlgn="auto" latinLnBrk="0" hangingPunct="1">
              <a:lnSpc>
                <a:spcPct val="100000"/>
              </a:lnSpc>
              <a:spcBef>
                <a:spcPct val="0"/>
              </a:spcBef>
              <a:spcAft>
                <a:spcPts val="450"/>
              </a:spcAft>
              <a:buClrTx/>
              <a:buSzTx/>
              <a:buFontTx/>
              <a:buNone/>
              <a:defRPr/>
            </a:pPr>
            <a:r>
              <a:rPr kumimoji="0" lang="zh-Hans" sz="3200" b="1" i="0" u="none" strike="noStrike" kern="1200" cap="none" spc="0" normalizeH="0" baseline="0" noProof="0">
                <a:solidFill>
                  <a:srgbClr val="000000"/>
                </a:solidFill>
                <a:highlight>
                  <a:srgbClr val="000000">
                    <a:alpha val="0"/>
                  </a:srgbClr>
                </a:highlight>
                <a:uLnTx/>
                <a:uFillTx/>
                <a:latin typeface="Simsun"/>
                <a:ea typeface="Simsun"/>
                <a:cs typeface="Arial"/>
              </a:rPr>
              <a:t>全球食品系统中的隐藏成本</a:t>
            </a:r>
          </a:p>
        </p:txBody>
      </p:sp>
    </p:spTree>
    <p:extLst>
      <p:ext uri="{BB962C8B-B14F-4D97-AF65-F5344CB8AC3E}">
        <p14:creationId xmlns:p14="http://schemas.microsoft.com/office/powerpoint/2010/main" val="354886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7712698" y="3515520"/>
            <a:ext cx="4055745" cy="629018"/>
          </a:xfrm>
          <a:prstGeom prst="rect">
            <a:avLst/>
          </a:prstGeom>
        </p:spPr>
        <p:txBody>
          <a:bodyPr vert="horz" wrap="square" lIns="0" tIns="13335" rIns="0" bIns="0" rtlCol="0">
            <a:noAutofit/>
          </a:bodyPr>
          <a:lstStyle/>
          <a:p>
            <a:pPr marL="12700" marR="0" lvl="0" indent="0" algn="l" defTabSz="914400" rtl="0" eaLnBrk="1" fontAlgn="auto" latinLnBrk="0" hangingPunct="1">
              <a:lnSpc>
                <a:spcPct val="100000"/>
              </a:lnSpc>
              <a:spcBef>
                <a:spcPts val="105"/>
              </a:spcBef>
              <a:spcAft>
                <a:spcPct val="0"/>
              </a:spcAft>
              <a:buClrTx/>
              <a:buSzTx/>
              <a:buFontTx/>
              <a:buNone/>
              <a:defRPr/>
            </a:pPr>
            <a:r>
              <a:rPr kumimoji="0" lang="zh-Hans" sz="2000" b="0" i="0" u="none" strike="noStrike" kern="1200" cap="none" spc="0" normalizeH="0" baseline="0" noProof="0">
                <a:solidFill>
                  <a:srgbClr val="00B050"/>
                </a:solidFill>
                <a:highlight>
                  <a:srgbClr val="000000">
                    <a:alpha val="0"/>
                  </a:srgbClr>
                </a:highlight>
                <a:uLnTx/>
                <a:uFillTx/>
                <a:latin typeface="Simsun"/>
                <a:ea typeface="Simsun"/>
                <a:cs typeface="Arial"/>
              </a:rPr>
              <a:t>缺乏评估系统和环境足迹</a:t>
            </a:r>
          </a:p>
        </p:txBody>
      </p:sp>
      <p:sp>
        <p:nvSpPr>
          <p:cNvPr id="15" name="object 15"/>
          <p:cNvSpPr txBox="1"/>
          <p:nvPr/>
        </p:nvSpPr>
        <p:spPr>
          <a:xfrm>
            <a:off x="3981539" y="2684937"/>
            <a:ext cx="3551554" cy="320601"/>
          </a:xfrm>
          <a:prstGeom prst="rect">
            <a:avLst/>
          </a:prstGeom>
        </p:spPr>
        <p:txBody>
          <a:bodyPr vert="horz" wrap="square" lIns="0" tIns="12700" rIns="0" bIns="0" rtlCol="0">
            <a:noAutofit/>
          </a:bodyPr>
          <a:lstStyle/>
          <a:p>
            <a:pPr marL="12700" marR="5080" lvl="0" indent="0" algn="ctr" defTabSz="914400" rtl="0" eaLnBrk="1" fontAlgn="auto" latinLnBrk="0" hangingPunct="1">
              <a:lnSpc>
                <a:spcPct val="100000"/>
              </a:lnSpc>
              <a:spcBef>
                <a:spcPts val="100"/>
              </a:spcBef>
              <a:spcAft>
                <a:spcPct val="0"/>
              </a:spcAft>
              <a:buClrTx/>
              <a:buSzTx/>
              <a:buFontTx/>
              <a:buNone/>
              <a:defRPr/>
            </a:pPr>
            <a:r>
              <a:rPr kumimoji="0" lang="zh-Hans" sz="2000" b="0" i="0" u="none" strike="noStrike" kern="1200" cap="none" spc="0" normalizeH="0" baseline="0" noProof="0" dirty="0">
                <a:solidFill>
                  <a:srgbClr val="00B050"/>
                </a:solidFill>
                <a:highlight>
                  <a:srgbClr val="000000">
                    <a:alpha val="0"/>
                  </a:srgbClr>
                </a:highlight>
                <a:uLnTx/>
                <a:uFillTx/>
                <a:latin typeface="Simsun"/>
                <a:ea typeface="Simsun"/>
                <a:cs typeface="Arial"/>
                <a:sym typeface="+mn-ea"/>
              </a:rPr>
              <a:t>农民</a:t>
            </a:r>
            <a:r>
              <a:rPr kumimoji="0" lang="zh-CN" altLang="en-US" sz="2000" b="0" i="0" u="none" strike="noStrike" kern="1200" cap="none" spc="0" normalizeH="0" baseline="0" noProof="0" dirty="0">
                <a:solidFill>
                  <a:srgbClr val="00B050"/>
                </a:solidFill>
                <a:highlight>
                  <a:srgbClr val="000000">
                    <a:alpha val="0"/>
                  </a:srgbClr>
                </a:highlight>
                <a:uLnTx/>
                <a:uFillTx/>
                <a:latin typeface="Simsun"/>
                <a:ea typeface="Simsun"/>
                <a:cs typeface="Arial"/>
                <a:sym typeface="+mn-ea"/>
              </a:rPr>
              <a:t>意愿较低</a:t>
            </a:r>
            <a:endParaRPr kumimoji="0" lang="zh-Hans" sz="2000" b="0" i="0" u="none" strike="noStrike" kern="1200" cap="none" spc="0" normalizeH="0" baseline="0" noProof="0" dirty="0">
              <a:solidFill>
                <a:srgbClr val="00B050"/>
              </a:solidFill>
              <a:highlight>
                <a:srgbClr val="000000">
                  <a:alpha val="0"/>
                </a:srgbClr>
              </a:highlight>
              <a:uLnTx/>
              <a:uFillTx/>
              <a:latin typeface="Simsun"/>
              <a:ea typeface="Simsun"/>
              <a:cs typeface="Arial"/>
              <a:sym typeface="+mn-ea"/>
            </a:endParaRPr>
          </a:p>
        </p:txBody>
      </p:sp>
      <p:sp>
        <p:nvSpPr>
          <p:cNvPr id="16" name="object 16"/>
          <p:cNvSpPr txBox="1"/>
          <p:nvPr/>
        </p:nvSpPr>
        <p:spPr>
          <a:xfrm>
            <a:off x="7580396" y="5054033"/>
            <a:ext cx="3902075" cy="321242"/>
          </a:xfrm>
          <a:prstGeom prst="rect">
            <a:avLst/>
          </a:prstGeom>
        </p:spPr>
        <p:txBody>
          <a:bodyPr vert="horz" wrap="square" lIns="0" tIns="13335" rIns="0" bIns="0" rtlCol="0">
            <a:noAutofit/>
          </a:bodyPr>
          <a:lstStyle/>
          <a:p>
            <a:pPr marL="12700" marR="0" lvl="0" indent="0" algn="l" defTabSz="914400" rtl="0" eaLnBrk="1" fontAlgn="auto" latinLnBrk="0" hangingPunct="1">
              <a:lnSpc>
                <a:spcPct val="100000"/>
              </a:lnSpc>
              <a:spcBef>
                <a:spcPts val="105"/>
              </a:spcBef>
              <a:spcAft>
                <a:spcPct val="0"/>
              </a:spcAft>
              <a:buClrTx/>
              <a:buSzTx/>
              <a:buFontTx/>
              <a:buNone/>
              <a:defRPr/>
            </a:pPr>
            <a:r>
              <a:rPr kumimoji="0" lang="zh-Hans" sz="2000" b="0" i="0" u="none" strike="noStrike" kern="1200" cap="none" spc="0" normalizeH="0" baseline="0" noProof="0">
                <a:solidFill>
                  <a:srgbClr val="00B050"/>
                </a:solidFill>
                <a:highlight>
                  <a:srgbClr val="000000">
                    <a:alpha val="0"/>
                  </a:srgbClr>
                </a:highlight>
                <a:uLnTx/>
                <a:uFillTx/>
                <a:latin typeface="Simsun"/>
                <a:ea typeface="Simsun"/>
                <a:cs typeface="Arial"/>
              </a:rPr>
              <a:t>中小企业的交易成本过高</a:t>
            </a:r>
            <a:endParaRPr kumimoji="0" sz="20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19" name="object 19"/>
          <p:cNvSpPr txBox="1"/>
          <p:nvPr/>
        </p:nvSpPr>
        <p:spPr>
          <a:xfrm>
            <a:off x="4036046" y="6097658"/>
            <a:ext cx="3416040" cy="628377"/>
          </a:xfrm>
          <a:prstGeom prst="rect">
            <a:avLst/>
          </a:prstGeom>
        </p:spPr>
        <p:txBody>
          <a:bodyPr vert="horz" wrap="square" lIns="0" tIns="12700" rIns="0" bIns="0" rtlCol="0">
            <a:noAutofit/>
          </a:bodyPr>
          <a:lstStyle/>
          <a:p>
            <a:pPr marL="12700" marR="5080" lvl="0" indent="0" algn="ctr" defTabSz="914400" rtl="0" eaLnBrk="1" fontAlgn="auto" latinLnBrk="0" hangingPunct="1">
              <a:lnSpc>
                <a:spcPct val="100000"/>
              </a:lnSpc>
              <a:spcBef>
                <a:spcPts val="100"/>
              </a:spcBef>
              <a:spcAft>
                <a:spcPct val="0"/>
              </a:spcAft>
              <a:buClrTx/>
              <a:buSzTx/>
              <a:buFontTx/>
              <a:buNone/>
              <a:defRPr/>
            </a:pPr>
            <a:r>
              <a:rPr kumimoji="0" lang="zh-Hans" sz="2000" b="0" i="0" u="none" strike="noStrike" kern="1200" cap="none" spc="0" normalizeH="0" baseline="0" noProof="0" dirty="0">
                <a:solidFill>
                  <a:srgbClr val="00B050"/>
                </a:solidFill>
                <a:highlight>
                  <a:srgbClr val="000000">
                    <a:alpha val="0"/>
                  </a:srgbClr>
                </a:highlight>
                <a:uLnTx/>
                <a:uFillTx/>
                <a:latin typeface="Simsun"/>
                <a:ea typeface="Simsun"/>
                <a:cs typeface="Arial"/>
              </a:rPr>
              <a:t>投资风险高，</a:t>
            </a:r>
            <a:endParaRPr kumimoji="0" lang="en-US" altLang="zh-Hans" sz="2000" b="0" i="0" u="none" strike="noStrike" kern="1200" cap="none" spc="0" normalizeH="0" baseline="0" noProof="0" dirty="0">
              <a:solidFill>
                <a:srgbClr val="00B050"/>
              </a:solidFill>
              <a:highlight>
                <a:srgbClr val="000000">
                  <a:alpha val="0"/>
                </a:srgbClr>
              </a:highlight>
              <a:uLnTx/>
              <a:uFillTx/>
              <a:latin typeface="Simsun"/>
              <a:ea typeface="Simsun"/>
              <a:cs typeface="Arial"/>
            </a:endParaRPr>
          </a:p>
          <a:p>
            <a:pPr marL="12700" marR="5080" lvl="0" indent="0" algn="ctr" defTabSz="914400" rtl="0" eaLnBrk="1" fontAlgn="auto" latinLnBrk="0" hangingPunct="1">
              <a:lnSpc>
                <a:spcPct val="100000"/>
              </a:lnSpc>
              <a:spcBef>
                <a:spcPts val="100"/>
              </a:spcBef>
              <a:spcAft>
                <a:spcPct val="0"/>
              </a:spcAft>
              <a:buClrTx/>
              <a:buSzTx/>
              <a:buFontTx/>
              <a:buNone/>
              <a:defRPr/>
            </a:pPr>
            <a:r>
              <a:rPr kumimoji="0" lang="zh-Hans" sz="2000" b="0" i="0" u="none" strike="noStrike" kern="1200" cap="none" spc="0" normalizeH="0" baseline="0" noProof="0" dirty="0">
                <a:solidFill>
                  <a:srgbClr val="00B050"/>
                </a:solidFill>
                <a:highlight>
                  <a:srgbClr val="000000">
                    <a:alpha val="0"/>
                  </a:srgbClr>
                </a:highlight>
                <a:uLnTx/>
                <a:uFillTx/>
                <a:latin typeface="Simsun"/>
                <a:ea typeface="Simsun"/>
                <a:cs typeface="Arial"/>
              </a:rPr>
              <a:t>但缺乏减轻风险的措施</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object 30"/>
          <p:cNvSpPr txBox="1"/>
          <p:nvPr/>
        </p:nvSpPr>
        <p:spPr>
          <a:xfrm>
            <a:off x="368278" y="3735855"/>
            <a:ext cx="3902075" cy="321242"/>
          </a:xfrm>
          <a:prstGeom prst="rect">
            <a:avLst/>
          </a:prstGeom>
        </p:spPr>
        <p:txBody>
          <a:bodyPr vert="horz" wrap="square" lIns="0" tIns="13335" rIns="0" bIns="0" rtlCol="0">
            <a:noAutofit/>
          </a:bodyPr>
          <a:lstStyle/>
          <a:p>
            <a:pPr marL="12700" marR="5080" lvl="0" indent="0" algn="ctr" defTabSz="914400" rtl="0" eaLnBrk="1" fontAlgn="auto" latinLnBrk="0" hangingPunct="1">
              <a:lnSpc>
                <a:spcPct val="100000"/>
              </a:lnSpc>
              <a:spcBef>
                <a:spcPts val="105"/>
              </a:spcBef>
              <a:spcAft>
                <a:spcPct val="0"/>
              </a:spcAft>
              <a:buClrTx/>
              <a:buSzTx/>
              <a:buFontTx/>
              <a:buNone/>
              <a:defRPr/>
            </a:pPr>
            <a:r>
              <a:rPr kumimoji="0" lang="zh-Hans" sz="2000" b="0" i="0" u="none" strike="noStrike" kern="1200" cap="none" spc="0" normalizeH="0" baseline="0" noProof="0">
                <a:solidFill>
                  <a:srgbClr val="00B050"/>
                </a:solidFill>
                <a:highlight>
                  <a:srgbClr val="000000">
                    <a:alpha val="0"/>
                  </a:srgbClr>
                </a:highlight>
                <a:uLnTx/>
                <a:uFillTx/>
                <a:latin typeface="Simsun"/>
                <a:ea typeface="Simsun"/>
                <a:cs typeface="Arial"/>
              </a:rPr>
              <a:t>预算压力</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 name="Google Shape;174;p49"/>
          <p:cNvSpPr txBox="1"/>
          <p:nvPr/>
        </p:nvSpPr>
        <p:spPr>
          <a:xfrm>
            <a:off x="293340" y="58932"/>
            <a:ext cx="10347600" cy="1053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35" b="0" i="0" u="none" strike="noStrike" kern="1200" cap="none" spc="0" normalizeH="0" baseline="0" noProof="0">
              <a:ln>
                <a:noFill/>
              </a:ln>
              <a:solidFill>
                <a:prstClr val="black"/>
              </a:solidFill>
              <a:effectLst/>
              <a:uLnTx/>
              <a:uFillTx/>
              <a:latin typeface="Cambria"/>
              <a:ea typeface="+mn-ea"/>
              <a:cs typeface="+mn-cs"/>
            </a:endParaRPr>
          </a:p>
        </p:txBody>
      </p:sp>
      <p:sp>
        <p:nvSpPr>
          <p:cNvPr id="38" name="Rectangle 23"/>
          <p:cNvSpPr/>
          <p:nvPr/>
        </p:nvSpPr>
        <p:spPr>
          <a:xfrm>
            <a:off x="250380" y="200427"/>
            <a:ext cx="11648280" cy="1077218"/>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ts val="450"/>
              </a:spcAft>
              <a:buClrTx/>
              <a:buSzTx/>
              <a:buFontTx/>
              <a:buNone/>
              <a:defRPr/>
            </a:pPr>
            <a:r>
              <a:rPr lang="zh-CN" altLang="en-US" sz="3200" b="1" dirty="0">
                <a:solidFill>
                  <a:srgbClr val="000000"/>
                </a:solidFill>
                <a:highlight>
                  <a:srgbClr val="000000">
                    <a:alpha val="0"/>
                  </a:srgbClr>
                </a:highlight>
                <a:latin typeface="Simsun"/>
                <a:ea typeface="Simsun"/>
                <a:cs typeface="Arial"/>
              </a:rPr>
              <a:t>食品</a:t>
            </a: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系统转型需要公共财政和私人投资的支持，</a:t>
            </a:r>
            <a:endParaRPr kumimoji="0" lang="en-US" alt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endParaRPr>
          </a:p>
          <a:p>
            <a:pPr marL="0" marR="0" lvl="0" indent="0" algn="ctr" defTabSz="914400" rtl="0" eaLnBrk="1" fontAlgn="auto" latinLnBrk="0" hangingPunct="1">
              <a:lnSpc>
                <a:spcPct val="100000"/>
              </a:lnSpc>
              <a:spcBef>
                <a:spcPct val="0"/>
              </a:spcBef>
              <a:spcAft>
                <a:spcPts val="450"/>
              </a:spcAft>
              <a:buClrTx/>
              <a:buSzTx/>
              <a:buFontTx/>
              <a:buNone/>
              <a:defRPr/>
            </a:pP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但障碍依然存在</a:t>
            </a:r>
          </a:p>
        </p:txBody>
      </p:sp>
      <p:sp>
        <p:nvSpPr>
          <p:cNvPr id="31" name="object 15">
            <a:extLst>
              <a:ext uri="{FF2B5EF4-FFF2-40B4-BE49-F238E27FC236}">
                <a16:creationId xmlns:a16="http://schemas.microsoft.com/office/drawing/2014/main" id="{BF1CCF6F-BB59-46C5-A377-B58F9CC1996B}"/>
              </a:ext>
            </a:extLst>
          </p:cNvPr>
          <p:cNvSpPr txBox="1"/>
          <p:nvPr/>
        </p:nvSpPr>
        <p:spPr>
          <a:xfrm>
            <a:off x="368278" y="5054033"/>
            <a:ext cx="3551554" cy="320601"/>
          </a:xfrm>
          <a:prstGeom prst="rect">
            <a:avLst/>
          </a:prstGeom>
        </p:spPr>
        <p:txBody>
          <a:bodyPr vert="horz" wrap="square" lIns="0" tIns="12700" rIns="0" bIns="0" rtlCol="0">
            <a:noAutofit/>
          </a:bodyPr>
          <a:lstStyle/>
          <a:p>
            <a:pPr marL="12700" marR="5080" lvl="0" indent="0" algn="ctr" defTabSz="914400" rtl="0" eaLnBrk="1" fontAlgn="auto" latinLnBrk="0" hangingPunct="1">
              <a:lnSpc>
                <a:spcPct val="100000"/>
              </a:lnSpc>
              <a:spcBef>
                <a:spcPts val="100"/>
              </a:spcBef>
              <a:spcAft>
                <a:spcPct val="0"/>
              </a:spcAft>
              <a:buClrTx/>
              <a:buSzTx/>
              <a:buFontTx/>
              <a:buNone/>
              <a:defRPr/>
            </a:pPr>
            <a:r>
              <a:rPr lang="zh-Hans" sz="2000" b="0" i="0" u="none" strike="noStrike">
                <a:solidFill>
                  <a:srgbClr val="00B050"/>
                </a:solidFill>
                <a:highlight>
                  <a:srgbClr val="000000">
                    <a:alpha val="0"/>
                  </a:srgbClr>
                </a:highlight>
                <a:latin typeface="Simsun"/>
                <a:ea typeface="Simsun"/>
                <a:cs typeface="Arial"/>
              </a:rPr>
              <a:t>成熟度不匹配</a:t>
            </a:r>
            <a:endParaRPr kumimoji="0" lang="en-US" sz="2000" b="0" i="0" u="none" strike="noStrike" kern="1200" cap="none" spc="0" normalizeH="0" baseline="0" noProof="0">
              <a:ln>
                <a:noFill/>
              </a:ln>
              <a:solidFill>
                <a:prstClr val="black"/>
              </a:solidFill>
              <a:effectLst/>
              <a:uLnTx/>
              <a:uFillTx/>
              <a:latin typeface="Calibri"/>
              <a:ea typeface="+mn-ea"/>
              <a:cs typeface="Calibri" panose="020F0502020204030204"/>
            </a:endParaRPr>
          </a:p>
        </p:txBody>
      </p:sp>
      <p:sp>
        <p:nvSpPr>
          <p:cNvPr id="2" name="Oval 1">
            <a:extLst>
              <a:ext uri="{FF2B5EF4-FFF2-40B4-BE49-F238E27FC236}">
                <a16:creationId xmlns:a16="http://schemas.microsoft.com/office/drawing/2014/main" id="{085A9DC2-7A0B-4F82-B133-41153A8B3ACF}"/>
              </a:ext>
            </a:extLst>
          </p:cNvPr>
          <p:cNvSpPr/>
          <p:nvPr/>
        </p:nvSpPr>
        <p:spPr>
          <a:xfrm>
            <a:off x="4062546" y="3182989"/>
            <a:ext cx="3389540" cy="286285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solidFill>
                  <a:srgbClr val="000000"/>
                </a:solidFill>
                <a:highlight>
                  <a:srgbClr val="000000">
                    <a:alpha val="0"/>
                  </a:srgbClr>
                </a:highlight>
                <a:uLnTx/>
                <a:uFillTx/>
                <a:latin typeface="Simsun"/>
                <a:ea typeface="Simsun"/>
                <a:cs typeface="+mn-cs"/>
              </a:rPr>
              <a:t>增加</a:t>
            </a:r>
            <a:r>
              <a:rPr kumimoji="0" lang="zh-Hans" sz="2000" b="0" i="0" u="none" strike="noStrike" kern="1200" cap="none" spc="0" normalizeH="0" baseline="0" noProof="0" dirty="0">
                <a:solidFill>
                  <a:srgbClr val="000000"/>
                </a:solidFill>
                <a:highlight>
                  <a:srgbClr val="000000">
                    <a:alpha val="0"/>
                  </a:srgbClr>
                </a:highlight>
                <a:uLnTx/>
                <a:uFillTx/>
                <a:latin typeface="Simsun"/>
                <a:ea typeface="Simsun"/>
                <a:cs typeface="+mn-cs"/>
              </a:rPr>
              <a:t>粮食系统转型资金</a:t>
            </a:r>
            <a:r>
              <a:rPr lang="zh-CN" altLang="en-US" sz="2000" dirty="0">
                <a:solidFill>
                  <a:srgbClr val="000000"/>
                </a:solidFill>
                <a:highlight>
                  <a:srgbClr val="000000">
                    <a:alpha val="0"/>
                  </a:srgbClr>
                </a:highlight>
                <a:latin typeface="Simsun"/>
                <a:ea typeface="Simsun"/>
              </a:rPr>
              <a:t>所面临的</a:t>
            </a:r>
            <a:r>
              <a:rPr kumimoji="0" lang="zh-Hans" sz="2000" b="0" i="0" u="none" strike="noStrike" kern="1200" cap="none" spc="0" normalizeH="0" baseline="0" noProof="0" dirty="0">
                <a:solidFill>
                  <a:srgbClr val="000000"/>
                </a:solidFill>
                <a:highlight>
                  <a:srgbClr val="000000">
                    <a:alpha val="0"/>
                  </a:srgbClr>
                </a:highlight>
                <a:uLnTx/>
                <a:uFillTx/>
                <a:latin typeface="Simsun"/>
                <a:ea typeface="Simsun"/>
                <a:cs typeface="+mn-cs"/>
              </a:rPr>
              <a:t>障碍</a:t>
            </a:r>
          </a:p>
        </p:txBody>
      </p:sp>
      <p:sp>
        <p:nvSpPr>
          <p:cNvPr id="13" name="TextBox 12">
            <a:extLst>
              <a:ext uri="{FF2B5EF4-FFF2-40B4-BE49-F238E27FC236}">
                <a16:creationId xmlns:a16="http://schemas.microsoft.com/office/drawing/2014/main" id="{F41FA085-8A80-4CC7-B493-E7C49C41A1C4}"/>
              </a:ext>
            </a:extLst>
          </p:cNvPr>
          <p:cNvSpPr txBox="1"/>
          <p:nvPr/>
        </p:nvSpPr>
        <p:spPr>
          <a:xfrm>
            <a:off x="736654" y="1510239"/>
            <a:ext cx="11031789" cy="830997"/>
          </a:xfrm>
          <a:prstGeom prst="rect">
            <a:avLst/>
          </a:prstGeom>
          <a:noFill/>
        </p:spPr>
        <p:txBody>
          <a:bodyPr wrap="square">
            <a:noAutofit/>
          </a:bodyPr>
          <a:lstStyle/>
          <a:p>
            <a:pPr rtl="0"/>
            <a:r>
              <a:rPr lang="zh-Hans" sz="2400" b="0" i="0" u="none" strike="noStrike">
                <a:highlight>
                  <a:srgbClr val="000000">
                    <a:alpha val="0"/>
                  </a:srgbClr>
                </a:highlight>
                <a:latin typeface="Simsun"/>
                <a:ea typeface="Simsun"/>
              </a:rPr>
              <a:t>到2030年，粮食和土地利用系统转型的年度投资需求在3000亿至3500亿美元之间（混合融资工作组）</a:t>
            </a:r>
          </a:p>
        </p:txBody>
      </p:sp>
    </p:spTree>
    <p:extLst>
      <p:ext uri="{BB962C8B-B14F-4D97-AF65-F5344CB8AC3E}">
        <p14:creationId xmlns:p14="http://schemas.microsoft.com/office/powerpoint/2010/main" val="37531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174;p49"/>
          <p:cNvSpPr txBox="1"/>
          <p:nvPr/>
        </p:nvSpPr>
        <p:spPr>
          <a:xfrm>
            <a:off x="293340" y="58932"/>
            <a:ext cx="10347600" cy="1053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135" b="0" i="0" u="none" strike="noStrike" kern="1200" cap="none" spc="0" normalizeH="0" baseline="0" noProof="0">
              <a:ln>
                <a:noFill/>
              </a:ln>
              <a:solidFill>
                <a:prstClr val="black"/>
              </a:solidFill>
              <a:effectLst/>
              <a:uLnTx/>
              <a:uFillTx/>
              <a:latin typeface="Cambria"/>
              <a:ea typeface="+mn-ea"/>
              <a:cs typeface="+mn-cs"/>
            </a:endParaRPr>
          </a:p>
        </p:txBody>
      </p:sp>
      <p:pic>
        <p:nvPicPr>
          <p:cNvPr id="12" name="Picture 11">
            <a:extLst>
              <a:ext uri="{FF2B5EF4-FFF2-40B4-BE49-F238E27FC236}">
                <a16:creationId xmlns:a16="http://schemas.microsoft.com/office/drawing/2014/main" id="{CA3E4F62-F9D0-4783-9BB4-48BF6D62F4D4}"/>
              </a:ext>
            </a:extLst>
          </p:cNvPr>
          <p:cNvPicPr>
            <a:picLocks noChangeAspect="1"/>
          </p:cNvPicPr>
          <p:nvPr/>
        </p:nvPicPr>
        <p:blipFill>
          <a:blip r:embed="rId2"/>
          <a:stretch>
            <a:fillRect/>
          </a:stretch>
        </p:blipFill>
        <p:spPr>
          <a:xfrm>
            <a:off x="6818385" y="1292433"/>
            <a:ext cx="4082327" cy="5186353"/>
          </a:xfrm>
          <a:prstGeom prst="rect">
            <a:avLst/>
          </a:prstGeom>
        </p:spPr>
      </p:pic>
      <p:sp>
        <p:nvSpPr>
          <p:cNvPr id="13" name="Rectangle 23">
            <a:extLst>
              <a:ext uri="{FF2B5EF4-FFF2-40B4-BE49-F238E27FC236}">
                <a16:creationId xmlns:a16="http://schemas.microsoft.com/office/drawing/2014/main" id="{B15F5F6F-1210-42E4-BFFF-D3AEBC8528F9}"/>
              </a:ext>
            </a:extLst>
          </p:cNvPr>
          <p:cNvSpPr/>
          <p:nvPr/>
        </p:nvSpPr>
        <p:spPr>
          <a:xfrm>
            <a:off x="364897" y="83475"/>
            <a:ext cx="11648280" cy="1569660"/>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ts val="450"/>
              </a:spcAft>
              <a:buClrTx/>
              <a:buSzTx/>
              <a:buFontTx/>
              <a:buNone/>
              <a:defRPr/>
            </a:pP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亚行</a:t>
            </a:r>
            <a:r>
              <a:rPr kumimoji="0" lang="zh-CN" altLang="en-U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的</a:t>
            </a: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出版物可以作为指导</a:t>
            </a:r>
            <a:r>
              <a:rPr lang="zh-CN" altLang="en-US" sz="3200" b="1" dirty="0">
                <a:solidFill>
                  <a:srgbClr val="000000"/>
                </a:solidFill>
                <a:highlight>
                  <a:srgbClr val="000000">
                    <a:alpha val="0"/>
                  </a:srgbClr>
                </a:highlight>
                <a:latin typeface="Simsun"/>
                <a:ea typeface="Simsun"/>
                <a:cs typeface="Arial"/>
              </a:rPr>
              <a:t>，</a:t>
            </a:r>
            <a:endParaRPr kumimoji="0" lang="en-US" alt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endParaRPr>
          </a:p>
          <a:p>
            <a:pPr marL="0" marR="0" lvl="0" indent="0" algn="ctr" defTabSz="914400" rtl="0" eaLnBrk="1" fontAlgn="auto" latinLnBrk="0" hangingPunct="1">
              <a:lnSpc>
                <a:spcPct val="100000"/>
              </a:lnSpc>
              <a:spcBef>
                <a:spcPct val="0"/>
              </a:spcBef>
              <a:spcAft>
                <a:spcPts val="450"/>
              </a:spcAft>
              <a:buClrTx/>
              <a:buSzTx/>
              <a:buFontTx/>
              <a:buNone/>
              <a:defRPr/>
            </a:pP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帮助亚太地区实施可持续、有韧性的食品系统转型</a:t>
            </a:r>
          </a:p>
        </p:txBody>
      </p:sp>
      <p:sp>
        <p:nvSpPr>
          <p:cNvPr id="3" name="TextBox 2">
            <a:extLst>
              <a:ext uri="{FF2B5EF4-FFF2-40B4-BE49-F238E27FC236}">
                <a16:creationId xmlns:a16="http://schemas.microsoft.com/office/drawing/2014/main" id="{0A897B1E-E8C7-4E76-B958-9A408AEC55C4}"/>
              </a:ext>
            </a:extLst>
          </p:cNvPr>
          <p:cNvSpPr txBox="1"/>
          <p:nvPr/>
        </p:nvSpPr>
        <p:spPr>
          <a:xfrm>
            <a:off x="640991" y="1719882"/>
            <a:ext cx="5548046" cy="3600986"/>
          </a:xfrm>
          <a:prstGeom prst="rect">
            <a:avLst/>
          </a:prstGeom>
          <a:noFill/>
        </p:spPr>
        <p:txBody>
          <a:bodyPr wrap="square" rtlCol="0">
            <a:noAutofit/>
          </a:bodyPr>
          <a:lstStyle/>
          <a:p>
            <a:pPr marL="285750" indent="-285750" rtl="0">
              <a:buFont typeface="Arial" panose="020B0604020202020204" pitchFamily="34" charset="0"/>
              <a:buChar char="•"/>
            </a:pPr>
            <a:r>
              <a:rPr lang="zh-Hans" sz="2000" b="0" i="0" u="none" strike="noStrike">
                <a:highlight>
                  <a:srgbClr val="000000">
                    <a:alpha val="0"/>
                  </a:srgbClr>
                </a:highlight>
                <a:latin typeface="Simsun"/>
                <a:ea typeface="Simsun"/>
              </a:rPr>
              <a:t>出版物基于亚行2021年“可持续粮食网络研讨会系列”上的多方对话</a:t>
            </a:r>
          </a:p>
          <a:p>
            <a:endParaRPr lang="en-US"/>
          </a:p>
          <a:p>
            <a:endParaRPr lang="en-US"/>
          </a:p>
          <a:p>
            <a:endParaRPr lang="en-US"/>
          </a:p>
          <a:p>
            <a:endParaRPr lang="en-US"/>
          </a:p>
          <a:p>
            <a:endParaRPr lang="en-US"/>
          </a:p>
          <a:p>
            <a:pPr marL="285750" indent="-285750" rtl="0">
              <a:buFont typeface="Arial" panose="020B0604020202020204" pitchFamily="34" charset="0"/>
              <a:buChar char="•"/>
            </a:pPr>
            <a:r>
              <a:rPr lang="zh-Hans" sz="2000" b="0" i="0" u="none" strike="noStrike">
                <a:highlight>
                  <a:srgbClr val="000000">
                    <a:alpha val="0"/>
                  </a:srgbClr>
                </a:highlight>
                <a:latin typeface="Simsun"/>
                <a:ea typeface="Simsun"/>
              </a:rPr>
              <a:t>旨在为2021年联合国粮食系统峰会和2021年东京营养促进增长峰会这些重要活动提供参考</a:t>
            </a:r>
          </a:p>
          <a:p>
            <a:endParaRPr lang="en-US"/>
          </a:p>
        </p:txBody>
      </p:sp>
      <p:pic>
        <p:nvPicPr>
          <p:cNvPr id="2052" name="Picture 4">
            <a:extLst>
              <a:ext uri="{FF2B5EF4-FFF2-40B4-BE49-F238E27FC236}">
                <a16:creationId xmlns:a16="http://schemas.microsoft.com/office/drawing/2014/main" id="{088C8CE9-C167-4A7A-8920-B91317B530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2819" y="2640979"/>
            <a:ext cx="4250246" cy="10999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BA71945-CDB3-41BA-AD91-E82224E91F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17543" y="5157815"/>
            <a:ext cx="3920797" cy="132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31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 name="Google Shape;243;p55"/>
          <p:cNvSpPr txBox="1"/>
          <p:nvPr/>
        </p:nvSpPr>
        <p:spPr>
          <a:xfrm>
            <a:off x="6346904" y="1321398"/>
            <a:ext cx="5546090" cy="3096895"/>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Hans" sz="21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过渡性金融</a:t>
            </a:r>
          </a:p>
          <a:p>
            <a:pPr marL="0" marR="0" lvl="0" indent="0" algn="l" defTabSz="914400" rtl="0" eaLnBrk="1" fontAlgn="auto" latinLnBrk="0" hangingPunct="1">
              <a:lnSpc>
                <a:spcPct val="30000"/>
              </a:lnSpc>
              <a:spcBef>
                <a:spcPct val="0"/>
              </a:spcBef>
              <a:spcAft>
                <a:spcPct val="0"/>
              </a:spcAft>
              <a:buClrTx/>
              <a:buSzTx/>
              <a:buFont typeface="Arial" panose="020B0604020202020204" pitchFamily="34" charset="0"/>
              <a:buNone/>
              <a:defRPr/>
            </a:pP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lang="zh-CN" altLang="en-US" sz="2100" dirty="0">
                <a:solidFill>
                  <a:srgbClr val="434343"/>
                </a:solidFill>
                <a:highlight>
                  <a:srgbClr val="000000">
                    <a:alpha val="0"/>
                  </a:srgbClr>
                </a:highlight>
                <a:latin typeface="Simsun"/>
                <a:ea typeface="Simsun"/>
                <a:cs typeface="Roboto"/>
                <a:sym typeface="Roboto"/>
              </a:rPr>
              <a:t>提供</a:t>
            </a: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贷款</a:t>
            </a:r>
            <a:r>
              <a:rPr lang="zh-CN" altLang="en-US" sz="2100" dirty="0">
                <a:solidFill>
                  <a:srgbClr val="434343"/>
                </a:solidFill>
                <a:highlight>
                  <a:srgbClr val="000000">
                    <a:alpha val="0"/>
                  </a:srgbClr>
                </a:highlight>
                <a:latin typeface="Simsun"/>
                <a:ea typeface="Simsun"/>
                <a:cs typeface="Roboto"/>
                <a:sym typeface="Roboto"/>
              </a:rPr>
              <a:t>并</a:t>
            </a: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推迟还款期限，以适应多年回报的时间差。</a:t>
            </a:r>
          </a:p>
          <a:p>
            <a:pPr marL="457200" marR="0" lvl="1" indent="0" algn="l" defTabSz="914400" rtl="0" eaLnBrk="1" fontAlgn="auto" latinLnBrk="0" hangingPunct="1">
              <a:lnSpc>
                <a:spcPct val="100000"/>
              </a:lnSpc>
              <a:spcBef>
                <a:spcPct val="0"/>
              </a:spcBef>
              <a:spcAft>
                <a:spcPct val="0"/>
              </a:spcAft>
              <a:buClrTx/>
              <a:buSzTx/>
              <a:buFontTx/>
              <a:buNone/>
              <a:defRPr/>
            </a:pP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——为</a:t>
            </a:r>
            <a:r>
              <a:rPr kumimoji="0" lang="zh-CN" altLang="en-U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向</a:t>
            </a: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有机</a:t>
            </a:r>
            <a:r>
              <a:rPr kumimoji="0" lang="zh-CN" altLang="en-U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生产过渡</a:t>
            </a: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的农民提供为期三年的经营性贷款，同时提供市场承购支持，允许利用收入份额的10-50%在8-10年内偿还贷款。</a:t>
            </a:r>
          </a:p>
        </p:txBody>
      </p:sp>
      <p:sp>
        <p:nvSpPr>
          <p:cNvPr id="3" name="Google Shape;243;p55"/>
          <p:cNvSpPr txBox="1"/>
          <p:nvPr/>
        </p:nvSpPr>
        <p:spPr>
          <a:xfrm>
            <a:off x="423069" y="1399552"/>
            <a:ext cx="5962650" cy="3200401"/>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Hans" sz="21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混合融资</a:t>
            </a:r>
          </a:p>
          <a:p>
            <a:pPr marL="0" marR="0" lvl="0" indent="0" algn="l" defTabSz="914400" rtl="0" eaLnBrk="1" fontAlgn="auto" latinLnBrk="0" hangingPunct="1">
              <a:lnSpc>
                <a:spcPct val="30000"/>
              </a:lnSpc>
              <a:spcBef>
                <a:spcPct val="0"/>
              </a:spcBef>
              <a:spcAft>
                <a:spcPct val="0"/>
              </a:spcAft>
              <a:buClrTx/>
              <a:buSzTx/>
              <a:buFont typeface="Arial" panose="020B0604020202020204" pitchFamily="34" charset="0"/>
              <a:buNone/>
              <a:defRPr/>
            </a:pP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公共资本可以承担更多的风险来加快促进投资。</a:t>
            </a:r>
          </a:p>
          <a:p>
            <a:pPr lvl="1" rtl="0">
              <a:defRPr/>
            </a:pP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——在全球农业和粮食安全计划中每投入1美元的公共或捐赠资本，就会出现5.3美元的私人投资</a:t>
            </a:r>
          </a:p>
        </p:txBody>
      </p:sp>
      <p:sp>
        <p:nvSpPr>
          <p:cNvPr id="7" name="Google Shape;241;p55">
            <a:extLst>
              <a:ext uri="{FF2B5EF4-FFF2-40B4-BE49-F238E27FC236}">
                <a16:creationId xmlns:a16="http://schemas.microsoft.com/office/drawing/2014/main" id="{DDCACEC4-CAFB-4394-94E7-19D183935BA2}"/>
              </a:ext>
            </a:extLst>
          </p:cNvPr>
          <p:cNvSpPr txBox="1"/>
          <p:nvPr/>
        </p:nvSpPr>
        <p:spPr>
          <a:xfrm>
            <a:off x="491491" y="239076"/>
            <a:ext cx="11227434" cy="1091565"/>
          </a:xfrm>
          <a:prstGeom prst="rect">
            <a:avLst/>
          </a:prstGeom>
          <a:solidFill>
            <a:srgbClr val="00B050"/>
          </a:solidFill>
          <a:ln w="9525" cap="flat" cmpd="sng">
            <a:solidFill>
              <a:srgbClr val="92D050"/>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8" name="Google Shape;244;p55">
            <a:extLst>
              <a:ext uri="{FF2B5EF4-FFF2-40B4-BE49-F238E27FC236}">
                <a16:creationId xmlns:a16="http://schemas.microsoft.com/office/drawing/2014/main" id="{F97BA423-096B-4496-A11F-FEC578D9489D}"/>
              </a:ext>
            </a:extLst>
          </p:cNvPr>
          <p:cNvSpPr txBox="1"/>
          <p:nvPr/>
        </p:nvSpPr>
        <p:spPr>
          <a:xfrm>
            <a:off x="563722" y="445276"/>
            <a:ext cx="11082971" cy="83089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2400" b="1" i="0" u="none" strike="noStrike" kern="1200" cap="none" spc="0" normalizeH="0" baseline="0" noProof="0">
                <a:solidFill>
                  <a:srgbClr val="FFFFFF"/>
                </a:solidFill>
                <a:highlight>
                  <a:srgbClr val="000000">
                    <a:alpha val="0"/>
                  </a:srgbClr>
                </a:highlight>
                <a:uLnTx/>
                <a:uFillTx/>
                <a:latin typeface="Simsun"/>
                <a:ea typeface="Simsun"/>
                <a:cs typeface="Roboto"/>
                <a:sym typeface="Roboto"/>
              </a:rPr>
              <a:t>行动一：提供创新金融工具，释放私人投资</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0" name="Google Shape;243;p55">
            <a:extLst>
              <a:ext uri="{FF2B5EF4-FFF2-40B4-BE49-F238E27FC236}">
                <a16:creationId xmlns:a16="http://schemas.microsoft.com/office/drawing/2014/main" id="{DB40FBB4-613C-4E90-A16A-256318CD407A}"/>
              </a:ext>
            </a:extLst>
          </p:cNvPr>
          <p:cNvSpPr txBox="1"/>
          <p:nvPr/>
        </p:nvSpPr>
        <p:spPr>
          <a:xfrm>
            <a:off x="491491" y="3828626"/>
            <a:ext cx="5546090" cy="2885125"/>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Hans" sz="21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构建金融工具，将不同的资本池联系起来</a:t>
            </a:r>
          </a:p>
          <a:p>
            <a:pPr marL="342900" marR="0" lvl="0" indent="-3429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利用融资工具和专项公共基金，为缺乏长期融资渠道的中小企业提供支持</a:t>
            </a:r>
          </a:p>
          <a:p>
            <a:pPr lvl="1" rtl="0">
              <a:defRPr/>
            </a:pPr>
            <a:r>
              <a:rPr lang="zh-Hans" sz="2100" b="0" i="0" u="none" strike="noStrike" dirty="0">
                <a:solidFill>
                  <a:srgbClr val="434343"/>
                </a:solidFill>
                <a:highlight>
                  <a:srgbClr val="000000">
                    <a:alpha val="0"/>
                  </a:srgbClr>
                </a:highlight>
                <a:latin typeface="Simsun"/>
                <a:ea typeface="Simsun"/>
                <a:sym typeface="Roboto"/>
              </a:rPr>
              <a:t>——在亚行</a:t>
            </a:r>
            <a:r>
              <a:rPr lang="zh-CN" altLang="en-US" sz="2100" b="0" i="0" u="none" strike="noStrike" dirty="0">
                <a:solidFill>
                  <a:srgbClr val="434343"/>
                </a:solidFill>
                <a:highlight>
                  <a:srgbClr val="000000">
                    <a:alpha val="0"/>
                  </a:srgbClr>
                </a:highlight>
                <a:latin typeface="Simsun"/>
                <a:ea typeface="Simsun"/>
                <a:sym typeface="Roboto"/>
              </a:rPr>
              <a:t>支持</a:t>
            </a:r>
            <a:r>
              <a:rPr lang="zh-Hans" sz="2100" b="0" i="0" u="none" strike="noStrike" dirty="0">
                <a:solidFill>
                  <a:srgbClr val="434343"/>
                </a:solidFill>
                <a:highlight>
                  <a:srgbClr val="000000">
                    <a:alpha val="0"/>
                  </a:srgbClr>
                </a:highlight>
                <a:latin typeface="Simsun"/>
                <a:ea typeface="Simsun"/>
                <a:sym typeface="Roboto"/>
              </a:rPr>
              <a:t>的安徽黄山项目中，针对中小企业进行</a:t>
            </a:r>
            <a:r>
              <a:rPr lang="zh-CN" altLang="en-US" sz="2100" b="0" i="0" u="none" strike="noStrike" dirty="0">
                <a:solidFill>
                  <a:srgbClr val="434343"/>
                </a:solidFill>
                <a:highlight>
                  <a:srgbClr val="000000">
                    <a:alpha val="0"/>
                  </a:srgbClr>
                </a:highlight>
                <a:latin typeface="Simsun"/>
                <a:ea typeface="Simsun"/>
                <a:sym typeface="Roboto"/>
              </a:rPr>
              <a:t>了</a:t>
            </a:r>
            <a:r>
              <a:rPr lang="zh-Hans" sz="2100" b="0" i="0" u="none" strike="noStrike" dirty="0">
                <a:solidFill>
                  <a:srgbClr val="434343"/>
                </a:solidFill>
                <a:highlight>
                  <a:srgbClr val="000000">
                    <a:alpha val="0"/>
                  </a:srgbClr>
                </a:highlight>
                <a:latin typeface="Simsun"/>
                <a:ea typeface="Simsun"/>
                <a:sym typeface="Roboto"/>
              </a:rPr>
              <a:t>双资本池的创新性资金安排</a:t>
            </a:r>
            <a:endPar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endParaRPr>
          </a:p>
        </p:txBody>
      </p:sp>
      <p:sp>
        <p:nvSpPr>
          <p:cNvPr id="11" name="Google Shape;243;p55">
            <a:extLst>
              <a:ext uri="{FF2B5EF4-FFF2-40B4-BE49-F238E27FC236}">
                <a16:creationId xmlns:a16="http://schemas.microsoft.com/office/drawing/2014/main" id="{9B28ECD7-2195-41A1-9522-25E21A2B0FED}"/>
              </a:ext>
            </a:extLst>
          </p:cNvPr>
          <p:cNvSpPr txBox="1"/>
          <p:nvPr/>
        </p:nvSpPr>
        <p:spPr>
          <a:xfrm>
            <a:off x="6366312" y="3953755"/>
            <a:ext cx="5546090" cy="17907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Hans" sz="21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引导绿色金融</a:t>
            </a: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1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引导公共、私人和非营利部门的资金流入可持续发展的关键领域</a:t>
            </a:r>
          </a:p>
          <a:p>
            <a:pPr marR="0" lvl="1" indent="0" rtl="0" fontAlgn="auto">
              <a:lnSpc>
                <a:spcPct val="100000"/>
              </a:lnSpc>
              <a:spcBef>
                <a:spcPct val="0"/>
              </a:spcBef>
              <a:spcAft>
                <a:spcPct val="0"/>
              </a:spcAft>
              <a:buClrTx/>
              <a:buSzTx/>
              <a:buFontTx/>
              <a:buNone/>
              <a:defRPr/>
            </a:pPr>
            <a:r>
              <a:rPr lang="zh-Hans" sz="2100" b="0" i="0" u="none" strike="noStrike" dirty="0">
                <a:solidFill>
                  <a:srgbClr val="434343"/>
                </a:solidFill>
                <a:highlight>
                  <a:srgbClr val="000000">
                    <a:alpha val="0"/>
                  </a:srgbClr>
                </a:highlight>
                <a:latin typeface="Simsun"/>
                <a:ea typeface="Simsun"/>
                <a:sym typeface="Roboto"/>
              </a:rPr>
              <a:t>——自然资本的估值，以及简单化、标准化的产品</a:t>
            </a:r>
          </a:p>
          <a:p>
            <a:pPr marL="0" marR="0" lvl="0" indent="0" algn="l" defTabSz="914400" rtl="0" eaLnBrk="1" fontAlgn="auto" latinLnBrk="0" hangingPunct="1">
              <a:lnSpc>
                <a:spcPct val="100000"/>
              </a:lnSpc>
              <a:spcBef>
                <a:spcPct val="0"/>
              </a:spcBef>
              <a:spcAft>
                <a:spcPct val="0"/>
              </a:spcAft>
              <a:buClrTx/>
              <a:buSzTx/>
              <a:buFontTx/>
              <a:buNone/>
              <a:defRPr/>
            </a:pPr>
            <a:r>
              <a:rPr lang="en-US" altLang="en-GB" sz="2140" dirty="0">
                <a:solidFill>
                  <a:srgbClr val="434343"/>
                </a:solidFill>
                <a:latin typeface="Roboto"/>
                <a:ea typeface="Roboto"/>
                <a:cs typeface="Roboto"/>
                <a:sym typeface="Roboto"/>
              </a:rPr>
              <a:t> </a:t>
            </a: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174" name="Google Shape;174;p49"/>
          <p:cNvSpPr txBox="1"/>
          <p:nvPr/>
        </p:nvSpPr>
        <p:spPr>
          <a:xfrm>
            <a:off x="313690" y="353622"/>
            <a:ext cx="11341735" cy="614680"/>
          </a:xfrm>
          <a:prstGeom prst="rect">
            <a:avLst/>
          </a:prstGeom>
          <a:noFill/>
          <a:ln>
            <a:noFill/>
          </a:ln>
        </p:spPr>
        <p:txBody>
          <a:bodyPr spcFirstLastPara="1" wrap="square" lIns="121900" tIns="121900" rIns="121900" bIns="121900" anchor="t" anchorCtr="0">
            <a:noAutofit/>
          </a:bodyPr>
          <a:lstStyle/>
          <a:p>
            <a:pPr marL="0" lvl="0" indent="0" algn="l" rtl="0">
              <a:spcBef>
                <a:spcPct val="0"/>
              </a:spcBef>
              <a:spcAft>
                <a:spcPct val="0"/>
              </a:spcAft>
              <a:buNone/>
            </a:pPr>
            <a:r>
              <a:rPr lang="zh-Hans" sz="2800" b="1" i="0" u="none" strike="noStrike" dirty="0">
                <a:solidFill>
                  <a:srgbClr val="434343"/>
                </a:solidFill>
                <a:highlight>
                  <a:srgbClr val="000000">
                    <a:alpha val="0"/>
                  </a:srgbClr>
                </a:highlight>
                <a:latin typeface="Simsun"/>
                <a:ea typeface="Simsun"/>
                <a:sym typeface="Roboto"/>
              </a:rPr>
              <a:t>亚行为中国的创新绿色金融机制提供支持</a:t>
            </a:r>
            <a:endParaRPr sz="2800" b="1" dirty="0">
              <a:solidFill>
                <a:srgbClr val="434343"/>
              </a:solidFill>
              <a:latin typeface="Roboto"/>
              <a:ea typeface="Roboto"/>
              <a:sym typeface="Roboto"/>
            </a:endParaRPr>
          </a:p>
        </p:txBody>
      </p:sp>
      <p:sp>
        <p:nvSpPr>
          <p:cNvPr id="2" name="Google Shape;243;p55"/>
          <p:cNvSpPr txBox="1"/>
          <p:nvPr/>
        </p:nvSpPr>
        <p:spPr>
          <a:xfrm>
            <a:off x="526136" y="1517148"/>
            <a:ext cx="4848752" cy="3326385"/>
          </a:xfrm>
          <a:prstGeom prst="rect">
            <a:avLst/>
          </a:prstGeom>
          <a:noFill/>
          <a:ln>
            <a:noFill/>
          </a:ln>
        </p:spPr>
        <p:txBody>
          <a:bodyPr spcFirstLastPara="1" wrap="square" lIns="121900" tIns="121900" rIns="121900" bIns="121900" anchor="t" anchorCtr="0">
            <a:noAutofit/>
          </a:bodyPr>
          <a:lstStyle/>
          <a:p>
            <a:pPr lvl="0" indent="0" algn="ctr" rtl="0">
              <a:spcBef>
                <a:spcPct val="0"/>
              </a:spcBef>
              <a:spcAft>
                <a:spcPct val="0"/>
              </a:spcAft>
              <a:buFont typeface="Arial" panose="020B0604020202020204" pitchFamily="34" charset="0"/>
              <a:buNone/>
            </a:pPr>
            <a:r>
              <a:rPr lang="zh-Hans" sz="2100" b="0" i="0" u="none" strike="noStrike" dirty="0">
                <a:solidFill>
                  <a:srgbClr val="5B9BD5"/>
                </a:solidFill>
                <a:highlight>
                  <a:srgbClr val="000000">
                    <a:alpha val="0"/>
                  </a:srgbClr>
                </a:highlight>
                <a:latin typeface="Simsun"/>
                <a:ea typeface="Simsun"/>
                <a:cs typeface="Roboto"/>
                <a:sym typeface="Roboto"/>
              </a:rPr>
              <a:t>中国黄山新安江流域生态保护和</a:t>
            </a:r>
            <a:endParaRPr lang="en-US" altLang="zh-Hans" sz="2100" b="0" i="0" u="none" strike="noStrike" dirty="0">
              <a:solidFill>
                <a:srgbClr val="5B9BD5"/>
              </a:solidFill>
              <a:highlight>
                <a:srgbClr val="000000">
                  <a:alpha val="0"/>
                </a:srgbClr>
              </a:highlight>
              <a:latin typeface="Simsun"/>
              <a:ea typeface="Simsun"/>
              <a:cs typeface="Roboto"/>
              <a:sym typeface="Roboto"/>
            </a:endParaRPr>
          </a:p>
          <a:p>
            <a:pPr lvl="0" indent="0" algn="ctr" rtl="0">
              <a:spcBef>
                <a:spcPct val="0"/>
              </a:spcBef>
              <a:spcAft>
                <a:spcPct val="0"/>
              </a:spcAft>
              <a:buFont typeface="Arial" panose="020B0604020202020204" pitchFamily="34" charset="0"/>
              <a:buNone/>
            </a:pPr>
            <a:r>
              <a:rPr lang="zh-Hans" sz="2100" b="0" i="0" u="none" strike="noStrike" dirty="0">
                <a:solidFill>
                  <a:srgbClr val="5B9BD5"/>
                </a:solidFill>
                <a:highlight>
                  <a:srgbClr val="000000">
                    <a:alpha val="0"/>
                  </a:srgbClr>
                </a:highlight>
                <a:latin typeface="Simsun"/>
                <a:ea typeface="Simsun"/>
                <a:cs typeface="Roboto"/>
                <a:sym typeface="Roboto"/>
              </a:rPr>
              <a:t>绿色发展项目 </a:t>
            </a:r>
          </a:p>
          <a:p>
            <a:pPr lvl="0" indent="0" algn="l" rtl="0">
              <a:spcBef>
                <a:spcPct val="0"/>
              </a:spcBef>
              <a:spcAft>
                <a:spcPct val="0"/>
              </a:spcAft>
              <a:buFont typeface="Arial" panose="020B0604020202020204" pitchFamily="34" charset="0"/>
              <a:buNone/>
            </a:pPr>
            <a:endParaRPr lang="en-US" altLang="en-GB" sz="2140" dirty="0">
              <a:solidFill>
                <a:schemeClr val="accent5"/>
              </a:solidFill>
              <a:latin typeface="Roboto"/>
              <a:ea typeface="Roboto"/>
              <a:cs typeface="Roboto"/>
              <a:sym typeface="Roboto"/>
            </a:endParaRPr>
          </a:p>
          <a:p>
            <a:pPr marL="342900" lvl="0" indent="-342900" algn="l" rtl="0">
              <a:spcBef>
                <a:spcPct val="0"/>
              </a:spcBef>
              <a:spcAft>
                <a:spcPct val="0"/>
              </a:spcAft>
              <a:buFont typeface="Wingdings" panose="05000000000000000000" pitchFamily="2" charset="2"/>
              <a:buChar char="§"/>
            </a:pPr>
            <a:r>
              <a:rPr lang="zh-Hans" sz="2100" b="0" i="0" u="none" strike="noStrike" dirty="0">
                <a:solidFill>
                  <a:srgbClr val="434343"/>
                </a:solidFill>
                <a:highlight>
                  <a:srgbClr val="000000">
                    <a:alpha val="0"/>
                  </a:srgbClr>
                </a:highlight>
                <a:latin typeface="Simsun"/>
                <a:ea typeface="Simsun"/>
                <a:cs typeface="Roboto"/>
                <a:sym typeface="Roboto"/>
              </a:rPr>
              <a:t>跨省生态补偿基金：皖浙两省建立新安江流域生态补偿机制，黄山市政府从中获</a:t>
            </a:r>
            <a:r>
              <a:rPr lang="zh-CN" altLang="en-US" sz="2100" b="0" i="0" u="none" strike="noStrike" dirty="0">
                <a:solidFill>
                  <a:srgbClr val="434343"/>
                </a:solidFill>
                <a:highlight>
                  <a:srgbClr val="000000">
                    <a:alpha val="0"/>
                  </a:srgbClr>
                </a:highlight>
                <a:latin typeface="Simsun"/>
                <a:ea typeface="Simsun"/>
                <a:cs typeface="Roboto"/>
                <a:sym typeface="Roboto"/>
              </a:rPr>
              <a:t>取</a:t>
            </a:r>
            <a:r>
              <a:rPr lang="zh-Hans" sz="2100" b="0" i="0" u="none" strike="noStrike" dirty="0">
                <a:solidFill>
                  <a:srgbClr val="434343"/>
                </a:solidFill>
                <a:highlight>
                  <a:srgbClr val="000000">
                    <a:alpha val="0"/>
                  </a:srgbClr>
                </a:highlight>
                <a:latin typeface="Simsun"/>
                <a:ea typeface="Simsun"/>
                <a:cs typeface="Roboto"/>
                <a:sym typeface="Roboto"/>
              </a:rPr>
              <a:t>补偿款，</a:t>
            </a:r>
            <a:r>
              <a:rPr lang="zh-CN" altLang="en-US" sz="2100" dirty="0">
                <a:solidFill>
                  <a:srgbClr val="434343"/>
                </a:solidFill>
                <a:highlight>
                  <a:srgbClr val="000000">
                    <a:alpha val="0"/>
                  </a:srgbClr>
                </a:highlight>
                <a:latin typeface="Simsun"/>
                <a:ea typeface="Simsun"/>
                <a:cs typeface="Roboto"/>
                <a:sym typeface="Roboto"/>
              </a:rPr>
              <a:t>从而得到相关资金</a:t>
            </a:r>
            <a:endParaRPr lang="zh-Hans" sz="2100" b="0" i="0" u="none" strike="noStrike" dirty="0">
              <a:solidFill>
                <a:srgbClr val="434343"/>
              </a:solidFill>
              <a:highlight>
                <a:srgbClr val="000000">
                  <a:alpha val="0"/>
                </a:srgbClr>
              </a:highlight>
              <a:latin typeface="Simsun"/>
              <a:ea typeface="Simsun"/>
              <a:cs typeface="Roboto"/>
              <a:sym typeface="Roboto"/>
            </a:endParaRPr>
          </a:p>
          <a:p>
            <a:pPr lvl="0" algn="l" rtl="0">
              <a:spcBef>
                <a:spcPct val="0"/>
              </a:spcBef>
              <a:spcAft>
                <a:spcPct val="0"/>
              </a:spcAft>
            </a:pPr>
            <a:endParaRPr lang="en-US" altLang="en-GB" sz="2140" dirty="0">
              <a:solidFill>
                <a:srgbClr val="434343"/>
              </a:solidFill>
              <a:latin typeface="Roboto"/>
              <a:ea typeface="Roboto"/>
              <a:cs typeface="Roboto"/>
              <a:sym typeface="Roboto"/>
            </a:endParaRPr>
          </a:p>
          <a:p>
            <a:pPr marL="342900" lvl="0" indent="-342900" algn="l" rtl="0">
              <a:spcBef>
                <a:spcPct val="0"/>
              </a:spcBef>
              <a:spcAft>
                <a:spcPct val="0"/>
              </a:spcAft>
              <a:buFont typeface="Wingdings" panose="05000000000000000000" pitchFamily="2" charset="2"/>
              <a:buChar char="§"/>
            </a:pPr>
            <a:r>
              <a:rPr lang="zh-Hans" sz="2100" b="0" i="0" u="none" strike="noStrike" dirty="0">
                <a:solidFill>
                  <a:srgbClr val="434343"/>
                </a:solidFill>
                <a:highlight>
                  <a:srgbClr val="000000">
                    <a:alpha val="0"/>
                  </a:srgbClr>
                </a:highlight>
                <a:latin typeface="Simsun"/>
                <a:ea typeface="Simsun"/>
                <a:cs typeface="Roboto"/>
                <a:sym typeface="Roboto"/>
              </a:rPr>
              <a:t>黄山茶农绿色激励机制：通过以成果为导向的创新激励机制，鼓励农民采用环保的农耕方式。</a:t>
            </a:r>
          </a:p>
        </p:txBody>
      </p:sp>
      <p:grpSp>
        <p:nvGrpSpPr>
          <p:cNvPr id="5" name="画布 60"/>
          <p:cNvGrpSpPr/>
          <p:nvPr/>
        </p:nvGrpSpPr>
        <p:grpSpPr>
          <a:xfrm>
            <a:off x="6096000" y="1035208"/>
            <a:ext cx="5826125" cy="4875530"/>
            <a:chOff x="47502" y="138079"/>
            <a:chExt cx="5554746" cy="4861433"/>
          </a:xfrm>
        </p:grpSpPr>
        <p:sp>
          <p:nvSpPr>
            <p:cNvPr id="7" name="文本框 36"/>
            <p:cNvSpPr txBox="1"/>
            <p:nvPr/>
          </p:nvSpPr>
          <p:spPr>
            <a:xfrm>
              <a:off x="1514165" y="138079"/>
              <a:ext cx="2757487" cy="52390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ct val="0"/>
                </a:spcBef>
                <a:spcAft>
                  <a:spcPct val="0"/>
                </a:spcAft>
              </a:pPr>
              <a:r>
                <a:rPr lang="en-US" altLang="zh-CN" sz="1000" b="1" kern="1200">
                  <a:solidFill>
                    <a:srgbClr val="000000"/>
                  </a:solidFill>
                  <a:highlight>
                    <a:srgbClr val="FFFF00"/>
                  </a:highlight>
                  <a:latin typeface="Arial"/>
                  <a:ea typeface="宋体" panose="02010600030101010101" pitchFamily="2" charset="-122"/>
                  <a:cs typeface="Times New Roman" panose="02020603050405020304"/>
                  <a:sym typeface="Times New Roman" panose="02020603050405020304"/>
                </a:rPr>
                <a:t> </a:t>
              </a:r>
            </a:p>
            <a:p>
              <a:pPr marL="0" marR="0" algn="ctr" rtl="0">
                <a:spcBef>
                  <a:spcPct val="0"/>
                </a:spcBef>
                <a:spcAft>
                  <a:spcPct val="0"/>
                </a:spcAft>
              </a:pPr>
              <a:r>
                <a:rPr lang="zh-Hans" sz="1000" b="1" i="0" u="none" strike="noStrike" kern="1200">
                  <a:solidFill>
                    <a:srgbClr val="000000"/>
                  </a:solidFill>
                  <a:highlight>
                    <a:srgbClr val="000000">
                      <a:alpha val="0"/>
                    </a:srgbClr>
                  </a:highlight>
                  <a:latin typeface="Simsun"/>
                  <a:ea typeface="Simsun"/>
                  <a:cs typeface="Times New Roman"/>
                  <a:sym typeface="Times New Roman"/>
                </a:rPr>
                <a:t>绿色激励和投资基金</a:t>
              </a:r>
              <a:endParaRPr lang="en-US" altLang="zh-CN" sz="1000" kern="100">
                <a:latin typeface="Times New Roman"/>
                <a:ea typeface="宋体" panose="02010600030101010101" pitchFamily="2" charset="-122"/>
                <a:cs typeface="Times New Roman"/>
                <a:sym typeface="Times New Roman"/>
              </a:endParaRPr>
            </a:p>
          </p:txBody>
        </p:sp>
        <p:sp>
          <p:nvSpPr>
            <p:cNvPr id="8" name="文本框 2"/>
            <p:cNvSpPr txBox="1"/>
            <p:nvPr/>
          </p:nvSpPr>
          <p:spPr>
            <a:xfrm>
              <a:off x="128281" y="908225"/>
              <a:ext cx="1967887" cy="50832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绿色激励机制</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a:p>
              <a:pPr marL="0" marR="0" algn="ctr" rtl="0">
                <a:spcBef>
                  <a:spcPct val="0"/>
                </a:spcBef>
                <a:spcAft>
                  <a:spcPct val="0"/>
                </a:spcAft>
              </a:pPr>
              <a:r>
                <a:rPr lang="zh-Hans" sz="1000" b="0" i="1" u="none" strike="noStrike" kern="1200">
                  <a:solidFill>
                    <a:srgbClr val="000000"/>
                  </a:solidFill>
                  <a:highlight>
                    <a:srgbClr val="000000">
                      <a:alpha val="0"/>
                    </a:srgbClr>
                  </a:highlight>
                  <a:latin typeface="Simsun"/>
                  <a:ea typeface="Simsun"/>
                  <a:cs typeface="Times New Roman"/>
                  <a:sym typeface="Times New Roman"/>
                </a:rPr>
                <a:t>6千万人民币</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1" name="文本框 2"/>
            <p:cNvSpPr txBox="1"/>
            <p:nvPr/>
          </p:nvSpPr>
          <p:spPr>
            <a:xfrm>
              <a:off x="451154" y="1631634"/>
              <a:ext cx="1353524" cy="3064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1" i="0" u="none" strike="noStrike" kern="1200">
                  <a:solidFill>
                    <a:srgbClr val="000000"/>
                  </a:solidFill>
                  <a:highlight>
                    <a:srgbClr val="000000">
                      <a:alpha val="0"/>
                    </a:srgbClr>
                  </a:highlight>
                  <a:latin typeface="Simsun"/>
                  <a:ea typeface="Simsun"/>
                  <a:cs typeface="Times New Roman"/>
                  <a:sym typeface="Times New Roman"/>
                </a:rPr>
                <a:t>拨款（绿色激励机制）</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3" name="文本框 2"/>
            <p:cNvSpPr txBox="1"/>
            <p:nvPr/>
          </p:nvSpPr>
          <p:spPr>
            <a:xfrm>
              <a:off x="181640" y="2162882"/>
              <a:ext cx="2042931" cy="39922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0" u="none" strike="noStrike" kern="1200" dirty="0">
                  <a:solidFill>
                    <a:srgbClr val="000000"/>
                  </a:solidFill>
                  <a:highlight>
                    <a:srgbClr val="000000">
                      <a:alpha val="0"/>
                    </a:srgbClr>
                  </a:highlight>
                  <a:latin typeface="Simsun"/>
                  <a:ea typeface="Simsun"/>
                  <a:cs typeface="Times New Roman"/>
                  <a:sym typeface="Times New Roman"/>
                </a:rPr>
                <a:t>通过经济手段，</a:t>
              </a:r>
              <a:endParaRPr lang="en-US" altLang="zh-Hans" sz="1000" b="0" i="0" u="none" strike="noStrike" kern="1200" dirty="0">
                <a:solidFill>
                  <a:srgbClr val="000000"/>
                </a:solidFill>
                <a:highlight>
                  <a:srgbClr val="000000">
                    <a:alpha val="0"/>
                  </a:srgbClr>
                </a:highlight>
                <a:latin typeface="Simsun"/>
                <a:ea typeface="Simsun"/>
                <a:cs typeface="Times New Roman"/>
                <a:sym typeface="Times New Roman"/>
              </a:endParaRPr>
            </a:p>
            <a:p>
              <a:pPr marL="0" marR="0" algn="ctr" rtl="0">
                <a:spcBef>
                  <a:spcPct val="0"/>
                </a:spcBef>
                <a:spcAft>
                  <a:spcPct val="0"/>
                </a:spcAft>
              </a:pPr>
              <a:r>
                <a:rPr lang="zh-Hans" sz="1000" b="0" i="0" u="none" strike="noStrike" kern="1200" dirty="0">
                  <a:solidFill>
                    <a:srgbClr val="000000"/>
                  </a:solidFill>
                  <a:highlight>
                    <a:srgbClr val="000000">
                      <a:alpha val="0"/>
                    </a:srgbClr>
                  </a:highlight>
                  <a:latin typeface="Simsun"/>
                  <a:ea typeface="Simsun"/>
                  <a:cs typeface="Times New Roman"/>
                  <a:sym typeface="Times New Roman"/>
                </a:rPr>
                <a:t>鼓励农民改变农耕方式</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4" name="文本框 2"/>
            <p:cNvSpPr txBox="1"/>
            <p:nvPr/>
          </p:nvSpPr>
          <p:spPr>
            <a:xfrm>
              <a:off x="477254" y="3541147"/>
              <a:ext cx="1363049" cy="2675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绿茶种植</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5" name="文本框 2"/>
            <p:cNvSpPr txBox="1"/>
            <p:nvPr/>
          </p:nvSpPr>
          <p:spPr>
            <a:xfrm>
              <a:off x="2822393" y="3598061"/>
              <a:ext cx="1310553" cy="7265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绿色种植</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a:p>
              <a:pPr marL="0" marR="0"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——绿茶园</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a:p>
              <a:pPr marL="0" marR="0"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——有机大米</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a:p>
              <a:pPr marL="0" marR="0"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——竹林</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6" name="文本框 2"/>
            <p:cNvSpPr txBox="1"/>
            <p:nvPr/>
          </p:nvSpPr>
          <p:spPr>
            <a:xfrm>
              <a:off x="2960505" y="928577"/>
              <a:ext cx="2331661" cy="5059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0" u="none" strike="noStrike" kern="1200" dirty="0">
                  <a:solidFill>
                    <a:srgbClr val="000000"/>
                  </a:solidFill>
                  <a:highlight>
                    <a:srgbClr val="000000">
                      <a:alpha val="0"/>
                    </a:srgbClr>
                  </a:highlight>
                  <a:latin typeface="Simsun"/>
                  <a:ea typeface="Simsun"/>
                  <a:cs typeface="Times New Roman"/>
                  <a:sym typeface="Times New Roman"/>
                </a:rPr>
                <a:t>绿色投资</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lgn="ctr" rtl="0">
                <a:spcBef>
                  <a:spcPct val="0"/>
                </a:spcBef>
                <a:spcAft>
                  <a:spcPct val="0"/>
                </a:spcAft>
              </a:pPr>
              <a:r>
                <a:rPr lang="zh-Hans" sz="1000" b="0" i="1" u="none" strike="noStrike" kern="1200" dirty="0">
                  <a:solidFill>
                    <a:srgbClr val="000000"/>
                  </a:solidFill>
                  <a:highlight>
                    <a:srgbClr val="000000">
                      <a:alpha val="0"/>
                    </a:srgbClr>
                  </a:highlight>
                  <a:latin typeface="Simsun"/>
                  <a:ea typeface="Simsun"/>
                  <a:cs typeface="Times New Roman"/>
                  <a:sym typeface="Times New Roman"/>
                </a:rPr>
                <a:t>2亿元人民币</a:t>
              </a:r>
              <a:r>
                <a:rPr lang="zh-Hans" sz="1000" b="0" i="0" u="none" strike="noStrike" kern="1200" dirty="0">
                  <a:solidFill>
                    <a:srgbClr val="000000"/>
                  </a:solidFill>
                  <a:highlight>
                    <a:srgbClr val="000000">
                      <a:alpha val="0"/>
                    </a:srgbClr>
                  </a:highlight>
                  <a:latin typeface="Simsun"/>
                  <a:ea typeface="Simsun"/>
                  <a:cs typeface="Times New Roman"/>
                  <a:sym typeface="Times New Roman"/>
                </a:rPr>
                <a:t>（亚行：5</a:t>
              </a:r>
              <a:r>
                <a:rPr lang="zh-CN" altLang="en-US" sz="1000" b="0" i="0" u="none" strike="noStrike" kern="1200" dirty="0">
                  <a:solidFill>
                    <a:srgbClr val="000000"/>
                  </a:solidFill>
                  <a:highlight>
                    <a:srgbClr val="000000">
                      <a:alpha val="0"/>
                    </a:srgbClr>
                  </a:highlight>
                  <a:latin typeface="Simsun"/>
                  <a:ea typeface="Simsun"/>
                  <a:cs typeface="Times New Roman"/>
                  <a:sym typeface="Times New Roman"/>
                </a:rPr>
                <a:t>千</a:t>
              </a:r>
              <a:r>
                <a:rPr lang="zh-Hans" sz="1000" b="0" i="0" u="none" strike="noStrike" kern="1200" dirty="0">
                  <a:solidFill>
                    <a:srgbClr val="000000"/>
                  </a:solidFill>
                  <a:highlight>
                    <a:srgbClr val="000000">
                      <a:alpha val="0"/>
                    </a:srgbClr>
                  </a:highlight>
                  <a:latin typeface="Simsun"/>
                  <a:ea typeface="Simsun"/>
                  <a:cs typeface="Times New Roman"/>
                  <a:sym typeface="Times New Roman"/>
                </a:rPr>
                <a:t>万，德国复兴信贷银行：5</a:t>
              </a:r>
              <a:r>
                <a:rPr lang="zh-CN" altLang="en-US" sz="1000" b="0" i="0" u="none" strike="noStrike" kern="1200" dirty="0">
                  <a:solidFill>
                    <a:srgbClr val="000000"/>
                  </a:solidFill>
                  <a:highlight>
                    <a:srgbClr val="000000">
                      <a:alpha val="0"/>
                    </a:srgbClr>
                  </a:highlight>
                  <a:latin typeface="Simsun"/>
                  <a:ea typeface="Simsun"/>
                  <a:cs typeface="Times New Roman"/>
                  <a:sym typeface="Times New Roman"/>
                </a:rPr>
                <a:t>千</a:t>
              </a:r>
              <a:r>
                <a:rPr lang="zh-Hans" sz="1000" b="0" i="0" u="none" strike="noStrike" kern="1200" dirty="0">
                  <a:solidFill>
                    <a:srgbClr val="000000"/>
                  </a:solidFill>
                  <a:highlight>
                    <a:srgbClr val="000000">
                      <a:alpha val="0"/>
                    </a:srgbClr>
                  </a:highlight>
                  <a:latin typeface="Simsun"/>
                  <a:ea typeface="Simsun"/>
                  <a:cs typeface="Times New Roman"/>
                  <a:sym typeface="Times New Roman"/>
                </a:rPr>
                <a:t>万）</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7" name="文本框 2"/>
            <p:cNvSpPr txBox="1"/>
            <p:nvPr/>
          </p:nvSpPr>
          <p:spPr>
            <a:xfrm>
              <a:off x="3366828" y="1650016"/>
              <a:ext cx="1582616" cy="30735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1" i="0" u="none" strike="noStrike" kern="1200" dirty="0">
                  <a:solidFill>
                    <a:srgbClr val="000000"/>
                  </a:solidFill>
                  <a:highlight>
                    <a:srgbClr val="000000">
                      <a:alpha val="0"/>
                    </a:srgbClr>
                  </a:highlight>
                  <a:latin typeface="Simsun"/>
                  <a:ea typeface="Simsun"/>
                  <a:cs typeface="Times New Roman"/>
                  <a:sym typeface="Times New Roman"/>
                </a:rPr>
                <a:t>基于股权的绿色激励基金</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8" name="文本框 2"/>
            <p:cNvSpPr txBox="1"/>
            <p:nvPr/>
          </p:nvSpPr>
          <p:spPr>
            <a:xfrm>
              <a:off x="4339392" y="3569771"/>
              <a:ext cx="1262856" cy="73124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生态旅游</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a:p>
              <a:pPr marL="0" marR="0"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——果园</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a:p>
              <a:pPr marL="0" marR="0"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——历史村落</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a:p>
              <a:pPr marL="0" marR="0"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——服务业</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29" name="连接符: 肘形 47"/>
            <p:cNvCxnSpPr/>
            <p:nvPr/>
          </p:nvCxnSpPr>
          <p:spPr>
            <a:xfrm rot="5400000">
              <a:off x="1879448" y="-105236"/>
              <a:ext cx="246238" cy="17806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48"/>
            <p:cNvCxnSpPr/>
            <p:nvPr/>
          </p:nvCxnSpPr>
          <p:spPr>
            <a:xfrm>
              <a:off x="1112225" y="1416438"/>
              <a:ext cx="57" cy="215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49"/>
            <p:cNvCxnSpPr/>
            <p:nvPr/>
          </p:nvCxnSpPr>
          <p:spPr>
            <a:xfrm rot="16200000" flipH="1">
              <a:off x="3365556" y="189339"/>
              <a:ext cx="266590" cy="1211885"/>
            </a:xfrm>
            <a:prstGeom prst="bentConnector3">
              <a:avLst>
                <a:gd name="adj1" fmla="val 455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50"/>
            <p:cNvCxnSpPr/>
            <p:nvPr/>
          </p:nvCxnSpPr>
          <p:spPr>
            <a:xfrm flipH="1">
              <a:off x="4102267" y="1434502"/>
              <a:ext cx="2527" cy="215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51"/>
            <p:cNvCxnSpPr/>
            <p:nvPr/>
          </p:nvCxnSpPr>
          <p:spPr>
            <a:xfrm>
              <a:off x="1127916" y="1938049"/>
              <a:ext cx="3844" cy="224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52"/>
            <p:cNvCxnSpPr/>
            <p:nvPr/>
          </p:nvCxnSpPr>
          <p:spPr>
            <a:xfrm flipH="1">
              <a:off x="1151728" y="2561944"/>
              <a:ext cx="0" cy="25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连接符: 肘形 62"/>
            <p:cNvCxnSpPr/>
            <p:nvPr/>
          </p:nvCxnSpPr>
          <p:spPr>
            <a:xfrm rot="10800000" flipV="1">
              <a:off x="3465795" y="3411997"/>
              <a:ext cx="852750" cy="1741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连接符: 肘形 64"/>
            <p:cNvCxnSpPr/>
            <p:nvPr/>
          </p:nvCxnSpPr>
          <p:spPr>
            <a:xfrm>
              <a:off x="4306676" y="3411982"/>
              <a:ext cx="664143" cy="1696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文本框 2"/>
            <p:cNvSpPr txBox="1"/>
            <p:nvPr/>
          </p:nvSpPr>
          <p:spPr>
            <a:xfrm>
              <a:off x="47502" y="2804496"/>
              <a:ext cx="2512483" cy="44934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1" u="none" strike="noStrike" kern="1200" dirty="0">
                  <a:solidFill>
                    <a:srgbClr val="000000"/>
                  </a:solidFill>
                  <a:highlight>
                    <a:srgbClr val="000000">
                      <a:alpha val="0"/>
                    </a:srgbClr>
                  </a:highlight>
                  <a:latin typeface="Simsun"/>
                  <a:ea typeface="Simsun"/>
                  <a:cs typeface="Times New Roman"/>
                  <a:sym typeface="Times New Roman"/>
                </a:rPr>
                <a:t>通过一般/积分补贴或</a:t>
              </a:r>
              <a:endParaRPr lang="en-US" altLang="zh-Hans" sz="1000" b="0" i="1" u="none" strike="noStrike" kern="1200" dirty="0">
                <a:solidFill>
                  <a:srgbClr val="000000"/>
                </a:solidFill>
                <a:highlight>
                  <a:srgbClr val="000000">
                    <a:alpha val="0"/>
                  </a:srgbClr>
                </a:highlight>
                <a:latin typeface="Simsun"/>
                <a:ea typeface="Simsun"/>
                <a:cs typeface="Times New Roman"/>
                <a:sym typeface="Times New Roman"/>
              </a:endParaRPr>
            </a:p>
            <a:p>
              <a:pPr marL="0" marR="0" algn="ctr" rtl="0">
                <a:spcBef>
                  <a:spcPct val="0"/>
                </a:spcBef>
                <a:spcAft>
                  <a:spcPct val="0"/>
                </a:spcAft>
              </a:pPr>
              <a:r>
                <a:rPr lang="zh-Hans" sz="1000" b="0" i="1" u="none" strike="noStrike" kern="1200" dirty="0">
                  <a:solidFill>
                    <a:srgbClr val="000000"/>
                  </a:solidFill>
                  <a:highlight>
                    <a:srgbClr val="000000">
                      <a:alpha val="0"/>
                    </a:srgbClr>
                  </a:highlight>
                  <a:latin typeface="Simsun"/>
                  <a:ea typeface="Simsun"/>
                  <a:cs typeface="Times New Roman"/>
                  <a:sym typeface="Times New Roman"/>
                </a:rPr>
                <a:t>反向竞价的方式进行拨款</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53" name="直接箭头连接符 52"/>
            <p:cNvCxnSpPr/>
            <p:nvPr/>
          </p:nvCxnSpPr>
          <p:spPr>
            <a:xfrm flipH="1">
              <a:off x="1150502" y="3274330"/>
              <a:ext cx="0" cy="25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文本框 2"/>
            <p:cNvSpPr txBox="1"/>
            <p:nvPr/>
          </p:nvSpPr>
          <p:spPr>
            <a:xfrm>
              <a:off x="178129" y="4133717"/>
              <a:ext cx="1971303" cy="60415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提高意识、价值链分析、市场推广、能力建设等</a:t>
              </a:r>
              <a:endParaRPr lang="en-US" altLang="zh-CN" sz="1000" kern="100">
                <a:solidFill>
                  <a:srgbClr val="000000"/>
                </a:solidFill>
                <a:latin typeface="Times New Roman"/>
                <a:ea typeface="宋体" panose="02010600030101010101" pitchFamily="2" charset="-122"/>
                <a:cs typeface="Times New Roman"/>
                <a:sym typeface="Times New Roman"/>
              </a:endParaRPr>
            </a:p>
          </p:txBody>
        </p:sp>
        <p:cxnSp>
          <p:nvCxnSpPr>
            <p:cNvPr id="55" name="Straight Arrow Connector 55"/>
            <p:cNvCxnSpPr/>
            <p:nvPr/>
          </p:nvCxnSpPr>
          <p:spPr>
            <a:xfrm flipH="1" flipV="1">
              <a:off x="1158779" y="3808684"/>
              <a:ext cx="5002" cy="325033"/>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56" name="文本框 2"/>
            <p:cNvSpPr txBox="1"/>
            <p:nvPr/>
          </p:nvSpPr>
          <p:spPr>
            <a:xfrm>
              <a:off x="3101318" y="2162878"/>
              <a:ext cx="2042795" cy="42286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通过经济奖励，促进对水质的投资</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57" name="直接箭头连接符 50"/>
            <p:cNvCxnSpPr/>
            <p:nvPr/>
          </p:nvCxnSpPr>
          <p:spPr>
            <a:xfrm flipH="1">
              <a:off x="4100356" y="1947649"/>
              <a:ext cx="1905" cy="215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8"/>
            <p:cNvCxnSpPr/>
            <p:nvPr/>
          </p:nvCxnSpPr>
          <p:spPr>
            <a:xfrm flipH="1">
              <a:off x="4120738" y="3006725"/>
              <a:ext cx="0" cy="191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箭头连接符 50"/>
            <p:cNvCxnSpPr/>
            <p:nvPr/>
          </p:nvCxnSpPr>
          <p:spPr>
            <a:xfrm flipH="1">
              <a:off x="4110733" y="2589754"/>
              <a:ext cx="1905" cy="214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文本框 2"/>
            <p:cNvSpPr txBox="1"/>
            <p:nvPr/>
          </p:nvSpPr>
          <p:spPr>
            <a:xfrm>
              <a:off x="3086100" y="2794654"/>
              <a:ext cx="2102153" cy="4489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1" u="none" strike="noStrike" kern="1200" dirty="0">
                  <a:solidFill>
                    <a:srgbClr val="000000"/>
                  </a:solidFill>
                  <a:highlight>
                    <a:srgbClr val="000000">
                      <a:alpha val="0"/>
                    </a:srgbClr>
                  </a:highlight>
                  <a:latin typeface="Simsun"/>
                  <a:ea typeface="Simsun"/>
                  <a:cs typeface="Times New Roman"/>
                  <a:sym typeface="Times New Roman"/>
                </a:rPr>
                <a:t>通过发行股票</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lgn="ctr" rtl="0">
                <a:spcBef>
                  <a:spcPct val="0"/>
                </a:spcBef>
                <a:spcAft>
                  <a:spcPct val="0"/>
                </a:spcAft>
              </a:pPr>
              <a:r>
                <a:rPr lang="zh-Hans" sz="1000" b="0" i="1" u="none" strike="noStrike" kern="1200" dirty="0">
                  <a:solidFill>
                    <a:srgbClr val="000000"/>
                  </a:solidFill>
                  <a:highlight>
                    <a:srgbClr val="000000">
                      <a:alpha val="0"/>
                    </a:srgbClr>
                  </a:highlight>
                  <a:latin typeface="Simsun"/>
                  <a:ea typeface="Simsun"/>
                  <a:cs typeface="Times New Roman"/>
                  <a:sym typeface="Times New Roman"/>
                </a:rPr>
                <a:t>进行拨款</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61" name="Straight Connector 61"/>
            <p:cNvCxnSpPr/>
            <p:nvPr/>
          </p:nvCxnSpPr>
          <p:spPr>
            <a:xfrm flipH="1">
              <a:off x="4141140" y="3238401"/>
              <a:ext cx="0" cy="169818"/>
            </a:xfrm>
            <a:prstGeom prst="line">
              <a:avLst/>
            </a:prstGeom>
          </p:spPr>
          <p:style>
            <a:lnRef idx="1">
              <a:schemeClr val="accent1"/>
            </a:lnRef>
            <a:fillRef idx="0">
              <a:schemeClr val="accent1"/>
            </a:fillRef>
            <a:effectRef idx="0">
              <a:schemeClr val="accent1"/>
            </a:effectRef>
            <a:fontRef idx="minor">
              <a:schemeClr val="tx1"/>
            </a:fontRef>
          </p:style>
        </p:cxnSp>
        <p:sp>
          <p:nvSpPr>
            <p:cNvPr id="62" name="文本框 2"/>
            <p:cNvSpPr txBox="1"/>
            <p:nvPr/>
          </p:nvSpPr>
          <p:spPr>
            <a:xfrm>
              <a:off x="3243833" y="4574140"/>
              <a:ext cx="1971040" cy="42537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rtl="0">
                <a:spcBef>
                  <a:spcPct val="0"/>
                </a:spcBef>
                <a:spcAft>
                  <a:spcPct val="0"/>
                </a:spcAft>
              </a:pPr>
              <a:r>
                <a:rPr lang="zh-Hans" sz="1000" b="0" i="0" u="none" strike="noStrike" kern="1200">
                  <a:solidFill>
                    <a:srgbClr val="000000"/>
                  </a:solidFill>
                  <a:highlight>
                    <a:srgbClr val="000000">
                      <a:alpha val="0"/>
                    </a:srgbClr>
                  </a:highlight>
                  <a:latin typeface="Simsun"/>
                  <a:ea typeface="Simsun"/>
                  <a:cs typeface="Times New Roman"/>
                  <a:sym typeface="Times New Roman"/>
                </a:rPr>
                <a:t>申请资格取决于绿色标准和目标</a:t>
              </a:r>
              <a:endParaRPr lang="en-US" altLang="zh-CN" sz="1000" kern="10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63" name="Straight Arrow Connector 63"/>
            <p:cNvCxnSpPr/>
            <p:nvPr/>
          </p:nvCxnSpPr>
          <p:spPr>
            <a:xfrm flipV="1">
              <a:off x="3501777" y="4323158"/>
              <a:ext cx="1" cy="236496"/>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4"/>
            <p:cNvCxnSpPr/>
            <p:nvPr/>
          </p:nvCxnSpPr>
          <p:spPr>
            <a:xfrm flipH="1" flipV="1">
              <a:off x="5001383" y="4296311"/>
              <a:ext cx="0" cy="263814"/>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a:extLst>
              <a:ext uri="{FF2B5EF4-FFF2-40B4-BE49-F238E27FC236}">
                <a16:creationId xmlns:a16="http://schemas.microsoft.com/office/drawing/2014/main" id="{628658C3-874E-436E-A819-6E03884F6092}"/>
              </a:ext>
            </a:extLst>
          </p:cNvPr>
          <p:cNvSpPr/>
          <p:nvPr/>
        </p:nvSpPr>
        <p:spPr>
          <a:xfrm>
            <a:off x="5731033" y="1685030"/>
            <a:ext cx="4212956" cy="4801314"/>
          </a:xfrm>
          <a:prstGeom prst="rect">
            <a:avLst/>
          </a:prstGeom>
        </p:spPr>
        <p:txBody>
          <a:bodyPr wrap="square">
            <a:noAutofit/>
          </a:bodyPr>
          <a:lstStyle/>
          <a:p>
            <a:pPr marL="285750" indent="-285750" rtl="0">
              <a:buClr>
                <a:schemeClr val="accent1"/>
              </a:buClr>
              <a:buFont typeface="Wingdings" panose="05000000000000000000" pitchFamily="2" charset="2"/>
              <a:buChar char="v"/>
            </a:pPr>
            <a:r>
              <a:rPr lang="zh-Hans" sz="1800" b="0" i="0" u="none" strike="noStrike">
                <a:highlight>
                  <a:srgbClr val="000000">
                    <a:alpha val="0"/>
                  </a:srgbClr>
                </a:highlight>
                <a:latin typeface="Simsun"/>
                <a:ea typeface="Simsun"/>
                <a:cs typeface="Arial"/>
              </a:rPr>
              <a:t>制定选择标准。</a:t>
            </a:r>
          </a:p>
          <a:p>
            <a:pPr>
              <a:buClr>
                <a:schemeClr val="accent1"/>
              </a:buClr>
            </a:pPr>
            <a:endParaRPr lang="en-US">
              <a:latin typeface="Arial" panose="020B0604020202020204" pitchFamily="34" charset="0"/>
              <a:cs typeface="Arial" panose="020B0604020202020204" pitchFamily="34" charset="0"/>
            </a:endParaRPr>
          </a:p>
          <a:p>
            <a:pPr marL="285750" indent="-285750" rtl="0">
              <a:buClr>
                <a:schemeClr val="accent1"/>
              </a:buClr>
              <a:buFont typeface="Wingdings" panose="05000000000000000000" pitchFamily="2" charset="2"/>
              <a:buChar char="v"/>
            </a:pPr>
            <a:r>
              <a:rPr lang="zh-Hans" sz="1800" b="0" i="0" u="none" strike="noStrike">
                <a:highlight>
                  <a:srgbClr val="000000">
                    <a:alpha val="0"/>
                  </a:srgbClr>
                </a:highlight>
                <a:latin typeface="Simsun"/>
                <a:ea typeface="Simsun"/>
                <a:cs typeface="Arial"/>
              </a:rPr>
              <a:t>与选定的农民/农民团体达成协议。</a:t>
            </a:r>
          </a:p>
          <a:p>
            <a:pPr marL="285750" indent="-285750">
              <a:buClr>
                <a:schemeClr val="accent1"/>
              </a:buClr>
              <a:buFont typeface="Wingdings" panose="05000000000000000000" pitchFamily="2" charset="2"/>
              <a:buChar char="v"/>
            </a:pPr>
            <a:endParaRPr lang="en-US">
              <a:latin typeface="Arial" panose="020B0604020202020204" pitchFamily="34" charset="0"/>
              <a:cs typeface="Arial" panose="020B0604020202020204" pitchFamily="34" charset="0"/>
            </a:endParaRPr>
          </a:p>
          <a:p>
            <a:pPr marL="285750" indent="-285750" rtl="0">
              <a:buClr>
                <a:schemeClr val="accent1"/>
              </a:buClr>
              <a:buFont typeface="Wingdings" panose="05000000000000000000" pitchFamily="2" charset="2"/>
              <a:buChar char="v"/>
            </a:pPr>
            <a:r>
              <a:rPr lang="zh-Hans" sz="1800" b="0" i="0" u="none" strike="noStrike">
                <a:highlight>
                  <a:srgbClr val="000000">
                    <a:alpha val="0"/>
                  </a:srgbClr>
                </a:highlight>
                <a:latin typeface="Simsun"/>
                <a:ea typeface="Simsun"/>
                <a:cs typeface="Arial"/>
              </a:rPr>
              <a:t>邀请独立第三方。</a:t>
            </a:r>
          </a:p>
          <a:p>
            <a:pPr marL="285750" indent="-285750">
              <a:buClr>
                <a:schemeClr val="accent1"/>
              </a:buClr>
              <a:buFont typeface="Wingdings" panose="05000000000000000000" pitchFamily="2" charset="2"/>
              <a:buChar char="v"/>
            </a:pPr>
            <a:endParaRPr lang="en-US">
              <a:latin typeface="Arial" panose="020B0604020202020204" pitchFamily="34" charset="0"/>
              <a:cs typeface="Arial" panose="020B0604020202020204" pitchFamily="34" charset="0"/>
            </a:endParaRPr>
          </a:p>
          <a:p>
            <a:pPr marL="285750" indent="-285750" rtl="0">
              <a:buClr>
                <a:schemeClr val="accent1"/>
              </a:buClr>
              <a:buFont typeface="Wingdings" panose="05000000000000000000" pitchFamily="2" charset="2"/>
              <a:buChar char="v"/>
            </a:pPr>
            <a:r>
              <a:rPr lang="zh-Hans" sz="1800" b="0" i="0" u="none" strike="noStrike">
                <a:highlight>
                  <a:srgbClr val="000000">
                    <a:alpha val="0"/>
                  </a:srgbClr>
                </a:highlight>
                <a:latin typeface="Simsun"/>
                <a:ea typeface="Simsun"/>
                <a:cs typeface="Arial"/>
              </a:rPr>
              <a:t>生态补偿新方向，从以投入为导向变成以产出为导向。</a:t>
            </a:r>
          </a:p>
          <a:p>
            <a:pPr marL="285750" indent="-285750">
              <a:buClr>
                <a:schemeClr val="accent1"/>
              </a:buClr>
              <a:buFont typeface="Wingdings" panose="05000000000000000000" pitchFamily="2" charset="2"/>
              <a:buChar char="v"/>
            </a:pPr>
            <a:endParaRPr lang="en-US">
              <a:latin typeface="Arial" panose="020B0604020202020204" pitchFamily="34" charset="0"/>
              <a:cs typeface="Arial" panose="020B0604020202020204" pitchFamily="34" charset="0"/>
            </a:endParaRPr>
          </a:p>
          <a:p>
            <a:pPr marL="285750" indent="-285750" rtl="0">
              <a:buClr>
                <a:schemeClr val="accent1"/>
              </a:buClr>
              <a:buFont typeface="Wingdings" panose="05000000000000000000" pitchFamily="2" charset="2"/>
              <a:buChar char="v"/>
            </a:pPr>
            <a:r>
              <a:rPr lang="zh-Hans" sz="1800" b="0" i="0" u="none" strike="noStrike">
                <a:highlight>
                  <a:srgbClr val="000000">
                    <a:alpha val="0"/>
                  </a:srgbClr>
                </a:highlight>
                <a:latin typeface="Simsun"/>
                <a:ea typeface="Simsun"/>
                <a:cs typeface="Arial"/>
              </a:rPr>
              <a:t>有下游经验的跨国企业参与其中，推动高价市场推广。</a:t>
            </a:r>
          </a:p>
          <a:p>
            <a:pPr marL="285750" indent="-285750">
              <a:buClr>
                <a:schemeClr val="accent1"/>
              </a:buClr>
              <a:buFont typeface="Wingdings" panose="05000000000000000000" pitchFamily="2" charset="2"/>
              <a:buChar char="v"/>
            </a:pPr>
            <a:endParaRPr lang="en-US">
              <a:latin typeface="Arial" panose="020B0604020202020204" pitchFamily="34" charset="0"/>
              <a:cs typeface="Arial" panose="020B0604020202020204" pitchFamily="34" charset="0"/>
            </a:endParaRPr>
          </a:p>
          <a:p>
            <a:pPr marL="285750" indent="-285750" rtl="0">
              <a:buClr>
                <a:schemeClr val="accent1"/>
              </a:buClr>
              <a:buFont typeface="Wingdings" panose="05000000000000000000" pitchFamily="2" charset="2"/>
              <a:buChar char="v"/>
            </a:pPr>
            <a:r>
              <a:rPr lang="zh-Hans" sz="1800" b="0" i="0" u="none" strike="noStrike">
                <a:highlight>
                  <a:srgbClr val="000000">
                    <a:alpha val="0"/>
                  </a:srgbClr>
                </a:highlight>
                <a:latin typeface="Simsun"/>
                <a:ea typeface="Simsun"/>
                <a:cs typeface="Arial"/>
              </a:rPr>
              <a:t>试点。</a:t>
            </a:r>
          </a:p>
        </p:txBody>
      </p:sp>
      <p:sp>
        <p:nvSpPr>
          <p:cNvPr id="7" name="Rectangle 6">
            <a:extLst>
              <a:ext uri="{FF2B5EF4-FFF2-40B4-BE49-F238E27FC236}">
                <a16:creationId xmlns:a16="http://schemas.microsoft.com/office/drawing/2014/main" id="{652164ED-C521-46DD-8329-2B7130CCCC2D}"/>
              </a:ext>
            </a:extLst>
          </p:cNvPr>
          <p:cNvSpPr/>
          <p:nvPr/>
        </p:nvSpPr>
        <p:spPr>
          <a:xfrm>
            <a:off x="2080304" y="3555997"/>
            <a:ext cx="2683768" cy="1085115"/>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1" i="0" u="none" strike="noStrike">
                <a:solidFill>
                  <a:srgbClr val="44546A"/>
                </a:solidFill>
                <a:highlight>
                  <a:srgbClr val="000000">
                    <a:alpha val="0"/>
                  </a:srgbClr>
                </a:highlight>
                <a:latin typeface="Simsun"/>
                <a:ea typeface="Simsun"/>
                <a:cs typeface="Arial"/>
              </a:rPr>
              <a:t>第三方认证</a:t>
            </a:r>
          </a:p>
        </p:txBody>
      </p:sp>
      <p:sp>
        <p:nvSpPr>
          <p:cNvPr id="8" name="Rectangle 7">
            <a:extLst>
              <a:ext uri="{FF2B5EF4-FFF2-40B4-BE49-F238E27FC236}">
                <a16:creationId xmlns:a16="http://schemas.microsoft.com/office/drawing/2014/main" id="{DC559EE6-581A-4303-89CD-D57DEF4B89B6}"/>
              </a:ext>
            </a:extLst>
          </p:cNvPr>
          <p:cNvSpPr/>
          <p:nvPr/>
        </p:nvSpPr>
        <p:spPr>
          <a:xfrm>
            <a:off x="2080304" y="2078803"/>
            <a:ext cx="2683768" cy="1085115"/>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1" i="0" u="none" strike="noStrike">
                <a:solidFill>
                  <a:srgbClr val="44546A"/>
                </a:solidFill>
                <a:highlight>
                  <a:srgbClr val="000000">
                    <a:alpha val="0"/>
                  </a:srgbClr>
                </a:highlight>
                <a:latin typeface="Simsun"/>
                <a:ea typeface="Simsun"/>
                <a:cs typeface="Arial"/>
              </a:rPr>
              <a:t>挑选农民/农民团体</a:t>
            </a:r>
          </a:p>
        </p:txBody>
      </p:sp>
      <p:cxnSp>
        <p:nvCxnSpPr>
          <p:cNvPr id="9" name="Straight Connector 8">
            <a:extLst>
              <a:ext uri="{FF2B5EF4-FFF2-40B4-BE49-F238E27FC236}">
                <a16:creationId xmlns:a16="http://schemas.microsoft.com/office/drawing/2014/main" id="{B78C7354-266D-4956-A82B-40B4A7E91F9A}"/>
              </a:ext>
            </a:extLst>
          </p:cNvPr>
          <p:cNvCxnSpPr/>
          <p:nvPr/>
        </p:nvCxnSpPr>
        <p:spPr>
          <a:xfrm>
            <a:off x="2080304" y="1895570"/>
            <a:ext cx="279200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29EBBA7-1F6A-4B7C-A0D0-7FB36EBA7077}"/>
              </a:ext>
            </a:extLst>
          </p:cNvPr>
          <p:cNvSpPr/>
          <p:nvPr/>
        </p:nvSpPr>
        <p:spPr>
          <a:xfrm>
            <a:off x="1573123" y="2387621"/>
            <a:ext cx="418938" cy="390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cs typeface="Arial"/>
              </a:rPr>
              <a:t>1</a:t>
            </a:r>
          </a:p>
        </p:txBody>
      </p:sp>
      <p:sp>
        <p:nvSpPr>
          <p:cNvPr id="11" name="Oval 10">
            <a:extLst>
              <a:ext uri="{FF2B5EF4-FFF2-40B4-BE49-F238E27FC236}">
                <a16:creationId xmlns:a16="http://schemas.microsoft.com/office/drawing/2014/main" id="{8897C194-63F8-4AA7-B285-C95423D85BAD}"/>
              </a:ext>
            </a:extLst>
          </p:cNvPr>
          <p:cNvSpPr/>
          <p:nvPr/>
        </p:nvSpPr>
        <p:spPr>
          <a:xfrm>
            <a:off x="1567804" y="3890496"/>
            <a:ext cx="418938" cy="390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cs typeface="Arial"/>
              </a:rPr>
              <a:t>2</a:t>
            </a:r>
          </a:p>
        </p:txBody>
      </p:sp>
      <p:sp>
        <p:nvSpPr>
          <p:cNvPr id="12" name="Rectangle 11">
            <a:extLst>
              <a:ext uri="{FF2B5EF4-FFF2-40B4-BE49-F238E27FC236}">
                <a16:creationId xmlns:a16="http://schemas.microsoft.com/office/drawing/2014/main" id="{2C132F69-DF0C-4E4E-9926-7F56B0B28A5B}"/>
              </a:ext>
            </a:extLst>
          </p:cNvPr>
          <p:cNvSpPr/>
          <p:nvPr/>
        </p:nvSpPr>
        <p:spPr>
          <a:xfrm>
            <a:off x="2099795" y="5048105"/>
            <a:ext cx="2683768" cy="1085115"/>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1" i="0" u="none" strike="noStrike">
                <a:solidFill>
                  <a:srgbClr val="44546A"/>
                </a:solidFill>
                <a:highlight>
                  <a:srgbClr val="000000">
                    <a:alpha val="0"/>
                  </a:srgbClr>
                </a:highlight>
                <a:latin typeface="Simsun"/>
                <a:ea typeface="Simsun"/>
                <a:cs typeface="Arial"/>
              </a:rPr>
              <a:t>以产出为导向的生态补偿</a:t>
            </a:r>
          </a:p>
        </p:txBody>
      </p:sp>
      <p:sp>
        <p:nvSpPr>
          <p:cNvPr id="13" name="Oval 12">
            <a:extLst>
              <a:ext uri="{FF2B5EF4-FFF2-40B4-BE49-F238E27FC236}">
                <a16:creationId xmlns:a16="http://schemas.microsoft.com/office/drawing/2014/main" id="{07926ADF-58B2-4325-80A8-BB48DE29A90F}"/>
              </a:ext>
            </a:extLst>
          </p:cNvPr>
          <p:cNvSpPr/>
          <p:nvPr/>
        </p:nvSpPr>
        <p:spPr>
          <a:xfrm>
            <a:off x="1581984" y="5394877"/>
            <a:ext cx="418938" cy="390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cs typeface="Arial"/>
              </a:rPr>
              <a:t>3</a:t>
            </a:r>
          </a:p>
        </p:txBody>
      </p:sp>
      <p:cxnSp>
        <p:nvCxnSpPr>
          <p:cNvPr id="14" name="Straight Connector 13">
            <a:extLst>
              <a:ext uri="{FF2B5EF4-FFF2-40B4-BE49-F238E27FC236}">
                <a16:creationId xmlns:a16="http://schemas.microsoft.com/office/drawing/2014/main" id="{EB755517-B87D-4013-84AD-FDE17E638803}"/>
              </a:ext>
            </a:extLst>
          </p:cNvPr>
          <p:cNvCxnSpPr/>
          <p:nvPr/>
        </p:nvCxnSpPr>
        <p:spPr>
          <a:xfrm>
            <a:off x="2041317" y="6375436"/>
            <a:ext cx="279200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Rectangle 23">
            <a:extLst>
              <a:ext uri="{FF2B5EF4-FFF2-40B4-BE49-F238E27FC236}">
                <a16:creationId xmlns:a16="http://schemas.microsoft.com/office/drawing/2014/main" id="{E8C1A887-C4DB-6715-8E15-8110AE1E26B8}"/>
              </a:ext>
            </a:extLst>
          </p:cNvPr>
          <p:cNvSpPr/>
          <p:nvPr/>
        </p:nvSpPr>
        <p:spPr>
          <a:xfrm>
            <a:off x="558264" y="200427"/>
            <a:ext cx="11223057" cy="1077218"/>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ts val="450"/>
              </a:spcAft>
              <a:buClrTx/>
              <a:buSzTx/>
              <a:buFontTx/>
              <a:buNone/>
              <a:defRPr/>
            </a:pP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绿色激励基金——主要特点和亚行的</a:t>
            </a:r>
            <a:r>
              <a:rPr lang="zh-CN" altLang="en-US" sz="3200" b="1" dirty="0">
                <a:solidFill>
                  <a:srgbClr val="000000"/>
                </a:solidFill>
                <a:highlight>
                  <a:srgbClr val="000000">
                    <a:alpha val="0"/>
                  </a:srgbClr>
                </a:highlight>
                <a:latin typeface="Simsun"/>
                <a:ea typeface="Simsun"/>
                <a:cs typeface="Arial"/>
              </a:rPr>
              <a:t>附加</a:t>
            </a:r>
            <a:r>
              <a:rPr kumimoji="0" lang="zh-Hans" sz="3200" b="1" i="0" u="none" strike="noStrike" kern="1200" cap="none" spc="0" normalizeH="0" baseline="0" noProof="0" dirty="0">
                <a:solidFill>
                  <a:srgbClr val="000000"/>
                </a:solidFill>
                <a:highlight>
                  <a:srgbClr val="000000">
                    <a:alpha val="0"/>
                  </a:srgbClr>
                </a:highlight>
                <a:uLnTx/>
                <a:uFillTx/>
                <a:latin typeface="Simsun"/>
                <a:ea typeface="Simsun"/>
                <a:cs typeface="Arial"/>
              </a:rPr>
              <a:t>价值</a:t>
            </a:r>
          </a:p>
        </p:txBody>
      </p:sp>
    </p:spTree>
    <p:extLst>
      <p:ext uri="{BB962C8B-B14F-4D97-AF65-F5344CB8AC3E}">
        <p14:creationId xmlns:p14="http://schemas.microsoft.com/office/powerpoint/2010/main" val="19758423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8" name="Google Shape;241;p55">
            <a:extLst>
              <a:ext uri="{FF2B5EF4-FFF2-40B4-BE49-F238E27FC236}">
                <a16:creationId xmlns:a16="http://schemas.microsoft.com/office/drawing/2014/main" id="{40CA9C00-7D05-48D3-B3CC-B9D810B69089}"/>
              </a:ext>
            </a:extLst>
          </p:cNvPr>
          <p:cNvSpPr txBox="1"/>
          <p:nvPr/>
        </p:nvSpPr>
        <p:spPr>
          <a:xfrm>
            <a:off x="407987" y="147796"/>
            <a:ext cx="11376025" cy="1091565"/>
          </a:xfrm>
          <a:prstGeom prst="rect">
            <a:avLst/>
          </a:prstGeom>
          <a:solidFill>
            <a:schemeClr val="accent5"/>
          </a:solidFill>
          <a:ln w="9525" cap="flat" cmpd="sng">
            <a:solidFill>
              <a:schemeClr val="lt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 name="Google Shape;243;p55"/>
          <p:cNvSpPr txBox="1"/>
          <p:nvPr/>
        </p:nvSpPr>
        <p:spPr>
          <a:xfrm>
            <a:off x="387350" y="1411590"/>
            <a:ext cx="5662295" cy="5230495"/>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Hans" sz="20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数字技术提供新的金融模式，为食品系统转型提供支持</a:t>
            </a:r>
            <a:endParaRPr kumimoji="0" lang="en-US" altLang="zh-Hans" sz="20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Hans" sz="20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endParaRP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减缓并适应气候变化。</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传感器技术，大数据分析，农作物或牲畜健康状况的自动预警系统，精准农业技术。</a:t>
            </a: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自然资源的可持续利用。</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反映出隐性价值的标识系统和可追溯系统；基于信息技术的农场或庄园级自然资本账户，用于</a:t>
            </a:r>
            <a:r>
              <a:rPr kumimoji="0" lang="zh-CN" altLang="en-U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彰显</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农业活动的外部影响。</a:t>
            </a: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减少食品损失和浪费。</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通过为农民提供电子推广/人工智能和机器学习，鼓励消费者购买临期食品。</a:t>
            </a:r>
          </a:p>
        </p:txBody>
      </p:sp>
      <p:sp>
        <p:nvSpPr>
          <p:cNvPr id="3" name="Google Shape;243;p55"/>
          <p:cNvSpPr txBox="1"/>
          <p:nvPr/>
        </p:nvSpPr>
        <p:spPr>
          <a:xfrm>
            <a:off x="6142357" y="1411590"/>
            <a:ext cx="5871210" cy="5230495"/>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Hans" sz="20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数字技术可以提高整体食品供应链的生产力</a:t>
            </a:r>
            <a:endParaRPr kumimoji="0" lang="en-US" altLang="zh-Hans" sz="20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Hans" sz="2000" b="1"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endParaRPr>
          </a:p>
          <a:p>
            <a:pPr marL="0" marR="0" lvl="0" indent="0" algn="l" defTabSz="914400" rtl="0" eaLnBrk="1" fontAlgn="auto" latinLnBrk="0" hangingPunct="1">
              <a:lnSpc>
                <a:spcPct val="40000"/>
              </a:lnSpc>
              <a:spcBef>
                <a:spcPct val="0"/>
              </a:spcBef>
              <a:spcAft>
                <a:spcPct val="0"/>
              </a:spcAft>
              <a:buClrTx/>
              <a:buSzTx/>
              <a:buFont typeface="Arial" panose="020B0604020202020204" pitchFamily="34" charset="0"/>
              <a:buNone/>
              <a:defRPr/>
            </a:pPr>
            <a:endPar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0" marR="0" lvl="0" indent="0" algn="l" defTabSz="914400" rtl="0" eaLnBrk="1" fontAlgn="auto" latinLnBrk="0" hangingPunct="1">
              <a:lnSpc>
                <a:spcPct val="30000"/>
              </a:lnSpc>
              <a:spcBef>
                <a:spcPct val="0"/>
              </a:spcBef>
              <a:spcAft>
                <a:spcPct val="0"/>
              </a:spcAft>
              <a:buClrTx/>
              <a:buSzTx/>
              <a:buFont typeface="Arial" panose="020B0604020202020204" pitchFamily="34" charset="0"/>
              <a:buNone/>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 </a:t>
            </a: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在生产阶段</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，可以通过大数据分析、物联网和传感器准确、及时地了解特</a:t>
            </a:r>
            <a:r>
              <a:rPr kumimoji="0" lang="zh-CN" altLang="en-U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定</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地区的价格、天气和农业数据和信息，从而帮助农民做出决策。</a:t>
            </a:r>
          </a:p>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zh-Hans" sz="2000" b="0" i="0" u="none" strike="noStrike" kern="1200" cap="none" spc="0" normalizeH="0" baseline="0" noProof="0" dirty="0">
                <a:solidFill>
                  <a:srgbClr val="0097A7"/>
                </a:solidFill>
                <a:highlight>
                  <a:srgbClr val="000000">
                    <a:alpha val="0"/>
                  </a:srgbClr>
                </a:highlight>
                <a:uLnTx/>
                <a:uFillTx/>
                <a:latin typeface="Simsun"/>
                <a:ea typeface="Simsun"/>
                <a:cs typeface="Roboto"/>
                <a:sym typeface="Roboto"/>
              </a:rPr>
              <a:t>在流通阶段</a:t>
            </a:r>
            <a:r>
              <a:rPr kumimoji="0" lang="zh-Hans" sz="2000" b="0" i="0" u="none" strike="noStrike" kern="1200" cap="none" spc="0" normalizeH="0" baseline="0" noProof="0" dirty="0">
                <a:solidFill>
                  <a:srgbClr val="434343"/>
                </a:solidFill>
                <a:highlight>
                  <a:srgbClr val="000000">
                    <a:alpha val="0"/>
                  </a:srgbClr>
                </a:highlight>
                <a:uLnTx/>
                <a:uFillTx/>
                <a:latin typeface="Simsun"/>
                <a:ea typeface="Simsun"/>
                <a:cs typeface="Roboto"/>
                <a:sym typeface="Roboto"/>
              </a:rPr>
              <a:t>，数字技术可以降低商品、设备和加工品的批发商和中间商费用等交易成本，同时提高产品的可追溯性和完整性。</a:t>
            </a:r>
          </a:p>
        </p:txBody>
      </p:sp>
      <p:sp>
        <p:nvSpPr>
          <p:cNvPr id="7" name="Google Shape;244;p55">
            <a:extLst>
              <a:ext uri="{FF2B5EF4-FFF2-40B4-BE49-F238E27FC236}">
                <a16:creationId xmlns:a16="http://schemas.microsoft.com/office/drawing/2014/main" id="{EB5BEE88-0767-412B-87F8-3322C15E61D8}"/>
              </a:ext>
            </a:extLst>
          </p:cNvPr>
          <p:cNvSpPr txBox="1"/>
          <p:nvPr/>
        </p:nvSpPr>
        <p:spPr>
          <a:xfrm>
            <a:off x="797879" y="352719"/>
            <a:ext cx="10986133" cy="83089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2400" b="1" i="0" u="none" strike="noStrike" kern="1200" cap="none" spc="0" normalizeH="0" baseline="0" noProof="0">
                <a:solidFill>
                  <a:srgbClr val="FFFFFF"/>
                </a:solidFill>
                <a:highlight>
                  <a:srgbClr val="000000">
                    <a:alpha val="0"/>
                  </a:srgbClr>
                </a:highlight>
                <a:uLnTx/>
                <a:uFillTx/>
                <a:latin typeface="Simsun"/>
                <a:ea typeface="Simsun"/>
                <a:cs typeface="Roboto"/>
                <a:sym typeface="Roboto"/>
              </a:rPr>
              <a:t>行动二：充分利用数字技术</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FFFFFF"/>
              </a:solidFill>
              <a:effectLst/>
              <a:uLnTx/>
              <a:uFillTx/>
              <a:latin typeface="Roboto"/>
              <a:ea typeface="Roboto"/>
              <a:cs typeface="Roboto"/>
              <a:sym typeface="Roboto"/>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SharedWithUsers xmlns="f668aa56-9285-4561-92d6-d6343913a899">
      <UserInfo>
        <DisplayName>Thomas Panella</DisplayName>
        <AccountId>757</AccountId>
        <AccountType/>
      </UserInfo>
      <UserInfo>
        <DisplayName>Shingo Kimura</DisplayName>
        <AccountId>626</AccountId>
        <AccountType/>
      </UserInfo>
      <UserInfo>
        <DisplayName>Christian Fischer</DisplayName>
        <AccountId>1706</AccountId>
        <AccountType/>
      </UserInfo>
    </SharedWithUsers>
    <TaxCatchAll xmlns="c1fdd505-2570-46c2-bd04-3e0f2d874cf5" xsi:nil="true"/>
  </documentManagement>
</p:properties>
</file>

<file path=customXml/itemProps1.xml><?xml version="1.0" encoding="utf-8"?>
<ds:datastoreItem xmlns:ds="http://schemas.openxmlformats.org/officeDocument/2006/customXml" ds:itemID="{E770D4B1-E709-423A-8583-E6D0EB1B1E72}">
  <ds:schemaRefs>
    <ds:schemaRef ds:uri="http://schemas.microsoft.com/sharepoint/v3/contenttype/forms"/>
  </ds:schemaRefs>
</ds:datastoreItem>
</file>

<file path=customXml/itemProps2.xml><?xml version="1.0" encoding="utf-8"?>
<ds:datastoreItem xmlns:ds="http://schemas.openxmlformats.org/officeDocument/2006/customXml" ds:itemID="{AC6B2656-7C88-49EE-BF2F-AB8993D6F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B6B3C9-B457-461A-90CD-CA24642F6F51}">
  <ds:schemaRefs>
    <ds:schemaRef ds:uri="http://purl.org/dc/terms/"/>
    <ds:schemaRef ds:uri="http://schemas.openxmlformats.org/package/2006/metadata/core-properties"/>
    <ds:schemaRef ds:uri="http://purl.org/dc/dcmitype/"/>
    <ds:schemaRef ds:uri="c1fdd505-2570-46c2-bd04-3e0f2d874cf5"/>
    <ds:schemaRef ds:uri="http://schemas.microsoft.com/office/2006/documentManagement/types"/>
    <ds:schemaRef ds:uri="http://schemas.microsoft.com/office/2006/metadata/properties"/>
    <ds:schemaRef ds:uri="cbbeafd8-838d-484f-836c-4627ed3edf10"/>
    <ds:schemaRef ds:uri="http://schemas.microsoft.com/office/infopath/2007/PartnerControls"/>
    <ds:schemaRef ds:uri="bfc3d794-f474-4e3b-ac9c-26d99714d35c"/>
    <ds:schemaRef ds:uri="http://www.w3.org/XML/1998/namespace"/>
    <ds:schemaRef ds:uri="http://purl.org/dc/elements/1.1/"/>
    <ds:schemaRef ds:uri="4d0bf39f-aee5-4194-a8cf-9eb94d977901"/>
    <ds:schemaRef ds:uri="f668aa56-9285-4561-92d6-d6343913a899"/>
  </ds:schemaRefs>
</ds:datastoreItem>
</file>

<file path=docProps/app.xml><?xml version="1.0" encoding="utf-8"?>
<Properties xmlns="http://schemas.openxmlformats.org/officeDocument/2006/extended-properties" xmlns:vt="http://schemas.openxmlformats.org/officeDocument/2006/docPropsVTypes">
  <TotalTime>388</TotalTime>
  <Words>1523</Words>
  <Application>Microsoft Macintosh PowerPoint</Application>
  <PresentationFormat>Widescreen</PresentationFormat>
  <Paragraphs>185</Paragraphs>
  <Slides>15</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Graphik</vt:lpstr>
      <vt:lpstr>Simsun</vt:lpstr>
      <vt:lpstr>Simsun</vt:lpstr>
      <vt:lpstr>Arial</vt:lpstr>
      <vt:lpstr>Arial Narrow</vt:lpstr>
      <vt:lpstr>Calibri</vt:lpstr>
      <vt:lpstr>Calibri Light</vt:lpstr>
      <vt:lpstr>Cambria</vt:lpstr>
      <vt:lpstr>Josefin Sans</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生态系统服务保护的金融创新</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Pipeline in Guangxi Zhuang Autonomous Region</dc:title>
  <dc:creator>Sha Xu</dc:creator>
  <cp:lastModifiedBy>Zhang Edwina</cp:lastModifiedBy>
  <cp:revision>189</cp:revision>
  <cp:lastPrinted>2021-08-24T02:56:36Z</cp:lastPrinted>
  <dcterms:created xsi:type="dcterms:W3CDTF">2021-01-22T04:34:15Z</dcterms:created>
  <dcterms:modified xsi:type="dcterms:W3CDTF">2022-08-11T14:06:02Z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37ff23a602146d4934a49238d370ca5">
    <vt:lpwstr/>
  </property>
  <property fmtid="{D5CDD505-2E9C-101B-9397-08002B2CF9AE}" pid="3" name="ADBContentGroup">
    <vt:lpwstr>2;#EARD|285068fb-56a1-4780-9bb2-e37fa6deb6dc</vt:lpwstr>
  </property>
  <property fmtid="{D5CDD505-2E9C-101B-9397-08002B2CF9AE}" pid="4" name="ADBCountry">
    <vt:lpwstr/>
  </property>
  <property fmtid="{D5CDD505-2E9C-101B-9397-08002B2CF9AE}" pid="5" name="ADBDepartmentOwner">
    <vt:lpwstr/>
  </property>
  <property fmtid="{D5CDD505-2E9C-101B-9397-08002B2CF9AE}" pid="6" name="ADBDocumentLanguage">
    <vt:lpwstr>1;#English|16ac8743-31bb-43f8-9a73-533a041667d6</vt:lpwstr>
  </property>
  <property fmtid="{D5CDD505-2E9C-101B-9397-08002B2CF9AE}" pid="7" name="ADBDocumentSecurity">
    <vt:lpwstr/>
  </property>
  <property fmtid="{D5CDD505-2E9C-101B-9397-08002B2CF9AE}" pid="8" name="ADBDocumentType">
    <vt:lpwstr/>
  </property>
  <property fmtid="{D5CDD505-2E9C-101B-9397-08002B2CF9AE}" pid="9" name="ADBSector">
    <vt:lpwstr/>
  </property>
  <property fmtid="{D5CDD505-2E9C-101B-9397-08002B2CF9AE}" pid="10" name="ContentTypeId">
    <vt:lpwstr>0x0101009FDAEA74914DCF4CB1BBCF0E2E5EDB11</vt:lpwstr>
  </property>
  <property fmtid="{D5CDD505-2E9C-101B-9397-08002B2CF9AE}" pid="11" name="d01a0ce1b141461dbfb235a3ab729a2c">
    <vt:lpwstr/>
  </property>
  <property fmtid="{D5CDD505-2E9C-101B-9397-08002B2CF9AE}" pid="12" name="d61536b25a8a4fedb48bb564279be82a">
    <vt:lpwstr/>
  </property>
  <property fmtid="{D5CDD505-2E9C-101B-9397-08002B2CF9AE}" pid="13" name="h00e4aaaf4624e24a7df7f06faa038c6">
    <vt:lpwstr>English|16ac8743-31bb-43f8-9a73-533a041667d6</vt:lpwstr>
  </property>
  <property fmtid="{D5CDD505-2E9C-101B-9397-08002B2CF9AE}" pid="14" name="k985dbdc596c44d7acaf8184f33920f0">
    <vt:lpwstr/>
  </property>
  <property fmtid="{D5CDD505-2E9C-101B-9397-08002B2CF9AE}" pid="15" name="MediaServiceImageTags">
    <vt:lpwstr/>
  </property>
  <property fmtid="{D5CDD505-2E9C-101B-9397-08002B2CF9AE}" pid="16" name="MSIP_Label_817d4574-7375-4d17-b29c-6e4c6df0fcb0_ActionId">
    <vt:lpwstr>44ad8af5-b60b-40c1-86f2-59ecb887ee48</vt:lpwstr>
  </property>
  <property fmtid="{D5CDD505-2E9C-101B-9397-08002B2CF9AE}" pid="17" name="MSIP_Label_817d4574-7375-4d17-b29c-6e4c6df0fcb0_ContentBits">
    <vt:lpwstr>2</vt:lpwstr>
  </property>
  <property fmtid="{D5CDD505-2E9C-101B-9397-08002B2CF9AE}" pid="18" name="MSIP_Label_817d4574-7375-4d17-b29c-6e4c6df0fcb0_Enabled">
    <vt:lpwstr>true</vt:lpwstr>
  </property>
  <property fmtid="{D5CDD505-2E9C-101B-9397-08002B2CF9AE}" pid="19" name="MSIP_Label_817d4574-7375-4d17-b29c-6e4c6df0fcb0_Method">
    <vt:lpwstr>Standard</vt:lpwstr>
  </property>
  <property fmtid="{D5CDD505-2E9C-101B-9397-08002B2CF9AE}" pid="20" name="MSIP_Label_817d4574-7375-4d17-b29c-6e4c6df0fcb0_Name">
    <vt:lpwstr>ADB Internal</vt:lpwstr>
  </property>
  <property fmtid="{D5CDD505-2E9C-101B-9397-08002B2CF9AE}" pid="21" name="MSIP_Label_817d4574-7375-4d17-b29c-6e4c6df0fcb0_SetDate">
    <vt:lpwstr>2022-07-22T08:55:11Z</vt:lpwstr>
  </property>
  <property fmtid="{D5CDD505-2E9C-101B-9397-08002B2CF9AE}" pid="22" name="MSIP_Label_817d4574-7375-4d17-b29c-6e4c6df0fcb0_SiteId">
    <vt:lpwstr>9495d6bb-41c2-4c58-848f-92e52cf3d640</vt:lpwstr>
  </property>
  <property fmtid="{D5CDD505-2E9C-101B-9397-08002B2CF9AE}" pid="23" name="p030e467f78f45b4ae8f7e2c17ea4d82">
    <vt:lpwstr/>
  </property>
  <property fmtid="{D5CDD505-2E9C-101B-9397-08002B2CF9AE}" pid="24" name="TaxCatchAll">
    <vt:lpwstr>2;#EARD|285068fb-56a1-4780-9bb2-e37fa6deb6dc;#1;#English|16ac8743-31bb-43f8-9a73-533a041667d6</vt:lpwstr>
  </property>
</Properties>
</file>