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hart4.xml" ContentType="application/vnd.openxmlformats-officedocument.drawingml.chart+xml"/>
  <Override PartName="/ppt/charts/colors3.xml" ContentType="application/vnd.ms-office.chartcolorstyle+xml"/>
  <Override PartName="/ppt/charts/chart3.xml" ContentType="application/vnd.openxmlformats-officedocument.drawingml.chart+xml"/>
  <Override PartName="/ppt/charts/style3.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0" r:id="rId2"/>
  </p:sldMasterIdLst>
  <p:notesMasterIdLst>
    <p:notesMasterId r:id="rId33"/>
  </p:notesMasterIdLst>
  <p:sldIdLst>
    <p:sldId id="265" r:id="rId3"/>
    <p:sldId id="323" r:id="rId4"/>
    <p:sldId id="343" r:id="rId5"/>
    <p:sldId id="344" r:id="rId6"/>
    <p:sldId id="334" r:id="rId7"/>
    <p:sldId id="335" r:id="rId8"/>
    <p:sldId id="336" r:id="rId9"/>
    <p:sldId id="337" r:id="rId10"/>
    <p:sldId id="321" r:id="rId11"/>
    <p:sldId id="322" r:id="rId12"/>
    <p:sldId id="312" r:id="rId13"/>
    <p:sldId id="340" r:id="rId14"/>
    <p:sldId id="339" r:id="rId15"/>
    <p:sldId id="329" r:id="rId16"/>
    <p:sldId id="332" r:id="rId17"/>
    <p:sldId id="308" r:id="rId18"/>
    <p:sldId id="324" r:id="rId19"/>
    <p:sldId id="325" r:id="rId20"/>
    <p:sldId id="314" r:id="rId21"/>
    <p:sldId id="330" r:id="rId22"/>
    <p:sldId id="328" r:id="rId23"/>
    <p:sldId id="327" r:id="rId24"/>
    <p:sldId id="309" r:id="rId25"/>
    <p:sldId id="345" r:id="rId26"/>
    <p:sldId id="347" r:id="rId27"/>
    <p:sldId id="317" r:id="rId28"/>
    <p:sldId id="302" r:id="rId29"/>
    <p:sldId id="284" r:id="rId30"/>
    <p:sldId id="295" r:id="rId31"/>
    <p:sldId id="342"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6395" autoAdjust="0"/>
  </p:normalViewPr>
  <p:slideViewPr>
    <p:cSldViewPr snapToGrid="0" snapToObjects="1" showGuides="1">
      <p:cViewPr varScale="1">
        <p:scale>
          <a:sx n="60" d="100"/>
          <a:sy n="60" d="100"/>
        </p:scale>
        <p:origin x="46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janibekov\Desktop\Global%20farm%20size%20debate\Kazakhstan\Bo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janibekov\Desktop\Global%20farm%20size%20debate\China\OECD_Farm%20size%20Chin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F:\Work_2019\2_Projects\1_Past\0_WB%20agri%20UZ\0_WB%20Submitted%20files\ToR%202%20Farm%20restructuring\0_Report\0_Submitted%20to%20Olivier_30012018\Final%20data\Report%202_agriculture%20figures_final.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Work_2019\1_Conferences\ADB%20Consultancy%20July%202022\Used%20data\Data_Extract_From_Worldwide_Governance_Indicator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ru-RU" sz="1400"/>
              <a:t>Казахстан (2020 г.)</a:t>
            </a:r>
          </a:p>
        </c:rich>
      </c:tx>
      <c:layout>
        <c:manualLayout>
          <c:xMode val="edge"/>
          <c:yMode val="edge"/>
          <c:x val="0.35406579835366381"/>
          <c:y val="2.562612713176319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ru-KZ"/>
        </a:p>
      </c:txPr>
    </c:title>
    <c:autoTitleDeleted val="0"/>
    <c:plotArea>
      <c:layout>
        <c:manualLayout>
          <c:layoutTarget val="inner"/>
          <c:xMode val="edge"/>
          <c:yMode val="edge"/>
          <c:x val="0.15838728317682371"/>
          <c:y val="9.2146965606291834E-2"/>
          <c:w val="0.78578101370591924"/>
          <c:h val="0.76774107539551162"/>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Sheet1!$D$9:$D$22</c:f>
              <c:numCache>
                <c:formatCode>0.0</c:formatCode>
                <c:ptCount val="14"/>
                <c:pt idx="0">
                  <c:v>436.19322569322571</c:v>
                </c:pt>
                <c:pt idx="1">
                  <c:v>604.87484599589334</c:v>
                </c:pt>
                <c:pt idx="2">
                  <c:v>36.230400030021016</c:v>
                </c:pt>
                <c:pt idx="4">
                  <c:v>570.15360094451012</c:v>
                </c:pt>
                <c:pt idx="5">
                  <c:v>86.526116744313512</c:v>
                </c:pt>
                <c:pt idx="6">
                  <c:v>421.42096360840594</c:v>
                </c:pt>
                <c:pt idx="7">
                  <c:v>730.8428194993412</c:v>
                </c:pt>
                <c:pt idx="8">
                  <c:v>135.93406779661018</c:v>
                </c:pt>
                <c:pt idx="9">
                  <c:v>54.137305699481864</c:v>
                </c:pt>
                <c:pt idx="10">
                  <c:v>886.84604377104381</c:v>
                </c:pt>
                <c:pt idx="11">
                  <c:v>538.95180161085193</c:v>
                </c:pt>
                <c:pt idx="12">
                  <c:v>13.894133044889127</c:v>
                </c:pt>
                <c:pt idx="13">
                  <c:v>207.97190629470671</c:v>
                </c:pt>
              </c:numCache>
            </c:numRef>
          </c:xVal>
          <c:yVal>
            <c:numRef>
              <c:f>Sheet1!$C$9:$C$22</c:f>
              <c:numCache>
                <c:formatCode>0.0</c:formatCode>
                <c:ptCount val="14"/>
                <c:pt idx="0">
                  <c:v>12.818773527751743</c:v>
                </c:pt>
                <c:pt idx="1">
                  <c:v>3.014922663425069</c:v>
                </c:pt>
                <c:pt idx="2">
                  <c:v>0.59677783104378501</c:v>
                </c:pt>
                <c:pt idx="4">
                  <c:v>1.7592113417540365</c:v>
                </c:pt>
                <c:pt idx="5">
                  <c:v>1.0533659691419381</c:v>
                </c:pt>
                <c:pt idx="6">
                  <c:v>4.3696031384129883</c:v>
                </c:pt>
                <c:pt idx="7">
                  <c:v>14.644603924469124</c:v>
                </c:pt>
                <c:pt idx="8">
                  <c:v>0.40987525825699606</c:v>
                </c:pt>
                <c:pt idx="9">
                  <c:v>2.0840183578861573E-3</c:v>
                </c:pt>
                <c:pt idx="10">
                  <c:v>6.4836244887606611</c:v>
                </c:pt>
                <c:pt idx="11">
                  <c:v>14.742660852026118</c:v>
                </c:pt>
                <c:pt idx="12">
                  <c:v>0.52112142823778718</c:v>
                </c:pt>
                <c:pt idx="13">
                  <c:v>2.6690089298784954</c:v>
                </c:pt>
              </c:numCache>
            </c:numRef>
          </c:yVal>
          <c:smooth val="0"/>
          <c:extLst>
            <c:ext xmlns:c16="http://schemas.microsoft.com/office/drawing/2014/chart" uri="{C3380CC4-5D6E-409C-BE32-E72D297353CC}">
              <c16:uniqueId val="{00000000-123C-4FE0-9D3F-69930D0F7F4D}"/>
            </c:ext>
          </c:extLst>
        </c:ser>
        <c:dLbls>
          <c:showLegendKey val="0"/>
          <c:showVal val="0"/>
          <c:showCatName val="0"/>
          <c:showSerName val="0"/>
          <c:showPercent val="0"/>
          <c:showBubbleSize val="0"/>
        </c:dLbls>
        <c:axId val="936216080"/>
        <c:axId val="936216496"/>
      </c:scatterChart>
      <c:valAx>
        <c:axId val="9362160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ru-RU" b="1"/>
                  <a:t>Пахотные земли на человека, га</a:t>
                </a:r>
              </a:p>
            </c:rich>
          </c:tx>
          <c:layout>
            <c:manualLayout>
              <c:xMode val="edge"/>
              <c:yMode val="edge"/>
              <c:x val="0.42543924487069423"/>
              <c:y val="0.9481798893281669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KZ"/>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KZ"/>
          </a:p>
        </c:txPr>
        <c:crossAx val="936216496"/>
        <c:crosses val="autoZero"/>
        <c:crossBetween val="midCat"/>
      </c:valAx>
      <c:valAx>
        <c:axId val="936216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ru-RU" b="1"/>
                  <a:t>Размер фермы в пахотных землях, га</a:t>
                </a:r>
              </a:p>
            </c:rich>
          </c:tx>
          <c:layout>
            <c:manualLayout>
              <c:xMode val="edge"/>
              <c:yMode val="edge"/>
              <c:x val="2.0385669462625426E-3"/>
              <c:y val="0.4462145177721630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KZ"/>
            </a:p>
          </c:txPr>
        </c:title>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KZ"/>
          </a:p>
        </c:txPr>
        <c:crossAx val="936216080"/>
        <c:crosses val="autoZero"/>
        <c:crossBetween val="midCat"/>
      </c:valAx>
      <c:spPr>
        <a:noFill/>
        <a:ln>
          <a:solidFill>
            <a:schemeClr val="tx1"/>
          </a:solidFill>
        </a:ln>
        <a:effectLst/>
      </c:spPr>
    </c:plotArea>
    <c:plotVisOnly val="1"/>
    <c:dispBlanksAs val="gap"/>
    <c:showDLblsOverMax val="0"/>
  </c:chart>
  <c:spPr>
    <a:noFill/>
    <a:ln>
      <a:noFill/>
    </a:ln>
    <a:effectLst/>
  </c:spPr>
  <c:txPr>
    <a:bodyPr/>
    <a:lstStyle/>
    <a:p>
      <a:pPr>
        <a:defRPr sz="1200">
          <a:solidFill>
            <a:schemeClr val="tx1"/>
          </a:solidFill>
        </a:defRPr>
      </a:pPr>
      <a:endParaRPr lang="ru-K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62228468385217"/>
          <c:y val="0.11265410883831045"/>
          <c:w val="0.69180437965198471"/>
          <c:h val="0.7462339271414109"/>
        </c:manualLayout>
      </c:layout>
      <c:lineChart>
        <c:grouping val="standard"/>
        <c:varyColors val="0"/>
        <c:ser>
          <c:idx val="0"/>
          <c:order val="0"/>
          <c:tx>
            <c:strRef>
              <c:f>Sheet1!$B$3</c:f>
              <c:strCache>
                <c:ptCount val="1"/>
                <c:pt idx="0">
                  <c:v>Китай</c:v>
                </c:pt>
              </c:strCache>
            </c:strRef>
          </c:tx>
          <c:spPr>
            <a:ln w="28575" cap="rnd">
              <a:solidFill>
                <a:schemeClr val="accent1"/>
              </a:solidFill>
              <a:round/>
            </a:ln>
            <a:effectLst/>
          </c:spPr>
          <c:marker>
            <c:symbol val="none"/>
          </c:marker>
          <c:cat>
            <c:numRef>
              <c:f>Sheet1!$A$4:$A$17</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Sheet1!$B$4:$B$17</c:f>
              <c:numCache>
                <c:formatCode>General</c:formatCode>
                <c:ptCount val="14"/>
                <c:pt idx="0">
                  <c:v>0.57999999999999996</c:v>
                </c:pt>
                <c:pt idx="1">
                  <c:v>0.57999999999999996</c:v>
                </c:pt>
                <c:pt idx="2">
                  <c:v>0.57999999999999996</c:v>
                </c:pt>
                <c:pt idx="3">
                  <c:v>0.56999999999999995</c:v>
                </c:pt>
                <c:pt idx="4">
                  <c:v>0.59</c:v>
                </c:pt>
                <c:pt idx="5">
                  <c:v>0.62</c:v>
                </c:pt>
                <c:pt idx="6">
                  <c:v>0.63</c:v>
                </c:pt>
                <c:pt idx="7">
                  <c:v>0.64</c:v>
                </c:pt>
                <c:pt idx="8">
                  <c:v>0.66</c:v>
                </c:pt>
                <c:pt idx="9">
                  <c:v>0.72</c:v>
                </c:pt>
                <c:pt idx="10">
                  <c:v>0.73</c:v>
                </c:pt>
                <c:pt idx="11">
                  <c:v>0.73</c:v>
                </c:pt>
                <c:pt idx="12">
                  <c:v>0.76</c:v>
                </c:pt>
                <c:pt idx="13">
                  <c:v>0.78</c:v>
                </c:pt>
              </c:numCache>
            </c:numRef>
          </c:val>
          <c:smooth val="0"/>
          <c:extLst>
            <c:ext xmlns:c16="http://schemas.microsoft.com/office/drawing/2014/chart" uri="{C3380CC4-5D6E-409C-BE32-E72D297353CC}">
              <c16:uniqueId val="{00000000-2B49-42B5-9A0C-82D2C4182E12}"/>
            </c:ext>
          </c:extLst>
        </c:ser>
        <c:dLbls>
          <c:showLegendKey val="0"/>
          <c:showVal val="0"/>
          <c:showCatName val="0"/>
          <c:showSerName val="0"/>
          <c:showPercent val="0"/>
          <c:showBubbleSize val="0"/>
        </c:dLbls>
        <c:marker val="1"/>
        <c:smooth val="0"/>
        <c:axId val="932751680"/>
        <c:axId val="932749184"/>
      </c:lineChart>
      <c:lineChart>
        <c:grouping val="standard"/>
        <c:varyColors val="0"/>
        <c:ser>
          <c:idx val="1"/>
          <c:order val="1"/>
          <c:tx>
            <c:strRef>
              <c:f>Sheet1!$C$3</c:f>
              <c:strCache>
                <c:ptCount val="1"/>
                <c:pt idx="0">
                  <c:v>Кыргызстан</c:v>
                </c:pt>
              </c:strCache>
            </c:strRef>
          </c:tx>
          <c:spPr>
            <a:ln w="28575" cap="rnd">
              <a:solidFill>
                <a:srgbClr val="00B050"/>
              </a:solidFill>
              <a:round/>
            </a:ln>
            <a:effectLst/>
          </c:spPr>
          <c:marker>
            <c:symbol val="none"/>
          </c:marker>
          <c:cat>
            <c:numRef>
              <c:f>Sheet1!$A$4:$A$17</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Sheet1!$C$4:$C$17</c:f>
              <c:numCache>
                <c:formatCode>General</c:formatCode>
                <c:ptCount val="14"/>
                <c:pt idx="0">
                  <c:v>8.8627517108609819</c:v>
                </c:pt>
                <c:pt idx="1">
                  <c:v>7.6488924573749584</c:v>
                </c:pt>
                <c:pt idx="2">
                  <c:v>2.7985417014543224</c:v>
                </c:pt>
                <c:pt idx="3">
                  <c:v>3.0410892520771289</c:v>
                </c:pt>
                <c:pt idx="4">
                  <c:v>3.1504653428365699</c:v>
                </c:pt>
                <c:pt idx="5">
                  <c:v>2.7686216109967283</c:v>
                </c:pt>
                <c:pt idx="6">
                  <c:v>2.6671894614787535</c:v>
                </c:pt>
                <c:pt idx="7">
                  <c:v>2.6168873916335706</c:v>
                </c:pt>
                <c:pt idx="8">
                  <c:v>2.6752195700868961</c:v>
                </c:pt>
                <c:pt idx="9">
                  <c:v>2.7336543136301614</c:v>
                </c:pt>
                <c:pt idx="10">
                  <c:v>2.6635876492940813</c:v>
                </c:pt>
                <c:pt idx="11">
                  <c:v>2.5696445781034098</c:v>
                </c:pt>
                <c:pt idx="12">
                  <c:v>2.5005776100403208</c:v>
                </c:pt>
                <c:pt idx="13">
                  <c:v>2.3453378708378279</c:v>
                </c:pt>
              </c:numCache>
            </c:numRef>
          </c:val>
          <c:smooth val="0"/>
          <c:extLst>
            <c:ext xmlns:c16="http://schemas.microsoft.com/office/drawing/2014/chart" uri="{C3380CC4-5D6E-409C-BE32-E72D297353CC}">
              <c16:uniqueId val="{00000001-2B49-42B5-9A0C-82D2C4182E12}"/>
            </c:ext>
          </c:extLst>
        </c:ser>
        <c:dLbls>
          <c:showLegendKey val="0"/>
          <c:showVal val="0"/>
          <c:showCatName val="0"/>
          <c:showSerName val="0"/>
          <c:showPercent val="0"/>
          <c:showBubbleSize val="0"/>
        </c:dLbls>
        <c:marker val="1"/>
        <c:smooth val="0"/>
        <c:axId val="771881679"/>
        <c:axId val="771889583"/>
      </c:lineChart>
      <c:catAx>
        <c:axId val="932751680"/>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KZ"/>
          </a:p>
        </c:txPr>
        <c:crossAx val="932749184"/>
        <c:crosses val="autoZero"/>
        <c:auto val="1"/>
        <c:lblAlgn val="ctr"/>
        <c:lblOffset val="100"/>
        <c:noMultiLvlLbl val="0"/>
      </c:catAx>
      <c:valAx>
        <c:axId val="932749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ru-RU"/>
                  <a:t>Китай, средний размер фермерского хозяйства, га</a:t>
                </a:r>
              </a:p>
            </c:rich>
          </c:tx>
          <c:layout>
            <c:manualLayout>
              <c:xMode val="edge"/>
              <c:yMode val="edge"/>
              <c:x val="4.2589890398371237E-2"/>
              <c:y val="0.2643735217032356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KZ"/>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KZ"/>
          </a:p>
        </c:txPr>
        <c:crossAx val="932751680"/>
        <c:crosses val="autoZero"/>
        <c:crossBetween val="between"/>
      </c:valAx>
      <c:valAx>
        <c:axId val="771889583"/>
        <c:scaling>
          <c:orientation val="minMax"/>
          <c:max val="9"/>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ru-RU"/>
                  <a:t>Кыргызстан, средний размер фермы, га</a:t>
                </a:r>
              </a:p>
            </c:rich>
          </c:tx>
          <c:layout>
            <c:manualLayout>
              <c:xMode val="edge"/>
              <c:yMode val="edge"/>
              <c:x val="0.93594136868876321"/>
              <c:y val="0.2312923704096168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KZ"/>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KZ"/>
          </a:p>
        </c:txPr>
        <c:crossAx val="771881679"/>
        <c:crosses val="max"/>
        <c:crossBetween val="between"/>
      </c:valAx>
      <c:catAx>
        <c:axId val="771881679"/>
        <c:scaling>
          <c:orientation val="minMax"/>
        </c:scaling>
        <c:delete val="1"/>
        <c:axPos val="b"/>
        <c:numFmt formatCode="General" sourceLinked="1"/>
        <c:majorTickMark val="out"/>
        <c:minorTickMark val="none"/>
        <c:tickLblPos val="nextTo"/>
        <c:crossAx val="771889583"/>
        <c:crosses val="autoZero"/>
        <c:auto val="1"/>
        <c:lblAlgn val="ctr"/>
        <c:lblOffset val="100"/>
        <c:noMultiLvlLbl val="0"/>
      </c:cat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KZ"/>
        </a:p>
      </c:txPr>
    </c:legend>
    <c:plotVisOnly val="1"/>
    <c:dispBlanksAs val="gap"/>
    <c:showDLblsOverMax val="0"/>
  </c:chart>
  <c:spPr>
    <a:noFill/>
    <a:ln>
      <a:noFill/>
    </a:ln>
    <a:effectLst/>
  </c:spPr>
  <c:txPr>
    <a:bodyPr/>
    <a:lstStyle/>
    <a:p>
      <a:pPr>
        <a:defRPr sz="1200">
          <a:solidFill>
            <a:schemeClr val="tx1"/>
          </a:solidFill>
        </a:defRPr>
      </a:pPr>
      <a:endParaRPr lang="ru-K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6116703809259"/>
          <c:y val="0.13196125512487544"/>
          <c:w val="0.69402432918700518"/>
          <c:h val="0.62978030414400299"/>
        </c:manualLayout>
      </c:layout>
      <c:barChart>
        <c:barDir val="col"/>
        <c:grouping val="clustered"/>
        <c:varyColors val="0"/>
        <c:ser>
          <c:idx val="0"/>
          <c:order val="0"/>
          <c:tx>
            <c:strRef>
              <c:f>'sown area farms'!$B$124</c:f>
              <c:strCache>
                <c:ptCount val="1"/>
                <c:pt idx="0">
                  <c:v>Количество индивидуальных хозяйств, 1000</c:v>
                </c:pt>
              </c:strCache>
            </c:strRef>
          </c:tx>
          <c:spPr>
            <a:solidFill>
              <a:schemeClr val="bg1">
                <a:lumMod val="75000"/>
              </a:schemeClr>
            </a:solidFill>
            <a:ln>
              <a:solidFill>
                <a:schemeClr val="tx1"/>
              </a:solidFill>
            </a:ln>
          </c:spPr>
          <c:invertIfNegative val="0"/>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farms'!$D$124:$AB$124</c:f>
              <c:numCache>
                <c:formatCode>General</c:formatCode>
                <c:ptCount val="25"/>
                <c:pt idx="0">
                  <c:v>5.9420000000000002</c:v>
                </c:pt>
                <c:pt idx="1">
                  <c:v>7.2439999999999998</c:v>
                </c:pt>
                <c:pt idx="2">
                  <c:v>14.236000000000001</c:v>
                </c:pt>
                <c:pt idx="3">
                  <c:v>17.141999999999999</c:v>
                </c:pt>
                <c:pt idx="4">
                  <c:v>18.847999999999999</c:v>
                </c:pt>
                <c:pt idx="5">
                  <c:v>21.416</c:v>
                </c:pt>
                <c:pt idx="6">
                  <c:v>23.047999999999998</c:v>
                </c:pt>
                <c:pt idx="7">
                  <c:v>31.09</c:v>
                </c:pt>
                <c:pt idx="8">
                  <c:v>43.759</c:v>
                </c:pt>
                <c:pt idx="9">
                  <c:v>55.445</c:v>
                </c:pt>
                <c:pt idx="10">
                  <c:v>72.406000000000006</c:v>
                </c:pt>
                <c:pt idx="11">
                  <c:v>87.552000000000007</c:v>
                </c:pt>
                <c:pt idx="12">
                  <c:v>103.92100000000001</c:v>
                </c:pt>
                <c:pt idx="13">
                  <c:v>125.66800000000001</c:v>
                </c:pt>
                <c:pt idx="14">
                  <c:v>189.23500000000001</c:v>
                </c:pt>
                <c:pt idx="15">
                  <c:v>217.095</c:v>
                </c:pt>
                <c:pt idx="16">
                  <c:v>218.64500000000001</c:v>
                </c:pt>
                <c:pt idx="17">
                  <c:v>103.081</c:v>
                </c:pt>
                <c:pt idx="18">
                  <c:v>72.644000000000005</c:v>
                </c:pt>
                <c:pt idx="19">
                  <c:v>69.183999999999997</c:v>
                </c:pt>
                <c:pt idx="20">
                  <c:v>70.760999999999996</c:v>
                </c:pt>
                <c:pt idx="21">
                  <c:v>73.448999999999998</c:v>
                </c:pt>
                <c:pt idx="22">
                  <c:v>78.855999999999995</c:v>
                </c:pt>
                <c:pt idx="23">
                  <c:v>96.081000000000003</c:v>
                </c:pt>
                <c:pt idx="24">
                  <c:v>132.35599999999999</c:v>
                </c:pt>
              </c:numCache>
            </c:numRef>
          </c:val>
          <c:extLst>
            <c:ext xmlns:c16="http://schemas.microsoft.com/office/drawing/2014/chart" uri="{C3380CC4-5D6E-409C-BE32-E72D297353CC}">
              <c16:uniqueId val="{00000000-D1B9-4444-98A5-A36D47E6A0AA}"/>
            </c:ext>
          </c:extLst>
        </c:ser>
        <c:ser>
          <c:idx val="1"/>
          <c:order val="1"/>
          <c:tx>
            <c:strRef>
              <c:f>'sown area farms'!$B$125</c:f>
              <c:strCache>
                <c:ptCount val="1"/>
                <c:pt idx="0">
                  <c:v>Средняя посевная площадь в индивидуальном хозяйстве, га</c:v>
                </c:pt>
              </c:strCache>
            </c:strRef>
          </c:tx>
          <c:spPr>
            <a:solidFill>
              <a:schemeClr val="bg1"/>
            </a:solidFill>
            <a:ln>
              <a:solidFill>
                <a:schemeClr val="tx1"/>
              </a:solidFill>
            </a:ln>
          </c:spPr>
          <c:invertIfNegative val="0"/>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farms'!$D$125:$AB$125</c:f>
              <c:numCache>
                <c:formatCode>0.0</c:formatCode>
                <c:ptCount val="25"/>
                <c:pt idx="0">
                  <c:v>2.6842813867384727</c:v>
                </c:pt>
                <c:pt idx="1">
                  <c:v>3.7686361126449484</c:v>
                </c:pt>
                <c:pt idx="2">
                  <c:v>6.300927226749085</c:v>
                </c:pt>
                <c:pt idx="3">
                  <c:v>9.3279663983199175</c:v>
                </c:pt>
                <c:pt idx="4">
                  <c:v>11.00382003395586</c:v>
                </c:pt>
                <c:pt idx="5">
                  <c:v>12.224505042958537</c:v>
                </c:pt>
                <c:pt idx="6">
                  <c:v>15.02516487330788</c:v>
                </c:pt>
                <c:pt idx="7">
                  <c:v>15.519459633322612</c:v>
                </c:pt>
                <c:pt idx="8">
                  <c:v>14.44731369546836</c:v>
                </c:pt>
                <c:pt idx="9">
                  <c:v>12.558391198484983</c:v>
                </c:pt>
                <c:pt idx="10">
                  <c:v>13.694997652128276</c:v>
                </c:pt>
                <c:pt idx="11">
                  <c:v>16.012198464912281</c:v>
                </c:pt>
                <c:pt idx="12">
                  <c:v>16.961345637551602</c:v>
                </c:pt>
                <c:pt idx="13">
                  <c:v>17.034567272495782</c:v>
                </c:pt>
                <c:pt idx="14">
                  <c:v>14.324517134779505</c:v>
                </c:pt>
                <c:pt idx="15">
                  <c:v>13.804094981459729</c:v>
                </c:pt>
                <c:pt idx="16">
                  <c:v>13.927553797251251</c:v>
                </c:pt>
                <c:pt idx="17">
                  <c:v>29.620056072409074</c:v>
                </c:pt>
                <c:pt idx="18">
                  <c:v>43.265403887451136</c:v>
                </c:pt>
                <c:pt idx="19">
                  <c:v>44.279269773358003</c:v>
                </c:pt>
                <c:pt idx="20">
                  <c:v>43.563375305606201</c:v>
                </c:pt>
                <c:pt idx="21">
                  <c:v>42.24114691826982</c:v>
                </c:pt>
                <c:pt idx="22">
                  <c:v>39.487800547834027</c:v>
                </c:pt>
                <c:pt idx="23">
                  <c:v>32.567031983430638</c:v>
                </c:pt>
                <c:pt idx="24">
                  <c:v>23.707062770104873</c:v>
                </c:pt>
              </c:numCache>
            </c:numRef>
          </c:val>
          <c:extLst>
            <c:ext xmlns:c16="http://schemas.microsoft.com/office/drawing/2014/chart" uri="{C3380CC4-5D6E-409C-BE32-E72D297353CC}">
              <c16:uniqueId val="{00000001-D1B9-4444-98A5-A36D47E6A0AA}"/>
            </c:ext>
          </c:extLst>
        </c:ser>
        <c:dLbls>
          <c:showLegendKey val="0"/>
          <c:showVal val="0"/>
          <c:showCatName val="0"/>
          <c:showSerName val="0"/>
          <c:showPercent val="0"/>
          <c:showBubbleSize val="0"/>
        </c:dLbls>
        <c:gapWidth val="150"/>
        <c:axId val="568658392"/>
        <c:axId val="452184104"/>
      </c:barChart>
      <c:lineChart>
        <c:grouping val="standard"/>
        <c:varyColors val="0"/>
        <c:ser>
          <c:idx val="2"/>
          <c:order val="2"/>
          <c:tx>
            <c:strRef>
              <c:f>'sown area farms'!$B$126</c:f>
              <c:strCache>
                <c:ptCount val="1"/>
                <c:pt idx="0">
                  <c:v>Совокупная посевная площадь в индивидуальных хозяйствах, 1000 га</c:v>
                </c:pt>
              </c:strCache>
            </c:strRef>
          </c:tx>
          <c:spPr>
            <a:ln>
              <a:solidFill>
                <a:schemeClr val="tx1"/>
              </a:solidFill>
            </a:ln>
          </c:spPr>
          <c:marker>
            <c:symbol val="none"/>
          </c:marker>
          <c:cat>
            <c:numRef>
              <c:f>'sown area farms'!$D$123:$AB$123</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'sown area farms'!$D$126:$AB$126</c:f>
              <c:numCache>
                <c:formatCode>#,##0.0</c:formatCode>
                <c:ptCount val="25"/>
                <c:pt idx="0">
                  <c:v>15.950000000000005</c:v>
                </c:pt>
                <c:pt idx="1">
                  <c:v>27.300000000000004</c:v>
                </c:pt>
                <c:pt idx="2">
                  <c:v>89.699999999999974</c:v>
                </c:pt>
                <c:pt idx="3">
                  <c:v>159.9</c:v>
                </c:pt>
                <c:pt idx="4">
                  <c:v>207.40000000000003</c:v>
                </c:pt>
                <c:pt idx="5">
                  <c:v>261.8</c:v>
                </c:pt>
                <c:pt idx="6">
                  <c:v>346.3</c:v>
                </c:pt>
                <c:pt idx="7">
                  <c:v>482.5</c:v>
                </c:pt>
                <c:pt idx="8">
                  <c:v>632.19999999999993</c:v>
                </c:pt>
                <c:pt idx="9">
                  <c:v>696.3</c:v>
                </c:pt>
                <c:pt idx="10">
                  <c:v>991.59999999999991</c:v>
                </c:pt>
                <c:pt idx="11">
                  <c:v>1401.9</c:v>
                </c:pt>
                <c:pt idx="12">
                  <c:v>1762.6399999999999</c:v>
                </c:pt>
                <c:pt idx="13">
                  <c:v>2140.6999999999998</c:v>
                </c:pt>
                <c:pt idx="14">
                  <c:v>2710.7</c:v>
                </c:pt>
                <c:pt idx="15">
                  <c:v>2996.7999999999997</c:v>
                </c:pt>
                <c:pt idx="16">
                  <c:v>3045.19</c:v>
                </c:pt>
                <c:pt idx="17">
                  <c:v>3053.2649999999999</c:v>
                </c:pt>
                <c:pt idx="18">
                  <c:v>3142.9720000000002</c:v>
                </c:pt>
                <c:pt idx="19">
                  <c:v>3063.4170000000004</c:v>
                </c:pt>
                <c:pt idx="20">
                  <c:v>3082.5880000000002</c:v>
                </c:pt>
                <c:pt idx="21">
                  <c:v>3102.57</c:v>
                </c:pt>
                <c:pt idx="22">
                  <c:v>3113.85</c:v>
                </c:pt>
                <c:pt idx="23">
                  <c:v>3129.0729999999994</c:v>
                </c:pt>
                <c:pt idx="24">
                  <c:v>3137.7720000000004</c:v>
                </c:pt>
              </c:numCache>
            </c:numRef>
          </c:val>
          <c:smooth val="0"/>
          <c:extLst>
            <c:ext xmlns:c16="http://schemas.microsoft.com/office/drawing/2014/chart" uri="{C3380CC4-5D6E-409C-BE32-E72D297353CC}">
              <c16:uniqueId val="{00000002-D1B9-4444-98A5-A36D47E6A0AA}"/>
            </c:ext>
          </c:extLst>
        </c:ser>
        <c:dLbls>
          <c:showLegendKey val="0"/>
          <c:showVal val="0"/>
          <c:showCatName val="0"/>
          <c:showSerName val="0"/>
          <c:showPercent val="0"/>
          <c:showBubbleSize val="0"/>
        </c:dLbls>
        <c:marker val="1"/>
        <c:smooth val="0"/>
        <c:axId val="452185280"/>
        <c:axId val="452187240"/>
      </c:lineChart>
      <c:catAx>
        <c:axId val="568658392"/>
        <c:scaling>
          <c:orientation val="minMax"/>
        </c:scaling>
        <c:delete val="0"/>
        <c:axPos val="b"/>
        <c:numFmt formatCode="General" sourceLinked="1"/>
        <c:majorTickMark val="none"/>
        <c:minorTickMark val="out"/>
        <c:tickLblPos val="nextTo"/>
        <c:spPr>
          <a:ln>
            <a:solidFill>
              <a:schemeClr val="tx1"/>
            </a:solidFill>
          </a:ln>
        </c:spPr>
        <c:crossAx val="452184104"/>
        <c:crosses val="autoZero"/>
        <c:auto val="1"/>
        <c:lblAlgn val="ctr"/>
        <c:lblOffset val="100"/>
        <c:tickLblSkip val="2"/>
        <c:noMultiLvlLbl val="0"/>
      </c:catAx>
      <c:valAx>
        <c:axId val="452184104"/>
        <c:scaling>
          <c:orientation val="minMax"/>
        </c:scaling>
        <c:delete val="0"/>
        <c:axPos val="l"/>
        <c:majorGridlines>
          <c:spPr>
            <a:ln>
              <a:prstDash val="dash"/>
            </a:ln>
          </c:spPr>
        </c:majorGridlines>
        <c:title>
          <c:tx>
            <c:rich>
              <a:bodyPr rot="-5400000" vert="horz"/>
              <a:lstStyle/>
              <a:p>
                <a:pPr>
                  <a:defRPr sz="900"/>
                </a:pPr>
                <a:r>
                  <a:rPr lang="ru-RU" sz="900"/>
                  <a:t>Количество индивидуальных хозяйств, 1000 га</a:t>
                </a:r>
              </a:p>
              <a:p>
                <a:pPr>
                  <a:defRPr sz="900"/>
                </a:pPr>
                <a:r>
                  <a:rPr lang="ru-RU" sz="900"/>
                  <a:t>и средняя посевная площадь в индивидуальном хозяйстве, га</a:t>
                </a:r>
              </a:p>
            </c:rich>
          </c:tx>
          <c:layout>
            <c:manualLayout>
              <c:xMode val="edge"/>
              <c:yMode val="edge"/>
              <c:x val="6.5849922542574532E-3"/>
              <c:y val="7.7257803694810598E-2"/>
            </c:manualLayout>
          </c:layout>
          <c:overlay val="0"/>
        </c:title>
        <c:numFmt formatCode="General" sourceLinked="1"/>
        <c:majorTickMark val="out"/>
        <c:minorTickMark val="out"/>
        <c:tickLblPos val="nextTo"/>
        <c:spPr>
          <a:ln>
            <a:solidFill>
              <a:schemeClr val="tx1"/>
            </a:solidFill>
          </a:ln>
        </c:spPr>
        <c:crossAx val="568658392"/>
        <c:crosses val="autoZero"/>
        <c:crossBetween val="between"/>
      </c:valAx>
      <c:valAx>
        <c:axId val="452187240"/>
        <c:scaling>
          <c:orientation val="minMax"/>
        </c:scaling>
        <c:delete val="0"/>
        <c:axPos val="r"/>
        <c:title>
          <c:tx>
            <c:rich>
              <a:bodyPr rot="-5400000" vert="horz"/>
              <a:lstStyle/>
              <a:p>
                <a:pPr>
                  <a:defRPr/>
                </a:pPr>
                <a:r>
                  <a:rPr lang="ru-RU"/>
                  <a:t>Посевная площадь в индивидуальных хозяйствах, 1000 га</a:t>
                </a:r>
              </a:p>
            </c:rich>
          </c:tx>
          <c:layout>
            <c:manualLayout>
              <c:xMode val="edge"/>
              <c:yMode val="edge"/>
              <c:x val="0.97077403727867928"/>
              <c:y val="7.1010130213204986E-2"/>
            </c:manualLayout>
          </c:layout>
          <c:overlay val="0"/>
        </c:title>
        <c:numFmt formatCode="#,##0" sourceLinked="0"/>
        <c:majorTickMark val="out"/>
        <c:minorTickMark val="out"/>
        <c:tickLblPos val="nextTo"/>
        <c:spPr>
          <a:ln>
            <a:solidFill>
              <a:schemeClr val="tx1"/>
            </a:solidFill>
          </a:ln>
        </c:spPr>
        <c:crossAx val="452185280"/>
        <c:crosses val="max"/>
        <c:crossBetween val="between"/>
        <c:majorUnit val="700"/>
      </c:valAx>
      <c:catAx>
        <c:axId val="452185280"/>
        <c:scaling>
          <c:orientation val="minMax"/>
        </c:scaling>
        <c:delete val="1"/>
        <c:axPos val="b"/>
        <c:numFmt formatCode="General" sourceLinked="1"/>
        <c:majorTickMark val="out"/>
        <c:minorTickMark val="none"/>
        <c:tickLblPos val="nextTo"/>
        <c:crossAx val="452187240"/>
        <c:crosses val="autoZero"/>
        <c:auto val="1"/>
        <c:lblAlgn val="ctr"/>
        <c:lblOffset val="100"/>
        <c:noMultiLvlLbl val="0"/>
      </c:catAx>
      <c:spPr>
        <a:ln>
          <a:solidFill>
            <a:schemeClr val="tx1"/>
          </a:solidFill>
        </a:ln>
      </c:spPr>
    </c:plotArea>
    <c:legend>
      <c:legendPos val="b"/>
      <c:layout>
        <c:manualLayout>
          <c:xMode val="edge"/>
          <c:yMode val="edge"/>
          <c:x val="0.10901859100437487"/>
          <c:y val="0.87242942627707865"/>
          <c:w val="0.80208932709975023"/>
          <c:h val="0.12465201588009922"/>
        </c:manualLayout>
      </c:layout>
      <c:overlay val="0"/>
    </c:legend>
    <c:plotVisOnly val="1"/>
    <c:dispBlanksAs val="gap"/>
    <c:showDLblsOverMax val="0"/>
  </c:chart>
  <c:txPr>
    <a:bodyPr/>
    <a:lstStyle/>
    <a:p>
      <a:pPr>
        <a:defRPr sz="1050">
          <a:latin typeface="+mn-lt"/>
        </a:defRPr>
      </a:pPr>
      <a:endParaRPr lang="ru-K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ru-RU" sz="1600"/>
              <a:t>средний показатель за 2011-2020 гг.</a:t>
            </a:r>
          </a:p>
        </c:rich>
      </c:tx>
      <c:layout>
        <c:manualLayout>
          <c:xMode val="edge"/>
          <c:yMode val="edge"/>
          <c:x val="0.28897803832915042"/>
          <c:y val="3.703703703703703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KZ"/>
        </a:p>
      </c:txPr>
    </c:title>
    <c:autoTitleDeleted val="0"/>
    <c:plotArea>
      <c:layout>
        <c:manualLayout>
          <c:layoutTarget val="inner"/>
          <c:xMode val="edge"/>
          <c:yMode val="edge"/>
          <c:x val="0.11020863268003908"/>
          <c:y val="0.36189893504691223"/>
          <c:w val="0.85410604696310777"/>
          <c:h val="0.59471204030530667"/>
        </c:manualLayout>
      </c:layout>
      <c:barChart>
        <c:barDir val="col"/>
        <c:grouping val="clustered"/>
        <c:varyColors val="0"/>
        <c:ser>
          <c:idx val="0"/>
          <c:order val="0"/>
          <c:tx>
            <c:strRef>
              <c:f>[Data_Extract_From_Worldwide_Governance_Indicators.xlsx]Sheet1!$B$1</c:f>
              <c:strCache>
                <c:ptCount val="1"/>
                <c:pt idx="0">
                  <c:v>Верховенство закона</c:v>
                </c:pt>
              </c:strCache>
            </c:strRef>
          </c:tx>
          <c:spPr>
            <a:solidFill>
              <a:schemeClr val="accent1"/>
            </a:solidFill>
            <a:ln>
              <a:noFill/>
            </a:ln>
            <a:effectLst/>
          </c:spPr>
          <c:invertIfNegative val="0"/>
          <c:cat>
            <c:strRef>
              <c:f>[Data_Extract_From_Worldwide_Governance_Indicators.xlsx]Sheet1!$A$2:$A$12</c:f>
              <c:strCache>
                <c:ptCount val="11"/>
                <c:pt idx="0">
                  <c:v>Китай</c:v>
                </c:pt>
                <c:pt idx="1">
                  <c:v>Пакистан</c:v>
                </c:pt>
                <c:pt idx="2">
                  <c:v>Монголия</c:v>
                </c:pt>
                <c:pt idx="3">
                  <c:v>Афганистан</c:v>
                </c:pt>
                <c:pt idx="4">
                  <c:v>Азербайджан</c:v>
                </c:pt>
                <c:pt idx="5">
                  <c:v>Грузия</c:v>
                </c:pt>
                <c:pt idx="6">
                  <c:v>Казахстан</c:v>
                </c:pt>
                <c:pt idx="7">
                  <c:v>Кыргызстан</c:v>
                </c:pt>
                <c:pt idx="8">
                  <c:v>Таджикистан</c:v>
                </c:pt>
                <c:pt idx="9">
                  <c:v>Туркменистан</c:v>
                </c:pt>
                <c:pt idx="10">
                  <c:v>Узбекистан</c:v>
                </c:pt>
              </c:strCache>
            </c:strRef>
          </c:cat>
          <c:val>
            <c:numRef>
              <c:f>[Data_Extract_From_Worldwide_Governance_Indicators.xlsx]Sheet1!$B$2:$B$12</c:f>
              <c:numCache>
                <c:formatCode>General</c:formatCode>
                <c:ptCount val="11"/>
                <c:pt idx="0">
                  <c:v>-0.34950990000000004</c:v>
                </c:pt>
                <c:pt idx="1">
                  <c:v>-0.77315269000000009</c:v>
                </c:pt>
                <c:pt idx="2">
                  <c:v>-0.30627525999999994</c:v>
                </c:pt>
                <c:pt idx="3">
                  <c:v>-1.6333172</c:v>
                </c:pt>
                <c:pt idx="4">
                  <c:v>-0.67314098999999994</c:v>
                </c:pt>
                <c:pt idx="5">
                  <c:v>0.19460486000000002</c:v>
                </c:pt>
                <c:pt idx="6">
                  <c:v>-0.50944664999999989</c:v>
                </c:pt>
                <c:pt idx="7">
                  <c:v>-1.0010137299999999</c:v>
                </c:pt>
                <c:pt idx="8">
                  <c:v>-1.1968833000000001</c:v>
                </c:pt>
                <c:pt idx="9">
                  <c:v>-1.4287569</c:v>
                </c:pt>
                <c:pt idx="10">
                  <c:v>-1.1596958000000002</c:v>
                </c:pt>
              </c:numCache>
            </c:numRef>
          </c:val>
          <c:extLst>
            <c:ext xmlns:c16="http://schemas.microsoft.com/office/drawing/2014/chart" uri="{C3380CC4-5D6E-409C-BE32-E72D297353CC}">
              <c16:uniqueId val="{00000000-5783-4D39-B9DC-B0DABCE9137B}"/>
            </c:ext>
          </c:extLst>
        </c:ser>
        <c:ser>
          <c:idx val="1"/>
          <c:order val="1"/>
          <c:tx>
            <c:strRef>
              <c:f>[Data_Extract_From_Worldwide_Governance_Indicators.xlsx]Sheet1!$C$1</c:f>
              <c:strCache>
                <c:ptCount val="1"/>
                <c:pt idx="0">
                  <c:v>Контроль коррупции</c:v>
                </c:pt>
              </c:strCache>
            </c:strRef>
          </c:tx>
          <c:spPr>
            <a:solidFill>
              <a:schemeClr val="tx2">
                <a:lumMod val="60000"/>
                <a:lumOff val="40000"/>
              </a:schemeClr>
            </a:solidFill>
            <a:ln>
              <a:noFill/>
            </a:ln>
            <a:effectLst/>
          </c:spPr>
          <c:invertIfNegative val="0"/>
          <c:cat>
            <c:strRef>
              <c:f>[Data_Extract_From_Worldwide_Governance_Indicators.xlsx]Sheet1!$A$2:$A$12</c:f>
              <c:strCache>
                <c:ptCount val="11"/>
                <c:pt idx="0">
                  <c:v>Китай</c:v>
                </c:pt>
                <c:pt idx="1">
                  <c:v>Пакистан</c:v>
                </c:pt>
                <c:pt idx="2">
                  <c:v>Монголия</c:v>
                </c:pt>
                <c:pt idx="3">
                  <c:v>Афганистан</c:v>
                </c:pt>
                <c:pt idx="4">
                  <c:v>Азербайджан</c:v>
                </c:pt>
                <c:pt idx="5">
                  <c:v>Грузия</c:v>
                </c:pt>
                <c:pt idx="6">
                  <c:v>Казахстан</c:v>
                </c:pt>
                <c:pt idx="7">
                  <c:v>Кыргызстан</c:v>
                </c:pt>
                <c:pt idx="8">
                  <c:v>Таджикистан</c:v>
                </c:pt>
                <c:pt idx="9">
                  <c:v>Туркменистан</c:v>
                </c:pt>
                <c:pt idx="10">
                  <c:v>Узбекистан</c:v>
                </c:pt>
              </c:strCache>
            </c:strRef>
          </c:cat>
          <c:val>
            <c:numRef>
              <c:f>[Data_Extract_From_Worldwide_Governance_Indicators.xlsx]Sheet1!$C$2:$C$12</c:f>
              <c:numCache>
                <c:formatCode>General</c:formatCode>
                <c:ptCount val="11"/>
                <c:pt idx="0">
                  <c:v>-0.30768914999999997</c:v>
                </c:pt>
                <c:pt idx="1">
                  <c:v>-0.88873290000000016</c:v>
                </c:pt>
                <c:pt idx="2">
                  <c:v>-0.49297420000000003</c:v>
                </c:pt>
                <c:pt idx="3">
                  <c:v>-1.4538030000000002</c:v>
                </c:pt>
                <c:pt idx="4">
                  <c:v>-0.96674274000000016</c:v>
                </c:pt>
                <c:pt idx="5">
                  <c:v>0.58870217000000002</c:v>
                </c:pt>
                <c:pt idx="6">
                  <c:v>-0.73518760999999988</c:v>
                </c:pt>
                <c:pt idx="7">
                  <c:v>-1.09539476</c:v>
                </c:pt>
                <c:pt idx="8">
                  <c:v>-1.2555377999999997</c:v>
                </c:pt>
                <c:pt idx="9">
                  <c:v>-1.4590726000000001</c:v>
                </c:pt>
                <c:pt idx="10">
                  <c:v>-1.1847026000000001</c:v>
                </c:pt>
              </c:numCache>
            </c:numRef>
          </c:val>
          <c:extLst>
            <c:ext xmlns:c16="http://schemas.microsoft.com/office/drawing/2014/chart" uri="{C3380CC4-5D6E-409C-BE32-E72D297353CC}">
              <c16:uniqueId val="{00000001-5783-4D39-B9DC-B0DABCE9137B}"/>
            </c:ext>
          </c:extLst>
        </c:ser>
        <c:dLbls>
          <c:showLegendKey val="0"/>
          <c:showVal val="0"/>
          <c:showCatName val="0"/>
          <c:showSerName val="0"/>
          <c:showPercent val="0"/>
          <c:showBubbleSize val="0"/>
        </c:dLbls>
        <c:gapWidth val="219"/>
        <c:overlap val="-27"/>
        <c:axId val="1716523680"/>
        <c:axId val="1716526944"/>
      </c:barChart>
      <c:catAx>
        <c:axId val="1716523680"/>
        <c:scaling>
          <c:orientation val="minMax"/>
        </c:scaling>
        <c:delete val="0"/>
        <c:axPos val="b"/>
        <c:numFmt formatCode="General" sourceLinked="1"/>
        <c:majorTickMark val="none"/>
        <c:minorTickMark val="out"/>
        <c:tickLblPos val="high"/>
        <c:spPr>
          <a:noFill/>
          <a:ln w="9525" cap="flat" cmpd="sng" algn="ctr">
            <a:solidFill>
              <a:schemeClr val="tx1"/>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KZ"/>
          </a:p>
        </c:txPr>
        <c:crossAx val="1716526944"/>
        <c:crosses val="autoZero"/>
        <c:auto val="1"/>
        <c:lblAlgn val="ctr"/>
        <c:lblOffset val="100"/>
        <c:noMultiLvlLbl val="0"/>
      </c:catAx>
      <c:valAx>
        <c:axId val="1716526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KZ"/>
          </a:p>
        </c:txPr>
        <c:crossAx val="1716523680"/>
        <c:crosses val="autoZero"/>
        <c:crossBetween val="between"/>
      </c:valAx>
      <c:spPr>
        <a:noFill/>
        <a:ln>
          <a:solidFill>
            <a:schemeClr val="tx1"/>
          </a:solidFill>
        </a:ln>
        <a:effectLst/>
      </c:spPr>
    </c:plotArea>
    <c:legend>
      <c:legendPos val="t"/>
      <c:layout>
        <c:manualLayout>
          <c:xMode val="edge"/>
          <c:yMode val="edge"/>
          <c:x val="0.17137076843496751"/>
          <c:y val="9.1683581219014293E-2"/>
          <c:w val="0.71614894853471778"/>
          <c:h val="6.90354993504599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KZ"/>
        </a:p>
      </c:txPr>
    </c:legend>
    <c:plotVisOnly val="1"/>
    <c:dispBlanksAs val="gap"/>
    <c:showDLblsOverMax val="0"/>
  </c:chart>
  <c:spPr>
    <a:noFill/>
    <a:ln>
      <a:noFill/>
    </a:ln>
    <a:effectLst/>
  </c:spPr>
  <c:txPr>
    <a:bodyPr/>
    <a:lstStyle/>
    <a:p>
      <a:pPr>
        <a:defRPr sz="1100"/>
      </a:pPr>
      <a:endParaRPr lang="ru-K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95688-7E26-784B-9C0A-F24C6F591520}" type="datetimeFigureOut">
              <a:rPr lang="de-DE" smtClean="0"/>
              <a:t>09.08.2022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F7AA6-998A-4646-97E0-CB96D388718F}" type="slidenum">
              <a:rPr lang="de-DE" smtClean="0"/>
              <a:t>‹#›</a:t>
            </a:fld>
            <a:endParaRPr lang="de-DE"/>
          </a:p>
        </p:txBody>
      </p:sp>
    </p:spTree>
    <p:extLst>
      <p:ext uri="{BB962C8B-B14F-4D97-AF65-F5344CB8AC3E}">
        <p14:creationId xmlns:p14="http://schemas.microsoft.com/office/powerpoint/2010/main" val="109596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1</a:t>
            </a:fld>
            <a:endParaRPr lang="de-DE"/>
          </a:p>
        </p:txBody>
      </p:sp>
    </p:spTree>
    <p:extLst>
      <p:ext uri="{BB962C8B-B14F-4D97-AF65-F5344CB8AC3E}">
        <p14:creationId xmlns:p14="http://schemas.microsoft.com/office/powerpoint/2010/main" val="259230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2</a:t>
            </a:fld>
            <a:endParaRPr lang="de-DE"/>
          </a:p>
        </p:txBody>
      </p:sp>
    </p:spTree>
    <p:extLst>
      <p:ext uri="{BB962C8B-B14F-4D97-AF65-F5344CB8AC3E}">
        <p14:creationId xmlns:p14="http://schemas.microsoft.com/office/powerpoint/2010/main" val="307678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eight CAC countries vary in terms of their economies, which has been decisive in terms of COVID-19 impact (Table 1). Agriculture still forms a significant share of Gross Domestic Product (GDP) in most countries, except for the exporters of natural resources, and Georgia. Uzbekistan and Tajikistan top the list with a quarter and one-fifth of their GDPs still coming from agriculture.</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countries analysed in the framework of the project are Armenia, Azerbaijan, Georgia, Kazakhstan, Kyrgyzstan, Tajikistan, Turkmenistan and Uzbekistan.</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Employment in agriculture still comprises a large share of total employment among the population in the region. In Tajikistan, almost half of the employed population works in agriculture. In Azerbaijan and Georgia, over one-third of jobs are in agriculture. Even in resource exporting economies, agriculture’s share in employment is close to 15 percent. Across all countries, the share in employment exceeds agriculture’s proportion of GDP, which points to comparatively low labour productivity.</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66F7AA6-998A-4646-97E0-CB96D388718F}" type="slidenum">
              <a:rPr lang="de-DE" smtClean="0"/>
              <a:t>5</a:t>
            </a:fld>
            <a:endParaRPr lang="de-DE"/>
          </a:p>
        </p:txBody>
      </p:sp>
    </p:spTree>
    <p:extLst>
      <p:ext uri="{BB962C8B-B14F-4D97-AF65-F5344CB8AC3E}">
        <p14:creationId xmlns:p14="http://schemas.microsoft.com/office/powerpoint/2010/main" val="262340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28</a:t>
            </a:fld>
            <a:endParaRPr lang="de-DE"/>
          </a:p>
        </p:txBody>
      </p:sp>
    </p:spTree>
    <p:extLst>
      <p:ext uri="{BB962C8B-B14F-4D97-AF65-F5344CB8AC3E}">
        <p14:creationId xmlns:p14="http://schemas.microsoft.com/office/powerpoint/2010/main" val="227801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29</a:t>
            </a:fld>
            <a:endParaRPr lang="de-DE"/>
          </a:p>
        </p:txBody>
      </p:sp>
    </p:spTree>
    <p:extLst>
      <p:ext uri="{BB962C8B-B14F-4D97-AF65-F5344CB8AC3E}">
        <p14:creationId xmlns:p14="http://schemas.microsoft.com/office/powerpoint/2010/main" val="78489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66F7AA6-998A-4646-97E0-CB96D388718F}" type="slidenum">
              <a:rPr lang="de-DE" smtClean="0"/>
              <a:t>30</a:t>
            </a:fld>
            <a:endParaRPr lang="de-DE"/>
          </a:p>
        </p:txBody>
      </p:sp>
    </p:spTree>
    <p:extLst>
      <p:ext uri="{BB962C8B-B14F-4D97-AF65-F5344CB8AC3E}">
        <p14:creationId xmlns:p14="http://schemas.microsoft.com/office/powerpoint/2010/main" val="4029185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Bild zum Austauschen">
    <p:spTree>
      <p:nvGrpSpPr>
        <p:cNvPr id="1" name=""/>
        <p:cNvGrpSpPr/>
        <p:nvPr/>
      </p:nvGrpSpPr>
      <p:grpSpPr>
        <a:xfrm>
          <a:off x="0" y="0"/>
          <a:ext cx="0" cy="0"/>
          <a:chOff x="0" y="0"/>
          <a:chExt cx="0" cy="0"/>
        </a:xfrm>
      </p:grpSpPr>
      <p:sp>
        <p:nvSpPr>
          <p:cNvPr id="9" name="Rechteck 8"/>
          <p:cNvSpPr/>
          <p:nvPr userDrawn="1"/>
        </p:nvSpPr>
        <p:spPr>
          <a:xfrm>
            <a:off x="0" y="0"/>
            <a:ext cx="9144000" cy="6858000"/>
          </a:xfrm>
          <a:prstGeom prst="rect">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10" name="Titel 1"/>
          <p:cNvSpPr>
            <a:spLocks noGrp="1"/>
          </p:cNvSpPr>
          <p:nvPr>
            <p:ph type="title" hasCustomPrompt="1"/>
          </p:nvPr>
        </p:nvSpPr>
        <p:spPr>
          <a:xfrm>
            <a:off x="745608" y="2666643"/>
            <a:ext cx="4974708" cy="1325563"/>
          </a:xfrm>
        </p:spPr>
        <p:txBody>
          <a:bodyPr/>
          <a:lstStyle/>
          <a:p>
            <a:r>
              <a:rPr lang="de-DE" dirty="0"/>
              <a:t>Edit </a:t>
            </a:r>
            <a:r>
              <a:rPr lang="de-DE" dirty="0" err="1"/>
              <a:t>master</a:t>
            </a:r>
            <a:r>
              <a:rPr lang="de-DE" dirty="0"/>
              <a:t> title </a:t>
            </a:r>
            <a:r>
              <a:rPr lang="de-DE" dirty="0" err="1"/>
              <a:t>format</a:t>
            </a:r>
            <a:endParaRPr lang="de-DE" dirty="0"/>
          </a:p>
        </p:txBody>
      </p:sp>
      <p:sp>
        <p:nvSpPr>
          <p:cNvPr id="12" name="Textplatzhalter 11"/>
          <p:cNvSpPr>
            <a:spLocks noGrp="1"/>
          </p:cNvSpPr>
          <p:nvPr>
            <p:ph type="body" sz="quarter" idx="12" hasCustomPrompt="1"/>
          </p:nvPr>
        </p:nvSpPr>
        <p:spPr>
          <a:xfrm>
            <a:off x="756130" y="5057594"/>
            <a:ext cx="4900244" cy="556397"/>
          </a:xfrm>
          <a:prstGeom prst="rect">
            <a:avLst/>
          </a:prstGeom>
        </p:spPr>
        <p:txBody>
          <a:bodyPr/>
          <a:lstStyle>
            <a:lvl1pPr marL="0" indent="0">
              <a:buNone/>
              <a:defRPr/>
            </a:lvl1pPr>
          </a:lstStyle>
          <a:p>
            <a:r>
              <a:rPr lang="de-DE" sz="1600" dirty="0"/>
              <a:t>EVENT | DATE</a:t>
            </a:r>
          </a:p>
        </p:txBody>
      </p:sp>
      <p:sp>
        <p:nvSpPr>
          <p:cNvPr id="15" name="Oval 14"/>
          <p:cNvSpPr/>
          <p:nvPr userDrawn="1"/>
        </p:nvSpPr>
        <p:spPr>
          <a:xfrm>
            <a:off x="-1936817" y="5666079"/>
            <a:ext cx="3204000" cy="32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endParaRPr lang="de-DE" dirty="0"/>
          </a:p>
        </p:txBody>
      </p:sp>
      <p:sp>
        <p:nvSpPr>
          <p:cNvPr id="4" name="Textplatzhalter 3"/>
          <p:cNvSpPr>
            <a:spLocks noGrp="1"/>
          </p:cNvSpPr>
          <p:nvPr>
            <p:ph type="body" sz="quarter" idx="13" hasCustomPrompt="1"/>
          </p:nvPr>
        </p:nvSpPr>
        <p:spPr>
          <a:xfrm>
            <a:off x="766874" y="4737983"/>
            <a:ext cx="4889500" cy="319612"/>
          </a:xfrm>
          <a:prstGeom prst="rect">
            <a:avLst/>
          </a:prstGeom>
        </p:spPr>
        <p:txBody>
          <a:bodyP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de-DE" dirty="0"/>
              <a:t>Title Name </a:t>
            </a:r>
            <a:r>
              <a:rPr lang="de-DE" dirty="0" err="1"/>
              <a:t>Surname</a:t>
            </a:r>
            <a:r>
              <a:rPr lang="de-DE" dirty="0"/>
              <a:t>, Position, Institution</a:t>
            </a:r>
          </a:p>
        </p:txBody>
      </p:sp>
      <p:pic>
        <p:nvPicPr>
          <p:cNvPr id="8" name="Bild 7"/>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5979302" y="557064"/>
            <a:ext cx="6701528" cy="6699558"/>
          </a:xfrm>
          <a:prstGeom prst="ellipse">
            <a:avLst/>
          </a:prstGeom>
        </p:spPr>
      </p:pic>
      <p:grpSp>
        <p:nvGrpSpPr>
          <p:cNvPr id="7" name="Gruppieren 6"/>
          <p:cNvGrpSpPr/>
          <p:nvPr userDrawn="1"/>
        </p:nvGrpSpPr>
        <p:grpSpPr>
          <a:xfrm>
            <a:off x="7696831" y="404649"/>
            <a:ext cx="870699" cy="870699"/>
            <a:chOff x="7696831" y="404649"/>
            <a:chExt cx="870699" cy="870699"/>
          </a:xfrm>
        </p:grpSpPr>
        <p:sp>
          <p:nvSpPr>
            <p:cNvPr id="13" name="Oval 14"/>
            <p:cNvSpPr/>
            <p:nvPr userDrawn="1"/>
          </p:nvSpPr>
          <p:spPr>
            <a:xfrm>
              <a:off x="7696831" y="404649"/>
              <a:ext cx="870699" cy="870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endParaRPr lang="de-DE" dirty="0"/>
            </a:p>
          </p:txBody>
        </p:sp>
        <p:pic>
          <p:nvPicPr>
            <p:cNvPr id="5" name="Grafik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2202" y="557065"/>
              <a:ext cx="646935" cy="530188"/>
            </a:xfrm>
            <a:prstGeom prst="rect">
              <a:avLst/>
            </a:prstGeom>
          </p:spPr>
        </p:pic>
      </p:grpSp>
      <p:pic>
        <p:nvPicPr>
          <p:cNvPr id="16" name="Grafik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1222" y="486675"/>
            <a:ext cx="1808613" cy="753429"/>
          </a:xfrm>
          <a:prstGeom prst="rect">
            <a:avLst/>
          </a:prstGeom>
        </p:spPr>
      </p:pic>
    </p:spTree>
    <p:extLst>
      <p:ext uri="{BB962C8B-B14F-4D97-AF65-F5344CB8AC3E}">
        <p14:creationId xmlns:p14="http://schemas.microsoft.com/office/powerpoint/2010/main" val="73574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223" y="486675"/>
            <a:ext cx="1808613" cy="752383"/>
          </a:xfrm>
          <a:prstGeom prst="rect">
            <a:avLst/>
          </a:prstGeom>
        </p:spPr>
      </p:pic>
      <p:pic>
        <p:nvPicPr>
          <p:cNvPr id="4" name="Bild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hasCustomPrompt="1"/>
          </p:nvPr>
        </p:nvSpPr>
        <p:spPr>
          <a:xfrm>
            <a:off x="3191097" y="3287213"/>
            <a:ext cx="5521103" cy="1423010"/>
          </a:xfrm>
        </p:spPr>
        <p:txBody>
          <a:bodyPr/>
          <a:lstStyle>
            <a:lvl1pPr>
              <a:defRPr>
                <a:solidFill>
                  <a:schemeClr val="bg1"/>
                </a:solidFill>
              </a:defRPr>
            </a:lvl1pPr>
          </a:lstStyle>
          <a:p>
            <a:r>
              <a:rPr lang="de-DE" dirty="0"/>
              <a:t>Edit </a:t>
            </a:r>
            <a:r>
              <a:rPr lang="de-DE" dirty="0" err="1"/>
              <a:t>master</a:t>
            </a:r>
            <a:r>
              <a:rPr lang="de-DE" dirty="0"/>
              <a:t> title </a:t>
            </a:r>
            <a:r>
              <a:rPr lang="de-DE" dirty="0" err="1"/>
              <a:t>format</a:t>
            </a:r>
            <a:endParaRPr lang="de-DE" dirty="0"/>
          </a:p>
        </p:txBody>
      </p:sp>
      <p:sp>
        <p:nvSpPr>
          <p:cNvPr id="6" name="Textplatzhalter 11"/>
          <p:cNvSpPr>
            <a:spLocks noGrp="1"/>
          </p:cNvSpPr>
          <p:nvPr>
            <p:ph type="body" sz="quarter" idx="11" hasCustomPrompt="1"/>
          </p:nvPr>
        </p:nvSpPr>
        <p:spPr>
          <a:xfrm>
            <a:off x="3180463" y="5163923"/>
            <a:ext cx="4900244" cy="55639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sz="1200" dirty="0"/>
              <a:t>EVENT | DATE</a:t>
            </a:r>
          </a:p>
        </p:txBody>
      </p:sp>
      <p:sp>
        <p:nvSpPr>
          <p:cNvPr id="7" name="Textplatzhalter 6"/>
          <p:cNvSpPr>
            <a:spLocks noGrp="1"/>
          </p:cNvSpPr>
          <p:nvPr>
            <p:ph type="body" sz="quarter" idx="12" hasCustomPrompt="1"/>
          </p:nvPr>
        </p:nvSpPr>
        <p:spPr>
          <a:xfrm>
            <a:off x="3190875" y="4832978"/>
            <a:ext cx="5156200" cy="33094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Title Name </a:t>
            </a:r>
            <a:r>
              <a:rPr lang="de-DE" dirty="0" err="1"/>
              <a:t>Surname</a:t>
            </a:r>
            <a:r>
              <a:rPr lang="de-DE" dirty="0"/>
              <a:t>, Position, Institution</a:t>
            </a:r>
          </a:p>
        </p:txBody>
      </p:sp>
      <p:grpSp>
        <p:nvGrpSpPr>
          <p:cNvPr id="5" name="Gruppieren 4"/>
          <p:cNvGrpSpPr/>
          <p:nvPr userDrawn="1"/>
        </p:nvGrpSpPr>
        <p:grpSpPr>
          <a:xfrm>
            <a:off x="7727424" y="404381"/>
            <a:ext cx="860317" cy="860317"/>
            <a:chOff x="7727423" y="404379"/>
            <a:chExt cx="860317" cy="860317"/>
          </a:xfrm>
        </p:grpSpPr>
        <p:sp>
          <p:nvSpPr>
            <p:cNvPr id="3" name="Ellipse 2"/>
            <p:cNvSpPr/>
            <p:nvPr userDrawn="1"/>
          </p:nvSpPr>
          <p:spPr>
            <a:xfrm>
              <a:off x="7727423" y="404379"/>
              <a:ext cx="860317" cy="86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34113" y="555556"/>
              <a:ext cx="646935" cy="530188"/>
            </a:xfrm>
            <a:prstGeom prst="rect">
              <a:avLst/>
            </a:prstGeom>
          </p:spPr>
        </p:pic>
      </p:grpSp>
      <p:pic>
        <p:nvPicPr>
          <p:cNvPr id="12" name="Grafik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1223" y="486676"/>
            <a:ext cx="1808613" cy="753429"/>
          </a:xfrm>
          <a:prstGeom prst="rect">
            <a:avLst/>
          </a:prstGeom>
        </p:spPr>
      </p:pic>
    </p:spTree>
    <p:extLst>
      <p:ext uri="{BB962C8B-B14F-4D97-AF65-F5344CB8AC3E}">
        <p14:creationId xmlns:p14="http://schemas.microsoft.com/office/powerpoint/2010/main" val="163922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Texte ein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999" y="900001"/>
            <a:ext cx="5616000" cy="631088"/>
          </a:xfrm>
        </p:spPr>
        <p:txBody>
          <a:bodyPr/>
          <a:lstStyle/>
          <a:p>
            <a:r>
              <a:rPr lang="de-DE" dirty="0"/>
              <a:t>Edit </a:t>
            </a:r>
            <a:r>
              <a:rPr lang="de-DE" dirty="0" err="1"/>
              <a:t>master</a:t>
            </a:r>
            <a:r>
              <a:rPr lang="de-DE" dirty="0"/>
              <a:t> title </a:t>
            </a:r>
            <a:r>
              <a:rPr lang="de-DE" dirty="0" err="1"/>
              <a:t>format</a:t>
            </a:r>
            <a:endParaRPr lang="en-US" dirty="0"/>
          </a:p>
        </p:txBody>
      </p:sp>
      <p:sp>
        <p:nvSpPr>
          <p:cNvPr id="3" name="Content Placeholder 2"/>
          <p:cNvSpPr>
            <a:spLocks noGrp="1"/>
          </p:cNvSpPr>
          <p:nvPr>
            <p:ph idx="1" hasCustomPrompt="1"/>
          </p:nvPr>
        </p:nvSpPr>
        <p:spPr>
          <a:xfrm>
            <a:off x="1548000" y="1584000"/>
            <a:ext cx="5616000" cy="3908932"/>
          </a:xfrm>
          <a:prstGeom prst="rect">
            <a:avLst/>
          </a:prstGeo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6" name="Slide Number Placeholder 5"/>
          <p:cNvSpPr>
            <a:spLocks noGrp="1"/>
          </p:cNvSpPr>
          <p:nvPr>
            <p:ph type="sldNum" sz="quarter" idx="12"/>
          </p:nvPr>
        </p:nvSpPr>
        <p:spPr/>
        <p:txBody>
          <a:bodyPr/>
          <a:lstStyle/>
          <a:p>
            <a:fld id="{250CD921-F783-F148-86E2-06D7341F7ADE}" type="slidenum">
              <a:rPr lang="de-DE" smtClean="0"/>
              <a:t>‹#›</a:t>
            </a:fld>
            <a:endParaRPr lang="de-DE"/>
          </a:p>
        </p:txBody>
      </p:sp>
      <p:sp>
        <p:nvSpPr>
          <p:cNvPr id="8" name="Textplatzhalter 7"/>
          <p:cNvSpPr>
            <a:spLocks noGrp="1"/>
          </p:cNvSpPr>
          <p:nvPr>
            <p:ph type="body" sz="quarter" idx="13" hasCustomPrompt="1"/>
          </p:nvPr>
        </p:nvSpPr>
        <p:spPr>
          <a:xfrm>
            <a:off x="431801" y="372914"/>
            <a:ext cx="6627813" cy="211137"/>
          </a:xfrm>
          <a:prstGeom prst="rect">
            <a:avLst/>
          </a:prstGeom>
        </p:spPr>
        <p:txBody>
          <a:bodyPr lIns="0" tIns="0" rIns="0" bIns="0" anchor="b" anchorCtr="0"/>
          <a:lstStyle>
            <a:lvl1pPr marL="0" indent="0" algn="l">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Title of lecture | Section title</a:t>
            </a:r>
            <a:endParaRPr lang="de-DE" dirty="0"/>
          </a:p>
        </p:txBody>
      </p:sp>
      <p:sp>
        <p:nvSpPr>
          <p:cNvPr id="7" name="Textfeld 6"/>
          <p:cNvSpPr txBox="1"/>
          <p:nvPr userDrawn="1"/>
        </p:nvSpPr>
        <p:spPr>
          <a:xfrm>
            <a:off x="358648" y="6458815"/>
            <a:ext cx="2084832" cy="207749"/>
          </a:xfrm>
          <a:prstGeom prst="rect">
            <a:avLst/>
          </a:prstGeom>
          <a:noFill/>
        </p:spPr>
        <p:txBody>
          <a:bodyPr wrap="square" rtlCol="0">
            <a:spAutoFit/>
          </a:bodyPr>
          <a:lstStyle/>
          <a:p>
            <a:r>
              <a:rPr lang="de-DE" sz="750" dirty="0">
                <a:solidFill>
                  <a:schemeClr val="accent1"/>
                </a:solidFill>
              </a:rPr>
              <a:t>www.iamo.de/en</a:t>
            </a:r>
          </a:p>
        </p:txBody>
      </p:sp>
    </p:spTree>
    <p:extLst>
      <p:ext uri="{BB962C8B-B14F-4D97-AF65-F5344CB8AC3E}">
        <p14:creationId xmlns:p14="http://schemas.microsoft.com/office/powerpoint/2010/main" val="4229629943"/>
      </p:ext>
    </p:extLst>
  </p:cSld>
  <p:clrMapOvr>
    <a:masterClrMapping/>
  </p:clrMapOvr>
  <p:extLst>
    <p:ext uri="{DCECCB84-F9BA-43D5-87BE-67443E8EF086}">
      <p15:sldGuideLst xmlns:p15="http://schemas.microsoft.com/office/powerpoint/2012/main">
        <p15:guide id="1" orient="horz" pos="2160">
          <p15:clr>
            <a:srgbClr val="FBAE40"/>
          </p15:clr>
        </p15:guide>
        <p15:guide id="2" pos="272">
          <p15:clr>
            <a:srgbClr val="FBAE40"/>
          </p15:clr>
        </p15:guide>
        <p15:guide id="3" pos="54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1" y="900002"/>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1" y="372914"/>
            <a:ext cx="6627813" cy="211137"/>
          </a:xfrm>
          <a:prstGeom prst="rect">
            <a:avLst/>
          </a:prstGeom>
        </p:spPr>
        <p:txBody>
          <a:bodyPr lIns="0" tIns="0" rIns="0" bIns="0" anchor="b" anchorCtr="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vl2pPr marL="342900" indent="0">
              <a:buNone/>
              <a:defRPr/>
            </a:lvl2pPr>
            <a:lvl3pPr marL="685800" indent="0">
              <a:buNone/>
              <a:defRPr/>
            </a:lvl3pPr>
            <a:lvl4pPr marL="1028700" indent="0">
              <a:buNone/>
              <a:defRPr/>
            </a:lvl4pPr>
            <a:lvl5pPr marL="13716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a:t>
            </a:r>
          </a:p>
        </p:txBody>
      </p:sp>
      <p:sp>
        <p:nvSpPr>
          <p:cNvPr id="6" name="Textplatzhalter 5"/>
          <p:cNvSpPr>
            <a:spLocks noGrp="1"/>
          </p:cNvSpPr>
          <p:nvPr>
            <p:ph type="body" sz="quarter" idx="14" hasCustomPrompt="1"/>
          </p:nvPr>
        </p:nvSpPr>
        <p:spPr>
          <a:xfrm>
            <a:off x="432000" y="1584000"/>
            <a:ext cx="3960000" cy="3908932"/>
          </a:xfrm>
          <a:prstGeom prst="rect">
            <a:avLst/>
          </a:prstGeom>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8" name="Textplatzhalter 12"/>
          <p:cNvSpPr>
            <a:spLocks noGrp="1"/>
          </p:cNvSpPr>
          <p:nvPr>
            <p:ph type="body" sz="quarter" idx="18" hasCustomPrompt="1"/>
          </p:nvPr>
        </p:nvSpPr>
        <p:spPr>
          <a:xfrm>
            <a:off x="4752976" y="1584000"/>
            <a:ext cx="3959225" cy="297638"/>
          </a:xfrm>
          <a:prstGeom prst="rect">
            <a:avLst/>
          </a:prstGeom>
        </p:spPr>
        <p:txBody>
          <a:bodyPr/>
          <a:lstStyle>
            <a:lvl1pPr marL="0" indent="0">
              <a:buNone/>
              <a:defRPr b="1">
                <a:solidFill>
                  <a:schemeClr val="accent1"/>
                </a:solidFill>
              </a:defRPr>
            </a:lvl1pPr>
          </a:lstStyle>
          <a:p>
            <a:pPr lvl="0"/>
            <a:r>
              <a:rPr lang="de-DE" dirty="0" err="1"/>
              <a:t>Subhead</a:t>
            </a:r>
            <a:endParaRPr lang="de-DE" dirty="0"/>
          </a:p>
        </p:txBody>
      </p:sp>
      <p:sp>
        <p:nvSpPr>
          <p:cNvPr id="9" name="Textplatzhalter 5"/>
          <p:cNvSpPr>
            <a:spLocks noGrp="1"/>
          </p:cNvSpPr>
          <p:nvPr>
            <p:ph type="body" sz="quarter" idx="15" hasCustomPrompt="1"/>
          </p:nvPr>
        </p:nvSpPr>
        <p:spPr>
          <a:xfrm>
            <a:off x="4752200" y="1963993"/>
            <a:ext cx="3960000" cy="3411978"/>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10" name="Textfeld 9"/>
          <p:cNvSpPr txBox="1"/>
          <p:nvPr userDrawn="1"/>
        </p:nvSpPr>
        <p:spPr>
          <a:xfrm>
            <a:off x="358648" y="6458815"/>
            <a:ext cx="2084832" cy="207749"/>
          </a:xfrm>
          <a:prstGeom prst="rect">
            <a:avLst/>
          </a:prstGeom>
          <a:noFill/>
        </p:spPr>
        <p:txBody>
          <a:bodyPr wrap="square" rtlCol="0">
            <a:spAutoFit/>
          </a:bodyPr>
          <a:lstStyle/>
          <a:p>
            <a:r>
              <a:rPr lang="de-DE" sz="750" dirty="0">
                <a:solidFill>
                  <a:schemeClr val="accent1"/>
                </a:solidFill>
              </a:rPr>
              <a:t>www.iamo.de/en</a:t>
            </a:r>
          </a:p>
        </p:txBody>
      </p:sp>
    </p:spTree>
    <p:extLst>
      <p:ext uri="{BB962C8B-B14F-4D97-AF65-F5344CB8AC3E}">
        <p14:creationId xmlns:p14="http://schemas.microsoft.com/office/powerpoint/2010/main" val="89096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1" y="372914"/>
            <a:ext cx="6627813" cy="211137"/>
          </a:xfrm>
          <a:prstGeom prst="rect">
            <a:avLst/>
          </a:prstGeom>
        </p:spPr>
        <p:txBody>
          <a:bodyPr lIns="0" tIns="0" rIns="0" bIns="0" anchor="b" anchorCtr="0"/>
          <a:lstStyle>
            <a:lvl1pPr marL="0" indent="0" algn="l">
              <a:buNone/>
              <a:defRPr/>
            </a:lvl1pPr>
            <a:lvl2pPr marL="342900" indent="0">
              <a:buNone/>
              <a:defRPr/>
            </a:lvl2pPr>
            <a:lvl3pPr marL="685800" indent="0">
              <a:buNone/>
              <a:defRPr/>
            </a:lvl3pPr>
            <a:lvl4pPr marL="1028700" indent="0">
              <a:buNone/>
              <a:defRPr/>
            </a:lvl4pPr>
            <a:lvl5pPr marL="13716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 </a:t>
            </a:r>
          </a:p>
        </p:txBody>
      </p:sp>
      <p:sp>
        <p:nvSpPr>
          <p:cNvPr id="7" name="Textplatzhalter 5"/>
          <p:cNvSpPr>
            <a:spLocks noGrp="1"/>
          </p:cNvSpPr>
          <p:nvPr>
            <p:ph type="body" sz="quarter" idx="15" hasCustomPrompt="1"/>
          </p:nvPr>
        </p:nvSpPr>
        <p:spPr>
          <a:xfrm>
            <a:off x="4752200" y="1963993"/>
            <a:ext cx="3960000" cy="3411978"/>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9" name="Bildplatzhalter 8"/>
          <p:cNvSpPr>
            <a:spLocks noGrp="1"/>
          </p:cNvSpPr>
          <p:nvPr>
            <p:ph type="pic" sz="quarter" idx="16" hasCustomPrompt="1"/>
          </p:nvPr>
        </p:nvSpPr>
        <p:spPr>
          <a:xfrm>
            <a:off x="431801" y="1584000"/>
            <a:ext cx="3960813" cy="2565400"/>
          </a:xfrm>
          <a:prstGeom prst="rect">
            <a:avLst/>
          </a:prstGeom>
        </p:spPr>
        <p:txBody>
          <a:bodyPr/>
          <a:lstStyle>
            <a:lvl1pPr>
              <a:defRPr/>
            </a:lvl1pPr>
          </a:lstStyle>
          <a:p>
            <a:r>
              <a:rPr lang="de-DE" dirty="0"/>
              <a:t>Picture</a:t>
            </a:r>
          </a:p>
        </p:txBody>
      </p:sp>
      <p:sp>
        <p:nvSpPr>
          <p:cNvPr id="11" name="Textplatzhalter 10"/>
          <p:cNvSpPr>
            <a:spLocks noGrp="1"/>
          </p:cNvSpPr>
          <p:nvPr>
            <p:ph type="body" sz="quarter" idx="17" hasCustomPrompt="1"/>
          </p:nvPr>
        </p:nvSpPr>
        <p:spPr>
          <a:xfrm>
            <a:off x="431801" y="4217450"/>
            <a:ext cx="3960813" cy="615950"/>
          </a:xfrm>
          <a:prstGeom prst="rect">
            <a:avLst/>
          </a:prstGeom>
        </p:spPr>
        <p:txBody>
          <a:bodyPr lIns="0" tIns="0" rIns="0" bIns="0"/>
          <a:lstStyle>
            <a:lvl1pPr marL="0" indent="0">
              <a:buNone/>
              <a:defRPr sz="900"/>
            </a:lvl1pPr>
          </a:lstStyle>
          <a:p>
            <a:pPr lvl="0"/>
            <a:r>
              <a:rPr lang="de-DE" dirty="0"/>
              <a:t>Caption</a:t>
            </a:r>
          </a:p>
        </p:txBody>
      </p:sp>
      <p:sp>
        <p:nvSpPr>
          <p:cNvPr id="13" name="Textplatzhalter 12"/>
          <p:cNvSpPr>
            <a:spLocks noGrp="1"/>
          </p:cNvSpPr>
          <p:nvPr>
            <p:ph type="body" sz="quarter" idx="18" hasCustomPrompt="1"/>
          </p:nvPr>
        </p:nvSpPr>
        <p:spPr>
          <a:xfrm>
            <a:off x="4752976" y="1584325"/>
            <a:ext cx="3959225" cy="29763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err="1"/>
              <a:t>Subhead</a:t>
            </a:r>
            <a:endParaRPr lang="de-DE" dirty="0"/>
          </a:p>
        </p:txBody>
      </p:sp>
      <p:sp>
        <p:nvSpPr>
          <p:cNvPr id="10" name="Titel 1"/>
          <p:cNvSpPr>
            <a:spLocks noGrp="1"/>
          </p:cNvSpPr>
          <p:nvPr>
            <p:ph type="title" hasCustomPrompt="1"/>
          </p:nvPr>
        </p:nvSpPr>
        <p:spPr>
          <a:xfrm>
            <a:off x="431801" y="900002"/>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12" name="Textfeld 11"/>
          <p:cNvSpPr txBox="1"/>
          <p:nvPr userDrawn="1"/>
        </p:nvSpPr>
        <p:spPr>
          <a:xfrm>
            <a:off x="358648" y="6458815"/>
            <a:ext cx="2084832" cy="207749"/>
          </a:xfrm>
          <a:prstGeom prst="rect">
            <a:avLst/>
          </a:prstGeom>
          <a:noFill/>
        </p:spPr>
        <p:txBody>
          <a:bodyPr wrap="square" rtlCol="0">
            <a:spAutoFit/>
          </a:bodyPr>
          <a:lstStyle/>
          <a:p>
            <a:r>
              <a:rPr lang="de-DE" sz="750" dirty="0">
                <a:solidFill>
                  <a:schemeClr val="accent1"/>
                </a:solidFill>
              </a:rPr>
              <a:t>www.iamo.de/en</a:t>
            </a:r>
          </a:p>
        </p:txBody>
      </p:sp>
    </p:spTree>
    <p:extLst>
      <p:ext uri="{BB962C8B-B14F-4D97-AF65-F5344CB8AC3E}">
        <p14:creationId xmlns:p14="http://schemas.microsoft.com/office/powerpoint/2010/main" val="336238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kasten und Tabell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1" y="372914"/>
            <a:ext cx="6627813" cy="211137"/>
          </a:xfrm>
          <a:prstGeom prst="rect">
            <a:avLst/>
          </a:prstGeom>
        </p:spPr>
        <p:txBody>
          <a:bodyPr lIns="0" tIns="0" rIns="0" bIns="0" anchor="b" anchorCtr="0"/>
          <a:lstStyle>
            <a:lvl1pPr marL="0" indent="0" algn="l">
              <a:buNone/>
              <a:defRPr/>
            </a:lvl1pPr>
            <a:lvl2pPr marL="342900" indent="0">
              <a:buNone/>
              <a:defRPr/>
            </a:lvl2pPr>
            <a:lvl3pPr marL="685800" indent="0">
              <a:buNone/>
              <a:defRPr/>
            </a:lvl3pPr>
            <a:lvl4pPr marL="1028700" indent="0">
              <a:buNone/>
              <a:defRPr/>
            </a:lvl4pPr>
            <a:lvl5pPr marL="13716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a:t>
            </a:r>
          </a:p>
        </p:txBody>
      </p:sp>
      <p:sp>
        <p:nvSpPr>
          <p:cNvPr id="7" name="Textplatzhalter 5"/>
          <p:cNvSpPr>
            <a:spLocks noGrp="1"/>
          </p:cNvSpPr>
          <p:nvPr>
            <p:ph type="body" sz="quarter" idx="16" hasCustomPrompt="1"/>
          </p:nvPr>
        </p:nvSpPr>
        <p:spPr>
          <a:xfrm>
            <a:off x="431800" y="1584002"/>
            <a:ext cx="3960000" cy="1903479"/>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8" name="Textplatzhalter 5"/>
          <p:cNvSpPr>
            <a:spLocks noGrp="1"/>
          </p:cNvSpPr>
          <p:nvPr>
            <p:ph type="body" sz="quarter" idx="17" hasCustomPrompt="1"/>
          </p:nvPr>
        </p:nvSpPr>
        <p:spPr>
          <a:xfrm>
            <a:off x="431800" y="3589455"/>
            <a:ext cx="3960000" cy="1903479"/>
          </a:xfrm>
          <a:prstGeom prst="rect">
            <a:avLst/>
          </a:prstGeom>
          <a:solidFill>
            <a:schemeClr val="accent3"/>
          </a:solidFill>
        </p:spPr>
        <p:txBody>
          <a:bodyPr lIns="72000" tIns="72000" rIns="72000" bIns="7200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10" name="Tabellenplatzhalter 9"/>
          <p:cNvSpPr>
            <a:spLocks noGrp="1"/>
          </p:cNvSpPr>
          <p:nvPr>
            <p:ph type="tbl" sz="quarter" idx="18" hasCustomPrompt="1"/>
          </p:nvPr>
        </p:nvSpPr>
        <p:spPr>
          <a:xfrm>
            <a:off x="4730750" y="1584327"/>
            <a:ext cx="3981450" cy="2849563"/>
          </a:xfrm>
          <a:prstGeom prst="rect">
            <a:avLst/>
          </a:prstGeom>
        </p:spPr>
        <p:txBody>
          <a:bodyPr/>
          <a:lstStyle>
            <a:lvl1pPr>
              <a:defRPr/>
            </a:lvl1pPr>
          </a:lstStyle>
          <a:p>
            <a:r>
              <a:rPr lang="de-DE" dirty="0"/>
              <a:t>Table</a:t>
            </a:r>
          </a:p>
        </p:txBody>
      </p:sp>
      <p:sp>
        <p:nvSpPr>
          <p:cNvPr id="11" name="Textplatzhalter 10"/>
          <p:cNvSpPr>
            <a:spLocks noGrp="1"/>
          </p:cNvSpPr>
          <p:nvPr>
            <p:ph type="body" sz="quarter" idx="19" hasCustomPrompt="1"/>
          </p:nvPr>
        </p:nvSpPr>
        <p:spPr>
          <a:xfrm>
            <a:off x="4730750" y="4541192"/>
            <a:ext cx="3960813" cy="615950"/>
          </a:xfrm>
          <a:prstGeom prst="rect">
            <a:avLst/>
          </a:prstGeom>
        </p:spPr>
        <p:txBody>
          <a:bodyPr lIns="0" tIns="0" rIns="0" bIns="0"/>
          <a:lstStyle>
            <a:lvl1pPr marL="0" indent="0">
              <a:buNone/>
              <a:defRPr sz="900"/>
            </a:lvl1pPr>
          </a:lstStyle>
          <a:p>
            <a:pPr lvl="0"/>
            <a:r>
              <a:rPr lang="de-DE" dirty="0"/>
              <a:t>Caption</a:t>
            </a:r>
          </a:p>
        </p:txBody>
      </p:sp>
      <p:sp>
        <p:nvSpPr>
          <p:cNvPr id="13" name="Titel 1"/>
          <p:cNvSpPr>
            <a:spLocks noGrp="1"/>
          </p:cNvSpPr>
          <p:nvPr>
            <p:ph type="title" hasCustomPrompt="1"/>
          </p:nvPr>
        </p:nvSpPr>
        <p:spPr>
          <a:xfrm>
            <a:off x="431801" y="900002"/>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9" name="Textfeld 8"/>
          <p:cNvSpPr txBox="1"/>
          <p:nvPr userDrawn="1"/>
        </p:nvSpPr>
        <p:spPr>
          <a:xfrm>
            <a:off x="358648" y="6458815"/>
            <a:ext cx="2084832" cy="207749"/>
          </a:xfrm>
          <a:prstGeom prst="rect">
            <a:avLst/>
          </a:prstGeom>
          <a:noFill/>
        </p:spPr>
        <p:txBody>
          <a:bodyPr wrap="square" rtlCol="0">
            <a:spAutoFit/>
          </a:bodyPr>
          <a:lstStyle/>
          <a:p>
            <a:r>
              <a:rPr lang="de-DE" sz="750" dirty="0">
                <a:solidFill>
                  <a:schemeClr val="accent1"/>
                </a:solidFill>
              </a:rPr>
              <a:t>www.iamo.de/en</a:t>
            </a:r>
          </a:p>
        </p:txBody>
      </p:sp>
    </p:spTree>
    <p:extLst>
      <p:ext uri="{BB962C8B-B14F-4D97-AF65-F5344CB8AC3E}">
        <p14:creationId xmlns:p14="http://schemas.microsoft.com/office/powerpoint/2010/main" val="195247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5" name="Textfeld 4"/>
          <p:cNvSpPr txBox="1"/>
          <p:nvPr userDrawn="1"/>
        </p:nvSpPr>
        <p:spPr>
          <a:xfrm>
            <a:off x="720001" y="1368000"/>
            <a:ext cx="4412511" cy="415498"/>
          </a:xfrm>
          <a:prstGeom prst="rect">
            <a:avLst/>
          </a:prstGeom>
          <a:noFill/>
        </p:spPr>
        <p:txBody>
          <a:bodyPr wrap="square" lIns="0" tIns="0" rIns="0" bIns="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1" kern="1200" dirty="0">
                <a:solidFill>
                  <a:schemeClr val="accent1"/>
                </a:solidFill>
                <a:effectLst/>
                <a:latin typeface="+mn-lt"/>
                <a:ea typeface="+mn-ea"/>
                <a:cs typeface="+mn-cs"/>
              </a:rPr>
              <a:t>Thank you for your attention!</a:t>
            </a:r>
            <a:endParaRPr lang="de-DE" sz="1350" kern="1200" dirty="0">
              <a:solidFill>
                <a:schemeClr val="accent1"/>
              </a:solidFill>
              <a:effectLst/>
              <a:latin typeface="+mn-lt"/>
              <a:ea typeface="+mn-ea"/>
              <a:cs typeface="+mn-cs"/>
            </a:endParaRPr>
          </a:p>
          <a:p>
            <a:endParaRPr lang="de-DE" sz="1350" dirty="0">
              <a:solidFill>
                <a:schemeClr val="accent1"/>
              </a:solidFill>
            </a:endParaRPr>
          </a:p>
        </p:txBody>
      </p:sp>
      <p:sp>
        <p:nvSpPr>
          <p:cNvPr id="6" name="Textfeld 5"/>
          <p:cNvSpPr txBox="1"/>
          <p:nvPr userDrawn="1"/>
        </p:nvSpPr>
        <p:spPr>
          <a:xfrm>
            <a:off x="720001" y="2877335"/>
            <a:ext cx="3224983" cy="923330"/>
          </a:xfrm>
          <a:prstGeom prst="rect">
            <a:avLst/>
          </a:prstGeom>
          <a:noFill/>
        </p:spPr>
        <p:txBody>
          <a:bodyPr wrap="square" lIns="0" tIns="0" rIns="0" bIns="0" rtlCol="0">
            <a:spAutoFit/>
          </a:bodyPr>
          <a:lstStyle/>
          <a:p>
            <a:r>
              <a:rPr lang="en-US" sz="1200" b="0" dirty="0"/>
              <a:t>Leibniz Institute of Agricultural Development in Transition Economies </a:t>
            </a:r>
            <a:r>
              <a:rPr lang="de-DE" sz="1200" b="0" kern="1200" dirty="0">
                <a:solidFill>
                  <a:schemeClr val="tx1"/>
                </a:solidFill>
                <a:effectLst/>
                <a:latin typeface="+mn-lt"/>
                <a:ea typeface="+mn-ea"/>
                <a:cs typeface="+mn-cs"/>
              </a:rPr>
              <a:t>(IAMO)</a:t>
            </a:r>
          </a:p>
          <a:p>
            <a:r>
              <a:rPr lang="de-DE" sz="1200" kern="1200" dirty="0">
                <a:solidFill>
                  <a:schemeClr val="tx1"/>
                </a:solidFill>
                <a:effectLst/>
                <a:latin typeface="+mn-lt"/>
                <a:ea typeface="+mn-ea"/>
                <a:cs typeface="+mn-cs"/>
              </a:rPr>
              <a:t>Theodor-</a:t>
            </a:r>
            <a:r>
              <a:rPr lang="de-DE" sz="1200" kern="1200" dirty="0" err="1">
                <a:solidFill>
                  <a:schemeClr val="tx1"/>
                </a:solidFill>
                <a:effectLst/>
                <a:latin typeface="+mn-lt"/>
                <a:ea typeface="+mn-ea"/>
                <a:cs typeface="+mn-cs"/>
              </a:rPr>
              <a:t>Lieser</a:t>
            </a:r>
            <a:r>
              <a:rPr lang="de-DE" sz="1200" kern="1200" dirty="0">
                <a:solidFill>
                  <a:schemeClr val="tx1"/>
                </a:solidFill>
                <a:effectLst/>
                <a:latin typeface="+mn-lt"/>
                <a:ea typeface="+mn-ea"/>
                <a:cs typeface="+mn-cs"/>
              </a:rPr>
              <a:t>-Str 2</a:t>
            </a:r>
          </a:p>
          <a:p>
            <a:r>
              <a:rPr lang="de-DE" sz="1200" kern="1200" dirty="0">
                <a:solidFill>
                  <a:schemeClr val="tx1"/>
                </a:solidFill>
                <a:effectLst/>
                <a:latin typeface="+mn-lt"/>
                <a:ea typeface="+mn-ea"/>
                <a:cs typeface="+mn-cs"/>
              </a:rPr>
              <a:t>06120 Halle (Saale), Germany</a:t>
            </a:r>
          </a:p>
          <a:p>
            <a:endParaRPr lang="de-DE" sz="1200" dirty="0"/>
          </a:p>
        </p:txBody>
      </p:sp>
      <p:sp>
        <p:nvSpPr>
          <p:cNvPr id="7" name="Textfeld 6"/>
          <p:cNvSpPr txBox="1"/>
          <p:nvPr userDrawn="1"/>
        </p:nvSpPr>
        <p:spPr>
          <a:xfrm>
            <a:off x="1021257" y="4290351"/>
            <a:ext cx="2742670" cy="1146724"/>
          </a:xfrm>
          <a:prstGeom prst="rect">
            <a:avLst/>
          </a:prstGeom>
          <a:noFill/>
        </p:spPr>
        <p:txBody>
          <a:bodyPr wrap="square" lIns="0" tIns="0" rIns="0" bIns="0" rtlCol="0">
            <a:spAutoFit/>
          </a:bodyPr>
          <a:lstStyle/>
          <a:p>
            <a:pPr>
              <a:lnSpc>
                <a:spcPts val="1500"/>
              </a:lnSpc>
            </a:pPr>
            <a:r>
              <a:rPr lang="de-DE" sz="1200" kern="1200" dirty="0">
                <a:solidFill>
                  <a:schemeClr val="tx1"/>
                </a:solidFill>
                <a:effectLst/>
                <a:latin typeface="+mn-lt"/>
                <a:ea typeface="+mn-ea"/>
                <a:cs typeface="+mn-cs"/>
              </a:rPr>
              <a:t>+49 345 2928-0</a:t>
            </a:r>
          </a:p>
          <a:p>
            <a:pPr>
              <a:lnSpc>
                <a:spcPts val="1500"/>
              </a:lnSpc>
            </a:pPr>
            <a:r>
              <a:rPr lang="de-DE" sz="1200" kern="1200" dirty="0">
                <a:solidFill>
                  <a:schemeClr val="tx1"/>
                </a:solidFill>
                <a:effectLst/>
                <a:latin typeface="+mn-lt"/>
                <a:ea typeface="+mn-ea"/>
                <a:cs typeface="+mn-cs"/>
              </a:rPr>
              <a:t> iamo@iamo.de</a:t>
            </a:r>
          </a:p>
          <a:p>
            <a:pPr>
              <a:lnSpc>
                <a:spcPts val="1500"/>
              </a:lnSpc>
            </a:pPr>
            <a:r>
              <a:rPr lang="de-DE" sz="1200" kern="1200" dirty="0">
                <a:solidFill>
                  <a:schemeClr val="tx1"/>
                </a:solidFill>
                <a:effectLst/>
                <a:latin typeface="+mn-lt"/>
                <a:ea typeface="+mn-ea"/>
                <a:cs typeface="+mn-cs"/>
              </a:rPr>
              <a:t> www.iamo.de/en</a:t>
            </a:r>
          </a:p>
          <a:p>
            <a:pPr>
              <a:lnSpc>
                <a:spcPts val="1500"/>
              </a:lnSpc>
            </a:pPr>
            <a:endParaRPr lang="de-DE" sz="1200" kern="1200" dirty="0">
              <a:solidFill>
                <a:schemeClr val="tx1"/>
              </a:solidFill>
              <a:effectLst/>
              <a:latin typeface="+mn-lt"/>
              <a:ea typeface="+mn-ea"/>
              <a:cs typeface="+mn-cs"/>
            </a:endParaRPr>
          </a:p>
          <a:p>
            <a:pPr>
              <a:lnSpc>
                <a:spcPts val="1500"/>
              </a:lnSpc>
            </a:pP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iamoLeibniz</a:t>
            </a:r>
            <a:endParaRPr lang="de-DE" sz="1200" kern="1200" dirty="0">
              <a:solidFill>
                <a:schemeClr val="tx1"/>
              </a:solidFill>
              <a:effectLst/>
              <a:latin typeface="+mn-lt"/>
              <a:ea typeface="+mn-ea"/>
              <a:cs typeface="+mn-cs"/>
            </a:endParaRPr>
          </a:p>
          <a:p>
            <a:pPr>
              <a:lnSpc>
                <a:spcPts val="1500"/>
              </a:lnSpc>
            </a:pP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iamoLeibniz</a:t>
            </a:r>
            <a:endParaRPr lang="de-DE" sz="1200" kern="1200" dirty="0">
              <a:solidFill>
                <a:schemeClr val="tx1"/>
              </a:solidFill>
              <a:effectLst/>
              <a:latin typeface="+mn-lt"/>
              <a:ea typeface="+mn-ea"/>
              <a:cs typeface="+mn-cs"/>
            </a:endParaRPr>
          </a:p>
        </p:txBody>
      </p:sp>
      <p:pic>
        <p:nvPicPr>
          <p:cNvPr id="8" name="Bild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0000" y="5310000"/>
            <a:ext cx="243840" cy="237744"/>
          </a:xfrm>
          <a:prstGeom prst="rect">
            <a:avLst/>
          </a:prstGeom>
        </p:spPr>
      </p:pic>
      <p:pic>
        <p:nvPicPr>
          <p:cNvPr id="9" name="Bild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20000" y="4536000"/>
            <a:ext cx="243840" cy="243840"/>
          </a:xfrm>
          <a:prstGeom prst="rect">
            <a:avLst/>
          </a:prstGeom>
        </p:spPr>
      </p:pic>
      <p:pic>
        <p:nvPicPr>
          <p:cNvPr id="10" name="Bild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20000" y="4290351"/>
            <a:ext cx="243840" cy="243840"/>
          </a:xfrm>
          <a:prstGeom prst="rect">
            <a:avLst/>
          </a:prstGeom>
        </p:spPr>
      </p:pic>
      <p:pic>
        <p:nvPicPr>
          <p:cNvPr id="11" name="Bild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20000" y="5570208"/>
            <a:ext cx="243840" cy="249936"/>
          </a:xfrm>
          <a:prstGeom prst="rect">
            <a:avLst/>
          </a:prstGeom>
        </p:spPr>
      </p:pic>
      <p:pic>
        <p:nvPicPr>
          <p:cNvPr id="12" name="Bild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20000" y="4779079"/>
            <a:ext cx="249936" cy="249936"/>
          </a:xfrm>
          <a:prstGeom prst="rect">
            <a:avLst/>
          </a:prstGeom>
        </p:spPr>
      </p:pic>
      <p:pic>
        <p:nvPicPr>
          <p:cNvPr id="14" name="Bild 13"/>
          <p:cNvPicPr>
            <a:picLocks/>
          </p:cNvPicPr>
          <p:nvPr userDrawn="1"/>
        </p:nvPicPr>
        <p:blipFill rotWithShape="1">
          <a:blip r:embed="rId7" cstate="screen">
            <a:extLst>
              <a:ext uri="{28A0092B-C50C-407E-A947-70E740481C1C}">
                <a14:useLocalDpi xmlns:a14="http://schemas.microsoft.com/office/drawing/2010/main"/>
              </a:ext>
            </a:extLst>
          </a:blip>
          <a:srcRect/>
          <a:stretch/>
        </p:blipFill>
        <p:spPr>
          <a:xfrm>
            <a:off x="4212200" y="1308497"/>
            <a:ext cx="4536000" cy="4534666"/>
          </a:xfrm>
          <a:prstGeom prst="ellipse">
            <a:avLst/>
          </a:prstGeom>
        </p:spPr>
      </p:pic>
      <p:sp>
        <p:nvSpPr>
          <p:cNvPr id="2" name="Foliennummernplatzhalter 1"/>
          <p:cNvSpPr>
            <a:spLocks noGrp="1"/>
          </p:cNvSpPr>
          <p:nvPr>
            <p:ph type="sldNum" sz="quarter" idx="10"/>
          </p:nvPr>
        </p:nvSpPr>
        <p:spPr/>
        <p:txBody>
          <a:bodyPr/>
          <a:lstStyle/>
          <a:p>
            <a:fld id="{3F1EDA1E-5508-5F47-9812-73C3D56247AF}" type="slidenum">
              <a:rPr lang="de-DE" smtClean="0"/>
              <a:pPr/>
              <a:t>‹#›</a:t>
            </a:fld>
            <a:endParaRPr lang="de-DE" dirty="0"/>
          </a:p>
        </p:txBody>
      </p:sp>
      <p:sp>
        <p:nvSpPr>
          <p:cNvPr id="3" name="Rechteck 2"/>
          <p:cNvSpPr/>
          <p:nvPr userDrawn="1"/>
        </p:nvSpPr>
        <p:spPr>
          <a:xfrm>
            <a:off x="272717" y="602663"/>
            <a:ext cx="8475484" cy="15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Rechteck 14"/>
          <p:cNvSpPr/>
          <p:nvPr userDrawn="1"/>
        </p:nvSpPr>
        <p:spPr>
          <a:xfrm>
            <a:off x="431802" y="6390219"/>
            <a:ext cx="139699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15777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50CD921-F783-F148-86E2-06D7341F7ADE}" type="slidenum">
              <a:rPr lang="de-DE" smtClean="0"/>
              <a:t>‹#›</a:t>
            </a:fld>
            <a:endParaRPr lang="de-DE"/>
          </a:p>
        </p:txBody>
      </p:sp>
    </p:spTree>
    <p:extLst>
      <p:ext uri="{BB962C8B-B14F-4D97-AF65-F5344CB8AC3E}">
        <p14:creationId xmlns:p14="http://schemas.microsoft.com/office/powerpoint/2010/main" val="242079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222" y="486675"/>
            <a:ext cx="1808613" cy="752383"/>
          </a:xfrm>
          <a:prstGeom prst="rect">
            <a:avLst/>
          </a:prstGeom>
        </p:spPr>
      </p:pic>
      <p:pic>
        <p:nvPicPr>
          <p:cNvPr id="4" name="Bild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hasCustomPrompt="1"/>
          </p:nvPr>
        </p:nvSpPr>
        <p:spPr>
          <a:xfrm>
            <a:off x="3191096" y="3287213"/>
            <a:ext cx="5521103" cy="1423010"/>
          </a:xfrm>
        </p:spPr>
        <p:txBody>
          <a:bodyPr/>
          <a:lstStyle>
            <a:lvl1pPr>
              <a:defRPr>
                <a:solidFill>
                  <a:schemeClr val="bg1"/>
                </a:solidFill>
              </a:defRPr>
            </a:lvl1pPr>
          </a:lstStyle>
          <a:p>
            <a:r>
              <a:rPr lang="de-DE" dirty="0"/>
              <a:t>Edit </a:t>
            </a:r>
            <a:r>
              <a:rPr lang="de-DE" dirty="0" err="1"/>
              <a:t>master</a:t>
            </a:r>
            <a:r>
              <a:rPr lang="de-DE" dirty="0"/>
              <a:t> title </a:t>
            </a:r>
            <a:r>
              <a:rPr lang="de-DE" dirty="0" err="1"/>
              <a:t>format</a:t>
            </a:r>
            <a:endParaRPr lang="de-DE" dirty="0"/>
          </a:p>
        </p:txBody>
      </p:sp>
      <p:sp>
        <p:nvSpPr>
          <p:cNvPr id="6" name="Textplatzhalter 11"/>
          <p:cNvSpPr>
            <a:spLocks noGrp="1"/>
          </p:cNvSpPr>
          <p:nvPr>
            <p:ph type="body" sz="quarter" idx="11" hasCustomPrompt="1"/>
          </p:nvPr>
        </p:nvSpPr>
        <p:spPr>
          <a:xfrm>
            <a:off x="3180463" y="5163921"/>
            <a:ext cx="4900244" cy="55639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600" dirty="0"/>
              <a:t>EVENT | DATE</a:t>
            </a:r>
          </a:p>
        </p:txBody>
      </p:sp>
      <p:sp>
        <p:nvSpPr>
          <p:cNvPr id="7" name="Textplatzhalter 6"/>
          <p:cNvSpPr>
            <a:spLocks noGrp="1"/>
          </p:cNvSpPr>
          <p:nvPr>
            <p:ph type="body" sz="quarter" idx="12" hasCustomPrompt="1"/>
          </p:nvPr>
        </p:nvSpPr>
        <p:spPr>
          <a:xfrm>
            <a:off x="3190875" y="4832976"/>
            <a:ext cx="5156200" cy="33094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Title Name </a:t>
            </a:r>
            <a:r>
              <a:rPr lang="de-DE" dirty="0" err="1"/>
              <a:t>Surname</a:t>
            </a:r>
            <a:r>
              <a:rPr lang="de-DE" dirty="0"/>
              <a:t>, Position, Institution</a:t>
            </a:r>
          </a:p>
        </p:txBody>
      </p:sp>
      <p:grpSp>
        <p:nvGrpSpPr>
          <p:cNvPr id="5" name="Gruppieren 4"/>
          <p:cNvGrpSpPr/>
          <p:nvPr userDrawn="1"/>
        </p:nvGrpSpPr>
        <p:grpSpPr>
          <a:xfrm>
            <a:off x="7727423" y="404379"/>
            <a:ext cx="860317" cy="860317"/>
            <a:chOff x="7727423" y="404379"/>
            <a:chExt cx="860317" cy="860317"/>
          </a:xfrm>
        </p:grpSpPr>
        <p:sp>
          <p:nvSpPr>
            <p:cNvPr id="3" name="Ellipse 2"/>
            <p:cNvSpPr/>
            <p:nvPr userDrawn="1"/>
          </p:nvSpPr>
          <p:spPr>
            <a:xfrm>
              <a:off x="7727423" y="404379"/>
              <a:ext cx="860317" cy="8603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34113" y="555556"/>
              <a:ext cx="646935" cy="530188"/>
            </a:xfrm>
            <a:prstGeom prst="rect">
              <a:avLst/>
            </a:prstGeom>
          </p:spPr>
        </p:pic>
      </p:grpSp>
      <p:pic>
        <p:nvPicPr>
          <p:cNvPr id="12" name="Grafik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1222" y="486675"/>
            <a:ext cx="1808613" cy="753429"/>
          </a:xfrm>
          <a:prstGeom prst="rect">
            <a:avLst/>
          </a:prstGeom>
        </p:spPr>
      </p:pic>
    </p:spTree>
    <p:extLst>
      <p:ext uri="{BB962C8B-B14F-4D97-AF65-F5344CB8AC3E}">
        <p14:creationId xmlns:p14="http://schemas.microsoft.com/office/powerpoint/2010/main" val="132089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Texte einspalt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999" y="900001"/>
            <a:ext cx="5616000" cy="631088"/>
          </a:xfrm>
        </p:spPr>
        <p:txBody>
          <a:bodyPr/>
          <a:lstStyle/>
          <a:p>
            <a:r>
              <a:rPr lang="de-DE" dirty="0"/>
              <a:t>Edit </a:t>
            </a:r>
            <a:r>
              <a:rPr lang="de-DE" dirty="0" err="1"/>
              <a:t>master</a:t>
            </a:r>
            <a:r>
              <a:rPr lang="de-DE" dirty="0"/>
              <a:t> title </a:t>
            </a:r>
            <a:r>
              <a:rPr lang="de-DE" dirty="0" err="1"/>
              <a:t>format</a:t>
            </a:r>
            <a:endParaRPr lang="en-US" dirty="0"/>
          </a:p>
        </p:txBody>
      </p:sp>
      <p:sp>
        <p:nvSpPr>
          <p:cNvPr id="3" name="Content Placeholder 2"/>
          <p:cNvSpPr>
            <a:spLocks noGrp="1"/>
          </p:cNvSpPr>
          <p:nvPr>
            <p:ph idx="1" hasCustomPrompt="1"/>
          </p:nvPr>
        </p:nvSpPr>
        <p:spPr>
          <a:xfrm>
            <a:off x="1548000" y="1584000"/>
            <a:ext cx="5616000" cy="3908932"/>
          </a:xfrm>
          <a:prstGeom prst="rect">
            <a:avLst/>
          </a:prstGeo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6" name="Slide Number Placeholder 5"/>
          <p:cNvSpPr>
            <a:spLocks noGrp="1"/>
          </p:cNvSpPr>
          <p:nvPr>
            <p:ph type="sldNum" sz="quarter" idx="12"/>
          </p:nvPr>
        </p:nvSpPr>
        <p:spPr/>
        <p:txBody>
          <a:bodyPr/>
          <a:lstStyle/>
          <a:p>
            <a:fld id="{250CD921-F783-F148-86E2-06D7341F7ADE}" type="slidenum">
              <a:rPr lang="de-DE" smtClean="0"/>
              <a:t>‹#›</a:t>
            </a:fld>
            <a:endParaRPr lang="de-DE"/>
          </a:p>
        </p:txBody>
      </p:sp>
      <p:sp>
        <p:nvSpPr>
          <p:cNvPr id="8"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of lecture | Section title</a:t>
            </a:r>
            <a:endParaRPr lang="de-DE" dirty="0"/>
          </a:p>
        </p:txBody>
      </p:sp>
      <p:sp>
        <p:nvSpPr>
          <p:cNvPr id="7" name="Textfeld 6"/>
          <p:cNvSpPr txBox="1"/>
          <p:nvPr userDrawn="1"/>
        </p:nvSpPr>
        <p:spPr>
          <a:xfrm>
            <a:off x="358648" y="6458813"/>
            <a:ext cx="2084832" cy="246221"/>
          </a:xfrm>
          <a:prstGeom prst="rect">
            <a:avLst/>
          </a:prstGeom>
          <a:noFill/>
        </p:spPr>
        <p:txBody>
          <a:bodyPr wrap="square" rtlCol="0">
            <a:spAutoFit/>
          </a:bodyPr>
          <a:lstStyle/>
          <a:p>
            <a:r>
              <a:rPr lang="de-DE" sz="1000" dirty="0">
                <a:solidFill>
                  <a:schemeClr val="accent1"/>
                </a:solidFill>
              </a:rPr>
              <a:t>www.iamo.de/en</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72" userDrawn="1">
          <p15:clr>
            <a:srgbClr val="FBAE40"/>
          </p15:clr>
        </p15:guide>
        <p15:guide id="3" pos="54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900000"/>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a:t>
            </a:r>
          </a:p>
        </p:txBody>
      </p:sp>
      <p:sp>
        <p:nvSpPr>
          <p:cNvPr id="6" name="Textplatzhalter 5"/>
          <p:cNvSpPr>
            <a:spLocks noGrp="1"/>
          </p:cNvSpPr>
          <p:nvPr>
            <p:ph type="body" sz="quarter" idx="14" hasCustomPrompt="1"/>
          </p:nvPr>
        </p:nvSpPr>
        <p:spPr>
          <a:xfrm>
            <a:off x="432000" y="1584000"/>
            <a:ext cx="3960000" cy="3908932"/>
          </a:xfrm>
          <a:prstGeom prst="rect">
            <a:avLst/>
          </a:prstGeom>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8" name="Textplatzhalter 12"/>
          <p:cNvSpPr>
            <a:spLocks noGrp="1"/>
          </p:cNvSpPr>
          <p:nvPr>
            <p:ph type="body" sz="quarter" idx="18" hasCustomPrompt="1"/>
          </p:nvPr>
        </p:nvSpPr>
        <p:spPr>
          <a:xfrm>
            <a:off x="4752975" y="1584000"/>
            <a:ext cx="3959225" cy="297638"/>
          </a:xfrm>
          <a:prstGeom prst="rect">
            <a:avLst/>
          </a:prstGeom>
        </p:spPr>
        <p:txBody>
          <a:bodyPr/>
          <a:lstStyle>
            <a:lvl1pPr marL="0" indent="0">
              <a:buNone/>
              <a:defRPr b="1">
                <a:solidFill>
                  <a:schemeClr val="accent1"/>
                </a:solidFill>
              </a:defRPr>
            </a:lvl1pPr>
          </a:lstStyle>
          <a:p>
            <a:pPr lvl="0"/>
            <a:r>
              <a:rPr lang="de-DE" dirty="0" err="1"/>
              <a:t>Subhead</a:t>
            </a:r>
            <a:endParaRPr lang="de-DE" dirty="0"/>
          </a:p>
        </p:txBody>
      </p:sp>
      <p:sp>
        <p:nvSpPr>
          <p:cNvPr id="9" name="Textplatzhalter 5"/>
          <p:cNvSpPr>
            <a:spLocks noGrp="1"/>
          </p:cNvSpPr>
          <p:nvPr>
            <p:ph type="body" sz="quarter" idx="15" hasCustomPrompt="1"/>
          </p:nvPr>
        </p:nvSpPr>
        <p:spPr>
          <a:xfrm>
            <a:off x="4752200" y="1963993"/>
            <a:ext cx="3960000" cy="3411978"/>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10" name="Textfeld 9"/>
          <p:cNvSpPr txBox="1"/>
          <p:nvPr userDrawn="1"/>
        </p:nvSpPr>
        <p:spPr>
          <a:xfrm>
            <a:off x="358648" y="6458813"/>
            <a:ext cx="2084832" cy="246221"/>
          </a:xfrm>
          <a:prstGeom prst="rect">
            <a:avLst/>
          </a:prstGeom>
          <a:noFill/>
        </p:spPr>
        <p:txBody>
          <a:bodyPr wrap="square" rtlCol="0">
            <a:spAutoFit/>
          </a:bodyPr>
          <a:lstStyle/>
          <a:p>
            <a:r>
              <a:rPr lang="de-DE" sz="1000" dirty="0">
                <a:solidFill>
                  <a:schemeClr val="accent1"/>
                </a:solidFill>
              </a:rPr>
              <a:t>www.iamo.de/en</a:t>
            </a:r>
          </a:p>
        </p:txBody>
      </p:sp>
    </p:spTree>
    <p:extLst>
      <p:ext uri="{BB962C8B-B14F-4D97-AF65-F5344CB8AC3E}">
        <p14:creationId xmlns:p14="http://schemas.microsoft.com/office/powerpoint/2010/main" val="59626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ild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 </a:t>
            </a:r>
          </a:p>
        </p:txBody>
      </p:sp>
      <p:sp>
        <p:nvSpPr>
          <p:cNvPr id="7" name="Textplatzhalter 5"/>
          <p:cNvSpPr>
            <a:spLocks noGrp="1"/>
          </p:cNvSpPr>
          <p:nvPr>
            <p:ph type="body" sz="quarter" idx="15" hasCustomPrompt="1"/>
          </p:nvPr>
        </p:nvSpPr>
        <p:spPr>
          <a:xfrm>
            <a:off x="4752200" y="1963993"/>
            <a:ext cx="3960000" cy="3411978"/>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9" name="Bildplatzhalter 8"/>
          <p:cNvSpPr>
            <a:spLocks noGrp="1"/>
          </p:cNvSpPr>
          <p:nvPr>
            <p:ph type="pic" sz="quarter" idx="16" hasCustomPrompt="1"/>
          </p:nvPr>
        </p:nvSpPr>
        <p:spPr>
          <a:xfrm>
            <a:off x="431800" y="1584000"/>
            <a:ext cx="3960813" cy="2565400"/>
          </a:xfrm>
          <a:prstGeom prst="rect">
            <a:avLst/>
          </a:prstGeom>
        </p:spPr>
        <p:txBody>
          <a:bodyPr/>
          <a:lstStyle>
            <a:lvl1pPr>
              <a:defRPr/>
            </a:lvl1pPr>
          </a:lstStyle>
          <a:p>
            <a:r>
              <a:rPr lang="de-DE" dirty="0"/>
              <a:t>Picture</a:t>
            </a:r>
          </a:p>
        </p:txBody>
      </p:sp>
      <p:sp>
        <p:nvSpPr>
          <p:cNvPr id="11" name="Textplatzhalter 10"/>
          <p:cNvSpPr>
            <a:spLocks noGrp="1"/>
          </p:cNvSpPr>
          <p:nvPr>
            <p:ph type="body" sz="quarter" idx="17" hasCustomPrompt="1"/>
          </p:nvPr>
        </p:nvSpPr>
        <p:spPr>
          <a:xfrm>
            <a:off x="431800" y="4217450"/>
            <a:ext cx="3960813" cy="615950"/>
          </a:xfrm>
          <a:prstGeom prst="rect">
            <a:avLst/>
          </a:prstGeom>
        </p:spPr>
        <p:txBody>
          <a:bodyPr lIns="0" tIns="0" rIns="0" bIns="0"/>
          <a:lstStyle>
            <a:lvl1pPr marL="0" indent="0">
              <a:buNone/>
              <a:defRPr sz="1200"/>
            </a:lvl1pPr>
          </a:lstStyle>
          <a:p>
            <a:pPr lvl="0"/>
            <a:r>
              <a:rPr lang="de-DE" dirty="0"/>
              <a:t>Caption</a:t>
            </a:r>
          </a:p>
        </p:txBody>
      </p:sp>
      <p:sp>
        <p:nvSpPr>
          <p:cNvPr id="13" name="Textplatzhalter 12"/>
          <p:cNvSpPr>
            <a:spLocks noGrp="1"/>
          </p:cNvSpPr>
          <p:nvPr>
            <p:ph type="body" sz="quarter" idx="18" hasCustomPrompt="1"/>
          </p:nvPr>
        </p:nvSpPr>
        <p:spPr>
          <a:xfrm>
            <a:off x="4752975" y="1584325"/>
            <a:ext cx="3959225" cy="2976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err="1"/>
              <a:t>Subhead</a:t>
            </a:r>
            <a:endParaRPr lang="de-DE" dirty="0"/>
          </a:p>
        </p:txBody>
      </p:sp>
      <p:sp>
        <p:nvSpPr>
          <p:cNvPr id="10" name="Titel 1"/>
          <p:cNvSpPr>
            <a:spLocks noGrp="1"/>
          </p:cNvSpPr>
          <p:nvPr>
            <p:ph type="title" hasCustomPrompt="1"/>
          </p:nvPr>
        </p:nvSpPr>
        <p:spPr>
          <a:xfrm>
            <a:off x="431800" y="900000"/>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12" name="Textfeld 11"/>
          <p:cNvSpPr txBox="1"/>
          <p:nvPr userDrawn="1"/>
        </p:nvSpPr>
        <p:spPr>
          <a:xfrm>
            <a:off x="358648" y="6458813"/>
            <a:ext cx="2084832" cy="246221"/>
          </a:xfrm>
          <a:prstGeom prst="rect">
            <a:avLst/>
          </a:prstGeom>
          <a:noFill/>
        </p:spPr>
        <p:txBody>
          <a:bodyPr wrap="square" rtlCol="0">
            <a:spAutoFit/>
          </a:bodyPr>
          <a:lstStyle/>
          <a:p>
            <a:r>
              <a:rPr lang="de-DE" sz="1000" dirty="0">
                <a:solidFill>
                  <a:schemeClr val="accent1"/>
                </a:solidFill>
              </a:rPr>
              <a:t>www.iamo.de/en</a:t>
            </a:r>
          </a:p>
        </p:txBody>
      </p:sp>
    </p:spTree>
    <p:extLst>
      <p:ext uri="{BB962C8B-B14F-4D97-AF65-F5344CB8AC3E}">
        <p14:creationId xmlns:p14="http://schemas.microsoft.com/office/powerpoint/2010/main" val="106725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kasten und Tabell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4" name="Textplatzhalter 7"/>
          <p:cNvSpPr>
            <a:spLocks noGrp="1"/>
          </p:cNvSpPr>
          <p:nvPr>
            <p:ph type="body" sz="quarter" idx="13" hasCustomPrompt="1"/>
          </p:nvPr>
        </p:nvSpPr>
        <p:spPr>
          <a:xfrm>
            <a:off x="431800" y="372914"/>
            <a:ext cx="6627813" cy="211137"/>
          </a:xfrm>
          <a:prstGeom prst="rect">
            <a:avLst/>
          </a:prstGeom>
        </p:spPr>
        <p:txBody>
          <a:bodyPr lIns="0" tIns="0" rIns="0" bIns="0" anchor="b" anchorCtr="0"/>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Title </a:t>
            </a:r>
            <a:r>
              <a:rPr lang="de-DE" dirty="0" err="1"/>
              <a:t>of</a:t>
            </a:r>
            <a:r>
              <a:rPr lang="de-DE" dirty="0"/>
              <a:t> </a:t>
            </a:r>
            <a:r>
              <a:rPr lang="de-DE" dirty="0" err="1"/>
              <a:t>lecture</a:t>
            </a:r>
            <a:r>
              <a:rPr lang="de-DE" dirty="0"/>
              <a:t> | </a:t>
            </a:r>
            <a:r>
              <a:rPr lang="de-DE" dirty="0" err="1"/>
              <a:t>Section</a:t>
            </a:r>
            <a:r>
              <a:rPr lang="de-DE" dirty="0"/>
              <a:t> title</a:t>
            </a:r>
          </a:p>
        </p:txBody>
      </p:sp>
      <p:sp>
        <p:nvSpPr>
          <p:cNvPr id="7" name="Textplatzhalter 5"/>
          <p:cNvSpPr>
            <a:spLocks noGrp="1"/>
          </p:cNvSpPr>
          <p:nvPr>
            <p:ph type="body" sz="quarter" idx="16" hasCustomPrompt="1"/>
          </p:nvPr>
        </p:nvSpPr>
        <p:spPr>
          <a:xfrm>
            <a:off x="431800" y="1584000"/>
            <a:ext cx="3960000" cy="1903479"/>
          </a:xfrm>
          <a:prstGeom prst="rect">
            <a:avLst/>
          </a:prstGeom>
          <a:solidFill>
            <a:schemeClr val="bg1"/>
          </a:solidFill>
        </p:spPr>
        <p:txBody>
          <a:bodyPr lIns="0" tIns="0" rIns="0" bIns="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8" name="Textplatzhalter 5"/>
          <p:cNvSpPr>
            <a:spLocks noGrp="1"/>
          </p:cNvSpPr>
          <p:nvPr>
            <p:ph type="body" sz="quarter" idx="17" hasCustomPrompt="1"/>
          </p:nvPr>
        </p:nvSpPr>
        <p:spPr>
          <a:xfrm>
            <a:off x="431800" y="3589453"/>
            <a:ext cx="3960000" cy="1903479"/>
          </a:xfrm>
          <a:prstGeom prst="rect">
            <a:avLst/>
          </a:prstGeom>
          <a:solidFill>
            <a:schemeClr val="accent3"/>
          </a:solidFill>
        </p:spPr>
        <p:txBody>
          <a:bodyPr lIns="72000" tIns="72000" rIns="72000" bIns="72000"/>
          <a:lstStyle/>
          <a:p>
            <a:pPr lvl="0"/>
            <a:r>
              <a:rPr lang="de-DE" dirty="0"/>
              <a:t>Edit </a:t>
            </a:r>
            <a:r>
              <a:rPr lang="de-DE" dirty="0" err="1"/>
              <a:t>master</a:t>
            </a:r>
            <a:r>
              <a:rPr lang="de-DE" dirty="0"/>
              <a:t> </a:t>
            </a:r>
            <a:r>
              <a:rPr lang="de-DE" dirty="0" err="1"/>
              <a:t>text</a:t>
            </a:r>
            <a:r>
              <a:rPr lang="de-DE" dirty="0"/>
              <a:t> </a:t>
            </a:r>
            <a:r>
              <a:rPr lang="de-DE" dirty="0" err="1"/>
              <a: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r>
              <a:rPr lang="de-DE" dirty="0"/>
              <a:t> </a:t>
            </a:r>
            <a:endParaRPr lang="en-US" dirty="0"/>
          </a:p>
        </p:txBody>
      </p:sp>
      <p:sp>
        <p:nvSpPr>
          <p:cNvPr id="10" name="Tabellenplatzhalter 9"/>
          <p:cNvSpPr>
            <a:spLocks noGrp="1"/>
          </p:cNvSpPr>
          <p:nvPr>
            <p:ph type="tbl" sz="quarter" idx="18" hasCustomPrompt="1"/>
          </p:nvPr>
        </p:nvSpPr>
        <p:spPr>
          <a:xfrm>
            <a:off x="4730750" y="1584325"/>
            <a:ext cx="3981450" cy="2849563"/>
          </a:xfrm>
          <a:prstGeom prst="rect">
            <a:avLst/>
          </a:prstGeom>
        </p:spPr>
        <p:txBody>
          <a:bodyPr/>
          <a:lstStyle>
            <a:lvl1pPr>
              <a:defRPr/>
            </a:lvl1pPr>
          </a:lstStyle>
          <a:p>
            <a:r>
              <a:rPr lang="de-DE" dirty="0"/>
              <a:t>Table</a:t>
            </a:r>
          </a:p>
        </p:txBody>
      </p:sp>
      <p:sp>
        <p:nvSpPr>
          <p:cNvPr id="11" name="Textplatzhalter 10"/>
          <p:cNvSpPr>
            <a:spLocks noGrp="1"/>
          </p:cNvSpPr>
          <p:nvPr>
            <p:ph type="body" sz="quarter" idx="19" hasCustomPrompt="1"/>
          </p:nvPr>
        </p:nvSpPr>
        <p:spPr>
          <a:xfrm>
            <a:off x="4730750" y="4541192"/>
            <a:ext cx="3960813" cy="615950"/>
          </a:xfrm>
          <a:prstGeom prst="rect">
            <a:avLst/>
          </a:prstGeom>
        </p:spPr>
        <p:txBody>
          <a:bodyPr lIns="0" tIns="0" rIns="0" bIns="0"/>
          <a:lstStyle>
            <a:lvl1pPr marL="0" indent="0">
              <a:buNone/>
              <a:defRPr sz="1200"/>
            </a:lvl1pPr>
          </a:lstStyle>
          <a:p>
            <a:pPr lvl="0"/>
            <a:r>
              <a:rPr lang="de-DE" dirty="0"/>
              <a:t>Caption</a:t>
            </a:r>
          </a:p>
        </p:txBody>
      </p:sp>
      <p:sp>
        <p:nvSpPr>
          <p:cNvPr id="13" name="Titel 1"/>
          <p:cNvSpPr>
            <a:spLocks noGrp="1"/>
          </p:cNvSpPr>
          <p:nvPr>
            <p:ph type="title" hasCustomPrompt="1"/>
          </p:nvPr>
        </p:nvSpPr>
        <p:spPr>
          <a:xfrm>
            <a:off x="431800" y="900000"/>
            <a:ext cx="8280400" cy="581337"/>
          </a:xfrm>
        </p:spPr>
        <p:txBody>
          <a:bodyPr/>
          <a:lstStyle/>
          <a:p>
            <a:r>
              <a:rPr lang="de-DE" dirty="0"/>
              <a:t>Edit </a:t>
            </a:r>
            <a:r>
              <a:rPr lang="de-DE" dirty="0" err="1"/>
              <a:t>master</a:t>
            </a:r>
            <a:r>
              <a:rPr lang="de-DE" dirty="0"/>
              <a:t> title </a:t>
            </a:r>
            <a:r>
              <a:rPr lang="de-DE" dirty="0" err="1"/>
              <a:t>format</a:t>
            </a:r>
            <a:endParaRPr lang="de-DE" dirty="0"/>
          </a:p>
        </p:txBody>
      </p:sp>
      <p:sp>
        <p:nvSpPr>
          <p:cNvPr id="9" name="Textfeld 8"/>
          <p:cNvSpPr txBox="1"/>
          <p:nvPr userDrawn="1"/>
        </p:nvSpPr>
        <p:spPr>
          <a:xfrm>
            <a:off x="358648" y="6458813"/>
            <a:ext cx="2084832" cy="246221"/>
          </a:xfrm>
          <a:prstGeom prst="rect">
            <a:avLst/>
          </a:prstGeom>
          <a:noFill/>
        </p:spPr>
        <p:txBody>
          <a:bodyPr wrap="square" rtlCol="0">
            <a:spAutoFit/>
          </a:bodyPr>
          <a:lstStyle/>
          <a:p>
            <a:r>
              <a:rPr lang="de-DE" sz="1000" dirty="0">
                <a:solidFill>
                  <a:schemeClr val="accent1"/>
                </a:solidFill>
              </a:rPr>
              <a:t>www.iamo.de/en</a:t>
            </a:r>
          </a:p>
        </p:txBody>
      </p:sp>
    </p:spTree>
    <p:extLst>
      <p:ext uri="{BB962C8B-B14F-4D97-AF65-F5344CB8AC3E}">
        <p14:creationId xmlns:p14="http://schemas.microsoft.com/office/powerpoint/2010/main" val="3904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5" name="Textfeld 4"/>
          <p:cNvSpPr txBox="1"/>
          <p:nvPr userDrawn="1"/>
        </p:nvSpPr>
        <p:spPr>
          <a:xfrm>
            <a:off x="720000" y="1368000"/>
            <a:ext cx="4412511" cy="55399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1"/>
                </a:solidFill>
                <a:effectLst/>
                <a:latin typeface="+mn-lt"/>
                <a:ea typeface="+mn-ea"/>
                <a:cs typeface="+mn-cs"/>
              </a:rPr>
              <a:t>Thank you for your attention!</a:t>
            </a:r>
            <a:endParaRPr lang="de-DE" sz="1800" kern="1200" dirty="0">
              <a:solidFill>
                <a:schemeClr val="accent1"/>
              </a:solidFill>
              <a:effectLst/>
              <a:latin typeface="+mn-lt"/>
              <a:ea typeface="+mn-ea"/>
              <a:cs typeface="+mn-cs"/>
            </a:endParaRPr>
          </a:p>
          <a:p>
            <a:endParaRPr lang="de-DE" dirty="0">
              <a:solidFill>
                <a:schemeClr val="accent1"/>
              </a:solidFill>
            </a:endParaRPr>
          </a:p>
        </p:txBody>
      </p:sp>
      <p:sp>
        <p:nvSpPr>
          <p:cNvPr id="6" name="Textfeld 5"/>
          <p:cNvSpPr txBox="1"/>
          <p:nvPr userDrawn="1"/>
        </p:nvSpPr>
        <p:spPr>
          <a:xfrm>
            <a:off x="720000" y="2877335"/>
            <a:ext cx="3224983" cy="1477328"/>
          </a:xfrm>
          <a:prstGeom prst="rect">
            <a:avLst/>
          </a:prstGeom>
          <a:noFill/>
        </p:spPr>
        <p:txBody>
          <a:bodyPr wrap="square" lIns="0" tIns="0" rIns="0" bIns="0" rtlCol="0">
            <a:spAutoFit/>
          </a:bodyPr>
          <a:lstStyle/>
          <a:p>
            <a:r>
              <a:rPr lang="en-US" sz="1600" b="0" dirty="0"/>
              <a:t>Leibniz Institute of Agricultural Development in Transition Economies </a:t>
            </a:r>
            <a:r>
              <a:rPr lang="de-DE" sz="1600" b="0" kern="1200" dirty="0">
                <a:solidFill>
                  <a:schemeClr val="tx1"/>
                </a:solidFill>
                <a:effectLst/>
                <a:latin typeface="+mn-lt"/>
                <a:ea typeface="+mn-ea"/>
                <a:cs typeface="+mn-cs"/>
              </a:rPr>
              <a:t>(IAMO)</a:t>
            </a:r>
          </a:p>
          <a:p>
            <a:r>
              <a:rPr lang="de-DE" sz="1600" kern="1200" dirty="0">
                <a:solidFill>
                  <a:schemeClr val="tx1"/>
                </a:solidFill>
                <a:effectLst/>
                <a:latin typeface="+mn-lt"/>
                <a:ea typeface="+mn-ea"/>
                <a:cs typeface="+mn-cs"/>
              </a:rPr>
              <a:t>Theodor-</a:t>
            </a:r>
            <a:r>
              <a:rPr lang="de-DE" sz="1600" kern="1200" dirty="0" err="1">
                <a:solidFill>
                  <a:schemeClr val="tx1"/>
                </a:solidFill>
                <a:effectLst/>
                <a:latin typeface="+mn-lt"/>
                <a:ea typeface="+mn-ea"/>
                <a:cs typeface="+mn-cs"/>
              </a:rPr>
              <a:t>Lieser</a:t>
            </a:r>
            <a:r>
              <a:rPr lang="de-DE" sz="1600" kern="1200" dirty="0">
                <a:solidFill>
                  <a:schemeClr val="tx1"/>
                </a:solidFill>
                <a:effectLst/>
                <a:latin typeface="+mn-lt"/>
                <a:ea typeface="+mn-ea"/>
                <a:cs typeface="+mn-cs"/>
              </a:rPr>
              <a:t>-Str 2</a:t>
            </a:r>
          </a:p>
          <a:p>
            <a:r>
              <a:rPr lang="de-DE" sz="1600" kern="1200" dirty="0">
                <a:solidFill>
                  <a:schemeClr val="tx1"/>
                </a:solidFill>
                <a:effectLst/>
                <a:latin typeface="+mn-lt"/>
                <a:ea typeface="+mn-ea"/>
                <a:cs typeface="+mn-cs"/>
              </a:rPr>
              <a:t>06120 Halle (Saale), Germany</a:t>
            </a:r>
          </a:p>
          <a:p>
            <a:endParaRPr lang="de-DE" sz="1600" dirty="0"/>
          </a:p>
        </p:txBody>
      </p:sp>
      <p:sp>
        <p:nvSpPr>
          <p:cNvPr id="7" name="Textfeld 6"/>
          <p:cNvSpPr txBox="1"/>
          <p:nvPr userDrawn="1"/>
        </p:nvSpPr>
        <p:spPr>
          <a:xfrm>
            <a:off x="1021257" y="4290351"/>
            <a:ext cx="2742670" cy="1528880"/>
          </a:xfrm>
          <a:prstGeom prst="rect">
            <a:avLst/>
          </a:prstGeom>
          <a:noFill/>
        </p:spPr>
        <p:txBody>
          <a:bodyPr wrap="square" lIns="0" tIns="0" rIns="0" bIns="0" rtlCol="0">
            <a:spAutoFit/>
          </a:bodyPr>
          <a:lstStyle/>
          <a:p>
            <a:pPr>
              <a:lnSpc>
                <a:spcPts val="2000"/>
              </a:lnSpc>
            </a:pPr>
            <a:r>
              <a:rPr lang="de-DE" sz="1600" kern="1200" dirty="0">
                <a:solidFill>
                  <a:schemeClr val="tx1"/>
                </a:solidFill>
                <a:effectLst/>
                <a:latin typeface="+mn-lt"/>
                <a:ea typeface="+mn-ea"/>
                <a:cs typeface="+mn-cs"/>
              </a:rPr>
              <a:t>+49 345 2928-0</a:t>
            </a:r>
          </a:p>
          <a:p>
            <a:pPr>
              <a:lnSpc>
                <a:spcPts val="2000"/>
              </a:lnSpc>
            </a:pPr>
            <a:r>
              <a:rPr lang="de-DE" sz="1600" kern="1200" dirty="0">
                <a:solidFill>
                  <a:schemeClr val="tx1"/>
                </a:solidFill>
                <a:effectLst/>
                <a:latin typeface="+mn-lt"/>
                <a:ea typeface="+mn-ea"/>
                <a:cs typeface="+mn-cs"/>
              </a:rPr>
              <a:t> iamo@iamo.de</a:t>
            </a:r>
          </a:p>
          <a:p>
            <a:pPr>
              <a:lnSpc>
                <a:spcPts val="2000"/>
              </a:lnSpc>
            </a:pPr>
            <a:r>
              <a:rPr lang="de-DE" sz="1600" kern="1200" dirty="0">
                <a:solidFill>
                  <a:schemeClr val="tx1"/>
                </a:solidFill>
                <a:effectLst/>
                <a:latin typeface="+mn-lt"/>
                <a:ea typeface="+mn-ea"/>
                <a:cs typeface="+mn-cs"/>
              </a:rPr>
              <a:t> www.iamo.de/en</a:t>
            </a:r>
          </a:p>
          <a:p>
            <a:pPr>
              <a:lnSpc>
                <a:spcPts val="2000"/>
              </a:lnSpc>
            </a:pPr>
            <a:endParaRPr lang="de-DE" sz="1600" kern="1200" dirty="0">
              <a:solidFill>
                <a:schemeClr val="tx1"/>
              </a:solidFill>
              <a:effectLst/>
              <a:latin typeface="+mn-lt"/>
              <a:ea typeface="+mn-ea"/>
              <a:cs typeface="+mn-cs"/>
            </a:endParaRPr>
          </a:p>
          <a:p>
            <a:pPr>
              <a:lnSpc>
                <a:spcPts val="2000"/>
              </a:lnSpc>
            </a:pPr>
            <a:r>
              <a:rPr lang="de-DE" sz="1600" kern="1200" dirty="0">
                <a:solidFill>
                  <a:schemeClr val="tx1"/>
                </a:solidFill>
                <a:effectLst/>
                <a:latin typeface="+mn-lt"/>
                <a:ea typeface="+mn-ea"/>
                <a:cs typeface="+mn-cs"/>
              </a:rPr>
              <a:t> </a:t>
            </a:r>
            <a:r>
              <a:rPr lang="de-DE" sz="1600" kern="1200" dirty="0" err="1">
                <a:solidFill>
                  <a:schemeClr val="tx1"/>
                </a:solidFill>
                <a:effectLst/>
                <a:latin typeface="+mn-lt"/>
                <a:ea typeface="+mn-ea"/>
                <a:cs typeface="+mn-cs"/>
              </a:rPr>
              <a:t>iamoLeibniz</a:t>
            </a:r>
            <a:endParaRPr lang="de-DE" sz="1600" kern="1200" dirty="0">
              <a:solidFill>
                <a:schemeClr val="tx1"/>
              </a:solidFill>
              <a:effectLst/>
              <a:latin typeface="+mn-lt"/>
              <a:ea typeface="+mn-ea"/>
              <a:cs typeface="+mn-cs"/>
            </a:endParaRPr>
          </a:p>
          <a:p>
            <a:pPr>
              <a:lnSpc>
                <a:spcPts val="2000"/>
              </a:lnSpc>
            </a:pPr>
            <a:r>
              <a:rPr lang="de-DE" sz="1600" kern="1200" dirty="0">
                <a:solidFill>
                  <a:schemeClr val="tx1"/>
                </a:solidFill>
                <a:effectLst/>
                <a:latin typeface="+mn-lt"/>
                <a:ea typeface="+mn-ea"/>
                <a:cs typeface="+mn-cs"/>
              </a:rPr>
              <a:t> </a:t>
            </a:r>
            <a:r>
              <a:rPr lang="de-DE" sz="1600" kern="1200" dirty="0" err="1">
                <a:solidFill>
                  <a:schemeClr val="tx1"/>
                </a:solidFill>
                <a:effectLst/>
                <a:latin typeface="+mn-lt"/>
                <a:ea typeface="+mn-ea"/>
                <a:cs typeface="+mn-cs"/>
              </a:rPr>
              <a:t>iamoLeibniz</a:t>
            </a:r>
            <a:endParaRPr lang="de-DE" sz="1600" kern="1200" dirty="0">
              <a:solidFill>
                <a:schemeClr val="tx1"/>
              </a:solidFill>
              <a:effectLst/>
              <a:latin typeface="+mn-lt"/>
              <a:ea typeface="+mn-ea"/>
              <a:cs typeface="+mn-cs"/>
            </a:endParaRPr>
          </a:p>
        </p:txBody>
      </p:sp>
      <p:pic>
        <p:nvPicPr>
          <p:cNvPr id="8" name="Bild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0000" y="5310000"/>
            <a:ext cx="243840" cy="237744"/>
          </a:xfrm>
          <a:prstGeom prst="rect">
            <a:avLst/>
          </a:prstGeom>
        </p:spPr>
      </p:pic>
      <p:pic>
        <p:nvPicPr>
          <p:cNvPr id="9" name="Bild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20000" y="4536000"/>
            <a:ext cx="243840" cy="243840"/>
          </a:xfrm>
          <a:prstGeom prst="rect">
            <a:avLst/>
          </a:prstGeom>
        </p:spPr>
      </p:pic>
      <p:pic>
        <p:nvPicPr>
          <p:cNvPr id="10" name="Bild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20000" y="4290351"/>
            <a:ext cx="243840" cy="243840"/>
          </a:xfrm>
          <a:prstGeom prst="rect">
            <a:avLst/>
          </a:prstGeom>
        </p:spPr>
      </p:pic>
      <p:pic>
        <p:nvPicPr>
          <p:cNvPr id="11" name="Bild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20000" y="5570208"/>
            <a:ext cx="243840" cy="249936"/>
          </a:xfrm>
          <a:prstGeom prst="rect">
            <a:avLst/>
          </a:prstGeom>
        </p:spPr>
      </p:pic>
      <p:pic>
        <p:nvPicPr>
          <p:cNvPr id="12" name="Bild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20000" y="4779079"/>
            <a:ext cx="249936" cy="249936"/>
          </a:xfrm>
          <a:prstGeom prst="rect">
            <a:avLst/>
          </a:prstGeom>
        </p:spPr>
      </p:pic>
      <p:pic>
        <p:nvPicPr>
          <p:cNvPr id="14" name="Bild 13"/>
          <p:cNvPicPr>
            <a:picLocks/>
          </p:cNvPicPr>
          <p:nvPr userDrawn="1"/>
        </p:nvPicPr>
        <p:blipFill rotWithShape="1">
          <a:blip r:embed="rId7" cstate="screen">
            <a:extLst>
              <a:ext uri="{28A0092B-C50C-407E-A947-70E740481C1C}">
                <a14:useLocalDpi xmlns:a14="http://schemas.microsoft.com/office/drawing/2010/main"/>
              </a:ext>
            </a:extLst>
          </a:blip>
          <a:srcRect/>
          <a:stretch/>
        </p:blipFill>
        <p:spPr>
          <a:xfrm>
            <a:off x="4212200" y="1308497"/>
            <a:ext cx="4536000" cy="4534666"/>
          </a:xfrm>
          <a:prstGeom prst="ellipse">
            <a:avLst/>
          </a:prstGeom>
        </p:spPr>
      </p:pic>
      <p:sp>
        <p:nvSpPr>
          <p:cNvPr id="2" name="Foliennummernplatzhalter 1"/>
          <p:cNvSpPr>
            <a:spLocks noGrp="1"/>
          </p:cNvSpPr>
          <p:nvPr>
            <p:ph type="sldNum" sz="quarter" idx="10"/>
          </p:nvPr>
        </p:nvSpPr>
        <p:spPr/>
        <p:txBody>
          <a:bodyPr/>
          <a:lstStyle/>
          <a:p>
            <a:fld id="{3F1EDA1E-5508-5F47-9812-73C3D56247AF}" type="slidenum">
              <a:rPr lang="de-DE" smtClean="0"/>
              <a:pPr/>
              <a:t>‹#›</a:t>
            </a:fld>
            <a:endParaRPr lang="de-DE" dirty="0"/>
          </a:p>
        </p:txBody>
      </p:sp>
      <p:sp>
        <p:nvSpPr>
          <p:cNvPr id="3" name="Rechteck 2"/>
          <p:cNvSpPr/>
          <p:nvPr userDrawn="1"/>
        </p:nvSpPr>
        <p:spPr>
          <a:xfrm>
            <a:off x="272716" y="602663"/>
            <a:ext cx="8475484" cy="15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431801" y="6390217"/>
            <a:ext cx="139699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236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50CD921-F783-F148-86E2-06D7341F7ADE}" type="slidenum">
              <a:rPr lang="de-DE" smtClean="0"/>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Bild zum Austauschen">
    <p:spTree>
      <p:nvGrpSpPr>
        <p:cNvPr id="1" name=""/>
        <p:cNvGrpSpPr/>
        <p:nvPr/>
      </p:nvGrpSpPr>
      <p:grpSpPr>
        <a:xfrm>
          <a:off x="0" y="0"/>
          <a:ext cx="0" cy="0"/>
          <a:chOff x="0" y="0"/>
          <a:chExt cx="0" cy="0"/>
        </a:xfrm>
      </p:grpSpPr>
      <p:sp>
        <p:nvSpPr>
          <p:cNvPr id="9" name="Rechteck 8"/>
          <p:cNvSpPr/>
          <p:nvPr userDrawn="1"/>
        </p:nvSpPr>
        <p:spPr>
          <a:xfrm>
            <a:off x="0" y="0"/>
            <a:ext cx="9144000" cy="6858000"/>
          </a:xfrm>
          <a:prstGeom prst="rect">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Foliennummernplatzhalter 2"/>
          <p:cNvSpPr>
            <a:spLocks noGrp="1"/>
          </p:cNvSpPr>
          <p:nvPr>
            <p:ph type="sldNum" sz="quarter" idx="10"/>
          </p:nvPr>
        </p:nvSpPr>
        <p:spPr/>
        <p:txBody>
          <a:bodyPr/>
          <a:lstStyle/>
          <a:p>
            <a:fld id="{3F1EDA1E-5508-5F47-9812-73C3D56247AF}" type="slidenum">
              <a:rPr lang="de-DE" smtClean="0"/>
              <a:pPr/>
              <a:t>‹#›</a:t>
            </a:fld>
            <a:endParaRPr lang="de-DE" dirty="0"/>
          </a:p>
        </p:txBody>
      </p:sp>
      <p:sp>
        <p:nvSpPr>
          <p:cNvPr id="10" name="Titel 1"/>
          <p:cNvSpPr>
            <a:spLocks noGrp="1"/>
          </p:cNvSpPr>
          <p:nvPr>
            <p:ph type="title" hasCustomPrompt="1"/>
          </p:nvPr>
        </p:nvSpPr>
        <p:spPr>
          <a:xfrm>
            <a:off x="745608" y="2666645"/>
            <a:ext cx="4974708" cy="1325563"/>
          </a:xfrm>
        </p:spPr>
        <p:txBody>
          <a:bodyPr/>
          <a:lstStyle/>
          <a:p>
            <a:r>
              <a:rPr lang="de-DE" dirty="0"/>
              <a:t>Edit </a:t>
            </a:r>
            <a:r>
              <a:rPr lang="de-DE" dirty="0" err="1"/>
              <a:t>master</a:t>
            </a:r>
            <a:r>
              <a:rPr lang="de-DE" dirty="0"/>
              <a:t> title </a:t>
            </a:r>
            <a:r>
              <a:rPr lang="de-DE" dirty="0" err="1"/>
              <a:t>format</a:t>
            </a:r>
            <a:endParaRPr lang="de-DE" dirty="0"/>
          </a:p>
        </p:txBody>
      </p:sp>
      <p:sp>
        <p:nvSpPr>
          <p:cNvPr id="12" name="Textplatzhalter 11"/>
          <p:cNvSpPr>
            <a:spLocks noGrp="1"/>
          </p:cNvSpPr>
          <p:nvPr>
            <p:ph type="body" sz="quarter" idx="12" hasCustomPrompt="1"/>
          </p:nvPr>
        </p:nvSpPr>
        <p:spPr>
          <a:xfrm>
            <a:off x="756130" y="5057596"/>
            <a:ext cx="4900244" cy="556397"/>
          </a:xfrm>
          <a:prstGeom prst="rect">
            <a:avLst/>
          </a:prstGeom>
        </p:spPr>
        <p:txBody>
          <a:bodyPr/>
          <a:lstStyle>
            <a:lvl1pPr marL="0" indent="0">
              <a:buNone/>
              <a:defRPr/>
            </a:lvl1pPr>
          </a:lstStyle>
          <a:p>
            <a:r>
              <a:rPr lang="de-DE" sz="1200" dirty="0"/>
              <a:t>EVENT | DATE</a:t>
            </a:r>
          </a:p>
        </p:txBody>
      </p:sp>
      <p:sp>
        <p:nvSpPr>
          <p:cNvPr id="15" name="Oval 14"/>
          <p:cNvSpPr/>
          <p:nvPr userDrawn="1"/>
        </p:nvSpPr>
        <p:spPr>
          <a:xfrm>
            <a:off x="-1936817" y="5666079"/>
            <a:ext cx="3204000" cy="32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 </a:t>
            </a:r>
            <a:endParaRPr lang="de-DE" sz="1350" dirty="0"/>
          </a:p>
        </p:txBody>
      </p:sp>
      <p:sp>
        <p:nvSpPr>
          <p:cNvPr id="4" name="Textplatzhalter 3"/>
          <p:cNvSpPr>
            <a:spLocks noGrp="1"/>
          </p:cNvSpPr>
          <p:nvPr>
            <p:ph type="body" sz="quarter" idx="13" hasCustomPrompt="1"/>
          </p:nvPr>
        </p:nvSpPr>
        <p:spPr>
          <a:xfrm>
            <a:off x="766875" y="4737983"/>
            <a:ext cx="4889500" cy="319612"/>
          </a:xfrm>
          <a:prstGeom prst="rect">
            <a:avLst/>
          </a:prstGeom>
        </p:spPr>
        <p:txBody>
          <a:bodyPr/>
          <a:lstStyle>
            <a:lvl1pPr marL="0" indent="0">
              <a:buNone/>
              <a:defRPr>
                <a:solidFill>
                  <a:schemeClr val="accent1"/>
                </a:solidFill>
              </a:defRPr>
            </a:lvl1pPr>
            <a:lvl2pPr marL="342900" indent="0">
              <a:buNone/>
              <a:defRPr>
                <a:solidFill>
                  <a:schemeClr val="accent1"/>
                </a:solidFill>
              </a:defRPr>
            </a:lvl2pPr>
            <a:lvl3pPr marL="685800" indent="0">
              <a:buNone/>
              <a:defRPr>
                <a:solidFill>
                  <a:schemeClr val="accent1"/>
                </a:solidFill>
              </a:defRPr>
            </a:lvl3pPr>
            <a:lvl4pPr marL="1028700" indent="0">
              <a:buNone/>
              <a:defRPr>
                <a:solidFill>
                  <a:schemeClr val="accent1"/>
                </a:solidFill>
              </a:defRPr>
            </a:lvl4pPr>
            <a:lvl5pPr marL="1371600" indent="0">
              <a:buNone/>
              <a:defRPr>
                <a:solidFill>
                  <a:schemeClr val="accent1"/>
                </a:solidFill>
              </a:defRPr>
            </a:lvl5pPr>
          </a:lstStyle>
          <a:p>
            <a:pPr lvl="0"/>
            <a:r>
              <a:rPr lang="de-DE" dirty="0"/>
              <a:t>Title Name </a:t>
            </a:r>
            <a:r>
              <a:rPr lang="de-DE" dirty="0" err="1"/>
              <a:t>Surname</a:t>
            </a:r>
            <a:r>
              <a:rPr lang="de-DE" dirty="0"/>
              <a:t>, Position, Institution</a:t>
            </a:r>
          </a:p>
        </p:txBody>
      </p:sp>
      <p:pic>
        <p:nvPicPr>
          <p:cNvPr id="8" name="Bild 7"/>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5979303" y="557064"/>
            <a:ext cx="6701528" cy="6699558"/>
          </a:xfrm>
          <a:prstGeom prst="ellipse">
            <a:avLst/>
          </a:prstGeom>
        </p:spPr>
      </p:pic>
      <p:grpSp>
        <p:nvGrpSpPr>
          <p:cNvPr id="7" name="Gruppieren 6"/>
          <p:cNvGrpSpPr/>
          <p:nvPr userDrawn="1"/>
        </p:nvGrpSpPr>
        <p:grpSpPr>
          <a:xfrm>
            <a:off x="7696832" y="404651"/>
            <a:ext cx="870699" cy="870699"/>
            <a:chOff x="7696831" y="404649"/>
            <a:chExt cx="870699" cy="870699"/>
          </a:xfrm>
        </p:grpSpPr>
        <p:sp>
          <p:nvSpPr>
            <p:cNvPr id="13" name="Oval 14"/>
            <p:cNvSpPr/>
            <p:nvPr userDrawn="1"/>
          </p:nvSpPr>
          <p:spPr>
            <a:xfrm>
              <a:off x="7696831" y="404649"/>
              <a:ext cx="870699" cy="870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 </a:t>
              </a:r>
              <a:endParaRPr lang="de-DE" sz="1350" dirty="0"/>
            </a:p>
          </p:txBody>
        </p:sp>
        <p:pic>
          <p:nvPicPr>
            <p:cNvPr id="5" name="Grafik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2202" y="557065"/>
              <a:ext cx="646935" cy="530188"/>
            </a:xfrm>
            <a:prstGeom prst="rect">
              <a:avLst/>
            </a:prstGeom>
          </p:spPr>
        </p:pic>
      </p:grpSp>
      <p:pic>
        <p:nvPicPr>
          <p:cNvPr id="16" name="Grafik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1223" y="486676"/>
            <a:ext cx="1808613" cy="753429"/>
          </a:xfrm>
          <a:prstGeom prst="rect">
            <a:avLst/>
          </a:prstGeom>
        </p:spPr>
      </p:pic>
    </p:spTree>
    <p:extLst>
      <p:ext uri="{BB962C8B-B14F-4D97-AF65-F5344CB8AC3E}">
        <p14:creationId xmlns:p14="http://schemas.microsoft.com/office/powerpoint/2010/main" val="279395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val 9"/>
          <p:cNvSpPr>
            <a:spLocks noChangeAspect="1"/>
          </p:cNvSpPr>
          <p:nvPr userDrawn="1"/>
        </p:nvSpPr>
        <p:spPr>
          <a:xfrm>
            <a:off x="8304410" y="6211087"/>
            <a:ext cx="1404000" cy="14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endParaRPr lang="de-DE" dirty="0"/>
          </a:p>
        </p:txBody>
      </p:sp>
      <p:sp>
        <p:nvSpPr>
          <p:cNvPr id="2" name="Title Placeholder 1"/>
          <p:cNvSpPr>
            <a:spLocks noGrp="1"/>
          </p:cNvSpPr>
          <p:nvPr>
            <p:ph type="title"/>
          </p:nvPr>
        </p:nvSpPr>
        <p:spPr>
          <a:xfrm>
            <a:off x="431800" y="805944"/>
            <a:ext cx="7886700" cy="1325563"/>
          </a:xfrm>
          <a:prstGeom prst="rect">
            <a:avLst/>
          </a:prstGeom>
        </p:spPr>
        <p:txBody>
          <a:bodyPr vert="horz" lIns="0" tIns="0" rIns="0" bIns="0" rtlCol="0" anchor="t" anchorCtr="0">
            <a:normAutofit/>
          </a:bodyPr>
          <a:lstStyle/>
          <a:p>
            <a:r>
              <a:rPr lang="de-DE" dirty="0"/>
              <a:t>Edit </a:t>
            </a:r>
            <a:r>
              <a:rPr lang="de-DE" dirty="0" err="1"/>
              <a:t>master</a:t>
            </a:r>
            <a:r>
              <a:rPr lang="de-DE" dirty="0"/>
              <a:t> title </a:t>
            </a:r>
            <a:r>
              <a:rPr lang="de-DE" dirty="0" err="1"/>
              <a:t>format</a:t>
            </a:r>
            <a:endParaRPr lang="en-US" dirty="0"/>
          </a:p>
        </p:txBody>
      </p:sp>
      <p:sp>
        <p:nvSpPr>
          <p:cNvPr id="6" name="Slide Number Placeholder 5"/>
          <p:cNvSpPr>
            <a:spLocks noGrp="1"/>
          </p:cNvSpPr>
          <p:nvPr>
            <p:ph type="sldNum" sz="quarter" idx="4"/>
          </p:nvPr>
        </p:nvSpPr>
        <p:spPr>
          <a:xfrm>
            <a:off x="8280658" y="6390218"/>
            <a:ext cx="638069" cy="365125"/>
          </a:xfrm>
          <a:prstGeom prst="rect">
            <a:avLst/>
          </a:prstGeom>
        </p:spPr>
        <p:txBody>
          <a:bodyPr vert="horz" lIns="91440" tIns="45720" rIns="91440" bIns="45720" rtlCol="0" anchor="ctr"/>
          <a:lstStyle>
            <a:lvl1pPr algn="r">
              <a:defRPr sz="1200">
                <a:solidFill>
                  <a:schemeClr val="bg1"/>
                </a:solidFill>
              </a:defRPr>
            </a:lvl1pPr>
          </a:lstStyle>
          <a:p>
            <a:fld id="{3F1EDA1E-5508-5F47-9812-73C3D56247AF}" type="slidenum">
              <a:rPr lang="de-DE" smtClean="0"/>
              <a:pPr/>
              <a:t>‹#›</a:t>
            </a:fld>
            <a:endParaRPr lang="de-DE" dirty="0"/>
          </a:p>
        </p:txBody>
      </p:sp>
      <p:cxnSp>
        <p:nvCxnSpPr>
          <p:cNvPr id="4" name="Gerade Verbindung 3"/>
          <p:cNvCxnSpPr/>
          <p:nvPr userDrawn="1"/>
        </p:nvCxnSpPr>
        <p:spPr>
          <a:xfrm>
            <a:off x="431800" y="633623"/>
            <a:ext cx="8280400"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Bild 11"/>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7897505" y="269738"/>
            <a:ext cx="882556" cy="353023"/>
          </a:xfrm>
          <a:prstGeom prst="rect">
            <a:avLst/>
          </a:prstGeom>
        </p:spPr>
      </p:pic>
    </p:spTree>
    <p:extLst>
      <p:ext uri="{BB962C8B-B14F-4D97-AF65-F5344CB8AC3E}">
        <p14:creationId xmlns:p14="http://schemas.microsoft.com/office/powerpoint/2010/main" val="719251968"/>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62" r:id="rId3"/>
    <p:sldLayoutId id="2147483675" r:id="rId4"/>
    <p:sldLayoutId id="2147483676" r:id="rId5"/>
    <p:sldLayoutId id="2147483677" r:id="rId6"/>
    <p:sldLayoutId id="2147483674" r:id="rId7"/>
    <p:sldLayoutId id="2147483664" r:id="rId8"/>
  </p:sldLayoutIdLst>
  <p:hf hdr="0" ftr="0" dt="0"/>
  <p:txStyles>
    <p:title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272" userDrawn="1">
          <p15:clr>
            <a:srgbClr val="F26B43"/>
          </p15:clr>
        </p15:guide>
        <p15:guide id="3" pos="5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val 9"/>
          <p:cNvSpPr>
            <a:spLocks noChangeAspect="1"/>
          </p:cNvSpPr>
          <p:nvPr userDrawn="1"/>
        </p:nvSpPr>
        <p:spPr>
          <a:xfrm>
            <a:off x="8304410" y="6211087"/>
            <a:ext cx="1404000" cy="14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a:t>  </a:t>
            </a:r>
            <a:endParaRPr lang="de-DE" sz="1350" dirty="0"/>
          </a:p>
        </p:txBody>
      </p:sp>
      <p:sp>
        <p:nvSpPr>
          <p:cNvPr id="2" name="Title Placeholder 1"/>
          <p:cNvSpPr>
            <a:spLocks noGrp="1"/>
          </p:cNvSpPr>
          <p:nvPr>
            <p:ph type="title"/>
          </p:nvPr>
        </p:nvSpPr>
        <p:spPr>
          <a:xfrm>
            <a:off x="431800" y="805946"/>
            <a:ext cx="7886700" cy="1325563"/>
          </a:xfrm>
          <a:prstGeom prst="rect">
            <a:avLst/>
          </a:prstGeom>
        </p:spPr>
        <p:txBody>
          <a:bodyPr vert="horz" lIns="0" tIns="0" rIns="0" bIns="0" rtlCol="0" anchor="t" anchorCtr="0">
            <a:normAutofit/>
          </a:bodyPr>
          <a:lstStyle/>
          <a:p>
            <a:r>
              <a:rPr lang="de-DE" dirty="0"/>
              <a:t>Edit </a:t>
            </a:r>
            <a:r>
              <a:rPr lang="de-DE" dirty="0" err="1"/>
              <a:t>master</a:t>
            </a:r>
            <a:r>
              <a:rPr lang="de-DE" dirty="0"/>
              <a:t> title </a:t>
            </a:r>
            <a:r>
              <a:rPr lang="de-DE" dirty="0" err="1"/>
              <a:t>format</a:t>
            </a:r>
            <a:endParaRPr lang="en-US" dirty="0"/>
          </a:p>
        </p:txBody>
      </p:sp>
      <p:sp>
        <p:nvSpPr>
          <p:cNvPr id="6" name="Slide Number Placeholder 5"/>
          <p:cNvSpPr>
            <a:spLocks noGrp="1"/>
          </p:cNvSpPr>
          <p:nvPr>
            <p:ph type="sldNum" sz="quarter" idx="4"/>
          </p:nvPr>
        </p:nvSpPr>
        <p:spPr>
          <a:xfrm>
            <a:off x="8280659" y="6390220"/>
            <a:ext cx="638069" cy="365125"/>
          </a:xfrm>
          <a:prstGeom prst="rect">
            <a:avLst/>
          </a:prstGeom>
        </p:spPr>
        <p:txBody>
          <a:bodyPr vert="horz" lIns="91440" tIns="45720" rIns="91440" bIns="45720" rtlCol="0" anchor="ctr"/>
          <a:lstStyle>
            <a:lvl1pPr algn="r">
              <a:defRPr sz="900">
                <a:solidFill>
                  <a:schemeClr val="bg1"/>
                </a:solidFill>
              </a:defRPr>
            </a:lvl1pPr>
          </a:lstStyle>
          <a:p>
            <a:fld id="{3F1EDA1E-5508-5F47-9812-73C3D56247AF}" type="slidenum">
              <a:rPr lang="de-DE" smtClean="0"/>
              <a:pPr/>
              <a:t>‹#›</a:t>
            </a:fld>
            <a:endParaRPr lang="de-DE" dirty="0"/>
          </a:p>
        </p:txBody>
      </p:sp>
      <p:cxnSp>
        <p:nvCxnSpPr>
          <p:cNvPr id="4" name="Gerade Verbindung 3"/>
          <p:cNvCxnSpPr/>
          <p:nvPr userDrawn="1"/>
        </p:nvCxnSpPr>
        <p:spPr>
          <a:xfrm>
            <a:off x="431801" y="633623"/>
            <a:ext cx="8280400"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Bild 11"/>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7897506" y="269740"/>
            <a:ext cx="882556" cy="353023"/>
          </a:xfrm>
          <a:prstGeom prst="rect">
            <a:avLst/>
          </a:prstGeom>
        </p:spPr>
      </p:pic>
    </p:spTree>
    <p:extLst>
      <p:ext uri="{BB962C8B-B14F-4D97-AF65-F5344CB8AC3E}">
        <p14:creationId xmlns:p14="http://schemas.microsoft.com/office/powerpoint/2010/main" val="157259614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lvl1pPr algn="l" defTabSz="685800" rtl="0" eaLnBrk="1" latinLnBrk="0" hangingPunct="1">
        <a:lnSpc>
          <a:spcPct val="90000"/>
        </a:lnSpc>
        <a:spcBef>
          <a:spcPct val="0"/>
        </a:spcBef>
        <a:buNone/>
        <a:defRPr sz="1800" b="1" kern="1200" baseline="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p15:clr>
            <a:srgbClr val="F26B43"/>
          </p15:clr>
        </p15:guide>
        <p15:guide id="2" pos="272">
          <p15:clr>
            <a:srgbClr val="F26B43"/>
          </p15:clr>
        </p15:guide>
        <p15:guide id="3" pos="54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iamo.de/fileadmin/documents/IAMOPolicyBrief36_en.pdf" TargetMode="External"/><Relationship Id="rId2" Type="http://schemas.openxmlformats.org/officeDocument/2006/relationships/hyperlink" Target="https://www.iamo.de/fileadmin/user_upload/IAMOPolicyBrief38en.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11/1477-9552.1250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doi.org/10.1126/sciadv.abb8235" TargetMode="External"/><Relationship Id="rId5" Type="http://schemas.openxmlformats.org/officeDocument/2006/relationships/hyperlink" Target="http://ec.europa.eu/commission_2010-2014/tajani/priorities/clusters/index_en.htm" TargetMode="External"/><Relationship Id="rId4" Type="http://schemas.openxmlformats.org/officeDocument/2006/relationships/hyperlink" Target="https://edepot.wur.nl/24500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oecd.org/regional/leed/31798594.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hdl.handle.net/10986/3124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20218" y="2517906"/>
            <a:ext cx="5702060" cy="1423010"/>
          </a:xfrm>
        </p:spPr>
        <p:txBody>
          <a:bodyPr>
            <a:normAutofit/>
          </a:bodyPr>
          <a:lstStyle/>
          <a:p>
            <a:pPr algn="r"/>
            <a:r>
              <a:rPr lang="ru-RU" sz="3200" dirty="0"/>
              <a:t>Институциональные реформы для модернизации сельского хозяйства</a:t>
            </a:r>
          </a:p>
        </p:txBody>
      </p:sp>
      <p:sp>
        <p:nvSpPr>
          <p:cNvPr id="4" name="Textplatzhalter 3"/>
          <p:cNvSpPr>
            <a:spLocks noGrp="1"/>
          </p:cNvSpPr>
          <p:nvPr>
            <p:ph type="body" sz="quarter" idx="12"/>
          </p:nvPr>
        </p:nvSpPr>
        <p:spPr>
          <a:xfrm>
            <a:off x="2803583" y="4216142"/>
            <a:ext cx="5874589" cy="1503085"/>
          </a:xfrm>
        </p:spPr>
        <p:txBody>
          <a:bodyPr/>
          <a:lstStyle/>
          <a:p>
            <a:pPr>
              <a:spcBef>
                <a:spcPts val="0"/>
              </a:spcBef>
              <a:defRPr/>
            </a:pPr>
            <a:r>
              <a:rPr lang="ru-RU" sz="2000" dirty="0" err="1"/>
              <a:t>Нодир</a:t>
            </a:r>
            <a:r>
              <a:rPr lang="ru-RU" sz="2000" dirty="0"/>
              <a:t> Джанибеков  </a:t>
            </a:r>
          </a:p>
          <a:p>
            <a:pPr>
              <a:spcBef>
                <a:spcPts val="0"/>
              </a:spcBef>
              <a:defRPr/>
            </a:pPr>
            <a:r>
              <a:rPr lang="ru-RU" sz="1200" dirty="0"/>
              <a:t>Институт Лейбница по развитию сельского хозяйства в странах с переходной экономикой (IAMO)</a:t>
            </a:r>
          </a:p>
          <a:p>
            <a:pPr>
              <a:spcBef>
                <a:spcPts val="0"/>
              </a:spcBef>
              <a:defRPr/>
            </a:pPr>
            <a:r>
              <a:rPr lang="ru-RU" sz="1200" dirty="0"/>
              <a:t>Галле (Заале), Германия</a:t>
            </a:r>
          </a:p>
          <a:p>
            <a:pPr>
              <a:spcBef>
                <a:spcPts val="0"/>
              </a:spcBef>
            </a:pPr>
            <a:endParaRPr lang="de-DE" sz="1400" dirty="0"/>
          </a:p>
        </p:txBody>
      </p:sp>
      <p:sp>
        <p:nvSpPr>
          <p:cNvPr id="3" name="TextBox 2"/>
          <p:cNvSpPr txBox="1"/>
          <p:nvPr/>
        </p:nvSpPr>
        <p:spPr>
          <a:xfrm>
            <a:off x="3710763" y="5209623"/>
            <a:ext cx="4576226" cy="1569660"/>
          </a:xfrm>
          <a:prstGeom prst="rect">
            <a:avLst/>
          </a:prstGeom>
          <a:noFill/>
        </p:spPr>
        <p:txBody>
          <a:bodyPr wrap="square" rtlCol="0">
            <a:spAutoFit/>
          </a:bodyPr>
          <a:lstStyle/>
          <a:p>
            <a:r>
              <a:rPr lang="ru-RU" sz="1200" dirty="0">
                <a:solidFill>
                  <a:schemeClr val="bg1"/>
                </a:solidFill>
              </a:rPr>
              <a:t>11-12 августа 2022 г.: гибридный формат г. Стамбул</a:t>
            </a:r>
          </a:p>
          <a:p>
            <a:r>
              <a:rPr lang="ru-RU" sz="1600" dirty="0">
                <a:solidFill>
                  <a:schemeClr val="bg1"/>
                </a:solidFill>
              </a:rPr>
              <a:t>Семинар по развитию сельского хозяйства и обеспечению продовольственной безопасности в регионе ЦАРЭС</a:t>
            </a:r>
          </a:p>
          <a:p>
            <a:r>
              <a:rPr lang="ru-RU" sz="1200" dirty="0">
                <a:solidFill>
                  <a:schemeClr val="bg1"/>
                </a:solidFill>
              </a:rPr>
              <a:t>День 2, Сессия 2: Обмен знаниями в области модернизации сельского хозяйства и обеспечения продовольственной безопасности</a:t>
            </a:r>
          </a:p>
        </p:txBody>
      </p:sp>
      <p:pic>
        <p:nvPicPr>
          <p:cNvPr id="6" name="Picture 5" descr="https://www.carecprogram.org/wp-content/themes/carecv0302/assets/carec-logo.png">
            <a:extLst>
              <a:ext uri="{FF2B5EF4-FFF2-40B4-BE49-F238E27FC236}">
                <a16:creationId xmlns:a16="http://schemas.microsoft.com/office/drawing/2014/main" id="{E3607E84-0BA0-4DC1-9B6C-21900A8CFA9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552700" y="5384442"/>
            <a:ext cx="1009650" cy="1009650"/>
          </a:xfrm>
          <a:prstGeom prst="rect">
            <a:avLst/>
          </a:prstGeom>
          <a:solidFill>
            <a:schemeClr val="bg1"/>
          </a:solidFill>
        </p:spPr>
      </p:pic>
    </p:spTree>
    <p:extLst>
      <p:ext uri="{BB962C8B-B14F-4D97-AF65-F5344CB8AC3E}">
        <p14:creationId xmlns:p14="http://schemas.microsoft.com/office/powerpoint/2010/main" val="155050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847" y="5051390"/>
            <a:ext cx="8073845" cy="977185"/>
          </a:xfrm>
        </p:spPr>
        <p:txBody>
          <a:bodyPr/>
          <a:lstStyle/>
          <a:p>
            <a:r>
              <a:rPr lang="ru-RU" dirty="0"/>
              <a:t> Однако это не говорит об «неучастии» мелких фермеров в разработке агропродовольственной политики.</a:t>
            </a:r>
          </a:p>
          <a:p>
            <a:pPr lvl="1"/>
            <a:r>
              <a:rPr lang="ru-RU" sz="1400" dirty="0">
                <a:solidFill>
                  <a:srgbClr val="7030A0"/>
                </a:solidFill>
              </a:rPr>
              <a:t>Критические экономические и социальные обоснования мелких фермерских хозяйств </a:t>
            </a:r>
            <a:r>
              <a:rPr lang="ru-RU" sz="1400" dirty="0"/>
              <a:t>(благосостояние сельского населения)</a:t>
            </a:r>
          </a:p>
          <a:p>
            <a:r>
              <a:rPr lang="ru-RU" dirty="0"/>
              <a:t>Пересмотр и расширение роли развития </a:t>
            </a:r>
            <a:r>
              <a:rPr lang="ru-RU" dirty="0">
                <a:solidFill>
                  <a:srgbClr val="7030A0"/>
                </a:solidFill>
              </a:rPr>
              <a:t>средних фермерских хозяйств</a:t>
            </a:r>
          </a:p>
          <a:p>
            <a:endParaRPr lang="en-US" dirty="0"/>
          </a:p>
          <a:p>
            <a:endParaRPr lang="en-US" dirty="0"/>
          </a:p>
          <a:p>
            <a:endParaRPr lang="en-US" dirty="0"/>
          </a:p>
          <a:p>
            <a:endParaRPr lang="en-US" dirty="0"/>
          </a:p>
          <a:p>
            <a:endParaRPr lang="de-DE" dirty="0"/>
          </a:p>
          <a:p>
            <a:endParaRPr lang="de-DE" dirty="0"/>
          </a:p>
          <a:p>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10</a:t>
            </a:fld>
            <a:endParaRPr lang="de-DE"/>
          </a:p>
        </p:txBody>
      </p:sp>
      <p:pic>
        <p:nvPicPr>
          <p:cNvPr id="7" name="Picture 6"/>
          <p:cNvPicPr>
            <a:picLocks noChangeAspect="1"/>
          </p:cNvPicPr>
          <p:nvPr/>
        </p:nvPicPr>
        <p:blipFill>
          <a:blip r:embed="rId2"/>
          <a:stretch>
            <a:fillRect/>
          </a:stretch>
        </p:blipFill>
        <p:spPr>
          <a:xfrm>
            <a:off x="431799" y="860109"/>
            <a:ext cx="5495703" cy="3893906"/>
          </a:xfrm>
          <a:prstGeom prst="rect">
            <a:avLst/>
          </a:prstGeom>
        </p:spPr>
      </p:pic>
      <p:sp>
        <p:nvSpPr>
          <p:cNvPr id="8" name="Rectangle 7"/>
          <p:cNvSpPr/>
          <p:nvPr/>
        </p:nvSpPr>
        <p:spPr>
          <a:xfrm>
            <a:off x="3447070" y="1357150"/>
            <a:ext cx="2375971" cy="261610"/>
          </a:xfrm>
          <a:prstGeom prst="rect">
            <a:avLst/>
          </a:prstGeom>
        </p:spPr>
        <p:txBody>
          <a:bodyPr wrap="none">
            <a:spAutoFit/>
          </a:bodyPr>
          <a:lstStyle/>
          <a:p>
            <a:r>
              <a:rPr lang="ru-RU" sz="1100"/>
              <a:t>Источник: Гарсон Дельво и др. (2020b)</a:t>
            </a:r>
          </a:p>
        </p:txBody>
      </p:sp>
      <p:sp>
        <p:nvSpPr>
          <p:cNvPr id="9" name="Rectangle 8"/>
          <p:cNvSpPr/>
          <p:nvPr/>
        </p:nvSpPr>
        <p:spPr>
          <a:xfrm>
            <a:off x="5927502" y="1222288"/>
            <a:ext cx="3122506" cy="1323439"/>
          </a:xfrm>
          <a:prstGeom prst="rect">
            <a:avLst/>
          </a:prstGeom>
        </p:spPr>
        <p:txBody>
          <a:bodyPr wrap="square">
            <a:spAutoFit/>
          </a:bodyPr>
          <a:lstStyle/>
          <a:p>
            <a:r>
              <a:rPr lang="ru-RU" sz="1600" dirty="0"/>
              <a:t>Исследования </a:t>
            </a:r>
            <a:r>
              <a:rPr lang="ru-RU" sz="1600" b="1" dirty="0">
                <a:solidFill>
                  <a:srgbClr val="7030A0"/>
                </a:solidFill>
              </a:rPr>
              <a:t>взаимосвязи между размером фермерского хозяйства и результатами сельскохозяйственной деятельности, проведенные на основе более свежих данных</a:t>
            </a:r>
            <a:r>
              <a:rPr lang="ru-RU" sz="1600" dirty="0"/>
              <a:t>, с большей вероятностью зафиксируют более низкий </a:t>
            </a:r>
            <a:r>
              <a:rPr lang="ru-RU" sz="1600" b="1" dirty="0">
                <a:solidFill>
                  <a:srgbClr val="7030A0"/>
                </a:solidFill>
              </a:rPr>
              <a:t>IR</a:t>
            </a:r>
            <a:r>
              <a:rPr lang="ru-RU" sz="1600" dirty="0"/>
              <a:t>, чем исследования, проведенные на основе более старых данных.</a:t>
            </a:r>
          </a:p>
        </p:txBody>
      </p:sp>
      <p:sp>
        <p:nvSpPr>
          <p:cNvPr id="11" name="Title 1"/>
          <p:cNvSpPr txBox="1">
            <a:spLocks/>
          </p:cNvSpPr>
          <p:nvPr/>
        </p:nvSpPr>
        <p:spPr>
          <a:xfrm>
            <a:off x="431799" y="234536"/>
            <a:ext cx="7404395" cy="437093"/>
          </a:xfrm>
          <a:prstGeom prst="rect">
            <a:avLst/>
          </a:prstGeom>
        </p:spPr>
        <p:txBody>
          <a:bodyPr vert="horz" lIns="0" tIns="0" rIns="0" bIns="0" rtlCol="0" anchor="t" anchorCtr="0">
            <a:normAutofit fontScale="85000" lnSpcReduction="10000"/>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ru-RU" dirty="0"/>
              <a:t>Каково будущее малых фермерских хозяйств в странах ЦАРЭС?</a:t>
            </a:r>
          </a:p>
        </p:txBody>
      </p:sp>
    </p:spTree>
    <p:extLst>
      <p:ext uri="{BB962C8B-B14F-4D97-AF65-F5344CB8AC3E}">
        <p14:creationId xmlns:p14="http://schemas.microsoft.com/office/powerpoint/2010/main" val="373343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5" y="240181"/>
            <a:ext cx="5616000" cy="380922"/>
          </a:xfrm>
        </p:spPr>
        <p:txBody>
          <a:bodyPr/>
          <a:lstStyle/>
          <a:p>
            <a:r>
              <a:rPr lang="ru-RU"/>
              <a:t>Споры касательно размеров фермы </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4144" y="621103"/>
            <a:ext cx="8200129" cy="5788327"/>
          </a:xfrm>
        </p:spPr>
      </p:pic>
      <p:sp>
        <p:nvSpPr>
          <p:cNvPr id="4" name="Slide Number Placeholder 3"/>
          <p:cNvSpPr>
            <a:spLocks noGrp="1"/>
          </p:cNvSpPr>
          <p:nvPr>
            <p:ph type="sldNum" sz="quarter" idx="12"/>
          </p:nvPr>
        </p:nvSpPr>
        <p:spPr/>
        <p:txBody>
          <a:bodyPr/>
          <a:lstStyle/>
          <a:p>
            <a:fld id="{250CD921-F783-F148-86E2-06D7341F7ADE}" type="slidenum">
              <a:rPr lang="de-DE" smtClean="0"/>
              <a:t>11</a:t>
            </a:fld>
            <a:endParaRPr lang="de-DE"/>
          </a:p>
        </p:txBody>
      </p:sp>
      <p:sp>
        <p:nvSpPr>
          <p:cNvPr id="7" name="Rectangle 6"/>
          <p:cNvSpPr/>
          <p:nvPr/>
        </p:nvSpPr>
        <p:spPr>
          <a:xfrm>
            <a:off x="426565" y="1335989"/>
            <a:ext cx="4572000" cy="523220"/>
          </a:xfrm>
          <a:prstGeom prst="rect">
            <a:avLst/>
          </a:prstGeom>
        </p:spPr>
        <p:txBody>
          <a:bodyPr>
            <a:spAutoFit/>
          </a:bodyPr>
          <a:lstStyle/>
          <a:p>
            <a:r>
              <a:rPr lang="ru-RU" sz="1400" dirty="0"/>
              <a:t>Прямая связь между </a:t>
            </a:r>
            <a:r>
              <a:rPr lang="ru-RU" sz="1400" dirty="0">
                <a:solidFill>
                  <a:srgbClr val="7030A0"/>
                </a:solidFill>
              </a:rPr>
              <a:t>доходом фермы и ее размером </a:t>
            </a:r>
          </a:p>
          <a:p>
            <a:r>
              <a:rPr lang="ru-RU" sz="1400" dirty="0"/>
              <a:t>Более богатые страны, как правило, имеют более крупные фермы</a:t>
            </a:r>
          </a:p>
        </p:txBody>
      </p:sp>
    </p:spTree>
    <p:extLst>
      <p:ext uri="{BB962C8B-B14F-4D97-AF65-F5344CB8AC3E}">
        <p14:creationId xmlns:p14="http://schemas.microsoft.com/office/powerpoint/2010/main" val="292661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65" y="113659"/>
            <a:ext cx="7772327" cy="376063"/>
          </a:xfrm>
        </p:spPr>
        <p:txBody>
          <a:bodyPr>
            <a:normAutofit fontScale="90000"/>
          </a:bodyPr>
          <a:lstStyle/>
          <a:p>
            <a:r>
              <a:rPr lang="ru-RU" dirty="0"/>
              <a:t>Проблема </a:t>
            </a:r>
            <a:r>
              <a:rPr lang="ru-RU" dirty="0" err="1"/>
              <a:t>малоразмерности</a:t>
            </a:r>
            <a:r>
              <a:rPr lang="ru-RU" dirty="0"/>
              <a:t>:  </a:t>
            </a:r>
            <a:br>
              <a:rPr lang="ru-RU" dirty="0"/>
            </a:br>
            <a:r>
              <a:rPr lang="ru-RU" dirty="0"/>
              <a:t>По-прежнему ли привлекательны малые фермы?</a:t>
            </a:r>
          </a:p>
        </p:txBody>
      </p:sp>
      <p:sp>
        <p:nvSpPr>
          <p:cNvPr id="3" name="Content Placeholder 2"/>
          <p:cNvSpPr>
            <a:spLocks noGrp="1"/>
          </p:cNvSpPr>
          <p:nvPr>
            <p:ph idx="1"/>
          </p:nvPr>
        </p:nvSpPr>
        <p:spPr>
          <a:xfrm>
            <a:off x="130543" y="2348028"/>
            <a:ext cx="8788184" cy="3884430"/>
          </a:xfrm>
        </p:spPr>
        <p:txBody>
          <a:bodyPr/>
          <a:lstStyle/>
          <a:p>
            <a:r>
              <a:rPr lang="ru-RU" sz="1400" dirty="0"/>
              <a:t>Низкий уровень внедрения сельскохозяйственных технологий (</a:t>
            </a:r>
            <a:r>
              <a:rPr lang="ru-RU" sz="1400" dirty="0">
                <a:solidFill>
                  <a:srgbClr val="7030A0"/>
                </a:solidFill>
              </a:rPr>
              <a:t>высокие транзакционные издержки</a:t>
            </a:r>
            <a:r>
              <a:rPr lang="ru-RU" sz="1400" dirty="0"/>
              <a:t> при получении доступа к технологиям)</a:t>
            </a:r>
          </a:p>
          <a:p>
            <a:r>
              <a:rPr lang="ru-RU" sz="1400" dirty="0"/>
              <a:t>Слабый доступ к кредитам (</a:t>
            </a:r>
            <a:r>
              <a:rPr lang="ru-RU" sz="1400" dirty="0">
                <a:solidFill>
                  <a:srgbClr val="7030A0"/>
                </a:solidFill>
              </a:rPr>
              <a:t>отсутствие залога</a:t>
            </a:r>
            <a:r>
              <a:rPr lang="ru-RU" sz="1400" dirty="0"/>
              <a:t>)</a:t>
            </a:r>
          </a:p>
          <a:p>
            <a:r>
              <a:rPr lang="ru-RU" sz="1400" dirty="0"/>
              <a:t>Исключение из каналов сбыта более крупными игроками  (</a:t>
            </a:r>
            <a:r>
              <a:rPr lang="ru-RU" sz="1400" dirty="0">
                <a:solidFill>
                  <a:srgbClr val="7030A0"/>
                </a:solidFill>
              </a:rPr>
              <a:t>отсутствие сильной рыночной позиции</a:t>
            </a:r>
            <a:r>
              <a:rPr lang="ru-RU" sz="1400" dirty="0"/>
              <a:t>)</a:t>
            </a:r>
          </a:p>
          <a:p>
            <a:r>
              <a:rPr lang="ru-RU" sz="1400" dirty="0"/>
              <a:t>Являются ли мелкие фермеры препятствием для модернизации сельского хозяйства?</a:t>
            </a:r>
          </a:p>
          <a:p>
            <a:r>
              <a:rPr lang="ru-RU" sz="1400" dirty="0"/>
              <a:t>Угрожает ли система мелких фермеров продовольственной безопасности и препятствует ли она борьбе с бедностью?</a:t>
            </a:r>
          </a:p>
          <a:p>
            <a:r>
              <a:rPr lang="ru-RU" sz="1800" b="1" dirty="0">
                <a:solidFill>
                  <a:srgbClr val="7030A0"/>
                </a:solidFill>
                <a:latin typeface="+mj-lt"/>
                <a:ea typeface="+mj-ea"/>
                <a:cs typeface="+mj-cs"/>
              </a:rPr>
              <a:t>Какие инструменты доступны для того, чтобы вывести мелких фермеров из ловушки «бедных, но эффективных»?</a:t>
            </a:r>
          </a:p>
          <a:p>
            <a:pPr marL="0" indent="0">
              <a:spcBef>
                <a:spcPct val="0"/>
              </a:spcBef>
              <a:buNone/>
            </a:pPr>
            <a:endParaRPr lang="en-US" sz="900" b="1" dirty="0">
              <a:solidFill>
                <a:schemeClr val="accent1"/>
              </a:solidFill>
              <a:latin typeface="+mj-lt"/>
              <a:ea typeface="+mj-ea"/>
              <a:cs typeface="+mj-cs"/>
            </a:endParaRPr>
          </a:p>
          <a:p>
            <a:pPr lvl="1">
              <a:spcBef>
                <a:spcPct val="0"/>
              </a:spcBef>
            </a:pPr>
            <a:r>
              <a:rPr lang="ru-RU" sz="1800" b="1" dirty="0">
                <a:solidFill>
                  <a:schemeClr val="accent1"/>
                </a:solidFill>
              </a:rPr>
              <a:t>Реорганизация цепочки создания стоимости сельскохозяйственной продукции и земельных рынков</a:t>
            </a:r>
          </a:p>
          <a:p>
            <a:pPr lvl="1"/>
            <a:r>
              <a:rPr lang="ru-RU" sz="1400" dirty="0"/>
              <a:t>Продвижение политики и технологий, направленных на повышение производительности мелких фермеров </a:t>
            </a:r>
          </a:p>
          <a:p>
            <a:pPr lvl="1"/>
            <a:r>
              <a:rPr lang="ru-RU" sz="1400" dirty="0"/>
              <a:t>Предоставление возможности мелким фермерам получить выгоду от эффекта масштаба и участия в современных цепочках создания стоимости</a:t>
            </a:r>
          </a:p>
        </p:txBody>
      </p:sp>
      <p:sp>
        <p:nvSpPr>
          <p:cNvPr id="4" name="Slide Number Placeholder 3"/>
          <p:cNvSpPr>
            <a:spLocks noGrp="1"/>
          </p:cNvSpPr>
          <p:nvPr>
            <p:ph type="sldNum" sz="quarter" idx="12"/>
          </p:nvPr>
        </p:nvSpPr>
        <p:spPr/>
        <p:txBody>
          <a:bodyPr/>
          <a:lstStyle/>
          <a:p>
            <a:fld id="{250CD921-F783-F148-86E2-06D7341F7ADE}" type="slidenum">
              <a:rPr lang="de-DE" smtClean="0"/>
              <a:t>12</a:t>
            </a:fld>
            <a:endParaRPr lang="de-DE"/>
          </a:p>
        </p:txBody>
      </p:sp>
      <p:sp>
        <p:nvSpPr>
          <p:cNvPr id="7" name="Rectangle 6"/>
          <p:cNvSpPr/>
          <p:nvPr/>
        </p:nvSpPr>
        <p:spPr>
          <a:xfrm>
            <a:off x="3949350" y="814631"/>
            <a:ext cx="2000250" cy="1200150"/>
          </a:xfrm>
          <a:prstGeom prst="rect">
            <a:avLst/>
          </a:prstGeom>
          <a:noFill/>
          <a:ln w="0">
            <a:solidFill>
              <a:schemeClr val="accent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Государство/Коллективное хозяйство с работниками</a:t>
            </a:r>
          </a:p>
        </p:txBody>
      </p:sp>
      <p:sp>
        <p:nvSpPr>
          <p:cNvPr id="8" name="Oval 7"/>
          <p:cNvSpPr/>
          <p:nvPr/>
        </p:nvSpPr>
        <p:spPr>
          <a:xfrm>
            <a:off x="4860735" y="899912"/>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p:cNvSpPr/>
          <p:nvPr/>
        </p:nvSpPr>
        <p:spPr>
          <a:xfrm>
            <a:off x="3980538" y="8589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p:cNvSpPr/>
          <p:nvPr/>
        </p:nvSpPr>
        <p:spPr>
          <a:xfrm>
            <a:off x="4073207" y="1038025"/>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p:cNvSpPr/>
          <p:nvPr/>
        </p:nvSpPr>
        <p:spPr>
          <a:xfrm>
            <a:off x="4120832" y="144211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11"/>
          <p:cNvSpPr/>
          <p:nvPr/>
        </p:nvSpPr>
        <p:spPr>
          <a:xfrm>
            <a:off x="5101390" y="113620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p:cNvSpPr/>
          <p:nvPr/>
        </p:nvSpPr>
        <p:spPr>
          <a:xfrm>
            <a:off x="4420210" y="11842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p:cNvSpPr/>
          <p:nvPr/>
        </p:nvSpPr>
        <p:spPr>
          <a:xfrm>
            <a:off x="4558323" y="159712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p:cNvSpPr/>
          <p:nvPr/>
        </p:nvSpPr>
        <p:spPr>
          <a:xfrm>
            <a:off x="4852196" y="139449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p:cNvSpPr/>
          <p:nvPr/>
        </p:nvSpPr>
        <p:spPr>
          <a:xfrm>
            <a:off x="3994426" y="184665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p:cNvSpPr/>
          <p:nvPr/>
        </p:nvSpPr>
        <p:spPr>
          <a:xfrm>
            <a:off x="5092994" y="14113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Box 17"/>
          <p:cNvSpPr txBox="1"/>
          <p:nvPr/>
        </p:nvSpPr>
        <p:spPr>
          <a:xfrm rot="16200000">
            <a:off x="3006437" y="1103447"/>
            <a:ext cx="1315649" cy="646331"/>
          </a:xfrm>
          <a:prstGeom prst="rect">
            <a:avLst/>
          </a:prstGeom>
          <a:noFill/>
        </p:spPr>
        <p:txBody>
          <a:bodyPr wrap="square" rtlCol="0">
            <a:spAutoFit/>
          </a:bodyPr>
          <a:lstStyle/>
          <a:p>
            <a:r>
              <a:rPr lang="ru-RU" sz="1200" dirty="0"/>
              <a:t>Земельная реформа и фрагментация </a:t>
            </a:r>
          </a:p>
        </p:txBody>
      </p:sp>
      <p:sp>
        <p:nvSpPr>
          <p:cNvPr id="19" name="Oval 18"/>
          <p:cNvSpPr/>
          <p:nvPr/>
        </p:nvSpPr>
        <p:spPr>
          <a:xfrm>
            <a:off x="4412410" y="86300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p:cNvSpPr/>
          <p:nvPr/>
        </p:nvSpPr>
        <p:spPr>
          <a:xfrm>
            <a:off x="4300079" y="100180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p:cNvSpPr/>
          <p:nvPr/>
        </p:nvSpPr>
        <p:spPr>
          <a:xfrm>
            <a:off x="4042904" y="126850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p:cNvSpPr/>
          <p:nvPr/>
        </p:nvSpPr>
        <p:spPr>
          <a:xfrm>
            <a:off x="4090529" y="167260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p:cNvSpPr/>
          <p:nvPr/>
        </p:nvSpPr>
        <p:spPr>
          <a:xfrm>
            <a:off x="4623929" y="9541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p:cNvSpPr/>
          <p:nvPr/>
        </p:nvSpPr>
        <p:spPr>
          <a:xfrm>
            <a:off x="4389907" y="141470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p:cNvSpPr/>
          <p:nvPr/>
        </p:nvSpPr>
        <p:spPr>
          <a:xfrm>
            <a:off x="4315758" y="1645189"/>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p:cNvSpPr/>
          <p:nvPr/>
        </p:nvSpPr>
        <p:spPr>
          <a:xfrm>
            <a:off x="4652168" y="135849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p:cNvSpPr/>
          <p:nvPr/>
        </p:nvSpPr>
        <p:spPr>
          <a:xfrm>
            <a:off x="4752926" y="181547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p:cNvSpPr/>
          <p:nvPr/>
        </p:nvSpPr>
        <p:spPr>
          <a:xfrm>
            <a:off x="4881177" y="114468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p:cNvSpPr/>
          <p:nvPr/>
        </p:nvSpPr>
        <p:spPr>
          <a:xfrm>
            <a:off x="5036608" y="159105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p:cNvSpPr/>
          <p:nvPr/>
        </p:nvSpPr>
        <p:spPr>
          <a:xfrm>
            <a:off x="4541924" y="177139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30"/>
          <p:cNvSpPr/>
          <p:nvPr/>
        </p:nvSpPr>
        <p:spPr>
          <a:xfrm>
            <a:off x="5047458" y="176341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tangle 31"/>
          <p:cNvSpPr/>
          <p:nvPr/>
        </p:nvSpPr>
        <p:spPr>
          <a:xfrm>
            <a:off x="130542" y="838724"/>
            <a:ext cx="2323429"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Государство/</a:t>
            </a:r>
          </a:p>
          <a:p>
            <a:pPr algn="ctr"/>
            <a:r>
              <a:rPr lang="ru-RU" dirty="0"/>
              <a:t>Коллективное хозяйство с работниками</a:t>
            </a:r>
          </a:p>
        </p:txBody>
      </p:sp>
      <p:sp>
        <p:nvSpPr>
          <p:cNvPr id="33" name="Oval 32"/>
          <p:cNvSpPr/>
          <p:nvPr/>
        </p:nvSpPr>
        <p:spPr>
          <a:xfrm>
            <a:off x="4590628" y="109705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33"/>
          <p:cNvSpPr/>
          <p:nvPr/>
        </p:nvSpPr>
        <p:spPr>
          <a:xfrm>
            <a:off x="5545166" y="83467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p:cNvSpPr/>
          <p:nvPr/>
        </p:nvSpPr>
        <p:spPr>
          <a:xfrm>
            <a:off x="4216405" y="1210200"/>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p:cNvSpPr/>
          <p:nvPr/>
        </p:nvSpPr>
        <p:spPr>
          <a:xfrm>
            <a:off x="5014478" y="128163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p:cNvSpPr/>
          <p:nvPr/>
        </p:nvSpPr>
        <p:spPr>
          <a:xfrm>
            <a:off x="5776797" y="879422"/>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p:cNvSpPr/>
          <p:nvPr/>
        </p:nvSpPr>
        <p:spPr>
          <a:xfrm>
            <a:off x="5276373" y="108335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p:cNvSpPr/>
          <p:nvPr/>
        </p:nvSpPr>
        <p:spPr>
          <a:xfrm>
            <a:off x="5242754" y="152236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Oval 39"/>
          <p:cNvSpPr/>
          <p:nvPr/>
        </p:nvSpPr>
        <p:spPr>
          <a:xfrm>
            <a:off x="5536627" y="13197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40"/>
          <p:cNvSpPr/>
          <p:nvPr/>
        </p:nvSpPr>
        <p:spPr>
          <a:xfrm>
            <a:off x="5536627" y="151023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p:cNvSpPr/>
          <p:nvPr/>
        </p:nvSpPr>
        <p:spPr>
          <a:xfrm>
            <a:off x="5777425" y="13366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42"/>
          <p:cNvSpPr/>
          <p:nvPr/>
        </p:nvSpPr>
        <p:spPr>
          <a:xfrm>
            <a:off x="5514863" y="1055635"/>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p:cNvSpPr/>
          <p:nvPr/>
        </p:nvSpPr>
        <p:spPr>
          <a:xfrm>
            <a:off x="5062435" y="90809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Oval 44"/>
          <p:cNvSpPr/>
          <p:nvPr/>
        </p:nvSpPr>
        <p:spPr>
          <a:xfrm>
            <a:off x="4727335" y="119374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p:cNvSpPr/>
          <p:nvPr/>
        </p:nvSpPr>
        <p:spPr>
          <a:xfrm>
            <a:off x="4774960" y="159784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val 46"/>
          <p:cNvSpPr/>
          <p:nvPr/>
        </p:nvSpPr>
        <p:spPr>
          <a:xfrm>
            <a:off x="5308360" y="87942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Oval 47"/>
          <p:cNvSpPr/>
          <p:nvPr/>
        </p:nvSpPr>
        <p:spPr>
          <a:xfrm>
            <a:off x="5405252" y="167260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Oval 48"/>
          <p:cNvSpPr/>
          <p:nvPr/>
        </p:nvSpPr>
        <p:spPr>
          <a:xfrm>
            <a:off x="4344138" y="1846653"/>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Oval 49"/>
          <p:cNvSpPr/>
          <p:nvPr/>
        </p:nvSpPr>
        <p:spPr>
          <a:xfrm>
            <a:off x="5336599" y="1283738"/>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Oval 50"/>
          <p:cNvSpPr/>
          <p:nvPr/>
        </p:nvSpPr>
        <p:spPr>
          <a:xfrm>
            <a:off x="5629128" y="1682210"/>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Oval 51"/>
          <p:cNvSpPr/>
          <p:nvPr/>
        </p:nvSpPr>
        <p:spPr>
          <a:xfrm>
            <a:off x="5728195" y="1089554"/>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Oval 52"/>
          <p:cNvSpPr/>
          <p:nvPr/>
        </p:nvSpPr>
        <p:spPr>
          <a:xfrm>
            <a:off x="5721039" y="1516297"/>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3"/>
          <p:cNvSpPr/>
          <p:nvPr/>
        </p:nvSpPr>
        <p:spPr>
          <a:xfrm>
            <a:off x="5226355" y="1696636"/>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Oval 54"/>
          <p:cNvSpPr/>
          <p:nvPr/>
        </p:nvSpPr>
        <p:spPr>
          <a:xfrm>
            <a:off x="5731889" y="1839511"/>
            <a:ext cx="148297"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ight Arrow 55"/>
          <p:cNvSpPr/>
          <p:nvPr/>
        </p:nvSpPr>
        <p:spPr>
          <a:xfrm>
            <a:off x="2540883" y="1152426"/>
            <a:ext cx="899870" cy="5727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Box 56"/>
          <p:cNvSpPr txBox="1"/>
          <p:nvPr/>
        </p:nvSpPr>
        <p:spPr>
          <a:xfrm>
            <a:off x="6948339" y="1120870"/>
            <a:ext cx="1970387" cy="923330"/>
          </a:xfrm>
          <a:prstGeom prst="rect">
            <a:avLst/>
          </a:prstGeom>
          <a:noFill/>
        </p:spPr>
        <p:txBody>
          <a:bodyPr wrap="square" rtlCol="0">
            <a:spAutoFit/>
          </a:bodyPr>
          <a:lstStyle/>
          <a:p>
            <a:pPr algn="ctr"/>
            <a:r>
              <a:rPr lang="ru-RU" b="1" dirty="0"/>
              <a:t>Модернизация сельского хозяйства </a:t>
            </a:r>
          </a:p>
        </p:txBody>
      </p:sp>
      <p:sp>
        <p:nvSpPr>
          <p:cNvPr id="59" name="Right Arrow 58"/>
          <p:cNvSpPr/>
          <p:nvPr/>
        </p:nvSpPr>
        <p:spPr>
          <a:xfrm>
            <a:off x="6084760" y="1152426"/>
            <a:ext cx="899870" cy="57274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tangle 59"/>
          <p:cNvSpPr/>
          <p:nvPr/>
        </p:nvSpPr>
        <p:spPr>
          <a:xfrm>
            <a:off x="6222300" y="949718"/>
            <a:ext cx="505267" cy="923330"/>
          </a:xfrm>
          <a:prstGeom prst="rect">
            <a:avLst/>
          </a:prstGeom>
          <a:noFill/>
        </p:spPr>
        <p:txBody>
          <a:bodyPr wrap="none" lIns="91440" tIns="45720" rIns="91440" bIns="45720">
            <a:spAutoFit/>
          </a:bodyPr>
          <a:lstStyle/>
          <a:p>
            <a:pPr algn="ctr"/>
            <a:r>
              <a:rPr lang="ru-RU" sz="5400" b="0" cap="none">
                <a:ln w="0"/>
                <a:solidFill>
                  <a:schemeClr val="accent1"/>
                </a:solidFill>
                <a:effectLst>
                  <a:outerShdw blurRad="38100" dist="25400" dir="5400000" algn="ctr" rotWithShape="0">
                    <a:srgbClr val="6E747A">
                      <a:alpha val="43000"/>
                    </a:srgbClr>
                  </a:outerShdw>
                </a:effectLst>
              </a:rPr>
              <a:t>?</a:t>
            </a:r>
          </a:p>
        </p:txBody>
      </p:sp>
      <p:sp>
        <p:nvSpPr>
          <p:cNvPr id="58" name="Rectangle 57"/>
          <p:cNvSpPr/>
          <p:nvPr/>
        </p:nvSpPr>
        <p:spPr>
          <a:xfrm>
            <a:off x="-6092" y="703927"/>
            <a:ext cx="9144000" cy="1478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2801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00001"/>
            <a:ext cx="8486927" cy="631088"/>
          </a:xfrm>
        </p:spPr>
        <p:txBody>
          <a:bodyPr>
            <a:normAutofit fontScale="90000"/>
          </a:bodyPr>
          <a:lstStyle/>
          <a:p>
            <a:r>
              <a:rPr lang="ru-RU"/>
              <a:t>Институциональные реформы для достижения эффекта масштаба в фрагментированном сельском хозяйстве, основанном на мелких фермах</a:t>
            </a:r>
          </a:p>
        </p:txBody>
      </p:sp>
      <p:sp>
        <p:nvSpPr>
          <p:cNvPr id="3" name="Content Placeholder 2"/>
          <p:cNvSpPr>
            <a:spLocks noGrp="1"/>
          </p:cNvSpPr>
          <p:nvPr>
            <p:ph idx="1"/>
          </p:nvPr>
        </p:nvSpPr>
        <p:spPr>
          <a:xfrm>
            <a:off x="668106" y="1865278"/>
            <a:ext cx="5616000" cy="3908932"/>
          </a:xfrm>
        </p:spPr>
        <p:txBody>
          <a:bodyPr/>
          <a:lstStyle/>
          <a:p>
            <a:pPr marL="0" indent="0">
              <a:buNone/>
            </a:pPr>
            <a:r>
              <a:rPr lang="ru-RU" sz="2800" b="1" dirty="0">
                <a:solidFill>
                  <a:schemeClr val="accent1">
                    <a:lumMod val="75000"/>
                  </a:schemeClr>
                </a:solidFill>
              </a:rPr>
              <a:t>3К</a:t>
            </a:r>
          </a:p>
          <a:p>
            <a:r>
              <a:rPr lang="ru-RU" sz="2800" b="1" dirty="0">
                <a:solidFill>
                  <a:schemeClr val="accent1">
                    <a:lumMod val="75000"/>
                  </a:schemeClr>
                </a:solidFill>
              </a:rPr>
              <a:t>К</a:t>
            </a:r>
            <a:r>
              <a:rPr lang="ru-RU" sz="2800" dirty="0">
                <a:solidFill>
                  <a:schemeClr val="accent1">
                    <a:lumMod val="75000"/>
                  </a:schemeClr>
                </a:solidFill>
              </a:rPr>
              <a:t>онсолидация </a:t>
            </a:r>
          </a:p>
          <a:p>
            <a:r>
              <a:rPr lang="ru-RU" sz="2800" b="1" dirty="0">
                <a:solidFill>
                  <a:schemeClr val="accent1">
                    <a:lumMod val="75000"/>
                  </a:schemeClr>
                </a:solidFill>
              </a:rPr>
              <a:t>К</a:t>
            </a:r>
            <a:r>
              <a:rPr lang="ru-RU" sz="2800" dirty="0">
                <a:solidFill>
                  <a:schemeClr val="accent1">
                    <a:lumMod val="75000"/>
                  </a:schemeClr>
                </a:solidFill>
              </a:rPr>
              <a:t>ооперативы</a:t>
            </a:r>
          </a:p>
          <a:p>
            <a:r>
              <a:rPr lang="ru-RU" sz="2800" b="1" dirty="0">
                <a:solidFill>
                  <a:schemeClr val="accent1">
                    <a:lumMod val="75000"/>
                  </a:schemeClr>
                </a:solidFill>
              </a:rPr>
              <a:t>К</a:t>
            </a:r>
            <a:r>
              <a:rPr lang="ru-RU" sz="2800" dirty="0">
                <a:solidFill>
                  <a:schemeClr val="accent1">
                    <a:lumMod val="75000"/>
                  </a:schemeClr>
                </a:solidFill>
              </a:rPr>
              <a:t>ластеры </a:t>
            </a:r>
          </a:p>
          <a:p>
            <a:endParaRPr lang="en-US" sz="2800" dirty="0">
              <a:solidFill>
                <a:schemeClr val="accent1">
                  <a:lumMod val="75000"/>
                </a:schemeClr>
              </a:solidFill>
            </a:endParaRPr>
          </a:p>
          <a:p>
            <a:r>
              <a:rPr lang="ru-RU" sz="2800" dirty="0">
                <a:solidFill>
                  <a:schemeClr val="accent1">
                    <a:lumMod val="75000"/>
                  </a:schemeClr>
                </a:solidFill>
              </a:rPr>
              <a:t>Землеустройство </a:t>
            </a:r>
          </a:p>
          <a:p>
            <a:endParaRPr lang="de-DE" sz="18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250CD921-F783-F148-86E2-06D7341F7ADE}" type="slidenum">
              <a:rPr lang="de-DE" smtClean="0"/>
              <a:t>13</a:t>
            </a:fld>
            <a:endParaRPr lang="de-DE"/>
          </a:p>
        </p:txBody>
      </p:sp>
      <p:sp>
        <p:nvSpPr>
          <p:cNvPr id="5" name="Text Placeholder 4"/>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35086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048" y="799877"/>
            <a:ext cx="8319902" cy="5238750"/>
          </a:xfrm>
        </p:spPr>
        <p:txBody>
          <a:bodyPr/>
          <a:lstStyle/>
          <a:p>
            <a:r>
              <a:rPr lang="ru-RU" sz="1400" dirty="0">
                <a:solidFill>
                  <a:srgbClr val="7030A0"/>
                </a:solidFill>
              </a:rPr>
              <a:t>Фрагментированное сельское хозяйство</a:t>
            </a:r>
            <a:r>
              <a:rPr lang="ru-RU" sz="1400" dirty="0"/>
              <a:t>: Фермерские хозяйства состоят из нескольких небольших участков, разбросанных по территории</a:t>
            </a:r>
          </a:p>
          <a:p>
            <a:r>
              <a:rPr lang="ru-RU" sz="1400" dirty="0">
                <a:solidFill>
                  <a:srgbClr val="7030A0"/>
                </a:solidFill>
              </a:rPr>
              <a:t>Разрозненные участки </a:t>
            </a:r>
            <a:r>
              <a:rPr lang="ru-RU" sz="1400" dirty="0"/>
              <a:t>могут иметь различные сезонные пики производства труда, воды или пищи:</a:t>
            </a:r>
          </a:p>
          <a:p>
            <a:pPr lvl="1"/>
            <a:r>
              <a:rPr lang="ru-RU" sz="1400" dirty="0"/>
              <a:t>Повышение гибкости фермеров, сезонная корректировка использования производственных ресурсов, сглаживание сельскохозяйственных доходов, </a:t>
            </a:r>
            <a:r>
              <a:rPr lang="ru-RU" sz="1400" dirty="0">
                <a:solidFill>
                  <a:srgbClr val="7030A0"/>
                </a:solidFill>
              </a:rPr>
              <a:t>управление рисками для мелких фермеров</a:t>
            </a:r>
          </a:p>
          <a:p>
            <a:r>
              <a:rPr lang="ru-RU" sz="1400" dirty="0"/>
              <a:t>Однако </a:t>
            </a:r>
            <a:r>
              <a:rPr lang="ru-RU" sz="1400" dirty="0">
                <a:solidFill>
                  <a:srgbClr val="7030A0"/>
                </a:solidFill>
              </a:rPr>
              <a:t>более высокие затраты </a:t>
            </a:r>
            <a:r>
              <a:rPr lang="ru-RU" sz="1400" dirty="0"/>
              <a:t>для организации доступа к раздробленным землям -&gt; создавали финансовую нагрузку на производство, сдерживали интенсивное земледелие и понимание ценности земельных ресурсов </a:t>
            </a:r>
          </a:p>
          <a:p>
            <a:r>
              <a:rPr lang="ru-RU" sz="1400" dirty="0"/>
              <a:t>Маленькие разбросанные участки препятствуют использованию масштабных средств для производства (от техники до пестицидов)</a:t>
            </a:r>
          </a:p>
          <a:p>
            <a:r>
              <a:rPr lang="ru-RU" sz="1400" dirty="0">
                <a:solidFill>
                  <a:srgbClr val="7030A0"/>
                </a:solidFill>
              </a:rPr>
              <a:t>Консолидация</a:t>
            </a:r>
            <a:r>
              <a:rPr lang="ru-RU" sz="1400" dirty="0"/>
              <a:t> фермерских хозяйств путем обмена участками между фермерами </a:t>
            </a:r>
          </a:p>
          <a:p>
            <a:pPr lvl="1"/>
            <a:r>
              <a:rPr lang="ru-RU" sz="1400" dirty="0"/>
              <a:t>без увеличения размера фермерского хозяйства и изменения структуры полномочий</a:t>
            </a:r>
          </a:p>
          <a:p>
            <a:r>
              <a:rPr lang="ru-RU" sz="1400" dirty="0"/>
              <a:t>Такая схема часто встречает сопротивление со стороны мелких фермеров из-за низкого доверия и отсутствия информации об участках других фермеров</a:t>
            </a:r>
          </a:p>
          <a:p>
            <a:r>
              <a:rPr lang="ru-RU" sz="1400" dirty="0"/>
              <a:t>Ограниченная способность фермеров корректировать фрагментированные участки с течением времени из-за ограничений на сделки с землей</a:t>
            </a:r>
          </a:p>
        </p:txBody>
      </p:sp>
      <p:sp>
        <p:nvSpPr>
          <p:cNvPr id="4" name="Slide Number Placeholder 3"/>
          <p:cNvSpPr>
            <a:spLocks noGrp="1"/>
          </p:cNvSpPr>
          <p:nvPr>
            <p:ph type="sldNum" sz="quarter" idx="12"/>
          </p:nvPr>
        </p:nvSpPr>
        <p:spPr/>
        <p:txBody>
          <a:bodyPr/>
          <a:lstStyle/>
          <a:p>
            <a:fld id="{250CD921-F783-F148-86E2-06D7341F7ADE}" type="slidenum">
              <a:rPr lang="de-DE" smtClean="0"/>
              <a:t>14</a:t>
            </a:fld>
            <a:endParaRPr lang="de-DE"/>
          </a:p>
        </p:txBody>
      </p:sp>
      <p:sp>
        <p:nvSpPr>
          <p:cNvPr id="7" name="Title 1"/>
          <p:cNvSpPr txBox="1">
            <a:spLocks/>
          </p:cNvSpPr>
          <p:nvPr/>
        </p:nvSpPr>
        <p:spPr>
          <a:xfrm>
            <a:off x="376424" y="268913"/>
            <a:ext cx="6519676"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ru-RU"/>
              <a:t>Консолидация земель и ферм </a:t>
            </a:r>
          </a:p>
        </p:txBody>
      </p:sp>
      <p:pic>
        <p:nvPicPr>
          <p:cNvPr id="2050" name="Picture 2" descr="©FAO/A. K. Kim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1273" y="4888976"/>
            <a:ext cx="6359471" cy="18663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15973" y="6161251"/>
            <a:ext cx="1988045" cy="261610"/>
          </a:xfrm>
          <a:prstGeom prst="rect">
            <a:avLst/>
          </a:prstGeom>
        </p:spPr>
        <p:txBody>
          <a:bodyPr wrap="none">
            <a:spAutoFit/>
          </a:bodyPr>
          <a:lstStyle/>
          <a:p>
            <a:r>
              <a:rPr lang="ru-RU" sz="1100">
                <a:solidFill>
                  <a:schemeClr val="bg1"/>
                </a:solidFill>
              </a:rPr>
              <a:t>Фото: Проект ФАО «MAINLAND»</a:t>
            </a:r>
          </a:p>
        </p:txBody>
      </p:sp>
    </p:spTree>
    <p:extLst>
      <p:ext uri="{BB962C8B-B14F-4D97-AF65-F5344CB8AC3E}">
        <p14:creationId xmlns:p14="http://schemas.microsoft.com/office/powerpoint/2010/main" val="86553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23" y="268913"/>
            <a:ext cx="7315342" cy="369441"/>
          </a:xfrm>
        </p:spPr>
        <p:txBody>
          <a:bodyPr>
            <a:normAutofit/>
          </a:bodyPr>
          <a:lstStyle/>
          <a:p>
            <a:r>
              <a:rPr lang="ru-RU" dirty="0"/>
              <a:t>Консолидация фермерских хозяйств в Узбекистане</a:t>
            </a:r>
          </a:p>
        </p:txBody>
      </p:sp>
      <p:sp>
        <p:nvSpPr>
          <p:cNvPr id="4" name="Slide Number Placeholder 3"/>
          <p:cNvSpPr>
            <a:spLocks noGrp="1"/>
          </p:cNvSpPr>
          <p:nvPr>
            <p:ph type="sldNum" sz="quarter" idx="12"/>
          </p:nvPr>
        </p:nvSpPr>
        <p:spPr/>
        <p:txBody>
          <a:bodyPr/>
          <a:lstStyle/>
          <a:p>
            <a:fld id="{250CD921-F783-F148-86E2-06D7341F7ADE}" type="slidenum">
              <a:rPr lang="de-DE" smtClean="0"/>
              <a:t>15</a:t>
            </a:fld>
            <a:endParaRPr lang="de-DE"/>
          </a:p>
        </p:txBody>
      </p:sp>
      <p:pic>
        <p:nvPicPr>
          <p:cNvPr id="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323" y="821366"/>
            <a:ext cx="5802313"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41872" y="3798705"/>
            <a:ext cx="4572000" cy="261610"/>
          </a:xfrm>
          <a:prstGeom prst="rect">
            <a:avLst/>
          </a:prstGeom>
        </p:spPr>
        <p:txBody>
          <a:bodyPr>
            <a:spAutoFit/>
          </a:bodyPr>
          <a:lstStyle/>
          <a:p>
            <a:r>
              <a:rPr lang="ru-RU" sz="1050"/>
              <a:t>Источник: Джанибеков и др. (2012).</a:t>
            </a:r>
          </a:p>
        </p:txBody>
      </p:sp>
      <p:graphicFrame>
        <p:nvGraphicFramePr>
          <p:cNvPr id="10" name="Chart 9"/>
          <p:cNvGraphicFramePr>
            <a:graphicFrameLocks/>
          </p:cNvGraphicFramePr>
          <p:nvPr>
            <p:extLst>
              <p:ext uri="{D42A27DB-BD31-4B8C-83A1-F6EECF244321}">
                <p14:modId xmlns:p14="http://schemas.microsoft.com/office/powerpoint/2010/main" val="2504571759"/>
              </p:ext>
            </p:extLst>
          </p:nvPr>
        </p:nvGraphicFramePr>
        <p:xfrm>
          <a:off x="2913322" y="3694292"/>
          <a:ext cx="6117788" cy="30610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41872" y="604382"/>
            <a:ext cx="5352451" cy="338554"/>
          </a:xfrm>
          <a:prstGeom prst="rect">
            <a:avLst/>
          </a:prstGeom>
        </p:spPr>
        <p:txBody>
          <a:bodyPr wrap="square">
            <a:spAutoFit/>
          </a:bodyPr>
          <a:lstStyle/>
          <a:p>
            <a:pPr algn="ctr"/>
            <a:r>
              <a:rPr lang="ru-RU" sz="1600"/>
              <a:t>Схема консолидации фермерских хозяйств в Узбекистане</a:t>
            </a:r>
          </a:p>
        </p:txBody>
      </p:sp>
      <p:sp>
        <p:nvSpPr>
          <p:cNvPr id="12" name="Rectangle 11"/>
          <p:cNvSpPr/>
          <p:nvPr/>
        </p:nvSpPr>
        <p:spPr>
          <a:xfrm>
            <a:off x="3753293" y="3721760"/>
            <a:ext cx="5390707" cy="276999"/>
          </a:xfrm>
          <a:prstGeom prst="rect">
            <a:avLst/>
          </a:prstGeom>
        </p:spPr>
        <p:txBody>
          <a:bodyPr wrap="square">
            <a:spAutoFit/>
          </a:bodyPr>
          <a:lstStyle/>
          <a:p>
            <a:r>
              <a:rPr lang="ru-RU" sz="1200" dirty="0"/>
              <a:t>Динамика средней численности индивидуальных хозяйств в Узбекистане</a:t>
            </a:r>
          </a:p>
        </p:txBody>
      </p:sp>
      <p:sp>
        <p:nvSpPr>
          <p:cNvPr id="14" name="Rectangle 13"/>
          <p:cNvSpPr/>
          <p:nvPr/>
        </p:nvSpPr>
        <p:spPr>
          <a:xfrm>
            <a:off x="3994636" y="6665398"/>
            <a:ext cx="4572000" cy="261610"/>
          </a:xfrm>
          <a:prstGeom prst="rect">
            <a:avLst/>
          </a:prstGeom>
        </p:spPr>
        <p:txBody>
          <a:bodyPr>
            <a:spAutoFit/>
          </a:bodyPr>
          <a:lstStyle/>
          <a:p>
            <a:r>
              <a:rPr lang="ru-RU" sz="1050"/>
              <a:t>Источник: Зорья и др. (2019).</a:t>
            </a:r>
          </a:p>
        </p:txBody>
      </p:sp>
      <p:sp>
        <p:nvSpPr>
          <p:cNvPr id="3" name="TextBox 2"/>
          <p:cNvSpPr txBox="1"/>
          <p:nvPr/>
        </p:nvSpPr>
        <p:spPr>
          <a:xfrm>
            <a:off x="6404532" y="967563"/>
            <a:ext cx="2626577" cy="2308324"/>
          </a:xfrm>
          <a:prstGeom prst="rect">
            <a:avLst/>
          </a:prstGeom>
          <a:noFill/>
        </p:spPr>
        <p:txBody>
          <a:bodyPr wrap="square" rtlCol="0">
            <a:spAutoFit/>
          </a:bodyPr>
          <a:lstStyle/>
          <a:p>
            <a:pPr marL="285750" indent="-285750">
              <a:buFont typeface="Arial" panose="020B0604020202020204" pitchFamily="34" charset="0"/>
              <a:buChar char="•"/>
            </a:pPr>
            <a:r>
              <a:rPr lang="ru-RU" sz="1600" dirty="0"/>
              <a:t>Спорадическая</a:t>
            </a:r>
          </a:p>
          <a:p>
            <a:pPr marL="285750" indent="-285750">
              <a:buFont typeface="Arial" panose="020B0604020202020204" pitchFamily="34" charset="0"/>
              <a:buChar char="•"/>
            </a:pPr>
            <a:r>
              <a:rPr lang="ru-RU" sz="1600" dirty="0"/>
              <a:t>«Сверху вниз»</a:t>
            </a:r>
          </a:p>
          <a:p>
            <a:pPr marL="285750" indent="-285750">
              <a:buFont typeface="Arial" panose="020B0604020202020204" pitchFamily="34" charset="0"/>
              <a:buChar char="•"/>
            </a:pPr>
            <a:r>
              <a:rPr lang="ru-RU" sz="1600" dirty="0"/>
              <a:t>Без полной компенсации фермерским хозяйствам</a:t>
            </a:r>
          </a:p>
          <a:p>
            <a:pPr marL="285750" indent="-285750">
              <a:buFont typeface="Arial" panose="020B0604020202020204" pitchFamily="34" charset="0"/>
              <a:buChar char="•"/>
            </a:pPr>
            <a:r>
              <a:rPr lang="ru-RU" sz="1600" dirty="0"/>
              <a:t>Подрыв доверия и стимулов для инвестиций в фермерские хозяйства</a:t>
            </a:r>
          </a:p>
        </p:txBody>
      </p:sp>
    </p:spTree>
    <p:extLst>
      <p:ext uri="{BB962C8B-B14F-4D97-AF65-F5344CB8AC3E}">
        <p14:creationId xmlns:p14="http://schemas.microsoft.com/office/powerpoint/2010/main" val="282407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3140"/>
            <a:ext cx="6732199" cy="375215"/>
          </a:xfrm>
        </p:spPr>
        <p:txBody>
          <a:bodyPr>
            <a:normAutofit/>
          </a:bodyPr>
          <a:lstStyle/>
          <a:p>
            <a:r>
              <a:rPr lang="ru-RU"/>
              <a:t>Сельскохозяйственные кооперативы</a:t>
            </a:r>
          </a:p>
        </p:txBody>
      </p:sp>
      <p:sp>
        <p:nvSpPr>
          <p:cNvPr id="3" name="Content Placeholder 2"/>
          <p:cNvSpPr>
            <a:spLocks noGrp="1"/>
          </p:cNvSpPr>
          <p:nvPr>
            <p:ph idx="1"/>
          </p:nvPr>
        </p:nvSpPr>
        <p:spPr>
          <a:xfrm>
            <a:off x="431800" y="864668"/>
            <a:ext cx="8298132" cy="5175849"/>
          </a:xfrm>
        </p:spPr>
        <p:txBody>
          <a:bodyPr/>
          <a:lstStyle/>
          <a:p>
            <a:r>
              <a:rPr lang="ru-RU"/>
              <a:t>Автономная ассоциация лиц, добровольно объединившихся для удовлетворения своих </a:t>
            </a:r>
            <a:r>
              <a:rPr lang="ru-RU">
                <a:solidFill>
                  <a:srgbClr val="7030A0"/>
                </a:solidFill>
              </a:rPr>
              <a:t>общих экономических, социальных и культурных потребностей и устремлений </a:t>
            </a:r>
            <a:r>
              <a:rPr lang="ru-RU"/>
              <a:t>через совместно принадлежащее и демократически контролируемое предприятие (Международный кооперативный альянс 2022 г.)</a:t>
            </a:r>
          </a:p>
          <a:p>
            <a:r>
              <a:rPr lang="ru-RU">
                <a:solidFill>
                  <a:srgbClr val="7030A0"/>
                </a:solidFill>
              </a:rPr>
              <a:t>НЕ коммерческое учреждение</a:t>
            </a:r>
            <a:r>
              <a:rPr lang="ru-RU"/>
              <a:t>, образованное путем объединения ресурсов и товаров отдельных фермеров</a:t>
            </a:r>
          </a:p>
          <a:p>
            <a:pPr marL="0" indent="0">
              <a:buNone/>
            </a:pPr>
            <a:r>
              <a:rPr lang="ru-RU" b="1"/>
              <a:t>Основные форма кооперации</a:t>
            </a:r>
          </a:p>
          <a:p>
            <a:r>
              <a:rPr lang="ru-RU"/>
              <a:t>Снабженческие кооперативы</a:t>
            </a:r>
          </a:p>
          <a:p>
            <a:r>
              <a:rPr lang="ru-RU"/>
              <a:t>Маркетинговые кооперативы (многоцелевые с кредитным и агрономическим отделами)</a:t>
            </a:r>
          </a:p>
          <a:p>
            <a:endParaRPr lang="en-US" dirty="0"/>
          </a:p>
          <a:p>
            <a:pPr marL="0" indent="0">
              <a:buNone/>
            </a:pPr>
            <a:r>
              <a:rPr lang="ru-RU" b="1"/>
              <a:t>Принципы кооператива</a:t>
            </a:r>
          </a:p>
          <a:p>
            <a:pPr marL="342900" indent="-342900">
              <a:buFont typeface="+mj-lt"/>
              <a:buAutoNum type="arabicPeriod"/>
            </a:pPr>
            <a:r>
              <a:rPr lang="ru-RU"/>
              <a:t>Добровольное и открытое членство</a:t>
            </a:r>
          </a:p>
          <a:p>
            <a:pPr marL="342900" indent="-342900">
              <a:buFont typeface="+mj-lt"/>
              <a:buAutoNum type="arabicPeriod"/>
            </a:pPr>
            <a:r>
              <a:rPr lang="ru-RU"/>
              <a:t>Демократический контроль членов</a:t>
            </a:r>
          </a:p>
          <a:p>
            <a:pPr marL="342900" indent="-342900">
              <a:buFont typeface="+mj-lt"/>
              <a:buAutoNum type="arabicPeriod"/>
            </a:pPr>
            <a:r>
              <a:rPr lang="ru-RU"/>
              <a:t>Экономическое участие членов</a:t>
            </a:r>
          </a:p>
          <a:p>
            <a:pPr marL="342900" indent="-342900">
              <a:buFont typeface="+mj-lt"/>
              <a:buAutoNum type="arabicPeriod"/>
            </a:pPr>
            <a:r>
              <a:rPr lang="ru-RU"/>
              <a:t>Автономия и независимость</a:t>
            </a:r>
          </a:p>
          <a:p>
            <a:pPr marL="342900" indent="-342900">
              <a:buFont typeface="+mj-lt"/>
              <a:buAutoNum type="arabicPeriod"/>
            </a:pPr>
            <a:r>
              <a:rPr lang="ru-RU"/>
              <a:t>Образование, обучение и информация</a:t>
            </a:r>
          </a:p>
          <a:p>
            <a:pPr marL="342900" indent="-342900">
              <a:buFont typeface="+mj-lt"/>
              <a:buAutoNum type="arabicPeriod"/>
            </a:pPr>
            <a:r>
              <a:rPr lang="ru-RU"/>
              <a:t>Сотрудничество между кооперативами</a:t>
            </a:r>
          </a:p>
          <a:p>
            <a:pPr marL="342900" indent="-342900">
              <a:buFont typeface="+mj-lt"/>
              <a:buAutoNum type="arabicPeriod"/>
            </a:pPr>
            <a:r>
              <a:rPr lang="ru-RU"/>
              <a:t>Забота о сообществе</a:t>
            </a:r>
          </a:p>
        </p:txBody>
      </p:sp>
      <p:sp>
        <p:nvSpPr>
          <p:cNvPr id="4" name="Slide Number Placeholder 3"/>
          <p:cNvSpPr>
            <a:spLocks noGrp="1"/>
          </p:cNvSpPr>
          <p:nvPr>
            <p:ph type="sldNum" sz="quarter" idx="12"/>
          </p:nvPr>
        </p:nvSpPr>
        <p:spPr/>
        <p:txBody>
          <a:bodyPr/>
          <a:lstStyle/>
          <a:p>
            <a:fld id="{250CD921-F783-F148-86E2-06D7341F7ADE}" type="slidenum">
              <a:rPr lang="de-DE" smtClean="0"/>
              <a:t>16</a:t>
            </a:fld>
            <a:endParaRPr lang="de-DE"/>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7470" y="3235508"/>
            <a:ext cx="4462462" cy="2626234"/>
          </a:xfrm>
          <a:prstGeom prst="rect">
            <a:avLst/>
          </a:prstGeom>
        </p:spPr>
      </p:pic>
      <p:sp>
        <p:nvSpPr>
          <p:cNvPr id="10" name="Rectangle 9"/>
          <p:cNvSpPr/>
          <p:nvPr/>
        </p:nvSpPr>
        <p:spPr>
          <a:xfrm>
            <a:off x="4267470" y="5909280"/>
            <a:ext cx="4572000" cy="261610"/>
          </a:xfrm>
          <a:prstGeom prst="rect">
            <a:avLst/>
          </a:prstGeom>
        </p:spPr>
        <p:txBody>
          <a:bodyPr>
            <a:spAutoFit/>
          </a:bodyPr>
          <a:lstStyle/>
          <a:p>
            <a:r>
              <a:rPr lang="ru-RU" sz="1050"/>
              <a:t>Источник: (Международный кооперативный альянс 2022 г.)</a:t>
            </a:r>
          </a:p>
        </p:txBody>
      </p:sp>
    </p:spTree>
    <p:extLst>
      <p:ext uri="{BB962C8B-B14F-4D97-AF65-F5344CB8AC3E}">
        <p14:creationId xmlns:p14="http://schemas.microsoft.com/office/powerpoint/2010/main" val="28044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07" y="39856"/>
            <a:ext cx="8582620" cy="502404"/>
          </a:xfrm>
        </p:spPr>
        <p:txBody>
          <a:bodyPr>
            <a:normAutofit fontScale="90000"/>
          </a:bodyPr>
          <a:lstStyle/>
          <a:p>
            <a:r>
              <a:rPr lang="ru-RU" dirty="0"/>
              <a:t>Кооперативы: </a:t>
            </a:r>
            <a:br>
              <a:rPr lang="ru-RU" dirty="0"/>
            </a:br>
            <a:r>
              <a:rPr lang="ru-RU" dirty="0"/>
              <a:t>Эмпирически подтвержденные теоретические характеристики</a:t>
            </a:r>
          </a:p>
        </p:txBody>
      </p:sp>
      <p:sp>
        <p:nvSpPr>
          <p:cNvPr id="3" name="Content Placeholder 2"/>
          <p:cNvSpPr>
            <a:spLocks noGrp="1"/>
          </p:cNvSpPr>
          <p:nvPr>
            <p:ph idx="1"/>
          </p:nvPr>
        </p:nvSpPr>
        <p:spPr>
          <a:xfrm>
            <a:off x="147311" y="754912"/>
            <a:ext cx="8900995" cy="4150463"/>
          </a:xfrm>
        </p:spPr>
        <p:txBody>
          <a:bodyPr/>
          <a:lstStyle/>
          <a:p>
            <a:pPr marL="0" indent="0">
              <a:buNone/>
            </a:pPr>
            <a:r>
              <a:rPr lang="ru-RU" dirty="0" err="1"/>
              <a:t>Грашуи</a:t>
            </a:r>
            <a:r>
              <a:rPr lang="ru-RU" dirty="0"/>
              <a:t> и Су (2019 г.): Кооператив: </a:t>
            </a:r>
          </a:p>
          <a:p>
            <a:pPr marL="342900" indent="-342900">
              <a:buFont typeface="+mj-lt"/>
              <a:buAutoNum type="arabicPeriod"/>
            </a:pPr>
            <a:r>
              <a:rPr lang="ru-RU" dirty="0"/>
              <a:t>Улучшает </a:t>
            </a:r>
            <a:r>
              <a:rPr lang="ru-RU" dirty="0">
                <a:solidFill>
                  <a:srgbClr val="7030A0"/>
                </a:solidFill>
              </a:rPr>
              <a:t>цены на сельскохозяйственном рынке </a:t>
            </a:r>
            <a:r>
              <a:rPr lang="ru-RU" dirty="0"/>
              <a:t>в случае сбоев на рынках предложения ресурсов и спроса на продукцию</a:t>
            </a:r>
          </a:p>
          <a:p>
            <a:pPr marL="342900" indent="-342900">
              <a:buFont typeface="+mj-lt"/>
              <a:buAutoNum type="arabicPeriod"/>
            </a:pPr>
            <a:r>
              <a:rPr lang="ru-RU" dirty="0"/>
              <a:t>Обеспечивает </a:t>
            </a:r>
            <a:r>
              <a:rPr lang="ru-RU" dirty="0">
                <a:solidFill>
                  <a:srgbClr val="7030A0"/>
                </a:solidFill>
              </a:rPr>
              <a:t>более сильную рыночную позицию </a:t>
            </a:r>
            <a:r>
              <a:rPr lang="ru-RU" dirty="0"/>
              <a:t>по отношению к монополистам и </a:t>
            </a:r>
            <a:r>
              <a:rPr lang="ru-RU" dirty="0" err="1"/>
              <a:t>монопсонистам</a:t>
            </a:r>
            <a:r>
              <a:rPr lang="ru-RU" dirty="0"/>
              <a:t> </a:t>
            </a:r>
          </a:p>
          <a:p>
            <a:pPr marL="342900" indent="-342900">
              <a:buFont typeface="+mj-lt"/>
              <a:buAutoNum type="arabicPeriod"/>
            </a:pPr>
            <a:r>
              <a:rPr lang="ru-RU" dirty="0"/>
              <a:t>Повышает </a:t>
            </a:r>
            <a:r>
              <a:rPr lang="ru-RU" dirty="0">
                <a:solidFill>
                  <a:srgbClr val="7030A0"/>
                </a:solidFill>
              </a:rPr>
              <a:t>доход членов домохозяйства </a:t>
            </a:r>
            <a:r>
              <a:rPr lang="ru-RU" dirty="0"/>
              <a:t>за счет более высокой производительности, доступа к производственным ресурсам, техническим знаниям и возможностям работы вне фермы</a:t>
            </a:r>
          </a:p>
          <a:p>
            <a:pPr marL="342900" indent="-342900">
              <a:buFont typeface="+mj-lt"/>
              <a:buAutoNum type="arabicPeriod"/>
            </a:pPr>
            <a:r>
              <a:rPr lang="ru-RU" dirty="0"/>
              <a:t>Повышает </a:t>
            </a:r>
            <a:r>
              <a:rPr lang="ru-RU" dirty="0">
                <a:solidFill>
                  <a:srgbClr val="7030A0"/>
                </a:solidFill>
              </a:rPr>
              <a:t>производительность основных активов </a:t>
            </a:r>
            <a:r>
              <a:rPr lang="ru-RU" dirty="0"/>
              <a:t>за счет лучшего доступа к кормам, семенам, пестицидам, удобрениям, знаниям и технике</a:t>
            </a:r>
          </a:p>
          <a:p>
            <a:pPr marL="342900" indent="-342900">
              <a:buFont typeface="+mj-lt"/>
              <a:buAutoNum type="arabicPeriod"/>
            </a:pPr>
            <a:r>
              <a:rPr lang="ru-RU" dirty="0"/>
              <a:t>Повышает способность и готовность членов кооператива улучшать качество продукции</a:t>
            </a:r>
          </a:p>
          <a:p>
            <a:pPr marL="342900" indent="-342900">
              <a:buFont typeface="+mj-lt"/>
              <a:buAutoNum type="arabicPeriod"/>
            </a:pPr>
            <a:r>
              <a:rPr lang="ru-RU" dirty="0"/>
              <a:t>Повышает </a:t>
            </a:r>
            <a:r>
              <a:rPr lang="ru-RU" dirty="0">
                <a:solidFill>
                  <a:srgbClr val="7030A0"/>
                </a:solidFill>
              </a:rPr>
              <a:t>эффективности производства</a:t>
            </a:r>
            <a:r>
              <a:rPr lang="ru-RU" dirty="0"/>
              <a:t>: (i) кооперативы не обязательно более эффективны, чем не-кооперативы, (</a:t>
            </a:r>
            <a:r>
              <a:rPr lang="ru-RU" dirty="0" err="1"/>
              <a:t>ii</a:t>
            </a:r>
            <a:r>
              <a:rPr lang="ru-RU" dirty="0"/>
              <a:t>) однако, члены кооператива более эффективны, чем лица, не являющиеся членами кооперативов.</a:t>
            </a:r>
          </a:p>
          <a:p>
            <a:pPr marL="342900" indent="-342900">
              <a:buFont typeface="+mj-lt"/>
              <a:buAutoNum type="arabicPeriod"/>
            </a:pPr>
            <a:r>
              <a:rPr lang="ru-RU" dirty="0"/>
              <a:t>Сокращение </a:t>
            </a:r>
            <a:r>
              <a:rPr lang="ru-RU" dirty="0">
                <a:solidFill>
                  <a:srgbClr val="7030A0"/>
                </a:solidFill>
              </a:rPr>
              <a:t>удельных расходов на средства производства </a:t>
            </a:r>
            <a:r>
              <a:rPr lang="ru-RU" dirty="0"/>
              <a:t>и/или более высокое внедрение совокупных средств производства (интенсификация сельского хозяйства)</a:t>
            </a:r>
          </a:p>
          <a:p>
            <a:endParaRPr lang="de-DE" dirty="0"/>
          </a:p>
          <a:p>
            <a:pPr marL="0" indent="0">
              <a:buNone/>
            </a:pPr>
            <a:endParaRPr lang="de-DE" dirty="0"/>
          </a:p>
        </p:txBody>
      </p:sp>
      <p:pic>
        <p:nvPicPr>
          <p:cNvPr id="58" name="Picture 5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7209" y="4944299"/>
            <a:ext cx="4937118" cy="1862400"/>
          </a:xfrm>
          <a:prstGeom prst="rect">
            <a:avLst/>
          </a:prstGeom>
        </p:spPr>
      </p:pic>
      <p:sp>
        <p:nvSpPr>
          <p:cNvPr id="59" name="Rectangle 58"/>
          <p:cNvSpPr/>
          <p:nvPr/>
        </p:nvSpPr>
        <p:spPr>
          <a:xfrm>
            <a:off x="4280979" y="6545089"/>
            <a:ext cx="3856780" cy="261610"/>
          </a:xfrm>
          <a:prstGeom prst="rect">
            <a:avLst/>
          </a:prstGeom>
        </p:spPr>
        <p:txBody>
          <a:bodyPr wrap="square">
            <a:spAutoFit/>
          </a:bodyPr>
          <a:lstStyle/>
          <a:p>
            <a:r>
              <a:rPr lang="ru-RU" sz="1100">
                <a:solidFill>
                  <a:schemeClr val="bg1"/>
                </a:solidFill>
              </a:rPr>
              <a:t>Фото: Азиатская ассоциация фермеров за устойчивое развитие</a:t>
            </a:r>
          </a:p>
        </p:txBody>
      </p:sp>
      <p:sp>
        <p:nvSpPr>
          <p:cNvPr id="6" name="Slide Number Placeholder 3"/>
          <p:cNvSpPr>
            <a:spLocks noGrp="1"/>
          </p:cNvSpPr>
          <p:nvPr>
            <p:ph type="sldNum" sz="quarter" idx="12"/>
          </p:nvPr>
        </p:nvSpPr>
        <p:spPr>
          <a:xfrm>
            <a:off x="8280658" y="6390218"/>
            <a:ext cx="638069" cy="365125"/>
          </a:xfrm>
        </p:spPr>
        <p:txBody>
          <a:bodyPr/>
          <a:lstStyle/>
          <a:p>
            <a:fld id="{250CD921-F783-F148-86E2-06D7341F7ADE}" type="slidenum">
              <a:rPr lang="de-DE" smtClean="0"/>
              <a:t>17</a:t>
            </a:fld>
            <a:endParaRPr lang="de-DE"/>
          </a:p>
        </p:txBody>
      </p:sp>
    </p:spTree>
    <p:extLst>
      <p:ext uri="{BB962C8B-B14F-4D97-AF65-F5344CB8AC3E}">
        <p14:creationId xmlns:p14="http://schemas.microsoft.com/office/powerpoint/2010/main" val="4699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022025"/>
            <a:ext cx="8458200" cy="4464376"/>
          </a:xfrm>
        </p:spPr>
        <p:txBody>
          <a:bodyPr/>
          <a:lstStyle/>
          <a:p>
            <a:r>
              <a:rPr lang="ru-RU" dirty="0"/>
              <a:t>Предприятия, контролируемые и управляемые государством в течение нескольких десятилетий, условия которых были «плачевными» до  разделения на отдельные хозяйства или до приватизации </a:t>
            </a:r>
          </a:p>
          <a:p>
            <a:r>
              <a:rPr lang="ru-RU" dirty="0"/>
              <a:t>Осуществляемое донорами продвижение кооперативов, принадлежащих общинам, часто  происходит в отсутствие </a:t>
            </a:r>
            <a:r>
              <a:rPr lang="ru-RU" dirty="0">
                <a:solidFill>
                  <a:srgbClr val="7030A0"/>
                </a:solidFill>
              </a:rPr>
              <a:t>«дружественного» законодательства</a:t>
            </a:r>
          </a:p>
          <a:p>
            <a:r>
              <a:rPr lang="ru-RU" dirty="0">
                <a:solidFill>
                  <a:srgbClr val="7030A0"/>
                </a:solidFill>
              </a:rPr>
              <a:t>Отсутствие должного понимания местных условий </a:t>
            </a:r>
            <a:r>
              <a:rPr lang="ru-RU" dirty="0"/>
              <a:t>при внедрении (принуждении к вступлению) кооперативов, например, отсутствие доверия среди фермеров, негативная прошлая история кооперативов, различия среди фермеров</a:t>
            </a:r>
          </a:p>
          <a:p>
            <a:endParaRPr lang="en-US" dirty="0"/>
          </a:p>
          <a:p>
            <a:r>
              <a:rPr lang="ru-RU" dirty="0"/>
              <a:t>Кооперативы, принудительно созданные с помощью законодательства, </a:t>
            </a:r>
            <a:r>
              <a:rPr lang="ru-RU" dirty="0">
                <a:solidFill>
                  <a:srgbClr val="7030A0"/>
                </a:solidFill>
              </a:rPr>
              <a:t>не соответствуют естественным условиям </a:t>
            </a:r>
          </a:p>
          <a:p>
            <a:r>
              <a:rPr lang="ru-RU" dirty="0">
                <a:solidFill>
                  <a:srgbClr val="7030A0"/>
                </a:solidFill>
              </a:rPr>
              <a:t>Проблемы управления </a:t>
            </a:r>
            <a:r>
              <a:rPr lang="ru-RU" dirty="0"/>
              <a:t>из-за отсутствия у фермеров понимания того, как руководить кооперативом</a:t>
            </a:r>
          </a:p>
          <a:p>
            <a:endParaRPr lang="de-DE" dirty="0">
              <a:solidFill>
                <a:srgbClr val="7030A0"/>
              </a:solidFill>
            </a:endParaRPr>
          </a:p>
          <a:p>
            <a:r>
              <a:rPr lang="ru-RU" dirty="0">
                <a:solidFill>
                  <a:srgbClr val="7030A0"/>
                </a:solidFill>
              </a:rPr>
              <a:t>Проблема «безбилетников» и «левых» продаж </a:t>
            </a:r>
            <a:r>
              <a:rPr lang="ru-RU" dirty="0"/>
              <a:t>со стороны членов кооператива: Высокая неоднородность с точки зрения отношения к членам кооператива и их целей влияет на приверженность и желание принимать участие (</a:t>
            </a:r>
            <a:r>
              <a:rPr lang="ru-RU" dirty="0" err="1"/>
              <a:t>Хакелиус</a:t>
            </a:r>
            <a:r>
              <a:rPr lang="ru-RU" dirty="0"/>
              <a:t> и </a:t>
            </a:r>
            <a:r>
              <a:rPr lang="ru-RU" dirty="0" err="1"/>
              <a:t>Ханссон</a:t>
            </a:r>
            <a:r>
              <a:rPr lang="ru-RU" dirty="0"/>
              <a:t>, 2016 г.)</a:t>
            </a:r>
          </a:p>
          <a:p>
            <a:r>
              <a:rPr lang="ru-RU" dirty="0">
                <a:solidFill>
                  <a:srgbClr val="7030A0"/>
                </a:solidFill>
              </a:rPr>
              <a:t>Неравномерное распределение преимуществ </a:t>
            </a:r>
            <a:r>
              <a:rPr lang="ru-RU" dirty="0"/>
              <a:t>для мелких и крупных производителей</a:t>
            </a:r>
          </a:p>
          <a:p>
            <a:pPr marL="0" indent="0">
              <a:buNone/>
            </a:pPr>
            <a:endParaRPr lang="en-US" dirty="0"/>
          </a:p>
        </p:txBody>
      </p:sp>
      <p:sp>
        <p:nvSpPr>
          <p:cNvPr id="4" name="Slide Number Placeholder 3"/>
          <p:cNvSpPr>
            <a:spLocks noGrp="1"/>
          </p:cNvSpPr>
          <p:nvPr>
            <p:ph type="sldNum" sz="quarter" idx="12"/>
          </p:nvPr>
        </p:nvSpPr>
        <p:spPr/>
        <p:txBody>
          <a:bodyPr/>
          <a:lstStyle/>
          <a:p>
            <a:fld id="{250CD921-F783-F148-86E2-06D7341F7ADE}" type="slidenum">
              <a:rPr lang="de-DE" smtClean="0"/>
              <a:t>18</a:t>
            </a:fld>
            <a:endParaRPr lang="de-DE"/>
          </a:p>
        </p:txBody>
      </p:sp>
      <p:sp>
        <p:nvSpPr>
          <p:cNvPr id="8" name="Title 1"/>
          <p:cNvSpPr>
            <a:spLocks noGrp="1"/>
          </p:cNvSpPr>
          <p:nvPr>
            <p:ph type="title"/>
          </p:nvPr>
        </p:nvSpPr>
        <p:spPr>
          <a:xfrm>
            <a:off x="357374" y="268913"/>
            <a:ext cx="5616000" cy="340687"/>
          </a:xfrm>
        </p:spPr>
        <p:txBody>
          <a:bodyPr/>
          <a:lstStyle/>
          <a:p>
            <a:r>
              <a:rPr lang="ru-RU"/>
              <a:t>Проблемы кооперативов</a:t>
            </a:r>
          </a:p>
        </p:txBody>
      </p:sp>
    </p:spTree>
    <p:extLst>
      <p:ext uri="{BB962C8B-B14F-4D97-AF65-F5344CB8AC3E}">
        <p14:creationId xmlns:p14="http://schemas.microsoft.com/office/powerpoint/2010/main" val="426004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23" y="971550"/>
            <a:ext cx="8129401" cy="5238750"/>
          </a:xfrm>
        </p:spPr>
        <p:txBody>
          <a:bodyPr/>
          <a:lstStyle/>
          <a:p>
            <a:r>
              <a:rPr lang="ru-RU" dirty="0"/>
              <a:t>Концентрация производителей, агропредприятий и учреждений, занятых в одном и том же сельскохозяйственном или агропромышленном </a:t>
            </a:r>
            <a:r>
              <a:rPr lang="ru-RU" dirty="0" err="1"/>
              <a:t>суб</a:t>
            </a:r>
            <a:r>
              <a:rPr lang="ru-RU" dirty="0"/>
              <a:t>-секторе, которые взаимодействуют и создают сети создания стоимости при решении общих проблем и реализации общих возможностей (ФАО 2010 г.)</a:t>
            </a:r>
          </a:p>
          <a:p>
            <a:pPr lvl="1"/>
            <a:r>
              <a:rPr lang="ru-RU" dirty="0">
                <a:solidFill>
                  <a:srgbClr val="7030A0"/>
                </a:solidFill>
              </a:rPr>
              <a:t>Межфирменное сотрудничество</a:t>
            </a:r>
            <a:r>
              <a:rPr lang="ru-RU" dirty="0"/>
              <a:t>, распространение организационных и технических инноваций и механизмов для отраслевых инициатив, приносящих пользу всей цепочке создания стоимости (ФАО 2017 г.)</a:t>
            </a:r>
          </a:p>
        </p:txBody>
      </p:sp>
      <p:sp>
        <p:nvSpPr>
          <p:cNvPr id="4" name="Slide Number Placeholder 3"/>
          <p:cNvSpPr>
            <a:spLocks noGrp="1"/>
          </p:cNvSpPr>
          <p:nvPr>
            <p:ph type="sldNum" sz="quarter" idx="12"/>
          </p:nvPr>
        </p:nvSpPr>
        <p:spPr/>
        <p:txBody>
          <a:bodyPr/>
          <a:lstStyle/>
          <a:p>
            <a:fld id="{250CD921-F783-F148-86E2-06D7341F7ADE}" type="slidenum">
              <a:rPr lang="de-DE" smtClean="0"/>
              <a:t>19</a:t>
            </a:fld>
            <a:endParaRPr lang="de-DE"/>
          </a:p>
        </p:txBody>
      </p:sp>
      <p:sp>
        <p:nvSpPr>
          <p:cNvPr id="7" name="Title 1"/>
          <p:cNvSpPr txBox="1">
            <a:spLocks/>
          </p:cNvSpPr>
          <p:nvPr/>
        </p:nvSpPr>
        <p:spPr>
          <a:xfrm>
            <a:off x="376424" y="268913"/>
            <a:ext cx="5616000"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ru-RU"/>
              <a:t>Агропромышленные кластеры</a:t>
            </a:r>
          </a:p>
        </p:txBody>
      </p:sp>
      <p:sp>
        <p:nvSpPr>
          <p:cNvPr id="8" name="Rectangle 7"/>
          <p:cNvSpPr/>
          <p:nvPr/>
        </p:nvSpPr>
        <p:spPr>
          <a:xfrm>
            <a:off x="376423" y="2611276"/>
            <a:ext cx="4109313" cy="2616101"/>
          </a:xfrm>
          <a:prstGeom prst="rect">
            <a:avLst/>
          </a:prstGeom>
        </p:spPr>
        <p:txBody>
          <a:bodyPr wrap="square">
            <a:spAutoFit/>
          </a:bodyPr>
          <a:lstStyle/>
          <a:p>
            <a:pPr>
              <a:spcBef>
                <a:spcPts val="300"/>
              </a:spcBef>
              <a:spcAft>
                <a:spcPts val="300"/>
              </a:spcAft>
            </a:pPr>
            <a:r>
              <a:rPr lang="ru-RU" sz="1600"/>
              <a:t>Большинство преимуществ схожи с преимуществами кооперативов, плюс:</a:t>
            </a:r>
          </a:p>
          <a:p>
            <a:pPr marL="285750" indent="-285750">
              <a:spcBef>
                <a:spcPts val="300"/>
              </a:spcBef>
              <a:spcAft>
                <a:spcPts val="300"/>
              </a:spcAft>
              <a:buFont typeface="Arial" panose="020B0604020202020204" pitchFamily="34" charset="0"/>
              <a:buChar char="•"/>
            </a:pPr>
            <a:r>
              <a:rPr lang="ru-RU" sz="1600"/>
              <a:t>Добавление высокой стоимости и инновации</a:t>
            </a:r>
          </a:p>
          <a:p>
            <a:pPr marL="285750" indent="-285750">
              <a:spcBef>
                <a:spcPts val="300"/>
              </a:spcBef>
              <a:spcAft>
                <a:spcPts val="300"/>
              </a:spcAft>
              <a:buFont typeface="Arial" panose="020B0604020202020204" pitchFamily="34" charset="0"/>
              <a:buChar char="•"/>
            </a:pPr>
            <a:r>
              <a:rPr lang="ru-RU" sz="1600"/>
              <a:t>Опора на квалифицированную рабочую силу, капиталоемкие и технологичные решения.</a:t>
            </a:r>
          </a:p>
          <a:p>
            <a:pPr marL="285750" indent="-285750">
              <a:spcBef>
                <a:spcPts val="300"/>
              </a:spcBef>
              <a:spcAft>
                <a:spcPts val="300"/>
              </a:spcAft>
              <a:buFont typeface="Arial" panose="020B0604020202020204" pitchFamily="34" charset="0"/>
              <a:buChar char="•"/>
            </a:pPr>
            <a:r>
              <a:rPr lang="ru-RU" sz="1600"/>
              <a:t>Особенно актуальны, когда продуктов много, и имеется несколько нисходящих интеграторов (ведущих фирм), что приводит к более открытым и разнообразным каналам сбыта</a:t>
            </a:r>
          </a:p>
          <a:p>
            <a:pPr marL="285750" indent="-285750">
              <a:spcBef>
                <a:spcPts val="300"/>
              </a:spcBef>
              <a:spcAft>
                <a:spcPts val="300"/>
              </a:spcAft>
              <a:buFont typeface="Arial" panose="020B0604020202020204" pitchFamily="34" charset="0"/>
              <a:buChar char="•"/>
            </a:pPr>
            <a:r>
              <a:rPr lang="ru-RU" sz="1600"/>
              <a:t>Выход на экспортные рынки</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0368" y="2162563"/>
            <a:ext cx="5063632" cy="4227655"/>
          </a:xfrm>
          <a:prstGeom prst="rect">
            <a:avLst/>
          </a:prstGeom>
        </p:spPr>
      </p:pic>
      <p:sp>
        <p:nvSpPr>
          <p:cNvPr id="9" name="Rectangle 8"/>
          <p:cNvSpPr/>
          <p:nvPr/>
        </p:nvSpPr>
        <p:spPr>
          <a:xfrm>
            <a:off x="4389438" y="6509122"/>
            <a:ext cx="1223412" cy="246221"/>
          </a:xfrm>
          <a:prstGeom prst="rect">
            <a:avLst/>
          </a:prstGeom>
        </p:spPr>
        <p:txBody>
          <a:bodyPr wrap="none">
            <a:spAutoFit/>
          </a:bodyPr>
          <a:lstStyle/>
          <a:p>
            <a:r>
              <a:rPr lang="ru-RU" sz="1000"/>
              <a:t>Источник: ФАО (2010 г.)</a:t>
            </a:r>
          </a:p>
        </p:txBody>
      </p:sp>
    </p:spTree>
    <p:extLst>
      <p:ext uri="{BB962C8B-B14F-4D97-AF65-F5344CB8AC3E}">
        <p14:creationId xmlns:p14="http://schemas.microsoft.com/office/powerpoint/2010/main" val="264817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44" y="330658"/>
            <a:ext cx="5616000" cy="333576"/>
          </a:xfrm>
        </p:spPr>
        <p:txBody>
          <a:bodyPr/>
          <a:lstStyle/>
          <a:p>
            <a:r>
              <a:rPr lang="ru-RU"/>
              <a:t>Структура </a:t>
            </a:r>
          </a:p>
        </p:txBody>
      </p:sp>
      <p:sp>
        <p:nvSpPr>
          <p:cNvPr id="3" name="Inhaltsplatzhalter 2"/>
          <p:cNvSpPr>
            <a:spLocks noGrp="1"/>
          </p:cNvSpPr>
          <p:nvPr>
            <p:ph idx="1"/>
          </p:nvPr>
        </p:nvSpPr>
        <p:spPr>
          <a:xfrm>
            <a:off x="555961" y="1584000"/>
            <a:ext cx="8362766" cy="3908932"/>
          </a:xfrm>
        </p:spPr>
        <p:txBody>
          <a:bodyPr/>
          <a:lstStyle/>
          <a:p>
            <a:r>
              <a:rPr lang="ru-RU" sz="2000" dirty="0"/>
              <a:t>Размер фермы - спорные вопросы и факты в отношении производительности </a:t>
            </a:r>
          </a:p>
          <a:p>
            <a:r>
              <a:rPr lang="ru-RU" sz="2000" dirty="0"/>
              <a:t>Регион ЦАРЭС: Структуры ферм</a:t>
            </a:r>
          </a:p>
          <a:p>
            <a:r>
              <a:rPr lang="ru-RU" sz="2000" dirty="0"/>
              <a:t>Подходы для преодоления проблем </a:t>
            </a:r>
            <a:r>
              <a:rPr lang="ru-RU" sz="2000" dirty="0" err="1"/>
              <a:t>малоразмерности</a:t>
            </a:r>
            <a:r>
              <a:rPr lang="ru-RU" sz="2000" dirty="0"/>
              <a:t> и фрагментации</a:t>
            </a:r>
          </a:p>
          <a:p>
            <a:pPr lvl="1"/>
            <a:r>
              <a:rPr lang="ru-RU" sz="2000" dirty="0"/>
              <a:t>Консолидация, кооперативы, кластеры</a:t>
            </a:r>
          </a:p>
          <a:p>
            <a:r>
              <a:rPr lang="ru-RU" sz="2000" dirty="0"/>
              <a:t>Предстоящие вызовы, которые необходимо принимать во внимание</a:t>
            </a:r>
          </a:p>
          <a:p>
            <a:pPr marL="0" indent="0">
              <a:buNone/>
            </a:pPr>
            <a:endParaRPr lang="en-US" sz="2000" dirty="0"/>
          </a:p>
          <a:p>
            <a:endParaRPr lang="en-US" sz="2000" dirty="0"/>
          </a:p>
          <a:p>
            <a:endParaRPr lang="de-DE" sz="2000" dirty="0"/>
          </a:p>
        </p:txBody>
      </p:sp>
      <p:sp>
        <p:nvSpPr>
          <p:cNvPr id="4" name="Foliennummernplatzhalter 3"/>
          <p:cNvSpPr>
            <a:spLocks noGrp="1"/>
          </p:cNvSpPr>
          <p:nvPr>
            <p:ph type="sldNum" sz="quarter" idx="12"/>
          </p:nvPr>
        </p:nvSpPr>
        <p:spPr/>
        <p:txBody>
          <a:bodyPr/>
          <a:lstStyle/>
          <a:p>
            <a:fld id="{250CD921-F783-F148-86E2-06D7341F7ADE}" type="slidenum">
              <a:rPr lang="de-DE" smtClean="0"/>
              <a:t>2</a:t>
            </a:fld>
            <a:endParaRPr lang="de-DE"/>
          </a:p>
        </p:txBody>
      </p:sp>
    </p:spTree>
    <p:extLst>
      <p:ext uri="{BB962C8B-B14F-4D97-AF65-F5344CB8AC3E}">
        <p14:creationId xmlns:p14="http://schemas.microsoft.com/office/powerpoint/2010/main" val="282277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23" y="971550"/>
            <a:ext cx="8275871" cy="5238750"/>
          </a:xfrm>
        </p:spPr>
        <p:txBody>
          <a:bodyPr/>
          <a:lstStyle/>
          <a:p>
            <a:r>
              <a:rPr lang="ru-RU" sz="1800" dirty="0"/>
              <a:t>Для естественного возникновения необходимы</a:t>
            </a:r>
            <a:r>
              <a:rPr lang="ru-RU" sz="1800" dirty="0">
                <a:solidFill>
                  <a:srgbClr val="7030A0"/>
                </a:solidFill>
              </a:rPr>
              <a:t> хорошая макроэкономическая политика, </a:t>
            </a:r>
            <a:r>
              <a:rPr lang="ru-RU" sz="1800" dirty="0"/>
              <a:t>благоприятные условия для ведения бизнеса и </a:t>
            </a:r>
            <a:r>
              <a:rPr lang="ru-RU" sz="1800" dirty="0">
                <a:solidFill>
                  <a:srgbClr val="7030A0"/>
                </a:solidFill>
              </a:rPr>
              <a:t>хорошие институты </a:t>
            </a:r>
            <a:r>
              <a:rPr lang="ru-RU" sz="1800" dirty="0"/>
              <a:t>(Европейская комиссия 2014 г.)</a:t>
            </a:r>
          </a:p>
          <a:p>
            <a:r>
              <a:rPr lang="ru-RU" sz="1800" dirty="0"/>
              <a:t>Попытки создать или стимулировать рост кластеров могут привести к новой форме промышленной политики:</a:t>
            </a:r>
          </a:p>
          <a:p>
            <a:pPr lvl="1"/>
            <a:r>
              <a:rPr lang="ru-RU" sz="1800" dirty="0"/>
              <a:t>субсидии или защита, </a:t>
            </a:r>
            <a:r>
              <a:rPr lang="ru-RU" sz="1800" dirty="0">
                <a:solidFill>
                  <a:srgbClr val="7030A0"/>
                </a:solidFill>
              </a:rPr>
              <a:t>перераспределяющие инвестиции </a:t>
            </a:r>
            <a:r>
              <a:rPr lang="ru-RU" sz="1800" dirty="0"/>
              <a:t>в пользу отраслей, которым благоприятствуют политики.</a:t>
            </a:r>
          </a:p>
          <a:p>
            <a:pPr lvl="1"/>
            <a:r>
              <a:rPr lang="ru-RU" sz="1800" dirty="0"/>
              <a:t>кластерная политика может быть </a:t>
            </a:r>
            <a:r>
              <a:rPr lang="ru-RU" sz="1800" dirty="0">
                <a:solidFill>
                  <a:srgbClr val="7030A0"/>
                </a:solidFill>
              </a:rPr>
              <a:t>«захвачена» группами особых интересов</a:t>
            </a:r>
            <a:r>
              <a:rPr lang="ru-RU" sz="1800" dirty="0"/>
              <a:t>, который имеют свободный доступ к правительству (</a:t>
            </a:r>
            <a:r>
              <a:rPr lang="ru-RU" sz="1800" dirty="0" err="1"/>
              <a:t>Пислару</a:t>
            </a:r>
            <a:r>
              <a:rPr lang="ru-RU" sz="1800" dirty="0"/>
              <a:t>, 2004 г.)</a:t>
            </a:r>
          </a:p>
          <a:p>
            <a:r>
              <a:rPr lang="ru-RU" sz="1800" dirty="0"/>
              <a:t>Успешные агропромышленные кластеры, как правило, крупные, с высокой стоимостью и ориентированные на экспорт (ФАО, 2010 г.)</a:t>
            </a:r>
          </a:p>
          <a:p>
            <a:r>
              <a:rPr lang="ru-RU" sz="1800" b="1" dirty="0">
                <a:solidFill>
                  <a:srgbClr val="7030A0"/>
                </a:solidFill>
              </a:rPr>
              <a:t>Вопросы </a:t>
            </a:r>
            <a:r>
              <a:rPr lang="ru-RU" sz="1800" b="1" dirty="0" err="1">
                <a:solidFill>
                  <a:srgbClr val="7030A0"/>
                </a:solidFill>
              </a:rPr>
              <a:t>землеобустройства</a:t>
            </a:r>
            <a:r>
              <a:rPr lang="ru-RU" sz="1800" b="1" dirty="0">
                <a:solidFill>
                  <a:srgbClr val="7030A0"/>
                </a:solidFill>
              </a:rPr>
              <a:t>: </a:t>
            </a:r>
            <a:r>
              <a:rPr lang="ru-RU" sz="1800" dirty="0"/>
              <a:t>ограниченные инвестиции и производительность из-за «общности» владения, отсутствия четких должностей или особых условий при приобретении земли для коммерческого масштаба и современного развития.</a:t>
            </a:r>
          </a:p>
          <a:p>
            <a:r>
              <a:rPr lang="ru-RU" sz="1800" b="1" dirty="0">
                <a:solidFill>
                  <a:srgbClr val="7030A0"/>
                </a:solidFill>
              </a:rPr>
              <a:t>Внешнее содействие и финансирование: </a:t>
            </a:r>
            <a:r>
              <a:rPr lang="ru-RU" sz="1800" dirty="0"/>
              <a:t>Во избежание политики, благоприятствующей одной узкой группе, развитие кластера требует, чтобы </a:t>
            </a:r>
            <a:r>
              <a:rPr lang="ru-RU" sz="1800" b="1" dirty="0"/>
              <a:t>незаинтересованный</a:t>
            </a:r>
            <a:r>
              <a:rPr lang="ru-RU" sz="1800" dirty="0"/>
              <a:t> </a:t>
            </a:r>
            <a:r>
              <a:rPr lang="ru-RU" sz="1800" b="1" dirty="0"/>
              <a:t>субъект</a:t>
            </a:r>
            <a:r>
              <a:rPr lang="ru-RU" sz="1800" dirty="0"/>
              <a:t> заботился обо всем кластере.</a:t>
            </a:r>
          </a:p>
        </p:txBody>
      </p:sp>
      <p:sp>
        <p:nvSpPr>
          <p:cNvPr id="4" name="Slide Number Placeholder 3"/>
          <p:cNvSpPr>
            <a:spLocks noGrp="1"/>
          </p:cNvSpPr>
          <p:nvPr>
            <p:ph type="sldNum" sz="quarter" idx="12"/>
          </p:nvPr>
        </p:nvSpPr>
        <p:spPr/>
        <p:txBody>
          <a:bodyPr/>
          <a:lstStyle/>
          <a:p>
            <a:fld id="{250CD921-F783-F148-86E2-06D7341F7ADE}" type="slidenum">
              <a:rPr lang="de-DE" smtClean="0"/>
              <a:t>20</a:t>
            </a:fld>
            <a:endParaRPr lang="de-DE"/>
          </a:p>
        </p:txBody>
      </p:sp>
      <p:sp>
        <p:nvSpPr>
          <p:cNvPr id="7" name="Title 1"/>
          <p:cNvSpPr txBox="1">
            <a:spLocks/>
          </p:cNvSpPr>
          <p:nvPr/>
        </p:nvSpPr>
        <p:spPr>
          <a:xfrm>
            <a:off x="376424" y="268913"/>
            <a:ext cx="5616000"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ru-RU"/>
              <a:t>Агропромышленные кластеры</a:t>
            </a:r>
          </a:p>
        </p:txBody>
      </p:sp>
    </p:spTree>
    <p:extLst>
      <p:ext uri="{BB962C8B-B14F-4D97-AF65-F5344CB8AC3E}">
        <p14:creationId xmlns:p14="http://schemas.microsoft.com/office/powerpoint/2010/main" val="384938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45546" y="5786217"/>
            <a:ext cx="638069" cy="365125"/>
          </a:xfrm>
        </p:spPr>
        <p:txBody>
          <a:bodyPr/>
          <a:lstStyle/>
          <a:p>
            <a:fld id="{250CD921-F783-F148-86E2-06D7341F7ADE}" type="slidenum">
              <a:rPr lang="de-DE" smtClean="0"/>
              <a:t>21</a:t>
            </a:fld>
            <a:endParaRPr lang="de-DE"/>
          </a:p>
        </p:txBody>
      </p:sp>
      <p:sp>
        <p:nvSpPr>
          <p:cNvPr id="7" name="Rectangle 6"/>
          <p:cNvSpPr/>
          <p:nvPr/>
        </p:nvSpPr>
        <p:spPr>
          <a:xfrm>
            <a:off x="4654264" y="5539996"/>
            <a:ext cx="4572000" cy="246221"/>
          </a:xfrm>
          <a:prstGeom prst="rect">
            <a:avLst/>
          </a:prstGeom>
        </p:spPr>
        <p:txBody>
          <a:bodyPr>
            <a:spAutoFit/>
          </a:bodyPr>
          <a:lstStyle/>
          <a:p>
            <a:r>
              <a:rPr lang="ru-RU" sz="1000"/>
              <a:t>Источник: Общемировые показатели государственного управления (2022 г.)</a:t>
            </a:r>
          </a:p>
        </p:txBody>
      </p:sp>
      <p:sp>
        <p:nvSpPr>
          <p:cNvPr id="9" name="Title 1"/>
          <p:cNvSpPr txBox="1">
            <a:spLocks/>
          </p:cNvSpPr>
          <p:nvPr/>
        </p:nvSpPr>
        <p:spPr>
          <a:xfrm>
            <a:off x="481199" y="273564"/>
            <a:ext cx="6519676" cy="631088"/>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ru-RU"/>
              <a:t>Верховенство закона и контроль над коррупцией</a:t>
            </a:r>
          </a:p>
        </p:txBody>
      </p:sp>
      <p:sp>
        <p:nvSpPr>
          <p:cNvPr id="2" name="TextBox 1"/>
          <p:cNvSpPr txBox="1"/>
          <p:nvPr/>
        </p:nvSpPr>
        <p:spPr>
          <a:xfrm>
            <a:off x="166195" y="1025421"/>
            <a:ext cx="3985404" cy="2800767"/>
          </a:xfrm>
          <a:prstGeom prst="rect">
            <a:avLst/>
          </a:prstGeom>
          <a:noFill/>
        </p:spPr>
        <p:txBody>
          <a:bodyPr wrap="square" rtlCol="0">
            <a:spAutoFit/>
          </a:bodyPr>
          <a:lstStyle/>
          <a:p>
            <a:r>
              <a:rPr lang="ru-RU" sz="1600" dirty="0"/>
              <a:t>Успех </a:t>
            </a:r>
            <a:r>
              <a:rPr lang="ru-RU" sz="1600" b="1" dirty="0">
                <a:solidFill>
                  <a:srgbClr val="7030A0"/>
                </a:solidFill>
              </a:rPr>
              <a:t>к</a:t>
            </a:r>
            <a:r>
              <a:rPr lang="ru-RU" sz="1600" dirty="0">
                <a:solidFill>
                  <a:srgbClr val="7030A0"/>
                </a:solidFill>
              </a:rPr>
              <a:t>ооперативов, </a:t>
            </a:r>
            <a:r>
              <a:rPr lang="ru-RU" sz="1600" b="1" dirty="0">
                <a:solidFill>
                  <a:srgbClr val="7030A0"/>
                </a:solidFill>
              </a:rPr>
              <a:t>к</a:t>
            </a:r>
            <a:r>
              <a:rPr lang="ru-RU" sz="1600" dirty="0">
                <a:solidFill>
                  <a:srgbClr val="7030A0"/>
                </a:solidFill>
              </a:rPr>
              <a:t>ластеров </a:t>
            </a:r>
            <a:r>
              <a:rPr lang="ru-RU" sz="1600" dirty="0"/>
              <a:t>и рыночной </a:t>
            </a:r>
            <a:r>
              <a:rPr lang="ru-RU" sz="1600" b="1" dirty="0">
                <a:solidFill>
                  <a:srgbClr val="7030A0"/>
                </a:solidFill>
              </a:rPr>
              <a:t>к</a:t>
            </a:r>
            <a:r>
              <a:rPr lang="ru-RU" sz="1600" dirty="0">
                <a:solidFill>
                  <a:srgbClr val="7030A0"/>
                </a:solidFill>
              </a:rPr>
              <a:t>онсолидации</a:t>
            </a:r>
            <a:r>
              <a:rPr lang="ru-RU" sz="1600" dirty="0"/>
              <a:t> зависит от надлежащего управления, напр.:</a:t>
            </a:r>
          </a:p>
          <a:p>
            <a:pPr marL="285750" indent="-285750">
              <a:buFont typeface="Arial" panose="020B0604020202020204" pitchFamily="34" charset="0"/>
              <a:buChar char="•"/>
            </a:pPr>
            <a:r>
              <a:rPr lang="ru-RU" sz="1600" dirty="0"/>
              <a:t>Верховенство закона</a:t>
            </a:r>
          </a:p>
          <a:p>
            <a:pPr marL="285750" indent="-285750">
              <a:buFont typeface="Arial" panose="020B0604020202020204" pitchFamily="34" charset="0"/>
              <a:buChar char="•"/>
            </a:pPr>
            <a:r>
              <a:rPr lang="ru-RU" sz="1600" dirty="0"/>
              <a:t>Контроль коррупции</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ru-RU" sz="1600" dirty="0"/>
              <a:t>Необходимы для обеспечения </a:t>
            </a:r>
            <a:r>
              <a:rPr lang="ru-RU" sz="1600" dirty="0">
                <a:solidFill>
                  <a:srgbClr val="7030A0"/>
                </a:solidFill>
              </a:rPr>
              <a:t>доверия</a:t>
            </a:r>
            <a:r>
              <a:rPr lang="ru-RU" sz="1600" dirty="0"/>
              <a:t> между участниками</a:t>
            </a:r>
          </a:p>
          <a:p>
            <a:pPr marL="742950" lvl="1" indent="-285750">
              <a:buFont typeface="Arial" panose="020B0604020202020204" pitchFamily="34" charset="0"/>
              <a:buChar char="•"/>
            </a:pPr>
            <a:r>
              <a:rPr lang="ru-RU" sz="1600" dirty="0"/>
              <a:t>и </a:t>
            </a:r>
            <a:r>
              <a:rPr lang="ru-RU" sz="1600" dirty="0">
                <a:solidFill>
                  <a:srgbClr val="7030A0"/>
                </a:solidFill>
              </a:rPr>
              <a:t>стимулирования</a:t>
            </a:r>
            <a:r>
              <a:rPr lang="ru-RU" sz="1600" dirty="0"/>
              <a:t> частных инвестиций и минимизации проблем на уровне агентств</a:t>
            </a:r>
          </a:p>
        </p:txBody>
      </p:sp>
      <p:graphicFrame>
        <p:nvGraphicFramePr>
          <p:cNvPr id="12" name="Chart 1">
            <a:extLst>
              <a:ext uri="{FF2B5EF4-FFF2-40B4-BE49-F238E27FC236}">
                <a16:creationId xmlns:a16="http://schemas.microsoft.com/office/drawing/2014/main" id="{769F0E2F-3E90-F74E-FF5B-E48CD259318C}"/>
              </a:ext>
            </a:extLst>
          </p:cNvPr>
          <p:cNvGraphicFramePr>
            <a:graphicFrameLocks/>
          </p:cNvGraphicFramePr>
          <p:nvPr>
            <p:extLst>
              <p:ext uri="{D42A27DB-BD31-4B8C-83A1-F6EECF244321}">
                <p14:modId xmlns:p14="http://schemas.microsoft.com/office/powerpoint/2010/main" val="3468267545"/>
              </p:ext>
            </p:extLst>
          </p:nvPr>
        </p:nvGraphicFramePr>
        <p:xfrm>
          <a:off x="4629636" y="908859"/>
          <a:ext cx="4453979" cy="4266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5921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24" y="794349"/>
            <a:ext cx="8837704" cy="5238750"/>
          </a:xfrm>
        </p:spPr>
        <p:txBody>
          <a:bodyPr/>
          <a:lstStyle/>
          <a:p>
            <a:r>
              <a:rPr lang="ru-RU" dirty="0"/>
              <a:t>Продвижение более эффективной и справедливой земельной политики и институтов</a:t>
            </a:r>
          </a:p>
          <a:p>
            <a:r>
              <a:rPr lang="ru-RU" dirty="0"/>
              <a:t>Обеспечение прав собственности фермеров:</a:t>
            </a:r>
          </a:p>
          <a:p>
            <a:pPr lvl="1"/>
            <a:r>
              <a:rPr lang="ru-RU" dirty="0"/>
              <a:t>Залог для доступа к кредитам</a:t>
            </a:r>
          </a:p>
          <a:p>
            <a:pPr lvl="1"/>
            <a:r>
              <a:rPr lang="ru-RU" dirty="0"/>
              <a:t>Уверенность для возможности инвестирования в качество земли и технологии</a:t>
            </a:r>
          </a:p>
          <a:p>
            <a:pPr lvl="1"/>
            <a:r>
              <a:rPr lang="ru-RU" dirty="0"/>
              <a:t>Стимулируемое рынком увеличение обмена сельскохозяйственных земель и размера фермерских хозяйств</a:t>
            </a:r>
          </a:p>
          <a:p>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22</a:t>
            </a:fld>
            <a:endParaRPr lang="de-DE"/>
          </a:p>
        </p:txBody>
      </p:sp>
      <p:sp>
        <p:nvSpPr>
          <p:cNvPr id="7" name="Title 1"/>
          <p:cNvSpPr txBox="1">
            <a:spLocks/>
          </p:cNvSpPr>
          <p:nvPr/>
        </p:nvSpPr>
        <p:spPr>
          <a:xfrm>
            <a:off x="481199" y="273564"/>
            <a:ext cx="6519676" cy="338911"/>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ru-RU"/>
              <a:t>Землеустройство</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9649" y="2675163"/>
            <a:ext cx="6685761" cy="3715055"/>
          </a:xfrm>
          <a:prstGeom prst="rect">
            <a:avLst/>
          </a:prstGeom>
        </p:spPr>
      </p:pic>
      <p:sp>
        <p:nvSpPr>
          <p:cNvPr id="5" name="Rectangle 4"/>
          <p:cNvSpPr/>
          <p:nvPr/>
        </p:nvSpPr>
        <p:spPr>
          <a:xfrm>
            <a:off x="2456224" y="6440460"/>
            <a:ext cx="2396810" cy="246221"/>
          </a:xfrm>
          <a:prstGeom prst="rect">
            <a:avLst/>
          </a:prstGeom>
        </p:spPr>
        <p:txBody>
          <a:bodyPr wrap="none">
            <a:spAutoFit/>
          </a:bodyPr>
          <a:lstStyle/>
          <a:p>
            <a:r>
              <a:rPr lang="ru-RU" sz="1000"/>
              <a:t>Источник: Ахмадиева и Герцфельд, 2021 г.</a:t>
            </a:r>
          </a:p>
        </p:txBody>
      </p:sp>
      <p:sp>
        <p:nvSpPr>
          <p:cNvPr id="8" name="Rectangle 7"/>
          <p:cNvSpPr/>
          <p:nvPr/>
        </p:nvSpPr>
        <p:spPr>
          <a:xfrm>
            <a:off x="481199" y="2378700"/>
            <a:ext cx="8220841" cy="307777"/>
          </a:xfrm>
          <a:prstGeom prst="rect">
            <a:avLst/>
          </a:prstGeom>
        </p:spPr>
        <p:txBody>
          <a:bodyPr wrap="square">
            <a:spAutoFit/>
          </a:bodyPr>
          <a:lstStyle/>
          <a:p>
            <a:r>
              <a:rPr lang="ru-RU" sz="1400" b="1" dirty="0"/>
              <a:t>Устранение расхождений между юридическими правами и фактической практикой</a:t>
            </a:r>
          </a:p>
        </p:txBody>
      </p:sp>
    </p:spTree>
    <p:extLst>
      <p:ext uri="{BB962C8B-B14F-4D97-AF65-F5344CB8AC3E}">
        <p14:creationId xmlns:p14="http://schemas.microsoft.com/office/powerpoint/2010/main" val="3885003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24" y="268913"/>
            <a:ext cx="5616000" cy="378068"/>
          </a:xfrm>
        </p:spPr>
        <p:txBody>
          <a:bodyPr>
            <a:normAutofit fontScale="90000"/>
          </a:bodyPr>
          <a:lstStyle/>
          <a:p>
            <a:r>
              <a:rPr lang="ru-RU"/>
              <a:t>«В погоне» за технологиями и реформами</a:t>
            </a:r>
          </a:p>
        </p:txBody>
      </p:sp>
      <p:sp>
        <p:nvSpPr>
          <p:cNvPr id="3" name="Content Placeholder 2"/>
          <p:cNvSpPr>
            <a:spLocks noGrp="1"/>
          </p:cNvSpPr>
          <p:nvPr>
            <p:ph idx="1"/>
          </p:nvPr>
        </p:nvSpPr>
        <p:spPr>
          <a:xfrm>
            <a:off x="173620" y="646981"/>
            <a:ext cx="8745107" cy="5743237"/>
          </a:xfrm>
        </p:spPr>
        <p:txBody>
          <a:bodyPr/>
          <a:lstStyle/>
          <a:p>
            <a:r>
              <a:rPr lang="ru-RU" dirty="0"/>
              <a:t>Более успешные фермеры перенимают технологии для использования</a:t>
            </a:r>
          </a:p>
          <a:p>
            <a:pPr lvl="1"/>
            <a:r>
              <a:rPr lang="ru-RU" dirty="0"/>
              <a:t>Концентрация земель в  собственности у меньшего количества крупных фермерских хозяйств</a:t>
            </a:r>
          </a:p>
          <a:p>
            <a:endParaRPr lang="en-US" dirty="0"/>
          </a:p>
          <a:p>
            <a:r>
              <a:rPr lang="ru-RU" dirty="0"/>
              <a:t>«</a:t>
            </a:r>
            <a:r>
              <a:rPr lang="ru-RU" dirty="0">
                <a:solidFill>
                  <a:srgbClr val="7030A0"/>
                </a:solidFill>
              </a:rPr>
              <a:t>Отстающие</a:t>
            </a:r>
            <a:r>
              <a:rPr lang="ru-RU" dirty="0"/>
              <a:t>» не могут конкурировать в этой гонке и выходят из фермерского бизнеса (</a:t>
            </a:r>
            <a:r>
              <a:rPr lang="ru-RU" dirty="0" err="1"/>
              <a:t>Кокрейн</a:t>
            </a:r>
            <a:r>
              <a:rPr lang="ru-RU" dirty="0"/>
              <a:t>, 1958 г.) </a:t>
            </a:r>
          </a:p>
          <a:p>
            <a:pPr lvl="1"/>
            <a:r>
              <a:rPr lang="ru-RU" dirty="0"/>
              <a:t>Ресурсы (земля, труд, техника) «отстающих» поглощаются теми, кто перенимает технологии.</a:t>
            </a:r>
          </a:p>
          <a:p>
            <a:endParaRPr lang="en-US" dirty="0"/>
          </a:p>
          <a:p>
            <a:r>
              <a:rPr lang="ru-RU" dirty="0"/>
              <a:t>Растет число сельских «безземельных» малоимущих и мигрантов в городские центры</a:t>
            </a:r>
          </a:p>
          <a:p>
            <a:endParaRPr lang="en-US" dirty="0"/>
          </a:p>
          <a:p>
            <a:r>
              <a:rPr lang="ru-RU" dirty="0"/>
              <a:t>В условиях </a:t>
            </a:r>
            <a:r>
              <a:rPr lang="ru-RU" dirty="0">
                <a:solidFill>
                  <a:srgbClr val="7030A0"/>
                </a:solidFill>
              </a:rPr>
              <a:t>погони за земельным рынком, </a:t>
            </a:r>
          </a:p>
          <a:p>
            <a:pPr lvl="1"/>
            <a:r>
              <a:rPr lang="ru-RU" dirty="0"/>
              <a:t>фермеры постоянно делают ставки на землю и повышают цены на нее (</a:t>
            </a:r>
            <a:r>
              <a:rPr lang="ru-RU" dirty="0" err="1"/>
              <a:t>Левинс</a:t>
            </a:r>
            <a:r>
              <a:rPr lang="ru-RU" dirty="0"/>
              <a:t> и </a:t>
            </a:r>
            <a:r>
              <a:rPr lang="ru-RU" dirty="0" err="1"/>
              <a:t>Кокрейн</a:t>
            </a:r>
            <a:r>
              <a:rPr lang="ru-RU" dirty="0"/>
              <a:t>, 1996 г.) </a:t>
            </a:r>
          </a:p>
          <a:p>
            <a:pPr lvl="1"/>
            <a:r>
              <a:rPr lang="ru-RU" dirty="0"/>
              <a:t>Увеличение числа </a:t>
            </a:r>
            <a:r>
              <a:rPr lang="ru-RU" dirty="0">
                <a:solidFill>
                  <a:srgbClr val="7030A0"/>
                </a:solidFill>
              </a:rPr>
              <a:t>«отсутствующих» землевладельцев </a:t>
            </a:r>
            <a:r>
              <a:rPr lang="ru-RU" dirty="0"/>
              <a:t>и увеличение числа фермеров, которые обрабатывают арендованные земли</a:t>
            </a:r>
          </a:p>
          <a:p>
            <a:pPr lvl="1"/>
            <a:r>
              <a:rPr lang="ru-RU" dirty="0">
                <a:solidFill>
                  <a:srgbClr val="7030A0"/>
                </a:solidFill>
              </a:rPr>
              <a:t>Сельские экономики теряют доход </a:t>
            </a:r>
            <a:r>
              <a:rPr lang="ru-RU" dirty="0"/>
              <a:t>из-за земельных платежей «отсутствующим» фермерам</a:t>
            </a:r>
          </a:p>
          <a:p>
            <a:pPr lvl="1"/>
            <a:r>
              <a:rPr lang="ru-RU" dirty="0"/>
              <a:t>Конкуренция за землю может привести к отношениям </a:t>
            </a:r>
            <a:r>
              <a:rPr lang="ru-RU" dirty="0">
                <a:solidFill>
                  <a:srgbClr val="7030A0"/>
                </a:solidFill>
              </a:rPr>
              <a:t>«хищник-жертва» </a:t>
            </a:r>
            <a:r>
              <a:rPr lang="ru-RU" dirty="0"/>
              <a:t>между различными субъектами (Аппель и </a:t>
            </a:r>
            <a:r>
              <a:rPr lang="ru-RU" dirty="0" err="1"/>
              <a:t>Балманн</a:t>
            </a:r>
            <a:r>
              <a:rPr lang="ru-RU" dirty="0"/>
              <a:t>, 2022 г.)</a:t>
            </a:r>
          </a:p>
          <a:p>
            <a:pPr lvl="1"/>
            <a:r>
              <a:rPr lang="ru-RU" dirty="0">
                <a:solidFill>
                  <a:srgbClr val="7030A0"/>
                </a:solidFill>
              </a:rPr>
              <a:t>Сельскохозяйственные политики не будут служить этой цели: </a:t>
            </a:r>
            <a:r>
              <a:rPr lang="ru-RU" dirty="0"/>
              <a:t>«Отсутствующие» фермеры не получают все сельскохозяйственные преимущества </a:t>
            </a:r>
          </a:p>
        </p:txBody>
      </p:sp>
      <p:sp>
        <p:nvSpPr>
          <p:cNvPr id="4" name="Slide Number Placeholder 3"/>
          <p:cNvSpPr>
            <a:spLocks noGrp="1"/>
          </p:cNvSpPr>
          <p:nvPr>
            <p:ph type="sldNum" sz="quarter" idx="12"/>
          </p:nvPr>
        </p:nvSpPr>
        <p:spPr/>
        <p:txBody>
          <a:bodyPr/>
          <a:lstStyle/>
          <a:p>
            <a:fld id="{250CD921-F783-F148-86E2-06D7341F7ADE}" type="slidenum">
              <a:rPr lang="de-DE" smtClean="0"/>
              <a:t>23</a:t>
            </a:fld>
            <a:endParaRPr lang="de-DE"/>
          </a:p>
        </p:txBody>
      </p:sp>
      <p:sp>
        <p:nvSpPr>
          <p:cNvPr id="6" name="Rectangle 5"/>
          <p:cNvSpPr/>
          <p:nvPr/>
        </p:nvSpPr>
        <p:spPr>
          <a:xfrm>
            <a:off x="3264858" y="6495721"/>
            <a:ext cx="2093843" cy="253916"/>
          </a:xfrm>
          <a:prstGeom prst="rect">
            <a:avLst/>
          </a:prstGeom>
        </p:spPr>
        <p:txBody>
          <a:bodyPr wrap="none">
            <a:spAutoFit/>
          </a:bodyPr>
          <a:lstStyle/>
          <a:p>
            <a:r>
              <a:rPr lang="ru-RU" sz="1050"/>
              <a:t>Источник: Фан и Чан-Канг (2005 г.) </a:t>
            </a:r>
          </a:p>
        </p:txBody>
      </p:sp>
    </p:spTree>
    <p:extLst>
      <p:ext uri="{BB962C8B-B14F-4D97-AF65-F5344CB8AC3E}">
        <p14:creationId xmlns:p14="http://schemas.microsoft.com/office/powerpoint/2010/main" val="114810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23" y="268913"/>
            <a:ext cx="7404657" cy="378068"/>
          </a:xfrm>
        </p:spPr>
        <p:txBody>
          <a:bodyPr>
            <a:normAutofit fontScale="90000"/>
          </a:bodyPr>
          <a:lstStyle/>
          <a:p>
            <a:r>
              <a:rPr lang="ru-RU" dirty="0"/>
              <a:t>Дальнейшее видение:  </a:t>
            </a:r>
            <a:br>
              <a:rPr lang="ru-RU" dirty="0"/>
            </a:br>
            <a:r>
              <a:rPr lang="ru-RU" dirty="0"/>
              <a:t>недопущение «гонки» за технологиями</a:t>
            </a:r>
          </a:p>
        </p:txBody>
      </p:sp>
      <p:sp>
        <p:nvSpPr>
          <p:cNvPr id="3" name="Content Placeholder 2"/>
          <p:cNvSpPr>
            <a:spLocks noGrp="1"/>
          </p:cNvSpPr>
          <p:nvPr>
            <p:ph idx="1"/>
          </p:nvPr>
        </p:nvSpPr>
        <p:spPr>
          <a:xfrm>
            <a:off x="342901" y="1061049"/>
            <a:ext cx="8257636" cy="5443268"/>
          </a:xfrm>
        </p:spPr>
        <p:txBody>
          <a:bodyPr/>
          <a:lstStyle/>
          <a:p>
            <a:r>
              <a:rPr lang="ru-RU" dirty="0">
                <a:solidFill>
                  <a:srgbClr val="7030A0"/>
                </a:solidFill>
              </a:rPr>
              <a:t>Инвестиции в сельскохозяйственные исследования </a:t>
            </a:r>
            <a:r>
              <a:rPr lang="ru-RU" dirty="0"/>
              <a:t>с учетом потребностей малых фермерских хозяйств</a:t>
            </a:r>
          </a:p>
          <a:p>
            <a:endParaRPr lang="en-US" dirty="0">
              <a:solidFill>
                <a:srgbClr val="7030A0"/>
              </a:solidFill>
            </a:endParaRPr>
          </a:p>
          <a:p>
            <a:r>
              <a:rPr lang="ru-RU" dirty="0">
                <a:solidFill>
                  <a:srgbClr val="7030A0"/>
                </a:solidFill>
              </a:rPr>
              <a:t>Субсидии, предназначенные для малых фермерских хозяйств, </a:t>
            </a:r>
            <a:r>
              <a:rPr lang="ru-RU" dirty="0"/>
              <a:t>а также поддержка в области кредитов, средств производства и новых технологий</a:t>
            </a:r>
          </a:p>
          <a:p>
            <a:endParaRPr lang="en-US" dirty="0"/>
          </a:p>
          <a:p>
            <a:r>
              <a:rPr lang="ru-RU" dirty="0"/>
              <a:t>Содействие </a:t>
            </a:r>
            <a:r>
              <a:rPr lang="ru-RU" dirty="0">
                <a:solidFill>
                  <a:srgbClr val="7030A0"/>
                </a:solidFill>
              </a:rPr>
              <a:t>производству высокоценных товаров малыми хозяйствами </a:t>
            </a:r>
            <a:r>
              <a:rPr lang="ru-RU" dirty="0"/>
              <a:t>посредством сельскохозяйственных исследований</a:t>
            </a:r>
          </a:p>
          <a:p>
            <a:pPr lvl="1"/>
            <a:r>
              <a:rPr lang="ru-RU" dirty="0"/>
              <a:t>вместо использования государственного бюджета на ирригацию и крупные программы по распространению сельскохозяйственных культур</a:t>
            </a:r>
          </a:p>
          <a:p>
            <a:endParaRPr lang="en-US" dirty="0">
              <a:solidFill>
                <a:schemeClr val="tx2"/>
              </a:solidFill>
            </a:endParaRPr>
          </a:p>
          <a:p>
            <a:r>
              <a:rPr lang="ru-RU" dirty="0"/>
              <a:t>Привлечение </a:t>
            </a:r>
            <a:r>
              <a:rPr lang="ru-RU" dirty="0">
                <a:solidFill>
                  <a:srgbClr val="7030A0"/>
                </a:solidFill>
              </a:rPr>
              <a:t>частных инвестиций </a:t>
            </a:r>
            <a:r>
              <a:rPr lang="ru-RU" dirty="0"/>
              <a:t>в транспорт, розничную сеть магазинов, переработку и хранение продукции</a:t>
            </a:r>
          </a:p>
          <a:p>
            <a:endParaRPr lang="en-US" dirty="0">
              <a:solidFill>
                <a:srgbClr val="7030A0"/>
              </a:solidFill>
            </a:endParaRPr>
          </a:p>
          <a:p>
            <a:r>
              <a:rPr lang="ru-RU" dirty="0">
                <a:solidFill>
                  <a:srgbClr val="7030A0"/>
                </a:solidFill>
              </a:rPr>
              <a:t>Прочная система социальной защиты </a:t>
            </a:r>
            <a:r>
              <a:rPr lang="ru-RU" dirty="0"/>
              <a:t>во избежание ловушек бедности и политика развития </a:t>
            </a:r>
            <a:r>
              <a:rPr lang="ru-RU" dirty="0">
                <a:solidFill>
                  <a:srgbClr val="7030A0"/>
                </a:solidFill>
              </a:rPr>
              <a:t>сельского, но  не-сельскохозяйственного сектора</a:t>
            </a:r>
          </a:p>
        </p:txBody>
      </p:sp>
      <p:sp>
        <p:nvSpPr>
          <p:cNvPr id="4" name="Slide Number Placeholder 3"/>
          <p:cNvSpPr>
            <a:spLocks noGrp="1"/>
          </p:cNvSpPr>
          <p:nvPr>
            <p:ph type="sldNum" sz="quarter" idx="12"/>
          </p:nvPr>
        </p:nvSpPr>
        <p:spPr/>
        <p:txBody>
          <a:bodyPr/>
          <a:lstStyle/>
          <a:p>
            <a:fld id="{250CD921-F783-F148-86E2-06D7341F7ADE}" type="slidenum">
              <a:rPr lang="de-DE" smtClean="0"/>
              <a:t>24</a:t>
            </a:fld>
            <a:endParaRPr lang="de-DE"/>
          </a:p>
        </p:txBody>
      </p:sp>
      <p:sp>
        <p:nvSpPr>
          <p:cNvPr id="6" name="Rectangle 5"/>
          <p:cNvSpPr/>
          <p:nvPr/>
        </p:nvSpPr>
        <p:spPr>
          <a:xfrm>
            <a:off x="3264858" y="6495721"/>
            <a:ext cx="2093843" cy="253916"/>
          </a:xfrm>
          <a:prstGeom prst="rect">
            <a:avLst/>
          </a:prstGeom>
        </p:spPr>
        <p:txBody>
          <a:bodyPr wrap="none">
            <a:spAutoFit/>
          </a:bodyPr>
          <a:lstStyle/>
          <a:p>
            <a:r>
              <a:rPr lang="ru-RU" sz="1050"/>
              <a:t>Источник: Фан и Чан-Канг (2005 г.) </a:t>
            </a:r>
          </a:p>
        </p:txBody>
      </p:sp>
    </p:spTree>
    <p:extLst>
      <p:ext uri="{BB962C8B-B14F-4D97-AF65-F5344CB8AC3E}">
        <p14:creationId xmlns:p14="http://schemas.microsoft.com/office/powerpoint/2010/main" val="401067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768" y="832365"/>
            <a:ext cx="4212000" cy="283551"/>
          </a:xfrm>
        </p:spPr>
        <p:txBody>
          <a:bodyPr>
            <a:normAutofit/>
          </a:bodyPr>
          <a:lstStyle/>
          <a:p>
            <a:r>
              <a:rPr lang="ru-RU" dirty="0"/>
              <a:t>Основные заключения для обдумывания </a:t>
            </a:r>
          </a:p>
        </p:txBody>
      </p:sp>
      <p:sp>
        <p:nvSpPr>
          <p:cNvPr id="3" name="Content Placeholder 2"/>
          <p:cNvSpPr>
            <a:spLocks noGrp="1"/>
          </p:cNvSpPr>
          <p:nvPr>
            <p:ph idx="1"/>
          </p:nvPr>
        </p:nvSpPr>
        <p:spPr>
          <a:xfrm>
            <a:off x="248855" y="1387774"/>
            <a:ext cx="8646289" cy="4082451"/>
          </a:xfrm>
        </p:spPr>
        <p:txBody>
          <a:bodyPr/>
          <a:lstStyle/>
          <a:p>
            <a:r>
              <a:rPr lang="ru-RU" sz="1600" dirty="0"/>
              <a:t>Во многих странах ЦАРЭС пахотные земли обрабатываются </a:t>
            </a:r>
            <a:r>
              <a:rPr lang="ru-RU" sz="1600" dirty="0">
                <a:solidFill>
                  <a:srgbClr val="7030A0"/>
                </a:solidFill>
              </a:rPr>
              <a:t>мелкими фермерами</a:t>
            </a:r>
          </a:p>
          <a:p>
            <a:r>
              <a:rPr lang="ru-RU" sz="1600" dirty="0"/>
              <a:t>Мелкие фермеры и семейные фермы вносят значительную долю в обеспечение  продовольствия в странах ЦАРЭС</a:t>
            </a:r>
          </a:p>
          <a:p>
            <a:endParaRPr lang="" sz="1600" dirty="0"/>
          </a:p>
          <a:p>
            <a:r>
              <a:rPr lang="ru-RU" sz="1600" dirty="0"/>
              <a:t>Обратная связь IR ослабевает, что влияет на </a:t>
            </a:r>
            <a:r>
              <a:rPr lang="ru-RU" sz="1600" dirty="0">
                <a:solidFill>
                  <a:srgbClr val="7030A0"/>
                </a:solidFill>
              </a:rPr>
              <a:t>сравнительные преимущества </a:t>
            </a:r>
            <a:r>
              <a:rPr lang="ru-RU" sz="1600" dirty="0"/>
              <a:t>мелких фермерских хозяйств</a:t>
            </a:r>
          </a:p>
          <a:p>
            <a:endParaRPr lang="" sz="1600" dirty="0"/>
          </a:p>
          <a:p>
            <a:r>
              <a:rPr lang="ru-RU" sz="1600" dirty="0"/>
              <a:t>Консолидация земель, сельскохозяйственные кооперативы и агропромышленные кластеры являются альтернативными вариантами для обеспечения </a:t>
            </a:r>
            <a:r>
              <a:rPr lang="ru-RU" sz="1600" dirty="0">
                <a:solidFill>
                  <a:srgbClr val="7030A0"/>
                </a:solidFill>
              </a:rPr>
              <a:t>экономии от масштаба </a:t>
            </a:r>
            <a:r>
              <a:rPr lang="ru-RU" sz="1600" dirty="0"/>
              <a:t>в сельском хозяйстве</a:t>
            </a:r>
          </a:p>
          <a:p>
            <a:endParaRPr lang="" sz="1600" dirty="0"/>
          </a:p>
          <a:p>
            <a:r>
              <a:rPr lang="ru-RU" sz="1600" dirty="0"/>
              <a:t>Успешность этих моделей будет обеспечена за счет прогресса в области </a:t>
            </a:r>
            <a:r>
              <a:rPr lang="ru-RU" sz="1600" dirty="0" err="1">
                <a:solidFill>
                  <a:srgbClr val="7030A0"/>
                </a:solidFill>
              </a:rPr>
              <a:t>землеобустройства</a:t>
            </a:r>
            <a:r>
              <a:rPr lang="ru-RU" sz="1600" dirty="0">
                <a:solidFill>
                  <a:srgbClr val="7030A0"/>
                </a:solidFill>
              </a:rPr>
              <a:t> и управления.</a:t>
            </a:r>
          </a:p>
          <a:p>
            <a:endParaRPr lang="" sz="1600" dirty="0"/>
          </a:p>
          <a:p>
            <a:r>
              <a:rPr lang="ru-RU" sz="1600" dirty="0"/>
              <a:t>Несмотря на преимущества, при разработке политики необходимо </a:t>
            </a:r>
            <a:r>
              <a:rPr lang="ru-RU" sz="1600" dirty="0">
                <a:solidFill>
                  <a:srgbClr val="7030A0"/>
                </a:solidFill>
              </a:rPr>
              <a:t>осознавать и учитывать проблемы, связанные с этими моделями</a:t>
            </a:r>
          </a:p>
          <a:p>
            <a:endParaRPr lang="en-US" sz="1600" dirty="0"/>
          </a:p>
        </p:txBody>
      </p:sp>
      <p:sp>
        <p:nvSpPr>
          <p:cNvPr id="4" name="Slide Number Placeholder 3"/>
          <p:cNvSpPr>
            <a:spLocks noGrp="1"/>
          </p:cNvSpPr>
          <p:nvPr>
            <p:ph type="sldNum" sz="quarter" idx="12"/>
          </p:nvPr>
        </p:nvSpPr>
        <p:spPr/>
        <p:txBody>
          <a:bodyPr/>
          <a:lstStyle/>
          <a:p>
            <a:pPr defTabSz="685800"/>
            <a:fld id="{250CD921-F783-F148-86E2-06D7341F7ADE}" type="slidenum">
              <a:rPr lang="de-DE">
                <a:solidFill>
                  <a:srgbClr val="FFFFFF"/>
                </a:solidFill>
                <a:latin typeface="Calibri" panose="020F0502020204030204"/>
              </a:rPr>
              <a:pPr defTabSz="685800"/>
              <a:t>25</a:t>
            </a:fld>
            <a:endParaRPr lang="de-DE">
              <a:solidFill>
                <a:srgbClr val="FFFFFF"/>
              </a:solidFill>
              <a:latin typeface="Calibri" panose="020F0502020204030204"/>
            </a:endParaRPr>
          </a:p>
        </p:txBody>
      </p:sp>
      <p:sp>
        <p:nvSpPr>
          <p:cNvPr id="6" name="Rectangle 5"/>
          <p:cNvSpPr/>
          <p:nvPr/>
        </p:nvSpPr>
        <p:spPr>
          <a:xfrm>
            <a:off x="3487472" y="6378218"/>
            <a:ext cx="1612942" cy="213585"/>
          </a:xfrm>
          <a:prstGeom prst="rect">
            <a:avLst/>
          </a:prstGeom>
        </p:spPr>
        <p:txBody>
          <a:bodyPr wrap="none">
            <a:spAutoFit/>
          </a:bodyPr>
          <a:lstStyle/>
          <a:p>
            <a:pPr defTabSz="685800"/>
            <a:r>
              <a:rPr lang="ru-RU" sz="788" dirty="0">
                <a:solidFill>
                  <a:srgbClr val="565756"/>
                </a:solidFill>
                <a:latin typeface="Calibri" panose="020F0502020204030204"/>
              </a:rPr>
              <a:t>Источник: Фан и Чан-</a:t>
            </a:r>
            <a:r>
              <a:rPr lang="ru-RU" sz="788" dirty="0" err="1">
                <a:solidFill>
                  <a:srgbClr val="565756"/>
                </a:solidFill>
                <a:latin typeface="Calibri" panose="020F0502020204030204"/>
              </a:rPr>
              <a:t>Канг</a:t>
            </a:r>
            <a:r>
              <a:rPr lang="ru-RU" sz="788" dirty="0">
                <a:solidFill>
                  <a:srgbClr val="565756"/>
                </a:solidFill>
                <a:latin typeface="Calibri" panose="020F0502020204030204"/>
              </a:rPr>
              <a:t> (2005 г.) </a:t>
            </a:r>
          </a:p>
        </p:txBody>
      </p:sp>
    </p:spTree>
    <p:extLst>
      <p:ext uri="{BB962C8B-B14F-4D97-AF65-F5344CB8AC3E}">
        <p14:creationId xmlns:p14="http://schemas.microsoft.com/office/powerpoint/2010/main" val="362798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F1EDA1E-5508-5F47-9812-73C3D56247AF}" type="slidenum">
              <a:rPr lang="de-DE" smtClean="0"/>
              <a:pPr/>
              <a:t>26</a:t>
            </a:fld>
            <a:endParaRPr lang="de-DE"/>
          </a:p>
        </p:txBody>
      </p:sp>
      <p:sp>
        <p:nvSpPr>
          <p:cNvPr id="8" name="Title 7"/>
          <p:cNvSpPr>
            <a:spLocks noGrp="1"/>
          </p:cNvSpPr>
          <p:nvPr>
            <p:ph type="title"/>
          </p:nvPr>
        </p:nvSpPr>
        <p:spPr>
          <a:xfrm>
            <a:off x="424267" y="305377"/>
            <a:ext cx="8280400" cy="350232"/>
          </a:xfrm>
        </p:spPr>
        <p:txBody>
          <a:bodyPr/>
          <a:lstStyle/>
          <a:p>
            <a:r>
              <a:rPr lang="ru-RU"/>
              <a:t>И последнее, но не менее важное</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2283573"/>
            <a:ext cx="8520517" cy="3622301"/>
          </a:xfrm>
          <a:prstGeom prst="rect">
            <a:avLst/>
          </a:prstGeom>
        </p:spPr>
      </p:pic>
      <p:sp>
        <p:nvSpPr>
          <p:cNvPr id="10" name="Rectangle 9"/>
          <p:cNvSpPr/>
          <p:nvPr/>
        </p:nvSpPr>
        <p:spPr>
          <a:xfrm>
            <a:off x="323849" y="819646"/>
            <a:ext cx="8594877" cy="1231106"/>
          </a:xfrm>
          <a:prstGeom prst="rect">
            <a:avLst/>
          </a:prstGeom>
        </p:spPr>
        <p:txBody>
          <a:bodyPr wrap="square">
            <a:spAutoFit/>
          </a:bodyPr>
          <a:lstStyle/>
          <a:p>
            <a:r>
              <a:rPr lang="ru-RU" sz="2000" b="1" dirty="0">
                <a:solidFill>
                  <a:schemeClr val="accent1"/>
                </a:solidFill>
              </a:rPr>
              <a:t>Страны ЦАРЭС - черный (белый) ящик?</a:t>
            </a:r>
          </a:p>
          <a:p>
            <a:r>
              <a:rPr lang="ru-RU" dirty="0"/>
              <a:t>Карта, показывающая источники данных, полученных в результате сельскохозяйственных переписей (фиолетовым) или обследований домашних хозяйств (оранжевым) на уровне страны</a:t>
            </a:r>
          </a:p>
        </p:txBody>
      </p:sp>
      <p:sp>
        <p:nvSpPr>
          <p:cNvPr id="11" name="TextBox 10"/>
          <p:cNvSpPr txBox="1"/>
          <p:nvPr/>
        </p:nvSpPr>
        <p:spPr>
          <a:xfrm>
            <a:off x="284567" y="5932572"/>
            <a:ext cx="8559800" cy="261610"/>
          </a:xfrm>
          <a:prstGeom prst="rect">
            <a:avLst/>
          </a:prstGeom>
          <a:noFill/>
        </p:spPr>
        <p:txBody>
          <a:bodyPr wrap="square" rtlCol="0">
            <a:spAutoFit/>
          </a:bodyPr>
          <a:lstStyle/>
          <a:p>
            <a:r>
              <a:rPr lang="ru-RU" sz="1100"/>
              <a:t>Источник: Риккарди и др. (2018b): Набор данных с открытым доступом, содержащий данные о производстве продуктов питания по размерам ферм в глобальном масштабе.</a:t>
            </a:r>
          </a:p>
        </p:txBody>
      </p:sp>
    </p:spTree>
    <p:extLst>
      <p:ext uri="{BB962C8B-B14F-4D97-AF65-F5344CB8AC3E}">
        <p14:creationId xmlns:p14="http://schemas.microsoft.com/office/powerpoint/2010/main" val="2431295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31062"/>
            <a:ext cx="8104480" cy="631088"/>
          </a:xfrm>
        </p:spPr>
        <p:txBody>
          <a:bodyPr/>
          <a:lstStyle/>
          <a:p>
            <a:r>
              <a:rPr lang="ru-RU"/>
              <a:t>Информационные бюллетени IAMO</a:t>
            </a:r>
          </a:p>
        </p:txBody>
      </p:sp>
      <p:sp>
        <p:nvSpPr>
          <p:cNvPr id="3" name="Content Placeholder 2"/>
          <p:cNvSpPr>
            <a:spLocks noGrp="1"/>
          </p:cNvSpPr>
          <p:nvPr>
            <p:ph idx="1"/>
          </p:nvPr>
        </p:nvSpPr>
        <p:spPr>
          <a:xfrm>
            <a:off x="431800" y="1678891"/>
            <a:ext cx="8134230" cy="3908932"/>
          </a:xfrm>
        </p:spPr>
        <p:txBody>
          <a:bodyPr/>
          <a:lstStyle/>
          <a:p>
            <a:r>
              <a:rPr lang="ru-RU"/>
              <a:t>Ахмадиева, З., Герцфельд, Т. (2020): Как состыковать официальные права на землю с представлениями фермеров в Центральной Азии? Информационный бюллетень IAMO № 38, Галле (Заале) </a:t>
            </a:r>
            <a:r>
              <a:rPr lang="ru-RU">
                <a:hlinkClick r:id="rId2"/>
              </a:rPr>
              <a:t>https://www.iamo.de/fileadmin/user_upload/IAMOPolicyBrief38en.pdf</a:t>
            </a:r>
            <a:r>
              <a:rPr lang="ru-RU"/>
              <a:t> </a:t>
            </a:r>
          </a:p>
          <a:p>
            <a:endParaRPr lang="de-DE" dirty="0"/>
          </a:p>
          <a:p>
            <a:r>
              <a:rPr lang="ru-RU"/>
              <a:t>Петрик, М., Джанибеков, Н. (2019): Реструктуризация фермерских хозяйств в Узбекистане: Что дальше? Информационный бюллетень IAMO № 36, Галле (Заале) </a:t>
            </a:r>
            <a:r>
              <a:rPr lang="ru-RU">
                <a:hlinkClick r:id="rId3"/>
              </a:rPr>
              <a:t>https://www.iamo.de/fileadmin/documents/IAMOPolicyBrief36_en.pdf</a:t>
            </a:r>
            <a:r>
              <a:rPr lang="ru-RU"/>
              <a:t> </a:t>
            </a:r>
          </a:p>
          <a:p>
            <a:endParaRPr lang="de-DE" dirty="0"/>
          </a:p>
          <a:p>
            <a:endParaRPr lang="de-DE" dirty="0"/>
          </a:p>
          <a:p>
            <a:endParaRPr lang="de-DE" dirty="0"/>
          </a:p>
        </p:txBody>
      </p:sp>
      <p:sp>
        <p:nvSpPr>
          <p:cNvPr id="4" name="Slide Number Placeholder 3"/>
          <p:cNvSpPr>
            <a:spLocks noGrp="1"/>
          </p:cNvSpPr>
          <p:nvPr>
            <p:ph type="sldNum" sz="quarter" idx="12"/>
          </p:nvPr>
        </p:nvSpPr>
        <p:spPr/>
        <p:txBody>
          <a:bodyPr/>
          <a:lstStyle/>
          <a:p>
            <a:fld id="{250CD921-F783-F148-86E2-06D7341F7ADE}" type="slidenum">
              <a:rPr lang="de-DE" smtClean="0"/>
              <a:t>27</a:t>
            </a:fld>
            <a:endParaRPr lang="de-DE"/>
          </a:p>
        </p:txBody>
      </p:sp>
    </p:spTree>
    <p:extLst>
      <p:ext uri="{BB962C8B-B14F-4D97-AF65-F5344CB8AC3E}">
        <p14:creationId xmlns:p14="http://schemas.microsoft.com/office/powerpoint/2010/main" val="333310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3F1EDA1E-5508-5F47-9812-73C3D56247AF}" type="slidenum">
              <a:rPr lang="de-DE" smtClean="0"/>
              <a:pPr/>
              <a:t>28</a:t>
            </a:fld>
            <a:endParaRPr lang="de-DE"/>
          </a:p>
        </p:txBody>
      </p:sp>
      <p:sp>
        <p:nvSpPr>
          <p:cNvPr id="3" name="TextBox 2">
            <a:extLst>
              <a:ext uri="{FF2B5EF4-FFF2-40B4-BE49-F238E27FC236}">
                <a16:creationId xmlns:a16="http://schemas.microsoft.com/office/drawing/2014/main" id="{380FD958-2DA7-9A82-76A7-FE79DF41322A}"/>
              </a:ext>
            </a:extLst>
          </p:cNvPr>
          <p:cNvSpPr txBox="1"/>
          <p:nvPr/>
        </p:nvSpPr>
        <p:spPr>
          <a:xfrm>
            <a:off x="510363" y="1275908"/>
            <a:ext cx="3774558" cy="369332"/>
          </a:xfrm>
          <a:prstGeom prst="rect">
            <a:avLst/>
          </a:prstGeom>
          <a:solidFill>
            <a:schemeClr val="bg1"/>
          </a:solidFill>
        </p:spPr>
        <p:txBody>
          <a:bodyPr wrap="square" rtlCol="0">
            <a:spAutoFit/>
          </a:bodyPr>
          <a:lstStyle/>
          <a:p>
            <a:r>
              <a:rPr lang="ru-RU" b="1" dirty="0">
                <a:solidFill>
                  <a:schemeClr val="accent2">
                    <a:lumMod val="75000"/>
                  </a:schemeClr>
                </a:solidFill>
              </a:rPr>
              <a:t>СПАСИБО ЗА ВНИМАНИЕ</a:t>
            </a:r>
            <a:endParaRPr lang="ru-KZ" b="1" dirty="0">
              <a:solidFill>
                <a:schemeClr val="accent2">
                  <a:lumMod val="75000"/>
                </a:schemeClr>
              </a:solidFill>
            </a:endParaRPr>
          </a:p>
        </p:txBody>
      </p:sp>
    </p:spTree>
    <p:extLst>
      <p:ext uri="{BB962C8B-B14F-4D97-AF65-F5344CB8AC3E}">
        <p14:creationId xmlns:p14="http://schemas.microsoft.com/office/powerpoint/2010/main" val="209380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F1EDA1E-5508-5F47-9812-73C3D56247AF}" type="slidenum">
              <a:rPr lang="de-DE" smtClean="0"/>
              <a:pPr/>
              <a:t>29</a:t>
            </a:fld>
            <a:endParaRPr lang="de-DE"/>
          </a:p>
        </p:txBody>
      </p:sp>
      <p:sp>
        <p:nvSpPr>
          <p:cNvPr id="4" name="Text Placeholder 3"/>
          <p:cNvSpPr>
            <a:spLocks noGrp="1"/>
          </p:cNvSpPr>
          <p:nvPr>
            <p:ph type="body" sz="quarter" idx="16"/>
          </p:nvPr>
        </p:nvSpPr>
        <p:spPr>
          <a:xfrm>
            <a:off x="242018" y="768680"/>
            <a:ext cx="8753125" cy="5721719"/>
          </a:xfrm>
        </p:spPr>
        <p:txBody>
          <a:bodyPr/>
          <a:lstStyle/>
          <a:p>
            <a:pPr>
              <a:spcBef>
                <a:spcPts val="300"/>
              </a:spcBef>
              <a:spcAft>
                <a:spcPts val="300"/>
              </a:spcAft>
            </a:pPr>
            <a:r>
              <a:rPr lang="ru-RU" sz="1200" dirty="0" err="1"/>
              <a:t>Ахмадиева</a:t>
            </a:r>
            <a:r>
              <a:rPr lang="ru-RU" sz="1200" dirty="0"/>
              <a:t>, З., </a:t>
            </a:r>
            <a:r>
              <a:rPr lang="ru-RU" sz="1200" dirty="0" err="1"/>
              <a:t>Герцфельд</a:t>
            </a:r>
            <a:r>
              <a:rPr lang="ru-RU" sz="1200" dirty="0"/>
              <a:t>, Т. (2021): Как практика соответствует земельному законодательству в Центральной Азии? </a:t>
            </a:r>
            <a:r>
              <a:rPr lang="ru-RU" sz="1200" i="1" dirty="0"/>
              <a:t>Политика землепользования </a:t>
            </a:r>
            <a:r>
              <a:rPr lang="ru-RU" sz="1200" dirty="0"/>
              <a:t>109, 105726.</a:t>
            </a:r>
          </a:p>
          <a:p>
            <a:pPr>
              <a:spcBef>
                <a:spcPts val="300"/>
              </a:spcBef>
              <a:spcAft>
                <a:spcPts val="300"/>
              </a:spcAft>
            </a:pPr>
            <a:r>
              <a:rPr lang="ru-RU" sz="1200" dirty="0"/>
              <a:t>Аппель, Ф., </a:t>
            </a:r>
            <a:r>
              <a:rPr lang="ru-RU" sz="1200" dirty="0" err="1"/>
              <a:t>Бальманн</a:t>
            </a:r>
            <a:r>
              <a:rPr lang="ru-RU" sz="1200" dirty="0"/>
              <a:t>, А. (2022): Хищник или жертва? Влияние роста фермы на соседние фермы. Журнал сельскохозяйственной экономики. </a:t>
            </a:r>
            <a:r>
              <a:rPr lang="ru-RU" sz="1200" dirty="0">
                <a:hlinkClick r:id="rId3"/>
              </a:rPr>
              <a:t>https://doi.org/10.1111/1477-9552.12503</a:t>
            </a:r>
          </a:p>
          <a:p>
            <a:pPr>
              <a:spcBef>
                <a:spcPts val="300"/>
              </a:spcBef>
              <a:spcAft>
                <a:spcPts val="300"/>
              </a:spcAft>
            </a:pPr>
            <a:r>
              <a:rPr lang="ru-RU" sz="1200" dirty="0"/>
              <a:t>Барретт C.Б., </a:t>
            </a:r>
            <a:r>
              <a:rPr lang="ru-RU" sz="1200" dirty="0" err="1"/>
              <a:t>Беллемаре</a:t>
            </a:r>
            <a:r>
              <a:rPr lang="ru-RU" sz="1200" dirty="0"/>
              <a:t>, M.Ф., </a:t>
            </a:r>
            <a:r>
              <a:rPr lang="ru-RU" sz="1200" dirty="0" err="1"/>
              <a:t>Хоу</a:t>
            </a:r>
            <a:r>
              <a:rPr lang="ru-RU" sz="1200" dirty="0"/>
              <a:t> Д. Й. (2010): Пересмотр традиционных пояснений обратной связи между производительностью и размером фермы. Мировое развитие 38 (1), 88-97.</a:t>
            </a:r>
          </a:p>
          <a:p>
            <a:pPr>
              <a:spcBef>
                <a:spcPts val="300"/>
              </a:spcBef>
              <a:spcAft>
                <a:spcPts val="300"/>
              </a:spcAft>
            </a:pPr>
            <a:r>
              <a:rPr lang="ru-RU" sz="1200" dirty="0" err="1"/>
              <a:t>Бийман</a:t>
            </a:r>
            <a:r>
              <a:rPr lang="ru-RU" sz="1200" dirty="0"/>
              <a:t> Дж., </a:t>
            </a:r>
            <a:r>
              <a:rPr lang="ru-RU" sz="1200" dirty="0" err="1"/>
              <a:t>Илиопулос</a:t>
            </a:r>
            <a:r>
              <a:rPr lang="ru-RU" sz="1200" dirty="0"/>
              <a:t> К., </a:t>
            </a:r>
            <a:r>
              <a:rPr lang="ru-RU" sz="1200" dirty="0" err="1"/>
              <a:t>Поппе</a:t>
            </a:r>
            <a:r>
              <a:rPr lang="ru-RU" sz="1200" dirty="0"/>
              <a:t> </a:t>
            </a:r>
            <a:r>
              <a:rPr lang="ru-RU" sz="1200" dirty="0" err="1"/>
              <a:t>К.Дж</a:t>
            </a:r>
            <a:r>
              <a:rPr lang="ru-RU" sz="1200" dirty="0"/>
              <a:t>., </a:t>
            </a:r>
            <a:r>
              <a:rPr lang="ru-RU" sz="1200" dirty="0" err="1"/>
              <a:t>Гийселинкс</a:t>
            </a:r>
            <a:r>
              <a:rPr lang="ru-RU" sz="1200" dirty="0"/>
              <a:t> К., </a:t>
            </a:r>
            <a:r>
              <a:rPr lang="ru-RU" sz="1200" dirty="0" err="1"/>
              <a:t>Хагедорн</a:t>
            </a:r>
            <a:r>
              <a:rPr lang="ru-RU" sz="1200" dirty="0"/>
              <a:t> К., </a:t>
            </a:r>
            <a:r>
              <a:rPr lang="ru-RU" sz="1200" dirty="0" err="1"/>
              <a:t>Ханиш</a:t>
            </a:r>
            <a:r>
              <a:rPr lang="ru-RU" sz="1200" dirty="0"/>
              <a:t> М., Хендрикс </a:t>
            </a:r>
            <a:r>
              <a:rPr lang="ru-RU" sz="1200" dirty="0" err="1"/>
              <a:t>Г.В.Дж</a:t>
            </a:r>
            <a:r>
              <a:rPr lang="ru-RU" sz="1200" dirty="0"/>
              <a:t>., </a:t>
            </a:r>
            <a:r>
              <a:rPr lang="ru-RU" sz="1200" dirty="0" err="1"/>
              <a:t>Кюль</a:t>
            </a:r>
            <a:r>
              <a:rPr lang="ru-RU" sz="1200" dirty="0"/>
              <a:t> Р., </a:t>
            </a:r>
            <a:r>
              <a:rPr lang="ru-RU" sz="1200" dirty="0" err="1"/>
              <a:t>Оллила</a:t>
            </a:r>
            <a:r>
              <a:rPr lang="ru-RU" sz="1200" dirty="0"/>
              <a:t> Р., </a:t>
            </a:r>
            <a:r>
              <a:rPr lang="ru-RU" sz="1200" dirty="0" err="1"/>
              <a:t>Пюкконен</a:t>
            </a:r>
            <a:r>
              <a:rPr lang="ru-RU" sz="1200" dirty="0"/>
              <a:t> П., ван дер </a:t>
            </a:r>
            <a:r>
              <a:rPr lang="ru-RU" sz="1200" dirty="0" err="1"/>
              <a:t>Санген</a:t>
            </a:r>
            <a:r>
              <a:rPr lang="ru-RU" sz="1200" dirty="0"/>
              <a:t>, Г. (2012): Поддержка фермерских кооперативов. Заключительный отчет. </a:t>
            </a:r>
            <a:r>
              <a:rPr lang="ru-RU" sz="1200" dirty="0" err="1"/>
              <a:t>Вагенингенский</a:t>
            </a:r>
            <a:r>
              <a:rPr lang="ru-RU" sz="1200" dirty="0"/>
              <a:t> университет. </a:t>
            </a:r>
            <a:r>
              <a:rPr lang="ru-RU" sz="1200" dirty="0">
                <a:hlinkClick r:id="rId4"/>
              </a:rPr>
              <a:t>https://edepot.wur.nl/245007</a:t>
            </a:r>
            <a:r>
              <a:rPr lang="ru-RU" sz="1200" dirty="0"/>
              <a:t> </a:t>
            </a:r>
          </a:p>
          <a:p>
            <a:pPr>
              <a:spcBef>
                <a:spcPts val="300"/>
              </a:spcBef>
              <a:spcAft>
                <a:spcPts val="300"/>
              </a:spcAft>
            </a:pPr>
            <a:r>
              <a:rPr lang="ru-RU" sz="1200" dirty="0" err="1"/>
              <a:t>Клоссет</a:t>
            </a:r>
            <a:r>
              <a:rPr lang="ru-RU" sz="1200" dirty="0"/>
              <a:t>, М., </a:t>
            </a:r>
            <a:r>
              <a:rPr lang="ru-RU" sz="1200" dirty="0" err="1"/>
              <a:t>Дехиби</a:t>
            </a:r>
            <a:r>
              <a:rPr lang="ru-RU" sz="1200" dirty="0"/>
              <a:t>, Б.Б.Б., </a:t>
            </a:r>
            <a:r>
              <a:rPr lang="ru-RU" sz="1200" dirty="0" err="1"/>
              <a:t>Ав-Хассан</a:t>
            </a:r>
            <a:r>
              <a:rPr lang="ru-RU" sz="1200" dirty="0"/>
              <a:t>, А. (2015 г.) Измерение экономического воздействия изменения климата на сельское хозяйство: </a:t>
            </a:r>
            <a:r>
              <a:rPr lang="ru-RU" sz="1200" dirty="0" err="1"/>
              <a:t>Рикардианский</a:t>
            </a:r>
            <a:r>
              <a:rPr lang="ru-RU" sz="1200" dirty="0"/>
              <a:t> анализ сельскохозяйственных угодий в Таджикистане. Климат и развитие 7 (5), 454-468.</a:t>
            </a:r>
          </a:p>
          <a:p>
            <a:pPr>
              <a:spcBef>
                <a:spcPts val="300"/>
              </a:spcBef>
              <a:spcAft>
                <a:spcPts val="300"/>
              </a:spcAft>
            </a:pPr>
            <a:r>
              <a:rPr lang="ru-RU" sz="1200" dirty="0" err="1"/>
              <a:t>Кокрейн</a:t>
            </a:r>
            <a:r>
              <a:rPr lang="ru-RU" sz="1200" dirty="0"/>
              <a:t> В.В. (1958) </a:t>
            </a:r>
            <a:r>
              <a:rPr lang="ru-RU" sz="1200" i="1" dirty="0"/>
              <a:t>Фермерские цены: Миф и реальность.</a:t>
            </a:r>
            <a:r>
              <a:rPr lang="ru-RU" sz="1200" dirty="0"/>
              <a:t> Университет Миннесоты, Сент-Пол.</a:t>
            </a:r>
          </a:p>
          <a:p>
            <a:pPr>
              <a:spcBef>
                <a:spcPts val="300"/>
              </a:spcBef>
              <a:spcAft>
                <a:spcPts val="300"/>
              </a:spcAft>
            </a:pPr>
            <a:r>
              <a:rPr lang="ru-RU" sz="1200" dirty="0"/>
              <a:t>Джанибеков Н., Ван Аше К., </a:t>
            </a:r>
            <a:r>
              <a:rPr lang="ru-RU" sz="1200" dirty="0" err="1"/>
              <a:t>Бобожонов</a:t>
            </a:r>
            <a:r>
              <a:rPr lang="ru-RU" sz="1200" dirty="0"/>
              <a:t> И., </a:t>
            </a:r>
            <a:r>
              <a:rPr lang="ru-RU" sz="1200" dirty="0" err="1"/>
              <a:t>Дж.П.А</a:t>
            </a:r>
            <a:r>
              <a:rPr lang="ru-RU" sz="1200" dirty="0"/>
              <a:t>. </a:t>
            </a:r>
            <a:r>
              <a:rPr lang="ru-RU" sz="1200" dirty="0" err="1"/>
              <a:t>Ламерс</a:t>
            </a:r>
            <a:r>
              <a:rPr lang="ru-RU" sz="1200" dirty="0"/>
              <a:t>  (2012): Реструктуризация фермерских хозяйств и консолидация земель в Узбекистане: Новые фермы со старыми барьерами. Европейско-азиатские исследования 64 (6), 1101-1126.</a:t>
            </a:r>
          </a:p>
          <a:p>
            <a:pPr>
              <a:spcBef>
                <a:spcPts val="300"/>
              </a:spcBef>
              <a:spcAft>
                <a:spcPts val="300"/>
              </a:spcAft>
            </a:pPr>
            <a:r>
              <a:rPr lang="ru-RU" sz="1200" dirty="0"/>
              <a:t>Иствуд, Р., Липтон, М., </a:t>
            </a:r>
            <a:r>
              <a:rPr lang="ru-RU" sz="1200" dirty="0" err="1"/>
              <a:t>Ньюэлл</a:t>
            </a:r>
            <a:r>
              <a:rPr lang="ru-RU" sz="1200" dirty="0"/>
              <a:t>, А. (2010) Размер фермы. Изложено в: Р. </a:t>
            </a:r>
            <a:r>
              <a:rPr lang="ru-RU" sz="1200" dirty="0" err="1"/>
              <a:t>Эвенсон</a:t>
            </a:r>
            <a:r>
              <a:rPr lang="ru-RU" sz="1200" dirty="0"/>
              <a:t>, П. </a:t>
            </a:r>
            <a:r>
              <a:rPr lang="ru-RU" sz="1200" dirty="0" err="1"/>
              <a:t>Пингали</a:t>
            </a:r>
            <a:r>
              <a:rPr lang="ru-RU" sz="1200" dirty="0"/>
              <a:t> (ред.) Справочник по экономике сельского хозяйства, том. 4, Эльзевир, стр. 3323–3397. </a:t>
            </a:r>
          </a:p>
          <a:p>
            <a:pPr>
              <a:spcBef>
                <a:spcPts val="300"/>
              </a:spcBef>
              <a:spcAft>
                <a:spcPts val="300"/>
              </a:spcAft>
            </a:pPr>
            <a:r>
              <a:rPr lang="ru-RU" sz="1200" dirty="0"/>
              <a:t>Европейская комиссия (2014 г.) Промышленность и предпринимательство. Кластеры. </a:t>
            </a:r>
            <a:r>
              <a:rPr lang="ru-RU" sz="1200" dirty="0">
                <a:hlinkClick r:id="rId5"/>
              </a:rPr>
              <a:t>http://ec.europa.eu/commission_2010-2014/tajani/priorities/clusters/index_en.htm</a:t>
            </a:r>
            <a:r>
              <a:rPr lang="ru-RU" sz="1200" dirty="0"/>
              <a:t> </a:t>
            </a:r>
          </a:p>
          <a:p>
            <a:pPr>
              <a:spcBef>
                <a:spcPts val="300"/>
              </a:spcBef>
              <a:spcAft>
                <a:spcPts val="300"/>
              </a:spcAft>
            </a:pPr>
            <a:r>
              <a:rPr lang="ru-RU" sz="1200" dirty="0"/>
              <a:t>Фан, С., Чан-</a:t>
            </a:r>
            <a:r>
              <a:rPr lang="ru-RU" sz="1200" dirty="0" err="1"/>
              <a:t>Канг</a:t>
            </a:r>
            <a:r>
              <a:rPr lang="ru-RU" sz="1200" dirty="0"/>
              <a:t>, К. (2005): По-прежнему ли привлекательны малые фермы? Размер фермы, производительность и бедность в азиатском сельском хозяйстве. Экономика сельского хозяйства 32 (1), 135-146.</a:t>
            </a:r>
          </a:p>
          <a:p>
            <a:pPr>
              <a:spcBef>
                <a:spcPts val="300"/>
              </a:spcBef>
              <a:spcAft>
                <a:spcPts val="300"/>
              </a:spcAft>
            </a:pPr>
            <a:r>
              <a:rPr lang="ru-RU" sz="1200" dirty="0"/>
              <a:t>ФАО (2010) Сельскохозяйственные кластеры в развивающихся странах: Сохранение конкурентоспособности в условиях глобализации экономики, Эва </a:t>
            </a:r>
            <a:r>
              <a:rPr lang="ru-RU" sz="1200" dirty="0" err="1"/>
              <a:t>Гальвес</a:t>
            </a:r>
            <a:r>
              <a:rPr lang="ru-RU" sz="1200" dirty="0"/>
              <a:t> </a:t>
            </a:r>
            <a:r>
              <a:rPr lang="ru-RU" sz="1200" dirty="0" err="1"/>
              <a:t>Ногалес</a:t>
            </a:r>
            <a:r>
              <a:rPr lang="ru-RU" sz="1200" dirty="0"/>
              <a:t> (ред.), Рим, Италия. </a:t>
            </a:r>
          </a:p>
          <a:p>
            <a:pPr>
              <a:spcBef>
                <a:spcPts val="300"/>
              </a:spcBef>
              <a:spcAft>
                <a:spcPts val="300"/>
              </a:spcAft>
            </a:pPr>
            <a:r>
              <a:rPr lang="ru-RU" sz="1200" dirty="0"/>
              <a:t>ФАО (2017) Территориальные инструменты для развития </a:t>
            </a:r>
            <a:r>
              <a:rPr lang="ru-RU" sz="1200" dirty="0" err="1"/>
              <a:t>агропромышленности</a:t>
            </a:r>
            <a:r>
              <a:rPr lang="ru-RU" sz="1200" dirty="0"/>
              <a:t> – Справочник, Эва </a:t>
            </a:r>
            <a:r>
              <a:rPr lang="ru-RU" sz="1200" dirty="0" err="1"/>
              <a:t>Гальвес</a:t>
            </a:r>
            <a:r>
              <a:rPr lang="ru-RU" sz="1200" dirty="0"/>
              <a:t> </a:t>
            </a:r>
            <a:r>
              <a:rPr lang="ru-RU" sz="1200" dirty="0" err="1"/>
              <a:t>Ногалес</a:t>
            </a:r>
            <a:r>
              <a:rPr lang="ru-RU" sz="1200" dirty="0"/>
              <a:t> и Мартин Уэббер (ред.), Рим, Италия.</a:t>
            </a:r>
          </a:p>
          <a:p>
            <a:pPr>
              <a:spcBef>
                <a:spcPts val="300"/>
              </a:spcBef>
              <a:spcAft>
                <a:spcPts val="300"/>
              </a:spcAft>
            </a:pPr>
            <a:r>
              <a:rPr lang="ru-RU" sz="1200" dirty="0"/>
              <a:t>Гарсон </a:t>
            </a:r>
            <a:r>
              <a:rPr lang="ru-RU" sz="1200" dirty="0" err="1"/>
              <a:t>Дельво</a:t>
            </a:r>
            <a:r>
              <a:rPr lang="ru-RU" sz="1200" dirty="0"/>
              <a:t>, П.А., </a:t>
            </a:r>
            <a:r>
              <a:rPr lang="ru-RU" sz="1200" dirty="0" err="1"/>
              <a:t>Рисго</a:t>
            </a:r>
            <a:r>
              <a:rPr lang="ru-RU" sz="1200" dirty="0"/>
              <a:t>, Л., Гомес и Палома, С. (2020a): Зависимость размера фермы от производительности: Обзор. EUR 30471 EN, Издательское бюро Европейского Союза, Люксембург. </a:t>
            </a:r>
          </a:p>
          <a:p>
            <a:pPr>
              <a:spcBef>
                <a:spcPts val="300"/>
              </a:spcBef>
              <a:spcAft>
                <a:spcPts val="300"/>
              </a:spcAft>
            </a:pPr>
            <a:r>
              <a:rPr lang="ru-RU" sz="1200" dirty="0"/>
              <a:t>Гарсон </a:t>
            </a:r>
            <a:r>
              <a:rPr lang="ru-RU" sz="1200" dirty="0" err="1"/>
              <a:t>Дельво</a:t>
            </a:r>
            <a:r>
              <a:rPr lang="ru-RU" sz="1200" dirty="0"/>
              <a:t>, П.А., </a:t>
            </a:r>
            <a:r>
              <a:rPr lang="ru-RU" sz="1200" dirty="0" err="1"/>
              <a:t>Рисго</a:t>
            </a:r>
            <a:r>
              <a:rPr lang="ru-RU" sz="1200" dirty="0"/>
              <a:t>, Л., Гомес и Палома, С. (2020b): Являются ли небольшие фермы более эффективными, чем более крупные в развивающихся странах? </a:t>
            </a:r>
            <a:r>
              <a:rPr lang="ru-RU" sz="1200" i="1" dirty="0"/>
              <a:t>Научные достижения</a:t>
            </a:r>
            <a:r>
              <a:rPr lang="ru-RU" sz="1200" dirty="0"/>
              <a:t> 6 (41). </a:t>
            </a:r>
            <a:r>
              <a:rPr lang="ru-RU" sz="1200" dirty="0">
                <a:hlinkClick r:id="rId6"/>
              </a:rPr>
              <a:t>https://doi.org/10.1126/sciadv.abb8235</a:t>
            </a:r>
          </a:p>
        </p:txBody>
      </p:sp>
      <p:sp>
        <p:nvSpPr>
          <p:cNvPr id="8" name="Title 7"/>
          <p:cNvSpPr>
            <a:spLocks noGrp="1"/>
          </p:cNvSpPr>
          <p:nvPr>
            <p:ph type="title"/>
          </p:nvPr>
        </p:nvSpPr>
        <p:spPr>
          <a:xfrm>
            <a:off x="431800" y="253019"/>
            <a:ext cx="8280400" cy="581337"/>
          </a:xfrm>
        </p:spPr>
        <p:txBody>
          <a:bodyPr/>
          <a:lstStyle/>
          <a:p>
            <a:r>
              <a:rPr lang="ru-RU"/>
              <a:t>Использованная литература</a:t>
            </a:r>
          </a:p>
        </p:txBody>
      </p:sp>
    </p:spTree>
    <p:extLst>
      <p:ext uri="{BB962C8B-B14F-4D97-AF65-F5344CB8AC3E}">
        <p14:creationId xmlns:p14="http://schemas.microsoft.com/office/powerpoint/2010/main" val="339513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73" y="105526"/>
            <a:ext cx="7685657" cy="631088"/>
          </a:xfrm>
        </p:spPr>
        <p:txBody>
          <a:bodyPr>
            <a:normAutofit fontScale="90000"/>
          </a:bodyPr>
          <a:lstStyle/>
          <a:p>
            <a:r>
              <a:rPr lang="ru-RU" dirty="0"/>
              <a:t>Большие фермы в сравнении с малыми </a:t>
            </a:r>
            <a:br>
              <a:rPr lang="ru-RU" dirty="0"/>
            </a:br>
            <a:r>
              <a:rPr lang="ru-RU" dirty="0"/>
              <a:t>Старейшие загадки экономики развития</a:t>
            </a:r>
            <a:br>
              <a:rPr lang="ru-RU" dirty="0"/>
            </a:br>
            <a:endParaRPr lang="ru-RU" dirty="0"/>
          </a:p>
        </p:txBody>
      </p:sp>
      <p:sp>
        <p:nvSpPr>
          <p:cNvPr id="3" name="Content Placeholder 2"/>
          <p:cNvSpPr>
            <a:spLocks noGrp="1"/>
          </p:cNvSpPr>
          <p:nvPr>
            <p:ph idx="1"/>
          </p:nvPr>
        </p:nvSpPr>
        <p:spPr>
          <a:xfrm>
            <a:off x="272973" y="807917"/>
            <a:ext cx="8398055" cy="461966"/>
          </a:xfrm>
        </p:spPr>
        <p:txBody>
          <a:bodyPr/>
          <a:lstStyle/>
          <a:p>
            <a:r>
              <a:rPr lang="ru-RU" sz="1800" b="1"/>
              <a:t>Обратная связь (IR)</a:t>
            </a:r>
            <a:r>
              <a:rPr lang="ru-RU" sz="1800"/>
              <a:t> между размером фермы и производительностью земли</a:t>
            </a:r>
          </a:p>
        </p:txBody>
      </p:sp>
      <p:sp>
        <p:nvSpPr>
          <p:cNvPr id="4" name="Slide Number Placeholder 3"/>
          <p:cNvSpPr>
            <a:spLocks noGrp="1"/>
          </p:cNvSpPr>
          <p:nvPr>
            <p:ph type="sldNum" sz="quarter" idx="12"/>
          </p:nvPr>
        </p:nvSpPr>
        <p:spPr>
          <a:xfrm>
            <a:off x="8687494" y="4107829"/>
            <a:ext cx="638069" cy="365125"/>
          </a:xfrm>
        </p:spPr>
        <p:txBody>
          <a:bodyPr/>
          <a:lstStyle/>
          <a:p>
            <a:fld id="{250CD921-F783-F148-86E2-06D7341F7ADE}" type="slidenum">
              <a:rPr lang="de-DE" smtClean="0"/>
              <a:t>3</a:t>
            </a:fld>
            <a:endParaRPr lang="de-DE"/>
          </a:p>
        </p:txBody>
      </p:sp>
      <p:sp>
        <p:nvSpPr>
          <p:cNvPr id="11" name="Rectangle 10"/>
          <p:cNvSpPr/>
          <p:nvPr/>
        </p:nvSpPr>
        <p:spPr>
          <a:xfrm>
            <a:off x="134887" y="4037776"/>
            <a:ext cx="8934685" cy="2605842"/>
          </a:xfrm>
          <a:prstGeom prst="rect">
            <a:avLst/>
          </a:prstGeom>
        </p:spPr>
        <p:txBody>
          <a:bodyPr wrap="square">
            <a:spAutoFit/>
          </a:bodyPr>
          <a:lstStyle/>
          <a:p>
            <a:pPr marL="285750" lvl="1" indent="-285750">
              <a:spcBef>
                <a:spcPts val="200"/>
              </a:spcBef>
              <a:spcAft>
                <a:spcPts val="200"/>
              </a:spcAft>
              <a:buFont typeface="Arial" panose="020B0604020202020204" pitchFamily="34" charset="0"/>
              <a:buChar char="•"/>
            </a:pPr>
            <a:r>
              <a:rPr lang="ru-RU" sz="1600" dirty="0"/>
              <a:t>У мелких фермеров высокое соотношение труда и площади земельного участка (полагаются на семейный труд и более низкие затраты на рабочую силу)</a:t>
            </a:r>
          </a:p>
          <a:p>
            <a:pPr marL="285750" lvl="1" indent="-285750">
              <a:spcBef>
                <a:spcPts val="200"/>
              </a:spcBef>
              <a:spcAft>
                <a:spcPts val="200"/>
              </a:spcAft>
              <a:buFont typeface="Arial" panose="020B0604020202020204" pitchFamily="34" charset="0"/>
              <a:buChar char="•"/>
            </a:pPr>
            <a:r>
              <a:rPr lang="ru-RU" sz="1600" dirty="0"/>
              <a:t>Мелкие фермы более продуктивны, чем крупные фермы</a:t>
            </a:r>
          </a:p>
          <a:p>
            <a:pPr marL="285750" indent="-285750">
              <a:spcBef>
                <a:spcPts val="200"/>
              </a:spcBef>
              <a:spcAft>
                <a:spcPts val="200"/>
              </a:spcAft>
              <a:buFont typeface="Arial" panose="020B0604020202020204" pitchFamily="34" charset="0"/>
              <a:buChar char="•"/>
            </a:pPr>
            <a:r>
              <a:rPr lang="ru-RU" sz="1600" dirty="0"/>
              <a:t>Важное политическое последствие: земельная реформа, уменьшающая неравенство в землевладении, повысит производительность сельского хозяйства (Иствуд и др. 2010 г.)</a:t>
            </a:r>
          </a:p>
          <a:p>
            <a:pPr marL="742950" lvl="1" indent="-285750">
              <a:spcBef>
                <a:spcPts val="200"/>
              </a:spcBef>
              <a:spcAft>
                <a:spcPts val="200"/>
              </a:spcAft>
              <a:buFont typeface="Arial" panose="020B0604020202020204" pitchFamily="34" charset="0"/>
              <a:buChar char="•"/>
            </a:pPr>
            <a:r>
              <a:rPr lang="ru-RU" sz="1600" dirty="0"/>
              <a:t>Средний размер фермерского хозяйства  сокращается во многих развивающихся странах. </a:t>
            </a:r>
          </a:p>
          <a:p>
            <a:pPr marL="742950" lvl="1" indent="-285750">
              <a:spcBef>
                <a:spcPts val="200"/>
              </a:spcBef>
              <a:spcAft>
                <a:spcPts val="200"/>
              </a:spcAft>
              <a:buFont typeface="Arial" panose="020B0604020202020204" pitchFamily="34" charset="0"/>
              <a:buChar char="•"/>
            </a:pPr>
            <a:r>
              <a:rPr lang="ru-RU" sz="1600" dirty="0"/>
              <a:t>Подтверждение необходимости решения проблем продовольственной безопасности и безопасности питания путем ориентирования агропромышленной политики и политики развития на мелких фермеров</a:t>
            </a:r>
          </a:p>
        </p:txBody>
      </p:sp>
      <p:grpSp>
        <p:nvGrpSpPr>
          <p:cNvPr id="21" name="Группа 20">
            <a:extLst>
              <a:ext uri="{FF2B5EF4-FFF2-40B4-BE49-F238E27FC236}">
                <a16:creationId xmlns:a16="http://schemas.microsoft.com/office/drawing/2014/main" id="{9D8A7E80-ECDD-A5E8-6F67-041D8C311877}"/>
              </a:ext>
            </a:extLst>
          </p:cNvPr>
          <p:cNvGrpSpPr/>
          <p:nvPr/>
        </p:nvGrpSpPr>
        <p:grpSpPr>
          <a:xfrm>
            <a:off x="0" y="1236105"/>
            <a:ext cx="9180785" cy="2731666"/>
            <a:chOff x="0" y="1236105"/>
            <a:chExt cx="9180785" cy="2731666"/>
          </a:xfrm>
        </p:grpSpPr>
        <p:pic>
          <p:nvPicPr>
            <p:cNvPr id="6" name="Picture 5"/>
            <p:cNvPicPr>
              <a:picLocks noChangeAspect="1"/>
            </p:cNvPicPr>
            <p:nvPr/>
          </p:nvPicPr>
          <p:blipFill>
            <a:blip r:embed="rId2"/>
            <a:stretch>
              <a:fillRect/>
            </a:stretch>
          </p:blipFill>
          <p:spPr>
            <a:xfrm>
              <a:off x="4647017" y="1372086"/>
              <a:ext cx="4169216" cy="2366899"/>
            </a:xfrm>
            <a:prstGeom prst="rect">
              <a:avLst/>
            </a:prstGeom>
          </p:spPr>
        </p:pic>
        <p:sp>
          <p:nvSpPr>
            <p:cNvPr id="7" name="TextBox 6"/>
            <p:cNvSpPr txBox="1"/>
            <p:nvPr/>
          </p:nvSpPr>
          <p:spPr>
            <a:xfrm>
              <a:off x="5817985" y="1489234"/>
              <a:ext cx="2449901" cy="307777"/>
            </a:xfrm>
            <a:prstGeom prst="rect">
              <a:avLst/>
            </a:prstGeom>
            <a:noFill/>
          </p:spPr>
          <p:txBody>
            <a:bodyPr wrap="square" rtlCol="0">
              <a:spAutoFit/>
            </a:bodyPr>
            <a:lstStyle/>
            <a:p>
              <a:r>
                <a:rPr lang="ru-RU" sz="1400"/>
                <a:t>Обратная связь</a:t>
              </a:r>
            </a:p>
          </p:txBody>
        </p:sp>
        <p:pic>
          <p:nvPicPr>
            <p:cNvPr id="8" name="Picture 7"/>
            <p:cNvPicPr>
              <a:picLocks noChangeAspect="1"/>
            </p:cNvPicPr>
            <p:nvPr/>
          </p:nvPicPr>
          <p:blipFill>
            <a:blip r:embed="rId3"/>
            <a:stretch>
              <a:fillRect/>
            </a:stretch>
          </p:blipFill>
          <p:spPr>
            <a:xfrm>
              <a:off x="360955" y="1516748"/>
              <a:ext cx="4115574" cy="2077573"/>
            </a:xfrm>
            <a:prstGeom prst="rect">
              <a:avLst/>
            </a:prstGeom>
          </p:spPr>
        </p:pic>
        <p:sp>
          <p:nvSpPr>
            <p:cNvPr id="9" name="TextBox 8"/>
            <p:cNvSpPr txBox="1"/>
            <p:nvPr/>
          </p:nvSpPr>
          <p:spPr>
            <a:xfrm>
              <a:off x="1953057" y="1489234"/>
              <a:ext cx="2449901" cy="307777"/>
            </a:xfrm>
            <a:prstGeom prst="rect">
              <a:avLst/>
            </a:prstGeom>
            <a:noFill/>
          </p:spPr>
          <p:txBody>
            <a:bodyPr wrap="square" rtlCol="0">
              <a:spAutoFit/>
            </a:bodyPr>
            <a:lstStyle/>
            <a:p>
              <a:r>
                <a:rPr lang="ru-RU" sz="1400"/>
                <a:t>Прямая связь</a:t>
              </a:r>
            </a:p>
          </p:txBody>
        </p:sp>
        <p:sp>
          <p:nvSpPr>
            <p:cNvPr id="10" name="Oval 9"/>
            <p:cNvSpPr/>
            <p:nvPr/>
          </p:nvSpPr>
          <p:spPr>
            <a:xfrm>
              <a:off x="5299990" y="1285007"/>
              <a:ext cx="2950343" cy="2546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p:cNvSpPr/>
            <p:nvPr/>
          </p:nvSpPr>
          <p:spPr>
            <a:xfrm>
              <a:off x="3563226" y="3721550"/>
              <a:ext cx="2167581" cy="246221"/>
            </a:xfrm>
            <a:prstGeom prst="rect">
              <a:avLst/>
            </a:prstGeom>
          </p:spPr>
          <p:txBody>
            <a:bodyPr wrap="none">
              <a:spAutoFit/>
            </a:bodyPr>
            <a:lstStyle/>
            <a:p>
              <a:r>
                <a:rPr lang="ru-RU" sz="1000"/>
                <a:t>Источник: Гарсон Дельво и др. 2020 г.</a:t>
              </a:r>
            </a:p>
          </p:txBody>
        </p:sp>
        <p:sp>
          <p:nvSpPr>
            <p:cNvPr id="13" name="Rectangle 12"/>
            <p:cNvSpPr/>
            <p:nvPr/>
          </p:nvSpPr>
          <p:spPr>
            <a:xfrm>
              <a:off x="0" y="1236105"/>
              <a:ext cx="9144000" cy="2706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Box 11">
              <a:extLst>
                <a:ext uri="{FF2B5EF4-FFF2-40B4-BE49-F238E27FC236}">
                  <a16:creationId xmlns:a16="http://schemas.microsoft.com/office/drawing/2014/main" id="{1F2AC859-763A-16D9-BEB7-3A3B197E6865}"/>
                </a:ext>
              </a:extLst>
            </p:cNvPr>
            <p:cNvSpPr txBox="1"/>
            <p:nvPr/>
          </p:nvSpPr>
          <p:spPr>
            <a:xfrm>
              <a:off x="528290" y="1641921"/>
              <a:ext cx="1180708" cy="430887"/>
            </a:xfrm>
            <a:prstGeom prst="rect">
              <a:avLst/>
            </a:prstGeom>
            <a:solidFill>
              <a:schemeClr val="bg1">
                <a:lumMod val="95000"/>
              </a:schemeClr>
            </a:solidFill>
          </p:spPr>
          <p:txBody>
            <a:bodyPr wrap="square" rtlCol="0">
              <a:spAutoFit/>
            </a:bodyPr>
            <a:lstStyle/>
            <a:p>
              <a:r>
                <a:rPr lang="ru-RU" sz="1100" b="1" dirty="0"/>
                <a:t>Индикатор эффективности</a:t>
              </a:r>
              <a:endParaRPr lang="ru-KZ" sz="1100" b="1" dirty="0"/>
            </a:p>
          </p:txBody>
        </p:sp>
        <p:sp>
          <p:nvSpPr>
            <p:cNvPr id="14" name="TextBox 13">
              <a:extLst>
                <a:ext uri="{FF2B5EF4-FFF2-40B4-BE49-F238E27FC236}">
                  <a16:creationId xmlns:a16="http://schemas.microsoft.com/office/drawing/2014/main" id="{C67E7C06-A199-C76B-B6AF-29583D283C34}"/>
                </a:ext>
              </a:extLst>
            </p:cNvPr>
            <p:cNvSpPr txBox="1"/>
            <p:nvPr/>
          </p:nvSpPr>
          <p:spPr>
            <a:xfrm>
              <a:off x="4550099" y="1641920"/>
              <a:ext cx="1180708" cy="430887"/>
            </a:xfrm>
            <a:prstGeom prst="rect">
              <a:avLst/>
            </a:prstGeom>
            <a:solidFill>
              <a:schemeClr val="bg1">
                <a:lumMod val="95000"/>
              </a:schemeClr>
            </a:solidFill>
          </p:spPr>
          <p:txBody>
            <a:bodyPr wrap="square" rtlCol="0">
              <a:spAutoFit/>
            </a:bodyPr>
            <a:lstStyle/>
            <a:p>
              <a:r>
                <a:rPr lang="ru-RU" sz="1100" b="1" dirty="0"/>
                <a:t>Индикатор эффективности</a:t>
              </a:r>
              <a:endParaRPr lang="ru-KZ" sz="1100" b="1" dirty="0"/>
            </a:p>
          </p:txBody>
        </p:sp>
        <p:sp>
          <p:nvSpPr>
            <p:cNvPr id="15" name="TextBox 14">
              <a:extLst>
                <a:ext uri="{FF2B5EF4-FFF2-40B4-BE49-F238E27FC236}">
                  <a16:creationId xmlns:a16="http://schemas.microsoft.com/office/drawing/2014/main" id="{D5F6BEE7-1CCC-A8F5-3014-D04F59BC43E3}"/>
                </a:ext>
              </a:extLst>
            </p:cNvPr>
            <p:cNvSpPr txBox="1"/>
            <p:nvPr/>
          </p:nvSpPr>
          <p:spPr>
            <a:xfrm>
              <a:off x="1469287" y="3298195"/>
              <a:ext cx="1180708" cy="261610"/>
            </a:xfrm>
            <a:prstGeom prst="rect">
              <a:avLst/>
            </a:prstGeom>
            <a:solidFill>
              <a:schemeClr val="bg1">
                <a:lumMod val="95000"/>
              </a:schemeClr>
            </a:solidFill>
          </p:spPr>
          <p:txBody>
            <a:bodyPr wrap="square" rtlCol="0">
              <a:spAutoFit/>
            </a:bodyPr>
            <a:lstStyle/>
            <a:p>
              <a:r>
                <a:rPr lang="ru-RU" sz="1100" b="1" dirty="0"/>
                <a:t>Малый</a:t>
              </a:r>
              <a:endParaRPr lang="ru-KZ" sz="1100" b="1" dirty="0"/>
            </a:p>
          </p:txBody>
        </p:sp>
        <p:sp>
          <p:nvSpPr>
            <p:cNvPr id="16" name="TextBox 15">
              <a:extLst>
                <a:ext uri="{FF2B5EF4-FFF2-40B4-BE49-F238E27FC236}">
                  <a16:creationId xmlns:a16="http://schemas.microsoft.com/office/drawing/2014/main" id="{BA40E4AB-7115-A45A-7F4F-7CC29133B2FE}"/>
                </a:ext>
              </a:extLst>
            </p:cNvPr>
            <p:cNvSpPr txBox="1"/>
            <p:nvPr/>
          </p:nvSpPr>
          <p:spPr>
            <a:xfrm>
              <a:off x="5678176" y="3359320"/>
              <a:ext cx="1180708" cy="261610"/>
            </a:xfrm>
            <a:prstGeom prst="rect">
              <a:avLst/>
            </a:prstGeom>
            <a:solidFill>
              <a:schemeClr val="bg1">
                <a:lumMod val="95000"/>
              </a:schemeClr>
            </a:solidFill>
          </p:spPr>
          <p:txBody>
            <a:bodyPr wrap="square" rtlCol="0">
              <a:spAutoFit/>
            </a:bodyPr>
            <a:lstStyle/>
            <a:p>
              <a:r>
                <a:rPr lang="ru-RU" sz="1100" b="1" dirty="0"/>
                <a:t>Малый</a:t>
              </a:r>
              <a:endParaRPr lang="ru-KZ" sz="1100" b="1" dirty="0"/>
            </a:p>
          </p:txBody>
        </p:sp>
        <p:sp>
          <p:nvSpPr>
            <p:cNvPr id="17" name="TextBox 16">
              <a:extLst>
                <a:ext uri="{FF2B5EF4-FFF2-40B4-BE49-F238E27FC236}">
                  <a16:creationId xmlns:a16="http://schemas.microsoft.com/office/drawing/2014/main" id="{8A6A68E6-B2C5-E89A-957B-A819C41739F3}"/>
                </a:ext>
              </a:extLst>
            </p:cNvPr>
            <p:cNvSpPr txBox="1"/>
            <p:nvPr/>
          </p:nvSpPr>
          <p:spPr>
            <a:xfrm>
              <a:off x="2813346" y="3289147"/>
              <a:ext cx="844254" cy="261610"/>
            </a:xfrm>
            <a:prstGeom prst="rect">
              <a:avLst/>
            </a:prstGeom>
            <a:solidFill>
              <a:schemeClr val="bg1">
                <a:lumMod val="95000"/>
              </a:schemeClr>
            </a:solidFill>
          </p:spPr>
          <p:txBody>
            <a:bodyPr wrap="square" rtlCol="0">
              <a:spAutoFit/>
            </a:bodyPr>
            <a:lstStyle/>
            <a:p>
              <a:r>
                <a:rPr lang="ru-RU" sz="1100" b="1" dirty="0"/>
                <a:t>Большой</a:t>
              </a:r>
              <a:endParaRPr lang="ru-KZ" sz="1100" b="1" dirty="0"/>
            </a:p>
          </p:txBody>
        </p:sp>
        <p:sp>
          <p:nvSpPr>
            <p:cNvPr id="18" name="TextBox 17">
              <a:extLst>
                <a:ext uri="{FF2B5EF4-FFF2-40B4-BE49-F238E27FC236}">
                  <a16:creationId xmlns:a16="http://schemas.microsoft.com/office/drawing/2014/main" id="{A4F06B10-3C3E-C37E-BE1C-D900403921C6}"/>
                </a:ext>
              </a:extLst>
            </p:cNvPr>
            <p:cNvSpPr txBox="1"/>
            <p:nvPr/>
          </p:nvSpPr>
          <p:spPr>
            <a:xfrm>
              <a:off x="7237070" y="3392973"/>
              <a:ext cx="844254" cy="261610"/>
            </a:xfrm>
            <a:prstGeom prst="rect">
              <a:avLst/>
            </a:prstGeom>
            <a:solidFill>
              <a:schemeClr val="bg1">
                <a:lumMod val="95000"/>
              </a:schemeClr>
            </a:solidFill>
          </p:spPr>
          <p:txBody>
            <a:bodyPr wrap="square" rtlCol="0">
              <a:spAutoFit/>
            </a:bodyPr>
            <a:lstStyle/>
            <a:p>
              <a:r>
                <a:rPr lang="ru-RU" sz="1100" b="1" dirty="0"/>
                <a:t>Большой</a:t>
              </a:r>
              <a:endParaRPr lang="ru-KZ" sz="1100" b="1" dirty="0"/>
            </a:p>
          </p:txBody>
        </p:sp>
        <p:sp>
          <p:nvSpPr>
            <p:cNvPr id="19" name="TextBox 18">
              <a:extLst>
                <a:ext uri="{FF2B5EF4-FFF2-40B4-BE49-F238E27FC236}">
                  <a16:creationId xmlns:a16="http://schemas.microsoft.com/office/drawing/2014/main" id="{9950FF5C-F630-F50B-B395-6A6B0ADA7B48}"/>
                </a:ext>
              </a:extLst>
            </p:cNvPr>
            <p:cNvSpPr txBox="1"/>
            <p:nvPr/>
          </p:nvSpPr>
          <p:spPr>
            <a:xfrm>
              <a:off x="3563226" y="3088337"/>
              <a:ext cx="1421013" cy="261610"/>
            </a:xfrm>
            <a:prstGeom prst="rect">
              <a:avLst/>
            </a:prstGeom>
            <a:solidFill>
              <a:schemeClr val="bg1">
                <a:lumMod val="95000"/>
              </a:schemeClr>
            </a:solidFill>
          </p:spPr>
          <p:txBody>
            <a:bodyPr wrap="square" rtlCol="0">
              <a:spAutoFit/>
            </a:bodyPr>
            <a:lstStyle/>
            <a:p>
              <a:r>
                <a:rPr lang="ru-RU" sz="1100" b="1" dirty="0"/>
                <a:t>Размер земель</a:t>
              </a:r>
              <a:endParaRPr lang="ru-KZ" sz="1100" b="1" dirty="0"/>
            </a:p>
          </p:txBody>
        </p:sp>
        <p:sp>
          <p:nvSpPr>
            <p:cNvPr id="20" name="TextBox 19">
              <a:extLst>
                <a:ext uri="{FF2B5EF4-FFF2-40B4-BE49-F238E27FC236}">
                  <a16:creationId xmlns:a16="http://schemas.microsoft.com/office/drawing/2014/main" id="{43D767F0-6ADF-94BC-56A3-700CBE07CAA1}"/>
                </a:ext>
              </a:extLst>
            </p:cNvPr>
            <p:cNvSpPr txBox="1"/>
            <p:nvPr/>
          </p:nvSpPr>
          <p:spPr>
            <a:xfrm>
              <a:off x="7759772" y="3140717"/>
              <a:ext cx="1421013" cy="261610"/>
            </a:xfrm>
            <a:prstGeom prst="rect">
              <a:avLst/>
            </a:prstGeom>
            <a:solidFill>
              <a:schemeClr val="bg1">
                <a:lumMod val="95000"/>
              </a:schemeClr>
            </a:solidFill>
          </p:spPr>
          <p:txBody>
            <a:bodyPr wrap="square" rtlCol="0">
              <a:spAutoFit/>
            </a:bodyPr>
            <a:lstStyle/>
            <a:p>
              <a:r>
                <a:rPr lang="ru-RU" sz="1100" b="1" dirty="0"/>
                <a:t>Размер земель</a:t>
              </a:r>
              <a:endParaRPr lang="ru-KZ" sz="1100" b="1" dirty="0"/>
            </a:p>
          </p:txBody>
        </p:sp>
      </p:grpSp>
    </p:spTree>
    <p:extLst>
      <p:ext uri="{BB962C8B-B14F-4D97-AF65-F5344CB8AC3E}">
        <p14:creationId xmlns:p14="http://schemas.microsoft.com/office/powerpoint/2010/main" val="3736540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F1EDA1E-5508-5F47-9812-73C3D56247AF}" type="slidenum">
              <a:rPr lang="de-DE" smtClean="0"/>
              <a:pPr/>
              <a:t>30</a:t>
            </a:fld>
            <a:endParaRPr lang="de-DE"/>
          </a:p>
        </p:txBody>
      </p:sp>
      <p:sp>
        <p:nvSpPr>
          <p:cNvPr id="4" name="Text Placeholder 3"/>
          <p:cNvSpPr>
            <a:spLocks noGrp="1"/>
          </p:cNvSpPr>
          <p:nvPr>
            <p:ph type="body" sz="quarter" idx="16"/>
          </p:nvPr>
        </p:nvSpPr>
        <p:spPr>
          <a:xfrm>
            <a:off x="242018" y="768680"/>
            <a:ext cx="8901981" cy="5721719"/>
          </a:xfrm>
        </p:spPr>
        <p:txBody>
          <a:bodyPr/>
          <a:lstStyle/>
          <a:p>
            <a:pPr>
              <a:spcBef>
                <a:spcPts val="300"/>
              </a:spcBef>
              <a:spcAft>
                <a:spcPts val="300"/>
              </a:spcAft>
            </a:pPr>
            <a:r>
              <a:rPr lang="ru-RU" sz="1200" dirty="0" err="1"/>
              <a:t>Грэуб</a:t>
            </a:r>
            <a:r>
              <a:rPr lang="ru-RU" sz="1200" dirty="0"/>
              <a:t>, Б. Э., </a:t>
            </a:r>
            <a:r>
              <a:rPr lang="ru-RU" sz="1200" dirty="0" err="1"/>
              <a:t>Чаппелл</a:t>
            </a:r>
            <a:r>
              <a:rPr lang="ru-RU" sz="1200" dirty="0"/>
              <a:t>, М. Дж., </a:t>
            </a:r>
            <a:r>
              <a:rPr lang="ru-RU" sz="1200" dirty="0" err="1"/>
              <a:t>Виттман</a:t>
            </a:r>
            <a:r>
              <a:rPr lang="ru-RU" sz="1200" dirty="0"/>
              <a:t>, Х., </a:t>
            </a:r>
            <a:r>
              <a:rPr lang="ru-RU" sz="1200" dirty="0" err="1"/>
              <a:t>Ледерманн</a:t>
            </a:r>
            <a:r>
              <a:rPr lang="ru-RU" sz="1200" dirty="0"/>
              <a:t>, С., Керр, Р. Б., </a:t>
            </a:r>
            <a:r>
              <a:rPr lang="ru-RU" sz="1200" dirty="0" err="1"/>
              <a:t>Геммилл-Херрен</a:t>
            </a:r>
            <a:r>
              <a:rPr lang="ru-RU" sz="1200" dirty="0"/>
              <a:t>, Б. (2016) Состояние семейных ферм в мире. Мировое развитие 87, 1-15.</a:t>
            </a:r>
          </a:p>
          <a:p>
            <a:pPr>
              <a:spcBef>
                <a:spcPts val="300"/>
              </a:spcBef>
              <a:spcAft>
                <a:spcPts val="300"/>
              </a:spcAft>
            </a:pPr>
            <a:r>
              <a:rPr lang="ru-RU" sz="1200" dirty="0" err="1"/>
              <a:t>Грашуи</a:t>
            </a:r>
            <a:r>
              <a:rPr lang="ru-RU" sz="1200" dirty="0"/>
              <a:t> Дж., Су, Ю. (2019) Обзор эмпирической литературы по фермерским кооперативам: Производительность, собственность и управление, финансы и отношение участников. Анналы государственной и кооперативной экономики 90 (1), 77-102.</a:t>
            </a:r>
          </a:p>
          <a:p>
            <a:pPr>
              <a:spcBef>
                <a:spcPts val="300"/>
              </a:spcBef>
              <a:spcAft>
                <a:spcPts val="300"/>
              </a:spcAft>
            </a:pPr>
            <a:r>
              <a:rPr lang="ru-RU" sz="1200" dirty="0" err="1"/>
              <a:t>Хакелиус</a:t>
            </a:r>
            <a:r>
              <a:rPr lang="ru-RU" sz="1200" dirty="0"/>
              <a:t>, К., </a:t>
            </a:r>
            <a:r>
              <a:rPr lang="ru-RU" sz="1200" dirty="0" err="1"/>
              <a:t>Ханссон</a:t>
            </a:r>
            <a:r>
              <a:rPr lang="ru-RU" sz="1200" dirty="0"/>
              <a:t>, Х. (2016) Измерение изменений в отношении фермеров к сельскохозяйственным кооперативам: Данные шведского сельского хозяйства за 1993–2013 гг. Агробизнес 32 (4), 531-546. </a:t>
            </a:r>
          </a:p>
          <a:p>
            <a:pPr>
              <a:spcBef>
                <a:spcPts val="300"/>
              </a:spcBef>
              <a:spcAft>
                <a:spcPts val="300"/>
              </a:spcAft>
            </a:pPr>
            <a:r>
              <a:rPr lang="ru-RU" sz="1200" dirty="0" err="1"/>
              <a:t>Эрреро</a:t>
            </a:r>
            <a:r>
              <a:rPr lang="ru-RU" sz="1200" dirty="0"/>
              <a:t> М., Торнтон П.К., Пауэр Б., </a:t>
            </a:r>
            <a:r>
              <a:rPr lang="ru-RU" sz="1200" dirty="0" err="1"/>
              <a:t>Богард</a:t>
            </a:r>
            <a:r>
              <a:rPr lang="ru-RU" sz="1200" dirty="0"/>
              <a:t> </a:t>
            </a:r>
            <a:r>
              <a:rPr lang="ru-RU" sz="1200" dirty="0" err="1"/>
              <a:t>Дж.Р</a:t>
            </a:r>
            <a:r>
              <a:rPr lang="ru-RU" sz="1200" dirty="0"/>
              <a:t>., </a:t>
            </a:r>
            <a:r>
              <a:rPr lang="ru-RU" sz="1200" dirty="0" err="1"/>
              <a:t>Реманс</a:t>
            </a:r>
            <a:r>
              <a:rPr lang="ru-RU" sz="1200" dirty="0"/>
              <a:t> Р., Фриц С., Гербер </a:t>
            </a:r>
            <a:r>
              <a:rPr lang="ru-RU" sz="1200" dirty="0" err="1"/>
              <a:t>Дж.С</a:t>
            </a:r>
            <a:r>
              <a:rPr lang="ru-RU" sz="1200" dirty="0"/>
              <a:t>., Нельсон Г., См. Л., </a:t>
            </a:r>
            <a:r>
              <a:rPr lang="ru-RU" sz="1200" dirty="0" err="1"/>
              <a:t>Ваха</a:t>
            </a:r>
            <a:r>
              <a:rPr lang="ru-RU" sz="1200" dirty="0"/>
              <a:t> К., Уотсон Р.А. , Уэст П.С., </a:t>
            </a:r>
            <a:r>
              <a:rPr lang="ru-RU" sz="1200" dirty="0" err="1"/>
              <a:t>Самберг</a:t>
            </a:r>
            <a:r>
              <a:rPr lang="ru-RU" sz="1200" dirty="0"/>
              <a:t> Л.Х., ван де Стиг Дж., Стефенсон Э., ван </a:t>
            </a:r>
            <a:r>
              <a:rPr lang="ru-RU" sz="1200" dirty="0" err="1"/>
              <a:t>Вийк</a:t>
            </a:r>
            <a:r>
              <a:rPr lang="ru-RU" sz="1200" dirty="0"/>
              <a:t> М., </a:t>
            </a:r>
            <a:r>
              <a:rPr lang="ru-RU" sz="1200" dirty="0" err="1"/>
              <a:t>Хавлик</a:t>
            </a:r>
            <a:r>
              <a:rPr lang="ru-RU" sz="1200" dirty="0"/>
              <a:t> П. (2017): Земледелие и география производства питательных веществ для человека: </a:t>
            </a:r>
            <a:r>
              <a:rPr lang="ru-RU" sz="1200" dirty="0" err="1"/>
              <a:t>Трансдисциплинарный</a:t>
            </a:r>
            <a:r>
              <a:rPr lang="ru-RU" sz="1200" dirty="0"/>
              <a:t> анализ. </a:t>
            </a:r>
            <a:r>
              <a:rPr lang="ru-RU" sz="1200" dirty="0" err="1"/>
              <a:t>Лансет</a:t>
            </a:r>
            <a:r>
              <a:rPr lang="ru-RU" sz="1200" dirty="0"/>
              <a:t>: Планетарное Здоровье 1 (1), e33-e42. </a:t>
            </a:r>
          </a:p>
          <a:p>
            <a:pPr>
              <a:spcBef>
                <a:spcPts val="300"/>
              </a:spcBef>
              <a:spcAft>
                <a:spcPts val="300"/>
              </a:spcAft>
            </a:pPr>
            <a:r>
              <a:rPr lang="ru-RU" sz="1200" dirty="0"/>
              <a:t>Международный кооперативный альянс (2022 г.) (https://www.ica.coop/en/cooperatives/cooperative-identity)</a:t>
            </a:r>
          </a:p>
          <a:p>
            <a:pPr>
              <a:spcBef>
                <a:spcPts val="300"/>
              </a:spcBef>
              <a:spcAft>
                <a:spcPts val="300"/>
              </a:spcAft>
            </a:pPr>
            <a:r>
              <a:rPr lang="ru-RU" sz="1200" dirty="0" err="1"/>
              <a:t>Левинс</a:t>
            </a:r>
            <a:r>
              <a:rPr lang="ru-RU" sz="1200" dirty="0"/>
              <a:t>, Р.А., </a:t>
            </a:r>
            <a:r>
              <a:rPr lang="ru-RU" sz="1200" dirty="0" err="1"/>
              <a:t>Кокрейн</a:t>
            </a:r>
            <a:r>
              <a:rPr lang="ru-RU" sz="1200" dirty="0"/>
              <a:t>, В.В. (1996) Еще раз о гонке. Экономика земли 72 (4), 550-553.</a:t>
            </a:r>
          </a:p>
          <a:p>
            <a:pPr>
              <a:spcBef>
                <a:spcPts val="300"/>
              </a:spcBef>
              <a:spcAft>
                <a:spcPts val="300"/>
              </a:spcAft>
            </a:pPr>
            <a:r>
              <a:rPr lang="ru-RU" sz="1200" dirty="0" err="1"/>
              <a:t>Лоудер</a:t>
            </a:r>
            <a:r>
              <a:rPr lang="ru-RU" sz="1200" dirty="0"/>
              <a:t>, С. К., </a:t>
            </a:r>
            <a:r>
              <a:rPr lang="ru-RU" sz="1200" dirty="0" err="1"/>
              <a:t>Скут</a:t>
            </a:r>
            <a:r>
              <a:rPr lang="ru-RU" sz="1200" dirty="0"/>
              <a:t>, Дж., Рани, Т. (2016): Количество, размер и распределение ферм, мелких фермерских хозяйств и семейных ферм по всему миру. Мировое развитие 87, 16-29.</a:t>
            </a:r>
          </a:p>
          <a:p>
            <a:pPr>
              <a:spcBef>
                <a:spcPts val="300"/>
              </a:spcBef>
              <a:spcAft>
                <a:spcPts val="300"/>
              </a:spcAft>
            </a:pPr>
            <a:r>
              <a:rPr lang="ru-RU" sz="1200" dirty="0"/>
              <a:t>ОЭСР (2018) Инновации, производительность сельского хозяйства и устойчивость в Китае. Обзоры продовольствия и сельского хозяйства ОЭСР, Издательство ОЭСР, Париж.</a:t>
            </a:r>
          </a:p>
          <a:p>
            <a:pPr>
              <a:spcBef>
                <a:spcPts val="300"/>
              </a:spcBef>
              <a:spcAft>
                <a:spcPts val="300"/>
              </a:spcAft>
            </a:pPr>
            <a:r>
              <a:rPr lang="ru-RU" sz="1200" dirty="0" err="1"/>
              <a:t>Оцука</a:t>
            </a:r>
            <a:r>
              <a:rPr lang="ru-RU" sz="1200" dirty="0"/>
              <a:t> К., </a:t>
            </a:r>
            <a:r>
              <a:rPr lang="ru-RU" sz="1200" dirty="0" err="1"/>
              <a:t>Лю</a:t>
            </a:r>
            <a:r>
              <a:rPr lang="ru-RU" sz="1200" dirty="0"/>
              <a:t> Ю., </a:t>
            </a:r>
            <a:r>
              <a:rPr lang="ru-RU" sz="1200" dirty="0" err="1"/>
              <a:t>Ямаути</a:t>
            </a:r>
            <a:r>
              <a:rPr lang="ru-RU" sz="1200" dirty="0"/>
              <a:t> Ф. (2016) Будущее малых ферм в Азии. Обзор политики развития 34 (3), 441-461.</a:t>
            </a:r>
          </a:p>
          <a:p>
            <a:pPr>
              <a:spcBef>
                <a:spcPts val="300"/>
              </a:spcBef>
              <a:spcAft>
                <a:spcPts val="300"/>
              </a:spcAft>
            </a:pPr>
            <a:r>
              <a:rPr lang="ru-RU" sz="1200" dirty="0" err="1"/>
              <a:t>Пислару</a:t>
            </a:r>
            <a:r>
              <a:rPr lang="ru-RU" sz="1200" dirty="0"/>
              <a:t>, Д. (2004) Перспективы и проблемы кластерного развития: Возможности реализации кластерной модели в Румынии. Конференция ОЭСР: Местное трудоустройство и экономическое развитие, Румыния. </a:t>
            </a:r>
            <a:r>
              <a:rPr lang="ru-RU" sz="1200" dirty="0">
                <a:hlinkClick r:id="rId3"/>
              </a:rPr>
              <a:t>http://www.oecd.org/regional/leed/31798594.pdf</a:t>
            </a:r>
            <a:r>
              <a:rPr lang="ru-RU" sz="1200" dirty="0"/>
              <a:t> </a:t>
            </a:r>
          </a:p>
          <a:p>
            <a:pPr>
              <a:spcBef>
                <a:spcPts val="300"/>
              </a:spcBef>
              <a:spcAft>
                <a:spcPts val="300"/>
              </a:spcAft>
            </a:pPr>
            <a:r>
              <a:rPr lang="ru-RU" sz="1200" dirty="0" err="1"/>
              <a:t>Рикарди</a:t>
            </a:r>
            <a:r>
              <a:rPr lang="ru-RU" sz="1200" dirty="0"/>
              <a:t> В., </a:t>
            </a:r>
            <a:r>
              <a:rPr lang="ru-RU" sz="1200" dirty="0" err="1"/>
              <a:t>Раманкутти</a:t>
            </a:r>
            <a:r>
              <a:rPr lang="ru-RU" sz="1200" dirty="0"/>
              <a:t> Н., </a:t>
            </a:r>
            <a:r>
              <a:rPr lang="ru-RU" sz="1200" dirty="0" err="1"/>
              <a:t>Мехраби</a:t>
            </a:r>
            <a:r>
              <a:rPr lang="ru-RU" sz="1200" dirty="0"/>
              <a:t> З., Джарвис Л. и </a:t>
            </a:r>
            <a:r>
              <a:rPr lang="ru-RU" sz="1200" dirty="0" err="1"/>
              <a:t>Чуколинго</a:t>
            </a:r>
            <a:r>
              <a:rPr lang="ru-RU" sz="1200" dirty="0"/>
              <a:t> Б. (2018a) Сколько продуктов питания в мире производят мелкие землевладельцы? Глобальная продовольственная безопасность 17, 64-72.</a:t>
            </a:r>
          </a:p>
          <a:p>
            <a:pPr>
              <a:spcBef>
                <a:spcPts val="300"/>
              </a:spcBef>
              <a:spcAft>
                <a:spcPts val="300"/>
              </a:spcAft>
            </a:pPr>
            <a:r>
              <a:rPr lang="ru-RU" sz="1200" dirty="0" err="1"/>
              <a:t>Рикарди</a:t>
            </a:r>
            <a:r>
              <a:rPr lang="ru-RU" sz="1200" dirty="0"/>
              <a:t>, В., </a:t>
            </a:r>
            <a:r>
              <a:rPr lang="ru-RU" sz="1200" dirty="0" err="1"/>
              <a:t>Раманкутти</a:t>
            </a:r>
            <a:r>
              <a:rPr lang="ru-RU" sz="1200" dirty="0"/>
              <a:t>, Н., </a:t>
            </a:r>
            <a:r>
              <a:rPr lang="ru-RU" sz="1200" dirty="0" err="1"/>
              <a:t>Мехраби</a:t>
            </a:r>
            <a:r>
              <a:rPr lang="ru-RU" sz="1200" dirty="0"/>
              <a:t>, З., Джарвис, Л., и </a:t>
            </a:r>
            <a:r>
              <a:rPr lang="ru-RU" sz="1200" dirty="0" err="1"/>
              <a:t>Чуколинго</a:t>
            </a:r>
            <a:r>
              <a:rPr lang="ru-RU" sz="1200" dirty="0"/>
              <a:t>, Б. (2018b) Открытый доступ к данным о производстве сельскохозяйственных культур в разбивке по размеру фермерских хозяйств на основе сельскохозяйственных переписей и обследований. Краткие данные 19, 1970-1988 гг.</a:t>
            </a:r>
          </a:p>
          <a:p>
            <a:pPr>
              <a:spcBef>
                <a:spcPts val="300"/>
              </a:spcBef>
              <a:spcAft>
                <a:spcPts val="300"/>
              </a:spcAft>
            </a:pPr>
            <a:r>
              <a:rPr lang="ru-RU" sz="1200" dirty="0" err="1"/>
              <a:t>Савастано</a:t>
            </a:r>
            <a:r>
              <a:rPr lang="ru-RU" sz="1200" dirty="0"/>
              <a:t>, С., </a:t>
            </a:r>
            <a:r>
              <a:rPr lang="ru-RU" sz="1200" dirty="0" err="1"/>
              <a:t>Скандиццо</a:t>
            </a:r>
            <a:r>
              <a:rPr lang="ru-RU" sz="1200" dirty="0"/>
              <a:t>, П.Л. (2009) Оптимальный размер фермы на нестабильном рынке земли: Пример из Кыргызской Республики. Экономика сельского хозяйства 40, 745-758.</a:t>
            </a:r>
          </a:p>
          <a:p>
            <a:pPr>
              <a:spcBef>
                <a:spcPts val="300"/>
              </a:spcBef>
              <a:spcAft>
                <a:spcPts val="300"/>
              </a:spcAft>
            </a:pPr>
            <a:r>
              <a:rPr lang="ru-RU" sz="1200" dirty="0"/>
              <a:t>Ван, Дж., Чен, К.З., </a:t>
            </a:r>
            <a:r>
              <a:rPr lang="ru-RU" sz="1200" dirty="0" err="1"/>
              <a:t>Гупта</a:t>
            </a:r>
            <a:r>
              <a:rPr lang="ru-RU" sz="1200" dirty="0"/>
              <a:t>, С.Д., </a:t>
            </a:r>
            <a:r>
              <a:rPr lang="ru-RU" sz="1200" dirty="0" err="1"/>
              <a:t>Хуанг</a:t>
            </a:r>
            <a:r>
              <a:rPr lang="ru-RU" sz="1200" dirty="0"/>
              <a:t>, З. (2015) По-прежнему ли привлекательны малые фермы? Сравнительное исследование размера и производительности рисовых ферм в Китае и Индии. Китайский сельскохозяйственный экономический обзор 7 (3), 484-509.</a:t>
            </a:r>
          </a:p>
          <a:p>
            <a:pPr>
              <a:spcBef>
                <a:spcPts val="300"/>
              </a:spcBef>
              <a:spcAft>
                <a:spcPts val="300"/>
              </a:spcAft>
            </a:pPr>
            <a:r>
              <a:rPr lang="ru-RU" sz="1200" dirty="0" err="1"/>
              <a:t>Зорья</a:t>
            </a:r>
            <a:r>
              <a:rPr lang="ru-RU" sz="1200" dirty="0"/>
              <a:t> С., Джанибеков Н., Петрик М. (2019): Реструктуризация ферм в Узбекистане: Как все прошло и что дальше?. Вашингтон, округ Колумбия: Группа Всемирного банка, </a:t>
            </a:r>
            <a:r>
              <a:rPr lang="ru-RU" sz="1200" dirty="0">
                <a:hlinkClick r:id="rId4"/>
              </a:rPr>
              <a:t>http://hdl.handle.net/10986/31248</a:t>
            </a:r>
            <a:r>
              <a:rPr lang="ru-RU" sz="1200" dirty="0"/>
              <a:t> </a:t>
            </a:r>
          </a:p>
        </p:txBody>
      </p:sp>
      <p:sp>
        <p:nvSpPr>
          <p:cNvPr id="8" name="Title 7"/>
          <p:cNvSpPr>
            <a:spLocks noGrp="1"/>
          </p:cNvSpPr>
          <p:nvPr>
            <p:ph type="title"/>
          </p:nvPr>
        </p:nvSpPr>
        <p:spPr>
          <a:xfrm>
            <a:off x="431800" y="253019"/>
            <a:ext cx="8280400" cy="581337"/>
          </a:xfrm>
        </p:spPr>
        <p:txBody>
          <a:bodyPr/>
          <a:lstStyle/>
          <a:p>
            <a:r>
              <a:rPr lang="ru-RU"/>
              <a:t>Использованная литература (продолжение)</a:t>
            </a:r>
          </a:p>
        </p:txBody>
      </p:sp>
    </p:spTree>
    <p:extLst>
      <p:ext uri="{BB962C8B-B14F-4D97-AF65-F5344CB8AC3E}">
        <p14:creationId xmlns:p14="http://schemas.microsoft.com/office/powerpoint/2010/main" val="332156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0CD921-F783-F148-86E2-06D7341F7ADE}" type="slidenum">
              <a:rPr lang="de-DE" smtClean="0"/>
              <a:t>4</a:t>
            </a:fld>
            <a:endParaRPr lang="de-DE"/>
          </a:p>
        </p:txBody>
      </p:sp>
      <p:pic>
        <p:nvPicPr>
          <p:cNvPr id="1026" name="Picture 2" descr="How much of the worlds food do smallholders produce"/>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361358" y="722273"/>
            <a:ext cx="7919300" cy="40883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358" y="215009"/>
            <a:ext cx="8391525" cy="363170"/>
          </a:xfrm>
          <a:prstGeom prst="rect">
            <a:avLst/>
          </a:prstGeom>
        </p:spPr>
        <p:txBody>
          <a:bodyPr vert="horz" lIns="0" tIns="0" rIns="0" bIns="0" rtlCol="0" anchor="t" anchorCtr="0">
            <a:normAutofit fontScale="85000" lnSpcReduction="10000"/>
          </a:bodyPr>
          <a:lstStyle/>
          <a:p>
            <a:pPr>
              <a:lnSpc>
                <a:spcPct val="90000"/>
              </a:lnSpc>
              <a:spcBef>
                <a:spcPct val="0"/>
              </a:spcBef>
            </a:pPr>
            <a:r>
              <a:rPr lang="ru-RU" sz="2400" b="1">
                <a:solidFill>
                  <a:schemeClr val="accent1"/>
                </a:solidFill>
              </a:rPr>
              <a:t>Каков вклад мелких фермеров в мировой продовольственный рынок?</a:t>
            </a:r>
          </a:p>
        </p:txBody>
      </p:sp>
      <p:sp>
        <p:nvSpPr>
          <p:cNvPr id="9" name="Rectangle 8"/>
          <p:cNvSpPr/>
          <p:nvPr/>
        </p:nvSpPr>
        <p:spPr>
          <a:xfrm>
            <a:off x="568325" y="4925173"/>
            <a:ext cx="8575675" cy="1322157"/>
          </a:xfrm>
          <a:prstGeom prst="rect">
            <a:avLst/>
          </a:prstGeom>
        </p:spPr>
        <p:txBody>
          <a:bodyPr wrap="square">
            <a:spAutoFit/>
          </a:bodyPr>
          <a:lstStyle/>
          <a:p>
            <a:pPr>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Глобальный общий объем в мелких фермерских хозяйствах (&lt; 2 га):</a:t>
            </a:r>
          </a:p>
          <a:p>
            <a:pPr marL="171450" indent="-171450">
              <a:lnSpc>
                <a:spcPct val="107000"/>
              </a:lnSpc>
              <a:spcAft>
                <a:spcPts val="800"/>
              </a:spcAft>
              <a:buFont typeface="Arial" panose="020B0604020202020204" pitchFamily="34" charset="0"/>
              <a:buChar char="•"/>
            </a:pPr>
            <a:r>
              <a:rPr lang="ru-RU" sz="1400" dirty="0">
                <a:latin typeface="Calibri" panose="020F0502020204030204" pitchFamily="34" charset="0"/>
                <a:ea typeface="Calibri" panose="020F0502020204030204" pitchFamily="34" charset="0"/>
                <a:cs typeface="Times New Roman" panose="02020603050405020304" pitchFamily="18" charset="0"/>
              </a:rPr>
              <a:t>производят 29% мирового урожая, измеряемого в килокалориях</a:t>
            </a:r>
          </a:p>
          <a:p>
            <a:pPr marL="171450" indent="-171450">
              <a:lnSpc>
                <a:spcPct val="107000"/>
              </a:lnSpc>
              <a:spcAft>
                <a:spcPts val="800"/>
              </a:spcAft>
              <a:buFont typeface="Arial" panose="020B0604020202020204" pitchFamily="34" charset="0"/>
              <a:buChar char="•"/>
            </a:pPr>
            <a:r>
              <a:rPr lang="ru-RU" sz="1400" dirty="0">
                <a:latin typeface="Calibri" panose="020F0502020204030204" pitchFamily="34" charset="0"/>
                <a:ea typeface="Calibri" panose="020F0502020204030204" pitchFamily="34" charset="0"/>
                <a:cs typeface="Times New Roman" panose="02020603050405020304" pitchFamily="18" charset="0"/>
              </a:rPr>
              <a:t>используют четверть (24%) мировых сельскохозяйственных земель</a:t>
            </a:r>
          </a:p>
          <a:p>
            <a:pPr marL="171450" indent="-171450">
              <a:lnSpc>
                <a:spcPct val="107000"/>
              </a:lnSpc>
              <a:spcAft>
                <a:spcPts val="800"/>
              </a:spcAft>
              <a:buFont typeface="Arial" panose="020B0604020202020204" pitchFamily="34" charset="0"/>
              <a:buChar char="•"/>
            </a:pPr>
            <a:r>
              <a:rPr lang="ru-RU" sz="1400" dirty="0">
                <a:latin typeface="Calibri" panose="020F0502020204030204" pitchFamily="34" charset="0"/>
                <a:ea typeface="Calibri" panose="020F0502020204030204" pitchFamily="34" charset="0"/>
                <a:cs typeface="Times New Roman" panose="02020603050405020304" pitchFamily="18" charset="0"/>
              </a:rPr>
              <a:t>обеспечивают треть (32%) мировых поставок продовольствия</a:t>
            </a:r>
          </a:p>
        </p:txBody>
      </p:sp>
    </p:spTree>
    <p:extLst>
      <p:ext uri="{BB962C8B-B14F-4D97-AF65-F5344CB8AC3E}">
        <p14:creationId xmlns:p14="http://schemas.microsoft.com/office/powerpoint/2010/main" val="215437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68507"/>
            <a:ext cx="8010524" cy="631088"/>
          </a:xfrm>
        </p:spPr>
        <p:txBody>
          <a:bodyPr>
            <a:normAutofit/>
          </a:bodyPr>
          <a:lstStyle/>
          <a:p>
            <a:r>
              <a:rPr lang="ru-RU"/>
              <a:t>Отдельные характеристики стран ЦАРЭС</a:t>
            </a:r>
          </a:p>
        </p:txBody>
      </p:sp>
      <p:sp>
        <p:nvSpPr>
          <p:cNvPr id="4" name="Slide Number Placeholder 3"/>
          <p:cNvSpPr>
            <a:spLocks noGrp="1"/>
          </p:cNvSpPr>
          <p:nvPr>
            <p:ph type="sldNum" sz="quarter" idx="12"/>
          </p:nvPr>
        </p:nvSpPr>
        <p:spPr/>
        <p:txBody>
          <a:bodyPr/>
          <a:lstStyle/>
          <a:p>
            <a:fld id="{250CD921-F783-F148-86E2-06D7341F7ADE}" type="slidenum">
              <a:rPr lang="de-DE" smtClean="0"/>
              <a:t>5</a:t>
            </a:fld>
            <a:endParaRPr lang="de-DE"/>
          </a:p>
        </p:txBody>
      </p:sp>
      <p:sp>
        <p:nvSpPr>
          <p:cNvPr id="7" name="Rectangle 6"/>
          <p:cNvSpPr/>
          <p:nvPr/>
        </p:nvSpPr>
        <p:spPr>
          <a:xfrm>
            <a:off x="1554672" y="6257217"/>
            <a:ext cx="8181975" cy="461665"/>
          </a:xfrm>
          <a:prstGeom prst="rect">
            <a:avLst/>
          </a:prstGeom>
        </p:spPr>
        <p:txBody>
          <a:bodyPr wrap="square">
            <a:spAutoFit/>
          </a:bodyPr>
          <a:lstStyle/>
          <a:p>
            <a:r>
              <a:rPr lang="ru-RU" sz="1200"/>
              <a:t>Примечание: Все значения усреднены за период 2017-2019 гг.</a:t>
            </a:r>
          </a:p>
          <a:p>
            <a:r>
              <a:rPr lang="ru-RU" sz="1200"/>
              <a:t>Источник: Индикаторы мирового развития (2022 г.).</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67895474"/>
              </p:ext>
            </p:extLst>
          </p:nvPr>
        </p:nvGraphicFramePr>
        <p:xfrm>
          <a:off x="340236" y="761251"/>
          <a:ext cx="8483600" cy="5300668"/>
        </p:xfrm>
        <a:graphic>
          <a:graphicData uri="http://schemas.openxmlformats.org/drawingml/2006/table">
            <a:tbl>
              <a:tblPr firstRow="1" firstCol="1" bandRow="1">
                <a:tableStyleId>{5C22544A-7EE6-4342-B048-85BDC9FD1C3A}</a:tableStyleId>
              </a:tblPr>
              <a:tblGrid>
                <a:gridCol w="1254125">
                  <a:extLst>
                    <a:ext uri="{9D8B030D-6E8A-4147-A177-3AD203B41FA5}">
                      <a16:colId xmlns:a16="http://schemas.microsoft.com/office/drawing/2014/main" val="210282866"/>
                    </a:ext>
                  </a:extLst>
                </a:gridCol>
                <a:gridCol w="923925">
                  <a:extLst>
                    <a:ext uri="{9D8B030D-6E8A-4147-A177-3AD203B41FA5}">
                      <a16:colId xmlns:a16="http://schemas.microsoft.com/office/drawing/2014/main" val="3167406337"/>
                    </a:ext>
                  </a:extLst>
                </a:gridCol>
                <a:gridCol w="1231191">
                  <a:extLst>
                    <a:ext uri="{9D8B030D-6E8A-4147-A177-3AD203B41FA5}">
                      <a16:colId xmlns:a16="http://schemas.microsoft.com/office/drawing/2014/main" val="2766532330"/>
                    </a:ext>
                  </a:extLst>
                </a:gridCol>
                <a:gridCol w="978609">
                  <a:extLst>
                    <a:ext uri="{9D8B030D-6E8A-4147-A177-3AD203B41FA5}">
                      <a16:colId xmlns:a16="http://schemas.microsoft.com/office/drawing/2014/main" val="3929707854"/>
                    </a:ext>
                  </a:extLst>
                </a:gridCol>
                <a:gridCol w="982600">
                  <a:extLst>
                    <a:ext uri="{9D8B030D-6E8A-4147-A177-3AD203B41FA5}">
                      <a16:colId xmlns:a16="http://schemas.microsoft.com/office/drawing/2014/main" val="2381984152"/>
                    </a:ext>
                  </a:extLst>
                </a:gridCol>
                <a:gridCol w="1052423">
                  <a:extLst>
                    <a:ext uri="{9D8B030D-6E8A-4147-A177-3AD203B41FA5}">
                      <a16:colId xmlns:a16="http://schemas.microsoft.com/office/drawing/2014/main" val="538300763"/>
                    </a:ext>
                  </a:extLst>
                </a:gridCol>
                <a:gridCol w="993927">
                  <a:extLst>
                    <a:ext uri="{9D8B030D-6E8A-4147-A177-3AD203B41FA5}">
                      <a16:colId xmlns:a16="http://schemas.microsoft.com/office/drawing/2014/main" val="1418448045"/>
                    </a:ext>
                  </a:extLst>
                </a:gridCol>
                <a:gridCol w="1066800">
                  <a:extLst>
                    <a:ext uri="{9D8B030D-6E8A-4147-A177-3AD203B41FA5}">
                      <a16:colId xmlns:a16="http://schemas.microsoft.com/office/drawing/2014/main" val="1524773586"/>
                    </a:ext>
                  </a:extLst>
                </a:gridCol>
              </a:tblGrid>
              <a:tr h="1406105">
                <a:tc>
                  <a:txBody>
                    <a:bodyPr/>
                    <a:lstStyle/>
                    <a:p>
                      <a:pPr algn="l" rtl="0">
                        <a:lnSpc>
                          <a:spcPct val="107000"/>
                        </a:lnSpc>
                        <a:spcBef>
                          <a:spcPts val="200"/>
                        </a:spcBef>
                        <a:spcAft>
                          <a:spcPts val="200"/>
                        </a:spcAft>
                      </a:pPr>
                      <a:endParaRPr lang="de-DE" sz="1200" dirty="0">
                        <a:effectLst/>
                        <a:latin typeface="Calibri" panose="020F0502020204030204" pitchFamily="34" charset="0"/>
                        <a:cs typeface="Times New Roman" panose="02020603050405020304" pitchFamily="18" charset="0"/>
                      </a:endParaRPr>
                    </a:p>
                  </a:txBody>
                  <a:tcPr marL="43338" marR="43338" marT="0" marB="0" anchor="b"/>
                </a:tc>
                <a:tc>
                  <a:txBody>
                    <a:bodyPr/>
                    <a:lstStyle/>
                    <a:p>
                      <a:pPr>
                        <a:lnSpc>
                          <a:spcPct val="107000"/>
                        </a:lnSpc>
                        <a:spcBef>
                          <a:spcPts val="200"/>
                        </a:spcBef>
                        <a:spcAft>
                          <a:spcPts val="200"/>
                        </a:spcAft>
                      </a:pPr>
                      <a:r>
                        <a:rPr lang="ru-RU" sz="1200" dirty="0">
                          <a:effectLst/>
                        </a:rPr>
                        <a:t>Сельское население (%)</a:t>
                      </a:r>
                    </a:p>
                  </a:txBody>
                  <a:tcPr marL="43338" marR="43338" marT="0" marB="0"/>
                </a:tc>
                <a:tc>
                  <a:txBody>
                    <a:bodyPr/>
                    <a:lstStyle/>
                    <a:p>
                      <a:pPr>
                        <a:lnSpc>
                          <a:spcPct val="107000"/>
                        </a:lnSpc>
                        <a:spcBef>
                          <a:spcPts val="200"/>
                        </a:spcBef>
                        <a:spcAft>
                          <a:spcPts val="200"/>
                        </a:spcAft>
                      </a:pPr>
                      <a:r>
                        <a:rPr lang="ru-RU" sz="1200">
                          <a:effectLst/>
                        </a:rPr>
                        <a:t>Занятость в сельском хозяйстве (% от общей занятости)</a:t>
                      </a:r>
                    </a:p>
                  </a:txBody>
                  <a:tcPr marL="43338" marR="43338" marT="0" marB="0"/>
                </a:tc>
                <a:tc>
                  <a:txBody>
                    <a:bodyPr/>
                    <a:lstStyle/>
                    <a:p>
                      <a:pPr>
                        <a:lnSpc>
                          <a:spcPct val="107000"/>
                        </a:lnSpc>
                        <a:spcBef>
                          <a:spcPts val="200"/>
                        </a:spcBef>
                        <a:spcAft>
                          <a:spcPts val="200"/>
                        </a:spcAft>
                      </a:pPr>
                      <a:r>
                        <a:rPr lang="ru-RU" sz="1200">
                          <a:effectLst/>
                        </a:rPr>
                        <a:t>Сельское хозяйство: добавленная стоимость на одного работника (постоянная величина 2015 года в долларах США)</a:t>
                      </a:r>
                    </a:p>
                  </a:txBody>
                  <a:tcPr marL="43338" marR="43338" marT="0" marB="0"/>
                </a:tc>
                <a:tc>
                  <a:txBody>
                    <a:bodyPr/>
                    <a:lstStyle/>
                    <a:p>
                      <a:pPr>
                        <a:lnSpc>
                          <a:spcPct val="107000"/>
                        </a:lnSpc>
                        <a:spcBef>
                          <a:spcPts val="200"/>
                        </a:spcBef>
                        <a:spcAft>
                          <a:spcPts val="200"/>
                        </a:spcAft>
                      </a:pPr>
                      <a:r>
                        <a:rPr lang="ru-RU" sz="1200">
                          <a:effectLst/>
                        </a:rPr>
                        <a:t>Сельское хозяйство, добавленная стоимость (% от ВВП)</a:t>
                      </a:r>
                    </a:p>
                  </a:txBody>
                  <a:tcPr marL="43338" marR="43338" marT="0" marB="0"/>
                </a:tc>
                <a:tc>
                  <a:txBody>
                    <a:bodyPr/>
                    <a:lstStyle/>
                    <a:p>
                      <a:pPr>
                        <a:lnSpc>
                          <a:spcPct val="107000"/>
                        </a:lnSpc>
                        <a:spcBef>
                          <a:spcPts val="200"/>
                        </a:spcBef>
                        <a:spcAft>
                          <a:spcPts val="200"/>
                        </a:spcAft>
                      </a:pPr>
                      <a:r>
                        <a:rPr lang="ru-RU" sz="1200">
                          <a:effectLst/>
                        </a:rPr>
                        <a:t>Личные денежные переводы, полученные (% от ВВП)</a:t>
                      </a:r>
                    </a:p>
                  </a:txBody>
                  <a:tcPr marL="43338" marR="43338" marT="0" marB="0"/>
                </a:tc>
                <a:tc>
                  <a:txBody>
                    <a:bodyPr/>
                    <a:lstStyle/>
                    <a:p>
                      <a:pPr>
                        <a:lnSpc>
                          <a:spcPct val="107000"/>
                        </a:lnSpc>
                        <a:spcBef>
                          <a:spcPts val="200"/>
                        </a:spcBef>
                        <a:spcAft>
                          <a:spcPts val="200"/>
                        </a:spcAft>
                      </a:pPr>
                      <a:r>
                        <a:rPr lang="ru-RU" sz="1200">
                          <a:effectLst/>
                        </a:rPr>
                        <a:t>Международный туризм, поступления (% от ВВП)</a:t>
                      </a:r>
                    </a:p>
                  </a:txBody>
                  <a:tcPr marL="43338" marR="43338" marT="0" marB="0"/>
                </a:tc>
                <a:tc>
                  <a:txBody>
                    <a:bodyPr/>
                    <a:lstStyle/>
                    <a:p>
                      <a:pPr>
                        <a:lnSpc>
                          <a:spcPct val="107000"/>
                        </a:lnSpc>
                        <a:spcBef>
                          <a:spcPts val="200"/>
                        </a:spcBef>
                        <a:spcAft>
                          <a:spcPts val="200"/>
                        </a:spcAft>
                      </a:pPr>
                      <a:r>
                        <a:rPr lang="ru-RU" sz="1200">
                          <a:effectLst/>
                        </a:rPr>
                        <a:t>Общая рента от природных ресурсов (% от ВВП)</a:t>
                      </a:r>
                    </a:p>
                  </a:txBody>
                  <a:tcPr marL="43338" marR="43338" marT="0" marB="0"/>
                </a:tc>
                <a:extLst>
                  <a:ext uri="{0D108BD9-81ED-4DB2-BD59-A6C34878D82A}">
                    <a16:rowId xmlns:a16="http://schemas.microsoft.com/office/drawing/2014/main" val="233450884"/>
                  </a:ext>
                </a:extLst>
              </a:tr>
              <a:tr h="252729">
                <a:tc>
                  <a:txBody>
                    <a:bodyPr/>
                    <a:lstStyle/>
                    <a:p>
                      <a:pPr>
                        <a:lnSpc>
                          <a:spcPct val="150000"/>
                        </a:lnSpc>
                        <a:spcBef>
                          <a:spcPts val="200"/>
                        </a:spcBef>
                        <a:spcAft>
                          <a:spcPts val="200"/>
                        </a:spcAft>
                      </a:pPr>
                      <a:r>
                        <a:rPr lang="ru-RU" sz="1400">
                          <a:effectLst/>
                        </a:rPr>
                        <a:t>Китай</a:t>
                      </a:r>
                    </a:p>
                  </a:txBody>
                  <a:tcPr marL="43338" marR="43338" marT="0" marB="0" anchor="b"/>
                </a:tc>
                <a:tc>
                  <a:txBody>
                    <a:bodyPr/>
                    <a:lstStyle/>
                    <a:p>
                      <a:pPr algn="r">
                        <a:lnSpc>
                          <a:spcPct val="150000"/>
                        </a:lnSpc>
                        <a:spcBef>
                          <a:spcPts val="200"/>
                        </a:spcBef>
                        <a:spcAft>
                          <a:spcPts val="200"/>
                        </a:spcAft>
                      </a:pPr>
                      <a:r>
                        <a:rPr lang="ru-RU" sz="1400">
                          <a:effectLst/>
                        </a:rPr>
                        <a:t>40,9</a:t>
                      </a:r>
                    </a:p>
                  </a:txBody>
                  <a:tcPr marL="43338" marR="43338" marT="0" marB="0" anchor="b"/>
                </a:tc>
                <a:tc>
                  <a:txBody>
                    <a:bodyPr/>
                    <a:lstStyle/>
                    <a:p>
                      <a:pPr algn="r">
                        <a:lnSpc>
                          <a:spcPct val="150000"/>
                        </a:lnSpc>
                        <a:spcBef>
                          <a:spcPts val="200"/>
                        </a:spcBef>
                        <a:spcAft>
                          <a:spcPts val="200"/>
                        </a:spcAft>
                      </a:pPr>
                      <a:r>
                        <a:rPr lang="ru-RU" sz="1400">
                          <a:effectLst/>
                        </a:rPr>
                        <a:t>26,1</a:t>
                      </a:r>
                    </a:p>
                  </a:txBody>
                  <a:tcPr marL="43338" marR="43338" marT="0" marB="0" anchor="b"/>
                </a:tc>
                <a:tc>
                  <a:txBody>
                    <a:bodyPr/>
                    <a:lstStyle/>
                    <a:p>
                      <a:pPr algn="r">
                        <a:lnSpc>
                          <a:spcPct val="150000"/>
                        </a:lnSpc>
                        <a:spcBef>
                          <a:spcPts val="200"/>
                        </a:spcBef>
                        <a:spcAft>
                          <a:spcPts val="200"/>
                        </a:spcAft>
                      </a:pPr>
                      <a:r>
                        <a:rPr lang="ru-RU" sz="1400">
                          <a:effectLst/>
                        </a:rPr>
                        <a:t>5257</a:t>
                      </a:r>
                    </a:p>
                  </a:txBody>
                  <a:tcPr marL="43338" marR="43338" marT="0" marB="0" anchor="b"/>
                </a:tc>
                <a:tc>
                  <a:txBody>
                    <a:bodyPr/>
                    <a:lstStyle/>
                    <a:p>
                      <a:pPr algn="r">
                        <a:lnSpc>
                          <a:spcPct val="150000"/>
                        </a:lnSpc>
                        <a:spcBef>
                          <a:spcPts val="200"/>
                        </a:spcBef>
                        <a:spcAft>
                          <a:spcPts val="200"/>
                        </a:spcAft>
                      </a:pPr>
                      <a:r>
                        <a:rPr lang="ru-RU" sz="1400">
                          <a:effectLst/>
                        </a:rPr>
                        <a:t>7,2</a:t>
                      </a:r>
                    </a:p>
                  </a:txBody>
                  <a:tcPr marL="43338" marR="43338" marT="0" marB="0" anchor="b"/>
                </a:tc>
                <a:tc>
                  <a:txBody>
                    <a:bodyPr/>
                    <a:lstStyle/>
                    <a:p>
                      <a:pPr algn="r">
                        <a:lnSpc>
                          <a:spcPct val="150000"/>
                        </a:lnSpc>
                        <a:spcBef>
                          <a:spcPts val="200"/>
                        </a:spcBef>
                        <a:spcAft>
                          <a:spcPts val="200"/>
                        </a:spcAft>
                      </a:pPr>
                      <a:r>
                        <a:rPr lang="ru-RU" sz="1400">
                          <a:effectLst/>
                        </a:rPr>
                        <a:t>0,2</a:t>
                      </a:r>
                    </a:p>
                  </a:txBody>
                  <a:tcPr marL="43338" marR="43338" marT="0" marB="0" anchor="b"/>
                </a:tc>
                <a:tc>
                  <a:txBody>
                    <a:bodyPr/>
                    <a:lstStyle/>
                    <a:p>
                      <a:pPr algn="r">
                        <a:lnSpc>
                          <a:spcPct val="150000"/>
                        </a:lnSpc>
                        <a:spcBef>
                          <a:spcPts val="200"/>
                        </a:spcBef>
                        <a:spcAft>
                          <a:spcPts val="200"/>
                        </a:spcAft>
                      </a:pPr>
                      <a:r>
                        <a:rPr lang="ru-RU" sz="1400">
                          <a:effectLst/>
                        </a:rPr>
                        <a:t>3,6</a:t>
                      </a:r>
                    </a:p>
                  </a:txBody>
                  <a:tcPr marL="43338" marR="43338" marT="0" marB="0" anchor="b"/>
                </a:tc>
                <a:tc>
                  <a:txBody>
                    <a:bodyPr/>
                    <a:lstStyle/>
                    <a:p>
                      <a:pPr algn="r">
                        <a:lnSpc>
                          <a:spcPct val="150000"/>
                        </a:lnSpc>
                        <a:spcBef>
                          <a:spcPts val="200"/>
                        </a:spcBef>
                        <a:spcAft>
                          <a:spcPts val="200"/>
                        </a:spcAft>
                      </a:pPr>
                      <a:r>
                        <a:rPr lang="ru-RU" sz="1400">
                          <a:effectLst/>
                        </a:rPr>
                        <a:t>1,3</a:t>
                      </a:r>
                    </a:p>
                  </a:txBody>
                  <a:tcPr marL="43338" marR="43338" marT="0" marB="0" anchor="b"/>
                </a:tc>
                <a:extLst>
                  <a:ext uri="{0D108BD9-81ED-4DB2-BD59-A6C34878D82A}">
                    <a16:rowId xmlns:a16="http://schemas.microsoft.com/office/drawing/2014/main" val="1102874798"/>
                  </a:ext>
                </a:extLst>
              </a:tr>
              <a:tr h="252729">
                <a:tc>
                  <a:txBody>
                    <a:bodyPr/>
                    <a:lstStyle/>
                    <a:p>
                      <a:pPr>
                        <a:lnSpc>
                          <a:spcPct val="150000"/>
                        </a:lnSpc>
                        <a:spcBef>
                          <a:spcPts val="200"/>
                        </a:spcBef>
                        <a:spcAft>
                          <a:spcPts val="200"/>
                        </a:spcAft>
                      </a:pPr>
                      <a:r>
                        <a:rPr lang="ru-RU" sz="1400">
                          <a:effectLst/>
                        </a:rPr>
                        <a:t>Пакистан</a:t>
                      </a:r>
                    </a:p>
                  </a:txBody>
                  <a:tcPr marL="43338" marR="43338" marT="0" marB="0" anchor="b"/>
                </a:tc>
                <a:tc>
                  <a:txBody>
                    <a:bodyPr/>
                    <a:lstStyle/>
                    <a:p>
                      <a:pPr algn="r">
                        <a:lnSpc>
                          <a:spcPct val="150000"/>
                        </a:lnSpc>
                        <a:spcBef>
                          <a:spcPts val="200"/>
                        </a:spcBef>
                        <a:spcAft>
                          <a:spcPts val="200"/>
                        </a:spcAft>
                      </a:pPr>
                      <a:r>
                        <a:rPr lang="ru-RU" sz="1400" b="1">
                          <a:effectLst/>
                        </a:rPr>
                        <a:t>63,3</a:t>
                      </a:r>
                    </a:p>
                  </a:txBody>
                  <a:tcPr marL="43338" marR="43338" marT="0" marB="0" anchor="b"/>
                </a:tc>
                <a:tc>
                  <a:txBody>
                    <a:bodyPr/>
                    <a:lstStyle/>
                    <a:p>
                      <a:pPr algn="r">
                        <a:lnSpc>
                          <a:spcPct val="150000"/>
                        </a:lnSpc>
                        <a:spcBef>
                          <a:spcPts val="200"/>
                        </a:spcBef>
                        <a:spcAft>
                          <a:spcPts val="200"/>
                        </a:spcAft>
                      </a:pPr>
                      <a:r>
                        <a:rPr lang="ru-RU" sz="1400" b="1">
                          <a:effectLst/>
                        </a:rPr>
                        <a:t>38,1</a:t>
                      </a:r>
                    </a:p>
                  </a:txBody>
                  <a:tcPr marL="43338" marR="43338" marT="0" marB="0" anchor="b"/>
                </a:tc>
                <a:tc>
                  <a:txBody>
                    <a:bodyPr/>
                    <a:lstStyle/>
                    <a:p>
                      <a:pPr algn="r">
                        <a:lnSpc>
                          <a:spcPct val="150000"/>
                        </a:lnSpc>
                        <a:spcBef>
                          <a:spcPts val="200"/>
                        </a:spcBef>
                        <a:spcAft>
                          <a:spcPts val="200"/>
                        </a:spcAft>
                      </a:pPr>
                      <a:r>
                        <a:rPr lang="ru-RU" sz="1400" b="1">
                          <a:effectLst/>
                        </a:rPr>
                        <a:t>2575</a:t>
                      </a:r>
                    </a:p>
                  </a:txBody>
                  <a:tcPr marL="43338" marR="43338" marT="0" marB="0" anchor="b"/>
                </a:tc>
                <a:tc>
                  <a:txBody>
                    <a:bodyPr/>
                    <a:lstStyle/>
                    <a:p>
                      <a:pPr algn="r">
                        <a:lnSpc>
                          <a:spcPct val="150000"/>
                        </a:lnSpc>
                        <a:spcBef>
                          <a:spcPts val="200"/>
                        </a:spcBef>
                        <a:spcAft>
                          <a:spcPts val="200"/>
                        </a:spcAft>
                      </a:pPr>
                      <a:r>
                        <a:rPr lang="ru-RU" sz="1400" b="1">
                          <a:effectLst/>
                        </a:rPr>
                        <a:t>21,4</a:t>
                      </a:r>
                    </a:p>
                  </a:txBody>
                  <a:tcPr marL="43338" marR="43338" marT="0" marB="0" anchor="b"/>
                </a:tc>
                <a:tc>
                  <a:txBody>
                    <a:bodyPr/>
                    <a:lstStyle/>
                    <a:p>
                      <a:pPr algn="r">
                        <a:lnSpc>
                          <a:spcPct val="150000"/>
                        </a:lnSpc>
                        <a:spcBef>
                          <a:spcPts val="200"/>
                        </a:spcBef>
                        <a:spcAft>
                          <a:spcPts val="200"/>
                        </a:spcAft>
                      </a:pPr>
                      <a:r>
                        <a:rPr lang="ru-RU" sz="1400">
                          <a:effectLst/>
                        </a:rPr>
                        <a:t>6,2</a:t>
                      </a:r>
                    </a:p>
                  </a:txBody>
                  <a:tcPr marL="43338" marR="43338" marT="0" marB="0" anchor="b"/>
                </a:tc>
                <a:tc>
                  <a:txBody>
                    <a:bodyPr/>
                    <a:lstStyle/>
                    <a:p>
                      <a:pPr algn="r">
                        <a:lnSpc>
                          <a:spcPct val="150000"/>
                        </a:lnSpc>
                        <a:spcBef>
                          <a:spcPts val="200"/>
                        </a:spcBef>
                        <a:spcAft>
                          <a:spcPts val="200"/>
                        </a:spcAft>
                      </a:pPr>
                      <a:r>
                        <a:rPr lang="ru-RU" sz="1400">
                          <a:effectLst/>
                        </a:rPr>
                        <a:t>0,3</a:t>
                      </a:r>
                    </a:p>
                  </a:txBody>
                  <a:tcPr marL="43338" marR="43338" marT="0" marB="0" anchor="b"/>
                </a:tc>
                <a:tc>
                  <a:txBody>
                    <a:bodyPr/>
                    <a:lstStyle/>
                    <a:p>
                      <a:pPr algn="r">
                        <a:lnSpc>
                          <a:spcPct val="150000"/>
                        </a:lnSpc>
                        <a:spcBef>
                          <a:spcPts val="200"/>
                        </a:spcBef>
                        <a:spcAft>
                          <a:spcPts val="200"/>
                        </a:spcAft>
                      </a:pPr>
                      <a:r>
                        <a:rPr lang="ru-RU" sz="1400">
                          <a:effectLst/>
                        </a:rPr>
                        <a:t>1,1</a:t>
                      </a:r>
                    </a:p>
                  </a:txBody>
                  <a:tcPr marL="43338" marR="43338" marT="0" marB="0" anchor="b"/>
                </a:tc>
                <a:extLst>
                  <a:ext uri="{0D108BD9-81ED-4DB2-BD59-A6C34878D82A}">
                    <a16:rowId xmlns:a16="http://schemas.microsoft.com/office/drawing/2014/main" val="3658186113"/>
                  </a:ext>
                </a:extLst>
              </a:tr>
              <a:tr h="252729">
                <a:tc>
                  <a:txBody>
                    <a:bodyPr/>
                    <a:lstStyle/>
                    <a:p>
                      <a:pPr>
                        <a:lnSpc>
                          <a:spcPct val="150000"/>
                        </a:lnSpc>
                        <a:spcBef>
                          <a:spcPts val="200"/>
                        </a:spcBef>
                        <a:spcAft>
                          <a:spcPts val="200"/>
                        </a:spcAft>
                      </a:pPr>
                      <a:r>
                        <a:rPr lang="ru-RU" sz="1400">
                          <a:effectLst/>
                        </a:rPr>
                        <a:t>Монголия</a:t>
                      </a:r>
                    </a:p>
                  </a:txBody>
                  <a:tcPr marL="43338" marR="43338" marT="0" marB="0" anchor="b"/>
                </a:tc>
                <a:tc>
                  <a:txBody>
                    <a:bodyPr/>
                    <a:lstStyle/>
                    <a:p>
                      <a:pPr algn="r">
                        <a:lnSpc>
                          <a:spcPct val="150000"/>
                        </a:lnSpc>
                        <a:spcBef>
                          <a:spcPts val="200"/>
                        </a:spcBef>
                        <a:spcAft>
                          <a:spcPts val="200"/>
                        </a:spcAft>
                      </a:pPr>
                      <a:r>
                        <a:rPr lang="ru-RU" sz="1400">
                          <a:effectLst/>
                        </a:rPr>
                        <a:t>31,5</a:t>
                      </a:r>
                    </a:p>
                  </a:txBody>
                  <a:tcPr marL="43338" marR="43338" marT="0" marB="0" anchor="b"/>
                </a:tc>
                <a:tc>
                  <a:txBody>
                    <a:bodyPr/>
                    <a:lstStyle/>
                    <a:p>
                      <a:pPr algn="r">
                        <a:lnSpc>
                          <a:spcPct val="150000"/>
                        </a:lnSpc>
                        <a:spcBef>
                          <a:spcPts val="200"/>
                        </a:spcBef>
                        <a:spcAft>
                          <a:spcPts val="200"/>
                        </a:spcAft>
                      </a:pPr>
                      <a:r>
                        <a:rPr lang="ru-RU" sz="1400">
                          <a:effectLst/>
                        </a:rPr>
                        <a:t>26,9</a:t>
                      </a:r>
                    </a:p>
                  </a:txBody>
                  <a:tcPr marL="43338" marR="43338" marT="0" marB="0" anchor="b"/>
                </a:tc>
                <a:tc>
                  <a:txBody>
                    <a:bodyPr/>
                    <a:lstStyle/>
                    <a:p>
                      <a:pPr algn="r">
                        <a:lnSpc>
                          <a:spcPct val="150000"/>
                        </a:lnSpc>
                        <a:spcBef>
                          <a:spcPts val="200"/>
                        </a:spcBef>
                        <a:spcAft>
                          <a:spcPts val="200"/>
                        </a:spcAft>
                      </a:pPr>
                      <a:r>
                        <a:rPr lang="ru-RU" sz="1400">
                          <a:effectLst/>
                        </a:rPr>
                        <a:t>5263</a:t>
                      </a:r>
                    </a:p>
                  </a:txBody>
                  <a:tcPr marL="43338" marR="43338" marT="0" marB="0" anchor="b"/>
                </a:tc>
                <a:tc>
                  <a:txBody>
                    <a:bodyPr/>
                    <a:lstStyle/>
                    <a:p>
                      <a:pPr algn="r">
                        <a:lnSpc>
                          <a:spcPct val="150000"/>
                        </a:lnSpc>
                        <a:spcBef>
                          <a:spcPts val="200"/>
                        </a:spcBef>
                        <a:spcAft>
                          <a:spcPts val="200"/>
                        </a:spcAft>
                      </a:pPr>
                      <a:r>
                        <a:rPr lang="ru-RU" sz="1400">
                          <a:effectLst/>
                        </a:rPr>
                        <a:t>11,4</a:t>
                      </a:r>
                    </a:p>
                  </a:txBody>
                  <a:tcPr marL="43338" marR="43338" marT="0" marB="0" anchor="b"/>
                </a:tc>
                <a:tc>
                  <a:txBody>
                    <a:bodyPr/>
                    <a:lstStyle/>
                    <a:p>
                      <a:pPr algn="r">
                        <a:lnSpc>
                          <a:spcPct val="150000"/>
                        </a:lnSpc>
                        <a:spcBef>
                          <a:spcPts val="200"/>
                        </a:spcBef>
                        <a:spcAft>
                          <a:spcPts val="200"/>
                        </a:spcAft>
                      </a:pPr>
                      <a:r>
                        <a:rPr lang="ru-RU" sz="1400">
                          <a:effectLst/>
                        </a:rPr>
                        <a:t>3,2</a:t>
                      </a:r>
                    </a:p>
                  </a:txBody>
                  <a:tcPr marL="43338" marR="43338" marT="0" marB="0" anchor="b"/>
                </a:tc>
                <a:tc>
                  <a:txBody>
                    <a:bodyPr/>
                    <a:lstStyle/>
                    <a:p>
                      <a:pPr algn="r">
                        <a:lnSpc>
                          <a:spcPct val="150000"/>
                        </a:lnSpc>
                        <a:spcBef>
                          <a:spcPts val="200"/>
                        </a:spcBef>
                        <a:spcAft>
                          <a:spcPts val="200"/>
                        </a:spcAft>
                      </a:pPr>
                      <a:r>
                        <a:rPr lang="ru-RU" sz="1400">
                          <a:effectLst/>
                        </a:rPr>
                        <a:t>4,1</a:t>
                      </a:r>
                    </a:p>
                  </a:txBody>
                  <a:tcPr marL="43338" marR="43338" marT="0" marB="0" anchor="b"/>
                </a:tc>
                <a:tc>
                  <a:txBody>
                    <a:bodyPr/>
                    <a:lstStyle/>
                    <a:p>
                      <a:pPr algn="r">
                        <a:lnSpc>
                          <a:spcPct val="150000"/>
                        </a:lnSpc>
                        <a:spcBef>
                          <a:spcPts val="200"/>
                        </a:spcBef>
                        <a:spcAft>
                          <a:spcPts val="200"/>
                        </a:spcAft>
                      </a:pPr>
                      <a:r>
                        <a:rPr lang="ru-RU" sz="1400" b="1">
                          <a:effectLst/>
                        </a:rPr>
                        <a:t>17,2</a:t>
                      </a:r>
                    </a:p>
                  </a:txBody>
                  <a:tcPr marL="43338" marR="43338" marT="0" marB="0" anchor="b"/>
                </a:tc>
                <a:extLst>
                  <a:ext uri="{0D108BD9-81ED-4DB2-BD59-A6C34878D82A}">
                    <a16:rowId xmlns:a16="http://schemas.microsoft.com/office/drawing/2014/main" val="2307555865"/>
                  </a:ext>
                </a:extLst>
              </a:tr>
              <a:tr h="252729">
                <a:tc>
                  <a:txBody>
                    <a:bodyPr/>
                    <a:lstStyle/>
                    <a:p>
                      <a:pPr>
                        <a:lnSpc>
                          <a:spcPct val="150000"/>
                        </a:lnSpc>
                        <a:spcBef>
                          <a:spcPts val="200"/>
                        </a:spcBef>
                        <a:spcAft>
                          <a:spcPts val="200"/>
                        </a:spcAft>
                      </a:pPr>
                      <a:r>
                        <a:rPr lang="ru-RU" sz="1400">
                          <a:effectLst/>
                        </a:rPr>
                        <a:t>Афганистан</a:t>
                      </a:r>
                    </a:p>
                  </a:txBody>
                  <a:tcPr marL="43338" marR="43338" marT="0" marB="0" anchor="b"/>
                </a:tc>
                <a:tc>
                  <a:txBody>
                    <a:bodyPr/>
                    <a:lstStyle/>
                    <a:p>
                      <a:pPr algn="r">
                        <a:lnSpc>
                          <a:spcPct val="150000"/>
                        </a:lnSpc>
                        <a:spcBef>
                          <a:spcPts val="200"/>
                        </a:spcBef>
                        <a:spcAft>
                          <a:spcPts val="200"/>
                        </a:spcAft>
                      </a:pPr>
                      <a:r>
                        <a:rPr lang="ru-RU" sz="1400" b="1">
                          <a:effectLst/>
                        </a:rPr>
                        <a:t>74,5</a:t>
                      </a:r>
                    </a:p>
                  </a:txBody>
                  <a:tcPr marL="43338" marR="43338" marT="0" marB="0" anchor="b"/>
                </a:tc>
                <a:tc>
                  <a:txBody>
                    <a:bodyPr/>
                    <a:lstStyle/>
                    <a:p>
                      <a:pPr algn="r">
                        <a:lnSpc>
                          <a:spcPct val="150000"/>
                        </a:lnSpc>
                        <a:spcBef>
                          <a:spcPts val="200"/>
                        </a:spcBef>
                        <a:spcAft>
                          <a:spcPts val="200"/>
                        </a:spcAft>
                      </a:pPr>
                      <a:r>
                        <a:rPr lang="ru-RU" sz="1400" b="1">
                          <a:effectLst/>
                        </a:rPr>
                        <a:t>43,2</a:t>
                      </a:r>
                    </a:p>
                  </a:txBody>
                  <a:tcPr marL="43338" marR="43338" marT="0" marB="0" anchor="b"/>
                </a:tc>
                <a:tc>
                  <a:txBody>
                    <a:bodyPr/>
                    <a:lstStyle/>
                    <a:p>
                      <a:pPr algn="r">
                        <a:lnSpc>
                          <a:spcPct val="150000"/>
                        </a:lnSpc>
                        <a:spcBef>
                          <a:spcPts val="200"/>
                        </a:spcBef>
                        <a:spcAft>
                          <a:spcPts val="200"/>
                        </a:spcAft>
                      </a:pPr>
                      <a:r>
                        <a:rPr lang="ru-RU" sz="1400" b="1">
                          <a:effectLst/>
                        </a:rPr>
                        <a:t>1198</a:t>
                      </a:r>
                    </a:p>
                  </a:txBody>
                  <a:tcPr marL="43338" marR="43338" marT="0" marB="0" anchor="b"/>
                </a:tc>
                <a:tc>
                  <a:txBody>
                    <a:bodyPr/>
                    <a:lstStyle/>
                    <a:p>
                      <a:pPr algn="r">
                        <a:lnSpc>
                          <a:spcPct val="150000"/>
                        </a:lnSpc>
                        <a:spcBef>
                          <a:spcPts val="200"/>
                        </a:spcBef>
                        <a:spcAft>
                          <a:spcPts val="200"/>
                        </a:spcAft>
                      </a:pPr>
                      <a:r>
                        <a:rPr lang="ru-RU" sz="1400" b="1">
                          <a:effectLst/>
                        </a:rPr>
                        <a:t>24,7</a:t>
                      </a:r>
                    </a:p>
                  </a:txBody>
                  <a:tcPr marL="43338" marR="43338" marT="0" marB="0" anchor="b"/>
                </a:tc>
                <a:tc>
                  <a:txBody>
                    <a:bodyPr/>
                    <a:lstStyle/>
                    <a:p>
                      <a:pPr algn="r">
                        <a:lnSpc>
                          <a:spcPct val="150000"/>
                        </a:lnSpc>
                        <a:spcBef>
                          <a:spcPts val="200"/>
                        </a:spcBef>
                        <a:spcAft>
                          <a:spcPts val="200"/>
                        </a:spcAft>
                      </a:pPr>
                      <a:r>
                        <a:rPr lang="ru-RU" sz="1400">
                          <a:effectLst/>
                        </a:rPr>
                        <a:t>4,4</a:t>
                      </a:r>
                    </a:p>
                  </a:txBody>
                  <a:tcPr marL="43338" marR="43338" marT="0" marB="0" anchor="b"/>
                </a:tc>
                <a:tc>
                  <a:txBody>
                    <a:bodyPr/>
                    <a:lstStyle/>
                    <a:p>
                      <a:pPr algn="r">
                        <a:lnSpc>
                          <a:spcPct val="150000"/>
                        </a:lnSpc>
                        <a:spcBef>
                          <a:spcPts val="200"/>
                        </a:spcBef>
                        <a:spcAft>
                          <a:spcPts val="200"/>
                        </a:spcAft>
                      </a:pPr>
                      <a:r>
                        <a:rPr lang="ru-RU" sz="1400">
                          <a:effectLst/>
                        </a:rPr>
                        <a:t>0,3</a:t>
                      </a:r>
                    </a:p>
                  </a:txBody>
                  <a:tcPr marL="43338" marR="43338" marT="0" marB="0" anchor="b"/>
                </a:tc>
                <a:tc>
                  <a:txBody>
                    <a:bodyPr/>
                    <a:lstStyle/>
                    <a:p>
                      <a:pPr algn="r">
                        <a:lnSpc>
                          <a:spcPct val="150000"/>
                        </a:lnSpc>
                        <a:spcBef>
                          <a:spcPts val="200"/>
                        </a:spcBef>
                        <a:spcAft>
                          <a:spcPts val="200"/>
                        </a:spcAft>
                      </a:pPr>
                      <a:r>
                        <a:rPr lang="ru-RU" sz="1400">
                          <a:effectLst/>
                        </a:rPr>
                        <a:t>0,8</a:t>
                      </a:r>
                    </a:p>
                  </a:txBody>
                  <a:tcPr marL="43338" marR="43338" marT="0" marB="0" anchor="b"/>
                </a:tc>
                <a:extLst>
                  <a:ext uri="{0D108BD9-81ED-4DB2-BD59-A6C34878D82A}">
                    <a16:rowId xmlns:a16="http://schemas.microsoft.com/office/drawing/2014/main" val="3511902988"/>
                  </a:ext>
                </a:extLst>
              </a:tr>
              <a:tr h="252729">
                <a:tc>
                  <a:txBody>
                    <a:bodyPr/>
                    <a:lstStyle/>
                    <a:p>
                      <a:pPr>
                        <a:lnSpc>
                          <a:spcPct val="150000"/>
                        </a:lnSpc>
                        <a:spcBef>
                          <a:spcPts val="200"/>
                        </a:spcBef>
                        <a:spcAft>
                          <a:spcPts val="200"/>
                        </a:spcAft>
                      </a:pPr>
                      <a:r>
                        <a:rPr lang="ru-RU" sz="1400">
                          <a:effectLst/>
                        </a:rPr>
                        <a:t>Азербайджан</a:t>
                      </a:r>
                    </a:p>
                  </a:txBody>
                  <a:tcPr marL="43338" marR="43338" marT="0" marB="0" anchor="b"/>
                </a:tc>
                <a:tc>
                  <a:txBody>
                    <a:bodyPr/>
                    <a:lstStyle/>
                    <a:p>
                      <a:pPr algn="r">
                        <a:lnSpc>
                          <a:spcPct val="150000"/>
                        </a:lnSpc>
                        <a:spcBef>
                          <a:spcPts val="200"/>
                        </a:spcBef>
                        <a:spcAft>
                          <a:spcPts val="200"/>
                        </a:spcAft>
                      </a:pPr>
                      <a:r>
                        <a:rPr lang="ru-RU" sz="1400">
                          <a:effectLst/>
                        </a:rPr>
                        <a:t>44,3</a:t>
                      </a:r>
                    </a:p>
                  </a:txBody>
                  <a:tcPr marL="43338" marR="43338" marT="0" marB="0" anchor="b"/>
                </a:tc>
                <a:tc>
                  <a:txBody>
                    <a:bodyPr/>
                    <a:lstStyle/>
                    <a:p>
                      <a:pPr algn="r">
                        <a:lnSpc>
                          <a:spcPct val="150000"/>
                        </a:lnSpc>
                        <a:spcBef>
                          <a:spcPts val="200"/>
                        </a:spcBef>
                        <a:spcAft>
                          <a:spcPts val="200"/>
                        </a:spcAft>
                      </a:pPr>
                      <a:r>
                        <a:rPr lang="ru-RU" sz="1400">
                          <a:effectLst/>
                        </a:rPr>
                        <a:t>36,2</a:t>
                      </a:r>
                    </a:p>
                  </a:txBody>
                  <a:tcPr marL="43338" marR="43338" marT="0" marB="0" anchor="b"/>
                </a:tc>
                <a:tc>
                  <a:txBody>
                    <a:bodyPr/>
                    <a:lstStyle/>
                    <a:p>
                      <a:pPr algn="r">
                        <a:lnSpc>
                          <a:spcPct val="150000"/>
                        </a:lnSpc>
                        <a:spcBef>
                          <a:spcPts val="200"/>
                        </a:spcBef>
                        <a:spcAft>
                          <a:spcPts val="200"/>
                        </a:spcAft>
                      </a:pPr>
                      <a:r>
                        <a:rPr lang="ru-RU" sz="1400" b="1">
                          <a:effectLst/>
                        </a:rPr>
                        <a:t>2119</a:t>
                      </a:r>
                    </a:p>
                  </a:txBody>
                  <a:tcPr marL="43338" marR="43338" marT="0" marB="0" anchor="b"/>
                </a:tc>
                <a:tc>
                  <a:txBody>
                    <a:bodyPr/>
                    <a:lstStyle/>
                    <a:p>
                      <a:pPr algn="r">
                        <a:lnSpc>
                          <a:spcPct val="150000"/>
                        </a:lnSpc>
                        <a:spcBef>
                          <a:spcPts val="200"/>
                        </a:spcBef>
                        <a:spcAft>
                          <a:spcPts val="200"/>
                        </a:spcAft>
                      </a:pPr>
                      <a:r>
                        <a:rPr lang="ru-RU" sz="1400">
                          <a:effectLst/>
                        </a:rPr>
                        <a:t>5,5</a:t>
                      </a:r>
                    </a:p>
                  </a:txBody>
                  <a:tcPr marL="43338" marR="43338" marT="0" marB="0" anchor="b"/>
                </a:tc>
                <a:tc>
                  <a:txBody>
                    <a:bodyPr/>
                    <a:lstStyle/>
                    <a:p>
                      <a:pPr algn="r">
                        <a:lnSpc>
                          <a:spcPct val="150000"/>
                        </a:lnSpc>
                        <a:spcBef>
                          <a:spcPts val="200"/>
                        </a:spcBef>
                        <a:spcAft>
                          <a:spcPts val="200"/>
                        </a:spcAft>
                      </a:pPr>
                      <a:r>
                        <a:rPr lang="ru-RU" sz="1400">
                          <a:effectLst/>
                        </a:rPr>
                        <a:t>2,7</a:t>
                      </a:r>
                    </a:p>
                  </a:txBody>
                  <a:tcPr marL="43338" marR="43338" marT="0" marB="0" anchor="b"/>
                </a:tc>
                <a:tc>
                  <a:txBody>
                    <a:bodyPr/>
                    <a:lstStyle/>
                    <a:p>
                      <a:pPr algn="r">
                        <a:lnSpc>
                          <a:spcPct val="150000"/>
                        </a:lnSpc>
                        <a:spcBef>
                          <a:spcPts val="200"/>
                        </a:spcBef>
                        <a:spcAft>
                          <a:spcPts val="200"/>
                        </a:spcAft>
                      </a:pPr>
                      <a:r>
                        <a:rPr lang="ru-RU" sz="1400">
                          <a:effectLst/>
                        </a:rPr>
                        <a:t>5,9</a:t>
                      </a:r>
                    </a:p>
                  </a:txBody>
                  <a:tcPr marL="43338" marR="43338" marT="0" marB="0" anchor="b"/>
                </a:tc>
                <a:tc>
                  <a:txBody>
                    <a:bodyPr/>
                    <a:lstStyle/>
                    <a:p>
                      <a:pPr algn="r">
                        <a:lnSpc>
                          <a:spcPct val="150000"/>
                        </a:lnSpc>
                        <a:spcBef>
                          <a:spcPts val="200"/>
                        </a:spcBef>
                        <a:spcAft>
                          <a:spcPts val="200"/>
                        </a:spcAft>
                      </a:pPr>
                      <a:r>
                        <a:rPr lang="ru-RU" sz="1400" b="1">
                          <a:effectLst/>
                        </a:rPr>
                        <a:t>25,2</a:t>
                      </a:r>
                    </a:p>
                  </a:txBody>
                  <a:tcPr marL="43338" marR="43338" marT="0" marB="0" anchor="b"/>
                </a:tc>
                <a:extLst>
                  <a:ext uri="{0D108BD9-81ED-4DB2-BD59-A6C34878D82A}">
                    <a16:rowId xmlns:a16="http://schemas.microsoft.com/office/drawing/2014/main" val="3682556852"/>
                  </a:ext>
                </a:extLst>
              </a:tr>
              <a:tr h="252729">
                <a:tc>
                  <a:txBody>
                    <a:bodyPr/>
                    <a:lstStyle/>
                    <a:p>
                      <a:pPr>
                        <a:lnSpc>
                          <a:spcPct val="150000"/>
                        </a:lnSpc>
                        <a:spcBef>
                          <a:spcPts val="200"/>
                        </a:spcBef>
                        <a:spcAft>
                          <a:spcPts val="200"/>
                        </a:spcAft>
                      </a:pPr>
                      <a:r>
                        <a:rPr lang="ru-RU" sz="1400">
                          <a:effectLst/>
                        </a:rPr>
                        <a:t>Грузия</a:t>
                      </a:r>
                    </a:p>
                  </a:txBody>
                  <a:tcPr marL="43338" marR="43338" marT="0" marB="0" anchor="b"/>
                </a:tc>
                <a:tc>
                  <a:txBody>
                    <a:bodyPr/>
                    <a:lstStyle/>
                    <a:p>
                      <a:pPr algn="r">
                        <a:lnSpc>
                          <a:spcPct val="150000"/>
                        </a:lnSpc>
                        <a:spcBef>
                          <a:spcPts val="200"/>
                        </a:spcBef>
                        <a:spcAft>
                          <a:spcPts val="200"/>
                        </a:spcAft>
                      </a:pPr>
                      <a:r>
                        <a:rPr lang="ru-RU" sz="1400">
                          <a:effectLst/>
                        </a:rPr>
                        <a:t>41,4</a:t>
                      </a:r>
                    </a:p>
                  </a:txBody>
                  <a:tcPr marL="43338" marR="43338" marT="0" marB="0" anchor="b"/>
                </a:tc>
                <a:tc>
                  <a:txBody>
                    <a:bodyPr/>
                    <a:lstStyle/>
                    <a:p>
                      <a:pPr algn="r">
                        <a:lnSpc>
                          <a:spcPct val="150000"/>
                        </a:lnSpc>
                        <a:spcBef>
                          <a:spcPts val="200"/>
                        </a:spcBef>
                        <a:spcAft>
                          <a:spcPts val="200"/>
                        </a:spcAft>
                      </a:pPr>
                      <a:r>
                        <a:rPr lang="ru-RU" sz="1400" b="1">
                          <a:effectLst/>
                        </a:rPr>
                        <a:t>40,1</a:t>
                      </a:r>
                    </a:p>
                  </a:txBody>
                  <a:tcPr marL="43338" marR="43338" marT="0" marB="0" anchor="b"/>
                </a:tc>
                <a:tc>
                  <a:txBody>
                    <a:bodyPr/>
                    <a:lstStyle/>
                    <a:p>
                      <a:pPr algn="r">
                        <a:lnSpc>
                          <a:spcPct val="150000"/>
                        </a:lnSpc>
                        <a:spcBef>
                          <a:spcPts val="200"/>
                        </a:spcBef>
                        <a:spcAft>
                          <a:spcPts val="200"/>
                        </a:spcAft>
                      </a:pPr>
                      <a:r>
                        <a:rPr lang="ru-RU" sz="1400" b="1">
                          <a:effectLst/>
                        </a:rPr>
                        <a:t>1707</a:t>
                      </a:r>
                    </a:p>
                  </a:txBody>
                  <a:tcPr marL="43338" marR="43338" marT="0" marB="0" anchor="b"/>
                </a:tc>
                <a:tc>
                  <a:txBody>
                    <a:bodyPr/>
                    <a:lstStyle/>
                    <a:p>
                      <a:pPr algn="r">
                        <a:lnSpc>
                          <a:spcPct val="150000"/>
                        </a:lnSpc>
                        <a:spcBef>
                          <a:spcPts val="200"/>
                        </a:spcBef>
                        <a:spcAft>
                          <a:spcPts val="200"/>
                        </a:spcAft>
                      </a:pPr>
                      <a:r>
                        <a:rPr lang="ru-RU" sz="1400">
                          <a:effectLst/>
                        </a:rPr>
                        <a:t>6,5</a:t>
                      </a:r>
                    </a:p>
                  </a:txBody>
                  <a:tcPr marL="43338" marR="43338" marT="0" marB="0" anchor="b"/>
                </a:tc>
                <a:tc>
                  <a:txBody>
                    <a:bodyPr/>
                    <a:lstStyle/>
                    <a:p>
                      <a:pPr algn="r">
                        <a:lnSpc>
                          <a:spcPct val="150000"/>
                        </a:lnSpc>
                        <a:spcBef>
                          <a:spcPts val="200"/>
                        </a:spcBef>
                        <a:spcAft>
                          <a:spcPts val="200"/>
                        </a:spcAft>
                      </a:pPr>
                      <a:r>
                        <a:rPr lang="ru-RU" sz="1400" b="1">
                          <a:effectLst/>
                        </a:rPr>
                        <a:t>11,8</a:t>
                      </a:r>
                    </a:p>
                  </a:txBody>
                  <a:tcPr marL="43338" marR="43338" marT="0" marB="0" anchor="b"/>
                </a:tc>
                <a:tc>
                  <a:txBody>
                    <a:bodyPr/>
                    <a:lstStyle/>
                    <a:p>
                      <a:pPr algn="r">
                        <a:lnSpc>
                          <a:spcPct val="150000"/>
                        </a:lnSpc>
                        <a:spcBef>
                          <a:spcPts val="200"/>
                        </a:spcBef>
                        <a:spcAft>
                          <a:spcPts val="200"/>
                        </a:spcAft>
                      </a:pPr>
                      <a:r>
                        <a:rPr lang="ru-RU" sz="1400" b="1">
                          <a:effectLst/>
                        </a:rPr>
                        <a:t>19,5</a:t>
                      </a:r>
                    </a:p>
                  </a:txBody>
                  <a:tcPr marL="43338" marR="43338" marT="0" marB="0" anchor="b"/>
                </a:tc>
                <a:tc>
                  <a:txBody>
                    <a:bodyPr/>
                    <a:lstStyle/>
                    <a:p>
                      <a:pPr algn="r">
                        <a:lnSpc>
                          <a:spcPct val="150000"/>
                        </a:lnSpc>
                        <a:spcBef>
                          <a:spcPts val="200"/>
                        </a:spcBef>
                        <a:spcAft>
                          <a:spcPts val="200"/>
                        </a:spcAft>
                      </a:pPr>
                      <a:r>
                        <a:rPr lang="ru-RU" sz="1400">
                          <a:effectLst/>
                        </a:rPr>
                        <a:t>0,4</a:t>
                      </a:r>
                    </a:p>
                  </a:txBody>
                  <a:tcPr marL="43338" marR="43338" marT="0" marB="0" anchor="b"/>
                </a:tc>
                <a:extLst>
                  <a:ext uri="{0D108BD9-81ED-4DB2-BD59-A6C34878D82A}">
                    <a16:rowId xmlns:a16="http://schemas.microsoft.com/office/drawing/2014/main" val="1531537405"/>
                  </a:ext>
                </a:extLst>
              </a:tr>
              <a:tr h="252729">
                <a:tc>
                  <a:txBody>
                    <a:bodyPr/>
                    <a:lstStyle/>
                    <a:p>
                      <a:pPr>
                        <a:lnSpc>
                          <a:spcPct val="150000"/>
                        </a:lnSpc>
                        <a:spcBef>
                          <a:spcPts val="200"/>
                        </a:spcBef>
                        <a:spcAft>
                          <a:spcPts val="200"/>
                        </a:spcAft>
                      </a:pPr>
                      <a:r>
                        <a:rPr lang="ru-RU" sz="1400">
                          <a:effectLst/>
                        </a:rPr>
                        <a:t>Казахстан</a:t>
                      </a:r>
                    </a:p>
                  </a:txBody>
                  <a:tcPr marL="43338" marR="43338" marT="0" marB="0" anchor="b"/>
                </a:tc>
                <a:tc>
                  <a:txBody>
                    <a:bodyPr/>
                    <a:lstStyle/>
                    <a:p>
                      <a:pPr algn="r">
                        <a:lnSpc>
                          <a:spcPct val="150000"/>
                        </a:lnSpc>
                        <a:spcBef>
                          <a:spcPts val="200"/>
                        </a:spcBef>
                        <a:spcAft>
                          <a:spcPts val="200"/>
                        </a:spcAft>
                      </a:pPr>
                      <a:r>
                        <a:rPr lang="ru-RU" sz="1400">
                          <a:effectLst/>
                        </a:rPr>
                        <a:t>42,6</a:t>
                      </a:r>
                    </a:p>
                  </a:txBody>
                  <a:tcPr marL="43338" marR="43338" marT="0" marB="0" anchor="b"/>
                </a:tc>
                <a:tc>
                  <a:txBody>
                    <a:bodyPr/>
                    <a:lstStyle/>
                    <a:p>
                      <a:pPr algn="r">
                        <a:lnSpc>
                          <a:spcPct val="150000"/>
                        </a:lnSpc>
                        <a:spcBef>
                          <a:spcPts val="200"/>
                        </a:spcBef>
                        <a:spcAft>
                          <a:spcPts val="200"/>
                        </a:spcAft>
                      </a:pPr>
                      <a:r>
                        <a:rPr lang="ru-RU" sz="1400">
                          <a:effectLst/>
                        </a:rPr>
                        <a:t>15,7</a:t>
                      </a:r>
                    </a:p>
                  </a:txBody>
                  <a:tcPr marL="43338" marR="43338" marT="0" marB="0" anchor="b"/>
                </a:tc>
                <a:tc>
                  <a:txBody>
                    <a:bodyPr/>
                    <a:lstStyle/>
                    <a:p>
                      <a:pPr algn="r">
                        <a:lnSpc>
                          <a:spcPct val="150000"/>
                        </a:lnSpc>
                        <a:spcBef>
                          <a:spcPts val="200"/>
                        </a:spcBef>
                        <a:spcAft>
                          <a:spcPts val="200"/>
                        </a:spcAft>
                      </a:pPr>
                      <a:r>
                        <a:rPr lang="ru-RU" sz="1400">
                          <a:effectLst/>
                        </a:rPr>
                        <a:t>7180</a:t>
                      </a:r>
                    </a:p>
                  </a:txBody>
                  <a:tcPr marL="43338" marR="43338" marT="0" marB="0" anchor="b"/>
                </a:tc>
                <a:tc>
                  <a:txBody>
                    <a:bodyPr/>
                    <a:lstStyle/>
                    <a:p>
                      <a:pPr algn="r">
                        <a:lnSpc>
                          <a:spcPct val="150000"/>
                        </a:lnSpc>
                        <a:spcBef>
                          <a:spcPts val="200"/>
                        </a:spcBef>
                        <a:spcAft>
                          <a:spcPts val="200"/>
                        </a:spcAft>
                      </a:pPr>
                      <a:r>
                        <a:rPr lang="ru-RU" sz="1400">
                          <a:effectLst/>
                        </a:rPr>
                        <a:t>4,5</a:t>
                      </a:r>
                    </a:p>
                  </a:txBody>
                  <a:tcPr marL="43338" marR="43338" marT="0" marB="0" anchor="b"/>
                </a:tc>
                <a:tc>
                  <a:txBody>
                    <a:bodyPr/>
                    <a:lstStyle/>
                    <a:p>
                      <a:pPr algn="r">
                        <a:lnSpc>
                          <a:spcPct val="150000"/>
                        </a:lnSpc>
                        <a:spcBef>
                          <a:spcPts val="200"/>
                        </a:spcBef>
                        <a:spcAft>
                          <a:spcPts val="200"/>
                        </a:spcAft>
                      </a:pPr>
                      <a:r>
                        <a:rPr lang="ru-RU" sz="1400">
                          <a:effectLst/>
                        </a:rPr>
                        <a:t>0,3</a:t>
                      </a:r>
                    </a:p>
                  </a:txBody>
                  <a:tcPr marL="43338" marR="43338" marT="0" marB="0" anchor="b"/>
                </a:tc>
                <a:tc>
                  <a:txBody>
                    <a:bodyPr/>
                    <a:lstStyle/>
                    <a:p>
                      <a:pPr algn="r">
                        <a:lnSpc>
                          <a:spcPct val="150000"/>
                        </a:lnSpc>
                        <a:spcBef>
                          <a:spcPts val="200"/>
                        </a:spcBef>
                        <a:spcAft>
                          <a:spcPts val="200"/>
                        </a:spcAft>
                      </a:pPr>
                      <a:r>
                        <a:rPr lang="ru-RU" sz="1400">
                          <a:effectLst/>
                        </a:rPr>
                        <a:t>1,5</a:t>
                      </a:r>
                    </a:p>
                  </a:txBody>
                  <a:tcPr marL="43338" marR="43338" marT="0" marB="0" anchor="b"/>
                </a:tc>
                <a:tc>
                  <a:txBody>
                    <a:bodyPr/>
                    <a:lstStyle/>
                    <a:p>
                      <a:pPr algn="r">
                        <a:lnSpc>
                          <a:spcPct val="150000"/>
                        </a:lnSpc>
                        <a:spcBef>
                          <a:spcPts val="200"/>
                        </a:spcBef>
                        <a:spcAft>
                          <a:spcPts val="200"/>
                        </a:spcAft>
                      </a:pPr>
                      <a:r>
                        <a:rPr lang="ru-RU" sz="1400" b="1">
                          <a:effectLst/>
                        </a:rPr>
                        <a:t>18,3</a:t>
                      </a:r>
                    </a:p>
                  </a:txBody>
                  <a:tcPr marL="43338" marR="43338" marT="0" marB="0" anchor="b"/>
                </a:tc>
                <a:extLst>
                  <a:ext uri="{0D108BD9-81ED-4DB2-BD59-A6C34878D82A}">
                    <a16:rowId xmlns:a16="http://schemas.microsoft.com/office/drawing/2014/main" val="2783394884"/>
                  </a:ext>
                </a:extLst>
              </a:tr>
              <a:tr h="252729">
                <a:tc>
                  <a:txBody>
                    <a:bodyPr/>
                    <a:lstStyle/>
                    <a:p>
                      <a:pPr>
                        <a:lnSpc>
                          <a:spcPct val="150000"/>
                        </a:lnSpc>
                        <a:spcBef>
                          <a:spcPts val="200"/>
                        </a:spcBef>
                        <a:spcAft>
                          <a:spcPts val="200"/>
                        </a:spcAft>
                      </a:pPr>
                      <a:r>
                        <a:rPr lang="ru-RU" sz="1400">
                          <a:effectLst/>
                        </a:rPr>
                        <a:t>Кыргызстан</a:t>
                      </a:r>
                    </a:p>
                  </a:txBody>
                  <a:tcPr marL="43338" marR="43338" marT="0" marB="0" anchor="b"/>
                </a:tc>
                <a:tc>
                  <a:txBody>
                    <a:bodyPr/>
                    <a:lstStyle/>
                    <a:p>
                      <a:pPr algn="r">
                        <a:lnSpc>
                          <a:spcPct val="150000"/>
                        </a:lnSpc>
                        <a:spcBef>
                          <a:spcPts val="200"/>
                        </a:spcBef>
                        <a:spcAft>
                          <a:spcPts val="200"/>
                        </a:spcAft>
                      </a:pPr>
                      <a:r>
                        <a:rPr lang="ru-RU" sz="1400" b="1">
                          <a:effectLst/>
                        </a:rPr>
                        <a:t>63,6</a:t>
                      </a:r>
                    </a:p>
                  </a:txBody>
                  <a:tcPr marL="43338" marR="43338" marT="0" marB="0" anchor="b"/>
                </a:tc>
                <a:tc>
                  <a:txBody>
                    <a:bodyPr/>
                    <a:lstStyle/>
                    <a:p>
                      <a:pPr algn="r">
                        <a:lnSpc>
                          <a:spcPct val="150000"/>
                        </a:lnSpc>
                        <a:spcBef>
                          <a:spcPts val="200"/>
                        </a:spcBef>
                        <a:spcAft>
                          <a:spcPts val="200"/>
                        </a:spcAft>
                      </a:pPr>
                      <a:r>
                        <a:rPr lang="ru-RU" sz="1400">
                          <a:effectLst/>
                        </a:rPr>
                        <a:t>20,9</a:t>
                      </a:r>
                    </a:p>
                  </a:txBody>
                  <a:tcPr marL="43338" marR="43338" marT="0" marB="0" anchor="b"/>
                </a:tc>
                <a:tc>
                  <a:txBody>
                    <a:bodyPr/>
                    <a:lstStyle/>
                    <a:p>
                      <a:pPr algn="r">
                        <a:lnSpc>
                          <a:spcPct val="150000"/>
                        </a:lnSpc>
                        <a:spcBef>
                          <a:spcPts val="200"/>
                        </a:spcBef>
                        <a:spcAft>
                          <a:spcPts val="200"/>
                        </a:spcAft>
                      </a:pPr>
                      <a:r>
                        <a:rPr lang="ru-RU" sz="1400" b="1">
                          <a:effectLst/>
                        </a:rPr>
                        <a:t>2057</a:t>
                      </a:r>
                    </a:p>
                  </a:txBody>
                  <a:tcPr marL="43338" marR="43338" marT="0" marB="0" anchor="b"/>
                </a:tc>
                <a:tc>
                  <a:txBody>
                    <a:bodyPr/>
                    <a:lstStyle/>
                    <a:p>
                      <a:pPr algn="r">
                        <a:lnSpc>
                          <a:spcPct val="150000"/>
                        </a:lnSpc>
                        <a:spcBef>
                          <a:spcPts val="200"/>
                        </a:spcBef>
                        <a:spcAft>
                          <a:spcPts val="200"/>
                        </a:spcAft>
                      </a:pPr>
                      <a:r>
                        <a:rPr lang="ru-RU" sz="1400">
                          <a:effectLst/>
                        </a:rPr>
                        <a:t>12,0</a:t>
                      </a:r>
                    </a:p>
                  </a:txBody>
                  <a:tcPr marL="43338" marR="43338" marT="0" marB="0" anchor="b"/>
                </a:tc>
                <a:tc>
                  <a:txBody>
                    <a:bodyPr/>
                    <a:lstStyle/>
                    <a:p>
                      <a:pPr algn="r">
                        <a:lnSpc>
                          <a:spcPct val="150000"/>
                        </a:lnSpc>
                        <a:spcBef>
                          <a:spcPts val="200"/>
                        </a:spcBef>
                        <a:spcAft>
                          <a:spcPts val="200"/>
                        </a:spcAft>
                      </a:pPr>
                      <a:r>
                        <a:rPr lang="ru-RU" sz="1400" b="1">
                          <a:effectLst/>
                        </a:rPr>
                        <a:t>30,6</a:t>
                      </a:r>
                    </a:p>
                  </a:txBody>
                  <a:tcPr marL="43338" marR="43338" marT="0" marB="0" anchor="b"/>
                </a:tc>
                <a:tc>
                  <a:txBody>
                    <a:bodyPr/>
                    <a:lstStyle/>
                    <a:p>
                      <a:pPr algn="r">
                        <a:lnSpc>
                          <a:spcPct val="150000"/>
                        </a:lnSpc>
                        <a:spcBef>
                          <a:spcPts val="200"/>
                        </a:spcBef>
                        <a:spcAft>
                          <a:spcPts val="200"/>
                        </a:spcAft>
                      </a:pPr>
                      <a:r>
                        <a:rPr lang="ru-RU" sz="1400">
                          <a:effectLst/>
                        </a:rPr>
                        <a:t>6,9</a:t>
                      </a:r>
                    </a:p>
                  </a:txBody>
                  <a:tcPr marL="43338" marR="43338" marT="0" marB="0" anchor="b"/>
                </a:tc>
                <a:tc>
                  <a:txBody>
                    <a:bodyPr/>
                    <a:lstStyle/>
                    <a:p>
                      <a:pPr algn="r">
                        <a:lnSpc>
                          <a:spcPct val="150000"/>
                        </a:lnSpc>
                        <a:spcBef>
                          <a:spcPts val="200"/>
                        </a:spcBef>
                        <a:spcAft>
                          <a:spcPts val="200"/>
                        </a:spcAft>
                      </a:pPr>
                      <a:r>
                        <a:rPr lang="ru-RU" sz="1400">
                          <a:effectLst/>
                        </a:rPr>
                        <a:t>4,7</a:t>
                      </a:r>
                    </a:p>
                  </a:txBody>
                  <a:tcPr marL="43338" marR="43338" marT="0" marB="0" anchor="b"/>
                </a:tc>
                <a:extLst>
                  <a:ext uri="{0D108BD9-81ED-4DB2-BD59-A6C34878D82A}">
                    <a16:rowId xmlns:a16="http://schemas.microsoft.com/office/drawing/2014/main" val="3980211578"/>
                  </a:ext>
                </a:extLst>
              </a:tr>
              <a:tr h="252729">
                <a:tc>
                  <a:txBody>
                    <a:bodyPr/>
                    <a:lstStyle/>
                    <a:p>
                      <a:pPr>
                        <a:lnSpc>
                          <a:spcPct val="150000"/>
                        </a:lnSpc>
                        <a:spcBef>
                          <a:spcPts val="200"/>
                        </a:spcBef>
                        <a:spcAft>
                          <a:spcPts val="200"/>
                        </a:spcAft>
                      </a:pPr>
                      <a:r>
                        <a:rPr lang="ru-RU" sz="1400">
                          <a:effectLst/>
                        </a:rPr>
                        <a:t>Таджикистан</a:t>
                      </a:r>
                    </a:p>
                  </a:txBody>
                  <a:tcPr marL="43338" marR="43338" marT="0" marB="0" anchor="b"/>
                </a:tc>
                <a:tc>
                  <a:txBody>
                    <a:bodyPr/>
                    <a:lstStyle/>
                    <a:p>
                      <a:pPr algn="r">
                        <a:lnSpc>
                          <a:spcPct val="150000"/>
                        </a:lnSpc>
                        <a:spcBef>
                          <a:spcPts val="200"/>
                        </a:spcBef>
                        <a:spcAft>
                          <a:spcPts val="200"/>
                        </a:spcAft>
                      </a:pPr>
                      <a:r>
                        <a:rPr lang="ru-RU" sz="1400" b="1">
                          <a:effectLst/>
                        </a:rPr>
                        <a:t>72,9</a:t>
                      </a:r>
                    </a:p>
                  </a:txBody>
                  <a:tcPr marL="43338" marR="43338" marT="0" marB="0" anchor="b"/>
                </a:tc>
                <a:tc>
                  <a:txBody>
                    <a:bodyPr/>
                    <a:lstStyle/>
                    <a:p>
                      <a:pPr algn="r">
                        <a:lnSpc>
                          <a:spcPct val="150000"/>
                        </a:lnSpc>
                        <a:spcBef>
                          <a:spcPts val="200"/>
                        </a:spcBef>
                        <a:spcAft>
                          <a:spcPts val="200"/>
                        </a:spcAft>
                      </a:pPr>
                      <a:r>
                        <a:rPr lang="ru-RU" sz="1400" b="1">
                          <a:effectLst/>
                        </a:rPr>
                        <a:t>45,7</a:t>
                      </a:r>
                    </a:p>
                  </a:txBody>
                  <a:tcPr marL="43338" marR="43338" marT="0" marB="0" anchor="b"/>
                </a:tc>
                <a:tc>
                  <a:txBody>
                    <a:bodyPr/>
                    <a:lstStyle/>
                    <a:p>
                      <a:pPr algn="r">
                        <a:lnSpc>
                          <a:spcPct val="150000"/>
                        </a:lnSpc>
                        <a:spcBef>
                          <a:spcPts val="200"/>
                        </a:spcBef>
                        <a:spcAft>
                          <a:spcPts val="200"/>
                        </a:spcAft>
                      </a:pPr>
                      <a:r>
                        <a:rPr lang="ru-RU" sz="1400" b="1">
                          <a:effectLst/>
                        </a:rPr>
                        <a:t>2131</a:t>
                      </a:r>
                    </a:p>
                  </a:txBody>
                  <a:tcPr marL="43338" marR="43338" marT="0" marB="0" anchor="b"/>
                </a:tc>
                <a:tc>
                  <a:txBody>
                    <a:bodyPr/>
                    <a:lstStyle/>
                    <a:p>
                      <a:pPr algn="r">
                        <a:lnSpc>
                          <a:spcPct val="150000"/>
                        </a:lnSpc>
                        <a:spcBef>
                          <a:spcPts val="200"/>
                        </a:spcBef>
                        <a:spcAft>
                          <a:spcPts val="200"/>
                        </a:spcAft>
                      </a:pPr>
                      <a:r>
                        <a:rPr lang="ru-RU" sz="1400" b="1">
                          <a:effectLst/>
                        </a:rPr>
                        <a:t>20,3</a:t>
                      </a:r>
                    </a:p>
                  </a:txBody>
                  <a:tcPr marL="43338" marR="43338" marT="0" marB="0" anchor="b"/>
                </a:tc>
                <a:tc>
                  <a:txBody>
                    <a:bodyPr/>
                    <a:lstStyle/>
                    <a:p>
                      <a:pPr algn="r">
                        <a:lnSpc>
                          <a:spcPct val="150000"/>
                        </a:lnSpc>
                        <a:spcBef>
                          <a:spcPts val="200"/>
                        </a:spcBef>
                        <a:spcAft>
                          <a:spcPts val="200"/>
                        </a:spcAft>
                      </a:pPr>
                      <a:r>
                        <a:rPr lang="ru-RU" sz="1400" b="1">
                          <a:effectLst/>
                        </a:rPr>
                        <a:t>28,6</a:t>
                      </a:r>
                    </a:p>
                  </a:txBody>
                  <a:tcPr marL="43338" marR="43338" marT="0" marB="0" anchor="b"/>
                </a:tc>
                <a:tc>
                  <a:txBody>
                    <a:bodyPr/>
                    <a:lstStyle/>
                    <a:p>
                      <a:pPr algn="r">
                        <a:lnSpc>
                          <a:spcPct val="150000"/>
                        </a:lnSpc>
                        <a:spcBef>
                          <a:spcPts val="200"/>
                        </a:spcBef>
                        <a:spcAft>
                          <a:spcPts val="200"/>
                        </a:spcAft>
                      </a:pPr>
                      <a:r>
                        <a:rPr lang="ru-RU" sz="1400">
                          <a:effectLst/>
                        </a:rPr>
                        <a:t>2,2</a:t>
                      </a:r>
                    </a:p>
                  </a:txBody>
                  <a:tcPr marL="43338" marR="43338" marT="0" marB="0" anchor="b"/>
                </a:tc>
                <a:tc>
                  <a:txBody>
                    <a:bodyPr/>
                    <a:lstStyle/>
                    <a:p>
                      <a:pPr algn="r">
                        <a:lnSpc>
                          <a:spcPct val="150000"/>
                        </a:lnSpc>
                        <a:spcBef>
                          <a:spcPts val="200"/>
                        </a:spcBef>
                        <a:spcAft>
                          <a:spcPts val="200"/>
                        </a:spcAft>
                      </a:pPr>
                      <a:r>
                        <a:rPr lang="ru-RU" sz="1400">
                          <a:effectLst/>
                        </a:rPr>
                        <a:t>4,3</a:t>
                      </a:r>
                    </a:p>
                  </a:txBody>
                  <a:tcPr marL="43338" marR="43338" marT="0" marB="0" anchor="b"/>
                </a:tc>
                <a:extLst>
                  <a:ext uri="{0D108BD9-81ED-4DB2-BD59-A6C34878D82A}">
                    <a16:rowId xmlns:a16="http://schemas.microsoft.com/office/drawing/2014/main" val="176588178"/>
                  </a:ext>
                </a:extLst>
              </a:tr>
              <a:tr h="252729">
                <a:tc>
                  <a:txBody>
                    <a:bodyPr/>
                    <a:lstStyle/>
                    <a:p>
                      <a:pPr>
                        <a:lnSpc>
                          <a:spcPct val="150000"/>
                        </a:lnSpc>
                        <a:spcBef>
                          <a:spcPts val="200"/>
                        </a:spcBef>
                        <a:spcAft>
                          <a:spcPts val="200"/>
                        </a:spcAft>
                      </a:pPr>
                      <a:r>
                        <a:rPr lang="ru-RU" sz="1400">
                          <a:effectLst/>
                        </a:rPr>
                        <a:t>Туркменистан</a:t>
                      </a:r>
                    </a:p>
                  </a:txBody>
                  <a:tcPr marL="43338" marR="43338" marT="0" marB="0" anchor="b"/>
                </a:tc>
                <a:tc>
                  <a:txBody>
                    <a:bodyPr/>
                    <a:lstStyle/>
                    <a:p>
                      <a:pPr algn="r">
                        <a:lnSpc>
                          <a:spcPct val="150000"/>
                        </a:lnSpc>
                        <a:spcBef>
                          <a:spcPts val="200"/>
                        </a:spcBef>
                        <a:spcAft>
                          <a:spcPts val="200"/>
                        </a:spcAft>
                      </a:pPr>
                      <a:r>
                        <a:rPr lang="ru-RU" sz="1400">
                          <a:effectLst/>
                        </a:rPr>
                        <a:t>48,4</a:t>
                      </a:r>
                    </a:p>
                  </a:txBody>
                  <a:tcPr marL="43338" marR="43338" marT="0" marB="0" anchor="b"/>
                </a:tc>
                <a:tc>
                  <a:txBody>
                    <a:bodyPr/>
                    <a:lstStyle/>
                    <a:p>
                      <a:pPr algn="r">
                        <a:lnSpc>
                          <a:spcPct val="150000"/>
                        </a:lnSpc>
                        <a:spcBef>
                          <a:spcPts val="200"/>
                        </a:spcBef>
                        <a:spcAft>
                          <a:spcPts val="200"/>
                        </a:spcAft>
                      </a:pPr>
                      <a:r>
                        <a:rPr lang="ru-RU" sz="1400">
                          <a:effectLst/>
                        </a:rPr>
                        <a:t>21,7</a:t>
                      </a:r>
                    </a:p>
                  </a:txBody>
                  <a:tcPr marL="43338" marR="43338" marT="0" marB="0" anchor="b"/>
                </a:tc>
                <a:tc>
                  <a:txBody>
                    <a:bodyPr/>
                    <a:lstStyle/>
                    <a:p>
                      <a:pPr algn="ctr">
                        <a:lnSpc>
                          <a:spcPct val="150000"/>
                        </a:lnSpc>
                        <a:spcBef>
                          <a:spcPts val="200"/>
                        </a:spcBef>
                        <a:spcAft>
                          <a:spcPts val="200"/>
                        </a:spcAft>
                      </a:pPr>
                      <a:r>
                        <a:rPr lang="ru-RU" sz="1400">
                          <a:effectLst/>
                        </a:rPr>
                        <a:t>н. п.</a:t>
                      </a:r>
                    </a:p>
                  </a:txBody>
                  <a:tcPr marL="43338" marR="43338" marT="0" marB="0" anchor="b"/>
                </a:tc>
                <a:tc>
                  <a:txBody>
                    <a:bodyPr/>
                    <a:lstStyle/>
                    <a:p>
                      <a:pPr algn="r">
                        <a:lnSpc>
                          <a:spcPct val="150000"/>
                        </a:lnSpc>
                        <a:spcBef>
                          <a:spcPts val="200"/>
                        </a:spcBef>
                        <a:spcAft>
                          <a:spcPts val="200"/>
                        </a:spcAft>
                      </a:pPr>
                      <a:r>
                        <a:rPr lang="ru-RU" sz="1400">
                          <a:effectLst/>
                        </a:rPr>
                        <a:t>11,0</a:t>
                      </a:r>
                    </a:p>
                  </a:txBody>
                  <a:tcPr marL="43338" marR="43338" marT="0" marB="0" anchor="b"/>
                </a:tc>
                <a:tc>
                  <a:txBody>
                    <a:bodyPr/>
                    <a:lstStyle/>
                    <a:p>
                      <a:pPr algn="r">
                        <a:lnSpc>
                          <a:spcPct val="150000"/>
                        </a:lnSpc>
                        <a:spcBef>
                          <a:spcPts val="200"/>
                        </a:spcBef>
                        <a:spcAft>
                          <a:spcPts val="200"/>
                        </a:spcAft>
                      </a:pPr>
                      <a:r>
                        <a:rPr lang="ru-RU" sz="1400">
                          <a:effectLst/>
                        </a:rPr>
                        <a:t>0,0</a:t>
                      </a:r>
                    </a:p>
                  </a:txBody>
                  <a:tcPr marL="43338" marR="43338" marT="0" marB="0" anchor="b"/>
                </a:tc>
                <a:tc>
                  <a:txBody>
                    <a:bodyPr/>
                    <a:lstStyle/>
                    <a:p>
                      <a:pPr algn="r">
                        <a:lnSpc>
                          <a:spcPct val="150000"/>
                        </a:lnSpc>
                        <a:spcBef>
                          <a:spcPts val="200"/>
                        </a:spcBef>
                        <a:spcAft>
                          <a:spcPts val="200"/>
                        </a:spcAft>
                      </a:pPr>
                      <a:r>
                        <a:rPr lang="ru-RU" sz="1400">
                          <a:effectLst/>
                        </a:rPr>
                        <a:t>0,0</a:t>
                      </a:r>
                    </a:p>
                  </a:txBody>
                  <a:tcPr marL="43338" marR="43338" marT="0" marB="0" anchor="b"/>
                </a:tc>
                <a:tc>
                  <a:txBody>
                    <a:bodyPr/>
                    <a:lstStyle/>
                    <a:p>
                      <a:pPr algn="r">
                        <a:lnSpc>
                          <a:spcPct val="150000"/>
                        </a:lnSpc>
                        <a:spcBef>
                          <a:spcPts val="200"/>
                        </a:spcBef>
                        <a:spcAft>
                          <a:spcPts val="200"/>
                        </a:spcAft>
                      </a:pPr>
                      <a:r>
                        <a:rPr lang="ru-RU" sz="1400" b="1">
                          <a:effectLst/>
                        </a:rPr>
                        <a:t>19,4</a:t>
                      </a:r>
                    </a:p>
                  </a:txBody>
                  <a:tcPr marL="43338" marR="43338" marT="0" marB="0" anchor="b"/>
                </a:tc>
                <a:extLst>
                  <a:ext uri="{0D108BD9-81ED-4DB2-BD59-A6C34878D82A}">
                    <a16:rowId xmlns:a16="http://schemas.microsoft.com/office/drawing/2014/main" val="412931322"/>
                  </a:ext>
                </a:extLst>
              </a:tr>
              <a:tr h="252729">
                <a:tc>
                  <a:txBody>
                    <a:bodyPr/>
                    <a:lstStyle/>
                    <a:p>
                      <a:pPr>
                        <a:lnSpc>
                          <a:spcPct val="150000"/>
                        </a:lnSpc>
                        <a:spcBef>
                          <a:spcPts val="200"/>
                        </a:spcBef>
                        <a:spcAft>
                          <a:spcPts val="200"/>
                        </a:spcAft>
                      </a:pPr>
                      <a:r>
                        <a:rPr lang="ru-RU" sz="1400">
                          <a:effectLst/>
                        </a:rPr>
                        <a:t>Узбекистан</a:t>
                      </a:r>
                    </a:p>
                  </a:txBody>
                  <a:tcPr marL="43338" marR="43338" marT="0" marB="0" anchor="b"/>
                </a:tc>
                <a:tc>
                  <a:txBody>
                    <a:bodyPr/>
                    <a:lstStyle/>
                    <a:p>
                      <a:pPr algn="r">
                        <a:lnSpc>
                          <a:spcPct val="150000"/>
                        </a:lnSpc>
                        <a:spcBef>
                          <a:spcPts val="200"/>
                        </a:spcBef>
                        <a:spcAft>
                          <a:spcPts val="200"/>
                        </a:spcAft>
                      </a:pPr>
                      <a:r>
                        <a:rPr lang="ru-RU" sz="1400">
                          <a:effectLst/>
                        </a:rPr>
                        <a:t>49,5</a:t>
                      </a:r>
                    </a:p>
                  </a:txBody>
                  <a:tcPr marL="43338" marR="43338" marT="0" marB="0" anchor="b"/>
                </a:tc>
                <a:tc>
                  <a:txBody>
                    <a:bodyPr/>
                    <a:lstStyle/>
                    <a:p>
                      <a:pPr algn="r">
                        <a:lnSpc>
                          <a:spcPct val="150000"/>
                        </a:lnSpc>
                        <a:spcBef>
                          <a:spcPts val="200"/>
                        </a:spcBef>
                        <a:spcAft>
                          <a:spcPts val="200"/>
                        </a:spcAft>
                      </a:pPr>
                      <a:r>
                        <a:rPr lang="ru-RU" sz="1400">
                          <a:effectLst/>
                        </a:rPr>
                        <a:t>26,5</a:t>
                      </a:r>
                    </a:p>
                  </a:txBody>
                  <a:tcPr marL="43338" marR="43338" marT="0" marB="0" anchor="b"/>
                </a:tc>
                <a:tc>
                  <a:txBody>
                    <a:bodyPr/>
                    <a:lstStyle/>
                    <a:p>
                      <a:pPr algn="r">
                        <a:lnSpc>
                          <a:spcPct val="150000"/>
                        </a:lnSpc>
                        <a:spcBef>
                          <a:spcPts val="200"/>
                        </a:spcBef>
                        <a:spcAft>
                          <a:spcPts val="200"/>
                        </a:spcAft>
                      </a:pPr>
                      <a:r>
                        <a:rPr lang="ru-RU" sz="1400">
                          <a:effectLst/>
                        </a:rPr>
                        <a:t>7527</a:t>
                      </a:r>
                    </a:p>
                  </a:txBody>
                  <a:tcPr marL="43338" marR="43338" marT="0" marB="0" anchor="b"/>
                </a:tc>
                <a:tc>
                  <a:txBody>
                    <a:bodyPr/>
                    <a:lstStyle/>
                    <a:p>
                      <a:pPr algn="r">
                        <a:lnSpc>
                          <a:spcPct val="150000"/>
                        </a:lnSpc>
                        <a:spcBef>
                          <a:spcPts val="200"/>
                        </a:spcBef>
                        <a:spcAft>
                          <a:spcPts val="200"/>
                        </a:spcAft>
                      </a:pPr>
                      <a:r>
                        <a:rPr lang="ru-RU" sz="1400" b="1">
                          <a:effectLst/>
                        </a:rPr>
                        <a:t>26,7</a:t>
                      </a:r>
                    </a:p>
                  </a:txBody>
                  <a:tcPr marL="43338" marR="43338" marT="0" marB="0" anchor="b"/>
                </a:tc>
                <a:tc>
                  <a:txBody>
                    <a:bodyPr/>
                    <a:lstStyle/>
                    <a:p>
                      <a:pPr algn="r">
                        <a:lnSpc>
                          <a:spcPct val="150000"/>
                        </a:lnSpc>
                        <a:spcBef>
                          <a:spcPts val="200"/>
                        </a:spcBef>
                        <a:spcAft>
                          <a:spcPts val="200"/>
                        </a:spcAft>
                      </a:pPr>
                      <a:r>
                        <a:rPr lang="ru-RU" sz="1400" b="1">
                          <a:effectLst/>
                        </a:rPr>
                        <a:t>13,4</a:t>
                      </a:r>
                    </a:p>
                  </a:txBody>
                  <a:tcPr marL="43338" marR="43338" marT="0" marB="0" anchor="b"/>
                </a:tc>
                <a:tc>
                  <a:txBody>
                    <a:bodyPr/>
                    <a:lstStyle/>
                    <a:p>
                      <a:pPr algn="r">
                        <a:lnSpc>
                          <a:spcPct val="150000"/>
                        </a:lnSpc>
                        <a:spcBef>
                          <a:spcPts val="200"/>
                        </a:spcBef>
                        <a:spcAft>
                          <a:spcPts val="200"/>
                        </a:spcAft>
                      </a:pPr>
                      <a:r>
                        <a:rPr lang="ru-RU" sz="1400">
                          <a:effectLst/>
                        </a:rPr>
                        <a:t>2,2</a:t>
                      </a:r>
                    </a:p>
                  </a:txBody>
                  <a:tcPr marL="43338" marR="43338" marT="0" marB="0" anchor="b"/>
                </a:tc>
                <a:tc>
                  <a:txBody>
                    <a:bodyPr/>
                    <a:lstStyle/>
                    <a:p>
                      <a:pPr algn="r">
                        <a:lnSpc>
                          <a:spcPct val="150000"/>
                        </a:lnSpc>
                        <a:spcBef>
                          <a:spcPts val="200"/>
                        </a:spcBef>
                        <a:spcAft>
                          <a:spcPts val="200"/>
                        </a:spcAft>
                      </a:pPr>
                      <a:r>
                        <a:rPr lang="ru-RU" sz="1400" b="1" dirty="0">
                          <a:effectLst/>
                        </a:rPr>
                        <a:t>14,2</a:t>
                      </a:r>
                    </a:p>
                  </a:txBody>
                  <a:tcPr marL="43338" marR="43338" marT="0" marB="0" anchor="b"/>
                </a:tc>
                <a:extLst>
                  <a:ext uri="{0D108BD9-81ED-4DB2-BD59-A6C34878D82A}">
                    <a16:rowId xmlns:a16="http://schemas.microsoft.com/office/drawing/2014/main" val="1903507190"/>
                  </a:ext>
                </a:extLst>
              </a:tr>
            </a:tbl>
          </a:graphicData>
        </a:graphic>
      </p:graphicFrame>
    </p:spTree>
    <p:extLst>
      <p:ext uri="{BB962C8B-B14F-4D97-AF65-F5344CB8AC3E}">
        <p14:creationId xmlns:p14="http://schemas.microsoft.com/office/powerpoint/2010/main" val="45887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Slide Number Placeholder 3"/>
          <p:cNvSpPr>
            <a:spLocks noGrp="1"/>
          </p:cNvSpPr>
          <p:nvPr>
            <p:ph type="sldNum" sz="quarter" idx="12"/>
          </p:nvPr>
        </p:nvSpPr>
        <p:spPr/>
        <p:txBody>
          <a:bodyPr/>
          <a:lstStyle/>
          <a:p>
            <a:fld id="{250CD921-F783-F148-86E2-06D7341F7ADE}" type="slidenum">
              <a:rPr lang="de-DE" smtClean="0"/>
              <a:t>6</a:t>
            </a:fld>
            <a:endParaRPr lang="de-DE"/>
          </a:p>
        </p:txBody>
      </p:sp>
      <p:graphicFrame>
        <p:nvGraphicFramePr>
          <p:cNvPr id="6" name="Content Placeholder 12"/>
          <p:cNvGraphicFramePr>
            <a:graphicFrameLocks/>
          </p:cNvGraphicFramePr>
          <p:nvPr>
            <p:extLst>
              <p:ext uri="{D42A27DB-BD31-4B8C-83A1-F6EECF244321}">
                <p14:modId xmlns:p14="http://schemas.microsoft.com/office/powerpoint/2010/main" val="120170177"/>
              </p:ext>
            </p:extLst>
          </p:nvPr>
        </p:nvGraphicFramePr>
        <p:xfrm>
          <a:off x="340236" y="719160"/>
          <a:ext cx="8355190" cy="5856890"/>
        </p:xfrm>
        <a:graphic>
          <a:graphicData uri="http://schemas.openxmlformats.org/drawingml/2006/table">
            <a:tbl>
              <a:tblPr firstRow="1" firstCol="1" bandRow="1">
                <a:tableStyleId>{5C22544A-7EE6-4342-B048-85BDC9FD1C3A}</a:tableStyleId>
              </a:tblPr>
              <a:tblGrid>
                <a:gridCol w="1254125">
                  <a:extLst>
                    <a:ext uri="{9D8B030D-6E8A-4147-A177-3AD203B41FA5}">
                      <a16:colId xmlns:a16="http://schemas.microsoft.com/office/drawing/2014/main" val="210282866"/>
                    </a:ext>
                  </a:extLst>
                </a:gridCol>
                <a:gridCol w="1329994">
                  <a:extLst>
                    <a:ext uri="{9D8B030D-6E8A-4147-A177-3AD203B41FA5}">
                      <a16:colId xmlns:a16="http://schemas.microsoft.com/office/drawing/2014/main" val="3167406337"/>
                    </a:ext>
                  </a:extLst>
                </a:gridCol>
                <a:gridCol w="825122">
                  <a:extLst>
                    <a:ext uri="{9D8B030D-6E8A-4147-A177-3AD203B41FA5}">
                      <a16:colId xmlns:a16="http://schemas.microsoft.com/office/drawing/2014/main" val="2766532330"/>
                    </a:ext>
                  </a:extLst>
                </a:gridCol>
                <a:gridCol w="3134402">
                  <a:extLst>
                    <a:ext uri="{9D8B030D-6E8A-4147-A177-3AD203B41FA5}">
                      <a16:colId xmlns:a16="http://schemas.microsoft.com/office/drawing/2014/main" val="3929707854"/>
                    </a:ext>
                  </a:extLst>
                </a:gridCol>
                <a:gridCol w="1811547">
                  <a:extLst>
                    <a:ext uri="{9D8B030D-6E8A-4147-A177-3AD203B41FA5}">
                      <a16:colId xmlns:a16="http://schemas.microsoft.com/office/drawing/2014/main" val="2381984152"/>
                    </a:ext>
                  </a:extLst>
                </a:gridCol>
              </a:tblGrid>
              <a:tr h="881475">
                <a:tc>
                  <a:txBody>
                    <a:bodyPr/>
                    <a:lstStyle/>
                    <a:p>
                      <a:pPr algn="l" rtl="0">
                        <a:lnSpc>
                          <a:spcPct val="140000"/>
                        </a:lnSpc>
                        <a:spcBef>
                          <a:spcPts val="200"/>
                        </a:spcBef>
                        <a:spcAft>
                          <a:spcPts val="200"/>
                        </a:spcAft>
                      </a:pPr>
                      <a:endParaRPr lang="de-DE" sz="1100" dirty="0">
                        <a:effectLst/>
                        <a:latin typeface="Calibri" panose="020F0502020204030204" pitchFamily="34" charset="0"/>
                        <a:cs typeface="Times New Roman" panose="02020603050405020304" pitchFamily="18" charset="0"/>
                      </a:endParaRPr>
                    </a:p>
                  </a:txBody>
                  <a:tcPr marL="43338" marR="43338" marT="0" marB="0" anchor="b"/>
                </a:tc>
                <a:tc>
                  <a:txBody>
                    <a:bodyPr/>
                    <a:lstStyle/>
                    <a:p>
                      <a:pPr>
                        <a:lnSpc>
                          <a:spcPct val="140000"/>
                        </a:lnSpc>
                        <a:spcBef>
                          <a:spcPts val="200"/>
                        </a:spcBef>
                        <a:spcAft>
                          <a:spcPts val="200"/>
                        </a:spcAft>
                      </a:pPr>
                      <a:r>
                        <a:rPr lang="ru-RU" sz="1100">
                          <a:effectLst/>
                        </a:rPr>
                        <a:t>Пахотные земли на сельское население (га)</a:t>
                      </a:r>
                    </a:p>
                  </a:txBody>
                  <a:tcPr marL="43338" marR="43338" marT="0" marB="0"/>
                </a:tc>
                <a:tc>
                  <a:txBody>
                    <a:bodyPr/>
                    <a:lstStyle/>
                    <a:p>
                      <a:pPr>
                        <a:lnSpc>
                          <a:spcPct val="140000"/>
                        </a:lnSpc>
                        <a:spcBef>
                          <a:spcPts val="200"/>
                        </a:spcBef>
                        <a:spcAft>
                          <a:spcPts val="200"/>
                        </a:spcAft>
                      </a:pPr>
                      <a:r>
                        <a:rPr lang="ru-RU" sz="1100">
                          <a:effectLst/>
                        </a:rPr>
                        <a:t>Средний размер фермы (га)</a:t>
                      </a:r>
                    </a:p>
                  </a:txBody>
                  <a:tcPr marL="43338" marR="43338" marT="0" marB="0"/>
                </a:tc>
                <a:tc>
                  <a:txBody>
                    <a:bodyPr/>
                    <a:lstStyle/>
                    <a:p>
                      <a:pPr>
                        <a:lnSpc>
                          <a:spcPct val="140000"/>
                        </a:lnSpc>
                        <a:spcBef>
                          <a:spcPts val="200"/>
                        </a:spcBef>
                        <a:spcAft>
                          <a:spcPts val="200"/>
                        </a:spcAft>
                      </a:pPr>
                      <a:r>
                        <a:rPr lang="ru-RU" sz="1100" dirty="0">
                          <a:effectLst/>
                        </a:rPr>
                        <a:t>Примечания</a:t>
                      </a:r>
                    </a:p>
                  </a:txBody>
                  <a:tcPr marL="43338" marR="43338" marT="0" marB="0"/>
                </a:tc>
                <a:tc>
                  <a:txBody>
                    <a:bodyPr/>
                    <a:lstStyle/>
                    <a:p>
                      <a:pPr>
                        <a:lnSpc>
                          <a:spcPct val="140000"/>
                        </a:lnSpc>
                        <a:spcBef>
                          <a:spcPts val="200"/>
                        </a:spcBef>
                        <a:spcAft>
                          <a:spcPts val="200"/>
                        </a:spcAft>
                      </a:pPr>
                      <a:r>
                        <a:rPr lang="ru-RU" sz="1100">
                          <a:effectLst/>
                        </a:rPr>
                        <a:t>Сельское хозяйство, добавленная стоимость (% от ВВП)</a:t>
                      </a:r>
                    </a:p>
                  </a:txBody>
                  <a:tcPr marL="43338" marR="43338" marT="0" marB="0"/>
                </a:tc>
                <a:extLst>
                  <a:ext uri="{0D108BD9-81ED-4DB2-BD59-A6C34878D82A}">
                    <a16:rowId xmlns:a16="http://schemas.microsoft.com/office/drawing/2014/main" val="233450884"/>
                  </a:ext>
                </a:extLst>
              </a:tr>
              <a:tr h="252729">
                <a:tc>
                  <a:txBody>
                    <a:bodyPr/>
                    <a:lstStyle/>
                    <a:p>
                      <a:pPr>
                        <a:lnSpc>
                          <a:spcPct val="140000"/>
                        </a:lnSpc>
                        <a:spcBef>
                          <a:spcPts val="200"/>
                        </a:spcBef>
                        <a:spcAft>
                          <a:spcPts val="200"/>
                        </a:spcAft>
                      </a:pPr>
                      <a:r>
                        <a:rPr lang="ru-RU" sz="1200">
                          <a:effectLst/>
                        </a:rPr>
                        <a:t>Китай</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0,21</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0,8</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Около 230 млн. фермерских хозяйств; 93% хозяйств имели площадь менее 1 га.</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ОЭСР (2018 г.) </a:t>
                      </a:r>
                    </a:p>
                  </a:txBody>
                  <a:tcPr marL="9525" marR="9525" marT="9525" marB="0" anchor="ctr"/>
                </a:tc>
                <a:extLst>
                  <a:ext uri="{0D108BD9-81ED-4DB2-BD59-A6C34878D82A}">
                    <a16:rowId xmlns:a16="http://schemas.microsoft.com/office/drawing/2014/main" val="1102874798"/>
                  </a:ext>
                </a:extLst>
              </a:tr>
              <a:tr h="252729">
                <a:tc>
                  <a:txBody>
                    <a:bodyPr/>
                    <a:lstStyle/>
                    <a:p>
                      <a:pPr>
                        <a:lnSpc>
                          <a:spcPct val="140000"/>
                        </a:lnSpc>
                        <a:spcBef>
                          <a:spcPts val="200"/>
                        </a:spcBef>
                        <a:spcAft>
                          <a:spcPts val="200"/>
                        </a:spcAft>
                      </a:pPr>
                      <a:r>
                        <a:rPr lang="ru-RU" sz="1200">
                          <a:effectLst/>
                        </a:rPr>
                        <a:t>Пакистан</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0,23</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2,6</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В сельскохозяйственных хозяйствах площадью менее 3 га занято 28% земель</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Структурные данные сельскохозяйственных переписей 2015 года</a:t>
                      </a:r>
                    </a:p>
                  </a:txBody>
                  <a:tcPr marL="9525" marR="9525" marT="9525" marB="0" anchor="ctr"/>
                </a:tc>
                <a:extLst>
                  <a:ext uri="{0D108BD9-81ED-4DB2-BD59-A6C34878D82A}">
                    <a16:rowId xmlns:a16="http://schemas.microsoft.com/office/drawing/2014/main" val="3658186113"/>
                  </a:ext>
                </a:extLst>
              </a:tr>
              <a:tr h="252729">
                <a:tc>
                  <a:txBody>
                    <a:bodyPr/>
                    <a:lstStyle/>
                    <a:p>
                      <a:pPr>
                        <a:lnSpc>
                          <a:spcPct val="140000"/>
                        </a:lnSpc>
                        <a:spcBef>
                          <a:spcPts val="200"/>
                        </a:spcBef>
                        <a:spcAft>
                          <a:spcPts val="200"/>
                        </a:spcAft>
                      </a:pPr>
                      <a:r>
                        <a:rPr lang="ru-RU" sz="1200">
                          <a:effectLst/>
                        </a:rPr>
                        <a:t>Монголия</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1,33</a:t>
                      </a:r>
                    </a:p>
                  </a:txBody>
                  <a:tcPr marL="9525" marR="9525" marT="9525" marB="0" anchor="ctr"/>
                </a:tc>
                <a:tc>
                  <a:txBody>
                    <a:bodyPr/>
                    <a:lstStyle/>
                    <a:p>
                      <a:pPr algn="l" rtl="0" fontAlgn="b">
                        <a:lnSpc>
                          <a:spcPct val="140000"/>
                        </a:lnSpc>
                        <a:spcBef>
                          <a:spcPts val="200"/>
                        </a:spcBef>
                        <a:spcAft>
                          <a:spcPts val="200"/>
                        </a:spcAft>
                      </a:pPr>
                      <a:endParaRPr lang="de-D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Более  230 тыс. ферм (2011 г.)</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Лоудер и др.  (2016 г.) </a:t>
                      </a:r>
                    </a:p>
                  </a:txBody>
                  <a:tcPr marL="9525" marR="9525" marT="9525" marB="0" anchor="ctr"/>
                </a:tc>
                <a:extLst>
                  <a:ext uri="{0D108BD9-81ED-4DB2-BD59-A6C34878D82A}">
                    <a16:rowId xmlns:a16="http://schemas.microsoft.com/office/drawing/2014/main" val="2307555865"/>
                  </a:ext>
                </a:extLst>
              </a:tr>
              <a:tr h="252729">
                <a:tc>
                  <a:txBody>
                    <a:bodyPr/>
                    <a:lstStyle/>
                    <a:p>
                      <a:pPr>
                        <a:lnSpc>
                          <a:spcPct val="140000"/>
                        </a:lnSpc>
                        <a:spcBef>
                          <a:spcPts val="200"/>
                        </a:spcBef>
                        <a:spcAft>
                          <a:spcPts val="200"/>
                        </a:spcAft>
                      </a:pPr>
                      <a:r>
                        <a:rPr lang="ru-RU" sz="1200">
                          <a:effectLst/>
                        </a:rPr>
                        <a:t>Афганистан</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0,28</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 1-2</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Более 3 млн фермеров (2202 г.)</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Лоудер и др. (2016 г.) </a:t>
                      </a:r>
                    </a:p>
                  </a:txBody>
                  <a:tcPr marL="9525" marR="9525" marT="9525" marB="0" anchor="ctr"/>
                </a:tc>
                <a:extLst>
                  <a:ext uri="{0D108BD9-81ED-4DB2-BD59-A6C34878D82A}">
                    <a16:rowId xmlns:a16="http://schemas.microsoft.com/office/drawing/2014/main" val="3511902988"/>
                  </a:ext>
                </a:extLst>
              </a:tr>
              <a:tr h="252729">
                <a:tc>
                  <a:txBody>
                    <a:bodyPr/>
                    <a:lstStyle/>
                    <a:p>
                      <a:pPr>
                        <a:lnSpc>
                          <a:spcPct val="140000"/>
                        </a:lnSpc>
                        <a:spcBef>
                          <a:spcPts val="200"/>
                        </a:spcBef>
                        <a:spcAft>
                          <a:spcPts val="200"/>
                        </a:spcAft>
                      </a:pPr>
                      <a:r>
                        <a:rPr lang="ru-RU" sz="1200">
                          <a:effectLst/>
                        </a:rPr>
                        <a:t>Азербайджан</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0,48</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1,7</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65% сельскохозяйственных хозяйств площадью &lt;1 га, которые используют 10% земли</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Структурные данные сельскохозяйственных переписей 2015 года</a:t>
                      </a:r>
                    </a:p>
                  </a:txBody>
                  <a:tcPr marL="9525" marR="9525" marT="9525" marB="0" anchor="ctr"/>
                </a:tc>
                <a:extLst>
                  <a:ext uri="{0D108BD9-81ED-4DB2-BD59-A6C34878D82A}">
                    <a16:rowId xmlns:a16="http://schemas.microsoft.com/office/drawing/2014/main" val="3682556852"/>
                  </a:ext>
                </a:extLst>
              </a:tr>
              <a:tr h="252729">
                <a:tc>
                  <a:txBody>
                    <a:bodyPr/>
                    <a:lstStyle/>
                    <a:p>
                      <a:pPr>
                        <a:lnSpc>
                          <a:spcPct val="140000"/>
                        </a:lnSpc>
                        <a:spcBef>
                          <a:spcPts val="200"/>
                        </a:spcBef>
                        <a:spcAft>
                          <a:spcPts val="200"/>
                        </a:spcAft>
                      </a:pPr>
                      <a:r>
                        <a:rPr lang="ru-RU" sz="1200">
                          <a:effectLst/>
                        </a:rPr>
                        <a:t>Грузия</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0,20</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1,3</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73% фермерских хозяйств имеют размер менее 1 га и используют 19% земли</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Структурные данные сельскохозяйственных переписей 2010 года</a:t>
                      </a:r>
                    </a:p>
                  </a:txBody>
                  <a:tcPr marL="9525" marR="9525" marT="9525" marB="0" anchor="ctr"/>
                </a:tc>
                <a:extLst>
                  <a:ext uri="{0D108BD9-81ED-4DB2-BD59-A6C34878D82A}">
                    <a16:rowId xmlns:a16="http://schemas.microsoft.com/office/drawing/2014/main" val="1531537405"/>
                  </a:ext>
                </a:extLst>
              </a:tr>
              <a:tr h="252729">
                <a:tc>
                  <a:txBody>
                    <a:bodyPr/>
                    <a:lstStyle/>
                    <a:p>
                      <a:pPr>
                        <a:lnSpc>
                          <a:spcPct val="140000"/>
                        </a:lnSpc>
                        <a:spcBef>
                          <a:spcPts val="200"/>
                        </a:spcBef>
                        <a:spcAft>
                          <a:spcPts val="200"/>
                        </a:spcAft>
                      </a:pPr>
                      <a:r>
                        <a:rPr lang="ru-RU" sz="1200">
                          <a:effectLst/>
                        </a:rPr>
                        <a:t>Казахстан</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3,84</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117,4</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80% хозяйств имеют площадь &lt;50 га (средний размер 11,3 га), и &lt; 8% пахотных земель</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Официальные данные (2020 г.)</a:t>
                      </a:r>
                    </a:p>
                  </a:txBody>
                  <a:tcPr marL="9525" marR="9525" marT="9525" marB="0" anchor="ctr"/>
                </a:tc>
                <a:extLst>
                  <a:ext uri="{0D108BD9-81ED-4DB2-BD59-A6C34878D82A}">
                    <a16:rowId xmlns:a16="http://schemas.microsoft.com/office/drawing/2014/main" val="2783394884"/>
                  </a:ext>
                </a:extLst>
              </a:tr>
              <a:tr h="252729">
                <a:tc>
                  <a:txBody>
                    <a:bodyPr/>
                    <a:lstStyle/>
                    <a:p>
                      <a:pPr>
                        <a:lnSpc>
                          <a:spcPct val="140000"/>
                        </a:lnSpc>
                        <a:spcBef>
                          <a:spcPts val="200"/>
                        </a:spcBef>
                        <a:spcAft>
                          <a:spcPts val="200"/>
                        </a:spcAft>
                      </a:pPr>
                      <a:r>
                        <a:rPr lang="ru-RU" sz="1200">
                          <a:effectLst/>
                        </a:rPr>
                        <a:t>Кыргызстан</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0,32</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2,2</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эксплуатируют 89% пахотных земель</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Официальные данные (2016 г.)</a:t>
                      </a:r>
                    </a:p>
                  </a:txBody>
                  <a:tcPr marL="9525" marR="9525" marT="9525" marB="0" anchor="ctr"/>
                </a:tc>
                <a:extLst>
                  <a:ext uri="{0D108BD9-81ED-4DB2-BD59-A6C34878D82A}">
                    <a16:rowId xmlns:a16="http://schemas.microsoft.com/office/drawing/2014/main" val="3980211578"/>
                  </a:ext>
                </a:extLst>
              </a:tr>
              <a:tr h="252729">
                <a:tc>
                  <a:txBody>
                    <a:bodyPr/>
                    <a:lstStyle/>
                    <a:p>
                      <a:pPr>
                        <a:lnSpc>
                          <a:spcPct val="140000"/>
                        </a:lnSpc>
                        <a:spcBef>
                          <a:spcPts val="200"/>
                        </a:spcBef>
                        <a:spcAft>
                          <a:spcPts val="200"/>
                        </a:spcAft>
                      </a:pPr>
                      <a:r>
                        <a:rPr lang="ru-RU" sz="1200">
                          <a:effectLst/>
                        </a:rPr>
                        <a:t>Таджикистан</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0,11</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3,0</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82% от общего количества пахотных земель</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Официальные данные (2020 г.)</a:t>
                      </a:r>
                    </a:p>
                  </a:txBody>
                  <a:tcPr marL="9525" marR="9525" marT="9525" marB="0" anchor="ctr"/>
                </a:tc>
                <a:extLst>
                  <a:ext uri="{0D108BD9-81ED-4DB2-BD59-A6C34878D82A}">
                    <a16:rowId xmlns:a16="http://schemas.microsoft.com/office/drawing/2014/main" val="176588178"/>
                  </a:ext>
                </a:extLst>
              </a:tr>
              <a:tr h="252729">
                <a:tc>
                  <a:txBody>
                    <a:bodyPr/>
                    <a:lstStyle/>
                    <a:p>
                      <a:pPr>
                        <a:lnSpc>
                          <a:spcPct val="140000"/>
                        </a:lnSpc>
                        <a:spcBef>
                          <a:spcPts val="200"/>
                        </a:spcBef>
                        <a:spcAft>
                          <a:spcPts val="200"/>
                        </a:spcAft>
                      </a:pPr>
                      <a:r>
                        <a:rPr lang="ru-RU" sz="1200">
                          <a:effectLst/>
                        </a:rPr>
                        <a:t>Туркменистан</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0,69</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6,6</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Всего около 2700 фермерских хозяйств, обрабатывают 1% всей пахотной земли. 70% пахотных земель находятся под управлением Дайханских фермерских союзов (преемников советских колхозов)</a:t>
                      </a:r>
                    </a:p>
                  </a:txBody>
                  <a:tcPr marL="9525" marR="9525" marT="9525" marB="0" anchor="ctr"/>
                </a:tc>
                <a:tc>
                  <a:txBody>
                    <a:bodyPr/>
                    <a:lstStyle/>
                    <a:p>
                      <a:pPr algn="l" fontAlgn="b">
                        <a:lnSpc>
                          <a:spcPct val="140000"/>
                        </a:lnSpc>
                        <a:spcBef>
                          <a:spcPts val="200"/>
                        </a:spcBef>
                        <a:spcAft>
                          <a:spcPts val="200"/>
                        </a:spcAft>
                      </a:pPr>
                      <a:r>
                        <a:rPr lang="ru-RU" sz="1000" b="0" i="0" u="none" strike="noStrike">
                          <a:solidFill>
                            <a:srgbClr val="000000"/>
                          </a:solidFill>
                          <a:effectLst/>
                          <a:latin typeface="Calibri" panose="020F0502020204030204" pitchFamily="34" charset="0"/>
                        </a:rPr>
                        <a:t>Официальные данные (2020 г.)</a:t>
                      </a:r>
                    </a:p>
                  </a:txBody>
                  <a:tcPr marL="9525" marR="9525" marT="9525" marB="0" anchor="ctr"/>
                </a:tc>
                <a:extLst>
                  <a:ext uri="{0D108BD9-81ED-4DB2-BD59-A6C34878D82A}">
                    <a16:rowId xmlns:a16="http://schemas.microsoft.com/office/drawing/2014/main" val="412931322"/>
                  </a:ext>
                </a:extLst>
              </a:tr>
              <a:tr h="252729">
                <a:tc>
                  <a:txBody>
                    <a:bodyPr/>
                    <a:lstStyle/>
                    <a:p>
                      <a:pPr>
                        <a:lnSpc>
                          <a:spcPct val="140000"/>
                        </a:lnSpc>
                        <a:spcBef>
                          <a:spcPts val="200"/>
                        </a:spcBef>
                        <a:spcAft>
                          <a:spcPts val="200"/>
                        </a:spcAft>
                      </a:pPr>
                      <a:r>
                        <a:rPr lang="ru-RU" sz="1200">
                          <a:effectLst/>
                        </a:rPr>
                        <a:t>Узбекистан</a:t>
                      </a:r>
                    </a:p>
                  </a:txBody>
                  <a:tcPr marL="43338" marR="43338" marT="0" marB="0" anchor="ctr"/>
                </a:tc>
                <a:tc>
                  <a:txBody>
                    <a:bodyPr/>
                    <a:lstStyle/>
                    <a:p>
                      <a:pPr marL="0" algn="r" defTabSz="914400" rtl="0" eaLnBrk="1" fontAlgn="b" latinLnBrk="0" hangingPunct="1">
                        <a:lnSpc>
                          <a:spcPct val="140000"/>
                        </a:lnSpc>
                        <a:spcBef>
                          <a:spcPts val="200"/>
                        </a:spcBef>
                        <a:spcAft>
                          <a:spcPts val="200"/>
                        </a:spcAft>
                      </a:pPr>
                      <a:r>
                        <a:rPr lang="ru-RU" sz="1200" b="0" i="0" u="none" strike="noStrike">
                          <a:solidFill>
                            <a:schemeClr val="tx1"/>
                          </a:solidFill>
                          <a:effectLst/>
                          <a:latin typeface="Calibri" panose="020F0502020204030204" pitchFamily="34" charset="0"/>
                          <a:ea typeface="+mn-ea"/>
                          <a:cs typeface="+mn-cs"/>
                        </a:rPr>
                        <a:t>0,25</a:t>
                      </a:r>
                    </a:p>
                  </a:txBody>
                  <a:tcPr marL="9525" marR="9525" marT="9525" marB="0" anchor="ctr"/>
                </a:tc>
                <a:tc>
                  <a:txBody>
                    <a:bodyPr/>
                    <a:lstStyle/>
                    <a:p>
                      <a:pPr algn="r" fontAlgn="b">
                        <a:lnSpc>
                          <a:spcPct val="140000"/>
                        </a:lnSpc>
                        <a:spcBef>
                          <a:spcPts val="200"/>
                        </a:spcBef>
                        <a:spcAft>
                          <a:spcPts val="200"/>
                        </a:spcAft>
                      </a:pPr>
                      <a:r>
                        <a:rPr lang="ru-RU" sz="1200" b="0" i="0" u="none" strike="noStrike">
                          <a:solidFill>
                            <a:schemeClr val="tx1"/>
                          </a:solidFill>
                          <a:effectLst/>
                          <a:latin typeface="Calibri" panose="020F0502020204030204" pitchFamily="34" charset="0"/>
                        </a:rPr>
                        <a:t>23,6</a:t>
                      </a:r>
                    </a:p>
                  </a:txBody>
                  <a:tcPr marL="9525" marR="9525" marT="9525" marB="0" anchor="ctr"/>
                </a:tc>
                <a:tc>
                  <a:txBody>
                    <a:bodyPr/>
                    <a:lstStyle/>
                    <a:p>
                      <a:pPr algn="l" fontAlgn="b">
                        <a:lnSpc>
                          <a:spcPct val="140000"/>
                        </a:lnSpc>
                        <a:spcBef>
                          <a:spcPts val="200"/>
                        </a:spcBef>
                        <a:spcAft>
                          <a:spcPts val="200"/>
                        </a:spcAft>
                      </a:pPr>
                      <a:r>
                        <a:rPr lang="ru-RU" sz="1050" b="0" i="0" u="none" strike="noStrike">
                          <a:solidFill>
                            <a:schemeClr val="tx1"/>
                          </a:solidFill>
                          <a:effectLst/>
                          <a:latin typeface="Calibri" panose="020F0502020204030204" pitchFamily="34" charset="0"/>
                        </a:rPr>
                        <a:t>Индивидуальные фермерские хозяйства обрабатывают около 75% посевных земель</a:t>
                      </a:r>
                    </a:p>
                  </a:txBody>
                  <a:tcPr marL="9525" marR="9525" marT="9525" marB="0" anchor="ctr"/>
                </a:tc>
                <a:tc>
                  <a:txBody>
                    <a:bodyPr/>
                    <a:lstStyle/>
                    <a:p>
                      <a:pPr algn="l" fontAlgn="b">
                        <a:lnSpc>
                          <a:spcPct val="140000"/>
                        </a:lnSpc>
                        <a:spcBef>
                          <a:spcPts val="200"/>
                        </a:spcBef>
                        <a:spcAft>
                          <a:spcPts val="200"/>
                        </a:spcAft>
                      </a:pPr>
                      <a:r>
                        <a:rPr lang="ru-RU" sz="1000" b="0" i="0" u="none" strike="noStrike" dirty="0">
                          <a:solidFill>
                            <a:srgbClr val="000000"/>
                          </a:solidFill>
                          <a:effectLst/>
                          <a:latin typeface="Calibri" panose="020F0502020204030204" pitchFamily="34" charset="0"/>
                        </a:rPr>
                        <a:t>Официальные данные (2020 г.)</a:t>
                      </a:r>
                    </a:p>
                  </a:txBody>
                  <a:tcPr marL="9525" marR="9525" marT="9525" marB="0" anchor="ctr"/>
                </a:tc>
                <a:extLst>
                  <a:ext uri="{0D108BD9-81ED-4DB2-BD59-A6C34878D82A}">
                    <a16:rowId xmlns:a16="http://schemas.microsoft.com/office/drawing/2014/main" val="1903507190"/>
                  </a:ext>
                </a:extLst>
              </a:tr>
            </a:tbl>
          </a:graphicData>
        </a:graphic>
      </p:graphicFrame>
      <p:sp>
        <p:nvSpPr>
          <p:cNvPr id="9" name="Title 1"/>
          <p:cNvSpPr txBox="1">
            <a:spLocks/>
          </p:cNvSpPr>
          <p:nvPr/>
        </p:nvSpPr>
        <p:spPr>
          <a:xfrm>
            <a:off x="431800" y="268507"/>
            <a:ext cx="8010524" cy="6310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ru-RU"/>
              <a:t>Пахотные земли на человека и на ферму</a:t>
            </a:r>
          </a:p>
        </p:txBody>
      </p:sp>
    </p:spTree>
    <p:extLst>
      <p:ext uri="{BB962C8B-B14F-4D97-AF65-F5344CB8AC3E}">
        <p14:creationId xmlns:p14="http://schemas.microsoft.com/office/powerpoint/2010/main" val="262583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0CD921-F783-F148-86E2-06D7341F7ADE}" type="slidenum">
              <a:rPr lang="de-DE" smtClean="0"/>
              <a:t>7</a:t>
            </a:fld>
            <a:endParaRPr lang="de-DE"/>
          </a:p>
        </p:txBody>
      </p:sp>
      <p:graphicFrame>
        <p:nvGraphicFramePr>
          <p:cNvPr id="7" name="Chart 6"/>
          <p:cNvGraphicFramePr>
            <a:graphicFrameLocks/>
          </p:cNvGraphicFramePr>
          <p:nvPr/>
        </p:nvGraphicFramePr>
        <p:xfrm>
          <a:off x="370939" y="1750857"/>
          <a:ext cx="4356340" cy="4080601"/>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914404" y="1112655"/>
            <a:ext cx="3269410" cy="485716"/>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algn="ctr"/>
            <a:r>
              <a:rPr lang="ru-RU" sz="1800"/>
              <a:t>Более мелкие фермы в более густонаселенных районах</a:t>
            </a:r>
          </a:p>
        </p:txBody>
      </p:sp>
      <p:sp>
        <p:nvSpPr>
          <p:cNvPr id="9" name="Rectangle 8"/>
          <p:cNvSpPr/>
          <p:nvPr/>
        </p:nvSpPr>
        <p:spPr>
          <a:xfrm>
            <a:off x="698741" y="5860483"/>
            <a:ext cx="3390181" cy="215444"/>
          </a:xfrm>
          <a:prstGeom prst="rect">
            <a:avLst/>
          </a:prstGeom>
        </p:spPr>
        <p:txBody>
          <a:bodyPr wrap="square">
            <a:spAutoFit/>
          </a:bodyPr>
          <a:lstStyle/>
          <a:p>
            <a:r>
              <a:rPr lang="ru-RU" sz="800"/>
              <a:t>Источники: Официальное Управление статистики Казахстана (2021).</a:t>
            </a:r>
          </a:p>
        </p:txBody>
      </p:sp>
      <p:sp>
        <p:nvSpPr>
          <p:cNvPr id="6" name="Title 1"/>
          <p:cNvSpPr txBox="1">
            <a:spLocks/>
          </p:cNvSpPr>
          <p:nvPr/>
        </p:nvSpPr>
        <p:spPr>
          <a:xfrm>
            <a:off x="4804406" y="1112350"/>
            <a:ext cx="4114321" cy="482774"/>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pPr algn="ctr"/>
            <a:r>
              <a:rPr lang="ru-RU" sz="1800"/>
              <a:t>Фермеры становятся крупнее, но и мельче </a:t>
            </a:r>
          </a:p>
          <a:p>
            <a:pPr algn="ctr"/>
            <a:endParaRPr lang="ru-RU" sz="1800"/>
          </a:p>
        </p:txBody>
      </p:sp>
      <p:graphicFrame>
        <p:nvGraphicFramePr>
          <p:cNvPr id="10" name="Chart 9"/>
          <p:cNvGraphicFramePr>
            <a:graphicFrameLocks/>
          </p:cNvGraphicFramePr>
          <p:nvPr>
            <p:extLst>
              <p:ext uri="{D42A27DB-BD31-4B8C-83A1-F6EECF244321}">
                <p14:modId xmlns:p14="http://schemas.microsoft.com/office/powerpoint/2010/main" val="854097691"/>
              </p:ext>
            </p:extLst>
          </p:nvPr>
        </p:nvGraphicFramePr>
        <p:xfrm>
          <a:off x="4511616" y="1750857"/>
          <a:ext cx="4577213" cy="403716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5166475" y="5867879"/>
            <a:ext cx="3390181" cy="215444"/>
          </a:xfrm>
          <a:prstGeom prst="rect">
            <a:avLst/>
          </a:prstGeom>
        </p:spPr>
        <p:txBody>
          <a:bodyPr wrap="square">
            <a:spAutoFit/>
          </a:bodyPr>
          <a:lstStyle/>
          <a:p>
            <a:r>
              <a:rPr lang="ru-RU" sz="800"/>
              <a:t>Источники: ОЭСР (2018), Официальное Управление статистики Кыргызстана (2014).</a:t>
            </a:r>
          </a:p>
        </p:txBody>
      </p:sp>
    </p:spTree>
    <p:extLst>
      <p:ext uri="{BB962C8B-B14F-4D97-AF65-F5344CB8AC3E}">
        <p14:creationId xmlns:p14="http://schemas.microsoft.com/office/powerpoint/2010/main" val="7487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103006"/>
            <a:ext cx="7644662" cy="323939"/>
          </a:xfrm>
        </p:spPr>
        <p:txBody>
          <a:bodyPr>
            <a:normAutofit fontScale="90000"/>
          </a:bodyPr>
          <a:lstStyle/>
          <a:p>
            <a:r>
              <a:rPr lang="ru-RU" dirty="0"/>
              <a:t>Производство основных групп продуктов питания в зависимости от размера хозяйства</a:t>
            </a:r>
          </a:p>
        </p:txBody>
      </p:sp>
      <p:sp>
        <p:nvSpPr>
          <p:cNvPr id="4" name="Slide Number Placeholder 3"/>
          <p:cNvSpPr>
            <a:spLocks noGrp="1"/>
          </p:cNvSpPr>
          <p:nvPr>
            <p:ph type="sldNum" sz="quarter" idx="12"/>
          </p:nvPr>
        </p:nvSpPr>
        <p:spPr/>
        <p:txBody>
          <a:bodyPr/>
          <a:lstStyle/>
          <a:p>
            <a:fld id="{250CD921-F783-F148-86E2-06D7341F7ADE}" type="slidenum">
              <a:rPr lang="de-DE" smtClean="0"/>
              <a:t>8</a:t>
            </a:fld>
            <a:endParaRPr lang="de-DE"/>
          </a:p>
        </p:txBody>
      </p:sp>
      <p:sp>
        <p:nvSpPr>
          <p:cNvPr id="12" name="Rectangle 11"/>
          <p:cNvSpPr/>
          <p:nvPr/>
        </p:nvSpPr>
        <p:spPr>
          <a:xfrm>
            <a:off x="4940733" y="3639494"/>
            <a:ext cx="1077351" cy="1446550"/>
          </a:xfrm>
          <a:prstGeom prst="rect">
            <a:avLst/>
          </a:prstGeom>
        </p:spPr>
        <p:txBody>
          <a:bodyPr wrap="square">
            <a:spAutoFit/>
          </a:bodyPr>
          <a:lstStyle/>
          <a:p>
            <a:r>
              <a:rPr lang="ru-RU" sz="1100"/>
              <a:t>7/29:</a:t>
            </a:r>
          </a:p>
          <a:p>
            <a:r>
              <a:rPr lang="ru-RU" sz="1100"/>
              <a:t>Азербайджан</a:t>
            </a:r>
          </a:p>
          <a:p>
            <a:r>
              <a:rPr lang="ru-RU" sz="1100"/>
              <a:t>Грузия</a:t>
            </a:r>
          </a:p>
          <a:p>
            <a:r>
              <a:rPr lang="ru-RU" sz="1100"/>
              <a:t>Казахстан</a:t>
            </a:r>
          </a:p>
          <a:p>
            <a:r>
              <a:rPr lang="ru-RU" sz="1100"/>
              <a:t>Кыргызстан</a:t>
            </a:r>
          </a:p>
          <a:p>
            <a:r>
              <a:rPr lang="ru-RU" sz="1100"/>
              <a:t>Таджикистан</a:t>
            </a:r>
          </a:p>
          <a:p>
            <a:r>
              <a:rPr lang="ru-RU" sz="1100"/>
              <a:t>Туркменистан</a:t>
            </a:r>
          </a:p>
          <a:p>
            <a:r>
              <a:rPr lang="ru-RU" sz="1100"/>
              <a:t>Узбекистан</a:t>
            </a:r>
          </a:p>
        </p:txBody>
      </p:sp>
      <p:sp>
        <p:nvSpPr>
          <p:cNvPr id="13" name="Rectangle 12"/>
          <p:cNvSpPr/>
          <p:nvPr/>
        </p:nvSpPr>
        <p:spPr>
          <a:xfrm>
            <a:off x="3036842" y="3640419"/>
            <a:ext cx="1024814" cy="600164"/>
          </a:xfrm>
          <a:prstGeom prst="rect">
            <a:avLst/>
          </a:prstGeom>
        </p:spPr>
        <p:txBody>
          <a:bodyPr wrap="square">
            <a:spAutoFit/>
          </a:bodyPr>
          <a:lstStyle/>
          <a:p>
            <a:r>
              <a:rPr lang="ru-RU" sz="1100"/>
              <a:t>2/7:</a:t>
            </a:r>
          </a:p>
          <a:p>
            <a:r>
              <a:rPr lang="ru-RU" sz="1100"/>
              <a:t>Афганистан</a:t>
            </a:r>
          </a:p>
          <a:p>
            <a:r>
              <a:rPr lang="ru-RU" sz="1100"/>
              <a:t>Пакистан</a:t>
            </a:r>
          </a:p>
        </p:txBody>
      </p:sp>
      <p:sp>
        <p:nvSpPr>
          <p:cNvPr id="14" name="Rectangle 13"/>
          <p:cNvSpPr/>
          <p:nvPr/>
        </p:nvSpPr>
        <p:spPr>
          <a:xfrm>
            <a:off x="6875250" y="3640419"/>
            <a:ext cx="723275" cy="430887"/>
          </a:xfrm>
          <a:prstGeom prst="rect">
            <a:avLst/>
          </a:prstGeom>
        </p:spPr>
        <p:txBody>
          <a:bodyPr wrap="none">
            <a:spAutoFit/>
          </a:bodyPr>
          <a:lstStyle/>
          <a:p>
            <a:r>
              <a:rPr lang="ru-RU" sz="1100"/>
              <a:t>1/3:</a:t>
            </a:r>
          </a:p>
          <a:p>
            <a:r>
              <a:rPr lang="ru-RU" sz="1100"/>
              <a:t>Монголия</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56" y="1762359"/>
            <a:ext cx="8924558" cy="1777806"/>
          </a:xfrm>
          <a:prstGeom prst="rect">
            <a:avLst/>
          </a:prstGeom>
        </p:spPr>
      </p:pic>
      <p:sp>
        <p:nvSpPr>
          <p:cNvPr id="20" name="Content Placeholder 2"/>
          <p:cNvSpPr>
            <a:spLocks noGrp="1"/>
          </p:cNvSpPr>
          <p:nvPr>
            <p:ph idx="1"/>
          </p:nvPr>
        </p:nvSpPr>
        <p:spPr>
          <a:xfrm>
            <a:off x="425450" y="746839"/>
            <a:ext cx="8293100" cy="2552700"/>
          </a:xfrm>
        </p:spPr>
        <p:txBody>
          <a:bodyPr/>
          <a:lstStyle/>
          <a:p>
            <a:r>
              <a:rPr lang="ru-RU" sz="1400" dirty="0"/>
              <a:t>Мелкие фермерские хозяйства играют большую роль в производстве основных продуктов питания в Китае</a:t>
            </a:r>
          </a:p>
          <a:p>
            <a:r>
              <a:rPr lang="ru-RU" sz="1400" dirty="0"/>
              <a:t>Фермерские хозяйства от 2-20 га в других регионах стран ЦАРЭС</a:t>
            </a:r>
          </a:p>
        </p:txBody>
      </p:sp>
      <p:sp>
        <p:nvSpPr>
          <p:cNvPr id="3" name="Rectangle 2"/>
          <p:cNvSpPr/>
          <p:nvPr/>
        </p:nvSpPr>
        <p:spPr>
          <a:xfrm>
            <a:off x="253953" y="5198192"/>
            <a:ext cx="8924558" cy="923330"/>
          </a:xfrm>
          <a:prstGeom prst="rect">
            <a:avLst/>
          </a:prstGeom>
        </p:spPr>
        <p:txBody>
          <a:bodyPr wrap="square">
            <a:spAutoFit/>
          </a:bodyPr>
          <a:lstStyle/>
          <a:p>
            <a:r>
              <a:rPr lang="ru-RU"/>
              <a:t>Дойдя до этого момента, мы можем сделать вывод, что:</a:t>
            </a:r>
          </a:p>
          <a:p>
            <a:pPr marL="285750" indent="-285750">
              <a:buFont typeface="Arial" panose="020B0604020202020204" pitchFamily="34" charset="0"/>
              <a:buChar char="•"/>
            </a:pPr>
            <a:r>
              <a:rPr lang="ru-RU"/>
              <a:t>Большинство фермерских хозяйств в странах ЦАРЭС являются мелкими...</a:t>
            </a:r>
          </a:p>
          <a:p>
            <a:pPr marL="285750" indent="-285750">
              <a:buFont typeface="Arial" panose="020B0604020202020204" pitchFamily="34" charset="0"/>
              <a:buChar char="•"/>
            </a:pPr>
            <a:r>
              <a:rPr lang="ru-RU"/>
              <a:t>...и вносят значительный вклад в производство продуктов питания</a:t>
            </a:r>
          </a:p>
        </p:txBody>
      </p:sp>
      <p:sp>
        <p:nvSpPr>
          <p:cNvPr id="5" name="Rectangle 4"/>
          <p:cNvSpPr/>
          <p:nvPr/>
        </p:nvSpPr>
        <p:spPr>
          <a:xfrm>
            <a:off x="7488733" y="4802060"/>
            <a:ext cx="1702710" cy="246221"/>
          </a:xfrm>
          <a:prstGeom prst="rect">
            <a:avLst/>
          </a:prstGeom>
        </p:spPr>
        <p:txBody>
          <a:bodyPr wrap="none">
            <a:spAutoFit/>
          </a:bodyPr>
          <a:lstStyle/>
          <a:p>
            <a:r>
              <a:rPr lang="ru-RU" sz="1000"/>
              <a:t>Источник: Херреро и др. (2017).</a:t>
            </a:r>
          </a:p>
        </p:txBody>
      </p:sp>
      <p:sp>
        <p:nvSpPr>
          <p:cNvPr id="6" name="Rectangle 5"/>
          <p:cNvSpPr/>
          <p:nvPr/>
        </p:nvSpPr>
        <p:spPr>
          <a:xfrm>
            <a:off x="0" y="1526871"/>
            <a:ext cx="9144000" cy="3540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837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86" y="702547"/>
            <a:ext cx="8952613" cy="5452905"/>
          </a:xfrm>
        </p:spPr>
        <p:txBody>
          <a:bodyPr/>
          <a:lstStyle/>
          <a:p>
            <a:pPr marL="0" indent="0">
              <a:buNone/>
            </a:pPr>
            <a:r>
              <a:rPr lang="ru-RU" dirty="0"/>
              <a:t>Когда сельское хозяйство становится более капиталоемким, а заработная плата растет:</a:t>
            </a:r>
          </a:p>
          <a:p>
            <a:pPr marL="0" indent="0">
              <a:buNone/>
            </a:pPr>
            <a:r>
              <a:rPr lang="ru-RU" dirty="0"/>
              <a:t>Преобразование мелких ферм в более крупные капиталоемкие хозяйства (</a:t>
            </a:r>
            <a:r>
              <a:rPr lang="ru-RU" dirty="0" err="1"/>
              <a:t>Оцука</a:t>
            </a:r>
            <a:r>
              <a:rPr lang="ru-RU" dirty="0"/>
              <a:t> и др.</a:t>
            </a:r>
            <a:br>
              <a:rPr lang="ru-RU" dirty="0"/>
            </a:br>
            <a:r>
              <a:rPr lang="ru-RU" dirty="0"/>
              <a:t>2016 г.) </a:t>
            </a:r>
          </a:p>
          <a:p>
            <a:pPr lvl="1"/>
            <a:r>
              <a:rPr lang="ru-RU" dirty="0"/>
              <a:t>Производственная эффективность мелких ферм снизилась по сравнению с крупными фермами</a:t>
            </a:r>
          </a:p>
          <a:p>
            <a:r>
              <a:rPr lang="ru-RU" dirty="0">
                <a:solidFill>
                  <a:srgbClr val="7030A0"/>
                </a:solidFill>
              </a:rPr>
              <a:t>При измерении в валовом выпуске </a:t>
            </a:r>
            <a:r>
              <a:rPr lang="ru-RU" dirty="0"/>
              <a:t>-&gt;  обратной связи IR: сельскохозяйственные показатели будут снижаться по мере роста размера фермы</a:t>
            </a:r>
          </a:p>
          <a:p>
            <a:r>
              <a:rPr lang="ru-RU" dirty="0">
                <a:solidFill>
                  <a:srgbClr val="7030A0"/>
                </a:solidFill>
              </a:rPr>
              <a:t>При измерении индикаторов чистой стоимости и эффективности</a:t>
            </a:r>
            <a:r>
              <a:rPr lang="ru-RU" dirty="0"/>
              <a:t> -&gt; крупные фермы, как правило, более эффективны, чем мелкие</a:t>
            </a:r>
          </a:p>
          <a:p>
            <a:pPr marL="0" indent="0">
              <a:buNone/>
            </a:pPr>
            <a:r>
              <a:rPr lang="ru-RU" b="1" dirty="0"/>
              <a:t>На основе наблюдений за панельными данными:</a:t>
            </a:r>
            <a:r>
              <a:rPr lang="ru-RU" dirty="0"/>
              <a:t> </a:t>
            </a:r>
            <a:r>
              <a:rPr lang="ru-RU" dirty="0">
                <a:solidFill>
                  <a:srgbClr val="7030A0"/>
                </a:solidFill>
              </a:rPr>
              <a:t>Последовательно снижающийся IR с течением времени:</a:t>
            </a:r>
          </a:p>
          <a:p>
            <a:r>
              <a:rPr lang="ru-RU" dirty="0"/>
              <a:t>Сильная прямая связь между размером участка и урожайностью земли в </a:t>
            </a:r>
            <a:r>
              <a:rPr lang="ru-RU" dirty="0">
                <a:solidFill>
                  <a:srgbClr val="7030A0"/>
                </a:solidFill>
              </a:rPr>
              <a:t>Китае</a:t>
            </a:r>
            <a:r>
              <a:rPr lang="ru-RU" dirty="0"/>
              <a:t> (Ванг и др. 2015 г.)</a:t>
            </a:r>
          </a:p>
          <a:p>
            <a:r>
              <a:rPr lang="ru-RU" dirty="0"/>
              <a:t>Прямая связь между доходом с гектара и площадью обрабатываемой земли  в </a:t>
            </a:r>
            <a:r>
              <a:rPr lang="ru-RU" dirty="0">
                <a:solidFill>
                  <a:srgbClr val="7030A0"/>
                </a:solidFill>
              </a:rPr>
              <a:t>Кыргызстане</a:t>
            </a:r>
            <a:r>
              <a:rPr lang="ru-RU" dirty="0"/>
              <a:t> (</a:t>
            </a:r>
            <a:r>
              <a:rPr lang="ru-RU" dirty="0" err="1"/>
              <a:t>Савастано</a:t>
            </a:r>
            <a:r>
              <a:rPr lang="ru-RU" dirty="0"/>
              <a:t> и </a:t>
            </a:r>
            <a:r>
              <a:rPr lang="ru-RU" dirty="0" err="1"/>
              <a:t>Скандиццо</a:t>
            </a:r>
            <a:r>
              <a:rPr lang="ru-RU" dirty="0"/>
              <a:t>, 2009 г.)</a:t>
            </a:r>
          </a:p>
          <a:p>
            <a:r>
              <a:rPr lang="ru-RU" dirty="0"/>
              <a:t>U-образная зависимость  в </a:t>
            </a:r>
            <a:r>
              <a:rPr lang="ru-RU" dirty="0">
                <a:solidFill>
                  <a:srgbClr val="7030A0"/>
                </a:solidFill>
              </a:rPr>
              <a:t>Таджикистане</a:t>
            </a:r>
            <a:r>
              <a:rPr lang="ru-RU" dirty="0"/>
              <a:t> (Клоссе и др. 2015 г)</a:t>
            </a:r>
          </a:p>
          <a:p>
            <a:pPr marL="0" indent="0">
              <a:buNone/>
            </a:pPr>
            <a:r>
              <a:rPr lang="ru-RU" dirty="0"/>
              <a:t>Обратная связь (IR) не является преимуществом данного типа ферм, но:</a:t>
            </a:r>
          </a:p>
          <a:p>
            <a:pPr marL="342900" indent="-342900">
              <a:buFont typeface="+mj-lt"/>
              <a:buAutoNum type="arabicPeriod"/>
            </a:pPr>
            <a:r>
              <a:rPr lang="ru-RU" dirty="0"/>
              <a:t>Симптом </a:t>
            </a:r>
            <a:r>
              <a:rPr lang="ru-RU" dirty="0">
                <a:solidFill>
                  <a:srgbClr val="7030A0"/>
                </a:solidFill>
              </a:rPr>
              <a:t>несовершенства рынка факторов производства</a:t>
            </a:r>
            <a:r>
              <a:rPr lang="ru-RU" dirty="0"/>
              <a:t> и отсутствия возможностей для сельского труда</a:t>
            </a:r>
          </a:p>
          <a:p>
            <a:pPr marL="342900" indent="-342900">
              <a:buFont typeface="+mj-lt"/>
              <a:buAutoNum type="arabicPeriod"/>
            </a:pPr>
            <a:r>
              <a:rPr lang="ru-RU" dirty="0">
                <a:solidFill>
                  <a:srgbClr val="7030A0"/>
                </a:solidFill>
              </a:rPr>
              <a:t>Проблема пропущенных релевантных переменных</a:t>
            </a:r>
            <a:r>
              <a:rPr lang="ru-RU" dirty="0"/>
              <a:t>, связанная с отсутствием данных о качестве почвы</a:t>
            </a:r>
          </a:p>
          <a:p>
            <a:pPr marL="342900" indent="-342900">
              <a:buFont typeface="+mj-lt"/>
              <a:buAutoNum type="arabicPeriod"/>
            </a:pPr>
            <a:r>
              <a:rPr lang="ru-RU" dirty="0"/>
              <a:t>Статистические вопросы, </a:t>
            </a:r>
            <a:r>
              <a:rPr lang="ru-RU" dirty="0">
                <a:solidFill>
                  <a:srgbClr val="7030A0"/>
                </a:solidFill>
              </a:rPr>
              <a:t>ошибки в измерениях</a:t>
            </a:r>
          </a:p>
        </p:txBody>
      </p:sp>
      <p:sp>
        <p:nvSpPr>
          <p:cNvPr id="4" name="Slide Number Placeholder 3"/>
          <p:cNvSpPr>
            <a:spLocks noGrp="1"/>
          </p:cNvSpPr>
          <p:nvPr>
            <p:ph type="sldNum" sz="quarter" idx="12"/>
          </p:nvPr>
        </p:nvSpPr>
        <p:spPr/>
        <p:txBody>
          <a:bodyPr/>
          <a:lstStyle/>
          <a:p>
            <a:fld id="{250CD921-F783-F148-86E2-06D7341F7ADE}" type="slidenum">
              <a:rPr lang="de-DE" smtClean="0"/>
              <a:t>9</a:t>
            </a:fld>
            <a:endParaRPr lang="de-DE"/>
          </a:p>
        </p:txBody>
      </p:sp>
      <p:sp>
        <p:nvSpPr>
          <p:cNvPr id="6" name="Title 1"/>
          <p:cNvSpPr txBox="1">
            <a:spLocks/>
          </p:cNvSpPr>
          <p:nvPr/>
        </p:nvSpPr>
        <p:spPr>
          <a:xfrm>
            <a:off x="431800" y="-9319"/>
            <a:ext cx="7223642" cy="631088"/>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2400" b="1" kern="1200" baseline="0">
                <a:solidFill>
                  <a:schemeClr val="accent1"/>
                </a:solidFill>
                <a:latin typeface="+mj-lt"/>
                <a:ea typeface="+mj-ea"/>
                <a:cs typeface="+mj-cs"/>
              </a:defRPr>
            </a:lvl1pPr>
          </a:lstStyle>
          <a:p>
            <a:r>
              <a:rPr lang="ru-RU" dirty="0"/>
              <a:t>Ослабление обратной связи (IR) в развивающихся странах</a:t>
            </a:r>
          </a:p>
        </p:txBody>
      </p:sp>
    </p:spTree>
    <p:extLst>
      <p:ext uri="{BB962C8B-B14F-4D97-AF65-F5344CB8AC3E}">
        <p14:creationId xmlns:p14="http://schemas.microsoft.com/office/powerpoint/2010/main" val="3908909379"/>
      </p:ext>
    </p:extLst>
  </p:cSld>
  <p:clrMapOvr>
    <a:masterClrMapping/>
  </p:clrMapOvr>
</p:sld>
</file>

<file path=ppt/theme/theme1.xml><?xml version="1.0" encoding="utf-8"?>
<a:theme xmlns:a="http://schemas.openxmlformats.org/drawingml/2006/main" name="Office-Design">
  <a:themeElements>
    <a:clrScheme name="IAMO 2022">
      <a:dk1>
        <a:srgbClr val="565756"/>
      </a:dk1>
      <a:lt1>
        <a:srgbClr val="FFFFFF"/>
      </a:lt1>
      <a:dk2>
        <a:srgbClr val="003E6E"/>
      </a:dk2>
      <a:lt2>
        <a:srgbClr val="E7E6E6"/>
      </a:lt2>
      <a:accent1>
        <a:srgbClr val="005EA7"/>
      </a:accent1>
      <a:accent2>
        <a:srgbClr val="467EBE"/>
      </a:accent2>
      <a:accent3>
        <a:srgbClr val="D3D9EF"/>
      </a:accent3>
      <a:accent4>
        <a:srgbClr val="F8B12A"/>
      </a:accent4>
      <a:accent5>
        <a:srgbClr val="C2A782"/>
      </a:accent5>
      <a:accent6>
        <a:srgbClr val="518C69"/>
      </a:accent6>
      <a:hlink>
        <a:srgbClr val="005EA7"/>
      </a:hlink>
      <a:folHlink>
        <a:srgbClr val="56575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Design">
  <a:themeElements>
    <a:clrScheme name="IAMO 2022">
      <a:dk1>
        <a:srgbClr val="565756"/>
      </a:dk1>
      <a:lt1>
        <a:srgbClr val="FFFFFF"/>
      </a:lt1>
      <a:dk2>
        <a:srgbClr val="003E6E"/>
      </a:dk2>
      <a:lt2>
        <a:srgbClr val="E7E6E6"/>
      </a:lt2>
      <a:accent1>
        <a:srgbClr val="005EA7"/>
      </a:accent1>
      <a:accent2>
        <a:srgbClr val="467EBE"/>
      </a:accent2>
      <a:accent3>
        <a:srgbClr val="D3D9EF"/>
      </a:accent3>
      <a:accent4>
        <a:srgbClr val="F8B12A"/>
      </a:accent4>
      <a:accent5>
        <a:srgbClr val="C2A782"/>
      </a:accent5>
      <a:accent6>
        <a:srgbClr val="518C69"/>
      </a:accent6>
      <a:hlink>
        <a:srgbClr val="005EA7"/>
      </a:hlink>
      <a:folHlink>
        <a:srgbClr val="56575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6A3A1B4C-236B-4C3A-B3C4-E4FD5CAA1AEC}"/>
</file>

<file path=customXml/itemProps2.xml><?xml version="1.0" encoding="utf-8"?>
<ds:datastoreItem xmlns:ds="http://schemas.openxmlformats.org/officeDocument/2006/customXml" ds:itemID="{B09D28F1-3453-44B1-84FC-2BD1BCCC625C}"/>
</file>

<file path=customXml/itemProps3.xml><?xml version="1.0" encoding="utf-8"?>
<ds:datastoreItem xmlns:ds="http://schemas.openxmlformats.org/officeDocument/2006/customXml" ds:itemID="{D3311458-DAE5-430C-9AA8-3F0958B0522D}"/>
</file>

<file path=docProps/app.xml><?xml version="1.0" encoding="utf-8"?>
<Properties xmlns="http://schemas.openxmlformats.org/officeDocument/2006/extended-properties" xmlns:vt="http://schemas.openxmlformats.org/officeDocument/2006/docPropsVTypes">
  <Template>Office Theme</Template>
  <TotalTime>26</TotalTime>
  <Words>4289</Words>
  <Application>Microsoft Office PowerPoint</Application>
  <PresentationFormat>Экран (4:3)</PresentationFormat>
  <Paragraphs>488</Paragraphs>
  <Slides>30</Slides>
  <Notes>6</Notes>
  <HiddenSlides>0</HiddenSlides>
  <MMClips>0</MMClips>
  <ScaleCrop>false</ScaleCrop>
  <HeadingPairs>
    <vt:vector size="6" baseType="variant">
      <vt:variant>
        <vt:lpstr>Использованные шрифты</vt:lpstr>
      </vt:variant>
      <vt:variant>
        <vt:i4>2</vt:i4>
      </vt:variant>
      <vt:variant>
        <vt:lpstr>Тема</vt:lpstr>
      </vt:variant>
      <vt:variant>
        <vt:i4>2</vt:i4>
      </vt:variant>
      <vt:variant>
        <vt:lpstr>Заголовки слайдов</vt:lpstr>
      </vt:variant>
      <vt:variant>
        <vt:i4>30</vt:i4>
      </vt:variant>
    </vt:vector>
  </HeadingPairs>
  <TitlesOfParts>
    <vt:vector size="34" baseType="lpstr">
      <vt:lpstr>Arial</vt:lpstr>
      <vt:lpstr>Calibri</vt:lpstr>
      <vt:lpstr>Office-Design</vt:lpstr>
      <vt:lpstr>1_Office-Design</vt:lpstr>
      <vt:lpstr>Институциональные реформы для модернизации сельского хозяйства</vt:lpstr>
      <vt:lpstr>Структура </vt:lpstr>
      <vt:lpstr>Большие фермы в сравнении с малыми  Старейшие загадки экономики развития </vt:lpstr>
      <vt:lpstr>Презентация PowerPoint</vt:lpstr>
      <vt:lpstr>Отдельные характеристики стран ЦАРЭС</vt:lpstr>
      <vt:lpstr>Презентация PowerPoint</vt:lpstr>
      <vt:lpstr>Презентация PowerPoint</vt:lpstr>
      <vt:lpstr>Производство основных групп продуктов питания в зависимости от размера хозяйства</vt:lpstr>
      <vt:lpstr>Презентация PowerPoint</vt:lpstr>
      <vt:lpstr>Презентация PowerPoint</vt:lpstr>
      <vt:lpstr>Споры касательно размеров фермы </vt:lpstr>
      <vt:lpstr>Проблема малоразмерности:   По-прежнему ли привлекательны малые фермы?</vt:lpstr>
      <vt:lpstr>Институциональные реформы для достижения эффекта масштаба в фрагментированном сельском хозяйстве, основанном на мелких фермах</vt:lpstr>
      <vt:lpstr>Презентация PowerPoint</vt:lpstr>
      <vt:lpstr>Консолидация фермерских хозяйств в Узбекистане</vt:lpstr>
      <vt:lpstr>Сельскохозяйственные кооперативы</vt:lpstr>
      <vt:lpstr>Кооперативы:  Эмпирически подтвержденные теоретические характеристики</vt:lpstr>
      <vt:lpstr>Проблемы кооперативов</vt:lpstr>
      <vt:lpstr>Презентация PowerPoint</vt:lpstr>
      <vt:lpstr>Презентация PowerPoint</vt:lpstr>
      <vt:lpstr>Презентация PowerPoint</vt:lpstr>
      <vt:lpstr>Презентация PowerPoint</vt:lpstr>
      <vt:lpstr>«В погоне» за технологиями и реформами</vt:lpstr>
      <vt:lpstr>Дальнейшее видение:   недопущение «гонки» за технологиями</vt:lpstr>
      <vt:lpstr>Основные заключения для обдумывания </vt:lpstr>
      <vt:lpstr>И последнее, но не менее важное</vt:lpstr>
      <vt:lpstr>Информационные бюллетени IAMO</vt:lpstr>
      <vt:lpstr>Презентация PowerPoint</vt:lpstr>
      <vt:lpstr>Использованная литература</vt:lpstr>
      <vt:lpstr>Использованная литература (продолжение)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 superpixel</dc:creator>
  <cp:lastModifiedBy>Алия Аринова</cp:lastModifiedBy>
  <cp:revision>831</cp:revision>
  <dcterms:created xsi:type="dcterms:W3CDTF">2022-03-29T09:50:17Z</dcterms:created>
  <dcterms:modified xsi:type="dcterms:W3CDTF">2022-08-08T18:30:14Z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ies>
</file>