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Slides/notesSlide3.xml" ContentType="application/vnd.openxmlformats-officedocument.presentationml.notesSlide+xml"/>
  <Override PartName="/ppt/tags/tag1.xml" ContentType="application/vnd.openxmlformats-officedocument.presentationml.tags+xml"/>
  <Override PartName="/ppt/slides/slide6.xml" ContentType="application/vnd.openxmlformats-officedocument.presentationml.slide+xml"/>
  <Override PartName="/ppt/tags/tag2.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harts/chart3.xml" ContentType="application/vnd.openxmlformats-officedocument.drawingml.chart+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Slides/notesSlide4.xml" ContentType="application/vnd.openxmlformats-officedocument.presentationml.notesSlide+xml"/>
  <Override PartName="/ppt/slides/slide28.xml" ContentType="application/vnd.openxmlformats-officedocument.presentationml.slide+xml"/>
  <Override PartName="/ppt/notesSlides/notesSlide5.xml" ContentType="application/vnd.openxmlformats-officedocument.presentationml.notesSlide+xml"/>
  <Override PartName="/ppt/slides/slide29.xml" ContentType="application/vnd.openxmlformats-officedocument.presentationml.slide+xml"/>
  <Override PartName="/ppt/notesSlides/notesSlide6.xml" ContentType="application/vnd.openxmlformats-officedocument.presentationml.notesSlide+xml"/>
  <Override PartName="/ppt/slides/slide30.xml" ContentType="application/vnd.openxmlformats-officedocument.presentationml.slid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tags/tag3.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4"/>
  </p:notesMasterIdLst>
  <p:sldIdLst>
    <p:sldId id="265" r:id="rId3"/>
    <p:sldId id="323" r:id="rId5"/>
    <p:sldId id="343" r:id="rId6"/>
    <p:sldId id="344" r:id="rId7"/>
    <p:sldId id="334" r:id="rId8"/>
    <p:sldId id="335" r:id="rId9"/>
    <p:sldId id="336" r:id="rId10"/>
    <p:sldId id="337" r:id="rId11"/>
    <p:sldId id="321" r:id="rId12"/>
    <p:sldId id="322" r:id="rId13"/>
    <p:sldId id="312" r:id="rId14"/>
    <p:sldId id="340" r:id="rId15"/>
    <p:sldId id="339" r:id="rId16"/>
    <p:sldId id="329" r:id="rId17"/>
    <p:sldId id="332" r:id="rId18"/>
    <p:sldId id="308" r:id="rId19"/>
    <p:sldId id="324" r:id="rId20"/>
    <p:sldId id="325" r:id="rId21"/>
    <p:sldId id="314" r:id="rId22"/>
    <p:sldId id="330" r:id="rId23"/>
    <p:sldId id="328" r:id="rId24"/>
    <p:sldId id="327" r:id="rId25"/>
    <p:sldId id="309" r:id="rId26"/>
    <p:sldId id="345" r:id="rId27"/>
    <p:sldId id="317" r:id="rId28"/>
    <p:sldId id="302" r:id="rId29"/>
    <p:sldId id="284" r:id="rId30"/>
    <p:sldId id="295" r:id="rId31"/>
    <p:sldId id="342" r:id="rId32"/>
    <p:sldId id="370" r:id="rId33"/>
  </p:sldIdLst>
  <p:sldSz cx="9144000" cy="6858000" type="screen4x3"/>
  <p:notesSz cx="6858000" cy="9144000"/>
  <p:custDataLst>
    <p:tags r:id="rId37"/>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6395" autoAdjust="0"/>
  </p:normalViewPr>
  <p:slideViewPr>
    <p:cSldViewPr snapToGrid="0" snapToObjects="1" showGuides="1">
      <p:cViewPr varScale="1">
        <p:scale>
          <a:sx n="111" d="100"/>
          <a:sy n="111" d="100"/>
        </p:scale>
        <p:origin x="1488" y="78"/>
      </p:cViewPr>
      <p:guideLst>
        <p:guide orient="horz" pos="2160"/>
        <p:guide pos="2880"/>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8" Type="http://schemas.openxmlformats.org/officeDocument/2006/relationships/slide" Target="slides/slide15.xml"/><Relationship Id="rId13" Type="http://schemas.openxmlformats.org/officeDocument/2006/relationships/slide" Target="slides/slide10.xml"/><Relationship Id="rId39" Type="http://schemas.openxmlformats.org/officeDocument/2006/relationships/customXml" Target="../customXml/item2.xml"/><Relationship Id="rId34" Type="http://schemas.openxmlformats.org/officeDocument/2006/relationships/presProps" Target="presProps.xml"/><Relationship Id="rId21" Type="http://schemas.openxmlformats.org/officeDocument/2006/relationships/slide" Target="slides/slide18.xml"/><Relationship Id="rId7" Type="http://schemas.openxmlformats.org/officeDocument/2006/relationships/slide" Target="slides/slide4.xml"/><Relationship Id="rId33" Type="http://schemas.openxmlformats.org/officeDocument/2006/relationships/slide" Target="slides/slide30.xml"/><Relationship Id="rId25" Type="http://schemas.openxmlformats.org/officeDocument/2006/relationships/slide" Target="slides/slide22.xml"/><Relationship Id="rId17" Type="http://schemas.openxmlformats.org/officeDocument/2006/relationships/slide" Target="slides/slide14.xml"/><Relationship Id="rId12" Type="http://schemas.openxmlformats.org/officeDocument/2006/relationships/slide" Target="slides/slide9.xml"/><Relationship Id="rId38" Type="http://schemas.openxmlformats.org/officeDocument/2006/relationships/customXml" Target="../customXml/item1.xml"/><Relationship Id="rId29" Type="http://schemas.openxmlformats.org/officeDocument/2006/relationships/slide" Target="slides/slide26.xml"/><Relationship Id="rId20" Type="http://schemas.openxmlformats.org/officeDocument/2006/relationships/slide" Target="slides/slide17.xml"/><Relationship Id="rId2" Type="http://schemas.openxmlformats.org/officeDocument/2006/relationships/theme" Target="theme/theme1.xml"/><Relationship Id="rId16" Type="http://schemas.openxmlformats.org/officeDocument/2006/relationships/slide" Target="slides/slide13.xml"/><Relationship Id="rId6" Type="http://schemas.openxmlformats.org/officeDocument/2006/relationships/slide" Target="slides/slide3.xml"/><Relationship Id="rId37" Type="http://schemas.openxmlformats.org/officeDocument/2006/relationships/tags" Target="tags/tag3.xml"/><Relationship Id="rId32" Type="http://schemas.openxmlformats.org/officeDocument/2006/relationships/slide" Target="slides/slide29.xml"/><Relationship Id="rId24" Type="http://schemas.openxmlformats.org/officeDocument/2006/relationships/slide" Target="slides/slide21.xml"/><Relationship Id="rId11" Type="http://schemas.openxmlformats.org/officeDocument/2006/relationships/slide" Target="slides/slide8.xml"/><Relationship Id="rId1" Type="http://schemas.openxmlformats.org/officeDocument/2006/relationships/slideMaster" Target="slideMasters/slideMaster1.xml"/><Relationship Id="rId40" Type="http://schemas.openxmlformats.org/officeDocument/2006/relationships/customXml" Target="../customXml/item3.xml"/><Relationship Id="rId5" Type="http://schemas.openxmlformats.org/officeDocument/2006/relationships/slide" Target="slides/slide2.xml"/><Relationship Id="rId36" Type="http://schemas.openxmlformats.org/officeDocument/2006/relationships/tableStyles" Target="tableStyles.xml"/><Relationship Id="rId28" Type="http://schemas.openxmlformats.org/officeDocument/2006/relationships/slide" Target="slides/slide25.xml"/><Relationship Id="rId23" Type="http://schemas.openxmlformats.org/officeDocument/2006/relationships/slide" Target="slides/slide20.xml"/><Relationship Id="rId15" Type="http://schemas.openxmlformats.org/officeDocument/2006/relationships/slide" Target="slides/slide12.xml"/><Relationship Id="rId31" Type="http://schemas.openxmlformats.org/officeDocument/2006/relationships/slide" Target="slides/slide28.xml"/><Relationship Id="rId19" Type="http://schemas.openxmlformats.org/officeDocument/2006/relationships/slide" Target="slides/slide16.xml"/><Relationship Id="rId10" Type="http://schemas.openxmlformats.org/officeDocument/2006/relationships/slide" Target="slides/slide7.xml"/><Relationship Id="rId9" Type="http://schemas.openxmlformats.org/officeDocument/2006/relationships/slide" Target="slides/slide6.xml"/><Relationship Id="rId4" Type="http://schemas.openxmlformats.org/officeDocument/2006/relationships/notesMaster" Target="notesMasters/notesMaster1.xml"/><Relationship Id="rId35" Type="http://schemas.openxmlformats.org/officeDocument/2006/relationships/viewProps" Target="viewProps.xml"/><Relationship Id="rId30" Type="http://schemas.openxmlformats.org/officeDocument/2006/relationships/slide" Target="slides/slide27.xml"/><Relationship Id="rId27" Type="http://schemas.openxmlformats.org/officeDocument/2006/relationships/slide" Target="slides/slide24.xml"/><Relationship Id="rId22" Type="http://schemas.openxmlformats.org/officeDocument/2006/relationships/slide" Target="slides/slide19.xml"/><Relationship Id="rId14" Type="http://schemas.openxmlformats.org/officeDocument/2006/relationships/slide" Target="slides/slide11.xml"/><Relationship Id="rId8" Type="http://schemas.openxmlformats.org/officeDocument/2006/relationships/slide" Target="slides/slide5.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janibekov\Desktop\Global%20farm%20size%20debate\Kazakhstan\Book2.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djanibekov\Desktop\Global%20farm%20size%20debate\China\OECD_Farm%20size%20Chin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Work_2019\2_Projects\1_Past\0_WB%20agri%20UZ\0_WB%20Submitted%20files\ToR%202%20Farm%20restructuring\0_Report\0_Submitted%20to%20Olivier_30012018\Final%20data\Report%202_agriculture%20figures_final.xlsx" TargetMode="External"/></Relationships>
</file>

<file path=ppt/charts/_rels/chart4.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E:\Work_2019\1_Conferences\ADB%20Consultancy%20July%202022\Used%20data\Data_Extract_From_Worldwide_Governance_Indicato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0" i="0" u="none" strike="noStrike" kern="1200" spc="0" baseline="0">
                <a:solidFill>
                  <a:schemeClr val="tx1"/>
                </a:solidFill>
                <a:latin typeface="+mn-lt"/>
                <a:ea typeface="+mn-ea"/>
                <a:cs typeface="+mn-cs"/>
              </a:defRPr>
            </a:pPr>
            <a:r>
              <a:rPr lang="de-DE" sz="1400" smtClean="0"/>
              <a:t>Kazakhstan (2020)</a:t>
            </a:r>
            <a:endParaRPr lang="de-DE" sz="1400"/>
          </a:p>
        </c:rich>
      </c:tx>
      <c:layout>
        <c:manualLayout>
          <c:xMode val="edge"/>
          <c:yMode val="edge"/>
          <c:x val="0.354065805673599"/>
          <c:y val="0.00256261276081204"/>
        </c:manualLayout>
      </c:layout>
      <c:overlay val="0"/>
      <c:spPr>
        <a:noFill/>
        <a:ln>
          <a:noFill/>
        </a:ln>
        <a:effectLst/>
      </c:spPr>
    </c:title>
    <c:autoTitleDeleted val="0"/>
    <c:plotArea>
      <c:layout>
        <c:manualLayout>
          <c:layoutTarget val="inner"/>
          <c:xMode val="edge"/>
          <c:yMode val="edge"/>
          <c:x val="0.158387288451195"/>
          <c:y val="0.0921469628810883"/>
          <c:w val="0.785781025886536"/>
          <c:h val="0.767741084098816"/>
        </c:manualLayout>
      </c:layout>
      <c:scatterChart>
        <c:scatterStyle val="lineMarker"/>
        <c:varyColors val="0"/>
        <c:ser>
          <c:idx val="0"/>
          <c:order val="0"/>
          <c:spPr>
            <a:ln w="25400" cap="rnd" cmpd="sng" algn="ctr">
              <a:noFill/>
              <a:prstDash val="solid"/>
              <a:round/>
            </a:ln>
            <a:effectLst/>
          </c:spPr>
          <c:marker>
            <c:symbol val="circle"/>
            <c:size val="7"/>
            <c:spPr>
              <a:solidFill>
                <a:schemeClr val="accent1"/>
              </a:solidFill>
              <a:ln w="9525" cap="flat" cmpd="sng" algn="ctr">
                <a:solidFill>
                  <a:schemeClr val="accent1"/>
                </a:solidFill>
                <a:prstDash val="solid"/>
                <a:round/>
              </a:ln>
              <a:effectLst/>
            </c:spPr>
          </c:marker>
          <c:dLbls>
            <c:delete val="1"/>
          </c:dLbls>
          <c:trendline>
            <c:spPr>
              <a:ln w="19050" cap="rnd" cmpd="sng" algn="ctr">
                <a:solidFill>
                  <a:schemeClr val="accent1"/>
                </a:solidFill>
                <a:prstDash val="sysDot"/>
                <a:round/>
              </a:ln>
              <a:effectLst/>
            </c:spPr>
            <c:trendlineType val="linear"/>
            <c:dispRSqr val="0"/>
            <c:dispEq val="0"/>
          </c:trendline>
          <c:xVal>
            <c:numRef>
              <c:f>Sheet1!$D$9:$D$22</c:f>
              <c:numCache>
                <c:formatCode>0.0</c:formatCode>
                <c:ptCount val="14"/>
                <c:pt idx="0">
                  <c:v>436.193225693226</c:v>
                </c:pt>
                <c:pt idx="1">
                  <c:v>604.874845995893</c:v>
                </c:pt>
                <c:pt idx="2">
                  <c:v>36.230400030021</c:v>
                </c:pt>
                <c:pt idx="4">
                  <c:v>570.15360094451</c:v>
                </c:pt>
                <c:pt idx="5">
                  <c:v>86.5261167443135</c:v>
                </c:pt>
                <c:pt idx="6">
                  <c:v>421.420963608406</c:v>
                </c:pt>
                <c:pt idx="7">
                  <c:v>730.842819499341</c:v>
                </c:pt>
                <c:pt idx="8">
                  <c:v>135.93406779661</c:v>
                </c:pt>
                <c:pt idx="9">
                  <c:v>54.1373056994819</c:v>
                </c:pt>
                <c:pt idx="10">
                  <c:v>886.846043771044</c:v>
                </c:pt>
                <c:pt idx="11">
                  <c:v>538.951801610852</c:v>
                </c:pt>
                <c:pt idx="12">
                  <c:v>13.8941330448891</c:v>
                </c:pt>
                <c:pt idx="13">
                  <c:v>207.971906294707</c:v>
                </c:pt>
              </c:numCache>
            </c:numRef>
          </c:xVal>
          <c:yVal>
            <c:numRef>
              <c:f>Sheet1!$C$9:$C$22</c:f>
              <c:numCache>
                <c:formatCode>0.0</c:formatCode>
                <c:ptCount val="14"/>
                <c:pt idx="0">
                  <c:v>12.8187735277517</c:v>
                </c:pt>
                <c:pt idx="1">
                  <c:v>3.01492266342507</c:v>
                </c:pt>
                <c:pt idx="2">
                  <c:v>0.596777831043785</c:v>
                </c:pt>
                <c:pt idx="4">
                  <c:v>1.75921134175404</c:v>
                </c:pt>
                <c:pt idx="5">
                  <c:v>1.05336596914194</c:v>
                </c:pt>
                <c:pt idx="6">
                  <c:v>4.36960313841299</c:v>
                </c:pt>
                <c:pt idx="7">
                  <c:v>14.6446039244691</c:v>
                </c:pt>
                <c:pt idx="8">
                  <c:v>0.409875258256996</c:v>
                </c:pt>
                <c:pt idx="9">
                  <c:v>0.00208401835788616</c:v>
                </c:pt>
                <c:pt idx="10">
                  <c:v>6.48362448876066</c:v>
                </c:pt>
                <c:pt idx="11">
                  <c:v>14.7426608520261</c:v>
                </c:pt>
                <c:pt idx="12">
                  <c:v>0.521121428237787</c:v>
                </c:pt>
                <c:pt idx="13">
                  <c:v>2.6690089298785</c:v>
                </c:pt>
              </c:numCache>
            </c:numRef>
          </c:yVal>
          <c:smooth val="0"/>
        </c:ser>
        <c:dLbls>
          <c:showLegendKey val="0"/>
          <c:showVal val="0"/>
          <c:showCatName val="0"/>
          <c:showSerName val="0"/>
          <c:showPercent val="0"/>
          <c:showBubbleSize val="0"/>
        </c:dLbls>
        <c:axId val="936216080"/>
        <c:axId val="936216496"/>
      </c:scatterChart>
      <c:valAx>
        <c:axId val="936216080"/>
        <c:scaling>
          <c:orientation val="minMax"/>
        </c:scaling>
        <c:delete val="0"/>
        <c:axPos val="b"/>
        <c:majorGridlines>
          <c:spPr>
            <a:ln w="9525" cap="flat" cmpd="sng" algn="ctr">
              <a:solidFill>
                <a:schemeClr val="tx1">
                  <a:lumMod val="15000"/>
                  <a:lumOff val="85000"/>
                </a:schemeClr>
              </a:solidFill>
              <a:prstDash val="solid"/>
              <a:round/>
            </a:ln>
            <a:effectLst/>
          </c:spPr>
        </c:majorGridlines>
        <c:title>
          <c:tx>
            <c:rich>
              <a:bodyPr rot="0" spcFirstLastPara="1" vertOverflow="ellipsis" vert="horz" wrap="square" anchor="ctr" anchorCtr="1"/>
              <a:lstStyle/>
              <a:p>
                <a:pPr>
                  <a:defRPr lang="zh-CN" sz="1200" b="1" i="0" u="none" strike="noStrike" kern="1200" baseline="0">
                    <a:solidFill>
                      <a:schemeClr val="tx1"/>
                    </a:solidFill>
                    <a:latin typeface="+mn-lt"/>
                    <a:ea typeface="+mn-ea"/>
                    <a:cs typeface="+mn-cs"/>
                  </a:defRPr>
                </a:pPr>
                <a:r>
                  <a:rPr lang="de-DE" b="1" smtClean="0"/>
                  <a:t>Arable</a:t>
                </a:r>
                <a:r>
                  <a:rPr lang="de-DE" b="1" baseline="0" smtClean="0"/>
                  <a:t> l</a:t>
                </a:r>
                <a:r>
                  <a:rPr lang="de-DE" b="1" smtClean="0"/>
                  <a:t>and </a:t>
                </a:r>
                <a:r>
                  <a:rPr lang="de-DE" b="1"/>
                  <a:t>per </a:t>
                </a:r>
                <a:r>
                  <a:rPr lang="de-DE" b="1" smtClean="0"/>
                  <a:t>person, ha</a:t>
                </a:r>
                <a:endParaRPr lang="de-DE" b="1"/>
              </a:p>
            </c:rich>
          </c:tx>
          <c:layout>
            <c:manualLayout>
              <c:xMode val="edge"/>
              <c:yMode val="edge"/>
              <c:x val="0.425439238548279"/>
              <c:y val="0.94817990064621"/>
            </c:manualLayout>
          </c:layout>
          <c:overlay val="0"/>
          <c:spPr>
            <a:noFill/>
            <a:ln>
              <a:noFill/>
            </a:ln>
            <a:effectLst/>
          </c:spPr>
        </c:title>
        <c:numFmt formatCode="0" sourceLinked="0"/>
        <c:majorTickMark val="out"/>
        <c:minorTickMark val="none"/>
        <c:tickLblPos val="nextTo"/>
        <c:spPr>
          <a:noFill/>
          <a:ln w="9525" cap="flat" cmpd="sng" algn="ctr">
            <a:solidFill>
              <a:schemeClr val="tx1"/>
            </a:solidFill>
            <a:prstDash val="solid"/>
            <a:round/>
          </a:ln>
          <a:effectLst/>
        </c:spPr>
        <c:txPr>
          <a:bodyPr rot="-60000000" spcFirstLastPara="1" vertOverflow="ellipsis" vert="horz" wrap="square" anchor="ctr" anchorCtr="1"/>
          <a:lstStyle/>
          <a:p>
            <a:pPr>
              <a:defRPr lang="zh-CN" sz="1200" b="0" i="0" u="none" strike="noStrike" kern="1200" baseline="0">
                <a:solidFill>
                  <a:schemeClr val="tx1"/>
                </a:solidFill>
                <a:latin typeface="+mn-lt"/>
                <a:ea typeface="+mn-ea"/>
                <a:cs typeface="+mn-cs"/>
              </a:defRPr>
            </a:pPr>
          </a:p>
        </c:txPr>
        <c:crossAx val="936216496"/>
        <c:crosses val="autoZero"/>
        <c:crossBetween val="midCat"/>
      </c:valAx>
      <c:valAx>
        <c:axId val="936216496"/>
        <c:scaling>
          <c:orientation val="minMax"/>
        </c:scaling>
        <c:delete val="0"/>
        <c:axPos val="l"/>
        <c:majorGridlines>
          <c:spPr>
            <a:ln w="9525" cap="flat" cmpd="sng" algn="ctr">
              <a:solidFill>
                <a:schemeClr val="tx1">
                  <a:lumMod val="15000"/>
                  <a:lumOff val="85000"/>
                </a:schemeClr>
              </a:solidFill>
              <a:prstDash val="solid"/>
              <a:round/>
            </a:ln>
            <a:effectLst/>
          </c:spPr>
        </c:majorGridlines>
        <c:title>
          <c:tx>
            <c:rich>
              <a:bodyPr rot="-5400000" spcFirstLastPara="1" vertOverflow="ellipsis" vert="horz" wrap="square" anchor="ctr" anchorCtr="1"/>
              <a:lstStyle/>
              <a:p>
                <a:pPr>
                  <a:defRPr lang="zh-CN" sz="1200" b="1" i="0" u="none" strike="noStrike" kern="1200" baseline="0">
                    <a:solidFill>
                      <a:schemeClr val="tx1"/>
                    </a:solidFill>
                    <a:latin typeface="+mn-lt"/>
                    <a:ea typeface="+mn-ea"/>
                    <a:cs typeface="+mn-cs"/>
                  </a:defRPr>
                </a:pPr>
                <a:r>
                  <a:rPr lang="de-DE" b="1"/>
                  <a:t>Farm </a:t>
                </a:r>
                <a:r>
                  <a:rPr lang="de-DE" b="1" smtClean="0"/>
                  <a:t>size in arable land, ha</a:t>
                </a:r>
                <a:endParaRPr lang="de-DE" b="1"/>
              </a:p>
            </c:rich>
          </c:tx>
          <c:layout>
            <c:manualLayout>
              <c:xMode val="edge"/>
              <c:yMode val="edge"/>
              <c:x val="0.00203856686130166"/>
              <c:y val="0.446214526891708"/>
            </c:manualLayout>
          </c:layout>
          <c:overlay val="0"/>
          <c:spPr>
            <a:noFill/>
            <a:ln>
              <a:noFill/>
            </a:ln>
            <a:effectLst/>
          </c:spPr>
        </c:title>
        <c:numFmt formatCode="#,##0" sourceLinked="0"/>
        <c:majorTickMark val="out"/>
        <c:minorTickMark val="none"/>
        <c:tickLblPos val="nextTo"/>
        <c:spPr>
          <a:noFill/>
          <a:ln w="9525" cap="flat" cmpd="sng" algn="ctr">
            <a:solidFill>
              <a:schemeClr val="tx1"/>
            </a:solidFill>
            <a:prstDash val="solid"/>
            <a:round/>
          </a:ln>
          <a:effectLst/>
        </c:spPr>
        <c:txPr>
          <a:bodyPr rot="-60000000" spcFirstLastPara="1" vertOverflow="ellipsis" vert="horz" wrap="square" anchor="ctr" anchorCtr="1"/>
          <a:lstStyle/>
          <a:p>
            <a:pPr>
              <a:defRPr lang="zh-CN" sz="1200" b="0" i="0" u="none" strike="noStrike" kern="1200" baseline="0">
                <a:solidFill>
                  <a:schemeClr val="tx1"/>
                </a:solidFill>
                <a:latin typeface="+mn-lt"/>
                <a:ea typeface="+mn-ea"/>
                <a:cs typeface="+mn-cs"/>
              </a:defRPr>
            </a:pPr>
          </a:p>
        </c:txPr>
        <c:crossAx val="936216080"/>
        <c:crosses val="autoZero"/>
        <c:crossBetween val="midCat"/>
      </c:valAx>
      <c:spPr>
        <a:noFill/>
        <a:ln>
          <a:solidFill>
            <a:schemeClr val="tx1"/>
          </a:solidFill>
        </a:ln>
        <a:effectLst/>
      </c:spPr>
    </c:plotArea>
    <c:plotVisOnly val="1"/>
    <c:dispBlanksAs val="gap"/>
    <c:showDLblsOverMax val="0"/>
  </c:chart>
  <c:spPr>
    <a:noFill/>
    <a:ln>
      <a:noFill/>
    </a:ln>
    <a:effectLst/>
  </c:spPr>
  <c:txPr>
    <a:bodyPr/>
    <a:lstStyle/>
    <a:p>
      <a:pPr>
        <a:defRPr lang="zh-CN" sz="1200">
          <a:solidFill>
            <a:schemeClr val="tx1"/>
          </a:solidFill>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62228500843"/>
          <c:y val="0.112654112279415"/>
          <c:w val="0.6918044090271"/>
          <c:h val="0.746233940124512"/>
        </c:manualLayout>
      </c:layout>
      <c:lineChart>
        <c:grouping val="none"/>
        <c:varyColors val="0"/>
        <c:ser>
          <c:idx val="0"/>
          <c:order val="0"/>
          <c:tx>
            <c:strRef>
              <c:f>Sheet1!$B$3</c:f>
              <c:strCache>
                <c:ptCount val="1"/>
                <c:pt idx="0">
                  <c:v>China</c:v>
                </c:pt>
              </c:strCache>
            </c:strRef>
          </c:tx>
          <c:spPr>
            <a:ln w="28575" cap="rnd">
              <a:solidFill>
                <a:schemeClr val="accent1"/>
              </a:solidFill>
              <a:round/>
            </a:ln>
            <a:effectLst/>
          </c:spPr>
          <c:marker>
            <c:symbol val="none"/>
          </c:marker>
          <c:dLbls>
            <c:delete val="1"/>
          </c:dLbls>
          <c:cat>
            <c:numRef>
              <c:f>Sheet1!$A$4:$A$17</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Sheet1!$B$4:$B$17</c:f>
              <c:numCache>
                <c:formatCode>General</c:formatCode>
                <c:ptCount val="14"/>
                <c:pt idx="0">
                  <c:v>0.58</c:v>
                </c:pt>
                <c:pt idx="1">
                  <c:v>0.58</c:v>
                </c:pt>
                <c:pt idx="2">
                  <c:v>0.58</c:v>
                </c:pt>
                <c:pt idx="3">
                  <c:v>0.57</c:v>
                </c:pt>
                <c:pt idx="4">
                  <c:v>0.59</c:v>
                </c:pt>
                <c:pt idx="5">
                  <c:v>0.62</c:v>
                </c:pt>
                <c:pt idx="6">
                  <c:v>0.63</c:v>
                </c:pt>
                <c:pt idx="7">
                  <c:v>0.64</c:v>
                </c:pt>
                <c:pt idx="8">
                  <c:v>0.66</c:v>
                </c:pt>
                <c:pt idx="9">
                  <c:v>0.72</c:v>
                </c:pt>
                <c:pt idx="10">
                  <c:v>0.73</c:v>
                </c:pt>
                <c:pt idx="11">
                  <c:v>0.73</c:v>
                </c:pt>
                <c:pt idx="12">
                  <c:v>0.76</c:v>
                </c:pt>
                <c:pt idx="13">
                  <c:v>0.78</c:v>
                </c:pt>
              </c:numCache>
            </c:numRef>
          </c:val>
          <c:smooth val="0"/>
        </c:ser>
        <c:dLbls>
          <c:showLegendKey val="0"/>
          <c:showVal val="0"/>
          <c:showCatName val="0"/>
          <c:showSerName val="0"/>
          <c:showPercent val="0"/>
          <c:showBubbleSize val="0"/>
        </c:dLbls>
        <c:marker val="0"/>
        <c:smooth val="0"/>
        <c:axId val="932751680"/>
        <c:axId val="932749184"/>
      </c:lineChart>
      <c:lineChart>
        <c:grouping val="none"/>
        <c:varyColors val="0"/>
        <c:ser>
          <c:idx val="1"/>
          <c:order val="1"/>
          <c:tx>
            <c:strRef>
              <c:f>Sheet1!$C$3</c:f>
              <c:strCache>
                <c:ptCount val="1"/>
                <c:pt idx="0">
                  <c:v>Kyrgyzstan</c:v>
                </c:pt>
              </c:strCache>
            </c:strRef>
          </c:tx>
          <c:spPr>
            <a:ln w="28575" cap="rnd">
              <a:solidFill>
                <a:srgbClr val="00B050"/>
              </a:solidFill>
              <a:round/>
            </a:ln>
            <a:effectLst/>
          </c:spPr>
          <c:marker>
            <c:symbol val="none"/>
          </c:marker>
          <c:dLbls>
            <c:delete val="1"/>
          </c:dLbls>
          <c:cat>
            <c:numRef>
              <c:f>Sheet1!$A$4:$A$17</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Sheet1!$C$4:$C$17</c:f>
              <c:numCache>
                <c:formatCode>General</c:formatCode>
                <c:ptCount val="14"/>
                <c:pt idx="0">
                  <c:v>8.86275171086098</c:v>
                </c:pt>
                <c:pt idx="1">
                  <c:v>7.64889245737496</c:v>
                </c:pt>
                <c:pt idx="2">
                  <c:v>2.79854170145432</c:v>
                </c:pt>
                <c:pt idx="3">
                  <c:v>3.04108925207713</c:v>
                </c:pt>
                <c:pt idx="4">
                  <c:v>3.15046534283657</c:v>
                </c:pt>
                <c:pt idx="5">
                  <c:v>2.76862161099673</c:v>
                </c:pt>
                <c:pt idx="6">
                  <c:v>2.66718946147875</c:v>
                </c:pt>
                <c:pt idx="7">
                  <c:v>2.61688739163357</c:v>
                </c:pt>
                <c:pt idx="8">
                  <c:v>2.6752195700869</c:v>
                </c:pt>
                <c:pt idx="9">
                  <c:v>2.73365431363016</c:v>
                </c:pt>
                <c:pt idx="10">
                  <c:v>2.66358764929408</c:v>
                </c:pt>
                <c:pt idx="11">
                  <c:v>2.56964457810341</c:v>
                </c:pt>
                <c:pt idx="12">
                  <c:v>2.50057761004032</c:v>
                </c:pt>
                <c:pt idx="13">
                  <c:v>2.34533787083783</c:v>
                </c:pt>
              </c:numCache>
            </c:numRef>
          </c:val>
          <c:smooth val="0"/>
        </c:ser>
        <c:dLbls>
          <c:showLegendKey val="0"/>
          <c:showVal val="0"/>
          <c:showCatName val="0"/>
          <c:showSerName val="0"/>
          <c:showPercent val="0"/>
          <c:showBubbleSize val="0"/>
        </c:dLbls>
        <c:marker val="0"/>
        <c:smooth val="0"/>
        <c:axId val="771881679"/>
        <c:axId val="771889583"/>
      </c:lineChart>
      <c:catAx>
        <c:axId val="932751680"/>
        <c:scaling>
          <c:orientation val="minMax"/>
        </c:scaling>
        <c:delete val="0"/>
        <c:axPos val="b"/>
        <c:numFmt formatCode="General" sourceLinked="1"/>
        <c:majorTickMark val="none"/>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lang="zh-CN" sz="1200" b="0" i="0" u="none" strike="noStrike" kern="1200" baseline="0">
                <a:solidFill>
                  <a:schemeClr val="tx1"/>
                </a:solidFill>
                <a:latin typeface="+mn-lt"/>
                <a:ea typeface="+mn-ea"/>
                <a:cs typeface="+mn-cs"/>
              </a:defRPr>
            </a:pPr>
          </a:p>
        </c:txPr>
        <c:crossAx val="932749184"/>
        <c:crosses val="autoZero"/>
        <c:auto val="0"/>
        <c:lblAlgn val="ctr"/>
        <c:lblOffset val="100"/>
        <c:noMultiLvlLbl val="0"/>
      </c:catAx>
      <c:valAx>
        <c:axId val="9327491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zh-CN" sz="1200" b="0" i="0" u="none" strike="noStrike" kern="1200" baseline="0">
                    <a:solidFill>
                      <a:schemeClr val="tx1"/>
                    </a:solidFill>
                    <a:latin typeface="+mn-lt"/>
                    <a:ea typeface="+mn-ea"/>
                    <a:cs typeface="+mn-cs"/>
                  </a:defRPr>
                </a:pPr>
                <a:r>
                  <a:rPr lang="de-DE" smtClean="0"/>
                  <a:t>China, average farm size, ha</a:t>
                </a:r>
                <a:endParaRPr lang="de-DE"/>
              </a:p>
            </c:rich>
          </c:tx>
          <c:layout>
            <c:manualLayout>
              <c:xMode val="edge"/>
              <c:yMode val="edge"/>
              <c:x val="0.0425898917019367"/>
              <c:y val="0.264373511075974"/>
            </c:manualLayout>
          </c:layout>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zh-CN" sz="1200" b="0" i="0" u="none" strike="noStrike" kern="1200" baseline="0">
                <a:solidFill>
                  <a:schemeClr val="tx1"/>
                </a:solidFill>
                <a:latin typeface="+mn-lt"/>
                <a:ea typeface="+mn-ea"/>
                <a:cs typeface="+mn-cs"/>
              </a:defRPr>
            </a:pPr>
          </a:p>
        </c:txPr>
        <c:crossAx val="932751680"/>
        <c:crosses val="autoZero"/>
        <c:crossBetween val="between"/>
      </c:valAx>
      <c:catAx>
        <c:axId val="771881679"/>
        <c:scaling>
          <c:orientation val="minMax"/>
        </c:scaling>
        <c:delete val="1"/>
        <c:axPos val="b"/>
        <c:numFmt formatCode="General"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cs"/>
              </a:defRPr>
            </a:pPr>
          </a:p>
        </c:txPr>
        <c:crossAx val="771889583"/>
        <c:crosses val="autoZero"/>
        <c:auto val="0"/>
        <c:lblAlgn val="ctr"/>
        <c:lblOffset val="100"/>
        <c:noMultiLvlLbl val="0"/>
      </c:catAx>
      <c:valAx>
        <c:axId val="771889583"/>
        <c:scaling>
          <c:orientation val="minMax"/>
          <c:max val="9"/>
        </c:scaling>
        <c:delete val="0"/>
        <c:axPos val="r"/>
        <c:title>
          <c:tx>
            <c:rich>
              <a:bodyPr rot="-5400000" spcFirstLastPara="1" vertOverflow="ellipsis" vert="horz" wrap="square" anchor="ctr" anchorCtr="1"/>
              <a:lstStyle/>
              <a:p>
                <a:pPr>
                  <a:defRPr lang="zh-CN" sz="1200" b="0" i="0" u="none" strike="noStrike" kern="1200" baseline="0">
                    <a:solidFill>
                      <a:schemeClr val="tx1"/>
                    </a:solidFill>
                    <a:latin typeface="+mn-lt"/>
                    <a:ea typeface="+mn-ea"/>
                    <a:cs typeface="+mn-cs"/>
                  </a:defRPr>
                </a:pPr>
                <a:r>
                  <a:rPr lang="de-DE" smtClean="0"/>
                  <a:t>Kyrgyzstan</a:t>
                </a:r>
                <a:r>
                  <a:rPr lang="de-DE" sz="1200" b="0" i="0" u="none" strike="noStrike" baseline="0" smtClean="0">
                    <a:effectLst/>
                  </a:rPr>
                  <a:t>, average farm size, ha</a:t>
                </a:r>
                <a:endParaRPr lang="de-DE"/>
              </a:p>
            </c:rich>
          </c:tx>
          <c:layout>
            <c:manualLayout>
              <c:xMode val="edge"/>
              <c:yMode val="edge"/>
              <c:x val="0.935941398143768"/>
              <c:y val="0.231292366981506"/>
            </c:manualLayout>
          </c:layout>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zh-CN" sz="1200" b="0" i="0" u="none" strike="noStrike" kern="1200" baseline="0">
                <a:solidFill>
                  <a:schemeClr val="tx1"/>
                </a:solidFill>
                <a:latin typeface="+mn-lt"/>
                <a:ea typeface="+mn-ea"/>
                <a:cs typeface="+mn-cs"/>
              </a:defRPr>
            </a:pPr>
          </a:p>
        </c:txPr>
        <c:crossAx val="771881679"/>
        <c:crosses val="max"/>
        <c:crossBetween val="between"/>
      </c:valAx>
      <c:spPr>
        <a:noFill/>
        <a:ln>
          <a:solidFill>
            <a:schemeClr val="tx1"/>
          </a:solidFill>
        </a:ln>
        <a:effectLst/>
      </c:spPr>
    </c:plotArea>
    <c:legend>
      <c:legendPos val="t"/>
      <c:layout/>
      <c:overlay val="0"/>
      <c:spPr>
        <a:noFill/>
        <a:ln>
          <a:noFill/>
        </a:ln>
        <a:effectLst/>
      </c:spPr>
      <c:txPr>
        <a:bodyPr rot="0" spcFirstLastPara="1" vertOverflow="ellipsis" vert="horz" wrap="square" anchor="ctr" anchorCtr="1"/>
        <a:lstStyle/>
        <a:p>
          <a:pPr>
            <a:defRPr lang="zh-CN" sz="1200" b="0" i="0" u="none" strike="noStrike" kern="1200" baseline="0">
              <a:solidFill>
                <a:schemeClr val="tx1"/>
              </a:solidFill>
              <a:latin typeface="+mn-lt"/>
              <a:ea typeface="+mn-ea"/>
              <a:cs typeface="+mn-cs"/>
            </a:defRPr>
          </a:pPr>
        </a:p>
      </c:txPr>
    </c:legend>
    <c:plotVisOnly val="1"/>
    <c:dispBlanksAs val="gap"/>
    <c:showDLblsOverMax val="0"/>
  </c:chart>
  <c:spPr>
    <a:noFill/>
    <a:ln>
      <a:noFill/>
    </a:ln>
    <a:effectLst/>
  </c:spPr>
  <c:txPr>
    <a:bodyPr/>
    <a:lstStyle/>
    <a:p>
      <a:pPr>
        <a:defRPr lang="zh-CN" sz="1200">
          <a:solidFill>
            <a:schemeClr val="tx1"/>
          </a:solidFill>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611671566963"/>
          <c:y val="0.13196125626564"/>
          <c:w val="0.694024324417114"/>
          <c:h val="0.629780292510986"/>
        </c:manualLayout>
      </c:layout>
      <c:barChart>
        <c:barDir val="col"/>
        <c:grouping val="clustered"/>
        <c:varyColors val="0"/>
        <c:ser>
          <c:idx val="0"/>
          <c:order val="0"/>
          <c:tx>
            <c:strRef>
              <c:f>'sown area farms'!$B$124</c:f>
              <c:strCache>
                <c:ptCount val="1"/>
                <c:pt idx="0">
                  <c:v>Number of individual farms, 1000</c:v>
                </c:pt>
              </c:strCache>
            </c:strRef>
          </c:tx>
          <c:spPr>
            <a:solidFill>
              <a:schemeClr val="bg1">
                <a:lumMod val="75000"/>
              </a:schemeClr>
            </a:solidFill>
            <a:ln>
              <a:solidFill>
                <a:schemeClr val="tx1"/>
              </a:solidFill>
            </a:ln>
          </c:spPr>
          <c:invertIfNegative val="0"/>
          <c:dLbls>
            <c:delete val="1"/>
          </c:dLbls>
          <c:cat>
            <c:numRef>
              <c:f>'sown area farms'!$D$123:$AB$123</c:f>
              <c:numCache>
                <c:formatCode>General</c:formatCode>
                <c:ptCount val="25"/>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numCache>
            </c:numRef>
          </c:cat>
          <c:val>
            <c:numRef>
              <c:f>'sown area farms'!$D$124:$AB$124</c:f>
              <c:numCache>
                <c:formatCode>General</c:formatCode>
                <c:ptCount val="25"/>
                <c:pt idx="0">
                  <c:v>5.942</c:v>
                </c:pt>
                <c:pt idx="1">
                  <c:v>7.244</c:v>
                </c:pt>
                <c:pt idx="2">
                  <c:v>14.236</c:v>
                </c:pt>
                <c:pt idx="3">
                  <c:v>17.142</c:v>
                </c:pt>
                <c:pt idx="4">
                  <c:v>18.848</c:v>
                </c:pt>
                <c:pt idx="5">
                  <c:v>21.416</c:v>
                </c:pt>
                <c:pt idx="6">
                  <c:v>23.048</c:v>
                </c:pt>
                <c:pt idx="7">
                  <c:v>31.09</c:v>
                </c:pt>
                <c:pt idx="8">
                  <c:v>43.759</c:v>
                </c:pt>
                <c:pt idx="9">
                  <c:v>55.445</c:v>
                </c:pt>
                <c:pt idx="10">
                  <c:v>72.406</c:v>
                </c:pt>
                <c:pt idx="11">
                  <c:v>87.552</c:v>
                </c:pt>
                <c:pt idx="12">
                  <c:v>103.921</c:v>
                </c:pt>
                <c:pt idx="13">
                  <c:v>125.668</c:v>
                </c:pt>
                <c:pt idx="14">
                  <c:v>189.235</c:v>
                </c:pt>
                <c:pt idx="15">
                  <c:v>217.095</c:v>
                </c:pt>
                <c:pt idx="16">
                  <c:v>218.645</c:v>
                </c:pt>
                <c:pt idx="17">
                  <c:v>103.081</c:v>
                </c:pt>
                <c:pt idx="18">
                  <c:v>72.644</c:v>
                </c:pt>
                <c:pt idx="19">
                  <c:v>69.184</c:v>
                </c:pt>
                <c:pt idx="20">
                  <c:v>70.761</c:v>
                </c:pt>
                <c:pt idx="21">
                  <c:v>73.449</c:v>
                </c:pt>
                <c:pt idx="22">
                  <c:v>78.856</c:v>
                </c:pt>
                <c:pt idx="23">
                  <c:v>96.081</c:v>
                </c:pt>
                <c:pt idx="24">
                  <c:v>132.356</c:v>
                </c:pt>
              </c:numCache>
            </c:numRef>
          </c:val>
        </c:ser>
        <c:ser>
          <c:idx val="1"/>
          <c:order val="1"/>
          <c:tx>
            <c:strRef>
              <c:f>'sown area farms'!$B$125</c:f>
              <c:strCache>
                <c:ptCount val="1"/>
                <c:pt idx="0">
                  <c:v>Average sown area of individual farm, ha</c:v>
                </c:pt>
              </c:strCache>
            </c:strRef>
          </c:tx>
          <c:spPr>
            <a:solidFill>
              <a:schemeClr val="bg1"/>
            </a:solidFill>
            <a:ln>
              <a:solidFill>
                <a:schemeClr val="tx1"/>
              </a:solidFill>
            </a:ln>
          </c:spPr>
          <c:invertIfNegative val="0"/>
          <c:dLbls>
            <c:delete val="1"/>
          </c:dLbls>
          <c:cat>
            <c:numRef>
              <c:f>'sown area farms'!$D$123:$AB$123</c:f>
              <c:numCache>
                <c:formatCode>General</c:formatCode>
                <c:ptCount val="25"/>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numCache>
            </c:numRef>
          </c:cat>
          <c:val>
            <c:numRef>
              <c:f>'sown area farms'!$D$125:$AB$125</c:f>
              <c:numCache>
                <c:formatCode>0.0</c:formatCode>
                <c:ptCount val="25"/>
                <c:pt idx="0">
                  <c:v>2.68428138673847</c:v>
                </c:pt>
                <c:pt idx="1">
                  <c:v>3.76863611264495</c:v>
                </c:pt>
                <c:pt idx="2">
                  <c:v>6.30092722674909</c:v>
                </c:pt>
                <c:pt idx="3">
                  <c:v>9.32796639831992</c:v>
                </c:pt>
                <c:pt idx="4">
                  <c:v>11.0038200339559</c:v>
                </c:pt>
                <c:pt idx="5">
                  <c:v>12.2245050429585</c:v>
                </c:pt>
                <c:pt idx="6">
                  <c:v>15.0251648733079</c:v>
                </c:pt>
                <c:pt idx="7">
                  <c:v>15.5194596333226</c:v>
                </c:pt>
                <c:pt idx="8">
                  <c:v>14.4473136954684</c:v>
                </c:pt>
                <c:pt idx="9">
                  <c:v>12.558391198485</c:v>
                </c:pt>
                <c:pt idx="10">
                  <c:v>13.6949976521283</c:v>
                </c:pt>
                <c:pt idx="11">
                  <c:v>16.0121984649123</c:v>
                </c:pt>
                <c:pt idx="12">
                  <c:v>16.9613456375516</c:v>
                </c:pt>
                <c:pt idx="13">
                  <c:v>17.0345672724958</c:v>
                </c:pt>
                <c:pt idx="14">
                  <c:v>14.3245171347795</c:v>
                </c:pt>
                <c:pt idx="15">
                  <c:v>13.8040949814597</c:v>
                </c:pt>
                <c:pt idx="16">
                  <c:v>13.9275537972513</c:v>
                </c:pt>
                <c:pt idx="17">
                  <c:v>29.6200560724091</c:v>
                </c:pt>
                <c:pt idx="18">
                  <c:v>43.2654038874511</c:v>
                </c:pt>
                <c:pt idx="19">
                  <c:v>44.279269773358</c:v>
                </c:pt>
                <c:pt idx="20">
                  <c:v>43.5633753056062</c:v>
                </c:pt>
                <c:pt idx="21">
                  <c:v>42.2411469182698</c:v>
                </c:pt>
                <c:pt idx="22">
                  <c:v>39.487800547834</c:v>
                </c:pt>
                <c:pt idx="23">
                  <c:v>32.5670319834306</c:v>
                </c:pt>
                <c:pt idx="24">
                  <c:v>23.7070627701049</c:v>
                </c:pt>
              </c:numCache>
            </c:numRef>
          </c:val>
        </c:ser>
        <c:dLbls>
          <c:showLegendKey val="0"/>
          <c:showVal val="0"/>
          <c:showCatName val="0"/>
          <c:showSerName val="0"/>
          <c:showPercent val="0"/>
          <c:showBubbleSize val="0"/>
        </c:dLbls>
        <c:gapWidth val="150"/>
        <c:axId val="568658392"/>
        <c:axId val="452184104"/>
      </c:barChart>
      <c:lineChart>
        <c:grouping val="none"/>
        <c:varyColors val="0"/>
        <c:ser>
          <c:idx val="2"/>
          <c:order val="2"/>
          <c:tx>
            <c:strRef>
              <c:f>'sown area farms'!$B$126</c:f>
              <c:strCache>
                <c:ptCount val="1"/>
                <c:pt idx="0">
                  <c:v>Total sown area in individual farms, 1000 ha</c:v>
                </c:pt>
              </c:strCache>
            </c:strRef>
          </c:tx>
          <c:spPr>
            <a:ln w="19050" cap="rnd" cmpd="sng" algn="ctr">
              <a:solidFill>
                <a:schemeClr val="tx1"/>
              </a:solidFill>
              <a:prstDash val="solid"/>
              <a:round/>
            </a:ln>
          </c:spPr>
          <c:marker>
            <c:symbol val="none"/>
          </c:marker>
          <c:dLbls>
            <c:delete val="1"/>
          </c:dLbls>
          <c:cat>
            <c:numRef>
              <c:f>'sown area farms'!$D$123:$AB$123</c:f>
              <c:numCache>
                <c:formatCode>General</c:formatCode>
                <c:ptCount val="25"/>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numCache>
            </c:numRef>
          </c:cat>
          <c:val>
            <c:numRef>
              <c:f>'sown area farms'!$D$126:$AB$126</c:f>
              <c:numCache>
                <c:formatCode>#,##0.0</c:formatCode>
                <c:ptCount val="25"/>
                <c:pt idx="0">
                  <c:v>15.95</c:v>
                </c:pt>
                <c:pt idx="1">
                  <c:v>27.3</c:v>
                </c:pt>
                <c:pt idx="2">
                  <c:v>89.7</c:v>
                </c:pt>
                <c:pt idx="3">
                  <c:v>159.9</c:v>
                </c:pt>
                <c:pt idx="4">
                  <c:v>207.4</c:v>
                </c:pt>
                <c:pt idx="5">
                  <c:v>261.8</c:v>
                </c:pt>
                <c:pt idx="6">
                  <c:v>346.3</c:v>
                </c:pt>
                <c:pt idx="7">
                  <c:v>482.5</c:v>
                </c:pt>
                <c:pt idx="8">
                  <c:v>632.2</c:v>
                </c:pt>
                <c:pt idx="9">
                  <c:v>696.3</c:v>
                </c:pt>
                <c:pt idx="10">
                  <c:v>991.6</c:v>
                </c:pt>
                <c:pt idx="11">
                  <c:v>1401.9</c:v>
                </c:pt>
                <c:pt idx="12">
                  <c:v>1762.64</c:v>
                </c:pt>
                <c:pt idx="13">
                  <c:v>2140.7</c:v>
                </c:pt>
                <c:pt idx="14">
                  <c:v>2710.7</c:v>
                </c:pt>
                <c:pt idx="15">
                  <c:v>2996.8</c:v>
                </c:pt>
                <c:pt idx="16">
                  <c:v>3045.19</c:v>
                </c:pt>
                <c:pt idx="17">
                  <c:v>3053.265</c:v>
                </c:pt>
                <c:pt idx="18">
                  <c:v>3142.972</c:v>
                </c:pt>
                <c:pt idx="19">
                  <c:v>3063.417</c:v>
                </c:pt>
                <c:pt idx="20">
                  <c:v>3082.588</c:v>
                </c:pt>
                <c:pt idx="21">
                  <c:v>3102.57</c:v>
                </c:pt>
                <c:pt idx="22">
                  <c:v>3113.85</c:v>
                </c:pt>
                <c:pt idx="23">
                  <c:v>3129.073</c:v>
                </c:pt>
                <c:pt idx="24">
                  <c:v>3137.772</c:v>
                </c:pt>
              </c:numCache>
            </c:numRef>
          </c:val>
          <c:smooth val="0"/>
        </c:ser>
        <c:dLbls>
          <c:showLegendKey val="0"/>
          <c:showVal val="0"/>
          <c:showCatName val="0"/>
          <c:showSerName val="0"/>
          <c:showPercent val="0"/>
          <c:showBubbleSize val="0"/>
        </c:dLbls>
        <c:marker val="0"/>
        <c:smooth val="0"/>
        <c:axId val="452185280"/>
        <c:axId val="452187240"/>
      </c:lineChart>
      <c:catAx>
        <c:axId val="568658392"/>
        <c:scaling>
          <c:orientation val="minMax"/>
        </c:scaling>
        <c:delete val="0"/>
        <c:axPos val="b"/>
        <c:numFmt formatCode="General" sourceLinked="1"/>
        <c:majorTickMark val="none"/>
        <c:minorTickMark val="out"/>
        <c:tickLblPos val="nextTo"/>
        <c:spPr>
          <a:ln w="6350" cap="flat" cmpd="sng" algn="ctr">
            <a:solidFill>
              <a:schemeClr val="tx1"/>
            </a:solidFill>
            <a:prstDash val="solid"/>
            <a:round/>
          </a:ln>
        </c:spPr>
        <c:txPr>
          <a:bodyPr rot="-60000000" spcFirstLastPara="0" vertOverflow="ellipsis" vert="horz" wrap="square" anchor="ctr" anchorCtr="1"/>
          <a:lstStyle/>
          <a:p>
            <a:pPr>
              <a:defRPr lang="zh-CN" sz="700" b="0" i="0" u="none" strike="noStrike" kern="1200" baseline="0">
                <a:solidFill>
                  <a:schemeClr val="tx1"/>
                </a:solidFill>
                <a:latin typeface="+mn-lt"/>
                <a:ea typeface="+mn-ea"/>
                <a:cs typeface="+mn-cs"/>
              </a:defRPr>
            </a:pPr>
          </a:p>
        </c:txPr>
        <c:crossAx val="452184104"/>
        <c:crosses val="autoZero"/>
        <c:auto val="0"/>
        <c:lblAlgn val="ctr"/>
        <c:lblOffset val="100"/>
        <c:tickLblSkip val="2"/>
        <c:noMultiLvlLbl val="0"/>
      </c:catAx>
      <c:valAx>
        <c:axId val="452184104"/>
        <c:scaling>
          <c:orientation val="minMax"/>
        </c:scaling>
        <c:delete val="0"/>
        <c:axPos val="l"/>
        <c:majorGridlines>
          <c:spPr>
            <a:ln w="6350" cap="flat" cmpd="sng" algn="ctr">
              <a:solidFill>
                <a:schemeClr val="tx1">
                  <a:tint val="75000"/>
                </a:schemeClr>
              </a:solidFill>
              <a:prstDash val="dash"/>
              <a:round/>
            </a:ln>
          </c:spPr>
        </c:majorGridlines>
        <c:title>
          <c:tx>
            <c:rich>
              <a:bodyPr rot="-54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r>
                  <a:rPr lang="en-US" sz="1000" b="0"/>
                  <a:t>Number of indivitual farms,</a:t>
                </a:r>
                <a:r>
                  <a:rPr lang="en-US" sz="1000" b="0" baseline="0"/>
                  <a:t> 1000 ha</a:t>
                </a:r>
                <a:endParaRPr lang="en-US" sz="1000" b="0" baseline="0"/>
              </a:p>
              <a:p>
                <a:pPr>
                  <a:defRPr lang="zh-CN" sz="1000" b="0" i="0" u="none" strike="noStrike" kern="1200" baseline="0">
                    <a:solidFill>
                      <a:schemeClr val="tx1"/>
                    </a:solidFill>
                    <a:latin typeface="+mn-lt"/>
                    <a:ea typeface="+mn-ea"/>
                    <a:cs typeface="+mn-cs"/>
                  </a:defRPr>
                </a:pPr>
                <a:r>
                  <a:rPr lang="en-US" sz="1000" b="0" baseline="0"/>
                  <a:t>and average sown area in individual farm, ha</a:t>
                </a:r>
                <a:endParaRPr lang="en-US" sz="1000" b="0"/>
              </a:p>
            </c:rich>
          </c:tx>
          <c:layout>
            <c:manualLayout>
              <c:xMode val="edge"/>
              <c:yMode val="edge"/>
              <c:x val="0.00658499216660857"/>
              <c:y val="0.0772578045725822"/>
            </c:manualLayout>
          </c:layout>
          <c:overlay val="0"/>
        </c:title>
        <c:numFmt formatCode="General" sourceLinked="1"/>
        <c:majorTickMark val="out"/>
        <c:minorTickMark val="out"/>
        <c:tickLblPos val="nextTo"/>
        <c:spPr>
          <a:ln w="6350" cap="flat" cmpd="sng" algn="ctr">
            <a:solidFill>
              <a:schemeClr val="tx1"/>
            </a:solidFill>
            <a:prstDash val="solid"/>
            <a:round/>
          </a:ln>
        </c:spPr>
        <c:txPr>
          <a:bodyPr rot="-60000000" spcFirstLastPara="0" vertOverflow="ellipsis" vert="horz" wrap="square" anchor="ctr" anchorCtr="1"/>
          <a:lstStyle/>
          <a:p>
            <a:pPr>
              <a:defRPr lang="zh-CN" sz="1100" b="0" i="0" u="none" strike="noStrike" kern="1200" baseline="0">
                <a:solidFill>
                  <a:schemeClr val="tx1"/>
                </a:solidFill>
                <a:latin typeface="+mn-lt"/>
                <a:ea typeface="+mn-ea"/>
                <a:cs typeface="+mn-cs"/>
              </a:defRPr>
            </a:pPr>
          </a:p>
        </c:txPr>
        <c:crossAx val="568658392"/>
        <c:crosses val="autoZero"/>
        <c:crossBetween val="between"/>
      </c:valAx>
      <c:catAx>
        <c:axId val="452185280"/>
        <c:scaling>
          <c:orientation val="minMax"/>
        </c:scaling>
        <c:delete val="1"/>
        <c:axPos val="b"/>
        <c:numFmt formatCode="General" sourceLinked="1"/>
        <c:majorTickMark val="out"/>
        <c:minorTickMark val="none"/>
        <c:tickLblPos val="nextTo"/>
        <c:txPr>
          <a:bodyPr rot="-60000000" spcFirstLastPara="0" vertOverflow="ellipsis" vert="horz" wrap="square" anchor="ctr" anchorCtr="1"/>
          <a:lstStyle/>
          <a:p>
            <a:pPr>
              <a:defRPr lang="zh-CN" sz="1100" b="0" i="0" u="none" strike="noStrike" kern="1200" baseline="0">
                <a:solidFill>
                  <a:schemeClr val="tx1"/>
                </a:solidFill>
                <a:latin typeface="+mn-lt"/>
                <a:ea typeface="+mn-ea"/>
                <a:cs typeface="+mn-cs"/>
              </a:defRPr>
            </a:pPr>
          </a:p>
        </c:txPr>
        <c:crossAx val="452187240"/>
        <c:crosses val="autoZero"/>
        <c:auto val="0"/>
        <c:lblAlgn val="ctr"/>
        <c:lblOffset val="100"/>
        <c:noMultiLvlLbl val="0"/>
      </c:catAx>
      <c:valAx>
        <c:axId val="452187240"/>
        <c:scaling>
          <c:orientation val="minMax"/>
        </c:scaling>
        <c:delete val="0"/>
        <c:axPos val="r"/>
        <c:title>
          <c:tx>
            <c:rich>
              <a:bodyPr rot="-5400000" spcFirstLastPara="0" vertOverflow="ellipsis" vert="horz" wrap="square" anchor="ctr" anchorCtr="1"/>
              <a:lstStyle/>
              <a:p>
                <a:pPr>
                  <a:defRPr lang="zh-CN" sz="1100" b="0" i="0" u="none" strike="noStrike" kern="1200" baseline="0">
                    <a:solidFill>
                      <a:schemeClr val="tx1"/>
                    </a:solidFill>
                    <a:latin typeface="+mn-lt"/>
                    <a:ea typeface="+mn-ea"/>
                    <a:cs typeface="+mn-cs"/>
                  </a:defRPr>
                </a:pPr>
                <a:r>
                  <a:rPr lang="en-US" sz="900" b="0"/>
                  <a:t>Sown area in individual farms, 1000 ha</a:t>
                </a:r>
                <a:endParaRPr lang="en-US" sz="900" b="0"/>
              </a:p>
            </c:rich>
          </c:tx>
          <c:layout>
            <c:manualLayout>
              <c:xMode val="edge"/>
              <c:yMode val="edge"/>
              <c:x val="0.970774054527283"/>
              <c:y val="0.0710101276636124"/>
            </c:manualLayout>
          </c:layout>
          <c:overlay val="0"/>
        </c:title>
        <c:numFmt formatCode="#,##0" sourceLinked="0"/>
        <c:majorTickMark val="out"/>
        <c:minorTickMark val="out"/>
        <c:tickLblPos val="nextTo"/>
        <c:spPr>
          <a:ln w="6350" cap="flat" cmpd="sng" algn="ctr">
            <a:solidFill>
              <a:schemeClr val="tx1"/>
            </a:solidFill>
            <a:prstDash val="solid"/>
            <a:round/>
          </a:ln>
        </c:spPr>
        <c:txPr>
          <a:bodyPr rot="-60000000" spcFirstLastPara="0" vertOverflow="ellipsis" vert="horz" wrap="square" anchor="ctr" anchorCtr="1"/>
          <a:lstStyle/>
          <a:p>
            <a:pPr>
              <a:defRPr lang="zh-CN" sz="1100" b="0" i="0" u="none" strike="noStrike" kern="1200" baseline="0">
                <a:solidFill>
                  <a:schemeClr val="tx1"/>
                </a:solidFill>
                <a:latin typeface="+mn-lt"/>
                <a:ea typeface="+mn-ea"/>
                <a:cs typeface="+mn-cs"/>
              </a:defRPr>
            </a:pPr>
          </a:p>
        </c:txPr>
        <c:crossAx val="452185280"/>
        <c:crosses val="max"/>
        <c:crossBetween val="between"/>
        <c:majorUnit val="700"/>
      </c:valAx>
      <c:spPr>
        <a:ln>
          <a:solidFill>
            <a:schemeClr val="tx1"/>
          </a:solidFill>
        </a:ln>
      </c:spPr>
    </c:plotArea>
    <c:legend>
      <c:legendPos val="b"/>
      <c:layout>
        <c:manualLayout>
          <c:xMode val="edge"/>
          <c:yMode val="edge"/>
          <c:x val="0.109018594026566"/>
          <c:y val="0.872429430484772"/>
          <c:w val="0.802089333534241"/>
          <c:h val="0.12465201318264"/>
        </c:manualLayout>
      </c:layout>
      <c:overlay val="0"/>
      <c:txPr>
        <a:bodyPr rot="0" spcFirstLastPara="0" vertOverflow="ellipsis" vert="horz" wrap="square" anchor="ctr" anchorCtr="1"/>
        <a:lstStyle/>
        <a:p>
          <a:pPr>
            <a:defRPr lang="zh-CN" sz="1100" b="0" i="0" u="none" strike="noStrike" kern="1200" baseline="0">
              <a:solidFill>
                <a:schemeClr val="tx1"/>
              </a:solidFill>
              <a:latin typeface="+mn-lt"/>
              <a:ea typeface="+mn-ea"/>
              <a:cs typeface="+mn-cs"/>
            </a:defRPr>
          </a:pPr>
        </a:p>
      </c:txPr>
    </c:legend>
    <c:plotVisOnly val="1"/>
    <c:dispBlanksAs val="gap"/>
    <c:showDLblsOverMax val="0"/>
  </c:chart>
  <c:txPr>
    <a:bodyPr/>
    <a:lstStyle/>
    <a:p>
      <a:pPr>
        <a:defRPr lang="zh-CN" sz="1100">
          <a:latin typeface="+mn-lt"/>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600" b="0" i="0" u="none" strike="noStrike" kern="1200" spc="0" baseline="0">
                <a:solidFill>
                  <a:schemeClr val="tx1">
                    <a:lumMod val="65000"/>
                    <a:lumOff val="35000"/>
                  </a:schemeClr>
                </a:solidFill>
                <a:latin typeface="+mn-lt"/>
                <a:ea typeface="+mn-ea"/>
                <a:cs typeface="+mn-cs"/>
              </a:defRPr>
            </a:pPr>
            <a:r>
              <a:rPr lang="en-US" sz="1600"/>
              <a:t>2011-2020 average</a:t>
            </a:r>
            <a:endParaRPr lang="en-US" sz="1600"/>
          </a:p>
        </c:rich>
      </c:tx>
      <c:layout>
        <c:manualLayout>
          <c:xMode val="edge"/>
          <c:yMode val="edge"/>
          <c:x val="0.28897803832915"/>
          <c:y val="0.0037037037037037"/>
        </c:manualLayout>
      </c:layout>
      <c:overlay val="0"/>
      <c:spPr>
        <a:noFill/>
        <a:ln>
          <a:noFill/>
        </a:ln>
        <a:effectLst/>
      </c:spPr>
    </c:title>
    <c:autoTitleDeleted val="0"/>
    <c:plotArea>
      <c:layout>
        <c:manualLayout>
          <c:layoutTarget val="inner"/>
          <c:xMode val="edge"/>
          <c:yMode val="edge"/>
          <c:x val="0.110208632680039"/>
          <c:y val="0.361898935046912"/>
          <c:w val="0.854106046963108"/>
          <c:h val="0.594712040305307"/>
        </c:manualLayout>
      </c:layout>
      <c:barChart>
        <c:barDir val="col"/>
        <c:grouping val="clustered"/>
        <c:varyColors val="0"/>
        <c:ser>
          <c:idx val="0"/>
          <c:order val="0"/>
          <c:tx>
            <c:strRef>
              <c:f>[Data_Extract_From_Worldwide_Governance_Indicators.xlsx]Sheet1!$B$1</c:f>
              <c:strCache>
                <c:ptCount val="1"/>
                <c:pt idx="0">
                  <c:v>Rule of law</c:v>
                </c:pt>
              </c:strCache>
            </c:strRef>
          </c:tx>
          <c:spPr>
            <a:solidFill>
              <a:schemeClr val="accent1"/>
            </a:solidFill>
            <a:ln>
              <a:noFill/>
            </a:ln>
            <a:effectLst/>
          </c:spPr>
          <c:invertIfNegative val="0"/>
          <c:dLbls>
            <c:delete val="1"/>
          </c:dLbls>
          <c:cat>
            <c:strRef>
              <c:f>[Data_Extract_From_Worldwide_Governance_Indicators.xlsx]Sheet1!$A$2:$A$12</c:f>
              <c:strCache>
                <c:ptCount val="11"/>
                <c:pt idx="0">
                  <c:v>China</c:v>
                </c:pt>
                <c:pt idx="1">
                  <c:v>Pakistan</c:v>
                </c:pt>
                <c:pt idx="2">
                  <c:v>Mongolia</c:v>
                </c:pt>
                <c:pt idx="3">
                  <c:v>Afghanistan</c:v>
                </c:pt>
                <c:pt idx="4">
                  <c:v>Azerbaijan</c:v>
                </c:pt>
                <c:pt idx="5">
                  <c:v>Georgia</c:v>
                </c:pt>
                <c:pt idx="6">
                  <c:v>Kazakhstan</c:v>
                </c:pt>
                <c:pt idx="7">
                  <c:v>Kyrgyzstan</c:v>
                </c:pt>
                <c:pt idx="8">
                  <c:v>Tajikistan</c:v>
                </c:pt>
                <c:pt idx="9">
                  <c:v>Turkmenistan</c:v>
                </c:pt>
                <c:pt idx="10">
                  <c:v>Uzbekistan</c:v>
                </c:pt>
              </c:strCache>
            </c:strRef>
          </c:cat>
          <c:val>
            <c:numRef>
              <c:f>[Data_Extract_From_Worldwide_Governance_Indicators.xlsx]Sheet1!$B$2:$B$12</c:f>
              <c:numCache>
                <c:formatCode>General</c:formatCode>
                <c:ptCount val="11"/>
                <c:pt idx="0">
                  <c:v>-0.3495099</c:v>
                </c:pt>
                <c:pt idx="1">
                  <c:v>-0.77315269</c:v>
                </c:pt>
                <c:pt idx="2">
                  <c:v>-0.30627526</c:v>
                </c:pt>
                <c:pt idx="3">
                  <c:v>-1.6333172</c:v>
                </c:pt>
                <c:pt idx="4">
                  <c:v>-0.67314099</c:v>
                </c:pt>
                <c:pt idx="5">
                  <c:v>0.19460486</c:v>
                </c:pt>
                <c:pt idx="6">
                  <c:v>-0.50944665</c:v>
                </c:pt>
                <c:pt idx="7">
                  <c:v>-1.00101373</c:v>
                </c:pt>
                <c:pt idx="8">
                  <c:v>-1.1968833</c:v>
                </c:pt>
                <c:pt idx="9">
                  <c:v>-1.4287569</c:v>
                </c:pt>
                <c:pt idx="10">
                  <c:v>-1.1596958</c:v>
                </c:pt>
              </c:numCache>
            </c:numRef>
          </c:val>
        </c:ser>
        <c:ser>
          <c:idx val="1"/>
          <c:order val="1"/>
          <c:tx>
            <c:strRef>
              <c:f>[Data_Extract_From_Worldwide_Governance_Indicators.xlsx]Sheet1!$C$1</c:f>
              <c:strCache>
                <c:ptCount val="1"/>
                <c:pt idx="0">
                  <c:v>Control of corruption</c:v>
                </c:pt>
              </c:strCache>
            </c:strRef>
          </c:tx>
          <c:spPr>
            <a:solidFill>
              <a:schemeClr val="tx2">
                <a:lumMod val="60000"/>
                <a:lumOff val="40000"/>
              </a:schemeClr>
            </a:solidFill>
            <a:ln>
              <a:noFill/>
            </a:ln>
            <a:effectLst/>
          </c:spPr>
          <c:invertIfNegative val="0"/>
          <c:dLbls>
            <c:delete val="1"/>
          </c:dLbls>
          <c:cat>
            <c:strRef>
              <c:f>[Data_Extract_From_Worldwide_Governance_Indicators.xlsx]Sheet1!$A$2:$A$12</c:f>
              <c:strCache>
                <c:ptCount val="11"/>
                <c:pt idx="0">
                  <c:v>China</c:v>
                </c:pt>
                <c:pt idx="1">
                  <c:v>Pakistan</c:v>
                </c:pt>
                <c:pt idx="2">
                  <c:v>Mongolia</c:v>
                </c:pt>
                <c:pt idx="3">
                  <c:v>Afghanistan</c:v>
                </c:pt>
                <c:pt idx="4">
                  <c:v>Azerbaijan</c:v>
                </c:pt>
                <c:pt idx="5">
                  <c:v>Georgia</c:v>
                </c:pt>
                <c:pt idx="6">
                  <c:v>Kazakhstan</c:v>
                </c:pt>
                <c:pt idx="7">
                  <c:v>Kyrgyzstan</c:v>
                </c:pt>
                <c:pt idx="8">
                  <c:v>Tajikistan</c:v>
                </c:pt>
                <c:pt idx="9">
                  <c:v>Turkmenistan</c:v>
                </c:pt>
                <c:pt idx="10">
                  <c:v>Uzbekistan</c:v>
                </c:pt>
              </c:strCache>
            </c:strRef>
          </c:cat>
          <c:val>
            <c:numRef>
              <c:f>[Data_Extract_From_Worldwide_Governance_Indicators.xlsx]Sheet1!$C$2:$C$12</c:f>
              <c:numCache>
                <c:formatCode>General</c:formatCode>
                <c:ptCount val="11"/>
                <c:pt idx="0">
                  <c:v>-0.30768915</c:v>
                </c:pt>
                <c:pt idx="1">
                  <c:v>-0.8887329</c:v>
                </c:pt>
                <c:pt idx="2">
                  <c:v>-0.4929742</c:v>
                </c:pt>
                <c:pt idx="3">
                  <c:v>-1.453803</c:v>
                </c:pt>
                <c:pt idx="4">
                  <c:v>-0.96674274</c:v>
                </c:pt>
                <c:pt idx="5">
                  <c:v>0.58870217</c:v>
                </c:pt>
                <c:pt idx="6">
                  <c:v>-0.73518761</c:v>
                </c:pt>
                <c:pt idx="7">
                  <c:v>-1.09539476</c:v>
                </c:pt>
                <c:pt idx="8">
                  <c:v>-1.2555378</c:v>
                </c:pt>
                <c:pt idx="9">
                  <c:v>-1.4590726</c:v>
                </c:pt>
                <c:pt idx="10">
                  <c:v>-1.1847026</c:v>
                </c:pt>
              </c:numCache>
            </c:numRef>
          </c:val>
        </c:ser>
        <c:dLbls>
          <c:showLegendKey val="0"/>
          <c:showVal val="0"/>
          <c:showCatName val="0"/>
          <c:showSerName val="0"/>
          <c:showPercent val="0"/>
          <c:showBubbleSize val="0"/>
        </c:dLbls>
        <c:gapWidth val="219"/>
        <c:overlap val="-27"/>
        <c:axId val="1716523680"/>
        <c:axId val="1716526944"/>
      </c:barChart>
      <c:catAx>
        <c:axId val="1716523680"/>
        <c:scaling>
          <c:orientation val="minMax"/>
        </c:scaling>
        <c:delete val="0"/>
        <c:axPos val="b"/>
        <c:numFmt formatCode="General" sourceLinked="1"/>
        <c:majorTickMark val="none"/>
        <c:minorTickMark val="out"/>
        <c:tickLblPos val="high"/>
        <c:spPr>
          <a:noFill/>
          <a:ln w="9525" cap="flat" cmpd="sng" algn="ctr">
            <a:solidFill>
              <a:schemeClr val="tx1"/>
            </a:solidFill>
            <a:round/>
          </a:ln>
          <a:effectLst/>
        </c:spPr>
        <c:txPr>
          <a:bodyPr rot="-5400000" spcFirstLastPara="1" vertOverflow="ellipsis" vert="horz" wrap="square" anchor="ctr" anchorCtr="1"/>
          <a:lstStyle/>
          <a:p>
            <a:pPr>
              <a:defRPr lang="zh-CN" sz="1100" b="0" i="0" u="none" strike="noStrike" kern="1200" baseline="0">
                <a:solidFill>
                  <a:schemeClr val="tx1">
                    <a:lumMod val="65000"/>
                    <a:lumOff val="35000"/>
                  </a:schemeClr>
                </a:solidFill>
                <a:latin typeface="+mn-lt"/>
                <a:ea typeface="+mn-ea"/>
                <a:cs typeface="+mn-cs"/>
              </a:defRPr>
            </a:pPr>
          </a:p>
        </c:txPr>
        <c:crossAx val="1716526944"/>
        <c:crosses val="autoZero"/>
        <c:auto val="1"/>
        <c:lblAlgn val="ctr"/>
        <c:lblOffset val="100"/>
        <c:noMultiLvlLbl val="0"/>
      </c:catAx>
      <c:valAx>
        <c:axId val="17165269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lang="zh-CN" sz="1100" b="0" i="0" u="none" strike="noStrike" kern="1200" baseline="0">
                <a:solidFill>
                  <a:schemeClr val="tx1">
                    <a:lumMod val="65000"/>
                    <a:lumOff val="35000"/>
                  </a:schemeClr>
                </a:solidFill>
                <a:latin typeface="+mn-lt"/>
                <a:ea typeface="+mn-ea"/>
                <a:cs typeface="+mn-cs"/>
              </a:defRPr>
            </a:pPr>
          </a:p>
        </c:txPr>
        <c:crossAx val="1716523680"/>
        <c:crosses val="autoZero"/>
        <c:crossBetween val="between"/>
      </c:valAx>
      <c:spPr>
        <a:noFill/>
        <a:ln>
          <a:solidFill>
            <a:schemeClr val="tx1"/>
          </a:solidFill>
        </a:ln>
        <a:effectLst/>
      </c:spPr>
    </c:plotArea>
    <c:legend>
      <c:legendPos val="t"/>
      <c:layout>
        <c:manualLayout>
          <c:xMode val="edge"/>
          <c:yMode val="edge"/>
          <c:x val="0.171370768434968"/>
          <c:y val="0.0916835812190143"/>
          <c:w val="0.716148948534718"/>
          <c:h val="0.06903549935046"/>
        </c:manualLayout>
      </c:layout>
      <c:overlay val="0"/>
      <c:spPr>
        <a:noFill/>
        <a:ln>
          <a:noFill/>
        </a:ln>
        <a:effectLst/>
      </c:spPr>
      <c:txPr>
        <a:bodyPr rot="0" spcFirstLastPara="1"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sz="1100"/>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F95688-7E26-784B-9C0A-F24C6F591520}" type="datetimeFigureOut">
              <a:rPr lang="de-DE" smtClean="0"/>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Mastertextformat bearbeiten</a:t>
            </a:r>
            <a:endParaRPr lang="de-DE" smtClean="0"/>
          </a:p>
          <a:p>
            <a:pPr lvl="1"/>
            <a:r>
              <a:rPr lang="de-DE" smtClean="0"/>
              <a:t>Zweite Ebene</a:t>
            </a:r>
            <a:endParaRPr lang="de-DE" smtClean="0"/>
          </a:p>
          <a:p>
            <a:pPr lvl="2"/>
            <a:r>
              <a:rPr lang="de-DE" smtClean="0"/>
              <a:t>Dritte Ebene</a:t>
            </a:r>
            <a:endParaRPr lang="de-DE" smtClean="0"/>
          </a:p>
          <a:p>
            <a:pPr lvl="3"/>
            <a:r>
              <a:rPr lang="de-DE" smtClean="0"/>
              <a:t>Vierte Ebene</a:t>
            </a:r>
            <a:endParaRPr lang="de-DE" smtClean="0"/>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F7AA6-998A-4646-97E0-CB96D388718F}" type="slidenum">
              <a:rPr lang="de-DE" smtClean="0"/>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A66F7AA6-998A-4646-97E0-CB96D388718F}" type="slidenum">
              <a:rPr lang="de-DE" smtClean="0"/>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A66F7AA6-998A-4646-97E0-CB96D388718F}" type="slidenum">
              <a:rPr lang="de-DE" smtClean="0"/>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r>
              <a:rPr lang="en-US" sz="1200" b="0" i="0" u="none" strike="noStrike" kern="1200">
                <a:solidFill>
                  <a:srgbClr val="000000"/>
                </a:solidFill>
                <a:highlight>
                  <a:srgbClr val="000000">
                    <a:alpha val="0"/>
                  </a:srgbClr>
                </a:highlight>
                <a:latin typeface="SimSun" panose="02010600030101010101" pitchFamily="2" charset="-122"/>
                <a:ea typeface="SimSun" panose="02010600030101010101" pitchFamily="2" charset="-122"/>
                <a:cs typeface="+mn-cs"/>
              </a:rPr>
              <a:t>八个CAC国家的经济状况各不相同，这决定了新冠疫情的影响作用（表1）。除自然资源出口国和格鲁吉亚外，农业在大多数国家的国内生产总值（GDP）中仍占很大比重。乌兹别克斯坦和塔吉克斯坦位居榜首，其农业部门为其GDP所做贡献分别占四分之一和五分之一。</a:t>
            </a:r>
            <a:endParaRPr lang="de-DE" sz="1200" kern="1200" smtClean="0">
              <a:solidFill>
                <a:schemeClr val="tx1"/>
              </a:solidFill>
              <a:effectLst/>
              <a:latin typeface="+mn-lt"/>
              <a:ea typeface="+mn-ea"/>
              <a:cs typeface="+mn-cs"/>
            </a:endParaRPr>
          </a:p>
          <a:p>
            <a:pPr rtl="0"/>
            <a:r>
              <a:rPr lang="en-US" sz="1200" b="0" i="0" u="none" strike="noStrike" kern="1200">
                <a:solidFill>
                  <a:srgbClr val="000000"/>
                </a:solidFill>
                <a:highlight>
                  <a:srgbClr val="000000">
                    <a:alpha val="0"/>
                  </a:srgbClr>
                </a:highlight>
                <a:latin typeface="SimSun" panose="02010600030101010101" pitchFamily="2" charset="-122"/>
                <a:ea typeface="SimSun" panose="02010600030101010101" pitchFamily="2" charset="-122"/>
                <a:cs typeface="+mn-cs"/>
              </a:rPr>
              <a:t>在该项目框架内，对下述国家进行了分析：亚美尼亚、阿塞拜疆、格鲁吉亚、哈萨克斯坦、吉尔吉斯斯坦、塔吉克斯坦、土库曼斯坦和乌兹别克斯坦。</a:t>
            </a:r>
            <a:endParaRPr lang="en-US" sz="1200" b="0" i="0" u="none" strike="noStrike" kern="1200">
              <a:solidFill>
                <a:srgbClr val="000000"/>
              </a:solidFill>
              <a:highlight>
                <a:srgbClr val="000000">
                  <a:alpha val="0"/>
                </a:srgbClr>
              </a:highlight>
              <a:latin typeface="SimSun" panose="02010600030101010101" pitchFamily="2" charset="-122"/>
              <a:ea typeface="SimSun" panose="02010600030101010101" pitchFamily="2" charset="-122"/>
              <a:cs typeface="+mn-cs"/>
            </a:endParaRPr>
          </a:p>
          <a:p>
            <a:endParaRPr lang="en-GB" sz="1200" kern="1200" smtClean="0">
              <a:solidFill>
                <a:schemeClr val="tx1"/>
              </a:solidFill>
              <a:effectLst/>
              <a:latin typeface="+mn-lt"/>
              <a:ea typeface="+mn-ea"/>
              <a:cs typeface="+mn-cs"/>
            </a:endParaRPr>
          </a:p>
          <a:p>
            <a:pPr marL="0" marR="0" indent="0" algn="l" defTabSz="914400" rtl="0" eaLnBrk="1" fontAlgn="auto" latinLnBrk="0" hangingPunct="1">
              <a:lnSpc>
                <a:spcPct val="100000"/>
              </a:lnSpc>
              <a:spcBef>
                <a:spcPct val="0"/>
              </a:spcBef>
              <a:spcAft>
                <a:spcPct val="0"/>
              </a:spcAft>
              <a:buClrTx/>
              <a:buSzTx/>
              <a:buFontTx/>
              <a:buNone/>
              <a:defRPr/>
            </a:pPr>
            <a:r>
              <a:rPr lang="en-US" sz="1200" b="0" i="0" u="none" strike="noStrike" kern="1200">
                <a:solidFill>
                  <a:srgbClr val="000000"/>
                </a:solidFill>
                <a:highlight>
                  <a:srgbClr val="000000">
                    <a:alpha val="0"/>
                  </a:srgbClr>
                </a:highlight>
                <a:latin typeface="SimSun" panose="02010600030101010101" pitchFamily="2" charset="-122"/>
                <a:ea typeface="SimSun" panose="02010600030101010101" pitchFamily="2" charset="-122"/>
                <a:cs typeface="+mn-cs"/>
              </a:rPr>
              <a:t>在该地区的人口中，农业就业仍占总就业人数中占有很大比例。塔吉克斯坦有几乎一半的就业人口从事农业工作。在阿塞拜疆和格鲁吉亚，超过三分之一的就业为农业领域。即使在资源出口型经济体中，农业占总就业份额仍接近15%。在所有国家中，农业就业的比例都超过了农业所占GDP的比例，这表明劳动生产率相对较低。</a:t>
            </a:r>
            <a:endParaRPr lang="de-DE" sz="1200" kern="1200" smtClean="0">
              <a:solidFill>
                <a:schemeClr val="tx1"/>
              </a:solidFill>
              <a:effectLst/>
              <a:latin typeface="+mn-lt"/>
              <a:ea typeface="+mn-ea"/>
              <a:cs typeface="+mn-cs"/>
            </a:endParaRPr>
          </a:p>
          <a:p>
            <a:endParaRPr lang="de-DE" sz="1200" kern="1200" smtClean="0">
              <a:solidFill>
                <a:schemeClr val="tx1"/>
              </a:solidFill>
              <a:effectLst/>
              <a:latin typeface="+mn-lt"/>
              <a:ea typeface="+mn-ea"/>
              <a:cs typeface="+mn-cs"/>
            </a:endParaRPr>
          </a:p>
          <a:p>
            <a:endParaRPr lang="de-DE"/>
          </a:p>
        </p:txBody>
      </p:sp>
      <p:sp>
        <p:nvSpPr>
          <p:cNvPr id="4" name="Foliennummernplatzhalter 3"/>
          <p:cNvSpPr>
            <a:spLocks noGrp="1"/>
          </p:cNvSpPr>
          <p:nvPr>
            <p:ph type="sldNum" sz="quarter" idx="10"/>
          </p:nvPr>
        </p:nvSpPr>
        <p:spPr/>
        <p:txBody>
          <a:bodyPr/>
          <a:lstStyle/>
          <a:p>
            <a:fld id="{A66F7AA6-998A-4646-97E0-CB96D388718F}" type="slidenum">
              <a:rPr lang="de-DE" smtClean="0"/>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A66F7AA6-998A-4646-97E0-CB96D388718F}" type="slidenum">
              <a:rPr lang="de-DE" smtClean="0"/>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A66F7AA6-998A-4646-97E0-CB96D388718F}" type="slidenum">
              <a:rPr lang="de-DE" smtClean="0"/>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A66F7AA6-998A-4646-97E0-CB96D388718F}" type="slidenum">
              <a:rPr lang="de-DE" smtClean="0"/>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image" Target="../media/image2.tiff"/><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7" Type="http://schemas.openxmlformats.org/officeDocument/2006/relationships/image" Target="../media/image11.jpeg"/><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Bild zum Austauschen">
    <p:spTree>
      <p:nvGrpSpPr>
        <p:cNvPr id="1" name=""/>
        <p:cNvGrpSpPr/>
        <p:nvPr/>
      </p:nvGrpSpPr>
      <p:grpSpPr>
        <a:xfrm>
          <a:off x="0" y="0"/>
          <a:ext cx="0" cy="0"/>
          <a:chOff x="0" y="0"/>
          <a:chExt cx="0" cy="0"/>
        </a:xfrm>
      </p:grpSpPr>
      <p:sp>
        <p:nvSpPr>
          <p:cNvPr id="9" name="Rechteck 8"/>
          <p:cNvSpPr/>
          <p:nvPr userDrawn="1"/>
        </p:nvSpPr>
        <p:spPr>
          <a:xfrm>
            <a:off x="0" y="0"/>
            <a:ext cx="9144000" cy="6858000"/>
          </a:xfrm>
          <a:prstGeom prst="rect">
            <a:avLst/>
          </a:prstGeom>
          <a:solidFill>
            <a:schemeClr val="bg1"/>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oliennummernplatzhalter 2"/>
          <p:cNvSpPr>
            <a:spLocks noGrp="1"/>
          </p:cNvSpPr>
          <p:nvPr>
            <p:ph type="sldNum" sz="quarter" idx="10"/>
          </p:nvPr>
        </p:nvSpPr>
        <p:spPr/>
        <p:txBody>
          <a:bodyPr/>
          <a:lstStyle/>
          <a:p>
            <a:fld id="{3F1EDA1E-5508-5F47-9812-73C3D56247AF}" type="slidenum">
              <a:rPr lang="de-DE" smtClean="0"/>
            </a:fld>
            <a:endParaRPr lang="de-DE"/>
          </a:p>
        </p:txBody>
      </p:sp>
      <p:sp>
        <p:nvSpPr>
          <p:cNvPr id="10" name="Titel 1"/>
          <p:cNvSpPr>
            <a:spLocks noGrp="1"/>
          </p:cNvSpPr>
          <p:nvPr>
            <p:ph type="title" hasCustomPrompt="1"/>
          </p:nvPr>
        </p:nvSpPr>
        <p:spPr>
          <a:xfrm>
            <a:off x="745608" y="2666643"/>
            <a:ext cx="4974708" cy="1325563"/>
          </a:xfrm>
        </p:spPr>
        <p:txBody>
          <a:bodyPr/>
          <a:lstStyle/>
          <a:p>
            <a:r>
              <a:rPr lang="de-DE" smtClean="0"/>
              <a:t>Edit master title format</a:t>
            </a:r>
            <a:endParaRPr lang="de-DE"/>
          </a:p>
        </p:txBody>
      </p:sp>
      <p:sp>
        <p:nvSpPr>
          <p:cNvPr id="12" name="Textplatzhalter 11"/>
          <p:cNvSpPr>
            <a:spLocks noGrp="1"/>
          </p:cNvSpPr>
          <p:nvPr>
            <p:ph type="body" sz="quarter" idx="12" hasCustomPrompt="1"/>
          </p:nvPr>
        </p:nvSpPr>
        <p:spPr>
          <a:xfrm>
            <a:off x="756130" y="5057594"/>
            <a:ext cx="4900244" cy="556397"/>
          </a:xfrm>
          <a:prstGeom prst="rect">
            <a:avLst/>
          </a:prstGeom>
        </p:spPr>
        <p:txBody>
          <a:bodyPr/>
          <a:lstStyle>
            <a:lvl1pPr marL="0" indent="0">
              <a:buNone/>
              <a:defRPr/>
            </a:lvl1pPr>
          </a:lstStyle>
          <a:p>
            <a:r>
              <a:rPr lang="de-DE" sz="1600" smtClean="0"/>
              <a:t>EVENT | DATE</a:t>
            </a:r>
            <a:endParaRPr lang="de-DE" sz="1600"/>
          </a:p>
        </p:txBody>
      </p:sp>
      <p:sp>
        <p:nvSpPr>
          <p:cNvPr id="15" name="Oval 14"/>
          <p:cNvSpPr/>
          <p:nvPr userDrawn="1"/>
        </p:nvSpPr>
        <p:spPr>
          <a:xfrm>
            <a:off x="-1936817" y="5666079"/>
            <a:ext cx="3204000" cy="320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t> </a:t>
            </a:r>
            <a:endParaRPr lang="de-DE"/>
          </a:p>
        </p:txBody>
      </p:sp>
      <p:sp>
        <p:nvSpPr>
          <p:cNvPr id="4" name="Textplatzhalter 3"/>
          <p:cNvSpPr>
            <a:spLocks noGrp="1"/>
          </p:cNvSpPr>
          <p:nvPr>
            <p:ph type="body" sz="quarter" idx="13" hasCustomPrompt="1"/>
          </p:nvPr>
        </p:nvSpPr>
        <p:spPr>
          <a:xfrm>
            <a:off x="766874" y="4737983"/>
            <a:ext cx="4889500" cy="319612"/>
          </a:xfrm>
          <a:prstGeom prst="rect">
            <a:avLst/>
          </a:prstGeom>
        </p:spPr>
        <p:txBody>
          <a:bodyPr/>
          <a:lstStyle>
            <a:lvl1pPr marL="0" indent="0">
              <a:buNone/>
              <a:defRPr>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de-DE" smtClean="0"/>
              <a:t>Title Name Surname, Position, Institution</a:t>
            </a:r>
            <a:endParaRPr lang="de-DE"/>
          </a:p>
        </p:txBody>
      </p:sp>
      <p:pic>
        <p:nvPicPr>
          <p:cNvPr id="8" name="Bild 7"/>
          <p:cNvPicPr/>
          <p:nvPr userDrawn="1"/>
        </p:nvPicPr>
        <p:blipFill>
          <a:blip r:embed="rId2"/>
          <a:stretch>
            <a:fillRect/>
          </a:stretch>
        </p:blipFill>
        <p:spPr>
          <a:xfrm>
            <a:off x="5979302" y="557064"/>
            <a:ext cx="6701528" cy="6699558"/>
          </a:xfrm>
          <a:prstGeom prst="ellipse">
            <a:avLst/>
          </a:prstGeom>
        </p:spPr>
      </p:pic>
      <p:grpSp>
        <p:nvGrpSpPr>
          <p:cNvPr id="7" name="Gruppieren 6"/>
          <p:cNvGrpSpPr/>
          <p:nvPr userDrawn="1"/>
        </p:nvGrpSpPr>
        <p:grpSpPr>
          <a:xfrm>
            <a:off x="7696831" y="404649"/>
            <a:ext cx="870699" cy="870699"/>
            <a:chOff x="7696831" y="404649"/>
            <a:chExt cx="870699" cy="870699"/>
          </a:xfrm>
        </p:grpSpPr>
        <p:sp>
          <p:nvSpPr>
            <p:cNvPr id="13" name="Oval 14"/>
            <p:cNvSpPr/>
            <p:nvPr userDrawn="1"/>
          </p:nvSpPr>
          <p:spPr>
            <a:xfrm>
              <a:off x="7696831" y="404649"/>
              <a:ext cx="870699" cy="8706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t> </a:t>
              </a:r>
              <a:endParaRPr lang="de-DE"/>
            </a:p>
          </p:txBody>
        </p:sp>
        <p:pic>
          <p:nvPicPr>
            <p:cNvPr id="5" name="Grafik 4"/>
            <p:cNvPicPr>
              <a:picLocks noChangeAspect="1"/>
            </p:cNvPicPr>
            <p:nvPr userDrawn="1"/>
          </p:nvPicPr>
          <p:blipFill>
            <a:blip r:embed="rId3"/>
            <a:stretch>
              <a:fillRect/>
            </a:stretch>
          </p:blipFill>
          <p:spPr>
            <a:xfrm>
              <a:off x="7822202" y="557065"/>
              <a:ext cx="646935" cy="530188"/>
            </a:xfrm>
            <a:prstGeom prst="rect">
              <a:avLst/>
            </a:prstGeom>
          </p:spPr>
        </p:pic>
      </p:grpSp>
      <p:pic>
        <p:nvPicPr>
          <p:cNvPr id="16" name="Grafik 15"/>
          <p:cNvPicPr>
            <a:picLocks noChangeAspect="1"/>
          </p:cNvPicPr>
          <p:nvPr userDrawn="1"/>
        </p:nvPicPr>
        <p:blipFill>
          <a:blip r:embed="rId4"/>
          <a:stretch>
            <a:fillRect/>
          </a:stretch>
        </p:blipFill>
        <p:spPr>
          <a:xfrm>
            <a:off x="681222" y="486675"/>
            <a:ext cx="1808613" cy="753429"/>
          </a:xfrm>
          <a:prstGeom prst="rect">
            <a:avLst/>
          </a:prstGeom>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pic>
        <p:nvPicPr>
          <p:cNvPr id="8" name="Grafik 7"/>
          <p:cNvPicPr>
            <a:picLocks noChangeAspect="1"/>
          </p:cNvPicPr>
          <p:nvPr userDrawn="1"/>
        </p:nvPicPr>
        <p:blipFill>
          <a:blip r:embed="rId2"/>
          <a:stretch>
            <a:fillRect/>
          </a:stretch>
        </p:blipFill>
        <p:spPr>
          <a:xfrm>
            <a:off x="681222" y="486675"/>
            <a:ext cx="1808613" cy="752383"/>
          </a:xfrm>
          <a:prstGeom prst="rect">
            <a:avLst/>
          </a:prstGeom>
        </p:spPr>
      </p:pic>
      <p:pic>
        <p:nvPicPr>
          <p:cNvPr id="4" name="Bild 3"/>
          <p:cNvPicPr>
            <a:picLocks noChangeAspect="1"/>
          </p:cNvPicPr>
          <p:nvPr userDrawn="1"/>
        </p:nvPicPr>
        <p:blipFill>
          <a:blip r:embed="rId3"/>
          <a:stretch>
            <a:fillRect/>
          </a:stretch>
        </p:blipFill>
        <p:spPr>
          <a:xfrm>
            <a:off x="0" y="0"/>
            <a:ext cx="9144000" cy="6858000"/>
          </a:xfrm>
          <a:prstGeom prst="rect">
            <a:avLst/>
          </a:prstGeom>
        </p:spPr>
      </p:pic>
      <p:sp>
        <p:nvSpPr>
          <p:cNvPr id="2" name="Titel 1"/>
          <p:cNvSpPr>
            <a:spLocks noGrp="1"/>
          </p:cNvSpPr>
          <p:nvPr>
            <p:ph type="title" hasCustomPrompt="1"/>
          </p:nvPr>
        </p:nvSpPr>
        <p:spPr>
          <a:xfrm>
            <a:off x="3191096" y="3287213"/>
            <a:ext cx="5521103" cy="1423010"/>
          </a:xfrm>
        </p:spPr>
        <p:txBody>
          <a:bodyPr/>
          <a:lstStyle>
            <a:lvl1pPr>
              <a:defRPr>
                <a:solidFill>
                  <a:schemeClr val="bg1"/>
                </a:solidFill>
              </a:defRPr>
            </a:lvl1pPr>
          </a:lstStyle>
          <a:p>
            <a:r>
              <a:rPr lang="de-DE" smtClean="0"/>
              <a:t>Edit master title format</a:t>
            </a:r>
            <a:endParaRPr lang="de-DE"/>
          </a:p>
        </p:txBody>
      </p:sp>
      <p:sp>
        <p:nvSpPr>
          <p:cNvPr id="6" name="Textplatzhalter 11"/>
          <p:cNvSpPr>
            <a:spLocks noGrp="1"/>
          </p:cNvSpPr>
          <p:nvPr>
            <p:ph type="body" sz="quarter" idx="11" hasCustomPrompt="1"/>
          </p:nvPr>
        </p:nvSpPr>
        <p:spPr>
          <a:xfrm>
            <a:off x="3180463" y="5163921"/>
            <a:ext cx="4900244" cy="556397"/>
          </a:xfrm>
          <a:prstGeom prst="rect">
            <a:avLst/>
          </a:prstGeom>
        </p:spPr>
        <p:txBody>
          <a:bodyPr/>
          <a:lstStyle>
            <a:lvl1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solidFill>
                  <a:schemeClr val="bg1"/>
                </a:solidFill>
              </a:defRPr>
            </a:lvl1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de-DE" sz="1600" smtClean="0"/>
              <a:t>EVENT | DATE</a:t>
            </a:r>
            <a:endParaRPr lang="de-DE" sz="1600" smtClean="0"/>
          </a:p>
        </p:txBody>
      </p:sp>
      <p:sp>
        <p:nvSpPr>
          <p:cNvPr id="7" name="Textplatzhalter 6"/>
          <p:cNvSpPr>
            <a:spLocks noGrp="1"/>
          </p:cNvSpPr>
          <p:nvPr>
            <p:ph type="body" sz="quarter" idx="12" hasCustomPrompt="1"/>
          </p:nvPr>
        </p:nvSpPr>
        <p:spPr>
          <a:xfrm>
            <a:off x="3190875" y="4832976"/>
            <a:ext cx="5156200" cy="330945"/>
          </a:xfrm>
          <a:prstGeom prst="rect">
            <a:avLst/>
          </a:prstGeom>
        </p:spPr>
        <p:txBody>
          <a:bodyPr/>
          <a:lstStyle>
            <a:lvl1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de-DE" smtClean="0"/>
              <a:t>Title Name Surname, Position, Institution</a:t>
            </a:r>
            <a:endParaRPr lang="de-DE" smtClean="0"/>
          </a:p>
        </p:txBody>
      </p:sp>
      <p:grpSp>
        <p:nvGrpSpPr>
          <p:cNvPr id="5" name="Gruppieren 4"/>
          <p:cNvGrpSpPr/>
          <p:nvPr userDrawn="1"/>
        </p:nvGrpSpPr>
        <p:grpSpPr>
          <a:xfrm>
            <a:off x="7727423" y="404379"/>
            <a:ext cx="860317" cy="860317"/>
            <a:chOff x="7727423" y="404379"/>
            <a:chExt cx="860317" cy="860317"/>
          </a:xfrm>
        </p:grpSpPr>
        <p:sp>
          <p:nvSpPr>
            <p:cNvPr id="3" name="Ellipse 2"/>
            <p:cNvSpPr/>
            <p:nvPr userDrawn="1"/>
          </p:nvSpPr>
          <p:spPr>
            <a:xfrm>
              <a:off x="7727423" y="404379"/>
              <a:ext cx="860317" cy="8603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p:cNvPicPr>
              <a:picLocks noChangeAspect="1"/>
            </p:cNvPicPr>
            <p:nvPr userDrawn="1"/>
          </p:nvPicPr>
          <p:blipFill>
            <a:blip r:embed="rId4"/>
            <a:stretch>
              <a:fillRect/>
            </a:stretch>
          </p:blipFill>
          <p:spPr>
            <a:xfrm>
              <a:off x="7834113" y="555556"/>
              <a:ext cx="646935" cy="530188"/>
            </a:xfrm>
            <a:prstGeom prst="rect">
              <a:avLst/>
            </a:prstGeom>
          </p:spPr>
        </p:pic>
      </p:grpSp>
      <p:pic>
        <p:nvPicPr>
          <p:cNvPr id="12" name="Grafik 11"/>
          <p:cNvPicPr>
            <a:picLocks noChangeAspect="1"/>
          </p:cNvPicPr>
          <p:nvPr userDrawn="1"/>
        </p:nvPicPr>
        <p:blipFill>
          <a:blip r:embed="rId5"/>
          <a:stretch>
            <a:fillRect/>
          </a:stretch>
        </p:blipFill>
        <p:spPr>
          <a:xfrm>
            <a:off x="681222" y="486675"/>
            <a:ext cx="1808613" cy="753429"/>
          </a:xfrm>
          <a:prstGeom prst="rect">
            <a:avLst/>
          </a:prstGeom>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Texte einspalti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47999" y="900001"/>
            <a:ext cx="5616000" cy="631088"/>
          </a:xfrm>
        </p:spPr>
        <p:txBody>
          <a:bodyPr/>
          <a:lstStyle/>
          <a:p>
            <a:r>
              <a:rPr lang="de-DE" smtClean="0"/>
              <a:t>Edit master title format</a:t>
            </a:r>
            <a:endParaRPr lang="en-US"/>
          </a:p>
        </p:txBody>
      </p:sp>
      <p:sp>
        <p:nvSpPr>
          <p:cNvPr id="3" name="Content Placeholder 2"/>
          <p:cNvSpPr>
            <a:spLocks noGrp="1"/>
          </p:cNvSpPr>
          <p:nvPr>
            <p:ph idx="1" hasCustomPrompt="1"/>
          </p:nvPr>
        </p:nvSpPr>
        <p:spPr>
          <a:xfrm>
            <a:off x="1548000" y="1584000"/>
            <a:ext cx="5616000" cy="3908932"/>
          </a:xfrm>
          <a:prstGeom prst="rect">
            <a:avLst/>
          </a:prstGeom>
        </p:spPr>
        <p:txBody>
          <a:bodyPr lIns="0" tIns="0" rIns="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smtClean="0"/>
              <a:t>Edit master text format</a:t>
            </a:r>
            <a:endParaRPr lang="de-DE" smtClean="0"/>
          </a:p>
          <a:p>
            <a:pPr lvl="1"/>
            <a:r>
              <a:rPr lang="de-DE" smtClean="0"/>
              <a:t>Second level</a:t>
            </a:r>
            <a:endParaRPr lang="de-DE" smtClean="0"/>
          </a:p>
          <a:p>
            <a:pPr lvl="2"/>
            <a:r>
              <a:rPr lang="de-DE" smtClean="0"/>
              <a:t>Third level</a:t>
            </a:r>
            <a:endParaRPr lang="de-DE" smtClean="0"/>
          </a:p>
          <a:p>
            <a:pPr lvl="3"/>
            <a:r>
              <a:rPr lang="de-DE" err="1" smtClean="0"/>
              <a:t>Fourth level</a:t>
            </a:r>
            <a:endParaRPr lang="de-DE" smtClean="0"/>
          </a:p>
          <a:p>
            <a:pPr lvl="4"/>
            <a:r>
              <a:rPr lang="de-DE" err="1" smtClean="0"/>
              <a:t>Fifth level </a:t>
            </a:r>
            <a:endParaRPr lang="en-US"/>
          </a:p>
        </p:txBody>
      </p:sp>
      <p:sp>
        <p:nvSpPr>
          <p:cNvPr id="6" name="Slide Number Placeholder 5"/>
          <p:cNvSpPr>
            <a:spLocks noGrp="1"/>
          </p:cNvSpPr>
          <p:nvPr>
            <p:ph type="sldNum" sz="quarter" idx="12"/>
          </p:nvPr>
        </p:nvSpPr>
        <p:spPr/>
        <p:txBody>
          <a:bodyPr/>
          <a:lstStyle/>
          <a:p>
            <a:fld id="{250CD921-F783-F148-86E2-06D7341F7ADE}" type="slidenum">
              <a:rPr lang="de-DE" smtClean="0"/>
            </a:fld>
            <a:endParaRPr lang="de-DE"/>
          </a:p>
        </p:txBody>
      </p:sp>
      <p:sp>
        <p:nvSpPr>
          <p:cNvPr id="8" name="Textplatzhalter 7"/>
          <p:cNvSpPr>
            <a:spLocks noGrp="1"/>
          </p:cNvSpPr>
          <p:nvPr>
            <p:ph type="body" sz="quarter" idx="13" hasCustomPrompt="1"/>
          </p:nvPr>
        </p:nvSpPr>
        <p:spPr>
          <a:xfrm>
            <a:off x="431800" y="372914"/>
            <a:ext cx="6627813" cy="211137"/>
          </a:xfrm>
          <a:prstGeom prst="rect">
            <a:avLst/>
          </a:prstGeom>
        </p:spPr>
        <p:txBody>
          <a:bodyPr lIns="0" tIns="0" rIns="0" bIns="0" anchor="b" anchorCtr="0"/>
          <a:lstStyle>
            <a:lvl1pPr marL="0" indent="0" algn="l">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Title of lecture | Section title</a:t>
            </a:r>
            <a:endParaRPr lang="de-DE"/>
          </a:p>
        </p:txBody>
      </p:sp>
      <p:sp>
        <p:nvSpPr>
          <p:cNvPr id="7" name="Textfeld 6"/>
          <p:cNvSpPr txBox="1"/>
          <p:nvPr userDrawn="1"/>
        </p:nvSpPr>
        <p:spPr>
          <a:xfrm>
            <a:off x="358648" y="6458813"/>
            <a:ext cx="2084832" cy="246221"/>
          </a:xfrm>
          <a:prstGeom prst="rect">
            <a:avLst/>
          </a:prstGeom>
          <a:noFill/>
        </p:spPr>
        <p:txBody>
          <a:bodyPr wrap="square" rtlCol="0">
            <a:spAutoFit/>
          </a:bodyPr>
          <a:lstStyle/>
          <a:p>
            <a:r>
              <a:rPr lang="de-DE" sz="1000" smtClean="0">
                <a:solidFill>
                  <a:schemeClr val="accent1"/>
                </a:solidFill>
              </a:rPr>
              <a:t>www.iamo.de/en</a:t>
            </a:r>
            <a:endParaRPr lang="de-DE" sz="1000">
              <a:solidFill>
                <a:schemeClr val="accent1"/>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Text 2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1800" y="900000"/>
            <a:ext cx="8280400" cy="581337"/>
          </a:xfrm>
        </p:spPr>
        <p:txBody>
          <a:bodyPr/>
          <a:lstStyle/>
          <a:p>
            <a:r>
              <a:rPr lang="de-DE" smtClean="0"/>
              <a:t>Edit master title format</a:t>
            </a:r>
            <a:endParaRPr lang="de-DE"/>
          </a:p>
        </p:txBody>
      </p:sp>
      <p:sp>
        <p:nvSpPr>
          <p:cNvPr id="3" name="Foliennummernplatzhalter 2"/>
          <p:cNvSpPr>
            <a:spLocks noGrp="1"/>
          </p:cNvSpPr>
          <p:nvPr>
            <p:ph type="sldNum" sz="quarter" idx="10"/>
          </p:nvPr>
        </p:nvSpPr>
        <p:spPr/>
        <p:txBody>
          <a:bodyPr/>
          <a:lstStyle/>
          <a:p>
            <a:fld id="{3F1EDA1E-5508-5F47-9812-73C3D56247AF}" type="slidenum">
              <a:rPr lang="de-DE" smtClean="0"/>
            </a:fld>
            <a:endParaRPr lang="de-DE"/>
          </a:p>
        </p:txBody>
      </p:sp>
      <p:sp>
        <p:nvSpPr>
          <p:cNvPr id="4" name="Textplatzhalter 7"/>
          <p:cNvSpPr>
            <a:spLocks noGrp="1"/>
          </p:cNvSpPr>
          <p:nvPr>
            <p:ph type="body" sz="quarter" idx="13" hasCustomPrompt="1"/>
          </p:nvPr>
        </p:nvSpPr>
        <p:spPr>
          <a:xfrm>
            <a:off x="431800" y="372914"/>
            <a:ext cx="6627813" cy="211137"/>
          </a:xfrm>
          <a:prstGeom prst="rect">
            <a:avLst/>
          </a:prstGeom>
        </p:spPr>
        <p:txBody>
          <a:bodyPr lIns="0" tIns="0" rIns="0" bIns="0" anchor="b" anchorCtr="0"/>
          <a:lstStyle>
            <a:lvl1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smtClean="0"/>
              <a:t>Title of lecture | Section title</a:t>
            </a:r>
            <a:endParaRPr lang="de-DE"/>
          </a:p>
        </p:txBody>
      </p:sp>
      <p:sp>
        <p:nvSpPr>
          <p:cNvPr id="6" name="Textplatzhalter 5"/>
          <p:cNvSpPr>
            <a:spLocks noGrp="1"/>
          </p:cNvSpPr>
          <p:nvPr>
            <p:ph type="body" sz="quarter" idx="14" hasCustomPrompt="1"/>
          </p:nvPr>
        </p:nvSpPr>
        <p:spPr>
          <a:xfrm>
            <a:off x="432000" y="1584000"/>
            <a:ext cx="3960000" cy="3908932"/>
          </a:xfrm>
          <a:prstGeom prst="rect">
            <a:avLst/>
          </a:prstGeom>
        </p:spPr>
        <p:txBody>
          <a:bodyPr lIns="0" tIns="0" rIns="0" bIns="0"/>
          <a:lstStyle/>
          <a:p>
            <a:pPr lvl="0"/>
            <a:r>
              <a:rPr lang="de-DE" smtClean="0"/>
              <a:t>Edit master text format</a:t>
            </a:r>
            <a:endParaRPr lang="de-DE" smtClean="0"/>
          </a:p>
          <a:p>
            <a:pPr lvl="1"/>
            <a:r>
              <a:rPr lang="de-DE" smtClean="0"/>
              <a:t>Second level</a:t>
            </a:r>
            <a:endParaRPr lang="de-DE" smtClean="0"/>
          </a:p>
          <a:p>
            <a:pPr lvl="2"/>
            <a:r>
              <a:rPr lang="de-DE" smtClean="0"/>
              <a:t>Third level</a:t>
            </a:r>
            <a:endParaRPr lang="de-DE" smtClean="0"/>
          </a:p>
          <a:p>
            <a:pPr lvl="3"/>
            <a:r>
              <a:rPr lang="de-DE" err="1" smtClean="0"/>
              <a:t>Fourth level</a:t>
            </a:r>
            <a:endParaRPr lang="de-DE" smtClean="0"/>
          </a:p>
          <a:p>
            <a:pPr lvl="4"/>
            <a:r>
              <a:rPr lang="de-DE" err="1" smtClean="0"/>
              <a:t>Fifth level</a:t>
            </a:r>
            <a:endParaRPr lang="en-US" smtClean="0"/>
          </a:p>
        </p:txBody>
      </p:sp>
      <p:sp>
        <p:nvSpPr>
          <p:cNvPr id="8" name="Textplatzhalter 12"/>
          <p:cNvSpPr>
            <a:spLocks noGrp="1"/>
          </p:cNvSpPr>
          <p:nvPr>
            <p:ph type="body" sz="quarter" idx="18" hasCustomPrompt="1"/>
          </p:nvPr>
        </p:nvSpPr>
        <p:spPr>
          <a:xfrm>
            <a:off x="4752975" y="1584000"/>
            <a:ext cx="3959225" cy="297638"/>
          </a:xfrm>
          <a:prstGeom prst="rect">
            <a:avLst/>
          </a:prstGeom>
        </p:spPr>
        <p:txBody>
          <a:bodyPr/>
          <a:lstStyle>
            <a:lvl1pPr marL="0" indent="0">
              <a:buNone/>
              <a:defRPr b="1">
                <a:solidFill>
                  <a:schemeClr val="accent1"/>
                </a:solidFill>
              </a:defRPr>
            </a:lvl1pPr>
          </a:lstStyle>
          <a:p>
            <a:pPr lvl="0"/>
            <a:r>
              <a:rPr lang="de-DE" err="1" smtClean="0"/>
              <a:t>Subhead</a:t>
            </a:r>
            <a:endParaRPr lang="de-DE"/>
          </a:p>
        </p:txBody>
      </p:sp>
      <p:sp>
        <p:nvSpPr>
          <p:cNvPr id="9" name="Textplatzhalter 5"/>
          <p:cNvSpPr>
            <a:spLocks noGrp="1"/>
          </p:cNvSpPr>
          <p:nvPr>
            <p:ph type="body" sz="quarter" idx="15" hasCustomPrompt="1"/>
          </p:nvPr>
        </p:nvSpPr>
        <p:spPr>
          <a:xfrm>
            <a:off x="4752200" y="1963993"/>
            <a:ext cx="3960000" cy="3411978"/>
          </a:xfrm>
          <a:prstGeom prst="rect">
            <a:avLst/>
          </a:prstGeom>
          <a:solidFill>
            <a:schemeClr val="bg1"/>
          </a:solidFill>
        </p:spPr>
        <p:txBody>
          <a:bodyPr lIns="0" tIns="0" rIns="0" bIns="0"/>
          <a:lstStyle/>
          <a:p>
            <a:pPr lvl="0"/>
            <a:r>
              <a:rPr lang="de-DE" smtClean="0"/>
              <a:t>Edit master text format</a:t>
            </a:r>
            <a:endParaRPr lang="de-DE" smtClean="0"/>
          </a:p>
          <a:p>
            <a:pPr lvl="1"/>
            <a:r>
              <a:rPr lang="de-DE" smtClean="0"/>
              <a:t>Second level</a:t>
            </a:r>
            <a:endParaRPr lang="de-DE" smtClean="0"/>
          </a:p>
          <a:p>
            <a:pPr lvl="2"/>
            <a:r>
              <a:rPr lang="de-DE" smtClean="0"/>
              <a:t>Third level</a:t>
            </a:r>
            <a:endParaRPr lang="de-DE" smtClean="0"/>
          </a:p>
          <a:p>
            <a:pPr lvl="3"/>
            <a:r>
              <a:rPr lang="de-DE" err="1" smtClean="0"/>
              <a:t>Fourth level</a:t>
            </a:r>
            <a:endParaRPr lang="de-DE" smtClean="0"/>
          </a:p>
          <a:p>
            <a:pPr lvl="4"/>
            <a:r>
              <a:rPr lang="de-DE" err="1" smtClean="0"/>
              <a:t>Fifth level </a:t>
            </a:r>
            <a:endParaRPr lang="en-US"/>
          </a:p>
        </p:txBody>
      </p:sp>
      <p:sp>
        <p:nvSpPr>
          <p:cNvPr id="10" name="Textfeld 9"/>
          <p:cNvSpPr txBox="1"/>
          <p:nvPr userDrawn="1"/>
        </p:nvSpPr>
        <p:spPr>
          <a:xfrm>
            <a:off x="358648" y="6458813"/>
            <a:ext cx="2084832" cy="246221"/>
          </a:xfrm>
          <a:prstGeom prst="rect">
            <a:avLst/>
          </a:prstGeom>
          <a:noFill/>
        </p:spPr>
        <p:txBody>
          <a:bodyPr wrap="square" rtlCol="0">
            <a:spAutoFit/>
          </a:bodyPr>
          <a:lstStyle/>
          <a:p>
            <a:r>
              <a:rPr lang="de-DE" sz="1000" smtClean="0">
                <a:solidFill>
                  <a:schemeClr val="accent1"/>
                </a:solidFill>
              </a:rPr>
              <a:t>www.iamo.de/en</a:t>
            </a:r>
            <a:endParaRPr lang="de-DE" sz="1000">
              <a:solidFill>
                <a:schemeClr val="accent1"/>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ild 2spaltig">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3F1EDA1E-5508-5F47-9812-73C3D56247AF}" type="slidenum">
              <a:rPr lang="de-DE" smtClean="0"/>
            </a:fld>
            <a:endParaRPr lang="de-DE"/>
          </a:p>
        </p:txBody>
      </p:sp>
      <p:sp>
        <p:nvSpPr>
          <p:cNvPr id="4" name="Textplatzhalter 7"/>
          <p:cNvSpPr>
            <a:spLocks noGrp="1"/>
          </p:cNvSpPr>
          <p:nvPr>
            <p:ph type="body" sz="quarter" idx="13" hasCustomPrompt="1"/>
          </p:nvPr>
        </p:nvSpPr>
        <p:spPr>
          <a:xfrm>
            <a:off x="431800" y="372914"/>
            <a:ext cx="6627813" cy="211137"/>
          </a:xfrm>
          <a:prstGeom prst="rect">
            <a:avLst/>
          </a:prstGeom>
        </p:spPr>
        <p:txBody>
          <a:bodyPr lIns="0" tIns="0" rIns="0" bIns="0" anchor="b" anchorCtr="0"/>
          <a:lstStyle>
            <a:lvl1pPr marL="0" indent="0" algn="l">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smtClean="0"/>
              <a:t>Title of lecture | Section title </a:t>
            </a:r>
            <a:endParaRPr lang="de-DE"/>
          </a:p>
        </p:txBody>
      </p:sp>
      <p:sp>
        <p:nvSpPr>
          <p:cNvPr id="7" name="Textplatzhalter 5"/>
          <p:cNvSpPr>
            <a:spLocks noGrp="1"/>
          </p:cNvSpPr>
          <p:nvPr>
            <p:ph type="body" sz="quarter" idx="15" hasCustomPrompt="1"/>
          </p:nvPr>
        </p:nvSpPr>
        <p:spPr>
          <a:xfrm>
            <a:off x="4752200" y="1963993"/>
            <a:ext cx="3960000" cy="3411978"/>
          </a:xfrm>
          <a:prstGeom prst="rect">
            <a:avLst/>
          </a:prstGeom>
          <a:solidFill>
            <a:schemeClr val="bg1"/>
          </a:solidFill>
        </p:spPr>
        <p:txBody>
          <a:bodyPr lIns="0" tIns="0" rIns="0" bIns="0"/>
          <a:lstStyle/>
          <a:p>
            <a:pPr lvl="0"/>
            <a:r>
              <a:rPr lang="de-DE" smtClean="0"/>
              <a:t>Edit master text format</a:t>
            </a:r>
            <a:endParaRPr lang="de-DE" smtClean="0"/>
          </a:p>
          <a:p>
            <a:pPr lvl="1"/>
            <a:r>
              <a:rPr lang="de-DE" smtClean="0"/>
              <a:t>Second level</a:t>
            </a:r>
            <a:endParaRPr lang="de-DE" smtClean="0"/>
          </a:p>
          <a:p>
            <a:pPr lvl="2"/>
            <a:r>
              <a:rPr lang="de-DE" smtClean="0"/>
              <a:t>Third level</a:t>
            </a:r>
            <a:endParaRPr lang="de-DE" smtClean="0"/>
          </a:p>
          <a:p>
            <a:pPr lvl="3"/>
            <a:r>
              <a:rPr lang="de-DE" err="1" smtClean="0"/>
              <a:t>Fourth level</a:t>
            </a:r>
            <a:endParaRPr lang="de-DE" smtClean="0"/>
          </a:p>
          <a:p>
            <a:pPr lvl="4"/>
            <a:r>
              <a:rPr lang="de-DE" err="1" smtClean="0"/>
              <a:t>Fifth level </a:t>
            </a:r>
            <a:endParaRPr lang="en-US"/>
          </a:p>
        </p:txBody>
      </p:sp>
      <p:sp>
        <p:nvSpPr>
          <p:cNvPr id="9" name="Bildplatzhalter 8"/>
          <p:cNvSpPr>
            <a:spLocks noGrp="1"/>
          </p:cNvSpPr>
          <p:nvPr>
            <p:ph type="pic" sz="quarter" idx="16" hasCustomPrompt="1"/>
          </p:nvPr>
        </p:nvSpPr>
        <p:spPr>
          <a:xfrm>
            <a:off x="431800" y="1584000"/>
            <a:ext cx="3960813" cy="2565400"/>
          </a:xfrm>
          <a:prstGeom prst="rect">
            <a:avLst/>
          </a:prstGeom>
        </p:spPr>
        <p:txBody>
          <a:bodyPr/>
          <a:lstStyle>
            <a:lvl1pPr>
              <a:defRPr/>
            </a:lvl1pPr>
          </a:lstStyle>
          <a:p>
            <a:r>
              <a:rPr lang="de-DE" smtClean="0"/>
              <a:t>Picture</a:t>
            </a:r>
            <a:endParaRPr lang="de-DE"/>
          </a:p>
        </p:txBody>
      </p:sp>
      <p:sp>
        <p:nvSpPr>
          <p:cNvPr id="11" name="Textplatzhalter 10"/>
          <p:cNvSpPr>
            <a:spLocks noGrp="1"/>
          </p:cNvSpPr>
          <p:nvPr>
            <p:ph type="body" sz="quarter" idx="17" hasCustomPrompt="1"/>
          </p:nvPr>
        </p:nvSpPr>
        <p:spPr>
          <a:xfrm>
            <a:off x="431800" y="4217450"/>
            <a:ext cx="3960813" cy="615950"/>
          </a:xfrm>
          <a:prstGeom prst="rect">
            <a:avLst/>
          </a:prstGeom>
        </p:spPr>
        <p:txBody>
          <a:bodyPr lIns="0" tIns="0" rIns="0" bIns="0"/>
          <a:lstStyle>
            <a:lvl1pPr marL="0" indent="0">
              <a:buNone/>
              <a:defRPr sz="1200"/>
            </a:lvl1pPr>
          </a:lstStyle>
          <a:p>
            <a:pPr lvl="0"/>
            <a:r>
              <a:rPr lang="de-DE" smtClean="0"/>
              <a:t>Caption</a:t>
            </a:r>
            <a:endParaRPr lang="de-DE"/>
          </a:p>
        </p:txBody>
      </p:sp>
      <p:sp>
        <p:nvSpPr>
          <p:cNvPr id="13" name="Textplatzhalter 12"/>
          <p:cNvSpPr>
            <a:spLocks noGrp="1"/>
          </p:cNvSpPr>
          <p:nvPr>
            <p:ph type="body" sz="quarter" idx="18" hasCustomPrompt="1"/>
          </p:nvPr>
        </p:nvSpPr>
        <p:spPr>
          <a:xfrm>
            <a:off x="4752975" y="1584325"/>
            <a:ext cx="3959225" cy="297638"/>
          </a:xfrm>
          <a:prstGeom prst="rect">
            <a:avLst/>
          </a:prstGeom>
        </p:spPr>
        <p:txBody>
          <a:bodyPr/>
          <a:lstStyle>
            <a:lvl1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b="1">
                <a:solidFill>
                  <a:schemeClr val="accent1"/>
                </a:solidFill>
              </a:defRPr>
            </a:lvl1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de-DE" err="1" smtClean="0"/>
              <a:t>Subhead</a:t>
            </a:r>
            <a:endParaRPr lang="de-DE" smtClean="0"/>
          </a:p>
        </p:txBody>
      </p:sp>
      <p:sp>
        <p:nvSpPr>
          <p:cNvPr id="10" name="Titel 1"/>
          <p:cNvSpPr>
            <a:spLocks noGrp="1"/>
          </p:cNvSpPr>
          <p:nvPr>
            <p:ph type="title" hasCustomPrompt="1"/>
          </p:nvPr>
        </p:nvSpPr>
        <p:spPr>
          <a:xfrm>
            <a:off x="431800" y="900000"/>
            <a:ext cx="8280400" cy="581337"/>
          </a:xfrm>
        </p:spPr>
        <p:txBody>
          <a:bodyPr/>
          <a:lstStyle/>
          <a:p>
            <a:r>
              <a:rPr lang="de-DE" smtClean="0"/>
              <a:t>Edit master title format</a:t>
            </a:r>
            <a:endParaRPr lang="de-DE"/>
          </a:p>
        </p:txBody>
      </p:sp>
      <p:sp>
        <p:nvSpPr>
          <p:cNvPr id="12" name="Textfeld 11"/>
          <p:cNvSpPr txBox="1"/>
          <p:nvPr userDrawn="1"/>
        </p:nvSpPr>
        <p:spPr>
          <a:xfrm>
            <a:off x="358648" y="6458813"/>
            <a:ext cx="2084832" cy="246221"/>
          </a:xfrm>
          <a:prstGeom prst="rect">
            <a:avLst/>
          </a:prstGeom>
          <a:noFill/>
        </p:spPr>
        <p:txBody>
          <a:bodyPr wrap="square" rtlCol="0">
            <a:spAutoFit/>
          </a:bodyPr>
          <a:lstStyle/>
          <a:p>
            <a:r>
              <a:rPr lang="de-DE" sz="1000" smtClean="0">
                <a:solidFill>
                  <a:schemeClr val="accent1"/>
                </a:solidFill>
              </a:rPr>
              <a:t>www.iamo.de/en</a:t>
            </a:r>
            <a:endParaRPr lang="de-DE" sz="1000">
              <a:solidFill>
                <a:schemeClr val="accent1"/>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kasten und Tabelle">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3F1EDA1E-5508-5F47-9812-73C3D56247AF}" type="slidenum">
              <a:rPr lang="de-DE" smtClean="0"/>
            </a:fld>
            <a:endParaRPr lang="de-DE"/>
          </a:p>
        </p:txBody>
      </p:sp>
      <p:sp>
        <p:nvSpPr>
          <p:cNvPr id="4" name="Textplatzhalter 7"/>
          <p:cNvSpPr>
            <a:spLocks noGrp="1"/>
          </p:cNvSpPr>
          <p:nvPr>
            <p:ph type="body" sz="quarter" idx="13" hasCustomPrompt="1"/>
          </p:nvPr>
        </p:nvSpPr>
        <p:spPr>
          <a:xfrm>
            <a:off x="431800" y="372914"/>
            <a:ext cx="6627813" cy="211137"/>
          </a:xfrm>
          <a:prstGeom prst="rect">
            <a:avLst/>
          </a:prstGeom>
        </p:spPr>
        <p:txBody>
          <a:bodyPr lIns="0" tIns="0" rIns="0" bIns="0" anchor="b" anchorCtr="0"/>
          <a:lstStyle>
            <a:lvl1pPr marL="0" indent="0" algn="l">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smtClean="0"/>
              <a:t>Title of lecture | Section title</a:t>
            </a:r>
            <a:endParaRPr lang="de-DE"/>
          </a:p>
        </p:txBody>
      </p:sp>
      <p:sp>
        <p:nvSpPr>
          <p:cNvPr id="7" name="Textplatzhalter 5"/>
          <p:cNvSpPr>
            <a:spLocks noGrp="1"/>
          </p:cNvSpPr>
          <p:nvPr>
            <p:ph type="body" sz="quarter" idx="16" hasCustomPrompt="1"/>
          </p:nvPr>
        </p:nvSpPr>
        <p:spPr>
          <a:xfrm>
            <a:off x="431800" y="1584000"/>
            <a:ext cx="3960000" cy="1903479"/>
          </a:xfrm>
          <a:prstGeom prst="rect">
            <a:avLst/>
          </a:prstGeom>
          <a:solidFill>
            <a:schemeClr val="bg1"/>
          </a:solidFill>
        </p:spPr>
        <p:txBody>
          <a:bodyPr lIns="0" tIns="0" rIns="0" bIns="0"/>
          <a:lstStyle/>
          <a:p>
            <a:pPr lvl="0"/>
            <a:r>
              <a:rPr lang="de-DE" smtClean="0"/>
              <a:t>Edit master text format</a:t>
            </a:r>
            <a:endParaRPr lang="de-DE" smtClean="0"/>
          </a:p>
          <a:p>
            <a:pPr lvl="1"/>
            <a:r>
              <a:rPr lang="de-DE" smtClean="0"/>
              <a:t>Second level</a:t>
            </a:r>
            <a:endParaRPr lang="de-DE" smtClean="0"/>
          </a:p>
          <a:p>
            <a:pPr lvl="2"/>
            <a:r>
              <a:rPr lang="de-DE" smtClean="0"/>
              <a:t>Third level</a:t>
            </a:r>
            <a:endParaRPr lang="de-DE" smtClean="0"/>
          </a:p>
          <a:p>
            <a:pPr lvl="3"/>
            <a:r>
              <a:rPr lang="de-DE" err="1" smtClean="0"/>
              <a:t>Fourth level</a:t>
            </a:r>
            <a:endParaRPr lang="de-DE" smtClean="0"/>
          </a:p>
          <a:p>
            <a:pPr lvl="4"/>
            <a:r>
              <a:rPr lang="de-DE" err="1" smtClean="0"/>
              <a:t>Fifth level </a:t>
            </a:r>
            <a:endParaRPr lang="en-US"/>
          </a:p>
        </p:txBody>
      </p:sp>
      <p:sp>
        <p:nvSpPr>
          <p:cNvPr id="8" name="Textplatzhalter 5"/>
          <p:cNvSpPr>
            <a:spLocks noGrp="1"/>
          </p:cNvSpPr>
          <p:nvPr>
            <p:ph type="body" sz="quarter" idx="17" hasCustomPrompt="1"/>
          </p:nvPr>
        </p:nvSpPr>
        <p:spPr>
          <a:xfrm>
            <a:off x="431800" y="3589453"/>
            <a:ext cx="3960000" cy="1903479"/>
          </a:xfrm>
          <a:prstGeom prst="rect">
            <a:avLst/>
          </a:prstGeom>
          <a:solidFill>
            <a:schemeClr val="accent3"/>
          </a:solidFill>
        </p:spPr>
        <p:txBody>
          <a:bodyPr lIns="72000" tIns="72000" rIns="72000" bIns="72000"/>
          <a:lstStyle/>
          <a:p>
            <a:pPr lvl="0"/>
            <a:r>
              <a:rPr lang="de-DE" smtClean="0"/>
              <a:t>Edit master text format</a:t>
            </a:r>
            <a:endParaRPr lang="de-DE" smtClean="0"/>
          </a:p>
          <a:p>
            <a:pPr lvl="1"/>
            <a:r>
              <a:rPr lang="de-DE" smtClean="0"/>
              <a:t>Second level</a:t>
            </a:r>
            <a:endParaRPr lang="de-DE" smtClean="0"/>
          </a:p>
          <a:p>
            <a:pPr lvl="2"/>
            <a:r>
              <a:rPr lang="de-DE" smtClean="0"/>
              <a:t>Third level</a:t>
            </a:r>
            <a:endParaRPr lang="de-DE" smtClean="0"/>
          </a:p>
          <a:p>
            <a:pPr lvl="3"/>
            <a:r>
              <a:rPr lang="de-DE" err="1" smtClean="0"/>
              <a:t>Fourth level</a:t>
            </a:r>
            <a:endParaRPr lang="de-DE" smtClean="0"/>
          </a:p>
          <a:p>
            <a:pPr lvl="4"/>
            <a:r>
              <a:rPr lang="de-DE" err="1" smtClean="0"/>
              <a:t>Fifth level </a:t>
            </a:r>
            <a:endParaRPr lang="en-US"/>
          </a:p>
        </p:txBody>
      </p:sp>
      <p:sp>
        <p:nvSpPr>
          <p:cNvPr id="10" name="Tabellenplatzhalter 9"/>
          <p:cNvSpPr>
            <a:spLocks noGrp="1"/>
          </p:cNvSpPr>
          <p:nvPr>
            <p:ph type="tbl" sz="quarter" idx="18" hasCustomPrompt="1"/>
          </p:nvPr>
        </p:nvSpPr>
        <p:spPr>
          <a:xfrm>
            <a:off x="4730750" y="1584325"/>
            <a:ext cx="3981450" cy="2849563"/>
          </a:xfrm>
          <a:prstGeom prst="rect">
            <a:avLst/>
          </a:prstGeom>
        </p:spPr>
        <p:txBody>
          <a:bodyPr/>
          <a:lstStyle>
            <a:lvl1pPr>
              <a:defRPr/>
            </a:lvl1pPr>
          </a:lstStyle>
          <a:p>
            <a:r>
              <a:rPr lang="de-DE" smtClean="0"/>
              <a:t>Table</a:t>
            </a:r>
            <a:endParaRPr lang="de-DE"/>
          </a:p>
        </p:txBody>
      </p:sp>
      <p:sp>
        <p:nvSpPr>
          <p:cNvPr id="11" name="Textplatzhalter 10"/>
          <p:cNvSpPr>
            <a:spLocks noGrp="1"/>
          </p:cNvSpPr>
          <p:nvPr>
            <p:ph type="body" sz="quarter" idx="19" hasCustomPrompt="1"/>
          </p:nvPr>
        </p:nvSpPr>
        <p:spPr>
          <a:xfrm>
            <a:off x="4730750" y="4541192"/>
            <a:ext cx="3960813" cy="615950"/>
          </a:xfrm>
          <a:prstGeom prst="rect">
            <a:avLst/>
          </a:prstGeom>
        </p:spPr>
        <p:txBody>
          <a:bodyPr lIns="0" tIns="0" rIns="0" bIns="0"/>
          <a:lstStyle>
            <a:lvl1pPr marL="0" indent="0">
              <a:buNone/>
              <a:defRPr sz="1200"/>
            </a:lvl1pPr>
          </a:lstStyle>
          <a:p>
            <a:pPr lvl="0"/>
            <a:r>
              <a:rPr lang="de-DE" smtClean="0"/>
              <a:t>Caption</a:t>
            </a:r>
            <a:endParaRPr lang="de-DE"/>
          </a:p>
        </p:txBody>
      </p:sp>
      <p:sp>
        <p:nvSpPr>
          <p:cNvPr id="13" name="Titel 1"/>
          <p:cNvSpPr>
            <a:spLocks noGrp="1"/>
          </p:cNvSpPr>
          <p:nvPr>
            <p:ph type="title" hasCustomPrompt="1"/>
          </p:nvPr>
        </p:nvSpPr>
        <p:spPr>
          <a:xfrm>
            <a:off x="431800" y="900000"/>
            <a:ext cx="8280400" cy="581337"/>
          </a:xfrm>
        </p:spPr>
        <p:txBody>
          <a:bodyPr/>
          <a:lstStyle/>
          <a:p>
            <a:r>
              <a:rPr lang="de-DE" smtClean="0"/>
              <a:t>Edit master title format</a:t>
            </a:r>
            <a:endParaRPr lang="de-DE"/>
          </a:p>
        </p:txBody>
      </p:sp>
      <p:sp>
        <p:nvSpPr>
          <p:cNvPr id="9" name="Textfeld 8"/>
          <p:cNvSpPr txBox="1"/>
          <p:nvPr userDrawn="1"/>
        </p:nvSpPr>
        <p:spPr>
          <a:xfrm>
            <a:off x="358648" y="6458813"/>
            <a:ext cx="2084832" cy="246221"/>
          </a:xfrm>
          <a:prstGeom prst="rect">
            <a:avLst/>
          </a:prstGeom>
          <a:noFill/>
        </p:spPr>
        <p:txBody>
          <a:bodyPr wrap="square" rtlCol="0">
            <a:spAutoFit/>
          </a:bodyPr>
          <a:lstStyle/>
          <a:p>
            <a:r>
              <a:rPr lang="de-DE" sz="1000" smtClean="0">
                <a:solidFill>
                  <a:schemeClr val="accent1"/>
                </a:solidFill>
              </a:rPr>
              <a:t>www.iamo.de/en</a:t>
            </a:r>
            <a:endParaRPr lang="de-DE" sz="1000">
              <a:solidFill>
                <a:schemeClr val="accent1"/>
              </a:solidFill>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sp>
        <p:nvSpPr>
          <p:cNvPr id="5" name="Textfeld 4"/>
          <p:cNvSpPr txBox="1"/>
          <p:nvPr userDrawn="1"/>
        </p:nvSpPr>
        <p:spPr>
          <a:xfrm>
            <a:off x="720000" y="1368000"/>
            <a:ext cx="4412511" cy="553998"/>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ct val="0"/>
              </a:spcBef>
              <a:spcAft>
                <a:spcPct val="0"/>
              </a:spcAft>
              <a:buClrTx/>
              <a:buSzTx/>
              <a:buFontTx/>
              <a:buNone/>
              <a:defRPr/>
            </a:pPr>
            <a:r>
              <a:rPr lang="en-US" sz="1800" b="1" kern="1200" smtClean="0">
                <a:solidFill>
                  <a:schemeClr val="accent1"/>
                </a:solidFill>
                <a:effectLst/>
                <a:latin typeface="+mn-lt"/>
                <a:ea typeface="+mn-ea"/>
                <a:cs typeface="+mn-cs"/>
              </a:rPr>
              <a:t>Thank you for your attention!</a:t>
            </a:r>
            <a:endParaRPr lang="de-DE" sz="1800" kern="1200" smtClean="0">
              <a:solidFill>
                <a:schemeClr val="accent1"/>
              </a:solidFill>
              <a:effectLst/>
              <a:latin typeface="+mn-lt"/>
              <a:ea typeface="+mn-ea"/>
              <a:cs typeface="+mn-cs"/>
            </a:endParaRPr>
          </a:p>
          <a:p>
            <a:endParaRPr lang="de-DE">
              <a:solidFill>
                <a:schemeClr val="accent1"/>
              </a:solidFill>
            </a:endParaRPr>
          </a:p>
        </p:txBody>
      </p:sp>
      <p:sp>
        <p:nvSpPr>
          <p:cNvPr id="6" name="Textfeld 5"/>
          <p:cNvSpPr txBox="1"/>
          <p:nvPr userDrawn="1"/>
        </p:nvSpPr>
        <p:spPr>
          <a:xfrm>
            <a:off x="720000" y="2877335"/>
            <a:ext cx="3224983" cy="1477328"/>
          </a:xfrm>
          <a:prstGeom prst="rect">
            <a:avLst/>
          </a:prstGeom>
          <a:noFill/>
        </p:spPr>
        <p:txBody>
          <a:bodyPr wrap="square" lIns="0" tIns="0" rIns="0" bIns="0" rtlCol="0">
            <a:spAutoFit/>
          </a:bodyPr>
          <a:lstStyle/>
          <a:p>
            <a:r>
              <a:rPr lang="en-US" sz="1600" b="0" smtClean="0"/>
              <a:t>Leibniz Institute of Agricultural Development in Transition Economies </a:t>
            </a:r>
            <a:r>
              <a:rPr lang="de-DE" sz="1600" b="0" kern="1200" smtClean="0">
                <a:solidFill>
                  <a:schemeClr val="tx1"/>
                </a:solidFill>
                <a:effectLst/>
                <a:latin typeface="+mn-lt"/>
                <a:ea typeface="+mn-ea"/>
                <a:cs typeface="+mn-cs"/>
              </a:rPr>
              <a:t>(IAMO)</a:t>
            </a:r>
            <a:endParaRPr lang="de-DE" sz="1600" b="0" kern="1200" smtClean="0">
              <a:solidFill>
                <a:schemeClr val="tx1"/>
              </a:solidFill>
              <a:effectLst/>
              <a:latin typeface="+mn-lt"/>
              <a:ea typeface="+mn-ea"/>
              <a:cs typeface="+mn-cs"/>
            </a:endParaRPr>
          </a:p>
          <a:p>
            <a:r>
              <a:rPr lang="de-DE" sz="1600" kern="1200" smtClean="0">
                <a:solidFill>
                  <a:schemeClr val="tx1"/>
                </a:solidFill>
                <a:effectLst/>
                <a:latin typeface="+mn-lt"/>
                <a:ea typeface="+mn-ea"/>
                <a:cs typeface="+mn-cs"/>
              </a:rPr>
              <a:t>Theodor-Lieser-Str 2</a:t>
            </a:r>
            <a:endParaRPr lang="de-DE" sz="1600" kern="1200" smtClean="0">
              <a:solidFill>
                <a:schemeClr val="tx1"/>
              </a:solidFill>
              <a:effectLst/>
              <a:latin typeface="+mn-lt"/>
              <a:ea typeface="+mn-ea"/>
              <a:cs typeface="+mn-cs"/>
            </a:endParaRPr>
          </a:p>
          <a:p>
            <a:r>
              <a:rPr lang="de-DE" sz="1600" kern="1200" smtClean="0">
                <a:solidFill>
                  <a:schemeClr val="tx1"/>
                </a:solidFill>
                <a:effectLst/>
                <a:latin typeface="+mn-lt"/>
                <a:ea typeface="+mn-ea"/>
                <a:cs typeface="+mn-cs"/>
              </a:rPr>
              <a:t>06120 Halle (Saale), Germany</a:t>
            </a:r>
            <a:endParaRPr lang="de-DE" sz="1600" kern="1200" smtClean="0">
              <a:solidFill>
                <a:schemeClr val="tx1"/>
              </a:solidFill>
              <a:effectLst/>
              <a:latin typeface="+mn-lt"/>
              <a:ea typeface="+mn-ea"/>
              <a:cs typeface="+mn-cs"/>
            </a:endParaRPr>
          </a:p>
          <a:p>
            <a:endParaRPr lang="de-DE" sz="1600"/>
          </a:p>
        </p:txBody>
      </p:sp>
      <p:sp>
        <p:nvSpPr>
          <p:cNvPr id="7" name="Textfeld 6"/>
          <p:cNvSpPr txBox="1"/>
          <p:nvPr userDrawn="1"/>
        </p:nvSpPr>
        <p:spPr>
          <a:xfrm>
            <a:off x="1021257" y="4290351"/>
            <a:ext cx="2742670" cy="1528880"/>
          </a:xfrm>
          <a:prstGeom prst="rect">
            <a:avLst/>
          </a:prstGeom>
          <a:noFill/>
        </p:spPr>
        <p:txBody>
          <a:bodyPr wrap="square" lIns="0" tIns="0" rIns="0" bIns="0" rtlCol="0">
            <a:spAutoFit/>
          </a:bodyPr>
          <a:lstStyle/>
          <a:p>
            <a:pPr>
              <a:lnSpc>
                <a:spcPts val="2000"/>
              </a:lnSpc>
            </a:pPr>
            <a:r>
              <a:rPr lang="de-DE" sz="1600" kern="1200" smtClean="0">
                <a:solidFill>
                  <a:schemeClr val="tx1"/>
                </a:solidFill>
                <a:effectLst/>
                <a:latin typeface="+mn-lt"/>
                <a:ea typeface="+mn-ea"/>
                <a:cs typeface="+mn-cs"/>
              </a:rPr>
              <a:t>+49 345 2928-0</a:t>
            </a:r>
            <a:endParaRPr lang="de-DE" sz="1600" kern="1200" smtClean="0">
              <a:solidFill>
                <a:schemeClr val="tx1"/>
              </a:solidFill>
              <a:effectLst/>
              <a:latin typeface="+mn-lt"/>
              <a:ea typeface="+mn-ea"/>
              <a:cs typeface="+mn-cs"/>
            </a:endParaRPr>
          </a:p>
          <a:p>
            <a:pPr>
              <a:lnSpc>
                <a:spcPts val="2000"/>
              </a:lnSpc>
            </a:pPr>
            <a:r>
              <a:rPr lang="de-DE" sz="1600" kern="1200" smtClean="0">
                <a:solidFill>
                  <a:schemeClr val="tx1"/>
                </a:solidFill>
                <a:effectLst/>
                <a:latin typeface="+mn-lt"/>
                <a:ea typeface="+mn-ea"/>
                <a:cs typeface="+mn-cs"/>
              </a:rPr>
              <a:t> iamo@iamo.de</a:t>
            </a:r>
            <a:endParaRPr lang="de-DE" sz="1600" kern="1200" smtClean="0">
              <a:solidFill>
                <a:schemeClr val="tx1"/>
              </a:solidFill>
              <a:effectLst/>
              <a:latin typeface="+mn-lt"/>
              <a:ea typeface="+mn-ea"/>
              <a:cs typeface="+mn-cs"/>
            </a:endParaRPr>
          </a:p>
          <a:p>
            <a:pPr>
              <a:lnSpc>
                <a:spcPts val="2000"/>
              </a:lnSpc>
            </a:pPr>
            <a:r>
              <a:rPr lang="de-DE" sz="1600" kern="1200" smtClean="0">
                <a:solidFill>
                  <a:schemeClr val="tx1"/>
                </a:solidFill>
                <a:effectLst/>
                <a:latin typeface="+mn-lt"/>
                <a:ea typeface="+mn-ea"/>
                <a:cs typeface="+mn-cs"/>
              </a:rPr>
              <a:t> www.iamo.de/en</a:t>
            </a:r>
            <a:endParaRPr lang="de-DE" sz="1600" kern="1200" smtClean="0">
              <a:solidFill>
                <a:schemeClr val="tx1"/>
              </a:solidFill>
              <a:effectLst/>
              <a:latin typeface="+mn-lt"/>
              <a:ea typeface="+mn-ea"/>
              <a:cs typeface="+mn-cs"/>
            </a:endParaRPr>
          </a:p>
          <a:p>
            <a:pPr>
              <a:lnSpc>
                <a:spcPts val="2000"/>
              </a:lnSpc>
            </a:pPr>
            <a:endParaRPr lang="de-DE" sz="1600" kern="1200" smtClean="0">
              <a:solidFill>
                <a:schemeClr val="tx1"/>
              </a:solidFill>
              <a:effectLst/>
              <a:latin typeface="+mn-lt"/>
              <a:ea typeface="+mn-ea"/>
              <a:cs typeface="+mn-cs"/>
            </a:endParaRPr>
          </a:p>
          <a:p>
            <a:pPr>
              <a:lnSpc>
                <a:spcPts val="2000"/>
              </a:lnSpc>
            </a:pPr>
            <a:r>
              <a:rPr lang="de-DE" sz="1600" kern="1200" smtClean="0">
                <a:solidFill>
                  <a:schemeClr val="tx1"/>
                </a:solidFill>
                <a:effectLst/>
                <a:latin typeface="+mn-lt"/>
                <a:ea typeface="+mn-ea"/>
                <a:cs typeface="+mn-cs"/>
              </a:rPr>
              <a:t> iamoLeibniz</a:t>
            </a:r>
            <a:endParaRPr lang="de-DE" sz="1600" kern="1200" smtClean="0">
              <a:solidFill>
                <a:schemeClr val="tx1"/>
              </a:solidFill>
              <a:effectLst/>
              <a:latin typeface="+mn-lt"/>
              <a:ea typeface="+mn-ea"/>
              <a:cs typeface="+mn-cs"/>
            </a:endParaRPr>
          </a:p>
          <a:p>
            <a:pPr>
              <a:lnSpc>
                <a:spcPts val="2000"/>
              </a:lnSpc>
            </a:pPr>
            <a:r>
              <a:rPr lang="de-DE" sz="1600" kern="1200" smtClean="0">
                <a:solidFill>
                  <a:schemeClr val="tx1"/>
                </a:solidFill>
                <a:effectLst/>
                <a:latin typeface="+mn-lt"/>
                <a:ea typeface="+mn-ea"/>
                <a:cs typeface="+mn-cs"/>
              </a:rPr>
              <a:t> iamoLeibniz</a:t>
            </a:r>
            <a:endParaRPr lang="de-DE" sz="1600" kern="1200">
              <a:solidFill>
                <a:schemeClr val="tx1"/>
              </a:solidFill>
              <a:effectLst/>
              <a:latin typeface="+mn-lt"/>
              <a:ea typeface="+mn-ea"/>
              <a:cs typeface="+mn-cs"/>
            </a:endParaRPr>
          </a:p>
        </p:txBody>
      </p:sp>
      <p:pic>
        <p:nvPicPr>
          <p:cNvPr id="8" name="Bild 7"/>
          <p:cNvPicPr>
            <a:picLocks noChangeAspect="1"/>
          </p:cNvPicPr>
          <p:nvPr userDrawn="1"/>
        </p:nvPicPr>
        <p:blipFill>
          <a:blip r:embed="rId2"/>
          <a:stretch>
            <a:fillRect/>
          </a:stretch>
        </p:blipFill>
        <p:spPr>
          <a:xfrm>
            <a:off x="720000" y="5310000"/>
            <a:ext cx="243840" cy="237744"/>
          </a:xfrm>
          <a:prstGeom prst="rect">
            <a:avLst/>
          </a:prstGeom>
        </p:spPr>
      </p:pic>
      <p:pic>
        <p:nvPicPr>
          <p:cNvPr id="9" name="Bild 8"/>
          <p:cNvPicPr>
            <a:picLocks noChangeAspect="1"/>
          </p:cNvPicPr>
          <p:nvPr userDrawn="1"/>
        </p:nvPicPr>
        <p:blipFill>
          <a:blip r:embed="rId3"/>
          <a:stretch>
            <a:fillRect/>
          </a:stretch>
        </p:blipFill>
        <p:spPr>
          <a:xfrm>
            <a:off x="720000" y="4536000"/>
            <a:ext cx="243840" cy="243840"/>
          </a:xfrm>
          <a:prstGeom prst="rect">
            <a:avLst/>
          </a:prstGeom>
        </p:spPr>
      </p:pic>
      <p:pic>
        <p:nvPicPr>
          <p:cNvPr id="10" name="Bild 9"/>
          <p:cNvPicPr>
            <a:picLocks noChangeAspect="1"/>
          </p:cNvPicPr>
          <p:nvPr userDrawn="1"/>
        </p:nvPicPr>
        <p:blipFill>
          <a:blip r:embed="rId4"/>
          <a:stretch>
            <a:fillRect/>
          </a:stretch>
        </p:blipFill>
        <p:spPr>
          <a:xfrm>
            <a:off x="720000" y="4290351"/>
            <a:ext cx="243840" cy="243840"/>
          </a:xfrm>
          <a:prstGeom prst="rect">
            <a:avLst/>
          </a:prstGeom>
        </p:spPr>
      </p:pic>
      <p:pic>
        <p:nvPicPr>
          <p:cNvPr id="11" name="Bild 10"/>
          <p:cNvPicPr>
            <a:picLocks noChangeAspect="1"/>
          </p:cNvPicPr>
          <p:nvPr userDrawn="1"/>
        </p:nvPicPr>
        <p:blipFill>
          <a:blip r:embed="rId5"/>
          <a:stretch>
            <a:fillRect/>
          </a:stretch>
        </p:blipFill>
        <p:spPr>
          <a:xfrm>
            <a:off x="720000" y="5570208"/>
            <a:ext cx="243840" cy="249936"/>
          </a:xfrm>
          <a:prstGeom prst="rect">
            <a:avLst/>
          </a:prstGeom>
        </p:spPr>
      </p:pic>
      <p:pic>
        <p:nvPicPr>
          <p:cNvPr id="12" name="Bild 11"/>
          <p:cNvPicPr>
            <a:picLocks noChangeAspect="1"/>
          </p:cNvPicPr>
          <p:nvPr userDrawn="1"/>
        </p:nvPicPr>
        <p:blipFill>
          <a:blip r:embed="rId6"/>
          <a:stretch>
            <a:fillRect/>
          </a:stretch>
        </p:blipFill>
        <p:spPr>
          <a:xfrm>
            <a:off x="720000" y="4779079"/>
            <a:ext cx="249936" cy="249936"/>
          </a:xfrm>
          <a:prstGeom prst="rect">
            <a:avLst/>
          </a:prstGeom>
        </p:spPr>
      </p:pic>
      <p:pic>
        <p:nvPicPr>
          <p:cNvPr id="14" name="Bild 13"/>
          <p:cNvPicPr/>
          <p:nvPr userDrawn="1"/>
        </p:nvPicPr>
        <p:blipFill>
          <a:blip r:embed="rId7"/>
          <a:stretch>
            <a:fillRect/>
          </a:stretch>
        </p:blipFill>
        <p:spPr>
          <a:xfrm>
            <a:off x="4212200" y="1308497"/>
            <a:ext cx="4536000" cy="4534666"/>
          </a:xfrm>
          <a:prstGeom prst="ellipse">
            <a:avLst/>
          </a:prstGeom>
        </p:spPr>
      </p:pic>
      <p:sp>
        <p:nvSpPr>
          <p:cNvPr id="2" name="Foliennummernplatzhalter 1"/>
          <p:cNvSpPr>
            <a:spLocks noGrp="1"/>
          </p:cNvSpPr>
          <p:nvPr>
            <p:ph type="sldNum" sz="quarter" idx="10"/>
          </p:nvPr>
        </p:nvSpPr>
        <p:spPr/>
        <p:txBody>
          <a:bodyPr/>
          <a:lstStyle/>
          <a:p>
            <a:fld id="{3F1EDA1E-5508-5F47-9812-73C3D56247AF}" type="slidenum">
              <a:rPr lang="de-DE" smtClean="0"/>
            </a:fld>
            <a:endParaRPr lang="de-DE"/>
          </a:p>
        </p:txBody>
      </p:sp>
      <p:sp>
        <p:nvSpPr>
          <p:cNvPr id="3" name="Rechteck 2"/>
          <p:cNvSpPr/>
          <p:nvPr userDrawn="1"/>
        </p:nvSpPr>
        <p:spPr>
          <a:xfrm>
            <a:off x="272716" y="602663"/>
            <a:ext cx="8475484" cy="1587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userDrawn="1"/>
        </p:nvSpPr>
        <p:spPr>
          <a:xfrm>
            <a:off x="431801" y="6390217"/>
            <a:ext cx="1396999"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re Foli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50CD921-F783-F148-86E2-06D7341F7ADE}" type="slidenum">
              <a:rPr lang="de-DE" smtClean="0"/>
            </a:fld>
            <a:endParaRPr lang="de-DE"/>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Oval 9"/>
          <p:cNvSpPr>
            <a:spLocks noChangeAspect="1"/>
          </p:cNvSpPr>
          <p:nvPr userDrawn="1"/>
        </p:nvSpPr>
        <p:spPr>
          <a:xfrm>
            <a:off x="8304410" y="6211087"/>
            <a:ext cx="1404000" cy="140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t>  </a:t>
            </a:r>
            <a:endParaRPr lang="de-DE"/>
          </a:p>
        </p:txBody>
      </p:sp>
      <p:sp>
        <p:nvSpPr>
          <p:cNvPr id="2" name="Title Placeholder 1"/>
          <p:cNvSpPr>
            <a:spLocks noGrp="1"/>
          </p:cNvSpPr>
          <p:nvPr>
            <p:ph type="title"/>
          </p:nvPr>
        </p:nvSpPr>
        <p:spPr>
          <a:xfrm>
            <a:off x="431800" y="805944"/>
            <a:ext cx="7886700" cy="1325563"/>
          </a:xfrm>
          <a:prstGeom prst="rect">
            <a:avLst/>
          </a:prstGeom>
        </p:spPr>
        <p:txBody>
          <a:bodyPr vert="horz" lIns="0" tIns="0" rIns="0" bIns="0" rtlCol="0" anchor="t" anchorCtr="0">
            <a:normAutofit/>
          </a:bodyPr>
          <a:lstStyle/>
          <a:p>
            <a:r>
              <a:rPr lang="de-DE" smtClean="0"/>
              <a:t>Edit master title format</a:t>
            </a:r>
            <a:endParaRPr lang="en-US"/>
          </a:p>
        </p:txBody>
      </p:sp>
      <p:sp>
        <p:nvSpPr>
          <p:cNvPr id="6" name="Slide Number Placeholder 5"/>
          <p:cNvSpPr>
            <a:spLocks noGrp="1"/>
          </p:cNvSpPr>
          <p:nvPr>
            <p:ph type="sldNum" sz="quarter" idx="4"/>
          </p:nvPr>
        </p:nvSpPr>
        <p:spPr>
          <a:xfrm>
            <a:off x="8280658" y="6390218"/>
            <a:ext cx="638069" cy="365125"/>
          </a:xfrm>
          <a:prstGeom prst="rect">
            <a:avLst/>
          </a:prstGeom>
        </p:spPr>
        <p:txBody>
          <a:bodyPr vert="horz" lIns="91440" tIns="45720" rIns="91440" bIns="45720" rtlCol="0" anchor="ctr"/>
          <a:lstStyle>
            <a:lvl1pPr algn="r">
              <a:defRPr sz="1200">
                <a:solidFill>
                  <a:schemeClr val="bg1"/>
                </a:solidFill>
              </a:defRPr>
            </a:lvl1pPr>
          </a:lstStyle>
          <a:p>
            <a:fld id="{3F1EDA1E-5508-5F47-9812-73C3D56247AF}" type="slidenum">
              <a:rPr lang="de-DE" smtClean="0"/>
            </a:fld>
            <a:endParaRPr lang="de-DE"/>
          </a:p>
        </p:txBody>
      </p:sp>
      <p:cxnSp>
        <p:nvCxnSpPr>
          <p:cNvPr id="4" name="Gerade Verbindung 3"/>
          <p:cNvCxnSpPr/>
          <p:nvPr userDrawn="1"/>
        </p:nvCxnSpPr>
        <p:spPr>
          <a:xfrm>
            <a:off x="431800" y="633623"/>
            <a:ext cx="8280400" cy="0"/>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12" name="Bild 11"/>
          <p:cNvPicPr>
            <a:picLocks noChangeAspect="1"/>
          </p:cNvPicPr>
          <p:nvPr userDrawn="1"/>
        </p:nvPicPr>
        <p:blipFill>
          <a:blip r:embed="rId9"/>
          <a:stretch>
            <a:fillRect/>
          </a:stretch>
        </p:blipFill>
        <p:spPr>
          <a:xfrm>
            <a:off x="7897505" y="269738"/>
            <a:ext cx="882556" cy="35302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p:hf hdr="0" ftr="0" dt="0"/>
  <p:txStyles>
    <p:titleStyle>
      <a:lvl1pPr algn="l" defTabSz="914400" rtl="0" eaLnBrk="1" latinLnBrk="0" hangingPunct="1">
        <a:lnSpc>
          <a:spcPct val="90000"/>
        </a:lnSpc>
        <a:spcBef>
          <a:spcPct val="0"/>
        </a:spcBef>
        <a:buNone/>
        <a:defRPr sz="2400" b="1" kern="1200" baseline="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8.emf"/></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1.emf"/><Relationship Id="rId1" Type="http://schemas.openxmlformats.org/officeDocument/2006/relationships/chart" Target="../charts/chart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4.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chart" Target="../charts/chart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6.emf"/></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hyperlink" Target="https://www.iamo.de/fileadmin/documents/IAMOPolicyBrief36_en.pdf" TargetMode="External"/><Relationship Id="rId1" Type="http://schemas.openxmlformats.org/officeDocument/2006/relationships/hyperlink" Target="https://www.iamo.de/fileadmin/user_upload/IAMOPolicyBrief38en.pd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6.xml"/><Relationship Id="rId4" Type="http://schemas.openxmlformats.org/officeDocument/2006/relationships/hyperlink" Target="https://doi.org/10.1126/sciadv.abb8235" TargetMode="External"/><Relationship Id="rId3" Type="http://schemas.openxmlformats.org/officeDocument/2006/relationships/hyperlink" Target="http://ec.europa.eu/commission_2010-2014/tajani/priorities/clusters/index_en.htm" TargetMode="External"/><Relationship Id="rId2" Type="http://schemas.openxmlformats.org/officeDocument/2006/relationships/hyperlink" Target="https://edepot.wur.nl/245007" TargetMode="External"/><Relationship Id="rId1" Type="http://schemas.openxmlformats.org/officeDocument/2006/relationships/hyperlink" Target="https://doi.org/10.1111/1477-9552.12503" TargetMode="Externa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6.xml"/><Relationship Id="rId2" Type="http://schemas.openxmlformats.org/officeDocument/2006/relationships/hyperlink" Target="http://hdl.handle.net/10986/31248" TargetMode="External"/><Relationship Id="rId1" Type="http://schemas.openxmlformats.org/officeDocument/2006/relationships/hyperlink" Target="http://www.oecd.org/regional/leed/31798594.pdf"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5.emf"/><Relationship Id="rId1" Type="http://schemas.openxmlformats.org/officeDocument/2006/relationships/image" Target="../media/image14.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hart" Target="../charts/chart2.xml"/><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39735" y="3077369"/>
            <a:ext cx="5702060" cy="1423010"/>
          </a:xfrm>
        </p:spPr>
        <p:txBody>
          <a:bodyPr>
            <a:noAutofit/>
          </a:bodyPr>
          <a:lstStyle/>
          <a:p>
            <a:pPr algn="r" rtl="0"/>
            <a:r>
              <a:rPr lang="en-US" sz="3200" b="1" i="0" u="none" strike="noStrike">
                <a:latin typeface="SimSun" panose="02010600030101010101" pitchFamily="2" charset="-122"/>
                <a:ea typeface="SimSun" panose="02010600030101010101" pitchFamily="2" charset="-122"/>
              </a:rPr>
              <a:t>为农业现代化</a:t>
            </a:r>
            <a:br>
              <a:rPr lang="en-US" sz="3200" b="1" i="0" u="none" strike="noStrike">
                <a:latin typeface="SimSun" panose="02010600030101010101" pitchFamily="2" charset="-122"/>
                <a:ea typeface="SimSun" panose="02010600030101010101" pitchFamily="2" charset="-122"/>
              </a:rPr>
            </a:br>
            <a:r>
              <a:rPr lang="en-US" sz="3200" b="1" i="0" u="none" strike="noStrike">
                <a:latin typeface="SimSun" panose="02010600030101010101" pitchFamily="2" charset="-122"/>
                <a:ea typeface="SimSun" panose="02010600030101010101" pitchFamily="2" charset="-122"/>
              </a:rPr>
              <a:t>推行体制改革</a:t>
            </a:r>
            <a:endParaRPr lang="en-US" sz="3200" b="1" i="0" u="none" strike="noStrike">
              <a:latin typeface="SimSun" panose="02010600030101010101" pitchFamily="2" charset="-122"/>
              <a:ea typeface="SimSun" panose="02010600030101010101" pitchFamily="2" charset="-122"/>
            </a:endParaRPr>
          </a:p>
        </p:txBody>
      </p:sp>
      <p:sp>
        <p:nvSpPr>
          <p:cNvPr id="4" name="Textplatzhalter 3"/>
          <p:cNvSpPr>
            <a:spLocks noGrp="1"/>
          </p:cNvSpPr>
          <p:nvPr>
            <p:ph type="body" sz="quarter" idx="12"/>
          </p:nvPr>
        </p:nvSpPr>
        <p:spPr>
          <a:xfrm>
            <a:off x="2803583" y="4216142"/>
            <a:ext cx="5874589" cy="1503085"/>
          </a:xfrm>
        </p:spPr>
        <p:txBody>
          <a:bodyPr>
            <a:noAutofit/>
          </a:bodyPr>
          <a:lstStyle/>
          <a:p>
            <a:pPr rtl="0">
              <a:spcBef>
                <a:spcPct val="0"/>
              </a:spcBef>
              <a:defRPr/>
            </a:pPr>
            <a:r>
              <a:rPr lang="en-US" sz="2000" b="0" i="0" u="none" strike="noStrike">
                <a:latin typeface="SimSun" panose="02010600030101010101" pitchFamily="2" charset="-122"/>
                <a:ea typeface="SimSun" panose="02010600030101010101" pitchFamily="2" charset="-122"/>
              </a:rPr>
              <a:t>Nodir Djanibekov</a:t>
            </a:r>
            <a:endParaRPr lang="en-US" sz="2000" b="0" i="0" u="none" strike="noStrike">
              <a:latin typeface="SimSun" panose="02010600030101010101" pitchFamily="2" charset="-122"/>
              <a:ea typeface="SimSun" panose="02010600030101010101" pitchFamily="2" charset="-122"/>
            </a:endParaRPr>
          </a:p>
          <a:p>
            <a:pPr rtl="0">
              <a:spcBef>
                <a:spcPct val="0"/>
              </a:spcBef>
              <a:defRPr/>
            </a:pPr>
            <a:r>
              <a:rPr lang="en-US" sz="1200" b="0" i="0" u="none" strike="noStrike">
                <a:latin typeface="SimSun" panose="02010600030101010101" pitchFamily="2" charset="-122"/>
                <a:ea typeface="SimSun" panose="02010600030101010101" pitchFamily="2" charset="-122"/>
              </a:rPr>
              <a:t>莱布尼兹转型经济体农业发展研究所（IAMO）</a:t>
            </a:r>
            <a:endParaRPr lang="en-US" sz="1200" b="0" i="0" u="none" strike="noStrike">
              <a:latin typeface="SimSun" panose="02010600030101010101" pitchFamily="2" charset="-122"/>
              <a:ea typeface="SimSun" panose="02010600030101010101" pitchFamily="2" charset="-122"/>
            </a:endParaRPr>
          </a:p>
          <a:p>
            <a:pPr rtl="0">
              <a:spcBef>
                <a:spcPct val="0"/>
              </a:spcBef>
              <a:defRPr/>
            </a:pPr>
            <a:r>
              <a:rPr lang="en-US" sz="1200" b="0" i="0" u="none" strike="noStrike">
                <a:latin typeface="SimSun" panose="02010600030101010101" pitchFamily="2" charset="-122"/>
                <a:ea typeface="SimSun" panose="02010600030101010101" pitchFamily="2" charset="-122"/>
              </a:rPr>
              <a:t>德国哈勒（萨勒）</a:t>
            </a:r>
            <a:endParaRPr lang="en-GB" sz="1200"/>
          </a:p>
          <a:p>
            <a:pPr>
              <a:spcBef>
                <a:spcPct val="0"/>
              </a:spcBef>
            </a:pPr>
            <a:endParaRPr lang="en-GB" sz="1200"/>
          </a:p>
        </p:txBody>
      </p:sp>
      <p:sp>
        <p:nvSpPr>
          <p:cNvPr id="3" name="TextBox 2"/>
          <p:cNvSpPr txBox="1"/>
          <p:nvPr/>
        </p:nvSpPr>
        <p:spPr>
          <a:xfrm>
            <a:off x="4593745" y="5719227"/>
            <a:ext cx="3565654" cy="1138773"/>
          </a:xfrm>
          <a:prstGeom prst="rect">
            <a:avLst/>
          </a:prstGeom>
          <a:noFill/>
        </p:spPr>
        <p:txBody>
          <a:bodyPr wrap="square" rtlCol="0">
            <a:noAutofit/>
          </a:bodyPr>
          <a:lstStyle/>
          <a:p>
            <a:pPr rtl="0"/>
            <a:r>
              <a:rPr lang="en-US" sz="1200" b="0" i="0" u="none" strike="noStrike">
                <a:solidFill>
                  <a:srgbClr val="FFFFFF"/>
                </a:solidFill>
                <a:latin typeface="SimSun" panose="02010600030101010101" pitchFamily="2" charset="-122"/>
                <a:ea typeface="SimSun" panose="02010600030101010101" pitchFamily="2" charset="-122"/>
              </a:rPr>
              <a:t>2022年8月11-12日||混合形式：伊斯坦布尔</a:t>
            </a:r>
            <a:endParaRPr lang="en-US" sz="1200" b="0" i="0" u="none" strike="noStrike">
              <a:solidFill>
                <a:srgbClr val="FFFFFF"/>
              </a:solidFill>
              <a:latin typeface="SimSun" panose="02010600030101010101" pitchFamily="2" charset="-122"/>
              <a:ea typeface="SimSun" panose="02010600030101010101" pitchFamily="2" charset="-122"/>
            </a:endParaRPr>
          </a:p>
          <a:p>
            <a:pPr rtl="0"/>
            <a:r>
              <a:rPr lang="en-US" sz="1600" b="0" i="0" u="none" strike="noStrike">
                <a:solidFill>
                  <a:srgbClr val="FFFFFF"/>
                </a:solidFill>
                <a:latin typeface="SimSun" panose="02010600030101010101" pitchFamily="2" charset="-122"/>
                <a:ea typeface="SimSun" panose="02010600030101010101" pitchFamily="2" charset="-122"/>
              </a:rPr>
              <a:t>CAREC地区农业发展及粮食安全工作坊</a:t>
            </a:r>
            <a:endParaRPr lang="en-US" sz="1600" b="0" i="0" u="none" strike="noStrike">
              <a:solidFill>
                <a:srgbClr val="FFFFFF"/>
              </a:solidFill>
              <a:latin typeface="SimSun" panose="02010600030101010101" pitchFamily="2" charset="-122"/>
              <a:ea typeface="SimSun" panose="02010600030101010101" pitchFamily="2" charset="-122"/>
            </a:endParaRPr>
          </a:p>
          <a:p>
            <a:pPr rtl="0"/>
            <a:r>
              <a:rPr lang="en-US" sz="1200" b="0" i="0" u="none" strike="noStrike">
                <a:solidFill>
                  <a:srgbClr val="FFFFFF"/>
                </a:solidFill>
                <a:latin typeface="SimSun" panose="02010600030101010101" pitchFamily="2" charset="-122"/>
                <a:ea typeface="SimSun" panose="02010600030101010101" pitchFamily="2" charset="-122"/>
              </a:rPr>
              <a:t>第2天，第2场：农业现代化及粮食安全知识分享</a:t>
            </a:r>
            <a:endParaRPr lang="en-US" sz="1200" b="0" i="0" u="none" strike="noStrike">
              <a:solidFill>
                <a:srgbClr val="FFFFFF"/>
              </a:solidFill>
              <a:latin typeface="SimSun" panose="02010600030101010101" pitchFamily="2" charset="-122"/>
              <a:ea typeface="SimSun" panose="02010600030101010101" pitchFamily="2" charset="-122"/>
            </a:endParaRPr>
          </a:p>
        </p:txBody>
      </p:sp>
      <p:pic>
        <p:nvPicPr>
          <p:cNvPr id="6" name="Picture 5" descr="https://www.carecprogram.org/wp-content/themes/carecv0302/assets/carec-logo.png"/>
          <p:cNvPicPr/>
          <p:nvPr/>
        </p:nvPicPr>
        <p:blipFill>
          <a:blip r:embed="rId1"/>
          <a:stretch>
            <a:fillRect/>
          </a:stretch>
        </p:blipFill>
        <p:spPr bwMode="auto">
          <a:xfrm>
            <a:off x="3584095" y="5778124"/>
            <a:ext cx="1009650" cy="1009650"/>
          </a:xfrm>
          <a:prstGeom prst="rect">
            <a:avLst/>
          </a:prstGeom>
          <a:solidFill>
            <a:schemeClr val="bg1"/>
          </a:solidFill>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847" y="5051390"/>
            <a:ext cx="8073845" cy="977185"/>
          </a:xfrm>
        </p:spPr>
        <p:txBody>
          <a:bodyPr>
            <a:noAutofit/>
          </a:bodyPr>
          <a:lstStyle/>
          <a:p>
            <a:pPr rtl="0"/>
            <a:r>
              <a:rPr lang="en-US" sz="1600" b="0" i="0" u="none" strike="noStrike">
                <a:latin typeface="SimSun" panose="02010600030101010101" pitchFamily="2" charset="-122"/>
                <a:ea typeface="SimSun" panose="02010600030101010101" pitchFamily="2" charset="-122"/>
              </a:rPr>
              <a:t>然而，这并不意味着应在农业食品政策制定中放弃小型农户。</a:t>
            </a:r>
            <a:endParaRPr lang="en-US"/>
          </a:p>
          <a:p>
            <a:pPr lvl="1" rtl="0"/>
            <a:r>
              <a:rPr lang="en-US" sz="1400" b="0" i="0" u="none" strike="noStrike">
                <a:solidFill>
                  <a:srgbClr val="7030A0"/>
                </a:solidFill>
                <a:latin typeface="SimSun" panose="02010600030101010101" pitchFamily="2" charset="-122"/>
                <a:ea typeface="SimSun" panose="02010600030101010101" pitchFamily="2" charset="-122"/>
              </a:rPr>
              <a:t>小型农户应享有关键经济和社会正当合理待遇</a:t>
            </a:r>
            <a:r>
              <a:rPr lang="en-US" sz="1400" b="0" i="0" u="none" strike="noStrike">
                <a:latin typeface="SimSun" panose="02010600030101010101" pitchFamily="2" charset="-122"/>
                <a:ea typeface="SimSun" panose="02010600030101010101" pitchFamily="2" charset="-122"/>
              </a:rPr>
              <a:t>（农村人口的农村福利）</a:t>
            </a:r>
            <a:r>
              <a:rPr lang="en-US" sz="1400" b="0" i="0" u="none" strike="noStrike">
                <a:solidFill>
                  <a:srgbClr val="7030A0"/>
                </a:solidFill>
                <a:latin typeface="SimSun" panose="02010600030101010101" pitchFamily="2" charset="-122"/>
                <a:ea typeface="SimSun" panose="02010600030101010101" pitchFamily="2" charset="-122"/>
              </a:rPr>
              <a:t>。</a:t>
            </a:r>
            <a:endParaRPr lang="en-US" sz="1400"/>
          </a:p>
          <a:p>
            <a:pPr rtl="0"/>
            <a:r>
              <a:rPr lang="en-US" sz="1600" b="0" i="0" u="none" strike="noStrike">
                <a:latin typeface="SimSun" panose="02010600030101010101" pitchFamily="2" charset="-122"/>
                <a:ea typeface="SimSun" panose="02010600030101010101" pitchFamily="2" charset="-122"/>
              </a:rPr>
              <a:t>重新审视并扩大</a:t>
            </a:r>
            <a:r>
              <a:rPr lang="en-US" sz="1600" b="0" i="0" u="none" strike="noStrike">
                <a:solidFill>
                  <a:srgbClr val="7030A0"/>
                </a:solidFill>
                <a:latin typeface="SimSun" panose="02010600030101010101" pitchFamily="2" charset="-122"/>
                <a:ea typeface="SimSun" panose="02010600030101010101" pitchFamily="2" charset="-122"/>
              </a:rPr>
              <a:t>中型农场</a:t>
            </a:r>
            <a:r>
              <a:rPr lang="en-US" sz="1600" b="0" i="0" u="none" strike="noStrike">
                <a:latin typeface="SimSun" panose="02010600030101010101" pitchFamily="2" charset="-122"/>
                <a:ea typeface="SimSun" panose="02010600030101010101" pitchFamily="2" charset="-122"/>
              </a:rPr>
              <a:t>促进发展的</a:t>
            </a:r>
            <a:r>
              <a:rPr lang="en-US" sz="1600" b="0" i="0" u="none" strike="noStrike">
                <a:solidFill>
                  <a:srgbClr val="7030A0"/>
                </a:solidFill>
                <a:latin typeface="SimSun" panose="02010600030101010101" pitchFamily="2" charset="-122"/>
                <a:ea typeface="SimSun" panose="02010600030101010101" pitchFamily="2" charset="-122"/>
              </a:rPr>
              <a:t>作用</a:t>
            </a:r>
            <a:endParaRPr lang="en-US" sz="1600" b="0" i="0" u="none" strike="noStrike">
              <a:solidFill>
                <a:srgbClr val="7030A0"/>
              </a:solidFill>
              <a:latin typeface="SimSun" panose="02010600030101010101" pitchFamily="2" charset="-122"/>
              <a:ea typeface="SimSun" panose="02010600030101010101" pitchFamily="2" charset="-122"/>
            </a:endParaRPr>
          </a:p>
          <a:p>
            <a:endParaRPr lang="en-US"/>
          </a:p>
          <a:p>
            <a:endParaRPr lang="en-US"/>
          </a:p>
          <a:p>
            <a:endParaRPr lang="en-US"/>
          </a:p>
          <a:p>
            <a:endParaRPr lang="en-US"/>
          </a:p>
          <a:p>
            <a:endParaRPr lang="de-DE"/>
          </a:p>
          <a:p>
            <a:endParaRPr lang="de-DE"/>
          </a:p>
          <a:p>
            <a:endParaRPr lang="de-DE"/>
          </a:p>
        </p:txBody>
      </p:sp>
      <p:sp>
        <p:nvSpPr>
          <p:cNvPr id="4" name="Slide Number Placeholder 3"/>
          <p:cNvSpPr>
            <a:spLocks noGrp="1"/>
          </p:cNvSpPr>
          <p:nvPr>
            <p:ph type="sldNum" sz="quarter" idx="12"/>
          </p:nvPr>
        </p:nvSpPr>
        <p:spPr/>
        <p:txBody>
          <a:bodyPr>
            <a:noAutofit/>
          </a:bodyPr>
          <a:lstStyle/>
          <a:p>
            <a:pPr rtl="0"/>
            <a:r>
              <a:rPr lang="en-US" sz="1200" b="0" i="0" u="none" strike="noStrike">
                <a:highlight>
                  <a:srgbClr val="000000">
                    <a:alpha val="0"/>
                  </a:srgbClr>
                </a:highlight>
                <a:latin typeface="SimSun" panose="02010600030101010101" pitchFamily="2" charset="-122"/>
                <a:ea typeface="SimSun" panose="02010600030101010101" pitchFamily="2" charset="-122"/>
              </a:rPr>
              <a:t>10</a:t>
            </a:r>
            <a:endParaRPr lang="de-DE"/>
          </a:p>
        </p:txBody>
      </p:sp>
      <p:pic>
        <p:nvPicPr>
          <p:cNvPr id="7" name="Picture 6"/>
          <p:cNvPicPr>
            <a:picLocks noChangeAspect="1"/>
          </p:cNvPicPr>
          <p:nvPr/>
        </p:nvPicPr>
        <p:blipFill>
          <a:blip r:embed="rId1"/>
          <a:stretch>
            <a:fillRect/>
          </a:stretch>
        </p:blipFill>
        <p:spPr>
          <a:xfrm>
            <a:off x="431799" y="860109"/>
            <a:ext cx="5495703" cy="3893906"/>
          </a:xfrm>
          <a:prstGeom prst="rect">
            <a:avLst/>
          </a:prstGeom>
        </p:spPr>
      </p:pic>
      <p:sp>
        <p:nvSpPr>
          <p:cNvPr id="8" name="Rectangle 7"/>
          <p:cNvSpPr/>
          <p:nvPr/>
        </p:nvSpPr>
        <p:spPr>
          <a:xfrm>
            <a:off x="3447070" y="1357150"/>
            <a:ext cx="2375971" cy="261610"/>
          </a:xfrm>
          <a:prstGeom prst="rect">
            <a:avLst/>
          </a:prstGeom>
        </p:spPr>
        <p:txBody>
          <a:bodyPr wrap="none">
            <a:noAutofit/>
          </a:bodyPr>
          <a:lstStyle/>
          <a:p>
            <a:pPr rtl="0"/>
            <a:r>
              <a:rPr lang="en-US" sz="1100" b="0" i="0" u="none" strike="noStrike">
                <a:latin typeface="SimSun" panose="02010600030101010101" pitchFamily="2" charset="-122"/>
                <a:ea typeface="SimSun" panose="02010600030101010101" pitchFamily="2" charset="-122"/>
              </a:rPr>
              <a:t>资料来源：Garzón Delvaux等人（2020b）。</a:t>
            </a:r>
            <a:endParaRPr lang="en-US" sz="1100" b="0" i="0" u="none" strike="noStrike">
              <a:latin typeface="SimSun" panose="02010600030101010101" pitchFamily="2" charset="-122"/>
              <a:ea typeface="SimSun" panose="02010600030101010101" pitchFamily="2" charset="-122"/>
            </a:endParaRPr>
          </a:p>
        </p:txBody>
      </p:sp>
      <p:sp>
        <p:nvSpPr>
          <p:cNvPr id="9" name="Rectangle 8"/>
          <p:cNvSpPr/>
          <p:nvPr/>
        </p:nvSpPr>
        <p:spPr>
          <a:xfrm>
            <a:off x="5909351" y="1987832"/>
            <a:ext cx="3122506" cy="1323439"/>
          </a:xfrm>
          <a:prstGeom prst="rect">
            <a:avLst/>
          </a:prstGeom>
        </p:spPr>
        <p:txBody>
          <a:bodyPr wrap="square">
            <a:noAutofit/>
          </a:bodyPr>
          <a:lstStyle/>
          <a:p>
            <a:pPr rtl="0"/>
            <a:r>
              <a:rPr lang="en-US" sz="1600" b="0" i="0" u="none" strike="noStrike">
                <a:latin typeface="SimSun" panose="02010600030101010101" pitchFamily="2" charset="-122"/>
                <a:ea typeface="SimSun" panose="02010600030101010101" pitchFamily="2" charset="-122"/>
              </a:rPr>
              <a:t>与使用早期数据所开发的研究相比，使用</a:t>
            </a:r>
            <a:r>
              <a:rPr lang="en-US" sz="1600" b="1" i="0" u="none" strike="noStrike">
                <a:solidFill>
                  <a:srgbClr val="7030A0"/>
                </a:solidFill>
                <a:latin typeface="SimSun" panose="02010600030101010101" pitchFamily="2" charset="-122"/>
                <a:ea typeface="SimSun" panose="02010600030101010101" pitchFamily="2" charset="-122"/>
              </a:rPr>
              <a:t>近期数据</a:t>
            </a:r>
            <a:r>
              <a:rPr lang="en-US" sz="1600" b="0" i="0" u="none" strike="noStrike">
                <a:latin typeface="SimSun" panose="02010600030101010101" pitchFamily="2" charset="-122"/>
                <a:ea typeface="SimSun" panose="02010600030101010101" pitchFamily="2" charset="-122"/>
              </a:rPr>
              <a:t>对</a:t>
            </a:r>
            <a:r>
              <a:rPr lang="en-US" sz="1600" b="1" i="0" u="none" strike="noStrike">
                <a:solidFill>
                  <a:srgbClr val="7030A0"/>
                </a:solidFill>
                <a:latin typeface="SimSun" panose="02010600030101010101" pitchFamily="2" charset="-122"/>
                <a:ea typeface="SimSun" panose="02010600030101010101" pitchFamily="2" charset="-122"/>
              </a:rPr>
              <a:t>农场规模-农业产出之间关系</a:t>
            </a:r>
            <a:r>
              <a:rPr lang="en-US" sz="1600" b="0" i="0" u="none" strike="noStrike">
                <a:latin typeface="SimSun" panose="02010600030101010101" pitchFamily="2" charset="-122"/>
                <a:ea typeface="SimSun" panose="02010600030101010101" pitchFamily="2" charset="-122"/>
              </a:rPr>
              <a:t>进行的研究记录下的</a:t>
            </a:r>
            <a:r>
              <a:rPr lang="en-US" sz="1600" b="1" i="0" u="none" strike="noStrike">
                <a:solidFill>
                  <a:srgbClr val="7030A0"/>
                </a:solidFill>
                <a:latin typeface="SimSun" panose="02010600030101010101" pitchFamily="2" charset="-122"/>
                <a:ea typeface="SimSun" panose="02010600030101010101" pitchFamily="2" charset="-122"/>
              </a:rPr>
              <a:t>IR可能较低</a:t>
            </a:r>
            <a:endParaRPr lang="en-US" sz="1600" b="1" i="0" u="none" strike="noStrike">
              <a:solidFill>
                <a:srgbClr val="7030A0"/>
              </a:solidFill>
              <a:latin typeface="SimSun" panose="02010600030101010101" pitchFamily="2" charset="-122"/>
              <a:ea typeface="SimSun" panose="02010600030101010101" pitchFamily="2" charset="-122"/>
            </a:endParaRPr>
          </a:p>
        </p:txBody>
      </p:sp>
      <p:sp>
        <p:nvSpPr>
          <p:cNvPr id="11" name="Title 1"/>
          <p:cNvSpPr txBox="1"/>
          <p:nvPr/>
        </p:nvSpPr>
        <p:spPr>
          <a:xfrm>
            <a:off x="431800" y="234536"/>
            <a:ext cx="6611908" cy="43709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b="1" kern="1200" baseline="0">
                <a:solidFill>
                  <a:schemeClr val="accent1"/>
                </a:solidFill>
                <a:latin typeface="+mj-lt"/>
                <a:ea typeface="+mj-ea"/>
                <a:cs typeface="+mj-cs"/>
              </a:defRPr>
            </a:lvl1pPr>
          </a:lstStyle>
          <a:p>
            <a:pPr rtl="0"/>
            <a:r>
              <a:rPr lang="en-US" sz="2400" b="1" i="0" u="none" strike="noStrike">
                <a:latin typeface="SimSun" panose="02010600030101010101" pitchFamily="2" charset="-122"/>
                <a:ea typeface="SimSun" panose="02010600030101010101" pitchFamily="2" charset="-122"/>
              </a:rPr>
              <a:t>CAREC国家小型农场的未来？</a:t>
            </a:r>
            <a:endParaRPr lang="en-US" sz="2400" b="1" i="0" u="none" strike="noStrike">
              <a:latin typeface="SimSun" panose="02010600030101010101" pitchFamily="2" charset="-122"/>
              <a:ea typeface="SimSun" panose="02010600030101010101" pitchFamily="2" charset="-122"/>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565" y="229386"/>
            <a:ext cx="5616000" cy="380922"/>
          </a:xfrm>
        </p:spPr>
        <p:txBody>
          <a:bodyPr>
            <a:noAutofit/>
          </a:bodyPr>
          <a:lstStyle/>
          <a:p>
            <a:pPr rtl="0"/>
            <a:r>
              <a:rPr lang="en-US" sz="2400" b="1" i="0" u="none" strike="noStrike">
                <a:latin typeface="SimSun" panose="02010600030101010101" pitchFamily="2" charset="-122"/>
                <a:ea typeface="SimSun" panose="02010600030101010101" pitchFamily="2" charset="-122"/>
              </a:rPr>
              <a:t>有关农场规模的争论</a:t>
            </a:r>
            <a:endParaRPr lang="en-US" sz="2400" b="1" i="0" u="none" strike="noStrike">
              <a:latin typeface="SimSun" panose="02010600030101010101" pitchFamily="2" charset="-122"/>
              <a:ea typeface="SimSun" panose="02010600030101010101" pitchFamily="2" charset="-122"/>
            </a:endParaRPr>
          </a:p>
        </p:txBody>
      </p:sp>
      <p:pic>
        <p:nvPicPr>
          <p:cNvPr id="6" name="Content Placeholder 5"/>
          <p:cNvPicPr>
            <a:picLocks noGrp="1" noChangeAspect="1"/>
          </p:cNvPicPr>
          <p:nvPr>
            <p:ph idx="1"/>
          </p:nvPr>
        </p:nvPicPr>
        <p:blipFill>
          <a:blip r:embed="rId1"/>
          <a:stretch>
            <a:fillRect/>
          </a:stretch>
        </p:blipFill>
        <p:spPr>
          <a:xfrm>
            <a:off x="314144" y="621103"/>
            <a:ext cx="8200129" cy="5788327"/>
          </a:xfrm>
        </p:spPr>
      </p:pic>
      <p:sp>
        <p:nvSpPr>
          <p:cNvPr id="4" name="Slide Number Placeholder 3"/>
          <p:cNvSpPr>
            <a:spLocks noGrp="1"/>
          </p:cNvSpPr>
          <p:nvPr>
            <p:ph type="sldNum" sz="quarter" idx="12"/>
          </p:nvPr>
        </p:nvSpPr>
        <p:spPr/>
        <p:txBody>
          <a:bodyPr>
            <a:noAutofit/>
          </a:bodyPr>
          <a:lstStyle/>
          <a:p>
            <a:pPr rtl="0"/>
            <a:r>
              <a:rPr lang="en-US" sz="1200" b="0" i="0" u="none" strike="noStrike">
                <a:highlight>
                  <a:srgbClr val="000000">
                    <a:alpha val="0"/>
                  </a:srgbClr>
                </a:highlight>
                <a:latin typeface="SimSun" panose="02010600030101010101" pitchFamily="2" charset="-122"/>
                <a:ea typeface="SimSun" panose="02010600030101010101" pitchFamily="2" charset="-122"/>
              </a:rPr>
              <a:t>11</a:t>
            </a:r>
            <a:endParaRPr lang="de-DE"/>
          </a:p>
        </p:txBody>
      </p:sp>
      <p:sp>
        <p:nvSpPr>
          <p:cNvPr id="7" name="Rectangle 6"/>
          <p:cNvSpPr/>
          <p:nvPr/>
        </p:nvSpPr>
        <p:spPr>
          <a:xfrm>
            <a:off x="426565" y="1325194"/>
            <a:ext cx="4572000" cy="523220"/>
          </a:xfrm>
          <a:prstGeom prst="rect">
            <a:avLst/>
          </a:prstGeom>
        </p:spPr>
        <p:txBody>
          <a:bodyPr>
            <a:noAutofit/>
          </a:bodyPr>
          <a:lstStyle/>
          <a:p>
            <a:pPr rtl="0"/>
            <a:r>
              <a:rPr lang="en-US" sz="1400" b="0" i="0" u="none" strike="noStrike">
                <a:solidFill>
                  <a:srgbClr val="7030A0"/>
                </a:solidFill>
                <a:latin typeface="SimSun" panose="02010600030101010101" pitchFamily="2" charset="-122"/>
                <a:ea typeface="SimSun" panose="02010600030101010101" pitchFamily="2" charset="-122"/>
              </a:rPr>
              <a:t>收入</a:t>
            </a:r>
            <a:r>
              <a:rPr lang="en-US" sz="1400" b="0" i="0" u="none" strike="noStrike">
                <a:latin typeface="SimSun" panose="02010600030101010101" pitchFamily="2" charset="-122"/>
                <a:ea typeface="SimSun" panose="02010600030101010101" pitchFamily="2" charset="-122"/>
              </a:rPr>
              <a:t>和</a:t>
            </a:r>
            <a:r>
              <a:rPr lang="en-US" sz="1400" b="0" i="0" u="none" strike="noStrike">
                <a:solidFill>
                  <a:srgbClr val="7030A0"/>
                </a:solidFill>
                <a:latin typeface="SimSun" panose="02010600030101010101" pitchFamily="2" charset="-122"/>
                <a:ea typeface="SimSun" panose="02010600030101010101" pitchFamily="2" charset="-122"/>
              </a:rPr>
              <a:t>农场规模</a:t>
            </a:r>
            <a:r>
              <a:rPr lang="en-US" sz="1400" b="0" i="0" u="none" strike="noStrike">
                <a:latin typeface="SimSun" panose="02010600030101010101" pitchFamily="2" charset="-122"/>
                <a:ea typeface="SimSun" panose="02010600030101010101" pitchFamily="2" charset="-122"/>
              </a:rPr>
              <a:t>之间的正比关系</a:t>
            </a:r>
            <a:endParaRPr lang="en-US" sz="1400" b="0" i="0" u="none" strike="noStrike">
              <a:latin typeface="SimSun" panose="02010600030101010101" pitchFamily="2" charset="-122"/>
              <a:ea typeface="SimSun" panose="02010600030101010101" pitchFamily="2" charset="-122"/>
            </a:endParaRPr>
          </a:p>
          <a:p>
            <a:pPr rtl="0"/>
            <a:r>
              <a:rPr lang="en-US" sz="1400" b="0" i="0" u="none" strike="noStrike">
                <a:latin typeface="SimSun" panose="02010600030101010101" pitchFamily="2" charset="-122"/>
                <a:ea typeface="SimSun" panose="02010600030101010101" pitchFamily="2" charset="-122"/>
              </a:rPr>
              <a:t>较富裕国家中的农场通常规模较大</a:t>
            </a:r>
            <a:endParaRPr lang="en-US" sz="1400" b="0" i="0" u="none" strike="noStrike">
              <a:latin typeface="SimSun" panose="02010600030101010101" pitchFamily="2" charset="-122"/>
              <a:ea typeface="SimSun" panose="02010600030101010101" pitchFamily="2" charset="-122"/>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315" y="252968"/>
            <a:ext cx="5616000" cy="377117"/>
          </a:xfrm>
        </p:spPr>
        <p:txBody>
          <a:bodyPr>
            <a:noAutofit/>
          </a:bodyPr>
          <a:lstStyle/>
          <a:p>
            <a:pPr rtl="0"/>
            <a:r>
              <a:rPr lang="en-US" sz="2400" b="1" i="0" u="none" strike="noStrike">
                <a:latin typeface="SimSun" panose="02010600030101010101" pitchFamily="2" charset="-122"/>
                <a:ea typeface="SimSun" panose="02010600030101010101" pitchFamily="2" charset="-122"/>
              </a:rPr>
              <a:t>“小”的问题：还能说小就是美吗？</a:t>
            </a:r>
            <a:endParaRPr lang="en-US" sz="2400" b="1" i="0" u="none" strike="noStrike">
              <a:latin typeface="SimSun" panose="02010600030101010101" pitchFamily="2" charset="-122"/>
              <a:ea typeface="SimSun" panose="02010600030101010101" pitchFamily="2" charset="-122"/>
            </a:endParaRPr>
          </a:p>
        </p:txBody>
      </p:sp>
      <p:sp>
        <p:nvSpPr>
          <p:cNvPr id="3" name="Content Placeholder 2"/>
          <p:cNvSpPr>
            <a:spLocks noGrp="1"/>
          </p:cNvSpPr>
          <p:nvPr>
            <p:ph idx="1"/>
          </p:nvPr>
        </p:nvSpPr>
        <p:spPr>
          <a:xfrm>
            <a:off x="333680" y="2348028"/>
            <a:ext cx="8293100" cy="3884430"/>
          </a:xfrm>
        </p:spPr>
        <p:txBody>
          <a:bodyPr>
            <a:noAutofit/>
          </a:bodyPr>
          <a:lstStyle/>
          <a:p>
            <a:pPr rtl="0"/>
            <a:r>
              <a:rPr lang="en-US" sz="1600" b="0" i="0" u="none" strike="noStrike">
                <a:latin typeface="SimSun" panose="02010600030101010101" pitchFamily="2" charset="-122"/>
                <a:ea typeface="SimSun" panose="02010600030101010101" pitchFamily="2" charset="-122"/>
              </a:rPr>
              <a:t>农业技术采用率低（ 获得技术的</a:t>
            </a:r>
            <a:r>
              <a:rPr lang="en-US" sz="1600" b="0" i="0" u="none" strike="noStrike">
                <a:solidFill>
                  <a:srgbClr val="7030A0"/>
                </a:solidFill>
                <a:latin typeface="SimSun" panose="02010600030101010101" pitchFamily="2" charset="-122"/>
                <a:ea typeface="SimSun" panose="02010600030101010101" pitchFamily="2" charset="-122"/>
              </a:rPr>
              <a:t>交易成本高 </a:t>
            </a:r>
            <a:r>
              <a:rPr lang="en-US" sz="1600" b="0" i="0" u="none" strike="noStrike">
                <a:latin typeface="SimSun" panose="02010600030101010101" pitchFamily="2" charset="-122"/>
                <a:ea typeface="SimSun" panose="02010600030101010101" pitchFamily="2" charset="-122"/>
              </a:rPr>
              <a:t>）。</a:t>
            </a:r>
            <a:endParaRPr lang="en-US" sz="1600" b="0" i="0" u="none" strike="noStrike">
              <a:latin typeface="SimSun" panose="02010600030101010101" pitchFamily="2" charset="-122"/>
              <a:ea typeface="SimSun" panose="02010600030101010101" pitchFamily="2" charset="-122"/>
            </a:endParaRPr>
          </a:p>
          <a:p>
            <a:pPr rtl="0"/>
            <a:r>
              <a:rPr lang="en-US" sz="1600" b="0" i="0" u="none" strike="noStrike">
                <a:latin typeface="SimSun" panose="02010600030101010101" pitchFamily="2" charset="-122"/>
                <a:ea typeface="SimSun" panose="02010600030101010101" pitchFamily="2" charset="-122"/>
              </a:rPr>
              <a:t>难以获得信贷（</a:t>
            </a:r>
            <a:r>
              <a:rPr lang="en-US" sz="1600" b="0" i="0" u="none" strike="noStrike">
                <a:solidFill>
                  <a:srgbClr val="7030A0"/>
                </a:solidFill>
                <a:latin typeface="SimSun" panose="02010600030101010101" pitchFamily="2" charset="-122"/>
                <a:ea typeface="SimSun" panose="02010600030101010101" pitchFamily="2" charset="-122"/>
              </a:rPr>
              <a:t>缺乏抵押品</a:t>
            </a:r>
            <a:r>
              <a:rPr lang="en-US" sz="1600" b="0" i="0" u="none" strike="noStrike">
                <a:latin typeface="SimSun" panose="02010600030101010101" pitchFamily="2" charset="-122"/>
                <a:ea typeface="SimSun" panose="02010600030101010101" pitchFamily="2" charset="-122"/>
              </a:rPr>
              <a:t>）</a:t>
            </a:r>
            <a:endParaRPr lang="en-US" sz="1600" b="0" i="0" u="none" strike="noStrike">
              <a:latin typeface="SimSun" panose="02010600030101010101" pitchFamily="2" charset="-122"/>
              <a:ea typeface="SimSun" panose="02010600030101010101" pitchFamily="2" charset="-122"/>
            </a:endParaRPr>
          </a:p>
          <a:p>
            <a:pPr rtl="0"/>
            <a:r>
              <a:rPr lang="en-US" sz="1600" b="0" i="0" u="none" strike="noStrike">
                <a:latin typeface="SimSun" panose="02010600030101010101" pitchFamily="2" charset="-122"/>
                <a:ea typeface="SimSun" panose="02010600030101010101" pitchFamily="2" charset="-122"/>
              </a:rPr>
              <a:t>营销渠道方面受到大型公司的排挤</a:t>
            </a:r>
            <a:r>
              <a:rPr lang="en-US" sz="1600" b="0" i="0" u="none" strike="noStrike">
                <a:solidFill>
                  <a:srgbClr val="7030A0"/>
                </a:solidFill>
                <a:latin typeface="SimSun" panose="02010600030101010101" pitchFamily="2" charset="-122"/>
                <a:ea typeface="SimSun" panose="02010600030101010101" pitchFamily="2" charset="-122"/>
              </a:rPr>
              <a:t>（现有议价能力</a:t>
            </a:r>
            <a:r>
              <a:rPr lang="en-US" sz="1600" b="0" i="0" u="none" strike="noStrike">
                <a:latin typeface="SimSun" panose="02010600030101010101" pitchFamily="2" charset="-122"/>
                <a:ea typeface="SimSun" panose="02010600030101010101" pitchFamily="2" charset="-122"/>
              </a:rPr>
              <a:t>）。</a:t>
            </a:r>
            <a:endParaRPr lang="en-US" sz="1600" b="0" i="0" u="none" strike="noStrike">
              <a:latin typeface="SimSun" panose="02010600030101010101" pitchFamily="2" charset="-122"/>
              <a:ea typeface="SimSun" panose="02010600030101010101" pitchFamily="2" charset="-122"/>
            </a:endParaRPr>
          </a:p>
          <a:p>
            <a:endParaRPr lang="en-US" smtClean="0"/>
          </a:p>
          <a:p>
            <a:pPr rtl="0"/>
            <a:r>
              <a:rPr lang="en-US" sz="1600" b="0" i="0" u="none" strike="noStrike">
                <a:latin typeface="SimSun" panose="02010600030101010101" pitchFamily="2" charset="-122"/>
                <a:ea typeface="SimSun" panose="02010600030101010101" pitchFamily="2" charset="-122"/>
              </a:rPr>
              <a:t>小型农户是农业现代化的障碍么？</a:t>
            </a:r>
            <a:endParaRPr lang="en-US" sz="1600" b="0" i="0" u="none" strike="noStrike">
              <a:latin typeface="SimSun" panose="02010600030101010101" pitchFamily="2" charset="-122"/>
              <a:ea typeface="SimSun" panose="02010600030101010101" pitchFamily="2" charset="-122"/>
            </a:endParaRPr>
          </a:p>
          <a:p>
            <a:pPr rtl="0"/>
            <a:r>
              <a:rPr lang="en-US" sz="1600" b="0" i="0" u="none" strike="noStrike">
                <a:latin typeface="SimSun" panose="02010600030101010101" pitchFamily="2" charset="-122"/>
                <a:ea typeface="SimSun" panose="02010600030101010101" pitchFamily="2" charset="-122"/>
              </a:rPr>
              <a:t>小农系统是否对粮食安全产生威胁并阻碍扶贫工作？</a:t>
            </a:r>
            <a:endParaRPr lang="en-US" sz="1600" b="0" i="0" u="none" strike="noStrike">
              <a:latin typeface="SimSun" panose="02010600030101010101" pitchFamily="2" charset="-122"/>
              <a:ea typeface="SimSun" panose="02010600030101010101" pitchFamily="2" charset="-122"/>
            </a:endParaRPr>
          </a:p>
          <a:p>
            <a:endParaRPr lang="en-US"/>
          </a:p>
          <a:p>
            <a:pPr rtl="0"/>
            <a:r>
              <a:rPr lang="en-US" sz="2000" b="1" i="0" u="none" strike="noStrike">
                <a:solidFill>
                  <a:srgbClr val="7030A0"/>
                </a:solidFill>
                <a:latin typeface="SimSun" panose="02010600030101010101" pitchFamily="2" charset="-122"/>
                <a:ea typeface="SimSun" panose="02010600030101010101" pitchFamily="2" charset="-122"/>
                <a:cs typeface="+mj-cs"/>
              </a:rPr>
              <a:t>哪些工具可以让小农走出“贫穷但高效”的陷阱？</a:t>
            </a:r>
            <a:endParaRPr lang="en-US" sz="2000" b="1" i="0" u="none" strike="noStrike">
              <a:solidFill>
                <a:srgbClr val="7030A0"/>
              </a:solidFill>
              <a:latin typeface="SimSun" panose="02010600030101010101" pitchFamily="2" charset="-122"/>
              <a:ea typeface="SimSun" panose="02010600030101010101" pitchFamily="2" charset="-122"/>
              <a:cs typeface="+mj-cs"/>
            </a:endParaRPr>
          </a:p>
          <a:p>
            <a:pPr marL="0" indent="0">
              <a:spcBef>
                <a:spcPct val="0"/>
              </a:spcBef>
              <a:buNone/>
            </a:pPr>
            <a:endParaRPr lang="en-US" sz="1000" b="1" smtClean="0">
              <a:solidFill>
                <a:schemeClr val="accent1"/>
              </a:solidFill>
              <a:latin typeface="+mj-lt"/>
              <a:ea typeface="+mj-ea"/>
              <a:cs typeface="+mj-cs"/>
            </a:endParaRPr>
          </a:p>
          <a:p>
            <a:pPr lvl="1" rtl="0">
              <a:spcBef>
                <a:spcPct val="0"/>
              </a:spcBef>
            </a:pPr>
            <a:r>
              <a:rPr lang="en-US" sz="2000" b="1" i="0" u="none" strike="noStrike">
                <a:solidFill>
                  <a:srgbClr val="005EA7"/>
                </a:solidFill>
                <a:latin typeface="SimSun" panose="02010600030101010101" pitchFamily="2" charset="-122"/>
                <a:ea typeface="SimSun" panose="02010600030101010101" pitchFamily="2" charset="-122"/>
              </a:rPr>
              <a:t>重组农业价值链和土地市场</a:t>
            </a:r>
            <a:endParaRPr lang="en-US" sz="2000" b="1" i="0" u="none" strike="noStrike">
              <a:solidFill>
                <a:srgbClr val="005EA7"/>
              </a:solidFill>
              <a:latin typeface="SimSun" panose="02010600030101010101" pitchFamily="2" charset="-122"/>
              <a:ea typeface="SimSun" panose="02010600030101010101" pitchFamily="2" charset="-122"/>
            </a:endParaRPr>
          </a:p>
          <a:p>
            <a:pPr lvl="1" rtl="0"/>
            <a:r>
              <a:rPr lang="en-US" sz="1600" b="0" i="0" u="none" strike="noStrike">
                <a:latin typeface="SimSun" panose="02010600030101010101" pitchFamily="2" charset="-122"/>
                <a:ea typeface="SimSun" panose="02010600030101010101" pitchFamily="2" charset="-122"/>
              </a:rPr>
              <a:t>推广旨在提高小农生产力的政策和技术</a:t>
            </a:r>
            <a:endParaRPr lang="en-US" smtClean="0"/>
          </a:p>
          <a:p>
            <a:pPr lvl="1" rtl="0"/>
            <a:r>
              <a:rPr lang="en-US" sz="1600" b="0" i="0" u="none" strike="noStrike">
                <a:latin typeface="SimSun" panose="02010600030101010101" pitchFamily="2" charset="-122"/>
                <a:ea typeface="SimSun" panose="02010600030101010101" pitchFamily="2" charset="-122"/>
              </a:rPr>
              <a:t>帮助小型农户从规模经济和参与现代价值链中受益</a:t>
            </a:r>
            <a:endParaRPr lang="en-US" sz="1600" b="0" i="0" u="none" strike="noStrike">
              <a:latin typeface="SimSun" panose="02010600030101010101" pitchFamily="2" charset="-122"/>
              <a:ea typeface="SimSun" panose="02010600030101010101" pitchFamily="2" charset="-122"/>
            </a:endParaRPr>
          </a:p>
        </p:txBody>
      </p:sp>
      <p:sp>
        <p:nvSpPr>
          <p:cNvPr id="4" name="Slide Number Placeholder 3"/>
          <p:cNvSpPr>
            <a:spLocks noGrp="1"/>
          </p:cNvSpPr>
          <p:nvPr>
            <p:ph type="sldNum" sz="quarter" idx="12"/>
          </p:nvPr>
        </p:nvSpPr>
        <p:spPr/>
        <p:txBody>
          <a:bodyPr>
            <a:noAutofit/>
          </a:bodyPr>
          <a:lstStyle/>
          <a:p>
            <a:pPr rtl="0"/>
            <a:r>
              <a:rPr lang="en-US" sz="1200" b="0" i="0" u="none" strike="noStrike">
                <a:latin typeface="SimSun" panose="02010600030101010101" pitchFamily="2" charset="-122"/>
                <a:ea typeface="SimSun" panose="02010600030101010101" pitchFamily="2" charset="-122"/>
              </a:rPr>
              <a:t>12</a:t>
            </a:r>
            <a:endParaRPr lang="en-US" sz="1200" b="0" i="0" u="none" strike="noStrike">
              <a:latin typeface="SimSun" panose="02010600030101010101" pitchFamily="2" charset="-122"/>
              <a:ea typeface="SimSun" panose="02010600030101010101" pitchFamily="2" charset="-122"/>
            </a:endParaRPr>
          </a:p>
        </p:txBody>
      </p:sp>
      <p:sp>
        <p:nvSpPr>
          <p:cNvPr id="7" name="Rectangle 6"/>
          <p:cNvSpPr/>
          <p:nvPr/>
        </p:nvSpPr>
        <p:spPr>
          <a:xfrm>
            <a:off x="3949350" y="814631"/>
            <a:ext cx="2000250" cy="1200150"/>
          </a:xfrm>
          <a:prstGeom prst="rect">
            <a:avLst/>
          </a:prstGeom>
          <a:noFill/>
          <a:ln w="0">
            <a:solidFill>
              <a:schemeClr val="accent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en-US" sz="1800" b="0" i="0" u="none" strike="noStrike">
                <a:latin typeface="SimSun" panose="02010600030101010101" pitchFamily="2" charset="-122"/>
                <a:ea typeface="SimSun" panose="02010600030101010101" pitchFamily="2" charset="-122"/>
              </a:rPr>
              <a:t>雇佣工人的国有/集体农场</a:t>
            </a:r>
            <a:endParaRPr lang="en-US" sz="1800" b="0" i="0" u="none" strike="noStrike">
              <a:latin typeface="SimSun" panose="02010600030101010101" pitchFamily="2" charset="-122"/>
              <a:ea typeface="SimSun" panose="02010600030101010101" pitchFamily="2" charset="-122"/>
            </a:endParaRPr>
          </a:p>
        </p:txBody>
      </p:sp>
      <p:sp>
        <p:nvSpPr>
          <p:cNvPr id="8" name="Oval 7"/>
          <p:cNvSpPr/>
          <p:nvPr/>
        </p:nvSpPr>
        <p:spPr>
          <a:xfrm>
            <a:off x="4860735" y="899912"/>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
        <p:nvSpPr>
          <p:cNvPr id="9" name="Oval 8"/>
          <p:cNvSpPr/>
          <p:nvPr/>
        </p:nvSpPr>
        <p:spPr>
          <a:xfrm>
            <a:off x="3980538" y="858933"/>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
        <p:nvSpPr>
          <p:cNvPr id="10" name="Oval 9"/>
          <p:cNvSpPr/>
          <p:nvPr/>
        </p:nvSpPr>
        <p:spPr>
          <a:xfrm>
            <a:off x="4073207" y="1038025"/>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
        <p:nvSpPr>
          <p:cNvPr id="11" name="Oval 10"/>
          <p:cNvSpPr/>
          <p:nvPr/>
        </p:nvSpPr>
        <p:spPr>
          <a:xfrm>
            <a:off x="4120832" y="1442118"/>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
        <p:nvSpPr>
          <p:cNvPr id="12" name="Oval 11"/>
          <p:cNvSpPr/>
          <p:nvPr/>
        </p:nvSpPr>
        <p:spPr>
          <a:xfrm>
            <a:off x="5101390" y="1136203"/>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
        <p:nvSpPr>
          <p:cNvPr id="13" name="Oval 12"/>
          <p:cNvSpPr/>
          <p:nvPr/>
        </p:nvSpPr>
        <p:spPr>
          <a:xfrm>
            <a:off x="4420210" y="1184223"/>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
        <p:nvSpPr>
          <p:cNvPr id="14" name="Oval 13"/>
          <p:cNvSpPr/>
          <p:nvPr/>
        </p:nvSpPr>
        <p:spPr>
          <a:xfrm>
            <a:off x="4558323" y="1597121"/>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
        <p:nvSpPr>
          <p:cNvPr id="15" name="Oval 14"/>
          <p:cNvSpPr/>
          <p:nvPr/>
        </p:nvSpPr>
        <p:spPr>
          <a:xfrm>
            <a:off x="4852196" y="1394493"/>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
        <p:nvSpPr>
          <p:cNvPr id="16" name="Oval 15"/>
          <p:cNvSpPr/>
          <p:nvPr/>
        </p:nvSpPr>
        <p:spPr>
          <a:xfrm>
            <a:off x="3994426" y="1846653"/>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
        <p:nvSpPr>
          <p:cNvPr id="17" name="Oval 16"/>
          <p:cNvSpPr/>
          <p:nvPr/>
        </p:nvSpPr>
        <p:spPr>
          <a:xfrm>
            <a:off x="5092994" y="1411383"/>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
        <p:nvSpPr>
          <p:cNvPr id="18" name="TextBox 17"/>
          <p:cNvSpPr txBox="1"/>
          <p:nvPr/>
        </p:nvSpPr>
        <p:spPr>
          <a:xfrm rot="16200000">
            <a:off x="3006437" y="1165002"/>
            <a:ext cx="1315649" cy="523220"/>
          </a:xfrm>
          <a:prstGeom prst="rect">
            <a:avLst/>
          </a:prstGeom>
          <a:noFill/>
        </p:spPr>
        <p:txBody>
          <a:bodyPr wrap="square" rtlCol="0">
            <a:noAutofit/>
          </a:bodyPr>
          <a:lstStyle/>
          <a:p>
            <a:pPr rtl="0"/>
            <a:r>
              <a:rPr lang="en-US" sz="1400" b="0" i="0" u="none" strike="noStrike">
                <a:latin typeface="SimSun" panose="02010600030101010101" pitchFamily="2" charset="-122"/>
                <a:ea typeface="SimSun" panose="02010600030101010101" pitchFamily="2" charset="-122"/>
              </a:rPr>
              <a:t>土地改革与分散化</a:t>
            </a:r>
            <a:endParaRPr lang="en-US" sz="1400" b="0" i="0" u="none" strike="noStrike">
              <a:latin typeface="SimSun" panose="02010600030101010101" pitchFamily="2" charset="-122"/>
              <a:ea typeface="SimSun" panose="02010600030101010101" pitchFamily="2" charset="-122"/>
            </a:endParaRPr>
          </a:p>
        </p:txBody>
      </p:sp>
      <p:sp>
        <p:nvSpPr>
          <p:cNvPr id="19" name="Oval 18"/>
          <p:cNvSpPr/>
          <p:nvPr/>
        </p:nvSpPr>
        <p:spPr>
          <a:xfrm>
            <a:off x="4412410" y="863003"/>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
        <p:nvSpPr>
          <p:cNvPr id="20" name="Oval 19"/>
          <p:cNvSpPr/>
          <p:nvPr/>
        </p:nvSpPr>
        <p:spPr>
          <a:xfrm>
            <a:off x="4300079" y="1001808"/>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
        <p:nvSpPr>
          <p:cNvPr id="21" name="Oval 20"/>
          <p:cNvSpPr/>
          <p:nvPr/>
        </p:nvSpPr>
        <p:spPr>
          <a:xfrm>
            <a:off x="4042904" y="1268508"/>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
        <p:nvSpPr>
          <p:cNvPr id="22" name="Oval 21"/>
          <p:cNvSpPr/>
          <p:nvPr/>
        </p:nvSpPr>
        <p:spPr>
          <a:xfrm>
            <a:off x="4090529" y="1672601"/>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
        <p:nvSpPr>
          <p:cNvPr id="23" name="Oval 22"/>
          <p:cNvSpPr/>
          <p:nvPr/>
        </p:nvSpPr>
        <p:spPr>
          <a:xfrm>
            <a:off x="4623929" y="954183"/>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
        <p:nvSpPr>
          <p:cNvPr id="24" name="Oval 23"/>
          <p:cNvSpPr/>
          <p:nvPr/>
        </p:nvSpPr>
        <p:spPr>
          <a:xfrm>
            <a:off x="4389907" y="1414706"/>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
        <p:nvSpPr>
          <p:cNvPr id="25" name="Oval 24"/>
          <p:cNvSpPr/>
          <p:nvPr/>
        </p:nvSpPr>
        <p:spPr>
          <a:xfrm>
            <a:off x="4315758" y="1645189"/>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
        <p:nvSpPr>
          <p:cNvPr id="26" name="Oval 25"/>
          <p:cNvSpPr/>
          <p:nvPr/>
        </p:nvSpPr>
        <p:spPr>
          <a:xfrm>
            <a:off x="4652168" y="1358498"/>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
        <p:nvSpPr>
          <p:cNvPr id="27" name="Oval 26"/>
          <p:cNvSpPr/>
          <p:nvPr/>
        </p:nvSpPr>
        <p:spPr>
          <a:xfrm>
            <a:off x="4752926" y="1815476"/>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
        <p:nvSpPr>
          <p:cNvPr id="28" name="Oval 27"/>
          <p:cNvSpPr/>
          <p:nvPr/>
        </p:nvSpPr>
        <p:spPr>
          <a:xfrm>
            <a:off x="4881177" y="1144683"/>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
        <p:nvSpPr>
          <p:cNvPr id="29" name="Oval 28"/>
          <p:cNvSpPr/>
          <p:nvPr/>
        </p:nvSpPr>
        <p:spPr>
          <a:xfrm>
            <a:off x="5036608" y="1591057"/>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
        <p:nvSpPr>
          <p:cNvPr id="30" name="Oval 29"/>
          <p:cNvSpPr/>
          <p:nvPr/>
        </p:nvSpPr>
        <p:spPr>
          <a:xfrm>
            <a:off x="4541924" y="1771396"/>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
        <p:nvSpPr>
          <p:cNvPr id="31" name="Oval 30"/>
          <p:cNvSpPr/>
          <p:nvPr/>
        </p:nvSpPr>
        <p:spPr>
          <a:xfrm>
            <a:off x="5047458" y="1763413"/>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
        <p:nvSpPr>
          <p:cNvPr id="32" name="Rectangle 31"/>
          <p:cNvSpPr/>
          <p:nvPr/>
        </p:nvSpPr>
        <p:spPr>
          <a:xfrm>
            <a:off x="453721" y="838724"/>
            <a:ext cx="200025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en-US" sz="1800" b="0" i="0" u="none" strike="noStrike">
                <a:latin typeface="SimSun" panose="02010600030101010101" pitchFamily="2" charset="-122"/>
                <a:ea typeface="SimSun" panose="02010600030101010101" pitchFamily="2" charset="-122"/>
              </a:rPr>
              <a:t>雇佣工人的国有/集体农场</a:t>
            </a:r>
            <a:endParaRPr lang="en-US" sz="1800" b="0" i="0" u="none" strike="noStrike">
              <a:latin typeface="SimSun" panose="02010600030101010101" pitchFamily="2" charset="-122"/>
              <a:ea typeface="SimSun" panose="02010600030101010101" pitchFamily="2" charset="-122"/>
            </a:endParaRPr>
          </a:p>
        </p:txBody>
      </p:sp>
      <p:sp>
        <p:nvSpPr>
          <p:cNvPr id="33" name="Oval 32"/>
          <p:cNvSpPr/>
          <p:nvPr/>
        </p:nvSpPr>
        <p:spPr>
          <a:xfrm>
            <a:off x="4590628" y="1097058"/>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
        <p:nvSpPr>
          <p:cNvPr id="34" name="Oval 33"/>
          <p:cNvSpPr/>
          <p:nvPr/>
        </p:nvSpPr>
        <p:spPr>
          <a:xfrm>
            <a:off x="5545166" y="834677"/>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
        <p:nvSpPr>
          <p:cNvPr id="35" name="Oval 34"/>
          <p:cNvSpPr/>
          <p:nvPr/>
        </p:nvSpPr>
        <p:spPr>
          <a:xfrm>
            <a:off x="4216405" y="1210200"/>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
        <p:nvSpPr>
          <p:cNvPr id="36" name="Oval 35"/>
          <p:cNvSpPr/>
          <p:nvPr/>
        </p:nvSpPr>
        <p:spPr>
          <a:xfrm>
            <a:off x="5014478" y="1281638"/>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
        <p:nvSpPr>
          <p:cNvPr id="37" name="Oval 36"/>
          <p:cNvSpPr/>
          <p:nvPr/>
        </p:nvSpPr>
        <p:spPr>
          <a:xfrm>
            <a:off x="5776797" y="879422"/>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
        <p:nvSpPr>
          <p:cNvPr id="38" name="Oval 37"/>
          <p:cNvSpPr/>
          <p:nvPr/>
        </p:nvSpPr>
        <p:spPr>
          <a:xfrm>
            <a:off x="5276373" y="1083351"/>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
        <p:nvSpPr>
          <p:cNvPr id="39" name="Oval 38"/>
          <p:cNvSpPr/>
          <p:nvPr/>
        </p:nvSpPr>
        <p:spPr>
          <a:xfrm>
            <a:off x="5242754" y="1522361"/>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
        <p:nvSpPr>
          <p:cNvPr id="40" name="Oval 39"/>
          <p:cNvSpPr/>
          <p:nvPr/>
        </p:nvSpPr>
        <p:spPr>
          <a:xfrm>
            <a:off x="5536627" y="1319733"/>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
        <p:nvSpPr>
          <p:cNvPr id="41" name="Oval 40"/>
          <p:cNvSpPr/>
          <p:nvPr/>
        </p:nvSpPr>
        <p:spPr>
          <a:xfrm>
            <a:off x="5536627" y="1510233"/>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
        <p:nvSpPr>
          <p:cNvPr id="42" name="Oval 41"/>
          <p:cNvSpPr/>
          <p:nvPr/>
        </p:nvSpPr>
        <p:spPr>
          <a:xfrm>
            <a:off x="5777425" y="1336623"/>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
        <p:nvSpPr>
          <p:cNvPr id="43" name="Oval 42"/>
          <p:cNvSpPr/>
          <p:nvPr/>
        </p:nvSpPr>
        <p:spPr>
          <a:xfrm>
            <a:off x="5514863" y="1055635"/>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
        <p:nvSpPr>
          <p:cNvPr id="44" name="Oval 43"/>
          <p:cNvSpPr/>
          <p:nvPr/>
        </p:nvSpPr>
        <p:spPr>
          <a:xfrm>
            <a:off x="5062435" y="908091"/>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
        <p:nvSpPr>
          <p:cNvPr id="45" name="Oval 44"/>
          <p:cNvSpPr/>
          <p:nvPr/>
        </p:nvSpPr>
        <p:spPr>
          <a:xfrm>
            <a:off x="4727335" y="1193748"/>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
        <p:nvSpPr>
          <p:cNvPr id="46" name="Oval 45"/>
          <p:cNvSpPr/>
          <p:nvPr/>
        </p:nvSpPr>
        <p:spPr>
          <a:xfrm>
            <a:off x="4774960" y="1597841"/>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
        <p:nvSpPr>
          <p:cNvPr id="47" name="Oval 46"/>
          <p:cNvSpPr/>
          <p:nvPr/>
        </p:nvSpPr>
        <p:spPr>
          <a:xfrm>
            <a:off x="5308360" y="879423"/>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
        <p:nvSpPr>
          <p:cNvPr id="48" name="Oval 47"/>
          <p:cNvSpPr/>
          <p:nvPr/>
        </p:nvSpPr>
        <p:spPr>
          <a:xfrm>
            <a:off x="5405252" y="1672601"/>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
        <p:nvSpPr>
          <p:cNvPr id="49" name="Oval 48"/>
          <p:cNvSpPr/>
          <p:nvPr/>
        </p:nvSpPr>
        <p:spPr>
          <a:xfrm>
            <a:off x="4344138" y="1846653"/>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
        <p:nvSpPr>
          <p:cNvPr id="50" name="Oval 49"/>
          <p:cNvSpPr/>
          <p:nvPr/>
        </p:nvSpPr>
        <p:spPr>
          <a:xfrm>
            <a:off x="5336599" y="1283738"/>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
        <p:nvSpPr>
          <p:cNvPr id="51" name="Oval 50"/>
          <p:cNvSpPr/>
          <p:nvPr/>
        </p:nvSpPr>
        <p:spPr>
          <a:xfrm>
            <a:off x="5629128" y="1682210"/>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
        <p:nvSpPr>
          <p:cNvPr id="52" name="Oval 51"/>
          <p:cNvSpPr/>
          <p:nvPr/>
        </p:nvSpPr>
        <p:spPr>
          <a:xfrm>
            <a:off x="5728195" y="1089554"/>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
        <p:nvSpPr>
          <p:cNvPr id="53" name="Oval 52"/>
          <p:cNvSpPr/>
          <p:nvPr/>
        </p:nvSpPr>
        <p:spPr>
          <a:xfrm>
            <a:off x="5721039" y="1516297"/>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
        <p:nvSpPr>
          <p:cNvPr id="54" name="Oval 53"/>
          <p:cNvSpPr/>
          <p:nvPr/>
        </p:nvSpPr>
        <p:spPr>
          <a:xfrm>
            <a:off x="5226355" y="1696636"/>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
        <p:nvSpPr>
          <p:cNvPr id="55" name="Oval 54"/>
          <p:cNvSpPr/>
          <p:nvPr/>
        </p:nvSpPr>
        <p:spPr>
          <a:xfrm>
            <a:off x="5731889" y="1839511"/>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
        <p:nvSpPr>
          <p:cNvPr id="56" name="Right Arrow 55"/>
          <p:cNvSpPr/>
          <p:nvPr/>
        </p:nvSpPr>
        <p:spPr>
          <a:xfrm>
            <a:off x="2540883" y="1152426"/>
            <a:ext cx="899870" cy="57274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
        <p:nvSpPr>
          <p:cNvPr id="57" name="TextBox 56"/>
          <p:cNvSpPr txBox="1"/>
          <p:nvPr/>
        </p:nvSpPr>
        <p:spPr>
          <a:xfrm>
            <a:off x="6948340" y="1120870"/>
            <a:ext cx="1678440" cy="646331"/>
          </a:xfrm>
          <a:prstGeom prst="rect">
            <a:avLst/>
          </a:prstGeom>
          <a:noFill/>
        </p:spPr>
        <p:txBody>
          <a:bodyPr wrap="square" rtlCol="0">
            <a:noAutofit/>
          </a:bodyPr>
          <a:lstStyle/>
          <a:p>
            <a:pPr algn="ctr" rtl="0"/>
            <a:r>
              <a:rPr lang="en-US" sz="1800" b="1" i="0" u="none" strike="noStrike">
                <a:latin typeface="SimSun" panose="02010600030101010101" pitchFamily="2" charset="-122"/>
                <a:ea typeface="SimSun" panose="02010600030101010101" pitchFamily="2" charset="-122"/>
              </a:rPr>
              <a:t>农业现代化</a:t>
            </a:r>
            <a:endParaRPr lang="en-US" sz="1800" b="1" i="0" u="none" strike="noStrike">
              <a:latin typeface="SimSun" panose="02010600030101010101" pitchFamily="2" charset="-122"/>
              <a:ea typeface="SimSun" panose="02010600030101010101" pitchFamily="2" charset="-122"/>
            </a:endParaRPr>
          </a:p>
        </p:txBody>
      </p:sp>
      <p:sp>
        <p:nvSpPr>
          <p:cNvPr id="59" name="Right Arrow 58"/>
          <p:cNvSpPr/>
          <p:nvPr/>
        </p:nvSpPr>
        <p:spPr>
          <a:xfrm>
            <a:off x="6084760" y="1152426"/>
            <a:ext cx="899870" cy="57274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
        <p:nvSpPr>
          <p:cNvPr id="60" name="Rectangle 59"/>
          <p:cNvSpPr/>
          <p:nvPr/>
        </p:nvSpPr>
        <p:spPr>
          <a:xfrm>
            <a:off x="6222300" y="949718"/>
            <a:ext cx="505267" cy="923330"/>
          </a:xfrm>
          <a:prstGeom prst="rect">
            <a:avLst/>
          </a:prstGeom>
          <a:noFill/>
        </p:spPr>
        <p:txBody>
          <a:bodyPr wrap="none" lIns="91440" tIns="45720" rIns="91440" bIns="45720">
            <a:noAutofit/>
          </a:bodyPr>
          <a:lstStyle/>
          <a:p>
            <a:pPr algn="ctr" rtl="0"/>
            <a:r>
              <a:rPr lang="en-US" sz="5400" b="0" i="0" u="none" strike="noStrike" cap="none" spc="0">
                <a:solidFill>
                  <a:srgbClr val="005EA7"/>
                </a:solidFill>
                <a:latin typeface="SimSun" panose="02010600030101010101" pitchFamily="2" charset="-122"/>
                <a:ea typeface="SimSun" panose="02010600030101010101" pitchFamily="2" charset="-122"/>
              </a:rPr>
              <a:t>?</a:t>
            </a:r>
            <a:endParaRPr lang="en-US" sz="5400" b="0" i="0" u="none" strike="noStrike" cap="none" spc="0">
              <a:ln w="0"/>
              <a:solidFill>
                <a:srgbClr val="005EA7"/>
              </a:solidFill>
              <a:effectLst>
                <a:outerShdw blurRad="38100" dist="25400" dir="5400000" algn="ctr" rotWithShape="0">
                  <a:srgbClr val="6E747A">
                    <a:alpha val="43000"/>
                  </a:srgbClr>
                </a:outerShdw>
              </a:effectLst>
              <a:latin typeface="SimSun" panose="02010600030101010101" pitchFamily="2" charset="-122"/>
              <a:ea typeface="SimSun" panose="02010600030101010101" pitchFamily="2" charset="-122"/>
            </a:endParaRPr>
          </a:p>
        </p:txBody>
      </p:sp>
      <p:sp>
        <p:nvSpPr>
          <p:cNvPr id="58" name="Rectangle 57"/>
          <p:cNvSpPr/>
          <p:nvPr/>
        </p:nvSpPr>
        <p:spPr>
          <a:xfrm>
            <a:off x="-6092" y="703927"/>
            <a:ext cx="9144000" cy="14784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930" y="372951"/>
            <a:ext cx="8486927" cy="631088"/>
          </a:xfrm>
        </p:spPr>
        <p:txBody>
          <a:bodyPr>
            <a:noAutofit/>
          </a:bodyPr>
          <a:lstStyle/>
          <a:p>
            <a:pPr rtl="0"/>
            <a:r>
              <a:rPr lang="en-US" sz="2000" b="1" i="0" u="none" strike="noStrike">
                <a:latin typeface="SimSun" panose="02010600030101010101" pitchFamily="2" charset="-122"/>
                <a:ea typeface="SimSun" panose="02010600030101010101" pitchFamily="2" charset="-122"/>
              </a:rPr>
              <a:t>进行体制改革，在以农场为基础的小规模零散农业系统中实现规模经济</a:t>
            </a:r>
            <a:endParaRPr lang="en-US" sz="2000" b="1" i="0" u="none" strike="noStrike">
              <a:latin typeface="SimSun" panose="02010600030101010101" pitchFamily="2" charset="-122"/>
              <a:ea typeface="SimSun" panose="02010600030101010101" pitchFamily="2" charset="-122"/>
            </a:endParaRPr>
          </a:p>
        </p:txBody>
      </p:sp>
      <p:sp>
        <p:nvSpPr>
          <p:cNvPr id="3" name="Content Placeholder 2"/>
          <p:cNvSpPr>
            <a:spLocks noGrp="1"/>
          </p:cNvSpPr>
          <p:nvPr>
            <p:ph idx="1"/>
          </p:nvPr>
        </p:nvSpPr>
        <p:spPr>
          <a:xfrm>
            <a:off x="668106" y="1625248"/>
            <a:ext cx="5616000" cy="3908932"/>
          </a:xfrm>
        </p:spPr>
        <p:txBody>
          <a:bodyPr>
            <a:noAutofit/>
          </a:bodyPr>
          <a:lstStyle/>
          <a:p>
            <a:pPr marL="0" indent="0" rtl="0">
              <a:buNone/>
            </a:pPr>
            <a:r>
              <a:rPr lang="en-US" sz="2000" b="1" i="0" u="none" strike="noStrike">
                <a:solidFill>
                  <a:srgbClr val="00477D"/>
                </a:solidFill>
                <a:latin typeface="SimSun" panose="02010600030101010101" pitchFamily="2" charset="-122"/>
                <a:ea typeface="SimSun" panose="02010600030101010101" pitchFamily="2" charset="-122"/>
              </a:rPr>
              <a:t>3C</a:t>
            </a:r>
            <a:endParaRPr lang="en-US" sz="2000" b="1" i="0" u="none" strike="noStrike">
              <a:solidFill>
                <a:srgbClr val="00477D"/>
              </a:solidFill>
              <a:latin typeface="SimSun" panose="02010600030101010101" pitchFamily="2" charset="-122"/>
              <a:ea typeface="SimSun" panose="02010600030101010101" pitchFamily="2" charset="-122"/>
            </a:endParaRPr>
          </a:p>
          <a:p>
            <a:pPr rtl="0"/>
            <a:r>
              <a:rPr lang="en-US" sz="2000" b="1" i="0" u="none" strike="noStrike">
                <a:solidFill>
                  <a:srgbClr val="00477D"/>
                </a:solidFill>
                <a:latin typeface="SimSun" panose="02010600030101010101" pitchFamily="2" charset="-122"/>
                <a:ea typeface="SimSun" panose="02010600030101010101" pitchFamily="2" charset="-122"/>
              </a:rPr>
              <a:t>C</a:t>
            </a:r>
            <a:r>
              <a:rPr lang="en-US" sz="2000" b="0" i="0" u="none" strike="noStrike">
                <a:solidFill>
                  <a:srgbClr val="00477D"/>
                </a:solidFill>
                <a:latin typeface="SimSun" panose="02010600030101010101" pitchFamily="2" charset="-122"/>
                <a:ea typeface="SimSun" panose="02010600030101010101" pitchFamily="2" charset="-122"/>
              </a:rPr>
              <a:t>onsolidation 整合</a:t>
            </a:r>
            <a:endParaRPr lang="en-US" sz="2000" b="0" i="0" u="none" strike="noStrike">
              <a:solidFill>
                <a:srgbClr val="00477D"/>
              </a:solidFill>
              <a:latin typeface="SimSun" panose="02010600030101010101" pitchFamily="2" charset="-122"/>
              <a:ea typeface="SimSun" panose="02010600030101010101" pitchFamily="2" charset="-122"/>
            </a:endParaRPr>
          </a:p>
          <a:p>
            <a:pPr rtl="0"/>
            <a:r>
              <a:rPr lang="en-US" sz="2000" b="1" i="0" u="none" strike="noStrike">
                <a:solidFill>
                  <a:srgbClr val="00477D"/>
                </a:solidFill>
                <a:latin typeface="SimSun" panose="02010600030101010101" pitchFamily="2" charset="-122"/>
                <a:ea typeface="SimSun" panose="02010600030101010101" pitchFamily="2" charset="-122"/>
              </a:rPr>
              <a:t>C</a:t>
            </a:r>
            <a:r>
              <a:rPr lang="en-US" sz="2000" b="0" i="0" u="none" strike="noStrike">
                <a:solidFill>
                  <a:srgbClr val="00477D"/>
                </a:solidFill>
                <a:latin typeface="SimSun" panose="02010600030101010101" pitchFamily="2" charset="-122"/>
                <a:ea typeface="SimSun" panose="02010600030101010101" pitchFamily="2" charset="-122"/>
              </a:rPr>
              <a:t>ooperatives 合作社</a:t>
            </a:r>
            <a:endParaRPr lang="en-US" sz="2000" b="0" i="0" u="none" strike="noStrike">
              <a:solidFill>
                <a:srgbClr val="00477D"/>
              </a:solidFill>
              <a:latin typeface="SimSun" panose="02010600030101010101" pitchFamily="2" charset="-122"/>
              <a:ea typeface="SimSun" panose="02010600030101010101" pitchFamily="2" charset="-122"/>
            </a:endParaRPr>
          </a:p>
          <a:p>
            <a:pPr rtl="0"/>
            <a:r>
              <a:rPr lang="en-US" sz="2000" b="1" i="0" u="none" strike="noStrike">
                <a:solidFill>
                  <a:srgbClr val="00477D"/>
                </a:solidFill>
                <a:latin typeface="SimSun" panose="02010600030101010101" pitchFamily="2" charset="-122"/>
                <a:ea typeface="SimSun" panose="02010600030101010101" pitchFamily="2" charset="-122"/>
              </a:rPr>
              <a:t>C</a:t>
            </a:r>
            <a:r>
              <a:rPr lang="en-US" sz="2000" b="0" i="0" u="none" strike="noStrike">
                <a:solidFill>
                  <a:srgbClr val="00477D"/>
                </a:solidFill>
                <a:latin typeface="SimSun" panose="02010600030101010101" pitchFamily="2" charset="-122"/>
                <a:ea typeface="SimSun" panose="02010600030101010101" pitchFamily="2" charset="-122"/>
              </a:rPr>
              <a:t>lusters 集群</a:t>
            </a:r>
            <a:endParaRPr lang="en-US" sz="2000" b="0" i="0" u="none" strike="noStrike">
              <a:solidFill>
                <a:srgbClr val="00477D"/>
              </a:solidFill>
              <a:latin typeface="SimSun" panose="02010600030101010101" pitchFamily="2" charset="-122"/>
              <a:ea typeface="SimSun" panose="02010600030101010101" pitchFamily="2" charset="-122"/>
            </a:endParaRPr>
          </a:p>
          <a:p>
            <a:endParaRPr lang="en-US" sz="2000" smtClean="0">
              <a:solidFill>
                <a:schemeClr val="accent1">
                  <a:lumMod val="75000"/>
                </a:schemeClr>
              </a:solidFill>
            </a:endParaRPr>
          </a:p>
          <a:p>
            <a:pPr rtl="0"/>
            <a:r>
              <a:rPr lang="en-US" sz="2000" b="0" i="0" u="none" strike="noStrike">
                <a:solidFill>
                  <a:srgbClr val="00477D"/>
                </a:solidFill>
                <a:latin typeface="SimSun" panose="02010600030101010101" pitchFamily="2" charset="-122"/>
                <a:ea typeface="SimSun" panose="02010600030101010101" pitchFamily="2" charset="-122"/>
              </a:rPr>
              <a:t>土地使用权</a:t>
            </a:r>
            <a:endParaRPr lang="de-DE" sz="2000">
              <a:solidFill>
                <a:schemeClr val="accent1">
                  <a:lumMod val="75000"/>
                </a:schemeClr>
              </a:solidFill>
            </a:endParaRPr>
          </a:p>
          <a:p>
            <a:endParaRPr lang="de-DE" sz="2000">
              <a:solidFill>
                <a:schemeClr val="accent1">
                  <a:lumMod val="75000"/>
                </a:schemeClr>
              </a:solidFill>
            </a:endParaRPr>
          </a:p>
        </p:txBody>
      </p:sp>
      <p:sp>
        <p:nvSpPr>
          <p:cNvPr id="4" name="Slide Number Placeholder 3"/>
          <p:cNvSpPr>
            <a:spLocks noGrp="1"/>
          </p:cNvSpPr>
          <p:nvPr>
            <p:ph type="sldNum" sz="quarter" idx="12"/>
          </p:nvPr>
        </p:nvSpPr>
        <p:spPr/>
        <p:txBody>
          <a:bodyPr>
            <a:noAutofit/>
          </a:bodyPr>
          <a:lstStyle/>
          <a:p>
            <a:pPr rtl="0"/>
            <a:r>
              <a:rPr lang="en-US" sz="1200" b="0" i="0" u="none" strike="noStrike">
                <a:highlight>
                  <a:srgbClr val="000000">
                    <a:alpha val="0"/>
                  </a:srgbClr>
                </a:highlight>
                <a:latin typeface="SimSun" panose="02010600030101010101" pitchFamily="2" charset="-122"/>
                <a:ea typeface="SimSun" panose="02010600030101010101" pitchFamily="2" charset="-122"/>
              </a:rPr>
              <a:t>13</a:t>
            </a:r>
            <a:endParaRPr lang="de-DE"/>
          </a:p>
        </p:txBody>
      </p:sp>
      <p:sp>
        <p:nvSpPr>
          <p:cNvPr id="5" name="Text Placeholder 4"/>
          <p:cNvSpPr>
            <a:spLocks noGrp="1"/>
          </p:cNvSpPr>
          <p:nvPr>
            <p:ph type="body" sz="quarter" idx="13"/>
          </p:nvPr>
        </p:nvSpPr>
        <p:spPr/>
        <p:txBody>
          <a:bodyPr>
            <a:noAutofit/>
          </a:bodyPr>
          <a:lstStyle/>
          <a:p>
            <a:endParaRPr lang="de-DE"/>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048" y="799877"/>
            <a:ext cx="8319902" cy="5238750"/>
          </a:xfrm>
        </p:spPr>
        <p:txBody>
          <a:bodyPr>
            <a:noAutofit/>
          </a:bodyPr>
          <a:lstStyle/>
          <a:p>
            <a:pPr rtl="0"/>
            <a:r>
              <a:rPr lang="en-US" sz="1600" b="0" i="0" u="none" strike="noStrike">
                <a:solidFill>
                  <a:srgbClr val="7030A0"/>
                </a:solidFill>
                <a:latin typeface="SimSun" panose="02010600030101010101" pitchFamily="2" charset="-122"/>
                <a:ea typeface="SimSun" panose="02010600030101010101" pitchFamily="2" charset="-122"/>
              </a:rPr>
              <a:t>分散化农业</a:t>
            </a:r>
            <a:r>
              <a:rPr lang="en-US" sz="1600" b="0" i="0" u="none" strike="noStrike">
                <a:latin typeface="SimSun" panose="02010600030101010101" pitchFamily="2" charset="-122"/>
                <a:ea typeface="SimSun" panose="02010600030101010101" pitchFamily="2" charset="-122"/>
              </a:rPr>
              <a:t>：农民持有空间中分散的几个小地块</a:t>
            </a:r>
            <a:endParaRPr lang="en-US" sz="1600" b="0" i="0" u="none" strike="noStrike">
              <a:latin typeface="SimSun" panose="02010600030101010101" pitchFamily="2" charset="-122"/>
              <a:ea typeface="SimSun" panose="02010600030101010101" pitchFamily="2" charset="-122"/>
            </a:endParaRPr>
          </a:p>
          <a:p>
            <a:pPr rtl="0"/>
            <a:r>
              <a:rPr lang="en-US" sz="1600" b="0" i="0" u="none" strike="noStrike">
                <a:solidFill>
                  <a:srgbClr val="7030A0"/>
                </a:solidFill>
                <a:latin typeface="SimSun" panose="02010600030101010101" pitchFamily="2" charset="-122"/>
                <a:ea typeface="SimSun" panose="02010600030101010101" pitchFamily="2" charset="-122"/>
              </a:rPr>
              <a:t>分散的地块</a:t>
            </a:r>
            <a:r>
              <a:rPr lang="en-US" sz="1600" b="0" i="0" u="none" strike="noStrike">
                <a:latin typeface="SimSun" panose="02010600030101010101" pitchFamily="2" charset="-122"/>
                <a:ea typeface="SimSun" panose="02010600030101010101" pitchFamily="2" charset="-122"/>
              </a:rPr>
              <a:t>可能存在劳动力、水或粮食生产的季节性高峰：</a:t>
            </a:r>
            <a:endParaRPr lang="en-US" sz="1600" b="0" i="0" u="none" strike="noStrike">
              <a:latin typeface="SimSun" panose="02010600030101010101" pitchFamily="2" charset="-122"/>
              <a:ea typeface="SimSun" panose="02010600030101010101" pitchFamily="2" charset="-122"/>
            </a:endParaRPr>
          </a:p>
          <a:p>
            <a:pPr lvl="1" rtl="0"/>
            <a:r>
              <a:rPr lang="en-US" sz="1600" b="0" i="0" u="none" strike="noStrike">
                <a:latin typeface="SimSun" panose="02010600030101010101" pitchFamily="2" charset="-122"/>
                <a:ea typeface="SimSun" panose="02010600030101010101" pitchFamily="2" charset="-122"/>
              </a:rPr>
              <a:t>提高农民的灵活性、各类设备投入的季节性调整、平稳的农业收入、</a:t>
            </a:r>
            <a:r>
              <a:rPr lang="en-US" sz="1600" b="0" i="0" u="none" strike="noStrike">
                <a:solidFill>
                  <a:srgbClr val="7030A0"/>
                </a:solidFill>
                <a:latin typeface="SimSun" panose="02010600030101010101" pitchFamily="2" charset="-122"/>
                <a:ea typeface="SimSun" panose="02010600030101010101" pitchFamily="2" charset="-122"/>
              </a:rPr>
              <a:t>小型农户的风险管理</a:t>
            </a:r>
            <a:endParaRPr lang="en-US" sz="1600" b="0" i="0" u="none" strike="noStrike">
              <a:solidFill>
                <a:srgbClr val="7030A0"/>
              </a:solidFill>
              <a:latin typeface="SimSun" panose="02010600030101010101" pitchFamily="2" charset="-122"/>
              <a:ea typeface="SimSun" panose="02010600030101010101" pitchFamily="2" charset="-122"/>
            </a:endParaRPr>
          </a:p>
          <a:p>
            <a:pPr rtl="0"/>
            <a:r>
              <a:rPr lang="en-US" sz="1600" b="0" i="0" u="none" strike="noStrike">
                <a:latin typeface="SimSun" panose="02010600030101010101" pitchFamily="2" charset="-122"/>
                <a:ea typeface="SimSun" panose="02010600030101010101" pitchFamily="2" charset="-122"/>
              </a:rPr>
              <a:t>然而，实现分散型地块</a:t>
            </a:r>
            <a:r>
              <a:rPr lang="en-US" sz="1600" b="0" i="0" u="none" strike="noStrike">
                <a:solidFill>
                  <a:srgbClr val="7030A0"/>
                </a:solidFill>
                <a:latin typeface="SimSun" panose="02010600030101010101" pitchFamily="2" charset="-122"/>
                <a:ea typeface="SimSun" panose="02010600030101010101" pitchFamily="2" charset="-122"/>
              </a:rPr>
              <a:t>的成本更高</a:t>
            </a:r>
            <a:r>
              <a:rPr lang="en-US" sz="1600" b="0" i="0" u="none" strike="noStrike">
                <a:latin typeface="SimSun" panose="02010600030101010101" pitchFamily="2" charset="-122"/>
                <a:ea typeface="SimSun" panose="02010600030101010101" pitchFamily="2" charset="-122"/>
              </a:rPr>
              <a:t>-&gt; 产出受损、集约农业受阻、土地价值下降</a:t>
            </a:r>
            <a:endParaRPr lang="en-US" sz="1600" b="0" i="0" u="none" strike="noStrike">
              <a:latin typeface="SimSun" panose="02010600030101010101" pitchFamily="2" charset="-122"/>
              <a:ea typeface="SimSun" panose="02010600030101010101" pitchFamily="2" charset="-122"/>
            </a:endParaRPr>
          </a:p>
          <a:p>
            <a:pPr rtl="0"/>
            <a:r>
              <a:rPr lang="en-US" sz="1600" b="0" i="0" u="none" strike="noStrike">
                <a:latin typeface="SimSun" panose="02010600030101010101" pitchFamily="2" charset="-122"/>
                <a:ea typeface="SimSun" panose="02010600030101010101" pitchFamily="2" charset="-122"/>
              </a:rPr>
              <a:t>较小的分散地块阻碍了重型设备的使用（从机械到杀虫剂等）</a:t>
            </a:r>
            <a:endParaRPr lang="de-DE" smtClean="0"/>
          </a:p>
          <a:p>
            <a:pPr rtl="0"/>
            <a:r>
              <a:rPr lang="en-US" sz="1600" b="0" i="0" u="none" strike="noStrike">
                <a:latin typeface="SimSun" panose="02010600030101010101" pitchFamily="2" charset="-122"/>
                <a:ea typeface="SimSun" panose="02010600030101010101" pitchFamily="2" charset="-122"/>
              </a:rPr>
              <a:t>通过农民之间的地块交换来</a:t>
            </a:r>
            <a:r>
              <a:rPr lang="en-US" sz="1600" b="0" i="0" u="none" strike="noStrike">
                <a:solidFill>
                  <a:srgbClr val="7030A0"/>
                </a:solidFill>
                <a:latin typeface="SimSun" panose="02010600030101010101" pitchFamily="2" charset="-122"/>
                <a:ea typeface="SimSun" panose="02010600030101010101" pitchFamily="2" charset="-122"/>
              </a:rPr>
              <a:t>整合</a:t>
            </a:r>
            <a:r>
              <a:rPr lang="en-US" sz="1600" b="0" i="0" u="none" strike="noStrike">
                <a:latin typeface="SimSun" panose="02010600030101010101" pitchFamily="2" charset="-122"/>
                <a:ea typeface="SimSun" panose="02010600030101010101" pitchFamily="2" charset="-122"/>
              </a:rPr>
              <a:t>农场</a:t>
            </a:r>
            <a:endParaRPr lang="en-US" sz="1600" b="0" i="0" u="none" strike="noStrike">
              <a:latin typeface="SimSun" panose="02010600030101010101" pitchFamily="2" charset="-122"/>
              <a:ea typeface="SimSun" panose="02010600030101010101" pitchFamily="2" charset="-122"/>
            </a:endParaRPr>
          </a:p>
          <a:p>
            <a:pPr lvl="1" rtl="0"/>
            <a:r>
              <a:rPr lang="en-US" sz="1600" b="0" i="0" u="none" strike="noStrike">
                <a:latin typeface="SimSun" panose="02010600030101010101" pitchFamily="2" charset="-122"/>
                <a:ea typeface="SimSun" panose="02010600030101010101" pitchFamily="2" charset="-122"/>
              </a:rPr>
              <a:t>无需提升农场规模或改变权力结构</a:t>
            </a:r>
            <a:endParaRPr lang="en-US" sz="1600" b="0" i="0" u="none" strike="noStrike">
              <a:latin typeface="SimSun" panose="02010600030101010101" pitchFamily="2" charset="-122"/>
              <a:ea typeface="SimSun" panose="02010600030101010101" pitchFamily="2" charset="-122"/>
            </a:endParaRPr>
          </a:p>
          <a:p>
            <a:pPr rtl="0"/>
            <a:r>
              <a:rPr lang="en-US" sz="1600" b="0" i="0" u="none" strike="noStrike">
                <a:latin typeface="SimSun" panose="02010600030101010101" pitchFamily="2" charset="-122"/>
                <a:ea typeface="SimSun" panose="02010600030101010101" pitchFamily="2" charset="-122"/>
              </a:rPr>
              <a:t>由于对其他农户缺乏信任、缺少其他地块相关信息，小型农户常拒绝此类交换合并。</a:t>
            </a:r>
            <a:endParaRPr lang="en-US"/>
          </a:p>
          <a:p>
            <a:pPr rtl="0"/>
            <a:r>
              <a:rPr lang="en-US" sz="1600" b="0" i="0" u="none" strike="noStrike">
                <a:latin typeface="SimSun" panose="02010600030101010101" pitchFamily="2" charset="-122"/>
                <a:ea typeface="SimSun" panose="02010600030101010101" pitchFamily="2" charset="-122"/>
              </a:rPr>
              <a:t>受土地交易的限制，农民在一段时间内调整零散地块的能力有限</a:t>
            </a:r>
            <a:endParaRPr lang="en-US" sz="1600" b="0" i="0" u="none" strike="noStrike">
              <a:latin typeface="SimSun" panose="02010600030101010101" pitchFamily="2" charset="-122"/>
              <a:ea typeface="SimSun" panose="02010600030101010101" pitchFamily="2" charset="-122"/>
            </a:endParaRPr>
          </a:p>
        </p:txBody>
      </p:sp>
      <p:sp>
        <p:nvSpPr>
          <p:cNvPr id="4" name="Slide Number Placeholder 3"/>
          <p:cNvSpPr>
            <a:spLocks noGrp="1"/>
          </p:cNvSpPr>
          <p:nvPr>
            <p:ph type="sldNum" sz="quarter" idx="12"/>
          </p:nvPr>
        </p:nvSpPr>
        <p:spPr/>
        <p:txBody>
          <a:bodyPr>
            <a:noAutofit/>
          </a:bodyPr>
          <a:lstStyle/>
          <a:p>
            <a:pPr rtl="0"/>
            <a:r>
              <a:rPr lang="en-US" sz="1200" b="0" i="0" u="none" strike="noStrike">
                <a:highlight>
                  <a:srgbClr val="000000">
                    <a:alpha val="0"/>
                  </a:srgbClr>
                </a:highlight>
                <a:latin typeface="SimSun" panose="02010600030101010101" pitchFamily="2" charset="-122"/>
                <a:ea typeface="SimSun" panose="02010600030101010101" pitchFamily="2" charset="-122"/>
              </a:rPr>
              <a:t>14</a:t>
            </a:r>
            <a:endParaRPr lang="de-DE"/>
          </a:p>
        </p:txBody>
      </p:sp>
      <p:sp>
        <p:nvSpPr>
          <p:cNvPr id="7" name="Title 1"/>
          <p:cNvSpPr txBox="1"/>
          <p:nvPr/>
        </p:nvSpPr>
        <p:spPr>
          <a:xfrm>
            <a:off x="376424" y="268913"/>
            <a:ext cx="6519676" cy="63108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b="1" kern="1200" baseline="0">
                <a:solidFill>
                  <a:schemeClr val="accent1"/>
                </a:solidFill>
                <a:latin typeface="+mj-lt"/>
                <a:ea typeface="+mj-ea"/>
                <a:cs typeface="+mj-cs"/>
              </a:defRPr>
            </a:lvl1pPr>
          </a:lstStyle>
          <a:p>
            <a:pPr rtl="0"/>
            <a:r>
              <a:rPr lang="en-US" sz="2400" b="1" i="0" u="none" strike="noStrike">
                <a:latin typeface="SimSun" panose="02010600030101010101" pitchFamily="2" charset="-122"/>
                <a:ea typeface="SimSun" panose="02010600030101010101" pitchFamily="2" charset="-122"/>
              </a:rPr>
              <a:t>土地和农场整合</a:t>
            </a:r>
            <a:endParaRPr lang="en-US" sz="2400" b="1" i="0" u="none" strike="noStrike">
              <a:latin typeface="SimSun" panose="02010600030101010101" pitchFamily="2" charset="-122"/>
              <a:ea typeface="SimSun" panose="02010600030101010101" pitchFamily="2" charset="-122"/>
            </a:endParaRPr>
          </a:p>
        </p:txBody>
      </p:sp>
      <p:pic>
        <p:nvPicPr>
          <p:cNvPr id="2050" name="Picture 2" descr="©FAO/A. K. Kimoto"/>
          <p:cNvPicPr>
            <a:picLocks noChangeAspect="1" noChangeArrowheads="1"/>
          </p:cNvPicPr>
          <p:nvPr/>
        </p:nvPicPr>
        <p:blipFill>
          <a:blip r:embed="rId1"/>
          <a:stretch>
            <a:fillRect/>
          </a:stretch>
        </p:blipFill>
        <p:spPr bwMode="auto">
          <a:xfrm>
            <a:off x="1221543" y="4325509"/>
            <a:ext cx="7035303" cy="20647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315973" y="6161251"/>
            <a:ext cx="1988045" cy="261610"/>
          </a:xfrm>
          <a:prstGeom prst="rect">
            <a:avLst/>
          </a:prstGeom>
        </p:spPr>
        <p:txBody>
          <a:bodyPr wrap="none">
            <a:noAutofit/>
          </a:bodyPr>
          <a:lstStyle/>
          <a:p>
            <a:pPr rtl="0"/>
            <a:r>
              <a:rPr lang="en-US" sz="1100" b="0" i="0" u="none" strike="noStrike">
                <a:solidFill>
                  <a:srgbClr val="FFFFFF"/>
                </a:solidFill>
                <a:highlight>
                  <a:srgbClr val="000000">
                    <a:alpha val="0"/>
                  </a:srgbClr>
                </a:highlight>
                <a:latin typeface="SimSun" panose="02010600030101010101" pitchFamily="2" charset="-122"/>
                <a:ea typeface="SimSun" panose="02010600030101010101" pitchFamily="2" charset="-122"/>
              </a:rPr>
              <a:t>图片：粮农组织MAINLAND项目。</a:t>
            </a:r>
            <a:endParaRPr lang="de-DE" sz="1100">
              <a:solidFill>
                <a:schemeClr val="bg1"/>
              </a:solidFil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323" y="268913"/>
            <a:ext cx="5616000" cy="369442"/>
          </a:xfrm>
        </p:spPr>
        <p:txBody>
          <a:bodyPr>
            <a:noAutofit/>
          </a:bodyPr>
          <a:lstStyle/>
          <a:p>
            <a:pPr rtl="0"/>
            <a:r>
              <a:rPr lang="en-US" sz="2400" b="1" i="0" u="none" strike="noStrike">
                <a:latin typeface="SimSun" panose="02010600030101010101" pitchFamily="2" charset="-122"/>
                <a:ea typeface="SimSun" panose="02010600030101010101" pitchFamily="2" charset="-122"/>
              </a:rPr>
              <a:t>乌兹别克斯坦的农场整合</a:t>
            </a:r>
            <a:endParaRPr lang="en-US" sz="2400" b="1" i="0" u="none" strike="noStrike">
              <a:latin typeface="SimSun" panose="02010600030101010101" pitchFamily="2" charset="-122"/>
              <a:ea typeface="SimSun" panose="02010600030101010101" pitchFamily="2" charset="-122"/>
            </a:endParaRPr>
          </a:p>
        </p:txBody>
      </p:sp>
      <p:sp>
        <p:nvSpPr>
          <p:cNvPr id="4" name="Slide Number Placeholder 3"/>
          <p:cNvSpPr>
            <a:spLocks noGrp="1"/>
          </p:cNvSpPr>
          <p:nvPr>
            <p:ph type="sldNum" sz="quarter" idx="12"/>
          </p:nvPr>
        </p:nvSpPr>
        <p:spPr/>
        <p:txBody>
          <a:bodyPr>
            <a:noAutofit/>
          </a:bodyPr>
          <a:lstStyle/>
          <a:p>
            <a:pPr rtl="0"/>
            <a:r>
              <a:rPr lang="en-US" sz="1200" b="0" i="0" u="none" strike="noStrike">
                <a:highlight>
                  <a:srgbClr val="000000">
                    <a:alpha val="0"/>
                  </a:srgbClr>
                </a:highlight>
                <a:latin typeface="SimSun" panose="02010600030101010101" pitchFamily="2" charset="-122"/>
                <a:ea typeface="SimSun" panose="02010600030101010101" pitchFamily="2" charset="-122"/>
              </a:rPr>
              <a:t>15</a:t>
            </a:r>
            <a:endParaRPr lang="de-DE"/>
          </a:p>
        </p:txBody>
      </p:sp>
      <p:pic>
        <p:nvPicPr>
          <p:cNvPr id="8" name="Picture 4"/>
          <p:cNvPicPr>
            <a:picLocks noChangeAspect="1" noChangeArrowheads="1"/>
          </p:cNvPicPr>
          <p:nvPr/>
        </p:nvPicPr>
        <p:blipFill>
          <a:blip r:embed="rId2"/>
          <a:stretch>
            <a:fillRect/>
          </a:stretch>
        </p:blipFill>
        <p:spPr bwMode="auto">
          <a:xfrm>
            <a:off x="478323" y="821366"/>
            <a:ext cx="5802313" cy="305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741872" y="3798705"/>
            <a:ext cx="4572000" cy="261610"/>
          </a:xfrm>
          <a:prstGeom prst="rect">
            <a:avLst/>
          </a:prstGeom>
        </p:spPr>
        <p:txBody>
          <a:bodyPr>
            <a:noAutofit/>
          </a:bodyPr>
          <a:lstStyle/>
          <a:p>
            <a:pPr rtl="0"/>
            <a:r>
              <a:rPr lang="en-US" sz="1000" b="0" i="0" u="none" strike="noStrike">
                <a:latin typeface="SimSun" panose="02010600030101010101" pitchFamily="2" charset="-122"/>
                <a:ea typeface="SimSun" panose="02010600030101010101" pitchFamily="2" charset="-122"/>
              </a:rPr>
              <a:t>资料来源：Djanibekov等人。（2012年）。</a:t>
            </a:r>
            <a:endParaRPr lang="en-US" sz="1000" b="0" i="0" u="none" strike="noStrike">
              <a:latin typeface="SimSun" panose="02010600030101010101" pitchFamily="2" charset="-122"/>
              <a:ea typeface="SimSun" panose="02010600030101010101" pitchFamily="2" charset="-122"/>
            </a:endParaRPr>
          </a:p>
        </p:txBody>
      </p:sp>
      <p:graphicFrame>
        <p:nvGraphicFramePr>
          <p:cNvPr id="10" name="Chart 9"/>
          <p:cNvGraphicFramePr/>
          <p:nvPr/>
        </p:nvGraphicFramePr>
        <p:xfrm>
          <a:off x="3856008" y="3694292"/>
          <a:ext cx="5175101" cy="3061050"/>
        </p:xfrm>
        <a:graphic>
          <a:graphicData uri="http://schemas.openxmlformats.org/drawingml/2006/chart">
            <c:chart xmlns:c="http://schemas.openxmlformats.org/drawingml/2006/chart" xmlns:r="http://schemas.openxmlformats.org/officeDocument/2006/relationships" r:id="rId1"/>
          </a:graphicData>
        </a:graphic>
      </p:graphicFrame>
      <p:sp>
        <p:nvSpPr>
          <p:cNvPr id="6" name="Rectangle 5"/>
          <p:cNvSpPr/>
          <p:nvPr/>
        </p:nvSpPr>
        <p:spPr>
          <a:xfrm>
            <a:off x="741872" y="604382"/>
            <a:ext cx="5352451" cy="338554"/>
          </a:xfrm>
          <a:prstGeom prst="rect">
            <a:avLst/>
          </a:prstGeom>
        </p:spPr>
        <p:txBody>
          <a:bodyPr wrap="square">
            <a:noAutofit/>
          </a:bodyPr>
          <a:lstStyle/>
          <a:p>
            <a:pPr algn="ctr" rtl="0"/>
            <a:r>
              <a:rPr lang="en-US" sz="1600" b="0" i="0" u="none" strike="noStrike">
                <a:latin typeface="SimSun" panose="02010600030101010101" pitchFamily="2" charset="-122"/>
                <a:ea typeface="SimSun" panose="02010600030101010101" pitchFamily="2" charset="-122"/>
              </a:rPr>
              <a:t>乌兹别克斯坦农场整合示意图</a:t>
            </a:r>
            <a:endParaRPr lang="en-US" sz="1600" b="0" i="0" u="none" strike="noStrike">
              <a:latin typeface="SimSun" panose="02010600030101010101" pitchFamily="2" charset="-122"/>
              <a:ea typeface="SimSun" panose="02010600030101010101" pitchFamily="2" charset="-122"/>
            </a:endParaRPr>
          </a:p>
        </p:txBody>
      </p:sp>
      <p:sp>
        <p:nvSpPr>
          <p:cNvPr id="12" name="Rectangle 11"/>
          <p:cNvSpPr/>
          <p:nvPr/>
        </p:nvSpPr>
        <p:spPr>
          <a:xfrm>
            <a:off x="4313208" y="3721760"/>
            <a:ext cx="4830792" cy="338554"/>
          </a:xfrm>
          <a:prstGeom prst="rect">
            <a:avLst/>
          </a:prstGeom>
        </p:spPr>
        <p:txBody>
          <a:bodyPr wrap="square">
            <a:noAutofit/>
          </a:bodyPr>
          <a:lstStyle/>
          <a:p>
            <a:pPr rtl="0"/>
            <a:r>
              <a:rPr lang="en-US" sz="1600" b="0" i="0" u="none" strike="noStrike">
                <a:latin typeface="SimSun" panose="02010600030101010101" pitchFamily="2" charset="-122"/>
                <a:ea typeface="SimSun" panose="02010600030101010101" pitchFamily="2" charset="-122"/>
              </a:rPr>
              <a:t>乌兹别克斯坦单个农场平均变化</a:t>
            </a:r>
            <a:endParaRPr lang="en-US" sz="1600" b="0" i="0" u="none" strike="noStrike">
              <a:latin typeface="SimSun" panose="02010600030101010101" pitchFamily="2" charset="-122"/>
              <a:ea typeface="SimSun" panose="02010600030101010101" pitchFamily="2" charset="-122"/>
            </a:endParaRPr>
          </a:p>
        </p:txBody>
      </p:sp>
      <p:sp>
        <p:nvSpPr>
          <p:cNvPr id="14" name="Rectangle 13"/>
          <p:cNvSpPr/>
          <p:nvPr/>
        </p:nvSpPr>
        <p:spPr>
          <a:xfrm>
            <a:off x="3994636" y="6665398"/>
            <a:ext cx="4572000" cy="261610"/>
          </a:xfrm>
          <a:prstGeom prst="rect">
            <a:avLst/>
          </a:prstGeom>
        </p:spPr>
        <p:txBody>
          <a:bodyPr>
            <a:noAutofit/>
          </a:bodyPr>
          <a:lstStyle/>
          <a:p>
            <a:pPr rtl="0"/>
            <a:r>
              <a:rPr lang="en-US" sz="1000" b="0" i="0" u="none" strike="noStrike">
                <a:latin typeface="SimSun" panose="02010600030101010101" pitchFamily="2" charset="-122"/>
                <a:ea typeface="SimSun" panose="02010600030101010101" pitchFamily="2" charset="-122"/>
              </a:rPr>
              <a:t>资料来源：Zorya等人。（2019年）。</a:t>
            </a:r>
            <a:endParaRPr lang="en-US" sz="1000" b="0" i="0" u="none" strike="noStrike">
              <a:latin typeface="SimSun" panose="02010600030101010101" pitchFamily="2" charset="-122"/>
              <a:ea typeface="SimSun" panose="02010600030101010101" pitchFamily="2" charset="-122"/>
            </a:endParaRPr>
          </a:p>
        </p:txBody>
      </p:sp>
      <p:sp>
        <p:nvSpPr>
          <p:cNvPr id="3" name="TextBox 2"/>
          <p:cNvSpPr txBox="1"/>
          <p:nvPr/>
        </p:nvSpPr>
        <p:spPr>
          <a:xfrm>
            <a:off x="6404532" y="967563"/>
            <a:ext cx="2514195" cy="2031325"/>
          </a:xfrm>
          <a:prstGeom prst="rect">
            <a:avLst/>
          </a:prstGeom>
          <a:noFill/>
        </p:spPr>
        <p:txBody>
          <a:bodyPr wrap="square" rtlCol="0">
            <a:noAutofit/>
          </a:bodyPr>
          <a:lstStyle/>
          <a:p>
            <a:pPr marL="285750" indent="-285750" rtl="0">
              <a:buFont typeface="Arial" panose="020B0604020202020204" pitchFamily="34" charset="0"/>
              <a:buChar char="•"/>
            </a:pPr>
            <a:r>
              <a:rPr lang="en-US" sz="1800" b="0" i="0" u="none" strike="noStrike">
                <a:latin typeface="SimSun" panose="02010600030101010101" pitchFamily="2" charset="-122"/>
                <a:ea typeface="SimSun" panose="02010600030101010101" pitchFamily="2" charset="-122"/>
              </a:rPr>
              <a:t>零星</a:t>
            </a:r>
            <a:endParaRPr lang="en-US" sz="1800" b="0" i="0" u="none" strike="noStrike">
              <a:latin typeface="SimSun" panose="02010600030101010101" pitchFamily="2" charset="-122"/>
              <a:ea typeface="SimSun" panose="02010600030101010101" pitchFamily="2" charset="-122"/>
            </a:endParaRPr>
          </a:p>
          <a:p>
            <a:pPr marL="285750" indent="-285750" rtl="0">
              <a:buFont typeface="Arial" panose="020B0604020202020204" pitchFamily="34" charset="0"/>
              <a:buChar char="•"/>
            </a:pPr>
            <a:r>
              <a:rPr lang="en-US" sz="1800" b="0" i="0" u="none" strike="noStrike">
                <a:latin typeface="SimSun" panose="02010600030101010101" pitchFamily="2" charset="-122"/>
                <a:ea typeface="SimSun" panose="02010600030101010101" pitchFamily="2" charset="-122"/>
              </a:rPr>
              <a:t>自上而下</a:t>
            </a:r>
            <a:endParaRPr lang="en-US" sz="1800" b="0" i="0" u="none" strike="noStrike">
              <a:latin typeface="SimSun" panose="02010600030101010101" pitchFamily="2" charset="-122"/>
              <a:ea typeface="SimSun" panose="02010600030101010101" pitchFamily="2" charset="-122"/>
            </a:endParaRPr>
          </a:p>
          <a:p>
            <a:pPr marL="285750" indent="-285750" rtl="0">
              <a:buFont typeface="Arial" panose="020B0604020202020204" pitchFamily="34" charset="0"/>
              <a:buChar char="•"/>
            </a:pPr>
            <a:r>
              <a:rPr lang="en-US" sz="1800" b="0" i="0" u="none" strike="noStrike">
                <a:latin typeface="SimSun" panose="02010600030101010101" pitchFamily="2" charset="-122"/>
                <a:ea typeface="SimSun" panose="02010600030101010101" pitchFamily="2" charset="-122"/>
              </a:rPr>
              <a:t>没有全额农场补偿</a:t>
            </a:r>
            <a:endParaRPr lang="en-US" sz="1800" b="0" i="0" u="none" strike="noStrike">
              <a:latin typeface="SimSun" panose="02010600030101010101" pitchFamily="2" charset="-122"/>
              <a:ea typeface="SimSun" panose="02010600030101010101" pitchFamily="2" charset="-122"/>
            </a:endParaRPr>
          </a:p>
          <a:p>
            <a:pPr marL="285750" indent="-285750" rtl="0">
              <a:buFont typeface="Arial" panose="020B0604020202020204" pitchFamily="34" charset="0"/>
              <a:buChar char="•"/>
            </a:pPr>
            <a:r>
              <a:rPr lang="en-US" sz="1800" b="0" i="0" u="none" strike="noStrike">
                <a:latin typeface="SimSun" panose="02010600030101010101" pitchFamily="2" charset="-122"/>
                <a:ea typeface="SimSun" panose="02010600030101010101" pitchFamily="2" charset="-122"/>
              </a:rPr>
              <a:t>对农场投资的信任和激励措施受损</a:t>
            </a:r>
            <a:endParaRPr lang="en-US" sz="1800" b="0" i="0" u="none" strike="noStrike">
              <a:latin typeface="SimSun" panose="02010600030101010101" pitchFamily="2" charset="-122"/>
              <a:ea typeface="SimSun" panose="02010600030101010101" pitchFamily="2" charset="-122"/>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263140"/>
            <a:ext cx="6732199" cy="375215"/>
          </a:xfrm>
        </p:spPr>
        <p:txBody>
          <a:bodyPr>
            <a:noAutofit/>
          </a:bodyPr>
          <a:lstStyle/>
          <a:p>
            <a:pPr rtl="0"/>
            <a:r>
              <a:rPr lang="en-US" sz="2400" b="1" i="0" u="none" strike="noStrike">
                <a:latin typeface="SimSun" panose="02010600030101010101" pitchFamily="2" charset="-122"/>
                <a:ea typeface="SimSun" panose="02010600030101010101" pitchFamily="2" charset="-122"/>
              </a:rPr>
              <a:t>农业合作社</a:t>
            </a:r>
            <a:endParaRPr lang="en-US" sz="2400" b="1" i="0" u="none" strike="noStrike">
              <a:latin typeface="SimSun" panose="02010600030101010101" pitchFamily="2" charset="-122"/>
              <a:ea typeface="SimSun" panose="02010600030101010101" pitchFamily="2" charset="-122"/>
            </a:endParaRPr>
          </a:p>
        </p:txBody>
      </p:sp>
      <p:sp>
        <p:nvSpPr>
          <p:cNvPr id="3" name="Content Placeholder 2"/>
          <p:cNvSpPr>
            <a:spLocks noGrp="1"/>
          </p:cNvSpPr>
          <p:nvPr>
            <p:ph idx="1"/>
          </p:nvPr>
        </p:nvSpPr>
        <p:spPr>
          <a:xfrm>
            <a:off x="431800" y="864668"/>
            <a:ext cx="8298132" cy="5175849"/>
          </a:xfrm>
        </p:spPr>
        <p:txBody>
          <a:bodyPr>
            <a:noAutofit/>
          </a:bodyPr>
          <a:lstStyle/>
          <a:p>
            <a:pPr rtl="0"/>
            <a:r>
              <a:rPr lang="en-US" sz="1600" b="0" i="0" u="none" strike="noStrike">
                <a:latin typeface="SimSun" panose="02010600030101010101" pitchFamily="2" charset="-122"/>
                <a:ea typeface="SimSun" panose="02010600030101010101" pitchFamily="2" charset="-122"/>
              </a:rPr>
              <a:t>人们自愿联合起来，通过共同拥有和民主控制的企业，满足他们</a:t>
            </a:r>
            <a:r>
              <a:rPr lang="en-US" sz="1600" b="0" i="0" u="none" strike="noStrike">
                <a:solidFill>
                  <a:srgbClr val="7030A0"/>
                </a:solidFill>
                <a:latin typeface="SimSun" panose="02010600030101010101" pitchFamily="2" charset="-122"/>
                <a:ea typeface="SimSun" panose="02010600030101010101" pitchFamily="2" charset="-122"/>
              </a:rPr>
              <a:t>共同的经济、社会和文化需求和愿望的</a:t>
            </a:r>
            <a:r>
              <a:rPr lang="en-US" sz="1600" b="0" i="0" u="none" strike="noStrike">
                <a:latin typeface="SimSun" panose="02010600030101010101" pitchFamily="2" charset="-122"/>
                <a:ea typeface="SimSun" panose="02010600030101010101" pitchFamily="2" charset="-122"/>
              </a:rPr>
              <a:t>自治协会（国际合作社联盟，2022年）。</a:t>
            </a:r>
            <a:endParaRPr lang="en-US"/>
          </a:p>
          <a:p>
            <a:pPr rtl="0"/>
            <a:r>
              <a:rPr lang="en-US" sz="1600" b="0" i="0" u="none" strike="noStrike">
                <a:latin typeface="SimSun" panose="02010600030101010101" pitchFamily="2" charset="-122"/>
                <a:ea typeface="SimSun" panose="02010600030101010101" pitchFamily="2" charset="-122"/>
              </a:rPr>
              <a:t>并非由个体农民的资源和商品汇集而成的</a:t>
            </a:r>
            <a:r>
              <a:rPr lang="en-US" sz="1600" b="0" i="0" u="none" strike="noStrike">
                <a:solidFill>
                  <a:srgbClr val="7030A0"/>
                </a:solidFill>
                <a:latin typeface="SimSun" panose="02010600030101010101" pitchFamily="2" charset="-122"/>
                <a:ea typeface="SimSun" panose="02010600030101010101" pitchFamily="2" charset="-122"/>
              </a:rPr>
              <a:t>商业机构 </a:t>
            </a:r>
            <a:r>
              <a:rPr lang="en-US" sz="1600" b="0" i="0" u="none" strike="noStrike">
                <a:latin typeface="SimSun" panose="02010600030101010101" pitchFamily="2" charset="-122"/>
                <a:ea typeface="SimSun" panose="02010600030101010101" pitchFamily="2" charset="-122"/>
              </a:rPr>
              <a:t>。</a:t>
            </a:r>
            <a:endParaRPr lang="en-US" sz="1600" b="0" i="0" u="none" strike="noStrike">
              <a:latin typeface="SimSun" panose="02010600030101010101" pitchFamily="2" charset="-122"/>
              <a:ea typeface="SimSun" panose="02010600030101010101" pitchFamily="2" charset="-122"/>
            </a:endParaRPr>
          </a:p>
          <a:p>
            <a:pPr marL="0" indent="0" rtl="0">
              <a:buNone/>
            </a:pPr>
            <a:r>
              <a:rPr lang="en-US" sz="1600" b="1" i="0" u="none" strike="noStrike">
                <a:latin typeface="SimSun" panose="02010600030101010101" pitchFamily="2" charset="-122"/>
                <a:ea typeface="SimSun" panose="02010600030101010101" pitchFamily="2" charset="-122"/>
              </a:rPr>
              <a:t>合作社的主要形式：</a:t>
            </a:r>
            <a:endParaRPr lang="en-US" sz="1600" b="1" i="0" u="none" strike="noStrike">
              <a:latin typeface="SimSun" panose="02010600030101010101" pitchFamily="2" charset="-122"/>
              <a:ea typeface="SimSun" panose="02010600030101010101" pitchFamily="2" charset="-122"/>
            </a:endParaRPr>
          </a:p>
          <a:p>
            <a:pPr rtl="0"/>
            <a:r>
              <a:rPr lang="en-US" sz="1600" b="0" i="0" u="none" strike="noStrike">
                <a:latin typeface="SimSun" panose="02010600030101010101" pitchFamily="2" charset="-122"/>
                <a:ea typeface="SimSun" panose="02010600030101010101" pitchFamily="2" charset="-122"/>
              </a:rPr>
              <a:t>供应合作社</a:t>
            </a:r>
            <a:endParaRPr lang="en-US"/>
          </a:p>
          <a:p>
            <a:pPr rtl="0"/>
            <a:r>
              <a:rPr lang="en-US" sz="1600" b="0" i="0" u="none" strike="noStrike">
                <a:latin typeface="SimSun" panose="02010600030101010101" pitchFamily="2" charset="-122"/>
                <a:ea typeface="SimSun" panose="02010600030101010101" pitchFamily="2" charset="-122"/>
              </a:rPr>
              <a:t>营销合作社（含有信贷和农学部门的多用途合作社）</a:t>
            </a:r>
            <a:endParaRPr lang="en-US"/>
          </a:p>
          <a:p>
            <a:endParaRPr lang="en-US" smtClean="0"/>
          </a:p>
          <a:p>
            <a:pPr marL="0" indent="0" rtl="0">
              <a:buNone/>
            </a:pPr>
            <a:r>
              <a:rPr lang="en-US" sz="1600" b="1" i="0" u="none" strike="noStrike">
                <a:latin typeface="SimSun" panose="02010600030101010101" pitchFamily="2" charset="-122"/>
                <a:ea typeface="SimSun" panose="02010600030101010101" pitchFamily="2" charset="-122"/>
              </a:rPr>
              <a:t>合作社原则</a:t>
            </a:r>
            <a:endParaRPr lang="en-US" sz="1600" b="1" i="0" u="none" strike="noStrike">
              <a:latin typeface="SimSun" panose="02010600030101010101" pitchFamily="2" charset="-122"/>
              <a:ea typeface="SimSun" panose="02010600030101010101" pitchFamily="2" charset="-122"/>
            </a:endParaRPr>
          </a:p>
          <a:p>
            <a:pPr marL="342900" indent="-342900" rtl="0">
              <a:buFont typeface="+mj-lt"/>
              <a:buAutoNum type="arabicPeriod"/>
            </a:pPr>
            <a:r>
              <a:rPr lang="en-US" sz="1600" b="0" i="0" u="none" strike="noStrike">
                <a:latin typeface="SimSun" panose="02010600030101010101" pitchFamily="2" charset="-122"/>
                <a:ea typeface="SimSun" panose="02010600030101010101" pitchFamily="2" charset="-122"/>
              </a:rPr>
              <a:t>自愿及开放的成员资格</a:t>
            </a:r>
            <a:endParaRPr lang="en-US"/>
          </a:p>
          <a:p>
            <a:pPr marL="342900" indent="-342900" rtl="0">
              <a:buFont typeface="+mj-lt"/>
              <a:buAutoNum type="arabicPeriod"/>
            </a:pPr>
            <a:r>
              <a:rPr lang="en-US" sz="1600" b="0" i="0" u="none" strike="noStrike">
                <a:latin typeface="SimSun" panose="02010600030101010101" pitchFamily="2" charset="-122"/>
                <a:ea typeface="SimSun" panose="02010600030101010101" pitchFamily="2" charset="-122"/>
              </a:rPr>
              <a:t>成员民主控制</a:t>
            </a:r>
            <a:endParaRPr lang="en-US"/>
          </a:p>
          <a:p>
            <a:pPr marL="342900" indent="-342900" rtl="0">
              <a:buFont typeface="+mj-lt"/>
              <a:buAutoNum type="arabicPeriod"/>
            </a:pPr>
            <a:r>
              <a:rPr lang="en-US" sz="1600" b="0" i="0" u="none" strike="noStrike">
                <a:latin typeface="SimSun" panose="02010600030101010101" pitchFamily="2" charset="-122"/>
                <a:ea typeface="SimSun" panose="02010600030101010101" pitchFamily="2" charset="-122"/>
              </a:rPr>
              <a:t>成员经济参与</a:t>
            </a:r>
            <a:endParaRPr lang="en-US"/>
          </a:p>
          <a:p>
            <a:pPr marL="342900" indent="-342900" rtl="0">
              <a:buFont typeface="+mj-lt"/>
              <a:buAutoNum type="arabicPeriod"/>
            </a:pPr>
            <a:r>
              <a:rPr lang="en-US" sz="1600" b="0" i="0" u="none" strike="noStrike">
                <a:latin typeface="SimSun" panose="02010600030101010101" pitchFamily="2" charset="-122"/>
                <a:ea typeface="SimSun" panose="02010600030101010101" pitchFamily="2" charset="-122"/>
              </a:rPr>
              <a:t>自治及独立性</a:t>
            </a:r>
            <a:endParaRPr lang="en-US"/>
          </a:p>
          <a:p>
            <a:pPr marL="342900" indent="-342900" rtl="0">
              <a:buFont typeface="+mj-lt"/>
              <a:buAutoNum type="arabicPeriod"/>
            </a:pPr>
            <a:r>
              <a:rPr lang="en-US" sz="1600" b="0" i="0" u="none" strike="noStrike">
                <a:latin typeface="SimSun" panose="02010600030101010101" pitchFamily="2" charset="-122"/>
                <a:ea typeface="SimSun" panose="02010600030101010101" pitchFamily="2" charset="-122"/>
              </a:rPr>
              <a:t>教育、培训和信息</a:t>
            </a:r>
            <a:endParaRPr lang="en-US"/>
          </a:p>
          <a:p>
            <a:pPr marL="342900" indent="-342900" rtl="0">
              <a:buFont typeface="+mj-lt"/>
              <a:buAutoNum type="arabicPeriod"/>
            </a:pPr>
            <a:r>
              <a:rPr lang="en-US" sz="1600" b="0" i="0" u="none" strike="noStrike">
                <a:latin typeface="SimSun" panose="02010600030101010101" pitchFamily="2" charset="-122"/>
                <a:ea typeface="SimSun" panose="02010600030101010101" pitchFamily="2" charset="-122"/>
              </a:rPr>
              <a:t>合作社之间的合作</a:t>
            </a:r>
            <a:endParaRPr lang="en-US"/>
          </a:p>
          <a:p>
            <a:pPr marL="342900" indent="-342900" rtl="0">
              <a:buFont typeface="+mj-lt"/>
              <a:buAutoNum type="arabicPeriod"/>
            </a:pPr>
            <a:r>
              <a:rPr lang="en-US" sz="1600" b="0" i="0" u="none" strike="noStrike">
                <a:latin typeface="SimSun" panose="02010600030101010101" pitchFamily="2" charset="-122"/>
                <a:ea typeface="SimSun" panose="02010600030101010101" pitchFamily="2" charset="-122"/>
              </a:rPr>
              <a:t>对社群的关注</a:t>
            </a:r>
            <a:endParaRPr lang="en-US" sz="1600" b="0" i="0" u="none" strike="noStrike">
              <a:latin typeface="SimSun" panose="02010600030101010101" pitchFamily="2" charset="-122"/>
              <a:ea typeface="SimSun" panose="02010600030101010101" pitchFamily="2" charset="-122"/>
            </a:endParaRPr>
          </a:p>
        </p:txBody>
      </p:sp>
      <p:sp>
        <p:nvSpPr>
          <p:cNvPr id="4" name="Slide Number Placeholder 3"/>
          <p:cNvSpPr>
            <a:spLocks noGrp="1"/>
          </p:cNvSpPr>
          <p:nvPr>
            <p:ph type="sldNum" sz="quarter" idx="12"/>
          </p:nvPr>
        </p:nvSpPr>
        <p:spPr/>
        <p:txBody>
          <a:bodyPr>
            <a:noAutofit/>
          </a:bodyPr>
          <a:lstStyle/>
          <a:p>
            <a:pPr rtl="0"/>
            <a:r>
              <a:rPr lang="en-US" sz="1200" b="0" i="0" u="none" strike="noStrike">
                <a:highlight>
                  <a:srgbClr val="000000">
                    <a:alpha val="0"/>
                  </a:srgbClr>
                </a:highlight>
                <a:latin typeface="SimSun" panose="02010600030101010101" pitchFamily="2" charset="-122"/>
                <a:ea typeface="SimSun" panose="02010600030101010101" pitchFamily="2" charset="-122"/>
              </a:rPr>
              <a:t>16</a:t>
            </a:r>
            <a:endParaRPr lang="de-DE"/>
          </a:p>
        </p:txBody>
      </p:sp>
      <p:pic>
        <p:nvPicPr>
          <p:cNvPr id="7" name="Picture 6"/>
          <p:cNvPicPr>
            <a:picLocks noChangeAspect="1"/>
          </p:cNvPicPr>
          <p:nvPr/>
        </p:nvPicPr>
        <p:blipFill>
          <a:blip r:embed="rId1"/>
          <a:stretch>
            <a:fillRect/>
          </a:stretch>
        </p:blipFill>
        <p:spPr>
          <a:xfrm>
            <a:off x="4267470" y="3235508"/>
            <a:ext cx="4462462" cy="2626234"/>
          </a:xfrm>
          <a:prstGeom prst="rect">
            <a:avLst/>
          </a:prstGeom>
        </p:spPr>
      </p:pic>
      <p:sp>
        <p:nvSpPr>
          <p:cNvPr id="10" name="Rectangle 9"/>
          <p:cNvSpPr/>
          <p:nvPr/>
        </p:nvSpPr>
        <p:spPr>
          <a:xfrm>
            <a:off x="4267470" y="5909280"/>
            <a:ext cx="4572000" cy="261610"/>
          </a:xfrm>
          <a:prstGeom prst="rect">
            <a:avLst/>
          </a:prstGeom>
        </p:spPr>
        <p:txBody>
          <a:bodyPr>
            <a:noAutofit/>
          </a:bodyPr>
          <a:lstStyle/>
          <a:p>
            <a:pPr rtl="0"/>
            <a:r>
              <a:rPr lang="en-US" sz="1000" b="0" i="0" u="none" strike="noStrike">
                <a:latin typeface="SimSun" panose="02010600030101010101" pitchFamily="2" charset="-122"/>
                <a:ea typeface="SimSun" panose="02010600030101010101" pitchFamily="2" charset="-122"/>
              </a:rPr>
              <a:t>资料来源：国际合作社联盟（2022年）。</a:t>
            </a:r>
            <a:endParaRPr lang="en-US" sz="1000" b="0" i="0" u="none" strike="noStrike">
              <a:latin typeface="SimSun" panose="02010600030101010101" pitchFamily="2" charset="-122"/>
              <a:ea typeface="SimSun" panose="02010600030101010101" pitchFamily="2" charset="-122"/>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263140"/>
            <a:ext cx="6732199" cy="375215"/>
          </a:xfrm>
        </p:spPr>
        <p:txBody>
          <a:bodyPr>
            <a:noAutofit/>
          </a:bodyPr>
          <a:lstStyle/>
          <a:p>
            <a:pPr rtl="0"/>
            <a:r>
              <a:rPr lang="en-US" sz="2400" b="1" i="0" u="none" strike="noStrike">
                <a:latin typeface="SimSun" panose="02010600030101010101" pitchFamily="2" charset="-122"/>
                <a:ea typeface="SimSun" panose="02010600030101010101" pitchFamily="2" charset="-122"/>
              </a:rPr>
              <a:t>合作社：经验证实的理论特征</a:t>
            </a:r>
            <a:endParaRPr lang="en-US" sz="2400" b="1" i="0" u="none" strike="noStrike">
              <a:latin typeface="SimSun" panose="02010600030101010101" pitchFamily="2" charset="-122"/>
              <a:ea typeface="SimSun" panose="02010600030101010101" pitchFamily="2" charset="-122"/>
            </a:endParaRPr>
          </a:p>
        </p:txBody>
      </p:sp>
      <p:sp>
        <p:nvSpPr>
          <p:cNvPr id="3" name="Content Placeholder 2"/>
          <p:cNvSpPr>
            <a:spLocks noGrp="1"/>
          </p:cNvSpPr>
          <p:nvPr>
            <p:ph idx="1"/>
          </p:nvPr>
        </p:nvSpPr>
        <p:spPr>
          <a:xfrm>
            <a:off x="431800" y="894810"/>
            <a:ext cx="8298132" cy="4010565"/>
          </a:xfrm>
        </p:spPr>
        <p:txBody>
          <a:bodyPr>
            <a:noAutofit/>
          </a:bodyPr>
          <a:lstStyle/>
          <a:p>
            <a:pPr marL="0" indent="0" rtl="0">
              <a:buNone/>
            </a:pPr>
            <a:r>
              <a:rPr lang="en-US" sz="1600" b="0" i="0" u="none" strike="noStrike">
                <a:latin typeface="SimSun" panose="02010600030101010101" pitchFamily="2" charset="-122"/>
                <a:ea typeface="SimSun" panose="02010600030101010101" pitchFamily="2" charset="-122"/>
              </a:rPr>
              <a:t>Grashuis和Su（2019年）：合作社：</a:t>
            </a:r>
            <a:endParaRPr lang="en-US"/>
          </a:p>
          <a:p>
            <a:pPr marL="342900" indent="-342900" rtl="0">
              <a:buFont typeface="+mj-lt"/>
              <a:buAutoNum type="arabicPeriod"/>
            </a:pPr>
            <a:r>
              <a:rPr lang="en-US" sz="1600" b="0" i="0" u="none" strike="noStrike">
                <a:latin typeface="SimSun" panose="02010600030101010101" pitchFamily="2" charset="-122"/>
                <a:ea typeface="SimSun" panose="02010600030101010101" pitchFamily="2" charset="-122"/>
              </a:rPr>
              <a:t>在设备供应投入和产出市场需求失灵的情况下，提高</a:t>
            </a:r>
            <a:r>
              <a:rPr lang="en-US" sz="1600" b="0" i="0" u="none" strike="noStrike">
                <a:solidFill>
                  <a:srgbClr val="7030A0"/>
                </a:solidFill>
                <a:latin typeface="SimSun" panose="02010600030101010101" pitchFamily="2" charset="-122"/>
                <a:ea typeface="SimSun" panose="02010600030101010101" pitchFamily="2" charset="-122"/>
              </a:rPr>
              <a:t>农场交货价格</a:t>
            </a:r>
            <a:endParaRPr lang="en-US" sz="1600" b="0" i="0" u="none" strike="noStrike">
              <a:solidFill>
                <a:srgbClr val="7030A0"/>
              </a:solidFill>
              <a:latin typeface="SimSun" panose="02010600030101010101" pitchFamily="2" charset="-122"/>
              <a:ea typeface="SimSun" panose="02010600030101010101" pitchFamily="2" charset="-122"/>
            </a:endParaRPr>
          </a:p>
          <a:p>
            <a:pPr marL="342900" indent="-342900" rtl="0">
              <a:buFont typeface="+mj-lt"/>
              <a:buAutoNum type="arabicPeriod"/>
            </a:pPr>
            <a:r>
              <a:rPr lang="en-US" sz="1600" b="0" i="0" u="none" strike="noStrike">
                <a:latin typeface="SimSun" panose="02010600030101010101" pitchFamily="2" charset="-122"/>
                <a:ea typeface="SimSun" panose="02010600030101010101" pitchFamily="2" charset="-122"/>
              </a:rPr>
              <a:t>提供了面对独家买方和垄断者时的</a:t>
            </a:r>
            <a:r>
              <a:rPr lang="en-US" sz="1600" b="0" i="0" u="none" strike="noStrike">
                <a:solidFill>
                  <a:srgbClr val="7030A0"/>
                </a:solidFill>
                <a:latin typeface="SimSun" panose="02010600030101010101" pitchFamily="2" charset="-122"/>
                <a:ea typeface="SimSun" panose="02010600030101010101" pitchFamily="2" charset="-122"/>
              </a:rPr>
              <a:t>议价能力</a:t>
            </a:r>
            <a:endParaRPr lang="en-US" sz="1600" b="0" i="0" u="none" strike="noStrike">
              <a:solidFill>
                <a:srgbClr val="7030A0"/>
              </a:solidFill>
              <a:latin typeface="SimSun" panose="02010600030101010101" pitchFamily="2" charset="-122"/>
              <a:ea typeface="SimSun" panose="02010600030101010101" pitchFamily="2" charset="-122"/>
            </a:endParaRPr>
          </a:p>
          <a:p>
            <a:pPr marL="342900" indent="-342900" rtl="0">
              <a:buFont typeface="+mj-lt"/>
              <a:buAutoNum type="arabicPeriod"/>
            </a:pPr>
            <a:r>
              <a:rPr lang="en-US" sz="1600" b="0" i="0" u="none" strike="noStrike">
                <a:latin typeface="SimSun" panose="02010600030101010101" pitchFamily="2" charset="-122"/>
                <a:ea typeface="SimSun" panose="02010600030101010101" pitchFamily="2" charset="-122"/>
              </a:rPr>
              <a:t>通过提高生产力、获得设备投入、技术专长和非农工作机会，增加成员的</a:t>
            </a:r>
            <a:r>
              <a:rPr lang="en-US" sz="1600" b="0" i="0" u="none" strike="noStrike">
                <a:solidFill>
                  <a:srgbClr val="7030A0"/>
                </a:solidFill>
                <a:latin typeface="SimSun" panose="02010600030101010101" pitchFamily="2" charset="-122"/>
                <a:ea typeface="SimSun" panose="02010600030101010101" pitchFamily="2" charset="-122"/>
              </a:rPr>
              <a:t>家庭收入</a:t>
            </a:r>
            <a:endParaRPr lang="en-US" sz="1600" b="0" i="0" u="none" strike="noStrike">
              <a:solidFill>
                <a:srgbClr val="7030A0"/>
              </a:solidFill>
              <a:latin typeface="SimSun" panose="02010600030101010101" pitchFamily="2" charset="-122"/>
              <a:ea typeface="SimSun" panose="02010600030101010101" pitchFamily="2" charset="-122"/>
            </a:endParaRPr>
          </a:p>
          <a:p>
            <a:pPr marL="342900" indent="-342900" rtl="0">
              <a:buFont typeface="+mj-lt"/>
              <a:buAutoNum type="arabicPeriod"/>
            </a:pPr>
            <a:r>
              <a:rPr lang="en-US" sz="1600" b="0" i="0" u="none" strike="noStrike">
                <a:latin typeface="SimSun" panose="02010600030101010101" pitchFamily="2" charset="-122"/>
                <a:ea typeface="SimSun" panose="02010600030101010101" pitchFamily="2" charset="-122"/>
              </a:rPr>
              <a:t>通过更方便地获得饲料、种子、农药、化肥、知识和机械，提高</a:t>
            </a:r>
            <a:r>
              <a:rPr lang="en-US" sz="1600" b="0" i="0" u="none" strike="noStrike">
                <a:solidFill>
                  <a:srgbClr val="7030A0"/>
                </a:solidFill>
                <a:latin typeface="SimSun" panose="02010600030101010101" pitchFamily="2" charset="-122"/>
                <a:ea typeface="SimSun" panose="02010600030101010101" pitchFamily="2" charset="-122"/>
              </a:rPr>
              <a:t>固定资产的生产力</a:t>
            </a:r>
            <a:r>
              <a:rPr lang="en-US" sz="1600" b="0" i="0" u="none" strike="noStrike">
                <a:latin typeface="SimSun" panose="02010600030101010101" pitchFamily="2" charset="-122"/>
                <a:ea typeface="SimSun" panose="02010600030101010101" pitchFamily="2" charset="-122"/>
              </a:rPr>
              <a:t>。</a:t>
            </a:r>
            <a:endParaRPr lang="en-US" sz="1600" b="0" i="0" u="none" strike="noStrike">
              <a:latin typeface="SimSun" panose="02010600030101010101" pitchFamily="2" charset="-122"/>
              <a:ea typeface="SimSun" panose="02010600030101010101" pitchFamily="2" charset="-122"/>
            </a:endParaRPr>
          </a:p>
          <a:p>
            <a:pPr marL="342900" indent="-342900" rtl="0">
              <a:buFont typeface="+mj-lt"/>
              <a:buAutoNum type="arabicPeriod"/>
            </a:pPr>
            <a:r>
              <a:rPr lang="en-US" sz="1600" b="0" i="0" u="none" strike="noStrike">
                <a:latin typeface="SimSun" panose="02010600030101010101" pitchFamily="2" charset="-122"/>
                <a:ea typeface="SimSun" panose="02010600030101010101" pitchFamily="2" charset="-122"/>
              </a:rPr>
              <a:t>提高成员改善</a:t>
            </a:r>
            <a:r>
              <a:rPr lang="en-US" sz="1600" b="0" i="0" u="none" strike="noStrike">
                <a:solidFill>
                  <a:srgbClr val="7030A0"/>
                </a:solidFill>
                <a:latin typeface="SimSun" panose="02010600030101010101" pitchFamily="2" charset="-122"/>
                <a:ea typeface="SimSun" panose="02010600030101010101" pitchFamily="2" charset="-122"/>
              </a:rPr>
              <a:t>产品质量</a:t>
            </a:r>
            <a:r>
              <a:rPr lang="en-US" sz="1600" b="0" i="0" u="none" strike="noStrike">
                <a:latin typeface="SimSun" panose="02010600030101010101" pitchFamily="2" charset="-122"/>
                <a:ea typeface="SimSun" panose="02010600030101010101" pitchFamily="2" charset="-122"/>
              </a:rPr>
              <a:t>的能力和意愿</a:t>
            </a:r>
            <a:endParaRPr lang="en-US" sz="1600" b="0" i="0" u="none" strike="noStrike">
              <a:latin typeface="SimSun" panose="02010600030101010101" pitchFamily="2" charset="-122"/>
              <a:ea typeface="SimSun" panose="02010600030101010101" pitchFamily="2" charset="-122"/>
            </a:endParaRPr>
          </a:p>
          <a:p>
            <a:pPr marL="342900" indent="-342900" rtl="0">
              <a:buFont typeface="+mj-lt"/>
              <a:buAutoNum type="arabicPeriod"/>
            </a:pPr>
            <a:r>
              <a:rPr lang="en-US" sz="1600" b="0" i="0" u="none" strike="noStrike">
                <a:solidFill>
                  <a:srgbClr val="7030A0"/>
                </a:solidFill>
                <a:latin typeface="SimSun" panose="02010600030101010101" pitchFamily="2" charset="-122"/>
                <a:ea typeface="SimSun" panose="02010600030101010101" pitchFamily="2" charset="-122"/>
              </a:rPr>
              <a:t>投入产出效率</a:t>
            </a:r>
            <a:r>
              <a:rPr lang="en-US" sz="1600" b="0" i="0" u="none" strike="noStrike">
                <a:latin typeface="SimSun" panose="02010600030101010101" pitchFamily="2" charset="-122"/>
                <a:ea typeface="SimSun" panose="02010600030101010101" pitchFamily="2" charset="-122"/>
              </a:rPr>
              <a:t>提升：虽然 (i)合作社不一定比非合作社的效率更高，(ii)合作社成员比非合作社成员更有效率</a:t>
            </a:r>
            <a:endParaRPr lang="en-US" sz="1600" b="0" i="0" u="none" strike="noStrike">
              <a:latin typeface="SimSun" panose="02010600030101010101" pitchFamily="2" charset="-122"/>
              <a:ea typeface="SimSun" panose="02010600030101010101" pitchFamily="2" charset="-122"/>
            </a:endParaRPr>
          </a:p>
          <a:p>
            <a:pPr marL="342900" indent="-342900" rtl="0">
              <a:buFont typeface="+mj-lt"/>
              <a:buAutoNum type="arabicPeriod"/>
            </a:pPr>
            <a:r>
              <a:rPr lang="en-US" sz="1600" b="0" i="0" u="none" strike="noStrike">
                <a:latin typeface="SimSun" panose="02010600030101010101" pitchFamily="2" charset="-122"/>
                <a:ea typeface="SimSun" panose="02010600030101010101" pitchFamily="2" charset="-122"/>
              </a:rPr>
              <a:t>减少</a:t>
            </a:r>
            <a:r>
              <a:rPr lang="en-US" sz="1600" b="0" i="0" u="none" strike="noStrike">
                <a:solidFill>
                  <a:srgbClr val="7030A0"/>
                </a:solidFill>
                <a:latin typeface="SimSun" panose="02010600030101010101" pitchFamily="2" charset="-122"/>
                <a:ea typeface="SimSun" panose="02010600030101010101" pitchFamily="2" charset="-122"/>
              </a:rPr>
              <a:t>投入设备的单位支出</a:t>
            </a:r>
            <a:r>
              <a:rPr lang="en-US" sz="1600" b="0" i="0" u="none" strike="noStrike">
                <a:latin typeface="SimSun" panose="02010600030101010101" pitchFamily="2" charset="-122"/>
                <a:ea typeface="SimSun" panose="02010600030101010101" pitchFamily="2" charset="-122"/>
              </a:rPr>
              <a:t>或/和提高总投入的采用率（农业集约化）</a:t>
            </a:r>
            <a:endParaRPr lang="en-US" sz="1600" b="0" i="0" u="none" strike="noStrike">
              <a:latin typeface="SimSun" panose="02010600030101010101" pitchFamily="2" charset="-122"/>
              <a:ea typeface="SimSun" panose="02010600030101010101" pitchFamily="2" charset="-122"/>
            </a:endParaRPr>
          </a:p>
          <a:p>
            <a:endParaRPr lang="de-DE"/>
          </a:p>
          <a:p>
            <a:pPr marL="0" indent="0">
              <a:buNone/>
            </a:pPr>
            <a:endParaRPr lang="de-DE"/>
          </a:p>
        </p:txBody>
      </p:sp>
      <p:pic>
        <p:nvPicPr>
          <p:cNvPr id="58" name="Picture 57"/>
          <p:cNvPicPr>
            <a:picLocks noChangeAspect="1"/>
          </p:cNvPicPr>
          <p:nvPr/>
        </p:nvPicPr>
        <p:blipFill>
          <a:blip r:embed="rId1"/>
          <a:stretch>
            <a:fillRect/>
          </a:stretch>
        </p:blipFill>
        <p:spPr>
          <a:xfrm>
            <a:off x="2027208" y="4540701"/>
            <a:ext cx="6007033" cy="2265998"/>
          </a:xfrm>
          <a:prstGeom prst="rect">
            <a:avLst/>
          </a:prstGeom>
        </p:spPr>
      </p:pic>
      <p:sp>
        <p:nvSpPr>
          <p:cNvPr id="59" name="Rectangle 58"/>
          <p:cNvSpPr/>
          <p:nvPr/>
        </p:nvSpPr>
        <p:spPr>
          <a:xfrm>
            <a:off x="4280979" y="6545089"/>
            <a:ext cx="3856780" cy="261610"/>
          </a:xfrm>
          <a:prstGeom prst="rect">
            <a:avLst/>
          </a:prstGeom>
        </p:spPr>
        <p:txBody>
          <a:bodyPr wrap="square">
            <a:noAutofit/>
          </a:bodyPr>
          <a:lstStyle/>
          <a:p>
            <a:pPr rtl="0"/>
            <a:r>
              <a:rPr lang="en-US" sz="1100" b="0" i="0" u="none" strike="noStrike">
                <a:solidFill>
                  <a:srgbClr val="FFFFFF"/>
                </a:solidFill>
                <a:highlight>
                  <a:srgbClr val="000000">
                    <a:alpha val="0"/>
                  </a:srgbClr>
                </a:highlight>
                <a:latin typeface="SimSun" panose="02010600030101010101" pitchFamily="2" charset="-122"/>
                <a:ea typeface="SimSun" panose="02010600030101010101" pitchFamily="2" charset="-122"/>
              </a:rPr>
              <a:t>照片：亚洲农民可持续发展协会</a:t>
            </a:r>
            <a:endParaRPr lang="en-US" sz="1100" b="0" i="0" u="none" strike="noStrike">
              <a:solidFill>
                <a:srgbClr val="FFFFFF"/>
              </a:solidFill>
              <a:highlight>
                <a:srgbClr val="000000">
                  <a:alpha val="0"/>
                </a:srgbClr>
              </a:highlight>
              <a:latin typeface="SimSun" panose="02010600030101010101" pitchFamily="2" charset="-122"/>
              <a:ea typeface="SimSun" panose="02010600030101010101" pitchFamily="2" charset="-122"/>
            </a:endParaRPr>
          </a:p>
        </p:txBody>
      </p:sp>
      <p:sp>
        <p:nvSpPr>
          <p:cNvPr id="6" name="Slide Number Placeholder 3"/>
          <p:cNvSpPr>
            <a:spLocks noGrp="1"/>
          </p:cNvSpPr>
          <p:nvPr>
            <p:ph type="sldNum" sz="quarter" idx="12"/>
          </p:nvPr>
        </p:nvSpPr>
        <p:spPr>
          <a:xfrm>
            <a:off x="8280658" y="6390218"/>
            <a:ext cx="638069" cy="365125"/>
          </a:xfrm>
        </p:spPr>
        <p:txBody>
          <a:bodyPr>
            <a:noAutofit/>
          </a:bodyPr>
          <a:lstStyle/>
          <a:p>
            <a:pPr rtl="0"/>
            <a:r>
              <a:rPr lang="en-US" sz="1200" b="0" i="0" u="none" strike="noStrike">
                <a:highlight>
                  <a:srgbClr val="000000">
                    <a:alpha val="0"/>
                  </a:srgbClr>
                </a:highlight>
                <a:latin typeface="SimSun" panose="02010600030101010101" pitchFamily="2" charset="-122"/>
                <a:ea typeface="SimSun" panose="02010600030101010101" pitchFamily="2" charset="-122"/>
              </a:rPr>
              <a:t>17</a:t>
            </a:r>
            <a:endParaRPr lang="de-DE"/>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1022025"/>
            <a:ext cx="8458200" cy="4464376"/>
          </a:xfrm>
        </p:spPr>
        <p:txBody>
          <a:bodyPr>
            <a:noAutofit/>
          </a:bodyPr>
          <a:lstStyle/>
          <a:p>
            <a:pPr rtl="0"/>
            <a:r>
              <a:rPr lang="en-US" sz="1600" b="0" i="0" u="none" strike="noStrike">
                <a:latin typeface="SimSun" panose="02010600030101010101" pitchFamily="2" charset="-122"/>
                <a:ea typeface="SimSun" panose="02010600030101010101" pitchFamily="2" charset="-122"/>
              </a:rPr>
              <a:t>由国家控制和管理了几十年的企业，在分裂为个体农场或私有化之前处于崩溃状态</a:t>
            </a:r>
            <a:endParaRPr lang="en-US" sz="1600" b="0" i="0" u="none" strike="noStrike">
              <a:latin typeface="SimSun" panose="02010600030101010101" pitchFamily="2" charset="-122"/>
              <a:ea typeface="SimSun" panose="02010600030101010101" pitchFamily="2" charset="-122"/>
            </a:endParaRPr>
          </a:p>
          <a:p>
            <a:pPr rtl="0"/>
            <a:r>
              <a:rPr lang="en-US" sz="1600" b="0" i="0" u="none" strike="noStrike">
                <a:latin typeface="SimSun" panose="02010600030101010101" pitchFamily="2" charset="-122"/>
                <a:ea typeface="SimSun" panose="02010600030101010101" pitchFamily="2" charset="-122"/>
              </a:rPr>
              <a:t>由捐助者推动的社区持有合作社常缺少</a:t>
            </a:r>
            <a:r>
              <a:rPr lang="en-US" sz="1600" b="0" i="0" u="none" strike="noStrike">
                <a:solidFill>
                  <a:srgbClr val="7030A0"/>
                </a:solidFill>
                <a:latin typeface="SimSun" panose="02010600030101010101" pitchFamily="2" charset="-122"/>
                <a:ea typeface="SimSun" panose="02010600030101010101" pitchFamily="2" charset="-122"/>
              </a:rPr>
              <a:t>“友好”的立法</a:t>
            </a:r>
            <a:endParaRPr lang="en-US" sz="1600" b="0" i="0" u="none" strike="noStrike">
              <a:solidFill>
                <a:srgbClr val="7030A0"/>
              </a:solidFill>
              <a:latin typeface="SimSun" panose="02010600030101010101" pitchFamily="2" charset="-122"/>
              <a:ea typeface="SimSun" panose="02010600030101010101" pitchFamily="2" charset="-122"/>
            </a:endParaRPr>
          </a:p>
          <a:p>
            <a:pPr rtl="0"/>
            <a:r>
              <a:rPr lang="en-US" sz="1600" b="0" i="0" u="none" strike="noStrike">
                <a:latin typeface="SimSun" panose="02010600030101010101" pitchFamily="2" charset="-122"/>
                <a:ea typeface="SimSun" panose="02010600030101010101" pitchFamily="2" charset="-122"/>
              </a:rPr>
              <a:t>引入（强制推行）合作社时</a:t>
            </a:r>
            <a:r>
              <a:rPr lang="en-US" sz="1600" b="0" i="0" u="none" strike="noStrike">
                <a:solidFill>
                  <a:srgbClr val="7030A0"/>
                </a:solidFill>
                <a:latin typeface="SimSun" panose="02010600030101010101" pitchFamily="2" charset="-122"/>
                <a:ea typeface="SimSun" panose="02010600030101010101" pitchFamily="2" charset="-122"/>
              </a:rPr>
              <a:t>对当地情况没有正确了解</a:t>
            </a:r>
            <a:r>
              <a:rPr lang="en-US" sz="1600" b="0" i="0" u="none" strike="noStrike">
                <a:latin typeface="SimSun" panose="02010600030101010101" pitchFamily="2" charset="-122"/>
                <a:ea typeface="SimSun" panose="02010600030101010101" pitchFamily="2" charset="-122"/>
              </a:rPr>
              <a:t>，例如农民之间缺乏信任、合作社的负面历史、特点各异的农民</a:t>
            </a:r>
            <a:endParaRPr lang="en-US" sz="1600" b="0" i="0" u="none" strike="noStrike">
              <a:latin typeface="SimSun" panose="02010600030101010101" pitchFamily="2" charset="-122"/>
              <a:ea typeface="SimSun" panose="02010600030101010101" pitchFamily="2" charset="-122"/>
            </a:endParaRPr>
          </a:p>
          <a:p>
            <a:endParaRPr lang="en-US" smtClean="0"/>
          </a:p>
          <a:p>
            <a:pPr rtl="0"/>
            <a:r>
              <a:rPr lang="en-US" sz="1600" b="0" i="0" u="none" strike="noStrike">
                <a:latin typeface="SimSun" panose="02010600030101010101" pitchFamily="2" charset="-122"/>
                <a:ea typeface="SimSun" panose="02010600030101010101" pitchFamily="2" charset="-122"/>
              </a:rPr>
              <a:t>通过立法强制建立的合作社</a:t>
            </a:r>
            <a:r>
              <a:rPr lang="en-US" sz="1600" b="0" i="0" u="none" strike="noStrike">
                <a:solidFill>
                  <a:srgbClr val="7030A0"/>
                </a:solidFill>
                <a:latin typeface="SimSun" panose="02010600030101010101" pitchFamily="2" charset="-122"/>
                <a:ea typeface="SimSun" panose="02010600030101010101" pitchFamily="2" charset="-122"/>
              </a:rPr>
              <a:t>不符合自然条件</a:t>
            </a:r>
            <a:endParaRPr lang="en-US" sz="1600" b="0" i="0" u="none" strike="noStrike">
              <a:solidFill>
                <a:srgbClr val="7030A0"/>
              </a:solidFill>
              <a:latin typeface="SimSun" panose="02010600030101010101" pitchFamily="2" charset="-122"/>
              <a:ea typeface="SimSun" panose="02010600030101010101" pitchFamily="2" charset="-122"/>
            </a:endParaRPr>
          </a:p>
          <a:p>
            <a:pPr rtl="0"/>
            <a:r>
              <a:rPr lang="en-US" sz="1600" b="0" i="0" u="none" strike="noStrike">
                <a:latin typeface="SimSun" panose="02010600030101010101" pitchFamily="2" charset="-122"/>
                <a:ea typeface="SimSun" panose="02010600030101010101" pitchFamily="2" charset="-122"/>
              </a:rPr>
              <a:t>由于农民对领导合作社缺乏了解，导致</a:t>
            </a:r>
            <a:r>
              <a:rPr lang="en-US" sz="1600" b="0" i="0" u="none" strike="noStrike">
                <a:solidFill>
                  <a:srgbClr val="7030A0"/>
                </a:solidFill>
                <a:latin typeface="SimSun" panose="02010600030101010101" pitchFamily="2" charset="-122"/>
                <a:ea typeface="SimSun" panose="02010600030101010101" pitchFamily="2" charset="-122"/>
              </a:rPr>
              <a:t>管理面临挑战</a:t>
            </a:r>
            <a:endParaRPr lang="en-US" sz="1600" b="0" i="0" u="none" strike="noStrike">
              <a:solidFill>
                <a:srgbClr val="7030A0"/>
              </a:solidFill>
              <a:latin typeface="SimSun" panose="02010600030101010101" pitchFamily="2" charset="-122"/>
              <a:ea typeface="SimSun" panose="02010600030101010101" pitchFamily="2" charset="-122"/>
            </a:endParaRPr>
          </a:p>
          <a:p>
            <a:endParaRPr lang="de-DE" smtClean="0">
              <a:solidFill>
                <a:srgbClr val="7030A0"/>
              </a:solidFill>
            </a:endParaRPr>
          </a:p>
          <a:p>
            <a:pPr rtl="0"/>
            <a:r>
              <a:rPr lang="en-US" sz="1600" b="0" i="0" u="none" strike="noStrike">
                <a:latin typeface="SimSun" panose="02010600030101010101" pitchFamily="2" charset="-122"/>
                <a:ea typeface="SimSun" panose="02010600030101010101" pitchFamily="2" charset="-122"/>
              </a:rPr>
              <a:t>合作社成员的</a:t>
            </a:r>
            <a:r>
              <a:rPr lang="en-US" sz="1600" b="0" i="0" u="none" strike="noStrike">
                <a:solidFill>
                  <a:srgbClr val="7030A0"/>
                </a:solidFill>
                <a:latin typeface="SimSun" panose="02010600030101010101" pitchFamily="2" charset="-122"/>
                <a:ea typeface="SimSun" panose="02010600030101010101" pitchFamily="2" charset="-122"/>
              </a:rPr>
              <a:t>搭便车</a:t>
            </a:r>
            <a:r>
              <a:rPr lang="en-US" sz="1600" b="0" i="0" u="none" strike="noStrike">
                <a:latin typeface="SimSun" panose="02010600030101010101" pitchFamily="2" charset="-122"/>
                <a:ea typeface="SimSun" panose="02010600030101010101" pitchFamily="2" charset="-122"/>
              </a:rPr>
              <a:t>问题和</a:t>
            </a:r>
            <a:r>
              <a:rPr lang="en-US" sz="1600" b="0" i="0" u="none" strike="noStrike">
                <a:solidFill>
                  <a:srgbClr val="7030A0"/>
                </a:solidFill>
                <a:latin typeface="SimSun" panose="02010600030101010101" pitchFamily="2" charset="-122"/>
                <a:ea typeface="SimSun" panose="02010600030101010101" pitchFamily="2" charset="-122"/>
              </a:rPr>
              <a:t>旁门左道</a:t>
            </a:r>
            <a:r>
              <a:rPr lang="en-US" sz="1600" b="0" i="0" u="none" strike="noStrike">
                <a:latin typeface="SimSun" panose="02010600030101010101" pitchFamily="2" charset="-122"/>
                <a:ea typeface="SimSun" panose="02010600030101010101" pitchFamily="2" charset="-122"/>
              </a:rPr>
              <a:t>：成员态度和目标异化加剧会对承诺履行和参与程度产生影响（Hakelius和Hansson，2016年）</a:t>
            </a:r>
            <a:endParaRPr lang="en-US" sz="1600" b="0" i="0" u="none" strike="noStrike">
              <a:latin typeface="SimSun" panose="02010600030101010101" pitchFamily="2" charset="-122"/>
              <a:ea typeface="SimSun" panose="02010600030101010101" pitchFamily="2" charset="-122"/>
            </a:endParaRPr>
          </a:p>
          <a:p>
            <a:pPr rtl="0"/>
            <a:r>
              <a:rPr lang="en-US" sz="1600" b="0" i="0" u="none" strike="noStrike">
                <a:latin typeface="SimSun" panose="02010600030101010101" pitchFamily="2" charset="-122"/>
                <a:ea typeface="SimSun" panose="02010600030101010101" pitchFamily="2" charset="-122"/>
              </a:rPr>
              <a:t>小型和大型生产者间</a:t>
            </a:r>
            <a:r>
              <a:rPr lang="en-US" sz="1600" b="0" i="0" u="none" strike="noStrike">
                <a:solidFill>
                  <a:srgbClr val="7030A0"/>
                </a:solidFill>
                <a:latin typeface="SimSun" panose="02010600030101010101" pitchFamily="2" charset="-122"/>
                <a:ea typeface="SimSun" panose="02010600030101010101" pitchFamily="2" charset="-122"/>
              </a:rPr>
              <a:t>利益分配不均</a:t>
            </a:r>
            <a:endParaRPr lang="en-US" sz="1600" b="0" i="0" u="none" strike="noStrike">
              <a:solidFill>
                <a:srgbClr val="7030A0"/>
              </a:solidFill>
              <a:latin typeface="SimSun" panose="02010600030101010101" pitchFamily="2" charset="-122"/>
              <a:ea typeface="SimSun" panose="02010600030101010101" pitchFamily="2" charset="-122"/>
            </a:endParaRPr>
          </a:p>
          <a:p>
            <a:pPr marL="0" indent="0">
              <a:buNone/>
            </a:pPr>
            <a:endParaRPr lang="en-US" sz="1600" b="0" i="0" u="none" strike="noStrike" smtClean="0">
              <a:solidFill>
                <a:srgbClr val="7030A0"/>
              </a:solidFill>
              <a:latin typeface="SimSun" panose="02010600030101010101" pitchFamily="2" charset="-122"/>
              <a:ea typeface="SimSun" panose="02010600030101010101" pitchFamily="2" charset="-122"/>
            </a:endParaRPr>
          </a:p>
        </p:txBody>
      </p:sp>
      <p:sp>
        <p:nvSpPr>
          <p:cNvPr id="4" name="Slide Number Placeholder 3"/>
          <p:cNvSpPr>
            <a:spLocks noGrp="1"/>
          </p:cNvSpPr>
          <p:nvPr>
            <p:ph type="sldNum" sz="quarter" idx="12"/>
          </p:nvPr>
        </p:nvSpPr>
        <p:spPr/>
        <p:txBody>
          <a:bodyPr>
            <a:noAutofit/>
          </a:bodyPr>
          <a:lstStyle/>
          <a:p>
            <a:pPr rtl="0"/>
            <a:r>
              <a:rPr lang="en-US" sz="1200" b="0" i="0" u="none" strike="noStrike">
                <a:highlight>
                  <a:srgbClr val="000000">
                    <a:alpha val="0"/>
                  </a:srgbClr>
                </a:highlight>
                <a:latin typeface="SimSun" panose="02010600030101010101" pitchFamily="2" charset="-122"/>
                <a:ea typeface="SimSun" panose="02010600030101010101" pitchFamily="2" charset="-122"/>
              </a:rPr>
              <a:t>18</a:t>
            </a:r>
            <a:endParaRPr lang="de-DE"/>
          </a:p>
        </p:txBody>
      </p:sp>
      <p:sp>
        <p:nvSpPr>
          <p:cNvPr id="8" name="Title 1"/>
          <p:cNvSpPr>
            <a:spLocks noGrp="1"/>
          </p:cNvSpPr>
          <p:nvPr>
            <p:ph type="title"/>
          </p:nvPr>
        </p:nvSpPr>
        <p:spPr>
          <a:xfrm>
            <a:off x="357374" y="268913"/>
            <a:ext cx="5616000" cy="340687"/>
          </a:xfrm>
        </p:spPr>
        <p:txBody>
          <a:bodyPr>
            <a:noAutofit/>
          </a:bodyPr>
          <a:lstStyle/>
          <a:p>
            <a:pPr rtl="0"/>
            <a:r>
              <a:rPr lang="en-US" sz="2400" b="1" i="0" u="none" strike="noStrike">
                <a:latin typeface="SimSun" panose="02010600030101010101" pitchFamily="2" charset="-122"/>
                <a:ea typeface="SimSun" panose="02010600030101010101" pitchFamily="2" charset="-122"/>
              </a:rPr>
              <a:t>合作社面临的挑战</a:t>
            </a:r>
            <a:endParaRPr lang="en-US" sz="2400" b="1" i="0" u="none" strike="noStrike">
              <a:latin typeface="SimSun" panose="02010600030101010101" pitchFamily="2" charset="-122"/>
              <a:ea typeface="SimSun" panose="02010600030101010101" pitchFamily="2"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423" y="971550"/>
            <a:ext cx="8129401" cy="5238750"/>
          </a:xfrm>
        </p:spPr>
        <p:txBody>
          <a:bodyPr>
            <a:noAutofit/>
          </a:bodyPr>
          <a:lstStyle/>
          <a:p>
            <a:pPr rtl="0"/>
            <a:r>
              <a:rPr lang="en-US" sz="1600" b="0" i="0" u="none" strike="noStrike">
                <a:latin typeface="SimSun" panose="02010600030101010101" pitchFamily="2" charset="-122"/>
                <a:ea typeface="SimSun" panose="02010600030101010101" pitchFamily="2" charset="-122"/>
              </a:rPr>
              <a:t>生产者、农业企业和机构集中于同一农业或农工业分部门，在应对共同的挑战和追求共同的机会时相互联系并建立起价值网络（粮农组织2010年）。</a:t>
            </a:r>
            <a:endParaRPr lang="en-US" sz="1600" b="0" i="0" u="none" strike="noStrike">
              <a:latin typeface="SimSun" panose="02010600030101010101" pitchFamily="2" charset="-122"/>
              <a:ea typeface="SimSun" panose="02010600030101010101" pitchFamily="2" charset="-122"/>
            </a:endParaRPr>
          </a:p>
          <a:p>
            <a:pPr lvl="1" rtl="0"/>
            <a:r>
              <a:rPr lang="en-US" sz="1600" b="0" i="0" u="none" strike="noStrike">
                <a:solidFill>
                  <a:srgbClr val="7030A0"/>
                </a:solidFill>
                <a:latin typeface="SimSun" panose="02010600030101010101" pitchFamily="2" charset="-122"/>
                <a:ea typeface="SimSun" panose="02010600030101010101" pitchFamily="2" charset="-122"/>
              </a:rPr>
              <a:t>企业间合作</a:t>
            </a:r>
            <a:r>
              <a:rPr lang="en-US" sz="1600" b="0" i="0" u="none" strike="noStrike">
                <a:latin typeface="SimSun" panose="02010600030101010101" pitchFamily="2" charset="-122"/>
                <a:ea typeface="SimSun" panose="02010600030101010101" pitchFamily="2" charset="-122"/>
              </a:rPr>
              <a:t>，传播组织和技术创新，以及有利于整个价值链的行业倡议机制（粮农组织，2017年）</a:t>
            </a:r>
            <a:endParaRPr lang="en-US" sz="1600" b="0" i="0" u="none" strike="noStrike" smtClean="0">
              <a:latin typeface="SimSun" panose="02010600030101010101" pitchFamily="2" charset="-122"/>
              <a:ea typeface="SimSun" panose="02010600030101010101" pitchFamily="2" charset="-122"/>
            </a:endParaRPr>
          </a:p>
        </p:txBody>
      </p:sp>
      <p:sp>
        <p:nvSpPr>
          <p:cNvPr id="4" name="Slide Number Placeholder 3"/>
          <p:cNvSpPr>
            <a:spLocks noGrp="1"/>
          </p:cNvSpPr>
          <p:nvPr>
            <p:ph type="sldNum" sz="quarter" idx="12"/>
          </p:nvPr>
        </p:nvSpPr>
        <p:spPr/>
        <p:txBody>
          <a:bodyPr>
            <a:noAutofit/>
          </a:bodyPr>
          <a:lstStyle/>
          <a:p>
            <a:pPr rtl="0"/>
            <a:r>
              <a:rPr lang="en-US" sz="1200" b="0" i="0" u="none" strike="noStrike">
                <a:latin typeface="SimSun" panose="02010600030101010101" pitchFamily="2" charset="-122"/>
                <a:ea typeface="SimSun" panose="02010600030101010101" pitchFamily="2" charset="-122"/>
              </a:rPr>
              <a:t>19</a:t>
            </a:r>
            <a:endParaRPr lang="en-US" sz="1200" b="0" i="0" u="none" strike="noStrike">
              <a:latin typeface="SimSun" panose="02010600030101010101" pitchFamily="2" charset="-122"/>
              <a:ea typeface="SimSun" panose="02010600030101010101" pitchFamily="2" charset="-122"/>
            </a:endParaRPr>
          </a:p>
        </p:txBody>
      </p:sp>
      <p:sp>
        <p:nvSpPr>
          <p:cNvPr id="7" name="Title 1"/>
          <p:cNvSpPr txBox="1"/>
          <p:nvPr/>
        </p:nvSpPr>
        <p:spPr>
          <a:xfrm>
            <a:off x="376424" y="268913"/>
            <a:ext cx="5616000" cy="63108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b="1" kern="1200" baseline="0">
                <a:solidFill>
                  <a:schemeClr val="accent1"/>
                </a:solidFill>
                <a:latin typeface="+mj-lt"/>
                <a:ea typeface="+mj-ea"/>
                <a:cs typeface="+mj-cs"/>
              </a:defRPr>
            </a:lvl1pPr>
          </a:lstStyle>
          <a:p>
            <a:pPr rtl="0"/>
            <a:r>
              <a:rPr lang="en-US" sz="2400" b="1" i="0" u="none" strike="noStrike">
                <a:latin typeface="SimSun" panose="02010600030101010101" pitchFamily="2" charset="-122"/>
                <a:ea typeface="SimSun" panose="02010600030101010101" pitchFamily="2" charset="-122"/>
              </a:rPr>
              <a:t>以农业为基础的集群</a:t>
            </a:r>
            <a:endParaRPr lang="en-US" sz="2400" b="1" i="0" u="none" strike="noStrike">
              <a:latin typeface="SimSun" panose="02010600030101010101" pitchFamily="2" charset="-122"/>
              <a:ea typeface="SimSun" panose="02010600030101010101" pitchFamily="2" charset="-122"/>
            </a:endParaRPr>
          </a:p>
        </p:txBody>
      </p:sp>
      <p:sp>
        <p:nvSpPr>
          <p:cNvPr id="8" name="Rectangle 7"/>
          <p:cNvSpPr/>
          <p:nvPr/>
        </p:nvSpPr>
        <p:spPr>
          <a:xfrm>
            <a:off x="376423" y="2611276"/>
            <a:ext cx="4109313" cy="2616101"/>
          </a:xfrm>
          <a:prstGeom prst="rect">
            <a:avLst/>
          </a:prstGeom>
        </p:spPr>
        <p:txBody>
          <a:bodyPr wrap="square">
            <a:noAutofit/>
          </a:bodyPr>
          <a:lstStyle/>
          <a:p>
            <a:pPr rtl="0">
              <a:spcBef>
                <a:spcPts val="300"/>
              </a:spcBef>
              <a:spcAft>
                <a:spcPts val="300"/>
              </a:spcAft>
            </a:pPr>
            <a:r>
              <a:rPr lang="en-US" sz="1600" b="0" i="0" u="none" strike="noStrike">
                <a:latin typeface="SimSun" panose="02010600030101010101" pitchFamily="2" charset="-122"/>
                <a:ea typeface="SimSun" panose="02010600030101010101" pitchFamily="2" charset="-122"/>
              </a:rPr>
              <a:t>大多数收益与合作社相同，另外：</a:t>
            </a:r>
            <a:endParaRPr lang="en-US" sz="1600" b="0" i="0" u="none" strike="noStrike">
              <a:latin typeface="SimSun" panose="02010600030101010101" pitchFamily="2" charset="-122"/>
              <a:ea typeface="SimSun" panose="02010600030101010101" pitchFamily="2" charset="-122"/>
            </a:endParaRPr>
          </a:p>
          <a:p>
            <a:pPr marL="285750" indent="-285750" rtl="0">
              <a:spcBef>
                <a:spcPts val="300"/>
              </a:spcBef>
              <a:spcAft>
                <a:spcPts val="300"/>
              </a:spcAft>
              <a:buFont typeface="Arial" panose="020B0604020202020204" pitchFamily="34" charset="0"/>
              <a:buChar char="•"/>
            </a:pPr>
            <a:r>
              <a:rPr lang="en-US" sz="1600" b="0" i="0" u="none" strike="noStrike">
                <a:latin typeface="SimSun" panose="02010600030101010101" pitchFamily="2" charset="-122"/>
                <a:ea typeface="SimSun" panose="02010600030101010101" pitchFamily="2" charset="-122"/>
              </a:rPr>
              <a:t>高附加值和创新</a:t>
            </a:r>
            <a:endParaRPr lang="en-US" sz="1600"/>
          </a:p>
          <a:p>
            <a:pPr marL="285750" indent="-285750" rtl="0">
              <a:spcBef>
                <a:spcPts val="300"/>
              </a:spcBef>
              <a:spcAft>
                <a:spcPts val="300"/>
              </a:spcAft>
              <a:buFont typeface="Arial" panose="020B0604020202020204" pitchFamily="34" charset="0"/>
              <a:buChar char="•"/>
            </a:pPr>
            <a:r>
              <a:rPr lang="en-US" sz="1600" b="0" i="0" u="none" strike="noStrike">
                <a:latin typeface="SimSun" panose="02010600030101010101" pitchFamily="2" charset="-122"/>
                <a:ea typeface="SimSun" panose="02010600030101010101" pitchFamily="2" charset="-122"/>
              </a:rPr>
              <a:t>依靠熟练劳动力、资本和技术密集型体系</a:t>
            </a:r>
            <a:endParaRPr lang="en-US" sz="1600"/>
          </a:p>
          <a:p>
            <a:pPr marL="285750" indent="-285750" rtl="0">
              <a:spcBef>
                <a:spcPts val="300"/>
              </a:spcBef>
              <a:spcAft>
                <a:spcPts val="300"/>
              </a:spcAft>
              <a:buFont typeface="Arial" panose="020B0604020202020204" pitchFamily="34" charset="0"/>
              <a:buChar char="•"/>
            </a:pPr>
            <a:r>
              <a:rPr lang="en-US" sz="1600" b="0" i="0" u="none" strike="noStrike">
                <a:latin typeface="SimSun" panose="02010600030101010101" pitchFamily="2" charset="-122"/>
                <a:ea typeface="SimSun" panose="02010600030101010101" pitchFamily="2" charset="-122"/>
              </a:rPr>
              <a:t>当产品种类较多且下游集成商（主导公司）较少时尤为重要，可获得更加开放、多样化的营销渠道</a:t>
            </a:r>
            <a:endParaRPr lang="en-US" sz="1600" b="0" i="0" u="none" strike="noStrike">
              <a:latin typeface="SimSun" panose="02010600030101010101" pitchFamily="2" charset="-122"/>
              <a:ea typeface="SimSun" panose="02010600030101010101" pitchFamily="2" charset="-122"/>
            </a:endParaRPr>
          </a:p>
          <a:p>
            <a:pPr marL="285750" indent="-285750" rtl="0">
              <a:spcBef>
                <a:spcPts val="300"/>
              </a:spcBef>
              <a:spcAft>
                <a:spcPts val="300"/>
              </a:spcAft>
              <a:buFont typeface="Arial" panose="020B0604020202020204" pitchFamily="34" charset="0"/>
              <a:buChar char="•"/>
            </a:pPr>
            <a:r>
              <a:rPr lang="en-US" sz="1600" b="0" i="0" u="none" strike="noStrike">
                <a:latin typeface="SimSun" panose="02010600030101010101" pitchFamily="2" charset="-122"/>
                <a:ea typeface="SimSun" panose="02010600030101010101" pitchFamily="2" charset="-122"/>
              </a:rPr>
              <a:t>触达出口市场</a:t>
            </a:r>
            <a:endParaRPr lang="en-US" sz="1600" b="0" i="0" u="none" strike="noStrike">
              <a:latin typeface="SimSun" panose="02010600030101010101" pitchFamily="2" charset="-122"/>
              <a:ea typeface="SimSun" panose="02010600030101010101" pitchFamily="2" charset="-122"/>
            </a:endParaRPr>
          </a:p>
        </p:txBody>
      </p:sp>
      <p:pic>
        <p:nvPicPr>
          <p:cNvPr id="2" name="Picture 1"/>
          <p:cNvPicPr>
            <a:picLocks noChangeAspect="1"/>
          </p:cNvPicPr>
          <p:nvPr/>
        </p:nvPicPr>
        <p:blipFill>
          <a:blip r:embed="rId1"/>
          <a:stretch>
            <a:fillRect/>
          </a:stretch>
        </p:blipFill>
        <p:spPr>
          <a:xfrm>
            <a:off x="4080368" y="2162563"/>
            <a:ext cx="5063632" cy="4227655"/>
          </a:xfrm>
          <a:prstGeom prst="rect">
            <a:avLst/>
          </a:prstGeom>
        </p:spPr>
      </p:pic>
      <p:sp>
        <p:nvSpPr>
          <p:cNvPr id="9" name="Rectangle 8"/>
          <p:cNvSpPr/>
          <p:nvPr/>
        </p:nvSpPr>
        <p:spPr>
          <a:xfrm>
            <a:off x="4389438" y="6509122"/>
            <a:ext cx="1223412" cy="246221"/>
          </a:xfrm>
          <a:prstGeom prst="rect">
            <a:avLst/>
          </a:prstGeom>
        </p:spPr>
        <p:txBody>
          <a:bodyPr wrap="none">
            <a:noAutofit/>
          </a:bodyPr>
          <a:lstStyle/>
          <a:p>
            <a:pPr rtl="0"/>
            <a:r>
              <a:rPr lang="en-US" sz="1000" b="0" i="0" u="none" strike="noStrike">
                <a:latin typeface="SimSun" panose="02010600030101010101" pitchFamily="2" charset="-122"/>
                <a:ea typeface="SimSun" panose="02010600030101010101" pitchFamily="2" charset="-122"/>
              </a:rPr>
              <a:t>资料来源：粮农组织（2010年）。</a:t>
            </a:r>
            <a:endParaRPr lang="en-US" sz="1000" b="0" i="0" u="none" strike="noStrike">
              <a:latin typeface="SimSun" panose="02010600030101010101" pitchFamily="2" charset="-122"/>
              <a:ea typeface="SimSun" panose="02010600030101010101" pitchFamily="2"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2444" y="330658"/>
            <a:ext cx="5616000" cy="333576"/>
          </a:xfrm>
        </p:spPr>
        <p:txBody>
          <a:bodyPr>
            <a:noAutofit/>
          </a:bodyPr>
          <a:lstStyle/>
          <a:p>
            <a:pPr rtl="0"/>
            <a:r>
              <a:rPr lang="en-US" sz="2400" b="1" i="0" u="none" strike="noStrike">
                <a:latin typeface="SimSun" panose="02010600030101010101" pitchFamily="2" charset="-122"/>
                <a:ea typeface="SimSun" panose="02010600030101010101" pitchFamily="2" charset="-122"/>
              </a:rPr>
              <a:t>结构</a:t>
            </a:r>
            <a:endParaRPr lang="en-US" sz="2400" b="1" i="0" u="none" strike="noStrike">
              <a:latin typeface="SimSun" panose="02010600030101010101" pitchFamily="2" charset="-122"/>
              <a:ea typeface="SimSun" panose="02010600030101010101" pitchFamily="2" charset="-122"/>
            </a:endParaRPr>
          </a:p>
        </p:txBody>
      </p:sp>
      <p:sp>
        <p:nvSpPr>
          <p:cNvPr id="3" name="Inhaltsplatzhalter 2"/>
          <p:cNvSpPr>
            <a:spLocks noGrp="1"/>
          </p:cNvSpPr>
          <p:nvPr>
            <p:ph idx="1"/>
          </p:nvPr>
        </p:nvSpPr>
        <p:spPr>
          <a:xfrm>
            <a:off x="555961" y="1584000"/>
            <a:ext cx="7535615" cy="3908932"/>
          </a:xfrm>
        </p:spPr>
        <p:txBody>
          <a:bodyPr>
            <a:noAutofit/>
          </a:bodyPr>
          <a:lstStyle/>
          <a:p>
            <a:pPr rtl="0"/>
            <a:r>
              <a:rPr lang="en-US" sz="2000" b="0" i="0" u="none" strike="noStrike">
                <a:latin typeface="SimSun" panose="02010600030101010101" pitchFamily="2" charset="-122"/>
                <a:ea typeface="SimSun" panose="02010600030101010101" pitchFamily="2" charset="-122"/>
              </a:rPr>
              <a:t>农场规模—生产力探讨和论据交流</a:t>
            </a:r>
            <a:endParaRPr lang="en-US" sz="2000" b="0" i="0" u="none" strike="noStrike">
              <a:latin typeface="SimSun" panose="02010600030101010101" pitchFamily="2" charset="-122"/>
              <a:ea typeface="SimSun" panose="02010600030101010101" pitchFamily="2" charset="-122"/>
            </a:endParaRPr>
          </a:p>
          <a:p>
            <a:pPr rtl="0"/>
            <a:r>
              <a:rPr lang="en-US" sz="2000" b="0" i="0" u="none" strike="noStrike">
                <a:latin typeface="SimSun" panose="02010600030101010101" pitchFamily="2" charset="-122"/>
                <a:ea typeface="SimSun" panose="02010600030101010101" pitchFamily="2" charset="-122"/>
              </a:rPr>
              <a:t>CAREC地区：农场结构</a:t>
            </a:r>
            <a:endParaRPr lang="en-US" sz="2000" b="0" i="0" u="none" strike="noStrike">
              <a:latin typeface="SimSun" panose="02010600030101010101" pitchFamily="2" charset="-122"/>
              <a:ea typeface="SimSun" panose="02010600030101010101" pitchFamily="2" charset="-122"/>
            </a:endParaRPr>
          </a:p>
          <a:p>
            <a:pPr rtl="0"/>
            <a:r>
              <a:rPr lang="en-US" sz="2000" b="0" i="0" u="none" strike="noStrike">
                <a:latin typeface="SimSun" panose="02010600030101010101" pitchFamily="2" charset="-122"/>
                <a:ea typeface="SimSun" panose="02010600030101010101" pitchFamily="2" charset="-122"/>
              </a:rPr>
              <a:t>克服小型化和分散化问题的方法</a:t>
            </a:r>
            <a:endParaRPr lang="en-US" sz="2000" b="0" i="0" u="none" strike="noStrike">
              <a:latin typeface="SimSun" panose="02010600030101010101" pitchFamily="2" charset="-122"/>
              <a:ea typeface="SimSun" panose="02010600030101010101" pitchFamily="2" charset="-122"/>
            </a:endParaRPr>
          </a:p>
          <a:p>
            <a:pPr lvl="1" rtl="0"/>
            <a:r>
              <a:rPr lang="en-US" sz="2000" b="0" i="0" u="none" strike="noStrike">
                <a:solidFill>
                  <a:srgbClr val="7030A0"/>
                </a:solidFill>
                <a:latin typeface="SimSun" panose="02010600030101010101" pitchFamily="2" charset="-122"/>
                <a:ea typeface="SimSun" panose="02010600030101010101" pitchFamily="2" charset="-122"/>
              </a:rPr>
              <a:t>整合</a:t>
            </a:r>
            <a:r>
              <a:rPr lang="en-US" sz="2000" b="0" i="0" u="none" strike="noStrike">
                <a:latin typeface="SimSun" panose="02010600030101010101" pitchFamily="2" charset="-122"/>
                <a:ea typeface="SimSun" panose="02010600030101010101" pitchFamily="2" charset="-122"/>
              </a:rPr>
              <a:t>、</a:t>
            </a:r>
            <a:r>
              <a:rPr lang="en-US" sz="2000" b="0" i="0" u="none" strike="noStrike">
                <a:solidFill>
                  <a:srgbClr val="7030A0"/>
                </a:solidFill>
                <a:latin typeface="SimSun" panose="02010600030101010101" pitchFamily="2" charset="-122"/>
                <a:ea typeface="SimSun" panose="02010600030101010101" pitchFamily="2" charset="-122"/>
              </a:rPr>
              <a:t>合作社</a:t>
            </a:r>
            <a:r>
              <a:rPr lang="en-US" sz="2000" b="0" i="0" u="none" strike="noStrike">
                <a:latin typeface="SimSun" panose="02010600030101010101" pitchFamily="2" charset="-122"/>
                <a:ea typeface="SimSun" panose="02010600030101010101" pitchFamily="2" charset="-122"/>
              </a:rPr>
              <a:t>、</a:t>
            </a:r>
            <a:r>
              <a:rPr lang="en-US" sz="2000" b="0" i="0" u="none" strike="noStrike">
                <a:solidFill>
                  <a:srgbClr val="7030A0"/>
                </a:solidFill>
                <a:latin typeface="SimSun" panose="02010600030101010101" pitchFamily="2" charset="-122"/>
                <a:ea typeface="SimSun" panose="02010600030101010101" pitchFamily="2" charset="-122"/>
              </a:rPr>
              <a:t>集群</a:t>
            </a:r>
            <a:endParaRPr lang="en-US" sz="2000" b="0" i="0" u="none" strike="noStrike">
              <a:solidFill>
                <a:srgbClr val="7030A0"/>
              </a:solidFill>
              <a:latin typeface="SimSun" panose="02010600030101010101" pitchFamily="2" charset="-122"/>
              <a:ea typeface="SimSun" panose="02010600030101010101" pitchFamily="2" charset="-122"/>
            </a:endParaRPr>
          </a:p>
          <a:p>
            <a:pPr rtl="0"/>
            <a:r>
              <a:rPr lang="en-US" sz="2000" b="0" i="0" u="none" strike="noStrike">
                <a:latin typeface="SimSun" panose="02010600030101010101" pitchFamily="2" charset="-122"/>
                <a:ea typeface="SimSun" panose="02010600030101010101" pitchFamily="2" charset="-122"/>
              </a:rPr>
              <a:t>未来需要考虑的挑战</a:t>
            </a:r>
            <a:endParaRPr lang="en-US" sz="2000" b="0" i="0" u="none" strike="noStrike">
              <a:latin typeface="SimSun" panose="02010600030101010101" pitchFamily="2" charset="-122"/>
              <a:ea typeface="SimSun" panose="02010600030101010101" pitchFamily="2" charset="-122"/>
            </a:endParaRPr>
          </a:p>
          <a:p>
            <a:pPr marL="0" indent="0">
              <a:buNone/>
            </a:pPr>
            <a:endParaRPr lang="en-US" sz="2000" smtClean="0"/>
          </a:p>
          <a:p>
            <a:endParaRPr lang="en-US" sz="2000"/>
          </a:p>
          <a:p>
            <a:endParaRPr lang="en-US" sz="2000"/>
          </a:p>
        </p:txBody>
      </p:sp>
      <p:sp>
        <p:nvSpPr>
          <p:cNvPr id="4" name="Foliennummernplatzhalter 3"/>
          <p:cNvSpPr>
            <a:spLocks noGrp="1"/>
          </p:cNvSpPr>
          <p:nvPr>
            <p:ph type="sldNum" sz="quarter" idx="12"/>
          </p:nvPr>
        </p:nvSpPr>
        <p:spPr/>
        <p:txBody>
          <a:bodyPr>
            <a:noAutofit/>
          </a:bodyPr>
          <a:lstStyle/>
          <a:p>
            <a:pPr rtl="0"/>
            <a:r>
              <a:rPr lang="en-US" sz="1200" b="0" i="0" u="none" strike="noStrike">
                <a:highlight>
                  <a:srgbClr val="000000">
                    <a:alpha val="0"/>
                  </a:srgbClr>
                </a:highlight>
                <a:latin typeface="SimSun" panose="02010600030101010101" pitchFamily="2" charset="-122"/>
                <a:ea typeface="SimSun" panose="02010600030101010101" pitchFamily="2" charset="-122"/>
              </a:rPr>
              <a:t>2</a:t>
            </a:r>
            <a:endParaRPr lang="de-DE"/>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423" y="971550"/>
            <a:ext cx="8275871" cy="5238750"/>
          </a:xfrm>
        </p:spPr>
        <p:txBody>
          <a:bodyPr>
            <a:noAutofit/>
          </a:bodyPr>
          <a:lstStyle/>
          <a:p>
            <a:pPr rtl="0"/>
            <a:r>
              <a:rPr lang="en-US" sz="1600" b="0" i="0" u="none" strike="noStrike">
                <a:latin typeface="SimSun" panose="02010600030101010101" pitchFamily="2" charset="-122"/>
                <a:ea typeface="SimSun" panose="02010600030101010101" pitchFamily="2" charset="-122"/>
              </a:rPr>
              <a:t>自然需要</a:t>
            </a:r>
            <a:r>
              <a:rPr lang="en-US" sz="1600" b="0" i="0" u="none" strike="noStrike">
                <a:solidFill>
                  <a:srgbClr val="7030A0"/>
                </a:solidFill>
                <a:latin typeface="SimSun" panose="02010600030101010101" pitchFamily="2" charset="-122"/>
                <a:ea typeface="SimSun" panose="02010600030101010101" pitchFamily="2" charset="-122"/>
              </a:rPr>
              <a:t>良好的宏观经济政策、良好的商业扶持环境</a:t>
            </a:r>
            <a:r>
              <a:rPr lang="en-US" sz="1600" b="0" i="0" u="none" strike="noStrike">
                <a:latin typeface="SimSun" panose="02010600030101010101" pitchFamily="2" charset="-122"/>
                <a:ea typeface="SimSun" panose="02010600030101010101" pitchFamily="2" charset="-122"/>
              </a:rPr>
              <a:t>和</a:t>
            </a:r>
            <a:r>
              <a:rPr lang="en-US" sz="1600" b="0" i="0" u="none" strike="noStrike">
                <a:solidFill>
                  <a:srgbClr val="7030A0"/>
                </a:solidFill>
                <a:latin typeface="SimSun" panose="02010600030101010101" pitchFamily="2" charset="-122"/>
                <a:ea typeface="SimSun" panose="02010600030101010101" pitchFamily="2" charset="-122"/>
              </a:rPr>
              <a:t>良好的制度</a:t>
            </a:r>
            <a:r>
              <a:rPr lang="en-US" sz="1600" b="0" i="0" u="none" strike="noStrike">
                <a:latin typeface="SimSun" panose="02010600030101010101" pitchFamily="2" charset="-122"/>
                <a:ea typeface="SimSun" panose="02010600030101010101" pitchFamily="2" charset="-122"/>
              </a:rPr>
              <a:t>（欧盟委员会，2014年）</a:t>
            </a:r>
            <a:endParaRPr lang="en-US" sz="1600" b="0" i="0" u="none" strike="noStrike">
              <a:latin typeface="SimSun" panose="02010600030101010101" pitchFamily="2" charset="-122"/>
              <a:ea typeface="SimSun" panose="02010600030101010101" pitchFamily="2" charset="-122"/>
            </a:endParaRPr>
          </a:p>
          <a:p>
            <a:endParaRPr lang="en-US" smtClean="0"/>
          </a:p>
          <a:p>
            <a:pPr rtl="0"/>
            <a:r>
              <a:rPr lang="en-US" sz="1600" b="0" i="0" u="none" strike="noStrike">
                <a:latin typeface="SimSun" panose="02010600030101010101" pitchFamily="2" charset="-122"/>
                <a:ea typeface="SimSun" panose="02010600030101010101" pitchFamily="2" charset="-122"/>
              </a:rPr>
              <a:t>试图在集群中创造或诱导增长可以促生一种新的产业政策形式：</a:t>
            </a:r>
            <a:endParaRPr lang="en-US" sz="1600" b="0" i="0" u="none" strike="noStrike">
              <a:latin typeface="SimSun" panose="02010600030101010101" pitchFamily="2" charset="-122"/>
              <a:ea typeface="SimSun" panose="02010600030101010101" pitchFamily="2" charset="-122"/>
            </a:endParaRPr>
          </a:p>
          <a:p>
            <a:pPr lvl="1" rtl="0"/>
            <a:r>
              <a:rPr lang="en-US" sz="1600" b="0" i="0" u="none" strike="noStrike">
                <a:latin typeface="SimSun" panose="02010600030101010101" pitchFamily="2" charset="-122"/>
                <a:ea typeface="SimSun" panose="02010600030101010101" pitchFamily="2" charset="-122"/>
              </a:rPr>
              <a:t>通过补贴或保护，</a:t>
            </a:r>
            <a:r>
              <a:rPr lang="en-US" sz="1600" b="0" i="0" u="none" strike="noStrike">
                <a:solidFill>
                  <a:srgbClr val="7030A0"/>
                </a:solidFill>
                <a:latin typeface="SimSun" panose="02010600030101010101" pitchFamily="2" charset="-122"/>
                <a:ea typeface="SimSun" panose="02010600030101010101" pitchFamily="2" charset="-122"/>
              </a:rPr>
              <a:t>使投资倾向于</a:t>
            </a:r>
            <a:r>
              <a:rPr lang="en-US" sz="1600" b="0" i="0" u="none" strike="noStrike">
                <a:latin typeface="SimSun" panose="02010600030101010101" pitchFamily="2" charset="-122"/>
                <a:ea typeface="SimSun" panose="02010600030101010101" pitchFamily="2" charset="-122"/>
              </a:rPr>
              <a:t>政策制定者青睐的行业</a:t>
            </a:r>
            <a:endParaRPr lang="en-US" sz="1600" b="0" i="0" u="none" strike="noStrike">
              <a:latin typeface="SimSun" panose="02010600030101010101" pitchFamily="2" charset="-122"/>
              <a:ea typeface="SimSun" panose="02010600030101010101" pitchFamily="2" charset="-122"/>
            </a:endParaRPr>
          </a:p>
          <a:p>
            <a:pPr lvl="1" rtl="0"/>
            <a:r>
              <a:rPr lang="en-US" sz="1600" b="0" i="0" u="none" strike="noStrike">
                <a:latin typeface="SimSun" panose="02010600030101010101" pitchFamily="2" charset="-122"/>
                <a:ea typeface="SimSun" panose="02010600030101010101" pitchFamily="2" charset="-122"/>
              </a:rPr>
              <a:t>最容易接触到政府的</a:t>
            </a:r>
            <a:r>
              <a:rPr lang="en-US" sz="1600" b="0" i="0" u="none" strike="noStrike">
                <a:solidFill>
                  <a:srgbClr val="7030A0"/>
                </a:solidFill>
                <a:latin typeface="SimSun" panose="02010600030101010101" pitchFamily="2" charset="-122"/>
                <a:ea typeface="SimSun" panose="02010600030101010101" pitchFamily="2" charset="-122"/>
              </a:rPr>
              <a:t>特殊利益集团可能会掌控</a:t>
            </a:r>
            <a:r>
              <a:rPr lang="en-US" sz="1600" b="0" i="0" u="none" strike="noStrike">
                <a:latin typeface="SimSun" panose="02010600030101010101" pitchFamily="2" charset="-122"/>
                <a:ea typeface="SimSun" panose="02010600030101010101" pitchFamily="2" charset="-122"/>
              </a:rPr>
              <a:t>集群政策（Pislaru，2004年）</a:t>
            </a:r>
            <a:endParaRPr lang="en-US" sz="1600" b="0" i="0" u="none" strike="noStrike">
              <a:latin typeface="SimSun" panose="02010600030101010101" pitchFamily="2" charset="-122"/>
              <a:ea typeface="SimSun" panose="02010600030101010101" pitchFamily="2" charset="-122"/>
            </a:endParaRPr>
          </a:p>
          <a:p>
            <a:endParaRPr lang="en-US" smtClean="0"/>
          </a:p>
          <a:p>
            <a:pPr rtl="0"/>
            <a:r>
              <a:rPr lang="en-US" sz="1600" b="0" i="0" u="none" strike="noStrike">
                <a:latin typeface="SimSun" panose="02010600030101010101" pitchFamily="2" charset="-122"/>
                <a:ea typeface="SimSun" panose="02010600030101010101" pitchFamily="2" charset="-122"/>
              </a:rPr>
              <a:t>成功的农业集群往往规模大、价值高、以出口为导向（粮农组织，2010年）</a:t>
            </a:r>
            <a:endParaRPr lang="en-US" smtClean="0"/>
          </a:p>
          <a:p>
            <a:endParaRPr lang="en-US" smtClean="0"/>
          </a:p>
          <a:p>
            <a:pPr rtl="0"/>
            <a:r>
              <a:rPr lang="en-US" sz="1600" b="1" i="0" u="none" strike="noStrike">
                <a:solidFill>
                  <a:srgbClr val="7030A0"/>
                </a:solidFill>
                <a:latin typeface="SimSun" panose="02010600030101010101" pitchFamily="2" charset="-122"/>
                <a:ea typeface="SimSun" panose="02010600030101010101" pitchFamily="2" charset="-122"/>
              </a:rPr>
              <a:t>土地使用权问题</a:t>
            </a:r>
            <a:r>
              <a:rPr lang="en-US" sz="1600" b="0" i="0" u="none" strike="noStrike">
                <a:latin typeface="SimSun" panose="02010600030101010101" pitchFamily="2" charset="-122"/>
                <a:ea typeface="SimSun" panose="02010600030101010101" pitchFamily="2" charset="-122"/>
              </a:rPr>
              <a:t>：由于所有权公有化、缺乏明确的所有权认定，或在为扩大商业规模和现代发展而获取土地方面缺乏敏感性，导致投资和生产力有限</a:t>
            </a:r>
            <a:endParaRPr lang="en-US" sz="1600" b="0" i="0" u="none" strike="noStrike">
              <a:latin typeface="SimSun" panose="02010600030101010101" pitchFamily="2" charset="-122"/>
              <a:ea typeface="SimSun" panose="02010600030101010101" pitchFamily="2" charset="-122"/>
            </a:endParaRPr>
          </a:p>
          <a:p>
            <a:endParaRPr lang="en-US"/>
          </a:p>
          <a:p>
            <a:pPr rtl="0"/>
            <a:r>
              <a:rPr lang="en-US" sz="1600" b="1" i="0" u="none" strike="noStrike">
                <a:solidFill>
                  <a:srgbClr val="7030A0"/>
                </a:solidFill>
                <a:latin typeface="SimSun" panose="02010600030101010101" pitchFamily="2" charset="-122"/>
                <a:ea typeface="SimSun" panose="02010600030101010101" pitchFamily="2" charset="-122"/>
              </a:rPr>
              <a:t>外部促进和融资</a:t>
            </a:r>
            <a:r>
              <a:rPr lang="en-US" sz="1600" b="0" i="0" u="none" strike="noStrike">
                <a:latin typeface="SimSun" panose="02010600030101010101" pitchFamily="2" charset="-122"/>
                <a:ea typeface="SimSun" panose="02010600030101010101" pitchFamily="2" charset="-122"/>
              </a:rPr>
              <a:t>：为避免政策向某一特定群体倾斜，集群发展需要一个</a:t>
            </a:r>
            <a:r>
              <a:rPr lang="en-US" sz="1600" b="1" i="0" u="none" strike="noStrike">
                <a:latin typeface="SimSun" panose="02010600030101010101" pitchFamily="2" charset="-122"/>
                <a:ea typeface="SimSun" panose="02010600030101010101" pitchFamily="2" charset="-122"/>
              </a:rPr>
              <a:t>非利益相关方</a:t>
            </a:r>
            <a:r>
              <a:rPr lang="en-US" sz="1600" b="0" i="0" u="none" strike="noStrike">
                <a:latin typeface="SimSun" panose="02010600030101010101" pitchFamily="2" charset="-122"/>
                <a:ea typeface="SimSun" panose="02010600030101010101" pitchFamily="2" charset="-122"/>
              </a:rPr>
              <a:t>主理整个集群</a:t>
            </a:r>
            <a:endParaRPr lang="en-US" sz="1600" b="0" i="0" u="none" strike="noStrike">
              <a:latin typeface="SimSun" panose="02010600030101010101" pitchFamily="2" charset="-122"/>
              <a:ea typeface="SimSun" panose="02010600030101010101" pitchFamily="2" charset="-122"/>
            </a:endParaRPr>
          </a:p>
        </p:txBody>
      </p:sp>
      <p:sp>
        <p:nvSpPr>
          <p:cNvPr id="4" name="Slide Number Placeholder 3"/>
          <p:cNvSpPr>
            <a:spLocks noGrp="1"/>
          </p:cNvSpPr>
          <p:nvPr>
            <p:ph type="sldNum" sz="quarter" idx="12"/>
          </p:nvPr>
        </p:nvSpPr>
        <p:spPr/>
        <p:txBody>
          <a:bodyPr>
            <a:noAutofit/>
          </a:bodyPr>
          <a:lstStyle/>
          <a:p>
            <a:pPr rtl="0"/>
            <a:r>
              <a:rPr lang="en-US" sz="1200" b="0" i="0" u="none" strike="noStrike">
                <a:highlight>
                  <a:srgbClr val="000000">
                    <a:alpha val="0"/>
                  </a:srgbClr>
                </a:highlight>
                <a:latin typeface="SimSun" panose="02010600030101010101" pitchFamily="2" charset="-122"/>
                <a:ea typeface="SimSun" panose="02010600030101010101" pitchFamily="2" charset="-122"/>
              </a:rPr>
              <a:t>20</a:t>
            </a:r>
            <a:endParaRPr lang="de-DE"/>
          </a:p>
        </p:txBody>
      </p:sp>
      <p:sp>
        <p:nvSpPr>
          <p:cNvPr id="7" name="Title 1"/>
          <p:cNvSpPr txBox="1"/>
          <p:nvPr/>
        </p:nvSpPr>
        <p:spPr>
          <a:xfrm>
            <a:off x="376424" y="268913"/>
            <a:ext cx="5616000" cy="63108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b="1" kern="1200" baseline="0">
                <a:solidFill>
                  <a:schemeClr val="accent1"/>
                </a:solidFill>
                <a:latin typeface="+mj-lt"/>
                <a:ea typeface="+mj-ea"/>
                <a:cs typeface="+mj-cs"/>
              </a:defRPr>
            </a:lvl1pPr>
          </a:lstStyle>
          <a:p>
            <a:pPr rtl="0"/>
            <a:r>
              <a:rPr lang="en-US" sz="2400" b="1" i="0" u="none" strike="noStrike">
                <a:latin typeface="SimSun" panose="02010600030101010101" pitchFamily="2" charset="-122"/>
                <a:ea typeface="SimSun" panose="02010600030101010101" pitchFamily="2" charset="-122"/>
              </a:rPr>
              <a:t>以农业为基础的集群</a:t>
            </a:r>
            <a:endParaRPr lang="en-US" sz="2400" b="1" i="0" u="none" strike="noStrike">
              <a:latin typeface="SimSun" panose="02010600030101010101" pitchFamily="2" charset="-122"/>
              <a:ea typeface="SimSun" panose="02010600030101010101" pitchFamily="2" charset="-122"/>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45546" y="5786217"/>
            <a:ext cx="638069" cy="365125"/>
          </a:xfrm>
        </p:spPr>
        <p:txBody>
          <a:bodyPr>
            <a:noAutofit/>
          </a:bodyPr>
          <a:lstStyle/>
          <a:p>
            <a:pPr rtl="0"/>
            <a:r>
              <a:rPr lang="en-US" sz="1200" b="0" i="0" u="none" strike="noStrike">
                <a:highlight>
                  <a:srgbClr val="000000">
                    <a:alpha val="0"/>
                  </a:srgbClr>
                </a:highlight>
                <a:latin typeface="SimSun" panose="02010600030101010101" pitchFamily="2" charset="-122"/>
                <a:ea typeface="SimSun" panose="02010600030101010101" pitchFamily="2" charset="-122"/>
              </a:rPr>
              <a:t>21</a:t>
            </a:r>
            <a:endParaRPr lang="de-DE"/>
          </a:p>
        </p:txBody>
      </p:sp>
      <p:sp>
        <p:nvSpPr>
          <p:cNvPr id="7" name="Rectangle 6"/>
          <p:cNvSpPr/>
          <p:nvPr/>
        </p:nvSpPr>
        <p:spPr>
          <a:xfrm>
            <a:off x="4654264" y="5539996"/>
            <a:ext cx="4572000" cy="246221"/>
          </a:xfrm>
          <a:prstGeom prst="rect">
            <a:avLst/>
          </a:prstGeom>
        </p:spPr>
        <p:txBody>
          <a:bodyPr>
            <a:noAutofit/>
          </a:bodyPr>
          <a:lstStyle/>
          <a:p>
            <a:pPr rtl="0"/>
            <a:r>
              <a:rPr lang="en-US" sz="1000" b="0" i="0" u="none" strike="noStrike">
                <a:latin typeface="SimSun" panose="02010600030101010101" pitchFamily="2" charset="-122"/>
                <a:ea typeface="SimSun" panose="02010600030101010101" pitchFamily="2" charset="-122"/>
              </a:rPr>
              <a:t>资料来源：全球治理指标（2022年）。</a:t>
            </a:r>
            <a:endParaRPr lang="en-US" sz="1000" b="0" i="0" u="none" strike="noStrike">
              <a:latin typeface="SimSun" panose="02010600030101010101" pitchFamily="2" charset="-122"/>
              <a:ea typeface="SimSun" panose="02010600030101010101" pitchFamily="2" charset="-122"/>
            </a:endParaRPr>
          </a:p>
        </p:txBody>
      </p:sp>
      <p:sp>
        <p:nvSpPr>
          <p:cNvPr id="9" name="Title 1"/>
          <p:cNvSpPr txBox="1"/>
          <p:nvPr/>
        </p:nvSpPr>
        <p:spPr>
          <a:xfrm>
            <a:off x="481199" y="273564"/>
            <a:ext cx="6519676" cy="63108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b="1" kern="1200" baseline="0">
                <a:solidFill>
                  <a:schemeClr val="accent1"/>
                </a:solidFill>
                <a:latin typeface="+mj-lt"/>
                <a:ea typeface="+mj-ea"/>
                <a:cs typeface="+mj-cs"/>
              </a:defRPr>
            </a:lvl1pPr>
          </a:lstStyle>
          <a:p>
            <a:pPr rtl="0"/>
            <a:r>
              <a:rPr lang="en-US" sz="2400" b="1" i="0" u="none" strike="noStrike">
                <a:latin typeface="SimSun" panose="02010600030101010101" pitchFamily="2" charset="-122"/>
                <a:ea typeface="SimSun" panose="02010600030101010101" pitchFamily="2" charset="-122"/>
              </a:rPr>
              <a:t>法治与腐败控制</a:t>
            </a:r>
            <a:endParaRPr lang="en-US" sz="2400" b="1" i="0" u="none" strike="noStrike">
              <a:latin typeface="SimSun" panose="02010600030101010101" pitchFamily="2" charset="-122"/>
              <a:ea typeface="SimSun" panose="02010600030101010101" pitchFamily="2" charset="-122"/>
            </a:endParaRPr>
          </a:p>
        </p:txBody>
      </p:sp>
      <p:sp>
        <p:nvSpPr>
          <p:cNvPr id="2" name="TextBox 1"/>
          <p:cNvSpPr txBox="1"/>
          <p:nvPr/>
        </p:nvSpPr>
        <p:spPr>
          <a:xfrm>
            <a:off x="166195" y="1025421"/>
            <a:ext cx="3985404" cy="2554545"/>
          </a:xfrm>
          <a:prstGeom prst="rect">
            <a:avLst/>
          </a:prstGeom>
          <a:noFill/>
        </p:spPr>
        <p:txBody>
          <a:bodyPr wrap="square" rtlCol="0">
            <a:noAutofit/>
          </a:bodyPr>
          <a:lstStyle/>
          <a:p>
            <a:pPr rtl="0"/>
            <a:r>
              <a:rPr lang="en-US" sz="1600" b="0" i="0" u="none" strike="noStrike">
                <a:solidFill>
                  <a:srgbClr val="7030A0"/>
                </a:solidFill>
                <a:latin typeface="SimSun" panose="02010600030101010101" pitchFamily="2" charset="-122"/>
                <a:ea typeface="SimSun" panose="02010600030101010101" pitchFamily="2" charset="-122"/>
              </a:rPr>
              <a:t>合作社、集群</a:t>
            </a:r>
            <a:r>
              <a:rPr lang="en-US" sz="1600" b="0" i="0" u="none" strike="noStrike">
                <a:latin typeface="SimSun" panose="02010600030101010101" pitchFamily="2" charset="-122"/>
                <a:ea typeface="SimSun" panose="02010600030101010101" pitchFamily="2" charset="-122"/>
              </a:rPr>
              <a:t>和基于市场的</a:t>
            </a:r>
            <a:r>
              <a:rPr lang="en-US" sz="1600" b="0" i="0" u="none" strike="noStrike">
                <a:solidFill>
                  <a:srgbClr val="7030A0"/>
                </a:solidFill>
                <a:latin typeface="SimSun" panose="02010600030101010101" pitchFamily="2" charset="-122"/>
                <a:ea typeface="SimSun" panose="02010600030101010101" pitchFamily="2" charset="-122"/>
              </a:rPr>
              <a:t>整合</a:t>
            </a:r>
            <a:r>
              <a:rPr lang="en-US" sz="1600" b="0" i="0" u="none" strike="noStrike">
                <a:latin typeface="SimSun" panose="02010600030101010101" pitchFamily="2" charset="-122"/>
                <a:ea typeface="SimSun" panose="02010600030101010101" pitchFamily="2" charset="-122"/>
              </a:rPr>
              <a:t>取得成功的关键因素在于良好的治理手段，例如：</a:t>
            </a:r>
            <a:endParaRPr lang="en-US" sz="1600" b="0" i="0" u="none" strike="noStrike">
              <a:latin typeface="SimSun" panose="02010600030101010101" pitchFamily="2" charset="-122"/>
              <a:ea typeface="SimSun" panose="02010600030101010101" pitchFamily="2" charset="-122"/>
            </a:endParaRPr>
          </a:p>
          <a:p>
            <a:pPr marL="285750" indent="-285750" rtl="0">
              <a:buFont typeface="Arial" panose="020B0604020202020204" pitchFamily="34" charset="0"/>
              <a:buChar char="•"/>
            </a:pPr>
            <a:r>
              <a:rPr lang="en-US" sz="1600" b="0" i="0" u="none" strike="noStrike">
                <a:latin typeface="SimSun" panose="02010600030101010101" pitchFamily="2" charset="-122"/>
                <a:ea typeface="SimSun" panose="02010600030101010101" pitchFamily="2" charset="-122"/>
              </a:rPr>
              <a:t>法治</a:t>
            </a:r>
            <a:endParaRPr lang="en-US" sz="1600" b="0" i="0" u="none" strike="noStrike">
              <a:latin typeface="SimSun" panose="02010600030101010101" pitchFamily="2" charset="-122"/>
              <a:ea typeface="SimSun" panose="02010600030101010101" pitchFamily="2" charset="-122"/>
            </a:endParaRPr>
          </a:p>
          <a:p>
            <a:pPr marL="285750" indent="-285750" rtl="0">
              <a:buFont typeface="Arial" panose="020B0604020202020204" pitchFamily="34" charset="0"/>
              <a:buChar char="•"/>
            </a:pPr>
            <a:r>
              <a:rPr lang="en-US" sz="1600" b="0" i="0" u="none" strike="noStrike">
                <a:latin typeface="SimSun" panose="02010600030101010101" pitchFamily="2" charset="-122"/>
                <a:ea typeface="SimSun" panose="02010600030101010101" pitchFamily="2" charset="-122"/>
              </a:rPr>
              <a:t>控制腐败</a:t>
            </a:r>
            <a:endParaRPr lang="en-US" sz="1600" b="0" i="0" u="none" strike="noStrike">
              <a:latin typeface="SimSun" panose="02010600030101010101" pitchFamily="2" charset="-122"/>
              <a:ea typeface="SimSun" panose="02010600030101010101" pitchFamily="2" charset="-122"/>
            </a:endParaRPr>
          </a:p>
          <a:p>
            <a:pPr marL="285750" indent="-285750">
              <a:buFont typeface="Arial" panose="020B0604020202020204" pitchFamily="34" charset="0"/>
              <a:buChar char="•"/>
            </a:pPr>
            <a:endParaRPr lang="en-US" sz="1600"/>
          </a:p>
          <a:p>
            <a:pPr marL="285750" indent="-285750" rtl="0">
              <a:buFont typeface="Arial" panose="020B0604020202020204" pitchFamily="34" charset="0"/>
              <a:buChar char="•"/>
            </a:pPr>
            <a:r>
              <a:rPr lang="en-US" sz="1600" b="0" i="0" u="none" strike="noStrike">
                <a:latin typeface="SimSun" panose="02010600030101010101" pitchFamily="2" charset="-122"/>
                <a:ea typeface="SimSun" panose="02010600030101010101" pitchFamily="2" charset="-122"/>
              </a:rPr>
              <a:t>参与者之间的</a:t>
            </a:r>
            <a:r>
              <a:rPr lang="en-US" sz="1600" b="0" i="0" u="none" strike="noStrike">
                <a:solidFill>
                  <a:srgbClr val="7030A0"/>
                </a:solidFill>
                <a:latin typeface="SimSun" panose="02010600030101010101" pitchFamily="2" charset="-122"/>
                <a:ea typeface="SimSun" panose="02010600030101010101" pitchFamily="2" charset="-122"/>
              </a:rPr>
              <a:t>信任</a:t>
            </a:r>
            <a:r>
              <a:rPr lang="en-US" sz="1600" b="0" i="0" u="none" strike="noStrike">
                <a:latin typeface="SimSun" panose="02010600030101010101" pitchFamily="2" charset="-122"/>
                <a:ea typeface="SimSun" panose="02010600030101010101" pitchFamily="2" charset="-122"/>
              </a:rPr>
              <a:t>至关重要</a:t>
            </a:r>
            <a:endParaRPr lang="en-US" sz="1600" b="0" i="0" u="none" strike="noStrike">
              <a:latin typeface="SimSun" panose="02010600030101010101" pitchFamily="2" charset="-122"/>
              <a:ea typeface="SimSun" panose="02010600030101010101" pitchFamily="2" charset="-122"/>
            </a:endParaRPr>
          </a:p>
          <a:p>
            <a:pPr marL="742950" lvl="1" indent="-285750" rtl="0">
              <a:buFont typeface="Arial" panose="020B0604020202020204" pitchFamily="34" charset="0"/>
              <a:buChar char="•"/>
            </a:pPr>
            <a:r>
              <a:rPr lang="en-US" sz="1600" b="0" i="0" u="none" strike="noStrike">
                <a:latin typeface="SimSun" panose="02010600030101010101" pitchFamily="2" charset="-122"/>
                <a:ea typeface="SimSun" panose="02010600030101010101" pitchFamily="2" charset="-122"/>
              </a:rPr>
              <a:t>并</a:t>
            </a:r>
            <a:r>
              <a:rPr lang="en-US" sz="1600" b="0" i="0" u="none" strike="noStrike">
                <a:solidFill>
                  <a:srgbClr val="7030A0"/>
                </a:solidFill>
                <a:latin typeface="SimSun" panose="02010600030101010101" pitchFamily="2" charset="-122"/>
                <a:ea typeface="SimSun" panose="02010600030101010101" pitchFamily="2" charset="-122"/>
              </a:rPr>
              <a:t>鼓励</a:t>
            </a:r>
            <a:r>
              <a:rPr lang="en-US" sz="1600" b="0" i="0" u="none" strike="noStrike">
                <a:latin typeface="SimSun" panose="02010600030101010101" pitchFamily="2" charset="-122"/>
                <a:ea typeface="SimSun" panose="02010600030101010101" pitchFamily="2" charset="-122"/>
              </a:rPr>
              <a:t>私人投资并尽量减少代理问题</a:t>
            </a:r>
            <a:endParaRPr lang="en-US" sz="1600" b="0" i="0" u="none" strike="noStrike">
              <a:latin typeface="SimSun" panose="02010600030101010101" pitchFamily="2" charset="-122"/>
              <a:ea typeface="SimSun" panose="02010600030101010101" pitchFamily="2" charset="-122"/>
            </a:endParaRPr>
          </a:p>
        </p:txBody>
      </p:sp>
      <p:graphicFrame>
        <p:nvGraphicFramePr>
          <p:cNvPr id="10" name="Chart 1"/>
          <p:cNvGraphicFramePr/>
          <p:nvPr/>
        </p:nvGraphicFramePr>
        <p:xfrm>
          <a:off x="4151573" y="1089914"/>
          <a:ext cx="4453979" cy="4266012"/>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906" y="794349"/>
            <a:ext cx="8129401" cy="5238750"/>
          </a:xfrm>
        </p:spPr>
        <p:txBody>
          <a:bodyPr>
            <a:noAutofit/>
          </a:bodyPr>
          <a:lstStyle/>
          <a:p>
            <a:pPr rtl="0"/>
            <a:r>
              <a:rPr lang="en-US" sz="1600" b="0" i="0" u="none" strike="noStrike">
                <a:latin typeface="SimSun" panose="02010600030101010101" pitchFamily="2" charset="-122"/>
                <a:ea typeface="SimSun" panose="02010600030101010101" pitchFamily="2" charset="-122"/>
              </a:rPr>
              <a:t>促进更有效、更公平的土地政策和制度</a:t>
            </a:r>
            <a:endParaRPr lang="en-US" sz="1600" b="0" i="0" u="none" strike="noStrike">
              <a:latin typeface="SimSun" panose="02010600030101010101" pitchFamily="2" charset="-122"/>
              <a:ea typeface="SimSun" panose="02010600030101010101" pitchFamily="2" charset="-122"/>
            </a:endParaRPr>
          </a:p>
          <a:p>
            <a:pPr rtl="0"/>
            <a:r>
              <a:rPr lang="en-US" sz="1600" b="0" i="0" u="none" strike="noStrike">
                <a:latin typeface="SimSun" panose="02010600030101010101" pitchFamily="2" charset="-122"/>
                <a:ea typeface="SimSun" panose="02010600030101010101" pitchFamily="2" charset="-122"/>
              </a:rPr>
              <a:t>保障农民的财产权：</a:t>
            </a:r>
            <a:endParaRPr lang="en-US"/>
          </a:p>
          <a:p>
            <a:pPr lvl="1" rtl="0"/>
            <a:r>
              <a:rPr lang="en-US" sz="1600" b="0" i="0" u="none" strike="noStrike">
                <a:latin typeface="SimSun" panose="02010600030101010101" pitchFamily="2" charset="-122"/>
                <a:ea typeface="SimSun" panose="02010600030101010101" pitchFamily="2" charset="-122"/>
              </a:rPr>
              <a:t>获得信贷的抵押品</a:t>
            </a:r>
            <a:endParaRPr lang="en-US" sz="1600" b="0" i="0" u="none" strike="noStrike">
              <a:latin typeface="SimSun" panose="02010600030101010101" pitchFamily="2" charset="-122"/>
              <a:ea typeface="SimSun" panose="02010600030101010101" pitchFamily="2" charset="-122"/>
            </a:endParaRPr>
          </a:p>
          <a:p>
            <a:pPr lvl="1" rtl="0"/>
            <a:r>
              <a:rPr lang="en-US" sz="1600" b="0" i="0" u="none" strike="noStrike">
                <a:latin typeface="SimSun" panose="02010600030101010101" pitchFamily="2" charset="-122"/>
                <a:ea typeface="SimSun" panose="02010600030101010101" pitchFamily="2" charset="-122"/>
              </a:rPr>
              <a:t>对土地质量和技术进行投资的信心</a:t>
            </a:r>
            <a:endParaRPr lang="en-US" sz="1600" b="0" i="0" u="none" strike="noStrike">
              <a:latin typeface="SimSun" panose="02010600030101010101" pitchFamily="2" charset="-122"/>
              <a:ea typeface="SimSun" panose="02010600030101010101" pitchFamily="2" charset="-122"/>
            </a:endParaRPr>
          </a:p>
          <a:p>
            <a:pPr lvl="1" rtl="0"/>
            <a:r>
              <a:rPr lang="en-US" sz="1600" b="0" i="0" u="none" strike="noStrike">
                <a:latin typeface="SimSun" panose="02010600030101010101" pitchFamily="2" charset="-122"/>
                <a:ea typeface="SimSun" panose="02010600030101010101" pitchFamily="2" charset="-122"/>
              </a:rPr>
              <a:t>市场驱动的农田交换及扩大农场规模</a:t>
            </a:r>
            <a:endParaRPr lang="en-US" sz="1600" b="0" i="0" u="none" strike="noStrike">
              <a:latin typeface="SimSun" panose="02010600030101010101" pitchFamily="2" charset="-122"/>
              <a:ea typeface="SimSun" panose="02010600030101010101" pitchFamily="2" charset="-122"/>
            </a:endParaRPr>
          </a:p>
          <a:p>
            <a:endParaRPr lang="en-US" sz="1600" b="0" i="0" u="none" strike="noStrike">
              <a:latin typeface="SimSun" panose="02010600030101010101" pitchFamily="2" charset="-122"/>
              <a:ea typeface="SimSun" panose="02010600030101010101" pitchFamily="2" charset="-122"/>
            </a:endParaRPr>
          </a:p>
        </p:txBody>
      </p:sp>
      <p:sp>
        <p:nvSpPr>
          <p:cNvPr id="4" name="Slide Number Placeholder 3"/>
          <p:cNvSpPr>
            <a:spLocks noGrp="1"/>
          </p:cNvSpPr>
          <p:nvPr>
            <p:ph type="sldNum" sz="quarter" idx="12"/>
          </p:nvPr>
        </p:nvSpPr>
        <p:spPr/>
        <p:txBody>
          <a:bodyPr>
            <a:noAutofit/>
          </a:bodyPr>
          <a:lstStyle/>
          <a:p>
            <a:pPr rtl="0"/>
            <a:r>
              <a:rPr lang="en-US" sz="1200" b="0" i="0" u="none" strike="noStrike">
                <a:latin typeface="SimSun" panose="02010600030101010101" pitchFamily="2" charset="-122"/>
                <a:ea typeface="SimSun" panose="02010600030101010101" pitchFamily="2" charset="-122"/>
              </a:rPr>
              <a:t>22</a:t>
            </a:r>
            <a:endParaRPr lang="en-US" sz="1200" b="0" i="0" u="none" strike="noStrike">
              <a:latin typeface="SimSun" panose="02010600030101010101" pitchFamily="2" charset="-122"/>
              <a:ea typeface="SimSun" panose="02010600030101010101" pitchFamily="2" charset="-122"/>
            </a:endParaRPr>
          </a:p>
        </p:txBody>
      </p:sp>
      <p:sp>
        <p:nvSpPr>
          <p:cNvPr id="7" name="Title 1"/>
          <p:cNvSpPr txBox="1"/>
          <p:nvPr/>
        </p:nvSpPr>
        <p:spPr>
          <a:xfrm>
            <a:off x="481199" y="273564"/>
            <a:ext cx="6519676" cy="33891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b="1" kern="1200" baseline="0">
                <a:solidFill>
                  <a:schemeClr val="accent1"/>
                </a:solidFill>
                <a:latin typeface="+mj-lt"/>
                <a:ea typeface="+mj-ea"/>
                <a:cs typeface="+mj-cs"/>
              </a:defRPr>
            </a:lvl1pPr>
          </a:lstStyle>
          <a:p>
            <a:pPr rtl="0"/>
            <a:r>
              <a:rPr lang="en-US" sz="2400" b="1" i="0" u="none" strike="noStrike">
                <a:latin typeface="SimSun" panose="02010600030101010101" pitchFamily="2" charset="-122"/>
                <a:ea typeface="SimSun" panose="02010600030101010101" pitchFamily="2" charset="-122"/>
              </a:rPr>
              <a:t>土地使用权</a:t>
            </a:r>
            <a:endParaRPr lang="en-US" sz="2400" b="1" i="0" u="none" strike="noStrike">
              <a:latin typeface="SimSun" panose="02010600030101010101" pitchFamily="2" charset="-122"/>
              <a:ea typeface="SimSun" panose="02010600030101010101" pitchFamily="2" charset="-122"/>
            </a:endParaRPr>
          </a:p>
        </p:txBody>
      </p:sp>
      <p:pic>
        <p:nvPicPr>
          <p:cNvPr id="2" name="Picture 1"/>
          <p:cNvPicPr>
            <a:picLocks noChangeAspect="1"/>
          </p:cNvPicPr>
          <p:nvPr/>
        </p:nvPicPr>
        <p:blipFill>
          <a:blip r:embed="rId1"/>
          <a:stretch>
            <a:fillRect/>
          </a:stretch>
        </p:blipFill>
        <p:spPr>
          <a:xfrm>
            <a:off x="1009649" y="2675163"/>
            <a:ext cx="6685761" cy="3715055"/>
          </a:xfrm>
          <a:prstGeom prst="rect">
            <a:avLst/>
          </a:prstGeom>
        </p:spPr>
      </p:pic>
      <p:sp>
        <p:nvSpPr>
          <p:cNvPr id="5" name="Rectangle 4"/>
          <p:cNvSpPr/>
          <p:nvPr/>
        </p:nvSpPr>
        <p:spPr>
          <a:xfrm>
            <a:off x="2456224" y="6440460"/>
            <a:ext cx="2396810" cy="246221"/>
          </a:xfrm>
          <a:prstGeom prst="rect">
            <a:avLst/>
          </a:prstGeom>
        </p:spPr>
        <p:txBody>
          <a:bodyPr wrap="none">
            <a:noAutofit/>
          </a:bodyPr>
          <a:lstStyle/>
          <a:p>
            <a:pPr rtl="0"/>
            <a:r>
              <a:rPr lang="en-US" sz="1000" b="0" i="0" u="none" strike="noStrike">
                <a:latin typeface="SimSun" panose="02010600030101010101" pitchFamily="2" charset="-122"/>
                <a:ea typeface="SimSun" panose="02010600030101010101" pitchFamily="2" charset="-122"/>
              </a:rPr>
              <a:t>资料来源：Akhmadiyeva和Herzfeld（2021年）。</a:t>
            </a:r>
            <a:endParaRPr lang="en-US" sz="1000" b="0" i="0" u="none" strike="noStrike">
              <a:latin typeface="SimSun" panose="02010600030101010101" pitchFamily="2" charset="-122"/>
              <a:ea typeface="SimSun" panose="02010600030101010101" pitchFamily="2" charset="-122"/>
            </a:endParaRPr>
          </a:p>
        </p:txBody>
      </p:sp>
      <p:sp>
        <p:nvSpPr>
          <p:cNvPr id="8" name="Rectangle 7"/>
          <p:cNvSpPr/>
          <p:nvPr/>
        </p:nvSpPr>
        <p:spPr>
          <a:xfrm>
            <a:off x="2314331" y="2378700"/>
            <a:ext cx="6387709" cy="307777"/>
          </a:xfrm>
          <a:prstGeom prst="rect">
            <a:avLst/>
          </a:prstGeom>
        </p:spPr>
        <p:txBody>
          <a:bodyPr wrap="square">
            <a:noAutofit/>
          </a:bodyPr>
          <a:lstStyle/>
          <a:p>
            <a:pPr rtl="0"/>
            <a:r>
              <a:rPr lang="en-US" sz="1400" b="1" i="0" u="none" strike="noStrike">
                <a:latin typeface="SimSun" panose="02010600030101010101" pitchFamily="2" charset="-122"/>
                <a:ea typeface="SimSun" panose="02010600030101010101" pitchFamily="2" charset="-122"/>
              </a:rPr>
              <a:t>法律权利和实际做法之间的差异</a:t>
            </a:r>
            <a:endParaRPr lang="en-US" sz="1400" b="1" i="0" u="none" strike="noStrike">
              <a:latin typeface="SimSun" panose="02010600030101010101" pitchFamily="2" charset="-122"/>
              <a:ea typeface="SimSun" panose="02010600030101010101" pitchFamily="2" charset="-122"/>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024" y="268913"/>
            <a:ext cx="5616000" cy="378068"/>
          </a:xfrm>
        </p:spPr>
        <p:txBody>
          <a:bodyPr>
            <a:noAutofit/>
          </a:bodyPr>
          <a:lstStyle/>
          <a:p>
            <a:pPr rtl="0"/>
            <a:r>
              <a:rPr lang="en-US" sz="2400" b="1" i="0" u="none" strike="noStrike">
                <a:latin typeface="SimSun" panose="02010600030101010101" pitchFamily="2" charset="-122"/>
                <a:ea typeface="SimSun" panose="02010600030101010101" pitchFamily="2" charset="-122"/>
              </a:rPr>
              <a:t>技术（或改革）“</a:t>
            </a:r>
            <a:r>
              <a:rPr lang="zh-CN" altLang="en-US" sz="2400" b="1" i="0" u="none" strike="noStrike">
                <a:latin typeface="SimSun" panose="02010600030101010101" pitchFamily="2" charset="-122"/>
                <a:ea typeface="SimSun" panose="02010600030101010101" pitchFamily="2" charset="-122"/>
              </a:rPr>
              <a:t>跑步机</a:t>
            </a:r>
            <a:r>
              <a:rPr lang="en-US" altLang="zh-CN" sz="2400" b="1" i="0" u="none" strike="noStrike">
                <a:latin typeface="SimSun" panose="02010600030101010101" pitchFamily="2" charset="-122"/>
                <a:ea typeface="SimSun" panose="02010600030101010101" pitchFamily="2" charset="-122"/>
              </a:rPr>
              <a:t>”</a:t>
            </a:r>
            <a:endParaRPr lang="en-US" altLang="zh-CN" sz="2400" b="1" i="0" u="none" strike="noStrike">
              <a:latin typeface="SimSun" panose="02010600030101010101" pitchFamily="2" charset="-122"/>
              <a:ea typeface="SimSun" panose="02010600030101010101" pitchFamily="2" charset="-122"/>
            </a:endParaRPr>
          </a:p>
        </p:txBody>
      </p:sp>
      <p:sp>
        <p:nvSpPr>
          <p:cNvPr id="3" name="Content Placeholder 2"/>
          <p:cNvSpPr>
            <a:spLocks noGrp="1"/>
          </p:cNvSpPr>
          <p:nvPr>
            <p:ph idx="1"/>
          </p:nvPr>
        </p:nvSpPr>
        <p:spPr>
          <a:xfrm>
            <a:off x="342901" y="1099079"/>
            <a:ext cx="8257636" cy="4801389"/>
          </a:xfrm>
        </p:spPr>
        <p:txBody>
          <a:bodyPr>
            <a:noAutofit/>
          </a:bodyPr>
          <a:lstStyle/>
          <a:p>
            <a:pPr rtl="0"/>
            <a:r>
              <a:rPr lang="en-US" sz="1600" b="0" i="0" u="none" strike="noStrike">
                <a:latin typeface="SimSun" panose="02010600030101010101" pitchFamily="2" charset="-122"/>
                <a:ea typeface="SimSun" panose="02010600030101010101" pitchFamily="2" charset="-122"/>
              </a:rPr>
              <a:t>成功的农民大多仍依靠技术</a:t>
            </a:r>
            <a:endParaRPr lang="en-US" sz="1600" b="0" i="0" u="none" strike="noStrike">
              <a:latin typeface="SimSun" panose="02010600030101010101" pitchFamily="2" charset="-122"/>
              <a:ea typeface="SimSun" panose="02010600030101010101" pitchFamily="2" charset="-122"/>
            </a:endParaRPr>
          </a:p>
          <a:p>
            <a:pPr lvl="1" rtl="0"/>
            <a:r>
              <a:rPr lang="en-US" sz="1600" b="0" i="0" u="none" strike="noStrike">
                <a:latin typeface="SimSun" panose="02010600030101010101" pitchFamily="2" charset="-122"/>
                <a:ea typeface="SimSun" panose="02010600030101010101" pitchFamily="2" charset="-122"/>
              </a:rPr>
              <a:t>土地所有权集中在少数大型农场中</a:t>
            </a:r>
            <a:endParaRPr lang="en-US"/>
          </a:p>
          <a:p>
            <a:endParaRPr lang="en-US" smtClean="0"/>
          </a:p>
          <a:p>
            <a:pPr rtl="0"/>
            <a:r>
              <a:rPr lang="en-US" sz="1600" b="0" i="0" u="none" strike="noStrike">
                <a:latin typeface="SimSun" panose="02010600030101010101" pitchFamily="2" charset="-122"/>
                <a:ea typeface="SimSun" panose="02010600030101010101" pitchFamily="2" charset="-122"/>
              </a:rPr>
              <a:t>“</a:t>
            </a:r>
            <a:r>
              <a:rPr lang="en-US" sz="1600" b="0" i="0" u="none" strike="noStrike">
                <a:solidFill>
                  <a:srgbClr val="7030A0"/>
                </a:solidFill>
                <a:latin typeface="SimSun" panose="02010600030101010101" pitchFamily="2" charset="-122"/>
                <a:ea typeface="SimSun" panose="02010600030101010101" pitchFamily="2" charset="-122"/>
              </a:rPr>
              <a:t>落后者</a:t>
            </a:r>
            <a:r>
              <a:rPr lang="en-US" sz="1600" b="0" i="0" u="none" strike="noStrike">
                <a:latin typeface="SimSun" panose="02010600030101010101" pitchFamily="2" charset="-122"/>
                <a:ea typeface="SimSun" panose="02010600030101010101" pitchFamily="2" charset="-122"/>
              </a:rPr>
              <a:t>”无法在“</a:t>
            </a:r>
            <a:r>
              <a:rPr lang="zh-CN" altLang="en-US" sz="1600" b="0" i="0" u="none" strike="noStrike">
                <a:latin typeface="SimSun" panose="02010600030101010101" pitchFamily="2" charset="-122"/>
                <a:ea typeface="SimSun" panose="02010600030101010101" pitchFamily="2" charset="-122"/>
              </a:rPr>
              <a:t>跑步机</a:t>
            </a:r>
            <a:r>
              <a:rPr lang="en-US" altLang="zh-CN" sz="1600" b="0" i="0" u="none" strike="noStrike">
                <a:latin typeface="SimSun" panose="02010600030101010101" pitchFamily="2" charset="-122"/>
                <a:ea typeface="SimSun" panose="02010600030101010101" pitchFamily="2" charset="-122"/>
              </a:rPr>
              <a:t>”</a:t>
            </a:r>
            <a:r>
              <a:rPr lang="en-US" sz="1600" b="0" i="0" u="none" strike="noStrike">
                <a:latin typeface="SimSun" panose="02010600030101010101" pitchFamily="2" charset="-122"/>
                <a:ea typeface="SimSun" panose="02010600030101010101" pitchFamily="2" charset="-122"/>
              </a:rPr>
              <a:t>上竞争，将退出农场业（Cochrane，1958年）</a:t>
            </a:r>
            <a:endParaRPr lang="en-US" sz="1600" b="0" i="0" u="none" strike="noStrike">
              <a:latin typeface="SimSun" panose="02010600030101010101" pitchFamily="2" charset="-122"/>
              <a:ea typeface="SimSun" panose="02010600030101010101" pitchFamily="2" charset="-122"/>
            </a:endParaRPr>
          </a:p>
          <a:p>
            <a:pPr lvl="1" rtl="0"/>
            <a:r>
              <a:rPr lang="en-US" sz="1600" b="0" i="0" u="none" strike="noStrike">
                <a:latin typeface="SimSun" panose="02010600030101010101" pitchFamily="2" charset="-122"/>
                <a:ea typeface="SimSun" panose="02010600030101010101" pitchFamily="2" charset="-122"/>
              </a:rPr>
              <a:t>“落后者”的资源（土地、劳动力、机械）被采用技术的人吸收</a:t>
            </a:r>
            <a:endParaRPr lang="en-US" sz="1600" b="0" i="0" u="none" strike="noStrike">
              <a:latin typeface="SimSun" panose="02010600030101010101" pitchFamily="2" charset="-122"/>
              <a:ea typeface="SimSun" panose="02010600030101010101" pitchFamily="2" charset="-122"/>
            </a:endParaRPr>
          </a:p>
          <a:p>
            <a:endParaRPr lang="en-US" smtClean="0"/>
          </a:p>
          <a:p>
            <a:pPr rtl="0"/>
            <a:r>
              <a:rPr lang="en-US" sz="1600" b="0" i="0" u="none" strike="noStrike">
                <a:latin typeface="SimSun" panose="02010600030101010101" pitchFamily="2" charset="-122"/>
                <a:ea typeface="SimSun" panose="02010600030101010101" pitchFamily="2" charset="-122"/>
              </a:rPr>
              <a:t>农村无地贫困人口和迁往城市中心的移民越来越多</a:t>
            </a:r>
            <a:endParaRPr lang="en-US" sz="1600" b="0" i="0" u="none" strike="noStrike">
              <a:latin typeface="SimSun" panose="02010600030101010101" pitchFamily="2" charset="-122"/>
              <a:ea typeface="SimSun" panose="02010600030101010101" pitchFamily="2" charset="-122"/>
            </a:endParaRPr>
          </a:p>
          <a:p>
            <a:endParaRPr lang="en-US" smtClean="0"/>
          </a:p>
          <a:p>
            <a:pPr rtl="0"/>
            <a:r>
              <a:rPr lang="en-US" sz="1600" b="0" i="0" u="none" strike="noStrike">
                <a:solidFill>
                  <a:srgbClr val="7030A0"/>
                </a:solidFill>
                <a:latin typeface="SimSun" panose="02010600030101010101" pitchFamily="2" charset="-122"/>
                <a:ea typeface="SimSun" panose="02010600030101010101" pitchFamily="2" charset="-122"/>
              </a:rPr>
              <a:t>在 "土地市场 "</a:t>
            </a:r>
            <a:r>
              <a:rPr lang="zh-CN" altLang="en-US" sz="1600" b="0" i="0" u="none" strike="noStrike">
                <a:latin typeface="SimSun" panose="02010600030101010101" pitchFamily="2" charset="-122"/>
                <a:ea typeface="SimSun" panose="02010600030101010101" pitchFamily="2" charset="-122"/>
              </a:rPr>
              <a:t>中</a:t>
            </a:r>
            <a:r>
              <a:rPr lang="en-US" sz="1600" b="0" i="0" u="none" strike="noStrike">
                <a:latin typeface="SimSun" panose="02010600030101010101" pitchFamily="2" charset="-122"/>
                <a:ea typeface="SimSun" panose="02010600030101010101" pitchFamily="2" charset="-122"/>
              </a:rPr>
              <a:t>的</a:t>
            </a:r>
            <a:r>
              <a:rPr lang="en-US" sz="1600" b="0" i="0" u="none" strike="noStrike">
                <a:solidFill>
                  <a:srgbClr val="7030A0"/>
                </a:solidFill>
                <a:latin typeface="SimSun" panose="02010600030101010101" pitchFamily="2" charset="-122"/>
                <a:ea typeface="SimSun" panose="02010600030101010101" pitchFamily="2" charset="-122"/>
              </a:rPr>
              <a:t>“</a:t>
            </a:r>
            <a:r>
              <a:rPr lang="zh-CN" altLang="en-US" sz="1600" b="0" i="0" u="none" strike="noStrike">
                <a:solidFill>
                  <a:srgbClr val="7030A0"/>
                </a:solidFill>
                <a:latin typeface="SimSun" panose="02010600030101010101" pitchFamily="2" charset="-122"/>
                <a:ea typeface="SimSun" panose="02010600030101010101" pitchFamily="2" charset="-122"/>
              </a:rPr>
              <a:t>跑步机</a:t>
            </a:r>
            <a:r>
              <a:rPr lang="en-US" sz="1600" b="0" i="0" u="none" strike="noStrike">
                <a:solidFill>
                  <a:srgbClr val="7030A0"/>
                </a:solidFill>
                <a:latin typeface="SimSun" panose="02010600030101010101" pitchFamily="2" charset="-122"/>
                <a:ea typeface="SimSun" panose="02010600030101010101" pitchFamily="2" charset="-122"/>
              </a:rPr>
              <a:t>”，</a:t>
            </a:r>
            <a:endParaRPr lang="en-US" sz="1600" b="0" i="0" u="none" strike="noStrike">
              <a:solidFill>
                <a:srgbClr val="7030A0"/>
              </a:solidFill>
              <a:latin typeface="SimSun" panose="02010600030101010101" pitchFamily="2" charset="-122"/>
              <a:ea typeface="SimSun" panose="02010600030101010101" pitchFamily="2" charset="-122"/>
            </a:endParaRPr>
          </a:p>
          <a:p>
            <a:pPr lvl="1" rtl="0"/>
            <a:r>
              <a:rPr lang="en-US" sz="1600" b="0" i="0" u="none" strike="noStrike">
                <a:latin typeface="SimSun" panose="02010600030101010101" pitchFamily="2" charset="-122"/>
                <a:ea typeface="SimSun" panose="02010600030101010101" pitchFamily="2" charset="-122"/>
              </a:rPr>
              <a:t>农民不断出价购买土地，促使土地价格上涨（Levins和Cochrane，1996年）。</a:t>
            </a:r>
            <a:endParaRPr lang="en-US" sz="1600" b="0" i="0" u="none" strike="noStrike">
              <a:latin typeface="SimSun" panose="02010600030101010101" pitchFamily="2" charset="-122"/>
              <a:ea typeface="SimSun" panose="02010600030101010101" pitchFamily="2" charset="-122"/>
            </a:endParaRPr>
          </a:p>
          <a:p>
            <a:pPr lvl="1" rtl="0"/>
            <a:r>
              <a:rPr lang="en-US" sz="1600" b="0" i="0" u="none" strike="noStrike">
                <a:solidFill>
                  <a:srgbClr val="7030A0"/>
                </a:solidFill>
                <a:latin typeface="SimSun" panose="02010600030101010101" pitchFamily="2" charset="-122"/>
                <a:ea typeface="SimSun" panose="02010600030101010101" pitchFamily="2" charset="-122"/>
              </a:rPr>
              <a:t>不进行耕种的土地所有者</a:t>
            </a:r>
            <a:r>
              <a:rPr lang="en-US" sz="1600" b="0" i="0" u="none" strike="noStrike">
                <a:latin typeface="SimSun" panose="02010600030101010101" pitchFamily="2" charset="-122"/>
                <a:ea typeface="SimSun" panose="02010600030101010101" pitchFamily="2" charset="-122"/>
              </a:rPr>
              <a:t>和租用土地进行耕种的农民数量均在上升</a:t>
            </a:r>
            <a:endParaRPr lang="en-US" sz="1600" b="0" i="0" u="none" strike="noStrike">
              <a:latin typeface="SimSun" panose="02010600030101010101" pitchFamily="2" charset="-122"/>
              <a:ea typeface="SimSun" panose="02010600030101010101" pitchFamily="2" charset="-122"/>
            </a:endParaRPr>
          </a:p>
          <a:p>
            <a:pPr lvl="1" rtl="0"/>
            <a:r>
              <a:rPr lang="en-US" sz="1600" b="0" i="0" u="none" strike="noStrike">
                <a:latin typeface="SimSun" panose="02010600030101010101" pitchFamily="2" charset="-122"/>
                <a:ea typeface="SimSun" panose="02010600030101010101" pitchFamily="2" charset="-122"/>
              </a:rPr>
              <a:t>因向不进行耕种的土地所有者支付土地租金，导致</a:t>
            </a:r>
            <a:r>
              <a:rPr lang="en-US" sz="1600" b="0" i="0" u="none" strike="noStrike">
                <a:solidFill>
                  <a:srgbClr val="7030A0"/>
                </a:solidFill>
                <a:latin typeface="SimSun" panose="02010600030101010101" pitchFamily="2" charset="-122"/>
                <a:ea typeface="SimSun" panose="02010600030101010101" pitchFamily="2" charset="-122"/>
              </a:rPr>
              <a:t>农村经济收入减少</a:t>
            </a:r>
            <a:endParaRPr lang="en-US" sz="1600" b="0" i="0" u="none" strike="noStrike">
              <a:solidFill>
                <a:srgbClr val="7030A0"/>
              </a:solidFill>
              <a:latin typeface="SimSun" panose="02010600030101010101" pitchFamily="2" charset="-122"/>
              <a:ea typeface="SimSun" panose="02010600030101010101" pitchFamily="2" charset="-122"/>
            </a:endParaRPr>
          </a:p>
          <a:p>
            <a:pPr lvl="1" rtl="0"/>
            <a:r>
              <a:rPr lang="en-US" sz="1600" b="0" i="0" u="none" strike="noStrike">
                <a:latin typeface="SimSun" panose="02010600030101010101" pitchFamily="2" charset="-122"/>
                <a:ea typeface="SimSun" panose="02010600030101010101" pitchFamily="2" charset="-122"/>
              </a:rPr>
              <a:t>对土地的竞争可能导致各类行为者之间形成</a:t>
            </a:r>
            <a:r>
              <a:rPr lang="en-US" sz="1600" b="0" i="0" u="none" strike="noStrike">
                <a:solidFill>
                  <a:srgbClr val="7030A0"/>
                </a:solidFill>
                <a:latin typeface="SimSun" panose="02010600030101010101" pitchFamily="2" charset="-122"/>
                <a:ea typeface="SimSun" panose="02010600030101010101" pitchFamily="2" charset="-122"/>
              </a:rPr>
              <a:t>捕食者与猎物的关系</a:t>
            </a:r>
            <a:r>
              <a:rPr lang="en-US" sz="1600" b="0" i="0" u="none" strike="noStrike">
                <a:latin typeface="SimSun" panose="02010600030101010101" pitchFamily="2" charset="-122"/>
                <a:ea typeface="SimSun" panose="02010600030101010101" pitchFamily="2" charset="-122"/>
              </a:rPr>
              <a:t>（Appel和Balmann，2022年）。</a:t>
            </a:r>
            <a:endParaRPr lang="en-US" sz="1600" b="0" i="0" u="none" strike="noStrike">
              <a:latin typeface="SimSun" panose="02010600030101010101" pitchFamily="2" charset="-122"/>
              <a:ea typeface="SimSun" panose="02010600030101010101" pitchFamily="2" charset="-122"/>
            </a:endParaRPr>
          </a:p>
          <a:p>
            <a:pPr lvl="1" rtl="0"/>
            <a:r>
              <a:rPr lang="en-US" sz="1600" b="0" i="0" u="none" strike="noStrike">
                <a:solidFill>
                  <a:srgbClr val="7030A0"/>
                </a:solidFill>
                <a:latin typeface="SimSun" panose="02010600030101010101" pitchFamily="2" charset="-122"/>
                <a:ea typeface="SimSun" panose="02010600030101010101" pitchFamily="2" charset="-122"/>
              </a:rPr>
              <a:t>农业政策无法达到目的</a:t>
            </a:r>
            <a:r>
              <a:rPr lang="en-US" sz="1600" b="0" i="0" u="none" strike="noStrike">
                <a:latin typeface="SimSun" panose="02010600030101010101" pitchFamily="2" charset="-122"/>
                <a:ea typeface="SimSun" panose="02010600030101010101" pitchFamily="2" charset="-122"/>
              </a:rPr>
              <a:t>：不进行耕种的农民获取农业收入</a:t>
            </a:r>
            <a:endParaRPr lang="en-US" sz="1600" b="0" i="0" u="none" strike="noStrike" smtClean="0">
              <a:latin typeface="SimSun" panose="02010600030101010101" pitchFamily="2" charset="-122"/>
              <a:ea typeface="SimSun" panose="02010600030101010101" pitchFamily="2" charset="-122"/>
            </a:endParaRPr>
          </a:p>
        </p:txBody>
      </p:sp>
      <p:sp>
        <p:nvSpPr>
          <p:cNvPr id="4" name="Slide Number Placeholder 3"/>
          <p:cNvSpPr>
            <a:spLocks noGrp="1"/>
          </p:cNvSpPr>
          <p:nvPr>
            <p:ph type="sldNum" sz="quarter" idx="12"/>
          </p:nvPr>
        </p:nvSpPr>
        <p:spPr/>
        <p:txBody>
          <a:bodyPr>
            <a:noAutofit/>
          </a:bodyPr>
          <a:lstStyle/>
          <a:p>
            <a:pPr rtl="0"/>
            <a:r>
              <a:rPr lang="en-US" sz="1200" b="0" i="0" u="none" strike="noStrike">
                <a:highlight>
                  <a:srgbClr val="000000">
                    <a:alpha val="0"/>
                  </a:srgbClr>
                </a:highlight>
                <a:latin typeface="SimSun" panose="02010600030101010101" pitchFamily="2" charset="-122"/>
                <a:ea typeface="SimSun" panose="02010600030101010101" pitchFamily="2" charset="-122"/>
              </a:rPr>
              <a:t>23</a:t>
            </a:r>
            <a:endParaRPr lang="de-DE"/>
          </a:p>
        </p:txBody>
      </p:sp>
      <p:sp>
        <p:nvSpPr>
          <p:cNvPr id="6" name="Rectangle 5"/>
          <p:cNvSpPr/>
          <p:nvPr/>
        </p:nvSpPr>
        <p:spPr>
          <a:xfrm>
            <a:off x="3264858" y="6495721"/>
            <a:ext cx="2093843" cy="253916"/>
          </a:xfrm>
          <a:prstGeom prst="rect">
            <a:avLst/>
          </a:prstGeom>
        </p:spPr>
        <p:txBody>
          <a:bodyPr wrap="none">
            <a:noAutofit/>
          </a:bodyPr>
          <a:lstStyle/>
          <a:p>
            <a:pPr rtl="0"/>
            <a:r>
              <a:rPr lang="en-US" sz="1000" b="0" i="0" u="none" strike="noStrike">
                <a:latin typeface="SimSun" panose="02010600030101010101" pitchFamily="2" charset="-122"/>
                <a:ea typeface="SimSun" panose="02010600030101010101" pitchFamily="2" charset="-122"/>
              </a:rPr>
              <a:t>资料来源：Fan和Chan-Kang（2005年）</a:t>
            </a:r>
            <a:endParaRPr lang="en-US" sz="1000" b="0" i="0" u="none" strike="noStrike">
              <a:latin typeface="SimSun" panose="02010600030101010101" pitchFamily="2" charset="-122"/>
              <a:ea typeface="SimSun" panose="02010600030101010101" pitchFamily="2" charset="-122"/>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024" y="268913"/>
            <a:ext cx="5616000" cy="378068"/>
          </a:xfrm>
        </p:spPr>
        <p:txBody>
          <a:bodyPr>
            <a:noAutofit/>
          </a:bodyPr>
          <a:lstStyle/>
          <a:p>
            <a:pPr rtl="0"/>
            <a:r>
              <a:rPr lang="en-US" sz="2400" b="1" i="0" u="none" strike="noStrike">
                <a:latin typeface="SimSun" panose="02010600030101010101" pitchFamily="2" charset="-122"/>
                <a:ea typeface="SimSun" panose="02010600030101010101" pitchFamily="2" charset="-122"/>
              </a:rPr>
              <a:t>展望未来：避免技术“</a:t>
            </a:r>
            <a:r>
              <a:rPr lang="zh-CN" altLang="en-US" sz="2400" b="1" i="0" u="none" strike="noStrike">
                <a:latin typeface="SimSun" panose="02010600030101010101" pitchFamily="2" charset="-122"/>
                <a:ea typeface="SimSun" panose="02010600030101010101" pitchFamily="2" charset="-122"/>
              </a:rPr>
              <a:t>跑步机</a:t>
            </a:r>
            <a:r>
              <a:rPr lang="en-US" sz="2400" b="1" i="0" u="none" strike="noStrike">
                <a:latin typeface="SimSun" panose="02010600030101010101" pitchFamily="2" charset="-122"/>
                <a:ea typeface="SimSun" panose="02010600030101010101" pitchFamily="2" charset="-122"/>
              </a:rPr>
              <a:t>”</a:t>
            </a:r>
            <a:endParaRPr lang="en-US" sz="2400" b="1" i="0" u="none" strike="noStrike">
              <a:latin typeface="SimSun" panose="02010600030101010101" pitchFamily="2" charset="-122"/>
              <a:ea typeface="SimSun" panose="02010600030101010101" pitchFamily="2" charset="-122"/>
            </a:endParaRPr>
          </a:p>
        </p:txBody>
      </p:sp>
      <p:sp>
        <p:nvSpPr>
          <p:cNvPr id="3" name="Content Placeholder 2"/>
          <p:cNvSpPr>
            <a:spLocks noGrp="1"/>
          </p:cNvSpPr>
          <p:nvPr>
            <p:ph idx="1"/>
          </p:nvPr>
        </p:nvSpPr>
        <p:spPr>
          <a:xfrm>
            <a:off x="354331" y="1052159"/>
            <a:ext cx="8257636" cy="5443268"/>
          </a:xfrm>
        </p:spPr>
        <p:txBody>
          <a:bodyPr>
            <a:noAutofit/>
          </a:bodyPr>
          <a:lstStyle/>
          <a:p>
            <a:pPr rtl="0"/>
            <a:r>
              <a:rPr lang="en-US" sz="1600" b="0" i="0" u="none" strike="noStrike">
                <a:latin typeface="SimSun" panose="02010600030101010101" pitchFamily="2" charset="-122"/>
                <a:ea typeface="SimSun" panose="02010600030101010101" pitchFamily="2" charset="-122"/>
              </a:rPr>
              <a:t>考虑小型农场</a:t>
            </a:r>
            <a:r>
              <a:rPr lang="en-US" sz="1600" b="0" i="0" u="none" strike="noStrike">
                <a:solidFill>
                  <a:srgbClr val="7030A0"/>
                </a:solidFill>
                <a:latin typeface="SimSun" panose="02010600030101010101" pitchFamily="2" charset="-122"/>
                <a:ea typeface="SimSun" panose="02010600030101010101" pitchFamily="2" charset="-122"/>
              </a:rPr>
              <a:t>需求后向农业研究投资</a:t>
            </a:r>
            <a:endParaRPr lang="en-US" sz="1600" b="0" i="0" u="none" strike="noStrike">
              <a:solidFill>
                <a:srgbClr val="7030A0"/>
              </a:solidFill>
              <a:latin typeface="SimSun" panose="02010600030101010101" pitchFamily="2" charset="-122"/>
              <a:ea typeface="SimSun" panose="02010600030101010101" pitchFamily="2" charset="-122"/>
            </a:endParaRPr>
          </a:p>
          <a:p>
            <a:endParaRPr lang="en-US" smtClean="0">
              <a:solidFill>
                <a:srgbClr val="7030A0"/>
              </a:solidFill>
            </a:endParaRPr>
          </a:p>
          <a:p>
            <a:pPr rtl="0"/>
            <a:r>
              <a:rPr lang="en-US" sz="1600" b="0" i="0" u="none" strike="noStrike">
                <a:solidFill>
                  <a:srgbClr val="7030A0"/>
                </a:solidFill>
                <a:latin typeface="SimSun" panose="02010600030101010101" pitchFamily="2" charset="-122"/>
                <a:ea typeface="SimSun" panose="02010600030101010101" pitchFamily="2" charset="-122"/>
              </a:rPr>
              <a:t>针对小型农场</a:t>
            </a:r>
            <a:r>
              <a:rPr lang="en-US" sz="1600" b="0" i="0" u="none" strike="noStrike">
                <a:latin typeface="SimSun" panose="02010600030101010101" pitchFamily="2" charset="-122"/>
                <a:ea typeface="SimSun" panose="02010600030101010101" pitchFamily="2" charset="-122"/>
              </a:rPr>
              <a:t>的信贷、设备投入和新技术的补贴 </a:t>
            </a:r>
            <a:endParaRPr lang="en-US"/>
          </a:p>
          <a:p>
            <a:endParaRPr lang="en-US" smtClean="0"/>
          </a:p>
          <a:p>
            <a:pPr rtl="0"/>
            <a:r>
              <a:rPr lang="en-US" sz="1600" b="0" i="0" u="none" strike="noStrike">
                <a:latin typeface="SimSun" panose="02010600030101010101" pitchFamily="2" charset="-122"/>
                <a:ea typeface="SimSun" panose="02010600030101010101" pitchFamily="2" charset="-122"/>
              </a:rPr>
              <a:t>通过农业研究促进</a:t>
            </a:r>
            <a:r>
              <a:rPr lang="en-US" sz="1600" b="0" i="0" u="none" strike="noStrike">
                <a:solidFill>
                  <a:srgbClr val="7030A0"/>
                </a:solidFill>
                <a:latin typeface="SimSun" panose="02010600030101010101" pitchFamily="2" charset="-122"/>
                <a:ea typeface="SimSun" panose="02010600030101010101" pitchFamily="2" charset="-122"/>
              </a:rPr>
              <a:t>小型农场生产高价值商品</a:t>
            </a:r>
            <a:endParaRPr lang="en-US"/>
          </a:p>
          <a:p>
            <a:pPr lvl="1" rtl="0"/>
            <a:r>
              <a:rPr lang="en-US" sz="1600" b="0" i="0" u="none" strike="noStrike">
                <a:latin typeface="SimSun" panose="02010600030101010101" pitchFamily="2" charset="-122"/>
                <a:ea typeface="SimSun" panose="02010600030101010101" pitchFamily="2" charset="-122"/>
              </a:rPr>
              <a:t>而非将大量公共预算用于灌溉和大型作物种植推广项目</a:t>
            </a:r>
            <a:endParaRPr lang="en-US" sz="1600" b="0" i="0" u="none" strike="noStrike">
              <a:latin typeface="SimSun" panose="02010600030101010101" pitchFamily="2" charset="-122"/>
              <a:ea typeface="SimSun" panose="02010600030101010101" pitchFamily="2" charset="-122"/>
            </a:endParaRPr>
          </a:p>
          <a:p>
            <a:endParaRPr lang="en-US" smtClean="0">
              <a:solidFill>
                <a:schemeClr val="tx2"/>
              </a:solidFill>
            </a:endParaRPr>
          </a:p>
          <a:p>
            <a:pPr rtl="0"/>
            <a:r>
              <a:rPr lang="en-US" sz="1600" b="0" i="0" u="none" strike="noStrike">
                <a:latin typeface="SimSun" panose="02010600030101010101" pitchFamily="2" charset="-122"/>
                <a:ea typeface="SimSun" panose="02010600030101010101" pitchFamily="2" charset="-122"/>
              </a:rPr>
              <a:t>在运输、零售连锁店、加工和储存方面</a:t>
            </a:r>
            <a:r>
              <a:rPr lang="en-US" sz="1600" b="0" i="0" u="none" strike="noStrike">
                <a:solidFill>
                  <a:srgbClr val="003E6E"/>
                </a:solidFill>
                <a:latin typeface="SimSun" panose="02010600030101010101" pitchFamily="2" charset="-122"/>
                <a:ea typeface="SimSun" panose="02010600030101010101" pitchFamily="2" charset="-122"/>
              </a:rPr>
              <a:t>吸引</a:t>
            </a:r>
            <a:r>
              <a:rPr lang="en-US" sz="1600" b="0" i="0" u="none" strike="noStrike">
                <a:solidFill>
                  <a:srgbClr val="7030A0"/>
                </a:solidFill>
                <a:latin typeface="SimSun" panose="02010600030101010101" pitchFamily="2" charset="-122"/>
                <a:ea typeface="SimSun" panose="02010600030101010101" pitchFamily="2" charset="-122"/>
              </a:rPr>
              <a:t>私人投资</a:t>
            </a:r>
            <a:endParaRPr lang="en-US" sz="1600" b="0" i="0" u="none" strike="noStrike">
              <a:solidFill>
                <a:srgbClr val="7030A0"/>
              </a:solidFill>
              <a:latin typeface="SimSun" panose="02010600030101010101" pitchFamily="2" charset="-122"/>
              <a:ea typeface="SimSun" panose="02010600030101010101" pitchFamily="2" charset="-122"/>
            </a:endParaRPr>
          </a:p>
          <a:p>
            <a:endParaRPr lang="en-US" smtClean="0">
              <a:solidFill>
                <a:srgbClr val="7030A0"/>
              </a:solidFill>
            </a:endParaRPr>
          </a:p>
          <a:p>
            <a:pPr rtl="0"/>
            <a:r>
              <a:rPr lang="en-US" sz="1600" b="0" i="0" u="none" strike="noStrike">
                <a:solidFill>
                  <a:srgbClr val="7030A0"/>
                </a:solidFill>
                <a:latin typeface="SimSun" panose="02010600030101010101" pitchFamily="2" charset="-122"/>
                <a:ea typeface="SimSun" panose="02010600030101010101" pitchFamily="2" charset="-122"/>
              </a:rPr>
              <a:t>健全的社会安全网络</a:t>
            </a:r>
            <a:r>
              <a:rPr lang="en-US" sz="1600" b="0" i="0" u="none" strike="noStrike">
                <a:latin typeface="SimSun" panose="02010600030101010101" pitchFamily="2" charset="-122"/>
                <a:ea typeface="SimSun" panose="02010600030101010101" pitchFamily="2" charset="-122"/>
              </a:rPr>
              <a:t>，避免贫困陷阱，并促进</a:t>
            </a:r>
            <a:r>
              <a:rPr lang="en-US" sz="1600" b="0" i="0" u="none" strike="noStrike">
                <a:solidFill>
                  <a:srgbClr val="7030A0"/>
                </a:solidFill>
                <a:latin typeface="SimSun" panose="02010600030101010101" pitchFamily="2" charset="-122"/>
                <a:ea typeface="SimSun" panose="02010600030101010101" pitchFamily="2" charset="-122"/>
              </a:rPr>
              <a:t>农村非农部门</a:t>
            </a:r>
            <a:r>
              <a:rPr lang="en-US" sz="1600" b="0" i="0" u="none" strike="noStrike">
                <a:latin typeface="SimSun" panose="02010600030101010101" pitchFamily="2" charset="-122"/>
                <a:ea typeface="SimSun" panose="02010600030101010101" pitchFamily="2" charset="-122"/>
              </a:rPr>
              <a:t>的政策发展</a:t>
            </a:r>
            <a:endParaRPr lang="en-US" sz="1600" b="0" i="0" u="none" strike="noStrike">
              <a:solidFill>
                <a:srgbClr val="7030A0"/>
              </a:solidFill>
              <a:latin typeface="SimSun" panose="02010600030101010101" pitchFamily="2" charset="-122"/>
              <a:ea typeface="SimSun" panose="02010600030101010101" pitchFamily="2" charset="-122"/>
            </a:endParaRPr>
          </a:p>
        </p:txBody>
      </p:sp>
      <p:sp>
        <p:nvSpPr>
          <p:cNvPr id="4" name="Slide Number Placeholder 3"/>
          <p:cNvSpPr>
            <a:spLocks noGrp="1"/>
          </p:cNvSpPr>
          <p:nvPr>
            <p:ph type="sldNum" sz="quarter" idx="12"/>
          </p:nvPr>
        </p:nvSpPr>
        <p:spPr/>
        <p:txBody>
          <a:bodyPr>
            <a:noAutofit/>
          </a:bodyPr>
          <a:lstStyle/>
          <a:p>
            <a:pPr rtl="0"/>
            <a:r>
              <a:rPr lang="en-US" sz="1200" b="0" i="0" u="none" strike="noStrike">
                <a:highlight>
                  <a:srgbClr val="000000">
                    <a:alpha val="0"/>
                  </a:srgbClr>
                </a:highlight>
                <a:latin typeface="SimSun" panose="02010600030101010101" pitchFamily="2" charset="-122"/>
                <a:ea typeface="SimSun" panose="02010600030101010101" pitchFamily="2" charset="-122"/>
              </a:rPr>
              <a:t>24</a:t>
            </a:r>
            <a:endParaRPr lang="de-DE"/>
          </a:p>
        </p:txBody>
      </p:sp>
      <p:sp>
        <p:nvSpPr>
          <p:cNvPr id="6" name="Rectangle 5"/>
          <p:cNvSpPr/>
          <p:nvPr/>
        </p:nvSpPr>
        <p:spPr>
          <a:xfrm>
            <a:off x="3264858" y="6495721"/>
            <a:ext cx="2093843" cy="253916"/>
          </a:xfrm>
          <a:prstGeom prst="rect">
            <a:avLst/>
          </a:prstGeom>
        </p:spPr>
        <p:txBody>
          <a:bodyPr wrap="none">
            <a:noAutofit/>
          </a:bodyPr>
          <a:lstStyle/>
          <a:p>
            <a:pPr rtl="0"/>
            <a:r>
              <a:rPr lang="en-US" sz="1000" b="0" i="0" u="none" strike="noStrike">
                <a:latin typeface="SimSun" panose="02010600030101010101" pitchFamily="2" charset="-122"/>
                <a:ea typeface="SimSun" panose="02010600030101010101" pitchFamily="2" charset="-122"/>
              </a:rPr>
              <a:t>资料来源：Fan和Chan-Kang（2005年）</a:t>
            </a:r>
            <a:endParaRPr lang="en-US" sz="1000" b="0" i="0" u="none" strike="noStrike">
              <a:latin typeface="SimSun" panose="02010600030101010101" pitchFamily="2" charset="-122"/>
              <a:ea typeface="SimSun" panose="02010600030101010101" pitchFamily="2" charset="-122"/>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noAutofit/>
          </a:bodyPr>
          <a:lstStyle/>
          <a:p>
            <a:pPr rtl="0"/>
            <a:r>
              <a:rPr lang="en-US" sz="1200" b="0" i="0" u="none" strike="noStrike">
                <a:highlight>
                  <a:srgbClr val="000000">
                    <a:alpha val="0"/>
                  </a:srgbClr>
                </a:highlight>
                <a:latin typeface="SimSun" panose="02010600030101010101" pitchFamily="2" charset="-122"/>
                <a:ea typeface="SimSun" panose="02010600030101010101" pitchFamily="2" charset="-122"/>
              </a:rPr>
              <a:t>25</a:t>
            </a:r>
            <a:endParaRPr lang="de-DE"/>
          </a:p>
        </p:txBody>
      </p:sp>
      <p:sp>
        <p:nvSpPr>
          <p:cNvPr id="8" name="Title 7"/>
          <p:cNvSpPr>
            <a:spLocks noGrp="1"/>
          </p:cNvSpPr>
          <p:nvPr>
            <p:ph type="title"/>
          </p:nvPr>
        </p:nvSpPr>
        <p:spPr>
          <a:xfrm>
            <a:off x="424267" y="305377"/>
            <a:ext cx="8280400" cy="350232"/>
          </a:xfrm>
        </p:spPr>
        <p:txBody>
          <a:bodyPr>
            <a:noAutofit/>
          </a:bodyPr>
          <a:lstStyle/>
          <a:p>
            <a:pPr rtl="0"/>
            <a:r>
              <a:rPr lang="en-US" sz="2400" b="1" i="0" u="none" strike="noStrike">
                <a:latin typeface="SimSun" panose="02010600030101010101" pitchFamily="2" charset="-122"/>
                <a:ea typeface="SimSun" panose="02010600030101010101" pitchFamily="2" charset="-122"/>
              </a:rPr>
              <a:t>最后，但同等重要的是</a:t>
            </a:r>
            <a:endParaRPr lang="en-US" sz="2400" b="1" i="0" u="none" strike="noStrike">
              <a:latin typeface="SimSun" panose="02010600030101010101" pitchFamily="2" charset="-122"/>
              <a:ea typeface="SimSun" panose="02010600030101010101" pitchFamily="2" charset="-122"/>
            </a:endParaRPr>
          </a:p>
        </p:txBody>
      </p:sp>
      <p:pic>
        <p:nvPicPr>
          <p:cNvPr id="9" name="Picture 8"/>
          <p:cNvPicPr>
            <a:picLocks noChangeAspect="1"/>
          </p:cNvPicPr>
          <p:nvPr/>
        </p:nvPicPr>
        <p:blipFill>
          <a:blip r:embed="rId1"/>
          <a:stretch>
            <a:fillRect/>
          </a:stretch>
        </p:blipFill>
        <p:spPr>
          <a:xfrm>
            <a:off x="323850" y="2283573"/>
            <a:ext cx="8520517" cy="3622301"/>
          </a:xfrm>
          <a:prstGeom prst="rect">
            <a:avLst/>
          </a:prstGeom>
        </p:spPr>
      </p:pic>
      <p:sp>
        <p:nvSpPr>
          <p:cNvPr id="10" name="Rectangle 9"/>
          <p:cNvSpPr/>
          <p:nvPr/>
        </p:nvSpPr>
        <p:spPr>
          <a:xfrm>
            <a:off x="323850" y="1010729"/>
            <a:ext cx="6915150" cy="954107"/>
          </a:xfrm>
          <a:prstGeom prst="rect">
            <a:avLst/>
          </a:prstGeom>
        </p:spPr>
        <p:txBody>
          <a:bodyPr wrap="square">
            <a:noAutofit/>
          </a:bodyPr>
          <a:lstStyle/>
          <a:p>
            <a:pPr rtl="0"/>
            <a:r>
              <a:rPr lang="en-US" sz="2000" b="1" i="0" u="none" strike="noStrike">
                <a:solidFill>
                  <a:srgbClr val="005EA7"/>
                </a:solidFill>
                <a:latin typeface="SimSun" panose="02010600030101010101" pitchFamily="2" charset="-122"/>
                <a:ea typeface="SimSun" panose="02010600030101010101" pitchFamily="2" charset="-122"/>
              </a:rPr>
              <a:t>CAREC国家——黑（白）盒子？</a:t>
            </a:r>
            <a:endParaRPr lang="de-DE" sz="2000" b="1" smtClean="0">
              <a:solidFill>
                <a:schemeClr val="accent1"/>
              </a:solidFill>
            </a:endParaRPr>
          </a:p>
          <a:p>
            <a:pPr rtl="0"/>
            <a:r>
              <a:rPr lang="en-US" sz="1800" b="0" i="0" u="none" strike="noStrike">
                <a:latin typeface="SimSun" panose="02010600030101010101" pitchFamily="2" charset="-122"/>
                <a:ea typeface="SimSun" panose="02010600030101010101" pitchFamily="2" charset="-122"/>
              </a:rPr>
              <a:t>下方地图展示出国家级农业普查（紫色）或家庭调查（橙色）数据来源</a:t>
            </a:r>
            <a:endParaRPr lang="en-US" sz="1800" b="0" i="0" u="none" strike="noStrike">
              <a:latin typeface="SimSun" panose="02010600030101010101" pitchFamily="2" charset="-122"/>
              <a:ea typeface="SimSun" panose="02010600030101010101" pitchFamily="2" charset="-122"/>
            </a:endParaRPr>
          </a:p>
        </p:txBody>
      </p:sp>
      <p:sp>
        <p:nvSpPr>
          <p:cNvPr id="11" name="TextBox 10"/>
          <p:cNvSpPr txBox="1"/>
          <p:nvPr/>
        </p:nvSpPr>
        <p:spPr>
          <a:xfrm>
            <a:off x="284567" y="5932572"/>
            <a:ext cx="8559800" cy="261610"/>
          </a:xfrm>
          <a:prstGeom prst="rect">
            <a:avLst/>
          </a:prstGeom>
          <a:noFill/>
        </p:spPr>
        <p:txBody>
          <a:bodyPr wrap="square" rtlCol="0">
            <a:noAutofit/>
          </a:bodyPr>
          <a:lstStyle/>
          <a:p>
            <a:pPr rtl="0"/>
            <a:r>
              <a:rPr lang="en-US" sz="1100" b="0" i="0" u="none" strike="noStrike">
                <a:latin typeface="SimSun" panose="02010600030101010101" pitchFamily="2" charset="-122"/>
                <a:ea typeface="SimSun" panose="02010600030101010101" pitchFamily="2" charset="-122"/>
              </a:rPr>
              <a:t>资料来源：Ricciardi等人（2018b）：全球范围内按农场规模整理分析的粮食产量开放获取数据集。</a:t>
            </a:r>
            <a:endParaRPr lang="en-US" sz="1100" b="0" i="0" u="none" strike="noStrike">
              <a:latin typeface="SimSun" panose="02010600030101010101" pitchFamily="2" charset="-122"/>
              <a:ea typeface="SimSun" panose="02010600030101010101" pitchFamily="2" charset="-122"/>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31062"/>
            <a:ext cx="8104480" cy="631088"/>
          </a:xfrm>
        </p:spPr>
        <p:txBody>
          <a:bodyPr>
            <a:noAutofit/>
          </a:bodyPr>
          <a:lstStyle/>
          <a:p>
            <a:pPr rtl="0"/>
            <a:r>
              <a:rPr lang="en-US" sz="2400" b="1" i="0" u="none" strike="noStrike">
                <a:latin typeface="SimSun" panose="02010600030101010101" pitchFamily="2" charset="-122"/>
                <a:ea typeface="SimSun" panose="02010600030101010101" pitchFamily="2" charset="-122"/>
              </a:rPr>
              <a:t>IAMO政策简报</a:t>
            </a:r>
            <a:endParaRPr lang="en-US" sz="2400" b="1" i="0" u="none" strike="noStrike">
              <a:latin typeface="SimSun" panose="02010600030101010101" pitchFamily="2" charset="-122"/>
              <a:ea typeface="SimSun" panose="02010600030101010101" pitchFamily="2" charset="-122"/>
            </a:endParaRPr>
          </a:p>
        </p:txBody>
      </p:sp>
      <p:sp>
        <p:nvSpPr>
          <p:cNvPr id="3" name="Content Placeholder 2"/>
          <p:cNvSpPr>
            <a:spLocks noGrp="1"/>
          </p:cNvSpPr>
          <p:nvPr>
            <p:ph idx="1"/>
          </p:nvPr>
        </p:nvSpPr>
        <p:spPr>
          <a:xfrm>
            <a:off x="431800" y="1678891"/>
            <a:ext cx="8134230" cy="3908932"/>
          </a:xfrm>
        </p:spPr>
        <p:txBody>
          <a:bodyPr>
            <a:noAutofit/>
          </a:bodyPr>
          <a:lstStyle/>
          <a:p>
            <a:pPr rtl="0"/>
            <a:r>
              <a:rPr lang="en-US" sz="1600" b="0" i="0" u="none" strike="noStrike">
                <a:latin typeface="SimSun" panose="02010600030101010101" pitchFamily="2" charset="-122"/>
                <a:ea typeface="SimSun" panose="02010600030101010101" pitchFamily="2" charset="-122"/>
              </a:rPr>
              <a:t>Akhmadiyeva, Z., Herzfeld, T.（2020年）</a:t>
            </a:r>
            <a:r>
              <a:rPr lang="zh-CN" altLang="en-US" sz="1600" b="0" i="0" u="none" strike="noStrike">
                <a:latin typeface="SimSun" panose="02010600030101010101" pitchFamily="2" charset="-122"/>
                <a:ea typeface="SimSun" panose="02010600030101010101" pitchFamily="2" charset="-122"/>
              </a:rPr>
              <a:t>《</a:t>
            </a:r>
            <a:r>
              <a:rPr lang="en-US" sz="1600" b="0" i="0" u="none" strike="noStrike">
                <a:latin typeface="SimSun" panose="02010600030101010101" pitchFamily="2" charset="-122"/>
                <a:ea typeface="SimSun" panose="02010600030101010101" pitchFamily="2" charset="-122"/>
              </a:rPr>
              <a:t>如何使中亚地区的正式土地权与农民的观念相一致？</a:t>
            </a:r>
            <a:r>
              <a:rPr lang="zh-CN" altLang="en-US" sz="1600" b="0" i="0" u="none" strike="noStrike">
                <a:latin typeface="SimSun" panose="02010600030101010101" pitchFamily="2" charset="-122"/>
                <a:ea typeface="SimSun" panose="02010600030101010101" pitchFamily="2" charset="-122"/>
              </a:rPr>
              <a:t>》</a:t>
            </a:r>
            <a:r>
              <a:rPr lang="en-US" sz="1600" b="0" i="0" u="none" strike="noStrike">
                <a:latin typeface="SimSun" panose="02010600030101010101" pitchFamily="2" charset="-122"/>
                <a:ea typeface="SimSun" panose="02010600030101010101" pitchFamily="2" charset="-122"/>
              </a:rPr>
              <a:t>IAMO政策简报第38号，哈勒（萨勒）。</a:t>
            </a:r>
            <a:r>
              <a:rPr lang="en-US" sz="1600" b="0" i="0" u="none" strike="noStrike">
                <a:latin typeface="SimSun" panose="02010600030101010101" pitchFamily="2" charset="-122"/>
                <a:ea typeface="SimSun" panose="02010600030101010101" pitchFamily="2" charset="-122"/>
                <a:hlinkClick r:id="rId1"/>
              </a:rPr>
              <a:t>https://www.iamo.de/fileadmin/user_upload/IAMOPolicyBrief38en.pdf</a:t>
            </a:r>
            <a:endParaRPr lang="de-DE"/>
          </a:p>
          <a:p>
            <a:endParaRPr lang="de-DE" smtClean="0"/>
          </a:p>
          <a:p>
            <a:pPr rtl="0"/>
            <a:r>
              <a:rPr lang="en-US" sz="1600" b="0" i="0" u="none" strike="noStrike">
                <a:latin typeface="SimSun" panose="02010600030101010101" pitchFamily="2" charset="-122"/>
                <a:ea typeface="SimSun" panose="02010600030101010101" pitchFamily="2" charset="-122"/>
              </a:rPr>
              <a:t>Petrick, M., Djanibekov, N.（2019年）</a:t>
            </a:r>
            <a:r>
              <a:rPr lang="zh-CN" altLang="en-US" sz="1600" b="0" i="0" u="none" strike="noStrike">
                <a:latin typeface="SimSun" panose="02010600030101010101" pitchFamily="2" charset="-122"/>
                <a:ea typeface="SimSun" panose="02010600030101010101" pitchFamily="2" charset="-122"/>
              </a:rPr>
              <a:t>《</a:t>
            </a:r>
            <a:r>
              <a:rPr lang="en-US" sz="1600" b="0" i="0" u="none" strike="noStrike">
                <a:latin typeface="SimSun" panose="02010600030101010101" pitchFamily="2" charset="-122"/>
                <a:ea typeface="SimSun" panose="02010600030101010101" pitchFamily="2" charset="-122"/>
              </a:rPr>
              <a:t>乌兹别克斯坦的农场重组：下一步是什么？</a:t>
            </a:r>
            <a:r>
              <a:rPr lang="zh-CN" altLang="en-US" sz="1600" b="0" i="0" u="none" strike="noStrike">
                <a:latin typeface="SimSun" panose="02010600030101010101" pitchFamily="2" charset="-122"/>
                <a:ea typeface="SimSun" panose="02010600030101010101" pitchFamily="2" charset="-122"/>
              </a:rPr>
              <a:t>》</a:t>
            </a:r>
            <a:r>
              <a:rPr lang="en-US" sz="1600" b="0" i="0" u="none" strike="noStrike">
                <a:latin typeface="SimSun" panose="02010600030101010101" pitchFamily="2" charset="-122"/>
                <a:ea typeface="SimSun" panose="02010600030101010101" pitchFamily="2" charset="-122"/>
              </a:rPr>
              <a:t>IAMO政策简报第36号，哈勒（萨勒）。</a:t>
            </a:r>
            <a:r>
              <a:rPr lang="en-US" sz="1600" b="0" i="0" u="none" strike="noStrike">
                <a:latin typeface="SimSun" panose="02010600030101010101" pitchFamily="2" charset="-122"/>
                <a:ea typeface="SimSun" panose="02010600030101010101" pitchFamily="2" charset="-122"/>
                <a:hlinkClick r:id="rId2"/>
              </a:rPr>
              <a:t>https://www.iamo.de/fileadmin/documents/IAMOPolicyBrief36_en.pdf</a:t>
            </a:r>
            <a:endParaRPr lang="de-DE"/>
          </a:p>
          <a:p>
            <a:endParaRPr lang="de-DE"/>
          </a:p>
          <a:p>
            <a:endParaRPr lang="de-DE"/>
          </a:p>
          <a:p>
            <a:endParaRPr lang="de-DE"/>
          </a:p>
        </p:txBody>
      </p:sp>
      <p:sp>
        <p:nvSpPr>
          <p:cNvPr id="4" name="Slide Number Placeholder 3"/>
          <p:cNvSpPr>
            <a:spLocks noGrp="1"/>
          </p:cNvSpPr>
          <p:nvPr>
            <p:ph type="sldNum" sz="quarter" idx="12"/>
          </p:nvPr>
        </p:nvSpPr>
        <p:spPr/>
        <p:txBody>
          <a:bodyPr>
            <a:noAutofit/>
          </a:bodyPr>
          <a:lstStyle/>
          <a:p>
            <a:pPr rtl="0"/>
            <a:r>
              <a:rPr lang="en-US" sz="1200" b="0" i="0" u="none" strike="noStrike">
                <a:highlight>
                  <a:srgbClr val="000000">
                    <a:alpha val="0"/>
                  </a:srgbClr>
                </a:highlight>
                <a:latin typeface="SimSun" panose="02010600030101010101" pitchFamily="2" charset="-122"/>
                <a:ea typeface="SimSun" panose="02010600030101010101" pitchFamily="2" charset="-122"/>
              </a:rPr>
              <a:t>26</a:t>
            </a:r>
            <a:endParaRPr lang="de-DE"/>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noAutofit/>
          </a:bodyPr>
          <a:lstStyle/>
          <a:p>
            <a:pPr rtl="0"/>
            <a:r>
              <a:rPr lang="en-US" sz="1200" b="0" i="0" u="none" strike="noStrike">
                <a:highlight>
                  <a:srgbClr val="000000">
                    <a:alpha val="0"/>
                  </a:srgbClr>
                </a:highlight>
                <a:latin typeface="SimSun" panose="02010600030101010101" pitchFamily="2" charset="-122"/>
                <a:ea typeface="SimSun" panose="02010600030101010101" pitchFamily="2" charset="-122"/>
              </a:rPr>
              <a:t>27</a:t>
            </a:r>
            <a:endParaRPr lang="de-DE"/>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noAutofit/>
          </a:bodyPr>
          <a:lstStyle/>
          <a:p>
            <a:pPr rtl="0"/>
            <a:r>
              <a:rPr lang="en-US" sz="1200" b="0" i="0" u="none" strike="noStrike">
                <a:highlight>
                  <a:srgbClr val="000000">
                    <a:alpha val="0"/>
                  </a:srgbClr>
                </a:highlight>
                <a:latin typeface="SimSun" panose="02010600030101010101" pitchFamily="2" charset="-122"/>
                <a:ea typeface="SimSun" panose="02010600030101010101" pitchFamily="2" charset="-122"/>
              </a:rPr>
              <a:t>28</a:t>
            </a:r>
            <a:endParaRPr lang="de-DE"/>
          </a:p>
        </p:txBody>
      </p:sp>
      <p:sp>
        <p:nvSpPr>
          <p:cNvPr id="4" name="Text Placeholder 3"/>
          <p:cNvSpPr>
            <a:spLocks noGrp="1"/>
          </p:cNvSpPr>
          <p:nvPr>
            <p:ph type="body" sz="quarter" idx="16"/>
          </p:nvPr>
        </p:nvSpPr>
        <p:spPr>
          <a:xfrm>
            <a:off x="242019" y="768680"/>
            <a:ext cx="7943750" cy="5721719"/>
          </a:xfrm>
        </p:spPr>
        <p:txBody>
          <a:bodyPr>
            <a:noAutofit/>
          </a:bodyPr>
          <a:lstStyle/>
          <a:p>
            <a:pPr rtl="0">
              <a:spcBef>
                <a:spcPts val="300"/>
              </a:spcBef>
              <a:spcAft>
                <a:spcPts val="300"/>
              </a:spcAft>
            </a:pPr>
            <a:r>
              <a:rPr lang="en-US" sz="1200" b="0" i="0" u="none" strike="noStrike">
                <a:latin typeface="SimSun" panose="02010600030101010101" pitchFamily="2" charset="-122"/>
                <a:ea typeface="SimSun" panose="02010600030101010101" pitchFamily="2" charset="-122"/>
              </a:rPr>
              <a:t>Akhmadiyeva, Z., Herzfeld, T. (2021) 中亚地区的实践如何与土地法相匹配？</a:t>
            </a:r>
            <a:r>
              <a:rPr lang="en-US" sz="1200" b="0" i="1" u="none" strike="noStrike">
                <a:latin typeface="SimSun" panose="02010600030101010101" pitchFamily="2" charset="-122"/>
                <a:ea typeface="SimSun" panose="02010600030101010101" pitchFamily="2" charset="-122"/>
              </a:rPr>
              <a:t>土地使用政策</a:t>
            </a:r>
            <a:r>
              <a:rPr lang="en-US" sz="1200" b="0" i="0" u="none" strike="noStrike">
                <a:latin typeface="SimSun" panose="02010600030101010101" pitchFamily="2" charset="-122"/>
                <a:ea typeface="SimSun" panose="02010600030101010101" pitchFamily="2" charset="-122"/>
              </a:rPr>
              <a:t>109, 105726。</a:t>
            </a:r>
            <a:endParaRPr lang="en-US" sz="1200" b="0" i="0" u="none" strike="noStrike">
              <a:latin typeface="SimSun" panose="02010600030101010101" pitchFamily="2" charset="-122"/>
              <a:ea typeface="SimSun" panose="02010600030101010101" pitchFamily="2" charset="-122"/>
            </a:endParaRPr>
          </a:p>
          <a:p>
            <a:pPr rtl="0">
              <a:spcBef>
                <a:spcPts val="300"/>
              </a:spcBef>
              <a:spcAft>
                <a:spcPts val="300"/>
              </a:spcAft>
            </a:pPr>
            <a:r>
              <a:rPr lang="en-US" sz="1200" b="0" i="0" u="none" strike="noStrike">
                <a:latin typeface="SimSun" panose="02010600030101010101" pitchFamily="2" charset="-122"/>
                <a:ea typeface="SimSun" panose="02010600030101010101" pitchFamily="2" charset="-122"/>
              </a:rPr>
              <a:t>Appel, F., Balmann, A. (2022) 捕食者还是猎物？农场扩大对邻近农场的影响。</a:t>
            </a:r>
            <a:r>
              <a:rPr lang="en-US" sz="1200" b="0" i="1" u="none" strike="noStrike">
                <a:latin typeface="SimSun" panose="02010600030101010101" pitchFamily="2" charset="-122"/>
                <a:ea typeface="SimSun" panose="02010600030101010101" pitchFamily="2" charset="-122"/>
              </a:rPr>
              <a:t>《农业经济学杂志》</a:t>
            </a:r>
            <a:r>
              <a:rPr lang="en-US" sz="1200" b="0" i="0" u="none" strike="noStrike">
                <a:latin typeface="SimSun" panose="02010600030101010101" pitchFamily="2" charset="-122"/>
                <a:ea typeface="SimSun" panose="02010600030101010101" pitchFamily="2" charset="-122"/>
                <a:hlinkClick r:id="rId1"/>
              </a:rPr>
              <a:t>https://doi.org/10.1111/1477-9552.12503</a:t>
            </a:r>
            <a:endParaRPr lang="en-US" sz="1200" smtClean="0"/>
          </a:p>
          <a:p>
            <a:pPr rtl="0">
              <a:spcBef>
                <a:spcPts val="300"/>
              </a:spcBef>
              <a:spcAft>
                <a:spcPts val="300"/>
              </a:spcAft>
            </a:pPr>
            <a:r>
              <a:rPr lang="en-US" sz="1200" b="0" i="0" u="none" strike="noStrike">
                <a:latin typeface="SimSun" panose="02010600030101010101" pitchFamily="2" charset="-122"/>
                <a:ea typeface="SimSun" panose="02010600030101010101" pitchFamily="2" charset="-122"/>
              </a:rPr>
              <a:t>Barrett, C.B., Bellemare, M.F., Hou, D.Y. (2010) 重新考虑对生产力-规模反比关系的传统解释。</a:t>
            </a:r>
            <a:r>
              <a:rPr lang="en-US" sz="1200" b="0" i="1" u="none" strike="noStrike">
                <a:latin typeface="SimSun" panose="02010600030101010101" pitchFamily="2" charset="-122"/>
                <a:ea typeface="SimSun" panose="02010600030101010101" pitchFamily="2" charset="-122"/>
              </a:rPr>
              <a:t>《世界发展》</a:t>
            </a:r>
            <a:r>
              <a:rPr lang="en-US" sz="1200" b="0" i="0" u="none" strike="noStrike">
                <a:latin typeface="SimSun" panose="02010600030101010101" pitchFamily="2" charset="-122"/>
                <a:ea typeface="SimSun" panose="02010600030101010101" pitchFamily="2" charset="-122"/>
              </a:rPr>
              <a:t>38（1），88-97。</a:t>
            </a:r>
            <a:endParaRPr lang="en-US" sz="1200" b="0" i="0" u="none" strike="noStrike">
              <a:latin typeface="SimSun" panose="02010600030101010101" pitchFamily="2" charset="-122"/>
              <a:ea typeface="SimSun" panose="02010600030101010101" pitchFamily="2" charset="-122"/>
            </a:endParaRPr>
          </a:p>
          <a:p>
            <a:pPr rtl="0">
              <a:spcBef>
                <a:spcPts val="300"/>
              </a:spcBef>
              <a:spcAft>
                <a:spcPts val="300"/>
              </a:spcAft>
            </a:pPr>
            <a:r>
              <a:rPr lang="en-US" sz="1200" b="0" i="0" u="none" strike="noStrike">
                <a:latin typeface="SimSun" panose="02010600030101010101" pitchFamily="2" charset="-122"/>
                <a:ea typeface="SimSun" panose="02010600030101010101" pitchFamily="2" charset="-122"/>
              </a:rPr>
              <a:t>Bijman, J., Iliopoulos, C., Poppe, KJ, Gijselinckx, C., Hagedorn, K., Hanisch, M., Hendrikse, GWJ, Kühl, R., Ollila, R., Pyykkönen, P., van der Sangen, G. (2012) 支持农民合作社。最终报告，瓦赫宁根大学</a:t>
            </a:r>
            <a:r>
              <a:rPr lang="en-US" sz="1200" b="0" i="0" u="none" strike="noStrike">
                <a:latin typeface="SimSun" panose="02010600030101010101" pitchFamily="2" charset="-122"/>
                <a:ea typeface="SimSun" panose="02010600030101010101" pitchFamily="2" charset="-122"/>
                <a:hlinkClick r:id="rId2"/>
              </a:rPr>
              <a:t>，https://edepot.wur.nl/245007</a:t>
            </a:r>
            <a:endParaRPr lang="en-US" sz="1200" b="0" i="0" u="none" strike="noStrike">
              <a:latin typeface="SimSun" panose="02010600030101010101" pitchFamily="2" charset="-122"/>
              <a:ea typeface="SimSun" panose="02010600030101010101" pitchFamily="2" charset="-122"/>
            </a:endParaRPr>
          </a:p>
          <a:p>
            <a:pPr rtl="0">
              <a:spcBef>
                <a:spcPts val="300"/>
              </a:spcBef>
              <a:spcAft>
                <a:spcPts val="300"/>
              </a:spcAft>
            </a:pPr>
            <a:r>
              <a:rPr lang="en-US" sz="1200" b="0" i="0" u="none" strike="noStrike">
                <a:latin typeface="SimSun" panose="02010600030101010101" pitchFamily="2" charset="-122"/>
                <a:ea typeface="SimSun" panose="02010600030101010101" pitchFamily="2" charset="-122"/>
              </a:rPr>
              <a:t>Closset, M., Dhehibi, B.B.B., Aw-Hassan, A. (2015) 衡量气候变化对农业的经济影响：塔吉克斯坦农田的李嘉图式分析。</a:t>
            </a:r>
            <a:r>
              <a:rPr lang="en-US" sz="1200" b="0" i="1" u="none" strike="noStrike">
                <a:latin typeface="SimSun" panose="02010600030101010101" pitchFamily="2" charset="-122"/>
                <a:ea typeface="SimSun" panose="02010600030101010101" pitchFamily="2" charset="-122"/>
              </a:rPr>
              <a:t>《气候与发展》</a:t>
            </a:r>
            <a:r>
              <a:rPr lang="en-US" sz="1200" b="0" i="0" u="none" strike="noStrike">
                <a:latin typeface="SimSun" panose="02010600030101010101" pitchFamily="2" charset="-122"/>
                <a:ea typeface="SimSun" panose="02010600030101010101" pitchFamily="2" charset="-122"/>
              </a:rPr>
              <a:t>7(5), 454-468。</a:t>
            </a:r>
            <a:endParaRPr lang="en-US" sz="1200" b="0" i="0" u="none" strike="noStrike">
              <a:latin typeface="SimSun" panose="02010600030101010101" pitchFamily="2" charset="-122"/>
              <a:ea typeface="SimSun" panose="02010600030101010101" pitchFamily="2" charset="-122"/>
            </a:endParaRPr>
          </a:p>
          <a:p>
            <a:pPr rtl="0">
              <a:spcBef>
                <a:spcPts val="300"/>
              </a:spcBef>
              <a:spcAft>
                <a:spcPts val="300"/>
              </a:spcAft>
            </a:pPr>
            <a:r>
              <a:rPr lang="en-US" sz="1200" b="0" i="0" u="none" strike="noStrike">
                <a:latin typeface="SimSun" panose="02010600030101010101" pitchFamily="2" charset="-122"/>
                <a:ea typeface="SimSun" panose="02010600030101010101" pitchFamily="2" charset="-122"/>
              </a:rPr>
              <a:t>Cochrane, WW (1958)</a:t>
            </a:r>
            <a:r>
              <a:rPr lang="en-US" sz="1200" b="0" i="1" u="none" strike="noStrike">
                <a:latin typeface="SimSun" panose="02010600030101010101" pitchFamily="2" charset="-122"/>
                <a:ea typeface="SimSun" panose="02010600030101010101" pitchFamily="2" charset="-122"/>
              </a:rPr>
              <a:t>农场价格：神话与现实</a:t>
            </a:r>
            <a:r>
              <a:rPr lang="en-US" sz="1200" b="0" i="0" u="none" strike="noStrike">
                <a:latin typeface="SimSun" panose="02010600030101010101" pitchFamily="2" charset="-122"/>
                <a:ea typeface="SimSun" panose="02010600030101010101" pitchFamily="2" charset="-122"/>
              </a:rPr>
              <a:t>。明尼苏达大学出版社，圣保罗。</a:t>
            </a:r>
            <a:endParaRPr lang="en-US" sz="1200"/>
          </a:p>
          <a:p>
            <a:pPr rtl="0">
              <a:spcBef>
                <a:spcPts val="300"/>
              </a:spcBef>
              <a:spcAft>
                <a:spcPts val="300"/>
              </a:spcAft>
            </a:pPr>
            <a:r>
              <a:rPr lang="en-US" sz="1200" b="0" i="0" u="none" strike="noStrike">
                <a:latin typeface="SimSun" panose="02010600030101010101" pitchFamily="2" charset="-122"/>
                <a:ea typeface="SimSun" panose="02010600030101010101" pitchFamily="2" charset="-122"/>
              </a:rPr>
              <a:t>Djanibekov, N., Van Assche, K., Bobojonov, I., J.P.A. Lamers, J.P.A. (2012) 乌兹别克斯坦的农场结构调整和土地整合：新农场与旧障碍。</a:t>
            </a:r>
            <a:r>
              <a:rPr lang="en-US" sz="1200" b="0" i="1" u="none" strike="noStrike">
                <a:latin typeface="SimSun" panose="02010600030101010101" pitchFamily="2" charset="-122"/>
                <a:ea typeface="SimSun" panose="02010600030101010101" pitchFamily="2" charset="-122"/>
              </a:rPr>
              <a:t>《欧亚研究》</a:t>
            </a:r>
            <a:r>
              <a:rPr lang="en-US" sz="1200" b="0" i="0" u="none" strike="noStrike">
                <a:latin typeface="SimSun" panose="02010600030101010101" pitchFamily="2" charset="-122"/>
                <a:ea typeface="SimSun" panose="02010600030101010101" pitchFamily="2" charset="-122"/>
              </a:rPr>
              <a:t>64(6), 1101-1126。</a:t>
            </a:r>
            <a:endParaRPr lang="en-US" sz="1200" b="0" i="0" u="none" strike="noStrike">
              <a:latin typeface="SimSun" panose="02010600030101010101" pitchFamily="2" charset="-122"/>
              <a:ea typeface="SimSun" panose="02010600030101010101" pitchFamily="2" charset="-122"/>
            </a:endParaRPr>
          </a:p>
          <a:p>
            <a:pPr rtl="0">
              <a:spcBef>
                <a:spcPts val="300"/>
              </a:spcBef>
              <a:spcAft>
                <a:spcPts val="300"/>
              </a:spcAft>
            </a:pPr>
            <a:r>
              <a:rPr lang="en-US" sz="1200" b="0" i="0" u="none" strike="noStrike">
                <a:latin typeface="SimSun" panose="02010600030101010101" pitchFamily="2" charset="-122"/>
                <a:ea typeface="SimSun" panose="02010600030101010101" pitchFamily="2" charset="-122"/>
              </a:rPr>
              <a:t>Eastwood, R., Lipton, M., Newell, A.（2010）农场规模。在：R. Evenson, P. Pingali (Eds.) 农业经济学手册卷。 4，Elsevier，第 3323-3397 页。</a:t>
            </a:r>
            <a:endParaRPr lang="en-US" sz="1200" smtClean="0"/>
          </a:p>
          <a:p>
            <a:pPr rtl="0">
              <a:spcBef>
                <a:spcPts val="300"/>
              </a:spcBef>
              <a:spcAft>
                <a:spcPts val="300"/>
              </a:spcAft>
            </a:pPr>
            <a:r>
              <a:rPr lang="en-US" sz="1200" b="0" i="0" u="none" strike="noStrike">
                <a:latin typeface="SimSun" panose="02010600030101010101" pitchFamily="2" charset="-122"/>
                <a:ea typeface="SimSun" panose="02010600030101010101" pitchFamily="2" charset="-122"/>
              </a:rPr>
              <a:t>欧盟委员会 (2014) 工业与创业。集群。</a:t>
            </a:r>
            <a:r>
              <a:rPr lang="en-US" sz="1200" b="0" i="0" u="none" strike="noStrike">
                <a:latin typeface="SimSun" panose="02010600030101010101" pitchFamily="2" charset="-122"/>
                <a:ea typeface="SimSun" panose="02010600030101010101" pitchFamily="2" charset="-122"/>
                <a:hlinkClick r:id="rId3"/>
              </a:rPr>
              <a:t> http://ec.europa.eu/commission_2010-2014/tajani/priorities/clusters/index_en.htm</a:t>
            </a:r>
            <a:endParaRPr lang="en-US" sz="1200" b="0" i="0" u="none" strike="noStrike">
              <a:latin typeface="SimSun" panose="02010600030101010101" pitchFamily="2" charset="-122"/>
              <a:ea typeface="SimSun" panose="02010600030101010101" pitchFamily="2" charset="-122"/>
            </a:endParaRPr>
          </a:p>
          <a:p>
            <a:pPr rtl="0">
              <a:spcBef>
                <a:spcPts val="300"/>
              </a:spcBef>
              <a:spcAft>
                <a:spcPts val="300"/>
              </a:spcAft>
            </a:pPr>
            <a:r>
              <a:rPr lang="en-US" sz="1200" b="0" i="0" u="none" strike="noStrike">
                <a:latin typeface="SimSun" panose="02010600030101010101" pitchFamily="2" charset="-122"/>
                <a:ea typeface="SimSun" panose="02010600030101010101" pitchFamily="2" charset="-122"/>
              </a:rPr>
              <a:t>Fan, S., Chan-Kang, C. (2005) 小就是美吗？亚洲农业的农场规模、生产力和贫困。</a:t>
            </a:r>
            <a:r>
              <a:rPr lang="en-US" sz="1200" b="0" i="1" u="none" strike="noStrike">
                <a:latin typeface="SimSun" panose="02010600030101010101" pitchFamily="2" charset="-122"/>
                <a:ea typeface="SimSun" panose="02010600030101010101" pitchFamily="2" charset="-122"/>
              </a:rPr>
              <a:t>《农业经济学》</a:t>
            </a:r>
            <a:r>
              <a:rPr lang="en-US" sz="1200" b="0" i="0" u="none" strike="noStrike">
                <a:latin typeface="SimSun" panose="02010600030101010101" pitchFamily="2" charset="-122"/>
                <a:ea typeface="SimSun" panose="02010600030101010101" pitchFamily="2" charset="-122"/>
              </a:rPr>
              <a:t>32 (1), 135-146。</a:t>
            </a:r>
            <a:endParaRPr lang="en-US" sz="1200" b="0" i="0" u="none" strike="noStrike">
              <a:latin typeface="SimSun" panose="02010600030101010101" pitchFamily="2" charset="-122"/>
              <a:ea typeface="SimSun" panose="02010600030101010101" pitchFamily="2" charset="-122"/>
            </a:endParaRPr>
          </a:p>
          <a:p>
            <a:pPr rtl="0">
              <a:spcBef>
                <a:spcPts val="300"/>
              </a:spcBef>
              <a:spcAft>
                <a:spcPts val="300"/>
              </a:spcAft>
            </a:pPr>
            <a:r>
              <a:rPr lang="en-US" sz="1200" b="0" i="0" u="none" strike="noStrike">
                <a:latin typeface="SimSun" panose="02010600030101010101" pitchFamily="2" charset="-122"/>
                <a:ea typeface="SimSun" panose="02010600030101010101" pitchFamily="2" charset="-122"/>
              </a:rPr>
              <a:t>粮农组织（2010年）发展中国家的农业集群：在全球化经济中保持竞争力，Eva Gálvez Nogales（主编），意大利罗马。</a:t>
            </a:r>
            <a:endParaRPr lang="en-US" sz="1200" b="0" i="0" u="none" strike="noStrike">
              <a:latin typeface="SimSun" panose="02010600030101010101" pitchFamily="2" charset="-122"/>
              <a:ea typeface="SimSun" panose="02010600030101010101" pitchFamily="2" charset="-122"/>
            </a:endParaRPr>
          </a:p>
          <a:p>
            <a:pPr rtl="0">
              <a:spcBef>
                <a:spcPts val="300"/>
              </a:spcBef>
              <a:spcAft>
                <a:spcPts val="300"/>
              </a:spcAft>
            </a:pPr>
            <a:r>
              <a:rPr lang="en-US" sz="1200" b="0" i="0" u="none" strike="noStrike">
                <a:latin typeface="SimSun" panose="02010600030101010101" pitchFamily="2" charset="-122"/>
                <a:ea typeface="SimSun" panose="02010600030101010101" pitchFamily="2" charset="-122"/>
              </a:rPr>
              <a:t>粮农组织（2017年）农业产业发展的地域工具——资料手册，Eva Gálvez Nogales 和 Martin Webber（编辑），意大利罗马。</a:t>
            </a:r>
            <a:endParaRPr lang="en-US" sz="1200" b="0" i="0" u="none" strike="noStrike">
              <a:latin typeface="SimSun" panose="02010600030101010101" pitchFamily="2" charset="-122"/>
              <a:ea typeface="SimSun" panose="02010600030101010101" pitchFamily="2" charset="-122"/>
            </a:endParaRPr>
          </a:p>
          <a:p>
            <a:pPr rtl="0">
              <a:spcBef>
                <a:spcPts val="300"/>
              </a:spcBef>
              <a:spcAft>
                <a:spcPts val="300"/>
              </a:spcAft>
            </a:pPr>
            <a:r>
              <a:rPr lang="en-US" sz="1200" b="0" i="0" u="none" strike="noStrike">
                <a:latin typeface="SimSun" panose="02010600030101010101" pitchFamily="2" charset="-122"/>
                <a:ea typeface="SimSun" panose="02010600030101010101" pitchFamily="2" charset="-122"/>
              </a:rPr>
              <a:t>Garzón Delvaux, P.A., Riesgo, L., Gomez y Paloma, S.（2020a）农场规模-产量关系：回顾。EUR 30471 EN，欧盟出版局，卢森堡。</a:t>
            </a:r>
            <a:endParaRPr lang="en-US" sz="1200" smtClean="0"/>
          </a:p>
          <a:p>
            <a:pPr rtl="0">
              <a:spcBef>
                <a:spcPts val="300"/>
              </a:spcBef>
              <a:spcAft>
                <a:spcPts val="300"/>
              </a:spcAft>
            </a:pPr>
            <a:r>
              <a:rPr lang="en-US" sz="1200" b="0" i="0" u="none" strike="noStrike">
                <a:latin typeface="SimSun" panose="02010600030101010101" pitchFamily="2" charset="-122"/>
                <a:ea typeface="SimSun" panose="02010600030101010101" pitchFamily="2" charset="-122"/>
              </a:rPr>
              <a:t>Garzón Delvaux, PA, Riesgo, L., Gomez y Paloma, S. (2020b) 在发展中国家，小型农场是否比大型农场更高效？</a:t>
            </a:r>
            <a:r>
              <a:rPr lang="en-US" sz="1200" b="0" i="1" u="none" strike="noStrike">
                <a:latin typeface="SimSun" panose="02010600030101010101" pitchFamily="2" charset="-122"/>
                <a:ea typeface="SimSun" panose="02010600030101010101" pitchFamily="2" charset="-122"/>
              </a:rPr>
              <a:t>《科学进展》</a:t>
            </a:r>
            <a:r>
              <a:rPr lang="en-US" sz="1200" b="0" i="0" u="none" strike="noStrike">
                <a:latin typeface="SimSun" panose="02010600030101010101" pitchFamily="2" charset="-122"/>
                <a:ea typeface="SimSun" panose="02010600030101010101" pitchFamily="2" charset="-122"/>
              </a:rPr>
              <a:t>6 (41)。 </a:t>
            </a:r>
            <a:r>
              <a:rPr lang="en-US" sz="1200" b="0" i="0" u="none" strike="noStrike">
                <a:latin typeface="SimSun" panose="02010600030101010101" pitchFamily="2" charset="-122"/>
                <a:ea typeface="SimSun" panose="02010600030101010101" pitchFamily="2" charset="-122"/>
                <a:hlinkClick r:id="rId4"/>
              </a:rPr>
              <a:t>https://doi.org/10.1126/sciadv.abb8235</a:t>
            </a:r>
            <a:r>
              <a:rPr lang="en-US" sz="1200" b="0" i="0" u="none" strike="noStrike">
                <a:latin typeface="SimSun" panose="02010600030101010101" pitchFamily="2" charset="-122"/>
                <a:ea typeface="SimSun" panose="02010600030101010101" pitchFamily="2" charset="-122"/>
              </a:rPr>
              <a:t> </a:t>
            </a:r>
            <a:r>
              <a:rPr lang="en-US" sz="1200" b="0" i="0" u="none" strike="noStrike">
                <a:latin typeface="SimSun" panose="02010600030101010101" pitchFamily="2" charset="-122"/>
                <a:ea typeface="SimSun" panose="02010600030101010101" pitchFamily="2" charset="-122"/>
                <a:hlinkClick r:id="rId4"/>
              </a:rPr>
              <a:t>_</a:t>
            </a:r>
            <a:endParaRPr lang="en-US" sz="1200" b="0" i="0" u="none" strike="noStrike">
              <a:latin typeface="SimSun" panose="02010600030101010101" pitchFamily="2" charset="-122"/>
              <a:ea typeface="SimSun" panose="02010600030101010101" pitchFamily="2" charset="-122"/>
              <a:hlinkClick r:id="rId4"/>
            </a:endParaRPr>
          </a:p>
        </p:txBody>
      </p:sp>
      <p:sp>
        <p:nvSpPr>
          <p:cNvPr id="8" name="Title 7"/>
          <p:cNvSpPr>
            <a:spLocks noGrp="1"/>
          </p:cNvSpPr>
          <p:nvPr>
            <p:ph type="title"/>
          </p:nvPr>
        </p:nvSpPr>
        <p:spPr>
          <a:xfrm>
            <a:off x="431800" y="253019"/>
            <a:ext cx="8280400" cy="581337"/>
          </a:xfrm>
        </p:spPr>
        <p:txBody>
          <a:bodyPr>
            <a:noAutofit/>
          </a:bodyPr>
          <a:lstStyle/>
          <a:p>
            <a:pPr rtl="0"/>
            <a:r>
              <a:rPr lang="en-US" sz="2400" b="1" i="0" u="none" strike="noStrike">
                <a:latin typeface="SimSun" panose="02010600030101010101" pitchFamily="2" charset="-122"/>
                <a:ea typeface="SimSun" panose="02010600030101010101" pitchFamily="2" charset="-122"/>
              </a:rPr>
              <a:t>参考文献</a:t>
            </a:r>
            <a:endParaRPr lang="en-US" sz="2400" b="1" i="0" u="none" strike="noStrike">
              <a:latin typeface="SimSun" panose="02010600030101010101" pitchFamily="2" charset="-122"/>
              <a:ea typeface="SimSun" panose="02010600030101010101" pitchFamily="2" charset="-122"/>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noAutofit/>
          </a:bodyPr>
          <a:lstStyle/>
          <a:p>
            <a:pPr rtl="0"/>
            <a:r>
              <a:rPr lang="en-US" sz="1200" b="0" i="0" u="none" strike="noStrike">
                <a:highlight>
                  <a:srgbClr val="000000">
                    <a:alpha val="0"/>
                  </a:srgbClr>
                </a:highlight>
                <a:latin typeface="SimSun" panose="02010600030101010101" pitchFamily="2" charset="-122"/>
                <a:ea typeface="SimSun" panose="02010600030101010101" pitchFamily="2" charset="-122"/>
              </a:rPr>
              <a:t>29</a:t>
            </a:r>
            <a:endParaRPr lang="de-DE"/>
          </a:p>
        </p:txBody>
      </p:sp>
      <p:sp>
        <p:nvSpPr>
          <p:cNvPr id="4" name="Text Placeholder 3"/>
          <p:cNvSpPr>
            <a:spLocks noGrp="1"/>
          </p:cNvSpPr>
          <p:nvPr>
            <p:ph type="body" sz="quarter" idx="16"/>
          </p:nvPr>
        </p:nvSpPr>
        <p:spPr>
          <a:xfrm>
            <a:off x="242019" y="768680"/>
            <a:ext cx="7943750" cy="5721719"/>
          </a:xfrm>
        </p:spPr>
        <p:txBody>
          <a:bodyPr>
            <a:noAutofit/>
          </a:bodyPr>
          <a:lstStyle/>
          <a:p>
            <a:pPr rtl="0">
              <a:spcBef>
                <a:spcPts val="300"/>
              </a:spcBef>
              <a:spcAft>
                <a:spcPts val="300"/>
              </a:spcAft>
            </a:pPr>
            <a:r>
              <a:rPr lang="en-US" sz="1200" b="0" i="0" u="none" strike="noStrike">
                <a:latin typeface="SimSun" panose="02010600030101010101" pitchFamily="2" charset="-122"/>
                <a:ea typeface="SimSun" panose="02010600030101010101" pitchFamily="2" charset="-122"/>
              </a:rPr>
              <a:t>Graeub, B. E., Chappell, M. J., Wittman, H., Ledermann, S., Kerr, R. B., Gemmill-Herren, B. (2016) 世界家庭农场的状况。</a:t>
            </a:r>
            <a:r>
              <a:rPr lang="en-US" sz="1200" b="0" i="1" u="none" strike="noStrike">
                <a:latin typeface="SimSun" panose="02010600030101010101" pitchFamily="2" charset="-122"/>
                <a:ea typeface="SimSun" panose="02010600030101010101" pitchFamily="2" charset="-122"/>
              </a:rPr>
              <a:t>《世界发展》</a:t>
            </a:r>
            <a:r>
              <a:rPr lang="en-US" sz="1200" b="0" i="0" u="none" strike="noStrike">
                <a:latin typeface="SimSun" panose="02010600030101010101" pitchFamily="2" charset="-122"/>
                <a:ea typeface="SimSun" panose="02010600030101010101" pitchFamily="2" charset="-122"/>
              </a:rPr>
              <a:t>87，1-15。</a:t>
            </a:r>
            <a:endParaRPr lang="en-US" sz="1200" b="0" i="0" u="none" strike="noStrike">
              <a:latin typeface="SimSun" panose="02010600030101010101" pitchFamily="2" charset="-122"/>
              <a:ea typeface="SimSun" panose="02010600030101010101" pitchFamily="2" charset="-122"/>
            </a:endParaRPr>
          </a:p>
          <a:p>
            <a:pPr rtl="0">
              <a:spcBef>
                <a:spcPts val="300"/>
              </a:spcBef>
              <a:spcAft>
                <a:spcPts val="300"/>
              </a:spcAft>
            </a:pPr>
            <a:r>
              <a:rPr lang="en-US" sz="1200" b="0" i="0" u="none" strike="noStrike">
                <a:latin typeface="SimSun" panose="02010600030101010101" pitchFamily="2" charset="-122"/>
                <a:ea typeface="SimSun" panose="02010600030101010101" pitchFamily="2" charset="-122"/>
              </a:rPr>
              <a:t>Grashuis, J, Su, Y. (2019) 农民合作社实证文献综述：产量、所有权及治理、财务和成员态度。</a:t>
            </a:r>
            <a:r>
              <a:rPr lang="en-US" sz="1200" b="0" i="1" u="none" strike="noStrike">
                <a:latin typeface="SimSun" panose="02010600030101010101" pitchFamily="2" charset="-122"/>
                <a:ea typeface="SimSun" panose="02010600030101010101" pitchFamily="2" charset="-122"/>
              </a:rPr>
              <a:t>《公共与合作经济学年鉴》</a:t>
            </a:r>
            <a:r>
              <a:rPr lang="en-US" sz="1200" b="0" i="0" u="none" strike="noStrike">
                <a:latin typeface="SimSun" panose="02010600030101010101" pitchFamily="2" charset="-122"/>
                <a:ea typeface="SimSun" panose="02010600030101010101" pitchFamily="2" charset="-122"/>
              </a:rPr>
              <a:t>90 (1), 77-102。</a:t>
            </a:r>
            <a:endParaRPr lang="en-US" sz="1200" b="0" i="0" u="none" strike="noStrike">
              <a:latin typeface="SimSun" panose="02010600030101010101" pitchFamily="2" charset="-122"/>
              <a:ea typeface="SimSun" panose="02010600030101010101" pitchFamily="2" charset="-122"/>
            </a:endParaRPr>
          </a:p>
          <a:p>
            <a:pPr rtl="0">
              <a:spcBef>
                <a:spcPts val="300"/>
              </a:spcBef>
              <a:spcAft>
                <a:spcPts val="300"/>
              </a:spcAft>
            </a:pPr>
            <a:r>
              <a:rPr lang="en-US" sz="1200" b="0" i="0" u="none" strike="noStrike">
                <a:latin typeface="SimSun" panose="02010600030101010101" pitchFamily="2" charset="-122"/>
                <a:ea typeface="SimSun" panose="02010600030101010101" pitchFamily="2" charset="-122"/>
              </a:rPr>
              <a:t>Hakelius, K., Hansson, H. (2016) 衡量农民对农业合作社态度的变化：瑞典农业的证据，1993-2013。</a:t>
            </a:r>
            <a:r>
              <a:rPr lang="en-US" sz="1200" b="0" i="1" u="none" strike="noStrike">
                <a:latin typeface="SimSun" panose="02010600030101010101" pitchFamily="2" charset="-122"/>
                <a:ea typeface="SimSun" panose="02010600030101010101" pitchFamily="2" charset="-122"/>
              </a:rPr>
              <a:t>《农业综合企业》</a:t>
            </a:r>
            <a:r>
              <a:rPr lang="en-US" sz="1200" b="0" i="0" u="none" strike="noStrike">
                <a:latin typeface="SimSun" panose="02010600030101010101" pitchFamily="2" charset="-122"/>
                <a:ea typeface="SimSun" panose="02010600030101010101" pitchFamily="2" charset="-122"/>
              </a:rPr>
              <a:t>32（4），531-546。</a:t>
            </a:r>
            <a:endParaRPr lang="en-US" sz="1200" b="0" i="0" u="none" strike="noStrike">
              <a:latin typeface="SimSun" panose="02010600030101010101" pitchFamily="2" charset="-122"/>
              <a:ea typeface="SimSun" panose="02010600030101010101" pitchFamily="2" charset="-122"/>
            </a:endParaRPr>
          </a:p>
          <a:p>
            <a:pPr rtl="0">
              <a:spcBef>
                <a:spcPts val="300"/>
              </a:spcBef>
              <a:spcAft>
                <a:spcPts val="300"/>
              </a:spcAft>
            </a:pPr>
            <a:r>
              <a:rPr lang="en-US" sz="1200" b="0" i="0" u="none" strike="noStrike">
                <a:latin typeface="SimSun" panose="02010600030101010101" pitchFamily="2" charset="-122"/>
                <a:ea typeface="SimSun" panose="02010600030101010101" pitchFamily="2" charset="-122"/>
              </a:rPr>
              <a:t>Herrero, M., Thornton, PK, Power, B., Bogard, JR, Remans, R., Fritz, S., Gerber, JS, Nelson, G., See, L., Waha, K., Watson, RA , West, PS, Samberg, LH, van de Steeg, J., Stephenson, E., van Wijk, M., Havlík, P. (2017) 农业和人类使用的养分生产地理：跨学科分析。</a:t>
            </a:r>
            <a:r>
              <a:rPr lang="en-US" sz="1200" b="0" i="1" u="none" strike="noStrike">
                <a:latin typeface="SimSun" panose="02010600030101010101" pitchFamily="2" charset="-122"/>
                <a:ea typeface="SimSun" panose="02010600030101010101" pitchFamily="2" charset="-122"/>
              </a:rPr>
              <a:t>《柳叶刀·星球健康》</a:t>
            </a:r>
            <a:r>
              <a:rPr lang="en-US" sz="1200" b="0" i="0" u="none" strike="noStrike">
                <a:latin typeface="SimSun" panose="02010600030101010101" pitchFamily="2" charset="-122"/>
                <a:ea typeface="SimSun" panose="02010600030101010101" pitchFamily="2" charset="-122"/>
              </a:rPr>
              <a:t>1 (1), e33-e42。</a:t>
            </a:r>
            <a:endParaRPr lang="en-US" sz="1200" b="0" i="0" u="none" strike="noStrike">
              <a:latin typeface="SimSun" panose="02010600030101010101" pitchFamily="2" charset="-122"/>
              <a:ea typeface="SimSun" panose="02010600030101010101" pitchFamily="2" charset="-122"/>
            </a:endParaRPr>
          </a:p>
          <a:p>
            <a:pPr rtl="0">
              <a:spcBef>
                <a:spcPts val="300"/>
              </a:spcBef>
              <a:spcAft>
                <a:spcPts val="300"/>
              </a:spcAft>
            </a:pPr>
            <a:r>
              <a:rPr lang="en-US" sz="1200" b="0" i="0" u="none" strike="noStrike">
                <a:latin typeface="SimSun" panose="02010600030101010101" pitchFamily="2" charset="-122"/>
                <a:ea typeface="SimSun" panose="02010600030101010101" pitchFamily="2" charset="-122"/>
              </a:rPr>
              <a:t>国际合作联盟（2022） (https://www.ica.coop/en/cooperatives/cooperative-identity)</a:t>
            </a:r>
            <a:endParaRPr lang="en-US" sz="1200" b="0" i="0" u="none" strike="noStrike">
              <a:latin typeface="SimSun" panose="02010600030101010101" pitchFamily="2" charset="-122"/>
              <a:ea typeface="SimSun" panose="02010600030101010101" pitchFamily="2" charset="-122"/>
            </a:endParaRPr>
          </a:p>
          <a:p>
            <a:pPr rtl="0">
              <a:spcBef>
                <a:spcPts val="300"/>
              </a:spcBef>
              <a:spcAft>
                <a:spcPts val="300"/>
              </a:spcAft>
            </a:pPr>
            <a:r>
              <a:rPr lang="en-US" sz="1200" b="0" i="0" u="none" strike="noStrike">
                <a:latin typeface="SimSun" panose="02010600030101010101" pitchFamily="2" charset="-122"/>
                <a:ea typeface="SimSun" panose="02010600030101010101" pitchFamily="2" charset="-122"/>
              </a:rPr>
              <a:t>Levins, RA, Cochrane, WW (1996) 重新审视赛道。</a:t>
            </a:r>
            <a:r>
              <a:rPr lang="en-US" sz="1200" b="0" i="1" u="none" strike="noStrike">
                <a:latin typeface="SimSun" panose="02010600030101010101" pitchFamily="2" charset="-122"/>
                <a:ea typeface="SimSun" panose="02010600030101010101" pitchFamily="2" charset="-122"/>
              </a:rPr>
              <a:t>《土地经济学》</a:t>
            </a:r>
            <a:r>
              <a:rPr lang="en-US" sz="1200" b="0" i="0" u="none" strike="noStrike">
                <a:latin typeface="SimSun" panose="02010600030101010101" pitchFamily="2" charset="-122"/>
                <a:ea typeface="SimSun" panose="02010600030101010101" pitchFamily="2" charset="-122"/>
              </a:rPr>
              <a:t>72（4），550-553。</a:t>
            </a:r>
            <a:endParaRPr lang="en-US" sz="1200" b="0" i="0" u="none" strike="noStrike">
              <a:latin typeface="SimSun" panose="02010600030101010101" pitchFamily="2" charset="-122"/>
              <a:ea typeface="SimSun" panose="02010600030101010101" pitchFamily="2" charset="-122"/>
            </a:endParaRPr>
          </a:p>
          <a:p>
            <a:pPr rtl="0">
              <a:spcBef>
                <a:spcPts val="300"/>
              </a:spcBef>
              <a:spcAft>
                <a:spcPts val="300"/>
              </a:spcAft>
            </a:pPr>
            <a:r>
              <a:rPr lang="en-US" sz="1200" b="0" i="0" u="none" strike="noStrike">
                <a:latin typeface="SimSun" panose="02010600030101010101" pitchFamily="2" charset="-122"/>
                <a:ea typeface="SimSun" panose="02010600030101010101" pitchFamily="2" charset="-122"/>
              </a:rPr>
              <a:t>Lowder, S. K., Skoet, J., Raney, T. (2016) 全世界农场、小农农场和家庭农场的数量、规模和分布。</a:t>
            </a:r>
            <a:r>
              <a:rPr lang="en-US" sz="1200" b="0" i="1" u="none" strike="noStrike">
                <a:latin typeface="SimSun" panose="02010600030101010101" pitchFamily="2" charset="-122"/>
                <a:ea typeface="SimSun" panose="02010600030101010101" pitchFamily="2" charset="-122"/>
              </a:rPr>
              <a:t>《世界发展》</a:t>
            </a:r>
            <a:r>
              <a:rPr lang="en-US" sz="1200" b="0" i="0" u="none" strike="noStrike">
                <a:latin typeface="SimSun" panose="02010600030101010101" pitchFamily="2" charset="-122"/>
                <a:ea typeface="SimSun" panose="02010600030101010101" pitchFamily="2" charset="-122"/>
              </a:rPr>
              <a:t>87，16-29。</a:t>
            </a:r>
            <a:endParaRPr lang="en-US" sz="1200" b="0" i="0" u="none" strike="noStrike">
              <a:latin typeface="SimSun" panose="02010600030101010101" pitchFamily="2" charset="-122"/>
              <a:ea typeface="SimSun" panose="02010600030101010101" pitchFamily="2" charset="-122"/>
            </a:endParaRPr>
          </a:p>
          <a:p>
            <a:pPr rtl="0">
              <a:spcBef>
                <a:spcPts val="300"/>
              </a:spcBef>
              <a:spcAft>
                <a:spcPts val="300"/>
              </a:spcAft>
            </a:pPr>
            <a:r>
              <a:rPr lang="en-US" sz="1200" b="0" i="0" u="none" strike="noStrike">
                <a:latin typeface="SimSun" panose="02010600030101010101" pitchFamily="2" charset="-122"/>
                <a:ea typeface="SimSun" panose="02010600030101010101" pitchFamily="2" charset="-122"/>
              </a:rPr>
              <a:t>经合组织（2018）《中国的创新、农业生产力和可持续性》。《经合组织食品和农业评论》，经合组织出版社，巴黎。</a:t>
            </a:r>
            <a:endParaRPr lang="en-US" sz="1200" b="0" i="0" u="none" strike="noStrike">
              <a:latin typeface="SimSun" panose="02010600030101010101" pitchFamily="2" charset="-122"/>
              <a:ea typeface="SimSun" panose="02010600030101010101" pitchFamily="2" charset="-122"/>
            </a:endParaRPr>
          </a:p>
          <a:p>
            <a:pPr rtl="0">
              <a:spcBef>
                <a:spcPts val="300"/>
              </a:spcBef>
              <a:spcAft>
                <a:spcPts val="300"/>
              </a:spcAft>
            </a:pPr>
            <a:r>
              <a:rPr lang="en-US" sz="1200" b="0" i="0" u="none" strike="noStrike">
                <a:latin typeface="SimSun" panose="02010600030101010101" pitchFamily="2" charset="-122"/>
                <a:ea typeface="SimSun" panose="02010600030101010101" pitchFamily="2" charset="-122"/>
              </a:rPr>
              <a:t>Otsuka, K., Liu, Y., Yamauchi, F.（2016）亚洲小型农场的未来。</a:t>
            </a:r>
            <a:r>
              <a:rPr lang="en-US" sz="1200" b="0" i="1" u="none" strike="noStrike">
                <a:latin typeface="SimSun" panose="02010600030101010101" pitchFamily="2" charset="-122"/>
                <a:ea typeface="SimSun" panose="02010600030101010101" pitchFamily="2" charset="-122"/>
              </a:rPr>
              <a:t>《发展政策评论》</a:t>
            </a:r>
            <a:r>
              <a:rPr lang="en-US" sz="1200" b="0" i="0" u="none" strike="noStrike">
                <a:latin typeface="SimSun" panose="02010600030101010101" pitchFamily="2" charset="-122"/>
                <a:ea typeface="SimSun" panose="02010600030101010101" pitchFamily="2" charset="-122"/>
              </a:rPr>
              <a:t>34（3），441-461。</a:t>
            </a:r>
            <a:endParaRPr lang="en-US" sz="1200" b="0" i="0" u="none" strike="noStrike">
              <a:latin typeface="SimSun" panose="02010600030101010101" pitchFamily="2" charset="-122"/>
              <a:ea typeface="SimSun" panose="02010600030101010101" pitchFamily="2" charset="-122"/>
            </a:endParaRPr>
          </a:p>
          <a:p>
            <a:pPr rtl="0">
              <a:spcBef>
                <a:spcPts val="300"/>
              </a:spcBef>
              <a:spcAft>
                <a:spcPts val="300"/>
              </a:spcAft>
            </a:pPr>
            <a:r>
              <a:rPr lang="en-US" sz="1200" b="0" i="0" u="none" strike="noStrike">
                <a:latin typeface="SimSun" panose="02010600030101010101" pitchFamily="2" charset="-122"/>
                <a:ea typeface="SimSun" panose="02010600030101010101" pitchFamily="2" charset="-122"/>
              </a:rPr>
              <a:t>Pislaru, D. (2004) 集群发展的前景和挑战：在罗马尼亚实施集群模式的可能性。经合组织 LEED 会议，罗马尼亚。 </a:t>
            </a:r>
            <a:r>
              <a:rPr lang="en-US" sz="1200" b="0" i="0" u="none" strike="noStrike">
                <a:latin typeface="SimSun" panose="02010600030101010101" pitchFamily="2" charset="-122"/>
                <a:ea typeface="SimSun" panose="02010600030101010101" pitchFamily="2" charset="-122"/>
                <a:hlinkClick r:id="rId1"/>
              </a:rPr>
              <a:t>http://www.oecd.org/regional/leed/31798594.pdf</a:t>
            </a:r>
            <a:endParaRPr lang="en-US" sz="1200" b="0" i="0" u="none" strike="noStrike">
              <a:latin typeface="SimSun" panose="02010600030101010101" pitchFamily="2" charset="-122"/>
              <a:ea typeface="SimSun" panose="02010600030101010101" pitchFamily="2" charset="-122"/>
            </a:endParaRPr>
          </a:p>
          <a:p>
            <a:pPr rtl="0">
              <a:spcBef>
                <a:spcPts val="300"/>
              </a:spcBef>
              <a:spcAft>
                <a:spcPts val="300"/>
              </a:spcAft>
            </a:pPr>
            <a:r>
              <a:rPr lang="en-US" sz="1200" b="0" i="0" u="none" strike="noStrike">
                <a:latin typeface="SimSun" panose="02010600030101010101" pitchFamily="2" charset="-122"/>
                <a:ea typeface="SimSun" panose="02010600030101010101" pitchFamily="2" charset="-122"/>
              </a:rPr>
              <a:t>Ricciardi, V.、Ramankutty, N.、Mehrabi, Z.、Jarvis, L. 和 Chookolingo, B. (2018a) 小农生产了多少世界粮食？</a:t>
            </a:r>
            <a:r>
              <a:rPr lang="en-US" sz="1200" b="0" i="1" u="none" strike="noStrike">
                <a:latin typeface="SimSun" panose="02010600030101010101" pitchFamily="2" charset="-122"/>
                <a:ea typeface="SimSun" panose="02010600030101010101" pitchFamily="2" charset="-122"/>
              </a:rPr>
              <a:t>《全球粮食安全》</a:t>
            </a:r>
            <a:r>
              <a:rPr lang="en-US" sz="1200" b="0" i="0" u="none" strike="noStrike">
                <a:latin typeface="SimSun" panose="02010600030101010101" pitchFamily="2" charset="-122"/>
                <a:ea typeface="SimSun" panose="02010600030101010101" pitchFamily="2" charset="-122"/>
              </a:rPr>
              <a:t>17, 64-72。</a:t>
            </a:r>
            <a:endParaRPr lang="en-US" sz="1200" b="0" i="0" u="none" strike="noStrike">
              <a:latin typeface="SimSun" panose="02010600030101010101" pitchFamily="2" charset="-122"/>
              <a:ea typeface="SimSun" panose="02010600030101010101" pitchFamily="2" charset="-122"/>
            </a:endParaRPr>
          </a:p>
          <a:p>
            <a:pPr rtl="0">
              <a:spcBef>
                <a:spcPts val="300"/>
              </a:spcBef>
              <a:spcAft>
                <a:spcPts val="300"/>
              </a:spcAft>
            </a:pPr>
            <a:r>
              <a:rPr lang="en-US" sz="1200" b="0" i="0" u="none" strike="noStrike">
                <a:latin typeface="SimSun" panose="02010600030101010101" pitchFamily="2" charset="-122"/>
                <a:ea typeface="SimSun" panose="02010600030101010101" pitchFamily="2" charset="-122"/>
              </a:rPr>
              <a:t>Ricciardi, V.、Ramankutty, N.、Mehrabi, Z.、Jarvis, L. 和 Chookolingo, B. (2018b) 从农业普查和调查中获得的按农场规模划分的作物产量开放获取数据集。</a:t>
            </a:r>
            <a:r>
              <a:rPr lang="en-US" sz="1200" b="0" i="1" u="none" strike="noStrike">
                <a:latin typeface="SimSun" panose="02010600030101010101" pitchFamily="2" charset="-122"/>
                <a:ea typeface="SimSun" panose="02010600030101010101" pitchFamily="2" charset="-122"/>
              </a:rPr>
              <a:t>数据简报</a:t>
            </a:r>
            <a:r>
              <a:rPr lang="en-US" sz="1200" b="0" i="0" u="none" strike="noStrike">
                <a:latin typeface="SimSun" panose="02010600030101010101" pitchFamily="2" charset="-122"/>
                <a:ea typeface="SimSun" panose="02010600030101010101" pitchFamily="2" charset="-122"/>
              </a:rPr>
              <a:t>19，1970-1988。</a:t>
            </a:r>
            <a:endParaRPr lang="en-US" sz="1200" b="0" i="0" u="none" strike="noStrike">
              <a:latin typeface="SimSun" panose="02010600030101010101" pitchFamily="2" charset="-122"/>
              <a:ea typeface="SimSun" panose="02010600030101010101" pitchFamily="2" charset="-122"/>
            </a:endParaRPr>
          </a:p>
          <a:p>
            <a:pPr rtl="0">
              <a:spcBef>
                <a:spcPts val="300"/>
              </a:spcBef>
              <a:spcAft>
                <a:spcPts val="300"/>
              </a:spcAft>
            </a:pPr>
            <a:r>
              <a:rPr lang="en-US" sz="1200" b="0" i="0" u="none" strike="noStrike">
                <a:latin typeface="SimSun" panose="02010600030101010101" pitchFamily="2" charset="-122"/>
                <a:ea typeface="SimSun" panose="02010600030101010101" pitchFamily="2" charset="-122"/>
              </a:rPr>
              <a:t>Savastano, S., Scandizzo, PL (2009) 不确定土地市场中的最佳农场规模：吉尔吉斯共和国案例。</a:t>
            </a:r>
            <a:r>
              <a:rPr lang="en-US" sz="1200" b="0" i="1" u="none" strike="noStrike">
                <a:latin typeface="SimSun" panose="02010600030101010101" pitchFamily="2" charset="-122"/>
                <a:ea typeface="SimSun" panose="02010600030101010101" pitchFamily="2" charset="-122"/>
              </a:rPr>
              <a:t>《农业经济学》</a:t>
            </a:r>
            <a:r>
              <a:rPr lang="en-US" sz="1200" b="0" i="0" u="none" strike="noStrike">
                <a:latin typeface="SimSun" panose="02010600030101010101" pitchFamily="2" charset="-122"/>
                <a:ea typeface="SimSun" panose="02010600030101010101" pitchFamily="2" charset="-122"/>
              </a:rPr>
              <a:t>40，745-758。</a:t>
            </a:r>
            <a:endParaRPr lang="en-US" sz="1200" b="0" i="0" u="none" strike="noStrike">
              <a:latin typeface="SimSun" panose="02010600030101010101" pitchFamily="2" charset="-122"/>
              <a:ea typeface="SimSun" panose="02010600030101010101" pitchFamily="2" charset="-122"/>
            </a:endParaRPr>
          </a:p>
          <a:p>
            <a:pPr rtl="0">
              <a:spcBef>
                <a:spcPts val="300"/>
              </a:spcBef>
              <a:spcAft>
                <a:spcPts val="300"/>
              </a:spcAft>
            </a:pPr>
            <a:r>
              <a:rPr lang="en-US" sz="1200" b="0" i="0" u="none" strike="noStrike">
                <a:latin typeface="SimSun" panose="02010600030101010101" pitchFamily="2" charset="-122"/>
                <a:ea typeface="SimSun" panose="02010600030101010101" pitchFamily="2" charset="-122"/>
              </a:rPr>
              <a:t>Wang, J., Chen, KZ, Gupta, SD, Huang, Z. (2015) 小仍然就是美吗？中国和印度的水稻农场规模和生产力的比较研究。</a:t>
            </a:r>
            <a:r>
              <a:rPr lang="en-US" sz="1200" b="0" i="1" u="none" strike="noStrike">
                <a:latin typeface="SimSun" panose="02010600030101010101" pitchFamily="2" charset="-122"/>
                <a:ea typeface="SimSun" panose="02010600030101010101" pitchFamily="2" charset="-122"/>
              </a:rPr>
              <a:t>《中国农业经济评论》</a:t>
            </a:r>
            <a:r>
              <a:rPr lang="en-US" sz="1200" b="0" i="0" u="none" strike="noStrike">
                <a:latin typeface="SimSun" panose="02010600030101010101" pitchFamily="2" charset="-122"/>
                <a:ea typeface="SimSun" panose="02010600030101010101" pitchFamily="2" charset="-122"/>
              </a:rPr>
              <a:t>7（3），484-509。</a:t>
            </a:r>
            <a:endParaRPr lang="en-US" sz="1200" b="0" i="0" u="none" strike="noStrike">
              <a:latin typeface="SimSun" panose="02010600030101010101" pitchFamily="2" charset="-122"/>
              <a:ea typeface="SimSun" panose="02010600030101010101" pitchFamily="2" charset="-122"/>
            </a:endParaRPr>
          </a:p>
          <a:p>
            <a:pPr rtl="0">
              <a:spcBef>
                <a:spcPts val="300"/>
              </a:spcBef>
              <a:spcAft>
                <a:spcPts val="300"/>
              </a:spcAft>
            </a:pPr>
            <a:r>
              <a:rPr lang="en-US" sz="1200" b="0" i="0" u="none" strike="noStrike">
                <a:latin typeface="SimSun" panose="02010600030101010101" pitchFamily="2" charset="-122"/>
                <a:ea typeface="SimSun" panose="02010600030101010101" pitchFamily="2" charset="-122"/>
              </a:rPr>
              <a:t>Zorya, S., Djanibekov, N., Petrick, M. (2019)：乌兹别克斯坦的农场重组：进展如何，下一步是什么？华盛顿特区：世界银行集团，</a:t>
            </a:r>
            <a:r>
              <a:rPr lang="en-US" sz="1200" b="0" i="0" u="none" strike="noStrike">
                <a:latin typeface="SimSun" panose="02010600030101010101" pitchFamily="2" charset="-122"/>
                <a:ea typeface="SimSun" panose="02010600030101010101" pitchFamily="2" charset="-122"/>
                <a:hlinkClick r:id="rId2"/>
              </a:rPr>
              <a:t>http://hdl.handle.net/10986/31248</a:t>
            </a:r>
            <a:endParaRPr lang="en-US" sz="1200" b="0" i="0" u="none" strike="noStrike">
              <a:latin typeface="SimSun" panose="02010600030101010101" pitchFamily="2" charset="-122"/>
              <a:ea typeface="SimSun" panose="02010600030101010101" pitchFamily="2" charset="-122"/>
              <a:hlinkClick r:id="rId2"/>
            </a:endParaRPr>
          </a:p>
        </p:txBody>
      </p:sp>
      <p:sp>
        <p:nvSpPr>
          <p:cNvPr id="8" name="Title 7"/>
          <p:cNvSpPr>
            <a:spLocks noGrp="1"/>
          </p:cNvSpPr>
          <p:nvPr>
            <p:ph type="title"/>
          </p:nvPr>
        </p:nvSpPr>
        <p:spPr>
          <a:xfrm>
            <a:off x="431800" y="253019"/>
            <a:ext cx="8280400" cy="581337"/>
          </a:xfrm>
        </p:spPr>
        <p:txBody>
          <a:bodyPr>
            <a:noAutofit/>
          </a:bodyPr>
          <a:lstStyle/>
          <a:p>
            <a:pPr rtl="0"/>
            <a:r>
              <a:rPr lang="en-US" sz="2400" b="1" i="0" u="none" strike="noStrike">
                <a:latin typeface="SimSun" panose="02010600030101010101" pitchFamily="2" charset="-122"/>
                <a:ea typeface="SimSun" panose="02010600030101010101" pitchFamily="2" charset="-122"/>
              </a:rPr>
              <a:t>参考文献（续）</a:t>
            </a:r>
            <a:endParaRPr lang="en-US" sz="2400" b="1" i="0" u="none" strike="noStrike">
              <a:latin typeface="SimSun" panose="02010600030101010101" pitchFamily="2" charset="-122"/>
              <a:ea typeface="SimSun" panose="02010600030101010101" pitchFamily="2"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799" y="306225"/>
            <a:ext cx="7685657" cy="631088"/>
          </a:xfrm>
        </p:spPr>
        <p:txBody>
          <a:bodyPr>
            <a:noAutofit/>
          </a:bodyPr>
          <a:lstStyle/>
          <a:p>
            <a:pPr rtl="0"/>
            <a:r>
              <a:rPr lang="en-US" sz="2400" b="1" i="0" u="none" strike="noStrike">
                <a:latin typeface="SimSun" panose="02010600030101010101" pitchFamily="2" charset="-122"/>
                <a:ea typeface="SimSun" panose="02010600030101010101" pitchFamily="2" charset="-122"/>
              </a:rPr>
              <a:t>大型农场与小型农场：发展经济学最古老的谜题</a:t>
            </a:r>
            <a:br>
              <a:rPr lang="en-US" sz="2400" b="1" i="0" u="none" strike="noStrike">
                <a:latin typeface="SimSun" panose="02010600030101010101" pitchFamily="2" charset="-122"/>
                <a:ea typeface="SimSun" panose="02010600030101010101" pitchFamily="2" charset="-122"/>
              </a:rPr>
            </a:br>
            <a:endParaRPr lang="en-US" sz="2400" b="1" i="0" u="none" strike="noStrike">
              <a:latin typeface="SimSun" panose="02010600030101010101" pitchFamily="2" charset="-122"/>
              <a:ea typeface="SimSun" panose="02010600030101010101" pitchFamily="2" charset="-122"/>
            </a:endParaRPr>
          </a:p>
        </p:txBody>
      </p:sp>
      <p:sp>
        <p:nvSpPr>
          <p:cNvPr id="3" name="Content Placeholder 2"/>
          <p:cNvSpPr>
            <a:spLocks noGrp="1"/>
          </p:cNvSpPr>
          <p:nvPr>
            <p:ph idx="1"/>
          </p:nvPr>
        </p:nvSpPr>
        <p:spPr>
          <a:xfrm>
            <a:off x="272973" y="807917"/>
            <a:ext cx="8398055" cy="461966"/>
          </a:xfrm>
        </p:spPr>
        <p:txBody>
          <a:bodyPr>
            <a:noAutofit/>
          </a:bodyPr>
          <a:lstStyle/>
          <a:p>
            <a:pPr rtl="0"/>
            <a:r>
              <a:rPr lang="en-US" sz="1800" b="0" i="0" u="none" strike="noStrike">
                <a:latin typeface="SimSun" panose="02010600030101010101" pitchFamily="2" charset="-122"/>
                <a:ea typeface="SimSun" panose="02010600030101010101" pitchFamily="2" charset="-122"/>
              </a:rPr>
              <a:t>农场规模与土地生产力之间的</a:t>
            </a:r>
            <a:r>
              <a:rPr lang="en-US" sz="1800" b="1" i="0" u="none" strike="noStrike">
                <a:latin typeface="SimSun" panose="02010600030101010101" pitchFamily="2" charset="-122"/>
                <a:ea typeface="SimSun" panose="02010600030101010101" pitchFamily="2" charset="-122"/>
              </a:rPr>
              <a:t>反比</a:t>
            </a:r>
            <a:r>
              <a:rPr lang="en-US" sz="1800" b="1" i="0" u="none" strike="noStrike">
                <a:latin typeface="SimSun" panose="02010600030101010101" pitchFamily="2" charset="-122"/>
                <a:ea typeface="SimSun" panose="02010600030101010101" pitchFamily="2" charset="-122"/>
              </a:rPr>
              <a:t>关系 (IR)</a:t>
            </a:r>
            <a:endParaRPr lang="en-US" sz="1800" b="1" i="0" u="none" strike="noStrike">
              <a:latin typeface="SimSun" panose="02010600030101010101" pitchFamily="2" charset="-122"/>
              <a:ea typeface="SimSun" panose="02010600030101010101" pitchFamily="2" charset="-122"/>
            </a:endParaRPr>
          </a:p>
        </p:txBody>
      </p:sp>
      <p:sp>
        <p:nvSpPr>
          <p:cNvPr id="4" name="Slide Number Placeholder 3"/>
          <p:cNvSpPr>
            <a:spLocks noGrp="1"/>
          </p:cNvSpPr>
          <p:nvPr>
            <p:ph type="sldNum" sz="quarter" idx="12"/>
          </p:nvPr>
        </p:nvSpPr>
        <p:spPr>
          <a:xfrm>
            <a:off x="8687494" y="4107829"/>
            <a:ext cx="638069" cy="365125"/>
          </a:xfrm>
        </p:spPr>
        <p:txBody>
          <a:bodyPr>
            <a:noAutofit/>
          </a:bodyPr>
          <a:lstStyle/>
          <a:p>
            <a:pPr rtl="0"/>
            <a:r>
              <a:rPr lang="en-US" sz="1200" b="0" i="0" u="none" strike="noStrike">
                <a:highlight>
                  <a:srgbClr val="000000">
                    <a:alpha val="0"/>
                  </a:srgbClr>
                </a:highlight>
                <a:latin typeface="SimSun" panose="02010600030101010101" pitchFamily="2" charset="-122"/>
                <a:ea typeface="SimSun" panose="02010600030101010101" pitchFamily="2" charset="-122"/>
              </a:rPr>
              <a:t>3</a:t>
            </a:r>
            <a:endParaRPr lang="de-DE"/>
          </a:p>
        </p:txBody>
      </p:sp>
      <p:pic>
        <p:nvPicPr>
          <p:cNvPr id="6" name="Picture 5"/>
          <p:cNvPicPr>
            <a:picLocks noChangeAspect="1"/>
          </p:cNvPicPr>
          <p:nvPr/>
        </p:nvPicPr>
        <p:blipFill>
          <a:blip r:embed="rId1"/>
          <a:stretch>
            <a:fillRect/>
          </a:stretch>
        </p:blipFill>
        <p:spPr>
          <a:xfrm>
            <a:off x="4647017" y="1372086"/>
            <a:ext cx="4169216" cy="2366899"/>
          </a:xfrm>
          <a:prstGeom prst="rect">
            <a:avLst/>
          </a:prstGeom>
        </p:spPr>
      </p:pic>
      <p:sp>
        <p:nvSpPr>
          <p:cNvPr id="7" name="TextBox 6"/>
          <p:cNvSpPr txBox="1"/>
          <p:nvPr/>
        </p:nvSpPr>
        <p:spPr>
          <a:xfrm>
            <a:off x="5817985" y="1489234"/>
            <a:ext cx="2449901" cy="307777"/>
          </a:xfrm>
          <a:prstGeom prst="rect">
            <a:avLst/>
          </a:prstGeom>
          <a:noFill/>
        </p:spPr>
        <p:txBody>
          <a:bodyPr wrap="square" rtlCol="0">
            <a:noAutofit/>
          </a:bodyPr>
          <a:lstStyle/>
          <a:p>
            <a:pPr rtl="0"/>
            <a:r>
              <a:rPr lang="en-US" sz="1400" b="0" i="0" u="none" strike="noStrike">
                <a:latin typeface="SimSun" panose="02010600030101010101" pitchFamily="2" charset="-122"/>
                <a:ea typeface="SimSun" panose="02010600030101010101" pitchFamily="2" charset="-122"/>
              </a:rPr>
              <a:t>反比关系（IR）</a:t>
            </a:r>
            <a:endParaRPr lang="en-US" sz="1400" b="0" i="0" u="none" strike="noStrike">
              <a:latin typeface="SimSun" panose="02010600030101010101" pitchFamily="2" charset="-122"/>
              <a:ea typeface="SimSun" panose="02010600030101010101" pitchFamily="2" charset="-122"/>
            </a:endParaRPr>
          </a:p>
        </p:txBody>
      </p:sp>
      <p:pic>
        <p:nvPicPr>
          <p:cNvPr id="8" name="Picture 7"/>
          <p:cNvPicPr>
            <a:picLocks noChangeAspect="1"/>
          </p:cNvPicPr>
          <p:nvPr/>
        </p:nvPicPr>
        <p:blipFill>
          <a:blip r:embed="rId2"/>
          <a:stretch>
            <a:fillRect/>
          </a:stretch>
        </p:blipFill>
        <p:spPr>
          <a:xfrm>
            <a:off x="411572" y="1501371"/>
            <a:ext cx="4115574" cy="2077573"/>
          </a:xfrm>
          <a:prstGeom prst="rect">
            <a:avLst/>
          </a:prstGeom>
        </p:spPr>
      </p:pic>
      <p:sp>
        <p:nvSpPr>
          <p:cNvPr id="9" name="TextBox 8"/>
          <p:cNvSpPr txBox="1"/>
          <p:nvPr/>
        </p:nvSpPr>
        <p:spPr>
          <a:xfrm>
            <a:off x="1953057" y="1489234"/>
            <a:ext cx="2449901" cy="307777"/>
          </a:xfrm>
          <a:prstGeom prst="rect">
            <a:avLst/>
          </a:prstGeom>
          <a:noFill/>
        </p:spPr>
        <p:txBody>
          <a:bodyPr wrap="square" rtlCol="0">
            <a:noAutofit/>
          </a:bodyPr>
          <a:lstStyle/>
          <a:p>
            <a:pPr rtl="0"/>
            <a:r>
              <a:rPr lang="en-US" sz="1400" b="0" i="0" u="none" strike="noStrike">
                <a:latin typeface="SimSun" panose="02010600030101010101" pitchFamily="2" charset="-122"/>
                <a:ea typeface="SimSun" panose="02010600030101010101" pitchFamily="2" charset="-122"/>
              </a:rPr>
              <a:t>正比关系</a:t>
            </a:r>
            <a:endParaRPr lang="en-US" sz="1400" b="0" i="0" u="none" strike="noStrike">
              <a:latin typeface="SimSun" panose="02010600030101010101" pitchFamily="2" charset="-122"/>
              <a:ea typeface="SimSun" panose="02010600030101010101" pitchFamily="2" charset="-122"/>
            </a:endParaRPr>
          </a:p>
        </p:txBody>
      </p:sp>
      <p:sp>
        <p:nvSpPr>
          <p:cNvPr id="10" name="Oval 9"/>
          <p:cNvSpPr/>
          <p:nvPr/>
        </p:nvSpPr>
        <p:spPr>
          <a:xfrm>
            <a:off x="5299990" y="1285007"/>
            <a:ext cx="2950343" cy="25467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
        <p:nvSpPr>
          <p:cNvPr id="5" name="Rectangle 4"/>
          <p:cNvSpPr/>
          <p:nvPr/>
        </p:nvSpPr>
        <p:spPr>
          <a:xfrm>
            <a:off x="3563226" y="3721550"/>
            <a:ext cx="2167581" cy="246221"/>
          </a:xfrm>
          <a:prstGeom prst="rect">
            <a:avLst/>
          </a:prstGeom>
        </p:spPr>
        <p:txBody>
          <a:bodyPr wrap="none">
            <a:noAutofit/>
          </a:bodyPr>
          <a:lstStyle/>
          <a:p>
            <a:pPr rtl="0"/>
            <a:r>
              <a:rPr lang="en-US" sz="1000" b="0" i="0" u="none" strike="noStrike">
                <a:latin typeface="SimSun" panose="02010600030101010101" pitchFamily="2" charset="-122"/>
                <a:ea typeface="SimSun" panose="02010600030101010101" pitchFamily="2" charset="-122"/>
              </a:rPr>
              <a:t>资料来源：Garzón Delvaux等人（2020a）。</a:t>
            </a:r>
            <a:endParaRPr lang="en-US" sz="1000" b="0" i="0" u="none" strike="noStrike">
              <a:latin typeface="SimSun" panose="02010600030101010101" pitchFamily="2" charset="-122"/>
              <a:ea typeface="SimSun" panose="02010600030101010101" pitchFamily="2" charset="-122"/>
            </a:endParaRPr>
          </a:p>
        </p:txBody>
      </p:sp>
      <p:sp>
        <p:nvSpPr>
          <p:cNvPr id="11" name="Rectangle 10"/>
          <p:cNvSpPr/>
          <p:nvPr/>
        </p:nvSpPr>
        <p:spPr>
          <a:xfrm>
            <a:off x="134887" y="4037776"/>
            <a:ext cx="8536141" cy="2236510"/>
          </a:xfrm>
          <a:prstGeom prst="rect">
            <a:avLst/>
          </a:prstGeom>
        </p:spPr>
        <p:txBody>
          <a:bodyPr wrap="square">
            <a:noAutofit/>
          </a:bodyPr>
          <a:lstStyle/>
          <a:p>
            <a:pPr marL="285750" lvl="1" indent="-285750" rtl="0">
              <a:spcBef>
                <a:spcPts val="200"/>
              </a:spcBef>
              <a:spcAft>
                <a:spcPts val="200"/>
              </a:spcAft>
              <a:buFont typeface="Arial" panose="020B0604020202020204" pitchFamily="34" charset="0"/>
              <a:buChar char="•"/>
            </a:pPr>
            <a:r>
              <a:rPr lang="en-US" sz="1800" b="0" i="0" u="none" strike="noStrike">
                <a:latin typeface="SimSun" panose="02010600030101010101" pitchFamily="2" charset="-122"/>
                <a:ea typeface="SimSun" panose="02010600030101010101" pitchFamily="2" charset="-122"/>
              </a:rPr>
              <a:t>小型农户的劳动力/土地比率高（依靠家庭劳动力和较低的劳动力成本）</a:t>
            </a:r>
            <a:endParaRPr lang="en-US" sz="1800" b="0" i="0" u="none" strike="noStrike">
              <a:latin typeface="SimSun" panose="02010600030101010101" pitchFamily="2" charset="-122"/>
              <a:ea typeface="SimSun" panose="02010600030101010101" pitchFamily="2" charset="-122"/>
            </a:endParaRPr>
          </a:p>
          <a:p>
            <a:pPr marL="285750" lvl="1" indent="-285750" rtl="0">
              <a:spcBef>
                <a:spcPts val="200"/>
              </a:spcBef>
              <a:spcAft>
                <a:spcPts val="200"/>
              </a:spcAft>
              <a:buFont typeface="Arial" panose="020B0604020202020204" pitchFamily="34" charset="0"/>
              <a:buChar char="•"/>
            </a:pPr>
            <a:r>
              <a:rPr lang="en-US" sz="1800" b="0" i="0" u="none" strike="noStrike">
                <a:latin typeface="SimSun" panose="02010600030101010101" pitchFamily="2" charset="-122"/>
                <a:ea typeface="SimSun" panose="02010600030101010101" pitchFamily="2" charset="-122"/>
              </a:rPr>
              <a:t>小型农场比大型农场的生产力高</a:t>
            </a:r>
            <a:endParaRPr lang="en-US" sz="1800" b="0" i="0" u="none" strike="noStrike">
              <a:latin typeface="SimSun" panose="02010600030101010101" pitchFamily="2" charset="-122"/>
              <a:ea typeface="SimSun" panose="02010600030101010101" pitchFamily="2" charset="-122"/>
            </a:endParaRPr>
          </a:p>
          <a:p>
            <a:pPr marL="285750" indent="-285750" rtl="0">
              <a:spcBef>
                <a:spcPts val="200"/>
              </a:spcBef>
              <a:spcAft>
                <a:spcPts val="200"/>
              </a:spcAft>
              <a:buFont typeface="Arial" panose="020B0604020202020204" pitchFamily="34" charset="0"/>
              <a:buChar char="•"/>
            </a:pPr>
            <a:r>
              <a:rPr lang="en-US" sz="1800" b="0" i="0" u="none" strike="noStrike">
                <a:latin typeface="SimSun" panose="02010600030101010101" pitchFamily="2" charset="-122"/>
                <a:ea typeface="SimSun" panose="02010600030101010101" pitchFamily="2" charset="-122"/>
              </a:rPr>
              <a:t>重要的政策含义：以减少土地所有权不平等问题为目标的土地改革将提高农业生产力（Eastwood等人，2010年）</a:t>
            </a:r>
            <a:endParaRPr lang="en-US" sz="1800" b="0" i="0" u="none" strike="noStrike">
              <a:latin typeface="SimSun" panose="02010600030101010101" pitchFamily="2" charset="-122"/>
              <a:ea typeface="SimSun" panose="02010600030101010101" pitchFamily="2" charset="-122"/>
            </a:endParaRPr>
          </a:p>
          <a:p>
            <a:pPr marL="742950" lvl="1" indent="-285750" rtl="0">
              <a:spcBef>
                <a:spcPts val="200"/>
              </a:spcBef>
              <a:spcAft>
                <a:spcPts val="200"/>
              </a:spcAft>
              <a:buFont typeface="Arial" panose="020B0604020202020204" pitchFamily="34" charset="0"/>
              <a:buChar char="•"/>
            </a:pPr>
            <a:r>
              <a:rPr lang="en-US" sz="1800" b="0" i="0" u="none" strike="noStrike">
                <a:latin typeface="SimSun" panose="02010600030101010101" pitchFamily="2" charset="-122"/>
                <a:ea typeface="SimSun" panose="02010600030101010101" pitchFamily="2" charset="-122"/>
              </a:rPr>
              <a:t>许多发展中经济体的平均农场规模不断下降</a:t>
            </a:r>
            <a:endParaRPr lang="en-US" smtClean="0"/>
          </a:p>
          <a:p>
            <a:pPr marL="742950" lvl="1" indent="-285750" rtl="0">
              <a:spcBef>
                <a:spcPts val="200"/>
              </a:spcBef>
              <a:spcAft>
                <a:spcPts val="200"/>
              </a:spcAft>
              <a:buFont typeface="Arial" panose="020B0604020202020204" pitchFamily="34" charset="0"/>
              <a:buChar char="•"/>
            </a:pPr>
            <a:r>
              <a:rPr lang="en-US" sz="1800" b="0" i="0" u="none" strike="noStrike">
                <a:latin typeface="SimSun" panose="02010600030101010101" pitchFamily="2" charset="-122"/>
                <a:ea typeface="SimSun" panose="02010600030101010101" pitchFamily="2" charset="-122"/>
              </a:rPr>
              <a:t>通过将农业和发展政策导向小型农户，为解决粮食和营养安全问题提供支持证据</a:t>
            </a:r>
            <a:endParaRPr lang="en-US" sz="1800" b="0" i="0" u="none" strike="noStrike">
              <a:latin typeface="SimSun" panose="02010600030101010101" pitchFamily="2" charset="-122"/>
              <a:ea typeface="SimSun" panose="02010600030101010101" pitchFamily="2" charset="-122"/>
            </a:endParaRPr>
          </a:p>
        </p:txBody>
      </p:sp>
      <p:sp>
        <p:nvSpPr>
          <p:cNvPr id="13" name="Rectangle 12"/>
          <p:cNvSpPr/>
          <p:nvPr/>
        </p:nvSpPr>
        <p:spPr>
          <a:xfrm>
            <a:off x="0" y="1236105"/>
            <a:ext cx="9144000" cy="27061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768" y="1058935"/>
            <a:ext cx="4212000" cy="283551"/>
          </a:xfrm>
        </p:spPr>
        <p:txBody>
          <a:bodyPr>
            <a:normAutofit fontScale="90000"/>
          </a:bodyPr>
          <a:lstStyle/>
          <a:p>
            <a:r>
              <a:rPr lang="zh-CN" altLang="en-US" dirty="0"/>
              <a:t>要点信息</a:t>
            </a:r>
            <a:endParaRPr lang="zh-CN" altLang="en-US" dirty="0"/>
          </a:p>
        </p:txBody>
      </p:sp>
      <p:sp>
        <p:nvSpPr>
          <p:cNvPr id="3" name="Content Placeholder 2"/>
          <p:cNvSpPr>
            <a:spLocks noGrp="1"/>
          </p:cNvSpPr>
          <p:nvPr>
            <p:ph idx="1"/>
          </p:nvPr>
        </p:nvSpPr>
        <p:spPr>
          <a:xfrm>
            <a:off x="1494581" y="1567463"/>
            <a:ext cx="5858913" cy="4082451"/>
          </a:xfrm>
        </p:spPr>
        <p:txBody>
          <a:bodyPr/>
          <a:lstStyle/>
          <a:p>
            <a:r>
              <a:rPr lang="en-US" dirty="0"/>
              <a:t>在许多 CAREC 国家，</a:t>
            </a:r>
            <a:r>
              <a:rPr lang="en-US" dirty="0">
                <a:solidFill>
                  <a:srgbClr val="7030A0"/>
                </a:solidFill>
              </a:rPr>
              <a:t>小型农户</a:t>
            </a:r>
            <a:r>
              <a:rPr lang="en-US" dirty="0"/>
              <a:t>经营</a:t>
            </a:r>
            <a:r>
              <a:rPr lang="zh-CN" altLang="en-US" dirty="0"/>
              <a:t>着许多耕地</a:t>
            </a:r>
            <a:endParaRPr lang="zh-CN" altLang="en-US" dirty="0"/>
          </a:p>
          <a:p>
            <a:endParaRPr lang="zh-CN" altLang="en-US" dirty="0"/>
          </a:p>
          <a:p>
            <a:r>
              <a:rPr lang="en-US" dirty="0"/>
              <a:t>小</a:t>
            </a:r>
            <a:r>
              <a:rPr lang="zh-CN" altLang="en-US" dirty="0"/>
              <a:t>型</a:t>
            </a:r>
            <a:r>
              <a:rPr lang="en-US" dirty="0"/>
              <a:t>农</a:t>
            </a:r>
            <a:r>
              <a:rPr lang="zh-CN" altLang="en-US" dirty="0"/>
              <a:t>户</a:t>
            </a:r>
            <a:r>
              <a:rPr lang="en-US" dirty="0"/>
              <a:t>和家庭农场</a:t>
            </a:r>
            <a:r>
              <a:rPr lang="zh-CN" altLang="en-US" dirty="0"/>
              <a:t>为</a:t>
            </a:r>
            <a:r>
              <a:rPr lang="en-US" dirty="0"/>
              <a:t> CAREC粮食生产贡献</a:t>
            </a:r>
            <a:r>
              <a:rPr lang="zh-CN" altLang="en-US" dirty="0"/>
              <a:t>良多</a:t>
            </a:r>
            <a:endParaRPr lang="zh-CN" altLang="en-US" dirty="0"/>
          </a:p>
          <a:p>
            <a:endParaRPr lang="en-US" dirty="0"/>
          </a:p>
          <a:p>
            <a:r>
              <a:rPr lang="en-US" dirty="0"/>
              <a:t>IR</a:t>
            </a:r>
            <a:r>
              <a:rPr lang="zh-CN" altLang="en-US" dirty="0"/>
              <a:t>持续</a:t>
            </a:r>
            <a:r>
              <a:rPr lang="en-US" dirty="0"/>
              <a:t>减弱，影响小农的</a:t>
            </a:r>
            <a:r>
              <a:rPr lang="en-US" dirty="0">
                <a:solidFill>
                  <a:srgbClr val="7030A0"/>
                </a:solidFill>
              </a:rPr>
              <a:t>比较优势</a:t>
            </a:r>
            <a:endParaRPr lang="en-US" dirty="0">
              <a:solidFill>
                <a:srgbClr val="7030A0"/>
              </a:solidFill>
            </a:endParaRPr>
          </a:p>
          <a:p>
            <a:endParaRPr lang="en-US" dirty="0"/>
          </a:p>
          <a:p>
            <a:r>
              <a:rPr lang="en-US" dirty="0"/>
              <a:t>土地整合、农业合作社和农业集群</a:t>
            </a:r>
            <a:r>
              <a:rPr lang="zh-CN" altLang="en-US" dirty="0"/>
              <a:t>能</a:t>
            </a:r>
            <a:r>
              <a:rPr lang="en-US" dirty="0"/>
              <a:t>为农业带来</a:t>
            </a:r>
            <a:r>
              <a:rPr lang="en-US" dirty="0">
                <a:solidFill>
                  <a:srgbClr val="7030A0"/>
                </a:solidFill>
              </a:rPr>
              <a:t>规模经济</a:t>
            </a:r>
            <a:endParaRPr lang="en-US" dirty="0"/>
          </a:p>
          <a:p>
            <a:endParaRPr lang="en-US" dirty="0"/>
          </a:p>
          <a:p>
            <a:r>
              <a:rPr lang="en-US" dirty="0">
                <a:solidFill>
                  <a:srgbClr val="7030A0"/>
                </a:solidFill>
              </a:rPr>
              <a:t>土地权属</a:t>
            </a:r>
            <a:r>
              <a:rPr lang="en-US" dirty="0"/>
              <a:t>和</a:t>
            </a:r>
            <a:r>
              <a:rPr lang="en-US" dirty="0">
                <a:solidFill>
                  <a:srgbClr val="7030A0"/>
                </a:solidFill>
              </a:rPr>
              <a:t>治理</a:t>
            </a:r>
            <a:r>
              <a:rPr lang="en-US" dirty="0"/>
              <a:t>方面的进步将使这些模式取得成功</a:t>
            </a:r>
            <a:endParaRPr lang="en-US" dirty="0"/>
          </a:p>
          <a:p>
            <a:endParaRPr lang="en-US" dirty="0"/>
          </a:p>
          <a:p>
            <a:r>
              <a:rPr lang="en-US" dirty="0"/>
              <a:t>尽管</a:t>
            </a:r>
            <a:r>
              <a:rPr lang="zh-CN" altLang="en-US" dirty="0"/>
              <a:t>存在</a:t>
            </a:r>
            <a:r>
              <a:rPr lang="en-US" dirty="0"/>
              <a:t>优势，但</a:t>
            </a:r>
            <a:r>
              <a:rPr lang="zh-CN" altLang="en-US" dirty="0"/>
              <a:t>做出政策决定时仍</a:t>
            </a:r>
            <a:r>
              <a:rPr lang="en-US" dirty="0"/>
              <a:t>需要了解并</a:t>
            </a:r>
            <a:r>
              <a:rPr lang="en-US" dirty="0">
                <a:solidFill>
                  <a:srgbClr val="7030A0"/>
                </a:solidFill>
              </a:rPr>
              <a:t>考虑</a:t>
            </a:r>
            <a:r>
              <a:rPr lang="en-US" dirty="0"/>
              <a:t>这些模型所</a:t>
            </a:r>
            <a:r>
              <a:rPr lang="en-US" dirty="0">
                <a:solidFill>
                  <a:srgbClr val="7030A0"/>
                </a:solidFill>
              </a:rPr>
              <a:t>面临的挑战</a:t>
            </a:r>
            <a:endParaRPr lang="en-US" dirty="0"/>
          </a:p>
        </p:txBody>
      </p:sp>
      <p:sp>
        <p:nvSpPr>
          <p:cNvPr id="4" name="Slide Number Placeholder 3"/>
          <p:cNvSpPr>
            <a:spLocks noGrp="1"/>
          </p:cNvSpPr>
          <p:nvPr>
            <p:ph type="sldNum" sz="quarter" idx="12"/>
          </p:nvPr>
        </p:nvSpPr>
        <p:spPr/>
        <p:txBody>
          <a:bodyPr/>
          <a:lstStyle/>
          <a:p>
            <a:fld id="{250CD921-F783-F148-86E2-06D7341F7ADE}" type="slidenum">
              <a:rPr lang="de-DE" sz="900">
                <a:solidFill>
                  <a:srgbClr val="FFFFFF"/>
                </a:solidFill>
                <a:latin typeface="Calibri" panose="020F0502020204030204"/>
              </a:rPr>
            </a:fld>
            <a:endParaRPr lang="de-DE" sz="900">
              <a:solidFill>
                <a:srgbClr val="FFFFFF"/>
              </a:solidFill>
              <a:latin typeface="Calibri" panose="020F0502020204030204"/>
            </a:endParaRPr>
          </a:p>
        </p:txBody>
      </p:sp>
      <p:sp>
        <p:nvSpPr>
          <p:cNvPr id="6" name="Rectangle 5"/>
          <p:cNvSpPr/>
          <p:nvPr/>
        </p:nvSpPr>
        <p:spPr>
          <a:xfrm>
            <a:off x="3591644" y="5729041"/>
            <a:ext cx="1605915" cy="212090"/>
          </a:xfrm>
          <a:prstGeom prst="rect">
            <a:avLst/>
          </a:prstGeom>
        </p:spPr>
        <p:txBody>
          <a:bodyPr wrap="none">
            <a:spAutoFit/>
          </a:bodyPr>
          <a:lstStyle/>
          <a:p>
            <a:r>
              <a:rPr lang="de-DE" sz="790" dirty="0">
                <a:solidFill>
                  <a:srgbClr val="565756"/>
                </a:solidFill>
                <a:latin typeface="Calibri" panose="020F0502020204030204"/>
              </a:rPr>
              <a:t>Source: Fan and Chan-Kang (2005) </a:t>
            </a:r>
            <a:endParaRPr lang="de-DE" sz="790" dirty="0">
              <a:solidFill>
                <a:srgbClr val="565756"/>
              </a:solidFill>
              <a:latin typeface="Calibri" panose="020F0502020204030204"/>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pPr rtl="0"/>
            <a:r>
              <a:rPr lang="en-US" sz="1200" b="0" i="0" u="none" strike="noStrike">
                <a:highlight>
                  <a:srgbClr val="000000">
                    <a:alpha val="0"/>
                  </a:srgbClr>
                </a:highlight>
                <a:latin typeface="SimSun" panose="02010600030101010101" pitchFamily="2" charset="-122"/>
                <a:ea typeface="SimSun" panose="02010600030101010101" pitchFamily="2" charset="-122"/>
              </a:rPr>
              <a:t>4</a:t>
            </a:r>
            <a:endParaRPr lang="de-DE"/>
          </a:p>
        </p:txBody>
      </p:sp>
      <p:pic>
        <p:nvPicPr>
          <p:cNvPr id="1026" name="Picture 2" descr="How much of the worlds food do smallholders produce"/>
          <p:cNvPicPr>
            <a:picLocks noGrp="1" noChangeAspect="1" noChangeArrowheads="1"/>
          </p:cNvPicPr>
          <p:nvPr>
            <p:ph idx="1"/>
          </p:nvPr>
        </p:nvPicPr>
        <p:blipFill>
          <a:blip r:embed="rId1"/>
          <a:stretch>
            <a:fillRect/>
          </a:stretch>
        </p:blipFill>
        <p:spPr bwMode="auto">
          <a:xfrm>
            <a:off x="361358" y="722273"/>
            <a:ext cx="7919300" cy="408830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61358" y="215009"/>
            <a:ext cx="8391525" cy="363170"/>
          </a:xfrm>
          <a:prstGeom prst="rect">
            <a:avLst/>
          </a:prstGeom>
        </p:spPr>
        <p:txBody>
          <a:bodyPr vert="horz" lIns="0" tIns="0" rIns="0" bIns="0" rtlCol="0" anchor="t" anchorCtr="0">
            <a:noAutofit/>
          </a:bodyPr>
          <a:lstStyle/>
          <a:p>
            <a:pPr rtl="0">
              <a:lnSpc>
                <a:spcPct val="90000"/>
              </a:lnSpc>
              <a:spcBef>
                <a:spcPct val="0"/>
              </a:spcBef>
            </a:pPr>
            <a:r>
              <a:rPr lang="en-US" sz="2400" b="1" i="0" u="none" strike="noStrike">
                <a:solidFill>
                  <a:srgbClr val="005EA7"/>
                </a:solidFill>
                <a:latin typeface="SimSun" panose="02010600030101010101" pitchFamily="2" charset="-122"/>
                <a:ea typeface="SimSun" panose="02010600030101010101" pitchFamily="2" charset="-122"/>
                <a:cs typeface="+mj-cs"/>
              </a:rPr>
              <a:t>小型农户对全球粮食的贡献有多大？</a:t>
            </a:r>
            <a:endParaRPr lang="en-US" sz="2400" b="1" i="0" u="none" strike="noStrike">
              <a:solidFill>
                <a:srgbClr val="005EA7"/>
              </a:solidFill>
              <a:latin typeface="SimSun" panose="02010600030101010101" pitchFamily="2" charset="-122"/>
              <a:ea typeface="SimSun" panose="02010600030101010101" pitchFamily="2" charset="-122"/>
              <a:cs typeface="+mj-cs"/>
            </a:endParaRPr>
          </a:p>
        </p:txBody>
      </p:sp>
      <p:sp>
        <p:nvSpPr>
          <p:cNvPr id="9" name="Rectangle 8"/>
          <p:cNvSpPr/>
          <p:nvPr/>
        </p:nvSpPr>
        <p:spPr>
          <a:xfrm>
            <a:off x="568325" y="4925173"/>
            <a:ext cx="8575675" cy="1322157"/>
          </a:xfrm>
          <a:prstGeom prst="rect">
            <a:avLst/>
          </a:prstGeom>
        </p:spPr>
        <p:txBody>
          <a:bodyPr wrap="square">
            <a:noAutofit/>
          </a:bodyPr>
          <a:lstStyle/>
          <a:p>
            <a:pPr rtl="0">
              <a:lnSpc>
                <a:spcPct val="107000"/>
              </a:lnSpc>
              <a:spcAft>
                <a:spcPts val="800"/>
              </a:spcAft>
            </a:pPr>
            <a:r>
              <a:rPr lang="en-US" sz="1400" b="0" i="0" u="none" strike="noStrike">
                <a:latin typeface="SimSun" panose="02010600030101010101" pitchFamily="2" charset="-122"/>
                <a:ea typeface="SimSun" panose="02010600030101010101" pitchFamily="2" charset="-122"/>
                <a:cs typeface="Times New Roman" panose="02020603050405020304"/>
              </a:rPr>
              <a:t>全球小农户农场（&lt;2公顷）：</a:t>
            </a:r>
            <a:endParaRPr lang="de-DE" sz="1400">
              <a:latin typeface="Calibri" panose="020F0502020204030204" pitchFamily="34" charset="0"/>
              <a:ea typeface="Calibri" panose="020F0502020204030204" pitchFamily="34" charset="0"/>
              <a:cs typeface="Times New Roman" panose="02020603050405020304" pitchFamily="18" charset="0"/>
            </a:endParaRPr>
          </a:p>
          <a:p>
            <a:pPr marL="171450" indent="-171450" rtl="0">
              <a:lnSpc>
                <a:spcPct val="107000"/>
              </a:lnSpc>
              <a:spcAft>
                <a:spcPts val="800"/>
              </a:spcAft>
              <a:buFont typeface="Arial" panose="020B0604020202020204" pitchFamily="34" charset="0"/>
              <a:buChar char="•"/>
            </a:pPr>
            <a:r>
              <a:rPr lang="en-US" sz="1400" b="0" i="0" u="none" strike="noStrike">
                <a:latin typeface="SimSun" panose="02010600030101010101" pitchFamily="2" charset="-122"/>
                <a:ea typeface="SimSun" panose="02010600030101010101" pitchFamily="2" charset="-122"/>
                <a:cs typeface="Times New Roman" panose="02020603050405020304"/>
              </a:rPr>
              <a:t>以千卡为单位计算，生产全球29%的农作物</a:t>
            </a:r>
            <a:endParaRPr lang="de-DE" sz="1400">
              <a:latin typeface="Calibri" panose="020F0502020204030204" pitchFamily="34" charset="0"/>
              <a:ea typeface="Calibri" panose="020F0502020204030204" pitchFamily="34" charset="0"/>
              <a:cs typeface="Times New Roman" panose="02020603050405020304" pitchFamily="18" charset="0"/>
            </a:endParaRPr>
          </a:p>
          <a:p>
            <a:pPr marL="171450" indent="-171450" rtl="0">
              <a:lnSpc>
                <a:spcPct val="107000"/>
              </a:lnSpc>
              <a:spcAft>
                <a:spcPts val="800"/>
              </a:spcAft>
              <a:buFont typeface="Arial" panose="020B0604020202020204" pitchFamily="34" charset="0"/>
              <a:buChar char="•"/>
            </a:pPr>
            <a:r>
              <a:rPr lang="en-US" sz="1400" b="0" i="0" u="none" strike="noStrike">
                <a:latin typeface="SimSun" panose="02010600030101010101" pitchFamily="2" charset="-122"/>
                <a:ea typeface="SimSun" panose="02010600030101010101" pitchFamily="2" charset="-122"/>
                <a:cs typeface="Times New Roman" panose="02020603050405020304"/>
              </a:rPr>
              <a:t>使用全球四分之一（24%）的农业用地</a:t>
            </a:r>
            <a:endParaRPr lang="de-DE" sz="1400">
              <a:latin typeface="Calibri" panose="020F0502020204030204" pitchFamily="34" charset="0"/>
              <a:ea typeface="Calibri" panose="020F0502020204030204" pitchFamily="34" charset="0"/>
              <a:cs typeface="Times New Roman" panose="02020603050405020304" pitchFamily="18" charset="0"/>
            </a:endParaRPr>
          </a:p>
          <a:p>
            <a:pPr marL="171450" indent="-171450" rtl="0">
              <a:lnSpc>
                <a:spcPct val="107000"/>
              </a:lnSpc>
              <a:spcAft>
                <a:spcPts val="800"/>
              </a:spcAft>
              <a:buFont typeface="Arial" panose="020B0604020202020204" pitchFamily="34" charset="0"/>
              <a:buChar char="•"/>
            </a:pPr>
            <a:r>
              <a:rPr lang="en-US" sz="1400" b="0" i="0" u="none" strike="noStrike">
                <a:latin typeface="SimSun" panose="02010600030101010101" pitchFamily="2" charset="-122"/>
                <a:ea typeface="SimSun" panose="02010600030101010101" pitchFamily="2" charset="-122"/>
                <a:cs typeface="Times New Roman" panose="02020603050405020304"/>
              </a:rPr>
              <a:t>占世界粮食供应的三分之一（32%）</a:t>
            </a:r>
            <a:endParaRPr lang="en-US" sz="1400" b="0" i="0" u="none" strike="noStrike">
              <a:latin typeface="SimSun" panose="02010600030101010101" pitchFamily="2" charset="-122"/>
              <a:ea typeface="SimSun" panose="02010600030101010101" pitchFamily="2" charset="-122"/>
              <a:cs typeface="Times New Roman" panose="02020603050405020304"/>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268507"/>
            <a:ext cx="8010524" cy="631088"/>
          </a:xfrm>
        </p:spPr>
        <p:txBody>
          <a:bodyPr>
            <a:noAutofit/>
          </a:bodyPr>
          <a:lstStyle/>
          <a:p>
            <a:pPr rtl="0"/>
            <a:r>
              <a:rPr lang="en-US" sz="2400" b="1" i="0" u="none" strike="noStrike">
                <a:latin typeface="SimSun" panose="02010600030101010101" pitchFamily="2" charset="-122"/>
                <a:ea typeface="SimSun" panose="02010600030101010101" pitchFamily="2" charset="-122"/>
              </a:rPr>
              <a:t>CAREC国家的部分特征</a:t>
            </a:r>
            <a:endParaRPr lang="en-US" sz="2400" b="1" i="0" u="none" strike="noStrike">
              <a:latin typeface="SimSun" panose="02010600030101010101" pitchFamily="2" charset="-122"/>
              <a:ea typeface="SimSun" panose="02010600030101010101" pitchFamily="2" charset="-122"/>
            </a:endParaRPr>
          </a:p>
        </p:txBody>
      </p:sp>
      <p:sp>
        <p:nvSpPr>
          <p:cNvPr id="4" name="Slide Number Placeholder 3"/>
          <p:cNvSpPr>
            <a:spLocks noGrp="1"/>
          </p:cNvSpPr>
          <p:nvPr>
            <p:ph type="sldNum" sz="quarter" idx="12"/>
          </p:nvPr>
        </p:nvSpPr>
        <p:spPr/>
        <p:txBody>
          <a:bodyPr>
            <a:noAutofit/>
          </a:bodyPr>
          <a:lstStyle/>
          <a:p>
            <a:pPr rtl="0"/>
            <a:r>
              <a:rPr lang="en-US" sz="1200" b="0" i="0" u="none" strike="noStrike">
                <a:latin typeface="SimSun" panose="02010600030101010101" pitchFamily="2" charset="-122"/>
                <a:ea typeface="SimSun" panose="02010600030101010101" pitchFamily="2" charset="-122"/>
              </a:rPr>
              <a:t>5</a:t>
            </a:r>
            <a:endParaRPr lang="en-US" sz="1200" b="0" i="0" u="none" strike="noStrike">
              <a:latin typeface="SimSun" panose="02010600030101010101" pitchFamily="2" charset="-122"/>
              <a:ea typeface="SimSun" panose="02010600030101010101" pitchFamily="2" charset="-122"/>
            </a:endParaRPr>
          </a:p>
        </p:txBody>
      </p:sp>
      <p:sp>
        <p:nvSpPr>
          <p:cNvPr id="7" name="Rectangle 6"/>
          <p:cNvSpPr/>
          <p:nvPr/>
        </p:nvSpPr>
        <p:spPr>
          <a:xfrm>
            <a:off x="1554672" y="6257217"/>
            <a:ext cx="8181975" cy="461665"/>
          </a:xfrm>
          <a:prstGeom prst="rect">
            <a:avLst/>
          </a:prstGeom>
        </p:spPr>
        <p:txBody>
          <a:bodyPr wrap="square">
            <a:noAutofit/>
          </a:bodyPr>
          <a:lstStyle/>
          <a:p>
            <a:pPr rtl="0"/>
            <a:r>
              <a:rPr lang="en-US" sz="1200" b="0" i="0" u="none" strike="noStrike">
                <a:highlight>
                  <a:srgbClr val="000000">
                    <a:alpha val="0"/>
                  </a:srgbClr>
                </a:highlight>
                <a:latin typeface="SimSun" panose="02010600030101010101" pitchFamily="2" charset="-122"/>
                <a:ea typeface="SimSun" panose="02010600030101010101" pitchFamily="2" charset="-122"/>
              </a:rPr>
              <a:t>注：所有数值均为2017年—2019年平均值。</a:t>
            </a:r>
            <a:endParaRPr lang="en-US" sz="1200" b="0" i="0" u="none" strike="noStrike">
              <a:highlight>
                <a:srgbClr val="000000">
                  <a:alpha val="0"/>
                </a:srgbClr>
              </a:highlight>
              <a:latin typeface="SimSun" panose="02010600030101010101" pitchFamily="2" charset="-122"/>
              <a:ea typeface="SimSun" panose="02010600030101010101" pitchFamily="2" charset="-122"/>
            </a:endParaRPr>
          </a:p>
          <a:p>
            <a:pPr rtl="0"/>
            <a:r>
              <a:rPr lang="en-US" sz="1200" b="0" i="0" u="none" strike="noStrike">
                <a:highlight>
                  <a:srgbClr val="000000">
                    <a:alpha val="0"/>
                  </a:srgbClr>
                </a:highlight>
                <a:latin typeface="SimSun" panose="02010600030101010101" pitchFamily="2" charset="-122"/>
                <a:ea typeface="SimSun" panose="02010600030101010101" pitchFamily="2" charset="-122"/>
              </a:rPr>
              <a:t>资料来源：世界发展指标（2022年）。</a:t>
            </a:r>
            <a:endParaRPr lang="de-DE" sz="1200"/>
          </a:p>
        </p:txBody>
      </p:sp>
      <p:graphicFrame>
        <p:nvGraphicFramePr>
          <p:cNvPr id="13" name="Content Placeholder 12"/>
          <p:cNvGraphicFramePr>
            <a:graphicFrameLocks noGrp="1"/>
          </p:cNvGraphicFramePr>
          <p:nvPr>
            <p:ph idx="1"/>
            <p:custDataLst>
              <p:tags r:id="rId1"/>
            </p:custDataLst>
          </p:nvPr>
        </p:nvGraphicFramePr>
        <p:xfrm>
          <a:off x="340236" y="761251"/>
          <a:ext cx="8483600" cy="5429465"/>
        </p:xfrm>
        <a:graphic>
          <a:graphicData uri="http://schemas.openxmlformats.org/drawingml/2006/table">
            <a:tbl>
              <a:tblPr firstRow="1" firstCol="1" bandRow="1">
                <a:tableStyleId>{5C22544A-7EE6-4342-B048-85BDC9FD1C3A}</a:tableStyleId>
              </a:tblPr>
              <a:tblGrid>
                <a:gridCol w="1254125"/>
                <a:gridCol w="923925"/>
                <a:gridCol w="1231191"/>
                <a:gridCol w="978609"/>
                <a:gridCol w="982600"/>
                <a:gridCol w="1052830"/>
                <a:gridCol w="993520"/>
                <a:gridCol w="1066800"/>
              </a:tblGrid>
              <a:tr h="1406105">
                <a:tc>
                  <a:txBody>
                    <a:bodyPr wrap="square">
                      <a:spAutoFit/>
                    </a:bodyPr>
                    <a:lstStyle/>
                    <a:p>
                      <a:pPr>
                        <a:lnSpc>
                          <a:spcPct val="107000"/>
                        </a:lnSpc>
                        <a:spcBef>
                          <a:spcPts val="200"/>
                        </a:spcBef>
                        <a:spcAft>
                          <a:spcPts val="200"/>
                        </a:spcAft>
                      </a:pPr>
                      <a:endParaRPr lang="de-DE" sz="1400">
                        <a:effectLst/>
                        <a:latin typeface="Calibri" panose="020F0502020204030204" pitchFamily="34" charset="0"/>
                        <a:cs typeface="Times New Roman" panose="02020603050405020304" pitchFamily="18" charset="0"/>
                      </a:endParaRPr>
                    </a:p>
                  </a:txBody>
                  <a:tcPr marL="43338" marR="43338" marT="0" marB="0" vert="horz" anchor="b"/>
                </a:tc>
                <a:tc>
                  <a:txBody>
                    <a:bodyPr wrap="square">
                      <a:spAutoFit/>
                    </a:bodyPr>
                    <a:lstStyle/>
                    <a:p>
                      <a:pPr rtl="0">
                        <a:lnSpc>
                          <a:spcPct val="107000"/>
                        </a:lnSpc>
                        <a:spcBef>
                          <a:spcPts val="200"/>
                        </a:spcBef>
                        <a:spcAft>
                          <a:spcPts val="200"/>
                        </a:spcAft>
                      </a:pPr>
                      <a:r>
                        <a:rPr lang="en-US" sz="1400" b="1" i="0" u="none" strike="noStrike">
                          <a:latin typeface="SimSun" panose="02010600030101010101" pitchFamily="2" charset="-122"/>
                          <a:ea typeface="SimSun" panose="02010600030101010101" pitchFamily="2" charset="-122"/>
                        </a:rPr>
                        <a:t>农村人口（%）</a:t>
                      </a:r>
                      <a:endParaRPr lang="en-US" sz="14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tc>
                <a:tc>
                  <a:txBody>
                    <a:bodyPr wrap="square">
                      <a:spAutoFit/>
                    </a:bodyPr>
                    <a:lstStyle/>
                    <a:p>
                      <a:pPr rtl="0">
                        <a:lnSpc>
                          <a:spcPct val="107000"/>
                        </a:lnSpc>
                        <a:spcBef>
                          <a:spcPts val="200"/>
                        </a:spcBef>
                        <a:spcAft>
                          <a:spcPts val="200"/>
                        </a:spcAft>
                      </a:pPr>
                      <a:r>
                        <a:rPr lang="en-US" sz="1400" b="1" i="0" u="none" strike="noStrike">
                          <a:latin typeface="SimSun" panose="02010600030101010101" pitchFamily="2" charset="-122"/>
                          <a:ea typeface="SimSun" panose="02010600030101010101" pitchFamily="2" charset="-122"/>
                        </a:rPr>
                        <a:t>农业就业（占总就业人口的百分比）</a:t>
                      </a:r>
                      <a:endParaRPr lang="en-US" sz="14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tc>
                <a:tc>
                  <a:txBody>
                    <a:bodyPr wrap="square">
                      <a:spAutoFit/>
                    </a:bodyPr>
                    <a:lstStyle/>
                    <a:p>
                      <a:pPr rtl="0">
                        <a:lnSpc>
                          <a:spcPct val="107000"/>
                        </a:lnSpc>
                        <a:spcBef>
                          <a:spcPts val="200"/>
                        </a:spcBef>
                        <a:spcAft>
                          <a:spcPts val="200"/>
                        </a:spcAft>
                      </a:pPr>
                      <a:r>
                        <a:rPr lang="en-US" sz="1400" b="1" i="0" u="none" strike="noStrike">
                          <a:latin typeface="SimSun" panose="02010600030101010101" pitchFamily="2" charset="-122"/>
                          <a:ea typeface="SimSun" panose="02010600030101010101" pitchFamily="2" charset="-122"/>
                        </a:rPr>
                        <a:t>农业，每位工人的增加价值（2015年不变价值美元）</a:t>
                      </a:r>
                      <a:endParaRPr lang="en-US" sz="14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tc>
                <a:tc>
                  <a:txBody>
                    <a:bodyPr wrap="square">
                      <a:spAutoFit/>
                    </a:bodyPr>
                    <a:lstStyle/>
                    <a:p>
                      <a:pPr rtl="0">
                        <a:lnSpc>
                          <a:spcPct val="107000"/>
                        </a:lnSpc>
                        <a:spcBef>
                          <a:spcPts val="200"/>
                        </a:spcBef>
                        <a:spcAft>
                          <a:spcPts val="200"/>
                        </a:spcAft>
                      </a:pPr>
                      <a:r>
                        <a:rPr lang="en-US" sz="1400" b="1" i="0" u="none" strike="noStrike">
                          <a:latin typeface="SimSun" panose="02010600030101010101" pitchFamily="2" charset="-122"/>
                          <a:ea typeface="SimSun" panose="02010600030101010101" pitchFamily="2" charset="-122"/>
                        </a:rPr>
                        <a:t>农业，增加价值（占GDP%）</a:t>
                      </a:r>
                      <a:endParaRPr lang="en-US" sz="14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tc>
                <a:tc>
                  <a:txBody>
                    <a:bodyPr wrap="square">
                      <a:spAutoFit/>
                    </a:bodyPr>
                    <a:lstStyle/>
                    <a:p>
                      <a:pPr rtl="0">
                        <a:lnSpc>
                          <a:spcPct val="107000"/>
                        </a:lnSpc>
                        <a:spcBef>
                          <a:spcPts val="200"/>
                        </a:spcBef>
                        <a:spcAft>
                          <a:spcPts val="200"/>
                        </a:spcAft>
                      </a:pPr>
                      <a:r>
                        <a:rPr lang="en-US" sz="1400" b="1" i="0" u="none" strike="noStrike">
                          <a:latin typeface="SimSun" panose="02010600030101010101" pitchFamily="2" charset="-122"/>
                          <a:ea typeface="SimSun" panose="02010600030101010101" pitchFamily="2" charset="-122"/>
                        </a:rPr>
                        <a:t>收到的个人汇款（占GDP%）</a:t>
                      </a:r>
                      <a:endParaRPr lang="en-US" sz="14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tc>
                <a:tc>
                  <a:txBody>
                    <a:bodyPr wrap="square">
                      <a:spAutoFit/>
                    </a:bodyPr>
                    <a:lstStyle/>
                    <a:p>
                      <a:pPr rtl="0">
                        <a:lnSpc>
                          <a:spcPct val="107000"/>
                        </a:lnSpc>
                        <a:spcBef>
                          <a:spcPts val="200"/>
                        </a:spcBef>
                        <a:spcAft>
                          <a:spcPts val="200"/>
                        </a:spcAft>
                      </a:pPr>
                      <a:r>
                        <a:rPr lang="en-US" sz="1400" b="1" i="0" u="none" strike="noStrike">
                          <a:latin typeface="SimSun" panose="02010600030101010101" pitchFamily="2" charset="-122"/>
                          <a:ea typeface="SimSun" panose="02010600030101010101" pitchFamily="2" charset="-122"/>
                        </a:rPr>
                        <a:t>国际旅游，收入（占GDP%）</a:t>
                      </a:r>
                      <a:endParaRPr lang="en-US" sz="14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tc>
                <a:tc>
                  <a:txBody>
                    <a:bodyPr wrap="square">
                      <a:spAutoFit/>
                    </a:bodyPr>
                    <a:lstStyle/>
                    <a:p>
                      <a:pPr rtl="0">
                        <a:lnSpc>
                          <a:spcPct val="107000"/>
                        </a:lnSpc>
                        <a:spcBef>
                          <a:spcPts val="200"/>
                        </a:spcBef>
                        <a:spcAft>
                          <a:spcPts val="200"/>
                        </a:spcAft>
                      </a:pPr>
                      <a:r>
                        <a:rPr lang="en-US" sz="1400" b="1" i="0" u="none" strike="noStrike">
                          <a:latin typeface="SimSun" panose="02010600030101010101" pitchFamily="2" charset="-122"/>
                          <a:ea typeface="SimSun" panose="02010600030101010101" pitchFamily="2" charset="-122"/>
                        </a:rPr>
                        <a:t>自然资源租金总额（占GDP%）</a:t>
                      </a:r>
                      <a:endParaRPr lang="en-US" sz="14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tc>
              </a:tr>
              <a:tr h="252729">
                <a:tc>
                  <a:txBody>
                    <a:bodyPr wrap="square">
                      <a:spAutoFit/>
                    </a:bodyPr>
                    <a:lstStyle/>
                    <a:p>
                      <a:pPr rtl="0">
                        <a:lnSpc>
                          <a:spcPct val="15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中国</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0" i="0" u="none" strike="noStrike">
                          <a:latin typeface="SimSun" panose="02010600030101010101" pitchFamily="2" charset="-122"/>
                          <a:ea typeface="SimSun" panose="02010600030101010101" pitchFamily="2" charset="-122"/>
                        </a:rPr>
                        <a:t>40.9</a:t>
                      </a:r>
                      <a:endParaRPr lang="en-US" sz="1600" b="0"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0" i="0" u="none" strike="noStrike">
                          <a:latin typeface="SimSun" panose="02010600030101010101" pitchFamily="2" charset="-122"/>
                          <a:ea typeface="SimSun" panose="02010600030101010101" pitchFamily="2" charset="-122"/>
                        </a:rPr>
                        <a:t>26.1</a:t>
                      </a:r>
                      <a:endParaRPr lang="en-US" sz="1600" b="0"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0" i="0" u="none" strike="noStrike">
                          <a:latin typeface="SimSun" panose="02010600030101010101" pitchFamily="2" charset="-122"/>
                          <a:ea typeface="SimSun" panose="02010600030101010101" pitchFamily="2" charset="-122"/>
                        </a:rPr>
                        <a:t>5,257</a:t>
                      </a:r>
                      <a:endParaRPr lang="en-US" sz="1600" b="0"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0" i="0" u="none" strike="noStrike">
                          <a:latin typeface="SimSun" panose="02010600030101010101" pitchFamily="2" charset="-122"/>
                          <a:ea typeface="SimSun" panose="02010600030101010101" pitchFamily="2" charset="-122"/>
                        </a:rPr>
                        <a:t>7.2</a:t>
                      </a:r>
                      <a:endParaRPr lang="en-US" sz="1600" b="0"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0" i="0" u="none" strike="noStrike">
                          <a:latin typeface="SimSun" panose="02010600030101010101" pitchFamily="2" charset="-122"/>
                          <a:ea typeface="SimSun" panose="02010600030101010101" pitchFamily="2" charset="-122"/>
                        </a:rPr>
                        <a:t>0.2</a:t>
                      </a:r>
                      <a:endParaRPr lang="en-US" sz="1600" b="0"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0" i="0" u="none" strike="noStrike">
                          <a:latin typeface="SimSun" panose="02010600030101010101" pitchFamily="2" charset="-122"/>
                          <a:ea typeface="SimSun" panose="02010600030101010101" pitchFamily="2" charset="-122"/>
                        </a:rPr>
                        <a:t>3.6</a:t>
                      </a:r>
                      <a:endParaRPr lang="en-US" sz="1600" b="0"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0" i="0" u="none" strike="noStrike">
                          <a:latin typeface="SimSun" panose="02010600030101010101" pitchFamily="2" charset="-122"/>
                          <a:ea typeface="SimSun" panose="02010600030101010101" pitchFamily="2" charset="-122"/>
                        </a:rPr>
                        <a:t>1.3</a:t>
                      </a:r>
                      <a:endParaRPr lang="en-US" sz="1600" b="0"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r>
              <a:tr h="252729">
                <a:tc>
                  <a:txBody>
                    <a:bodyPr wrap="square">
                      <a:spAutoFit/>
                    </a:bodyPr>
                    <a:lstStyle/>
                    <a:p>
                      <a:pPr rtl="0">
                        <a:lnSpc>
                          <a:spcPct val="15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巴基斯坦</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63.3</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38.1</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2,575</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21.4</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0" i="0" u="none" strike="noStrike">
                          <a:latin typeface="SimSun" panose="02010600030101010101" pitchFamily="2" charset="-122"/>
                          <a:ea typeface="SimSun" panose="02010600030101010101" pitchFamily="2" charset="-122"/>
                        </a:rPr>
                        <a:t>6.2</a:t>
                      </a:r>
                      <a:endParaRPr lang="en-US" sz="1600" b="0"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0" i="0" u="none" strike="noStrike">
                          <a:latin typeface="SimSun" panose="02010600030101010101" pitchFamily="2" charset="-122"/>
                          <a:ea typeface="SimSun" panose="02010600030101010101" pitchFamily="2" charset="-122"/>
                        </a:rPr>
                        <a:t>0.3</a:t>
                      </a:r>
                      <a:endParaRPr lang="en-US" sz="1600" b="0"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0" i="0" u="none" strike="noStrike">
                          <a:latin typeface="SimSun" panose="02010600030101010101" pitchFamily="2" charset="-122"/>
                          <a:ea typeface="SimSun" panose="02010600030101010101" pitchFamily="2" charset="-122"/>
                        </a:rPr>
                        <a:t>1.1</a:t>
                      </a:r>
                      <a:endParaRPr lang="en-US" sz="1600" b="0"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r>
              <a:tr h="252729">
                <a:tc>
                  <a:txBody>
                    <a:bodyPr wrap="square">
                      <a:spAutoFit/>
                    </a:bodyPr>
                    <a:lstStyle/>
                    <a:p>
                      <a:pPr rtl="0">
                        <a:lnSpc>
                          <a:spcPct val="15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蒙古</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0" i="0" u="none" strike="noStrike">
                          <a:latin typeface="SimSun" panose="02010600030101010101" pitchFamily="2" charset="-122"/>
                          <a:ea typeface="SimSun" panose="02010600030101010101" pitchFamily="2" charset="-122"/>
                        </a:rPr>
                        <a:t>31.5</a:t>
                      </a:r>
                      <a:endParaRPr lang="en-US" sz="1600" b="0"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0" i="0" u="none" strike="noStrike">
                          <a:latin typeface="SimSun" panose="02010600030101010101" pitchFamily="2" charset="-122"/>
                          <a:ea typeface="SimSun" panose="02010600030101010101" pitchFamily="2" charset="-122"/>
                        </a:rPr>
                        <a:t>26.9</a:t>
                      </a:r>
                      <a:endParaRPr lang="en-US" sz="1600" b="0"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0" i="0" u="none" strike="noStrike">
                          <a:latin typeface="SimSun" panose="02010600030101010101" pitchFamily="2" charset="-122"/>
                          <a:ea typeface="SimSun" panose="02010600030101010101" pitchFamily="2" charset="-122"/>
                        </a:rPr>
                        <a:t>5,263</a:t>
                      </a:r>
                      <a:endParaRPr lang="en-US" sz="1600" b="0"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0" i="0" u="none" strike="noStrike">
                          <a:latin typeface="SimSun" panose="02010600030101010101" pitchFamily="2" charset="-122"/>
                          <a:ea typeface="SimSun" panose="02010600030101010101" pitchFamily="2" charset="-122"/>
                        </a:rPr>
                        <a:t>11.4</a:t>
                      </a:r>
                      <a:endParaRPr lang="en-US" sz="1600" b="0"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0" i="0" u="none" strike="noStrike">
                          <a:latin typeface="SimSun" panose="02010600030101010101" pitchFamily="2" charset="-122"/>
                          <a:ea typeface="SimSun" panose="02010600030101010101" pitchFamily="2" charset="-122"/>
                        </a:rPr>
                        <a:t>3.2</a:t>
                      </a:r>
                      <a:endParaRPr lang="en-US" sz="1600" b="0"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0" i="0" u="none" strike="noStrike">
                          <a:latin typeface="SimSun" panose="02010600030101010101" pitchFamily="2" charset="-122"/>
                          <a:ea typeface="SimSun" panose="02010600030101010101" pitchFamily="2" charset="-122"/>
                        </a:rPr>
                        <a:t>4.1</a:t>
                      </a:r>
                      <a:endParaRPr lang="en-US" sz="1600" b="0"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17.2</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r>
              <a:tr h="252729">
                <a:tc>
                  <a:txBody>
                    <a:bodyPr wrap="square">
                      <a:spAutoFit/>
                    </a:bodyPr>
                    <a:lstStyle/>
                    <a:p>
                      <a:pPr rtl="0">
                        <a:lnSpc>
                          <a:spcPct val="15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阿富汗</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74.5</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43.2</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1,198</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24.7</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0" i="0" u="none" strike="noStrike">
                          <a:latin typeface="SimSun" panose="02010600030101010101" pitchFamily="2" charset="-122"/>
                          <a:ea typeface="SimSun" panose="02010600030101010101" pitchFamily="2" charset="-122"/>
                        </a:rPr>
                        <a:t>4.4</a:t>
                      </a:r>
                      <a:endParaRPr lang="en-US" sz="1600" b="0"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0" i="0" u="none" strike="noStrike">
                          <a:latin typeface="SimSun" panose="02010600030101010101" pitchFamily="2" charset="-122"/>
                          <a:ea typeface="SimSun" panose="02010600030101010101" pitchFamily="2" charset="-122"/>
                        </a:rPr>
                        <a:t>0.3</a:t>
                      </a:r>
                      <a:endParaRPr lang="en-US" sz="1600" b="0"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0" i="0" u="none" strike="noStrike">
                          <a:latin typeface="SimSun" panose="02010600030101010101" pitchFamily="2" charset="-122"/>
                          <a:ea typeface="SimSun" panose="02010600030101010101" pitchFamily="2" charset="-122"/>
                        </a:rPr>
                        <a:t>0.8</a:t>
                      </a:r>
                      <a:endParaRPr lang="en-US" sz="1600" b="0"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r>
              <a:tr h="252729">
                <a:tc>
                  <a:txBody>
                    <a:bodyPr wrap="square">
                      <a:spAutoFit/>
                    </a:bodyPr>
                    <a:lstStyle/>
                    <a:p>
                      <a:pPr rtl="0">
                        <a:lnSpc>
                          <a:spcPct val="15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阿塞拜疆</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0" i="0" u="none" strike="noStrike">
                          <a:latin typeface="SimSun" panose="02010600030101010101" pitchFamily="2" charset="-122"/>
                          <a:ea typeface="SimSun" panose="02010600030101010101" pitchFamily="2" charset="-122"/>
                        </a:rPr>
                        <a:t>44.3</a:t>
                      </a:r>
                      <a:endParaRPr lang="en-US" sz="1600" b="0"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0" i="0" u="none" strike="noStrike">
                          <a:latin typeface="SimSun" panose="02010600030101010101" pitchFamily="2" charset="-122"/>
                          <a:ea typeface="SimSun" panose="02010600030101010101" pitchFamily="2" charset="-122"/>
                        </a:rPr>
                        <a:t>36.2</a:t>
                      </a:r>
                      <a:endParaRPr lang="en-US" sz="1600" b="0"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2,119</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0" i="0" u="none" strike="noStrike">
                          <a:latin typeface="SimSun" panose="02010600030101010101" pitchFamily="2" charset="-122"/>
                          <a:ea typeface="SimSun" panose="02010600030101010101" pitchFamily="2" charset="-122"/>
                        </a:rPr>
                        <a:t>5.5</a:t>
                      </a:r>
                      <a:endParaRPr lang="en-US" sz="1600" b="0"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0" i="0" u="none" strike="noStrike">
                          <a:latin typeface="SimSun" panose="02010600030101010101" pitchFamily="2" charset="-122"/>
                          <a:ea typeface="SimSun" panose="02010600030101010101" pitchFamily="2" charset="-122"/>
                        </a:rPr>
                        <a:t>2.7</a:t>
                      </a:r>
                      <a:endParaRPr lang="en-US" sz="1600" b="0"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0" i="0" u="none" strike="noStrike">
                          <a:latin typeface="SimSun" panose="02010600030101010101" pitchFamily="2" charset="-122"/>
                          <a:ea typeface="SimSun" panose="02010600030101010101" pitchFamily="2" charset="-122"/>
                        </a:rPr>
                        <a:t>5.9</a:t>
                      </a:r>
                      <a:endParaRPr lang="en-US" sz="1600" b="0"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25.2</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r>
              <a:tr h="252729">
                <a:tc>
                  <a:txBody>
                    <a:bodyPr wrap="square">
                      <a:spAutoFit/>
                    </a:bodyPr>
                    <a:lstStyle/>
                    <a:p>
                      <a:pPr rtl="0">
                        <a:lnSpc>
                          <a:spcPct val="15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格鲁吉亚</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0" i="0" u="none" strike="noStrike">
                          <a:latin typeface="SimSun" panose="02010600030101010101" pitchFamily="2" charset="-122"/>
                          <a:ea typeface="SimSun" panose="02010600030101010101" pitchFamily="2" charset="-122"/>
                        </a:rPr>
                        <a:t>41.4</a:t>
                      </a:r>
                      <a:endParaRPr lang="en-US" sz="1600" b="0"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40.1</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1,707</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0" i="0" u="none" strike="noStrike">
                          <a:latin typeface="SimSun" panose="02010600030101010101" pitchFamily="2" charset="-122"/>
                          <a:ea typeface="SimSun" panose="02010600030101010101" pitchFamily="2" charset="-122"/>
                        </a:rPr>
                        <a:t>6.5</a:t>
                      </a:r>
                      <a:endParaRPr lang="en-US" sz="1600" b="0"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11.8</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19.5</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0" i="0" u="none" strike="noStrike">
                          <a:latin typeface="SimSun" panose="02010600030101010101" pitchFamily="2" charset="-122"/>
                          <a:ea typeface="SimSun" panose="02010600030101010101" pitchFamily="2" charset="-122"/>
                        </a:rPr>
                        <a:t>0.4</a:t>
                      </a:r>
                      <a:endParaRPr lang="en-US" sz="1600" b="0"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r>
              <a:tr h="252729">
                <a:tc>
                  <a:txBody>
                    <a:bodyPr wrap="square">
                      <a:spAutoFit/>
                    </a:bodyPr>
                    <a:lstStyle/>
                    <a:p>
                      <a:pPr rtl="0">
                        <a:lnSpc>
                          <a:spcPct val="15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哈萨克斯坦</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0" i="0" u="none" strike="noStrike">
                          <a:latin typeface="SimSun" panose="02010600030101010101" pitchFamily="2" charset="-122"/>
                          <a:ea typeface="SimSun" panose="02010600030101010101" pitchFamily="2" charset="-122"/>
                        </a:rPr>
                        <a:t>42.6</a:t>
                      </a:r>
                      <a:endParaRPr lang="en-US" sz="1600" b="0"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0" i="0" u="none" strike="noStrike">
                          <a:latin typeface="SimSun" panose="02010600030101010101" pitchFamily="2" charset="-122"/>
                          <a:ea typeface="SimSun" panose="02010600030101010101" pitchFamily="2" charset="-122"/>
                        </a:rPr>
                        <a:t>15.7</a:t>
                      </a:r>
                      <a:endParaRPr lang="en-US" sz="1600" b="0"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0" i="0" u="none" strike="noStrike">
                          <a:latin typeface="SimSun" panose="02010600030101010101" pitchFamily="2" charset="-122"/>
                          <a:ea typeface="SimSun" panose="02010600030101010101" pitchFamily="2" charset="-122"/>
                        </a:rPr>
                        <a:t>7,180</a:t>
                      </a:r>
                      <a:endParaRPr lang="en-US" sz="1600" b="0"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0" i="0" u="none" strike="noStrike">
                          <a:latin typeface="SimSun" panose="02010600030101010101" pitchFamily="2" charset="-122"/>
                          <a:ea typeface="SimSun" panose="02010600030101010101" pitchFamily="2" charset="-122"/>
                        </a:rPr>
                        <a:t>4.5</a:t>
                      </a:r>
                      <a:endParaRPr lang="en-US" sz="1600" b="0"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0" i="0" u="none" strike="noStrike">
                          <a:latin typeface="SimSun" panose="02010600030101010101" pitchFamily="2" charset="-122"/>
                          <a:ea typeface="SimSun" panose="02010600030101010101" pitchFamily="2" charset="-122"/>
                        </a:rPr>
                        <a:t>0.3</a:t>
                      </a:r>
                      <a:endParaRPr lang="en-US" sz="1600" b="0"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0" i="0" u="none" strike="noStrike">
                          <a:latin typeface="SimSun" panose="02010600030101010101" pitchFamily="2" charset="-122"/>
                          <a:ea typeface="SimSun" panose="02010600030101010101" pitchFamily="2" charset="-122"/>
                        </a:rPr>
                        <a:t>1.5</a:t>
                      </a:r>
                      <a:endParaRPr lang="en-US" sz="1600" b="0"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18.3</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r>
              <a:tr h="252729">
                <a:tc>
                  <a:txBody>
                    <a:bodyPr wrap="square">
                      <a:spAutoFit/>
                    </a:bodyPr>
                    <a:lstStyle/>
                    <a:p>
                      <a:pPr rtl="0">
                        <a:lnSpc>
                          <a:spcPct val="15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吉尔吉斯斯坦</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63.6</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0" i="0" u="none" strike="noStrike">
                          <a:latin typeface="SimSun" panose="02010600030101010101" pitchFamily="2" charset="-122"/>
                          <a:ea typeface="SimSun" panose="02010600030101010101" pitchFamily="2" charset="-122"/>
                        </a:rPr>
                        <a:t>20.9</a:t>
                      </a:r>
                      <a:endParaRPr lang="en-US" sz="1600" b="0"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2,057</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0" i="0" u="none" strike="noStrike">
                          <a:latin typeface="SimSun" panose="02010600030101010101" pitchFamily="2" charset="-122"/>
                          <a:ea typeface="SimSun" panose="02010600030101010101" pitchFamily="2" charset="-122"/>
                        </a:rPr>
                        <a:t>12.0</a:t>
                      </a:r>
                      <a:endParaRPr lang="en-US" sz="1600" b="0"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30.6</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0" i="0" u="none" strike="noStrike">
                          <a:latin typeface="SimSun" panose="02010600030101010101" pitchFamily="2" charset="-122"/>
                          <a:ea typeface="SimSun" panose="02010600030101010101" pitchFamily="2" charset="-122"/>
                        </a:rPr>
                        <a:t>6.9</a:t>
                      </a:r>
                      <a:endParaRPr lang="en-US" sz="1600" b="0"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0" i="0" u="none" strike="noStrike">
                          <a:latin typeface="SimSun" panose="02010600030101010101" pitchFamily="2" charset="-122"/>
                          <a:ea typeface="SimSun" panose="02010600030101010101" pitchFamily="2" charset="-122"/>
                        </a:rPr>
                        <a:t>4.7</a:t>
                      </a:r>
                      <a:endParaRPr lang="en-US" sz="1600" b="0"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r>
              <a:tr h="252729">
                <a:tc>
                  <a:txBody>
                    <a:bodyPr wrap="square">
                      <a:spAutoFit/>
                    </a:bodyPr>
                    <a:lstStyle/>
                    <a:p>
                      <a:pPr rtl="0">
                        <a:lnSpc>
                          <a:spcPct val="15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塔吉克斯坦</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72.9</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45.7</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2,131</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20.3</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28.6</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0" i="0" u="none" strike="noStrike">
                          <a:latin typeface="SimSun" panose="02010600030101010101" pitchFamily="2" charset="-122"/>
                          <a:ea typeface="SimSun" panose="02010600030101010101" pitchFamily="2" charset="-122"/>
                        </a:rPr>
                        <a:t>2.2</a:t>
                      </a:r>
                      <a:endParaRPr lang="en-US" sz="1600" b="0"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0" i="0" u="none" strike="noStrike">
                          <a:latin typeface="SimSun" panose="02010600030101010101" pitchFamily="2" charset="-122"/>
                          <a:ea typeface="SimSun" panose="02010600030101010101" pitchFamily="2" charset="-122"/>
                        </a:rPr>
                        <a:t>4.3</a:t>
                      </a:r>
                      <a:endParaRPr lang="en-US" sz="1600" b="0"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r>
              <a:tr h="252729">
                <a:tc>
                  <a:txBody>
                    <a:bodyPr wrap="square">
                      <a:spAutoFit/>
                    </a:bodyPr>
                    <a:lstStyle/>
                    <a:p>
                      <a:pPr rtl="0">
                        <a:lnSpc>
                          <a:spcPct val="15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土库曼斯坦</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0" i="0" u="none" strike="noStrike">
                          <a:latin typeface="SimSun" panose="02010600030101010101" pitchFamily="2" charset="-122"/>
                          <a:ea typeface="SimSun" panose="02010600030101010101" pitchFamily="2" charset="-122"/>
                        </a:rPr>
                        <a:t>48.4</a:t>
                      </a:r>
                      <a:endParaRPr lang="en-US" sz="1600" b="0"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0" i="0" u="none" strike="noStrike">
                          <a:latin typeface="SimSun" panose="02010600030101010101" pitchFamily="2" charset="-122"/>
                          <a:ea typeface="SimSun" panose="02010600030101010101" pitchFamily="2" charset="-122"/>
                        </a:rPr>
                        <a:t>21.7</a:t>
                      </a:r>
                      <a:endParaRPr lang="en-US" sz="1600" b="0"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ctr" rtl="0">
                        <a:lnSpc>
                          <a:spcPct val="150000"/>
                        </a:lnSpc>
                        <a:spcBef>
                          <a:spcPts val="200"/>
                        </a:spcBef>
                        <a:spcAft>
                          <a:spcPts val="200"/>
                        </a:spcAft>
                      </a:pPr>
                      <a:r>
                        <a:rPr lang="en-US" sz="1600" b="0" i="0" u="none" strike="noStrike">
                          <a:latin typeface="SimSun" panose="02010600030101010101" pitchFamily="2" charset="-122"/>
                          <a:ea typeface="SimSun" panose="02010600030101010101" pitchFamily="2" charset="-122"/>
                        </a:rPr>
                        <a:t>无数据</a:t>
                      </a:r>
                      <a:endParaRPr lang="en-US" sz="1600" b="0"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0" i="0" u="none" strike="noStrike">
                          <a:latin typeface="SimSun" panose="02010600030101010101" pitchFamily="2" charset="-122"/>
                          <a:ea typeface="SimSun" panose="02010600030101010101" pitchFamily="2" charset="-122"/>
                        </a:rPr>
                        <a:t>11.0</a:t>
                      </a:r>
                      <a:endParaRPr lang="en-US" sz="1600" b="0"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0" i="0" u="none" strike="noStrike">
                          <a:latin typeface="SimSun" panose="02010600030101010101" pitchFamily="2" charset="-122"/>
                          <a:ea typeface="SimSun" panose="02010600030101010101" pitchFamily="2" charset="-122"/>
                        </a:rPr>
                        <a:t>0.0</a:t>
                      </a:r>
                      <a:endParaRPr lang="en-US" sz="1600" b="0"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0" i="0" u="none" strike="noStrike">
                          <a:latin typeface="SimSun" panose="02010600030101010101" pitchFamily="2" charset="-122"/>
                          <a:ea typeface="SimSun" panose="02010600030101010101" pitchFamily="2" charset="-122"/>
                        </a:rPr>
                        <a:t>0.0</a:t>
                      </a:r>
                      <a:endParaRPr lang="en-US" sz="1600" b="0"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19.4</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r>
              <a:tr h="252729">
                <a:tc>
                  <a:txBody>
                    <a:bodyPr wrap="square">
                      <a:spAutoFit/>
                    </a:bodyPr>
                    <a:lstStyle/>
                    <a:p>
                      <a:pPr rtl="0">
                        <a:lnSpc>
                          <a:spcPct val="15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乌兹别克斯坦</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0" i="0" u="none" strike="noStrike">
                          <a:latin typeface="SimSun" panose="02010600030101010101" pitchFamily="2" charset="-122"/>
                          <a:ea typeface="SimSun" panose="02010600030101010101" pitchFamily="2" charset="-122"/>
                        </a:rPr>
                        <a:t>49.5</a:t>
                      </a:r>
                      <a:endParaRPr lang="en-US" sz="1600" b="0"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0" i="0" u="none" strike="noStrike">
                          <a:latin typeface="SimSun" panose="02010600030101010101" pitchFamily="2" charset="-122"/>
                          <a:ea typeface="SimSun" panose="02010600030101010101" pitchFamily="2" charset="-122"/>
                        </a:rPr>
                        <a:t>26.5</a:t>
                      </a:r>
                      <a:endParaRPr lang="en-US" sz="1600" b="0"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0" i="0" u="none" strike="noStrike">
                          <a:latin typeface="SimSun" panose="02010600030101010101" pitchFamily="2" charset="-122"/>
                          <a:ea typeface="SimSun" panose="02010600030101010101" pitchFamily="2" charset="-122"/>
                        </a:rPr>
                        <a:t>7,527</a:t>
                      </a:r>
                      <a:endParaRPr lang="en-US" sz="1600" b="0"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26.7</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13.4</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0" i="0" u="none" strike="noStrike">
                          <a:latin typeface="SimSun" panose="02010600030101010101" pitchFamily="2" charset="-122"/>
                          <a:ea typeface="SimSun" panose="02010600030101010101" pitchFamily="2" charset="-122"/>
                        </a:rPr>
                        <a:t>2.2</a:t>
                      </a:r>
                      <a:endParaRPr lang="en-US" sz="1600" b="0"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c>
                  <a:txBody>
                    <a:bodyPr wrap="square">
                      <a:spAutoFit/>
                    </a:bodyPr>
                    <a:lstStyle/>
                    <a:p>
                      <a:pPr algn="r" rtl="0">
                        <a:lnSpc>
                          <a:spcPct val="15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14.2</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b"/>
                </a:tc>
              </a:tr>
            </a:tbl>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endParaRPr lang="de-DE"/>
          </a:p>
        </p:txBody>
      </p:sp>
      <p:sp>
        <p:nvSpPr>
          <p:cNvPr id="3" name="Content Placeholder 2"/>
          <p:cNvSpPr>
            <a:spLocks noGrp="1"/>
          </p:cNvSpPr>
          <p:nvPr>
            <p:ph idx="1"/>
          </p:nvPr>
        </p:nvSpPr>
        <p:spPr/>
        <p:txBody>
          <a:bodyPr>
            <a:noAutofit/>
          </a:bodyPr>
          <a:lstStyle/>
          <a:p>
            <a:endParaRPr lang="de-DE"/>
          </a:p>
        </p:txBody>
      </p:sp>
      <p:sp>
        <p:nvSpPr>
          <p:cNvPr id="4" name="Slide Number Placeholder 3"/>
          <p:cNvSpPr>
            <a:spLocks noGrp="1"/>
          </p:cNvSpPr>
          <p:nvPr>
            <p:ph type="sldNum" sz="quarter" idx="12"/>
          </p:nvPr>
        </p:nvSpPr>
        <p:spPr/>
        <p:txBody>
          <a:bodyPr>
            <a:noAutofit/>
          </a:bodyPr>
          <a:lstStyle/>
          <a:p>
            <a:pPr rtl="0"/>
            <a:r>
              <a:rPr lang="en-US" sz="1200" b="0" i="0" u="none" strike="noStrike">
                <a:highlight>
                  <a:srgbClr val="000000">
                    <a:alpha val="0"/>
                  </a:srgbClr>
                </a:highlight>
                <a:latin typeface="SimSun" panose="02010600030101010101" pitchFamily="2" charset="-122"/>
                <a:ea typeface="SimSun" panose="02010600030101010101" pitchFamily="2" charset="-122"/>
              </a:rPr>
              <a:t>6</a:t>
            </a:r>
            <a:endParaRPr lang="de-DE"/>
          </a:p>
        </p:txBody>
      </p:sp>
      <p:graphicFrame>
        <p:nvGraphicFramePr>
          <p:cNvPr id="6" name="Content Placeholder 12"/>
          <p:cNvGraphicFramePr/>
          <p:nvPr>
            <p:custDataLst>
              <p:tags r:id="rId1"/>
            </p:custDataLst>
          </p:nvPr>
        </p:nvGraphicFramePr>
        <p:xfrm>
          <a:off x="340236" y="719160"/>
          <a:ext cx="8355330" cy="6054090"/>
        </p:xfrm>
        <a:graphic>
          <a:graphicData uri="http://schemas.openxmlformats.org/drawingml/2006/table">
            <a:tbl>
              <a:tblPr firstRow="1" firstCol="1" bandRow="1">
                <a:tableStyleId>{5C22544A-7EE6-4342-B048-85BDC9FD1C3A}</a:tableStyleId>
              </a:tblPr>
              <a:tblGrid>
                <a:gridCol w="1254125"/>
                <a:gridCol w="1329994"/>
                <a:gridCol w="825122"/>
                <a:gridCol w="3134402"/>
                <a:gridCol w="1811547"/>
              </a:tblGrid>
              <a:tr h="881475">
                <a:tc>
                  <a:txBody>
                    <a:bodyPr wrap="square">
                      <a:spAutoFit/>
                    </a:bodyPr>
                    <a:lstStyle/>
                    <a:p>
                      <a:pPr>
                        <a:lnSpc>
                          <a:spcPct val="140000"/>
                        </a:lnSpc>
                        <a:spcBef>
                          <a:spcPts val="200"/>
                        </a:spcBef>
                        <a:spcAft>
                          <a:spcPts val="200"/>
                        </a:spcAft>
                      </a:pPr>
                      <a:endParaRPr lang="de-DE" sz="1400">
                        <a:effectLst/>
                        <a:latin typeface="Calibri" panose="020F0502020204030204" pitchFamily="34" charset="0"/>
                        <a:cs typeface="Times New Roman" panose="02020603050405020304" pitchFamily="18" charset="0"/>
                      </a:endParaRPr>
                    </a:p>
                  </a:txBody>
                  <a:tcPr marL="43338" marR="43338" marT="0" marB="0" vert="horz" anchor="b"/>
                </a:tc>
                <a:tc>
                  <a:txBody>
                    <a:bodyPr wrap="square">
                      <a:spAutoFit/>
                    </a:bodyPr>
                    <a:lstStyle/>
                    <a:p>
                      <a:pPr rtl="0">
                        <a:lnSpc>
                          <a:spcPct val="140000"/>
                        </a:lnSpc>
                        <a:spcBef>
                          <a:spcPts val="200"/>
                        </a:spcBef>
                        <a:spcAft>
                          <a:spcPts val="200"/>
                        </a:spcAft>
                      </a:pPr>
                      <a:r>
                        <a:rPr lang="en-US" sz="1400" b="1" i="0" u="none" strike="noStrike">
                          <a:latin typeface="SimSun" panose="02010600030101010101" pitchFamily="2" charset="-122"/>
                          <a:ea typeface="SimSun" panose="02010600030101010101" pitchFamily="2" charset="-122"/>
                        </a:rPr>
                        <a:t>农村人口人均耕地面积（公顷）</a:t>
                      </a:r>
                      <a:endParaRPr lang="en-US" sz="14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tc>
                <a:tc>
                  <a:txBody>
                    <a:bodyPr wrap="square">
                      <a:spAutoFit/>
                    </a:bodyPr>
                    <a:lstStyle/>
                    <a:p>
                      <a:pPr rtl="0">
                        <a:lnSpc>
                          <a:spcPct val="140000"/>
                        </a:lnSpc>
                        <a:spcBef>
                          <a:spcPts val="200"/>
                        </a:spcBef>
                        <a:spcAft>
                          <a:spcPts val="200"/>
                        </a:spcAft>
                      </a:pPr>
                      <a:r>
                        <a:rPr lang="en-US" sz="1400" b="1" i="0" u="none" strike="noStrike">
                          <a:latin typeface="SimSun" panose="02010600030101010101" pitchFamily="2" charset="-122"/>
                          <a:ea typeface="SimSun" panose="02010600030101010101" pitchFamily="2" charset="-122"/>
                        </a:rPr>
                        <a:t>平均农场面积（公顷）</a:t>
                      </a:r>
                      <a:endParaRPr lang="en-US" sz="14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tc>
                <a:tc>
                  <a:txBody>
                    <a:bodyPr wrap="square">
                      <a:spAutoFit/>
                    </a:bodyPr>
                    <a:lstStyle/>
                    <a:p>
                      <a:pPr rtl="0">
                        <a:lnSpc>
                          <a:spcPct val="140000"/>
                        </a:lnSpc>
                        <a:spcBef>
                          <a:spcPts val="200"/>
                        </a:spcBef>
                        <a:spcAft>
                          <a:spcPts val="200"/>
                        </a:spcAft>
                      </a:pPr>
                      <a:r>
                        <a:rPr lang="en-US" sz="1400" b="1" i="0" u="none" strike="noStrike">
                          <a:latin typeface="SimSun" panose="02010600030101010101" pitchFamily="2" charset="-122"/>
                          <a:ea typeface="SimSun" panose="02010600030101010101" pitchFamily="2" charset="-122"/>
                        </a:rPr>
                        <a:t>注释</a:t>
                      </a:r>
                      <a:endParaRPr lang="en-US" sz="14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tc>
                <a:tc>
                  <a:txBody>
                    <a:bodyPr wrap="square">
                      <a:spAutoFit/>
                    </a:bodyPr>
                    <a:lstStyle/>
                    <a:p>
                      <a:pPr rtl="0">
                        <a:lnSpc>
                          <a:spcPct val="140000"/>
                        </a:lnSpc>
                        <a:spcBef>
                          <a:spcPts val="200"/>
                        </a:spcBef>
                        <a:spcAft>
                          <a:spcPts val="200"/>
                        </a:spcAft>
                      </a:pPr>
                      <a:r>
                        <a:rPr lang="en-US" sz="1400" b="1" i="0" u="none" strike="noStrike">
                          <a:latin typeface="SimSun" panose="02010600030101010101" pitchFamily="2" charset="-122"/>
                          <a:ea typeface="SimSun" panose="02010600030101010101" pitchFamily="2" charset="-122"/>
                        </a:rPr>
                        <a:t>农业，增加价值（占GDP%）</a:t>
                      </a:r>
                      <a:endParaRPr lang="en-US" sz="14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tc>
              </a:tr>
              <a:tr h="252729">
                <a:tc>
                  <a:txBody>
                    <a:bodyPr wrap="square">
                      <a:spAutoFit/>
                    </a:bodyPr>
                    <a:lstStyle/>
                    <a:p>
                      <a:pPr rtl="0">
                        <a:lnSpc>
                          <a:spcPct val="14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中国</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ctr"/>
                </a:tc>
                <a:tc>
                  <a:txBody>
                    <a:bodyPr wrap="square">
                      <a:spAutoFit/>
                    </a:bodyPr>
                    <a:lstStyle/>
                    <a:p>
                      <a:pPr marL="0" algn="r" defTabSz="914400" rtl="0" eaLnBrk="1" fontAlgn="b" latinLnBrk="0" hangingPunct="1">
                        <a:lnSpc>
                          <a:spcPct val="140000"/>
                        </a:lnSpc>
                        <a:spcBef>
                          <a:spcPts val="200"/>
                        </a:spcBef>
                        <a:spcAft>
                          <a:spcPts val="200"/>
                        </a:spcAft>
                      </a:pPr>
                      <a:r>
                        <a:rPr lang="en-US" sz="1600" b="0" i="0" u="none" strike="noStrike" kern="1200">
                          <a:solidFill>
                            <a:srgbClr val="565756"/>
                          </a:solidFill>
                          <a:latin typeface="SimSun" panose="02010600030101010101" pitchFamily="2" charset="-122"/>
                          <a:ea typeface="SimSun" panose="02010600030101010101" pitchFamily="2" charset="-122"/>
                          <a:cs typeface="+mn-cs"/>
                        </a:rPr>
                        <a:t>0.21</a:t>
                      </a:r>
                      <a:endParaRPr lang="en-US" sz="1600" b="0" i="0" u="none" strike="noStrike" kern="1200">
                        <a:solidFill>
                          <a:srgbClr val="565756"/>
                        </a:solidFill>
                        <a:latin typeface="SimSun" panose="02010600030101010101" pitchFamily="2" charset="-122"/>
                        <a:ea typeface="SimSun" panose="02010600030101010101" pitchFamily="2" charset="-122"/>
                        <a:cs typeface="+mn-cs"/>
                      </a:endParaRPr>
                    </a:p>
                  </a:txBody>
                  <a:tcPr marL="9525" marR="9525" marT="9525" marB="0" vert="horz" anchor="ctr"/>
                </a:tc>
                <a:tc>
                  <a:txBody>
                    <a:bodyPr wrap="square">
                      <a:spAutoFit/>
                    </a:bodyPr>
                    <a:lstStyle/>
                    <a:p>
                      <a:pPr algn="r" rtl="0" fontAlgn="b">
                        <a:lnSpc>
                          <a:spcPct val="140000"/>
                        </a:lnSpc>
                        <a:spcBef>
                          <a:spcPts val="200"/>
                        </a:spcBef>
                        <a:spcAft>
                          <a:spcPts val="200"/>
                        </a:spcAft>
                      </a:pPr>
                      <a:r>
                        <a:rPr lang="en-US" sz="1600" b="0" i="0" u="none" strike="noStrike">
                          <a:solidFill>
                            <a:srgbClr val="565756"/>
                          </a:solidFill>
                          <a:latin typeface="SimSun" panose="02010600030101010101" pitchFamily="2" charset="-122"/>
                          <a:ea typeface="SimSun" panose="02010600030101010101" pitchFamily="2" charset="-122"/>
                        </a:rPr>
                        <a:t>0.8</a:t>
                      </a:r>
                      <a:endParaRPr lang="en-US" sz="1600" b="0" i="0" u="none" strike="noStrike">
                        <a:solidFill>
                          <a:srgbClr val="565756"/>
                        </a:solidFill>
                        <a:effectLst/>
                        <a:latin typeface="SimSun" panose="02010600030101010101" pitchFamily="2" charset="-122"/>
                        <a:ea typeface="SimSun" panose="02010600030101010101" pitchFamily="2" charset="-122"/>
                      </a:endParaRPr>
                    </a:p>
                  </a:txBody>
                  <a:tcPr marL="9525" marR="9525" marT="9525" marB="0" vert="horz" anchor="ctr"/>
                </a:tc>
                <a:tc>
                  <a:txBody>
                    <a:bodyPr wrap="square">
                      <a:spAutoFit/>
                    </a:bodyPr>
                    <a:lstStyle/>
                    <a:p>
                      <a:pPr algn="l" rtl="0" fontAlgn="b">
                        <a:lnSpc>
                          <a:spcPct val="140000"/>
                        </a:lnSpc>
                        <a:spcBef>
                          <a:spcPts val="200"/>
                        </a:spcBef>
                        <a:spcAft>
                          <a:spcPts val="200"/>
                        </a:spcAft>
                      </a:pPr>
                      <a:r>
                        <a:rPr lang="en-US" sz="1200" b="0" i="0" u="none" strike="noStrike">
                          <a:solidFill>
                            <a:srgbClr val="565756"/>
                          </a:solidFill>
                          <a:latin typeface="SimSun" panose="02010600030101010101" pitchFamily="2" charset="-122"/>
                          <a:ea typeface="SimSun" panose="02010600030101010101" pitchFamily="2" charset="-122"/>
                        </a:rPr>
                        <a:t>大约 2.3 亿个农场，93%的农场不到1公顷。</a:t>
                      </a:r>
                      <a:endParaRPr lang="en-US" sz="1200" b="0" i="0" u="none" strike="noStrike">
                        <a:solidFill>
                          <a:srgbClr val="565756"/>
                        </a:solidFill>
                        <a:effectLst/>
                        <a:latin typeface="SimSun" panose="02010600030101010101" pitchFamily="2" charset="-122"/>
                        <a:ea typeface="SimSun" panose="02010600030101010101" pitchFamily="2" charset="-122"/>
                      </a:endParaRPr>
                    </a:p>
                  </a:txBody>
                  <a:tcPr marL="9525" marR="9525" marT="9525" marB="0" vert="horz" anchor="ctr"/>
                </a:tc>
                <a:tc>
                  <a:txBody>
                    <a:bodyPr wrap="square">
                      <a:spAutoFit/>
                    </a:bodyPr>
                    <a:lstStyle/>
                    <a:p>
                      <a:pPr algn="l" rtl="0" fontAlgn="b">
                        <a:lnSpc>
                          <a:spcPct val="140000"/>
                        </a:lnSpc>
                        <a:spcBef>
                          <a:spcPts val="200"/>
                        </a:spcBef>
                        <a:spcAft>
                          <a:spcPts val="200"/>
                        </a:spcAft>
                      </a:pPr>
                      <a:r>
                        <a:rPr lang="en-US" sz="1100" b="0" i="0" u="none" strike="noStrike">
                          <a:solidFill>
                            <a:srgbClr val="000000"/>
                          </a:solidFill>
                          <a:latin typeface="SimSun" panose="02010600030101010101" pitchFamily="2" charset="-122"/>
                          <a:ea typeface="SimSun" panose="02010600030101010101" pitchFamily="2" charset="-122"/>
                        </a:rPr>
                        <a:t>经合组织（2018年）</a:t>
                      </a:r>
                      <a:endParaRPr lang="en-US" sz="1100" b="0" i="0" u="none" strike="noStrike">
                        <a:solidFill>
                          <a:srgbClr val="000000"/>
                        </a:solidFill>
                        <a:effectLst/>
                        <a:latin typeface="SimSun" panose="02010600030101010101" pitchFamily="2" charset="-122"/>
                        <a:ea typeface="SimSun" panose="02010600030101010101" pitchFamily="2" charset="-122"/>
                      </a:endParaRPr>
                    </a:p>
                  </a:txBody>
                  <a:tcPr marL="9525" marR="9525" marT="9525" marB="0" vert="horz" anchor="ctr"/>
                </a:tc>
              </a:tr>
              <a:tr h="252729">
                <a:tc>
                  <a:txBody>
                    <a:bodyPr wrap="square">
                      <a:spAutoFit/>
                    </a:bodyPr>
                    <a:lstStyle/>
                    <a:p>
                      <a:pPr rtl="0">
                        <a:lnSpc>
                          <a:spcPct val="14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巴基斯坦</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ctr"/>
                </a:tc>
                <a:tc>
                  <a:txBody>
                    <a:bodyPr wrap="square">
                      <a:spAutoFit/>
                    </a:bodyPr>
                    <a:lstStyle/>
                    <a:p>
                      <a:pPr marL="0" algn="r" defTabSz="914400" rtl="0" eaLnBrk="1" fontAlgn="b" latinLnBrk="0" hangingPunct="1">
                        <a:lnSpc>
                          <a:spcPct val="140000"/>
                        </a:lnSpc>
                        <a:spcBef>
                          <a:spcPts val="200"/>
                        </a:spcBef>
                        <a:spcAft>
                          <a:spcPts val="200"/>
                        </a:spcAft>
                      </a:pPr>
                      <a:r>
                        <a:rPr lang="en-US" sz="1600" b="0" i="0" u="none" strike="noStrike" kern="1200">
                          <a:solidFill>
                            <a:srgbClr val="565756"/>
                          </a:solidFill>
                          <a:latin typeface="SimSun" panose="02010600030101010101" pitchFamily="2" charset="-122"/>
                          <a:ea typeface="SimSun" panose="02010600030101010101" pitchFamily="2" charset="-122"/>
                          <a:cs typeface="+mn-cs"/>
                        </a:rPr>
                        <a:t>0.23</a:t>
                      </a:r>
                      <a:endParaRPr lang="en-US" sz="1600" b="0" i="0" u="none" strike="noStrike" kern="1200">
                        <a:solidFill>
                          <a:srgbClr val="565756"/>
                        </a:solidFill>
                        <a:latin typeface="SimSun" panose="02010600030101010101" pitchFamily="2" charset="-122"/>
                        <a:ea typeface="SimSun" panose="02010600030101010101" pitchFamily="2" charset="-122"/>
                        <a:cs typeface="+mn-cs"/>
                      </a:endParaRPr>
                    </a:p>
                  </a:txBody>
                  <a:tcPr marL="9525" marR="9525" marT="9525" marB="0" vert="horz" anchor="ctr"/>
                </a:tc>
                <a:tc>
                  <a:txBody>
                    <a:bodyPr wrap="square">
                      <a:spAutoFit/>
                    </a:bodyPr>
                    <a:lstStyle/>
                    <a:p>
                      <a:pPr algn="r" rtl="0" fontAlgn="b">
                        <a:lnSpc>
                          <a:spcPct val="140000"/>
                        </a:lnSpc>
                        <a:spcBef>
                          <a:spcPts val="200"/>
                        </a:spcBef>
                        <a:spcAft>
                          <a:spcPts val="200"/>
                        </a:spcAft>
                      </a:pPr>
                      <a:r>
                        <a:rPr lang="en-US" sz="1600" b="0" i="0" u="none" strike="noStrike">
                          <a:solidFill>
                            <a:srgbClr val="565756"/>
                          </a:solidFill>
                          <a:latin typeface="SimSun" panose="02010600030101010101" pitchFamily="2" charset="-122"/>
                          <a:ea typeface="SimSun" panose="02010600030101010101" pitchFamily="2" charset="-122"/>
                        </a:rPr>
                        <a:t>2.6</a:t>
                      </a:r>
                      <a:endParaRPr lang="en-US" sz="1600" b="0" i="0" u="none" strike="noStrike">
                        <a:solidFill>
                          <a:srgbClr val="565756"/>
                        </a:solidFill>
                        <a:latin typeface="SimSun" panose="02010600030101010101" pitchFamily="2" charset="-122"/>
                        <a:ea typeface="SimSun" panose="02010600030101010101" pitchFamily="2" charset="-122"/>
                      </a:endParaRPr>
                    </a:p>
                  </a:txBody>
                  <a:tcPr marL="9525" marR="9525" marT="9525" marB="0" vert="horz" anchor="ctr"/>
                </a:tc>
                <a:tc>
                  <a:txBody>
                    <a:bodyPr wrap="square">
                      <a:spAutoFit/>
                    </a:bodyPr>
                    <a:lstStyle/>
                    <a:p>
                      <a:pPr algn="l" rtl="0" fontAlgn="b">
                        <a:lnSpc>
                          <a:spcPct val="140000"/>
                        </a:lnSpc>
                        <a:spcBef>
                          <a:spcPts val="200"/>
                        </a:spcBef>
                        <a:spcAft>
                          <a:spcPts val="200"/>
                        </a:spcAft>
                      </a:pPr>
                      <a:r>
                        <a:rPr lang="en-US" sz="1200" b="0" i="0" u="none" strike="noStrike">
                          <a:solidFill>
                            <a:srgbClr val="565756"/>
                          </a:solidFill>
                          <a:latin typeface="SimSun" panose="02010600030101010101" pitchFamily="2" charset="-122"/>
                          <a:ea typeface="SimSun" panose="02010600030101010101" pitchFamily="2" charset="-122"/>
                        </a:rPr>
                        <a:t>小于3公顷的农场农户占用了28%的土地</a:t>
                      </a:r>
                      <a:endParaRPr lang="en-US" sz="1200" b="0" i="0" u="none" strike="noStrike">
                        <a:solidFill>
                          <a:srgbClr val="565756"/>
                        </a:solidFill>
                        <a:latin typeface="SimSun" panose="02010600030101010101" pitchFamily="2" charset="-122"/>
                        <a:ea typeface="SimSun" panose="02010600030101010101" pitchFamily="2" charset="-122"/>
                      </a:endParaRPr>
                    </a:p>
                  </a:txBody>
                  <a:tcPr marL="9525" marR="9525" marT="9525" marB="0" vert="horz" anchor="ctr"/>
                </a:tc>
                <a:tc>
                  <a:txBody>
                    <a:bodyPr wrap="square">
                      <a:spAutoFit/>
                    </a:bodyPr>
                    <a:lstStyle/>
                    <a:p>
                      <a:pPr algn="l" rtl="0" fontAlgn="b">
                        <a:lnSpc>
                          <a:spcPct val="140000"/>
                        </a:lnSpc>
                        <a:spcBef>
                          <a:spcPts val="200"/>
                        </a:spcBef>
                        <a:spcAft>
                          <a:spcPts val="200"/>
                        </a:spcAft>
                      </a:pPr>
                      <a:r>
                        <a:rPr lang="en-US" sz="1100" b="0" i="0" u="none" strike="noStrike">
                          <a:solidFill>
                            <a:srgbClr val="000000"/>
                          </a:solidFill>
                          <a:latin typeface="SimSun" panose="02010600030101010101" pitchFamily="2" charset="-122"/>
                          <a:ea typeface="SimSun" panose="02010600030101010101" pitchFamily="2" charset="-122"/>
                        </a:rPr>
                        <a:t>来自2015年农业普查的结构数据</a:t>
                      </a:r>
                      <a:endParaRPr lang="en-US" sz="1100" b="0" i="0" u="none" strike="noStrike">
                        <a:solidFill>
                          <a:srgbClr val="000000"/>
                        </a:solidFill>
                        <a:latin typeface="SimSun" panose="02010600030101010101" pitchFamily="2" charset="-122"/>
                        <a:ea typeface="SimSun" panose="02010600030101010101" pitchFamily="2" charset="-122"/>
                      </a:endParaRPr>
                    </a:p>
                  </a:txBody>
                  <a:tcPr marL="9525" marR="9525" marT="9525" marB="0" vert="horz" anchor="ctr"/>
                </a:tc>
              </a:tr>
              <a:tr h="252729">
                <a:tc>
                  <a:txBody>
                    <a:bodyPr wrap="square">
                      <a:spAutoFit/>
                    </a:bodyPr>
                    <a:lstStyle/>
                    <a:p>
                      <a:pPr rtl="0">
                        <a:lnSpc>
                          <a:spcPct val="14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蒙古</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ctr"/>
                </a:tc>
                <a:tc>
                  <a:txBody>
                    <a:bodyPr wrap="square">
                      <a:spAutoFit/>
                    </a:bodyPr>
                    <a:lstStyle/>
                    <a:p>
                      <a:pPr marL="0" algn="r" defTabSz="914400" rtl="0" eaLnBrk="1" fontAlgn="b" latinLnBrk="0" hangingPunct="1">
                        <a:lnSpc>
                          <a:spcPct val="140000"/>
                        </a:lnSpc>
                        <a:spcBef>
                          <a:spcPts val="200"/>
                        </a:spcBef>
                        <a:spcAft>
                          <a:spcPts val="200"/>
                        </a:spcAft>
                      </a:pPr>
                      <a:r>
                        <a:rPr lang="en-US" sz="1600" b="0" i="0" u="none" strike="noStrike" kern="1200">
                          <a:solidFill>
                            <a:srgbClr val="565756"/>
                          </a:solidFill>
                          <a:latin typeface="SimSun" panose="02010600030101010101" pitchFamily="2" charset="-122"/>
                          <a:ea typeface="SimSun" panose="02010600030101010101" pitchFamily="2" charset="-122"/>
                          <a:cs typeface="+mn-cs"/>
                        </a:rPr>
                        <a:t>1.33</a:t>
                      </a:r>
                      <a:endParaRPr lang="en-US" sz="1600" b="0" i="0" u="none" strike="noStrike" kern="1200">
                        <a:solidFill>
                          <a:srgbClr val="565756"/>
                        </a:solidFill>
                        <a:latin typeface="SimSun" panose="02010600030101010101" pitchFamily="2" charset="-122"/>
                        <a:ea typeface="SimSun" panose="02010600030101010101" pitchFamily="2" charset="-122"/>
                        <a:cs typeface="+mn-cs"/>
                      </a:endParaRPr>
                    </a:p>
                  </a:txBody>
                  <a:tcPr marL="9525" marR="9525" marT="9525" marB="0" vert="horz" anchor="ctr"/>
                </a:tc>
                <a:tc>
                  <a:txBody>
                    <a:bodyPr wrap="square">
                      <a:spAutoFit/>
                    </a:bodyPr>
                    <a:lstStyle/>
                    <a:p>
                      <a:pPr algn="l" fontAlgn="b">
                        <a:lnSpc>
                          <a:spcPct val="140000"/>
                        </a:lnSpc>
                        <a:spcBef>
                          <a:spcPts val="200"/>
                        </a:spcBef>
                        <a:spcAft>
                          <a:spcPts val="200"/>
                        </a:spcAft>
                      </a:pPr>
                      <a:endParaRPr lang="de-DE" sz="1600" b="0" i="0" u="none" strike="noStrike">
                        <a:solidFill>
                          <a:schemeClr val="tx1"/>
                        </a:solidFill>
                        <a:effectLst/>
                        <a:latin typeface="Calibri" panose="020F0502020204030204" pitchFamily="34" charset="0"/>
                      </a:endParaRPr>
                    </a:p>
                  </a:txBody>
                  <a:tcPr marL="9525" marR="9525" marT="9525" marB="0" vert="horz" anchor="ctr"/>
                </a:tc>
                <a:tc>
                  <a:txBody>
                    <a:bodyPr wrap="square">
                      <a:spAutoFit/>
                    </a:bodyPr>
                    <a:lstStyle/>
                    <a:p>
                      <a:pPr algn="l" rtl="0" fontAlgn="b">
                        <a:lnSpc>
                          <a:spcPct val="140000"/>
                        </a:lnSpc>
                        <a:spcBef>
                          <a:spcPts val="200"/>
                        </a:spcBef>
                        <a:spcAft>
                          <a:spcPts val="200"/>
                        </a:spcAft>
                      </a:pPr>
                      <a:r>
                        <a:rPr lang="en-US" sz="1200" b="0" i="0" u="none" strike="noStrike">
                          <a:solidFill>
                            <a:srgbClr val="565756"/>
                          </a:solidFill>
                          <a:latin typeface="SimSun" panose="02010600030101010101" pitchFamily="2" charset="-122"/>
                          <a:ea typeface="SimSun" panose="02010600030101010101" pitchFamily="2" charset="-122"/>
                        </a:rPr>
                        <a:t>超过23万个农场（2011年）</a:t>
                      </a:r>
                      <a:endParaRPr lang="en-US" sz="1200" b="0" i="0" u="none" strike="noStrike">
                        <a:solidFill>
                          <a:srgbClr val="565756"/>
                        </a:solidFill>
                        <a:effectLst/>
                        <a:latin typeface="SimSun" panose="02010600030101010101" pitchFamily="2" charset="-122"/>
                        <a:ea typeface="SimSun" panose="02010600030101010101" pitchFamily="2" charset="-122"/>
                      </a:endParaRPr>
                    </a:p>
                  </a:txBody>
                  <a:tcPr marL="9525" marR="9525" marT="9525" marB="0" vert="horz" anchor="ctr"/>
                </a:tc>
                <a:tc>
                  <a:txBody>
                    <a:bodyPr wrap="square">
                      <a:spAutoFit/>
                    </a:bodyPr>
                    <a:lstStyle/>
                    <a:p>
                      <a:pPr algn="l" rtl="0" fontAlgn="b">
                        <a:lnSpc>
                          <a:spcPct val="140000"/>
                        </a:lnSpc>
                        <a:spcBef>
                          <a:spcPts val="200"/>
                        </a:spcBef>
                        <a:spcAft>
                          <a:spcPts val="200"/>
                        </a:spcAft>
                      </a:pPr>
                      <a:r>
                        <a:rPr lang="en-US" sz="1100" b="0" i="0" u="none" strike="noStrike">
                          <a:solidFill>
                            <a:srgbClr val="000000"/>
                          </a:solidFill>
                          <a:latin typeface="SimSun" panose="02010600030101010101" pitchFamily="2" charset="-122"/>
                          <a:ea typeface="SimSun" panose="02010600030101010101" pitchFamily="2" charset="-122"/>
                        </a:rPr>
                        <a:t>Lowder等人（2016年）</a:t>
                      </a:r>
                      <a:endParaRPr lang="en-US" sz="1100" b="0" i="0" u="none" strike="noStrike">
                        <a:solidFill>
                          <a:srgbClr val="000000"/>
                        </a:solidFill>
                        <a:effectLst/>
                        <a:latin typeface="SimSun" panose="02010600030101010101" pitchFamily="2" charset="-122"/>
                        <a:ea typeface="SimSun" panose="02010600030101010101" pitchFamily="2" charset="-122"/>
                      </a:endParaRPr>
                    </a:p>
                  </a:txBody>
                  <a:tcPr marL="9525" marR="9525" marT="9525" marB="0" vert="horz" anchor="ctr"/>
                </a:tc>
              </a:tr>
              <a:tr h="252729">
                <a:tc>
                  <a:txBody>
                    <a:bodyPr wrap="square">
                      <a:spAutoFit/>
                    </a:bodyPr>
                    <a:lstStyle/>
                    <a:p>
                      <a:pPr rtl="0">
                        <a:lnSpc>
                          <a:spcPct val="14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阿富汗</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ctr"/>
                </a:tc>
                <a:tc>
                  <a:txBody>
                    <a:bodyPr wrap="square">
                      <a:spAutoFit/>
                    </a:bodyPr>
                    <a:lstStyle/>
                    <a:p>
                      <a:pPr marL="0" algn="r" defTabSz="914400" rtl="0" eaLnBrk="1" fontAlgn="b" latinLnBrk="0" hangingPunct="1">
                        <a:lnSpc>
                          <a:spcPct val="140000"/>
                        </a:lnSpc>
                        <a:spcBef>
                          <a:spcPts val="200"/>
                        </a:spcBef>
                        <a:spcAft>
                          <a:spcPts val="200"/>
                        </a:spcAft>
                      </a:pPr>
                      <a:r>
                        <a:rPr lang="en-US" sz="1600" b="0" i="0" u="none" strike="noStrike" kern="1200">
                          <a:solidFill>
                            <a:srgbClr val="565756"/>
                          </a:solidFill>
                          <a:latin typeface="SimSun" panose="02010600030101010101" pitchFamily="2" charset="-122"/>
                          <a:ea typeface="SimSun" panose="02010600030101010101" pitchFamily="2" charset="-122"/>
                          <a:cs typeface="+mn-cs"/>
                        </a:rPr>
                        <a:t>0.28</a:t>
                      </a:r>
                      <a:endParaRPr lang="en-US" sz="1600" b="0" i="0" u="none" strike="noStrike" kern="1200">
                        <a:solidFill>
                          <a:srgbClr val="565756"/>
                        </a:solidFill>
                        <a:latin typeface="SimSun" panose="02010600030101010101" pitchFamily="2" charset="-122"/>
                        <a:ea typeface="SimSun" panose="02010600030101010101" pitchFamily="2" charset="-122"/>
                        <a:cs typeface="+mn-cs"/>
                      </a:endParaRPr>
                    </a:p>
                  </a:txBody>
                  <a:tcPr marL="9525" marR="9525" marT="9525" marB="0" vert="horz" anchor="ctr"/>
                </a:tc>
                <a:tc>
                  <a:txBody>
                    <a:bodyPr wrap="square">
                      <a:spAutoFit/>
                    </a:bodyPr>
                    <a:lstStyle/>
                    <a:p>
                      <a:pPr algn="r" rtl="0" fontAlgn="b">
                        <a:lnSpc>
                          <a:spcPct val="140000"/>
                        </a:lnSpc>
                        <a:spcBef>
                          <a:spcPts val="200"/>
                        </a:spcBef>
                        <a:spcAft>
                          <a:spcPts val="200"/>
                        </a:spcAft>
                      </a:pPr>
                      <a:r>
                        <a:rPr lang="en-US" sz="1600" b="0" i="0" u="none" strike="noStrike">
                          <a:solidFill>
                            <a:srgbClr val="565756"/>
                          </a:solidFill>
                          <a:latin typeface="SimSun" panose="02010600030101010101" pitchFamily="2" charset="-122"/>
                          <a:ea typeface="SimSun" panose="02010600030101010101" pitchFamily="2" charset="-122"/>
                        </a:rPr>
                        <a:t>1-2</a:t>
                      </a:r>
                      <a:endParaRPr lang="en-US" sz="1600" b="0" i="0" u="none" strike="noStrike">
                        <a:solidFill>
                          <a:srgbClr val="565756"/>
                        </a:solidFill>
                        <a:effectLst/>
                        <a:latin typeface="SimSun" panose="02010600030101010101" pitchFamily="2" charset="-122"/>
                        <a:ea typeface="SimSun" panose="02010600030101010101" pitchFamily="2" charset="-122"/>
                      </a:endParaRPr>
                    </a:p>
                  </a:txBody>
                  <a:tcPr marL="9525" marR="9525" marT="9525" marB="0" vert="horz" anchor="ctr"/>
                </a:tc>
                <a:tc>
                  <a:txBody>
                    <a:bodyPr wrap="square">
                      <a:spAutoFit/>
                    </a:bodyPr>
                    <a:lstStyle/>
                    <a:p>
                      <a:pPr algn="l" rtl="0" fontAlgn="b">
                        <a:lnSpc>
                          <a:spcPct val="140000"/>
                        </a:lnSpc>
                        <a:spcBef>
                          <a:spcPts val="200"/>
                        </a:spcBef>
                        <a:spcAft>
                          <a:spcPts val="200"/>
                        </a:spcAft>
                      </a:pPr>
                      <a:r>
                        <a:rPr lang="en-US" sz="1200" b="0" i="0" u="none" strike="noStrike">
                          <a:solidFill>
                            <a:srgbClr val="565756"/>
                          </a:solidFill>
                          <a:latin typeface="SimSun" panose="02010600030101010101" pitchFamily="2" charset="-122"/>
                          <a:ea typeface="SimSun" panose="02010600030101010101" pitchFamily="2" charset="-122"/>
                        </a:rPr>
                        <a:t>超过300万农民（2002年）</a:t>
                      </a:r>
                      <a:endParaRPr lang="en-US" sz="1200" b="0" i="0" u="none" strike="noStrike">
                        <a:solidFill>
                          <a:srgbClr val="565756"/>
                        </a:solidFill>
                        <a:effectLst/>
                        <a:latin typeface="SimSun" panose="02010600030101010101" pitchFamily="2" charset="-122"/>
                        <a:ea typeface="SimSun" panose="02010600030101010101" pitchFamily="2" charset="-122"/>
                      </a:endParaRPr>
                    </a:p>
                  </a:txBody>
                  <a:tcPr marL="9525" marR="9525" marT="9525" marB="0" vert="horz" anchor="ctr"/>
                </a:tc>
                <a:tc>
                  <a:txBody>
                    <a:bodyPr wrap="square">
                      <a:spAutoFit/>
                    </a:bodyPr>
                    <a:lstStyle/>
                    <a:p>
                      <a:pPr algn="l" rtl="0" fontAlgn="b">
                        <a:lnSpc>
                          <a:spcPct val="140000"/>
                        </a:lnSpc>
                        <a:spcBef>
                          <a:spcPts val="200"/>
                        </a:spcBef>
                        <a:spcAft>
                          <a:spcPts val="200"/>
                        </a:spcAft>
                      </a:pPr>
                      <a:r>
                        <a:rPr lang="en-US" sz="1100" b="0" i="0" u="none" strike="noStrike">
                          <a:solidFill>
                            <a:srgbClr val="000000"/>
                          </a:solidFill>
                          <a:latin typeface="SimSun" panose="02010600030101010101" pitchFamily="2" charset="-122"/>
                          <a:ea typeface="SimSun" panose="02010600030101010101" pitchFamily="2" charset="-122"/>
                        </a:rPr>
                        <a:t>Lowder等人（2016年）</a:t>
                      </a:r>
                      <a:endParaRPr lang="en-US" sz="1100" b="0" i="0" u="none" strike="noStrike">
                        <a:solidFill>
                          <a:srgbClr val="000000"/>
                        </a:solidFill>
                        <a:effectLst/>
                        <a:latin typeface="SimSun" panose="02010600030101010101" pitchFamily="2" charset="-122"/>
                        <a:ea typeface="SimSun" panose="02010600030101010101" pitchFamily="2" charset="-122"/>
                      </a:endParaRPr>
                    </a:p>
                  </a:txBody>
                  <a:tcPr marL="9525" marR="9525" marT="9525" marB="0" vert="horz" anchor="ctr"/>
                </a:tc>
              </a:tr>
              <a:tr h="252729">
                <a:tc>
                  <a:txBody>
                    <a:bodyPr wrap="square">
                      <a:spAutoFit/>
                    </a:bodyPr>
                    <a:lstStyle/>
                    <a:p>
                      <a:pPr rtl="0">
                        <a:lnSpc>
                          <a:spcPct val="14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阿塞拜疆</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ctr"/>
                </a:tc>
                <a:tc>
                  <a:txBody>
                    <a:bodyPr wrap="square">
                      <a:spAutoFit/>
                    </a:bodyPr>
                    <a:lstStyle/>
                    <a:p>
                      <a:pPr marL="0" algn="r" defTabSz="914400" rtl="0" eaLnBrk="1" fontAlgn="b" latinLnBrk="0" hangingPunct="1">
                        <a:lnSpc>
                          <a:spcPct val="140000"/>
                        </a:lnSpc>
                        <a:spcBef>
                          <a:spcPts val="200"/>
                        </a:spcBef>
                        <a:spcAft>
                          <a:spcPts val="200"/>
                        </a:spcAft>
                      </a:pPr>
                      <a:r>
                        <a:rPr lang="en-US" sz="1600" b="0" i="0" u="none" strike="noStrike" kern="1200">
                          <a:solidFill>
                            <a:srgbClr val="565756"/>
                          </a:solidFill>
                          <a:latin typeface="SimSun" panose="02010600030101010101" pitchFamily="2" charset="-122"/>
                          <a:ea typeface="SimSun" panose="02010600030101010101" pitchFamily="2" charset="-122"/>
                          <a:cs typeface="+mn-cs"/>
                        </a:rPr>
                        <a:t>0.48</a:t>
                      </a:r>
                      <a:endParaRPr lang="en-US" sz="1600" b="0" i="0" u="none" strike="noStrike" kern="1200">
                        <a:solidFill>
                          <a:srgbClr val="565756"/>
                        </a:solidFill>
                        <a:latin typeface="SimSun" panose="02010600030101010101" pitchFamily="2" charset="-122"/>
                        <a:ea typeface="SimSun" panose="02010600030101010101" pitchFamily="2" charset="-122"/>
                        <a:cs typeface="+mn-cs"/>
                      </a:endParaRPr>
                    </a:p>
                  </a:txBody>
                  <a:tcPr marL="9525" marR="9525" marT="9525" marB="0" vert="horz" anchor="ctr"/>
                </a:tc>
                <a:tc>
                  <a:txBody>
                    <a:bodyPr wrap="square">
                      <a:spAutoFit/>
                    </a:bodyPr>
                    <a:lstStyle/>
                    <a:p>
                      <a:pPr algn="r" rtl="0" fontAlgn="b">
                        <a:lnSpc>
                          <a:spcPct val="140000"/>
                        </a:lnSpc>
                        <a:spcBef>
                          <a:spcPts val="200"/>
                        </a:spcBef>
                        <a:spcAft>
                          <a:spcPts val="200"/>
                        </a:spcAft>
                      </a:pPr>
                      <a:r>
                        <a:rPr lang="en-US" sz="1600" b="0" i="0" u="none" strike="noStrike">
                          <a:solidFill>
                            <a:srgbClr val="565756"/>
                          </a:solidFill>
                          <a:latin typeface="SimSun" panose="02010600030101010101" pitchFamily="2" charset="-122"/>
                          <a:ea typeface="SimSun" panose="02010600030101010101" pitchFamily="2" charset="-122"/>
                        </a:rPr>
                        <a:t>1.7</a:t>
                      </a:r>
                      <a:endParaRPr lang="en-US" sz="1600" b="0" i="0" u="none" strike="noStrike">
                        <a:solidFill>
                          <a:srgbClr val="565756"/>
                        </a:solidFill>
                        <a:effectLst/>
                        <a:latin typeface="SimSun" panose="02010600030101010101" pitchFamily="2" charset="-122"/>
                        <a:ea typeface="SimSun" panose="02010600030101010101" pitchFamily="2" charset="-122"/>
                      </a:endParaRPr>
                    </a:p>
                  </a:txBody>
                  <a:tcPr marL="9525" marR="9525" marT="9525" marB="0" vert="horz" anchor="ctr"/>
                </a:tc>
                <a:tc>
                  <a:txBody>
                    <a:bodyPr wrap="square">
                      <a:spAutoFit/>
                    </a:bodyPr>
                    <a:lstStyle/>
                    <a:p>
                      <a:pPr algn="l" rtl="0" fontAlgn="b">
                        <a:lnSpc>
                          <a:spcPct val="140000"/>
                        </a:lnSpc>
                        <a:spcBef>
                          <a:spcPts val="200"/>
                        </a:spcBef>
                        <a:spcAft>
                          <a:spcPts val="200"/>
                        </a:spcAft>
                      </a:pPr>
                      <a:r>
                        <a:rPr lang="en-US" sz="1200" b="0" i="0" u="none" strike="noStrike">
                          <a:solidFill>
                            <a:srgbClr val="565756"/>
                          </a:solidFill>
                          <a:latin typeface="SimSun" panose="02010600030101010101" pitchFamily="2" charset="-122"/>
                          <a:ea typeface="SimSun" panose="02010600030101010101" pitchFamily="2" charset="-122"/>
                        </a:rPr>
                        <a:t>65%的农场农户的面积&lt;1公顷，他们占用了10%的土地</a:t>
                      </a:r>
                      <a:endParaRPr lang="en-US" sz="1200" b="0" i="0" u="none" strike="noStrike">
                        <a:solidFill>
                          <a:srgbClr val="565756"/>
                        </a:solidFill>
                        <a:latin typeface="SimSun" panose="02010600030101010101" pitchFamily="2" charset="-122"/>
                        <a:ea typeface="SimSun" panose="02010600030101010101" pitchFamily="2" charset="-122"/>
                      </a:endParaRPr>
                    </a:p>
                  </a:txBody>
                  <a:tcPr marL="9525" marR="9525" marT="9525" marB="0" vert="horz" anchor="ctr"/>
                </a:tc>
                <a:tc>
                  <a:txBody>
                    <a:bodyPr wrap="square">
                      <a:spAutoFit/>
                    </a:bodyPr>
                    <a:lstStyle/>
                    <a:p>
                      <a:pPr algn="l" rtl="0" fontAlgn="b">
                        <a:lnSpc>
                          <a:spcPct val="140000"/>
                        </a:lnSpc>
                        <a:spcBef>
                          <a:spcPts val="200"/>
                        </a:spcBef>
                        <a:spcAft>
                          <a:spcPts val="200"/>
                        </a:spcAft>
                      </a:pPr>
                      <a:r>
                        <a:rPr lang="en-US" sz="1100" b="0" i="0" u="none" strike="noStrike">
                          <a:solidFill>
                            <a:srgbClr val="000000"/>
                          </a:solidFill>
                          <a:latin typeface="SimSun" panose="02010600030101010101" pitchFamily="2" charset="-122"/>
                          <a:ea typeface="SimSun" panose="02010600030101010101" pitchFamily="2" charset="-122"/>
                        </a:rPr>
                        <a:t>来自2015年农业普查的结构数据</a:t>
                      </a:r>
                      <a:endParaRPr lang="en-US" sz="1100" b="0" i="0" u="none" strike="noStrike">
                        <a:solidFill>
                          <a:srgbClr val="000000"/>
                        </a:solidFill>
                        <a:latin typeface="SimSun" panose="02010600030101010101" pitchFamily="2" charset="-122"/>
                        <a:ea typeface="SimSun" panose="02010600030101010101" pitchFamily="2" charset="-122"/>
                      </a:endParaRPr>
                    </a:p>
                  </a:txBody>
                  <a:tcPr marL="9525" marR="9525" marT="9525" marB="0" vert="horz" anchor="ctr"/>
                </a:tc>
              </a:tr>
              <a:tr h="252729">
                <a:tc>
                  <a:txBody>
                    <a:bodyPr wrap="square">
                      <a:spAutoFit/>
                    </a:bodyPr>
                    <a:lstStyle/>
                    <a:p>
                      <a:pPr rtl="0">
                        <a:lnSpc>
                          <a:spcPct val="14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格鲁吉亚</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ctr"/>
                </a:tc>
                <a:tc>
                  <a:txBody>
                    <a:bodyPr wrap="square">
                      <a:spAutoFit/>
                    </a:bodyPr>
                    <a:lstStyle/>
                    <a:p>
                      <a:pPr marL="0" algn="r" defTabSz="914400" rtl="0" eaLnBrk="1" fontAlgn="b" latinLnBrk="0" hangingPunct="1">
                        <a:lnSpc>
                          <a:spcPct val="140000"/>
                        </a:lnSpc>
                        <a:spcBef>
                          <a:spcPts val="200"/>
                        </a:spcBef>
                        <a:spcAft>
                          <a:spcPts val="200"/>
                        </a:spcAft>
                      </a:pPr>
                      <a:r>
                        <a:rPr lang="en-US" sz="1600" b="0" i="0" u="none" strike="noStrike" kern="1200">
                          <a:solidFill>
                            <a:srgbClr val="565756"/>
                          </a:solidFill>
                          <a:latin typeface="SimSun" panose="02010600030101010101" pitchFamily="2" charset="-122"/>
                          <a:ea typeface="SimSun" panose="02010600030101010101" pitchFamily="2" charset="-122"/>
                          <a:cs typeface="+mn-cs"/>
                        </a:rPr>
                        <a:t>0.20</a:t>
                      </a:r>
                      <a:endParaRPr lang="en-US" sz="1600" b="0" i="0" u="none" strike="noStrike" kern="1200">
                        <a:solidFill>
                          <a:srgbClr val="565756"/>
                        </a:solidFill>
                        <a:latin typeface="SimSun" panose="02010600030101010101" pitchFamily="2" charset="-122"/>
                        <a:ea typeface="SimSun" panose="02010600030101010101" pitchFamily="2" charset="-122"/>
                        <a:cs typeface="+mn-cs"/>
                      </a:endParaRPr>
                    </a:p>
                  </a:txBody>
                  <a:tcPr marL="9525" marR="9525" marT="9525" marB="0" vert="horz" anchor="ctr"/>
                </a:tc>
                <a:tc>
                  <a:txBody>
                    <a:bodyPr wrap="square">
                      <a:spAutoFit/>
                    </a:bodyPr>
                    <a:lstStyle/>
                    <a:p>
                      <a:pPr algn="r" rtl="0" fontAlgn="b">
                        <a:lnSpc>
                          <a:spcPct val="140000"/>
                        </a:lnSpc>
                        <a:spcBef>
                          <a:spcPts val="200"/>
                        </a:spcBef>
                        <a:spcAft>
                          <a:spcPts val="200"/>
                        </a:spcAft>
                      </a:pPr>
                      <a:r>
                        <a:rPr lang="en-US" sz="1600" b="0" i="0" u="none" strike="noStrike">
                          <a:solidFill>
                            <a:srgbClr val="565756"/>
                          </a:solidFill>
                          <a:latin typeface="SimSun" panose="02010600030101010101" pitchFamily="2" charset="-122"/>
                          <a:ea typeface="SimSun" panose="02010600030101010101" pitchFamily="2" charset="-122"/>
                        </a:rPr>
                        <a:t>1.3</a:t>
                      </a:r>
                      <a:endParaRPr lang="en-US" sz="1600" b="0" i="0" u="none" strike="noStrike">
                        <a:solidFill>
                          <a:srgbClr val="565756"/>
                        </a:solidFill>
                        <a:latin typeface="SimSun" panose="02010600030101010101" pitchFamily="2" charset="-122"/>
                        <a:ea typeface="SimSun" panose="02010600030101010101" pitchFamily="2" charset="-122"/>
                      </a:endParaRPr>
                    </a:p>
                  </a:txBody>
                  <a:tcPr marL="9525" marR="9525" marT="9525" marB="0" vert="horz" anchor="ctr"/>
                </a:tc>
                <a:tc>
                  <a:txBody>
                    <a:bodyPr wrap="square">
                      <a:spAutoFit/>
                    </a:bodyPr>
                    <a:lstStyle/>
                    <a:p>
                      <a:pPr algn="l" rtl="0" fontAlgn="b">
                        <a:lnSpc>
                          <a:spcPct val="140000"/>
                        </a:lnSpc>
                        <a:spcBef>
                          <a:spcPts val="200"/>
                        </a:spcBef>
                        <a:spcAft>
                          <a:spcPts val="200"/>
                        </a:spcAft>
                      </a:pPr>
                      <a:r>
                        <a:rPr lang="en-US" sz="1200" b="0" i="0" u="none" strike="noStrike">
                          <a:solidFill>
                            <a:srgbClr val="565756"/>
                          </a:solidFill>
                          <a:latin typeface="SimSun" panose="02010600030101010101" pitchFamily="2" charset="-122"/>
                          <a:ea typeface="SimSun" panose="02010600030101010101" pitchFamily="2" charset="-122"/>
                        </a:rPr>
                        <a:t>73%的农场小于1公顷，占用了19%的土地</a:t>
                      </a:r>
                      <a:endParaRPr lang="en-US" sz="1200" b="0" i="0" u="none" strike="noStrike">
                        <a:solidFill>
                          <a:srgbClr val="565756"/>
                        </a:solidFill>
                        <a:latin typeface="SimSun" panose="02010600030101010101" pitchFamily="2" charset="-122"/>
                        <a:ea typeface="SimSun" panose="02010600030101010101" pitchFamily="2" charset="-122"/>
                      </a:endParaRPr>
                    </a:p>
                  </a:txBody>
                  <a:tcPr marL="9525" marR="9525" marT="9525" marB="0" vert="horz" anchor="ctr"/>
                </a:tc>
                <a:tc>
                  <a:txBody>
                    <a:bodyPr wrap="square">
                      <a:spAutoFit/>
                    </a:bodyPr>
                    <a:lstStyle/>
                    <a:p>
                      <a:pPr algn="l" rtl="0" fontAlgn="b">
                        <a:lnSpc>
                          <a:spcPct val="140000"/>
                        </a:lnSpc>
                        <a:spcBef>
                          <a:spcPts val="200"/>
                        </a:spcBef>
                        <a:spcAft>
                          <a:spcPts val="200"/>
                        </a:spcAft>
                      </a:pPr>
                      <a:r>
                        <a:rPr lang="en-US" sz="1100" b="0" i="0" u="none" strike="noStrike">
                          <a:solidFill>
                            <a:srgbClr val="000000"/>
                          </a:solidFill>
                          <a:latin typeface="SimSun" panose="02010600030101010101" pitchFamily="2" charset="-122"/>
                          <a:ea typeface="SimSun" panose="02010600030101010101" pitchFamily="2" charset="-122"/>
                        </a:rPr>
                        <a:t>2010年农业普查的结构数据</a:t>
                      </a:r>
                      <a:endParaRPr lang="en-US" sz="1100" b="0" i="0" u="none" strike="noStrike">
                        <a:solidFill>
                          <a:srgbClr val="000000"/>
                        </a:solidFill>
                        <a:latin typeface="SimSun" panose="02010600030101010101" pitchFamily="2" charset="-122"/>
                        <a:ea typeface="SimSun" panose="02010600030101010101" pitchFamily="2" charset="-122"/>
                      </a:endParaRPr>
                    </a:p>
                  </a:txBody>
                  <a:tcPr marL="9525" marR="9525" marT="9525" marB="0" vert="horz" anchor="ctr"/>
                </a:tc>
              </a:tr>
              <a:tr h="252729">
                <a:tc>
                  <a:txBody>
                    <a:bodyPr wrap="square">
                      <a:spAutoFit/>
                    </a:bodyPr>
                    <a:lstStyle/>
                    <a:p>
                      <a:pPr rtl="0">
                        <a:lnSpc>
                          <a:spcPct val="14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哈萨克斯坦</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ctr"/>
                </a:tc>
                <a:tc>
                  <a:txBody>
                    <a:bodyPr wrap="square">
                      <a:spAutoFit/>
                    </a:bodyPr>
                    <a:lstStyle/>
                    <a:p>
                      <a:pPr marL="0" algn="r" defTabSz="914400" rtl="0" eaLnBrk="1" fontAlgn="b" latinLnBrk="0" hangingPunct="1">
                        <a:lnSpc>
                          <a:spcPct val="140000"/>
                        </a:lnSpc>
                        <a:spcBef>
                          <a:spcPts val="200"/>
                        </a:spcBef>
                        <a:spcAft>
                          <a:spcPts val="200"/>
                        </a:spcAft>
                      </a:pPr>
                      <a:r>
                        <a:rPr lang="en-US" sz="1600" b="0" i="0" u="none" strike="noStrike" kern="1200">
                          <a:solidFill>
                            <a:srgbClr val="565756"/>
                          </a:solidFill>
                          <a:latin typeface="SimSun" panose="02010600030101010101" pitchFamily="2" charset="-122"/>
                          <a:ea typeface="SimSun" panose="02010600030101010101" pitchFamily="2" charset="-122"/>
                          <a:cs typeface="+mn-cs"/>
                        </a:rPr>
                        <a:t>3.84</a:t>
                      </a:r>
                      <a:endParaRPr lang="en-US" sz="1600" b="0" i="0" u="none" strike="noStrike" kern="1200">
                        <a:solidFill>
                          <a:srgbClr val="565756"/>
                        </a:solidFill>
                        <a:latin typeface="SimSun" panose="02010600030101010101" pitchFamily="2" charset="-122"/>
                        <a:ea typeface="SimSun" panose="02010600030101010101" pitchFamily="2" charset="-122"/>
                        <a:cs typeface="+mn-cs"/>
                      </a:endParaRPr>
                    </a:p>
                  </a:txBody>
                  <a:tcPr marL="9525" marR="9525" marT="9525" marB="0" vert="horz" anchor="ctr"/>
                </a:tc>
                <a:tc>
                  <a:txBody>
                    <a:bodyPr wrap="square">
                      <a:spAutoFit/>
                    </a:bodyPr>
                    <a:lstStyle/>
                    <a:p>
                      <a:pPr algn="r" rtl="0" fontAlgn="b">
                        <a:lnSpc>
                          <a:spcPct val="140000"/>
                        </a:lnSpc>
                        <a:spcBef>
                          <a:spcPts val="200"/>
                        </a:spcBef>
                        <a:spcAft>
                          <a:spcPts val="200"/>
                        </a:spcAft>
                      </a:pPr>
                      <a:r>
                        <a:rPr lang="en-US" sz="1600" b="0" i="0" u="none" strike="noStrike">
                          <a:solidFill>
                            <a:srgbClr val="565756"/>
                          </a:solidFill>
                          <a:latin typeface="SimSun" panose="02010600030101010101" pitchFamily="2" charset="-122"/>
                          <a:ea typeface="SimSun" panose="02010600030101010101" pitchFamily="2" charset="-122"/>
                        </a:rPr>
                        <a:t>117.4</a:t>
                      </a:r>
                      <a:endParaRPr lang="en-US" sz="1600" b="0" i="0" u="none" strike="noStrike">
                        <a:solidFill>
                          <a:srgbClr val="565756"/>
                        </a:solidFill>
                        <a:latin typeface="SimSun" panose="02010600030101010101" pitchFamily="2" charset="-122"/>
                        <a:ea typeface="SimSun" panose="02010600030101010101" pitchFamily="2" charset="-122"/>
                      </a:endParaRPr>
                    </a:p>
                  </a:txBody>
                  <a:tcPr marL="9525" marR="9525" marT="9525" marB="0" vert="horz" anchor="ctr"/>
                </a:tc>
                <a:tc>
                  <a:txBody>
                    <a:bodyPr wrap="square">
                      <a:spAutoFit/>
                    </a:bodyPr>
                    <a:lstStyle/>
                    <a:p>
                      <a:pPr algn="l" rtl="0" fontAlgn="b">
                        <a:lnSpc>
                          <a:spcPct val="140000"/>
                        </a:lnSpc>
                        <a:spcBef>
                          <a:spcPts val="200"/>
                        </a:spcBef>
                        <a:spcAft>
                          <a:spcPts val="200"/>
                        </a:spcAft>
                      </a:pPr>
                      <a:r>
                        <a:rPr lang="en-US" sz="1200" b="0" i="0" u="none" strike="noStrike">
                          <a:solidFill>
                            <a:srgbClr val="565756"/>
                          </a:solidFill>
                          <a:latin typeface="SimSun" panose="02010600030101010101" pitchFamily="2" charset="-122"/>
                          <a:ea typeface="SimSun" panose="02010600030101010101" pitchFamily="2" charset="-122"/>
                        </a:rPr>
                        <a:t>80%的农场面积&lt;50公顷（平均面积为11.3公顷），且耕地面积&lt;8%。</a:t>
                      </a:r>
                      <a:endParaRPr lang="en-US" sz="1200" b="0" i="0" u="none" strike="noStrike">
                        <a:solidFill>
                          <a:srgbClr val="565756"/>
                        </a:solidFill>
                        <a:latin typeface="SimSun" panose="02010600030101010101" pitchFamily="2" charset="-122"/>
                        <a:ea typeface="SimSun" panose="02010600030101010101" pitchFamily="2" charset="-122"/>
                      </a:endParaRPr>
                    </a:p>
                  </a:txBody>
                  <a:tcPr marL="9525" marR="9525" marT="9525" marB="0" vert="horz" anchor="ctr"/>
                </a:tc>
                <a:tc>
                  <a:txBody>
                    <a:bodyPr wrap="square">
                      <a:spAutoFit/>
                    </a:bodyPr>
                    <a:lstStyle/>
                    <a:p>
                      <a:pPr algn="l" rtl="0" fontAlgn="b">
                        <a:lnSpc>
                          <a:spcPct val="140000"/>
                        </a:lnSpc>
                        <a:spcBef>
                          <a:spcPts val="200"/>
                        </a:spcBef>
                        <a:spcAft>
                          <a:spcPts val="200"/>
                        </a:spcAft>
                      </a:pPr>
                      <a:r>
                        <a:rPr lang="en-US" sz="1100" b="0" i="0" u="none" strike="noStrike">
                          <a:solidFill>
                            <a:srgbClr val="000000"/>
                          </a:solidFill>
                          <a:latin typeface="SimSun" panose="02010600030101010101" pitchFamily="2" charset="-122"/>
                          <a:ea typeface="SimSun" panose="02010600030101010101" pitchFamily="2" charset="-122"/>
                        </a:rPr>
                        <a:t>官方数据（2020年）</a:t>
                      </a:r>
                      <a:endParaRPr lang="en-US" sz="1100" b="0" i="0" u="none" strike="noStrike">
                        <a:solidFill>
                          <a:srgbClr val="000000"/>
                        </a:solidFill>
                        <a:latin typeface="SimSun" panose="02010600030101010101" pitchFamily="2" charset="-122"/>
                        <a:ea typeface="SimSun" panose="02010600030101010101" pitchFamily="2" charset="-122"/>
                      </a:endParaRPr>
                    </a:p>
                  </a:txBody>
                  <a:tcPr marL="9525" marR="9525" marT="9525" marB="0" vert="horz" anchor="ctr"/>
                </a:tc>
              </a:tr>
              <a:tr h="252729">
                <a:tc>
                  <a:txBody>
                    <a:bodyPr wrap="square">
                      <a:spAutoFit/>
                    </a:bodyPr>
                    <a:lstStyle/>
                    <a:p>
                      <a:pPr rtl="0">
                        <a:lnSpc>
                          <a:spcPct val="14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吉尔吉斯斯坦</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ctr"/>
                </a:tc>
                <a:tc>
                  <a:txBody>
                    <a:bodyPr wrap="square">
                      <a:spAutoFit/>
                    </a:bodyPr>
                    <a:lstStyle/>
                    <a:p>
                      <a:pPr marL="0" algn="r" defTabSz="914400" rtl="0" eaLnBrk="1" fontAlgn="b" latinLnBrk="0" hangingPunct="1">
                        <a:lnSpc>
                          <a:spcPct val="140000"/>
                        </a:lnSpc>
                        <a:spcBef>
                          <a:spcPts val="200"/>
                        </a:spcBef>
                        <a:spcAft>
                          <a:spcPts val="200"/>
                        </a:spcAft>
                      </a:pPr>
                      <a:r>
                        <a:rPr lang="en-US" sz="1600" b="0" i="0" u="none" strike="noStrike" kern="1200">
                          <a:solidFill>
                            <a:srgbClr val="565756"/>
                          </a:solidFill>
                          <a:latin typeface="SimSun" panose="02010600030101010101" pitchFamily="2" charset="-122"/>
                          <a:ea typeface="SimSun" panose="02010600030101010101" pitchFamily="2" charset="-122"/>
                          <a:cs typeface="+mn-cs"/>
                        </a:rPr>
                        <a:t>0.32</a:t>
                      </a:r>
                      <a:endParaRPr lang="en-US" sz="1600" b="0" i="0" u="none" strike="noStrike" kern="1200">
                        <a:solidFill>
                          <a:srgbClr val="565756"/>
                        </a:solidFill>
                        <a:latin typeface="SimSun" panose="02010600030101010101" pitchFamily="2" charset="-122"/>
                        <a:ea typeface="SimSun" panose="02010600030101010101" pitchFamily="2" charset="-122"/>
                        <a:cs typeface="+mn-cs"/>
                      </a:endParaRPr>
                    </a:p>
                  </a:txBody>
                  <a:tcPr marL="9525" marR="9525" marT="9525" marB="0" vert="horz" anchor="ctr"/>
                </a:tc>
                <a:tc>
                  <a:txBody>
                    <a:bodyPr wrap="square">
                      <a:spAutoFit/>
                    </a:bodyPr>
                    <a:lstStyle/>
                    <a:p>
                      <a:pPr algn="r" rtl="0" fontAlgn="b">
                        <a:lnSpc>
                          <a:spcPct val="140000"/>
                        </a:lnSpc>
                        <a:spcBef>
                          <a:spcPts val="200"/>
                        </a:spcBef>
                        <a:spcAft>
                          <a:spcPts val="200"/>
                        </a:spcAft>
                      </a:pPr>
                      <a:r>
                        <a:rPr lang="en-US" sz="1600" b="0" i="0" u="none" strike="noStrike">
                          <a:solidFill>
                            <a:srgbClr val="565756"/>
                          </a:solidFill>
                          <a:latin typeface="SimSun" panose="02010600030101010101" pitchFamily="2" charset="-122"/>
                          <a:ea typeface="SimSun" panose="02010600030101010101" pitchFamily="2" charset="-122"/>
                        </a:rPr>
                        <a:t>2.2</a:t>
                      </a:r>
                      <a:endParaRPr lang="en-US" sz="1600" b="0" i="0" u="none" strike="noStrike">
                        <a:solidFill>
                          <a:srgbClr val="565756"/>
                        </a:solidFill>
                        <a:latin typeface="SimSun" panose="02010600030101010101" pitchFamily="2" charset="-122"/>
                        <a:ea typeface="SimSun" panose="02010600030101010101" pitchFamily="2" charset="-122"/>
                      </a:endParaRPr>
                    </a:p>
                  </a:txBody>
                  <a:tcPr marL="9525" marR="9525" marT="9525" marB="0" vert="horz" anchor="ctr"/>
                </a:tc>
                <a:tc>
                  <a:txBody>
                    <a:bodyPr wrap="square">
                      <a:spAutoFit/>
                    </a:bodyPr>
                    <a:lstStyle/>
                    <a:p>
                      <a:pPr algn="l" rtl="0" fontAlgn="b">
                        <a:lnSpc>
                          <a:spcPct val="140000"/>
                        </a:lnSpc>
                        <a:spcBef>
                          <a:spcPts val="200"/>
                        </a:spcBef>
                        <a:spcAft>
                          <a:spcPts val="200"/>
                        </a:spcAft>
                      </a:pPr>
                      <a:r>
                        <a:rPr lang="en-US" sz="1200" b="0" i="0" u="none" strike="noStrike">
                          <a:solidFill>
                            <a:srgbClr val="565756"/>
                          </a:solidFill>
                          <a:latin typeface="SimSun" panose="02010600030101010101" pitchFamily="2" charset="-122"/>
                          <a:ea typeface="SimSun" panose="02010600030101010101" pitchFamily="2" charset="-122"/>
                        </a:rPr>
                        <a:t>占用89%的耕地</a:t>
                      </a:r>
                      <a:endParaRPr lang="en-US" sz="1200" b="0" i="0" u="none" strike="noStrike">
                        <a:solidFill>
                          <a:srgbClr val="565756"/>
                        </a:solidFill>
                        <a:latin typeface="SimSun" panose="02010600030101010101" pitchFamily="2" charset="-122"/>
                        <a:ea typeface="SimSun" panose="02010600030101010101" pitchFamily="2" charset="-122"/>
                      </a:endParaRPr>
                    </a:p>
                  </a:txBody>
                  <a:tcPr marL="9525" marR="9525" marT="9525" marB="0" vert="horz" anchor="ctr"/>
                </a:tc>
                <a:tc>
                  <a:txBody>
                    <a:bodyPr wrap="square">
                      <a:spAutoFit/>
                    </a:bodyPr>
                    <a:lstStyle/>
                    <a:p>
                      <a:pPr algn="l" rtl="0" fontAlgn="b">
                        <a:lnSpc>
                          <a:spcPct val="140000"/>
                        </a:lnSpc>
                        <a:spcBef>
                          <a:spcPts val="200"/>
                        </a:spcBef>
                        <a:spcAft>
                          <a:spcPts val="200"/>
                        </a:spcAft>
                      </a:pPr>
                      <a:r>
                        <a:rPr lang="en-US" sz="1100" b="0" i="0" u="none" strike="noStrike">
                          <a:solidFill>
                            <a:srgbClr val="000000"/>
                          </a:solidFill>
                          <a:latin typeface="SimSun" panose="02010600030101010101" pitchFamily="2" charset="-122"/>
                          <a:ea typeface="SimSun" panose="02010600030101010101" pitchFamily="2" charset="-122"/>
                        </a:rPr>
                        <a:t>官方数据（2016年）</a:t>
                      </a:r>
                      <a:endParaRPr lang="en-US" sz="1100" b="0" i="0" u="none" strike="noStrike">
                        <a:solidFill>
                          <a:srgbClr val="000000"/>
                        </a:solidFill>
                        <a:effectLst/>
                        <a:latin typeface="SimSun" panose="02010600030101010101" pitchFamily="2" charset="-122"/>
                        <a:ea typeface="SimSun" panose="02010600030101010101" pitchFamily="2" charset="-122"/>
                      </a:endParaRPr>
                    </a:p>
                  </a:txBody>
                  <a:tcPr marL="9525" marR="9525" marT="9525" marB="0" vert="horz" anchor="ctr"/>
                </a:tc>
              </a:tr>
              <a:tr h="252729">
                <a:tc>
                  <a:txBody>
                    <a:bodyPr wrap="square">
                      <a:spAutoFit/>
                    </a:bodyPr>
                    <a:lstStyle/>
                    <a:p>
                      <a:pPr rtl="0">
                        <a:lnSpc>
                          <a:spcPct val="14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塔吉克斯坦</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ctr"/>
                </a:tc>
                <a:tc>
                  <a:txBody>
                    <a:bodyPr wrap="square">
                      <a:spAutoFit/>
                    </a:bodyPr>
                    <a:lstStyle/>
                    <a:p>
                      <a:pPr marL="0" algn="r" defTabSz="914400" rtl="0" eaLnBrk="1" fontAlgn="b" latinLnBrk="0" hangingPunct="1">
                        <a:lnSpc>
                          <a:spcPct val="140000"/>
                        </a:lnSpc>
                        <a:spcBef>
                          <a:spcPts val="200"/>
                        </a:spcBef>
                        <a:spcAft>
                          <a:spcPts val="200"/>
                        </a:spcAft>
                      </a:pPr>
                      <a:r>
                        <a:rPr lang="en-US" sz="1600" b="0" i="0" u="none" strike="noStrike" kern="1200">
                          <a:solidFill>
                            <a:srgbClr val="565756"/>
                          </a:solidFill>
                          <a:latin typeface="SimSun" panose="02010600030101010101" pitchFamily="2" charset="-122"/>
                          <a:ea typeface="SimSun" panose="02010600030101010101" pitchFamily="2" charset="-122"/>
                          <a:cs typeface="+mn-cs"/>
                        </a:rPr>
                        <a:t>0.11</a:t>
                      </a:r>
                      <a:endParaRPr lang="en-US" sz="1600" b="0" i="0" u="none" strike="noStrike" kern="1200">
                        <a:solidFill>
                          <a:srgbClr val="565756"/>
                        </a:solidFill>
                        <a:latin typeface="SimSun" panose="02010600030101010101" pitchFamily="2" charset="-122"/>
                        <a:ea typeface="SimSun" panose="02010600030101010101" pitchFamily="2" charset="-122"/>
                        <a:cs typeface="+mn-cs"/>
                      </a:endParaRPr>
                    </a:p>
                  </a:txBody>
                  <a:tcPr marL="9525" marR="9525" marT="9525" marB="0" vert="horz" anchor="ctr"/>
                </a:tc>
                <a:tc>
                  <a:txBody>
                    <a:bodyPr wrap="square">
                      <a:spAutoFit/>
                    </a:bodyPr>
                    <a:lstStyle/>
                    <a:p>
                      <a:pPr algn="r" rtl="0" fontAlgn="b">
                        <a:lnSpc>
                          <a:spcPct val="140000"/>
                        </a:lnSpc>
                        <a:spcBef>
                          <a:spcPts val="200"/>
                        </a:spcBef>
                        <a:spcAft>
                          <a:spcPts val="200"/>
                        </a:spcAft>
                      </a:pPr>
                      <a:r>
                        <a:rPr lang="en-US" sz="1600" b="0" i="0" u="none" strike="noStrike">
                          <a:solidFill>
                            <a:srgbClr val="565756"/>
                          </a:solidFill>
                          <a:latin typeface="SimSun" panose="02010600030101010101" pitchFamily="2" charset="-122"/>
                          <a:ea typeface="SimSun" panose="02010600030101010101" pitchFamily="2" charset="-122"/>
                        </a:rPr>
                        <a:t>3.0</a:t>
                      </a:r>
                      <a:endParaRPr lang="en-US" sz="1600" b="0" i="0" u="none" strike="noStrike">
                        <a:solidFill>
                          <a:srgbClr val="565756"/>
                        </a:solidFill>
                        <a:effectLst/>
                        <a:latin typeface="SimSun" panose="02010600030101010101" pitchFamily="2" charset="-122"/>
                        <a:ea typeface="SimSun" panose="02010600030101010101" pitchFamily="2" charset="-122"/>
                      </a:endParaRPr>
                    </a:p>
                  </a:txBody>
                  <a:tcPr marL="9525" marR="9525" marT="9525" marB="0" vert="horz" anchor="ctr"/>
                </a:tc>
                <a:tc>
                  <a:txBody>
                    <a:bodyPr wrap="square">
                      <a:spAutoFit/>
                    </a:bodyPr>
                    <a:lstStyle/>
                    <a:p>
                      <a:pPr algn="l" rtl="0" fontAlgn="b">
                        <a:lnSpc>
                          <a:spcPct val="140000"/>
                        </a:lnSpc>
                        <a:spcBef>
                          <a:spcPts val="200"/>
                        </a:spcBef>
                        <a:spcAft>
                          <a:spcPts val="200"/>
                        </a:spcAft>
                      </a:pPr>
                      <a:r>
                        <a:rPr lang="en-US" sz="1200" b="0" i="0" u="none" strike="noStrike">
                          <a:solidFill>
                            <a:srgbClr val="565756"/>
                          </a:solidFill>
                          <a:latin typeface="SimSun" panose="02010600030101010101" pitchFamily="2" charset="-122"/>
                          <a:ea typeface="SimSun" panose="02010600030101010101" pitchFamily="2" charset="-122"/>
                        </a:rPr>
                        <a:t>占总耕地面积的82%</a:t>
                      </a:r>
                      <a:endParaRPr lang="en-US" sz="1200" b="0" i="0" u="none" strike="noStrike">
                        <a:solidFill>
                          <a:srgbClr val="565756"/>
                        </a:solidFill>
                        <a:latin typeface="SimSun" panose="02010600030101010101" pitchFamily="2" charset="-122"/>
                        <a:ea typeface="SimSun" panose="02010600030101010101" pitchFamily="2" charset="-122"/>
                      </a:endParaRPr>
                    </a:p>
                  </a:txBody>
                  <a:tcPr marL="9525" marR="9525" marT="9525" marB="0" vert="horz" anchor="ctr"/>
                </a:tc>
                <a:tc>
                  <a:txBody>
                    <a:bodyPr wrap="square">
                      <a:spAutoFit/>
                    </a:bodyPr>
                    <a:lstStyle/>
                    <a:p>
                      <a:pPr algn="l" rtl="0" fontAlgn="b">
                        <a:lnSpc>
                          <a:spcPct val="140000"/>
                        </a:lnSpc>
                        <a:spcBef>
                          <a:spcPts val="200"/>
                        </a:spcBef>
                        <a:spcAft>
                          <a:spcPts val="200"/>
                        </a:spcAft>
                      </a:pPr>
                      <a:r>
                        <a:rPr lang="en-US" sz="1100" b="0" i="0" u="none" strike="noStrike">
                          <a:solidFill>
                            <a:srgbClr val="000000"/>
                          </a:solidFill>
                          <a:latin typeface="SimSun" panose="02010600030101010101" pitchFamily="2" charset="-122"/>
                          <a:ea typeface="SimSun" panose="02010600030101010101" pitchFamily="2" charset="-122"/>
                        </a:rPr>
                        <a:t>官方数据（2020年）</a:t>
                      </a:r>
                      <a:endParaRPr lang="en-US" sz="1100" b="0" i="0" u="none" strike="noStrike">
                        <a:solidFill>
                          <a:srgbClr val="000000"/>
                        </a:solidFill>
                        <a:latin typeface="SimSun" panose="02010600030101010101" pitchFamily="2" charset="-122"/>
                        <a:ea typeface="SimSun" panose="02010600030101010101" pitchFamily="2" charset="-122"/>
                      </a:endParaRPr>
                    </a:p>
                  </a:txBody>
                  <a:tcPr marL="9525" marR="9525" marT="9525" marB="0" vert="horz" anchor="ctr"/>
                </a:tc>
              </a:tr>
              <a:tr h="252729">
                <a:tc>
                  <a:txBody>
                    <a:bodyPr wrap="square">
                      <a:spAutoFit/>
                    </a:bodyPr>
                    <a:lstStyle/>
                    <a:p>
                      <a:pPr rtl="0">
                        <a:lnSpc>
                          <a:spcPct val="14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土库曼斯坦</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ctr"/>
                </a:tc>
                <a:tc>
                  <a:txBody>
                    <a:bodyPr wrap="square">
                      <a:spAutoFit/>
                    </a:bodyPr>
                    <a:lstStyle/>
                    <a:p>
                      <a:pPr marL="0" algn="r" defTabSz="914400" rtl="0" eaLnBrk="1" fontAlgn="b" latinLnBrk="0" hangingPunct="1">
                        <a:lnSpc>
                          <a:spcPct val="140000"/>
                        </a:lnSpc>
                        <a:spcBef>
                          <a:spcPts val="200"/>
                        </a:spcBef>
                        <a:spcAft>
                          <a:spcPts val="200"/>
                        </a:spcAft>
                      </a:pPr>
                      <a:r>
                        <a:rPr lang="en-US" sz="1600" b="0" i="0" u="none" strike="noStrike" kern="1200">
                          <a:solidFill>
                            <a:srgbClr val="565756"/>
                          </a:solidFill>
                          <a:latin typeface="SimSun" panose="02010600030101010101" pitchFamily="2" charset="-122"/>
                          <a:ea typeface="SimSun" panose="02010600030101010101" pitchFamily="2" charset="-122"/>
                          <a:cs typeface="+mn-cs"/>
                        </a:rPr>
                        <a:t>0.69</a:t>
                      </a:r>
                      <a:endParaRPr lang="en-US" sz="1600" b="0" i="0" u="none" strike="noStrike" kern="1200">
                        <a:solidFill>
                          <a:srgbClr val="565756"/>
                        </a:solidFill>
                        <a:latin typeface="SimSun" panose="02010600030101010101" pitchFamily="2" charset="-122"/>
                        <a:ea typeface="SimSun" panose="02010600030101010101" pitchFamily="2" charset="-122"/>
                        <a:cs typeface="+mn-cs"/>
                      </a:endParaRPr>
                    </a:p>
                  </a:txBody>
                  <a:tcPr marL="9525" marR="9525" marT="9525" marB="0" vert="horz" anchor="ctr"/>
                </a:tc>
                <a:tc>
                  <a:txBody>
                    <a:bodyPr wrap="square">
                      <a:spAutoFit/>
                    </a:bodyPr>
                    <a:lstStyle/>
                    <a:p>
                      <a:pPr algn="r" rtl="0" fontAlgn="b">
                        <a:lnSpc>
                          <a:spcPct val="140000"/>
                        </a:lnSpc>
                        <a:spcBef>
                          <a:spcPts val="200"/>
                        </a:spcBef>
                        <a:spcAft>
                          <a:spcPts val="200"/>
                        </a:spcAft>
                      </a:pPr>
                      <a:r>
                        <a:rPr lang="en-US" sz="1600" b="0" i="0" u="none" strike="noStrike">
                          <a:solidFill>
                            <a:srgbClr val="565756"/>
                          </a:solidFill>
                          <a:latin typeface="SimSun" panose="02010600030101010101" pitchFamily="2" charset="-122"/>
                          <a:ea typeface="SimSun" panose="02010600030101010101" pitchFamily="2" charset="-122"/>
                        </a:rPr>
                        <a:t>6.6</a:t>
                      </a:r>
                      <a:endParaRPr lang="en-US" sz="1600" b="0" i="0" u="none" strike="noStrike">
                        <a:solidFill>
                          <a:srgbClr val="565756"/>
                        </a:solidFill>
                        <a:latin typeface="SimSun" panose="02010600030101010101" pitchFamily="2" charset="-122"/>
                        <a:ea typeface="SimSun" panose="02010600030101010101" pitchFamily="2" charset="-122"/>
                      </a:endParaRPr>
                    </a:p>
                  </a:txBody>
                  <a:tcPr marL="9525" marR="9525" marT="9525" marB="0" vert="horz" anchor="ctr"/>
                </a:tc>
                <a:tc>
                  <a:txBody>
                    <a:bodyPr wrap="square">
                      <a:spAutoFit/>
                    </a:bodyPr>
                    <a:lstStyle/>
                    <a:p>
                      <a:pPr algn="l" rtl="0" fontAlgn="b">
                        <a:lnSpc>
                          <a:spcPct val="140000"/>
                        </a:lnSpc>
                        <a:spcBef>
                          <a:spcPts val="200"/>
                        </a:spcBef>
                        <a:spcAft>
                          <a:spcPts val="200"/>
                        </a:spcAft>
                      </a:pPr>
                      <a:r>
                        <a:rPr lang="en-US" sz="1200" b="0" i="0" u="none" strike="noStrike">
                          <a:solidFill>
                            <a:srgbClr val="565756"/>
                          </a:solidFill>
                          <a:latin typeface="SimSun" panose="02010600030101010101" pitchFamily="2" charset="-122"/>
                          <a:ea typeface="SimSun" panose="02010600030101010101" pitchFamily="2" charset="-122"/>
                        </a:rPr>
                        <a:t>只有约2700个农场，占总耕地的1%。70%的耕地属于Dayhan农场工会（前身为苏联集体农庄）</a:t>
                      </a:r>
                      <a:endParaRPr lang="en-US" sz="1200" b="0" i="0" u="none" strike="noStrike">
                        <a:solidFill>
                          <a:srgbClr val="565756"/>
                        </a:solidFill>
                        <a:effectLst/>
                        <a:latin typeface="SimSun" panose="02010600030101010101" pitchFamily="2" charset="-122"/>
                        <a:ea typeface="SimSun" panose="02010600030101010101" pitchFamily="2" charset="-122"/>
                      </a:endParaRPr>
                    </a:p>
                  </a:txBody>
                  <a:tcPr marL="9525" marR="9525" marT="9525" marB="0" vert="horz" anchor="ctr"/>
                </a:tc>
                <a:tc>
                  <a:txBody>
                    <a:bodyPr wrap="square">
                      <a:spAutoFit/>
                    </a:bodyPr>
                    <a:lstStyle/>
                    <a:p>
                      <a:pPr algn="l" rtl="0" fontAlgn="b">
                        <a:lnSpc>
                          <a:spcPct val="140000"/>
                        </a:lnSpc>
                        <a:spcBef>
                          <a:spcPts val="200"/>
                        </a:spcBef>
                        <a:spcAft>
                          <a:spcPts val="200"/>
                        </a:spcAft>
                      </a:pPr>
                      <a:r>
                        <a:rPr lang="en-US" sz="1100" b="0" i="0" u="none" strike="noStrike">
                          <a:solidFill>
                            <a:srgbClr val="000000"/>
                          </a:solidFill>
                          <a:latin typeface="SimSun" panose="02010600030101010101" pitchFamily="2" charset="-122"/>
                          <a:ea typeface="SimSun" panose="02010600030101010101" pitchFamily="2" charset="-122"/>
                        </a:rPr>
                        <a:t>官方数据（2020年）</a:t>
                      </a:r>
                      <a:endParaRPr lang="en-US" sz="1100" b="0" i="0" u="none" strike="noStrike">
                        <a:solidFill>
                          <a:srgbClr val="000000"/>
                        </a:solidFill>
                        <a:latin typeface="SimSun" panose="02010600030101010101" pitchFamily="2" charset="-122"/>
                        <a:ea typeface="SimSun" panose="02010600030101010101" pitchFamily="2" charset="-122"/>
                      </a:endParaRPr>
                    </a:p>
                  </a:txBody>
                  <a:tcPr marL="9525" marR="9525" marT="9525" marB="0" vert="horz" anchor="ctr"/>
                </a:tc>
              </a:tr>
              <a:tr h="252729">
                <a:tc>
                  <a:txBody>
                    <a:bodyPr wrap="square">
                      <a:spAutoFit/>
                    </a:bodyPr>
                    <a:lstStyle/>
                    <a:p>
                      <a:pPr rtl="0">
                        <a:lnSpc>
                          <a:spcPct val="140000"/>
                        </a:lnSpc>
                        <a:spcBef>
                          <a:spcPts val="200"/>
                        </a:spcBef>
                        <a:spcAft>
                          <a:spcPts val="200"/>
                        </a:spcAft>
                      </a:pPr>
                      <a:r>
                        <a:rPr lang="en-US" sz="1600" b="1" i="0" u="none" strike="noStrike">
                          <a:latin typeface="SimSun" panose="02010600030101010101" pitchFamily="2" charset="-122"/>
                          <a:ea typeface="SimSun" panose="02010600030101010101" pitchFamily="2" charset="-122"/>
                        </a:rPr>
                        <a:t>乌兹别克斯坦</a:t>
                      </a:r>
                      <a:endParaRPr lang="en-US" sz="1600" b="1" i="0" u="none" strike="noStrike">
                        <a:effectLst/>
                        <a:latin typeface="SimSun" panose="02010600030101010101" pitchFamily="2" charset="-122"/>
                        <a:ea typeface="SimSun" panose="02010600030101010101" pitchFamily="2" charset="-122"/>
                        <a:cs typeface="Times New Roman" panose="02020603050405020304" pitchFamily="18" charset="0"/>
                      </a:endParaRPr>
                    </a:p>
                  </a:txBody>
                  <a:tcPr marL="43338" marR="43338" marT="0" marB="0" vert="horz" anchor="ctr"/>
                </a:tc>
                <a:tc>
                  <a:txBody>
                    <a:bodyPr wrap="square">
                      <a:spAutoFit/>
                    </a:bodyPr>
                    <a:lstStyle/>
                    <a:p>
                      <a:pPr marL="0" algn="r" defTabSz="914400" rtl="0" eaLnBrk="1" fontAlgn="b" latinLnBrk="0" hangingPunct="1">
                        <a:lnSpc>
                          <a:spcPct val="140000"/>
                        </a:lnSpc>
                        <a:spcBef>
                          <a:spcPts val="200"/>
                        </a:spcBef>
                        <a:spcAft>
                          <a:spcPts val="200"/>
                        </a:spcAft>
                      </a:pPr>
                      <a:r>
                        <a:rPr lang="en-US" sz="1600" b="0" i="0" u="none" strike="noStrike" kern="1200">
                          <a:solidFill>
                            <a:srgbClr val="565756"/>
                          </a:solidFill>
                          <a:latin typeface="SimSun" panose="02010600030101010101" pitchFamily="2" charset="-122"/>
                          <a:ea typeface="SimSun" panose="02010600030101010101" pitchFamily="2" charset="-122"/>
                          <a:cs typeface="+mn-cs"/>
                        </a:rPr>
                        <a:t>0.25</a:t>
                      </a:r>
                      <a:endParaRPr lang="en-US" sz="1600" b="0" i="0" u="none" strike="noStrike" kern="1200">
                        <a:solidFill>
                          <a:srgbClr val="565756"/>
                        </a:solidFill>
                        <a:latin typeface="SimSun" panose="02010600030101010101" pitchFamily="2" charset="-122"/>
                        <a:ea typeface="SimSun" panose="02010600030101010101" pitchFamily="2" charset="-122"/>
                        <a:cs typeface="+mn-cs"/>
                      </a:endParaRPr>
                    </a:p>
                  </a:txBody>
                  <a:tcPr marL="9525" marR="9525" marT="9525" marB="0" vert="horz" anchor="ctr"/>
                </a:tc>
                <a:tc>
                  <a:txBody>
                    <a:bodyPr wrap="square">
                      <a:spAutoFit/>
                    </a:bodyPr>
                    <a:lstStyle/>
                    <a:p>
                      <a:pPr algn="r" rtl="0" fontAlgn="b">
                        <a:lnSpc>
                          <a:spcPct val="140000"/>
                        </a:lnSpc>
                        <a:spcBef>
                          <a:spcPts val="200"/>
                        </a:spcBef>
                        <a:spcAft>
                          <a:spcPts val="200"/>
                        </a:spcAft>
                      </a:pPr>
                      <a:r>
                        <a:rPr lang="en-US" sz="1600" b="0" i="0" u="none" strike="noStrike">
                          <a:solidFill>
                            <a:srgbClr val="565756"/>
                          </a:solidFill>
                          <a:latin typeface="SimSun" panose="02010600030101010101" pitchFamily="2" charset="-122"/>
                          <a:ea typeface="SimSun" panose="02010600030101010101" pitchFamily="2" charset="-122"/>
                        </a:rPr>
                        <a:t>23.6</a:t>
                      </a:r>
                      <a:endParaRPr lang="en-US" sz="1600" b="0" i="0" u="none" strike="noStrike">
                        <a:solidFill>
                          <a:srgbClr val="565756"/>
                        </a:solidFill>
                        <a:latin typeface="SimSun" panose="02010600030101010101" pitchFamily="2" charset="-122"/>
                        <a:ea typeface="SimSun" panose="02010600030101010101" pitchFamily="2" charset="-122"/>
                      </a:endParaRPr>
                    </a:p>
                  </a:txBody>
                  <a:tcPr marL="9525" marR="9525" marT="9525" marB="0" vert="horz" anchor="ctr"/>
                </a:tc>
                <a:tc>
                  <a:txBody>
                    <a:bodyPr wrap="square">
                      <a:spAutoFit/>
                    </a:bodyPr>
                    <a:lstStyle/>
                    <a:p>
                      <a:pPr algn="l" rtl="0" fontAlgn="b">
                        <a:lnSpc>
                          <a:spcPct val="140000"/>
                        </a:lnSpc>
                        <a:spcBef>
                          <a:spcPts val="200"/>
                        </a:spcBef>
                        <a:spcAft>
                          <a:spcPts val="200"/>
                        </a:spcAft>
                      </a:pPr>
                      <a:r>
                        <a:rPr lang="en-US" sz="1200" b="0" i="0" u="none" strike="noStrike">
                          <a:solidFill>
                            <a:srgbClr val="565756"/>
                          </a:solidFill>
                          <a:latin typeface="SimSun" panose="02010600030101010101" pitchFamily="2" charset="-122"/>
                          <a:ea typeface="SimSun" panose="02010600030101010101" pitchFamily="2" charset="-122"/>
                        </a:rPr>
                        <a:t>个体农场占约75%的播种土地</a:t>
                      </a:r>
                      <a:endParaRPr lang="en-US" sz="1200" b="0" i="0" u="none" strike="noStrike">
                        <a:solidFill>
                          <a:srgbClr val="565756"/>
                        </a:solidFill>
                        <a:latin typeface="SimSun" panose="02010600030101010101" pitchFamily="2" charset="-122"/>
                        <a:ea typeface="SimSun" panose="02010600030101010101" pitchFamily="2" charset="-122"/>
                      </a:endParaRPr>
                    </a:p>
                  </a:txBody>
                  <a:tcPr marL="9525" marR="9525" marT="9525" marB="0" vert="horz" anchor="ctr"/>
                </a:tc>
                <a:tc>
                  <a:txBody>
                    <a:bodyPr wrap="square">
                      <a:spAutoFit/>
                    </a:bodyPr>
                    <a:lstStyle/>
                    <a:p>
                      <a:pPr algn="l" rtl="0" fontAlgn="b">
                        <a:lnSpc>
                          <a:spcPct val="140000"/>
                        </a:lnSpc>
                        <a:spcBef>
                          <a:spcPts val="200"/>
                        </a:spcBef>
                        <a:spcAft>
                          <a:spcPts val="200"/>
                        </a:spcAft>
                      </a:pPr>
                      <a:r>
                        <a:rPr lang="en-US" sz="1100" b="0" i="0" u="none" strike="noStrike">
                          <a:solidFill>
                            <a:srgbClr val="000000"/>
                          </a:solidFill>
                          <a:latin typeface="SimSun" panose="02010600030101010101" pitchFamily="2" charset="-122"/>
                          <a:ea typeface="SimSun" panose="02010600030101010101" pitchFamily="2" charset="-122"/>
                        </a:rPr>
                        <a:t>官方数据（2020年）</a:t>
                      </a:r>
                      <a:endParaRPr lang="en-US" sz="1100" b="0" i="0" u="none" strike="noStrike">
                        <a:solidFill>
                          <a:srgbClr val="000000"/>
                        </a:solidFill>
                        <a:latin typeface="SimSun" panose="02010600030101010101" pitchFamily="2" charset="-122"/>
                        <a:ea typeface="SimSun" panose="02010600030101010101" pitchFamily="2" charset="-122"/>
                      </a:endParaRPr>
                    </a:p>
                  </a:txBody>
                  <a:tcPr marL="9525" marR="9525" marT="9525" marB="0" vert="horz" anchor="ctr"/>
                </a:tc>
              </a:tr>
            </a:tbl>
          </a:graphicData>
        </a:graphic>
      </p:graphicFrame>
      <p:sp>
        <p:nvSpPr>
          <p:cNvPr id="9" name="Title 1"/>
          <p:cNvSpPr txBox="1"/>
          <p:nvPr/>
        </p:nvSpPr>
        <p:spPr>
          <a:xfrm>
            <a:off x="431800" y="268507"/>
            <a:ext cx="8010524" cy="63108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b="1" kern="1200" baseline="0">
                <a:solidFill>
                  <a:schemeClr val="accent1"/>
                </a:solidFill>
                <a:latin typeface="+mj-lt"/>
                <a:ea typeface="+mj-ea"/>
                <a:cs typeface="+mj-cs"/>
              </a:defRPr>
            </a:lvl1pPr>
          </a:lstStyle>
          <a:p>
            <a:pPr rtl="0"/>
            <a:r>
              <a:rPr lang="en-US" sz="2400" b="1" i="0" u="none" strike="noStrike">
                <a:latin typeface="SimSun" panose="02010600030101010101" pitchFamily="2" charset="-122"/>
                <a:ea typeface="SimSun" panose="02010600030101010101" pitchFamily="2" charset="-122"/>
              </a:rPr>
              <a:t>每人每农场可耕地</a:t>
            </a:r>
            <a:endParaRPr lang="en-US" sz="2400" b="1" i="0" u="none" strike="noStrike">
              <a:latin typeface="SimSun" panose="02010600030101010101" pitchFamily="2" charset="-122"/>
              <a:ea typeface="SimSun" panose="02010600030101010101" pitchFamily="2" charset="-122"/>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pPr rtl="0"/>
            <a:r>
              <a:rPr lang="en-US" sz="1200" b="0" i="0" u="none" strike="noStrike">
                <a:highlight>
                  <a:srgbClr val="000000">
                    <a:alpha val="0"/>
                  </a:srgbClr>
                </a:highlight>
                <a:latin typeface="SimSun" panose="02010600030101010101" pitchFamily="2" charset="-122"/>
                <a:ea typeface="SimSun" panose="02010600030101010101" pitchFamily="2" charset="-122"/>
              </a:rPr>
              <a:t>7</a:t>
            </a:r>
            <a:endParaRPr lang="de-DE"/>
          </a:p>
        </p:txBody>
      </p:sp>
      <p:graphicFrame>
        <p:nvGraphicFramePr>
          <p:cNvPr id="7" name="Chart 6"/>
          <p:cNvGraphicFramePr/>
          <p:nvPr/>
        </p:nvGraphicFramePr>
        <p:xfrm>
          <a:off x="370939" y="1750857"/>
          <a:ext cx="4356340" cy="4080601"/>
        </p:xfrm>
        <a:graphic>
          <a:graphicData uri="http://schemas.openxmlformats.org/drawingml/2006/chart">
            <c:chart xmlns:c="http://schemas.openxmlformats.org/drawingml/2006/chart" xmlns:r="http://schemas.openxmlformats.org/officeDocument/2006/relationships" r:id="rId1"/>
          </a:graphicData>
        </a:graphic>
      </p:graphicFrame>
      <p:sp>
        <p:nvSpPr>
          <p:cNvPr id="8" name="Title 1"/>
          <p:cNvSpPr txBox="1"/>
          <p:nvPr/>
        </p:nvSpPr>
        <p:spPr>
          <a:xfrm>
            <a:off x="914404" y="1112655"/>
            <a:ext cx="3269410" cy="48571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b="1" kern="1200" baseline="0">
                <a:solidFill>
                  <a:schemeClr val="accent1"/>
                </a:solidFill>
                <a:latin typeface="+mj-lt"/>
                <a:ea typeface="+mj-ea"/>
                <a:cs typeface="+mj-cs"/>
              </a:defRPr>
            </a:lvl1pPr>
          </a:lstStyle>
          <a:p>
            <a:pPr algn="ctr" rtl="0"/>
            <a:r>
              <a:rPr lang="en-US" sz="1800" b="1" i="0" u="none" strike="noStrike">
                <a:latin typeface="SimSun" panose="02010600030101010101" pitchFamily="2" charset="-122"/>
                <a:ea typeface="SimSun" panose="02010600030101010101" pitchFamily="2" charset="-122"/>
              </a:rPr>
              <a:t>人口稠密地区的小型农场</a:t>
            </a:r>
            <a:endParaRPr lang="en-US" sz="1800" b="1" i="0" u="none" strike="noStrike">
              <a:latin typeface="SimSun" panose="02010600030101010101" pitchFamily="2" charset="-122"/>
              <a:ea typeface="SimSun" panose="02010600030101010101" pitchFamily="2" charset="-122"/>
            </a:endParaRPr>
          </a:p>
        </p:txBody>
      </p:sp>
      <p:sp>
        <p:nvSpPr>
          <p:cNvPr id="9" name="Rectangle 8"/>
          <p:cNvSpPr/>
          <p:nvPr/>
        </p:nvSpPr>
        <p:spPr>
          <a:xfrm>
            <a:off x="698741" y="5860483"/>
            <a:ext cx="3390181" cy="215444"/>
          </a:xfrm>
          <a:prstGeom prst="rect">
            <a:avLst/>
          </a:prstGeom>
        </p:spPr>
        <p:txBody>
          <a:bodyPr wrap="square">
            <a:noAutofit/>
          </a:bodyPr>
          <a:lstStyle/>
          <a:p>
            <a:pPr rtl="0"/>
            <a:r>
              <a:rPr lang="en-US" sz="800" b="0" i="0" u="none" strike="noStrike">
                <a:latin typeface="SimSun" panose="02010600030101010101" pitchFamily="2" charset="-122"/>
                <a:ea typeface="SimSun" panose="02010600030101010101" pitchFamily="2" charset="-122"/>
              </a:rPr>
              <a:t>资料来源：哈萨克斯坦官方统计局（2021年）。</a:t>
            </a:r>
            <a:endParaRPr lang="en-US" sz="800" b="0" i="0" u="none" strike="noStrike">
              <a:latin typeface="SimSun" panose="02010600030101010101" pitchFamily="2" charset="-122"/>
              <a:ea typeface="SimSun" panose="02010600030101010101" pitchFamily="2" charset="-122"/>
            </a:endParaRPr>
          </a:p>
        </p:txBody>
      </p:sp>
      <p:sp>
        <p:nvSpPr>
          <p:cNvPr id="6" name="Title 1"/>
          <p:cNvSpPr txBox="1"/>
          <p:nvPr/>
        </p:nvSpPr>
        <p:spPr>
          <a:xfrm>
            <a:off x="4804406" y="1112350"/>
            <a:ext cx="4114321" cy="48277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b="1" kern="1200" baseline="0">
                <a:solidFill>
                  <a:schemeClr val="accent1"/>
                </a:solidFill>
                <a:latin typeface="+mj-lt"/>
                <a:ea typeface="+mj-ea"/>
                <a:cs typeface="+mj-cs"/>
              </a:defRPr>
            </a:lvl1pPr>
          </a:lstStyle>
          <a:p>
            <a:pPr algn="ctr" rtl="0"/>
            <a:r>
              <a:rPr lang="en-US" sz="1800" b="1" i="0" u="none" strike="noStrike">
                <a:latin typeface="SimSun" panose="02010600030101010101" pitchFamily="2" charset="-122"/>
                <a:ea typeface="SimSun" panose="02010600030101010101" pitchFamily="2" charset="-122"/>
              </a:rPr>
              <a:t>农场主有些做大做强，</a:t>
            </a:r>
            <a:endParaRPr lang="en-US" sz="1800" b="1" i="0" u="none" strike="noStrike">
              <a:latin typeface="SimSun" panose="02010600030101010101" pitchFamily="2" charset="-122"/>
              <a:ea typeface="SimSun" panose="02010600030101010101" pitchFamily="2" charset="-122"/>
            </a:endParaRPr>
          </a:p>
          <a:p>
            <a:pPr algn="ctr" rtl="0"/>
            <a:r>
              <a:rPr lang="en-US" sz="1800" b="1" i="0" u="none" strike="noStrike">
                <a:latin typeface="SimSun" panose="02010600030101010101" pitchFamily="2" charset="-122"/>
                <a:ea typeface="SimSun" panose="02010600030101010101" pitchFamily="2" charset="-122"/>
              </a:rPr>
              <a:t>却也有</a:t>
            </a:r>
            <a:r>
              <a:rPr lang="zh-CN" altLang="en-US" sz="1800" b="1" i="0" u="none" strike="noStrike">
                <a:latin typeface="SimSun" panose="02010600030101010101" pitchFamily="2" charset="-122"/>
                <a:ea typeface="SimSun" panose="02010600030101010101" pitchFamily="2" charset="-122"/>
              </a:rPr>
              <a:t>些</a:t>
            </a:r>
            <a:r>
              <a:rPr lang="en-US" sz="1800" b="1" i="0" u="none" strike="noStrike">
                <a:latin typeface="SimSun" panose="02010600030101010101" pitchFamily="2" charset="-122"/>
                <a:ea typeface="SimSun" panose="02010600030101010101" pitchFamily="2" charset="-122"/>
              </a:rPr>
              <a:t>规模缩小</a:t>
            </a:r>
            <a:endParaRPr lang="en-US" sz="1800" b="1" i="0" u="none" strike="noStrike">
              <a:latin typeface="SimSun" panose="02010600030101010101" pitchFamily="2" charset="-122"/>
              <a:ea typeface="SimSun" panose="02010600030101010101" pitchFamily="2" charset="-122"/>
            </a:endParaRPr>
          </a:p>
        </p:txBody>
      </p:sp>
      <p:graphicFrame>
        <p:nvGraphicFramePr>
          <p:cNvPr id="10" name="Chart 9"/>
          <p:cNvGraphicFramePr/>
          <p:nvPr/>
        </p:nvGraphicFramePr>
        <p:xfrm>
          <a:off x="4511616" y="1750857"/>
          <a:ext cx="4577213" cy="4037163"/>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a:xfrm>
            <a:off x="5166475" y="5867879"/>
            <a:ext cx="3390181" cy="215444"/>
          </a:xfrm>
          <a:prstGeom prst="rect">
            <a:avLst/>
          </a:prstGeom>
        </p:spPr>
        <p:txBody>
          <a:bodyPr wrap="square">
            <a:noAutofit/>
          </a:bodyPr>
          <a:lstStyle/>
          <a:p>
            <a:pPr rtl="0"/>
            <a:r>
              <a:rPr lang="en-US" sz="800" b="0" i="0" u="none" strike="noStrike">
                <a:latin typeface="SimSun" panose="02010600030101010101" pitchFamily="2" charset="-122"/>
                <a:ea typeface="SimSun" panose="02010600030101010101" pitchFamily="2" charset="-122"/>
              </a:rPr>
              <a:t>资料来源：经合组织（2018年），吉尔吉斯斯坦官方统计局（2014年）。</a:t>
            </a:r>
            <a:endParaRPr lang="en-US" sz="800" b="0" i="0" u="none" strike="noStrike">
              <a:latin typeface="SimSun" panose="02010600030101010101" pitchFamily="2" charset="-122"/>
              <a:ea typeface="SimSun" panose="02010600030101010101" pitchFamily="2" charset="-122"/>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222" y="348922"/>
            <a:ext cx="5616000" cy="323939"/>
          </a:xfrm>
        </p:spPr>
        <p:txBody>
          <a:bodyPr>
            <a:noAutofit/>
          </a:bodyPr>
          <a:lstStyle/>
          <a:p>
            <a:pPr rtl="0"/>
            <a:r>
              <a:rPr lang="en-US" sz="2400" b="1" i="0" u="none" strike="noStrike">
                <a:latin typeface="SimSun" panose="02010600030101010101" pitchFamily="2" charset="-122"/>
                <a:ea typeface="SimSun" panose="02010600030101010101" pitchFamily="2" charset="-122"/>
              </a:rPr>
              <a:t>按农场规模统计的各类主要食物的产量</a:t>
            </a:r>
            <a:endParaRPr lang="en-US" sz="2400" b="1" i="0" u="none" strike="noStrike">
              <a:latin typeface="SimSun" panose="02010600030101010101" pitchFamily="2" charset="-122"/>
              <a:ea typeface="SimSun" panose="02010600030101010101" pitchFamily="2" charset="-122"/>
            </a:endParaRPr>
          </a:p>
        </p:txBody>
      </p:sp>
      <p:sp>
        <p:nvSpPr>
          <p:cNvPr id="4" name="Slide Number Placeholder 3"/>
          <p:cNvSpPr>
            <a:spLocks noGrp="1"/>
          </p:cNvSpPr>
          <p:nvPr>
            <p:ph type="sldNum" sz="quarter" idx="12"/>
          </p:nvPr>
        </p:nvSpPr>
        <p:spPr/>
        <p:txBody>
          <a:bodyPr>
            <a:noAutofit/>
          </a:bodyPr>
          <a:lstStyle/>
          <a:p>
            <a:pPr rtl="0"/>
            <a:r>
              <a:rPr lang="en-US" sz="1200" b="0" i="0" u="none" strike="noStrike">
                <a:highlight>
                  <a:srgbClr val="000000">
                    <a:alpha val="0"/>
                  </a:srgbClr>
                </a:highlight>
                <a:latin typeface="SimSun" panose="02010600030101010101" pitchFamily="2" charset="-122"/>
                <a:ea typeface="SimSun" panose="02010600030101010101" pitchFamily="2" charset="-122"/>
              </a:rPr>
              <a:t>8</a:t>
            </a:r>
            <a:endParaRPr lang="de-DE"/>
          </a:p>
        </p:txBody>
      </p:sp>
      <p:sp>
        <p:nvSpPr>
          <p:cNvPr id="12" name="Rectangle 11"/>
          <p:cNvSpPr/>
          <p:nvPr/>
        </p:nvSpPr>
        <p:spPr>
          <a:xfrm>
            <a:off x="4940733" y="3639494"/>
            <a:ext cx="1077351" cy="1446550"/>
          </a:xfrm>
          <a:prstGeom prst="rect">
            <a:avLst/>
          </a:prstGeom>
        </p:spPr>
        <p:txBody>
          <a:bodyPr wrap="square">
            <a:noAutofit/>
          </a:bodyPr>
          <a:lstStyle/>
          <a:p>
            <a:pPr rtl="0"/>
            <a:r>
              <a:rPr lang="en-US" sz="1100" b="0" i="0" u="none" strike="noStrike">
                <a:latin typeface="SimSun" panose="02010600030101010101" pitchFamily="2" charset="-122"/>
                <a:ea typeface="SimSun" panose="02010600030101010101" pitchFamily="2" charset="-122"/>
              </a:rPr>
              <a:t>7/29:</a:t>
            </a:r>
            <a:endParaRPr lang="en-US" sz="1100" b="0" i="0" u="none" strike="noStrike">
              <a:latin typeface="SimSun" panose="02010600030101010101" pitchFamily="2" charset="-122"/>
              <a:ea typeface="SimSun" panose="02010600030101010101" pitchFamily="2" charset="-122"/>
            </a:endParaRPr>
          </a:p>
          <a:p>
            <a:pPr rtl="0"/>
            <a:r>
              <a:rPr lang="en-US" sz="1100" b="0" i="0" u="none" strike="noStrike">
                <a:latin typeface="SimSun" panose="02010600030101010101" pitchFamily="2" charset="-122"/>
                <a:ea typeface="SimSun" panose="02010600030101010101" pitchFamily="2" charset="-122"/>
              </a:rPr>
              <a:t>阿塞拜疆</a:t>
            </a:r>
            <a:endParaRPr lang="de-DE" sz="1100"/>
          </a:p>
          <a:p>
            <a:pPr rtl="0"/>
            <a:r>
              <a:rPr lang="en-US" sz="1100" b="0" i="0" u="none" strike="noStrike">
                <a:latin typeface="SimSun" panose="02010600030101010101" pitchFamily="2" charset="-122"/>
                <a:ea typeface="SimSun" panose="02010600030101010101" pitchFamily="2" charset="-122"/>
              </a:rPr>
              <a:t>格鲁吉亚</a:t>
            </a:r>
            <a:endParaRPr lang="en-US" sz="1100" b="0" i="0" u="none" strike="noStrike">
              <a:latin typeface="SimSun" panose="02010600030101010101" pitchFamily="2" charset="-122"/>
              <a:ea typeface="SimSun" panose="02010600030101010101" pitchFamily="2" charset="-122"/>
            </a:endParaRPr>
          </a:p>
          <a:p>
            <a:pPr rtl="0"/>
            <a:r>
              <a:rPr lang="en-US" sz="1100" b="0" i="0" u="none" strike="noStrike">
                <a:latin typeface="SimSun" panose="02010600030101010101" pitchFamily="2" charset="-122"/>
                <a:ea typeface="SimSun" panose="02010600030101010101" pitchFamily="2" charset="-122"/>
              </a:rPr>
              <a:t>哈萨克斯坦</a:t>
            </a:r>
            <a:endParaRPr lang="en-US" sz="1100" b="0" i="0" u="none" strike="noStrike">
              <a:latin typeface="SimSun" panose="02010600030101010101" pitchFamily="2" charset="-122"/>
              <a:ea typeface="SimSun" panose="02010600030101010101" pitchFamily="2" charset="-122"/>
            </a:endParaRPr>
          </a:p>
          <a:p>
            <a:pPr rtl="0"/>
            <a:r>
              <a:rPr lang="en-US" sz="1100" b="0" i="0" u="none" strike="noStrike">
                <a:latin typeface="SimSun" panose="02010600030101010101" pitchFamily="2" charset="-122"/>
                <a:ea typeface="SimSun" panose="02010600030101010101" pitchFamily="2" charset="-122"/>
              </a:rPr>
              <a:t>吉尔吉斯斯坦</a:t>
            </a:r>
            <a:endParaRPr lang="en-US" sz="1100" b="0" i="0" u="none" strike="noStrike">
              <a:latin typeface="SimSun" panose="02010600030101010101" pitchFamily="2" charset="-122"/>
              <a:ea typeface="SimSun" panose="02010600030101010101" pitchFamily="2" charset="-122"/>
            </a:endParaRPr>
          </a:p>
          <a:p>
            <a:pPr rtl="0"/>
            <a:r>
              <a:rPr lang="en-US" sz="1100" b="0" i="0" u="none" strike="noStrike">
                <a:latin typeface="SimSun" panose="02010600030101010101" pitchFamily="2" charset="-122"/>
                <a:ea typeface="SimSun" panose="02010600030101010101" pitchFamily="2" charset="-122"/>
              </a:rPr>
              <a:t>塔吉克斯坦</a:t>
            </a:r>
            <a:endParaRPr lang="en-US" sz="1100" b="0" i="0" u="none" strike="noStrike">
              <a:latin typeface="SimSun" panose="02010600030101010101" pitchFamily="2" charset="-122"/>
              <a:ea typeface="SimSun" panose="02010600030101010101" pitchFamily="2" charset="-122"/>
            </a:endParaRPr>
          </a:p>
          <a:p>
            <a:pPr rtl="0"/>
            <a:r>
              <a:rPr lang="en-US" sz="1100" b="0" i="0" u="none" strike="noStrike">
                <a:latin typeface="SimSun" panose="02010600030101010101" pitchFamily="2" charset="-122"/>
                <a:ea typeface="SimSun" panose="02010600030101010101" pitchFamily="2" charset="-122"/>
              </a:rPr>
              <a:t>土库曼斯坦</a:t>
            </a:r>
            <a:endParaRPr lang="en-US" sz="1100" b="0" i="0" u="none" strike="noStrike">
              <a:latin typeface="SimSun" panose="02010600030101010101" pitchFamily="2" charset="-122"/>
              <a:ea typeface="SimSun" panose="02010600030101010101" pitchFamily="2" charset="-122"/>
            </a:endParaRPr>
          </a:p>
          <a:p>
            <a:pPr rtl="0"/>
            <a:r>
              <a:rPr lang="en-US" sz="1100" b="0" i="0" u="none" strike="noStrike">
                <a:latin typeface="SimSun" panose="02010600030101010101" pitchFamily="2" charset="-122"/>
                <a:ea typeface="SimSun" panose="02010600030101010101" pitchFamily="2" charset="-122"/>
              </a:rPr>
              <a:t>乌兹别克斯坦</a:t>
            </a:r>
            <a:endParaRPr lang="en-US" sz="1100" b="0" i="0" u="none" strike="noStrike">
              <a:latin typeface="SimSun" panose="02010600030101010101" pitchFamily="2" charset="-122"/>
              <a:ea typeface="SimSun" panose="02010600030101010101" pitchFamily="2" charset="-122"/>
            </a:endParaRPr>
          </a:p>
        </p:txBody>
      </p:sp>
      <p:sp>
        <p:nvSpPr>
          <p:cNvPr id="13" name="Rectangle 12"/>
          <p:cNvSpPr/>
          <p:nvPr/>
        </p:nvSpPr>
        <p:spPr>
          <a:xfrm>
            <a:off x="3036842" y="3640419"/>
            <a:ext cx="1024814" cy="600164"/>
          </a:xfrm>
          <a:prstGeom prst="rect">
            <a:avLst/>
          </a:prstGeom>
        </p:spPr>
        <p:txBody>
          <a:bodyPr wrap="square">
            <a:noAutofit/>
          </a:bodyPr>
          <a:lstStyle/>
          <a:p>
            <a:pPr rtl="0"/>
            <a:r>
              <a:rPr lang="en-US" sz="1100" b="0" i="0" u="none" strike="noStrike">
                <a:latin typeface="SimSun" panose="02010600030101010101" pitchFamily="2" charset="-122"/>
                <a:ea typeface="SimSun" panose="02010600030101010101" pitchFamily="2" charset="-122"/>
              </a:rPr>
              <a:t>2/7:</a:t>
            </a:r>
            <a:endParaRPr lang="en-US" sz="1100" b="0" i="0" u="none" strike="noStrike">
              <a:latin typeface="SimSun" panose="02010600030101010101" pitchFamily="2" charset="-122"/>
              <a:ea typeface="SimSun" panose="02010600030101010101" pitchFamily="2" charset="-122"/>
            </a:endParaRPr>
          </a:p>
          <a:p>
            <a:pPr rtl="0"/>
            <a:r>
              <a:rPr lang="en-US" sz="1100" b="0" i="0" u="none" strike="noStrike">
                <a:latin typeface="SimSun" panose="02010600030101010101" pitchFamily="2" charset="-122"/>
                <a:ea typeface="SimSun" panose="02010600030101010101" pitchFamily="2" charset="-122"/>
              </a:rPr>
              <a:t>阿富汗</a:t>
            </a:r>
            <a:endParaRPr lang="de-DE" sz="1100"/>
          </a:p>
          <a:p>
            <a:pPr rtl="0"/>
            <a:r>
              <a:rPr lang="en-US" sz="1100" b="0" i="0" u="none" strike="noStrike">
                <a:latin typeface="SimSun" panose="02010600030101010101" pitchFamily="2" charset="-122"/>
                <a:ea typeface="SimSun" panose="02010600030101010101" pitchFamily="2" charset="-122"/>
              </a:rPr>
              <a:t>巴基斯坦</a:t>
            </a:r>
            <a:endParaRPr lang="en-US" sz="1100" b="0" i="0" u="none" strike="noStrike">
              <a:latin typeface="SimSun" panose="02010600030101010101" pitchFamily="2" charset="-122"/>
              <a:ea typeface="SimSun" panose="02010600030101010101" pitchFamily="2" charset="-122"/>
            </a:endParaRPr>
          </a:p>
        </p:txBody>
      </p:sp>
      <p:sp>
        <p:nvSpPr>
          <p:cNvPr id="14" name="Rectangle 13"/>
          <p:cNvSpPr/>
          <p:nvPr/>
        </p:nvSpPr>
        <p:spPr>
          <a:xfrm>
            <a:off x="6875250" y="3640419"/>
            <a:ext cx="723275" cy="430887"/>
          </a:xfrm>
          <a:prstGeom prst="rect">
            <a:avLst/>
          </a:prstGeom>
        </p:spPr>
        <p:txBody>
          <a:bodyPr wrap="none">
            <a:noAutofit/>
          </a:bodyPr>
          <a:lstStyle/>
          <a:p>
            <a:pPr rtl="0"/>
            <a:r>
              <a:rPr lang="en-US" sz="1100" b="0" i="0" u="none" strike="noStrike">
                <a:latin typeface="SimSun" panose="02010600030101010101" pitchFamily="2" charset="-122"/>
                <a:ea typeface="SimSun" panose="02010600030101010101" pitchFamily="2" charset="-122"/>
              </a:rPr>
              <a:t>1/3:</a:t>
            </a:r>
            <a:endParaRPr lang="en-US" sz="1100" b="0" i="0" u="none" strike="noStrike">
              <a:latin typeface="SimSun" panose="02010600030101010101" pitchFamily="2" charset="-122"/>
              <a:ea typeface="SimSun" panose="02010600030101010101" pitchFamily="2" charset="-122"/>
            </a:endParaRPr>
          </a:p>
          <a:p>
            <a:pPr rtl="0"/>
            <a:r>
              <a:rPr lang="en-US" sz="1100" b="0" i="0" u="none" strike="noStrike">
                <a:latin typeface="SimSun" panose="02010600030101010101" pitchFamily="2" charset="-122"/>
                <a:ea typeface="SimSun" panose="02010600030101010101" pitchFamily="2" charset="-122"/>
              </a:rPr>
              <a:t>蒙古</a:t>
            </a:r>
            <a:endParaRPr lang="en-US" sz="1100" b="0" i="0" u="none" strike="noStrike">
              <a:latin typeface="SimSun" panose="02010600030101010101" pitchFamily="2" charset="-122"/>
              <a:ea typeface="SimSun" panose="02010600030101010101" pitchFamily="2" charset="-122"/>
            </a:endParaRPr>
          </a:p>
        </p:txBody>
      </p:sp>
      <p:pic>
        <p:nvPicPr>
          <p:cNvPr id="18" name="Picture 17"/>
          <p:cNvPicPr>
            <a:picLocks noChangeAspect="1"/>
          </p:cNvPicPr>
          <p:nvPr/>
        </p:nvPicPr>
        <p:blipFill>
          <a:blip r:embed="rId1"/>
          <a:stretch>
            <a:fillRect/>
          </a:stretch>
        </p:blipFill>
        <p:spPr>
          <a:xfrm>
            <a:off x="124556" y="1762359"/>
            <a:ext cx="8924558" cy="1777806"/>
          </a:xfrm>
          <a:prstGeom prst="rect">
            <a:avLst/>
          </a:prstGeom>
        </p:spPr>
      </p:pic>
      <p:sp>
        <p:nvSpPr>
          <p:cNvPr id="20" name="Content Placeholder 2"/>
          <p:cNvSpPr>
            <a:spLocks noGrp="1"/>
          </p:cNvSpPr>
          <p:nvPr>
            <p:ph idx="1"/>
          </p:nvPr>
        </p:nvSpPr>
        <p:spPr>
          <a:xfrm>
            <a:off x="425450" y="850333"/>
            <a:ext cx="8293100" cy="2552700"/>
          </a:xfrm>
        </p:spPr>
        <p:txBody>
          <a:bodyPr>
            <a:noAutofit/>
          </a:bodyPr>
          <a:lstStyle/>
          <a:p>
            <a:pPr rtl="0"/>
            <a:r>
              <a:rPr lang="en-US" sz="1600" b="0" i="0" u="none" strike="noStrike">
                <a:latin typeface="SimSun" panose="02010600030101010101" pitchFamily="2" charset="-122"/>
                <a:ea typeface="SimSun" panose="02010600030101010101" pitchFamily="2" charset="-122"/>
              </a:rPr>
              <a:t>小型农户在中国的主要食物生产中发挥着巨大作用</a:t>
            </a:r>
            <a:endParaRPr lang="en-US" sz="1600" b="0" i="0" u="none" strike="noStrike">
              <a:latin typeface="SimSun" panose="02010600030101010101" pitchFamily="2" charset="-122"/>
              <a:ea typeface="SimSun" panose="02010600030101010101" pitchFamily="2" charset="-122"/>
            </a:endParaRPr>
          </a:p>
          <a:p>
            <a:pPr rtl="0"/>
            <a:r>
              <a:rPr lang="en-US" sz="1600" b="0" i="0" u="none" strike="noStrike">
                <a:latin typeface="SimSun" panose="02010600030101010101" pitchFamily="2" charset="-122"/>
                <a:ea typeface="SimSun" panose="02010600030101010101" pitchFamily="2" charset="-122"/>
              </a:rPr>
              <a:t>在CAREC其他地区中占地2-20公顷的农场</a:t>
            </a:r>
            <a:endParaRPr lang="en-US" sz="1600" b="0" i="0" u="none" strike="noStrike">
              <a:latin typeface="SimSun" panose="02010600030101010101" pitchFamily="2" charset="-122"/>
              <a:ea typeface="SimSun" panose="02010600030101010101" pitchFamily="2" charset="-122"/>
            </a:endParaRPr>
          </a:p>
        </p:txBody>
      </p:sp>
      <p:sp>
        <p:nvSpPr>
          <p:cNvPr id="3" name="Rectangle 2"/>
          <p:cNvSpPr/>
          <p:nvPr/>
        </p:nvSpPr>
        <p:spPr>
          <a:xfrm>
            <a:off x="253953" y="5198192"/>
            <a:ext cx="8924558" cy="923330"/>
          </a:xfrm>
          <a:prstGeom prst="rect">
            <a:avLst/>
          </a:prstGeom>
        </p:spPr>
        <p:txBody>
          <a:bodyPr wrap="square">
            <a:noAutofit/>
          </a:bodyPr>
          <a:lstStyle/>
          <a:p>
            <a:pPr rtl="0"/>
            <a:r>
              <a:rPr lang="en-US" sz="1800" b="0" i="0" u="none" strike="noStrike">
                <a:latin typeface="SimSun" panose="02010600030101010101" pitchFamily="2" charset="-122"/>
                <a:ea typeface="SimSun" panose="02010600030101010101" pitchFamily="2" charset="-122"/>
              </a:rPr>
              <a:t>至此，我们可以得出以下结论：</a:t>
            </a:r>
            <a:endParaRPr lang="en-US" sz="1800" b="0" i="0" u="none" strike="noStrike">
              <a:latin typeface="SimSun" panose="02010600030101010101" pitchFamily="2" charset="-122"/>
              <a:ea typeface="SimSun" panose="02010600030101010101" pitchFamily="2" charset="-122"/>
            </a:endParaRPr>
          </a:p>
          <a:p>
            <a:pPr marL="285750" indent="-285750" rtl="0">
              <a:buFont typeface="Arial" panose="020B0604020202020204" pitchFamily="34" charset="0"/>
              <a:buChar char="•"/>
            </a:pPr>
            <a:r>
              <a:rPr lang="en-US" sz="1800" b="0" i="0" u="none" strike="noStrike">
                <a:latin typeface="SimSun" panose="02010600030101010101" pitchFamily="2" charset="-122"/>
                <a:ea typeface="SimSun" panose="02010600030101010101" pitchFamily="2" charset="-122"/>
              </a:rPr>
              <a:t>CAREC国家的大多数农场为小型农户...</a:t>
            </a:r>
            <a:endParaRPr lang="en-US"/>
          </a:p>
          <a:p>
            <a:pPr marL="285750" indent="-285750" rtl="0">
              <a:buFont typeface="Arial" panose="020B0604020202020204" pitchFamily="34" charset="0"/>
              <a:buChar char="•"/>
            </a:pPr>
            <a:r>
              <a:rPr lang="en-US" sz="1800" b="0" i="0" u="none" strike="noStrike">
                <a:latin typeface="SimSun" panose="02010600030101010101" pitchFamily="2" charset="-122"/>
                <a:ea typeface="SimSun" panose="02010600030101010101" pitchFamily="2" charset="-122"/>
              </a:rPr>
              <a:t>…并为粮食生产做出重要贡献</a:t>
            </a:r>
            <a:endParaRPr lang="en-US" sz="1800" b="0" i="0" u="none" strike="noStrike">
              <a:latin typeface="SimSun" panose="02010600030101010101" pitchFamily="2" charset="-122"/>
              <a:ea typeface="SimSun" panose="02010600030101010101" pitchFamily="2" charset="-122"/>
            </a:endParaRPr>
          </a:p>
        </p:txBody>
      </p:sp>
      <p:sp>
        <p:nvSpPr>
          <p:cNvPr id="5" name="Rectangle 4"/>
          <p:cNvSpPr/>
          <p:nvPr/>
        </p:nvSpPr>
        <p:spPr>
          <a:xfrm>
            <a:off x="7016293" y="4773485"/>
            <a:ext cx="1702710" cy="246221"/>
          </a:xfrm>
          <a:prstGeom prst="rect">
            <a:avLst/>
          </a:prstGeom>
        </p:spPr>
        <p:txBody>
          <a:bodyPr wrap="none">
            <a:noAutofit/>
          </a:bodyPr>
          <a:lstStyle/>
          <a:p>
            <a:pPr rtl="0"/>
            <a:r>
              <a:rPr lang="en-US" sz="1000" b="0" i="0" u="none" strike="noStrike">
                <a:latin typeface="SimSun" panose="02010600030101010101" pitchFamily="2" charset="-122"/>
                <a:ea typeface="SimSun" panose="02010600030101010101" pitchFamily="2" charset="-122"/>
              </a:rPr>
              <a:t>资料来源：Herrero等人 （2017年）。</a:t>
            </a:r>
            <a:endParaRPr lang="en-US" sz="1000" b="0" i="0" u="none" strike="noStrike">
              <a:latin typeface="SimSun" panose="02010600030101010101" pitchFamily="2" charset="-122"/>
              <a:ea typeface="SimSun" panose="02010600030101010101" pitchFamily="2" charset="-122"/>
            </a:endParaRPr>
          </a:p>
        </p:txBody>
      </p:sp>
      <p:sp>
        <p:nvSpPr>
          <p:cNvPr id="6" name="Rectangle 5"/>
          <p:cNvSpPr/>
          <p:nvPr/>
        </p:nvSpPr>
        <p:spPr>
          <a:xfrm>
            <a:off x="0" y="1526871"/>
            <a:ext cx="9144000" cy="35406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799" y="937312"/>
            <a:ext cx="8486927" cy="5452905"/>
          </a:xfrm>
        </p:spPr>
        <p:txBody>
          <a:bodyPr>
            <a:noAutofit/>
          </a:bodyPr>
          <a:lstStyle/>
          <a:p>
            <a:pPr marL="0" indent="0" rtl="0">
              <a:buNone/>
            </a:pPr>
            <a:r>
              <a:rPr lang="en-US" sz="1600" b="0" i="0" u="none" strike="noStrike">
                <a:latin typeface="SimSun" panose="02010600030101010101" pitchFamily="2" charset="-122"/>
                <a:ea typeface="SimSun" panose="02010600030101010101" pitchFamily="2" charset="-122"/>
              </a:rPr>
              <a:t>当农业部门的资本密集性提高且工资上涨时：</a:t>
            </a:r>
            <a:endParaRPr lang="en-US" sz="1600" b="0" i="0" u="none" strike="noStrike">
              <a:latin typeface="SimSun" panose="02010600030101010101" pitchFamily="2" charset="-122"/>
              <a:ea typeface="SimSun" panose="02010600030101010101" pitchFamily="2" charset="-122"/>
            </a:endParaRPr>
          </a:p>
          <a:p>
            <a:pPr marL="0" indent="0" rtl="0">
              <a:buNone/>
            </a:pPr>
            <a:r>
              <a:rPr lang="en-US" sz="1600" b="0" i="0" u="none" strike="noStrike">
                <a:latin typeface="SimSun" panose="02010600030101010101" pitchFamily="2" charset="-122"/>
                <a:ea typeface="SimSun" panose="02010600030101010101" pitchFamily="2" charset="-122"/>
              </a:rPr>
              <a:t>小型农场转变为大型资本密集型农场（Otsuka等人，2016年）。</a:t>
            </a:r>
            <a:endParaRPr lang="en-US" sz="1600" b="0" i="0" u="none" strike="noStrike">
              <a:latin typeface="SimSun" panose="02010600030101010101" pitchFamily="2" charset="-122"/>
              <a:ea typeface="SimSun" panose="02010600030101010101" pitchFamily="2" charset="-122"/>
            </a:endParaRPr>
          </a:p>
          <a:p>
            <a:pPr lvl="1" rtl="0"/>
            <a:r>
              <a:rPr lang="en-US" sz="1600" b="0" i="0" u="none" strike="noStrike">
                <a:latin typeface="SimSun" panose="02010600030101010101" pitchFamily="2" charset="-122"/>
                <a:ea typeface="SimSun" panose="02010600030101010101" pitchFamily="2" charset="-122"/>
              </a:rPr>
              <a:t>相对于大型农场，小型农场的生产率有所下降</a:t>
            </a:r>
            <a:endParaRPr lang="en-US" sz="1600" b="0" i="0" u="none" strike="noStrike">
              <a:latin typeface="SimSun" panose="02010600030101010101" pitchFamily="2" charset="-122"/>
              <a:ea typeface="SimSun" panose="02010600030101010101" pitchFamily="2" charset="-122"/>
            </a:endParaRPr>
          </a:p>
          <a:p>
            <a:pPr rtl="0"/>
            <a:r>
              <a:rPr lang="en-US" sz="1600" b="0" i="0" u="none" strike="noStrike">
                <a:solidFill>
                  <a:srgbClr val="7030A0"/>
                </a:solidFill>
                <a:latin typeface="SimSun" panose="02010600030101010101" pitchFamily="2" charset="-122"/>
                <a:ea typeface="SimSun" panose="02010600030101010101" pitchFamily="2" charset="-122"/>
              </a:rPr>
              <a:t>当以总产出衡量</a:t>
            </a:r>
            <a:r>
              <a:rPr lang="en-US" sz="1600" b="0" i="0" u="none" strike="noStrike">
                <a:latin typeface="SimSun" panose="02010600030101010101" pitchFamily="2" charset="-122"/>
                <a:ea typeface="SimSun" panose="02010600030101010101" pitchFamily="2" charset="-122"/>
              </a:rPr>
              <a:t>时-&gt;IR：农业绩效会随着农场规模的增长而下降</a:t>
            </a:r>
            <a:endParaRPr lang="en-US" sz="1600" b="0" i="0" u="none" strike="noStrike">
              <a:latin typeface="SimSun" panose="02010600030101010101" pitchFamily="2" charset="-122"/>
              <a:ea typeface="SimSun" panose="02010600030101010101" pitchFamily="2" charset="-122"/>
            </a:endParaRPr>
          </a:p>
          <a:p>
            <a:pPr rtl="0"/>
            <a:r>
              <a:rPr lang="en-US" sz="1600" b="0" i="0" u="none" strike="noStrike">
                <a:solidFill>
                  <a:srgbClr val="7030A0"/>
                </a:solidFill>
                <a:latin typeface="SimSun" panose="02010600030101010101" pitchFamily="2" charset="-122"/>
                <a:ea typeface="SimSun" panose="02010600030101010101" pitchFamily="2" charset="-122"/>
              </a:rPr>
              <a:t>当以净值和效率指标衡量时</a:t>
            </a:r>
            <a:r>
              <a:rPr lang="en-US" sz="1600" b="0" i="0" u="none" strike="noStrike">
                <a:latin typeface="SimSun" panose="02010600030101010101" pitchFamily="2" charset="-122"/>
                <a:ea typeface="SimSun" panose="02010600030101010101" pitchFamily="2" charset="-122"/>
              </a:rPr>
              <a:t>，大型农场往往比小型农场的表现更好。</a:t>
            </a:r>
            <a:endParaRPr lang="en-US" sz="1600" b="0" i="0" u="none" strike="noStrike">
              <a:latin typeface="SimSun" panose="02010600030101010101" pitchFamily="2" charset="-122"/>
              <a:ea typeface="SimSun" panose="02010600030101010101" pitchFamily="2" charset="-122"/>
            </a:endParaRPr>
          </a:p>
          <a:p>
            <a:pPr marL="0" indent="0">
              <a:buNone/>
            </a:pPr>
            <a:endParaRPr lang="en-US" b="1" smtClean="0"/>
          </a:p>
          <a:p>
            <a:pPr marL="0" indent="0" rtl="0">
              <a:buNone/>
            </a:pPr>
            <a:r>
              <a:rPr lang="en-US" sz="1600" b="1" i="0" u="none" strike="noStrike">
                <a:latin typeface="SimSun" panose="02010600030101010101" pitchFamily="2" charset="-122"/>
                <a:ea typeface="SimSun" panose="02010600030101010101" pitchFamily="2" charset="-122"/>
              </a:rPr>
              <a:t>基于对看板数据的观察：</a:t>
            </a:r>
            <a:r>
              <a:rPr lang="en-US" sz="1600" b="0" i="0" u="none" strike="noStrike">
                <a:solidFill>
                  <a:srgbClr val="7030A0"/>
                </a:solidFill>
                <a:latin typeface="SimSun" panose="02010600030101010101" pitchFamily="2" charset="-122"/>
                <a:ea typeface="SimSun" panose="02010600030101010101" pitchFamily="2" charset="-122"/>
              </a:rPr>
              <a:t>随着时间的推移，IR持续下降</a:t>
            </a:r>
            <a:r>
              <a:rPr lang="en-US" sz="1600" b="0" i="0" u="none" strike="noStrike">
                <a:latin typeface="SimSun" panose="02010600030101010101" pitchFamily="2" charset="-122"/>
                <a:ea typeface="SimSun" panose="02010600030101010101" pitchFamily="2" charset="-122"/>
              </a:rPr>
              <a:t>：</a:t>
            </a:r>
            <a:endParaRPr lang="en-US" sz="1600" b="0" i="0" u="none" strike="noStrike">
              <a:latin typeface="SimSun" panose="02010600030101010101" pitchFamily="2" charset="-122"/>
              <a:ea typeface="SimSun" panose="02010600030101010101" pitchFamily="2" charset="-122"/>
            </a:endParaRPr>
          </a:p>
          <a:p>
            <a:pPr rtl="0"/>
            <a:r>
              <a:rPr lang="en-US" sz="1600" b="0" i="0" u="none" strike="noStrike">
                <a:solidFill>
                  <a:srgbClr val="7030A0"/>
                </a:solidFill>
                <a:latin typeface="SimSun" panose="02010600030101010101" pitchFamily="2" charset="-122"/>
                <a:ea typeface="SimSun" panose="02010600030101010101" pitchFamily="2" charset="-122"/>
              </a:rPr>
              <a:t>中国</a:t>
            </a:r>
            <a:r>
              <a:rPr lang="en-US" sz="1600" b="0" i="0" u="none" strike="noStrike">
                <a:latin typeface="SimSun" panose="02010600030101010101" pitchFamily="2" charset="-122"/>
                <a:ea typeface="SimSun" panose="02010600030101010101" pitchFamily="2" charset="-122"/>
              </a:rPr>
              <a:t>的农场地块面积与土地产量之间存在强正相关（王等人，2015年）</a:t>
            </a:r>
            <a:endParaRPr lang="en-US" sz="1600" b="0" i="0" u="none" strike="noStrike">
              <a:latin typeface="SimSun" panose="02010600030101010101" pitchFamily="2" charset="-122"/>
              <a:ea typeface="SimSun" panose="02010600030101010101" pitchFamily="2" charset="-122"/>
            </a:endParaRPr>
          </a:p>
          <a:p>
            <a:pPr rtl="0"/>
            <a:r>
              <a:rPr lang="en-US" sz="1600" b="0" i="0" u="none" strike="noStrike">
                <a:solidFill>
                  <a:srgbClr val="7030A0"/>
                </a:solidFill>
                <a:latin typeface="SimSun" panose="02010600030101010101" pitchFamily="2" charset="-122"/>
                <a:ea typeface="SimSun" panose="02010600030101010101" pitchFamily="2" charset="-122"/>
              </a:rPr>
              <a:t>吉尔吉斯斯坦</a:t>
            </a:r>
            <a:r>
              <a:rPr lang="en-US" sz="1600" b="0" i="0" u="none" strike="noStrike">
                <a:latin typeface="SimSun" panose="02010600030101010101" pitchFamily="2" charset="-122"/>
                <a:ea typeface="SimSun" panose="02010600030101010101" pitchFamily="2" charset="-122"/>
              </a:rPr>
              <a:t>的每公顷收入与耕地面积呈正相关（Savastano和Scandizzo，2009年）</a:t>
            </a:r>
            <a:endParaRPr lang="en-US" sz="1600" b="0" i="0" u="none" strike="noStrike">
              <a:latin typeface="SimSun" panose="02010600030101010101" pitchFamily="2" charset="-122"/>
              <a:ea typeface="SimSun" panose="02010600030101010101" pitchFamily="2" charset="-122"/>
            </a:endParaRPr>
          </a:p>
          <a:p>
            <a:pPr rtl="0"/>
            <a:r>
              <a:rPr lang="en-US" sz="1600" b="0" i="0" u="none" strike="noStrike">
                <a:solidFill>
                  <a:srgbClr val="7030A0"/>
                </a:solidFill>
                <a:latin typeface="SimSun" panose="02010600030101010101" pitchFamily="2" charset="-122"/>
                <a:ea typeface="SimSun" panose="02010600030101010101" pitchFamily="2" charset="-122"/>
              </a:rPr>
              <a:t>塔吉克斯坦</a:t>
            </a:r>
            <a:r>
              <a:rPr lang="en-US" sz="1600" b="0" i="0" u="none" strike="noStrike">
                <a:latin typeface="SimSun" panose="02010600030101010101" pitchFamily="2" charset="-122"/>
                <a:ea typeface="SimSun" panose="02010600030101010101" pitchFamily="2" charset="-122"/>
              </a:rPr>
              <a:t>呈“U形”关系（Closset等人，2015 年）</a:t>
            </a:r>
            <a:endParaRPr lang="en-US" sz="1600" b="0" i="0" u="none" strike="noStrike">
              <a:latin typeface="SimSun" panose="02010600030101010101" pitchFamily="2" charset="-122"/>
              <a:ea typeface="SimSun" panose="02010600030101010101" pitchFamily="2" charset="-122"/>
            </a:endParaRPr>
          </a:p>
          <a:p>
            <a:pPr marL="0" indent="0">
              <a:buNone/>
            </a:pPr>
            <a:endParaRPr lang="en-US" smtClean="0"/>
          </a:p>
          <a:p>
            <a:pPr marL="0" indent="0" rtl="0">
              <a:buNone/>
            </a:pPr>
            <a:r>
              <a:rPr lang="en-US" sz="1600" b="0" i="0" u="none" strike="noStrike">
                <a:latin typeface="SimSun" panose="02010600030101010101" pitchFamily="2" charset="-122"/>
                <a:ea typeface="SimSun" panose="02010600030101010101" pitchFamily="2" charset="-122"/>
              </a:rPr>
              <a:t>IR并非某些特定类型农场的优势，但：</a:t>
            </a:r>
            <a:endParaRPr lang="en-US" sz="1600" b="0" i="0" u="none" strike="noStrike">
              <a:latin typeface="SimSun" panose="02010600030101010101" pitchFamily="2" charset="-122"/>
              <a:ea typeface="SimSun" panose="02010600030101010101" pitchFamily="2" charset="-122"/>
            </a:endParaRPr>
          </a:p>
          <a:p>
            <a:pPr marL="342900" indent="-342900" rtl="0">
              <a:buFont typeface="+mj-lt"/>
              <a:buAutoNum type="arabicPeriod"/>
            </a:pPr>
            <a:r>
              <a:rPr lang="en-US" sz="1600" b="0" i="0" u="none" strike="noStrike">
                <a:latin typeface="SimSun" panose="02010600030101010101" pitchFamily="2" charset="-122"/>
                <a:ea typeface="SimSun" panose="02010600030101010101" pitchFamily="2" charset="-122"/>
              </a:rPr>
              <a:t>是</a:t>
            </a:r>
            <a:r>
              <a:rPr lang="en-US" sz="1600" b="0" i="0" u="none" strike="noStrike">
                <a:solidFill>
                  <a:srgbClr val="7030A0"/>
                </a:solidFill>
                <a:latin typeface="SimSun" panose="02010600030101010101" pitchFamily="2" charset="-122"/>
                <a:ea typeface="SimSun" panose="02010600030101010101" pitchFamily="2" charset="-122"/>
              </a:rPr>
              <a:t>要素市场不完善</a:t>
            </a:r>
            <a:r>
              <a:rPr lang="en-US" sz="1600" b="0" i="0" u="none" strike="noStrike">
                <a:latin typeface="SimSun" panose="02010600030101010101" pitchFamily="2" charset="-122"/>
                <a:ea typeface="SimSun" panose="02010600030101010101" pitchFamily="2" charset="-122"/>
              </a:rPr>
              <a:t>和农村劳动力缺少机会的表现</a:t>
            </a:r>
            <a:endParaRPr lang="en-US" sz="1600" b="0" i="0" u="none" strike="noStrike">
              <a:latin typeface="SimSun" panose="02010600030101010101" pitchFamily="2" charset="-122"/>
              <a:ea typeface="SimSun" panose="02010600030101010101" pitchFamily="2" charset="-122"/>
            </a:endParaRPr>
          </a:p>
          <a:p>
            <a:pPr marL="342900" indent="-342900" rtl="0">
              <a:buFont typeface="+mj-lt"/>
              <a:buAutoNum type="arabicPeriod"/>
            </a:pPr>
            <a:r>
              <a:rPr lang="en-US" sz="1600" b="0" i="0" u="none" strike="noStrike">
                <a:solidFill>
                  <a:srgbClr val="7030A0"/>
                </a:solidFill>
                <a:latin typeface="SimSun" panose="02010600030101010101" pitchFamily="2" charset="-122"/>
                <a:ea typeface="SimSun" panose="02010600030101010101" pitchFamily="2" charset="-122"/>
              </a:rPr>
              <a:t>遗漏</a:t>
            </a:r>
            <a:r>
              <a:rPr lang="en-US" sz="1600" b="0" i="0" u="none" strike="noStrike">
                <a:latin typeface="SimSun" panose="02010600030101010101" pitchFamily="2" charset="-122"/>
                <a:ea typeface="SimSun" panose="02010600030101010101" pitchFamily="2" charset="-122"/>
              </a:rPr>
              <a:t>与缺乏土壤质量数据</a:t>
            </a:r>
            <a:r>
              <a:rPr lang="en-US" sz="1600" b="0" i="0" u="none" strike="noStrike">
                <a:solidFill>
                  <a:srgbClr val="7030A0"/>
                </a:solidFill>
                <a:latin typeface="SimSun" panose="02010600030101010101" pitchFamily="2" charset="-122"/>
                <a:ea typeface="SimSun" panose="02010600030101010101" pitchFamily="2" charset="-122"/>
              </a:rPr>
              <a:t>相关变量</a:t>
            </a:r>
            <a:r>
              <a:rPr lang="en-US" sz="1600" b="0" i="0" u="none" strike="noStrike">
                <a:latin typeface="SimSun" panose="02010600030101010101" pitchFamily="2" charset="-122"/>
                <a:ea typeface="SimSun" panose="02010600030101010101" pitchFamily="2" charset="-122"/>
              </a:rPr>
              <a:t>的问题</a:t>
            </a:r>
            <a:endParaRPr lang="en-US" sz="1600" b="0" i="0" u="none" strike="noStrike">
              <a:latin typeface="SimSun" panose="02010600030101010101" pitchFamily="2" charset="-122"/>
              <a:ea typeface="SimSun" panose="02010600030101010101" pitchFamily="2" charset="-122"/>
            </a:endParaRPr>
          </a:p>
          <a:p>
            <a:pPr marL="342900" indent="-342900" rtl="0">
              <a:buFont typeface="+mj-lt"/>
              <a:buAutoNum type="arabicPeriod"/>
            </a:pPr>
            <a:r>
              <a:rPr lang="en-US" sz="1600" b="0" i="0" u="none" strike="noStrike">
                <a:latin typeface="SimSun" panose="02010600030101010101" pitchFamily="2" charset="-122"/>
                <a:ea typeface="SimSun" panose="02010600030101010101" pitchFamily="2" charset="-122"/>
              </a:rPr>
              <a:t>统计问题，</a:t>
            </a:r>
            <a:r>
              <a:rPr lang="en-US" sz="1600" b="0" i="0" u="none" strike="noStrike">
                <a:solidFill>
                  <a:srgbClr val="7030A0"/>
                </a:solidFill>
                <a:latin typeface="SimSun" panose="02010600030101010101" pitchFamily="2" charset="-122"/>
                <a:ea typeface="SimSun" panose="02010600030101010101" pitchFamily="2" charset="-122"/>
              </a:rPr>
              <a:t>测量误差</a:t>
            </a:r>
            <a:endParaRPr lang="en-US" sz="1600" b="0" i="0" u="none" strike="noStrike">
              <a:solidFill>
                <a:srgbClr val="7030A0"/>
              </a:solidFill>
              <a:latin typeface="SimSun" panose="02010600030101010101" pitchFamily="2" charset="-122"/>
              <a:ea typeface="SimSun" panose="02010600030101010101" pitchFamily="2" charset="-122"/>
            </a:endParaRPr>
          </a:p>
        </p:txBody>
      </p:sp>
      <p:sp>
        <p:nvSpPr>
          <p:cNvPr id="4" name="Slide Number Placeholder 3"/>
          <p:cNvSpPr>
            <a:spLocks noGrp="1"/>
          </p:cNvSpPr>
          <p:nvPr>
            <p:ph type="sldNum" sz="quarter" idx="12"/>
          </p:nvPr>
        </p:nvSpPr>
        <p:spPr/>
        <p:txBody>
          <a:bodyPr>
            <a:noAutofit/>
          </a:bodyPr>
          <a:lstStyle/>
          <a:p>
            <a:pPr rtl="0"/>
            <a:r>
              <a:rPr lang="en-US" sz="1200" b="0" i="0" u="none" strike="noStrike">
                <a:highlight>
                  <a:srgbClr val="000000">
                    <a:alpha val="0"/>
                  </a:srgbClr>
                </a:highlight>
                <a:latin typeface="SimSun" panose="02010600030101010101" pitchFamily="2" charset="-122"/>
                <a:ea typeface="SimSun" panose="02010600030101010101" pitchFamily="2" charset="-122"/>
              </a:rPr>
              <a:t>9</a:t>
            </a:r>
            <a:endParaRPr lang="de-DE"/>
          </a:p>
        </p:txBody>
      </p:sp>
      <p:sp>
        <p:nvSpPr>
          <p:cNvPr id="6" name="Title 1"/>
          <p:cNvSpPr txBox="1"/>
          <p:nvPr/>
        </p:nvSpPr>
        <p:spPr>
          <a:xfrm>
            <a:off x="431800" y="306225"/>
            <a:ext cx="5616000" cy="63108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b="1" kern="1200" baseline="0">
                <a:solidFill>
                  <a:schemeClr val="accent1"/>
                </a:solidFill>
                <a:latin typeface="+mj-lt"/>
                <a:ea typeface="+mj-ea"/>
                <a:cs typeface="+mj-cs"/>
              </a:defRPr>
            </a:lvl1pPr>
          </a:lstStyle>
          <a:p>
            <a:pPr rtl="0"/>
            <a:r>
              <a:rPr lang="en-US" sz="2400" b="1" i="0" u="none" strike="noStrike">
                <a:latin typeface="SimSun" panose="02010600030101010101" pitchFamily="2" charset="-122"/>
                <a:ea typeface="SimSun" panose="02010600030101010101" pitchFamily="2" charset="-122"/>
              </a:rPr>
              <a:t>发展中国家IR减弱</a:t>
            </a:r>
            <a:endParaRPr lang="en-US" sz="2400" b="1" i="0" u="none" strike="noStrike">
              <a:latin typeface="SimSun" panose="02010600030101010101" pitchFamily="2" charset="-122"/>
              <a:ea typeface="SimSun" panose="02010600030101010101" pitchFamily="2" charset="-122"/>
            </a:endParaRPr>
          </a:p>
        </p:txBody>
      </p:sp>
    </p:spTree>
  </p:cSld>
  <p:clrMapOvr>
    <a:masterClrMapping/>
  </p:clrMapOvr>
  <p:transition/>
</p:sld>
</file>

<file path=ppt/tags/tag1.xml><?xml version="1.0" encoding="utf-8"?>
<p:tagLst xmlns:p="http://schemas.openxmlformats.org/presentationml/2006/main">
  <p:tag name="KSO_WM_UNIT_TABLE_BEAUTIFY" val="smartTable{b966ff29-0b5d-43bd-8d05-8ed5e233c242}"/>
</p:tagLst>
</file>

<file path=ppt/tags/tag2.xml><?xml version="1.0" encoding="utf-8"?>
<p:tagLst xmlns:p="http://schemas.openxmlformats.org/presentationml/2006/main">
  <p:tag name="KSO_WM_UNIT_TABLE_BEAUTIFY" val="smartTable{fda3f0f4-e902-4d3f-b2c3-8f0c710cbe9f}"/>
</p:tagLst>
</file>

<file path=ppt/tags/tag3.xml><?xml version="1.0" encoding="utf-8"?>
<p:tagLst xmlns:p="http://schemas.openxmlformats.org/presentationml/2006/main">
  <p:tag name="AS_NET" val="3.1.12"/>
  <p:tag name="AS_OS" val="Unix 4.14.225.169"/>
  <p:tag name="AS_RELEASE_DATE" val="2020.03.14"/>
  <p:tag name="AS_TITLE" val="Aspose.Slides for .NET Standard 2.0"/>
  <p:tag name="AS_VERSION" val="20.3"/>
  <p:tag name="COMMONDATA" val="eyJoZGlkIjoiYTc3NDQxMDUzMmQ3NzkxYTc0YjViZTc1Mjk0ZWJiZDQifQ=="/>
</p:tagLst>
</file>

<file path=ppt/theme/theme1.xml><?xml version="1.0" encoding="utf-8"?>
<a:theme xmlns:a="http://schemas.openxmlformats.org/drawingml/2006/main" name="Office-Design">
  <a:themeElements>
    <a:clrScheme name="IAMO 2022">
      <a:dk1>
        <a:srgbClr val="565756"/>
      </a:dk1>
      <a:lt1>
        <a:srgbClr val="FFFFFF"/>
      </a:lt1>
      <a:dk2>
        <a:srgbClr val="003E6E"/>
      </a:dk2>
      <a:lt2>
        <a:srgbClr val="E7E6E6"/>
      </a:lt2>
      <a:accent1>
        <a:srgbClr val="005EA7"/>
      </a:accent1>
      <a:accent2>
        <a:srgbClr val="467EBE"/>
      </a:accent2>
      <a:accent3>
        <a:srgbClr val="D3D9EF"/>
      </a:accent3>
      <a:accent4>
        <a:srgbClr val="F8B12A"/>
      </a:accent4>
      <a:accent5>
        <a:srgbClr val="C2A782"/>
      </a:accent5>
      <a:accent6>
        <a:srgbClr val="518C69"/>
      </a:accent6>
      <a:hlink>
        <a:srgbClr val="005EA7"/>
      </a:hlink>
      <a:folHlink>
        <a:srgbClr val="565756"/>
      </a:folHlink>
    </a:clrScheme>
    <a:fontScheme name="Calibri">
      <a:majorFont>
        <a:latin typeface="Calibri"/>
        <a:ea typeface="Arial"/>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Arial"/>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DAEA74914DCF4CB1BBCF0E2E5EDB11" ma:contentTypeVersion="16" ma:contentTypeDescription="Create a new document." ma:contentTypeScope="" ma:versionID="590b25b2cc87761dafd9002c9e8bdf08">
  <xsd:schema xmlns:xsd="http://www.w3.org/2001/XMLSchema" xmlns:xs="http://www.w3.org/2001/XMLSchema" xmlns:p="http://schemas.microsoft.com/office/2006/metadata/properties" xmlns:ns2="f668aa56-9285-4561-92d6-d6343913a899" xmlns:ns3="4d0bf39f-aee5-4194-a8cf-9eb94d977901" xmlns:ns4="c1fdd505-2570-46c2-bd04-3e0f2d874cf5" targetNamespace="http://schemas.microsoft.com/office/2006/metadata/properties" ma:root="true" ma:fieldsID="08ce7d0b189851eda8553ac15085c2ff" ns2:_="" ns3:_="" ns4:_="">
    <xsd:import namespace="f668aa56-9285-4561-92d6-d6343913a899"/>
    <xsd:import namespace="4d0bf39f-aee5-4194-a8cf-9eb94d977901"/>
    <xsd:import namespace="c1fdd505-2570-46c2-bd04-3e0f2d874cf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68aa56-9285-4561-92d6-d6343913a8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0bf39f-aee5-4194-a8cf-9eb94d97790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f1b58bf-0af3-43f6-8149-3fc5501c152c}" ma:internalName="TaxCatchAll" ma:showField="CatchAllData" ma:web="f668aa56-9285-4561-92d6-d6343913a8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0bf39f-aee5-4194-a8cf-9eb94d977901">
      <Terms xmlns="http://schemas.microsoft.com/office/infopath/2007/PartnerControls"/>
    </lcf76f155ced4ddcb4097134ff3c332f>
    <TaxCatchAll xmlns="c1fdd505-2570-46c2-bd04-3e0f2d874cf5" xsi:nil="true"/>
  </documentManagement>
</p:properties>
</file>

<file path=customXml/itemProps1.xml><?xml version="1.0" encoding="utf-8"?>
<ds:datastoreItem xmlns:ds="http://schemas.openxmlformats.org/officeDocument/2006/customXml" ds:itemID="{EE852905-6466-435E-9149-3C6AF73E6D65}"/>
</file>

<file path=customXml/itemProps2.xml><?xml version="1.0" encoding="utf-8"?>
<ds:datastoreItem xmlns:ds="http://schemas.openxmlformats.org/officeDocument/2006/customXml" ds:itemID="{A91328BD-483D-4F4C-88FF-1A7875CF7404}"/>
</file>

<file path=customXml/itemProps3.xml><?xml version="1.0" encoding="utf-8"?>
<ds:datastoreItem xmlns:ds="http://schemas.openxmlformats.org/officeDocument/2006/customXml" ds:itemID="{3D0B9A50-924D-48A7-AECF-77F13307986D}"/>
</file>

<file path=docProps/app.xml><?xml version="1.0" encoding="utf-8"?>
<Properties xmlns="http://schemas.openxmlformats.org/officeDocument/2006/extended-properties" xmlns:vt="http://schemas.openxmlformats.org/officeDocument/2006/docPropsVTypes">
  <Template>Office Theme</Template>
  <TotalTime>0</TotalTime>
  <Words>8629</Words>
  <Application>WPS 演示</Application>
  <PresentationFormat>On-screen Show (4:3)</PresentationFormat>
  <Paragraphs>755</Paragraphs>
  <Slides>30</Slides>
  <Notes>6</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30</vt:i4>
      </vt:variant>
    </vt:vector>
  </HeadingPairs>
  <TitlesOfParts>
    <vt:vector size="41" baseType="lpstr">
      <vt:lpstr>Arial</vt:lpstr>
      <vt:lpstr>SimSun</vt:lpstr>
      <vt:lpstr>Wingdings</vt:lpstr>
      <vt:lpstr>Times New Roman</vt:lpstr>
      <vt:lpstr>Calibri</vt:lpstr>
      <vt:lpstr>Times New Roman</vt:lpstr>
      <vt:lpstr>Microsoft YaHei</vt:lpstr>
      <vt:lpstr>Arial Unicode MS</vt:lpstr>
      <vt:lpstr>DengXian</vt:lpstr>
      <vt:lpstr>Calibri</vt:lpstr>
      <vt:lpstr>Office-Design</vt:lpstr>
      <vt:lpstr>为农业现代化 推行体制改革</vt:lpstr>
      <vt:lpstr>结构</vt:lpstr>
      <vt:lpstr>大型农场与小型农场：发展经济学最古老的谜题 </vt:lpstr>
      <vt:lpstr>PowerPoint 演示文稿</vt:lpstr>
      <vt:lpstr>CAREC国家的部分特征</vt:lpstr>
      <vt:lpstr>PowerPoint 演示文稿</vt:lpstr>
      <vt:lpstr>PowerPoint 演示文稿</vt:lpstr>
      <vt:lpstr>按农场规模统计的各类主要食物的产量</vt:lpstr>
      <vt:lpstr>PowerPoint 演示文稿</vt:lpstr>
      <vt:lpstr>PowerPoint 演示文稿</vt:lpstr>
      <vt:lpstr>有关农场规模的争论</vt:lpstr>
      <vt:lpstr>“小”的问题：还能说小就是美吗？</vt:lpstr>
      <vt:lpstr>进行体制改革，在以农场为基础的小规模零散农业系统中实现规模经济</vt:lpstr>
      <vt:lpstr>PowerPoint 演示文稿</vt:lpstr>
      <vt:lpstr>乌兹别克斯坦的农场整合</vt:lpstr>
      <vt:lpstr>农业合作社</vt:lpstr>
      <vt:lpstr>合作社：经验证实的理论特征</vt:lpstr>
      <vt:lpstr>合作社面临的挑战</vt:lpstr>
      <vt:lpstr>PowerPoint 演示文稿</vt:lpstr>
      <vt:lpstr>PowerPoint 演示文稿</vt:lpstr>
      <vt:lpstr>PowerPoint 演示文稿</vt:lpstr>
      <vt:lpstr>PowerPoint 演示文稿</vt:lpstr>
      <vt:lpstr>技术（或改革）赛道</vt:lpstr>
      <vt:lpstr>展望未来：避免技术赛道</vt:lpstr>
      <vt:lpstr>最后，但同等重要的是</vt:lpstr>
      <vt:lpstr>IAMO政策简报</vt:lpstr>
      <vt:lpstr>PowerPoint 演示文稿</vt:lpstr>
      <vt:lpstr>参考文献</vt:lpstr>
      <vt:lpstr>参考文献（续）</vt:lpstr>
      <vt:lpstr>Key take-home messages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die superpixel</dc:creator>
  <cp:lastModifiedBy>WPS_1619745599</cp:lastModifiedBy>
  <cp:revision>832</cp:revision>
  <dcterms:created xsi:type="dcterms:W3CDTF">2022-03-29T09:50:00Z</dcterms:created>
  <dcterms:modified xsi:type="dcterms:W3CDTF">2022-08-09T17:37:41Z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65D3332998C04B18BC6EF95E98D8F8F3</vt:lpwstr>
  </property>
  <property fmtid="{D5CDD505-2E9C-101B-9397-08002B2CF9AE}" pid="3" name="KSOProductBuildVer">
    <vt:lpwstr>2052-11.1.0.12302</vt:lpwstr>
  </property>
  <property fmtid="{D5CDD505-2E9C-101B-9397-08002B2CF9AE}" pid="4" name="ContentTypeId">
    <vt:lpwstr>0x0101009FDAEA74914DCF4CB1BBCF0E2E5EDB11</vt:lpwstr>
  </property>
</Properties>
</file>