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22"/>
  </p:notesMasterIdLst>
  <p:handoutMasterIdLst>
    <p:handoutMasterId r:id="rId23"/>
  </p:handoutMasterIdLst>
  <p:sldIdLst>
    <p:sldId id="4147" r:id="rId5"/>
    <p:sldId id="4146" r:id="rId6"/>
    <p:sldId id="4163" r:id="rId7"/>
    <p:sldId id="4164" r:id="rId8"/>
    <p:sldId id="4174" r:id="rId9"/>
    <p:sldId id="284" r:id="rId10"/>
    <p:sldId id="412" r:id="rId11"/>
    <p:sldId id="4165" r:id="rId12"/>
    <p:sldId id="4166" r:id="rId13"/>
    <p:sldId id="4167" r:id="rId14"/>
    <p:sldId id="4168" r:id="rId15"/>
    <p:sldId id="4169" r:id="rId16"/>
    <p:sldId id="4170" r:id="rId17"/>
    <p:sldId id="4171" r:id="rId18"/>
    <p:sldId id="4155" r:id="rId19"/>
    <p:sldId id="4173" r:id="rId20"/>
    <p:sldId id="4172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CB"/>
    <a:srgbClr val="CCFF66"/>
    <a:srgbClr val="00CC00"/>
    <a:srgbClr val="00FF99"/>
    <a:srgbClr val="00FF00"/>
    <a:srgbClr val="F6AA00"/>
    <a:srgbClr val="6DD9FF"/>
    <a:srgbClr val="8FE2FF"/>
    <a:srgbClr val="57D3FF"/>
    <a:srgbClr val="005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505B6-2AEF-4907-95A4-75862649871F}" v="103" dt="2022-08-03T08:27:35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50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00974B-CB76-4198-BD79-BE8F95A426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F39F0-D308-437A-8D55-627C6897A6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15551-2A71-4D87-BE43-22666F00106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6CD56-D88D-4574-8445-054F400389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34436-A604-4F13-B428-CC2DECE5EF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09FA8-028D-4FDC-8FC9-DA057068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468C7-077F-44F9-ABBD-1FD894BFABA0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D629-8DE8-4C99-AD4F-426AF279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5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/>
          </a:p>
          <a:p>
            <a:endParaRPr lang="en-PH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FF1DED1-65E2-46B1-8568-2F3AC862BC14}" type="slidenum">
              <a:rPr lang="en-US" smtClean="0">
                <a:cs typeface="Arial"/>
              </a:rPr>
              <a:t>6</a:t>
            </a:fld>
            <a:endParaRPr lang="en-US"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147BE0D-4C54-4A2D-AD49-3CB7283ADB97}" type="slidenum">
              <a:rPr lang="en-US" smtClean="0">
                <a:cs typeface="Arial"/>
              </a:rPr>
              <a:t>7</a:t>
            </a:fld>
            <a:endParaRPr lang="en-US">
              <a:cs typeface="Arial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3AEE-5090-7635-3A0D-1CEF5D929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75276-2652-FB64-5B7C-CCD915E61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99FC-DC35-A026-2E32-A3AB02C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5D324-6214-67B0-CDBB-21EBF21D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18CF7-5072-090D-76C2-9C387EC2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07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E80A-C905-2C1D-3008-ADE70F90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6DE0E-2DFD-6316-D52F-5D66B0316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A18C-1E94-5246-6F01-09930C4A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D24E3-E2FE-059F-DA7B-5EC3A91D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5A9A-B252-936A-A4B8-5C90A6F9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595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BB2C3-0837-6D43-81F9-B7974519E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CCB96-05B3-E156-4634-DECB59F2D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F59FE-9CBF-B4A7-E159-665395BA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9685D-B492-8C2D-D8ED-471B9EEC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02E2-E6F3-338C-A76C-D6F04C0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451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6FD9-4216-6541-84E9-E39CF7C2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FBFB-1858-F5C3-BC73-8437A3A9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35379-DEBB-CDD6-F596-4958D702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919B9-98E5-54CF-58A5-7A60A5F7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5366E-B038-5EEC-B957-924508A5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38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E1BC-5018-13C2-E768-8FCB0C88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60B3F-447C-2101-9428-C8AD5F858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ADA4-5356-645C-38A4-A36BE047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03FEA-8DC9-4C79-CFBC-07F4F1CF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8671-FFBB-6631-4BFF-919EA48F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96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0157-CFB9-45B0-FDB9-61D95A03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ACCB8-3ECA-2BB6-08ED-B98EE21B0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7DB6A-10A1-5323-BF52-E07AD4FE3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35BB3-3558-3EC9-8246-9E62BCE2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664A3-5E0F-1858-E112-D6EC2E70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34F7F-AA83-457C-6B1D-6D42B350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62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83C2-54A9-765E-5E12-C46FB405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3BE00-1706-7896-106B-EBB6527B2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E4358-355C-B0D3-20BC-9239A8BA7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2F56B-7C31-F56A-0A35-39178970B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F13F7-D8F3-D663-66BD-A432D0FBB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6D100-A74F-7E32-6C81-2A9F3EB3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F1DA0-7732-3E6E-5501-EA70D069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919A2-618B-A618-9A30-EB63C5AB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85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6BB4-1EE6-8273-6A95-53C5F784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64E443-865C-45E8-91AC-A81CEC92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E85CB-439E-9A53-F812-C3D68814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EAA5C-C91C-D7EB-5685-C60BC915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57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F9148-4F91-BA45-C569-35090AC2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A5357-D99A-39DB-F616-9923DB8E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D32B7-215A-3E4D-6134-E9BDE0DD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70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B18-C952-D7F1-79CA-B597214F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9FD99-4A62-6ED2-D5CC-4233CFD5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F06E2-7B20-9CB4-DBB1-51DC57EB2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D37F3-57BA-033F-DB6A-F9723C42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B2CD7-DF03-4CF8-C32B-7B4A8F2E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374A2-7671-8B07-B101-DDD22407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909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CE1F-4FB6-CFAC-E9E1-BC94C544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08748-675C-C41D-7992-8C4E3DD53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9CD9-15AF-B000-2416-78985F324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9DF12-A7FB-CCC7-9BCE-C03C5EA0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F4CDA-16F0-F1BA-B05F-200D5D05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C685E-C8E3-9A27-08FA-76215E72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397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0C82-AFAD-9504-9FFC-5177C6B3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9A9A3-81C7-B466-DD8F-1A149F182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ED904-483D-E57A-E6B2-7176618B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B78E-0DD0-4346-B8E8-5CE175C3431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6A313-9273-3A2F-B270-608DADCBA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513E-D0A9-8F1F-4D01-48F14BA04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418872913,&quot;Placement&quot;:&quot;Footer&quot;,&quot;Top&quot;:520.68866,&quot;Left&quot;:0.0,&quot;SlideWidth&quot;:960,&quot;SlideHeight&quot;:540}">
            <a:extLst>
              <a:ext uri="{FF2B5EF4-FFF2-40B4-BE49-F238E27FC236}">
                <a16:creationId xmlns:a16="http://schemas.microsoft.com/office/drawing/2014/main" id="{0AAB9E80-1C17-0F40-5EC7-2E2E583C1078}"/>
              </a:ext>
            </a:extLst>
          </p:cNvPr>
          <p:cNvSpPr txBox="1"/>
          <p:nvPr userDrawn="1"/>
        </p:nvSpPr>
        <p:spPr>
          <a:xfrm>
            <a:off x="0" y="66127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28376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20031-878A-E760-406C-46FC148C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125" y="347208"/>
            <a:ext cx="1150462" cy="8451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86B958-AAB1-1C52-E230-502DB47A9CF9}"/>
              </a:ext>
            </a:extLst>
          </p:cNvPr>
          <p:cNvSpPr txBox="1"/>
          <p:nvPr/>
        </p:nvSpPr>
        <p:spPr>
          <a:xfrm>
            <a:off x="379211" y="1357144"/>
            <a:ext cx="7259957" cy="30469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Hans" sz="4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《CAREC地区</a:t>
            </a:r>
            <a:endParaRPr lang="en-US" altLang="zh-Hans" sz="4000" b="1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Hans" sz="4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农业发展和粮食安全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Hans" sz="4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合作框架》</a:t>
            </a:r>
            <a:endParaRPr lang="en-US" altLang="zh-Hans" sz="4000" b="1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编制筹备工作</a:t>
            </a:r>
            <a:endParaRPr kumimoji="0" lang="en-PH" sz="4000" b="1" i="0" u="none" strike="noStrike" kern="1200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4C2D6AB-2CA6-1337-B36B-26E63CBD5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>
            <a:fillRect/>
          </a:stretch>
        </p:blipFill>
        <p:spPr>
          <a:xfrm>
            <a:off x="7696201" y="0"/>
            <a:ext cx="4495800" cy="6871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8C8BC-FB2E-9CA4-AB12-4DA158BE17AC}"/>
              </a:ext>
            </a:extLst>
          </p:cNvPr>
          <p:cNvSpPr txBox="1"/>
          <p:nvPr/>
        </p:nvSpPr>
        <p:spPr>
          <a:xfrm>
            <a:off x="379211" y="4568896"/>
            <a:ext cx="8695056" cy="16927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Hans" sz="1600" b="0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Giap Minh Bui先生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Hans" sz="1600" b="0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亚行首席自然资源和农业经济学家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PH" sz="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Hans" sz="1600" b="0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Kathleen Anne C. Coballes女士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Hans" sz="1600" b="0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亚行气候变化官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PH" sz="1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Hans" sz="1600" b="0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2022年8月11日，伊斯坦布尔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01B29F68-429C-ABC3-26E2-B64828820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11" y="375773"/>
            <a:ext cx="759788" cy="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99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57" y="1395693"/>
            <a:ext cx="10775042" cy="51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541020" indent="-54102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许多正在进行和计划进行的CAREC活动已经、即将或能够对CAREC国家农业发展和/或粮食安全产生积极影响</a:t>
            </a:r>
            <a:endParaRPr lang="en-US" sz="2800" dirty="0">
              <a:latin typeface="+mn-lt"/>
            </a:endParaRPr>
          </a:p>
          <a:p>
            <a:pPr marL="457200" indent="-457200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我们需要</a:t>
            </a:r>
            <a:r>
              <a:rPr lang="zh-CN" altLang="en-U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本</a:t>
            </a: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《框架》，从而：</a:t>
            </a:r>
          </a:p>
          <a:p>
            <a:pPr marL="1050607" lvl="1" indent="-3429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将这些活动与CAREC国家政府在农业发展和粮食安全方面的优先事项更紧密地结合起来</a:t>
            </a:r>
          </a:p>
          <a:p>
            <a:pPr marL="1050607" lvl="1" indent="-3429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增加各项活动之间的协同作用并提高附加值；</a:t>
            </a:r>
          </a:p>
          <a:p>
            <a:pPr marL="1050607" lvl="1" indent="-3429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扩大其对CAREC国家农业发展和粮食安全的积极影响；以及</a:t>
            </a:r>
          </a:p>
          <a:p>
            <a:pPr marL="1050607" lvl="1" indent="-3429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加强农业发展和粮食安全方面的区域合作</a:t>
            </a:r>
            <a:endParaRPr lang="ru-RU" sz="24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pPr rtl="0"/>
            <a:r>
              <a:rPr lang="zh-CN" altLang="en-U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本</a:t>
            </a:r>
            <a:r>
              <a:rPr lang="zh-Hans" sz="36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《框架》的必要性</a:t>
            </a:r>
          </a:p>
        </p:txBody>
      </p:sp>
    </p:spTree>
    <p:extLst>
      <p:ext uri="{BB962C8B-B14F-4D97-AF65-F5344CB8AC3E}">
        <p14:creationId xmlns:p14="http://schemas.microsoft.com/office/powerpoint/2010/main" val="16264065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45" y="1259633"/>
            <a:ext cx="11344728" cy="52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本</a:t>
            </a:r>
            <a:r>
              <a:rPr lang="en-US" altLang="zh-CN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《</a:t>
            </a:r>
            <a:r>
              <a:rPr lang="zh-Hans" altLang="en-U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框架</a:t>
            </a:r>
            <a:r>
              <a:rPr lang="en-US" altLang="zh-CN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》</a:t>
            </a: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范围将包括以下主题：</a:t>
            </a:r>
          </a:p>
          <a:p>
            <a:pPr marL="909637" lvl="2" indent="-342900" rt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生产</a:t>
            </a:r>
            <a:r>
              <a:rPr lang="zh-CN" altLang="en-U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率</a:t>
            </a: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、可持续性和价值链</a:t>
            </a:r>
          </a:p>
          <a:p>
            <a:pPr marL="909637" lvl="2" indent="-342900" rt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农业贸易和金融</a:t>
            </a:r>
          </a:p>
          <a:p>
            <a:pPr marL="909637" lvl="2" indent="-342900" rt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私营部门和公私合作</a:t>
            </a:r>
          </a:p>
          <a:p>
            <a:pPr marL="457200" indent="-457200" rtl="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一些潜在的区域合作领域可能包括但不限于以下方面：</a:t>
            </a:r>
          </a:p>
          <a:p>
            <a:pPr marL="909637" lvl="2" indent="-342900" rt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现代农业技术（包括绿色技术）和耕作方式</a:t>
            </a:r>
            <a:endParaRPr lang="ru-RU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09637" lvl="2" indent="-342900" rt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卫生和植物检疫 (SPS) 措施和食品质量系统现代化</a:t>
            </a:r>
            <a:endParaRPr lang="ru-RU" sz="2400" dirty="0">
              <a:latin typeface="+mn-lt"/>
              <a:ea typeface="Tahoma" pitchFamily="34" charset="0"/>
              <a:cs typeface="Tahoma" panose="020B0604030504040204" pitchFamily="34" charset="0"/>
            </a:endParaRPr>
          </a:p>
          <a:p>
            <a:pPr marL="909637" lvl="2" indent="-342900" rt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海关管理和边境管理现代化，促进食品贸易发展</a:t>
            </a:r>
          </a:p>
          <a:p>
            <a:pPr marL="909637" lvl="2" indent="-342900" rt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发展农业推广服务和食品价值链，特别是通过公私合作（PPPs）和使用数字技术的方式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5" y="116633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02" y="165630"/>
            <a:ext cx="10277324" cy="767950"/>
          </a:xfrm>
        </p:spPr>
        <p:txBody>
          <a:bodyPr>
            <a:noAutofit/>
          </a:bodyPr>
          <a:lstStyle/>
          <a:p>
            <a:pPr rtl="0"/>
            <a:r>
              <a:rPr lang="zh-Hans" sz="36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《框架》拟议范围</a:t>
            </a:r>
          </a:p>
        </p:txBody>
      </p:sp>
    </p:spTree>
    <p:extLst>
      <p:ext uri="{BB962C8B-B14F-4D97-AF65-F5344CB8AC3E}">
        <p14:creationId xmlns:p14="http://schemas.microsoft.com/office/powerpoint/2010/main" val="28068401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4" y="1522104"/>
            <a:ext cx="10425319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rtl="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本</a:t>
            </a:r>
            <a:r>
              <a:rPr lang="zh-Han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《框架》编制筹备工作分为两个步骤</a:t>
            </a:r>
          </a:p>
          <a:p>
            <a:pPr marL="1108075" lvl="2" defTabSz="541338" rtl="0">
              <a:spcAft>
                <a:spcPts val="1500"/>
              </a:spcAft>
              <a:tabLst>
                <a:tab pos="541338" algn="l"/>
              </a:tabLst>
            </a:pPr>
            <a:r>
              <a:rPr lang="zh-Hans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步骤1：</a:t>
            </a:r>
            <a:r>
              <a:rPr lang="zh-Han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编写一份关于CAREC农业发展和粮食安全的背景报告</a:t>
            </a:r>
          </a:p>
          <a:p>
            <a:pPr marL="1108075" lvl="2" defTabSz="541338" rtl="0">
              <a:spcAft>
                <a:spcPts val="1500"/>
              </a:spcAft>
              <a:tabLst>
                <a:tab pos="541338" algn="l"/>
              </a:tabLst>
            </a:pPr>
            <a:r>
              <a:rPr lang="zh-CN" altLang="en-US" sz="28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步骤</a:t>
            </a:r>
            <a:r>
              <a:rPr lang="en-US" altLang="zh-CN" sz="28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2</a:t>
            </a:r>
            <a:r>
              <a:rPr lang="zh-Hans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：</a:t>
            </a:r>
            <a:r>
              <a:rPr lang="zh-Han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在背景报告的基础上编制《框架》草案</a:t>
            </a:r>
          </a:p>
          <a:p>
            <a:pPr rtl="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之后将其提交给下一届CAREC部长级会议与会者进行审批</a:t>
            </a:r>
            <a:endParaRPr lang="ru-RU" sz="2800" dirty="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altLang="zh-Han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《</a:t>
            </a:r>
            <a:r>
              <a:rPr lang="zh-Hans" altLang="en-U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框架</a:t>
            </a:r>
            <a:r>
              <a:rPr lang="en-US" altLang="zh-Han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》</a:t>
            </a:r>
            <a:r>
              <a:rPr lang="zh-Hans" altLang="en-U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编制</a:t>
            </a:r>
            <a:r>
              <a:rPr lang="zh-Hans" sz="36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拟议方法</a:t>
            </a:r>
          </a:p>
        </p:txBody>
      </p:sp>
    </p:spTree>
    <p:extLst>
      <p:ext uri="{BB962C8B-B14F-4D97-AF65-F5344CB8AC3E}">
        <p14:creationId xmlns:p14="http://schemas.microsoft.com/office/powerpoint/2010/main" val="4004633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534804"/>
            <a:ext cx="10051190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背景报告将：</a:t>
            </a:r>
          </a:p>
          <a:p>
            <a:pPr marL="1108075" lvl="2" indent="-541338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审查CAREC国家的农业和粮食安全状况，包括相关政府政策和优先事项</a:t>
            </a:r>
          </a:p>
          <a:p>
            <a:pPr marL="1108075" lvl="2" indent="-541338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审查正在进行和计划中的与农业发展和/或粮食安全有关的CAREC活动</a:t>
            </a:r>
          </a:p>
          <a:p>
            <a:pPr marL="1108075" lvl="2" indent="-541338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确定可增强粮食生产、市场联系、绿色融资和绿色贸易的区域内互操作性智能和/或数字技术的潜在 PPP 模式</a:t>
            </a:r>
          </a:p>
          <a:p>
            <a:pPr marL="1108075" lvl="2" indent="-541338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就计划中的 CAREC 活动的优先顺序以及可能的其他 CAREC 活动提供建议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altLang="zh-Han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《</a:t>
            </a:r>
            <a:r>
              <a:rPr lang="zh-Hans" altLang="en-U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框架</a:t>
            </a:r>
            <a:r>
              <a:rPr lang="en-US" altLang="zh-Han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》</a:t>
            </a:r>
            <a:r>
              <a:rPr lang="zh-Hans" altLang="en-U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编制拟议</a:t>
            </a:r>
            <a:r>
              <a:rPr lang="zh-Hans" sz="36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方法(1)</a:t>
            </a:r>
          </a:p>
        </p:txBody>
      </p:sp>
    </p:spTree>
    <p:extLst>
      <p:ext uri="{BB962C8B-B14F-4D97-AF65-F5344CB8AC3E}">
        <p14:creationId xmlns:p14="http://schemas.microsoft.com/office/powerpoint/2010/main" val="30536191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504480"/>
            <a:ext cx="9846474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背景报告的编写将通过以下方式进行：</a:t>
            </a:r>
          </a:p>
          <a:p>
            <a:pPr marL="1108075" lvl="2" indent="-541338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查看文献、</a:t>
            </a:r>
            <a:r>
              <a:rPr lang="en-US" alt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CAREC</a:t>
            </a:r>
            <a:r>
              <a:rPr lang="zh-CN" altLang="en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国家政府文件及</a:t>
            </a:r>
            <a:r>
              <a:rPr lang="en-US" alt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CAREC</a:t>
            </a:r>
            <a:r>
              <a:rPr lang="zh-CN" altLang="en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和亚行文件</a:t>
            </a:r>
            <a:endParaRPr lang="zh-Hans" sz="24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Tahoma"/>
            </a:endParaRPr>
          </a:p>
          <a:p>
            <a:pPr marL="1108075" lvl="2" indent="-541338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收集并分析来自线上资源的二级数据</a:t>
            </a:r>
          </a:p>
          <a:p>
            <a:pPr marL="1108075" lvl="2" indent="-541338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与主要利益相关者，包括CAREC国家政府、私营部门和发展伙伴进行磋商</a:t>
            </a:r>
            <a:endParaRPr lang="ru-RU" sz="2400" dirty="0">
              <a:solidFill>
                <a:prstClr val="black"/>
              </a:solidFill>
              <a:latin typeface="Open Sauce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altLang="zh-Han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《</a:t>
            </a:r>
            <a:r>
              <a:rPr lang="zh-Hans" altLang="en-U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框架</a:t>
            </a:r>
            <a:r>
              <a:rPr lang="en-US" altLang="zh-Han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》</a:t>
            </a:r>
            <a:r>
              <a:rPr lang="zh-Hans" altLang="en-U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编制拟议</a:t>
            </a:r>
            <a:r>
              <a:rPr lang="zh-Hans" sz="36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方法(2)</a:t>
            </a:r>
          </a:p>
        </p:txBody>
      </p:sp>
    </p:spTree>
    <p:extLst>
      <p:ext uri="{BB962C8B-B14F-4D97-AF65-F5344CB8AC3E}">
        <p14:creationId xmlns:p14="http://schemas.microsoft.com/office/powerpoint/2010/main" val="30453145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E090B7-D421-866B-CBEA-50B7E4A27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92644"/>
              </p:ext>
            </p:extLst>
          </p:nvPr>
        </p:nvGraphicFramePr>
        <p:xfrm>
          <a:off x="480061" y="1543603"/>
          <a:ext cx="11231878" cy="3886400"/>
        </p:xfrm>
        <a:graphic>
          <a:graphicData uri="http://schemas.openxmlformats.org/drawingml/2006/table">
            <a:tbl>
              <a:tblPr firstRow="1" firstCol="1" bandRow="1"/>
              <a:tblGrid>
                <a:gridCol w="4175760">
                  <a:extLst>
                    <a:ext uri="{9D8B030D-6E8A-4147-A177-3AD203B41FA5}">
                      <a16:colId xmlns:a16="http://schemas.microsoft.com/office/drawing/2014/main" val="2331436934"/>
                    </a:ext>
                  </a:extLst>
                </a:gridCol>
                <a:gridCol w="976478">
                  <a:extLst>
                    <a:ext uri="{9D8B030D-6E8A-4147-A177-3AD203B41FA5}">
                      <a16:colId xmlns:a16="http://schemas.microsoft.com/office/drawing/2014/main" val="3637067930"/>
                    </a:ext>
                  </a:extLst>
                </a:gridCol>
                <a:gridCol w="824358">
                  <a:extLst>
                    <a:ext uri="{9D8B030D-6E8A-4147-A177-3AD203B41FA5}">
                      <a16:colId xmlns:a16="http://schemas.microsoft.com/office/drawing/2014/main" val="2329446343"/>
                    </a:ext>
                  </a:extLst>
                </a:gridCol>
                <a:gridCol w="824358">
                  <a:extLst>
                    <a:ext uri="{9D8B030D-6E8A-4147-A177-3AD203B41FA5}">
                      <a16:colId xmlns:a16="http://schemas.microsoft.com/office/drawing/2014/main" val="3568908703"/>
                    </a:ext>
                  </a:extLst>
                </a:gridCol>
                <a:gridCol w="824358">
                  <a:extLst>
                    <a:ext uri="{9D8B030D-6E8A-4147-A177-3AD203B41FA5}">
                      <a16:colId xmlns:a16="http://schemas.microsoft.com/office/drawing/2014/main" val="2841648710"/>
                    </a:ext>
                  </a:extLst>
                </a:gridCol>
                <a:gridCol w="939568">
                  <a:extLst>
                    <a:ext uri="{9D8B030D-6E8A-4147-A177-3AD203B41FA5}">
                      <a16:colId xmlns:a16="http://schemas.microsoft.com/office/drawing/2014/main" val="1737341329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583277176"/>
                    </a:ext>
                  </a:extLst>
                </a:gridCol>
                <a:gridCol w="883698">
                  <a:extLst>
                    <a:ext uri="{9D8B030D-6E8A-4147-A177-3AD203B41FA5}">
                      <a16:colId xmlns:a16="http://schemas.microsoft.com/office/drawing/2014/main" val="2962438637"/>
                    </a:ext>
                  </a:extLst>
                </a:gridCol>
                <a:gridCol w="884140">
                  <a:extLst>
                    <a:ext uri="{9D8B030D-6E8A-4147-A177-3AD203B41FA5}">
                      <a16:colId xmlns:a16="http://schemas.microsoft.com/office/drawing/2014/main" val="2790448669"/>
                    </a:ext>
                  </a:extLst>
                </a:gridCol>
              </a:tblGrid>
              <a:tr h="360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活动</a:t>
                      </a:r>
                      <a:endParaRPr lang="ru-RU" sz="1800" b="1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2022年</a:t>
                      </a:r>
                      <a:endParaRPr lang="en-US" altLang="zh-Hans" sz="1800" b="1" i="0" u="none" strike="noStrike" dirty="0">
                        <a:highlight>
                          <a:srgbClr val="000000">
                            <a:alpha val="0"/>
                          </a:srgbClr>
                        </a:highlight>
                        <a:latin typeface="Simsun"/>
                        <a:ea typeface="Simsun"/>
                        <a:cs typeface="Tahoma"/>
                      </a:endParaRP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6月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2022年7月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2022年8月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2022年9月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2022年10月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2613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H2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H1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H2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H1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H2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H1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H2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zh-Hans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H1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765094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查看文献和政府</a:t>
                      </a: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/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CAREC/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亚行文件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+mn-lt"/>
                        <a:ea typeface="Simsun"/>
                        <a:cs typeface="Tahoma"/>
                      </a:endParaRP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658856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ct val="0"/>
                        </a:spcAft>
                      </a:pPr>
                      <a:r>
                        <a:rPr lang="zh-Hans" sz="1800" b="0" i="0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收集并分析来自线上资源的二级数据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392557"/>
                  </a:ext>
                </a:extLst>
              </a:tr>
              <a:tr h="512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ct val="0"/>
                        </a:spcAft>
                      </a:pPr>
                      <a:r>
                        <a:rPr lang="zh-Hans" sz="1800" b="0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与主要利益相关方进行磋商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588316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ct val="0"/>
                        </a:spcAft>
                      </a:pPr>
                      <a:r>
                        <a:rPr lang="zh-Hans" sz="1800" b="0" i="0" u="none" strike="noStrike" kern="120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编写背景报告初稿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0647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ct val="0"/>
                        </a:spcAft>
                      </a:pPr>
                      <a:r>
                        <a:rPr lang="zh-Hans" sz="1800" b="0" i="0" u="none" strike="noStrike" kern="120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编写背景报告终稿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943222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ct val="0"/>
                        </a:spcAft>
                      </a:pPr>
                      <a:r>
                        <a:rPr lang="zh-Hans" sz="1800" b="1" i="0" u="none" strike="noStrike" kern="120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  <a:cs typeface="Tahoma"/>
                        </a:rPr>
                        <a:t>编写《框架》草案</a:t>
                      </a:r>
                      <a:endParaRPr lang="ru-RU" sz="18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Tahoma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dirty="0">
                        <a:solidFill>
                          <a:srgbClr val="92D05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5236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180E80B-7CC3-7F10-1DC6-BF0CB130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84CD4DE-E23A-5139-4AC3-BDDFCF58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pPr rtl="0"/>
            <a:r>
              <a:rPr lang="zh-Hans" sz="36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初步时间表</a:t>
            </a:r>
          </a:p>
        </p:txBody>
      </p:sp>
    </p:spTree>
    <p:extLst>
      <p:ext uri="{BB962C8B-B14F-4D97-AF65-F5344CB8AC3E}">
        <p14:creationId xmlns:p14="http://schemas.microsoft.com/office/powerpoint/2010/main" val="6671678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518476"/>
            <a:ext cx="9832826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2022年第4季度CAREC部长级会议批准《框架》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2023年第1/2季度前编制完成</a:t>
            </a:r>
            <a:r>
              <a:rPr lang="en-US" altLang="zh-CN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《</a:t>
            </a:r>
            <a:r>
              <a:rPr lang="en-US" altLang="zh-Han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CAREC</a:t>
            </a:r>
            <a:r>
              <a:rPr lang="zh-Hans" altLang="en-U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农业发展和粮食安全战略</a:t>
            </a:r>
            <a:r>
              <a:rPr lang="en-US" altLang="zh-CN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》</a:t>
            </a:r>
            <a:endParaRPr lang="zh-Hans" sz="2800" b="0" i="0" u="none" strike="noStrike" dirty="0"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2023年第2季度前批准《知识和支持技术援助》，支持区域农业和粮食安全议程的实施（</a:t>
            </a:r>
            <a:r>
              <a:rPr lang="zh-CN" altLang="en-U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取决于</a:t>
            </a: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《战略》批准）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pPr rtl="0"/>
            <a:r>
              <a:rPr lang="zh-Hans" sz="36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暂定后续步骤</a:t>
            </a:r>
          </a:p>
        </p:txBody>
      </p:sp>
    </p:spTree>
    <p:extLst>
      <p:ext uri="{BB962C8B-B14F-4D97-AF65-F5344CB8AC3E}">
        <p14:creationId xmlns:p14="http://schemas.microsoft.com/office/powerpoint/2010/main" val="8383796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4" y="1395693"/>
            <a:ext cx="9996111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457200" indent="-4572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影响CAREC国家农业发展和粮食安全的主要障碍是什么？</a:t>
            </a:r>
            <a:endParaRPr lang="ru-RU" sz="2400" dirty="0">
              <a:solidFill>
                <a:prstClr val="black"/>
              </a:solidFill>
              <a:latin typeface="Open Sauce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CAREC国家政府在农业发展和粮食安全方面的政策和优先事项是什么？</a:t>
            </a:r>
            <a:endParaRPr lang="ru-RU" sz="2400" dirty="0">
              <a:solidFill>
                <a:prstClr val="black"/>
              </a:solidFill>
              <a:latin typeface="Open Sauce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有哪些机会可以促进CAREC国家的公私合作(PPPs)并采纳现代技术提升农业现代化和粮食安全？</a:t>
            </a:r>
            <a:endParaRPr lang="ru-RU" sz="2400" dirty="0">
              <a:solidFill>
                <a:prstClr val="black"/>
              </a:solidFill>
              <a:latin typeface="Open Sauce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Han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哪些CAREC活动正在、未来能够或原本可能有效地帮助CAREC国家满足其在农业现代化和粮食安全方面的需求？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pPr rtl="0"/>
            <a:r>
              <a:rPr lang="zh-Hans" sz="36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讨论问题：</a:t>
            </a:r>
          </a:p>
        </p:txBody>
      </p:sp>
    </p:spTree>
    <p:extLst>
      <p:ext uri="{BB962C8B-B14F-4D97-AF65-F5344CB8AC3E}">
        <p14:creationId xmlns:p14="http://schemas.microsoft.com/office/powerpoint/2010/main" val="22828745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37" y="1541818"/>
            <a:ext cx="5840006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Han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《</a:t>
            </a:r>
            <a:r>
              <a:rPr lang="zh-Hans" altLang="en-U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框架</a:t>
            </a:r>
            <a:r>
              <a:rPr lang="en-US" altLang="zh-Han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》</a:t>
            </a:r>
            <a:r>
              <a:rPr lang="zh-Hans" altLang="en-U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编制依据</a:t>
            </a:r>
            <a:endParaRPr lang="zh-Hans" sz="2800" b="0" i="0" u="none" strike="noStrike" dirty="0"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endParaRPr>
          </a:p>
          <a:p>
            <a:pPr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《框架》拟议范围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Han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《</a:t>
            </a:r>
            <a:r>
              <a:rPr lang="zh-Hans" altLang="en-U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框架</a:t>
            </a:r>
            <a:r>
              <a:rPr lang="en-US" altLang="zh-Han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》</a:t>
            </a:r>
            <a:r>
              <a:rPr lang="zh-Hans" altLang="en-US" sz="28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编制拟议</a:t>
            </a: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方法</a:t>
            </a:r>
          </a:p>
          <a:p>
            <a:pPr rtl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《框架》编制初步时间表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5238"/>
            <a:ext cx="10610747" cy="1189383"/>
          </a:xfrm>
        </p:spPr>
        <p:txBody>
          <a:bodyPr>
            <a:noAutofit/>
          </a:bodyPr>
          <a:lstStyle/>
          <a:p>
            <a:pPr rtl="0"/>
            <a:r>
              <a:rPr lang="zh-Hans" sz="40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概要</a:t>
            </a:r>
          </a:p>
        </p:txBody>
      </p:sp>
      <p:pic>
        <p:nvPicPr>
          <p:cNvPr id="5" name="Graphic 4" descr="Graph and note paper with pencils">
            <a:extLst>
              <a:ext uri="{FF2B5EF4-FFF2-40B4-BE49-F238E27FC236}">
                <a16:creationId xmlns:a16="http://schemas.microsoft.com/office/drawing/2014/main" id="{1CC5AE21-BF2E-9CE6-EDA8-946853A15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3192" y="206310"/>
            <a:ext cx="6085308" cy="60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22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638300"/>
            <a:ext cx="102773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541338" indent="-541338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ans" sz="2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CAREC 国家面临的粮食安全风险上升</a:t>
            </a:r>
          </a:p>
          <a:p>
            <a:pPr marL="541338" indent="-541338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ans" sz="2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对 CAREC 国家粮食安全产生不利影响的因素包括：</a:t>
            </a:r>
          </a:p>
          <a:p>
            <a:pPr marL="884238" indent="-34290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农业不发达</a:t>
            </a:r>
          </a:p>
          <a:p>
            <a:pPr marL="884238" indent="-34290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传统市场和营销</a:t>
            </a:r>
          </a:p>
          <a:p>
            <a:pPr marL="884238" indent="-34290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气候变化</a:t>
            </a:r>
          </a:p>
          <a:p>
            <a:pPr marL="884238" indent="-34290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新冠疫情</a:t>
            </a:r>
          </a:p>
          <a:p>
            <a:pPr marL="884238" indent="-34290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乌克兰地缘政治冲突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6" y="206310"/>
            <a:ext cx="10277324" cy="1189383"/>
          </a:xfrm>
        </p:spPr>
        <p:txBody>
          <a:bodyPr>
            <a:noAutofit/>
          </a:bodyPr>
          <a:lstStyle/>
          <a:p>
            <a:pPr rtl="0"/>
            <a:r>
              <a:rPr lang="zh-Hans" sz="32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CAREC国家粮食安全风险增加（可用性、可及性和利用率）</a:t>
            </a:r>
          </a:p>
        </p:txBody>
      </p:sp>
    </p:spTree>
    <p:extLst>
      <p:ext uri="{BB962C8B-B14F-4D97-AF65-F5344CB8AC3E}">
        <p14:creationId xmlns:p14="http://schemas.microsoft.com/office/powerpoint/2010/main" val="28668137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805" y="1203677"/>
            <a:ext cx="10264681" cy="492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342900" indent="-34290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生产率低（土地、劳动力和资本）</a:t>
            </a:r>
          </a:p>
          <a:p>
            <a:pPr marL="342900" indent="-34290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全要素生产率低（技术落后，生产、加工和营销方面的创新追赶缓慢）</a:t>
            </a:r>
          </a:p>
          <a:p>
            <a:pPr marL="342900" indent="-34290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缺乏对人力资本的投资，创业精神有限</a:t>
            </a:r>
          </a:p>
          <a:p>
            <a:pPr marL="342900" indent="-34290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必要的基础设施和市场体系不完善</a:t>
            </a:r>
          </a:p>
          <a:p>
            <a:pPr marL="342900" indent="-34290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缺乏对私营部门参与的激励措施</a:t>
            </a:r>
          </a:p>
          <a:p>
            <a:pPr marL="342900" indent="-34290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对市场波动和气候变化的抵御能力较弱</a:t>
            </a:r>
          </a:p>
          <a:p>
            <a:pPr marL="342900" indent="-34290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缺乏有利的机构和法律/监管环境</a:t>
            </a:r>
          </a:p>
          <a:p>
            <a:pPr marL="342900" indent="-34290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新冠疫情和乌克兰地缘政治冲突（对供需双方的影响）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27" y="142523"/>
            <a:ext cx="10460623" cy="1189383"/>
          </a:xfrm>
        </p:spPr>
        <p:txBody>
          <a:bodyPr>
            <a:noAutofit/>
          </a:bodyPr>
          <a:lstStyle/>
          <a:p>
            <a:pPr rtl="0"/>
            <a:r>
              <a:rPr lang="zh-Hans" sz="32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农业增长的根本制约因素</a:t>
            </a:r>
          </a:p>
        </p:txBody>
      </p:sp>
    </p:spTree>
    <p:extLst>
      <p:ext uri="{BB962C8B-B14F-4D97-AF65-F5344CB8AC3E}">
        <p14:creationId xmlns:p14="http://schemas.microsoft.com/office/powerpoint/2010/main" val="40227059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27" y="142523"/>
            <a:ext cx="10460623" cy="1189383"/>
          </a:xfrm>
        </p:spPr>
        <p:txBody>
          <a:bodyPr>
            <a:noAutofit/>
          </a:bodyPr>
          <a:lstStyle/>
          <a:p>
            <a:pPr rtl="0"/>
            <a:r>
              <a:rPr lang="zh-Hans" sz="32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农业增长的根本制约因素：宏观层面</a:t>
            </a:r>
            <a:r>
              <a:rPr lang="zh-CN" altLang="en-US" sz="32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演示</a:t>
            </a:r>
            <a:endParaRPr lang="zh-Hans" sz="3200" b="1" i="0" u="none" strike="noStrike" dirty="0">
              <a:solidFill>
                <a:srgbClr val="F57F2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9986C8-03FA-4374-8933-AFF84DFCD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33" y="1331906"/>
            <a:ext cx="9307830" cy="47167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3BC6333-AFCB-4C9B-B8C5-D00D98961327}"/>
              </a:ext>
            </a:extLst>
          </p:cNvPr>
          <p:cNvSpPr txBox="1"/>
          <p:nvPr/>
        </p:nvSpPr>
        <p:spPr>
          <a:xfrm>
            <a:off x="1726163" y="1462612"/>
            <a:ext cx="679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总需求和总供给（</a:t>
            </a:r>
            <a:r>
              <a:rPr lang="en-US" altLang="zh-CN" dirty="0"/>
              <a:t>AD-AS</a:t>
            </a:r>
            <a:r>
              <a:rPr lang="zh-CN" altLang="en-US" dirty="0"/>
              <a:t>）中的农业：简化可视图</a:t>
            </a:r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C6067E8-30E2-483A-A358-9FB9DB15C5A9}"/>
              </a:ext>
            </a:extLst>
          </p:cNvPr>
          <p:cNvSpPr txBox="1"/>
          <p:nvPr/>
        </p:nvSpPr>
        <p:spPr>
          <a:xfrm>
            <a:off x="1772816" y="2286972"/>
            <a:ext cx="1045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价格</a:t>
            </a:r>
            <a:r>
              <a:rPr lang="en-US" altLang="zh-CN" sz="1200" dirty="0"/>
              <a:t>P/</a:t>
            </a:r>
            <a:r>
              <a:rPr lang="zh-CN" altLang="en-US" sz="1200" dirty="0"/>
              <a:t>成本</a:t>
            </a:r>
            <a:r>
              <a:rPr lang="en-US" altLang="zh-CN" sz="1200" dirty="0"/>
              <a:t>C</a:t>
            </a:r>
            <a:endParaRPr lang="en-US" sz="1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805842-F3DA-4CEC-B7B2-70A0B2DAB685}"/>
              </a:ext>
            </a:extLst>
          </p:cNvPr>
          <p:cNvSpPr txBox="1"/>
          <p:nvPr/>
        </p:nvSpPr>
        <p:spPr>
          <a:xfrm>
            <a:off x="3237722" y="2240806"/>
            <a:ext cx="18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长期总供给（</a:t>
            </a:r>
            <a:r>
              <a:rPr lang="en-US" altLang="zh-CN" sz="1200" dirty="0"/>
              <a:t>LRAS</a:t>
            </a:r>
            <a:r>
              <a:rPr lang="zh-CN" altLang="en-US" sz="1200" dirty="0"/>
              <a:t>）</a:t>
            </a:r>
            <a:endParaRPr lang="en-US" sz="12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4AD1800-B2F9-4591-97B7-C2E86552B147}"/>
              </a:ext>
            </a:extLst>
          </p:cNvPr>
          <p:cNvSpPr txBox="1"/>
          <p:nvPr/>
        </p:nvSpPr>
        <p:spPr>
          <a:xfrm>
            <a:off x="8458200" y="1805543"/>
            <a:ext cx="226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短期总供给（</a:t>
            </a:r>
            <a:r>
              <a:rPr lang="en-US" altLang="zh-CN" sz="1200" dirty="0"/>
              <a:t>SRAS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r>
              <a:rPr lang="zh-CN" altLang="en-US" sz="1200" dirty="0">
                <a:solidFill>
                  <a:srgbClr val="FF0000"/>
                </a:solidFill>
              </a:rPr>
              <a:t>（有行业限制）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7245A4-998D-4477-8C48-50A3F7250D02}"/>
              </a:ext>
            </a:extLst>
          </p:cNvPr>
          <p:cNvSpPr txBox="1"/>
          <p:nvPr/>
        </p:nvSpPr>
        <p:spPr>
          <a:xfrm>
            <a:off x="6671387" y="2967335"/>
            <a:ext cx="254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短期总供给（</a:t>
            </a:r>
            <a:r>
              <a:rPr lang="en-US" altLang="zh-CN" sz="1200" dirty="0"/>
              <a:t>SRAS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r>
              <a:rPr lang="zh-CN" altLang="en-US" sz="1200" dirty="0">
                <a:solidFill>
                  <a:srgbClr val="00B0F0"/>
                </a:solidFill>
              </a:rPr>
              <a:t>（放松关键行业限制）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4D6C61-F4E6-4265-9770-E041A70360EF}"/>
              </a:ext>
            </a:extLst>
          </p:cNvPr>
          <p:cNvSpPr txBox="1"/>
          <p:nvPr/>
        </p:nvSpPr>
        <p:spPr>
          <a:xfrm>
            <a:off x="6671387" y="5033866"/>
            <a:ext cx="1926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总供给（</a:t>
            </a:r>
            <a:r>
              <a:rPr lang="en-US" altLang="zh-CN" sz="1200" dirty="0"/>
              <a:t>AD</a:t>
            </a:r>
            <a:r>
              <a:rPr lang="zh-CN" altLang="en-US" sz="1200" dirty="0"/>
              <a:t>）</a:t>
            </a:r>
            <a:endParaRPr lang="en-US" sz="1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B02545F-6749-4B6A-A557-C1959FAFAAB5}"/>
              </a:ext>
            </a:extLst>
          </p:cNvPr>
          <p:cNvSpPr txBox="1"/>
          <p:nvPr/>
        </p:nvSpPr>
        <p:spPr>
          <a:xfrm>
            <a:off x="2757195" y="6032241"/>
            <a:ext cx="214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                         行业</a:t>
            </a:r>
            <a:r>
              <a:rPr lang="en-US" altLang="zh-CN" sz="1200" dirty="0"/>
              <a:t>GDP1</a:t>
            </a:r>
          </a:p>
          <a:p>
            <a:r>
              <a:rPr lang="zh-CN" altLang="en-US" sz="1200" dirty="0"/>
              <a:t>（目前为国家</a:t>
            </a:r>
            <a:r>
              <a:rPr lang="en-US" altLang="zh-CN" sz="1200" dirty="0"/>
              <a:t>GDP</a:t>
            </a:r>
            <a:r>
              <a:rPr lang="zh-CN" altLang="en-US" sz="1200" dirty="0"/>
              <a:t>的</a:t>
            </a:r>
            <a:r>
              <a:rPr lang="en-US" altLang="zh-CN" sz="1200" dirty="0"/>
              <a:t>17-28%</a:t>
            </a:r>
            <a:r>
              <a:rPr lang="zh-CN" altLang="en-US" sz="1200" dirty="0"/>
              <a:t>）</a:t>
            </a:r>
            <a:endParaRPr 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7F65CB-A15F-4F5C-B9AF-9DD310C5DB07}"/>
              </a:ext>
            </a:extLst>
          </p:cNvPr>
          <p:cNvSpPr txBox="1"/>
          <p:nvPr/>
        </p:nvSpPr>
        <p:spPr>
          <a:xfrm>
            <a:off x="5122506" y="6031616"/>
            <a:ext cx="439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行业</a:t>
            </a:r>
            <a:r>
              <a:rPr lang="en-US" altLang="zh-CN" sz="1200" dirty="0"/>
              <a:t>GDP2</a:t>
            </a:r>
          </a:p>
          <a:p>
            <a:r>
              <a:rPr lang="zh-CN" altLang="en-US" sz="1200" dirty="0"/>
              <a:t>（预期，发挥全部潜能或为国家</a:t>
            </a:r>
            <a:r>
              <a:rPr lang="en-US" altLang="zh-CN" sz="1200" dirty="0"/>
              <a:t>GDP</a:t>
            </a:r>
            <a:r>
              <a:rPr lang="zh-CN" altLang="en-US" sz="1200" dirty="0"/>
              <a:t>的</a:t>
            </a:r>
            <a:r>
              <a:rPr lang="en-US" altLang="zh-CN" sz="1200" dirty="0"/>
              <a:t>35-40%</a:t>
            </a:r>
            <a:r>
              <a:rPr lang="zh-CN" altLang="en-US" sz="1200" dirty="0"/>
              <a:t>，其他条件不变）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33013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D074F3C-C999-473E-9FE5-DFACCA176A93}"/>
              </a:ext>
            </a:extLst>
          </p:cNvPr>
          <p:cNvSpPr/>
          <p:nvPr/>
        </p:nvSpPr>
        <p:spPr>
          <a:xfrm>
            <a:off x="9578885" y="662172"/>
            <a:ext cx="2531411" cy="6000233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4A95D7-BEE5-4AB3-9214-8B612997E48A}"/>
              </a:ext>
            </a:extLst>
          </p:cNvPr>
          <p:cNvSpPr/>
          <p:nvPr/>
        </p:nvSpPr>
        <p:spPr>
          <a:xfrm>
            <a:off x="4354197" y="929906"/>
            <a:ext cx="4562614" cy="5689333"/>
          </a:xfrm>
          <a:prstGeom prst="round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0296" y="1327150"/>
            <a:ext cx="8499883" cy="4953826"/>
            <a:chOff x="71441" y="989013"/>
            <a:chExt cx="9002926" cy="5203824"/>
          </a:xfrm>
        </p:grpSpPr>
        <p:grpSp>
          <p:nvGrpSpPr>
            <p:cNvPr id="3" name="Group 29"/>
            <p:cNvGrpSpPr/>
            <p:nvPr/>
          </p:nvGrpSpPr>
          <p:grpSpPr>
            <a:xfrm>
              <a:off x="4685965" y="1039813"/>
              <a:ext cx="4388402" cy="5153024"/>
              <a:chOff x="3198" y="396"/>
              <a:chExt cx="2994" cy="3246"/>
            </a:xfrm>
          </p:grpSpPr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5103" y="396"/>
                <a:ext cx="959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noAutofit/>
              </a:bodyPr>
              <a:lstStyle/>
              <a:p>
                <a:pPr algn="r" rtl="0">
                  <a:defRPr/>
                </a:pPr>
                <a:r>
                  <a:rPr lang="zh-Hans" sz="1200" b="1" i="0" u="sng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主要特点：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5193" y="692"/>
                <a:ext cx="997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noAutofit/>
              </a:bodyPr>
              <a:lstStyle/>
              <a:p>
                <a:pPr algn="r"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以消费者为导向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5255" y="921"/>
                <a:ext cx="937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noAutofit/>
              </a:bodyPr>
              <a:lstStyle/>
              <a:p>
                <a:pPr algn="r"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注重过程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5136" y="1163"/>
                <a:ext cx="1054" cy="2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algn="r"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差异化产品</a:t>
                </a: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4898" y="1454"/>
                <a:ext cx="1293" cy="2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algn="r"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分级和打造自有品牌</a:t>
                </a: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5467" y="1775"/>
                <a:ext cx="723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 lIns="0" tIns="0">
                <a:noAutofit/>
              </a:bodyPr>
              <a:lstStyle/>
              <a:p>
                <a:pPr algn="r"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食品安全</a:t>
                </a: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4512" y="2022"/>
                <a:ext cx="1678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algn="r"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可追溯性</a:t>
                </a: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5475" y="2215"/>
                <a:ext cx="712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noAutofit/>
              </a:bodyPr>
              <a:lstStyle/>
              <a:p>
                <a:pPr algn="r"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价值创造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5041" y="2417"/>
                <a:ext cx="1151" cy="2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algn="r"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零售商占主导地位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4704" y="2729"/>
                <a:ext cx="1488" cy="2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algn="r" rtl="0">
                  <a:lnSpc>
                    <a:spcPts val="1200"/>
                  </a:lnSpc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一体化结构，</a:t>
                </a:r>
              </a:p>
              <a:p>
                <a:pPr algn="r" rtl="0">
                  <a:lnSpc>
                    <a:spcPts val="1200"/>
                  </a:lnSpc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物理、信息和控制</a:t>
                </a: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5157" y="3058"/>
                <a:ext cx="1035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noAutofit/>
              </a:bodyPr>
              <a:lstStyle/>
              <a:p>
                <a:pPr algn="r"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以物流为骨干</a:t>
                </a: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5376" y="3265"/>
                <a:ext cx="701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noAutofit/>
              </a:bodyPr>
              <a:lstStyle/>
              <a:p>
                <a:pPr rtl="0">
                  <a:defRPr/>
                </a:pPr>
                <a:r>
                  <a:rPr lang="zh-Hans" sz="1200" b="0" i="0" u="none" strike="noStrike" dirty="0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用ICT赋能</a:t>
                </a: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5197" y="3489"/>
                <a:ext cx="919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noAutofit/>
              </a:bodyPr>
              <a:lstStyle/>
              <a:p>
                <a:pPr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全球外包</a:t>
                </a:r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3198" y="3018"/>
                <a:ext cx="1488" cy="13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 lIns="0" tIns="0">
                <a:noAutofit/>
              </a:bodyPr>
              <a:lstStyle/>
              <a:p>
                <a:pPr algn="r" rtl="0">
                  <a:lnSpc>
                    <a:spcPts val="1200"/>
                  </a:lnSpc>
                  <a:defRPr/>
                </a:pPr>
                <a:r>
                  <a:rPr lang="zh-Hans" sz="1200" b="1" i="0" u="none" strike="noStrike">
                    <a:solidFill>
                      <a:srgbClr val="FF0000"/>
                    </a:solidFill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消费者拉动的市场</a:t>
                </a:r>
              </a:p>
            </p:txBody>
          </p:sp>
        </p:grpSp>
        <p:grpSp>
          <p:nvGrpSpPr>
            <p:cNvPr id="4" name="Group 30"/>
            <p:cNvGrpSpPr/>
            <p:nvPr/>
          </p:nvGrpSpPr>
          <p:grpSpPr>
            <a:xfrm>
              <a:off x="71441" y="989013"/>
              <a:ext cx="2747467" cy="4392613"/>
              <a:chOff x="48" y="383"/>
              <a:chExt cx="1876" cy="2767"/>
            </a:xfrm>
          </p:grpSpPr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48" y="654"/>
                <a:ext cx="1488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以生产为导向</a:t>
                </a: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48" y="953"/>
                <a:ext cx="1876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分散的生产单位</a:t>
                </a: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8" y="1252"/>
                <a:ext cx="1100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多层次渠道</a:t>
                </a: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48" y="1550"/>
                <a:ext cx="1295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无差异产品</a:t>
                </a: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48" y="1849"/>
                <a:ext cx="1876" cy="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rtl="0">
                  <a:lnSpc>
                    <a:spcPts val="1200"/>
                  </a:lnSpc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重点关注</a:t>
                </a:r>
              </a:p>
              <a:p>
                <a:pPr rtl="0">
                  <a:lnSpc>
                    <a:spcPts val="1200"/>
                  </a:lnSpc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分销功能</a:t>
                </a: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8" y="2148"/>
                <a:ext cx="1876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最小分级</a:t>
                </a: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48" y="2446"/>
                <a:ext cx="1876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最小附加值</a:t>
                </a: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48" y="2745"/>
                <a:ext cx="1674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rtl="0">
                  <a:defRPr/>
                </a:pPr>
                <a:r>
                  <a:rPr lang="zh-Hans" sz="1200" b="0" i="0" u="none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批发商占主导地位</a:t>
                </a: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48" y="3016"/>
                <a:ext cx="1576" cy="1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noAutofit/>
              </a:bodyPr>
              <a:lstStyle/>
              <a:p>
                <a:pPr rtl="0">
                  <a:lnSpc>
                    <a:spcPts val="1200"/>
                  </a:lnSpc>
                  <a:defRPr/>
                </a:pPr>
                <a:r>
                  <a:rPr lang="zh-Hans" sz="1200" b="1" i="0" u="none" strike="noStrike">
                    <a:solidFill>
                      <a:srgbClr val="FF0000"/>
                    </a:solidFill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生产者推动的市场</a:t>
                </a: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18" y="383"/>
                <a:ext cx="960" cy="1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noAutofit/>
              </a:bodyPr>
              <a:lstStyle/>
              <a:p>
                <a:pPr algn="r" rtl="0">
                  <a:defRPr/>
                </a:pPr>
                <a:r>
                  <a:rPr lang="zh-Hans" sz="1200" b="1" i="0" u="sng" strike="noStrike">
                    <a:highlight>
                      <a:srgbClr val="000000">
                        <a:alpha val="0"/>
                      </a:srgbClr>
                    </a:highlight>
                    <a:latin typeface="Simsun"/>
                    <a:ea typeface="Simsun"/>
                    <a:cs typeface="Arial"/>
                  </a:rPr>
                  <a:t>主要特点：</a:t>
                </a:r>
              </a:p>
            </p:txBody>
          </p:sp>
        </p:grpSp>
      </p:grpSp>
      <p:grpSp>
        <p:nvGrpSpPr>
          <p:cNvPr id="39" name="Canvas 1">
            <a:extLst>
              <a:ext uri="{FF2B5EF4-FFF2-40B4-BE49-F238E27FC236}">
                <a16:creationId xmlns:a16="http://schemas.microsoft.com/office/drawing/2014/main" id="{AEC6225A-8199-4A0E-B6FA-B94B576D9F26}"/>
              </a:ext>
            </a:extLst>
          </p:cNvPr>
          <p:cNvGrpSpPr/>
          <p:nvPr/>
        </p:nvGrpSpPr>
        <p:grpSpPr>
          <a:xfrm>
            <a:off x="1595207" y="1281852"/>
            <a:ext cx="5883910" cy="5278464"/>
            <a:chOff x="0" y="-79719"/>
            <a:chExt cx="5883910" cy="527846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8D2511D-F739-4E38-93A2-E08A55E2AE23}"/>
                </a:ext>
              </a:extLst>
            </p:cNvPr>
            <p:cNvSpPr/>
            <p:nvPr/>
          </p:nvSpPr>
          <p:spPr>
            <a:xfrm>
              <a:off x="0" y="0"/>
              <a:ext cx="5883910" cy="519874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endParaRPr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83691B4-49B8-44CD-9945-226CAE038EC7}"/>
                </a:ext>
              </a:extLst>
            </p:cNvPr>
            <p:cNvSpPr/>
            <p:nvPr/>
          </p:nvSpPr>
          <p:spPr>
            <a:xfrm>
              <a:off x="1562650" y="151099"/>
              <a:ext cx="906449" cy="2941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353011-2474-48DC-9A6E-33830D47C0D9}"/>
                </a:ext>
              </a:extLst>
            </p:cNvPr>
            <p:cNvSpPr/>
            <p:nvPr/>
          </p:nvSpPr>
          <p:spPr>
            <a:xfrm>
              <a:off x="1371818" y="270324"/>
              <a:ext cx="866693" cy="294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Times New Roman"/>
                </a:rPr>
                <a:t>生产商</a:t>
              </a:r>
              <a:endParaRPr lang="en-US" sz="1100">
                <a:ea typeface="Calibri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6ADE1FA-E188-49D8-8D26-3C935089FB8F}"/>
                </a:ext>
              </a:extLst>
            </p:cNvPr>
            <p:cNvSpPr/>
            <p:nvPr/>
          </p:nvSpPr>
          <p:spPr>
            <a:xfrm>
              <a:off x="982059" y="1105255"/>
              <a:ext cx="1256307" cy="5645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</a:pPr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Times New Roman"/>
                </a:rPr>
                <a:t>农场级买家（代理商/组装商）</a:t>
              </a:r>
              <a:endParaRPr 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4B57FBD-1EF5-4562-B0FF-B8302C79C085}"/>
                </a:ext>
              </a:extLst>
            </p:cNvPr>
            <p:cNvSpPr/>
            <p:nvPr/>
          </p:nvSpPr>
          <p:spPr>
            <a:xfrm>
              <a:off x="390784" y="2021158"/>
              <a:ext cx="758253" cy="2940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出口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1028D7-67AD-498E-B9D4-ABA07D8EE1D0}"/>
                </a:ext>
              </a:extLst>
            </p:cNvPr>
            <p:cNvSpPr/>
            <p:nvPr/>
          </p:nvSpPr>
          <p:spPr>
            <a:xfrm>
              <a:off x="390784" y="2518724"/>
              <a:ext cx="758190" cy="2933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进口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79C11AE-B814-43B1-9E59-68D382FA6872}"/>
                </a:ext>
              </a:extLst>
            </p:cNvPr>
            <p:cNvSpPr/>
            <p:nvPr/>
          </p:nvSpPr>
          <p:spPr>
            <a:xfrm>
              <a:off x="1432406" y="2152027"/>
              <a:ext cx="805960" cy="3925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批发商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CED0127-A678-4FBD-BA6A-C893B0B388A4}"/>
                </a:ext>
              </a:extLst>
            </p:cNvPr>
            <p:cNvSpPr/>
            <p:nvPr/>
          </p:nvSpPr>
          <p:spPr>
            <a:xfrm>
              <a:off x="1432551" y="2802321"/>
              <a:ext cx="805815" cy="3924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零售商（杂货）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0BDAFEB-79B2-4C8F-87A6-E86449F7BDD6}"/>
                </a:ext>
              </a:extLst>
            </p:cNvPr>
            <p:cNvSpPr/>
            <p:nvPr/>
          </p:nvSpPr>
          <p:spPr>
            <a:xfrm>
              <a:off x="1432406" y="3451935"/>
              <a:ext cx="805815" cy="3924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消费者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1929E64-F869-4BE0-BBD1-479AD0C8BB1E}"/>
                </a:ext>
              </a:extLst>
            </p:cNvPr>
            <p:cNvCxnSpPr/>
            <p:nvPr/>
          </p:nvCxnSpPr>
          <p:spPr>
            <a:xfrm flipH="1">
              <a:off x="1888654" y="572518"/>
              <a:ext cx="0" cy="5326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933B3C1-35B3-4EE3-9A95-9AABE7AC574D}"/>
                </a:ext>
              </a:extLst>
            </p:cNvPr>
            <p:cNvCxnSpPr/>
            <p:nvPr/>
          </p:nvCxnSpPr>
          <p:spPr>
            <a:xfrm flipH="1">
              <a:off x="1888654" y="1669608"/>
              <a:ext cx="0" cy="477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DAEFA7A-A5F3-46DC-B1DB-85ABB0D7E880}"/>
                </a:ext>
              </a:extLst>
            </p:cNvPr>
            <p:cNvCxnSpPr/>
            <p:nvPr/>
          </p:nvCxnSpPr>
          <p:spPr>
            <a:xfrm flipH="1">
              <a:off x="1888654" y="2544305"/>
              <a:ext cx="0" cy="25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6398D27-C855-470C-9F6C-8348AEFF8B8C}"/>
                </a:ext>
              </a:extLst>
            </p:cNvPr>
            <p:cNvCxnSpPr/>
            <p:nvPr/>
          </p:nvCxnSpPr>
          <p:spPr>
            <a:xfrm flipH="1">
              <a:off x="1885277" y="3194756"/>
              <a:ext cx="0" cy="257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16F0714-FEFB-4881-8DA6-4FC1D520AE7A}"/>
                </a:ext>
              </a:extLst>
            </p:cNvPr>
            <p:cNvCxnSpPr/>
            <p:nvPr/>
          </p:nvCxnSpPr>
          <p:spPr>
            <a:xfrm>
              <a:off x="2238511" y="445293"/>
              <a:ext cx="2305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D2CC56B-9BD9-4FFB-9006-D57A9BEA7C73}"/>
                </a:ext>
              </a:extLst>
            </p:cNvPr>
            <p:cNvCxnSpPr/>
            <p:nvPr/>
          </p:nvCxnSpPr>
          <p:spPr>
            <a:xfrm flipH="1">
              <a:off x="2238511" y="3657624"/>
              <a:ext cx="2305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B2FB87-3EE4-4D22-9C33-D427410ABD02}"/>
                </a:ext>
              </a:extLst>
            </p:cNvPr>
            <p:cNvCxnSpPr/>
            <p:nvPr/>
          </p:nvCxnSpPr>
          <p:spPr>
            <a:xfrm flipH="1">
              <a:off x="2469099" y="445234"/>
              <a:ext cx="0" cy="32119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D570486-671C-4803-B905-770B7B693387}"/>
                </a:ext>
              </a:extLst>
            </p:cNvPr>
            <p:cNvCxnSpPr/>
            <p:nvPr/>
          </p:nvCxnSpPr>
          <p:spPr>
            <a:xfrm flipH="1">
              <a:off x="2238221" y="2334247"/>
              <a:ext cx="2305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DBDCF9F-95AD-49BA-9E1B-81C3070081DD}"/>
                </a:ext>
              </a:extLst>
            </p:cNvPr>
            <p:cNvCxnSpPr/>
            <p:nvPr/>
          </p:nvCxnSpPr>
          <p:spPr>
            <a:xfrm flipH="1">
              <a:off x="2238594" y="2986255"/>
              <a:ext cx="2305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EDD76B1-8536-4CD9-A2C4-86DF0DA8D011}"/>
                </a:ext>
              </a:extLst>
            </p:cNvPr>
            <p:cNvCxnSpPr/>
            <p:nvPr/>
          </p:nvCxnSpPr>
          <p:spPr>
            <a:xfrm flipH="1">
              <a:off x="2238221" y="1403945"/>
              <a:ext cx="2305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0767750-E680-4F27-9FC1-805F3B6506C0}"/>
                </a:ext>
              </a:extLst>
            </p:cNvPr>
            <p:cNvCxnSpPr/>
            <p:nvPr/>
          </p:nvCxnSpPr>
          <p:spPr>
            <a:xfrm>
              <a:off x="1149037" y="2258194"/>
              <a:ext cx="283369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A386898-ADD9-4B24-BEC2-500513E116C9}"/>
                </a:ext>
              </a:extLst>
            </p:cNvPr>
            <p:cNvCxnSpPr/>
            <p:nvPr/>
          </p:nvCxnSpPr>
          <p:spPr>
            <a:xfrm flipH="1">
              <a:off x="1149038" y="2671366"/>
              <a:ext cx="41361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435E68-B612-4530-80B5-913301EDE248}"/>
                </a:ext>
              </a:extLst>
            </p:cNvPr>
            <p:cNvCxnSpPr/>
            <p:nvPr/>
          </p:nvCxnSpPr>
          <p:spPr>
            <a:xfrm flipH="1">
              <a:off x="1562650" y="2544305"/>
              <a:ext cx="0" cy="126765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C38B92-D19E-46D8-A584-CB92EE999938}"/>
                </a:ext>
              </a:extLst>
            </p:cNvPr>
            <p:cNvCxnSpPr/>
            <p:nvPr/>
          </p:nvCxnSpPr>
          <p:spPr>
            <a:xfrm flipH="1">
              <a:off x="2687968" y="79347"/>
              <a:ext cx="0" cy="4090505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D9150E-3F87-4E75-BAA6-07ABE77D6041}"/>
                </a:ext>
              </a:extLst>
            </p:cNvPr>
            <p:cNvSpPr/>
            <p:nvPr/>
          </p:nvSpPr>
          <p:spPr>
            <a:xfrm>
              <a:off x="262738" y="-73838"/>
              <a:ext cx="2225953" cy="3183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0">
                <a:lnSpc>
                  <a:spcPct val="107000"/>
                </a:lnSpc>
                <a:spcAft>
                  <a:spcPts val="800"/>
                </a:spcAft>
              </a:pPr>
              <a:r>
                <a:rPr lang="zh-Hans" sz="1000" b="1" i="0" u="none" strike="noStrike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Times New Roman"/>
                </a:rPr>
                <a:t>传统农业营销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CDBFD35-CC4F-4FF4-8638-C4B7453AE902}"/>
                </a:ext>
              </a:extLst>
            </p:cNvPr>
            <p:cNvSpPr/>
            <p:nvPr/>
          </p:nvSpPr>
          <p:spPr>
            <a:xfrm>
              <a:off x="378899" y="4218168"/>
              <a:ext cx="2516461" cy="8703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>
                <a:lnSpc>
                  <a:spcPct val="107000"/>
                </a:lnSpc>
              </a:pPr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Times New Roman"/>
                </a:rPr>
                <a:t>GS = 杂货店</a:t>
              </a:r>
            </a:p>
            <a:p>
              <a:pPr rtl="0">
                <a:lnSpc>
                  <a:spcPct val="107000"/>
                </a:lnSpc>
              </a:pPr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Times New Roman"/>
                </a:rPr>
                <a:t>CS = 便利店</a:t>
              </a:r>
            </a:p>
            <a:p>
              <a:pPr rtl="0">
                <a:lnSpc>
                  <a:spcPct val="107000"/>
                </a:lnSpc>
              </a:pPr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Times New Roman"/>
                </a:rPr>
                <a:t>SM = 超市</a:t>
              </a:r>
            </a:p>
            <a:p>
              <a:pPr rtl="0">
                <a:lnSpc>
                  <a:spcPct val="107000"/>
                </a:lnSpc>
              </a:pPr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Times New Roman"/>
                </a:rPr>
                <a:t>SMC=连锁超市</a:t>
              </a:r>
            </a:p>
            <a:p>
              <a:pPr rtl="0">
                <a:lnSpc>
                  <a:spcPct val="107000"/>
                </a:lnSpc>
              </a:pPr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Times New Roman"/>
                </a:rPr>
                <a:t>HM = 大卖场</a:t>
              </a:r>
              <a:endParaRPr 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84AA1AC-AD53-424A-95B8-B107B7E539CC}"/>
                </a:ext>
              </a:extLst>
            </p:cNvPr>
            <p:cNvSpPr/>
            <p:nvPr/>
          </p:nvSpPr>
          <p:spPr>
            <a:xfrm>
              <a:off x="2998957" y="270301"/>
              <a:ext cx="1251234" cy="2940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6000"/>
                </a:lnSpc>
                <a:spcAft>
                  <a:spcPts val="800"/>
                </a:spcAft>
              </a:pPr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Times New Roman"/>
                </a:rPr>
                <a:t>生产商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28C5E7F-0938-476D-B24B-52A1E0542A86}"/>
                </a:ext>
              </a:extLst>
            </p:cNvPr>
            <p:cNvCxnSpPr/>
            <p:nvPr/>
          </p:nvCxnSpPr>
          <p:spPr>
            <a:xfrm flipH="1">
              <a:off x="3507344" y="572530"/>
              <a:ext cx="0" cy="341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A6A3B9-555B-4DD7-84E7-DA86B2F85E4F}"/>
                </a:ext>
              </a:extLst>
            </p:cNvPr>
            <p:cNvSpPr/>
            <p:nvPr/>
          </p:nvSpPr>
          <p:spPr>
            <a:xfrm>
              <a:off x="3058520" y="914402"/>
              <a:ext cx="805815" cy="3924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批发商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ABDDFC7-A5F6-4742-ADE5-4AD5694C5339}"/>
                </a:ext>
              </a:extLst>
            </p:cNvPr>
            <p:cNvSpPr/>
            <p:nvPr/>
          </p:nvSpPr>
          <p:spPr>
            <a:xfrm>
              <a:off x="4646667" y="685426"/>
              <a:ext cx="758190" cy="3530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出口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2D2442B-5B3E-4104-92EA-7BAD3C148473}"/>
                </a:ext>
              </a:extLst>
            </p:cNvPr>
            <p:cNvSpPr/>
            <p:nvPr/>
          </p:nvSpPr>
          <p:spPr>
            <a:xfrm>
              <a:off x="5095892" y="2409202"/>
              <a:ext cx="652901" cy="2933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进口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6C0ADF4-1C26-429A-BB8C-C657A23F4E94}"/>
                </a:ext>
              </a:extLst>
            </p:cNvPr>
            <p:cNvCxnSpPr/>
            <p:nvPr/>
          </p:nvCxnSpPr>
          <p:spPr>
            <a:xfrm flipH="1">
              <a:off x="4180098" y="572772"/>
              <a:ext cx="0" cy="9856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65A1FF5-0D86-4461-A298-9D099D83F41C}"/>
                </a:ext>
              </a:extLst>
            </p:cNvPr>
            <p:cNvSpPr/>
            <p:nvPr/>
          </p:nvSpPr>
          <p:spPr>
            <a:xfrm>
              <a:off x="2822490" y="1896324"/>
              <a:ext cx="893464" cy="5625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零售商（传统的杂货店、便利店、……）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ACDE004-B8AA-4942-A853-5D13CB7D8040}"/>
                </a:ext>
              </a:extLst>
            </p:cNvPr>
            <p:cNvCxnSpPr/>
            <p:nvPr/>
          </p:nvCxnSpPr>
          <p:spPr>
            <a:xfrm flipH="1">
              <a:off x="3505151" y="1306786"/>
              <a:ext cx="0" cy="5895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4C3BF3-AA6E-471F-BC3E-06C394D80621}"/>
                </a:ext>
              </a:extLst>
            </p:cNvPr>
            <p:cNvSpPr/>
            <p:nvPr/>
          </p:nvSpPr>
          <p:spPr>
            <a:xfrm>
              <a:off x="2991523" y="-79719"/>
              <a:ext cx="1957503" cy="294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6000"/>
                </a:lnSpc>
                <a:spcAft>
                  <a:spcPts val="800"/>
                </a:spcAft>
              </a:pPr>
              <a:r>
                <a:rPr lang="zh-Hans" sz="1000" b="1" i="0" u="none" strike="noStrike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Times New Roman"/>
                </a:rPr>
                <a:t>现代价值/供应链</a:t>
              </a:r>
              <a:endParaRPr lang="en-US" sz="1000" b="1">
                <a:solidFill>
                  <a:srgbClr val="FF0000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08349EC-B6FE-4472-8C0E-E77D5B52CD78}"/>
                </a:ext>
              </a:extLst>
            </p:cNvPr>
            <p:cNvSpPr/>
            <p:nvPr/>
          </p:nvSpPr>
          <p:spPr>
            <a:xfrm>
              <a:off x="4122929" y="1566557"/>
              <a:ext cx="917292" cy="58547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新托运人（包装厂）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1F90BFD-D884-4D2F-A408-7603A5372E3C}"/>
                </a:ext>
              </a:extLst>
            </p:cNvPr>
            <p:cNvSpPr/>
            <p:nvPr/>
          </p:nvSpPr>
          <p:spPr>
            <a:xfrm>
              <a:off x="4012271" y="2409159"/>
              <a:ext cx="892810" cy="65016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新零售商（超市、连锁超市、大卖场、仓库）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BABBC71-E233-4DC7-A738-497E0762AAD0}"/>
                </a:ext>
              </a:extLst>
            </p:cNvPr>
            <p:cNvSpPr/>
            <p:nvPr/>
          </p:nvSpPr>
          <p:spPr>
            <a:xfrm>
              <a:off x="3236320" y="3314476"/>
              <a:ext cx="1000928" cy="5298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2225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zh-Hans" sz="9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消费者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CEFE707-C9F8-4B5F-A1CC-DA8B643A09AC}"/>
                </a:ext>
              </a:extLst>
            </p:cNvPr>
            <p:cNvCxnSpPr/>
            <p:nvPr/>
          </p:nvCxnSpPr>
          <p:spPr>
            <a:xfrm flipH="1">
              <a:off x="4461833" y="2152027"/>
              <a:ext cx="0" cy="257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300F6BD-D663-48DC-BCF1-0C6C5A0EA18E}"/>
                </a:ext>
              </a:extLst>
            </p:cNvPr>
            <p:cNvCxnSpPr/>
            <p:nvPr/>
          </p:nvCxnSpPr>
          <p:spPr>
            <a:xfrm flipH="1">
              <a:off x="3477119" y="2458865"/>
              <a:ext cx="0" cy="8627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62C3A0A-7A5E-4B95-AC5B-DCA6ABAFF4B1}"/>
                </a:ext>
              </a:extLst>
            </p:cNvPr>
            <p:cNvCxnSpPr/>
            <p:nvPr/>
          </p:nvCxnSpPr>
          <p:spPr>
            <a:xfrm>
              <a:off x="3864335" y="976567"/>
              <a:ext cx="7823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5B0AF8-8CB5-4A7D-B003-9D687D3D48B9}"/>
                </a:ext>
              </a:extLst>
            </p:cNvPr>
            <p:cNvCxnSpPr/>
            <p:nvPr/>
          </p:nvCxnSpPr>
          <p:spPr>
            <a:xfrm>
              <a:off x="5040244" y="1948070"/>
              <a:ext cx="1899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6E6EC73-CBEF-4E70-8C2D-58BD6C64D650}"/>
                </a:ext>
              </a:extLst>
            </p:cNvPr>
            <p:cNvCxnSpPr/>
            <p:nvPr/>
          </p:nvCxnSpPr>
          <p:spPr>
            <a:xfrm flipH="1" flipV="1">
              <a:off x="5231105" y="1049596"/>
              <a:ext cx="24" cy="8984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B7EDC22-B3A0-4799-9928-67FBA6B31850}"/>
                </a:ext>
              </a:extLst>
            </p:cNvPr>
            <p:cNvCxnSpPr/>
            <p:nvPr/>
          </p:nvCxnSpPr>
          <p:spPr>
            <a:xfrm flipH="1" flipV="1">
              <a:off x="4905082" y="2544305"/>
              <a:ext cx="190004" cy="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0437E52-17BD-4376-9207-3F4A1E1922E9}"/>
                </a:ext>
              </a:extLst>
            </p:cNvPr>
            <p:cNvCxnSpPr/>
            <p:nvPr/>
          </p:nvCxnSpPr>
          <p:spPr>
            <a:xfrm flipH="1">
              <a:off x="3807184" y="1306786"/>
              <a:ext cx="0" cy="13957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9509325-E8EB-4200-AEF8-C0E8701C7EC1}"/>
                </a:ext>
              </a:extLst>
            </p:cNvPr>
            <p:cNvCxnSpPr/>
            <p:nvPr/>
          </p:nvCxnSpPr>
          <p:spPr>
            <a:xfrm flipV="1">
              <a:off x="3807184" y="2702572"/>
              <a:ext cx="205068" cy="6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8275857-FF70-44EA-BD9D-8F6CC94FAF27}"/>
                </a:ext>
              </a:extLst>
            </p:cNvPr>
            <p:cNvCxnSpPr/>
            <p:nvPr/>
          </p:nvCxnSpPr>
          <p:spPr>
            <a:xfrm flipH="1">
              <a:off x="4078949" y="3059328"/>
              <a:ext cx="0" cy="257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4E742953-05E6-435D-99EB-F95AC9CD3923}"/>
              </a:ext>
            </a:extLst>
          </p:cNvPr>
          <p:cNvSpPr/>
          <p:nvPr/>
        </p:nvSpPr>
        <p:spPr>
          <a:xfrm>
            <a:off x="9728321" y="752106"/>
            <a:ext cx="2185762" cy="133203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zh-Hans" sz="1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为集群业务、整合分销、加工和增值服务提供更多的私人部门投资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094C47A-DB9E-4F37-88A2-4AA13318341E}"/>
              </a:ext>
            </a:extLst>
          </p:cNvPr>
          <p:cNvSpPr/>
          <p:nvPr/>
        </p:nvSpPr>
        <p:spPr>
          <a:xfrm>
            <a:off x="9758094" y="4295486"/>
            <a:ext cx="2140837" cy="106835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zh-Hans" sz="1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创造更多当地就业机会，增加购买力，减少城市移民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1AB70DE-83DA-4484-AB89-3C5A2C0F91DE}"/>
              </a:ext>
            </a:extLst>
          </p:cNvPr>
          <p:cNvSpPr/>
          <p:nvPr/>
        </p:nvSpPr>
        <p:spPr>
          <a:xfrm>
            <a:off x="9758094" y="5469941"/>
            <a:ext cx="2185762" cy="106835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zh-Hans" sz="1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政府税收增加，对人力资本（健康和教育）的投资得以实现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0DCA77C9-7BAF-4D0A-A271-CF51A52594BC}"/>
              </a:ext>
            </a:extLst>
          </p:cNvPr>
          <p:cNvSpPr/>
          <p:nvPr/>
        </p:nvSpPr>
        <p:spPr>
          <a:xfrm>
            <a:off x="9728320" y="2157168"/>
            <a:ext cx="2185762" cy="204636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zh-Hans" sz="1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提高农民和农业综合企业的盈利能力（由于运输成本降低（10-15%），作物产量提高（至少10%），收获后损失降低（15-20%）</a:t>
            </a: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B1A7EBAD-279C-4762-99E2-9B0D3EC9055E}"/>
              </a:ext>
            </a:extLst>
          </p:cNvPr>
          <p:cNvSpPr/>
          <p:nvPr/>
        </p:nvSpPr>
        <p:spPr>
          <a:xfrm>
            <a:off x="1327937" y="5534570"/>
            <a:ext cx="3579790" cy="13056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Arrow: Curved Up 92">
            <a:extLst>
              <a:ext uri="{FF2B5EF4-FFF2-40B4-BE49-F238E27FC236}">
                <a16:creationId xmlns:a16="http://schemas.microsoft.com/office/drawing/2014/main" id="{F3C8D961-F845-43C9-BE59-A91AD594BEC1}"/>
              </a:ext>
            </a:extLst>
          </p:cNvPr>
          <p:cNvSpPr/>
          <p:nvPr/>
        </p:nvSpPr>
        <p:spPr>
          <a:xfrm>
            <a:off x="6350000" y="5544937"/>
            <a:ext cx="3579790" cy="13056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E706E32-999A-9E11-8985-DB54FF41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9" name="Title 1">
            <a:extLst>
              <a:ext uri="{FF2B5EF4-FFF2-40B4-BE49-F238E27FC236}">
                <a16:creationId xmlns:a16="http://schemas.microsoft.com/office/drawing/2014/main" id="{34269993-9C07-E283-2444-86167E14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410" y="15393"/>
            <a:ext cx="10919117" cy="874029"/>
          </a:xfrm>
        </p:spPr>
        <p:txBody>
          <a:bodyPr>
            <a:noAutofit/>
          </a:bodyPr>
          <a:lstStyle/>
          <a:p>
            <a:pPr rtl="0"/>
            <a:r>
              <a:rPr lang="zh-CN" altLang="en-US" sz="30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根据</a:t>
            </a:r>
            <a:r>
              <a:rPr lang="zh-Hans" sz="30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市场原则实现价值链现代化</a:t>
            </a:r>
            <a:r>
              <a:rPr lang="zh-CN" altLang="en-US" sz="30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，</a:t>
            </a:r>
            <a:r>
              <a:rPr lang="zh-Hans" sz="30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加强粮食安全</a:t>
            </a:r>
          </a:p>
        </p:txBody>
      </p:sp>
    </p:spTree>
    <p:extLst>
      <p:ext uri="{BB962C8B-B14F-4D97-AF65-F5344CB8AC3E}">
        <p14:creationId xmlns:p14="http://schemas.microsoft.com/office/powerpoint/2010/main" val="24674268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Line 22"/>
          <p:cNvSpPr>
            <a:spLocks noChangeShapeType="1"/>
          </p:cNvSpPr>
          <p:nvPr/>
        </p:nvSpPr>
        <p:spPr bwMode="auto">
          <a:xfrm flipV="1">
            <a:off x="2278068" y="5031699"/>
            <a:ext cx="8056560" cy="133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976441" y="2606675"/>
            <a:ext cx="601663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200" b="1" i="0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种子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255966" y="2530475"/>
            <a:ext cx="830263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200" b="1" i="0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农民/</a:t>
            </a:r>
          </a:p>
          <a:p>
            <a:pPr algn="ctr" rtl="0"/>
            <a:r>
              <a:rPr lang="zh-Hans" sz="1200" b="1" i="0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生产商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764092" y="2466975"/>
            <a:ext cx="828675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200" b="1" i="0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加工商</a:t>
            </a:r>
            <a:r>
              <a:rPr lang="zh-Hans" sz="12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 /</a:t>
            </a:r>
          </a:p>
          <a:p>
            <a:pPr algn="ctr" rtl="0"/>
            <a:r>
              <a:rPr lang="zh-Hans" sz="12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增值</a:t>
            </a:r>
            <a:endParaRPr lang="en-US" sz="1200" b="1" noProof="1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6270625" y="2606675"/>
            <a:ext cx="903288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200" b="1" i="0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批发商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7851782" y="2606675"/>
            <a:ext cx="754063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200" b="1" i="0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零售商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777170" y="3597275"/>
            <a:ext cx="903287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200" b="1" i="0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机构</a:t>
            </a:r>
          </a:p>
          <a:p>
            <a:pPr algn="ctr" rtl="0"/>
            <a:r>
              <a:rPr lang="zh-Hans" sz="1200" b="1" i="0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买家</a:t>
            </a: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9209092" y="2225675"/>
            <a:ext cx="450851" cy="2514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>
            <a:noAutofit/>
          </a:bodyPr>
          <a:lstStyle/>
          <a:p>
            <a:pPr algn="ctr" rtl="0"/>
            <a:r>
              <a:rPr lang="zh-CN" altLang="en-US" sz="1800" b="1" i="0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消费者</a:t>
            </a:r>
            <a:endParaRPr lang="zh-Hans" sz="1800" b="1" i="0" u="none" strike="noStrike" noProof="1"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7322614" y="4564911"/>
            <a:ext cx="1204913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800" b="1" i="0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出口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7550152" y="1768475"/>
            <a:ext cx="1206500" cy="6096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800" b="1" i="0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进口</a:t>
            </a:r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8756653" y="1920875"/>
            <a:ext cx="1581151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8605843" y="2835275"/>
            <a:ext cx="6032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8680453" y="3902075"/>
            <a:ext cx="5286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7173918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5592767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>
            <a:off x="4086231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>
            <a:off x="2578105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42" name="Line 19"/>
          <p:cNvSpPr>
            <a:spLocks noChangeShapeType="1"/>
          </p:cNvSpPr>
          <p:nvPr/>
        </p:nvSpPr>
        <p:spPr bwMode="auto">
          <a:xfrm>
            <a:off x="2278067" y="1920875"/>
            <a:ext cx="1587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43" name="Line 20"/>
          <p:cNvSpPr>
            <a:spLocks noChangeShapeType="1"/>
          </p:cNvSpPr>
          <p:nvPr/>
        </p:nvSpPr>
        <p:spPr bwMode="auto">
          <a:xfrm>
            <a:off x="7475543" y="2835275"/>
            <a:ext cx="1587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44" name="Line 21"/>
          <p:cNvSpPr>
            <a:spLocks noChangeShapeType="1"/>
          </p:cNvSpPr>
          <p:nvPr/>
        </p:nvSpPr>
        <p:spPr bwMode="auto">
          <a:xfrm>
            <a:off x="7475545" y="3978275"/>
            <a:ext cx="30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4017969" y="2581280"/>
            <a:ext cx="854075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rtl="0">
              <a:spcBef>
                <a:spcPct val="50000"/>
              </a:spcBef>
            </a:pPr>
            <a:r>
              <a:rPr lang="zh-Hans" sz="1000" b="1" i="0" u="none" strike="noStrike" noProof="1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收集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5529269" y="2546823"/>
            <a:ext cx="966787" cy="250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rtl="0">
              <a:spcBef>
                <a:spcPct val="50000"/>
              </a:spcBef>
            </a:pPr>
            <a:r>
              <a:rPr lang="zh-Hans" sz="1000" b="1" i="0" u="none" strike="noStrike" noProof="1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分销和储存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5175254" y="1905000"/>
            <a:ext cx="151923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rtl="0">
              <a:spcBef>
                <a:spcPct val="50000"/>
              </a:spcBef>
            </a:pPr>
            <a:r>
              <a:rPr lang="zh-Hans" sz="1000" b="1" i="1" u="none" strike="noStrike" noProof="1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原材料/中间产品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6675439" y="1981206"/>
            <a:ext cx="950912" cy="337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rtl="0">
              <a:lnSpc>
                <a:spcPct val="50000"/>
              </a:lnSpc>
              <a:spcBef>
                <a:spcPct val="50000"/>
              </a:spcBef>
            </a:pPr>
            <a:r>
              <a:rPr lang="zh-Hans" sz="1000" b="1" i="1" u="none" strike="noStrike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散装/</a:t>
            </a:r>
          </a:p>
          <a:p>
            <a:pPr rtl="0">
              <a:lnSpc>
                <a:spcPct val="50000"/>
              </a:lnSpc>
              <a:spcBef>
                <a:spcPct val="50000"/>
              </a:spcBef>
            </a:pPr>
            <a:r>
              <a:rPr lang="zh-Hans" sz="1000" b="1" i="1" u="none" strike="noStrike" noProof="1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预包装</a:t>
            </a:r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>
            <a:off x="9753601" y="1524000"/>
            <a:ext cx="1588" cy="3505200"/>
          </a:xfrm>
          <a:prstGeom prst="line">
            <a:avLst/>
          </a:prstGeom>
          <a:noFill/>
          <a:ln w="28575">
            <a:solidFill>
              <a:srgbClr val="800080"/>
            </a:solidFill>
            <a:prstDash val="dash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52" name="Text Box 29"/>
          <p:cNvSpPr txBox="1">
            <a:spLocks noChangeArrowheads="1"/>
          </p:cNvSpPr>
          <p:nvPr/>
        </p:nvSpPr>
        <p:spPr bwMode="auto">
          <a:xfrm>
            <a:off x="1825625" y="3140075"/>
            <a:ext cx="979488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900" b="0" i="1" u="none" strike="noStrike" noProof="1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农用化学品</a:t>
            </a:r>
          </a:p>
        </p:txBody>
      </p:sp>
      <p:sp>
        <p:nvSpPr>
          <p:cNvPr id="26653" name="Text Box 30"/>
          <p:cNvSpPr txBox="1">
            <a:spLocks noChangeArrowheads="1"/>
          </p:cNvSpPr>
          <p:nvPr/>
        </p:nvSpPr>
        <p:spPr bwMode="auto">
          <a:xfrm>
            <a:off x="1824040" y="3429000"/>
            <a:ext cx="1071563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900" b="0" i="1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农用设备</a:t>
            </a:r>
            <a:endParaRPr lang="en-US" sz="900" i="1" noProof="1"/>
          </a:p>
        </p:txBody>
      </p:sp>
      <p:sp>
        <p:nvSpPr>
          <p:cNvPr id="26654" name="Text Box 31"/>
          <p:cNvSpPr txBox="1">
            <a:spLocks noChangeArrowheads="1"/>
          </p:cNvSpPr>
          <p:nvPr/>
        </p:nvSpPr>
        <p:spPr bwMode="auto">
          <a:xfrm>
            <a:off x="8915400" y="914403"/>
            <a:ext cx="90328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rtl="0">
              <a:spcBef>
                <a:spcPct val="50000"/>
              </a:spcBef>
            </a:pPr>
            <a:r>
              <a:rPr lang="zh-Hans" sz="10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国内</a:t>
            </a:r>
          </a:p>
        </p:txBody>
      </p:sp>
      <p:sp>
        <p:nvSpPr>
          <p:cNvPr id="26655" name="Text Box 32"/>
          <p:cNvSpPr txBox="1">
            <a:spLocks noChangeArrowheads="1"/>
          </p:cNvSpPr>
          <p:nvPr/>
        </p:nvSpPr>
        <p:spPr bwMode="auto">
          <a:xfrm>
            <a:off x="9764717" y="914403"/>
            <a:ext cx="903287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rtl="0">
              <a:spcBef>
                <a:spcPct val="50000"/>
              </a:spcBef>
            </a:pPr>
            <a:r>
              <a:rPr lang="zh-Hans" sz="10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海外</a:t>
            </a:r>
          </a:p>
        </p:txBody>
      </p:sp>
      <p:sp>
        <p:nvSpPr>
          <p:cNvPr id="26656" name="Text Box 33"/>
          <p:cNvSpPr txBox="1">
            <a:spLocks noChangeArrowheads="1"/>
          </p:cNvSpPr>
          <p:nvPr/>
        </p:nvSpPr>
        <p:spPr bwMode="auto">
          <a:xfrm>
            <a:off x="1749425" y="3749675"/>
            <a:ext cx="1055688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9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农业机械</a:t>
            </a:r>
          </a:p>
        </p:txBody>
      </p:sp>
      <p:sp>
        <p:nvSpPr>
          <p:cNvPr id="26657" name="Text Box 34"/>
          <p:cNvSpPr txBox="1">
            <a:spLocks noChangeArrowheads="1"/>
          </p:cNvSpPr>
          <p:nvPr/>
        </p:nvSpPr>
        <p:spPr bwMode="auto">
          <a:xfrm>
            <a:off x="1749425" y="4206875"/>
            <a:ext cx="1055688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9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其他投入</a:t>
            </a:r>
          </a:p>
        </p:txBody>
      </p:sp>
      <p:sp>
        <p:nvSpPr>
          <p:cNvPr id="26658" name="Line 35"/>
          <p:cNvSpPr>
            <a:spLocks noChangeShapeType="1"/>
          </p:cNvSpPr>
          <p:nvPr/>
        </p:nvSpPr>
        <p:spPr bwMode="auto">
          <a:xfrm flipH="1">
            <a:off x="2278068" y="1920875"/>
            <a:ext cx="52720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60" name="Oval 37"/>
          <p:cNvSpPr>
            <a:spLocks noChangeArrowheads="1"/>
          </p:cNvSpPr>
          <p:nvPr/>
        </p:nvSpPr>
        <p:spPr bwMode="auto">
          <a:xfrm>
            <a:off x="1900241" y="1311275"/>
            <a:ext cx="754063" cy="381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2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投入</a:t>
            </a:r>
          </a:p>
        </p:txBody>
      </p:sp>
      <p:sp>
        <p:nvSpPr>
          <p:cNvPr id="26661" name="Oval 38"/>
          <p:cNvSpPr>
            <a:spLocks noChangeArrowheads="1"/>
          </p:cNvSpPr>
          <p:nvPr/>
        </p:nvSpPr>
        <p:spPr bwMode="auto">
          <a:xfrm>
            <a:off x="3181351" y="1235075"/>
            <a:ext cx="1054100" cy="457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2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生产</a:t>
            </a:r>
          </a:p>
        </p:txBody>
      </p:sp>
      <p:sp>
        <p:nvSpPr>
          <p:cNvPr id="26662" name="Oval 39"/>
          <p:cNvSpPr>
            <a:spLocks noChangeArrowheads="1"/>
          </p:cNvSpPr>
          <p:nvPr/>
        </p:nvSpPr>
        <p:spPr bwMode="auto">
          <a:xfrm>
            <a:off x="4537080" y="1158875"/>
            <a:ext cx="1506539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2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加工 /</a:t>
            </a:r>
          </a:p>
          <a:p>
            <a:pPr algn="ctr" rtl="0"/>
            <a:r>
              <a:rPr lang="zh-Hans" sz="12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增值</a:t>
            </a:r>
          </a:p>
        </p:txBody>
      </p:sp>
      <p:sp>
        <p:nvSpPr>
          <p:cNvPr id="26663" name="Oval 40"/>
          <p:cNvSpPr>
            <a:spLocks noChangeArrowheads="1"/>
          </p:cNvSpPr>
          <p:nvPr/>
        </p:nvSpPr>
        <p:spPr bwMode="auto">
          <a:xfrm>
            <a:off x="6646868" y="1235075"/>
            <a:ext cx="1808163" cy="457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2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分销</a:t>
            </a:r>
          </a:p>
          <a:p>
            <a:pPr algn="ctr" rtl="0"/>
            <a:r>
              <a:rPr lang="zh-Hans" sz="12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贸易</a:t>
            </a:r>
          </a:p>
        </p:txBody>
      </p:sp>
      <p:sp>
        <p:nvSpPr>
          <p:cNvPr id="26664" name="Oval 41"/>
          <p:cNvSpPr>
            <a:spLocks noChangeArrowheads="1"/>
          </p:cNvSpPr>
          <p:nvPr/>
        </p:nvSpPr>
        <p:spPr bwMode="auto">
          <a:xfrm>
            <a:off x="8982078" y="1235075"/>
            <a:ext cx="1506539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noAutofit/>
          </a:bodyPr>
          <a:lstStyle/>
          <a:p>
            <a:pPr algn="ctr" rtl="0"/>
            <a:r>
              <a:rPr lang="zh-Hans" sz="12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国际</a:t>
            </a:r>
          </a:p>
          <a:p>
            <a:pPr algn="ctr" rtl="0"/>
            <a:r>
              <a:rPr lang="zh-Hans" sz="12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贸易</a:t>
            </a:r>
          </a:p>
        </p:txBody>
      </p:sp>
      <p:sp>
        <p:nvSpPr>
          <p:cNvPr id="26665" name="Line 42"/>
          <p:cNvSpPr>
            <a:spLocks noChangeShapeType="1"/>
          </p:cNvSpPr>
          <p:nvPr/>
        </p:nvSpPr>
        <p:spPr bwMode="auto">
          <a:xfrm>
            <a:off x="5214943" y="1920875"/>
            <a:ext cx="1587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66" name="Line 43"/>
          <p:cNvSpPr>
            <a:spLocks noChangeShapeType="1"/>
          </p:cNvSpPr>
          <p:nvPr/>
        </p:nvSpPr>
        <p:spPr bwMode="auto">
          <a:xfrm>
            <a:off x="6721478" y="1920875"/>
            <a:ext cx="1588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67" name="Text Box 44"/>
          <p:cNvSpPr txBox="1">
            <a:spLocks noChangeArrowheads="1"/>
          </p:cNvSpPr>
          <p:nvPr/>
        </p:nvSpPr>
        <p:spPr bwMode="auto">
          <a:xfrm>
            <a:off x="2955928" y="3368675"/>
            <a:ext cx="1430339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9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小农户/生产商</a:t>
            </a:r>
          </a:p>
        </p:txBody>
      </p:sp>
      <p:sp>
        <p:nvSpPr>
          <p:cNvPr id="26668" name="Text Box 45"/>
          <p:cNvSpPr txBox="1">
            <a:spLocks noChangeArrowheads="1"/>
          </p:cNvSpPr>
          <p:nvPr/>
        </p:nvSpPr>
        <p:spPr bwMode="auto">
          <a:xfrm>
            <a:off x="2955928" y="3717925"/>
            <a:ext cx="143033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9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集体农业/合同农业</a:t>
            </a:r>
          </a:p>
        </p:txBody>
      </p:sp>
      <p:sp>
        <p:nvSpPr>
          <p:cNvPr id="26669" name="Text Box 46"/>
          <p:cNvSpPr txBox="1">
            <a:spLocks noChangeArrowheads="1"/>
          </p:cNvSpPr>
          <p:nvPr/>
        </p:nvSpPr>
        <p:spPr bwMode="auto">
          <a:xfrm>
            <a:off x="3030539" y="4213225"/>
            <a:ext cx="128111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9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大规模生产</a:t>
            </a:r>
          </a:p>
        </p:txBody>
      </p:sp>
      <p:sp>
        <p:nvSpPr>
          <p:cNvPr id="26670" name="Line 47"/>
          <p:cNvSpPr>
            <a:spLocks noChangeShapeType="1"/>
          </p:cNvSpPr>
          <p:nvPr/>
        </p:nvSpPr>
        <p:spPr bwMode="auto">
          <a:xfrm flipH="1">
            <a:off x="3633788" y="3216275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71" name="Text Box 48"/>
          <p:cNvSpPr txBox="1">
            <a:spLocks noChangeArrowheads="1"/>
          </p:cNvSpPr>
          <p:nvPr/>
        </p:nvSpPr>
        <p:spPr bwMode="auto">
          <a:xfrm>
            <a:off x="4537081" y="3368675"/>
            <a:ext cx="1281113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9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主要产品</a:t>
            </a:r>
          </a:p>
        </p:txBody>
      </p:sp>
      <p:sp>
        <p:nvSpPr>
          <p:cNvPr id="26672" name="Text Box 49"/>
          <p:cNvSpPr txBox="1">
            <a:spLocks noChangeArrowheads="1"/>
          </p:cNvSpPr>
          <p:nvPr/>
        </p:nvSpPr>
        <p:spPr bwMode="auto">
          <a:xfrm>
            <a:off x="4537081" y="3749675"/>
            <a:ext cx="1281113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9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联产品</a:t>
            </a:r>
          </a:p>
        </p:txBody>
      </p:sp>
      <p:sp>
        <p:nvSpPr>
          <p:cNvPr id="26673" name="Text Box 50"/>
          <p:cNvSpPr txBox="1">
            <a:spLocks noChangeArrowheads="1"/>
          </p:cNvSpPr>
          <p:nvPr/>
        </p:nvSpPr>
        <p:spPr bwMode="auto">
          <a:xfrm>
            <a:off x="4537081" y="4130675"/>
            <a:ext cx="1281113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9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副产品</a:t>
            </a:r>
          </a:p>
        </p:txBody>
      </p:sp>
      <p:sp>
        <p:nvSpPr>
          <p:cNvPr id="26674" name="Text Box 51"/>
          <p:cNvSpPr txBox="1">
            <a:spLocks noChangeArrowheads="1"/>
          </p:cNvSpPr>
          <p:nvPr/>
        </p:nvSpPr>
        <p:spPr bwMode="auto">
          <a:xfrm>
            <a:off x="4537081" y="4502152"/>
            <a:ext cx="1281113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9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废弃物</a:t>
            </a:r>
          </a:p>
        </p:txBody>
      </p:sp>
      <p:sp>
        <p:nvSpPr>
          <p:cNvPr id="26675" name="Line 53"/>
          <p:cNvSpPr>
            <a:spLocks noChangeShapeType="1"/>
          </p:cNvSpPr>
          <p:nvPr/>
        </p:nvSpPr>
        <p:spPr bwMode="auto">
          <a:xfrm>
            <a:off x="4386268" y="990606"/>
            <a:ext cx="1587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76" name="Line 56"/>
          <p:cNvSpPr>
            <a:spLocks noChangeShapeType="1"/>
          </p:cNvSpPr>
          <p:nvPr/>
        </p:nvSpPr>
        <p:spPr bwMode="auto">
          <a:xfrm>
            <a:off x="9753601" y="930275"/>
            <a:ext cx="1588" cy="304800"/>
          </a:xfrm>
          <a:prstGeom prst="line">
            <a:avLst/>
          </a:prstGeom>
          <a:noFill/>
          <a:ln w="28575">
            <a:solidFill>
              <a:srgbClr val="800080"/>
            </a:solidFill>
            <a:prstDash val="dash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77" name="Line 57"/>
          <p:cNvSpPr>
            <a:spLocks noChangeShapeType="1"/>
          </p:cNvSpPr>
          <p:nvPr/>
        </p:nvSpPr>
        <p:spPr bwMode="auto">
          <a:xfrm flipH="1">
            <a:off x="1674817" y="2835275"/>
            <a:ext cx="3016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78" name="Line 58"/>
          <p:cNvSpPr>
            <a:spLocks noChangeShapeType="1"/>
          </p:cNvSpPr>
          <p:nvPr/>
        </p:nvSpPr>
        <p:spPr bwMode="auto">
          <a:xfrm flipH="1">
            <a:off x="1674813" y="2835275"/>
            <a:ext cx="0" cy="152400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79" name="Line 59"/>
          <p:cNvSpPr>
            <a:spLocks noChangeShapeType="1"/>
          </p:cNvSpPr>
          <p:nvPr/>
        </p:nvSpPr>
        <p:spPr bwMode="auto">
          <a:xfrm>
            <a:off x="1674817" y="4311651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80" name="Line 60"/>
          <p:cNvSpPr>
            <a:spLocks noChangeShapeType="1"/>
          </p:cNvSpPr>
          <p:nvPr/>
        </p:nvSpPr>
        <p:spPr bwMode="auto">
          <a:xfrm>
            <a:off x="1674817" y="3902075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81" name="Line 61"/>
          <p:cNvSpPr>
            <a:spLocks noChangeShapeType="1"/>
          </p:cNvSpPr>
          <p:nvPr/>
        </p:nvSpPr>
        <p:spPr bwMode="auto">
          <a:xfrm>
            <a:off x="1674817" y="3568700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82" name="Line 62"/>
          <p:cNvSpPr>
            <a:spLocks noChangeShapeType="1"/>
          </p:cNvSpPr>
          <p:nvPr/>
        </p:nvSpPr>
        <p:spPr bwMode="auto">
          <a:xfrm>
            <a:off x="1674817" y="3292475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90" name="Text Box 74"/>
          <p:cNvSpPr txBox="1">
            <a:spLocks noChangeArrowheads="1"/>
          </p:cNvSpPr>
          <p:nvPr/>
        </p:nvSpPr>
        <p:spPr bwMode="auto">
          <a:xfrm>
            <a:off x="2230439" y="1920876"/>
            <a:ext cx="10541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rtl="0">
              <a:spcBef>
                <a:spcPct val="50000"/>
              </a:spcBef>
            </a:pPr>
            <a:r>
              <a:rPr lang="zh-Hans" sz="1000" b="1" i="1" u="none" strike="noStrike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散装/部件</a:t>
            </a:r>
            <a:endParaRPr lang="en-US" sz="1000" b="1" i="1" noProof="1">
              <a:solidFill>
                <a:srgbClr val="990000"/>
              </a:solidFill>
            </a:endParaRPr>
          </a:p>
        </p:txBody>
      </p:sp>
      <p:sp>
        <p:nvSpPr>
          <p:cNvPr id="26691" name="Line 75"/>
          <p:cNvSpPr>
            <a:spLocks noChangeShapeType="1"/>
          </p:cNvSpPr>
          <p:nvPr/>
        </p:nvSpPr>
        <p:spPr bwMode="auto">
          <a:xfrm flipH="1">
            <a:off x="3633788" y="3549651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92" name="Line 76"/>
          <p:cNvSpPr>
            <a:spLocks noChangeShapeType="1"/>
          </p:cNvSpPr>
          <p:nvPr/>
        </p:nvSpPr>
        <p:spPr bwMode="auto">
          <a:xfrm flipH="1">
            <a:off x="3633788" y="4054475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93" name="Line 77"/>
          <p:cNvSpPr>
            <a:spLocks noChangeShapeType="1"/>
          </p:cNvSpPr>
          <p:nvPr/>
        </p:nvSpPr>
        <p:spPr bwMode="auto">
          <a:xfrm flipH="1">
            <a:off x="5214939" y="3216275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94" name="Line 78"/>
          <p:cNvSpPr>
            <a:spLocks noChangeShapeType="1"/>
          </p:cNvSpPr>
          <p:nvPr/>
        </p:nvSpPr>
        <p:spPr bwMode="auto">
          <a:xfrm flipH="1">
            <a:off x="5214939" y="3568700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95" name="Line 79"/>
          <p:cNvSpPr>
            <a:spLocks noChangeShapeType="1"/>
          </p:cNvSpPr>
          <p:nvPr/>
        </p:nvSpPr>
        <p:spPr bwMode="auto">
          <a:xfrm flipH="1">
            <a:off x="5214939" y="3963988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96" name="Line 80"/>
          <p:cNvSpPr>
            <a:spLocks noChangeShapeType="1"/>
          </p:cNvSpPr>
          <p:nvPr/>
        </p:nvSpPr>
        <p:spPr bwMode="auto">
          <a:xfrm flipH="1">
            <a:off x="5214939" y="4330700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97" name="Line 81"/>
          <p:cNvSpPr>
            <a:spLocks noChangeShapeType="1"/>
          </p:cNvSpPr>
          <p:nvPr/>
        </p:nvSpPr>
        <p:spPr bwMode="auto">
          <a:xfrm flipH="1">
            <a:off x="2278063" y="4511675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98" name="Line 82"/>
          <p:cNvSpPr>
            <a:spLocks noChangeShapeType="1"/>
          </p:cNvSpPr>
          <p:nvPr/>
        </p:nvSpPr>
        <p:spPr bwMode="auto">
          <a:xfrm flipH="1">
            <a:off x="3633788" y="4664075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699" name="Line 83"/>
          <p:cNvSpPr>
            <a:spLocks noChangeShapeType="1"/>
          </p:cNvSpPr>
          <p:nvPr/>
        </p:nvSpPr>
        <p:spPr bwMode="auto">
          <a:xfrm flipH="1">
            <a:off x="5214939" y="4740275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700" name="Line 84"/>
          <p:cNvSpPr>
            <a:spLocks noChangeShapeType="1"/>
          </p:cNvSpPr>
          <p:nvPr/>
        </p:nvSpPr>
        <p:spPr bwMode="auto">
          <a:xfrm flipH="1">
            <a:off x="6721475" y="3140075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705" name="Line 89"/>
          <p:cNvSpPr>
            <a:spLocks noChangeShapeType="1"/>
          </p:cNvSpPr>
          <p:nvPr/>
        </p:nvSpPr>
        <p:spPr bwMode="auto">
          <a:xfrm>
            <a:off x="2946401" y="990605"/>
            <a:ext cx="1588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706" name="Line 90"/>
          <p:cNvSpPr>
            <a:spLocks noChangeShapeType="1"/>
          </p:cNvSpPr>
          <p:nvPr/>
        </p:nvSpPr>
        <p:spPr bwMode="auto">
          <a:xfrm>
            <a:off x="8913816" y="990605"/>
            <a:ext cx="1587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707" name="Line 91"/>
          <p:cNvSpPr>
            <a:spLocks noChangeShapeType="1"/>
          </p:cNvSpPr>
          <p:nvPr/>
        </p:nvSpPr>
        <p:spPr bwMode="auto">
          <a:xfrm>
            <a:off x="6337302" y="990606"/>
            <a:ext cx="1588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60614" y="4369999"/>
            <a:ext cx="143986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noAutofit/>
          </a:bodyPr>
          <a:lstStyle/>
          <a:p>
            <a:pPr rtl="0"/>
            <a:r>
              <a:rPr lang="zh-Hans" sz="1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储备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94144" y="5676254"/>
            <a:ext cx="1761067" cy="907573"/>
          </a:xfrm>
        </p:spPr>
        <p:txBody>
          <a:bodyPr>
            <a:noAutofit/>
          </a:bodyPr>
          <a:lstStyle/>
          <a:p>
            <a:pPr algn="ctr" rtl="0"/>
            <a:r>
              <a:rPr lang="zh-Hans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Mangal"/>
              </a:rPr>
              <a:t>公私合作（PPPs）和创新融资的制度和法律/监管框架</a:t>
            </a:r>
            <a:endParaRPr lang="en-MY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79" name="Text Box 68">
            <a:extLst>
              <a:ext uri="{FF2B5EF4-FFF2-40B4-BE49-F238E27FC236}">
                <a16:creationId xmlns:a16="http://schemas.microsoft.com/office/drawing/2014/main" id="{040E10F1-1EC1-4792-BBBD-3BC5AEEF4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74" y="5799751"/>
            <a:ext cx="112694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交通和生产性基础设施</a:t>
            </a:r>
          </a:p>
        </p:txBody>
      </p:sp>
      <p:sp>
        <p:nvSpPr>
          <p:cNvPr id="80" name="Text Box 73">
            <a:extLst>
              <a:ext uri="{FF2B5EF4-FFF2-40B4-BE49-F238E27FC236}">
                <a16:creationId xmlns:a16="http://schemas.microsoft.com/office/drawing/2014/main" id="{D2076FA9-BD7D-48BB-83B8-648A01542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651" y="5377539"/>
            <a:ext cx="10266015" cy="338554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</a:ln>
        </p:spPr>
        <p:txBody>
          <a:bodyPr wrap="square"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1600" b="1" i="0" u="none" strike="noStrike" dirty="0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提升价值链的</a:t>
            </a:r>
            <a:r>
              <a:rPr lang="zh-CN" altLang="en-US" sz="1600" b="1" dirty="0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前提</a:t>
            </a:r>
            <a:r>
              <a:rPr lang="zh-Hans" sz="1600" b="1" i="0" u="none" strike="noStrike" dirty="0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条件</a:t>
            </a:r>
          </a:p>
        </p:txBody>
      </p:sp>
      <p:sp>
        <p:nvSpPr>
          <p:cNvPr id="81" name="Text Box 85">
            <a:extLst>
              <a:ext uri="{FF2B5EF4-FFF2-40B4-BE49-F238E27FC236}">
                <a16:creationId xmlns:a16="http://schemas.microsoft.com/office/drawing/2014/main" id="{989CCEE9-E72F-4018-B12D-09453620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906" y="5815013"/>
            <a:ext cx="130839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充满活力的农业综合企业和整合分销商</a:t>
            </a:r>
          </a:p>
        </p:txBody>
      </p:sp>
      <p:sp>
        <p:nvSpPr>
          <p:cNvPr id="82" name="Text Box 86">
            <a:extLst>
              <a:ext uri="{FF2B5EF4-FFF2-40B4-BE49-F238E27FC236}">
                <a16:creationId xmlns:a16="http://schemas.microsoft.com/office/drawing/2014/main" id="{85FF2D4B-25DE-4F00-A579-50B298CB6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0" y="5817807"/>
            <a:ext cx="193484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产品质量和安全标准（功能性和国际统一）</a:t>
            </a:r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7719278C-14C0-477B-AC47-B9AEAE35B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902" y="5743802"/>
            <a:ext cx="132133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imes New Roman"/>
              </a:rPr>
              <a:t>研发、高效的</a:t>
            </a:r>
            <a:r>
              <a:rPr lang="zh-Han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Mangal"/>
              </a:rPr>
              <a:t>推广服务</a:t>
            </a:r>
            <a:endParaRPr lang="en-US" sz="1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6D8B65-DA39-49A3-B2CC-F999134876C7}"/>
              </a:ext>
            </a:extLst>
          </p:cNvPr>
          <p:cNvSpPr/>
          <p:nvPr/>
        </p:nvSpPr>
        <p:spPr>
          <a:xfrm>
            <a:off x="908509" y="5329143"/>
            <a:ext cx="10919424" cy="122615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0620BEFD-CDF2-4CD9-9F8C-DB411CCE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616" y="5744983"/>
            <a:ext cx="146341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algn="ctr" rtl="0">
              <a:spcBef>
                <a:spcPct val="50000"/>
              </a:spcBef>
            </a:pPr>
            <a:r>
              <a:rPr lang="zh-Han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Mangal"/>
              </a:rPr>
              <a:t>农业市场信息、品牌和营销</a:t>
            </a:r>
            <a:endParaRPr lang="en-US" sz="1200" dirty="0"/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F8733098-E2DC-4CFA-8683-F4EF01C99668}"/>
              </a:ext>
            </a:extLst>
          </p:cNvPr>
          <p:cNvSpPr/>
          <p:nvPr/>
        </p:nvSpPr>
        <p:spPr>
          <a:xfrm>
            <a:off x="932314" y="1712130"/>
            <a:ext cx="649287" cy="40638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1D58EAFE-7F3D-1248-2D09-25808E052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206310"/>
            <a:ext cx="1014559" cy="933580"/>
          </a:xfrm>
          <a:prstGeom prst="rect">
            <a:avLst/>
          </a:prstGeom>
        </p:spPr>
      </p:pic>
      <p:sp>
        <p:nvSpPr>
          <p:cNvPr id="86" name="Title 1">
            <a:extLst>
              <a:ext uri="{FF2B5EF4-FFF2-40B4-BE49-F238E27FC236}">
                <a16:creationId xmlns:a16="http://schemas.microsoft.com/office/drawing/2014/main" id="{2BCEC03A-7D20-93A9-DB23-E9E5FD5F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410" y="15393"/>
            <a:ext cx="11029002" cy="991081"/>
          </a:xfrm>
        </p:spPr>
        <p:txBody>
          <a:bodyPr>
            <a:noAutofit/>
          </a:bodyPr>
          <a:lstStyle/>
          <a:p>
            <a:pPr rtl="0"/>
            <a:r>
              <a:rPr lang="zh-CN" altLang="en-US" sz="32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提升</a:t>
            </a:r>
            <a:r>
              <a:rPr lang="zh-Hans" sz="32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农业价值链的</a:t>
            </a:r>
            <a:r>
              <a:rPr lang="zh-CN" altLang="en-US" sz="32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前提</a:t>
            </a:r>
            <a:r>
              <a:rPr lang="zh-Hans" sz="32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条件</a:t>
            </a:r>
          </a:p>
        </p:txBody>
      </p:sp>
      <p:sp>
        <p:nvSpPr>
          <p:cNvPr id="88" name="Slide Number Placeholder 1">
            <a:extLst>
              <a:ext uri="{FF2B5EF4-FFF2-40B4-BE49-F238E27FC236}">
                <a16:creationId xmlns:a16="http://schemas.microsoft.com/office/drawing/2014/main" id="{BCD09CB7-43DE-C021-3623-8436CDEADD6F}"/>
              </a:ext>
            </a:extLst>
          </p:cNvPr>
          <p:cNvSpPr txBox="1"/>
          <p:nvPr/>
        </p:nvSpPr>
        <p:spPr>
          <a:xfrm>
            <a:off x="10337804" y="5725653"/>
            <a:ext cx="1185290" cy="62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zh-Hans" sz="1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Mangal"/>
              </a:rPr>
              <a:t>其他国别因素</a:t>
            </a:r>
            <a:endParaRPr lang="en-MY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00868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37" y="1553210"/>
            <a:ext cx="11299111" cy="52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287338" indent="-287338" rtl="0"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imes New Roman"/>
              </a:rPr>
              <a:t>CAREC地区农业生产</a:t>
            </a:r>
            <a:r>
              <a:rPr lang="zh-CN" altLang="en-U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imes New Roman"/>
              </a:rPr>
              <a:t>率</a:t>
            </a: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imes New Roman"/>
              </a:rPr>
              <a:t>受到气候变化影响的严重威胁，包括</a:t>
            </a:r>
            <a:r>
              <a:rPr lang="zh-Hans" sz="28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imes New Roman"/>
              </a:rPr>
              <a:t>供水减少、洪水、热浪/干旱和病虫害</a:t>
            </a:r>
            <a:endParaRPr lang="en-US" sz="2800" dirty="0">
              <a:effectLst/>
              <a:latin typeface="+mn-lt"/>
              <a:ea typeface="Calibri" pitchFamily="34" charset="0"/>
              <a:cs typeface="Times New Roman" panose="02020603050405020304" pitchFamily="18" charset="0"/>
            </a:endParaRPr>
          </a:p>
          <a:p>
            <a:pPr marL="541338" indent="-541338">
              <a:buFont typeface="Wingdings" panose="05000000000000000000" pitchFamily="2" charset="2"/>
              <a:buChar char="Ø"/>
            </a:pPr>
            <a:endParaRPr lang="en-US" sz="1000" dirty="0">
              <a:effectLst/>
              <a:latin typeface="+mn-lt"/>
              <a:ea typeface="Calibri" pitchFamily="34" charset="0"/>
              <a:cs typeface="Times New Roman" panose="02020603050405020304" pitchFamily="18" charset="0"/>
            </a:endParaRPr>
          </a:p>
          <a:p>
            <a:pPr marL="1033462" indent="-342900" algn="l" rtl="0">
              <a:buFont typeface="Wingdings" panose="05000000000000000000" pitchFamily="2" charset="2"/>
              <a:buChar char="Ø"/>
            </a:pPr>
            <a:r>
              <a:rPr lang="zh-Hans" sz="2400" b="0" i="0" u="none" strike="noStrike" baseline="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全球：作物产量下降</a:t>
            </a:r>
            <a:r>
              <a:rPr lang="en-US" altLang="zh-CN" sz="2400" b="0" i="0" u="none" strike="noStrike" baseline="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—</a:t>
            </a:r>
            <a:r>
              <a:rPr lang="zh-Hans" sz="2400" b="0" i="0" u="none" strike="noStrike" baseline="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小麦5%，玉米6%</a:t>
            </a:r>
          </a:p>
          <a:p>
            <a:pPr marL="1033462" indent="-342900" algn="l" rtl="0">
              <a:buFont typeface="Wingdings" panose="05000000000000000000" pitchFamily="2" charset="2"/>
              <a:buChar char="Ø"/>
            </a:pPr>
            <a:r>
              <a:rPr lang="zh-Hans" sz="2400" b="0" i="0" u="none" strike="noStrike" baseline="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CAREC地区：主要作物（小麦、水稻和玉米）的产量下降 3%</a:t>
            </a:r>
            <a:r>
              <a:rPr lang="zh-CN" altLang="en-US" sz="2400" b="0" i="0" u="none" strike="noStrike" baseline="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到</a:t>
            </a:r>
            <a:r>
              <a:rPr lang="zh-Hans" sz="2400" b="0" i="0" u="none" strike="noStrike" baseline="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10%</a:t>
            </a:r>
          </a:p>
          <a:p>
            <a:pPr marL="1033462" indent="-342900" algn="l">
              <a:buFont typeface="Wingdings" panose="05000000000000000000" pitchFamily="2" charset="2"/>
              <a:buChar char="Ø"/>
            </a:pPr>
            <a:endParaRPr lang="en-US" sz="500" dirty="0">
              <a:latin typeface="+mn-lt"/>
            </a:endParaRPr>
          </a:p>
          <a:p>
            <a:pPr marL="1033462" lvl="1" indent="-342900" rtl="0"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全球变暖 2°C 时，可用于灌溉的融雪水（取决于流域）将下降 20%</a:t>
            </a:r>
          </a:p>
          <a:p>
            <a:pPr marL="1033462" lvl="1" indent="-342900">
              <a:buFont typeface="Wingdings" panose="05000000000000000000" pitchFamily="2" charset="2"/>
              <a:buChar char="Ø"/>
            </a:pPr>
            <a:endParaRPr lang="en-US" sz="500" dirty="0">
              <a:latin typeface="+mn-lt"/>
            </a:endParaRPr>
          </a:p>
          <a:p>
            <a:pPr marL="1033462" lvl="1" indent="-342900" rtl="0">
              <a:buFont typeface="Wingdings" panose="05000000000000000000" pitchFamily="2" charset="2"/>
              <a:buChar char="Ø"/>
            </a:pPr>
            <a:r>
              <a:rPr lang="zh-Hans" sz="2400" b="0" i="0" u="none" strike="noStrike" baseline="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由于热应激和疾病，动物和牲畜健康和生产率下降</a:t>
            </a:r>
            <a:endParaRPr lang="en-US" sz="1000" b="0" i="0" u="none" strike="noStrike" baseline="0" dirty="0">
              <a:latin typeface="+mn-lt"/>
            </a:endParaRPr>
          </a:p>
          <a:p>
            <a:pPr marL="287338" lvl="1" indent="-287338" rtl="0">
              <a:buFont typeface="Arial" panose="020B0604020202020204" pitchFamily="34" charset="0"/>
              <a:buChar char="•"/>
            </a:pPr>
            <a:r>
              <a:rPr lang="zh-Hans" sz="28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气候变化影响到粮食安全的所有方面：可得性、可及性、利用率和稳定性</a:t>
            </a:r>
            <a:endParaRPr lang="en-US" sz="28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1033462" lvl="1" indent="-3429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91211"/>
            <a:ext cx="10277324" cy="1189383"/>
          </a:xfrm>
        </p:spPr>
        <p:txBody>
          <a:bodyPr>
            <a:noAutofit/>
          </a:bodyPr>
          <a:lstStyle/>
          <a:p>
            <a:pPr rtl="0"/>
            <a:r>
              <a:rPr lang="zh-Hans" sz="36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气候变化对农业生产率和粮食安全的影响(1/2)</a:t>
            </a:r>
          </a:p>
        </p:txBody>
      </p:sp>
    </p:spTree>
    <p:extLst>
      <p:ext uri="{BB962C8B-B14F-4D97-AF65-F5344CB8AC3E}">
        <p14:creationId xmlns:p14="http://schemas.microsoft.com/office/powerpoint/2010/main" val="32717128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85" y="1504841"/>
            <a:ext cx="11296261" cy="483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576263" indent="-576263"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Hans" sz="2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为CAREC地区提供实用的适应和减缓措施：</a:t>
            </a:r>
          </a:p>
          <a:p>
            <a:pPr marL="1481137" lvl="3" indent="-4572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改善农田管理（例如，气候友好型农业投入）</a:t>
            </a:r>
          </a:p>
          <a:p>
            <a:pPr marL="1481137" lvl="3" indent="-4572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Tahoma"/>
              </a:rPr>
              <a:t>可持续和高效的畜牧系统</a:t>
            </a:r>
          </a:p>
          <a:p>
            <a:pPr marL="1481137" lvl="3" indent="-4572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baseline="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用水效率和水资源管理</a:t>
            </a:r>
            <a:endParaRPr lang="zh-Hans" sz="2400" b="0" i="0" u="none" strike="noStrike" dirty="0">
              <a:highlight>
                <a:srgbClr val="000000">
                  <a:alpha val="0"/>
                </a:srgbClr>
              </a:highlight>
              <a:latin typeface="Simsun"/>
              <a:ea typeface="Simsun"/>
              <a:cs typeface="Tahoma"/>
            </a:endParaRPr>
          </a:p>
          <a:p>
            <a:pPr marL="1481137" lvl="3" indent="-4572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碳封存措施</a:t>
            </a:r>
          </a:p>
          <a:p>
            <a:pPr marL="1481137" lvl="3" indent="-4572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减少CH</a:t>
            </a:r>
            <a:r>
              <a:rPr lang="zh-Hans" sz="2400" b="0" i="0" u="none" strike="noStrike" baseline="-250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4</a:t>
            </a: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和N</a:t>
            </a:r>
            <a:r>
              <a:rPr lang="zh-Hans" sz="2400" b="0" i="0" u="none" strike="noStrike" baseline="-250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</a:t>
            </a: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O排放（源自作物和土地管理</a:t>
            </a:r>
            <a:r>
              <a:rPr lang="en-US" altLang="zh-CN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</a:t>
            </a: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燃烧、化肥使用和粪便管理）</a:t>
            </a:r>
          </a:p>
          <a:p>
            <a:pPr marL="1481137" lvl="3" indent="-4572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Hans" sz="2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减少食物损失和食物浪费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pPr rtl="0"/>
            <a:r>
              <a:rPr lang="zh-Hans" sz="36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气候变化对农业生产</a:t>
            </a:r>
            <a:r>
              <a:rPr lang="zh-CN" altLang="en-US" sz="3600" b="1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率</a:t>
            </a:r>
            <a:r>
              <a:rPr lang="zh-Hans" sz="3600" b="1" i="0" u="none" strike="noStrike" dirty="0">
                <a:solidFill>
                  <a:srgbClr val="F57F2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和粮食安全的影响(2/2)</a:t>
            </a:r>
          </a:p>
        </p:txBody>
      </p:sp>
    </p:spTree>
    <p:extLst>
      <p:ext uri="{BB962C8B-B14F-4D97-AF65-F5344CB8AC3E}">
        <p14:creationId xmlns:p14="http://schemas.microsoft.com/office/powerpoint/2010/main" val="188201597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  <SharedWithUsers xmlns="f668aa56-9285-4561-92d6-d6343913a899">
      <UserInfo>
        <DisplayName>Lyaziza G. Sabyrova</DisplayName>
        <AccountId>232</AccountId>
        <AccountType/>
      </UserInfo>
      <UserInfo>
        <DisplayName>Saad Abdullah Paracha</DisplayName>
        <AccountId>133</AccountId>
        <AccountType/>
      </UserInfo>
      <UserInfo>
        <DisplayName>Reneli Gloria</DisplayName>
        <AccountId>705</AccountId>
        <AccountType/>
      </UserInfo>
      <UserInfo>
        <DisplayName>Mary Ann Magadia</DisplayName>
        <AccountId>215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F327DD-B5F7-49B2-928C-6FE3DE01228F}">
  <ds:schemaRefs>
    <ds:schemaRef ds:uri="4d0bf39f-aee5-4194-a8cf-9eb94d977901"/>
    <ds:schemaRef ds:uri="c1fdd505-2570-46c2-bd04-3e0f2d874cf5"/>
    <ds:schemaRef ds:uri="f668aa56-9285-4561-92d6-d6343913a8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3E7D64-EDCE-4A0D-AEF6-914DF3E9A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728125-BCBB-4000-94E8-02FB02CCB056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137</TotalTime>
  <Words>1501</Words>
  <Application>Microsoft Office PowerPoint</Application>
  <PresentationFormat>宽屏</PresentationFormat>
  <Paragraphs>280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Open Sauce</vt:lpstr>
      <vt:lpstr>Simsun</vt:lpstr>
      <vt:lpstr>Arial</vt:lpstr>
      <vt:lpstr>Calibri</vt:lpstr>
      <vt:lpstr>Calibri Light</vt:lpstr>
      <vt:lpstr>Wingdings</vt:lpstr>
      <vt:lpstr>Office Theme</vt:lpstr>
      <vt:lpstr>PowerPoint 演示文稿</vt:lpstr>
      <vt:lpstr>概要</vt:lpstr>
      <vt:lpstr>CAREC国家粮食安全风险增加（可用性、可及性和利用率）</vt:lpstr>
      <vt:lpstr>农业增长的根本制约因素</vt:lpstr>
      <vt:lpstr>农业增长的根本制约因素：宏观层面演示</vt:lpstr>
      <vt:lpstr>根据市场原则实现价值链现代化，加强粮食安全</vt:lpstr>
      <vt:lpstr>提升农业价值链的前提条件</vt:lpstr>
      <vt:lpstr>气候变化对农业生产率和粮食安全的影响(1/2)</vt:lpstr>
      <vt:lpstr>气候变化对农业生产率和粮食安全的影响(2/2)</vt:lpstr>
      <vt:lpstr>本《框架》的必要性</vt:lpstr>
      <vt:lpstr>《框架》拟议范围</vt:lpstr>
      <vt:lpstr>《框架》编制拟议方法</vt:lpstr>
      <vt:lpstr>《框架》编制拟议方法(1)</vt:lpstr>
      <vt:lpstr>《框架》编制拟议方法(2)</vt:lpstr>
      <vt:lpstr>初步时间表</vt:lpstr>
      <vt:lpstr>暂定后续步骤</vt:lpstr>
      <vt:lpstr>讨论问题：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Giap Minh Bui</dc:creator>
  <cp:lastModifiedBy>Lu P</cp:lastModifiedBy>
  <cp:revision>8</cp:revision>
  <dcterms:created xsi:type="dcterms:W3CDTF">2022-04-26T13:01:08Z</dcterms:created>
  <dcterms:modified xsi:type="dcterms:W3CDTF">2022-08-05T14:20:45Z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MediaServiceImageTags">
    <vt:lpwstr/>
  </property>
  <property fmtid="{D5CDD505-2E9C-101B-9397-08002B2CF9AE}" pid="4" name="MSIP_Label_817d4574-7375-4d17-b29c-6e4c6df0fcb0_ActionId">
    <vt:lpwstr>ee2df5b3-5e03-47cf-b0ee-3a0ba604d335</vt:lpwstr>
  </property>
  <property fmtid="{D5CDD505-2E9C-101B-9397-08002B2CF9AE}" pid="5" name="MSIP_Label_817d4574-7375-4d17-b29c-6e4c6df0fcb0_ContentBits">
    <vt:lpwstr>2</vt:lpwstr>
  </property>
  <property fmtid="{D5CDD505-2E9C-101B-9397-08002B2CF9AE}" pid="6" name="MSIP_Label_817d4574-7375-4d17-b29c-6e4c6df0fcb0_Enabled">
    <vt:lpwstr>true</vt:lpwstr>
  </property>
  <property fmtid="{D5CDD505-2E9C-101B-9397-08002B2CF9AE}" pid="7" name="MSIP_Label_817d4574-7375-4d17-b29c-6e4c6df0fcb0_Method">
    <vt:lpwstr>Standard</vt:lpwstr>
  </property>
  <property fmtid="{D5CDD505-2E9C-101B-9397-08002B2CF9AE}" pid="8" name="MSIP_Label_817d4574-7375-4d17-b29c-6e4c6df0fcb0_Name">
    <vt:lpwstr>ADB Internal</vt:lpwstr>
  </property>
  <property fmtid="{D5CDD505-2E9C-101B-9397-08002B2CF9AE}" pid="9" name="MSIP_Label_817d4574-7375-4d17-b29c-6e4c6df0fcb0_SetDate">
    <vt:lpwstr>2022-08-02T04:08:40Z</vt:lpwstr>
  </property>
  <property fmtid="{D5CDD505-2E9C-101B-9397-08002B2CF9AE}" pid="10" name="MSIP_Label_817d4574-7375-4d17-b29c-6e4c6df0fcb0_SiteId">
    <vt:lpwstr>9495d6bb-41c2-4c58-848f-92e52cf3d640</vt:lpwstr>
  </property>
</Properties>
</file>