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419" r:id="rId3"/>
    <p:sldId id="276" r:id="rId4"/>
    <p:sldId id="258" r:id="rId5"/>
    <p:sldId id="283" r:id="rId6"/>
    <p:sldId id="284" r:id="rId7"/>
    <p:sldId id="287" r:id="rId8"/>
    <p:sldId id="286" r:id="rId9"/>
    <p:sldId id="292" r:id="rId10"/>
    <p:sldId id="288" r:id="rId11"/>
    <p:sldId id="290" r:id="rId12"/>
    <p:sldId id="318" r:id="rId13"/>
    <p:sldId id="291" r:id="rId14"/>
    <p:sldId id="282" r:id="rId1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p:scale>
          <a:sx n="85" d="100"/>
          <a:sy n="85" d="100"/>
        </p:scale>
        <p:origin x="58" y="7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7200D-C762-4976-B9A6-E60777064A3E}"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n-GB"/>
        </a:p>
      </dgm:t>
    </dgm:pt>
    <dgm:pt modelId="{7E994F38-53C8-4DF9-95B9-7D7546AC2ACD}">
      <dgm:prSet phldrT="[Text]" custT="1"/>
      <dgm:spPr/>
      <dgm:t>
        <a:bodyPr vert="horz"/>
        <a:lstStyle/>
        <a:p>
          <a:r>
            <a:rPr lang="en-US" sz="2400">
              <a:latin typeface="+mn-lt"/>
              <a:cs typeface="Times New Roman" panose="02020603050405020304" pitchFamily="18" charset="0"/>
            </a:rPr>
            <a:t>61.2%</a:t>
          </a:r>
        </a:p>
      </dgm:t>
    </dgm:pt>
    <dgm:pt modelId="{DC865988-99CD-48C0-92D5-EE56FAA47FE0}" type="parTrans" cxnId="{A4ED84F1-E4BA-40CA-BFA5-26B23D3CACA8}">
      <dgm:prSet/>
      <dgm:spPr/>
      <dgm:t>
        <a:bodyPr/>
        <a:lstStyle/>
        <a:p>
          <a:endParaRPr lang="en-GB">
            <a:latin typeface="+mn-lt"/>
          </a:endParaRPr>
        </a:p>
      </dgm:t>
    </dgm:pt>
    <dgm:pt modelId="{26A89D4F-40C3-4CF7-916D-CDE4B624B71D}" type="sibTrans" cxnId="{A4ED84F1-E4BA-40CA-BFA5-26B23D3CACA8}">
      <dgm:prSet/>
      <dgm:spPr/>
      <dgm:t>
        <a:bodyPr/>
        <a:lstStyle/>
        <a:p>
          <a:endParaRPr lang="en-GB">
            <a:latin typeface="+mn-lt"/>
          </a:endParaRPr>
        </a:p>
      </dgm:t>
    </dgm:pt>
    <dgm:pt modelId="{81F956DE-3D7F-4C55-8958-2F2D4281E66E}">
      <dgm:prSet phldrT="[Text]" custT="1"/>
      <dgm:spPr/>
      <dgm:t>
        <a:bodyPr vert="horz"/>
        <a:lstStyle/>
        <a:p>
          <a:pPr marL="0" lvl="0" indent="0" algn="ctr" defTabSz="1066800">
            <a:lnSpc>
              <a:spcPct val="90000"/>
            </a:lnSpc>
            <a:spcBef>
              <a:spcPct val="0"/>
            </a:spcBef>
            <a:spcAft>
              <a:spcPct val="35000"/>
            </a:spcAft>
            <a:buNone/>
          </a:pPr>
          <a:r>
            <a:rPr lang="en-US" sz="2400">
              <a:solidFill>
                <a:prstClr val="black">
                  <a:hueOff val="0"/>
                  <a:satOff val="0"/>
                  <a:lumOff val="0"/>
                  <a:alphaOff val="0"/>
                </a:prstClr>
              </a:solidFill>
              <a:latin typeface="+mn-lt"/>
              <a:ea typeface="+mn-ea"/>
              <a:cs typeface="Times New Roman" panose="02020603050405020304" pitchFamily="18" charset="0"/>
            </a:rPr>
            <a:t>22.6%</a:t>
          </a:r>
        </a:p>
      </dgm:t>
    </dgm:pt>
    <dgm:pt modelId="{CC98BC4F-C6C2-4511-86D6-886550718C31}" type="parTrans" cxnId="{5FE54142-AE5A-4D88-A20A-451374E03FC8}">
      <dgm:prSet/>
      <dgm:spPr/>
      <dgm:t>
        <a:bodyPr/>
        <a:lstStyle/>
        <a:p>
          <a:endParaRPr lang="en-GB">
            <a:latin typeface="+mn-lt"/>
          </a:endParaRPr>
        </a:p>
      </dgm:t>
    </dgm:pt>
    <dgm:pt modelId="{F798E0F7-84E9-4D74-B612-E67F235BD4F0}" type="sibTrans" cxnId="{5FE54142-AE5A-4D88-A20A-451374E03FC8}">
      <dgm:prSet/>
      <dgm:spPr/>
      <dgm:t>
        <a:bodyPr/>
        <a:lstStyle/>
        <a:p>
          <a:endParaRPr lang="en-GB">
            <a:latin typeface="+mn-lt"/>
          </a:endParaRPr>
        </a:p>
      </dgm:t>
    </dgm:pt>
    <dgm:pt modelId="{00B3B299-BECF-4703-8C14-F0361966AC89}">
      <dgm:prSet phldrT="[Text]" custT="1"/>
      <dgm:spPr/>
      <dgm:t>
        <a:bodyPr vert="horz"/>
        <a:lstStyle/>
        <a:p>
          <a:r>
            <a:rPr lang="en-US" sz="2400">
              <a:latin typeface="+mn-lt"/>
              <a:cs typeface="Times New Roman" panose="02020603050405020304" pitchFamily="18" charset="0"/>
            </a:rPr>
            <a:t>25%</a:t>
          </a:r>
        </a:p>
      </dgm:t>
    </dgm:pt>
    <dgm:pt modelId="{5766FE32-6317-4F79-95FC-83EEA440655A}" type="parTrans" cxnId="{B41FA51F-6C07-466B-9312-233E3A3B9196}">
      <dgm:prSet/>
      <dgm:spPr/>
      <dgm:t>
        <a:bodyPr/>
        <a:lstStyle/>
        <a:p>
          <a:endParaRPr lang="en-GB">
            <a:latin typeface="+mn-lt"/>
          </a:endParaRPr>
        </a:p>
      </dgm:t>
    </dgm:pt>
    <dgm:pt modelId="{A69BC72D-CA3C-4583-8325-2AF002760B6B}" type="sibTrans" cxnId="{B41FA51F-6C07-466B-9312-233E3A3B9196}">
      <dgm:prSet/>
      <dgm:spPr/>
      <dgm:t>
        <a:bodyPr/>
        <a:lstStyle/>
        <a:p>
          <a:endParaRPr lang="en-GB">
            <a:latin typeface="+mn-lt"/>
          </a:endParaRPr>
        </a:p>
      </dgm:t>
    </dgm:pt>
    <dgm:pt modelId="{9F7456A0-AD5F-4B7C-B9D0-C517E06D1F58}" type="pres">
      <dgm:prSet presAssocID="{0FA7200D-C762-4976-B9A6-E60777064A3E}" presName="Name0" presStyleCnt="0">
        <dgm:presLayoutVars>
          <dgm:chMax val="7"/>
          <dgm:chPref val="7"/>
          <dgm:dir/>
          <dgm:animLvl val="lvl"/>
        </dgm:presLayoutVars>
      </dgm:prSet>
      <dgm:spPr/>
    </dgm:pt>
    <dgm:pt modelId="{A469031D-68F3-4726-8827-89B0816979B3}" type="pres">
      <dgm:prSet presAssocID="{7E994F38-53C8-4DF9-95B9-7D7546AC2ACD}" presName="Accent1" presStyleCnt="0"/>
      <dgm:spPr/>
    </dgm:pt>
    <dgm:pt modelId="{69BC452D-DA57-454E-BC9D-D736C1902CCC}" type="pres">
      <dgm:prSet presAssocID="{7E994F38-53C8-4DF9-95B9-7D7546AC2ACD}" presName="Accent" presStyleLbl="node1" presStyleIdx="0" presStyleCnt="3"/>
      <dgm:spPr/>
    </dgm:pt>
    <dgm:pt modelId="{C60AD52C-6045-4FCB-ADA3-9957C196D8C2}" type="pres">
      <dgm:prSet presAssocID="{7E994F38-53C8-4DF9-95B9-7D7546AC2ACD}" presName="Parent1" presStyleLbl="revTx" presStyleIdx="0" presStyleCnt="3" custLinFactNeighborY="-23663">
        <dgm:presLayoutVars>
          <dgm:chMax val="1"/>
          <dgm:chPref val="1"/>
          <dgm:bulletEnabled val="1"/>
        </dgm:presLayoutVars>
      </dgm:prSet>
      <dgm:spPr/>
    </dgm:pt>
    <dgm:pt modelId="{290EC47C-136F-4AED-9C32-8C1DE00C4068}" type="pres">
      <dgm:prSet presAssocID="{81F956DE-3D7F-4C55-8958-2F2D4281E66E}" presName="Accent2" presStyleCnt="0"/>
      <dgm:spPr/>
    </dgm:pt>
    <dgm:pt modelId="{705A1882-F52D-41BF-9476-B171CEE808F1}" type="pres">
      <dgm:prSet presAssocID="{81F956DE-3D7F-4C55-8958-2F2D4281E66E}" presName="Accent" presStyleLbl="node1" presStyleIdx="1" presStyleCnt="3"/>
      <dgm:spPr/>
    </dgm:pt>
    <dgm:pt modelId="{4DC861E0-398F-4A3A-A786-A37699C62368}" type="pres">
      <dgm:prSet presAssocID="{81F956DE-3D7F-4C55-8958-2F2D4281E66E}" presName="Parent2" presStyleLbl="revTx" presStyleIdx="1" presStyleCnt="3">
        <dgm:presLayoutVars>
          <dgm:chMax val="1"/>
          <dgm:chPref val="1"/>
          <dgm:bulletEnabled val="1"/>
        </dgm:presLayoutVars>
      </dgm:prSet>
      <dgm:spPr/>
    </dgm:pt>
    <dgm:pt modelId="{E34DD814-7675-452B-9437-FC5EA6CE976B}" type="pres">
      <dgm:prSet presAssocID="{00B3B299-BECF-4703-8C14-F0361966AC89}" presName="Accent3" presStyleCnt="0"/>
      <dgm:spPr/>
    </dgm:pt>
    <dgm:pt modelId="{45B4A792-27F4-49AA-A5B6-A1F396620396}" type="pres">
      <dgm:prSet presAssocID="{00B3B299-BECF-4703-8C14-F0361966AC89}" presName="Accent" presStyleLbl="node1" presStyleIdx="2" presStyleCnt="3"/>
      <dgm:spPr/>
    </dgm:pt>
    <dgm:pt modelId="{89C7EBA1-74EB-48AE-AB7F-61F77134893C}" type="pres">
      <dgm:prSet presAssocID="{00B3B299-BECF-4703-8C14-F0361966AC89}" presName="Parent3" presStyleLbl="revTx" presStyleIdx="2" presStyleCnt="3">
        <dgm:presLayoutVars>
          <dgm:chMax val="1"/>
          <dgm:chPref val="1"/>
          <dgm:bulletEnabled val="1"/>
        </dgm:presLayoutVars>
      </dgm:prSet>
      <dgm:spPr/>
    </dgm:pt>
  </dgm:ptLst>
  <dgm:cxnLst>
    <dgm:cxn modelId="{838A631A-9E67-4A0C-81E2-3BE31B065793}" type="presOf" srcId="{00B3B299-BECF-4703-8C14-F0361966AC89}" destId="{89C7EBA1-74EB-48AE-AB7F-61F77134893C}" srcOrd="0" destOrd="0" presId="urn:microsoft.com/office/officeart/2009/layout/CircleArrowProcess"/>
    <dgm:cxn modelId="{B41FA51F-6C07-466B-9312-233E3A3B9196}" srcId="{0FA7200D-C762-4976-B9A6-E60777064A3E}" destId="{00B3B299-BECF-4703-8C14-F0361966AC89}" srcOrd="2" destOrd="0" parTransId="{5766FE32-6317-4F79-95FC-83EEA440655A}" sibTransId="{A69BC72D-CA3C-4583-8325-2AF002760B6B}"/>
    <dgm:cxn modelId="{5FE54142-AE5A-4D88-A20A-451374E03FC8}" srcId="{0FA7200D-C762-4976-B9A6-E60777064A3E}" destId="{81F956DE-3D7F-4C55-8958-2F2D4281E66E}" srcOrd="1" destOrd="0" parTransId="{CC98BC4F-C6C2-4511-86D6-886550718C31}" sibTransId="{F798E0F7-84E9-4D74-B612-E67F235BD4F0}"/>
    <dgm:cxn modelId="{7A2B0068-3254-4669-A6AD-48E7ADA6706D}" type="presOf" srcId="{7E994F38-53C8-4DF9-95B9-7D7546AC2ACD}" destId="{C60AD52C-6045-4FCB-ADA3-9957C196D8C2}" srcOrd="0" destOrd="0" presId="urn:microsoft.com/office/officeart/2009/layout/CircleArrowProcess"/>
    <dgm:cxn modelId="{5AD2F57A-8D80-4FF3-BE8B-99856C17BEDB}" type="presOf" srcId="{0FA7200D-C762-4976-B9A6-E60777064A3E}" destId="{9F7456A0-AD5F-4B7C-B9D0-C517E06D1F58}" srcOrd="0" destOrd="0" presId="urn:microsoft.com/office/officeart/2009/layout/CircleArrowProcess"/>
    <dgm:cxn modelId="{4C2EBFBA-DA28-45EA-AE66-7B0EF0CC886D}" type="presOf" srcId="{81F956DE-3D7F-4C55-8958-2F2D4281E66E}" destId="{4DC861E0-398F-4A3A-A786-A37699C62368}" srcOrd="0" destOrd="0" presId="urn:microsoft.com/office/officeart/2009/layout/CircleArrowProcess"/>
    <dgm:cxn modelId="{A4ED84F1-E4BA-40CA-BFA5-26B23D3CACA8}" srcId="{0FA7200D-C762-4976-B9A6-E60777064A3E}" destId="{7E994F38-53C8-4DF9-95B9-7D7546AC2ACD}" srcOrd="0" destOrd="0" parTransId="{DC865988-99CD-48C0-92D5-EE56FAA47FE0}" sibTransId="{26A89D4F-40C3-4CF7-916D-CDE4B624B71D}"/>
    <dgm:cxn modelId="{54A6561D-2D15-4677-ABD4-DE7BC740A8DE}" type="presParOf" srcId="{9F7456A0-AD5F-4B7C-B9D0-C517E06D1F58}" destId="{A469031D-68F3-4726-8827-89B0816979B3}" srcOrd="0" destOrd="0" presId="urn:microsoft.com/office/officeart/2009/layout/CircleArrowProcess"/>
    <dgm:cxn modelId="{6CAD2F33-8D02-45F9-B0F3-8367568D7E3C}" type="presParOf" srcId="{A469031D-68F3-4726-8827-89B0816979B3}" destId="{69BC452D-DA57-454E-BC9D-D736C1902CCC}" srcOrd="0" destOrd="0" presId="urn:microsoft.com/office/officeart/2009/layout/CircleArrowProcess"/>
    <dgm:cxn modelId="{D994EC13-2FCD-43DD-98C9-D00C5912367B}" type="presParOf" srcId="{9F7456A0-AD5F-4B7C-B9D0-C517E06D1F58}" destId="{C60AD52C-6045-4FCB-ADA3-9957C196D8C2}" srcOrd="1" destOrd="0" presId="urn:microsoft.com/office/officeart/2009/layout/CircleArrowProcess"/>
    <dgm:cxn modelId="{8A1EE3BD-F932-4855-AEAD-241025D13097}" type="presParOf" srcId="{9F7456A0-AD5F-4B7C-B9D0-C517E06D1F58}" destId="{290EC47C-136F-4AED-9C32-8C1DE00C4068}" srcOrd="2" destOrd="0" presId="urn:microsoft.com/office/officeart/2009/layout/CircleArrowProcess"/>
    <dgm:cxn modelId="{A771AE15-354B-4358-A7C5-F59D0CF9F345}" type="presParOf" srcId="{290EC47C-136F-4AED-9C32-8C1DE00C4068}" destId="{705A1882-F52D-41BF-9476-B171CEE808F1}" srcOrd="0" destOrd="0" presId="urn:microsoft.com/office/officeart/2009/layout/CircleArrowProcess"/>
    <dgm:cxn modelId="{DC78EF6B-DB22-4257-AE3B-593B1E879A46}" type="presParOf" srcId="{9F7456A0-AD5F-4B7C-B9D0-C517E06D1F58}" destId="{4DC861E0-398F-4A3A-A786-A37699C62368}" srcOrd="3" destOrd="0" presId="urn:microsoft.com/office/officeart/2009/layout/CircleArrowProcess"/>
    <dgm:cxn modelId="{158F5F13-99CD-4F71-BD98-F66DAA9A8332}" type="presParOf" srcId="{9F7456A0-AD5F-4B7C-B9D0-C517E06D1F58}" destId="{E34DD814-7675-452B-9437-FC5EA6CE976B}" srcOrd="4" destOrd="0" presId="urn:microsoft.com/office/officeart/2009/layout/CircleArrowProcess"/>
    <dgm:cxn modelId="{E0D74E94-0179-4D2F-A105-94C40A39278C}" type="presParOf" srcId="{E34DD814-7675-452B-9437-FC5EA6CE976B}" destId="{45B4A792-27F4-49AA-A5B6-A1F396620396}" srcOrd="0" destOrd="0" presId="urn:microsoft.com/office/officeart/2009/layout/CircleArrowProcess"/>
    <dgm:cxn modelId="{CDD6543F-2E0C-4CA8-B0EF-2A37ACCF2099}" type="presParOf" srcId="{9F7456A0-AD5F-4B7C-B9D0-C517E06D1F58}" destId="{89C7EBA1-74EB-48AE-AB7F-61F77134893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C452D-DA57-454E-BC9D-D736C1902CCC}">
      <dsp:nvSpPr>
        <dsp:cNvPr id="0" name=""/>
        <dsp:cNvSpPr/>
      </dsp:nvSpPr>
      <dsp:spPr>
        <a:xfrm>
          <a:off x="2990594" y="0"/>
          <a:ext cx="2352686" cy="2353044"/>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0AD52C-6045-4FCB-ADA3-9957C196D8C2}">
      <dsp:nvSpPr>
        <dsp:cNvPr id="0" name=""/>
        <dsp:cNvSpPr/>
      </dsp:nvSpPr>
      <dsp:spPr>
        <a:xfrm>
          <a:off x="3510615" y="694879"/>
          <a:ext cx="1307342" cy="65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Times New Roman" panose="02020603050405020304" pitchFamily="18" charset="0"/>
            </a:rPr>
            <a:t>61.2%</a:t>
          </a:r>
        </a:p>
      </dsp:txBody>
      <dsp:txXfrm>
        <a:off x="3510615" y="694879"/>
        <a:ext cx="1307342" cy="653514"/>
      </dsp:txXfrm>
    </dsp:sp>
    <dsp:sp modelId="{705A1882-F52D-41BF-9476-B171CEE808F1}">
      <dsp:nvSpPr>
        <dsp:cNvPr id="0" name=""/>
        <dsp:cNvSpPr/>
      </dsp:nvSpPr>
      <dsp:spPr>
        <a:xfrm>
          <a:off x="2337143" y="1351998"/>
          <a:ext cx="2352686" cy="2353044"/>
        </a:xfrm>
        <a:prstGeom prst="leftCircularArrow">
          <a:avLst>
            <a:gd name="adj1" fmla="val 10980"/>
            <a:gd name="adj2" fmla="val 1142322"/>
            <a:gd name="adj3" fmla="val 6300000"/>
            <a:gd name="adj4" fmla="val 18900000"/>
            <a:gd name="adj5" fmla="val 125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C861E0-398F-4A3A-A786-A37699C62368}">
      <dsp:nvSpPr>
        <dsp:cNvPr id="0" name=""/>
        <dsp:cNvSpPr/>
      </dsp:nvSpPr>
      <dsp:spPr>
        <a:xfrm>
          <a:off x="2859815" y="2209339"/>
          <a:ext cx="1307342" cy="65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prstClr val="black">
                  <a:hueOff val="0"/>
                  <a:satOff val="0"/>
                  <a:lumOff val="0"/>
                  <a:alphaOff val="0"/>
                </a:prstClr>
              </a:solidFill>
              <a:latin typeface="+mn-lt"/>
              <a:ea typeface="+mn-ea"/>
              <a:cs typeface="Times New Roman" panose="02020603050405020304" pitchFamily="18" charset="0"/>
            </a:rPr>
            <a:t>22.6%</a:t>
          </a:r>
        </a:p>
      </dsp:txBody>
      <dsp:txXfrm>
        <a:off x="2859815" y="2209339"/>
        <a:ext cx="1307342" cy="653514"/>
      </dsp:txXfrm>
    </dsp:sp>
    <dsp:sp modelId="{45B4A792-27F4-49AA-A5B6-A1F396620396}">
      <dsp:nvSpPr>
        <dsp:cNvPr id="0" name=""/>
        <dsp:cNvSpPr/>
      </dsp:nvSpPr>
      <dsp:spPr>
        <a:xfrm>
          <a:off x="3158043" y="2865786"/>
          <a:ext cx="2021321" cy="2022132"/>
        </a:xfrm>
        <a:prstGeom prst="blockArc">
          <a:avLst>
            <a:gd name="adj1" fmla="val 13500000"/>
            <a:gd name="adj2" fmla="val 10800000"/>
            <a:gd name="adj3" fmla="val 1274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C7EBA1-74EB-48AE-AB7F-61F77134893C}">
      <dsp:nvSpPr>
        <dsp:cNvPr id="0" name=""/>
        <dsp:cNvSpPr/>
      </dsp:nvSpPr>
      <dsp:spPr>
        <a:xfrm>
          <a:off x="3513707" y="3571113"/>
          <a:ext cx="1307342" cy="65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Times New Roman" panose="02020603050405020304" pitchFamily="18" charset="0"/>
            </a:rPr>
            <a:t>25%</a:t>
          </a:r>
        </a:p>
      </dsp:txBody>
      <dsp:txXfrm>
        <a:off x="3513707" y="3571113"/>
        <a:ext cx="1307342" cy="65351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8B2A8-BB19-057C-6873-A4BAA7C6B3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Date Placeholder 2">
            <a:extLst>
              <a:ext uri="{FF2B5EF4-FFF2-40B4-BE49-F238E27FC236}">
                <a16:creationId xmlns:a16="http://schemas.microsoft.com/office/drawing/2014/main" id="{419FA820-32D1-87A6-84BB-6123F70F7FE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C711C04-D3A6-4AD7-BE47-08B75EA75F55}" type="datetimeFigureOut">
              <a:rPr lang="ru-RU"/>
              <a:pPr>
                <a:defRPr/>
              </a:pPr>
              <a:t>10.08.2022</a:t>
            </a:fld>
            <a:endParaRPr lang="ru-RU"/>
          </a:p>
        </p:txBody>
      </p:sp>
      <p:sp>
        <p:nvSpPr>
          <p:cNvPr id="4" name="Slide Image Placeholder 3">
            <a:extLst>
              <a:ext uri="{FF2B5EF4-FFF2-40B4-BE49-F238E27FC236}">
                <a16:creationId xmlns:a16="http://schemas.microsoft.com/office/drawing/2014/main" id="{621E0252-40FB-F685-D0CF-AC1F819F77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a:extLst>
              <a:ext uri="{FF2B5EF4-FFF2-40B4-BE49-F238E27FC236}">
                <a16:creationId xmlns:a16="http://schemas.microsoft.com/office/drawing/2014/main" id="{745B00CA-4F92-9D43-7D62-D2F6DD0B140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B20C624A-2BF4-D742-9BF7-F4E9D79290D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Slide Number Placeholder 6">
            <a:extLst>
              <a:ext uri="{FF2B5EF4-FFF2-40B4-BE49-F238E27FC236}">
                <a16:creationId xmlns:a16="http://schemas.microsoft.com/office/drawing/2014/main" id="{99C47003-B709-E91E-189B-81070F1DBBB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85F323F-9477-41E6-935F-1B0D5CD84BD1}"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0D934D1C-023B-5196-2047-16681C3F5952}"/>
              </a:ext>
            </a:extLst>
          </p:cNvPr>
          <p:cNvSpPr>
            <a:spLocks noGrp="1"/>
          </p:cNvSpPr>
          <p:nvPr>
            <p:ph type="dt" sz="half" idx="10"/>
          </p:nvPr>
        </p:nvSpPr>
        <p:spPr/>
        <p:txBody>
          <a:bodyPr/>
          <a:lstStyle>
            <a:lvl1pPr>
              <a:defRPr/>
            </a:lvl1pPr>
          </a:lstStyle>
          <a:p>
            <a:pPr>
              <a:defRPr/>
            </a:pPr>
            <a:fld id="{C99466F9-9313-4ABE-85FB-992921CCA100}" type="datetimeFigureOut">
              <a:rPr lang="ru-RU"/>
              <a:pPr>
                <a:defRPr/>
              </a:pPr>
              <a:t>10.08.2022</a:t>
            </a:fld>
            <a:endParaRPr lang="ru-RU"/>
          </a:p>
        </p:txBody>
      </p:sp>
      <p:sp>
        <p:nvSpPr>
          <p:cNvPr id="5" name="Footer Placeholder 4">
            <a:extLst>
              <a:ext uri="{FF2B5EF4-FFF2-40B4-BE49-F238E27FC236}">
                <a16:creationId xmlns:a16="http://schemas.microsoft.com/office/drawing/2014/main" id="{695712B3-D42C-B9E5-4CAE-964D0FE6F61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7A97A5A-1899-0E7C-1329-122DF3F55381}"/>
              </a:ext>
            </a:extLst>
          </p:cNvPr>
          <p:cNvSpPr>
            <a:spLocks noGrp="1"/>
          </p:cNvSpPr>
          <p:nvPr>
            <p:ph type="sldNum" sz="quarter" idx="12"/>
          </p:nvPr>
        </p:nvSpPr>
        <p:spPr/>
        <p:txBody>
          <a:bodyPr/>
          <a:lstStyle>
            <a:lvl1pPr>
              <a:defRPr/>
            </a:lvl1pPr>
          </a:lstStyle>
          <a:p>
            <a:fld id="{91FE4B46-492C-4A0D-8B8F-DD1A3ACFBCA9}" type="slidenum">
              <a:rPr lang="ru-RU" altLang="ru-RU"/>
              <a:pPr/>
              <a:t>‹#›</a:t>
            </a:fld>
            <a:endParaRPr lang="ru-RU" altLang="ru-RU"/>
          </a:p>
        </p:txBody>
      </p:sp>
    </p:spTree>
    <p:extLst>
      <p:ext uri="{BB962C8B-B14F-4D97-AF65-F5344CB8AC3E}">
        <p14:creationId xmlns:p14="http://schemas.microsoft.com/office/powerpoint/2010/main" val="53145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592E2940-F92D-D1C0-B675-864EAF4BD8B3}"/>
              </a:ext>
            </a:extLst>
          </p:cNvPr>
          <p:cNvSpPr>
            <a:spLocks noGrp="1"/>
          </p:cNvSpPr>
          <p:nvPr>
            <p:ph type="dt" sz="half" idx="10"/>
          </p:nvPr>
        </p:nvSpPr>
        <p:spPr/>
        <p:txBody>
          <a:bodyPr/>
          <a:lstStyle>
            <a:lvl1pPr>
              <a:defRPr/>
            </a:lvl1pPr>
          </a:lstStyle>
          <a:p>
            <a:pPr>
              <a:defRPr/>
            </a:pPr>
            <a:fld id="{6DB1934E-959C-43E0-90DC-29BE43A1E52A}" type="datetimeFigureOut">
              <a:rPr lang="ru-RU"/>
              <a:pPr>
                <a:defRPr/>
              </a:pPr>
              <a:t>10.08.2022</a:t>
            </a:fld>
            <a:endParaRPr lang="ru-RU"/>
          </a:p>
        </p:txBody>
      </p:sp>
      <p:sp>
        <p:nvSpPr>
          <p:cNvPr id="5" name="Footer Placeholder 4">
            <a:extLst>
              <a:ext uri="{FF2B5EF4-FFF2-40B4-BE49-F238E27FC236}">
                <a16:creationId xmlns:a16="http://schemas.microsoft.com/office/drawing/2014/main" id="{FC50C6C5-DA05-A8FD-8DC4-7E9EB62B7848}"/>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8F9A8E7-9203-1EA1-07DE-0695CD87665E}"/>
              </a:ext>
            </a:extLst>
          </p:cNvPr>
          <p:cNvSpPr>
            <a:spLocks noGrp="1"/>
          </p:cNvSpPr>
          <p:nvPr>
            <p:ph type="sldNum" sz="quarter" idx="12"/>
          </p:nvPr>
        </p:nvSpPr>
        <p:spPr/>
        <p:txBody>
          <a:bodyPr/>
          <a:lstStyle>
            <a:lvl1pPr>
              <a:defRPr/>
            </a:lvl1pPr>
          </a:lstStyle>
          <a:p>
            <a:fld id="{6B2527A7-4961-45BC-B2B5-91A6733A8909}" type="slidenum">
              <a:rPr lang="ru-RU" altLang="ru-RU"/>
              <a:pPr/>
              <a:t>‹#›</a:t>
            </a:fld>
            <a:endParaRPr lang="ru-RU" altLang="ru-RU"/>
          </a:p>
        </p:txBody>
      </p:sp>
    </p:spTree>
    <p:extLst>
      <p:ext uri="{BB962C8B-B14F-4D97-AF65-F5344CB8AC3E}">
        <p14:creationId xmlns:p14="http://schemas.microsoft.com/office/powerpoint/2010/main" val="46370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28882700-BFD0-8CD1-F483-624FAC51EB0F}"/>
              </a:ext>
            </a:extLst>
          </p:cNvPr>
          <p:cNvSpPr>
            <a:spLocks noGrp="1"/>
          </p:cNvSpPr>
          <p:nvPr>
            <p:ph type="dt" sz="half" idx="10"/>
          </p:nvPr>
        </p:nvSpPr>
        <p:spPr/>
        <p:txBody>
          <a:bodyPr/>
          <a:lstStyle>
            <a:lvl1pPr>
              <a:defRPr/>
            </a:lvl1pPr>
          </a:lstStyle>
          <a:p>
            <a:pPr>
              <a:defRPr/>
            </a:pPr>
            <a:fld id="{37675456-9DD8-40FC-B035-FBC27E5F3899}" type="datetimeFigureOut">
              <a:rPr lang="ru-RU"/>
              <a:pPr>
                <a:defRPr/>
              </a:pPr>
              <a:t>10.08.2022</a:t>
            </a:fld>
            <a:endParaRPr lang="ru-RU"/>
          </a:p>
        </p:txBody>
      </p:sp>
      <p:sp>
        <p:nvSpPr>
          <p:cNvPr id="5" name="Footer Placeholder 4">
            <a:extLst>
              <a:ext uri="{FF2B5EF4-FFF2-40B4-BE49-F238E27FC236}">
                <a16:creationId xmlns:a16="http://schemas.microsoft.com/office/drawing/2014/main" id="{89554715-9F52-2DCE-2EC7-295AA1A03C5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F6CF77F0-34AD-0B24-ED9E-9E9893ABF1B3}"/>
              </a:ext>
            </a:extLst>
          </p:cNvPr>
          <p:cNvSpPr>
            <a:spLocks noGrp="1"/>
          </p:cNvSpPr>
          <p:nvPr>
            <p:ph type="sldNum" sz="quarter" idx="12"/>
          </p:nvPr>
        </p:nvSpPr>
        <p:spPr/>
        <p:txBody>
          <a:bodyPr/>
          <a:lstStyle>
            <a:lvl1pPr>
              <a:defRPr/>
            </a:lvl1pPr>
          </a:lstStyle>
          <a:p>
            <a:fld id="{2BCFD30A-F86C-4C50-9C47-290B82DBF37D}" type="slidenum">
              <a:rPr lang="ru-RU" altLang="ru-RU"/>
              <a:pPr/>
              <a:t>‹#›</a:t>
            </a:fld>
            <a:endParaRPr lang="ru-RU" altLang="ru-RU"/>
          </a:p>
        </p:txBody>
      </p:sp>
    </p:spTree>
    <p:extLst>
      <p:ext uri="{BB962C8B-B14F-4D97-AF65-F5344CB8AC3E}">
        <p14:creationId xmlns:p14="http://schemas.microsoft.com/office/powerpoint/2010/main" val="327516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EC44CDDF-4BFC-7119-7700-71BE9B852B1F}"/>
              </a:ext>
            </a:extLst>
          </p:cNvPr>
          <p:cNvSpPr txBox="1">
            <a:spLocks noGrp="1"/>
          </p:cNvSpPr>
          <p:nvPr>
            <p:ph type="sldNum" sz="quarter" idx="10"/>
          </p:nvPr>
        </p:nvSpPr>
        <p:spPr/>
        <p:txBody>
          <a:bodyPr/>
          <a:lstStyle>
            <a:lvl1pPr>
              <a:defRPr/>
            </a:lvl1pPr>
          </a:lstStyle>
          <a:p>
            <a:fld id="{402A29EC-AC19-4366-A925-18F00DDF6CCC}" type="slidenum">
              <a:rPr lang="ru-RU" altLang="ru-RU"/>
              <a:pPr/>
              <a:t>‹#›</a:t>
            </a:fld>
            <a:endParaRPr lang="ru-RU" altLang="ru-RU"/>
          </a:p>
        </p:txBody>
      </p:sp>
    </p:spTree>
    <p:extLst>
      <p:ext uri="{BB962C8B-B14F-4D97-AF65-F5344CB8AC3E}">
        <p14:creationId xmlns:p14="http://schemas.microsoft.com/office/powerpoint/2010/main" val="3153297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02FD207B-ACA9-CAB2-D5A7-32BDC1F22181}"/>
              </a:ext>
            </a:extLst>
          </p:cNvPr>
          <p:cNvSpPr>
            <a:spLocks noGrp="1"/>
          </p:cNvSpPr>
          <p:nvPr>
            <p:ph type="dt" sz="half" idx="10"/>
          </p:nvPr>
        </p:nvSpPr>
        <p:spPr/>
        <p:txBody>
          <a:bodyPr/>
          <a:lstStyle>
            <a:lvl1pPr>
              <a:defRPr/>
            </a:lvl1pPr>
          </a:lstStyle>
          <a:p>
            <a:pPr>
              <a:defRPr/>
            </a:pPr>
            <a:fld id="{A40D0327-B2A8-45C3-A47F-2C3F91D19879}" type="datetimeFigureOut">
              <a:rPr lang="ru-RU"/>
              <a:pPr>
                <a:defRPr/>
              </a:pPr>
              <a:t>10.08.2022</a:t>
            </a:fld>
            <a:endParaRPr lang="ru-RU"/>
          </a:p>
        </p:txBody>
      </p:sp>
      <p:sp>
        <p:nvSpPr>
          <p:cNvPr id="5" name="Footer Placeholder 4">
            <a:extLst>
              <a:ext uri="{FF2B5EF4-FFF2-40B4-BE49-F238E27FC236}">
                <a16:creationId xmlns:a16="http://schemas.microsoft.com/office/drawing/2014/main" id="{BFE2CC4D-3A23-2B5B-6CE1-A12C2A232FA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F53B21D3-1F89-C2B0-3395-25F1D6E2A978}"/>
              </a:ext>
            </a:extLst>
          </p:cNvPr>
          <p:cNvSpPr>
            <a:spLocks noGrp="1"/>
          </p:cNvSpPr>
          <p:nvPr>
            <p:ph type="sldNum" sz="quarter" idx="12"/>
          </p:nvPr>
        </p:nvSpPr>
        <p:spPr/>
        <p:txBody>
          <a:bodyPr/>
          <a:lstStyle>
            <a:lvl1pPr>
              <a:defRPr/>
            </a:lvl1pPr>
          </a:lstStyle>
          <a:p>
            <a:fld id="{4402DADB-C3AF-455F-BF34-080B11D9461B}" type="slidenum">
              <a:rPr lang="ru-RU" altLang="ru-RU"/>
              <a:pPr/>
              <a:t>‹#›</a:t>
            </a:fld>
            <a:endParaRPr lang="ru-RU" altLang="ru-RU"/>
          </a:p>
        </p:txBody>
      </p:sp>
    </p:spTree>
    <p:extLst>
      <p:ext uri="{BB962C8B-B14F-4D97-AF65-F5344CB8AC3E}">
        <p14:creationId xmlns:p14="http://schemas.microsoft.com/office/powerpoint/2010/main" val="188394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E746A-82F8-31BD-BA51-87DE8FF11119}"/>
              </a:ext>
            </a:extLst>
          </p:cNvPr>
          <p:cNvSpPr>
            <a:spLocks noGrp="1"/>
          </p:cNvSpPr>
          <p:nvPr>
            <p:ph type="dt" sz="half" idx="10"/>
          </p:nvPr>
        </p:nvSpPr>
        <p:spPr/>
        <p:txBody>
          <a:bodyPr/>
          <a:lstStyle>
            <a:lvl1pPr>
              <a:defRPr/>
            </a:lvl1pPr>
          </a:lstStyle>
          <a:p>
            <a:pPr>
              <a:defRPr/>
            </a:pPr>
            <a:fld id="{C4AC0C30-E545-46EE-8918-5326659A3D43}" type="datetimeFigureOut">
              <a:rPr lang="ru-RU"/>
              <a:pPr>
                <a:defRPr/>
              </a:pPr>
              <a:t>10.08.2022</a:t>
            </a:fld>
            <a:endParaRPr lang="ru-RU"/>
          </a:p>
        </p:txBody>
      </p:sp>
      <p:sp>
        <p:nvSpPr>
          <p:cNvPr id="5" name="Footer Placeholder 4">
            <a:extLst>
              <a:ext uri="{FF2B5EF4-FFF2-40B4-BE49-F238E27FC236}">
                <a16:creationId xmlns:a16="http://schemas.microsoft.com/office/drawing/2014/main" id="{561DA3E7-0B45-95FF-6DB8-11147E7F2BF6}"/>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54767D1C-3861-AC86-DC6A-89159EA443AB}"/>
              </a:ext>
            </a:extLst>
          </p:cNvPr>
          <p:cNvSpPr>
            <a:spLocks noGrp="1"/>
          </p:cNvSpPr>
          <p:nvPr>
            <p:ph type="sldNum" sz="quarter" idx="12"/>
          </p:nvPr>
        </p:nvSpPr>
        <p:spPr/>
        <p:txBody>
          <a:bodyPr/>
          <a:lstStyle>
            <a:lvl1pPr>
              <a:defRPr/>
            </a:lvl1pPr>
          </a:lstStyle>
          <a:p>
            <a:fld id="{C7BFA1D5-47D5-4507-B417-CA7D424F2C82}" type="slidenum">
              <a:rPr lang="ru-RU" altLang="ru-RU"/>
              <a:pPr/>
              <a:t>‹#›</a:t>
            </a:fld>
            <a:endParaRPr lang="ru-RU" altLang="ru-RU"/>
          </a:p>
        </p:txBody>
      </p:sp>
    </p:spTree>
    <p:extLst>
      <p:ext uri="{BB962C8B-B14F-4D97-AF65-F5344CB8AC3E}">
        <p14:creationId xmlns:p14="http://schemas.microsoft.com/office/powerpoint/2010/main" val="269359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E51CCBDC-4B27-6A21-60AB-63DCF8F96ECC}"/>
              </a:ext>
            </a:extLst>
          </p:cNvPr>
          <p:cNvSpPr>
            <a:spLocks noGrp="1"/>
          </p:cNvSpPr>
          <p:nvPr>
            <p:ph type="dt" sz="half" idx="10"/>
          </p:nvPr>
        </p:nvSpPr>
        <p:spPr/>
        <p:txBody>
          <a:bodyPr/>
          <a:lstStyle>
            <a:lvl1pPr>
              <a:defRPr/>
            </a:lvl1pPr>
          </a:lstStyle>
          <a:p>
            <a:pPr>
              <a:defRPr/>
            </a:pPr>
            <a:fld id="{CD5EDC53-27AA-4633-A932-BD6876F8AEDD}" type="datetimeFigureOut">
              <a:rPr lang="ru-RU"/>
              <a:pPr>
                <a:defRPr/>
              </a:pPr>
              <a:t>10.08.2022</a:t>
            </a:fld>
            <a:endParaRPr lang="ru-RU"/>
          </a:p>
        </p:txBody>
      </p:sp>
      <p:sp>
        <p:nvSpPr>
          <p:cNvPr id="6" name="Footer Placeholder 4">
            <a:extLst>
              <a:ext uri="{FF2B5EF4-FFF2-40B4-BE49-F238E27FC236}">
                <a16:creationId xmlns:a16="http://schemas.microsoft.com/office/drawing/2014/main" id="{81C69DA1-9BAD-CD55-EFFD-7A64D8520C12}"/>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EC8F13B2-22A9-3393-2EA4-1FB970339022}"/>
              </a:ext>
            </a:extLst>
          </p:cNvPr>
          <p:cNvSpPr>
            <a:spLocks noGrp="1"/>
          </p:cNvSpPr>
          <p:nvPr>
            <p:ph type="sldNum" sz="quarter" idx="12"/>
          </p:nvPr>
        </p:nvSpPr>
        <p:spPr/>
        <p:txBody>
          <a:bodyPr/>
          <a:lstStyle>
            <a:lvl1pPr>
              <a:defRPr/>
            </a:lvl1pPr>
          </a:lstStyle>
          <a:p>
            <a:fld id="{7693CD46-9FB4-4CC2-8581-CDA1FA77DCEB}" type="slidenum">
              <a:rPr lang="ru-RU" altLang="ru-RU"/>
              <a:pPr/>
              <a:t>‹#›</a:t>
            </a:fld>
            <a:endParaRPr lang="ru-RU" altLang="ru-RU"/>
          </a:p>
        </p:txBody>
      </p:sp>
    </p:spTree>
    <p:extLst>
      <p:ext uri="{BB962C8B-B14F-4D97-AF65-F5344CB8AC3E}">
        <p14:creationId xmlns:p14="http://schemas.microsoft.com/office/powerpoint/2010/main" val="305910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78F793C1-87AB-1BBB-F676-51373A4E6B22}"/>
              </a:ext>
            </a:extLst>
          </p:cNvPr>
          <p:cNvSpPr>
            <a:spLocks noGrp="1"/>
          </p:cNvSpPr>
          <p:nvPr>
            <p:ph type="dt" sz="half" idx="10"/>
          </p:nvPr>
        </p:nvSpPr>
        <p:spPr/>
        <p:txBody>
          <a:bodyPr/>
          <a:lstStyle>
            <a:lvl1pPr>
              <a:defRPr/>
            </a:lvl1pPr>
          </a:lstStyle>
          <a:p>
            <a:pPr>
              <a:defRPr/>
            </a:pPr>
            <a:fld id="{2AF9E0EF-56BA-4091-AE66-92D2D57FB1B8}" type="datetimeFigureOut">
              <a:rPr lang="ru-RU"/>
              <a:pPr>
                <a:defRPr/>
              </a:pPr>
              <a:t>10.08.2022</a:t>
            </a:fld>
            <a:endParaRPr lang="ru-RU"/>
          </a:p>
        </p:txBody>
      </p:sp>
      <p:sp>
        <p:nvSpPr>
          <p:cNvPr id="8" name="Footer Placeholder 4">
            <a:extLst>
              <a:ext uri="{FF2B5EF4-FFF2-40B4-BE49-F238E27FC236}">
                <a16:creationId xmlns:a16="http://schemas.microsoft.com/office/drawing/2014/main" id="{A30630D7-B4C9-6D54-D210-C50BA36ECD5B}"/>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700E8603-5DB2-60EC-3456-2139CA6ED3CA}"/>
              </a:ext>
            </a:extLst>
          </p:cNvPr>
          <p:cNvSpPr>
            <a:spLocks noGrp="1"/>
          </p:cNvSpPr>
          <p:nvPr>
            <p:ph type="sldNum" sz="quarter" idx="12"/>
          </p:nvPr>
        </p:nvSpPr>
        <p:spPr/>
        <p:txBody>
          <a:bodyPr/>
          <a:lstStyle>
            <a:lvl1pPr>
              <a:defRPr/>
            </a:lvl1pPr>
          </a:lstStyle>
          <a:p>
            <a:fld id="{E25CE6BB-36F7-4A5E-8014-7FD4A1C43785}" type="slidenum">
              <a:rPr lang="ru-RU" altLang="ru-RU"/>
              <a:pPr/>
              <a:t>‹#›</a:t>
            </a:fld>
            <a:endParaRPr lang="ru-RU" altLang="ru-RU"/>
          </a:p>
        </p:txBody>
      </p:sp>
    </p:spTree>
    <p:extLst>
      <p:ext uri="{BB962C8B-B14F-4D97-AF65-F5344CB8AC3E}">
        <p14:creationId xmlns:p14="http://schemas.microsoft.com/office/powerpoint/2010/main" val="426848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BB22A97D-2E03-28DB-2F24-CFC2E924D946}"/>
              </a:ext>
            </a:extLst>
          </p:cNvPr>
          <p:cNvSpPr>
            <a:spLocks noGrp="1"/>
          </p:cNvSpPr>
          <p:nvPr>
            <p:ph type="dt" sz="half" idx="10"/>
          </p:nvPr>
        </p:nvSpPr>
        <p:spPr/>
        <p:txBody>
          <a:bodyPr/>
          <a:lstStyle>
            <a:lvl1pPr>
              <a:defRPr/>
            </a:lvl1pPr>
          </a:lstStyle>
          <a:p>
            <a:pPr>
              <a:defRPr/>
            </a:pPr>
            <a:fld id="{6A383BBB-8A55-499A-B97B-EBEFCF3D6B3D}" type="datetimeFigureOut">
              <a:rPr lang="ru-RU"/>
              <a:pPr>
                <a:defRPr/>
              </a:pPr>
              <a:t>10.08.2022</a:t>
            </a:fld>
            <a:endParaRPr lang="ru-RU"/>
          </a:p>
        </p:txBody>
      </p:sp>
      <p:sp>
        <p:nvSpPr>
          <p:cNvPr id="4" name="Footer Placeholder 4">
            <a:extLst>
              <a:ext uri="{FF2B5EF4-FFF2-40B4-BE49-F238E27FC236}">
                <a16:creationId xmlns:a16="http://schemas.microsoft.com/office/drawing/2014/main" id="{9104E9E3-DE0D-A766-EB7F-857981CE2C68}"/>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B297AE1E-BB62-8E8C-E6F4-4837C6F285AC}"/>
              </a:ext>
            </a:extLst>
          </p:cNvPr>
          <p:cNvSpPr>
            <a:spLocks noGrp="1"/>
          </p:cNvSpPr>
          <p:nvPr>
            <p:ph type="sldNum" sz="quarter" idx="12"/>
          </p:nvPr>
        </p:nvSpPr>
        <p:spPr/>
        <p:txBody>
          <a:bodyPr/>
          <a:lstStyle>
            <a:lvl1pPr>
              <a:defRPr/>
            </a:lvl1pPr>
          </a:lstStyle>
          <a:p>
            <a:fld id="{8A753DF6-60CC-4AF5-99DE-F1C6378D33F0}" type="slidenum">
              <a:rPr lang="ru-RU" altLang="ru-RU"/>
              <a:pPr/>
              <a:t>‹#›</a:t>
            </a:fld>
            <a:endParaRPr lang="ru-RU" altLang="ru-RU"/>
          </a:p>
        </p:txBody>
      </p:sp>
    </p:spTree>
    <p:extLst>
      <p:ext uri="{BB962C8B-B14F-4D97-AF65-F5344CB8AC3E}">
        <p14:creationId xmlns:p14="http://schemas.microsoft.com/office/powerpoint/2010/main" val="13016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EB2A76-14CD-58E5-2DE3-7D0367EA7597}"/>
              </a:ext>
            </a:extLst>
          </p:cNvPr>
          <p:cNvSpPr>
            <a:spLocks noGrp="1"/>
          </p:cNvSpPr>
          <p:nvPr>
            <p:ph type="dt" sz="half" idx="10"/>
          </p:nvPr>
        </p:nvSpPr>
        <p:spPr/>
        <p:txBody>
          <a:bodyPr/>
          <a:lstStyle>
            <a:lvl1pPr>
              <a:defRPr/>
            </a:lvl1pPr>
          </a:lstStyle>
          <a:p>
            <a:pPr>
              <a:defRPr/>
            </a:pPr>
            <a:fld id="{8B8A2FCC-D234-4E22-9BC9-32E7AF3D7958}" type="datetimeFigureOut">
              <a:rPr lang="ru-RU"/>
              <a:pPr>
                <a:defRPr/>
              </a:pPr>
              <a:t>10.08.2022</a:t>
            </a:fld>
            <a:endParaRPr lang="ru-RU"/>
          </a:p>
        </p:txBody>
      </p:sp>
      <p:sp>
        <p:nvSpPr>
          <p:cNvPr id="3" name="Footer Placeholder 4">
            <a:extLst>
              <a:ext uri="{FF2B5EF4-FFF2-40B4-BE49-F238E27FC236}">
                <a16:creationId xmlns:a16="http://schemas.microsoft.com/office/drawing/2014/main" id="{A57C2F92-1F4A-05FB-202E-8528922A20DA}"/>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9FD09B4C-866D-5B58-5468-DA964F5CDB36}"/>
              </a:ext>
            </a:extLst>
          </p:cNvPr>
          <p:cNvSpPr>
            <a:spLocks noGrp="1"/>
          </p:cNvSpPr>
          <p:nvPr>
            <p:ph type="sldNum" sz="quarter" idx="12"/>
          </p:nvPr>
        </p:nvSpPr>
        <p:spPr/>
        <p:txBody>
          <a:bodyPr/>
          <a:lstStyle>
            <a:lvl1pPr>
              <a:defRPr/>
            </a:lvl1pPr>
          </a:lstStyle>
          <a:p>
            <a:fld id="{33CA9502-F03C-42CA-A84C-C080887F8B02}" type="slidenum">
              <a:rPr lang="ru-RU" altLang="ru-RU"/>
              <a:pPr/>
              <a:t>‹#›</a:t>
            </a:fld>
            <a:endParaRPr lang="ru-RU" altLang="ru-RU"/>
          </a:p>
        </p:txBody>
      </p:sp>
    </p:spTree>
    <p:extLst>
      <p:ext uri="{BB962C8B-B14F-4D97-AF65-F5344CB8AC3E}">
        <p14:creationId xmlns:p14="http://schemas.microsoft.com/office/powerpoint/2010/main" val="4089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2F04FD3-63AB-86C8-BE16-605E32E1051E}"/>
              </a:ext>
            </a:extLst>
          </p:cNvPr>
          <p:cNvSpPr>
            <a:spLocks noGrp="1"/>
          </p:cNvSpPr>
          <p:nvPr>
            <p:ph type="dt" sz="half" idx="10"/>
          </p:nvPr>
        </p:nvSpPr>
        <p:spPr/>
        <p:txBody>
          <a:bodyPr/>
          <a:lstStyle>
            <a:lvl1pPr>
              <a:defRPr/>
            </a:lvl1pPr>
          </a:lstStyle>
          <a:p>
            <a:pPr>
              <a:defRPr/>
            </a:pPr>
            <a:fld id="{94085492-94F6-474F-ABB5-5EFAFD9DE88E}" type="datetimeFigureOut">
              <a:rPr lang="ru-RU"/>
              <a:pPr>
                <a:defRPr/>
              </a:pPr>
              <a:t>10.08.2022</a:t>
            </a:fld>
            <a:endParaRPr lang="ru-RU"/>
          </a:p>
        </p:txBody>
      </p:sp>
      <p:sp>
        <p:nvSpPr>
          <p:cNvPr id="6" name="Footer Placeholder 4">
            <a:extLst>
              <a:ext uri="{FF2B5EF4-FFF2-40B4-BE49-F238E27FC236}">
                <a16:creationId xmlns:a16="http://schemas.microsoft.com/office/drawing/2014/main" id="{9ADE6B72-7C29-8712-BA39-DD06C7BA573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77B6B6BE-91EF-5E4D-7951-573251CB4B07}"/>
              </a:ext>
            </a:extLst>
          </p:cNvPr>
          <p:cNvSpPr>
            <a:spLocks noGrp="1"/>
          </p:cNvSpPr>
          <p:nvPr>
            <p:ph type="sldNum" sz="quarter" idx="12"/>
          </p:nvPr>
        </p:nvSpPr>
        <p:spPr/>
        <p:txBody>
          <a:bodyPr/>
          <a:lstStyle>
            <a:lvl1pPr>
              <a:defRPr/>
            </a:lvl1pPr>
          </a:lstStyle>
          <a:p>
            <a:fld id="{9AD13219-5AA0-473F-8B76-3D3A4EDE3531}" type="slidenum">
              <a:rPr lang="ru-RU" altLang="ru-RU"/>
              <a:pPr/>
              <a:t>‹#›</a:t>
            </a:fld>
            <a:endParaRPr lang="ru-RU" altLang="ru-RU"/>
          </a:p>
        </p:txBody>
      </p:sp>
    </p:spTree>
    <p:extLst>
      <p:ext uri="{BB962C8B-B14F-4D97-AF65-F5344CB8AC3E}">
        <p14:creationId xmlns:p14="http://schemas.microsoft.com/office/powerpoint/2010/main" val="182296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590C44B-450D-5E7B-2978-C19C2F4569D5}"/>
              </a:ext>
            </a:extLst>
          </p:cNvPr>
          <p:cNvSpPr>
            <a:spLocks noGrp="1"/>
          </p:cNvSpPr>
          <p:nvPr>
            <p:ph type="dt" sz="half" idx="10"/>
          </p:nvPr>
        </p:nvSpPr>
        <p:spPr/>
        <p:txBody>
          <a:bodyPr/>
          <a:lstStyle>
            <a:lvl1pPr>
              <a:defRPr/>
            </a:lvl1pPr>
          </a:lstStyle>
          <a:p>
            <a:pPr>
              <a:defRPr/>
            </a:pPr>
            <a:fld id="{EA73F004-CF25-4F7B-A4A6-1841DC4E3869}" type="datetimeFigureOut">
              <a:rPr lang="ru-RU"/>
              <a:pPr>
                <a:defRPr/>
              </a:pPr>
              <a:t>10.08.2022</a:t>
            </a:fld>
            <a:endParaRPr lang="ru-RU"/>
          </a:p>
        </p:txBody>
      </p:sp>
      <p:sp>
        <p:nvSpPr>
          <p:cNvPr id="6" name="Footer Placeholder 4">
            <a:extLst>
              <a:ext uri="{FF2B5EF4-FFF2-40B4-BE49-F238E27FC236}">
                <a16:creationId xmlns:a16="http://schemas.microsoft.com/office/drawing/2014/main" id="{EF174071-43DC-52C4-0558-A1EE6CF9E99F}"/>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49BF620E-3127-4958-A6AB-B54964C0459B}"/>
              </a:ext>
            </a:extLst>
          </p:cNvPr>
          <p:cNvSpPr>
            <a:spLocks noGrp="1"/>
          </p:cNvSpPr>
          <p:nvPr>
            <p:ph type="sldNum" sz="quarter" idx="12"/>
          </p:nvPr>
        </p:nvSpPr>
        <p:spPr/>
        <p:txBody>
          <a:bodyPr/>
          <a:lstStyle>
            <a:lvl1pPr>
              <a:defRPr/>
            </a:lvl1pPr>
          </a:lstStyle>
          <a:p>
            <a:fld id="{08CCF83E-FF8D-4E77-8848-051DD686D37B}" type="slidenum">
              <a:rPr lang="ru-RU" altLang="ru-RU"/>
              <a:pPr/>
              <a:t>‹#›</a:t>
            </a:fld>
            <a:endParaRPr lang="ru-RU" altLang="ru-RU"/>
          </a:p>
        </p:txBody>
      </p:sp>
    </p:spTree>
    <p:extLst>
      <p:ext uri="{BB962C8B-B14F-4D97-AF65-F5344CB8AC3E}">
        <p14:creationId xmlns:p14="http://schemas.microsoft.com/office/powerpoint/2010/main" val="161289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B52050-49EA-57BE-479E-AA2E671CE704}"/>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endParaRPr lang="ru-RU" altLang="ru-RU"/>
          </a:p>
        </p:txBody>
      </p:sp>
      <p:sp>
        <p:nvSpPr>
          <p:cNvPr id="1027" name="Text Placeholder 2">
            <a:extLst>
              <a:ext uri="{FF2B5EF4-FFF2-40B4-BE49-F238E27FC236}">
                <a16:creationId xmlns:a16="http://schemas.microsoft.com/office/drawing/2014/main" id="{2B9D9343-5FC7-7CE4-991C-D9887075737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ru-RU" altLang="ru-RU"/>
          </a:p>
        </p:txBody>
      </p:sp>
      <p:sp>
        <p:nvSpPr>
          <p:cNvPr id="4" name="Date Placeholder 3">
            <a:extLst>
              <a:ext uri="{FF2B5EF4-FFF2-40B4-BE49-F238E27FC236}">
                <a16:creationId xmlns:a16="http://schemas.microsoft.com/office/drawing/2014/main" id="{B585CD2D-61ED-6BBF-F210-A12E4CC76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D5E4023-5416-4B69-AFCD-8EAF7E9EF826}" type="datetimeFigureOut">
              <a:rPr lang="ru-RU"/>
              <a:pPr>
                <a:defRPr/>
              </a:pPr>
              <a:t>10.08.2022</a:t>
            </a:fld>
            <a:endParaRPr lang="ru-RU"/>
          </a:p>
        </p:txBody>
      </p:sp>
      <p:sp>
        <p:nvSpPr>
          <p:cNvPr id="5" name="Footer Placeholder 4">
            <a:extLst>
              <a:ext uri="{FF2B5EF4-FFF2-40B4-BE49-F238E27FC236}">
                <a16:creationId xmlns:a16="http://schemas.microsoft.com/office/drawing/2014/main" id="{55BFF95B-EB93-66BA-9FB1-4BBDD6F18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D2A9727E-BA2F-AB4A-E01D-3979F6555B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0DAB4BC-6C65-4829-848B-EBB2FFB37F5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a.tj/"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768216-DC2B-FBEF-4CB2-E3D21C2F7D94}"/>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5" name="Picture 8" descr="В Таджикистане собрано свыше 832 тыс. тонн зерновых - Avesta -  информационное агентство">
            <a:extLst>
              <a:ext uri="{FF2B5EF4-FFF2-40B4-BE49-F238E27FC236}">
                <a16:creationId xmlns:a16="http://schemas.microsoft.com/office/drawing/2014/main" id="{DF2AA716-E1E6-ECEA-5CAF-5FA14F140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35" r="10405"/>
          <a:stretch>
            <a:fillRect/>
          </a:stretch>
        </p:blipFill>
        <p:spPr bwMode="auto">
          <a:xfrm>
            <a:off x="0" y="0"/>
            <a:ext cx="966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E8A600B-8A22-D265-7172-4528D392C1AE}"/>
              </a:ext>
            </a:extLst>
          </p:cNvPr>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itle 1">
            <a:extLst>
              <a:ext uri="{FF2B5EF4-FFF2-40B4-BE49-F238E27FC236}">
                <a16:creationId xmlns:a16="http://schemas.microsoft.com/office/drawing/2014/main" id="{A2FDB718-D437-E903-EADA-FDB316F0ABD9}"/>
              </a:ext>
            </a:extLst>
          </p:cNvPr>
          <p:cNvSpPr txBox="1">
            <a:spLocks/>
          </p:cNvSpPr>
          <p:nvPr/>
        </p:nvSpPr>
        <p:spPr>
          <a:xfrm>
            <a:off x="6883400" y="1381125"/>
            <a:ext cx="4949825" cy="3932238"/>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CN" altLang="en-US" sz="4000" b="1" dirty="0">
                <a:solidFill>
                  <a:schemeClr val="tx1">
                    <a:lumMod val="65000"/>
                    <a:lumOff val="35000"/>
                  </a:schemeClr>
                </a:solidFill>
              </a:rPr>
              <a:t>塔吉克斯坦农业发展和粮食安全</a:t>
            </a:r>
            <a:endParaRPr lang="en-US" sz="4000" b="1" dirty="0">
              <a:solidFill>
                <a:schemeClr val="tx1">
                  <a:lumMod val="65000"/>
                  <a:lumOff val="35000"/>
                </a:schemeClr>
              </a:solidFill>
            </a:endParaRPr>
          </a:p>
        </p:txBody>
      </p:sp>
      <p:sp>
        <p:nvSpPr>
          <p:cNvPr id="10" name="Izzatullo Sattori…">
            <a:extLst>
              <a:ext uri="{FF2B5EF4-FFF2-40B4-BE49-F238E27FC236}">
                <a16:creationId xmlns:a16="http://schemas.microsoft.com/office/drawing/2014/main" id="{A63B7704-F38A-30F3-401A-97AB423E2338}"/>
              </a:ext>
            </a:extLst>
          </p:cNvPr>
          <p:cNvSpPr txBox="1">
            <a:spLocks/>
          </p:cNvSpPr>
          <p:nvPr/>
        </p:nvSpPr>
        <p:spPr>
          <a:xfrm>
            <a:off x="6900863" y="5484813"/>
            <a:ext cx="4932362" cy="979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2000" dirty="0" err="1">
                <a:solidFill>
                  <a:schemeClr val="accent4">
                    <a:lumMod val="50000"/>
                  </a:schemeClr>
                </a:solidFill>
                <a:latin typeface="Arial" panose="020B0604020202020204" pitchFamily="34" charset="0"/>
                <a:cs typeface="Arial" panose="020B0604020202020204" pitchFamily="34" charset="0"/>
              </a:rPr>
              <a:t>Nazarov</a:t>
            </a:r>
            <a:r>
              <a:rPr lang="en-US" sz="2000" dirty="0">
                <a:solidFill>
                  <a:schemeClr val="accent4">
                    <a:lumMod val="50000"/>
                  </a:schemeClr>
                </a:solidFill>
                <a:latin typeface="Arial" panose="020B0604020202020204" pitchFamily="34" charset="0"/>
                <a:cs typeface="Arial" panose="020B0604020202020204" pitchFamily="34" charset="0"/>
              </a:rPr>
              <a:t> </a:t>
            </a:r>
            <a:r>
              <a:rPr lang="en-US" sz="2000" dirty="0" err="1">
                <a:solidFill>
                  <a:schemeClr val="accent4">
                    <a:lumMod val="50000"/>
                  </a:schemeClr>
                </a:solidFill>
                <a:latin typeface="Arial" panose="020B0604020202020204" pitchFamily="34" charset="0"/>
                <a:cs typeface="Arial" panose="020B0604020202020204" pitchFamily="34" charset="0"/>
              </a:rPr>
              <a:t>Bakhodur</a:t>
            </a:r>
            <a:endParaRPr lang="en-US" sz="2000" dirty="0">
              <a:solidFill>
                <a:schemeClr val="accent4">
                  <a:lumMod val="50000"/>
                </a:schemeClr>
              </a:solidFill>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defRPr/>
            </a:pPr>
            <a:r>
              <a:rPr lang="zh-CN" altLang="en-US" sz="2000" dirty="0">
                <a:solidFill>
                  <a:schemeClr val="accent4">
                    <a:lumMod val="50000"/>
                  </a:schemeClr>
                </a:solidFill>
                <a:latin typeface="Arial" panose="020B0604020202020204" pitchFamily="34" charset="0"/>
                <a:cs typeface="Arial" panose="020B0604020202020204" pitchFamily="34" charset="0"/>
              </a:rPr>
              <a:t>塔吉克斯坦共和国农业部</a:t>
            </a:r>
            <a:endParaRPr lang="en-US" sz="2000" dirty="0">
              <a:solidFill>
                <a:schemeClr val="accent4">
                  <a:lumMod val="50000"/>
                </a:schemeClr>
              </a:solidFill>
              <a:latin typeface="Arial" panose="020B0604020202020204" pitchFamily="34" charset="0"/>
              <a:cs typeface="Arial" panose="020B0604020202020204" pitchFamily="34" charset="0"/>
            </a:endParaRPr>
          </a:p>
        </p:txBody>
      </p:sp>
      <p:pic>
        <p:nvPicPr>
          <p:cNvPr id="3081" name="Рисунок 3">
            <a:extLst>
              <a:ext uri="{FF2B5EF4-FFF2-40B4-BE49-F238E27FC236}">
                <a16:creationId xmlns:a16="http://schemas.microsoft.com/office/drawing/2014/main" id="{3A631ED4-067F-2AC8-84AC-6DCA60459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30188"/>
            <a:ext cx="1206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Рисунок 4">
            <a:extLst>
              <a:ext uri="{FF2B5EF4-FFF2-40B4-BE49-F238E27FC236}">
                <a16:creationId xmlns:a16="http://schemas.microsoft.com/office/drawing/2014/main" id="{4522E0CD-0321-2B8F-4AD3-5FD51F9112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230188"/>
            <a:ext cx="12668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7F5E-15E3-90A9-85CA-35D1587B8748}"/>
              </a:ext>
            </a:extLst>
          </p:cNvPr>
          <p:cNvSpPr>
            <a:spLocks noGrp="1"/>
          </p:cNvSpPr>
          <p:nvPr>
            <p:ph type="title"/>
          </p:nvPr>
        </p:nvSpPr>
        <p:spPr>
          <a:xfrm>
            <a:off x="838200" y="365125"/>
            <a:ext cx="10550525" cy="874713"/>
          </a:xfrm>
        </p:spPr>
        <p:txBody>
          <a:bodyPr/>
          <a:lstStyle/>
          <a:p>
            <a:pPr>
              <a:defRPr/>
            </a:pPr>
            <a:r>
              <a:rPr lang="zh-CN" altLang="en-US" sz="3200" b="1" dirty="0">
                <a:solidFill>
                  <a:schemeClr val="accent6">
                    <a:lumMod val="50000"/>
                  </a:schemeClr>
                </a:solidFill>
                <a:latin typeface="+mn-lt"/>
              </a:rPr>
              <a:t>该计划任务</a:t>
            </a:r>
            <a:r>
              <a:rPr lang="en-US" sz="3200" b="1" dirty="0">
                <a:solidFill>
                  <a:schemeClr val="accent6">
                    <a:lumMod val="50000"/>
                  </a:schemeClr>
                </a:solidFill>
                <a:latin typeface="+mn-lt"/>
              </a:rPr>
              <a:t> </a:t>
            </a:r>
          </a:p>
        </p:txBody>
      </p:sp>
      <p:sp>
        <p:nvSpPr>
          <p:cNvPr id="12291" name="Content Placeholder 2">
            <a:extLst>
              <a:ext uri="{FF2B5EF4-FFF2-40B4-BE49-F238E27FC236}">
                <a16:creationId xmlns:a16="http://schemas.microsoft.com/office/drawing/2014/main" id="{E237A6B4-CE76-E112-C33D-543DAEF860B5}"/>
              </a:ext>
            </a:extLst>
          </p:cNvPr>
          <p:cNvSpPr>
            <a:spLocks noGrp="1"/>
          </p:cNvSpPr>
          <p:nvPr>
            <p:ph idx="1"/>
          </p:nvPr>
        </p:nvSpPr>
        <p:spPr>
          <a:xfrm>
            <a:off x="1066800" y="1433513"/>
            <a:ext cx="10550525" cy="5059362"/>
          </a:xfrm>
        </p:spPr>
        <p:txBody>
          <a:bodyPr/>
          <a:lstStyle/>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优化管理和控制系统，侧重引入新预测和规划方法以及公共支出多元化；</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改善部门计划、机构和组织层面的部际和部门间协调；</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改造农业科学、技术和教育基础；</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改善农业生产所需的农业物流基础设施；</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为发展农业推广服务创造条件；</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引入气候优化型农业方法；</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endParaRPr lang="ru-RU" alt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endParaRPr lang="ru-RU" altLang="en-US" sz="2400" dirty="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B98F-4115-A20A-0093-ED2E2E707E2A}"/>
              </a:ext>
            </a:extLst>
          </p:cNvPr>
          <p:cNvSpPr>
            <a:spLocks noGrp="1"/>
          </p:cNvSpPr>
          <p:nvPr>
            <p:ph type="title"/>
          </p:nvPr>
        </p:nvSpPr>
        <p:spPr>
          <a:xfrm>
            <a:off x="838200" y="365125"/>
            <a:ext cx="10515600" cy="1128713"/>
          </a:xfrm>
        </p:spPr>
        <p:txBody>
          <a:bodyPr/>
          <a:lstStyle/>
          <a:p>
            <a:pPr>
              <a:defRPr/>
            </a:pPr>
            <a:r>
              <a:rPr lang="zh-CN" altLang="en-US" sz="3200" b="1" dirty="0">
                <a:solidFill>
                  <a:schemeClr val="accent6">
                    <a:lumMod val="50000"/>
                  </a:schemeClr>
                </a:solidFill>
                <a:latin typeface="+mn-lt"/>
              </a:rPr>
              <a:t>该计划任务（续）</a:t>
            </a:r>
            <a:endParaRPr lang="en-US" sz="3200" b="1" dirty="0">
              <a:solidFill>
                <a:schemeClr val="accent6">
                  <a:lumMod val="50000"/>
                </a:schemeClr>
              </a:solidFill>
              <a:latin typeface="+mn-lt"/>
            </a:endParaRPr>
          </a:p>
        </p:txBody>
      </p:sp>
      <p:sp>
        <p:nvSpPr>
          <p:cNvPr id="13315" name="Content Placeholder 2">
            <a:extLst>
              <a:ext uri="{FF2B5EF4-FFF2-40B4-BE49-F238E27FC236}">
                <a16:creationId xmlns:a16="http://schemas.microsoft.com/office/drawing/2014/main" id="{750EAA26-C1E9-99DC-C1E6-3C017984A3C1}"/>
              </a:ext>
            </a:extLst>
          </p:cNvPr>
          <p:cNvSpPr>
            <a:spLocks noGrp="1"/>
          </p:cNvSpPr>
          <p:nvPr>
            <p:ph idx="1"/>
          </p:nvPr>
        </p:nvSpPr>
        <p:spPr>
          <a:xfrm>
            <a:off x="765175" y="1625600"/>
            <a:ext cx="10906125" cy="4602163"/>
          </a:xfrm>
        </p:spPr>
        <p:txBody>
          <a:bodyPr/>
          <a:lstStyle/>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实现农粮系统对气候变化的抵御能力；</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促进高效用水、节水技术，降低能源成本和水污染；</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合理利用土壤，确保作物高收益；</a:t>
            </a:r>
            <a:endParaRPr lang="en-US" sz="24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400" dirty="0">
                <a:solidFill>
                  <a:srgbClr val="000000"/>
                </a:solidFill>
                <a:cs typeface="Times New Roman" panose="02020603050405020304" pitchFamily="18" charset="0"/>
              </a:rPr>
              <a:t>鼓励农业生产者加入生产集团、农产工业集群和其他形式合作机制。</a:t>
            </a:r>
            <a:endParaRPr lang="en-US" sz="2400" dirty="0">
              <a:solidFill>
                <a:srgbClr val="000000"/>
              </a:solidFill>
              <a:cs typeface="Times New Roman" panose="02020603050405020304" pitchFamily="18" charset="0"/>
            </a:endParaRPr>
          </a:p>
          <a:p>
            <a:pPr>
              <a:tabLst>
                <a:tab pos="514350" algn="l"/>
              </a:tabLst>
            </a:pPr>
            <a:endParaRPr lang="ru-RU"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28BB5A14-01AA-323A-695D-7F3417C7C7EF}"/>
              </a:ext>
            </a:extLst>
          </p:cNvPr>
          <p:cNvSpPr/>
          <p:nvPr/>
        </p:nvSpPr>
        <p:spPr>
          <a:xfrm>
            <a:off x="114300" y="4572000"/>
            <a:ext cx="12077700" cy="2063750"/>
          </a:xfrm>
          <a:prstGeom prst="rightArrow">
            <a:avLst>
              <a:gd name="adj1" fmla="val 50000"/>
              <a:gd name="adj2" fmla="val 13598"/>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lnSpc>
                <a:spcPct val="107000"/>
              </a:lnSpc>
              <a:spcBef>
                <a:spcPts val="0"/>
              </a:spcBef>
              <a:spcAft>
                <a:spcPts val="0"/>
              </a:spcAft>
              <a:defRPr/>
            </a:pPr>
            <a:r>
              <a:rPr lang="zh-CN" altLang="en-US" sz="2400" dirty="0">
                <a:solidFill>
                  <a:schemeClr val="bg1"/>
                </a:solidFill>
                <a:latin typeface="Century Gothic" panose="020B0502020202020204"/>
              </a:rPr>
              <a:t>创新解决方案、绿色农业、农村发展、性别平等，等</a:t>
            </a:r>
            <a:r>
              <a:rPr lang="en-US" sz="2400" dirty="0">
                <a:solidFill>
                  <a:schemeClr val="bg1"/>
                </a:solidFill>
                <a:latin typeface="Century Gothic" panose="020B0502020202020204"/>
              </a:rPr>
              <a:t> </a:t>
            </a:r>
          </a:p>
        </p:txBody>
      </p:sp>
      <p:sp>
        <p:nvSpPr>
          <p:cNvPr id="8" name="Title 1">
            <a:extLst>
              <a:ext uri="{FF2B5EF4-FFF2-40B4-BE49-F238E27FC236}">
                <a16:creationId xmlns:a16="http://schemas.microsoft.com/office/drawing/2014/main" id="{5980B9CA-25C8-A7C9-C4B7-6C48D075DFB2}"/>
              </a:ext>
            </a:extLst>
          </p:cNvPr>
          <p:cNvSpPr txBox="1">
            <a:spLocks/>
          </p:cNvSpPr>
          <p:nvPr/>
        </p:nvSpPr>
        <p:spPr>
          <a:xfrm>
            <a:off x="931863" y="409575"/>
            <a:ext cx="9291637" cy="9318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defRPr/>
            </a:pPr>
            <a:r>
              <a:rPr lang="zh-CN" altLang="en-US" sz="3200" b="1" dirty="0">
                <a:solidFill>
                  <a:schemeClr val="accent6">
                    <a:lumMod val="50000"/>
                  </a:schemeClr>
                </a:solidFill>
                <a:latin typeface="+mn-lt"/>
              </a:rPr>
              <a:t>战略优先事项</a:t>
            </a:r>
            <a:r>
              <a:rPr lang="en-US" sz="3200" b="1" dirty="0">
                <a:solidFill>
                  <a:schemeClr val="accent6">
                    <a:lumMod val="50000"/>
                  </a:schemeClr>
                </a:solidFill>
                <a:latin typeface="+mn-lt"/>
              </a:rPr>
              <a:t> </a:t>
            </a:r>
          </a:p>
        </p:txBody>
      </p:sp>
      <p:sp>
        <p:nvSpPr>
          <p:cNvPr id="14340" name="Text Box 33">
            <a:extLst>
              <a:ext uri="{FF2B5EF4-FFF2-40B4-BE49-F238E27FC236}">
                <a16:creationId xmlns:a16="http://schemas.microsoft.com/office/drawing/2014/main" id="{3E86674D-F4A3-C40F-DA91-ABA1D5DA8384}"/>
              </a:ext>
            </a:extLst>
          </p:cNvPr>
          <p:cNvSpPr txBox="1">
            <a:spLocks noChangeArrowheads="1"/>
          </p:cNvSpPr>
          <p:nvPr/>
        </p:nvSpPr>
        <p:spPr bwMode="auto">
          <a:xfrm>
            <a:off x="215900" y="2241550"/>
            <a:ext cx="1654175" cy="2898775"/>
          </a:xfrm>
          <a:prstGeom prst="rect">
            <a:avLst/>
          </a:prstGeom>
          <a:solidFill>
            <a:srgbClr val="FFFFFF"/>
          </a:solidFill>
          <a:ln w="15875" cap="rnd" algn="ctr">
            <a:solidFill>
              <a:srgbClr val="A5301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pPr>
            <a:r>
              <a:rPr lang="zh-CN" altLang="en-US" sz="1600" b="1" dirty="0">
                <a:solidFill>
                  <a:srgbClr val="000000"/>
                </a:solidFill>
                <a:latin typeface="Century Gothic" panose="020B0502020202020204" pitchFamily="34" charset="0"/>
                <a:cs typeface="Calibri" panose="020F0502020204030204" pitchFamily="34" charset="0"/>
              </a:rPr>
              <a:t>优先事项</a:t>
            </a:r>
            <a:r>
              <a:rPr lang="en-US" sz="1600" b="1" dirty="0">
                <a:solidFill>
                  <a:srgbClr val="000000"/>
                </a:solidFill>
                <a:latin typeface="Century Gothic" panose="020B0502020202020204" pitchFamily="34" charset="0"/>
                <a:cs typeface="Calibri" panose="020F0502020204030204" pitchFamily="34" charset="0"/>
              </a:rPr>
              <a:t> 1:</a:t>
            </a: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r>
              <a:rPr lang="zh-CN" altLang="en-US" sz="1600" dirty="0">
                <a:solidFill>
                  <a:srgbClr val="000000"/>
                </a:solidFill>
                <a:latin typeface="Century Gothic" panose="020B0502020202020204" pitchFamily="34" charset="0"/>
              </a:rPr>
              <a:t>强化机制</a:t>
            </a:r>
            <a:r>
              <a:rPr lang="en-US" sz="1600" dirty="0">
                <a:solidFill>
                  <a:srgbClr val="000000"/>
                </a:solidFill>
                <a:latin typeface="Century Gothic" panose="020B0502020202020204" pitchFamily="34" charset="0"/>
              </a:rPr>
              <a:t> </a:t>
            </a:r>
          </a:p>
        </p:txBody>
      </p:sp>
      <p:sp>
        <p:nvSpPr>
          <p:cNvPr id="14341" name="Text Box 33">
            <a:extLst>
              <a:ext uri="{FF2B5EF4-FFF2-40B4-BE49-F238E27FC236}">
                <a16:creationId xmlns:a16="http://schemas.microsoft.com/office/drawing/2014/main" id="{2093F8FE-58F6-9EF0-65E1-FB7AABD72C49}"/>
              </a:ext>
            </a:extLst>
          </p:cNvPr>
          <p:cNvSpPr txBox="1">
            <a:spLocks noChangeArrowheads="1"/>
          </p:cNvSpPr>
          <p:nvPr/>
        </p:nvSpPr>
        <p:spPr bwMode="auto">
          <a:xfrm>
            <a:off x="1976438" y="2236788"/>
            <a:ext cx="1981200" cy="2898775"/>
          </a:xfrm>
          <a:prstGeom prst="rect">
            <a:avLst/>
          </a:prstGeom>
          <a:solidFill>
            <a:srgbClr val="FFFFFF"/>
          </a:solidFill>
          <a:ln w="15875" cap="rnd" algn="ctr">
            <a:solidFill>
              <a:srgbClr val="A5301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pPr>
            <a:r>
              <a:rPr lang="zh-CN" altLang="en-US" sz="1600" b="1" dirty="0">
                <a:solidFill>
                  <a:srgbClr val="000000"/>
                </a:solidFill>
                <a:latin typeface="Century Gothic" panose="020B0502020202020204" pitchFamily="34" charset="0"/>
                <a:cs typeface="Calibri" panose="020F0502020204030204" pitchFamily="34" charset="0"/>
              </a:rPr>
              <a:t>优先事项</a:t>
            </a:r>
            <a:r>
              <a:rPr lang="en-US" sz="1600" b="1" dirty="0">
                <a:solidFill>
                  <a:srgbClr val="000000"/>
                </a:solidFill>
                <a:latin typeface="Century Gothic" panose="020B0502020202020204" pitchFamily="34" charset="0"/>
                <a:cs typeface="Calibri" panose="020F0502020204030204" pitchFamily="34" charset="0"/>
              </a:rPr>
              <a:t> 2:</a:t>
            </a:r>
          </a:p>
          <a:p>
            <a:pPr algn="ctr" eaLnBrk="1" hangingPunct="1">
              <a:lnSpc>
                <a:spcPct val="107000"/>
              </a:lnSpc>
            </a:pPr>
            <a:endParaRPr lang="ru-RU" altLang="en-US" sz="1600" dirty="0">
              <a:solidFill>
                <a:srgbClr val="000000"/>
              </a:solidFill>
              <a:latin typeface="Century Gothic" panose="020B0502020202020204" pitchFamily="34" charset="0"/>
              <a:cs typeface="Calibri" panose="020F0502020204030204" pitchFamily="34" charset="0"/>
            </a:endParaRPr>
          </a:p>
          <a:p>
            <a:pPr algn="ctr" eaLnBrk="1" hangingPunct="1">
              <a:lnSpc>
                <a:spcPct val="107000"/>
              </a:lnSpc>
            </a:pPr>
            <a:r>
              <a:rPr lang="zh-CN" altLang="en-US" sz="1600" dirty="0">
                <a:solidFill>
                  <a:srgbClr val="000000"/>
                </a:solidFill>
                <a:latin typeface="Century Gothic" panose="020B0502020202020204" pitchFamily="34" charset="0"/>
              </a:rPr>
              <a:t>建设农村发展基础设施</a:t>
            </a:r>
            <a:r>
              <a:rPr lang="en-US" sz="1600" dirty="0">
                <a:solidFill>
                  <a:srgbClr val="000000"/>
                </a:solidFill>
                <a:latin typeface="Century Gothic" panose="020B0502020202020204" pitchFamily="34" charset="0"/>
              </a:rPr>
              <a:t> </a:t>
            </a:r>
          </a:p>
        </p:txBody>
      </p:sp>
      <p:sp>
        <p:nvSpPr>
          <p:cNvPr id="14342" name="Text Box 33">
            <a:extLst>
              <a:ext uri="{FF2B5EF4-FFF2-40B4-BE49-F238E27FC236}">
                <a16:creationId xmlns:a16="http://schemas.microsoft.com/office/drawing/2014/main" id="{DD6907BB-B1AF-6FEF-9D3F-F9807F3DD29E}"/>
              </a:ext>
            </a:extLst>
          </p:cNvPr>
          <p:cNvSpPr txBox="1">
            <a:spLocks noChangeArrowheads="1"/>
          </p:cNvSpPr>
          <p:nvPr/>
        </p:nvSpPr>
        <p:spPr bwMode="auto">
          <a:xfrm>
            <a:off x="6221413" y="2201863"/>
            <a:ext cx="1673225" cy="2898775"/>
          </a:xfrm>
          <a:prstGeom prst="rect">
            <a:avLst/>
          </a:prstGeom>
          <a:solidFill>
            <a:srgbClr val="FFFFFF"/>
          </a:solidFill>
          <a:ln w="15875" cap="rnd" algn="ctr">
            <a:solidFill>
              <a:srgbClr val="A5301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pPr>
            <a:r>
              <a:rPr lang="zh-CN" altLang="en-US" sz="1600" b="1" dirty="0">
                <a:solidFill>
                  <a:srgbClr val="000000"/>
                </a:solidFill>
                <a:latin typeface="Century Gothic" panose="020B0502020202020204" pitchFamily="34" charset="0"/>
                <a:cs typeface="Calibri" panose="020F0502020204030204" pitchFamily="34" charset="0"/>
              </a:rPr>
              <a:t>优先事项</a:t>
            </a:r>
            <a:r>
              <a:rPr lang="en-US" sz="1600" b="1" dirty="0">
                <a:solidFill>
                  <a:srgbClr val="000000"/>
                </a:solidFill>
                <a:latin typeface="Century Gothic" panose="020B0502020202020204" pitchFamily="34" charset="0"/>
                <a:cs typeface="Calibri" panose="020F0502020204030204" pitchFamily="34" charset="0"/>
              </a:rPr>
              <a:t> 4:</a:t>
            </a: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r>
              <a:rPr lang="zh-CN" altLang="en-US" sz="1600" dirty="0">
                <a:solidFill>
                  <a:srgbClr val="000000"/>
                </a:solidFill>
                <a:latin typeface="Century Gothic" panose="020B0502020202020204" pitchFamily="34" charset="0"/>
              </a:rPr>
              <a:t>粮食安全和食品安全</a:t>
            </a:r>
            <a:endParaRPr lang="en-US" sz="1600" dirty="0">
              <a:solidFill>
                <a:srgbClr val="000000"/>
              </a:solidFill>
              <a:latin typeface="Century Gothic" panose="020B0502020202020204" pitchFamily="34" charset="0"/>
            </a:endParaRP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r>
              <a:rPr lang="en-US" sz="1600" dirty="0">
                <a:solidFill>
                  <a:srgbClr val="000000"/>
                </a:solidFill>
                <a:latin typeface="Century Gothic" panose="020B0502020202020204" pitchFamily="34" charset="0"/>
              </a:rPr>
              <a:t> </a:t>
            </a:r>
          </a:p>
        </p:txBody>
      </p:sp>
      <p:sp>
        <p:nvSpPr>
          <p:cNvPr id="14343" name="Text Box 33">
            <a:extLst>
              <a:ext uri="{FF2B5EF4-FFF2-40B4-BE49-F238E27FC236}">
                <a16:creationId xmlns:a16="http://schemas.microsoft.com/office/drawing/2014/main" id="{F3998F6C-96AD-E7F8-5B1E-AB72FC22DA41}"/>
              </a:ext>
            </a:extLst>
          </p:cNvPr>
          <p:cNvSpPr txBox="1">
            <a:spLocks noChangeArrowheads="1"/>
          </p:cNvSpPr>
          <p:nvPr/>
        </p:nvSpPr>
        <p:spPr bwMode="auto">
          <a:xfrm>
            <a:off x="7999413" y="2212975"/>
            <a:ext cx="1860550" cy="2898775"/>
          </a:xfrm>
          <a:prstGeom prst="rect">
            <a:avLst/>
          </a:prstGeom>
          <a:solidFill>
            <a:srgbClr val="FFFFFF"/>
          </a:solidFill>
          <a:ln w="15875" cap="rnd" algn="ctr">
            <a:solidFill>
              <a:srgbClr val="A5301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pPr>
            <a:r>
              <a:rPr lang="zh-CN" altLang="en-US" sz="1600" b="1" dirty="0">
                <a:solidFill>
                  <a:srgbClr val="000000"/>
                </a:solidFill>
                <a:latin typeface="Century Gothic" panose="020B0502020202020204" pitchFamily="34" charset="0"/>
                <a:cs typeface="Calibri" panose="020F0502020204030204" pitchFamily="34" charset="0"/>
              </a:rPr>
              <a:t>优先事项</a:t>
            </a:r>
            <a:r>
              <a:rPr lang="en-US" sz="1600" b="1" dirty="0">
                <a:solidFill>
                  <a:srgbClr val="000000"/>
                </a:solidFill>
                <a:latin typeface="Century Gothic" panose="020B0502020202020204" pitchFamily="34" charset="0"/>
                <a:cs typeface="Calibri" panose="020F0502020204030204" pitchFamily="34" charset="0"/>
              </a:rPr>
              <a:t> 5:</a:t>
            </a: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r>
              <a:rPr lang="zh-CN" altLang="en-US" sz="1600" dirty="0">
                <a:solidFill>
                  <a:srgbClr val="000000"/>
                </a:solidFill>
                <a:latin typeface="Century Gothic" panose="020B0502020202020204" pitchFamily="34" charset="0"/>
              </a:rPr>
              <a:t>食品安全、兽医服务和植物保护</a:t>
            </a:r>
            <a:r>
              <a:rPr lang="en-US" sz="1600" dirty="0">
                <a:solidFill>
                  <a:srgbClr val="000000"/>
                </a:solidFill>
                <a:latin typeface="Century Gothic" panose="020B0502020202020204" pitchFamily="34" charset="0"/>
              </a:rPr>
              <a:t>  </a:t>
            </a:r>
          </a:p>
        </p:txBody>
      </p:sp>
      <p:sp>
        <p:nvSpPr>
          <p:cNvPr id="14344" name="Text Box 33">
            <a:extLst>
              <a:ext uri="{FF2B5EF4-FFF2-40B4-BE49-F238E27FC236}">
                <a16:creationId xmlns:a16="http://schemas.microsoft.com/office/drawing/2014/main" id="{86884803-216D-1625-D24C-6B48CBD998D8}"/>
              </a:ext>
            </a:extLst>
          </p:cNvPr>
          <p:cNvSpPr txBox="1">
            <a:spLocks noChangeArrowheads="1"/>
          </p:cNvSpPr>
          <p:nvPr/>
        </p:nvSpPr>
        <p:spPr bwMode="auto">
          <a:xfrm>
            <a:off x="4054475" y="2212975"/>
            <a:ext cx="2062163" cy="2898775"/>
          </a:xfrm>
          <a:prstGeom prst="rect">
            <a:avLst/>
          </a:prstGeom>
          <a:solidFill>
            <a:srgbClr val="FFFFFF"/>
          </a:solidFill>
          <a:ln w="15875" cap="rnd" algn="ctr">
            <a:solidFill>
              <a:srgbClr val="A5301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pPr>
            <a:r>
              <a:rPr lang="zh-CN" altLang="en-US" sz="1600" b="1" dirty="0">
                <a:solidFill>
                  <a:srgbClr val="000000"/>
                </a:solidFill>
                <a:latin typeface="Century Gothic" panose="020B0502020202020204" pitchFamily="34" charset="0"/>
                <a:cs typeface="Calibri" panose="020F0502020204030204" pitchFamily="34" charset="0"/>
              </a:rPr>
              <a:t>优先事项</a:t>
            </a:r>
            <a:r>
              <a:rPr lang="en-US" sz="1600" b="1" dirty="0">
                <a:solidFill>
                  <a:srgbClr val="000000"/>
                </a:solidFill>
                <a:latin typeface="Century Gothic" panose="020B0502020202020204" pitchFamily="34" charset="0"/>
                <a:cs typeface="Calibri" panose="020F0502020204030204" pitchFamily="34" charset="0"/>
              </a:rPr>
              <a:t> 3:</a:t>
            </a: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r>
              <a:rPr lang="zh-CN" altLang="en-US" sz="1600" dirty="0">
                <a:solidFill>
                  <a:srgbClr val="000000"/>
                </a:solidFill>
                <a:latin typeface="Century Gothic" panose="020B0502020202020204" pitchFamily="34" charset="0"/>
              </a:rPr>
              <a:t>发展农业推广和知识转让系统</a:t>
            </a:r>
            <a:endParaRPr lang="en-US" sz="1600" dirty="0">
              <a:solidFill>
                <a:srgbClr val="000000"/>
              </a:solidFill>
              <a:latin typeface="Century Gothic" panose="020B0502020202020204" pitchFamily="34" charset="0"/>
            </a:endParaRPr>
          </a:p>
        </p:txBody>
      </p:sp>
      <p:sp>
        <p:nvSpPr>
          <p:cNvPr id="14345" name="Text Box 33">
            <a:extLst>
              <a:ext uri="{FF2B5EF4-FFF2-40B4-BE49-F238E27FC236}">
                <a16:creationId xmlns:a16="http://schemas.microsoft.com/office/drawing/2014/main" id="{3A261B17-2EBE-24D5-59BF-4916256780B4}"/>
              </a:ext>
            </a:extLst>
          </p:cNvPr>
          <p:cNvSpPr txBox="1">
            <a:spLocks noChangeArrowheads="1"/>
          </p:cNvSpPr>
          <p:nvPr/>
        </p:nvSpPr>
        <p:spPr bwMode="auto">
          <a:xfrm>
            <a:off x="9996488" y="2201863"/>
            <a:ext cx="1746250" cy="2898775"/>
          </a:xfrm>
          <a:prstGeom prst="rect">
            <a:avLst/>
          </a:prstGeom>
          <a:solidFill>
            <a:srgbClr val="FFFFFF"/>
          </a:solidFill>
          <a:ln w="15875" cap="rnd" algn="ctr">
            <a:solidFill>
              <a:srgbClr val="A5301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pPr>
            <a:r>
              <a:rPr lang="zh-CN" altLang="en-US" sz="1600" b="1" dirty="0">
                <a:solidFill>
                  <a:srgbClr val="000000"/>
                </a:solidFill>
                <a:latin typeface="Century Gothic" panose="020B0502020202020204" pitchFamily="34" charset="0"/>
                <a:cs typeface="Calibri" panose="020F0502020204030204" pitchFamily="34" charset="0"/>
              </a:rPr>
              <a:t>优先事项</a:t>
            </a:r>
            <a:r>
              <a:rPr lang="en-US" sz="1600" b="1" dirty="0">
                <a:solidFill>
                  <a:srgbClr val="000000"/>
                </a:solidFill>
                <a:latin typeface="Century Gothic" panose="020B0502020202020204" pitchFamily="34" charset="0"/>
                <a:cs typeface="Calibri" panose="020F0502020204030204" pitchFamily="34" charset="0"/>
              </a:rPr>
              <a:t> 6:</a:t>
            </a:r>
          </a:p>
          <a:p>
            <a:pPr algn="ctr" eaLnBrk="1" hangingPunct="1">
              <a:lnSpc>
                <a:spcPct val="107000"/>
              </a:lnSpc>
            </a:pPr>
            <a:endParaRPr lang="ru-RU" altLang="en-US" sz="1600" dirty="0">
              <a:solidFill>
                <a:srgbClr val="000000"/>
              </a:solidFill>
              <a:latin typeface="Century Gothic" panose="020B0502020202020204" pitchFamily="34" charset="0"/>
            </a:endParaRPr>
          </a:p>
          <a:p>
            <a:pPr algn="ctr" eaLnBrk="1" hangingPunct="1">
              <a:lnSpc>
                <a:spcPct val="107000"/>
              </a:lnSpc>
            </a:pPr>
            <a:r>
              <a:rPr lang="zh-CN" altLang="en-US" sz="1600" dirty="0">
                <a:solidFill>
                  <a:srgbClr val="000000"/>
                </a:solidFill>
                <a:latin typeface="Century Gothic" panose="020B0502020202020204" pitchFamily="34" charset="0"/>
              </a:rPr>
              <a:t>有效运营供应链</a:t>
            </a:r>
            <a:r>
              <a:rPr lang="en-US" sz="1600" dirty="0">
                <a:solidFill>
                  <a:srgbClr val="000000"/>
                </a:solidFill>
                <a:latin typeface="Century Gothic" panose="020B0502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4059-6B9D-BFE8-B0F3-5F65561A5D21}"/>
              </a:ext>
            </a:extLst>
          </p:cNvPr>
          <p:cNvSpPr>
            <a:spLocks noGrp="1"/>
          </p:cNvSpPr>
          <p:nvPr>
            <p:ph type="title"/>
          </p:nvPr>
        </p:nvSpPr>
        <p:spPr>
          <a:xfrm>
            <a:off x="838200" y="365125"/>
            <a:ext cx="10845800" cy="1047750"/>
          </a:xfrm>
        </p:spPr>
        <p:txBody>
          <a:bodyPr/>
          <a:lstStyle/>
          <a:p>
            <a:pPr>
              <a:defRPr/>
            </a:pPr>
            <a:r>
              <a:rPr lang="zh-CN" altLang="en-US" sz="2400" b="1" dirty="0">
                <a:solidFill>
                  <a:schemeClr val="accent6">
                    <a:lumMod val="50000"/>
                  </a:schemeClr>
                </a:solidFill>
                <a:latin typeface="+mn-lt"/>
              </a:rPr>
              <a:t>有利于实施该计划、加强粮食安全的区域合作机会</a:t>
            </a:r>
            <a:endParaRPr lang="en-US" sz="2400" b="1" dirty="0">
              <a:solidFill>
                <a:schemeClr val="accent6">
                  <a:lumMod val="50000"/>
                </a:schemeClr>
              </a:solidFill>
              <a:latin typeface="+mn-lt"/>
            </a:endParaRPr>
          </a:p>
        </p:txBody>
      </p:sp>
      <p:sp>
        <p:nvSpPr>
          <p:cNvPr id="15363" name="Content Placeholder 2">
            <a:extLst>
              <a:ext uri="{FF2B5EF4-FFF2-40B4-BE49-F238E27FC236}">
                <a16:creationId xmlns:a16="http://schemas.microsoft.com/office/drawing/2014/main" id="{E4E63F58-F00B-0659-6DEF-67839B1FF9C5}"/>
              </a:ext>
            </a:extLst>
          </p:cNvPr>
          <p:cNvSpPr>
            <a:spLocks noGrp="1"/>
          </p:cNvSpPr>
          <p:nvPr>
            <p:ph idx="1"/>
          </p:nvPr>
        </p:nvSpPr>
        <p:spPr>
          <a:xfrm>
            <a:off x="838200" y="1708150"/>
            <a:ext cx="10307638" cy="4221163"/>
          </a:xfrm>
        </p:spPr>
        <p:txBody>
          <a:bodyPr/>
          <a:lstStyle/>
          <a:p>
            <a:pPr algn="just">
              <a:lnSpc>
                <a:spcPct val="107000"/>
              </a:lnSpc>
              <a:spcBef>
                <a:spcPct val="0"/>
              </a:spcBef>
              <a:spcAft>
                <a:spcPts val="750"/>
              </a:spcAft>
              <a:buClr>
                <a:srgbClr val="000000"/>
              </a:buClr>
              <a:tabLst>
                <a:tab pos="514350" algn="l"/>
              </a:tabLst>
            </a:pPr>
            <a:r>
              <a:rPr lang="zh-CN" altLang="en-US" sz="2000" dirty="0">
                <a:solidFill>
                  <a:srgbClr val="000000"/>
                </a:solidFill>
                <a:cs typeface="Times New Roman" panose="02020603050405020304" pitchFamily="18" charset="0"/>
              </a:rPr>
              <a:t>形成有效和及时出口优质农产品的区域基础设施（建立和整合仓储设施、冷库、批发和配送中心、蔬菜储存全链条）</a:t>
            </a:r>
            <a:endParaRPr lang="en-US" sz="20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000" dirty="0">
                <a:solidFill>
                  <a:srgbClr val="000000"/>
                </a:solidFill>
                <a:cs typeface="Times New Roman" panose="02020603050405020304" pitchFamily="18" charset="0"/>
              </a:rPr>
              <a:t>建立农业和粮食电子贸易系统（区域电子贸易平台、农业技术解决方案平台，旨在提高生产率，交流经验，就动物流行病区监测相关问题开展线上交流，从而及时消除动物传染病、检疫害虫等）</a:t>
            </a:r>
            <a:endParaRPr lang="en-US" sz="2000" dirty="0">
              <a:solidFill>
                <a:srgbClr val="000000"/>
              </a:solidFill>
              <a:cs typeface="Times New Roman" panose="02020603050405020304" pitchFamily="18" charset="0"/>
            </a:endParaRPr>
          </a:p>
          <a:p>
            <a:pPr algn="just">
              <a:lnSpc>
                <a:spcPct val="107000"/>
              </a:lnSpc>
              <a:spcBef>
                <a:spcPct val="0"/>
              </a:spcBef>
              <a:spcAft>
                <a:spcPts val="750"/>
              </a:spcAft>
              <a:buClr>
                <a:srgbClr val="000000"/>
              </a:buClr>
              <a:tabLst>
                <a:tab pos="514350" algn="l"/>
              </a:tabLst>
            </a:pPr>
            <a:r>
              <a:rPr lang="zh-CN" altLang="en-US" sz="2000" dirty="0">
                <a:solidFill>
                  <a:srgbClr val="000000"/>
                </a:solidFill>
                <a:cs typeface="Times New Roman" panose="02020603050405020304" pitchFamily="18" charset="0"/>
              </a:rPr>
              <a:t>举行区域会议、讨论和研讨会，交流确保粮食安全经验</a:t>
            </a:r>
            <a:endParaRPr lang="en-US" sz="2000" dirty="0">
              <a:solidFill>
                <a:srgbClr val="000000"/>
              </a:solidFill>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eld of crops with mountains in the background&#10;&#10;Description automatically generated with medium confidence">
            <a:extLst>
              <a:ext uri="{FF2B5EF4-FFF2-40B4-BE49-F238E27FC236}">
                <a16:creationId xmlns:a16="http://schemas.microsoft.com/office/drawing/2014/main" id="{DE983211-0C6D-641C-DB54-F6743F9A4822}"/>
              </a:ext>
            </a:extLst>
          </p:cNvPr>
          <p:cNvPicPr>
            <a:picLocks noChangeAspect="1"/>
          </p:cNvPicPr>
          <p:nvPr/>
        </p:nvPicPr>
        <p:blipFill rotWithShape="1">
          <a:blip r:embed="rId2"/>
          <a:srcRect l="26451" r="1549" b="1"/>
          <a:stretch/>
        </p:blipFill>
        <p:spPr>
          <a:xfrm>
            <a:off x="3563938" y="1341438"/>
            <a:ext cx="4554537" cy="3416300"/>
          </a:xfrm>
          <a:prstGeom prst="rect">
            <a:avLst/>
          </a:prstGeom>
          <a:ln>
            <a:noFill/>
          </a:ln>
          <a:effectLst>
            <a:outerShdw blurRad="292100" dist="139700" dir="2700000" algn="tl" rotWithShape="0">
              <a:srgbClr val="333333">
                <a:alpha val="65000"/>
              </a:srgbClr>
            </a:outerShdw>
          </a:effectLst>
        </p:spPr>
      </p:pic>
      <p:sp>
        <p:nvSpPr>
          <p:cNvPr id="19471" name="TextBox 6">
            <a:extLst>
              <a:ext uri="{FF2B5EF4-FFF2-40B4-BE49-F238E27FC236}">
                <a16:creationId xmlns:a16="http://schemas.microsoft.com/office/drawing/2014/main" id="{62E598FB-B8CC-F2E6-7CC6-2B34E2AAE1C2}"/>
              </a:ext>
            </a:extLst>
          </p:cNvPr>
          <p:cNvSpPr txBox="1"/>
          <p:nvPr/>
        </p:nvSpPr>
        <p:spPr>
          <a:xfrm>
            <a:off x="1831975" y="4575175"/>
            <a:ext cx="8658225" cy="1743075"/>
          </a:xfrm>
          <a:prstGeom prst="rect">
            <a:avLst/>
          </a:prstGeom>
        </p:spPr>
        <p:txBody>
          <a:bodyPr lIns="64294" tIns="32147" rIns="64294" bIns="32147" anchor="ctr"/>
          <a:lstStyle/>
          <a:p>
            <a:pPr algn="ctr" eaLnBrk="1" fontAlgn="auto" hangingPunct="1">
              <a:lnSpc>
                <a:spcPct val="90000"/>
              </a:lnSpc>
              <a:spcAft>
                <a:spcPts val="422"/>
              </a:spcAft>
              <a:defRPr/>
            </a:pPr>
            <a:r>
              <a:rPr lang="zh-CN" altLang="en-US" sz="2812" b="1" dirty="0">
                <a:solidFill>
                  <a:schemeClr val="accent6">
                    <a:lumMod val="50000"/>
                  </a:schemeClr>
                </a:solidFill>
                <a:latin typeface="+mn-lt"/>
                <a:cs typeface="+mn-cs"/>
              </a:rPr>
              <a:t>塔吉克斯坦共和国农业部</a:t>
            </a:r>
            <a:r>
              <a:rPr lang="en-US" sz="2812" b="1" dirty="0">
                <a:solidFill>
                  <a:schemeClr val="accent6">
                    <a:lumMod val="50000"/>
                  </a:schemeClr>
                </a:solidFill>
                <a:latin typeface="+mn-lt"/>
                <a:cs typeface="+mn-cs"/>
              </a:rPr>
              <a:t> </a:t>
            </a:r>
          </a:p>
          <a:p>
            <a:pPr algn="ctr" eaLnBrk="1" fontAlgn="auto" hangingPunct="1">
              <a:lnSpc>
                <a:spcPct val="90000"/>
              </a:lnSpc>
              <a:spcAft>
                <a:spcPts val="422"/>
              </a:spcAft>
              <a:defRPr/>
            </a:pPr>
            <a:r>
              <a:rPr lang="zh-CN" altLang="en-US" sz="1406" b="1" dirty="0">
                <a:latin typeface="+mn-lt"/>
                <a:cs typeface="+mn-cs"/>
              </a:rPr>
              <a:t>电子邮件：</a:t>
            </a:r>
            <a:r>
              <a:rPr lang="en-US" sz="1406" b="1" dirty="0">
                <a:latin typeface="+mn-lt"/>
                <a:cs typeface="+mn-cs"/>
              </a:rPr>
              <a:t> </a:t>
            </a:r>
            <a:r>
              <a:rPr lang="en-US" sz="1406" b="1" dirty="0">
                <a:latin typeface="+mn-lt"/>
                <a:cs typeface="+mn-cs"/>
                <a:hlinkClick r:id="rId3"/>
              </a:rPr>
              <a:t>www.moa.tj</a:t>
            </a:r>
          </a:p>
          <a:p>
            <a:pPr algn="ctr" eaLnBrk="1" fontAlgn="auto" hangingPunct="1">
              <a:lnSpc>
                <a:spcPct val="90000"/>
              </a:lnSpc>
              <a:spcAft>
                <a:spcPts val="422"/>
              </a:spcAft>
              <a:defRPr/>
            </a:pPr>
            <a:r>
              <a:rPr lang="zh-CN" altLang="en-US" sz="1406" b="1" dirty="0">
                <a:latin typeface="+mn-lt"/>
                <a:cs typeface="+mn-cs"/>
              </a:rPr>
              <a:t>电话：</a:t>
            </a:r>
            <a:r>
              <a:rPr lang="en-US" sz="1406" b="1" dirty="0">
                <a:latin typeface="+mn-lt"/>
                <a:cs typeface="+mn-cs"/>
              </a:rPr>
              <a:t> 2353914</a:t>
            </a:r>
            <a:r>
              <a:rPr lang="zh-CN" altLang="en-US" sz="1406" b="1" dirty="0">
                <a:latin typeface="+mn-lt"/>
                <a:cs typeface="+mn-cs"/>
              </a:rPr>
              <a:t>、</a:t>
            </a:r>
            <a:r>
              <a:rPr lang="en-US" sz="1406" b="1" dirty="0">
                <a:latin typeface="+mn-lt"/>
                <a:cs typeface="+mn-cs"/>
              </a:rPr>
              <a:t>2353867</a:t>
            </a:r>
          </a:p>
        </p:txBody>
      </p:sp>
      <p:sp>
        <p:nvSpPr>
          <p:cNvPr id="19460" name="TextBox 3">
            <a:extLst>
              <a:ext uri="{FF2B5EF4-FFF2-40B4-BE49-F238E27FC236}">
                <a16:creationId xmlns:a16="http://schemas.microsoft.com/office/drawing/2014/main" id="{60F0D58C-0869-B8CE-2A51-5936D0025A34}"/>
              </a:ext>
            </a:extLst>
          </p:cNvPr>
          <p:cNvSpPr txBox="1">
            <a:spLocks noChangeArrowheads="1"/>
          </p:cNvSpPr>
          <p:nvPr/>
        </p:nvSpPr>
        <p:spPr bwMode="auto">
          <a:xfrm>
            <a:off x="2312988" y="4498975"/>
            <a:ext cx="2708275" cy="1536700"/>
          </a:xfrm>
          <a:prstGeom prst="rect">
            <a:avLst/>
          </a:prstGeom>
        </p:spPr>
        <p:txBody>
          <a:bodyPr lIns="64294" tIns="32147" rIns="64294" bIns="32147" anchor="ctr">
            <a:normAutofit/>
          </a:bodyPr>
          <a:lstStyle>
            <a:lvl1pPr>
              <a:defRPr sz="3200">
                <a:solidFill>
                  <a:schemeClr val="tx1"/>
                </a:solidFill>
                <a:latin typeface="Corbel" pitchFamily="34" charset="0"/>
              </a:defRPr>
            </a:lvl1pPr>
            <a:lvl2pPr marL="742950" indent="-285750">
              <a:defRPr sz="2800">
                <a:solidFill>
                  <a:schemeClr val="tx1"/>
                </a:solidFill>
                <a:latin typeface="Corbel" pitchFamily="34" charset="0"/>
              </a:defRPr>
            </a:lvl2pPr>
            <a:lvl3pPr marL="1143000">
              <a:defRPr sz="2400">
                <a:solidFill>
                  <a:schemeClr val="tx1"/>
                </a:solidFill>
                <a:latin typeface="Corbel" pitchFamily="34" charset="0"/>
              </a:defRPr>
            </a:lvl3pPr>
            <a:lvl4pPr marL="1600200" indent="-228600">
              <a:defRPr sz="2000">
                <a:solidFill>
                  <a:schemeClr val="tx1"/>
                </a:solidFill>
                <a:latin typeface="Corbel" pitchFamily="34" charset="0"/>
              </a:defRPr>
            </a:lvl4pPr>
            <a:lvl5pPr marL="2057400" indent="-228600">
              <a:defRPr sz="2000">
                <a:solidFill>
                  <a:schemeClr val="tx1"/>
                </a:solidFill>
                <a:latin typeface="Corbel" pitchFamily="34" charset="0"/>
              </a:defRPr>
            </a:lvl5pPr>
            <a:lvl6pPr marL="2514600" indent="-228600" eaLnBrk="0" fontAlgn="base" hangingPunct="0">
              <a:spcAft>
                <a:spcPct val="0"/>
              </a:spcAft>
              <a:buClr>
                <a:srgbClr val="D092A7"/>
              </a:buClr>
              <a:buFont typeface="Wingdings 2" pitchFamily="18" charset="2"/>
              <a:defRPr sz="2000">
                <a:solidFill>
                  <a:schemeClr val="tx1"/>
                </a:solidFill>
                <a:latin typeface="Corbel" pitchFamily="34" charset="0"/>
              </a:defRPr>
            </a:lvl6pPr>
            <a:lvl7pPr marL="2971800" indent="-228600" eaLnBrk="0" fontAlgn="base" hangingPunct="0">
              <a:spcAft>
                <a:spcPct val="0"/>
              </a:spcAft>
              <a:buClr>
                <a:srgbClr val="D092A7"/>
              </a:buClr>
              <a:buFont typeface="Wingdings 2" pitchFamily="18" charset="2"/>
              <a:defRPr sz="2000">
                <a:solidFill>
                  <a:schemeClr val="tx1"/>
                </a:solidFill>
                <a:latin typeface="Corbel" pitchFamily="34" charset="0"/>
              </a:defRPr>
            </a:lvl7pPr>
            <a:lvl8pPr marL="3429000" indent="-228600" eaLnBrk="0" fontAlgn="base" hangingPunct="0">
              <a:spcAft>
                <a:spcPct val="0"/>
              </a:spcAft>
              <a:buClr>
                <a:srgbClr val="D092A7"/>
              </a:buClr>
              <a:buFont typeface="Wingdings 2" pitchFamily="18" charset="2"/>
              <a:defRPr sz="2000">
                <a:solidFill>
                  <a:schemeClr val="tx1"/>
                </a:solidFill>
                <a:latin typeface="Corbel" pitchFamily="34" charset="0"/>
              </a:defRPr>
            </a:lvl8pPr>
            <a:lvl9pPr marL="3886200" indent="-228600" eaLnBrk="0" fontAlgn="base" hangingPunct="0">
              <a:spcAft>
                <a:spcPct val="0"/>
              </a:spcAft>
              <a:buClr>
                <a:srgbClr val="D092A7"/>
              </a:buClr>
              <a:buFont typeface="Wingdings 2" pitchFamily="18" charset="2"/>
              <a:defRPr sz="2000">
                <a:solidFill>
                  <a:schemeClr val="tx1"/>
                </a:solidFill>
                <a:latin typeface="Corbel" pitchFamily="34" charset="0"/>
              </a:defRPr>
            </a:lvl9pPr>
          </a:lstStyle>
          <a:p>
            <a:pPr eaLnBrk="1" fontAlgn="auto" hangingPunct="1">
              <a:lnSpc>
                <a:spcPct val="90000"/>
              </a:lnSpc>
              <a:spcAft>
                <a:spcPts val="422"/>
              </a:spcAft>
              <a:defRPr/>
            </a:pPr>
            <a:endParaRPr lang="en-US" altLang="ru-RU" sz="2812" dirty="0">
              <a:latin typeface="+mj-lt"/>
              <a:ea typeface="+mj-ea"/>
              <a:cs typeface="+mj-cs"/>
            </a:endParaRPr>
          </a:p>
        </p:txBody>
      </p:sp>
      <p:pic>
        <p:nvPicPr>
          <p:cNvPr id="16389" name="Рисунок 3">
            <a:extLst>
              <a:ext uri="{FF2B5EF4-FFF2-40B4-BE49-F238E27FC236}">
                <a16:creationId xmlns:a16="http://schemas.microsoft.com/office/drawing/2014/main" id="{F28A3A3B-33D4-49F3-FD50-106C1C6E9C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06363"/>
            <a:ext cx="12636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4">
            <a:extLst>
              <a:ext uri="{FF2B5EF4-FFF2-40B4-BE49-F238E27FC236}">
                <a16:creationId xmlns:a16="http://schemas.microsoft.com/office/drawing/2014/main" id="{0D9BBB20-4C84-E09D-F593-429401060B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3075" y="257175"/>
            <a:ext cx="1244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3B8EF09-FB54-AAD2-3A9C-A2AEE8B2A574}"/>
              </a:ext>
            </a:extLst>
          </p:cNvPr>
          <p:cNvGraphicFramePr>
            <a:graphicFrameLocks noGrp="1"/>
          </p:cNvGraphicFramePr>
          <p:nvPr>
            <p:ph idx="1"/>
          </p:nvPr>
        </p:nvGraphicFramePr>
        <p:xfrm>
          <a:off x="-1584424" y="1178537"/>
          <a:ext cx="7680424" cy="4887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11">
            <a:extLst>
              <a:ext uri="{FF2B5EF4-FFF2-40B4-BE49-F238E27FC236}">
                <a16:creationId xmlns:a16="http://schemas.microsoft.com/office/drawing/2014/main" id="{10524451-DEB8-49E9-0624-EF544A5E49AA}"/>
              </a:ext>
            </a:extLst>
          </p:cNvPr>
          <p:cNvSpPr>
            <a:spLocks noChangeArrowheads="1"/>
          </p:cNvSpPr>
          <p:nvPr/>
        </p:nvSpPr>
        <p:spPr bwMode="auto">
          <a:xfrm>
            <a:off x="3797300" y="1801813"/>
            <a:ext cx="3648075" cy="42056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2133" dirty="0">
                <a:latin typeface="+mn-lt"/>
                <a:ea typeface="Calibri" panose="020F0502020204030204" pitchFamily="34" charset="0"/>
                <a:cs typeface="Times New Roman" panose="02020603050405020304" pitchFamily="18" charset="0"/>
              </a:rPr>
              <a:t> </a:t>
            </a:r>
            <a:r>
              <a:rPr lang="zh-CN" altLang="en-US" sz="2133" dirty="0">
                <a:latin typeface="+mn-ea"/>
                <a:cs typeface="Times New Roman" panose="02020603050405020304" pitchFamily="18" charset="0"/>
              </a:rPr>
              <a:t>从事农业人口比例</a:t>
            </a:r>
            <a:endParaRPr lang="en-US" sz="2133" dirty="0">
              <a:latin typeface="+mn-ea"/>
              <a:cs typeface="Times New Roman" panose="02020603050405020304" pitchFamily="18" charset="0"/>
            </a:endParaRPr>
          </a:p>
        </p:txBody>
      </p:sp>
      <p:sp>
        <p:nvSpPr>
          <p:cNvPr id="4100" name="Rectangle 15">
            <a:extLst>
              <a:ext uri="{FF2B5EF4-FFF2-40B4-BE49-F238E27FC236}">
                <a16:creationId xmlns:a16="http://schemas.microsoft.com/office/drawing/2014/main" id="{AD809121-53C9-68A0-CCEB-3B03863D0576}"/>
              </a:ext>
            </a:extLst>
          </p:cNvPr>
          <p:cNvSpPr>
            <a:spLocks noChangeArrowheads="1"/>
          </p:cNvSpPr>
          <p:nvPr/>
        </p:nvSpPr>
        <p:spPr bwMode="auto">
          <a:xfrm>
            <a:off x="3797300" y="3235325"/>
            <a:ext cx="2648324" cy="42056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zh-CN" altLang="en-US" sz="2133" dirty="0">
                <a:latin typeface="+mn-lt"/>
                <a:cs typeface="Times New Roman" panose="02020603050405020304" pitchFamily="18" charset="0"/>
              </a:rPr>
              <a:t>农业占本国</a:t>
            </a:r>
            <a:r>
              <a:rPr lang="en-US" altLang="zh-CN" sz="2133" dirty="0">
                <a:latin typeface="+mn-lt"/>
                <a:cs typeface="Times New Roman" panose="02020603050405020304" pitchFamily="18" charset="0"/>
              </a:rPr>
              <a:t>GDP</a:t>
            </a:r>
            <a:r>
              <a:rPr lang="zh-CN" altLang="en-US" sz="2133" dirty="0">
                <a:latin typeface="+mn-lt"/>
                <a:cs typeface="Times New Roman" panose="02020603050405020304" pitchFamily="18" charset="0"/>
              </a:rPr>
              <a:t>份额</a:t>
            </a:r>
            <a:endParaRPr lang="en-US" sz="2133" dirty="0">
              <a:latin typeface="+mn-lt"/>
              <a:cs typeface="Times New Roman" panose="02020603050405020304" pitchFamily="18" charset="0"/>
            </a:endParaRPr>
          </a:p>
        </p:txBody>
      </p:sp>
      <p:sp>
        <p:nvSpPr>
          <p:cNvPr id="4101" name="Rectangle 16">
            <a:extLst>
              <a:ext uri="{FF2B5EF4-FFF2-40B4-BE49-F238E27FC236}">
                <a16:creationId xmlns:a16="http://schemas.microsoft.com/office/drawing/2014/main" id="{1DE27F57-E6BF-55C1-EF88-B0FD1FE97B13}"/>
              </a:ext>
            </a:extLst>
          </p:cNvPr>
          <p:cNvSpPr>
            <a:spLocks noChangeArrowheads="1"/>
          </p:cNvSpPr>
          <p:nvPr/>
        </p:nvSpPr>
        <p:spPr bwMode="auto">
          <a:xfrm>
            <a:off x="3797300" y="4916488"/>
            <a:ext cx="3070225" cy="42056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zh-CN" altLang="en-US" sz="2133" dirty="0">
                <a:latin typeface="+mn-lt"/>
                <a:cs typeface="Times New Roman" panose="02020603050405020304" pitchFamily="18" charset="0"/>
              </a:rPr>
              <a:t>农业占本国出口份额</a:t>
            </a:r>
            <a:r>
              <a:rPr lang="en-US" sz="2133" dirty="0">
                <a:latin typeface="+mn-lt"/>
                <a:cs typeface="Times New Roman" panose="02020603050405020304" pitchFamily="18" charset="0"/>
              </a:rPr>
              <a:t>  </a:t>
            </a:r>
          </a:p>
        </p:txBody>
      </p:sp>
      <p:sp>
        <p:nvSpPr>
          <p:cNvPr id="18" name="Title 1">
            <a:extLst>
              <a:ext uri="{FF2B5EF4-FFF2-40B4-BE49-F238E27FC236}">
                <a16:creationId xmlns:a16="http://schemas.microsoft.com/office/drawing/2014/main" id="{99B12637-6386-2174-56BD-C716AF211A29}"/>
              </a:ext>
            </a:extLst>
          </p:cNvPr>
          <p:cNvSpPr txBox="1">
            <a:spLocks/>
          </p:cNvSpPr>
          <p:nvPr/>
        </p:nvSpPr>
        <p:spPr>
          <a:xfrm>
            <a:off x="677863" y="-12700"/>
            <a:ext cx="11369675" cy="960438"/>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90000"/>
              </a:lnSpc>
              <a:spcAft>
                <a:spcPts val="0"/>
              </a:spcAft>
              <a:defRPr/>
            </a:pPr>
            <a:r>
              <a:rPr lang="zh-CN" altLang="en-US" sz="3600" b="1" dirty="0">
                <a:solidFill>
                  <a:schemeClr val="accent6">
                    <a:lumMod val="50000"/>
                  </a:schemeClr>
                </a:solidFill>
                <a:latin typeface="+mn-lt"/>
              </a:rPr>
              <a:t>主要农业发展指标</a:t>
            </a:r>
            <a:endParaRPr lang="en-US" sz="3600" b="1" dirty="0">
              <a:solidFill>
                <a:schemeClr val="accent6">
                  <a:lumMod val="50000"/>
                </a:schemeClr>
              </a:solidFill>
              <a:latin typeface="+mn-lt"/>
            </a:endParaRPr>
          </a:p>
        </p:txBody>
      </p:sp>
      <p:sp>
        <p:nvSpPr>
          <p:cNvPr id="11" name="TextBox 10">
            <a:extLst>
              <a:ext uri="{FF2B5EF4-FFF2-40B4-BE49-F238E27FC236}">
                <a16:creationId xmlns:a16="http://schemas.microsoft.com/office/drawing/2014/main" id="{D1390BCB-076D-B3CA-C36E-348E39AEAB0A}"/>
              </a:ext>
            </a:extLst>
          </p:cNvPr>
          <p:cNvSpPr txBox="1"/>
          <p:nvPr/>
        </p:nvSpPr>
        <p:spPr>
          <a:xfrm>
            <a:off x="7169150" y="2366963"/>
            <a:ext cx="4602163" cy="129266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zh-CN" altLang="en-US" dirty="0">
                <a:solidFill>
                  <a:srgbClr val="000000"/>
                </a:solidFill>
                <a:cs typeface="Times New Roman" pitchFamily="18" charset="0"/>
              </a:rPr>
              <a:t>农业的社会和经济重要性不仅体现在指标上，而且在塔吉克斯坦</a:t>
            </a:r>
            <a:r>
              <a:rPr lang="en-US" altLang="zh-CN" dirty="0">
                <a:solidFill>
                  <a:srgbClr val="000000"/>
                </a:solidFill>
                <a:cs typeface="Times New Roman" pitchFamily="18" charset="0"/>
              </a:rPr>
              <a:t>《</a:t>
            </a:r>
            <a:r>
              <a:rPr lang="zh-CN" altLang="en-US" dirty="0">
                <a:solidFill>
                  <a:srgbClr val="000000"/>
                </a:solidFill>
                <a:cs typeface="Times New Roman" pitchFamily="18" charset="0"/>
              </a:rPr>
              <a:t>国家发展战略</a:t>
            </a:r>
            <a:r>
              <a:rPr lang="en-US" altLang="zh-CN" dirty="0">
                <a:solidFill>
                  <a:srgbClr val="000000"/>
                </a:solidFill>
                <a:cs typeface="Times New Roman" pitchFamily="18" charset="0"/>
              </a:rPr>
              <a:t>2030》</a:t>
            </a:r>
            <a:r>
              <a:rPr lang="zh-CN" altLang="en-US" dirty="0">
                <a:solidFill>
                  <a:srgbClr val="000000"/>
                </a:solidFill>
                <a:cs typeface="Times New Roman" pitchFamily="18" charset="0"/>
              </a:rPr>
              <a:t>中也发挥着关键作用，在该战略中，提高农业生产率对于实现粮食安全目标至关重要</a:t>
            </a:r>
            <a:endParaRPr lang="en-US" sz="2400" dirty="0">
              <a:solidFill>
                <a:srgbClr val="000000"/>
              </a:solidFill>
              <a:cs typeface="Times New Roman" pitchFamily="18" charset="0"/>
            </a:endParaRP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ector Context">
            <a:extLst>
              <a:ext uri="{FF2B5EF4-FFF2-40B4-BE49-F238E27FC236}">
                <a16:creationId xmlns:a16="http://schemas.microsoft.com/office/drawing/2014/main" id="{00AF7FA1-8D54-0CBA-A22C-61EB6AE82085}"/>
              </a:ext>
            </a:extLst>
          </p:cNvPr>
          <p:cNvSpPr txBox="1">
            <a:spLocks noGrp="1"/>
          </p:cNvSpPr>
          <p:nvPr>
            <p:ph type="title"/>
          </p:nvPr>
        </p:nvSpPr>
        <p:spPr>
          <a:xfrm>
            <a:off x="444500" y="541338"/>
            <a:ext cx="3911600" cy="2500312"/>
          </a:xfrm>
        </p:spPr>
        <p:txBody>
          <a:bodyPr rtlCol="0">
            <a:normAutofit/>
          </a:bodyPr>
          <a:lstStyle/>
          <a:p>
            <a:pPr algn="ctr" eaLnBrk="1" fontAlgn="auto" hangingPunct="1">
              <a:spcAft>
                <a:spcPts val="0"/>
              </a:spcAft>
              <a:defRPr/>
            </a:pPr>
            <a:r>
              <a:rPr lang="zh-CN" altLang="en-US" sz="3600" b="1" dirty="0">
                <a:solidFill>
                  <a:schemeClr val="accent6">
                    <a:lumMod val="50000"/>
                  </a:schemeClr>
                </a:solidFill>
                <a:latin typeface="+mn-lt"/>
              </a:rPr>
              <a:t>改革成果</a:t>
            </a:r>
            <a:endParaRPr lang="en-US" sz="3600" b="1" dirty="0">
              <a:solidFill>
                <a:schemeClr val="accent6">
                  <a:lumMod val="50000"/>
                </a:schemeClr>
              </a:solidFill>
              <a:latin typeface="+mn-lt"/>
            </a:endParaRPr>
          </a:p>
        </p:txBody>
      </p:sp>
      <p:sp>
        <p:nvSpPr>
          <p:cNvPr id="5123" name="Largest share of the population over 65% residing in the rural area, direct dependence upon agricultural sector…">
            <a:extLst>
              <a:ext uri="{FF2B5EF4-FFF2-40B4-BE49-F238E27FC236}">
                <a16:creationId xmlns:a16="http://schemas.microsoft.com/office/drawing/2014/main" id="{DACCF3F8-E7AA-A3FF-34FE-A27E34E2A0D7}"/>
              </a:ext>
            </a:extLst>
          </p:cNvPr>
          <p:cNvSpPr>
            <a:spLocks noGrp="1"/>
          </p:cNvSpPr>
          <p:nvPr>
            <p:ph type="body" idx="1"/>
          </p:nvPr>
        </p:nvSpPr>
        <p:spPr>
          <a:xfrm>
            <a:off x="4356100" y="622300"/>
            <a:ext cx="7562850" cy="6132513"/>
          </a:xfrm>
        </p:spPr>
        <p:txBody>
          <a:bodyPr/>
          <a:lstStyle/>
          <a:p>
            <a:pPr marL="396875" indent="-396875" eaLnBrk="1" hangingPunct="1"/>
            <a:r>
              <a:rPr lang="zh-CN" altLang="en-US" sz="2700" dirty="0">
                <a:cs typeface="Arial" panose="020B0604020202020204" pitchFamily="34" charset="0"/>
              </a:rPr>
              <a:t>塔吉克斯坦在农业改革和建立农工体系方面取得了显著成果：</a:t>
            </a:r>
            <a:endParaRPr lang="en-US" sz="2700" dirty="0">
              <a:cs typeface="Arial" panose="020B0604020202020204" pitchFamily="34" charset="0"/>
            </a:endParaRPr>
          </a:p>
          <a:p>
            <a:pPr marL="396875" indent="-396875" eaLnBrk="1" hangingPunct="1"/>
            <a:r>
              <a:rPr lang="zh-CN" altLang="en-US" sz="2700" dirty="0">
                <a:cs typeface="Arial" panose="020B0604020202020204" pitchFamily="34" charset="0"/>
              </a:rPr>
              <a:t>尽管自然资源有限，且极易受到气候威胁影响，但农业平均增长率为</a:t>
            </a:r>
            <a:r>
              <a:rPr lang="en-US" altLang="zh-CN" sz="2700" dirty="0">
                <a:cs typeface="Arial" panose="020B0604020202020204" pitchFamily="34" charset="0"/>
              </a:rPr>
              <a:t>6.4%</a:t>
            </a:r>
            <a:r>
              <a:rPr lang="zh-CN" altLang="en-US" sz="2700" dirty="0">
                <a:cs typeface="Arial" panose="020B0604020202020204" pitchFamily="34" charset="0"/>
              </a:rPr>
              <a:t>（</a:t>
            </a:r>
            <a:r>
              <a:rPr lang="en-US" altLang="zh-CN" sz="2700" dirty="0">
                <a:cs typeface="Arial" panose="020B0604020202020204" pitchFamily="34" charset="0"/>
              </a:rPr>
              <a:t>2010-2019</a:t>
            </a:r>
            <a:r>
              <a:rPr lang="zh-CN" altLang="en-US" sz="2700" dirty="0">
                <a:cs typeface="Arial" panose="020B0604020202020204" pitchFamily="34" charset="0"/>
              </a:rPr>
              <a:t>年），</a:t>
            </a:r>
            <a:r>
              <a:rPr lang="en-US" altLang="zh-CN" sz="2700" dirty="0">
                <a:cs typeface="Arial" panose="020B0604020202020204" pitchFamily="34" charset="0"/>
              </a:rPr>
              <a:t>2020</a:t>
            </a:r>
            <a:r>
              <a:rPr lang="zh-CN" altLang="en-US" sz="2700" dirty="0">
                <a:cs typeface="Arial" panose="020B0604020202020204" pitchFamily="34" charset="0"/>
              </a:rPr>
              <a:t>年和</a:t>
            </a:r>
            <a:r>
              <a:rPr lang="en-US" altLang="zh-CN" sz="2700" dirty="0">
                <a:cs typeface="Arial" panose="020B0604020202020204" pitchFamily="34" charset="0"/>
              </a:rPr>
              <a:t>2021</a:t>
            </a:r>
            <a:r>
              <a:rPr lang="zh-CN" altLang="en-US" sz="2700" dirty="0">
                <a:cs typeface="Arial" panose="020B0604020202020204" pitchFamily="34" charset="0"/>
              </a:rPr>
              <a:t>年分别为</a:t>
            </a:r>
            <a:r>
              <a:rPr lang="en-US" altLang="zh-CN" sz="2700" dirty="0">
                <a:cs typeface="Arial" panose="020B0604020202020204" pitchFamily="34" charset="0"/>
              </a:rPr>
              <a:t>8.8%</a:t>
            </a:r>
            <a:r>
              <a:rPr lang="zh-CN" altLang="en-US" sz="2700" dirty="0">
                <a:cs typeface="Arial" panose="020B0604020202020204" pitchFamily="34" charset="0"/>
              </a:rPr>
              <a:t>和</a:t>
            </a:r>
            <a:r>
              <a:rPr lang="en-US" altLang="zh-CN" sz="2700" dirty="0">
                <a:cs typeface="Arial" panose="020B0604020202020204" pitchFamily="34" charset="0"/>
              </a:rPr>
              <a:t>6.6%</a:t>
            </a:r>
            <a:endParaRPr lang="en-US" sz="2700" dirty="0">
              <a:cs typeface="Arial" panose="020B0604020202020204" pitchFamily="34" charset="0"/>
            </a:endParaRPr>
          </a:p>
          <a:p>
            <a:pPr marL="396875" indent="-396875" eaLnBrk="1" hangingPunct="1"/>
            <a:r>
              <a:rPr lang="zh-CN" altLang="en-US" sz="2700" dirty="0">
                <a:cs typeface="Arial" panose="020B0604020202020204" pitchFamily="34" charset="0"/>
              </a:rPr>
              <a:t>农产品生产和出口呈积极趋势</a:t>
            </a:r>
            <a:endParaRPr lang="en-US" sz="2700" dirty="0">
              <a:cs typeface="Arial" panose="020B0604020202020204" pitchFamily="34" charset="0"/>
            </a:endParaRPr>
          </a:p>
          <a:p>
            <a:pPr marL="396875" indent="-396875" eaLnBrk="1" hangingPunct="1"/>
            <a:r>
              <a:rPr lang="zh-CN" altLang="en-US" sz="2700" dirty="0">
                <a:cs typeface="Arial" panose="020B0604020202020204" pitchFamily="34" charset="0"/>
              </a:rPr>
              <a:t>这种增长主要是由于促进了土地改革，加速了多元化，并在一定程度上提高了生产力</a:t>
            </a:r>
            <a:endParaRPr lang="en-US" sz="2700" dirty="0">
              <a:cs typeface="Arial" panose="020B0604020202020204" pitchFamily="34" charset="0"/>
            </a:endParaRPr>
          </a:p>
        </p:txBody>
      </p:sp>
      <p:pic>
        <p:nvPicPr>
          <p:cNvPr id="5124" name="Picture 4" descr="Продовольственная безопасность: проект ФАО в Таджикистане и Кыргызстане -  21.09.2017, Sputnik Таджикистан">
            <a:extLst>
              <a:ext uri="{FF2B5EF4-FFF2-40B4-BE49-F238E27FC236}">
                <a16:creationId xmlns:a16="http://schemas.microsoft.com/office/drawing/2014/main" id="{64F7AFAE-0A71-78D0-8648-8248D606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0890"/>
          <a:stretch>
            <a:fillRect/>
          </a:stretch>
        </p:blipFill>
        <p:spPr bwMode="auto">
          <a:xfrm>
            <a:off x="620713" y="2579688"/>
            <a:ext cx="355917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E8AA6312-528E-38A4-B310-798C7FF62381}"/>
              </a:ext>
            </a:extLst>
          </p:cNvPr>
          <p:cNvGraphicFramePr>
            <a:graphicFrameLocks noGrp="1"/>
          </p:cNvGraphicFramePr>
          <p:nvPr>
            <p:extLst>
              <p:ext uri="{D42A27DB-BD31-4B8C-83A1-F6EECF244321}">
                <p14:modId xmlns:p14="http://schemas.microsoft.com/office/powerpoint/2010/main" val="3457972301"/>
              </p:ext>
            </p:extLst>
          </p:nvPr>
        </p:nvGraphicFramePr>
        <p:xfrm>
          <a:off x="2000250" y="1130300"/>
          <a:ext cx="8651875" cy="5384797"/>
        </p:xfrm>
        <a:graphic>
          <a:graphicData uri="http://schemas.openxmlformats.org/drawingml/2006/table">
            <a:tbl>
              <a:tblPr/>
              <a:tblGrid>
                <a:gridCol w="1307442">
                  <a:extLst>
                    <a:ext uri="{9D8B030D-6E8A-4147-A177-3AD203B41FA5}">
                      <a16:colId xmlns:a16="http://schemas.microsoft.com/office/drawing/2014/main" val="20000"/>
                    </a:ext>
                  </a:extLst>
                </a:gridCol>
                <a:gridCol w="1182777">
                  <a:extLst>
                    <a:ext uri="{9D8B030D-6E8A-4147-A177-3AD203B41FA5}">
                      <a16:colId xmlns:a16="http://schemas.microsoft.com/office/drawing/2014/main" val="20001"/>
                    </a:ext>
                  </a:extLst>
                </a:gridCol>
                <a:gridCol w="1156284">
                  <a:extLst>
                    <a:ext uri="{9D8B030D-6E8A-4147-A177-3AD203B41FA5}">
                      <a16:colId xmlns:a16="http://schemas.microsoft.com/office/drawing/2014/main" val="20002"/>
                    </a:ext>
                  </a:extLst>
                </a:gridCol>
                <a:gridCol w="1319909">
                  <a:extLst>
                    <a:ext uri="{9D8B030D-6E8A-4147-A177-3AD203B41FA5}">
                      <a16:colId xmlns:a16="http://schemas.microsoft.com/office/drawing/2014/main" val="20003"/>
                    </a:ext>
                  </a:extLst>
                </a:gridCol>
                <a:gridCol w="1087718">
                  <a:extLst>
                    <a:ext uri="{9D8B030D-6E8A-4147-A177-3AD203B41FA5}">
                      <a16:colId xmlns:a16="http://schemas.microsoft.com/office/drawing/2014/main" val="20004"/>
                    </a:ext>
                  </a:extLst>
                </a:gridCol>
                <a:gridCol w="1301168">
                  <a:extLst>
                    <a:ext uri="{9D8B030D-6E8A-4147-A177-3AD203B41FA5}">
                      <a16:colId xmlns:a16="http://schemas.microsoft.com/office/drawing/2014/main" val="20005"/>
                    </a:ext>
                  </a:extLst>
                </a:gridCol>
                <a:gridCol w="1296577">
                  <a:extLst>
                    <a:ext uri="{9D8B030D-6E8A-4147-A177-3AD203B41FA5}">
                      <a16:colId xmlns:a16="http://schemas.microsoft.com/office/drawing/2014/main" val="20006"/>
                    </a:ext>
                  </a:extLst>
                </a:gridCol>
              </a:tblGrid>
              <a:tr h="10426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1"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latin typeface="+mn-lt"/>
                        </a:rPr>
                        <a:t>2000</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latin typeface="+mn-lt"/>
                        </a:rPr>
                        <a:t>2005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latin typeface="+mn-lt"/>
                        </a:rPr>
                        <a:t>2016</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latin typeface="+mn-lt"/>
                        </a:rPr>
                        <a:t>2021</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2021  /2000</a:t>
                      </a:r>
                    </a:p>
                  </a:txBody>
                  <a:tcPr marL="6394" marR="6394" marT="639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2021/ 2016</a:t>
                      </a:r>
                    </a:p>
                  </a:txBody>
                  <a:tcPr marL="6394" marR="6394" marT="639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550</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935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1435.8</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1586.5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rPr>
                        <a:t>2.8 </a:t>
                      </a:r>
                      <a:r>
                        <a:rPr kumimoji="0" lang="zh-CN" altLang="en-US" sz="2400" b="1" i="0" u="none" strike="noStrike" cap="none" normalizeH="0" baseline="0" dirty="0">
                          <a:ln>
                            <a:noFill/>
                          </a:ln>
                          <a:solidFill>
                            <a:srgbClr val="002060"/>
                          </a:solidFill>
                          <a:latin typeface="+mn-lt"/>
                        </a:rPr>
                        <a:t>倍</a:t>
                      </a:r>
                      <a:endParaRPr kumimoji="0" lang="en-US" sz="2400" b="1" i="0" u="none" strike="noStrike" cap="none" normalizeH="0" baseline="0" dirty="0">
                        <a:ln>
                          <a:noFill/>
                        </a:ln>
                        <a:solidFill>
                          <a:srgbClr val="002060"/>
                        </a:solidFill>
                        <a:latin typeface="+mn-lt"/>
                      </a:endParaRP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110.4%</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303</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555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898.1</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1041.3</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rPr>
                        <a:t>3.4 </a:t>
                      </a:r>
                      <a:r>
                        <a:rPr kumimoji="0" lang="zh-CN" altLang="en-US" sz="2400" b="1" i="0" u="none" strike="noStrike" cap="none" normalizeH="0" baseline="0" dirty="0">
                          <a:ln>
                            <a:noFill/>
                          </a:ln>
                          <a:solidFill>
                            <a:srgbClr val="002060"/>
                          </a:solidFill>
                          <a:latin typeface="+mn-lt"/>
                        </a:rPr>
                        <a:t>倍</a:t>
                      </a:r>
                      <a:r>
                        <a:rPr kumimoji="0" lang="en-US" sz="2400" b="1" i="0" u="none" strike="noStrike" cap="none" normalizeH="0" baseline="0" dirty="0">
                          <a:ln>
                            <a:noFill/>
                          </a:ln>
                          <a:solidFill>
                            <a:srgbClr val="002060"/>
                          </a:solidFill>
                          <a:latin typeface="+mn-lt"/>
                        </a:rPr>
                        <a:t> </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115,9;</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355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719</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1748.3</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2597.5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rPr>
                        <a:t>7.3 </a:t>
                      </a:r>
                      <a:r>
                        <a:rPr kumimoji="0" lang="zh-CN" altLang="en-US" sz="2400" b="1" i="0" u="none" strike="noStrike" cap="none" normalizeH="0" baseline="0" dirty="0">
                          <a:ln>
                            <a:noFill/>
                          </a:ln>
                          <a:solidFill>
                            <a:srgbClr val="002060"/>
                          </a:solidFill>
                          <a:latin typeface="+mn-lt"/>
                        </a:rPr>
                        <a:t>倍</a:t>
                      </a:r>
                      <a:r>
                        <a:rPr kumimoji="0" lang="en-US" sz="2400" b="1" i="0" u="none" strike="noStrike" cap="none" normalizeH="0" baseline="0" dirty="0">
                          <a:ln>
                            <a:noFill/>
                          </a:ln>
                          <a:solidFill>
                            <a:srgbClr val="002060"/>
                          </a:solidFill>
                          <a:latin typeface="+mn-lt"/>
                        </a:rPr>
                        <a:t> </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148,5;</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95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170</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594.2</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818.8</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rPr>
                        <a:t>8.6 </a:t>
                      </a:r>
                      <a:r>
                        <a:rPr kumimoji="0" lang="zh-CN" altLang="en-US" sz="2400" b="1" i="0" u="none" strike="noStrike" cap="none" normalizeH="0" baseline="0" dirty="0">
                          <a:ln>
                            <a:noFill/>
                          </a:ln>
                          <a:solidFill>
                            <a:srgbClr val="002060"/>
                          </a:solidFill>
                          <a:latin typeface="+mn-lt"/>
                        </a:rPr>
                        <a:t>倍</a:t>
                      </a:r>
                      <a:endParaRPr kumimoji="0" lang="en-US" sz="2400" b="1" i="0" u="none" strike="noStrike" cap="none" normalizeH="0" baseline="0" dirty="0">
                        <a:ln>
                          <a:noFill/>
                        </a:ln>
                        <a:solidFill>
                          <a:srgbClr val="002060"/>
                        </a:solidFill>
                        <a:latin typeface="+mn-lt"/>
                      </a:endParaRP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137,8;</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170</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148</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364.1</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444.4</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ea typeface="+mn-ea"/>
                          <a:cs typeface="+mn-cs"/>
                        </a:rPr>
                        <a:t>2.6 </a:t>
                      </a:r>
                      <a:r>
                        <a:rPr kumimoji="0" lang="zh-CN" altLang="en-US" sz="2400" b="1" i="0" u="none" strike="noStrike" cap="none" normalizeH="0" baseline="0" dirty="0">
                          <a:ln>
                            <a:noFill/>
                          </a:ln>
                          <a:solidFill>
                            <a:srgbClr val="002060"/>
                          </a:solidFill>
                          <a:latin typeface="+mn-lt"/>
                          <a:ea typeface="+mn-ea"/>
                          <a:cs typeface="+mn-cs"/>
                        </a:rPr>
                        <a:t>倍</a:t>
                      </a:r>
                      <a:endParaRPr kumimoji="0" lang="en-US" sz="2400" b="1" i="0" u="none" strike="noStrike" cap="none" normalizeH="0" baseline="0" dirty="0">
                        <a:ln>
                          <a:noFill/>
                        </a:ln>
                        <a:solidFill>
                          <a:srgbClr val="002060"/>
                        </a:solidFill>
                        <a:latin typeface="+mn-lt"/>
                        <a:ea typeface="+mn-ea"/>
                        <a:cs typeface="+mn-cs"/>
                      </a:endParaRP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122;</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110</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91</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214.7</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267.5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ea typeface="+mn-ea"/>
                          <a:cs typeface="+mn-cs"/>
                        </a:rPr>
                        <a:t>2.4 </a:t>
                      </a:r>
                      <a:r>
                        <a:rPr kumimoji="0" lang="zh-CN" altLang="en-US" sz="2400" b="1" i="0" u="none" strike="noStrike" cap="none" normalizeH="0" baseline="0" dirty="0">
                          <a:ln>
                            <a:noFill/>
                          </a:ln>
                          <a:solidFill>
                            <a:srgbClr val="002060"/>
                          </a:solidFill>
                          <a:latin typeface="+mn-lt"/>
                          <a:ea typeface="+mn-ea"/>
                          <a:cs typeface="+mn-cs"/>
                        </a:rPr>
                        <a:t>倍</a:t>
                      </a:r>
                      <a:endParaRPr kumimoji="0" lang="en-US" sz="2400" b="1" i="0" u="none" strike="noStrike" cap="none" normalizeH="0" baseline="0" dirty="0">
                        <a:ln>
                          <a:noFill/>
                        </a:ln>
                        <a:solidFill>
                          <a:srgbClr val="002060"/>
                        </a:solidFill>
                        <a:latin typeface="+mn-lt"/>
                        <a:ea typeface="+mn-ea"/>
                        <a:cs typeface="+mn-cs"/>
                      </a:endParaRP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rPr>
                        <a:t>111.4 %</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59</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108</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116.7</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163.9</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ea typeface="+mn-ea"/>
                          <a:cs typeface="+mn-cs"/>
                        </a:rPr>
                        <a:t>2.8 </a:t>
                      </a:r>
                      <a:r>
                        <a:rPr kumimoji="0" lang="zh-CN" altLang="en-US" sz="2400" b="1" i="0" u="none" strike="noStrike" cap="none" normalizeH="0" baseline="0" dirty="0">
                          <a:ln>
                            <a:noFill/>
                          </a:ln>
                          <a:solidFill>
                            <a:srgbClr val="002060"/>
                          </a:solidFill>
                          <a:latin typeface="+mn-lt"/>
                          <a:ea typeface="+mn-ea"/>
                          <a:cs typeface="+mn-cs"/>
                        </a:rPr>
                        <a:t>倍</a:t>
                      </a:r>
                      <a:endParaRPr kumimoji="0" lang="en-US" sz="2400" b="1" i="0" u="none" strike="noStrike" cap="none" normalizeH="0" baseline="0" dirty="0">
                        <a:ln>
                          <a:noFill/>
                        </a:ln>
                        <a:solidFill>
                          <a:srgbClr val="002060"/>
                        </a:solidFill>
                        <a:latin typeface="+mn-lt"/>
                        <a:ea typeface="+mn-ea"/>
                        <a:cs typeface="+mn-cs"/>
                      </a:endParaRP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128.6%</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310</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533</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918</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1042.6</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ea typeface="+mn-ea"/>
                          <a:cs typeface="+mn-cs"/>
                        </a:rPr>
                        <a:t>3.3 </a:t>
                      </a:r>
                      <a:r>
                        <a:rPr kumimoji="0" lang="zh-CN" altLang="en-US" sz="2400" b="1" i="0" u="none" strike="noStrike" cap="none" normalizeH="0" baseline="0" dirty="0">
                          <a:ln>
                            <a:noFill/>
                          </a:ln>
                          <a:solidFill>
                            <a:srgbClr val="002060"/>
                          </a:solidFill>
                          <a:latin typeface="+mn-lt"/>
                          <a:ea typeface="+mn-ea"/>
                          <a:cs typeface="+mn-cs"/>
                        </a:rPr>
                        <a:t>倍</a:t>
                      </a:r>
                      <a:endParaRPr kumimoji="0" lang="en-US" sz="2400" b="1" i="0" u="none" strike="noStrike" cap="none" normalizeH="0" baseline="0" dirty="0">
                        <a:ln>
                          <a:noFill/>
                        </a:ln>
                        <a:solidFill>
                          <a:srgbClr val="002060"/>
                        </a:solidFill>
                        <a:latin typeface="+mn-lt"/>
                        <a:ea typeface="+mn-ea"/>
                        <a:cs typeface="+mn-cs"/>
                      </a:endParaRP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111.2%</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2456">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5725" marR="0" lvl="0" indent="0" algn="l" defTabSz="914400" rtl="0" eaLnBrk="1" fontAlgn="ctr" latinLnBrk="0" hangingPunct="1">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rgbClr val="000000"/>
                        </a:solidFill>
                        <a:effectLst/>
                        <a:latin typeface="+mj-lt"/>
                      </a:endParaRP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24</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99</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337.1</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latin typeface="+mn-lt"/>
                        </a:rPr>
                        <a:t>1053.5</a:t>
                      </a:r>
                    </a:p>
                  </a:txBody>
                  <a:tcPr marL="6394" marR="6394" marT="63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latin typeface="+mn-lt"/>
                        </a:rPr>
                        <a:t>43.9%</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2060"/>
                          </a:solidFill>
                          <a:latin typeface="+mn-lt"/>
                        </a:rPr>
                        <a:t>2.9 </a:t>
                      </a:r>
                      <a:r>
                        <a:rPr kumimoji="0" lang="zh-CN" altLang="en-US" sz="2400" b="1" i="0" u="none" strike="noStrike" cap="none" normalizeH="0" baseline="0" dirty="0">
                          <a:ln>
                            <a:noFill/>
                          </a:ln>
                          <a:solidFill>
                            <a:srgbClr val="002060"/>
                          </a:solidFill>
                          <a:latin typeface="+mn-lt"/>
                        </a:rPr>
                        <a:t>倍</a:t>
                      </a:r>
                      <a:r>
                        <a:rPr kumimoji="0" lang="en-US" sz="2400" b="1" i="0" u="none" strike="noStrike" cap="none" normalizeH="0" baseline="0" dirty="0">
                          <a:ln>
                            <a:noFill/>
                          </a:ln>
                          <a:solidFill>
                            <a:srgbClr val="002060"/>
                          </a:solidFill>
                          <a:latin typeface="+mn-lt"/>
                        </a:rPr>
                        <a:t> </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9" name="Title 18">
            <a:extLst>
              <a:ext uri="{FF2B5EF4-FFF2-40B4-BE49-F238E27FC236}">
                <a16:creationId xmlns:a16="http://schemas.microsoft.com/office/drawing/2014/main" id="{CB915FA8-43B6-7E00-690C-BAADEE9A6C69}"/>
              </a:ext>
            </a:extLst>
          </p:cNvPr>
          <p:cNvSpPr>
            <a:spLocks noGrp="1"/>
          </p:cNvSpPr>
          <p:nvPr>
            <p:ph type="title"/>
          </p:nvPr>
        </p:nvSpPr>
        <p:spPr>
          <a:xfrm>
            <a:off x="614363" y="222250"/>
            <a:ext cx="10409237" cy="908050"/>
          </a:xfrm>
        </p:spPr>
        <p:txBody>
          <a:bodyPr/>
          <a:lstStyle/>
          <a:p>
            <a:pPr eaLnBrk="1" fontAlgn="auto" hangingPunct="1">
              <a:spcAft>
                <a:spcPts val="0"/>
              </a:spcAft>
              <a:defRPr/>
            </a:pPr>
            <a:r>
              <a:rPr lang="zh-CN" altLang="en-US" sz="3600" b="1" dirty="0">
                <a:solidFill>
                  <a:schemeClr val="accent6">
                    <a:lumMod val="50000"/>
                  </a:schemeClr>
                </a:solidFill>
                <a:latin typeface="+mn-lt"/>
              </a:rPr>
              <a:t>农业生产积极趋势</a:t>
            </a:r>
            <a:endParaRPr lang="en-US" sz="3600" b="1" dirty="0">
              <a:solidFill>
                <a:schemeClr val="accent6">
                  <a:lumMod val="50000"/>
                </a:schemeClr>
              </a:solidFill>
              <a:latin typeface="+mn-lt"/>
            </a:endParaRPr>
          </a:p>
        </p:txBody>
      </p:sp>
      <p:grpSp>
        <p:nvGrpSpPr>
          <p:cNvPr id="6238" name="Group 22">
            <a:extLst>
              <a:ext uri="{FF2B5EF4-FFF2-40B4-BE49-F238E27FC236}">
                <a16:creationId xmlns:a16="http://schemas.microsoft.com/office/drawing/2014/main" id="{DCE7BE7F-05AE-B9F0-9479-382C91E10B0D}"/>
              </a:ext>
            </a:extLst>
          </p:cNvPr>
          <p:cNvGrpSpPr>
            <a:grpSpLocks/>
          </p:cNvGrpSpPr>
          <p:nvPr/>
        </p:nvGrpSpPr>
        <p:grpSpPr bwMode="auto">
          <a:xfrm>
            <a:off x="2152650" y="2257425"/>
            <a:ext cx="873125" cy="4225925"/>
            <a:chOff x="1542934" y="2408912"/>
            <a:chExt cx="872665" cy="4226510"/>
          </a:xfrm>
        </p:grpSpPr>
        <p:pic>
          <p:nvPicPr>
            <p:cNvPr id="6239" name="Picture 6">
              <a:extLst>
                <a:ext uri="{FF2B5EF4-FFF2-40B4-BE49-F238E27FC236}">
                  <a16:creationId xmlns:a16="http://schemas.microsoft.com/office/drawing/2014/main" id="{551EE97D-1330-C400-8D92-165A888EDB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3923" y="6295618"/>
              <a:ext cx="606566" cy="3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0" name="Picture 7" descr="A picture containing table, cup, plate, food&#10;&#10;Description automatically generated">
              <a:extLst>
                <a:ext uri="{FF2B5EF4-FFF2-40B4-BE49-F238E27FC236}">
                  <a16:creationId xmlns:a16="http://schemas.microsoft.com/office/drawing/2014/main" id="{C54E2EF5-69C9-5597-0CDF-317AF0154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0142" y="5639374"/>
              <a:ext cx="606568" cy="51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1" name="Picture 9">
              <a:extLst>
                <a:ext uri="{FF2B5EF4-FFF2-40B4-BE49-F238E27FC236}">
                  <a16:creationId xmlns:a16="http://schemas.microsoft.com/office/drawing/2014/main" id="{94149750-583A-07F6-4D82-DE6850B10F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2934" y="4311619"/>
              <a:ext cx="864349" cy="38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2" name="Picture 14">
              <a:extLst>
                <a:ext uri="{FF2B5EF4-FFF2-40B4-BE49-F238E27FC236}">
                  <a16:creationId xmlns:a16="http://schemas.microsoft.com/office/drawing/2014/main" id="{3B0A1566-2128-A7B5-B629-42B689A20C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3631" y="5255199"/>
              <a:ext cx="517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3" name="Picture 10" descr="Виноград оптом в «Фуд Сити» | Фуд Сити">
              <a:extLst>
                <a:ext uri="{FF2B5EF4-FFF2-40B4-BE49-F238E27FC236}">
                  <a16:creationId xmlns:a16="http://schemas.microsoft.com/office/drawing/2014/main" id="{BCF31924-0377-5514-0B38-618391E16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140" t="15770" r="6140" b="19701"/>
            <a:stretch>
              <a:fillRect/>
            </a:stretch>
          </p:blipFill>
          <p:spPr bwMode="auto">
            <a:xfrm>
              <a:off x="1674317" y="4798526"/>
              <a:ext cx="51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4" name="Picture 12" descr="Овощи на экспорт- лук,капуста,свекла,морковь купить в Кагул">
              <a:extLst>
                <a:ext uri="{FF2B5EF4-FFF2-40B4-BE49-F238E27FC236}">
                  <a16:creationId xmlns:a16="http://schemas.microsoft.com/office/drawing/2014/main" id="{82F22033-6CB1-FF92-DC60-6CD892CEF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4771" b="13855"/>
            <a:stretch>
              <a:fillRect/>
            </a:stretch>
          </p:blipFill>
          <p:spPr bwMode="auto">
            <a:xfrm>
              <a:off x="1629602" y="3790505"/>
              <a:ext cx="785997" cy="44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5" name="Picture 11">
              <a:extLst>
                <a:ext uri="{FF2B5EF4-FFF2-40B4-BE49-F238E27FC236}">
                  <a16:creationId xmlns:a16="http://schemas.microsoft.com/office/drawing/2014/main" id="{F0CA5B1A-87EF-1A93-E17C-539D4C6246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63631" y="3330305"/>
              <a:ext cx="628798" cy="38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 name="Picture 12">
              <a:extLst>
                <a:ext uri="{FF2B5EF4-FFF2-40B4-BE49-F238E27FC236}">
                  <a16:creationId xmlns:a16="http://schemas.microsoft.com/office/drawing/2014/main" id="{07CB8FB8-064E-3D3C-D3B8-0B7EB6AFCF7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5032" y="2909570"/>
              <a:ext cx="785996"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 name="Picture 4" descr="Поставка зерновых культур – ООО РОХИ СОМОН – Таджикистан">
              <a:extLst>
                <a:ext uri="{FF2B5EF4-FFF2-40B4-BE49-F238E27FC236}">
                  <a16:creationId xmlns:a16="http://schemas.microsoft.com/office/drawing/2014/main" id="{3F564EEB-989E-2445-AA80-F810BEEC9D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3546" y="2408912"/>
              <a:ext cx="728832" cy="33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7EE0-A917-11AD-E68F-721652BC896B}"/>
              </a:ext>
            </a:extLst>
          </p:cNvPr>
          <p:cNvSpPr>
            <a:spLocks noGrp="1"/>
          </p:cNvSpPr>
          <p:nvPr>
            <p:ph type="title"/>
          </p:nvPr>
        </p:nvSpPr>
        <p:spPr>
          <a:xfrm>
            <a:off x="427038" y="365125"/>
            <a:ext cx="11155362" cy="803275"/>
          </a:xfrm>
        </p:spPr>
        <p:txBody>
          <a:bodyPr/>
          <a:lstStyle/>
          <a:p>
            <a:pPr>
              <a:defRPr/>
            </a:pPr>
            <a:r>
              <a:rPr lang="zh-CN" altLang="en-US" sz="3200" dirty="0"/>
              <a:t>粮食自给（自给率）积极趋势</a:t>
            </a:r>
            <a:endParaRPr lang="en-US" sz="3200" i="1" dirty="0"/>
          </a:p>
        </p:txBody>
      </p:sp>
      <p:sp>
        <p:nvSpPr>
          <p:cNvPr id="7171" name="Content Placeholder 2">
            <a:extLst>
              <a:ext uri="{FF2B5EF4-FFF2-40B4-BE49-F238E27FC236}">
                <a16:creationId xmlns:a16="http://schemas.microsoft.com/office/drawing/2014/main" id="{E3B4B670-ED3B-635B-AE65-9E197D7B9D5C}"/>
              </a:ext>
            </a:extLst>
          </p:cNvPr>
          <p:cNvSpPr>
            <a:spLocks noGrp="1"/>
          </p:cNvSpPr>
          <p:nvPr>
            <p:ph idx="1"/>
          </p:nvPr>
        </p:nvSpPr>
        <p:spPr>
          <a:xfrm>
            <a:off x="427038" y="1425575"/>
            <a:ext cx="7202487" cy="5178425"/>
          </a:xfrm>
        </p:spPr>
        <p:txBody>
          <a:bodyPr/>
          <a:lstStyle/>
          <a:p>
            <a:pPr>
              <a:lnSpc>
                <a:spcPct val="80000"/>
              </a:lnSpc>
              <a:spcBef>
                <a:spcPts val="600"/>
              </a:spcBef>
            </a:pPr>
            <a:r>
              <a:rPr lang="zh-CN" altLang="en-US" sz="2400" dirty="0"/>
              <a:t>谷物</a:t>
            </a:r>
            <a:r>
              <a:rPr lang="en-US" sz="2400" dirty="0"/>
              <a:t> - 62%, </a:t>
            </a:r>
          </a:p>
          <a:p>
            <a:pPr>
              <a:lnSpc>
                <a:spcPct val="80000"/>
              </a:lnSpc>
              <a:spcBef>
                <a:spcPts val="600"/>
              </a:spcBef>
            </a:pPr>
            <a:r>
              <a:rPr lang="zh-CN" altLang="en-US" sz="2400" dirty="0"/>
              <a:t>马铃薯</a:t>
            </a:r>
            <a:r>
              <a:rPr lang="en-US" sz="2400" dirty="0"/>
              <a:t> - 101.8%, </a:t>
            </a:r>
          </a:p>
          <a:p>
            <a:pPr>
              <a:lnSpc>
                <a:spcPct val="80000"/>
              </a:lnSpc>
              <a:spcBef>
                <a:spcPts val="600"/>
              </a:spcBef>
            </a:pPr>
            <a:r>
              <a:rPr lang="zh-CN" altLang="en-US" sz="2400" dirty="0"/>
              <a:t>蔬菜和瓜类</a:t>
            </a:r>
            <a:r>
              <a:rPr lang="en-US" sz="2400" dirty="0"/>
              <a:t> - 102,6%, </a:t>
            </a:r>
          </a:p>
          <a:p>
            <a:pPr>
              <a:lnSpc>
                <a:spcPct val="80000"/>
              </a:lnSpc>
              <a:spcBef>
                <a:spcPts val="600"/>
              </a:spcBef>
            </a:pPr>
            <a:r>
              <a:rPr lang="zh-CN" altLang="en-US" sz="2400" dirty="0"/>
              <a:t>水果 </a:t>
            </a:r>
            <a:r>
              <a:rPr lang="en-US" sz="2400" dirty="0"/>
              <a:t>- 103,4%, </a:t>
            </a:r>
          </a:p>
          <a:p>
            <a:pPr>
              <a:lnSpc>
                <a:spcPct val="80000"/>
              </a:lnSpc>
              <a:spcBef>
                <a:spcPts val="600"/>
              </a:spcBef>
            </a:pPr>
            <a:r>
              <a:rPr lang="zh-CN" altLang="en-US" sz="2400" dirty="0"/>
              <a:t>肉类和肉制品</a:t>
            </a:r>
            <a:r>
              <a:rPr lang="en-US" sz="2400" dirty="0"/>
              <a:t> - 90%, </a:t>
            </a:r>
          </a:p>
          <a:p>
            <a:pPr>
              <a:lnSpc>
                <a:spcPct val="80000"/>
              </a:lnSpc>
              <a:spcBef>
                <a:spcPts val="600"/>
              </a:spcBef>
            </a:pPr>
            <a:r>
              <a:rPr lang="zh-CN" altLang="en-US" sz="2400" dirty="0"/>
              <a:t>牛奶和乳制品</a:t>
            </a:r>
            <a:r>
              <a:rPr lang="en-US" sz="2400" dirty="0"/>
              <a:t> - 95.3%, </a:t>
            </a:r>
          </a:p>
          <a:p>
            <a:pPr>
              <a:lnSpc>
                <a:spcPct val="80000"/>
              </a:lnSpc>
              <a:spcBef>
                <a:spcPts val="600"/>
              </a:spcBef>
            </a:pPr>
            <a:r>
              <a:rPr lang="zh-CN" altLang="en-US" sz="2400" dirty="0"/>
              <a:t>糖</a:t>
            </a:r>
            <a:r>
              <a:rPr lang="en-US" sz="2400" dirty="0"/>
              <a:t> - 9.5%, </a:t>
            </a:r>
          </a:p>
          <a:p>
            <a:pPr>
              <a:lnSpc>
                <a:spcPct val="80000"/>
              </a:lnSpc>
              <a:spcBef>
                <a:spcPts val="600"/>
              </a:spcBef>
            </a:pPr>
            <a:r>
              <a:rPr lang="zh-CN" altLang="en-US" sz="2400" dirty="0"/>
              <a:t>糖果</a:t>
            </a:r>
            <a:r>
              <a:rPr lang="en-US" sz="2400" dirty="0"/>
              <a:t> - 53,4%,</a:t>
            </a:r>
          </a:p>
          <a:p>
            <a:pPr>
              <a:lnSpc>
                <a:spcPct val="80000"/>
              </a:lnSpc>
              <a:spcBef>
                <a:spcPts val="600"/>
              </a:spcBef>
            </a:pPr>
            <a:r>
              <a:rPr lang="zh-CN" altLang="en-US" sz="2400" dirty="0"/>
              <a:t>牛奶</a:t>
            </a:r>
            <a:r>
              <a:rPr lang="en-US" sz="2400" dirty="0"/>
              <a:t> - 96,8%, </a:t>
            </a:r>
          </a:p>
          <a:p>
            <a:pPr>
              <a:lnSpc>
                <a:spcPct val="80000"/>
              </a:lnSpc>
              <a:spcBef>
                <a:spcPts val="600"/>
              </a:spcBef>
            </a:pPr>
            <a:r>
              <a:rPr lang="zh-CN" altLang="en-US" sz="2400" dirty="0"/>
              <a:t>鸡蛋</a:t>
            </a:r>
            <a:r>
              <a:rPr lang="en-US" sz="2400" dirty="0"/>
              <a:t> - 44,5%, </a:t>
            </a:r>
          </a:p>
          <a:p>
            <a:pPr>
              <a:lnSpc>
                <a:spcPct val="80000"/>
              </a:lnSpc>
              <a:spcBef>
                <a:spcPts val="600"/>
              </a:spcBef>
            </a:pPr>
            <a:r>
              <a:rPr lang="zh-CN" altLang="en-US" sz="2400" dirty="0"/>
              <a:t>肉类</a:t>
            </a:r>
            <a:r>
              <a:rPr lang="en-US" sz="2400" dirty="0"/>
              <a:t> - 38.7%,  </a:t>
            </a:r>
          </a:p>
          <a:p>
            <a:pPr>
              <a:lnSpc>
                <a:spcPct val="80000"/>
              </a:lnSpc>
              <a:spcBef>
                <a:spcPts val="600"/>
              </a:spcBef>
            </a:pPr>
            <a:r>
              <a:rPr lang="zh-CN" altLang="en-US" sz="2400" dirty="0"/>
              <a:t>植物油</a:t>
            </a:r>
            <a:r>
              <a:rPr lang="en-US" sz="2400" dirty="0"/>
              <a:t> - 31,5%.</a:t>
            </a:r>
            <a:r>
              <a:rPr lang="en-US" sz="2400" b="1" dirty="0"/>
              <a:t> </a:t>
            </a:r>
          </a:p>
        </p:txBody>
      </p:sp>
      <p:pic>
        <p:nvPicPr>
          <p:cNvPr id="7172" name="Picture 2" descr="Как война в Украине и рост цен отразились на доступе к продовольствию в  Таджикистане">
            <a:extLst>
              <a:ext uri="{FF2B5EF4-FFF2-40B4-BE49-F238E27FC236}">
                <a16:creationId xmlns:a16="http://schemas.microsoft.com/office/drawing/2014/main" id="{C58BEE1D-121B-6188-60CC-7E1D50475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59" r="14204"/>
          <a:stretch>
            <a:fillRect/>
          </a:stretch>
        </p:blipFill>
        <p:spPr bwMode="auto">
          <a:xfrm>
            <a:off x="7102475" y="2247900"/>
            <a:ext cx="47752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FAFA03-1368-D65B-098F-DAB7B534A69D}"/>
              </a:ext>
            </a:extLst>
          </p:cNvPr>
          <p:cNvPicPr>
            <a:picLocks noChangeAspect="1"/>
          </p:cNvPicPr>
          <p:nvPr/>
        </p:nvPicPr>
        <p:blipFill rotWithShape="1">
          <a:blip r:embed="rId2">
            <a:duotone>
              <a:prstClr val="black"/>
              <a:schemeClr val="accent6">
                <a:tint val="45000"/>
                <a:satMod val="400000"/>
              </a:schemeClr>
            </a:duotone>
          </a:blip>
          <a:srcRect t="13395" b="2351"/>
          <a:stretch/>
        </p:blipFill>
        <p:spPr>
          <a:xfrm>
            <a:off x="0" y="3288073"/>
            <a:ext cx="7158182" cy="3403067"/>
          </a:xfrm>
          <a:prstGeom prst="rect">
            <a:avLst/>
          </a:prstGeom>
        </p:spPr>
      </p:pic>
      <p:sp>
        <p:nvSpPr>
          <p:cNvPr id="2" name="Title 1">
            <a:extLst>
              <a:ext uri="{FF2B5EF4-FFF2-40B4-BE49-F238E27FC236}">
                <a16:creationId xmlns:a16="http://schemas.microsoft.com/office/drawing/2014/main" id="{130D789A-B96E-69D1-5D34-D5ADC475ED3F}"/>
              </a:ext>
            </a:extLst>
          </p:cNvPr>
          <p:cNvSpPr>
            <a:spLocks noGrp="1"/>
          </p:cNvSpPr>
          <p:nvPr>
            <p:ph type="title"/>
          </p:nvPr>
        </p:nvSpPr>
        <p:spPr>
          <a:xfrm>
            <a:off x="3971925" y="554038"/>
            <a:ext cx="7924800" cy="3686175"/>
          </a:xfrm>
        </p:spPr>
        <p:txBody>
          <a:bodyPr/>
          <a:lstStyle/>
          <a:p>
            <a:pPr>
              <a:defRPr/>
            </a:pPr>
            <a:r>
              <a:rPr lang="zh-CN" altLang="en-US" sz="2800" dirty="0">
                <a:solidFill>
                  <a:schemeClr val="accent6">
                    <a:lumMod val="50000"/>
                  </a:schemeClr>
                </a:solidFill>
                <a:latin typeface="+mn-lt"/>
              </a:rPr>
              <a:t>生产率增长是实现粮食安全的关键。然而，一些阻碍实现全面粮食安全的体制、结构性、科学和技术问题仍未解决。</a:t>
            </a:r>
            <a:endParaRPr lang="en-US" sz="2800" dirty="0">
              <a:solidFill>
                <a:schemeClr val="accent6">
                  <a:lumMod val="50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16703-62BB-9ECC-B5F4-E9188CE3E6FE}"/>
              </a:ext>
            </a:extLst>
          </p:cNvPr>
          <p:cNvSpPr>
            <a:spLocks noGrp="1"/>
          </p:cNvSpPr>
          <p:nvPr>
            <p:ph type="title"/>
          </p:nvPr>
        </p:nvSpPr>
        <p:spPr>
          <a:xfrm>
            <a:off x="477838" y="425450"/>
            <a:ext cx="11510962" cy="885825"/>
          </a:xfrm>
        </p:spPr>
        <p:txBody>
          <a:bodyPr/>
          <a:lstStyle/>
          <a:p>
            <a:pPr>
              <a:defRPr/>
            </a:pPr>
            <a:r>
              <a:rPr lang="zh-CN" altLang="en-US" sz="3200" b="1" dirty="0">
                <a:solidFill>
                  <a:schemeClr val="accent6">
                    <a:lumMod val="50000"/>
                  </a:schemeClr>
                </a:solidFill>
                <a:latin typeface="+mn-lt"/>
              </a:rPr>
              <a:t>农业主要问题</a:t>
            </a:r>
            <a:br>
              <a:rPr lang="en-US" sz="3200" b="1" dirty="0">
                <a:solidFill>
                  <a:schemeClr val="accent6">
                    <a:lumMod val="50000"/>
                  </a:schemeClr>
                </a:solidFill>
                <a:latin typeface="+mn-lt"/>
              </a:rPr>
            </a:br>
            <a:endParaRPr lang="en-US" sz="3200" b="1" dirty="0">
              <a:solidFill>
                <a:schemeClr val="accent6">
                  <a:lumMod val="50000"/>
                </a:schemeClr>
              </a:solidFill>
              <a:latin typeface="+mn-lt"/>
            </a:endParaRPr>
          </a:p>
        </p:txBody>
      </p:sp>
      <p:sp>
        <p:nvSpPr>
          <p:cNvPr id="9219" name="Content Placeholder 2">
            <a:extLst>
              <a:ext uri="{FF2B5EF4-FFF2-40B4-BE49-F238E27FC236}">
                <a16:creationId xmlns:a16="http://schemas.microsoft.com/office/drawing/2014/main" id="{ED9D1C11-0FD2-667B-50F6-44FD897902D6}"/>
              </a:ext>
            </a:extLst>
          </p:cNvPr>
          <p:cNvSpPr>
            <a:spLocks noGrp="1"/>
          </p:cNvSpPr>
          <p:nvPr>
            <p:ph idx="1"/>
          </p:nvPr>
        </p:nvSpPr>
        <p:spPr>
          <a:xfrm>
            <a:off x="692150" y="1262063"/>
            <a:ext cx="10869613" cy="5027612"/>
          </a:xfrm>
        </p:spPr>
        <p:txBody>
          <a:bodyPr/>
          <a:lstStyle/>
          <a:p>
            <a:r>
              <a:rPr lang="zh-CN" altLang="en-US" sz="2600" dirty="0">
                <a:solidFill>
                  <a:srgbClr val="000000"/>
                </a:solidFill>
                <a:cs typeface="Times New Roman" panose="02020603050405020304" pitchFamily="18" charset="0"/>
              </a:rPr>
              <a:t>农业生产者的派系斗争和小规模生产持续存在</a:t>
            </a:r>
            <a:endParaRPr lang="en-US" sz="2600" dirty="0">
              <a:solidFill>
                <a:srgbClr val="000000"/>
              </a:solidFill>
              <a:cs typeface="Times New Roman" panose="02020603050405020304" pitchFamily="18" charset="0"/>
            </a:endParaRPr>
          </a:p>
          <a:p>
            <a:r>
              <a:rPr lang="zh-CN" altLang="en-US" sz="2600" dirty="0">
                <a:solidFill>
                  <a:srgbClr val="000000"/>
                </a:solidFill>
                <a:cs typeface="Times New Roman" panose="02020603050405020304" pitchFamily="18" charset="0"/>
              </a:rPr>
              <a:t>土地资源利用效率低</a:t>
            </a:r>
            <a:endParaRPr lang="en-US" sz="2600" dirty="0">
              <a:solidFill>
                <a:srgbClr val="000000"/>
              </a:solidFill>
              <a:cs typeface="Times New Roman" panose="02020603050405020304" pitchFamily="18" charset="0"/>
            </a:endParaRPr>
          </a:p>
          <a:p>
            <a:r>
              <a:rPr lang="zh-CN" altLang="en-US" sz="2600" dirty="0">
                <a:solidFill>
                  <a:srgbClr val="000000"/>
                </a:solidFill>
                <a:cs typeface="Times New Roman" panose="02020603050405020304" pitchFamily="18" charset="0"/>
              </a:rPr>
              <a:t>生产性农业水资源利用效率低</a:t>
            </a:r>
            <a:endParaRPr lang="en-US" sz="2600" dirty="0">
              <a:solidFill>
                <a:srgbClr val="000000"/>
              </a:solidFill>
              <a:cs typeface="Times New Roman" panose="02020603050405020304" pitchFamily="18" charset="0"/>
            </a:endParaRPr>
          </a:p>
          <a:p>
            <a:r>
              <a:rPr lang="zh-CN" altLang="en-US" sz="2600" dirty="0">
                <a:solidFill>
                  <a:srgbClr val="000000"/>
                </a:solidFill>
                <a:cs typeface="Times New Roman" panose="02020603050405020304" pitchFamily="18" charset="0"/>
              </a:rPr>
              <a:t>缺乏适合当地条件、数量充足的优质种子、种苗和种植资源</a:t>
            </a:r>
            <a:endParaRPr lang="en-US" sz="2600" dirty="0">
              <a:solidFill>
                <a:srgbClr val="000000"/>
              </a:solidFill>
              <a:cs typeface="Times New Roman" panose="02020603050405020304" pitchFamily="18" charset="0"/>
            </a:endParaRPr>
          </a:p>
          <a:p>
            <a:r>
              <a:rPr lang="zh-CN" altLang="en-US" sz="2600" dirty="0">
                <a:solidFill>
                  <a:srgbClr val="000000"/>
                </a:solidFill>
              </a:rPr>
              <a:t>农业突发事件预警和响应系统不完善</a:t>
            </a:r>
            <a:endParaRPr lang="en-US" sz="2600" dirty="0">
              <a:solidFill>
                <a:srgbClr val="000000"/>
              </a:solidFill>
            </a:endParaRPr>
          </a:p>
          <a:p>
            <a:r>
              <a:rPr lang="zh-CN" altLang="en-US" sz="2600" dirty="0">
                <a:solidFill>
                  <a:srgbClr val="000000"/>
                </a:solidFill>
              </a:rPr>
              <a:t>农业对气候变化适应程度低</a:t>
            </a:r>
            <a:endParaRPr lang="en-US" sz="2600" dirty="0">
              <a:solidFill>
                <a:srgbClr val="000000"/>
              </a:solidFill>
            </a:endParaRPr>
          </a:p>
          <a:p>
            <a:r>
              <a:rPr lang="zh-CN" altLang="en-US" sz="2600" dirty="0">
                <a:solidFill>
                  <a:srgbClr val="000000"/>
                </a:solidFill>
              </a:rPr>
              <a:t>农业物流服务不发达</a:t>
            </a:r>
            <a:endParaRPr lang="en-US" sz="2600" dirty="0">
              <a:solidFill>
                <a:srgbClr val="000000"/>
              </a:solidFill>
            </a:endParaRPr>
          </a:p>
          <a:p>
            <a:pPr>
              <a:buFont typeface="Arial" panose="020B0604020202020204" pitchFamily="34" charset="0"/>
              <a:buNone/>
            </a:pPr>
            <a:endParaRPr lang="ru-RU" altLang="en-US" sz="1800" i="1" dirty="0">
              <a:solidFill>
                <a:srgbClr val="000000"/>
              </a:solidFill>
              <a:cs typeface="Times New Roman" panose="02020603050405020304" pitchFamily="18" charset="0"/>
            </a:endParaRPr>
          </a:p>
          <a:p>
            <a:endParaRPr lang="ru-RU"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237C-5ACF-3781-F330-16DF57865825}"/>
              </a:ext>
            </a:extLst>
          </p:cNvPr>
          <p:cNvSpPr>
            <a:spLocks noGrp="1"/>
          </p:cNvSpPr>
          <p:nvPr>
            <p:ph type="title"/>
          </p:nvPr>
        </p:nvSpPr>
        <p:spPr>
          <a:xfrm>
            <a:off x="568325" y="485775"/>
            <a:ext cx="11512550" cy="885825"/>
          </a:xfrm>
        </p:spPr>
        <p:txBody>
          <a:bodyPr/>
          <a:lstStyle/>
          <a:p>
            <a:pPr>
              <a:defRPr/>
            </a:pPr>
            <a:r>
              <a:rPr lang="zh-CN" altLang="en-US" sz="3200" b="1" dirty="0">
                <a:solidFill>
                  <a:schemeClr val="accent6">
                    <a:lumMod val="50000"/>
                  </a:schemeClr>
                </a:solidFill>
                <a:latin typeface="+mn-lt"/>
              </a:rPr>
              <a:t>农业主要问题</a:t>
            </a:r>
            <a:r>
              <a:rPr lang="en-US" sz="3200" b="1" dirty="0">
                <a:solidFill>
                  <a:schemeClr val="accent6">
                    <a:lumMod val="50000"/>
                  </a:schemeClr>
                </a:solidFill>
                <a:latin typeface="+mn-lt"/>
              </a:rPr>
              <a:t> </a:t>
            </a:r>
            <a:br>
              <a:rPr lang="en-US" sz="3200" b="1" dirty="0">
                <a:solidFill>
                  <a:schemeClr val="accent6">
                    <a:lumMod val="50000"/>
                  </a:schemeClr>
                </a:solidFill>
                <a:latin typeface="+mn-lt"/>
              </a:rPr>
            </a:br>
            <a:endParaRPr lang="en-US" sz="3200" b="1" dirty="0">
              <a:solidFill>
                <a:schemeClr val="accent6">
                  <a:lumMod val="50000"/>
                </a:schemeClr>
              </a:solidFill>
              <a:latin typeface="+mn-lt"/>
            </a:endParaRPr>
          </a:p>
        </p:txBody>
      </p:sp>
      <p:sp>
        <p:nvSpPr>
          <p:cNvPr id="10243" name="Content Placeholder 2">
            <a:extLst>
              <a:ext uri="{FF2B5EF4-FFF2-40B4-BE49-F238E27FC236}">
                <a16:creationId xmlns:a16="http://schemas.microsoft.com/office/drawing/2014/main" id="{E1C42C6A-7042-C441-E11C-130C377D0950}"/>
              </a:ext>
            </a:extLst>
          </p:cNvPr>
          <p:cNvSpPr>
            <a:spLocks noGrp="1"/>
          </p:cNvSpPr>
          <p:nvPr>
            <p:ph idx="1"/>
          </p:nvPr>
        </p:nvSpPr>
        <p:spPr>
          <a:xfrm>
            <a:off x="646113" y="1524000"/>
            <a:ext cx="10899775" cy="5119688"/>
          </a:xfrm>
        </p:spPr>
        <p:txBody>
          <a:bodyPr/>
          <a:lstStyle/>
          <a:p>
            <a:r>
              <a:rPr lang="zh-CN" altLang="en-US" dirty="0">
                <a:solidFill>
                  <a:srgbClr val="000000"/>
                </a:solidFill>
              </a:rPr>
              <a:t>农业研发和教育不发达</a:t>
            </a:r>
            <a:endParaRPr lang="en-US" dirty="0">
              <a:solidFill>
                <a:srgbClr val="000000"/>
              </a:solidFill>
            </a:endParaRPr>
          </a:p>
          <a:p>
            <a:r>
              <a:rPr lang="zh-CN" altLang="en-US" dirty="0">
                <a:solidFill>
                  <a:srgbClr val="000000"/>
                </a:solidFill>
              </a:rPr>
              <a:t>农产品质量保障和安全问题未解决</a:t>
            </a:r>
            <a:endParaRPr lang="en-US" dirty="0">
              <a:solidFill>
                <a:srgbClr val="000000"/>
              </a:solidFill>
            </a:endParaRPr>
          </a:p>
          <a:p>
            <a:r>
              <a:rPr lang="zh-CN" altLang="en-US" dirty="0">
                <a:solidFill>
                  <a:srgbClr val="000000"/>
                </a:solidFill>
              </a:rPr>
              <a:t>参与制定和实施国家政策的国家机构能力不足</a:t>
            </a:r>
            <a:endParaRPr lang="en-US" dirty="0">
              <a:solidFill>
                <a:srgbClr val="000000"/>
              </a:solidFill>
            </a:endParaRPr>
          </a:p>
          <a:p>
            <a:r>
              <a:rPr lang="zh-CN" altLang="en-US" dirty="0">
                <a:solidFill>
                  <a:srgbClr val="000000"/>
                </a:solidFill>
              </a:rPr>
              <a:t>部门间和部际协调不力</a:t>
            </a:r>
            <a:endParaRPr lang="en-US" dirty="0">
              <a:solidFill>
                <a:srgbClr val="000000"/>
              </a:solidFill>
            </a:endParaRPr>
          </a:p>
          <a:p>
            <a:r>
              <a:rPr lang="zh-CN" altLang="en-US" dirty="0">
                <a:solidFill>
                  <a:srgbClr val="000000"/>
                </a:solidFill>
              </a:rPr>
              <a:t>数据不完整以及</a:t>
            </a:r>
            <a:endParaRPr lang="en-US" dirty="0">
              <a:solidFill>
                <a:srgbClr val="000000"/>
              </a:solidFill>
            </a:endParaRPr>
          </a:p>
          <a:p>
            <a:r>
              <a:rPr lang="zh-CN" altLang="en-US" dirty="0">
                <a:solidFill>
                  <a:srgbClr val="000000"/>
                </a:solidFill>
              </a:rPr>
              <a:t>旨在发展农业等行业的国家资金不足</a:t>
            </a:r>
            <a:endParaRPr lang="en-US" dirty="0">
              <a:solidFill>
                <a:srgbClr val="000000"/>
              </a:solidFill>
            </a:endParaRPr>
          </a:p>
          <a:p>
            <a:endParaRPr lang="ru-RU" altLang="en-US" i="1" dirty="0">
              <a:solidFill>
                <a:srgbClr val="000000"/>
              </a:solidFill>
              <a:cs typeface="Times New Roman" panose="02020603050405020304" pitchFamily="18" charset="0"/>
            </a:endParaRPr>
          </a:p>
          <a:p>
            <a:endParaRPr lang="ru-RU"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Лицензионные стоковые векторы Leaf">
            <a:extLst>
              <a:ext uri="{FF2B5EF4-FFF2-40B4-BE49-F238E27FC236}">
                <a16:creationId xmlns:a16="http://schemas.microsoft.com/office/drawing/2014/main" id="{7FBED7F1-A2AA-C299-B656-5932671E5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550" y="1830388"/>
            <a:ext cx="40068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2">
            <a:extLst>
              <a:ext uri="{FF2B5EF4-FFF2-40B4-BE49-F238E27FC236}">
                <a16:creationId xmlns:a16="http://schemas.microsoft.com/office/drawing/2014/main" id="{063AB182-2826-9689-9932-E7D6AC28F5AD}"/>
              </a:ext>
            </a:extLst>
          </p:cNvPr>
          <p:cNvSpPr>
            <a:spLocks noGrp="1"/>
          </p:cNvSpPr>
          <p:nvPr>
            <p:ph idx="1"/>
          </p:nvPr>
        </p:nvSpPr>
        <p:spPr>
          <a:xfrm>
            <a:off x="765175" y="371475"/>
            <a:ext cx="8018463" cy="6111875"/>
          </a:xfrm>
        </p:spPr>
        <p:txBody>
          <a:bodyPr/>
          <a:lstStyle/>
          <a:p>
            <a:pPr marL="0" indent="0">
              <a:buNone/>
            </a:pPr>
            <a:r>
              <a:rPr lang="en-US" altLang="zh-CN" sz="3200" dirty="0">
                <a:solidFill>
                  <a:srgbClr val="385723"/>
                </a:solidFill>
              </a:rPr>
              <a:t>《</a:t>
            </a:r>
            <a:r>
              <a:rPr lang="zh-CN" altLang="en-US" sz="3200" dirty="0">
                <a:solidFill>
                  <a:srgbClr val="385723"/>
                </a:solidFill>
              </a:rPr>
              <a:t>农粮系统发展和可持续农业计划</a:t>
            </a:r>
            <a:r>
              <a:rPr lang="en-US" altLang="zh-CN" sz="3200" dirty="0">
                <a:solidFill>
                  <a:srgbClr val="385723"/>
                </a:solidFill>
              </a:rPr>
              <a:t>2030》</a:t>
            </a:r>
            <a:endParaRPr lang="en-US" sz="3200" dirty="0">
              <a:solidFill>
                <a:srgbClr val="385723"/>
              </a:solidFill>
            </a:endParaRPr>
          </a:p>
          <a:p>
            <a:pPr marL="0" indent="0">
              <a:buFont typeface="Arial" panose="020B0604020202020204" pitchFamily="34" charset="0"/>
              <a:buNone/>
            </a:pPr>
            <a:endParaRPr lang="ru-RU" altLang="en-US" sz="2000" dirty="0">
              <a:solidFill>
                <a:srgbClr val="385723"/>
              </a:solidFill>
            </a:endParaRPr>
          </a:p>
          <a:p>
            <a:pPr marL="0" indent="0">
              <a:buFont typeface="Arial" panose="020B0604020202020204" pitchFamily="34" charset="0"/>
              <a:buNone/>
            </a:pPr>
            <a:r>
              <a:rPr lang="zh-CN" altLang="en-US" b="1" dirty="0">
                <a:solidFill>
                  <a:srgbClr val="595959"/>
                </a:solidFill>
              </a:rPr>
              <a:t>该计划目标：</a:t>
            </a:r>
            <a:endParaRPr lang="en-US" b="1" dirty="0">
              <a:solidFill>
                <a:srgbClr val="595959"/>
              </a:solidFill>
            </a:endParaRPr>
          </a:p>
          <a:p>
            <a:pPr marL="0" indent="0">
              <a:buFont typeface="Arial" panose="020B0604020202020204" pitchFamily="34" charset="0"/>
              <a:buNone/>
            </a:pPr>
            <a:r>
              <a:rPr lang="zh-CN" altLang="en-US" dirty="0">
                <a:solidFill>
                  <a:srgbClr val="595959"/>
                </a:solidFill>
                <a:cs typeface="Times New Roman" panose="02020603050405020304" pitchFamily="18" charset="0"/>
              </a:rPr>
              <a:t>“加强农业结构和体制改革，旨在形成能够解决粮食安全领域当前问题和提高出口产品竞争力的可持续和高效农业生产”</a:t>
            </a:r>
            <a:endParaRPr lang="en-US" dirty="0">
              <a:solidFill>
                <a:srgbClr val="595959"/>
              </a:solidFill>
              <a:cs typeface="Times New Roman" panose="02020603050405020304" pitchFamily="18" charset="0"/>
            </a:endParaRPr>
          </a:p>
          <a:p>
            <a:pPr marL="0" indent="0">
              <a:buFont typeface="Arial" panose="020B0604020202020204" pitchFamily="34" charset="0"/>
              <a:buNone/>
            </a:pPr>
            <a:endParaRPr lang="ru-RU" altLang="en-US" dirty="0">
              <a:solidFill>
                <a:srgbClr val="595959"/>
              </a:solidFill>
            </a:endParaRPr>
          </a:p>
          <a:p>
            <a:pPr marL="0" indent="0"/>
            <a:endParaRPr lang="ru-RU"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85DA89F7-E390-4096-A91A-B1261634518D}"/>
</file>

<file path=customXml/itemProps2.xml><?xml version="1.0" encoding="utf-8"?>
<ds:datastoreItem xmlns:ds="http://schemas.openxmlformats.org/officeDocument/2006/customXml" ds:itemID="{D0A29511-4543-43F6-8A30-BA32CED05F50}"/>
</file>

<file path=customXml/itemProps3.xml><?xml version="1.0" encoding="utf-8"?>
<ds:datastoreItem xmlns:ds="http://schemas.openxmlformats.org/officeDocument/2006/customXml" ds:itemID="{499A5726-6505-4716-AD49-5343902931ED}"/>
</file>

<file path=docProps/app.xml><?xml version="1.0" encoding="utf-8"?>
<Properties xmlns="http://schemas.openxmlformats.org/officeDocument/2006/extended-properties" xmlns:vt="http://schemas.openxmlformats.org/officeDocument/2006/docPropsVTypes">
  <TotalTime>1238</TotalTime>
  <Words>781</Words>
  <Application>Microsoft Office PowerPoint</Application>
  <PresentationFormat>宽屏</PresentationFormat>
  <Paragraphs>152</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等线</vt:lpstr>
      <vt:lpstr>Arial</vt:lpstr>
      <vt:lpstr>Calibri</vt:lpstr>
      <vt:lpstr>Calibri Light</vt:lpstr>
      <vt:lpstr>Century Gothic</vt:lpstr>
      <vt:lpstr>Office Theme</vt:lpstr>
      <vt:lpstr>PowerPoint 演示文稿</vt:lpstr>
      <vt:lpstr>PowerPoint 演示文稿</vt:lpstr>
      <vt:lpstr>改革成果</vt:lpstr>
      <vt:lpstr>农业生产积极趋势</vt:lpstr>
      <vt:lpstr>粮食自给（自给率）积极趋势</vt:lpstr>
      <vt:lpstr>生产率增长是实现粮食安全的关键。然而，一些阻碍实现全面粮食安全的体制、结构性、科学和技术问题仍未解决。</vt:lpstr>
      <vt:lpstr>农业主要问题 </vt:lpstr>
      <vt:lpstr>农业主要问题  </vt:lpstr>
      <vt:lpstr>PowerPoint 演示文稿</vt:lpstr>
      <vt:lpstr>该计划任务 </vt:lpstr>
      <vt:lpstr>该计划任务（续）</vt:lpstr>
      <vt:lpstr>PowerPoint 演示文稿</vt:lpstr>
      <vt:lpstr>有利于实施该计划、加强粮食安全的区域合作机会</vt:lpstr>
      <vt:lpstr>PowerPoint 演示文稿</vt:lpstr>
    </vt:vector>
  </TitlesOfParts>
  <Company>DAI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Nozigul Khushvakhtova</dc:creator>
  <cp:lastModifiedBy>Lu P</cp:lastModifiedBy>
  <cp:revision>39</cp:revision>
  <dcterms:created xsi:type="dcterms:W3CDTF">2022-07-26T08:32:27Z</dcterms:created>
  <dcterms:modified xsi:type="dcterms:W3CDTF">2022-08-10T05:57:30Z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ies>
</file>