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980" r:id="rId4"/>
    <p:sldId id="295" r:id="rId5"/>
    <p:sldId id="297" r:id="rId6"/>
    <p:sldId id="296" r:id="rId7"/>
    <p:sldId id="981" r:id="rId8"/>
    <p:sldId id="298" r:id="rId9"/>
    <p:sldId id="300" r:id="rId10"/>
    <p:sldId id="982" r:id="rId11"/>
    <p:sldId id="975" r:id="rId12"/>
    <p:sldId id="9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урай Айдыралиева" initials="НА" lastIdx="1" clrIdx="0">
    <p:extLst>
      <p:ext uri="{19B8F6BF-5375-455C-9EA6-DF929625EA0E}">
        <p15:presenceInfo xmlns:p15="http://schemas.microsoft.com/office/powerpoint/2012/main" userId="S-1-5-21-2886481835-4266535564-3731029795-1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0"/>
    <p:restoredTop sz="86271"/>
  </p:normalViewPr>
  <p:slideViewPr>
    <p:cSldViewPr snapToGrid="0" snapToObjects="1">
      <p:cViewPr varScale="1">
        <p:scale>
          <a:sx n="99" d="100"/>
          <a:sy n="99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учетом экспорта и импорта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хлебопродукты</c:v>
                </c:pt>
                <c:pt idx="1">
                  <c:v>картофель</c:v>
                </c:pt>
                <c:pt idx="2">
                  <c:v>молоко</c:v>
                </c:pt>
                <c:pt idx="3">
                  <c:v>мясо</c:v>
                </c:pt>
                <c:pt idx="4">
                  <c:v>овощи и бахчевые</c:v>
                </c:pt>
                <c:pt idx="5">
                  <c:v>плоды и ягоды</c:v>
                </c:pt>
                <c:pt idx="6">
                  <c:v>яйца</c:v>
                </c:pt>
                <c:pt idx="7">
                  <c:v>масло растительное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1.101</c:v>
                </c:pt>
                <c:pt idx="1">
                  <c:v>1.5660000000000001</c:v>
                </c:pt>
                <c:pt idx="2">
                  <c:v>1.238</c:v>
                </c:pt>
                <c:pt idx="3">
                  <c:v>0.77300000000000002</c:v>
                </c:pt>
                <c:pt idx="4">
                  <c:v>2.089</c:v>
                </c:pt>
                <c:pt idx="5">
                  <c:v>0.46300000000000002</c:v>
                </c:pt>
                <c:pt idx="6">
                  <c:v>0.55800000000000005</c:v>
                </c:pt>
                <c:pt idx="7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E-4F57-94A5-7173F48F4F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собственного производства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хлебопродукты</c:v>
                </c:pt>
                <c:pt idx="1">
                  <c:v>картофель</c:v>
                </c:pt>
                <c:pt idx="2">
                  <c:v>молоко</c:v>
                </c:pt>
                <c:pt idx="3">
                  <c:v>мясо</c:v>
                </c:pt>
                <c:pt idx="4">
                  <c:v>овощи и бахчевые</c:v>
                </c:pt>
                <c:pt idx="5">
                  <c:v>плоды и ягоды</c:v>
                </c:pt>
                <c:pt idx="6">
                  <c:v>яйца</c:v>
                </c:pt>
                <c:pt idx="7">
                  <c:v>масло растительное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>
                  <c:v>0.73199999999999998</c:v>
                </c:pt>
                <c:pt idx="1">
                  <c:v>1.5369999999999999</c:v>
                </c:pt>
                <c:pt idx="2">
                  <c:v>1.2070000000000001</c:v>
                </c:pt>
                <c:pt idx="3">
                  <c:v>0.65500000000000003</c:v>
                </c:pt>
                <c:pt idx="4">
                  <c:v>1.9159999999999999</c:v>
                </c:pt>
                <c:pt idx="5">
                  <c:v>0.30199999999999999</c:v>
                </c:pt>
                <c:pt idx="6">
                  <c:v>0.51500000000000001</c:v>
                </c:pt>
                <c:pt idx="7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E-4F57-94A5-7173F48F4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66272"/>
        <c:axId val="117192176"/>
      </c:barChart>
      <c:catAx>
        <c:axId val="8036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92176"/>
        <c:crosses val="autoZero"/>
        <c:auto val="1"/>
        <c:lblAlgn val="ctr"/>
        <c:lblOffset val="100"/>
        <c:noMultiLvlLbl val="0"/>
      </c:catAx>
      <c:valAx>
        <c:axId val="11719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66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77B0D-4010-CF49-9AFA-B6C142B65983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CF931-2BA6-8345-A1FC-E9EF0054A86F}">
      <dgm:prSet phldrT="[Text]"/>
      <dgm:spPr/>
      <dgm:t>
        <a:bodyPr/>
        <a:lstStyle/>
        <a:p>
          <a:r>
            <a:rPr lang="ky-KG" dirty="0"/>
            <a:t>Продовольственная безопасность</a:t>
          </a:r>
          <a:endParaRPr lang="en-US" dirty="0"/>
        </a:p>
      </dgm:t>
    </dgm:pt>
    <dgm:pt modelId="{C4D2FAB7-B85B-0543-87E3-BF569F66A8DF}" type="parTrans" cxnId="{D0298F52-0696-E042-99CA-4889FE075991}">
      <dgm:prSet/>
      <dgm:spPr/>
      <dgm:t>
        <a:bodyPr/>
        <a:lstStyle/>
        <a:p>
          <a:endParaRPr lang="en-US"/>
        </a:p>
      </dgm:t>
    </dgm:pt>
    <dgm:pt modelId="{9854B073-10F5-174B-AD86-584288A7B320}" type="sibTrans" cxnId="{D0298F52-0696-E042-99CA-4889FE075991}">
      <dgm:prSet/>
      <dgm:spPr/>
      <dgm:t>
        <a:bodyPr/>
        <a:lstStyle/>
        <a:p>
          <a:endParaRPr lang="en-US"/>
        </a:p>
      </dgm:t>
    </dgm:pt>
    <dgm:pt modelId="{BF8F64DA-AC63-734E-AAFD-86B9BF62945B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ky-KG" b="1" dirty="0">
              <a:solidFill>
                <a:schemeClr val="tx1"/>
              </a:solidFill>
            </a:rPr>
            <a:t>Адаптация к последствиям климата</a:t>
          </a:r>
          <a:endParaRPr lang="en-US" b="1" dirty="0">
            <a:solidFill>
              <a:schemeClr val="tx1"/>
            </a:solidFill>
          </a:endParaRPr>
        </a:p>
      </dgm:t>
    </dgm:pt>
    <dgm:pt modelId="{4B597A8C-9796-BA49-A29C-6E9E77D2EA22}" type="parTrans" cxnId="{79676ECC-E8D3-5446-94F0-C0CF934770B7}">
      <dgm:prSet/>
      <dgm:spPr/>
      <dgm:t>
        <a:bodyPr/>
        <a:lstStyle/>
        <a:p>
          <a:endParaRPr lang="en-US"/>
        </a:p>
      </dgm:t>
    </dgm:pt>
    <dgm:pt modelId="{DADE8D1E-B34B-AB4F-837E-CFD41AB00EEF}" type="sibTrans" cxnId="{79676ECC-E8D3-5446-94F0-C0CF934770B7}">
      <dgm:prSet/>
      <dgm:spPr/>
      <dgm:t>
        <a:bodyPr/>
        <a:lstStyle/>
        <a:p>
          <a:endParaRPr lang="en-US"/>
        </a:p>
      </dgm:t>
    </dgm:pt>
    <dgm:pt modelId="{2ABB7E53-8B27-8649-831F-D23E9D6A066B}">
      <dgm:prSet phldrT="[Text]"/>
      <dgm:spPr/>
      <dgm:t>
        <a:bodyPr/>
        <a:lstStyle/>
        <a:p>
          <a:r>
            <a:rPr lang="ky-KG" dirty="0"/>
            <a:t>Новые рынки сбыта</a:t>
          </a:r>
          <a:endParaRPr lang="en-US" dirty="0"/>
        </a:p>
      </dgm:t>
    </dgm:pt>
    <dgm:pt modelId="{BDC834C2-A867-4A41-B71C-4D47D0B4AE39}" type="parTrans" cxnId="{5314D6D7-2198-DC4B-A88C-A113733E949F}">
      <dgm:prSet/>
      <dgm:spPr/>
      <dgm:t>
        <a:bodyPr/>
        <a:lstStyle/>
        <a:p>
          <a:endParaRPr lang="en-US"/>
        </a:p>
      </dgm:t>
    </dgm:pt>
    <dgm:pt modelId="{5A3281F7-91AC-7A42-B61D-978A605EBC63}" type="sibTrans" cxnId="{5314D6D7-2198-DC4B-A88C-A113733E949F}">
      <dgm:prSet/>
      <dgm:spPr/>
      <dgm:t>
        <a:bodyPr/>
        <a:lstStyle/>
        <a:p>
          <a:endParaRPr lang="en-US"/>
        </a:p>
      </dgm:t>
    </dgm:pt>
    <dgm:pt modelId="{85B262F8-42B9-654C-BA24-52885612C8BF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ky-KG" b="0" dirty="0">
              <a:solidFill>
                <a:schemeClr val="accent1">
                  <a:lumMod val="50000"/>
                </a:schemeClr>
              </a:solidFill>
            </a:rPr>
            <a:t>Органическое сельское хозяйство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22B31278-5C25-034E-868C-6803E9EC5CF1}" type="sibTrans" cxnId="{447B9D57-2276-F041-9871-ED4E59105DCA}">
      <dgm:prSet/>
      <dgm:spPr/>
      <dgm:t>
        <a:bodyPr/>
        <a:lstStyle/>
        <a:p>
          <a:endParaRPr lang="en-US"/>
        </a:p>
      </dgm:t>
    </dgm:pt>
    <dgm:pt modelId="{F75E6498-F914-7748-859C-A42979D17AB9}" type="parTrans" cxnId="{447B9D57-2276-F041-9871-ED4E59105DCA}">
      <dgm:prSet/>
      <dgm:spPr/>
      <dgm:t>
        <a:bodyPr/>
        <a:lstStyle/>
        <a:p>
          <a:endParaRPr lang="en-US"/>
        </a:p>
      </dgm:t>
    </dgm:pt>
    <dgm:pt modelId="{1466E4DE-8510-46B4-AD9D-0DAB681F92AC}">
      <dgm:prSet phldrT="[Text]"/>
      <dgm:spPr/>
      <dgm:t>
        <a:bodyPr/>
        <a:lstStyle/>
        <a:p>
          <a:r>
            <a:rPr lang="ky-KG"/>
            <a:t> Цифровизация</a:t>
          </a:r>
          <a:endParaRPr lang="en-US" dirty="0"/>
        </a:p>
      </dgm:t>
    </dgm:pt>
    <dgm:pt modelId="{95FAFCD8-AEB2-4F89-A8B5-4C2027FE6E05}" type="parTrans" cxnId="{7E9301F9-D4C8-4315-AACB-7AB2D165A2D5}">
      <dgm:prSet/>
      <dgm:spPr/>
      <dgm:t>
        <a:bodyPr/>
        <a:lstStyle/>
        <a:p>
          <a:endParaRPr lang="ru-RU"/>
        </a:p>
      </dgm:t>
    </dgm:pt>
    <dgm:pt modelId="{4005A863-DE1B-4791-9C74-E163732D4146}" type="sibTrans" cxnId="{7E9301F9-D4C8-4315-AACB-7AB2D165A2D5}">
      <dgm:prSet/>
      <dgm:spPr/>
      <dgm:t>
        <a:bodyPr/>
        <a:lstStyle/>
        <a:p>
          <a:endParaRPr lang="ru-RU"/>
        </a:p>
      </dgm:t>
    </dgm:pt>
    <dgm:pt modelId="{EFA5AA31-F499-48A8-B8ED-C59672267BF8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ky-KG" b="1">
              <a:solidFill>
                <a:schemeClr val="tx1"/>
              </a:solidFill>
            </a:rPr>
            <a:t> Развитие класстеров</a:t>
          </a:r>
          <a:endParaRPr lang="en-US" b="1" dirty="0">
            <a:solidFill>
              <a:schemeClr val="tx1"/>
            </a:solidFill>
          </a:endParaRPr>
        </a:p>
      </dgm:t>
    </dgm:pt>
    <dgm:pt modelId="{88BF318B-A580-473D-9748-1EDD8743E5B0}" type="parTrans" cxnId="{E449901E-676B-4418-A490-5D0FB29594EA}">
      <dgm:prSet/>
      <dgm:spPr/>
      <dgm:t>
        <a:bodyPr/>
        <a:lstStyle/>
        <a:p>
          <a:endParaRPr lang="ru-RU"/>
        </a:p>
      </dgm:t>
    </dgm:pt>
    <dgm:pt modelId="{5EE8A01E-791E-4263-B5FE-E42B5BAA84CD}" type="sibTrans" cxnId="{E449901E-676B-4418-A490-5D0FB29594EA}">
      <dgm:prSet/>
      <dgm:spPr/>
      <dgm:t>
        <a:bodyPr/>
        <a:lstStyle/>
        <a:p>
          <a:endParaRPr lang="ru-RU"/>
        </a:p>
      </dgm:t>
    </dgm:pt>
    <dgm:pt modelId="{5CCD4DE9-BD0B-EC41-8EA8-B4660ED9CFD3}" type="pres">
      <dgm:prSet presAssocID="{C3377B0D-4010-CF49-9AFA-B6C142B65983}" presName="cycle" presStyleCnt="0">
        <dgm:presLayoutVars>
          <dgm:dir/>
          <dgm:resizeHandles val="exact"/>
        </dgm:presLayoutVars>
      </dgm:prSet>
      <dgm:spPr/>
    </dgm:pt>
    <dgm:pt modelId="{B27E7527-22BF-4140-AAFF-87A1BB339605}" type="pres">
      <dgm:prSet presAssocID="{AC8CF931-2BA6-8345-A1FC-E9EF0054A86F}" presName="node" presStyleLbl="node1" presStyleIdx="0" presStyleCnt="6">
        <dgm:presLayoutVars>
          <dgm:bulletEnabled val="1"/>
        </dgm:presLayoutVars>
      </dgm:prSet>
      <dgm:spPr/>
    </dgm:pt>
    <dgm:pt modelId="{AA2EE25C-E76E-6F41-B3D5-D9B2C78422CB}" type="pres">
      <dgm:prSet presAssocID="{AC8CF931-2BA6-8345-A1FC-E9EF0054A86F}" presName="spNode" presStyleCnt="0"/>
      <dgm:spPr/>
    </dgm:pt>
    <dgm:pt modelId="{759F2EED-3D75-EC4C-A6CD-E9EBCA328FAD}" type="pres">
      <dgm:prSet presAssocID="{9854B073-10F5-174B-AD86-584288A7B320}" presName="sibTrans" presStyleLbl="sibTrans1D1" presStyleIdx="0" presStyleCnt="6"/>
      <dgm:spPr/>
    </dgm:pt>
    <dgm:pt modelId="{6B47FA2D-B1A9-D341-A6B3-3839158B43D8}" type="pres">
      <dgm:prSet presAssocID="{85B262F8-42B9-654C-BA24-52885612C8BF}" presName="node" presStyleLbl="node1" presStyleIdx="1" presStyleCnt="6">
        <dgm:presLayoutVars>
          <dgm:bulletEnabled val="1"/>
        </dgm:presLayoutVars>
      </dgm:prSet>
      <dgm:spPr/>
    </dgm:pt>
    <dgm:pt modelId="{9280B134-2718-F349-B18D-F909BAE44CA2}" type="pres">
      <dgm:prSet presAssocID="{85B262F8-42B9-654C-BA24-52885612C8BF}" presName="spNode" presStyleCnt="0"/>
      <dgm:spPr/>
    </dgm:pt>
    <dgm:pt modelId="{5AF523E2-8D13-E148-95D7-B067E6258C6E}" type="pres">
      <dgm:prSet presAssocID="{22B31278-5C25-034E-868C-6803E9EC5CF1}" presName="sibTrans" presStyleLbl="sibTrans1D1" presStyleIdx="1" presStyleCnt="6"/>
      <dgm:spPr/>
    </dgm:pt>
    <dgm:pt modelId="{B93ABB5C-D34B-4497-8800-BD760C77531E}" type="pres">
      <dgm:prSet presAssocID="{1466E4DE-8510-46B4-AD9D-0DAB681F92AC}" presName="node" presStyleLbl="node1" presStyleIdx="2" presStyleCnt="6">
        <dgm:presLayoutVars>
          <dgm:bulletEnabled val="1"/>
        </dgm:presLayoutVars>
      </dgm:prSet>
      <dgm:spPr/>
    </dgm:pt>
    <dgm:pt modelId="{6285BB39-4920-4DAD-ACD5-75A5D44D534D}" type="pres">
      <dgm:prSet presAssocID="{1466E4DE-8510-46B4-AD9D-0DAB681F92AC}" presName="spNode" presStyleCnt="0"/>
      <dgm:spPr/>
    </dgm:pt>
    <dgm:pt modelId="{8A96C3DB-549F-41D3-BE65-C027A86BCC9C}" type="pres">
      <dgm:prSet presAssocID="{4005A863-DE1B-4791-9C74-E163732D4146}" presName="sibTrans" presStyleLbl="sibTrans1D1" presStyleIdx="2" presStyleCnt="6"/>
      <dgm:spPr/>
    </dgm:pt>
    <dgm:pt modelId="{FF913F13-3ECA-2C40-88EB-AA94863D156F}" type="pres">
      <dgm:prSet presAssocID="{BF8F64DA-AC63-734E-AAFD-86B9BF62945B}" presName="node" presStyleLbl="node1" presStyleIdx="3" presStyleCnt="6">
        <dgm:presLayoutVars>
          <dgm:bulletEnabled val="1"/>
        </dgm:presLayoutVars>
      </dgm:prSet>
      <dgm:spPr/>
    </dgm:pt>
    <dgm:pt modelId="{9FAB831D-EFAF-3D49-AFEE-769C97688B97}" type="pres">
      <dgm:prSet presAssocID="{BF8F64DA-AC63-734E-AAFD-86B9BF62945B}" presName="spNode" presStyleCnt="0"/>
      <dgm:spPr/>
    </dgm:pt>
    <dgm:pt modelId="{7466A43C-E6C5-3C4C-A2E3-B1975544B171}" type="pres">
      <dgm:prSet presAssocID="{DADE8D1E-B34B-AB4F-837E-CFD41AB00EEF}" presName="sibTrans" presStyleLbl="sibTrans1D1" presStyleIdx="3" presStyleCnt="6"/>
      <dgm:spPr/>
    </dgm:pt>
    <dgm:pt modelId="{C7297B18-6BB9-4650-989E-058097AB5E65}" type="pres">
      <dgm:prSet presAssocID="{EFA5AA31-F499-48A8-B8ED-C59672267BF8}" presName="node" presStyleLbl="node1" presStyleIdx="4" presStyleCnt="6">
        <dgm:presLayoutVars>
          <dgm:bulletEnabled val="1"/>
        </dgm:presLayoutVars>
      </dgm:prSet>
      <dgm:spPr/>
    </dgm:pt>
    <dgm:pt modelId="{73C541FD-AAE6-4B13-845F-EC57452732D0}" type="pres">
      <dgm:prSet presAssocID="{EFA5AA31-F499-48A8-B8ED-C59672267BF8}" presName="spNode" presStyleCnt="0"/>
      <dgm:spPr/>
    </dgm:pt>
    <dgm:pt modelId="{CA849DDD-0F21-429F-9A0F-46BB2A14BAAA}" type="pres">
      <dgm:prSet presAssocID="{5EE8A01E-791E-4263-B5FE-E42B5BAA84CD}" presName="sibTrans" presStyleLbl="sibTrans1D1" presStyleIdx="4" presStyleCnt="6"/>
      <dgm:spPr/>
    </dgm:pt>
    <dgm:pt modelId="{DC2BEBB6-7D11-3647-82CA-FAD33DDADD89}" type="pres">
      <dgm:prSet presAssocID="{2ABB7E53-8B27-8649-831F-D23E9D6A066B}" presName="node" presStyleLbl="node1" presStyleIdx="5" presStyleCnt="6">
        <dgm:presLayoutVars>
          <dgm:bulletEnabled val="1"/>
        </dgm:presLayoutVars>
      </dgm:prSet>
      <dgm:spPr/>
    </dgm:pt>
    <dgm:pt modelId="{E2FC0278-68F8-344E-9F88-AE064DAE5E9E}" type="pres">
      <dgm:prSet presAssocID="{2ABB7E53-8B27-8649-831F-D23E9D6A066B}" presName="spNode" presStyleCnt="0"/>
      <dgm:spPr/>
    </dgm:pt>
    <dgm:pt modelId="{E17CF358-7A4A-E74A-B6AC-C3E75D99E1C9}" type="pres">
      <dgm:prSet presAssocID="{5A3281F7-91AC-7A42-B61D-978A605EBC63}" presName="sibTrans" presStyleLbl="sibTrans1D1" presStyleIdx="5" presStyleCnt="6"/>
      <dgm:spPr/>
    </dgm:pt>
  </dgm:ptLst>
  <dgm:cxnLst>
    <dgm:cxn modelId="{5D429501-317E-E242-893F-61F6218B669D}" type="presOf" srcId="{5A3281F7-91AC-7A42-B61D-978A605EBC63}" destId="{E17CF358-7A4A-E74A-B6AC-C3E75D99E1C9}" srcOrd="0" destOrd="0" presId="urn:microsoft.com/office/officeart/2005/8/layout/cycle6"/>
    <dgm:cxn modelId="{C08D990D-5FF9-1B4E-847A-1EC5E7DDC9C5}" type="presOf" srcId="{9854B073-10F5-174B-AD86-584288A7B320}" destId="{759F2EED-3D75-EC4C-A6CD-E9EBCA328FAD}" srcOrd="0" destOrd="0" presId="urn:microsoft.com/office/officeart/2005/8/layout/cycle6"/>
    <dgm:cxn modelId="{2BDEEC1C-2F39-4992-833A-95E04C061BA7}" type="presOf" srcId="{EFA5AA31-F499-48A8-B8ED-C59672267BF8}" destId="{C7297B18-6BB9-4650-989E-058097AB5E65}" srcOrd="0" destOrd="0" presId="urn:microsoft.com/office/officeart/2005/8/layout/cycle6"/>
    <dgm:cxn modelId="{E449901E-676B-4418-A490-5D0FB29594EA}" srcId="{C3377B0D-4010-CF49-9AFA-B6C142B65983}" destId="{EFA5AA31-F499-48A8-B8ED-C59672267BF8}" srcOrd="4" destOrd="0" parTransId="{88BF318B-A580-473D-9748-1EDD8743E5B0}" sibTransId="{5EE8A01E-791E-4263-B5FE-E42B5BAA84CD}"/>
    <dgm:cxn modelId="{32941F4B-0DF6-435F-972D-1907E5354EAA}" type="presOf" srcId="{4005A863-DE1B-4791-9C74-E163732D4146}" destId="{8A96C3DB-549F-41D3-BE65-C027A86BCC9C}" srcOrd="0" destOrd="0" presId="urn:microsoft.com/office/officeart/2005/8/layout/cycle6"/>
    <dgm:cxn modelId="{13D7A06E-B9B7-0E4A-94DE-223C2C2A6877}" type="presOf" srcId="{BF8F64DA-AC63-734E-AAFD-86B9BF62945B}" destId="{FF913F13-3ECA-2C40-88EB-AA94863D156F}" srcOrd="0" destOrd="0" presId="urn:microsoft.com/office/officeart/2005/8/layout/cycle6"/>
    <dgm:cxn modelId="{8D107E6F-2861-B341-B107-E24FF3064AF8}" type="presOf" srcId="{2ABB7E53-8B27-8649-831F-D23E9D6A066B}" destId="{DC2BEBB6-7D11-3647-82CA-FAD33DDADD89}" srcOrd="0" destOrd="0" presId="urn:microsoft.com/office/officeart/2005/8/layout/cycle6"/>
    <dgm:cxn modelId="{D0298F52-0696-E042-99CA-4889FE075991}" srcId="{C3377B0D-4010-CF49-9AFA-B6C142B65983}" destId="{AC8CF931-2BA6-8345-A1FC-E9EF0054A86F}" srcOrd="0" destOrd="0" parTransId="{C4D2FAB7-B85B-0543-87E3-BF569F66A8DF}" sibTransId="{9854B073-10F5-174B-AD86-584288A7B320}"/>
    <dgm:cxn modelId="{0E8B1857-767F-6B42-963F-5E685D0C9F53}" type="presOf" srcId="{22B31278-5C25-034E-868C-6803E9EC5CF1}" destId="{5AF523E2-8D13-E148-95D7-B067E6258C6E}" srcOrd="0" destOrd="0" presId="urn:microsoft.com/office/officeart/2005/8/layout/cycle6"/>
    <dgm:cxn modelId="{447B9D57-2276-F041-9871-ED4E59105DCA}" srcId="{C3377B0D-4010-CF49-9AFA-B6C142B65983}" destId="{85B262F8-42B9-654C-BA24-52885612C8BF}" srcOrd="1" destOrd="0" parTransId="{F75E6498-F914-7748-859C-A42979D17AB9}" sibTransId="{22B31278-5C25-034E-868C-6803E9EC5CF1}"/>
    <dgm:cxn modelId="{EB80987C-0860-4AC5-8DD1-517EE04EBF63}" type="presOf" srcId="{5EE8A01E-791E-4263-B5FE-E42B5BAA84CD}" destId="{CA849DDD-0F21-429F-9A0F-46BB2A14BAAA}" srcOrd="0" destOrd="0" presId="urn:microsoft.com/office/officeart/2005/8/layout/cycle6"/>
    <dgm:cxn modelId="{82BD6A90-FF38-424A-BBB7-AE8C3D2D4F7D}" type="presOf" srcId="{DADE8D1E-B34B-AB4F-837E-CFD41AB00EEF}" destId="{7466A43C-E6C5-3C4C-A2E3-B1975544B171}" srcOrd="0" destOrd="0" presId="urn:microsoft.com/office/officeart/2005/8/layout/cycle6"/>
    <dgm:cxn modelId="{6F82BB95-AC0B-7F4C-A1C3-E6624F213DB3}" type="presOf" srcId="{C3377B0D-4010-CF49-9AFA-B6C142B65983}" destId="{5CCD4DE9-BD0B-EC41-8EA8-B4660ED9CFD3}" srcOrd="0" destOrd="0" presId="urn:microsoft.com/office/officeart/2005/8/layout/cycle6"/>
    <dgm:cxn modelId="{79676ECC-E8D3-5446-94F0-C0CF934770B7}" srcId="{C3377B0D-4010-CF49-9AFA-B6C142B65983}" destId="{BF8F64DA-AC63-734E-AAFD-86B9BF62945B}" srcOrd="3" destOrd="0" parTransId="{4B597A8C-9796-BA49-A29C-6E9E77D2EA22}" sibTransId="{DADE8D1E-B34B-AB4F-837E-CFD41AB00EEF}"/>
    <dgm:cxn modelId="{5314D6D7-2198-DC4B-A88C-A113733E949F}" srcId="{C3377B0D-4010-CF49-9AFA-B6C142B65983}" destId="{2ABB7E53-8B27-8649-831F-D23E9D6A066B}" srcOrd="5" destOrd="0" parTransId="{BDC834C2-A867-4A41-B71C-4D47D0B4AE39}" sibTransId="{5A3281F7-91AC-7A42-B61D-978A605EBC63}"/>
    <dgm:cxn modelId="{110F0FE3-7E33-C742-832B-29A4B03A3FF1}" type="presOf" srcId="{85B262F8-42B9-654C-BA24-52885612C8BF}" destId="{6B47FA2D-B1A9-D341-A6B3-3839158B43D8}" srcOrd="0" destOrd="0" presId="urn:microsoft.com/office/officeart/2005/8/layout/cycle6"/>
    <dgm:cxn modelId="{8E59A9F3-0418-9049-92B5-436AE5BFAD7D}" type="presOf" srcId="{AC8CF931-2BA6-8345-A1FC-E9EF0054A86F}" destId="{B27E7527-22BF-4140-AAFF-87A1BB339605}" srcOrd="0" destOrd="0" presId="urn:microsoft.com/office/officeart/2005/8/layout/cycle6"/>
    <dgm:cxn modelId="{979A09F4-1245-47D7-8B69-F4A794681A2F}" type="presOf" srcId="{1466E4DE-8510-46B4-AD9D-0DAB681F92AC}" destId="{B93ABB5C-D34B-4497-8800-BD760C77531E}" srcOrd="0" destOrd="0" presId="urn:microsoft.com/office/officeart/2005/8/layout/cycle6"/>
    <dgm:cxn modelId="{7E9301F9-D4C8-4315-AACB-7AB2D165A2D5}" srcId="{C3377B0D-4010-CF49-9AFA-B6C142B65983}" destId="{1466E4DE-8510-46B4-AD9D-0DAB681F92AC}" srcOrd="2" destOrd="0" parTransId="{95FAFCD8-AEB2-4F89-A8B5-4C2027FE6E05}" sibTransId="{4005A863-DE1B-4791-9C74-E163732D4146}"/>
    <dgm:cxn modelId="{177A50E3-C9CE-694E-8B2E-9177CDDB87CB}" type="presParOf" srcId="{5CCD4DE9-BD0B-EC41-8EA8-B4660ED9CFD3}" destId="{B27E7527-22BF-4140-AAFF-87A1BB339605}" srcOrd="0" destOrd="0" presId="urn:microsoft.com/office/officeart/2005/8/layout/cycle6"/>
    <dgm:cxn modelId="{367988F9-97A5-1E48-B2F8-5BA963C4955B}" type="presParOf" srcId="{5CCD4DE9-BD0B-EC41-8EA8-B4660ED9CFD3}" destId="{AA2EE25C-E76E-6F41-B3D5-D9B2C78422CB}" srcOrd="1" destOrd="0" presId="urn:microsoft.com/office/officeart/2005/8/layout/cycle6"/>
    <dgm:cxn modelId="{86141A23-A8B6-B34B-83CA-1AD5AB4D64F3}" type="presParOf" srcId="{5CCD4DE9-BD0B-EC41-8EA8-B4660ED9CFD3}" destId="{759F2EED-3D75-EC4C-A6CD-E9EBCA328FAD}" srcOrd="2" destOrd="0" presId="urn:microsoft.com/office/officeart/2005/8/layout/cycle6"/>
    <dgm:cxn modelId="{5F85AAAE-FF27-0D42-86E7-338944B72BC4}" type="presParOf" srcId="{5CCD4DE9-BD0B-EC41-8EA8-B4660ED9CFD3}" destId="{6B47FA2D-B1A9-D341-A6B3-3839158B43D8}" srcOrd="3" destOrd="0" presId="urn:microsoft.com/office/officeart/2005/8/layout/cycle6"/>
    <dgm:cxn modelId="{F853D29D-2A24-9F4F-99EA-A0B298BFC3A6}" type="presParOf" srcId="{5CCD4DE9-BD0B-EC41-8EA8-B4660ED9CFD3}" destId="{9280B134-2718-F349-B18D-F909BAE44CA2}" srcOrd="4" destOrd="0" presId="urn:microsoft.com/office/officeart/2005/8/layout/cycle6"/>
    <dgm:cxn modelId="{FF5F5CE8-19EE-3549-9094-3CCB746505B0}" type="presParOf" srcId="{5CCD4DE9-BD0B-EC41-8EA8-B4660ED9CFD3}" destId="{5AF523E2-8D13-E148-95D7-B067E6258C6E}" srcOrd="5" destOrd="0" presId="urn:microsoft.com/office/officeart/2005/8/layout/cycle6"/>
    <dgm:cxn modelId="{53574F97-5F8A-4237-9B19-232938C2762F}" type="presParOf" srcId="{5CCD4DE9-BD0B-EC41-8EA8-B4660ED9CFD3}" destId="{B93ABB5C-D34B-4497-8800-BD760C77531E}" srcOrd="6" destOrd="0" presId="urn:microsoft.com/office/officeart/2005/8/layout/cycle6"/>
    <dgm:cxn modelId="{04DA1D6D-3F47-4F81-A2F5-B93F02B22681}" type="presParOf" srcId="{5CCD4DE9-BD0B-EC41-8EA8-B4660ED9CFD3}" destId="{6285BB39-4920-4DAD-ACD5-75A5D44D534D}" srcOrd="7" destOrd="0" presId="urn:microsoft.com/office/officeart/2005/8/layout/cycle6"/>
    <dgm:cxn modelId="{407232B7-3CBB-4C6D-A079-72C89F30638D}" type="presParOf" srcId="{5CCD4DE9-BD0B-EC41-8EA8-B4660ED9CFD3}" destId="{8A96C3DB-549F-41D3-BE65-C027A86BCC9C}" srcOrd="8" destOrd="0" presId="urn:microsoft.com/office/officeart/2005/8/layout/cycle6"/>
    <dgm:cxn modelId="{A82E12A0-E6EA-2D4D-B58F-E45CF563264F}" type="presParOf" srcId="{5CCD4DE9-BD0B-EC41-8EA8-B4660ED9CFD3}" destId="{FF913F13-3ECA-2C40-88EB-AA94863D156F}" srcOrd="9" destOrd="0" presId="urn:microsoft.com/office/officeart/2005/8/layout/cycle6"/>
    <dgm:cxn modelId="{ABF6AC71-6802-CE47-9BAF-3C48D4E30660}" type="presParOf" srcId="{5CCD4DE9-BD0B-EC41-8EA8-B4660ED9CFD3}" destId="{9FAB831D-EFAF-3D49-AFEE-769C97688B97}" srcOrd="10" destOrd="0" presId="urn:microsoft.com/office/officeart/2005/8/layout/cycle6"/>
    <dgm:cxn modelId="{E2832FA4-6F80-D241-80B9-E34D0E878AFC}" type="presParOf" srcId="{5CCD4DE9-BD0B-EC41-8EA8-B4660ED9CFD3}" destId="{7466A43C-E6C5-3C4C-A2E3-B1975544B171}" srcOrd="11" destOrd="0" presId="urn:microsoft.com/office/officeart/2005/8/layout/cycle6"/>
    <dgm:cxn modelId="{825823EB-A265-4A0C-8830-01FA67BD3D54}" type="presParOf" srcId="{5CCD4DE9-BD0B-EC41-8EA8-B4660ED9CFD3}" destId="{C7297B18-6BB9-4650-989E-058097AB5E65}" srcOrd="12" destOrd="0" presId="urn:microsoft.com/office/officeart/2005/8/layout/cycle6"/>
    <dgm:cxn modelId="{8BF58542-8A86-4728-A13C-7F2B6BA90C68}" type="presParOf" srcId="{5CCD4DE9-BD0B-EC41-8EA8-B4660ED9CFD3}" destId="{73C541FD-AAE6-4B13-845F-EC57452732D0}" srcOrd="13" destOrd="0" presId="urn:microsoft.com/office/officeart/2005/8/layout/cycle6"/>
    <dgm:cxn modelId="{F90B3E34-831D-4E85-A016-0AFD7AADC063}" type="presParOf" srcId="{5CCD4DE9-BD0B-EC41-8EA8-B4660ED9CFD3}" destId="{CA849DDD-0F21-429F-9A0F-46BB2A14BAAA}" srcOrd="14" destOrd="0" presId="urn:microsoft.com/office/officeart/2005/8/layout/cycle6"/>
    <dgm:cxn modelId="{55C58975-26CC-7043-B93C-115D89213767}" type="presParOf" srcId="{5CCD4DE9-BD0B-EC41-8EA8-B4660ED9CFD3}" destId="{DC2BEBB6-7D11-3647-82CA-FAD33DDADD89}" srcOrd="15" destOrd="0" presId="urn:microsoft.com/office/officeart/2005/8/layout/cycle6"/>
    <dgm:cxn modelId="{9BBF362B-1962-3E4D-B055-D8F07DCB13EF}" type="presParOf" srcId="{5CCD4DE9-BD0B-EC41-8EA8-B4660ED9CFD3}" destId="{E2FC0278-68F8-344E-9F88-AE064DAE5E9E}" srcOrd="16" destOrd="0" presId="urn:microsoft.com/office/officeart/2005/8/layout/cycle6"/>
    <dgm:cxn modelId="{AE9DA37C-744E-F647-BECD-D925375F1199}" type="presParOf" srcId="{5CCD4DE9-BD0B-EC41-8EA8-B4660ED9CFD3}" destId="{E17CF358-7A4A-E74A-B6AC-C3E75D99E1C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77B0D-4010-CF49-9AFA-B6C142B65983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CF931-2BA6-8345-A1FC-E9EF0054A86F}">
      <dgm:prSet phldrT="[Text]" custT="1"/>
      <dgm:spPr/>
      <dgm:t>
        <a:bodyPr/>
        <a:lstStyle/>
        <a:p>
          <a:r>
            <a:rPr lang="ky-KG" sz="900" dirty="0"/>
            <a:t>Растениеводство</a:t>
          </a:r>
          <a:endParaRPr lang="en-US" sz="900" dirty="0"/>
        </a:p>
      </dgm:t>
    </dgm:pt>
    <dgm:pt modelId="{C4D2FAB7-B85B-0543-87E3-BF569F66A8DF}" type="parTrans" cxnId="{D0298F52-0696-E042-99CA-4889FE075991}">
      <dgm:prSet/>
      <dgm:spPr/>
      <dgm:t>
        <a:bodyPr/>
        <a:lstStyle/>
        <a:p>
          <a:endParaRPr lang="en-US"/>
        </a:p>
      </dgm:t>
    </dgm:pt>
    <dgm:pt modelId="{9854B073-10F5-174B-AD86-584288A7B320}" type="sibTrans" cxnId="{D0298F52-0696-E042-99CA-4889FE075991}">
      <dgm:prSet/>
      <dgm:spPr/>
      <dgm:t>
        <a:bodyPr/>
        <a:lstStyle/>
        <a:p>
          <a:endParaRPr lang="en-US"/>
        </a:p>
      </dgm:t>
    </dgm:pt>
    <dgm:pt modelId="{BF8F64DA-AC63-734E-AAFD-86B9BF62945B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ky-KG" b="1" dirty="0">
              <a:solidFill>
                <a:schemeClr val="tx1"/>
              </a:solidFill>
            </a:rPr>
            <a:t>Рыбное хозяйство </a:t>
          </a:r>
          <a:endParaRPr lang="en-US" b="1" dirty="0">
            <a:solidFill>
              <a:schemeClr val="tx1"/>
            </a:solidFill>
          </a:endParaRPr>
        </a:p>
      </dgm:t>
    </dgm:pt>
    <dgm:pt modelId="{4B597A8C-9796-BA49-A29C-6E9E77D2EA22}" type="parTrans" cxnId="{79676ECC-E8D3-5446-94F0-C0CF934770B7}">
      <dgm:prSet/>
      <dgm:spPr/>
      <dgm:t>
        <a:bodyPr/>
        <a:lstStyle/>
        <a:p>
          <a:endParaRPr lang="en-US"/>
        </a:p>
      </dgm:t>
    </dgm:pt>
    <dgm:pt modelId="{DADE8D1E-B34B-AB4F-837E-CFD41AB00EEF}" type="sibTrans" cxnId="{79676ECC-E8D3-5446-94F0-C0CF934770B7}">
      <dgm:prSet/>
      <dgm:spPr/>
      <dgm:t>
        <a:bodyPr/>
        <a:lstStyle/>
        <a:p>
          <a:endParaRPr lang="en-US"/>
        </a:p>
      </dgm:t>
    </dgm:pt>
    <dgm:pt modelId="{2ABB7E53-8B27-8649-831F-D23E9D6A066B}">
      <dgm:prSet phldrT="[Text]"/>
      <dgm:spPr/>
      <dgm:t>
        <a:bodyPr/>
        <a:lstStyle/>
        <a:p>
          <a:r>
            <a:rPr lang="ky-KG" dirty="0"/>
            <a:t>Служба земельных ресурсов</a:t>
          </a:r>
          <a:endParaRPr lang="en-US" dirty="0"/>
        </a:p>
      </dgm:t>
    </dgm:pt>
    <dgm:pt modelId="{BDC834C2-A867-4A41-B71C-4D47D0B4AE39}" type="parTrans" cxnId="{5314D6D7-2198-DC4B-A88C-A113733E949F}">
      <dgm:prSet/>
      <dgm:spPr/>
      <dgm:t>
        <a:bodyPr/>
        <a:lstStyle/>
        <a:p>
          <a:endParaRPr lang="en-US"/>
        </a:p>
      </dgm:t>
    </dgm:pt>
    <dgm:pt modelId="{5A3281F7-91AC-7A42-B61D-978A605EBC63}" type="sibTrans" cxnId="{5314D6D7-2198-DC4B-A88C-A113733E949F}">
      <dgm:prSet/>
      <dgm:spPr/>
      <dgm:t>
        <a:bodyPr/>
        <a:lstStyle/>
        <a:p>
          <a:endParaRPr lang="en-US"/>
        </a:p>
      </dgm:t>
    </dgm:pt>
    <dgm:pt modelId="{85B262F8-42B9-654C-BA24-52885612C8BF}">
      <dgm:prSet phldrT="[Text]" custT="1"/>
      <dgm:spPr/>
      <dgm:t>
        <a:bodyPr/>
        <a:lstStyle/>
        <a:p>
          <a:r>
            <a:rPr lang="ky-KG" sz="1000" dirty="0"/>
            <a:t>Животноводство</a:t>
          </a:r>
          <a:endParaRPr lang="en-US" sz="1000" dirty="0"/>
        </a:p>
      </dgm:t>
    </dgm:pt>
    <dgm:pt modelId="{22B31278-5C25-034E-868C-6803E9EC5CF1}" type="sibTrans" cxnId="{447B9D57-2276-F041-9871-ED4E59105DCA}">
      <dgm:prSet/>
      <dgm:spPr/>
      <dgm:t>
        <a:bodyPr/>
        <a:lstStyle/>
        <a:p>
          <a:endParaRPr lang="en-US"/>
        </a:p>
      </dgm:t>
    </dgm:pt>
    <dgm:pt modelId="{F75E6498-F914-7748-859C-A42979D17AB9}" type="parTrans" cxnId="{447B9D57-2276-F041-9871-ED4E59105DCA}">
      <dgm:prSet/>
      <dgm:spPr/>
      <dgm:t>
        <a:bodyPr/>
        <a:lstStyle/>
        <a:p>
          <a:endParaRPr lang="en-US"/>
        </a:p>
      </dgm:t>
    </dgm:pt>
    <dgm:pt modelId="{1466E4DE-8510-46B4-AD9D-0DAB681F92AC}">
      <dgm:prSet phldrT="[Text]"/>
      <dgm:spPr/>
      <dgm:t>
        <a:bodyPr/>
        <a:lstStyle/>
        <a:p>
          <a:r>
            <a:rPr lang="ky-KG" dirty="0"/>
            <a:t> Агрокласстеры</a:t>
          </a:r>
          <a:endParaRPr lang="en-US" dirty="0"/>
        </a:p>
      </dgm:t>
    </dgm:pt>
    <dgm:pt modelId="{95FAFCD8-AEB2-4F89-A8B5-4C2027FE6E05}" type="parTrans" cxnId="{7E9301F9-D4C8-4315-AACB-7AB2D165A2D5}">
      <dgm:prSet/>
      <dgm:spPr/>
      <dgm:t>
        <a:bodyPr/>
        <a:lstStyle/>
        <a:p>
          <a:endParaRPr lang="ru-RU"/>
        </a:p>
      </dgm:t>
    </dgm:pt>
    <dgm:pt modelId="{4005A863-DE1B-4791-9C74-E163732D4146}" type="sibTrans" cxnId="{7E9301F9-D4C8-4315-AACB-7AB2D165A2D5}">
      <dgm:prSet/>
      <dgm:spPr/>
      <dgm:t>
        <a:bodyPr/>
        <a:lstStyle/>
        <a:p>
          <a:endParaRPr lang="ru-RU"/>
        </a:p>
      </dgm:t>
    </dgm:pt>
    <dgm:pt modelId="{EFA5AA31-F499-48A8-B8ED-C59672267BF8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ky-KG" b="1" dirty="0">
              <a:solidFill>
                <a:schemeClr val="tx1"/>
              </a:solidFill>
            </a:rPr>
            <a:t> Пастбища</a:t>
          </a:r>
          <a:endParaRPr lang="en-US" b="1" dirty="0">
            <a:solidFill>
              <a:schemeClr val="tx1"/>
            </a:solidFill>
          </a:endParaRPr>
        </a:p>
      </dgm:t>
    </dgm:pt>
    <dgm:pt modelId="{88BF318B-A580-473D-9748-1EDD8743E5B0}" type="parTrans" cxnId="{E449901E-676B-4418-A490-5D0FB29594EA}">
      <dgm:prSet/>
      <dgm:spPr/>
      <dgm:t>
        <a:bodyPr/>
        <a:lstStyle/>
        <a:p>
          <a:endParaRPr lang="ru-RU"/>
        </a:p>
      </dgm:t>
    </dgm:pt>
    <dgm:pt modelId="{5EE8A01E-791E-4263-B5FE-E42B5BAA84CD}" type="sibTrans" cxnId="{E449901E-676B-4418-A490-5D0FB29594EA}">
      <dgm:prSet/>
      <dgm:spPr/>
      <dgm:t>
        <a:bodyPr/>
        <a:lstStyle/>
        <a:p>
          <a:endParaRPr lang="ru-RU"/>
        </a:p>
      </dgm:t>
    </dgm:pt>
    <dgm:pt modelId="{B3E90FDB-24F4-45A7-8A6A-524FB631843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y-KG" sz="1200" b="1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y-KG" sz="1200" b="1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y-KG" sz="900" b="1" dirty="0">
              <a:solidFill>
                <a:schemeClr val="bg1"/>
              </a:solidFill>
            </a:rPr>
            <a:t>Ветеринарная служба </a:t>
          </a:r>
          <a:endParaRPr lang="en-US" sz="900" b="1" dirty="0">
            <a:solidFill>
              <a:schemeClr val="bg1"/>
            </a:solidFill>
          </a:endParaRP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5874A6BF-A986-4ACE-9189-41DF91861DEC}" type="parTrans" cxnId="{7D4A5768-30D1-4440-974D-311887B993AC}">
      <dgm:prSet/>
      <dgm:spPr/>
      <dgm:t>
        <a:bodyPr/>
        <a:lstStyle/>
        <a:p>
          <a:endParaRPr lang="ru-RU"/>
        </a:p>
      </dgm:t>
    </dgm:pt>
    <dgm:pt modelId="{0E0D6EBB-01A1-459F-B1F4-73DF76F769FD}" type="sibTrans" cxnId="{7D4A5768-30D1-4440-974D-311887B993AC}">
      <dgm:prSet/>
      <dgm:spPr/>
      <dgm:t>
        <a:bodyPr/>
        <a:lstStyle/>
        <a:p>
          <a:endParaRPr lang="ru-RU"/>
        </a:p>
      </dgm:t>
    </dgm:pt>
    <dgm:pt modelId="{0D585388-19BC-41CA-A68C-F773A212060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y-KG" sz="900" dirty="0"/>
            <a:t>Лесная служба</a:t>
          </a:r>
          <a:endParaRPr lang="en-US" sz="900" dirty="0"/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dirty="0"/>
        </a:p>
      </dgm:t>
    </dgm:pt>
    <dgm:pt modelId="{3FE6B37E-8CD4-4CEE-9FE5-B38A32F343EC}" type="parTrans" cxnId="{97C32061-F1C4-4014-891A-4E59B30070B2}">
      <dgm:prSet/>
      <dgm:spPr/>
      <dgm:t>
        <a:bodyPr/>
        <a:lstStyle/>
        <a:p>
          <a:endParaRPr lang="ru-RU"/>
        </a:p>
      </dgm:t>
    </dgm:pt>
    <dgm:pt modelId="{136C12B0-94E4-4552-AA46-B7FF730C5460}" type="sibTrans" cxnId="{97C32061-F1C4-4014-891A-4E59B30070B2}">
      <dgm:prSet/>
      <dgm:spPr/>
      <dgm:t>
        <a:bodyPr/>
        <a:lstStyle/>
        <a:p>
          <a:endParaRPr lang="ru-RU"/>
        </a:p>
      </dgm:t>
    </dgm:pt>
    <dgm:pt modelId="{0385FD4A-F7CD-4493-9604-27C43D231E84}">
      <dgm:prSet phldrT="[Text]" custT="1"/>
      <dgm:spPr/>
      <dgm:t>
        <a:bodyPr/>
        <a:lstStyle/>
        <a:p>
          <a:r>
            <a:rPr lang="ky-KG" sz="1000" dirty="0"/>
            <a:t>Служба  водных ресурсов</a:t>
          </a:r>
          <a:endParaRPr lang="en-US" sz="1000" dirty="0"/>
        </a:p>
      </dgm:t>
    </dgm:pt>
    <dgm:pt modelId="{BFA1AEE4-722D-4131-AE09-2F35D3BC01FB}" type="parTrans" cxnId="{B4998A70-C2DD-43D1-A33F-80612235D213}">
      <dgm:prSet/>
      <dgm:spPr/>
      <dgm:t>
        <a:bodyPr/>
        <a:lstStyle/>
        <a:p>
          <a:endParaRPr lang="ru-RU"/>
        </a:p>
      </dgm:t>
    </dgm:pt>
    <dgm:pt modelId="{BBFD210A-3FF2-4AF8-83FA-37030244EAD0}" type="sibTrans" cxnId="{B4998A70-C2DD-43D1-A33F-80612235D213}">
      <dgm:prSet/>
      <dgm:spPr/>
      <dgm:t>
        <a:bodyPr/>
        <a:lstStyle/>
        <a:p>
          <a:endParaRPr lang="ru-RU"/>
        </a:p>
      </dgm:t>
    </dgm:pt>
    <dgm:pt modelId="{5CCD4DE9-BD0B-EC41-8EA8-B4660ED9CFD3}" type="pres">
      <dgm:prSet presAssocID="{C3377B0D-4010-CF49-9AFA-B6C142B65983}" presName="cycle" presStyleCnt="0">
        <dgm:presLayoutVars>
          <dgm:dir/>
          <dgm:resizeHandles val="exact"/>
        </dgm:presLayoutVars>
      </dgm:prSet>
      <dgm:spPr/>
    </dgm:pt>
    <dgm:pt modelId="{B27E7527-22BF-4140-AAFF-87A1BB339605}" type="pres">
      <dgm:prSet presAssocID="{AC8CF931-2BA6-8345-A1FC-E9EF0054A86F}" presName="node" presStyleLbl="node1" presStyleIdx="0" presStyleCnt="9" custScaleX="130037">
        <dgm:presLayoutVars>
          <dgm:bulletEnabled val="1"/>
        </dgm:presLayoutVars>
      </dgm:prSet>
      <dgm:spPr/>
    </dgm:pt>
    <dgm:pt modelId="{AA2EE25C-E76E-6F41-B3D5-D9B2C78422CB}" type="pres">
      <dgm:prSet presAssocID="{AC8CF931-2BA6-8345-A1FC-E9EF0054A86F}" presName="spNode" presStyleCnt="0"/>
      <dgm:spPr/>
    </dgm:pt>
    <dgm:pt modelId="{759F2EED-3D75-EC4C-A6CD-E9EBCA328FAD}" type="pres">
      <dgm:prSet presAssocID="{9854B073-10F5-174B-AD86-584288A7B320}" presName="sibTrans" presStyleLbl="sibTrans1D1" presStyleIdx="0" presStyleCnt="9"/>
      <dgm:spPr/>
    </dgm:pt>
    <dgm:pt modelId="{6B47FA2D-B1A9-D341-A6B3-3839158B43D8}" type="pres">
      <dgm:prSet presAssocID="{85B262F8-42B9-654C-BA24-52885612C8BF}" presName="node" presStyleLbl="node1" presStyleIdx="1" presStyleCnt="9" custScaleX="132430">
        <dgm:presLayoutVars>
          <dgm:bulletEnabled val="1"/>
        </dgm:presLayoutVars>
      </dgm:prSet>
      <dgm:spPr/>
    </dgm:pt>
    <dgm:pt modelId="{9280B134-2718-F349-B18D-F909BAE44CA2}" type="pres">
      <dgm:prSet presAssocID="{85B262F8-42B9-654C-BA24-52885612C8BF}" presName="spNode" presStyleCnt="0"/>
      <dgm:spPr/>
    </dgm:pt>
    <dgm:pt modelId="{5AF523E2-8D13-E148-95D7-B067E6258C6E}" type="pres">
      <dgm:prSet presAssocID="{22B31278-5C25-034E-868C-6803E9EC5CF1}" presName="sibTrans" presStyleLbl="sibTrans1D1" presStyleIdx="1" presStyleCnt="9"/>
      <dgm:spPr/>
    </dgm:pt>
    <dgm:pt modelId="{B93ABB5C-D34B-4497-8800-BD760C77531E}" type="pres">
      <dgm:prSet presAssocID="{1466E4DE-8510-46B4-AD9D-0DAB681F92AC}" presName="node" presStyleLbl="node1" presStyleIdx="2" presStyleCnt="9">
        <dgm:presLayoutVars>
          <dgm:bulletEnabled val="1"/>
        </dgm:presLayoutVars>
      </dgm:prSet>
      <dgm:spPr/>
    </dgm:pt>
    <dgm:pt modelId="{6285BB39-4920-4DAD-ACD5-75A5D44D534D}" type="pres">
      <dgm:prSet presAssocID="{1466E4DE-8510-46B4-AD9D-0DAB681F92AC}" presName="spNode" presStyleCnt="0"/>
      <dgm:spPr/>
    </dgm:pt>
    <dgm:pt modelId="{8A96C3DB-549F-41D3-BE65-C027A86BCC9C}" type="pres">
      <dgm:prSet presAssocID="{4005A863-DE1B-4791-9C74-E163732D4146}" presName="sibTrans" presStyleLbl="sibTrans1D1" presStyleIdx="2" presStyleCnt="9"/>
      <dgm:spPr/>
    </dgm:pt>
    <dgm:pt modelId="{FF913F13-3ECA-2C40-88EB-AA94863D156F}" type="pres">
      <dgm:prSet presAssocID="{BF8F64DA-AC63-734E-AAFD-86B9BF62945B}" presName="node" presStyleLbl="node1" presStyleIdx="3" presStyleCnt="9">
        <dgm:presLayoutVars>
          <dgm:bulletEnabled val="1"/>
        </dgm:presLayoutVars>
      </dgm:prSet>
      <dgm:spPr/>
    </dgm:pt>
    <dgm:pt modelId="{9FAB831D-EFAF-3D49-AFEE-769C97688B97}" type="pres">
      <dgm:prSet presAssocID="{BF8F64DA-AC63-734E-AAFD-86B9BF62945B}" presName="spNode" presStyleCnt="0"/>
      <dgm:spPr/>
    </dgm:pt>
    <dgm:pt modelId="{7466A43C-E6C5-3C4C-A2E3-B1975544B171}" type="pres">
      <dgm:prSet presAssocID="{DADE8D1E-B34B-AB4F-837E-CFD41AB00EEF}" presName="sibTrans" presStyleLbl="sibTrans1D1" presStyleIdx="3" presStyleCnt="9"/>
      <dgm:spPr/>
    </dgm:pt>
    <dgm:pt modelId="{C7297B18-6BB9-4650-989E-058097AB5E65}" type="pres">
      <dgm:prSet presAssocID="{EFA5AA31-F499-48A8-B8ED-C59672267BF8}" presName="node" presStyleLbl="node1" presStyleIdx="4" presStyleCnt="9">
        <dgm:presLayoutVars>
          <dgm:bulletEnabled val="1"/>
        </dgm:presLayoutVars>
      </dgm:prSet>
      <dgm:spPr/>
    </dgm:pt>
    <dgm:pt modelId="{73C541FD-AAE6-4B13-845F-EC57452732D0}" type="pres">
      <dgm:prSet presAssocID="{EFA5AA31-F499-48A8-B8ED-C59672267BF8}" presName="spNode" presStyleCnt="0"/>
      <dgm:spPr/>
    </dgm:pt>
    <dgm:pt modelId="{CA849DDD-0F21-429F-9A0F-46BB2A14BAAA}" type="pres">
      <dgm:prSet presAssocID="{5EE8A01E-791E-4263-B5FE-E42B5BAA84CD}" presName="sibTrans" presStyleLbl="sibTrans1D1" presStyleIdx="4" presStyleCnt="9"/>
      <dgm:spPr/>
    </dgm:pt>
    <dgm:pt modelId="{DC2BEBB6-7D11-3647-82CA-FAD33DDADD89}" type="pres">
      <dgm:prSet presAssocID="{2ABB7E53-8B27-8649-831F-D23E9D6A066B}" presName="node" presStyleLbl="node1" presStyleIdx="5" presStyleCnt="9">
        <dgm:presLayoutVars>
          <dgm:bulletEnabled val="1"/>
        </dgm:presLayoutVars>
      </dgm:prSet>
      <dgm:spPr/>
    </dgm:pt>
    <dgm:pt modelId="{E2FC0278-68F8-344E-9F88-AE064DAE5E9E}" type="pres">
      <dgm:prSet presAssocID="{2ABB7E53-8B27-8649-831F-D23E9D6A066B}" presName="spNode" presStyleCnt="0"/>
      <dgm:spPr/>
    </dgm:pt>
    <dgm:pt modelId="{E17CF358-7A4A-E74A-B6AC-C3E75D99E1C9}" type="pres">
      <dgm:prSet presAssocID="{5A3281F7-91AC-7A42-B61D-978A605EBC63}" presName="sibTrans" presStyleLbl="sibTrans1D1" presStyleIdx="5" presStyleCnt="9"/>
      <dgm:spPr/>
    </dgm:pt>
    <dgm:pt modelId="{64F13559-08C8-4495-9203-907827415238}" type="pres">
      <dgm:prSet presAssocID="{0D585388-19BC-41CA-A68C-F773A2120608}" presName="node" presStyleLbl="node1" presStyleIdx="6" presStyleCnt="9">
        <dgm:presLayoutVars>
          <dgm:bulletEnabled val="1"/>
        </dgm:presLayoutVars>
      </dgm:prSet>
      <dgm:spPr/>
    </dgm:pt>
    <dgm:pt modelId="{DEE61544-DB11-4200-B6A5-E891044413BC}" type="pres">
      <dgm:prSet presAssocID="{0D585388-19BC-41CA-A68C-F773A2120608}" presName="spNode" presStyleCnt="0"/>
      <dgm:spPr/>
    </dgm:pt>
    <dgm:pt modelId="{8D7F4AAD-76CD-45C5-ADAD-0581796A408D}" type="pres">
      <dgm:prSet presAssocID="{136C12B0-94E4-4552-AA46-B7FF730C5460}" presName="sibTrans" presStyleLbl="sibTrans1D1" presStyleIdx="6" presStyleCnt="9"/>
      <dgm:spPr/>
    </dgm:pt>
    <dgm:pt modelId="{FBA6D4A8-04D3-45C0-BA07-AE0295995F0D}" type="pres">
      <dgm:prSet presAssocID="{0385FD4A-F7CD-4493-9604-27C43D231E84}" presName="node" presStyleLbl="node1" presStyleIdx="7" presStyleCnt="9" custScaleX="129615">
        <dgm:presLayoutVars>
          <dgm:bulletEnabled val="1"/>
        </dgm:presLayoutVars>
      </dgm:prSet>
      <dgm:spPr/>
    </dgm:pt>
    <dgm:pt modelId="{F9CE2FE9-0EC0-4D61-986B-75D6680559B6}" type="pres">
      <dgm:prSet presAssocID="{0385FD4A-F7CD-4493-9604-27C43D231E84}" presName="spNode" presStyleCnt="0"/>
      <dgm:spPr/>
    </dgm:pt>
    <dgm:pt modelId="{A42094C5-5E0E-4719-B895-CD147DFDFB50}" type="pres">
      <dgm:prSet presAssocID="{BBFD210A-3FF2-4AF8-83FA-37030244EAD0}" presName="sibTrans" presStyleLbl="sibTrans1D1" presStyleIdx="7" presStyleCnt="9"/>
      <dgm:spPr/>
    </dgm:pt>
    <dgm:pt modelId="{A3712EA1-1E8C-4BDB-ABD9-1FFE109CF494}" type="pres">
      <dgm:prSet presAssocID="{B3E90FDB-24F4-45A7-8A6A-524FB631843D}" presName="node" presStyleLbl="node1" presStyleIdx="8" presStyleCnt="9" custScaleX="117594">
        <dgm:presLayoutVars>
          <dgm:bulletEnabled val="1"/>
        </dgm:presLayoutVars>
      </dgm:prSet>
      <dgm:spPr/>
    </dgm:pt>
    <dgm:pt modelId="{70408EE4-E53C-4F34-B211-9F47D1492538}" type="pres">
      <dgm:prSet presAssocID="{B3E90FDB-24F4-45A7-8A6A-524FB631843D}" presName="spNode" presStyleCnt="0"/>
      <dgm:spPr/>
    </dgm:pt>
    <dgm:pt modelId="{21403A50-A9F1-4083-A5FA-15AA31DA24E9}" type="pres">
      <dgm:prSet presAssocID="{0E0D6EBB-01A1-459F-B1F4-73DF76F769FD}" presName="sibTrans" presStyleLbl="sibTrans1D1" presStyleIdx="8" presStyleCnt="9"/>
      <dgm:spPr/>
    </dgm:pt>
  </dgm:ptLst>
  <dgm:cxnLst>
    <dgm:cxn modelId="{5D429501-317E-E242-893F-61F6218B669D}" type="presOf" srcId="{5A3281F7-91AC-7A42-B61D-978A605EBC63}" destId="{E17CF358-7A4A-E74A-B6AC-C3E75D99E1C9}" srcOrd="0" destOrd="0" presId="urn:microsoft.com/office/officeart/2005/8/layout/cycle6"/>
    <dgm:cxn modelId="{C08D990D-5FF9-1B4E-847A-1EC5E7DDC9C5}" type="presOf" srcId="{9854B073-10F5-174B-AD86-584288A7B320}" destId="{759F2EED-3D75-EC4C-A6CD-E9EBCA328FAD}" srcOrd="0" destOrd="0" presId="urn:microsoft.com/office/officeart/2005/8/layout/cycle6"/>
    <dgm:cxn modelId="{2BDEEC1C-2F39-4992-833A-95E04C061BA7}" type="presOf" srcId="{EFA5AA31-F499-48A8-B8ED-C59672267BF8}" destId="{C7297B18-6BB9-4650-989E-058097AB5E65}" srcOrd="0" destOrd="0" presId="urn:microsoft.com/office/officeart/2005/8/layout/cycle6"/>
    <dgm:cxn modelId="{E449901E-676B-4418-A490-5D0FB29594EA}" srcId="{C3377B0D-4010-CF49-9AFA-B6C142B65983}" destId="{EFA5AA31-F499-48A8-B8ED-C59672267BF8}" srcOrd="4" destOrd="0" parTransId="{88BF318B-A580-473D-9748-1EDD8743E5B0}" sibTransId="{5EE8A01E-791E-4263-B5FE-E42B5BAA84CD}"/>
    <dgm:cxn modelId="{FDB90D61-44C3-440F-B98A-4DFCD456A17C}" type="presOf" srcId="{0D585388-19BC-41CA-A68C-F773A2120608}" destId="{64F13559-08C8-4495-9203-907827415238}" srcOrd="0" destOrd="0" presId="urn:microsoft.com/office/officeart/2005/8/layout/cycle6"/>
    <dgm:cxn modelId="{97C32061-F1C4-4014-891A-4E59B30070B2}" srcId="{C3377B0D-4010-CF49-9AFA-B6C142B65983}" destId="{0D585388-19BC-41CA-A68C-F773A2120608}" srcOrd="6" destOrd="0" parTransId="{3FE6B37E-8CD4-4CEE-9FE5-B38A32F343EC}" sibTransId="{136C12B0-94E4-4552-AA46-B7FF730C5460}"/>
    <dgm:cxn modelId="{7D4A5768-30D1-4440-974D-311887B993AC}" srcId="{C3377B0D-4010-CF49-9AFA-B6C142B65983}" destId="{B3E90FDB-24F4-45A7-8A6A-524FB631843D}" srcOrd="8" destOrd="0" parTransId="{5874A6BF-A986-4ACE-9189-41DF91861DEC}" sibTransId="{0E0D6EBB-01A1-459F-B1F4-73DF76F769FD}"/>
    <dgm:cxn modelId="{32941F4B-0DF6-435F-972D-1907E5354EAA}" type="presOf" srcId="{4005A863-DE1B-4791-9C74-E163732D4146}" destId="{8A96C3DB-549F-41D3-BE65-C027A86BCC9C}" srcOrd="0" destOrd="0" presId="urn:microsoft.com/office/officeart/2005/8/layout/cycle6"/>
    <dgm:cxn modelId="{13D7A06E-B9B7-0E4A-94DE-223C2C2A6877}" type="presOf" srcId="{BF8F64DA-AC63-734E-AAFD-86B9BF62945B}" destId="{FF913F13-3ECA-2C40-88EB-AA94863D156F}" srcOrd="0" destOrd="0" presId="urn:microsoft.com/office/officeart/2005/8/layout/cycle6"/>
    <dgm:cxn modelId="{8D107E6F-2861-B341-B107-E24FF3064AF8}" type="presOf" srcId="{2ABB7E53-8B27-8649-831F-D23E9D6A066B}" destId="{DC2BEBB6-7D11-3647-82CA-FAD33DDADD89}" srcOrd="0" destOrd="0" presId="urn:microsoft.com/office/officeart/2005/8/layout/cycle6"/>
    <dgm:cxn modelId="{B4998A70-C2DD-43D1-A33F-80612235D213}" srcId="{C3377B0D-4010-CF49-9AFA-B6C142B65983}" destId="{0385FD4A-F7CD-4493-9604-27C43D231E84}" srcOrd="7" destOrd="0" parTransId="{BFA1AEE4-722D-4131-AE09-2F35D3BC01FB}" sibTransId="{BBFD210A-3FF2-4AF8-83FA-37030244EAD0}"/>
    <dgm:cxn modelId="{D0298F52-0696-E042-99CA-4889FE075991}" srcId="{C3377B0D-4010-CF49-9AFA-B6C142B65983}" destId="{AC8CF931-2BA6-8345-A1FC-E9EF0054A86F}" srcOrd="0" destOrd="0" parTransId="{C4D2FAB7-B85B-0543-87E3-BF569F66A8DF}" sibTransId="{9854B073-10F5-174B-AD86-584288A7B320}"/>
    <dgm:cxn modelId="{0E8B1857-767F-6B42-963F-5E685D0C9F53}" type="presOf" srcId="{22B31278-5C25-034E-868C-6803E9EC5CF1}" destId="{5AF523E2-8D13-E148-95D7-B067E6258C6E}" srcOrd="0" destOrd="0" presId="urn:microsoft.com/office/officeart/2005/8/layout/cycle6"/>
    <dgm:cxn modelId="{447B9D57-2276-F041-9871-ED4E59105DCA}" srcId="{C3377B0D-4010-CF49-9AFA-B6C142B65983}" destId="{85B262F8-42B9-654C-BA24-52885612C8BF}" srcOrd="1" destOrd="0" parTransId="{F75E6498-F914-7748-859C-A42979D17AB9}" sibTransId="{22B31278-5C25-034E-868C-6803E9EC5CF1}"/>
    <dgm:cxn modelId="{2DE81B5A-E883-4E42-A91E-876596A359C4}" type="presOf" srcId="{0E0D6EBB-01A1-459F-B1F4-73DF76F769FD}" destId="{21403A50-A9F1-4083-A5FA-15AA31DA24E9}" srcOrd="0" destOrd="0" presId="urn:microsoft.com/office/officeart/2005/8/layout/cycle6"/>
    <dgm:cxn modelId="{EB80987C-0860-4AC5-8DD1-517EE04EBF63}" type="presOf" srcId="{5EE8A01E-791E-4263-B5FE-E42B5BAA84CD}" destId="{CA849DDD-0F21-429F-9A0F-46BB2A14BAAA}" srcOrd="0" destOrd="0" presId="urn:microsoft.com/office/officeart/2005/8/layout/cycle6"/>
    <dgm:cxn modelId="{82BD6A90-FF38-424A-BBB7-AE8C3D2D4F7D}" type="presOf" srcId="{DADE8D1E-B34B-AB4F-837E-CFD41AB00EEF}" destId="{7466A43C-E6C5-3C4C-A2E3-B1975544B171}" srcOrd="0" destOrd="0" presId="urn:microsoft.com/office/officeart/2005/8/layout/cycle6"/>
    <dgm:cxn modelId="{6F82BB95-AC0B-7F4C-A1C3-E6624F213DB3}" type="presOf" srcId="{C3377B0D-4010-CF49-9AFA-B6C142B65983}" destId="{5CCD4DE9-BD0B-EC41-8EA8-B4660ED9CFD3}" srcOrd="0" destOrd="0" presId="urn:microsoft.com/office/officeart/2005/8/layout/cycle6"/>
    <dgm:cxn modelId="{A105579F-4343-445F-B4C6-CBD1FD367D87}" type="presOf" srcId="{BBFD210A-3FF2-4AF8-83FA-37030244EAD0}" destId="{A42094C5-5E0E-4719-B895-CD147DFDFB50}" srcOrd="0" destOrd="0" presId="urn:microsoft.com/office/officeart/2005/8/layout/cycle6"/>
    <dgm:cxn modelId="{DB5A12A8-0EBA-4115-A4C1-51114DFB1489}" type="presOf" srcId="{136C12B0-94E4-4552-AA46-B7FF730C5460}" destId="{8D7F4AAD-76CD-45C5-ADAD-0581796A408D}" srcOrd="0" destOrd="0" presId="urn:microsoft.com/office/officeart/2005/8/layout/cycle6"/>
    <dgm:cxn modelId="{B9856BBC-36A4-45F9-9D40-558041D1C3A9}" type="presOf" srcId="{0385FD4A-F7CD-4493-9604-27C43D231E84}" destId="{FBA6D4A8-04D3-45C0-BA07-AE0295995F0D}" srcOrd="0" destOrd="0" presId="urn:microsoft.com/office/officeart/2005/8/layout/cycle6"/>
    <dgm:cxn modelId="{79676ECC-E8D3-5446-94F0-C0CF934770B7}" srcId="{C3377B0D-4010-CF49-9AFA-B6C142B65983}" destId="{BF8F64DA-AC63-734E-AAFD-86B9BF62945B}" srcOrd="3" destOrd="0" parTransId="{4B597A8C-9796-BA49-A29C-6E9E77D2EA22}" sibTransId="{DADE8D1E-B34B-AB4F-837E-CFD41AB00EEF}"/>
    <dgm:cxn modelId="{0243E9CE-8A7E-4D90-9C15-55702153E637}" type="presOf" srcId="{B3E90FDB-24F4-45A7-8A6A-524FB631843D}" destId="{A3712EA1-1E8C-4BDB-ABD9-1FFE109CF494}" srcOrd="0" destOrd="0" presId="urn:microsoft.com/office/officeart/2005/8/layout/cycle6"/>
    <dgm:cxn modelId="{5314D6D7-2198-DC4B-A88C-A113733E949F}" srcId="{C3377B0D-4010-CF49-9AFA-B6C142B65983}" destId="{2ABB7E53-8B27-8649-831F-D23E9D6A066B}" srcOrd="5" destOrd="0" parTransId="{BDC834C2-A867-4A41-B71C-4D47D0B4AE39}" sibTransId="{5A3281F7-91AC-7A42-B61D-978A605EBC63}"/>
    <dgm:cxn modelId="{110F0FE3-7E33-C742-832B-29A4B03A3FF1}" type="presOf" srcId="{85B262F8-42B9-654C-BA24-52885612C8BF}" destId="{6B47FA2D-B1A9-D341-A6B3-3839158B43D8}" srcOrd="0" destOrd="0" presId="urn:microsoft.com/office/officeart/2005/8/layout/cycle6"/>
    <dgm:cxn modelId="{8E59A9F3-0418-9049-92B5-436AE5BFAD7D}" type="presOf" srcId="{AC8CF931-2BA6-8345-A1FC-E9EF0054A86F}" destId="{B27E7527-22BF-4140-AAFF-87A1BB339605}" srcOrd="0" destOrd="0" presId="urn:microsoft.com/office/officeart/2005/8/layout/cycle6"/>
    <dgm:cxn modelId="{979A09F4-1245-47D7-8B69-F4A794681A2F}" type="presOf" srcId="{1466E4DE-8510-46B4-AD9D-0DAB681F92AC}" destId="{B93ABB5C-D34B-4497-8800-BD760C77531E}" srcOrd="0" destOrd="0" presId="urn:microsoft.com/office/officeart/2005/8/layout/cycle6"/>
    <dgm:cxn modelId="{7E9301F9-D4C8-4315-AACB-7AB2D165A2D5}" srcId="{C3377B0D-4010-CF49-9AFA-B6C142B65983}" destId="{1466E4DE-8510-46B4-AD9D-0DAB681F92AC}" srcOrd="2" destOrd="0" parTransId="{95FAFCD8-AEB2-4F89-A8B5-4C2027FE6E05}" sibTransId="{4005A863-DE1B-4791-9C74-E163732D4146}"/>
    <dgm:cxn modelId="{177A50E3-C9CE-694E-8B2E-9177CDDB87CB}" type="presParOf" srcId="{5CCD4DE9-BD0B-EC41-8EA8-B4660ED9CFD3}" destId="{B27E7527-22BF-4140-AAFF-87A1BB339605}" srcOrd="0" destOrd="0" presId="urn:microsoft.com/office/officeart/2005/8/layout/cycle6"/>
    <dgm:cxn modelId="{367988F9-97A5-1E48-B2F8-5BA963C4955B}" type="presParOf" srcId="{5CCD4DE9-BD0B-EC41-8EA8-B4660ED9CFD3}" destId="{AA2EE25C-E76E-6F41-B3D5-D9B2C78422CB}" srcOrd="1" destOrd="0" presId="urn:microsoft.com/office/officeart/2005/8/layout/cycle6"/>
    <dgm:cxn modelId="{86141A23-A8B6-B34B-83CA-1AD5AB4D64F3}" type="presParOf" srcId="{5CCD4DE9-BD0B-EC41-8EA8-B4660ED9CFD3}" destId="{759F2EED-3D75-EC4C-A6CD-E9EBCA328FAD}" srcOrd="2" destOrd="0" presId="urn:microsoft.com/office/officeart/2005/8/layout/cycle6"/>
    <dgm:cxn modelId="{5F85AAAE-FF27-0D42-86E7-338944B72BC4}" type="presParOf" srcId="{5CCD4DE9-BD0B-EC41-8EA8-B4660ED9CFD3}" destId="{6B47FA2D-B1A9-D341-A6B3-3839158B43D8}" srcOrd="3" destOrd="0" presId="urn:microsoft.com/office/officeart/2005/8/layout/cycle6"/>
    <dgm:cxn modelId="{F853D29D-2A24-9F4F-99EA-A0B298BFC3A6}" type="presParOf" srcId="{5CCD4DE9-BD0B-EC41-8EA8-B4660ED9CFD3}" destId="{9280B134-2718-F349-B18D-F909BAE44CA2}" srcOrd="4" destOrd="0" presId="urn:microsoft.com/office/officeart/2005/8/layout/cycle6"/>
    <dgm:cxn modelId="{FF5F5CE8-19EE-3549-9094-3CCB746505B0}" type="presParOf" srcId="{5CCD4DE9-BD0B-EC41-8EA8-B4660ED9CFD3}" destId="{5AF523E2-8D13-E148-95D7-B067E6258C6E}" srcOrd="5" destOrd="0" presId="urn:microsoft.com/office/officeart/2005/8/layout/cycle6"/>
    <dgm:cxn modelId="{53574F97-5F8A-4237-9B19-232938C2762F}" type="presParOf" srcId="{5CCD4DE9-BD0B-EC41-8EA8-B4660ED9CFD3}" destId="{B93ABB5C-D34B-4497-8800-BD760C77531E}" srcOrd="6" destOrd="0" presId="urn:microsoft.com/office/officeart/2005/8/layout/cycle6"/>
    <dgm:cxn modelId="{04DA1D6D-3F47-4F81-A2F5-B93F02B22681}" type="presParOf" srcId="{5CCD4DE9-BD0B-EC41-8EA8-B4660ED9CFD3}" destId="{6285BB39-4920-4DAD-ACD5-75A5D44D534D}" srcOrd="7" destOrd="0" presId="urn:microsoft.com/office/officeart/2005/8/layout/cycle6"/>
    <dgm:cxn modelId="{407232B7-3CBB-4C6D-A079-72C89F30638D}" type="presParOf" srcId="{5CCD4DE9-BD0B-EC41-8EA8-B4660ED9CFD3}" destId="{8A96C3DB-549F-41D3-BE65-C027A86BCC9C}" srcOrd="8" destOrd="0" presId="urn:microsoft.com/office/officeart/2005/8/layout/cycle6"/>
    <dgm:cxn modelId="{A82E12A0-E6EA-2D4D-B58F-E45CF563264F}" type="presParOf" srcId="{5CCD4DE9-BD0B-EC41-8EA8-B4660ED9CFD3}" destId="{FF913F13-3ECA-2C40-88EB-AA94863D156F}" srcOrd="9" destOrd="0" presId="urn:microsoft.com/office/officeart/2005/8/layout/cycle6"/>
    <dgm:cxn modelId="{ABF6AC71-6802-CE47-9BAF-3C48D4E30660}" type="presParOf" srcId="{5CCD4DE9-BD0B-EC41-8EA8-B4660ED9CFD3}" destId="{9FAB831D-EFAF-3D49-AFEE-769C97688B97}" srcOrd="10" destOrd="0" presId="urn:microsoft.com/office/officeart/2005/8/layout/cycle6"/>
    <dgm:cxn modelId="{E2832FA4-6F80-D241-80B9-E34D0E878AFC}" type="presParOf" srcId="{5CCD4DE9-BD0B-EC41-8EA8-B4660ED9CFD3}" destId="{7466A43C-E6C5-3C4C-A2E3-B1975544B171}" srcOrd="11" destOrd="0" presId="urn:microsoft.com/office/officeart/2005/8/layout/cycle6"/>
    <dgm:cxn modelId="{825823EB-A265-4A0C-8830-01FA67BD3D54}" type="presParOf" srcId="{5CCD4DE9-BD0B-EC41-8EA8-B4660ED9CFD3}" destId="{C7297B18-6BB9-4650-989E-058097AB5E65}" srcOrd="12" destOrd="0" presId="urn:microsoft.com/office/officeart/2005/8/layout/cycle6"/>
    <dgm:cxn modelId="{8BF58542-8A86-4728-A13C-7F2B6BA90C68}" type="presParOf" srcId="{5CCD4DE9-BD0B-EC41-8EA8-B4660ED9CFD3}" destId="{73C541FD-AAE6-4B13-845F-EC57452732D0}" srcOrd="13" destOrd="0" presId="urn:microsoft.com/office/officeart/2005/8/layout/cycle6"/>
    <dgm:cxn modelId="{F90B3E34-831D-4E85-A016-0AFD7AADC063}" type="presParOf" srcId="{5CCD4DE9-BD0B-EC41-8EA8-B4660ED9CFD3}" destId="{CA849DDD-0F21-429F-9A0F-46BB2A14BAAA}" srcOrd="14" destOrd="0" presId="urn:microsoft.com/office/officeart/2005/8/layout/cycle6"/>
    <dgm:cxn modelId="{55C58975-26CC-7043-B93C-115D89213767}" type="presParOf" srcId="{5CCD4DE9-BD0B-EC41-8EA8-B4660ED9CFD3}" destId="{DC2BEBB6-7D11-3647-82CA-FAD33DDADD89}" srcOrd="15" destOrd="0" presId="urn:microsoft.com/office/officeart/2005/8/layout/cycle6"/>
    <dgm:cxn modelId="{9BBF362B-1962-3E4D-B055-D8F07DCB13EF}" type="presParOf" srcId="{5CCD4DE9-BD0B-EC41-8EA8-B4660ED9CFD3}" destId="{E2FC0278-68F8-344E-9F88-AE064DAE5E9E}" srcOrd="16" destOrd="0" presId="urn:microsoft.com/office/officeart/2005/8/layout/cycle6"/>
    <dgm:cxn modelId="{AE9DA37C-744E-F647-BECD-D925375F1199}" type="presParOf" srcId="{5CCD4DE9-BD0B-EC41-8EA8-B4660ED9CFD3}" destId="{E17CF358-7A4A-E74A-B6AC-C3E75D99E1C9}" srcOrd="17" destOrd="0" presId="urn:microsoft.com/office/officeart/2005/8/layout/cycle6"/>
    <dgm:cxn modelId="{8C055E5F-3F69-46C2-919B-D333715A114C}" type="presParOf" srcId="{5CCD4DE9-BD0B-EC41-8EA8-B4660ED9CFD3}" destId="{64F13559-08C8-4495-9203-907827415238}" srcOrd="18" destOrd="0" presId="urn:microsoft.com/office/officeart/2005/8/layout/cycle6"/>
    <dgm:cxn modelId="{97573C4D-CE59-4853-A8BB-A449D272D940}" type="presParOf" srcId="{5CCD4DE9-BD0B-EC41-8EA8-B4660ED9CFD3}" destId="{DEE61544-DB11-4200-B6A5-E891044413BC}" srcOrd="19" destOrd="0" presId="urn:microsoft.com/office/officeart/2005/8/layout/cycle6"/>
    <dgm:cxn modelId="{6E5679CB-F0A7-4C82-83CC-6B1F17011E89}" type="presParOf" srcId="{5CCD4DE9-BD0B-EC41-8EA8-B4660ED9CFD3}" destId="{8D7F4AAD-76CD-45C5-ADAD-0581796A408D}" srcOrd="20" destOrd="0" presId="urn:microsoft.com/office/officeart/2005/8/layout/cycle6"/>
    <dgm:cxn modelId="{C4A1F447-55BA-4640-9DFA-9218A8B844A2}" type="presParOf" srcId="{5CCD4DE9-BD0B-EC41-8EA8-B4660ED9CFD3}" destId="{FBA6D4A8-04D3-45C0-BA07-AE0295995F0D}" srcOrd="21" destOrd="0" presId="urn:microsoft.com/office/officeart/2005/8/layout/cycle6"/>
    <dgm:cxn modelId="{56F37AEC-5401-45E9-9FC8-49C8126943FD}" type="presParOf" srcId="{5CCD4DE9-BD0B-EC41-8EA8-B4660ED9CFD3}" destId="{F9CE2FE9-0EC0-4D61-986B-75D6680559B6}" srcOrd="22" destOrd="0" presId="urn:microsoft.com/office/officeart/2005/8/layout/cycle6"/>
    <dgm:cxn modelId="{64349BAA-58E1-4F4E-BAFF-519138BD1698}" type="presParOf" srcId="{5CCD4DE9-BD0B-EC41-8EA8-B4660ED9CFD3}" destId="{A42094C5-5E0E-4719-B895-CD147DFDFB50}" srcOrd="23" destOrd="0" presId="urn:microsoft.com/office/officeart/2005/8/layout/cycle6"/>
    <dgm:cxn modelId="{6849DD12-6778-457C-A626-D2415045CF46}" type="presParOf" srcId="{5CCD4DE9-BD0B-EC41-8EA8-B4660ED9CFD3}" destId="{A3712EA1-1E8C-4BDB-ABD9-1FFE109CF494}" srcOrd="24" destOrd="0" presId="urn:microsoft.com/office/officeart/2005/8/layout/cycle6"/>
    <dgm:cxn modelId="{8B22D787-B7DD-406B-AA7E-FB5A6444922C}" type="presParOf" srcId="{5CCD4DE9-BD0B-EC41-8EA8-B4660ED9CFD3}" destId="{70408EE4-E53C-4F34-B211-9F47D1492538}" srcOrd="25" destOrd="0" presId="urn:microsoft.com/office/officeart/2005/8/layout/cycle6"/>
    <dgm:cxn modelId="{4347E0E6-DA63-43CD-BF75-285E7908D89A}" type="presParOf" srcId="{5CCD4DE9-BD0B-EC41-8EA8-B4660ED9CFD3}" destId="{21403A50-A9F1-4083-A5FA-15AA31DA24E9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E7527-22BF-4140-AAFF-87A1BB339605}">
      <dsp:nvSpPr>
        <dsp:cNvPr id="0" name=""/>
        <dsp:cNvSpPr/>
      </dsp:nvSpPr>
      <dsp:spPr>
        <a:xfrm>
          <a:off x="3067931" y="1707"/>
          <a:ext cx="1197809" cy="778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kern="1200" dirty="0"/>
            <a:t>Продовольственная безопасность</a:t>
          </a:r>
          <a:endParaRPr lang="en-US" sz="900" kern="1200" dirty="0"/>
        </a:p>
      </dsp:txBody>
      <dsp:txXfrm>
        <a:off x="3105938" y="39714"/>
        <a:ext cx="1121795" cy="702562"/>
      </dsp:txXfrm>
    </dsp:sp>
    <dsp:sp modelId="{759F2EED-3D75-EC4C-A6CD-E9EBCA328FAD}">
      <dsp:nvSpPr>
        <dsp:cNvPr id="0" name=""/>
        <dsp:cNvSpPr/>
      </dsp:nvSpPr>
      <dsp:spPr>
        <a:xfrm>
          <a:off x="1834009" y="390995"/>
          <a:ext cx="3665654" cy="3665654"/>
        </a:xfrm>
        <a:custGeom>
          <a:avLst/>
          <a:gdLst/>
          <a:ahLst/>
          <a:cxnLst/>
          <a:rect l="0" t="0" r="0" b="0"/>
          <a:pathLst>
            <a:path>
              <a:moveTo>
                <a:pt x="2439371" y="103272"/>
              </a:moveTo>
              <a:arcTo wR="1832827" hR="1832827" stAng="17359527" swAng="14994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7FA2D-B1A9-D341-A6B3-3839158B43D8}">
      <dsp:nvSpPr>
        <dsp:cNvPr id="0" name=""/>
        <dsp:cNvSpPr/>
      </dsp:nvSpPr>
      <dsp:spPr>
        <a:xfrm>
          <a:off x="4655206" y="918120"/>
          <a:ext cx="1197809" cy="77857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b="0" kern="1200" dirty="0">
              <a:solidFill>
                <a:schemeClr val="accent1">
                  <a:lumMod val="50000"/>
                </a:schemeClr>
              </a:solidFill>
            </a:rPr>
            <a:t>Органическое сельское хозяйство</a:t>
          </a:r>
          <a:endParaRPr lang="en-US" sz="9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93213" y="956127"/>
        <a:ext cx="1121795" cy="702562"/>
      </dsp:txXfrm>
    </dsp:sp>
    <dsp:sp modelId="{5AF523E2-8D13-E148-95D7-B067E6258C6E}">
      <dsp:nvSpPr>
        <dsp:cNvPr id="0" name=""/>
        <dsp:cNvSpPr/>
      </dsp:nvSpPr>
      <dsp:spPr>
        <a:xfrm>
          <a:off x="1834009" y="390995"/>
          <a:ext cx="3665654" cy="3665654"/>
        </a:xfrm>
        <a:custGeom>
          <a:avLst/>
          <a:gdLst/>
          <a:ahLst/>
          <a:cxnLst/>
          <a:rect l="0" t="0" r="0" b="0"/>
          <a:pathLst>
            <a:path>
              <a:moveTo>
                <a:pt x="3591220" y="1315807"/>
              </a:moveTo>
              <a:arcTo wR="1832827" hR="1832827" stAng="20616906" swAng="19661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ABB5C-D34B-4497-8800-BD760C77531E}">
      <dsp:nvSpPr>
        <dsp:cNvPr id="0" name=""/>
        <dsp:cNvSpPr/>
      </dsp:nvSpPr>
      <dsp:spPr>
        <a:xfrm>
          <a:off x="4655206" y="2750948"/>
          <a:ext cx="1197809" cy="778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kern="1200"/>
            <a:t> Цифровизация</a:t>
          </a:r>
          <a:endParaRPr lang="en-US" sz="900" kern="1200" dirty="0"/>
        </a:p>
      </dsp:txBody>
      <dsp:txXfrm>
        <a:off x="4693213" y="2788955"/>
        <a:ext cx="1121795" cy="702562"/>
      </dsp:txXfrm>
    </dsp:sp>
    <dsp:sp modelId="{8A96C3DB-549F-41D3-BE65-C027A86BCC9C}">
      <dsp:nvSpPr>
        <dsp:cNvPr id="0" name=""/>
        <dsp:cNvSpPr/>
      </dsp:nvSpPr>
      <dsp:spPr>
        <a:xfrm>
          <a:off x="1834009" y="390995"/>
          <a:ext cx="3665654" cy="3665654"/>
        </a:xfrm>
        <a:custGeom>
          <a:avLst/>
          <a:gdLst/>
          <a:ahLst/>
          <a:cxnLst/>
          <a:rect l="0" t="0" r="0" b="0"/>
          <a:pathLst>
            <a:path>
              <a:moveTo>
                <a:pt x="3113286" y="3144192"/>
              </a:moveTo>
              <a:arcTo wR="1832827" hR="1832827" stAng="2740992" swAng="14994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13F13-3ECA-2C40-88EB-AA94863D156F}">
      <dsp:nvSpPr>
        <dsp:cNvPr id="0" name=""/>
        <dsp:cNvSpPr/>
      </dsp:nvSpPr>
      <dsp:spPr>
        <a:xfrm>
          <a:off x="3067931" y="3667361"/>
          <a:ext cx="1197809" cy="77857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b="1" kern="1200" dirty="0">
              <a:solidFill>
                <a:schemeClr val="tx1"/>
              </a:solidFill>
            </a:rPr>
            <a:t>Адаптация к последствиям климата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3105938" y="3705368"/>
        <a:ext cx="1121795" cy="702562"/>
      </dsp:txXfrm>
    </dsp:sp>
    <dsp:sp modelId="{7466A43C-E6C5-3C4C-A2E3-B1975544B171}">
      <dsp:nvSpPr>
        <dsp:cNvPr id="0" name=""/>
        <dsp:cNvSpPr/>
      </dsp:nvSpPr>
      <dsp:spPr>
        <a:xfrm>
          <a:off x="1834009" y="390995"/>
          <a:ext cx="3665654" cy="3665654"/>
        </a:xfrm>
        <a:custGeom>
          <a:avLst/>
          <a:gdLst/>
          <a:ahLst/>
          <a:cxnLst/>
          <a:rect l="0" t="0" r="0" b="0"/>
          <a:pathLst>
            <a:path>
              <a:moveTo>
                <a:pt x="1226283" y="3562382"/>
              </a:moveTo>
              <a:arcTo wR="1832827" hR="1832827" stAng="6559527" swAng="14994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97B18-6BB9-4650-989E-058097AB5E65}">
      <dsp:nvSpPr>
        <dsp:cNvPr id="0" name=""/>
        <dsp:cNvSpPr/>
      </dsp:nvSpPr>
      <dsp:spPr>
        <a:xfrm>
          <a:off x="1480656" y="2750948"/>
          <a:ext cx="1197809" cy="77857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b="1" kern="1200">
              <a:solidFill>
                <a:schemeClr val="tx1"/>
              </a:solidFill>
            </a:rPr>
            <a:t> Развитие класстеров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518663" y="2788955"/>
        <a:ext cx="1121795" cy="702562"/>
      </dsp:txXfrm>
    </dsp:sp>
    <dsp:sp modelId="{CA849DDD-0F21-429F-9A0F-46BB2A14BAAA}">
      <dsp:nvSpPr>
        <dsp:cNvPr id="0" name=""/>
        <dsp:cNvSpPr/>
      </dsp:nvSpPr>
      <dsp:spPr>
        <a:xfrm>
          <a:off x="1834009" y="390995"/>
          <a:ext cx="3665654" cy="3665654"/>
        </a:xfrm>
        <a:custGeom>
          <a:avLst/>
          <a:gdLst/>
          <a:ahLst/>
          <a:cxnLst/>
          <a:rect l="0" t="0" r="0" b="0"/>
          <a:pathLst>
            <a:path>
              <a:moveTo>
                <a:pt x="74434" y="2349847"/>
              </a:moveTo>
              <a:arcTo wR="1832827" hR="1832827" stAng="9816906" swAng="19661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BEBB6-7D11-3647-82CA-FAD33DDADD89}">
      <dsp:nvSpPr>
        <dsp:cNvPr id="0" name=""/>
        <dsp:cNvSpPr/>
      </dsp:nvSpPr>
      <dsp:spPr>
        <a:xfrm>
          <a:off x="1480656" y="918120"/>
          <a:ext cx="1197809" cy="778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kern="1200" dirty="0"/>
            <a:t>Новые рынки сбыта</a:t>
          </a:r>
          <a:endParaRPr lang="en-US" sz="900" kern="1200" dirty="0"/>
        </a:p>
      </dsp:txBody>
      <dsp:txXfrm>
        <a:off x="1518663" y="956127"/>
        <a:ext cx="1121795" cy="702562"/>
      </dsp:txXfrm>
    </dsp:sp>
    <dsp:sp modelId="{E17CF358-7A4A-E74A-B6AC-C3E75D99E1C9}">
      <dsp:nvSpPr>
        <dsp:cNvPr id="0" name=""/>
        <dsp:cNvSpPr/>
      </dsp:nvSpPr>
      <dsp:spPr>
        <a:xfrm>
          <a:off x="1834009" y="390995"/>
          <a:ext cx="3665654" cy="3665654"/>
        </a:xfrm>
        <a:custGeom>
          <a:avLst/>
          <a:gdLst/>
          <a:ahLst/>
          <a:cxnLst/>
          <a:rect l="0" t="0" r="0" b="0"/>
          <a:pathLst>
            <a:path>
              <a:moveTo>
                <a:pt x="552368" y="521461"/>
              </a:moveTo>
              <a:arcTo wR="1832827" hR="1832827" stAng="13540992" swAng="14994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E7527-22BF-4140-AAFF-87A1BB339605}">
      <dsp:nvSpPr>
        <dsp:cNvPr id="0" name=""/>
        <dsp:cNvSpPr/>
      </dsp:nvSpPr>
      <dsp:spPr>
        <a:xfrm>
          <a:off x="2891811" y="279"/>
          <a:ext cx="1210188" cy="604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kern="1200" dirty="0"/>
            <a:t>Растениеводство</a:t>
          </a:r>
          <a:endParaRPr lang="en-US" sz="900" kern="1200" dirty="0"/>
        </a:p>
      </dsp:txBody>
      <dsp:txXfrm>
        <a:off x="2921341" y="29809"/>
        <a:ext cx="1151128" cy="545862"/>
      </dsp:txXfrm>
    </dsp:sp>
    <dsp:sp modelId="{759F2EED-3D75-EC4C-A6CD-E9EBCA328FAD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2934082" y="81325"/>
              </a:moveTo>
              <a:arcTo wR="2324587" hR="2324587" stAng="17112020" swAng="6617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7FA2D-B1A9-D341-A6B3-3839158B43D8}">
      <dsp:nvSpPr>
        <dsp:cNvPr id="0" name=""/>
        <dsp:cNvSpPr/>
      </dsp:nvSpPr>
      <dsp:spPr>
        <a:xfrm>
          <a:off x="4374892" y="544130"/>
          <a:ext cx="1232458" cy="604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000" kern="1200" dirty="0"/>
            <a:t>Животноводство</a:t>
          </a:r>
          <a:endParaRPr lang="en-US" sz="1000" kern="1200" dirty="0"/>
        </a:p>
      </dsp:txBody>
      <dsp:txXfrm>
        <a:off x="4404422" y="573660"/>
        <a:ext cx="1173398" cy="545862"/>
      </dsp:txXfrm>
    </dsp:sp>
    <dsp:sp modelId="{5AF523E2-8D13-E148-95D7-B067E6258C6E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4124158" y="853108"/>
              </a:moveTo>
              <a:arcTo wR="2324587" hR="2324587" stAng="19243662" swAng="12823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ABB5C-D34B-4497-8800-BD760C77531E}">
      <dsp:nvSpPr>
        <dsp:cNvPr id="0" name=""/>
        <dsp:cNvSpPr/>
      </dsp:nvSpPr>
      <dsp:spPr>
        <a:xfrm>
          <a:off x="5320853" y="1921207"/>
          <a:ext cx="930649" cy="604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kern="1200" dirty="0"/>
            <a:t> Агрокласстеры</a:t>
          </a:r>
          <a:endParaRPr lang="en-US" sz="900" kern="1200" dirty="0"/>
        </a:p>
      </dsp:txBody>
      <dsp:txXfrm>
        <a:off x="5350383" y="1950737"/>
        <a:ext cx="871589" cy="545862"/>
      </dsp:txXfrm>
    </dsp:sp>
    <dsp:sp modelId="{8A96C3DB-549F-41D3-BE65-C027A86BCC9C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4647375" y="2233126"/>
              </a:moveTo>
              <a:arcTo wR="2324587" hR="2324587" stAng="21464707" swAng="14233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13F13-3ECA-2C40-88EB-AA94863D156F}">
      <dsp:nvSpPr>
        <dsp:cNvPr id="0" name=""/>
        <dsp:cNvSpPr/>
      </dsp:nvSpPr>
      <dsp:spPr>
        <a:xfrm>
          <a:off x="5044733" y="3487161"/>
          <a:ext cx="930649" cy="60492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b="1" kern="1200" dirty="0">
              <a:solidFill>
                <a:schemeClr val="tx1"/>
              </a:solidFill>
            </a:rPr>
            <a:t>Рыбное хозяйство 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5074263" y="3516691"/>
        <a:ext cx="871589" cy="545862"/>
      </dsp:txXfrm>
    </dsp:sp>
    <dsp:sp modelId="{7466A43C-E6C5-3C4C-A2E3-B1975544B171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4125017" y="3795016"/>
              </a:moveTo>
              <a:arcTo wR="2324587" hR="2324587" stAng="2354331" swAng="10648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97B18-6BB9-4650-989E-058097AB5E65}">
      <dsp:nvSpPr>
        <dsp:cNvPr id="0" name=""/>
        <dsp:cNvSpPr/>
      </dsp:nvSpPr>
      <dsp:spPr>
        <a:xfrm>
          <a:off x="3826637" y="4509265"/>
          <a:ext cx="930649" cy="60492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b="1" kern="1200" dirty="0">
              <a:solidFill>
                <a:schemeClr val="tx1"/>
              </a:solidFill>
            </a:rPr>
            <a:t> Пастбища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3856167" y="4538795"/>
        <a:ext cx="871589" cy="545862"/>
      </dsp:txXfrm>
    </dsp:sp>
    <dsp:sp modelId="{CA849DDD-0F21-429F-9A0F-46BB2A14BAAA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2647789" y="4626596"/>
              </a:moveTo>
              <a:arcTo wR="2324587" hR="2324587" stAng="4920475" swAng="9590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BEBB6-7D11-3647-82CA-FAD33DDADD89}">
      <dsp:nvSpPr>
        <dsp:cNvPr id="0" name=""/>
        <dsp:cNvSpPr/>
      </dsp:nvSpPr>
      <dsp:spPr>
        <a:xfrm>
          <a:off x="2236525" y="4509265"/>
          <a:ext cx="930649" cy="604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900" kern="1200" dirty="0"/>
            <a:t>Служба земельных ресурсов</a:t>
          </a:r>
          <a:endParaRPr lang="en-US" sz="900" kern="1200" dirty="0"/>
        </a:p>
      </dsp:txBody>
      <dsp:txXfrm>
        <a:off x="2266055" y="4538795"/>
        <a:ext cx="871589" cy="545862"/>
      </dsp:txXfrm>
    </dsp:sp>
    <dsp:sp modelId="{E17CF358-7A4A-E74A-B6AC-C3E75D99E1C9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1058065" y="4273851"/>
              </a:moveTo>
              <a:arcTo wR="2324587" hR="2324587" stAng="7380812" swAng="10648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13559-08C8-4495-9203-907827415238}">
      <dsp:nvSpPr>
        <dsp:cNvPr id="0" name=""/>
        <dsp:cNvSpPr/>
      </dsp:nvSpPr>
      <dsp:spPr>
        <a:xfrm>
          <a:off x="1018429" y="3487161"/>
          <a:ext cx="930649" cy="604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y-KG" sz="900" kern="1200" dirty="0"/>
            <a:t>Лесная служба</a:t>
          </a:r>
          <a:endParaRPr lang="en-US" sz="900" kern="1200" dirty="0"/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047959" y="3516691"/>
        <a:ext cx="871589" cy="545862"/>
      </dsp:txXfrm>
    </dsp:sp>
    <dsp:sp modelId="{8D7F4AAD-76CD-45C5-ADAD-0581796A408D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161280" y="3175356"/>
              </a:moveTo>
              <a:arcTo wR="2324587" hR="2324587" stAng="9511899" swAng="14233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6D4A8-04D3-45C0-BA07-AE0295995F0D}">
      <dsp:nvSpPr>
        <dsp:cNvPr id="0" name=""/>
        <dsp:cNvSpPr/>
      </dsp:nvSpPr>
      <dsp:spPr>
        <a:xfrm>
          <a:off x="604503" y="1921207"/>
          <a:ext cx="1206261" cy="604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000" kern="1200" dirty="0"/>
            <a:t>Служба  водных ресурсов</a:t>
          </a:r>
          <a:endParaRPr lang="en-US" sz="1000" kern="1200" dirty="0"/>
        </a:p>
      </dsp:txBody>
      <dsp:txXfrm>
        <a:off x="634033" y="1950737"/>
        <a:ext cx="1147201" cy="545862"/>
      </dsp:txXfrm>
    </dsp:sp>
    <dsp:sp modelId="{A42094C5-5E0E-4719-B895-CD147DFDFB50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112528" y="1610093"/>
              </a:moveTo>
              <a:arcTo wR="2324587" hR="2324587" stAng="11874026" swAng="12823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12EA1-1E8C-4BDB-ABD9-1FFE109CF494}">
      <dsp:nvSpPr>
        <dsp:cNvPr id="0" name=""/>
        <dsp:cNvSpPr/>
      </dsp:nvSpPr>
      <dsp:spPr>
        <a:xfrm>
          <a:off x="1455496" y="544130"/>
          <a:ext cx="1094387" cy="604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y-KG" sz="1200" b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y-KG" sz="1200" b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y-KG" sz="900" b="1" kern="1200" dirty="0">
              <a:solidFill>
                <a:schemeClr val="bg1"/>
              </a:solidFill>
            </a:rPr>
            <a:t>Ветеринарная служба </a:t>
          </a:r>
          <a:endParaRPr lang="en-US" sz="900" b="1" kern="1200" dirty="0">
            <a:solidFill>
              <a:schemeClr val="bg1"/>
            </a:solidFill>
          </a:endParaRP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1485026" y="573660"/>
        <a:ext cx="1035327" cy="545862"/>
      </dsp:txXfrm>
    </dsp:sp>
    <dsp:sp modelId="{21403A50-A9F1-4083-A5FA-15AA31DA24E9}">
      <dsp:nvSpPr>
        <dsp:cNvPr id="0" name=""/>
        <dsp:cNvSpPr/>
      </dsp:nvSpPr>
      <dsp:spPr>
        <a:xfrm>
          <a:off x="1172318" y="302740"/>
          <a:ext cx="4649174" cy="4649174"/>
        </a:xfrm>
        <a:custGeom>
          <a:avLst/>
          <a:gdLst/>
          <a:ahLst/>
          <a:cxnLst/>
          <a:rect l="0" t="0" r="0" b="0"/>
          <a:pathLst>
            <a:path>
              <a:moveTo>
                <a:pt x="1297175" y="239370"/>
              </a:moveTo>
              <a:arcTo wR="2324587" hR="2324587" stAng="14626198" swAng="6617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0.24962</cdr:x>
      <cdr:y>0.49873</cdr:y>
    </cdr:from>
    <cdr:to>
      <cdr:x>1</cdr:x>
      <cdr:y>0.49873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A43C3134-DC9E-417D-8A39-D4D1D7BA2EE9}"/>
            </a:ext>
          </a:extLst>
        </cdr:cNvPr>
        <cdr:cNvCxnSpPr/>
      </cdr:nvCxnSpPr>
      <cdr:spPr>
        <a:xfrm xmlns:a="http://schemas.openxmlformats.org/drawingml/2006/main">
          <a:off x="2662990" y="2460262"/>
          <a:ext cx="8005009" cy="0"/>
        </a:xfrm>
        <a:prstGeom xmlns:a="http://schemas.openxmlformats.org/drawingml/2006/main" prst="line">
          <a:avLst/>
        </a:prstGeom>
        <a:ln xmlns:a="http://schemas.openxmlformats.org/drawingml/2006/main" w="38100" cmpd="dbl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31AF4-B394-CB4B-A552-EFB92D71E497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98F6C-3C73-9949-AFC7-74C849F5EF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92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482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013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6913"/>
            <a:ext cx="6189662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2" name="Google Shape;1132;p11:notes"/>
          <p:cNvSpPr txBox="1">
            <a:spLocks noGrp="1"/>
          </p:cNvSpPr>
          <p:nvPr>
            <p:ph type="body" idx="1"/>
          </p:nvPr>
        </p:nvSpPr>
        <p:spPr>
          <a:xfrm>
            <a:off x="701316" y="4411189"/>
            <a:ext cx="5610533" cy="417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7" tIns="93107" rIns="93107" bIns="93107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2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470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264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452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68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86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944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850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690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98F6C-3C73-9949-AFC7-74C849F5EFD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213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2D75-C92D-2112-9ACA-F300351A7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0D0E1-9D54-C280-8F98-0875C629C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1CB0F-8980-0D1A-CF30-CD1A1E7D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9461-643E-5F35-F545-57FD41EA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347E9-2AAE-91F4-E062-7A43516D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DA75-5585-FDE8-56A0-2DCB0D71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8A77F-A9FC-2068-9FA8-8D2E8BEF6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6809A-7F17-7BAC-E71B-7478E3EF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B88A5-433D-60AE-1060-0DD1179D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076A6-3223-81E7-6B1A-7B55004F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F57B7-30A5-0CB7-6B6D-FC1ED7E2E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DB9EF-10F1-3A18-8CD6-9EDEDC70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D607-D428-B955-CF9F-D6E446BA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BB940-FB9F-0219-F711-D4B0605C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8612-3ECD-1848-32AB-70CFBF71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2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236D-21A5-055E-01DD-1B49F074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5D28-2A7B-1FE2-946B-5C84D05E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AD277-A79C-4C4B-6DF7-02B6BCF8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6E1AB-2447-E1CC-0CFA-FDAD0E08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04E07-A478-490B-F978-8EEA5B73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733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EFDF-CCAE-E4E2-7532-1852B75B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92435-E558-A70E-2211-8E1E9234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6219-8722-D222-3579-74D6497D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07F4-CDD7-19CD-465C-E00575D4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F856D-F545-B8DC-DA57-B2877699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43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47C3-FC00-5400-64BF-5EEB8C9F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135F-3D06-488A-D7E7-88AC30E80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D8E89-80F1-A7DE-E42E-6758D8EC4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E402B-7231-C87E-9FF4-13486DC0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F7BF9-736B-36C7-4D2D-7D6DB014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59C65-4C35-9248-676C-DD4478AA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623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ECD4-995A-A711-542C-AE44AA4E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E9BA0-00F5-0C09-79FA-55461C2B4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F6A5D-4FCD-5487-E0FC-1DA9FBA8A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30995-7947-35AD-C38B-190AAE7FA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B938D-6978-C8DC-BDAC-2652078FB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24AF3-DF43-E26B-822A-C993CA7C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E0296-0BFC-43CB-C128-F87A31BD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39146-E86F-D8FD-30D6-F08B3888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71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17AC-7AD2-1A90-6A32-F7C3290A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CC904-1418-378E-5F9E-93566874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479E2-F452-ED56-2AF9-68EBA37B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149E1-F565-CE65-F4C9-8B1B8EAD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99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146EA-A0BD-8A10-F738-A30A0F35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37083-5DA6-0F56-816C-68ACFE67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8B496-6C47-8ED9-3196-D2B71CFD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382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492E-10A6-1CCC-755F-D580D9D2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FFFE-56F8-A4EA-B249-2C0D9E8A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9F74C-A1F3-DD35-D177-A21947F6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D425-1CEA-2ADE-6AD5-FD16CC53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84A9D-B1D8-7DAB-0D80-E317C292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87A99-3994-DEEA-3769-41B606EA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31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4D17-A6D3-E21F-816D-52F23E5A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9E2D7-71AB-85CC-3E9D-A510BEC84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E38AD-6760-E3DF-0863-31A65AC8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47F96-820A-5F3D-0B07-171583D3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D6885-04DC-C7E5-5920-AD5F7EE7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6998-D2AF-6B6C-A063-57AE5C0A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904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4737E-1C4B-FE95-EB1C-C7C5997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9D7F9-C962-C65B-ED0F-949926739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A9ED-F660-43A0-72DB-3730C66BA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5A22-365A-6743-A049-7C0D4379B442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106E2-4AD1-21A4-28C6-726AD8F59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3F6E-F98D-5FF1-91EC-2AEFBE610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21B1-9CA7-1145-A42F-B635C382C7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1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reg.kg/images/Instruksiya_po_NICS.pdf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s://www.cadastre.kg/svc-portal/main/index.d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EB7B-F5BB-D826-3BC1-97BFD7313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799" y="0"/>
            <a:ext cx="8125288" cy="123025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 Республики</a:t>
            </a:r>
            <a:endParaRPr lang="en-I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4BC42-4C49-CCE9-EDED-E9AA4C68B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33" y="6006937"/>
            <a:ext cx="4252856" cy="798722"/>
          </a:xfrm>
        </p:spPr>
        <p:txBody>
          <a:bodyPr>
            <a:normAutofit/>
          </a:bodyPr>
          <a:lstStyle/>
          <a:p>
            <a:pPr algn="l"/>
            <a:r>
              <a:rPr lang="ru-RU" sz="1400" dirty="0"/>
              <a:t>Главный специалист отдела стратегического планирования и анализа Н.Н. </a:t>
            </a:r>
            <a:r>
              <a:rPr lang="ky-KG" sz="1400" dirty="0"/>
              <a:t>А</a:t>
            </a:r>
            <a:r>
              <a:rPr lang="ru-RU" sz="1400" dirty="0" err="1"/>
              <a:t>йдыралиева</a:t>
            </a:r>
            <a:r>
              <a:rPr lang="ru-RU" sz="1400" dirty="0"/>
              <a:t> </a:t>
            </a:r>
            <a:endParaRPr lang="en-IE" sz="1400" dirty="0"/>
          </a:p>
          <a:p>
            <a:pPr algn="l"/>
            <a:r>
              <a:rPr lang="en-IE" sz="1400" dirty="0"/>
              <a:t>Email: gs.strat@agro.gov.kg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C88BB-74A1-4BBA-B6A7-F85D98CC3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64" y="81450"/>
            <a:ext cx="1104410" cy="996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0A93D-70B9-4C00-B334-5907848ED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00316"/>
            <a:ext cx="1035974" cy="977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6EE1CFE-ED63-4F65-AF7D-AF386ED8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6" y="1637758"/>
            <a:ext cx="5580804" cy="40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Буудай 40 пацызга кымбаттады">
            <a:extLst>
              <a:ext uri="{FF2B5EF4-FFF2-40B4-BE49-F238E27FC236}">
                <a16:creationId xmlns:a16="http://schemas.microsoft.com/office/drawing/2014/main" id="{AB72DA58-7998-432C-AFAF-EE57BCA6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90" y="1689016"/>
            <a:ext cx="5197883" cy="40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8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8ED3-F1D9-8271-39C9-197F5A8B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74" y="181442"/>
            <a:ext cx="10515600" cy="646331"/>
          </a:xfrm>
        </p:spPr>
        <p:txBody>
          <a:bodyPr>
            <a:normAutofit/>
          </a:bodyPr>
          <a:lstStyle/>
          <a:p>
            <a:pPr algn="ctr"/>
            <a:r>
              <a:rPr lang="ky-KG" sz="2400" b="1" dirty="0">
                <a:solidFill>
                  <a:schemeClr val="accent1"/>
                </a:solidFill>
              </a:rPr>
              <a:t>Адаптация к последствиям изменения климата</a:t>
            </a:r>
            <a:endParaRPr lang="en-IE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D0A4-A366-4A28-4208-D5CD1EB9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1"/>
              </a:solidFill>
            </a:endParaRP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sz="1200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2BAA07-F581-4953-B9F0-605D0CB06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00316"/>
            <a:ext cx="931578" cy="7274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B3C930-DDD5-4FE7-8989-C46812D648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6" y="143076"/>
            <a:ext cx="779291" cy="7274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1A82F3-03FE-4B1A-8464-B71B8B30AA10}"/>
              </a:ext>
            </a:extLst>
          </p:cNvPr>
          <p:cNvSpPr/>
          <p:nvPr/>
        </p:nvSpPr>
        <p:spPr>
          <a:xfrm>
            <a:off x="815854" y="1073010"/>
            <a:ext cx="97394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b="1" spc="2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b="1" spc="2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b="1" spc="2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2DDC96-32EA-48A0-ACDC-8B814BB97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4" y="1241616"/>
            <a:ext cx="4258997" cy="34046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100D62-E17B-4CA7-B661-FEEB11E788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8"/>
          <a:stretch/>
        </p:blipFill>
        <p:spPr>
          <a:xfrm>
            <a:off x="717264" y="4765192"/>
            <a:ext cx="4104993" cy="1976366"/>
          </a:xfrm>
          <a:prstGeom prst="rect">
            <a:avLst/>
          </a:prstGeom>
        </p:spPr>
      </p:pic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2D0AC093-C529-4D2B-BF21-611521AC3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90052"/>
              </p:ext>
            </p:extLst>
          </p:nvPr>
        </p:nvGraphicFramePr>
        <p:xfrm>
          <a:off x="5272391" y="1216781"/>
          <a:ext cx="6596351" cy="52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03">
                  <a:extLst>
                    <a:ext uri="{9D8B030D-6E8A-4147-A177-3AD203B41FA5}">
                      <a16:colId xmlns:a16="http://schemas.microsoft.com/office/drawing/2014/main" val="2372818329"/>
                    </a:ext>
                  </a:extLst>
                </a:gridCol>
              </a:tblGrid>
              <a:tr h="117651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56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предусмотренных планом лесонасаждений, га</a:t>
                      </a:r>
                      <a:endParaRPr lang="ky-KG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244,4</a:t>
                      </a:r>
                      <a:endParaRPr lang="ru-RU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57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лесопосадок фактически, га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+ 481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86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высаженных саженцев, тыс. шт.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1276,1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1397,1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+ 121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8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07"/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5" name="Google Shape;1135;p207"/>
          <p:cNvGrpSpPr/>
          <p:nvPr/>
        </p:nvGrpSpPr>
        <p:grpSpPr>
          <a:xfrm>
            <a:off x="794425" y="1356342"/>
            <a:ext cx="3530789" cy="5306222"/>
            <a:chOff x="1063145" y="346361"/>
            <a:chExt cx="2226408" cy="4076400"/>
          </a:xfrm>
        </p:grpSpPr>
        <p:sp>
          <p:nvSpPr>
            <p:cNvPr id="1136" name="Google Shape;1136;p207"/>
            <p:cNvSpPr/>
            <p:nvPr/>
          </p:nvSpPr>
          <p:spPr>
            <a:xfrm>
              <a:off x="1161150" y="346361"/>
              <a:ext cx="2030400" cy="4076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07"/>
            <p:cNvSpPr/>
            <p:nvPr/>
          </p:nvSpPr>
          <p:spPr>
            <a:xfrm>
              <a:off x="1115481" y="423821"/>
              <a:ext cx="2048100" cy="2490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07"/>
            <p:cNvSpPr/>
            <p:nvPr/>
          </p:nvSpPr>
          <p:spPr>
            <a:xfrm>
              <a:off x="1161150" y="1969661"/>
              <a:ext cx="1964308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40" name="Google Shape;1140;p207"/>
            <p:cNvSpPr/>
            <p:nvPr/>
          </p:nvSpPr>
          <p:spPr>
            <a:xfrm>
              <a:off x="1138415" y="465723"/>
              <a:ext cx="2098803" cy="158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3"/>
                <a:buFont typeface="Roboto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 Thin"/>
                  <a:sym typeface="Roboto"/>
                </a:rPr>
                <a:t>9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 Thin"/>
                  <a:sym typeface="Roboto"/>
                </a:rPr>
                <a:t> Кластеров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3"/>
                <a:buFont typeface="Roboto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 Thin"/>
                  <a:sym typeface="Roboto"/>
                </a:rPr>
                <a:t>( мясо, молоко, яйцо, сахар, зерно, растительное масло, картофель, фрукты и овощи)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41" name="Google Shape;1141;p207"/>
            <p:cNvSpPr/>
            <p:nvPr/>
          </p:nvSpPr>
          <p:spPr>
            <a:xfrm rot="5400000">
              <a:off x="2022403" y="3004563"/>
              <a:ext cx="353278" cy="22833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07"/>
            <p:cNvSpPr/>
            <p:nvPr/>
          </p:nvSpPr>
          <p:spPr>
            <a:xfrm>
              <a:off x="1063145" y="3214550"/>
              <a:ext cx="2226408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37061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Доступ к 50% </a:t>
              </a:r>
              <a:endParaRPr lang="ru-RU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237061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оборотного капитала,</a:t>
              </a:r>
            </a:p>
            <a:p>
              <a:pPr marL="237061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30% рефинансирование,</a:t>
              </a:r>
            </a:p>
            <a:p>
              <a:pPr marL="237061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Фокус на приоритеты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1143" name="Google Shape;1143;p207"/>
          <p:cNvGrpSpPr/>
          <p:nvPr/>
        </p:nvGrpSpPr>
        <p:grpSpPr>
          <a:xfrm>
            <a:off x="4533937" y="1356343"/>
            <a:ext cx="3255351" cy="5306221"/>
            <a:chOff x="1178650" y="283725"/>
            <a:chExt cx="2052726" cy="4076400"/>
          </a:xfrm>
        </p:grpSpPr>
        <p:sp>
          <p:nvSpPr>
            <p:cNvPr id="1144" name="Google Shape;1144;p20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07"/>
            <p:cNvSpPr/>
            <p:nvPr/>
          </p:nvSpPr>
          <p:spPr>
            <a:xfrm>
              <a:off x="1181055" y="355970"/>
              <a:ext cx="2008074" cy="2440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07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Tx/>
                <a:buNone/>
                <a:tabLst/>
                <a:defRPr/>
              </a:pPr>
              <a:r>
                <a:rPr lang="ru-RU" sz="1600" b="1" kern="1200" dirty="0">
                  <a:latin typeface="Arial" panose="020B0604020202020204" pitchFamily="34" charset="0"/>
                  <a:ea typeface="Roboto Medium"/>
                  <a:cs typeface="Arial" panose="020B0604020202020204" pitchFamily="34" charset="0"/>
                  <a:sym typeface="Roboto Medium"/>
                </a:rPr>
                <a:t>(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/>
                  <a:cs typeface="Arial" panose="020B0604020202020204" pitchFamily="34" charset="0"/>
                  <a:sym typeface="Roboto Medium"/>
                </a:rPr>
                <a:t>2022-23 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/>
                  <a:cs typeface="Arial" panose="020B0604020202020204" pitchFamily="34" charset="0"/>
                  <a:sym typeface="Roboto Medium"/>
                </a:rPr>
                <a:t>гг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/>
                  <a:cs typeface="Arial" panose="020B0604020202020204" pitchFamily="34" charset="0"/>
                  <a:sym typeface="Roboto Medium"/>
                </a:rPr>
                <a:t>)   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  <p:sp>
          <p:nvSpPr>
            <p:cNvPr id="1147" name="Google Shape;1147;p207"/>
            <p:cNvSpPr/>
            <p:nvPr/>
          </p:nvSpPr>
          <p:spPr>
            <a:xfrm>
              <a:off x="1243976" y="1550728"/>
              <a:ext cx="1815000" cy="96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67"/>
                <a:buFontTx/>
                <a:buNone/>
                <a:tabLst/>
                <a:defRPr/>
              </a:pPr>
              <a:r>
                <a:rPr kumimoji="0" lang="ky-KG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Полный переход на кластерную систему развития АПК</a:t>
              </a:r>
            </a:p>
          </p:txBody>
        </p:sp>
        <p:sp>
          <p:nvSpPr>
            <p:cNvPr id="1148" name="Google Shape;1148;p20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3"/>
                <a:buFont typeface="Roboto"/>
                <a:buNone/>
                <a:tabLst/>
                <a:defRPr/>
              </a:pPr>
              <a:r>
                <a:rPr lang="ky-KG" sz="4000" b="1" kern="1200" dirty="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kumimoji="0" lang="ky-KG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года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49" name="Google Shape;1149;p207"/>
            <p:cNvSpPr/>
            <p:nvPr/>
          </p:nvSpPr>
          <p:spPr>
            <a:xfrm rot="5400000">
              <a:off x="1969089" y="2947806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07"/>
            <p:cNvSpPr/>
            <p:nvPr/>
          </p:nvSpPr>
          <p:spPr>
            <a:xfrm>
              <a:off x="1200976" y="3179266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67"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</p:txBody>
        </p:sp>
      </p:grpSp>
      <p:grpSp>
        <p:nvGrpSpPr>
          <p:cNvPr id="1151" name="Google Shape;1151;p207"/>
          <p:cNvGrpSpPr/>
          <p:nvPr/>
        </p:nvGrpSpPr>
        <p:grpSpPr>
          <a:xfrm>
            <a:off x="8060174" y="1408813"/>
            <a:ext cx="3356532" cy="5306220"/>
            <a:chOff x="1157492" y="283724"/>
            <a:chExt cx="2116528" cy="4371336"/>
          </a:xfrm>
        </p:grpSpPr>
        <p:sp>
          <p:nvSpPr>
            <p:cNvPr id="1152" name="Google Shape;1152;p207"/>
            <p:cNvSpPr/>
            <p:nvPr/>
          </p:nvSpPr>
          <p:spPr>
            <a:xfrm>
              <a:off x="1200556" y="283724"/>
              <a:ext cx="2030400" cy="43713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07"/>
            <p:cNvSpPr/>
            <p:nvPr/>
          </p:nvSpPr>
          <p:spPr>
            <a:xfrm>
              <a:off x="1225920" y="341826"/>
              <a:ext cx="2048100" cy="2646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07"/>
            <p:cNvSpPr/>
            <p:nvPr/>
          </p:nvSpPr>
          <p:spPr>
            <a:xfrm>
              <a:off x="1225920" y="1521139"/>
              <a:ext cx="1815000" cy="542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Обеспечение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Tx/>
                <a:buNone/>
                <a:tabLst/>
                <a:defRPr/>
              </a:pPr>
              <a:r>
                <a:rPr lang="ru-RU" sz="1600" b="1" kern="12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8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0%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Продовольственной безопасности  по   оставшимся 6  продуктам питания,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  <p:sp>
          <p:nvSpPr>
            <p:cNvPr id="1155" name="Google Shape;1155;p207"/>
            <p:cNvSpPr/>
            <p:nvPr/>
          </p:nvSpPr>
          <p:spPr>
            <a:xfrm>
              <a:off x="1183996" y="2114899"/>
              <a:ext cx="1914707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6" name="Google Shape;1156;p20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33"/>
                <a:buFont typeface="Roboto"/>
                <a:buNone/>
                <a:tabLst/>
                <a:defRPr/>
              </a:pPr>
              <a:r>
                <a:rPr kumimoji="0" lang="ky-KG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2024 </a:t>
              </a:r>
              <a:r>
                <a:rPr kumimoji="0" lang="ky-KG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год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57" name="Google Shape;1157;p207"/>
            <p:cNvSpPr/>
            <p:nvPr/>
          </p:nvSpPr>
          <p:spPr>
            <a:xfrm rot="5400000">
              <a:off x="2015719" y="3072174"/>
              <a:ext cx="356260" cy="263188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07"/>
            <p:cNvSpPr/>
            <p:nvPr/>
          </p:nvSpPr>
          <p:spPr>
            <a:xfrm>
              <a:off x="1157492" y="3174586"/>
              <a:ext cx="2030400" cy="1447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37061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Tx/>
                <a:buNone/>
                <a:tabLst/>
                <a:defRPr/>
              </a:pPr>
              <a:r>
                <a:rPr lang="ru-RU" sz="18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Достичь  25 % переработки с/ х продукции </a:t>
              </a:r>
            </a:p>
            <a:p>
              <a:pPr marL="237061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(в н</a:t>
              </a:r>
              <a:r>
                <a:rPr lang="ru-RU" sz="1800" b="1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астоящее</a:t>
              </a:r>
              <a:r>
                <a:rPr lang="ru-RU" sz="18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время </a:t>
              </a:r>
            </a:p>
            <a:p>
              <a:pPr marL="237061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17% переработки)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BBE048-33CB-4187-ADDD-A46FDBBAD266}"/>
              </a:ext>
            </a:extLst>
          </p:cNvPr>
          <p:cNvSpPr txBox="1"/>
          <p:nvPr/>
        </p:nvSpPr>
        <p:spPr>
          <a:xfrm>
            <a:off x="1092825" y="362957"/>
            <a:ext cx="980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Агрокластерное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развитие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A766B7-EC65-4CA9-B1BD-63B36105D2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3" y="231700"/>
            <a:ext cx="891727" cy="8917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C3A8040-9873-4BAB-8DE6-59705C28DB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41" y="231701"/>
            <a:ext cx="931577" cy="8917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8BD2DC-E5DC-44F1-AFDD-F5857A9F0738}"/>
              </a:ext>
            </a:extLst>
          </p:cNvPr>
          <p:cNvSpPr txBox="1"/>
          <p:nvPr/>
        </p:nvSpPr>
        <p:spPr>
          <a:xfrm>
            <a:off x="4569342" y="5351852"/>
            <a:ext cx="318453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Валовый доход</a:t>
            </a:r>
            <a:endPara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повышен 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b="1" kern="12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8ED3-F1D9-8271-39C9-197F5A8B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b="1" dirty="0">
                <a:solidFill>
                  <a:schemeClr val="accent1"/>
                </a:solidFill>
              </a:rPr>
              <a:t>Цифровизация 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D0A4-A366-4A28-4208-D5CD1EB9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ky-KG" b="1" dirty="0">
                <a:solidFill>
                  <a:schemeClr val="accent2">
                    <a:lumMod val="75000"/>
                  </a:schemeClr>
                </a:solidFill>
              </a:rPr>
              <a:t>Интернет платформа «Жашыл Мурас»</a:t>
            </a:r>
          </a:p>
          <a:p>
            <a:pPr marL="0" indent="0">
              <a:buNone/>
            </a:pPr>
            <a:r>
              <a:rPr lang="ky-KG" b="1" dirty="0">
                <a:solidFill>
                  <a:schemeClr val="accent1"/>
                </a:solidFill>
              </a:rPr>
              <a:t>Серверная  геоинформационная система (Веб-ГИС)</a:t>
            </a:r>
            <a:endParaRPr lang="ky-KG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y-KG" b="1" dirty="0">
                <a:solidFill>
                  <a:schemeClr val="accent2">
                    <a:lumMod val="75000"/>
                  </a:schemeClr>
                </a:solidFill>
              </a:rPr>
              <a:t>«Элктронный Акимият»</a:t>
            </a:r>
          </a:p>
          <a:p>
            <a:pPr marL="0" indent="0">
              <a:buNone/>
            </a:pPr>
            <a:r>
              <a:rPr lang="ky-KG" b="1" dirty="0">
                <a:solidFill>
                  <a:schemeClr val="accent2">
                    <a:lumMod val="75000"/>
                  </a:schemeClr>
                </a:solidFill>
              </a:rPr>
              <a:t>«Санарип Аймак»</a:t>
            </a:r>
          </a:p>
          <a:p>
            <a:pPr marL="0" indent="0">
              <a:buNone/>
            </a:pPr>
            <a:r>
              <a:rPr lang="ky-KG" b="1" dirty="0">
                <a:solidFill>
                  <a:schemeClr val="accent2">
                    <a:lumMod val="75000"/>
                  </a:schemeClr>
                </a:solidFill>
              </a:rPr>
              <a:t>«Тундук»</a:t>
            </a:r>
          </a:p>
          <a:p>
            <a:pPr marL="0" indent="0">
              <a:buNone/>
            </a:pPr>
            <a:endParaRPr lang="ky-KG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1"/>
              </a:solidFill>
            </a:endParaRP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sz="12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5D827-69E8-DBE9-AE2D-0C5BCC7522E0}"/>
              </a:ext>
            </a:extLst>
          </p:cNvPr>
          <p:cNvSpPr/>
          <p:nvPr/>
        </p:nvSpPr>
        <p:spPr>
          <a:xfrm>
            <a:off x="0" y="65228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000" i="1" dirty="0"/>
              <a:t>Source: Stockholm Environment Institute, SDG Synergies Tool Manual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D69904-D9D0-4202-9ED7-ED20CC7E3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4" y="100316"/>
            <a:ext cx="1219499" cy="11777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2059F-96F9-46AA-ABEF-DA97C85DA4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12" y="231701"/>
            <a:ext cx="931577" cy="8917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E65426-FE7B-4861-AD86-215B4C873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"/>
            <a:ext cx="12192000" cy="68574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B2F45E-7C19-4C31-82A6-B6725AD3032F}"/>
              </a:ext>
            </a:extLst>
          </p:cNvPr>
          <p:cNvSpPr/>
          <p:nvPr/>
        </p:nvSpPr>
        <p:spPr>
          <a:xfrm>
            <a:off x="1399823" y="2228672"/>
            <a:ext cx="8455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 </a:t>
            </a:r>
          </a:p>
          <a:p>
            <a:pPr lvl="0"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DA0032-D716-4F5C-8959-7FCB9C9493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3" y="231700"/>
            <a:ext cx="891727" cy="891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46E396-8BBB-410A-8C8D-B125AF70F7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41" y="231701"/>
            <a:ext cx="931577" cy="8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0D9D-FE1F-1B64-1BEC-8FA462CEE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>
              <a:buAutoNum type="romanUcPeriod"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Продовольственная безопасность</a:t>
            </a:r>
          </a:p>
          <a:p>
            <a:pPr lvl="0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</a:t>
            </a:r>
          </a:p>
          <a:p>
            <a:pPr lvl="0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</a:p>
          <a:p>
            <a:pPr lvl="0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к последствиям изменения климата</a:t>
            </a:r>
          </a:p>
          <a:p>
            <a:pPr lvl="0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агрокластеров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рынки сбыта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endParaRPr lang="en-IE" dirty="0"/>
          </a:p>
          <a:p>
            <a:pPr marL="571500" indent="-571500">
              <a:buAutoNum type="romanUcPeriod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2575D0-EB3E-8DDB-4B19-26029640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52" y="-2956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IE" sz="3200" b="1" dirty="0">
                <a:solidFill>
                  <a:srgbClr val="0070C0"/>
                </a:solidFill>
              </a:rPr>
            </a:br>
            <a:r>
              <a:rPr lang="ky-KG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приоритетные направления </a:t>
            </a:r>
            <a:br>
              <a:rPr lang="ky-KG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развития сельского хозяйства </a:t>
            </a:r>
            <a:br>
              <a:rPr lang="ky-KG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 Республики </a:t>
            </a:r>
            <a:endParaRPr lang="en-I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42B1BB-C5D2-40F5-9892-511CDF23A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3" y="115248"/>
            <a:ext cx="1035974" cy="929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138FC0-C59D-4672-A2DB-F517E5D5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00316"/>
            <a:ext cx="1035974" cy="929587"/>
          </a:xfrm>
          <a:prstGeom prst="rect">
            <a:avLst/>
          </a:prstGeom>
        </p:spPr>
      </p:pic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FF780F0B-7CED-421C-ACB8-00E45911B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948224"/>
              </p:ext>
            </p:extLst>
          </p:nvPr>
        </p:nvGraphicFramePr>
        <p:xfrm>
          <a:off x="4498594" y="1892912"/>
          <a:ext cx="7333673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474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2575D0-EB3E-8DDB-4B19-26029640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139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IE" sz="3200" b="1" dirty="0">
                <a:solidFill>
                  <a:srgbClr val="0070C0"/>
                </a:solidFill>
              </a:rPr>
            </a:br>
            <a:r>
              <a:rPr lang="ky-K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стратегические документы </a:t>
            </a:r>
            <a:br>
              <a:rPr lang="ky-K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агропромышленного комплекса</a:t>
            </a:r>
            <a:endParaRPr lang="en-I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42B1BB-C5D2-40F5-9892-511CDF23A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453" y="100316"/>
            <a:ext cx="1103351" cy="948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138FC0-C59D-4672-A2DB-F517E5D5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4" y="100316"/>
            <a:ext cx="1103351" cy="948838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931EC4A5-AA81-4342-B5CB-6A81A2F6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13" y="1728509"/>
            <a:ext cx="11100642" cy="4351338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аграрного развития Кыргызской Республики на 2022-2032 годы внесен в  Кабинет Министров Кыргызской Республики для утверждения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стратегические документы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программа развития ирригации Кыргызской Республики на 2017-2026 годы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Концепция развития органического сельскохозяйственного производства в Кыргызской Республике на 2017-2022 годы</a:t>
            </a:r>
          </a:p>
          <a:p>
            <a:r>
              <a:rPr lang="ky-KG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продовольственной безопасности и питания Кыргызской Республики на 2019-2023 годы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ky-KG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и развитию торгово-логистических центров сельскохозяйственной продукции в Кыргызской Республике на 2019-2023 годы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Рамочная программа по обеспечению фитосанитарной безопасности в Кыргызской Республике на 2019-2023 годы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развития рыболовства и аквакультуры в Кыргызской Республике на 2019-2023 годы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Правительства Кыргызской Республики «Развитие ветеринарной службы Кыргызской Республики на 2018-2023 годы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Концепция развития лесной отрасли Кыргызской Республики на период до 2040 года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указанных стратегических документов были достигнуты определенные результаты в сфере </a:t>
            </a:r>
            <a:r>
              <a:rPr lang="ky-KG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12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0D9D-FE1F-1B64-1BEC-8FA462CEE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 Республики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обеспечивая продовольственную безопасность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ведет государственную политику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агропромышленного комплекса,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сельское и лесное хозяйства,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и водные ресурсы.</a:t>
            </a:r>
          </a:p>
          <a:p>
            <a:pPr marL="571500" indent="-571500">
              <a:buAutoNum type="romanUcPeriod"/>
            </a:pPr>
            <a:endParaRPr lang="en-IE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AutoNum type="romanUcPeriod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2575D0-EB3E-8DDB-4B19-26029640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34" y="81973"/>
            <a:ext cx="10515600" cy="980524"/>
          </a:xfrm>
        </p:spPr>
        <p:txBody>
          <a:bodyPr>
            <a:normAutofit/>
          </a:bodyPr>
          <a:lstStyle/>
          <a:p>
            <a:pPr algn="ctr"/>
            <a:r>
              <a:rPr lang="ky-KG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</a:t>
            </a:r>
            <a:br>
              <a:rPr lang="ky-KG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сельского хозяйства  Кыргызской Республики </a:t>
            </a:r>
            <a:endParaRPr lang="en-I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42B1BB-C5D2-40F5-9892-511CDF23A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99" y="28147"/>
            <a:ext cx="907636" cy="8862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138FC0-C59D-4672-A2DB-F517E5D5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6" y="100316"/>
            <a:ext cx="891594" cy="814084"/>
          </a:xfrm>
          <a:prstGeom prst="rect">
            <a:avLst/>
          </a:prstGeom>
        </p:spPr>
      </p:pic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FF780F0B-7CED-421C-ACB8-00E45911B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597460"/>
              </p:ext>
            </p:extLst>
          </p:nvPr>
        </p:nvGraphicFramePr>
        <p:xfrm>
          <a:off x="5178392" y="1488464"/>
          <a:ext cx="6856006" cy="511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6088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8ED3-F1D9-8271-39C9-197F5A8B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81"/>
            <a:ext cx="10515600" cy="676501"/>
          </a:xfrm>
        </p:spPr>
        <p:txBody>
          <a:bodyPr>
            <a:normAutofit/>
          </a:bodyPr>
          <a:lstStyle/>
          <a:p>
            <a:pPr algn="ctr"/>
            <a:r>
              <a:rPr lang="ky-KG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Продовольственная  обеспеченность населения за 2021 год </a:t>
            </a:r>
            <a:endParaRPr lang="en-IE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5D827-69E8-DBE9-AE2D-0C5BCC7522E0}"/>
              </a:ext>
            </a:extLst>
          </p:cNvPr>
          <p:cNvSpPr/>
          <p:nvPr/>
        </p:nvSpPr>
        <p:spPr>
          <a:xfrm>
            <a:off x="0" y="65228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y-KG" sz="1000" i="1" dirty="0"/>
              <a:t>Источник Национальный стат комитет КР </a:t>
            </a:r>
            <a:endParaRPr lang="en-IE" sz="1000" i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BFC831B-472E-41F1-B62F-021E911F4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987013"/>
              </p:ext>
            </p:extLst>
          </p:nvPr>
        </p:nvGraphicFramePr>
        <p:xfrm>
          <a:off x="1177490" y="1104212"/>
          <a:ext cx="10667999" cy="493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бъект 10">
            <a:extLst>
              <a:ext uri="{FF2B5EF4-FFF2-40B4-BE49-F238E27FC236}">
                <a16:creationId xmlns:a16="http://schemas.microsoft.com/office/drawing/2014/main" id="{70FF700A-693D-49BC-9B56-70CE33B7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922" y="1435630"/>
            <a:ext cx="9938456" cy="4731985"/>
          </a:xfrm>
        </p:spPr>
        <p:txBody>
          <a:bodyPr/>
          <a:lstStyle/>
          <a:p>
            <a:r>
              <a:rPr lang="ky-KG" dirty="0">
                <a:solidFill>
                  <a:schemeClr val="accent1"/>
                </a:solidFill>
              </a:rPr>
              <a:t>ОСЗТ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5913B6-34C4-45E6-8EB3-39F107F60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24" y="150381"/>
            <a:ext cx="972665" cy="7265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754C46-C4AB-4FA7-B2A7-691E28B7E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00316"/>
            <a:ext cx="90122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8ED3-F1D9-8271-39C9-197F5A8B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7"/>
            <a:ext cx="10515600" cy="765958"/>
          </a:xfrm>
        </p:spPr>
        <p:txBody>
          <a:bodyPr>
            <a:normAutofit/>
          </a:bodyPr>
          <a:lstStyle/>
          <a:p>
            <a:pPr algn="ctr"/>
            <a:r>
              <a:rPr lang="ky-KG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</a:t>
            </a:r>
            <a:endParaRPr lang="en-IE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D0A4-A366-4A28-4208-D5CD1EB9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79" y="1205564"/>
            <a:ext cx="6086150" cy="444687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y-KG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y-KG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закон Кыргызской Республики «Об органическом сельскохозяйственном  производстве в Кыргызской Республике» от 18 мая 2019 года №65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Аймак</a:t>
            </a:r>
            <a:r>
              <a:rPr lang="ky-KG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производящи</a:t>
            </a:r>
            <a:r>
              <a:rPr lang="ky-KG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органическую продукцию выделены 3127,84 гектара, которые сертифицируются системой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PGS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Аймак</a:t>
            </a:r>
            <a:r>
              <a:rPr lang="ky-KG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(12) и пилотны</a:t>
            </a:r>
            <a:r>
              <a:rPr lang="ky-KG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хозяйства (123), которые находятся в переходном периоде и реализую</a:t>
            </a:r>
            <a:r>
              <a:rPr lang="ky-KG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щими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продукцию на местные рынки  и магазины, составляет  8504 гектар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под органическим производством занято 32780,67 гектар, что составляет 2% от общей пахотной площади </a:t>
            </a: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4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1D5B9C-4357-4D37-9FD9-E4AC54F1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77319"/>
            <a:ext cx="853093" cy="6889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E5FDF0-FE4A-4117-8033-21B5D8E117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4" y="138818"/>
            <a:ext cx="750415" cy="6889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1B22E6-18E0-40A4-BDEB-2382D72B02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5" y="1592864"/>
            <a:ext cx="5614614" cy="385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72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8ED3-F1D9-8271-39C9-197F5A8B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7"/>
            <a:ext cx="10515600" cy="737082"/>
          </a:xfrm>
        </p:spPr>
        <p:txBody>
          <a:bodyPr>
            <a:normAutofit/>
          </a:bodyPr>
          <a:lstStyle/>
          <a:p>
            <a:pPr algn="ctr"/>
            <a:r>
              <a:rPr lang="ky-KG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</a:t>
            </a:r>
            <a:endParaRPr lang="en-IE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D0A4-A366-4A28-4208-D5CD1EB9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23427"/>
            <a:ext cx="5945204" cy="4690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Кыргызстане органическим сельхозпроизводством занимаются 3 324 фермера и 32 000 га сертифицированы по международным органическим стандартам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сельхоз кооперативы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 Республики экспортируют органическую продукцию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страны ближнего и дальнего зарубежья</a:t>
            </a:r>
          </a:p>
          <a:p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экспортировано сертифицированной органической продукции 7892 тонн, </a:t>
            </a:r>
          </a:p>
          <a:p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овощи 6256т.</a:t>
            </a:r>
          </a:p>
          <a:p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-166т.</a:t>
            </a:r>
          </a:p>
          <a:p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Органический хлопок 470 т. </a:t>
            </a:r>
          </a:p>
          <a:p>
            <a:r>
              <a:rPr lang="ky-KG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травы </a:t>
            </a:r>
            <a:r>
              <a:rPr 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-1000 т. </a:t>
            </a:r>
          </a:p>
          <a:p>
            <a:pPr marL="0" indent="0">
              <a:buNone/>
            </a:pP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ky-KG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y-KG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1D5B9C-4357-4D37-9FD9-E4AC54F1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00316"/>
            <a:ext cx="769786" cy="655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E5FDF0-FE4A-4117-8033-21B5D8E117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00316"/>
            <a:ext cx="769786" cy="7370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21D67-1C47-427E-BE44-2E16CE13DF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8" y="1472197"/>
            <a:ext cx="5415468" cy="409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6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8ED3-F1D9-8271-39C9-197F5A8B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696" y="26403"/>
            <a:ext cx="5958039" cy="1325563"/>
          </a:xfrm>
        </p:spPr>
        <p:txBody>
          <a:bodyPr>
            <a:normAutofit/>
          </a:bodyPr>
          <a:lstStyle/>
          <a:p>
            <a:pPr algn="ctr"/>
            <a:r>
              <a:rPr lang="ky-KG" sz="2400" b="1" dirty="0">
                <a:solidFill>
                  <a:schemeClr val="accent1"/>
                </a:solidFill>
              </a:rPr>
              <a:t>Цифровизация </a:t>
            </a:r>
            <a:endParaRPr lang="en-IE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D0A4-A366-4A28-4208-D5CD1EB9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1171107"/>
            <a:ext cx="5886650" cy="4351338"/>
          </a:xfrm>
        </p:spPr>
        <p:txBody>
          <a:bodyPr>
            <a:normAutofit fontScale="25000" lnSpcReduction="20000"/>
          </a:bodyPr>
          <a:lstStyle/>
          <a:p>
            <a:endParaRPr lang="en-IE" b="1" dirty="0">
              <a:solidFill>
                <a:schemeClr val="accent1"/>
              </a:solidFill>
            </a:endParaRPr>
          </a:p>
          <a:p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программного обеспечения были разработаны и внедрены такие проекты, как: </a:t>
            </a:r>
          </a:p>
          <a:p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 продовольственной безопасности – </a:t>
            </a:r>
            <a:r>
              <a:rPr lang="en-US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“Тундук” - agro.gov.kg/tunduk; 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Органическая карта - </a:t>
            </a:r>
            <a:r>
              <a:rPr lang="en-US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бот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FaceID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t.me/</a:t>
            </a:r>
            <a:r>
              <a:rPr lang="en-US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Agroface_bot</a:t>
            </a:r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для отдела продовольственной безопасности</a:t>
            </a:r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министерства - </a:t>
            </a:r>
            <a:r>
              <a:rPr lang="en-US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электронного документооборота (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СЭД</a:t>
            </a:r>
            <a:r>
              <a:rPr lang="ky-KG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7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Национальная интегрированная кадастровая система (никс): 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www.cadastre.kg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платформа «</a:t>
            </a:r>
            <a:r>
              <a:rPr lang="ru-RU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Жашыл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Мурас</a:t>
            </a:r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Серверная геоинформационная система (Веб-Гис)</a:t>
            </a:r>
          </a:p>
          <a:p>
            <a:r>
              <a:rPr lang="ru-RU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</a:t>
            </a:r>
            <a:r>
              <a:rPr lang="ru-RU" sz="7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Акимият</a:t>
            </a:r>
            <a:r>
              <a:rPr lang="ru-RU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7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Санарип</a:t>
            </a:r>
            <a:r>
              <a:rPr lang="ru-RU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Аймак», «</a:t>
            </a:r>
            <a:r>
              <a:rPr lang="ru-RU" sz="7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Тундүк</a:t>
            </a:r>
            <a:r>
              <a:rPr lang="ru-RU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y-KG" sz="7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y-KG" sz="7200" b="1" dirty="0">
              <a:solidFill>
                <a:schemeClr val="accent1"/>
              </a:solidFill>
            </a:endParaRPr>
          </a:p>
          <a:p>
            <a:endParaRPr lang="ru-RU" sz="7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1"/>
              </a:solidFill>
            </a:endParaRP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sz="12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437322-EDA5-4A5A-88D5-BA6C6721E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00317"/>
            <a:ext cx="930096" cy="8270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F76B32-6AA7-422E-97AD-C8414992D03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75" y="129192"/>
            <a:ext cx="931577" cy="7982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3CCDD1-C6D5-43B8-97E4-FB2EB9B733F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" y="1351965"/>
            <a:ext cx="5467150" cy="470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1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8ED3-F1D9-8271-39C9-197F5A8B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74" y="181442"/>
            <a:ext cx="10515600" cy="646331"/>
          </a:xfrm>
        </p:spPr>
        <p:txBody>
          <a:bodyPr>
            <a:normAutofit/>
          </a:bodyPr>
          <a:lstStyle/>
          <a:p>
            <a:pPr algn="ctr"/>
            <a:r>
              <a:rPr lang="ky-KG" sz="2400" b="1" dirty="0">
                <a:solidFill>
                  <a:schemeClr val="accent1"/>
                </a:solidFill>
              </a:rPr>
              <a:t>Адаптация к последствиям изменения климата</a:t>
            </a:r>
            <a:endParaRPr lang="en-IE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D0A4-A366-4A28-4208-D5CD1EB9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351" y="1078841"/>
            <a:ext cx="10515600" cy="4351338"/>
          </a:xfrm>
        </p:spPr>
        <p:txBody>
          <a:bodyPr>
            <a:normAutofit/>
          </a:bodyPr>
          <a:lstStyle/>
          <a:p>
            <a:endParaRPr lang="en-I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ky-KG" b="1" dirty="0">
              <a:solidFill>
                <a:schemeClr val="accent1"/>
              </a:solidFill>
            </a:endParaRP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sz="1200" i="1" dirty="0"/>
          </a:p>
        </p:txBody>
      </p:sp>
      <p:pic>
        <p:nvPicPr>
          <p:cNvPr id="5" name="Рисунок 4" descr="Ледник Иныльчек - информация, фото, описание">
            <a:extLst>
              <a:ext uri="{FF2B5EF4-FFF2-40B4-BE49-F238E27FC236}">
                <a16:creationId xmlns:a16="http://schemas.microsoft.com/office/drawing/2014/main" id="{8EEA2C8B-C80C-4AD5-B1EF-1D8DB5D91A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8" y="1036081"/>
            <a:ext cx="3770350" cy="23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Немецкая волна&quot;: Киргизские ледники тают все быстрее? - KLOOP.KG - Новости  Кыргызстана">
            <a:extLst>
              <a:ext uri="{FF2B5EF4-FFF2-40B4-BE49-F238E27FC236}">
                <a16:creationId xmlns:a16="http://schemas.microsoft.com/office/drawing/2014/main" id="{936458A1-1C9D-4849-8BB9-57E3041420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8" y="3601942"/>
            <a:ext cx="3770350" cy="23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2BAA07-F581-4953-B9F0-605D0CB06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100316"/>
            <a:ext cx="931578" cy="7274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B3C930-DDD5-4FE7-8989-C46812D648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6" y="143076"/>
            <a:ext cx="779291" cy="7274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1A82F3-03FE-4B1A-8464-B71B8B30AA10}"/>
              </a:ext>
            </a:extLst>
          </p:cNvPr>
          <p:cNvSpPr/>
          <p:nvPr/>
        </p:nvSpPr>
        <p:spPr>
          <a:xfrm>
            <a:off x="4809701" y="1078841"/>
            <a:ext cx="69991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600" dirty="0">
                <a:solidFill>
                  <a:schemeClr val="accent1"/>
                </a:solidFill>
              </a:rPr>
              <a:t>По состоянию на 2013-2016 </a:t>
            </a:r>
            <a:r>
              <a:rPr lang="ru-RU" sz="1600" dirty="0" err="1">
                <a:solidFill>
                  <a:schemeClr val="accent1"/>
                </a:solidFill>
              </a:rPr>
              <a:t>гг</a:t>
            </a:r>
            <a:r>
              <a:rPr lang="ru-RU" sz="1600" dirty="0">
                <a:solidFill>
                  <a:schemeClr val="accent1"/>
                </a:solidFill>
              </a:rPr>
              <a:t>, по данным спутниковым снимкам «Landsat-8», на территории Кыргызской Республики насчитывается 9959 ледников общей площадью 6683,9 км</a:t>
            </a:r>
            <a:r>
              <a:rPr lang="ru-RU" sz="1600" baseline="30000" dirty="0">
                <a:solidFill>
                  <a:schemeClr val="accent1"/>
                </a:solidFill>
              </a:rPr>
              <a:t>2</a:t>
            </a:r>
            <a:r>
              <a:rPr lang="ru-RU" sz="1600" dirty="0">
                <a:solidFill>
                  <a:schemeClr val="accent1"/>
                </a:solidFill>
              </a:rPr>
              <a:t>, что составляет 3,345% от общей площади КР. Таким образом, </a:t>
            </a:r>
            <a:r>
              <a:rPr lang="ru-RU" sz="1600" b="1" dirty="0">
                <a:solidFill>
                  <a:schemeClr val="accent1"/>
                </a:solidFill>
              </a:rPr>
              <a:t>общее сокращение, покрытых территории страны ледниками составил 0,66%</a:t>
            </a:r>
            <a:r>
              <a:rPr lang="ru-RU" sz="1600" dirty="0">
                <a:solidFill>
                  <a:schemeClr val="accent1"/>
                </a:solidFill>
              </a:rPr>
              <a:t>.</a:t>
            </a:r>
          </a:p>
          <a:p>
            <a:pPr indent="450215" algn="just"/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площади зеленых насаждений является единственным способом сохранения горных ледников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/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этих целях министерством создана пилотная интернет - платформа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Жашыл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мурас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серверная геоинформационная система (Веб-ГИС).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августа 2022 года в рамках Национальной кампании «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Жашыл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Мурас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высажено 5 млн 393 тыс. 159 саженцев на площади 4 199,15 га. 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позволит производить целевые восстановительные работы и внести существенный вклад в увеличение площадей лесов Кыргызстана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spc="2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FCBD8B1-66BF-4C52-8397-FD3B26D8C252}"/>
              </a:ext>
            </a:extLst>
          </p:cNvPr>
          <p:cNvSpPr/>
          <p:nvPr/>
        </p:nvSpPr>
        <p:spPr>
          <a:xfrm>
            <a:off x="67376" y="645653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y-KG" sz="1000" i="1" dirty="0"/>
              <a:t>Источник: Азаттык </a:t>
            </a:r>
            <a:endParaRPr lang="en-IE" sz="1000" i="1" dirty="0"/>
          </a:p>
        </p:txBody>
      </p:sp>
    </p:spTree>
    <p:extLst>
      <p:ext uri="{BB962C8B-B14F-4D97-AF65-F5344CB8AC3E}">
        <p14:creationId xmlns:p14="http://schemas.microsoft.com/office/powerpoint/2010/main" val="168177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A021043C-0500-46A3-9059-AF2987E55AEB}"/>
</file>

<file path=customXml/itemProps2.xml><?xml version="1.0" encoding="utf-8"?>
<ds:datastoreItem xmlns:ds="http://schemas.openxmlformats.org/officeDocument/2006/customXml" ds:itemID="{7C325630-ECAC-4A3B-977E-482FD3F382FC}"/>
</file>

<file path=customXml/itemProps3.xml><?xml version="1.0" encoding="utf-8"?>
<ds:datastoreItem xmlns:ds="http://schemas.openxmlformats.org/officeDocument/2006/customXml" ds:itemID="{C311061A-4199-4FD1-BAF0-B09EB14D21F2}"/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742</Words>
  <Application>Microsoft Office PowerPoint</Application>
  <PresentationFormat>Широкоэкранный</PresentationFormat>
  <Paragraphs>201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Thin</vt:lpstr>
      <vt:lpstr>Times New Roman</vt:lpstr>
      <vt:lpstr>Office Theme</vt:lpstr>
      <vt:lpstr>Министерство сельского хозяйства  Кыргызской Республики</vt:lpstr>
      <vt:lpstr> Основные приоритетные направления  стратегического развития сельского хозяйства  Кыргызской Республики </vt:lpstr>
      <vt:lpstr> Основные стратегические документы  в сфере агропромышленного комплекса</vt:lpstr>
      <vt:lpstr>Структура управления Министерства сельского хозяйства  Кыргызской Республики </vt:lpstr>
      <vt:lpstr>Продовольственная  обеспеченность населения за 2021 год </vt:lpstr>
      <vt:lpstr>Органическое сельское хозяйство</vt:lpstr>
      <vt:lpstr>Органическое сельское хозяйство</vt:lpstr>
      <vt:lpstr>Цифровизация </vt:lpstr>
      <vt:lpstr>Адаптация к последствиям изменения климата</vt:lpstr>
      <vt:lpstr>Адаптация к последствиям изменения климата</vt:lpstr>
      <vt:lpstr>Презентация PowerPoint</vt:lpstr>
      <vt:lpstr>Цифровизация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Food Systems Governance:  Good Practices</dc:title>
  <dc:creator>Sinead M</dc:creator>
  <cp:lastModifiedBy>Нурай Айдыралиева</cp:lastModifiedBy>
  <cp:revision>163</cp:revision>
  <cp:lastPrinted>2022-05-20T14:23:38Z</cp:lastPrinted>
  <dcterms:created xsi:type="dcterms:W3CDTF">2022-05-13T14:38:13Z</dcterms:created>
  <dcterms:modified xsi:type="dcterms:W3CDTF">2022-08-04T14:42:22Z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</Properties>
</file>