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91" r:id="rId3"/>
    <p:sldId id="980" r:id="rId4"/>
    <p:sldId id="295" r:id="rId5"/>
    <p:sldId id="297" r:id="rId6"/>
    <p:sldId id="296" r:id="rId7"/>
    <p:sldId id="981" r:id="rId8"/>
    <p:sldId id="298" r:id="rId9"/>
    <p:sldId id="300" r:id="rId10"/>
    <p:sldId id="982" r:id="rId11"/>
    <p:sldId id="975" r:id="rId12"/>
    <p:sldId id="976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Calibri" pitchFamily="34" charset="0"/>
        <a:ea typeface="Arial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50"/>
    <p:restoredTop sz="86271"/>
  </p:normalViewPr>
  <p:slideViewPr>
    <p:cSldViewPr>
      <p:cViewPr>
        <p:scale>
          <a:sx n="70" d="100"/>
          <a:sy n="70" d="100"/>
        </p:scale>
        <p:origin x="48" y="1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Header Placeholder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Date Placeholder 2"/>
          <p:cNvSpPr>
            <a:spLocks noGrp="1" noChangeArrowheads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2CFDA75-D398-48A8-B973-3346AA04919E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316" name="Slide Image Placeholder 3"/>
          <p:cNvSpPr>
            <a:spLocks noGrp="1" noRot="1" noChangeAspec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7" name="Notes Placeholder 4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3318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319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10ABA2BA-B42B-4DC9-B092-0448DB2AA4B0}" type="slidenum">
              <a:rPr lang="en-IE" altLang="en-US" sz="1200"/>
              <a:t>‹#›</a:t>
            </a:fld>
            <a:endParaRPr lang="en-IE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A4529185-6877-4694-BA1C-C1F1B2F5E5A9}" type="slidenum">
              <a:rPr lang="en-IE" altLang="en-US" sz="1200"/>
              <a:t>1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8850C842-5F6A-4A13-98FC-B20196EFDD3D}" type="slidenum">
              <a:rPr lang="en-IE" altLang="en-US" sz="1200"/>
              <a:t>10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Google Shape;1131;p11:notes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411163" y="696913"/>
            <a:ext cx="6189662" cy="3481387"/>
          </a:xfrm>
          <a:noFill/>
          <a:ln w="12700" cap="flat">
            <a:miter lim="800000"/>
            <a:headEnd type="none" w="sm" len="sm"/>
            <a:tailEnd type="none" w="sm" len="sm"/>
          </a:ln>
        </p:spPr>
      </p:sp>
      <p:sp>
        <p:nvSpPr>
          <p:cNvPr id="35843" name="Google Shape;1132;p11:notes"/>
          <p:cNvSpPr>
            <a:spLocks noGrp="1"/>
          </p:cNvSpPr>
          <p:nvPr>
            <p:ph type="body" idx="1"/>
          </p:nvPr>
        </p:nvSpPr>
        <p:spPr>
          <a:xfrm>
            <a:off x="701675" y="4411663"/>
            <a:ext cx="5610225" cy="4178300"/>
          </a:xfrm>
          <a:noFill/>
          <a:ln w="9525">
            <a:noFill/>
            <a:miter lim="1000000"/>
          </a:ln>
        </p:spPr>
        <p:txBody>
          <a:bodyPr vert="horz" wrap="square" lIns="93107" tIns="93107" rIns="93107" bIns="93107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4032F370-7406-4D8B-A77D-C6B5E77EEDE1}" type="slidenum">
              <a:rPr lang="en-IE" altLang="en-US" sz="1200"/>
              <a:t>12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34770EB7-DE40-4C22-A568-365A1B26E958}" type="slidenum">
              <a:rPr lang="en-IE" altLang="en-US" sz="1200"/>
              <a:t>2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2FA6A2CD-AE5C-4FEA-8C57-0EFD6B449E9C}" type="slidenum">
              <a:rPr lang="en-IE" altLang="en-US" sz="1200"/>
              <a:t>3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1653F902-A4ED-4C47-A77C-149BEFA2EEC4}" type="slidenum">
              <a:rPr lang="en-IE" altLang="en-US" sz="1200"/>
              <a:t>4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8530474B-2A58-4606-8C0F-6A2EFA304BD5}" type="slidenum">
              <a:rPr lang="en-IE" altLang="en-US" sz="1200"/>
              <a:t>5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F85AF677-FDF1-4CF6-994F-25848E0B58C9}" type="slidenum">
              <a:rPr lang="en-IE" altLang="en-US" sz="1200"/>
              <a:t>6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C9391A36-255E-4367-B24E-90EDA1141DAC}" type="slidenum">
              <a:rPr lang="en-IE" altLang="en-US" sz="1200"/>
              <a:t>7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D301662A-E5A5-4949-894C-5E575F7FA1B1}" type="slidenum">
              <a:rPr lang="en-IE" altLang="en-US" sz="1200"/>
              <a:t>8</a:t>
            </a:fld>
            <a:endParaRPr lang="en-IE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 idx="5"/>
          </p:nvPr>
        </p:nvSpPr>
        <p:spPr>
          <a:xfrm>
            <a:off x="685800" y="1143000"/>
            <a:ext cx="5486400" cy="3086100"/>
          </a:xfrm>
          <a:noFill/>
          <a:ln w="12700" cap="flat">
            <a:miter lim="800000"/>
            <a:headEnd type="none" w="med" len="med"/>
            <a:tailEnd type="none" w="med" len="med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 w="9525" cap="flat">
            <a:noFill/>
            <a:prstDash val="solid"/>
            <a:miter lim="10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</a:pPr>
            <a:endParaRPr lang="en-IE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A3F830BB-1D98-43CB-91DD-433A8135F0D2}" type="slidenum">
              <a:rPr lang="en-IE" altLang="en-US" sz="1200"/>
              <a:t>9</a:t>
            </a:fld>
            <a:endParaRPr lang="en-IE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2052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84A9E22E-5784-49FE-8D87-6BB1BD875BA6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2053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9DF2B8-5C84-4206-8EEA-588A05803D1F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54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1268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7C730712-8698-4AE2-9866-973AB03D2CEC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11269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F64901-F4E4-4FD1-B226-544B52E3975C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270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12292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384154F9-8E0F-4201-B0A3-67FB7744112F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12293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7EAF56-0599-4AF3-8648-B8371812EF17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294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3076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6636AB59-6D93-4E4F-A560-8742B8617BCF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3077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DF1F5F-7333-4C68-A64D-451A14166108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00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B8298867-D684-48DD-998D-4FE1ACBB88EB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4101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295C48-188F-4D3B-9480-64F1F40F5C56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02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124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58626F60-1AF6-40F0-91C2-65CDFB8C8740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5125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ACFC3A-ACA8-4068-81D1-79DCBC01230A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126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148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DED6FD-7163-4B73-99C0-74FEA9883DD3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49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150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A1B374DF-0EAE-42CB-94EB-7A9C6EA93E77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7172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3687E9C7-0DC8-4878-8B76-DE52CB89415E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7173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C34F9AE-E1DC-4E8D-B5B6-EF1E01BCAC6C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174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250A1A90-6C9F-4C77-8299-35A7F52C0DB1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8197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E313A3A-BB5F-4DFA-8B20-C80170BA6714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98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20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4344C16D-AF57-4143-9F0E-FFD76029CDE3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9221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642FD8-B30B-492A-83D9-01F3D499742D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222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44" name="Slide Number Placeholder 5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E7E3E4B0-7915-4203-A0A0-FD40CC58D803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  <p:sp>
        <p:nvSpPr>
          <p:cNvPr id="10245" name="Date Placeholder 3"/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4CA8C3-846D-472B-A303-82D6F89A45BC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46" name="Footer Placeholder 4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/>
            <a:r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65FD5D2-238A-406E-959B-B8BC872A148A}" type="hfDateTime">
              <a:rPr kumimoji="0" lang="en-I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IE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r" eaLnBrk="1" hangingPunct="1"/>
            <a:fld id="{514EEAE7-D958-434B-8BF9-17143F4E6E52}" type="slidenum">
              <a:rPr lang="en-IE" altLang="en-US" sz="1200">
                <a:solidFill>
                  <a:srgbClr val="898989"/>
                </a:solidFill>
              </a:rPr>
              <a:t>‹#›</a:t>
            </a:fld>
            <a:endParaRPr lang="en-IE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7" r:id="rId3"/>
    <p:sldLayoutId id="2147483689" r:id="rId4"/>
    <p:sldLayoutId id="2147483691" r:id="rId5"/>
    <p:sldLayoutId id="2147483693" r:id="rId6"/>
    <p:sldLayoutId id="2147483695" r:id="rId7"/>
    <p:sldLayoutId id="2147483697" r:id="rId8"/>
    <p:sldLayoutId id="2147483699" r:id="rId9"/>
    <p:sldLayoutId id="2147483701" r:id="rId10"/>
    <p:sldLayoutId id="2147483703" r:id="rId11"/>
  </p:sldLayoutIdLst>
  <p:transition/>
  <p:txStyles>
    <p:titleStyle>
      <a:lvl1pPr marL="0" indent="0" algn="l" defTabSz="9144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Calibri Light"/>
          <a:ea typeface="Arial"/>
          <a:cs typeface="+mj-cs"/>
        </a:defRPr>
      </a:lvl1pPr>
    </p:titleStyle>
    <p:bodyStyle>
      <a:lvl1pPr marL="228600" indent="-228600" algn="l" defTabSz="9144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reg.kg/images/Instruksiya_po_NICS.pdf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s://www.cadastre.kg/svc-portal/main/index.d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336800" y="0"/>
            <a:ext cx="8124825" cy="1230313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b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baseline="0">
                <a:solidFill>
                  <a:schemeClr val="tx1"/>
                </a:solidFill>
                <a:effectLst/>
                <a:latin typeface="Calibri Light"/>
                <a:ea typeface="Arial"/>
              </a:defRPr>
            </a:lvl1pPr>
          </a:lstStyle>
          <a:p>
            <a:pPr lvl="0" algn="ctr" eaLnBrk="1" hangingPunct="1"/>
            <a:r>
              <a:rPr lang="zh-Hans" altLang="en-US" sz="32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</a:t>
            </a:r>
            <a:br>
              <a:rPr lang="zh-Hans" sz="32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r>
              <a:rPr lang="zh-Hans" altLang="en-US" sz="32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农业部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93663" y="6007100"/>
            <a:ext cx="4252912" cy="798513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ctr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en-US" altLang="en-US" sz="2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ctr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ctr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en-US" altLang="en-US" sz="20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ctr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ctr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l" rtl="0" eaLnBrk="1" hangingPunct="1">
              <a:buFontTx/>
            </a:pPr>
            <a:r>
              <a:rPr lang="zh-Hans" sz="1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战略规划和分析部门首席专家</a:t>
            </a:r>
            <a:r>
              <a:rPr lang="zh-CN" altLang="en-US" sz="1400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：</a:t>
            </a:r>
            <a:r>
              <a:rPr lang="zh-Hans" sz="1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N.N. Aidyralieva</a:t>
            </a:r>
          </a:p>
          <a:p>
            <a:pPr marL="0" lvl="0" indent="0" algn="l" rtl="0" eaLnBrk="1" hangingPunct="1">
              <a:buFontTx/>
            </a:pPr>
            <a:r>
              <a:rPr lang="zh-Hans" sz="1400" b="0" i="0" u="none" strike="noStrike" dirty="0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电子邮件：gs.strat@agro.gov.kg</a:t>
            </a:r>
            <a:endParaRPr lang="en-US" altLang="en-US" sz="1400" dirty="0"/>
          </a:p>
        </p:txBody>
      </p:sp>
      <p:pic>
        <p:nvPicPr>
          <p:cNvPr id="14340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3" y="80963"/>
            <a:ext cx="1104900" cy="9969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1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8" y="100013"/>
            <a:ext cx="1035050" cy="9779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38" y="1638300"/>
            <a:ext cx="5580062" cy="40195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43" name="Picture 4" descr="Буудай 40 пацызга кымбаттады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4938" y="1689100"/>
            <a:ext cx="5197475" cy="4021138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846138" y="180975"/>
            <a:ext cx="10515600" cy="646113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24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气候变化</a:t>
            </a:r>
            <a:r>
              <a:rPr lang="zh-CN" altLang="en-US" sz="24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适应</a:t>
            </a:r>
            <a:endParaRPr lang="en-US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IE" altLang="en-US" b="1">
              <a:solidFill>
                <a:schemeClr val="accent1"/>
              </a:solidFill>
            </a:endParaRPr>
          </a:p>
          <a:p>
            <a:pPr marL="0" lvl="0" indent="0" eaLnBrk="1" hangingPunct="1"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lvl="0" indent="0" eaLnBrk="1" hangingPunct="1"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lvl="0" indent="0" eaLnBrk="1" hangingPunct="1"/>
            <a:endParaRPr lang="en-IE" altLang="en-US"/>
          </a:p>
          <a:p>
            <a:pPr marL="0" lvl="0" indent="0" eaLnBrk="1" hangingPunct="1"/>
            <a:endParaRPr lang="en-IE" altLang="en-US"/>
          </a:p>
          <a:p>
            <a:pPr marL="0" lvl="0" indent="0" eaLnBrk="1" hangingPunct="1"/>
            <a:endParaRPr lang="en-IE" altLang="en-US"/>
          </a:p>
          <a:p>
            <a:pPr marL="0" lvl="0" indent="0" eaLnBrk="1" hangingPunct="1"/>
            <a:endParaRPr lang="en-IE" altLang="en-US"/>
          </a:p>
          <a:p>
            <a:pPr marL="0" lvl="0" indent="0" eaLnBrk="1" hangingPunct="1">
              <a:buNone/>
            </a:pPr>
            <a:endParaRPr lang="en-IE" altLang="en-US"/>
          </a:p>
          <a:p>
            <a:pPr marL="0" lvl="0" indent="0" eaLnBrk="1" hangingPunct="1">
              <a:buNone/>
            </a:pPr>
            <a:endParaRPr lang="en-IE" altLang="en-US" sz="1200" i="1"/>
          </a:p>
        </p:txBody>
      </p:sp>
      <p:pic>
        <p:nvPicPr>
          <p:cNvPr id="32772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8" y="100013"/>
            <a:ext cx="930275" cy="7270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2773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4888" y="142875"/>
            <a:ext cx="779462" cy="727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4" name="Прямоугольник 8"/>
          <p:cNvSpPr/>
          <p:nvPr/>
        </p:nvSpPr>
        <p:spPr>
          <a:xfrm>
            <a:off x="811213" y="1073150"/>
            <a:ext cx="9748837" cy="1128713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449262" algn="just" eaLnBrk="1" hangingPunct="1"/>
            <a:endParaRPr lang="ru-RU" altLang="en-US" b="1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449262" algn="just" eaLnBrk="1" hangingPunct="1"/>
            <a:endParaRPr lang="ru-RU" altLang="en-US" b="1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449262" algn="just" eaLnBrk="1" hangingPunct="1"/>
            <a:endParaRPr lang="ru-RU" altLang="en-US" b="1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449262" algn="just" eaLnBrk="1" hangingPunct="1"/>
            <a:endParaRPr lang="ru-RU" altLang="en-US" sz="1400" b="1">
              <a:solidFill>
                <a:schemeClr val="accent1"/>
              </a:solidFill>
            </a:endParaRPr>
          </a:p>
        </p:txBody>
      </p:sp>
      <p:pic>
        <p:nvPicPr>
          <p:cNvPr id="32775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50" y="1241425"/>
            <a:ext cx="4259263" cy="340518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2776" name="Рисунок 10"/>
          <p:cNvPicPr>
            <a:picLocks noChangeAspect="1"/>
          </p:cNvPicPr>
          <p:nvPr/>
        </p:nvPicPr>
        <p:blipFill>
          <a:blip r:embed="rId6"/>
          <a:srcRect t="27349"/>
          <a:stretch>
            <a:fillRect/>
          </a:stretch>
        </p:blipFill>
        <p:spPr>
          <a:xfrm>
            <a:off x="717550" y="4765675"/>
            <a:ext cx="4105275" cy="1976438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2777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69032"/>
              </p:ext>
            </p:extLst>
          </p:nvPr>
        </p:nvGraphicFramePr>
        <p:xfrm>
          <a:off x="5272088" y="1216025"/>
          <a:ext cx="6596063" cy="5222875"/>
        </p:xfrm>
        <a:graphic>
          <a:graphicData uri="http://schemas.openxmlformats.org/drawingml/2006/table">
            <a:tbl>
              <a:tblPr/>
              <a:tblGrid>
                <a:gridCol w="2984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6338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eaLnBrk="1" hangingPunct="1"/>
                      <a:endParaRPr lang="ru-RU" alt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chemeClr val="bg2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2021</a:t>
                      </a:r>
                      <a:endParaRPr lang="en-US" alt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chemeClr val="bg2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 dirty="0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2022</a:t>
                      </a:r>
                      <a:endParaRPr lang="en-US" alt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chemeClr val="bg2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+, -</a:t>
                      </a:r>
                      <a:endParaRPr lang="en-US" alt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chemeClr val="bg2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solidFill>
                            <a:srgbClr val="FFFFFF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%</a:t>
                      </a:r>
                    </a:p>
                    <a:p>
                      <a:pPr marL="0" lvl="0" indent="0" eaLnBrk="1" hangingPunct="1"/>
                      <a:endParaRPr lang="ru-RU" alt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chemeClr val="bg2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38100">
                      <a:solidFill>
                        <a:schemeClr val="bg1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rtl="0" eaLnBrk="1" hangingPunct="1"/>
                      <a:r>
                        <a:rPr lang="zh-Han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规划设想人工林面积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（</a:t>
                      </a:r>
                      <a:r>
                        <a:rPr lang="zh-Hans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公顷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）</a:t>
                      </a:r>
                      <a:endParaRPr lang="en-US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450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1100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+ 650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244.4</a:t>
                      </a:r>
                      <a:endParaRPr lang="en-US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381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375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rtl="0" eaLnBrk="1" hangingPunct="1"/>
                      <a:r>
                        <a:rPr lang="zh-Han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人工林实际面积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（</a:t>
                      </a:r>
                      <a:r>
                        <a:rPr lang="zh-Hans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公顷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）</a:t>
                      </a:r>
                      <a:endParaRPr lang="en-US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699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1180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+ 481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168.8</a:t>
                      </a:r>
                      <a:endParaRPr lang="en-US" altLang="en-US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5262"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rtl="0" eaLnBrk="1" hangingPunct="1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树苗种植</a:t>
                      </a:r>
                      <a:r>
                        <a:rPr lang="zh-Han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数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（</a:t>
                      </a:r>
                      <a:r>
                        <a:rPr lang="zh-Hans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千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）</a:t>
                      </a:r>
                      <a:endParaRPr lang="en-US" alt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1276.1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1397.1</a:t>
                      </a:r>
                      <a:endParaRPr lang="en-US" altLang="en-US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 dirty="0"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+ 121</a:t>
                      </a:r>
                      <a:endParaRPr lang="en-US" altLang="en-US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1800" b="0" i="0" u="none" baseline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/>
                        </a:defRPr>
                      </a:lvl5pPr>
                    </a:lstStyle>
                    <a:p>
                      <a:pPr marL="0" lvl="0" indent="0" algn="ctr" rtl="0" eaLnBrk="1" hangingPunct="1"/>
                      <a:r>
                        <a:rPr lang="zh-Hans" sz="1800" b="1" i="0" u="none" strike="noStrike" dirty="0">
                          <a:solidFill>
                            <a:srgbClr val="FF0000"/>
                          </a:solidFill>
                          <a:highlight>
                            <a:srgbClr val="000000">
                              <a:alpha val="0"/>
                            </a:srgbClr>
                          </a:highlight>
                          <a:latin typeface="Simsun"/>
                          <a:ea typeface="Simsun"/>
                        </a:rPr>
                        <a:t>109.5</a:t>
                      </a:r>
                      <a:endParaRPr lang="en-US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>
                      <a:solidFill>
                        <a:schemeClr val="bg1"/>
                      </a:solidFill>
                      <a:miter lim="800000"/>
                    </a:lnL>
                    <a:lnR w="12700">
                      <a:solidFill>
                        <a:schemeClr val="bg1"/>
                      </a:solidFill>
                      <a:miter lim="800000"/>
                    </a:lnR>
                    <a:lnT w="12700">
                      <a:solidFill>
                        <a:schemeClr val="bg1"/>
                      </a:solidFill>
                      <a:miter lim="800000"/>
                    </a:lnT>
                    <a:lnB w="12700">
                      <a:solidFill>
                        <a:schemeClr val="bg1"/>
                      </a:solidFill>
                      <a:miter lim="800000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134;p207"/>
          <p:cNvSpPr/>
          <p:nvPr/>
        </p:nvSpPr>
        <p:spPr>
          <a:xfrm>
            <a:off x="0" y="42863"/>
            <a:ext cx="12118975" cy="6772275"/>
          </a:xfrm>
          <a:prstGeom prst="rect">
            <a:avLst/>
          </a:prstGeom>
          <a:noFill/>
          <a:ln w="155575">
            <a:solidFill>
              <a:schemeClr val="bg1"/>
            </a:solidFill>
            <a:round/>
          </a:ln>
        </p:spPr>
        <p:txBody>
          <a:bodyPr lIns="91425" tIns="45700" rIns="91425" bIns="4570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ctr" eaLnBrk="1" hangingPunct="1">
              <a:buClr>
                <a:srgbClr val="FFFFFF"/>
              </a:buClr>
              <a:buFont typeface=""/>
            </a:pPr>
            <a:endParaRPr lang="en-US" altLang="en-US">
              <a:solidFill>
                <a:srgbClr val="FFFFFF"/>
              </a:solidFill>
              <a:sym typeface="Calibri" pitchFamily="34" charset="0"/>
            </a:endParaRPr>
          </a:p>
        </p:txBody>
      </p:sp>
      <p:grpSp>
        <p:nvGrpSpPr>
          <p:cNvPr id="34819" name="Google Shape;1135;p207"/>
          <p:cNvGrpSpPr/>
          <p:nvPr/>
        </p:nvGrpSpPr>
        <p:grpSpPr>
          <a:xfrm>
            <a:off x="793750" y="1355725"/>
            <a:ext cx="3532188" cy="5307013"/>
            <a:chOff x="1063145" y="346361"/>
            <a:chExt cx="2226408" cy="4076400"/>
          </a:xfrm>
        </p:grpSpPr>
        <p:sp>
          <p:nvSpPr>
            <p:cNvPr id="34840" name="Google Shape;1136;p207"/>
            <p:cNvSpPr/>
            <p:nvPr/>
          </p:nvSpPr>
          <p:spPr>
            <a:xfrm>
              <a:off x="1161150" y="346361"/>
              <a:ext cx="2030400" cy="4076400"/>
            </a:xfrm>
            <a:prstGeom prst="rect">
              <a:avLst/>
            </a:prstGeom>
            <a:solidFill>
              <a:srgbClr val="0070C0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41" name="Google Shape;1137;p207"/>
            <p:cNvSpPr/>
            <p:nvPr/>
          </p:nvSpPr>
          <p:spPr>
            <a:xfrm>
              <a:off x="1115481" y="423821"/>
              <a:ext cx="2048100" cy="2490600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42" name="Google Shape;1139;p207"/>
            <p:cNvSpPr/>
            <p:nvPr/>
          </p:nvSpPr>
          <p:spPr>
            <a:xfrm>
              <a:off x="1161150" y="1969661"/>
              <a:ext cx="1964308" cy="8298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eaLnBrk="1" hangingPunct="1">
                <a:lnSpc>
                  <a:spcPct val="115000"/>
                </a:lnSpc>
                <a:buClr>
                  <a:srgbClr val="000000"/>
                </a:buClr>
              </a:pPr>
              <a:endParaRPr lang="en-US" altLang="en-US" sz="1400" b="1">
                <a:solidFill>
                  <a:srgbClr val="000000"/>
                </a:solidFill>
                <a:latin typeface="Arial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34843" name="Google Shape;1140;p207"/>
            <p:cNvSpPr/>
            <p:nvPr/>
          </p:nvSpPr>
          <p:spPr>
            <a:xfrm>
              <a:off x="1138415" y="465723"/>
              <a:ext cx="2098803" cy="158063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rtl="0" eaLnBrk="1" hangingPunct="1">
                <a:buClr>
                  <a:srgbClr val="000000"/>
                </a:buClr>
                <a:buFont typeface="Roboto" pitchFamily="2" charset="0"/>
              </a:pPr>
              <a:r>
                <a:rPr lang="zh-Hans" sz="3200" b="1" i="0" u="none" strike="noStrike" dirty="0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9</a:t>
              </a:r>
              <a:r>
                <a:rPr lang="zh-Hans" sz="28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个集群</a:t>
              </a:r>
            </a:p>
            <a:p>
              <a:pPr marL="0" lvl="0" indent="0" algn="ctr" rtl="0" eaLnBrk="1" hangingPunct="1">
                <a:buClr>
                  <a:srgbClr val="000000"/>
                </a:buClr>
                <a:buFont typeface="Roboto" pitchFamily="2" charset="0"/>
              </a:pPr>
              <a:r>
                <a:rPr lang="zh-Hans" sz="14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(肉、奶、蛋、糖、谷物、植物油、</a:t>
              </a:r>
              <a:endParaRPr lang="en-US" altLang="zh-Hans" sz="14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sym typeface="Roboto"/>
              </a:endParaRPr>
            </a:p>
            <a:p>
              <a:pPr marL="0" lvl="0" indent="0" algn="ctr" rtl="0" eaLnBrk="1" hangingPunct="1">
                <a:buClr>
                  <a:srgbClr val="000000"/>
                </a:buClr>
                <a:buFont typeface="Roboto" pitchFamily="2" charset="0"/>
              </a:pPr>
              <a:r>
                <a:rPr lang="zh-Hans" sz="14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马铃薯、水果</a:t>
              </a:r>
              <a:r>
                <a:rPr lang="zh-CN" altLang="en-US" sz="14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、</a:t>
              </a:r>
              <a:r>
                <a:rPr lang="zh-Hans" sz="14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蔬菜)</a:t>
              </a:r>
              <a:endParaRPr lang="en-US" altLang="en-US" sz="14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34844" name="Google Shape;1141;p207"/>
            <p:cNvSpPr/>
            <p:nvPr/>
          </p:nvSpPr>
          <p:spPr>
            <a:xfrm rot="5400000">
              <a:off x="2022403" y="3004563"/>
              <a:ext cx="353278" cy="228330"/>
            </a:xfrm>
            <a:prstGeom prst="rightArrow">
              <a:avLst>
                <a:gd name="adj1" fmla="val 34241"/>
                <a:gd name="adj2" fmla="val 57032"/>
              </a:avLst>
            </a:prstGeom>
            <a:solidFill>
              <a:srgbClr val="FFFFFF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45" name="Google Shape;1142;p207"/>
            <p:cNvSpPr>
              <a:spLocks noChangeArrowheads="1"/>
            </p:cNvSpPr>
            <p:nvPr/>
          </p:nvSpPr>
          <p:spPr bwMode="auto">
            <a:xfrm>
              <a:off x="1063145" y="3214550"/>
              <a:ext cx="2226408" cy="108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>
              <a:noAutofit/>
            </a:bodyPr>
            <a:lstStyle>
              <a:lvl1pPr marL="236538"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9pPr>
            </a:lstStyle>
            <a:p>
              <a:pPr marL="236538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defRPr/>
              </a:pP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获得50%的</a:t>
              </a:r>
            </a:p>
            <a:p>
              <a:pPr marL="236538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defRPr/>
              </a:pP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营运资金，</a:t>
              </a:r>
            </a:p>
            <a:p>
              <a:pPr marL="236538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defRPr/>
              </a:pP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30%的再融资</a:t>
              </a:r>
            </a:p>
            <a:p>
              <a:pPr marL="236538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defRPr/>
              </a:pP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专注于优先事项</a:t>
              </a:r>
            </a:p>
          </p:txBody>
        </p:sp>
      </p:grpSp>
      <p:grpSp>
        <p:nvGrpSpPr>
          <p:cNvPr id="34820" name="Google Shape;1143;p207"/>
          <p:cNvGrpSpPr/>
          <p:nvPr/>
        </p:nvGrpSpPr>
        <p:grpSpPr>
          <a:xfrm>
            <a:off x="4531483" y="1355725"/>
            <a:ext cx="3258380" cy="5307013"/>
            <a:chOff x="1177126" y="283725"/>
            <a:chExt cx="2054250" cy="4076400"/>
          </a:xfrm>
        </p:grpSpPr>
        <p:sp>
          <p:nvSpPr>
            <p:cNvPr id="34833" name="Google Shape;1144;p207"/>
            <p:cNvSpPr/>
            <p:nvPr/>
          </p:nvSpPr>
          <p:spPr>
            <a:xfrm>
              <a:off x="1177126" y="283725"/>
              <a:ext cx="2030400" cy="4076400"/>
            </a:xfrm>
            <a:prstGeom prst="rect">
              <a:avLst/>
            </a:prstGeom>
            <a:solidFill>
              <a:schemeClr val="accent1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34" name="Google Shape;1145;p207"/>
            <p:cNvSpPr/>
            <p:nvPr/>
          </p:nvSpPr>
          <p:spPr>
            <a:xfrm>
              <a:off x="1181055" y="355970"/>
              <a:ext cx="2008074" cy="2440876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35" name="Google Shape;1146;p207"/>
            <p:cNvSpPr/>
            <p:nvPr/>
          </p:nvSpPr>
          <p:spPr>
            <a:xfrm>
              <a:off x="1233923" y="1225061"/>
              <a:ext cx="1815000" cy="6081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rtl="0" eaLnBrk="1" hangingPunct="1">
                <a:buClr>
                  <a:srgbClr val="000000"/>
                </a:buClr>
              </a:pPr>
              <a:r>
                <a:rPr lang="zh-Hans" sz="1600" b="1" i="0" u="none" strike="noStrike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 Medium"/>
                </a:rPr>
                <a:t>(2022-23)</a:t>
              </a:r>
              <a:endParaRPr lang="en-US" altLang="en-US" sz="1600" b="1">
                <a:solidFill>
                  <a:srgbClr val="000000"/>
                </a:solidFill>
                <a:latin typeface="Arial"/>
                <a:ea typeface="Roboto Medium" pitchFamily="2" charset="0"/>
                <a:sym typeface="Roboto Medium" pitchFamily="2" charset="0"/>
              </a:endParaRPr>
            </a:p>
          </p:txBody>
        </p:sp>
        <p:sp>
          <p:nvSpPr>
            <p:cNvPr id="34836" name="Google Shape;1147;p207"/>
            <p:cNvSpPr/>
            <p:nvPr/>
          </p:nvSpPr>
          <p:spPr>
            <a:xfrm>
              <a:off x="1243976" y="1550728"/>
              <a:ext cx="1815000" cy="96724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rtl="0" eaLnBrk="1" hangingPunct="1">
                <a:lnSpc>
                  <a:spcPct val="115000"/>
                </a:lnSpc>
              </a:pPr>
              <a:r>
                <a:rPr lang="zh-Hans" sz="18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全面转向APC</a:t>
              </a:r>
              <a:endParaRPr lang="en-US" altLang="zh-Hans" sz="18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endParaRPr>
            </a:p>
            <a:p>
              <a:pPr marL="0" lvl="0" indent="0" algn="ctr" rtl="0" eaLnBrk="1" hangingPunct="1">
                <a:lnSpc>
                  <a:spcPct val="115000"/>
                </a:lnSpc>
              </a:pPr>
              <a:r>
                <a:rPr lang="zh-Hans" sz="18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</a:rPr>
                <a:t>集群发展体系</a:t>
              </a:r>
              <a:endParaRPr lang="en-US" altLang="en-US" b="1" dirty="0">
                <a:solidFill>
                  <a:srgbClr val="000000"/>
                </a:solidFill>
                <a:latin typeface="Arial"/>
                <a:ea typeface="Arial"/>
              </a:endParaRPr>
            </a:p>
          </p:txBody>
        </p:sp>
        <p:sp>
          <p:nvSpPr>
            <p:cNvPr id="34837" name="Google Shape;1148;p20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rtl="0" eaLnBrk="1" hangingPunct="1">
                <a:buClr>
                  <a:srgbClr val="000000"/>
                </a:buClr>
                <a:buFont typeface="Roboto" pitchFamily="2" charset="0"/>
              </a:pPr>
              <a:r>
                <a:rPr lang="zh-Hans" sz="4000" b="1" i="0" u="none" strike="noStrike">
                  <a:solidFill>
                    <a:srgbClr val="FF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2</a:t>
              </a:r>
              <a:r>
                <a:rPr lang="zh-Hans" sz="4000" b="1" i="0" u="none" strike="noStrike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年</a:t>
              </a:r>
              <a:endParaRPr lang="en-US" altLang="en-US" sz="4000" b="1">
                <a:solidFill>
                  <a:srgbClr val="000000"/>
                </a:solidFill>
                <a:latin typeface="Roboto" pitchFamily="2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34838" name="Google Shape;1149;p207"/>
            <p:cNvSpPr/>
            <p:nvPr/>
          </p:nvSpPr>
          <p:spPr>
            <a:xfrm rot="5400000">
              <a:off x="1969089" y="2947806"/>
              <a:ext cx="389100" cy="278100"/>
            </a:xfrm>
            <a:prstGeom prst="rightArrow">
              <a:avLst>
                <a:gd name="adj1" fmla="val 34241"/>
                <a:gd name="adj2" fmla="val 57034"/>
              </a:avLst>
            </a:prstGeom>
            <a:solidFill>
              <a:srgbClr val="FFFFFF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39" name="Google Shape;1150;p207"/>
            <p:cNvSpPr>
              <a:spLocks noChangeArrowheads="1"/>
            </p:cNvSpPr>
            <p:nvPr/>
          </p:nvSpPr>
          <p:spPr bwMode="auto">
            <a:xfrm>
              <a:off x="1200976" y="3179266"/>
              <a:ext cx="2030400" cy="10854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Roboto" pitchFamily="2" charset="0"/>
                  <a:ea typeface="+mn-ea"/>
                  <a:cs typeface="Roboto" panose="02000000000000000000" pitchFamily="2" charset="0"/>
                  <a:sym typeface="Roboto" pitchFamily="2" charset="0"/>
                </a:rPr>
                <a:t> </a:t>
              </a:r>
            </a:p>
          </p:txBody>
        </p:sp>
      </p:grpSp>
      <p:grpSp>
        <p:nvGrpSpPr>
          <p:cNvPr id="34821" name="Google Shape;1151;p207"/>
          <p:cNvGrpSpPr/>
          <p:nvPr/>
        </p:nvGrpSpPr>
        <p:grpSpPr>
          <a:xfrm>
            <a:off x="8059738" y="1408112"/>
            <a:ext cx="3357562" cy="5307012"/>
            <a:chOff x="1157492" y="283723"/>
            <a:chExt cx="2116528" cy="4371336"/>
          </a:xfrm>
        </p:grpSpPr>
        <p:sp>
          <p:nvSpPr>
            <p:cNvPr id="34826" name="Google Shape;1152;p207"/>
            <p:cNvSpPr/>
            <p:nvPr/>
          </p:nvSpPr>
          <p:spPr>
            <a:xfrm>
              <a:off x="1186117" y="283723"/>
              <a:ext cx="2030400" cy="4371336"/>
            </a:xfrm>
            <a:prstGeom prst="rect">
              <a:avLst/>
            </a:prstGeom>
            <a:solidFill>
              <a:srgbClr val="92D050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27" name="Google Shape;1153;p207"/>
            <p:cNvSpPr/>
            <p:nvPr/>
          </p:nvSpPr>
          <p:spPr>
            <a:xfrm>
              <a:off x="1225920" y="341826"/>
              <a:ext cx="2048100" cy="2646567"/>
            </a:xfrm>
            <a:prstGeom prst="rect">
              <a:avLst/>
            </a:prstGeom>
            <a:solidFill>
              <a:schemeClr val="bg1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28" name="Google Shape;1154;p207"/>
            <p:cNvSpPr/>
            <p:nvPr/>
          </p:nvSpPr>
          <p:spPr>
            <a:xfrm>
              <a:off x="1225920" y="1521139"/>
              <a:ext cx="1815000" cy="542351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lvl="0" algn="ctr" eaLnBrk="1" hangingPunct="1">
                <a:buClr>
                  <a:srgbClr val="000000"/>
                </a:buClr>
              </a:pPr>
              <a:r>
                <a:rPr lang="zh-Hans" altLang="en-US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确保</a:t>
              </a:r>
              <a:r>
                <a:rPr lang="zh-CN" altLang="en-US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其余</a:t>
              </a:r>
              <a:r>
                <a:rPr lang="en-US" altLang="zh-Hans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6</a:t>
              </a:r>
              <a:r>
                <a:rPr lang="zh-Hans" altLang="en-US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种食物</a:t>
              </a:r>
              <a:endParaRPr lang="zh-Hans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sym typeface="Roboto"/>
              </a:endParaRPr>
            </a:p>
            <a:p>
              <a:pPr lvl="0" algn="ctr" eaLnBrk="1" hangingPunct="1">
                <a:buClr>
                  <a:srgbClr val="000000"/>
                </a:buClr>
              </a:pPr>
              <a:r>
                <a:rPr lang="zh-Hans" altLang="en-US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粮食安全</a:t>
              </a:r>
              <a:r>
                <a:rPr lang="zh-CN" altLang="en-US" b="1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度为</a:t>
              </a:r>
              <a:r>
                <a:rPr lang="zh-Hans" b="1" i="0" u="none" strike="noStrike" dirty="0"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80%</a:t>
              </a:r>
            </a:p>
            <a:p>
              <a:pPr marL="0" lvl="0" indent="0" algn="ctr" rtl="0" eaLnBrk="1" hangingPunct="1">
                <a:buClr>
                  <a:srgbClr val="000000"/>
                </a:buClr>
              </a:pPr>
              <a:endParaRPr lang="en-US" altLang="en-US" sz="1600" b="1" dirty="0">
                <a:solidFill>
                  <a:srgbClr val="000000"/>
                </a:solidFill>
                <a:latin typeface="Arial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34829" name="Google Shape;1155;p207"/>
            <p:cNvSpPr/>
            <p:nvPr/>
          </p:nvSpPr>
          <p:spPr>
            <a:xfrm>
              <a:off x="1183996" y="2114899"/>
              <a:ext cx="1914707" cy="8298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eaLnBrk="1" hangingPunct="1">
                <a:lnSpc>
                  <a:spcPct val="115000"/>
                </a:lnSpc>
                <a:buClr>
                  <a:srgbClr val="000000"/>
                </a:buClr>
              </a:pPr>
              <a:endParaRPr lang="en-US" altLang="en-US" sz="1400">
                <a:solidFill>
                  <a:srgbClr val="000000"/>
                </a:solidFill>
                <a:latin typeface="Roboto" pitchFamily="2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34830" name="Google Shape;1156;p207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lIns="121900" tIns="121900" rIns="121900" bIns="12190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algn="ctr" rtl="0" eaLnBrk="1" hangingPunct="1">
                <a:buClr>
                  <a:srgbClr val="000000"/>
                </a:buClr>
                <a:buFont typeface="Roboto" pitchFamily="2" charset="0"/>
              </a:pPr>
              <a:r>
                <a:rPr lang="zh-Hans" sz="2800" b="1" i="0" u="none" strike="noStrike" dirty="0">
                  <a:solidFill>
                    <a:srgbClr val="000000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sym typeface="Roboto"/>
                </a:rPr>
                <a:t>2024</a:t>
              </a:r>
              <a:endParaRPr lang="en-US" altLang="en-US" sz="2800" b="1" dirty="0">
                <a:solidFill>
                  <a:srgbClr val="000000"/>
                </a:solidFill>
                <a:latin typeface="Roboto" pitchFamily="2" charset="0"/>
                <a:ea typeface="Roboto" pitchFamily="2" charset="0"/>
                <a:sym typeface="Roboto" pitchFamily="2" charset="0"/>
              </a:endParaRPr>
            </a:p>
          </p:txBody>
        </p:sp>
        <p:sp>
          <p:nvSpPr>
            <p:cNvPr id="34831" name="Google Shape;1157;p207"/>
            <p:cNvSpPr/>
            <p:nvPr/>
          </p:nvSpPr>
          <p:spPr>
            <a:xfrm rot="5400000">
              <a:off x="2015719" y="3072174"/>
              <a:ext cx="356260" cy="263188"/>
            </a:xfrm>
            <a:prstGeom prst="rightArrow">
              <a:avLst>
                <a:gd name="adj1" fmla="val 34241"/>
                <a:gd name="adj2" fmla="val 57034"/>
              </a:avLst>
            </a:prstGeom>
            <a:solidFill>
              <a:srgbClr val="FFFFFF"/>
            </a:solidFill>
            <a:ln>
              <a:noFill/>
              <a:miter lim="800000"/>
            </a:ln>
          </p:spPr>
          <p:txBody>
            <a:bodyPr lIns="121900" tIns="121900" rIns="121900" bIns="121900" anchor="ctr" anchorCtr="0">
              <a:noAutofit/>
            </a:bodyPr>
            <a:lstStyle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1800" b="0" i="0" u="none" baseline="0">
                  <a:solidFill>
                    <a:schemeClr val="tx1"/>
                  </a:solidFill>
                  <a:effectLst/>
                  <a:latin typeface="Calibri" pitchFamily="34" charset="0"/>
                  <a:ea typeface="Arial"/>
                </a:defRPr>
              </a:lvl5pPr>
            </a:lstStyle>
            <a:p>
              <a:pPr marL="0" lvl="0" indent="0" eaLnBrk="1" hangingPunct="1">
                <a:buClr>
                  <a:srgbClr val="000000"/>
                </a:buClr>
                <a:buFont typeface=""/>
              </a:pPr>
              <a:endParaRPr lang="en-US" altLang="en-US">
                <a:solidFill>
                  <a:srgbClr val="000000"/>
                </a:solidFill>
                <a:latin typeface="Arial"/>
                <a:ea typeface="Arial"/>
                <a:sym typeface="Arial"/>
              </a:endParaRPr>
            </a:p>
          </p:txBody>
        </p:sp>
        <p:sp>
          <p:nvSpPr>
            <p:cNvPr id="34832" name="Google Shape;1158;p207"/>
            <p:cNvSpPr>
              <a:spLocks noChangeArrowheads="1"/>
            </p:cNvSpPr>
            <p:nvPr/>
          </p:nvSpPr>
          <p:spPr bwMode="auto">
            <a:xfrm>
              <a:off x="1157492" y="3280558"/>
              <a:ext cx="2030400" cy="1341201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>
              <a:noAutofit/>
            </a:bodyPr>
            <a:lstStyle>
              <a:lvl1pPr marL="236538"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Tx/>
                <a:defRPr>
                  <a:solidFill>
                    <a:schemeClr val="tx1"/>
                  </a:solidFill>
                  <a:latin typeface="Calibri" pitchFamily="34" charset="0"/>
                  <a:cs typeface="Calibri" panose="020F0502020204030204" pitchFamily="34" charset="0"/>
                </a:defRPr>
              </a:lvl9pPr>
            </a:lstStyle>
            <a:p>
              <a:pPr marL="236538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defRPr/>
              </a:pP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实现农产品加工</a:t>
              </a:r>
              <a:r>
                <a:rPr kumimoji="0" lang="zh-CN" altLang="en-U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率</a:t>
              </a:r>
              <a:r>
                <a:rPr lang="en-US" altLang="zh-CN" b="1" kern="120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latin typeface="Simsun"/>
                  <a:ea typeface="Simsun"/>
                  <a:cs typeface="Roboto"/>
                  <a:sym typeface="Roboto"/>
                </a:rPr>
                <a:t>25%</a:t>
              </a:r>
              <a:endParaRPr kumimoji="0" lang="zh-Hans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Roboto"/>
                <a:sym typeface="Roboto"/>
              </a:endParaRPr>
            </a:p>
            <a:p>
              <a:pPr marL="236538" marR="0" lvl="0" indent="0" algn="ctr" defTabSz="914400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Tx/>
                <a:buFontTx/>
                <a:buNone/>
                <a:defRPr/>
              </a:pP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(目前</a:t>
              </a:r>
              <a:r>
                <a:rPr kumimoji="0" lang="zh-CN" altLang="en-U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加工率为</a:t>
              </a:r>
              <a:r>
                <a:rPr kumimoji="0" lang="zh-Hans" sz="1800" b="1" i="0" u="none" strike="noStrike" kern="1200" cap="none" spc="0" normalizeH="0" baseline="0" noProof="0" dirty="0">
                  <a:solidFill>
                    <a:srgbClr val="FFFFFF"/>
                  </a:solidFill>
                  <a:highlight>
                    <a:srgbClr val="000000">
                      <a:alpha val="0"/>
                    </a:srgbClr>
                  </a:highlight>
                  <a:uLnTx/>
                  <a:uFillTx/>
                  <a:latin typeface="Simsun"/>
                  <a:ea typeface="Simsun"/>
                  <a:cs typeface="Roboto"/>
                  <a:sym typeface="Roboto"/>
                </a:rPr>
                <a:t>17%）</a:t>
              </a:r>
            </a:p>
          </p:txBody>
        </p:sp>
      </p:grpSp>
      <p:sp>
        <p:nvSpPr>
          <p:cNvPr id="34822" name="TextBox 1"/>
          <p:cNvSpPr/>
          <p:nvPr/>
        </p:nvSpPr>
        <p:spPr>
          <a:xfrm>
            <a:off x="1092200" y="363538"/>
            <a:ext cx="980281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ctr" rtl="0" eaLnBrk="1" hangingPunct="1"/>
            <a:r>
              <a:rPr lang="zh-Hans" sz="2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农业集群发展</a:t>
            </a:r>
            <a:endParaRPr lang="en-US" altLang="en-US" sz="2800" b="1" dirty="0">
              <a:solidFill>
                <a:schemeClr val="accent1"/>
              </a:solidFill>
              <a:latin typeface="Arial"/>
              <a:ea typeface="Arial"/>
            </a:endParaRPr>
          </a:p>
        </p:txBody>
      </p:sp>
      <p:pic>
        <p:nvPicPr>
          <p:cNvPr id="34823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231775"/>
            <a:ext cx="890588" cy="892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4824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675" y="231775"/>
            <a:ext cx="931863" cy="8921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25" name="TextBox 30"/>
          <p:cNvSpPr/>
          <p:nvPr/>
        </p:nvSpPr>
        <p:spPr>
          <a:xfrm>
            <a:off x="4568825" y="5351463"/>
            <a:ext cx="3184525" cy="1508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algn="ctr" rtl="0" eaLnBrk="1" hangingPunct="1"/>
            <a:r>
              <a:rPr lang="zh-Hans" sz="18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总收入</a:t>
            </a:r>
          </a:p>
          <a:p>
            <a:pPr marL="0" lvl="0" indent="0" algn="ctr" rtl="0" eaLnBrk="1" hangingPunct="1"/>
            <a:r>
              <a:rPr lang="zh-Hans" sz="18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增加</a:t>
            </a:r>
          </a:p>
          <a:p>
            <a:pPr marL="0" lvl="0" indent="0" algn="ctr" rtl="0" eaLnBrk="1" hangingPunct="1"/>
            <a:r>
              <a:rPr lang="zh-Hans" sz="20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30%</a:t>
            </a:r>
          </a:p>
          <a:p>
            <a:pPr marL="0" lvl="0" indent="0" eaLnBrk="1" hangingPunct="1"/>
            <a:endParaRPr lang="ru-RU" altLang="en-US" b="1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  <a:p>
            <a:pPr marL="0" lvl="0" indent="0" eaLnBrk="1" hangingPunct="1"/>
            <a:endParaRPr lang="ru-RU" altLang="en-US" b="1" dirty="0">
              <a:solidFill>
                <a:srgbClr val="FFFFFF"/>
              </a:solidFill>
              <a:latin typeface="Roboto" pitchFamily="2" charset="0"/>
              <a:ea typeface="Roboto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4400" b="1" i="0" u="none" strike="noStrike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数字化</a:t>
            </a:r>
            <a:endParaRPr lang="en-US" altLang="en-US" b="1">
              <a:solidFill>
                <a:schemeClr val="accent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IE" altLang="en-US" b="1">
              <a:solidFill>
                <a:schemeClr val="accent1"/>
              </a:solidFill>
            </a:endParaRPr>
          </a:p>
          <a:p>
            <a:pPr marL="0" lvl="0" indent="0" rtl="0" eaLnBrk="1" hangingPunct="1">
              <a:buNone/>
            </a:pPr>
            <a:r>
              <a:rPr lang="zh-Hans" sz="2800" b="1" i="0" u="none" strike="noStrike">
                <a:solidFill>
                  <a:srgbClr val="C55A1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Jashyl Muras 互联网平台</a:t>
            </a:r>
          </a:p>
          <a:p>
            <a:pPr marL="0" lvl="0" indent="0" rtl="0" eaLnBrk="1" hangingPunct="1">
              <a:buNone/>
            </a:pPr>
            <a:r>
              <a:rPr lang="zh-Hans" sz="2800" b="1" i="0" u="none" strike="noStrike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基于服务器的地理信息系统（Web-GIS）</a:t>
            </a:r>
          </a:p>
          <a:p>
            <a:pPr marL="0" lvl="0" indent="0" rtl="0" eaLnBrk="1" hangingPunct="1">
              <a:buNone/>
            </a:pPr>
            <a:r>
              <a:rPr lang="zh-Hans" sz="2800" b="1" i="0" u="none" strike="noStrike">
                <a:solidFill>
                  <a:srgbClr val="C55A1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"E-Akimiat"</a:t>
            </a:r>
          </a:p>
          <a:p>
            <a:pPr marL="0" lvl="0" indent="0" rtl="0" eaLnBrk="1" hangingPunct="1">
              <a:buNone/>
            </a:pPr>
            <a:r>
              <a:rPr lang="zh-Hans" sz="2800" b="1" i="0" u="none" strike="noStrike">
                <a:solidFill>
                  <a:srgbClr val="C55A1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"Sanarip Aimak"</a:t>
            </a:r>
          </a:p>
          <a:p>
            <a:pPr marL="0" lvl="0" indent="0" rtl="0" eaLnBrk="1" hangingPunct="1">
              <a:buNone/>
            </a:pPr>
            <a:r>
              <a:rPr lang="zh-Hans" sz="2800" b="1" i="0" u="none" strike="noStrike">
                <a:solidFill>
                  <a:srgbClr val="C55A11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"Tunduk"</a:t>
            </a:r>
          </a:p>
          <a:p>
            <a:pPr marL="0" lvl="0" indent="0" eaLnBrk="1" hangingPunct="1"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lvl="0" indent="0" eaLnBrk="1" hangingPunct="1">
              <a:buNone/>
            </a:pPr>
            <a:endParaRPr lang="ky-KG" altLang="en-US" b="1">
              <a:solidFill>
                <a:schemeClr val="accent1"/>
              </a:solidFill>
            </a:endParaRPr>
          </a:p>
          <a:p>
            <a:pPr marL="0" lvl="0" indent="0" eaLnBrk="1" hangingPunct="1"/>
            <a:endParaRPr lang="en-IE" altLang="en-US"/>
          </a:p>
          <a:p>
            <a:pPr marL="0" lvl="0" indent="0" eaLnBrk="1" hangingPunct="1"/>
            <a:endParaRPr lang="en-IE" altLang="en-US"/>
          </a:p>
          <a:p>
            <a:pPr marL="0" lvl="0" indent="0" eaLnBrk="1" hangingPunct="1"/>
            <a:endParaRPr lang="en-IE" altLang="en-US"/>
          </a:p>
          <a:p>
            <a:pPr marL="0" lvl="0" indent="0" eaLnBrk="1" hangingPunct="1"/>
            <a:endParaRPr lang="en-IE" altLang="en-US"/>
          </a:p>
          <a:p>
            <a:pPr marL="0" lvl="0" indent="0" eaLnBrk="1" hangingPunct="1">
              <a:buNone/>
            </a:pPr>
            <a:endParaRPr lang="en-IE" altLang="en-US"/>
          </a:p>
          <a:p>
            <a:pPr marL="0" lvl="0" indent="0" eaLnBrk="1" hangingPunct="1">
              <a:buNone/>
            </a:pPr>
            <a:endParaRPr lang="en-IE" altLang="en-US" sz="1200" i="1"/>
          </a:p>
        </p:txBody>
      </p:sp>
      <p:sp>
        <p:nvSpPr>
          <p:cNvPr id="36868" name="Rectangle 3"/>
          <p:cNvSpPr/>
          <p:nvPr/>
        </p:nvSpPr>
        <p:spPr>
          <a:xfrm>
            <a:off x="0" y="6523038"/>
            <a:ext cx="6096000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rtl="0" eaLnBrk="1" hangingPunct="1"/>
            <a:r>
              <a:rPr lang="zh-Hans" sz="10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资料来源：斯德哥尔摩环境研究所，SDG Synergies Tool Manual</a:t>
            </a:r>
            <a:endParaRPr lang="en-US" altLang="en-US" sz="1000" i="1"/>
          </a:p>
        </p:txBody>
      </p:sp>
      <p:pic>
        <p:nvPicPr>
          <p:cNvPr id="36869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8" y="100013"/>
            <a:ext cx="1219200" cy="11779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6870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200" y="231775"/>
            <a:ext cx="930275" cy="892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6871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6872" name="Прямоугольник 8"/>
          <p:cNvSpPr>
            <a:spLocks noChangeArrowheads="1"/>
          </p:cNvSpPr>
          <p:nvPr/>
        </p:nvSpPr>
        <p:spPr bwMode="auto">
          <a:xfrm>
            <a:off x="1395413" y="2228850"/>
            <a:ext cx="8464550" cy="173831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Tx/>
              <a:defRPr>
                <a:solidFill>
                  <a:schemeClr val="tx1"/>
                </a:solidFill>
                <a:latin typeface="Calibri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Hans" sz="5400" b="1" i="0" u="none" strike="noStrike" kern="1200" cap="none" spc="0" normalizeH="0" baseline="0" noProof="0" dirty="0">
                <a:solidFill>
                  <a:srgbClr val="C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Simsun"/>
                <a:ea typeface="Simsun"/>
                <a:cs typeface="Times New Roman"/>
              </a:rPr>
              <a:t>谢谢大家！</a:t>
            </a:r>
          </a:p>
        </p:txBody>
      </p:sp>
      <p:pic>
        <p:nvPicPr>
          <p:cNvPr id="36873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25" y="231775"/>
            <a:ext cx="890588" cy="8921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6874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4675" y="231775"/>
            <a:ext cx="931863" cy="8921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70000"/>
              </a:lnSpc>
              <a:buFont typeface="Arial"/>
              <a:buAutoNum type="romanUcPeriod"/>
            </a:pPr>
            <a:endParaRPr lang="en-IE" altLang="en-US" sz="1800" dirty="0"/>
          </a:p>
          <a:p>
            <a:pPr lvl="0" eaLnBrk="1" hangingPunct="1">
              <a:lnSpc>
                <a:spcPct val="70000"/>
              </a:lnSpc>
              <a:buNone/>
            </a:pPr>
            <a:endParaRPr lang="en-IE" altLang="en-US" sz="1800" dirty="0"/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粮食安全</a:t>
            </a:r>
          </a:p>
          <a:p>
            <a:pPr lvl="0" eaLnBrk="1" hangingPunct="1">
              <a:lnSpc>
                <a:spcPct val="70000"/>
              </a:lnSpc>
            </a:pPr>
            <a:endParaRPr lang="ru-RU" altLang="en-US" sz="1800" b="1" dirty="0">
              <a:solidFill>
                <a:srgbClr val="2F5597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有机农业</a:t>
            </a:r>
          </a:p>
          <a:p>
            <a:pPr lvl="0" eaLnBrk="1" hangingPunct="1">
              <a:lnSpc>
                <a:spcPct val="70000"/>
              </a:lnSpc>
            </a:pPr>
            <a:endParaRPr lang="ru-RU" altLang="en-US" sz="1800" b="1" dirty="0">
              <a:solidFill>
                <a:srgbClr val="2F5597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数字化</a:t>
            </a:r>
          </a:p>
          <a:p>
            <a:pPr lvl="0" eaLnBrk="1" hangingPunct="1">
              <a:lnSpc>
                <a:spcPct val="70000"/>
              </a:lnSpc>
            </a:pPr>
            <a:endParaRPr lang="ru-RU" altLang="en-US" sz="1800" b="1" dirty="0">
              <a:solidFill>
                <a:srgbClr val="2F5597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气候变化</a:t>
            </a:r>
          </a:p>
          <a:p>
            <a:pPr lvl="0" eaLnBrk="1" hangingPunct="1">
              <a:lnSpc>
                <a:spcPct val="70000"/>
              </a:lnSpc>
            </a:pPr>
            <a:endParaRPr lang="ru-RU" altLang="en-US" sz="1800" b="1" dirty="0">
              <a:solidFill>
                <a:srgbClr val="2F5597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农业集群发展</a:t>
            </a:r>
          </a:p>
          <a:p>
            <a:pPr lvl="0" eaLnBrk="1" hangingPunct="1">
              <a:lnSpc>
                <a:spcPct val="70000"/>
              </a:lnSpc>
            </a:pPr>
            <a:endParaRPr lang="ru-RU" altLang="en-US" sz="1800" b="1" dirty="0">
              <a:solidFill>
                <a:srgbClr val="2F5597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新销售市场</a:t>
            </a:r>
          </a:p>
          <a:p>
            <a:pPr lvl="0" eaLnBrk="1" hangingPunct="1">
              <a:lnSpc>
                <a:spcPct val="70000"/>
              </a:lnSpc>
              <a:buFont typeface="Arial"/>
              <a:buAutoNum type="romanUcPeriod"/>
            </a:pPr>
            <a:endParaRPr lang="en-IE" altLang="en-US" sz="1800" dirty="0"/>
          </a:p>
          <a:p>
            <a:pPr lvl="0" eaLnBrk="1" hangingPunct="1">
              <a:lnSpc>
                <a:spcPct val="70000"/>
              </a:lnSpc>
              <a:buFont typeface="Arial"/>
              <a:buAutoNum type="romanUcPeriod"/>
            </a:pPr>
            <a:endParaRPr lang="en-IE" altLang="en-US" sz="1800" dirty="0"/>
          </a:p>
          <a:p>
            <a:pPr lvl="0" eaLnBrk="1" hangingPunct="1">
              <a:lnSpc>
                <a:spcPct val="70000"/>
              </a:lnSpc>
              <a:buNone/>
            </a:pPr>
            <a:endParaRPr lang="en-IE" altLang="en-US" sz="1800" dirty="0"/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68363" y="188640"/>
            <a:ext cx="10515600" cy="84164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eaLnBrk="1" hangingPunct="1"/>
            <a:br>
              <a:rPr lang="zh-Hans" sz="29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r>
              <a:rPr lang="zh-Hans" altLang="en-US" sz="28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</a:t>
            </a:r>
            <a:br>
              <a:rPr lang="zh-Hans" sz="28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r>
              <a:rPr lang="zh-Hans" altLang="en-US" sz="28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农业战略发展优先领域</a:t>
            </a:r>
            <a:br>
              <a:rPr lang="zh-Hans" sz="24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588" y="115888"/>
            <a:ext cx="1035050" cy="9286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89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8" y="100013"/>
            <a:ext cx="1035050" cy="9302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6390" name="Diagram 8"/>
          <p:cNvPicPr/>
          <p:nvPr/>
        </p:nvPicPr>
        <p:blipFill>
          <a:blip r:embed="rId5"/>
          <a:stretch>
            <a:fillRect/>
          </a:stretch>
        </p:blipFill>
        <p:spPr>
          <a:xfrm>
            <a:off x="4498975" y="1892300"/>
            <a:ext cx="7334250" cy="444817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3C74FA-38F5-41ED-9857-040035F16F95}"/>
              </a:ext>
            </a:extLst>
          </p:cNvPr>
          <p:cNvSpPr txBox="1"/>
          <p:nvPr/>
        </p:nvSpPr>
        <p:spPr>
          <a:xfrm>
            <a:off x="7824192" y="234888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粮食安全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B296F5F-D99D-409B-8949-8A3E9F9687A9}"/>
              </a:ext>
            </a:extLst>
          </p:cNvPr>
          <p:cNvSpPr txBox="1"/>
          <p:nvPr/>
        </p:nvSpPr>
        <p:spPr>
          <a:xfrm>
            <a:off x="6126163" y="3290500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新销售市场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2C6695B-4506-4B35-925E-B1D5A28E837D}"/>
              </a:ext>
            </a:extLst>
          </p:cNvPr>
          <p:cNvSpPr txBox="1"/>
          <p:nvPr/>
        </p:nvSpPr>
        <p:spPr>
          <a:xfrm>
            <a:off x="9408368" y="331646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有机农业</a:t>
            </a:r>
            <a:endParaRPr 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B70360B-AA37-475A-8E27-BCF9F05D0358}"/>
              </a:ext>
            </a:extLst>
          </p:cNvPr>
          <p:cNvSpPr txBox="1"/>
          <p:nvPr/>
        </p:nvSpPr>
        <p:spPr>
          <a:xfrm>
            <a:off x="6126163" y="5154743"/>
            <a:ext cx="905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集群发展</a:t>
            </a:r>
            <a:endParaRPr lang="en-US" sz="12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B18872-35D8-4351-A873-9FB864FD6D9E}"/>
              </a:ext>
            </a:extLst>
          </p:cNvPr>
          <p:cNvSpPr txBox="1"/>
          <p:nvPr/>
        </p:nvSpPr>
        <p:spPr>
          <a:xfrm>
            <a:off x="7680176" y="611818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气候变化适应</a:t>
            </a:r>
            <a:endParaRPr lang="en-US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738197-EA7A-4EE1-B60C-07DAE98A95FD}"/>
              </a:ext>
            </a:extLst>
          </p:cNvPr>
          <p:cNvSpPr txBox="1"/>
          <p:nvPr/>
        </p:nvSpPr>
        <p:spPr>
          <a:xfrm>
            <a:off x="9398463" y="510003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数字化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838200" y="-350837"/>
            <a:ext cx="10515600" cy="1325562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eaLnBrk="1" hangingPunct="1"/>
            <a:br>
              <a:rPr lang="zh-Hans" sz="32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r>
              <a:rPr lang="zh-Hans" altLang="en-US" sz="28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农工综合体</a:t>
            </a:r>
            <a:br>
              <a:rPr lang="zh-Hans" sz="28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r>
              <a:rPr lang="zh-Hans" altLang="en-US" sz="28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主要战略文件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25" y="100013"/>
            <a:ext cx="1103313" cy="9493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843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8" y="100013"/>
            <a:ext cx="1103312" cy="9493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7" name="Объект 8"/>
          <p:cNvSpPr>
            <a:spLocks noGrp="1"/>
          </p:cNvSpPr>
          <p:nvPr>
            <p:ph idx="1"/>
          </p:nvPr>
        </p:nvSpPr>
        <p:spPr>
          <a:xfrm>
            <a:off x="960438" y="1728788"/>
            <a:ext cx="11099800" cy="4351337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吉尔吉斯共和国2022-2032年农业发展构想</a:t>
            </a:r>
            <a:r>
              <a:rPr lang="zh-CN" altLang="en-U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已</a:t>
            </a: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提交吉尔吉斯共和国内阁批准</a:t>
            </a:r>
          </a:p>
          <a:p>
            <a:pPr lvl="0" rtl="0" eaLnBrk="1" hangingPunct="1">
              <a:lnSpc>
                <a:spcPct val="80000"/>
              </a:lnSpc>
              <a:buNone/>
            </a:pPr>
            <a:r>
              <a:rPr lang="zh-Hans" sz="1800" b="1" i="0" u="none" strike="noStrike" dirty="0">
                <a:solidFill>
                  <a:srgbClr val="385723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有效战略文件</a:t>
            </a:r>
          </a:p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吉尔吉斯共和国国家灌溉发展计划2017-2026</a:t>
            </a:r>
          </a:p>
          <a:p>
            <a:pPr lv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吉尔吉斯共和国有机农业发展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计划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2017-2022 </a:t>
            </a:r>
            <a:endParaRPr lang="zh-Hans" sz="1800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eaLnBrk="1" hangingPunct="1">
              <a:lnSpc>
                <a:spcPct val="80000"/>
              </a:lnSpc>
            </a:pPr>
            <a:r>
              <a:rPr lang="en-US" altLang="zh-CN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</a:t>
            </a: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吉尔吉斯共和国粮食安全和营养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计划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2019-2023 </a:t>
            </a:r>
            <a:endParaRPr lang="zh-Hans" sz="1800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吉尔吉斯共和国农产品贸易和物流中心创建和发展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计划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2019-2023</a:t>
            </a:r>
            <a:endParaRPr lang="zh-Hans" sz="1800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吉尔吉斯共和国确保植物检疫安全框架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计划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2019-2023</a:t>
            </a:r>
            <a:endParaRPr lang="zh-Hans" sz="1800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吉尔吉斯共和国渔业水产养殖发展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计划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2019-2023</a:t>
            </a:r>
            <a:endParaRPr lang="zh-Hans" sz="1800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吉尔吉斯共和国政府</a:t>
            </a:r>
            <a:r>
              <a:rPr lang="en-US" altLang="zh-CN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《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吉尔吉斯共和国兽医服务发展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2018</a:t>
            </a:r>
            <a:r>
              <a:rPr lang="en-US" altLang="zh-CN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-2023》</a:t>
            </a: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计划</a:t>
            </a:r>
          </a:p>
          <a:p>
            <a:pPr lv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吉尔吉斯共和国林业部门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发展构想</a:t>
            </a:r>
            <a:r>
              <a:rPr lang="en-US" altLang="zh-Han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2040</a:t>
            </a:r>
            <a:endParaRPr lang="zh-Hans" sz="1800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rtl="0" eaLnBrk="1" hangingPunct="1">
              <a:lnSpc>
                <a:spcPct val="80000"/>
              </a:lnSpc>
              <a:buNone/>
            </a:pPr>
            <a:r>
              <a:rPr lang="zh-Hans" sz="1800" b="1" i="0" u="none" strike="noStrike" dirty="0">
                <a:solidFill>
                  <a:srgbClr val="548235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在执行上述战略文件过程中，农工综合体取得了一定成果。</a:t>
            </a:r>
          </a:p>
          <a:p>
            <a:pPr lvl="0" eaLnBrk="1" hangingPunct="1">
              <a:lnSpc>
                <a:spcPct val="80000"/>
              </a:lnSpc>
            </a:pPr>
            <a:endParaRPr lang="ru-RU" altLang="en-US" sz="1800" dirty="0">
              <a:solidFill>
                <a:schemeClr val="accent1"/>
              </a:solidFill>
            </a:endParaRPr>
          </a:p>
          <a:p>
            <a:pPr lvl="0" eaLnBrk="1" hangingPunct="1">
              <a:lnSpc>
                <a:spcPct val="80000"/>
              </a:lnSpc>
            </a:pPr>
            <a:endParaRPr lang="ru-RU" alt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buFont typeface="Arial"/>
              <a:buAutoNum type="romanUcPeriod"/>
            </a:pPr>
            <a:endParaRPr lang="en-IE" altLang="en-US" dirty="0"/>
          </a:p>
          <a:p>
            <a:pPr marL="0" lvl="0" indent="0" eaLnBrk="1" hangingPunct="1">
              <a:buNone/>
            </a:pPr>
            <a:endParaRPr lang="en-IE" altLang="en-US" dirty="0"/>
          </a:p>
          <a:p>
            <a:pPr marL="0" lvl="0" indent="0" rtl="0" eaLnBrk="1" hangingPunct="1">
              <a:buNone/>
            </a:pPr>
            <a:endParaRPr lang="zh-Hans" sz="1800" b="0" i="0" u="none" strike="noStrike" dirty="0">
              <a:solidFill>
                <a:srgbClr val="2F5597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marL="0" lvl="0" indent="0" rtl="0" eaLnBrk="1" hangingPunct="1">
              <a:buNone/>
            </a:pPr>
            <a:r>
              <a:rPr lang="zh-Han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</a:t>
            </a:r>
            <a:r>
              <a:rPr lang="zh-CN" altLang="en-U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农业部</a:t>
            </a:r>
            <a:endParaRPr lang="zh-Hans" sz="1800" b="0" i="0" u="none" strike="noStrike" dirty="0">
              <a:solidFill>
                <a:srgbClr val="2F5597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marL="0" lvl="0" indent="0" rtl="0" eaLnBrk="1" hangingPunct="1">
              <a:buNone/>
            </a:pPr>
            <a:r>
              <a:rPr lang="zh-Han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在确保粮食安全的同时</a:t>
            </a:r>
            <a:r>
              <a:rPr lang="zh-CN" altLang="en-U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，</a:t>
            </a:r>
            <a:endParaRPr lang="zh-Hans" sz="1800" b="0" i="0" u="none" strike="noStrike" dirty="0">
              <a:solidFill>
                <a:srgbClr val="2F5597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marL="0" lvl="0" indent="0" eaLnBrk="1" hangingPunct="1">
              <a:buNone/>
            </a:pPr>
            <a:r>
              <a:rPr lang="zh-CN" altLang="en-US" sz="1800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</a:t>
            </a:r>
            <a:r>
              <a:rPr lang="zh-Hans" altLang="en-US" sz="1800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农工综合体</a:t>
            </a:r>
            <a:r>
              <a:rPr lang="zh-CN" altLang="en-US" sz="1800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，</a:t>
            </a:r>
            <a:r>
              <a:rPr lang="zh-Han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包括农业和林业</a:t>
            </a:r>
            <a:r>
              <a:rPr lang="zh-CN" altLang="en-U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、</a:t>
            </a:r>
            <a:endParaRPr lang="zh-Hans" sz="1800" b="0" i="0" u="none" strike="noStrike" dirty="0">
              <a:solidFill>
                <a:srgbClr val="2F5597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marL="0" lvl="0" indent="0" rtl="0" eaLnBrk="1" hangingPunct="1">
              <a:buNone/>
            </a:pPr>
            <a:r>
              <a:rPr lang="zh-Han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土地和水资源</a:t>
            </a:r>
            <a:r>
              <a:rPr lang="zh-CN" altLang="en-US" sz="1800" b="0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领域奉行国家政策。</a:t>
            </a:r>
            <a:endParaRPr lang="zh-Hans" sz="1800" b="0" i="0" u="none" strike="noStrike" dirty="0">
              <a:solidFill>
                <a:srgbClr val="2F5597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marL="0" lvl="0" indent="0" eaLnBrk="1" hangingPunct="1">
              <a:buFont typeface="Arial"/>
              <a:buAutoNum type="romanUcPeriod"/>
            </a:pPr>
            <a:endParaRPr lang="en-IE" altLang="en-US" sz="1800" b="1" dirty="0">
              <a:solidFill>
                <a:srgbClr val="2F5597"/>
              </a:solidFill>
            </a:endParaRPr>
          </a:p>
          <a:p>
            <a:pPr marL="0" lvl="0" indent="0" eaLnBrk="1" hangingPunct="1">
              <a:buFont typeface="Arial"/>
              <a:buAutoNum type="romanUcPeriod"/>
            </a:pPr>
            <a:endParaRPr lang="en-IE" altLang="en-US" dirty="0"/>
          </a:p>
          <a:p>
            <a:pPr marL="0" lvl="0" indent="0" eaLnBrk="1" hangingPunct="1">
              <a:buNone/>
            </a:pPr>
            <a:endParaRPr lang="en-IE" altLang="en-US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279400" y="82550"/>
            <a:ext cx="10515600" cy="97948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br>
              <a:rPr lang="zh-Hans" sz="22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</a:br>
            <a:r>
              <a:rPr lang="zh-Hans" sz="2800" b="1" i="0" u="none" strike="noStrike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吉尔吉斯共和国农业部</a:t>
            </a:r>
            <a:r>
              <a:rPr lang="zh-CN" altLang="en-US" sz="2800" b="1" dirty="0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治理结构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0" y="28575"/>
            <a:ext cx="906463" cy="8858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5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8" y="100013"/>
            <a:ext cx="890587" cy="8143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486" name="Diagram 8"/>
          <p:cNvPicPr/>
          <p:nvPr/>
        </p:nvPicPr>
        <p:blipFill>
          <a:blip r:embed="rId5"/>
          <a:stretch>
            <a:fillRect/>
          </a:stretch>
        </p:blipFill>
        <p:spPr>
          <a:xfrm>
            <a:off x="5178425" y="1457114"/>
            <a:ext cx="6856413" cy="5114925"/>
          </a:xfrm>
          <a:prstGeom prst="rect">
            <a:avLst/>
          </a:prstGeom>
          <a:noFill/>
          <a:ln>
            <a:noFill/>
            <a:round/>
          </a:ln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E8BDB97-71B7-4CAF-927D-39E4F4269398}"/>
              </a:ext>
            </a:extLst>
          </p:cNvPr>
          <p:cNvSpPr txBox="1"/>
          <p:nvPr/>
        </p:nvSpPr>
        <p:spPr>
          <a:xfrm>
            <a:off x="8400256" y="180612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园艺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B33BECE-3C52-48F5-831F-862F90AA207F}"/>
              </a:ext>
            </a:extLst>
          </p:cNvPr>
          <p:cNvSpPr txBox="1"/>
          <p:nvPr/>
        </p:nvSpPr>
        <p:spPr>
          <a:xfrm>
            <a:off x="9768408" y="2348880"/>
            <a:ext cx="95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牲畜生产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2A99811-FFD5-4F7C-86C1-1ED345AA3236}"/>
              </a:ext>
            </a:extLst>
          </p:cNvPr>
          <p:cNvSpPr txBox="1"/>
          <p:nvPr/>
        </p:nvSpPr>
        <p:spPr>
          <a:xfrm>
            <a:off x="6744072" y="2364025"/>
            <a:ext cx="954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兽医服务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AD20F6D-EB10-445C-A20F-BAB5F20FAEA6}"/>
              </a:ext>
            </a:extLst>
          </p:cNvPr>
          <p:cNvSpPr txBox="1"/>
          <p:nvPr/>
        </p:nvSpPr>
        <p:spPr>
          <a:xfrm>
            <a:off x="5951984" y="373757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水资源服务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2D4C8D6-BE63-42F6-AF7D-A36BFAD1A2A6}"/>
              </a:ext>
            </a:extLst>
          </p:cNvPr>
          <p:cNvSpPr txBox="1"/>
          <p:nvPr/>
        </p:nvSpPr>
        <p:spPr>
          <a:xfrm>
            <a:off x="6240016" y="5229200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林业服务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2E177D7-EBC9-4D97-A3C1-1D6F7FB9C360}"/>
              </a:ext>
            </a:extLst>
          </p:cNvPr>
          <p:cNvSpPr txBox="1"/>
          <p:nvPr/>
        </p:nvSpPr>
        <p:spPr>
          <a:xfrm>
            <a:off x="7320136" y="643353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土地资源服务</a:t>
            </a:r>
            <a:endParaRPr lang="en-US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83F329-CBE3-4B13-A420-1B75422C04D5}"/>
              </a:ext>
            </a:extLst>
          </p:cNvPr>
          <p:cNvSpPr txBox="1"/>
          <p:nvPr/>
        </p:nvSpPr>
        <p:spPr>
          <a:xfrm>
            <a:off x="9202149" y="631454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牧场</a:t>
            </a:r>
            <a:endParaRPr 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38C5125-1DBF-4AA5-BA64-1C73B16EA653}"/>
              </a:ext>
            </a:extLst>
          </p:cNvPr>
          <p:cNvSpPr txBox="1"/>
          <p:nvPr/>
        </p:nvSpPr>
        <p:spPr>
          <a:xfrm>
            <a:off x="10434960" y="526238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渔业</a:t>
            </a:r>
            <a:endParaRPr lang="en-US" sz="1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5D2383-41D4-4954-BE4D-8783CA41185F}"/>
              </a:ext>
            </a:extLst>
          </p:cNvPr>
          <p:cNvSpPr txBox="1"/>
          <p:nvPr/>
        </p:nvSpPr>
        <p:spPr>
          <a:xfrm>
            <a:off x="10595719" y="3698545"/>
            <a:ext cx="109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农业集群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8200" y="150813"/>
            <a:ext cx="10515600" cy="676275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2800" b="1" i="0" u="none" strike="noStrike" dirty="0">
                <a:solidFill>
                  <a:srgbClr val="2F5597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2021年人口食物供应</a:t>
            </a:r>
            <a:endParaRPr lang="en-US" altLang="en-US" sz="2800" b="1" dirty="0">
              <a:solidFill>
                <a:srgbClr val="2F559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Rectangle 3"/>
          <p:cNvSpPr/>
          <p:nvPr/>
        </p:nvSpPr>
        <p:spPr>
          <a:xfrm>
            <a:off x="0" y="6523038"/>
            <a:ext cx="6096000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rtl="0" eaLnBrk="1" hangingPunct="1"/>
            <a:r>
              <a:rPr lang="zh-Hans" sz="10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资料来源：吉尔吉斯斯坦国家统计委员会</a:t>
            </a:r>
            <a:endParaRPr lang="en-US" altLang="en-US" sz="1000" i="1"/>
          </a:p>
        </p:txBody>
      </p:sp>
      <p:graphicFrame>
        <p:nvGraphicFramePr>
          <p:cNvPr id="22532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458942"/>
              </p:ext>
            </p:extLst>
          </p:nvPr>
        </p:nvGraphicFramePr>
        <p:xfrm>
          <a:off x="1004888" y="1039813"/>
          <a:ext cx="107696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hart" r:id="rId4" imgW="10769600" imgH="5033962" progId="Excel.Chart.8">
                  <p:embed/>
                </p:oleObj>
              </mc:Choice>
              <mc:Fallback>
                <p:oleObj name="Chart" r:id="rId4" imgW="10769600" imgH="5033962" progId="Excel.Char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4888" y="1039813"/>
                        <a:ext cx="10769600" cy="5033962"/>
                      </a:xfrm>
                      <a:prstGeom prst="rect">
                        <a:avLst/>
                      </a:prstGeom>
                      <a:noFill/>
                      <a:ln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Объект 10"/>
          <p:cNvSpPr>
            <a:spLocks noGrp="1"/>
          </p:cNvSpPr>
          <p:nvPr>
            <p:ph idx="1"/>
          </p:nvPr>
        </p:nvSpPr>
        <p:spPr>
          <a:xfrm>
            <a:off x="2073275" y="1435100"/>
            <a:ext cx="9937750" cy="4732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rtl="0" eaLnBrk="1" hangingPunct="1"/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OSZT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22534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2788" y="150813"/>
            <a:ext cx="973137" cy="7254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2535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838" y="100013"/>
            <a:ext cx="900112" cy="727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E004ADC-B4AB-4ABD-94EB-367DF3FB8B9B}"/>
              </a:ext>
            </a:extLst>
          </p:cNvPr>
          <p:cNvSpPr txBox="1"/>
          <p:nvPr/>
        </p:nvSpPr>
        <p:spPr>
          <a:xfrm>
            <a:off x="3215680" y="529978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面包</a:t>
            </a:r>
            <a:endParaRPr lang="en-US" sz="10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4C1379-2956-4A98-A1CE-BDC2678FA8E6}"/>
              </a:ext>
            </a:extLst>
          </p:cNvPr>
          <p:cNvSpPr txBox="1"/>
          <p:nvPr/>
        </p:nvSpPr>
        <p:spPr>
          <a:xfrm>
            <a:off x="4223792" y="5299789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马铃薯</a:t>
            </a:r>
            <a:endParaRPr lang="en-US" sz="1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B8849E-B1C6-42AB-AB9F-CF6C8013ECAC}"/>
              </a:ext>
            </a:extLst>
          </p:cNvPr>
          <p:cNvSpPr txBox="1"/>
          <p:nvPr/>
        </p:nvSpPr>
        <p:spPr>
          <a:xfrm>
            <a:off x="5393939" y="529294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牛奶</a:t>
            </a:r>
            <a:endParaRPr lang="en-US" sz="1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0CAFD5B-3EDA-474D-9ADA-DC3385F938CA}"/>
              </a:ext>
            </a:extLst>
          </p:cNvPr>
          <p:cNvSpPr txBox="1"/>
          <p:nvPr/>
        </p:nvSpPr>
        <p:spPr>
          <a:xfrm>
            <a:off x="6526357" y="529294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肉类</a:t>
            </a:r>
            <a:endParaRPr lang="en-US" sz="10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547FD5D-3B7F-4873-B90B-E48C6F7D32B1}"/>
              </a:ext>
            </a:extLst>
          </p:cNvPr>
          <p:cNvSpPr txBox="1"/>
          <p:nvPr/>
        </p:nvSpPr>
        <p:spPr>
          <a:xfrm>
            <a:off x="7438933" y="534662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蔬菜和瓜类</a:t>
            </a:r>
            <a:endParaRPr lang="en-US" sz="1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CF675E1-C0A4-4895-9DB5-A0338B57AA4D}"/>
              </a:ext>
            </a:extLst>
          </p:cNvPr>
          <p:cNvSpPr txBox="1"/>
          <p:nvPr/>
        </p:nvSpPr>
        <p:spPr>
          <a:xfrm>
            <a:off x="8491311" y="5346620"/>
            <a:ext cx="954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水果和浆果</a:t>
            </a:r>
            <a:endParaRPr lang="en-US" sz="1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ED7F48-8BE8-4F19-A5B8-621E149660CF}"/>
              </a:ext>
            </a:extLst>
          </p:cNvPr>
          <p:cNvSpPr txBox="1"/>
          <p:nvPr/>
        </p:nvSpPr>
        <p:spPr>
          <a:xfrm>
            <a:off x="9733466" y="532658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蛋类</a:t>
            </a:r>
            <a:endParaRPr lang="en-US" sz="10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8ABAB2-32EE-477B-B2DF-B6CEEF0935CE}"/>
              </a:ext>
            </a:extLst>
          </p:cNvPr>
          <p:cNvSpPr txBox="1"/>
          <p:nvPr/>
        </p:nvSpPr>
        <p:spPr>
          <a:xfrm>
            <a:off x="10763525" y="5299789"/>
            <a:ext cx="847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植物油</a:t>
            </a:r>
            <a:endParaRPr lang="en-US" sz="1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F6B8026-B0F7-4BCC-8C32-4AAF238D5D0A}"/>
              </a:ext>
            </a:extLst>
          </p:cNvPr>
          <p:cNvSpPr txBox="1"/>
          <p:nvPr/>
        </p:nvSpPr>
        <p:spPr>
          <a:xfrm>
            <a:off x="1339324" y="535447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有进出口</a:t>
            </a:r>
            <a:endParaRPr lang="en-US" sz="1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EDF18A-A2B0-4D1A-9F9D-FE918752A1BD}"/>
              </a:ext>
            </a:extLst>
          </p:cNvPr>
          <p:cNvSpPr txBox="1"/>
          <p:nvPr/>
        </p:nvSpPr>
        <p:spPr>
          <a:xfrm>
            <a:off x="1374381" y="587287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/>
              <a:t>自产</a:t>
            </a:r>
            <a:endParaRPr lang="en-US" sz="10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766762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2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有机农业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964238" y="1204913"/>
            <a:ext cx="6086475" cy="4448175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endParaRPr lang="ky-KG" altLang="en-US" sz="2400" b="1" dirty="0">
              <a:solidFill>
                <a:srgbClr val="2E75B6"/>
              </a:solidFill>
            </a:endParaRPr>
          </a:p>
          <a:p>
            <a:pPr lvl="0" rtl="0" eaLnBrk="1" hangingPunct="1"/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吉尔吉斯共和国通过了2019年5月18日第65号《吉尔吉斯共和国有机农业生产法》</a:t>
            </a:r>
          </a:p>
          <a:p>
            <a:pPr lvl="0" rtl="0" eaLnBrk="1" hangingPunct="1"/>
            <a:r>
              <a:rPr lang="zh-CN" altLang="en-U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给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生产有机产品的</a:t>
            </a:r>
            <a:r>
              <a:rPr lang="zh-CN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艾马克人（</a:t>
            </a:r>
            <a:r>
              <a:rPr lang="en-US" altLang="zh-CN" sz="1800" dirty="0" err="1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Aimaks</a:t>
            </a:r>
            <a:r>
              <a:rPr lang="zh-CN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）分配了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312</a:t>
            </a:r>
            <a:r>
              <a:rPr lang="en-US" alt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,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784公顷</a:t>
            </a:r>
            <a:r>
              <a:rPr lang="zh-CN" altLang="en-U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经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PGS系统认证</a:t>
            </a:r>
            <a:r>
              <a:rPr lang="zh-CN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的土地</a:t>
            </a:r>
            <a:endParaRPr lang="zh-Hans" sz="1800" b="0" i="0" u="none" strike="noStrike" dirty="0">
              <a:solidFill>
                <a:srgbClr val="2E75B6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eaLnBrk="1" hangingPunct="1"/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处于转型期</a:t>
            </a:r>
            <a:r>
              <a:rPr lang="zh-CN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以及</a:t>
            </a:r>
            <a:r>
              <a:rPr lang="zh-Hans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在当地市场和当地商店销售其产品</a:t>
            </a:r>
            <a:r>
              <a:rPr lang="zh-CN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的艾马克人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（12）和试点企业（123）有8504公顷</a:t>
            </a:r>
            <a:r>
              <a:rPr lang="zh-CN" altLang="en-U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土地</a:t>
            </a:r>
            <a:endParaRPr lang="zh-Hans" sz="1800" b="0" i="0" u="none" strike="noStrike" dirty="0">
              <a:solidFill>
                <a:srgbClr val="2E75B6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lvl="0" rtl="0" eaLnBrk="1" hangingPunct="1"/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3278</a:t>
            </a:r>
            <a:r>
              <a:rPr lang="en-US" alt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,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067公顷</a:t>
            </a:r>
            <a:r>
              <a:rPr lang="zh-CN" altLang="en-U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土地</a:t>
            </a:r>
            <a:r>
              <a:rPr lang="zh-CN" altLang="en-US" sz="1800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，相当于</a:t>
            </a:r>
            <a:r>
              <a:rPr lang="zh-Hans" sz="1800" b="0" i="0" u="none" strike="noStrike" dirty="0">
                <a:solidFill>
                  <a:srgbClr val="2E75B6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全国可耕地总面积2%，从事有机生产</a:t>
            </a:r>
          </a:p>
          <a:p>
            <a:pPr lvl="0" eaLnBrk="1" hangingPunct="1">
              <a:buNone/>
            </a:pPr>
            <a:endParaRPr lang="en-IE" altLang="en-US" sz="2400" dirty="0"/>
          </a:p>
          <a:p>
            <a:pPr lvl="0" eaLnBrk="1" hangingPunct="1">
              <a:buNone/>
            </a:pPr>
            <a:endParaRPr lang="en-IE" altLang="en-US" sz="2400" i="1" dirty="0"/>
          </a:p>
        </p:txBody>
      </p:sp>
      <p:pic>
        <p:nvPicPr>
          <p:cNvPr id="24580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8" y="177800"/>
            <a:ext cx="852487" cy="6889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4581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175" y="138113"/>
            <a:ext cx="749300" cy="6889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4582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38" y="1592263"/>
            <a:ext cx="5613400" cy="3856037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8200" y="100013"/>
            <a:ext cx="10515600" cy="736600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2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有机农业</a:t>
            </a:r>
            <a:endParaRPr lang="en-US" alt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096000" y="1123950"/>
            <a:ext cx="5945188" cy="4689475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80000"/>
              </a:lnSpc>
              <a:buNone/>
            </a:pPr>
            <a:endParaRPr lang="ru-RU" altLang="en-US" sz="1800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rtl="0" eaLnBrk="1" hangingPunct="1">
              <a:lnSpc>
                <a:spcPct val="80000"/>
              </a:lnSpc>
              <a:buNone/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吉尔吉斯斯坦有3324名农民从事有机农业生产，有32,000ra通过国际有机标准认证</a:t>
            </a:r>
          </a:p>
          <a:p>
            <a:pPr lvl="0" eaLnBrk="1" hangingPunct="1">
              <a:buNone/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目前</a:t>
            </a:r>
            <a:r>
              <a:rPr lang="zh-Hans" altLang="en-US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，吉尔吉斯共和国农业</a:t>
            </a: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合作社出口有机产品</a:t>
            </a:r>
          </a:p>
          <a:p>
            <a:pPr lvl="0" rtl="0" eaLnBrk="1" hangingPunct="1">
              <a:buNone/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到邻国和其他外国</a:t>
            </a:r>
          </a:p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2021年出口认证有机产品7892吨，</a:t>
            </a:r>
          </a:p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包括6256吨蔬菜，</a:t>
            </a:r>
          </a:p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166吨水果</a:t>
            </a:r>
          </a:p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470吨有机棉</a:t>
            </a:r>
          </a:p>
          <a:p>
            <a:pPr lvl="0" rtl="0" eaLnBrk="1" hangingPunct="1">
              <a:lnSpc>
                <a:spcPct val="8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1000吨药材</a:t>
            </a:r>
          </a:p>
          <a:p>
            <a:pPr lvl="0" eaLnBrk="1" hangingPunct="1">
              <a:lnSpc>
                <a:spcPct val="80000"/>
              </a:lnSpc>
              <a:buNone/>
            </a:pPr>
            <a:endParaRPr lang="ru-RU" altLang="en-US" sz="1800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endParaRPr lang="ky-KG" altLang="en-US" sz="1800" b="1" dirty="0">
              <a:solidFill>
                <a:srgbClr val="C55A11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ky-KG" altLang="en-US" sz="1800" b="1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en-IE" altLang="en-US" sz="1800" dirty="0"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en-IE" altLang="en-US" sz="1800" dirty="0"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en-IE" altLang="en-US" sz="1800" dirty="0"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en-IE" altLang="en-US" sz="1800" dirty="0"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en-IE" altLang="en-US" sz="1800" dirty="0">
              <a:latin typeface="Times New Roman" pitchFamily="18" charset="0"/>
              <a:ea typeface="Times New Roman" pitchFamily="18" charset="0"/>
            </a:endParaRPr>
          </a:p>
          <a:p>
            <a:pPr lvl="0" eaLnBrk="1" hangingPunct="1">
              <a:lnSpc>
                <a:spcPct val="80000"/>
              </a:lnSpc>
              <a:buNone/>
            </a:pPr>
            <a:endParaRPr lang="en-IE" altLang="en-US" sz="1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628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8" y="100013"/>
            <a:ext cx="768350" cy="6556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29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00013"/>
            <a:ext cx="769938" cy="7366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6630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8" y="1471613"/>
            <a:ext cx="5414962" cy="40925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627313" y="26988"/>
            <a:ext cx="5957887" cy="1325562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2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数字化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630863" y="1171575"/>
            <a:ext cx="5886450" cy="4351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lnSpc>
                <a:spcPct val="70000"/>
              </a:lnSpc>
            </a:pPr>
            <a:endParaRPr lang="en-IE" altLang="en-US" sz="700" b="1" dirty="0">
              <a:solidFill>
                <a:schemeClr val="accent1"/>
              </a:solidFill>
            </a:endParaRP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就软件而言，开发和实施了以下项目：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粮食安全地图集 </a:t>
            </a:r>
            <a:r>
              <a:rPr lang="en-US" altLang="zh-CN" sz="1800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</a:t>
            </a: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agro.gov.kg/atlas；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Tunduk 系统 - agro.gov.kg/tunduk；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有机地图 - agro.gov.kg/organic-map；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FaceID Telegram bot- t.me/Agroface_bot；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食品安全部门数据库；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该部网站 - agro.gov.kg；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- 电子文件控制系统(EDC)。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sng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国家综合地籍系统（NICS） </a:t>
            </a:r>
            <a:r>
              <a:rPr lang="zh-Hans" sz="1800" b="0" i="0" u="sng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hlinkClick r:id="rId3"/>
              </a:rPr>
              <a:t>：</a:t>
            </a:r>
            <a:r>
              <a:rPr lang="zh-Hans" sz="1800" b="0" i="0" u="sng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 </a:t>
            </a:r>
            <a:r>
              <a:rPr lang="zh-Hans" sz="1800" b="0" i="0" u="sng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  <a:hlinkClick r:id="rId4"/>
              </a:rPr>
              <a:t>www.cadastre.kg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Jashyl Muras互联网平台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基于服务器的地理信息系统（Web-GIS）</a:t>
            </a:r>
          </a:p>
          <a:p>
            <a:pPr lvl="0" rtl="0" eaLnBrk="1" hangingPunct="1">
              <a:lnSpc>
                <a:spcPct val="70000"/>
              </a:lnSpc>
            </a:pPr>
            <a:r>
              <a:rPr lang="zh-Hans" sz="1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“E-akimiat”、“Sanarim Aimak”、“Tunduk”</a:t>
            </a:r>
          </a:p>
          <a:p>
            <a:pPr lvl="0" eaLnBrk="1" hangingPunct="1">
              <a:lnSpc>
                <a:spcPct val="70000"/>
              </a:lnSpc>
              <a:buNone/>
            </a:pPr>
            <a:endParaRPr lang="ky-KG" altLang="en-US" sz="1800" b="1" dirty="0">
              <a:solidFill>
                <a:schemeClr val="accent1"/>
              </a:solidFill>
            </a:endParaRPr>
          </a:p>
          <a:p>
            <a:pPr lvl="0" eaLnBrk="1" hangingPunct="1">
              <a:lnSpc>
                <a:spcPct val="70000"/>
              </a:lnSpc>
            </a:pPr>
            <a:endParaRPr lang="ru-RU" altLang="en-US" sz="1800" dirty="0">
              <a:solidFill>
                <a:schemeClr val="accent1"/>
              </a:solidFill>
            </a:endParaRPr>
          </a:p>
          <a:p>
            <a:pPr lvl="0" eaLnBrk="1" hangingPunct="1">
              <a:lnSpc>
                <a:spcPct val="70000"/>
              </a:lnSpc>
              <a:buNone/>
            </a:pPr>
            <a:endParaRPr lang="ky-KG" altLang="en-US" sz="700" b="1" dirty="0">
              <a:solidFill>
                <a:srgbClr val="548235"/>
              </a:solidFill>
            </a:endParaRPr>
          </a:p>
          <a:p>
            <a:pPr lvl="0" eaLnBrk="1" hangingPunct="1">
              <a:lnSpc>
                <a:spcPct val="70000"/>
              </a:lnSpc>
              <a:buNone/>
            </a:pPr>
            <a:endParaRPr lang="ky-KG" altLang="en-US" sz="700" b="1" dirty="0">
              <a:solidFill>
                <a:srgbClr val="548235"/>
              </a:solidFill>
            </a:endParaRPr>
          </a:p>
          <a:p>
            <a:pPr lvl="0" eaLnBrk="1" hangingPunct="1">
              <a:lnSpc>
                <a:spcPct val="70000"/>
              </a:lnSpc>
              <a:buNone/>
            </a:pPr>
            <a:endParaRPr lang="ky-KG" altLang="en-US" sz="700" b="1" dirty="0">
              <a:solidFill>
                <a:schemeClr val="accent1"/>
              </a:solidFill>
            </a:endParaRPr>
          </a:p>
          <a:p>
            <a:pPr lvl="0" eaLnBrk="1" hangingPunct="1">
              <a:lnSpc>
                <a:spcPct val="70000"/>
              </a:lnSpc>
            </a:pPr>
            <a:endParaRPr lang="en-IE" altLang="en-US" sz="700" dirty="0"/>
          </a:p>
          <a:p>
            <a:pPr lvl="0" eaLnBrk="1" hangingPunct="1">
              <a:lnSpc>
                <a:spcPct val="70000"/>
              </a:lnSpc>
            </a:pPr>
            <a:endParaRPr lang="en-IE" altLang="en-US" sz="700" dirty="0"/>
          </a:p>
          <a:p>
            <a:pPr lvl="0" eaLnBrk="1" hangingPunct="1">
              <a:lnSpc>
                <a:spcPct val="70000"/>
              </a:lnSpc>
            </a:pPr>
            <a:endParaRPr lang="en-IE" altLang="en-US" sz="700" dirty="0"/>
          </a:p>
          <a:p>
            <a:pPr lvl="0" eaLnBrk="1" hangingPunct="1">
              <a:lnSpc>
                <a:spcPct val="70000"/>
              </a:lnSpc>
            </a:pPr>
            <a:endParaRPr lang="en-IE" altLang="en-US" sz="700" dirty="0"/>
          </a:p>
          <a:p>
            <a:pPr lvl="0" eaLnBrk="1" hangingPunct="1">
              <a:lnSpc>
                <a:spcPct val="70000"/>
              </a:lnSpc>
              <a:buNone/>
            </a:pPr>
            <a:endParaRPr lang="en-IE" altLang="en-US" sz="700" dirty="0"/>
          </a:p>
          <a:p>
            <a:pPr lvl="0" eaLnBrk="1" hangingPunct="1">
              <a:lnSpc>
                <a:spcPct val="70000"/>
              </a:lnSpc>
              <a:buNone/>
            </a:pPr>
            <a:endParaRPr lang="en-IE" altLang="en-US" sz="300" i="1" dirty="0"/>
          </a:p>
        </p:txBody>
      </p:sp>
      <p:pic>
        <p:nvPicPr>
          <p:cNvPr id="28676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38" y="100013"/>
            <a:ext cx="928687" cy="82708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7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1813" y="128588"/>
            <a:ext cx="931862" cy="7985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8678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513" y="1352550"/>
            <a:ext cx="5467350" cy="470217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46138" y="180975"/>
            <a:ext cx="10515600" cy="646113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l" defTabSz="9144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Calibri Light"/>
                <a:ea typeface="Arial"/>
                <a:cs typeface="+mj-cs"/>
              </a:defRPr>
            </a:lvl1pPr>
          </a:lstStyle>
          <a:p>
            <a:pPr lvl="0" algn="ctr" rtl="0" eaLnBrk="1" hangingPunct="1"/>
            <a:r>
              <a:rPr lang="zh-Hans" sz="2800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气候变化</a:t>
            </a:r>
            <a:endParaRPr lang="en-US" altLang="en-US" sz="2800" b="1" dirty="0">
              <a:solidFill>
                <a:schemeClr val="accent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039813" y="1079500"/>
            <a:ext cx="10515600" cy="4351338"/>
          </a:xfrm>
          <a:noFill/>
          <a:ln w="9525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IE" altLang="en-US" b="1" dirty="0">
              <a:solidFill>
                <a:schemeClr val="accent1"/>
              </a:solidFill>
            </a:endParaRPr>
          </a:p>
          <a:p>
            <a:pPr marL="0" lvl="0" indent="0" eaLnBrk="1" hangingPunct="1">
              <a:buNone/>
            </a:pPr>
            <a:endParaRPr lang="ky-KG" altLang="en-US" b="1" dirty="0">
              <a:solidFill>
                <a:schemeClr val="accent1"/>
              </a:solidFill>
            </a:endParaRPr>
          </a:p>
          <a:p>
            <a:pPr marL="0" lvl="0" indent="0" eaLnBrk="1" hangingPunct="1">
              <a:buNone/>
            </a:pPr>
            <a:endParaRPr lang="ky-KG" altLang="en-US" b="1" dirty="0">
              <a:solidFill>
                <a:schemeClr val="accent1"/>
              </a:solidFill>
            </a:endParaRPr>
          </a:p>
          <a:p>
            <a:pPr marL="0" lvl="0" indent="0" eaLnBrk="1" hangingPunct="1"/>
            <a:endParaRPr lang="en-IE" altLang="en-US" dirty="0"/>
          </a:p>
          <a:p>
            <a:pPr marL="0" lvl="0" indent="0" eaLnBrk="1" hangingPunct="1"/>
            <a:endParaRPr lang="en-IE" altLang="en-US" dirty="0"/>
          </a:p>
          <a:p>
            <a:pPr marL="0" lvl="0" indent="0" eaLnBrk="1" hangingPunct="1"/>
            <a:endParaRPr lang="en-IE" altLang="en-US" dirty="0"/>
          </a:p>
          <a:p>
            <a:pPr marL="0" lvl="0" indent="0" eaLnBrk="1" hangingPunct="1"/>
            <a:endParaRPr lang="en-IE" altLang="en-US" dirty="0"/>
          </a:p>
          <a:p>
            <a:pPr marL="0" lvl="0" indent="0" eaLnBrk="1" hangingPunct="1">
              <a:buNone/>
            </a:pPr>
            <a:endParaRPr lang="en-IE" altLang="en-US" dirty="0"/>
          </a:p>
          <a:p>
            <a:pPr marL="0" lvl="0" indent="0" eaLnBrk="1" hangingPunct="1">
              <a:buNone/>
            </a:pPr>
            <a:endParaRPr lang="en-IE" altLang="en-US" sz="1200" i="1" dirty="0"/>
          </a:p>
        </p:txBody>
      </p:sp>
      <p:pic>
        <p:nvPicPr>
          <p:cNvPr id="30724" name="Рисунок 4" descr="Ледник Иныльчек - информация, фото,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036638"/>
            <a:ext cx="3770313" cy="2392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5" name="Рисунок 5" descr="Немецкая волна&quot;: Киргизские ледники тают все быстрее? - KLOOP.KG - Новости  Кыргызстан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3602038"/>
            <a:ext cx="3770313" cy="2392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6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838" y="100013"/>
            <a:ext cx="930275" cy="7270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27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4888" y="142875"/>
            <a:ext cx="779462" cy="727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28" name="Прямоугольник 8"/>
          <p:cNvSpPr/>
          <p:nvPr/>
        </p:nvSpPr>
        <p:spPr>
          <a:xfrm>
            <a:off x="4806950" y="1079500"/>
            <a:ext cx="7005638" cy="4210050"/>
          </a:xfrm>
          <a:prstGeom prst="rect">
            <a:avLst/>
          </a:prstGeom>
          <a:noFill/>
          <a:ln>
            <a:noFill/>
            <a:round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449262" algn="just" rtl="0" eaLnBrk="1" hangingPunct="1"/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截至2013-2016年，根据Landsat-8卫星图像，吉尔吉斯斯坦有9959</a:t>
            </a:r>
            <a:r>
              <a:rPr lang="zh-CN" altLang="en-U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个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冰川，总面积为66</a:t>
            </a:r>
            <a:r>
              <a:rPr lang="en-US" altLang="zh-Hans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,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839平方公里，占吉尔吉斯斯坦总面积的33.45%。因此，</a:t>
            </a:r>
            <a:r>
              <a:rPr lang="zh-CN" altLang="en-US" b="1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我</a:t>
            </a:r>
            <a:r>
              <a:rPr lang="zh-Hans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国的冰川覆盖面积总共减少了0.66%。</a:t>
            </a:r>
          </a:p>
          <a:p>
            <a:pPr marL="0" lvl="0" indent="449262" algn="just" eaLnBrk="1" hangingPunct="1"/>
            <a:endParaRPr lang="ru-RU" altLang="en-US" b="1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449262" algn="just" rtl="0" eaLnBrk="1" hangingPunct="1"/>
            <a:r>
              <a:rPr lang="zh-Hans" b="1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增加绿色空间是保护山区冰川的唯一途径。</a:t>
            </a:r>
            <a:endParaRPr lang="zh-Hans" b="0" i="0" u="none" strike="noStrike" dirty="0">
              <a:solidFill>
                <a:srgbClr val="4472C4"/>
              </a:solidFill>
              <a:highlight>
                <a:srgbClr val="000000">
                  <a:alpha val="0"/>
                </a:srgbClr>
              </a:highlight>
              <a:latin typeface="Simsun"/>
              <a:ea typeface="Simsun"/>
            </a:endParaRPr>
          </a:p>
          <a:p>
            <a:pPr marL="0" lvl="0" indent="449262" algn="just" eaLnBrk="1" hangingPunct="1"/>
            <a:endParaRPr lang="ru-RU" altLang="en-US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449262" algn="just" rtl="0" eaLnBrk="1" hangingPunct="1"/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为此，</a:t>
            </a:r>
            <a:r>
              <a:rPr lang="zh-CN" altLang="en-U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我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部创建了ashyl Muras互联网平台-基于服务器的地理信息系统 (Web-GIS)。截至2022年8月1日，</a:t>
            </a:r>
            <a:r>
              <a:rPr lang="zh-CN" altLang="en-US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开展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Jashyl Muras全国</a:t>
            </a:r>
            <a:r>
              <a:rPr lang="zh-CN" altLang="en-U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运动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，在总面积419</a:t>
            </a:r>
            <a:r>
              <a:rPr lang="en-US" altLang="zh-Hans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,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915公顷的土地上种植了</a:t>
            </a:r>
            <a:r>
              <a:rPr lang="en-US" alt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5,393,159</a:t>
            </a:r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株幼苗。</a:t>
            </a:r>
          </a:p>
          <a:p>
            <a:pPr marL="0" lvl="0" indent="449262" algn="just" eaLnBrk="1" hangingPunct="1"/>
            <a:endParaRPr lang="ru-RU" altLang="en-US" b="1" dirty="0">
              <a:solidFill>
                <a:schemeClr val="accent1"/>
              </a:solidFill>
              <a:latin typeface="Times New Roman" pitchFamily="18" charset="0"/>
              <a:ea typeface="Times New Roman" pitchFamily="18" charset="0"/>
            </a:endParaRPr>
          </a:p>
          <a:p>
            <a:pPr marL="0" lvl="0" indent="449262" algn="just" rtl="0" eaLnBrk="1" hangingPunct="1"/>
            <a:r>
              <a:rPr lang="zh-Hans" b="0" i="0" u="none" strike="noStrike" dirty="0">
                <a:solidFill>
                  <a:srgbClr val="4472C4"/>
                </a:solidFill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这将使我们有可能开展针对性恢复工作，为增加吉尔吉斯斯坦森林面积做出重大贡献。</a:t>
            </a:r>
          </a:p>
          <a:p>
            <a:pPr marL="0" lvl="0" indent="449262" algn="just" eaLnBrk="1" hangingPunct="1"/>
            <a:endParaRPr lang="ru-RU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0729" name="Rectangle 3"/>
          <p:cNvSpPr/>
          <p:nvPr/>
        </p:nvSpPr>
        <p:spPr>
          <a:xfrm>
            <a:off x="66675" y="6456363"/>
            <a:ext cx="6096000" cy="2460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Arial"/>
              </a:defRPr>
            </a:lvl5pPr>
          </a:lstStyle>
          <a:p>
            <a:pPr marL="0" lvl="0" indent="0" rtl="0" eaLnBrk="1" hangingPunct="1"/>
            <a:r>
              <a:rPr lang="zh-Hans" sz="1000" b="0" i="1" u="none" strike="noStrike">
                <a:highlight>
                  <a:srgbClr val="000000">
                    <a:alpha val="0"/>
                  </a:srgbClr>
                </a:highlight>
                <a:latin typeface="Simsun"/>
                <a:ea typeface="Simsun"/>
              </a:rPr>
              <a:t>资料来源：阿扎提克(Azattyk)</a:t>
            </a:r>
            <a:endParaRPr lang="en-US" altLang="en-US" sz="1000" i="1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</documentManagement>
</p:properties>
</file>

<file path=customXml/itemProps1.xml><?xml version="1.0" encoding="utf-8"?>
<ds:datastoreItem xmlns:ds="http://schemas.openxmlformats.org/officeDocument/2006/customXml" ds:itemID="{B97F0E77-DA3C-424F-B082-E73A2170E1CE}"/>
</file>

<file path=customXml/itemProps2.xml><?xml version="1.0" encoding="utf-8"?>
<ds:datastoreItem xmlns:ds="http://schemas.openxmlformats.org/officeDocument/2006/customXml" ds:itemID="{BBC3218C-EFF3-4067-A59F-5F931848B96B}"/>
</file>

<file path=customXml/itemProps3.xml><?xml version="1.0" encoding="utf-8"?>
<ds:datastoreItem xmlns:ds="http://schemas.openxmlformats.org/officeDocument/2006/customXml" ds:itemID="{712B59A1-6811-4BFD-B465-576DCF9B0342}"/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814</Words>
  <Application>Microsoft Office PowerPoint</Application>
  <PresentationFormat>宽屏</PresentationFormat>
  <Paragraphs>205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Simsun</vt:lpstr>
      <vt:lpstr>Arial</vt:lpstr>
      <vt:lpstr>Calibri</vt:lpstr>
      <vt:lpstr>Calibri Light</vt:lpstr>
      <vt:lpstr>Roboto</vt:lpstr>
      <vt:lpstr>Times New Roman</vt:lpstr>
      <vt:lpstr>Office Theme</vt:lpstr>
      <vt:lpstr>Chart</vt:lpstr>
      <vt:lpstr>吉尔吉斯共和国 农业部</vt:lpstr>
      <vt:lpstr> 吉尔吉斯共和国 农业战略发展优先领域 </vt:lpstr>
      <vt:lpstr> 农工综合体 主要战略文件</vt:lpstr>
      <vt:lpstr> 吉尔吉斯共和国农业部治理结构</vt:lpstr>
      <vt:lpstr>2021年人口食物供应</vt:lpstr>
      <vt:lpstr>有机农业</vt:lpstr>
      <vt:lpstr>有机农业</vt:lpstr>
      <vt:lpstr>数字化</vt:lpstr>
      <vt:lpstr>气候变化</vt:lpstr>
      <vt:lpstr>气候变化适应</vt:lpstr>
      <vt:lpstr>PowerPoint 演示文稿</vt:lpstr>
      <vt:lpstr>数字化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Food Systems Governance:  Good Practices</dc:title>
  <dc:creator>Sinead M</dc:creator>
  <cp:lastModifiedBy>Lu P</cp:lastModifiedBy>
  <cp:revision>172</cp:revision>
  <cp:lastPrinted>2022-05-20T14:23:38Z</cp:lastPrinted>
  <dcterms:created xsi:type="dcterms:W3CDTF">2022-05-13T14:38:13Z</dcterms:created>
  <dcterms:modified xsi:type="dcterms:W3CDTF">2022-08-07T10:59:42Z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</Properties>
</file>