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6.xml" ContentType="application/vnd.ms-office.chart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7" r:id="rId2"/>
    <p:sldId id="257" r:id="rId3"/>
    <p:sldId id="258" r:id="rId4"/>
    <p:sldId id="266" r:id="rId5"/>
    <p:sldId id="265" r:id="rId6"/>
    <p:sldId id="274" r:id="rId7"/>
    <p:sldId id="275" r:id="rId8"/>
    <p:sldId id="272" r:id="rId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E"/>
    <a:srgbClr val="11989F"/>
    <a:srgbClr val="008E40"/>
    <a:srgbClr val="FF7054"/>
    <a:srgbClr val="EFF24B"/>
    <a:srgbClr val="32E83F"/>
    <a:srgbClr val="00F6F6"/>
    <a:srgbClr val="00C0C0"/>
    <a:srgbClr val="DCE6F2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59" autoAdjust="0"/>
  </p:normalViewPr>
  <p:slideViewPr>
    <p:cSldViewPr>
      <p:cViewPr varScale="1">
        <p:scale>
          <a:sx n="57" d="100"/>
          <a:sy n="57" d="100"/>
        </p:scale>
        <p:origin x="14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41;-03-09-&#1043;%20(2021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57;&#1074;&#1080;&#1085;&#110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7452937050084E-2"/>
          <c:y val="3.763087638997871E-2"/>
          <c:w val="0.87634948143722413"/>
          <c:h val="0.8665814382537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190-4014-A7CD-F2ACF02B7F7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175532</c:v>
                </c:pt>
                <c:pt idx="1">
                  <c:v>174265</c:v>
                </c:pt>
                <c:pt idx="2">
                  <c:v>1298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A-0E4A-BC9D-5EA846CCB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F64-4554-A1DA-650AF1D07AF7}"/>
              </c:ext>
            </c:extLst>
          </c:dPt>
          <c:dPt>
            <c:idx val="1"/>
            <c:bubble3D val="0"/>
            <c:spPr>
              <a:solidFill>
                <a:srgbClr val="32E83F"/>
              </a:solidFill>
            </c:spPr>
            <c:extLst>
              <c:ext xmlns:c16="http://schemas.microsoft.com/office/drawing/2014/chart" uri="{C3380CC4-5D6E-409C-BE32-E72D297353CC}">
                <c16:uniqueId val="{00000003-7F64-4554-A1DA-650AF1D07AF7}"/>
              </c:ext>
            </c:extLst>
          </c:dPt>
          <c:dPt>
            <c:idx val="2"/>
            <c:bubble3D val="0"/>
            <c:spPr>
              <a:solidFill>
                <a:srgbClr val="EFF24B"/>
              </a:solidFill>
            </c:spPr>
            <c:extLst>
              <c:ext xmlns:c16="http://schemas.microsoft.com/office/drawing/2014/chart" uri="{C3380CC4-5D6E-409C-BE32-E72D297353CC}">
                <c16:uniqueId val="{00000005-7F64-4554-A1DA-650AF1D07AF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F64-4554-A1DA-650AF1D07AF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282285</c:v>
                </c:pt>
                <c:pt idx="1">
                  <c:v>24320</c:v>
                </c:pt>
                <c:pt idx="2">
                  <c:v>168546</c:v>
                </c:pt>
                <c:pt idx="3">
                  <c:v>426511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6-B54E-B018-8723E1521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ECD-4067-9022-A560CF5A9915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ECD-4067-9022-A560CF5A991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540765</c:v>
                </c:pt>
                <c:pt idx="1">
                  <c:v>7137</c:v>
                </c:pt>
                <c:pt idx="2">
                  <c:v>19429</c:v>
                </c:pt>
                <c:pt idx="3">
                  <c:v>553760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F-4E47-B47A-9100C41B4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E6-844C-9F6D-C7613AFEABF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E6-844C-9F6D-C7613AFEABF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E6-844C-9F6D-C7613AFEABF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E6-844C-9F6D-C7613AFEABF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E6-844C-9F6D-C7613AFEABFD}"/>
              </c:ext>
            </c:extLst>
          </c:dPt>
          <c:dLbls>
            <c:dLbl>
              <c:idx val="0"/>
              <c:layout>
                <c:manualLayout>
                  <c:x val="3.9130434782608699E-2"/>
                  <c:y val="6.92041522491349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80%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E6-844C-9F6D-C7613AFEABFD}"/>
                </c:ext>
              </c:extLst>
            </c:dLbl>
            <c:dLbl>
              <c:idx val="1"/>
              <c:layout>
                <c:manualLayout>
                  <c:x val="-1.5217391304347827E-2"/>
                  <c:y val="-2.76816608996539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E6-844C-9F6D-C7613AFEABFD}"/>
                </c:ext>
              </c:extLst>
            </c:dLbl>
            <c:dLbl>
              <c:idx val="2"/>
              <c:layout>
                <c:manualLayout>
                  <c:x val="-4.1304347826086919E-2"/>
                  <c:y val="-3.80622837370242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E6-844C-9F6D-C7613AFEABFD}"/>
                </c:ext>
              </c:extLst>
            </c:dLbl>
            <c:dLbl>
              <c:idx val="3"/>
              <c:layout>
                <c:manualLayout>
                  <c:x val="-1.5217391304347827E-2"/>
                  <c:y val="-8.996594283846007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</a:t>
                    </a:r>
                    <a:endParaRPr lang="en-US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E6-844C-9F6D-C7613AFEABFD}"/>
                </c:ext>
              </c:extLst>
            </c:dLbl>
            <c:dLbl>
              <c:idx val="4"/>
              <c:layout>
                <c:manualLayout>
                  <c:x val="5.6521739130434782E-2"/>
                  <c:y val="-8.996539792387543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1,2%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E6-844C-9F6D-C7613AFEABF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Лист1!$A$24:$A$28</c:f>
              <c:strCache>
                <c:ptCount val="5"/>
                <c:pt idx="0">
                  <c:v>Wheat</c:v>
                </c:pt>
                <c:pt idx="1">
                  <c:v>Barley</c:v>
                </c:pt>
                <c:pt idx="2">
                  <c:v>Oat</c:v>
                </c:pt>
                <c:pt idx="3">
                  <c:v>Corn</c:v>
                </c:pt>
                <c:pt idx="4">
                  <c:v>Rice</c:v>
                </c:pt>
              </c:strCache>
            </c:str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12863</c:v>
                </c:pt>
                <c:pt idx="1">
                  <c:v>2225</c:v>
                </c:pt>
                <c:pt idx="2">
                  <c:v>2478</c:v>
                </c:pt>
                <c:pt idx="3">
                  <c:v>191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E6-844C-9F6D-C7613AFE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83291409938742E-2"/>
          <c:y val="9.0186640186669775E-2"/>
          <c:w val="0.95623341718012256"/>
          <c:h val="0.75987185685652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3 786,6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F7-4586-BA3D-AF89C27AD2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5 346,9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F7-4586-BA3D-AF89C27AD2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4 793,4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F7-4586-BA3D-AF89C27AD2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5 024,6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F7-4586-BA3D-AF89C27AD2F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5 450,6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DF7-4586-BA3D-AF89C27AD2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3786.6</c:v>
                </c:pt>
                <c:pt idx="1">
                  <c:v>5346.9</c:v>
                </c:pt>
                <c:pt idx="2">
                  <c:v>4793.3999999999996</c:v>
                </c:pt>
                <c:pt idx="3">
                  <c:v>5024.6000000000004</c:v>
                </c:pt>
                <c:pt idx="4">
                  <c:v>5450.6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9-284B-BFAC-26759E8D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3504"/>
        <c:axId val="236855296"/>
      </c:barChart>
      <c:catAx>
        <c:axId val="2368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855296"/>
        <c:crosses val="autoZero"/>
        <c:auto val="1"/>
        <c:lblAlgn val="ctr"/>
        <c:lblOffset val="100"/>
        <c:noMultiLvlLbl val="0"/>
      </c:catAx>
      <c:valAx>
        <c:axId val="23685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685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705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2D-F24B-AAE6-07C850EC7C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2D-F24B-AAE6-07C850EC7C60}"/>
              </c:ext>
            </c:extLst>
          </c:dPt>
          <c:dPt>
            <c:idx val="2"/>
            <c:invertIfNegative val="0"/>
            <c:bubble3D val="0"/>
            <c:spPr>
              <a:solidFill>
                <a:srgbClr val="32E83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2D-F24B-AAE6-07C850EC7C60}"/>
              </c:ext>
            </c:extLst>
          </c:dPt>
          <c:dPt>
            <c:idx val="3"/>
            <c:invertIfNegative val="0"/>
            <c:bubble3D val="0"/>
            <c:spPr>
              <a:solidFill>
                <a:srgbClr val="EFF24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C2D-F24B-AAE6-07C850EC7C60}"/>
              </c:ext>
            </c:extLst>
          </c:dPt>
          <c:dPt>
            <c:idx val="4"/>
            <c:invertIfNegative val="0"/>
            <c:bubble3D val="0"/>
            <c:spPr>
              <a:solidFill>
                <a:srgbClr val="00F6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C2D-F24B-AAE6-07C850EC7C60}"/>
              </c:ext>
            </c:extLst>
          </c:dPt>
          <c:cat>
            <c:strRef>
              <c:f>'3.2'!$A$27:$A$31</c:f>
              <c:strCache>
                <c:ptCount val="5"/>
                <c:pt idx="0">
                  <c:v>подсолнечник</c:v>
                </c:pt>
                <c:pt idx="1">
                  <c:v>лен</c:v>
                </c:pt>
                <c:pt idx="2">
                  <c:v>сафлор</c:v>
                </c:pt>
                <c:pt idx="3">
                  <c:v>cоя бобы</c:v>
                </c:pt>
                <c:pt idx="4">
                  <c:v>рапс</c:v>
                </c:pt>
              </c:strCache>
            </c:strRef>
          </c:cat>
          <c:val>
            <c:numRef>
              <c:f>'3.2'!$B$27:$B$31</c:f>
              <c:numCache>
                <c:formatCode>#\ ##0.0;[Red]#\ ##0.0</c:formatCode>
                <c:ptCount val="5"/>
                <c:pt idx="0">
                  <c:v>1031</c:v>
                </c:pt>
                <c:pt idx="1">
                  <c:v>775.6</c:v>
                </c:pt>
                <c:pt idx="2">
                  <c:v>223.9</c:v>
                </c:pt>
                <c:pt idx="3">
                  <c:v>237.8</c:v>
                </c:pt>
                <c:pt idx="4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D-F24B-AAE6-07C850EC7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47008"/>
        <c:axId val="181548544"/>
      </c:barChart>
      <c:catAx>
        <c:axId val="18154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548544"/>
        <c:crosses val="autoZero"/>
        <c:auto val="1"/>
        <c:lblAlgn val="ctr"/>
        <c:lblOffset val="100"/>
        <c:noMultiLvlLbl val="0"/>
      </c:catAx>
      <c:valAx>
        <c:axId val="181548544"/>
        <c:scaling>
          <c:orientation val="minMax"/>
        </c:scaling>
        <c:delete val="1"/>
        <c:axPos val="b"/>
        <c:numFmt formatCode="#\ ##0.0;[Red]#\ ##0.0" sourceLinked="1"/>
        <c:majorTickMark val="none"/>
        <c:minorTickMark val="none"/>
        <c:tickLblPos val="nextTo"/>
        <c:crossAx val="18154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12485116552235"/>
          <c:y val="7.5406693896466467E-2"/>
          <c:w val="0.37975003441982391"/>
          <c:h val="0.733024652149301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6-D84D-9780-E8E052D964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6-D84D-9780-E8E052D964C9}"/>
              </c:ext>
            </c:extLst>
          </c:dPt>
          <c:dPt>
            <c:idx val="2"/>
            <c:bubble3D val="0"/>
            <c:spPr>
              <a:solidFill>
                <a:srgbClr val="008E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6-D84D-9780-E8E052D964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zh-CN" altLang="en-US"/>
                      <a:t>中国</a:t>
                    </a:r>
                    <a:r>
                      <a:rPr lang="zh-CN" altLang="en-US" baseline="0" dirty="0"/>
                      <a:t>
</a:t>
                    </a:r>
                    <a:fld id="{0FDEDB22-510F-4D52-A520-BAA9AAE90A37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46-D84D-9780-E8E052D964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CN" altLang="en-US"/>
                      <a:t>瑞士</a:t>
                    </a:r>
                    <a:r>
                      <a:rPr lang="zh-CN" altLang="en-US" baseline="0" dirty="0"/>
                      <a:t>
</a:t>
                    </a:r>
                    <a:fld id="{F9FE2AB1-4D08-43EB-B284-A46D523B4032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46-D84D-9780-E8E052D964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CN" altLang="en-US"/>
                      <a:t>俄罗斯</a:t>
                    </a:r>
                    <a:r>
                      <a:rPr lang="zh-CN" altLang="en-US" baseline="0" dirty="0"/>
                      <a:t>
</a:t>
                    </a:r>
                    <a:fld id="{63008CD6-2E29-4D5D-BCB6-217CEA0E1043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46-D84D-9780-E8E052D964C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Лист1!$A$5:$A$7</c:f>
              <c:strCache>
                <c:ptCount val="3"/>
                <c:pt idx="0">
                  <c:v>China </c:v>
                </c:pt>
                <c:pt idx="1">
                  <c:v>Switzerland </c:v>
                </c:pt>
                <c:pt idx="2">
                  <c:v>Russian Federation 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20.376999999999999</c:v>
                </c:pt>
                <c:pt idx="1">
                  <c:v>20.309000000000001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46-D84D-9780-E8E052D9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A2-F140-8791-B18BC0A1CC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A2-F140-8791-B18BC0A1CC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zh-CN" altLang="en-US"/>
                      <a:t>乌兹别克斯坦</a:t>
                    </a:r>
                    <a:r>
                      <a:rPr lang="zh-CN" altLang="en-US" baseline="0" dirty="0"/>
                      <a:t>
</a:t>
                    </a:r>
                    <a:fld id="{9168B06D-72F1-4197-82EE-7FDD9F9D427C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A2-F140-8791-B18BC0A1CC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CN" altLang="en-US"/>
                      <a:t>塔吉克斯坦</a:t>
                    </a:r>
                    <a:r>
                      <a:rPr lang="zh-CN" altLang="en-US" baseline="0" dirty="0"/>
                      <a:t>
</a:t>
                    </a:r>
                    <a:fld id="{9EF3C642-AED4-4925-A26A-B426BD3BB0B7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A2-F140-8791-B18BC0A1CC5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Uzbekistan </c:v>
                </c:pt>
                <c:pt idx="1">
                  <c:v>Tajikistan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9.7780000000000005</c:v>
                </c:pt>
                <c:pt idx="1">
                  <c:v>2.7429999999999999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2-F140-8791-B18BC0A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7-9547-8518-44F88C9FAB9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7-9547-8518-44F88C9FAB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F7-9547-8518-44F88C9FAB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F7-9547-8518-44F88C9FAB94}"/>
              </c:ext>
            </c:extLst>
          </c:dPt>
          <c:dLbls>
            <c:dLbl>
              <c:idx val="0"/>
              <c:layout>
                <c:manualLayout>
                  <c:x val="7.1385674939279276E-2"/>
                  <c:y val="2.4441881843230001E-7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baseline="0"/>
                      <a:t>乌兹别克斯坦</a:t>
                    </a:r>
                    <a:r>
                      <a:rPr lang="zh-CN" altLang="en-US" baseline="0" dirty="0"/>
                      <a:t>
</a:t>
                    </a:r>
                    <a:fld id="{043444B0-7263-4C5A-87FF-BF541C0E42A2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32818476849208"/>
                      <c:h val="0.23436196178365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F7-9547-8518-44F88C9FAB94}"/>
                </c:ext>
              </c:extLst>
            </c:dLbl>
            <c:dLbl>
              <c:idx val="1"/>
              <c:layout>
                <c:manualLayout>
                  <c:x val="-3.757140786277857E-3"/>
                  <c:y val="4.9665903917006989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塔吉克斯坦</a:t>
                    </a:r>
                    <a:r>
                      <a:rPr lang="zh-CN" altLang="en-US" baseline="0" dirty="0"/>
                      <a:t>
</a:t>
                    </a:r>
                    <a:fld id="{AA920B26-7223-492B-8CE4-403D080C6084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F7-9547-8518-44F88C9FAB94}"/>
                </c:ext>
              </c:extLst>
            </c:dLbl>
            <c:dLbl>
              <c:idx val="2"/>
              <c:layout>
                <c:manualLayout>
                  <c:x val="-9.0171378870668575E-2"/>
                  <c:y val="1.241672039807026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吉尔吉斯斯坦</a:t>
                    </a:r>
                    <a:r>
                      <a:rPr lang="zh-CN" altLang="en-US" baseline="0" dirty="0"/>
                      <a:t>
</a:t>
                    </a:r>
                    <a:fld id="{4EA17181-F0C7-43E2-9CED-A05F93AC49ED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5674791360352"/>
                      <c:h val="0.23436196178365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F7-9547-8518-44F88C9FAB94}"/>
                </c:ext>
              </c:extLst>
            </c:dLbl>
            <c:dLbl>
              <c:idx val="3"/>
              <c:layout>
                <c:manualLayout>
                  <c:x val="-6.8880118706084977E-17"/>
                  <c:y val="-1.862471396887766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中国</a:t>
                    </a:r>
                    <a:r>
                      <a:rPr lang="zh-CN" altLang="en-US" baseline="0" dirty="0"/>
                      <a:t>
</a:t>
                    </a:r>
                    <a:fld id="{5BA56CB4-AA9D-49CE-A39B-3DCCD720E27D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F7-9547-8518-44F88C9FAB9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Лист1!$A$13:$A$16</c:f>
              <c:strCache>
                <c:ptCount val="4"/>
                <c:pt idx="0">
                  <c:v>Uzbekistan </c:v>
                </c:pt>
                <c:pt idx="1">
                  <c:v>Tajikistan </c:v>
                </c:pt>
                <c:pt idx="2">
                  <c:v>Kyrgyzstan </c:v>
                </c:pt>
                <c:pt idx="3">
                  <c:v>China </c:v>
                </c:pt>
              </c:strCache>
            </c:strRef>
          </c:cat>
          <c:val>
            <c:numRef>
              <c:f>Лист1!$B$13:$B$16</c:f>
              <c:numCache>
                <c:formatCode>General</c:formatCode>
                <c:ptCount val="4"/>
                <c:pt idx="0">
                  <c:v>58.22</c:v>
                </c:pt>
                <c:pt idx="1">
                  <c:v>26.853000000000002</c:v>
                </c:pt>
                <c:pt idx="2">
                  <c:v>11.12</c:v>
                </c:pt>
                <c:pt idx="3">
                  <c:v>10.638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7-9547-8518-44F88C9FA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D-6F4F-9774-31F9B61D25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D-6F4F-9774-31F9B61D2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D-6F4F-9774-31F9B61D25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zh-CN" altLang="en-US"/>
                      <a:t>塔吉克斯坦</a:t>
                    </a:r>
                    <a:r>
                      <a:rPr lang="zh-CN" altLang="en-US" baseline="0" dirty="0"/>
                      <a:t>
</a:t>
                    </a:r>
                    <a:fld id="{BA562141-CAE5-43A7-B6DC-9444843B933A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4D-6F4F-9774-31F9B61D25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CN" altLang="en-US"/>
                      <a:t>中国</a:t>
                    </a:r>
                    <a:r>
                      <a:rPr lang="zh-CN" altLang="en-US" baseline="0" dirty="0"/>
                      <a:t>
</a:t>
                    </a:r>
                    <a:fld id="{46D8541D-3123-451B-9933-2A2ECF0170B3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4D-6F4F-9774-31F9B61D25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CN" altLang="en-US"/>
                      <a:t>乌兹别克斯坦</a:t>
                    </a:r>
                    <a:r>
                      <a:rPr lang="zh-CN" altLang="en-US" baseline="0" dirty="0"/>
                      <a:t>
</a:t>
                    </a:r>
                    <a:fld id="{3F1499B7-9693-4506-AA3C-7FFEF3403031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4D-6F4F-9774-31F9B61D25B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Лист1!$A$19:$A$21</c:f>
              <c:strCache>
                <c:ptCount val="3"/>
                <c:pt idx="0">
                  <c:v>Tajikistan </c:v>
                </c:pt>
                <c:pt idx="1">
                  <c:v>China </c:v>
                </c:pt>
                <c:pt idx="2">
                  <c:v>Uzbekistan </c:v>
                </c:pt>
              </c:strCache>
            </c:strRef>
          </c:cat>
          <c:val>
            <c:numRef>
              <c:f>Лист1!$B$19:$B$21</c:f>
              <c:numCache>
                <c:formatCode>General</c:formatCode>
                <c:ptCount val="3"/>
                <c:pt idx="0">
                  <c:v>15.62</c:v>
                </c:pt>
                <c:pt idx="1">
                  <c:v>4.0030000000000001</c:v>
                </c:pt>
                <c:pt idx="2">
                  <c:v>1.726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4D-6F4F-9774-31F9B61D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042132658882"/>
          <c:y val="4.2420797304502982E-2"/>
          <c:w val="0.56867154881783222"/>
          <c:h val="0.915158405390994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E6-4141-AD12-5EBC985EC826}"/>
              </c:ext>
            </c:extLst>
          </c:dPt>
          <c:dPt>
            <c:idx val="1"/>
            <c:bubble3D val="0"/>
            <c:spPr>
              <a:solidFill>
                <a:srgbClr val="00F6F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E6-4141-AD12-5EBC985EC826}"/>
              </c:ext>
            </c:extLst>
          </c:dPt>
          <c:dPt>
            <c:idx val="2"/>
            <c:bubble3D val="0"/>
            <c:spPr>
              <a:solidFill>
                <a:srgbClr val="32E83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E6-4141-AD12-5EBC985EC826}"/>
              </c:ext>
            </c:extLst>
          </c:dPt>
          <c:dPt>
            <c:idx val="3"/>
            <c:bubble3D val="0"/>
            <c:spPr>
              <a:solidFill>
                <a:srgbClr val="EFF2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E6-4141-AD12-5EBC985EC826}"/>
              </c:ext>
            </c:extLst>
          </c:dPt>
          <c:dPt>
            <c:idx val="4"/>
            <c:bubble3D val="0"/>
            <c:spPr>
              <a:solidFill>
                <a:srgbClr val="FF705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E6-4141-AD12-5EBC985EC8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E6-4141-AD12-5EBC985EC8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40%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E6-4141-AD12-5EBC985EC8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31%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E6-4141-AD12-5EBC985EC8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4,1%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E6-4141-AD12-5EBC985EC8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3,7%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CE6-4141-AD12-5EBC985EC8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18,6%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E6-4141-AD12-5EBC985EC8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E6-4141-AD12-5EBC985EC82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свиньи!$A$47:$A$52</c:f>
              <c:strCache>
                <c:ptCount val="6"/>
                <c:pt idx="0">
                  <c:v>flaxseed</c:v>
                </c:pt>
                <c:pt idx="1">
                  <c:v>sunflower</c:v>
                </c:pt>
                <c:pt idx="2">
                  <c:v>rapeseed</c:v>
                </c:pt>
                <c:pt idx="3">
                  <c:v>soybean</c:v>
                </c:pt>
                <c:pt idx="4">
                  <c:v>safflower</c:v>
                </c:pt>
                <c:pt idx="5">
                  <c:v>other</c:v>
                </c:pt>
              </c:strCache>
            </c:strRef>
          </c:cat>
          <c:val>
            <c:numRef>
              <c:f>свиньи!$B$47:$B$52</c:f>
              <c:numCache>
                <c:formatCode>General</c:formatCode>
                <c:ptCount val="6"/>
                <c:pt idx="0">
                  <c:v>1245</c:v>
                </c:pt>
                <c:pt idx="1">
                  <c:v>958</c:v>
                </c:pt>
                <c:pt idx="2">
                  <c:v>121</c:v>
                </c:pt>
                <c:pt idx="3">
                  <c:v>113</c:v>
                </c:pt>
                <c:pt idx="4">
                  <c:v>381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E6-4141-AD12-5EBC985EC8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0.38603</cdr:x>
      <cdr:y>0.37212</cdr:y>
    </cdr:from>
    <cdr:to>
      <cdr:x>0.63454</cdr:x>
      <cdr:y>0.62789</cdr:y>
    </cdr:to>
    <cdr:sp macro="" textlink="">
      <cdr:nvSpPr>
        <cdr:cNvPr id="4" name="矩形 3">
          <a:extLst xmlns:a="http://schemas.openxmlformats.org/drawingml/2006/main">
            <a:ext uri="{FF2B5EF4-FFF2-40B4-BE49-F238E27FC236}">
              <a16:creationId xmlns:a16="http://schemas.microsoft.com/office/drawing/2014/main" id="{93F37E63-2F89-8965-591A-6FA699FB4188}"/>
            </a:ext>
          </a:extLst>
        </cdr:cNvPr>
        <cdr:cNvSpPr/>
      </cdr:nvSpPr>
      <cdr:spPr>
        <a:xfrm xmlns:a="http://schemas.openxmlformats.org/drawingml/2006/main">
          <a:off x="1304854" y="761225"/>
          <a:ext cx="840025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0.33207</cdr:x>
      <cdr:y>0.4473</cdr:y>
    </cdr:from>
    <cdr:to>
      <cdr:x>0.66793</cdr:x>
      <cdr:y>0.60151</cdr:y>
    </cdr:to>
    <cdr:sp macro="" textlink="">
      <cdr:nvSpPr>
        <cdr:cNvPr id="3" name="文本框 1">
          <a:extLst xmlns:a="http://schemas.openxmlformats.org/drawingml/2006/main">
            <a:ext uri="{FF2B5EF4-FFF2-40B4-BE49-F238E27FC236}">
              <a16:creationId xmlns:a16="http://schemas.microsoft.com/office/drawing/2014/main" id="{322CDA65-BF35-6F4F-AF13-92419F0CD2FF}"/>
            </a:ext>
          </a:extLst>
        </cdr:cNvPr>
        <cdr:cNvSpPr txBox="1"/>
      </cdr:nvSpPr>
      <cdr:spPr>
        <a:xfrm xmlns:a="http://schemas.openxmlformats.org/drawingml/2006/main">
          <a:off x="1122471" y="915033"/>
          <a:ext cx="1135288" cy="315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650" kern="1200" dirty="0">
              <a:solidFill>
                <a:srgbClr val="0079BE"/>
              </a:solidFill>
              <a:latin typeface="Arial MT"/>
              <a:cs typeface="Arial MT"/>
            </a:rPr>
            <a:t>107306</a:t>
          </a:r>
          <a:r>
            <a:rPr lang="zh-CN" altLang="en-US" sz="1650" kern="1200" dirty="0">
              <a:solidFill>
                <a:srgbClr val="0079BE"/>
              </a:solidFill>
              <a:latin typeface="Arial MT"/>
              <a:cs typeface="Arial MT"/>
            </a:rPr>
            <a:t>吨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0.4072</cdr:x>
      <cdr:y>0.34958</cdr:y>
    </cdr:from>
    <cdr:to>
      <cdr:x>0.6067</cdr:x>
      <cdr:y>0.60535</cdr:y>
    </cdr:to>
    <cdr:sp macro="" textlink="">
      <cdr:nvSpPr>
        <cdr:cNvPr id="4" name="矩形 3">
          <a:extLst xmlns:a="http://schemas.openxmlformats.org/drawingml/2006/main">
            <a:ext uri="{FF2B5EF4-FFF2-40B4-BE49-F238E27FC236}">
              <a16:creationId xmlns:a16="http://schemas.microsoft.com/office/drawing/2014/main" id="{083CC7E7-7BDF-58A2-3781-4E8FA3F92B3F}"/>
            </a:ext>
          </a:extLst>
        </cdr:cNvPr>
        <cdr:cNvSpPr/>
      </cdr:nvSpPr>
      <cdr:spPr>
        <a:xfrm xmlns:a="http://schemas.openxmlformats.org/drawingml/2006/main">
          <a:off x="1714603" y="715116"/>
          <a:ext cx="840025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0.37812</cdr:x>
      <cdr:y>0.4229</cdr:y>
    </cdr:from>
    <cdr:to>
      <cdr:x>0.64774</cdr:x>
      <cdr:y>0.5771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id="{D470B379-1204-E989-F69A-48257B680AC5}"/>
            </a:ext>
          </a:extLst>
        </cdr:cNvPr>
        <cdr:cNvSpPr txBox="1"/>
      </cdr:nvSpPr>
      <cdr:spPr>
        <a:xfrm xmlns:a="http://schemas.openxmlformats.org/drawingml/2006/main">
          <a:off x="1592151" y="865105"/>
          <a:ext cx="1135288" cy="315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650" kern="1200" dirty="0">
              <a:solidFill>
                <a:srgbClr val="0079BE"/>
              </a:solidFill>
              <a:latin typeface="Arial MT"/>
              <a:cs typeface="Arial MT"/>
            </a:rPr>
            <a:t>21467</a:t>
          </a:r>
          <a:r>
            <a:rPr lang="zh-CN" altLang="en-US" sz="1650" kern="1200" dirty="0">
              <a:solidFill>
                <a:srgbClr val="0079BE"/>
              </a:solidFill>
              <a:latin typeface="Arial MT"/>
              <a:cs typeface="Arial MT"/>
            </a:rPr>
            <a:t>吨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3A1A-7081-440E-937A-B6AF8893A7E4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B514-2F51-4ED7-A537-33D3373FF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4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ABB36-DEB6-4468-BF6E-A1FD1460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771" y="8672230"/>
            <a:ext cx="3812345" cy="304571"/>
          </a:xfrm>
        </p:spPr>
        <p:txBody>
          <a:bodyPr/>
          <a:lstStyle/>
          <a:p>
            <a:pPr defTabSz="1507846">
              <a:defRPr/>
            </a:pPr>
            <a:fld id="{BCF08675-DFE0-4E2D-8EB1-381E74DE5BAD}" type="datetimeFigureOut">
              <a:rPr lang="ru-RU" sz="1979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04.08.2022</a:t>
            </a:fld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D22D7-7719-4496-AD1B-893F90F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5640" y="8672230"/>
            <a:ext cx="5304132" cy="304571"/>
          </a:xfrm>
        </p:spPr>
        <p:txBody>
          <a:bodyPr/>
          <a:lstStyle/>
          <a:p>
            <a:pPr defTabSz="1507846">
              <a:defRPr/>
            </a:pPr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D015B-35AF-43DD-AC5B-A84B3CFB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13458" y="21571540"/>
            <a:ext cx="383276" cy="276999"/>
          </a:xfrm>
        </p:spPr>
        <p:txBody>
          <a:bodyPr/>
          <a:lstStyle/>
          <a:p>
            <a:pPr defTabSz="1507846">
              <a:defRPr/>
            </a:pPr>
            <a:fld id="{5ABC0DC2-9AC7-4AF2-ABC3-6798633670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580219" y="4508691"/>
            <a:ext cx="4943661" cy="1962771"/>
          </a:xfrm>
          <a:prstGeom prst="rect">
            <a:avLst/>
          </a:prstGeom>
          <a:ln w="3175">
            <a:noFill/>
          </a:ln>
        </p:spPr>
        <p:txBody>
          <a:bodyPr wrap="none" tIns="0" bIns="1410389" anchor="b"/>
          <a:lstStyle>
            <a:lvl1pPr algn="ctr" rtl="0">
              <a:buNone/>
              <a:defRPr sz="3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26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2468" y="290850"/>
            <a:ext cx="901916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416" y="2453034"/>
            <a:ext cx="8626475" cy="680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13.png"/><Relationship Id="rId5" Type="http://schemas.openxmlformats.org/officeDocument/2006/relationships/chart" Target="../charts/chart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chart" Target="../charts/chart6.xml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hart" Target="../charts/chart12.xml"/><Relationship Id="rId5" Type="http://schemas.openxmlformats.org/officeDocument/2006/relationships/image" Target="../media/image24.png"/><Relationship Id="rId10" Type="http://schemas.openxmlformats.org/officeDocument/2006/relationships/chart" Target="../charts/chart11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22">
            <a:extLst>
              <a:ext uri="{FF2B5EF4-FFF2-40B4-BE49-F238E27FC236}">
                <a16:creationId xmlns:a16="http://schemas.microsoft.com/office/drawing/2014/main" id="{C39043B3-6BAD-8444-B2EE-7485458331CB}"/>
              </a:ext>
            </a:extLst>
          </p:cNvPr>
          <p:cNvSpPr txBox="1"/>
          <p:nvPr/>
        </p:nvSpPr>
        <p:spPr>
          <a:xfrm>
            <a:off x="-8378" y="5426075"/>
            <a:ext cx="20104102" cy="960467"/>
          </a:xfrm>
          <a:prstGeom prst="rect">
            <a:avLst/>
          </a:prstGeom>
          <a:solidFill>
            <a:srgbClr val="11989F"/>
          </a:solidFill>
        </p:spPr>
        <p:txBody>
          <a:bodyPr wrap="square" lIns="128217" tIns="64109" rIns="128217" bIns="64109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518E"/>
                </a:solidFill>
              </a:defRPr>
            </a:lvl1pPr>
          </a:lstStyle>
          <a:p>
            <a:r>
              <a:rPr lang="zh-CN" altLang="en-US" sz="5400" cap="all" dirty="0">
                <a:solidFill>
                  <a:schemeClr val="bg1"/>
                </a:solidFill>
                <a:latin typeface="Arial"/>
                <a:cs typeface="Arial"/>
              </a:rPr>
              <a:t>哈萨克斯坦共和国粮食安全问题</a:t>
            </a:r>
            <a:endParaRPr lang="ru-RU" sz="54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1" name="Picture 8" descr="ГОСУДАРСТВЕННЫЙ ГЕРБ РК">
            <a:extLst>
              <a:ext uri="{FF2B5EF4-FFF2-40B4-BE49-F238E27FC236}">
                <a16:creationId xmlns:a16="http://schemas.microsoft.com/office/drawing/2014/main" id="{26EDFD22-2399-A24E-A549-704DB31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835275"/>
            <a:ext cx="4308412" cy="23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20D284CE-0313-2049-A753-5C018C934CFD}"/>
              </a:ext>
            </a:extLst>
          </p:cNvPr>
          <p:cNvCxnSpPr>
            <a:cxnSpLocks/>
          </p:cNvCxnSpPr>
          <p:nvPr/>
        </p:nvCxnSpPr>
        <p:spPr>
          <a:xfrm>
            <a:off x="0" y="578552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59AF2C13-1ACF-B14E-8F40-D65774EB04BE}"/>
              </a:ext>
            </a:extLst>
          </p:cNvPr>
          <p:cNvCxnSpPr>
            <a:cxnSpLocks/>
          </p:cNvCxnSpPr>
          <p:nvPr/>
        </p:nvCxnSpPr>
        <p:spPr>
          <a:xfrm>
            <a:off x="0" y="10711953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农业企业的机会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2325" y="2282376"/>
            <a:ext cx="8814525" cy="73346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indent="-457200"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lang="zh-CN" altLang="en-US" sz="3200" b="1" spc="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亿公顷农业用地</a:t>
            </a:r>
            <a:endParaRPr lang="en-US" sz="3200" b="1" spc="30" dirty="0">
              <a:solidFill>
                <a:srgbClr val="009473"/>
              </a:solidFill>
              <a:latin typeface="Arial"/>
              <a:cs typeface="Arial"/>
            </a:endParaRP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     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包括</a:t>
            </a:r>
            <a:r>
              <a:rPr lang="en-US" altLang="zh-CN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1.8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亿公顷牧场，人均耕地面积世界排名第二</a:t>
            </a:r>
            <a:endParaRPr lang="en-US" sz="20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8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zh-CN" alt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通往世界主要市场</a:t>
            </a:r>
            <a:endParaRPr lang="en-US" sz="3200" b="1" dirty="0">
              <a:solidFill>
                <a:srgbClr val="009473"/>
              </a:solidFill>
              <a:latin typeface="Arial"/>
              <a:cs typeface="Arial"/>
            </a:endParaRPr>
          </a:p>
          <a:p>
            <a:pPr marL="12700">
              <a:tabLst>
                <a:tab pos="577850" algn="l"/>
              </a:tabLst>
            </a:pPr>
            <a:r>
              <a:rPr lang="en-US" sz="3600" b="1" spc="-5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zh-CN" alt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中国、俄罗斯、中东和东南亚</a:t>
            </a:r>
            <a:endParaRPr lang="en-US" sz="20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5" dirty="0">
              <a:solidFill>
                <a:srgbClr val="008E40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zh-CN" alt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政府全方位支持</a:t>
            </a:r>
            <a:endParaRPr lang="en-US" sz="3200" b="1" dirty="0">
              <a:solidFill>
                <a:srgbClr val="009473"/>
              </a:solidFill>
              <a:latin typeface="Arial"/>
              <a:cs typeface="Arial"/>
            </a:endParaRPr>
          </a:p>
          <a:p>
            <a:pPr marL="12700">
              <a:tabLst>
                <a:tab pos="577850" algn="l"/>
              </a:tabLst>
            </a:pPr>
            <a:r>
              <a:rPr lang="en-US" sz="3600" b="1" spc="-5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各类奖励和补贴、友好的营商环境、投资者权益保护</a:t>
            </a:r>
            <a:endParaRPr lang="en-US" sz="200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zh-CN" alt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社会影响显著，劳动力技术娴熟</a:t>
            </a:r>
            <a:endParaRPr lang="en-US" sz="3200" b="1" spc="-10" dirty="0">
              <a:solidFill>
                <a:srgbClr val="009473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tabLst>
                <a:tab pos="577850" algn="l"/>
              </a:tabLst>
            </a:pPr>
            <a:r>
              <a:rPr lang="en-US" sz="3600" b="1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就业人口中，</a:t>
            </a:r>
            <a:r>
              <a:rPr lang="en-US" altLang="zh-CN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20%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参与农业和粮食生产</a:t>
            </a:r>
            <a:endParaRPr lang="en-US" sz="200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zh-CN" alt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国家级发展项目</a:t>
            </a:r>
            <a:endParaRPr lang="en-US" sz="3200" b="1" dirty="0">
              <a:solidFill>
                <a:srgbClr val="009473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en-US" altLang="zh-CN" sz="2000" b="1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 </a:t>
            </a:r>
            <a:r>
              <a:rPr lang="en-US" altLang="zh-CN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</a:rPr>
              <a:t>《2021-2025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</a:rPr>
              <a:t>年农工综合体发展国家项目</a:t>
            </a:r>
            <a:r>
              <a:rPr lang="en-US" altLang="zh-CN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</a:rPr>
              <a:t>》</a:t>
            </a:r>
            <a:r>
              <a:rPr lang="zh-CN" alt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</a:rPr>
              <a:t>已经制定</a:t>
            </a:r>
            <a:endParaRPr lang="en-US" sz="200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</a:endParaRPr>
          </a:p>
          <a:p>
            <a:pPr marL="469900" indent="-457200" algn="just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65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24853" y="5208428"/>
            <a:ext cx="109798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-15" dirty="0">
                <a:solidFill>
                  <a:srgbClr val="009473"/>
                </a:solidFill>
                <a:latin typeface="Arial"/>
                <a:cs typeface="Arial"/>
              </a:rPr>
              <a:t>乳制品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21716" y="7659799"/>
            <a:ext cx="178242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705" algn="ctr">
              <a:lnSpc>
                <a:spcPct val="100400"/>
              </a:lnSpc>
              <a:spcBef>
                <a:spcPts val="95"/>
              </a:spcBef>
            </a:pPr>
            <a:r>
              <a:rPr lang="zh-CN" altLang="en-US" sz="2400" b="1" spc="-10" dirty="0">
                <a:solidFill>
                  <a:srgbClr val="009473"/>
                </a:solidFill>
                <a:latin typeface="Arial"/>
                <a:cs typeface="Arial"/>
              </a:rPr>
              <a:t>果蔬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90034" y="5209710"/>
            <a:ext cx="14329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-10" dirty="0">
                <a:solidFill>
                  <a:srgbClr val="009473"/>
                </a:solidFill>
                <a:latin typeface="Arial"/>
                <a:cs typeface="Arial"/>
              </a:rPr>
              <a:t>油籽</a:t>
            </a:r>
            <a:endParaRPr sz="2400" b="1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63972" y="7659799"/>
            <a:ext cx="95777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-15" dirty="0">
                <a:solidFill>
                  <a:srgbClr val="009473"/>
                </a:solidFill>
                <a:latin typeface="Arial"/>
                <a:cs typeface="Arial"/>
              </a:rPr>
              <a:t>肉类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92094" y="5209710"/>
            <a:ext cx="196757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9554" algn="ctr">
              <a:lnSpc>
                <a:spcPct val="100400"/>
              </a:lnSpc>
              <a:spcBef>
                <a:spcPts val="95"/>
              </a:spcBef>
            </a:pPr>
            <a:r>
              <a:rPr lang="zh-CN" altLang="en-US" sz="2400" b="1" spc="-10" dirty="0">
                <a:solidFill>
                  <a:srgbClr val="009473"/>
                </a:solidFill>
                <a:latin typeface="Arial"/>
                <a:cs typeface="Arial"/>
              </a:rPr>
              <a:t>谷类加工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59673" y="6371022"/>
            <a:ext cx="1120852" cy="10805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07528" y="6402579"/>
            <a:ext cx="997505" cy="10174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43476" y="3519381"/>
            <a:ext cx="549847" cy="13496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05033" y="3673475"/>
            <a:ext cx="751881" cy="11955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091732" y="1980319"/>
            <a:ext cx="6613525" cy="104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6560" marR="5080" indent="-1674495" algn="ctr">
              <a:lnSpc>
                <a:spcPct val="132500"/>
              </a:lnSpc>
              <a:spcBef>
                <a:spcPts val="100"/>
              </a:spcBef>
            </a:pPr>
            <a:r>
              <a:rPr lang="zh-CN" altLang="en-US"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跨子行业的巨大机遇</a:t>
            </a:r>
            <a:endParaRPr lang="en-US" altLang="zh-CN" sz="2650" b="1" spc="-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686560" marR="5080" indent="-1674495" algn="ctr">
              <a:lnSpc>
                <a:spcPct val="132500"/>
              </a:lnSpc>
              <a:spcBef>
                <a:spcPts val="100"/>
              </a:spcBef>
            </a:pPr>
            <a:r>
              <a:rPr lang="en-US"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zh-CN" altLang="en-US"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大主要方向</a:t>
            </a:r>
            <a:endParaRPr sz="26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45547" y="3673475"/>
            <a:ext cx="1223948" cy="1215865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2797052" y="964996"/>
            <a:ext cx="76200" cy="10344354"/>
          </a:xfrm>
          <a:prstGeom prst="line">
            <a:avLst/>
          </a:prstGeom>
          <a:ln>
            <a:solidFill>
              <a:srgbClr val="595959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57" y="9901269"/>
            <a:ext cx="6061386" cy="1289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农业企业的机会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762" y="4148087"/>
            <a:ext cx="5630488" cy="2018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lang="en-US" altLang="zh-CN"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2021–2025</a:t>
            </a:r>
            <a:r>
              <a:rPr lang="zh-CN" altLang="en-US"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年</a:t>
            </a:r>
            <a:endParaRPr lang="en-US" altLang="zh-CN" sz="3200" spc="-5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lang="zh-CN" alt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农工综合体发展</a:t>
            </a:r>
            <a:endParaRPr lang="en-US" sz="3200" b="1" dirty="0">
              <a:solidFill>
                <a:srgbClr val="22A5A7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lang="zh-CN" altLang="en-US" sz="4800" b="1" dirty="0">
                <a:solidFill>
                  <a:srgbClr val="22A5A7"/>
                </a:solidFill>
                <a:latin typeface="Arial"/>
                <a:cs typeface="Arial"/>
              </a:rPr>
              <a:t>国家项目</a:t>
            </a:r>
            <a:r>
              <a:rPr lang="en-US" sz="4800" b="1" dirty="0">
                <a:solidFill>
                  <a:srgbClr val="22A5A7"/>
                </a:solidFill>
                <a:latin typeface="Arial"/>
                <a:cs typeface="Arial"/>
              </a:rPr>
              <a:t> 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66677" y="2126208"/>
            <a:ext cx="14335125" cy="6933565"/>
            <a:chOff x="4866020" y="2126208"/>
            <a:chExt cx="14335125" cy="6933565"/>
          </a:xfrm>
          <a:solidFill>
            <a:srgbClr val="22A5A7"/>
          </a:solidFill>
        </p:grpSpPr>
        <p:sp>
          <p:nvSpPr>
            <p:cNvPr id="7" name="object 7"/>
            <p:cNvSpPr/>
            <p:nvPr/>
          </p:nvSpPr>
          <p:spPr>
            <a:xfrm>
              <a:off x="4876815" y="2137003"/>
              <a:ext cx="1443990" cy="6911975"/>
            </a:xfrm>
            <a:custGeom>
              <a:avLst/>
              <a:gdLst/>
              <a:ahLst/>
              <a:cxnLst/>
              <a:rect l="l" t="t" r="r" b="b"/>
              <a:pathLst>
                <a:path w="1443989" h="6911975">
                  <a:moveTo>
                    <a:pt x="12565" y="0"/>
                  </a:moveTo>
                  <a:lnTo>
                    <a:pt x="46646" y="34411"/>
                  </a:lnTo>
                  <a:lnTo>
                    <a:pt x="80317" y="69076"/>
                  </a:lnTo>
                  <a:lnTo>
                    <a:pt x="113577" y="103989"/>
                  </a:lnTo>
                  <a:lnTo>
                    <a:pt x="146427" y="139148"/>
                  </a:lnTo>
                  <a:lnTo>
                    <a:pt x="178866" y="174550"/>
                  </a:lnTo>
                  <a:lnTo>
                    <a:pt x="210894" y="210191"/>
                  </a:lnTo>
                  <a:lnTo>
                    <a:pt x="242512" y="246070"/>
                  </a:lnTo>
                  <a:lnTo>
                    <a:pt x="273719" y="282182"/>
                  </a:lnTo>
                  <a:lnTo>
                    <a:pt x="304516" y="318525"/>
                  </a:lnTo>
                  <a:lnTo>
                    <a:pt x="334902" y="355096"/>
                  </a:lnTo>
                  <a:lnTo>
                    <a:pt x="364877" y="391891"/>
                  </a:lnTo>
                  <a:lnTo>
                    <a:pt x="394442" y="428907"/>
                  </a:lnTo>
                  <a:lnTo>
                    <a:pt x="423596" y="466142"/>
                  </a:lnTo>
                  <a:lnTo>
                    <a:pt x="452339" y="503593"/>
                  </a:lnTo>
                  <a:lnTo>
                    <a:pt x="480672" y="541256"/>
                  </a:lnTo>
                  <a:lnTo>
                    <a:pt x="508594" y="579128"/>
                  </a:lnTo>
                  <a:lnTo>
                    <a:pt x="536106" y="617206"/>
                  </a:lnTo>
                  <a:lnTo>
                    <a:pt x="563207" y="655488"/>
                  </a:lnTo>
                  <a:lnTo>
                    <a:pt x="589897" y="693969"/>
                  </a:lnTo>
                  <a:lnTo>
                    <a:pt x="616177" y="732648"/>
                  </a:lnTo>
                  <a:lnTo>
                    <a:pt x="642046" y="771521"/>
                  </a:lnTo>
                  <a:lnTo>
                    <a:pt x="667504" y="810585"/>
                  </a:lnTo>
                  <a:lnTo>
                    <a:pt x="692552" y="849836"/>
                  </a:lnTo>
                  <a:lnTo>
                    <a:pt x="717190" y="889273"/>
                  </a:lnTo>
                  <a:lnTo>
                    <a:pt x="741416" y="928891"/>
                  </a:lnTo>
                  <a:lnTo>
                    <a:pt x="765232" y="968688"/>
                  </a:lnTo>
                  <a:lnTo>
                    <a:pt x="788637" y="1008661"/>
                  </a:lnTo>
                  <a:lnTo>
                    <a:pt x="811632" y="1048806"/>
                  </a:lnTo>
                  <a:lnTo>
                    <a:pt x="834216" y="1089121"/>
                  </a:lnTo>
                  <a:lnTo>
                    <a:pt x="856390" y="1129602"/>
                  </a:lnTo>
                  <a:lnTo>
                    <a:pt x="878153" y="1170247"/>
                  </a:lnTo>
                  <a:lnTo>
                    <a:pt x="899505" y="1211052"/>
                  </a:lnTo>
                  <a:lnTo>
                    <a:pt x="920447" y="1252015"/>
                  </a:lnTo>
                  <a:lnTo>
                    <a:pt x="940978" y="1293132"/>
                  </a:lnTo>
                  <a:lnTo>
                    <a:pt x="961098" y="1334400"/>
                  </a:lnTo>
                  <a:lnTo>
                    <a:pt x="980808" y="1375816"/>
                  </a:lnTo>
                  <a:lnTo>
                    <a:pt x="1000107" y="1417378"/>
                  </a:lnTo>
                  <a:lnTo>
                    <a:pt x="1018996" y="1459081"/>
                  </a:lnTo>
                  <a:lnTo>
                    <a:pt x="1037474" y="1500924"/>
                  </a:lnTo>
                  <a:lnTo>
                    <a:pt x="1055541" y="1542903"/>
                  </a:lnTo>
                  <a:lnTo>
                    <a:pt x="1073198" y="1585014"/>
                  </a:lnTo>
                  <a:lnTo>
                    <a:pt x="1090444" y="1627255"/>
                  </a:lnTo>
                  <a:lnTo>
                    <a:pt x="1107279" y="1669623"/>
                  </a:lnTo>
                  <a:lnTo>
                    <a:pt x="1123704" y="1712115"/>
                  </a:lnTo>
                  <a:lnTo>
                    <a:pt x="1139718" y="1754728"/>
                  </a:lnTo>
                  <a:lnTo>
                    <a:pt x="1155322" y="1797458"/>
                  </a:lnTo>
                  <a:lnTo>
                    <a:pt x="1170515" y="1840303"/>
                  </a:lnTo>
                  <a:lnTo>
                    <a:pt x="1185297" y="1883259"/>
                  </a:lnTo>
                  <a:lnTo>
                    <a:pt x="1199669" y="1926324"/>
                  </a:lnTo>
                  <a:lnTo>
                    <a:pt x="1213630" y="1969494"/>
                  </a:lnTo>
                  <a:lnTo>
                    <a:pt x="1227180" y="2012766"/>
                  </a:lnTo>
                  <a:lnTo>
                    <a:pt x="1240320" y="2056138"/>
                  </a:lnTo>
                  <a:lnTo>
                    <a:pt x="1253049" y="2099606"/>
                  </a:lnTo>
                  <a:lnTo>
                    <a:pt x="1265368" y="2143168"/>
                  </a:lnTo>
                  <a:lnTo>
                    <a:pt x="1277276" y="2186819"/>
                  </a:lnTo>
                  <a:lnTo>
                    <a:pt x="1288773" y="2230557"/>
                  </a:lnTo>
                  <a:lnTo>
                    <a:pt x="1299860" y="2274380"/>
                  </a:lnTo>
                  <a:lnTo>
                    <a:pt x="1310536" y="2318283"/>
                  </a:lnTo>
                  <a:lnTo>
                    <a:pt x="1320802" y="2362265"/>
                  </a:lnTo>
                  <a:lnTo>
                    <a:pt x="1330657" y="2406321"/>
                  </a:lnTo>
                  <a:lnTo>
                    <a:pt x="1340101" y="2450449"/>
                  </a:lnTo>
                  <a:lnTo>
                    <a:pt x="1349135" y="2494646"/>
                  </a:lnTo>
                  <a:lnTo>
                    <a:pt x="1357758" y="2538909"/>
                  </a:lnTo>
                  <a:lnTo>
                    <a:pt x="1365970" y="2583234"/>
                  </a:lnTo>
                  <a:lnTo>
                    <a:pt x="1373772" y="2627619"/>
                  </a:lnTo>
                  <a:lnTo>
                    <a:pt x="1381163" y="2672060"/>
                  </a:lnTo>
                  <a:lnTo>
                    <a:pt x="1388144" y="2716555"/>
                  </a:lnTo>
                  <a:lnTo>
                    <a:pt x="1394714" y="2761100"/>
                  </a:lnTo>
                  <a:lnTo>
                    <a:pt x="1400873" y="2805692"/>
                  </a:lnTo>
                  <a:lnTo>
                    <a:pt x="1406621" y="2850329"/>
                  </a:lnTo>
                  <a:lnTo>
                    <a:pt x="1411960" y="2895007"/>
                  </a:lnTo>
                  <a:lnTo>
                    <a:pt x="1416887" y="2939724"/>
                  </a:lnTo>
                  <a:lnTo>
                    <a:pt x="1421404" y="2984475"/>
                  </a:lnTo>
                  <a:lnTo>
                    <a:pt x="1425510" y="3029259"/>
                  </a:lnTo>
                  <a:lnTo>
                    <a:pt x="1429206" y="3074071"/>
                  </a:lnTo>
                  <a:lnTo>
                    <a:pt x="1432491" y="3118910"/>
                  </a:lnTo>
                  <a:lnTo>
                    <a:pt x="1435365" y="3163771"/>
                  </a:lnTo>
                  <a:lnTo>
                    <a:pt x="1437829" y="3208653"/>
                  </a:lnTo>
                  <a:lnTo>
                    <a:pt x="1439882" y="3253551"/>
                  </a:lnTo>
                  <a:lnTo>
                    <a:pt x="1441524" y="3298463"/>
                  </a:lnTo>
                  <a:lnTo>
                    <a:pt x="1442756" y="3343385"/>
                  </a:lnTo>
                  <a:lnTo>
                    <a:pt x="1443577" y="3388316"/>
                  </a:lnTo>
                  <a:lnTo>
                    <a:pt x="1443988" y="3433251"/>
                  </a:lnTo>
                  <a:lnTo>
                    <a:pt x="1443988" y="3478187"/>
                  </a:lnTo>
                  <a:lnTo>
                    <a:pt x="1443577" y="3523122"/>
                  </a:lnTo>
                  <a:lnTo>
                    <a:pt x="1442756" y="3568052"/>
                  </a:lnTo>
                  <a:lnTo>
                    <a:pt x="1441524" y="3612975"/>
                  </a:lnTo>
                  <a:lnTo>
                    <a:pt x="1439882" y="3657887"/>
                  </a:lnTo>
                  <a:lnTo>
                    <a:pt x="1437829" y="3702785"/>
                  </a:lnTo>
                  <a:lnTo>
                    <a:pt x="1435365" y="3747667"/>
                  </a:lnTo>
                  <a:lnTo>
                    <a:pt x="1432491" y="3792529"/>
                  </a:lnTo>
                  <a:lnTo>
                    <a:pt x="1429206" y="3837367"/>
                  </a:lnTo>
                  <a:lnTo>
                    <a:pt x="1425510" y="3882180"/>
                  </a:lnTo>
                  <a:lnTo>
                    <a:pt x="1421404" y="3926964"/>
                  </a:lnTo>
                  <a:lnTo>
                    <a:pt x="1416887" y="3971716"/>
                  </a:lnTo>
                  <a:lnTo>
                    <a:pt x="1411960" y="4016432"/>
                  </a:lnTo>
                  <a:lnTo>
                    <a:pt x="1406621" y="4061111"/>
                  </a:lnTo>
                  <a:lnTo>
                    <a:pt x="1400873" y="4105748"/>
                  </a:lnTo>
                  <a:lnTo>
                    <a:pt x="1394714" y="4150341"/>
                  </a:lnTo>
                  <a:lnTo>
                    <a:pt x="1388144" y="4194886"/>
                  </a:lnTo>
                  <a:lnTo>
                    <a:pt x="1381163" y="4239381"/>
                  </a:lnTo>
                  <a:lnTo>
                    <a:pt x="1373772" y="4283823"/>
                  </a:lnTo>
                  <a:lnTo>
                    <a:pt x="1365970" y="4328208"/>
                  </a:lnTo>
                  <a:lnTo>
                    <a:pt x="1357758" y="4372534"/>
                  </a:lnTo>
                  <a:lnTo>
                    <a:pt x="1349135" y="4416797"/>
                  </a:lnTo>
                  <a:lnTo>
                    <a:pt x="1340101" y="4460994"/>
                  </a:lnTo>
                  <a:lnTo>
                    <a:pt x="1330657" y="4505123"/>
                  </a:lnTo>
                  <a:lnTo>
                    <a:pt x="1320802" y="4549180"/>
                  </a:lnTo>
                  <a:lnTo>
                    <a:pt x="1310536" y="4593162"/>
                  </a:lnTo>
                  <a:lnTo>
                    <a:pt x="1299860" y="4637066"/>
                  </a:lnTo>
                  <a:lnTo>
                    <a:pt x="1288773" y="4680889"/>
                  </a:lnTo>
                  <a:lnTo>
                    <a:pt x="1277276" y="4724628"/>
                  </a:lnTo>
                  <a:lnTo>
                    <a:pt x="1265368" y="4768280"/>
                  </a:lnTo>
                  <a:lnTo>
                    <a:pt x="1253049" y="4811842"/>
                  </a:lnTo>
                  <a:lnTo>
                    <a:pt x="1240320" y="4855311"/>
                  </a:lnTo>
                  <a:lnTo>
                    <a:pt x="1227180" y="4898683"/>
                  </a:lnTo>
                  <a:lnTo>
                    <a:pt x="1213630" y="4941957"/>
                  </a:lnTo>
                  <a:lnTo>
                    <a:pt x="1199669" y="4985127"/>
                  </a:lnTo>
                  <a:lnTo>
                    <a:pt x="1185297" y="5028193"/>
                  </a:lnTo>
                  <a:lnTo>
                    <a:pt x="1170515" y="5071150"/>
                  </a:lnTo>
                  <a:lnTo>
                    <a:pt x="1155322" y="5113996"/>
                  </a:lnTo>
                  <a:lnTo>
                    <a:pt x="1139718" y="5156727"/>
                  </a:lnTo>
                  <a:lnTo>
                    <a:pt x="1123704" y="5199340"/>
                  </a:lnTo>
                  <a:lnTo>
                    <a:pt x="1107279" y="5241833"/>
                  </a:lnTo>
                  <a:lnTo>
                    <a:pt x="1090444" y="5284202"/>
                  </a:lnTo>
                  <a:lnTo>
                    <a:pt x="1073198" y="5326444"/>
                  </a:lnTo>
                  <a:lnTo>
                    <a:pt x="1055541" y="5368557"/>
                  </a:lnTo>
                  <a:lnTo>
                    <a:pt x="1037474" y="5410536"/>
                  </a:lnTo>
                  <a:lnTo>
                    <a:pt x="1018996" y="5452380"/>
                  </a:lnTo>
                  <a:lnTo>
                    <a:pt x="1000107" y="5494084"/>
                  </a:lnTo>
                  <a:lnTo>
                    <a:pt x="980808" y="5535647"/>
                  </a:lnTo>
                  <a:lnTo>
                    <a:pt x="961098" y="5577064"/>
                  </a:lnTo>
                  <a:lnTo>
                    <a:pt x="940978" y="5618333"/>
                  </a:lnTo>
                  <a:lnTo>
                    <a:pt x="920447" y="5659452"/>
                  </a:lnTo>
                  <a:lnTo>
                    <a:pt x="899505" y="5700415"/>
                  </a:lnTo>
                  <a:lnTo>
                    <a:pt x="878153" y="5741222"/>
                  </a:lnTo>
                  <a:lnTo>
                    <a:pt x="856390" y="5781868"/>
                  </a:lnTo>
                  <a:lnTo>
                    <a:pt x="834216" y="5822350"/>
                  </a:lnTo>
                  <a:lnTo>
                    <a:pt x="811632" y="5862667"/>
                  </a:lnTo>
                  <a:lnTo>
                    <a:pt x="788637" y="5902813"/>
                  </a:lnTo>
                  <a:lnTo>
                    <a:pt x="765232" y="5942787"/>
                  </a:lnTo>
                  <a:lnTo>
                    <a:pt x="741416" y="5982585"/>
                  </a:lnTo>
                  <a:lnTo>
                    <a:pt x="717190" y="6022205"/>
                  </a:lnTo>
                  <a:lnTo>
                    <a:pt x="692552" y="6061643"/>
                  </a:lnTo>
                  <a:lnTo>
                    <a:pt x="667504" y="6100896"/>
                  </a:lnTo>
                  <a:lnTo>
                    <a:pt x="642046" y="6139961"/>
                  </a:lnTo>
                  <a:lnTo>
                    <a:pt x="616177" y="6178835"/>
                  </a:lnTo>
                  <a:lnTo>
                    <a:pt x="589897" y="6217515"/>
                  </a:lnTo>
                  <a:lnTo>
                    <a:pt x="563207" y="6255998"/>
                  </a:lnTo>
                  <a:lnTo>
                    <a:pt x="536106" y="6294281"/>
                  </a:lnTo>
                  <a:lnTo>
                    <a:pt x="508594" y="6332361"/>
                  </a:lnTo>
                  <a:lnTo>
                    <a:pt x="480672" y="6370235"/>
                  </a:lnTo>
                  <a:lnTo>
                    <a:pt x="452339" y="6407899"/>
                  </a:lnTo>
                  <a:lnTo>
                    <a:pt x="423596" y="6445351"/>
                  </a:lnTo>
                  <a:lnTo>
                    <a:pt x="394442" y="6482588"/>
                  </a:lnTo>
                  <a:lnTo>
                    <a:pt x="364877" y="6519606"/>
                  </a:lnTo>
                  <a:lnTo>
                    <a:pt x="334902" y="6556403"/>
                  </a:lnTo>
                  <a:lnTo>
                    <a:pt x="304516" y="6592975"/>
                  </a:lnTo>
                  <a:lnTo>
                    <a:pt x="273719" y="6629320"/>
                  </a:lnTo>
                  <a:lnTo>
                    <a:pt x="242512" y="6665434"/>
                  </a:lnTo>
                  <a:lnTo>
                    <a:pt x="210894" y="6701314"/>
                  </a:lnTo>
                  <a:lnTo>
                    <a:pt x="178866" y="6736958"/>
                  </a:lnTo>
                  <a:lnTo>
                    <a:pt x="146427" y="6772361"/>
                  </a:lnTo>
                  <a:lnTo>
                    <a:pt x="113577" y="6807522"/>
                  </a:lnTo>
                  <a:lnTo>
                    <a:pt x="80317" y="6842437"/>
                  </a:lnTo>
                  <a:lnTo>
                    <a:pt x="46646" y="6877103"/>
                  </a:lnTo>
                  <a:lnTo>
                    <a:pt x="12565" y="6911517"/>
                  </a:lnTo>
                  <a:lnTo>
                    <a:pt x="0" y="6898847"/>
                  </a:lnTo>
                  <a:lnTo>
                    <a:pt x="33956" y="6864560"/>
                  </a:lnTo>
                  <a:lnTo>
                    <a:pt x="67503" y="6830021"/>
                  </a:lnTo>
                  <a:lnTo>
                    <a:pt x="100641" y="6795235"/>
                  </a:lnTo>
                  <a:lnTo>
                    <a:pt x="133370" y="6760203"/>
                  </a:lnTo>
                  <a:lnTo>
                    <a:pt x="165690" y="6724929"/>
                  </a:lnTo>
                  <a:lnTo>
                    <a:pt x="197600" y="6689417"/>
                  </a:lnTo>
                  <a:lnTo>
                    <a:pt x="229102" y="6653668"/>
                  </a:lnTo>
                  <a:lnTo>
                    <a:pt x="260194" y="6617687"/>
                  </a:lnTo>
                  <a:lnTo>
                    <a:pt x="290878" y="6581476"/>
                  </a:lnTo>
                  <a:lnTo>
                    <a:pt x="321152" y="6545038"/>
                  </a:lnTo>
                  <a:lnTo>
                    <a:pt x="351017" y="6508376"/>
                  </a:lnTo>
                  <a:lnTo>
                    <a:pt x="380473" y="6471494"/>
                  </a:lnTo>
                  <a:lnTo>
                    <a:pt x="409520" y="6434394"/>
                  </a:lnTo>
                  <a:lnTo>
                    <a:pt x="438158" y="6397079"/>
                  </a:lnTo>
                  <a:lnTo>
                    <a:pt x="466386" y="6359553"/>
                  </a:lnTo>
                  <a:lnTo>
                    <a:pt x="494206" y="6321818"/>
                  </a:lnTo>
                  <a:lnTo>
                    <a:pt x="521616" y="6283878"/>
                  </a:lnTo>
                  <a:lnTo>
                    <a:pt x="548618" y="6245736"/>
                  </a:lnTo>
                  <a:lnTo>
                    <a:pt x="575210" y="6207394"/>
                  </a:lnTo>
                  <a:lnTo>
                    <a:pt x="601393" y="6168856"/>
                  </a:lnTo>
                  <a:lnTo>
                    <a:pt x="627167" y="6130124"/>
                  </a:lnTo>
                  <a:lnTo>
                    <a:pt x="652532" y="6091202"/>
                  </a:lnTo>
                  <a:lnTo>
                    <a:pt x="677488" y="6052093"/>
                  </a:lnTo>
                  <a:lnTo>
                    <a:pt x="702034" y="6012800"/>
                  </a:lnTo>
                  <a:lnTo>
                    <a:pt x="726172" y="5973326"/>
                  </a:lnTo>
                  <a:lnTo>
                    <a:pt x="749901" y="5933673"/>
                  </a:lnTo>
                  <a:lnTo>
                    <a:pt x="773220" y="5893846"/>
                  </a:lnTo>
                  <a:lnTo>
                    <a:pt x="796130" y="5853847"/>
                  </a:lnTo>
                  <a:lnTo>
                    <a:pt x="818631" y="5813678"/>
                  </a:lnTo>
                  <a:lnTo>
                    <a:pt x="840723" y="5773344"/>
                  </a:lnTo>
                  <a:lnTo>
                    <a:pt x="862406" y="5732847"/>
                  </a:lnTo>
                  <a:lnTo>
                    <a:pt x="883680" y="5692190"/>
                  </a:lnTo>
                  <a:lnTo>
                    <a:pt x="904545" y="5651376"/>
                  </a:lnTo>
                  <a:lnTo>
                    <a:pt x="925000" y="5610409"/>
                  </a:lnTo>
                  <a:lnTo>
                    <a:pt x="945047" y="5569291"/>
                  </a:lnTo>
                  <a:lnTo>
                    <a:pt x="964684" y="5528025"/>
                  </a:lnTo>
                  <a:lnTo>
                    <a:pt x="983912" y="5486615"/>
                  </a:lnTo>
                  <a:lnTo>
                    <a:pt x="1002731" y="5445063"/>
                  </a:lnTo>
                  <a:lnTo>
                    <a:pt x="1021141" y="5403373"/>
                  </a:lnTo>
                  <a:lnTo>
                    <a:pt x="1039142" y="5361547"/>
                  </a:lnTo>
                  <a:lnTo>
                    <a:pt x="1056734" y="5319589"/>
                  </a:lnTo>
                  <a:lnTo>
                    <a:pt x="1073917" y="5277502"/>
                  </a:lnTo>
                  <a:lnTo>
                    <a:pt x="1090690" y="5235288"/>
                  </a:lnTo>
                  <a:lnTo>
                    <a:pt x="1107055" y="5192951"/>
                  </a:lnTo>
                  <a:lnTo>
                    <a:pt x="1123010" y="5150493"/>
                  </a:lnTo>
                  <a:lnTo>
                    <a:pt x="1138556" y="5107919"/>
                  </a:lnTo>
                  <a:lnTo>
                    <a:pt x="1153693" y="5065230"/>
                  </a:lnTo>
                  <a:lnTo>
                    <a:pt x="1168421" y="5022430"/>
                  </a:lnTo>
                  <a:lnTo>
                    <a:pt x="1182740" y="4979522"/>
                  </a:lnTo>
                  <a:lnTo>
                    <a:pt x="1196650" y="4936509"/>
                  </a:lnTo>
                  <a:lnTo>
                    <a:pt x="1210151" y="4893394"/>
                  </a:lnTo>
                  <a:lnTo>
                    <a:pt x="1223242" y="4850181"/>
                  </a:lnTo>
                  <a:lnTo>
                    <a:pt x="1235925" y="4806871"/>
                  </a:lnTo>
                  <a:lnTo>
                    <a:pt x="1248198" y="4763468"/>
                  </a:lnTo>
                  <a:lnTo>
                    <a:pt x="1260062" y="4719976"/>
                  </a:lnTo>
                  <a:lnTo>
                    <a:pt x="1271517" y="4676397"/>
                  </a:lnTo>
                  <a:lnTo>
                    <a:pt x="1282563" y="4632734"/>
                  </a:lnTo>
                  <a:lnTo>
                    <a:pt x="1293200" y="4588991"/>
                  </a:lnTo>
                  <a:lnTo>
                    <a:pt x="1303428" y="4545170"/>
                  </a:lnTo>
                  <a:lnTo>
                    <a:pt x="1313247" y="4501274"/>
                  </a:lnTo>
                  <a:lnTo>
                    <a:pt x="1322656" y="4457307"/>
                  </a:lnTo>
                  <a:lnTo>
                    <a:pt x="1331657" y="4413271"/>
                  </a:lnTo>
                  <a:lnTo>
                    <a:pt x="1340248" y="4369170"/>
                  </a:lnTo>
                  <a:lnTo>
                    <a:pt x="1348430" y="4325007"/>
                  </a:lnTo>
                  <a:lnTo>
                    <a:pt x="1356203" y="4280784"/>
                  </a:lnTo>
                  <a:lnTo>
                    <a:pt x="1363567" y="4236505"/>
                  </a:lnTo>
                  <a:lnTo>
                    <a:pt x="1370522" y="4192172"/>
                  </a:lnTo>
                  <a:lnTo>
                    <a:pt x="1377068" y="4147789"/>
                  </a:lnTo>
                  <a:lnTo>
                    <a:pt x="1383205" y="4103360"/>
                  </a:lnTo>
                  <a:lnTo>
                    <a:pt x="1388932" y="4058886"/>
                  </a:lnTo>
                  <a:lnTo>
                    <a:pt x="1394251" y="4014370"/>
                  </a:lnTo>
                  <a:lnTo>
                    <a:pt x="1399160" y="3969817"/>
                  </a:lnTo>
                  <a:lnTo>
                    <a:pt x="1403660" y="3925229"/>
                  </a:lnTo>
                  <a:lnTo>
                    <a:pt x="1407751" y="3880609"/>
                  </a:lnTo>
                  <a:lnTo>
                    <a:pt x="1411433" y="3835960"/>
                  </a:lnTo>
                  <a:lnTo>
                    <a:pt x="1414706" y="3791285"/>
                  </a:lnTo>
                  <a:lnTo>
                    <a:pt x="1417570" y="3746587"/>
                  </a:lnTo>
                  <a:lnTo>
                    <a:pt x="1420025" y="3701870"/>
                  </a:lnTo>
                  <a:lnTo>
                    <a:pt x="1422070" y="3657136"/>
                  </a:lnTo>
                  <a:lnTo>
                    <a:pt x="1423707" y="3612388"/>
                  </a:lnTo>
                  <a:lnTo>
                    <a:pt x="1424934" y="3567629"/>
                  </a:lnTo>
                  <a:lnTo>
                    <a:pt x="1425752" y="3522863"/>
                  </a:lnTo>
                  <a:lnTo>
                    <a:pt x="1426161" y="3478092"/>
                  </a:lnTo>
                  <a:lnTo>
                    <a:pt x="1426161" y="3433320"/>
                  </a:lnTo>
                  <a:lnTo>
                    <a:pt x="1425752" y="3388549"/>
                  </a:lnTo>
                  <a:lnTo>
                    <a:pt x="1424934" y="3343783"/>
                  </a:lnTo>
                  <a:lnTo>
                    <a:pt x="1423707" y="3299024"/>
                  </a:lnTo>
                  <a:lnTo>
                    <a:pt x="1422070" y="3254276"/>
                  </a:lnTo>
                  <a:lnTo>
                    <a:pt x="1420025" y="3209542"/>
                  </a:lnTo>
                  <a:lnTo>
                    <a:pt x="1417570" y="3164824"/>
                  </a:lnTo>
                  <a:lnTo>
                    <a:pt x="1414706" y="3120127"/>
                  </a:lnTo>
                  <a:lnTo>
                    <a:pt x="1411433" y="3075452"/>
                  </a:lnTo>
                  <a:lnTo>
                    <a:pt x="1407751" y="3030803"/>
                  </a:lnTo>
                  <a:lnTo>
                    <a:pt x="1403660" y="2986182"/>
                  </a:lnTo>
                  <a:lnTo>
                    <a:pt x="1399160" y="2941594"/>
                  </a:lnTo>
                  <a:lnTo>
                    <a:pt x="1394251" y="2897041"/>
                  </a:lnTo>
                  <a:lnTo>
                    <a:pt x="1388932" y="2852526"/>
                  </a:lnTo>
                  <a:lnTo>
                    <a:pt x="1383205" y="2808052"/>
                  </a:lnTo>
                  <a:lnTo>
                    <a:pt x="1377068" y="2763622"/>
                  </a:lnTo>
                  <a:lnTo>
                    <a:pt x="1370522" y="2719240"/>
                  </a:lnTo>
                  <a:lnTo>
                    <a:pt x="1363567" y="2674907"/>
                  </a:lnTo>
                  <a:lnTo>
                    <a:pt x="1356203" y="2630628"/>
                  </a:lnTo>
                  <a:lnTo>
                    <a:pt x="1348430" y="2586405"/>
                  </a:lnTo>
                  <a:lnTo>
                    <a:pt x="1340248" y="2542241"/>
                  </a:lnTo>
                  <a:lnTo>
                    <a:pt x="1331657" y="2498140"/>
                  </a:lnTo>
                  <a:lnTo>
                    <a:pt x="1322656" y="2454105"/>
                  </a:lnTo>
                  <a:lnTo>
                    <a:pt x="1313247" y="2410137"/>
                  </a:lnTo>
                  <a:lnTo>
                    <a:pt x="1303428" y="2366242"/>
                  </a:lnTo>
                  <a:lnTo>
                    <a:pt x="1293200" y="2322421"/>
                  </a:lnTo>
                  <a:lnTo>
                    <a:pt x="1282563" y="2278677"/>
                  </a:lnTo>
                  <a:lnTo>
                    <a:pt x="1271517" y="2235015"/>
                  </a:lnTo>
                  <a:lnTo>
                    <a:pt x="1260062" y="2191435"/>
                  </a:lnTo>
                  <a:lnTo>
                    <a:pt x="1248198" y="2147943"/>
                  </a:lnTo>
                  <a:lnTo>
                    <a:pt x="1235925" y="2104541"/>
                  </a:lnTo>
                  <a:lnTo>
                    <a:pt x="1223242" y="2061231"/>
                  </a:lnTo>
                  <a:lnTo>
                    <a:pt x="1210151" y="2018017"/>
                  </a:lnTo>
                  <a:lnTo>
                    <a:pt x="1196650" y="1974902"/>
                  </a:lnTo>
                  <a:lnTo>
                    <a:pt x="1182740" y="1931889"/>
                  </a:lnTo>
                  <a:lnTo>
                    <a:pt x="1168421" y="1888981"/>
                  </a:lnTo>
                  <a:lnTo>
                    <a:pt x="1153693" y="1846182"/>
                  </a:lnTo>
                  <a:lnTo>
                    <a:pt x="1138556" y="1803493"/>
                  </a:lnTo>
                  <a:lnTo>
                    <a:pt x="1123010" y="1760918"/>
                  </a:lnTo>
                  <a:lnTo>
                    <a:pt x="1107055" y="1718461"/>
                  </a:lnTo>
                  <a:lnTo>
                    <a:pt x="1090690" y="1676124"/>
                  </a:lnTo>
                  <a:lnTo>
                    <a:pt x="1073917" y="1633910"/>
                  </a:lnTo>
                  <a:lnTo>
                    <a:pt x="1056734" y="1591822"/>
                  </a:lnTo>
                  <a:lnTo>
                    <a:pt x="1039142" y="1549864"/>
                  </a:lnTo>
                  <a:lnTo>
                    <a:pt x="1021141" y="1508039"/>
                  </a:lnTo>
                  <a:lnTo>
                    <a:pt x="1002731" y="1466348"/>
                  </a:lnTo>
                  <a:lnTo>
                    <a:pt x="983912" y="1424796"/>
                  </a:lnTo>
                  <a:lnTo>
                    <a:pt x="964684" y="1383386"/>
                  </a:lnTo>
                  <a:lnTo>
                    <a:pt x="945047" y="1342120"/>
                  </a:lnTo>
                  <a:lnTo>
                    <a:pt x="925000" y="1301002"/>
                  </a:lnTo>
                  <a:lnTo>
                    <a:pt x="904545" y="1260035"/>
                  </a:lnTo>
                  <a:lnTo>
                    <a:pt x="883680" y="1219221"/>
                  </a:lnTo>
                  <a:lnTo>
                    <a:pt x="862406" y="1178565"/>
                  </a:lnTo>
                  <a:lnTo>
                    <a:pt x="840723" y="1138068"/>
                  </a:lnTo>
                  <a:lnTo>
                    <a:pt x="818631" y="1097733"/>
                  </a:lnTo>
                  <a:lnTo>
                    <a:pt x="796130" y="1057565"/>
                  </a:lnTo>
                  <a:lnTo>
                    <a:pt x="773220" y="1017566"/>
                  </a:lnTo>
                  <a:lnTo>
                    <a:pt x="749901" y="977738"/>
                  </a:lnTo>
                  <a:lnTo>
                    <a:pt x="726172" y="938086"/>
                  </a:lnTo>
                  <a:lnTo>
                    <a:pt x="702034" y="898612"/>
                  </a:lnTo>
                  <a:lnTo>
                    <a:pt x="677488" y="859318"/>
                  </a:lnTo>
                  <a:lnTo>
                    <a:pt x="652532" y="820209"/>
                  </a:lnTo>
                  <a:lnTo>
                    <a:pt x="627167" y="781288"/>
                  </a:lnTo>
                  <a:lnTo>
                    <a:pt x="601393" y="742556"/>
                  </a:lnTo>
                  <a:lnTo>
                    <a:pt x="575210" y="704018"/>
                  </a:lnTo>
                  <a:lnTo>
                    <a:pt x="548618" y="665676"/>
                  </a:lnTo>
                  <a:lnTo>
                    <a:pt x="521616" y="627533"/>
                  </a:lnTo>
                  <a:lnTo>
                    <a:pt x="494206" y="589593"/>
                  </a:lnTo>
                  <a:lnTo>
                    <a:pt x="466386" y="551858"/>
                  </a:lnTo>
                  <a:lnTo>
                    <a:pt x="438158" y="514332"/>
                  </a:lnTo>
                  <a:lnTo>
                    <a:pt x="409520" y="477018"/>
                  </a:lnTo>
                  <a:lnTo>
                    <a:pt x="380473" y="439918"/>
                  </a:lnTo>
                  <a:lnTo>
                    <a:pt x="351017" y="403035"/>
                  </a:lnTo>
                  <a:lnTo>
                    <a:pt x="321152" y="366374"/>
                  </a:lnTo>
                  <a:lnTo>
                    <a:pt x="290878" y="329936"/>
                  </a:lnTo>
                  <a:lnTo>
                    <a:pt x="260194" y="293725"/>
                  </a:lnTo>
                  <a:lnTo>
                    <a:pt x="229102" y="257743"/>
                  </a:lnTo>
                  <a:lnTo>
                    <a:pt x="197600" y="221995"/>
                  </a:lnTo>
                  <a:lnTo>
                    <a:pt x="165690" y="186482"/>
                  </a:lnTo>
                  <a:lnTo>
                    <a:pt x="133370" y="151209"/>
                  </a:lnTo>
                  <a:lnTo>
                    <a:pt x="100641" y="116177"/>
                  </a:lnTo>
                  <a:lnTo>
                    <a:pt x="67503" y="81390"/>
                  </a:lnTo>
                  <a:lnTo>
                    <a:pt x="33956" y="46852"/>
                  </a:lnTo>
                  <a:lnTo>
                    <a:pt x="0" y="12565"/>
                  </a:lnTo>
                  <a:lnTo>
                    <a:pt x="12565" y="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52891" y="2846584"/>
            <a:ext cx="721868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劳动生产率提升</a:t>
            </a:r>
            <a:r>
              <a:rPr lang="en-US" altLang="zh-CN" sz="2450" spc="10" dirty="0">
                <a:solidFill>
                  <a:srgbClr val="FFFFFF"/>
                </a:solidFill>
                <a:latin typeface="Arial MT"/>
                <a:cs typeface="Arial MT"/>
              </a:rPr>
              <a:t>2.5</a:t>
            </a: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倍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69503" y="2368399"/>
            <a:ext cx="14331950" cy="2955925"/>
            <a:chOff x="4868846" y="2368399"/>
            <a:chExt cx="14331950" cy="2955925"/>
          </a:xfrm>
          <a:solidFill>
            <a:srgbClr val="22A5A7"/>
          </a:solidFill>
        </p:grpSpPr>
        <p:sp>
          <p:nvSpPr>
            <p:cNvPr id="12" name="object 12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94023" y="4523811"/>
            <a:ext cx="947039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提供国内生产的基本食品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10322" y="4044579"/>
            <a:ext cx="13691235" cy="2957195"/>
            <a:chOff x="5509665" y="4044579"/>
            <a:chExt cx="13691235" cy="2957195"/>
          </a:xfrm>
          <a:solidFill>
            <a:srgbClr val="22A5A7"/>
          </a:solidFill>
        </p:grpSpPr>
        <p:sp>
          <p:nvSpPr>
            <p:cNvPr id="18" name="object 18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65107" y="6285025"/>
            <a:ext cx="11827510" cy="401392"/>
          </a:xfrm>
          <a:prstGeom prst="rect">
            <a:avLst/>
          </a:prstGeom>
          <a:solidFill>
            <a:srgbClr val="22A5A7"/>
          </a:solidFill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530"/>
              </a:spcBef>
            </a:pP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农工综合体产品出口增加</a:t>
            </a:r>
            <a:r>
              <a:rPr lang="en-US" altLang="zh-CN" sz="2450" spc="1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倍，加工产品占比达到</a:t>
            </a:r>
            <a:r>
              <a:rPr lang="en-US" altLang="zh-CN" sz="2450" spc="10" dirty="0">
                <a:solidFill>
                  <a:srgbClr val="FFFFFF"/>
                </a:solidFill>
                <a:latin typeface="Arial MT"/>
                <a:cs typeface="Arial MT"/>
              </a:rPr>
              <a:t>70%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10322" y="5722014"/>
            <a:ext cx="13691235" cy="2955925"/>
            <a:chOff x="5509665" y="5722014"/>
            <a:chExt cx="13691235" cy="2955925"/>
          </a:xfrm>
          <a:solidFill>
            <a:srgbClr val="22A5A7"/>
          </a:solidFill>
        </p:grpSpPr>
        <p:sp>
          <p:nvSpPr>
            <p:cNvPr id="24" name="object 24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099704" y="7746303"/>
            <a:ext cx="12141835" cy="72083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505"/>
              </a:spcBef>
            </a:pP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通过肉、果、蔬、粮、油、糖、鱼等</a:t>
            </a:r>
            <a:r>
              <a:rPr lang="en-US" altLang="zh-CN" sz="2450" spc="1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类生态系统生产加工的实施，</a:t>
            </a:r>
            <a:r>
              <a:rPr lang="en-US" altLang="zh-CN" sz="2450" spc="10" dirty="0">
                <a:solidFill>
                  <a:srgbClr val="FFFFFF"/>
                </a:solidFill>
                <a:latin typeface="Arial MT"/>
                <a:cs typeface="Arial MT"/>
              </a:rPr>
              <a:t>100</a:t>
            </a:r>
            <a:r>
              <a:rPr lang="zh-CN" altLang="en-US" sz="2450" spc="10" dirty="0">
                <a:solidFill>
                  <a:srgbClr val="FFFFFF"/>
                </a:solidFill>
                <a:latin typeface="Arial MT"/>
                <a:cs typeface="Arial MT"/>
              </a:rPr>
              <a:t>万农村居民收入稳定增长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569618" y="7398308"/>
            <a:ext cx="1418590" cy="1418590"/>
            <a:chOff x="4868961" y="7398308"/>
            <a:chExt cx="1418590" cy="1418590"/>
          </a:xfrm>
          <a:solidFill>
            <a:srgbClr val="22A5A7"/>
          </a:solidFill>
        </p:grpSpPr>
        <p:sp>
          <p:nvSpPr>
            <p:cNvPr id="30" name="object 30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19692" y="10689466"/>
            <a:ext cx="378269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zh-CN" altLang="en-US" sz="1450" spc="10" dirty="0">
                <a:latin typeface="Arial MT"/>
                <a:cs typeface="Arial MT"/>
              </a:rPr>
              <a:t>来源：哈萨克斯坦农业部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2293" y="267893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27237" y="434802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27237" y="607022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1147" y="775095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7920" y="290850"/>
            <a:ext cx="24269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谷物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1250" y="1348924"/>
            <a:ext cx="6352821" cy="57195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410"/>
              </a:spcBef>
            </a:pPr>
            <a:r>
              <a:rPr lang="zh-CN" alt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总体 </a:t>
            </a:r>
            <a:r>
              <a:rPr lang="en-US" altLang="zh-CN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– 1609.6 </a:t>
            </a:r>
            <a:r>
              <a:rPr lang="zh-CN" alt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万公顷：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1589" y="2403296"/>
            <a:ext cx="247452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2300" dirty="0">
                <a:latin typeface="Arial MT"/>
                <a:cs typeface="Arial MT"/>
              </a:rPr>
              <a:t>1288.5</a:t>
            </a:r>
            <a:r>
              <a:rPr lang="zh-CN" altLang="en-US" sz="2300" dirty="0">
                <a:latin typeface="Arial MT"/>
                <a:cs typeface="Arial MT"/>
              </a:rPr>
              <a:t>万公顷</a:t>
            </a:r>
            <a:r>
              <a:rPr lang="en-US" altLang="zh-CN" sz="2300" dirty="0">
                <a:latin typeface="Arial MT"/>
                <a:cs typeface="Arial MT"/>
              </a:rPr>
              <a:t>——</a:t>
            </a:r>
            <a:endParaRPr sz="2300" dirty="0">
              <a:highlight>
                <a:srgbClr val="DCE6F2"/>
              </a:highlight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9612" y="2747847"/>
            <a:ext cx="2362200" cy="10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 algn="r">
              <a:lnSpc>
                <a:spcPct val="100400"/>
              </a:lnSpc>
              <a:spcBef>
                <a:spcPts val="95"/>
              </a:spcBef>
            </a:pPr>
            <a:r>
              <a:rPr lang="en-US" sz="2300" spc="5" dirty="0">
                <a:latin typeface="Arial MT"/>
                <a:cs typeface="Arial MT"/>
              </a:rPr>
              <a:t>218.2</a:t>
            </a:r>
            <a:r>
              <a:rPr lang="zh-CN" altLang="en-US" sz="2300" spc="5" dirty="0">
                <a:latin typeface="Arial MT"/>
                <a:cs typeface="Arial MT"/>
              </a:rPr>
              <a:t>万公顷</a:t>
            </a:r>
            <a:r>
              <a:rPr lang="en-US" altLang="zh-CN" sz="2300" spc="5" dirty="0">
                <a:latin typeface="Arial MT"/>
                <a:cs typeface="Arial MT"/>
              </a:rPr>
              <a:t>——</a:t>
            </a:r>
          </a:p>
          <a:p>
            <a:pPr marR="5080" indent="12700" algn="r">
              <a:lnSpc>
                <a:spcPct val="100400"/>
              </a:lnSpc>
              <a:spcBef>
                <a:spcPts val="95"/>
              </a:spcBef>
            </a:pPr>
            <a:r>
              <a:rPr lang="ru-RU" sz="2300" spc="5" dirty="0">
                <a:latin typeface="Arial MT"/>
              </a:rPr>
              <a:t>19</a:t>
            </a:r>
            <a:r>
              <a:rPr lang="en-US" sz="2300" spc="5" dirty="0">
                <a:latin typeface="Arial MT"/>
              </a:rPr>
              <a:t>.</a:t>
            </a:r>
            <a:r>
              <a:rPr lang="ru-RU" sz="2300" spc="5" dirty="0">
                <a:latin typeface="Arial MT"/>
              </a:rPr>
              <a:t>9</a:t>
            </a:r>
            <a:r>
              <a:rPr lang="zh-CN" altLang="en-US" sz="2300" spc="5" dirty="0">
                <a:latin typeface="Arial MT"/>
              </a:rPr>
              <a:t>万公顷</a:t>
            </a:r>
            <a:r>
              <a:rPr lang="en-US" altLang="zh-CN" sz="2300" spc="5" dirty="0">
                <a:latin typeface="Arial MT"/>
              </a:rPr>
              <a:t>——</a:t>
            </a:r>
            <a:r>
              <a:rPr sz="2300" dirty="0">
                <a:highlight>
                  <a:srgbClr val="DCE6F2"/>
                </a:highlight>
                <a:latin typeface="Arial MT"/>
                <a:cs typeface="Arial MT"/>
              </a:rPr>
              <a:t> </a:t>
            </a:r>
            <a:endParaRPr lang="en-US" sz="2300" dirty="0">
              <a:highlight>
                <a:srgbClr val="DCE6F2"/>
              </a:highlight>
              <a:latin typeface="Arial MT"/>
              <a:cs typeface="Arial MT"/>
            </a:endParaRPr>
          </a:p>
          <a:p>
            <a:pPr marR="5080" indent="12700" algn="r">
              <a:lnSpc>
                <a:spcPct val="100400"/>
              </a:lnSpc>
              <a:spcBef>
                <a:spcPts val="95"/>
              </a:spcBef>
            </a:pPr>
            <a:r>
              <a:rPr lang="en-US" sz="2300" spc="-10" dirty="0">
                <a:latin typeface="Arial MT"/>
                <a:cs typeface="Arial MT"/>
              </a:rPr>
              <a:t>1</a:t>
            </a:r>
            <a:r>
              <a:rPr lang="ru-RU" sz="2300" spc="-10" dirty="0">
                <a:latin typeface="Arial MT"/>
                <a:cs typeface="Arial MT"/>
              </a:rPr>
              <a:t>8</a:t>
            </a:r>
            <a:r>
              <a:rPr lang="en-US" sz="2300" spc="-10" dirty="0">
                <a:latin typeface="Arial MT"/>
                <a:cs typeface="Arial MT"/>
              </a:rPr>
              <a:t>.</a:t>
            </a:r>
            <a:r>
              <a:rPr lang="ru-RU" sz="2300" spc="-10" dirty="0">
                <a:latin typeface="Arial MT"/>
                <a:cs typeface="Arial MT"/>
              </a:rPr>
              <a:t>1</a:t>
            </a:r>
            <a:r>
              <a:rPr lang="zh-CN" altLang="en-US" sz="2300" spc="-10" dirty="0">
                <a:latin typeface="Arial MT"/>
                <a:cs typeface="Arial MT"/>
              </a:rPr>
              <a:t>万公顷</a:t>
            </a:r>
            <a:r>
              <a:rPr lang="en-US" altLang="zh-CN" sz="2300" spc="-10" dirty="0">
                <a:latin typeface="Arial MT"/>
                <a:cs typeface="Arial MT"/>
              </a:rPr>
              <a:t>——</a:t>
            </a:r>
            <a:r>
              <a:rPr sz="2300" dirty="0">
                <a:latin typeface="Arial MT"/>
                <a:cs typeface="Arial MT"/>
              </a:rPr>
              <a:t>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79612" y="3880931"/>
            <a:ext cx="2366833" cy="3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US" sz="2300" spc="-10" dirty="0">
                <a:latin typeface="Arial MT"/>
                <a:cs typeface="Arial MT"/>
              </a:rPr>
              <a:t>64.9</a:t>
            </a:r>
            <a:r>
              <a:rPr lang="zh-CN" altLang="en-US" sz="2300" spc="-10" dirty="0">
                <a:latin typeface="Arial MT"/>
                <a:cs typeface="Arial MT"/>
              </a:rPr>
              <a:t>万公顷</a:t>
            </a:r>
            <a:r>
              <a:rPr lang="en-US" altLang="zh-CN" sz="2300" spc="-10" dirty="0">
                <a:latin typeface="Arial MT"/>
                <a:cs typeface="Arial MT"/>
              </a:rPr>
              <a:t>——</a:t>
            </a:r>
            <a:endParaRPr lang="en-US" sz="2300" dirty="0">
              <a:highlight>
                <a:srgbClr val="FF00FF"/>
              </a:highlight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6994" y="1014538"/>
            <a:ext cx="9896243" cy="5936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643712" y="2534028"/>
            <a:ext cx="906780" cy="10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5"/>
              </a:spcBef>
            </a:pPr>
            <a:r>
              <a:rPr lang="zh-CN" altLang="en-US" sz="2300" dirty="0">
                <a:latin typeface="Arial MT"/>
                <a:cs typeface="Arial MT"/>
              </a:rPr>
              <a:t>小麦</a:t>
            </a:r>
            <a:endParaRPr lang="en-US" altLang="zh-CN" sz="2300" dirty="0">
              <a:latin typeface="Arial MT"/>
              <a:cs typeface="Arial MT"/>
            </a:endParaRPr>
          </a:p>
          <a:p>
            <a:pPr marL="12700" marR="5080" indent="-635" algn="ctr">
              <a:lnSpc>
                <a:spcPct val="100400"/>
              </a:lnSpc>
              <a:spcBef>
                <a:spcPts val="95"/>
              </a:spcBef>
            </a:pPr>
            <a:r>
              <a:rPr lang="zh-CN" altLang="en-US" sz="2300" dirty="0">
                <a:latin typeface="Arial MT"/>
                <a:cs typeface="Arial MT"/>
              </a:rPr>
              <a:t>大麦</a:t>
            </a:r>
            <a:endParaRPr lang="en-US" altLang="zh-CN" sz="2300" dirty="0">
              <a:latin typeface="Arial MT"/>
              <a:cs typeface="Arial MT"/>
            </a:endParaRPr>
          </a:p>
          <a:p>
            <a:pPr marL="12700" marR="5080" indent="-635" algn="ctr">
              <a:lnSpc>
                <a:spcPct val="100400"/>
              </a:lnSpc>
              <a:spcBef>
                <a:spcPts val="95"/>
              </a:spcBef>
            </a:pPr>
            <a:r>
              <a:rPr lang="zh-CN" altLang="en-US" sz="2300" dirty="0">
                <a:latin typeface="Arial MT"/>
                <a:cs typeface="Arial MT"/>
              </a:rPr>
              <a:t>燕麦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47714" y="1117108"/>
            <a:ext cx="9234805" cy="7963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lang="zh-CN" altLang="en-US" sz="2650" b="1" spc="-10" dirty="0">
                <a:latin typeface="Arial"/>
                <a:cs typeface="Arial"/>
              </a:rPr>
              <a:t>地理位置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n-US" altLang="zh-CN" sz="2450" b="1" spc="10" dirty="0">
                <a:latin typeface="Arial MT"/>
                <a:cs typeface="Arial MT"/>
              </a:rPr>
              <a:t>6</a:t>
            </a:r>
            <a:r>
              <a:rPr lang="zh-CN" altLang="en-US" sz="2450" b="1" spc="10" dirty="0">
                <a:latin typeface="Arial MT"/>
                <a:cs typeface="Arial MT"/>
              </a:rPr>
              <a:t>大区域</a:t>
            </a:r>
            <a:r>
              <a:rPr lang="zh-CN" altLang="en-US" sz="2450" spc="10" dirty="0">
                <a:latin typeface="Arial MT"/>
                <a:cs typeface="Arial MT"/>
              </a:rPr>
              <a:t>气候条件适宜谷物加工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3509" y="4961212"/>
            <a:ext cx="5659959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n-US" altLang="zh-CN" sz="2400" spc="5" dirty="0">
                <a:latin typeface="Arial MT"/>
                <a:cs typeface="Arial MT"/>
              </a:rPr>
              <a:t>5</a:t>
            </a:r>
            <a:r>
              <a:rPr lang="zh-CN" altLang="en-US" sz="2400" spc="5" dirty="0">
                <a:latin typeface="Arial MT"/>
                <a:cs typeface="Arial MT"/>
              </a:rPr>
              <a:t>年平均年收成</a:t>
            </a:r>
            <a:r>
              <a:rPr lang="en-US" altLang="zh-CN" sz="2400" b="1" spc="5" dirty="0">
                <a:latin typeface="Arial MT"/>
                <a:cs typeface="Arial MT"/>
              </a:rPr>
              <a:t>2000</a:t>
            </a:r>
            <a:r>
              <a:rPr lang="zh-CN" altLang="en-US" sz="2400" b="1" spc="5" dirty="0">
                <a:latin typeface="Arial MT"/>
                <a:cs typeface="Arial MT"/>
              </a:rPr>
              <a:t>万吨​​​​</a:t>
            </a:r>
            <a:endParaRPr lang="ru-RU" sz="2400" b="1" spc="5" dirty="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8985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50"/>
              </a:spcBef>
            </a:pPr>
            <a:r>
              <a:rPr lang="zh-CN" altLang="en-US" sz="2650" b="1" spc="-5" dirty="0">
                <a:latin typeface="Arial"/>
                <a:cs typeface="Arial"/>
              </a:rPr>
              <a:t>粮食深加工（吨）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536564" y="5174890"/>
            <a:ext cx="2287886" cy="73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4805">
              <a:lnSpc>
                <a:spcPct val="100000"/>
              </a:lnSpc>
              <a:spcBef>
                <a:spcPts val="105"/>
              </a:spcBef>
            </a:pPr>
            <a:r>
              <a:rPr lang="zh-CN" altLang="en-US" sz="2300" dirty="0">
                <a:latin typeface="Arial MT"/>
                <a:cs typeface="Arial MT"/>
              </a:rPr>
              <a:t>玉米</a:t>
            </a:r>
            <a:endParaRPr lang="en-US" sz="2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sz="2300" dirty="0">
                <a:latin typeface="Arial MT"/>
                <a:cs typeface="Arial MT"/>
              </a:rPr>
              <a:t>玉米、稻米</a:t>
            </a:r>
          </a:p>
        </p:txBody>
      </p:sp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027" y="191388"/>
            <a:ext cx="594039" cy="809903"/>
          </a:xfrm>
          <a:prstGeom prst="rect">
            <a:avLst/>
          </a:prstGeom>
        </p:spPr>
      </p:pic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024521"/>
              </p:ext>
            </p:extLst>
          </p:nvPr>
        </p:nvGraphicFramePr>
        <p:xfrm>
          <a:off x="-258541" y="1130858"/>
          <a:ext cx="6441404" cy="387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43927"/>
              </p:ext>
            </p:extLst>
          </p:nvPr>
        </p:nvGraphicFramePr>
        <p:xfrm>
          <a:off x="0" y="1265105"/>
          <a:ext cx="58420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6" name="object 2"/>
          <p:cNvGrpSpPr/>
          <p:nvPr/>
        </p:nvGrpSpPr>
        <p:grpSpPr>
          <a:xfrm>
            <a:off x="894152" y="6975454"/>
            <a:ext cx="5001696" cy="3784621"/>
            <a:chOff x="784967" y="3356610"/>
            <a:chExt cx="4521347" cy="3056508"/>
          </a:xfrm>
        </p:grpSpPr>
        <p:pic>
          <p:nvPicPr>
            <p:cNvPr id="107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4967" y="4331273"/>
              <a:ext cx="1045793" cy="2010217"/>
            </a:xfrm>
            <a:prstGeom prst="rect">
              <a:avLst/>
            </a:prstGeom>
          </p:spPr>
        </p:pic>
        <p:sp>
          <p:nvSpPr>
            <p:cNvPr id="108" name="object 4"/>
            <p:cNvSpPr/>
            <p:nvPr/>
          </p:nvSpPr>
          <p:spPr>
            <a:xfrm>
              <a:off x="2607563" y="4434839"/>
              <a:ext cx="2623185" cy="68580"/>
            </a:xfrm>
            <a:custGeom>
              <a:avLst/>
              <a:gdLst/>
              <a:ahLst/>
              <a:cxnLst/>
              <a:rect l="l" t="t" r="r" b="b"/>
              <a:pathLst>
                <a:path w="2623185" h="68579">
                  <a:moveTo>
                    <a:pt x="0" y="68580"/>
                  </a:moveTo>
                  <a:lnTo>
                    <a:pt x="2622804" y="68580"/>
                  </a:lnTo>
                  <a:lnTo>
                    <a:pt x="262280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"/>
            <p:cNvSpPr/>
            <p:nvPr/>
          </p:nvSpPr>
          <p:spPr>
            <a:xfrm>
              <a:off x="1459992" y="4323588"/>
              <a:ext cx="1148080" cy="309880"/>
            </a:xfrm>
            <a:custGeom>
              <a:avLst/>
              <a:gdLst/>
              <a:ahLst/>
              <a:cxnLst/>
              <a:rect l="l" t="t" r="r" b="b"/>
              <a:pathLst>
                <a:path w="1148080" h="309879">
                  <a:moveTo>
                    <a:pt x="1147572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147572" y="309372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"/>
            <p:cNvSpPr/>
            <p:nvPr/>
          </p:nvSpPr>
          <p:spPr>
            <a:xfrm>
              <a:off x="2609088" y="4863083"/>
              <a:ext cx="2219325" cy="67310"/>
            </a:xfrm>
            <a:custGeom>
              <a:avLst/>
              <a:gdLst/>
              <a:ahLst/>
              <a:cxnLst/>
              <a:rect l="l" t="t" r="r" b="b"/>
              <a:pathLst>
                <a:path w="2219325" h="67310">
                  <a:moveTo>
                    <a:pt x="0" y="67056"/>
                  </a:moveTo>
                  <a:lnTo>
                    <a:pt x="2218943" y="67056"/>
                  </a:lnTo>
                  <a:lnTo>
                    <a:pt x="2218943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7"/>
            <p:cNvSpPr/>
            <p:nvPr/>
          </p:nvSpPr>
          <p:spPr>
            <a:xfrm>
              <a:off x="1926335" y="4741163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6827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82751" y="307848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8"/>
            <p:cNvSpPr/>
            <p:nvPr/>
          </p:nvSpPr>
          <p:spPr>
            <a:xfrm>
              <a:off x="2609088" y="5312664"/>
              <a:ext cx="2182495" cy="67310"/>
            </a:xfrm>
            <a:custGeom>
              <a:avLst/>
              <a:gdLst/>
              <a:ahLst/>
              <a:cxnLst/>
              <a:rect l="l" t="t" r="r" b="b"/>
              <a:pathLst>
                <a:path w="2182495" h="67310">
                  <a:moveTo>
                    <a:pt x="0" y="67056"/>
                  </a:moveTo>
                  <a:lnTo>
                    <a:pt x="2182367" y="67056"/>
                  </a:lnTo>
                  <a:lnTo>
                    <a:pt x="2182367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"/>
            <p:cNvSpPr/>
            <p:nvPr/>
          </p:nvSpPr>
          <p:spPr>
            <a:xfrm>
              <a:off x="2133599" y="5170932"/>
              <a:ext cx="475615" cy="309880"/>
            </a:xfrm>
            <a:custGeom>
              <a:avLst/>
              <a:gdLst/>
              <a:ahLst/>
              <a:cxnLst/>
              <a:rect l="l" t="t" r="r" b="b"/>
              <a:pathLst>
                <a:path w="475614" h="309879">
                  <a:moveTo>
                    <a:pt x="47548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475488" y="309372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C4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"/>
            <p:cNvSpPr/>
            <p:nvPr/>
          </p:nvSpPr>
          <p:spPr>
            <a:xfrm>
              <a:off x="2609088" y="5740907"/>
              <a:ext cx="2573020" cy="67310"/>
            </a:xfrm>
            <a:custGeom>
              <a:avLst/>
              <a:gdLst/>
              <a:ahLst/>
              <a:cxnLst/>
              <a:rect l="l" t="t" r="r" b="b"/>
              <a:pathLst>
                <a:path w="2573020" h="67310">
                  <a:moveTo>
                    <a:pt x="0" y="67056"/>
                  </a:moveTo>
                  <a:lnTo>
                    <a:pt x="2572512" y="67056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"/>
            <p:cNvSpPr/>
            <p:nvPr/>
          </p:nvSpPr>
          <p:spPr>
            <a:xfrm>
              <a:off x="2255519" y="5602223"/>
              <a:ext cx="353695" cy="309880"/>
            </a:xfrm>
            <a:custGeom>
              <a:avLst/>
              <a:gdLst/>
              <a:ahLst/>
              <a:cxnLst/>
              <a:rect l="l" t="t" r="r" b="b"/>
              <a:pathLst>
                <a:path w="353694" h="309879">
                  <a:moveTo>
                    <a:pt x="35356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353568" y="30937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E2E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"/>
            <p:cNvSpPr/>
            <p:nvPr/>
          </p:nvSpPr>
          <p:spPr>
            <a:xfrm>
              <a:off x="2609088" y="6188964"/>
              <a:ext cx="2569845" cy="68580"/>
            </a:xfrm>
            <a:custGeom>
              <a:avLst/>
              <a:gdLst/>
              <a:ahLst/>
              <a:cxnLst/>
              <a:rect l="l" t="t" r="r" b="b"/>
              <a:pathLst>
                <a:path w="2569845" h="68579">
                  <a:moveTo>
                    <a:pt x="0" y="68580"/>
                  </a:moveTo>
                  <a:lnTo>
                    <a:pt x="2569464" y="68580"/>
                  </a:lnTo>
                  <a:lnTo>
                    <a:pt x="256946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3"/>
            <p:cNvSpPr/>
            <p:nvPr/>
          </p:nvSpPr>
          <p:spPr>
            <a:xfrm>
              <a:off x="2340863" y="6033516"/>
              <a:ext cx="268605" cy="307975"/>
            </a:xfrm>
            <a:custGeom>
              <a:avLst/>
              <a:gdLst/>
              <a:ahLst/>
              <a:cxnLst/>
              <a:rect l="l" t="t" r="r" b="b"/>
              <a:pathLst>
                <a:path w="268605" h="307975">
                  <a:moveTo>
                    <a:pt x="26822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8224" y="3078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6E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3137916" y="4276343"/>
              <a:ext cx="2165985" cy="2136775"/>
            </a:xfrm>
            <a:custGeom>
              <a:avLst/>
              <a:gdLst/>
              <a:ahLst/>
              <a:cxnLst/>
              <a:rect l="l" t="t" r="r" b="b"/>
              <a:pathLst>
                <a:path w="2165985" h="2136775">
                  <a:moveTo>
                    <a:pt x="1156716" y="1506474"/>
                  </a:moveTo>
                  <a:lnTo>
                    <a:pt x="1150061" y="1456855"/>
                  </a:lnTo>
                  <a:lnTo>
                    <a:pt x="1131303" y="1412252"/>
                  </a:lnTo>
                  <a:lnTo>
                    <a:pt x="1102207" y="1374470"/>
                  </a:lnTo>
                  <a:lnTo>
                    <a:pt x="1064552" y="1345272"/>
                  </a:lnTo>
                  <a:lnTo>
                    <a:pt x="1020114" y="1326464"/>
                  </a:lnTo>
                  <a:lnTo>
                    <a:pt x="970661" y="1319784"/>
                  </a:lnTo>
                  <a:lnTo>
                    <a:pt x="186055" y="1319784"/>
                  </a:lnTo>
                  <a:lnTo>
                    <a:pt x="136588" y="1326464"/>
                  </a:lnTo>
                  <a:lnTo>
                    <a:pt x="92151" y="1345272"/>
                  </a:lnTo>
                  <a:lnTo>
                    <a:pt x="54495" y="1374470"/>
                  </a:lnTo>
                  <a:lnTo>
                    <a:pt x="25400" y="1412252"/>
                  </a:lnTo>
                  <a:lnTo>
                    <a:pt x="6642" y="1456855"/>
                  </a:lnTo>
                  <a:lnTo>
                    <a:pt x="0" y="1506474"/>
                  </a:lnTo>
                  <a:lnTo>
                    <a:pt x="6642" y="1556105"/>
                  </a:lnTo>
                  <a:lnTo>
                    <a:pt x="25400" y="1600708"/>
                  </a:lnTo>
                  <a:lnTo>
                    <a:pt x="54495" y="1638490"/>
                  </a:lnTo>
                  <a:lnTo>
                    <a:pt x="92151" y="1667687"/>
                  </a:lnTo>
                  <a:lnTo>
                    <a:pt x="136588" y="1686496"/>
                  </a:lnTo>
                  <a:lnTo>
                    <a:pt x="186055" y="1693164"/>
                  </a:lnTo>
                  <a:lnTo>
                    <a:pt x="970661" y="1693164"/>
                  </a:lnTo>
                  <a:lnTo>
                    <a:pt x="1020114" y="1686496"/>
                  </a:lnTo>
                  <a:lnTo>
                    <a:pt x="1064552" y="1667687"/>
                  </a:lnTo>
                  <a:lnTo>
                    <a:pt x="1102207" y="1638490"/>
                  </a:lnTo>
                  <a:lnTo>
                    <a:pt x="1131303" y="1600708"/>
                  </a:lnTo>
                  <a:lnTo>
                    <a:pt x="1150061" y="1556105"/>
                  </a:lnTo>
                  <a:lnTo>
                    <a:pt x="1156716" y="1506474"/>
                  </a:lnTo>
                  <a:close/>
                </a:path>
                <a:path w="2165985" h="2136775">
                  <a:moveTo>
                    <a:pt x="1158240" y="1056894"/>
                  </a:moveTo>
                  <a:lnTo>
                    <a:pt x="1151585" y="1007262"/>
                  </a:lnTo>
                  <a:lnTo>
                    <a:pt x="1132827" y="962660"/>
                  </a:lnTo>
                  <a:lnTo>
                    <a:pt x="1103731" y="924877"/>
                  </a:lnTo>
                  <a:lnTo>
                    <a:pt x="1066076" y="895692"/>
                  </a:lnTo>
                  <a:lnTo>
                    <a:pt x="1021638" y="876884"/>
                  </a:lnTo>
                  <a:lnTo>
                    <a:pt x="972185" y="870204"/>
                  </a:lnTo>
                  <a:lnTo>
                    <a:pt x="187579" y="870204"/>
                  </a:lnTo>
                  <a:lnTo>
                    <a:pt x="138112" y="876884"/>
                  </a:lnTo>
                  <a:lnTo>
                    <a:pt x="93675" y="895692"/>
                  </a:lnTo>
                  <a:lnTo>
                    <a:pt x="56019" y="924877"/>
                  </a:lnTo>
                  <a:lnTo>
                    <a:pt x="26924" y="962660"/>
                  </a:lnTo>
                  <a:lnTo>
                    <a:pt x="8166" y="1007262"/>
                  </a:lnTo>
                  <a:lnTo>
                    <a:pt x="1524" y="1056894"/>
                  </a:lnTo>
                  <a:lnTo>
                    <a:pt x="8166" y="1106538"/>
                  </a:lnTo>
                  <a:lnTo>
                    <a:pt x="26924" y="1151128"/>
                  </a:lnTo>
                  <a:lnTo>
                    <a:pt x="56019" y="1188910"/>
                  </a:lnTo>
                  <a:lnTo>
                    <a:pt x="93675" y="1218107"/>
                  </a:lnTo>
                  <a:lnTo>
                    <a:pt x="138112" y="1236916"/>
                  </a:lnTo>
                  <a:lnTo>
                    <a:pt x="187579" y="1243584"/>
                  </a:lnTo>
                  <a:lnTo>
                    <a:pt x="972185" y="1243584"/>
                  </a:lnTo>
                  <a:lnTo>
                    <a:pt x="1021638" y="1236916"/>
                  </a:lnTo>
                  <a:lnTo>
                    <a:pt x="1066076" y="1218107"/>
                  </a:lnTo>
                  <a:lnTo>
                    <a:pt x="1103731" y="1188910"/>
                  </a:lnTo>
                  <a:lnTo>
                    <a:pt x="1132827" y="1151128"/>
                  </a:lnTo>
                  <a:lnTo>
                    <a:pt x="1151585" y="1106538"/>
                  </a:lnTo>
                  <a:lnTo>
                    <a:pt x="1158240" y="1056894"/>
                  </a:lnTo>
                  <a:close/>
                </a:path>
                <a:path w="2165985" h="2136775">
                  <a:moveTo>
                    <a:pt x="1158240" y="198882"/>
                  </a:moveTo>
                  <a:lnTo>
                    <a:pt x="1151585" y="149250"/>
                  </a:lnTo>
                  <a:lnTo>
                    <a:pt x="1132827" y="104648"/>
                  </a:lnTo>
                  <a:lnTo>
                    <a:pt x="1103731" y="66865"/>
                  </a:lnTo>
                  <a:lnTo>
                    <a:pt x="1066076" y="37680"/>
                  </a:lnTo>
                  <a:lnTo>
                    <a:pt x="1021638" y="18859"/>
                  </a:lnTo>
                  <a:lnTo>
                    <a:pt x="972185" y="12192"/>
                  </a:lnTo>
                  <a:lnTo>
                    <a:pt x="187579" y="12192"/>
                  </a:lnTo>
                  <a:lnTo>
                    <a:pt x="138112" y="18872"/>
                  </a:lnTo>
                  <a:lnTo>
                    <a:pt x="93675" y="37680"/>
                  </a:lnTo>
                  <a:lnTo>
                    <a:pt x="56019" y="66865"/>
                  </a:lnTo>
                  <a:lnTo>
                    <a:pt x="26924" y="104648"/>
                  </a:lnTo>
                  <a:lnTo>
                    <a:pt x="8166" y="149250"/>
                  </a:lnTo>
                  <a:lnTo>
                    <a:pt x="1524" y="198882"/>
                  </a:lnTo>
                  <a:lnTo>
                    <a:pt x="8166" y="248526"/>
                  </a:lnTo>
                  <a:lnTo>
                    <a:pt x="26924" y="293116"/>
                  </a:lnTo>
                  <a:lnTo>
                    <a:pt x="56019" y="330898"/>
                  </a:lnTo>
                  <a:lnTo>
                    <a:pt x="93675" y="360095"/>
                  </a:lnTo>
                  <a:lnTo>
                    <a:pt x="138112" y="378904"/>
                  </a:lnTo>
                  <a:lnTo>
                    <a:pt x="187579" y="385572"/>
                  </a:lnTo>
                  <a:lnTo>
                    <a:pt x="972185" y="385572"/>
                  </a:lnTo>
                  <a:lnTo>
                    <a:pt x="1021638" y="378917"/>
                  </a:lnTo>
                  <a:lnTo>
                    <a:pt x="1066076" y="360095"/>
                  </a:lnTo>
                  <a:lnTo>
                    <a:pt x="1103731" y="330898"/>
                  </a:lnTo>
                  <a:lnTo>
                    <a:pt x="1132827" y="293116"/>
                  </a:lnTo>
                  <a:lnTo>
                    <a:pt x="1151585" y="248526"/>
                  </a:lnTo>
                  <a:lnTo>
                    <a:pt x="1158240" y="198882"/>
                  </a:lnTo>
                  <a:close/>
                </a:path>
                <a:path w="2165985" h="2136775">
                  <a:moveTo>
                    <a:pt x="1165860" y="1938528"/>
                  </a:moveTo>
                  <a:lnTo>
                    <a:pt x="1159205" y="1889112"/>
                  </a:lnTo>
                  <a:lnTo>
                    <a:pt x="1140447" y="1844700"/>
                  </a:lnTo>
                  <a:lnTo>
                    <a:pt x="1111351" y="1807070"/>
                  </a:lnTo>
                  <a:lnTo>
                    <a:pt x="1073696" y="1777987"/>
                  </a:lnTo>
                  <a:lnTo>
                    <a:pt x="1029258" y="1759242"/>
                  </a:lnTo>
                  <a:lnTo>
                    <a:pt x="979805" y="1752600"/>
                  </a:lnTo>
                  <a:lnTo>
                    <a:pt x="195199" y="1752600"/>
                  </a:lnTo>
                  <a:lnTo>
                    <a:pt x="145732" y="1759242"/>
                  </a:lnTo>
                  <a:lnTo>
                    <a:pt x="101295" y="1777987"/>
                  </a:lnTo>
                  <a:lnTo>
                    <a:pt x="63639" y="1807070"/>
                  </a:lnTo>
                  <a:lnTo>
                    <a:pt x="34544" y="1844700"/>
                  </a:lnTo>
                  <a:lnTo>
                    <a:pt x="15786" y="1889112"/>
                  </a:lnTo>
                  <a:lnTo>
                    <a:pt x="9144" y="1938528"/>
                  </a:lnTo>
                  <a:lnTo>
                    <a:pt x="15786" y="1987956"/>
                  </a:lnTo>
                  <a:lnTo>
                    <a:pt x="34544" y="2032368"/>
                  </a:lnTo>
                  <a:lnTo>
                    <a:pt x="63639" y="2069998"/>
                  </a:lnTo>
                  <a:lnTo>
                    <a:pt x="101295" y="2099081"/>
                  </a:lnTo>
                  <a:lnTo>
                    <a:pt x="145732" y="2117826"/>
                  </a:lnTo>
                  <a:lnTo>
                    <a:pt x="195199" y="2124456"/>
                  </a:lnTo>
                  <a:lnTo>
                    <a:pt x="979805" y="2124456"/>
                  </a:lnTo>
                  <a:lnTo>
                    <a:pt x="1029258" y="2117826"/>
                  </a:lnTo>
                  <a:lnTo>
                    <a:pt x="1073696" y="2099081"/>
                  </a:lnTo>
                  <a:lnTo>
                    <a:pt x="1111351" y="2069998"/>
                  </a:lnTo>
                  <a:lnTo>
                    <a:pt x="1140447" y="2032368"/>
                  </a:lnTo>
                  <a:lnTo>
                    <a:pt x="1159205" y="1987956"/>
                  </a:lnTo>
                  <a:lnTo>
                    <a:pt x="1165860" y="1938528"/>
                  </a:lnTo>
                  <a:close/>
                </a:path>
                <a:path w="2165985" h="2136775">
                  <a:moveTo>
                    <a:pt x="1165860" y="630174"/>
                  </a:moveTo>
                  <a:lnTo>
                    <a:pt x="1159205" y="580542"/>
                  </a:lnTo>
                  <a:lnTo>
                    <a:pt x="1140447" y="535940"/>
                  </a:lnTo>
                  <a:lnTo>
                    <a:pt x="1111351" y="498157"/>
                  </a:lnTo>
                  <a:lnTo>
                    <a:pt x="1073696" y="468972"/>
                  </a:lnTo>
                  <a:lnTo>
                    <a:pt x="1029258" y="450151"/>
                  </a:lnTo>
                  <a:lnTo>
                    <a:pt x="979805" y="443484"/>
                  </a:lnTo>
                  <a:lnTo>
                    <a:pt x="195199" y="443484"/>
                  </a:lnTo>
                  <a:lnTo>
                    <a:pt x="145732" y="450151"/>
                  </a:lnTo>
                  <a:lnTo>
                    <a:pt x="101295" y="468972"/>
                  </a:lnTo>
                  <a:lnTo>
                    <a:pt x="63639" y="498170"/>
                  </a:lnTo>
                  <a:lnTo>
                    <a:pt x="34544" y="535952"/>
                  </a:lnTo>
                  <a:lnTo>
                    <a:pt x="15786" y="580542"/>
                  </a:lnTo>
                  <a:lnTo>
                    <a:pt x="9144" y="630174"/>
                  </a:lnTo>
                  <a:lnTo>
                    <a:pt x="15786" y="679818"/>
                  </a:lnTo>
                  <a:lnTo>
                    <a:pt x="34544" y="724420"/>
                  </a:lnTo>
                  <a:lnTo>
                    <a:pt x="63639" y="762190"/>
                  </a:lnTo>
                  <a:lnTo>
                    <a:pt x="101295" y="791387"/>
                  </a:lnTo>
                  <a:lnTo>
                    <a:pt x="145732" y="810196"/>
                  </a:lnTo>
                  <a:lnTo>
                    <a:pt x="195199" y="816864"/>
                  </a:lnTo>
                  <a:lnTo>
                    <a:pt x="979805" y="816864"/>
                  </a:lnTo>
                  <a:lnTo>
                    <a:pt x="1029258" y="810196"/>
                  </a:lnTo>
                  <a:lnTo>
                    <a:pt x="1073696" y="791387"/>
                  </a:lnTo>
                  <a:lnTo>
                    <a:pt x="1111351" y="762190"/>
                  </a:lnTo>
                  <a:lnTo>
                    <a:pt x="1140447" y="724408"/>
                  </a:lnTo>
                  <a:lnTo>
                    <a:pt x="1159205" y="679818"/>
                  </a:lnTo>
                  <a:lnTo>
                    <a:pt x="1165860" y="630174"/>
                  </a:lnTo>
                  <a:close/>
                </a:path>
                <a:path w="2165985" h="2136775">
                  <a:moveTo>
                    <a:pt x="2159508" y="1529334"/>
                  </a:moveTo>
                  <a:lnTo>
                    <a:pt x="2153640" y="1470329"/>
                  </a:lnTo>
                  <a:lnTo>
                    <a:pt x="2137346" y="1419085"/>
                  </a:lnTo>
                  <a:lnTo>
                    <a:pt x="2112480" y="1378673"/>
                  </a:lnTo>
                  <a:lnTo>
                    <a:pt x="2080971" y="1352169"/>
                  </a:lnTo>
                  <a:lnTo>
                    <a:pt x="2044700" y="1342644"/>
                  </a:lnTo>
                  <a:lnTo>
                    <a:pt x="1561084" y="1342644"/>
                  </a:lnTo>
                  <a:lnTo>
                    <a:pt x="1493291" y="1378673"/>
                  </a:lnTo>
                  <a:lnTo>
                    <a:pt x="1468424" y="1419085"/>
                  </a:lnTo>
                  <a:lnTo>
                    <a:pt x="1452130" y="1470329"/>
                  </a:lnTo>
                  <a:lnTo>
                    <a:pt x="1446276" y="1529334"/>
                  </a:lnTo>
                  <a:lnTo>
                    <a:pt x="1452130" y="1588350"/>
                  </a:lnTo>
                  <a:lnTo>
                    <a:pt x="1468424" y="1639595"/>
                  </a:lnTo>
                  <a:lnTo>
                    <a:pt x="1493291" y="1680006"/>
                  </a:lnTo>
                  <a:lnTo>
                    <a:pt x="1524800" y="1706511"/>
                  </a:lnTo>
                  <a:lnTo>
                    <a:pt x="1561084" y="1716024"/>
                  </a:lnTo>
                  <a:lnTo>
                    <a:pt x="2044700" y="1716024"/>
                  </a:lnTo>
                  <a:lnTo>
                    <a:pt x="2112480" y="1680006"/>
                  </a:lnTo>
                  <a:lnTo>
                    <a:pt x="2137346" y="1639595"/>
                  </a:lnTo>
                  <a:lnTo>
                    <a:pt x="2153640" y="1588350"/>
                  </a:lnTo>
                  <a:lnTo>
                    <a:pt x="2159508" y="1529334"/>
                  </a:lnTo>
                  <a:close/>
                </a:path>
                <a:path w="2165985" h="2136775">
                  <a:moveTo>
                    <a:pt x="2159508" y="1099566"/>
                  </a:moveTo>
                  <a:lnTo>
                    <a:pt x="2153640" y="1040561"/>
                  </a:lnTo>
                  <a:lnTo>
                    <a:pt x="2137346" y="989304"/>
                  </a:lnTo>
                  <a:lnTo>
                    <a:pt x="2112480" y="948893"/>
                  </a:lnTo>
                  <a:lnTo>
                    <a:pt x="2080971" y="922401"/>
                  </a:lnTo>
                  <a:lnTo>
                    <a:pt x="2044700" y="912876"/>
                  </a:lnTo>
                  <a:lnTo>
                    <a:pt x="1561084" y="912876"/>
                  </a:lnTo>
                  <a:lnTo>
                    <a:pt x="1493291" y="948893"/>
                  </a:lnTo>
                  <a:lnTo>
                    <a:pt x="1468424" y="989304"/>
                  </a:lnTo>
                  <a:lnTo>
                    <a:pt x="1452130" y="1040561"/>
                  </a:lnTo>
                  <a:lnTo>
                    <a:pt x="1446276" y="1099566"/>
                  </a:lnTo>
                  <a:lnTo>
                    <a:pt x="1452130" y="1158582"/>
                  </a:lnTo>
                  <a:lnTo>
                    <a:pt x="1468424" y="1209840"/>
                  </a:lnTo>
                  <a:lnTo>
                    <a:pt x="1493291" y="1250251"/>
                  </a:lnTo>
                  <a:lnTo>
                    <a:pt x="1524800" y="1276743"/>
                  </a:lnTo>
                  <a:lnTo>
                    <a:pt x="1561084" y="1286256"/>
                  </a:lnTo>
                  <a:lnTo>
                    <a:pt x="2044700" y="1286256"/>
                  </a:lnTo>
                  <a:lnTo>
                    <a:pt x="2112480" y="1250251"/>
                  </a:lnTo>
                  <a:lnTo>
                    <a:pt x="2137346" y="1209840"/>
                  </a:lnTo>
                  <a:lnTo>
                    <a:pt x="2153640" y="1158582"/>
                  </a:lnTo>
                  <a:lnTo>
                    <a:pt x="2159508" y="1099566"/>
                  </a:lnTo>
                  <a:close/>
                </a:path>
                <a:path w="2165985" h="2136775">
                  <a:moveTo>
                    <a:pt x="2159508" y="641604"/>
                  </a:moveTo>
                  <a:lnTo>
                    <a:pt x="2153640" y="582815"/>
                  </a:lnTo>
                  <a:lnTo>
                    <a:pt x="2137346" y="531774"/>
                  </a:lnTo>
                  <a:lnTo>
                    <a:pt x="2112480" y="491540"/>
                  </a:lnTo>
                  <a:lnTo>
                    <a:pt x="2080971" y="465150"/>
                  </a:lnTo>
                  <a:lnTo>
                    <a:pt x="2044700" y="455676"/>
                  </a:lnTo>
                  <a:lnTo>
                    <a:pt x="1561084" y="455676"/>
                  </a:lnTo>
                  <a:lnTo>
                    <a:pt x="1493291" y="491540"/>
                  </a:lnTo>
                  <a:lnTo>
                    <a:pt x="1468424" y="531774"/>
                  </a:lnTo>
                  <a:lnTo>
                    <a:pt x="1452130" y="582815"/>
                  </a:lnTo>
                  <a:lnTo>
                    <a:pt x="1446276" y="641604"/>
                  </a:lnTo>
                  <a:lnTo>
                    <a:pt x="1452130" y="700405"/>
                  </a:lnTo>
                  <a:lnTo>
                    <a:pt x="1468424" y="751446"/>
                  </a:lnTo>
                  <a:lnTo>
                    <a:pt x="1493291" y="791679"/>
                  </a:lnTo>
                  <a:lnTo>
                    <a:pt x="1524800" y="818070"/>
                  </a:lnTo>
                  <a:lnTo>
                    <a:pt x="1561084" y="827532"/>
                  </a:lnTo>
                  <a:lnTo>
                    <a:pt x="2044700" y="827532"/>
                  </a:lnTo>
                  <a:lnTo>
                    <a:pt x="2112480" y="791679"/>
                  </a:lnTo>
                  <a:lnTo>
                    <a:pt x="2137346" y="751446"/>
                  </a:lnTo>
                  <a:lnTo>
                    <a:pt x="2153640" y="700405"/>
                  </a:lnTo>
                  <a:lnTo>
                    <a:pt x="2159508" y="641604"/>
                  </a:lnTo>
                  <a:close/>
                </a:path>
                <a:path w="2165985" h="2136775">
                  <a:moveTo>
                    <a:pt x="2159508" y="185928"/>
                  </a:moveTo>
                  <a:lnTo>
                    <a:pt x="2153640" y="127139"/>
                  </a:lnTo>
                  <a:lnTo>
                    <a:pt x="2137346" y="76098"/>
                  </a:lnTo>
                  <a:lnTo>
                    <a:pt x="2112480" y="35864"/>
                  </a:lnTo>
                  <a:lnTo>
                    <a:pt x="2080971" y="9474"/>
                  </a:lnTo>
                  <a:lnTo>
                    <a:pt x="2044700" y="0"/>
                  </a:lnTo>
                  <a:lnTo>
                    <a:pt x="1561084" y="0"/>
                  </a:lnTo>
                  <a:lnTo>
                    <a:pt x="1493291" y="35864"/>
                  </a:lnTo>
                  <a:lnTo>
                    <a:pt x="1468424" y="76098"/>
                  </a:lnTo>
                  <a:lnTo>
                    <a:pt x="1452130" y="127139"/>
                  </a:lnTo>
                  <a:lnTo>
                    <a:pt x="1446276" y="185928"/>
                  </a:lnTo>
                  <a:lnTo>
                    <a:pt x="1452130" y="244729"/>
                  </a:lnTo>
                  <a:lnTo>
                    <a:pt x="1468424" y="295770"/>
                  </a:lnTo>
                  <a:lnTo>
                    <a:pt x="1493291" y="336003"/>
                  </a:lnTo>
                  <a:lnTo>
                    <a:pt x="1524800" y="362394"/>
                  </a:lnTo>
                  <a:lnTo>
                    <a:pt x="1561084" y="371856"/>
                  </a:lnTo>
                  <a:lnTo>
                    <a:pt x="2044700" y="371856"/>
                  </a:lnTo>
                  <a:lnTo>
                    <a:pt x="2112480" y="336003"/>
                  </a:lnTo>
                  <a:lnTo>
                    <a:pt x="2137346" y="295770"/>
                  </a:lnTo>
                  <a:lnTo>
                    <a:pt x="2153640" y="244729"/>
                  </a:lnTo>
                  <a:lnTo>
                    <a:pt x="2159508" y="185928"/>
                  </a:lnTo>
                  <a:close/>
                </a:path>
                <a:path w="2165985" h="2136775">
                  <a:moveTo>
                    <a:pt x="2165604" y="1949958"/>
                  </a:moveTo>
                  <a:lnTo>
                    <a:pt x="2159736" y="1890953"/>
                  </a:lnTo>
                  <a:lnTo>
                    <a:pt x="2143442" y="1839709"/>
                  </a:lnTo>
                  <a:lnTo>
                    <a:pt x="2118576" y="1799297"/>
                  </a:lnTo>
                  <a:lnTo>
                    <a:pt x="2087067" y="1772793"/>
                  </a:lnTo>
                  <a:lnTo>
                    <a:pt x="2050796" y="1763268"/>
                  </a:lnTo>
                  <a:lnTo>
                    <a:pt x="1567053" y="1763268"/>
                  </a:lnTo>
                  <a:lnTo>
                    <a:pt x="1499362" y="1799297"/>
                  </a:lnTo>
                  <a:lnTo>
                    <a:pt x="1474520" y="1839709"/>
                  </a:lnTo>
                  <a:lnTo>
                    <a:pt x="1458226" y="1890953"/>
                  </a:lnTo>
                  <a:lnTo>
                    <a:pt x="1452372" y="1949958"/>
                  </a:lnTo>
                  <a:lnTo>
                    <a:pt x="1458226" y="2008974"/>
                  </a:lnTo>
                  <a:lnTo>
                    <a:pt x="1474520" y="2060219"/>
                  </a:lnTo>
                  <a:lnTo>
                    <a:pt x="1499362" y="2100630"/>
                  </a:lnTo>
                  <a:lnTo>
                    <a:pt x="1530832" y="2127135"/>
                  </a:lnTo>
                  <a:lnTo>
                    <a:pt x="1567053" y="2136648"/>
                  </a:lnTo>
                  <a:lnTo>
                    <a:pt x="2050796" y="2136648"/>
                  </a:lnTo>
                  <a:lnTo>
                    <a:pt x="2118576" y="2100630"/>
                  </a:lnTo>
                  <a:lnTo>
                    <a:pt x="2143442" y="2060219"/>
                  </a:lnTo>
                  <a:lnTo>
                    <a:pt x="2159736" y="2008974"/>
                  </a:lnTo>
                  <a:lnTo>
                    <a:pt x="2165604" y="1949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/>
            <p:nvPr/>
          </p:nvSpPr>
          <p:spPr>
            <a:xfrm>
              <a:off x="3144012" y="4287011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7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7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43AF2A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6"/>
            <p:cNvSpPr/>
            <p:nvPr/>
          </p:nvSpPr>
          <p:spPr>
            <a:xfrm>
              <a:off x="3151631" y="471830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85BB2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7"/>
            <p:cNvSpPr/>
            <p:nvPr/>
          </p:nvSpPr>
          <p:spPr>
            <a:xfrm>
              <a:off x="3144012" y="514502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C4D50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8"/>
            <p:cNvSpPr/>
            <p:nvPr/>
          </p:nvSpPr>
          <p:spPr>
            <a:xfrm>
              <a:off x="3142488" y="5593079"/>
              <a:ext cx="1158240" cy="373380"/>
            </a:xfrm>
            <a:custGeom>
              <a:avLst/>
              <a:gdLst/>
              <a:ahLst/>
              <a:cxnLst/>
              <a:rect l="l" t="t" r="r" b="b"/>
              <a:pathLst>
                <a:path w="1158239" h="373379">
                  <a:moveTo>
                    <a:pt x="971931" y="0"/>
                  </a:moveTo>
                  <a:lnTo>
                    <a:pt x="186309" y="0"/>
                  </a:lnTo>
                  <a:lnTo>
                    <a:pt x="136789" y="6668"/>
                  </a:lnTo>
                  <a:lnTo>
                    <a:pt x="92286" y="25487"/>
                  </a:lnTo>
                  <a:lnTo>
                    <a:pt x="54578" y="54678"/>
                  </a:lnTo>
                  <a:lnTo>
                    <a:pt x="25442" y="92461"/>
                  </a:lnTo>
                  <a:lnTo>
                    <a:pt x="6656" y="137058"/>
                  </a:lnTo>
                  <a:lnTo>
                    <a:pt x="0" y="186690"/>
                  </a:lnTo>
                  <a:lnTo>
                    <a:pt x="6656" y="236321"/>
                  </a:lnTo>
                  <a:lnTo>
                    <a:pt x="25442" y="280918"/>
                  </a:lnTo>
                  <a:lnTo>
                    <a:pt x="54578" y="318701"/>
                  </a:lnTo>
                  <a:lnTo>
                    <a:pt x="92286" y="347892"/>
                  </a:lnTo>
                  <a:lnTo>
                    <a:pt x="136789" y="366711"/>
                  </a:lnTo>
                  <a:lnTo>
                    <a:pt x="186309" y="373380"/>
                  </a:lnTo>
                  <a:lnTo>
                    <a:pt x="971931" y="373380"/>
                  </a:lnTo>
                  <a:lnTo>
                    <a:pt x="1021450" y="366711"/>
                  </a:lnTo>
                  <a:lnTo>
                    <a:pt x="1065953" y="347892"/>
                  </a:lnTo>
                  <a:lnTo>
                    <a:pt x="1103661" y="318701"/>
                  </a:lnTo>
                  <a:lnTo>
                    <a:pt x="1132797" y="280918"/>
                  </a:lnTo>
                  <a:lnTo>
                    <a:pt x="1151583" y="236321"/>
                  </a:lnTo>
                  <a:lnTo>
                    <a:pt x="1158239" y="186690"/>
                  </a:lnTo>
                  <a:lnTo>
                    <a:pt x="1151583" y="137058"/>
                  </a:lnTo>
                  <a:lnTo>
                    <a:pt x="1132797" y="92461"/>
                  </a:lnTo>
                  <a:lnTo>
                    <a:pt x="1103661" y="54678"/>
                  </a:lnTo>
                  <a:lnTo>
                    <a:pt x="1065953" y="25487"/>
                  </a:lnTo>
                  <a:lnTo>
                    <a:pt x="1021450" y="6668"/>
                  </a:lnTo>
                  <a:lnTo>
                    <a:pt x="971931" y="0"/>
                  </a:lnTo>
                  <a:close/>
                </a:path>
              </a:pathLst>
            </a:custGeom>
            <a:solidFill>
              <a:srgbClr val="E2E38D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9"/>
            <p:cNvSpPr/>
            <p:nvPr/>
          </p:nvSpPr>
          <p:spPr>
            <a:xfrm>
              <a:off x="3151631" y="602589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41"/>
                  </a:lnTo>
                  <a:lnTo>
                    <a:pt x="92154" y="25385"/>
                  </a:lnTo>
                  <a:lnTo>
                    <a:pt x="54498" y="54459"/>
                  </a:lnTo>
                  <a:lnTo>
                    <a:pt x="25404" y="92089"/>
                  </a:lnTo>
                  <a:lnTo>
                    <a:pt x="6646" y="136502"/>
                  </a:lnTo>
                  <a:lnTo>
                    <a:pt x="0" y="185927"/>
                  </a:lnTo>
                  <a:lnTo>
                    <a:pt x="6646" y="235353"/>
                  </a:lnTo>
                  <a:lnTo>
                    <a:pt x="25404" y="279766"/>
                  </a:lnTo>
                  <a:lnTo>
                    <a:pt x="54498" y="317396"/>
                  </a:lnTo>
                  <a:lnTo>
                    <a:pt x="92154" y="346470"/>
                  </a:lnTo>
                  <a:lnTo>
                    <a:pt x="136598" y="365214"/>
                  </a:lnTo>
                  <a:lnTo>
                    <a:pt x="186055" y="371855"/>
                  </a:lnTo>
                  <a:lnTo>
                    <a:pt x="970660" y="371855"/>
                  </a:lnTo>
                  <a:lnTo>
                    <a:pt x="1020117" y="365214"/>
                  </a:lnTo>
                  <a:lnTo>
                    <a:pt x="1064561" y="346470"/>
                  </a:lnTo>
                  <a:lnTo>
                    <a:pt x="1102217" y="317396"/>
                  </a:lnTo>
                  <a:lnTo>
                    <a:pt x="1131311" y="279766"/>
                  </a:lnTo>
                  <a:lnTo>
                    <a:pt x="1150069" y="235353"/>
                  </a:lnTo>
                  <a:lnTo>
                    <a:pt x="1156716" y="185927"/>
                  </a:lnTo>
                  <a:lnTo>
                    <a:pt x="1150069" y="136502"/>
                  </a:lnTo>
                  <a:lnTo>
                    <a:pt x="1131311" y="92089"/>
                  </a:lnTo>
                  <a:lnTo>
                    <a:pt x="1102217" y="54459"/>
                  </a:lnTo>
                  <a:lnTo>
                    <a:pt x="1064561" y="25385"/>
                  </a:lnTo>
                  <a:lnTo>
                    <a:pt x="1020117" y="6641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6EC2B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0"/>
            <p:cNvSpPr/>
            <p:nvPr/>
          </p:nvSpPr>
          <p:spPr>
            <a:xfrm>
              <a:off x="2610612" y="3534155"/>
              <a:ext cx="2628900" cy="67310"/>
            </a:xfrm>
            <a:custGeom>
              <a:avLst/>
              <a:gdLst/>
              <a:ahLst/>
              <a:cxnLst/>
              <a:rect l="l" t="t" r="r" b="b"/>
              <a:pathLst>
                <a:path w="2628900" h="67310">
                  <a:moveTo>
                    <a:pt x="0" y="67055"/>
                  </a:moveTo>
                  <a:lnTo>
                    <a:pt x="2628900" y="6705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1"/>
            <p:cNvSpPr/>
            <p:nvPr/>
          </p:nvSpPr>
          <p:spPr>
            <a:xfrm>
              <a:off x="958595" y="3439668"/>
              <a:ext cx="1652270" cy="309880"/>
            </a:xfrm>
            <a:custGeom>
              <a:avLst/>
              <a:gdLst/>
              <a:ahLst/>
              <a:cxnLst/>
              <a:rect l="l" t="t" r="r" b="b"/>
              <a:pathLst>
                <a:path w="1652270" h="309879">
                  <a:moveTo>
                    <a:pt x="1652015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652015" y="309372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2"/>
            <p:cNvSpPr/>
            <p:nvPr/>
          </p:nvSpPr>
          <p:spPr>
            <a:xfrm>
              <a:off x="3147060" y="3380231"/>
              <a:ext cx="2150745" cy="398145"/>
            </a:xfrm>
            <a:custGeom>
              <a:avLst/>
              <a:gdLst/>
              <a:ahLst/>
              <a:cxnLst/>
              <a:rect l="l" t="t" r="r" b="b"/>
              <a:pathLst>
                <a:path w="2150745" h="398145">
                  <a:moveTo>
                    <a:pt x="1156716" y="211836"/>
                  </a:moveTo>
                  <a:lnTo>
                    <a:pt x="1150061" y="162394"/>
                  </a:lnTo>
                  <a:lnTo>
                    <a:pt x="1131303" y="117970"/>
                  </a:lnTo>
                  <a:lnTo>
                    <a:pt x="1102207" y="80352"/>
                  </a:lnTo>
                  <a:lnTo>
                    <a:pt x="1064552" y="51282"/>
                  </a:lnTo>
                  <a:lnTo>
                    <a:pt x="1020114" y="32550"/>
                  </a:lnTo>
                  <a:lnTo>
                    <a:pt x="970661" y="25908"/>
                  </a:lnTo>
                  <a:lnTo>
                    <a:pt x="186055" y="25908"/>
                  </a:lnTo>
                  <a:lnTo>
                    <a:pt x="136588" y="32550"/>
                  </a:lnTo>
                  <a:lnTo>
                    <a:pt x="92151" y="51282"/>
                  </a:lnTo>
                  <a:lnTo>
                    <a:pt x="54495" y="80352"/>
                  </a:lnTo>
                  <a:lnTo>
                    <a:pt x="25400" y="117970"/>
                  </a:lnTo>
                  <a:lnTo>
                    <a:pt x="6642" y="162394"/>
                  </a:lnTo>
                  <a:lnTo>
                    <a:pt x="0" y="211836"/>
                  </a:lnTo>
                  <a:lnTo>
                    <a:pt x="6642" y="261289"/>
                  </a:lnTo>
                  <a:lnTo>
                    <a:pt x="25400" y="305714"/>
                  </a:lnTo>
                  <a:lnTo>
                    <a:pt x="54495" y="343331"/>
                  </a:lnTo>
                  <a:lnTo>
                    <a:pt x="92151" y="372402"/>
                  </a:lnTo>
                  <a:lnTo>
                    <a:pt x="136588" y="391134"/>
                  </a:lnTo>
                  <a:lnTo>
                    <a:pt x="186055" y="397764"/>
                  </a:lnTo>
                  <a:lnTo>
                    <a:pt x="970661" y="397764"/>
                  </a:lnTo>
                  <a:lnTo>
                    <a:pt x="1020114" y="391134"/>
                  </a:lnTo>
                  <a:lnTo>
                    <a:pt x="1064552" y="372402"/>
                  </a:lnTo>
                  <a:lnTo>
                    <a:pt x="1102207" y="343331"/>
                  </a:lnTo>
                  <a:lnTo>
                    <a:pt x="1131303" y="305714"/>
                  </a:lnTo>
                  <a:lnTo>
                    <a:pt x="1150061" y="261289"/>
                  </a:lnTo>
                  <a:lnTo>
                    <a:pt x="1156716" y="211836"/>
                  </a:lnTo>
                  <a:close/>
                </a:path>
                <a:path w="2150745" h="398145">
                  <a:moveTo>
                    <a:pt x="2150364" y="186690"/>
                  </a:moveTo>
                  <a:lnTo>
                    <a:pt x="2144496" y="127685"/>
                  </a:lnTo>
                  <a:lnTo>
                    <a:pt x="2128202" y="76428"/>
                  </a:lnTo>
                  <a:lnTo>
                    <a:pt x="2103335" y="36017"/>
                  </a:lnTo>
                  <a:lnTo>
                    <a:pt x="2071827" y="9525"/>
                  </a:lnTo>
                  <a:lnTo>
                    <a:pt x="2035556" y="0"/>
                  </a:lnTo>
                  <a:lnTo>
                    <a:pt x="1551940" y="0"/>
                  </a:lnTo>
                  <a:lnTo>
                    <a:pt x="1484147" y="36017"/>
                  </a:lnTo>
                  <a:lnTo>
                    <a:pt x="1459280" y="76428"/>
                  </a:lnTo>
                  <a:lnTo>
                    <a:pt x="1442986" y="127685"/>
                  </a:lnTo>
                  <a:lnTo>
                    <a:pt x="1437132" y="186690"/>
                  </a:lnTo>
                  <a:lnTo>
                    <a:pt x="1442986" y="245706"/>
                  </a:lnTo>
                  <a:lnTo>
                    <a:pt x="1459280" y="296964"/>
                  </a:lnTo>
                  <a:lnTo>
                    <a:pt x="1484147" y="337375"/>
                  </a:lnTo>
                  <a:lnTo>
                    <a:pt x="1515656" y="363867"/>
                  </a:lnTo>
                  <a:lnTo>
                    <a:pt x="1551940" y="373380"/>
                  </a:lnTo>
                  <a:lnTo>
                    <a:pt x="2035556" y="373380"/>
                  </a:lnTo>
                  <a:lnTo>
                    <a:pt x="2103335" y="337375"/>
                  </a:lnTo>
                  <a:lnTo>
                    <a:pt x="2128202" y="296964"/>
                  </a:lnTo>
                  <a:lnTo>
                    <a:pt x="2144496" y="245706"/>
                  </a:lnTo>
                  <a:lnTo>
                    <a:pt x="215036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3"/>
            <p:cNvSpPr/>
            <p:nvPr/>
          </p:nvSpPr>
          <p:spPr>
            <a:xfrm>
              <a:off x="3151631" y="3403092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046A38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4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5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6"/>
            <p:cNvSpPr/>
            <p:nvPr/>
          </p:nvSpPr>
          <p:spPr>
            <a:xfrm>
              <a:off x="2616707" y="3985259"/>
              <a:ext cx="2613660" cy="68580"/>
            </a:xfrm>
            <a:custGeom>
              <a:avLst/>
              <a:gdLst/>
              <a:ahLst/>
              <a:cxnLst/>
              <a:rect l="l" t="t" r="r" b="b"/>
              <a:pathLst>
                <a:path w="2613660" h="68579">
                  <a:moveTo>
                    <a:pt x="0" y="68580"/>
                  </a:moveTo>
                  <a:lnTo>
                    <a:pt x="2613660" y="68580"/>
                  </a:lnTo>
                  <a:lnTo>
                    <a:pt x="2613660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7"/>
            <p:cNvSpPr/>
            <p:nvPr/>
          </p:nvSpPr>
          <p:spPr>
            <a:xfrm>
              <a:off x="1254251" y="3889248"/>
              <a:ext cx="1362710" cy="307975"/>
            </a:xfrm>
            <a:custGeom>
              <a:avLst/>
              <a:gdLst/>
              <a:ahLst/>
              <a:cxnLst/>
              <a:rect l="l" t="t" r="r" b="b"/>
              <a:pathLst>
                <a:path w="1362710" h="307975">
                  <a:moveTo>
                    <a:pt x="1362456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362456" y="307847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009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8"/>
            <p:cNvSpPr/>
            <p:nvPr/>
          </p:nvSpPr>
          <p:spPr>
            <a:xfrm>
              <a:off x="3139440" y="3826763"/>
              <a:ext cx="2158365" cy="387350"/>
            </a:xfrm>
            <a:custGeom>
              <a:avLst/>
              <a:gdLst/>
              <a:ahLst/>
              <a:cxnLst/>
              <a:rect l="l" t="t" r="r" b="b"/>
              <a:pathLst>
                <a:path w="2158365" h="387350">
                  <a:moveTo>
                    <a:pt x="1156716" y="200406"/>
                  </a:moveTo>
                  <a:lnTo>
                    <a:pt x="1150061" y="150774"/>
                  </a:lnTo>
                  <a:lnTo>
                    <a:pt x="1131303" y="106172"/>
                  </a:lnTo>
                  <a:lnTo>
                    <a:pt x="1102207" y="68389"/>
                  </a:lnTo>
                  <a:lnTo>
                    <a:pt x="1064552" y="39204"/>
                  </a:lnTo>
                  <a:lnTo>
                    <a:pt x="1020114" y="20383"/>
                  </a:lnTo>
                  <a:lnTo>
                    <a:pt x="970661" y="13716"/>
                  </a:lnTo>
                  <a:lnTo>
                    <a:pt x="186055" y="13716"/>
                  </a:lnTo>
                  <a:lnTo>
                    <a:pt x="136588" y="20396"/>
                  </a:lnTo>
                  <a:lnTo>
                    <a:pt x="92151" y="39204"/>
                  </a:lnTo>
                  <a:lnTo>
                    <a:pt x="54495" y="68389"/>
                  </a:lnTo>
                  <a:lnTo>
                    <a:pt x="25400" y="106172"/>
                  </a:lnTo>
                  <a:lnTo>
                    <a:pt x="6642" y="150774"/>
                  </a:lnTo>
                  <a:lnTo>
                    <a:pt x="0" y="200406"/>
                  </a:lnTo>
                  <a:lnTo>
                    <a:pt x="6642" y="250050"/>
                  </a:lnTo>
                  <a:lnTo>
                    <a:pt x="25400" y="294640"/>
                  </a:lnTo>
                  <a:lnTo>
                    <a:pt x="54495" y="332422"/>
                  </a:lnTo>
                  <a:lnTo>
                    <a:pt x="92151" y="361619"/>
                  </a:lnTo>
                  <a:lnTo>
                    <a:pt x="136588" y="380428"/>
                  </a:lnTo>
                  <a:lnTo>
                    <a:pt x="186055" y="387096"/>
                  </a:lnTo>
                  <a:lnTo>
                    <a:pt x="970661" y="387096"/>
                  </a:lnTo>
                  <a:lnTo>
                    <a:pt x="1020114" y="380428"/>
                  </a:lnTo>
                  <a:lnTo>
                    <a:pt x="1064552" y="361619"/>
                  </a:lnTo>
                  <a:lnTo>
                    <a:pt x="1102207" y="332422"/>
                  </a:lnTo>
                  <a:lnTo>
                    <a:pt x="1131303" y="294640"/>
                  </a:lnTo>
                  <a:lnTo>
                    <a:pt x="1150061" y="250050"/>
                  </a:lnTo>
                  <a:lnTo>
                    <a:pt x="1156716" y="200406"/>
                  </a:lnTo>
                  <a:close/>
                </a:path>
                <a:path w="2158365" h="387350">
                  <a:moveTo>
                    <a:pt x="2157984" y="186690"/>
                  </a:moveTo>
                  <a:lnTo>
                    <a:pt x="2152116" y="127685"/>
                  </a:lnTo>
                  <a:lnTo>
                    <a:pt x="2135822" y="76428"/>
                  </a:lnTo>
                  <a:lnTo>
                    <a:pt x="2110956" y="36017"/>
                  </a:lnTo>
                  <a:lnTo>
                    <a:pt x="2079447" y="9525"/>
                  </a:lnTo>
                  <a:lnTo>
                    <a:pt x="2043176" y="0"/>
                  </a:lnTo>
                  <a:lnTo>
                    <a:pt x="1559560" y="0"/>
                  </a:lnTo>
                  <a:lnTo>
                    <a:pt x="1491767" y="36017"/>
                  </a:lnTo>
                  <a:lnTo>
                    <a:pt x="1466900" y="76428"/>
                  </a:lnTo>
                  <a:lnTo>
                    <a:pt x="1450606" y="127685"/>
                  </a:lnTo>
                  <a:lnTo>
                    <a:pt x="1444752" y="186690"/>
                  </a:lnTo>
                  <a:lnTo>
                    <a:pt x="1450606" y="245706"/>
                  </a:lnTo>
                  <a:lnTo>
                    <a:pt x="1466900" y="296964"/>
                  </a:lnTo>
                  <a:lnTo>
                    <a:pt x="1491767" y="337375"/>
                  </a:lnTo>
                  <a:lnTo>
                    <a:pt x="1523276" y="363867"/>
                  </a:lnTo>
                  <a:lnTo>
                    <a:pt x="1559560" y="373380"/>
                  </a:lnTo>
                  <a:lnTo>
                    <a:pt x="2043176" y="373380"/>
                  </a:lnTo>
                  <a:lnTo>
                    <a:pt x="2110956" y="337375"/>
                  </a:lnTo>
                  <a:lnTo>
                    <a:pt x="2135822" y="296964"/>
                  </a:lnTo>
                  <a:lnTo>
                    <a:pt x="2152116" y="245706"/>
                  </a:lnTo>
                  <a:lnTo>
                    <a:pt x="215798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9"/>
            <p:cNvSpPr/>
            <p:nvPr/>
          </p:nvSpPr>
          <p:spPr>
            <a:xfrm>
              <a:off x="3144012" y="383895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009A4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0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1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09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2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599821" y="0"/>
                  </a:moveTo>
                  <a:lnTo>
                    <a:pt x="114935" y="0"/>
                  </a:lnTo>
                  <a:lnTo>
                    <a:pt x="78597" y="9473"/>
                  </a:lnTo>
                  <a:lnTo>
                    <a:pt x="47045" y="35856"/>
                  </a:lnTo>
                  <a:lnTo>
                    <a:pt x="22169" y="76096"/>
                  </a:lnTo>
                  <a:lnTo>
                    <a:pt x="5857" y="127138"/>
                  </a:lnTo>
                  <a:lnTo>
                    <a:pt x="0" y="185927"/>
                  </a:lnTo>
                  <a:lnTo>
                    <a:pt x="5857" y="244717"/>
                  </a:lnTo>
                  <a:lnTo>
                    <a:pt x="22169" y="295759"/>
                  </a:lnTo>
                  <a:lnTo>
                    <a:pt x="47045" y="335999"/>
                  </a:lnTo>
                  <a:lnTo>
                    <a:pt x="78597" y="362382"/>
                  </a:lnTo>
                  <a:lnTo>
                    <a:pt x="114935" y="371855"/>
                  </a:lnTo>
                  <a:lnTo>
                    <a:pt x="599821" y="371855"/>
                  </a:lnTo>
                  <a:lnTo>
                    <a:pt x="667710" y="335999"/>
                  </a:lnTo>
                  <a:lnTo>
                    <a:pt x="692586" y="295759"/>
                  </a:lnTo>
                  <a:lnTo>
                    <a:pt x="708898" y="244717"/>
                  </a:lnTo>
                  <a:lnTo>
                    <a:pt x="714756" y="185927"/>
                  </a:lnTo>
                  <a:lnTo>
                    <a:pt x="708898" y="127138"/>
                  </a:lnTo>
                  <a:lnTo>
                    <a:pt x="692586" y="76096"/>
                  </a:lnTo>
                  <a:lnTo>
                    <a:pt x="667710" y="35856"/>
                  </a:lnTo>
                  <a:lnTo>
                    <a:pt x="636158" y="9473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3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114935" y="0"/>
                  </a:moveTo>
                  <a:lnTo>
                    <a:pt x="599821" y="0"/>
                  </a:lnTo>
                  <a:lnTo>
                    <a:pt x="636158" y="9473"/>
                  </a:lnTo>
                  <a:lnTo>
                    <a:pt x="667710" y="35856"/>
                  </a:lnTo>
                  <a:lnTo>
                    <a:pt x="692586" y="76096"/>
                  </a:lnTo>
                  <a:lnTo>
                    <a:pt x="708898" y="127138"/>
                  </a:lnTo>
                  <a:lnTo>
                    <a:pt x="714756" y="185927"/>
                  </a:lnTo>
                  <a:lnTo>
                    <a:pt x="708898" y="244717"/>
                  </a:lnTo>
                  <a:lnTo>
                    <a:pt x="692586" y="295759"/>
                  </a:lnTo>
                  <a:lnTo>
                    <a:pt x="667710" y="335999"/>
                  </a:lnTo>
                  <a:lnTo>
                    <a:pt x="636158" y="362382"/>
                  </a:lnTo>
                  <a:lnTo>
                    <a:pt x="599821" y="371855"/>
                  </a:lnTo>
                  <a:lnTo>
                    <a:pt x="114935" y="371855"/>
                  </a:lnTo>
                  <a:lnTo>
                    <a:pt x="47045" y="335999"/>
                  </a:lnTo>
                  <a:lnTo>
                    <a:pt x="22169" y="295759"/>
                  </a:lnTo>
                  <a:lnTo>
                    <a:pt x="5857" y="244717"/>
                  </a:lnTo>
                  <a:lnTo>
                    <a:pt x="0" y="185927"/>
                  </a:lnTo>
                  <a:lnTo>
                    <a:pt x="5857" y="127138"/>
                  </a:lnTo>
                  <a:lnTo>
                    <a:pt x="22169" y="76096"/>
                  </a:lnTo>
                  <a:lnTo>
                    <a:pt x="47045" y="35856"/>
                  </a:lnTo>
                  <a:lnTo>
                    <a:pt x="78597" y="9473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4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5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6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90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90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7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90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90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C4D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8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7"/>
                  </a:lnTo>
                  <a:lnTo>
                    <a:pt x="47045" y="36018"/>
                  </a:lnTo>
                  <a:lnTo>
                    <a:pt x="22169" y="76431"/>
                  </a:lnTo>
                  <a:lnTo>
                    <a:pt x="5857" y="127679"/>
                  </a:lnTo>
                  <a:lnTo>
                    <a:pt x="0" y="186690"/>
                  </a:lnTo>
                  <a:lnTo>
                    <a:pt x="5857" y="245700"/>
                  </a:lnTo>
                  <a:lnTo>
                    <a:pt x="22169" y="296948"/>
                  </a:lnTo>
                  <a:lnTo>
                    <a:pt x="47045" y="337361"/>
                  </a:lnTo>
                  <a:lnTo>
                    <a:pt x="78597" y="363862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1"/>
                  </a:lnTo>
                  <a:lnTo>
                    <a:pt x="692586" y="296948"/>
                  </a:lnTo>
                  <a:lnTo>
                    <a:pt x="708898" y="245700"/>
                  </a:lnTo>
                  <a:lnTo>
                    <a:pt x="714756" y="186690"/>
                  </a:lnTo>
                  <a:lnTo>
                    <a:pt x="708898" y="127679"/>
                  </a:lnTo>
                  <a:lnTo>
                    <a:pt x="692586" y="76431"/>
                  </a:lnTo>
                  <a:lnTo>
                    <a:pt x="667710" y="36018"/>
                  </a:lnTo>
                  <a:lnTo>
                    <a:pt x="636158" y="9517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9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7"/>
                  </a:lnTo>
                  <a:lnTo>
                    <a:pt x="667710" y="36018"/>
                  </a:lnTo>
                  <a:lnTo>
                    <a:pt x="692586" y="76431"/>
                  </a:lnTo>
                  <a:lnTo>
                    <a:pt x="708898" y="127679"/>
                  </a:lnTo>
                  <a:lnTo>
                    <a:pt x="714756" y="186690"/>
                  </a:lnTo>
                  <a:lnTo>
                    <a:pt x="708898" y="245700"/>
                  </a:lnTo>
                  <a:lnTo>
                    <a:pt x="692586" y="296948"/>
                  </a:lnTo>
                  <a:lnTo>
                    <a:pt x="667710" y="337361"/>
                  </a:lnTo>
                  <a:lnTo>
                    <a:pt x="636158" y="363862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1"/>
                  </a:lnTo>
                  <a:lnTo>
                    <a:pt x="22169" y="296948"/>
                  </a:lnTo>
                  <a:lnTo>
                    <a:pt x="5857" y="245700"/>
                  </a:lnTo>
                  <a:lnTo>
                    <a:pt x="0" y="186690"/>
                  </a:lnTo>
                  <a:lnTo>
                    <a:pt x="5857" y="127679"/>
                  </a:lnTo>
                  <a:lnTo>
                    <a:pt x="22169" y="76431"/>
                  </a:lnTo>
                  <a:lnTo>
                    <a:pt x="47045" y="36018"/>
                  </a:lnTo>
                  <a:lnTo>
                    <a:pt x="78597" y="9517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E2E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0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598424" y="0"/>
                  </a:moveTo>
                  <a:lnTo>
                    <a:pt x="114680" y="0"/>
                  </a:lnTo>
                  <a:lnTo>
                    <a:pt x="78467" y="9517"/>
                  </a:lnTo>
                  <a:lnTo>
                    <a:pt x="46991" y="36018"/>
                  </a:lnTo>
                  <a:lnTo>
                    <a:pt x="22152" y="76431"/>
                  </a:lnTo>
                  <a:lnTo>
                    <a:pt x="5855" y="127679"/>
                  </a:lnTo>
                  <a:lnTo>
                    <a:pt x="0" y="186690"/>
                  </a:lnTo>
                  <a:lnTo>
                    <a:pt x="5855" y="245700"/>
                  </a:lnTo>
                  <a:lnTo>
                    <a:pt x="22152" y="296948"/>
                  </a:lnTo>
                  <a:lnTo>
                    <a:pt x="46991" y="337361"/>
                  </a:lnTo>
                  <a:lnTo>
                    <a:pt x="78467" y="363862"/>
                  </a:lnTo>
                  <a:lnTo>
                    <a:pt x="114680" y="373380"/>
                  </a:lnTo>
                  <a:lnTo>
                    <a:pt x="598424" y="373380"/>
                  </a:lnTo>
                  <a:lnTo>
                    <a:pt x="666213" y="337361"/>
                  </a:lnTo>
                  <a:lnTo>
                    <a:pt x="691071" y="296948"/>
                  </a:lnTo>
                  <a:lnTo>
                    <a:pt x="707375" y="245700"/>
                  </a:lnTo>
                  <a:lnTo>
                    <a:pt x="713231" y="186690"/>
                  </a:lnTo>
                  <a:lnTo>
                    <a:pt x="707375" y="127679"/>
                  </a:lnTo>
                  <a:lnTo>
                    <a:pt x="691071" y="76431"/>
                  </a:lnTo>
                  <a:lnTo>
                    <a:pt x="666213" y="36018"/>
                  </a:lnTo>
                  <a:lnTo>
                    <a:pt x="634699" y="9517"/>
                  </a:lnTo>
                  <a:lnTo>
                    <a:pt x="5984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1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114680" y="0"/>
                  </a:moveTo>
                  <a:lnTo>
                    <a:pt x="598424" y="0"/>
                  </a:lnTo>
                  <a:lnTo>
                    <a:pt x="634699" y="9517"/>
                  </a:lnTo>
                  <a:lnTo>
                    <a:pt x="666213" y="36018"/>
                  </a:lnTo>
                  <a:lnTo>
                    <a:pt x="691071" y="76431"/>
                  </a:lnTo>
                  <a:lnTo>
                    <a:pt x="707375" y="127679"/>
                  </a:lnTo>
                  <a:lnTo>
                    <a:pt x="713231" y="186690"/>
                  </a:lnTo>
                  <a:lnTo>
                    <a:pt x="707375" y="245700"/>
                  </a:lnTo>
                  <a:lnTo>
                    <a:pt x="691071" y="296948"/>
                  </a:lnTo>
                  <a:lnTo>
                    <a:pt x="666213" y="337361"/>
                  </a:lnTo>
                  <a:lnTo>
                    <a:pt x="634699" y="363862"/>
                  </a:lnTo>
                  <a:lnTo>
                    <a:pt x="598424" y="373380"/>
                  </a:lnTo>
                  <a:lnTo>
                    <a:pt x="114680" y="373380"/>
                  </a:lnTo>
                  <a:lnTo>
                    <a:pt x="46991" y="337361"/>
                  </a:lnTo>
                  <a:lnTo>
                    <a:pt x="22152" y="296948"/>
                  </a:lnTo>
                  <a:lnTo>
                    <a:pt x="5855" y="245700"/>
                  </a:lnTo>
                  <a:lnTo>
                    <a:pt x="0" y="186690"/>
                  </a:lnTo>
                  <a:lnTo>
                    <a:pt x="5855" y="127679"/>
                  </a:lnTo>
                  <a:lnTo>
                    <a:pt x="22152" y="76431"/>
                  </a:lnTo>
                  <a:lnTo>
                    <a:pt x="46991" y="36018"/>
                  </a:lnTo>
                  <a:lnTo>
                    <a:pt x="78467" y="9517"/>
                  </a:lnTo>
                  <a:lnTo>
                    <a:pt x="114680" y="0"/>
                  </a:lnTo>
                  <a:close/>
                </a:path>
              </a:pathLst>
            </a:custGeom>
            <a:ln w="19812">
              <a:solidFill>
                <a:srgbClr val="6EC2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75"/>
          <p:cNvSpPr txBox="1"/>
          <p:nvPr/>
        </p:nvSpPr>
        <p:spPr>
          <a:xfrm>
            <a:off x="1260178" y="6492875"/>
            <a:ext cx="6048672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300" spc="5" dirty="0">
                <a:latin typeface="Arial MT"/>
                <a:cs typeface="Arial MT"/>
              </a:rPr>
              <a:t>粮食收获（千吨）</a:t>
            </a:r>
            <a:endParaRPr sz="2300" spc="5" dirty="0">
              <a:latin typeface="Arial MT"/>
              <a:cs typeface="Arial MT"/>
            </a:endParaRPr>
          </a:p>
        </p:txBody>
      </p:sp>
      <p:sp>
        <p:nvSpPr>
          <p:cNvPr id="151" name="object 81"/>
          <p:cNvSpPr txBox="1"/>
          <p:nvPr/>
        </p:nvSpPr>
        <p:spPr>
          <a:xfrm>
            <a:off x="3847504" y="9831864"/>
            <a:ext cx="992097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zh-CN" altLang="en-US" dirty="0"/>
              <a:t>豆类</a:t>
            </a:r>
            <a:endParaRPr dirty="0"/>
          </a:p>
        </p:txBody>
      </p:sp>
      <p:sp>
        <p:nvSpPr>
          <p:cNvPr id="152" name="object 82"/>
          <p:cNvSpPr txBox="1"/>
          <p:nvPr/>
        </p:nvSpPr>
        <p:spPr>
          <a:xfrm>
            <a:off x="3508774" y="10364106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/>
              <a:t>荞麦</a:t>
            </a:r>
            <a:endParaRPr dirty="0"/>
          </a:p>
        </p:txBody>
      </p:sp>
      <p:grpSp>
        <p:nvGrpSpPr>
          <p:cNvPr id="153" name="object 83"/>
          <p:cNvGrpSpPr/>
          <p:nvPr/>
        </p:nvGrpSpPr>
        <p:grpSpPr>
          <a:xfrm>
            <a:off x="3170858" y="7014067"/>
            <a:ext cx="672196" cy="3658080"/>
            <a:chOff x="3156799" y="3519246"/>
            <a:chExt cx="354495" cy="2681260"/>
          </a:xfrm>
        </p:grpSpPr>
        <p:pic>
          <p:nvPicPr>
            <p:cNvPr id="15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6799" y="3519246"/>
              <a:ext cx="272795" cy="256032"/>
            </a:xfrm>
            <a:prstGeom prst="rect">
              <a:avLst/>
            </a:prstGeom>
          </p:spPr>
        </p:pic>
        <p:pic>
          <p:nvPicPr>
            <p:cNvPr id="15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2779" y="3912107"/>
              <a:ext cx="246888" cy="246887"/>
            </a:xfrm>
            <a:prstGeom prst="rect">
              <a:avLst/>
            </a:prstGeom>
          </p:spPr>
        </p:pic>
        <p:pic>
          <p:nvPicPr>
            <p:cNvPr id="15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6495" y="4347971"/>
              <a:ext cx="259080" cy="257556"/>
            </a:xfrm>
            <a:prstGeom prst="rect">
              <a:avLst/>
            </a:prstGeom>
          </p:spPr>
        </p:pic>
        <p:pic>
          <p:nvPicPr>
            <p:cNvPr id="15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1547" y="4791455"/>
              <a:ext cx="224027" cy="222504"/>
            </a:xfrm>
            <a:prstGeom prst="rect">
              <a:avLst/>
            </a:prstGeom>
          </p:spPr>
        </p:pic>
        <p:pic>
          <p:nvPicPr>
            <p:cNvPr id="15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2215" y="5167883"/>
              <a:ext cx="259079" cy="259080"/>
            </a:xfrm>
            <a:prstGeom prst="rect">
              <a:avLst/>
            </a:prstGeom>
          </p:spPr>
        </p:pic>
        <p:pic>
          <p:nvPicPr>
            <p:cNvPr id="15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4774" y="5574300"/>
              <a:ext cx="222504" cy="222503"/>
            </a:xfrm>
            <a:prstGeom prst="rect">
              <a:avLst/>
            </a:prstGeom>
          </p:spPr>
        </p:pic>
        <p:pic>
          <p:nvPicPr>
            <p:cNvPr id="16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2749" y="5955142"/>
              <a:ext cx="243839" cy="245364"/>
            </a:xfrm>
            <a:prstGeom prst="rect">
              <a:avLst/>
            </a:prstGeom>
          </p:spPr>
        </p:pic>
      </p:grpSp>
      <p:sp>
        <p:nvSpPr>
          <p:cNvPr id="161" name="object 91"/>
          <p:cNvSpPr txBox="1"/>
          <p:nvPr/>
        </p:nvSpPr>
        <p:spPr>
          <a:xfrm>
            <a:off x="5127398" y="7137971"/>
            <a:ext cx="713408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11</a:t>
            </a:r>
            <a:r>
              <a:rPr sz="1600" spc="-25" dirty="0">
                <a:cs typeface="Calibri"/>
              </a:rPr>
              <a:t> </a:t>
            </a:r>
            <a:r>
              <a:rPr sz="1600" dirty="0">
                <a:cs typeface="Calibri"/>
              </a:rPr>
              <a:t>814</a:t>
            </a:r>
          </a:p>
          <a:p>
            <a:pPr algn="ctr">
              <a:lnSpc>
                <a:spcPts val="960"/>
              </a:lnSpc>
            </a:pPr>
            <a:endParaRPr sz="1600" dirty="0">
              <a:cs typeface="Calibri"/>
            </a:endParaRPr>
          </a:p>
        </p:txBody>
      </p:sp>
      <p:sp>
        <p:nvSpPr>
          <p:cNvPr id="162" name="object 92"/>
          <p:cNvSpPr txBox="1"/>
          <p:nvPr/>
        </p:nvSpPr>
        <p:spPr>
          <a:xfrm>
            <a:off x="5107554" y="771994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2</a:t>
            </a:r>
            <a:r>
              <a:rPr sz="1600" spc="-15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367</a:t>
            </a:r>
            <a:endParaRPr sz="1600" dirty="0">
              <a:cs typeface="Calibri"/>
            </a:endParaRPr>
          </a:p>
        </p:txBody>
      </p:sp>
      <p:sp>
        <p:nvSpPr>
          <p:cNvPr id="163" name="object 93"/>
          <p:cNvSpPr txBox="1"/>
          <p:nvPr/>
        </p:nvSpPr>
        <p:spPr>
          <a:xfrm>
            <a:off x="5126411" y="8245475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1</a:t>
            </a:r>
            <a:r>
              <a:rPr sz="1600" spc="-15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130</a:t>
            </a:r>
            <a:endParaRPr sz="1600" dirty="0">
              <a:cs typeface="Calibri"/>
            </a:endParaRPr>
          </a:p>
        </p:txBody>
      </p:sp>
      <p:sp>
        <p:nvSpPr>
          <p:cNvPr id="164" name="object 94"/>
          <p:cNvSpPr txBox="1"/>
          <p:nvPr/>
        </p:nvSpPr>
        <p:spPr>
          <a:xfrm>
            <a:off x="5127398" y="883557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504</a:t>
            </a:r>
            <a:endParaRPr sz="1600" dirty="0">
              <a:cs typeface="Calibri"/>
            </a:endParaRPr>
          </a:p>
        </p:txBody>
      </p:sp>
      <p:sp>
        <p:nvSpPr>
          <p:cNvPr id="165" name="object 95"/>
          <p:cNvSpPr txBox="1"/>
          <p:nvPr/>
        </p:nvSpPr>
        <p:spPr>
          <a:xfrm>
            <a:off x="5126410" y="9397711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182</a:t>
            </a:r>
            <a:endParaRPr sz="1600" dirty="0">
              <a:cs typeface="Calibri"/>
            </a:endParaRPr>
          </a:p>
        </p:txBody>
      </p:sp>
      <p:sp>
        <p:nvSpPr>
          <p:cNvPr id="166" name="object 96"/>
          <p:cNvSpPr txBox="1"/>
          <p:nvPr/>
        </p:nvSpPr>
        <p:spPr>
          <a:xfrm>
            <a:off x="5138139" y="9930503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158</a:t>
            </a:r>
            <a:endParaRPr sz="1600" dirty="0">
              <a:cs typeface="Calibri"/>
            </a:endParaRPr>
          </a:p>
        </p:txBody>
      </p:sp>
      <p:sp>
        <p:nvSpPr>
          <p:cNvPr id="167" name="object 97"/>
          <p:cNvSpPr txBox="1"/>
          <p:nvPr/>
        </p:nvSpPr>
        <p:spPr>
          <a:xfrm>
            <a:off x="5136139" y="10471517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78</a:t>
            </a:r>
            <a:endParaRPr sz="1600" dirty="0"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430" y="7767323"/>
            <a:ext cx="663900" cy="169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100"/>
              </a:spcBef>
            </a:pPr>
            <a:r>
              <a:rPr lang="zh-CN" altLang="en-US" dirty="0"/>
              <a:t>大麦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7083" y="81532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玉米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1834" y="87294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稻米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0071" y="921033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燕麦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9" name="object 82"/>
          <p:cNvSpPr txBox="1"/>
          <p:nvPr/>
        </p:nvSpPr>
        <p:spPr>
          <a:xfrm>
            <a:off x="3812690" y="7139935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/>
              <a:t>小麦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19955" y="2388999"/>
            <a:ext cx="1051095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300" dirty="0">
                <a:latin typeface="Arial MT"/>
                <a:cs typeface="Arial MT"/>
              </a:rPr>
              <a:t>小麦</a:t>
            </a:r>
            <a:endParaRPr lang="en-US" sz="2300" dirty="0">
              <a:latin typeface="Arial MT"/>
              <a:cs typeface="Arial M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8619954" y="2743864"/>
            <a:ext cx="1051095" cy="4462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zh-CN" altLang="en-US" sz="2300" dirty="0">
                <a:latin typeface="Arial MT"/>
                <a:cs typeface="Arial MT"/>
              </a:rPr>
              <a:t>大麦</a:t>
            </a:r>
            <a:endParaRPr lang="en-US" sz="2300" dirty="0">
              <a:latin typeface="Arial MT"/>
              <a:cs typeface="Arial M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8619954" y="3120965"/>
            <a:ext cx="1051095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 MT"/>
                <a:cs typeface="Arial MT"/>
              </a:rPr>
              <a:t>燕麦</a:t>
            </a: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619955" y="3425765"/>
            <a:ext cx="105109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 MT"/>
                <a:cs typeface="Arial MT"/>
              </a:rPr>
              <a:t>玉米</a:t>
            </a: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8619955" y="3825875"/>
            <a:ext cx="1051095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 MT"/>
                <a:cs typeface="Arial MT"/>
              </a:rPr>
              <a:t>其他</a:t>
            </a:r>
            <a:endParaRPr lang="en-US" sz="2000" dirty="0">
              <a:latin typeface="Arial MT"/>
              <a:cs typeface="Arial MT"/>
            </a:endParaRPr>
          </a:p>
        </p:txBody>
      </p:sp>
      <p:sp>
        <p:nvSpPr>
          <p:cNvPr id="148" name="object 5"/>
          <p:cNvSpPr/>
          <p:nvPr/>
        </p:nvSpPr>
        <p:spPr>
          <a:xfrm>
            <a:off x="356284" y="1085850"/>
            <a:ext cx="9647787" cy="48326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96484" y="8626475"/>
            <a:ext cx="770166" cy="102924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080251" y="8541546"/>
            <a:ext cx="3517139" cy="2025899"/>
            <a:chOff x="6639105" y="9314142"/>
            <a:chExt cx="2290087" cy="1250802"/>
          </a:xfrm>
        </p:grpSpPr>
        <p:sp>
          <p:nvSpPr>
            <p:cNvPr id="178" name="object 26"/>
            <p:cNvSpPr txBox="1"/>
            <p:nvPr/>
          </p:nvSpPr>
          <p:spPr>
            <a:xfrm>
              <a:off x="6639105" y="10142011"/>
              <a:ext cx="2290087" cy="118447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50190" marR="5080" indent="-238125">
                <a:lnSpc>
                  <a:spcPts val="1000"/>
                </a:lnSpc>
                <a:spcBef>
                  <a:spcPts val="200"/>
                </a:spcBef>
              </a:pPr>
              <a:r>
                <a:rPr lang="zh-CN" altLang="en-US" sz="2400" dirty="0">
                  <a:latin typeface="Arial MT"/>
                  <a:cs typeface="Arial MT"/>
                </a:rPr>
                <a:t>麸质</a:t>
              </a:r>
              <a:endParaRPr sz="2400" dirty="0">
                <a:latin typeface="Arial MT"/>
                <a:cs typeface="Arial MT"/>
              </a:endParaRPr>
            </a:p>
          </p:txBody>
        </p:sp>
        <p:pic>
          <p:nvPicPr>
            <p:cNvPr id="18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91474" y="9314142"/>
              <a:ext cx="366131" cy="709679"/>
            </a:xfrm>
            <a:prstGeom prst="rect">
              <a:avLst/>
            </a:prstGeom>
          </p:spPr>
        </p:pic>
        <p:sp>
          <p:nvSpPr>
            <p:cNvPr id="188" name="object 30"/>
            <p:cNvSpPr/>
            <p:nvPr/>
          </p:nvSpPr>
          <p:spPr>
            <a:xfrm>
              <a:off x="6851651" y="10232070"/>
              <a:ext cx="184378" cy="332874"/>
            </a:xfrm>
            <a:custGeom>
              <a:avLst/>
              <a:gdLst/>
              <a:ahLst/>
              <a:cxnLst/>
              <a:rect l="l" t="t" r="r" b="b"/>
              <a:pathLst>
                <a:path w="186055" h="330835">
                  <a:moveTo>
                    <a:pt x="92963" y="0"/>
                  </a:moveTo>
                  <a:lnTo>
                    <a:pt x="0" y="92963"/>
                  </a:lnTo>
                  <a:lnTo>
                    <a:pt x="46481" y="92963"/>
                  </a:lnTo>
                  <a:lnTo>
                    <a:pt x="46481" y="330708"/>
                  </a:lnTo>
                  <a:lnTo>
                    <a:pt x="139446" y="330708"/>
                  </a:lnTo>
                  <a:lnTo>
                    <a:pt x="139446" y="92963"/>
                  </a:lnTo>
                  <a:lnTo>
                    <a:pt x="185928" y="9296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29"/>
            <p:cNvSpPr txBox="1"/>
            <p:nvPr/>
          </p:nvSpPr>
          <p:spPr>
            <a:xfrm>
              <a:off x="7036028" y="10386748"/>
              <a:ext cx="801920" cy="15589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 dirty="0">
                  <a:latin typeface="Calibri"/>
                  <a:cs typeface="Calibri"/>
                </a:rPr>
                <a:t>24%</a:t>
              </a:r>
              <a:endParaRPr sz="2800" dirty="0">
                <a:latin typeface="Calibri"/>
                <a:cs typeface="Calibri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523183" y="8550271"/>
            <a:ext cx="1443271" cy="1981209"/>
            <a:chOff x="9740192" y="9357534"/>
            <a:chExt cx="1264097" cy="1133015"/>
          </a:xfrm>
        </p:grpSpPr>
        <p:pic>
          <p:nvPicPr>
            <p:cNvPr id="177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0192" y="9357534"/>
              <a:ext cx="796916" cy="625383"/>
            </a:xfrm>
            <a:prstGeom prst="rect">
              <a:avLst/>
            </a:prstGeom>
          </p:spPr>
        </p:pic>
        <p:sp>
          <p:nvSpPr>
            <p:cNvPr id="193" name="object 29"/>
            <p:cNvSpPr txBox="1"/>
            <p:nvPr/>
          </p:nvSpPr>
          <p:spPr>
            <a:xfrm>
              <a:off x="10202369" y="10346146"/>
              <a:ext cx="801920" cy="14440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 dirty="0">
                  <a:latin typeface="Calibri"/>
                  <a:cs typeface="Calibri"/>
                </a:rPr>
                <a:t>38%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196" name="object 29"/>
          <p:cNvSpPr txBox="1"/>
          <p:nvPr/>
        </p:nvSpPr>
        <p:spPr>
          <a:xfrm>
            <a:off x="6610653" y="1022667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kk-KZ" dirty="0"/>
              <a:t>7604</a:t>
            </a:r>
            <a:endParaRPr lang="en-US" dirty="0"/>
          </a:p>
          <a:p>
            <a:endParaRPr dirty="0"/>
          </a:p>
        </p:txBody>
      </p:sp>
      <p:sp>
        <p:nvSpPr>
          <p:cNvPr id="197" name="object 29"/>
          <p:cNvSpPr txBox="1"/>
          <p:nvPr/>
        </p:nvSpPr>
        <p:spPr>
          <a:xfrm>
            <a:off x="8680450" y="1027286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en-US" dirty="0"/>
              <a:t>44 755</a:t>
            </a:r>
            <a:endParaRPr lang="kk-KZ" dirty="0"/>
          </a:p>
          <a:p>
            <a:pPr algn="ctr"/>
            <a:endParaRPr dirty="0"/>
          </a:p>
        </p:txBody>
      </p:sp>
      <p:sp>
        <p:nvSpPr>
          <p:cNvPr id="198" name="object 30"/>
          <p:cNvSpPr/>
          <p:nvPr/>
        </p:nvSpPr>
        <p:spPr>
          <a:xfrm>
            <a:off x="9747250" y="9992326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6"/>
          <p:cNvSpPr txBox="1"/>
          <p:nvPr/>
        </p:nvSpPr>
        <p:spPr>
          <a:xfrm>
            <a:off x="9506711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zh-CN" altLang="en-US" sz="2400" dirty="0">
                <a:latin typeface="Arial MT"/>
                <a:cs typeface="Arial MT"/>
              </a:rPr>
              <a:t>菊糖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200" name="object 29"/>
          <p:cNvSpPr txBox="1"/>
          <p:nvPr/>
        </p:nvSpPr>
        <p:spPr>
          <a:xfrm>
            <a:off x="10954053" y="10272865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pPr algn="ctr"/>
            <a:r>
              <a:rPr lang="en-US" dirty="0"/>
              <a:t>14 574</a:t>
            </a:r>
            <a:endParaRPr dirty="0"/>
          </a:p>
        </p:txBody>
      </p:sp>
      <p:sp>
        <p:nvSpPr>
          <p:cNvPr id="201" name="object 30"/>
          <p:cNvSpPr/>
          <p:nvPr/>
        </p:nvSpPr>
        <p:spPr>
          <a:xfrm>
            <a:off x="12131080" y="9998075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9"/>
          <p:cNvSpPr txBox="1"/>
          <p:nvPr/>
        </p:nvSpPr>
        <p:spPr>
          <a:xfrm>
            <a:off x="12401853" y="10278970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105"/>
              </a:spcBef>
            </a:pPr>
            <a:r>
              <a:rPr lang="en-US" sz="2800" dirty="0">
                <a:latin typeface="Calibri"/>
                <a:cs typeface="Calibri"/>
              </a:rPr>
              <a:t>4,2</a:t>
            </a:r>
            <a:r>
              <a:rPr lang="ru-RU" sz="2800" dirty="0">
                <a:latin typeface="Calibri"/>
                <a:cs typeface="Calibri"/>
              </a:rPr>
              <a:t>%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03" name="object 26"/>
          <p:cNvSpPr txBox="1"/>
          <p:nvPr/>
        </p:nvSpPr>
        <p:spPr>
          <a:xfrm>
            <a:off x="11804650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zh-CN" altLang="en-US" sz="2400" dirty="0">
                <a:latin typeface="Arial MT"/>
                <a:cs typeface="Arial MT"/>
              </a:rPr>
              <a:t>淀粉</a:t>
            </a:r>
            <a:endParaRPr sz="2400" dirty="0">
              <a:latin typeface="Arial MT"/>
              <a:cs typeface="Arial MT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93590725"/>
              </p:ext>
            </p:extLst>
          </p:nvPr>
        </p:nvGraphicFramePr>
        <p:xfrm>
          <a:off x="13443816" y="7792210"/>
          <a:ext cx="6383866" cy="311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04" name="object 56"/>
          <p:cNvSpPr txBox="1"/>
          <p:nvPr/>
        </p:nvSpPr>
        <p:spPr>
          <a:xfrm>
            <a:off x="1436497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50"/>
              </a:spcBef>
            </a:pPr>
            <a:r>
              <a:rPr lang="zh-CN" altLang="en-US" sz="2650" b="1" spc="-5" dirty="0">
                <a:latin typeface="Arial"/>
                <a:cs typeface="Arial"/>
              </a:rPr>
              <a:t>小麦出口（千吨）</a:t>
            </a:r>
            <a:endParaRPr lang="en-US" sz="2650" b="1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54621BF9-406D-7D74-5245-7AAAF4084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88825"/>
              </p:ext>
            </p:extLst>
          </p:nvPr>
        </p:nvGraphicFramePr>
        <p:xfrm>
          <a:off x="14178637" y="8148213"/>
          <a:ext cx="5485671" cy="26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542198C5-DABF-19EC-2031-536F7A33C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10304"/>
              </p:ext>
            </p:extLst>
          </p:nvPr>
        </p:nvGraphicFramePr>
        <p:xfrm>
          <a:off x="2967618" y="6888547"/>
          <a:ext cx="4118634" cy="19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F978D8E5-09D3-89A5-031F-8F8EBD3DB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254536"/>
              </p:ext>
            </p:extLst>
          </p:nvPr>
        </p:nvGraphicFramePr>
        <p:xfrm>
          <a:off x="170898" y="6730016"/>
          <a:ext cx="4192309" cy="204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8812" y="290850"/>
            <a:ext cx="256730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油籽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850" y="1085850"/>
            <a:ext cx="9528088" cy="45688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5175" y="1107056"/>
            <a:ext cx="5476875" cy="7732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2021</a:t>
            </a:r>
            <a:r>
              <a:rPr lang="zh-CN" altLang="en-US" sz="2650" b="1" spc="-10" dirty="0">
                <a:latin typeface="Arial"/>
                <a:cs typeface="Arial"/>
              </a:rPr>
              <a:t>年播种面积</a:t>
            </a:r>
            <a:endParaRPr sz="2650" dirty="0">
              <a:latin typeface="Arial"/>
              <a:cs typeface="Arial"/>
            </a:endParaRPr>
          </a:p>
          <a:p>
            <a:pPr marL="1077913" indent="-722313">
              <a:lnSpc>
                <a:spcPct val="100000"/>
              </a:lnSpc>
              <a:spcBef>
                <a:spcPts val="25"/>
              </a:spcBef>
            </a:pPr>
            <a:r>
              <a:rPr lang="zh-CN" alt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总体 </a:t>
            </a:r>
            <a:r>
              <a:rPr lang="en-US" altLang="zh-CN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– 346.3</a:t>
            </a:r>
            <a:r>
              <a:rPr lang="zh-CN" alt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万公顷：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5364" y="2214400"/>
            <a:ext cx="350456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 MT"/>
                <a:cs typeface="Arial MT"/>
              </a:rPr>
              <a:t>1</a:t>
            </a:r>
            <a:r>
              <a:rPr lang="ru-RU" sz="2300" spc="-5" dirty="0">
                <a:latin typeface="Arial MT"/>
                <a:cs typeface="Arial MT"/>
              </a:rPr>
              <a:t>41</a:t>
            </a:r>
            <a:r>
              <a:rPr lang="en-US" sz="2300" spc="-5" dirty="0">
                <a:latin typeface="Arial MT"/>
                <a:cs typeface="Arial MT"/>
              </a:rPr>
              <a:t>.</a:t>
            </a:r>
            <a:r>
              <a:rPr lang="ru-RU" sz="2300" spc="-5" dirty="0">
                <a:latin typeface="Arial MT"/>
                <a:cs typeface="Arial MT"/>
              </a:rPr>
              <a:t>5</a:t>
            </a:r>
            <a:r>
              <a:rPr lang="zh-CN" altLang="en-US" sz="2300" spc="-5" dirty="0">
                <a:latin typeface="Arial MT"/>
                <a:cs typeface="Arial MT"/>
              </a:rPr>
              <a:t>万公顷</a:t>
            </a:r>
            <a:r>
              <a:rPr lang="en-US" altLang="zh-CN" sz="2300" spc="-5" dirty="0">
                <a:latin typeface="Arial MT"/>
                <a:cs typeface="Arial MT"/>
              </a:rPr>
              <a:t>——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5650" y="2259721"/>
            <a:ext cx="1391838" cy="320601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 algn="ctr">
              <a:lnSpc>
                <a:spcPts val="2520"/>
              </a:lnSpc>
            </a:pPr>
            <a:r>
              <a:rPr lang="zh-CN" altLang="en-US" sz="2300" dirty="0">
                <a:latin typeface="Arial MT"/>
                <a:cs typeface="Arial MT"/>
              </a:rPr>
              <a:t>亚麻籽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9640" y="2611543"/>
            <a:ext cx="1388110" cy="328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765" algn="ctr">
              <a:lnSpc>
                <a:spcPts val="2520"/>
              </a:lnSpc>
            </a:pPr>
            <a:r>
              <a:rPr lang="zh-CN" altLang="en-US" sz="2300" dirty="0">
                <a:latin typeface="Arial MT"/>
                <a:cs typeface="Arial MT"/>
              </a:rPr>
              <a:t>葵花籽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3040" y="2545158"/>
            <a:ext cx="3559810" cy="732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5080" indent="-57150" algn="r">
              <a:lnSpc>
                <a:spcPct val="100400"/>
              </a:lnSpc>
              <a:spcBef>
                <a:spcPts val="95"/>
              </a:spcBef>
            </a:pPr>
            <a:r>
              <a:rPr lang="kk-KZ" sz="2300" spc="5" dirty="0">
                <a:latin typeface="Arial MT"/>
                <a:cs typeface="Arial MT"/>
              </a:rPr>
              <a:t>109</a:t>
            </a:r>
            <a:r>
              <a:rPr lang="zh-CN" altLang="en-US" sz="2300" spc="5" dirty="0">
                <a:latin typeface="Arial MT"/>
                <a:cs typeface="Arial MT"/>
              </a:rPr>
              <a:t>万公顷</a:t>
            </a:r>
            <a:r>
              <a:rPr lang="en-US" altLang="zh-CN" sz="2300" spc="5" dirty="0">
                <a:latin typeface="Arial MT"/>
                <a:cs typeface="Arial MT"/>
              </a:rPr>
              <a:t>——</a:t>
            </a:r>
            <a:endParaRPr lang="en-US" sz="2300" spc="5" dirty="0">
              <a:latin typeface="Arial MT"/>
              <a:cs typeface="Arial MT"/>
            </a:endParaRPr>
          </a:p>
          <a:p>
            <a:pPr marL="69215" marR="5080" indent="-57150" algn="r">
              <a:lnSpc>
                <a:spcPct val="100400"/>
              </a:lnSpc>
              <a:spcBef>
                <a:spcPts val="95"/>
              </a:spcBef>
            </a:pPr>
            <a:r>
              <a:rPr lang="en-US" sz="2300" dirty="0">
                <a:latin typeface="Arial MT"/>
                <a:cs typeface="Arial MT"/>
              </a:rPr>
              <a:t>1</a:t>
            </a:r>
            <a:r>
              <a:rPr lang="kk-KZ" sz="2300" dirty="0">
                <a:latin typeface="Arial MT"/>
                <a:cs typeface="Arial MT"/>
              </a:rPr>
              <a:t>4</a:t>
            </a:r>
            <a:r>
              <a:rPr lang="en-US" sz="2300" dirty="0">
                <a:latin typeface="Arial MT"/>
                <a:cs typeface="Arial MT"/>
              </a:rPr>
              <a:t>.2</a:t>
            </a:r>
            <a:r>
              <a:rPr lang="zh-CN" altLang="en-US" sz="2300" dirty="0">
                <a:latin typeface="Arial MT"/>
                <a:cs typeface="Arial MT"/>
              </a:rPr>
              <a:t>万公顷</a:t>
            </a:r>
            <a:r>
              <a:rPr lang="en-US" altLang="zh-CN" sz="2300" dirty="0">
                <a:latin typeface="Arial MT"/>
                <a:cs typeface="Arial MT"/>
              </a:rPr>
              <a:t>——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75650" y="2963366"/>
            <a:ext cx="1392100" cy="320601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zh-CN" altLang="en-US" sz="2300" dirty="0">
                <a:latin typeface="Arial MT"/>
                <a:cs typeface="Arial MT"/>
              </a:rPr>
              <a:t>油菜籽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5015" y="3315187"/>
            <a:ext cx="1392473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2555" algn="ctr">
              <a:lnSpc>
                <a:spcPts val="2520"/>
              </a:lnSpc>
            </a:pPr>
            <a:r>
              <a:rPr lang="zh-CN" altLang="en-US" sz="2300" dirty="0">
                <a:latin typeface="Arial MT"/>
                <a:cs typeface="Arial MT"/>
              </a:rPr>
              <a:t>大豆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4160" y="3241284"/>
            <a:ext cx="348869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kk-KZ" sz="2300" dirty="0">
                <a:latin typeface="Arial MT"/>
                <a:cs typeface="Arial MT"/>
              </a:rPr>
              <a:t>12</a:t>
            </a:r>
            <a:r>
              <a:rPr lang="en-US" sz="2300" dirty="0">
                <a:latin typeface="Arial MT"/>
                <a:cs typeface="Arial MT"/>
              </a:rPr>
              <a:t>.</a:t>
            </a:r>
            <a:r>
              <a:rPr lang="kk-KZ" sz="2300" dirty="0">
                <a:latin typeface="Arial MT"/>
                <a:cs typeface="Arial MT"/>
              </a:rPr>
              <a:t>8</a:t>
            </a:r>
            <a:r>
              <a:rPr lang="zh-CN" altLang="en-US" sz="2300" dirty="0">
                <a:latin typeface="Arial MT"/>
                <a:cs typeface="Arial MT"/>
              </a:rPr>
              <a:t>万公顷</a:t>
            </a:r>
            <a:r>
              <a:rPr lang="en-US" altLang="zh-CN" sz="2300" dirty="0">
                <a:latin typeface="Arial MT"/>
                <a:cs typeface="Arial MT"/>
              </a:rPr>
              <a:t>——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75650" y="3667016"/>
            <a:ext cx="1391838" cy="328295"/>
          </a:xfrm>
          <a:custGeom>
            <a:avLst/>
            <a:gdLst/>
            <a:ahLst/>
            <a:cxnLst/>
            <a:rect l="l" t="t" r="r" b="b"/>
            <a:pathLst>
              <a:path w="1256665" h="328295">
                <a:moveTo>
                  <a:pt x="1256499" y="0"/>
                </a:moveTo>
                <a:lnTo>
                  <a:pt x="1174838" y="0"/>
                </a:lnTo>
                <a:lnTo>
                  <a:pt x="0" y="0"/>
                </a:lnTo>
                <a:lnTo>
                  <a:pt x="0" y="327952"/>
                </a:lnTo>
                <a:lnTo>
                  <a:pt x="1174838" y="327952"/>
                </a:lnTo>
                <a:lnTo>
                  <a:pt x="1256499" y="327952"/>
                </a:lnTo>
                <a:lnTo>
                  <a:pt x="1256499" y="0"/>
                </a:lnTo>
                <a:close/>
              </a:path>
            </a:pathLst>
          </a:custGeom>
          <a:solidFill>
            <a:srgbClr val="E36A54"/>
          </a:solidFill>
        </p:spPr>
        <p:txBody>
          <a:bodyPr wrap="square" lIns="0" tIns="0" rIns="0" bIns="0" rtlCol="0"/>
          <a:lstStyle/>
          <a:p>
            <a:pPr algn="ctr"/>
            <a:r>
              <a:rPr lang="zh-CN" altLang="en-US" sz="2300" dirty="0">
                <a:latin typeface="Arial MT"/>
                <a:cs typeface="Arial MT"/>
              </a:rPr>
              <a:t>红花籽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8236" y="3646716"/>
            <a:ext cx="3284302" cy="732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930" indent="11113" algn="r">
              <a:lnSpc>
                <a:spcPct val="100400"/>
              </a:lnSpc>
              <a:spcBef>
                <a:spcPts val="95"/>
              </a:spcBef>
            </a:pPr>
            <a:r>
              <a:rPr lang="kk-KZ" sz="2300" spc="10" dirty="0">
                <a:latin typeface="Arial MT"/>
                <a:cs typeface="Arial MT"/>
              </a:rPr>
              <a:t>64</a:t>
            </a:r>
            <a:r>
              <a:rPr lang="en-US" sz="2300" spc="10" dirty="0">
                <a:latin typeface="Arial MT"/>
                <a:cs typeface="Arial MT"/>
              </a:rPr>
              <a:t>.6</a:t>
            </a:r>
            <a:r>
              <a:rPr lang="zh-CN" altLang="en-US" sz="2300" spc="10" dirty="0">
                <a:latin typeface="Arial MT"/>
                <a:cs typeface="Arial MT"/>
              </a:rPr>
              <a:t>万公顷</a:t>
            </a:r>
            <a:r>
              <a:rPr lang="en-US" altLang="zh-CN" sz="2300" spc="10" dirty="0">
                <a:latin typeface="Arial MT"/>
                <a:cs typeface="Arial MT"/>
              </a:rPr>
              <a:t>——</a:t>
            </a:r>
          </a:p>
          <a:p>
            <a:pPr marR="74930" indent="11113" algn="r">
              <a:lnSpc>
                <a:spcPct val="100400"/>
              </a:lnSpc>
              <a:spcBef>
                <a:spcPts val="95"/>
              </a:spcBef>
            </a:pPr>
            <a:r>
              <a:rPr lang="en-US" sz="2300" spc="5" dirty="0">
                <a:latin typeface="Arial MT"/>
                <a:cs typeface="Arial MT"/>
              </a:rPr>
              <a:t>3.</a:t>
            </a:r>
            <a:r>
              <a:rPr lang="kk-KZ" sz="2300" spc="5" dirty="0">
                <a:latin typeface="Arial MT"/>
                <a:cs typeface="Arial MT"/>
              </a:rPr>
              <a:t>8</a:t>
            </a:r>
            <a:r>
              <a:rPr lang="zh-CN" altLang="en-US" sz="2300" spc="5" dirty="0">
                <a:latin typeface="Arial MT"/>
                <a:cs typeface="Arial MT"/>
              </a:rPr>
              <a:t>万公顷</a:t>
            </a:r>
            <a:r>
              <a:rPr lang="en-US" altLang="zh-CN" sz="2300" spc="5" dirty="0">
                <a:latin typeface="Arial MT"/>
                <a:cs typeface="Arial MT"/>
              </a:rPr>
              <a:t>——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5810" y="4018830"/>
            <a:ext cx="1381940" cy="32829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zh-CN" altLang="en-US" sz="2300" dirty="0">
                <a:latin typeface="Arial MT"/>
                <a:cs typeface="Arial MT"/>
              </a:rPr>
              <a:t>其他</a:t>
            </a:r>
            <a:endParaRPr sz="2300" dirty="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4719" y="1103212"/>
            <a:ext cx="9896243" cy="593699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4122119" y="3044820"/>
            <a:ext cx="746263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dirty="0">
                <a:latin typeface="Arial MT"/>
                <a:cs typeface="Arial MT"/>
              </a:rPr>
              <a:t>亚麻籽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10704" y="2993386"/>
            <a:ext cx="74626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pc="5" dirty="0">
                <a:latin typeface="Arial MT"/>
                <a:cs typeface="Arial MT"/>
              </a:rPr>
              <a:t>亚麻籽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95850" y="3752142"/>
            <a:ext cx="13696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2450" spc="10" dirty="0">
                <a:latin typeface="Arial MT"/>
                <a:cs typeface="Arial MT"/>
              </a:rPr>
              <a:t>葵花籽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54817" y="5145647"/>
            <a:ext cx="128206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2450" spc="5" dirty="0">
                <a:latin typeface="Arial MT"/>
                <a:cs typeface="Arial MT"/>
              </a:rPr>
              <a:t>红花籽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51178" y="1117108"/>
            <a:ext cx="9828530" cy="14863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lang="zh-CN" altLang="en-US" sz="2800" b="1" spc="-10" dirty="0">
                <a:latin typeface="Arial"/>
                <a:cs typeface="Arial"/>
              </a:rPr>
              <a:t>地理位置</a:t>
            </a:r>
            <a:endParaRPr lang="zh-CN" altLang="en-US"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n-US" altLang="zh-CN" sz="2800" b="1" spc="10" dirty="0">
                <a:latin typeface="Arial MT"/>
                <a:cs typeface="Arial MT"/>
              </a:rPr>
              <a:t>5</a:t>
            </a:r>
            <a:r>
              <a:rPr lang="zh-CN" altLang="en-US" sz="2800" b="1" spc="10" dirty="0">
                <a:latin typeface="Arial MT"/>
                <a:cs typeface="Arial MT"/>
              </a:rPr>
              <a:t>大区域</a:t>
            </a:r>
            <a:r>
              <a:rPr lang="zh-CN" altLang="en-US" sz="2800" spc="10" dirty="0">
                <a:latin typeface="Arial MT"/>
                <a:cs typeface="Arial MT"/>
              </a:rPr>
              <a:t>气候条件适宜油籽加工</a:t>
            </a:r>
            <a:endParaRPr lang="zh-CN" altLang="en-US" sz="2800" dirty="0">
              <a:latin typeface="Arial MT"/>
              <a:cs typeface="Arial MT"/>
            </a:endParaRPr>
          </a:p>
          <a:p>
            <a:pPr marL="5012690" marR="4006215" algn="ctr">
              <a:spcBef>
                <a:spcPts val="1345"/>
              </a:spcBef>
            </a:pPr>
            <a:r>
              <a:rPr lang="zh-CN" altLang="en-US" sz="1450" spc="5" dirty="0">
                <a:latin typeface="Arial MT"/>
                <a:cs typeface="Arial MT"/>
              </a:rPr>
              <a:t>亚麻籽、葵花籽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31780" y="7562401"/>
            <a:ext cx="6099515" cy="86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8960" algn="ctr">
              <a:lnSpc>
                <a:spcPct val="101000"/>
              </a:lnSpc>
              <a:spcBef>
                <a:spcPts val="95"/>
              </a:spcBef>
            </a:pPr>
            <a:r>
              <a:rPr lang="zh-CN" altLang="en-US" sz="2450" i="1" spc="10" dirty="0">
                <a:latin typeface="Arial"/>
                <a:cs typeface="Arial"/>
              </a:rPr>
              <a:t>到</a:t>
            </a:r>
            <a:r>
              <a:rPr lang="en-US" altLang="zh-CN" sz="2450" i="1" spc="10" dirty="0">
                <a:latin typeface="Arial"/>
                <a:cs typeface="Arial"/>
              </a:rPr>
              <a:t>2030</a:t>
            </a:r>
            <a:r>
              <a:rPr lang="zh-CN" altLang="en-US" sz="2450" i="1" spc="10" dirty="0">
                <a:latin typeface="Arial"/>
                <a:cs typeface="Arial"/>
              </a:rPr>
              <a:t>年，油籽种植面积将扩大到</a:t>
            </a:r>
            <a:endParaRPr lang="en-US" altLang="zh-CN" sz="2450" i="1" spc="10" dirty="0">
              <a:latin typeface="Arial"/>
              <a:cs typeface="Arial"/>
            </a:endParaRPr>
          </a:p>
          <a:p>
            <a:pPr marL="12700" marR="5080" indent="568960" algn="ctr">
              <a:lnSpc>
                <a:spcPct val="101000"/>
              </a:lnSpc>
              <a:spcBef>
                <a:spcPts val="95"/>
              </a:spcBef>
            </a:pPr>
            <a:r>
              <a:rPr lang="en-US" altLang="zh-CN" sz="3200" b="1" i="1" spc="10" dirty="0">
                <a:solidFill>
                  <a:srgbClr val="009473"/>
                </a:solidFill>
                <a:latin typeface="Arial"/>
                <a:cs typeface="Arial"/>
              </a:rPr>
              <a:t>500</a:t>
            </a:r>
            <a:r>
              <a:rPr lang="zh-CN" altLang="en-US" sz="3200" b="1" i="1" spc="10" dirty="0">
                <a:solidFill>
                  <a:srgbClr val="009473"/>
                </a:solidFill>
                <a:latin typeface="Arial"/>
                <a:cs typeface="Arial"/>
              </a:rPr>
              <a:t>万</a:t>
            </a:r>
            <a:r>
              <a:rPr lang="zh-CN" altLang="en-US" sz="2450" i="1" spc="10" dirty="0">
                <a:latin typeface="Arial"/>
                <a:cs typeface="Arial"/>
              </a:rPr>
              <a:t>公顷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96521" y="8766965"/>
            <a:ext cx="5062764" cy="975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1000"/>
              </a:lnSpc>
              <a:spcBef>
                <a:spcPts val="95"/>
              </a:spcBef>
            </a:pPr>
            <a:r>
              <a:rPr lang="en-US" altLang="zh-CN" sz="2400" spc="10" dirty="0">
                <a:latin typeface="Arial MT"/>
                <a:cs typeface="Arial MT"/>
              </a:rPr>
              <a:t>2021</a:t>
            </a:r>
            <a:r>
              <a:rPr lang="zh-CN" altLang="en-US" sz="2400" spc="10" dirty="0">
                <a:latin typeface="Arial MT"/>
                <a:cs typeface="Arial MT"/>
              </a:rPr>
              <a:t>年，哈萨克斯坦油籽产量为</a:t>
            </a:r>
            <a:endParaRPr lang="en-US" sz="2400" b="1" spc="10" dirty="0">
              <a:solidFill>
                <a:srgbClr val="009473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1000"/>
              </a:lnSpc>
              <a:spcBef>
                <a:spcPts val="95"/>
              </a:spcBef>
            </a:pPr>
            <a:r>
              <a:rPr sz="4000" b="1" spc="10" dirty="0">
                <a:solidFill>
                  <a:srgbClr val="009473"/>
                </a:solidFill>
                <a:latin typeface="Arial"/>
                <a:cs typeface="Arial"/>
              </a:rPr>
              <a:t>2</a:t>
            </a:r>
            <a:r>
              <a:rPr lang="ru-RU" sz="4000" b="1" spc="10" dirty="0">
                <a:solidFill>
                  <a:srgbClr val="009473"/>
                </a:solidFill>
                <a:latin typeface="Arial"/>
                <a:cs typeface="Arial"/>
              </a:rPr>
              <a:t>4</a:t>
            </a:r>
            <a:r>
              <a:rPr lang="en-US" sz="4000" b="1" spc="10" dirty="0">
                <a:solidFill>
                  <a:srgbClr val="009473"/>
                </a:solidFill>
                <a:latin typeface="Arial"/>
                <a:cs typeface="Arial"/>
              </a:rPr>
              <a:t>0</a:t>
            </a:r>
            <a:r>
              <a:rPr lang="zh-CN" altLang="en-US" sz="4000" b="1" spc="10" dirty="0">
                <a:solidFill>
                  <a:srgbClr val="009473"/>
                </a:solidFill>
                <a:latin typeface="Arial"/>
                <a:cs typeface="Arial"/>
              </a:rPr>
              <a:t>万吨</a:t>
            </a:r>
            <a:r>
              <a:rPr sz="4000" b="1" spc="1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628034" y="9164822"/>
            <a:ext cx="48069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1058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895012" y="9209846"/>
            <a:ext cx="2470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056535" y="8181112"/>
            <a:ext cx="104775" cy="106045"/>
          </a:xfrm>
          <a:custGeom>
            <a:avLst/>
            <a:gdLst/>
            <a:ahLst/>
            <a:cxnLst/>
            <a:rect l="l" t="t" r="r" b="b"/>
            <a:pathLst>
              <a:path w="104775" h="106045">
                <a:moveTo>
                  <a:pt x="104290" y="0"/>
                </a:moveTo>
                <a:lnTo>
                  <a:pt x="0" y="0"/>
                </a:lnTo>
                <a:lnTo>
                  <a:pt x="0" y="105546"/>
                </a:lnTo>
                <a:lnTo>
                  <a:pt x="104290" y="105546"/>
                </a:lnTo>
                <a:lnTo>
                  <a:pt x="10429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17026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16E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84320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6868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9E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40781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F6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791276" y="7640129"/>
            <a:ext cx="6016625" cy="7027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endParaRPr lang="en-US" sz="1650" spc="-5" dirty="0">
              <a:solidFill>
                <a:srgbClr val="585858"/>
              </a:solidFill>
              <a:latin typeface="Microsoft Sans Serif"/>
              <a:cs typeface="Microsoft Sans Serif"/>
            </a:endParaRPr>
          </a:p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r>
              <a:rPr lang="zh-CN" altLang="en-US"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亚麻籽</a:t>
            </a:r>
            <a:r>
              <a:rPr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lang="zh-CN" altLang="en-US"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油菜籽</a:t>
            </a:r>
            <a:r>
              <a:rPr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lang="zh-CN" altLang="en-US"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红花籽</a:t>
            </a:r>
            <a:r>
              <a:rPr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lang="zh-CN" altLang="en-US"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大豆</a:t>
            </a:r>
            <a:r>
              <a:rPr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lang="zh-CN" altLang="en-US"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葵花籽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118205" y="10621474"/>
            <a:ext cx="132524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zh-CN" altLang="en-US" sz="1300" b="1" spc="85" dirty="0">
                <a:solidFill>
                  <a:srgbClr val="585858"/>
                </a:solidFill>
                <a:latin typeface="Arial"/>
                <a:cs typeface="Arial"/>
              </a:rPr>
              <a:t>千吨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69284" y="7611738"/>
            <a:ext cx="1069391" cy="251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algn="ctr">
              <a:lnSpc>
                <a:spcPts val="1980"/>
              </a:lnSpc>
              <a:spcBef>
                <a:spcPts val="100"/>
              </a:spcBef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1</a:t>
            </a: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2512</a:t>
            </a:r>
            <a:r>
              <a:rPr lang="zh-CN" altLang="en-US" sz="1650" dirty="0">
                <a:solidFill>
                  <a:srgbClr val="0079BE"/>
                </a:solidFill>
                <a:latin typeface="Arial MT"/>
                <a:cs typeface="Arial MT"/>
              </a:rPr>
              <a:t>吨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22842" y="6709437"/>
            <a:ext cx="2009922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50" b="1" spc="-5" dirty="0">
                <a:latin typeface="Arial"/>
                <a:cs typeface="Arial"/>
              </a:rPr>
              <a:t>豆油（</a:t>
            </a:r>
            <a:r>
              <a:rPr lang="en-US" sz="1650" b="1" dirty="0">
                <a:latin typeface="Arial"/>
                <a:cs typeface="Arial"/>
              </a:rPr>
              <a:t>1507</a:t>
            </a:r>
            <a:r>
              <a:rPr lang="zh-CN" altLang="en-US" sz="1650" b="1" dirty="0">
                <a:latin typeface="Arial"/>
                <a:cs typeface="Arial"/>
              </a:rPr>
              <a:t>）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4766" y="8843484"/>
            <a:ext cx="2071010" cy="22570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algn="ctr">
              <a:lnSpc>
                <a:spcPts val="1675"/>
              </a:lnSpc>
              <a:spcBef>
                <a:spcPts val="1025"/>
              </a:spcBef>
            </a:pPr>
            <a:r>
              <a:rPr lang="zh-CN" altLang="en-US" sz="1650" b="1" dirty="0">
                <a:latin typeface="Arial"/>
                <a:cs typeface="Arial"/>
              </a:rPr>
              <a:t>葵花籽油（</a:t>
            </a:r>
            <a:r>
              <a:rPr lang="en-US" altLang="zh-CN" sz="1650" b="1" dirty="0">
                <a:latin typeface="Arial"/>
                <a:cs typeface="Arial"/>
              </a:rPr>
              <a:t>1512</a:t>
            </a:r>
            <a:r>
              <a:rPr lang="zh-CN" altLang="en-US" sz="1650" b="1" dirty="0">
                <a:latin typeface="Arial"/>
                <a:cs typeface="Arial"/>
              </a:rPr>
              <a:t>）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69978" y="8773978"/>
            <a:ext cx="2113915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1650" b="1" dirty="0">
                <a:latin typeface="Arial"/>
                <a:cs typeface="Arial"/>
              </a:rPr>
              <a:t>菜籽油（</a:t>
            </a:r>
            <a:r>
              <a:rPr lang="en-US" altLang="zh-CN" sz="1650" b="1" dirty="0">
                <a:latin typeface="Arial"/>
                <a:cs typeface="Arial"/>
              </a:rPr>
              <a:t>1514</a:t>
            </a:r>
            <a:r>
              <a:rPr lang="zh-CN" altLang="en-US" sz="1650" b="1" dirty="0">
                <a:latin typeface="Arial"/>
                <a:cs typeface="Arial"/>
              </a:rPr>
              <a:t>）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30582" y="6709437"/>
            <a:ext cx="1606668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650" b="1" dirty="0">
                <a:latin typeface="Arial"/>
                <a:cs typeface="Arial"/>
              </a:rPr>
              <a:t>亚麻籽油（</a:t>
            </a:r>
            <a:r>
              <a:rPr lang="en-US" sz="1650" b="1" dirty="0">
                <a:latin typeface="Arial"/>
                <a:cs typeface="Arial"/>
              </a:rPr>
              <a:t>1515</a:t>
            </a:r>
            <a:r>
              <a:rPr lang="zh-CN" altLang="en-US" sz="1650" b="1" dirty="0">
                <a:latin typeface="Arial"/>
                <a:cs typeface="Arial"/>
              </a:rPr>
              <a:t>）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92926" y="9572496"/>
            <a:ext cx="66802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2</a:t>
            </a: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1 467</a:t>
            </a:r>
            <a:endParaRPr sz="1650" dirty="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15235" y="7580169"/>
            <a:ext cx="1043459" cy="251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20377</a:t>
            </a:r>
            <a:r>
              <a:rPr lang="zh-CN" altLang="en-US" sz="1650" dirty="0">
                <a:solidFill>
                  <a:srgbClr val="0079BE"/>
                </a:solidFill>
                <a:latin typeface="Arial MT"/>
                <a:cs typeface="Arial MT"/>
              </a:rPr>
              <a:t>吨</a:t>
            </a:r>
            <a:endParaRPr sz="1650" dirty="0">
              <a:solidFill>
                <a:srgbClr val="0079BE"/>
              </a:solidFill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50648" y="9666274"/>
            <a:ext cx="923545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107 306</a:t>
            </a:r>
            <a:endParaRPr sz="1650" dirty="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01190" y="5950445"/>
            <a:ext cx="4933950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650" b="1" spc="-5" dirty="0">
                <a:latin typeface="Arial"/>
                <a:cs typeface="Arial"/>
              </a:rPr>
              <a:t>2021</a:t>
            </a:r>
            <a:r>
              <a:rPr lang="zh-CN" altLang="en-US" sz="2650" b="1" spc="-5" dirty="0">
                <a:latin typeface="Arial"/>
                <a:cs typeface="Arial"/>
              </a:rPr>
              <a:t>年植物油出口结构</a:t>
            </a:r>
            <a:endParaRPr sz="2650" dirty="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963" y="154550"/>
            <a:ext cx="356847" cy="876314"/>
          </a:xfrm>
          <a:prstGeom prst="rect">
            <a:avLst/>
          </a:prstGeom>
        </p:spPr>
      </p:pic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44ABFAE5-8756-2F7E-2DAB-85845D2FC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786559"/>
              </p:ext>
            </p:extLst>
          </p:nvPr>
        </p:nvGraphicFramePr>
        <p:xfrm>
          <a:off x="593796" y="8905049"/>
          <a:ext cx="3380230" cy="204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id="{1A0A1590-4DE5-6254-359C-CA52AB04F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922856"/>
              </p:ext>
            </p:extLst>
          </p:nvPr>
        </p:nvGraphicFramePr>
        <p:xfrm>
          <a:off x="2948437" y="8872709"/>
          <a:ext cx="4210723" cy="20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7" name="Диаграмма 76">
            <a:extLst>
              <a:ext uri="{FF2B5EF4-FFF2-40B4-BE49-F238E27FC236}">
                <a16:creationId xmlns:a16="http://schemas.microsoft.com/office/drawing/2014/main" id="{BC97332C-4423-34CF-B2F9-7FF3267F1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12698"/>
              </p:ext>
            </p:extLst>
          </p:nvPr>
        </p:nvGraphicFramePr>
        <p:xfrm>
          <a:off x="51967" y="1730283"/>
          <a:ext cx="5299713" cy="329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64AACAC-DAAC-D141-0F63-B777BD4D1A90}"/>
              </a:ext>
            </a:extLst>
          </p:cNvPr>
          <p:cNvSpPr/>
          <p:nvPr/>
        </p:nvSpPr>
        <p:spPr>
          <a:xfrm>
            <a:off x="15426025" y="765566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69"/>
              </a:spcBef>
            </a:pPr>
            <a:r>
              <a:rPr lang="es-ES" b="1" spc="75" dirty="0">
                <a:solidFill>
                  <a:srgbClr val="585858"/>
                </a:solidFill>
                <a:latin typeface="Arial"/>
                <a:cs typeface="Arial"/>
              </a:rPr>
              <a:t>2021</a:t>
            </a:r>
            <a:r>
              <a:rPr lang="zh-CN" altLang="en-US" b="1" spc="75" dirty="0">
                <a:solidFill>
                  <a:srgbClr val="585858"/>
                </a:solidFill>
                <a:latin typeface="Arial"/>
                <a:cs typeface="Arial"/>
              </a:rPr>
              <a:t>年油籽总收获量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8467A3-2D10-23BF-53ED-57D39C0570E8}"/>
              </a:ext>
            </a:extLst>
          </p:cNvPr>
          <p:cNvSpPr txBox="1"/>
          <p:nvPr/>
        </p:nvSpPr>
        <p:spPr>
          <a:xfrm>
            <a:off x="18756990" y="9793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1031</a:t>
            </a:r>
            <a:endParaRPr lang="x-none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593B4A-38E3-9AFA-2EF6-19425F2C6B55}"/>
              </a:ext>
            </a:extLst>
          </p:cNvPr>
          <p:cNvSpPr txBox="1"/>
          <p:nvPr/>
        </p:nvSpPr>
        <p:spPr>
          <a:xfrm>
            <a:off x="17695761" y="942381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775,6</a:t>
            </a:r>
            <a:endParaRPr lang="x-none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DBB82D-DEE0-C775-77B1-871DE7DC8A7C}"/>
              </a:ext>
            </a:extLst>
          </p:cNvPr>
          <p:cNvSpPr txBox="1"/>
          <p:nvPr/>
        </p:nvSpPr>
        <p:spPr>
          <a:xfrm>
            <a:off x="15436092" y="90544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223,9</a:t>
            </a:r>
            <a:endParaRPr lang="x-none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BA5A73-0E04-A6DE-9201-A94E0F562B83}"/>
              </a:ext>
            </a:extLst>
          </p:cNvPr>
          <p:cNvSpPr txBox="1"/>
          <p:nvPr/>
        </p:nvSpPr>
        <p:spPr>
          <a:xfrm>
            <a:off x="15507889" y="87403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237,8</a:t>
            </a:r>
            <a:endParaRPr lang="x-none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CE9612C-320E-C8A2-836A-D1D255BB5088}"/>
              </a:ext>
            </a:extLst>
          </p:cNvPr>
          <p:cNvSpPr txBox="1"/>
          <p:nvPr/>
        </p:nvSpPr>
        <p:spPr>
          <a:xfrm>
            <a:off x="15132860" y="83434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145,7</a:t>
            </a:r>
            <a:endParaRPr lang="x-non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6616" y="290850"/>
            <a:ext cx="5909634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畜牧业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7"/>
          <p:cNvSpPr txBox="1"/>
          <p:nvPr/>
        </p:nvSpPr>
        <p:spPr>
          <a:xfrm>
            <a:off x="679450" y="1677007"/>
            <a:ext cx="7616143" cy="240862"/>
          </a:xfrm>
          <a:prstGeom prst="rect">
            <a:avLst/>
          </a:prstGeom>
        </p:spPr>
        <p:txBody>
          <a:bodyPr vert="horz" wrap="square" lIns="0" tIns="16918" rIns="0" bIns="0" rtlCol="0">
            <a:spAutoFit/>
          </a:bodyPr>
          <a:lstStyle/>
          <a:p>
            <a:pPr marL="17808" algn="ctr">
              <a:lnSpc>
                <a:spcPts val="1641"/>
              </a:lnSpc>
              <a:spcBef>
                <a:spcPts val="133"/>
              </a:spcBef>
              <a:tabLst>
                <a:tab pos="6539076" algn="l"/>
              </a:tabLst>
            </a:pPr>
            <a:r>
              <a:rPr lang="zh-CN" alt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肉类生产</a:t>
            </a:r>
            <a:r>
              <a:rPr lang="zh-CN" altLang="en-US" sz="2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（千吨）</a:t>
            </a:r>
            <a:r>
              <a:rPr lang="en-US" sz="2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sz="2400" b="1" cap="sm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69" name="object 8"/>
          <p:cNvGrpSpPr/>
          <p:nvPr/>
        </p:nvGrpSpPr>
        <p:grpSpPr>
          <a:xfrm>
            <a:off x="744328" y="2380347"/>
            <a:ext cx="7497510" cy="2595776"/>
            <a:chOff x="473963" y="2020823"/>
            <a:chExt cx="4393692" cy="1719580"/>
          </a:xfrm>
        </p:grpSpPr>
        <p:sp>
          <p:nvSpPr>
            <p:cNvPr id="70" name="object 9"/>
            <p:cNvSpPr/>
            <p:nvPr/>
          </p:nvSpPr>
          <p:spPr>
            <a:xfrm>
              <a:off x="477011" y="2105881"/>
              <a:ext cx="2471928" cy="289974"/>
            </a:xfrm>
            <a:custGeom>
              <a:avLst/>
              <a:gdLst/>
              <a:ahLst/>
              <a:cxnLst/>
              <a:rect l="l" t="t" r="r" b="b"/>
              <a:pathLst>
                <a:path w="2468880" h="186055">
                  <a:moveTo>
                    <a:pt x="0" y="185927"/>
                  </a:moveTo>
                  <a:lnTo>
                    <a:pt x="2468880" y="185927"/>
                  </a:lnTo>
                  <a:lnTo>
                    <a:pt x="2468880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1" name="object 10"/>
            <p:cNvSpPr/>
            <p:nvPr/>
          </p:nvSpPr>
          <p:spPr>
            <a:xfrm>
              <a:off x="473963" y="2302826"/>
              <a:ext cx="3317749" cy="286576"/>
            </a:xfrm>
            <a:custGeom>
              <a:avLst/>
              <a:gdLst/>
              <a:ahLst/>
              <a:cxnLst/>
              <a:rect l="l" t="t" r="r" b="b"/>
              <a:pathLst>
                <a:path w="3291840" h="193675">
                  <a:moveTo>
                    <a:pt x="32918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3291840" y="193548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2" name="object 11"/>
            <p:cNvSpPr/>
            <p:nvPr/>
          </p:nvSpPr>
          <p:spPr>
            <a:xfrm>
              <a:off x="473963" y="2587752"/>
              <a:ext cx="4114800" cy="246188"/>
            </a:xfrm>
            <a:custGeom>
              <a:avLst/>
              <a:gdLst/>
              <a:ahLst/>
              <a:cxnLst/>
              <a:rect l="l" t="t" r="r" b="b"/>
              <a:pathLst>
                <a:path w="4114800" h="193675">
                  <a:moveTo>
                    <a:pt x="411480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114800" y="193548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1" name="object 12"/>
            <p:cNvSpPr/>
            <p:nvPr/>
          </p:nvSpPr>
          <p:spPr>
            <a:xfrm>
              <a:off x="1837944" y="2020823"/>
              <a:ext cx="570230" cy="1719580"/>
            </a:xfrm>
            <a:custGeom>
              <a:avLst/>
              <a:gdLst/>
              <a:ahLst/>
              <a:cxnLst/>
              <a:rect l="l" t="t" r="r" b="b"/>
              <a:pathLst>
                <a:path w="570230" h="1719579">
                  <a:moveTo>
                    <a:pt x="569976" y="1434084"/>
                  </a:moveTo>
                  <a:lnTo>
                    <a:pt x="566242" y="1387868"/>
                  </a:lnTo>
                  <a:lnTo>
                    <a:pt x="555434" y="1344028"/>
                  </a:lnTo>
                  <a:lnTo>
                    <a:pt x="538149" y="1303134"/>
                  </a:lnTo>
                  <a:lnTo>
                    <a:pt x="514972" y="1265796"/>
                  </a:lnTo>
                  <a:lnTo>
                    <a:pt x="486486" y="1232585"/>
                  </a:lnTo>
                  <a:lnTo>
                    <a:pt x="453275" y="1204099"/>
                  </a:lnTo>
                  <a:lnTo>
                    <a:pt x="415937" y="1180922"/>
                  </a:lnTo>
                  <a:lnTo>
                    <a:pt x="375043" y="1163637"/>
                  </a:lnTo>
                  <a:lnTo>
                    <a:pt x="331203" y="1152829"/>
                  </a:lnTo>
                  <a:lnTo>
                    <a:pt x="301752" y="1150454"/>
                  </a:lnTo>
                  <a:lnTo>
                    <a:pt x="301752" y="0"/>
                  </a:lnTo>
                  <a:lnTo>
                    <a:pt x="256032" y="0"/>
                  </a:lnTo>
                  <a:lnTo>
                    <a:pt x="256032" y="1151445"/>
                  </a:lnTo>
                  <a:lnTo>
                    <a:pt x="238760" y="1152829"/>
                  </a:lnTo>
                  <a:lnTo>
                    <a:pt x="194919" y="1163637"/>
                  </a:lnTo>
                  <a:lnTo>
                    <a:pt x="154025" y="1180922"/>
                  </a:lnTo>
                  <a:lnTo>
                    <a:pt x="116687" y="1204099"/>
                  </a:lnTo>
                  <a:lnTo>
                    <a:pt x="83477" y="1232585"/>
                  </a:lnTo>
                  <a:lnTo>
                    <a:pt x="54991" y="1265796"/>
                  </a:lnTo>
                  <a:lnTo>
                    <a:pt x="31813" y="1303134"/>
                  </a:lnTo>
                  <a:lnTo>
                    <a:pt x="14528" y="1344028"/>
                  </a:lnTo>
                  <a:lnTo>
                    <a:pt x="3721" y="1387868"/>
                  </a:lnTo>
                  <a:lnTo>
                    <a:pt x="0" y="1434084"/>
                  </a:lnTo>
                  <a:lnTo>
                    <a:pt x="3721" y="1480312"/>
                  </a:lnTo>
                  <a:lnTo>
                    <a:pt x="14528" y="1524152"/>
                  </a:lnTo>
                  <a:lnTo>
                    <a:pt x="31813" y="1565046"/>
                  </a:lnTo>
                  <a:lnTo>
                    <a:pt x="54991" y="1602384"/>
                  </a:lnTo>
                  <a:lnTo>
                    <a:pt x="83477" y="1635594"/>
                  </a:lnTo>
                  <a:lnTo>
                    <a:pt x="116687" y="1664081"/>
                  </a:lnTo>
                  <a:lnTo>
                    <a:pt x="154025" y="1687258"/>
                  </a:lnTo>
                  <a:lnTo>
                    <a:pt x="194919" y="1704543"/>
                  </a:lnTo>
                  <a:lnTo>
                    <a:pt x="238760" y="1715350"/>
                  </a:lnTo>
                  <a:lnTo>
                    <a:pt x="284988" y="1719072"/>
                  </a:lnTo>
                  <a:lnTo>
                    <a:pt x="331203" y="1715350"/>
                  </a:lnTo>
                  <a:lnTo>
                    <a:pt x="375043" y="1704543"/>
                  </a:lnTo>
                  <a:lnTo>
                    <a:pt x="415937" y="1687258"/>
                  </a:lnTo>
                  <a:lnTo>
                    <a:pt x="453275" y="1664081"/>
                  </a:lnTo>
                  <a:lnTo>
                    <a:pt x="486486" y="1635594"/>
                  </a:lnTo>
                  <a:lnTo>
                    <a:pt x="514972" y="1602384"/>
                  </a:lnTo>
                  <a:lnTo>
                    <a:pt x="538149" y="1565046"/>
                  </a:lnTo>
                  <a:lnTo>
                    <a:pt x="555434" y="1524152"/>
                  </a:lnTo>
                  <a:lnTo>
                    <a:pt x="566242" y="1480312"/>
                  </a:lnTo>
                  <a:lnTo>
                    <a:pt x="569976" y="1434084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6" name="object 13"/>
            <p:cNvSpPr/>
            <p:nvPr/>
          </p:nvSpPr>
          <p:spPr>
            <a:xfrm>
              <a:off x="3745992" y="2394203"/>
              <a:ext cx="45720" cy="879475"/>
            </a:xfrm>
            <a:custGeom>
              <a:avLst/>
              <a:gdLst/>
              <a:ahLst/>
              <a:cxnLst/>
              <a:rect l="l" t="t" r="r" b="b"/>
              <a:pathLst>
                <a:path w="45720" h="879475">
                  <a:moveTo>
                    <a:pt x="45720" y="0"/>
                  </a:moveTo>
                  <a:lnTo>
                    <a:pt x="0" y="0"/>
                  </a:lnTo>
                  <a:lnTo>
                    <a:pt x="0" y="879348"/>
                  </a:lnTo>
                  <a:lnTo>
                    <a:pt x="45720" y="8793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7" name="object 14"/>
            <p:cNvSpPr/>
            <p:nvPr/>
          </p:nvSpPr>
          <p:spPr>
            <a:xfrm>
              <a:off x="2903219" y="2218943"/>
              <a:ext cx="45720" cy="1062355"/>
            </a:xfrm>
            <a:custGeom>
              <a:avLst/>
              <a:gdLst/>
              <a:ahLst/>
              <a:cxnLst/>
              <a:rect l="l" t="t" r="r" b="b"/>
              <a:pathLst>
                <a:path w="45719" h="1062354">
                  <a:moveTo>
                    <a:pt x="45719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45719" y="1062227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8" name="object 15"/>
            <p:cNvSpPr/>
            <p:nvPr/>
          </p:nvSpPr>
          <p:spPr>
            <a:xfrm>
              <a:off x="4567428" y="2587751"/>
              <a:ext cx="45720" cy="683260"/>
            </a:xfrm>
            <a:custGeom>
              <a:avLst/>
              <a:gdLst/>
              <a:ahLst/>
              <a:cxnLst/>
              <a:rect l="l" t="t" r="r" b="b"/>
              <a:pathLst>
                <a:path w="45720" h="683260">
                  <a:moveTo>
                    <a:pt x="45720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45720" y="68275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9" name="object 16"/>
            <p:cNvSpPr/>
            <p:nvPr/>
          </p:nvSpPr>
          <p:spPr>
            <a:xfrm>
              <a:off x="2631947" y="3160775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30" h="570229">
                  <a:moveTo>
                    <a:pt x="284988" y="0"/>
                  </a:move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3731" y="331204"/>
                  </a:lnTo>
                  <a:lnTo>
                    <a:pt x="14532" y="375050"/>
                  </a:lnTo>
                  <a:lnTo>
                    <a:pt x="31817" y="415938"/>
                  </a:lnTo>
                  <a:lnTo>
                    <a:pt x="54998" y="453280"/>
                  </a:lnTo>
                  <a:lnTo>
                    <a:pt x="83486" y="486489"/>
                  </a:lnTo>
                  <a:lnTo>
                    <a:pt x="116695" y="514977"/>
                  </a:lnTo>
                  <a:lnTo>
                    <a:pt x="154037" y="538158"/>
                  </a:lnTo>
                  <a:lnTo>
                    <a:pt x="194925" y="555443"/>
                  </a:lnTo>
                  <a:lnTo>
                    <a:pt x="238771" y="566244"/>
                  </a:lnTo>
                  <a:lnTo>
                    <a:pt x="284988" y="569976"/>
                  </a:lnTo>
                  <a:lnTo>
                    <a:pt x="331204" y="566244"/>
                  </a:lnTo>
                  <a:lnTo>
                    <a:pt x="375050" y="555443"/>
                  </a:lnTo>
                  <a:lnTo>
                    <a:pt x="415938" y="538158"/>
                  </a:lnTo>
                  <a:lnTo>
                    <a:pt x="453280" y="514977"/>
                  </a:lnTo>
                  <a:lnTo>
                    <a:pt x="486489" y="486489"/>
                  </a:lnTo>
                  <a:lnTo>
                    <a:pt x="514977" y="453280"/>
                  </a:lnTo>
                  <a:lnTo>
                    <a:pt x="538158" y="415938"/>
                  </a:lnTo>
                  <a:lnTo>
                    <a:pt x="555443" y="375050"/>
                  </a:lnTo>
                  <a:lnTo>
                    <a:pt x="566244" y="331204"/>
                  </a:lnTo>
                  <a:lnTo>
                    <a:pt x="569976" y="284988"/>
                  </a:lnTo>
                  <a:lnTo>
                    <a:pt x="566244" y="238771"/>
                  </a:lnTo>
                  <a:lnTo>
                    <a:pt x="555443" y="194925"/>
                  </a:lnTo>
                  <a:lnTo>
                    <a:pt x="538158" y="154037"/>
                  </a:lnTo>
                  <a:lnTo>
                    <a:pt x="514977" y="116695"/>
                  </a:lnTo>
                  <a:lnTo>
                    <a:pt x="486489" y="83486"/>
                  </a:lnTo>
                  <a:lnTo>
                    <a:pt x="453280" y="54998"/>
                  </a:lnTo>
                  <a:lnTo>
                    <a:pt x="415938" y="31817"/>
                  </a:lnTo>
                  <a:lnTo>
                    <a:pt x="375050" y="14532"/>
                  </a:lnTo>
                  <a:lnTo>
                    <a:pt x="331204" y="3731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0" name="object 17"/>
            <p:cNvSpPr/>
            <p:nvPr/>
          </p:nvSpPr>
          <p:spPr>
            <a:xfrm>
              <a:off x="2700528" y="322935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8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8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6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1" name="object 18"/>
            <p:cNvSpPr/>
            <p:nvPr/>
          </p:nvSpPr>
          <p:spPr>
            <a:xfrm>
              <a:off x="3474719" y="3169919"/>
              <a:ext cx="571500" cy="570230"/>
            </a:xfrm>
            <a:custGeom>
              <a:avLst/>
              <a:gdLst/>
              <a:ahLst/>
              <a:cxnLst/>
              <a:rect l="l" t="t" r="r" b="b"/>
              <a:pathLst>
                <a:path w="571500" h="570229">
                  <a:moveTo>
                    <a:pt x="285750" y="0"/>
                  </a:moveTo>
                  <a:lnTo>
                    <a:pt x="239388" y="3731"/>
                  </a:lnTo>
                  <a:lnTo>
                    <a:pt x="195413" y="14532"/>
                  </a:lnTo>
                  <a:lnTo>
                    <a:pt x="154411" y="31817"/>
                  </a:lnTo>
                  <a:lnTo>
                    <a:pt x="116970" y="54998"/>
                  </a:lnTo>
                  <a:lnTo>
                    <a:pt x="83677" y="83486"/>
                  </a:lnTo>
                  <a:lnTo>
                    <a:pt x="55120" y="116695"/>
                  </a:lnTo>
                  <a:lnTo>
                    <a:pt x="31886" y="154037"/>
                  </a:lnTo>
                  <a:lnTo>
                    <a:pt x="14563" y="194925"/>
                  </a:lnTo>
                  <a:lnTo>
                    <a:pt x="3738" y="238771"/>
                  </a:lnTo>
                  <a:lnTo>
                    <a:pt x="0" y="284988"/>
                  </a:lnTo>
                  <a:lnTo>
                    <a:pt x="3738" y="331204"/>
                  </a:lnTo>
                  <a:lnTo>
                    <a:pt x="14563" y="375050"/>
                  </a:lnTo>
                  <a:lnTo>
                    <a:pt x="31886" y="415938"/>
                  </a:lnTo>
                  <a:lnTo>
                    <a:pt x="55120" y="453280"/>
                  </a:lnTo>
                  <a:lnTo>
                    <a:pt x="83677" y="486489"/>
                  </a:lnTo>
                  <a:lnTo>
                    <a:pt x="116970" y="514977"/>
                  </a:lnTo>
                  <a:lnTo>
                    <a:pt x="154411" y="538158"/>
                  </a:lnTo>
                  <a:lnTo>
                    <a:pt x="195413" y="555443"/>
                  </a:lnTo>
                  <a:lnTo>
                    <a:pt x="239388" y="566244"/>
                  </a:lnTo>
                  <a:lnTo>
                    <a:pt x="285750" y="569975"/>
                  </a:lnTo>
                  <a:lnTo>
                    <a:pt x="332111" y="566244"/>
                  </a:lnTo>
                  <a:lnTo>
                    <a:pt x="376086" y="555443"/>
                  </a:lnTo>
                  <a:lnTo>
                    <a:pt x="417088" y="538158"/>
                  </a:lnTo>
                  <a:lnTo>
                    <a:pt x="454529" y="514977"/>
                  </a:lnTo>
                  <a:lnTo>
                    <a:pt x="487822" y="486489"/>
                  </a:lnTo>
                  <a:lnTo>
                    <a:pt x="516379" y="453280"/>
                  </a:lnTo>
                  <a:lnTo>
                    <a:pt x="539613" y="415938"/>
                  </a:lnTo>
                  <a:lnTo>
                    <a:pt x="556936" y="375050"/>
                  </a:lnTo>
                  <a:lnTo>
                    <a:pt x="567761" y="331204"/>
                  </a:lnTo>
                  <a:lnTo>
                    <a:pt x="571500" y="284988"/>
                  </a:lnTo>
                  <a:lnTo>
                    <a:pt x="567761" y="238771"/>
                  </a:lnTo>
                  <a:lnTo>
                    <a:pt x="556936" y="194925"/>
                  </a:lnTo>
                  <a:lnTo>
                    <a:pt x="539613" y="154037"/>
                  </a:lnTo>
                  <a:lnTo>
                    <a:pt x="516379" y="116695"/>
                  </a:lnTo>
                  <a:lnTo>
                    <a:pt x="487822" y="83486"/>
                  </a:lnTo>
                  <a:lnTo>
                    <a:pt x="454529" y="54998"/>
                  </a:lnTo>
                  <a:lnTo>
                    <a:pt x="417088" y="31817"/>
                  </a:lnTo>
                  <a:lnTo>
                    <a:pt x="376086" y="14532"/>
                  </a:lnTo>
                  <a:lnTo>
                    <a:pt x="332111" y="3731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2" name="object 19"/>
            <p:cNvSpPr/>
            <p:nvPr/>
          </p:nvSpPr>
          <p:spPr>
            <a:xfrm>
              <a:off x="3543299" y="3238499"/>
              <a:ext cx="434340" cy="433070"/>
            </a:xfrm>
            <a:custGeom>
              <a:avLst/>
              <a:gdLst/>
              <a:ahLst/>
              <a:cxnLst/>
              <a:rect l="l" t="t" r="r" b="b"/>
              <a:pathLst>
                <a:path w="434339" h="433070">
                  <a:moveTo>
                    <a:pt x="217170" y="0"/>
                  </a:moveTo>
                  <a:lnTo>
                    <a:pt x="167391" y="5716"/>
                  </a:lnTo>
                  <a:lnTo>
                    <a:pt x="121686" y="21998"/>
                  </a:lnTo>
                  <a:lnTo>
                    <a:pt x="81362" y="47546"/>
                  </a:lnTo>
                  <a:lnTo>
                    <a:pt x="47726" y="81060"/>
                  </a:lnTo>
                  <a:lnTo>
                    <a:pt x="22082" y="121242"/>
                  </a:lnTo>
                  <a:lnTo>
                    <a:pt x="5738" y="166791"/>
                  </a:lnTo>
                  <a:lnTo>
                    <a:pt x="0" y="216408"/>
                  </a:lnTo>
                  <a:lnTo>
                    <a:pt x="5738" y="266024"/>
                  </a:lnTo>
                  <a:lnTo>
                    <a:pt x="22082" y="311573"/>
                  </a:lnTo>
                  <a:lnTo>
                    <a:pt x="47726" y="351755"/>
                  </a:lnTo>
                  <a:lnTo>
                    <a:pt x="81362" y="385269"/>
                  </a:lnTo>
                  <a:lnTo>
                    <a:pt x="121686" y="410817"/>
                  </a:lnTo>
                  <a:lnTo>
                    <a:pt x="167391" y="427099"/>
                  </a:lnTo>
                  <a:lnTo>
                    <a:pt x="217170" y="432816"/>
                  </a:lnTo>
                  <a:lnTo>
                    <a:pt x="266948" y="427099"/>
                  </a:lnTo>
                  <a:lnTo>
                    <a:pt x="312653" y="410817"/>
                  </a:lnTo>
                  <a:lnTo>
                    <a:pt x="352977" y="385269"/>
                  </a:lnTo>
                  <a:lnTo>
                    <a:pt x="386613" y="351755"/>
                  </a:lnTo>
                  <a:lnTo>
                    <a:pt x="412257" y="311573"/>
                  </a:lnTo>
                  <a:lnTo>
                    <a:pt x="428601" y="266024"/>
                  </a:lnTo>
                  <a:lnTo>
                    <a:pt x="434339" y="216408"/>
                  </a:lnTo>
                  <a:lnTo>
                    <a:pt x="428601" y="166791"/>
                  </a:lnTo>
                  <a:lnTo>
                    <a:pt x="412257" y="121242"/>
                  </a:lnTo>
                  <a:lnTo>
                    <a:pt x="386613" y="81060"/>
                  </a:lnTo>
                  <a:lnTo>
                    <a:pt x="352977" y="47546"/>
                  </a:lnTo>
                  <a:lnTo>
                    <a:pt x="312653" y="21998"/>
                  </a:lnTo>
                  <a:lnTo>
                    <a:pt x="266948" y="5716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3" name="object 20"/>
            <p:cNvSpPr/>
            <p:nvPr/>
          </p:nvSpPr>
          <p:spPr>
            <a:xfrm>
              <a:off x="4296155" y="316077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4" name="object 21"/>
            <p:cNvSpPr/>
            <p:nvPr/>
          </p:nvSpPr>
          <p:spPr>
            <a:xfrm>
              <a:off x="4364735" y="3229355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7169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69" y="434340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</p:grpSp>
      <p:sp>
        <p:nvSpPr>
          <p:cNvPr id="95" name="object 22"/>
          <p:cNvSpPr txBox="1"/>
          <p:nvPr/>
        </p:nvSpPr>
        <p:spPr>
          <a:xfrm>
            <a:off x="744329" y="2149475"/>
            <a:ext cx="2849899" cy="773038"/>
          </a:xfrm>
          <a:prstGeom prst="rect">
            <a:avLst/>
          </a:prstGeom>
          <a:solidFill>
            <a:srgbClr val="046A38"/>
          </a:solidFill>
        </p:spPr>
        <p:txBody>
          <a:bodyPr vert="horz" wrap="square" lIns="0" tIns="3562" rIns="0" bIns="0" rtlCol="0">
            <a:spAutoFit/>
          </a:bodyPr>
          <a:lstStyle/>
          <a:p>
            <a:pPr marL="138012">
              <a:spcBef>
                <a:spcPts val="28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540,2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38012">
              <a:spcBef>
                <a:spcPts val="28"/>
              </a:spcBef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96" name="object 23"/>
          <p:cNvSpPr txBox="1"/>
          <p:nvPr/>
        </p:nvSpPr>
        <p:spPr>
          <a:xfrm>
            <a:off x="731112" y="2484359"/>
            <a:ext cx="2765297" cy="390115"/>
          </a:xfrm>
          <a:prstGeom prst="rect">
            <a:avLst/>
          </a:prstGeom>
          <a:solidFill>
            <a:srgbClr val="43AF2A"/>
          </a:solidFill>
        </p:spPr>
        <p:txBody>
          <a:bodyPr vert="horz" wrap="square" lIns="0" tIns="5342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151,2</a:t>
            </a:r>
          </a:p>
        </p:txBody>
      </p:sp>
      <p:sp>
        <p:nvSpPr>
          <p:cNvPr id="97" name="object 24"/>
          <p:cNvSpPr txBox="1"/>
          <p:nvPr/>
        </p:nvSpPr>
        <p:spPr>
          <a:xfrm>
            <a:off x="744329" y="2821951"/>
            <a:ext cx="2765297" cy="39551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685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155,4 </a:t>
            </a:r>
          </a:p>
        </p:txBody>
      </p:sp>
      <p:sp>
        <p:nvSpPr>
          <p:cNvPr id="98" name="object 25"/>
          <p:cNvSpPr txBox="1"/>
          <p:nvPr/>
        </p:nvSpPr>
        <p:spPr>
          <a:xfrm>
            <a:off x="744329" y="3194926"/>
            <a:ext cx="2765297" cy="385619"/>
          </a:xfrm>
          <a:prstGeom prst="rect">
            <a:avLst/>
          </a:prstGeom>
          <a:solidFill>
            <a:srgbClr val="00ABAB"/>
          </a:solidFill>
        </p:spPr>
        <p:txBody>
          <a:bodyPr vert="horz" wrap="square" lIns="0" tIns="890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272,6 </a:t>
            </a:r>
          </a:p>
        </p:txBody>
      </p:sp>
      <p:grpSp>
        <p:nvGrpSpPr>
          <p:cNvPr id="99" name="object 26"/>
          <p:cNvGrpSpPr/>
          <p:nvPr/>
        </p:nvGrpSpPr>
        <p:grpSpPr>
          <a:xfrm>
            <a:off x="3205440" y="4237568"/>
            <a:ext cx="4811098" cy="653737"/>
            <a:chOff x="1906523" y="3238500"/>
            <a:chExt cx="2819400" cy="433070"/>
          </a:xfrm>
        </p:grpSpPr>
        <p:sp>
          <p:nvSpPr>
            <p:cNvPr id="100" name="object 27"/>
            <p:cNvSpPr/>
            <p:nvPr/>
          </p:nvSpPr>
          <p:spPr>
            <a:xfrm>
              <a:off x="1906523" y="323850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7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7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5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pic>
          <p:nvPicPr>
            <p:cNvPr id="101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815" y="3276600"/>
              <a:ext cx="355092" cy="356616"/>
            </a:xfrm>
            <a:prstGeom prst="rect">
              <a:avLst/>
            </a:prstGeom>
          </p:spPr>
        </p:pic>
        <p:pic>
          <p:nvPicPr>
            <p:cNvPr id="102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7" y="3310127"/>
              <a:ext cx="313943" cy="271272"/>
            </a:xfrm>
            <a:prstGeom prst="rect">
              <a:avLst/>
            </a:prstGeom>
          </p:spPr>
        </p:pic>
        <p:pic>
          <p:nvPicPr>
            <p:cNvPr id="103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1" y="3282696"/>
              <a:ext cx="312419" cy="312420"/>
            </a:xfrm>
            <a:prstGeom prst="rect">
              <a:avLst/>
            </a:prstGeom>
          </p:spPr>
        </p:pic>
        <p:pic>
          <p:nvPicPr>
            <p:cNvPr id="104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88" y="3307080"/>
              <a:ext cx="288036" cy="288036"/>
            </a:xfrm>
            <a:prstGeom prst="rect">
              <a:avLst/>
            </a:prstGeom>
          </p:spPr>
        </p:pic>
      </p:grpSp>
      <p:pic>
        <p:nvPicPr>
          <p:cNvPr id="201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9650" y="1612013"/>
            <a:ext cx="8458200" cy="4804662"/>
          </a:xfrm>
          <a:prstGeom prst="rect">
            <a:avLst/>
          </a:prstGeom>
        </p:spPr>
      </p:pic>
      <p:sp>
        <p:nvSpPr>
          <p:cNvPr id="202" name="object 28"/>
          <p:cNvSpPr txBox="1"/>
          <p:nvPr/>
        </p:nvSpPr>
        <p:spPr>
          <a:xfrm>
            <a:off x="9442450" y="1117108"/>
            <a:ext cx="9828530" cy="80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3175"/>
              </a:lnSpc>
              <a:spcBef>
                <a:spcPts val="90"/>
              </a:spcBef>
            </a:pPr>
            <a:r>
              <a:rPr lang="zh-CN" altLang="en-US" sz="2650" b="1" spc="-10" dirty="0">
                <a:latin typeface="Arial"/>
                <a:cs typeface="Arial"/>
              </a:rPr>
              <a:t>地理位置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lang="zh-CN" altLang="en-US" sz="2650" spc="-10" dirty="0">
                <a:latin typeface="Arial"/>
                <a:cs typeface="Arial"/>
              </a:rPr>
              <a:t>所有区域均发展畜牧业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203" name="object 30"/>
          <p:cNvSpPr/>
          <p:nvPr/>
        </p:nvSpPr>
        <p:spPr>
          <a:xfrm>
            <a:off x="298451" y="6717665"/>
            <a:ext cx="6424642" cy="4499610"/>
          </a:xfrm>
          <a:custGeom>
            <a:avLst/>
            <a:gdLst/>
            <a:ahLst/>
            <a:cxnLst/>
            <a:rect l="l" t="t" r="r" b="b"/>
            <a:pathLst>
              <a:path w="7607300" h="4499610">
                <a:moveTo>
                  <a:pt x="0" y="749924"/>
                </a:moveTo>
                <a:lnTo>
                  <a:pt x="1475" y="702503"/>
                </a:lnTo>
                <a:lnTo>
                  <a:pt x="5843" y="655865"/>
                </a:lnTo>
                <a:lnTo>
                  <a:pt x="13016" y="610098"/>
                </a:lnTo>
                <a:lnTo>
                  <a:pt x="22906" y="565289"/>
                </a:lnTo>
                <a:lnTo>
                  <a:pt x="35424" y="521528"/>
                </a:lnTo>
                <a:lnTo>
                  <a:pt x="50484" y="478901"/>
                </a:lnTo>
                <a:lnTo>
                  <a:pt x="67997" y="437496"/>
                </a:lnTo>
                <a:lnTo>
                  <a:pt x="87874" y="397402"/>
                </a:lnTo>
                <a:lnTo>
                  <a:pt x="110030" y="358707"/>
                </a:lnTo>
                <a:lnTo>
                  <a:pt x="134374" y="321497"/>
                </a:lnTo>
                <a:lnTo>
                  <a:pt x="160820" y="285862"/>
                </a:lnTo>
                <a:lnTo>
                  <a:pt x="189280" y="251889"/>
                </a:lnTo>
                <a:lnTo>
                  <a:pt x="219666" y="219666"/>
                </a:lnTo>
                <a:lnTo>
                  <a:pt x="251889" y="189280"/>
                </a:lnTo>
                <a:lnTo>
                  <a:pt x="285862" y="160820"/>
                </a:lnTo>
                <a:lnTo>
                  <a:pt x="321497" y="134374"/>
                </a:lnTo>
                <a:lnTo>
                  <a:pt x="358707" y="110030"/>
                </a:lnTo>
                <a:lnTo>
                  <a:pt x="397402" y="87874"/>
                </a:lnTo>
                <a:lnTo>
                  <a:pt x="437496" y="67997"/>
                </a:lnTo>
                <a:lnTo>
                  <a:pt x="478901" y="50484"/>
                </a:lnTo>
                <a:lnTo>
                  <a:pt x="521528" y="35424"/>
                </a:lnTo>
                <a:lnTo>
                  <a:pt x="565289" y="22906"/>
                </a:lnTo>
                <a:lnTo>
                  <a:pt x="610098" y="13016"/>
                </a:lnTo>
                <a:lnTo>
                  <a:pt x="655865" y="5843"/>
                </a:lnTo>
                <a:lnTo>
                  <a:pt x="702503" y="1475"/>
                </a:lnTo>
                <a:lnTo>
                  <a:pt x="749924" y="0"/>
                </a:lnTo>
                <a:lnTo>
                  <a:pt x="6856963" y="0"/>
                </a:lnTo>
                <a:lnTo>
                  <a:pt x="6904385" y="1475"/>
                </a:lnTo>
                <a:lnTo>
                  <a:pt x="6951023" y="5843"/>
                </a:lnTo>
                <a:lnTo>
                  <a:pt x="6996790" y="13016"/>
                </a:lnTo>
                <a:lnTo>
                  <a:pt x="7041599" y="22906"/>
                </a:lnTo>
                <a:lnTo>
                  <a:pt x="7085360" y="35424"/>
                </a:lnTo>
                <a:lnTo>
                  <a:pt x="7127987" y="50484"/>
                </a:lnTo>
                <a:lnTo>
                  <a:pt x="7169391" y="67997"/>
                </a:lnTo>
                <a:lnTo>
                  <a:pt x="7209485" y="87874"/>
                </a:lnTo>
                <a:lnTo>
                  <a:pt x="7248181" y="110030"/>
                </a:lnTo>
                <a:lnTo>
                  <a:pt x="7285390" y="134374"/>
                </a:lnTo>
                <a:lnTo>
                  <a:pt x="7321026" y="160820"/>
                </a:lnTo>
                <a:lnTo>
                  <a:pt x="7354999" y="189280"/>
                </a:lnTo>
                <a:lnTo>
                  <a:pt x="7387222" y="219666"/>
                </a:lnTo>
                <a:lnTo>
                  <a:pt x="7417608" y="251889"/>
                </a:lnTo>
                <a:lnTo>
                  <a:pt x="7446067" y="285862"/>
                </a:lnTo>
                <a:lnTo>
                  <a:pt x="7472514" y="321497"/>
                </a:lnTo>
                <a:lnTo>
                  <a:pt x="7496858" y="358707"/>
                </a:lnTo>
                <a:lnTo>
                  <a:pt x="7519013" y="397402"/>
                </a:lnTo>
                <a:lnTo>
                  <a:pt x="7538891" y="437496"/>
                </a:lnTo>
                <a:lnTo>
                  <a:pt x="7556404" y="478901"/>
                </a:lnTo>
                <a:lnTo>
                  <a:pt x="7571463" y="521528"/>
                </a:lnTo>
                <a:lnTo>
                  <a:pt x="7583982" y="565289"/>
                </a:lnTo>
                <a:lnTo>
                  <a:pt x="7593872" y="610098"/>
                </a:lnTo>
                <a:lnTo>
                  <a:pt x="7601045" y="655865"/>
                </a:lnTo>
                <a:lnTo>
                  <a:pt x="7605413" y="702503"/>
                </a:lnTo>
                <a:lnTo>
                  <a:pt x="7606888" y="749924"/>
                </a:lnTo>
                <a:lnTo>
                  <a:pt x="7606888" y="3749624"/>
                </a:lnTo>
                <a:lnTo>
                  <a:pt x="7605413" y="3797045"/>
                </a:lnTo>
                <a:lnTo>
                  <a:pt x="7601045" y="3843683"/>
                </a:lnTo>
                <a:lnTo>
                  <a:pt x="7593872" y="3889450"/>
                </a:lnTo>
                <a:lnTo>
                  <a:pt x="7583982" y="3934259"/>
                </a:lnTo>
                <a:lnTo>
                  <a:pt x="7571463" y="3978020"/>
                </a:lnTo>
                <a:lnTo>
                  <a:pt x="7556404" y="4020647"/>
                </a:lnTo>
                <a:lnTo>
                  <a:pt x="7538891" y="4062052"/>
                </a:lnTo>
                <a:lnTo>
                  <a:pt x="7519013" y="4102146"/>
                </a:lnTo>
                <a:lnTo>
                  <a:pt x="7496858" y="4140841"/>
                </a:lnTo>
                <a:lnTo>
                  <a:pt x="7472514" y="4178051"/>
                </a:lnTo>
                <a:lnTo>
                  <a:pt x="7446067" y="4213686"/>
                </a:lnTo>
                <a:lnTo>
                  <a:pt x="7417608" y="4247659"/>
                </a:lnTo>
                <a:lnTo>
                  <a:pt x="7387222" y="4279882"/>
                </a:lnTo>
                <a:lnTo>
                  <a:pt x="7354999" y="4310268"/>
                </a:lnTo>
                <a:lnTo>
                  <a:pt x="7321026" y="4338727"/>
                </a:lnTo>
                <a:lnTo>
                  <a:pt x="7285390" y="4365174"/>
                </a:lnTo>
                <a:lnTo>
                  <a:pt x="7248181" y="4389518"/>
                </a:lnTo>
                <a:lnTo>
                  <a:pt x="7209485" y="4411673"/>
                </a:lnTo>
                <a:lnTo>
                  <a:pt x="7169391" y="4431551"/>
                </a:lnTo>
                <a:lnTo>
                  <a:pt x="7127987" y="4449064"/>
                </a:lnTo>
                <a:lnTo>
                  <a:pt x="7085360" y="4464123"/>
                </a:lnTo>
                <a:lnTo>
                  <a:pt x="7041599" y="4476642"/>
                </a:lnTo>
                <a:lnTo>
                  <a:pt x="6996790" y="4486532"/>
                </a:lnTo>
                <a:lnTo>
                  <a:pt x="6951023" y="4493705"/>
                </a:lnTo>
                <a:lnTo>
                  <a:pt x="6904385" y="4498073"/>
                </a:lnTo>
                <a:lnTo>
                  <a:pt x="6856963" y="4499548"/>
                </a:lnTo>
                <a:lnTo>
                  <a:pt x="749924" y="4499548"/>
                </a:lnTo>
                <a:lnTo>
                  <a:pt x="702503" y="4498073"/>
                </a:lnTo>
                <a:lnTo>
                  <a:pt x="655865" y="4493705"/>
                </a:lnTo>
                <a:lnTo>
                  <a:pt x="610098" y="4486532"/>
                </a:lnTo>
                <a:lnTo>
                  <a:pt x="565289" y="4476642"/>
                </a:lnTo>
                <a:lnTo>
                  <a:pt x="521528" y="4464123"/>
                </a:lnTo>
                <a:lnTo>
                  <a:pt x="478901" y="4449064"/>
                </a:lnTo>
                <a:lnTo>
                  <a:pt x="437496" y="4431551"/>
                </a:lnTo>
                <a:lnTo>
                  <a:pt x="397402" y="4411673"/>
                </a:lnTo>
                <a:lnTo>
                  <a:pt x="358707" y="4389518"/>
                </a:lnTo>
                <a:lnTo>
                  <a:pt x="321497" y="4365174"/>
                </a:lnTo>
                <a:lnTo>
                  <a:pt x="285862" y="4338727"/>
                </a:lnTo>
                <a:lnTo>
                  <a:pt x="251889" y="4310268"/>
                </a:lnTo>
                <a:lnTo>
                  <a:pt x="219666" y="4279882"/>
                </a:lnTo>
                <a:lnTo>
                  <a:pt x="189280" y="4247659"/>
                </a:lnTo>
                <a:lnTo>
                  <a:pt x="160820" y="4213686"/>
                </a:lnTo>
                <a:lnTo>
                  <a:pt x="134374" y="4178051"/>
                </a:lnTo>
                <a:lnTo>
                  <a:pt x="110030" y="4140841"/>
                </a:lnTo>
                <a:lnTo>
                  <a:pt x="87874" y="4102146"/>
                </a:lnTo>
                <a:lnTo>
                  <a:pt x="67997" y="4062052"/>
                </a:lnTo>
                <a:lnTo>
                  <a:pt x="50484" y="4020647"/>
                </a:lnTo>
                <a:lnTo>
                  <a:pt x="35424" y="3978020"/>
                </a:lnTo>
                <a:lnTo>
                  <a:pt x="22906" y="3934259"/>
                </a:lnTo>
                <a:lnTo>
                  <a:pt x="13016" y="3889450"/>
                </a:lnTo>
                <a:lnTo>
                  <a:pt x="5843" y="3843683"/>
                </a:lnTo>
                <a:lnTo>
                  <a:pt x="1475" y="3797045"/>
                </a:lnTo>
                <a:lnTo>
                  <a:pt x="0" y="3749624"/>
                </a:lnTo>
                <a:lnTo>
                  <a:pt x="0" y="749924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18"/>
          <p:cNvSpPr txBox="1"/>
          <p:nvPr/>
        </p:nvSpPr>
        <p:spPr>
          <a:xfrm>
            <a:off x="1809008" y="6900860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zh-CN" altLang="en-US" sz="2650" b="1" spc="-10" dirty="0">
                <a:latin typeface="Arial"/>
                <a:cs typeface="Arial"/>
              </a:rPr>
              <a:t>羊肉（吨）</a:t>
            </a:r>
            <a:endParaRPr sz="2650" dirty="0">
              <a:latin typeface="Arial"/>
              <a:cs typeface="Arial"/>
            </a:endParaRPr>
          </a:p>
        </p:txBody>
      </p:sp>
      <p:pic>
        <p:nvPicPr>
          <p:cNvPr id="231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402" y="6748286"/>
            <a:ext cx="1109248" cy="1039989"/>
          </a:xfrm>
          <a:prstGeom prst="rect">
            <a:avLst/>
          </a:prstGeom>
        </p:spPr>
      </p:pic>
      <p:grpSp>
        <p:nvGrpSpPr>
          <p:cNvPr id="238" name="object 14"/>
          <p:cNvGrpSpPr/>
          <p:nvPr/>
        </p:nvGrpSpPr>
        <p:grpSpPr>
          <a:xfrm>
            <a:off x="11347450" y="9839960"/>
            <a:ext cx="125730" cy="1148715"/>
            <a:chOff x="11555459" y="2855410"/>
            <a:chExt cx="125730" cy="1148715"/>
          </a:xfrm>
        </p:grpSpPr>
        <p:sp>
          <p:nvSpPr>
            <p:cNvPr id="239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8"/>
          <p:cNvSpPr/>
          <p:nvPr/>
        </p:nvSpPr>
        <p:spPr>
          <a:xfrm>
            <a:off x="7080250" y="6721476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9"/>
          <p:cNvSpPr txBox="1"/>
          <p:nvPr/>
        </p:nvSpPr>
        <p:spPr>
          <a:xfrm>
            <a:off x="4826000" y="9693275"/>
            <a:ext cx="1644650" cy="140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生产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出口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进口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消费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254" name="object 14"/>
          <p:cNvGrpSpPr/>
          <p:nvPr/>
        </p:nvGrpSpPr>
        <p:grpSpPr>
          <a:xfrm>
            <a:off x="4489450" y="9769475"/>
            <a:ext cx="125730" cy="1148715"/>
            <a:chOff x="11555459" y="2855410"/>
            <a:chExt cx="125730" cy="1148715"/>
          </a:xfrm>
        </p:grpSpPr>
        <p:sp>
          <p:nvSpPr>
            <p:cNvPr id="25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18"/>
          <p:cNvSpPr txBox="1"/>
          <p:nvPr/>
        </p:nvSpPr>
        <p:spPr>
          <a:xfrm>
            <a:off x="8224194" y="6942036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zh-CN" altLang="en-US" sz="2650" b="1" spc="-10" dirty="0">
                <a:latin typeface="Arial"/>
                <a:cs typeface="Arial"/>
              </a:rPr>
              <a:t>禽肉（吨）</a:t>
            </a:r>
            <a:endParaRPr sz="2650" dirty="0">
              <a:latin typeface="Arial"/>
              <a:cs typeface="Arial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21976273"/>
              </p:ext>
            </p:extLst>
          </p:nvPr>
        </p:nvGraphicFramePr>
        <p:xfrm>
          <a:off x="404118" y="7934959"/>
          <a:ext cx="4211062" cy="27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1" name="object 14"/>
          <p:cNvSpPr txBox="1"/>
          <p:nvPr/>
        </p:nvSpPr>
        <p:spPr>
          <a:xfrm>
            <a:off x="964672" y="9001292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175 532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2" name="object 16"/>
          <p:cNvSpPr txBox="1"/>
          <p:nvPr/>
        </p:nvSpPr>
        <p:spPr>
          <a:xfrm>
            <a:off x="2530494" y="8702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174 265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3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7222" y="6732323"/>
            <a:ext cx="901435" cy="1071914"/>
          </a:xfrm>
          <a:prstGeom prst="rect">
            <a:avLst/>
          </a:prstGeom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126386554"/>
              </p:ext>
            </p:extLst>
          </p:nvPr>
        </p:nvGraphicFramePr>
        <p:xfrm>
          <a:off x="7250458" y="7857618"/>
          <a:ext cx="4038600" cy="289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4" name="object 14"/>
          <p:cNvSpPr txBox="1"/>
          <p:nvPr/>
        </p:nvSpPr>
        <p:spPr>
          <a:xfrm>
            <a:off x="2355850" y="74834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1 298</a:t>
            </a:r>
            <a:endParaRPr sz="1950" b="1" spc="10" dirty="0">
              <a:latin typeface="Arial"/>
              <a:cs typeface="Arial"/>
            </a:endParaRPr>
          </a:p>
        </p:txBody>
      </p:sp>
      <p:sp>
        <p:nvSpPr>
          <p:cNvPr id="265" name="object 14"/>
          <p:cNvSpPr txBox="1"/>
          <p:nvPr/>
        </p:nvSpPr>
        <p:spPr>
          <a:xfrm>
            <a:off x="1212850" y="76358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31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37" name="Прямая соединительная линия 36"/>
          <p:cNvCxnSpPr>
            <a:endCxn id="264" idx="2"/>
          </p:cNvCxnSpPr>
          <p:nvPr/>
        </p:nvCxnSpPr>
        <p:spPr>
          <a:xfrm flipV="1">
            <a:off x="2355850" y="77944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265" idx="2"/>
          </p:cNvCxnSpPr>
          <p:nvPr/>
        </p:nvCxnSpPr>
        <p:spPr>
          <a:xfrm flipH="1" flipV="1">
            <a:off x="1871672" y="7946858"/>
            <a:ext cx="484178" cy="22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bject 16"/>
          <p:cNvSpPr txBox="1"/>
          <p:nvPr/>
        </p:nvSpPr>
        <p:spPr>
          <a:xfrm>
            <a:off x="7578941" y="885009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426 511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7" name="object 14"/>
          <p:cNvSpPr txBox="1"/>
          <p:nvPr/>
        </p:nvSpPr>
        <p:spPr>
          <a:xfrm>
            <a:off x="11020406" y="89312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24 320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68" name="Прямая соединительная линия 267"/>
          <p:cNvCxnSpPr>
            <a:endCxn id="267" idx="2"/>
          </p:cNvCxnSpPr>
          <p:nvPr/>
        </p:nvCxnSpPr>
        <p:spPr>
          <a:xfrm flipV="1">
            <a:off x="11020406" y="92422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bject 16"/>
          <p:cNvSpPr txBox="1"/>
          <p:nvPr/>
        </p:nvSpPr>
        <p:spPr>
          <a:xfrm>
            <a:off x="8963006" y="9450417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168 546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0" name="object 16"/>
          <p:cNvSpPr txBox="1"/>
          <p:nvPr/>
        </p:nvSpPr>
        <p:spPr>
          <a:xfrm>
            <a:off x="9115406" y="854220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282 285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1" name="object 28"/>
          <p:cNvSpPr/>
          <p:nvPr/>
        </p:nvSpPr>
        <p:spPr>
          <a:xfrm>
            <a:off x="13713232" y="6721475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18"/>
          <p:cNvSpPr txBox="1"/>
          <p:nvPr/>
        </p:nvSpPr>
        <p:spPr>
          <a:xfrm>
            <a:off x="15008951" y="6990028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zh-CN" altLang="en-US" sz="2650" b="1" spc="-10" dirty="0">
                <a:latin typeface="Arial"/>
                <a:cs typeface="Arial"/>
              </a:rPr>
              <a:t>牛肉（吨）</a:t>
            </a:r>
            <a:endParaRPr sz="2650" dirty="0">
              <a:latin typeface="Arial"/>
              <a:cs typeface="Arial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680137676"/>
              </p:ext>
            </p:extLst>
          </p:nvPr>
        </p:nvGraphicFramePr>
        <p:xfrm>
          <a:off x="13803977" y="7788275"/>
          <a:ext cx="4076700" cy="30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73" name="object 8"/>
          <p:cNvPicPr/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54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8912" y="6835527"/>
            <a:ext cx="949937" cy="800347"/>
          </a:xfrm>
          <a:prstGeom prst="rect">
            <a:avLst/>
          </a:prstGeom>
          <a:ln>
            <a:noFill/>
          </a:ln>
        </p:spPr>
      </p:pic>
      <p:grpSp>
        <p:nvGrpSpPr>
          <p:cNvPr id="274" name="object 14"/>
          <p:cNvGrpSpPr/>
          <p:nvPr/>
        </p:nvGrpSpPr>
        <p:grpSpPr>
          <a:xfrm>
            <a:off x="17900650" y="9857105"/>
            <a:ext cx="125730" cy="1148715"/>
            <a:chOff x="11555459" y="2855410"/>
            <a:chExt cx="125730" cy="1148715"/>
          </a:xfrm>
        </p:grpSpPr>
        <p:sp>
          <p:nvSpPr>
            <p:cNvPr id="27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16"/>
          <p:cNvSpPr txBox="1"/>
          <p:nvPr/>
        </p:nvSpPr>
        <p:spPr>
          <a:xfrm>
            <a:off x="14373206" y="884298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540 765</a:t>
            </a:r>
            <a:endParaRPr sz="1950" b="1" spc="10" dirty="0">
              <a:latin typeface="Arial"/>
              <a:cs typeface="Arial"/>
            </a:endParaRPr>
          </a:p>
        </p:txBody>
      </p:sp>
      <p:sp>
        <p:nvSpPr>
          <p:cNvPr id="281" name="object 16"/>
          <p:cNvSpPr txBox="1"/>
          <p:nvPr/>
        </p:nvSpPr>
        <p:spPr>
          <a:xfrm>
            <a:off x="16049606" y="87636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553 057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flipV="1">
            <a:off x="15115439" y="10380141"/>
            <a:ext cx="658822" cy="18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bject 14"/>
          <p:cNvSpPr txBox="1"/>
          <p:nvPr/>
        </p:nvSpPr>
        <p:spPr>
          <a:xfrm>
            <a:off x="14068406" y="103638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19 429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16049606" y="10363890"/>
            <a:ext cx="658822" cy="203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bject 14"/>
          <p:cNvSpPr txBox="1"/>
          <p:nvPr/>
        </p:nvSpPr>
        <p:spPr>
          <a:xfrm>
            <a:off x="16202006" y="10607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7 137</a:t>
            </a:r>
            <a:endParaRPr sz="1950" b="1" spc="10" dirty="0">
              <a:latin typeface="Arial"/>
              <a:cs typeface="Arial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90AA145C-CEC9-EA60-3E21-80644966D8DA}"/>
              </a:ext>
            </a:extLst>
          </p:cNvPr>
          <p:cNvSpPr txBox="1"/>
          <p:nvPr/>
        </p:nvSpPr>
        <p:spPr>
          <a:xfrm>
            <a:off x="11646215" y="9761400"/>
            <a:ext cx="1644650" cy="140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生产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出口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进口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消费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0" name="object 19">
            <a:extLst>
              <a:ext uri="{FF2B5EF4-FFF2-40B4-BE49-F238E27FC236}">
                <a16:creationId xmlns:a16="http://schemas.microsoft.com/office/drawing/2014/main" id="{F6529383-CF12-7960-E527-CB13739C5715}"/>
              </a:ext>
            </a:extLst>
          </p:cNvPr>
          <p:cNvSpPr txBox="1"/>
          <p:nvPr/>
        </p:nvSpPr>
        <p:spPr>
          <a:xfrm>
            <a:off x="18167665" y="9751245"/>
            <a:ext cx="1644650" cy="140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生产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出口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进口</a:t>
            </a:r>
            <a:endParaRPr lang="en-US" altLang="zh-CN" sz="1950" b="1" spc="15" dirty="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lang="zh-CN" altLang="en-US" sz="1950" b="1" spc="15" dirty="0">
                <a:latin typeface="Arial"/>
                <a:cs typeface="Arial"/>
              </a:rPr>
              <a:t>消费</a:t>
            </a:r>
            <a:endParaRPr sz="19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79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850" y="290850"/>
            <a:ext cx="1234440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zh-CN" altLang="en-US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进口替代和出口潜力</a:t>
            </a:r>
            <a:endParaRPr lang="ru-RU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20442"/>
              </p:ext>
            </p:extLst>
          </p:nvPr>
        </p:nvGraphicFramePr>
        <p:xfrm>
          <a:off x="679450" y="2078489"/>
          <a:ext cx="9547400" cy="6852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871">
                <a:tc>
                  <a:txBody>
                    <a:bodyPr/>
                    <a:lstStyle/>
                    <a:p>
                      <a:pPr marL="372745" algn="ctr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lang="zh-CN" alt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出口</a:t>
                      </a:r>
                      <a:endParaRPr sz="2800" b="1" cap="all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0645" algn="ctr">
                        <a:lnSpc>
                          <a:spcPct val="100000"/>
                        </a:lnSpc>
                      </a:pPr>
                      <a:r>
                        <a:rPr lang="zh-CN" alt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进口</a:t>
                      </a:r>
                      <a:endParaRPr sz="2800" b="1" cap="all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+ / -</a:t>
                      </a:r>
                      <a:endParaRPr sz="2800" b="1" cap="all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zh-CN" altLang="en-US" sz="2800" b="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谷物</a:t>
                      </a:r>
                      <a:endParaRPr sz="2800" b="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dirty="0">
                          <a:latin typeface="Calibri"/>
                          <a:cs typeface="Calibri"/>
                        </a:rPr>
                        <a:t>643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924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217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779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426</a:t>
                      </a:r>
                      <a:r>
                        <a:rPr sz="2800" b="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145</a:t>
                      </a:r>
                      <a:endParaRPr sz="2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zh-CN" altLang="en-US" sz="2800" b="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油籽</a:t>
                      </a:r>
                      <a:endParaRPr sz="2800" b="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354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318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819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284</a:t>
                      </a:r>
                      <a:r>
                        <a:rPr sz="2800" b="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499</a:t>
                      </a:r>
                      <a:endParaRPr sz="2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zh-CN" altLang="en-US" sz="2800" b="0" spc="-10" dirty="0">
                          <a:latin typeface="Calibri"/>
                          <a:cs typeface="Calibri"/>
                        </a:rPr>
                        <a:t>蔬菜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56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684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662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(83</a:t>
                      </a:r>
                      <a:r>
                        <a:rPr sz="2800" b="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978)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2800" b="0" cap="all" spc="-1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肉类</a:t>
                      </a:r>
                      <a:endParaRPr sz="2800" b="0" cap="all" spc="-1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dirty="0">
                          <a:latin typeface="Calibri"/>
                          <a:cs typeface="Calibri"/>
                        </a:rPr>
                        <a:t>8 840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dirty="0">
                          <a:latin typeface="Calibri"/>
                          <a:cs typeface="Calibri"/>
                        </a:rPr>
                        <a:t>28 418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578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2800" b="0" cap="all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乳制品</a:t>
                      </a:r>
                      <a:endParaRPr lang="en-US" sz="2800" b="0" cap="all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702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310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409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(239</a:t>
                      </a:r>
                      <a:r>
                        <a:rPr sz="2800" b="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708)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zh-CN" altLang="en-US" sz="2800" b="0" spc="-10" dirty="0">
                          <a:latin typeface="Calibri"/>
                          <a:cs typeface="Calibri"/>
                        </a:rPr>
                        <a:t>水果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064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343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818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(323</a:t>
                      </a:r>
                      <a:r>
                        <a:rPr sz="2800" b="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754)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154 532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110 905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1 043 627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0" name="object 13"/>
          <p:cNvSpPr/>
          <p:nvPr/>
        </p:nvSpPr>
        <p:spPr>
          <a:xfrm>
            <a:off x="10280650" y="1844675"/>
            <a:ext cx="9452436" cy="8839200"/>
          </a:xfrm>
          <a:custGeom>
            <a:avLst/>
            <a:gdLst/>
            <a:ahLst/>
            <a:cxnLst/>
            <a:rect l="l" t="t" r="r" b="b"/>
            <a:pathLst>
              <a:path w="4846320" h="4657725">
                <a:moveTo>
                  <a:pt x="4770882" y="0"/>
                </a:moveTo>
                <a:lnTo>
                  <a:pt x="2249795" y="0"/>
                </a:lnTo>
                <a:lnTo>
                  <a:pt x="955182" y="0"/>
                </a:lnTo>
                <a:lnTo>
                  <a:pt x="478220" y="0"/>
                </a:lnTo>
                <a:lnTo>
                  <a:pt x="410083" y="0"/>
                </a:lnTo>
                <a:lnTo>
                  <a:pt x="379666" y="11017"/>
                </a:lnTo>
                <a:lnTo>
                  <a:pt x="354107" y="41275"/>
                </a:lnTo>
                <a:lnTo>
                  <a:pt x="336502" y="86582"/>
                </a:lnTo>
                <a:lnTo>
                  <a:pt x="329946" y="142748"/>
                </a:lnTo>
                <a:lnTo>
                  <a:pt x="329946" y="1220801"/>
                </a:lnTo>
                <a:lnTo>
                  <a:pt x="329946" y="1774396"/>
                </a:lnTo>
                <a:lnTo>
                  <a:pt x="329946" y="1978352"/>
                </a:lnTo>
                <a:lnTo>
                  <a:pt x="329946" y="2007489"/>
                </a:lnTo>
                <a:lnTo>
                  <a:pt x="139195" y="2198312"/>
                </a:lnTo>
                <a:lnTo>
                  <a:pt x="41243" y="2296302"/>
                </a:lnTo>
                <a:lnTo>
                  <a:pt x="5155" y="2332404"/>
                </a:lnTo>
                <a:lnTo>
                  <a:pt x="0" y="2337562"/>
                </a:lnTo>
                <a:lnTo>
                  <a:pt x="190750" y="2543877"/>
                </a:lnTo>
                <a:lnTo>
                  <a:pt x="288702" y="2649823"/>
                </a:lnTo>
                <a:lnTo>
                  <a:pt x="324790" y="2688855"/>
                </a:lnTo>
                <a:lnTo>
                  <a:pt x="329946" y="2694432"/>
                </a:lnTo>
                <a:lnTo>
                  <a:pt x="329946" y="3746706"/>
                </a:lnTo>
                <a:lnTo>
                  <a:pt x="329946" y="4287064"/>
                </a:lnTo>
                <a:lnTo>
                  <a:pt x="329946" y="4486143"/>
                </a:lnTo>
                <a:lnTo>
                  <a:pt x="329946" y="4514583"/>
                </a:lnTo>
                <a:lnTo>
                  <a:pt x="336502" y="4567005"/>
                </a:lnTo>
                <a:lnTo>
                  <a:pt x="354107" y="4612733"/>
                </a:lnTo>
                <a:lnTo>
                  <a:pt x="379666" y="4645076"/>
                </a:lnTo>
                <a:lnTo>
                  <a:pt x="410083" y="4657344"/>
                </a:lnTo>
                <a:lnTo>
                  <a:pt x="2931169" y="4657344"/>
                </a:lnTo>
                <a:lnTo>
                  <a:pt x="4225782" y="4657344"/>
                </a:lnTo>
                <a:lnTo>
                  <a:pt x="4702744" y="4657344"/>
                </a:lnTo>
                <a:lnTo>
                  <a:pt x="4770882" y="4657344"/>
                </a:lnTo>
                <a:lnTo>
                  <a:pt x="4800564" y="4645076"/>
                </a:lnTo>
                <a:lnTo>
                  <a:pt x="4824507" y="4612733"/>
                </a:lnTo>
                <a:lnTo>
                  <a:pt x="4840497" y="4567005"/>
                </a:lnTo>
                <a:lnTo>
                  <a:pt x="4846320" y="4514583"/>
                </a:lnTo>
                <a:lnTo>
                  <a:pt x="4846320" y="1987116"/>
                </a:lnTo>
                <a:lnTo>
                  <a:pt x="4846320" y="689227"/>
                </a:lnTo>
                <a:lnTo>
                  <a:pt x="4846320" y="211057"/>
                </a:lnTo>
                <a:lnTo>
                  <a:pt x="4846320" y="142748"/>
                </a:lnTo>
                <a:lnTo>
                  <a:pt x="4840497" y="86582"/>
                </a:lnTo>
                <a:lnTo>
                  <a:pt x="4824507" y="41275"/>
                </a:lnTo>
                <a:lnTo>
                  <a:pt x="4800564" y="11017"/>
                </a:lnTo>
                <a:lnTo>
                  <a:pt x="4770882" y="0"/>
                </a:lnTo>
                <a:close/>
              </a:path>
            </a:pathLst>
          </a:custGeom>
          <a:solidFill>
            <a:srgbClr val="00B050"/>
          </a:solidFill>
          <a:ln w="19812">
            <a:solidFill>
              <a:srgbClr val="43A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1042650" y="3339921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819150" algn="just">
              <a:buFont typeface="Wingdings" pitchFamily="2" charset="2"/>
              <a:buChar char="Ø"/>
            </a:pPr>
            <a:r>
              <a:rPr lang="zh-CN" altLang="en-US" sz="2800" dirty="0"/>
              <a:t>截至</a:t>
            </a:r>
            <a:r>
              <a:rPr lang="en-US" altLang="zh-CN" sz="2800" dirty="0"/>
              <a:t>2021</a:t>
            </a:r>
            <a:r>
              <a:rPr lang="zh-CN" altLang="en-US" sz="2800" dirty="0"/>
              <a:t>年底，哈萨克斯坦是农工业产品的净出口国，这主要是由于大量小麦、混合麦以及亚麻籽（油籽）的出口。</a:t>
            </a:r>
            <a:endParaRPr lang="en-US" sz="2800" dirty="0"/>
          </a:p>
          <a:p>
            <a:pPr marL="171450" indent="819150" algn="just">
              <a:buFont typeface="Wingdings" pitchFamily="2" charset="2"/>
              <a:buChar char="Ø"/>
            </a:pPr>
            <a:r>
              <a:rPr lang="zh-CN" altLang="en-US" sz="2800" dirty="0"/>
              <a:t>细分到蔬菜、肉制品、乳制品和水果类产品，哈萨克斯坦是净进口国。</a:t>
            </a:r>
            <a:endParaRPr lang="en-US" altLang="zh-CN" sz="2800" dirty="0"/>
          </a:p>
          <a:p>
            <a:pPr marL="171450" indent="819150" algn="just">
              <a:buFont typeface="Wingdings" pitchFamily="2" charset="2"/>
              <a:buChar char="Ø"/>
            </a:pPr>
            <a:r>
              <a:rPr lang="zh-CN" altLang="en-US" sz="2800" dirty="0"/>
              <a:t>哈萨克斯坦生产这些产品的总进口替代潜力达到</a:t>
            </a:r>
            <a:r>
              <a:rPr lang="en-US" altLang="zh-CN" sz="2800" dirty="0"/>
              <a:t>8.1</a:t>
            </a:r>
            <a:r>
              <a:rPr lang="zh-CN" altLang="en-US" sz="2800" dirty="0"/>
              <a:t>亿美元。</a:t>
            </a:r>
            <a:endParaRPr lang="en-US" altLang="zh-CN" sz="2800" dirty="0"/>
          </a:p>
          <a:p>
            <a:pPr marL="171450" indent="819150" algn="just">
              <a:buFont typeface="Wingdings" pitchFamily="2" charset="2"/>
              <a:buChar char="Ø"/>
            </a:pPr>
            <a:r>
              <a:rPr lang="zh-CN" altLang="en-US" sz="2800" dirty="0"/>
              <a:t>在哈萨克斯坦</a:t>
            </a:r>
            <a:r>
              <a:rPr lang="en-US" altLang="zh-CN" sz="2800" dirty="0"/>
              <a:t>《2021-2025</a:t>
            </a:r>
            <a:r>
              <a:rPr lang="zh-CN" altLang="en-US" sz="2800" dirty="0"/>
              <a:t>年农工综合体发展国家项目</a:t>
            </a:r>
            <a:r>
              <a:rPr lang="en-US" altLang="zh-CN" sz="2800" dirty="0"/>
              <a:t>》</a:t>
            </a:r>
            <a:r>
              <a:rPr lang="zh-CN" altLang="en-US" sz="2800" dirty="0"/>
              <a:t>的框架内，正在实施各项投资项目，包括针对依赖进口的食品类别，将生产自给率提高到至少</a:t>
            </a:r>
            <a:r>
              <a:rPr lang="en-US" altLang="zh-CN" sz="2800" dirty="0"/>
              <a:t>80%</a:t>
            </a:r>
            <a:r>
              <a:rPr lang="zh-CN" altLang="en-US" sz="2800" dirty="0"/>
              <a:t>（禽肉</a:t>
            </a:r>
            <a:r>
              <a:rPr lang="en-US" altLang="zh-CN" sz="2800" dirty="0"/>
              <a:t>——100%</a:t>
            </a:r>
            <a:r>
              <a:rPr lang="zh-CN" altLang="en-US" sz="2800" dirty="0"/>
              <a:t>，香肠</a:t>
            </a:r>
            <a:r>
              <a:rPr lang="en-US" altLang="zh-CN" sz="2800" dirty="0"/>
              <a:t>——100%</a:t>
            </a:r>
            <a:r>
              <a:rPr lang="zh-CN" altLang="en-US" sz="2800" dirty="0"/>
              <a:t>，奶酪奶渣</a:t>
            </a:r>
            <a:r>
              <a:rPr lang="en-US" altLang="zh-CN" sz="2800" dirty="0"/>
              <a:t>——100%</a:t>
            </a:r>
            <a:r>
              <a:rPr lang="zh-CN" altLang="en-US" sz="2800" dirty="0"/>
              <a:t>，苹果</a:t>
            </a:r>
            <a:r>
              <a:rPr lang="en-US" altLang="zh-CN" sz="2800" dirty="0"/>
              <a:t>——100%</a:t>
            </a:r>
            <a:r>
              <a:rPr lang="zh-CN" altLang="en-US" sz="2800" dirty="0"/>
              <a:t>，鱼</a:t>
            </a:r>
            <a:r>
              <a:rPr lang="en-US" altLang="zh-CN" sz="2800" dirty="0"/>
              <a:t>——100% </a:t>
            </a:r>
            <a:r>
              <a:rPr lang="zh-CN" altLang="en-US" sz="2800" dirty="0"/>
              <a:t>和糖</a:t>
            </a:r>
            <a:r>
              <a:rPr lang="en-US" altLang="zh-CN" sz="2800" dirty="0"/>
              <a:t>——80%</a:t>
            </a:r>
            <a:r>
              <a:rPr lang="zh-CN" altLang="en-US" sz="2800" dirty="0"/>
              <a:t>）。</a:t>
            </a:r>
            <a:endParaRPr lang="en-US" sz="2800" dirty="0"/>
          </a:p>
          <a:p>
            <a:pPr marL="171450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94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07B031-507A-4B7A-8F68-C20C8A23F3C7}"/>
              </a:ext>
            </a:extLst>
          </p:cNvPr>
          <p:cNvSpPr/>
          <p:nvPr/>
        </p:nvSpPr>
        <p:spPr>
          <a:xfrm>
            <a:off x="1563343" y="305584"/>
            <a:ext cx="1821921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  <a:sym typeface="Futura"/>
              </a:rPr>
              <a:t>农业部农业企业政府支持</a:t>
            </a:r>
            <a:endParaRPr lang="en-US" altLang="ru-RU" sz="395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  <a:sym typeface="Futura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049709" y="11051140"/>
            <a:ext cx="16068118" cy="0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0" y="11046323"/>
            <a:ext cx="4035977" cy="4817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sp>
        <p:nvSpPr>
          <p:cNvPr id="39" name="Скругленный прямоугольник 38"/>
          <p:cNvSpPr/>
          <p:nvPr/>
        </p:nvSpPr>
        <p:spPr>
          <a:xfrm>
            <a:off x="2765086" y="2041871"/>
            <a:ext cx="5730470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 algn="ctr">
              <a:lnSpc>
                <a:spcPct val="80000"/>
              </a:lnSpc>
            </a:pPr>
            <a:r>
              <a:rPr lang="zh-CN" alt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国家支持农产品加工业</a:t>
            </a:r>
            <a:endParaRPr lang="en-US" altLang="zh-CN" sz="2638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87431" algn="ctr">
              <a:lnSpc>
                <a:spcPct val="80000"/>
              </a:lnSpc>
            </a:pPr>
            <a:r>
              <a:rPr lang="zh-CN" alt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（</a:t>
            </a:r>
            <a:r>
              <a:rPr lang="en-US" altLang="zh-CN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《</a:t>
            </a:r>
            <a:r>
              <a:rPr lang="zh-CN" alt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税法典</a:t>
            </a:r>
            <a:r>
              <a:rPr lang="en-US" altLang="zh-CN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》</a:t>
            </a:r>
            <a:r>
              <a:rPr lang="zh-CN" alt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针对农业项目的特殊制度）</a:t>
            </a:r>
            <a:endParaRPr lang="en-US" sz="2638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2" descr="agriculture money icon үшін сурет нәтижесі">
            <a:extLst>
              <a:ext uri="{FF2B5EF4-FFF2-40B4-BE49-F238E27FC236}">
                <a16:creationId xmlns:a16="http://schemas.microsoft.com/office/drawing/2014/main" id="{D6B140A2-0258-4DC6-A721-CC6C06A9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7" y="1970353"/>
            <a:ext cx="1833375" cy="18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48" y="3979785"/>
            <a:ext cx="2189958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企业所得税</a:t>
            </a:r>
            <a:endParaRPr lang="en-US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3979785"/>
            <a:ext cx="2468666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增值税</a:t>
            </a:r>
            <a:endParaRPr lang="en-US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52" y="5643885"/>
            <a:ext cx="2189953" cy="157661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土地税</a:t>
            </a:r>
            <a:endParaRPr lang="en-US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5647686"/>
            <a:ext cx="2468666" cy="149126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zh-CN" altLang="en-US" sz="197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社会保险税</a:t>
            </a:r>
            <a:endParaRPr lang="en-US" sz="1979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Google Shape;297;p21"/>
          <p:cNvSpPr/>
          <p:nvPr/>
        </p:nvSpPr>
        <p:spPr>
          <a:xfrm>
            <a:off x="785917" y="8710177"/>
            <a:ext cx="8550360" cy="670262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algn="ctr"/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提供带基础设施的地块</a:t>
            </a:r>
            <a:endParaRPr sz="2968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Google Shape;297;p21"/>
          <p:cNvSpPr/>
          <p:nvPr/>
        </p:nvSpPr>
        <p:spPr>
          <a:xfrm>
            <a:off x="785917" y="9542415"/>
            <a:ext cx="8550360" cy="516805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/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部分投资返还</a:t>
            </a:r>
            <a:r>
              <a:rPr lang="en-US" altLang="zh-CN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</a:t>
            </a:r>
            <a:endParaRPr lang="en-US" sz="296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Google Shape;297;p21"/>
          <p:cNvSpPr/>
          <p:nvPr/>
        </p:nvSpPr>
        <p:spPr>
          <a:xfrm>
            <a:off x="785917" y="10221195"/>
            <a:ext cx="8550360" cy="516805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/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补偿出口运输成本</a:t>
            </a:r>
            <a:endParaRPr lang="en-US" sz="296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163884" y="2059906"/>
            <a:ext cx="5782968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 algn="ctr">
              <a:lnSpc>
                <a:spcPct val="80000"/>
              </a:lnSpc>
            </a:pPr>
            <a:r>
              <a:rPr lang="zh-CN" altLang="en-US" sz="296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农民补贴</a:t>
            </a:r>
            <a:endParaRPr lang="en-US" sz="2968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1273446" y="2059905"/>
            <a:ext cx="1780875" cy="1780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80" y1="68110" x2="30380" y2="68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216" y="2168550"/>
            <a:ext cx="1539713" cy="1602788"/>
          </a:xfrm>
          <a:prstGeom prst="rect">
            <a:avLst/>
          </a:prstGeom>
        </p:spPr>
      </p:pic>
      <p:sp>
        <p:nvSpPr>
          <p:cNvPr id="51" name="Кольцо 50"/>
          <p:cNvSpPr/>
          <p:nvPr/>
        </p:nvSpPr>
        <p:spPr>
          <a:xfrm>
            <a:off x="11273444" y="2042900"/>
            <a:ext cx="1780875" cy="1780875"/>
          </a:xfrm>
          <a:prstGeom prst="donut">
            <a:avLst>
              <a:gd name="adj" fmla="val 6140"/>
            </a:avLst>
          </a:prstGeom>
          <a:solidFill>
            <a:srgbClr val="6ABD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2" name="Google Shape;285;p21"/>
          <p:cNvSpPr/>
          <p:nvPr/>
        </p:nvSpPr>
        <p:spPr>
          <a:xfrm>
            <a:off x="10377750" y="4736374"/>
            <a:ext cx="1791389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肥料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3" name="Google Shape;285;p21"/>
          <p:cNvSpPr/>
          <p:nvPr/>
        </p:nvSpPr>
        <p:spPr>
          <a:xfrm>
            <a:off x="12308751" y="4736374"/>
            <a:ext cx="1430801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种子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4" name="Google Shape;285;p21"/>
          <p:cNvSpPr/>
          <p:nvPr/>
        </p:nvSpPr>
        <p:spPr>
          <a:xfrm>
            <a:off x="13879164" y="4736374"/>
            <a:ext cx="1334685" cy="928436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水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7" name="Google Shape;285;p21"/>
          <p:cNvSpPr/>
          <p:nvPr/>
        </p:nvSpPr>
        <p:spPr>
          <a:xfrm>
            <a:off x="15353462" y="4736374"/>
            <a:ext cx="2033298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农业化学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" name="Google Shape;285;p21"/>
          <p:cNvSpPr/>
          <p:nvPr/>
        </p:nvSpPr>
        <p:spPr>
          <a:xfrm>
            <a:off x="17526371" y="4736374"/>
            <a:ext cx="1579813" cy="928439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收获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0" name="Google Shape;285;p21"/>
          <p:cNvSpPr/>
          <p:nvPr/>
        </p:nvSpPr>
        <p:spPr>
          <a:xfrm>
            <a:off x="10761904" y="6485588"/>
            <a:ext cx="8025297" cy="124661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农机设备 </a:t>
            </a:r>
            <a:r>
              <a:rPr lang="en-US" sz="2968" b="1" dirty="0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  <a:p>
            <a:pPr algn="ctr">
              <a:buClr>
                <a:schemeClr val="dk1"/>
              </a:buClr>
              <a:buSzPts val="1200"/>
            </a:pPr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存储</a:t>
            </a:r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968" b="1" dirty="0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</p:txBody>
      </p:sp>
      <p:sp>
        <p:nvSpPr>
          <p:cNvPr id="61" name="Google Shape;285;p21"/>
          <p:cNvSpPr/>
          <p:nvPr/>
        </p:nvSpPr>
        <p:spPr>
          <a:xfrm>
            <a:off x="10761904" y="8360443"/>
            <a:ext cx="8025297" cy="1246613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6596" algn="ctr">
              <a:buClr>
                <a:schemeClr val="dk1"/>
              </a:buClr>
              <a:buSzPts val="1200"/>
            </a:pPr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农业灌溉基础设施 </a:t>
            </a:r>
            <a:r>
              <a:rPr lang="en-US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 </a:t>
            </a:r>
            <a:endParaRPr lang="ru-RU" sz="2968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146596" algn="ctr">
              <a:buClr>
                <a:schemeClr val="dk1"/>
              </a:buClr>
              <a:buSzPts val="1200"/>
            </a:pPr>
            <a:r>
              <a:rPr lang="zh-CN" alt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农业灌溉设备 </a:t>
            </a:r>
            <a:r>
              <a:rPr lang="en-US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</a:t>
            </a:r>
            <a:endParaRPr sz="2968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3657560" y="4620041"/>
            <a:ext cx="2613309" cy="1481398"/>
          </a:xfrm>
          <a:prstGeom prst="rect">
            <a:avLst/>
          </a:prstGeom>
          <a:solidFill>
            <a:srgbClr val="009473"/>
          </a:solidFill>
          <a:ln w="381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zh-CN" altLang="en-US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减免</a:t>
            </a:r>
            <a:r>
              <a:rPr lang="en-US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</a:t>
            </a:r>
            <a:r>
              <a:rPr lang="en-US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292510" y="4845953"/>
            <a:ext cx="286673" cy="11146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07905" y="4847600"/>
            <a:ext cx="261069" cy="14541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416905" y="5822458"/>
            <a:ext cx="229831" cy="16650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81693" y="5848561"/>
            <a:ext cx="262135" cy="140399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Google Shape;297;p21"/>
          <p:cNvSpPr/>
          <p:nvPr/>
        </p:nvSpPr>
        <p:spPr>
          <a:xfrm>
            <a:off x="785917" y="7681967"/>
            <a:ext cx="8550360" cy="859501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/>
            <a:r>
              <a:rPr lang="zh-CN" altLang="en-US" sz="2968" b="1" dirty="0">
                <a:latin typeface="Cambria" panose="02040503050406030204" pitchFamily="18" charset="0"/>
                <a:ea typeface="Cambria" panose="02040503050406030204" pitchFamily="18" charset="0"/>
              </a:rPr>
              <a:t>出口产品时，增值税</a:t>
            </a:r>
            <a:r>
              <a:rPr lang="en-US" altLang="zh-CN" sz="2968" b="1" dirty="0">
                <a:latin typeface="Cambria" panose="02040503050406030204" pitchFamily="18" charset="0"/>
                <a:ea typeface="Cambria" panose="02040503050406030204" pitchFamily="18" charset="0"/>
              </a:rPr>
              <a:t>100%</a:t>
            </a:r>
            <a:r>
              <a:rPr lang="zh-CN" altLang="en-US" sz="2968" b="1" dirty="0">
                <a:latin typeface="Cambria" panose="02040503050406030204" pitchFamily="18" charset="0"/>
                <a:ea typeface="Cambria" panose="02040503050406030204" pitchFamily="18" charset="0"/>
              </a:rPr>
              <a:t>退还</a:t>
            </a:r>
            <a:endParaRPr lang="en-US" sz="2968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96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A9F1D5D0-9FCB-4CD6-9CD1-56D51F93D7D6}"/>
</file>

<file path=customXml/itemProps2.xml><?xml version="1.0" encoding="utf-8"?>
<ds:datastoreItem xmlns:ds="http://schemas.openxmlformats.org/officeDocument/2006/customXml" ds:itemID="{21392ACE-F6FC-41CA-B8D4-1D2B589AB62A}"/>
</file>

<file path=customXml/itemProps3.xml><?xml version="1.0" encoding="utf-8"?>
<ds:datastoreItem xmlns:ds="http://schemas.openxmlformats.org/officeDocument/2006/customXml" ds:itemID="{63D7883F-8EAA-4877-9521-45BEF400AB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901</Words>
  <Application>Microsoft Office PowerPoint</Application>
  <PresentationFormat>自定义</PresentationFormat>
  <Paragraphs>295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 MT</vt:lpstr>
      <vt:lpstr>Arial</vt:lpstr>
      <vt:lpstr>Calibri</vt:lpstr>
      <vt:lpstr>Cambria</vt:lpstr>
      <vt:lpstr>Microsoft Sans Serif</vt:lpstr>
      <vt:lpstr>Times New Roman</vt:lpstr>
      <vt:lpstr>Wingdings</vt:lpstr>
      <vt:lpstr>Office Theme</vt:lpstr>
      <vt:lpstr>PowerPoint 演示文稿</vt:lpstr>
      <vt:lpstr>农业企业的机会</vt:lpstr>
      <vt:lpstr>农业企业的机会</vt:lpstr>
      <vt:lpstr>谷物</vt:lpstr>
      <vt:lpstr>油籽</vt:lpstr>
      <vt:lpstr>畜牧业</vt:lpstr>
      <vt:lpstr>进口替代和出口潜力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Liu Lesly</cp:lastModifiedBy>
  <cp:revision>96</cp:revision>
  <dcterms:created xsi:type="dcterms:W3CDTF">2022-06-03T11:11:24Z</dcterms:created>
  <dcterms:modified xsi:type="dcterms:W3CDTF">2022-08-04T01:15:00Z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2022-06-03T00:00:00Z</vt:filetime>
  </property>
  <property fmtid="{D5CDD505-2E9C-101B-9397-08002B2CF9AE}" pid="5" name="ContentTypeId">
    <vt:lpwstr>0x0101009FDAEA74914DCF4CB1BBCF0E2E5EDB11</vt:lpwstr>
  </property>
</Properties>
</file>