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harts/chart13.xml" ContentType="application/vnd.openxmlformats-officedocument.drawingml.chart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5" r:id="rId1"/>
  </p:sldMasterIdLst>
  <p:notesMasterIdLst>
    <p:notesMasterId r:id="rId12"/>
  </p:notesMasterIdLst>
  <p:handoutMasterIdLst>
    <p:handoutMasterId r:id="rId13"/>
  </p:handoutMasterIdLst>
  <p:sldIdLst>
    <p:sldId id="583" r:id="rId2"/>
    <p:sldId id="649" r:id="rId3"/>
    <p:sldId id="658" r:id="rId4"/>
    <p:sldId id="650" r:id="rId5"/>
    <p:sldId id="651" r:id="rId6"/>
    <p:sldId id="652" r:id="rId7"/>
    <p:sldId id="660" r:id="rId8"/>
    <p:sldId id="662" r:id="rId9"/>
    <p:sldId id="664" r:id="rId10"/>
    <p:sldId id="594" r:id="rId11"/>
  </p:sldIdLst>
  <p:sldSz cx="12192000" cy="6858000"/>
  <p:notesSz cx="7010400" cy="9296400"/>
  <p:embeddedFontLst>
    <p:embeddedFont>
      <p:font typeface="Calibri Light" panose="020F0302020204030204" pitchFamily="34" charset="0"/>
      <p:regular r:id="rId14"/>
      <p:italic r:id="rId15"/>
    </p:embeddedFont>
    <p:embeddedFont>
      <p:font typeface="Sylfaen" panose="010A0502050306030303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PG Nino Mtavruli" panose="020B0604020202020204" charset="0"/>
      <p:regular r:id="rId21"/>
    </p:embeddedFont>
    <p:embeddedFont>
      <p:font typeface="BPG Mrgvlovani Caps 2010" panose="020B0604020202020204" charset="0"/>
      <p:regular r:id="rId22"/>
    </p:embeddedFont>
    <p:embeddedFont>
      <p:font typeface="Simsun" panose="02010600030101010101" pitchFamily="2" charset="-122"/>
      <p:regular r:id="rId23"/>
    </p:embeddedFont>
    <p:embeddedFont>
      <p:font typeface="Lato Light" panose="020B0604020202020204" charset="0"/>
      <p:regular r:id="rId24"/>
      <p: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 Kalandadze" initials="GK" lastIdx="0" clrIdx="0">
    <p:extLst>
      <p:ext uri="{19B8F6BF-5375-455C-9EA6-DF929625EA0E}">
        <p15:presenceInfo xmlns:p15="http://schemas.microsoft.com/office/powerpoint/2012/main" userId="S-1-5-21-2713803294-1657173887-2898061378-207936" providerId="AD"/>
      </p:ext>
    </p:extLst>
  </p:cmAuthor>
  <p:cmAuthor id="2" name="nino shengelia" initials="ns" lastIdx="0" clrIdx="1">
    <p:extLst>
      <p:ext uri="{19B8F6BF-5375-455C-9EA6-DF929625EA0E}">
        <p15:presenceInfo xmlns:p15="http://schemas.microsoft.com/office/powerpoint/2012/main" userId="62656149cadb54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530"/>
    <a:srgbClr val="000000"/>
    <a:srgbClr val="577D35"/>
    <a:srgbClr val="6E8621"/>
    <a:srgbClr val="6E8632"/>
    <a:srgbClr val="969630"/>
    <a:srgbClr val="A38130"/>
    <a:srgbClr val="788B30"/>
    <a:srgbClr val="6E8630"/>
    <a:srgbClr val="63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7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68" y="64"/>
      </p:cViewPr>
      <p:guideLst>
        <p:guide pos="3840"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notesViewPr>
    <p:cSldViewPr snapToGrid="0">
      <p:cViewPr varScale="1">
        <p:scale>
          <a:sx n="86" d="100"/>
          <a:sy n="86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soflis%20meurneobis%20machveneblebi_Q4.2021%20da%2020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soflis%20meurneobis%20machveneblebi_Q4.2021%20da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1159036159515"/>
          <c:y val="0.1439351886510849"/>
          <c:w val="0.76664656400680542"/>
          <c:h val="0.58593678474426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'sofeli da gadamushaveba'!$B$75</c:f>
              <c:strCache>
                <c:ptCount val="1"/>
                <c:pt idx="0">
                  <c:v>Prodaction of primary agriculural goods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gadamushaveba'!$C$75:$L$75</c:f>
              <c:numCache>
                <c:formatCode>_(* #,##0_);_(* \(#,##0\);_(* "-"??_);_(@_)</c:formatCode>
                <c:ptCount val="10"/>
                <c:pt idx="0">
                  <c:v>3137.6923059555775</c:v>
                </c:pt>
                <c:pt idx="1">
                  <c:v>3549.4157057085827</c:v>
                </c:pt>
                <c:pt idx="2">
                  <c:v>3818.3383125355517</c:v>
                </c:pt>
                <c:pt idx="3">
                  <c:v>3884.2808386942497</c:v>
                </c:pt>
                <c:pt idx="4">
                  <c:v>3883.1758638033034</c:v>
                </c:pt>
                <c:pt idx="5">
                  <c:v>3724.9104372587608</c:v>
                </c:pt>
                <c:pt idx="6">
                  <c:v>4552.7500768770715</c:v>
                </c:pt>
                <c:pt idx="7">
                  <c:v>4834.5755268012454</c:v>
                </c:pt>
                <c:pt idx="8">
                  <c:v>5492.6304772138237</c:v>
                </c:pt>
                <c:pt idx="9">
                  <c:v>5697.8519725326096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294-4484-81F9-EDBA4B9973C9}"/>
            </c:ext>
          </c:extLst>
        </c:ser>
        <c:ser>
          <c:idx val="1"/>
          <c:order val="1"/>
          <c:tx>
            <c:strRef>
              <c:f>'sofeli da gadamushaveba'!$B$76</c:f>
              <c:strCache>
                <c:ptCount val="1"/>
                <c:pt idx="0">
                  <c:v>Prodaction of processed agriculural goods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gadamushaveba'!$C$76:$L$76</c:f>
              <c:numCache>
                <c:formatCode>_(* #,##0_);_(* \(#,##0\);_(* "-"??_);_(@_)</c:formatCode>
                <c:ptCount val="10"/>
                <c:pt idx="0">
                  <c:v>4043.0381492603647</c:v>
                </c:pt>
                <c:pt idx="1">
                  <c:v>4256.329442297163</c:v>
                </c:pt>
                <c:pt idx="2">
                  <c:v>4871.34138555565</c:v>
                </c:pt>
                <c:pt idx="3">
                  <c:v>4580.9823125400617</c:v>
                </c:pt>
                <c:pt idx="4">
                  <c:v>4753.6226227501847</c:v>
                </c:pt>
                <c:pt idx="5">
                  <c:v>4859.7577220146131</c:v>
                </c:pt>
                <c:pt idx="6">
                  <c:v>5252.4124273768466</c:v>
                </c:pt>
                <c:pt idx="7">
                  <c:v>5723.2473765239201</c:v>
                </c:pt>
                <c:pt idx="8">
                  <c:v>6318.9785098088305</c:v>
                </c:pt>
                <c:pt idx="9">
                  <c:v>7289.8503743276597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294-4484-81F9-EDBA4B99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-1159176528"/>
        <c:axId val="-1159189040"/>
      </c:barChart>
      <c:lineChart>
        <c:grouping val="standard"/>
        <c:varyColors val="0"/>
        <c:ser>
          <c:idx val="2"/>
          <c:order val="2"/>
          <c:tx>
            <c:strRef>
              <c:f>'sofeli da gadamushaveba'!$B$77</c:f>
              <c:strCache>
                <c:ptCount val="1"/>
                <c:pt idx="0">
                  <c:v>Total output of agribusiness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gadamushaveba'!$C$77:$L$77</c:f>
              <c:numCache>
                <c:formatCode>_(* #,##0_);_(* \(#,##0\);_(* "-"??_);_(@_)</c:formatCode>
                <c:ptCount val="10"/>
                <c:pt idx="0">
                  <c:v>7180.5605031205723</c:v>
                </c:pt>
                <c:pt idx="1">
                  <c:v>7805.7149403134399</c:v>
                </c:pt>
                <c:pt idx="2">
                  <c:v>8688.9361047578477</c:v>
                </c:pt>
                <c:pt idx="3">
                  <c:v>8465.2631512343105</c:v>
                </c:pt>
                <c:pt idx="4">
                  <c:v>8636.3455428391953</c:v>
                </c:pt>
                <c:pt idx="5">
                  <c:v>8584.296359273374</c:v>
                </c:pt>
                <c:pt idx="6">
                  <c:v>9805.1625042539181</c:v>
                </c:pt>
                <c:pt idx="7">
                  <c:v>10557.822903325166</c:v>
                </c:pt>
                <c:pt idx="8">
                  <c:v>11811.608987022655</c:v>
                </c:pt>
                <c:pt idx="9">
                  <c:v>12987.702346860271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294-4484-81F9-EDBA4B99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9176528"/>
        <c:axId val="-1159189040"/>
      </c:lineChart>
      <c:catAx>
        <c:axId val="-115917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159189040"/>
        <c:crosses val="autoZero"/>
        <c:auto val="0"/>
        <c:lblAlgn val="ctr"/>
        <c:lblOffset val="100"/>
        <c:noMultiLvlLbl val="0"/>
      </c:catAx>
      <c:valAx>
        <c:axId val="-115918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1159176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b="1" i="0" u="none" strike="noStrike" kern="1200" baseline="0">
                <a:solidFill>
                  <a:srgbClr val="737572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Import</a:t>
            </a:r>
            <a:endParaRPr lang="ka-GE" sz="1400" b="1" i="0" u="none" strike="noStrike" kern="1200" baseline="0">
              <a:solidFill>
                <a:srgbClr val="737572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6025950908660889"/>
          <c:y val="3.54987569153308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137004107236862E-2"/>
          <c:y val="0.24001596868038177"/>
          <c:w val="0.65792298316955566"/>
          <c:h val="0.657922983169555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6FDC-4C9C-977F-F9AEF09586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6FDC-4C9C-977F-F9AEF09586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6FDC-4C9C-977F-F9AEF09586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6FDC-4C9C-977F-F9AEF09586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6FDC-4C9C-977F-F9AEF09586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6FDC-4C9C-977F-F9AEF0958664}"/>
              </c:ext>
            </c:extLst>
          </c:dPt>
          <c:dLbls>
            <c:dLbl>
              <c:idx val="3"/>
              <c:layout>
                <c:manualLayout>
                  <c:x val="7.9562410712242126E-2"/>
                  <c:y val="0.114563852548599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6FDC-4C9C-977F-F9AEF09586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69433403015137E-2"/>
                  <c:y val="6.7728430032730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6FDC-4C9C-977F-F9AEF09586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598526984453201E-2"/>
                  <c:y val="0.123045124113559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6FDC-4C9C-977F-F9AEF09586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Sheet1!$G$39:$G$44</c:f>
              <c:strCache>
                <c:ptCount val="6"/>
                <c:pt idx="0">
                  <c:v>Azerbaijan</c:v>
                </c:pt>
                <c:pt idx="1">
                  <c:v>China</c:v>
                </c:pt>
                <c:pt idx="2">
                  <c:v>Uzbekistan</c:v>
                </c:pt>
                <c:pt idx="3">
                  <c:v>Kazakhstan</c:v>
                </c:pt>
                <c:pt idx="4">
                  <c:v>Kyrgyzstan</c:v>
                </c:pt>
                <c:pt idx="5">
                  <c:v>Other countries</c:v>
                </c:pt>
              </c:strCache>
            </c:strRef>
          </c:cat>
          <c:val>
            <c:numRef>
              <c:f>Sheet1!$H$39:$H$44</c:f>
              <c:numCache>
                <c:formatCode>0%</c:formatCode>
                <c:ptCount val="6"/>
                <c:pt idx="0">
                  <c:v>0.53963730602262383</c:v>
                </c:pt>
                <c:pt idx="1">
                  <c:v>0.24850732961247954</c:v>
                </c:pt>
                <c:pt idx="2">
                  <c:v>0.10392211472626448</c:v>
                </c:pt>
                <c:pt idx="3">
                  <c:v>4.8147303831488471E-2</c:v>
                </c:pt>
                <c:pt idx="4">
                  <c:v>3.1885380280927411E-2</c:v>
                </c:pt>
                <c:pt idx="5">
                  <c:v>2.790056552621626E-2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6FDC-4C9C-977F-F9AEF0958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5166320801"/>
          <c:y val="6.8155519664287567E-2"/>
          <c:w val="0.3024127185344696"/>
          <c:h val="0.9052203893661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rgbClr val="7375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zh-CN" altLang="zh-CN" sz="1400" b="1" i="0" baseline="0" dirty="0" smtClean="0">
                <a:effectLst/>
              </a:rPr>
              <a:t>主要农产品出口（百万美元）</a:t>
            </a:r>
            <a:endParaRPr lang="zh-CN" altLang="zh-CN" sz="1100" dirty="0">
              <a:effectLst/>
            </a:endParaRPr>
          </a:p>
        </c:rich>
      </c:tx>
      <c:layout>
        <c:manualLayout>
          <c:xMode val="edge"/>
          <c:yMode val="edge"/>
          <c:x val="0.17762556672096252"/>
          <c:y val="1.42207052558660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518300533294678"/>
          <c:y val="0.14263367652893066"/>
          <c:w val="0.6207195520401001"/>
          <c:h val="0.75069421529769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Sheet3!$P$1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Wins</c:v>
                </c:pt>
                <c:pt idx="1">
                  <c:v>Mineral and fresh water</c:v>
                </c:pt>
                <c:pt idx="2">
                  <c:v>Live bovine animals</c:v>
                </c:pt>
                <c:pt idx="3">
                  <c:v>Waters, mineral and  aerated waters</c:v>
                </c:pt>
                <c:pt idx="4">
                  <c:v>Alcoholic beverages</c:v>
                </c:pt>
              </c:strCache>
            </c:strRef>
          </c:cat>
          <c:val>
            <c:numRef>
              <c:f>Sheet3!$P$2:$P$6</c:f>
              <c:numCache>
                <c:formatCode>0.0</c:formatCode>
                <c:ptCount val="5"/>
                <c:pt idx="0">
                  <c:v>30.392877484799708</c:v>
                </c:pt>
                <c:pt idx="1">
                  <c:v>19.915910715559544</c:v>
                </c:pt>
                <c:pt idx="2">
                  <c:v>10.092416069999999</c:v>
                </c:pt>
                <c:pt idx="3">
                  <c:v>8.5006387657881408</c:v>
                </c:pt>
                <c:pt idx="4">
                  <c:v>5.5778518780812965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297C-45F9-B4D3-EA8923136D14}"/>
            </c:ext>
          </c:extLst>
        </c:ser>
        <c:ser>
          <c:idx val="1"/>
          <c:order val="1"/>
          <c:tx>
            <c:strRef>
              <c:f>Sheet3!$Q$1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Wins</c:v>
                </c:pt>
                <c:pt idx="1">
                  <c:v>Mineral and fresh water</c:v>
                </c:pt>
                <c:pt idx="2">
                  <c:v>Live bovine animals</c:v>
                </c:pt>
                <c:pt idx="3">
                  <c:v>Waters, mineral and  aerated waters</c:v>
                </c:pt>
                <c:pt idx="4">
                  <c:v>Alcoholic beverages</c:v>
                </c:pt>
              </c:strCache>
            </c:strRef>
          </c:cat>
          <c:val>
            <c:numRef>
              <c:f>Sheet3!$Q$2:$Q$6</c:f>
              <c:numCache>
                <c:formatCode>0.0</c:formatCode>
                <c:ptCount val="5"/>
                <c:pt idx="0">
                  <c:v>22.556323193243422</c:v>
                </c:pt>
                <c:pt idx="1">
                  <c:v>22.107291539839018</c:v>
                </c:pt>
                <c:pt idx="2">
                  <c:v>13.838415250000001</c:v>
                </c:pt>
                <c:pt idx="3">
                  <c:v>8.1254567250654706</c:v>
                </c:pt>
                <c:pt idx="4">
                  <c:v>8.6253157276406505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297C-45F9-B4D3-EA8923136D14}"/>
            </c:ext>
          </c:extLst>
        </c:ser>
        <c:ser>
          <c:idx val="2"/>
          <c:order val="2"/>
          <c:tx>
            <c:strRef>
              <c:f>Sheet3!$R$1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Wins</c:v>
                </c:pt>
                <c:pt idx="1">
                  <c:v>Mineral and fresh water</c:v>
                </c:pt>
                <c:pt idx="2">
                  <c:v>Live bovine animals</c:v>
                </c:pt>
                <c:pt idx="3">
                  <c:v>Waters, mineral and  aerated waters</c:v>
                </c:pt>
                <c:pt idx="4">
                  <c:v>Alcoholic beverages</c:v>
                </c:pt>
              </c:strCache>
            </c:strRef>
          </c:cat>
          <c:val>
            <c:numRef>
              <c:f>Sheet3!$R$2:$R$6</c:f>
              <c:numCache>
                <c:formatCode>0.0</c:formatCode>
                <c:ptCount val="5"/>
                <c:pt idx="0">
                  <c:v>29.780413612955595</c:v>
                </c:pt>
                <c:pt idx="1">
                  <c:v>19.931713848144195</c:v>
                </c:pt>
                <c:pt idx="2">
                  <c:v>16.836090736702143</c:v>
                </c:pt>
                <c:pt idx="3">
                  <c:v>13.57296666396771</c:v>
                </c:pt>
                <c:pt idx="4">
                  <c:v>9.2977669402634255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297C-45F9-B4D3-EA8923136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894315056"/>
        <c:axId val="-894319408"/>
      </c:barChart>
      <c:catAx>
        <c:axId val="-8943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4319408"/>
        <c:crosses val="autoZero"/>
        <c:auto val="0"/>
        <c:lblAlgn val="ctr"/>
        <c:lblOffset val="100"/>
        <c:noMultiLvlLbl val="0"/>
      </c:catAx>
      <c:valAx>
        <c:axId val="-8943194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89431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rgbClr val="7375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zh-CN" altLang="zh-CN" sz="1400" b="1" i="0" baseline="0" dirty="0" smtClean="0">
                <a:effectLst/>
              </a:rPr>
              <a:t>主要农产品进口（百万美元）</a:t>
            </a:r>
            <a:endParaRPr lang="zh-CN" altLang="zh-CN" sz="1100" dirty="0">
              <a:effectLst/>
            </a:endParaRPr>
          </a:p>
        </c:rich>
      </c:tx>
      <c:layout>
        <c:manualLayout>
          <c:xMode val="edge"/>
          <c:yMode val="edge"/>
          <c:x val="0.1743985265493392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703601121902466"/>
          <c:y val="0.13018219172954559"/>
          <c:w val="0.70105737447738647"/>
          <c:h val="0.77262598276138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Sheet4!$M$1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Tea</c:v>
                </c:pt>
                <c:pt idx="1">
                  <c:v>Poultry meat</c:v>
                </c:pt>
                <c:pt idx="2">
                  <c:v>Bean</c:v>
                </c:pt>
                <c:pt idx="3">
                  <c:v>Sunflower oil</c:v>
                </c:pt>
                <c:pt idx="4">
                  <c:v>Animal or vegetable fats and oils</c:v>
                </c:pt>
                <c:pt idx="5">
                  <c:v>Margarine</c:v>
                </c:pt>
              </c:strCache>
            </c:strRef>
          </c:cat>
          <c:val>
            <c:numRef>
              <c:f>Sheet4!$M$2:$M$7</c:f>
              <c:numCache>
                <c:formatCode>0.0</c:formatCode>
                <c:ptCount val="6"/>
                <c:pt idx="0">
                  <c:v>4.5684040864014976</c:v>
                </c:pt>
                <c:pt idx="1">
                  <c:v>6.6248246238989585</c:v>
                </c:pt>
                <c:pt idx="2">
                  <c:v>3.3568765891189081</c:v>
                </c:pt>
                <c:pt idx="3">
                  <c:v>2.0394135400000004</c:v>
                </c:pt>
                <c:pt idx="4">
                  <c:v>2.3548248292507212</c:v>
                </c:pt>
                <c:pt idx="5">
                  <c:v>2.2067406494337249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7F72-4E55-A53C-4C96112402F5}"/>
            </c:ext>
          </c:extLst>
        </c:ser>
        <c:ser>
          <c:idx val="1"/>
          <c:order val="1"/>
          <c:tx>
            <c:strRef>
              <c:f>Sheet4!$N$1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Tea</c:v>
                </c:pt>
                <c:pt idx="1">
                  <c:v>Poultry meat</c:v>
                </c:pt>
                <c:pt idx="2">
                  <c:v>Bean</c:v>
                </c:pt>
                <c:pt idx="3">
                  <c:v>Sunflower oil</c:v>
                </c:pt>
                <c:pt idx="4">
                  <c:v>Animal or vegetable fats and oils</c:v>
                </c:pt>
                <c:pt idx="5">
                  <c:v>Margarine</c:v>
                </c:pt>
              </c:strCache>
            </c:strRef>
          </c:cat>
          <c:val>
            <c:numRef>
              <c:f>Sheet4!$N$2:$N$7</c:f>
              <c:numCache>
                <c:formatCode>0.0</c:formatCode>
                <c:ptCount val="6"/>
                <c:pt idx="0">
                  <c:v>4.8266601421901179</c:v>
                </c:pt>
                <c:pt idx="1">
                  <c:v>4.0753925272552447</c:v>
                </c:pt>
                <c:pt idx="2">
                  <c:v>5.2013717900000005</c:v>
                </c:pt>
                <c:pt idx="3">
                  <c:v>2.712118099857034</c:v>
                </c:pt>
                <c:pt idx="4">
                  <c:v>2.2041826179098214</c:v>
                </c:pt>
                <c:pt idx="5">
                  <c:v>2.53027472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7F72-4E55-A53C-4C96112402F5}"/>
            </c:ext>
          </c:extLst>
        </c:ser>
        <c:ser>
          <c:idx val="2"/>
          <c:order val="2"/>
          <c:tx>
            <c:strRef>
              <c:f>Sheet4!$O$1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Tea</c:v>
                </c:pt>
                <c:pt idx="1">
                  <c:v>Poultry meat</c:v>
                </c:pt>
                <c:pt idx="2">
                  <c:v>Bean</c:v>
                </c:pt>
                <c:pt idx="3">
                  <c:v>Sunflower oil</c:v>
                </c:pt>
                <c:pt idx="4">
                  <c:v>Animal or vegetable fats and oils</c:v>
                </c:pt>
                <c:pt idx="5">
                  <c:v>Margarine</c:v>
                </c:pt>
              </c:strCache>
            </c:strRef>
          </c:cat>
          <c:val>
            <c:numRef>
              <c:f>Sheet4!$O$2:$O$7</c:f>
              <c:numCache>
                <c:formatCode>0.0</c:formatCode>
                <c:ptCount val="6"/>
                <c:pt idx="0">
                  <c:v>5.0023153164451681</c:v>
                </c:pt>
                <c:pt idx="1">
                  <c:v>4.8306749500000006</c:v>
                </c:pt>
                <c:pt idx="2">
                  <c:v>4.3080453522197937</c:v>
                </c:pt>
                <c:pt idx="3">
                  <c:v>3.78515252</c:v>
                </c:pt>
                <c:pt idx="4">
                  <c:v>3.3049050507375162</c:v>
                </c:pt>
                <c:pt idx="5">
                  <c:v>2.7456129000000002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7F72-4E55-A53C-4C9611240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894317776"/>
        <c:axId val="-894313968"/>
      </c:barChart>
      <c:catAx>
        <c:axId val="-894317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4313968"/>
        <c:crosses val="autoZero"/>
        <c:auto val="0"/>
        <c:lblAlgn val="ctr"/>
        <c:lblOffset val="100"/>
        <c:noMultiLvlLbl val="0"/>
      </c:catAx>
      <c:valAx>
        <c:axId val="-8943139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89431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56470537185669"/>
          <c:y val="0.91409057378768921"/>
          <c:w val="0.29687061905860901"/>
          <c:h val="8.5909396409988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i="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联合国粮农组织每月粮食价格指数</a:t>
            </a:r>
            <a:endParaRPr lang="en-US" sz="12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(2014-2016=100)</a:t>
            </a:r>
            <a:endParaRPr lang="en-US" sz="12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'იმპოტი-პროდუქტები'!$A$230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'იმპოტი-პროდუქტები'!$B$230:$M$230</c:f>
              <c:numCache>
                <c:formatCode>General</c:formatCode>
                <c:ptCount val="12"/>
                <c:pt idx="0">
                  <c:v>93.850779955463608</c:v>
                </c:pt>
                <c:pt idx="1">
                  <c:v>94.549535522724597</c:v>
                </c:pt>
                <c:pt idx="2">
                  <c:v>93.693235304688955</c:v>
                </c:pt>
                <c:pt idx="3">
                  <c:v>94.148790915532572</c:v>
                </c:pt>
                <c:pt idx="4">
                  <c:v>94.808852770730624</c:v>
                </c:pt>
                <c:pt idx="5">
                  <c:v>95.9527109227446</c:v>
                </c:pt>
                <c:pt idx="6">
                  <c:v>95.693251726959019</c:v>
                </c:pt>
                <c:pt idx="7">
                  <c:v>94.624312481412645</c:v>
                </c:pt>
                <c:pt idx="8">
                  <c:v>93.904661973795584</c:v>
                </c:pt>
                <c:pt idx="9">
                  <c:v>95.794162635253826</c:v>
                </c:pt>
                <c:pt idx="10">
                  <c:v>99.192386241437319</c:v>
                </c:pt>
                <c:pt idx="11">
                  <c:v>101.58666232211311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74D0-4A10-9C6C-874E69AC2E44}"/>
            </c:ext>
          </c:extLst>
        </c:ser>
        <c:ser>
          <c:idx val="1"/>
          <c:order val="1"/>
          <c:tx>
            <c:strRef>
              <c:f>'იმპოტი-პროდუქტები'!$A$231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'იმპოტი-პროდუქტები'!$B$231:$M$231</c:f>
              <c:numCache>
                <c:formatCode>General</c:formatCode>
                <c:ptCount val="12"/>
                <c:pt idx="0">
                  <c:v>103.61243780701011</c:v>
                </c:pt>
                <c:pt idx="1">
                  <c:v>100.48317966982319</c:v>
                </c:pt>
                <c:pt idx="2">
                  <c:v>96.1960295511102</c:v>
                </c:pt>
                <c:pt idx="3">
                  <c:v>93.517296455305043</c:v>
                </c:pt>
                <c:pt idx="4">
                  <c:v>92.110886481276935</c:v>
                </c:pt>
                <c:pt idx="5">
                  <c:v>94.254067195658607</c:v>
                </c:pt>
                <c:pt idx="6">
                  <c:v>95.048084817371219</c:v>
                </c:pt>
                <c:pt idx="7">
                  <c:v>96.94264239024524</c:v>
                </c:pt>
                <c:pt idx="8">
                  <c:v>99.060626934585471</c:v>
                </c:pt>
                <c:pt idx="9">
                  <c:v>102.46152823291985</c:v>
                </c:pt>
                <c:pt idx="10">
                  <c:v>106.71620891512508</c:v>
                </c:pt>
                <c:pt idx="11">
                  <c:v>109.759275662543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74D0-4A10-9C6C-874E69AC2E44}"/>
            </c:ext>
          </c:extLst>
        </c:ser>
        <c:ser>
          <c:idx val="2"/>
          <c:order val="2"/>
          <c:tx>
            <c:strRef>
              <c:f>'იმპოტი-პროდუქტები'!$A$232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'იმპოტი-პროდუქტები'!$B$232:$M$232</c:f>
              <c:numCache>
                <c:formatCode>General</c:formatCode>
                <c:ptCount val="12"/>
                <c:pt idx="0">
                  <c:v>112.9366447724327</c:v>
                </c:pt>
                <c:pt idx="1">
                  <c:v>115.96582715789961</c:v>
                </c:pt>
                <c:pt idx="2">
                  <c:v>118.61085405898515</c:v>
                </c:pt>
                <c:pt idx="3">
                  <c:v>121.43307783295158</c:v>
                </c:pt>
                <c:pt idx="4">
                  <c:v>127.46093585497982</c:v>
                </c:pt>
                <c:pt idx="5">
                  <c:v>124.62778472601251</c:v>
                </c:pt>
                <c:pt idx="6">
                  <c:v>123.91870590984652</c:v>
                </c:pt>
                <c:pt idx="7">
                  <c:v>127.29438157112905</c:v>
                </c:pt>
                <c:pt idx="8">
                  <c:v>128.51905211131293</c:v>
                </c:pt>
                <c:pt idx="9">
                  <c:v>132.53329678946218</c:v>
                </c:pt>
                <c:pt idx="10">
                  <c:v>134.61293724008328</c:v>
                </c:pt>
                <c:pt idx="11">
                  <c:v>132.99761026907638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74D0-4A10-9C6C-874E69AC2E44}"/>
            </c:ext>
          </c:extLst>
        </c:ser>
        <c:ser>
          <c:idx val="3"/>
          <c:order val="3"/>
          <c:tx>
            <c:strRef>
              <c:f>'იმპოტი-პროდუქტები'!$A$233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'იმპოტი-პროდუქტები'!$B$233:$M$233</c:f>
              <c:numCache>
                <c:formatCode>General</c:formatCode>
                <c:ptCount val="12"/>
                <c:pt idx="0">
                  <c:v>132.66769525562779</c:v>
                </c:pt>
                <c:pt idx="1">
                  <c:v>138.02520883427883</c:v>
                </c:pt>
                <c:pt idx="2">
                  <c:v>156.26642660619203</c:v>
                </c:pt>
                <c:pt idx="3">
                  <c:v>155.01646236463597</c:v>
                </c:pt>
                <c:pt idx="4">
                  <c:v>154.52887416447888</c:v>
                </c:pt>
                <c:pt idx="5">
                  <c:v>150.92024826368328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74D0-4A10-9C6C-874E69AC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91979296"/>
        <c:axId val="-891978208"/>
      </c:lineChart>
      <c:catAx>
        <c:axId val="-8919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1978208"/>
        <c:crosses val="autoZero"/>
        <c:auto val="0"/>
        <c:lblAlgn val="ctr"/>
        <c:lblOffset val="100"/>
        <c:noMultiLvlLbl val="0"/>
      </c:catAx>
      <c:valAx>
        <c:axId val="-8919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19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smtId="4294967295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8522765636444"/>
          <c:y val="2.3377969861030579E-2"/>
          <c:w val="0.76425319910049438"/>
          <c:h val="0.776601195335388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 nishna done'!$B$68</c:f>
              <c:strCache>
                <c:ptCount val="1"/>
                <c:pt idx="0">
                  <c:v>Primary prodaction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done'!$C$68:$L$68</c:f>
              <c:numCache>
                <c:formatCode>_(* #,##0_);_(* \(#,##0\);_(* "-"??_);_(@_)</c:formatCode>
                <c:ptCount val="10"/>
                <c:pt idx="0">
                  <c:v>2225.9694382057605</c:v>
                </c:pt>
                <c:pt idx="1">
                  <c:v>2463.7410300048132</c:v>
                </c:pt>
                <c:pt idx="2">
                  <c:v>2653.7133909431732</c:v>
                </c:pt>
                <c:pt idx="3">
                  <c:v>2651.590338711801</c:v>
                </c:pt>
                <c:pt idx="4">
                  <c:v>2614.8381897535737</c:v>
                </c:pt>
                <c:pt idx="5">
                  <c:v>2543.5818649588673</c:v>
                </c:pt>
                <c:pt idx="6">
                  <c:v>3015.8506863762586</c:v>
                </c:pt>
                <c:pt idx="7">
                  <c:v>3203.6828437364479</c:v>
                </c:pt>
                <c:pt idx="8">
                  <c:v>3590.8889195882934</c:v>
                </c:pt>
                <c:pt idx="9">
                  <c:v>3683.5994322583274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8B54-4C7D-A62A-F46943B5FB90}"/>
            </c:ext>
          </c:extLst>
        </c:ser>
        <c:ser>
          <c:idx val="1"/>
          <c:order val="1"/>
          <c:tx>
            <c:strRef>
              <c:f>'2 nishna done'!$B$69</c:f>
              <c:strCache>
                <c:ptCount val="1"/>
                <c:pt idx="0">
                  <c:v>Food and beverages 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done'!$C$69:$L$69</c:f>
              <c:numCache>
                <c:formatCode>_(* #,##0_);_(* \(#,##0\);_(* "-"??_);_(@_)</c:formatCode>
                <c:ptCount val="10"/>
                <c:pt idx="0">
                  <c:v>1289.1265977146988</c:v>
                </c:pt>
                <c:pt idx="1">
                  <c:v>1468.0283595959968</c:v>
                </c:pt>
                <c:pt idx="2">
                  <c:v>1706.1577638333383</c:v>
                </c:pt>
                <c:pt idx="3">
                  <c:v>1669.0081752471847</c:v>
                </c:pt>
                <c:pt idx="4">
                  <c:v>1416.9633759408412</c:v>
                </c:pt>
                <c:pt idx="5">
                  <c:v>1822.6991172208959</c:v>
                </c:pt>
                <c:pt idx="6">
                  <c:v>1992.6065275627789</c:v>
                </c:pt>
                <c:pt idx="7">
                  <c:v>2264.9342159153425</c:v>
                </c:pt>
                <c:pt idx="8">
                  <c:v>2461.2727199857195</c:v>
                </c:pt>
                <c:pt idx="9">
                  <c:v>2788.1529852695166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8B54-4C7D-A62A-F46943B5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59180880"/>
        <c:axId val="-1159181424"/>
      </c:barChart>
      <c:lineChart>
        <c:grouping val="stacked"/>
        <c:varyColors val="0"/>
        <c:ser>
          <c:idx val="2"/>
          <c:order val="2"/>
          <c:tx>
            <c:strRef>
              <c:f>'2 nishna done'!$B$70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done'!$C$70:$L$70</c:f>
              <c:numCache>
                <c:formatCode>_(* #,##0_);_(* \(#,##0\);_(* "-"??_);_(@_)</c:formatCode>
                <c:ptCount val="10"/>
                <c:pt idx="0">
                  <c:v>3515.0960359204591</c:v>
                </c:pt>
                <c:pt idx="1">
                  <c:v>3931.76938960081</c:v>
                </c:pt>
                <c:pt idx="2">
                  <c:v>4359.8711547765115</c:v>
                </c:pt>
                <c:pt idx="3">
                  <c:v>4320.5985139589857</c:v>
                </c:pt>
                <c:pt idx="4">
                  <c:v>4031.8015656944149</c:v>
                </c:pt>
                <c:pt idx="5">
                  <c:v>4366.2809821797637</c:v>
                </c:pt>
                <c:pt idx="6">
                  <c:v>5008.4572139390375</c:v>
                </c:pt>
                <c:pt idx="7">
                  <c:v>5468.6170596517904</c:v>
                </c:pt>
                <c:pt idx="8">
                  <c:v>6052.161639574013</c:v>
                </c:pt>
                <c:pt idx="9">
                  <c:v>6471.752417527844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8B54-4C7D-A62A-F46943B5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9180880"/>
        <c:axId val="-1159181424"/>
      </c:lineChart>
      <c:catAx>
        <c:axId val="-11591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159181424"/>
        <c:crosses val="autoZero"/>
        <c:auto val="0"/>
        <c:lblAlgn val="ctr"/>
        <c:lblOffset val="100"/>
        <c:noMultiLvlLbl val="0"/>
      </c:catAx>
      <c:valAx>
        <c:axId val="-11591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1159180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i="0" u="none" strike="noStrike" kern="1200" spc="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农产品贸易（百万美元）</a:t>
            </a:r>
            <a:endParaRPr lang="en-US" sz="1400" b="1" i="0" u="none" strike="noStrike" kern="1200" spc="0" baseline="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5364792346954346"/>
          <c:y val="1.0073137469589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Sheet1!$B$7:$H$7</c:f>
              <c:numCache>
                <c:formatCode>#,##0</c:formatCode>
                <c:ptCount val="7"/>
                <c:pt idx="0">
                  <c:v>612.1915787325006</c:v>
                </c:pt>
                <c:pt idx="1">
                  <c:v>693.15343593477212</c:v>
                </c:pt>
                <c:pt idx="2">
                  <c:v>778.32555842017962</c:v>
                </c:pt>
                <c:pt idx="3">
                  <c:v>966.01200464332567</c:v>
                </c:pt>
                <c:pt idx="4">
                  <c:v>889.18569400185913</c:v>
                </c:pt>
                <c:pt idx="5">
                  <c:v>942.17504558409053</c:v>
                </c:pt>
                <c:pt idx="6">
                  <c:v>1141.6290326857443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6E09-43BD-AFF7-B0FB8CF8952E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Sheet1!$B$8:$H$8</c:f>
              <c:numCache>
                <c:formatCode>#,##0</c:formatCode>
                <c:ptCount val="7"/>
                <c:pt idx="0">
                  <c:v>1106.4683208669967</c:v>
                </c:pt>
                <c:pt idx="1">
                  <c:v>1063.8537633340782</c:v>
                </c:pt>
                <c:pt idx="2">
                  <c:v>1173.768108387347</c:v>
                </c:pt>
                <c:pt idx="3">
                  <c:v>1353.8318435207871</c:v>
                </c:pt>
                <c:pt idx="4">
                  <c:v>1251.6775597912645</c:v>
                </c:pt>
                <c:pt idx="5">
                  <c:v>1207.8799986367269</c:v>
                </c:pt>
                <c:pt idx="6">
                  <c:v>1349.598240951774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6E09-43BD-AFF7-B0FB8CF8952E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Sheet1!$B$9:$H$9</c:f>
              <c:numCache>
                <c:formatCode>0</c:formatCode>
                <c:ptCount val="7"/>
                <c:pt idx="0">
                  <c:v>-494.27674213449609</c:v>
                </c:pt>
                <c:pt idx="1">
                  <c:v>-370.7003273993061</c:v>
                </c:pt>
                <c:pt idx="2">
                  <c:v>-395.44254996716722</c:v>
                </c:pt>
                <c:pt idx="3">
                  <c:v>-387.81983887746139</c:v>
                </c:pt>
                <c:pt idx="4">
                  <c:v>-362.49186578940521</c:v>
                </c:pt>
                <c:pt idx="5">
                  <c:v>-265.70495305263648</c:v>
                </c:pt>
                <c:pt idx="6">
                  <c:v>-207.9692082660296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6E09-43BD-AFF7-B0FB8CF89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59188496"/>
        <c:axId val="-1159189584"/>
      </c:barChart>
      <c:catAx>
        <c:axId val="-115918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1159189584"/>
        <c:crosses val="autoZero"/>
        <c:auto val="0"/>
        <c:lblAlgn val="ctr"/>
        <c:lblOffset val="100"/>
        <c:noMultiLvlLbl val="0"/>
      </c:catAx>
      <c:valAx>
        <c:axId val="-11591895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15918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smtId="4294967295">
          <a:solidFill>
            <a:sysClr val="windowText" lastClr="000000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Export</a:t>
            </a:r>
          </a:p>
        </c:rich>
      </c:tx>
      <c:layout>
        <c:manualLayout>
          <c:xMode val="edge"/>
          <c:yMode val="edge"/>
          <c:x val="0.26887303590774536"/>
          <c:y val="2.2186722606420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137004107236862E-2"/>
          <c:y val="0.24001596868038177"/>
          <c:w val="0.65792298316955566"/>
          <c:h val="0.657922983169555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AA3-48C5-B784-B43DD3B5F8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AA3-48C5-B784-B43DD3B5F8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7AA3-48C5-B784-B43DD3B5F8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7AA3-48C5-B784-B43DD3B5F8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7AA3-48C5-B784-B43DD3B5F8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7AA3-48C5-B784-B43DD3B5F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Sheet1!$J$21:$J$26</c:f>
              <c:strCache>
                <c:ptCount val="6"/>
                <c:pt idx="0">
                  <c:v>Russia</c:v>
                </c:pt>
                <c:pt idx="1">
                  <c:v>EU</c:v>
                </c:pt>
                <c:pt idx="2">
                  <c:v>Ukraine</c:v>
                </c:pt>
                <c:pt idx="3">
                  <c:v>Azerbaijan</c:v>
                </c:pt>
                <c:pt idx="4">
                  <c:v>Armenia</c:v>
                </c:pt>
                <c:pt idx="5">
                  <c:v>Other Countries</c:v>
                </c:pt>
              </c:strCache>
            </c:strRef>
          </c:cat>
          <c:val>
            <c:numRef>
              <c:f>Sheet1!$K$21:$K$26</c:f>
              <c:numCache>
                <c:formatCode>0%</c:formatCode>
                <c:ptCount val="6"/>
                <c:pt idx="0">
                  <c:v>0.33804749335757528</c:v>
                </c:pt>
                <c:pt idx="1">
                  <c:v>0.1576304088446672</c:v>
                </c:pt>
                <c:pt idx="2">
                  <c:v>9.5028763531023408E-2</c:v>
                </c:pt>
                <c:pt idx="3">
                  <c:v>9.4706725490592031E-2</c:v>
                </c:pt>
                <c:pt idx="4">
                  <c:v>7.701132440864833E-2</c:v>
                </c:pt>
                <c:pt idx="5">
                  <c:v>0.23757528436749442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7AA3-48C5-B784-B43DD3B5F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5166320801"/>
          <c:y val="6.8155519664287567E-2"/>
          <c:w val="0.3024127185344696"/>
          <c:h val="0.9052203893661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Import</a:t>
            </a:r>
          </a:p>
        </c:rich>
      </c:tx>
      <c:layout>
        <c:manualLayout>
          <c:xMode val="edge"/>
          <c:yMode val="edge"/>
          <c:x val="0.20579938590526581"/>
          <c:y val="4.96543794870376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137004107236862E-2"/>
          <c:y val="0.24001596868038177"/>
          <c:w val="0.65792298316955566"/>
          <c:h val="0.657922983169555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DDC8-48C7-874A-BA610FC8DD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DDC8-48C7-874A-BA610FC8DD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DDC8-48C7-874A-BA610FC8DD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DDC8-48C7-874A-BA610FC8DD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DDC8-48C7-874A-BA610FC8DD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DDC8-48C7-874A-BA610FC8DD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Sheet2!$G$15:$G$20</c:f>
              <c:strCache>
                <c:ptCount val="6"/>
                <c:pt idx="0">
                  <c:v>Russia</c:v>
                </c:pt>
                <c:pt idx="1">
                  <c:v>EU</c:v>
                </c:pt>
                <c:pt idx="2">
                  <c:v>Ukraine</c:v>
                </c:pt>
                <c:pt idx="3">
                  <c:v>Turkey</c:v>
                </c:pt>
                <c:pt idx="4">
                  <c:v>Brasil</c:v>
                </c:pt>
                <c:pt idx="5">
                  <c:v>Other Countries</c:v>
                </c:pt>
              </c:strCache>
            </c:strRef>
          </c:cat>
          <c:val>
            <c:numRef>
              <c:f>Sheet2!$H$15:$H$20</c:f>
              <c:numCache>
                <c:formatCode>0%</c:formatCode>
                <c:ptCount val="6"/>
                <c:pt idx="0">
                  <c:v>0.2587674945931917</c:v>
                </c:pt>
                <c:pt idx="1">
                  <c:v>0.21877003985976382</c:v>
                </c:pt>
                <c:pt idx="2">
                  <c:v>0.16035096975683175</c:v>
                </c:pt>
                <c:pt idx="3">
                  <c:v>0.11177125895549866</c:v>
                </c:pt>
                <c:pt idx="4">
                  <c:v>5.1876293931185979E-2</c:v>
                </c:pt>
                <c:pt idx="5">
                  <c:v>0.19846394290352853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DDC8-48C7-874A-BA610FC8D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5166320801"/>
          <c:y val="6.8155519664287567E-2"/>
          <c:w val="0.3024127185344696"/>
          <c:h val="0.9052203893661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i="0" u="none" strike="noStrike" kern="1200" spc="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主要农产品出口（百万美元）</a:t>
            </a:r>
          </a:p>
        </c:rich>
      </c:tx>
      <c:layout>
        <c:manualLayout>
          <c:xMode val="edge"/>
          <c:yMode val="edge"/>
          <c:x val="0.31971613265645044"/>
          <c:y val="3.67581737575877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518300533294678"/>
          <c:y val="0.14263367652893066"/>
          <c:w val="0.6207195520401001"/>
          <c:h val="0.75069421529769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'ექსპორტი-პროდუქტები'!$B$188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Live bovine animals</c:v>
                </c:pt>
                <c:pt idx="1">
                  <c:v>Waters, mineral and aerated waters, containing added sugar</c:v>
                </c:pt>
                <c:pt idx="2">
                  <c:v>Hazelnuts and other nuts</c:v>
                </c:pt>
                <c:pt idx="3">
                  <c:v>Mineral and fresh water</c:v>
                </c:pt>
                <c:pt idx="4">
                  <c:v>Alcoholic beverages</c:v>
                </c:pt>
                <c:pt idx="5">
                  <c:v>Wine</c:v>
                </c:pt>
              </c:strCache>
            </c:strRef>
          </c:cat>
          <c:val>
            <c:numRef>
              <c:f>'ექსპორტი-პროდუქტები'!$B$189:$B$194</c:f>
              <c:numCache>
                <c:formatCode>0</c:formatCode>
                <c:ptCount val="6"/>
                <c:pt idx="0">
                  <c:v>33.115112187091192</c:v>
                </c:pt>
                <c:pt idx="1">
                  <c:v>58.428947332192166</c:v>
                </c:pt>
                <c:pt idx="2">
                  <c:v>118.35064627507275</c:v>
                </c:pt>
                <c:pt idx="3">
                  <c:v>141.80818266643374</c:v>
                </c:pt>
                <c:pt idx="4">
                  <c:v>155.72480128357975</c:v>
                </c:pt>
                <c:pt idx="5">
                  <c:v>239.27663576584987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7887-4B3C-86C0-8D63287B2C4A}"/>
            </c:ext>
          </c:extLst>
        </c:ser>
        <c:ser>
          <c:idx val="1"/>
          <c:order val="1"/>
          <c:tx>
            <c:strRef>
              <c:f>'ექსპორტი-პროდუქტები'!$C$188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Live bovine animals</c:v>
                </c:pt>
                <c:pt idx="1">
                  <c:v>Waters, mineral and aerated waters, containing added sugar</c:v>
                </c:pt>
                <c:pt idx="2">
                  <c:v>Hazelnuts and other nuts</c:v>
                </c:pt>
                <c:pt idx="3">
                  <c:v>Mineral and fresh water</c:v>
                </c:pt>
                <c:pt idx="4">
                  <c:v>Alcoholic beverages</c:v>
                </c:pt>
                <c:pt idx="5">
                  <c:v>Wine</c:v>
                </c:pt>
              </c:strCache>
            </c:strRef>
          </c:cat>
          <c:val>
            <c:numRef>
              <c:f>'ექსპორტი-პროდუქტები'!$C$189:$C$194</c:f>
              <c:numCache>
                <c:formatCode>0</c:formatCode>
                <c:ptCount val="6"/>
                <c:pt idx="0">
                  <c:v>27.799988576950334</c:v>
                </c:pt>
                <c:pt idx="1">
                  <c:v>31.648529738635354</c:v>
                </c:pt>
                <c:pt idx="2">
                  <c:v>94.066873004457307</c:v>
                </c:pt>
                <c:pt idx="3">
                  <c:v>116.58072515682346</c:v>
                </c:pt>
                <c:pt idx="4">
                  <c:v>132.31447887095806</c:v>
                </c:pt>
                <c:pt idx="5">
                  <c:v>210.31174757670004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7887-4B3C-86C0-8D63287B2C4A}"/>
            </c:ext>
          </c:extLst>
        </c:ser>
        <c:ser>
          <c:idx val="2"/>
          <c:order val="2"/>
          <c:tx>
            <c:strRef>
              <c:f>'ექსპორტი-პროდუქტები'!$D$188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Live bovine animals</c:v>
                </c:pt>
                <c:pt idx="1">
                  <c:v>Waters, mineral and aerated waters, containing added sugar</c:v>
                </c:pt>
                <c:pt idx="2">
                  <c:v>Hazelnuts and other nuts</c:v>
                </c:pt>
                <c:pt idx="3">
                  <c:v>Mineral and fresh water</c:v>
                </c:pt>
                <c:pt idx="4">
                  <c:v>Alcoholic beverages</c:v>
                </c:pt>
                <c:pt idx="5">
                  <c:v>Wine</c:v>
                </c:pt>
              </c:strCache>
            </c:strRef>
          </c:cat>
          <c:val>
            <c:numRef>
              <c:f>'ექსპორტი-პროდუქტები'!$D$189:$D$194</c:f>
              <c:numCache>
                <c:formatCode>0</c:formatCode>
                <c:ptCount val="6"/>
                <c:pt idx="0">
                  <c:v>22.378120530627644</c:v>
                </c:pt>
                <c:pt idx="1">
                  <c:v>27.487615613625099</c:v>
                </c:pt>
                <c:pt idx="2">
                  <c:v>66.93751823162043</c:v>
                </c:pt>
                <c:pt idx="3">
                  <c:v>133.50276103323819</c:v>
                </c:pt>
                <c:pt idx="4">
                  <c:v>127.40479049658303</c:v>
                </c:pt>
                <c:pt idx="5">
                  <c:v>222.84936406005622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7887-4B3C-86C0-8D63287B2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894307440"/>
        <c:axId val="-894316144"/>
      </c:barChart>
      <c:catAx>
        <c:axId val="-89430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4316144"/>
        <c:crosses val="autoZero"/>
        <c:auto val="0"/>
        <c:lblAlgn val="ctr"/>
        <c:lblOffset val="100"/>
        <c:noMultiLvlLbl val="0"/>
      </c:catAx>
      <c:valAx>
        <c:axId val="-894316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89430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4908504486084"/>
          <c:y val="0.88858765363693237"/>
          <c:w val="0.29578098654747009"/>
          <c:h val="9.7191616892814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1" i="0" u="none" strike="noStrike" kern="1200" spc="0" baseline="0" dirty="0" smtClean="0">
                <a:solidFill>
                  <a:srgbClr val="737572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zh-CN" altLang="en-US" sz="1400" b="1" i="0" u="none" strike="noStrike" kern="1200" spc="0" baseline="0" dirty="0" smtClean="0">
                <a:solidFill>
                  <a:srgbClr val="737572"/>
                </a:solidFill>
                <a:effectLst/>
                <a:latin typeface="+mn-lt"/>
                <a:ea typeface="+mn-ea"/>
                <a:cs typeface="+mn-cs"/>
              </a:rPr>
              <a:t>主要农产品进口（百万美元））</a:t>
            </a:r>
          </a:p>
        </c:rich>
      </c:tx>
      <c:layout>
        <c:manualLayout>
          <c:xMode val="edge"/>
          <c:yMode val="edge"/>
          <c:x val="0.31604861021715491"/>
          <c:y val="2.0381156513480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'იმპოტი-პროდუქტები'!$B$202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pastry, cakes and the like</c:v>
                </c:pt>
                <c:pt idx="1">
                  <c:v>Sunflower oil </c:v>
                </c:pt>
                <c:pt idx="2">
                  <c:v>Chocolate Products</c:v>
                </c:pt>
                <c:pt idx="3">
                  <c:v>Sugar</c:v>
                </c:pt>
                <c:pt idx="4">
                  <c:v>Poultry meat</c:v>
                </c:pt>
                <c:pt idx="5">
                  <c:v>Wheat</c:v>
                </c:pt>
              </c:strCache>
            </c:strRef>
          </c:cat>
          <c:val>
            <c:numRef>
              <c:f>'იმპოტი-პროდუქტები'!$B$203:$B$208</c:f>
              <c:numCache>
                <c:formatCode>0</c:formatCode>
                <c:ptCount val="6"/>
                <c:pt idx="0">
                  <c:v>45.686707505483199</c:v>
                </c:pt>
                <c:pt idx="1">
                  <c:v>48.383333655932312</c:v>
                </c:pt>
                <c:pt idx="2">
                  <c:v>54.733658083101993</c:v>
                </c:pt>
                <c:pt idx="3">
                  <c:v>60.345509441827105</c:v>
                </c:pt>
                <c:pt idx="4">
                  <c:v>63.878834750553224</c:v>
                </c:pt>
                <c:pt idx="5">
                  <c:v>93.448326398959296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8254-469C-8B3A-60DE864DC208}"/>
            </c:ext>
          </c:extLst>
        </c:ser>
        <c:ser>
          <c:idx val="1"/>
          <c:order val="1"/>
          <c:tx>
            <c:strRef>
              <c:f>'იმპოტი-პროდუქტები'!$C$202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pastry, cakes and the like</c:v>
                </c:pt>
                <c:pt idx="1">
                  <c:v>Sunflower oil </c:v>
                </c:pt>
                <c:pt idx="2">
                  <c:v>Chocolate Products</c:v>
                </c:pt>
                <c:pt idx="3">
                  <c:v>Sugar</c:v>
                </c:pt>
                <c:pt idx="4">
                  <c:v>Poultry meat</c:v>
                </c:pt>
                <c:pt idx="5">
                  <c:v>Wheat</c:v>
                </c:pt>
              </c:strCache>
            </c:strRef>
          </c:cat>
          <c:val>
            <c:numRef>
              <c:f>'იმპოტი-პროდუქტები'!$C$203:$C$208</c:f>
              <c:numCache>
                <c:formatCode>0</c:formatCode>
                <c:ptCount val="6"/>
                <c:pt idx="0">
                  <c:v>36.809349675265892</c:v>
                </c:pt>
                <c:pt idx="1">
                  <c:v>46.026226609770241</c:v>
                </c:pt>
                <c:pt idx="2">
                  <c:v>44.300667820152519</c:v>
                </c:pt>
                <c:pt idx="3">
                  <c:v>51.27518164989602</c:v>
                </c:pt>
                <c:pt idx="4">
                  <c:v>62.250630781918943</c:v>
                </c:pt>
                <c:pt idx="5">
                  <c:v>107.82996296595329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8254-469C-8B3A-60DE864DC208}"/>
            </c:ext>
          </c:extLst>
        </c:ser>
        <c:ser>
          <c:idx val="2"/>
          <c:order val="2"/>
          <c:tx>
            <c:strRef>
              <c:f>'იმპოტი-პროდუქტები'!$D$202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 smtId="4294967295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pastry, cakes and the like</c:v>
                </c:pt>
                <c:pt idx="1">
                  <c:v>Sunflower oil </c:v>
                </c:pt>
                <c:pt idx="2">
                  <c:v>Chocolate Products</c:v>
                </c:pt>
                <c:pt idx="3">
                  <c:v>Sugar</c:v>
                </c:pt>
                <c:pt idx="4">
                  <c:v>Poultry meat</c:v>
                </c:pt>
                <c:pt idx="5">
                  <c:v>Wheat</c:v>
                </c:pt>
              </c:strCache>
            </c:strRef>
          </c:cat>
          <c:val>
            <c:numRef>
              <c:f>'იმპოტი-პროდუქტები'!$D$203:$D$208</c:f>
              <c:numCache>
                <c:formatCode>0</c:formatCode>
                <c:ptCount val="6"/>
                <c:pt idx="0">
                  <c:v>40.732833597828105</c:v>
                </c:pt>
                <c:pt idx="1">
                  <c:v>38.478676979080639</c:v>
                </c:pt>
                <c:pt idx="2">
                  <c:v>54.473894649307077</c:v>
                </c:pt>
                <c:pt idx="3">
                  <c:v>50.346489825472254</c:v>
                </c:pt>
                <c:pt idx="4">
                  <c:v>65.192436243532427</c:v>
                </c:pt>
                <c:pt idx="5">
                  <c:v>108.9776910008059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8254-469C-8B3A-60DE864D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894320496"/>
        <c:axId val="-894310160"/>
      </c:barChart>
      <c:catAx>
        <c:axId val="-89432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 smtId="4294967295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-894310160"/>
        <c:crosses val="autoZero"/>
        <c:auto val="0"/>
        <c:lblAlgn val="ctr"/>
        <c:lblOffset val="100"/>
        <c:noMultiLvlLbl val="0"/>
      </c:catAx>
      <c:valAx>
        <c:axId val="-894310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89432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zh-CN" sz="1400" b="1" i="0" u="none" strike="noStrike" kern="1200" spc="0" baseline="0" dirty="0" smtClean="0">
                <a:solidFill>
                  <a:srgbClr val="737572"/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400" b="1" i="0" u="none" strike="noStrike" kern="1200" spc="0" baseline="0" dirty="0" smtClean="0">
                <a:solidFill>
                  <a:srgbClr val="737572"/>
                </a:solidFill>
                <a:latin typeface="+mn-lt"/>
                <a:ea typeface="+mn-ea"/>
                <a:cs typeface="+mn-cs"/>
              </a:rPr>
              <a:t>农产品贸易（百万美元）</a:t>
            </a:r>
          </a:p>
        </c:rich>
      </c:tx>
      <c:layout>
        <c:manualLayout>
          <c:xMode val="edge"/>
          <c:yMode val="edge"/>
          <c:x val="0.22967089712619781"/>
          <c:y val="5.497970152646303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Sheet1!$K$5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Sheet1!$L$5:$R$5</c:f>
              <c:numCache>
                <c:formatCode>0</c:formatCode>
                <c:ptCount val="7"/>
                <c:pt idx="0">
                  <c:v>100.97352860409292</c:v>
                </c:pt>
                <c:pt idx="1">
                  <c:v>92.887095217905923</c:v>
                </c:pt>
                <c:pt idx="2">
                  <c:v>145.67822656114504</c:v>
                </c:pt>
                <c:pt idx="3">
                  <c:v>270.00131762672817</c:v>
                </c:pt>
                <c:pt idx="4">
                  <c:v>168.76120463301567</c:v>
                </c:pt>
                <c:pt idx="5">
                  <c:v>179.70049427363023</c:v>
                </c:pt>
                <c:pt idx="6">
                  <c:v>188.80764172272274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9E87-4824-B81A-536E6A9ED928}"/>
            </c:ext>
          </c:extLst>
        </c:ser>
        <c:ser>
          <c:idx val="1"/>
          <c:order val="1"/>
          <c:tx>
            <c:strRef>
              <c:f>Sheet1!$K$6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Sheet1!$L$6:$R$6</c:f>
              <c:numCache>
                <c:formatCode>0</c:formatCode>
                <c:ptCount val="7"/>
                <c:pt idx="0">
                  <c:v>52.739437987169424</c:v>
                </c:pt>
                <c:pt idx="1">
                  <c:v>53.286848497385115</c:v>
                </c:pt>
                <c:pt idx="2">
                  <c:v>58.374145858847676</c:v>
                </c:pt>
                <c:pt idx="3">
                  <c:v>81.612476286669335</c:v>
                </c:pt>
                <c:pt idx="4">
                  <c:v>89.695855909274641</c:v>
                </c:pt>
                <c:pt idx="5">
                  <c:v>61.630206779051569</c:v>
                </c:pt>
                <c:pt idx="6">
                  <c:v>56.906408788455998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9E87-4824-B81A-536E6A9ED928}"/>
            </c:ext>
          </c:extLst>
        </c:ser>
        <c:ser>
          <c:idx val="2"/>
          <c:order val="2"/>
          <c:tx>
            <c:strRef>
              <c:f>Sheet1!$K$7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 smtId="4294967295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Sheet1!$L$7:$R$7</c:f>
              <c:numCache>
                <c:formatCode>0</c:formatCode>
                <c:ptCount val="7"/>
                <c:pt idx="0">
                  <c:v>48.234090616923496</c:v>
                </c:pt>
                <c:pt idx="1">
                  <c:v>39.600246720520808</c:v>
                </c:pt>
                <c:pt idx="2">
                  <c:v>87.304080702297369</c:v>
                </c:pt>
                <c:pt idx="3">
                  <c:v>188.38884134005883</c:v>
                </c:pt>
                <c:pt idx="4">
                  <c:v>79.065348723741025</c:v>
                </c:pt>
                <c:pt idx="5">
                  <c:v>118.07028749457865</c:v>
                </c:pt>
                <c:pt idx="6">
                  <c:v>131.90123293426674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9E87-4824-B81A-536E6A9ED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894315600"/>
        <c:axId val="-894321040"/>
      </c:barChart>
      <c:catAx>
        <c:axId val="-89431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-894321040"/>
        <c:crosses val="autoZero"/>
        <c:auto val="0"/>
        <c:lblAlgn val="ctr"/>
        <c:lblOffset val="100"/>
        <c:noMultiLvlLbl val="0"/>
      </c:catAx>
      <c:valAx>
        <c:axId val="-8943210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-89431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smtId="4294967295">
          <a:solidFill>
            <a:sysClr val="windowText" lastClr="000000"/>
          </a:solidFill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b="1" i="0" u="none" strike="noStrike" kern="1200" baseline="0">
                <a:solidFill>
                  <a:srgbClr val="737572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Export</a:t>
            </a:r>
          </a:p>
        </c:rich>
      </c:tx>
      <c:layout>
        <c:manualLayout>
          <c:xMode val="edge"/>
          <c:yMode val="edge"/>
          <c:x val="0.25596815347671509"/>
          <c:y val="3.54987569153308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137004107236862E-2"/>
          <c:y val="0.24001596868038177"/>
          <c:w val="0.65792298316955566"/>
          <c:h val="0.657922983169555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B82-47B9-8278-023064054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B82-47B9-8278-023064054E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B82-47B9-8278-023064054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B82-47B9-8278-023064054E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1B82-47B9-8278-023064054E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Sheet1!$H$26:$H$30</c:f>
              <c:strCache>
                <c:ptCount val="5"/>
                <c:pt idx="0">
                  <c:v>Azerbaijan</c:v>
                </c:pt>
                <c:pt idx="1">
                  <c:v>Kazakhstan</c:v>
                </c:pt>
                <c:pt idx="2">
                  <c:v>China</c:v>
                </c:pt>
                <c:pt idx="3">
                  <c:v>Uzbekistan</c:v>
                </c:pt>
                <c:pt idx="4">
                  <c:v>Other countries</c:v>
                </c:pt>
              </c:strCache>
            </c:strRef>
          </c:cat>
          <c:val>
            <c:numRef>
              <c:f>Sheet1!$I$26:$I$30</c:f>
              <c:numCache>
                <c:formatCode>0%</c:formatCode>
                <c:ptCount val="5"/>
                <c:pt idx="0">
                  <c:v>0.57264603500233546</c:v>
                </c:pt>
                <c:pt idx="1">
                  <c:v>0.16524402044006162</c:v>
                </c:pt>
                <c:pt idx="2">
                  <c:v>0.1322256276964294</c:v>
                </c:pt>
                <c:pt idx="3">
                  <c:v>5.7103054013289453E-2</c:v>
                </c:pt>
                <c:pt idx="4">
                  <c:v>7.2781262847883985E-2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A-1B82-47B9-8278-023064054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21679878234863"/>
          <c:y val="6.8155519664287567E-2"/>
          <c:w val="0.32978317141532898"/>
          <c:h val="0.9052203893661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 smtId="4294967295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latin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94772-DAED-4C11-8D40-0436354252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0242FBD-51C0-40F6-98E6-8574C69AE849}" type="parTrans" cxnId="{DAD83BB4-1A13-4F49-9D4A-3B8F81DF6A81}">
      <dgm:prSet/>
      <dgm:spPr/>
      <dgm:t>
        <a:bodyPr/>
        <a:lstStyle/>
        <a:p>
          <a:endParaRPr lang="en-US"/>
        </a:p>
      </dgm:t>
    </dgm:pt>
    <dgm:pt modelId="{F4AC9DD3-FCFF-42E8-BD81-619DBF1E79C9}">
      <dgm:prSet custT="1"/>
      <dgm:spPr/>
      <dgm:t>
        <a:bodyPr>
          <a:noAutofit/>
        </a:bodyPr>
        <a:lstStyle/>
        <a:p>
          <a:pPr rtl="0"/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全球农产品和食品市场价格增长趋势</a:t>
          </a:r>
        </a:p>
      </dgm:t>
    </dgm:pt>
    <dgm:pt modelId="{0159A847-073C-40CE-A8C5-8033ED4478DD}" type="sibTrans" cxnId="{DAD83BB4-1A13-4F49-9D4A-3B8F81DF6A81}">
      <dgm:prSet/>
      <dgm:spPr/>
      <dgm:t>
        <a:bodyPr/>
        <a:lstStyle/>
        <a:p>
          <a:endParaRPr lang="en-US"/>
        </a:p>
      </dgm:t>
    </dgm:pt>
    <dgm:pt modelId="{476F822B-B57A-463D-818D-C8480D1CCB66}" type="parTrans" cxnId="{6A507DA6-1DE4-4609-9149-9AC85339AA88}">
      <dgm:prSet/>
      <dgm:spPr/>
      <dgm:t>
        <a:bodyPr/>
        <a:lstStyle/>
        <a:p>
          <a:endParaRPr lang="en-US"/>
        </a:p>
      </dgm:t>
    </dgm:pt>
    <dgm:pt modelId="{7A7BE918-5090-4C81-B213-FEE221031DA1}">
      <dgm:prSet custT="1"/>
      <dgm:spPr/>
      <dgm:t>
        <a:bodyPr>
          <a:noAutofit/>
        </a:bodyPr>
        <a:lstStyle/>
        <a:p>
          <a:pPr rtl="0"/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全球农产品和食品市场的供应链挑战</a:t>
          </a:r>
        </a:p>
      </dgm:t>
    </dgm:pt>
    <dgm:pt modelId="{6DA85E5D-DC25-451E-8D8D-E45C7E43BCDA}" type="sibTrans" cxnId="{6A507DA6-1DE4-4609-9149-9AC85339AA88}">
      <dgm:prSet/>
      <dgm:spPr/>
      <dgm:t>
        <a:bodyPr/>
        <a:lstStyle/>
        <a:p>
          <a:endParaRPr lang="en-US"/>
        </a:p>
      </dgm:t>
    </dgm:pt>
    <dgm:pt modelId="{4ECCB5D7-6C6C-47CB-B57B-7FF229B7DD97}" type="parTrans" cxnId="{A9DB25CF-ED06-4299-805D-A8DE1E2D2016}">
      <dgm:prSet/>
      <dgm:spPr/>
      <dgm:t>
        <a:bodyPr/>
        <a:lstStyle/>
        <a:p>
          <a:endParaRPr lang="en-US"/>
        </a:p>
      </dgm:t>
    </dgm:pt>
    <dgm:pt modelId="{72401947-718D-42F2-8FB0-9A38258202C1}">
      <dgm:prSet phldrT="[Text]" custT="1"/>
      <dgm:spPr/>
      <dgm:t>
        <a:bodyPr>
          <a:noAutofit/>
        </a:bodyPr>
        <a:lstStyle/>
        <a:p>
          <a:pPr rtl="0"/>
          <a:r>
            <a:rPr lang="zh-Hans" sz="1600" b="1" i="0" u="none" strike="noStrike" dirty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农业投入的价格增长趋势——肥料、植物保护产品</a:t>
          </a:r>
          <a:r>
            <a:rPr lang="zh-Hans" sz="1600" b="1" i="0" u="none" strike="noStrike" dirty="0" smtClean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等</a:t>
          </a:r>
          <a:endParaRPr lang="en-US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E47111DC-0CF5-405A-A046-2810837C9B6E}" type="sibTrans" cxnId="{A9DB25CF-ED06-4299-805D-A8DE1E2D2016}">
      <dgm:prSet/>
      <dgm:spPr/>
      <dgm:t>
        <a:bodyPr/>
        <a:lstStyle/>
        <a:p>
          <a:endParaRPr lang="en-US"/>
        </a:p>
      </dgm:t>
    </dgm:pt>
    <dgm:pt modelId="{EA8E5F35-ACDC-4A08-A82D-78DC9E2B46C2}" type="parTrans" cxnId="{DB61E03D-3CD2-4B66-B4BD-F5D177D7DBC8}">
      <dgm:prSet/>
      <dgm:spPr/>
      <dgm:t>
        <a:bodyPr/>
        <a:lstStyle/>
        <a:p>
          <a:endParaRPr lang="en-US"/>
        </a:p>
      </dgm:t>
    </dgm:pt>
    <dgm:pt modelId="{6C79F953-51DC-4CEB-B2AF-A48D6DBE6EB8}">
      <dgm:prSet custT="1"/>
      <dgm:spPr/>
      <dgm:t>
        <a:bodyPr>
          <a:noAutofit/>
        </a:bodyPr>
        <a:lstStyle/>
        <a:p>
          <a:pPr rtl="0"/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进口依存度高——小麦、植物油、糖</a:t>
          </a:r>
          <a:endParaRPr lang="en-US" sz="6500" b="1">
            <a:solidFill>
              <a:schemeClr val="tx1">
                <a:lumMod val="50000"/>
              </a:schemeClr>
            </a:solidFill>
          </a:endParaRPr>
        </a:p>
      </dgm:t>
    </dgm:pt>
    <dgm:pt modelId="{8E162E2D-C99C-4D04-8F97-04B492095143}" type="sibTrans" cxnId="{DB61E03D-3CD2-4B66-B4BD-F5D177D7DBC8}">
      <dgm:prSet/>
      <dgm:spPr/>
      <dgm:t>
        <a:bodyPr/>
        <a:lstStyle/>
        <a:p>
          <a:endParaRPr lang="en-US"/>
        </a:p>
      </dgm:t>
    </dgm:pt>
    <dgm:pt modelId="{4B97C636-0522-4C6D-A08F-49CB7B19D662}" type="pres">
      <dgm:prSet presAssocID="{A3B94772-DAED-4C11-8D40-043635425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22FA925-8138-4857-BC7F-71C1C99ABC30}" type="pres">
      <dgm:prSet presAssocID="{A3B94772-DAED-4C11-8D40-043635425227}" presName="Name1" presStyleCnt="0"/>
      <dgm:spPr/>
      <dgm:t>
        <a:bodyPr/>
        <a:lstStyle/>
        <a:p>
          <a:endParaRPr/>
        </a:p>
      </dgm:t>
    </dgm:pt>
    <dgm:pt modelId="{41941831-7E64-4BD2-A12F-7A15EA462AF9}" type="pres">
      <dgm:prSet presAssocID="{A3B94772-DAED-4C11-8D40-043635425227}" presName="cycle" presStyleCnt="0"/>
      <dgm:spPr/>
      <dgm:t>
        <a:bodyPr/>
        <a:lstStyle/>
        <a:p>
          <a:endParaRPr/>
        </a:p>
      </dgm:t>
    </dgm:pt>
    <dgm:pt modelId="{4F725614-CBB8-4C23-B34A-7EB78B1FE8EE}" type="pres">
      <dgm:prSet presAssocID="{A3B94772-DAED-4C11-8D40-043635425227}" presName="srcNode" presStyleLbl="node1" presStyleIdx="0" presStyleCnt="4"/>
      <dgm:spPr/>
      <dgm:t>
        <a:bodyPr/>
        <a:lstStyle/>
        <a:p>
          <a:endParaRPr/>
        </a:p>
      </dgm:t>
    </dgm:pt>
    <dgm:pt modelId="{C19FCE4A-DC6A-4832-9C59-AB2CB7ECB1BE}" type="pres">
      <dgm:prSet presAssocID="{A3B94772-DAED-4C11-8D40-043635425227}" presName="conn" presStyleLbl="parChTrans1D2" presStyleIdx="0" presStyleCnt="1"/>
      <dgm:spPr/>
      <dgm:t>
        <a:bodyPr/>
        <a:lstStyle/>
        <a:p>
          <a:endParaRPr lang="en-US"/>
        </a:p>
      </dgm:t>
    </dgm:pt>
    <dgm:pt modelId="{3441BF91-2E32-43BF-9E23-043AFAA12D3F}" type="pres">
      <dgm:prSet presAssocID="{A3B94772-DAED-4C11-8D40-043635425227}" presName="extraNode" presStyleLbl="node1" presStyleIdx="0" presStyleCnt="4"/>
      <dgm:spPr/>
      <dgm:t>
        <a:bodyPr/>
        <a:lstStyle/>
        <a:p>
          <a:endParaRPr/>
        </a:p>
      </dgm:t>
    </dgm:pt>
    <dgm:pt modelId="{43910C5E-0D88-4261-A72C-8F5254E60BCA}" type="pres">
      <dgm:prSet presAssocID="{A3B94772-DAED-4C11-8D40-043635425227}" presName="dstNode" presStyleLbl="node1" presStyleIdx="0" presStyleCnt="4"/>
      <dgm:spPr/>
      <dgm:t>
        <a:bodyPr/>
        <a:lstStyle/>
        <a:p>
          <a:endParaRPr/>
        </a:p>
      </dgm:t>
    </dgm:pt>
    <dgm:pt modelId="{2325D755-E530-4541-9412-9DD765DFBE7C}" type="pres">
      <dgm:prSet presAssocID="{F4AC9DD3-FCFF-42E8-BD81-619DBF1E79C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FAA7F-65F0-4CD7-A62E-94D92B3E2BC7}" type="pres">
      <dgm:prSet presAssocID="{F4AC9DD3-FCFF-42E8-BD81-619DBF1E79C9}" presName="accent_1" presStyleCnt="0"/>
      <dgm:spPr/>
      <dgm:t>
        <a:bodyPr/>
        <a:lstStyle/>
        <a:p>
          <a:endParaRPr/>
        </a:p>
      </dgm:t>
    </dgm:pt>
    <dgm:pt modelId="{A3796828-29E7-454E-820F-5D189C790055}" type="pres">
      <dgm:prSet presAssocID="{F4AC9DD3-FCFF-42E8-BD81-619DBF1E79C9}" presName="accentRepeatNode" presStyleLbl="solidFgAcc1" presStyleIdx="0" presStyleCnt="4"/>
      <dgm:spPr/>
      <dgm:t>
        <a:bodyPr/>
        <a:lstStyle/>
        <a:p>
          <a:endParaRPr/>
        </a:p>
      </dgm:t>
    </dgm:pt>
    <dgm:pt modelId="{C7594E6F-AB92-422B-8D3A-345F36D36A3A}" type="pres">
      <dgm:prSet presAssocID="{7A7BE918-5090-4C81-B213-FEE221031DA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98239-8ECF-4907-98E4-394BB8D71936}" type="pres">
      <dgm:prSet presAssocID="{7A7BE918-5090-4C81-B213-FEE221031DA1}" presName="accent_2" presStyleCnt="0"/>
      <dgm:spPr/>
      <dgm:t>
        <a:bodyPr/>
        <a:lstStyle/>
        <a:p>
          <a:endParaRPr/>
        </a:p>
      </dgm:t>
    </dgm:pt>
    <dgm:pt modelId="{6B502C86-9C6A-4AED-8B88-3266A1FEE8BE}" type="pres">
      <dgm:prSet presAssocID="{7A7BE918-5090-4C81-B213-FEE221031DA1}" presName="accentRepeatNode" presStyleLbl="solidFgAcc1" presStyleIdx="1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90F89D9-D6D0-430C-BC9F-3DD27780C800}" type="pres">
      <dgm:prSet presAssocID="{72401947-718D-42F2-8FB0-9A38258202C1}" presName="text_3" presStyleLbl="node1" presStyleIdx="2" presStyleCnt="4" custLinFactNeighborX="-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2CEB1-D79A-4DCB-A656-6C0E576EB836}" type="pres">
      <dgm:prSet presAssocID="{72401947-718D-42F2-8FB0-9A38258202C1}" presName="accent_3" presStyleCnt="0"/>
      <dgm:spPr/>
      <dgm:t>
        <a:bodyPr/>
        <a:lstStyle/>
        <a:p>
          <a:endParaRPr/>
        </a:p>
      </dgm:t>
    </dgm:pt>
    <dgm:pt modelId="{B6E59C34-1F19-40C7-B2B8-902E7DB8C366}" type="pres">
      <dgm:prSet presAssocID="{72401947-718D-42F2-8FB0-9A38258202C1}" presName="accentRepeatNode" presStyleLbl="solidFgAcc1" presStyleIdx="2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/>
        </a:p>
      </dgm:t>
    </dgm:pt>
    <dgm:pt modelId="{1367AFCB-AE7B-4127-A89B-336F00E69EC1}" type="pres">
      <dgm:prSet presAssocID="{6C79F953-51DC-4CEB-B2AF-A48D6DBE6EB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ED4BB-77EB-4647-9AD4-7B61443F5D99}" type="pres">
      <dgm:prSet presAssocID="{6C79F953-51DC-4CEB-B2AF-A48D6DBE6EB8}" presName="accent_4" presStyleCnt="0"/>
      <dgm:spPr/>
      <dgm:t>
        <a:bodyPr/>
        <a:lstStyle/>
        <a:p>
          <a:endParaRPr/>
        </a:p>
      </dgm:t>
    </dgm:pt>
    <dgm:pt modelId="{B87B8121-7743-443D-B6F8-547B400D6055}" type="pres">
      <dgm:prSet presAssocID="{6C79F953-51DC-4CEB-B2AF-A48D6DBE6EB8}" presName="accentRepeatNode" presStyleLbl="solidFgAcc1" presStyleIdx="3" presStyleCnt="4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/>
        </a:p>
      </dgm:t>
    </dgm:pt>
  </dgm:ptLst>
  <dgm:cxnLst>
    <dgm:cxn modelId="{A9DB25CF-ED06-4299-805D-A8DE1E2D2016}" srcId="{A3B94772-DAED-4C11-8D40-043635425227}" destId="{72401947-718D-42F2-8FB0-9A38258202C1}" srcOrd="2" destOrd="0" parTransId="{4ECCB5D7-6C6C-47CB-B57B-7FF229B7DD97}" sibTransId="{E47111DC-0CF5-405A-A046-2810837C9B6E}"/>
    <dgm:cxn modelId="{047103BD-3A0E-4764-A78B-F78BFA545569}" type="presOf" srcId="{7A7BE918-5090-4C81-B213-FEE221031DA1}" destId="{C7594E6F-AB92-422B-8D3A-345F36D36A3A}" srcOrd="0" destOrd="0" presId="urn:microsoft.com/office/officeart/2008/layout/VerticalCurvedList"/>
    <dgm:cxn modelId="{EAF6A614-EA9A-4B3D-BCD3-D4C4E3C939B1}" type="presOf" srcId="{0159A847-073C-40CE-A8C5-8033ED4478DD}" destId="{C19FCE4A-DC6A-4832-9C59-AB2CB7ECB1BE}" srcOrd="0" destOrd="0" presId="urn:microsoft.com/office/officeart/2008/layout/VerticalCurvedList"/>
    <dgm:cxn modelId="{DB61E03D-3CD2-4B66-B4BD-F5D177D7DBC8}" srcId="{A3B94772-DAED-4C11-8D40-043635425227}" destId="{6C79F953-51DC-4CEB-B2AF-A48D6DBE6EB8}" srcOrd="3" destOrd="0" parTransId="{EA8E5F35-ACDC-4A08-A82D-78DC9E2B46C2}" sibTransId="{8E162E2D-C99C-4D04-8F97-04B492095143}"/>
    <dgm:cxn modelId="{B9130F4C-C36D-4604-837A-7B3959EA1089}" type="presOf" srcId="{6C79F953-51DC-4CEB-B2AF-A48D6DBE6EB8}" destId="{1367AFCB-AE7B-4127-A89B-336F00E69EC1}" srcOrd="0" destOrd="0" presId="urn:microsoft.com/office/officeart/2008/layout/VerticalCurvedList"/>
    <dgm:cxn modelId="{4EF18EB3-9E37-4DB5-A381-FC1976A27BF3}" type="presOf" srcId="{A3B94772-DAED-4C11-8D40-043635425227}" destId="{4B97C636-0522-4C6D-A08F-49CB7B19D662}" srcOrd="0" destOrd="0" presId="urn:microsoft.com/office/officeart/2008/layout/VerticalCurvedList"/>
    <dgm:cxn modelId="{57FC1387-B95A-43B0-A6CC-0EA73F41F6CD}" type="presOf" srcId="{72401947-718D-42F2-8FB0-9A38258202C1}" destId="{890F89D9-D6D0-430C-BC9F-3DD27780C800}" srcOrd="0" destOrd="0" presId="urn:microsoft.com/office/officeart/2008/layout/VerticalCurvedList"/>
    <dgm:cxn modelId="{990B7268-B77A-4C89-AA9F-CA1856B9D1E9}" type="presOf" srcId="{F4AC9DD3-FCFF-42E8-BD81-619DBF1E79C9}" destId="{2325D755-E530-4541-9412-9DD765DFBE7C}" srcOrd="0" destOrd="0" presId="urn:microsoft.com/office/officeart/2008/layout/VerticalCurvedList"/>
    <dgm:cxn modelId="{6A507DA6-1DE4-4609-9149-9AC85339AA88}" srcId="{A3B94772-DAED-4C11-8D40-043635425227}" destId="{7A7BE918-5090-4C81-B213-FEE221031DA1}" srcOrd="1" destOrd="0" parTransId="{476F822B-B57A-463D-818D-C8480D1CCB66}" sibTransId="{6DA85E5D-DC25-451E-8D8D-E45C7E43BCDA}"/>
    <dgm:cxn modelId="{DAD83BB4-1A13-4F49-9D4A-3B8F81DF6A81}" srcId="{A3B94772-DAED-4C11-8D40-043635425227}" destId="{F4AC9DD3-FCFF-42E8-BD81-619DBF1E79C9}" srcOrd="0" destOrd="0" parTransId="{50242FBD-51C0-40F6-98E6-8574C69AE849}" sibTransId="{0159A847-073C-40CE-A8C5-8033ED4478DD}"/>
    <dgm:cxn modelId="{5D69EF65-B8EA-4C64-920E-3E8F07E27F86}" type="presParOf" srcId="{4B97C636-0522-4C6D-A08F-49CB7B19D662}" destId="{D22FA925-8138-4857-BC7F-71C1C99ABC30}" srcOrd="0" destOrd="0" presId="urn:microsoft.com/office/officeart/2008/layout/VerticalCurvedList"/>
    <dgm:cxn modelId="{21AFF021-701E-4B27-936F-F528A51932EB}" type="presParOf" srcId="{D22FA925-8138-4857-BC7F-71C1C99ABC30}" destId="{41941831-7E64-4BD2-A12F-7A15EA462AF9}" srcOrd="0" destOrd="0" presId="urn:microsoft.com/office/officeart/2008/layout/VerticalCurvedList"/>
    <dgm:cxn modelId="{91FCF231-7389-4408-B058-9A163B2DBB7A}" type="presParOf" srcId="{41941831-7E64-4BD2-A12F-7A15EA462AF9}" destId="{4F725614-CBB8-4C23-B34A-7EB78B1FE8EE}" srcOrd="0" destOrd="0" presId="urn:microsoft.com/office/officeart/2008/layout/VerticalCurvedList"/>
    <dgm:cxn modelId="{D6BBDB24-C598-4798-9D1C-34A6B931B13F}" type="presParOf" srcId="{41941831-7E64-4BD2-A12F-7A15EA462AF9}" destId="{C19FCE4A-DC6A-4832-9C59-AB2CB7ECB1BE}" srcOrd="1" destOrd="0" presId="urn:microsoft.com/office/officeart/2008/layout/VerticalCurvedList"/>
    <dgm:cxn modelId="{9FBE735D-5D71-4287-8E4C-E7F82B883AD9}" type="presParOf" srcId="{41941831-7E64-4BD2-A12F-7A15EA462AF9}" destId="{3441BF91-2E32-43BF-9E23-043AFAA12D3F}" srcOrd="2" destOrd="0" presId="urn:microsoft.com/office/officeart/2008/layout/VerticalCurvedList"/>
    <dgm:cxn modelId="{F05A79DD-A1D5-4B36-9435-31B3B26C80D2}" type="presParOf" srcId="{41941831-7E64-4BD2-A12F-7A15EA462AF9}" destId="{43910C5E-0D88-4261-A72C-8F5254E60BCA}" srcOrd="3" destOrd="0" presId="urn:microsoft.com/office/officeart/2008/layout/VerticalCurvedList"/>
    <dgm:cxn modelId="{0C6A71AC-BFA3-4705-B757-A4B1D3091D61}" type="presParOf" srcId="{D22FA925-8138-4857-BC7F-71C1C99ABC30}" destId="{2325D755-E530-4541-9412-9DD765DFBE7C}" srcOrd="1" destOrd="0" presId="urn:microsoft.com/office/officeart/2008/layout/VerticalCurvedList"/>
    <dgm:cxn modelId="{02C300D3-7F44-4C3F-9FAD-C3177C3D44D6}" type="presParOf" srcId="{D22FA925-8138-4857-BC7F-71C1C99ABC30}" destId="{E74FAA7F-65F0-4CD7-A62E-94D92B3E2BC7}" srcOrd="2" destOrd="0" presId="urn:microsoft.com/office/officeart/2008/layout/VerticalCurvedList"/>
    <dgm:cxn modelId="{C38A6663-1695-4337-8E3A-882649BD4BB2}" type="presParOf" srcId="{E74FAA7F-65F0-4CD7-A62E-94D92B3E2BC7}" destId="{A3796828-29E7-454E-820F-5D189C790055}" srcOrd="0" destOrd="0" presId="urn:microsoft.com/office/officeart/2008/layout/VerticalCurvedList"/>
    <dgm:cxn modelId="{9D942237-8387-4788-ACA2-C3797A5023BD}" type="presParOf" srcId="{D22FA925-8138-4857-BC7F-71C1C99ABC30}" destId="{C7594E6F-AB92-422B-8D3A-345F36D36A3A}" srcOrd="3" destOrd="0" presId="urn:microsoft.com/office/officeart/2008/layout/VerticalCurvedList"/>
    <dgm:cxn modelId="{54C002FD-98D0-40FC-8D73-A8797CEFD4F0}" type="presParOf" srcId="{D22FA925-8138-4857-BC7F-71C1C99ABC30}" destId="{25298239-8ECF-4907-98E4-394BB8D71936}" srcOrd="4" destOrd="0" presId="urn:microsoft.com/office/officeart/2008/layout/VerticalCurvedList"/>
    <dgm:cxn modelId="{ADA456A6-E342-4DBF-8860-CE4E4BCC001C}" type="presParOf" srcId="{25298239-8ECF-4907-98E4-394BB8D71936}" destId="{6B502C86-9C6A-4AED-8B88-3266A1FEE8BE}" srcOrd="0" destOrd="0" presId="urn:microsoft.com/office/officeart/2008/layout/VerticalCurvedList"/>
    <dgm:cxn modelId="{C81DFF2A-AA8E-4E77-84F4-D0C0380E0D98}" type="presParOf" srcId="{D22FA925-8138-4857-BC7F-71C1C99ABC30}" destId="{890F89D9-D6D0-430C-BC9F-3DD27780C800}" srcOrd="5" destOrd="0" presId="urn:microsoft.com/office/officeart/2008/layout/VerticalCurvedList"/>
    <dgm:cxn modelId="{44B42AF4-FCC5-4A61-9312-7E91B2A7A4CF}" type="presParOf" srcId="{D22FA925-8138-4857-BC7F-71C1C99ABC30}" destId="{8122CEB1-D79A-4DCB-A656-6C0E576EB836}" srcOrd="6" destOrd="0" presId="urn:microsoft.com/office/officeart/2008/layout/VerticalCurvedList"/>
    <dgm:cxn modelId="{D7FC6B91-97EE-4221-A2E6-30F18475E1CE}" type="presParOf" srcId="{8122CEB1-D79A-4DCB-A656-6C0E576EB836}" destId="{B6E59C34-1F19-40C7-B2B8-902E7DB8C366}" srcOrd="0" destOrd="0" presId="urn:microsoft.com/office/officeart/2008/layout/VerticalCurvedList"/>
    <dgm:cxn modelId="{351A4AF5-9E7F-4F23-8E1E-668E32C5A8E7}" type="presParOf" srcId="{D22FA925-8138-4857-BC7F-71C1C99ABC30}" destId="{1367AFCB-AE7B-4127-A89B-336F00E69EC1}" srcOrd="7" destOrd="0" presId="urn:microsoft.com/office/officeart/2008/layout/VerticalCurvedList"/>
    <dgm:cxn modelId="{58B00E57-6A90-45C0-86E2-1D2996902D06}" type="presParOf" srcId="{D22FA925-8138-4857-BC7F-71C1C99ABC30}" destId="{4D2ED4BB-77EB-4647-9AD4-7B61443F5D99}" srcOrd="8" destOrd="0" presId="urn:microsoft.com/office/officeart/2008/layout/VerticalCurvedList"/>
    <dgm:cxn modelId="{8297EBEF-0639-4569-AE34-6221C7DA5C17}" type="presParOf" srcId="{4D2ED4BB-77EB-4647-9AD4-7B61443F5D99}" destId="{B87B8121-7743-443D-B6F8-547B400D6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94772-DAED-4C11-8D40-0436354252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57412EE-F78F-4F53-8D32-BD0B43449E21}" type="parTrans" cxnId="{AB9EFF10-FD43-4FE0-B441-67173277200F}">
      <dgm:prSet/>
      <dgm:spPr/>
      <dgm:t>
        <a:bodyPr/>
        <a:lstStyle/>
        <a:p>
          <a:endParaRPr lang="en-US"/>
        </a:p>
      </dgm:t>
    </dgm:pt>
    <dgm:pt modelId="{FCE0D888-B58D-447D-82A1-4EAEDC1DD986}">
      <dgm:prSet phldrT="[Text]" custT="1"/>
      <dgm:spPr/>
      <dgm:t>
        <a:bodyPr>
          <a:noAutofit/>
        </a:bodyPr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ka-GE" sz="1600" smtClean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支持粮食系统的价值链发展——实施联合融资和赠款计划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C5CC8AEF-550F-43CB-9468-E1120133AEBF}" type="sibTrans" cxnId="{AB9EFF10-FD43-4FE0-B441-67173277200F}">
      <dgm:prSet/>
      <dgm:spPr/>
      <dgm:t>
        <a:bodyPr/>
        <a:lstStyle/>
        <a:p>
          <a:endParaRPr lang="en-US"/>
        </a:p>
      </dgm:t>
    </dgm:pt>
    <dgm:pt modelId="{50A0F0A1-B288-4809-AE16-F81099DA0221}" type="parTrans" cxnId="{D550E304-42F0-4F64-B167-921F03BDDBA0}">
      <dgm:prSet/>
      <dgm:spPr/>
      <dgm:t>
        <a:bodyPr/>
        <a:lstStyle/>
        <a:p>
          <a:endParaRPr lang="en-US"/>
        </a:p>
      </dgm:t>
    </dgm:pt>
    <dgm:pt modelId="{42B0B28B-B713-4F93-B50C-B49A6624F4E1}">
      <dgm:prSet phldrT="[Text]" custT="1"/>
      <dgm:spPr/>
      <dgm:t>
        <a:bodyPr>
          <a:noAutofit/>
        </a:bodyPr>
        <a:lstStyle/>
        <a:p>
          <a:pPr lvl="0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支持提升农民竞争力——拓展、职业教育、出台标准、改善市场准入</a:t>
          </a:r>
          <a:endParaRPr lang="en-US" sz="6500" b="1">
            <a:solidFill>
              <a:schemeClr val="tx1">
                <a:lumMod val="50000"/>
              </a:schemeClr>
            </a:solidFill>
          </a:endParaRPr>
        </a:p>
      </dgm:t>
    </dgm:pt>
    <dgm:pt modelId="{801589A3-CFE1-40C3-B4EF-C06334095E7D}" type="sibTrans" cxnId="{D550E304-42F0-4F64-B167-921F03BDDBA0}">
      <dgm:prSet/>
      <dgm:spPr/>
      <dgm:t>
        <a:bodyPr/>
        <a:lstStyle/>
        <a:p>
          <a:endParaRPr lang="en-US"/>
        </a:p>
      </dgm:t>
    </dgm:pt>
    <dgm:pt modelId="{1BF32490-CF2A-4DDE-8021-8E1D07258BE5}" type="parTrans" cxnId="{C0C84D5A-7E1F-4DC9-BAE3-B6DCA7019695}">
      <dgm:prSet/>
      <dgm:spPr/>
      <dgm:t>
        <a:bodyPr/>
        <a:lstStyle/>
        <a:p>
          <a:endParaRPr lang="en-US"/>
        </a:p>
      </dgm:t>
    </dgm:pt>
    <dgm:pt modelId="{3412F15A-6B00-4975-AFDB-9CE49A804A09}">
      <dgm:prSet custT="1"/>
      <dgm:spPr/>
      <dgm:t>
        <a:bodyPr>
          <a:noAutofit/>
        </a:bodyPr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ka-GE" sz="6500" smtClean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实施项目，提高粮食自给率——谷物、油菜籽、肉类和肉类产品</a:t>
          </a:r>
        </a:p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endParaRPr lang="en-US" sz="6500" b="1">
            <a:solidFill>
              <a:schemeClr val="tx1">
                <a:lumMod val="50000"/>
              </a:schemeClr>
            </a:solidFill>
          </a:endParaRPr>
        </a:p>
      </dgm:t>
    </dgm:pt>
    <dgm:pt modelId="{F5C0B1F0-081D-4363-9BCD-4AA29A4AAC18}" type="sibTrans" cxnId="{C0C84D5A-7E1F-4DC9-BAE3-B6DCA7019695}">
      <dgm:prSet/>
      <dgm:spPr/>
      <dgm:t>
        <a:bodyPr/>
        <a:lstStyle/>
        <a:p>
          <a:endParaRPr lang="en-US"/>
        </a:p>
      </dgm:t>
    </dgm:pt>
    <dgm:pt modelId="{EA8E5F35-ACDC-4A08-A82D-78DC9E2B46C2}" type="parTrans" cxnId="{5E1F5434-C70B-47E2-8E5B-5F904E518B22}">
      <dgm:prSet/>
      <dgm:spPr/>
      <dgm:t>
        <a:bodyPr/>
        <a:lstStyle/>
        <a:p>
          <a:endParaRPr lang="en-US"/>
        </a:p>
      </dgm:t>
    </dgm:pt>
    <dgm:pt modelId="{6C79F953-51DC-4CEB-B2AF-A48D6DBE6EB8}">
      <dgm:prSet custT="1"/>
      <dgm:spPr/>
      <dgm:t>
        <a:bodyPr>
          <a:noAutofit/>
        </a:bodyPr>
        <a:lstStyle/>
        <a:p>
          <a:pPr marL="0" marR="0" lvl="0" indent="0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发展农村经济多样化的项目</a:t>
          </a:r>
          <a:endParaRPr lang="en-US" sz="6500" b="1">
            <a:solidFill>
              <a:schemeClr val="tx1">
                <a:lumMod val="50000"/>
              </a:schemeClr>
            </a:solidFill>
          </a:endParaRPr>
        </a:p>
      </dgm:t>
    </dgm:pt>
    <dgm:pt modelId="{8E162E2D-C99C-4D04-8F97-04B492095143}" type="sibTrans" cxnId="{5E1F5434-C70B-47E2-8E5B-5F904E518B22}">
      <dgm:prSet/>
      <dgm:spPr/>
      <dgm:t>
        <a:bodyPr/>
        <a:lstStyle/>
        <a:p>
          <a:endParaRPr lang="en-US"/>
        </a:p>
      </dgm:t>
    </dgm:pt>
    <dgm:pt modelId="{AF3086DC-50BF-44BB-A6E6-5FFAF611A4C5}" type="parTrans" cxnId="{F06D94FC-58BB-43EE-974E-91BB050774F9}">
      <dgm:prSet/>
      <dgm:spPr/>
      <dgm:t>
        <a:bodyPr/>
        <a:lstStyle/>
        <a:p>
          <a:endParaRPr lang="en-US"/>
        </a:p>
      </dgm:t>
    </dgm:pt>
    <dgm:pt modelId="{000A59E2-5F12-4801-9F7E-4BA9FB44E83E}">
      <dgm:prSet custT="1"/>
      <dgm:spPr/>
      <dgm:t>
        <a:bodyPr>
          <a:noAutofit/>
        </a:bodyPr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endParaRPr lang="en-US" sz="1600" b="1" dirty="0" smtClean="0">
            <a:solidFill>
              <a:schemeClr val="tx1">
                <a:lumMod val="50000"/>
              </a:schemeClr>
            </a:solidFill>
          </a:endParaRPr>
        </a:p>
        <a:p>
          <a:pPr marL="0" marR="0" lvl="0" indent="0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 dirty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促进扩大农业和食品部门的贸易关系</a:t>
          </a:r>
          <a:endParaRPr lang="en-US" sz="6500" b="1" dirty="0" smtClean="0">
            <a:solidFill>
              <a:schemeClr val="tx1">
                <a:lumMod val="50000"/>
              </a:schemeClr>
            </a:solidFill>
          </a:endParaRPr>
        </a:p>
        <a:p>
          <a:endParaRPr lang="en-US" sz="1300" dirty="0">
            <a:solidFill>
              <a:schemeClr val="tx1">
                <a:lumMod val="50000"/>
              </a:schemeClr>
            </a:solidFill>
          </a:endParaRPr>
        </a:p>
      </dgm:t>
    </dgm:pt>
    <dgm:pt modelId="{FFA2F464-7E9C-4111-93F6-5D0856CECE5C}" type="sibTrans" cxnId="{F06D94FC-58BB-43EE-974E-91BB050774F9}">
      <dgm:prSet/>
      <dgm:spPr/>
      <dgm:t>
        <a:bodyPr/>
        <a:lstStyle/>
        <a:p>
          <a:endParaRPr lang="en-US"/>
        </a:p>
      </dgm:t>
    </dgm:pt>
    <dgm:pt modelId="{4B97C636-0522-4C6D-A08F-49CB7B19D662}" type="pres">
      <dgm:prSet presAssocID="{A3B94772-DAED-4C11-8D40-043635425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22FA925-8138-4857-BC7F-71C1C99ABC30}" type="pres">
      <dgm:prSet presAssocID="{A3B94772-DAED-4C11-8D40-043635425227}" presName="Name1" presStyleCnt="0"/>
      <dgm:spPr/>
      <dgm:t>
        <a:bodyPr/>
        <a:lstStyle/>
        <a:p>
          <a:endParaRPr/>
        </a:p>
      </dgm:t>
    </dgm:pt>
    <dgm:pt modelId="{41941831-7E64-4BD2-A12F-7A15EA462AF9}" type="pres">
      <dgm:prSet presAssocID="{A3B94772-DAED-4C11-8D40-043635425227}" presName="cycle" presStyleCnt="0"/>
      <dgm:spPr/>
      <dgm:t>
        <a:bodyPr/>
        <a:lstStyle/>
        <a:p>
          <a:endParaRPr/>
        </a:p>
      </dgm:t>
    </dgm:pt>
    <dgm:pt modelId="{4F725614-CBB8-4C23-B34A-7EB78B1FE8EE}" type="pres">
      <dgm:prSet presAssocID="{A3B94772-DAED-4C11-8D40-043635425227}" presName="srcNode" presStyleLbl="node1" presStyleIdx="0" presStyleCnt="5"/>
      <dgm:spPr/>
      <dgm:t>
        <a:bodyPr/>
        <a:lstStyle/>
        <a:p>
          <a:endParaRPr/>
        </a:p>
      </dgm:t>
    </dgm:pt>
    <dgm:pt modelId="{C19FCE4A-DC6A-4832-9C59-AB2CB7ECB1BE}" type="pres">
      <dgm:prSet presAssocID="{A3B94772-DAED-4C11-8D40-043635425227}" presName="conn" presStyleLbl="parChTrans1D2" presStyleIdx="0" presStyleCnt="1"/>
      <dgm:spPr/>
      <dgm:t>
        <a:bodyPr/>
        <a:lstStyle/>
        <a:p>
          <a:endParaRPr lang="en-US"/>
        </a:p>
      </dgm:t>
    </dgm:pt>
    <dgm:pt modelId="{3441BF91-2E32-43BF-9E23-043AFAA12D3F}" type="pres">
      <dgm:prSet presAssocID="{A3B94772-DAED-4C11-8D40-043635425227}" presName="extraNode" presStyleLbl="node1" presStyleIdx="0" presStyleCnt="5"/>
      <dgm:spPr/>
      <dgm:t>
        <a:bodyPr/>
        <a:lstStyle/>
        <a:p>
          <a:endParaRPr/>
        </a:p>
      </dgm:t>
    </dgm:pt>
    <dgm:pt modelId="{43910C5E-0D88-4261-A72C-8F5254E60BCA}" type="pres">
      <dgm:prSet presAssocID="{A3B94772-DAED-4C11-8D40-043635425227}" presName="dstNode" presStyleLbl="node1" presStyleIdx="0" presStyleCnt="5"/>
      <dgm:spPr/>
      <dgm:t>
        <a:bodyPr/>
        <a:lstStyle/>
        <a:p>
          <a:endParaRPr/>
        </a:p>
      </dgm:t>
    </dgm:pt>
    <dgm:pt modelId="{B0BDD975-99B1-43D4-9D3D-43910FBD02E5}" type="pres">
      <dgm:prSet presAssocID="{FCE0D888-B58D-447D-82A1-4EAEDC1DD986}" presName="text_1" presStyleLbl="node1" presStyleIdx="0" presStyleCnt="5" custLinFactNeighborX="-231" custLinFactNeighborY="-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89FC7-CFD5-4120-9992-70F9E2C928D4}" type="pres">
      <dgm:prSet presAssocID="{FCE0D888-B58D-447D-82A1-4EAEDC1DD986}" presName="accent_1" presStyleCnt="0"/>
      <dgm:spPr/>
      <dgm:t>
        <a:bodyPr/>
        <a:lstStyle/>
        <a:p>
          <a:endParaRPr/>
        </a:p>
      </dgm:t>
    </dgm:pt>
    <dgm:pt modelId="{DFB0A412-B492-4261-BB45-DA287A48C1A6}" type="pres">
      <dgm:prSet presAssocID="{FCE0D888-B58D-447D-82A1-4EAEDC1DD986}" presName="accentRepeatNode" presStyleLbl="solidFgAcc1" presStyleIdx="0" presStyleCnt="5" custLinFactNeighborY="-4371"/>
      <dgm:spPr>
        <a:solidFill>
          <a:srgbClr val="829530"/>
        </a:solidFill>
      </dgm:spPr>
      <dgm:t>
        <a:bodyPr/>
        <a:lstStyle/>
        <a:p>
          <a:endParaRPr/>
        </a:p>
      </dgm:t>
    </dgm:pt>
    <dgm:pt modelId="{26AD01E0-FD5D-4584-8F16-B0527B4304CB}" type="pres">
      <dgm:prSet presAssocID="{42B0B28B-B713-4F93-B50C-B49A6624F4E1}" presName="text_2" presStyleLbl="node1" presStyleIdx="1" presStyleCnt="5" custLinFactNeighborY="8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084CE-AF84-4D3A-9998-2718BD20E369}" type="pres">
      <dgm:prSet presAssocID="{42B0B28B-B713-4F93-B50C-B49A6624F4E1}" presName="accent_2" presStyleCnt="0"/>
      <dgm:spPr/>
      <dgm:t>
        <a:bodyPr/>
        <a:lstStyle/>
        <a:p>
          <a:endParaRPr/>
        </a:p>
      </dgm:t>
    </dgm:pt>
    <dgm:pt modelId="{29483CD3-C9DA-40F8-8B11-F7ED30B1C5D4}" type="pres">
      <dgm:prSet presAssocID="{42B0B28B-B713-4F93-B50C-B49A6624F4E1}" presName="accentRepeatNode" presStyleLbl="solidFgAcc1" presStyleIdx="1" presStyleCnt="5"/>
      <dgm:spPr>
        <a:solidFill>
          <a:srgbClr val="92D050"/>
        </a:solidFill>
      </dgm:spPr>
      <dgm:t>
        <a:bodyPr/>
        <a:lstStyle/>
        <a:p>
          <a:endParaRPr/>
        </a:p>
      </dgm:t>
    </dgm:pt>
    <dgm:pt modelId="{28DD728D-12D4-4FC1-9F3F-51B225494208}" type="pres">
      <dgm:prSet presAssocID="{3412F15A-6B00-4975-AFDB-9CE49A804A0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E1854-EDCD-4208-BF32-0650DE2BFE66}" type="pres">
      <dgm:prSet presAssocID="{3412F15A-6B00-4975-AFDB-9CE49A804A09}" presName="accent_3" presStyleCnt="0"/>
      <dgm:spPr/>
      <dgm:t>
        <a:bodyPr/>
        <a:lstStyle/>
        <a:p>
          <a:endParaRPr/>
        </a:p>
      </dgm:t>
    </dgm:pt>
    <dgm:pt modelId="{07BD2CF2-5019-4525-8022-83587D938B78}" type="pres">
      <dgm:prSet presAssocID="{3412F15A-6B00-4975-AFDB-9CE49A804A09}" presName="accentRepeatNode" presStyleLbl="solidFgAcc1" presStyleIdx="2" presStyleCnt="5"/>
      <dgm:spPr/>
      <dgm:t>
        <a:bodyPr/>
        <a:lstStyle/>
        <a:p>
          <a:endParaRPr/>
        </a:p>
      </dgm:t>
    </dgm:pt>
    <dgm:pt modelId="{1367AFCB-AE7B-4127-A89B-336F00E69EC1}" type="pres">
      <dgm:prSet presAssocID="{6C79F953-51DC-4CEB-B2AF-A48D6DBE6EB8}" presName="text_4" presStyleLbl="node1" presStyleIdx="3" presStyleCnt="5" custScaleX="97262" custScaleY="87895" custLinFactNeighborX="-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ED4BB-77EB-4647-9AD4-7B61443F5D99}" type="pres">
      <dgm:prSet presAssocID="{6C79F953-51DC-4CEB-B2AF-A48D6DBE6EB8}" presName="accent_4" presStyleCnt="0"/>
      <dgm:spPr/>
      <dgm:t>
        <a:bodyPr/>
        <a:lstStyle/>
        <a:p>
          <a:endParaRPr/>
        </a:p>
      </dgm:t>
    </dgm:pt>
    <dgm:pt modelId="{B87B8121-7743-443D-B6F8-547B400D6055}" type="pres">
      <dgm:prSet presAssocID="{6C79F953-51DC-4CEB-B2AF-A48D6DBE6EB8}" presName="accentRepeatNode" presStyleLbl="solidFgAcc1" presStyleIdx="3" presStyleCnt="5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/>
        </a:p>
      </dgm:t>
    </dgm:pt>
    <dgm:pt modelId="{6BBDFB3B-F7D6-4CB4-8129-129CD582D094}" type="pres">
      <dgm:prSet presAssocID="{000A59E2-5F12-4801-9F7E-4BA9FB44E83E}" presName="text_5" presStyleLbl="node1" presStyleIdx="4" presStyleCnt="5" custLinFactNeighborX="-149" custLinFactNeighborY="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2FE73-76AF-43A9-B091-87C6E9C75A97}" type="pres">
      <dgm:prSet presAssocID="{000A59E2-5F12-4801-9F7E-4BA9FB44E83E}" presName="accent_5" presStyleCnt="0"/>
      <dgm:spPr/>
      <dgm:t>
        <a:bodyPr/>
        <a:lstStyle/>
        <a:p>
          <a:endParaRPr/>
        </a:p>
      </dgm:t>
    </dgm:pt>
    <dgm:pt modelId="{B2FF2510-D12C-47DB-B407-32962C93EB9E}" type="pres">
      <dgm:prSet presAssocID="{000A59E2-5F12-4801-9F7E-4BA9FB44E83E}" presName="accentRepeatNode" presStyleLbl="solidFgAcc1" presStyleIdx="4" presStyleCnt="5"/>
      <dgm:spPr/>
      <dgm:t>
        <a:bodyPr/>
        <a:lstStyle/>
        <a:p>
          <a:endParaRPr/>
        </a:p>
      </dgm:t>
    </dgm:pt>
  </dgm:ptLst>
  <dgm:cxnLst>
    <dgm:cxn modelId="{7C5CA3C2-F369-4C33-A8D3-658FA7D7FBF6}" type="presOf" srcId="{3412F15A-6B00-4975-AFDB-9CE49A804A09}" destId="{28DD728D-12D4-4FC1-9F3F-51B225494208}" srcOrd="0" destOrd="0" presId="urn:microsoft.com/office/officeart/2008/layout/VerticalCurvedList"/>
    <dgm:cxn modelId="{D550E304-42F0-4F64-B167-921F03BDDBA0}" srcId="{A3B94772-DAED-4C11-8D40-043635425227}" destId="{42B0B28B-B713-4F93-B50C-B49A6624F4E1}" srcOrd="1" destOrd="0" parTransId="{50A0F0A1-B288-4809-AE16-F81099DA0221}" sibTransId="{801589A3-CFE1-40C3-B4EF-C06334095E7D}"/>
    <dgm:cxn modelId="{F06D94FC-58BB-43EE-974E-91BB050774F9}" srcId="{A3B94772-DAED-4C11-8D40-043635425227}" destId="{000A59E2-5F12-4801-9F7E-4BA9FB44E83E}" srcOrd="4" destOrd="0" parTransId="{AF3086DC-50BF-44BB-A6E6-5FFAF611A4C5}" sibTransId="{FFA2F464-7E9C-4111-93F6-5D0856CECE5C}"/>
    <dgm:cxn modelId="{5E1F5434-C70B-47E2-8E5B-5F904E518B22}" srcId="{A3B94772-DAED-4C11-8D40-043635425227}" destId="{6C79F953-51DC-4CEB-B2AF-A48D6DBE6EB8}" srcOrd="3" destOrd="0" parTransId="{EA8E5F35-ACDC-4A08-A82D-78DC9E2B46C2}" sibTransId="{8E162E2D-C99C-4D04-8F97-04B492095143}"/>
    <dgm:cxn modelId="{C0C84D5A-7E1F-4DC9-BAE3-B6DCA7019695}" srcId="{A3B94772-DAED-4C11-8D40-043635425227}" destId="{3412F15A-6B00-4975-AFDB-9CE49A804A09}" srcOrd="2" destOrd="0" parTransId="{1BF32490-CF2A-4DDE-8021-8E1D07258BE5}" sibTransId="{F5C0B1F0-081D-4363-9BCD-4AA29A4AAC18}"/>
    <dgm:cxn modelId="{AB9EFF10-FD43-4FE0-B441-67173277200F}" srcId="{A3B94772-DAED-4C11-8D40-043635425227}" destId="{FCE0D888-B58D-447D-82A1-4EAEDC1DD986}" srcOrd="0" destOrd="0" parTransId="{F57412EE-F78F-4F53-8D32-BD0B43449E21}" sibTransId="{C5CC8AEF-550F-43CB-9468-E1120133AEBF}"/>
    <dgm:cxn modelId="{D91CE61B-7921-416A-A196-4E9334B8C841}" type="presOf" srcId="{C5CC8AEF-550F-43CB-9468-E1120133AEBF}" destId="{C19FCE4A-DC6A-4832-9C59-AB2CB7ECB1BE}" srcOrd="0" destOrd="0" presId="urn:microsoft.com/office/officeart/2008/layout/VerticalCurvedList"/>
    <dgm:cxn modelId="{619A86DE-F1C8-45A6-BF77-C903A19CFBB7}" type="presOf" srcId="{6C79F953-51DC-4CEB-B2AF-A48D6DBE6EB8}" destId="{1367AFCB-AE7B-4127-A89B-336F00E69EC1}" srcOrd="0" destOrd="0" presId="urn:microsoft.com/office/officeart/2008/layout/VerticalCurvedList"/>
    <dgm:cxn modelId="{3762D342-25E1-4BDC-8195-5960BED6BBFE}" type="presOf" srcId="{A3B94772-DAED-4C11-8D40-043635425227}" destId="{4B97C636-0522-4C6D-A08F-49CB7B19D662}" srcOrd="0" destOrd="0" presId="urn:microsoft.com/office/officeart/2008/layout/VerticalCurvedList"/>
    <dgm:cxn modelId="{1F88085C-BA2C-404D-8C2E-BE0ACF8B63D8}" type="presOf" srcId="{FCE0D888-B58D-447D-82A1-4EAEDC1DD986}" destId="{B0BDD975-99B1-43D4-9D3D-43910FBD02E5}" srcOrd="0" destOrd="0" presId="urn:microsoft.com/office/officeart/2008/layout/VerticalCurvedList"/>
    <dgm:cxn modelId="{E9FB7D14-513B-44CB-AE86-16E6449847F1}" type="presOf" srcId="{42B0B28B-B713-4F93-B50C-B49A6624F4E1}" destId="{26AD01E0-FD5D-4584-8F16-B0527B4304CB}" srcOrd="0" destOrd="0" presId="urn:microsoft.com/office/officeart/2008/layout/VerticalCurvedList"/>
    <dgm:cxn modelId="{942AC66D-848C-40AF-9BBE-D27673EBE058}" type="presOf" srcId="{000A59E2-5F12-4801-9F7E-4BA9FB44E83E}" destId="{6BBDFB3B-F7D6-4CB4-8129-129CD582D094}" srcOrd="0" destOrd="0" presId="urn:microsoft.com/office/officeart/2008/layout/VerticalCurvedList"/>
    <dgm:cxn modelId="{5FF996E9-393B-4FBA-B519-68EA129AE65F}" type="presParOf" srcId="{4B97C636-0522-4C6D-A08F-49CB7B19D662}" destId="{D22FA925-8138-4857-BC7F-71C1C99ABC30}" srcOrd="0" destOrd="0" presId="urn:microsoft.com/office/officeart/2008/layout/VerticalCurvedList"/>
    <dgm:cxn modelId="{E9727B89-2A00-4935-B621-FAF86B08DB05}" type="presParOf" srcId="{D22FA925-8138-4857-BC7F-71C1C99ABC30}" destId="{41941831-7E64-4BD2-A12F-7A15EA462AF9}" srcOrd="0" destOrd="0" presId="urn:microsoft.com/office/officeart/2008/layout/VerticalCurvedList"/>
    <dgm:cxn modelId="{EE5DBFC2-B025-4080-8579-93CBDFAE50DA}" type="presParOf" srcId="{41941831-7E64-4BD2-A12F-7A15EA462AF9}" destId="{4F725614-CBB8-4C23-B34A-7EB78B1FE8EE}" srcOrd="0" destOrd="0" presId="urn:microsoft.com/office/officeart/2008/layout/VerticalCurvedList"/>
    <dgm:cxn modelId="{2B929F7B-0B17-4FC0-8620-B3025955CE7A}" type="presParOf" srcId="{41941831-7E64-4BD2-A12F-7A15EA462AF9}" destId="{C19FCE4A-DC6A-4832-9C59-AB2CB7ECB1BE}" srcOrd="1" destOrd="0" presId="urn:microsoft.com/office/officeart/2008/layout/VerticalCurvedList"/>
    <dgm:cxn modelId="{EC26F3F3-A6F6-4F5C-9946-A8F92A60CEFA}" type="presParOf" srcId="{41941831-7E64-4BD2-A12F-7A15EA462AF9}" destId="{3441BF91-2E32-43BF-9E23-043AFAA12D3F}" srcOrd="2" destOrd="0" presId="urn:microsoft.com/office/officeart/2008/layout/VerticalCurvedList"/>
    <dgm:cxn modelId="{5CA466AF-6325-4845-9AF9-E3A9681FD372}" type="presParOf" srcId="{41941831-7E64-4BD2-A12F-7A15EA462AF9}" destId="{43910C5E-0D88-4261-A72C-8F5254E60BCA}" srcOrd="3" destOrd="0" presId="urn:microsoft.com/office/officeart/2008/layout/VerticalCurvedList"/>
    <dgm:cxn modelId="{8778F545-3831-4D9F-BDA2-5753565C954F}" type="presParOf" srcId="{D22FA925-8138-4857-BC7F-71C1C99ABC30}" destId="{B0BDD975-99B1-43D4-9D3D-43910FBD02E5}" srcOrd="1" destOrd="0" presId="urn:microsoft.com/office/officeart/2008/layout/VerticalCurvedList"/>
    <dgm:cxn modelId="{81B19A5B-6756-4F84-9790-4814378E19E2}" type="presParOf" srcId="{D22FA925-8138-4857-BC7F-71C1C99ABC30}" destId="{EF489FC7-CFD5-4120-9992-70F9E2C928D4}" srcOrd="2" destOrd="0" presId="urn:microsoft.com/office/officeart/2008/layout/VerticalCurvedList"/>
    <dgm:cxn modelId="{A485E287-4B5F-463D-9748-F990CC241DB8}" type="presParOf" srcId="{EF489FC7-CFD5-4120-9992-70F9E2C928D4}" destId="{DFB0A412-B492-4261-BB45-DA287A48C1A6}" srcOrd="0" destOrd="0" presId="urn:microsoft.com/office/officeart/2008/layout/VerticalCurvedList"/>
    <dgm:cxn modelId="{1B6AE3BB-9FCD-4B16-9C9A-0AE29B172639}" type="presParOf" srcId="{D22FA925-8138-4857-BC7F-71C1C99ABC30}" destId="{26AD01E0-FD5D-4584-8F16-B0527B4304CB}" srcOrd="3" destOrd="0" presId="urn:microsoft.com/office/officeart/2008/layout/VerticalCurvedList"/>
    <dgm:cxn modelId="{97963EE5-13E4-4EC4-8A59-9082FEE141A4}" type="presParOf" srcId="{D22FA925-8138-4857-BC7F-71C1C99ABC30}" destId="{707084CE-AF84-4D3A-9998-2718BD20E369}" srcOrd="4" destOrd="0" presId="urn:microsoft.com/office/officeart/2008/layout/VerticalCurvedList"/>
    <dgm:cxn modelId="{6815278A-2688-433D-8F9D-1EB2D2E8F144}" type="presParOf" srcId="{707084CE-AF84-4D3A-9998-2718BD20E369}" destId="{29483CD3-C9DA-40F8-8B11-F7ED30B1C5D4}" srcOrd="0" destOrd="0" presId="urn:microsoft.com/office/officeart/2008/layout/VerticalCurvedList"/>
    <dgm:cxn modelId="{B31FF176-0AFE-42AE-B6B1-CF85E0CBFE68}" type="presParOf" srcId="{D22FA925-8138-4857-BC7F-71C1C99ABC30}" destId="{28DD728D-12D4-4FC1-9F3F-51B225494208}" srcOrd="5" destOrd="0" presId="urn:microsoft.com/office/officeart/2008/layout/VerticalCurvedList"/>
    <dgm:cxn modelId="{1DAB3785-F925-4DC9-9106-C0E39976941D}" type="presParOf" srcId="{D22FA925-8138-4857-BC7F-71C1C99ABC30}" destId="{928E1854-EDCD-4208-BF32-0650DE2BFE66}" srcOrd="6" destOrd="0" presId="urn:microsoft.com/office/officeart/2008/layout/VerticalCurvedList"/>
    <dgm:cxn modelId="{1419979A-4223-4D28-9534-C7C23D256FA7}" type="presParOf" srcId="{928E1854-EDCD-4208-BF32-0650DE2BFE66}" destId="{07BD2CF2-5019-4525-8022-83587D938B78}" srcOrd="0" destOrd="0" presId="urn:microsoft.com/office/officeart/2008/layout/VerticalCurvedList"/>
    <dgm:cxn modelId="{9FE64593-B960-4182-B4C9-5CD20A31E10C}" type="presParOf" srcId="{D22FA925-8138-4857-BC7F-71C1C99ABC30}" destId="{1367AFCB-AE7B-4127-A89B-336F00E69EC1}" srcOrd="7" destOrd="0" presId="urn:microsoft.com/office/officeart/2008/layout/VerticalCurvedList"/>
    <dgm:cxn modelId="{8FBCA3E4-314E-4065-9772-3896A6DBF30C}" type="presParOf" srcId="{D22FA925-8138-4857-BC7F-71C1C99ABC30}" destId="{4D2ED4BB-77EB-4647-9AD4-7B61443F5D99}" srcOrd="8" destOrd="0" presId="urn:microsoft.com/office/officeart/2008/layout/VerticalCurvedList"/>
    <dgm:cxn modelId="{A6032162-7245-42FE-9DB3-0A0ACA906BB0}" type="presParOf" srcId="{4D2ED4BB-77EB-4647-9AD4-7B61443F5D99}" destId="{B87B8121-7743-443D-B6F8-547B400D6055}" srcOrd="0" destOrd="0" presId="urn:microsoft.com/office/officeart/2008/layout/VerticalCurvedList"/>
    <dgm:cxn modelId="{2506E1ED-76E9-4E0E-8E02-F6A041D192DD}" type="presParOf" srcId="{D22FA925-8138-4857-BC7F-71C1C99ABC30}" destId="{6BBDFB3B-F7D6-4CB4-8129-129CD582D094}" srcOrd="9" destOrd="0" presId="urn:microsoft.com/office/officeart/2008/layout/VerticalCurvedList"/>
    <dgm:cxn modelId="{69AB807E-C91E-4C6D-9B47-BF4AACE2331C}" type="presParOf" srcId="{D22FA925-8138-4857-BC7F-71C1C99ABC30}" destId="{ECC2FE73-76AF-43A9-B091-87C6E9C75A97}" srcOrd="10" destOrd="0" presId="urn:microsoft.com/office/officeart/2008/layout/VerticalCurvedList"/>
    <dgm:cxn modelId="{B0D3EBD4-BE5B-41B6-8AA7-540182FA89EA}" type="presParOf" srcId="{ECC2FE73-76AF-43A9-B091-87C6E9C75A97}" destId="{B2FF2510-D12C-47DB-B407-32962C93EB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FCE4A-DC6A-4832-9C59-AB2CB7ECB1BE}">
      <dsp:nvSpPr>
        <dsp:cNvPr id="0" name=""/>
        <dsp:cNvSpPr/>
      </dsp:nvSpPr>
      <dsp:spPr>
        <a:xfrm>
          <a:off x="-6880204" y="-1051920"/>
          <a:ext cx="8188263" cy="818826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5D755-E530-4541-9412-9DD765DFBE7C}">
      <dsp:nvSpPr>
        <dsp:cNvPr id="0" name=""/>
        <dsp:cNvSpPr/>
      </dsp:nvSpPr>
      <dsp:spPr>
        <a:xfrm>
          <a:off x="684407" y="467770"/>
          <a:ext cx="5250924" cy="93602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全球农产品和食品市场价格增长趋势</a:t>
          </a:r>
        </a:p>
      </dsp:txBody>
      <dsp:txXfrm>
        <a:off x="684407" y="467770"/>
        <a:ext cx="5250924" cy="936027"/>
      </dsp:txXfrm>
    </dsp:sp>
    <dsp:sp modelId="{A3796828-29E7-454E-820F-5D189C790055}">
      <dsp:nvSpPr>
        <dsp:cNvPr id="0" name=""/>
        <dsp:cNvSpPr/>
      </dsp:nvSpPr>
      <dsp:spPr>
        <a:xfrm>
          <a:off x="99390" y="350766"/>
          <a:ext cx="1170034" cy="1170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94E6F-AB92-422B-8D3A-345F36D36A3A}">
      <dsp:nvSpPr>
        <dsp:cNvPr id="0" name=""/>
        <dsp:cNvSpPr/>
      </dsp:nvSpPr>
      <dsp:spPr>
        <a:xfrm>
          <a:off x="1221053" y="1872054"/>
          <a:ext cx="4714278" cy="936027"/>
        </a:xfrm>
        <a:prstGeom prst="rect">
          <a:avLst/>
        </a:prstGeom>
        <a:solidFill>
          <a:schemeClr val="accent3">
            <a:shade val="80000"/>
            <a:hueOff val="110809"/>
            <a:satOff val="-5537"/>
            <a:lumOff val="9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全球农产品和食品市场的供应链挑战</a:t>
          </a:r>
        </a:p>
      </dsp:txBody>
      <dsp:txXfrm>
        <a:off x="1221053" y="1872054"/>
        <a:ext cx="4714278" cy="936027"/>
      </dsp:txXfrm>
    </dsp:sp>
    <dsp:sp modelId="{6B502C86-9C6A-4AED-8B88-3266A1FEE8BE}">
      <dsp:nvSpPr>
        <dsp:cNvPr id="0" name=""/>
        <dsp:cNvSpPr/>
      </dsp:nvSpPr>
      <dsp:spPr>
        <a:xfrm>
          <a:off x="636036" y="1755051"/>
          <a:ext cx="1170034" cy="117003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110809"/>
              <a:satOff val="-5537"/>
              <a:lumOff val="95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F89D9-D6D0-430C-BC9F-3DD27780C800}">
      <dsp:nvSpPr>
        <dsp:cNvPr id="0" name=""/>
        <dsp:cNvSpPr/>
      </dsp:nvSpPr>
      <dsp:spPr>
        <a:xfrm>
          <a:off x="1183905" y="3276339"/>
          <a:ext cx="4714278" cy="936027"/>
        </a:xfrm>
        <a:prstGeom prst="rect">
          <a:avLst/>
        </a:prstGeom>
        <a:solidFill>
          <a:schemeClr val="accent3">
            <a:shade val="80000"/>
            <a:hueOff val="221619"/>
            <a:satOff val="-11073"/>
            <a:lumOff val="190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 dirty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农业投入的价格增长趋势——肥料、植物保护产品</a:t>
          </a:r>
          <a:r>
            <a:rPr lang="zh-Hans" sz="1600" b="1" i="0" u="none" strike="noStrike" kern="1200" dirty="0" smtClean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等</a:t>
          </a:r>
          <a:endParaRPr lang="en-US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183905" y="3276339"/>
        <a:ext cx="4714278" cy="936027"/>
      </dsp:txXfrm>
    </dsp:sp>
    <dsp:sp modelId="{B6E59C34-1F19-40C7-B2B8-902E7DB8C366}">
      <dsp:nvSpPr>
        <dsp:cNvPr id="0" name=""/>
        <dsp:cNvSpPr/>
      </dsp:nvSpPr>
      <dsp:spPr>
        <a:xfrm>
          <a:off x="636036" y="3159336"/>
          <a:ext cx="1170034" cy="117003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3">
              <a:shade val="80000"/>
              <a:hueOff val="221619"/>
              <a:satOff val="-11073"/>
              <a:lumOff val="190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AFCB-AE7B-4127-A89B-336F00E69EC1}">
      <dsp:nvSpPr>
        <dsp:cNvPr id="0" name=""/>
        <dsp:cNvSpPr/>
      </dsp:nvSpPr>
      <dsp:spPr>
        <a:xfrm>
          <a:off x="684407" y="4680624"/>
          <a:ext cx="5250924" cy="936027"/>
        </a:xfrm>
        <a:prstGeom prst="rect">
          <a:avLst/>
        </a:prstGeom>
        <a:solidFill>
          <a:schemeClr val="accent3">
            <a:shade val="80000"/>
            <a:hueOff val="332428"/>
            <a:satOff val="-16610"/>
            <a:lumOff val="28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进口依存度高——小麦、植物油、糖</a:t>
          </a:r>
          <a:endParaRPr lang="en-US" sz="6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684407" y="4680624"/>
        <a:ext cx="5250924" cy="936027"/>
      </dsp:txXfrm>
    </dsp:sp>
    <dsp:sp modelId="{B87B8121-7743-443D-B6F8-547B400D6055}">
      <dsp:nvSpPr>
        <dsp:cNvPr id="0" name=""/>
        <dsp:cNvSpPr/>
      </dsp:nvSpPr>
      <dsp:spPr>
        <a:xfrm>
          <a:off x="99390" y="4563620"/>
          <a:ext cx="1170034" cy="117003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332428"/>
              <a:satOff val="-16610"/>
              <a:lumOff val="28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FCE4A-DC6A-4832-9C59-AB2CB7ECB1BE}">
      <dsp:nvSpPr>
        <dsp:cNvPr id="0" name=""/>
        <dsp:cNvSpPr/>
      </dsp:nvSpPr>
      <dsp:spPr>
        <a:xfrm>
          <a:off x="-6880204" y="-1051920"/>
          <a:ext cx="8188263" cy="818826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DD975-99B1-43D4-9D3D-43910FBD02E5}">
      <dsp:nvSpPr>
        <dsp:cNvPr id="0" name=""/>
        <dsp:cNvSpPr/>
      </dsp:nvSpPr>
      <dsp:spPr>
        <a:xfrm>
          <a:off x="546294" y="369336"/>
          <a:ext cx="10797942" cy="76079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ka-GE" sz="1600" kern="1200" smtClean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支持粮食系统的价值链发展——实施联合融资和赠款计划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>
                <a:lumMod val="50000"/>
              </a:schemeClr>
            </a:solidFill>
          </a:endParaRPr>
        </a:p>
      </dsp:txBody>
      <dsp:txXfrm>
        <a:off x="546294" y="369336"/>
        <a:ext cx="10797942" cy="760796"/>
      </dsp:txXfrm>
    </dsp:sp>
    <dsp:sp modelId="{DFB0A412-B492-4261-BB45-DA287A48C1A6}">
      <dsp:nvSpPr>
        <dsp:cNvPr id="0" name=""/>
        <dsp:cNvSpPr/>
      </dsp:nvSpPr>
      <dsp:spPr>
        <a:xfrm>
          <a:off x="95739" y="243487"/>
          <a:ext cx="950995" cy="950995"/>
        </a:xfrm>
        <a:prstGeom prst="ellipse">
          <a:avLst/>
        </a:prstGeom>
        <a:solidFill>
          <a:srgbClr val="82953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D01E0-FD5D-4584-8F16-B0527B4304CB}">
      <dsp:nvSpPr>
        <dsp:cNvPr id="0" name=""/>
        <dsp:cNvSpPr/>
      </dsp:nvSpPr>
      <dsp:spPr>
        <a:xfrm>
          <a:off x="1116401" y="1583399"/>
          <a:ext cx="10252778" cy="760796"/>
        </a:xfrm>
        <a:prstGeom prst="rect">
          <a:avLst/>
        </a:prstGeom>
        <a:solidFill>
          <a:schemeClr val="accent3">
            <a:shade val="80000"/>
            <a:hueOff val="83107"/>
            <a:satOff val="-4152"/>
            <a:lumOff val="7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支持提升农民竞争力——拓展、职业教育、出台标准、改善市场准入</a:t>
          </a:r>
          <a:endParaRPr lang="en-US" sz="6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1116401" y="1583399"/>
        <a:ext cx="10252778" cy="760796"/>
      </dsp:txXfrm>
    </dsp:sp>
    <dsp:sp modelId="{29483CD3-C9DA-40F8-8B11-F7ED30B1C5D4}">
      <dsp:nvSpPr>
        <dsp:cNvPr id="0" name=""/>
        <dsp:cNvSpPr/>
      </dsp:nvSpPr>
      <dsp:spPr>
        <a:xfrm>
          <a:off x="640904" y="1425884"/>
          <a:ext cx="950995" cy="95099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3">
              <a:shade val="80000"/>
              <a:hueOff val="83107"/>
              <a:satOff val="-4152"/>
              <a:lumOff val="7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728D-12D4-4FC1-9F3F-51B225494208}">
      <dsp:nvSpPr>
        <dsp:cNvPr id="0" name=""/>
        <dsp:cNvSpPr/>
      </dsp:nvSpPr>
      <dsp:spPr>
        <a:xfrm>
          <a:off x="1283723" y="2661812"/>
          <a:ext cx="10085456" cy="760796"/>
        </a:xfrm>
        <a:prstGeom prst="rect">
          <a:avLst/>
        </a:prstGeom>
        <a:solidFill>
          <a:schemeClr val="accent3">
            <a:shade val="80000"/>
            <a:hueOff val="166214"/>
            <a:satOff val="-8305"/>
            <a:lumOff val="14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165100" rIns="165100" bIns="165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ka-GE" sz="6500" kern="1200" smtClean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实施项目，提高粮食自给率——谷物、油菜籽、肉类和肉类产品</a:t>
          </a:r>
        </a:p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endParaRPr lang="en-US" sz="6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1283723" y="2661812"/>
        <a:ext cx="10085456" cy="760796"/>
      </dsp:txXfrm>
    </dsp:sp>
    <dsp:sp modelId="{07BD2CF2-5019-4525-8022-83587D938B78}">
      <dsp:nvSpPr>
        <dsp:cNvPr id="0" name=""/>
        <dsp:cNvSpPr/>
      </dsp:nvSpPr>
      <dsp:spPr>
        <a:xfrm>
          <a:off x="808225" y="2566713"/>
          <a:ext cx="950995" cy="95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166214"/>
              <a:satOff val="-8305"/>
              <a:lumOff val="14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AFCB-AE7B-4127-A89B-336F00E69EC1}">
      <dsp:nvSpPr>
        <dsp:cNvPr id="0" name=""/>
        <dsp:cNvSpPr/>
      </dsp:nvSpPr>
      <dsp:spPr>
        <a:xfrm>
          <a:off x="1172586" y="3848689"/>
          <a:ext cx="9972057" cy="668701"/>
        </a:xfrm>
        <a:prstGeom prst="rect">
          <a:avLst/>
        </a:prstGeom>
        <a:solidFill>
          <a:schemeClr val="accent3">
            <a:shade val="80000"/>
            <a:hueOff val="249321"/>
            <a:satOff val="-12457"/>
            <a:lumOff val="21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 kern="120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发展农村经济多样化的项目</a:t>
          </a:r>
          <a:endParaRPr lang="en-US" sz="6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1172586" y="3848689"/>
        <a:ext cx="9972057" cy="668701"/>
      </dsp:txXfrm>
    </dsp:sp>
    <dsp:sp modelId="{B87B8121-7743-443D-B6F8-547B400D6055}">
      <dsp:nvSpPr>
        <dsp:cNvPr id="0" name=""/>
        <dsp:cNvSpPr/>
      </dsp:nvSpPr>
      <dsp:spPr>
        <a:xfrm>
          <a:off x="640904" y="3707542"/>
          <a:ext cx="950995" cy="95099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249321"/>
              <a:satOff val="-12457"/>
              <a:lumOff val="214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FB3B-F7D6-4CB4-8129-129CD582D094}">
      <dsp:nvSpPr>
        <dsp:cNvPr id="0" name=""/>
        <dsp:cNvSpPr/>
      </dsp:nvSpPr>
      <dsp:spPr>
        <a:xfrm>
          <a:off x="555148" y="4953985"/>
          <a:ext cx="10797942" cy="760796"/>
        </a:xfrm>
        <a:prstGeom prst="rect">
          <a:avLst/>
        </a:prstGeom>
        <a:solidFill>
          <a:schemeClr val="accent3">
            <a:shade val="80000"/>
            <a:hueOff val="332428"/>
            <a:satOff val="-16610"/>
            <a:lumOff val="28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endParaRPr lang="en-US" sz="1600" b="1" kern="1200" dirty="0" smtClean="0">
            <a:solidFill>
              <a:schemeClr val="tx1">
                <a:lumMod val="50000"/>
              </a:schemeClr>
            </a:solidFill>
          </a:endParaRPr>
        </a:p>
        <a:p>
          <a:pPr marL="0" marR="0" lvl="0" indent="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zh-Hans" sz="1600" b="1" i="0" u="none" strike="noStrike" kern="1200" dirty="0">
              <a:solidFill>
                <a:srgbClr val="3A3A39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rPr>
            <a:t>促进扩大农业和食品部门的贸易关系</a:t>
          </a:r>
          <a:endParaRPr lang="en-US" sz="6500" b="1" kern="1200" dirty="0" smtClean="0">
            <a:solidFill>
              <a:schemeClr val="tx1">
                <a:lumMod val="50000"/>
              </a:schemeClr>
            </a:solidFill>
          </a:endParaRPr>
        </a:p>
        <a:p>
          <a:pPr algn="l">
            <a:spcBef>
              <a:spcPct val="0"/>
            </a:spcBef>
          </a:pPr>
          <a:endParaRPr lang="en-US" sz="13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55148" y="4953985"/>
        <a:ext cx="10797942" cy="760796"/>
      </dsp:txXfrm>
    </dsp:sp>
    <dsp:sp modelId="{B2FF2510-D12C-47DB-B407-32962C93EB9E}">
      <dsp:nvSpPr>
        <dsp:cNvPr id="0" name=""/>
        <dsp:cNvSpPr/>
      </dsp:nvSpPr>
      <dsp:spPr>
        <a:xfrm>
          <a:off x="95739" y="4848371"/>
          <a:ext cx="950995" cy="95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332428"/>
              <a:satOff val="-16610"/>
              <a:lumOff val="28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0.5693</cdr:x>
      <cdr:y>0.16116</cdr:y>
    </cdr:from>
    <cdr:to>
      <cdr:x>0.64703</cdr:x>
      <cdr:y>0.22832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16878" y="690245"/>
          <a:ext cx="889889" cy="287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rtl="0"/>
          <a:r>
            <a:rPr lang="zh-Hans" sz="1600" b="1" i="0" u="none" strike="noStrike">
              <a:solidFill>
                <a:srgbClr val="1D68A6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Calibri"/>
            </a:rPr>
            <a:t>81%</a:t>
          </a:r>
          <a:endParaRPr lang="en-US" sz="1600" b="1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CCD5-29F3-4C8C-AF39-32DF0882C768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4E9D-85F0-43A5-BEC9-354852A7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5E954D90-0AC1-4E3A-B8C7-CEB9118BFF3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0F3B95E2-233C-4CA7-B931-90CFF7DA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831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1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4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1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4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1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4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2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7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7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14876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044668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72943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68827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4876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044668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872943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68827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99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620355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2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0292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3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60027" y="2301631"/>
            <a:ext cx="3464606" cy="45563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52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85257" y="1834461"/>
            <a:ext cx="3804836" cy="236580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05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8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8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2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2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5995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5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13801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4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1C7EA-A73E-43A9-911B-451D2BED6E57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 flipH="1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  <a:prstGeom prst="rect">
            <a:avLst/>
          </a:prstGeom>
        </p:spPr>
        <p:txBody>
          <a:bodyPr/>
          <a:lstStyle/>
          <a:p>
            <a:fld id="{EA01570A-8480-497D-96D4-D725A6D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57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86505-0714-4402-83D6-05051760B81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04/08/2022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7E0D5-C779-4B48-9D09-DC37D8A464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01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78F17-CF6F-441E-9FAD-6FDD7224108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04/08/2022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7E0D5-C779-4B48-9D09-DC37D8A464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4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" y="1560822"/>
            <a:ext cx="12222983" cy="31844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1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23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7675" y="1882003"/>
            <a:ext cx="4561695" cy="2732629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99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72592" y="1808525"/>
            <a:ext cx="3570359" cy="2259306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26620" y="1836757"/>
            <a:ext cx="3570359" cy="219643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93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74264" y="2814419"/>
            <a:ext cx="1615140" cy="209365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86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035963" y="1957758"/>
            <a:ext cx="2169726" cy="3830280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72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9146" y="1604558"/>
            <a:ext cx="12201146" cy="372944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54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36287" y="409326"/>
            <a:ext cx="38179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99757" y="0"/>
            <a:ext cx="1806222" cy="138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MSIPCMContentMarking" descr="{&quot;HashCode&quot;:1934468515,&quot;Placement&quot;:&quot;Footer&quot;,&quot;Top&quot;:520.68866,&quot;Left&quot;:0.0,&quot;SlideWidth&quot;:960,&quot;SlideHeight&quot;:540}"/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  <a:endParaRPr 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transition/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04275" y="3505200"/>
            <a:ext cx="1093123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3000" b="0" i="0" u="none" strike="noStrike" dirty="0">
                <a:solidFill>
                  <a:srgbClr val="595C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格鲁吉亚环境保护和</a:t>
            </a:r>
            <a:r>
              <a:rPr lang="zh-Hans" sz="3000" b="0" i="0" u="none" strike="noStrike" dirty="0" smtClean="0">
                <a:solidFill>
                  <a:srgbClr val="595C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农业部</a:t>
            </a:r>
            <a:endParaRPr lang="zh-Hans" sz="3000" b="0" i="0" u="none" strike="noStrike" dirty="0">
              <a:solidFill>
                <a:srgbClr val="595C5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8182" t="30551" r="53426" b="64226"/>
          <a:stretch>
            <a:fillRect/>
          </a:stretch>
        </p:blipFill>
        <p:spPr>
          <a:xfrm>
            <a:off x="4997250" y="0"/>
            <a:ext cx="2113233" cy="382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8182" t="30551" r="53426" b="64226"/>
          <a:stretch>
            <a:fillRect/>
          </a:stretch>
        </p:blipFill>
        <p:spPr>
          <a:xfrm>
            <a:off x="9844480" y="382137"/>
            <a:ext cx="2113233" cy="382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8" y="382137"/>
            <a:ext cx="2388589" cy="20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9083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rtl="0"/>
            <a:r>
              <a:rPr lang="zh-Hans" sz="1400" b="0" i="0" u="none" strike="noStrike">
                <a:solidFill>
                  <a:srgbClr val="89898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10</a:t>
            </a:r>
            <a:endParaRPr lang="id-ID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hape 14531"/>
          <p:cNvSpPr/>
          <p:nvPr/>
        </p:nvSpPr>
        <p:spPr>
          <a:xfrm rot="1200000">
            <a:off x="1104224" y="6185251"/>
            <a:ext cx="226189" cy="337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0942" extrusionOk="0">
                <a:moveTo>
                  <a:pt x="10629" y="0"/>
                </a:moveTo>
                <a:cubicBezTo>
                  <a:pt x="8326" y="3089"/>
                  <a:pt x="5824" y="6112"/>
                  <a:pt x="3130" y="9060"/>
                </a:cubicBezTo>
                <a:cubicBezTo>
                  <a:pt x="1711" y="10612"/>
                  <a:pt x="212" y="12199"/>
                  <a:pt x="20" y="14012"/>
                </a:cubicBezTo>
                <a:cubicBezTo>
                  <a:pt x="-171" y="15822"/>
                  <a:pt x="984" y="17627"/>
                  <a:pt x="3130" y="18969"/>
                </a:cubicBezTo>
                <a:cubicBezTo>
                  <a:pt x="7339" y="21600"/>
                  <a:pt x="13926" y="21600"/>
                  <a:pt x="18135" y="18969"/>
                </a:cubicBezTo>
                <a:cubicBezTo>
                  <a:pt x="20281" y="17627"/>
                  <a:pt x="21429" y="15822"/>
                  <a:pt x="21238" y="14012"/>
                </a:cubicBezTo>
                <a:cubicBezTo>
                  <a:pt x="21046" y="12199"/>
                  <a:pt x="19551" y="10612"/>
                  <a:pt x="18135" y="9060"/>
                </a:cubicBezTo>
                <a:cubicBezTo>
                  <a:pt x="15444" y="6110"/>
                  <a:pt x="12940" y="3087"/>
                  <a:pt x="10629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grpSp>
        <p:nvGrpSpPr>
          <p:cNvPr id="12" name="Group 14538"/>
          <p:cNvGrpSpPr/>
          <p:nvPr/>
        </p:nvGrpSpPr>
        <p:grpSpPr>
          <a:xfrm>
            <a:off x="3467353" y="5317091"/>
            <a:ext cx="372498" cy="913102"/>
            <a:chOff x="0" y="0"/>
            <a:chExt cx="318799" cy="781476"/>
          </a:xfrm>
          <a:solidFill>
            <a:srgbClr val="5A4017"/>
          </a:solidFill>
        </p:grpSpPr>
        <p:sp>
          <p:nvSpPr>
            <p:cNvPr id="13" name="Shape 14536"/>
            <p:cNvSpPr/>
            <p:nvPr/>
          </p:nvSpPr>
          <p:spPr>
            <a:xfrm>
              <a:off x="-1" y="0"/>
              <a:ext cx="172754" cy="7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extrusionOk="0">
                  <a:moveTo>
                    <a:pt x="15608" y="0"/>
                  </a:moveTo>
                  <a:cubicBezTo>
                    <a:pt x="4316" y="6928"/>
                    <a:pt x="-874" y="13996"/>
                    <a:pt x="120" y="21073"/>
                  </a:cubicBezTo>
                  <a:cubicBezTo>
                    <a:pt x="144" y="21249"/>
                    <a:pt x="173" y="21424"/>
                    <a:pt x="205" y="21600"/>
                  </a:cubicBezTo>
                  <a:lnTo>
                    <a:pt x="20726" y="21600"/>
                  </a:lnTo>
                  <a:cubicBezTo>
                    <a:pt x="17337" y="19620"/>
                    <a:pt x="14792" y="17617"/>
                    <a:pt x="13105" y="15603"/>
                  </a:cubicBezTo>
                  <a:cubicBezTo>
                    <a:pt x="8730" y="10380"/>
                    <a:pt x="10146" y="5115"/>
                    <a:pt x="17306" y="0"/>
                  </a:cubicBezTo>
                  <a:lnTo>
                    <a:pt x="1560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Shape 14537"/>
            <p:cNvSpPr/>
            <p:nvPr/>
          </p:nvSpPr>
          <p:spPr>
            <a:xfrm>
              <a:off x="61674" y="276218"/>
              <a:ext cx="257126" cy="26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443" y="1873"/>
                  </a:moveTo>
                  <a:cubicBezTo>
                    <a:pt x="15395" y="8901"/>
                    <a:pt x="9003" y="15375"/>
                    <a:pt x="2294" y="21225"/>
                  </a:cubicBezTo>
                  <a:cubicBezTo>
                    <a:pt x="2151" y="21350"/>
                    <a:pt x="2008" y="21475"/>
                    <a:pt x="1864" y="21600"/>
                  </a:cubicBezTo>
                  <a:lnTo>
                    <a:pt x="0" y="17886"/>
                  </a:lnTo>
                  <a:cubicBezTo>
                    <a:pt x="2305" y="16617"/>
                    <a:pt x="4561" y="15192"/>
                    <a:pt x="6759" y="13616"/>
                  </a:cubicBezTo>
                  <a:cubicBezTo>
                    <a:pt x="11977" y="9874"/>
                    <a:pt x="16842" y="5303"/>
                    <a:pt x="21248" y="0"/>
                  </a:cubicBezTo>
                  <a:cubicBezTo>
                    <a:pt x="21266" y="34"/>
                    <a:pt x="21283" y="68"/>
                    <a:pt x="21300" y="104"/>
                  </a:cubicBezTo>
                  <a:cubicBezTo>
                    <a:pt x="21547" y="632"/>
                    <a:pt x="21600" y="1285"/>
                    <a:pt x="21443" y="187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" name="Shape 14539"/>
          <p:cNvSpPr/>
          <p:nvPr/>
        </p:nvSpPr>
        <p:spPr>
          <a:xfrm>
            <a:off x="3668440" y="5470249"/>
            <a:ext cx="418303" cy="42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1256" extrusionOk="0">
                <a:moveTo>
                  <a:pt x="20431" y="0"/>
                </a:moveTo>
                <a:cubicBezTo>
                  <a:pt x="20417" y="3286"/>
                  <a:pt x="19943" y="6495"/>
                  <a:pt x="19060" y="9551"/>
                </a:cubicBezTo>
                <a:cubicBezTo>
                  <a:pt x="18132" y="12764"/>
                  <a:pt x="16712" y="15935"/>
                  <a:pt x="14185" y="18276"/>
                </a:cubicBezTo>
                <a:cubicBezTo>
                  <a:pt x="12928" y="19440"/>
                  <a:pt x="11444" y="20322"/>
                  <a:pt x="9829" y="20866"/>
                </a:cubicBezTo>
                <a:cubicBezTo>
                  <a:pt x="7619" y="21600"/>
                  <a:pt x="5396" y="21263"/>
                  <a:pt x="3626" y="20152"/>
                </a:cubicBezTo>
                <a:cubicBezTo>
                  <a:pt x="2915" y="19706"/>
                  <a:pt x="2284" y="19133"/>
                  <a:pt x="1762" y="18470"/>
                </a:cubicBezTo>
                <a:cubicBezTo>
                  <a:pt x="-1169" y="14742"/>
                  <a:pt x="-433" y="9093"/>
                  <a:pt x="3891" y="5877"/>
                </a:cubicBezTo>
                <a:cubicBezTo>
                  <a:pt x="5473" y="4700"/>
                  <a:pt x="7393" y="4173"/>
                  <a:pt x="9311" y="3768"/>
                </a:cubicBezTo>
                <a:cubicBezTo>
                  <a:pt x="11426" y="3322"/>
                  <a:pt x="13621" y="2967"/>
                  <a:pt x="15680" y="2293"/>
                </a:cubicBezTo>
                <a:cubicBezTo>
                  <a:pt x="17356" y="1745"/>
                  <a:pt x="18954" y="974"/>
                  <a:pt x="20431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grpSp>
        <p:nvGrpSpPr>
          <p:cNvPr id="16" name="Group 14550"/>
          <p:cNvGrpSpPr/>
          <p:nvPr/>
        </p:nvGrpSpPr>
        <p:grpSpPr>
          <a:xfrm>
            <a:off x="6263428" y="3973355"/>
            <a:ext cx="951572" cy="2256838"/>
            <a:chOff x="0" y="0"/>
            <a:chExt cx="814400" cy="1931510"/>
          </a:xfrm>
          <a:solidFill>
            <a:srgbClr val="5A4017"/>
          </a:solidFill>
        </p:grpSpPr>
        <p:sp>
          <p:nvSpPr>
            <p:cNvPr id="17" name="Shape 14545"/>
            <p:cNvSpPr/>
            <p:nvPr/>
          </p:nvSpPr>
          <p:spPr>
            <a:xfrm>
              <a:off x="414602" y="270143"/>
              <a:ext cx="338813" cy="23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2" y="0"/>
                  </a:moveTo>
                  <a:cubicBezTo>
                    <a:pt x="13479" y="5112"/>
                    <a:pt x="6792" y="10886"/>
                    <a:pt x="409" y="17316"/>
                  </a:cubicBezTo>
                  <a:cubicBezTo>
                    <a:pt x="272" y="17453"/>
                    <a:pt x="136" y="17590"/>
                    <a:pt x="0" y="17728"/>
                  </a:cubicBezTo>
                  <a:lnTo>
                    <a:pt x="1817" y="21600"/>
                  </a:lnTo>
                  <a:cubicBezTo>
                    <a:pt x="3512" y="19101"/>
                    <a:pt x="5293" y="16727"/>
                    <a:pt x="7155" y="14488"/>
                  </a:cubicBezTo>
                  <a:cubicBezTo>
                    <a:pt x="11576" y="9171"/>
                    <a:pt x="16426" y="4638"/>
                    <a:pt x="21600" y="985"/>
                  </a:cubicBezTo>
                  <a:cubicBezTo>
                    <a:pt x="21584" y="948"/>
                    <a:pt x="21567" y="912"/>
                    <a:pt x="21549" y="877"/>
                  </a:cubicBezTo>
                  <a:cubicBezTo>
                    <a:pt x="21284" y="349"/>
                    <a:pt x="20865" y="26"/>
                    <a:pt x="204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Shape 14546"/>
            <p:cNvSpPr/>
            <p:nvPr/>
          </p:nvSpPr>
          <p:spPr>
            <a:xfrm>
              <a:off x="292592" y="0"/>
              <a:ext cx="300039" cy="193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extrusionOk="0">
                  <a:moveTo>
                    <a:pt x="14416" y="0"/>
                  </a:moveTo>
                  <a:cubicBezTo>
                    <a:pt x="4058" y="6957"/>
                    <a:pt x="-777" y="14052"/>
                    <a:pt x="102" y="21158"/>
                  </a:cubicBezTo>
                  <a:cubicBezTo>
                    <a:pt x="120" y="21306"/>
                    <a:pt x="138" y="21453"/>
                    <a:pt x="159" y="21600"/>
                  </a:cubicBezTo>
                  <a:lnTo>
                    <a:pt x="20823" y="21600"/>
                  </a:lnTo>
                  <a:cubicBezTo>
                    <a:pt x="17684" y="19497"/>
                    <a:pt x="15315" y="17374"/>
                    <a:pt x="13724" y="15238"/>
                  </a:cubicBezTo>
                  <a:cubicBezTo>
                    <a:pt x="9946" y="10167"/>
                    <a:pt x="10566" y="5051"/>
                    <a:pt x="15571" y="0"/>
                  </a:cubicBezTo>
                  <a:lnTo>
                    <a:pt x="144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Shape 14547"/>
            <p:cNvSpPr/>
            <p:nvPr/>
          </p:nvSpPr>
          <p:spPr>
            <a:xfrm>
              <a:off x="150301" y="150045"/>
              <a:ext cx="284583" cy="29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20" y="1476"/>
                  </a:moveTo>
                  <a:cubicBezTo>
                    <a:pt x="5681" y="8449"/>
                    <a:pt x="11818" y="15046"/>
                    <a:pt x="18414" y="21206"/>
                  </a:cubicBezTo>
                  <a:cubicBezTo>
                    <a:pt x="18555" y="21337"/>
                    <a:pt x="18696" y="21469"/>
                    <a:pt x="18837" y="21600"/>
                  </a:cubicBezTo>
                  <a:lnTo>
                    <a:pt x="21539" y="18986"/>
                  </a:lnTo>
                  <a:cubicBezTo>
                    <a:pt x="19152" y="17470"/>
                    <a:pt x="16846" y="15838"/>
                    <a:pt x="14629" y="14096"/>
                  </a:cubicBezTo>
                  <a:cubicBezTo>
                    <a:pt x="9368" y="9961"/>
                    <a:pt x="4639" y="5228"/>
                    <a:pt x="545" y="0"/>
                  </a:cubicBezTo>
                  <a:cubicBezTo>
                    <a:pt x="519" y="24"/>
                    <a:pt x="493" y="48"/>
                    <a:pt x="469" y="73"/>
                  </a:cubicBezTo>
                  <a:cubicBezTo>
                    <a:pt x="105" y="449"/>
                    <a:pt x="-61" y="966"/>
                    <a:pt x="20" y="14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Shape 14548"/>
            <p:cNvSpPr/>
            <p:nvPr/>
          </p:nvSpPr>
          <p:spPr>
            <a:xfrm>
              <a:off x="356206" y="694961"/>
              <a:ext cx="458195" cy="34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443" y="1873"/>
                  </a:moveTo>
                  <a:cubicBezTo>
                    <a:pt x="15395" y="8901"/>
                    <a:pt x="9003" y="15375"/>
                    <a:pt x="2294" y="21225"/>
                  </a:cubicBezTo>
                  <a:cubicBezTo>
                    <a:pt x="2151" y="21350"/>
                    <a:pt x="2008" y="21475"/>
                    <a:pt x="1864" y="21600"/>
                  </a:cubicBezTo>
                  <a:lnTo>
                    <a:pt x="0" y="17886"/>
                  </a:lnTo>
                  <a:cubicBezTo>
                    <a:pt x="2305" y="16617"/>
                    <a:pt x="4561" y="15192"/>
                    <a:pt x="6759" y="13616"/>
                  </a:cubicBezTo>
                  <a:cubicBezTo>
                    <a:pt x="11977" y="9874"/>
                    <a:pt x="16842" y="5303"/>
                    <a:pt x="21248" y="0"/>
                  </a:cubicBezTo>
                  <a:cubicBezTo>
                    <a:pt x="21266" y="34"/>
                    <a:pt x="21283" y="68"/>
                    <a:pt x="21300" y="104"/>
                  </a:cubicBezTo>
                  <a:cubicBezTo>
                    <a:pt x="21547" y="632"/>
                    <a:pt x="21600" y="1285"/>
                    <a:pt x="21443" y="187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Shape 14549"/>
            <p:cNvSpPr/>
            <p:nvPr/>
          </p:nvSpPr>
          <p:spPr>
            <a:xfrm>
              <a:off x="-1" y="789433"/>
              <a:ext cx="393381" cy="25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123" y="2065"/>
                  </a:moveTo>
                  <a:cubicBezTo>
                    <a:pt x="6291" y="9120"/>
                    <a:pt x="12760" y="15534"/>
                    <a:pt x="19504" y="21235"/>
                  </a:cubicBezTo>
                  <a:cubicBezTo>
                    <a:pt x="19648" y="21357"/>
                    <a:pt x="19792" y="21479"/>
                    <a:pt x="19936" y="21600"/>
                  </a:cubicBezTo>
                  <a:lnTo>
                    <a:pt x="21543" y="17352"/>
                  </a:lnTo>
                  <a:cubicBezTo>
                    <a:pt x="19263" y="16203"/>
                    <a:pt x="17022" y="14878"/>
                    <a:pt x="14830" y="13383"/>
                  </a:cubicBezTo>
                  <a:cubicBezTo>
                    <a:pt x="9626" y="9832"/>
                    <a:pt x="4719" y="5339"/>
                    <a:pt x="218" y="0"/>
                  </a:cubicBezTo>
                  <a:cubicBezTo>
                    <a:pt x="202" y="39"/>
                    <a:pt x="187" y="78"/>
                    <a:pt x="173" y="119"/>
                  </a:cubicBezTo>
                  <a:cubicBezTo>
                    <a:pt x="-39" y="721"/>
                    <a:pt x="-57" y="1439"/>
                    <a:pt x="123" y="2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Shape 14551"/>
          <p:cNvSpPr/>
          <p:nvPr/>
        </p:nvSpPr>
        <p:spPr>
          <a:xfrm>
            <a:off x="6879430" y="5012773"/>
            <a:ext cx="975562" cy="667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8" h="21398" extrusionOk="0">
                <a:moveTo>
                  <a:pt x="20618" y="92"/>
                </a:moveTo>
                <a:cubicBezTo>
                  <a:pt x="19743" y="4117"/>
                  <a:pt x="18511" y="7861"/>
                  <a:pt x="16984" y="11254"/>
                </a:cubicBezTo>
                <a:cubicBezTo>
                  <a:pt x="15378" y="14819"/>
                  <a:pt x="13380" y="18135"/>
                  <a:pt x="10691" y="19983"/>
                </a:cubicBezTo>
                <a:cubicBezTo>
                  <a:pt x="9354" y="20903"/>
                  <a:pt x="7903" y="21385"/>
                  <a:pt x="6435" y="21398"/>
                </a:cubicBezTo>
                <a:cubicBezTo>
                  <a:pt x="4429" y="21405"/>
                  <a:pt x="2693" y="20093"/>
                  <a:pt x="1533" y="18013"/>
                </a:cubicBezTo>
                <a:cubicBezTo>
                  <a:pt x="1066" y="17178"/>
                  <a:pt x="698" y="16220"/>
                  <a:pt x="445" y="15196"/>
                </a:cubicBezTo>
                <a:cubicBezTo>
                  <a:pt x="-982" y="9437"/>
                  <a:pt x="1106" y="2805"/>
                  <a:pt x="5500" y="609"/>
                </a:cubicBezTo>
                <a:cubicBezTo>
                  <a:pt x="7107" y="-195"/>
                  <a:pt x="8821" y="-64"/>
                  <a:pt x="10502" y="215"/>
                </a:cubicBezTo>
                <a:cubicBezTo>
                  <a:pt x="12355" y="523"/>
                  <a:pt x="14249" y="975"/>
                  <a:pt x="16116" y="982"/>
                </a:cubicBezTo>
                <a:cubicBezTo>
                  <a:pt x="17636" y="988"/>
                  <a:pt x="19150" y="688"/>
                  <a:pt x="20618" y="92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3" name="Shape 14552"/>
          <p:cNvSpPr/>
          <p:nvPr/>
        </p:nvSpPr>
        <p:spPr>
          <a:xfrm>
            <a:off x="5875002" y="5046251"/>
            <a:ext cx="699504" cy="600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0" y="0"/>
                </a:moveTo>
                <a:cubicBezTo>
                  <a:pt x="428" y="3588"/>
                  <a:pt x="1268" y="7019"/>
                  <a:pt x="2461" y="10221"/>
                </a:cubicBezTo>
                <a:cubicBezTo>
                  <a:pt x="3715" y="13586"/>
                  <a:pt x="5413" y="16829"/>
                  <a:pt x="8019" y="18991"/>
                </a:cubicBezTo>
                <a:cubicBezTo>
                  <a:pt x="9314" y="20067"/>
                  <a:pt x="10782" y="20800"/>
                  <a:pt x="12326" y="21142"/>
                </a:cubicBezTo>
                <a:cubicBezTo>
                  <a:pt x="14438" y="21600"/>
                  <a:pt x="16426" y="20886"/>
                  <a:pt x="17903" y="19396"/>
                </a:cubicBezTo>
                <a:cubicBezTo>
                  <a:pt x="18496" y="18797"/>
                  <a:pt x="19001" y="18074"/>
                  <a:pt x="19393" y="17268"/>
                </a:cubicBezTo>
                <a:cubicBezTo>
                  <a:pt x="21600" y="12739"/>
                  <a:pt x="20213" y="6682"/>
                  <a:pt x="15855" y="3842"/>
                </a:cubicBezTo>
                <a:cubicBezTo>
                  <a:pt x="14261" y="2803"/>
                  <a:pt x="12440" y="2527"/>
                  <a:pt x="10637" y="2384"/>
                </a:cubicBezTo>
                <a:cubicBezTo>
                  <a:pt x="8648" y="2225"/>
                  <a:pt x="6598" y="2180"/>
                  <a:pt x="4631" y="1765"/>
                </a:cubicBezTo>
                <a:cubicBezTo>
                  <a:pt x="3030" y="1427"/>
                  <a:pt x="1473" y="833"/>
                  <a:pt x="0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4" name="Shape 14553"/>
          <p:cNvSpPr/>
          <p:nvPr/>
        </p:nvSpPr>
        <p:spPr>
          <a:xfrm>
            <a:off x="6265465" y="4363662"/>
            <a:ext cx="374723" cy="442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44" h="21351" extrusionOk="0">
                <a:moveTo>
                  <a:pt x="254" y="0"/>
                </a:moveTo>
                <a:cubicBezTo>
                  <a:pt x="-156" y="3061"/>
                  <a:pt x="-64" y="6105"/>
                  <a:pt x="485" y="9053"/>
                </a:cubicBezTo>
                <a:cubicBezTo>
                  <a:pt x="1062" y="12152"/>
                  <a:pt x="2170" y="15270"/>
                  <a:pt x="4569" y="17742"/>
                </a:cubicBezTo>
                <a:cubicBezTo>
                  <a:pt x="5763" y="18972"/>
                  <a:pt x="7236" y="19966"/>
                  <a:pt x="8892" y="20660"/>
                </a:cubicBezTo>
                <a:cubicBezTo>
                  <a:pt x="11160" y="21600"/>
                  <a:pt x="13580" y="21545"/>
                  <a:pt x="15617" y="20715"/>
                </a:cubicBezTo>
                <a:cubicBezTo>
                  <a:pt x="16435" y="20382"/>
                  <a:pt x="17184" y="19922"/>
                  <a:pt x="17827" y="19365"/>
                </a:cubicBezTo>
                <a:cubicBezTo>
                  <a:pt x="21444" y="16234"/>
                  <a:pt x="21388" y="10889"/>
                  <a:pt x="17180" y="7392"/>
                </a:cubicBezTo>
                <a:cubicBezTo>
                  <a:pt x="15641" y="6113"/>
                  <a:pt x="13656" y="5399"/>
                  <a:pt x="11658" y="4800"/>
                </a:cubicBezTo>
                <a:cubicBezTo>
                  <a:pt x="9454" y="4138"/>
                  <a:pt x="7153" y="3553"/>
                  <a:pt x="5038" y="2687"/>
                </a:cubicBezTo>
                <a:cubicBezTo>
                  <a:pt x="3316" y="1981"/>
                  <a:pt x="1708" y="1078"/>
                  <a:pt x="254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5" name="Shape 14554"/>
          <p:cNvSpPr/>
          <p:nvPr/>
        </p:nvSpPr>
        <p:spPr>
          <a:xfrm>
            <a:off x="6016756" y="4668808"/>
            <a:ext cx="337632" cy="353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5" h="21264" extrusionOk="0">
                <a:moveTo>
                  <a:pt x="3" y="0"/>
                </a:moveTo>
                <a:cubicBezTo>
                  <a:pt x="-40" y="3252"/>
                  <a:pt x="384" y="6436"/>
                  <a:pt x="1222" y="9476"/>
                </a:cubicBezTo>
                <a:cubicBezTo>
                  <a:pt x="2104" y="12672"/>
                  <a:pt x="3482" y="15835"/>
                  <a:pt x="5993" y="18195"/>
                </a:cubicBezTo>
                <a:cubicBezTo>
                  <a:pt x="7242" y="19369"/>
                  <a:pt x="8726" y="20268"/>
                  <a:pt x="10348" y="20835"/>
                </a:cubicBezTo>
                <a:cubicBezTo>
                  <a:pt x="12566" y="21600"/>
                  <a:pt x="14817" y="21306"/>
                  <a:pt x="16623" y="20237"/>
                </a:cubicBezTo>
                <a:cubicBezTo>
                  <a:pt x="17349" y="19808"/>
                  <a:pt x="17997" y="19253"/>
                  <a:pt x="18535" y="18605"/>
                </a:cubicBezTo>
                <a:cubicBezTo>
                  <a:pt x="21560" y="14968"/>
                  <a:pt x="20915" y="9365"/>
                  <a:pt x="16604" y="6106"/>
                </a:cubicBezTo>
                <a:cubicBezTo>
                  <a:pt x="15027" y="4913"/>
                  <a:pt x="13097" y="4359"/>
                  <a:pt x="11168" y="3924"/>
                </a:cubicBezTo>
                <a:cubicBezTo>
                  <a:pt x="9039" y="3445"/>
                  <a:pt x="6829" y="3055"/>
                  <a:pt x="4761" y="2353"/>
                </a:cubicBezTo>
                <a:cubicBezTo>
                  <a:pt x="3078" y="1780"/>
                  <a:pt x="1478" y="989"/>
                  <a:pt x="3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6" name="Shape 14555"/>
          <p:cNvSpPr/>
          <p:nvPr/>
        </p:nvSpPr>
        <p:spPr>
          <a:xfrm rot="21300000">
            <a:off x="7128903" y="4516206"/>
            <a:ext cx="456644" cy="391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20428" y="0"/>
                </a:moveTo>
                <a:cubicBezTo>
                  <a:pt x="20000" y="3588"/>
                  <a:pt x="19160" y="7019"/>
                  <a:pt x="17967" y="10221"/>
                </a:cubicBezTo>
                <a:cubicBezTo>
                  <a:pt x="16713" y="13586"/>
                  <a:pt x="15015" y="16829"/>
                  <a:pt x="12409" y="18991"/>
                </a:cubicBezTo>
                <a:cubicBezTo>
                  <a:pt x="11114" y="20067"/>
                  <a:pt x="9646" y="20800"/>
                  <a:pt x="8102" y="21142"/>
                </a:cubicBezTo>
                <a:cubicBezTo>
                  <a:pt x="5990" y="21600"/>
                  <a:pt x="4002" y="20886"/>
                  <a:pt x="2525" y="19396"/>
                </a:cubicBezTo>
                <a:cubicBezTo>
                  <a:pt x="1932" y="18797"/>
                  <a:pt x="1427" y="18074"/>
                  <a:pt x="1035" y="17268"/>
                </a:cubicBezTo>
                <a:cubicBezTo>
                  <a:pt x="-1172" y="12739"/>
                  <a:pt x="215" y="6682"/>
                  <a:pt x="4573" y="3842"/>
                </a:cubicBezTo>
                <a:cubicBezTo>
                  <a:pt x="6167" y="2803"/>
                  <a:pt x="7988" y="2527"/>
                  <a:pt x="9791" y="2384"/>
                </a:cubicBezTo>
                <a:cubicBezTo>
                  <a:pt x="11780" y="2225"/>
                  <a:pt x="13830" y="2180"/>
                  <a:pt x="15797" y="1765"/>
                </a:cubicBezTo>
                <a:cubicBezTo>
                  <a:pt x="17398" y="1427"/>
                  <a:pt x="18955" y="833"/>
                  <a:pt x="2042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7" name="Shape 14556"/>
          <p:cNvSpPr/>
          <p:nvPr/>
        </p:nvSpPr>
        <p:spPr>
          <a:xfrm>
            <a:off x="6922529" y="4020860"/>
            <a:ext cx="595651" cy="5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20428" y="0"/>
                </a:moveTo>
                <a:cubicBezTo>
                  <a:pt x="20000" y="3588"/>
                  <a:pt x="19160" y="7019"/>
                  <a:pt x="17967" y="10221"/>
                </a:cubicBezTo>
                <a:cubicBezTo>
                  <a:pt x="16713" y="13586"/>
                  <a:pt x="15015" y="16829"/>
                  <a:pt x="12409" y="18991"/>
                </a:cubicBezTo>
                <a:cubicBezTo>
                  <a:pt x="11114" y="20067"/>
                  <a:pt x="9646" y="20800"/>
                  <a:pt x="8102" y="21142"/>
                </a:cubicBezTo>
                <a:cubicBezTo>
                  <a:pt x="5990" y="21600"/>
                  <a:pt x="4002" y="20886"/>
                  <a:pt x="2525" y="19396"/>
                </a:cubicBezTo>
                <a:cubicBezTo>
                  <a:pt x="1932" y="18797"/>
                  <a:pt x="1427" y="18074"/>
                  <a:pt x="1035" y="17268"/>
                </a:cubicBezTo>
                <a:cubicBezTo>
                  <a:pt x="-1172" y="12739"/>
                  <a:pt x="215" y="6682"/>
                  <a:pt x="4573" y="3842"/>
                </a:cubicBezTo>
                <a:cubicBezTo>
                  <a:pt x="6167" y="2803"/>
                  <a:pt x="7988" y="2527"/>
                  <a:pt x="9791" y="2384"/>
                </a:cubicBezTo>
                <a:cubicBezTo>
                  <a:pt x="11780" y="2225"/>
                  <a:pt x="13830" y="2180"/>
                  <a:pt x="15797" y="1765"/>
                </a:cubicBezTo>
                <a:cubicBezTo>
                  <a:pt x="17398" y="1427"/>
                  <a:pt x="18955" y="833"/>
                  <a:pt x="2042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8" name="Shape 14557"/>
          <p:cNvSpPr/>
          <p:nvPr/>
        </p:nvSpPr>
        <p:spPr>
          <a:xfrm>
            <a:off x="6327290" y="3873737"/>
            <a:ext cx="342576" cy="447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1343" extrusionOk="0">
                <a:moveTo>
                  <a:pt x="940" y="0"/>
                </a:moveTo>
                <a:cubicBezTo>
                  <a:pt x="139" y="2866"/>
                  <a:pt x="-140" y="5760"/>
                  <a:pt x="65" y="8603"/>
                </a:cubicBezTo>
                <a:cubicBezTo>
                  <a:pt x="281" y="11593"/>
                  <a:pt x="1043" y="14646"/>
                  <a:pt x="3221" y="17201"/>
                </a:cubicBezTo>
                <a:cubicBezTo>
                  <a:pt x="4304" y="18472"/>
                  <a:pt x="5706" y="19545"/>
                  <a:pt x="7334" y="20348"/>
                </a:cubicBezTo>
                <a:cubicBezTo>
                  <a:pt x="9563" y="21439"/>
                  <a:pt x="12074" y="21600"/>
                  <a:pt x="14282" y="20993"/>
                </a:cubicBezTo>
                <a:cubicBezTo>
                  <a:pt x="15169" y="20749"/>
                  <a:pt x="16001" y="20379"/>
                  <a:pt x="16735" y="19908"/>
                </a:cubicBezTo>
                <a:cubicBezTo>
                  <a:pt x="20861" y="17258"/>
                  <a:pt x="21460" y="12185"/>
                  <a:pt x="17538" y="8499"/>
                </a:cubicBezTo>
                <a:cubicBezTo>
                  <a:pt x="16103" y="7151"/>
                  <a:pt x="14137" y="6299"/>
                  <a:pt x="12145" y="5555"/>
                </a:cubicBezTo>
                <a:cubicBezTo>
                  <a:pt x="9946" y="4734"/>
                  <a:pt x="7638" y="3976"/>
                  <a:pt x="5557" y="2969"/>
                </a:cubicBezTo>
                <a:cubicBezTo>
                  <a:pt x="3863" y="2148"/>
                  <a:pt x="2310" y="1150"/>
                  <a:pt x="940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9" name="Shape 14558"/>
          <p:cNvSpPr/>
          <p:nvPr/>
        </p:nvSpPr>
        <p:spPr>
          <a:xfrm>
            <a:off x="6713156" y="3505050"/>
            <a:ext cx="332548" cy="538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61" h="21566" extrusionOk="0">
                <a:moveTo>
                  <a:pt x="11121" y="0"/>
                </a:moveTo>
                <a:cubicBezTo>
                  <a:pt x="13750" y="2026"/>
                  <a:pt x="15885" y="4255"/>
                  <a:pt x="17513" y="6611"/>
                </a:cubicBezTo>
                <a:cubicBezTo>
                  <a:pt x="19225" y="9087"/>
                  <a:pt x="20442" y="11805"/>
                  <a:pt x="19951" y="14613"/>
                </a:cubicBezTo>
                <a:cubicBezTo>
                  <a:pt x="19707" y="16009"/>
                  <a:pt x="19022" y="17356"/>
                  <a:pt x="17943" y="18565"/>
                </a:cubicBezTo>
                <a:cubicBezTo>
                  <a:pt x="16459" y="20214"/>
                  <a:pt x="14101" y="21212"/>
                  <a:pt x="11546" y="21489"/>
                </a:cubicBezTo>
                <a:cubicBezTo>
                  <a:pt x="10519" y="21600"/>
                  <a:pt x="9466" y="21591"/>
                  <a:pt x="8443" y="21466"/>
                </a:cubicBezTo>
                <a:cubicBezTo>
                  <a:pt x="2693" y="20765"/>
                  <a:pt x="-1158" y="16896"/>
                  <a:pt x="316" y="12576"/>
                </a:cubicBezTo>
                <a:cubicBezTo>
                  <a:pt x="855" y="10996"/>
                  <a:pt x="2234" y="9631"/>
                  <a:pt x="3709" y="8343"/>
                </a:cubicBezTo>
                <a:cubicBezTo>
                  <a:pt x="5336" y="6922"/>
                  <a:pt x="7112" y="5514"/>
                  <a:pt x="8503" y="3984"/>
                </a:cubicBezTo>
                <a:cubicBezTo>
                  <a:pt x="9637" y="2739"/>
                  <a:pt x="10517" y="1399"/>
                  <a:pt x="11121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0" name="Shape 14565"/>
          <p:cNvSpPr/>
          <p:nvPr/>
        </p:nvSpPr>
        <p:spPr>
          <a:xfrm>
            <a:off x="8978039" y="2979427"/>
            <a:ext cx="2540861" cy="2411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0" h="21037" extrusionOk="0">
                <a:moveTo>
                  <a:pt x="11348" y="0"/>
                </a:moveTo>
                <a:cubicBezTo>
                  <a:pt x="10149" y="0"/>
                  <a:pt x="8952" y="435"/>
                  <a:pt x="8038" y="1306"/>
                </a:cubicBezTo>
                <a:cubicBezTo>
                  <a:pt x="7414" y="1900"/>
                  <a:pt x="7018" y="2625"/>
                  <a:pt x="6820" y="3385"/>
                </a:cubicBezTo>
                <a:cubicBezTo>
                  <a:pt x="5242" y="2962"/>
                  <a:pt x="3484" y="3323"/>
                  <a:pt x="2243" y="4505"/>
                </a:cubicBezTo>
                <a:cubicBezTo>
                  <a:pt x="666" y="6006"/>
                  <a:pt x="454" y="8308"/>
                  <a:pt x="1595" y="10031"/>
                </a:cubicBezTo>
                <a:cubicBezTo>
                  <a:pt x="1429" y="10145"/>
                  <a:pt x="1261" y="10263"/>
                  <a:pt x="1112" y="10405"/>
                </a:cubicBezTo>
                <a:cubicBezTo>
                  <a:pt x="-371" y="11818"/>
                  <a:pt x="-371" y="14105"/>
                  <a:pt x="1112" y="15517"/>
                </a:cubicBezTo>
                <a:cubicBezTo>
                  <a:pt x="1534" y="15919"/>
                  <a:pt x="2034" y="16196"/>
                  <a:pt x="2563" y="16369"/>
                </a:cubicBezTo>
                <a:cubicBezTo>
                  <a:pt x="2504" y="17579"/>
                  <a:pt x="2943" y="18806"/>
                  <a:pt x="3913" y="19730"/>
                </a:cubicBezTo>
                <a:cubicBezTo>
                  <a:pt x="5742" y="21472"/>
                  <a:pt x="8708" y="21472"/>
                  <a:pt x="10537" y="19730"/>
                </a:cubicBezTo>
                <a:cubicBezTo>
                  <a:pt x="10552" y="19716"/>
                  <a:pt x="10560" y="19698"/>
                  <a:pt x="10575" y="19684"/>
                </a:cubicBezTo>
                <a:cubicBezTo>
                  <a:pt x="12987" y="21600"/>
                  <a:pt x="16577" y="21482"/>
                  <a:pt x="18841" y="19326"/>
                </a:cubicBezTo>
                <a:cubicBezTo>
                  <a:pt x="21170" y="17108"/>
                  <a:pt x="21229" y="13555"/>
                  <a:pt x="19033" y="11261"/>
                </a:cubicBezTo>
                <a:cubicBezTo>
                  <a:pt x="19164" y="11163"/>
                  <a:pt x="19301" y="11074"/>
                  <a:pt x="19422" y="10959"/>
                </a:cubicBezTo>
                <a:cubicBezTo>
                  <a:pt x="21045" y="9414"/>
                  <a:pt x="21045" y="6909"/>
                  <a:pt x="19422" y="5364"/>
                </a:cubicBezTo>
                <a:cubicBezTo>
                  <a:pt x="18489" y="4475"/>
                  <a:pt x="17225" y="4113"/>
                  <a:pt x="16008" y="4246"/>
                </a:cubicBezTo>
                <a:cubicBezTo>
                  <a:pt x="15954" y="3178"/>
                  <a:pt x="15514" y="2122"/>
                  <a:pt x="14658" y="1306"/>
                </a:cubicBezTo>
                <a:cubicBezTo>
                  <a:pt x="13743" y="435"/>
                  <a:pt x="12546" y="0"/>
                  <a:pt x="1134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31" name="Shape 14566"/>
          <p:cNvSpPr/>
          <p:nvPr/>
        </p:nvSpPr>
        <p:spPr>
          <a:xfrm>
            <a:off x="9998920" y="3615441"/>
            <a:ext cx="350575" cy="2614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3" h="21600" extrusionOk="0">
                <a:moveTo>
                  <a:pt x="14416" y="0"/>
                </a:moveTo>
                <a:cubicBezTo>
                  <a:pt x="4058" y="6957"/>
                  <a:pt x="-777" y="14052"/>
                  <a:pt x="102" y="21158"/>
                </a:cubicBezTo>
                <a:cubicBezTo>
                  <a:pt x="120" y="21306"/>
                  <a:pt x="138" y="21453"/>
                  <a:pt x="159" y="21600"/>
                </a:cubicBezTo>
                <a:lnTo>
                  <a:pt x="20823" y="21600"/>
                </a:lnTo>
                <a:cubicBezTo>
                  <a:pt x="17684" y="19497"/>
                  <a:pt x="15315" y="17374"/>
                  <a:pt x="13724" y="15238"/>
                </a:cubicBezTo>
                <a:cubicBezTo>
                  <a:pt x="9946" y="10167"/>
                  <a:pt x="10566" y="5051"/>
                  <a:pt x="15571" y="0"/>
                </a:cubicBezTo>
                <a:lnTo>
                  <a:pt x="14416" y="0"/>
                </a:ln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2" name="Shape 14567"/>
          <p:cNvSpPr/>
          <p:nvPr/>
        </p:nvSpPr>
        <p:spPr>
          <a:xfrm>
            <a:off x="9832662" y="4148675"/>
            <a:ext cx="332516" cy="344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0" y="1476"/>
                </a:moveTo>
                <a:cubicBezTo>
                  <a:pt x="5681" y="8449"/>
                  <a:pt x="11818" y="15046"/>
                  <a:pt x="18414" y="21206"/>
                </a:cubicBezTo>
                <a:cubicBezTo>
                  <a:pt x="18555" y="21337"/>
                  <a:pt x="18696" y="21469"/>
                  <a:pt x="18837" y="21600"/>
                </a:cubicBezTo>
                <a:lnTo>
                  <a:pt x="21539" y="18986"/>
                </a:lnTo>
                <a:cubicBezTo>
                  <a:pt x="19152" y="17470"/>
                  <a:pt x="16846" y="15838"/>
                  <a:pt x="14629" y="14096"/>
                </a:cubicBezTo>
                <a:cubicBezTo>
                  <a:pt x="9368" y="9961"/>
                  <a:pt x="4639" y="5228"/>
                  <a:pt x="545" y="0"/>
                </a:cubicBezTo>
                <a:cubicBezTo>
                  <a:pt x="519" y="24"/>
                  <a:pt x="493" y="48"/>
                  <a:pt x="469" y="73"/>
                </a:cubicBezTo>
                <a:cubicBezTo>
                  <a:pt x="105" y="449"/>
                  <a:pt x="-61" y="966"/>
                  <a:pt x="20" y="1476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3" name="Shape 14568"/>
          <p:cNvSpPr/>
          <p:nvPr/>
        </p:nvSpPr>
        <p:spPr>
          <a:xfrm>
            <a:off x="10073248" y="4785371"/>
            <a:ext cx="535370" cy="399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600" extrusionOk="0">
                <a:moveTo>
                  <a:pt x="21443" y="1873"/>
                </a:moveTo>
                <a:cubicBezTo>
                  <a:pt x="15395" y="8901"/>
                  <a:pt x="9003" y="15375"/>
                  <a:pt x="2294" y="21225"/>
                </a:cubicBezTo>
                <a:cubicBezTo>
                  <a:pt x="2151" y="21350"/>
                  <a:pt x="2008" y="21475"/>
                  <a:pt x="1864" y="21600"/>
                </a:cubicBezTo>
                <a:lnTo>
                  <a:pt x="0" y="17886"/>
                </a:lnTo>
                <a:cubicBezTo>
                  <a:pt x="2305" y="16617"/>
                  <a:pt x="4561" y="15192"/>
                  <a:pt x="6759" y="13616"/>
                </a:cubicBezTo>
                <a:cubicBezTo>
                  <a:pt x="11977" y="9874"/>
                  <a:pt x="16842" y="5303"/>
                  <a:pt x="21248" y="0"/>
                </a:cubicBezTo>
                <a:cubicBezTo>
                  <a:pt x="21266" y="34"/>
                  <a:pt x="21283" y="68"/>
                  <a:pt x="21300" y="104"/>
                </a:cubicBezTo>
                <a:cubicBezTo>
                  <a:pt x="21547" y="632"/>
                  <a:pt x="21600" y="1285"/>
                  <a:pt x="21443" y="1873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5" name="Shape 14569"/>
          <p:cNvSpPr/>
          <p:nvPr/>
        </p:nvSpPr>
        <p:spPr>
          <a:xfrm>
            <a:off x="9657045" y="4895756"/>
            <a:ext cx="459639" cy="301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23" y="2065"/>
                </a:moveTo>
                <a:cubicBezTo>
                  <a:pt x="6291" y="9120"/>
                  <a:pt x="12760" y="15534"/>
                  <a:pt x="19504" y="21235"/>
                </a:cubicBezTo>
                <a:cubicBezTo>
                  <a:pt x="19648" y="21357"/>
                  <a:pt x="19792" y="21479"/>
                  <a:pt x="19936" y="21600"/>
                </a:cubicBezTo>
                <a:lnTo>
                  <a:pt x="21543" y="17352"/>
                </a:lnTo>
                <a:cubicBezTo>
                  <a:pt x="19263" y="16203"/>
                  <a:pt x="17022" y="14878"/>
                  <a:pt x="14830" y="13383"/>
                </a:cubicBezTo>
                <a:cubicBezTo>
                  <a:pt x="9626" y="9832"/>
                  <a:pt x="4719" y="5339"/>
                  <a:pt x="218" y="0"/>
                </a:cubicBezTo>
                <a:cubicBezTo>
                  <a:pt x="202" y="39"/>
                  <a:pt x="187" y="78"/>
                  <a:pt x="173" y="119"/>
                </a:cubicBezTo>
                <a:cubicBezTo>
                  <a:pt x="-39" y="721"/>
                  <a:pt x="-57" y="1439"/>
                  <a:pt x="123" y="2065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6" name="Shape 14570"/>
          <p:cNvSpPr/>
          <p:nvPr/>
        </p:nvSpPr>
        <p:spPr>
          <a:xfrm>
            <a:off x="10141480" y="4289000"/>
            <a:ext cx="395880" cy="275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0"/>
                </a:moveTo>
                <a:cubicBezTo>
                  <a:pt x="13479" y="5112"/>
                  <a:pt x="6792" y="10886"/>
                  <a:pt x="409" y="17316"/>
                </a:cubicBezTo>
                <a:cubicBezTo>
                  <a:pt x="272" y="17453"/>
                  <a:pt x="136" y="17590"/>
                  <a:pt x="0" y="17728"/>
                </a:cubicBezTo>
                <a:lnTo>
                  <a:pt x="1817" y="21600"/>
                </a:lnTo>
                <a:cubicBezTo>
                  <a:pt x="3512" y="19101"/>
                  <a:pt x="5293" y="16727"/>
                  <a:pt x="7155" y="14488"/>
                </a:cubicBezTo>
                <a:cubicBezTo>
                  <a:pt x="11576" y="9171"/>
                  <a:pt x="16426" y="4638"/>
                  <a:pt x="21600" y="985"/>
                </a:cubicBezTo>
                <a:cubicBezTo>
                  <a:pt x="21584" y="948"/>
                  <a:pt x="21567" y="912"/>
                  <a:pt x="21549" y="877"/>
                </a:cubicBezTo>
                <a:cubicBezTo>
                  <a:pt x="21284" y="349"/>
                  <a:pt x="20865" y="26"/>
                  <a:pt x="20412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7" name="Shape 14571"/>
          <p:cNvSpPr/>
          <p:nvPr/>
        </p:nvSpPr>
        <p:spPr>
          <a:xfrm>
            <a:off x="10007565" y="3770426"/>
            <a:ext cx="195809" cy="202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0" y="1476"/>
                </a:moveTo>
                <a:cubicBezTo>
                  <a:pt x="5681" y="8449"/>
                  <a:pt x="11818" y="15046"/>
                  <a:pt x="18414" y="21206"/>
                </a:cubicBezTo>
                <a:cubicBezTo>
                  <a:pt x="18555" y="21337"/>
                  <a:pt x="18696" y="21469"/>
                  <a:pt x="18837" y="21600"/>
                </a:cubicBezTo>
                <a:lnTo>
                  <a:pt x="21539" y="18986"/>
                </a:lnTo>
                <a:cubicBezTo>
                  <a:pt x="19152" y="17470"/>
                  <a:pt x="16846" y="15838"/>
                  <a:pt x="14629" y="14096"/>
                </a:cubicBezTo>
                <a:cubicBezTo>
                  <a:pt x="9368" y="9961"/>
                  <a:pt x="4639" y="5228"/>
                  <a:pt x="545" y="0"/>
                </a:cubicBezTo>
                <a:cubicBezTo>
                  <a:pt x="519" y="24"/>
                  <a:pt x="493" y="48"/>
                  <a:pt x="469" y="73"/>
                </a:cubicBezTo>
                <a:cubicBezTo>
                  <a:pt x="105" y="449"/>
                  <a:pt x="-61" y="966"/>
                  <a:pt x="20" y="1476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8" name="Shape 14572"/>
          <p:cNvSpPr/>
          <p:nvPr/>
        </p:nvSpPr>
        <p:spPr>
          <a:xfrm>
            <a:off x="10179409" y="3904960"/>
            <a:ext cx="264019" cy="18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0"/>
                </a:moveTo>
                <a:cubicBezTo>
                  <a:pt x="13479" y="5112"/>
                  <a:pt x="6792" y="10886"/>
                  <a:pt x="409" y="17316"/>
                </a:cubicBezTo>
                <a:cubicBezTo>
                  <a:pt x="272" y="17453"/>
                  <a:pt x="136" y="17590"/>
                  <a:pt x="0" y="17728"/>
                </a:cubicBezTo>
                <a:lnTo>
                  <a:pt x="1817" y="21600"/>
                </a:lnTo>
                <a:cubicBezTo>
                  <a:pt x="3512" y="19101"/>
                  <a:pt x="5293" y="16727"/>
                  <a:pt x="7155" y="14488"/>
                </a:cubicBezTo>
                <a:cubicBezTo>
                  <a:pt x="11576" y="9171"/>
                  <a:pt x="16426" y="4638"/>
                  <a:pt x="21600" y="985"/>
                </a:cubicBezTo>
                <a:cubicBezTo>
                  <a:pt x="21584" y="948"/>
                  <a:pt x="21567" y="912"/>
                  <a:pt x="21549" y="877"/>
                </a:cubicBezTo>
                <a:cubicBezTo>
                  <a:pt x="21284" y="349"/>
                  <a:pt x="20865" y="26"/>
                  <a:pt x="20412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9" name="Shape 14579"/>
          <p:cNvSpPr/>
          <p:nvPr/>
        </p:nvSpPr>
        <p:spPr>
          <a:xfrm>
            <a:off x="0" y="6037407"/>
            <a:ext cx="12192000" cy="820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71" extrusionOk="0">
                <a:moveTo>
                  <a:pt x="10185" y="3356"/>
                </a:moveTo>
                <a:cubicBezTo>
                  <a:pt x="9373" y="2682"/>
                  <a:pt x="8561" y="5146"/>
                  <a:pt x="7751" y="4082"/>
                </a:cubicBezTo>
                <a:cubicBezTo>
                  <a:pt x="7573" y="3848"/>
                  <a:pt x="7396" y="3444"/>
                  <a:pt x="7217" y="3536"/>
                </a:cubicBezTo>
                <a:cubicBezTo>
                  <a:pt x="7012" y="3642"/>
                  <a:pt x="6812" y="4395"/>
                  <a:pt x="6607" y="4461"/>
                </a:cubicBezTo>
                <a:cubicBezTo>
                  <a:pt x="6415" y="4523"/>
                  <a:pt x="6227" y="3982"/>
                  <a:pt x="6037" y="3645"/>
                </a:cubicBezTo>
                <a:cubicBezTo>
                  <a:pt x="5558" y="2794"/>
                  <a:pt x="5073" y="3236"/>
                  <a:pt x="4591" y="3261"/>
                </a:cubicBezTo>
                <a:cubicBezTo>
                  <a:pt x="4208" y="3282"/>
                  <a:pt x="3825" y="3039"/>
                  <a:pt x="3442" y="2870"/>
                </a:cubicBezTo>
                <a:cubicBezTo>
                  <a:pt x="3116" y="2726"/>
                  <a:pt x="2762" y="2920"/>
                  <a:pt x="2565" y="6384"/>
                </a:cubicBezTo>
                <a:cubicBezTo>
                  <a:pt x="2447" y="8472"/>
                  <a:pt x="2409" y="11571"/>
                  <a:pt x="2222" y="12483"/>
                </a:cubicBezTo>
                <a:cubicBezTo>
                  <a:pt x="1972" y="13699"/>
                  <a:pt x="1785" y="10019"/>
                  <a:pt x="1552" y="8625"/>
                </a:cubicBezTo>
                <a:cubicBezTo>
                  <a:pt x="1262" y="6886"/>
                  <a:pt x="943" y="8783"/>
                  <a:pt x="677" y="11280"/>
                </a:cubicBezTo>
                <a:cubicBezTo>
                  <a:pt x="425" y="13640"/>
                  <a:pt x="198" y="16470"/>
                  <a:pt x="0" y="19671"/>
                </a:cubicBezTo>
                <a:cubicBezTo>
                  <a:pt x="85" y="19671"/>
                  <a:pt x="169" y="19671"/>
                  <a:pt x="254" y="19671"/>
                </a:cubicBezTo>
                <a:cubicBezTo>
                  <a:pt x="7263" y="19671"/>
                  <a:pt x="14273" y="19671"/>
                  <a:pt x="21282" y="19671"/>
                </a:cubicBezTo>
                <a:cubicBezTo>
                  <a:pt x="21388" y="19671"/>
                  <a:pt x="21494" y="19671"/>
                  <a:pt x="21600" y="19671"/>
                </a:cubicBezTo>
                <a:cubicBezTo>
                  <a:pt x="21484" y="17315"/>
                  <a:pt x="21381" y="14835"/>
                  <a:pt x="21293" y="12254"/>
                </a:cubicBezTo>
                <a:cubicBezTo>
                  <a:pt x="21162" y="8405"/>
                  <a:pt x="21007" y="4141"/>
                  <a:pt x="20711" y="4151"/>
                </a:cubicBezTo>
                <a:cubicBezTo>
                  <a:pt x="20585" y="4155"/>
                  <a:pt x="20470" y="5123"/>
                  <a:pt x="20345" y="5221"/>
                </a:cubicBezTo>
                <a:cubicBezTo>
                  <a:pt x="20112" y="5403"/>
                  <a:pt x="19935" y="2816"/>
                  <a:pt x="19728" y="1413"/>
                </a:cubicBezTo>
                <a:cubicBezTo>
                  <a:pt x="19236" y="-1929"/>
                  <a:pt x="18682" y="1654"/>
                  <a:pt x="18143" y="2037"/>
                </a:cubicBezTo>
                <a:cubicBezTo>
                  <a:pt x="17731" y="2330"/>
                  <a:pt x="17327" y="690"/>
                  <a:pt x="16915" y="510"/>
                </a:cubicBezTo>
                <a:cubicBezTo>
                  <a:pt x="16631" y="386"/>
                  <a:pt x="16348" y="962"/>
                  <a:pt x="16063" y="1138"/>
                </a:cubicBezTo>
                <a:cubicBezTo>
                  <a:pt x="15642" y="1399"/>
                  <a:pt x="15218" y="779"/>
                  <a:pt x="14799" y="1539"/>
                </a:cubicBezTo>
                <a:cubicBezTo>
                  <a:pt x="14454" y="2164"/>
                  <a:pt x="14119" y="3715"/>
                  <a:pt x="13770" y="3567"/>
                </a:cubicBezTo>
                <a:cubicBezTo>
                  <a:pt x="13312" y="3374"/>
                  <a:pt x="12880" y="264"/>
                  <a:pt x="12425" y="1186"/>
                </a:cubicBezTo>
                <a:cubicBezTo>
                  <a:pt x="12207" y="1626"/>
                  <a:pt x="12006" y="2981"/>
                  <a:pt x="11793" y="3741"/>
                </a:cubicBezTo>
                <a:cubicBezTo>
                  <a:pt x="11268" y="5615"/>
                  <a:pt x="10724" y="3803"/>
                  <a:pt x="10185" y="3356"/>
                </a:cubicBezTo>
                <a:close/>
              </a:path>
            </a:pathLst>
          </a:custGeom>
          <a:solidFill>
            <a:srgbClr val="A67C5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endParaRPr/>
          </a:p>
        </p:txBody>
      </p:sp>
      <p:grpSp>
        <p:nvGrpSpPr>
          <p:cNvPr id="42" name="Group 41"/>
          <p:cNvGrpSpPr/>
          <p:nvPr/>
        </p:nvGrpSpPr>
        <p:grpSpPr>
          <a:xfrm>
            <a:off x="207517" y="2558666"/>
            <a:ext cx="10187404" cy="1037500"/>
            <a:chOff x="3050846" y="5206886"/>
            <a:chExt cx="7442852" cy="1037500"/>
          </a:xfrm>
        </p:grpSpPr>
        <p:sp>
          <p:nvSpPr>
            <p:cNvPr id="43" name="TextBox 42"/>
            <p:cNvSpPr txBox="1"/>
            <p:nvPr/>
          </p:nvSpPr>
          <p:spPr>
            <a:xfrm>
              <a:off x="3050846" y="5206886"/>
              <a:ext cx="744285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zh-Hans" sz="2400" b="0" i="0" u="none" strike="noStrike">
                  <a:solidFill>
                    <a:srgbClr val="595C54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格鲁吉亚环境保护和农业部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78752" y="5505722"/>
              <a:ext cx="6096000" cy="738664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endParaRPr lang="en-US" sz="2200" dirty="0">
                <a:solidFill>
                  <a:srgbClr val="A67C52"/>
                </a:solidFill>
                <a:latin typeface="BPG Mrgvlovani Caps 2010" panose="02000503000000020004" pitchFamily="2" charset="0"/>
              </a:endParaRPr>
            </a:p>
            <a:p>
              <a:pPr rtl="0"/>
              <a:r>
                <a:rPr lang="zh-Hans" sz="2000" b="0" i="0" u="none" strike="noStrike" dirty="0">
                  <a:solidFill>
                    <a:srgbClr val="A67C52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谢谢</a:t>
              </a:r>
              <a:r>
                <a:rPr lang="zh-Hans" sz="1800" b="0" i="0" u="none" strike="noStrike" dirty="0">
                  <a:solidFill>
                    <a:srgbClr val="A67C52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你的关注</a:t>
              </a:r>
              <a:endParaRPr lang="en-US" b="1" i="1" dirty="0">
                <a:solidFill>
                  <a:srgbClr val="A67C52"/>
                </a:solidFill>
                <a:latin typeface="BPG Mrgvlovani Caps 2010" panose="02000503000000020004" pitchFamily="2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rcRect l="38182" t="30551" r="53426" b="64226"/>
          <a:stretch>
            <a:fillRect/>
          </a:stretch>
        </p:blipFill>
        <p:spPr>
          <a:xfrm>
            <a:off x="4997250" y="0"/>
            <a:ext cx="2113233" cy="3821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rcRect l="38182" t="30551" r="53426" b="64226"/>
          <a:stretch>
            <a:fillRect/>
          </a:stretch>
        </p:blipFill>
        <p:spPr>
          <a:xfrm>
            <a:off x="9737727" y="377205"/>
            <a:ext cx="2140508" cy="3870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0" y="123224"/>
            <a:ext cx="2067338" cy="181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3225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86148" y="0"/>
            <a:ext cx="1838107" cy="174567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8182" t="30551" r="53426" b="64226"/>
          <a:stretch>
            <a:fillRect/>
          </a:stretch>
        </p:blipFill>
        <p:spPr>
          <a:xfrm>
            <a:off x="5091396" y="858054"/>
            <a:ext cx="2113233" cy="382137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3309" y="1752365"/>
            <a:ext cx="4198692" cy="52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99654" y="258344"/>
            <a:ext cx="8924084" cy="639762"/>
          </a:xfrm>
        </p:spPr>
        <p:txBody>
          <a:bodyPr>
            <a:noAutofit/>
          </a:bodyPr>
          <a:lstStyle/>
          <a:p>
            <a:pPr rtl="0"/>
            <a:r>
              <a:rPr lang="zh-Hans" sz="20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国家概况</a:t>
            </a:r>
            <a:endParaRPr lang="en-US" altLang="ka-GE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96831" y="1080017"/>
            <a:ext cx="11862711" cy="2882489"/>
            <a:chOff x="-596831" y="1080017"/>
            <a:chExt cx="11862711" cy="2882489"/>
          </a:xfrm>
        </p:grpSpPr>
        <p:sp>
          <p:nvSpPr>
            <p:cNvPr id="22" name="TextBox 21"/>
            <p:cNvSpPr txBox="1"/>
            <p:nvPr/>
          </p:nvSpPr>
          <p:spPr>
            <a:xfrm>
              <a:off x="714563" y="1166817"/>
              <a:ext cx="10551317" cy="738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vl="0" algn="just" rtl="0">
                <a:defRPr/>
              </a:pP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农业和农业综合企业占国内生产总值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的12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%（2021年）</a:t>
              </a:r>
            </a:p>
            <a:p>
              <a:pPr lvl="0" algn="just">
                <a:defRPr/>
              </a:pPr>
              <a:endParaRPr lang="ka-G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Shape 3344"/>
            <p:cNvSpPr/>
            <p:nvPr/>
          </p:nvSpPr>
          <p:spPr>
            <a:xfrm>
              <a:off x="-572137" y="1080017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5E45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1200"/>
              </a:pPr>
              <a:endParaRPr kumimoji="0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Shape 3344"/>
            <p:cNvSpPr/>
            <p:nvPr/>
          </p:nvSpPr>
          <p:spPr>
            <a:xfrm>
              <a:off x="-572137" y="1657577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1200"/>
              </a:pPr>
              <a:endParaRPr kumimoji="0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3347"/>
            <p:cNvSpPr/>
            <p:nvPr/>
          </p:nvSpPr>
          <p:spPr>
            <a:xfrm>
              <a:off x="-580206" y="2248654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CD32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1200"/>
              </a:pPr>
              <a:endParaRPr kumimoji="0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3350"/>
            <p:cNvSpPr/>
            <p:nvPr/>
          </p:nvSpPr>
          <p:spPr>
            <a:xfrm>
              <a:off x="-572137" y="2829048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1200"/>
              </a:pPr>
              <a:endParaRPr kumimoji="0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06494" y="3540878"/>
              <a:ext cx="7319909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rtl="0">
                <a:defRPr/>
              </a:pP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19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%的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劳动力受雇于农业部门（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2021年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）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563" y="2848849"/>
              <a:ext cx="8377678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rtl="0">
                <a:defRPr/>
              </a:pP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农产品进口占进口额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的13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%（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2021年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）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3350"/>
            <p:cNvSpPr/>
            <p:nvPr/>
          </p:nvSpPr>
          <p:spPr>
            <a:xfrm>
              <a:off x="-596831" y="3486440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1200"/>
              </a:pPr>
              <a:endParaRPr kumimoji="0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4563" y="2333022"/>
              <a:ext cx="8817625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algn="just" rtl="0">
                <a:defRPr/>
              </a:pP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农产品出口占出口额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的27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%（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2021年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）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9869" y="1649882"/>
              <a:ext cx="855585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种植业和畜牧业在农产品总产值中的比重分别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为44%和50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%（</a:t>
              </a:r>
              <a:r>
                <a:rPr lang="zh-Hans" sz="1800" b="0" i="0" u="none" strike="noStrike" dirty="0" smtClean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2021年</a:t>
              </a:r>
              <a:r>
                <a:rPr lang="zh-Hans" sz="1800" b="0" i="0" u="none" strike="noStrike" dirty="0">
                  <a:solidFill>
                    <a:srgbClr val="0B4736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）</a:t>
              </a:r>
            </a:p>
            <a:p>
              <a:pPr algn="just"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itle 1"/>
          <p:cNvSpPr txBox="1"/>
          <p:nvPr/>
        </p:nvSpPr>
        <p:spPr>
          <a:xfrm>
            <a:off x="832704" y="4300909"/>
            <a:ext cx="7001301" cy="411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 rtl="0"/>
            <a:r>
              <a:rPr lang="zh-Hans" sz="1800" b="0" i="0" u="none" strike="noStrike" dirty="0" smtClean="0">
                <a:solidFill>
                  <a:srgbClr val="0B473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格鲁吉亚2021</a:t>
            </a:r>
            <a:r>
              <a:rPr lang="zh-Hans" sz="1800" b="0" i="0" u="none" strike="noStrike" dirty="0">
                <a:solidFill>
                  <a:srgbClr val="0B473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-</a:t>
            </a:r>
            <a:r>
              <a:rPr lang="zh-Hans" sz="1800" b="0" i="0" u="none" strike="noStrike" dirty="0" smtClean="0">
                <a:solidFill>
                  <a:srgbClr val="0B473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2027年</a:t>
            </a:r>
            <a:r>
              <a:rPr lang="zh-Hans" sz="1800" b="0" i="0" u="none" strike="noStrike" dirty="0">
                <a:solidFill>
                  <a:srgbClr val="0B473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农业和农村发展战略愿景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5E71698-C311-4ECF-A6A2-172D16B95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8" y="4947744"/>
            <a:ext cx="866508" cy="949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6EF6D85-3975-4AD8-8A6E-FBE30659BB83}"/>
              </a:ext>
            </a:extLst>
          </p:cNvPr>
          <p:cNvGrpSpPr/>
          <p:nvPr/>
        </p:nvGrpSpPr>
        <p:grpSpPr>
          <a:xfrm>
            <a:off x="995196" y="4846948"/>
            <a:ext cx="6842881" cy="1150799"/>
            <a:chOff x="530942" y="1357478"/>
            <a:chExt cx="5263416" cy="736061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2755957-9E5A-464F-85A0-11DCDC64FC59}"/>
                </a:ext>
              </a:extLst>
            </p:cNvPr>
            <p:cNvSpPr/>
            <p:nvPr/>
          </p:nvSpPr>
          <p:spPr>
            <a:xfrm>
              <a:off x="530947" y="1357479"/>
              <a:ext cx="5263411" cy="73606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PG Nino Mtavruli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B1B56AF-8F88-4ED7-8C7A-BE2B640A3242}"/>
                </a:ext>
              </a:extLst>
            </p:cNvPr>
            <p:cNvSpPr/>
            <p:nvPr/>
          </p:nvSpPr>
          <p:spPr>
            <a:xfrm flipH="1">
              <a:off x="530942" y="1357478"/>
              <a:ext cx="45718" cy="73606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a-G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50428" y="5053016"/>
            <a:ext cx="6096000" cy="9233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0"/>
            <a:r>
              <a:rPr lang="zh-Hans" sz="1800" b="0" i="0" u="none" strike="noStrike">
                <a:solidFill>
                  <a:srgbClr val="0B473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基于可持续发展原则，多元化/发展农村地区经济，改善社会状况和生活质量</a:t>
            </a:r>
            <a:endParaRPr lang="ka-GE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24287" y="4217650"/>
            <a:ext cx="5923725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9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A5AAEFA-BC54-46DA-8292-DDDBD4902A06}"/>
              </a:ext>
            </a:extLst>
          </p:cNvPr>
          <p:cNvCxnSpPr/>
          <p:nvPr/>
        </p:nvCxnSpPr>
        <p:spPr>
          <a:xfrm>
            <a:off x="390367" y="6105931"/>
            <a:ext cx="11428253" cy="0"/>
          </a:xfrm>
          <a:prstGeom prst="line">
            <a:avLst/>
          </a:prstGeom>
          <a:ln w="19050">
            <a:solidFill>
              <a:srgbClr val="00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D730DDB-23A6-4E10-85E2-FD2AC950949F}"/>
              </a:ext>
            </a:extLst>
          </p:cNvPr>
          <p:cNvSpPr txBox="1"/>
          <p:nvPr/>
        </p:nvSpPr>
        <p:spPr>
          <a:xfrm>
            <a:off x="302589" y="295278"/>
            <a:ext cx="534352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Lato Light"/>
              </a:rPr>
              <a:t>项目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1D86ED3-A55A-4463-81EE-C52598DF12DF}"/>
              </a:ext>
            </a:extLst>
          </p:cNvPr>
          <p:cNvGrpSpPr/>
          <p:nvPr/>
        </p:nvGrpSpPr>
        <p:grpSpPr>
          <a:xfrm>
            <a:off x="4981850" y="1068848"/>
            <a:ext cx="2228299" cy="2268316"/>
            <a:chOff x="904667" y="1239392"/>
            <a:chExt cx="2468880" cy="2468556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FAD29A8-0FEA-42BE-9BA1-03721F65FAC6}"/>
                </a:ext>
              </a:extLst>
            </p:cNvPr>
            <p:cNvSpPr/>
            <p:nvPr/>
          </p:nvSpPr>
          <p:spPr>
            <a:xfrm>
              <a:off x="904667" y="1239392"/>
              <a:ext cx="2468880" cy="54864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播种未来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2A4AC5A-F9F2-4799-9D8D-5F7D24B6589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4" r="18847"/>
            <a:stretch>
              <a:fillRect/>
            </a:stretch>
          </p:blipFill>
          <p:spPr>
            <a:xfrm>
              <a:off x="904667" y="1787708"/>
              <a:ext cx="2468880" cy="192024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B514A4C-81FF-4BDF-B31A-ADCE6E130DCD}"/>
              </a:ext>
            </a:extLst>
          </p:cNvPr>
          <p:cNvGrpSpPr/>
          <p:nvPr/>
        </p:nvGrpSpPr>
        <p:grpSpPr>
          <a:xfrm>
            <a:off x="7348948" y="1068848"/>
            <a:ext cx="2228299" cy="2281175"/>
            <a:chOff x="6052263" y="1185467"/>
            <a:chExt cx="2468880" cy="2527463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001DA7E-3211-4586-B390-F796F9849B3A}"/>
                </a:ext>
              </a:extLst>
            </p:cNvPr>
            <p:cNvSpPr/>
            <p:nvPr/>
          </p:nvSpPr>
          <p:spPr>
            <a:xfrm>
              <a:off x="6052263" y="1185467"/>
              <a:ext cx="2468880" cy="607874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加工和仓储企业联合融资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DD063F1-5FFE-4C59-8B95-CC9FFB481C3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3"/>
            <a:stretch>
              <a:fillRect/>
            </a:stretch>
          </p:blipFill>
          <p:spPr>
            <a:xfrm>
              <a:off x="6052263" y="1792690"/>
              <a:ext cx="2468880" cy="192024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932000D-0BD3-4B78-B8D2-E4E2FC11CEA9}"/>
              </a:ext>
            </a:extLst>
          </p:cNvPr>
          <p:cNvGrpSpPr/>
          <p:nvPr/>
        </p:nvGrpSpPr>
        <p:grpSpPr>
          <a:xfrm>
            <a:off x="3744558" y="3520837"/>
            <a:ext cx="2224675" cy="2277920"/>
            <a:chOff x="8857885" y="1411078"/>
            <a:chExt cx="2473869" cy="2523859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2730977-DD05-4A73-9D19-0DEC9F6D4CBA}"/>
                </a:ext>
              </a:extLst>
            </p:cNvPr>
            <p:cNvSpPr/>
            <p:nvPr/>
          </p:nvSpPr>
          <p:spPr>
            <a:xfrm>
              <a:off x="8857885" y="1411078"/>
              <a:ext cx="2468880" cy="550281"/>
            </a:xfrm>
            <a:prstGeom prst="rect">
              <a:avLst/>
            </a:prstGeom>
            <a:solidFill>
              <a:srgbClr val="4B2C50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茶园修复计划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CE34977-D359-480F-A7B7-051CE78F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4"/>
            <a:stretch>
              <a:fillRect/>
            </a:stretch>
          </p:blipFill>
          <p:spPr>
            <a:xfrm>
              <a:off x="8862876" y="1969643"/>
              <a:ext cx="2468878" cy="1965294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6DEBECE-ACC9-45EE-B041-B2D385DB0336}"/>
              </a:ext>
            </a:extLst>
          </p:cNvPr>
          <p:cNvGrpSpPr/>
          <p:nvPr/>
        </p:nvGrpSpPr>
        <p:grpSpPr>
          <a:xfrm>
            <a:off x="9716047" y="1068848"/>
            <a:ext cx="2224675" cy="2298955"/>
            <a:chOff x="1501322" y="2189888"/>
            <a:chExt cx="2862400" cy="3001683"/>
          </a:xfrm>
        </p:grpSpPr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13D2F6F-F46B-4D3F-8FA7-FD56EEE53DEC}"/>
                </a:ext>
              </a:extLst>
            </p:cNvPr>
            <p:cNvSpPr/>
            <p:nvPr/>
          </p:nvSpPr>
          <p:spPr>
            <a:xfrm>
              <a:off x="1501322" y="2189888"/>
              <a:ext cx="2862400" cy="658237"/>
            </a:xfrm>
            <a:prstGeom prst="rect">
              <a:avLst/>
            </a:prstGeom>
            <a:solidFill>
              <a:srgbClr val="1F608B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国家农业机械化联合融资计划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3" name="Picture 2" descr="ááá¡ááááá¡ ááá¦ááá-áá¡ á¡á£á áááá¡ á¨ááááá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8529D2F-3CD6-41A6-B586-827B44889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1322" y="2829976"/>
              <a:ext cx="2862400" cy="23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16201D1-2780-4655-B562-2813EA6EED3A}"/>
              </a:ext>
            </a:extLst>
          </p:cNvPr>
          <p:cNvGrpSpPr/>
          <p:nvPr/>
        </p:nvGrpSpPr>
        <p:grpSpPr>
          <a:xfrm>
            <a:off x="1309119" y="3520834"/>
            <a:ext cx="2228299" cy="2277923"/>
            <a:chOff x="2814473" y="3559287"/>
            <a:chExt cx="2206724" cy="2277923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0AC4B8A-DBB4-4BF9-B8E1-D2B670D942D1}"/>
                </a:ext>
              </a:extLst>
            </p:cNvPr>
            <p:cNvSpPr/>
            <p:nvPr/>
          </p:nvSpPr>
          <p:spPr>
            <a:xfrm>
              <a:off x="2814473" y="3559287"/>
              <a:ext cx="2204751" cy="5041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农村发展计划</a:t>
              </a:r>
            </a:p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（联合国开发计划署）</a:t>
              </a:r>
            </a:p>
          </p:txBody>
        </p:sp>
        <p:pic>
          <p:nvPicPr>
            <p:cNvPr id="96" name="Picture 14" descr="როგორ მუშაობს გორის ქარის ...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436E071-925B-4DD6-BA0A-52C6A2FB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6446" y="4056815"/>
              <a:ext cx="2204751" cy="178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60B6AD0-D190-467D-8390-16D85E8AC184}"/>
              </a:ext>
            </a:extLst>
          </p:cNvPr>
          <p:cNvGrpSpPr/>
          <p:nvPr/>
        </p:nvGrpSpPr>
        <p:grpSpPr>
          <a:xfrm>
            <a:off x="174034" y="1077483"/>
            <a:ext cx="2228485" cy="2272540"/>
            <a:chOff x="3452922" y="1215462"/>
            <a:chExt cx="2469086" cy="2517898"/>
          </a:xfrm>
        </p:grpSpPr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2A90B32-FD17-4D9B-9076-C07B3BA4BCB5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77"/>
            <a:stretch>
              <a:fillRect/>
            </a:stretch>
          </p:blipFill>
          <p:spPr>
            <a:xfrm>
              <a:off x="3453128" y="1813120"/>
              <a:ext cx="2468880" cy="1920240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9A856B4-42C1-4A3D-A10F-7F4ED224C7A6}"/>
                </a:ext>
              </a:extLst>
            </p:cNvPr>
            <p:cNvSpPr/>
            <p:nvPr/>
          </p:nvSpPr>
          <p:spPr>
            <a:xfrm>
              <a:off x="3452922" y="1215462"/>
              <a:ext cx="2468880" cy="600748"/>
            </a:xfrm>
            <a:prstGeom prst="rect">
              <a:avLst/>
            </a:prstGeom>
            <a:solidFill>
              <a:srgbClr val="1F608B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农业信贷优惠项目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4E8C7A3-752E-434D-BE4D-1DD771248B92}"/>
              </a:ext>
            </a:extLst>
          </p:cNvPr>
          <p:cNvGrpSpPr/>
          <p:nvPr/>
        </p:nvGrpSpPr>
        <p:grpSpPr>
          <a:xfrm>
            <a:off x="2614001" y="1064117"/>
            <a:ext cx="2229049" cy="2303130"/>
            <a:chOff x="680038" y="3892964"/>
            <a:chExt cx="2469710" cy="2547997"/>
          </a:xfrm>
        </p:grpSpPr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1CA24B9-4867-47B4-B844-B87CFAED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4"/>
            <a:stretch>
              <a:fillRect/>
            </a:stretch>
          </p:blipFill>
          <p:spPr>
            <a:xfrm>
              <a:off x="680244" y="4441605"/>
              <a:ext cx="2469504" cy="199935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FCD2F80-48F0-48F6-BE27-56B6C495D899}"/>
                </a:ext>
              </a:extLst>
            </p:cNvPr>
            <p:cNvSpPr/>
            <p:nvPr/>
          </p:nvSpPr>
          <p:spPr>
            <a:xfrm>
              <a:off x="680038" y="3892964"/>
              <a:ext cx="2468880" cy="548640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农业保险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2BE76C8-4C39-49D8-9ACB-355E28C1DA81}"/>
              </a:ext>
            </a:extLst>
          </p:cNvPr>
          <p:cNvGrpSpPr/>
          <p:nvPr/>
        </p:nvGrpSpPr>
        <p:grpSpPr>
          <a:xfrm>
            <a:off x="6118747" y="3520834"/>
            <a:ext cx="2224675" cy="2284527"/>
            <a:chOff x="7443373" y="2190751"/>
            <a:chExt cx="2572969" cy="2642191"/>
          </a:xfrm>
        </p:grpSpPr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2C4334C-5CEE-41FC-9203-F8391EA0215A}"/>
                </a:ext>
              </a:extLst>
            </p:cNvPr>
            <p:cNvSpPr/>
            <p:nvPr/>
          </p:nvSpPr>
          <p:spPr>
            <a:xfrm>
              <a:off x="7443373" y="2190751"/>
              <a:ext cx="2572969" cy="583063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乳品现代化和市场准入国家计划 (DIMMA)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7070C8F-C161-4B56-AF13-E1521E69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" r="7440"/>
            <a:stretch>
              <a:fillRect/>
            </a:stretch>
          </p:blipFill>
          <p:spPr>
            <a:xfrm>
              <a:off x="7443651" y="2773813"/>
              <a:ext cx="2561396" cy="205912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D748F72-1469-4B4B-877B-4F60E1F83106}"/>
              </a:ext>
            </a:extLst>
          </p:cNvPr>
          <p:cNvGrpSpPr/>
          <p:nvPr/>
        </p:nvGrpSpPr>
        <p:grpSpPr>
          <a:xfrm>
            <a:off x="8479718" y="3551331"/>
            <a:ext cx="2232615" cy="2271229"/>
            <a:chOff x="9711731" y="3481823"/>
            <a:chExt cx="2232615" cy="2271229"/>
          </a:xfrm>
        </p:grpSpPr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DF90A07-A191-445C-97FA-C4037CD6E42F}"/>
                </a:ext>
              </a:extLst>
            </p:cNvPr>
            <p:cNvSpPr/>
            <p:nvPr/>
          </p:nvSpPr>
          <p:spPr>
            <a:xfrm>
              <a:off x="9716047" y="3481823"/>
              <a:ext cx="2228299" cy="4966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Hans" sz="10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Calibri"/>
                </a:rPr>
                <a:t>试点地区综合发展方案</a:t>
              </a:r>
              <a:endParaRPr lang="ka-GE" sz="10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F90CA67-5519-4205-97D0-BDC6B0331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1731" y="3959313"/>
              <a:ext cx="2232615" cy="1793739"/>
            </a:xfrm>
            <a:prstGeom prst="rect">
              <a:avLst/>
            </a:prstGeom>
          </p:spPr>
        </p:pic>
      </p:grpSp>
      <p:sp>
        <p:nvSpPr>
          <p:cNvPr id="79" name="Rectangle 78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58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664" y="254918"/>
            <a:ext cx="8694246" cy="445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lnSpc>
                <a:spcPct val="80000"/>
              </a:lnSpc>
            </a:pPr>
            <a:r>
              <a:rPr lang="zh-Hans" sz="2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总产出</a:t>
            </a:r>
            <a:endParaRPr lang="ka-GE" sz="28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97" y="981484"/>
            <a:ext cx="5530746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rtl="0"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zh-Hans" sz="2000" b="1" i="0" u="none" strike="noStrike">
                <a:solidFill>
                  <a:srgbClr val="4B4F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农业综合企业生产动态（百万格鲁吉亚拉里）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9825" y="1413315"/>
            <a:ext cx="5059425" cy="394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9825" y="5762285"/>
            <a:ext cx="11125201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zh-Hans" sz="1600" b="0" i="0" u="none" strike="noStrike" dirty="0">
                <a:solidFill>
                  <a:srgbClr val="3A3A3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初步数据显示，2021年，农业综合企业总产量为130亿格鲁吉亚拉里，比2020年多10%。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844CF7B-8D62-4814-B970-A35499BF0A60}"/>
              </a:ext>
            </a:extLst>
          </p:cNvPr>
          <p:cNvSpPr/>
          <p:nvPr/>
        </p:nvSpPr>
        <p:spPr>
          <a:xfrm>
            <a:off x="369825" y="6383135"/>
            <a:ext cx="5402715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zh-Hans" sz="1200" b="1" i="0" u="none" strike="noStrike">
                <a:solidFill>
                  <a:srgbClr val="4B4F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* 初步数据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52552540"/>
              </p:ext>
            </p:extLst>
          </p:nvPr>
        </p:nvGraphicFramePr>
        <p:xfrm>
          <a:off x="372373" y="1381594"/>
          <a:ext cx="11447253" cy="42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868785" y="2061556"/>
            <a:ext cx="3441470" cy="63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4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2410" y="287941"/>
            <a:ext cx="7732420" cy="3951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lnSpc>
                <a:spcPct val="80000"/>
              </a:lnSpc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附加值</a:t>
            </a:r>
            <a:endParaRPr lang="ka-G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844CF7B-8D62-4814-B970-A35499BF0A60}"/>
              </a:ext>
            </a:extLst>
          </p:cNvPr>
          <p:cNvSpPr/>
          <p:nvPr/>
        </p:nvSpPr>
        <p:spPr>
          <a:xfrm>
            <a:off x="444639" y="811848"/>
            <a:ext cx="919325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zh-Hans" sz="2000" b="1" i="0" u="none" strike="noStrike">
                <a:solidFill>
                  <a:srgbClr val="4B4F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农业部门附加值（现价，百万格鲁吉亚拉里）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4639" y="1157130"/>
            <a:ext cx="6211950" cy="736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844CF7B-8D62-4814-B970-A35499BF0A60}"/>
              </a:ext>
            </a:extLst>
          </p:cNvPr>
          <p:cNvSpPr/>
          <p:nvPr/>
        </p:nvSpPr>
        <p:spPr>
          <a:xfrm>
            <a:off x="301054" y="6448815"/>
            <a:ext cx="5402715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zh-Hans" sz="1200" b="1" i="0" u="none" strike="noStrike">
                <a:solidFill>
                  <a:srgbClr val="4B4F5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* 初步数据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181" y="5802484"/>
            <a:ext cx="11447186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zh-Hans" sz="1600" b="0" i="0" u="none" strike="noStrike">
                <a:solidFill>
                  <a:srgbClr val="3A3A39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初步数据显示，2021年农业部门和食品饮料行业以现价计算的附加值达到65亿格鲁吉亚拉里，比2020年多7%。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528576002"/>
              </p:ext>
            </p:extLst>
          </p:nvPr>
        </p:nvGraphicFramePr>
        <p:xfrm>
          <a:off x="-157941" y="1171218"/>
          <a:ext cx="11922578" cy="46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5200198" y="1674673"/>
            <a:ext cx="4551805" cy="63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49838" y="1652594"/>
            <a:ext cx="93102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600" b="1" i="0" u="none" strike="noStrike">
                <a:solidFill>
                  <a:srgbClr val="596A9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395825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262741" y="238570"/>
            <a:ext cx="3661965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9142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对外贸易——农产品部门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019800" y="1024726"/>
            <a:ext cx="0" cy="545837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17381" y="3615411"/>
            <a:ext cx="3676712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Hans" sz="1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农产品主要市场 (2021,%)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34791857"/>
              </p:ext>
            </p:extLst>
          </p:nvPr>
        </p:nvGraphicFramePr>
        <p:xfrm>
          <a:off x="166255" y="737143"/>
          <a:ext cx="5832267" cy="273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908464873"/>
              </p:ext>
            </p:extLst>
          </p:nvPr>
        </p:nvGraphicFramePr>
        <p:xfrm>
          <a:off x="91675" y="3892410"/>
          <a:ext cx="2952375" cy="28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939166773"/>
              </p:ext>
            </p:extLst>
          </p:nvPr>
        </p:nvGraphicFramePr>
        <p:xfrm>
          <a:off x="2718262" y="3892410"/>
          <a:ext cx="3290899" cy="300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884631135"/>
              </p:ext>
            </p:extLst>
          </p:nvPr>
        </p:nvGraphicFramePr>
        <p:xfrm>
          <a:off x="5998522" y="737143"/>
          <a:ext cx="5988431" cy="281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849721572"/>
              </p:ext>
            </p:extLst>
          </p:nvPr>
        </p:nvGraphicFramePr>
        <p:xfrm>
          <a:off x="6184669" y="3554666"/>
          <a:ext cx="5523201" cy="311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7498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019800" y="1024726"/>
            <a:ext cx="0" cy="545837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91460" y="3702136"/>
            <a:ext cx="3676712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zh-CN" altLang="zh-CN" sz="1400" b="1" i="0" u="none" strike="noStrike" kern="1200" spc="0" baseline="0" dirty="0" smtClean="0">
                <a:solidFill>
                  <a:srgbClr val="737572"/>
                </a:solidFill>
                <a:latin typeface="+mn-lt"/>
                <a:ea typeface="+mn-ea"/>
                <a:cs typeface="+mn-cs"/>
              </a:defRPr>
            </a:pPr>
            <a:r>
              <a:rPr lang="zh-Hans" sz="1400" b="1" dirty="0">
                <a:solidFill>
                  <a:srgbClr val="737572"/>
                </a:solidFill>
              </a:rPr>
              <a:t>农产品主要市场 (2021,%)</a:t>
            </a:r>
            <a:endParaRPr lang="en-US" sz="1400" b="1" dirty="0">
              <a:solidFill>
                <a:srgbClr val="737572"/>
              </a:solidFill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80204EB-5B06-C22A-6AAC-9C3039F3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74" y="238570"/>
            <a:ext cx="7076661" cy="4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9142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对外贸易——农产品部门</a:t>
            </a:r>
          </a:p>
          <a:p>
            <a:pPr algn="ctr" defTabSz="91421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与</a:t>
            </a:r>
            <a:r>
              <a:rPr lang="zh-Hans" sz="1800" b="1" i="0" u="sng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 成员国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D6B6A62-585E-4906-893E-68A055B18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070158"/>
              </p:ext>
            </p:extLst>
          </p:nvPr>
        </p:nvGraphicFramePr>
        <p:xfrm>
          <a:off x="258721" y="760939"/>
          <a:ext cx="5733112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8A77510-1ED2-4B04-9BA5-A677B0A2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170898"/>
              </p:ext>
            </p:extLst>
          </p:nvPr>
        </p:nvGraphicFramePr>
        <p:xfrm>
          <a:off x="31685" y="4039425"/>
          <a:ext cx="3248025" cy="30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C869E25-3E1D-4581-996F-715B80B68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018377"/>
              </p:ext>
            </p:extLst>
          </p:nvPr>
        </p:nvGraphicFramePr>
        <p:xfrm>
          <a:off x="2955235" y="4039425"/>
          <a:ext cx="3138490" cy="297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6D04159-7A66-4B64-BA0E-95E34637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156183"/>
              </p:ext>
            </p:extLst>
          </p:nvPr>
        </p:nvGraphicFramePr>
        <p:xfrm>
          <a:off x="6093724" y="732503"/>
          <a:ext cx="6098275" cy="298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E7771E2-5FDA-4D6D-B6D9-B598374C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234052"/>
              </p:ext>
            </p:extLst>
          </p:nvPr>
        </p:nvGraphicFramePr>
        <p:xfrm>
          <a:off x="6093725" y="3753911"/>
          <a:ext cx="6098275" cy="313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5879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15163EB-62CB-B355-13AF-FC692329822A}"/>
              </a:ext>
            </a:extLst>
          </p:cNvPr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95C7E72-7598-EA3E-9F34-0754DF0B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033324"/>
              </p:ext>
            </p:extLst>
          </p:nvPr>
        </p:nvGraphicFramePr>
        <p:xfrm>
          <a:off x="-1" y="727270"/>
          <a:ext cx="6022429" cy="608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B152A25-2615-C09A-2A57-01484AE07D5C}"/>
              </a:ext>
            </a:extLst>
          </p:cNvPr>
          <p:cNvSpPr txBox="1"/>
          <p:nvPr/>
        </p:nvSpPr>
        <p:spPr>
          <a:xfrm>
            <a:off x="1945176" y="265605"/>
            <a:ext cx="826285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2400" b="1" i="0" u="none" strike="noStrike" dirty="0" smtClean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当前</a:t>
            </a:r>
            <a:r>
              <a:rPr lang="zh-Hans" sz="2400" b="1" i="0" u="none" strike="noStrike" dirty="0" smtClean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Lato Light"/>
              </a:rPr>
              <a:t>挑战</a:t>
            </a:r>
            <a:r>
              <a:rPr lang="zh-Hans" sz="24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Lato Light"/>
              </a:rPr>
              <a:t>——粮食安全</a:t>
            </a:r>
            <a:endParaRPr lang="en-US" sz="240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3AEA52A-BD71-3D99-315F-9521E64C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65500"/>
              </p:ext>
            </p:extLst>
          </p:nvPr>
        </p:nvGraphicFramePr>
        <p:xfrm>
          <a:off x="6327227" y="1825602"/>
          <a:ext cx="5591503" cy="295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13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15163EB-62CB-B355-13AF-FC692329822A}"/>
              </a:ext>
            </a:extLst>
          </p:cNvPr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95C7E72-7598-EA3E-9F34-0754DF0B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32647"/>
              </p:ext>
            </p:extLst>
          </p:nvPr>
        </p:nvGraphicFramePr>
        <p:xfrm>
          <a:off x="-1" y="727270"/>
          <a:ext cx="11456277" cy="608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B152A25-2615-C09A-2A57-01484AE07D5C}"/>
              </a:ext>
            </a:extLst>
          </p:cNvPr>
          <p:cNvSpPr txBox="1"/>
          <p:nvPr/>
        </p:nvSpPr>
        <p:spPr>
          <a:xfrm>
            <a:off x="861848" y="357045"/>
            <a:ext cx="101845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2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Lato Light"/>
              </a:rPr>
              <a:t>合作机会——粮食安全</a:t>
            </a:r>
            <a:endParaRPr lang="en-US" sz="2400" b="1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990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ustom 1">
      <a:majorFont>
        <a:latin typeface="Lato"/>
        <a:ea typeface="Arial"/>
        <a:cs typeface="Arial"/>
      </a:majorFont>
      <a:minorFont>
        <a:latin typeface="Lato Ligh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BF17EBC7-83C7-407C-A238-828181538A2A}"/>
</file>

<file path=customXml/itemProps2.xml><?xml version="1.0" encoding="utf-8"?>
<ds:datastoreItem xmlns:ds="http://schemas.openxmlformats.org/officeDocument/2006/customXml" ds:itemID="{C131CD9F-D86A-4941-A286-AFC3C953FBAE}"/>
</file>

<file path=customXml/itemProps3.xml><?xml version="1.0" encoding="utf-8"?>
<ds:datastoreItem xmlns:ds="http://schemas.openxmlformats.org/officeDocument/2006/customXml" ds:itemID="{C3F902D2-3F31-45EF-B61D-E4DFE713F6A8}"/>
</file>

<file path=docProps/app.xml><?xml version="1.0" encoding="utf-8"?>
<Properties xmlns="http://schemas.openxmlformats.org/officeDocument/2006/extended-properties" xmlns:vt="http://schemas.openxmlformats.org/officeDocument/2006/docPropsVTypes">
  <TotalTime>13265</TotalTime>
  <Words>573</Words>
  <Application>Microsoft Office PowerPoint</Application>
  <PresentationFormat>宽屏</PresentationFormat>
  <Paragraphs>227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Calibri Light</vt:lpstr>
      <vt:lpstr>Sylfaen</vt:lpstr>
      <vt:lpstr>Calibri</vt:lpstr>
      <vt:lpstr>BPG Nino Mtavruli</vt:lpstr>
      <vt:lpstr>BPG Mrgvlovani Caps 2010</vt:lpstr>
      <vt:lpstr>Simsun</vt:lpstr>
      <vt:lpstr>Lato Light</vt:lpstr>
      <vt:lpstr>Arial</vt:lpstr>
      <vt:lpstr>Default Theme</vt:lpstr>
      <vt:lpstr>PowerPoint 演示文稿</vt:lpstr>
      <vt:lpstr>国家概况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Kalandadze</dc:creator>
  <cp:lastModifiedBy>landsea</cp:lastModifiedBy>
  <cp:revision>1394</cp:revision>
  <cp:lastPrinted>2017-11-22T05:49:20Z</cp:lastPrinted>
  <dcterms:created xsi:type="dcterms:W3CDTF">2015-09-29T13:01:42Z</dcterms:created>
  <dcterms:modified xsi:type="dcterms:W3CDTF">2022-08-04T13:59:57Z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ActionId">
    <vt:lpwstr>ab63f5c5-6e2e-4c6c-9525-9015b911b7f1</vt:lpwstr>
  </property>
  <property fmtid="{D5CDD505-2E9C-101B-9397-08002B2CF9AE}" pid="3" name="MSIP_Label_817d4574-7375-4d17-b29c-6e4c6df0fcb0_ContentBits">
    <vt:lpwstr>2</vt:lpwstr>
  </property>
  <property fmtid="{D5CDD505-2E9C-101B-9397-08002B2CF9AE}" pid="4" name="MSIP_Label_817d4574-7375-4d17-b29c-6e4c6df0fcb0_Enabled">
    <vt:lpwstr>true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etDate">
    <vt:lpwstr>2022-08-02T09:36:36Z</vt:lpwstr>
  </property>
  <property fmtid="{D5CDD505-2E9C-101B-9397-08002B2CF9AE}" pid="8" name="MSIP_Label_817d4574-7375-4d17-b29c-6e4c6df0fcb0_SiteId">
    <vt:lpwstr>9495d6bb-41c2-4c58-848f-92e52cf3d640</vt:lpwstr>
  </property>
  <property fmtid="{D5CDD505-2E9C-101B-9397-08002B2CF9AE}" pid="9" name="ContentTypeId">
    <vt:lpwstr>0x0101009FDAEA74914DCF4CB1BBCF0E2E5EDB11</vt:lpwstr>
  </property>
</Properties>
</file>