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3" r:id="rId2"/>
    <p:sldId id="515" r:id="rId3"/>
    <p:sldId id="484" r:id="rId4"/>
    <p:sldId id="483" r:id="rId5"/>
    <p:sldId id="485" r:id="rId6"/>
    <p:sldId id="509" r:id="rId7"/>
    <p:sldId id="486" r:id="rId8"/>
    <p:sldId id="511" r:id="rId9"/>
    <p:sldId id="513" r:id="rId10"/>
    <p:sldId id="512" r:id="rId11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28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84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915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B1C"/>
    <a:srgbClr val="13742F"/>
    <a:srgbClr val="005DA2"/>
    <a:srgbClr val="0F1836"/>
    <a:srgbClr val="F79600"/>
    <a:srgbClr val="3992DB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94660" autoAdjust="0"/>
  </p:normalViewPr>
  <p:slideViewPr>
    <p:cSldViewPr>
      <p:cViewPr varScale="1">
        <p:scale>
          <a:sx n="74" d="100"/>
          <a:sy n="74" d="100"/>
        </p:scale>
        <p:origin x="1132" y="52"/>
      </p:cViewPr>
      <p:guideLst>
        <p:guide orient="horz" pos="1806"/>
        <p:guide pos="2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48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F46F-31F2-4878-8B80-9BF9EA14F7BA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C844-0D1C-4DA8-9E50-4FFD68341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87600" y="-2414905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491615"/>
            <a:ext cx="86169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Краткий обзор сельского хозяйства Китая и международного сотрудничества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93315" y="-2411730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779270"/>
            <a:ext cx="86169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Спасибо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593850"/>
            <a:ext cx="1163320" cy="1160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539115" y="915035"/>
            <a:ext cx="86690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в 2021 г.</a:t>
            </a:r>
          </a:p>
          <a:p>
            <a:pPr indent="0" fontAlgn="auto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Общий урожай/ производство продовольственных культур достигло 6,8 млн. метрических тонн (MMT) в 2021 году</a:t>
            </a:r>
          </a:p>
          <a:p>
            <a:pPr indent="0" fontAlgn="auto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Включает 3 основных вида зерновых культур</a:t>
            </a:r>
          </a:p>
          <a:p>
            <a:pPr indent="0" algn="ctr" fontAlgn="auto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Рис: 2,31       Пшеница: 1.37       Кукуруза: 2,73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221246" y="4651057"/>
            <a:ext cx="828294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Уровень бедности в Китае с 2002 по 2020 год</a:t>
            </a:r>
          </a:p>
          <a:p>
            <a:pPr marL="0" indent="0" algn="ctr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Источник: Индикаторы мирового развития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504" y="628015"/>
            <a:ext cx="9001000" cy="17305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28650" indent="-285750" algn="l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ru-RU" sz="1600" b="1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Снижение бедности</a:t>
            </a: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К концу 2021 года Китай полностью решит проблему бедности в сельских</a:t>
            </a:r>
            <a:b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районах, что означает, что в соответствии с китайской чертой абсолютной бедности (U$2/день), численность</a:t>
            </a:r>
            <a:r>
              <a:rPr lang="en-US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соответствующего населения сократилась с 98 миллионов в 2012 году до 0 в 2021 году.     </a:t>
            </a: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75109B-4006-4C4C-A4C9-4FFD8774C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48673"/>
              </p:ext>
            </p:extLst>
          </p:nvPr>
        </p:nvGraphicFramePr>
        <p:xfrm>
          <a:off x="1883942" y="1754085"/>
          <a:ext cx="4957548" cy="276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397320" imgH="1892160" progId="PBrush">
                  <p:embed/>
                </p:oleObj>
              </mc:Choice>
              <mc:Fallback>
                <p:oleObj name="Bitmap Image" r:id="rId4" imgW="3397320" imgH="1892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942" y="1754085"/>
                        <a:ext cx="4957548" cy="276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395" y="1663065"/>
            <a:ext cx="5414645" cy="278130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899160" y="4444365"/>
            <a:ext cx="739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ru-RU" sz="1400" b="0">
                <a:latin typeface="Arial" panose="020B0604020202020204" pitchFamily="34" charset="0"/>
                <a:cs typeface="Arial" panose="020B0604020202020204" pitchFamily="34" charset="0"/>
              </a:rPr>
              <a:t>Добавленная стоимость сельского, лесного и рыбного хозяйства Китая, 1960 - 2020 гг.</a:t>
            </a:r>
          </a:p>
          <a:p>
            <a:pPr marL="0" indent="0" algn="ctr"/>
            <a:r>
              <a:rPr lang="ru-RU" sz="1400" b="0">
                <a:latin typeface="Arial" panose="020B0604020202020204" pitchFamily="34" charset="0"/>
                <a:cs typeface="Arial" panose="020B0604020202020204" pitchFamily="34" charset="0"/>
              </a:rPr>
              <a:t>Источник: Индикаторы мирового развития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260" y="628015"/>
            <a:ext cx="8065135" cy="1324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sz="1600" b="1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Трансформация агропродовольственной системы Китая за последние четыре десятилетия</a:t>
            </a:r>
          </a:p>
          <a:p>
            <a:pPr marL="457200" lvl="2" indent="0" algn="l" fontAlgn="auto">
              <a:lnSpc>
                <a:spcPct val="120000"/>
              </a:lnSpc>
              <a:buNone/>
            </a:pPr>
            <a:r>
              <a:rPr lang="ru-RU" sz="14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Развитие Китая с конца 1970-х годов является примером мощной роли сельскохозяйственного сектора в социально-экономической трансформации страны.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93174" y="608444"/>
            <a:ext cx="9015330" cy="456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Факторы, стоящие за выдающимся ростом сельского хозяйства Китая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2970557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Институциональные реформы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Либерализация рынка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Технологический прогресс (исследования и разработки, НИОКР)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Инвестиции в инфраструктуру, связанную с сельским хозяйством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Национальные программы по сокращению бедности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Субсидирование, заменяющее налогообложение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Вызовы и риски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Продовольственная безопасность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Оживление сельских районов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Изменение климата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3260" y="627380"/>
            <a:ext cx="8569260" cy="6987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 между Министерством сельского хозяйства Китая и международными организациями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7584" y="1237159"/>
            <a:ext cx="8136255" cy="32953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Сотрудничество Юг-Юг с ФАО (за пределами Китая)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Сотрудничество с АБР (в Китае)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Кредитная линия + ТП в области знаний и поддержки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Кредитные проекты: Основной упор на инфраструктуру (улучшение сельскохозяйственных угодий), развитие цепочки создания стоимости, зеленое сельское хозяйство (биогаз)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ТП в области знаний и поддержки: Современное сельское хозяйство, инвестиции, уход за пожилыми людьми в сельской местности, применение «зеленых» технологий в развитии инфраструктуры и т. д.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Новая ТП в области знаний и поддержки на стадии подготовки (на территории и за пределами Китая)</a:t>
            </a:r>
          </a:p>
          <a:p>
            <a:pPr lvl="1" indent="0" fontAlgn="auto">
              <a:lnSpc>
                <a:spcPct val="150000"/>
              </a:lnSpc>
              <a:buNone/>
            </a:pP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Ускорение устойчивого, жизнеспособного и инклюзивного сельского хозяйства и трансформации села с помощью цифровых технологий в КНР с дальнейшим воздействием на развивающуюся Азию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Рекомендуемый подход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160" y="1211580"/>
            <a:ext cx="8235950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Диагностическое исследование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Координирование мероприятий 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ГЧП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Возможные направления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059815"/>
            <a:ext cx="8235950" cy="52322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buFont typeface="Wingdings" panose="05000000000000000000" charset="0"/>
              <a:buChar char="u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Зеленое орошение, цифровые технологии, технологии организации посадок на засушливых землях и т.д.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Сельское хозяйство Китая и международное сотрудничество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80" y="3350260"/>
            <a:ext cx="2453005" cy="163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1758315"/>
            <a:ext cx="2453640" cy="16160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80" y="1758315"/>
            <a:ext cx="2423795" cy="16167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80" y="3364230"/>
            <a:ext cx="2423795" cy="1616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935" y="1758315"/>
            <a:ext cx="2253615" cy="1591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95" y="3350260"/>
            <a:ext cx="2267585" cy="16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E49BC1EA-64FF-47D3-A267-26176DA6DB93}"/>
</file>

<file path=customXml/itemProps2.xml><?xml version="1.0" encoding="utf-8"?>
<ds:datastoreItem xmlns:ds="http://schemas.openxmlformats.org/officeDocument/2006/customXml" ds:itemID="{58AD176A-4515-4469-8F00-2A8498E6F769}"/>
</file>

<file path=customXml/itemProps3.xml><?xml version="1.0" encoding="utf-8"?>
<ds:datastoreItem xmlns:ds="http://schemas.openxmlformats.org/officeDocument/2006/customXml" ds:itemID="{F4ED219F-818C-45E1-94A8-561B8054287E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426</Words>
  <Application>Microsoft Office PowerPoint</Application>
  <PresentationFormat>Экран (16:9)</PresentationFormat>
  <Paragraphs>59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微软雅黑 Light</vt:lpstr>
      <vt:lpstr>Arial</vt:lpstr>
      <vt:lpstr>Calibri</vt:lpstr>
      <vt:lpstr>Wingdings</vt:lpstr>
      <vt:lpstr>Office 主题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Алия Аринова</cp:lastModifiedBy>
  <cp:revision>131</cp:revision>
  <cp:lastPrinted>2022-08-04T01:11:40Z</cp:lastPrinted>
  <dcterms:created xsi:type="dcterms:W3CDTF">2022-08-04T01:11:40Z</dcterms:created>
  <dcterms:modified xsi:type="dcterms:W3CDTF">2022-08-08T03:49:50Z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2052-11.8.2.10505</vt:lpwstr>
  </property>
  <property fmtid="{D5CDD505-2E9C-101B-9397-08002B2CF9AE}" pid="3" name="ICV">
    <vt:lpwstr>552D0E7319574FA4A6438E43BCC0290A</vt:lpwstr>
  </property>
  <property fmtid="{D5CDD505-2E9C-101B-9397-08002B2CF9AE}" pid="4" name="ContentTypeId">
    <vt:lpwstr>0x0101009FDAEA74914DCF4CB1BBCF0E2E5EDB11</vt:lpwstr>
  </property>
</Properties>
</file>