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503" r:id="rId3"/>
    <p:sldId id="515" r:id="rId5"/>
    <p:sldId id="484" r:id="rId6"/>
    <p:sldId id="483" r:id="rId7"/>
    <p:sldId id="485" r:id="rId8"/>
    <p:sldId id="509" r:id="rId9"/>
    <p:sldId id="486" r:id="rId10"/>
    <p:sldId id="511" r:id="rId11"/>
    <p:sldId id="513" r:id="rId12"/>
    <p:sldId id="512" r:id="rId13"/>
  </p:sldIdLst>
  <p:sldSz cx="9144000" cy="5143500" type="screen16x9"/>
  <p:notesSz cx="6797675" cy="992632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915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B1C"/>
    <a:srgbClr val="13742F"/>
    <a:srgbClr val="005DA2"/>
    <a:srgbClr val="0F1836"/>
    <a:srgbClr val="F79600"/>
    <a:srgbClr val="3992DB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660" autoAdjust="0"/>
  </p:normalViewPr>
  <p:slideViewPr>
    <p:cSldViewPr>
      <p:cViewPr varScale="1">
        <p:scale>
          <a:sx n="133" d="100"/>
          <a:sy n="133" d="100"/>
        </p:scale>
        <p:origin x="51" y="348"/>
      </p:cViewPr>
      <p:guideLst>
        <p:guide orient="horz" pos="1791"/>
        <p:guide pos="2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45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commentAuthors" Target="commentAuthor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7" Type="http://schemas.openxmlformats.org/officeDocument/2006/relationships/tableStyles" Target="tableStyles.xml"/><Relationship Id="rId12" Type="http://schemas.openxmlformats.org/officeDocument/2006/relationships/slide" Target="slides/slide9.xml"/><Relationship Id="rId2" Type="http://schemas.openxmlformats.org/officeDocument/2006/relationships/theme" Target="theme/them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9" Type="http://schemas.openxmlformats.org/officeDocument/2006/relationships/tags" Target="tags/tag3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F46F-31F2-4878-8B80-9BF9EA14F7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C844-0D1C-4DA8-9E50-4FFD68341E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fld>
            <a:r>
              <a:rPr lang="zh-CN" altLang="en-US" sz="1800" b="0">
                <a:solidFill>
                  <a:schemeClr val="accent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endParaRPr lang="zh-CN" altLang="en-US" sz="1800" b="0">
              <a:solidFill>
                <a:schemeClr val="accent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87600" y="-2414905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491615"/>
            <a:ext cx="8616950" cy="144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i="0" u="none" strike="noStrike">
                <a:solidFill>
                  <a:srgbClr val="1D4B1C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中国农业与国际合作概览</a:t>
            </a:r>
            <a:endParaRPr lang="en-US" sz="4400" b="1" i="0" u="none" strike="noStrike">
              <a:solidFill>
                <a:srgbClr val="1D4B1C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93315" y="-2411730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779270"/>
            <a:ext cx="8616950" cy="1106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i="0" u="none" strike="noStrike">
                <a:solidFill>
                  <a:srgbClr val="1D4B1C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谢谢</a:t>
            </a:r>
            <a:endParaRPr lang="en-US" altLang="en-US" sz="6600" b="1" i="0" u="none" strike="noStrike">
              <a:solidFill>
                <a:srgbClr val="1D4B1C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593850"/>
            <a:ext cx="1163320" cy="1160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539115" y="915035"/>
            <a:ext cx="86690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rtl="0" fontAlgn="auto">
              <a:lnSpc>
                <a:spcPct val="200000"/>
              </a:lnSpc>
            </a:pP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2021年产量</a:t>
            </a:r>
            <a:endParaRPr lang="en-US" sz="2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rtl="0" fontAlgn="auto">
              <a:lnSpc>
                <a:spcPct val="150000"/>
              </a:lnSpc>
            </a:pP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粮食作物总产量/产出于2021年达到680万吨（</a:t>
            </a: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MMT</a:t>
            </a: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）。</a:t>
            </a:r>
            <a:endParaRPr lang="en-US" sz="24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indent="0" rtl="0" fontAlgn="auto">
              <a:lnSpc>
                <a:spcPct val="150000"/>
              </a:lnSpc>
            </a:pP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包括3种主要谷物</a:t>
            </a:r>
            <a:endParaRPr lang="en-US" sz="24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indent="0" algn="ctr" rtl="0" fontAlgn="auto">
              <a:lnSpc>
                <a:spcPct val="150000"/>
              </a:lnSpc>
            </a:pPr>
            <a:r>
              <a:rPr lang="en-US" sz="2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水稻：231       小麦：137      玉米：273</a:t>
            </a:r>
            <a:endParaRPr lang="en-US" altLang="en-US" sz="24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1936115"/>
            <a:ext cx="5135880" cy="2536190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107504" y="4501436"/>
            <a:ext cx="828294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indent="0" algn="ctr" rtl="0"/>
            <a:r>
              <a:rPr lang="en-US" sz="14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2002年-2020年中国贫困发生率</a:t>
            </a:r>
            <a:endParaRPr lang="en-US" sz="14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0" indent="0" algn="ctr" rtl="0"/>
            <a:r>
              <a:rPr lang="en-US" sz="11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资料来源：世界发展指标</a:t>
            </a:r>
            <a:endParaRPr lang="en-US" altLang="en-US" sz="11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628015"/>
            <a:ext cx="8086794" cy="1394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28650" indent="-285750" algn="l" rtl="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减贫</a:t>
            </a:r>
            <a:endParaRPr lang="en-US" sz="1600" b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 algn="l" rtl="0" fontAlgn="auto">
              <a:lnSpc>
                <a:spcPct val="120000"/>
              </a:lnSpc>
              <a:buNone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至2021年底，中国已全面解决农村地区的贫困问题。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  <a:p>
            <a:pPr marL="457200" lvl="3" indent="0" algn="l" rtl="0" fontAlgn="auto">
              <a:lnSpc>
                <a:spcPct val="120000"/>
              </a:lnSpc>
              <a:buNone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这意味着按照中国绝对贫困线（2美元/天）的定义，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  <a:p>
            <a:pPr marL="457200" lvl="3" indent="0" algn="l" rtl="0" fontAlgn="auto">
              <a:lnSpc>
                <a:spcPct val="120000"/>
              </a:lnSpc>
              <a:buNone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相应人口数量从2012年的9800万至2021年减少为0。</a:t>
            </a:r>
            <a:endParaRPr lang="en-US" altLang="en-US" sz="1600" b="0" i="0" u="none" strike="noStrik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95" y="1663065"/>
            <a:ext cx="5414645" cy="278130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899160" y="4444365"/>
            <a:ext cx="739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indent="0" algn="ctr" rtl="0"/>
            <a:r>
              <a:rPr lang="en-US" sz="14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1960年-2020年间中国农林渔业增加价值</a:t>
            </a:r>
            <a:endParaRPr lang="en-US" sz="14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0" indent="0" algn="ctr" rtl="0"/>
            <a:r>
              <a:rPr lang="en-US" sz="14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资料来源：世界发展指标</a:t>
            </a:r>
            <a:endParaRPr lang="en-US" altLang="en-US" sz="14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628015"/>
            <a:ext cx="8065135" cy="10987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algn="l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四十年来中国农业食品体系的转型</a:t>
            </a:r>
            <a:endParaRPr 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  <a:p>
            <a:pPr marL="457200" lvl="2" indent="0" algn="l" rtl="0" fontAlgn="auto">
              <a:lnSpc>
                <a:spcPct val="120000"/>
              </a:lnSpc>
              <a:buNone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自20世纪70年代后期以来，中国的发展凸显出农业部门在国家的社会和经济转型中</a:t>
            </a:r>
            <a:r>
              <a:rPr lang="zh-CN" alt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发挥</a:t>
            </a: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的重要作用。</a:t>
            </a:r>
            <a:endParaRPr lang="en-US" altLang="en-US" sz="1600" b="0" i="0" u="none" strike="noStrik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456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285750" indent="-285750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中国农业飞速发展背后的重点因素</a:t>
            </a:r>
            <a:endParaRPr 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2970557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noAutofit/>
          </a:bodyPr>
          <a:lstStyle/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体制改革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市场自由化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技术发展（研发R&amp;D）</a:t>
            </a:r>
            <a:endParaRPr lang="en-US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农业相关基础设施投资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国家扶贫计划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补贴取代税收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285750" indent="-285750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挑战与风险</a:t>
            </a:r>
            <a:endParaRPr 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noAutofit/>
          </a:bodyPr>
          <a:lstStyle/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粮食安全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乡村振兴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气候变化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3260" y="627380"/>
            <a:ext cx="8569260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285750" indent="-285750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农业农村部与国际组织间的国际合作</a:t>
            </a:r>
            <a:endParaRPr lang="en-US" alt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584" y="1237159"/>
            <a:ext cx="8136255" cy="3461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rtl="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与粮农组织的南南合作（中国境外）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rtl="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与亚洲开发银行（ADB）的合作（中国境内）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  <a:p>
            <a:pPr lvl="1" indent="0" rtl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b="0" i="0" u="none" strike="noStrike">
                <a:solidFill>
                  <a:srgbClr val="1F497D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  <a:sym typeface="+mn-ea"/>
              </a:rPr>
              <a:t>贷款管道+知识和支持技术援助（KSTA）</a:t>
            </a:r>
            <a:endParaRPr lang="en-US" sz="1400" b="0" i="0" u="none" strike="noStrike">
              <a:solidFill>
                <a:srgbClr val="1F497D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/>
              <a:sym typeface="+mn-ea"/>
            </a:endParaRPr>
          </a:p>
          <a:p>
            <a:pPr lvl="1" indent="0" rtl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b="0" i="0" u="none" strike="noStrike">
                <a:solidFill>
                  <a:srgbClr val="1F497D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  <a:sym typeface="+mn-ea"/>
              </a:rPr>
              <a:t>贷款项目：关注基础设施（农田改良）、价值链发展、绿色农业（沼气）</a:t>
            </a:r>
            <a:endParaRPr lang="en-US" sz="1400" b="0" i="0" u="none" strike="noStrike">
              <a:solidFill>
                <a:srgbClr val="1F497D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/>
              <a:sym typeface="+mn-ea"/>
            </a:endParaRPr>
          </a:p>
          <a:p>
            <a:pPr lvl="1" indent="0" rtl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b="0" i="0" u="none" strike="noStrike">
                <a:solidFill>
                  <a:srgbClr val="1F497D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  <a:sym typeface="+mn-ea"/>
              </a:rPr>
              <a:t>KSTA：现代农业、投资、农村地区养老、基础设施建设中使用绿色技术解决方案等。</a:t>
            </a:r>
            <a:endParaRPr lang="en-US" sz="1400">
              <a:solidFill>
                <a:schemeClr val="tx2"/>
              </a:solidFill>
              <a:cs typeface="Arial" panose="020B0604020202020204" pitchFamily="34" charset="0"/>
              <a:sym typeface="+mn-ea"/>
            </a:endParaRPr>
          </a:p>
          <a:p>
            <a:pPr marL="342900" indent="-342900" rtl="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筹备中的全新KSTA（中国境内外）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  <a:p>
            <a:pPr lvl="1" indent="0" rtl="0" fontAlgn="auto">
              <a:lnSpc>
                <a:spcPct val="150000"/>
              </a:lnSpc>
              <a:buNone/>
            </a:pPr>
            <a:r>
              <a:rPr lang="en-US" sz="1400" b="0" i="0" u="none" strike="noStrike">
                <a:solidFill>
                  <a:srgbClr val="1F497D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  <a:sym typeface="+mn-ea"/>
              </a:rPr>
              <a:t>利用数字技术促进中国农业可持续性、适应性和包容性的加速发展，推动农村地区转型，同时利用其影响力推动亚洲的整体发展。</a:t>
            </a:r>
            <a:endParaRPr lang="en-US" sz="1400" b="0" i="0" u="none" strike="noStrike">
              <a:solidFill>
                <a:srgbClr val="1F497D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/>
              <a:sym typeface="+mn-ea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285750" indent="-285750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推荐方法</a:t>
            </a:r>
            <a:endParaRPr 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160" y="1211580"/>
            <a:ext cx="8235950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noAutofit/>
          </a:bodyPr>
          <a:lstStyle/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诊断研究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商业接洽活动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公私合作伙伴关系（PPP）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285750" indent="-285750" rtl="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 b="1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潜在领域</a:t>
            </a:r>
            <a:endParaRPr lang="en-US" sz="1800" b="1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059815"/>
            <a:ext cx="8235950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noAutofit/>
          </a:bodyPr>
          <a:lstStyle/>
          <a:p>
            <a:pPr marL="342900" indent="-342900" algn="l" rtl="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i="0" u="none" strike="noStrike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绿色灌溉、数字技术、旱地种植技术等。</a:t>
            </a:r>
            <a:endParaRPr lang="en-US" sz="1600" b="0" i="0" u="none" strike="noStrike"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rtl="0"/>
            <a:r>
              <a:rPr lang="en-US" sz="1600" b="1" i="0" u="none" strike="noStrike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  <a:sym typeface="+mn-ea"/>
              </a:rPr>
              <a:t>中国农业与国际合作</a:t>
            </a:r>
            <a:endParaRPr lang="en-US" sz="1600" b="1" i="0" u="none" strike="noStrike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80" y="3350260"/>
            <a:ext cx="2453005" cy="163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20" y="1758315"/>
            <a:ext cx="2453640" cy="16160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0" y="1758315"/>
            <a:ext cx="2423795" cy="16167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3364230"/>
            <a:ext cx="2423795" cy="1616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95" y="1758315"/>
            <a:ext cx="2253615" cy="1591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795" y="3350260"/>
            <a:ext cx="2267585" cy="16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  <p:tag name="COMMONDATA" val="eyJoZGlkIjoiYTc3NDQxMDUzMmQ3NzkxYTc0YjViZTc1Mjk0ZWJiZDQifQ==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6B097DF6-4E12-48BA-83AF-138BD999D096}"/>
</file>

<file path=customXml/itemProps2.xml><?xml version="1.0" encoding="utf-8"?>
<ds:datastoreItem xmlns:ds="http://schemas.openxmlformats.org/officeDocument/2006/customXml" ds:itemID="{B3157650-C656-4C44-B8D9-BA6D15EE2D92}"/>
</file>

<file path=customXml/itemProps3.xml><?xml version="1.0" encoding="utf-8"?>
<ds:datastoreItem xmlns:ds="http://schemas.openxmlformats.org/officeDocument/2006/customXml" ds:itemID="{CC3BC8CB-5148-4CA1-B026-C55C377CAC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Microsoft YaHei Light</vt:lpstr>
      <vt:lpstr>Arial</vt:lpstr>
      <vt:lpstr>U.S. 101</vt:lpstr>
      <vt:lpstr>Segoe Print</vt:lpstr>
      <vt:lpstr>Roboto</vt:lpstr>
      <vt:lpstr>Open Sans Light</vt:lpstr>
      <vt:lpstr>Yu Gothic UI Light</vt:lpstr>
      <vt:lpstr>Wingdings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WPS_1619745599</cp:lastModifiedBy>
  <cp:revision>131</cp:revision>
  <cp:lastPrinted>2022-08-04T01:11:00Z</cp:lastPrinted>
  <dcterms:created xsi:type="dcterms:W3CDTF">2022-08-04T01:11:00Z</dcterms:created>
  <dcterms:modified xsi:type="dcterms:W3CDTF">2022-08-06T08:50:12Z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552D0E7319574FA4A6438E43BCC0290A</vt:lpwstr>
  </property>
  <property fmtid="{D5CDD505-2E9C-101B-9397-08002B2CF9AE}" pid="3" name="KSOProductBuildVer">
    <vt:lpwstr>2052-11.1.0.11875</vt:lpwstr>
  </property>
  <property fmtid="{D5CDD505-2E9C-101B-9397-08002B2CF9AE}" pid="4" name="ContentTypeId">
    <vt:lpwstr>0x0101009FDAEA74914DCF4CB1BBCF0E2E5EDB11</vt:lpwstr>
  </property>
</Properties>
</file>