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style5.xml" ContentType="application/vnd.ms-office.chartstyle+xml"/>
  <Override PartName="/ppt/charts/chart6.xml" ContentType="application/vnd.openxmlformats-officedocument.drawingml.char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4" r:id="rId3"/>
    <p:sldId id="257" r:id="rId4"/>
    <p:sldId id="266" r:id="rId5"/>
    <p:sldId id="259" r:id="rId6"/>
    <p:sldId id="260" r:id="rId7"/>
    <p:sldId id="261" r:id="rId8"/>
    <p:sldId id="267" r:id="rId9"/>
    <p:sldId id="284" r:id="rId10"/>
    <p:sldId id="275" r:id="rId11"/>
    <p:sldId id="263" r:id="rId12"/>
    <p:sldId id="268" r:id="rId13"/>
    <p:sldId id="269" r:id="rId14"/>
    <p:sldId id="276" r:id="rId15"/>
    <p:sldId id="262" r:id="rId16"/>
    <p:sldId id="273" r:id="rId17"/>
    <p:sldId id="285" r:id="rId18"/>
    <p:sldId id="278" r:id="rId19"/>
    <p:sldId id="277" r:id="rId20"/>
    <p:sldId id="279" r:id="rId21"/>
    <p:sldId id="280" r:id="rId22"/>
    <p:sldId id="282" r:id="rId23"/>
    <p:sldId id="281" r:id="rId24"/>
    <p:sldId id="271" r:id="rId25"/>
    <p:sldId id="283" r:id="rId26"/>
    <p:sldId id="270" r:id="rId27"/>
    <p:sldId id="264" r:id="rId28"/>
    <p:sldId id="287" r:id="rId29"/>
    <p:sldId id="286" r:id="rId30"/>
    <p:sldId id="26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>
        <p:scale>
          <a:sx n="57" d="100"/>
          <a:sy n="57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viz.aliyev\Desktop\2.4%20en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96727476093875E-2"/>
          <c:y val="3.1025169789244265E-2"/>
          <c:w val="0.91553042612664071"/>
          <c:h val="0.82545169244127581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7B-47F4-B1C5-3AB1E75C20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7B-47F4-B1C5-3AB1E75C20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7B-47F4-B1C5-3AB1E75C20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7B-47F4-B1C5-3AB1E75C2064}"/>
              </c:ext>
            </c:extLst>
          </c:dPt>
          <c:dLbls>
            <c:dLbl>
              <c:idx val="0"/>
              <c:layout>
                <c:manualLayout>
                  <c:x val="0"/>
                  <c:y val="-0.216343182099147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7B-47F4-B1C5-3AB1E75C2064}"/>
                </c:ext>
              </c:extLst>
            </c:dLbl>
            <c:dLbl>
              <c:idx val="1"/>
              <c:layout>
                <c:manualLayout>
                  <c:x val="9.4455431971284171E-2"/>
                  <c:y val="-2.78155519841761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7B-47F4-B1C5-3AB1E75C2064}"/>
                </c:ext>
              </c:extLst>
            </c:dLbl>
            <c:dLbl>
              <c:idx val="2"/>
              <c:layout>
                <c:manualLayout>
                  <c:x val="-3.650945441486851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3633298585345"/>
                      <c:h val="0.181953037458887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7B-47F4-B1C5-3AB1E75C206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Sheet1!$B$5:$E$5</c:f>
              <c:strCache>
                <c:ptCount val="4"/>
                <c:pt idx="0">
                  <c:v>Пахотные земли</c:v>
                </c:pt>
                <c:pt idx="1">
                  <c:v>Земли под паром</c:v>
                </c:pt>
                <c:pt idx="2">
                  <c:v>Постоянные культуры</c:v>
                </c:pt>
                <c:pt idx="3">
                  <c:v>Сенокосы и пастбища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2045.2</c:v>
                </c:pt>
                <c:pt idx="1">
                  <c:v>39.200000000000003</c:v>
                </c:pt>
                <c:pt idx="2">
                  <c:v>272.7</c:v>
                </c:pt>
                <c:pt idx="3">
                  <c:v>2423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7B-47F4-B1C5-3AB1E75C206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5571489000291"/>
          <c:y val="8.2719373826436335E-2"/>
          <c:w val="0.63755223559703833"/>
          <c:h val="0.805691586071881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C-4C44-897C-CBA21021631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C-4C44-897C-CBA21021631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C-4C44-897C-CBA21021631F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C-4C44-897C-CBA21021631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DC-4C44-897C-CBA21021631F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DC-4C44-897C-CBA21021631F}"/>
              </c:ext>
            </c:extLst>
          </c:dPt>
          <c:dLbls>
            <c:dLbl>
              <c:idx val="1"/>
              <c:layout>
                <c:manualLayout>
                  <c:x val="3.4595142140095687E-2"/>
                  <c:y val="-5.68550308080818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285F65-567B-490C-8388-980CFBB4D3D0}" type="CATEGORYNAME">
                      <a:rPr lang="ru-RU" sz="1600">
                        <a:solidFill>
                          <a:srgbClr val="0070C0"/>
                        </a:solidFill>
                      </a:rPr>
                      <a:pPr>
                        <a:defRPr sz="1600">
                          <a:solidFill>
                            <a:srgbClr val="0070C0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rgbClr val="0070C0"/>
                        </a:solidFill>
                      </a:rPr>
                      <a:t>
</a:t>
                    </a:r>
                    <a:fld id="{BFB936B7-4B51-4374-9F1A-5225F5FB7CEF}" type="PERCENTAGE">
                      <a:rPr lang="ru-RU" sz="1600" baseline="0">
                        <a:solidFill>
                          <a:srgbClr val="0070C0"/>
                        </a:solidFill>
                      </a:rPr>
                      <a:pPr>
                        <a:defRPr sz="1600"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 sz="1600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86861976534978"/>
                      <c:h val="0.29734660627252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DC-4C44-897C-CBA21021631F}"/>
                </c:ext>
              </c:extLst>
            </c:dLbl>
            <c:dLbl>
              <c:idx val="2"/>
              <c:layout>
                <c:manualLayout>
                  <c:x val="-2.571513666205385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00863711984579"/>
                      <c:h val="0.181953079784650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1DC-4C44-897C-CBA21021631F}"/>
                </c:ext>
              </c:extLst>
            </c:dLbl>
            <c:dLbl>
              <c:idx val="3"/>
              <c:layout>
                <c:manualLayout>
                  <c:x val="5.7914647835160996E-2"/>
                  <c:y val="-2.95426335094426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3004613998679"/>
                      <c:h val="0.181953079784650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1DC-4C44-897C-CBA21021631F}"/>
                </c:ext>
              </c:extLst>
            </c:dLbl>
            <c:dLbl>
              <c:idx val="4"/>
              <c:layout>
                <c:manualLayout>
                  <c:x val="-3.0098274760570875E-2"/>
                  <c:y val="-5.46280338631102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DC-4C44-897C-CBA210216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Промышленность </c:v>
                </c:pt>
                <c:pt idx="1">
                  <c:v>Сельское, лесное и рыбное хозяйство</c:v>
                </c:pt>
                <c:pt idx="2">
                  <c:v>строительство</c:v>
                </c:pt>
                <c:pt idx="3">
                  <c:v>Транспорт и связь</c:v>
                </c:pt>
                <c:pt idx="4">
                  <c:v>Чистые налоги</c:v>
                </c:pt>
                <c:pt idx="5">
                  <c:v>Другие сектора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24.400599999999997</c:v>
                </c:pt>
                <c:pt idx="1">
                  <c:v>5.0164</c:v>
                </c:pt>
                <c:pt idx="2">
                  <c:v>5.5777000000000001</c:v>
                </c:pt>
                <c:pt idx="3">
                  <c:v>6.6242000000000001</c:v>
                </c:pt>
                <c:pt idx="4">
                  <c:v>6.9924999999999997</c:v>
                </c:pt>
                <c:pt idx="5">
                  <c:v>23.820799999999998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DC-4C44-897C-CBA21021631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злаки и
сушеные бобы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Sheet3!$A$3:$A$10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Sheet3!$B$3:$B$10</c:f>
              <c:numCache>
                <c:formatCode>0.0</c:formatCode>
                <c:ptCount val="8"/>
                <c:pt idx="0">
                  <c:v>648.20000000000005</c:v>
                </c:pt>
                <c:pt idx="1">
                  <c:v>968</c:v>
                </c:pt>
                <c:pt idx="2">
                  <c:v>952.1</c:v>
                </c:pt>
                <c:pt idx="3">
                  <c:v>997.5</c:v>
                </c:pt>
                <c:pt idx="4">
                  <c:v>977.2</c:v>
                </c:pt>
                <c:pt idx="5">
                  <c:v>1083.0999999999999</c:v>
                </c:pt>
                <c:pt idx="6">
                  <c:v>1072.3</c:v>
                </c:pt>
                <c:pt idx="7">
                  <c:v>989.1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7-4E28-82E8-94E35D8CEC04}"/>
            </c:ext>
          </c:extLst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Технические культуры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Sheet3!$A$3:$A$10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Sheet3!$C$3:$C$10</c:f>
              <c:numCache>
                <c:formatCode>0.0</c:formatCode>
                <c:ptCount val="8"/>
                <c:pt idx="0">
                  <c:v>118.2</c:v>
                </c:pt>
                <c:pt idx="1">
                  <c:v>52.6</c:v>
                </c:pt>
                <c:pt idx="2">
                  <c:v>38.700000000000003</c:v>
                </c:pt>
                <c:pt idx="3">
                  <c:v>73.599999999999994</c:v>
                </c:pt>
                <c:pt idx="4">
                  <c:v>180.9</c:v>
                </c:pt>
                <c:pt idx="5">
                  <c:v>159</c:v>
                </c:pt>
                <c:pt idx="6">
                  <c:v>130.19999999999999</c:v>
                </c:pt>
                <c:pt idx="7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7-4E28-82E8-94E35D8CEC04}"/>
            </c:ext>
          </c:extLst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Картофель, овощи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Sheet3!$A$3:$A$10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Sheet3!$D$3:$D$10</c:f>
              <c:numCache>
                <c:formatCode>0.0</c:formatCode>
                <c:ptCount val="8"/>
                <c:pt idx="0">
                  <c:v>136.1</c:v>
                </c:pt>
                <c:pt idx="1">
                  <c:v>178.8</c:v>
                </c:pt>
                <c:pt idx="2">
                  <c:v>166</c:v>
                </c:pt>
                <c:pt idx="3">
                  <c:v>163.1</c:v>
                </c:pt>
                <c:pt idx="4">
                  <c:v>151.5</c:v>
                </c:pt>
                <c:pt idx="5">
                  <c:v>149.69999999999999</c:v>
                </c:pt>
                <c:pt idx="6">
                  <c:v>147.69999999999999</c:v>
                </c:pt>
                <c:pt idx="7">
                  <c:v>143.6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07-4E28-82E8-94E35D8CEC04}"/>
            </c:ext>
          </c:extLst>
        </c:ser>
        <c:ser>
          <c:idx val="3"/>
          <c:order val="3"/>
          <c:tx>
            <c:strRef>
              <c:f>Sheet3!$E$2</c:f>
              <c:strCache>
                <c:ptCount val="1"/>
                <c:pt idx="0">
                  <c:v>Кормовые культуры  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Sheet3!$A$3:$A$10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Sheet3!$E$3:$E$10</c:f>
              <c:numCache>
                <c:formatCode>0.0</c:formatCode>
                <c:ptCount val="8"/>
                <c:pt idx="0">
                  <c:v>139</c:v>
                </c:pt>
                <c:pt idx="1">
                  <c:v>384.5</c:v>
                </c:pt>
                <c:pt idx="2">
                  <c:v>428.6</c:v>
                </c:pt>
                <c:pt idx="3">
                  <c:v>394.1</c:v>
                </c:pt>
                <c:pt idx="4">
                  <c:v>356.1</c:v>
                </c:pt>
                <c:pt idx="5">
                  <c:v>346.2</c:v>
                </c:pt>
                <c:pt idx="6">
                  <c:v>366.9</c:v>
                </c:pt>
                <c:pt idx="7">
                  <c:v>376.2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07-4E28-82E8-94E35D8CEC04}"/>
            </c:ext>
          </c:extLst>
        </c:ser>
        <c:ser>
          <c:idx val="4"/>
          <c:order val="4"/>
          <c:tx>
            <c:strRef>
              <c:f>Sheet3!$F$2</c:f>
              <c:strCache>
                <c:ptCount val="1"/>
                <c:pt idx="0">
                  <c:v>Многолетние культуры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Sheet3!$A$3:$A$10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Sheet3!$F$3:$F$10</c:f>
              <c:numCache>
                <c:formatCode>0.0</c:formatCode>
                <c:ptCount val="8"/>
                <c:pt idx="0">
                  <c:v>102.7</c:v>
                </c:pt>
                <c:pt idx="1">
                  <c:v>143.69999999999999</c:v>
                </c:pt>
                <c:pt idx="2">
                  <c:v>161.19999999999999</c:v>
                </c:pt>
                <c:pt idx="3">
                  <c:v>188.8</c:v>
                </c:pt>
                <c:pt idx="4">
                  <c:v>203.6</c:v>
                </c:pt>
                <c:pt idx="5">
                  <c:v>216.89999999999998</c:v>
                </c:pt>
                <c:pt idx="6">
                  <c:v>227.6</c:v>
                </c:pt>
                <c:pt idx="7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07-4E28-82E8-94E35D8CEC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6330575"/>
        <c:axId val="200443231"/>
      </c:barChart>
      <c:catAx>
        <c:axId val="40633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0443231"/>
        <c:crosses val="autoZero"/>
        <c:auto val="1"/>
        <c:lblAlgn val="ctr"/>
        <c:lblOffset val="100"/>
        <c:noMultiLvlLbl val="0"/>
      </c:catAx>
      <c:valAx>
        <c:axId val="200443231"/>
        <c:scaling>
          <c:orientation val="minMax"/>
          <c:max val="2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crossAx val="40633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054062912224755E-2"/>
          <c:y val="0.76991343769655651"/>
          <c:w val="0.88439858963777163"/>
          <c:h val="0.20956050808718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5.0925925925925923E-2"/>
          <c:w val="0.93888888888888888"/>
          <c:h val="0.6252384076990376"/>
        </c:manualLayout>
      </c:layout>
      <c:lineChart>
        <c:grouping val="standard"/>
        <c:varyColors val="0"/>
        <c:ser>
          <c:idx val="0"/>
          <c:order val="0"/>
          <c:tx>
            <c:strRef>
              <c:f>Sheet6!$B$2</c:f>
              <c:strCache>
                <c:ptCount val="1"/>
                <c:pt idx="0">
                  <c:v> злаки и
сушеные бобы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Sheet6!$B$3:$B$10</c:f>
              <c:numCache>
                <c:formatCode>0.0</c:formatCode>
                <c:ptCount val="8"/>
                <c:pt idx="0">
                  <c:v>2.38</c:v>
                </c:pt>
                <c:pt idx="1">
                  <c:v>2.0699999999999998</c:v>
                </c:pt>
                <c:pt idx="2">
                  <c:v>3.15</c:v>
                </c:pt>
                <c:pt idx="3">
                  <c:v>3.06</c:v>
                </c:pt>
                <c:pt idx="4">
                  <c:v>2.98</c:v>
                </c:pt>
                <c:pt idx="5">
                  <c:v>3</c:v>
                </c:pt>
                <c:pt idx="6">
                  <c:v>3.21</c:v>
                </c:pt>
                <c:pt idx="7">
                  <c:v>3.18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E4-4EE7-9E6B-EF70879D8E20}"/>
            </c:ext>
          </c:extLst>
        </c:ser>
        <c:ser>
          <c:idx val="1"/>
          <c:order val="1"/>
          <c:tx>
            <c:strRef>
              <c:f>Sheet6!$C$2</c:f>
              <c:strCache>
                <c:ptCount val="1"/>
                <c:pt idx="0">
                  <c:v>  хлопок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7144749173848009E-2"/>
                  <c:y val="1.0902073856513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E4-4EE7-9E6B-EF70879D8E20}"/>
                </c:ext>
              </c:extLst>
            </c:dLbl>
            <c:dLbl>
              <c:idx val="1"/>
              <c:layout>
                <c:manualLayout>
                  <c:x val="-1.1641843684151757E-2"/>
                  <c:y val="2.8397741268008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E4-4EE7-9E6B-EF70879D8E20}"/>
                </c:ext>
              </c:extLst>
            </c:dLbl>
            <c:dLbl>
              <c:idx val="2"/>
              <c:layout>
                <c:manualLayout>
                  <c:x val="-3.6618151154515062E-2"/>
                  <c:y val="4.1519491826630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E4-4EE7-9E6B-EF70879D8E20}"/>
                </c:ext>
              </c:extLst>
            </c:dLbl>
            <c:dLbl>
              <c:idx val="3"/>
              <c:layout>
                <c:manualLayout>
                  <c:x val="-3.9393296428999927E-2"/>
                  <c:y val="4.5893408679504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E4-4EE7-9E6B-EF70879D8E20}"/>
                </c:ext>
              </c:extLst>
            </c:dLbl>
            <c:dLbl>
              <c:idx val="4"/>
              <c:layout>
                <c:manualLayout>
                  <c:x val="-2.5517570056575817E-2"/>
                  <c:y val="4.1519491826630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E4-4EE7-9E6B-EF70879D8E20}"/>
                </c:ext>
              </c:extLst>
            </c:dLbl>
            <c:dLbl>
              <c:idx val="5"/>
              <c:layout>
                <c:manualLayout>
                  <c:x val="-1.7192134233121381E-2"/>
                  <c:y val="3.7145574973756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E4-4EE7-9E6B-EF70879D8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Sheet6!$C$3:$C$10</c:f>
              <c:numCache>
                <c:formatCode>0.0</c:formatCode>
                <c:ptCount val="8"/>
                <c:pt idx="0">
                  <c:v>0.90999999999999992</c:v>
                </c:pt>
                <c:pt idx="1">
                  <c:v>1.27</c:v>
                </c:pt>
                <c:pt idx="2">
                  <c:v>1.8800000000000001</c:v>
                </c:pt>
                <c:pt idx="3">
                  <c:v>1.73</c:v>
                </c:pt>
                <c:pt idx="4">
                  <c:v>1.53</c:v>
                </c:pt>
                <c:pt idx="5">
                  <c:v>1.7600000000000002</c:v>
                </c:pt>
                <c:pt idx="6">
                  <c:v>2.95</c:v>
                </c:pt>
                <c:pt idx="7">
                  <c:v>3.3600000000000003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7E4-4EE7-9E6B-EF70879D8E20}"/>
            </c:ext>
          </c:extLst>
        </c:ser>
        <c:ser>
          <c:idx val="3"/>
          <c:order val="2"/>
          <c:tx>
            <c:strRef>
              <c:f>Sheet6!$D$2</c:f>
              <c:strCache>
                <c:ptCount val="1"/>
                <c:pt idx="0">
                  <c:v>  Картофель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Sheet6!$D$3:$D$10</c:f>
              <c:numCache>
                <c:formatCode>0.0</c:formatCode>
                <c:ptCount val="8"/>
                <c:pt idx="0">
                  <c:v>8.4</c:v>
                </c:pt>
                <c:pt idx="1">
                  <c:v>14.5</c:v>
                </c:pt>
                <c:pt idx="2">
                  <c:v>13.6</c:v>
                </c:pt>
                <c:pt idx="3">
                  <c:v>14</c:v>
                </c:pt>
                <c:pt idx="4">
                  <c:v>15</c:v>
                </c:pt>
                <c:pt idx="5">
                  <c:v>14.9</c:v>
                </c:pt>
                <c:pt idx="6">
                  <c:v>16.899999999999999</c:v>
                </c:pt>
                <c:pt idx="7">
                  <c:v>17.399999999999999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7E4-4EE7-9E6B-EF70879D8E20}"/>
            </c:ext>
          </c:extLst>
        </c:ser>
        <c:ser>
          <c:idx val="4"/>
          <c:order val="3"/>
          <c:tx>
            <c:strRef>
              <c:f>Sheet6!$E$2</c:f>
              <c:strCache>
                <c:ptCount val="1"/>
                <c:pt idx="0">
                  <c:v>  Овощи 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Sheet6!$E$3:$E$10</c:f>
              <c:numCache>
                <c:formatCode>0.0</c:formatCode>
                <c:ptCount val="8"/>
                <c:pt idx="0">
                  <c:v>13.3</c:v>
                </c:pt>
                <c:pt idx="1">
                  <c:v>14.2</c:v>
                </c:pt>
                <c:pt idx="2">
                  <c:v>15.8</c:v>
                </c:pt>
                <c:pt idx="3">
                  <c:v>15.9</c:v>
                </c:pt>
                <c:pt idx="4">
                  <c:v>15.5</c:v>
                </c:pt>
                <c:pt idx="5">
                  <c:v>16.2</c:v>
                </c:pt>
                <c:pt idx="6">
                  <c:v>17.600000000000001</c:v>
                </c:pt>
                <c:pt idx="7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7E4-4EE7-9E6B-EF70879D8E20}"/>
            </c:ext>
          </c:extLst>
        </c:ser>
        <c:ser>
          <c:idx val="2"/>
          <c:order val="4"/>
          <c:tx>
            <c:strRef>
              <c:f>Sheet6!$F$2</c:f>
              <c:strCache>
                <c:ptCount val="1"/>
                <c:pt idx="0">
                  <c:v>Фрукты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Sheet6!$F$3:$F$10</c:f>
              <c:numCache>
                <c:formatCode>0.0</c:formatCode>
                <c:ptCount val="8"/>
                <c:pt idx="0">
                  <c:v>6.1899999999999995</c:v>
                </c:pt>
                <c:pt idx="1">
                  <c:v>7.06</c:v>
                </c:pt>
                <c:pt idx="2">
                  <c:v>7.1400000000000006</c:v>
                </c:pt>
                <c:pt idx="3">
                  <c:v>6.57</c:v>
                </c:pt>
                <c:pt idx="4">
                  <c:v>6.8400000000000007</c:v>
                </c:pt>
                <c:pt idx="5">
                  <c:v>6.8</c:v>
                </c:pt>
                <c:pt idx="6">
                  <c:v>7.1</c:v>
                </c:pt>
                <c:pt idx="7">
                  <c:v>7.0299999999999994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7E4-4EE7-9E6B-EF70879D8E2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2966351"/>
        <c:axId val="400975839"/>
      </c:lineChart>
      <c:catAx>
        <c:axId val="46296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400975839"/>
        <c:crosses val="autoZero"/>
        <c:auto val="1"/>
        <c:lblAlgn val="ctr"/>
        <c:lblOffset val="100"/>
        <c:noMultiLvlLbl val="0"/>
      </c:catAx>
      <c:valAx>
        <c:axId val="400975839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62966351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Sheet7!$B$2</c:f>
              <c:strCache>
                <c:ptCount val="1"/>
                <c:pt idx="0">
                  <c:v>Надой на корову и буйвола, тонн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Sheet7!$B$3:$B$10</c:f>
              <c:numCache>
                <c:formatCode>0.00</c:formatCode>
                <c:ptCount val="8"/>
                <c:pt idx="0">
                  <c:v>1.099</c:v>
                </c:pt>
                <c:pt idx="1">
                  <c:v>1.206</c:v>
                </c:pt>
                <c:pt idx="2">
                  <c:v>1.4550000000000001</c:v>
                </c:pt>
                <c:pt idx="3">
                  <c:v>1.5129999999999999</c:v>
                </c:pt>
                <c:pt idx="4">
                  <c:v>1.528</c:v>
                </c:pt>
                <c:pt idx="5">
                  <c:v>1.589</c:v>
                </c:pt>
                <c:pt idx="6">
                  <c:v>1.653</c:v>
                </c:pt>
                <c:pt idx="7">
                  <c:v>1.6870000000000001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9D-414E-9686-C12BA30B56D3}"/>
            </c:ext>
          </c:extLst>
        </c:ser>
        <c:ser>
          <c:idx val="1"/>
          <c:order val="1"/>
          <c:tx>
            <c:strRef>
              <c:f>Sheet7!$C$2</c:f>
              <c:strCache>
                <c:ptCount val="1"/>
                <c:pt idx="0">
                  <c:v>Среднегодовая кладка яиц на одну курицу, шт.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Sheet7!$C$3:$C$10</c:f>
              <c:numCache>
                <c:formatCode>General</c:formatCode>
                <c:ptCount val="8"/>
                <c:pt idx="0">
                  <c:v>169</c:v>
                </c:pt>
                <c:pt idx="1">
                  <c:v>173</c:v>
                </c:pt>
                <c:pt idx="2">
                  <c:v>192</c:v>
                </c:pt>
                <c:pt idx="3">
                  <c:v>194</c:v>
                </c:pt>
                <c:pt idx="4">
                  <c:v>177</c:v>
                </c:pt>
                <c:pt idx="5">
                  <c:v>170</c:v>
                </c:pt>
                <c:pt idx="6">
                  <c:v>200</c:v>
                </c:pt>
                <c:pt idx="7">
                  <c:v>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9D-414E-9686-C12BA30B56D3}"/>
            </c:ext>
          </c:extLst>
        </c:ser>
        <c:ser>
          <c:idx val="3"/>
          <c:order val="2"/>
          <c:tx>
            <c:strRef>
              <c:f>Sheet7!$D$2</c:f>
              <c:strCache>
                <c:ptCount val="1"/>
                <c:pt idx="0">
                  <c:v>Прибавка массы на одну голову КРС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Sheet7!$D$3:$D$10</c:f>
              <c:numCache>
                <c:formatCode>General</c:formatCode>
                <c:ptCount val="8"/>
                <c:pt idx="0">
                  <c:v>56.1</c:v>
                </c:pt>
                <c:pt idx="1">
                  <c:v>62.8</c:v>
                </c:pt>
                <c:pt idx="2">
                  <c:v>86.9</c:v>
                </c:pt>
                <c:pt idx="3">
                  <c:v>86.1</c:v>
                </c:pt>
                <c:pt idx="4">
                  <c:v>90.7</c:v>
                </c:pt>
                <c:pt idx="5">
                  <c:v>89.3</c:v>
                </c:pt>
                <c:pt idx="6">
                  <c:v>91.1</c:v>
                </c:pt>
                <c:pt idx="7" formatCode="0.0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9D-414E-9686-C12BA30B56D3}"/>
            </c:ext>
          </c:extLst>
        </c:ser>
        <c:ser>
          <c:idx val="4"/>
          <c:order val="3"/>
          <c:tx>
            <c:strRef>
              <c:f>Sheet7!$E$2</c:f>
              <c:strCache>
                <c:ptCount val="1"/>
                <c:pt idx="0">
                  <c:v>Прибавка массы на одну голову МРС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Sheet7!$E$3:$E$10</c:f>
              <c:numCache>
                <c:formatCode>General</c:formatCode>
                <c:ptCount val="8"/>
                <c:pt idx="0">
                  <c:v>14.9</c:v>
                </c:pt>
                <c:pt idx="1">
                  <c:v>14.4</c:v>
                </c:pt>
                <c:pt idx="2">
                  <c:v>12.7</c:v>
                </c:pt>
                <c:pt idx="3" formatCode="0.0">
                  <c:v>13</c:v>
                </c:pt>
                <c:pt idx="4">
                  <c:v>13.3</c:v>
                </c:pt>
                <c:pt idx="5">
                  <c:v>13.3</c:v>
                </c:pt>
                <c:pt idx="6">
                  <c:v>14.4</c:v>
                </c:pt>
                <c:pt idx="7">
                  <c:v>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9D-414E-9686-C12BA30B56D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3302751"/>
        <c:axId val="400891919"/>
      </c:lineChart>
      <c:catAx>
        <c:axId val="47330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400891919"/>
        <c:crosses val="autoZero"/>
        <c:auto val="1"/>
        <c:lblAlgn val="ctr"/>
        <c:lblOffset val="100"/>
        <c:noMultiLvlLbl val="0"/>
      </c:catAx>
      <c:valAx>
        <c:axId val="400891919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7330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16171613239916E-2"/>
          <c:y val="2.8672149060694652E-2"/>
          <c:w val="0.87512322490531924"/>
          <c:h val="0.80539615181584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'[2.4 en.xls]2.4'!$A$5</c:f>
              <c:strCache>
                <c:ptCount val="1"/>
                <c:pt idx="0">
                  <c:v>Посевная площадь озимой и яровой пшеницы, га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'[2.4 en.xls]2.4'!$B$4:$W$4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'[2.4 en.xls]2.4'!$B$5:$W$5</c:f>
              <c:numCache>
                <c:formatCode>0.0</c:formatCode>
                <c:ptCount val="22"/>
                <c:pt idx="0">
                  <c:v>495.40600000000001</c:v>
                </c:pt>
                <c:pt idx="1">
                  <c:v>571.55399999999997</c:v>
                </c:pt>
                <c:pt idx="2">
                  <c:v>650.78499999999997</c:v>
                </c:pt>
                <c:pt idx="3">
                  <c:v>592.14800000000002</c:v>
                </c:pt>
                <c:pt idx="4">
                  <c:v>610.91899999999998</c:v>
                </c:pt>
                <c:pt idx="5">
                  <c:v>591.452</c:v>
                </c:pt>
                <c:pt idx="6">
                  <c:v>561.58500000000004</c:v>
                </c:pt>
                <c:pt idx="7">
                  <c:v>488.56200000000001</c:v>
                </c:pt>
                <c:pt idx="8">
                  <c:v>603.97500000000002</c:v>
                </c:pt>
                <c:pt idx="9">
                  <c:v>807.88</c:v>
                </c:pt>
                <c:pt idx="10">
                  <c:v>657.64499999999998</c:v>
                </c:pt>
                <c:pt idx="11">
                  <c:v>654.18200000000002</c:v>
                </c:pt>
                <c:pt idx="12">
                  <c:v>687.93899999999996</c:v>
                </c:pt>
                <c:pt idx="13">
                  <c:v>689.46799999999996</c:v>
                </c:pt>
                <c:pt idx="14">
                  <c:v>609.85599999999999</c:v>
                </c:pt>
                <c:pt idx="15">
                  <c:v>539.67899999999997</c:v>
                </c:pt>
                <c:pt idx="16">
                  <c:v>590.64499999999998</c:v>
                </c:pt>
                <c:pt idx="17">
                  <c:v>596.12599999999998</c:v>
                </c:pt>
                <c:pt idx="18">
                  <c:v>679.10299999999995</c:v>
                </c:pt>
                <c:pt idx="19">
                  <c:v>670.02</c:v>
                </c:pt>
                <c:pt idx="20">
                  <c:v>588.41499999999996</c:v>
                </c:pt>
                <c:pt idx="21">
                  <c:v>572.30930000000001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1-4F5C-B034-943691867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8431471"/>
        <c:axId val="1058069151"/>
      </c:barChart>
      <c:lineChart>
        <c:grouping val="stacked"/>
        <c:varyColors val="0"/>
        <c:ser>
          <c:idx val="1"/>
          <c:order val="1"/>
          <c:tx>
            <c:strRef>
              <c:f>'[2.4 en.xls]2.4'!$A$6</c:f>
              <c:strCache>
                <c:ptCount val="1"/>
                <c:pt idx="0">
                  <c:v>Производство озимой и яровой пшеницы, тонн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'[2.4 en.xls]2.4'!$B$4:$W$4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'[2.4 en.xls]2.4'!$B$6:$W$6</c:f>
              <c:numCache>
                <c:formatCode>0.0</c:formatCode>
                <c:ptCount val="22"/>
                <c:pt idx="0">
                  <c:v>1174.7139999999999</c:v>
                </c:pt>
                <c:pt idx="1">
                  <c:v>1528.9559999999999</c:v>
                </c:pt>
                <c:pt idx="2">
                  <c:v>1732.126</c:v>
                </c:pt>
                <c:pt idx="3">
                  <c:v>1546.633</c:v>
                </c:pt>
                <c:pt idx="4">
                  <c:v>1614.325</c:v>
                </c:pt>
                <c:pt idx="5">
                  <c:v>1565.8130000000001</c:v>
                </c:pt>
                <c:pt idx="6">
                  <c:v>1494.1279999999999</c:v>
                </c:pt>
                <c:pt idx="7">
                  <c:v>1331.338</c:v>
                </c:pt>
                <c:pt idx="8">
                  <c:v>1677.7560000000001</c:v>
                </c:pt>
                <c:pt idx="9">
                  <c:v>2140.768</c:v>
                </c:pt>
                <c:pt idx="10">
                  <c:v>1308.848</c:v>
                </c:pt>
                <c:pt idx="11">
                  <c:v>1641.028</c:v>
                </c:pt>
                <c:pt idx="12">
                  <c:v>1847.424</c:v>
                </c:pt>
                <c:pt idx="13">
                  <c:v>1893.3589999999999</c:v>
                </c:pt>
                <c:pt idx="14">
                  <c:v>1449.1289999999999</c:v>
                </c:pt>
                <c:pt idx="15">
                  <c:v>1687.681</c:v>
                </c:pt>
                <c:pt idx="16">
                  <c:v>1851.4290000000001</c:v>
                </c:pt>
                <c:pt idx="17">
                  <c:v>1818.6869999999999</c:v>
                </c:pt>
                <c:pt idx="18">
                  <c:v>2042.8630000000001</c:v>
                </c:pt>
                <c:pt idx="19">
                  <c:v>2171.4899999999998</c:v>
                </c:pt>
                <c:pt idx="20">
                  <c:v>1867.2719999999999</c:v>
                </c:pt>
                <c:pt idx="21">
                  <c:v>1837.2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31-4F5C-B034-943691867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379743"/>
        <c:axId val="839863599"/>
      </c:lineChart>
      <c:catAx>
        <c:axId val="1108431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058069151"/>
        <c:crosses val="autoZero"/>
        <c:auto val="1"/>
        <c:lblAlgn val="ctr"/>
        <c:lblOffset val="100"/>
        <c:noMultiLvlLbl val="0"/>
      </c:catAx>
      <c:valAx>
        <c:axId val="1058069151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108431471"/>
        <c:crosses val="autoZero"/>
        <c:crossBetween val="between"/>
      </c:valAx>
      <c:valAx>
        <c:axId val="839863599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655379743"/>
        <c:crosses val="max"/>
        <c:crossBetween val="between"/>
      </c:valAx>
      <c:catAx>
        <c:axId val="6553797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98635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38085483217036E-2"/>
          <c:y val="2.845023794744465E-2"/>
          <c:w val="0.88560079380321366"/>
          <c:h val="0.7991431529624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Sheet6!$B$2</c:f>
              <c:strCache>
                <c:ptCount val="1"/>
                <c:pt idx="0">
                  <c:v>Количество, тыс тонн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Sheet6!$A$3:$A$30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Sheet6!$B$3:$B$30</c:f>
              <c:numCache>
                <c:formatCode>General</c:formatCode>
                <c:ptCount val="28"/>
                <c:pt idx="0">
                  <c:v>280.39999999999998</c:v>
                </c:pt>
                <c:pt idx="1">
                  <c:v>85.9</c:v>
                </c:pt>
                <c:pt idx="2">
                  <c:v>143.1</c:v>
                </c:pt>
                <c:pt idx="3">
                  <c:v>113.8</c:v>
                </c:pt>
                <c:pt idx="4">
                  <c:v>388.7</c:v>
                </c:pt>
                <c:pt idx="5">
                  <c:v>520.20000000000005</c:v>
                </c:pt>
                <c:pt idx="6">
                  <c:v>706.6</c:v>
                </c:pt>
                <c:pt idx="7">
                  <c:v>615.1</c:v>
                </c:pt>
                <c:pt idx="8">
                  <c:v>657.2</c:v>
                </c:pt>
                <c:pt idx="9">
                  <c:v>807.6</c:v>
                </c:pt>
                <c:pt idx="10">
                  <c:v>1130.3</c:v>
                </c:pt>
                <c:pt idx="11">
                  <c:v>909.3</c:v>
                </c:pt>
                <c:pt idx="12">
                  <c:v>1024</c:v>
                </c:pt>
                <c:pt idx="13">
                  <c:v>1411.6</c:v>
                </c:pt>
                <c:pt idx="14">
                  <c:v>1309.3</c:v>
                </c:pt>
                <c:pt idx="15">
                  <c:v>931.3</c:v>
                </c:pt>
                <c:pt idx="16">
                  <c:v>1330</c:v>
                </c:pt>
                <c:pt idx="17">
                  <c:v>1166.5999999999999</c:v>
                </c:pt>
                <c:pt idx="18">
                  <c:v>1366.3</c:v>
                </c:pt>
                <c:pt idx="19">
                  <c:v>1451.3</c:v>
                </c:pt>
                <c:pt idx="20">
                  <c:v>1195.7</c:v>
                </c:pt>
                <c:pt idx="21">
                  <c:v>1353.1</c:v>
                </c:pt>
                <c:pt idx="22">
                  <c:v>1599.6</c:v>
                </c:pt>
                <c:pt idx="23">
                  <c:v>1274.4000000000001</c:v>
                </c:pt>
                <c:pt idx="24">
                  <c:v>1080.9000000000001</c:v>
                </c:pt>
                <c:pt idx="25">
                  <c:v>1585</c:v>
                </c:pt>
                <c:pt idx="26">
                  <c:v>1365.1</c:v>
                </c:pt>
                <c:pt idx="27">
                  <c:v>1148.10077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4-40B5-A1E9-5BDFB4900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6948095"/>
        <c:axId val="1058069983"/>
      </c:barChart>
      <c:lineChart>
        <c:grouping val="stacked"/>
        <c:varyColors val="0"/>
        <c:ser>
          <c:idx val="1"/>
          <c:order val="1"/>
          <c:tx>
            <c:strRef>
              <c:f>Sheet6!$C$2</c:f>
              <c:strCache>
                <c:ptCount val="1"/>
                <c:pt idx="0">
                  <c:v>Стоимость, тыс долл США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Sheet6!$A$3:$A$30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Sheet6!$C$3:$C$30</c:f>
              <c:numCache>
                <c:formatCode>General</c:formatCode>
                <c:ptCount val="28"/>
                <c:pt idx="0">
                  <c:v>25133</c:v>
                </c:pt>
                <c:pt idx="1">
                  <c:v>10219.5</c:v>
                </c:pt>
                <c:pt idx="2">
                  <c:v>28642.5</c:v>
                </c:pt>
                <c:pt idx="3">
                  <c:v>19026.2</c:v>
                </c:pt>
                <c:pt idx="4">
                  <c:v>51584.1</c:v>
                </c:pt>
                <c:pt idx="5">
                  <c:v>67814.7</c:v>
                </c:pt>
                <c:pt idx="6">
                  <c:v>87908.3</c:v>
                </c:pt>
                <c:pt idx="7">
                  <c:v>69410.899999999994</c:v>
                </c:pt>
                <c:pt idx="8">
                  <c:v>68612.3</c:v>
                </c:pt>
                <c:pt idx="9">
                  <c:v>108940.2</c:v>
                </c:pt>
                <c:pt idx="10">
                  <c:v>185503.8</c:v>
                </c:pt>
                <c:pt idx="11">
                  <c:v>119442.8</c:v>
                </c:pt>
                <c:pt idx="12">
                  <c:v>143984.4</c:v>
                </c:pt>
                <c:pt idx="13">
                  <c:v>296949.8</c:v>
                </c:pt>
                <c:pt idx="14">
                  <c:v>368379</c:v>
                </c:pt>
                <c:pt idx="15">
                  <c:v>194778.8</c:v>
                </c:pt>
                <c:pt idx="16">
                  <c:v>285384.90000000002</c:v>
                </c:pt>
                <c:pt idx="17">
                  <c:v>282015</c:v>
                </c:pt>
                <c:pt idx="18">
                  <c:v>339828.5</c:v>
                </c:pt>
                <c:pt idx="19">
                  <c:v>395282.4</c:v>
                </c:pt>
                <c:pt idx="20">
                  <c:v>293942.8</c:v>
                </c:pt>
                <c:pt idx="21">
                  <c:v>296831</c:v>
                </c:pt>
                <c:pt idx="22">
                  <c:v>295017.5</c:v>
                </c:pt>
                <c:pt idx="23">
                  <c:v>227167.8</c:v>
                </c:pt>
                <c:pt idx="24">
                  <c:v>205968.1</c:v>
                </c:pt>
                <c:pt idx="25">
                  <c:v>340536.6</c:v>
                </c:pt>
                <c:pt idx="26">
                  <c:v>296905.2</c:v>
                </c:pt>
                <c:pt idx="27">
                  <c:v>331946.01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94-40B5-A1E9-5BDFB4900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129231"/>
        <c:axId val="831504719"/>
      </c:lineChart>
      <c:catAx>
        <c:axId val="916948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058069983"/>
        <c:crosses val="autoZero"/>
        <c:auto val="1"/>
        <c:lblAlgn val="ctr"/>
        <c:lblOffset val="100"/>
        <c:noMultiLvlLbl val="0"/>
      </c:catAx>
      <c:valAx>
        <c:axId val="1058069983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16948095"/>
        <c:crosses val="autoZero"/>
        <c:crossBetween val="between"/>
      </c:valAx>
      <c:valAx>
        <c:axId val="831504719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560129231"/>
        <c:crosses val="max"/>
        <c:crossBetween val="between"/>
      </c:valAx>
      <c:catAx>
        <c:axId val="5601292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1504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889E5-83CD-4FCF-BFA3-9FE593724492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470CC-892C-4F0F-9D14-9B4E1010C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8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B2E4A-20C5-4F9F-8DB5-D3520964D2D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2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D84B-76AD-48DB-939C-E9455F9C5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A926F-8654-4519-9214-6E543E70D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9AF3B-4D7A-4C8E-8ADE-7A551EDF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E491B-D22E-46A9-89CA-84C53F20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74FAA-9A84-4EC6-BB73-D9BAE5A4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4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C3CC-D22A-4CD8-8297-50E77969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3A122-CE93-4F98-B96A-58F6F5F6D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5F4C4-AFFE-44F0-A2A5-BB6A4354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8ACBF-CDD1-4C30-BDCF-F3FEDC13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F086B-5541-4A5E-8C36-229581BB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3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57434A-6246-42F3-8AB2-5711F6E90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78A8D-6F0C-4967-A3D0-C8A71B5F5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E539C-779B-4559-ACB7-0D142154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D04F-71A9-4C5C-BD17-571E108E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BCCEF-6F4A-4C8E-842C-B8BDF7E6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1EE5-50BF-44EA-B4A4-67A6B1DF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06C47-5EDC-4ACD-864B-56612E84D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C60D9-AEA5-44FB-8AEF-80CF6559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C32C1-1269-4F74-921F-AE6A7B1D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89B9B-AAFC-4383-8FF5-8B327BB1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5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F405-9684-4CA8-B70A-F5A29BDB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50962-0DEA-4345-AED2-554A033F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DFD72-BF29-4927-ABD6-E32D4B4A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2D3AA-3F48-4138-9C37-973200D3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A62A5-B466-4A44-8230-AD6A4230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B232-6170-4C6C-9131-C195A0F2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BB257-8B97-4F35-91E6-2CAB193DF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5B2EA-B13D-42A1-9803-4226C8A00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222FC-2A24-4FF3-B95E-778DE86A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9CF73-50EA-480A-A90D-E40A4C75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A17AE-51AB-4218-B74A-84C112B2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2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499C-32B9-4D5C-AE5B-2B859768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CDF91-C102-41C6-9FA7-0179FC27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42FFE-1492-4035-8598-8FE7A1CF4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43E88-7B21-4D30-89BC-99431D901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8ED79-4419-4E70-871F-EBD10643E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E8514-5DB2-457F-8BC1-9ABFA1CB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044ED-0BD9-4ECC-B846-26CCE125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18DA3-9444-46BA-A022-399EB3B7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8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91BD-D7E3-4AE6-8894-9EABD51C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C90F7-634C-44C6-A256-F8A12983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A8721-6DC4-407D-A62E-C3F082A1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40865-BCAB-40A8-80CC-48BD754D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4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A2DDF-56DD-427F-9931-9099F89C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8C728-D9B6-4046-81E5-D6433FC4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E15FF-DA32-4A89-9BF4-2EDA6280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4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2EFB-1632-48A6-8BC8-68019CD1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6474B-149B-47DA-B0DD-DFE9D0CFA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4BB67-DB62-4313-A6A1-852EEEE44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4269C-8C4A-4824-A5BB-F19D3B47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49023-C827-4103-9050-D4386D5E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1E9DD-1E91-4A46-8F53-EF9110FC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37DC-CE84-492C-90D3-BD7F72F4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7B43-81C1-4639-8828-4638431A4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4917-45A6-44BB-8586-9DAB528B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4CC-EC2D-43CB-BDF2-1B6B6832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5D10-A478-48E2-B1A7-4F66D38E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1849A-B170-42F5-A2D4-87C72523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0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FB646-A04E-48C3-A5BF-FF6978E7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F0067-AA8F-4576-BDFF-850400797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74C67-BC6C-4CAD-A93E-EBF8BD247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F148-39FA-4FC7-A4F7-6BA0C787DD00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4E993-498D-4863-9DAD-1C9988769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CAF6-7598-41CA-B66B-D12577F75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8515-EA9B-43F3-BFB7-F1E2E104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SN.ITK.DEFC.ZS?locations=AZ" TargetMode="External"/><Relationship Id="rId2" Type="http://schemas.openxmlformats.org/officeDocument/2006/relationships/hyperlink" Target="https://impact.economist.com/sustainability/project/food-security-index/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at.gov.az/source/budget_households/" TargetMode="External"/><Relationship Id="rId4" Type="http://schemas.openxmlformats.org/officeDocument/2006/relationships/hyperlink" Target="https://foodsystemsdashboard.org/compareandanalyz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1B87FC-25FC-4CCE-8E7A-B99E7266E800}"/>
              </a:ext>
            </a:extLst>
          </p:cNvPr>
          <p:cNvSpPr txBox="1"/>
          <p:nvPr/>
        </p:nvSpPr>
        <p:spPr>
          <a:xfrm>
            <a:off x="4974769" y="2093249"/>
            <a:ext cx="6324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</a:rPr>
              <a:t>Сельское хозяйство Азербайджана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36761-BD52-4945-8F94-C5E1224DE743}"/>
              </a:ext>
            </a:extLst>
          </p:cNvPr>
          <p:cNvSpPr/>
          <p:nvPr/>
        </p:nvSpPr>
        <p:spPr>
          <a:xfrm>
            <a:off x="4974769" y="3429000"/>
            <a:ext cx="7053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Основные проблемы сектора</a:t>
            </a:r>
          </a:p>
          <a:p>
            <a:pPr lvl="0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Вызовы обеспечения продовольственной безопасности</a:t>
            </a:r>
          </a:p>
          <a:p>
            <a:pPr lvl="0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Стратегии развития и продовольственной безопасности</a:t>
            </a:r>
          </a:p>
          <a:p>
            <a:pPr lvl="0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Возможности регионального сотрудничества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55D73-8028-4647-9A70-E33EE2DB4D43}"/>
              </a:ext>
            </a:extLst>
          </p:cNvPr>
          <p:cNvSpPr txBox="1"/>
          <p:nvPr/>
        </p:nvSpPr>
        <p:spPr>
          <a:xfrm flipH="1">
            <a:off x="568230" y="5761949"/>
            <a:ext cx="7802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Парвиз</a:t>
            </a:r>
            <a:r>
              <a:rPr lang="ru-RU" sz="1600" b="1" dirty="0"/>
              <a:t> Алиев</a:t>
            </a:r>
          </a:p>
          <a:p>
            <a:r>
              <a:rPr lang="ru-RU" sz="1600" dirty="0"/>
              <a:t>Руководитель Департамента исследований</a:t>
            </a:r>
            <a:r>
              <a:rPr lang="en-US" sz="1600" dirty="0"/>
              <a:t> </a:t>
            </a:r>
            <a:r>
              <a:rPr lang="ru-RU" sz="1600" dirty="0"/>
              <a:t>Центра аграрных исследований</a:t>
            </a:r>
          </a:p>
          <a:p>
            <a:r>
              <a:rPr lang="ru-RU" sz="1600" dirty="0"/>
              <a:t>при Министерстве сельского хозяйства</a:t>
            </a:r>
            <a:r>
              <a:rPr lang="en-US" sz="1600" dirty="0"/>
              <a:t> </a:t>
            </a:r>
            <a:r>
              <a:rPr lang="ru-RU" sz="1600" dirty="0"/>
              <a:t>Азербайджана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859676-62DB-4CEB-AB2F-083E1246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0" y="391925"/>
            <a:ext cx="796921" cy="769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5B5C79-B425-4201-A6DD-9957DEB4671C}"/>
              </a:ext>
            </a:extLst>
          </p:cNvPr>
          <p:cNvSpPr txBox="1"/>
          <p:nvPr/>
        </p:nvSpPr>
        <p:spPr>
          <a:xfrm>
            <a:off x="1365151" y="478188"/>
            <a:ext cx="4132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Министерство сельского хозяйства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Республики Азербайджан 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89312-93B5-41B1-BB68-986E072BA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293" y="377378"/>
            <a:ext cx="579927" cy="794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C4DD1C-82CA-41D5-A14D-12409E3351D5}"/>
              </a:ext>
            </a:extLst>
          </p:cNvPr>
          <p:cNvSpPr txBox="1"/>
          <p:nvPr/>
        </p:nvSpPr>
        <p:spPr>
          <a:xfrm>
            <a:off x="6874220" y="449438"/>
            <a:ext cx="4448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cs typeface="Times New Roman" panose="02020603050405020304" pitchFamily="18" charset="0"/>
              </a:rPr>
              <a:t>Центр аграрных исследований </a:t>
            </a:r>
          </a:p>
          <a:p>
            <a:r>
              <a:rPr lang="ru-RU" sz="2000" b="1" dirty="0">
                <a:cs typeface="Times New Roman" panose="02020603050405020304" pitchFamily="18" charset="0"/>
              </a:rPr>
              <a:t>при Министерстве сельского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290492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8860-BC6E-42E3-BC2E-9BFC86D1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5" y="256461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>
                <a:solidFill>
                  <a:srgbClr val="0070C0"/>
                </a:solidFill>
              </a:rPr>
              <a:t>Основные проблемы 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сельскохозяйственного сектора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5C1F92-EE78-40D1-B43E-B24DF873555F}"/>
              </a:ext>
            </a:extLst>
          </p:cNvPr>
          <p:cNvCxnSpPr/>
          <p:nvPr/>
        </p:nvCxnSpPr>
        <p:spPr>
          <a:xfrm>
            <a:off x="947055" y="3744686"/>
            <a:ext cx="1043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60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B5B51D-EB49-4DE5-BD3B-873FBC9265E7}"/>
              </a:ext>
            </a:extLst>
          </p:cNvPr>
          <p:cNvSpPr txBox="1"/>
          <p:nvPr/>
        </p:nvSpPr>
        <p:spPr>
          <a:xfrm>
            <a:off x="315227" y="239141"/>
            <a:ext cx="6823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ОСНОВНЫЕ ПРОБЛЕМЫ</a:t>
            </a:r>
            <a:r>
              <a:rPr lang="ru-RU" sz="2400" b="1"/>
              <a:t> сельскохозяйственного сектора (см. далее)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F7CD6-BEAC-4BCC-874D-372640E67C60}"/>
              </a:ext>
            </a:extLst>
          </p:cNvPr>
          <p:cNvSpPr/>
          <p:nvPr/>
        </p:nvSpPr>
        <p:spPr>
          <a:xfrm>
            <a:off x="170542" y="661383"/>
            <a:ext cx="11456470" cy="5881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Технические знания и навыки мелких фермеров относительно слабые, охват системами распространения сельскохозяйственных знаний ограничен по всей стране.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Люди, занятые сельскохозяйственной деятельностью, плохо знают агротехнические нормы. В результате применения интенсивных методов производства без соблюдения агротехнических правил более 1 млн га (более 20%) сельскохозяйственных угодий находятся в состоянии разной степени засоления,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осолонцевания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эрозии, заболачивания и других форм деградации.  Следующим важным следствием является низкая продуктивность большинства сельскохозяйственных культур и животных по сравнению с развитыми странами. Следует отметить, что, несмотря на то, что знания фермеров в этой области в последнее время увеличиваются, по-прежнему существует потребность в наращивании потенциала в этой области.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Производители сельскохозяйственной продукции слишком разрознены.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70% фермерских хозяйств по всей стране имеют до 2 га обрабатываемой земли. Также в сельском хозяйстве работает 36% экономически активного населения. Тот факт, что обрабатываемые площади малы, не позволяет использовать эффект масштаба. В то же время возникают сложности в доступе аграриев на внешние рынки, обеспечении финансовыми ресурсами, а также применении инновационных технологий.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Использование традиционных методов орошения.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50-55% фермеров страдают от нехватки воды в Азербайджане, который расположен в засушливой зоне и имеет ограниченные водные ресурсы. В Азербайджане орошаются до 70% сельскохозяйственных земель.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Бороздковый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 является основным методом полива. Этот метод приводит к неэффективному использованию воды и деградации земель. </a:t>
            </a:r>
          </a:p>
        </p:txBody>
      </p:sp>
    </p:spTree>
    <p:extLst>
      <p:ext uri="{BB962C8B-B14F-4D97-AF65-F5344CB8AC3E}">
        <p14:creationId xmlns:p14="http://schemas.microsoft.com/office/powerpoint/2010/main" val="128123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47836A-BBF9-453D-B7FB-4A2C5952F86C}"/>
              </a:ext>
            </a:extLst>
          </p:cNvPr>
          <p:cNvSpPr txBox="1"/>
          <p:nvPr/>
        </p:nvSpPr>
        <p:spPr>
          <a:xfrm>
            <a:off x="424543" y="348340"/>
            <a:ext cx="480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ОСНОВНЫЕ ПРОБЛЕМЫ</a:t>
            </a:r>
            <a:r>
              <a:rPr lang="ru-RU" sz="2400" b="1"/>
              <a:t> сельскохозяйственного сектора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26D13-A6A4-4CAC-8512-CFA7507617C4}"/>
              </a:ext>
            </a:extLst>
          </p:cNvPr>
          <p:cNvSpPr txBox="1"/>
          <p:nvPr/>
        </p:nvSpPr>
        <p:spPr>
          <a:xfrm>
            <a:off x="10221686" y="348340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/>
              <a:t>(продолжение)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724A1-5192-4E11-9E1D-829FEF7350C1}"/>
              </a:ext>
            </a:extLst>
          </p:cNvPr>
          <p:cNvSpPr/>
          <p:nvPr/>
        </p:nvSpPr>
        <p:spPr>
          <a:xfrm>
            <a:off x="239487" y="824519"/>
            <a:ext cx="11386456" cy="591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Негативное влияние изменение климата.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Глобальные климатические изменения коснулись и Азербайджана. Уменьшение и неравномерное распределение осадков, повышение температуры и сильные ветры негативно сказываются на сельском хозяйстве. Уровень воды в реке Куре, которая является основным источником орошения страны, иногда падает настолько, что морская вода заполняет русло реки на километры.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Ограниченная география экспорта сельскохозяйственной продукции.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экспортным рынком сельскохозяйственной и пищевой продукции является Российская Федерация. Помимо дешевого рынка сельскохозяйственной продукции, этот рынок еще и нестабилен. В определенные периоды по разным экономическим и политическим причинам Россия запрещает ввоз некоторых сельскохозяйственных продуктов из Азербайджана, в результате чего тысячи тонн продукции ждут на границе, обесцениваются или вообще уничтожаются. Проблема, связанная с расширением географии экспорта, связана со слабой осведомленностью аграриев в этой области, с одной стороны, и ограниченным экономическим сотрудничеством между странами, с другой (членство в Европейском союзе и ВТО).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Неэффективная переработка сельскохозяйственной продукции.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 переработки сельскохозяйственной продукции в стране достаточно велик. Однако этот потенциал используется недостаточно. Хотя многие сельскохозяйственные продукты перерабатываются, большое количество продуктов переработки импортируется в страну. Неэффективная переработка связана с небольшим размером ферм, а также со слабым доступом к финансовым ресурсам.</a:t>
            </a:r>
          </a:p>
        </p:txBody>
      </p:sp>
    </p:spTree>
    <p:extLst>
      <p:ext uri="{BB962C8B-B14F-4D97-AF65-F5344CB8AC3E}">
        <p14:creationId xmlns:p14="http://schemas.microsoft.com/office/powerpoint/2010/main" val="347491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7686D3-8DAE-47C1-8469-F3960EC485CC}"/>
              </a:ext>
            </a:extLst>
          </p:cNvPr>
          <p:cNvSpPr txBox="1"/>
          <p:nvPr/>
        </p:nvSpPr>
        <p:spPr>
          <a:xfrm>
            <a:off x="424543" y="348340"/>
            <a:ext cx="480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ОСНОВНЫЕ ПРОБЛЕМЫ</a:t>
            </a:r>
            <a:r>
              <a:rPr lang="ru-RU" sz="2400" b="1"/>
              <a:t> сельскохозяйственного сектора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7345F-0AF5-4ECD-82EC-AFC33E26B1EA}"/>
              </a:ext>
            </a:extLst>
          </p:cNvPr>
          <p:cNvSpPr txBox="1"/>
          <p:nvPr/>
        </p:nvSpPr>
        <p:spPr>
          <a:xfrm>
            <a:off x="10221686" y="348340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/>
              <a:t>(продолжение)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49BE0A-A209-43E7-80D5-CB71FBE2D97D}"/>
              </a:ext>
            </a:extLst>
          </p:cNvPr>
          <p:cNvSpPr/>
          <p:nvPr/>
        </p:nvSpPr>
        <p:spPr>
          <a:xfrm>
            <a:off x="507866" y="1537092"/>
            <a:ext cx="10566533" cy="479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Слабые мощности сетей хранения.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Складская (в том числе холодильная) сеть хранения сельскохозяйственной продукции не позволяет сформировать необходимый объем резервов. Слабые мощности складской сети приводит к тому, что часть плодоовощной продукции предлагается на рынок по более низким ценам или в ряде случаев выбрасывается в течение сезона. Ограниченная сеть хранения также привела к высокой стоимости хранения.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Волатильность цен.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Фермеры определяют, что сажать в следующем году, исходя из цен этого года. Это приводит к тому, что продукция, проданная по высокой цене в один год, становится слишком дешевой в следующем году, и фермеры из-за этого несут убытки. Так было в разные годы с яблонями, арбузами, чесноком, луком, картофелем и другими культурами. Фермеры реализуют продукцию либо на основе устного договора, либо вообще без договора. В результате наблюдается недостаток знаний о рынке, что не позволяет аграриям планировать на ближайшие годы и проводить взвешенную инвестиционную политику.</a:t>
            </a:r>
          </a:p>
        </p:txBody>
      </p:sp>
    </p:spTree>
    <p:extLst>
      <p:ext uri="{BB962C8B-B14F-4D97-AF65-F5344CB8AC3E}">
        <p14:creationId xmlns:p14="http://schemas.microsoft.com/office/powerpoint/2010/main" val="268496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8860-BC6E-42E3-BC2E-9BFC86D1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5" y="256461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4000" b="1">
                <a:solidFill>
                  <a:srgbClr val="0070C0"/>
                </a:solidFill>
              </a:rPr>
              <a:t>Продовольственная безопасность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5C1F92-EE78-40D1-B43E-B24DF873555F}"/>
              </a:ext>
            </a:extLst>
          </p:cNvPr>
          <p:cNvCxnSpPr/>
          <p:nvPr/>
        </p:nvCxnSpPr>
        <p:spPr>
          <a:xfrm>
            <a:off x="947055" y="3744686"/>
            <a:ext cx="1043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04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103656-83C2-4B7D-84AF-C19D162C578F}"/>
              </a:ext>
            </a:extLst>
          </p:cNvPr>
          <p:cNvSpPr txBox="1"/>
          <p:nvPr/>
        </p:nvSpPr>
        <p:spPr>
          <a:xfrm>
            <a:off x="949778" y="5746875"/>
            <a:ext cx="60700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aseline="30000"/>
              <a:t>1 </a:t>
            </a:r>
            <a:r>
              <a:rPr lang="ru-RU" sz="1400">
                <a:hlinkClick r:id="rId2"/>
              </a:rPr>
              <a:t>https://impact.economist.com/sustainability/project/food-security-index/Index</a:t>
            </a:r>
          </a:p>
          <a:p>
            <a:r>
              <a:rPr lang="ru-RU" sz="1400" baseline="30000"/>
              <a:t>2</a:t>
            </a:r>
            <a:r>
              <a:rPr lang="ru-RU" sz="1400"/>
              <a:t> </a:t>
            </a:r>
            <a:r>
              <a:rPr lang="ru-RU" sz="1400">
                <a:hlinkClick r:id="rId3"/>
              </a:rPr>
              <a:t>https://data.worldbank.org/indicator/SN.ITK.DEFC.ZS?locations=AZ</a:t>
            </a:r>
            <a:r>
              <a:rPr lang="ru-RU" sz="1400"/>
              <a:t> </a:t>
            </a:r>
          </a:p>
          <a:p>
            <a:r>
              <a:rPr lang="ru-RU" sz="1400" baseline="30000"/>
              <a:t>3</a:t>
            </a:r>
            <a:r>
              <a:rPr lang="ru-RU" sz="1400"/>
              <a:t> </a:t>
            </a:r>
            <a:r>
              <a:rPr lang="ru-RU" sz="1400" u="sng">
                <a:hlinkClick r:id="rId4"/>
              </a:rPr>
              <a:t>https://foodsystemsdashboard.org/compareandanalyze</a:t>
            </a:r>
          </a:p>
          <a:p>
            <a:r>
              <a:rPr lang="ru-RU" sz="1400" u="sng" baseline="30000"/>
              <a:t>4</a:t>
            </a:r>
            <a:r>
              <a:rPr lang="ru-RU" sz="1400" u="sng"/>
              <a:t> </a:t>
            </a:r>
            <a:r>
              <a:rPr lang="ru-RU" sz="1400" u="sng">
                <a:hlinkClick r:id="rId5"/>
              </a:rPr>
              <a:t>https://www.stat.gov.az/source/budget_households/</a:t>
            </a:r>
            <a:r>
              <a:rPr lang="ru-RU" sz="1400" u="sng"/>
              <a:t> </a:t>
            </a:r>
            <a:r>
              <a:rPr lang="ru-RU" sz="140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023B8-CF10-4F8A-BC8F-C95E4A1DC994}"/>
              </a:ext>
            </a:extLst>
          </p:cNvPr>
          <p:cNvSpPr/>
          <p:nvPr/>
        </p:nvSpPr>
        <p:spPr>
          <a:xfrm>
            <a:off x="313871" y="628062"/>
            <a:ext cx="11366501" cy="50475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В 2021 году Азербайджан занимал 56-е место в Глобальном индексе продовольственной безопасности</a:t>
            </a:r>
            <a:r>
              <a:rPr lang="ru-RU" sz="1600" baseline="30000" dirty="0"/>
              <a:t>1</a:t>
            </a:r>
            <a:r>
              <a:rPr lang="ru-RU" sz="1600" dirty="0"/>
              <a:t> с общим баллом 62,6, а первые три места принадлежат Ирландии, Австрии и Великобритании соответственно.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В 2019 году распространенность недоедания в Азербайджане составляла около 2,5%</a:t>
            </a:r>
            <a:r>
              <a:rPr lang="ru-RU" sz="1600" baseline="30000" dirty="0"/>
              <a:t>2</a:t>
            </a:r>
            <a:r>
              <a:rPr lang="ru-RU" sz="1600" dirty="0"/>
              <a:t>, что является довольно низким показателем.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Продовольственная система Азербайджана сочетает в себе традиционную и современную динамику, причем первая доминирует над второй. В результате Азербайджан имеет «неформальный и расширяющийся» тип продовольственной системы.</a:t>
            </a:r>
            <a:r>
              <a:rPr lang="ru-RU" sz="1600" baseline="30000" dirty="0"/>
              <a:t>3</a:t>
            </a:r>
            <a:r>
              <a:rPr lang="ru-RU" sz="1600" dirty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Более инклюзивный экономический рост, особенно в последние десять лет, возможно, привел к более резкому сокращению продовольственной нестабильности. По данным Всемирного банка, уровень распространенности недоедания в стране остается стабильным на уровне 2,5% за последние 14 лет, тогда как в 2001 году он составлял 17,1%.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Доля среднедушевого ежемесячного потребления в расходах на продукты питания составляет по стране 43%. Следует отметить, что этот показатель постоянно снижается. Так, доля продуктов питания в ежемесячных расходах на потребление за последние 20 лет снизилась на 25 процентных пунктов.</a:t>
            </a:r>
            <a:r>
              <a:rPr lang="ru-RU" sz="1600" baseline="30000" dirty="0"/>
              <a:t>4</a:t>
            </a:r>
            <a:r>
              <a:rPr lang="ru-RU" sz="1600" dirty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Современные тенденции в производстве и распределении продуктов питания быстро набирают обороты, о чем свидетельствует увеличение доли рынка супермаркетов, интенсификация сельского хозяйства и производства продуктов питания с улучшенными сортами, а также увеличение экспорта сельскохозяйственной продукции, отвечающей строгим частным и государственным стандартам качества в глобальные цепочки создания стоимости.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42EFD-B884-4D24-90BF-F22DBF3E85B3}"/>
              </a:ext>
            </a:extLst>
          </p:cNvPr>
          <p:cNvSpPr txBox="1"/>
          <p:nvPr/>
        </p:nvSpPr>
        <p:spPr>
          <a:xfrm>
            <a:off x="511628" y="172406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ОСНОВНЫЕ ТЕНДЕНЦИИ</a:t>
            </a:r>
          </a:p>
        </p:txBody>
      </p:sp>
    </p:spTree>
    <p:extLst>
      <p:ext uri="{BB962C8B-B14F-4D97-AF65-F5344CB8AC3E}">
        <p14:creationId xmlns:p14="http://schemas.microsoft.com/office/powerpoint/2010/main" val="138588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109A68-8544-4766-A12D-54F80100B304}"/>
              </a:ext>
            </a:extLst>
          </p:cNvPr>
          <p:cNvSpPr/>
          <p:nvPr/>
        </p:nvSpPr>
        <p:spPr>
          <a:xfrm>
            <a:off x="227082" y="269186"/>
            <a:ext cx="3402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/>
              <a:t>УРОВЕНЬ САМООБЕСПЕЧЕННОСТИ, %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C093E5-164C-444F-B662-7702BEC8A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92421"/>
              </p:ext>
            </p:extLst>
          </p:nvPr>
        </p:nvGraphicFramePr>
        <p:xfrm>
          <a:off x="327259" y="1264586"/>
          <a:ext cx="5380524" cy="5301166"/>
        </p:xfrm>
        <a:graphic>
          <a:graphicData uri="http://schemas.openxmlformats.org/drawingml/2006/table">
            <a:tbl>
              <a:tblPr/>
              <a:tblGrid>
                <a:gridCol w="3336207">
                  <a:extLst>
                    <a:ext uri="{9D8B030D-6E8A-4147-A177-3AD203B41FA5}">
                      <a16:colId xmlns:a16="http://schemas.microsoft.com/office/drawing/2014/main" val="1220475814"/>
                    </a:ext>
                  </a:extLst>
                </a:gridCol>
                <a:gridCol w="681439">
                  <a:extLst>
                    <a:ext uri="{9D8B030D-6E8A-4147-A177-3AD203B41FA5}">
                      <a16:colId xmlns:a16="http://schemas.microsoft.com/office/drawing/2014/main" val="936617484"/>
                    </a:ext>
                  </a:extLst>
                </a:gridCol>
                <a:gridCol w="681439">
                  <a:extLst>
                    <a:ext uri="{9D8B030D-6E8A-4147-A177-3AD203B41FA5}">
                      <a16:colId xmlns:a16="http://schemas.microsoft.com/office/drawing/2014/main" val="3060160650"/>
                    </a:ext>
                  </a:extLst>
                </a:gridCol>
                <a:gridCol w="681439">
                  <a:extLst>
                    <a:ext uri="{9D8B030D-6E8A-4147-A177-3AD203B41FA5}">
                      <a16:colId xmlns:a16="http://schemas.microsoft.com/office/drawing/2014/main" val="1057604264"/>
                    </a:ext>
                  </a:extLst>
                </a:gridCol>
              </a:tblGrid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86684"/>
                  </a:ext>
                </a:extLst>
              </a:tr>
              <a:tr h="1933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Зерновые культуры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784811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зерновых (исключая рис-сырец)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464262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Пшеница</a:t>
                      </a:r>
                    </a:p>
                  </a:txBody>
                  <a:tcPr marL="27432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692684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ячмень</a:t>
                      </a:r>
                    </a:p>
                  </a:txBody>
                  <a:tcPr marL="27432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32678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кукуруза</a:t>
                      </a:r>
                    </a:p>
                  </a:txBody>
                  <a:tcPr marL="27432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44763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Дробленая овсяная крупа</a:t>
                      </a:r>
                    </a:p>
                  </a:txBody>
                  <a:tcPr marL="27432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991505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зерновые</a:t>
                      </a:r>
                    </a:p>
                  </a:txBody>
                  <a:tcPr marL="27432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463560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Бобовые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903467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Картофель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483914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Овощи всех видов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110,4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771520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Томаты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106,0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131,0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443967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Товарные огородные культуры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100,8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252856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Фрукты и ягоды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116,3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119901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Грецкий орех и фундук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121,6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132,5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138,0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10144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Гранат 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112,0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161671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Виноград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644246"/>
                  </a:ext>
                </a:extLst>
              </a:tr>
              <a:tr h="1933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С/х животные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662229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 виды мяса и мясной продукции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936750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Говядина и продукты из нее</a:t>
                      </a:r>
                    </a:p>
                  </a:txBody>
                  <a:tcPr marL="27432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310212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баранина и козлятина и продукты из них</a:t>
                      </a:r>
                    </a:p>
                  </a:txBody>
                  <a:tcPr marL="27432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76228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Свинина и продукты из нее</a:t>
                      </a:r>
                    </a:p>
                  </a:txBody>
                  <a:tcPr marL="27432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51500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Птица и продукты из нее</a:t>
                      </a:r>
                    </a:p>
                  </a:txBody>
                  <a:tcPr marL="27432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376797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Молоко и молочная продукция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27637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Яйца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951956"/>
                  </a:ext>
                </a:extLst>
              </a:tr>
              <a:tr h="19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Рыба и продукция из нее</a:t>
                      </a:r>
                    </a:p>
                  </a:txBody>
                  <a:tcPr marL="182880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</a:p>
                  </a:txBody>
                  <a:tcPr marL="5771" marR="5771" marT="5771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8693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3DEC2F9-25FE-4483-9E66-183EA3DECDD4}"/>
              </a:ext>
            </a:extLst>
          </p:cNvPr>
          <p:cNvSpPr/>
          <p:nvPr/>
        </p:nvSpPr>
        <p:spPr>
          <a:xfrm>
            <a:off x="310162" y="778471"/>
            <a:ext cx="3637346" cy="39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/>
              <a:t>Сельхозпродукция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15D4C5-39B5-44DE-B7EC-BA50A3F89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44530"/>
              </p:ext>
            </p:extLst>
          </p:nvPr>
        </p:nvGraphicFramePr>
        <p:xfrm>
          <a:off x="6288505" y="1264587"/>
          <a:ext cx="5380524" cy="4886172"/>
        </p:xfrm>
        <a:graphic>
          <a:graphicData uri="http://schemas.openxmlformats.org/drawingml/2006/table">
            <a:tbl>
              <a:tblPr/>
              <a:tblGrid>
                <a:gridCol w="3607536">
                  <a:extLst>
                    <a:ext uri="{9D8B030D-6E8A-4147-A177-3AD203B41FA5}">
                      <a16:colId xmlns:a16="http://schemas.microsoft.com/office/drawing/2014/main" val="3791131426"/>
                    </a:ext>
                  </a:extLst>
                </a:gridCol>
                <a:gridCol w="590996">
                  <a:extLst>
                    <a:ext uri="{9D8B030D-6E8A-4147-A177-3AD203B41FA5}">
                      <a16:colId xmlns:a16="http://schemas.microsoft.com/office/drawing/2014/main" val="1408531525"/>
                    </a:ext>
                  </a:extLst>
                </a:gridCol>
                <a:gridCol w="590996">
                  <a:extLst>
                    <a:ext uri="{9D8B030D-6E8A-4147-A177-3AD203B41FA5}">
                      <a16:colId xmlns:a16="http://schemas.microsoft.com/office/drawing/2014/main" val="679108302"/>
                    </a:ext>
                  </a:extLst>
                </a:gridCol>
                <a:gridCol w="590996">
                  <a:extLst>
                    <a:ext uri="{9D8B030D-6E8A-4147-A177-3AD203B41FA5}">
                      <a16:colId xmlns:a16="http://schemas.microsoft.com/office/drawing/2014/main" val="439758628"/>
                    </a:ext>
                  </a:extLst>
                </a:gridCol>
              </a:tblGrid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752176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Коричневый рис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29620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Крупы всех видов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988082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Свежий хлеб без сиропов, яиц, сыра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282630"/>
                  </a:ext>
                </a:extLst>
              </a:tr>
              <a:tr h="195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Пироги, конфеты и другие хлебобулочные изделия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316255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Крекеры, печенье и кондитерские изделия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435296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Сахаристо-мучные кондитерские изделия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467054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Макаронные изделия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385283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Растительные масла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347627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Маргарин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108,2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292,2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171331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Соки фруктовые и овощные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140,3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114,1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117,9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336538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Консервированные фрукты и овощи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319741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Молоко и сливки 1-6% жирности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892930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Сливочное масло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485544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Сыры всех видов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952665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Кефир, молоко, йогурт и другие продукты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981125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Сахар 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155,6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192,9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005244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Чай 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20135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Соль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103,1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015974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Неподслащенные минеральные и газированные воды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803326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Подслащенные минеральные и газированные воды</a:t>
                      </a:r>
                    </a:p>
                  </a:txBody>
                  <a:tcPr marL="182880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5776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7D1930-6F97-4349-95F3-AEB9F953F2E3}"/>
              </a:ext>
            </a:extLst>
          </p:cNvPr>
          <p:cNvSpPr txBox="1"/>
          <p:nvPr/>
        </p:nvSpPr>
        <p:spPr>
          <a:xfrm>
            <a:off x="8103273" y="6565752"/>
            <a:ext cx="3051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Источник: </a:t>
            </a:r>
            <a:r>
              <a:rPr lang="ru-RU" sz="1400" dirty="0"/>
              <a:t>Государственные комитет по статистике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06E8D-3794-44C1-B224-94628E18A797}"/>
              </a:ext>
            </a:extLst>
          </p:cNvPr>
          <p:cNvSpPr/>
          <p:nvPr/>
        </p:nvSpPr>
        <p:spPr>
          <a:xfrm>
            <a:off x="6288505" y="778471"/>
            <a:ext cx="4565423" cy="39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Переработанные продукты питания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81CD8-2C4E-45B5-B0A0-B6B178787B1D}"/>
              </a:ext>
            </a:extLst>
          </p:cNvPr>
          <p:cNvSpPr/>
          <p:nvPr/>
        </p:nvSpPr>
        <p:spPr>
          <a:xfrm>
            <a:off x="6096000" y="6079529"/>
            <a:ext cx="5961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Уровень самообеспеченности большинством основных продуктов питания повысился благодаря укреплению местного производственного потенциала. </a:t>
            </a:r>
          </a:p>
        </p:txBody>
      </p:sp>
    </p:spTree>
    <p:extLst>
      <p:ext uri="{BB962C8B-B14F-4D97-AF65-F5344CB8AC3E}">
        <p14:creationId xmlns:p14="http://schemas.microsoft.com/office/powerpoint/2010/main" val="322182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A8EDB3-3D06-4714-AC10-1F80F1FDF8F3}"/>
              </a:ext>
            </a:extLst>
          </p:cNvPr>
          <p:cNvSpPr/>
          <p:nvPr/>
        </p:nvSpPr>
        <p:spPr>
          <a:xfrm>
            <a:off x="329708" y="620452"/>
            <a:ext cx="1153258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700" dirty="0"/>
              <a:t>Текущий уровень потребления картофеля, овощей, бахчевых, фруктов и ягод превышает принятый в стране нормативный уровень. Уровень потребления сахара в стране также выше нормы.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700" dirty="0"/>
              <a:t>Расход только на два продукта ниже нормы. Во-первых, это рыба и рыбопродукты, где разница от нормы очень мала. Еще один продукт – сливочное масло.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700" dirty="0"/>
              <a:t>Потребление сливочного масла в стране составляет половину нормы. Взамен потребление растительных масел находится на уровне 164% от нормы. Создается впечатление, что спрос на сливочное масло население компенсирует растительными маслами.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700" dirty="0"/>
              <a:t>Однако производство молока, являющегося основным сырьём для сливочного масла в стране, имеет тенденцию к росту. Следует отметить, что производство молока в стране за 2020 год составило 2,2 млн тонн, что в 2,1 раза больше, чем в 2000 году.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700" dirty="0"/>
              <a:t>Кроме того, правительство Азербайджана принимает конкретные меры по улучшению породного состава животных в стране для увеличения их мясной и молочной продуктивности. К ним относятся импорт высокопродуктивных пород (</a:t>
            </a:r>
            <a:r>
              <a:rPr lang="ru-RU" sz="1700" dirty="0" err="1"/>
              <a:t>голштино</a:t>
            </a:r>
            <a:r>
              <a:rPr lang="ru-RU" sz="1700" dirty="0"/>
              <a:t>-фризская, симментальская, швейцарская и др.) и их сдача в аренду фермерам со скидкой 60%, создание в стране системы искусственного осеменения и субсидия в размере 100 манатов на одного фермера за каждого здорового теленка, рожденного искусственным осеменением.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700" dirty="0"/>
              <a:t>С 2020 года в Азербайджане внедряется новый механизм государственной поддержки аграрного сектора. Основной целью нового механизма является обеспечение эффективного использования сельскохозяйственных угодий страны, повышение конкурентоспособности фермеров и расширение производства сельскохозяйственных культур, обладающих высоким рыночным потенциалом и отвечающих природно-географическим особенностям регионов страны.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700" dirty="0"/>
              <a:t>Новый механизм также учитывает вопрос поощрения фермеров к объединению в кооперативы. Таким образом, субсидия, выплачиваемая фермеру, являющемуся членом кооператива, увеличивается на 10%.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6E96-0122-47B0-B983-575FD63166B5}"/>
              </a:ext>
            </a:extLst>
          </p:cNvPr>
          <p:cNvSpPr txBox="1"/>
          <p:nvPr/>
        </p:nvSpPr>
        <p:spPr>
          <a:xfrm>
            <a:off x="271957" y="158787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ОСНОВНЫЕ ТЕНДЕНЦИИ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8BB21-7F47-458F-AF53-6946B570FF77}"/>
              </a:ext>
            </a:extLst>
          </p:cNvPr>
          <p:cNvSpPr txBox="1"/>
          <p:nvPr/>
        </p:nvSpPr>
        <p:spPr>
          <a:xfrm>
            <a:off x="10703269" y="182473"/>
            <a:ext cx="109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/>
              <a:t>продолжение...</a:t>
            </a:r>
          </a:p>
        </p:txBody>
      </p:sp>
    </p:spTree>
    <p:extLst>
      <p:ext uri="{BB962C8B-B14F-4D97-AF65-F5344CB8AC3E}">
        <p14:creationId xmlns:p14="http://schemas.microsoft.com/office/powerpoint/2010/main" val="15997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8860-BC6E-42E3-BC2E-9BFC86D1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5" y="256461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4000" b="1">
                <a:solidFill>
                  <a:srgbClr val="0070C0"/>
                </a:solidFill>
              </a:rPr>
              <a:t>Пшеничный сектор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5C1F92-EE78-40D1-B43E-B24DF873555F}"/>
              </a:ext>
            </a:extLst>
          </p:cNvPr>
          <p:cNvCxnSpPr/>
          <p:nvPr/>
        </p:nvCxnSpPr>
        <p:spPr>
          <a:xfrm>
            <a:off x="947055" y="3744686"/>
            <a:ext cx="1043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8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668F98-0118-4FDB-A2EE-567C8A613A49}"/>
              </a:ext>
            </a:extLst>
          </p:cNvPr>
          <p:cNvSpPr txBox="1"/>
          <p:nvPr/>
        </p:nvSpPr>
        <p:spPr>
          <a:xfrm>
            <a:off x="608076" y="393191"/>
            <a:ext cx="6244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/>
              <a:t>Посевная площадь озимой и яровой пшеницы, га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5B376B-A18A-49FD-9483-97D52AE74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465503"/>
              </p:ext>
            </p:extLst>
          </p:nvPr>
        </p:nvGraphicFramePr>
        <p:xfrm>
          <a:off x="608076" y="1272444"/>
          <a:ext cx="8563356" cy="487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850BE1E-12D3-4A3E-92FE-F404119E8290}"/>
              </a:ext>
            </a:extLst>
          </p:cNvPr>
          <p:cNvSpPr txBox="1"/>
          <p:nvPr/>
        </p:nvSpPr>
        <p:spPr>
          <a:xfrm>
            <a:off x="9416578" y="1089805"/>
            <a:ext cx="2523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В 2021 году по стране намолочено 1,9 млн тонн пшеницы с 572,3 тыс. га.</a:t>
            </a:r>
          </a:p>
          <a:p>
            <a:endParaRPr lang="az-Latn-A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Средняя урожайность пшеницы по стране на 2021 год составляет 3,3 т/га.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az-Latn-A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В течение 2020-2021 годов урожайность пшеницы в стране увеличивалась в среднем на 1,4% ежегодно.</a:t>
            </a:r>
          </a:p>
        </p:txBody>
      </p:sp>
    </p:spTree>
    <p:extLst>
      <p:ext uri="{BB962C8B-B14F-4D97-AF65-F5344CB8AC3E}">
        <p14:creationId xmlns:p14="http://schemas.microsoft.com/office/powerpoint/2010/main" val="236319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8860-BC6E-42E3-BC2E-9BFC86D1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5" y="253195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4000" b="1">
                <a:solidFill>
                  <a:srgbClr val="0070C0"/>
                </a:solidFill>
              </a:rPr>
              <a:t>Общий обзор сектора сельского хозяйства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5C1F92-EE78-40D1-B43E-B24DF873555F}"/>
              </a:ext>
            </a:extLst>
          </p:cNvPr>
          <p:cNvCxnSpPr/>
          <p:nvPr/>
        </p:nvCxnSpPr>
        <p:spPr>
          <a:xfrm>
            <a:off x="947055" y="3744686"/>
            <a:ext cx="1043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86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D2B163-A5C7-4C31-9B8D-D482F8AA594F}"/>
              </a:ext>
            </a:extLst>
          </p:cNvPr>
          <p:cNvSpPr/>
          <p:nvPr/>
        </p:nvSpPr>
        <p:spPr>
          <a:xfrm>
            <a:off x="174268" y="30196"/>
            <a:ext cx="6423706" cy="611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ru-RU" sz="2400" b="1">
                <a:ln w="3175" cmpd="sng">
                  <a:noFill/>
                </a:ln>
                <a:latin typeface="+mj-lt"/>
                <a:ea typeface="+mj-ea"/>
                <a:cs typeface="+mj-cs"/>
              </a:rPr>
              <a:t>РЕСУРСЫ ПШЕНИЦЫ И ИХ ИСПОЛЬЗОВАНИЕ, тонн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8D1F2B-F016-4A1F-85D1-C0317C054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5355"/>
              </p:ext>
            </p:extLst>
          </p:nvPr>
        </p:nvGraphicFramePr>
        <p:xfrm>
          <a:off x="567384" y="641336"/>
          <a:ext cx="5419760" cy="61189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47939">
                  <a:extLst>
                    <a:ext uri="{9D8B030D-6E8A-4147-A177-3AD203B41FA5}">
                      <a16:colId xmlns:a16="http://schemas.microsoft.com/office/drawing/2014/main" val="2757577190"/>
                    </a:ext>
                  </a:extLst>
                </a:gridCol>
                <a:gridCol w="1671821">
                  <a:extLst>
                    <a:ext uri="{9D8B030D-6E8A-4147-A177-3AD203B41FA5}">
                      <a16:colId xmlns:a16="http://schemas.microsoft.com/office/drawing/2014/main" val="134958901"/>
                    </a:ext>
                  </a:extLst>
                </a:gridCol>
              </a:tblGrid>
              <a:tr h="302577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all">
                          <a:effectLst/>
                        </a:rPr>
                        <a:t> 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cap="all">
                          <a:effectLst/>
                        </a:rPr>
                        <a:t>2021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1248158954"/>
                  </a:ext>
                </a:extLst>
              </a:tr>
              <a:tr h="275720"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ru-RU" sz="1400" b="1" u="none" strike="noStrike" cap="none">
                          <a:effectLst/>
                        </a:rPr>
                        <a:t>РЕСУРСЫ</a:t>
                      </a:r>
                    </a:p>
                  </a:txBody>
                  <a:tcPr marL="65012" marR="65012" marT="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ru-RU" sz="105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12" marR="65012" marT="65012" marB="6501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53199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Запасы на начало периода  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   567 392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100168599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Производство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1 837 188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3984357506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Импорт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1 148 101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331482200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1" u="none" strike="noStrike" cap="none">
                          <a:effectLst/>
                        </a:rPr>
                        <a:t>Всего ресурсов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1" u="none" strike="noStrike" cap="none">
                          <a:effectLst/>
                        </a:rPr>
                        <a:t>                   3 552 681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3180244353"/>
                  </a:ext>
                </a:extLst>
              </a:tr>
              <a:tr h="275720"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ru-RU" sz="1400" b="1" u="none" strike="noStrike" cap="none">
                          <a:effectLst/>
                        </a:rPr>
                        <a:t>ИСПОЛЬЗОВАНИЕ</a:t>
                      </a:r>
                    </a:p>
                  </a:txBody>
                  <a:tcPr marL="65012" marR="65012" marT="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ru-RU" sz="105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12" marR="65012" marT="65012" marB="6501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541512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На семена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   132 703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2574646858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На корм скоту и птице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   513 497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2474262176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Для производства продуктов питания 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2 412 909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2137807455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в том числе: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 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1981446195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lvl="1" algn="l" fontAlgn="b"/>
                      <a:r>
                        <a:rPr lang="ru-RU" sz="1400" i="1" u="none" strike="noStrike" cap="none">
                          <a:effectLst/>
                        </a:rPr>
                        <a:t>для производства муки и круп</a:t>
                      </a:r>
                    </a:p>
                  </a:txBody>
                  <a:tcPr marL="182880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2 355 739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3185826597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lvl="1" algn="l" fontAlgn="b"/>
                      <a:r>
                        <a:rPr lang="ru-RU" sz="1400" i="1" u="none" strike="noStrike" cap="none">
                          <a:effectLst/>
                        </a:rPr>
                        <a:t>для производства спирта</a:t>
                      </a:r>
                    </a:p>
                  </a:txBody>
                  <a:tcPr marL="182880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        3 602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2580071648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lvl="1" algn="l" fontAlgn="b"/>
                      <a:r>
                        <a:rPr lang="ru-RU" sz="1400" i="1" u="none" strike="noStrike" cap="none">
                          <a:effectLst/>
                        </a:rPr>
                        <a:t>для производства пива</a:t>
                      </a:r>
                    </a:p>
                  </a:txBody>
                  <a:tcPr marL="182880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             33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695637328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lvl="1" algn="l" fontAlgn="b"/>
                      <a:r>
                        <a:rPr lang="ru-RU" sz="1400" i="1" u="none" strike="noStrike" cap="none">
                          <a:effectLst/>
                        </a:rPr>
                        <a:t>для производства других видов пищевой продукции</a:t>
                      </a:r>
                    </a:p>
                  </a:txBody>
                  <a:tcPr marL="182880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     53 535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366802169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Употребляется в пищу (без переработки)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     67 398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3770666397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Для производства непродовольственных товаров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   148 507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333371651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Экспорт 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              -  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1502400670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Убытки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     58 619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846335271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Запасы на конца периода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u="none" strike="noStrike" cap="none">
                          <a:effectLst/>
                        </a:rPr>
                        <a:t>                      219 048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2344536860"/>
                  </a:ext>
                </a:extLst>
              </a:tr>
              <a:tr h="2757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1" u="none" strike="noStrike" cap="none" dirty="0">
                          <a:effectLst/>
                        </a:rPr>
                        <a:t>Всего использования</a:t>
                      </a:r>
                    </a:p>
                  </a:txBody>
                  <a:tcPr marL="65012" marR="65012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1" u="none" strike="noStrike" cap="none" dirty="0">
                          <a:effectLst/>
                        </a:rPr>
                        <a:t>                   3 552 681   </a:t>
                      </a:r>
                    </a:p>
                  </a:txBody>
                  <a:tcPr marL="65012" marR="65012" marT="0" marB="0" anchor="b"/>
                </a:tc>
                <a:extLst>
                  <a:ext uri="{0D108BD9-81ED-4DB2-BD59-A6C34878D82A}">
                    <a16:rowId xmlns:a16="http://schemas.microsoft.com/office/drawing/2014/main" val="24060921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95C3BF3-2012-46B3-83F1-57E57D38E2DD}"/>
              </a:ext>
            </a:extLst>
          </p:cNvPr>
          <p:cNvSpPr txBox="1"/>
          <p:nvPr/>
        </p:nvSpPr>
        <p:spPr>
          <a:xfrm>
            <a:off x="6857545" y="1228397"/>
            <a:ext cx="4767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/>
              <a:t>К 2021 году местное производство пшеницы будет составлять 45% от общего объема запасов пшеницы в стране.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az-Latn-AZ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/>
              <a:t>На душу населения в стране приходится 6,6 кг пшеницы.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az-Latn-AZ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/>
              <a:t>Самообеспеченность страны пшеницей составляет 61,5%.</a:t>
            </a:r>
          </a:p>
        </p:txBody>
      </p:sp>
    </p:spTree>
    <p:extLst>
      <p:ext uri="{BB962C8B-B14F-4D97-AF65-F5344CB8AC3E}">
        <p14:creationId xmlns:p14="http://schemas.microsoft.com/office/powerpoint/2010/main" val="8595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0E6F26-8479-4385-8912-0F7136002DCC}"/>
              </a:ext>
            </a:extLst>
          </p:cNvPr>
          <p:cNvSpPr txBox="1"/>
          <p:nvPr/>
        </p:nvSpPr>
        <p:spPr>
          <a:xfrm>
            <a:off x="302623" y="369762"/>
            <a:ext cx="2575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>
                <a:solidFill>
                  <a:srgbClr val="0070C0"/>
                </a:solidFill>
              </a:rPr>
              <a:t>ИМПОРТ ПШЕНИЦЫ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347F57-9799-4C7A-B930-0946E8494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634780"/>
              </p:ext>
            </p:extLst>
          </p:nvPr>
        </p:nvGraphicFramePr>
        <p:xfrm>
          <a:off x="411479" y="1261871"/>
          <a:ext cx="10964091" cy="496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0030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387080-CCE1-4A19-BAB9-7B8DACD8FEC3}"/>
              </a:ext>
            </a:extLst>
          </p:cNvPr>
          <p:cNvSpPr txBox="1"/>
          <p:nvPr/>
        </p:nvSpPr>
        <p:spPr>
          <a:xfrm>
            <a:off x="667948" y="355047"/>
            <a:ext cx="483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ГОСУДАРСТВЕННАЯ ПОДДЕРЖКА ЗЕРНОВОМУ СЕКТОРУ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8ACB25-9065-4478-8505-E58CB6A64051}"/>
              </a:ext>
            </a:extLst>
          </p:cNvPr>
          <p:cNvSpPr/>
          <p:nvPr/>
        </p:nvSpPr>
        <p:spPr>
          <a:xfrm>
            <a:off x="328948" y="816712"/>
            <a:ext cx="10352315" cy="545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повышения самообеспеченности пшеницей, имеющей большое значение для продовольственной безопасности страны, государством реализуется ряд мер, оказывается государственная поддержка производства, импорта, переработки и поставки пшеницы. 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частности, субсидии на сумму $ 51,1 млн выплачены 62,4 тыс. фермерам, выращивающим пшеницу на 471,3 тыс. га. Это означает среднюю субсидию в размере 185 манатов на гектар пшеницы. Дотация на пшеницу на 2021 год составляет 24,3% от общей суммы субсидии. 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2021 года субсидия на каждый гектар посевов пшеницы равнялась примерно 35-40% стоимости выращивания пшеницы. Кроме того, оросительная вода предлагается производителям пшеницы по субсидированным ценам. 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Наряду с фермерами, производители муки также воспользовались государственными субсидиями в прошлом году. Так, в феврале-сентябре 2021 года лицам, занятым в производстве муки, была выдана субсидия в размере 35 манатов за каждую тонну реализованной муки.</a:t>
            </a:r>
          </a:p>
        </p:txBody>
      </p:sp>
    </p:spTree>
    <p:extLst>
      <p:ext uri="{BB962C8B-B14F-4D97-AF65-F5344CB8AC3E}">
        <p14:creationId xmlns:p14="http://schemas.microsoft.com/office/powerpoint/2010/main" val="202743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387080-CCE1-4A19-BAB9-7B8DACD8FEC3}"/>
              </a:ext>
            </a:extLst>
          </p:cNvPr>
          <p:cNvSpPr txBox="1"/>
          <p:nvPr/>
        </p:nvSpPr>
        <p:spPr>
          <a:xfrm>
            <a:off x="374034" y="344161"/>
            <a:ext cx="318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ГОСУДАРСТВЕННАЯ ПОДДЕРЖКА ПО ЗЕРНУ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8ACB25-9065-4478-8505-E58CB6A64051}"/>
              </a:ext>
            </a:extLst>
          </p:cNvPr>
          <p:cNvSpPr/>
          <p:nvPr/>
        </p:nvSpPr>
        <p:spPr>
          <a:xfrm>
            <a:off x="0" y="896585"/>
            <a:ext cx="11727410" cy="561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производители пшеницы освобождены от всех налогов, кроме налога на землю, как и другие сельхозпроизводители. Ввоз и реализация пшеницы, производство и реализация пшеничной муки и хлеба в стране освобождены от НДС с 1 января 2017 года по 1 января 2024 года. Кроме того, введена экспортная пошлина в размере 200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долл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тонну муки и пшеницы. Начиная с 2020 года поставщикам выдаются льготные кредиты с целью доведения запасов пшеницы до необходимого уровня в стране.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июля 2022 года в стране был подписан «Указ Президента Республики Азербайджан о ряде мер по повышению уровня самообеспечения продовольственной пшеницей». Согласно этому постановлению, субсидия на урожай будет применяться к продовольственной пшенице, произведенной лицами, которые взяли на себя обязательство производить продовольственную пшеницу в хозяйствах, где применяются современные оросительные системы и поставлять ее Агентству государственных резервов Азербайджана и мукомольным предприятиям на период на 5 лет, начиная с 2023 года. Следует отметить, что закупочная цена одной тонны продовольственной пшеницы у этих фермеров была установлена в размере 580 манатов (341 доллар США).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E417C-A6A2-4924-84E9-247654425754}"/>
              </a:ext>
            </a:extLst>
          </p:cNvPr>
          <p:cNvSpPr txBox="1"/>
          <p:nvPr/>
        </p:nvSpPr>
        <p:spPr>
          <a:xfrm>
            <a:off x="10221686" y="348340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/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2524404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6598AD-FDDA-4EEE-8401-05122A5D3448}"/>
              </a:ext>
            </a:extLst>
          </p:cNvPr>
          <p:cNvSpPr/>
          <p:nvPr/>
        </p:nvSpPr>
        <p:spPr>
          <a:xfrm>
            <a:off x="374033" y="953219"/>
            <a:ext cx="11280937" cy="521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Поощрение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зерноводства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производства пшеницы, в официальной государственной политике Азербайджана находит отражение в различных нормативно-правовых актах, официальных инициативах и различных механизмах, отраженных в государственных программах и стратегиях правительства. Деятельность зернового сектора в Азербайджане регулируется различными нормативно-правовыми актами. Закон о зерне был принят в 2000 году. Этот документ определяет правоотношения в области производства зерна, снабжения зерном, организации рынка зерна, управления качеством зерна и зернопродуктов, среди основных задач создание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зернового фонда.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Фонд, находящийся в распоряжении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чрезвычайных ситуаций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ежегодно поставляет зерно на склады Фонда в объеме, определяемом Кабинетом Министров. Поставка зерна в Государственный зерновой фонд была установлена в размере 750 тысяч тонн.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301C4-A9BE-4EB6-A310-94031C53BFAB}"/>
              </a:ext>
            </a:extLst>
          </p:cNvPr>
          <p:cNvSpPr txBox="1"/>
          <p:nvPr/>
        </p:nvSpPr>
        <p:spPr>
          <a:xfrm>
            <a:off x="374034" y="344161"/>
            <a:ext cx="318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ГОСУДАРСТВЕННАЯ ПОДДЕРЖКА ПО ЗЕРНУ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2D574-80E5-4FAC-B38A-A85AB895E23A}"/>
              </a:ext>
            </a:extLst>
          </p:cNvPr>
          <p:cNvSpPr txBox="1"/>
          <p:nvPr/>
        </p:nvSpPr>
        <p:spPr>
          <a:xfrm>
            <a:off x="10221686" y="348340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/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4171419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8860-BC6E-42E3-BC2E-9BFC86D1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5" y="256461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4000" b="1">
                <a:solidFill>
                  <a:srgbClr val="0070C0"/>
                </a:solidFill>
              </a:rPr>
              <a:t>Стратегии развития и продовольственной безопасности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5C1F92-EE78-40D1-B43E-B24DF873555F}"/>
              </a:ext>
            </a:extLst>
          </p:cNvPr>
          <p:cNvCxnSpPr/>
          <p:nvPr/>
        </p:nvCxnSpPr>
        <p:spPr>
          <a:xfrm>
            <a:off x="947055" y="3744686"/>
            <a:ext cx="1043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790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BD86F7-037C-4C7C-92EF-08DF37C252EA}"/>
              </a:ext>
            </a:extLst>
          </p:cNvPr>
          <p:cNvSpPr/>
          <p:nvPr/>
        </p:nvSpPr>
        <p:spPr>
          <a:xfrm>
            <a:off x="-130630" y="162962"/>
            <a:ext cx="11190515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ПУТЬ К УСТОЙЧИВЫМ ПРОДОВОЛЬСТВЕННЫМ СИСТЕМАМ К 2030 ГОДУ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D3C5E-345A-4EF9-ADC3-55A4693AFB4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128" y="162962"/>
            <a:ext cx="1995170" cy="12788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783228-6064-4CE0-9ADA-876717B9A321}"/>
              </a:ext>
            </a:extLst>
          </p:cNvPr>
          <p:cNvSpPr/>
          <p:nvPr/>
        </p:nvSpPr>
        <p:spPr>
          <a:xfrm>
            <a:off x="295726" y="704913"/>
            <a:ext cx="10337801" cy="257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Планы на будущее в отношении национальных продовольственных систем в следующем десятилетии включают:</a:t>
            </a:r>
          </a:p>
          <a:p>
            <a:pPr marL="6858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добиться будущего, в котором здоровая и органическая пища будет доступной, недорогой и доступной для растущего населения;</a:t>
            </a:r>
          </a:p>
          <a:p>
            <a:pPr marL="6858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гарантировать средства к существованию людей в сельском хозяйстве и пищевой цепи;</a:t>
            </a:r>
          </a:p>
          <a:p>
            <a:pPr marL="6858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способствуют устойчивости окружающей среды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оправдать ожидания и преобразовать национальную продовольственную систему, Азербайджан сосредоточится на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шести ключевых приоритетных областях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97DFA-A57F-4267-BD3C-E8F617D67099}"/>
              </a:ext>
            </a:extLst>
          </p:cNvPr>
          <p:cNvSpPr/>
          <p:nvPr/>
        </p:nvSpPr>
        <p:spPr>
          <a:xfrm>
            <a:off x="1055912" y="3429000"/>
            <a:ext cx="103378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полной цифровизации агропродовольственной системы и продвижение передовых технологий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/>
              <a:t>Повышение безопасности пищевых продуктов и продвижение здорового питания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/>
              <a:t>Усиление борьбы с изменением климата и стихийными бедствиями за счет рационального использования природных ресурсов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/>
              <a:t>Содействие малому и среднему бизнесу в пищевой промышленности и поддержка сотрудничества между мелкими фермерами 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/>
              <a:t>Повышение качества образования и исследований, укрепление сотрудничества между наукой и разработкой политики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/>
              <a:t>Развитие продовольственной системы на освобожденных территориях и интеграция в национальную продовольственную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67296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FF3DE8-E5AA-48BB-85D9-17ADA027C6F7}"/>
              </a:ext>
            </a:extLst>
          </p:cNvPr>
          <p:cNvSpPr/>
          <p:nvPr/>
        </p:nvSpPr>
        <p:spPr>
          <a:xfrm>
            <a:off x="500653" y="345639"/>
            <a:ext cx="8773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АЗЕРБАЙДЖАН 2030: НАЦИОНАЛЬНЫЕ ПРИОРИТЕТЫ СОЦИАЛЬНО-ЭКОНОМИЧЕСКОГО РАЗВИТИЯ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80B034-C9D4-4BC1-9556-0D47D3A620A3}"/>
              </a:ext>
            </a:extLst>
          </p:cNvPr>
          <p:cNvSpPr/>
          <p:nvPr/>
        </p:nvSpPr>
        <p:spPr>
          <a:xfrm>
            <a:off x="391528" y="1299746"/>
            <a:ext cx="11669843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dirty="0"/>
              <a:t>Следующие пять Национальных приоритетов социально-экономического развития страны должны быть реализованы в ближайшее десятилетие:</a:t>
            </a:r>
          </a:p>
          <a:p>
            <a:pPr marL="457200" indent="-457200">
              <a:buAutoNum type="arabicPeriod"/>
            </a:pPr>
            <a:r>
              <a:rPr lang="ru-RU" sz="3200" dirty="0"/>
              <a:t>конкурентоспособная экономика с устойчивым ростом; </a:t>
            </a:r>
          </a:p>
          <a:p>
            <a:pPr marL="457200" indent="-457200">
              <a:buAutoNum type="arabicPeriod"/>
            </a:pPr>
            <a:r>
              <a:rPr lang="ru-RU" sz="3200" dirty="0"/>
              <a:t>общество, основанное на динамичной, инклюзивной и социальной справедливости;</a:t>
            </a:r>
          </a:p>
          <a:p>
            <a:pPr marL="457200" indent="-457200">
              <a:buAutoNum type="arabicPeriod"/>
            </a:pPr>
            <a:r>
              <a:rPr lang="ru-RU" sz="3200" dirty="0"/>
              <a:t>конкурентоспособный человеческий капитал и применение инноваций;</a:t>
            </a:r>
          </a:p>
          <a:p>
            <a:pPr marL="457200" indent="-457200">
              <a:buAutoNum type="arabicPeriod"/>
            </a:pPr>
            <a:r>
              <a:rPr lang="ru-RU" sz="3200" dirty="0"/>
              <a:t>большое возвращение на территории, освобожденные от оккупации;</a:t>
            </a:r>
          </a:p>
          <a:p>
            <a:pPr marL="457200" indent="-457200">
              <a:buAutoNum type="arabicPeriod"/>
            </a:pPr>
            <a:r>
              <a:rPr lang="ru-RU" sz="3200" dirty="0"/>
              <a:t>чистая окружающая среда и «зеленый рост» страны.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49CBD-7F6D-4FBA-B9E0-62B991A62BA9}"/>
              </a:ext>
            </a:extLst>
          </p:cNvPr>
          <p:cNvSpPr txBox="1"/>
          <p:nvPr/>
        </p:nvSpPr>
        <p:spPr>
          <a:xfrm>
            <a:off x="10424530" y="513508"/>
            <a:ext cx="138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23 июля 2022 г.</a:t>
            </a:r>
          </a:p>
        </p:txBody>
      </p:sp>
    </p:spTree>
    <p:extLst>
      <p:ext uri="{BB962C8B-B14F-4D97-AF65-F5344CB8AC3E}">
        <p14:creationId xmlns:p14="http://schemas.microsoft.com/office/powerpoint/2010/main" val="3733628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8860-BC6E-42E3-BC2E-9BFC86D1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5" y="256461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4000" b="1">
                <a:solidFill>
                  <a:srgbClr val="0070C0"/>
                </a:solidFill>
              </a:rPr>
              <a:t>Возможности регионального сотрудничества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5C1F92-EE78-40D1-B43E-B24DF873555F}"/>
              </a:ext>
            </a:extLst>
          </p:cNvPr>
          <p:cNvCxnSpPr/>
          <p:nvPr/>
        </p:nvCxnSpPr>
        <p:spPr>
          <a:xfrm>
            <a:off x="947055" y="3744686"/>
            <a:ext cx="1043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355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26E9E-1E43-4236-B95B-5FC65F758E49}"/>
              </a:ext>
            </a:extLst>
          </p:cNvPr>
          <p:cNvSpPr/>
          <p:nvPr/>
        </p:nvSpPr>
        <p:spPr>
          <a:xfrm>
            <a:off x="1238249" y="1503313"/>
            <a:ext cx="100974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dirty="0"/>
              <a:t>Создание регионального хаба для международной торговли продуктами питания и сельскохозяйственной продукцией.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dirty="0"/>
              <a:t>Заключение двусторонних и многосторонних соглашений о производстве и торговле отдельными сельскохозяйственными продуктами (например, соглашение между Турцией, Азербайджаном и Грузией по фундуку)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dirty="0"/>
              <a:t>Осуществление обмена знаниями и опытом по производству, переработке и реализации сельскохозяйственной и пищевой продукции между странами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dirty="0"/>
              <a:t>Организация региональных аукционов сельскохозяйственной продукции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4D7AF-0310-4CB8-80D4-6F4CD9DE2909}"/>
              </a:ext>
            </a:extLst>
          </p:cNvPr>
          <p:cNvSpPr txBox="1"/>
          <p:nvPr/>
        </p:nvSpPr>
        <p:spPr>
          <a:xfrm>
            <a:off x="619125" y="504825"/>
            <a:ext cx="930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МОГУТ БЫТЬ РАССМОТРЕТЬ СЛЕДУЮЩИЕ ВОЗМОЖНОСТИ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05524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CC8A6-BA6F-4065-AED9-EB27DDC48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672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5F6540-CC74-4AAD-8BF2-81174B07D4E0}"/>
              </a:ext>
            </a:extLst>
          </p:cNvPr>
          <p:cNvSpPr/>
          <p:nvPr/>
        </p:nvSpPr>
        <p:spPr>
          <a:xfrm>
            <a:off x="9046722" y="1058093"/>
            <a:ext cx="31452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Площадь: </a:t>
            </a:r>
            <a:r>
              <a:rPr lang="ru-RU" sz="2400" dirty="0"/>
              <a:t>86,6 </a:t>
            </a:r>
            <a:r>
              <a:rPr lang="ru-RU" sz="2400" dirty="0" err="1"/>
              <a:t>тыс</a:t>
            </a:r>
            <a:r>
              <a:rPr lang="ru-RU" sz="2400" dirty="0"/>
              <a:t> км</a:t>
            </a:r>
            <a:r>
              <a:rPr lang="ru-RU" sz="2400" baseline="30000" dirty="0"/>
              <a:t>2</a:t>
            </a:r>
            <a:r>
              <a:rPr lang="ru-RU" sz="2400" dirty="0"/>
              <a:t> </a:t>
            </a:r>
          </a:p>
          <a:p>
            <a:r>
              <a:rPr lang="ru-RU" sz="2400" dirty="0"/>
              <a:t>По состоянию на 1 января 2021 </a:t>
            </a:r>
          </a:p>
          <a:p>
            <a:r>
              <a:rPr lang="ru-RU" sz="2400" b="1" dirty="0"/>
              <a:t>12%</a:t>
            </a:r>
            <a:r>
              <a:rPr lang="ru-RU" sz="2400" dirty="0"/>
              <a:t> территории покрыто </a:t>
            </a:r>
            <a:r>
              <a:rPr lang="ru-RU" sz="2400" b="1" dirty="0"/>
              <a:t>лесами</a:t>
            </a:r>
            <a:r>
              <a:rPr lang="ru-RU" sz="2400" dirty="0"/>
              <a:t>; </a:t>
            </a:r>
          </a:p>
          <a:p>
            <a:r>
              <a:rPr lang="ru-RU" sz="2400" b="1" dirty="0"/>
              <a:t>55,2%</a:t>
            </a:r>
            <a:r>
              <a:rPr lang="ru-RU" sz="2400" dirty="0"/>
              <a:t> - земли </a:t>
            </a:r>
            <a:r>
              <a:rPr lang="ru-RU" sz="2400" b="1" dirty="0"/>
              <a:t>сельхоз. назначения</a:t>
            </a:r>
            <a:r>
              <a:rPr lang="ru-RU" sz="2400" dirty="0"/>
              <a:t> (из которых 28% сенокосы и пастбища) </a:t>
            </a:r>
          </a:p>
        </p:txBody>
      </p:sp>
    </p:spTree>
    <p:extLst>
      <p:ext uri="{BB962C8B-B14F-4D97-AF65-F5344CB8AC3E}">
        <p14:creationId xmlns:p14="http://schemas.microsoft.com/office/powerpoint/2010/main" val="1350195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64B40-8415-4923-ABCB-E20428E13AE0}"/>
              </a:ext>
            </a:extLst>
          </p:cNvPr>
          <p:cNvSpPr txBox="1"/>
          <p:nvPr/>
        </p:nvSpPr>
        <p:spPr>
          <a:xfrm>
            <a:off x="6466114" y="3241710"/>
            <a:ext cx="408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/>
              <a:t>Спасибо за внимание</a:t>
            </a:r>
          </a:p>
          <a:p>
            <a:r>
              <a:rPr lang="ru-RU" sz="2400"/>
              <a:t>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165158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BC0692-EE10-4695-9C96-2BF70259F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748935"/>
              </p:ext>
            </p:extLst>
          </p:nvPr>
        </p:nvGraphicFramePr>
        <p:xfrm>
          <a:off x="393231" y="949113"/>
          <a:ext cx="5359543" cy="429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D54007-DC2F-4899-B7B9-2C570C3D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58" y="116910"/>
            <a:ext cx="4189656" cy="688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+mn-lt"/>
              </a:rPr>
              <a:t>ИСПОЛЬЗУЕМАЯ СЕЛЬСКОХОЗЯЙСТВЕННАЯ ПЛОЩАДЬ</a:t>
            </a:r>
            <a:r>
              <a:rPr lang="ru-RU" sz="2000" b="1" dirty="0">
                <a:latin typeface="+mn-lt"/>
              </a:rPr>
              <a:t>, </a:t>
            </a:r>
            <a:r>
              <a:rPr lang="ru-RU" sz="2000" dirty="0">
                <a:latin typeface="+mn-lt"/>
              </a:rPr>
              <a:t>2021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05F83-4294-461B-9305-AD8ED16621E6}"/>
              </a:ext>
            </a:extLst>
          </p:cNvPr>
          <p:cNvSpPr txBox="1"/>
          <p:nvPr/>
        </p:nvSpPr>
        <p:spPr>
          <a:xfrm>
            <a:off x="393231" y="5491130"/>
            <a:ext cx="4816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Общая используемая сельскохозяйственная площадь: </a:t>
            </a:r>
            <a:r>
              <a:rPr lang="ru-RU" b="1"/>
              <a:t>4780,1 тыс га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Всего орошаемых земель: </a:t>
            </a:r>
            <a:r>
              <a:rPr lang="ru-RU" b="1"/>
              <a:t>1480,2 тыс га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44940-14AC-476E-99F0-1443D058E179}"/>
              </a:ext>
            </a:extLst>
          </p:cNvPr>
          <p:cNvSpPr txBox="1"/>
          <p:nvPr/>
        </p:nvSpPr>
        <p:spPr>
          <a:xfrm>
            <a:off x="253920" y="6460777"/>
            <a:ext cx="3051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/>
              <a:t>Источник: </a:t>
            </a:r>
            <a:r>
              <a:rPr lang="ru-RU" sz="1400"/>
              <a:t>Государственные комитет по статистике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40E406D-1DC8-4E87-9688-6B8CC2B0E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877337"/>
              </p:ext>
            </p:extLst>
          </p:nvPr>
        </p:nvGraphicFramePr>
        <p:xfrm>
          <a:off x="6596743" y="832199"/>
          <a:ext cx="5432598" cy="429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415F7C3-A915-4761-9216-A74D09BC3016}"/>
              </a:ext>
            </a:extLst>
          </p:cNvPr>
          <p:cNvSpPr/>
          <p:nvPr/>
        </p:nvSpPr>
        <p:spPr>
          <a:xfrm>
            <a:off x="7104316" y="260941"/>
            <a:ext cx="4814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ВАЛОВЫЙ ВНУТРЕННИЙ ПРОДУКТ</a:t>
            </a:r>
            <a:r>
              <a:rPr lang="ru-RU" sz="2000" b="1" dirty="0"/>
              <a:t>, </a:t>
            </a:r>
            <a:r>
              <a:rPr lang="ru-RU" sz="2000" dirty="0"/>
              <a:t>2021</a:t>
            </a:r>
            <a:r>
              <a:rPr lang="ru-RU" sz="2000" b="1" dirty="0"/>
              <a:t> </a:t>
            </a:r>
            <a:r>
              <a:rPr lang="ru-RU" sz="2000" dirty="0"/>
              <a:t>г.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AF07EC-097B-486C-A956-BFABA3E94AF5}"/>
              </a:ext>
            </a:extLst>
          </p:cNvPr>
          <p:cNvSpPr/>
          <p:nvPr/>
        </p:nvSpPr>
        <p:spPr>
          <a:xfrm>
            <a:off x="6825700" y="5425636"/>
            <a:ext cx="50928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Общий ВВП за 2021 г: </a:t>
            </a:r>
            <a:r>
              <a:rPr lang="ru-RU" b="1" dirty="0"/>
              <a:t>$54.6 млрд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На 2020 год общий валовой сельскохозяйственный продукт в стране составил </a:t>
            </a:r>
            <a:r>
              <a:rPr lang="ru-RU" b="1" dirty="0"/>
              <a:t>$4958,2</a:t>
            </a:r>
            <a:r>
              <a:rPr lang="ru-RU" dirty="0"/>
              <a:t> </a:t>
            </a:r>
            <a:r>
              <a:rPr lang="ru-RU" b="1" dirty="0"/>
              <a:t>млн</a:t>
            </a:r>
            <a:r>
              <a:rPr lang="ru-RU" dirty="0"/>
              <a:t> из которых 52% пришлось на долю животноводства.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79303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D1C92FB-F147-436A-938C-9355D25EDFBA}"/>
              </a:ext>
            </a:extLst>
          </p:cNvPr>
          <p:cNvSpPr txBox="1"/>
          <p:nvPr/>
        </p:nvSpPr>
        <p:spPr>
          <a:xfrm>
            <a:off x="7999574" y="6537113"/>
            <a:ext cx="3051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Источник: </a:t>
            </a:r>
            <a:r>
              <a:rPr lang="ru-RU" sz="1400" dirty="0"/>
              <a:t>Государственные комитет по статистике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9BCB26E-59EA-4936-B2D2-8633ADD95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97229"/>
              </p:ext>
            </p:extLst>
          </p:nvPr>
        </p:nvGraphicFramePr>
        <p:xfrm>
          <a:off x="1023258" y="849085"/>
          <a:ext cx="9247837" cy="371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43AD7B0-9732-4C1C-A532-FF20F61B5CAD}"/>
              </a:ext>
            </a:extLst>
          </p:cNvPr>
          <p:cNvSpPr/>
          <p:nvPr/>
        </p:nvSpPr>
        <p:spPr>
          <a:xfrm>
            <a:off x="193746" y="218675"/>
            <a:ext cx="6266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/>
              <a:t>ПОСЕВНАЯ ПЛОЩАДЬ СЕЛЬСКОХОЗЯЙСТВЕННЫХ КУЛЬТУР, тыс. га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A59A6-24CE-4DE3-8A35-CDDB42568A29}"/>
              </a:ext>
            </a:extLst>
          </p:cNvPr>
          <p:cNvCxnSpPr/>
          <p:nvPr/>
        </p:nvCxnSpPr>
        <p:spPr>
          <a:xfrm flipV="1">
            <a:off x="8740708" y="714400"/>
            <a:ext cx="308009" cy="23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1A36D1-011D-4B76-B1F7-B5455B40F410}"/>
              </a:ext>
            </a:extLst>
          </p:cNvPr>
          <p:cNvCxnSpPr>
            <a:cxnSpLocks/>
          </p:cNvCxnSpPr>
          <p:nvPr/>
        </p:nvCxnSpPr>
        <p:spPr>
          <a:xfrm>
            <a:off x="9048717" y="714400"/>
            <a:ext cx="1330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D9F6FB1-98DD-44DE-A04B-914084B0A334}"/>
              </a:ext>
            </a:extLst>
          </p:cNvPr>
          <p:cNvSpPr txBox="1"/>
          <p:nvPr/>
        </p:nvSpPr>
        <p:spPr>
          <a:xfrm>
            <a:off x="8969029" y="397739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1944,7</a:t>
            </a:r>
            <a:r>
              <a:rPr lang="ru-RU" sz="1600"/>
              <a:t> тыс . га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92515-412D-41A4-8033-10FC7EE43614}"/>
              </a:ext>
            </a:extLst>
          </p:cNvPr>
          <p:cNvCxnSpPr/>
          <p:nvPr/>
        </p:nvCxnSpPr>
        <p:spPr>
          <a:xfrm flipV="1">
            <a:off x="9956349" y="1859940"/>
            <a:ext cx="308009" cy="23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058F56-A1C2-4BBB-B402-CA4907E3684F}"/>
              </a:ext>
            </a:extLst>
          </p:cNvPr>
          <p:cNvCxnSpPr>
            <a:cxnSpLocks/>
          </p:cNvCxnSpPr>
          <p:nvPr/>
        </p:nvCxnSpPr>
        <p:spPr>
          <a:xfrm flipV="1">
            <a:off x="10264358" y="1857890"/>
            <a:ext cx="1294397" cy="2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50B2C73-6238-4C7F-93D9-A39ACECAED30}"/>
              </a:ext>
            </a:extLst>
          </p:cNvPr>
          <p:cNvSpPr txBox="1"/>
          <p:nvPr/>
        </p:nvSpPr>
        <p:spPr>
          <a:xfrm>
            <a:off x="10195395" y="1519336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1861,9</a:t>
            </a:r>
            <a:r>
              <a:rPr lang="ru-RU" sz="1600"/>
              <a:t> тыс . га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B1F3F1-F4FC-485D-9E89-204393385F4E}"/>
              </a:ext>
            </a:extLst>
          </p:cNvPr>
          <p:cNvCxnSpPr/>
          <p:nvPr/>
        </p:nvCxnSpPr>
        <p:spPr>
          <a:xfrm flipH="1" flipV="1">
            <a:off x="1545495" y="1728571"/>
            <a:ext cx="276154" cy="269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4E77F8-DFB3-49F3-ACF9-AB32A0C2935C}"/>
              </a:ext>
            </a:extLst>
          </p:cNvPr>
          <p:cNvCxnSpPr>
            <a:cxnSpLocks/>
          </p:cNvCxnSpPr>
          <p:nvPr/>
        </p:nvCxnSpPr>
        <p:spPr>
          <a:xfrm flipV="1">
            <a:off x="251098" y="1728571"/>
            <a:ext cx="1294397" cy="2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94E48BA-42D3-41E0-8013-27BB27695BFF}"/>
              </a:ext>
            </a:extLst>
          </p:cNvPr>
          <p:cNvSpPr txBox="1"/>
          <p:nvPr/>
        </p:nvSpPr>
        <p:spPr>
          <a:xfrm>
            <a:off x="193746" y="1350059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1144,2</a:t>
            </a:r>
            <a:r>
              <a:rPr lang="ru-RU" sz="1600"/>
              <a:t> тыс . га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9E88E7-7052-4858-857E-51EEC349FD7F}"/>
              </a:ext>
            </a:extLst>
          </p:cNvPr>
          <p:cNvSpPr/>
          <p:nvPr/>
        </p:nvSpPr>
        <p:spPr>
          <a:xfrm>
            <a:off x="315522" y="4553834"/>
            <a:ext cx="11557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На 2020 год общая посевная площадь сельскохозяйственных культур в Азербайджане составила 2,0 млн га, что равно 43% от общей площади сельскохозяйственных угодий страны. Более половины пашни приходится на сенокосы и пастбища, а 5,5% - на многолетние культуры. До 53% пашни в стране занято зерновыми и зернобобовыми культурами, 20% - кормовыми культурами, 13% - фруктами и ягодами, 7% - картофелем, овощами и бахчевыми, остальные 7% - техническими культурами. 94 % зерновых и бобовых культур составляют пшеница и ячмень, 82 % технических культур — хлопок, 63 % овощей — томаты, лук и огурцы, 71 % фруктов и ягод — орехи, яблоки, гранаты и хурма, 96 % кормовых культур - многолетние травы (преимущественно люцерна). </a:t>
            </a:r>
          </a:p>
        </p:txBody>
      </p:sp>
    </p:spTree>
    <p:extLst>
      <p:ext uri="{BB962C8B-B14F-4D97-AF65-F5344CB8AC3E}">
        <p14:creationId xmlns:p14="http://schemas.microsoft.com/office/powerpoint/2010/main" val="164644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64AD99-8746-4B2E-85A5-A72EF1E96163}"/>
              </a:ext>
            </a:extLst>
          </p:cNvPr>
          <p:cNvSpPr/>
          <p:nvPr/>
        </p:nvSpPr>
        <p:spPr>
          <a:xfrm>
            <a:off x="566093" y="414441"/>
            <a:ext cx="761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КОЛИЧЕСТВО ЖИВОТНЫХ, ПТИЦЫ И ПЧЕЛИНЫХ СЕМЕЙ</a:t>
            </a:r>
            <a:r>
              <a:rPr lang="ru-RU" sz="2000" dirty="0"/>
              <a:t>, тыс. голов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EB943A-8AEA-4DB5-9C9E-C134309D2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111289"/>
              </p:ext>
            </p:extLst>
          </p:nvPr>
        </p:nvGraphicFramePr>
        <p:xfrm>
          <a:off x="661834" y="867568"/>
          <a:ext cx="7943152" cy="2309506"/>
        </p:xfrm>
        <a:graphic>
          <a:graphicData uri="http://schemas.openxmlformats.org/drawingml/2006/table">
            <a:tbl>
              <a:tblPr/>
              <a:tblGrid>
                <a:gridCol w="1267481">
                  <a:extLst>
                    <a:ext uri="{9D8B030D-6E8A-4147-A177-3AD203B41FA5}">
                      <a16:colId xmlns:a16="http://schemas.microsoft.com/office/drawing/2014/main" val="1427514344"/>
                    </a:ext>
                  </a:extLst>
                </a:gridCol>
                <a:gridCol w="1419237">
                  <a:extLst>
                    <a:ext uri="{9D8B030D-6E8A-4147-A177-3AD203B41FA5}">
                      <a16:colId xmlns:a16="http://schemas.microsoft.com/office/drawing/2014/main" val="3185937351"/>
                    </a:ext>
                  </a:extLst>
                </a:gridCol>
                <a:gridCol w="1506845">
                  <a:extLst>
                    <a:ext uri="{9D8B030D-6E8A-4147-A177-3AD203B41FA5}">
                      <a16:colId xmlns:a16="http://schemas.microsoft.com/office/drawing/2014/main" val="1990548947"/>
                    </a:ext>
                  </a:extLst>
                </a:gridCol>
                <a:gridCol w="1121371">
                  <a:extLst>
                    <a:ext uri="{9D8B030D-6E8A-4147-A177-3AD203B41FA5}">
                      <a16:colId xmlns:a16="http://schemas.microsoft.com/office/drawing/2014/main" val="1351466267"/>
                    </a:ext>
                  </a:extLst>
                </a:gridCol>
                <a:gridCol w="1314109">
                  <a:extLst>
                    <a:ext uri="{9D8B030D-6E8A-4147-A177-3AD203B41FA5}">
                      <a16:colId xmlns:a16="http://schemas.microsoft.com/office/drawing/2014/main" val="3692173038"/>
                    </a:ext>
                  </a:extLst>
                </a:gridCol>
                <a:gridCol w="1314109">
                  <a:extLst>
                    <a:ext uri="{9D8B030D-6E8A-4147-A177-3AD203B41FA5}">
                      <a16:colId xmlns:a16="http://schemas.microsoft.com/office/drawing/2014/main" val="2840818884"/>
                    </a:ext>
                  </a:extLst>
                </a:gridCol>
              </a:tblGrid>
              <a:tr h="5718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МРС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Птица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Пчелиные семьи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Свиньи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4491"/>
                  </a:ext>
                </a:extLst>
              </a:tr>
              <a:tr h="289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1961,4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5773,8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14711,1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32736"/>
                  </a:ext>
                </a:extLst>
              </a:tr>
              <a:tr h="289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2582,4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8331,2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22041,6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843503"/>
                  </a:ext>
                </a:extLst>
              </a:tr>
              <a:tr h="289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2697,5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8645,4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28851,7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469756"/>
                  </a:ext>
                </a:extLst>
              </a:tr>
              <a:tr h="289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2646,6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8189,2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32230,2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948263"/>
                  </a:ext>
                </a:extLst>
              </a:tr>
              <a:tr h="289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2650,7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8089,7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30175,8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145039"/>
                  </a:ext>
                </a:extLst>
              </a:tr>
              <a:tr h="289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2000/ 2021 г.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95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4BD3EA-7D10-44D4-A88A-AC51D0219745}"/>
              </a:ext>
            </a:extLst>
          </p:cNvPr>
          <p:cNvSpPr txBox="1"/>
          <p:nvPr/>
        </p:nvSpPr>
        <p:spPr>
          <a:xfrm>
            <a:off x="7992378" y="6443559"/>
            <a:ext cx="3051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/>
              <a:t>Источник: </a:t>
            </a:r>
            <a:r>
              <a:rPr lang="ru-RU" sz="1400"/>
              <a:t>Государственные комитет по статистике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72871B-010E-4E00-8080-AA644F25AF24}"/>
              </a:ext>
            </a:extLst>
          </p:cNvPr>
          <p:cNvSpPr/>
          <p:nvPr/>
        </p:nvSpPr>
        <p:spPr>
          <a:xfrm>
            <a:off x="542934" y="3680927"/>
            <a:ext cx="6276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ОСНОВНАЯ ПРОДУКЦИЯ ЖИВОТНОВОДСТВА</a:t>
            </a:r>
            <a:r>
              <a:rPr lang="ru-RU" sz="2000" dirty="0"/>
              <a:t>, тыс. тонн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05FE78-094D-46B9-AE87-C957F7ECC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82523"/>
              </p:ext>
            </p:extLst>
          </p:nvPr>
        </p:nvGraphicFramePr>
        <p:xfrm>
          <a:off x="646135" y="4112673"/>
          <a:ext cx="8871821" cy="2041080"/>
        </p:xfrm>
        <a:graphic>
          <a:graphicData uri="http://schemas.openxmlformats.org/drawingml/2006/table">
            <a:tbl>
              <a:tblPr/>
              <a:tblGrid>
                <a:gridCol w="1211694">
                  <a:extLst>
                    <a:ext uri="{9D8B030D-6E8A-4147-A177-3AD203B41FA5}">
                      <a16:colId xmlns:a16="http://schemas.microsoft.com/office/drawing/2014/main" val="1544899722"/>
                    </a:ext>
                  </a:extLst>
                </a:gridCol>
                <a:gridCol w="1311334">
                  <a:extLst>
                    <a:ext uri="{9D8B030D-6E8A-4147-A177-3AD203B41FA5}">
                      <a16:colId xmlns:a16="http://schemas.microsoft.com/office/drawing/2014/main" val="2924694947"/>
                    </a:ext>
                  </a:extLst>
                </a:gridCol>
                <a:gridCol w="1071874">
                  <a:extLst>
                    <a:ext uri="{9D8B030D-6E8A-4147-A177-3AD203B41FA5}">
                      <a16:colId xmlns:a16="http://schemas.microsoft.com/office/drawing/2014/main" val="1523958337"/>
                    </a:ext>
                  </a:extLst>
                </a:gridCol>
                <a:gridCol w="1533604">
                  <a:extLst>
                    <a:ext uri="{9D8B030D-6E8A-4147-A177-3AD203B41FA5}">
                      <a16:colId xmlns:a16="http://schemas.microsoft.com/office/drawing/2014/main" val="2945742215"/>
                    </a:ext>
                  </a:extLst>
                </a:gridCol>
                <a:gridCol w="1446430">
                  <a:extLst>
                    <a:ext uri="{9D8B030D-6E8A-4147-A177-3AD203B41FA5}">
                      <a16:colId xmlns:a16="http://schemas.microsoft.com/office/drawing/2014/main" val="1925483344"/>
                    </a:ext>
                  </a:extLst>
                </a:gridCol>
                <a:gridCol w="1360714">
                  <a:extLst>
                    <a:ext uri="{9D8B030D-6E8A-4147-A177-3AD203B41FA5}">
                      <a16:colId xmlns:a16="http://schemas.microsoft.com/office/drawing/2014/main" val="4213543786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3026067510"/>
                    </a:ext>
                  </a:extLst>
                </a:gridCol>
              </a:tblGrid>
              <a:tr h="577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Год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Мясо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Молоко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Яйца, млн шт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Шерсть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Коконы, тонн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425427"/>
                  </a:ext>
                </a:extLst>
              </a:tr>
              <a:tr h="2926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1031,1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202907"/>
                  </a:ext>
                </a:extLst>
              </a:tr>
              <a:tr h="2926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1535,8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1178,6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215978"/>
                  </a:ext>
                </a:extLst>
              </a:tr>
              <a:tr h="2926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1924,5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1552,9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132403"/>
                  </a:ext>
                </a:extLst>
              </a:tr>
              <a:tr h="2926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2192,5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1906,2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604994"/>
                  </a:ext>
                </a:extLst>
              </a:tr>
              <a:tr h="2926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2000/ 2020 г.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67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30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79DA95-90DD-40FE-B1B1-84BFA25A1714}"/>
              </a:ext>
            </a:extLst>
          </p:cNvPr>
          <p:cNvSpPr/>
          <p:nvPr/>
        </p:nvSpPr>
        <p:spPr>
          <a:xfrm>
            <a:off x="872017" y="521026"/>
            <a:ext cx="4221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УРОЖАЙ СЕЛЬСКОХОЗЯЙСТВЕННОЙ 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ПРОДУКЦИИ ПО ВИДАМ</a:t>
            </a:r>
            <a:r>
              <a:rPr lang="ru-RU" sz="2000" dirty="0"/>
              <a:t>, т/га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A2DCA4-9F8F-49BF-90EB-FDDCA3035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299210"/>
              </p:ext>
            </p:extLst>
          </p:nvPr>
        </p:nvGraphicFramePr>
        <p:xfrm>
          <a:off x="163446" y="1323919"/>
          <a:ext cx="6218104" cy="323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10AB15-66C3-40D2-BF7E-79B6C216941F}"/>
              </a:ext>
            </a:extLst>
          </p:cNvPr>
          <p:cNvSpPr txBox="1"/>
          <p:nvPr/>
        </p:nvSpPr>
        <p:spPr>
          <a:xfrm>
            <a:off x="7854357" y="6336974"/>
            <a:ext cx="3051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/>
              <a:t>Источник: </a:t>
            </a:r>
            <a:r>
              <a:rPr lang="ru-RU" sz="1400"/>
              <a:t>Государственные комитет по статистике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8A3F2-7226-48B2-9C7D-B1128C69A383}"/>
              </a:ext>
            </a:extLst>
          </p:cNvPr>
          <p:cNvSpPr/>
          <p:nvPr/>
        </p:nvSpPr>
        <p:spPr>
          <a:xfrm>
            <a:off x="7263543" y="521026"/>
            <a:ext cx="4445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ПРОДУКТИВНОСТЬ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СКОТА И ПТИЦЫ</a:t>
            </a:r>
            <a:r>
              <a:rPr lang="ru-RU" sz="2000" dirty="0"/>
              <a:t>, кг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E94444-CACC-4D9C-A81A-5B31A1B63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389033"/>
              </p:ext>
            </p:extLst>
          </p:nvPr>
        </p:nvGraphicFramePr>
        <p:xfrm>
          <a:off x="6464387" y="1114037"/>
          <a:ext cx="5487907" cy="355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98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1A6FA1-72F4-4993-9C4E-ED7E15286FA3}"/>
              </a:ext>
            </a:extLst>
          </p:cNvPr>
          <p:cNvSpPr/>
          <p:nvPr/>
        </p:nvSpPr>
        <p:spPr>
          <a:xfrm>
            <a:off x="326570" y="970011"/>
            <a:ext cx="10885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На 2021 год </a:t>
            </a:r>
            <a:r>
              <a:rPr lang="ru-RU" sz="2000" b="1" dirty="0"/>
              <a:t>общий импорт продовольственных и сельхоз товаров</a:t>
            </a:r>
            <a:r>
              <a:rPr lang="ru-RU" sz="2000" dirty="0"/>
              <a:t> в Азербайджане составил </a:t>
            </a:r>
            <a:r>
              <a:rPr lang="ru-RU" sz="2000" b="1" dirty="0"/>
              <a:t>$2,2  млрд</a:t>
            </a:r>
            <a:r>
              <a:rPr lang="ru-RU" sz="2000" dirty="0"/>
              <a:t> (доля 19% общем объеме импорта), а </a:t>
            </a:r>
            <a:r>
              <a:rPr lang="ru-RU" sz="2000" b="1" dirty="0"/>
              <a:t>экспорт</a:t>
            </a:r>
            <a:r>
              <a:rPr lang="ru-RU" sz="2000" dirty="0"/>
              <a:t> – </a:t>
            </a:r>
            <a:r>
              <a:rPr lang="ru-RU" sz="2000" b="1" dirty="0"/>
              <a:t>$1,1</a:t>
            </a:r>
            <a:r>
              <a:rPr lang="ru-RU" sz="2000" dirty="0"/>
              <a:t> млрд (доля 5% в общем объеме экспорта).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3660A-4A6A-4339-9D90-544E338625C2}"/>
              </a:ext>
            </a:extLst>
          </p:cNvPr>
          <p:cNvSpPr txBox="1"/>
          <p:nvPr/>
        </p:nvSpPr>
        <p:spPr>
          <a:xfrm>
            <a:off x="326570" y="384319"/>
            <a:ext cx="8333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ИМПОРТ И ЭКСПОРТ ПРОДОВОЛЬСТВЕННЫХ И СЕЛЬСКОХОЗЯЙСТВЕННЫХ ПРОДУКТОВ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2B81B-A773-4DF2-84DA-76DE20F0B507}"/>
              </a:ext>
            </a:extLst>
          </p:cNvPr>
          <p:cNvSpPr/>
          <p:nvPr/>
        </p:nvSpPr>
        <p:spPr>
          <a:xfrm>
            <a:off x="326570" y="2124191"/>
            <a:ext cx="5617028" cy="418576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Самыми </a:t>
            </a:r>
            <a:r>
              <a:rPr lang="ru-RU" sz="1600" b="1" dirty="0">
                <a:solidFill>
                  <a:srgbClr val="C00000"/>
                </a:solidFill>
              </a:rPr>
              <a:t>ИМПОРТИРУЕМЫМИ</a:t>
            </a:r>
            <a:r>
              <a:rPr lang="ru-RU" sz="1600" dirty="0"/>
              <a:t> продовольственными и сельскохозяйственными товарами в Азербайджан являются (2021):</a:t>
            </a:r>
          </a:p>
          <a:p>
            <a:pPr marL="457200" indent="-338138">
              <a:buAutoNum type="arabicPeriod"/>
            </a:pPr>
            <a:r>
              <a:rPr lang="ru-RU" sz="1600" b="1" dirty="0"/>
              <a:t>Пшеница и хлеб: </a:t>
            </a:r>
            <a:r>
              <a:rPr lang="ru-RU" sz="1600" dirty="0"/>
              <a:t>1,2 млн тонн, $ 411 млн </a:t>
            </a:r>
          </a:p>
          <a:p>
            <a:pPr marL="457200" indent="-338138">
              <a:buAutoNum type="arabicPeriod"/>
            </a:pPr>
            <a:r>
              <a:rPr lang="ru-RU" sz="1600" b="1" dirty="0"/>
              <a:t>Сахар и сахаросодержащие продукты: </a:t>
            </a:r>
            <a:r>
              <a:rPr lang="ru-RU" sz="1600" dirty="0"/>
              <a:t>386 </a:t>
            </a:r>
            <a:r>
              <a:rPr lang="ru-RU" sz="1600" dirty="0" err="1"/>
              <a:t>тыс</a:t>
            </a:r>
            <a:r>
              <a:rPr lang="ru-RU" sz="1600" dirty="0"/>
              <a:t> тонн, $ 369 млн  </a:t>
            </a:r>
          </a:p>
          <a:p>
            <a:pPr marL="457200" indent="-338138">
              <a:buAutoNum type="arabicPeriod"/>
            </a:pPr>
            <a:r>
              <a:rPr lang="ru-RU" sz="1600" b="1" dirty="0"/>
              <a:t>Растительные масла </a:t>
            </a:r>
            <a:r>
              <a:rPr lang="ru-RU" sz="1600" dirty="0"/>
              <a:t>126 </a:t>
            </a:r>
            <a:r>
              <a:rPr lang="ru-RU" sz="1600" dirty="0" err="1"/>
              <a:t>тыс</a:t>
            </a:r>
            <a:r>
              <a:rPr lang="ru-RU" sz="1600" dirty="0"/>
              <a:t> тонн, $ 172 млн  </a:t>
            </a:r>
          </a:p>
          <a:p>
            <a:pPr marL="457200" indent="-338138">
              <a:buAutoNum type="arabicPeriod"/>
            </a:pPr>
            <a:r>
              <a:rPr lang="ru-RU" sz="1600" b="1" dirty="0"/>
              <a:t>Сливочное масло </a:t>
            </a:r>
            <a:r>
              <a:rPr lang="ru-RU" sz="1600" dirty="0"/>
              <a:t>15 </a:t>
            </a:r>
            <a:r>
              <a:rPr lang="ru-RU" sz="1600" dirty="0" err="1"/>
              <a:t>тыс</a:t>
            </a:r>
            <a:r>
              <a:rPr lang="ru-RU" sz="1600" dirty="0"/>
              <a:t> тонн, $ 79 млн </a:t>
            </a:r>
          </a:p>
          <a:p>
            <a:pPr marL="457200" indent="-338138">
              <a:buAutoNum type="arabicPeriod"/>
            </a:pPr>
            <a:r>
              <a:rPr lang="ru-RU" sz="1600" b="1" dirty="0"/>
              <a:t>Табак: </a:t>
            </a:r>
            <a:r>
              <a:rPr lang="ru-RU" sz="1600" dirty="0"/>
              <a:t>5 </a:t>
            </a:r>
            <a:r>
              <a:rPr lang="ru-RU" sz="1600" dirty="0" err="1"/>
              <a:t>тыс</a:t>
            </a:r>
            <a:r>
              <a:rPr lang="ru-RU" sz="1600" dirty="0"/>
              <a:t> тонн, $ 73 млн</a:t>
            </a:r>
          </a:p>
          <a:p>
            <a:pPr marL="457200" indent="-338138">
              <a:buAutoNum type="arabicPeriod"/>
            </a:pPr>
            <a:r>
              <a:rPr lang="ru-RU" sz="1600" b="1" dirty="0"/>
              <a:t>Чай: </a:t>
            </a:r>
            <a:r>
              <a:rPr lang="ru-RU" sz="1600" dirty="0"/>
              <a:t>14 </a:t>
            </a:r>
            <a:r>
              <a:rPr lang="ru-RU" sz="1600" dirty="0" err="1"/>
              <a:t>тыс</a:t>
            </a:r>
            <a:r>
              <a:rPr lang="ru-RU" sz="1600" dirty="0"/>
              <a:t> тонн, $ 62 млн </a:t>
            </a:r>
          </a:p>
          <a:p>
            <a:pPr marL="457200" indent="-338138">
              <a:buAutoNum type="arabicPeriod"/>
            </a:pPr>
            <a:r>
              <a:rPr lang="ru-RU" sz="1600" b="1" dirty="0"/>
              <a:t>Картофель </a:t>
            </a:r>
            <a:r>
              <a:rPr lang="ru-RU" sz="1600" dirty="0"/>
              <a:t>215 </a:t>
            </a:r>
            <a:r>
              <a:rPr lang="ru-RU" sz="1600" dirty="0" err="1"/>
              <a:t>тыс</a:t>
            </a:r>
            <a:r>
              <a:rPr lang="ru-RU" sz="1600" dirty="0"/>
              <a:t> тонн, $ 56 млн </a:t>
            </a:r>
          </a:p>
          <a:p>
            <a:pPr marL="457200" indent="-338138">
              <a:buAutoNum type="arabicPeriod"/>
            </a:pPr>
            <a:r>
              <a:rPr lang="ru-RU" sz="1600" b="1" dirty="0"/>
              <a:t>Жмых и другие твердые остатки (соя): </a:t>
            </a:r>
            <a:r>
              <a:rPr lang="ru-RU" sz="1600" dirty="0"/>
              <a:t>94 </a:t>
            </a:r>
            <a:r>
              <a:rPr lang="ru-RU" sz="1600" dirty="0" err="1"/>
              <a:t>тыс</a:t>
            </a:r>
            <a:r>
              <a:rPr lang="ru-RU" sz="1600" dirty="0"/>
              <a:t> тонн, $ 55 млн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На эти продукты приходится более половины общей стоимости продовольственного и сельскохозяйственного импорта Азербайджана.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86AF3-2408-4A20-91B8-D7918CA50003}"/>
              </a:ext>
            </a:extLst>
          </p:cNvPr>
          <p:cNvSpPr/>
          <p:nvPr/>
        </p:nvSpPr>
        <p:spPr>
          <a:xfrm>
            <a:off x="6226627" y="2116946"/>
            <a:ext cx="5617028" cy="418492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53975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Самыми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ЭКСПОРТИРУЕМЫМИ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продовольственными и сельскохозяйственными товарами из Азербайджана являются (2021):</a:t>
            </a:r>
          </a:p>
          <a:p>
            <a:pPr marL="119063" indent="403225">
              <a:lnSpc>
                <a:spcPct val="107000"/>
              </a:lnSpc>
              <a:buFont typeface="+mj-lt"/>
              <a:buAutoNum type="arabicPeriod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Хлопковое волокно и пряжа: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139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тонн, $ 258 млн</a:t>
            </a:r>
          </a:p>
          <a:p>
            <a:pPr marL="119063" indent="403225">
              <a:lnSpc>
                <a:spcPct val="107000"/>
              </a:lnSpc>
              <a:buFont typeface="+mj-lt"/>
              <a:buAutoNum type="arabicPeriod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Томаты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145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тонн, $ 160 млн</a:t>
            </a:r>
          </a:p>
          <a:p>
            <a:pPr marL="119063" indent="403225">
              <a:lnSpc>
                <a:spcPct val="107000"/>
              </a:lnSpc>
              <a:buFont typeface="+mj-lt"/>
              <a:buAutoNum type="arabicPeriod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Хурма: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174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тонн, $ 126 млн</a:t>
            </a:r>
          </a:p>
          <a:p>
            <a:pPr marL="119063" indent="403225">
              <a:lnSpc>
                <a:spcPct val="107000"/>
              </a:lnSpc>
              <a:buFont typeface="+mj-lt"/>
              <a:buAutoNum type="arabicPeriod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Орехи: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тонн, $ 109 млн </a:t>
            </a:r>
          </a:p>
          <a:p>
            <a:pPr marL="119063" indent="403225">
              <a:lnSpc>
                <a:spcPct val="107000"/>
              </a:lnSpc>
              <a:buFont typeface="+mj-lt"/>
              <a:buAutoNum type="arabicPeriod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Картофель: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тонн, $ 40 млн</a:t>
            </a:r>
          </a:p>
          <a:p>
            <a:pPr marL="119063" indent="403225">
              <a:lnSpc>
                <a:spcPct val="107000"/>
              </a:lnSpc>
              <a:buFont typeface="+mj-lt"/>
              <a:buAutoNum type="arabicPeriod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Яблоки: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тонн, $ 37 млн </a:t>
            </a:r>
          </a:p>
          <a:p>
            <a:pPr marL="119063" indent="403225">
              <a:lnSpc>
                <a:spcPct val="107000"/>
              </a:lnSpc>
              <a:buFont typeface="+mj-lt"/>
              <a:buAutoNum type="arabicPeriod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Сахар: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тонн, $ 32 млн</a:t>
            </a:r>
          </a:p>
          <a:p>
            <a:pPr marL="119063" indent="403225">
              <a:lnSpc>
                <a:spcPct val="107000"/>
              </a:lnSpc>
              <a:buFont typeface="+mj-lt"/>
              <a:buAutoNum type="arabicPeriod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Вишня: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тонн, $31 млн</a:t>
            </a:r>
          </a:p>
          <a:p>
            <a:pPr marL="119063" indent="403225">
              <a:lnSpc>
                <a:spcPct val="107000"/>
              </a:lnSpc>
              <a:buFont typeface="+mj-lt"/>
              <a:buAutoNum type="arabicPeriod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Гранат и сок: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тонн, $ 42 млн </a:t>
            </a:r>
          </a:p>
          <a:p>
            <a:pPr marL="119063" indent="403225">
              <a:lnSpc>
                <a:spcPct val="107000"/>
              </a:lnSpc>
              <a:buFont typeface="+mj-lt"/>
              <a:buAutoNum type="arabicPeriod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Персики: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тонн, $ 29 млн </a:t>
            </a:r>
            <a:endParaRPr lang="az-Latn-AZ" sz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Эти продукты составляют до 79% общей стоимости экспорта продовольствия и сельского хозяйства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CDA14-658B-40FC-A0B6-3364BFD3E3EC}"/>
              </a:ext>
            </a:extLst>
          </p:cNvPr>
          <p:cNvSpPr txBox="1"/>
          <p:nvPr/>
        </p:nvSpPr>
        <p:spPr>
          <a:xfrm>
            <a:off x="326570" y="6437985"/>
            <a:ext cx="2977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/>
              <a:t>Источник: </a:t>
            </a:r>
            <a:r>
              <a:rPr lang="ru-RU" sz="1400"/>
              <a:t>Государственный таможенный комитет</a:t>
            </a:r>
          </a:p>
        </p:txBody>
      </p:sp>
    </p:spTree>
    <p:extLst>
      <p:ext uri="{BB962C8B-B14F-4D97-AF65-F5344CB8AC3E}">
        <p14:creationId xmlns:p14="http://schemas.microsoft.com/office/powerpoint/2010/main" val="272527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88D354-66DF-43C7-BE43-4ADC418FE823}"/>
              </a:ext>
            </a:extLst>
          </p:cNvPr>
          <p:cNvSpPr txBox="1"/>
          <p:nvPr/>
        </p:nvSpPr>
        <p:spPr>
          <a:xfrm>
            <a:off x="261373" y="183911"/>
            <a:ext cx="6229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ОСНОВНЫЕ ТЕНДЕНЦИИ РАЗВИТИЯ В СЕЛЬСКОМ ХОЗЯЙСТВЕ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2726B4-F71D-4D16-8EA1-65E0CEDE515A}"/>
              </a:ext>
            </a:extLst>
          </p:cNvPr>
          <p:cNvSpPr/>
          <p:nvPr/>
        </p:nvSpPr>
        <p:spPr>
          <a:xfrm>
            <a:off x="116231" y="921980"/>
            <a:ext cx="118143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ea typeface="Calibri" panose="020F0502020204030204" pitchFamily="34" charset="0"/>
              </a:rPr>
              <a:t>В 2011-2020 гг. реальный рост </a:t>
            </a:r>
            <a:r>
              <a:rPr lang="ru-RU" b="1" dirty="0">
                <a:ea typeface="Calibri" panose="020F0502020204030204" pitchFamily="34" charset="0"/>
              </a:rPr>
              <a:t>сельскохозяйственного производства в стране составлял 42%. </a:t>
            </a:r>
            <a:r>
              <a:rPr lang="ru-RU" dirty="0">
                <a:ea typeface="Calibri" panose="020F0502020204030204" pitchFamily="34" charset="0"/>
              </a:rPr>
              <a:t>За этот период производство сельскохозяйственных культур увеличилось на 47,1%, животноводство на 38,7% и производство продуктов питания на 31,1%.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ea typeface="Calibri" panose="020F0502020204030204" pitchFamily="34" charset="0"/>
              </a:rPr>
              <a:t>За последние 10 лет </a:t>
            </a:r>
            <a:r>
              <a:rPr lang="ru-RU" b="1" dirty="0">
                <a:ea typeface="Calibri" panose="020F0502020204030204" pitchFamily="34" charset="0"/>
              </a:rPr>
              <a:t>экспорт сельскохозяйственной и продовольственной продукции увеличился примерно на 23,4%,</a:t>
            </a:r>
            <a:r>
              <a:rPr lang="ru-RU" dirty="0">
                <a:ea typeface="Calibri" panose="020F0502020204030204" pitchFamily="34" charset="0"/>
              </a:rPr>
              <a:t> что произошло в основном за счет увеличения экспорта первичной сельскохозяйственной продукции.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ea typeface="Calibri" panose="020F0502020204030204" pitchFamily="34" charset="0"/>
              </a:rPr>
              <a:t>За этот период объем </a:t>
            </a:r>
            <a:r>
              <a:rPr lang="ru-RU" b="1" dirty="0">
                <a:ea typeface="Calibri" panose="020F0502020204030204" pitchFamily="34" charset="0"/>
              </a:rPr>
              <a:t>импорта сельскохозяйственной и продовольственной продукции увеличился на 37%.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ea typeface="Calibri" panose="020F0502020204030204" pitchFamily="34" charset="0"/>
              </a:rPr>
              <a:t>В 2020 году доля сельского хозяйства в ВВП Азербайджана составила 6,9%, что близко к показателю </a:t>
            </a:r>
            <a:r>
              <a:rPr lang="ru-RU" b="1" dirty="0">
                <a:ea typeface="Calibri" panose="020F0502020204030204" pitchFamily="34" charset="0"/>
              </a:rPr>
              <a:t>в странах со средним уровнем дохода,</a:t>
            </a:r>
            <a:r>
              <a:rPr lang="ru-RU" dirty="0">
                <a:ea typeface="Calibri" panose="020F0502020204030204" pitchFamily="34" charset="0"/>
              </a:rPr>
              <a:t> однако сельское хозяйство занимает большую часть рабочей силы страны.</a:t>
            </a:r>
            <a:r>
              <a:rPr lang="ru-RU" dirty="0"/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/>
              <a:t>Запущена </a:t>
            </a:r>
            <a:r>
              <a:rPr lang="ru-RU" b="1" dirty="0"/>
              <a:t>Электронная сельскохозяйственная информационная система (ЭКТИС)</a:t>
            </a:r>
            <a:r>
              <a:rPr lang="ru-RU" dirty="0"/>
              <a:t>, созданы подсистемы деятельности государственных органов по многим направлениям сельского хозяйства, сформированы электронные кабинеты для фермеров и с 2020 года дотации фермерам в области растениеводства и животноводства продукция осуществляется только через ЭКТИС.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/>
              <a:t>Проведены комплексные реформы в сфере </a:t>
            </a:r>
            <a:r>
              <a:rPr lang="ru-RU" b="1" dirty="0"/>
              <a:t>аграрного страхования</a:t>
            </a:r>
            <a:r>
              <a:rPr lang="ru-RU" dirty="0"/>
              <a:t>, создана новая правовая база и система управления, основанная на механизме государственно-частного партнерства.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/>
              <a:t>В стране созданы </a:t>
            </a:r>
            <a:r>
              <a:rPr lang="ru-RU" b="1" dirty="0"/>
              <a:t>соответствующие складские помещения</a:t>
            </a:r>
            <a:r>
              <a:rPr lang="ru-RU" dirty="0"/>
              <a:t> и производственная база для хранения и переработки ввозимых на более выгодных условиях пищевых продуктов, которые не могут быть произведены местными фермерами в необходимом объеме и качестве, а также по доступным ценам из-за ограниченности природных ресурсов. </a:t>
            </a:r>
          </a:p>
        </p:txBody>
      </p:sp>
    </p:spTree>
    <p:extLst>
      <p:ext uri="{BB962C8B-B14F-4D97-AF65-F5344CB8AC3E}">
        <p14:creationId xmlns:p14="http://schemas.microsoft.com/office/powerpoint/2010/main" val="2263867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2C942C2F-AA54-45C6-9F48-7DB7139FC881}"/>
</file>

<file path=customXml/itemProps2.xml><?xml version="1.0" encoding="utf-8"?>
<ds:datastoreItem xmlns:ds="http://schemas.openxmlformats.org/officeDocument/2006/customXml" ds:itemID="{3B3AD40C-42F8-4ECC-A2FF-7B3964B8CE59}"/>
</file>

<file path=customXml/itemProps3.xml><?xml version="1.0" encoding="utf-8"?>
<ds:datastoreItem xmlns:ds="http://schemas.openxmlformats.org/officeDocument/2006/customXml" ds:itemID="{8EFC3C10-3D70-485B-BC5B-33F4C0D2AB0C}"/>
</file>

<file path=docProps/app.xml><?xml version="1.0" encoding="utf-8"?>
<Properties xmlns="http://schemas.openxmlformats.org/officeDocument/2006/extended-properties" xmlns:vt="http://schemas.openxmlformats.org/officeDocument/2006/docPropsVTypes">
  <TotalTime>3274</TotalTime>
  <Words>3505</Words>
  <Application>Microsoft Office PowerPoint</Application>
  <PresentationFormat>Широкоэкранный</PresentationFormat>
  <Paragraphs>485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Wingdings</vt:lpstr>
      <vt:lpstr>Office Theme</vt:lpstr>
      <vt:lpstr>Презентация PowerPoint</vt:lpstr>
      <vt:lpstr>Общий обзор сектора сельского хозяйства</vt:lpstr>
      <vt:lpstr>Презентация PowerPoint</vt:lpstr>
      <vt:lpstr>ИСПОЛЬЗУЕМАЯ СЕЛЬСКОХОЗЯЙСТВЕННАЯ ПЛОЩАДЬ, 2021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проблемы  сельскохозяйственного сектора</vt:lpstr>
      <vt:lpstr>Презентация PowerPoint</vt:lpstr>
      <vt:lpstr>Презентация PowerPoint</vt:lpstr>
      <vt:lpstr>Презентация PowerPoint</vt:lpstr>
      <vt:lpstr>Продовольственная безопасность</vt:lpstr>
      <vt:lpstr>Презентация PowerPoint</vt:lpstr>
      <vt:lpstr>Презентация PowerPoint</vt:lpstr>
      <vt:lpstr>Презентация PowerPoint</vt:lpstr>
      <vt:lpstr>Пшеничный 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Стратегии развития и продовольственной безопасности</vt:lpstr>
      <vt:lpstr>Презентация PowerPoint</vt:lpstr>
      <vt:lpstr>Презентация PowerPoint</vt:lpstr>
      <vt:lpstr>Возможности регионального сотрудничества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Parviz Aliyev</dc:creator>
  <cp:lastModifiedBy>Janna Ustemirova</cp:lastModifiedBy>
  <cp:revision>143</cp:revision>
  <dcterms:created xsi:type="dcterms:W3CDTF">2022-07-28T18:00:01Z</dcterms:created>
  <dcterms:modified xsi:type="dcterms:W3CDTF">2022-08-04T22:48:41Z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</Properties>
</file>