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charts/chart3.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charts/chart4.xml" ContentType="application/vnd.openxmlformats-officedocument.drawingml.chart+xml"/>
  <Override PartName="/ppt/charts/chart7.xml" ContentType="application/vnd.openxmlformats-officedocument.drawingml.char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4" r:id="rId3"/>
    <p:sldId id="257" r:id="rId4"/>
    <p:sldId id="266" r:id="rId5"/>
    <p:sldId id="259" r:id="rId6"/>
    <p:sldId id="260" r:id="rId7"/>
    <p:sldId id="261" r:id="rId8"/>
    <p:sldId id="267" r:id="rId9"/>
    <p:sldId id="284" r:id="rId10"/>
    <p:sldId id="275" r:id="rId11"/>
    <p:sldId id="263" r:id="rId12"/>
    <p:sldId id="268" r:id="rId13"/>
    <p:sldId id="269" r:id="rId14"/>
    <p:sldId id="276" r:id="rId15"/>
    <p:sldId id="262" r:id="rId16"/>
    <p:sldId id="273" r:id="rId17"/>
    <p:sldId id="285" r:id="rId18"/>
    <p:sldId id="278" r:id="rId19"/>
    <p:sldId id="277" r:id="rId20"/>
    <p:sldId id="279" r:id="rId21"/>
    <p:sldId id="280" r:id="rId22"/>
    <p:sldId id="282" r:id="rId23"/>
    <p:sldId id="281" r:id="rId24"/>
    <p:sldId id="271" r:id="rId25"/>
    <p:sldId id="283" r:id="rId26"/>
    <p:sldId id="270" r:id="rId27"/>
    <p:sldId id="264" r:id="rId28"/>
    <p:sldId id="287" r:id="rId29"/>
    <p:sldId id="286" r:id="rId30"/>
    <p:sldId id="265" r:id="rId31"/>
  </p:sldIdLst>
  <p:sldSz cx="12192000" cy="6858000"/>
  <p:notesSz cx="6858000" cy="9144000"/>
  <p:custDataLst>
    <p:tags r:id="rId3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9" d="100"/>
          <a:sy n="69" d="100"/>
        </p:scale>
        <p:origin x="540" y="4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arviz.aliyev\Desktop\2.4%20en.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9672509431839E-2"/>
          <c:y val="3.1025169417262077E-2"/>
          <c:w val="0.91553044319152832"/>
          <c:h val="0.82545167207717896"/>
        </c:manualLayout>
      </c:layout>
      <c:pieChart>
        <c:varyColors val="1"/>
        <c:ser>
          <c:idx val="0"/>
          <c:order val="0"/>
          <c:explosion val="5"/>
          <c:dPt>
            <c:idx val="0"/>
            <c:bubble3D val="0"/>
            <c:spPr>
              <a:solidFill>
                <a:schemeClr val="accent1"/>
              </a:solidFill>
              <a:ln w="19050">
                <a:solidFill>
                  <a:schemeClr val="lt1"/>
                </a:solidFill>
              </a:ln>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E07B-47F4-B1C5-3AB1E75C2064}"/>
              </c:ext>
            </c:extLst>
          </c:dPt>
          <c:dPt>
            <c:idx val="1"/>
            <c:bubble3D val="0"/>
            <c:spPr>
              <a:solidFill>
                <a:schemeClr val="accent2"/>
              </a:solidFill>
              <a:ln w="19050">
                <a:solidFill>
                  <a:schemeClr val="lt1"/>
                </a:solidFill>
              </a:ln>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E07B-47F4-B1C5-3AB1E75C2064}"/>
              </c:ext>
            </c:extLst>
          </c:dPt>
          <c:dPt>
            <c:idx val="2"/>
            <c:bubble3D val="0"/>
            <c:spPr>
              <a:solidFill>
                <a:schemeClr val="accent3"/>
              </a:solidFill>
              <a:ln w="19050">
                <a:solidFill>
                  <a:schemeClr val="lt1"/>
                </a:solidFill>
              </a:ln>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5-E07B-47F4-B1C5-3AB1E75C2064}"/>
              </c:ext>
            </c:extLst>
          </c:dPt>
          <c:dPt>
            <c:idx val="3"/>
            <c:bubble3D val="0"/>
            <c:spPr>
              <a:solidFill>
                <a:schemeClr val="accent4"/>
              </a:solidFill>
              <a:ln w="19050">
                <a:solidFill>
                  <a:schemeClr val="lt1"/>
                </a:solidFill>
              </a:ln>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7-E07B-47F4-B1C5-3AB1E75C2064}"/>
              </c:ext>
            </c:extLst>
          </c:dPt>
          <c:dLbls>
            <c:dLbl>
              <c:idx val="0"/>
              <c:layout>
                <c:manualLayout>
                  <c:x val="0"/>
                  <c:y val="-0.21634317934513092"/>
                </c:manualLayout>
              </c:layout>
              <c:dLblPos val="bestFit"/>
              <c:showLegendKey val="0"/>
              <c:showVal val="0"/>
              <c:showCatName val="1"/>
              <c:showSerName val="0"/>
              <c:showPercent val="1"/>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E07B-47F4-B1C5-3AB1E75C2064}"/>
                </c:ext>
                <c:ext xmlns:c15="http://schemas.microsoft.com/office/drawing/2012/chart" uri="{CE6537A1-D6FC-4f65-9D91-7224C49458BB}">
                  <c15:layout/>
                </c:ext>
              </c:extLst>
            </c:dLbl>
            <c:dLbl>
              <c:idx val="1"/>
              <c:layout>
                <c:manualLayout>
                  <c:x val="9.4455428421497345E-2"/>
                  <c:y val="-2.7815552428364754E-2"/>
                </c:manualLayout>
              </c:layout>
              <c:dLblPos val="bestFit"/>
              <c:showLegendKey val="0"/>
              <c:showVal val="0"/>
              <c:showCatName val="1"/>
              <c:showSerName val="0"/>
              <c:showPercent val="1"/>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E07B-47F4-B1C5-3AB1E75C2064}"/>
                </c:ext>
                <c:ext xmlns:c15="http://schemas.microsoft.com/office/drawing/2012/chart" uri="{CE6537A1-D6FC-4f65-9D91-7224C49458BB}">
                  <c15:layout/>
                </c:ext>
              </c:extLst>
            </c:dLbl>
            <c:dLbl>
              <c:idx val="2"/>
              <c:layout>
                <c:manualLayout>
                  <c:x val="-5.1911886781454086E-2"/>
                  <c:y val="0"/>
                </c:manualLayout>
              </c:layout>
              <c:dLblPos val="bestFit"/>
              <c:showLegendKey val="0"/>
              <c:showVal val="0"/>
              <c:showCatName val="1"/>
              <c:showSerName val="0"/>
              <c:showPercent val="1"/>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5-E07B-47F4-B1C5-3AB1E75C2064}"/>
                </c:ext>
                <c:ext xmlns:c15="http://schemas.microsoft.com/office/drawing/2012/chart" uri="{CE6537A1-D6FC-4f65-9D91-7224C49458BB}">
                  <c15:layout/>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lang="ru-RU" sz="1600" b="0" i="0" u="none" strike="noStrike" kern="1200" baseline="0" smtId="4294967295">
                    <a:solidFill>
                      <a:schemeClr val="tx1">
                        <a:lumMod val="75000"/>
                        <a:lumOff val="25000"/>
                      </a:schemeClr>
                    </a:solidFill>
                    <a:latin typeface="+mn-lt"/>
                    <a:ea typeface="+mn-ea"/>
                    <a:cs typeface="+mn-cs"/>
                  </a:defRPr>
                </a:pPr>
                <a:endParaRPr lang="zh-CN"/>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Lst>
          </c:dLbls>
          <c:cat>
            <c:strRef>
              <c:f>Sheet1!$B$5:$E$5</c:f>
              <c:strCache>
                <c:ptCount val="4"/>
                <c:pt idx="0">
                  <c:v>arable 
land</c:v>
                </c:pt>
                <c:pt idx="1">
                  <c:v>fallow 
land</c:v>
                </c:pt>
                <c:pt idx="2">
                  <c:v>permanent 
crops</c:v>
                </c:pt>
                <c:pt idx="3">
                  <c:v>hayfields and 
pastures</c:v>
                </c:pt>
              </c:strCache>
            </c:strRef>
          </c:cat>
          <c:val>
            <c:numRef>
              <c:f>Sheet1!$B$6:$E$6</c:f>
              <c:numCache>
                <c:formatCode>General</c:formatCode>
                <c:ptCount val="4"/>
                <c:pt idx="0">
                  <c:v>2045.2</c:v>
                </c:pt>
                <c:pt idx="1">
                  <c:v>39.200000000000003</c:v>
                </c:pt>
                <c:pt idx="2">
                  <c:v>272.7</c:v>
                </c:pt>
                <c:pt idx="3">
                  <c:v>2423</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8-E07B-47F4-B1C5-3AB1E75C206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557116985321"/>
          <c:y val="8.2719370722770691E-2"/>
          <c:w val="0.63755226135253906"/>
          <c:h val="0.80569159984588623"/>
        </c:manualLayout>
      </c:layout>
      <c:pieChart>
        <c:varyColors val="1"/>
        <c:ser>
          <c:idx val="0"/>
          <c:order val="0"/>
          <c:dPt>
            <c:idx val="0"/>
            <c:bubble3D val="0"/>
            <c:spPr>
              <a:solidFill>
                <a:schemeClr val="accent6"/>
              </a:solidFill>
              <a:ln w="19050">
                <a:solidFill>
                  <a:schemeClr val="lt1"/>
                </a:solidFill>
              </a:ln>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61DC-4C44-897C-CBA21021631F}"/>
              </c:ext>
            </c:extLst>
          </c:dPt>
          <c:dPt>
            <c:idx val="1"/>
            <c:bubble3D val="0"/>
            <c:spPr>
              <a:solidFill>
                <a:schemeClr val="accent5"/>
              </a:solidFill>
              <a:ln w="19050">
                <a:solidFill>
                  <a:schemeClr val="lt1"/>
                </a:solidFill>
              </a:ln>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61DC-4C44-897C-CBA21021631F}"/>
              </c:ext>
            </c:extLst>
          </c:dPt>
          <c:dPt>
            <c:idx val="2"/>
            <c:bubble3D val="0"/>
            <c:spPr>
              <a:solidFill>
                <a:schemeClr val="accent4"/>
              </a:solidFill>
              <a:ln w="19050">
                <a:solidFill>
                  <a:schemeClr val="lt1"/>
                </a:solidFill>
              </a:ln>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5-61DC-4C44-897C-CBA21021631F}"/>
              </c:ext>
            </c:extLst>
          </c:dPt>
          <c:dPt>
            <c:idx val="3"/>
            <c:bubble3D val="0"/>
            <c:spPr>
              <a:solidFill>
                <a:schemeClr val="accent2">
                  <a:lumMod val="75000"/>
                </a:schemeClr>
              </a:solidFill>
              <a:ln w="19050">
                <a:solidFill>
                  <a:schemeClr val="lt1"/>
                </a:solidFill>
              </a:ln>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7-61DC-4C44-897C-CBA21021631F}"/>
              </c:ext>
            </c:extLst>
          </c:dPt>
          <c:dPt>
            <c:idx val="4"/>
            <c:bubble3D val="0"/>
            <c:spPr>
              <a:solidFill>
                <a:schemeClr val="accent5">
                  <a:lumMod val="60000"/>
                </a:schemeClr>
              </a:solidFill>
              <a:ln w="19050">
                <a:solidFill>
                  <a:schemeClr val="lt1"/>
                </a:solidFill>
              </a:ln>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9-61DC-4C44-897C-CBA21021631F}"/>
              </c:ext>
            </c:extLst>
          </c:dPt>
          <c:dPt>
            <c:idx val="5"/>
            <c:bubble3D val="0"/>
            <c:spPr>
              <a:solidFill>
                <a:schemeClr val="accent4">
                  <a:lumMod val="60000"/>
                </a:schemeClr>
              </a:solidFill>
              <a:ln w="19050">
                <a:solidFill>
                  <a:schemeClr val="lt1"/>
                </a:solidFill>
              </a:ln>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B-61DC-4C44-897C-CBA21021631F}"/>
              </c:ext>
            </c:extLst>
          </c:dPt>
          <c:dLbls>
            <c:dLbl>
              <c:idx val="1"/>
              <c:layout>
                <c:manualLayout>
                  <c:x val="5.589679628610611E-2"/>
                  <c:y val="-5.6855104863643646E-2"/>
                </c:manualLayout>
              </c:layout>
              <c:tx>
                <c:rich>
                  <a:bodyPr rot="0" spcFirstLastPara="1" vertOverflow="ellipsis" vert="horz" wrap="square" lIns="38100" tIns="19050" rIns="38100" bIns="19050" anchor="ctr" anchorCtr="1">
                    <a:spAutoFit/>
                  </a:bodyPr>
                  <a:lstStyle/>
                  <a:p>
                    <a:pPr>
                      <a:defRPr sz="1600" b="0" i="0" u="none" strike="noStrike" kern="1200" baseline="0">
                        <a:solidFill>
                          <a:srgbClr val="0070C0"/>
                        </a:solidFill>
                        <a:latin typeface="+mn-lt"/>
                        <a:ea typeface="+mn-ea"/>
                        <a:cs typeface="+mn-cs"/>
                      </a:defRPr>
                    </a:pPr>
                    <a:fld id="{45285F65-567B-490C-8388-980CFBB4D3D0}" type="CATEGORYNAME">
                      <a:rPr lang="en-US" altLang="zh-CN" sz="1600">
                        <a:solidFill>
                          <a:srgbClr val="0070C0"/>
                        </a:solidFill>
                      </a:rPr>
                      <a:pPr>
                        <a:defRPr sz="1600" b="0" i="0" u="none" strike="noStrike" kern="1200" baseline="0">
                          <a:solidFill>
                            <a:srgbClr val="0070C0"/>
                          </a:solidFill>
                          <a:latin typeface="+mn-lt"/>
                          <a:ea typeface="+mn-ea"/>
                          <a:cs typeface="+mn-cs"/>
                        </a:defRPr>
                      </a:pPr>
                      <a:t>[类别名称]</a:t>
                    </a:fld>
                    <a:r>
                      <a:rPr lang="en-US" sz="1600" baseline="0">
                        <a:solidFill>
                          <a:srgbClr val="0070C0"/>
                        </a:solidFill>
                      </a:rPr>
                      <a:t>
</a:t>
                    </a:r>
                    <a:fld id="{BFB936B7-4B51-4374-9F1A-5225F5FB7CEF}" type="PERCENTAGE">
                      <a:rPr lang="en-US" altLang="zh-CN" sz="1600" baseline="0">
                        <a:solidFill>
                          <a:srgbClr val="0070C0"/>
                        </a:solidFill>
                      </a:rPr>
                      <a:pPr>
                        <a:defRPr sz="1600" b="0" i="0" u="none" strike="noStrike" kern="1200" baseline="0">
                          <a:solidFill>
                            <a:srgbClr val="0070C0"/>
                          </a:solidFill>
                          <a:latin typeface="+mn-lt"/>
                          <a:ea typeface="+mn-ea"/>
                          <a:cs typeface="+mn-cs"/>
                        </a:defRPr>
                      </a:pPr>
                      <a:t>[百分比]</a:t>
                    </a:fld>
                    <a:endParaRPr lang="en-US" sz="1600" baseline="0">
                      <a:solidFill>
                        <a:srgbClr val="0070C0"/>
                      </a:solidFill>
                    </a:endParaRPr>
                  </a:p>
                </c:rich>
              </c:tx>
              <c:spPr>
                <a:noFill/>
                <a:ln>
                  <a:noFill/>
                </a:ln>
                <a:effectLst/>
              </c:spPr>
              <c:dLblPos val="bestFit"/>
              <c:showLegendKey val="0"/>
              <c:showVal val="0"/>
              <c:showCatName val="1"/>
              <c:showSerName val="0"/>
              <c:showPercent val="1"/>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61DC-4C44-897C-CBA21021631F}"/>
                </c:ext>
                <c:ext xmlns:c15="http://schemas.microsoft.com/office/drawing/2012/chart" uri="{CE6537A1-D6FC-4f65-9D91-7224C49458BB}">
                  <c15:layout/>
                  <c15:dlblFieldTable/>
                  <c15:showDataLabelsRange val="0"/>
                </c:ext>
              </c:extLst>
            </c:dLbl>
            <c:dLbl>
              <c:idx val="3"/>
              <c:layout>
                <c:manualLayout>
                  <c:x val="4.3888211250305176E-2"/>
                  <c:y val="-2.9542632400989532E-3"/>
                </c:manualLayout>
              </c:layout>
              <c:dLblPos val="bestFit"/>
              <c:showLegendKey val="0"/>
              <c:showVal val="0"/>
              <c:showCatName val="1"/>
              <c:showSerName val="0"/>
              <c:showPercent val="1"/>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7-61DC-4C44-897C-CBA21021631F}"/>
                </c:ext>
                <c:ext xmlns:c15="http://schemas.microsoft.com/office/drawing/2012/chart" uri="{CE6537A1-D6FC-4f65-9D91-7224C49458BB}">
                  <c15:layout/>
                </c:ext>
              </c:extLst>
            </c:dLbl>
            <c:dLbl>
              <c:idx val="4"/>
              <c:layout>
                <c:manualLayout>
                  <c:x val="-3.0098274350166321E-2"/>
                  <c:y val="-5.4628033190965652E-2"/>
                </c:manualLayout>
              </c:layout>
              <c:dLblPos val="bestFit"/>
              <c:showLegendKey val="0"/>
              <c:showVal val="0"/>
              <c:showCatName val="1"/>
              <c:showSerName val="0"/>
              <c:showPercent val="1"/>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9-61DC-4C44-897C-CBA21021631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smtId="4294967295">
                    <a:solidFill>
                      <a:schemeClr val="tx1">
                        <a:lumMod val="75000"/>
                        <a:lumOff val="25000"/>
                      </a:schemeClr>
                    </a:solidFill>
                    <a:latin typeface="+mn-lt"/>
                    <a:ea typeface="+mn-ea"/>
                    <a:cs typeface="+mn-cs"/>
                  </a:defRPr>
                </a:pPr>
                <a:endParaRPr lang="zh-CN"/>
              </a:p>
            </c:txPr>
            <c:dLblPos val="outEnd"/>
            <c:showLegendKey val="0"/>
            <c:showVal val="0"/>
            <c:showCatName val="1"/>
            <c:showSerName val="0"/>
            <c:showPercent val="1"/>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Lst>
          </c:dLbls>
          <c:cat>
            <c:strRef>
              <c:f>Sheet1!$A$2:$A$7</c:f>
              <c:strCache>
                <c:ptCount val="6"/>
                <c:pt idx="0">
                  <c:v>industry</c:v>
                </c:pt>
                <c:pt idx="1">
                  <c:v>agriculture, 
forestry and 
fishing</c:v>
                </c:pt>
                <c:pt idx="2">
                  <c:v>construction</c:v>
                </c:pt>
                <c:pt idx="3">
                  <c:v>transport and 
communication</c:v>
                </c:pt>
                <c:pt idx="4">
                  <c:v>net taxes</c:v>
                </c:pt>
                <c:pt idx="5">
                  <c:v>other 
sectors</c:v>
                </c:pt>
              </c:strCache>
            </c:strRef>
          </c:cat>
          <c:val>
            <c:numRef>
              <c:f>Sheet1!$B$2:$B$7</c:f>
              <c:numCache>
                <c:formatCode>0.0</c:formatCode>
                <c:ptCount val="6"/>
                <c:pt idx="0">
                  <c:v>24.400599999999997</c:v>
                </c:pt>
                <c:pt idx="1">
                  <c:v>5.0164</c:v>
                </c:pt>
                <c:pt idx="2">
                  <c:v>5.5777000000000001</c:v>
                </c:pt>
                <c:pt idx="3">
                  <c:v>6.6242000000000001</c:v>
                </c:pt>
                <c:pt idx="4">
                  <c:v>6.9924999999999997</c:v>
                </c:pt>
                <c:pt idx="5">
                  <c:v>23.820799999999998</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C-61DC-4C44-897C-CBA21021631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Sheet3!$B$2</c:f>
              <c:strCache>
                <c:ptCount val="1"/>
                <c:pt idx="0">
                  <c:v>cereals and 
dried pulses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smtId="4294967295">
                    <a:solidFill>
                      <a:sysClr val="windowText" lastClr="000000"/>
                    </a:solidFill>
                    <a:latin typeface="+mn-lt"/>
                    <a:ea typeface="+mn-ea"/>
                    <a:cs typeface="+mn-cs"/>
                  </a:defRPr>
                </a:pPr>
                <a:endParaRPr lang="zh-CN"/>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numRef>
              <c:f>Sheet3!$A$3:$A$10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Sheet3!$B$3:$B$10</c:f>
              <c:numCache>
                <c:formatCode>0.0</c:formatCode>
                <c:ptCount val="8"/>
                <c:pt idx="0">
                  <c:v>648.20000000000005</c:v>
                </c:pt>
                <c:pt idx="1">
                  <c:v>968</c:v>
                </c:pt>
                <c:pt idx="2">
                  <c:v>952.1</c:v>
                </c:pt>
                <c:pt idx="3">
                  <c:v>997.5</c:v>
                </c:pt>
                <c:pt idx="4">
                  <c:v>977.2</c:v>
                </c:pt>
                <c:pt idx="5">
                  <c:v>1083.0999999999999</c:v>
                </c:pt>
                <c:pt idx="6">
                  <c:v>1072.3</c:v>
                </c:pt>
                <c:pt idx="7">
                  <c:v>989.1</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0-A507-4E28-82E8-94E35D8CEC04}"/>
            </c:ext>
          </c:extLst>
        </c:ser>
        <c:ser>
          <c:idx val="1"/>
          <c:order val="1"/>
          <c:tx>
            <c:strRef>
              <c:f>Sheet3!$C$2</c:f>
              <c:strCache>
                <c:ptCount val="1"/>
                <c:pt idx="0">
                  <c:v>industrial 
crops</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smtId="4294967295">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numRef>
              <c:f>Sheet3!$A$3:$A$10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Sheet3!$C$3:$C$10</c:f>
              <c:numCache>
                <c:formatCode>0.0</c:formatCode>
                <c:ptCount val="8"/>
                <c:pt idx="0">
                  <c:v>118.2</c:v>
                </c:pt>
                <c:pt idx="1">
                  <c:v>52.6</c:v>
                </c:pt>
                <c:pt idx="2">
                  <c:v>38.700000000000003</c:v>
                </c:pt>
                <c:pt idx="3">
                  <c:v>73.599999999999994</c:v>
                </c:pt>
                <c:pt idx="4">
                  <c:v>180.9</c:v>
                </c:pt>
                <c:pt idx="5">
                  <c:v>159</c:v>
                </c:pt>
                <c:pt idx="6">
                  <c:v>130.19999999999999</c:v>
                </c:pt>
                <c:pt idx="7">
                  <c:v>122</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A507-4E28-82E8-94E35D8CEC04}"/>
            </c:ext>
          </c:extLst>
        </c:ser>
        <c:ser>
          <c:idx val="2"/>
          <c:order val="2"/>
          <c:tx>
            <c:strRef>
              <c:f>Sheet3!$D$2</c:f>
              <c:strCache>
                <c:ptCount val="1"/>
                <c:pt idx="0">
                  <c:v>рotates,
vegetables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smtId="4294967295">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numRef>
              <c:f>Sheet3!$A$3:$A$10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Sheet3!$D$3:$D$10</c:f>
              <c:numCache>
                <c:formatCode>0.0</c:formatCode>
                <c:ptCount val="8"/>
                <c:pt idx="0">
                  <c:v>136.1</c:v>
                </c:pt>
                <c:pt idx="1">
                  <c:v>178.8</c:v>
                </c:pt>
                <c:pt idx="2">
                  <c:v>166</c:v>
                </c:pt>
                <c:pt idx="3">
                  <c:v>163.1</c:v>
                </c:pt>
                <c:pt idx="4">
                  <c:v>151.5</c:v>
                </c:pt>
                <c:pt idx="5">
                  <c:v>149.69999999999999</c:v>
                </c:pt>
                <c:pt idx="6">
                  <c:v>147.69999999999999</c:v>
                </c:pt>
                <c:pt idx="7">
                  <c:v>143.6</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2-A507-4E28-82E8-94E35D8CEC04}"/>
            </c:ext>
          </c:extLst>
        </c:ser>
        <c:ser>
          <c:idx val="3"/>
          <c:order val="3"/>
          <c:tx>
            <c:strRef>
              <c:f>Sheet3!$E$2</c:f>
              <c:strCache>
                <c:ptCount val="1"/>
                <c:pt idx="0">
                  <c:v>fodder 
crops   </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smtId="4294967295">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numRef>
              <c:f>Sheet3!$A$3:$A$10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Sheet3!$E$3:$E$10</c:f>
              <c:numCache>
                <c:formatCode>0.0</c:formatCode>
                <c:ptCount val="8"/>
                <c:pt idx="0">
                  <c:v>139</c:v>
                </c:pt>
                <c:pt idx="1">
                  <c:v>384.5</c:v>
                </c:pt>
                <c:pt idx="2">
                  <c:v>428.6</c:v>
                </c:pt>
                <c:pt idx="3">
                  <c:v>394.1</c:v>
                </c:pt>
                <c:pt idx="4">
                  <c:v>356.1</c:v>
                </c:pt>
                <c:pt idx="5">
                  <c:v>346.2</c:v>
                </c:pt>
                <c:pt idx="6">
                  <c:v>366.9</c:v>
                </c:pt>
                <c:pt idx="7">
                  <c:v>376.2</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A507-4E28-82E8-94E35D8CEC04}"/>
            </c:ext>
          </c:extLst>
        </c:ser>
        <c:ser>
          <c:idx val="4"/>
          <c:order val="4"/>
          <c:tx>
            <c:strRef>
              <c:f>Sheet3!$F$2</c:f>
              <c:strCache>
                <c:ptCount val="1"/>
                <c:pt idx="0">
                  <c:v>perennials</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smtId="4294967295">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numRef>
              <c:f>Sheet3!$A$3:$A$10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Sheet3!$F$3:$F$10</c:f>
              <c:numCache>
                <c:formatCode>0.0</c:formatCode>
                <c:ptCount val="8"/>
                <c:pt idx="0">
                  <c:v>102.7</c:v>
                </c:pt>
                <c:pt idx="1">
                  <c:v>143.69999999999999</c:v>
                </c:pt>
                <c:pt idx="2">
                  <c:v>161.19999999999999</c:v>
                </c:pt>
                <c:pt idx="3">
                  <c:v>188.8</c:v>
                </c:pt>
                <c:pt idx="4">
                  <c:v>203.6</c:v>
                </c:pt>
                <c:pt idx="5">
                  <c:v>216.89999999999998</c:v>
                </c:pt>
                <c:pt idx="6">
                  <c:v>227.6</c:v>
                </c:pt>
                <c:pt idx="7">
                  <c:v>231</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4-A507-4E28-82E8-94E35D8CEC04}"/>
            </c:ext>
          </c:extLst>
        </c:ser>
        <c:dLbls>
          <c:showLegendKey val="0"/>
          <c:showVal val="0"/>
          <c:showCatName val="0"/>
          <c:showSerName val="0"/>
          <c:showPercent val="0"/>
          <c:showBubbleSize val="0"/>
        </c:dLbls>
        <c:gapWidth val="150"/>
        <c:overlap val="100"/>
        <c:axId val="1409308496"/>
        <c:axId val="1409317200"/>
      </c:barChart>
      <c:catAx>
        <c:axId val="140930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smtId="4294967295">
                <a:solidFill>
                  <a:schemeClr val="tx1">
                    <a:lumMod val="65000"/>
                    <a:lumOff val="35000"/>
                  </a:schemeClr>
                </a:solidFill>
                <a:latin typeface="+mn-lt"/>
                <a:ea typeface="+mn-ea"/>
                <a:cs typeface="+mn-cs"/>
              </a:defRPr>
            </a:pPr>
            <a:endParaRPr lang="zh-CN"/>
          </a:p>
        </c:txPr>
        <c:crossAx val="1409317200"/>
        <c:crosses val="autoZero"/>
        <c:auto val="0"/>
        <c:lblAlgn val="ctr"/>
        <c:lblOffset val="100"/>
        <c:noMultiLvlLbl val="0"/>
      </c:catAx>
      <c:valAx>
        <c:axId val="1409317200"/>
        <c:scaling>
          <c:orientation val="minMax"/>
          <c:max val="2000"/>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minorTickMark val="none"/>
        <c:tickLblPos val="nextTo"/>
        <c:crossAx val="1409308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smtId="4294967295">
              <a:solidFill>
                <a:schemeClr val="tx1">
                  <a:lumMod val="65000"/>
                  <a:lumOff val="35000"/>
                </a:schemeClr>
              </a:solidFill>
              <a:latin typeface="+mn-lt"/>
              <a:ea typeface="+mn-ea"/>
              <a:cs typeface="+mn-cs"/>
            </a:defRPr>
          </a:pPr>
          <a:endParaRPr lang="zh-CN"/>
        </a:p>
      </c:txPr>
    </c:legend>
    <c:plotVisOnly val="1"/>
    <c:dispBlanksAs val="gap"/>
    <c:showDLblsOverMax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smtId="4294967295"/>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9694767E-2"/>
          <c:y val="5.0925925374031067E-2"/>
          <c:w val="0.93888890743255615"/>
          <c:h val="0.62523841857910156"/>
        </c:manualLayout>
      </c:layout>
      <c:lineChart>
        <c:grouping val="standard"/>
        <c:varyColors val="0"/>
        <c:ser>
          <c:idx val="0"/>
          <c:order val="0"/>
          <c:tx>
            <c:strRef>
              <c:f>Sheet6!$B$2</c:f>
              <c:strCache>
                <c:ptCount val="1"/>
                <c:pt idx="0">
                  <c:v> Cereals and 
dried pulses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rgbClr val="0070C0"/>
                    </a:solidFill>
                    <a:latin typeface="+mn-lt"/>
                    <a:ea typeface="+mn-ea"/>
                    <a:cs typeface="+mn-cs"/>
                  </a:defRPr>
                </a:pPr>
                <a:endParaRPr lang="zh-CN"/>
              </a:p>
            </c:txPr>
            <c:dLblPos val="t"/>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Sheet6!$A$3:$A$10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Sheet6!$B$3:$B$10</c:f>
              <c:numCache>
                <c:formatCode>0.0</c:formatCode>
                <c:ptCount val="8"/>
                <c:pt idx="0">
                  <c:v>2.38</c:v>
                </c:pt>
                <c:pt idx="1">
                  <c:v>2.0699999999999998</c:v>
                </c:pt>
                <c:pt idx="2">
                  <c:v>3.15</c:v>
                </c:pt>
                <c:pt idx="3">
                  <c:v>3.06</c:v>
                </c:pt>
                <c:pt idx="4">
                  <c:v>2.98</c:v>
                </c:pt>
                <c:pt idx="5">
                  <c:v>3</c:v>
                </c:pt>
                <c:pt idx="6">
                  <c:v>3.21</c:v>
                </c:pt>
                <c:pt idx="7">
                  <c:v>3.18</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0-B7E4-4EE7-9E6B-EF70879D8E20}"/>
            </c:ext>
          </c:extLst>
        </c:ser>
        <c:ser>
          <c:idx val="1"/>
          <c:order val="1"/>
          <c:tx>
            <c:strRef>
              <c:f>Sheet6!$C$2</c:f>
              <c:strCache>
                <c:ptCount val="1"/>
                <c:pt idx="0">
                  <c:v>  Cotton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714475154876709E-2"/>
                  <c:y val="1.0902074165642262E-2"/>
                </c:manualLayout>
              </c:layout>
              <c:dLblPos val="r"/>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B7E4-4EE7-9E6B-EF70879D8E20}"/>
                </c:ext>
                <c:ext xmlns:c15="http://schemas.microsoft.com/office/drawing/2012/chart" uri="{CE6537A1-D6FC-4f65-9D91-7224C49458BB}">
                  <c15:layout/>
                </c:ext>
              </c:extLst>
            </c:dLbl>
            <c:dLbl>
              <c:idx val="1"/>
              <c:layout>
                <c:manualLayout>
                  <c:x val="-1.1641843244433403E-2"/>
                  <c:y val="2.8397740796208382E-2"/>
                </c:manualLayout>
              </c:layout>
              <c:dLblPos val="r"/>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2-B7E4-4EE7-9E6B-EF70879D8E20}"/>
                </c:ext>
                <c:ext xmlns:c15="http://schemas.microsoft.com/office/drawing/2012/chart" uri="{CE6537A1-D6FC-4f65-9D91-7224C49458BB}">
                  <c15:layout/>
                </c:ext>
              </c:extLst>
            </c:dLbl>
            <c:dLbl>
              <c:idx val="2"/>
              <c:layout>
                <c:manualLayout>
                  <c:x val="-3.6618150770664215E-2"/>
                  <c:y val="4.1519492864608765E-2"/>
                </c:manualLayout>
              </c:layout>
              <c:dLblPos val="r"/>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B7E4-4EE7-9E6B-EF70879D8E20}"/>
                </c:ext>
                <c:ext xmlns:c15="http://schemas.microsoft.com/office/drawing/2012/chart" uri="{CE6537A1-D6FC-4f65-9D91-7224C49458BB}">
                  <c15:layout/>
                </c:ext>
              </c:extLst>
            </c:dLbl>
            <c:dLbl>
              <c:idx val="3"/>
              <c:layout>
                <c:manualLayout>
                  <c:x val="-3.9393294602632523E-2"/>
                  <c:y val="4.5893408358097076E-2"/>
                </c:manualLayout>
              </c:layout>
              <c:dLblPos val="r"/>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4-B7E4-4EE7-9E6B-EF70879D8E20}"/>
                </c:ext>
                <c:ext xmlns:c15="http://schemas.microsoft.com/office/drawing/2012/chart" uri="{CE6537A1-D6FC-4f65-9D91-7224C49458BB}">
                  <c15:layout/>
                </c:ext>
              </c:extLst>
            </c:dLbl>
            <c:dLbl>
              <c:idx val="4"/>
              <c:layout>
                <c:manualLayout>
                  <c:x val="-2.5517569854855537E-2"/>
                  <c:y val="4.1519492864608765E-2"/>
                </c:manualLayout>
              </c:layout>
              <c:dLblPos val="r"/>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5-B7E4-4EE7-9E6B-EF70879D8E20}"/>
                </c:ext>
                <c:ext xmlns:c15="http://schemas.microsoft.com/office/drawing/2012/chart" uri="{CE6537A1-D6FC-4f65-9D91-7224C49458BB}">
                  <c15:layout/>
                </c:ext>
              </c:extLst>
            </c:dLbl>
            <c:dLbl>
              <c:idx val="5"/>
              <c:layout>
                <c:manualLayout>
                  <c:x val="-1.7192134633660316E-2"/>
                  <c:y val="3.7145573645830154E-2"/>
                </c:manualLayout>
              </c:layout>
              <c:dLblPos val="r"/>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6-B7E4-4EE7-9E6B-EF70879D8E2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accent2">
                        <a:lumMod val="75000"/>
                      </a:schemeClr>
                    </a:solidFill>
                    <a:latin typeface="+mn-lt"/>
                    <a:ea typeface="+mn-ea"/>
                    <a:cs typeface="+mn-cs"/>
                  </a:defRPr>
                </a:pPr>
                <a:endParaRPr lang="zh-CN"/>
              </a:p>
            </c:txPr>
            <c:dLblPos val="b"/>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Sheet6!$A$3:$A$10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Sheet6!$C$3:$C$10</c:f>
              <c:numCache>
                <c:formatCode>0.0</c:formatCode>
                <c:ptCount val="8"/>
                <c:pt idx="0">
                  <c:v>0.90999999999999992</c:v>
                </c:pt>
                <c:pt idx="1">
                  <c:v>1.27</c:v>
                </c:pt>
                <c:pt idx="2">
                  <c:v>1.8800000000000001</c:v>
                </c:pt>
                <c:pt idx="3">
                  <c:v>1.73</c:v>
                </c:pt>
                <c:pt idx="4">
                  <c:v>1.53</c:v>
                </c:pt>
                <c:pt idx="5">
                  <c:v>1.7600000000000002</c:v>
                </c:pt>
                <c:pt idx="6">
                  <c:v>2.95</c:v>
                </c:pt>
                <c:pt idx="7">
                  <c:v>3.3600000000000003</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7-B7E4-4EE7-9E6B-EF70879D8E20}"/>
            </c:ext>
          </c:extLst>
        </c:ser>
        <c:ser>
          <c:idx val="3"/>
          <c:order val="2"/>
          <c:tx>
            <c:strRef>
              <c:f>Sheet6!$D$2</c:f>
              <c:strCache>
                <c:ptCount val="1"/>
                <c:pt idx="0">
                  <c:v>  Potatoes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accent4">
                        <a:lumMod val="75000"/>
                      </a:schemeClr>
                    </a:solidFill>
                    <a:latin typeface="+mn-lt"/>
                    <a:ea typeface="+mn-ea"/>
                    <a:cs typeface="+mn-cs"/>
                  </a:defRPr>
                </a:pPr>
                <a:endParaRPr lang="zh-CN"/>
              </a:p>
            </c:txPr>
            <c:dLblPos val="b"/>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Sheet6!$A$3:$A$10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Sheet6!$D$3:$D$10</c:f>
              <c:numCache>
                <c:formatCode>0.0</c:formatCode>
                <c:ptCount val="8"/>
                <c:pt idx="0">
                  <c:v>8.4</c:v>
                </c:pt>
                <c:pt idx="1">
                  <c:v>14.5</c:v>
                </c:pt>
                <c:pt idx="2">
                  <c:v>13.6</c:v>
                </c:pt>
                <c:pt idx="3">
                  <c:v>14</c:v>
                </c:pt>
                <c:pt idx="4">
                  <c:v>15</c:v>
                </c:pt>
                <c:pt idx="5">
                  <c:v>14.9</c:v>
                </c:pt>
                <c:pt idx="6">
                  <c:v>16.899999999999999</c:v>
                </c:pt>
                <c:pt idx="7">
                  <c:v>17.399999999999999</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8-B7E4-4EE7-9E6B-EF70879D8E20}"/>
            </c:ext>
          </c:extLst>
        </c:ser>
        <c:ser>
          <c:idx val="4"/>
          <c:order val="3"/>
          <c:tx>
            <c:strRef>
              <c:f>Sheet6!$E$2</c:f>
              <c:strCache>
                <c:ptCount val="1"/>
                <c:pt idx="0">
                  <c:v>  Vegetables</c:v>
                </c:pt>
              </c:strCache>
            </c:strRef>
          </c:tx>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accent6">
                        <a:lumMod val="75000"/>
                      </a:schemeClr>
                    </a:solidFill>
                    <a:latin typeface="+mn-lt"/>
                    <a:ea typeface="+mn-ea"/>
                    <a:cs typeface="+mn-cs"/>
                  </a:defRPr>
                </a:pPr>
                <a:endParaRPr lang="zh-CN"/>
              </a:p>
            </c:txPr>
            <c:dLblPos val="t"/>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Sheet6!$A$3:$A$10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Sheet6!$E$3:$E$10</c:f>
              <c:numCache>
                <c:formatCode>0.0</c:formatCode>
                <c:ptCount val="8"/>
                <c:pt idx="0">
                  <c:v>13.3</c:v>
                </c:pt>
                <c:pt idx="1">
                  <c:v>14.2</c:v>
                </c:pt>
                <c:pt idx="2">
                  <c:v>15.8</c:v>
                </c:pt>
                <c:pt idx="3">
                  <c:v>15.9</c:v>
                </c:pt>
                <c:pt idx="4">
                  <c:v>15.5</c:v>
                </c:pt>
                <c:pt idx="5">
                  <c:v>16.2</c:v>
                </c:pt>
                <c:pt idx="6">
                  <c:v>17.600000000000001</c:v>
                </c:pt>
                <c:pt idx="7">
                  <c:v>18.8</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9-B7E4-4EE7-9E6B-EF70879D8E20}"/>
            </c:ext>
          </c:extLst>
        </c:ser>
        <c:ser>
          <c:idx val="2"/>
          <c:order val="4"/>
          <c:tx>
            <c:strRef>
              <c:f>Sheet6!$F$2</c:f>
              <c:strCache>
                <c:ptCount val="1"/>
                <c:pt idx="0">
                  <c:v>Fruit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Sheet6!$A$3:$A$10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Sheet6!$F$3:$F$10</c:f>
              <c:numCache>
                <c:formatCode>0.0</c:formatCode>
                <c:ptCount val="8"/>
                <c:pt idx="0">
                  <c:v>6.1899999999999995</c:v>
                </c:pt>
                <c:pt idx="1">
                  <c:v>7.06</c:v>
                </c:pt>
                <c:pt idx="2">
                  <c:v>7.1400000000000006</c:v>
                </c:pt>
                <c:pt idx="3">
                  <c:v>6.57</c:v>
                </c:pt>
                <c:pt idx="4">
                  <c:v>6.8400000000000007</c:v>
                </c:pt>
                <c:pt idx="5">
                  <c:v>6.8</c:v>
                </c:pt>
                <c:pt idx="6">
                  <c:v>7.1</c:v>
                </c:pt>
                <c:pt idx="7">
                  <c:v>7.0299999999999994</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A-B7E4-4EE7-9E6B-EF70879D8E20}"/>
            </c:ext>
          </c:extLst>
        </c:ser>
        <c:dLbls>
          <c:showLegendKey val="0"/>
          <c:showVal val="0"/>
          <c:showCatName val="0"/>
          <c:showSerName val="0"/>
          <c:showPercent val="0"/>
          <c:showBubbleSize val="0"/>
        </c:dLbls>
        <c:marker val="1"/>
        <c:smooth val="0"/>
        <c:axId val="1409309040"/>
        <c:axId val="1409305776"/>
      </c:lineChart>
      <c:catAx>
        <c:axId val="140930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smtId="4294967295">
                <a:solidFill>
                  <a:schemeClr val="tx1">
                    <a:lumMod val="65000"/>
                    <a:lumOff val="35000"/>
                  </a:schemeClr>
                </a:solidFill>
                <a:latin typeface="+mn-lt"/>
                <a:ea typeface="+mn-ea"/>
                <a:cs typeface="+mn-cs"/>
              </a:defRPr>
            </a:pPr>
            <a:endParaRPr lang="zh-CN"/>
          </a:p>
        </c:txPr>
        <c:crossAx val="1409305776"/>
        <c:crosses val="autoZero"/>
        <c:auto val="0"/>
        <c:lblAlgn val="ctr"/>
        <c:lblOffset val="100"/>
        <c:noMultiLvlLbl val="0"/>
      </c:catAx>
      <c:valAx>
        <c:axId val="1409305776"/>
        <c:scaling>
          <c:orientation val="minMax"/>
          <c:min val="0"/>
        </c:scaling>
        <c:delete val="1"/>
        <c:axPos val="l"/>
        <c:numFmt formatCode="0.0" sourceLinked="1"/>
        <c:majorTickMark val="out"/>
        <c:minorTickMark val="none"/>
        <c:tickLblPos val="nextTo"/>
        <c:crossAx val="1409309040"/>
        <c:crosses val="autoZero"/>
        <c:crossBetween val="between"/>
        <c:min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smtId="4294967295">
              <a:solidFill>
                <a:schemeClr val="tx1">
                  <a:lumMod val="65000"/>
                  <a:lumOff val="35000"/>
                </a:schemeClr>
              </a:solidFill>
              <a:latin typeface="+mn-lt"/>
              <a:ea typeface="+mn-ea"/>
              <a:cs typeface="+mn-cs"/>
            </a:defRPr>
          </a:pPr>
          <a:endParaRPr lang="zh-CN"/>
        </a:p>
      </c:txPr>
    </c:legend>
    <c:plotVisOnly val="1"/>
    <c:dispBlanksAs val="gap"/>
    <c:showDLblsOverMax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Sheet7!$B$2</c:f>
              <c:strCache>
                <c:ptCount val="1"/>
                <c:pt idx="0">
                  <c:v>Milking per 
a cow and 
buffalo, ton</c:v>
                </c:pt>
              </c:strCache>
            </c:strRef>
          </c:tx>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tx1">
                        <a:lumMod val="75000"/>
                        <a:lumOff val="25000"/>
                      </a:schemeClr>
                    </a:solidFill>
                    <a:latin typeface="+mn-lt"/>
                    <a:ea typeface="+mn-ea"/>
                    <a:cs typeface="+mn-cs"/>
                  </a:defRPr>
                </a:pPr>
                <a:endParaRPr lang="zh-CN"/>
              </a:p>
            </c:txPr>
            <c:dLblPos val="l"/>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Sheet7!$A$3:$A$10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Sheet7!$B$3:$B$10</c:f>
              <c:numCache>
                <c:formatCode>0.00</c:formatCode>
                <c:ptCount val="8"/>
                <c:pt idx="0">
                  <c:v>1.099</c:v>
                </c:pt>
                <c:pt idx="1">
                  <c:v>1.206</c:v>
                </c:pt>
                <c:pt idx="2">
                  <c:v>1.4550000000000001</c:v>
                </c:pt>
                <c:pt idx="3">
                  <c:v>1.5129999999999999</c:v>
                </c:pt>
                <c:pt idx="4">
                  <c:v>1.528</c:v>
                </c:pt>
                <c:pt idx="5">
                  <c:v>1.589</c:v>
                </c:pt>
                <c:pt idx="6">
                  <c:v>1.653</c:v>
                </c:pt>
                <c:pt idx="7">
                  <c:v>1.6870000000000001</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0-019D-414E-9686-C12BA30B56D3}"/>
            </c:ext>
          </c:extLst>
        </c:ser>
        <c:ser>
          <c:idx val="1"/>
          <c:order val="1"/>
          <c:tx>
            <c:strRef>
              <c:f>Sheet7!$C$2</c:f>
              <c:strCache>
                <c:ptCount val="1"/>
                <c:pt idx="0">
                  <c:v>Average annual 
lay eggs 
per hen, unit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accent2">
                        <a:lumMod val="50000"/>
                      </a:schemeClr>
                    </a:solidFill>
                    <a:latin typeface="+mn-lt"/>
                    <a:ea typeface="+mn-ea"/>
                    <a:cs typeface="+mn-cs"/>
                  </a:defRPr>
                </a:pPr>
                <a:endParaRPr lang="zh-CN"/>
              </a:p>
            </c:txPr>
            <c:dLblPos val="t"/>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Sheet7!$A$3:$A$10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Sheet7!$C$3:$C$10</c:f>
              <c:numCache>
                <c:formatCode>General</c:formatCode>
                <c:ptCount val="8"/>
                <c:pt idx="0">
                  <c:v>169</c:v>
                </c:pt>
                <c:pt idx="1">
                  <c:v>173</c:v>
                </c:pt>
                <c:pt idx="2">
                  <c:v>192</c:v>
                </c:pt>
                <c:pt idx="3">
                  <c:v>194</c:v>
                </c:pt>
                <c:pt idx="4">
                  <c:v>177</c:v>
                </c:pt>
                <c:pt idx="5">
                  <c:v>170</c:v>
                </c:pt>
                <c:pt idx="6">
                  <c:v>200</c:v>
                </c:pt>
                <c:pt idx="7">
                  <c:v>219</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019D-414E-9686-C12BA30B56D3}"/>
            </c:ext>
          </c:extLst>
        </c:ser>
        <c:ser>
          <c:idx val="3"/>
          <c:order val="2"/>
          <c:tx>
            <c:strRef>
              <c:f>Sheet7!$D$2</c:f>
              <c:strCache>
                <c:ptCount val="1"/>
                <c:pt idx="0">
                  <c:v>Weight increase 
per one head 
of cattle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accent4">
                        <a:lumMod val="75000"/>
                      </a:schemeClr>
                    </a:solidFill>
                    <a:latin typeface="+mn-lt"/>
                    <a:ea typeface="+mn-ea"/>
                    <a:cs typeface="+mn-cs"/>
                  </a:defRPr>
                </a:pPr>
                <a:endParaRPr lang="zh-CN"/>
              </a:p>
            </c:txPr>
            <c:dLblPos val="t"/>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Sheet7!$A$3:$A$10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Sheet7!$D$3:$D$10</c:f>
              <c:numCache>
                <c:formatCode>General</c:formatCode>
                <c:ptCount val="8"/>
                <c:pt idx="0">
                  <c:v>56.1</c:v>
                </c:pt>
                <c:pt idx="1">
                  <c:v>62.8</c:v>
                </c:pt>
                <c:pt idx="2">
                  <c:v>86.9</c:v>
                </c:pt>
                <c:pt idx="3">
                  <c:v>86.1</c:v>
                </c:pt>
                <c:pt idx="4">
                  <c:v>90.7</c:v>
                </c:pt>
                <c:pt idx="5">
                  <c:v>89.3</c:v>
                </c:pt>
                <c:pt idx="6">
                  <c:v>91.1</c:v>
                </c:pt>
                <c:pt idx="7" formatCode="0.0">
                  <c:v>96</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2-019D-414E-9686-C12BA30B56D3}"/>
            </c:ext>
          </c:extLst>
        </c:ser>
        <c:ser>
          <c:idx val="4"/>
          <c:order val="3"/>
          <c:tx>
            <c:strRef>
              <c:f>Sheet7!$E$2</c:f>
              <c:strCache>
                <c:ptCount val="1"/>
                <c:pt idx="0">
                  <c:v>Weight increase 
per one head 
of sheep or goat</c:v>
                </c:pt>
              </c:strCache>
            </c:strRef>
          </c:tx>
          <c:spPr>
            <a:ln w="28575" cap="rnd">
              <a:solidFill>
                <a:srgbClr val="0070C0"/>
              </a:solidFill>
              <a:round/>
            </a:ln>
            <a:effectLst/>
          </c:spPr>
          <c:marker>
            <c:symbol val="circle"/>
            <c:size val="5"/>
            <c:spPr>
              <a:solidFill>
                <a:schemeClr val="accent5">
                  <a:lumMod val="75000"/>
                </a:schemeClr>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rgbClr val="0070C0"/>
                    </a:solidFill>
                    <a:latin typeface="+mn-lt"/>
                    <a:ea typeface="+mn-ea"/>
                    <a:cs typeface="+mn-cs"/>
                  </a:defRPr>
                </a:pPr>
                <a:endParaRPr lang="zh-CN"/>
              </a:p>
            </c:txPr>
            <c:dLblPos val="t"/>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Sheet7!$A$3:$A$10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Sheet7!$E$3:$E$10</c:f>
              <c:numCache>
                <c:formatCode>General</c:formatCode>
                <c:ptCount val="8"/>
                <c:pt idx="0">
                  <c:v>14.9</c:v>
                </c:pt>
                <c:pt idx="1">
                  <c:v>14.4</c:v>
                </c:pt>
                <c:pt idx="2">
                  <c:v>12.7</c:v>
                </c:pt>
                <c:pt idx="3" formatCode="0.0">
                  <c:v>13</c:v>
                </c:pt>
                <c:pt idx="4">
                  <c:v>13.3</c:v>
                </c:pt>
                <c:pt idx="5">
                  <c:v>13.3</c:v>
                </c:pt>
                <c:pt idx="6">
                  <c:v>14.4</c:v>
                </c:pt>
                <c:pt idx="7">
                  <c:v>14.9</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019D-414E-9686-C12BA30B56D3}"/>
            </c:ext>
          </c:extLst>
        </c:ser>
        <c:dLbls>
          <c:showLegendKey val="0"/>
          <c:showVal val="0"/>
          <c:showCatName val="0"/>
          <c:showSerName val="0"/>
          <c:showPercent val="0"/>
          <c:showBubbleSize val="0"/>
        </c:dLbls>
        <c:marker val="1"/>
        <c:smooth val="0"/>
        <c:axId val="1669687264"/>
        <c:axId val="1669693248"/>
      </c:lineChart>
      <c:catAx>
        <c:axId val="166968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smtId="4294967295">
                <a:solidFill>
                  <a:schemeClr val="tx1">
                    <a:lumMod val="65000"/>
                    <a:lumOff val="35000"/>
                  </a:schemeClr>
                </a:solidFill>
                <a:latin typeface="+mn-lt"/>
                <a:ea typeface="+mn-ea"/>
                <a:cs typeface="+mn-cs"/>
              </a:defRPr>
            </a:pPr>
            <a:endParaRPr lang="zh-CN"/>
          </a:p>
        </c:txPr>
        <c:crossAx val="1669693248"/>
        <c:crosses val="autoZero"/>
        <c:auto val="0"/>
        <c:lblAlgn val="ctr"/>
        <c:lblOffset val="100"/>
        <c:noMultiLvlLbl val="0"/>
      </c:catAx>
      <c:valAx>
        <c:axId val="1669693248"/>
        <c:scaling>
          <c:orientation val="minMax"/>
        </c:scaling>
        <c:delete val="1"/>
        <c:axPos val="l"/>
        <c:numFmt formatCode="0.00" sourceLinked="1"/>
        <c:majorTickMark val="none"/>
        <c:minorTickMark val="none"/>
        <c:tickLblPos val="nextTo"/>
        <c:crossAx val="1669687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smtId="4294967295">
              <a:solidFill>
                <a:schemeClr val="tx1">
                  <a:lumMod val="65000"/>
                  <a:lumOff val="35000"/>
                </a:schemeClr>
              </a:solidFill>
              <a:latin typeface="+mn-lt"/>
              <a:ea typeface="+mn-ea"/>
              <a:cs typeface="+mn-cs"/>
            </a:defRPr>
          </a:pPr>
          <a:endParaRPr lang="zh-CN"/>
        </a:p>
      </c:txPr>
    </c:legend>
    <c:plotVisOnly val="1"/>
    <c:dispBlanksAs val="gap"/>
    <c:showDLblsOverMax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16170829534531E-2"/>
          <c:y val="2.8672149404883385E-2"/>
          <c:w val="0.87512320280075073"/>
          <c:h val="0.80539613962173462"/>
        </c:manualLayout>
      </c:layout>
      <c:barChart>
        <c:barDir val="col"/>
        <c:grouping val="clustered"/>
        <c:varyColors val="0"/>
        <c:ser>
          <c:idx val="0"/>
          <c:order val="0"/>
          <c:tx>
            <c:strRef>
              <c:f>'[2.4 en.xls]2.4'!$A$5</c:f>
              <c:strCache>
                <c:ptCount val="1"/>
                <c:pt idx="0">
                  <c:v>Sown area of winter and spring wheat, ha</c:v>
                </c:pt>
              </c:strCache>
            </c:strRef>
          </c:tx>
          <c:spPr>
            <a:solidFill>
              <a:schemeClr val="accent1"/>
            </a:solidFill>
            <a:ln>
              <a:noFill/>
            </a:ln>
            <a:effectLst/>
          </c:spPr>
          <c:invertIfNegative val="0"/>
          <c:cat>
            <c:numRef>
              <c:f>'[2.4 en.xls]2.4'!$B$4:$W$4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'[2.4 en.xls]2.4'!$B$5:$W$5</c:f>
              <c:numCache>
                <c:formatCode>0.0</c:formatCode>
                <c:ptCount val="22"/>
                <c:pt idx="0">
                  <c:v>495.40600000000001</c:v>
                </c:pt>
                <c:pt idx="1">
                  <c:v>571.55399999999997</c:v>
                </c:pt>
                <c:pt idx="2">
                  <c:v>650.78499999999997</c:v>
                </c:pt>
                <c:pt idx="3">
                  <c:v>592.14800000000002</c:v>
                </c:pt>
                <c:pt idx="4">
                  <c:v>610.91899999999998</c:v>
                </c:pt>
                <c:pt idx="5">
                  <c:v>591.452</c:v>
                </c:pt>
                <c:pt idx="6">
                  <c:v>561.58500000000004</c:v>
                </c:pt>
                <c:pt idx="7">
                  <c:v>488.56200000000001</c:v>
                </c:pt>
                <c:pt idx="8">
                  <c:v>603.97500000000002</c:v>
                </c:pt>
                <c:pt idx="9">
                  <c:v>807.88</c:v>
                </c:pt>
                <c:pt idx="10">
                  <c:v>657.64499999999998</c:v>
                </c:pt>
                <c:pt idx="11">
                  <c:v>654.18200000000002</c:v>
                </c:pt>
                <c:pt idx="12">
                  <c:v>687.93899999999996</c:v>
                </c:pt>
                <c:pt idx="13">
                  <c:v>689.46799999999996</c:v>
                </c:pt>
                <c:pt idx="14">
                  <c:v>609.85599999999999</c:v>
                </c:pt>
                <c:pt idx="15">
                  <c:v>539.67899999999997</c:v>
                </c:pt>
                <c:pt idx="16">
                  <c:v>590.64499999999998</c:v>
                </c:pt>
                <c:pt idx="17">
                  <c:v>596.12599999999998</c:v>
                </c:pt>
                <c:pt idx="18">
                  <c:v>679.10299999999995</c:v>
                </c:pt>
                <c:pt idx="19">
                  <c:v>670.02</c:v>
                </c:pt>
                <c:pt idx="20">
                  <c:v>588.41499999999996</c:v>
                </c:pt>
                <c:pt idx="21">
                  <c:v>572.30930000000001</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0-9031-4F5C-B034-943691867F51}"/>
            </c:ext>
          </c:extLst>
        </c:ser>
        <c:dLbls>
          <c:showLegendKey val="0"/>
          <c:showVal val="0"/>
          <c:showCatName val="0"/>
          <c:showSerName val="0"/>
          <c:showPercent val="0"/>
          <c:showBubbleSize val="0"/>
        </c:dLbls>
        <c:gapWidth val="219"/>
        <c:overlap val="-27"/>
        <c:axId val="1669692704"/>
        <c:axId val="1669691072"/>
      </c:barChart>
      <c:lineChart>
        <c:grouping val="stacked"/>
        <c:varyColors val="0"/>
        <c:ser>
          <c:idx val="1"/>
          <c:order val="1"/>
          <c:tx>
            <c:strRef>
              <c:f>'[2.4 en.xls]2.4'!$A$6</c:f>
              <c:strCache>
                <c:ptCount val="1"/>
                <c:pt idx="0">
                  <c:v>Production of winter and spring wheat, tons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'[2.4 en.xls]2.4'!$B$4:$W$4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'[2.4 en.xls]2.4'!$B$6:$W$6</c:f>
              <c:numCache>
                <c:formatCode>0.0</c:formatCode>
                <c:ptCount val="22"/>
                <c:pt idx="0">
                  <c:v>1174.7139999999999</c:v>
                </c:pt>
                <c:pt idx="1">
                  <c:v>1528.9559999999999</c:v>
                </c:pt>
                <c:pt idx="2">
                  <c:v>1732.126</c:v>
                </c:pt>
                <c:pt idx="3">
                  <c:v>1546.633</c:v>
                </c:pt>
                <c:pt idx="4">
                  <c:v>1614.325</c:v>
                </c:pt>
                <c:pt idx="5">
                  <c:v>1565.8130000000001</c:v>
                </c:pt>
                <c:pt idx="6">
                  <c:v>1494.1279999999999</c:v>
                </c:pt>
                <c:pt idx="7">
                  <c:v>1331.338</c:v>
                </c:pt>
                <c:pt idx="8">
                  <c:v>1677.7560000000001</c:v>
                </c:pt>
                <c:pt idx="9">
                  <c:v>2140.768</c:v>
                </c:pt>
                <c:pt idx="10">
                  <c:v>1308.848</c:v>
                </c:pt>
                <c:pt idx="11">
                  <c:v>1641.028</c:v>
                </c:pt>
                <c:pt idx="12">
                  <c:v>1847.424</c:v>
                </c:pt>
                <c:pt idx="13">
                  <c:v>1893.3589999999999</c:v>
                </c:pt>
                <c:pt idx="14">
                  <c:v>1449.1289999999999</c:v>
                </c:pt>
                <c:pt idx="15">
                  <c:v>1687.681</c:v>
                </c:pt>
                <c:pt idx="16">
                  <c:v>1851.4290000000001</c:v>
                </c:pt>
                <c:pt idx="17">
                  <c:v>1818.6869999999999</c:v>
                </c:pt>
                <c:pt idx="18">
                  <c:v>2042.8630000000001</c:v>
                </c:pt>
                <c:pt idx="19">
                  <c:v>2171.4899999999998</c:v>
                </c:pt>
                <c:pt idx="20">
                  <c:v>1867.2719999999999</c:v>
                </c:pt>
                <c:pt idx="21">
                  <c:v>1837.2</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9031-4F5C-B034-943691867F51}"/>
            </c:ext>
          </c:extLst>
        </c:ser>
        <c:dLbls>
          <c:showLegendKey val="0"/>
          <c:showVal val="0"/>
          <c:showCatName val="0"/>
          <c:showSerName val="0"/>
          <c:showPercent val="0"/>
          <c:showBubbleSize val="0"/>
        </c:dLbls>
        <c:marker val="1"/>
        <c:smooth val="0"/>
        <c:axId val="1669680192"/>
        <c:axId val="1669679648"/>
      </c:lineChart>
      <c:catAx>
        <c:axId val="166969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zh-CN"/>
          </a:p>
        </c:txPr>
        <c:crossAx val="1669691072"/>
        <c:crosses val="autoZero"/>
        <c:auto val="0"/>
        <c:lblAlgn val="ctr"/>
        <c:lblOffset val="100"/>
        <c:noMultiLvlLbl val="0"/>
      </c:catAx>
      <c:valAx>
        <c:axId val="166969107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smtId="4294967295">
                <a:solidFill>
                  <a:schemeClr val="tx1">
                    <a:lumMod val="65000"/>
                    <a:lumOff val="35000"/>
                  </a:schemeClr>
                </a:solidFill>
                <a:latin typeface="+mn-lt"/>
                <a:ea typeface="+mn-ea"/>
                <a:cs typeface="+mn-cs"/>
              </a:defRPr>
            </a:pPr>
            <a:endParaRPr lang="zh-CN"/>
          </a:p>
        </c:txPr>
        <c:crossAx val="1669692704"/>
        <c:crosses val="autoZero"/>
        <c:crossBetween val="between"/>
      </c:valAx>
      <c:valAx>
        <c:axId val="166967964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smtId="4294967295">
                <a:solidFill>
                  <a:schemeClr val="tx1">
                    <a:lumMod val="65000"/>
                    <a:lumOff val="35000"/>
                  </a:schemeClr>
                </a:solidFill>
                <a:latin typeface="+mn-lt"/>
                <a:ea typeface="+mn-ea"/>
                <a:cs typeface="+mn-cs"/>
              </a:defRPr>
            </a:pPr>
            <a:endParaRPr lang="zh-CN"/>
          </a:p>
        </c:txPr>
        <c:crossAx val="1669680192"/>
        <c:crosses val="max"/>
        <c:crossBetween val="between"/>
      </c:valAx>
      <c:catAx>
        <c:axId val="1669680192"/>
        <c:scaling>
          <c:orientation val="minMax"/>
        </c:scaling>
        <c:delete val="1"/>
        <c:axPos val="b"/>
        <c:numFmt formatCode="General" sourceLinked="1"/>
        <c:majorTickMark val="out"/>
        <c:minorTickMark val="none"/>
        <c:tickLblPos val="nextTo"/>
        <c:crossAx val="1669679648"/>
        <c:crosses val="autoZero"/>
        <c:auto val="0"/>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smtId="4294967295">
              <a:solidFill>
                <a:schemeClr val="tx1">
                  <a:lumMod val="65000"/>
                  <a:lumOff val="35000"/>
                </a:schemeClr>
              </a:solidFill>
              <a:latin typeface="+mn-lt"/>
              <a:ea typeface="+mn-ea"/>
              <a:cs typeface="+mn-cs"/>
            </a:defRPr>
          </a:pPr>
          <a:endParaRPr lang="zh-CN"/>
        </a:p>
      </c:txPr>
    </c:legend>
    <c:plotVisOnly val="1"/>
    <c:dispBlanksAs val="gap"/>
    <c:showDLblsOverMax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38083708286285E-2"/>
          <c:y val="2.8450237587094307E-2"/>
          <c:w val="0.88560080528259277"/>
          <c:h val="0.79914313554763794"/>
        </c:manualLayout>
      </c:layout>
      <c:barChart>
        <c:barDir val="col"/>
        <c:grouping val="clustered"/>
        <c:varyColors val="0"/>
        <c:ser>
          <c:idx val="0"/>
          <c:order val="0"/>
          <c:tx>
            <c:strRef>
              <c:f>Sheet6!$B$2</c:f>
              <c:strCache>
                <c:ptCount val="1"/>
                <c:pt idx="0">
                  <c:v>Quantity, thousand tons</c:v>
                </c:pt>
              </c:strCache>
            </c:strRef>
          </c:tx>
          <c:spPr>
            <a:solidFill>
              <a:schemeClr val="accent1"/>
            </a:solidFill>
            <a:ln>
              <a:noFill/>
            </a:ln>
            <a:effectLst/>
          </c:spPr>
          <c:invertIfNegative val="0"/>
          <c:cat>
            <c:numRef>
              <c:f>Sheet6!$A$3:$A$30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Sheet6!$B$3:$B$30</c:f>
              <c:numCache>
                <c:formatCode>General</c:formatCode>
                <c:ptCount val="28"/>
                <c:pt idx="0">
                  <c:v>280.39999999999998</c:v>
                </c:pt>
                <c:pt idx="1">
                  <c:v>85.9</c:v>
                </c:pt>
                <c:pt idx="2">
                  <c:v>143.1</c:v>
                </c:pt>
                <c:pt idx="3">
                  <c:v>113.8</c:v>
                </c:pt>
                <c:pt idx="4">
                  <c:v>388.7</c:v>
                </c:pt>
                <c:pt idx="5">
                  <c:v>520.20000000000005</c:v>
                </c:pt>
                <c:pt idx="6">
                  <c:v>706.6</c:v>
                </c:pt>
                <c:pt idx="7">
                  <c:v>615.1</c:v>
                </c:pt>
                <c:pt idx="8">
                  <c:v>657.2</c:v>
                </c:pt>
                <c:pt idx="9">
                  <c:v>807.6</c:v>
                </c:pt>
                <c:pt idx="10">
                  <c:v>1130.3</c:v>
                </c:pt>
                <c:pt idx="11">
                  <c:v>909.3</c:v>
                </c:pt>
                <c:pt idx="12">
                  <c:v>1024</c:v>
                </c:pt>
                <c:pt idx="13">
                  <c:v>1411.6</c:v>
                </c:pt>
                <c:pt idx="14">
                  <c:v>1309.3</c:v>
                </c:pt>
                <c:pt idx="15">
                  <c:v>931.3</c:v>
                </c:pt>
                <c:pt idx="16">
                  <c:v>1330</c:v>
                </c:pt>
                <c:pt idx="17">
                  <c:v>1166.5999999999999</c:v>
                </c:pt>
                <c:pt idx="18">
                  <c:v>1366.3</c:v>
                </c:pt>
                <c:pt idx="19">
                  <c:v>1451.3</c:v>
                </c:pt>
                <c:pt idx="20">
                  <c:v>1195.7</c:v>
                </c:pt>
                <c:pt idx="21">
                  <c:v>1353.1</c:v>
                </c:pt>
                <c:pt idx="22">
                  <c:v>1599.6</c:v>
                </c:pt>
                <c:pt idx="23">
                  <c:v>1274.4000000000001</c:v>
                </c:pt>
                <c:pt idx="24">
                  <c:v>1080.9000000000001</c:v>
                </c:pt>
                <c:pt idx="25">
                  <c:v>1585</c:v>
                </c:pt>
                <c:pt idx="26">
                  <c:v>1365.1</c:v>
                </c:pt>
                <c:pt idx="27">
                  <c:v>1148.10077</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0-0994-40B5-A1E9-5BDFB49001CC}"/>
            </c:ext>
          </c:extLst>
        </c:ser>
        <c:dLbls>
          <c:showLegendKey val="0"/>
          <c:showVal val="0"/>
          <c:showCatName val="0"/>
          <c:showSerName val="0"/>
          <c:showPercent val="0"/>
          <c:showBubbleSize val="0"/>
        </c:dLbls>
        <c:gapWidth val="219"/>
        <c:overlap val="-27"/>
        <c:axId val="1669681280"/>
        <c:axId val="1669685088"/>
      </c:barChart>
      <c:lineChart>
        <c:grouping val="stacked"/>
        <c:varyColors val="0"/>
        <c:ser>
          <c:idx val="1"/>
          <c:order val="1"/>
          <c:tx>
            <c:strRef>
              <c:f>Sheet6!$C$2</c:f>
              <c:strCache>
                <c:ptCount val="1"/>
                <c:pt idx="0">
                  <c:v>Value, thousand USD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Sheet6!$A$3:$A$30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Sheet6!$C$3:$C$30</c:f>
              <c:numCache>
                <c:formatCode>General</c:formatCode>
                <c:ptCount val="28"/>
                <c:pt idx="0">
                  <c:v>25133</c:v>
                </c:pt>
                <c:pt idx="1">
                  <c:v>10219.5</c:v>
                </c:pt>
                <c:pt idx="2">
                  <c:v>28642.5</c:v>
                </c:pt>
                <c:pt idx="3">
                  <c:v>19026.2</c:v>
                </c:pt>
                <c:pt idx="4">
                  <c:v>51584.1</c:v>
                </c:pt>
                <c:pt idx="5">
                  <c:v>67814.7</c:v>
                </c:pt>
                <c:pt idx="6">
                  <c:v>87908.3</c:v>
                </c:pt>
                <c:pt idx="7">
                  <c:v>69410.899999999994</c:v>
                </c:pt>
                <c:pt idx="8">
                  <c:v>68612.3</c:v>
                </c:pt>
                <c:pt idx="9">
                  <c:v>108940.2</c:v>
                </c:pt>
                <c:pt idx="10">
                  <c:v>185503.8</c:v>
                </c:pt>
                <c:pt idx="11">
                  <c:v>119442.8</c:v>
                </c:pt>
                <c:pt idx="12">
                  <c:v>143984.4</c:v>
                </c:pt>
                <c:pt idx="13">
                  <c:v>296949.8</c:v>
                </c:pt>
                <c:pt idx="14">
                  <c:v>368379</c:v>
                </c:pt>
                <c:pt idx="15">
                  <c:v>194778.8</c:v>
                </c:pt>
                <c:pt idx="16">
                  <c:v>285384.90000000002</c:v>
                </c:pt>
                <c:pt idx="17">
                  <c:v>282015</c:v>
                </c:pt>
                <c:pt idx="18">
                  <c:v>339828.5</c:v>
                </c:pt>
                <c:pt idx="19">
                  <c:v>395282.4</c:v>
                </c:pt>
                <c:pt idx="20">
                  <c:v>293942.8</c:v>
                </c:pt>
                <c:pt idx="21">
                  <c:v>296831</c:v>
                </c:pt>
                <c:pt idx="22">
                  <c:v>295017.5</c:v>
                </c:pt>
                <c:pt idx="23">
                  <c:v>227167.8</c:v>
                </c:pt>
                <c:pt idx="24">
                  <c:v>205968.1</c:v>
                </c:pt>
                <c:pt idx="25">
                  <c:v>340536.6</c:v>
                </c:pt>
                <c:pt idx="26">
                  <c:v>296905.2</c:v>
                </c:pt>
                <c:pt idx="27">
                  <c:v>331946.01</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0994-40B5-A1E9-5BDFB49001CC}"/>
            </c:ext>
          </c:extLst>
        </c:ser>
        <c:dLbls>
          <c:showLegendKey val="0"/>
          <c:showVal val="0"/>
          <c:showCatName val="0"/>
          <c:showSerName val="0"/>
          <c:showPercent val="0"/>
          <c:showBubbleSize val="0"/>
        </c:dLbls>
        <c:marker val="1"/>
        <c:smooth val="0"/>
        <c:axId val="1669691616"/>
        <c:axId val="1669681824"/>
      </c:lineChart>
      <c:catAx>
        <c:axId val="166968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zh-CN"/>
          </a:p>
        </c:txPr>
        <c:crossAx val="1669685088"/>
        <c:crosses val="autoZero"/>
        <c:auto val="0"/>
        <c:lblAlgn val="ctr"/>
        <c:lblOffset val="100"/>
        <c:noMultiLvlLbl val="0"/>
      </c:catAx>
      <c:valAx>
        <c:axId val="166968508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smtId="4294967295">
                <a:solidFill>
                  <a:schemeClr val="tx1">
                    <a:lumMod val="65000"/>
                    <a:lumOff val="35000"/>
                  </a:schemeClr>
                </a:solidFill>
                <a:latin typeface="+mn-lt"/>
                <a:ea typeface="+mn-ea"/>
                <a:cs typeface="+mn-cs"/>
              </a:defRPr>
            </a:pPr>
            <a:endParaRPr lang="zh-CN"/>
          </a:p>
        </c:txPr>
        <c:crossAx val="1669681280"/>
        <c:crosses val="autoZero"/>
        <c:crossBetween val="between"/>
      </c:valAx>
      <c:valAx>
        <c:axId val="166968182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smtId="4294967295">
                <a:solidFill>
                  <a:schemeClr val="tx1">
                    <a:lumMod val="65000"/>
                    <a:lumOff val="35000"/>
                  </a:schemeClr>
                </a:solidFill>
                <a:latin typeface="+mn-lt"/>
                <a:ea typeface="+mn-ea"/>
                <a:cs typeface="+mn-cs"/>
              </a:defRPr>
            </a:pPr>
            <a:endParaRPr lang="zh-CN"/>
          </a:p>
        </c:txPr>
        <c:crossAx val="1669691616"/>
        <c:crosses val="max"/>
        <c:crossBetween val="between"/>
      </c:valAx>
      <c:catAx>
        <c:axId val="1669691616"/>
        <c:scaling>
          <c:orientation val="minMax"/>
        </c:scaling>
        <c:delete val="1"/>
        <c:axPos val="b"/>
        <c:numFmt formatCode="General" sourceLinked="1"/>
        <c:majorTickMark val="out"/>
        <c:minorTickMark val="none"/>
        <c:tickLblPos val="nextTo"/>
        <c:crossAx val="1669681824"/>
        <c:crosses val="autoZero"/>
        <c:auto val="0"/>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smtId="4294967295">
              <a:solidFill>
                <a:schemeClr val="tx1">
                  <a:lumMod val="65000"/>
                  <a:lumOff val="35000"/>
                </a:schemeClr>
              </a:solidFill>
              <a:latin typeface="+mn-lt"/>
              <a:ea typeface="+mn-ea"/>
              <a:cs typeface="+mn-cs"/>
            </a:defRPr>
          </a:pPr>
          <a:endParaRPr lang="zh-CN"/>
        </a:p>
      </c:txPr>
    </c:legend>
    <c:plotVisOnly val="1"/>
    <c:dispBlanksAs val="gap"/>
    <c:showDLblsOverMax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889E5-83CD-4FCF-BFA3-9FE593724492}" type="datetimeFigureOut">
              <a:rPr lang="ru-RU" smtClean="0"/>
              <a:t>09.08.2022</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470CC-892C-4F0F-9D14-9B4E1010CDCB}" type="slidenum">
              <a:rPr lang="ru-RU" smtClean="0"/>
              <a:t>‹#›</a:t>
            </a:fld>
            <a:endParaRPr lang="ru-RU"/>
          </a:p>
        </p:txBody>
      </p:sp>
    </p:spTree>
    <p:extLst>
      <p:ext uri="{BB962C8B-B14F-4D97-AF65-F5344CB8AC3E}">
        <p14:creationId xmlns:p14="http://schemas.microsoft.com/office/powerpoint/2010/main" val="320558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5"/>
          </p:nvPr>
        </p:nvSpPr>
        <p:spPr/>
        <p:txBody>
          <a:bodyPr/>
          <a:lstStyle/>
          <a:p>
            <a:fld id="{997B2E4A-20C5-4F9F-8DB5-D3520964D2D7}" type="slidenum">
              <a:rPr lang="ru-RU" smtClean="0"/>
              <a:t>21</a:t>
            </a:fld>
            <a:endParaRPr lang="ru-RU"/>
          </a:p>
        </p:txBody>
      </p:sp>
    </p:spTree>
    <p:extLst>
      <p:ext uri="{BB962C8B-B14F-4D97-AF65-F5344CB8AC3E}">
        <p14:creationId xmlns:p14="http://schemas.microsoft.com/office/powerpoint/2010/main" val="66762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A82FD84B-76AD-48DB-939C-E9455F9C54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DD6A926F-8654-4519-9214-6E543E70D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A3D9AF3B-4D7A-4C8E-8ADE-7A551EDF1070}"/>
              </a:ext>
            </a:extLst>
          </p:cNvPr>
          <p:cNvSpPr>
            <a:spLocks noGrp="1"/>
          </p:cNvSpPr>
          <p:nvPr>
            <p:ph type="dt" sz="half" idx="10"/>
          </p:nvPr>
        </p:nvSpPr>
        <p:spPr/>
        <p:txBody>
          <a:bodyPr/>
          <a:lstStyle/>
          <a:p>
            <a:fld id="{308DF148-39FA-4FC7-A4F7-6BA0C787DD00}" type="datetimeFigureOut">
              <a:rPr lang="ru-RU" smtClean="0"/>
              <a:t>09.08.2022</a:t>
            </a:fld>
            <a:endParaRPr lang="ru-RU"/>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E6DE491B-D22E-46A9-89CA-84C53F2048F5}"/>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E6274FAA-9A84-4EC6-BB73-D9BAE5A40A6C}"/>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386484745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BC8C3CC-D22A-4CD8-8297-50E77969B923}"/>
              </a:ext>
            </a:extLst>
          </p:cNvPr>
          <p:cNvSpPr>
            <a:spLocks noGrp="1"/>
          </p:cNvSpPr>
          <p:nvPr>
            <p:ph type="title"/>
          </p:nvPr>
        </p:nvSpPr>
        <p:spPr/>
        <p:txBody>
          <a:bodyPr/>
          <a:lstStyle/>
          <a:p>
            <a:r>
              <a:rPr lang="en-US"/>
              <a:t>Click to edit Master title style</a:t>
            </a:r>
            <a:endParaRPr lang="ru-RU"/>
          </a:p>
        </p:txBody>
      </p:sp>
      <p:sp>
        <p:nvSpPr>
          <p:cNvPr id="3" name="Vertical 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9773A122-CE93-4F98-B96A-58F6F5F6D4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5375F4C4-AFFE-44F0-A2A5-BB6A4354E26D}"/>
              </a:ext>
            </a:extLst>
          </p:cNvPr>
          <p:cNvSpPr>
            <a:spLocks noGrp="1"/>
          </p:cNvSpPr>
          <p:nvPr>
            <p:ph type="dt" sz="half" idx="10"/>
          </p:nvPr>
        </p:nvSpPr>
        <p:spPr/>
        <p:txBody>
          <a:bodyPr/>
          <a:lstStyle/>
          <a:p>
            <a:fld id="{308DF148-39FA-4FC7-A4F7-6BA0C787DD00}" type="datetimeFigureOut">
              <a:rPr lang="ru-RU" smtClean="0"/>
              <a:t>09.08.2022</a:t>
            </a:fld>
            <a:endParaRPr lang="ru-RU"/>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CA8ACBF-CDD1-4C30-BDCF-F3FEDC13EF3A}"/>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CC1F086B-5541-4A5E-8C36-229581BBB48A}"/>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26928381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A157434A-6246-42F3-8AB2-5711F6E906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9DA78A8D-6F0C-4967-A3D0-C8A71B5F59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981E539C-779B-4559-ACB7-0D1421540F43}"/>
              </a:ext>
            </a:extLst>
          </p:cNvPr>
          <p:cNvSpPr>
            <a:spLocks noGrp="1"/>
          </p:cNvSpPr>
          <p:nvPr>
            <p:ph type="dt" sz="half" idx="10"/>
          </p:nvPr>
        </p:nvSpPr>
        <p:spPr/>
        <p:txBody>
          <a:bodyPr/>
          <a:lstStyle/>
          <a:p>
            <a:fld id="{308DF148-39FA-4FC7-A4F7-6BA0C787DD00}" type="datetimeFigureOut">
              <a:rPr lang="ru-RU" smtClean="0"/>
              <a:t>09.08.2022</a:t>
            </a:fld>
            <a:endParaRPr lang="ru-RU"/>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D9AFD04F-71A9-4C5C-BD17-571E108E49AE}"/>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4CFBCCEF-6F4A-4C8E-842C-B8BDF7E62560}"/>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2047743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FF0B1EE5-50BF-44EA-B4A4-67A6B1DFD594}"/>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6806C47-5EDC-4ACD-864B-56612E84DB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15C60D9-AEA5-44FB-8AEF-80CF6559FA89}"/>
              </a:ext>
            </a:extLst>
          </p:cNvPr>
          <p:cNvSpPr>
            <a:spLocks noGrp="1"/>
          </p:cNvSpPr>
          <p:nvPr>
            <p:ph type="dt" sz="half" idx="10"/>
          </p:nvPr>
        </p:nvSpPr>
        <p:spPr/>
        <p:txBody>
          <a:bodyPr/>
          <a:lstStyle/>
          <a:p>
            <a:fld id="{308DF148-39FA-4FC7-A4F7-6BA0C787DD00}" type="datetimeFigureOut">
              <a:rPr lang="ru-RU" smtClean="0"/>
              <a:t>09.08.2022</a:t>
            </a:fld>
            <a:endParaRPr lang="ru-RU"/>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BFFC32C1-1269-4F74-921F-AE6A7B1D343D}"/>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7889B9B-AAFC-4383-8FF5-8B327BB19F92}"/>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13032578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FD87F405-9684-4CA8-B70A-F5A29BDBEE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93750962-0DEA-4345-AED2-554A033F0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9BBDFD72-BF29-4927-ABD6-E32D4B4A02EE}"/>
              </a:ext>
            </a:extLst>
          </p:cNvPr>
          <p:cNvSpPr>
            <a:spLocks noGrp="1"/>
          </p:cNvSpPr>
          <p:nvPr>
            <p:ph type="dt" sz="half" idx="10"/>
          </p:nvPr>
        </p:nvSpPr>
        <p:spPr/>
        <p:txBody>
          <a:bodyPr/>
          <a:lstStyle/>
          <a:p>
            <a:fld id="{308DF148-39FA-4FC7-A4F7-6BA0C787DD00}" type="datetimeFigureOut">
              <a:rPr lang="ru-RU" smtClean="0"/>
              <a:t>09.08.2022</a:t>
            </a:fld>
            <a:endParaRPr lang="ru-RU"/>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9A62D3AA-3F48-4138-9C37-973200D3599C}"/>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827A62A5-B466-4A44-8230-AD6A423089BE}"/>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39800887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D36B232-6170-4C6C-9131-C195A0F2DCB8}"/>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A35BB257-8B97-4F35-91E6-2CAB193DFE6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5DF5B2EA-B13D-42A1-9803-4226C8A000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41D222FC-2A24-4FF3-B95E-778DE86A4A5F}"/>
              </a:ext>
            </a:extLst>
          </p:cNvPr>
          <p:cNvSpPr>
            <a:spLocks noGrp="1"/>
          </p:cNvSpPr>
          <p:nvPr>
            <p:ph type="dt" sz="half" idx="10"/>
          </p:nvPr>
        </p:nvSpPr>
        <p:spPr/>
        <p:txBody>
          <a:bodyPr/>
          <a:lstStyle/>
          <a:p>
            <a:fld id="{308DF148-39FA-4FC7-A4F7-6BA0C787DD00}" type="datetimeFigureOut">
              <a:rPr lang="ru-RU" smtClean="0"/>
              <a:t>09.08.2022</a:t>
            </a:fld>
            <a:endParaRPr lang="ru-RU"/>
          </a:p>
        </p:txBody>
      </p:sp>
      <p:sp>
        <p:nvSpPr>
          <p:cNvPr id="6" name="Foot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5819CF73-50EA-480A-A90D-E40A4C75D23C}"/>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24A17AE-51AB-4218-B74A-84C112B2D04A}"/>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21314280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A615499C-32B9-4D5C-AE5B-2B8597680B93}"/>
              </a:ext>
            </a:extLst>
          </p:cNvPr>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C48CDF91-C102-41C6-9FA7-0179FC2779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52042FFE-1492-4035-8598-8FE7A1CF46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45E43E88-7B21-4D30-89BC-99431D901E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B758ED79-4419-4E70-871F-EBD10643E1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C8AE8514-5DB2-457F-8BC1-9ABFA1CB38F8}"/>
              </a:ext>
            </a:extLst>
          </p:cNvPr>
          <p:cNvSpPr>
            <a:spLocks noGrp="1"/>
          </p:cNvSpPr>
          <p:nvPr>
            <p:ph type="dt" sz="half" idx="10"/>
          </p:nvPr>
        </p:nvSpPr>
        <p:spPr/>
        <p:txBody>
          <a:bodyPr/>
          <a:lstStyle/>
          <a:p>
            <a:fld id="{308DF148-39FA-4FC7-A4F7-6BA0C787DD00}" type="datetimeFigureOut">
              <a:rPr lang="ru-RU" smtClean="0"/>
              <a:t>09.08.2022</a:t>
            </a:fld>
            <a:endParaRPr lang="ru-RU"/>
          </a:p>
        </p:txBody>
      </p:sp>
      <p:sp>
        <p:nvSpPr>
          <p:cNvPr id="8" name="Footer Placeholder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A3A044ED-0BD9-4ECC-B846-26CCE125D7A3}"/>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EBE18DA3-9444-46BA-A022-399EB3B7334B}"/>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37761889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4E791BD-D7E3-4AE6-8894-9EABD51CC19C}"/>
              </a:ext>
            </a:extLst>
          </p:cNvPr>
          <p:cNvSpPr>
            <a:spLocks noGrp="1"/>
          </p:cNvSpPr>
          <p:nvPr>
            <p:ph type="title"/>
          </p:nvPr>
        </p:nvSpPr>
        <p:spPr/>
        <p:txBody>
          <a:bodyPr/>
          <a:lstStyle/>
          <a:p>
            <a:r>
              <a:rPr lang="en-US"/>
              <a:t>Click to edit Master title style</a:t>
            </a:r>
            <a:endParaRPr lang="ru-RU"/>
          </a:p>
        </p:txBody>
      </p:sp>
      <p:sp>
        <p:nvSpPr>
          <p:cNvPr id="3" name="Date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73EC90F7-634C-44C6-A256-F8A1298359CF}"/>
              </a:ext>
            </a:extLst>
          </p:cNvPr>
          <p:cNvSpPr>
            <a:spLocks noGrp="1"/>
          </p:cNvSpPr>
          <p:nvPr>
            <p:ph type="dt" sz="half" idx="10"/>
          </p:nvPr>
        </p:nvSpPr>
        <p:spPr/>
        <p:txBody>
          <a:bodyPr/>
          <a:lstStyle/>
          <a:p>
            <a:fld id="{308DF148-39FA-4FC7-A4F7-6BA0C787DD00}" type="datetimeFigureOut">
              <a:rPr lang="ru-RU" smtClean="0"/>
              <a:t>09.08.2022</a:t>
            </a:fld>
            <a:endParaRPr lang="ru-RU"/>
          </a:p>
        </p:txBody>
      </p:sp>
      <p:sp>
        <p:nvSpPr>
          <p:cNvPr id="4" name="Foot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968A8721-6DC4-407D-A62E-C3F082A1C0DD}"/>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7A40865-BCAB-40A8-80CC-48BD754DC73F}"/>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10644426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123A2DDF-56DD-427F-9931-9099F89C8331}"/>
              </a:ext>
            </a:extLst>
          </p:cNvPr>
          <p:cNvSpPr>
            <a:spLocks noGrp="1"/>
          </p:cNvSpPr>
          <p:nvPr>
            <p:ph type="dt" sz="half" idx="10"/>
          </p:nvPr>
        </p:nvSpPr>
        <p:spPr/>
        <p:txBody>
          <a:bodyPr/>
          <a:lstStyle/>
          <a:p>
            <a:fld id="{308DF148-39FA-4FC7-A4F7-6BA0C787DD00}" type="datetimeFigureOut">
              <a:rPr lang="ru-RU" smtClean="0"/>
              <a:t>09.08.2022</a:t>
            </a:fld>
            <a:endParaRPr lang="ru-RU"/>
          </a:p>
        </p:txBody>
      </p:sp>
      <p:sp>
        <p:nvSpPr>
          <p:cNvPr id="3" name="Footer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FE58C728-D9B6-4046-81E5-D6433FC4FF95}"/>
              </a:ext>
            </a:extLst>
          </p:cNvPr>
          <p:cNvSpPr>
            <a:spLocks noGrp="1"/>
          </p:cNvSpPr>
          <p:nvPr>
            <p:ph type="ftr" sz="quarter" idx="11"/>
          </p:nvPr>
        </p:nvSpPr>
        <p:spPr/>
        <p:txBody>
          <a:bodyPr/>
          <a:lstStyle/>
          <a:p>
            <a:endParaRPr lang="ru-RU"/>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9EDE15FF-DA32-4A89-9BF4-2EDA628022A0}"/>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40363487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759E2EFB-1632-48A6-8BC8-68019CD1A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4FF6474B-149B-47DA-B0DD-DFE9D0CFA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4BF4BB67-DB62-4313-A6A1-852EEEE44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D914269C-8C4A-4824-A5BB-F19D3B47FC57}"/>
              </a:ext>
            </a:extLst>
          </p:cNvPr>
          <p:cNvSpPr>
            <a:spLocks noGrp="1"/>
          </p:cNvSpPr>
          <p:nvPr>
            <p:ph type="dt" sz="half" idx="10"/>
          </p:nvPr>
        </p:nvSpPr>
        <p:spPr/>
        <p:txBody>
          <a:bodyPr/>
          <a:lstStyle/>
          <a:p>
            <a:fld id="{308DF148-39FA-4FC7-A4F7-6BA0C787DD00}" type="datetimeFigureOut">
              <a:rPr lang="ru-RU" smtClean="0"/>
              <a:t>09.08.2022</a:t>
            </a:fld>
            <a:endParaRPr lang="ru-RU"/>
          </a:p>
        </p:txBody>
      </p:sp>
      <p:sp>
        <p:nvSpPr>
          <p:cNvPr id="6" name="Foot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4B49023-C827-4103-9050-D4386D5EE06E}"/>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BE61E9DD-1E91-4A46-8F53-EF9110FC7AE3}"/>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2740717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7E9D37DC-CE84-492C-90D3-BD7F72F44D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BBE07B43-81C1-4639-8828-4638431A4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99B4917-45A6-44BB-8586-9DAB528B8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EA724CC-EC2D-43CB-BDF2-1B6B68320849}"/>
              </a:ext>
            </a:extLst>
          </p:cNvPr>
          <p:cNvSpPr>
            <a:spLocks noGrp="1"/>
          </p:cNvSpPr>
          <p:nvPr>
            <p:ph type="dt" sz="half" idx="10"/>
          </p:nvPr>
        </p:nvSpPr>
        <p:spPr/>
        <p:txBody>
          <a:bodyPr/>
          <a:lstStyle/>
          <a:p>
            <a:fld id="{308DF148-39FA-4FC7-A4F7-6BA0C787DD00}" type="datetimeFigureOut">
              <a:rPr lang="ru-RU" smtClean="0"/>
              <a:t>09.08.2022</a:t>
            </a:fld>
            <a:endParaRPr lang="ru-RU"/>
          </a:p>
        </p:txBody>
      </p:sp>
      <p:sp>
        <p:nvSpPr>
          <p:cNvPr id="6" name="Foot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F3645D10-A478-48E2-B1A7-4F66D38E7A6C}"/>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D211849A-B170-42F5-A2D4-87C725237F5C}"/>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10728089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10AFB646-A04E-48C3-A5BF-FF6978E7C0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C69F0067-AA8F-4576-BDFF-850400797B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75374C67-BC6C-4CAD-A93E-EBF8BD247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DF148-39FA-4FC7-A4F7-6BA0C787DD00}" type="datetimeFigureOut">
              <a:rPr lang="ru-RU" smtClean="0"/>
              <a:t>09.08.2022</a:t>
            </a:fld>
            <a:endParaRPr lang="ru-RU"/>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6A4E993-498D-4863-9DAD-1C9988769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8D14CAF6-7598-41CA-B66B-D12577F751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88515-EA9B-43F3-BFB7-F1E2E1044782}" type="slidenum">
              <a:rPr lang="ru-RU" smtClean="0"/>
              <a:t>‹#›</a:t>
            </a:fld>
            <a:endParaRPr lang="ru-RU"/>
          </a:p>
        </p:txBody>
      </p:sp>
    </p:spTree>
    <p:extLst>
      <p:ext uri="{BB962C8B-B14F-4D97-AF65-F5344CB8AC3E}">
        <p14:creationId xmlns:p14="http://schemas.microsoft.com/office/powerpoint/2010/main" val="167147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ata.worldbank.org/indicator/SN.ITK.DEFC.ZS?locations=AZ" TargetMode="External"/><Relationship Id="rId2" Type="http://schemas.openxmlformats.org/officeDocument/2006/relationships/hyperlink" Target="https://impact.economist.com/sustainability/project/food-security-index/Index" TargetMode="External"/><Relationship Id="rId1" Type="http://schemas.openxmlformats.org/officeDocument/2006/relationships/slideLayout" Target="../slideLayouts/slideLayout2.xml"/><Relationship Id="rId5" Type="http://schemas.openxmlformats.org/officeDocument/2006/relationships/hyperlink" Target="https://www.stat.gov.az/source/budget_households/" TargetMode="External"/><Relationship Id="rId4" Type="http://schemas.openxmlformats.org/officeDocument/2006/relationships/hyperlink" Target="https://foodsystemsdashboard.org/compareandanalyz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521B87FC-25FC-4CCE-8E7A-B99E7266E800}"/>
              </a:ext>
            </a:extLst>
          </p:cNvPr>
          <p:cNvSpPr txBox="1"/>
          <p:nvPr/>
        </p:nvSpPr>
        <p:spPr>
          <a:xfrm>
            <a:off x="4963883" y="2659559"/>
            <a:ext cx="6324598" cy="769441"/>
          </a:xfrm>
          <a:prstGeom prst="rect">
            <a:avLst/>
          </a:prstGeom>
          <a:noFill/>
        </p:spPr>
        <p:txBody>
          <a:bodyPr wrap="square" rtlCol="0">
            <a:noAutofit/>
          </a:bodyPr>
          <a:lstStyle/>
          <a:p>
            <a:pPr rtl="0"/>
            <a:r>
              <a:rPr lang="zh-Hans" sz="4400" b="1" i="0" u="none" strike="noStrike">
                <a:solidFill>
                  <a:srgbClr val="2E75B6"/>
                </a:solidFill>
                <a:highlight>
                  <a:srgbClr val="000000">
                    <a:alpha val="0"/>
                  </a:srgbClr>
                </a:highlight>
                <a:latin typeface="Simsun"/>
                <a:ea typeface="Simsun"/>
              </a:rPr>
              <a:t>阿塞拜疆共和国农业</a:t>
            </a:r>
            <a:endParaRPr lang="ru-RU" sz="4400" b="1">
              <a:solidFill>
                <a:schemeClr val="accent5">
                  <a:lumMod val="75000"/>
                </a:schemeClr>
              </a:solidFill>
            </a:endParaRPr>
          </a:p>
        </p:txBody>
      </p:sp>
      <p:sp>
        <p:nvSpPr>
          <p:cNvPr id="6" name="Rectangl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BCD36761-BD52-4945-8F94-C5E1224DE743}"/>
              </a:ext>
            </a:extLst>
          </p:cNvPr>
          <p:cNvSpPr/>
          <p:nvPr/>
        </p:nvSpPr>
        <p:spPr>
          <a:xfrm>
            <a:off x="4974769" y="3429000"/>
            <a:ext cx="7053943" cy="1200329"/>
          </a:xfrm>
          <a:prstGeom prst="rect">
            <a:avLst/>
          </a:prstGeom>
        </p:spPr>
        <p:txBody>
          <a:bodyPr wrap="square">
            <a:noAutofit/>
          </a:bodyPr>
          <a:lstStyle/>
          <a:p>
            <a:pPr lvl="0" rtl="0"/>
            <a:r>
              <a:rPr lang="zh-CN" altLang="en-US" sz="1800" b="0" i="0" u="none" strike="noStrike" dirty="0" smtClean="0">
                <a:solidFill>
                  <a:srgbClr val="808080"/>
                </a:solidFill>
                <a:highlight>
                  <a:srgbClr val="000000">
                    <a:alpha val="0"/>
                  </a:srgbClr>
                </a:highlight>
                <a:latin typeface="Simsun"/>
                <a:ea typeface="Simsun"/>
              </a:rPr>
              <a:t>农业</a:t>
            </a:r>
            <a:r>
              <a:rPr lang="zh-Hans" sz="1800" b="0" i="0" u="none" strike="noStrike" dirty="0" smtClean="0">
                <a:solidFill>
                  <a:srgbClr val="808080"/>
                </a:solidFill>
                <a:highlight>
                  <a:srgbClr val="000000">
                    <a:alpha val="0"/>
                  </a:srgbClr>
                </a:highlight>
                <a:latin typeface="Simsun"/>
                <a:ea typeface="Simsun"/>
              </a:rPr>
              <a:t>部</a:t>
            </a:r>
            <a:r>
              <a:rPr lang="zh-Hans" sz="1800" b="0" i="0" u="none" strike="noStrike" dirty="0">
                <a:solidFill>
                  <a:srgbClr val="808080"/>
                </a:solidFill>
                <a:highlight>
                  <a:srgbClr val="000000">
                    <a:alpha val="0"/>
                  </a:srgbClr>
                </a:highlight>
                <a:latin typeface="Simsun"/>
                <a:ea typeface="Simsun"/>
              </a:rPr>
              <a:t>门主要问题</a:t>
            </a:r>
          </a:p>
          <a:p>
            <a:pPr lvl="0" rtl="0"/>
            <a:r>
              <a:rPr lang="zh-Hans" sz="1800" b="0" i="0" u="none" strike="noStrike" dirty="0">
                <a:solidFill>
                  <a:srgbClr val="808080"/>
                </a:solidFill>
                <a:highlight>
                  <a:srgbClr val="000000">
                    <a:alpha val="0"/>
                  </a:srgbClr>
                </a:highlight>
                <a:latin typeface="Simsun"/>
                <a:ea typeface="Simsun"/>
              </a:rPr>
              <a:t>粮食安全挑战</a:t>
            </a:r>
            <a:endParaRPr lang="ru-RU" dirty="0">
              <a:solidFill>
                <a:schemeClr val="bg1">
                  <a:lumMod val="50000"/>
                </a:schemeClr>
              </a:solidFill>
            </a:endParaRPr>
          </a:p>
          <a:p>
            <a:pPr lvl="0" rtl="0"/>
            <a:r>
              <a:rPr lang="zh-Hans" sz="1800" b="0" i="0" u="none" strike="noStrike" dirty="0">
                <a:solidFill>
                  <a:srgbClr val="808080"/>
                </a:solidFill>
                <a:highlight>
                  <a:srgbClr val="000000">
                    <a:alpha val="0"/>
                  </a:srgbClr>
                </a:highlight>
                <a:latin typeface="Simsun"/>
                <a:ea typeface="Simsun"/>
              </a:rPr>
              <a:t>发展和粮食安全战略</a:t>
            </a:r>
            <a:endParaRPr lang="ru-RU" dirty="0">
              <a:solidFill>
                <a:schemeClr val="bg1">
                  <a:lumMod val="50000"/>
                </a:schemeClr>
              </a:solidFill>
            </a:endParaRPr>
          </a:p>
          <a:p>
            <a:pPr lvl="0" rtl="0"/>
            <a:r>
              <a:rPr lang="zh-Hans" sz="1800" b="0" i="0" u="none" strike="noStrike" dirty="0">
                <a:solidFill>
                  <a:srgbClr val="808080"/>
                </a:solidFill>
                <a:highlight>
                  <a:srgbClr val="000000">
                    <a:alpha val="0"/>
                  </a:srgbClr>
                </a:highlight>
                <a:latin typeface="Simsun"/>
                <a:ea typeface="Simsun"/>
              </a:rPr>
              <a:t>区域合作机会</a:t>
            </a:r>
            <a:endParaRPr lang="ru-RU" dirty="0">
              <a:solidFill>
                <a:schemeClr val="bg1">
                  <a:lumMod val="50000"/>
                </a:schemeClr>
              </a:solidFill>
            </a:endParaRPr>
          </a:p>
        </p:txBody>
      </p:sp>
      <p:sp>
        <p:nvSpPr>
          <p:cNvPr id="7" name="TextBox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CD555D73-8028-4647-9A70-E33EE2DB4D43}"/>
              </a:ext>
            </a:extLst>
          </p:cNvPr>
          <p:cNvSpPr txBox="1"/>
          <p:nvPr/>
        </p:nvSpPr>
        <p:spPr>
          <a:xfrm flipH="1">
            <a:off x="568230" y="5761949"/>
            <a:ext cx="7802882" cy="861774"/>
          </a:xfrm>
          <a:prstGeom prst="rect">
            <a:avLst/>
          </a:prstGeom>
          <a:noFill/>
        </p:spPr>
        <p:txBody>
          <a:bodyPr wrap="square" rtlCol="0">
            <a:noAutofit/>
          </a:bodyPr>
          <a:lstStyle/>
          <a:p>
            <a:pPr rtl="0"/>
            <a:r>
              <a:rPr lang="zh-Hans" sz="1600" b="1" i="0" u="none" strike="noStrike" dirty="0">
                <a:highlight>
                  <a:srgbClr val="000000">
                    <a:alpha val="0"/>
                  </a:srgbClr>
                </a:highlight>
                <a:latin typeface="Simsun"/>
                <a:ea typeface="Simsun"/>
              </a:rPr>
              <a:t>Parviz Aliyev</a:t>
            </a:r>
          </a:p>
          <a:p>
            <a:r>
              <a:rPr lang="zh-Hans" altLang="zh-CN" sz="1600" dirty="0">
                <a:highlight>
                  <a:srgbClr val="000000">
                    <a:alpha val="0"/>
                  </a:srgbClr>
                </a:highlight>
                <a:latin typeface="Simsun"/>
                <a:ea typeface="Simsun"/>
              </a:rPr>
              <a:t>阿塞拜疆共和国农业部</a:t>
            </a:r>
            <a:endParaRPr lang="ru-RU" altLang="zh-CN" sz="1600" dirty="0"/>
          </a:p>
          <a:p>
            <a:pPr rtl="0"/>
            <a:r>
              <a:rPr lang="zh-Hans" sz="1600" b="0" i="0" u="none" strike="noStrike" dirty="0" smtClean="0">
                <a:highlight>
                  <a:srgbClr val="000000">
                    <a:alpha val="0"/>
                  </a:srgbClr>
                </a:highlight>
                <a:latin typeface="Simsun"/>
                <a:ea typeface="Simsun"/>
              </a:rPr>
              <a:t>农业</a:t>
            </a:r>
            <a:r>
              <a:rPr lang="zh-Hans" sz="1600" b="0" i="0" u="none" strike="noStrike" dirty="0">
                <a:highlight>
                  <a:srgbClr val="000000">
                    <a:alpha val="0"/>
                  </a:srgbClr>
                </a:highlight>
                <a:latin typeface="Simsun"/>
                <a:ea typeface="Simsun"/>
              </a:rPr>
              <a:t>经济研究中心研究部</a:t>
            </a:r>
            <a:r>
              <a:rPr lang="zh-Hans" sz="1600" b="0" i="0" u="none" strike="noStrike" dirty="0" smtClean="0">
                <a:highlight>
                  <a:srgbClr val="000000">
                    <a:alpha val="0"/>
                  </a:srgbClr>
                </a:highlight>
                <a:latin typeface="Simsun"/>
                <a:ea typeface="Simsun"/>
              </a:rPr>
              <a:t>主任</a:t>
            </a:r>
            <a:endParaRPr lang="zh-Hans" sz="1600" b="0" i="0" u="none" strike="noStrike" dirty="0">
              <a:highlight>
                <a:srgbClr val="000000">
                  <a:alpha val="0"/>
                </a:srgbClr>
              </a:highlight>
              <a:latin typeface="Simsun"/>
              <a:ea typeface="Simsun"/>
            </a:endParaRPr>
          </a:p>
        </p:txBody>
      </p:sp>
      <p:pic>
        <p:nvPicPr>
          <p:cNvPr id="2" name="Pictur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18859676-62DB-4CEB-AB2F-083E1246BB26}"/>
              </a:ext>
            </a:extLst>
          </p:cNvPr>
          <p:cNvPicPr>
            <a:picLocks noChangeAspect="1"/>
          </p:cNvPicPr>
          <p:nvPr/>
        </p:nvPicPr>
        <p:blipFill>
          <a:blip r:embed="rId2"/>
          <a:stretch>
            <a:fillRect/>
          </a:stretch>
        </p:blipFill>
        <p:spPr>
          <a:xfrm>
            <a:off x="568230" y="391925"/>
            <a:ext cx="796921" cy="769441"/>
          </a:xfrm>
          <a:prstGeom prst="rect">
            <a:avLst/>
          </a:prstGeom>
        </p:spPr>
      </p:pic>
      <p:sp>
        <p:nvSpPr>
          <p:cNvPr id="8" name="TextBox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975B5C79-B425-4201-A6DD-9957DEB4671C}"/>
              </a:ext>
            </a:extLst>
          </p:cNvPr>
          <p:cNvSpPr txBox="1"/>
          <p:nvPr/>
        </p:nvSpPr>
        <p:spPr>
          <a:xfrm>
            <a:off x="1365151" y="478188"/>
            <a:ext cx="2592569" cy="707886"/>
          </a:xfrm>
          <a:prstGeom prst="rect">
            <a:avLst/>
          </a:prstGeom>
          <a:noFill/>
        </p:spPr>
        <p:txBody>
          <a:bodyPr wrap="none" rtlCol="0">
            <a:noAutofit/>
          </a:bodyPr>
          <a:lstStyle/>
          <a:p>
            <a:pPr rtl="0"/>
            <a:r>
              <a:rPr lang="zh-Hans" sz="2000" b="1" i="0" u="none" strike="noStrike">
                <a:solidFill>
                  <a:srgbClr val="385624"/>
                </a:solidFill>
                <a:highlight>
                  <a:srgbClr val="000000">
                    <a:alpha val="0"/>
                  </a:srgbClr>
                </a:highlight>
                <a:latin typeface="Simsun"/>
                <a:ea typeface="Simsun"/>
                <a:cs typeface="Times New Roman"/>
              </a:rPr>
              <a:t>农业部</a:t>
            </a:r>
          </a:p>
          <a:p>
            <a:pPr rtl="0"/>
            <a:r>
              <a:rPr lang="zh-Hans" sz="2000" b="1" i="0" u="none" strike="noStrike">
                <a:solidFill>
                  <a:srgbClr val="385624"/>
                </a:solidFill>
                <a:highlight>
                  <a:srgbClr val="000000">
                    <a:alpha val="0"/>
                  </a:srgbClr>
                </a:highlight>
                <a:latin typeface="Simsun"/>
                <a:ea typeface="Simsun"/>
                <a:cs typeface="Times New Roman"/>
              </a:rPr>
              <a:t>阿塞拜疆共和国</a:t>
            </a:r>
            <a:endParaRPr lang="ru-RU" sz="2000" b="1">
              <a:solidFill>
                <a:schemeClr val="accent6">
                  <a:lumMod val="50000"/>
                </a:schemeClr>
              </a:solidFill>
              <a:cs typeface="Times New Roman" pitchFamily="18" charset="0"/>
            </a:endParaRPr>
          </a:p>
        </p:txBody>
      </p:sp>
      <p:pic>
        <p:nvPicPr>
          <p:cNvPr id="9" name="Picture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A1889312-93B5-41B1-BB68-986E072BA117}"/>
              </a:ext>
            </a:extLst>
          </p:cNvPr>
          <p:cNvPicPr>
            <a:picLocks noChangeAspect="1"/>
          </p:cNvPicPr>
          <p:nvPr/>
        </p:nvPicPr>
        <p:blipFill>
          <a:blip r:embed="rId3"/>
          <a:stretch>
            <a:fillRect/>
          </a:stretch>
        </p:blipFill>
        <p:spPr>
          <a:xfrm>
            <a:off x="4469671" y="334111"/>
            <a:ext cx="579927" cy="794421"/>
          </a:xfrm>
          <a:prstGeom prst="rect">
            <a:avLst/>
          </a:prstGeom>
        </p:spPr>
      </p:pic>
      <p:sp>
        <p:nvSpPr>
          <p:cNvPr id="10" name="TextBox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25C4DD1C-82CA-41D5-A14D-12409E3351D5}"/>
              </a:ext>
            </a:extLst>
          </p:cNvPr>
          <p:cNvSpPr txBox="1"/>
          <p:nvPr/>
        </p:nvSpPr>
        <p:spPr>
          <a:xfrm>
            <a:off x="5053956" y="478188"/>
            <a:ext cx="4448077" cy="707886"/>
          </a:xfrm>
          <a:prstGeom prst="rect">
            <a:avLst/>
          </a:prstGeom>
          <a:noFill/>
        </p:spPr>
        <p:txBody>
          <a:bodyPr wrap="none" rtlCol="0">
            <a:noAutofit/>
          </a:bodyPr>
          <a:lstStyle/>
          <a:p>
            <a:pPr rtl="0"/>
            <a:r>
              <a:rPr lang="zh-Hans" sz="2000" b="1" i="0" u="none" strike="noStrike">
                <a:highlight>
                  <a:srgbClr val="000000">
                    <a:alpha val="0"/>
                  </a:srgbClr>
                </a:highlight>
                <a:latin typeface="Simsun"/>
                <a:ea typeface="Simsun"/>
                <a:cs typeface="Times New Roman"/>
              </a:rPr>
              <a:t>农业经济研究中心</a:t>
            </a:r>
          </a:p>
          <a:p>
            <a:pPr rtl="0"/>
            <a:r>
              <a:rPr lang="zh-Hans" sz="2000" b="1" i="0" u="none" strike="noStrike">
                <a:highlight>
                  <a:srgbClr val="000000">
                    <a:alpha val="0"/>
                  </a:srgbClr>
                </a:highlight>
                <a:latin typeface="Simsun"/>
                <a:ea typeface="Simsun"/>
                <a:cs typeface="Times New Roman"/>
              </a:rPr>
              <a:t>隶属于农业部</a:t>
            </a:r>
          </a:p>
        </p:txBody>
      </p:sp>
    </p:spTree>
    <p:extLst>
      <p:ext uri="{BB962C8B-B14F-4D97-AF65-F5344CB8AC3E}">
        <p14:creationId xmlns:p14="http://schemas.microsoft.com/office/powerpoint/2010/main" val="29049285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7BAE8860-BC6E-42E3-BC2E-9BFC86D1344C}"/>
              </a:ext>
            </a:extLst>
          </p:cNvPr>
          <p:cNvSpPr>
            <a:spLocks noGrp="1"/>
          </p:cNvSpPr>
          <p:nvPr>
            <p:ph type="title"/>
          </p:nvPr>
        </p:nvSpPr>
        <p:spPr>
          <a:xfrm>
            <a:off x="947055" y="2564611"/>
            <a:ext cx="10515600" cy="1325563"/>
          </a:xfrm>
        </p:spPr>
        <p:txBody>
          <a:bodyPr>
            <a:noAutofit/>
          </a:bodyPr>
          <a:lstStyle/>
          <a:p>
            <a:pPr algn="r" rtl="0"/>
            <a:r>
              <a:rPr lang="zh-Hans" sz="4000" b="1" i="0" u="none" strike="noStrike">
                <a:solidFill>
                  <a:srgbClr val="0070C0"/>
                </a:solidFill>
                <a:highlight>
                  <a:srgbClr val="000000">
                    <a:alpha val="0"/>
                  </a:srgbClr>
                </a:highlight>
                <a:latin typeface="Simsun"/>
                <a:ea typeface="Simsun"/>
              </a:rPr>
              <a:t>农业部门主要问题</a:t>
            </a:r>
            <a:endParaRPr lang="ru-RU" sz="4000" b="1">
              <a:solidFill>
                <a:srgbClr val="0070C0"/>
              </a:solidFill>
            </a:endParaRPr>
          </a:p>
        </p:txBody>
      </p:sp>
      <p:cxnSp>
        <p:nvCxnSpPr>
          <p:cNvPr id="5" name="Straight Connecto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C5C1F92-EE78-40D1-B43E-B24DF873555F}"/>
              </a:ext>
            </a:extLst>
          </p:cNvPr>
          <p:cNvCxnSpPr/>
          <p:nvPr/>
        </p:nvCxnSpPr>
        <p:spPr>
          <a:xfrm>
            <a:off x="947055" y="3744686"/>
            <a:ext cx="10439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6092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80B5B51D-EB49-4DE5-BD3B-873FBC9265E7}"/>
              </a:ext>
            </a:extLst>
          </p:cNvPr>
          <p:cNvSpPr txBox="1"/>
          <p:nvPr/>
        </p:nvSpPr>
        <p:spPr>
          <a:xfrm>
            <a:off x="315227" y="239141"/>
            <a:ext cx="6823663" cy="461665"/>
          </a:xfrm>
          <a:prstGeom prst="rect">
            <a:avLst/>
          </a:prstGeom>
          <a:noFill/>
        </p:spPr>
        <p:txBody>
          <a:bodyPr wrap="none" rtlCol="0">
            <a:noAutofit/>
          </a:bodyPr>
          <a:lstStyle/>
          <a:p>
            <a:pPr rtl="0"/>
            <a:r>
              <a:rPr lang="zh-Hans" sz="2400" b="1" i="0" u="none" strike="noStrike">
                <a:highlight>
                  <a:srgbClr val="000000">
                    <a:alpha val="0"/>
                  </a:srgbClr>
                </a:highlight>
                <a:latin typeface="Simsun"/>
                <a:ea typeface="Simsun"/>
              </a:rPr>
              <a:t>农业部门的</a:t>
            </a:r>
            <a:r>
              <a:rPr lang="zh-Hans" sz="2400" b="1" i="0" u="none" strike="noStrike">
                <a:solidFill>
                  <a:srgbClr val="0070C0"/>
                </a:solidFill>
                <a:highlight>
                  <a:srgbClr val="000000">
                    <a:alpha val="0"/>
                  </a:srgbClr>
                </a:highlight>
                <a:latin typeface="Simsun"/>
                <a:ea typeface="Simsun"/>
              </a:rPr>
              <a:t>主要问题</a:t>
            </a:r>
            <a:r>
              <a:rPr lang="zh-Hans" sz="2400" b="1" i="0" u="none" strike="noStrike">
                <a:highlight>
                  <a:srgbClr val="000000">
                    <a:alpha val="0"/>
                  </a:srgbClr>
                </a:highlight>
                <a:latin typeface="Simsun"/>
                <a:ea typeface="Simsun"/>
              </a:rPr>
              <a:t>如下：</a:t>
            </a:r>
            <a:endParaRPr lang="ru-RU" sz="2400" b="1"/>
          </a:p>
        </p:txBody>
      </p:sp>
      <p:sp>
        <p:nvSpPr>
          <p:cNvPr id="4" name="Rectangl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C75F7CD6-BEAC-4BCC-874D-372640E67C60}"/>
              </a:ext>
            </a:extLst>
          </p:cNvPr>
          <p:cNvSpPr/>
          <p:nvPr/>
        </p:nvSpPr>
        <p:spPr>
          <a:xfrm>
            <a:off x="228599" y="801757"/>
            <a:ext cx="11456470" cy="5881354"/>
          </a:xfrm>
          <a:prstGeom prst="rect">
            <a:avLst/>
          </a:prstGeom>
        </p:spPr>
        <p:txBody>
          <a:bodyPr wrap="square">
            <a:noAutofit/>
          </a:bodyPr>
          <a:lstStyle/>
          <a:p>
            <a:pPr marL="228600" rtl="0">
              <a:lnSpc>
                <a:spcPct val="107000"/>
              </a:lnSpc>
              <a:spcAft>
                <a:spcPts val="800"/>
              </a:spcAft>
            </a:pPr>
            <a:r>
              <a:rPr lang="zh-Hans" sz="2000" b="1" i="0" u="none" strike="noStrike" dirty="0">
                <a:solidFill>
                  <a:srgbClr val="C00000"/>
                </a:solidFill>
                <a:highlight>
                  <a:srgbClr val="000000">
                    <a:alpha val="0"/>
                  </a:srgbClr>
                </a:highlight>
                <a:latin typeface="Simsun"/>
                <a:ea typeface="Simsun"/>
                <a:cs typeface="Times New Roman"/>
              </a:rPr>
              <a:t>1、小农技术知识和技能相对薄弱，农业推广系统在全国范围覆盖有限</a:t>
            </a:r>
            <a:r>
              <a:rPr lang="zh-Hans" sz="2000" b="1" i="0" u="none" strike="noStrike" dirty="0" smtClean="0">
                <a:solidFill>
                  <a:srgbClr val="C00000"/>
                </a:solidFill>
                <a:highlight>
                  <a:srgbClr val="000000">
                    <a:alpha val="0"/>
                  </a:srgbClr>
                </a:highlight>
                <a:latin typeface="Simsun"/>
                <a:ea typeface="Simsun"/>
                <a:cs typeface="Times New Roman"/>
              </a:rPr>
              <a:t>。</a:t>
            </a:r>
            <a:r>
              <a:rPr lang="zh-Hans" sz="2000" b="0" i="0" u="none" strike="noStrike" dirty="0" smtClean="0">
                <a:highlight>
                  <a:srgbClr val="000000">
                    <a:alpha val="0"/>
                  </a:srgbClr>
                </a:highlight>
                <a:latin typeface="Simsun"/>
                <a:ea typeface="Simsun"/>
                <a:cs typeface="Times New Roman"/>
              </a:rPr>
              <a:t>农业</a:t>
            </a:r>
            <a:r>
              <a:rPr lang="zh-CN" altLang="en-US" sz="2000" b="0" i="0" u="none" strike="noStrike" dirty="0" smtClean="0">
                <a:highlight>
                  <a:srgbClr val="000000">
                    <a:alpha val="0"/>
                  </a:srgbClr>
                </a:highlight>
                <a:latin typeface="Simsun"/>
                <a:ea typeface="Simsun"/>
                <a:cs typeface="Times New Roman"/>
              </a:rPr>
              <a:t>生产从业者</a:t>
            </a:r>
            <a:r>
              <a:rPr lang="zh-Hans" sz="2000" b="0" i="0" u="none" strike="noStrike" dirty="0" smtClean="0">
                <a:highlight>
                  <a:srgbClr val="000000">
                    <a:alpha val="0"/>
                  </a:srgbClr>
                </a:highlight>
                <a:latin typeface="Simsun"/>
                <a:ea typeface="Simsun"/>
                <a:cs typeface="Times New Roman"/>
              </a:rPr>
              <a:t>对</a:t>
            </a:r>
            <a:r>
              <a:rPr lang="zh-Hans" sz="2000" b="0" i="0" u="none" strike="noStrike" dirty="0">
                <a:highlight>
                  <a:srgbClr val="000000">
                    <a:alpha val="0"/>
                  </a:srgbClr>
                </a:highlight>
                <a:latin typeface="Simsun"/>
                <a:ea typeface="Simsun"/>
                <a:cs typeface="Times New Roman"/>
              </a:rPr>
              <a:t>农业技术规范缺乏了解。由于没有遵循</a:t>
            </a:r>
            <a:r>
              <a:rPr lang="zh-Hans" sz="2000" b="0" i="0" u="none" strike="noStrike" dirty="0" smtClean="0">
                <a:highlight>
                  <a:srgbClr val="000000">
                    <a:alpha val="0"/>
                  </a:srgbClr>
                </a:highlight>
                <a:latin typeface="Simsun"/>
                <a:ea typeface="Simsun"/>
                <a:cs typeface="Times New Roman"/>
              </a:rPr>
              <a:t>农业技术</a:t>
            </a:r>
            <a:r>
              <a:rPr lang="zh-CN" altLang="en-US" sz="2000" dirty="0">
                <a:highlight>
                  <a:srgbClr val="000000">
                    <a:alpha val="0"/>
                  </a:srgbClr>
                </a:highlight>
                <a:latin typeface="Simsun"/>
                <a:ea typeface="Simsun"/>
                <a:cs typeface="Times New Roman"/>
              </a:rPr>
              <a:t>规范</a:t>
            </a:r>
            <a:r>
              <a:rPr lang="zh-Hans" sz="2000" b="0" i="0" u="none" strike="noStrike" dirty="0" smtClean="0">
                <a:highlight>
                  <a:srgbClr val="000000">
                    <a:alpha val="0"/>
                  </a:srgbClr>
                </a:highlight>
                <a:latin typeface="Simsun"/>
                <a:ea typeface="Simsun"/>
                <a:cs typeface="Times New Roman"/>
              </a:rPr>
              <a:t>，</a:t>
            </a:r>
            <a:r>
              <a:rPr lang="zh-Hans" sz="2000" b="0" i="0" u="none" strike="noStrike" dirty="0">
                <a:highlight>
                  <a:srgbClr val="000000">
                    <a:alpha val="0"/>
                  </a:srgbClr>
                </a:highlight>
                <a:latin typeface="Simsun"/>
                <a:ea typeface="Simsun"/>
                <a:cs typeface="Times New Roman"/>
              </a:rPr>
              <a:t>采用了密集型生产方式，超过100万公顷（超过20%）的农田处于不同程度的盐碱化、盐渍化、侵蚀、沼泽化和其他形式的退化状态。接下来会导致大多数农作物和动物的生产力较发达国家低。应该指出的是，尽管近来农民在这一领域的知识不断增加，但仍然需要进行能力建设。</a:t>
            </a:r>
            <a:endParaRPr lang="ru-RU" sz="2000" dirty="0">
              <a:latin typeface="Calibri" panose="020F0502020204030204" pitchFamily="34" charset="0"/>
              <a:ea typeface="Calibri" panose="020F0502020204030204" pitchFamily="34" charset="0"/>
              <a:cs typeface="Times New Roman" pitchFamily="18" charset="0"/>
            </a:endParaRPr>
          </a:p>
          <a:p>
            <a:pPr marL="228600" rtl="0">
              <a:lnSpc>
                <a:spcPct val="107000"/>
              </a:lnSpc>
              <a:spcAft>
                <a:spcPts val="800"/>
              </a:spcAft>
            </a:pPr>
            <a:r>
              <a:rPr lang="zh-Hans" sz="2000" b="1" i="0" u="none" strike="noStrike" dirty="0">
                <a:solidFill>
                  <a:srgbClr val="C00000"/>
                </a:solidFill>
                <a:highlight>
                  <a:srgbClr val="000000">
                    <a:alpha val="0"/>
                  </a:srgbClr>
                </a:highlight>
                <a:latin typeface="Simsun"/>
                <a:ea typeface="Simsun"/>
                <a:cs typeface="Times New Roman"/>
              </a:rPr>
              <a:t>2、农产品生产者过于分散。</a:t>
            </a:r>
            <a:r>
              <a:rPr lang="zh-Hans" sz="2000" b="0" i="0" u="none" strike="noStrike" dirty="0">
                <a:highlight>
                  <a:srgbClr val="000000">
                    <a:alpha val="0"/>
                  </a:srgbClr>
                </a:highlight>
                <a:latin typeface="Simsun"/>
                <a:ea typeface="Simsun"/>
                <a:cs typeface="Times New Roman"/>
              </a:rPr>
              <a:t>全国约70%的农场拥有多达2公顷的耕地。此外，36%的经济活动人口从事农业工作。耕地面积</a:t>
            </a:r>
            <a:r>
              <a:rPr lang="zh-Hans" sz="2000" b="0" i="0" u="none" strike="noStrike" dirty="0" smtClean="0">
                <a:highlight>
                  <a:srgbClr val="000000">
                    <a:alpha val="0"/>
                  </a:srgbClr>
                </a:highlight>
                <a:latin typeface="Simsun"/>
                <a:ea typeface="Simsun"/>
                <a:cs typeface="Times New Roman"/>
              </a:rPr>
              <a:t>小使农业</a:t>
            </a:r>
            <a:r>
              <a:rPr lang="zh-CN" altLang="en-US" sz="2000" b="0" i="0" u="none" strike="noStrike" dirty="0" smtClean="0">
                <a:highlight>
                  <a:srgbClr val="000000">
                    <a:alpha val="0"/>
                  </a:srgbClr>
                </a:highlight>
                <a:latin typeface="Simsun"/>
                <a:ea typeface="Simsun"/>
                <a:cs typeface="Times New Roman"/>
              </a:rPr>
              <a:t>无法</a:t>
            </a:r>
            <a:r>
              <a:rPr lang="zh-Hans" sz="2000" b="0" i="0" u="none" strike="noStrike" dirty="0" smtClean="0">
                <a:highlight>
                  <a:srgbClr val="000000">
                    <a:alpha val="0"/>
                  </a:srgbClr>
                </a:highlight>
                <a:latin typeface="Simsun"/>
                <a:ea typeface="Simsun"/>
                <a:cs typeface="Times New Roman"/>
              </a:rPr>
              <a:t>达到</a:t>
            </a:r>
            <a:r>
              <a:rPr lang="zh-Hans" sz="2000" b="0" i="0" u="none" strike="noStrike" dirty="0">
                <a:highlight>
                  <a:srgbClr val="000000">
                    <a:alpha val="0"/>
                  </a:srgbClr>
                </a:highlight>
                <a:latin typeface="Simsun"/>
                <a:ea typeface="Simsun"/>
                <a:cs typeface="Times New Roman"/>
              </a:rPr>
              <a:t>规模经济。与此同时，农民进入国外市场、提供财政资源以及创新技术的应用也面临困难。</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zh-Hans" sz="2000" b="1" i="0" u="none" strike="noStrike" dirty="0">
                <a:solidFill>
                  <a:srgbClr val="C00000"/>
                </a:solidFill>
                <a:highlight>
                  <a:srgbClr val="000000">
                    <a:alpha val="0"/>
                  </a:srgbClr>
                </a:highlight>
                <a:latin typeface="Simsun"/>
                <a:ea typeface="Simsun"/>
                <a:cs typeface="Times New Roman"/>
              </a:rPr>
              <a:t>3、采用传统灌溉方式。</a:t>
            </a:r>
            <a:r>
              <a:rPr lang="zh-Hans" sz="2000" b="0" i="0" u="none" strike="noStrike" dirty="0">
                <a:highlight>
                  <a:srgbClr val="000000">
                    <a:alpha val="0"/>
                  </a:srgbClr>
                </a:highlight>
                <a:latin typeface="Simsun"/>
                <a:ea typeface="Simsun"/>
                <a:cs typeface="Times New Roman"/>
              </a:rPr>
              <a:t>阿塞拜疆位于干旱地区，水资源有限，大约50-55%的农民受到缺水的困扰。阿塞拜疆高达70%的农业用地是灌溉土地</a:t>
            </a:r>
            <a:r>
              <a:rPr lang="zh-Hans" sz="2000" b="0" i="0" u="none" strike="noStrike" dirty="0" smtClean="0">
                <a:highlight>
                  <a:srgbClr val="000000">
                    <a:alpha val="0"/>
                  </a:srgbClr>
                </a:highlight>
                <a:latin typeface="Simsun"/>
                <a:ea typeface="Simsun"/>
                <a:cs typeface="Times New Roman"/>
              </a:rPr>
              <a:t>。主要灌溉方法</a:t>
            </a:r>
            <a:r>
              <a:rPr lang="zh-CN" altLang="en-US" sz="2000" b="0" i="0" u="none" strike="noStrike" dirty="0" smtClean="0">
                <a:highlight>
                  <a:srgbClr val="000000">
                    <a:alpha val="0"/>
                  </a:srgbClr>
                </a:highlight>
                <a:latin typeface="Simsun"/>
                <a:ea typeface="Simsun"/>
                <a:cs typeface="Times New Roman"/>
              </a:rPr>
              <a:t>是</a:t>
            </a:r>
            <a:r>
              <a:rPr lang="zh-Hans" altLang="zh-CN" sz="2000" dirty="0">
                <a:highlight>
                  <a:srgbClr val="000000">
                    <a:alpha val="0"/>
                  </a:srgbClr>
                </a:highlight>
                <a:latin typeface="Simsun"/>
                <a:ea typeface="Simsun"/>
                <a:cs typeface="Times New Roman"/>
              </a:rPr>
              <a:t>沟灌</a:t>
            </a:r>
            <a:r>
              <a:rPr lang="zh-Hans" altLang="zh-CN" sz="2000" dirty="0" smtClean="0">
                <a:highlight>
                  <a:srgbClr val="000000">
                    <a:alpha val="0"/>
                  </a:srgbClr>
                </a:highlight>
                <a:latin typeface="Simsun"/>
                <a:ea typeface="Simsun"/>
                <a:cs typeface="Times New Roman"/>
              </a:rPr>
              <a:t>法</a:t>
            </a:r>
            <a:r>
              <a:rPr lang="zh-CN" altLang="en-US" sz="2000" b="0" i="0" u="none" strike="noStrike" dirty="0" smtClean="0">
                <a:highlight>
                  <a:srgbClr val="000000">
                    <a:alpha val="0"/>
                  </a:srgbClr>
                </a:highlight>
                <a:latin typeface="Simsun"/>
                <a:ea typeface="Simsun"/>
                <a:cs typeface="Times New Roman"/>
              </a:rPr>
              <a:t>，</a:t>
            </a:r>
            <a:r>
              <a:rPr lang="zh-Hans" sz="2000" b="0" i="0" u="none" strike="noStrike" dirty="0" smtClean="0">
                <a:highlight>
                  <a:srgbClr val="000000">
                    <a:alpha val="0"/>
                  </a:srgbClr>
                </a:highlight>
                <a:latin typeface="Simsun"/>
                <a:ea typeface="Simsun"/>
                <a:cs typeface="Times New Roman"/>
              </a:rPr>
              <a:t>导致</a:t>
            </a:r>
            <a:r>
              <a:rPr lang="zh-Hans" sz="2000" b="0" i="0" u="none" strike="noStrike" dirty="0">
                <a:highlight>
                  <a:srgbClr val="000000">
                    <a:alpha val="0"/>
                  </a:srgbClr>
                </a:highlight>
                <a:latin typeface="Simsun"/>
                <a:ea typeface="Simsun"/>
                <a:cs typeface="Times New Roman"/>
              </a:rPr>
              <a:t>水资源利用效率低下和土地退化。</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2341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447836A-BBF9-453D-B7FB-4A2C5952F86C}"/>
              </a:ext>
            </a:extLst>
          </p:cNvPr>
          <p:cNvSpPr txBox="1"/>
          <p:nvPr/>
        </p:nvSpPr>
        <p:spPr>
          <a:xfrm>
            <a:off x="424543" y="348340"/>
            <a:ext cx="4806188" cy="461665"/>
          </a:xfrm>
          <a:prstGeom prst="rect">
            <a:avLst/>
          </a:prstGeom>
          <a:noFill/>
        </p:spPr>
        <p:txBody>
          <a:bodyPr wrap="none" rtlCol="0">
            <a:noAutofit/>
          </a:bodyPr>
          <a:lstStyle/>
          <a:p>
            <a:pPr rtl="0"/>
            <a:r>
              <a:rPr lang="zh-Hans" sz="2400" b="1" i="0" u="none" strike="noStrike">
                <a:highlight>
                  <a:srgbClr val="000000">
                    <a:alpha val="0"/>
                  </a:srgbClr>
                </a:highlight>
                <a:latin typeface="Simsun"/>
                <a:ea typeface="Simsun"/>
              </a:rPr>
              <a:t>农业部门</a:t>
            </a:r>
            <a:r>
              <a:rPr lang="zh-Hans" sz="2400" b="1" i="0" u="none" strike="noStrike">
                <a:solidFill>
                  <a:srgbClr val="0070C0"/>
                </a:solidFill>
                <a:highlight>
                  <a:srgbClr val="000000">
                    <a:alpha val="0"/>
                  </a:srgbClr>
                </a:highlight>
                <a:latin typeface="Simsun"/>
                <a:ea typeface="Simsun"/>
              </a:rPr>
              <a:t>主要问题</a:t>
            </a:r>
            <a:endParaRPr lang="ru-RU" sz="2400" b="1"/>
          </a:p>
        </p:txBody>
      </p:sp>
      <p:sp>
        <p:nvSpPr>
          <p:cNvPr id="3" name="TextBox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05826D13-A6A4-4CAC-8512-CFA7507617C4}"/>
              </a:ext>
            </a:extLst>
          </p:cNvPr>
          <p:cNvSpPr txBox="1"/>
          <p:nvPr/>
        </p:nvSpPr>
        <p:spPr>
          <a:xfrm>
            <a:off x="10221686" y="348340"/>
            <a:ext cx="1211678" cy="369332"/>
          </a:xfrm>
          <a:prstGeom prst="rect">
            <a:avLst/>
          </a:prstGeom>
          <a:noFill/>
        </p:spPr>
        <p:txBody>
          <a:bodyPr wrap="none" rtlCol="0">
            <a:noAutofit/>
          </a:bodyPr>
          <a:lstStyle/>
          <a:p>
            <a:pPr rtl="0"/>
            <a:r>
              <a:rPr lang="zh-Hans" sz="1800" b="1" i="1" u="none" strike="noStrike">
                <a:highlight>
                  <a:srgbClr val="000000">
                    <a:alpha val="0"/>
                  </a:srgbClr>
                </a:highlight>
                <a:latin typeface="Simsun"/>
                <a:ea typeface="Simsun"/>
              </a:rPr>
              <a:t>续...</a:t>
            </a:r>
            <a:endParaRPr lang="ru-RU" b="1" i="1"/>
          </a:p>
        </p:txBody>
      </p:sp>
      <p:sp>
        <p:nvSpPr>
          <p:cNvPr id="4" name="Rectangl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80F724A1-5192-4E11-9E1D-829FEF7350C1}"/>
              </a:ext>
            </a:extLst>
          </p:cNvPr>
          <p:cNvSpPr/>
          <p:nvPr/>
        </p:nvSpPr>
        <p:spPr>
          <a:xfrm>
            <a:off x="239487" y="1005851"/>
            <a:ext cx="11386456" cy="5552033"/>
          </a:xfrm>
          <a:prstGeom prst="rect">
            <a:avLst/>
          </a:prstGeom>
        </p:spPr>
        <p:txBody>
          <a:bodyPr wrap="square">
            <a:noAutofit/>
          </a:bodyPr>
          <a:lstStyle/>
          <a:p>
            <a:pPr marL="228600" rtl="0">
              <a:lnSpc>
                <a:spcPct val="107000"/>
              </a:lnSpc>
              <a:spcAft>
                <a:spcPts val="800"/>
              </a:spcAft>
            </a:pPr>
            <a:r>
              <a:rPr lang="zh-Hans" sz="2000" b="1" i="0" u="none" strike="noStrike" dirty="0">
                <a:solidFill>
                  <a:srgbClr val="C00000"/>
                </a:solidFill>
                <a:highlight>
                  <a:srgbClr val="000000">
                    <a:alpha val="0"/>
                  </a:srgbClr>
                </a:highlight>
                <a:latin typeface="Simsun"/>
                <a:ea typeface="Simsun"/>
                <a:cs typeface="Times New Roman"/>
              </a:rPr>
              <a:t>4、气候变化的负面效应。</a:t>
            </a:r>
            <a:r>
              <a:rPr lang="zh-Hans" sz="2000" b="0" i="0" u="none" strike="noStrike" dirty="0">
                <a:highlight>
                  <a:srgbClr val="000000">
                    <a:alpha val="0"/>
                  </a:srgbClr>
                </a:highlight>
                <a:latin typeface="Simsun"/>
                <a:ea typeface="Simsun"/>
                <a:cs typeface="Times New Roman"/>
              </a:rPr>
              <a:t>全球气候变化也对阿塞拜疆产生了影响。降水的减少和分布不均，气温升高，以及强风对农业产生了负面影响。库拉河是该国的主要灌溉来源，河水水位有时会下降得很厉害，以至于海水填满了数公里长的河床。</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28600" rtl="0">
              <a:lnSpc>
                <a:spcPct val="107000"/>
              </a:lnSpc>
              <a:spcAft>
                <a:spcPts val="800"/>
              </a:spcAft>
            </a:pPr>
            <a:r>
              <a:rPr lang="zh-Hans" sz="2000" b="1" i="0" u="none" strike="noStrike" dirty="0">
                <a:solidFill>
                  <a:srgbClr val="C00000"/>
                </a:solidFill>
                <a:highlight>
                  <a:srgbClr val="000000">
                    <a:alpha val="0"/>
                  </a:srgbClr>
                </a:highlight>
                <a:latin typeface="Simsun"/>
                <a:ea typeface="Simsun"/>
                <a:cs typeface="Times New Roman"/>
              </a:rPr>
              <a:t>5、农产品出口地有限。</a:t>
            </a:r>
            <a:r>
              <a:rPr lang="zh-Hans" sz="2000" b="0" i="0" u="none" strike="noStrike" dirty="0">
                <a:highlight>
                  <a:srgbClr val="000000">
                    <a:alpha val="0"/>
                  </a:srgbClr>
                </a:highlight>
                <a:latin typeface="Simsun"/>
                <a:ea typeface="Simsun"/>
                <a:cs typeface="Times New Roman"/>
              </a:rPr>
              <a:t>农产品和食品的主要出口市场是俄罗斯联邦。这个市场是农产品的廉价市场，而且不稳定。在某些时期，由于各种经济和政治原因，俄罗斯禁止从阿塞拜疆进口某些农产品，导致成千上万吨的产品在边境等待，失去价值或被完全销毁。扩大出口地的问题一方面与农民对该领域的知识匮乏有关，另一方面与</a:t>
            </a:r>
            <a:r>
              <a:rPr lang="zh-Hans" sz="2000" b="0" i="0" u="none" strike="noStrike" dirty="0" smtClean="0">
                <a:highlight>
                  <a:srgbClr val="000000">
                    <a:alpha val="0"/>
                  </a:srgbClr>
                </a:highlight>
                <a:latin typeface="Simsun"/>
                <a:ea typeface="Simsun"/>
                <a:cs typeface="Times New Roman"/>
              </a:rPr>
              <a:t>国家间</a:t>
            </a:r>
            <a:r>
              <a:rPr lang="zh-Hans" sz="2000" b="0" i="0" u="none" strike="noStrike" dirty="0">
                <a:highlight>
                  <a:srgbClr val="000000">
                    <a:alpha val="0"/>
                  </a:srgbClr>
                </a:highlight>
                <a:latin typeface="Simsun"/>
                <a:ea typeface="Simsun"/>
                <a:cs typeface="Times New Roman"/>
              </a:rPr>
              <a:t>的经济合作有限（欧盟和世贸组织的成员身份）有关。</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28600" rtl="0">
              <a:lnSpc>
                <a:spcPct val="107000"/>
              </a:lnSpc>
              <a:spcAft>
                <a:spcPts val="800"/>
              </a:spcAft>
            </a:pPr>
            <a:r>
              <a:rPr lang="zh-Hans" sz="2000" b="1" i="0" u="none" strike="noStrike" dirty="0">
                <a:solidFill>
                  <a:srgbClr val="C00000"/>
                </a:solidFill>
                <a:highlight>
                  <a:srgbClr val="000000">
                    <a:alpha val="0"/>
                  </a:srgbClr>
                </a:highlight>
                <a:latin typeface="Simsun"/>
                <a:ea typeface="Simsun"/>
                <a:cs typeface="Times New Roman"/>
              </a:rPr>
              <a:t>6、</a:t>
            </a:r>
            <a:r>
              <a:rPr lang="zh-Hans" sz="2000" b="1" i="0" u="none" strike="noStrike" dirty="0" smtClean="0">
                <a:solidFill>
                  <a:srgbClr val="C00000"/>
                </a:solidFill>
                <a:highlight>
                  <a:srgbClr val="000000">
                    <a:alpha val="0"/>
                  </a:srgbClr>
                </a:highlight>
                <a:latin typeface="Simsun"/>
                <a:ea typeface="Simsun"/>
                <a:cs typeface="Times New Roman"/>
              </a:rPr>
              <a:t>农产品加工</a:t>
            </a:r>
            <a:r>
              <a:rPr lang="zh-CN" altLang="en-US" sz="2000" b="1" dirty="0" smtClean="0">
                <a:solidFill>
                  <a:srgbClr val="C00000"/>
                </a:solidFill>
                <a:highlight>
                  <a:srgbClr val="000000">
                    <a:alpha val="0"/>
                  </a:srgbClr>
                </a:highlight>
                <a:latin typeface="Simsun"/>
                <a:ea typeface="Simsun"/>
                <a:cs typeface="Times New Roman"/>
              </a:rPr>
              <a:t>状况不佳</a:t>
            </a:r>
            <a:r>
              <a:rPr lang="zh-Hans" sz="2000" b="1" i="0" u="none" strike="noStrike" dirty="0" smtClean="0">
                <a:solidFill>
                  <a:srgbClr val="C00000"/>
                </a:solidFill>
                <a:highlight>
                  <a:srgbClr val="000000">
                    <a:alpha val="0"/>
                  </a:srgbClr>
                </a:highlight>
                <a:latin typeface="Simsun"/>
                <a:ea typeface="Simsun"/>
                <a:cs typeface="Times New Roman"/>
              </a:rPr>
              <a:t>。</a:t>
            </a:r>
            <a:r>
              <a:rPr lang="zh-CN" altLang="en-US" sz="2000" dirty="0">
                <a:highlight>
                  <a:srgbClr val="000000">
                    <a:alpha val="0"/>
                  </a:srgbClr>
                </a:highlight>
                <a:latin typeface="Simsun"/>
                <a:ea typeface="Simsun"/>
                <a:cs typeface="Times New Roman"/>
              </a:rPr>
              <a:t>阿塞拜疆</a:t>
            </a:r>
            <a:r>
              <a:rPr lang="zh-Hans" sz="2000" b="0" i="0" u="none" strike="noStrike" dirty="0" smtClean="0">
                <a:highlight>
                  <a:srgbClr val="000000">
                    <a:alpha val="0"/>
                  </a:srgbClr>
                </a:highlight>
                <a:latin typeface="Simsun"/>
                <a:ea typeface="Simsun"/>
                <a:cs typeface="Times New Roman"/>
              </a:rPr>
              <a:t>农产品加工</a:t>
            </a:r>
            <a:r>
              <a:rPr lang="zh-CN" altLang="en-US" sz="2000" b="0" i="0" u="none" strike="noStrike" dirty="0" smtClean="0">
                <a:highlight>
                  <a:srgbClr val="000000">
                    <a:alpha val="0"/>
                  </a:srgbClr>
                </a:highlight>
                <a:latin typeface="Simsun"/>
                <a:ea typeface="Simsun"/>
                <a:cs typeface="Times New Roman"/>
              </a:rPr>
              <a:t>的</a:t>
            </a:r>
            <a:r>
              <a:rPr lang="zh-Hans" sz="2000" b="0" i="0" u="none" strike="noStrike" dirty="0" smtClean="0">
                <a:highlight>
                  <a:srgbClr val="000000">
                    <a:alpha val="0"/>
                  </a:srgbClr>
                </a:highlight>
                <a:latin typeface="Simsun"/>
                <a:ea typeface="Simsun"/>
                <a:cs typeface="Times New Roman"/>
              </a:rPr>
              <a:t>潜力</a:t>
            </a:r>
            <a:r>
              <a:rPr lang="zh-Hans" sz="2000" b="0" i="0" u="none" strike="noStrike" dirty="0">
                <a:highlight>
                  <a:srgbClr val="000000">
                    <a:alpha val="0"/>
                  </a:srgbClr>
                </a:highlight>
                <a:latin typeface="Simsun"/>
                <a:ea typeface="Simsun"/>
                <a:cs typeface="Times New Roman"/>
              </a:rPr>
              <a:t>相当大。然而，这种潜力并没有得到充分利用。尽管有许多农产品经过了加工的，但也进口了大量的加工产品。加工不良是由于农场规模小以及难以获得金融资源导致的。</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49129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057686D3-8DAE-47C1-8469-F3960EC485CC}"/>
              </a:ext>
            </a:extLst>
          </p:cNvPr>
          <p:cNvSpPr txBox="1"/>
          <p:nvPr/>
        </p:nvSpPr>
        <p:spPr>
          <a:xfrm>
            <a:off x="424543" y="348340"/>
            <a:ext cx="4806188" cy="461665"/>
          </a:xfrm>
          <a:prstGeom prst="rect">
            <a:avLst/>
          </a:prstGeom>
          <a:noFill/>
        </p:spPr>
        <p:txBody>
          <a:bodyPr wrap="none" rtlCol="0">
            <a:noAutofit/>
          </a:bodyPr>
          <a:lstStyle/>
          <a:p>
            <a:pPr rtl="0"/>
            <a:r>
              <a:rPr lang="zh-Hans" sz="2400" b="1" i="0" u="none" strike="noStrike">
                <a:highlight>
                  <a:srgbClr val="000000">
                    <a:alpha val="0"/>
                  </a:srgbClr>
                </a:highlight>
                <a:latin typeface="Simsun"/>
                <a:ea typeface="Simsun"/>
              </a:rPr>
              <a:t>农业部门</a:t>
            </a:r>
            <a:r>
              <a:rPr lang="zh-Hans" sz="2400" b="1" i="0" u="none" strike="noStrike">
                <a:solidFill>
                  <a:srgbClr val="0070C0"/>
                </a:solidFill>
                <a:highlight>
                  <a:srgbClr val="000000">
                    <a:alpha val="0"/>
                  </a:srgbClr>
                </a:highlight>
                <a:latin typeface="Simsun"/>
                <a:ea typeface="Simsun"/>
              </a:rPr>
              <a:t>主要问题</a:t>
            </a:r>
            <a:endParaRPr lang="ru-RU" sz="2400" b="1"/>
          </a:p>
        </p:txBody>
      </p:sp>
      <p:sp>
        <p:nvSpPr>
          <p:cNvPr id="3" name="TextBox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357345F-0AF5-4ECD-82EC-AFC33E26B1EA}"/>
              </a:ext>
            </a:extLst>
          </p:cNvPr>
          <p:cNvSpPr txBox="1"/>
          <p:nvPr/>
        </p:nvSpPr>
        <p:spPr>
          <a:xfrm>
            <a:off x="10221686" y="348340"/>
            <a:ext cx="1211678" cy="369332"/>
          </a:xfrm>
          <a:prstGeom prst="rect">
            <a:avLst/>
          </a:prstGeom>
          <a:noFill/>
        </p:spPr>
        <p:txBody>
          <a:bodyPr wrap="none" rtlCol="0">
            <a:noAutofit/>
          </a:bodyPr>
          <a:lstStyle/>
          <a:p>
            <a:pPr rtl="0"/>
            <a:r>
              <a:rPr lang="zh-Hans" sz="1800" b="1" i="1" u="none" strike="noStrike">
                <a:highlight>
                  <a:srgbClr val="000000">
                    <a:alpha val="0"/>
                  </a:srgbClr>
                </a:highlight>
                <a:latin typeface="Simsun"/>
                <a:ea typeface="Simsun"/>
              </a:rPr>
              <a:t>续...</a:t>
            </a:r>
            <a:endParaRPr lang="ru-RU" b="1" i="1"/>
          </a:p>
        </p:txBody>
      </p:sp>
      <p:sp>
        <p:nvSpPr>
          <p:cNvPr id="4" name="Rectangl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F449BE0A-A209-43E7-80D5-CB71FBE2D97D}"/>
              </a:ext>
            </a:extLst>
          </p:cNvPr>
          <p:cNvSpPr/>
          <p:nvPr/>
        </p:nvSpPr>
        <p:spPr>
          <a:xfrm>
            <a:off x="507867" y="1537092"/>
            <a:ext cx="10101944" cy="4132157"/>
          </a:xfrm>
          <a:prstGeom prst="rect">
            <a:avLst/>
          </a:prstGeom>
        </p:spPr>
        <p:txBody>
          <a:bodyPr wrap="square">
            <a:noAutofit/>
          </a:bodyPr>
          <a:lstStyle/>
          <a:p>
            <a:pPr marL="228600" rtl="0">
              <a:lnSpc>
                <a:spcPct val="107000"/>
              </a:lnSpc>
              <a:spcAft>
                <a:spcPts val="800"/>
              </a:spcAft>
            </a:pPr>
            <a:r>
              <a:rPr lang="zh-Hans" sz="2000" b="1" i="0" u="none" strike="noStrike">
                <a:solidFill>
                  <a:srgbClr val="C00000"/>
                </a:solidFill>
                <a:highlight>
                  <a:srgbClr val="000000">
                    <a:alpha val="0"/>
                  </a:srgbClr>
                </a:highlight>
                <a:latin typeface="Simsun"/>
                <a:ea typeface="Simsun"/>
                <a:cs typeface="Times New Roman"/>
              </a:rPr>
              <a:t>7、仓储网络薄弱。</a:t>
            </a:r>
            <a:r>
              <a:rPr lang="zh-Hans" sz="2000" b="0" i="0" u="none" strike="noStrike">
                <a:highlight>
                  <a:srgbClr val="000000">
                    <a:alpha val="0"/>
                  </a:srgbClr>
                </a:highlight>
                <a:latin typeface="Simsun"/>
                <a:ea typeface="Simsun"/>
                <a:cs typeface="Times New Roman"/>
              </a:rPr>
              <a:t>储存农产品的仓库（包括冷库）网络无法完成必要的储备量。仓储网络的薄弱导致一些当季的水果和蔬菜产品以较低的价格投放市场，或者被丢弃。有限的仓储网络也带来了高昂的存储成本。</a:t>
            </a:r>
            <a:endParaRPr lang="ru-RU" sz="2000">
              <a:latin typeface="Calibri" panose="020F0502020204030204" pitchFamily="34" charset="0"/>
              <a:ea typeface="Calibri" panose="020F0502020204030204" pitchFamily="34" charset="0"/>
              <a:cs typeface="Times New Roman" panose="02020603050405020304" pitchFamily="18" charset="0"/>
            </a:endParaRPr>
          </a:p>
          <a:p>
            <a:pPr marL="228600" rtl="0">
              <a:lnSpc>
                <a:spcPct val="107000"/>
              </a:lnSpc>
              <a:spcAft>
                <a:spcPts val="800"/>
              </a:spcAft>
            </a:pPr>
            <a:r>
              <a:rPr lang="zh-Hans" sz="2000" b="1" i="0" u="none" strike="noStrike">
                <a:solidFill>
                  <a:srgbClr val="C00000"/>
                </a:solidFill>
                <a:highlight>
                  <a:srgbClr val="000000">
                    <a:alpha val="0"/>
                  </a:srgbClr>
                </a:highlight>
                <a:latin typeface="Simsun"/>
                <a:ea typeface="Simsun"/>
                <a:cs typeface="Times New Roman"/>
              </a:rPr>
              <a:t>8、价格波动。</a:t>
            </a:r>
            <a:r>
              <a:rPr lang="zh-Hans" sz="2000" b="0" i="0" u="none" strike="noStrike">
                <a:highlight>
                  <a:srgbClr val="000000">
                    <a:alpha val="0"/>
                  </a:srgbClr>
                </a:highlight>
                <a:latin typeface="Simsun"/>
                <a:ea typeface="Simsun"/>
                <a:cs typeface="Times New Roman"/>
              </a:rPr>
              <a:t>农民根据当年的价格来决定明年种植什么。这导致第一年卖的高价产品，到了第二年就太便宜了，农民因此而蒙受损失。苹果、西瓜、大蒜、洋葱、薯类和其他作物在不同年份都出现过这种情况。农民只能根据口头协议，或者根本没有任何协议来进行销售。由于缺乏对市场的了解，农民无法对未来几年进行规划并经过深思熟虑后进行投资。</a:t>
            </a:r>
            <a:endParaRPr lang="ru-RU" sz="20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49684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7BAE8860-BC6E-42E3-BC2E-9BFC86D1344C}"/>
              </a:ext>
            </a:extLst>
          </p:cNvPr>
          <p:cNvSpPr>
            <a:spLocks noGrp="1"/>
          </p:cNvSpPr>
          <p:nvPr>
            <p:ph type="title"/>
          </p:nvPr>
        </p:nvSpPr>
        <p:spPr>
          <a:xfrm>
            <a:off x="947055" y="2564611"/>
            <a:ext cx="10515600" cy="1325563"/>
          </a:xfrm>
        </p:spPr>
        <p:txBody>
          <a:bodyPr>
            <a:noAutofit/>
          </a:bodyPr>
          <a:lstStyle/>
          <a:p>
            <a:pPr algn="r" rtl="0"/>
            <a:r>
              <a:rPr lang="zh-Hans" sz="4000" b="1" i="0" u="none" strike="noStrike">
                <a:solidFill>
                  <a:srgbClr val="0070C0"/>
                </a:solidFill>
                <a:highlight>
                  <a:srgbClr val="000000">
                    <a:alpha val="0"/>
                  </a:srgbClr>
                </a:highlight>
                <a:latin typeface="Simsun"/>
                <a:ea typeface="Simsun"/>
              </a:rPr>
              <a:t>粮食安全</a:t>
            </a:r>
            <a:endParaRPr lang="ru-RU" sz="4000" b="1">
              <a:solidFill>
                <a:srgbClr val="0070C0"/>
              </a:solidFill>
            </a:endParaRPr>
          </a:p>
        </p:txBody>
      </p:sp>
      <p:cxnSp>
        <p:nvCxnSpPr>
          <p:cNvPr id="5" name="Straight Connecto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C5C1F92-EE78-40D1-B43E-B24DF873555F}"/>
              </a:ext>
            </a:extLst>
          </p:cNvPr>
          <p:cNvCxnSpPr/>
          <p:nvPr/>
        </p:nvCxnSpPr>
        <p:spPr>
          <a:xfrm>
            <a:off x="947055" y="3744686"/>
            <a:ext cx="10439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0464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83103656-83C2-4B7D-84AF-C19D162C578F}"/>
              </a:ext>
            </a:extLst>
          </p:cNvPr>
          <p:cNvSpPr txBox="1"/>
          <p:nvPr/>
        </p:nvSpPr>
        <p:spPr>
          <a:xfrm>
            <a:off x="949778" y="5746875"/>
            <a:ext cx="6070060" cy="954107"/>
          </a:xfrm>
          <a:prstGeom prst="rect">
            <a:avLst/>
          </a:prstGeom>
          <a:noFill/>
        </p:spPr>
        <p:txBody>
          <a:bodyPr wrap="none" rtlCol="0">
            <a:noAutofit/>
          </a:bodyPr>
          <a:lstStyle/>
          <a:p>
            <a:pPr rtl="0"/>
            <a:r>
              <a:rPr lang="zh-Hans" sz="1400" b="0" i="0" u="none" strike="noStrike" baseline="30000">
                <a:highlight>
                  <a:srgbClr val="000000">
                    <a:alpha val="0"/>
                  </a:srgbClr>
                </a:highlight>
                <a:latin typeface="Simsun"/>
                <a:ea typeface="Simsun"/>
              </a:rPr>
              <a:t>1 </a:t>
            </a:r>
            <a:r>
              <a:rPr lang="zh-Hans" sz="1400" b="0" i="0" u="none" strike="noStrike">
                <a:highlight>
                  <a:srgbClr val="000000">
                    <a:alpha val="0"/>
                  </a:srgbClr>
                </a:highlight>
                <a:latin typeface="Simsun"/>
                <a:ea typeface="Simsun"/>
                <a:hlinkClick r:id="rId2"/>
              </a:rPr>
              <a:t>https://impact.economist.com/sustainability/project/food-security-index/Index</a:t>
            </a:r>
            <a:endParaRPr lang="az-Latn-AZ" sz="1400"/>
          </a:p>
          <a:p>
            <a:pPr rtl="0"/>
            <a:r>
              <a:rPr lang="zh-Hans" sz="1400" b="0" i="0" u="none" strike="noStrike" baseline="30000">
                <a:highlight>
                  <a:srgbClr val="000000">
                    <a:alpha val="0"/>
                  </a:srgbClr>
                </a:highlight>
                <a:latin typeface="Simsun"/>
                <a:ea typeface="Simsun"/>
              </a:rPr>
              <a:t>2</a:t>
            </a:r>
            <a:r>
              <a:rPr lang="zh-Hans" sz="1400" b="0" i="0" u="none" strike="noStrike">
                <a:highlight>
                  <a:srgbClr val="000000">
                    <a:alpha val="0"/>
                  </a:srgbClr>
                </a:highlight>
                <a:latin typeface="Simsun"/>
                <a:ea typeface="Simsun"/>
              </a:rPr>
              <a:t> </a:t>
            </a:r>
            <a:r>
              <a:rPr lang="zh-Hans" sz="1400" b="0" i="0" u="none" strike="noStrike">
                <a:highlight>
                  <a:srgbClr val="000000">
                    <a:alpha val="0"/>
                  </a:srgbClr>
                </a:highlight>
                <a:latin typeface="Simsun"/>
                <a:ea typeface="Simsun"/>
                <a:hlinkClick r:id="rId3"/>
              </a:rPr>
              <a:t>https://data.worldbank.org/indicator/SN.ITK.DEFC.ZS?locations=AZ</a:t>
            </a:r>
            <a:endParaRPr lang="en-US" sz="1400"/>
          </a:p>
          <a:p>
            <a:pPr rtl="0"/>
            <a:r>
              <a:rPr lang="zh-Hans" sz="1400" b="0" i="0" u="none" strike="noStrike" baseline="30000">
                <a:highlight>
                  <a:srgbClr val="000000">
                    <a:alpha val="0"/>
                  </a:srgbClr>
                </a:highlight>
                <a:latin typeface="Simsun"/>
                <a:ea typeface="Simsun"/>
              </a:rPr>
              <a:t>3</a:t>
            </a:r>
            <a:r>
              <a:rPr lang="zh-Hans" sz="1400" b="0" i="0" u="none" strike="noStrike">
                <a:highlight>
                  <a:srgbClr val="000000">
                    <a:alpha val="0"/>
                  </a:srgbClr>
                </a:highlight>
                <a:latin typeface="Simsun"/>
                <a:ea typeface="Simsun"/>
              </a:rPr>
              <a:t> </a:t>
            </a:r>
            <a:r>
              <a:rPr lang="zh-Hans" sz="1400" b="0" i="0" u="sng" strike="noStrike">
                <a:highlight>
                  <a:srgbClr val="000000">
                    <a:alpha val="0"/>
                  </a:srgbClr>
                </a:highlight>
                <a:latin typeface="Simsun"/>
                <a:ea typeface="Simsun"/>
                <a:hlinkClick r:id="rId4"/>
              </a:rPr>
              <a:t>https://foodsystemsdashboard.org/compareandanalyze</a:t>
            </a:r>
            <a:endParaRPr lang="en-US" sz="1400" u="sng"/>
          </a:p>
          <a:p>
            <a:pPr rtl="0"/>
            <a:r>
              <a:rPr lang="zh-Hans" sz="1400" b="0" i="0" u="sng" strike="noStrike" baseline="30000">
                <a:highlight>
                  <a:srgbClr val="000000">
                    <a:alpha val="0"/>
                  </a:srgbClr>
                </a:highlight>
                <a:latin typeface="Simsun"/>
                <a:ea typeface="Simsun"/>
              </a:rPr>
              <a:t>4</a:t>
            </a:r>
            <a:r>
              <a:rPr lang="zh-Hans" sz="1400" b="0" i="0" u="sng" strike="noStrike">
                <a:highlight>
                  <a:srgbClr val="000000">
                    <a:alpha val="0"/>
                  </a:srgbClr>
                </a:highlight>
                <a:latin typeface="Simsun"/>
                <a:ea typeface="Simsun"/>
              </a:rPr>
              <a:t> </a:t>
            </a:r>
            <a:r>
              <a:rPr lang="zh-Hans" sz="1400" b="0" i="0" u="sng" strike="noStrike">
                <a:highlight>
                  <a:srgbClr val="000000">
                    <a:alpha val="0"/>
                  </a:srgbClr>
                </a:highlight>
                <a:latin typeface="Simsun"/>
                <a:ea typeface="Simsun"/>
                <a:hlinkClick r:id="rId5"/>
              </a:rPr>
              <a:t>https://www.stat.gov.az/source/budget_households/</a:t>
            </a:r>
            <a:endParaRPr lang="ru-RU" sz="1400" baseline="30000"/>
          </a:p>
        </p:txBody>
      </p:sp>
      <p:sp>
        <p:nvSpPr>
          <p:cNvPr id="3" name="Rectang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717023B8-CF10-4F8A-BC8F-C95E4A1DC994}"/>
              </a:ext>
            </a:extLst>
          </p:cNvPr>
          <p:cNvSpPr/>
          <p:nvPr/>
        </p:nvSpPr>
        <p:spPr>
          <a:xfrm>
            <a:off x="593270" y="634071"/>
            <a:ext cx="10951030" cy="5016758"/>
          </a:xfrm>
          <a:prstGeom prst="rect">
            <a:avLst/>
          </a:prstGeom>
          <a:ln>
            <a:noFill/>
          </a:ln>
        </p:spPr>
        <p:txBody>
          <a:bodyPr wrap="square">
            <a:noAutofit/>
          </a:bodyPr>
          <a:lstStyle/>
          <a:p>
            <a:pPr marL="342900" indent="-342900" rtl="0">
              <a:spcBef>
                <a:spcPts val="600"/>
              </a:spcBef>
              <a:spcAft>
                <a:spcPts val="600"/>
              </a:spcAft>
              <a:buFont typeface="Wingdings" panose="05000000000000000000" pitchFamily="2" charset="2"/>
              <a:buChar char="v"/>
            </a:pPr>
            <a:r>
              <a:rPr lang="zh-Hans" sz="1800" b="0" i="0" u="none" strike="noStrike" dirty="0">
                <a:highlight>
                  <a:srgbClr val="000000">
                    <a:alpha val="0"/>
                  </a:srgbClr>
                </a:highlight>
                <a:latin typeface="Simsun"/>
                <a:ea typeface="Simsun"/>
              </a:rPr>
              <a:t>2021年，阿塞拜疆在</a:t>
            </a:r>
            <a:r>
              <a:rPr lang="zh-Hans" sz="1800" b="0" i="0" u="none" strike="noStrike" dirty="0">
                <a:solidFill>
                  <a:srgbClr val="0070C0"/>
                </a:solidFill>
                <a:highlight>
                  <a:srgbClr val="000000">
                    <a:alpha val="0"/>
                  </a:srgbClr>
                </a:highlight>
                <a:latin typeface="Simsun"/>
                <a:ea typeface="Simsun"/>
              </a:rPr>
              <a:t>全球粮食安全指数</a:t>
            </a:r>
            <a:r>
              <a:rPr lang="zh-Hans" sz="1800" b="0" i="0" u="none" strike="noStrike" baseline="30000" dirty="0">
                <a:highlight>
                  <a:srgbClr val="000000">
                    <a:alpha val="0"/>
                  </a:srgbClr>
                </a:highlight>
                <a:latin typeface="Simsun"/>
                <a:ea typeface="Simsun"/>
              </a:rPr>
              <a:t>1</a:t>
            </a:r>
            <a:r>
              <a:rPr lang="zh-Hans" sz="1800" b="0" i="0" u="none" strike="noStrike" dirty="0">
                <a:highlight>
                  <a:srgbClr val="000000">
                    <a:alpha val="0"/>
                  </a:srgbClr>
                </a:highlight>
                <a:latin typeface="Simsun"/>
                <a:ea typeface="Simsun"/>
              </a:rPr>
              <a:t>中排名第56位，总分62.6分，前三位分别是爱尔兰、奥地利和英国。</a:t>
            </a:r>
          </a:p>
          <a:p>
            <a:pPr marL="342900" indent="-342900" rtl="0">
              <a:spcBef>
                <a:spcPts val="600"/>
              </a:spcBef>
              <a:spcAft>
                <a:spcPts val="600"/>
              </a:spcAft>
              <a:buFont typeface="Wingdings" panose="05000000000000000000" pitchFamily="2" charset="2"/>
              <a:buChar char="v"/>
            </a:pPr>
            <a:r>
              <a:rPr lang="zh-Hans" sz="1800" b="0" i="0" u="none" strike="noStrike" dirty="0">
                <a:highlight>
                  <a:srgbClr val="000000">
                    <a:alpha val="0"/>
                  </a:srgbClr>
                </a:highlight>
                <a:latin typeface="Simsun"/>
                <a:ea typeface="Simsun"/>
              </a:rPr>
              <a:t>2019 年，阿塞拜疆</a:t>
            </a:r>
            <a:r>
              <a:rPr lang="zh-Hans" sz="1800" b="0" i="0" u="none" strike="noStrike" dirty="0">
                <a:solidFill>
                  <a:srgbClr val="0070C0"/>
                </a:solidFill>
                <a:highlight>
                  <a:srgbClr val="000000">
                    <a:alpha val="0"/>
                  </a:srgbClr>
                </a:highlight>
                <a:latin typeface="Simsun"/>
                <a:ea typeface="Simsun"/>
              </a:rPr>
              <a:t>营养不足发生率</a:t>
            </a:r>
            <a:r>
              <a:rPr lang="zh-Hans" sz="1800" b="0" i="0" u="none" strike="noStrike" dirty="0">
                <a:highlight>
                  <a:srgbClr val="000000">
                    <a:alpha val="0"/>
                  </a:srgbClr>
                </a:highlight>
                <a:latin typeface="Simsun"/>
                <a:ea typeface="Simsun"/>
              </a:rPr>
              <a:t>约</a:t>
            </a:r>
            <a:r>
              <a:rPr lang="zh-Hans" sz="1800" b="0" i="0" u="none" strike="noStrike" dirty="0" smtClean="0">
                <a:highlight>
                  <a:srgbClr val="000000">
                    <a:alpha val="0"/>
                  </a:srgbClr>
                </a:highlight>
                <a:latin typeface="Simsun"/>
                <a:ea typeface="Simsun"/>
              </a:rPr>
              <a:t>为2</a:t>
            </a:r>
            <a:r>
              <a:rPr lang="zh-Hans" sz="1800" b="0" i="0" u="none" strike="noStrike" dirty="0">
                <a:highlight>
                  <a:srgbClr val="000000">
                    <a:alpha val="0"/>
                  </a:srgbClr>
                </a:highlight>
                <a:latin typeface="Simsun"/>
                <a:ea typeface="Simsun"/>
              </a:rPr>
              <a:t>.5</a:t>
            </a:r>
            <a:r>
              <a:rPr lang="zh-Hans" sz="1800" b="0" i="0" u="none" strike="noStrike" dirty="0" smtClean="0">
                <a:highlight>
                  <a:srgbClr val="000000">
                    <a:alpha val="0"/>
                  </a:srgbClr>
                </a:highlight>
                <a:latin typeface="Simsun"/>
                <a:ea typeface="Simsun"/>
              </a:rPr>
              <a:t>%</a:t>
            </a:r>
            <a:r>
              <a:rPr lang="zh-Hans" sz="1800" b="0" i="0" u="none" strike="noStrike" baseline="30000" dirty="0" smtClean="0">
                <a:highlight>
                  <a:srgbClr val="000000">
                    <a:alpha val="0"/>
                  </a:srgbClr>
                </a:highlight>
                <a:latin typeface="Simsun"/>
                <a:ea typeface="Simsun"/>
              </a:rPr>
              <a:t>2</a:t>
            </a:r>
            <a:r>
              <a:rPr lang="zh-Hans" sz="1800" b="0" i="0" u="none" strike="noStrike" dirty="0" smtClean="0">
                <a:highlight>
                  <a:srgbClr val="000000">
                    <a:alpha val="0"/>
                  </a:srgbClr>
                </a:highlight>
                <a:latin typeface="Simsun"/>
                <a:ea typeface="Simsun"/>
              </a:rPr>
              <a:t> </a:t>
            </a:r>
            <a:r>
              <a:rPr lang="zh-Hans" sz="1800" b="0" i="0" u="none" strike="noStrike" dirty="0">
                <a:highlight>
                  <a:srgbClr val="000000">
                    <a:alpha val="0"/>
                  </a:srgbClr>
                </a:highlight>
                <a:latin typeface="Simsun"/>
                <a:ea typeface="Simsun"/>
              </a:rPr>
              <a:t>，相当低。</a:t>
            </a:r>
          </a:p>
          <a:p>
            <a:pPr marL="342900" indent="-342900" rtl="0">
              <a:spcBef>
                <a:spcPts val="600"/>
              </a:spcBef>
              <a:spcAft>
                <a:spcPts val="600"/>
              </a:spcAft>
              <a:buFont typeface="Wingdings" panose="05000000000000000000" pitchFamily="2" charset="2"/>
              <a:buChar char="v"/>
            </a:pPr>
            <a:r>
              <a:rPr lang="zh-Hans" sz="1800" b="0" i="0" u="none" strike="noStrike" dirty="0">
                <a:highlight>
                  <a:srgbClr val="000000">
                    <a:alpha val="0"/>
                  </a:srgbClr>
                </a:highlight>
                <a:latin typeface="Simsun"/>
                <a:ea typeface="Simsun"/>
              </a:rPr>
              <a:t>阿塞拜疆的粮食系统结合了传统和现代特点，前者占主导地位。因此，阿塞拜疆的粮食系统是“非正式且不断扩大”的</a:t>
            </a:r>
            <a:r>
              <a:rPr lang="zh-Hans" sz="1800" b="0" i="0" u="none" strike="noStrike" baseline="30000" dirty="0">
                <a:highlight>
                  <a:srgbClr val="000000">
                    <a:alpha val="0"/>
                  </a:srgbClr>
                </a:highlight>
                <a:latin typeface="Simsun"/>
                <a:ea typeface="Simsun"/>
              </a:rPr>
              <a:t>3</a:t>
            </a:r>
            <a:r>
              <a:rPr lang="zh-Hans" sz="1800" b="0" i="0" u="none" strike="noStrike" dirty="0">
                <a:highlight>
                  <a:srgbClr val="000000">
                    <a:alpha val="0"/>
                  </a:srgbClr>
                </a:highlight>
                <a:latin typeface="Simsun"/>
                <a:ea typeface="Simsun"/>
              </a:rPr>
              <a:t>。</a:t>
            </a:r>
          </a:p>
          <a:p>
            <a:pPr marL="342900" indent="-342900" rtl="0">
              <a:spcBef>
                <a:spcPts val="600"/>
              </a:spcBef>
              <a:spcAft>
                <a:spcPts val="600"/>
              </a:spcAft>
              <a:buFont typeface="Wingdings" panose="05000000000000000000" pitchFamily="2" charset="2"/>
              <a:buChar char="v"/>
            </a:pPr>
            <a:r>
              <a:rPr lang="zh-Hans" sz="1800" b="0" i="0" u="none" strike="noStrike" dirty="0">
                <a:highlight>
                  <a:srgbClr val="000000">
                    <a:alpha val="0"/>
                  </a:srgbClr>
                </a:highlight>
                <a:latin typeface="Simsun"/>
                <a:ea typeface="Simsun"/>
              </a:rPr>
              <a:t>更具包容性的经济增长，尤其是在过去十年中，可能导致粮食不安全状况急剧下降。根据世界银行的数据，在过去的14年里，该国的营养不足发生率稳定在2.5%，2001年为17.1%。</a:t>
            </a:r>
          </a:p>
          <a:p>
            <a:pPr marL="342900" indent="-342900" rtl="0">
              <a:spcBef>
                <a:spcPts val="600"/>
              </a:spcBef>
              <a:spcAft>
                <a:spcPts val="600"/>
              </a:spcAft>
              <a:buFont typeface="Wingdings" panose="05000000000000000000" pitchFamily="2" charset="2"/>
              <a:buChar char="v"/>
            </a:pPr>
            <a:r>
              <a:rPr lang="zh-Hans" sz="1800" b="0" i="0" u="none" strike="noStrike" dirty="0">
                <a:highlight>
                  <a:srgbClr val="000000">
                    <a:alpha val="0"/>
                  </a:srgbClr>
                </a:highlight>
                <a:latin typeface="Simsun"/>
                <a:ea typeface="Simsun"/>
              </a:rPr>
              <a:t>全国人均每月食品消费支出占43%。应该指出的是，这一数字正在逐步下降。因此，过去 20 年中，食品在每月消费支出中的份额下降了 25 个百分点</a:t>
            </a:r>
            <a:r>
              <a:rPr lang="zh-Hans" sz="1800" b="0" i="0" u="none" strike="noStrike" baseline="30000" dirty="0">
                <a:highlight>
                  <a:srgbClr val="000000">
                    <a:alpha val="0"/>
                  </a:srgbClr>
                </a:highlight>
                <a:latin typeface="Simsun"/>
                <a:ea typeface="Simsun"/>
              </a:rPr>
              <a:t>4</a:t>
            </a:r>
            <a:r>
              <a:rPr lang="zh-Hans" sz="1800" b="0" i="0" u="none" strike="noStrike" dirty="0">
                <a:highlight>
                  <a:srgbClr val="000000">
                    <a:alpha val="0"/>
                  </a:srgbClr>
                </a:highlight>
                <a:latin typeface="Simsun"/>
                <a:ea typeface="Simsun"/>
              </a:rPr>
              <a:t>。</a:t>
            </a:r>
          </a:p>
          <a:p>
            <a:pPr marL="342900" indent="-342900" rtl="0">
              <a:spcBef>
                <a:spcPts val="600"/>
              </a:spcBef>
              <a:spcAft>
                <a:spcPts val="600"/>
              </a:spcAft>
              <a:buFont typeface="Wingdings" panose="05000000000000000000" pitchFamily="2" charset="2"/>
              <a:buChar char="v"/>
            </a:pPr>
            <a:r>
              <a:rPr lang="zh-Hans" sz="1800" b="0" i="0" u="none" strike="noStrike" dirty="0">
                <a:highlight>
                  <a:srgbClr val="000000">
                    <a:alpha val="0"/>
                  </a:srgbClr>
                </a:highlight>
                <a:latin typeface="Simsun"/>
                <a:ea typeface="Simsun"/>
              </a:rPr>
              <a:t>现代食品生产和销售趋势正在迅速发展，表现在超市市场份额的增加，农业和食品生产的集约化与品种改良，以及符合全球价值链中严格的私人和公共质量标准的农产品出口的增加。</a:t>
            </a:r>
          </a:p>
        </p:txBody>
      </p:sp>
      <p:sp>
        <p:nvSpPr>
          <p:cNvPr id="4" name="TextBox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F8542EFD-B884-4D24-90BF-F22DBF3E85B3}"/>
              </a:ext>
            </a:extLst>
          </p:cNvPr>
          <p:cNvSpPr txBox="1"/>
          <p:nvPr/>
        </p:nvSpPr>
        <p:spPr>
          <a:xfrm>
            <a:off x="511628" y="172406"/>
            <a:ext cx="1750800" cy="461665"/>
          </a:xfrm>
          <a:prstGeom prst="rect">
            <a:avLst/>
          </a:prstGeom>
          <a:noFill/>
        </p:spPr>
        <p:txBody>
          <a:bodyPr wrap="none" rtlCol="0">
            <a:noAutofit/>
          </a:bodyPr>
          <a:lstStyle/>
          <a:p>
            <a:pPr rtl="0"/>
            <a:r>
              <a:rPr lang="zh-Hans" sz="2400" b="1" i="0" u="none" strike="noStrike">
                <a:solidFill>
                  <a:srgbClr val="0070C0"/>
                </a:solidFill>
                <a:highlight>
                  <a:srgbClr val="000000">
                    <a:alpha val="0"/>
                  </a:srgbClr>
                </a:highlight>
                <a:latin typeface="Simsun"/>
                <a:ea typeface="Simsun"/>
              </a:rPr>
              <a:t>主要趋势</a:t>
            </a:r>
            <a:endParaRPr lang="ru-RU" sz="2400" b="1">
              <a:solidFill>
                <a:srgbClr val="0070C0"/>
              </a:solidFill>
            </a:endParaRPr>
          </a:p>
        </p:txBody>
      </p:sp>
    </p:spTree>
    <p:extLst>
      <p:ext uri="{BB962C8B-B14F-4D97-AF65-F5344CB8AC3E}">
        <p14:creationId xmlns:p14="http://schemas.microsoft.com/office/powerpoint/2010/main" val="138588802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74109A68-8544-4766-A12D-54F80100B304}"/>
              </a:ext>
            </a:extLst>
          </p:cNvPr>
          <p:cNvSpPr/>
          <p:nvPr/>
        </p:nvSpPr>
        <p:spPr>
          <a:xfrm>
            <a:off x="227082" y="269186"/>
            <a:ext cx="3402535" cy="400110"/>
          </a:xfrm>
          <a:prstGeom prst="rect">
            <a:avLst/>
          </a:prstGeom>
        </p:spPr>
        <p:txBody>
          <a:bodyPr wrap="none">
            <a:noAutofit/>
          </a:bodyPr>
          <a:lstStyle/>
          <a:p>
            <a:pPr rtl="0"/>
            <a:r>
              <a:rPr lang="zh-Hans" sz="2000" b="1" i="0" u="none" strike="noStrike">
                <a:solidFill>
                  <a:srgbClr val="0070C0"/>
                </a:solidFill>
                <a:highlight>
                  <a:srgbClr val="000000">
                    <a:alpha val="0"/>
                  </a:srgbClr>
                </a:highlight>
                <a:latin typeface="Simsun"/>
                <a:ea typeface="Simsun"/>
              </a:rPr>
              <a:t>自给率</a:t>
            </a:r>
            <a:r>
              <a:rPr lang="zh-Hans" sz="2000" b="1" i="0" u="none" strike="noStrike">
                <a:highlight>
                  <a:srgbClr val="000000">
                    <a:alpha val="0"/>
                  </a:srgbClr>
                </a:highlight>
                <a:latin typeface="Simsun"/>
                <a:ea typeface="Simsun"/>
              </a:rPr>
              <a:t>，%</a:t>
            </a:r>
            <a:endParaRPr lang="ru-RU" sz="2000" b="1"/>
          </a:p>
        </p:txBody>
      </p:sp>
      <p:graphicFrame>
        <p:nvGraphicFramePr>
          <p:cNvPr id="4" name="Tabl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4C093E5-164C-444F-B662-7702BEC8A101}"/>
              </a:ext>
            </a:extLst>
          </p:cNvPr>
          <p:cNvGraphicFramePr>
            <a:graphicFrameLocks noGrp="1"/>
          </p:cNvGraphicFramePr>
          <p:nvPr>
            <p:extLst>
              <p:ext uri="{D42A27DB-BD31-4B8C-83A1-F6EECF244321}">
                <p14:modId xmlns:p14="http://schemas.microsoft.com/office/powerpoint/2010/main" val="856892421"/>
              </p:ext>
            </p:extLst>
          </p:nvPr>
        </p:nvGraphicFramePr>
        <p:xfrm>
          <a:off x="327259" y="1264586"/>
          <a:ext cx="5380524" cy="5301166"/>
        </p:xfrm>
        <a:graphic>
          <a:graphicData uri="http://schemas.openxmlformats.org/drawingml/2006/table">
            <a:tbl>
              <a:tblPr/>
              <a:tblGrid>
                <a:gridCol w="3336207">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220475814"/>
                    </a:ext>
                  </a:extLst>
                </a:gridCol>
                <a:gridCol w="681439">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936617484"/>
                    </a:ext>
                  </a:extLst>
                </a:gridCol>
                <a:gridCol w="681439">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060160650"/>
                    </a:ext>
                  </a:extLst>
                </a:gridCol>
                <a:gridCol w="681439">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057604264"/>
                    </a:ext>
                  </a:extLst>
                </a:gridCol>
              </a:tblGrid>
              <a:tr h="193368">
                <a:tc>
                  <a:txBody>
                    <a:bodyPr/>
                    <a:lstStyle/>
                    <a:p>
                      <a:pPr algn="l" fontAlgn="b"/>
                      <a:r>
                        <a:rPr lang="ru-RU" sz="1300" b="0" i="0" u="none" strike="noStrike">
                          <a:solidFill>
                            <a:srgbClr val="000000"/>
                          </a:solidFill>
                          <a:effectLst/>
                          <a:latin typeface="Calibri" panose="020F0502020204030204" pitchFamily="34" charset="0"/>
                        </a:rPr>
                        <a:t> </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rtl="0" fontAlgn="b"/>
                      <a:r>
                        <a:rPr lang="zh-Hans" sz="1300" b="1" i="0" u="none" strike="noStrike">
                          <a:solidFill>
                            <a:srgbClr val="000000"/>
                          </a:solidFill>
                          <a:highlight>
                            <a:srgbClr val="000000">
                              <a:alpha val="0"/>
                            </a:srgbClr>
                          </a:highlight>
                          <a:latin typeface="Simsun"/>
                          <a:ea typeface="Simsun"/>
                        </a:rPr>
                        <a:t>2010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rtl="0" fontAlgn="b"/>
                      <a:r>
                        <a:rPr lang="zh-Hans" sz="1300" b="1" i="0" u="none" strike="noStrike">
                          <a:solidFill>
                            <a:srgbClr val="000000"/>
                          </a:solidFill>
                          <a:highlight>
                            <a:srgbClr val="000000">
                              <a:alpha val="0"/>
                            </a:srgbClr>
                          </a:highlight>
                          <a:latin typeface="Simsun"/>
                          <a:ea typeface="Simsun"/>
                        </a:rPr>
                        <a:t>2015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rtl="0" fontAlgn="b"/>
                      <a:r>
                        <a:rPr lang="zh-Hans" sz="1300" b="1" i="0" u="none" strike="noStrike">
                          <a:solidFill>
                            <a:srgbClr val="000000"/>
                          </a:solidFill>
                          <a:highlight>
                            <a:srgbClr val="000000">
                              <a:alpha val="0"/>
                            </a:srgbClr>
                          </a:highlight>
                          <a:latin typeface="Simsun"/>
                          <a:ea typeface="Simsun"/>
                        </a:rPr>
                        <a:t>2020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812586684"/>
                  </a:ext>
                </a:extLst>
              </a:tr>
              <a:tr h="193368">
                <a:tc gridSpan="4">
                  <a:txBody>
                    <a:bodyPr/>
                    <a:lstStyle/>
                    <a:p>
                      <a:pPr algn="ctr" rtl="0" fontAlgn="b"/>
                      <a:r>
                        <a:rPr lang="zh-Hans" sz="1300" b="1" i="0" u="none" strike="noStrike">
                          <a:solidFill>
                            <a:srgbClr val="000000"/>
                          </a:solidFill>
                          <a:highlight>
                            <a:srgbClr val="000000">
                              <a:alpha val="0"/>
                            </a:srgbClr>
                          </a:highlight>
                          <a:latin typeface="Simsun"/>
                          <a:ea typeface="Simsun"/>
                        </a:rPr>
                        <a:t>作物</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D966"/>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915784811"/>
                  </a:ext>
                </a:extLst>
              </a:tr>
              <a:tr h="193368">
                <a:tc>
                  <a:txBody>
                    <a:bodyPr/>
                    <a:lstStyle/>
                    <a:p>
                      <a:pPr algn="l" rtl="0" fontAlgn="b"/>
                      <a:r>
                        <a:rPr lang="zh-Hans" sz="1300" b="0" i="0" u="none" strike="noStrike">
                          <a:solidFill>
                            <a:srgbClr val="000000"/>
                          </a:solidFill>
                          <a:highlight>
                            <a:srgbClr val="000000">
                              <a:alpha val="0"/>
                            </a:srgbClr>
                          </a:highlight>
                          <a:latin typeface="Simsun"/>
                          <a:ea typeface="Simsun"/>
                        </a:rPr>
                        <a:t>谷物总量（不包括稻谷）</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56.5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64.5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68.1</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054464262"/>
                  </a:ext>
                </a:extLst>
              </a:tr>
              <a:tr h="193368">
                <a:tc>
                  <a:txBody>
                    <a:bodyPr/>
                    <a:lstStyle/>
                    <a:p>
                      <a:pPr algn="l" rtl="0" fontAlgn="b"/>
                      <a:r>
                        <a:rPr lang="zh-Hans" sz="1300" b="0" i="1" u="none" strike="noStrike">
                          <a:solidFill>
                            <a:srgbClr val="000000"/>
                          </a:solidFill>
                          <a:highlight>
                            <a:srgbClr val="000000">
                              <a:alpha val="0"/>
                            </a:srgbClr>
                          </a:highlight>
                          <a:latin typeface="Simsun"/>
                          <a:ea typeface="Simsun"/>
                        </a:rPr>
                        <a:t>小麦</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48.9</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54.8</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C00000"/>
                          </a:solidFill>
                          <a:highlight>
                            <a:srgbClr val="000000">
                              <a:alpha val="0"/>
                            </a:srgbClr>
                          </a:highlight>
                          <a:latin typeface="Simsun"/>
                          <a:ea typeface="Simsun"/>
                        </a:rPr>
                        <a:t>57.1</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258692684"/>
                  </a:ext>
                </a:extLst>
              </a:tr>
              <a:tr h="193368">
                <a:tc>
                  <a:txBody>
                    <a:bodyPr/>
                    <a:lstStyle/>
                    <a:p>
                      <a:pPr algn="l" rtl="0" fontAlgn="b"/>
                      <a:r>
                        <a:rPr lang="zh-Hans" sz="1300" b="0" i="1" u="none" strike="noStrike">
                          <a:solidFill>
                            <a:srgbClr val="000000"/>
                          </a:solidFill>
                          <a:highlight>
                            <a:srgbClr val="000000">
                              <a:alpha val="0"/>
                            </a:srgbClr>
                          </a:highlight>
                          <a:latin typeface="Simsun"/>
                          <a:ea typeface="Simsun"/>
                        </a:rPr>
                        <a:t>大麦</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87.7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95.1</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94.6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77832678"/>
                  </a:ext>
                </a:extLst>
              </a:tr>
              <a:tr h="193368">
                <a:tc>
                  <a:txBody>
                    <a:bodyPr/>
                    <a:lstStyle/>
                    <a:p>
                      <a:pPr algn="l" rtl="0" fontAlgn="b"/>
                      <a:r>
                        <a:rPr lang="zh-Hans" sz="1300" b="0" i="1" u="none" strike="noStrike">
                          <a:solidFill>
                            <a:srgbClr val="000000"/>
                          </a:solidFill>
                          <a:highlight>
                            <a:srgbClr val="000000">
                              <a:alpha val="0"/>
                            </a:srgbClr>
                          </a:highlight>
                          <a:latin typeface="Simsun"/>
                          <a:ea typeface="Simsun"/>
                        </a:rPr>
                        <a:t>玉米</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64.5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54.1</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86.6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54144763"/>
                  </a:ext>
                </a:extLst>
              </a:tr>
              <a:tr h="193368">
                <a:tc>
                  <a:txBody>
                    <a:bodyPr/>
                    <a:lstStyle/>
                    <a:p>
                      <a:pPr algn="l" rtl="0" fontAlgn="b"/>
                      <a:r>
                        <a:rPr lang="zh-Hans" sz="1300" b="0" i="1" u="none" strike="noStrike">
                          <a:solidFill>
                            <a:srgbClr val="000000"/>
                          </a:solidFill>
                          <a:highlight>
                            <a:srgbClr val="000000">
                              <a:alpha val="0"/>
                            </a:srgbClr>
                          </a:highlight>
                          <a:latin typeface="Simsun"/>
                          <a:ea typeface="Simsun"/>
                        </a:rPr>
                        <a:t>粥</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80.6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93.1</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86.6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865991505"/>
                  </a:ext>
                </a:extLst>
              </a:tr>
              <a:tr h="193368">
                <a:tc>
                  <a:txBody>
                    <a:bodyPr/>
                    <a:lstStyle/>
                    <a:p>
                      <a:pPr algn="l" rtl="0" fontAlgn="b"/>
                      <a:r>
                        <a:rPr lang="zh-Hans" sz="1300" b="0" i="1" u="none" strike="noStrike">
                          <a:solidFill>
                            <a:srgbClr val="000000"/>
                          </a:solidFill>
                          <a:highlight>
                            <a:srgbClr val="000000">
                              <a:alpha val="0"/>
                            </a:srgbClr>
                          </a:highlight>
                          <a:latin typeface="Simsun"/>
                          <a:ea typeface="Simsun"/>
                        </a:rPr>
                        <a:t>其他谷物</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6.3</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93.9</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326463560"/>
                  </a:ext>
                </a:extLst>
              </a:tr>
              <a:tr h="193368">
                <a:tc>
                  <a:txBody>
                    <a:bodyPr/>
                    <a:lstStyle/>
                    <a:p>
                      <a:pPr algn="l" rtl="0" fontAlgn="b"/>
                      <a:r>
                        <a:rPr lang="zh-Hans" sz="1300" b="0" i="0" u="none" strike="noStrike">
                          <a:solidFill>
                            <a:srgbClr val="000000"/>
                          </a:solidFill>
                          <a:highlight>
                            <a:srgbClr val="000000">
                              <a:alpha val="0"/>
                            </a:srgbClr>
                          </a:highlight>
                          <a:latin typeface="Simsun"/>
                          <a:ea typeface="Simsun"/>
                        </a:rPr>
                        <a:t>豆类</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65.8</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69.3</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60.3</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763903467"/>
                  </a:ext>
                </a:extLst>
              </a:tr>
              <a:tr h="193368">
                <a:tc>
                  <a:txBody>
                    <a:bodyPr/>
                    <a:lstStyle/>
                    <a:p>
                      <a:pPr algn="l" rtl="0" fontAlgn="b"/>
                      <a:r>
                        <a:rPr lang="zh-Hans" sz="1300" b="0" i="0" u="none" strike="noStrike">
                          <a:solidFill>
                            <a:srgbClr val="000000"/>
                          </a:solidFill>
                          <a:highlight>
                            <a:srgbClr val="000000">
                              <a:alpha val="0"/>
                            </a:srgbClr>
                          </a:highlight>
                          <a:latin typeface="Simsun"/>
                          <a:ea typeface="Simsun"/>
                        </a:rPr>
                        <a:t>薯类</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100.5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89.1</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90.6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904483914"/>
                  </a:ext>
                </a:extLst>
              </a:tr>
              <a:tr h="193368">
                <a:tc>
                  <a:txBody>
                    <a:bodyPr/>
                    <a:lstStyle/>
                    <a:p>
                      <a:pPr algn="l" rtl="0" fontAlgn="b"/>
                      <a:r>
                        <a:rPr lang="zh-Hans" sz="1300" b="0" i="0" u="none" strike="noStrike">
                          <a:solidFill>
                            <a:srgbClr val="000000"/>
                          </a:solidFill>
                          <a:highlight>
                            <a:srgbClr val="000000">
                              <a:alpha val="0"/>
                            </a:srgbClr>
                          </a:highlight>
                          <a:latin typeface="Simsun"/>
                          <a:ea typeface="Simsun"/>
                        </a:rPr>
                        <a:t>蔬菜</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97.6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103.4</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B050"/>
                          </a:solidFill>
                          <a:highlight>
                            <a:srgbClr val="000000">
                              <a:alpha val="0"/>
                            </a:srgbClr>
                          </a:highlight>
                          <a:latin typeface="Simsun"/>
                          <a:ea typeface="Simsun"/>
                        </a:rPr>
                        <a:t>110.4</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108771520"/>
                  </a:ext>
                </a:extLst>
              </a:tr>
              <a:tr h="193368">
                <a:tc>
                  <a:txBody>
                    <a:bodyPr/>
                    <a:lstStyle/>
                    <a:p>
                      <a:pPr algn="l" rtl="0" fontAlgn="b"/>
                      <a:r>
                        <a:rPr lang="zh-Hans" sz="1300" b="0" i="0" u="none" strike="noStrike">
                          <a:solidFill>
                            <a:srgbClr val="000000"/>
                          </a:solidFill>
                          <a:highlight>
                            <a:srgbClr val="000000">
                              <a:alpha val="0"/>
                            </a:srgbClr>
                          </a:highlight>
                          <a:latin typeface="Simsun"/>
                          <a:ea typeface="Simsun"/>
                        </a:rPr>
                        <a:t>番茄</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106.0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113.7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B050"/>
                          </a:solidFill>
                          <a:highlight>
                            <a:srgbClr val="000000">
                              <a:alpha val="0"/>
                            </a:srgbClr>
                          </a:highlight>
                          <a:latin typeface="Simsun"/>
                          <a:ea typeface="Simsun"/>
                        </a:rPr>
                        <a:t>131.0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615443967"/>
                  </a:ext>
                </a:extLst>
              </a:tr>
              <a:tr h="193368">
                <a:tc>
                  <a:txBody>
                    <a:bodyPr/>
                    <a:lstStyle/>
                    <a:p>
                      <a:pPr algn="l" rtl="0" fontAlgn="b"/>
                      <a:r>
                        <a:rPr lang="zh-Hans" sz="1300" b="0" i="0" u="none" strike="noStrike">
                          <a:solidFill>
                            <a:srgbClr val="000000"/>
                          </a:solidFill>
                          <a:highlight>
                            <a:srgbClr val="000000">
                              <a:alpha val="0"/>
                            </a:srgbClr>
                          </a:highlight>
                          <a:latin typeface="Simsun"/>
                          <a:ea typeface="Simsun"/>
                        </a:rPr>
                        <a:t>市场花园作物</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100.0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100.0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B050"/>
                          </a:solidFill>
                          <a:highlight>
                            <a:srgbClr val="000000">
                              <a:alpha val="0"/>
                            </a:srgbClr>
                          </a:highlight>
                          <a:latin typeface="Simsun"/>
                          <a:ea typeface="Simsun"/>
                        </a:rPr>
                        <a:t>100.8</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831252856"/>
                  </a:ext>
                </a:extLst>
              </a:tr>
              <a:tr h="193368">
                <a:tc>
                  <a:txBody>
                    <a:bodyPr/>
                    <a:lstStyle/>
                    <a:p>
                      <a:pPr algn="l" rtl="0" fontAlgn="b"/>
                      <a:r>
                        <a:rPr lang="zh-Hans" sz="1300" b="0" i="0" u="none" strike="noStrike">
                          <a:solidFill>
                            <a:srgbClr val="000000"/>
                          </a:solidFill>
                          <a:highlight>
                            <a:srgbClr val="000000">
                              <a:alpha val="0"/>
                            </a:srgbClr>
                          </a:highlight>
                          <a:latin typeface="Simsun"/>
                          <a:ea typeface="Simsun"/>
                        </a:rPr>
                        <a:t>水果和浆果</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107.9</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113.7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B050"/>
                          </a:solidFill>
                          <a:highlight>
                            <a:srgbClr val="000000">
                              <a:alpha val="0"/>
                            </a:srgbClr>
                          </a:highlight>
                          <a:latin typeface="Simsun"/>
                          <a:ea typeface="Simsun"/>
                        </a:rPr>
                        <a:t>116.3</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613119901"/>
                  </a:ext>
                </a:extLst>
              </a:tr>
              <a:tr h="193368">
                <a:tc>
                  <a:txBody>
                    <a:bodyPr/>
                    <a:lstStyle/>
                    <a:p>
                      <a:pPr algn="l" rtl="0" fontAlgn="b"/>
                      <a:r>
                        <a:rPr lang="zh-Hans" sz="1300" b="0" i="0" u="none" strike="noStrike">
                          <a:solidFill>
                            <a:srgbClr val="000000"/>
                          </a:solidFill>
                          <a:highlight>
                            <a:srgbClr val="000000">
                              <a:alpha val="0"/>
                            </a:srgbClr>
                          </a:highlight>
                          <a:latin typeface="Simsun"/>
                          <a:ea typeface="Simsun"/>
                        </a:rPr>
                        <a:t>核桃和榛子</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121.6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132.5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B050"/>
                          </a:solidFill>
                          <a:highlight>
                            <a:srgbClr val="000000">
                              <a:alpha val="0"/>
                            </a:srgbClr>
                          </a:highlight>
                          <a:latin typeface="Simsun"/>
                          <a:ea typeface="Simsun"/>
                        </a:rPr>
                        <a:t>138.0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37410144"/>
                  </a:ext>
                </a:extLst>
              </a:tr>
              <a:tr h="193368">
                <a:tc>
                  <a:txBody>
                    <a:bodyPr/>
                    <a:lstStyle/>
                    <a:p>
                      <a:pPr algn="l" rtl="0" fontAlgn="b"/>
                      <a:r>
                        <a:rPr lang="zh-Hans" sz="1300" b="0" i="0" u="none" strike="noStrike">
                          <a:solidFill>
                            <a:srgbClr val="000000"/>
                          </a:solidFill>
                          <a:highlight>
                            <a:srgbClr val="000000">
                              <a:alpha val="0"/>
                            </a:srgbClr>
                          </a:highlight>
                          <a:latin typeface="Simsun"/>
                          <a:ea typeface="Simsun"/>
                        </a:rPr>
                        <a:t>石榴</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103.7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B050"/>
                          </a:solidFill>
                          <a:highlight>
                            <a:srgbClr val="000000">
                              <a:alpha val="0"/>
                            </a:srgbClr>
                          </a:highlight>
                          <a:latin typeface="Simsun"/>
                          <a:ea typeface="Simsun"/>
                        </a:rPr>
                        <a:t>112.0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126161671"/>
                  </a:ext>
                </a:extLst>
              </a:tr>
              <a:tr h="193368">
                <a:tc>
                  <a:txBody>
                    <a:bodyPr/>
                    <a:lstStyle/>
                    <a:p>
                      <a:pPr algn="l" rtl="0" fontAlgn="b"/>
                      <a:r>
                        <a:rPr lang="zh-Hans" sz="1300" b="0" i="0" u="none" strike="noStrike">
                          <a:solidFill>
                            <a:srgbClr val="000000"/>
                          </a:solidFill>
                          <a:highlight>
                            <a:srgbClr val="000000">
                              <a:alpha val="0"/>
                            </a:srgbClr>
                          </a:highlight>
                          <a:latin typeface="Simsun"/>
                          <a:ea typeface="Simsun"/>
                        </a:rPr>
                        <a:t>葡萄</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90.4</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93.1</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95.8</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645644246"/>
                  </a:ext>
                </a:extLst>
              </a:tr>
              <a:tr h="193368">
                <a:tc gridSpan="4">
                  <a:txBody>
                    <a:bodyPr/>
                    <a:lstStyle/>
                    <a:p>
                      <a:pPr algn="ctr" rtl="0" fontAlgn="b"/>
                      <a:r>
                        <a:rPr lang="zh-Hans" sz="1300" b="1" i="0" u="none" strike="noStrike">
                          <a:solidFill>
                            <a:srgbClr val="000000"/>
                          </a:solidFill>
                          <a:highlight>
                            <a:srgbClr val="000000">
                              <a:alpha val="0"/>
                            </a:srgbClr>
                          </a:highlight>
                          <a:latin typeface="Simsun"/>
                          <a:ea typeface="Simsun"/>
                        </a:rPr>
                        <a:t>家畜</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D966"/>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656662229"/>
                  </a:ext>
                </a:extLst>
              </a:tr>
              <a:tr h="193368">
                <a:tc>
                  <a:txBody>
                    <a:bodyPr/>
                    <a:lstStyle/>
                    <a:p>
                      <a:pPr algn="l" rtl="0" fontAlgn="b"/>
                      <a:r>
                        <a:rPr lang="zh-Hans" sz="1300" b="0" i="0" u="none" strike="noStrike">
                          <a:solidFill>
                            <a:srgbClr val="000000"/>
                          </a:solidFill>
                          <a:highlight>
                            <a:srgbClr val="000000">
                              <a:alpha val="0"/>
                            </a:srgbClr>
                          </a:highlight>
                          <a:latin typeface="Simsun"/>
                          <a:ea typeface="Simsun"/>
                        </a:rPr>
                        <a:t>肉类和肉制品</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87.7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94.7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84.5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923936750"/>
                  </a:ext>
                </a:extLst>
              </a:tr>
              <a:tr h="193368">
                <a:tc>
                  <a:txBody>
                    <a:bodyPr/>
                    <a:lstStyle/>
                    <a:p>
                      <a:pPr algn="l" rtl="0" fontAlgn="b"/>
                      <a:r>
                        <a:rPr lang="zh-Hans" sz="1300" b="0" i="1" u="none" strike="noStrike">
                          <a:solidFill>
                            <a:srgbClr val="000000"/>
                          </a:solidFill>
                          <a:highlight>
                            <a:srgbClr val="000000">
                              <a:alpha val="0"/>
                            </a:srgbClr>
                          </a:highlight>
                          <a:latin typeface="Simsun"/>
                          <a:ea typeface="Simsun"/>
                        </a:rPr>
                        <a:t>牛肉和牛肉制品</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95.5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91.8</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87.4</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396310212"/>
                  </a:ext>
                </a:extLst>
              </a:tr>
              <a:tr h="193368">
                <a:tc>
                  <a:txBody>
                    <a:bodyPr/>
                    <a:lstStyle/>
                    <a:p>
                      <a:pPr algn="l" rtl="0" fontAlgn="b"/>
                      <a:r>
                        <a:rPr lang="zh-Hans" sz="1300" b="0" i="1" u="none" strike="noStrike">
                          <a:solidFill>
                            <a:srgbClr val="000000"/>
                          </a:solidFill>
                          <a:highlight>
                            <a:srgbClr val="000000">
                              <a:alpha val="0"/>
                            </a:srgbClr>
                          </a:highlight>
                          <a:latin typeface="Simsun"/>
                          <a:ea typeface="Simsun"/>
                        </a:rPr>
                        <a:t>羊肉、山羊肉及羊肉制品</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99.7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99.3</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97.3</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57676228"/>
                  </a:ext>
                </a:extLst>
              </a:tr>
              <a:tr h="193368">
                <a:tc>
                  <a:txBody>
                    <a:bodyPr/>
                    <a:lstStyle/>
                    <a:p>
                      <a:pPr algn="l" rtl="0" fontAlgn="b"/>
                      <a:r>
                        <a:rPr lang="zh-Hans" sz="1300" b="0" i="1" u="none" strike="noStrike">
                          <a:solidFill>
                            <a:srgbClr val="000000"/>
                          </a:solidFill>
                          <a:highlight>
                            <a:srgbClr val="000000">
                              <a:alpha val="0"/>
                            </a:srgbClr>
                          </a:highlight>
                          <a:latin typeface="Simsun"/>
                          <a:ea typeface="Simsun"/>
                        </a:rPr>
                        <a:t>猪肉及猪肉制品</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19.7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17.8</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4.7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415151500"/>
                  </a:ext>
                </a:extLst>
              </a:tr>
              <a:tr h="193368">
                <a:tc>
                  <a:txBody>
                    <a:bodyPr/>
                    <a:lstStyle/>
                    <a:p>
                      <a:pPr algn="l" rtl="0" fontAlgn="b"/>
                      <a:r>
                        <a:rPr lang="zh-Hans" sz="1300" b="0" i="1" u="none" strike="noStrike">
                          <a:solidFill>
                            <a:srgbClr val="000000"/>
                          </a:solidFill>
                          <a:highlight>
                            <a:srgbClr val="000000">
                              <a:alpha val="0"/>
                            </a:srgbClr>
                          </a:highlight>
                          <a:latin typeface="Simsun"/>
                          <a:ea typeface="Simsun"/>
                        </a:rPr>
                        <a:t>禽肉和禽肉制品</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70.6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98.6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79.0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103376797"/>
                  </a:ext>
                </a:extLst>
              </a:tr>
              <a:tr h="193368">
                <a:tc>
                  <a:txBody>
                    <a:bodyPr/>
                    <a:lstStyle/>
                    <a:p>
                      <a:pPr algn="l" rtl="0" fontAlgn="b"/>
                      <a:r>
                        <a:rPr lang="zh-Hans" sz="1300" b="0" i="0" u="none" strike="noStrike">
                          <a:solidFill>
                            <a:srgbClr val="000000"/>
                          </a:solidFill>
                          <a:highlight>
                            <a:srgbClr val="000000">
                              <a:alpha val="0"/>
                            </a:srgbClr>
                          </a:highlight>
                          <a:latin typeface="Simsun"/>
                          <a:ea typeface="Simsun"/>
                        </a:rPr>
                        <a:t>牛奶和乳制品</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70.4</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84.3</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83.5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780127637"/>
                  </a:ext>
                </a:extLst>
              </a:tr>
              <a:tr h="193368">
                <a:tc>
                  <a:txBody>
                    <a:bodyPr/>
                    <a:lstStyle/>
                    <a:p>
                      <a:pPr algn="l" rtl="0" fontAlgn="b"/>
                      <a:r>
                        <a:rPr lang="zh-Hans" sz="1300" b="0" i="0" u="none" strike="noStrike">
                          <a:solidFill>
                            <a:srgbClr val="000000"/>
                          </a:solidFill>
                          <a:highlight>
                            <a:srgbClr val="000000">
                              <a:alpha val="0"/>
                            </a:srgbClr>
                          </a:highlight>
                          <a:latin typeface="Simsun"/>
                          <a:ea typeface="Simsun"/>
                        </a:rPr>
                        <a:t>蛋类</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97.9</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99.7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B050"/>
                          </a:solidFill>
                          <a:highlight>
                            <a:srgbClr val="000000">
                              <a:alpha val="0"/>
                            </a:srgbClr>
                          </a:highlight>
                          <a:latin typeface="Simsun"/>
                          <a:ea typeface="Simsun"/>
                        </a:rPr>
                        <a:t>100.0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893951956"/>
                  </a:ext>
                </a:extLst>
              </a:tr>
              <a:tr h="193368">
                <a:tc>
                  <a:txBody>
                    <a:bodyPr/>
                    <a:lstStyle/>
                    <a:p>
                      <a:pPr algn="l" rtl="0" fontAlgn="b"/>
                      <a:r>
                        <a:rPr lang="zh-Hans" sz="1300" b="0" i="0" u="none" strike="noStrike">
                          <a:solidFill>
                            <a:srgbClr val="000000"/>
                          </a:solidFill>
                          <a:highlight>
                            <a:srgbClr val="000000">
                              <a:alpha val="0"/>
                            </a:srgbClr>
                          </a:highlight>
                          <a:latin typeface="Simsun"/>
                          <a:ea typeface="Simsun"/>
                        </a:rPr>
                        <a:t>鱼肉和鱼肉制品</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76.6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77.6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81.7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32386931"/>
                  </a:ext>
                </a:extLst>
              </a:tr>
            </a:tbl>
          </a:graphicData>
        </a:graphic>
      </p:graphicFrame>
      <p:sp>
        <p:nvSpPr>
          <p:cNvPr id="5" name="Rectangle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A3DEC2F9-25FE-4483-9E66-183EA3DECDD4}"/>
              </a:ext>
            </a:extLst>
          </p:cNvPr>
          <p:cNvSpPr/>
          <p:nvPr/>
        </p:nvSpPr>
        <p:spPr>
          <a:xfrm>
            <a:off x="310162" y="778471"/>
            <a:ext cx="3637346" cy="397835"/>
          </a:xfrm>
          <a:prstGeom prst="rect">
            <a:avLst/>
          </a:prstGeom>
        </p:spPr>
        <p:txBody>
          <a:bodyPr wrap="square">
            <a:noAutofit/>
          </a:bodyPr>
          <a:lstStyle/>
          <a:p>
            <a:pPr rtl="0"/>
            <a:r>
              <a:rPr lang="zh-Hans" sz="2000" b="1" i="0" u="none" strike="noStrike">
                <a:highlight>
                  <a:srgbClr val="000000">
                    <a:alpha val="0"/>
                  </a:srgbClr>
                </a:highlight>
                <a:latin typeface="Simsun"/>
                <a:ea typeface="Simsun"/>
              </a:rPr>
              <a:t>农产品</a:t>
            </a:r>
            <a:endParaRPr lang="ru-RU" sz="2000" b="1"/>
          </a:p>
        </p:txBody>
      </p:sp>
      <p:graphicFrame>
        <p:nvGraphicFramePr>
          <p:cNvPr id="7" name="Tabl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1A15D4C5-39B5-44DE-B7EC-BA50A3F89EE1}"/>
              </a:ext>
            </a:extLst>
          </p:cNvPr>
          <p:cNvGraphicFramePr>
            <a:graphicFrameLocks noGrp="1"/>
          </p:cNvGraphicFramePr>
          <p:nvPr>
            <p:extLst>
              <p:ext uri="{D42A27DB-BD31-4B8C-83A1-F6EECF244321}">
                <p14:modId xmlns:p14="http://schemas.microsoft.com/office/powerpoint/2010/main" val="1906444530"/>
              </p:ext>
            </p:extLst>
          </p:nvPr>
        </p:nvGraphicFramePr>
        <p:xfrm>
          <a:off x="6288505" y="1264587"/>
          <a:ext cx="5380524" cy="4291812"/>
        </p:xfrm>
        <a:graphic>
          <a:graphicData uri="http://schemas.openxmlformats.org/drawingml/2006/table">
            <a:tbl>
              <a:tblPr/>
              <a:tblGrid>
                <a:gridCol w="3607536">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791131426"/>
                    </a:ext>
                  </a:extLst>
                </a:gridCol>
                <a:gridCol w="590996">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408531525"/>
                    </a:ext>
                  </a:extLst>
                </a:gridCol>
                <a:gridCol w="590996">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679108302"/>
                    </a:ext>
                  </a:extLst>
                </a:gridCol>
                <a:gridCol w="590996">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439758628"/>
                    </a:ext>
                  </a:extLst>
                </a:gridCol>
              </a:tblGrid>
              <a:tr h="182269">
                <a:tc>
                  <a:txBody>
                    <a:bodyPr/>
                    <a:lstStyle/>
                    <a:p>
                      <a:pPr algn="l" fontAlgn="b"/>
                      <a:r>
                        <a:rPr lang="ru-RU" sz="1300" b="0" i="0" u="none" strike="noStrike">
                          <a:solidFill>
                            <a:srgbClr val="000000"/>
                          </a:solidFill>
                          <a:effectLst/>
                          <a:latin typeface="Calibri" panose="020F0502020204030204" pitchFamily="34" charset="0"/>
                        </a:rPr>
                        <a:t> </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rtl="0" fontAlgn="b"/>
                      <a:r>
                        <a:rPr lang="zh-Hans" sz="1300" b="1" i="0" u="none" strike="noStrike">
                          <a:solidFill>
                            <a:srgbClr val="000000"/>
                          </a:solidFill>
                          <a:highlight>
                            <a:srgbClr val="000000">
                              <a:alpha val="0"/>
                            </a:srgbClr>
                          </a:highlight>
                          <a:latin typeface="Simsun"/>
                          <a:ea typeface="Simsun"/>
                        </a:rPr>
                        <a:t>2010</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rtl="0" fontAlgn="b"/>
                      <a:r>
                        <a:rPr lang="zh-Hans" sz="1300" b="1" i="0" u="none" strike="noStrike">
                          <a:solidFill>
                            <a:srgbClr val="000000"/>
                          </a:solidFill>
                          <a:highlight>
                            <a:srgbClr val="000000">
                              <a:alpha val="0"/>
                            </a:srgbClr>
                          </a:highlight>
                          <a:latin typeface="Simsun"/>
                          <a:ea typeface="Simsun"/>
                        </a:rPr>
                        <a:t>2015</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rtl="0" fontAlgn="b"/>
                      <a:r>
                        <a:rPr lang="zh-Hans" sz="1300" b="1" i="0" u="none" strike="noStrike">
                          <a:solidFill>
                            <a:srgbClr val="000000"/>
                          </a:solidFill>
                          <a:highlight>
                            <a:srgbClr val="000000">
                              <a:alpha val="0"/>
                            </a:srgbClr>
                          </a:highlight>
                          <a:latin typeface="Simsun"/>
                          <a:ea typeface="Simsun"/>
                        </a:rPr>
                        <a:t>2018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925752176"/>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糙米</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13.0</a:t>
                      </a:r>
                      <a:endParaRPr lang="ru-RU" sz="1300" b="0" i="0" u="none" strike="noStrike">
                        <a:solidFill>
                          <a:srgbClr val="000000"/>
                        </a:solidFill>
                        <a:effectLst/>
                        <a:latin typeface="Calibri" panose="020F0502020204030204" pitchFamily="34" charset="0"/>
                      </a:endParaRP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19.4</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449129620"/>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去壳谷物</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11.3</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17.9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26.2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471988082"/>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不含糖浆、鸡蛋、奶酪的新鲜面包</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99.9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99.9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99.9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261282630"/>
                  </a:ext>
                </a:extLst>
              </a:tr>
              <a:tr h="195444">
                <a:tc>
                  <a:txBody>
                    <a:bodyPr/>
                    <a:lstStyle/>
                    <a:p>
                      <a:pPr algn="l" rtl="0" fontAlgn="b"/>
                      <a:r>
                        <a:rPr lang="zh-Hans" sz="1300" b="0" i="0" u="none" strike="noStrike">
                          <a:solidFill>
                            <a:srgbClr val="000000"/>
                          </a:solidFill>
                          <a:highlight>
                            <a:srgbClr val="000000">
                              <a:alpha val="0"/>
                            </a:srgbClr>
                          </a:highlight>
                          <a:latin typeface="Simsun"/>
                          <a:ea typeface="Simsun"/>
                        </a:rPr>
                        <a:t>馅饼、甜点和其他烘焙产品</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70.6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66.6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78.0</a:t>
                      </a:r>
                      <a:endParaRPr lang="ru-RU" sz="1300" b="0" i="0" u="none" strike="noStrike">
                        <a:solidFill>
                          <a:srgbClr val="000000"/>
                        </a:solidFill>
                        <a:effectLst/>
                        <a:latin typeface="Calibri" panose="020F0502020204030204" pitchFamily="34" charset="0"/>
                      </a:endParaRP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537316255"/>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饼干、曲奇和糖果</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21.2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33.8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23.3</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882435296"/>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糖粉糖果</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22.8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17.8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25.6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603467054"/>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通心粉</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72.7</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53.2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28.7</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327385283"/>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植物油</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74.3</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60.5</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34.3</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732347627"/>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人造黄油</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108.2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292.2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98.8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140171331"/>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蔬果汁</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140.3</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114.1</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117.9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532336538"/>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罐装水果和蔬菜</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91.8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87.6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90.4</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006319741"/>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脂肪含量为1-6%的牛奶和奶油</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98.4</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99.0</a:t>
                      </a:r>
                      <a:endParaRPr lang="ru-RU" sz="1300" b="0" i="0" u="none" strike="noStrike">
                        <a:solidFill>
                          <a:srgbClr val="000000"/>
                        </a:solidFill>
                        <a:effectLst/>
                        <a:latin typeface="Calibri" panose="020F0502020204030204" pitchFamily="34" charset="0"/>
                      </a:endParaRP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99.1</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838892930"/>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黄油</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50.0</a:t>
                      </a:r>
                      <a:endParaRPr lang="ru-RU" sz="1300" b="0" i="0" u="none" strike="noStrike">
                        <a:solidFill>
                          <a:srgbClr val="000000"/>
                        </a:solidFill>
                        <a:effectLst/>
                        <a:latin typeface="Calibri" panose="020F0502020204030204" pitchFamily="34" charset="0"/>
                      </a:endParaRP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69.2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71.3</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321485544"/>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奶酪</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85.7</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84.2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87.9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4142952665"/>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开菲尔、牛奶、酸奶等</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93.7</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94.1</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94.7</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178981125"/>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糖</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155.6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192.9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81.7</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297005244"/>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茶</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63.2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40.2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44.6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161820135"/>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盐</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26.4</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76.9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103.1</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976015974"/>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不加糖的矿泉水和气泡水</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89.3</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95.4</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96.6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102803326"/>
                  </a:ext>
                </a:extLst>
              </a:tr>
              <a:tr h="182269">
                <a:tc>
                  <a:txBody>
                    <a:bodyPr/>
                    <a:lstStyle/>
                    <a:p>
                      <a:pPr algn="l" rtl="0" fontAlgn="b"/>
                      <a:r>
                        <a:rPr lang="zh-Hans" sz="1300" b="0" i="0" u="none" strike="noStrike">
                          <a:solidFill>
                            <a:srgbClr val="000000"/>
                          </a:solidFill>
                          <a:highlight>
                            <a:srgbClr val="000000">
                              <a:alpha val="0"/>
                            </a:srgbClr>
                          </a:highlight>
                          <a:latin typeface="Simsun"/>
                          <a:ea typeface="Simsun"/>
                        </a:rPr>
                        <a:t>加糖的矿泉水和气泡水</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90.8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86.1</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300" b="0" i="0" u="none" strike="noStrike">
                          <a:solidFill>
                            <a:srgbClr val="000000"/>
                          </a:solidFill>
                          <a:highlight>
                            <a:srgbClr val="000000">
                              <a:alpha val="0"/>
                            </a:srgbClr>
                          </a:highlight>
                          <a:latin typeface="Simsun"/>
                          <a:ea typeface="Simsun"/>
                        </a:rPr>
                        <a:t>77.8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209577633"/>
                  </a:ext>
                </a:extLst>
              </a:tr>
            </a:tbl>
          </a:graphicData>
        </a:graphic>
      </p:graphicFrame>
      <p:sp>
        <p:nvSpPr>
          <p:cNvPr id="8" name="TextBox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D17D1930-6F97-4349-95F3-AEB9F953F2E3}"/>
              </a:ext>
            </a:extLst>
          </p:cNvPr>
          <p:cNvSpPr txBox="1"/>
          <p:nvPr/>
        </p:nvSpPr>
        <p:spPr>
          <a:xfrm>
            <a:off x="7834863" y="6341138"/>
            <a:ext cx="3834165" cy="290571"/>
          </a:xfrm>
          <a:prstGeom prst="rect">
            <a:avLst/>
          </a:prstGeom>
          <a:noFill/>
        </p:spPr>
        <p:txBody>
          <a:bodyPr wrap="none" rtlCol="0">
            <a:noAutofit/>
          </a:bodyPr>
          <a:lstStyle/>
          <a:p>
            <a:pPr rtl="0"/>
            <a:r>
              <a:rPr lang="zh-Hans" sz="1400" b="1" i="1" u="none" strike="noStrike" dirty="0">
                <a:highlight>
                  <a:srgbClr val="000000">
                    <a:alpha val="0"/>
                  </a:srgbClr>
                </a:highlight>
                <a:latin typeface="Simsun"/>
                <a:ea typeface="Simsun"/>
              </a:rPr>
              <a:t>资料来源</a:t>
            </a:r>
            <a:r>
              <a:rPr lang="zh-Hans" sz="1400" b="1" i="1" u="none" strike="noStrike" dirty="0" smtClean="0">
                <a:highlight>
                  <a:srgbClr val="000000">
                    <a:alpha val="0"/>
                  </a:srgbClr>
                </a:highlight>
                <a:latin typeface="Simsun"/>
                <a:ea typeface="Simsun"/>
              </a:rPr>
              <a:t>：</a:t>
            </a:r>
            <a:r>
              <a:rPr lang="zh-CN" altLang="en-US" sz="1400" b="0" i="0" u="none" strike="noStrike" dirty="0" smtClean="0">
                <a:highlight>
                  <a:srgbClr val="000000">
                    <a:alpha val="0"/>
                  </a:srgbClr>
                </a:highlight>
                <a:latin typeface="Simsun"/>
                <a:ea typeface="Simsun"/>
              </a:rPr>
              <a:t>阿塞拜疆阿塞拜疆国家海关委员会</a:t>
            </a:r>
            <a:endParaRPr lang="ru-RU" sz="1400" dirty="0"/>
          </a:p>
        </p:txBody>
      </p:sp>
      <p:sp>
        <p:nvSpPr>
          <p:cNvPr id="9" name="Rectangle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CD806E8D-3794-44C1-B224-94628E18A797}"/>
              </a:ext>
            </a:extLst>
          </p:cNvPr>
          <p:cNvSpPr/>
          <p:nvPr/>
        </p:nvSpPr>
        <p:spPr>
          <a:xfrm>
            <a:off x="6288505" y="778471"/>
            <a:ext cx="3314081" cy="397835"/>
          </a:xfrm>
          <a:prstGeom prst="rect">
            <a:avLst/>
          </a:prstGeom>
        </p:spPr>
        <p:txBody>
          <a:bodyPr wrap="square">
            <a:noAutofit/>
          </a:bodyPr>
          <a:lstStyle/>
          <a:p>
            <a:pPr rtl="0"/>
            <a:r>
              <a:rPr lang="zh-Hans" sz="2000" b="1" i="0" u="none" strike="noStrike">
                <a:highlight>
                  <a:srgbClr val="000000">
                    <a:alpha val="0"/>
                  </a:srgbClr>
                </a:highlight>
                <a:latin typeface="Simsun"/>
                <a:ea typeface="Simsun"/>
              </a:rPr>
              <a:t>加工食品</a:t>
            </a:r>
            <a:endParaRPr lang="ru-RU" sz="2000" b="1"/>
          </a:p>
        </p:txBody>
      </p:sp>
      <p:sp>
        <p:nvSpPr>
          <p:cNvPr id="3" name="Rectang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46281CD8-2C4E-45B5-B0A0-B6B178787B1D}"/>
              </a:ext>
            </a:extLst>
          </p:cNvPr>
          <p:cNvSpPr/>
          <p:nvPr/>
        </p:nvSpPr>
        <p:spPr>
          <a:xfrm>
            <a:off x="6288505" y="5664030"/>
            <a:ext cx="5380524" cy="830997"/>
          </a:xfrm>
          <a:prstGeom prst="rect">
            <a:avLst/>
          </a:prstGeom>
        </p:spPr>
        <p:txBody>
          <a:bodyPr wrap="square">
            <a:noAutofit/>
          </a:bodyPr>
          <a:lstStyle/>
          <a:p>
            <a:pPr algn="just" rtl="0">
              <a:spcAft>
                <a:spcPct val="0"/>
              </a:spcAft>
            </a:pPr>
            <a:r>
              <a:rPr lang="zh-Hans" sz="1600" b="0" i="0" u="none" strike="noStrike">
                <a:highlight>
                  <a:srgbClr val="000000">
                    <a:alpha val="0"/>
                  </a:srgbClr>
                </a:highlight>
                <a:latin typeface="Simsun"/>
                <a:ea typeface="Simsun"/>
                <a:cs typeface="Times New Roman"/>
              </a:rPr>
              <a:t>由于当地生产能力增强，大部分基本食品的自给水平都有所提高。</a:t>
            </a:r>
            <a:endParaRPr lang="ru-RU" sz="14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82063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A2A8EDB3-3D06-4714-AC10-1F80F1FDF8F3}"/>
              </a:ext>
            </a:extLst>
          </p:cNvPr>
          <p:cNvSpPr/>
          <p:nvPr/>
        </p:nvSpPr>
        <p:spPr>
          <a:xfrm>
            <a:off x="474087" y="726330"/>
            <a:ext cx="11532583" cy="5816977"/>
          </a:xfrm>
          <a:prstGeom prst="rect">
            <a:avLst/>
          </a:prstGeom>
        </p:spPr>
        <p:txBody>
          <a:bodyPr wrap="square">
            <a:noAutofit/>
          </a:bodyPr>
          <a:lstStyle/>
          <a:p>
            <a:pPr marL="285750" indent="-285750" rtl="0">
              <a:spcBef>
                <a:spcPts val="600"/>
              </a:spcBef>
              <a:spcAft>
                <a:spcPct val="0"/>
              </a:spcAft>
              <a:buFont typeface="Wingdings" panose="05000000000000000000" pitchFamily="2" charset="2"/>
              <a:buChar char="v"/>
            </a:pPr>
            <a:r>
              <a:rPr lang="zh-Hans" sz="1800" b="0" i="0" u="none" strike="noStrike" dirty="0">
                <a:highlight>
                  <a:srgbClr val="000000">
                    <a:alpha val="0"/>
                  </a:srgbClr>
                </a:highlight>
                <a:latin typeface="Simsun"/>
                <a:ea typeface="Simsun"/>
                <a:cs typeface="Times New Roman"/>
              </a:rPr>
              <a:t>目前，薯类、蔬菜、瓜类、水果和浆果的消费水平超过了国家标准水平。糖的消费水平也高于标准。</a:t>
            </a:r>
            <a:endParaRPr lang="en-US" dirty="0">
              <a:ea typeface="Calibri" panose="020F0502020204030204" pitchFamily="34" charset="0"/>
              <a:cs typeface="Times New Roman" pitchFamily="18" charset="0"/>
            </a:endParaRPr>
          </a:p>
          <a:p>
            <a:pPr marL="285750" indent="-285750" rtl="0">
              <a:spcBef>
                <a:spcPts val="600"/>
              </a:spcBef>
              <a:spcAft>
                <a:spcPct val="0"/>
              </a:spcAft>
              <a:buFont typeface="Wingdings" panose="05000000000000000000" pitchFamily="2" charset="2"/>
              <a:buChar char="v"/>
            </a:pPr>
            <a:r>
              <a:rPr lang="zh-Hans" sz="1800" b="0" i="0" u="none" strike="noStrike" dirty="0">
                <a:highlight>
                  <a:srgbClr val="000000">
                    <a:alpha val="0"/>
                  </a:srgbClr>
                </a:highlight>
                <a:latin typeface="Simsun"/>
                <a:ea typeface="Simsun"/>
                <a:cs typeface="Times New Roman"/>
              </a:rPr>
              <a:t>只有两种产品的消费低于标准。首先是鱼肉和鱼肉制品，但与标准的差异非常小。另一种产品是黄油。</a:t>
            </a:r>
            <a:endParaRPr lang="en-US" dirty="0">
              <a:ea typeface="Calibri" panose="020F0502020204030204" pitchFamily="34" charset="0"/>
              <a:cs typeface="Times New Roman" panose="02020603050405020304" pitchFamily="18" charset="0"/>
            </a:endParaRPr>
          </a:p>
          <a:p>
            <a:pPr marL="285750" indent="-285750" rtl="0">
              <a:spcBef>
                <a:spcPts val="600"/>
              </a:spcBef>
              <a:spcAft>
                <a:spcPct val="0"/>
              </a:spcAft>
              <a:buFont typeface="Wingdings" panose="05000000000000000000" pitchFamily="2" charset="2"/>
              <a:buChar char="v"/>
            </a:pPr>
            <a:r>
              <a:rPr lang="zh-Hans" sz="1800" b="0" i="0" u="none" strike="noStrike" dirty="0">
                <a:highlight>
                  <a:srgbClr val="000000">
                    <a:alpha val="0"/>
                  </a:srgbClr>
                </a:highlight>
                <a:latin typeface="Simsun"/>
                <a:ea typeface="Simsun"/>
                <a:cs typeface="Times New Roman"/>
              </a:rPr>
              <a:t>黄油消费量是正常值的一半。但是，植物油的消费量是正常水平</a:t>
            </a:r>
            <a:r>
              <a:rPr lang="zh-Hans" sz="1800" b="0" i="0" u="none" strike="noStrike" dirty="0" smtClean="0">
                <a:highlight>
                  <a:srgbClr val="000000">
                    <a:alpha val="0"/>
                  </a:srgbClr>
                </a:highlight>
                <a:latin typeface="Simsun"/>
                <a:ea typeface="Simsun"/>
                <a:cs typeface="Times New Roman"/>
              </a:rPr>
              <a:t>的164</a:t>
            </a:r>
            <a:r>
              <a:rPr lang="zh-Hans" sz="1800" b="0" i="0" u="none" strike="noStrike" dirty="0">
                <a:highlight>
                  <a:srgbClr val="000000">
                    <a:alpha val="0"/>
                  </a:srgbClr>
                </a:highlight>
                <a:latin typeface="Simsun"/>
                <a:ea typeface="Simsun"/>
                <a:cs typeface="Times New Roman"/>
              </a:rPr>
              <a:t>%。看来，人们用</a:t>
            </a:r>
            <a:r>
              <a:rPr lang="zh-Hans" sz="1800" b="0" i="0" u="none" strike="noStrike" dirty="0" smtClean="0">
                <a:highlight>
                  <a:srgbClr val="000000">
                    <a:alpha val="0"/>
                  </a:srgbClr>
                </a:highlight>
                <a:latin typeface="Simsun"/>
                <a:ea typeface="Simsun"/>
                <a:cs typeface="Times New Roman"/>
              </a:rPr>
              <a:t>植物</a:t>
            </a:r>
            <a:r>
              <a:rPr lang="zh-CN" altLang="en-US" sz="1800" b="0" i="0" u="none" strike="noStrike" dirty="0" smtClean="0">
                <a:highlight>
                  <a:srgbClr val="000000">
                    <a:alpha val="0"/>
                  </a:srgbClr>
                </a:highlight>
                <a:latin typeface="Simsun"/>
                <a:ea typeface="Simsun"/>
                <a:cs typeface="Times New Roman"/>
              </a:rPr>
              <a:t>油</a:t>
            </a:r>
            <a:r>
              <a:rPr lang="zh-Hans" sz="1800" b="0" i="0" u="none" strike="noStrike" dirty="0" smtClean="0">
                <a:highlight>
                  <a:srgbClr val="000000">
                    <a:alpha val="0"/>
                  </a:srgbClr>
                </a:highlight>
                <a:latin typeface="Simsun"/>
                <a:ea typeface="Simsun"/>
                <a:cs typeface="Times New Roman"/>
              </a:rPr>
              <a:t>弥补</a:t>
            </a:r>
            <a:r>
              <a:rPr lang="zh-Hans" sz="1800" b="0" i="0" u="none" strike="noStrike" dirty="0">
                <a:highlight>
                  <a:srgbClr val="000000">
                    <a:alpha val="0"/>
                  </a:srgbClr>
                </a:highlight>
                <a:latin typeface="Simsun"/>
                <a:ea typeface="Simsun"/>
                <a:cs typeface="Times New Roman"/>
              </a:rPr>
              <a:t>了对黄油的需求。</a:t>
            </a:r>
            <a:endParaRPr lang="en-US" dirty="0">
              <a:ea typeface="Calibri" panose="020F0502020204030204" pitchFamily="34" charset="0"/>
              <a:cs typeface="Times New Roman" panose="02020603050405020304" pitchFamily="18" charset="0"/>
            </a:endParaRPr>
          </a:p>
          <a:p>
            <a:pPr marL="285750" indent="-285750" rtl="0">
              <a:spcBef>
                <a:spcPts val="600"/>
              </a:spcBef>
              <a:spcAft>
                <a:spcPct val="0"/>
              </a:spcAft>
              <a:buFont typeface="Wingdings" panose="05000000000000000000" pitchFamily="2" charset="2"/>
              <a:buChar char="v"/>
            </a:pPr>
            <a:r>
              <a:rPr lang="zh-Hans" sz="1800" b="0" i="0" u="none" strike="noStrike" dirty="0">
                <a:highlight>
                  <a:srgbClr val="000000">
                    <a:alpha val="0"/>
                  </a:srgbClr>
                </a:highlight>
                <a:latin typeface="Simsun"/>
                <a:ea typeface="Simsun"/>
                <a:cs typeface="Times New Roman"/>
              </a:rPr>
              <a:t>然而，作为黄油主要原料的牛奶，产量却呈现增长趋势。应该指出的是</a:t>
            </a:r>
            <a:r>
              <a:rPr lang="zh-Hans" sz="1800" b="0" i="0" u="none" strike="noStrike" dirty="0" smtClean="0">
                <a:highlight>
                  <a:srgbClr val="000000">
                    <a:alpha val="0"/>
                  </a:srgbClr>
                </a:highlight>
                <a:latin typeface="Simsun"/>
                <a:ea typeface="Simsun"/>
                <a:cs typeface="Times New Roman"/>
              </a:rPr>
              <a:t>，2020年</a:t>
            </a:r>
            <a:r>
              <a:rPr lang="zh-Hans" sz="1800" b="0" i="0" u="none" strike="noStrike" dirty="0">
                <a:highlight>
                  <a:srgbClr val="000000">
                    <a:alpha val="0"/>
                  </a:srgbClr>
                </a:highlight>
                <a:latin typeface="Simsun"/>
                <a:ea typeface="Simsun"/>
                <a:cs typeface="Times New Roman"/>
              </a:rPr>
              <a:t>的牛奶产量为220万吨，是2000年的2.1倍。</a:t>
            </a:r>
            <a:endParaRPr lang="ru-RU" dirty="0">
              <a:ea typeface="Calibri" panose="020F0502020204030204" pitchFamily="34" charset="0"/>
              <a:cs typeface="Times New Roman" pitchFamily="18" charset="0"/>
            </a:endParaRPr>
          </a:p>
          <a:p>
            <a:pPr marL="285750" indent="-285750" rtl="0">
              <a:spcBef>
                <a:spcPts val="600"/>
              </a:spcBef>
              <a:spcAft>
                <a:spcPct val="0"/>
              </a:spcAft>
              <a:buFont typeface="Wingdings" panose="05000000000000000000" pitchFamily="2" charset="2"/>
              <a:buChar char="v"/>
            </a:pPr>
            <a:r>
              <a:rPr lang="zh-Hans" sz="1800" b="0" i="0" u="none" strike="noStrike" dirty="0">
                <a:highlight>
                  <a:srgbClr val="000000">
                    <a:alpha val="0"/>
                  </a:srgbClr>
                </a:highlight>
                <a:latin typeface="Simsun"/>
                <a:ea typeface="Simsun"/>
                <a:cs typeface="Times New Roman"/>
              </a:rPr>
              <a:t>此外，阿塞拜疆政府正在采取具体措施，</a:t>
            </a:r>
            <a:r>
              <a:rPr lang="zh-Hans" sz="1800" b="0" i="0" u="none" strike="noStrike" dirty="0" smtClean="0">
                <a:highlight>
                  <a:srgbClr val="000000">
                    <a:alpha val="0"/>
                  </a:srgbClr>
                </a:highlight>
                <a:latin typeface="Simsun"/>
                <a:ea typeface="Simsun"/>
                <a:cs typeface="Times New Roman"/>
              </a:rPr>
              <a:t>改善动物</a:t>
            </a:r>
            <a:r>
              <a:rPr lang="zh-Hans" sz="1800" b="0" i="0" u="none" strike="noStrike" dirty="0">
                <a:highlight>
                  <a:srgbClr val="000000">
                    <a:alpha val="0"/>
                  </a:srgbClr>
                </a:highlight>
                <a:latin typeface="Simsun"/>
                <a:ea typeface="Simsun"/>
                <a:cs typeface="Times New Roman"/>
              </a:rPr>
              <a:t>构成，提高肉类和牛奶产量。其中包括进口高产品种（荷斯坦-弗里西亚、西门塔尔、瑞士等）并</a:t>
            </a:r>
            <a:r>
              <a:rPr lang="zh-Hans" sz="1800" b="0" i="0" u="none" strike="noStrike" dirty="0" smtClean="0">
                <a:highlight>
                  <a:srgbClr val="000000">
                    <a:alpha val="0"/>
                  </a:srgbClr>
                </a:highlight>
                <a:latin typeface="Simsun"/>
                <a:ea typeface="Simsun"/>
                <a:cs typeface="Times New Roman"/>
              </a:rPr>
              <a:t>以60%的</a:t>
            </a:r>
            <a:r>
              <a:rPr lang="zh-Hans" sz="1800" b="0" i="0" u="none" strike="noStrike" dirty="0">
                <a:highlight>
                  <a:srgbClr val="000000">
                    <a:alpha val="0"/>
                  </a:srgbClr>
                </a:highlight>
                <a:latin typeface="Simsun"/>
                <a:ea typeface="Simsun"/>
                <a:cs typeface="Times New Roman"/>
              </a:rPr>
              <a:t>折扣出租给农民；建立人工授精系统，通过人工授精出生的一头健康的小牛可为一名农民带来100阿塞拜疆马纳特的补贴。</a:t>
            </a:r>
            <a:endParaRPr lang="en-US" dirty="0">
              <a:ea typeface="Calibri" panose="020F0502020204030204" pitchFamily="34" charset="0"/>
              <a:cs typeface="Times New Roman" panose="02020603050405020304" pitchFamily="18" charset="0"/>
            </a:endParaRPr>
          </a:p>
          <a:p>
            <a:pPr marL="285750" indent="-285750" rtl="0">
              <a:spcBef>
                <a:spcPts val="600"/>
              </a:spcBef>
              <a:spcAft>
                <a:spcPct val="0"/>
              </a:spcAft>
              <a:buFont typeface="Wingdings" panose="05000000000000000000" pitchFamily="2" charset="2"/>
              <a:buChar char="v"/>
            </a:pPr>
            <a:r>
              <a:rPr lang="zh-Hans" sz="1800" b="0" i="0" u="none" strike="noStrike" dirty="0" smtClean="0">
                <a:highlight>
                  <a:srgbClr val="000000">
                    <a:alpha val="0"/>
                  </a:srgbClr>
                </a:highlight>
                <a:latin typeface="Simsun"/>
                <a:ea typeface="Simsun"/>
                <a:cs typeface="Times New Roman"/>
              </a:rPr>
              <a:t>自2020年</a:t>
            </a:r>
            <a:r>
              <a:rPr lang="zh-Hans" sz="1800" b="0" i="0" u="none" strike="noStrike" dirty="0">
                <a:highlight>
                  <a:srgbClr val="000000">
                    <a:alpha val="0"/>
                  </a:srgbClr>
                </a:highlight>
                <a:latin typeface="Simsun"/>
                <a:ea typeface="Simsun"/>
                <a:cs typeface="Times New Roman"/>
              </a:rPr>
              <a:t>以来，阿塞拜疆引入了新机制支持农业部门的发展。新机制的主要目的是确保国家农业用地的有效利用，提高农民的竞争力，扩大具有高市场潜力和符合国家地区自然和地理特点的作物生产。</a:t>
            </a:r>
          </a:p>
          <a:p>
            <a:pPr marL="285750" indent="-285750" rtl="0">
              <a:spcBef>
                <a:spcPts val="600"/>
              </a:spcBef>
              <a:spcAft>
                <a:spcPct val="0"/>
              </a:spcAft>
              <a:buFont typeface="Wingdings" panose="05000000000000000000" pitchFamily="2" charset="2"/>
              <a:buChar char="v"/>
            </a:pPr>
            <a:r>
              <a:rPr lang="zh-Hans" sz="1800" b="0" i="0" u="none" strike="noStrike" dirty="0">
                <a:highlight>
                  <a:srgbClr val="000000">
                    <a:alpha val="0"/>
                  </a:srgbClr>
                </a:highlight>
                <a:latin typeface="Simsun"/>
                <a:ea typeface="Simsun"/>
                <a:cs typeface="Times New Roman"/>
              </a:rPr>
              <a:t>新机制还考虑到了鼓励农民联合起来成立合作社。因此，合作社的农民成员获得的补贴增加了10%。</a:t>
            </a:r>
          </a:p>
        </p:txBody>
      </p:sp>
      <p:sp>
        <p:nvSpPr>
          <p:cNvPr id="5" name="TextBox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1F956E96-0122-47B0-B983-575FD63166B5}"/>
              </a:ext>
            </a:extLst>
          </p:cNvPr>
          <p:cNvSpPr txBox="1"/>
          <p:nvPr/>
        </p:nvSpPr>
        <p:spPr>
          <a:xfrm>
            <a:off x="271957" y="158787"/>
            <a:ext cx="1750800" cy="461665"/>
          </a:xfrm>
          <a:prstGeom prst="rect">
            <a:avLst/>
          </a:prstGeom>
          <a:noFill/>
        </p:spPr>
        <p:txBody>
          <a:bodyPr wrap="none" rtlCol="0">
            <a:noAutofit/>
          </a:bodyPr>
          <a:lstStyle/>
          <a:p>
            <a:pPr rtl="0"/>
            <a:r>
              <a:rPr lang="zh-Hans" sz="2400" b="1" i="0" u="none" strike="noStrike">
                <a:solidFill>
                  <a:srgbClr val="0070C0"/>
                </a:solidFill>
                <a:highlight>
                  <a:srgbClr val="000000">
                    <a:alpha val="0"/>
                  </a:srgbClr>
                </a:highlight>
                <a:latin typeface="Simsun"/>
                <a:ea typeface="Simsun"/>
              </a:rPr>
              <a:t>主要趋势</a:t>
            </a:r>
            <a:endParaRPr lang="ru-RU" sz="2400" b="1">
              <a:solidFill>
                <a:srgbClr val="0070C0"/>
              </a:solidFill>
            </a:endParaRPr>
          </a:p>
        </p:txBody>
      </p:sp>
      <p:sp>
        <p:nvSpPr>
          <p:cNvPr id="6" name="TextBox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7DF8BB21-7F47-458F-AF53-6946B570FF77}"/>
              </a:ext>
            </a:extLst>
          </p:cNvPr>
          <p:cNvSpPr txBox="1"/>
          <p:nvPr/>
        </p:nvSpPr>
        <p:spPr>
          <a:xfrm>
            <a:off x="10703269" y="182473"/>
            <a:ext cx="1091646" cy="338554"/>
          </a:xfrm>
          <a:prstGeom prst="rect">
            <a:avLst/>
          </a:prstGeom>
          <a:noFill/>
        </p:spPr>
        <p:txBody>
          <a:bodyPr wrap="none" rtlCol="0">
            <a:noAutofit/>
          </a:bodyPr>
          <a:lstStyle/>
          <a:p>
            <a:pPr rtl="0"/>
            <a:r>
              <a:rPr lang="zh-Hans" sz="1600" b="1" i="1" u="none" strike="noStrike">
                <a:highlight>
                  <a:srgbClr val="000000">
                    <a:alpha val="0"/>
                  </a:srgbClr>
                </a:highlight>
                <a:latin typeface="Simsun"/>
                <a:ea typeface="Simsun"/>
              </a:rPr>
              <a:t>续...</a:t>
            </a:r>
            <a:endParaRPr lang="ru-RU" sz="1600" b="1" i="1"/>
          </a:p>
        </p:txBody>
      </p:sp>
    </p:spTree>
    <p:extLst>
      <p:ext uri="{BB962C8B-B14F-4D97-AF65-F5344CB8AC3E}">
        <p14:creationId xmlns:p14="http://schemas.microsoft.com/office/powerpoint/2010/main" val="1599713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7BAE8860-BC6E-42E3-BC2E-9BFC86D1344C}"/>
              </a:ext>
            </a:extLst>
          </p:cNvPr>
          <p:cNvSpPr>
            <a:spLocks noGrp="1"/>
          </p:cNvSpPr>
          <p:nvPr>
            <p:ph type="title"/>
          </p:nvPr>
        </p:nvSpPr>
        <p:spPr>
          <a:xfrm>
            <a:off x="947055" y="2564611"/>
            <a:ext cx="10515600" cy="1325563"/>
          </a:xfrm>
        </p:spPr>
        <p:txBody>
          <a:bodyPr>
            <a:noAutofit/>
          </a:bodyPr>
          <a:lstStyle/>
          <a:p>
            <a:pPr algn="r" rtl="0"/>
            <a:r>
              <a:rPr lang="zh-Hans" sz="4000" b="1" i="0" u="none" strike="noStrike">
                <a:solidFill>
                  <a:srgbClr val="0070C0"/>
                </a:solidFill>
                <a:highlight>
                  <a:srgbClr val="000000">
                    <a:alpha val="0"/>
                  </a:srgbClr>
                </a:highlight>
                <a:latin typeface="Simsun"/>
                <a:ea typeface="Simsun"/>
              </a:rPr>
              <a:t>小麦部门</a:t>
            </a:r>
            <a:endParaRPr lang="ru-RU" sz="4000" b="1">
              <a:solidFill>
                <a:srgbClr val="0070C0"/>
              </a:solidFill>
            </a:endParaRPr>
          </a:p>
        </p:txBody>
      </p:sp>
      <p:cxnSp>
        <p:nvCxnSpPr>
          <p:cNvPr id="5" name="Straight Connecto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C5C1F92-EE78-40D1-B43E-B24DF873555F}"/>
              </a:ext>
            </a:extLst>
          </p:cNvPr>
          <p:cNvCxnSpPr/>
          <p:nvPr/>
        </p:nvCxnSpPr>
        <p:spPr>
          <a:xfrm>
            <a:off x="947055" y="3744686"/>
            <a:ext cx="10439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581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56668F98-0118-4FDB-A2EE-567C8A613A49}"/>
              </a:ext>
            </a:extLst>
          </p:cNvPr>
          <p:cNvSpPr txBox="1"/>
          <p:nvPr/>
        </p:nvSpPr>
        <p:spPr>
          <a:xfrm>
            <a:off x="608076" y="393191"/>
            <a:ext cx="6244979" cy="523220"/>
          </a:xfrm>
          <a:prstGeom prst="rect">
            <a:avLst/>
          </a:prstGeom>
          <a:noFill/>
        </p:spPr>
        <p:txBody>
          <a:bodyPr wrap="none" rtlCol="0">
            <a:noAutofit/>
          </a:bodyPr>
          <a:lstStyle/>
          <a:p>
            <a:pPr rtl="0"/>
            <a:r>
              <a:rPr lang="zh-Hans" sz="2800" b="0" i="0" u="none" strike="noStrike">
                <a:highlight>
                  <a:srgbClr val="000000">
                    <a:alpha val="0"/>
                  </a:srgbClr>
                </a:highlight>
                <a:latin typeface="Simsun"/>
                <a:ea typeface="Simsun"/>
              </a:rPr>
              <a:t>冬春小麦播种面积，公顷</a:t>
            </a:r>
            <a:endParaRPr lang="ru-RU" sz="2800"/>
          </a:p>
        </p:txBody>
      </p:sp>
      <p:graphicFrame>
        <p:nvGraphicFramePr>
          <p:cNvPr id="6" name="Chart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8F5B376B-A18A-49FD-9483-97D52AE7423E}"/>
              </a:ext>
            </a:extLst>
          </p:cNvPr>
          <p:cNvGraphicFramePr/>
          <p:nvPr>
            <p:extLst>
              <p:ext uri="{D42A27DB-BD31-4B8C-83A1-F6EECF244321}">
                <p14:modId xmlns:p14="http://schemas.microsoft.com/office/powerpoint/2010/main" val="488465503"/>
              </p:ext>
            </p:extLst>
          </p:nvPr>
        </p:nvGraphicFramePr>
        <p:xfrm>
          <a:off x="608076" y="1272444"/>
          <a:ext cx="8563356" cy="487232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850BE1E-12D3-4A3E-92FE-F404119E8290}"/>
              </a:ext>
            </a:extLst>
          </p:cNvPr>
          <p:cNvSpPr txBox="1"/>
          <p:nvPr/>
        </p:nvSpPr>
        <p:spPr>
          <a:xfrm>
            <a:off x="9416578" y="1089805"/>
            <a:ext cx="2523743" cy="4524315"/>
          </a:xfrm>
          <a:prstGeom prst="rect">
            <a:avLst/>
          </a:prstGeom>
          <a:noFill/>
        </p:spPr>
        <p:txBody>
          <a:bodyPr wrap="square" rtlCol="0">
            <a:noAutofit/>
          </a:bodyPr>
          <a:lstStyle/>
          <a:p>
            <a:pPr marL="285750" indent="-285750" rtl="0">
              <a:buFont typeface="Wingdings" panose="05000000000000000000" pitchFamily="2" charset="2"/>
              <a:buChar char="v"/>
            </a:pPr>
            <a:r>
              <a:rPr lang="zh-Hans" sz="1800" b="0" i="0" u="none" strike="noStrike">
                <a:highlight>
                  <a:srgbClr val="000000">
                    <a:alpha val="0"/>
                  </a:srgbClr>
                </a:highlight>
                <a:latin typeface="Simsun"/>
                <a:ea typeface="Simsun"/>
              </a:rPr>
              <a:t>2021年，全国57.23万公顷土地收割了190万吨小麦。</a:t>
            </a:r>
            <a:endParaRPr lang="az-Latn-AZ"/>
          </a:p>
          <a:p>
            <a:endParaRPr lang="az-Latn-AZ"/>
          </a:p>
          <a:p>
            <a:pPr marL="285750" indent="-285750" rtl="0">
              <a:buFont typeface="Wingdings" panose="05000000000000000000" pitchFamily="2" charset="2"/>
              <a:buChar char="v"/>
            </a:pPr>
            <a:r>
              <a:rPr lang="zh-Hans" sz="1800" b="0" i="0" u="none" strike="noStrike">
                <a:highlight>
                  <a:srgbClr val="000000">
                    <a:alpha val="0"/>
                  </a:srgbClr>
                </a:highlight>
                <a:latin typeface="Simsun"/>
                <a:ea typeface="Simsun"/>
              </a:rPr>
              <a:t>2021年，全国小麦平均产量为3.3吨/公顷。</a:t>
            </a:r>
            <a:endParaRPr lang="az-Latn-AZ"/>
          </a:p>
          <a:p>
            <a:pPr marL="285750" indent="-285750">
              <a:buFont typeface="Wingdings" panose="05000000000000000000" pitchFamily="2" charset="2"/>
              <a:buChar char="v"/>
            </a:pPr>
            <a:endParaRPr lang="az-Latn-AZ"/>
          </a:p>
          <a:p>
            <a:pPr marL="285750" indent="-285750" rtl="0">
              <a:buFont typeface="Wingdings" panose="05000000000000000000" pitchFamily="2" charset="2"/>
              <a:buChar char="v"/>
            </a:pPr>
            <a:r>
              <a:rPr lang="zh-Hans" sz="1800" b="0" i="0" u="none" strike="noStrike">
                <a:highlight>
                  <a:srgbClr val="000000">
                    <a:alpha val="0"/>
                  </a:srgbClr>
                </a:highlight>
                <a:latin typeface="Simsun"/>
                <a:ea typeface="Simsun"/>
              </a:rPr>
              <a:t>2020-2021年，小麦产量年均增长1.4%。</a:t>
            </a:r>
            <a:endParaRPr lang="ru-RU"/>
          </a:p>
        </p:txBody>
      </p:sp>
    </p:spTree>
    <p:extLst>
      <p:ext uri="{BB962C8B-B14F-4D97-AF65-F5344CB8AC3E}">
        <p14:creationId xmlns:p14="http://schemas.microsoft.com/office/powerpoint/2010/main" val="23631968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7BAE8860-BC6E-42E3-BC2E-9BFC86D1344C}"/>
              </a:ext>
            </a:extLst>
          </p:cNvPr>
          <p:cNvSpPr>
            <a:spLocks noGrp="1"/>
          </p:cNvSpPr>
          <p:nvPr>
            <p:ph type="title"/>
          </p:nvPr>
        </p:nvSpPr>
        <p:spPr>
          <a:xfrm>
            <a:off x="947055" y="2531955"/>
            <a:ext cx="10515600" cy="1325563"/>
          </a:xfrm>
        </p:spPr>
        <p:txBody>
          <a:bodyPr>
            <a:noAutofit/>
          </a:bodyPr>
          <a:lstStyle/>
          <a:p>
            <a:pPr algn="r" rtl="0"/>
            <a:r>
              <a:rPr lang="zh-Hans" sz="4000" b="1" i="0" u="none" strike="noStrike">
                <a:solidFill>
                  <a:srgbClr val="0070C0"/>
                </a:solidFill>
                <a:highlight>
                  <a:srgbClr val="000000">
                    <a:alpha val="0"/>
                  </a:srgbClr>
                </a:highlight>
                <a:latin typeface="Simsun"/>
                <a:ea typeface="Simsun"/>
              </a:rPr>
              <a:t>农业部门概况</a:t>
            </a:r>
            <a:endParaRPr lang="ru-RU" sz="4000" b="1">
              <a:solidFill>
                <a:srgbClr val="0070C0"/>
              </a:solidFill>
            </a:endParaRPr>
          </a:p>
        </p:txBody>
      </p:sp>
      <p:cxnSp>
        <p:nvCxnSpPr>
          <p:cNvPr id="5" name="Straight Connecto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C5C1F92-EE78-40D1-B43E-B24DF873555F}"/>
              </a:ext>
            </a:extLst>
          </p:cNvPr>
          <p:cNvCxnSpPr/>
          <p:nvPr/>
        </p:nvCxnSpPr>
        <p:spPr>
          <a:xfrm>
            <a:off x="947055" y="3744686"/>
            <a:ext cx="10439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8690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B1D2B163-A5C7-4C31-9B8D-D482F8AA594F}"/>
              </a:ext>
            </a:extLst>
          </p:cNvPr>
          <p:cNvSpPr/>
          <p:nvPr/>
        </p:nvSpPr>
        <p:spPr>
          <a:xfrm>
            <a:off x="174268" y="30196"/>
            <a:ext cx="6423706" cy="611140"/>
          </a:xfrm>
          <a:prstGeom prst="rect">
            <a:avLst/>
          </a:prstGeom>
        </p:spPr>
        <p:txBody>
          <a:bodyPr vert="horz" lIns="91440" tIns="45720" rIns="91440" bIns="45720" rtlCol="0" anchor="b">
            <a:noAutofit/>
          </a:bodyPr>
          <a:lstStyle/>
          <a:p>
            <a:pPr algn="ctr" rtl="0">
              <a:spcBef>
                <a:spcPct val="0"/>
              </a:spcBef>
              <a:spcAft>
                <a:spcPts val="600"/>
              </a:spcAft>
            </a:pPr>
            <a:r>
              <a:rPr lang="zh-Hans" sz="2400" b="1" i="0" u="none" strike="noStrike">
                <a:solidFill>
                  <a:srgbClr val="0070C0"/>
                </a:solidFill>
                <a:highlight>
                  <a:srgbClr val="000000">
                    <a:alpha val="0"/>
                  </a:srgbClr>
                </a:highlight>
                <a:latin typeface="Simsun"/>
                <a:ea typeface="Simsun"/>
                <a:cs typeface="+mj-cs"/>
              </a:rPr>
              <a:t>小麦资源与使用</a:t>
            </a:r>
            <a:r>
              <a:rPr lang="zh-Hans" sz="2400" b="1" i="0" u="none" strike="noStrike">
                <a:highlight>
                  <a:srgbClr val="000000">
                    <a:alpha val="0"/>
                  </a:srgbClr>
                </a:highlight>
                <a:latin typeface="Simsun"/>
                <a:ea typeface="Simsun"/>
                <a:cs typeface="+mj-cs"/>
              </a:rPr>
              <a:t>，吨</a:t>
            </a:r>
          </a:p>
        </p:txBody>
      </p:sp>
      <p:graphicFrame>
        <p:nvGraphicFramePr>
          <p:cNvPr id="5" name="Table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D8D1F2B-F016-4A1F-85D1-C0317C05469B}"/>
              </a:ext>
            </a:extLst>
          </p:cNvPr>
          <p:cNvGraphicFramePr>
            <a:graphicFrameLocks noGrp="1"/>
          </p:cNvGraphicFramePr>
          <p:nvPr>
            <p:extLst>
              <p:ext uri="{D42A27DB-BD31-4B8C-83A1-F6EECF244321}">
                <p14:modId xmlns:p14="http://schemas.microsoft.com/office/powerpoint/2010/main" val="2193919466"/>
              </p:ext>
            </p:extLst>
          </p:nvPr>
        </p:nvGraphicFramePr>
        <p:xfrm>
          <a:off x="676241" y="813967"/>
          <a:ext cx="5419760" cy="5816977"/>
        </p:xfrm>
        <a:graphic>
          <a:graphicData uri="http://schemas.openxmlformats.org/drawingml/2006/table">
            <a:tbl>
              <a:tblPr firstRow="1" bandRow="1">
                <a:tableStyleId>{7DF18680-E054-41AD-8BC1-D1AEF772440D}</a:tableStyleId>
              </a:tblPr>
              <a:tblGrid>
                <a:gridCol w="3747939">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757577190"/>
                    </a:ext>
                  </a:extLst>
                </a:gridCol>
                <a:gridCol w="1671821">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34958901"/>
                    </a:ext>
                  </a:extLst>
                </a:gridCol>
              </a:tblGrid>
              <a:tr h="302577">
                <a:tc>
                  <a:txBody>
                    <a:bodyPr/>
                    <a:lstStyle/>
                    <a:p>
                      <a:pPr marL="0" algn="l" fontAlgn="b"/>
                      <a:r>
                        <a:rPr lang="ru-RU" sz="1400" u="none" strike="noStrike" cap="all" spc="150" dirty="0">
                          <a:effectLst/>
                        </a:rPr>
                        <a:t> </a:t>
                      </a:r>
                      <a:endParaRPr lang="ru-RU" sz="1400" b="0" i="0" u="none" strike="noStrike" cap="all" spc="150" dirty="0">
                        <a:solidFill>
                          <a:schemeClr val="lt1"/>
                        </a:solidFill>
                        <a:effectLst/>
                        <a:latin typeface="Calibri" panose="020F0502020204030204" pitchFamily="34" charset="0"/>
                      </a:endParaRPr>
                    </a:p>
                  </a:txBody>
                  <a:tcPr marL="65012" marR="65012" marT="0" marB="0" anchor="b"/>
                </a:tc>
                <a:tc>
                  <a:txBody>
                    <a:bodyPr/>
                    <a:lstStyle/>
                    <a:p>
                      <a:pPr marL="0" algn="r" rtl="0" fontAlgn="b"/>
                      <a:r>
                        <a:rPr lang="zh-Hans" sz="1400" b="1" i="0" u="none" strike="noStrike" cap="all" spc="150">
                          <a:highlight>
                            <a:srgbClr val="000000">
                              <a:alpha val="0"/>
                            </a:srgbClr>
                          </a:highlight>
                          <a:latin typeface="Simsun"/>
                          <a:ea typeface="Simsun"/>
                        </a:rPr>
                        <a:t>2021</a:t>
                      </a:r>
                      <a:endParaRPr lang="ru-RU" sz="1400" b="0" i="0" u="none" strike="noStrike" cap="all" spc="150">
                        <a:solidFill>
                          <a:schemeClr val="lt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248158954"/>
                  </a:ext>
                </a:extLst>
              </a:tr>
              <a:tr h="275720">
                <a:tc gridSpan="2">
                  <a:txBody>
                    <a:bodyPr/>
                    <a:lstStyle/>
                    <a:p>
                      <a:pPr marL="0" algn="ctr" rtl="0" fontAlgn="b"/>
                      <a:r>
                        <a:rPr lang="zh-Hans" sz="1400" b="1" i="0" u="none" strike="noStrike" cap="none" spc="0">
                          <a:highlight>
                            <a:srgbClr val="000000">
                              <a:alpha val="0"/>
                            </a:srgbClr>
                          </a:highlight>
                          <a:latin typeface="Simsun"/>
                          <a:ea typeface="Simsun"/>
                        </a:rPr>
                        <a:t>资源</a:t>
                      </a:r>
                      <a:endParaRPr lang="en-US" sz="1400" b="1" u="none" strike="noStrike" cap="none" spc="0">
                        <a:solidFill>
                          <a:schemeClr val="tx1"/>
                        </a:solidFill>
                        <a:effectLst/>
                      </a:endParaRPr>
                    </a:p>
                  </a:txBody>
                  <a:tcPr marL="65012" marR="65012" marT="0" marB="0" anchor="b"/>
                </a:tc>
                <a:tc hMerge="1">
                  <a:txBody>
                    <a:bodyPr/>
                    <a:lstStyle/>
                    <a:p>
                      <a:pPr algn="l" fontAlgn="b"/>
                      <a:endParaRPr lang="ru-RU" sz="1050" b="1" i="0" u="none" strike="noStrike" cap="none" spc="0">
                        <a:solidFill>
                          <a:schemeClr val="tx1"/>
                        </a:solidFill>
                        <a:effectLst/>
                        <a:latin typeface="Calibri" panose="020F0502020204030204" pitchFamily="34" charset="0"/>
                      </a:endParaRPr>
                    </a:p>
                  </a:txBody>
                  <a:tcPr marL="65012" marR="65012" marT="65012" marB="65012" anchor="b">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781353199"/>
                  </a:ext>
                </a:extLst>
              </a:tr>
              <a:tr h="275720">
                <a:tc>
                  <a:txBody>
                    <a:bodyPr/>
                    <a:lstStyle/>
                    <a:p>
                      <a:pPr marL="0" algn="l" rtl="0" fontAlgn="b"/>
                      <a:r>
                        <a:rPr lang="zh-Hans" sz="1400" b="0" i="0" u="none" strike="noStrike" cap="none" spc="0">
                          <a:highlight>
                            <a:srgbClr val="000000">
                              <a:alpha val="0"/>
                            </a:srgbClr>
                          </a:highlight>
                          <a:latin typeface="Simsun"/>
                          <a:ea typeface="Simsun"/>
                        </a:rPr>
                        <a:t>年初存货</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r" rtl="0" fontAlgn="b"/>
                      <a:r>
                        <a:rPr lang="zh-Hans" sz="1400" b="0" i="0" u="none" strike="noStrike" cap="none" spc="0" dirty="0">
                          <a:highlight>
                            <a:srgbClr val="000000">
                              <a:alpha val="0"/>
                            </a:srgbClr>
                          </a:highlight>
                          <a:latin typeface="Simsun"/>
                          <a:ea typeface="Simsun"/>
                        </a:rPr>
                        <a:t>567 392</a:t>
                      </a:r>
                      <a:endParaRPr lang="ru-RU" sz="1400" b="0"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00168599"/>
                  </a:ext>
                </a:extLst>
              </a:tr>
              <a:tr h="275720">
                <a:tc>
                  <a:txBody>
                    <a:bodyPr/>
                    <a:lstStyle/>
                    <a:p>
                      <a:pPr marL="0" algn="l" rtl="0" fontAlgn="b"/>
                      <a:r>
                        <a:rPr lang="zh-Hans" sz="1400" b="0" i="0" u="none" strike="noStrike" cap="none" spc="0">
                          <a:highlight>
                            <a:srgbClr val="000000">
                              <a:alpha val="0"/>
                            </a:srgbClr>
                          </a:highlight>
                          <a:latin typeface="Simsun"/>
                          <a:ea typeface="Simsun"/>
                        </a:rPr>
                        <a:t>产量</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r" rtl="0" fontAlgn="b"/>
                      <a:r>
                        <a:rPr lang="zh-Hans" sz="1400" b="0" i="0" u="none" strike="noStrike" cap="none" spc="0" dirty="0">
                          <a:highlight>
                            <a:srgbClr val="000000">
                              <a:alpha val="0"/>
                            </a:srgbClr>
                          </a:highlight>
                          <a:latin typeface="Simsun"/>
                          <a:ea typeface="Simsun"/>
                        </a:rPr>
                        <a:t>1 837 188</a:t>
                      </a:r>
                      <a:endParaRPr lang="ru-RU" sz="1400" b="0"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984357506"/>
                  </a:ext>
                </a:extLst>
              </a:tr>
              <a:tr h="275720">
                <a:tc>
                  <a:txBody>
                    <a:bodyPr/>
                    <a:lstStyle/>
                    <a:p>
                      <a:pPr marL="0" algn="l" rtl="0" fontAlgn="b"/>
                      <a:r>
                        <a:rPr lang="zh-Hans" sz="1400" b="0" i="0" u="none" strike="noStrike" cap="none" spc="0">
                          <a:highlight>
                            <a:srgbClr val="000000">
                              <a:alpha val="0"/>
                            </a:srgbClr>
                          </a:highlight>
                          <a:latin typeface="Simsun"/>
                          <a:ea typeface="Simsun"/>
                        </a:rPr>
                        <a:t>进口</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r" rtl="0" fontAlgn="b"/>
                      <a:r>
                        <a:rPr lang="zh-Hans" sz="1400" b="0" i="0" u="none" strike="noStrike" cap="none" spc="0" dirty="0">
                          <a:highlight>
                            <a:srgbClr val="000000">
                              <a:alpha val="0"/>
                            </a:srgbClr>
                          </a:highlight>
                          <a:latin typeface="Simsun"/>
                          <a:ea typeface="Simsun"/>
                        </a:rPr>
                        <a:t>1 148 101</a:t>
                      </a:r>
                      <a:endParaRPr lang="ru-RU" sz="1400" b="0"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31482200"/>
                  </a:ext>
                </a:extLst>
              </a:tr>
              <a:tr h="275720">
                <a:tc>
                  <a:txBody>
                    <a:bodyPr/>
                    <a:lstStyle/>
                    <a:p>
                      <a:pPr marL="0" algn="l" rtl="0" fontAlgn="b"/>
                      <a:r>
                        <a:rPr lang="zh-Hans" sz="1400" b="1" i="0" u="none" strike="noStrike" cap="none" spc="0" dirty="0" smtClean="0">
                          <a:highlight>
                            <a:srgbClr val="000000">
                              <a:alpha val="0"/>
                            </a:srgbClr>
                          </a:highlight>
                          <a:latin typeface="Simsun"/>
                          <a:ea typeface="Simsun"/>
                        </a:rPr>
                        <a:t>资源</a:t>
                      </a:r>
                      <a:r>
                        <a:rPr lang="zh-CN" altLang="en-US" sz="1400" b="1" i="0" u="none" strike="noStrike" cap="none" spc="0" dirty="0" smtClean="0">
                          <a:highlight>
                            <a:srgbClr val="000000">
                              <a:alpha val="0"/>
                            </a:srgbClr>
                          </a:highlight>
                          <a:latin typeface="Simsun"/>
                          <a:ea typeface="Simsun"/>
                        </a:rPr>
                        <a:t>总量</a:t>
                      </a:r>
                      <a:endParaRPr lang="en-US" sz="1400" b="1" i="0" u="none" strike="noStrike" cap="none" spc="0" dirty="0">
                        <a:solidFill>
                          <a:schemeClr val="tx1"/>
                        </a:solidFill>
                        <a:effectLst/>
                        <a:latin typeface="Calibri" panose="020F0502020204030204" pitchFamily="34" charset="0"/>
                      </a:endParaRPr>
                    </a:p>
                  </a:txBody>
                  <a:tcPr marL="65012" marR="65012" marT="0" marB="0" anchor="b"/>
                </a:tc>
                <a:tc>
                  <a:txBody>
                    <a:bodyPr/>
                    <a:lstStyle/>
                    <a:p>
                      <a:pPr marL="0" algn="r" rtl="0" fontAlgn="b"/>
                      <a:r>
                        <a:rPr lang="zh-Hans" sz="1400" b="1" i="0" u="none" strike="noStrike" cap="none" spc="0" dirty="0">
                          <a:highlight>
                            <a:srgbClr val="000000">
                              <a:alpha val="0"/>
                            </a:srgbClr>
                          </a:highlight>
                          <a:latin typeface="Simsun"/>
                          <a:ea typeface="Simsun"/>
                        </a:rPr>
                        <a:t>3 552 681</a:t>
                      </a:r>
                      <a:endParaRPr lang="ru-RU" sz="1400" b="1"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180244353"/>
                  </a:ext>
                </a:extLst>
              </a:tr>
              <a:tr h="275720">
                <a:tc gridSpan="2">
                  <a:txBody>
                    <a:bodyPr/>
                    <a:lstStyle/>
                    <a:p>
                      <a:pPr marL="0" algn="r" rtl="0" fontAlgn="b"/>
                      <a:r>
                        <a:rPr lang="zh-Hans" sz="1400" b="1" i="0" u="none" strike="noStrike" cap="none" spc="0" dirty="0">
                          <a:highlight>
                            <a:srgbClr val="000000">
                              <a:alpha val="0"/>
                            </a:srgbClr>
                          </a:highlight>
                          <a:latin typeface="Simsun"/>
                          <a:ea typeface="Simsun"/>
                        </a:rPr>
                        <a:t>用途</a:t>
                      </a:r>
                      <a:endParaRPr lang="en-US" sz="1400" b="1" i="0" u="none" strike="noStrike" cap="none" spc="0" dirty="0">
                        <a:solidFill>
                          <a:schemeClr val="tx1"/>
                        </a:solidFill>
                        <a:effectLst/>
                        <a:latin typeface="Calibri" panose="020F0502020204030204" pitchFamily="34" charset="0"/>
                      </a:endParaRPr>
                    </a:p>
                  </a:txBody>
                  <a:tcPr marL="65012" marR="65012" marT="0" marB="0" anchor="b"/>
                </a:tc>
                <a:tc hMerge="1">
                  <a:txBody>
                    <a:bodyPr/>
                    <a:lstStyle/>
                    <a:p>
                      <a:pPr algn="l" fontAlgn="b"/>
                      <a:endParaRPr lang="ru-RU" sz="1050" b="1" i="0" u="none" strike="noStrike" cap="none" spc="0">
                        <a:solidFill>
                          <a:schemeClr val="tx1"/>
                        </a:solidFill>
                        <a:effectLst/>
                        <a:latin typeface="Calibri" panose="020F0502020204030204" pitchFamily="34" charset="0"/>
                      </a:endParaRPr>
                    </a:p>
                  </a:txBody>
                  <a:tcPr marL="65012" marR="65012" marT="65012" marB="6501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294541512"/>
                  </a:ext>
                </a:extLst>
              </a:tr>
              <a:tr h="275720">
                <a:tc>
                  <a:txBody>
                    <a:bodyPr/>
                    <a:lstStyle/>
                    <a:p>
                      <a:pPr marL="0" algn="l" rtl="0" fontAlgn="b"/>
                      <a:r>
                        <a:rPr lang="zh-Hans" sz="1400" b="0" i="0" u="none" strike="noStrike" cap="none" spc="0">
                          <a:highlight>
                            <a:srgbClr val="000000">
                              <a:alpha val="0"/>
                            </a:srgbClr>
                          </a:highlight>
                          <a:latin typeface="Simsun"/>
                          <a:ea typeface="Simsun"/>
                        </a:rPr>
                        <a:t>留种</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r" rtl="0" fontAlgn="b"/>
                      <a:r>
                        <a:rPr lang="zh-Hans" sz="1400" b="0" i="0" u="none" strike="noStrike" cap="none" spc="0" dirty="0">
                          <a:highlight>
                            <a:srgbClr val="000000">
                              <a:alpha val="0"/>
                            </a:srgbClr>
                          </a:highlight>
                          <a:latin typeface="Simsun"/>
                          <a:ea typeface="Simsun"/>
                        </a:rPr>
                        <a:t>132 703</a:t>
                      </a:r>
                      <a:endParaRPr lang="ru-RU" sz="1400" b="0"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574646858"/>
                  </a:ext>
                </a:extLst>
              </a:tr>
              <a:tr h="275720">
                <a:tc>
                  <a:txBody>
                    <a:bodyPr/>
                    <a:lstStyle/>
                    <a:p>
                      <a:pPr marL="0" algn="l" rtl="0" fontAlgn="b"/>
                      <a:r>
                        <a:rPr lang="zh-Hans" sz="1400" b="0" i="0" u="none" strike="noStrike" cap="none" spc="0">
                          <a:highlight>
                            <a:srgbClr val="000000">
                              <a:alpha val="0"/>
                            </a:srgbClr>
                          </a:highlight>
                          <a:latin typeface="Simsun"/>
                          <a:ea typeface="Simsun"/>
                        </a:rPr>
                        <a:t>牛和家禽饲料</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r" rtl="0" fontAlgn="b"/>
                      <a:r>
                        <a:rPr lang="zh-Hans" sz="1400" b="0" i="0" u="none" strike="noStrike" cap="none" spc="0" dirty="0">
                          <a:highlight>
                            <a:srgbClr val="000000">
                              <a:alpha val="0"/>
                            </a:srgbClr>
                          </a:highlight>
                          <a:latin typeface="Simsun"/>
                          <a:ea typeface="Simsun"/>
                        </a:rPr>
                        <a:t>513 497</a:t>
                      </a:r>
                      <a:endParaRPr lang="ru-RU" sz="1400" b="0"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474262176"/>
                  </a:ext>
                </a:extLst>
              </a:tr>
              <a:tr h="275720">
                <a:tc>
                  <a:txBody>
                    <a:bodyPr/>
                    <a:lstStyle/>
                    <a:p>
                      <a:pPr marL="0" algn="l" rtl="0" fontAlgn="b"/>
                      <a:r>
                        <a:rPr lang="zh-Hans" sz="1400" b="0" i="0" u="none" strike="noStrike" cap="none" spc="0">
                          <a:highlight>
                            <a:srgbClr val="000000">
                              <a:alpha val="0"/>
                            </a:srgbClr>
                          </a:highlight>
                          <a:latin typeface="Simsun"/>
                          <a:ea typeface="Simsun"/>
                        </a:rPr>
                        <a:t>食品生产</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r" rtl="0" fontAlgn="b"/>
                      <a:r>
                        <a:rPr lang="zh-Hans" sz="1400" b="0" i="0" u="none" strike="noStrike" cap="none" spc="0" dirty="0">
                          <a:highlight>
                            <a:srgbClr val="000000">
                              <a:alpha val="0"/>
                            </a:srgbClr>
                          </a:highlight>
                          <a:latin typeface="Simsun"/>
                          <a:ea typeface="Simsun"/>
                        </a:rPr>
                        <a:t>2 412 909</a:t>
                      </a:r>
                      <a:endParaRPr lang="ru-RU" sz="1400" b="0"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137807455"/>
                  </a:ext>
                </a:extLst>
              </a:tr>
              <a:tr h="275720">
                <a:tc>
                  <a:txBody>
                    <a:bodyPr/>
                    <a:lstStyle/>
                    <a:p>
                      <a:pPr marL="0" algn="l" rtl="0" fontAlgn="b"/>
                      <a:r>
                        <a:rPr lang="zh-Hans" sz="1400" b="0" i="0" u="none" strike="noStrike" cap="none" spc="0">
                          <a:highlight>
                            <a:srgbClr val="000000">
                              <a:alpha val="0"/>
                            </a:srgbClr>
                          </a:highlight>
                          <a:latin typeface="Simsun"/>
                          <a:ea typeface="Simsun"/>
                        </a:rPr>
                        <a:t>包括：</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r" fontAlgn="b"/>
                      <a:r>
                        <a:rPr lang="ru-RU" sz="1400" u="none" strike="noStrike" cap="none" spc="0">
                          <a:effectLst/>
                        </a:rPr>
                        <a:t>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981446195"/>
                  </a:ext>
                </a:extLst>
              </a:tr>
              <a:tr h="275720">
                <a:tc>
                  <a:txBody>
                    <a:bodyPr/>
                    <a:lstStyle/>
                    <a:p>
                      <a:pPr marL="0" lvl="1" algn="l" rtl="0" fontAlgn="b"/>
                      <a:r>
                        <a:rPr lang="zh-Hans" sz="1400" b="0" i="1" u="none" strike="noStrike" cap="none" spc="0">
                          <a:highlight>
                            <a:srgbClr val="000000">
                              <a:alpha val="0"/>
                            </a:srgbClr>
                          </a:highlight>
                          <a:latin typeface="Simsun"/>
                          <a:ea typeface="Simsun"/>
                        </a:rPr>
                        <a:t>生产面粉和去壳谷物</a:t>
                      </a:r>
                      <a:endParaRPr lang="en-US" sz="1400" b="0" i="1" u="none" strike="noStrike" cap="none" spc="0">
                        <a:solidFill>
                          <a:schemeClr val="tx1"/>
                        </a:solidFill>
                        <a:effectLst/>
                        <a:latin typeface="Calibri" panose="020F0502020204030204" pitchFamily="34" charset="0"/>
                      </a:endParaRPr>
                    </a:p>
                  </a:txBody>
                  <a:tcPr marL="182880" marR="65012" marT="0" marB="0" anchor="b"/>
                </a:tc>
                <a:tc>
                  <a:txBody>
                    <a:bodyPr/>
                    <a:lstStyle/>
                    <a:p>
                      <a:pPr marL="0" algn="r" rtl="0" fontAlgn="b"/>
                      <a:r>
                        <a:rPr lang="zh-Hans" sz="1400" b="0" i="0" u="none" strike="noStrike" cap="none" spc="0" dirty="0">
                          <a:highlight>
                            <a:srgbClr val="000000">
                              <a:alpha val="0"/>
                            </a:srgbClr>
                          </a:highlight>
                          <a:latin typeface="Simsun"/>
                          <a:ea typeface="Simsun"/>
                        </a:rPr>
                        <a:t>2 355 739</a:t>
                      </a:r>
                      <a:endParaRPr lang="ru-RU" sz="1400" b="0"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185826597"/>
                  </a:ext>
                </a:extLst>
              </a:tr>
              <a:tr h="275720">
                <a:tc>
                  <a:txBody>
                    <a:bodyPr/>
                    <a:lstStyle/>
                    <a:p>
                      <a:pPr marL="0" lvl="1" algn="l" rtl="0" fontAlgn="b"/>
                      <a:r>
                        <a:rPr lang="zh-Hans" sz="1400" b="0" i="1" u="none" strike="noStrike" cap="none" spc="0">
                          <a:highlight>
                            <a:srgbClr val="000000">
                              <a:alpha val="0"/>
                            </a:srgbClr>
                          </a:highlight>
                          <a:latin typeface="Simsun"/>
                          <a:ea typeface="Simsun"/>
                        </a:rPr>
                        <a:t>生产烈性酒</a:t>
                      </a:r>
                      <a:endParaRPr lang="en-US" sz="1400" b="0" i="1" u="none" strike="noStrike" cap="none" spc="0">
                        <a:solidFill>
                          <a:schemeClr val="tx1"/>
                        </a:solidFill>
                        <a:effectLst/>
                        <a:latin typeface="Calibri" panose="020F0502020204030204" pitchFamily="34" charset="0"/>
                      </a:endParaRPr>
                    </a:p>
                  </a:txBody>
                  <a:tcPr marL="182880" marR="65012" marT="0" marB="0" anchor="b"/>
                </a:tc>
                <a:tc>
                  <a:txBody>
                    <a:bodyPr/>
                    <a:lstStyle/>
                    <a:p>
                      <a:pPr marL="0" algn="r" rtl="0" fontAlgn="b"/>
                      <a:r>
                        <a:rPr lang="zh-Hans" sz="1400" b="0" i="0" u="none" strike="noStrike" cap="none" spc="0" dirty="0">
                          <a:highlight>
                            <a:srgbClr val="000000">
                              <a:alpha val="0"/>
                            </a:srgbClr>
                          </a:highlight>
                          <a:latin typeface="Simsun"/>
                          <a:ea typeface="Simsun"/>
                        </a:rPr>
                        <a:t>3 602</a:t>
                      </a:r>
                      <a:endParaRPr lang="ru-RU" sz="1400" b="0"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580071648"/>
                  </a:ext>
                </a:extLst>
              </a:tr>
              <a:tr h="275720">
                <a:tc>
                  <a:txBody>
                    <a:bodyPr/>
                    <a:lstStyle/>
                    <a:p>
                      <a:pPr marL="0" lvl="1" algn="l" rtl="0" fontAlgn="b"/>
                      <a:r>
                        <a:rPr lang="zh-Hans" sz="1400" b="0" i="1" u="none" strike="noStrike" cap="none" spc="0">
                          <a:highlight>
                            <a:srgbClr val="000000">
                              <a:alpha val="0"/>
                            </a:srgbClr>
                          </a:highlight>
                          <a:latin typeface="Simsun"/>
                          <a:ea typeface="Simsun"/>
                        </a:rPr>
                        <a:t>生产啤酒</a:t>
                      </a:r>
                      <a:endParaRPr lang="en-US" sz="1400" b="0" i="1" u="none" strike="noStrike" cap="none" spc="0">
                        <a:solidFill>
                          <a:schemeClr val="tx1"/>
                        </a:solidFill>
                        <a:effectLst/>
                        <a:latin typeface="Calibri" panose="020F0502020204030204" pitchFamily="34" charset="0"/>
                      </a:endParaRPr>
                    </a:p>
                  </a:txBody>
                  <a:tcPr marL="182880" marR="65012" marT="0" marB="0" anchor="b"/>
                </a:tc>
                <a:tc>
                  <a:txBody>
                    <a:bodyPr/>
                    <a:lstStyle/>
                    <a:p>
                      <a:pPr marL="0" algn="r" rtl="0" fontAlgn="b"/>
                      <a:r>
                        <a:rPr lang="zh-Hans" sz="1400" b="0" i="0" u="none" strike="noStrike" cap="none" spc="0" dirty="0">
                          <a:highlight>
                            <a:srgbClr val="000000">
                              <a:alpha val="0"/>
                            </a:srgbClr>
                          </a:highlight>
                          <a:latin typeface="Simsun"/>
                          <a:ea typeface="Simsun"/>
                        </a:rPr>
                        <a:t>33</a:t>
                      </a:r>
                      <a:endParaRPr lang="ru-RU" sz="1400" b="0"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695637328"/>
                  </a:ext>
                </a:extLst>
              </a:tr>
              <a:tr h="275720">
                <a:tc>
                  <a:txBody>
                    <a:bodyPr/>
                    <a:lstStyle/>
                    <a:p>
                      <a:pPr marL="0" lvl="1" algn="l" rtl="0" fontAlgn="b"/>
                      <a:r>
                        <a:rPr lang="zh-Hans" sz="1400" b="0" i="1" u="none" strike="noStrike" cap="none" spc="0">
                          <a:highlight>
                            <a:srgbClr val="000000">
                              <a:alpha val="0"/>
                            </a:srgbClr>
                          </a:highlight>
                          <a:latin typeface="Simsun"/>
                          <a:ea typeface="Simsun"/>
                        </a:rPr>
                        <a:t>生产其他食品</a:t>
                      </a:r>
                      <a:endParaRPr lang="en-US" sz="1400" b="0" i="1" u="none" strike="noStrike" cap="none" spc="0">
                        <a:solidFill>
                          <a:schemeClr val="tx1"/>
                        </a:solidFill>
                        <a:effectLst/>
                        <a:latin typeface="Calibri" panose="020F0502020204030204" pitchFamily="34" charset="0"/>
                      </a:endParaRPr>
                    </a:p>
                  </a:txBody>
                  <a:tcPr marL="182880" marR="65012" marT="0" marB="0" anchor="b"/>
                </a:tc>
                <a:tc>
                  <a:txBody>
                    <a:bodyPr/>
                    <a:lstStyle/>
                    <a:p>
                      <a:pPr marL="0" algn="r" rtl="0" fontAlgn="b"/>
                      <a:r>
                        <a:rPr lang="zh-Hans" sz="1400" b="0" i="0" u="none" strike="noStrike" cap="none" spc="0" dirty="0">
                          <a:highlight>
                            <a:srgbClr val="000000">
                              <a:alpha val="0"/>
                            </a:srgbClr>
                          </a:highlight>
                          <a:latin typeface="Simsun"/>
                          <a:ea typeface="Simsun"/>
                        </a:rPr>
                        <a:t>53 535</a:t>
                      </a:r>
                      <a:endParaRPr lang="ru-RU" sz="1400" b="0"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66802169"/>
                  </a:ext>
                </a:extLst>
              </a:tr>
              <a:tr h="275720">
                <a:tc>
                  <a:txBody>
                    <a:bodyPr/>
                    <a:lstStyle/>
                    <a:p>
                      <a:pPr marL="0" algn="l" rtl="0" fontAlgn="b"/>
                      <a:r>
                        <a:rPr lang="zh-Hans" sz="1400" b="0" i="0" u="none" strike="noStrike" cap="none" spc="0">
                          <a:highlight>
                            <a:srgbClr val="000000">
                              <a:alpha val="0"/>
                            </a:srgbClr>
                          </a:highlight>
                          <a:latin typeface="Simsun"/>
                          <a:ea typeface="Simsun"/>
                        </a:rPr>
                        <a:t>食用（未经加工）</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r" rtl="0" fontAlgn="b"/>
                      <a:r>
                        <a:rPr lang="zh-Hans" sz="1400" b="0" i="0" u="none" strike="noStrike" cap="none" spc="0" dirty="0">
                          <a:highlight>
                            <a:srgbClr val="000000">
                              <a:alpha val="0"/>
                            </a:srgbClr>
                          </a:highlight>
                          <a:latin typeface="Simsun"/>
                          <a:ea typeface="Simsun"/>
                        </a:rPr>
                        <a:t>67 398</a:t>
                      </a:r>
                      <a:endParaRPr lang="ru-RU" sz="1400" b="0"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770666397"/>
                  </a:ext>
                </a:extLst>
              </a:tr>
              <a:tr h="275720">
                <a:tc>
                  <a:txBody>
                    <a:bodyPr/>
                    <a:lstStyle/>
                    <a:p>
                      <a:pPr marL="0" algn="l" rtl="0" fontAlgn="b"/>
                      <a:r>
                        <a:rPr lang="zh-Hans" sz="1400" b="0" i="0" u="none" strike="noStrike" cap="none" spc="0">
                          <a:highlight>
                            <a:srgbClr val="000000">
                              <a:alpha val="0"/>
                            </a:srgbClr>
                          </a:highlight>
                          <a:latin typeface="Simsun"/>
                          <a:ea typeface="Simsun"/>
                        </a:rPr>
                        <a:t>生产非食品产品</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r" rtl="0" fontAlgn="b"/>
                      <a:r>
                        <a:rPr lang="zh-Hans" sz="1400" b="0" i="0" u="none" strike="noStrike" cap="none" spc="0" dirty="0">
                          <a:highlight>
                            <a:srgbClr val="000000">
                              <a:alpha val="0"/>
                            </a:srgbClr>
                          </a:highlight>
                          <a:latin typeface="Simsun"/>
                          <a:ea typeface="Simsun"/>
                        </a:rPr>
                        <a:t>148 507</a:t>
                      </a:r>
                      <a:endParaRPr lang="ru-RU" sz="1400" b="0"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33371651"/>
                  </a:ext>
                </a:extLst>
              </a:tr>
              <a:tr h="275720">
                <a:tc>
                  <a:txBody>
                    <a:bodyPr/>
                    <a:lstStyle/>
                    <a:p>
                      <a:pPr marL="0" algn="l" rtl="0" fontAlgn="b"/>
                      <a:r>
                        <a:rPr lang="zh-Hans" sz="1400" b="0" i="0" u="none" strike="noStrike" cap="none" spc="0">
                          <a:highlight>
                            <a:srgbClr val="000000">
                              <a:alpha val="0"/>
                            </a:srgbClr>
                          </a:highlight>
                          <a:latin typeface="Simsun"/>
                          <a:ea typeface="Simsun"/>
                        </a:rPr>
                        <a:t>出口</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r" rtl="0" fontAlgn="b"/>
                      <a:r>
                        <a:rPr lang="zh-Hans" sz="1400" b="0" i="0" u="none" strike="noStrike" cap="none" spc="0" dirty="0">
                          <a:highlight>
                            <a:srgbClr val="000000">
                              <a:alpha val="0"/>
                            </a:srgbClr>
                          </a:highlight>
                          <a:latin typeface="Simsun"/>
                          <a:ea typeface="Simsun"/>
                        </a:rPr>
                        <a:t>-</a:t>
                      </a:r>
                      <a:endParaRPr lang="ru-RU" sz="1400" b="0"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502400670"/>
                  </a:ext>
                </a:extLst>
              </a:tr>
              <a:tr h="275720">
                <a:tc>
                  <a:txBody>
                    <a:bodyPr/>
                    <a:lstStyle/>
                    <a:p>
                      <a:pPr marL="0" algn="l" rtl="0" fontAlgn="b"/>
                      <a:r>
                        <a:rPr lang="zh-Hans" sz="1400" b="0" i="0" u="none" strike="noStrike" cap="none" spc="0">
                          <a:highlight>
                            <a:srgbClr val="000000">
                              <a:alpha val="0"/>
                            </a:srgbClr>
                          </a:highlight>
                          <a:latin typeface="Simsun"/>
                          <a:ea typeface="Simsun"/>
                        </a:rPr>
                        <a:t>损失</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r" rtl="0" fontAlgn="b"/>
                      <a:r>
                        <a:rPr lang="zh-Hans" sz="1400" b="0" i="0" u="none" strike="noStrike" cap="none" spc="0" dirty="0">
                          <a:highlight>
                            <a:srgbClr val="000000">
                              <a:alpha val="0"/>
                            </a:srgbClr>
                          </a:highlight>
                          <a:latin typeface="Simsun"/>
                          <a:ea typeface="Simsun"/>
                        </a:rPr>
                        <a:t>58 619</a:t>
                      </a:r>
                      <a:endParaRPr lang="ru-RU" sz="1400" b="0"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846335271"/>
                  </a:ext>
                </a:extLst>
              </a:tr>
              <a:tr h="275720">
                <a:tc>
                  <a:txBody>
                    <a:bodyPr/>
                    <a:lstStyle/>
                    <a:p>
                      <a:pPr marL="0" algn="l" rtl="0" fontAlgn="b"/>
                      <a:r>
                        <a:rPr lang="zh-Hans" sz="1400" b="0" i="0" u="none" strike="noStrike" cap="none" spc="0">
                          <a:highlight>
                            <a:srgbClr val="000000">
                              <a:alpha val="0"/>
                            </a:srgbClr>
                          </a:highlight>
                          <a:latin typeface="Simsun"/>
                          <a:ea typeface="Simsun"/>
                        </a:rPr>
                        <a:t>年末库存</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r" rtl="0" fontAlgn="b"/>
                      <a:r>
                        <a:rPr lang="zh-Hans" sz="1400" b="0" i="0" u="none" strike="noStrike" cap="none" spc="0" dirty="0">
                          <a:highlight>
                            <a:srgbClr val="000000">
                              <a:alpha val="0"/>
                            </a:srgbClr>
                          </a:highlight>
                          <a:latin typeface="Simsun"/>
                          <a:ea typeface="Simsun"/>
                        </a:rPr>
                        <a:t>219 048</a:t>
                      </a:r>
                      <a:endParaRPr lang="ru-RU" sz="1400" b="0"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344536860"/>
                  </a:ext>
                </a:extLst>
              </a:tr>
              <a:tr h="275720">
                <a:tc>
                  <a:txBody>
                    <a:bodyPr/>
                    <a:lstStyle/>
                    <a:p>
                      <a:pPr marL="0" algn="l" rtl="0" fontAlgn="b"/>
                      <a:r>
                        <a:rPr lang="zh-Hans" sz="1400" b="1" i="0" u="none" strike="noStrike" cap="none" spc="0">
                          <a:highlight>
                            <a:srgbClr val="000000">
                              <a:alpha val="0"/>
                            </a:srgbClr>
                          </a:highlight>
                          <a:latin typeface="Simsun"/>
                          <a:ea typeface="Simsun"/>
                        </a:rPr>
                        <a:t>使用总量</a:t>
                      </a:r>
                      <a:endParaRPr lang="en-US" sz="1400" b="1"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r" rtl="0" fontAlgn="b"/>
                      <a:r>
                        <a:rPr lang="zh-Hans" sz="1400" b="1" i="0" u="none" strike="noStrike" cap="none" spc="0" dirty="0">
                          <a:highlight>
                            <a:srgbClr val="000000">
                              <a:alpha val="0"/>
                            </a:srgbClr>
                          </a:highlight>
                          <a:latin typeface="Simsun"/>
                          <a:ea typeface="Simsun"/>
                        </a:rPr>
                        <a:t>3 552 681</a:t>
                      </a:r>
                      <a:endParaRPr lang="ru-RU" sz="1400" b="1"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406092135"/>
                  </a:ext>
                </a:extLst>
              </a:tr>
            </a:tbl>
          </a:graphicData>
        </a:graphic>
      </p:graphicFrame>
      <p:sp>
        <p:nvSpPr>
          <p:cNvPr id="6" name="TextBox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D95C3BF3-2012-46B3-83F1-57E57D38E2DD}"/>
              </a:ext>
            </a:extLst>
          </p:cNvPr>
          <p:cNvSpPr txBox="1"/>
          <p:nvPr/>
        </p:nvSpPr>
        <p:spPr>
          <a:xfrm>
            <a:off x="6857545" y="1228397"/>
            <a:ext cx="4767071" cy="4401205"/>
          </a:xfrm>
          <a:prstGeom prst="rect">
            <a:avLst/>
          </a:prstGeom>
          <a:noFill/>
        </p:spPr>
        <p:txBody>
          <a:bodyPr wrap="square" rtlCol="0">
            <a:noAutofit/>
          </a:bodyPr>
          <a:lstStyle/>
          <a:p>
            <a:pPr marL="285750" indent="-285750" rtl="0">
              <a:buFont typeface="Wingdings" panose="05000000000000000000" pitchFamily="2" charset="2"/>
              <a:buChar char="v"/>
            </a:pPr>
            <a:r>
              <a:rPr lang="zh-Hans" sz="2800" b="0" i="0" u="none" strike="noStrike" dirty="0">
                <a:highlight>
                  <a:srgbClr val="000000">
                    <a:alpha val="0"/>
                  </a:srgbClr>
                </a:highlight>
                <a:latin typeface="Simsun"/>
                <a:ea typeface="Simsun"/>
              </a:rPr>
              <a:t>2021年，当地小麦产量占全国小麦总储备的45%。</a:t>
            </a:r>
            <a:endParaRPr lang="az-Latn-AZ" sz="2800" dirty="0"/>
          </a:p>
          <a:p>
            <a:pPr marL="285750" indent="-285750">
              <a:buFont typeface="Wingdings" panose="05000000000000000000" pitchFamily="2" charset="2"/>
              <a:buChar char="v"/>
            </a:pPr>
            <a:endParaRPr lang="az-Latn-AZ" sz="2800" dirty="0"/>
          </a:p>
          <a:p>
            <a:pPr marL="285750" indent="-285750" rtl="0">
              <a:buFont typeface="Wingdings" panose="05000000000000000000" pitchFamily="2" charset="2"/>
              <a:buChar char="v"/>
            </a:pPr>
            <a:r>
              <a:rPr lang="zh-Hans" sz="2800" b="0" i="0" u="none" strike="noStrike" dirty="0">
                <a:highlight>
                  <a:srgbClr val="000000">
                    <a:alpha val="0"/>
                  </a:srgbClr>
                </a:highlight>
                <a:latin typeface="Simsun"/>
                <a:ea typeface="Simsun"/>
              </a:rPr>
              <a:t>人均小麦产量</a:t>
            </a:r>
            <a:r>
              <a:rPr lang="zh-Hans" sz="2800" b="0" i="0" u="none" strike="noStrike" dirty="0" smtClean="0">
                <a:highlight>
                  <a:srgbClr val="000000">
                    <a:alpha val="0"/>
                  </a:srgbClr>
                </a:highlight>
                <a:latin typeface="Simsun"/>
                <a:ea typeface="Simsun"/>
              </a:rPr>
              <a:t>为6</a:t>
            </a:r>
            <a:r>
              <a:rPr lang="zh-Hans" sz="2800" b="0" i="0" u="none" strike="noStrike" dirty="0">
                <a:highlight>
                  <a:srgbClr val="000000">
                    <a:alpha val="0"/>
                  </a:srgbClr>
                </a:highlight>
                <a:latin typeface="Simsun"/>
                <a:ea typeface="Simsun"/>
              </a:rPr>
              <a:t>.</a:t>
            </a:r>
            <a:r>
              <a:rPr lang="zh-Hans" sz="2800" b="0" i="0" u="none" strike="noStrike" dirty="0" smtClean="0">
                <a:highlight>
                  <a:srgbClr val="000000">
                    <a:alpha val="0"/>
                  </a:srgbClr>
                </a:highlight>
                <a:latin typeface="Simsun"/>
                <a:ea typeface="Simsun"/>
              </a:rPr>
              <a:t>6公斤</a:t>
            </a:r>
            <a:r>
              <a:rPr lang="zh-Hans" sz="2800" b="0" i="0" u="none" strike="noStrike" dirty="0">
                <a:highlight>
                  <a:srgbClr val="000000">
                    <a:alpha val="0"/>
                  </a:srgbClr>
                </a:highlight>
                <a:latin typeface="Simsun"/>
                <a:ea typeface="Simsun"/>
              </a:rPr>
              <a:t>。</a:t>
            </a:r>
            <a:endParaRPr lang="az-Latn-AZ" sz="2800" dirty="0"/>
          </a:p>
          <a:p>
            <a:pPr marL="285750" indent="-285750">
              <a:buFont typeface="Wingdings" panose="05000000000000000000" pitchFamily="2" charset="2"/>
              <a:buChar char="v"/>
            </a:pPr>
            <a:endParaRPr lang="az-Latn-AZ" sz="2800" dirty="0"/>
          </a:p>
          <a:p>
            <a:pPr marL="285750" indent="-285750" rtl="0">
              <a:buFont typeface="Wingdings" panose="05000000000000000000" pitchFamily="2" charset="2"/>
              <a:buChar char="v"/>
            </a:pPr>
            <a:r>
              <a:rPr lang="zh-Hans" sz="2800" b="0" i="0" u="none" strike="noStrike" dirty="0" smtClean="0">
                <a:highlight>
                  <a:srgbClr val="000000">
                    <a:alpha val="0"/>
                  </a:srgbClr>
                </a:highlight>
                <a:latin typeface="Simsun"/>
                <a:ea typeface="Simsun"/>
              </a:rPr>
              <a:t>小麦</a:t>
            </a:r>
            <a:r>
              <a:rPr lang="zh-Hans" sz="2800" b="0" i="0" u="none" strike="noStrike" dirty="0">
                <a:highlight>
                  <a:srgbClr val="000000">
                    <a:alpha val="0"/>
                  </a:srgbClr>
                </a:highlight>
                <a:latin typeface="Simsun"/>
                <a:ea typeface="Simsun"/>
              </a:rPr>
              <a:t>自给率为61.5%。</a:t>
            </a:r>
            <a:endParaRPr lang="ru-RU" sz="2800" dirty="0"/>
          </a:p>
        </p:txBody>
      </p:sp>
    </p:spTree>
    <p:extLst>
      <p:ext uri="{BB962C8B-B14F-4D97-AF65-F5344CB8AC3E}">
        <p14:creationId xmlns:p14="http://schemas.microsoft.com/office/powerpoint/2010/main" val="8595948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00E6F26-8479-4385-8912-0F7136002DCC}"/>
              </a:ext>
            </a:extLst>
          </p:cNvPr>
          <p:cNvSpPr txBox="1"/>
          <p:nvPr/>
        </p:nvSpPr>
        <p:spPr>
          <a:xfrm>
            <a:off x="302623" y="369762"/>
            <a:ext cx="2575641" cy="523220"/>
          </a:xfrm>
          <a:prstGeom prst="rect">
            <a:avLst/>
          </a:prstGeom>
          <a:noFill/>
        </p:spPr>
        <p:txBody>
          <a:bodyPr wrap="none" rtlCol="0">
            <a:noAutofit/>
          </a:bodyPr>
          <a:lstStyle/>
          <a:p>
            <a:pPr rtl="0"/>
            <a:r>
              <a:rPr lang="zh-Hans" sz="2800" b="1" i="0" u="none" strike="noStrike">
                <a:solidFill>
                  <a:srgbClr val="0070C0"/>
                </a:solidFill>
                <a:highlight>
                  <a:srgbClr val="000000">
                    <a:alpha val="0"/>
                  </a:srgbClr>
                </a:highlight>
                <a:latin typeface="Simsun"/>
                <a:ea typeface="Simsun"/>
              </a:rPr>
              <a:t>小麦进口</a:t>
            </a:r>
            <a:endParaRPr lang="ru-RU" sz="2800" b="1">
              <a:solidFill>
                <a:srgbClr val="0070C0"/>
              </a:solidFill>
            </a:endParaRPr>
          </a:p>
        </p:txBody>
      </p:sp>
      <p:graphicFrame>
        <p:nvGraphicFramePr>
          <p:cNvPr id="5" name="Chart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E8347F57-9799-4C7A-B930-0946E8494AEC}"/>
              </a:ext>
            </a:extLst>
          </p:cNvPr>
          <p:cNvGraphicFramePr/>
          <p:nvPr>
            <p:extLst>
              <p:ext uri="{D42A27DB-BD31-4B8C-83A1-F6EECF244321}">
                <p14:modId xmlns:p14="http://schemas.microsoft.com/office/powerpoint/2010/main" val="1150634780"/>
              </p:ext>
            </p:extLst>
          </p:nvPr>
        </p:nvGraphicFramePr>
        <p:xfrm>
          <a:off x="411479" y="1261871"/>
          <a:ext cx="10964091" cy="4964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00301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A4387080-CCE1-4A19-BAB9-7B8DACD8FEC3}"/>
              </a:ext>
            </a:extLst>
          </p:cNvPr>
          <p:cNvSpPr txBox="1"/>
          <p:nvPr/>
        </p:nvSpPr>
        <p:spPr>
          <a:xfrm>
            <a:off x="667948" y="355047"/>
            <a:ext cx="4837158" cy="461665"/>
          </a:xfrm>
          <a:prstGeom prst="rect">
            <a:avLst/>
          </a:prstGeom>
          <a:noFill/>
        </p:spPr>
        <p:txBody>
          <a:bodyPr wrap="none" rtlCol="0">
            <a:noAutofit/>
          </a:bodyPr>
          <a:lstStyle/>
          <a:p>
            <a:pPr rtl="0"/>
            <a:r>
              <a:rPr lang="zh-Hans" sz="2400" b="1" i="0" u="none" strike="noStrike">
                <a:solidFill>
                  <a:srgbClr val="0070C0"/>
                </a:solidFill>
                <a:highlight>
                  <a:srgbClr val="000000">
                    <a:alpha val="0"/>
                  </a:srgbClr>
                </a:highlight>
                <a:latin typeface="Simsun"/>
                <a:ea typeface="Simsun"/>
              </a:rPr>
              <a:t>国家对小麦部门的支持</a:t>
            </a:r>
            <a:endParaRPr lang="ru-RU" sz="2400" b="1">
              <a:solidFill>
                <a:srgbClr val="0070C0"/>
              </a:solidFill>
            </a:endParaRPr>
          </a:p>
        </p:txBody>
      </p:sp>
      <p:sp>
        <p:nvSpPr>
          <p:cNvPr id="2" name="Rectang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DE8ACB25-9065-4478-8505-E58CB6A64051}"/>
              </a:ext>
            </a:extLst>
          </p:cNvPr>
          <p:cNvSpPr/>
          <p:nvPr/>
        </p:nvSpPr>
        <p:spPr>
          <a:xfrm>
            <a:off x="582318" y="1081728"/>
            <a:ext cx="10352315" cy="5455981"/>
          </a:xfrm>
          <a:prstGeom prst="rect">
            <a:avLst/>
          </a:prstGeom>
        </p:spPr>
        <p:txBody>
          <a:bodyPr wrap="square">
            <a:noAutofit/>
          </a:bodyPr>
          <a:lstStyle/>
          <a:p>
            <a:pPr marL="571500" indent="-342900" rtl="0">
              <a:lnSpc>
                <a:spcPct val="107000"/>
              </a:lnSpc>
              <a:spcAft>
                <a:spcPts val="800"/>
              </a:spcAft>
              <a:buFont typeface="Wingdings" panose="05000000000000000000" pitchFamily="2" charset="2"/>
              <a:buChar char="v"/>
            </a:pPr>
            <a:r>
              <a:rPr lang="zh-Hans" sz="2200" b="0" i="0" u="none" strike="noStrike">
                <a:highlight>
                  <a:srgbClr val="000000">
                    <a:alpha val="0"/>
                  </a:srgbClr>
                </a:highlight>
                <a:latin typeface="Simsun"/>
                <a:ea typeface="Simsun"/>
                <a:cs typeface="Times New Roman"/>
              </a:rPr>
              <a:t>小麦的自给率对确保国家粮食安全具有重要意义。为了提高这一指标，国家实施了一系列措施，并为小麦生产、进口、加工和供应提供国家层面的支持。</a:t>
            </a:r>
          </a:p>
          <a:p>
            <a:pPr marL="571500" indent="-342900" rtl="0">
              <a:lnSpc>
                <a:spcPct val="107000"/>
              </a:lnSpc>
              <a:spcAft>
                <a:spcPts val="800"/>
              </a:spcAft>
              <a:buFont typeface="Wingdings" panose="05000000000000000000" pitchFamily="2" charset="2"/>
              <a:buChar char="v"/>
            </a:pPr>
            <a:r>
              <a:rPr lang="zh-Hans" sz="2200" b="0" i="0" u="none" strike="noStrike">
                <a:highlight>
                  <a:srgbClr val="000000">
                    <a:alpha val="0"/>
                  </a:srgbClr>
                </a:highlight>
                <a:latin typeface="Simsun"/>
                <a:ea typeface="Simsun"/>
                <a:cs typeface="Times New Roman"/>
              </a:rPr>
              <a:t>特别是，向6.24万名在47.13万公顷土地上种植小麦的农民支付了5110万美元的补贴。这意味着平均每公顷小麦补贴185阿塞拜疆马纳特。2021年，小麦补贴占补贴总额的24.3%。</a:t>
            </a:r>
          </a:p>
          <a:p>
            <a:pPr marL="571500" indent="-342900" rtl="0">
              <a:lnSpc>
                <a:spcPct val="107000"/>
              </a:lnSpc>
              <a:spcAft>
                <a:spcPts val="800"/>
              </a:spcAft>
              <a:buFont typeface="Wingdings" panose="05000000000000000000" pitchFamily="2" charset="2"/>
              <a:buChar char="v"/>
            </a:pPr>
            <a:r>
              <a:rPr lang="zh-Hans" sz="2200" b="0" i="0" u="none" strike="noStrike">
                <a:highlight>
                  <a:srgbClr val="000000">
                    <a:alpha val="0"/>
                  </a:srgbClr>
                </a:highlight>
                <a:latin typeface="Simsun"/>
                <a:ea typeface="Simsun"/>
                <a:cs typeface="Times New Roman"/>
              </a:rPr>
              <a:t>2021年，每公顷小麦的补贴金额约为小麦种植成本的35-40%。此外，还以补贴价格向小麦生产商提供灌溉用水。</a:t>
            </a:r>
          </a:p>
          <a:p>
            <a:pPr marL="571500" indent="-342900" rtl="0">
              <a:lnSpc>
                <a:spcPct val="107000"/>
              </a:lnSpc>
              <a:spcAft>
                <a:spcPts val="800"/>
              </a:spcAft>
              <a:buFont typeface="Wingdings" panose="05000000000000000000" pitchFamily="2" charset="2"/>
              <a:buChar char="v"/>
            </a:pPr>
            <a:r>
              <a:rPr lang="zh-Hans" sz="2200" b="0" i="0" u="none" strike="noStrike">
                <a:highlight>
                  <a:srgbClr val="000000">
                    <a:alpha val="0"/>
                  </a:srgbClr>
                </a:highlight>
                <a:latin typeface="Simsun"/>
                <a:ea typeface="Simsun"/>
                <a:cs typeface="Times New Roman"/>
              </a:rPr>
              <a:t>过去一年，与农民一样，面粉生产商也受益于政府补贴。2021年2月至9月，面粉生产商每卖出一吨面粉可获得35阿塞拜疆马纳特的补贴。</a:t>
            </a:r>
            <a:endParaRPr lang="ru-RU" sz="2200">
              <a:latin typeface="Calibri" panose="020F0502020204030204" pitchFamily="34"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0274380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A4387080-CCE1-4A19-BAB9-7B8DACD8FEC3}"/>
              </a:ext>
            </a:extLst>
          </p:cNvPr>
          <p:cNvSpPr txBox="1"/>
          <p:nvPr/>
        </p:nvSpPr>
        <p:spPr>
          <a:xfrm>
            <a:off x="374034" y="344161"/>
            <a:ext cx="3184141" cy="400110"/>
          </a:xfrm>
          <a:prstGeom prst="rect">
            <a:avLst/>
          </a:prstGeom>
          <a:noFill/>
        </p:spPr>
        <p:txBody>
          <a:bodyPr wrap="none" rtlCol="0">
            <a:noAutofit/>
          </a:bodyPr>
          <a:lstStyle/>
          <a:p>
            <a:pPr rtl="0"/>
            <a:r>
              <a:rPr lang="zh-Hans" sz="2000" b="1" i="0" u="none" strike="noStrike">
                <a:solidFill>
                  <a:srgbClr val="0070C0"/>
                </a:solidFill>
                <a:highlight>
                  <a:srgbClr val="000000">
                    <a:alpha val="0"/>
                  </a:srgbClr>
                </a:highlight>
                <a:latin typeface="Simsun"/>
                <a:ea typeface="Simsun"/>
              </a:rPr>
              <a:t>国家对小麦部门的支持</a:t>
            </a:r>
            <a:endParaRPr lang="ru-RU" sz="2000" b="1">
              <a:solidFill>
                <a:srgbClr val="0070C0"/>
              </a:solidFill>
            </a:endParaRPr>
          </a:p>
        </p:txBody>
      </p:sp>
      <p:sp>
        <p:nvSpPr>
          <p:cNvPr id="2" name="Rectang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DE8ACB25-9065-4478-8505-E58CB6A64051}"/>
              </a:ext>
            </a:extLst>
          </p:cNvPr>
          <p:cNvSpPr/>
          <p:nvPr/>
        </p:nvSpPr>
        <p:spPr>
          <a:xfrm>
            <a:off x="533400" y="961985"/>
            <a:ext cx="10899964" cy="5250796"/>
          </a:xfrm>
          <a:prstGeom prst="rect">
            <a:avLst/>
          </a:prstGeom>
        </p:spPr>
        <p:txBody>
          <a:bodyPr wrap="square">
            <a:noAutofit/>
          </a:bodyPr>
          <a:lstStyle/>
          <a:p>
            <a:pPr marL="571500" indent="-342900" rtl="0">
              <a:lnSpc>
                <a:spcPct val="107000"/>
              </a:lnSpc>
              <a:spcAft>
                <a:spcPts val="800"/>
              </a:spcAft>
              <a:buFont typeface="Wingdings" panose="05000000000000000000" pitchFamily="2" charset="2"/>
              <a:buChar char="v"/>
            </a:pPr>
            <a:r>
              <a:rPr lang="zh-Hans" sz="2200" b="0" i="0" u="none" strike="noStrike">
                <a:highlight>
                  <a:srgbClr val="000000">
                    <a:alpha val="0"/>
                  </a:srgbClr>
                </a:highlight>
                <a:latin typeface="Simsun"/>
                <a:ea typeface="Simsun"/>
                <a:cs typeface="Times New Roman"/>
              </a:rPr>
              <a:t>另外，小麦生产者与其他农业生产者一样，免交除土地税以外的所有税款。2017年1月1日至2024年1月1日，国内的小麦进口和销售、小麦粉和面包的生产和销售免征增值税。此外，对面粉和小麦征收每吨200美元的出口税。从2020年开始，向供应商提供优惠贷款，使该小麦库存达到所需水平。</a:t>
            </a:r>
            <a:endParaRPr lang="ru-RU" sz="2200">
              <a:latin typeface="Calibri" panose="020F0502020204030204" pitchFamily="34" charset="0"/>
              <a:ea typeface="Calibri" panose="020F0502020204030204" pitchFamily="34" charset="0"/>
              <a:cs typeface="Times New Roman" panose="02020603050405020304" pitchFamily="18" charset="0"/>
            </a:endParaRPr>
          </a:p>
          <a:p>
            <a:pPr marL="571500" indent="-342900" rtl="0">
              <a:lnSpc>
                <a:spcPct val="107000"/>
              </a:lnSpc>
              <a:spcAft>
                <a:spcPts val="800"/>
              </a:spcAft>
              <a:buFont typeface="Wingdings" panose="05000000000000000000" pitchFamily="2" charset="2"/>
              <a:buChar char="v"/>
            </a:pPr>
            <a:r>
              <a:rPr lang="zh-Hans" sz="2200" b="0" i="0" u="none" strike="noStrike">
                <a:highlight>
                  <a:srgbClr val="000000">
                    <a:alpha val="0"/>
                  </a:srgbClr>
                </a:highlight>
                <a:latin typeface="Simsun"/>
                <a:ea typeface="Simsun"/>
                <a:cs typeface="Times New Roman"/>
              </a:rPr>
              <a:t>2022年7月19日，“阿塞拜疆共和国总统关于提高粮食小麦自给水平的若干措施的法令”在该国签署。根据该法令，从2023年开始，对承诺在应用现代灌溉系统的农场生产粮食小麦并交付给阿塞拜疆共和国国家储备局和面粉厂的人所生产的粮食小麦将实行作物补贴，为期5年。应该指出的是，从这些农民处购买粮食小麦的价格被定为每吨580阿塞拜疆马纳特（341美元）。</a:t>
            </a:r>
            <a:endParaRPr lang="ru-RU" sz="220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FBBE417C-A6A2-4924-84E9-247654425754}"/>
              </a:ext>
            </a:extLst>
          </p:cNvPr>
          <p:cNvSpPr txBox="1"/>
          <p:nvPr/>
        </p:nvSpPr>
        <p:spPr>
          <a:xfrm>
            <a:off x="10221686" y="348340"/>
            <a:ext cx="1211678" cy="369332"/>
          </a:xfrm>
          <a:prstGeom prst="rect">
            <a:avLst/>
          </a:prstGeom>
          <a:noFill/>
        </p:spPr>
        <p:txBody>
          <a:bodyPr wrap="none" rtlCol="0">
            <a:noAutofit/>
          </a:bodyPr>
          <a:lstStyle/>
          <a:p>
            <a:pPr rtl="0"/>
            <a:r>
              <a:rPr lang="zh-Hans" sz="1800" b="1" i="1" u="none" strike="noStrike">
                <a:highlight>
                  <a:srgbClr val="000000">
                    <a:alpha val="0"/>
                  </a:srgbClr>
                </a:highlight>
                <a:latin typeface="Simsun"/>
                <a:ea typeface="Simsun"/>
              </a:rPr>
              <a:t>续...</a:t>
            </a:r>
            <a:endParaRPr lang="ru-RU" b="1" i="1"/>
          </a:p>
        </p:txBody>
      </p:sp>
    </p:spTree>
    <p:extLst>
      <p:ext uri="{BB962C8B-B14F-4D97-AF65-F5344CB8AC3E}">
        <p14:creationId xmlns:p14="http://schemas.microsoft.com/office/powerpoint/2010/main" val="25244045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46598AD-FDDA-4EEE-8401-05122A5D3448}"/>
              </a:ext>
            </a:extLst>
          </p:cNvPr>
          <p:cNvSpPr/>
          <p:nvPr/>
        </p:nvSpPr>
        <p:spPr>
          <a:xfrm>
            <a:off x="575261" y="1359619"/>
            <a:ext cx="11041478" cy="4524315"/>
          </a:xfrm>
          <a:prstGeom prst="rect">
            <a:avLst/>
          </a:prstGeom>
        </p:spPr>
        <p:txBody>
          <a:bodyPr wrap="square">
            <a:noAutofit/>
          </a:bodyPr>
          <a:lstStyle/>
          <a:p>
            <a:pPr marL="228600" rtl="0">
              <a:lnSpc>
                <a:spcPct val="107000"/>
              </a:lnSpc>
              <a:spcAft>
                <a:spcPts val="800"/>
              </a:spcAft>
            </a:pPr>
            <a:r>
              <a:rPr lang="zh-Hans" sz="2400" b="0" i="0" u="none" strike="noStrike" dirty="0">
                <a:highlight>
                  <a:srgbClr val="000000">
                    <a:alpha val="0"/>
                  </a:srgbClr>
                </a:highlight>
                <a:latin typeface="Simsun"/>
                <a:ea typeface="Simsun"/>
                <a:cs typeface="Times New Roman"/>
              </a:rPr>
              <a:t>阿塞拜疆政府的官方政策中，促进包括小麦在内的粮食种植，体现在各种规范性法案、官方倡议以及国家计划和政府战略中的各种机制里。阿塞拜疆粮食种植部门的活动受各种规范性法律法规的约束。2000 年通过了《粮食法》。该法案明确了粮食生产、粮食供应、粮食市场组织、粮食和粮食产品质量管理等领域的法律关系，其中一项主要任务是</a:t>
            </a:r>
            <a:r>
              <a:rPr lang="zh-Hans" sz="2400" b="0" i="0" u="none" strike="noStrike" dirty="0" smtClean="0">
                <a:highlight>
                  <a:srgbClr val="000000">
                    <a:alpha val="0"/>
                  </a:srgbClr>
                </a:highlight>
                <a:latin typeface="Simsun"/>
                <a:ea typeface="Simsun"/>
                <a:cs typeface="Times New Roman"/>
              </a:rPr>
              <a:t>设立</a:t>
            </a:r>
            <a:r>
              <a:rPr lang="zh-CN" altLang="en-US" sz="2400" b="1" i="0" u="none" strike="noStrike" dirty="0" smtClean="0">
                <a:highlight>
                  <a:srgbClr val="000000">
                    <a:alpha val="0"/>
                  </a:srgbClr>
                </a:highlight>
                <a:latin typeface="Simsun"/>
                <a:ea typeface="Simsun"/>
                <a:cs typeface="Times New Roman"/>
              </a:rPr>
              <a:t>阿塞拜疆</a:t>
            </a:r>
            <a:r>
              <a:rPr lang="zh-Hans" sz="2400" b="1" i="0" u="none" strike="noStrike" dirty="0" smtClean="0">
                <a:highlight>
                  <a:srgbClr val="000000">
                    <a:alpha val="0"/>
                  </a:srgbClr>
                </a:highlight>
                <a:latin typeface="Simsun"/>
                <a:ea typeface="Simsun"/>
                <a:cs typeface="Times New Roman"/>
              </a:rPr>
              <a:t>国家</a:t>
            </a:r>
            <a:r>
              <a:rPr lang="zh-Hans" sz="2400" b="1" i="0" u="none" strike="noStrike" dirty="0">
                <a:highlight>
                  <a:srgbClr val="000000">
                    <a:alpha val="0"/>
                  </a:srgbClr>
                </a:highlight>
                <a:latin typeface="Simsun"/>
                <a:ea typeface="Simsun"/>
                <a:cs typeface="Times New Roman"/>
              </a:rPr>
              <a:t>粮食基金</a:t>
            </a:r>
            <a:r>
              <a:rPr lang="zh-Hans" sz="2400" b="0" i="0" u="none" strike="noStrike" dirty="0">
                <a:highlight>
                  <a:srgbClr val="000000">
                    <a:alpha val="0"/>
                  </a:srgbClr>
                </a:highlight>
                <a:latin typeface="Simsun"/>
                <a:ea typeface="Simsun"/>
                <a:cs typeface="Times New Roman"/>
              </a:rPr>
              <a:t>。</a:t>
            </a:r>
          </a:p>
          <a:p>
            <a:pPr marL="228600" rtl="0">
              <a:lnSpc>
                <a:spcPct val="107000"/>
              </a:lnSpc>
              <a:spcAft>
                <a:spcPts val="800"/>
              </a:spcAft>
            </a:pPr>
            <a:r>
              <a:rPr lang="zh-Hans" sz="2400" b="0" i="0" u="none" strike="noStrike" dirty="0">
                <a:highlight>
                  <a:srgbClr val="000000">
                    <a:alpha val="0"/>
                  </a:srgbClr>
                </a:highlight>
                <a:latin typeface="Simsun"/>
                <a:ea typeface="Simsun"/>
                <a:cs typeface="Times New Roman"/>
              </a:rPr>
              <a:t>国家粮食基金</a:t>
            </a:r>
            <a:r>
              <a:rPr lang="zh-Hans" sz="2400" b="0" i="0" u="none" strike="noStrike" dirty="0" smtClean="0">
                <a:highlight>
                  <a:srgbClr val="000000">
                    <a:alpha val="0"/>
                  </a:srgbClr>
                </a:highlight>
                <a:latin typeface="Simsun"/>
                <a:ea typeface="Simsun"/>
                <a:cs typeface="Times New Roman"/>
              </a:rPr>
              <a:t>由</a:t>
            </a:r>
            <a:r>
              <a:rPr lang="zh-CN" altLang="en-US" sz="2400" b="1" i="0" u="none" strike="noStrike" dirty="0" smtClean="0">
                <a:highlight>
                  <a:srgbClr val="000000">
                    <a:alpha val="0"/>
                  </a:srgbClr>
                </a:highlight>
                <a:latin typeface="Simsun"/>
                <a:ea typeface="Simsun"/>
                <a:cs typeface="Times New Roman"/>
              </a:rPr>
              <a:t>阿塞拜疆</a:t>
            </a:r>
            <a:r>
              <a:rPr lang="zh-Hans" sz="2400" b="1" i="0" u="none" strike="noStrike" dirty="0" smtClean="0">
                <a:highlight>
                  <a:srgbClr val="000000">
                    <a:alpha val="0"/>
                  </a:srgbClr>
                </a:highlight>
                <a:latin typeface="Simsun"/>
                <a:ea typeface="Simsun"/>
                <a:cs typeface="Times New Roman"/>
              </a:rPr>
              <a:t>紧急</a:t>
            </a:r>
            <a:r>
              <a:rPr lang="zh-Hans" sz="2400" b="1" i="0" u="none" strike="noStrike" dirty="0">
                <a:highlight>
                  <a:srgbClr val="000000">
                    <a:alpha val="0"/>
                  </a:srgbClr>
                </a:highlight>
                <a:latin typeface="Simsun"/>
                <a:ea typeface="Simsun"/>
                <a:cs typeface="Times New Roman"/>
              </a:rPr>
              <a:t>情况部</a:t>
            </a:r>
            <a:r>
              <a:rPr lang="zh-Hans" sz="2400" b="0" i="0" u="none" strike="noStrike" dirty="0">
                <a:highlight>
                  <a:srgbClr val="000000">
                    <a:alpha val="0"/>
                  </a:srgbClr>
                </a:highlight>
                <a:latin typeface="Simsun"/>
                <a:ea typeface="Simsun"/>
                <a:cs typeface="Times New Roman"/>
              </a:rPr>
              <a:t>支配，每年向基金仓库供应的粮食数量由部长内阁决定。国家粮食基金的粮食供应量被设定为</a:t>
            </a:r>
            <a:r>
              <a:rPr lang="zh-Hans" sz="2400" b="1" i="0" u="none" strike="noStrike" dirty="0">
                <a:highlight>
                  <a:srgbClr val="000000">
                    <a:alpha val="0"/>
                  </a:srgbClr>
                </a:highlight>
                <a:latin typeface="Simsun"/>
                <a:ea typeface="Simsun"/>
                <a:cs typeface="Times New Roman"/>
              </a:rPr>
              <a:t>75万吨</a:t>
            </a:r>
            <a:r>
              <a:rPr lang="zh-Hans" sz="2400" b="0" i="0" u="none" strike="noStrike" dirty="0">
                <a:highlight>
                  <a:srgbClr val="000000">
                    <a:alpha val="0"/>
                  </a:srgbClr>
                </a:highlight>
                <a:latin typeface="Simsun"/>
                <a:ea typeface="Simsun"/>
                <a:cs typeface="Times New Roman"/>
              </a:rPr>
              <a:t>。</a:t>
            </a:r>
            <a:endParaRPr lang="ru-RU" sz="2400" dirty="0">
              <a:latin typeface="Calibri" panose="020F0502020204030204" pitchFamily="34" charset="0"/>
              <a:ea typeface="Calibri" panose="020F0502020204030204" pitchFamily="34" charset="0"/>
              <a:cs typeface="Times New Roman" pitchFamily="18" charset="0"/>
            </a:endParaRPr>
          </a:p>
        </p:txBody>
      </p:sp>
      <p:sp>
        <p:nvSpPr>
          <p:cNvPr id="4" name="TextBox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998301C4-A9BE-4EB6-A310-94031C53BFAB}"/>
              </a:ext>
            </a:extLst>
          </p:cNvPr>
          <p:cNvSpPr txBox="1"/>
          <p:nvPr/>
        </p:nvSpPr>
        <p:spPr>
          <a:xfrm>
            <a:off x="374034" y="344161"/>
            <a:ext cx="3184141" cy="400110"/>
          </a:xfrm>
          <a:prstGeom prst="rect">
            <a:avLst/>
          </a:prstGeom>
          <a:noFill/>
        </p:spPr>
        <p:txBody>
          <a:bodyPr wrap="none" rtlCol="0">
            <a:noAutofit/>
          </a:bodyPr>
          <a:lstStyle/>
          <a:p>
            <a:pPr rtl="0"/>
            <a:r>
              <a:rPr lang="zh-Hans" sz="2000" b="1" i="0" u="none" strike="noStrike">
                <a:solidFill>
                  <a:srgbClr val="0070C0"/>
                </a:solidFill>
                <a:highlight>
                  <a:srgbClr val="000000">
                    <a:alpha val="0"/>
                  </a:srgbClr>
                </a:highlight>
                <a:latin typeface="Simsun"/>
                <a:ea typeface="Simsun"/>
              </a:rPr>
              <a:t>国家对小麦部门的支持</a:t>
            </a:r>
            <a:endParaRPr lang="ru-RU" sz="2000" b="1">
              <a:solidFill>
                <a:srgbClr val="0070C0"/>
              </a:solidFill>
            </a:endParaRPr>
          </a:p>
        </p:txBody>
      </p:sp>
      <p:sp>
        <p:nvSpPr>
          <p:cNvPr id="5" name="TextBox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2D42D574-80E5-4FAC-B38A-A85AB895E23A}"/>
              </a:ext>
            </a:extLst>
          </p:cNvPr>
          <p:cNvSpPr txBox="1"/>
          <p:nvPr/>
        </p:nvSpPr>
        <p:spPr>
          <a:xfrm>
            <a:off x="10221686" y="348340"/>
            <a:ext cx="1211678" cy="369332"/>
          </a:xfrm>
          <a:prstGeom prst="rect">
            <a:avLst/>
          </a:prstGeom>
          <a:noFill/>
        </p:spPr>
        <p:txBody>
          <a:bodyPr wrap="none" rtlCol="0">
            <a:noAutofit/>
          </a:bodyPr>
          <a:lstStyle/>
          <a:p>
            <a:pPr rtl="0"/>
            <a:r>
              <a:rPr lang="zh-Hans" sz="1800" b="1" i="1" u="none" strike="noStrike">
                <a:highlight>
                  <a:srgbClr val="000000">
                    <a:alpha val="0"/>
                  </a:srgbClr>
                </a:highlight>
                <a:latin typeface="Simsun"/>
                <a:ea typeface="Simsun"/>
              </a:rPr>
              <a:t>续...</a:t>
            </a:r>
            <a:endParaRPr lang="ru-RU" b="1" i="1"/>
          </a:p>
        </p:txBody>
      </p:sp>
    </p:spTree>
    <p:extLst>
      <p:ext uri="{BB962C8B-B14F-4D97-AF65-F5344CB8AC3E}">
        <p14:creationId xmlns:p14="http://schemas.microsoft.com/office/powerpoint/2010/main" val="41714196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7BAE8860-BC6E-42E3-BC2E-9BFC86D1344C}"/>
              </a:ext>
            </a:extLst>
          </p:cNvPr>
          <p:cNvSpPr>
            <a:spLocks noGrp="1"/>
          </p:cNvSpPr>
          <p:nvPr>
            <p:ph type="title"/>
          </p:nvPr>
        </p:nvSpPr>
        <p:spPr>
          <a:xfrm>
            <a:off x="947055" y="2564611"/>
            <a:ext cx="10515600" cy="1325563"/>
          </a:xfrm>
        </p:spPr>
        <p:txBody>
          <a:bodyPr>
            <a:noAutofit/>
          </a:bodyPr>
          <a:lstStyle/>
          <a:p>
            <a:pPr algn="r" rtl="0"/>
            <a:r>
              <a:rPr lang="zh-Hans" sz="4000" b="1" i="0" u="none" strike="noStrike">
                <a:solidFill>
                  <a:srgbClr val="0070C0"/>
                </a:solidFill>
                <a:highlight>
                  <a:srgbClr val="000000">
                    <a:alpha val="0"/>
                  </a:srgbClr>
                </a:highlight>
                <a:latin typeface="Simsun"/>
                <a:ea typeface="Simsun"/>
              </a:rPr>
              <a:t>发展和粮食安全战略</a:t>
            </a:r>
          </a:p>
        </p:txBody>
      </p:sp>
      <p:cxnSp>
        <p:nvCxnSpPr>
          <p:cNvPr id="5" name="Straight Connecto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C5C1F92-EE78-40D1-B43E-B24DF873555F}"/>
              </a:ext>
            </a:extLst>
          </p:cNvPr>
          <p:cNvCxnSpPr/>
          <p:nvPr/>
        </p:nvCxnSpPr>
        <p:spPr>
          <a:xfrm>
            <a:off x="947055" y="3744686"/>
            <a:ext cx="10439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79024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97BD86F7-037C-4C7C-92EF-08DF37C252EA}"/>
              </a:ext>
            </a:extLst>
          </p:cNvPr>
          <p:cNvSpPr/>
          <p:nvPr/>
        </p:nvSpPr>
        <p:spPr>
          <a:xfrm>
            <a:off x="348342" y="459841"/>
            <a:ext cx="7739743" cy="400751"/>
          </a:xfrm>
          <a:prstGeom prst="rect">
            <a:avLst/>
          </a:prstGeom>
        </p:spPr>
        <p:txBody>
          <a:bodyPr wrap="square">
            <a:noAutofit/>
          </a:bodyPr>
          <a:lstStyle/>
          <a:p>
            <a:pPr algn="ctr" rtl="0">
              <a:lnSpc>
                <a:spcPct val="120000"/>
              </a:lnSpc>
              <a:spcAft>
                <a:spcPts val="800"/>
              </a:spcAft>
            </a:pPr>
            <a:r>
              <a:rPr lang="zh-Hans" sz="1800" b="1" i="0" u="none" strike="noStrike">
                <a:solidFill>
                  <a:srgbClr val="0070C0"/>
                </a:solidFill>
                <a:highlight>
                  <a:srgbClr val="000000">
                    <a:alpha val="0"/>
                  </a:srgbClr>
                </a:highlight>
                <a:latin typeface="Simsun"/>
                <a:ea typeface="Simsun"/>
                <a:cs typeface="Times New Roman"/>
              </a:rPr>
              <a:t>2030年实现可持续粮食系统的国家路径</a:t>
            </a:r>
            <a:endParaRPr lang="ru-RU" sz="900">
              <a:solidFill>
                <a:srgbClr val="0070C0"/>
              </a:solidFill>
              <a:effectLst/>
              <a:latin typeface="Calibri" panose="020F0502020204030204" pitchFamily="34" charset="0"/>
              <a:ea typeface="Calibri" panose="020F0502020204030204" pitchFamily="34" charset="0"/>
              <a:cs typeface="Times New Roman" pitchFamily="18" charset="0"/>
            </a:endParaRPr>
          </a:p>
        </p:txBody>
      </p:sp>
      <p:pic>
        <p:nvPicPr>
          <p:cNvPr id="3" name="Pictur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407D3C5E-345A-4EF9-ADC3-55A4693AFB4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9848488" y="264069"/>
            <a:ext cx="1995170" cy="1278890"/>
          </a:xfrm>
          <a:prstGeom prst="rect">
            <a:avLst/>
          </a:prstGeom>
          <a:noFill/>
          <a:ln>
            <a:noFill/>
          </a:ln>
        </p:spPr>
      </p:pic>
      <p:sp>
        <p:nvSpPr>
          <p:cNvPr id="4" name="Rectangl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14783228-6064-4CE0-9ADA-876717B9A321}"/>
              </a:ext>
            </a:extLst>
          </p:cNvPr>
          <p:cNvSpPr/>
          <p:nvPr/>
        </p:nvSpPr>
        <p:spPr>
          <a:xfrm>
            <a:off x="544284" y="1064688"/>
            <a:ext cx="9304204" cy="2250488"/>
          </a:xfrm>
          <a:prstGeom prst="rect">
            <a:avLst/>
          </a:prstGeom>
        </p:spPr>
        <p:txBody>
          <a:bodyPr wrap="square">
            <a:noAutofit/>
          </a:bodyPr>
          <a:lstStyle/>
          <a:p>
            <a:pPr algn="just" rtl="0">
              <a:lnSpc>
                <a:spcPct val="120000"/>
              </a:lnSpc>
              <a:spcBef>
                <a:spcPts val="600"/>
              </a:spcBef>
              <a:spcAft>
                <a:spcPct val="0"/>
              </a:spcAft>
            </a:pPr>
            <a:r>
              <a:rPr lang="zh-Hans" sz="1800" b="0" i="0" u="none" strike="noStrike" dirty="0">
                <a:highlight>
                  <a:srgbClr val="000000">
                    <a:alpha val="0"/>
                  </a:srgbClr>
                </a:highlight>
                <a:latin typeface="Simsun"/>
                <a:ea typeface="Simsun"/>
                <a:cs typeface="Times New Roman"/>
              </a:rPr>
              <a:t>未来十年，国家粮食系统计划包括：</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685800" lvl="0" indent="-342900" algn="just" rtl="0">
              <a:spcAft>
                <a:spcPct val="0"/>
              </a:spcAft>
              <a:buFont typeface="Symbol" panose="05050102010706020507" pitchFamily="18" charset="2"/>
              <a:buBlip>
                <a:blip r:embed="rId3"/>
              </a:buBlip>
            </a:pPr>
            <a:r>
              <a:rPr lang="zh-Hans" sz="1800" b="0" i="0" u="none" strike="noStrike" dirty="0">
                <a:highlight>
                  <a:srgbClr val="000000">
                    <a:alpha val="0"/>
                  </a:srgbClr>
                </a:highlight>
                <a:latin typeface="Simsun"/>
                <a:ea typeface="Simsun"/>
                <a:cs typeface="Times New Roman"/>
              </a:rPr>
              <a:t>实现健康和有机食品可供不断增长的人口使用、负担得起和可及的未来；</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685800" lvl="0" indent="-342900" algn="just" rtl="0">
              <a:spcAft>
                <a:spcPct val="0"/>
              </a:spcAft>
              <a:buFont typeface="Symbol" panose="05050102010706020507" pitchFamily="18" charset="2"/>
              <a:buBlip>
                <a:blip r:embed="rId3"/>
              </a:buBlip>
            </a:pPr>
            <a:r>
              <a:rPr lang="zh-Hans" sz="1800" b="0" i="0" u="none" strike="noStrike" dirty="0">
                <a:highlight>
                  <a:srgbClr val="000000">
                    <a:alpha val="0"/>
                  </a:srgbClr>
                </a:highlight>
                <a:latin typeface="Simsun"/>
                <a:ea typeface="Simsun"/>
                <a:cs typeface="Times New Roman"/>
              </a:rPr>
              <a:t>保障农业和食物供应链中劳动人口的生计；</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685800" lvl="0" indent="-342900" algn="just" rtl="0">
              <a:spcAft>
                <a:spcPct val="0"/>
              </a:spcAft>
              <a:buFont typeface="Symbol" panose="05050102010706020507" pitchFamily="18" charset="2"/>
              <a:buBlip>
                <a:blip r:embed="rId3"/>
              </a:buBlip>
            </a:pPr>
            <a:r>
              <a:rPr lang="zh-Hans" sz="1800" b="0" i="0" u="none" strike="noStrike" dirty="0">
                <a:highlight>
                  <a:srgbClr val="000000">
                    <a:alpha val="0"/>
                  </a:srgbClr>
                </a:highlight>
                <a:latin typeface="Simsun"/>
                <a:ea typeface="Simsun"/>
                <a:cs typeface="Times New Roman"/>
              </a:rPr>
              <a:t>对环境的可持续性作出贡献。</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rtl="0">
              <a:lnSpc>
                <a:spcPct val="120000"/>
              </a:lnSpc>
              <a:spcBef>
                <a:spcPts val="600"/>
              </a:spcBef>
              <a:spcAft>
                <a:spcPct val="0"/>
              </a:spcAft>
            </a:pPr>
            <a:r>
              <a:rPr lang="zh-Hans" sz="1800" b="0" i="0" u="none" strike="noStrike" dirty="0">
                <a:highlight>
                  <a:srgbClr val="000000">
                    <a:alpha val="0"/>
                  </a:srgbClr>
                </a:highlight>
                <a:latin typeface="Simsun"/>
                <a:ea typeface="Simsun"/>
                <a:cs typeface="Times New Roman"/>
              </a:rPr>
              <a:t>为了达成期望并优化国家粮食系统，阿塞拜疆将重点关注</a:t>
            </a:r>
            <a:r>
              <a:rPr lang="zh-Hans" sz="1800" b="1" i="0" u="none" strike="noStrike" dirty="0">
                <a:highlight>
                  <a:srgbClr val="000000">
                    <a:alpha val="0"/>
                  </a:srgbClr>
                </a:highlight>
                <a:latin typeface="Simsun"/>
                <a:ea typeface="Simsun"/>
                <a:cs typeface="Times New Roman"/>
              </a:rPr>
              <a:t>六大优先领域</a:t>
            </a:r>
            <a:r>
              <a:rPr lang="zh-Hans" sz="1800" b="0" i="0" u="none" strike="noStrike" dirty="0">
                <a:highlight>
                  <a:srgbClr val="000000">
                    <a:alpha val="0"/>
                  </a:srgbClr>
                </a:highlight>
                <a:latin typeface="Simsun"/>
                <a:ea typeface="Simsun"/>
                <a:cs typeface="Times New Roman"/>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79797DFA-A57F-4267-BD3C-E8F617D67099}"/>
              </a:ext>
            </a:extLst>
          </p:cNvPr>
          <p:cNvSpPr/>
          <p:nvPr/>
        </p:nvSpPr>
        <p:spPr>
          <a:xfrm>
            <a:off x="1055913" y="3429000"/>
            <a:ext cx="9873344" cy="2862322"/>
          </a:xfrm>
          <a:prstGeom prst="rect">
            <a:avLst/>
          </a:prstGeom>
        </p:spPr>
        <p:txBody>
          <a:bodyPr wrap="square">
            <a:noAutofit/>
          </a:bodyPr>
          <a:lstStyle/>
          <a:p>
            <a:pPr marL="400050" indent="-400050" rtl="0">
              <a:buFont typeface="+mj-lt"/>
              <a:buAutoNum type="romanUcPeriod"/>
            </a:pPr>
            <a:r>
              <a:rPr lang="zh-Hans" sz="2000" b="0" i="0" u="none" strike="noStrike" dirty="0">
                <a:highlight>
                  <a:srgbClr val="000000">
                    <a:alpha val="0"/>
                  </a:srgbClr>
                </a:highlight>
                <a:latin typeface="Simsun"/>
                <a:ea typeface="Simsun"/>
                <a:cs typeface="Times New Roman"/>
              </a:rPr>
              <a:t>确保农业食品系统全面数字化并推广先进</a:t>
            </a:r>
            <a:r>
              <a:rPr lang="zh-Hans" sz="2000" b="0" i="0" u="none" strike="noStrike" dirty="0" smtClean="0">
                <a:highlight>
                  <a:srgbClr val="000000">
                    <a:alpha val="0"/>
                  </a:srgbClr>
                </a:highlight>
                <a:latin typeface="Simsun"/>
                <a:ea typeface="Simsun"/>
                <a:cs typeface="Times New Roman"/>
              </a:rPr>
              <a:t>技术</a:t>
            </a:r>
            <a:endParaRPr lang="en-US" altLang="zh-Hans" sz="2000" b="0" i="0" u="none" strike="noStrike" dirty="0" smtClean="0">
              <a:highlight>
                <a:srgbClr val="000000">
                  <a:alpha val="0"/>
                </a:srgbClr>
              </a:highlight>
              <a:latin typeface="Simsun"/>
              <a:ea typeface="Simsun"/>
              <a:cs typeface="Times New Roman"/>
            </a:endParaRPr>
          </a:p>
          <a:p>
            <a:pPr marL="400050" indent="-400050" rtl="0">
              <a:buFont typeface="+mj-lt"/>
              <a:buAutoNum type="romanUcPeriod"/>
            </a:pPr>
            <a:r>
              <a:rPr lang="zh-Hans" sz="2000" b="0" i="0" u="none" strike="noStrike" dirty="0" smtClean="0">
                <a:highlight>
                  <a:srgbClr val="000000">
                    <a:alpha val="0"/>
                  </a:srgbClr>
                </a:highlight>
                <a:latin typeface="Simsun"/>
                <a:ea typeface="Simsun"/>
              </a:rPr>
              <a:t>加强</a:t>
            </a:r>
            <a:r>
              <a:rPr lang="zh-Hans" sz="2000" b="0" i="0" u="none" strike="noStrike" dirty="0">
                <a:highlight>
                  <a:srgbClr val="000000">
                    <a:alpha val="0"/>
                  </a:srgbClr>
                </a:highlight>
                <a:latin typeface="Simsun"/>
                <a:ea typeface="Simsun"/>
              </a:rPr>
              <a:t>粮食安全和促进健康</a:t>
            </a:r>
            <a:r>
              <a:rPr lang="zh-Hans" sz="2000" b="0" i="0" u="none" strike="noStrike" dirty="0" smtClean="0">
                <a:highlight>
                  <a:srgbClr val="000000">
                    <a:alpha val="0"/>
                  </a:srgbClr>
                </a:highlight>
                <a:latin typeface="Simsun"/>
                <a:ea typeface="Simsun"/>
              </a:rPr>
              <a:t>饮食</a:t>
            </a:r>
            <a:endParaRPr lang="en-US" altLang="zh-Hans" sz="2000" dirty="0">
              <a:highlight>
                <a:srgbClr val="000000">
                  <a:alpha val="0"/>
                </a:srgbClr>
              </a:highlight>
            </a:endParaRPr>
          </a:p>
          <a:p>
            <a:pPr marL="400050" indent="-400050" rtl="0">
              <a:buFont typeface="+mj-lt"/>
              <a:buAutoNum type="romanUcPeriod"/>
            </a:pPr>
            <a:r>
              <a:rPr lang="zh-Hans" sz="2000" b="0" i="0" u="none" strike="noStrike" dirty="0" smtClean="0">
                <a:highlight>
                  <a:srgbClr val="000000">
                    <a:alpha val="0"/>
                  </a:srgbClr>
                </a:highlight>
                <a:latin typeface="Simsun"/>
                <a:ea typeface="Simsun"/>
              </a:rPr>
              <a:t>通过</a:t>
            </a:r>
            <a:r>
              <a:rPr lang="zh-Hans" sz="2000" b="0" i="0" u="none" strike="noStrike" dirty="0">
                <a:highlight>
                  <a:srgbClr val="000000">
                    <a:alpha val="0"/>
                  </a:srgbClr>
                </a:highlight>
                <a:latin typeface="Simsun"/>
                <a:ea typeface="Simsun"/>
              </a:rPr>
              <a:t>对自然资源的可持续利用，加强对气候变化和灾害的斗争</a:t>
            </a:r>
            <a:endParaRPr lang="ru-RU" sz="2000" dirty="0"/>
          </a:p>
          <a:p>
            <a:pPr marL="400050" indent="-400050" rtl="0">
              <a:buFont typeface="+mj-lt"/>
              <a:buAutoNum type="romanUcPeriod"/>
            </a:pPr>
            <a:r>
              <a:rPr lang="zh-Hans" sz="2000" b="0" i="0" u="none" strike="noStrike" dirty="0">
                <a:highlight>
                  <a:srgbClr val="000000">
                    <a:alpha val="0"/>
                  </a:srgbClr>
                </a:highlight>
                <a:latin typeface="Simsun"/>
                <a:ea typeface="Simsun"/>
              </a:rPr>
              <a:t>培育食品加工中小企业，支持小农合作</a:t>
            </a:r>
            <a:endParaRPr lang="ru-RU" sz="2000" dirty="0"/>
          </a:p>
          <a:p>
            <a:pPr marL="400050" indent="-400050" rtl="0">
              <a:buFont typeface="+mj-lt"/>
              <a:buAutoNum type="romanUcPeriod"/>
            </a:pPr>
            <a:r>
              <a:rPr lang="zh-Hans" sz="2000" b="0" i="0" u="none" strike="noStrike" dirty="0">
                <a:highlight>
                  <a:srgbClr val="000000">
                    <a:alpha val="0"/>
                  </a:srgbClr>
                </a:highlight>
                <a:latin typeface="Simsun"/>
                <a:ea typeface="Simsun"/>
              </a:rPr>
              <a:t>提高教育和研究的质量，加强科学家和决策者的合作</a:t>
            </a:r>
          </a:p>
          <a:p>
            <a:pPr marL="400050" indent="-400050" rtl="0">
              <a:buFont typeface="+mj-lt"/>
              <a:buAutoNum type="romanUcPeriod"/>
            </a:pPr>
            <a:r>
              <a:rPr lang="zh-Hans" sz="2000" b="0" i="0" u="none" strike="noStrike" dirty="0">
                <a:highlight>
                  <a:srgbClr val="000000">
                    <a:alpha val="0"/>
                  </a:srgbClr>
                </a:highlight>
                <a:latin typeface="Simsun"/>
                <a:ea typeface="Simsun"/>
              </a:rPr>
              <a:t>在解放区发展粮食系统并融入国家粮食系统</a:t>
            </a:r>
            <a:endParaRPr lang="ru-RU" sz="2000" dirty="0"/>
          </a:p>
        </p:txBody>
      </p:sp>
    </p:spTree>
    <p:extLst>
      <p:ext uri="{BB962C8B-B14F-4D97-AF65-F5344CB8AC3E}">
        <p14:creationId xmlns:p14="http://schemas.microsoft.com/office/powerpoint/2010/main" val="67296677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8FF3DE8-E5AA-48BB-85D9-17ADA027C6F7}"/>
              </a:ext>
            </a:extLst>
          </p:cNvPr>
          <p:cNvSpPr/>
          <p:nvPr/>
        </p:nvSpPr>
        <p:spPr>
          <a:xfrm>
            <a:off x="878024" y="513508"/>
            <a:ext cx="8773886" cy="954107"/>
          </a:xfrm>
          <a:prstGeom prst="rect">
            <a:avLst/>
          </a:prstGeom>
        </p:spPr>
        <p:txBody>
          <a:bodyPr wrap="square">
            <a:noAutofit/>
          </a:bodyPr>
          <a:lstStyle/>
          <a:p>
            <a:pPr rtl="0"/>
            <a:r>
              <a:rPr lang="zh-Hans" sz="2800" b="1" i="0" u="none" strike="noStrike">
                <a:solidFill>
                  <a:srgbClr val="0070C0"/>
                </a:solidFill>
                <a:highlight>
                  <a:srgbClr val="000000">
                    <a:alpha val="0"/>
                  </a:srgbClr>
                </a:highlight>
                <a:latin typeface="Simsun"/>
                <a:ea typeface="Simsun"/>
              </a:rPr>
              <a:t>《阿塞拜疆2030国家社会经济发展优先方向》</a:t>
            </a:r>
          </a:p>
        </p:txBody>
      </p:sp>
      <p:sp>
        <p:nvSpPr>
          <p:cNvPr id="3" name="Rectang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C80B034-C9D4-4BC1-9556-0D47D3A620A3}"/>
              </a:ext>
            </a:extLst>
          </p:cNvPr>
          <p:cNvSpPr/>
          <p:nvPr/>
        </p:nvSpPr>
        <p:spPr>
          <a:xfrm>
            <a:off x="878024" y="1716653"/>
            <a:ext cx="10435951" cy="4108817"/>
          </a:xfrm>
          <a:prstGeom prst="rect">
            <a:avLst/>
          </a:prstGeom>
        </p:spPr>
        <p:txBody>
          <a:bodyPr wrap="square">
            <a:noAutofit/>
          </a:bodyPr>
          <a:lstStyle/>
          <a:p>
            <a:pPr rtl="0">
              <a:spcAft>
                <a:spcPts val="600"/>
              </a:spcAft>
            </a:pPr>
            <a:r>
              <a:rPr lang="zh-Hans" sz="3200" b="0" i="0" u="none" strike="noStrike" dirty="0">
                <a:highlight>
                  <a:srgbClr val="000000">
                    <a:alpha val="0"/>
                  </a:srgbClr>
                </a:highlight>
                <a:latin typeface="Simsun"/>
                <a:ea typeface="Simsun"/>
              </a:rPr>
              <a:t>未来十年实现以下五个国家社会经济发展优先方向。</a:t>
            </a:r>
            <a:endParaRPr lang="en-US" sz="3200" dirty="0"/>
          </a:p>
          <a:p>
            <a:pPr marL="457200" indent="-457200" rtl="0">
              <a:buAutoNum type="arabicPeriod"/>
            </a:pPr>
            <a:r>
              <a:rPr lang="zh-Hans" sz="3200" b="0" i="0" u="none" strike="noStrike" dirty="0">
                <a:highlight>
                  <a:srgbClr val="000000">
                    <a:alpha val="0"/>
                  </a:srgbClr>
                </a:highlight>
                <a:latin typeface="Simsun"/>
                <a:ea typeface="Simsun"/>
              </a:rPr>
              <a:t>可持续增长的竞争经济；</a:t>
            </a:r>
            <a:endParaRPr lang="en-US" sz="3200" dirty="0"/>
          </a:p>
          <a:p>
            <a:pPr marL="457200" indent="-457200" rtl="0">
              <a:buAutoNum type="arabicPeriod"/>
            </a:pPr>
            <a:r>
              <a:rPr lang="zh-Hans" sz="3200" b="0" i="0" u="none" strike="noStrike" dirty="0">
                <a:highlight>
                  <a:srgbClr val="000000">
                    <a:alpha val="0"/>
                  </a:srgbClr>
                </a:highlight>
                <a:latin typeface="Simsun"/>
                <a:ea typeface="Simsun"/>
              </a:rPr>
              <a:t>有活力、包容和社会正义的社会；</a:t>
            </a:r>
            <a:endParaRPr lang="en-US" sz="3200" dirty="0"/>
          </a:p>
          <a:p>
            <a:pPr marL="457200" indent="-457200" rtl="0">
              <a:buAutoNum type="arabicPeriod"/>
            </a:pPr>
            <a:r>
              <a:rPr lang="zh-Hans" sz="3200" b="0" i="0" u="none" strike="noStrike" dirty="0">
                <a:highlight>
                  <a:srgbClr val="000000">
                    <a:alpha val="0"/>
                  </a:srgbClr>
                </a:highlight>
                <a:latin typeface="Simsun"/>
                <a:ea typeface="Simsun"/>
              </a:rPr>
              <a:t>有竞争力的人力资本和创新应用；</a:t>
            </a:r>
            <a:endParaRPr lang="en-US" sz="3200" dirty="0"/>
          </a:p>
          <a:p>
            <a:pPr marL="457200" indent="-457200" rtl="0">
              <a:buAutoNum type="arabicPeriod"/>
            </a:pPr>
            <a:r>
              <a:rPr lang="zh-Hans" sz="3200" b="0" i="0" u="none" strike="noStrike" dirty="0">
                <a:highlight>
                  <a:srgbClr val="000000">
                    <a:alpha val="0"/>
                  </a:srgbClr>
                </a:highlight>
                <a:latin typeface="Simsun"/>
                <a:ea typeface="Simsun"/>
              </a:rPr>
              <a:t>大量返回已摆脱占领的领土；</a:t>
            </a:r>
            <a:endParaRPr lang="en-US" sz="3200" dirty="0"/>
          </a:p>
          <a:p>
            <a:pPr marL="457200" indent="-457200" rtl="0">
              <a:buAutoNum type="arabicPeriod"/>
            </a:pPr>
            <a:r>
              <a:rPr lang="zh-Hans" sz="3200" b="0" i="0" u="none" strike="noStrike" dirty="0">
                <a:highlight>
                  <a:srgbClr val="000000">
                    <a:alpha val="0"/>
                  </a:srgbClr>
                </a:highlight>
                <a:latin typeface="Simsun"/>
                <a:ea typeface="Simsun"/>
              </a:rPr>
              <a:t>清洁环境和“绿色增长”国家。</a:t>
            </a:r>
          </a:p>
        </p:txBody>
      </p:sp>
      <p:sp>
        <p:nvSpPr>
          <p:cNvPr id="4" name="TextBox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11F49CBD-7F6D-4FBA-B9E0-62B991A62BA9}"/>
              </a:ext>
            </a:extLst>
          </p:cNvPr>
          <p:cNvSpPr txBox="1"/>
          <p:nvPr/>
        </p:nvSpPr>
        <p:spPr>
          <a:xfrm>
            <a:off x="10424530" y="513508"/>
            <a:ext cx="1386470" cy="369332"/>
          </a:xfrm>
          <a:prstGeom prst="rect">
            <a:avLst/>
          </a:prstGeom>
          <a:noFill/>
        </p:spPr>
        <p:txBody>
          <a:bodyPr wrap="none" rtlCol="0">
            <a:noAutofit/>
          </a:bodyPr>
          <a:lstStyle/>
          <a:p>
            <a:pPr rtl="0"/>
            <a:r>
              <a:rPr lang="zh-Hans" sz="1800" b="0" i="0" u="none" strike="noStrike">
                <a:highlight>
                  <a:srgbClr val="000000">
                    <a:alpha val="0"/>
                  </a:srgbClr>
                </a:highlight>
                <a:latin typeface="Simsun"/>
                <a:ea typeface="Simsun"/>
              </a:rPr>
              <a:t>2022年7月23日</a:t>
            </a:r>
            <a:endParaRPr lang="ru-RU"/>
          </a:p>
        </p:txBody>
      </p:sp>
    </p:spTree>
    <p:extLst>
      <p:ext uri="{BB962C8B-B14F-4D97-AF65-F5344CB8AC3E}">
        <p14:creationId xmlns:p14="http://schemas.microsoft.com/office/powerpoint/2010/main" val="37336285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7BAE8860-BC6E-42E3-BC2E-9BFC86D1344C}"/>
              </a:ext>
            </a:extLst>
          </p:cNvPr>
          <p:cNvSpPr>
            <a:spLocks noGrp="1"/>
          </p:cNvSpPr>
          <p:nvPr>
            <p:ph type="title"/>
          </p:nvPr>
        </p:nvSpPr>
        <p:spPr>
          <a:xfrm>
            <a:off x="947055" y="2564611"/>
            <a:ext cx="10515600" cy="1325563"/>
          </a:xfrm>
        </p:spPr>
        <p:txBody>
          <a:bodyPr>
            <a:noAutofit/>
          </a:bodyPr>
          <a:lstStyle/>
          <a:p>
            <a:pPr algn="r" rtl="0"/>
            <a:r>
              <a:rPr lang="zh-Hans" sz="4000" b="1" i="0" u="none" strike="noStrike">
                <a:solidFill>
                  <a:srgbClr val="0070C0"/>
                </a:solidFill>
                <a:highlight>
                  <a:srgbClr val="000000">
                    <a:alpha val="0"/>
                  </a:srgbClr>
                </a:highlight>
                <a:latin typeface="Simsun"/>
                <a:ea typeface="Simsun"/>
              </a:rPr>
              <a:t>区域合作机会</a:t>
            </a:r>
          </a:p>
        </p:txBody>
      </p:sp>
      <p:cxnSp>
        <p:nvCxnSpPr>
          <p:cNvPr id="5" name="Straight Connecto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C5C1F92-EE78-40D1-B43E-B24DF873555F}"/>
              </a:ext>
            </a:extLst>
          </p:cNvPr>
          <p:cNvCxnSpPr/>
          <p:nvPr/>
        </p:nvCxnSpPr>
        <p:spPr>
          <a:xfrm>
            <a:off x="947055" y="3744686"/>
            <a:ext cx="10439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35577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5526E9E-1E43-4236-B95B-5FC65F758E49}"/>
              </a:ext>
            </a:extLst>
          </p:cNvPr>
          <p:cNvSpPr/>
          <p:nvPr/>
        </p:nvSpPr>
        <p:spPr>
          <a:xfrm>
            <a:off x="1238250" y="1503313"/>
            <a:ext cx="9944100" cy="3508653"/>
          </a:xfrm>
          <a:prstGeom prst="rect">
            <a:avLst/>
          </a:prstGeom>
        </p:spPr>
        <p:txBody>
          <a:bodyPr wrap="square">
            <a:noAutofit/>
          </a:bodyPr>
          <a:lstStyle/>
          <a:p>
            <a:pPr marL="342900" indent="-342900" rtl="0">
              <a:spcBef>
                <a:spcPts val="600"/>
              </a:spcBef>
              <a:spcAft>
                <a:spcPts val="600"/>
              </a:spcAft>
              <a:buFont typeface="Wingdings" panose="05000000000000000000" pitchFamily="2" charset="2"/>
              <a:buChar char="v"/>
            </a:pPr>
            <a:r>
              <a:rPr lang="zh-Hans" sz="2400" b="0" i="0" u="none" strike="noStrike">
                <a:highlight>
                  <a:srgbClr val="000000">
                    <a:alpha val="0"/>
                  </a:srgbClr>
                </a:highlight>
                <a:latin typeface="Simsun"/>
                <a:ea typeface="Simsun"/>
              </a:rPr>
              <a:t>建立食品和农产品国际贸易的区域枢纽。</a:t>
            </a:r>
          </a:p>
          <a:p>
            <a:pPr marL="342900" indent="-342900" rtl="0">
              <a:spcBef>
                <a:spcPts val="600"/>
              </a:spcBef>
              <a:spcAft>
                <a:spcPts val="600"/>
              </a:spcAft>
              <a:buFont typeface="Wingdings" panose="05000000000000000000" pitchFamily="2" charset="2"/>
              <a:buChar char="v"/>
            </a:pPr>
            <a:r>
              <a:rPr lang="zh-Hans" sz="2400" b="0" i="0" u="none" strike="noStrike">
                <a:highlight>
                  <a:srgbClr val="000000">
                    <a:alpha val="0"/>
                  </a:srgbClr>
                </a:highlight>
                <a:latin typeface="Simsun"/>
                <a:ea typeface="Simsun"/>
              </a:rPr>
              <a:t>就单个农产品的生产和贸易缔结双边和多边协定（如土耳其、阿塞拜疆和格鲁吉亚之间就榛子缔结的协定）</a:t>
            </a:r>
            <a:endParaRPr lang="en-US" sz="2400"/>
          </a:p>
          <a:p>
            <a:pPr marL="342900" indent="-342900" rtl="0">
              <a:spcBef>
                <a:spcPts val="600"/>
              </a:spcBef>
              <a:spcAft>
                <a:spcPts val="600"/>
              </a:spcAft>
              <a:buFont typeface="Wingdings" panose="05000000000000000000" pitchFamily="2" charset="2"/>
              <a:buChar char="v"/>
            </a:pPr>
            <a:r>
              <a:rPr lang="zh-Hans" sz="2400" b="0" i="0" u="none" strike="noStrike">
                <a:highlight>
                  <a:srgbClr val="000000">
                    <a:alpha val="0"/>
                  </a:srgbClr>
                </a:highlight>
                <a:latin typeface="Simsun"/>
                <a:ea typeface="Simsun"/>
              </a:rPr>
              <a:t>开展国家间农产品和食品生产、加工和销售方面的知识和经验交流</a:t>
            </a:r>
            <a:endParaRPr lang="en-US" sz="2400"/>
          </a:p>
          <a:p>
            <a:pPr marL="342900" indent="-342900" rtl="0">
              <a:spcBef>
                <a:spcPts val="600"/>
              </a:spcBef>
              <a:spcAft>
                <a:spcPts val="600"/>
              </a:spcAft>
              <a:buFont typeface="Wingdings" panose="05000000000000000000" pitchFamily="2" charset="2"/>
              <a:buChar char="v"/>
            </a:pPr>
            <a:r>
              <a:rPr lang="zh-Hans" sz="2400" b="0" i="0" u="none" strike="noStrike">
                <a:highlight>
                  <a:srgbClr val="000000">
                    <a:alpha val="0"/>
                  </a:srgbClr>
                </a:highlight>
                <a:latin typeface="Simsun"/>
                <a:ea typeface="Simsun"/>
              </a:rPr>
              <a:t>组织区域农产品拍卖</a:t>
            </a:r>
            <a:endParaRPr lang="ru-RU" sz="2400"/>
          </a:p>
        </p:txBody>
      </p:sp>
      <p:sp>
        <p:nvSpPr>
          <p:cNvPr id="8" name="TextBox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CC4D7AF-0310-4CB8-80D4-6F4CD9DE2909}"/>
              </a:ext>
            </a:extLst>
          </p:cNvPr>
          <p:cNvSpPr txBox="1"/>
          <p:nvPr/>
        </p:nvSpPr>
        <p:spPr>
          <a:xfrm>
            <a:off x="619125" y="504825"/>
            <a:ext cx="9306458" cy="461665"/>
          </a:xfrm>
          <a:prstGeom prst="rect">
            <a:avLst/>
          </a:prstGeom>
          <a:noFill/>
        </p:spPr>
        <p:txBody>
          <a:bodyPr wrap="none" rtlCol="0">
            <a:noAutofit/>
          </a:bodyPr>
          <a:lstStyle/>
          <a:p>
            <a:pPr rtl="0"/>
            <a:r>
              <a:rPr lang="zh-Hans" sz="2400" b="1" i="0" u="none" strike="noStrike">
                <a:solidFill>
                  <a:srgbClr val="0070C0"/>
                </a:solidFill>
                <a:highlight>
                  <a:srgbClr val="000000">
                    <a:alpha val="0"/>
                  </a:srgbClr>
                </a:highlight>
                <a:latin typeface="Simsun"/>
                <a:ea typeface="Simsun"/>
              </a:rPr>
              <a:t>可提供以下合作机会</a:t>
            </a:r>
            <a:endParaRPr lang="ru-RU" sz="2400" b="1">
              <a:solidFill>
                <a:srgbClr val="0070C0"/>
              </a:solidFill>
            </a:endParaRPr>
          </a:p>
        </p:txBody>
      </p:sp>
    </p:spTree>
    <p:extLst>
      <p:ext uri="{BB962C8B-B14F-4D97-AF65-F5344CB8AC3E}">
        <p14:creationId xmlns:p14="http://schemas.microsoft.com/office/powerpoint/2010/main" val="20552422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848CC8A6-BA6F-4065-AED9-EB27DDC488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046723" cy="6858000"/>
          </a:xfrm>
          <a:prstGeom prst="rect">
            <a:avLst/>
          </a:prstGeom>
        </p:spPr>
      </p:pic>
      <p:sp>
        <p:nvSpPr>
          <p:cNvPr id="4" name="Rectangl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455F6540-CC74-4AAD-8BF2-81174B07D4E0}"/>
              </a:ext>
            </a:extLst>
          </p:cNvPr>
          <p:cNvSpPr/>
          <p:nvPr/>
        </p:nvSpPr>
        <p:spPr>
          <a:xfrm>
            <a:off x="9241970" y="1304836"/>
            <a:ext cx="2808514" cy="3785652"/>
          </a:xfrm>
          <a:prstGeom prst="rect">
            <a:avLst/>
          </a:prstGeom>
        </p:spPr>
        <p:txBody>
          <a:bodyPr wrap="square">
            <a:noAutofit/>
          </a:bodyPr>
          <a:lstStyle/>
          <a:p>
            <a:pPr rtl="0"/>
            <a:r>
              <a:rPr lang="zh-Hans" sz="2400" b="1" i="0" u="none" strike="noStrike" dirty="0">
                <a:highlight>
                  <a:srgbClr val="000000">
                    <a:alpha val="0"/>
                  </a:srgbClr>
                </a:highlight>
                <a:latin typeface="Simsun"/>
                <a:ea typeface="Simsun"/>
              </a:rPr>
              <a:t>面积：</a:t>
            </a:r>
            <a:r>
              <a:rPr lang="zh-Hans" sz="2400" b="0" i="0" u="none" strike="noStrike" dirty="0">
                <a:highlight>
                  <a:srgbClr val="000000">
                    <a:alpha val="0"/>
                  </a:srgbClr>
                </a:highlight>
                <a:latin typeface="Simsun"/>
                <a:ea typeface="Simsun"/>
              </a:rPr>
              <a:t>8.66万</a:t>
            </a:r>
            <a:r>
              <a:rPr lang="zh-Hans" sz="2400" b="0" i="0" u="none" strike="noStrike" dirty="0" smtClean="0">
                <a:highlight>
                  <a:srgbClr val="000000">
                    <a:alpha val="0"/>
                  </a:srgbClr>
                </a:highlight>
                <a:latin typeface="Simsun"/>
                <a:ea typeface="Simsun"/>
              </a:rPr>
              <a:t>平方公里。</a:t>
            </a:r>
            <a:endParaRPr lang="az-Latn-AZ" sz="2400" dirty="0"/>
          </a:p>
          <a:p>
            <a:pPr rtl="0"/>
            <a:r>
              <a:rPr lang="zh-Hans" sz="2400" b="0" i="0" u="none" strike="noStrike" dirty="0">
                <a:highlight>
                  <a:srgbClr val="000000">
                    <a:alpha val="0"/>
                  </a:srgbClr>
                </a:highlight>
                <a:latin typeface="Simsun"/>
                <a:ea typeface="Simsun"/>
              </a:rPr>
              <a:t>截止到2021年1月1日，</a:t>
            </a:r>
            <a:endParaRPr lang="az-Latn-AZ" sz="2400" dirty="0"/>
          </a:p>
          <a:p>
            <a:pPr rtl="0"/>
            <a:r>
              <a:rPr lang="zh-Hans" sz="2400" b="1" i="0" u="none" strike="noStrike" dirty="0">
                <a:highlight>
                  <a:srgbClr val="000000">
                    <a:alpha val="0"/>
                  </a:srgbClr>
                </a:highlight>
                <a:latin typeface="Simsun"/>
                <a:ea typeface="Simsun"/>
              </a:rPr>
              <a:t>12</a:t>
            </a:r>
            <a:r>
              <a:rPr lang="zh-Hans" sz="2400" b="1" i="0" u="none" strike="noStrike" dirty="0" smtClean="0">
                <a:highlight>
                  <a:srgbClr val="000000">
                    <a:alpha val="0"/>
                  </a:srgbClr>
                </a:highlight>
                <a:latin typeface="Simsun"/>
                <a:ea typeface="Simsun"/>
              </a:rPr>
              <a:t>%</a:t>
            </a:r>
            <a:r>
              <a:rPr lang="zh-Hans" sz="2400" b="0" i="0" u="none" strike="noStrike" dirty="0" smtClean="0">
                <a:highlight>
                  <a:srgbClr val="000000">
                    <a:alpha val="0"/>
                  </a:srgbClr>
                </a:highlight>
                <a:latin typeface="Simsun"/>
                <a:ea typeface="Simsun"/>
              </a:rPr>
              <a:t>的</a:t>
            </a:r>
            <a:r>
              <a:rPr lang="zh-Hans" sz="2400" b="0" i="0" u="none" strike="noStrike" dirty="0">
                <a:highlight>
                  <a:srgbClr val="000000">
                    <a:alpha val="0"/>
                  </a:srgbClr>
                </a:highlight>
                <a:latin typeface="Simsun"/>
                <a:ea typeface="Simsun"/>
              </a:rPr>
              <a:t>领土被</a:t>
            </a:r>
            <a:r>
              <a:rPr lang="zh-Hans" sz="2400" b="1" i="0" u="none" strike="noStrike" dirty="0">
                <a:highlight>
                  <a:srgbClr val="000000">
                    <a:alpha val="0"/>
                  </a:srgbClr>
                </a:highlight>
                <a:latin typeface="Simsun"/>
                <a:ea typeface="Simsun"/>
              </a:rPr>
              <a:t>森林</a:t>
            </a:r>
            <a:r>
              <a:rPr lang="zh-Hans" sz="2400" b="0" i="0" u="none" strike="noStrike" dirty="0" smtClean="0">
                <a:highlight>
                  <a:srgbClr val="000000">
                    <a:alpha val="0"/>
                  </a:srgbClr>
                </a:highlight>
                <a:latin typeface="Simsun"/>
                <a:ea typeface="Simsun"/>
              </a:rPr>
              <a:t>覆盖</a:t>
            </a:r>
            <a:r>
              <a:rPr lang="zh-CN" altLang="en-US" sz="2400" b="0" i="0" u="none" strike="noStrike" dirty="0" smtClean="0">
                <a:highlight>
                  <a:srgbClr val="000000">
                    <a:alpha val="0"/>
                  </a:srgbClr>
                </a:highlight>
                <a:latin typeface="Simsun"/>
                <a:ea typeface="Simsun"/>
              </a:rPr>
              <a:t>，</a:t>
            </a:r>
            <a:endParaRPr lang="az-Latn-AZ" sz="2400" dirty="0"/>
          </a:p>
          <a:p>
            <a:pPr rtl="0"/>
            <a:r>
              <a:rPr lang="zh-Hans" sz="2400" b="1" i="0" u="none" strike="noStrike" dirty="0">
                <a:highlight>
                  <a:srgbClr val="000000">
                    <a:alpha val="0"/>
                  </a:srgbClr>
                </a:highlight>
                <a:latin typeface="Simsun"/>
                <a:ea typeface="Simsun"/>
              </a:rPr>
              <a:t>55.2%</a:t>
            </a:r>
            <a:r>
              <a:rPr lang="zh-Hans" sz="2400" b="0" i="0" u="none" strike="noStrike" dirty="0">
                <a:highlight>
                  <a:srgbClr val="000000">
                    <a:alpha val="0"/>
                  </a:srgbClr>
                </a:highlight>
                <a:latin typeface="Simsun"/>
                <a:ea typeface="Simsun"/>
              </a:rPr>
              <a:t>为</a:t>
            </a:r>
            <a:r>
              <a:rPr lang="zh-Hans" sz="2400" b="1" i="0" u="none" strike="noStrike" dirty="0">
                <a:highlight>
                  <a:srgbClr val="000000">
                    <a:alpha val="0"/>
                  </a:srgbClr>
                </a:highlight>
                <a:latin typeface="Simsun"/>
                <a:ea typeface="Simsun"/>
              </a:rPr>
              <a:t>农业用地</a:t>
            </a:r>
            <a:r>
              <a:rPr lang="zh-Hans" sz="2400" b="0" i="0" u="none" strike="noStrike" dirty="0">
                <a:highlight>
                  <a:srgbClr val="000000">
                    <a:alpha val="0"/>
                  </a:srgbClr>
                </a:highlight>
                <a:latin typeface="Simsun"/>
                <a:ea typeface="Simsun"/>
              </a:rPr>
              <a:t>（其中28%为干草场和牧场）。</a:t>
            </a:r>
          </a:p>
        </p:txBody>
      </p:sp>
    </p:spTree>
    <p:extLst>
      <p:ext uri="{BB962C8B-B14F-4D97-AF65-F5344CB8AC3E}">
        <p14:creationId xmlns:p14="http://schemas.microsoft.com/office/powerpoint/2010/main" val="13501956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A1D64B40-8415-4923-ABCB-E20428E13AE0}"/>
              </a:ext>
            </a:extLst>
          </p:cNvPr>
          <p:cNvSpPr txBox="1"/>
          <p:nvPr/>
        </p:nvSpPr>
        <p:spPr>
          <a:xfrm>
            <a:off x="6466114" y="3241710"/>
            <a:ext cx="4082143" cy="830997"/>
          </a:xfrm>
          <a:prstGeom prst="rect">
            <a:avLst/>
          </a:prstGeom>
          <a:noFill/>
        </p:spPr>
        <p:txBody>
          <a:bodyPr wrap="square" rtlCol="0">
            <a:noAutofit/>
          </a:bodyPr>
          <a:lstStyle/>
          <a:p>
            <a:pPr rtl="0"/>
            <a:r>
              <a:rPr lang="zh-Hans" sz="2400" b="0" i="0" u="none" strike="noStrike">
                <a:highlight>
                  <a:srgbClr val="000000">
                    <a:alpha val="0"/>
                  </a:srgbClr>
                </a:highlight>
                <a:latin typeface="Simsun"/>
                <a:ea typeface="Simsun"/>
              </a:rPr>
              <a:t>谢谢大家</a:t>
            </a:r>
          </a:p>
          <a:p>
            <a:pPr rtl="0"/>
            <a:r>
              <a:rPr lang="zh-Hans" sz="2400" b="0" i="0" u="none" strike="noStrike">
                <a:highlight>
                  <a:srgbClr val="000000">
                    <a:alpha val="0"/>
                  </a:srgbClr>
                </a:highlight>
                <a:latin typeface="Simsun"/>
                <a:ea typeface="Simsun"/>
              </a:rPr>
              <a:t>有提问吗？</a:t>
            </a:r>
            <a:endParaRPr lang="ru-RU" sz="2400"/>
          </a:p>
        </p:txBody>
      </p:sp>
    </p:spTree>
    <p:extLst>
      <p:ext uri="{BB962C8B-B14F-4D97-AF65-F5344CB8AC3E}">
        <p14:creationId xmlns:p14="http://schemas.microsoft.com/office/powerpoint/2010/main" val="16515806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24BC0692-EE10-4695-9C96-2BF70259FA02}"/>
              </a:ext>
            </a:extLst>
          </p:cNvPr>
          <p:cNvGraphicFramePr>
            <a:graphicFrameLocks noGrp="1"/>
          </p:cNvGraphicFramePr>
          <p:nvPr>
            <p:ph idx="1"/>
            <p:extLst>
              <p:ext uri="{D42A27DB-BD31-4B8C-83A1-F6EECF244321}">
                <p14:modId xmlns:p14="http://schemas.microsoft.com/office/powerpoint/2010/main" val="4188674896"/>
              </p:ext>
            </p:extLst>
          </p:nvPr>
        </p:nvGraphicFramePr>
        <p:xfrm>
          <a:off x="393231" y="949113"/>
          <a:ext cx="5359543" cy="4298873"/>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BD54007-DC2F-4899-B7B9-2C570C3D0BEE}"/>
              </a:ext>
            </a:extLst>
          </p:cNvPr>
          <p:cNvSpPr>
            <a:spLocks noGrp="1"/>
          </p:cNvSpPr>
          <p:nvPr>
            <p:ph type="title"/>
          </p:nvPr>
        </p:nvSpPr>
        <p:spPr>
          <a:xfrm>
            <a:off x="826958" y="116910"/>
            <a:ext cx="4189656" cy="688172"/>
          </a:xfrm>
        </p:spPr>
        <p:txBody>
          <a:bodyPr>
            <a:noAutofit/>
          </a:bodyPr>
          <a:lstStyle/>
          <a:p>
            <a:pPr algn="ctr" rtl="0"/>
            <a:r>
              <a:rPr lang="zh-Hans" sz="2000" b="0" i="0" u="none" strike="noStrike">
                <a:highlight>
                  <a:srgbClr val="000000">
                    <a:alpha val="0"/>
                  </a:srgbClr>
                </a:highlight>
                <a:latin typeface="Simsun"/>
                <a:ea typeface="Simsun"/>
              </a:rPr>
              <a:t>2021年</a:t>
            </a:r>
            <a:r>
              <a:rPr lang="zh-Hans" sz="2000" b="1" i="0" u="none" strike="noStrike" cap="none">
                <a:solidFill>
                  <a:srgbClr val="0070C0"/>
                </a:solidFill>
                <a:highlight>
                  <a:srgbClr val="000000">
                    <a:alpha val="0"/>
                  </a:srgbClr>
                </a:highlight>
                <a:latin typeface="Simsun"/>
                <a:ea typeface="Simsun"/>
              </a:rPr>
              <a:t>农业利用面积</a:t>
            </a:r>
            <a:endParaRPr lang="ru-RU" sz="2000" cap="none">
              <a:latin typeface="+mn-lt"/>
            </a:endParaRPr>
          </a:p>
        </p:txBody>
      </p:sp>
      <p:sp>
        <p:nvSpPr>
          <p:cNvPr id="9" name="TextBox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10905F83-4294-461B-9305-AD8ED16621E6}"/>
              </a:ext>
            </a:extLst>
          </p:cNvPr>
          <p:cNvSpPr txBox="1"/>
          <p:nvPr/>
        </p:nvSpPr>
        <p:spPr>
          <a:xfrm>
            <a:off x="393231" y="5491130"/>
            <a:ext cx="4816173" cy="923330"/>
          </a:xfrm>
          <a:prstGeom prst="rect">
            <a:avLst/>
          </a:prstGeom>
          <a:noFill/>
        </p:spPr>
        <p:txBody>
          <a:bodyPr wrap="square" rtlCol="0">
            <a:noAutofit/>
          </a:bodyPr>
          <a:lstStyle/>
          <a:p>
            <a:pPr marL="285750" indent="-285750" rtl="0">
              <a:buFont typeface="Wingdings" panose="05000000000000000000" pitchFamily="2" charset="2"/>
              <a:buChar char="v"/>
            </a:pPr>
            <a:r>
              <a:rPr lang="zh-Hans" sz="1800" b="0" i="0" u="none" strike="noStrike" dirty="0">
                <a:highlight>
                  <a:srgbClr val="000000">
                    <a:alpha val="0"/>
                  </a:srgbClr>
                </a:highlight>
                <a:latin typeface="Simsun"/>
                <a:ea typeface="Simsun"/>
              </a:rPr>
              <a:t>农业总利用面积</a:t>
            </a:r>
            <a:r>
              <a:rPr lang="zh-Hans" sz="1800" b="0" i="0" u="none" strike="noStrike" dirty="0" smtClean="0">
                <a:highlight>
                  <a:srgbClr val="000000">
                    <a:alpha val="0"/>
                  </a:srgbClr>
                </a:highlight>
                <a:latin typeface="Simsun"/>
                <a:ea typeface="Simsun"/>
              </a:rPr>
              <a:t>：</a:t>
            </a:r>
            <a:r>
              <a:rPr lang="zh-Hans" sz="1800" b="1" i="0" u="none" strike="noStrike" dirty="0" smtClean="0">
                <a:highlight>
                  <a:srgbClr val="000000">
                    <a:alpha val="0"/>
                  </a:srgbClr>
                </a:highlight>
                <a:latin typeface="Simsun"/>
                <a:ea typeface="Simsun"/>
              </a:rPr>
              <a:t>478</a:t>
            </a:r>
            <a:r>
              <a:rPr lang="zh-Hans" sz="1800" b="1" i="0" u="none" strike="noStrike" dirty="0">
                <a:highlight>
                  <a:srgbClr val="000000">
                    <a:alpha val="0"/>
                  </a:srgbClr>
                </a:highlight>
                <a:latin typeface="Simsun"/>
                <a:ea typeface="Simsun"/>
              </a:rPr>
              <a:t>.01万公顷</a:t>
            </a:r>
          </a:p>
          <a:p>
            <a:pPr marL="285750" indent="-285750" rtl="0">
              <a:buFont typeface="Wingdings" panose="05000000000000000000" pitchFamily="2" charset="2"/>
              <a:buChar char="v"/>
            </a:pPr>
            <a:r>
              <a:rPr lang="zh-Hans" sz="1800" b="0" i="0" u="none" strike="noStrike" dirty="0">
                <a:highlight>
                  <a:srgbClr val="000000">
                    <a:alpha val="0"/>
                  </a:srgbClr>
                </a:highlight>
                <a:latin typeface="Simsun"/>
                <a:ea typeface="Simsun"/>
              </a:rPr>
              <a:t>总灌溉面积</a:t>
            </a:r>
            <a:r>
              <a:rPr lang="zh-Hans" sz="1800" b="0" i="0" u="none" strike="noStrike" dirty="0" smtClean="0">
                <a:highlight>
                  <a:srgbClr val="000000">
                    <a:alpha val="0"/>
                  </a:srgbClr>
                </a:highlight>
                <a:latin typeface="Simsun"/>
                <a:ea typeface="Simsun"/>
              </a:rPr>
              <a:t>：</a:t>
            </a:r>
            <a:r>
              <a:rPr lang="zh-Hans" sz="1800" b="1" i="0" u="none" strike="noStrike" dirty="0" smtClean="0">
                <a:highlight>
                  <a:srgbClr val="000000">
                    <a:alpha val="0"/>
                  </a:srgbClr>
                </a:highlight>
                <a:latin typeface="Simsun"/>
                <a:ea typeface="Simsun"/>
              </a:rPr>
              <a:t>148</a:t>
            </a:r>
            <a:r>
              <a:rPr lang="zh-Hans" sz="1800" b="1" i="0" u="none" strike="noStrike" dirty="0">
                <a:highlight>
                  <a:srgbClr val="000000">
                    <a:alpha val="0"/>
                  </a:srgbClr>
                </a:highlight>
                <a:latin typeface="Simsun"/>
                <a:ea typeface="Simsun"/>
              </a:rPr>
              <a:t>.02万公顷</a:t>
            </a:r>
          </a:p>
          <a:p>
            <a:pPr marL="285750" indent="-285750">
              <a:buFont typeface="Wingdings" panose="05000000000000000000" pitchFamily="2" charset="2"/>
              <a:buChar char="v"/>
            </a:pPr>
            <a:endParaRPr lang="ru-RU" b="1" dirty="0"/>
          </a:p>
        </p:txBody>
      </p:sp>
      <p:sp>
        <p:nvSpPr>
          <p:cNvPr id="12" name="TextBox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09E44940-14AC-476E-99F0-1443D058E179}"/>
              </a:ext>
            </a:extLst>
          </p:cNvPr>
          <p:cNvSpPr txBox="1"/>
          <p:nvPr/>
        </p:nvSpPr>
        <p:spPr>
          <a:xfrm>
            <a:off x="253920" y="6460777"/>
            <a:ext cx="3051156" cy="307777"/>
          </a:xfrm>
          <a:prstGeom prst="rect">
            <a:avLst/>
          </a:prstGeom>
          <a:noFill/>
        </p:spPr>
        <p:txBody>
          <a:bodyPr wrap="none" rtlCol="0">
            <a:noAutofit/>
          </a:bodyPr>
          <a:lstStyle/>
          <a:p>
            <a:pPr rtl="0"/>
            <a:r>
              <a:rPr lang="zh-Hans" sz="1400" b="1" i="1" u="none" strike="noStrike" dirty="0">
                <a:highlight>
                  <a:srgbClr val="000000">
                    <a:alpha val="0"/>
                  </a:srgbClr>
                </a:highlight>
                <a:latin typeface="Simsun"/>
                <a:ea typeface="Simsun"/>
              </a:rPr>
              <a:t>资料来源</a:t>
            </a:r>
            <a:r>
              <a:rPr lang="zh-Hans" sz="1400" b="1" i="1" u="none" strike="noStrike" dirty="0" smtClean="0">
                <a:highlight>
                  <a:srgbClr val="000000">
                    <a:alpha val="0"/>
                  </a:srgbClr>
                </a:highlight>
                <a:latin typeface="Simsun"/>
                <a:ea typeface="Simsun"/>
              </a:rPr>
              <a:t>：</a:t>
            </a:r>
            <a:r>
              <a:rPr lang="zh-CN" altLang="en-US" sz="1400" b="0" i="0" u="none" strike="noStrike" dirty="0" smtClean="0">
                <a:highlight>
                  <a:srgbClr val="000000">
                    <a:alpha val="0"/>
                  </a:srgbClr>
                </a:highlight>
                <a:latin typeface="Simsun"/>
                <a:ea typeface="Simsun"/>
              </a:rPr>
              <a:t>阿塞拜疆阿塞拜疆国家海关委员会</a:t>
            </a:r>
            <a:endParaRPr lang="ru-RU" sz="1400" dirty="0"/>
          </a:p>
        </p:txBody>
      </p:sp>
      <p:graphicFrame>
        <p:nvGraphicFramePr>
          <p:cNvPr id="13" name="Chart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540E406D-1DC8-4E87-9688-6B8CC2B0E6F8}"/>
              </a:ext>
            </a:extLst>
          </p:cNvPr>
          <p:cNvGraphicFramePr/>
          <p:nvPr>
            <p:extLst>
              <p:ext uri="{D42A27DB-BD31-4B8C-83A1-F6EECF244321}">
                <p14:modId xmlns:p14="http://schemas.microsoft.com/office/powerpoint/2010/main" val="910086589"/>
              </p:ext>
            </p:extLst>
          </p:nvPr>
        </p:nvGraphicFramePr>
        <p:xfrm>
          <a:off x="6596743" y="832199"/>
          <a:ext cx="5432598" cy="4298872"/>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5415F7C3-A915-4761-9216-A74D09BC3016}"/>
              </a:ext>
            </a:extLst>
          </p:cNvPr>
          <p:cNvSpPr/>
          <p:nvPr/>
        </p:nvSpPr>
        <p:spPr>
          <a:xfrm>
            <a:off x="7104316" y="260941"/>
            <a:ext cx="3840410" cy="400110"/>
          </a:xfrm>
          <a:prstGeom prst="rect">
            <a:avLst/>
          </a:prstGeom>
        </p:spPr>
        <p:txBody>
          <a:bodyPr wrap="none">
            <a:noAutofit/>
          </a:bodyPr>
          <a:lstStyle/>
          <a:p>
            <a:pPr rtl="0"/>
            <a:r>
              <a:rPr lang="zh-Hans" sz="2000" b="0" i="0" u="none" strike="noStrike">
                <a:highlight>
                  <a:srgbClr val="000000">
                    <a:alpha val="0"/>
                  </a:srgbClr>
                </a:highlight>
                <a:latin typeface="Simsun"/>
                <a:ea typeface="Simsun"/>
              </a:rPr>
              <a:t>2021年</a:t>
            </a:r>
            <a:r>
              <a:rPr lang="zh-Hans" sz="2000" b="1" i="0" u="none" strike="noStrike">
                <a:solidFill>
                  <a:srgbClr val="0070C0"/>
                </a:solidFill>
                <a:highlight>
                  <a:srgbClr val="000000">
                    <a:alpha val="0"/>
                  </a:srgbClr>
                </a:highlight>
                <a:latin typeface="Simsun"/>
                <a:ea typeface="Simsun"/>
              </a:rPr>
              <a:t>国内生产总值</a:t>
            </a:r>
            <a:endParaRPr lang="ru-RU" sz="2000"/>
          </a:p>
        </p:txBody>
      </p:sp>
      <p:sp>
        <p:nvSpPr>
          <p:cNvPr id="2" name="Rectang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E5AF07EC-097B-486C-A956-BFABA3E94AF5}"/>
              </a:ext>
            </a:extLst>
          </p:cNvPr>
          <p:cNvSpPr/>
          <p:nvPr/>
        </p:nvSpPr>
        <p:spPr>
          <a:xfrm>
            <a:off x="6825700" y="5425636"/>
            <a:ext cx="4989711" cy="1200329"/>
          </a:xfrm>
          <a:prstGeom prst="rect">
            <a:avLst/>
          </a:prstGeom>
        </p:spPr>
        <p:txBody>
          <a:bodyPr wrap="square">
            <a:noAutofit/>
          </a:bodyPr>
          <a:lstStyle/>
          <a:p>
            <a:pPr marL="285750" indent="-285750" rtl="0">
              <a:buFont typeface="Wingdings" panose="05000000000000000000" pitchFamily="2" charset="2"/>
              <a:buChar char="v"/>
            </a:pPr>
            <a:r>
              <a:rPr lang="zh-Hans" sz="1800" b="0" i="0" u="none" strike="noStrike" dirty="0">
                <a:highlight>
                  <a:srgbClr val="000000">
                    <a:alpha val="0"/>
                  </a:srgbClr>
                </a:highlight>
                <a:latin typeface="Simsun"/>
                <a:ea typeface="Simsun"/>
              </a:rPr>
              <a:t>2021年的国内生产总值：</a:t>
            </a:r>
            <a:r>
              <a:rPr lang="zh-Hans" sz="1800" b="1" i="0" u="none" strike="noStrike" dirty="0">
                <a:highlight>
                  <a:srgbClr val="000000">
                    <a:alpha val="0"/>
                  </a:srgbClr>
                </a:highlight>
                <a:latin typeface="Simsun"/>
                <a:ea typeface="Simsun"/>
              </a:rPr>
              <a:t>546亿美元</a:t>
            </a:r>
            <a:endParaRPr lang="ru-RU" b="1" dirty="0"/>
          </a:p>
          <a:p>
            <a:pPr marL="285750" indent="-285750" rtl="0">
              <a:buFont typeface="Wingdings" panose="05000000000000000000" pitchFamily="2" charset="2"/>
              <a:buChar char="v"/>
            </a:pPr>
            <a:r>
              <a:rPr lang="zh-Hans" sz="1800" b="0" i="0" u="none" strike="noStrike" dirty="0">
                <a:highlight>
                  <a:srgbClr val="000000">
                    <a:alpha val="0"/>
                  </a:srgbClr>
                </a:highlight>
                <a:latin typeface="Simsun"/>
                <a:ea typeface="Simsun"/>
              </a:rPr>
              <a:t>2020年，农业总产值为</a:t>
            </a:r>
            <a:r>
              <a:rPr lang="zh-Hans" sz="1800" b="1" i="0" u="none" strike="noStrike" dirty="0">
                <a:highlight>
                  <a:srgbClr val="000000">
                    <a:alpha val="0"/>
                  </a:srgbClr>
                </a:highlight>
                <a:latin typeface="Simsun"/>
                <a:ea typeface="Simsun"/>
              </a:rPr>
              <a:t>4.9582亿美元</a:t>
            </a:r>
            <a:r>
              <a:rPr lang="zh-Hans" sz="1800" b="0" i="0" u="none" strike="noStrike" dirty="0" smtClean="0">
                <a:highlight>
                  <a:srgbClr val="000000">
                    <a:alpha val="0"/>
                  </a:srgbClr>
                </a:highlight>
                <a:latin typeface="Simsun"/>
                <a:ea typeface="Simsun"/>
              </a:rPr>
              <a:t>，其中</a:t>
            </a:r>
            <a:r>
              <a:rPr lang="zh-Hans" sz="1800" b="0" i="0" u="none" strike="noStrike" dirty="0">
                <a:highlight>
                  <a:srgbClr val="000000">
                    <a:alpha val="0"/>
                  </a:srgbClr>
                </a:highlight>
                <a:latin typeface="Simsun"/>
                <a:ea typeface="Simsun"/>
              </a:rPr>
              <a:t>52%属于畜牧业份额。</a:t>
            </a:r>
            <a:endParaRPr lang="ru-RU" b="1" dirty="0">
              <a:solidFill>
                <a:srgbClr val="C00000"/>
              </a:solidFill>
            </a:endParaRPr>
          </a:p>
        </p:txBody>
      </p:sp>
    </p:spTree>
    <p:extLst>
      <p:ext uri="{BB962C8B-B14F-4D97-AF65-F5344CB8AC3E}">
        <p14:creationId xmlns:p14="http://schemas.microsoft.com/office/powerpoint/2010/main" val="7930359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FD1C92FB-F147-436A-938C-9355D25EDFBA}"/>
              </a:ext>
            </a:extLst>
          </p:cNvPr>
          <p:cNvSpPr txBox="1"/>
          <p:nvPr/>
        </p:nvSpPr>
        <p:spPr>
          <a:xfrm>
            <a:off x="8890372" y="6328598"/>
            <a:ext cx="3051156" cy="307777"/>
          </a:xfrm>
          <a:prstGeom prst="rect">
            <a:avLst/>
          </a:prstGeom>
          <a:noFill/>
        </p:spPr>
        <p:txBody>
          <a:bodyPr wrap="none" rtlCol="0">
            <a:noAutofit/>
          </a:bodyPr>
          <a:lstStyle/>
          <a:p>
            <a:pPr rtl="0"/>
            <a:r>
              <a:rPr lang="zh-Hans" sz="1400" b="1" i="1" u="none" strike="noStrike" dirty="0">
                <a:highlight>
                  <a:srgbClr val="000000">
                    <a:alpha val="0"/>
                  </a:srgbClr>
                </a:highlight>
                <a:latin typeface="Simsun"/>
                <a:ea typeface="Simsun"/>
              </a:rPr>
              <a:t>资料来源</a:t>
            </a:r>
            <a:r>
              <a:rPr lang="zh-Hans" sz="1400" b="1" i="1" u="none" strike="noStrike" dirty="0" smtClean="0">
                <a:highlight>
                  <a:srgbClr val="000000">
                    <a:alpha val="0"/>
                  </a:srgbClr>
                </a:highlight>
                <a:latin typeface="Simsun"/>
                <a:ea typeface="Simsun"/>
              </a:rPr>
              <a:t>：</a:t>
            </a:r>
            <a:r>
              <a:rPr lang="zh-CN" altLang="en-US" sz="1400" b="0" i="0" u="none" strike="noStrike" dirty="0" smtClean="0">
                <a:highlight>
                  <a:srgbClr val="000000">
                    <a:alpha val="0"/>
                  </a:srgbClr>
                </a:highlight>
                <a:latin typeface="Simsun"/>
                <a:ea typeface="Simsun"/>
              </a:rPr>
              <a:t>阿塞拜疆阿塞拜疆国家海关委员会</a:t>
            </a:r>
            <a:endParaRPr lang="ru-RU" sz="1400" dirty="0"/>
          </a:p>
        </p:txBody>
      </p:sp>
      <p:graphicFrame>
        <p:nvGraphicFramePr>
          <p:cNvPr id="15" name="Chart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59BCB26E-59EA-4936-B2D2-8633ADD95B81}"/>
              </a:ext>
            </a:extLst>
          </p:cNvPr>
          <p:cNvGraphicFramePr/>
          <p:nvPr>
            <p:extLst>
              <p:ext uri="{D42A27DB-BD31-4B8C-83A1-F6EECF244321}">
                <p14:modId xmlns:p14="http://schemas.microsoft.com/office/powerpoint/2010/main" val="449232787"/>
              </p:ext>
            </p:extLst>
          </p:nvPr>
        </p:nvGraphicFramePr>
        <p:xfrm>
          <a:off x="1023258" y="849085"/>
          <a:ext cx="9247837" cy="3712355"/>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E43AD7B0-9732-4C1C-A532-FF20F61B5CAD}"/>
              </a:ext>
            </a:extLst>
          </p:cNvPr>
          <p:cNvSpPr/>
          <p:nvPr/>
        </p:nvSpPr>
        <p:spPr>
          <a:xfrm>
            <a:off x="193746" y="218675"/>
            <a:ext cx="6266074" cy="400110"/>
          </a:xfrm>
          <a:prstGeom prst="rect">
            <a:avLst/>
          </a:prstGeom>
        </p:spPr>
        <p:txBody>
          <a:bodyPr wrap="none">
            <a:noAutofit/>
          </a:bodyPr>
          <a:lstStyle/>
          <a:p>
            <a:pPr rtl="0"/>
            <a:r>
              <a:rPr lang="zh-Hans" sz="2000" b="1" i="0" u="none" strike="noStrike">
                <a:solidFill>
                  <a:srgbClr val="0070C0"/>
                </a:solidFill>
                <a:highlight>
                  <a:srgbClr val="000000">
                    <a:alpha val="0"/>
                  </a:srgbClr>
                </a:highlight>
                <a:latin typeface="Simsun"/>
                <a:ea typeface="Simsun"/>
              </a:rPr>
              <a:t>农作物播种面积</a:t>
            </a:r>
            <a:r>
              <a:rPr lang="zh-Hans" sz="2000" b="0" i="0" u="none" strike="noStrike">
                <a:highlight>
                  <a:srgbClr val="000000">
                    <a:alpha val="0"/>
                  </a:srgbClr>
                </a:highlight>
                <a:latin typeface="Simsun"/>
                <a:ea typeface="Simsun"/>
              </a:rPr>
              <a:t>,千公顷</a:t>
            </a:r>
            <a:endParaRPr lang="ru-RU" sz="2000"/>
          </a:p>
        </p:txBody>
      </p:sp>
      <p:cxnSp>
        <p:nvCxnSpPr>
          <p:cNvPr id="18" name="Straight Connector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EE2A59A6-24CE-4DE3-8A35-CDDB42568A29}"/>
              </a:ext>
            </a:extLst>
          </p:cNvPr>
          <p:cNvCxnSpPr/>
          <p:nvPr/>
        </p:nvCxnSpPr>
        <p:spPr>
          <a:xfrm flipV="1">
            <a:off x="8740708" y="714400"/>
            <a:ext cx="308009" cy="238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071A36D1-011D-4B76-B1F7-B5455B40F410}"/>
              </a:ext>
            </a:extLst>
          </p:cNvPr>
          <p:cNvCxnSpPr/>
          <p:nvPr/>
        </p:nvCxnSpPr>
        <p:spPr>
          <a:xfrm>
            <a:off x="9048717" y="714400"/>
            <a:ext cx="13302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D9F6FB1-98DD-44DE-A04B-914084B0A334}"/>
              </a:ext>
            </a:extLst>
          </p:cNvPr>
          <p:cNvSpPr txBox="1"/>
          <p:nvPr/>
        </p:nvSpPr>
        <p:spPr>
          <a:xfrm>
            <a:off x="8969029" y="397739"/>
            <a:ext cx="1519968" cy="338554"/>
          </a:xfrm>
          <a:prstGeom prst="rect">
            <a:avLst/>
          </a:prstGeom>
          <a:noFill/>
        </p:spPr>
        <p:txBody>
          <a:bodyPr wrap="none" rtlCol="0">
            <a:noAutofit/>
          </a:bodyPr>
          <a:lstStyle/>
          <a:p>
            <a:pPr rtl="0"/>
            <a:r>
              <a:rPr lang="zh-Hans" sz="1600" b="1" i="0" u="none" strike="noStrike">
                <a:highlight>
                  <a:srgbClr val="000000">
                    <a:alpha val="0"/>
                  </a:srgbClr>
                </a:highlight>
                <a:latin typeface="Simsun"/>
                <a:ea typeface="Simsun"/>
              </a:rPr>
              <a:t>194.47</a:t>
            </a:r>
            <a:r>
              <a:rPr lang="zh-Hans" sz="1600" b="0" i="0" u="none" strike="noStrike">
                <a:highlight>
                  <a:srgbClr val="000000">
                    <a:alpha val="0"/>
                  </a:srgbClr>
                </a:highlight>
                <a:latin typeface="Simsun"/>
                <a:ea typeface="Simsun"/>
              </a:rPr>
              <a:t>万公顷</a:t>
            </a:r>
          </a:p>
        </p:txBody>
      </p:sp>
      <p:cxnSp>
        <p:nvCxnSpPr>
          <p:cNvPr id="27" name="Straight Connector 2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F9D92515-412D-41A4-8033-10FC7EE43614}"/>
              </a:ext>
            </a:extLst>
          </p:cNvPr>
          <p:cNvCxnSpPr/>
          <p:nvPr/>
        </p:nvCxnSpPr>
        <p:spPr>
          <a:xfrm flipV="1">
            <a:off x="9956349" y="1859940"/>
            <a:ext cx="308009" cy="238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1E058F56-A1C2-4BBB-B402-CA4907E3684F}"/>
              </a:ext>
            </a:extLst>
          </p:cNvPr>
          <p:cNvCxnSpPr/>
          <p:nvPr/>
        </p:nvCxnSpPr>
        <p:spPr>
          <a:xfrm flipV="1">
            <a:off x="10264358" y="1857890"/>
            <a:ext cx="1294397" cy="2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950B2C73-6238-4C7F-93D9-A39ACECAED30}"/>
              </a:ext>
            </a:extLst>
          </p:cNvPr>
          <p:cNvSpPr txBox="1"/>
          <p:nvPr/>
        </p:nvSpPr>
        <p:spPr>
          <a:xfrm>
            <a:off x="10195395" y="1519336"/>
            <a:ext cx="1519968" cy="338554"/>
          </a:xfrm>
          <a:prstGeom prst="rect">
            <a:avLst/>
          </a:prstGeom>
          <a:noFill/>
        </p:spPr>
        <p:txBody>
          <a:bodyPr wrap="none" rtlCol="0">
            <a:noAutofit/>
          </a:bodyPr>
          <a:lstStyle/>
          <a:p>
            <a:pPr rtl="0"/>
            <a:r>
              <a:rPr lang="zh-Hans" sz="1600" b="1" i="0" u="none" strike="noStrike">
                <a:highlight>
                  <a:srgbClr val="000000">
                    <a:alpha val="0"/>
                  </a:srgbClr>
                </a:highlight>
                <a:latin typeface="Simsun"/>
                <a:ea typeface="Simsun"/>
              </a:rPr>
              <a:t>186.19</a:t>
            </a:r>
            <a:r>
              <a:rPr lang="zh-Hans" sz="1600" b="0" i="0" u="none" strike="noStrike">
                <a:highlight>
                  <a:srgbClr val="000000">
                    <a:alpha val="0"/>
                  </a:srgbClr>
                </a:highlight>
                <a:latin typeface="Simsun"/>
                <a:ea typeface="Simsun"/>
              </a:rPr>
              <a:t>万公顷</a:t>
            </a:r>
          </a:p>
        </p:txBody>
      </p:sp>
      <p:cxnSp>
        <p:nvCxnSpPr>
          <p:cNvPr id="35" name="Straight Connector 3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6CB1F3F1-F4FC-485D-9E89-204393385F4E}"/>
              </a:ext>
            </a:extLst>
          </p:cNvPr>
          <p:cNvCxnSpPr/>
          <p:nvPr/>
        </p:nvCxnSpPr>
        <p:spPr>
          <a:xfrm flipH="1" flipV="1">
            <a:off x="1545495" y="1728571"/>
            <a:ext cx="276154" cy="269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1A4E77F8-DFB3-49F3-ACF9-AB32A0C2935C}"/>
              </a:ext>
            </a:extLst>
          </p:cNvPr>
          <p:cNvCxnSpPr/>
          <p:nvPr/>
        </p:nvCxnSpPr>
        <p:spPr>
          <a:xfrm flipV="1">
            <a:off x="251098" y="1728571"/>
            <a:ext cx="1294397" cy="2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994E48BA-42D3-41E0-8013-27BB27695BFF}"/>
              </a:ext>
            </a:extLst>
          </p:cNvPr>
          <p:cNvSpPr txBox="1"/>
          <p:nvPr/>
        </p:nvSpPr>
        <p:spPr>
          <a:xfrm>
            <a:off x="193746" y="1350059"/>
            <a:ext cx="1519968" cy="338554"/>
          </a:xfrm>
          <a:prstGeom prst="rect">
            <a:avLst/>
          </a:prstGeom>
          <a:noFill/>
        </p:spPr>
        <p:txBody>
          <a:bodyPr wrap="none" rtlCol="0">
            <a:noAutofit/>
          </a:bodyPr>
          <a:lstStyle/>
          <a:p>
            <a:pPr rtl="0"/>
            <a:r>
              <a:rPr lang="zh-Hans" sz="1600" b="1" i="0" u="none" strike="noStrike">
                <a:highlight>
                  <a:srgbClr val="000000">
                    <a:alpha val="0"/>
                  </a:srgbClr>
                </a:highlight>
                <a:latin typeface="Simsun"/>
                <a:ea typeface="Simsun"/>
              </a:rPr>
              <a:t>114.42</a:t>
            </a:r>
            <a:r>
              <a:rPr lang="zh-Hans" sz="1600" b="0" i="0" u="none" strike="noStrike">
                <a:highlight>
                  <a:srgbClr val="000000">
                    <a:alpha val="0"/>
                  </a:srgbClr>
                </a:highlight>
                <a:latin typeface="Simsun"/>
                <a:ea typeface="Simsun"/>
              </a:rPr>
              <a:t>万公顷</a:t>
            </a:r>
          </a:p>
        </p:txBody>
      </p:sp>
      <p:sp>
        <p:nvSpPr>
          <p:cNvPr id="2" name="Rectang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CC9E88E7-7052-4858-857E-51EEC349FD7F}"/>
              </a:ext>
            </a:extLst>
          </p:cNvPr>
          <p:cNvSpPr/>
          <p:nvPr/>
        </p:nvSpPr>
        <p:spPr>
          <a:xfrm>
            <a:off x="316137" y="4687424"/>
            <a:ext cx="11559726" cy="1569660"/>
          </a:xfrm>
          <a:prstGeom prst="rect">
            <a:avLst/>
          </a:prstGeom>
        </p:spPr>
        <p:txBody>
          <a:bodyPr wrap="square">
            <a:noAutofit/>
          </a:bodyPr>
          <a:lstStyle/>
          <a:p>
            <a:pPr algn="just" rtl="0">
              <a:spcAft>
                <a:spcPct val="0"/>
              </a:spcAft>
            </a:pPr>
            <a:r>
              <a:rPr lang="zh-Hans" sz="1600" b="0" i="0" u="none" strike="noStrike" dirty="0">
                <a:highlight>
                  <a:srgbClr val="000000">
                    <a:alpha val="0"/>
                  </a:srgbClr>
                </a:highlight>
                <a:latin typeface="Simsun"/>
                <a:ea typeface="Simsun"/>
                <a:cs typeface="Times New Roman"/>
              </a:rPr>
              <a:t>2020年，阿塞拜疆的农作物总播种面积为200万公顷，相当于全国农业用地总量的43%。一半以上的耕地用于干草场和牧场，5.5</a:t>
            </a:r>
            <a:r>
              <a:rPr lang="zh-Hans" sz="1600" b="0" i="0" u="none" strike="noStrike" dirty="0" smtClean="0">
                <a:highlight>
                  <a:srgbClr val="000000">
                    <a:alpha val="0"/>
                  </a:srgbClr>
                </a:highlight>
                <a:latin typeface="Simsun"/>
                <a:ea typeface="Simsun"/>
                <a:cs typeface="Times New Roman"/>
              </a:rPr>
              <a:t>%用于</a:t>
            </a:r>
            <a:r>
              <a:rPr lang="zh-Hans" sz="1600" b="0" i="0" u="none" strike="noStrike" dirty="0">
                <a:highlight>
                  <a:srgbClr val="000000">
                    <a:alpha val="0"/>
                  </a:srgbClr>
                </a:highlight>
                <a:latin typeface="Simsun"/>
                <a:ea typeface="Simsun"/>
                <a:cs typeface="Times New Roman"/>
              </a:rPr>
              <a:t>多年生作物。多达53%的耕地种植谷物和豆类，20%种植饲料作物，13%种植水果和浆果，7%种植薯类、蔬菜和瓜类，剩余7</a:t>
            </a:r>
            <a:r>
              <a:rPr lang="zh-Hans" sz="1600" b="0" i="0" u="none" strike="noStrike" dirty="0" smtClean="0">
                <a:highlight>
                  <a:srgbClr val="000000">
                    <a:alpha val="0"/>
                  </a:srgbClr>
                </a:highlight>
                <a:latin typeface="Simsun"/>
                <a:ea typeface="Simsun"/>
                <a:cs typeface="Times New Roman"/>
              </a:rPr>
              <a:t>%种植</a:t>
            </a:r>
            <a:r>
              <a:rPr lang="zh-Hans" sz="1600" b="0" i="0" u="none" strike="noStrike" dirty="0">
                <a:highlight>
                  <a:srgbClr val="000000">
                    <a:alpha val="0"/>
                  </a:srgbClr>
                </a:highlight>
                <a:latin typeface="Simsun"/>
                <a:ea typeface="Simsun"/>
                <a:cs typeface="Times New Roman"/>
              </a:rPr>
              <a:t>经济作物</a:t>
            </a:r>
            <a:r>
              <a:rPr lang="zh-Hans" sz="1600" b="0" i="0" u="none" strike="noStrike" dirty="0" smtClean="0">
                <a:highlight>
                  <a:srgbClr val="000000">
                    <a:alpha val="0"/>
                  </a:srgbClr>
                </a:highlight>
                <a:latin typeface="Simsun"/>
                <a:ea typeface="Simsun"/>
                <a:cs typeface="Times New Roman"/>
              </a:rPr>
              <a:t>。94</a:t>
            </a:r>
            <a:r>
              <a:rPr lang="zh-Hans" sz="1600" b="0" i="0" u="none" strike="noStrike" dirty="0">
                <a:highlight>
                  <a:srgbClr val="000000">
                    <a:alpha val="0"/>
                  </a:srgbClr>
                </a:highlight>
                <a:latin typeface="Simsun"/>
                <a:ea typeface="Simsun"/>
                <a:cs typeface="Times New Roman"/>
              </a:rPr>
              <a:t>%的谷物和豆类是小麦和大麦，82%的经济作物是棉花，63%的蔬菜是番茄、洋葱和黄瓜，71%的水果和浆果是坚果、苹果、石榴和柿子，</a:t>
            </a:r>
            <a:r>
              <a:rPr lang="zh-Hans" sz="1600" b="0" i="0" u="none" strike="noStrike" dirty="0" smtClean="0">
                <a:highlight>
                  <a:srgbClr val="000000">
                    <a:alpha val="0"/>
                  </a:srgbClr>
                </a:highlight>
                <a:latin typeface="Simsun"/>
                <a:ea typeface="Simsun"/>
                <a:cs typeface="Times New Roman"/>
              </a:rPr>
              <a:t>以及96</a:t>
            </a:r>
            <a:r>
              <a:rPr lang="zh-Hans" sz="1600" b="0" i="0" u="none" strike="noStrike" dirty="0">
                <a:highlight>
                  <a:srgbClr val="000000">
                    <a:alpha val="0"/>
                  </a:srgbClr>
                </a:highlight>
                <a:latin typeface="Simsun"/>
                <a:ea typeface="Simsun"/>
                <a:cs typeface="Times New Roman"/>
              </a:rPr>
              <a:t>%的饲料作物是多年生草类（主要是紫花苜蓿）。</a:t>
            </a:r>
            <a:endParaRPr lang="ru-RU" sz="1400" dirty="0">
              <a:effectLst/>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6464475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4C64AD99-8746-4B2E-85A5-A72EF1E96163}"/>
              </a:ext>
            </a:extLst>
          </p:cNvPr>
          <p:cNvSpPr/>
          <p:nvPr/>
        </p:nvSpPr>
        <p:spPr>
          <a:xfrm>
            <a:off x="566093" y="414441"/>
            <a:ext cx="7033785" cy="400110"/>
          </a:xfrm>
          <a:prstGeom prst="rect">
            <a:avLst/>
          </a:prstGeom>
        </p:spPr>
        <p:txBody>
          <a:bodyPr wrap="none">
            <a:noAutofit/>
          </a:bodyPr>
          <a:lstStyle/>
          <a:p>
            <a:pPr rtl="0"/>
            <a:r>
              <a:rPr lang="zh-Hans" sz="2000" b="1" i="0" u="none" strike="noStrike">
                <a:solidFill>
                  <a:srgbClr val="0070C0"/>
                </a:solidFill>
                <a:highlight>
                  <a:srgbClr val="000000">
                    <a:alpha val="0"/>
                  </a:srgbClr>
                </a:highlight>
                <a:latin typeface="Simsun"/>
                <a:ea typeface="Simsun"/>
              </a:rPr>
              <a:t>牲畜、家禽和蜜蜂的数量</a:t>
            </a:r>
            <a:r>
              <a:rPr lang="zh-Hans" sz="2000" b="0" i="0" u="none" strike="noStrike">
                <a:highlight>
                  <a:srgbClr val="000000">
                    <a:alpha val="0"/>
                  </a:srgbClr>
                </a:highlight>
                <a:latin typeface="Simsun"/>
                <a:ea typeface="Simsun"/>
              </a:rPr>
              <a:t>，千头。</a:t>
            </a:r>
            <a:endParaRPr lang="ru-RU" sz="2000"/>
          </a:p>
        </p:txBody>
      </p:sp>
      <p:graphicFrame>
        <p:nvGraphicFramePr>
          <p:cNvPr id="5" name="Table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52EB943A-8AEA-4DB5-9C9E-C134309D2118}"/>
              </a:ext>
            </a:extLst>
          </p:cNvPr>
          <p:cNvGraphicFramePr>
            <a:graphicFrameLocks noGrp="1"/>
          </p:cNvGraphicFramePr>
          <p:nvPr>
            <p:extLst>
              <p:ext uri="{D42A27DB-BD31-4B8C-83A1-F6EECF244321}">
                <p14:modId xmlns:p14="http://schemas.microsoft.com/office/powerpoint/2010/main" val="614111289"/>
              </p:ext>
            </p:extLst>
          </p:nvPr>
        </p:nvGraphicFramePr>
        <p:xfrm>
          <a:off x="661834" y="867568"/>
          <a:ext cx="7943152" cy="2309506"/>
        </p:xfrm>
        <a:graphic>
          <a:graphicData uri="http://schemas.openxmlformats.org/drawingml/2006/table">
            <a:tbl>
              <a:tblPr/>
              <a:tblGrid>
                <a:gridCol w="1267481">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427514344"/>
                    </a:ext>
                  </a:extLst>
                </a:gridCol>
                <a:gridCol w="1419237">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185937351"/>
                    </a:ext>
                  </a:extLst>
                </a:gridCol>
                <a:gridCol w="150684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990548947"/>
                    </a:ext>
                  </a:extLst>
                </a:gridCol>
                <a:gridCol w="1121371">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351466267"/>
                    </a:ext>
                  </a:extLst>
                </a:gridCol>
                <a:gridCol w="1314109">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692173038"/>
                    </a:ext>
                  </a:extLst>
                </a:gridCol>
                <a:gridCol w="1314109">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840818884"/>
                    </a:ext>
                  </a:extLst>
                </a:gridCol>
              </a:tblGrid>
              <a:tr h="571864">
                <a:tc>
                  <a:txBody>
                    <a:bodyPr/>
                    <a:lstStyle/>
                    <a:p>
                      <a:pPr algn="ctr" rtl="0" fontAlgn="b"/>
                      <a:r>
                        <a:rPr lang="zh-Hans" sz="1600" b="1" i="0" u="none" strike="noStrike">
                          <a:solidFill>
                            <a:srgbClr val="000000"/>
                          </a:solidFill>
                          <a:highlight>
                            <a:srgbClr val="000000">
                              <a:alpha val="0"/>
                            </a:srgbClr>
                          </a:highlight>
                          <a:latin typeface="Simsun"/>
                          <a:ea typeface="Simsun"/>
                        </a:rPr>
                        <a:t>年</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Hans" sz="1600" b="1" i="0" u="none" strike="noStrike">
                          <a:solidFill>
                            <a:srgbClr val="000000"/>
                          </a:solidFill>
                          <a:highlight>
                            <a:srgbClr val="000000">
                              <a:alpha val="0"/>
                            </a:srgbClr>
                          </a:highlight>
                          <a:latin typeface="Simsun"/>
                          <a:ea typeface="Simsun"/>
                        </a:rPr>
                        <a:t>牛</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Hans" sz="1600" b="1" i="0" u="none" strike="noStrike">
                          <a:solidFill>
                            <a:srgbClr val="000000"/>
                          </a:solidFill>
                          <a:highlight>
                            <a:srgbClr val="000000">
                              <a:alpha val="0"/>
                            </a:srgbClr>
                          </a:highlight>
                          <a:latin typeface="Simsun"/>
                          <a:ea typeface="Simsun"/>
                        </a:rPr>
                        <a:t>绵羊和</a:t>
                      </a:r>
                      <a:br>
                        <a:rPr lang="zh-Hans" sz="1600" b="1" i="0" u="none" strike="noStrike">
                          <a:solidFill>
                            <a:srgbClr val="000000"/>
                          </a:solidFill>
                          <a:highlight>
                            <a:srgbClr val="000000">
                              <a:alpha val="0"/>
                            </a:srgbClr>
                          </a:highlight>
                          <a:latin typeface="Simsun"/>
                          <a:ea typeface="Simsun"/>
                        </a:rPr>
                      </a:br>
                      <a:r>
                        <a:rPr lang="zh-Hans" sz="1600" b="1" i="0" u="none" strike="noStrike">
                          <a:solidFill>
                            <a:srgbClr val="000000"/>
                          </a:solidFill>
                          <a:highlight>
                            <a:srgbClr val="000000">
                              <a:alpha val="0"/>
                            </a:srgbClr>
                          </a:highlight>
                          <a:latin typeface="Simsun"/>
                          <a:ea typeface="Simsun"/>
                        </a:rPr>
                        <a:t>山羊</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Hans" sz="1600" b="1" i="0" u="none" strike="noStrike">
                          <a:solidFill>
                            <a:srgbClr val="000000"/>
                          </a:solidFill>
                          <a:highlight>
                            <a:srgbClr val="000000">
                              <a:alpha val="0"/>
                            </a:srgbClr>
                          </a:highlight>
                          <a:latin typeface="Simsun"/>
                          <a:ea typeface="Simsun"/>
                        </a:rPr>
                        <a:t>家禽</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Hans" sz="1600" b="1" i="0" u="none" strike="noStrike">
                          <a:solidFill>
                            <a:srgbClr val="000000"/>
                          </a:solidFill>
                          <a:highlight>
                            <a:srgbClr val="000000">
                              <a:alpha val="0"/>
                            </a:srgbClr>
                          </a:highlight>
                          <a:latin typeface="Simsun"/>
                          <a:ea typeface="Simsun"/>
                        </a:rPr>
                        <a:t>蜜蜂</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Hans" sz="1600" b="1" i="0" u="none" strike="noStrike">
                          <a:solidFill>
                            <a:srgbClr val="000000"/>
                          </a:solidFill>
                          <a:highlight>
                            <a:srgbClr val="000000">
                              <a:alpha val="0"/>
                            </a:srgbClr>
                          </a:highlight>
                          <a:latin typeface="Simsun"/>
                          <a:ea typeface="Simsun"/>
                        </a:rPr>
                        <a:t>猪</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69594491"/>
                  </a:ext>
                </a:extLst>
              </a:tr>
              <a:tr h="289607">
                <a:tc>
                  <a:txBody>
                    <a:bodyPr/>
                    <a:lstStyle/>
                    <a:p>
                      <a:pPr algn="ctr" rtl="0" fontAlgn="b"/>
                      <a:r>
                        <a:rPr lang="zh-Hans" sz="1600" b="0" i="0" u="none" strike="noStrike">
                          <a:solidFill>
                            <a:srgbClr val="000000"/>
                          </a:solidFill>
                          <a:highlight>
                            <a:srgbClr val="000000">
                              <a:alpha val="0"/>
                            </a:srgbClr>
                          </a:highlight>
                          <a:latin typeface="Simsun"/>
                          <a:ea typeface="Simsun"/>
                        </a:rPr>
                        <a:t>2000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1961.4</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5773.8</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14711.1</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57.0</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19.7</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95232736"/>
                  </a:ext>
                </a:extLst>
              </a:tr>
              <a:tr h="289607">
                <a:tc>
                  <a:txBody>
                    <a:bodyPr/>
                    <a:lstStyle/>
                    <a:p>
                      <a:pPr algn="ctr" rtl="0" fontAlgn="b"/>
                      <a:r>
                        <a:rPr lang="zh-Hans" sz="1600" b="0" i="0" u="none" strike="noStrike">
                          <a:solidFill>
                            <a:srgbClr val="000000"/>
                          </a:solidFill>
                          <a:highlight>
                            <a:srgbClr val="000000">
                              <a:alpha val="0"/>
                            </a:srgbClr>
                          </a:highlight>
                          <a:latin typeface="Simsun"/>
                          <a:ea typeface="Simsun"/>
                        </a:rPr>
                        <a:t>2010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2582.4</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8331.2</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22041.6</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193.2</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5.3</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766843503"/>
                  </a:ext>
                </a:extLst>
              </a:tr>
              <a:tr h="289607">
                <a:tc>
                  <a:txBody>
                    <a:bodyPr/>
                    <a:lstStyle/>
                    <a:p>
                      <a:pPr algn="ctr" rtl="0" fontAlgn="b"/>
                      <a:r>
                        <a:rPr lang="zh-Hans" sz="1600" b="0" i="0" u="none" strike="noStrike">
                          <a:solidFill>
                            <a:srgbClr val="000000"/>
                          </a:solidFill>
                          <a:highlight>
                            <a:srgbClr val="000000">
                              <a:alpha val="0"/>
                            </a:srgbClr>
                          </a:highlight>
                          <a:latin typeface="Simsun"/>
                          <a:ea typeface="Simsun"/>
                        </a:rPr>
                        <a:t>2015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2697.5</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8645.4</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28851.7</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251.2</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6.1</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809469756"/>
                  </a:ext>
                </a:extLst>
              </a:tr>
              <a:tr h="289607">
                <a:tc>
                  <a:txBody>
                    <a:bodyPr/>
                    <a:lstStyle/>
                    <a:p>
                      <a:pPr algn="ctr" rtl="0" fontAlgn="b"/>
                      <a:r>
                        <a:rPr lang="zh-Hans" sz="1600" b="0" i="0" u="none" strike="noStrike">
                          <a:solidFill>
                            <a:srgbClr val="000000"/>
                          </a:solidFill>
                          <a:highlight>
                            <a:srgbClr val="000000">
                              <a:alpha val="0"/>
                            </a:srgbClr>
                          </a:highlight>
                          <a:latin typeface="Simsun"/>
                          <a:ea typeface="Simsun"/>
                        </a:rPr>
                        <a:t>2020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2646.6</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8189.2</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32230.2</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596.7</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5.7</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013948263"/>
                  </a:ext>
                </a:extLst>
              </a:tr>
              <a:tr h="289607">
                <a:tc>
                  <a:txBody>
                    <a:bodyPr/>
                    <a:lstStyle/>
                    <a:p>
                      <a:pPr algn="ctr" rtl="0" fontAlgn="b"/>
                      <a:r>
                        <a:rPr lang="zh-Hans" sz="1600" b="0" i="0" u="none" strike="noStrike">
                          <a:solidFill>
                            <a:srgbClr val="000000"/>
                          </a:solidFill>
                          <a:highlight>
                            <a:srgbClr val="000000">
                              <a:alpha val="0"/>
                            </a:srgbClr>
                          </a:highlight>
                          <a:latin typeface="Simsun"/>
                          <a:ea typeface="Simsun"/>
                        </a:rPr>
                        <a:t>2021</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2650.7</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8089.7</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30175.8</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625.3</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ctr"/>
                      <a:r>
                        <a:rPr lang="zh-Hans" sz="1600" b="0" i="0" u="none" strike="noStrike">
                          <a:solidFill>
                            <a:srgbClr val="000000"/>
                          </a:solidFill>
                          <a:highlight>
                            <a:srgbClr val="000000">
                              <a:alpha val="0"/>
                            </a:srgbClr>
                          </a:highlight>
                          <a:latin typeface="Simsun"/>
                          <a:ea typeface="Simsun"/>
                        </a:rPr>
                        <a:t>5.9</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485145039"/>
                  </a:ext>
                </a:extLst>
              </a:tr>
              <a:tr h="289607">
                <a:tc>
                  <a:txBody>
                    <a:bodyPr/>
                    <a:lstStyle/>
                    <a:p>
                      <a:pPr algn="ctr" rtl="0" fontAlgn="b"/>
                      <a:r>
                        <a:rPr lang="zh-Hans" sz="1600" b="1" i="0" u="none" strike="noStrike">
                          <a:solidFill>
                            <a:srgbClr val="000000"/>
                          </a:solidFill>
                          <a:highlight>
                            <a:srgbClr val="000000">
                              <a:alpha val="0"/>
                            </a:srgbClr>
                          </a:highlight>
                          <a:latin typeface="Simsun"/>
                          <a:ea typeface="Simsun"/>
                        </a:rPr>
                        <a:t>2000/2021</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b"/>
                      <a:r>
                        <a:rPr lang="zh-Hans" sz="1600" b="1" i="0" u="none" strike="noStrike">
                          <a:solidFill>
                            <a:srgbClr val="000000"/>
                          </a:solidFill>
                          <a:highlight>
                            <a:srgbClr val="000000">
                              <a:alpha val="0"/>
                            </a:srgbClr>
                          </a:highlight>
                          <a:latin typeface="Simsun"/>
                          <a:ea typeface="Simsun"/>
                        </a:rPr>
                        <a:t>135%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b"/>
                      <a:r>
                        <a:rPr lang="zh-Hans" sz="1600" b="1" i="0" u="none" strike="noStrike">
                          <a:solidFill>
                            <a:srgbClr val="000000"/>
                          </a:solidFill>
                          <a:highlight>
                            <a:srgbClr val="000000">
                              <a:alpha val="0"/>
                            </a:srgbClr>
                          </a:highlight>
                          <a:latin typeface="Simsun"/>
                          <a:ea typeface="Simsun"/>
                        </a:rPr>
                        <a:t>140%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b"/>
                      <a:r>
                        <a:rPr lang="zh-Hans" sz="1600" b="1" i="0" u="none" strike="noStrike">
                          <a:solidFill>
                            <a:srgbClr val="000000"/>
                          </a:solidFill>
                          <a:highlight>
                            <a:srgbClr val="000000">
                              <a:alpha val="0"/>
                            </a:srgbClr>
                          </a:highlight>
                          <a:latin typeface="Simsun"/>
                          <a:ea typeface="Simsun"/>
                        </a:rPr>
                        <a:t>2.1</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b"/>
                      <a:r>
                        <a:rPr lang="zh-Hans" sz="1600" b="1" i="0" u="none" strike="noStrike">
                          <a:solidFill>
                            <a:srgbClr val="C00000"/>
                          </a:solidFill>
                          <a:highlight>
                            <a:srgbClr val="000000">
                              <a:alpha val="0"/>
                            </a:srgbClr>
                          </a:highlight>
                          <a:latin typeface="Simsun"/>
                          <a:ea typeface="Simsun"/>
                        </a:rPr>
                        <a:t>11.0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b"/>
                      <a:r>
                        <a:rPr lang="zh-Hans" sz="1600" b="1" i="0" u="none" strike="noStrike">
                          <a:solidFill>
                            <a:srgbClr val="000000"/>
                          </a:solidFill>
                          <a:highlight>
                            <a:srgbClr val="000000">
                              <a:alpha val="0"/>
                            </a:srgbClr>
                          </a:highlight>
                          <a:latin typeface="Simsun"/>
                          <a:ea typeface="Simsun"/>
                        </a:rPr>
                        <a:t>-3.3</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762895840"/>
                  </a:ext>
                </a:extLst>
              </a:tr>
            </a:tbl>
          </a:graphicData>
        </a:graphic>
      </p:graphicFrame>
      <p:sp>
        <p:nvSpPr>
          <p:cNvPr id="6" name="TextBox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8A4BD3EA-7D10-44D4-A88A-AC51D0219745}"/>
              </a:ext>
            </a:extLst>
          </p:cNvPr>
          <p:cNvSpPr txBox="1"/>
          <p:nvPr/>
        </p:nvSpPr>
        <p:spPr>
          <a:xfrm>
            <a:off x="9034750" y="6261221"/>
            <a:ext cx="3051156" cy="307777"/>
          </a:xfrm>
          <a:prstGeom prst="rect">
            <a:avLst/>
          </a:prstGeom>
          <a:noFill/>
        </p:spPr>
        <p:txBody>
          <a:bodyPr wrap="none" rtlCol="0">
            <a:noAutofit/>
          </a:bodyPr>
          <a:lstStyle/>
          <a:p>
            <a:pPr rtl="0"/>
            <a:r>
              <a:rPr lang="zh-Hans" sz="1400" b="1" i="1" u="none" strike="noStrike" dirty="0">
                <a:highlight>
                  <a:srgbClr val="000000">
                    <a:alpha val="0"/>
                  </a:srgbClr>
                </a:highlight>
                <a:latin typeface="Simsun"/>
                <a:ea typeface="Simsun"/>
              </a:rPr>
              <a:t>资料来源</a:t>
            </a:r>
            <a:r>
              <a:rPr lang="zh-Hans" sz="1400" b="1" i="1" u="none" strike="noStrike" dirty="0" smtClean="0">
                <a:highlight>
                  <a:srgbClr val="000000">
                    <a:alpha val="0"/>
                  </a:srgbClr>
                </a:highlight>
                <a:latin typeface="Simsun"/>
                <a:ea typeface="Simsun"/>
              </a:rPr>
              <a:t>：</a:t>
            </a:r>
            <a:r>
              <a:rPr lang="zh-CN" altLang="en-US" sz="1400" b="0" i="0" u="none" strike="noStrike" dirty="0" smtClean="0">
                <a:highlight>
                  <a:srgbClr val="000000">
                    <a:alpha val="0"/>
                  </a:srgbClr>
                </a:highlight>
                <a:latin typeface="Simsun"/>
                <a:ea typeface="Simsun"/>
              </a:rPr>
              <a:t>阿塞拜疆阿塞拜疆国家海关委员会</a:t>
            </a:r>
            <a:endParaRPr lang="ru-RU" sz="1400" dirty="0"/>
          </a:p>
        </p:txBody>
      </p:sp>
      <p:sp>
        <p:nvSpPr>
          <p:cNvPr id="8" name="Rectangle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C272871B-010E-4E00-8080-AA644F25AF24}"/>
              </a:ext>
            </a:extLst>
          </p:cNvPr>
          <p:cNvSpPr/>
          <p:nvPr/>
        </p:nvSpPr>
        <p:spPr>
          <a:xfrm>
            <a:off x="542934" y="3680927"/>
            <a:ext cx="4433714" cy="400110"/>
          </a:xfrm>
          <a:prstGeom prst="rect">
            <a:avLst/>
          </a:prstGeom>
        </p:spPr>
        <p:txBody>
          <a:bodyPr wrap="none">
            <a:noAutofit/>
          </a:bodyPr>
          <a:lstStyle/>
          <a:p>
            <a:pPr rtl="0"/>
            <a:r>
              <a:rPr lang="zh-Hans" sz="2000" b="1" i="0" u="none" strike="noStrike" dirty="0">
                <a:solidFill>
                  <a:srgbClr val="0070C0"/>
                </a:solidFill>
                <a:highlight>
                  <a:srgbClr val="000000">
                    <a:alpha val="0"/>
                  </a:srgbClr>
                </a:highlight>
                <a:latin typeface="Simsun"/>
                <a:ea typeface="Simsun"/>
              </a:rPr>
              <a:t>主要</a:t>
            </a:r>
            <a:r>
              <a:rPr lang="zh-Hans" sz="2000" b="1" i="0" u="none" strike="noStrike" dirty="0" smtClean="0">
                <a:solidFill>
                  <a:srgbClr val="0070C0"/>
                </a:solidFill>
                <a:highlight>
                  <a:srgbClr val="000000">
                    <a:alpha val="0"/>
                  </a:srgbClr>
                </a:highlight>
                <a:latin typeface="Simsun"/>
                <a:ea typeface="Simsun"/>
              </a:rPr>
              <a:t>动物</a:t>
            </a:r>
            <a:r>
              <a:rPr lang="zh-CN" altLang="en-US" sz="2000" b="1" dirty="0">
                <a:solidFill>
                  <a:srgbClr val="0070C0"/>
                </a:solidFill>
                <a:highlight>
                  <a:srgbClr val="000000">
                    <a:alpha val="0"/>
                  </a:srgbClr>
                </a:highlight>
                <a:latin typeface="Simsun"/>
                <a:ea typeface="Simsun"/>
              </a:rPr>
              <a:t>产品</a:t>
            </a:r>
            <a:r>
              <a:rPr lang="zh-Hans" sz="2000" b="0" i="0" u="none" strike="noStrike" dirty="0" smtClean="0">
                <a:highlight>
                  <a:srgbClr val="000000">
                    <a:alpha val="0"/>
                  </a:srgbClr>
                </a:highlight>
                <a:latin typeface="Simsun"/>
                <a:ea typeface="Simsun"/>
              </a:rPr>
              <a:t>，</a:t>
            </a:r>
            <a:r>
              <a:rPr lang="zh-Hans" sz="2000" b="0" i="0" u="none" strike="noStrike" dirty="0">
                <a:highlight>
                  <a:srgbClr val="000000">
                    <a:alpha val="0"/>
                  </a:srgbClr>
                </a:highlight>
                <a:latin typeface="Simsun"/>
                <a:ea typeface="Simsun"/>
              </a:rPr>
              <a:t>千吨</a:t>
            </a:r>
            <a:endParaRPr lang="ru-RU" sz="2000" dirty="0"/>
          </a:p>
        </p:txBody>
      </p:sp>
      <p:graphicFrame>
        <p:nvGraphicFramePr>
          <p:cNvPr id="9" name="Table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1A05FE78-094D-46B9-AE87-C957F7ECCD47}"/>
              </a:ext>
            </a:extLst>
          </p:cNvPr>
          <p:cNvGraphicFramePr>
            <a:graphicFrameLocks noGrp="1"/>
          </p:cNvGraphicFramePr>
          <p:nvPr>
            <p:extLst>
              <p:ext uri="{D42A27DB-BD31-4B8C-83A1-F6EECF244321}">
                <p14:modId xmlns:p14="http://schemas.microsoft.com/office/powerpoint/2010/main" val="1685579664"/>
              </p:ext>
            </p:extLst>
          </p:nvPr>
        </p:nvGraphicFramePr>
        <p:xfrm>
          <a:off x="646135" y="4112673"/>
          <a:ext cx="8871821" cy="2041080"/>
        </p:xfrm>
        <a:graphic>
          <a:graphicData uri="http://schemas.openxmlformats.org/drawingml/2006/table">
            <a:tbl>
              <a:tblPr/>
              <a:tblGrid>
                <a:gridCol w="1005913">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544899722"/>
                    </a:ext>
                  </a:extLst>
                </a:gridCol>
                <a:gridCol w="151711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924694947"/>
                    </a:ext>
                  </a:extLst>
                </a:gridCol>
                <a:gridCol w="1071874">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523958337"/>
                    </a:ext>
                  </a:extLst>
                </a:gridCol>
                <a:gridCol w="1533604">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945742215"/>
                    </a:ext>
                  </a:extLst>
                </a:gridCol>
                <a:gridCol w="144643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925483344"/>
                    </a:ext>
                  </a:extLst>
                </a:gridCol>
                <a:gridCol w="1360714">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4213543786"/>
                    </a:ext>
                  </a:extLst>
                </a:gridCol>
                <a:gridCol w="936171">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026067510"/>
                    </a:ext>
                  </a:extLst>
                </a:gridCol>
              </a:tblGrid>
              <a:tr h="577860">
                <a:tc>
                  <a:txBody>
                    <a:bodyPr/>
                    <a:lstStyle/>
                    <a:p>
                      <a:pPr algn="ctr" rtl="0" fontAlgn="ctr"/>
                      <a:r>
                        <a:rPr lang="zh-Hans" sz="1600" b="1" i="0" u="none" strike="noStrike">
                          <a:solidFill>
                            <a:srgbClr val="000000"/>
                          </a:solidFill>
                          <a:highlight>
                            <a:srgbClr val="000000">
                              <a:alpha val="0"/>
                            </a:srgbClr>
                          </a:highlight>
                          <a:latin typeface="Simsun"/>
                          <a:ea typeface="Simsun"/>
                        </a:rPr>
                        <a:t>年</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Hans" sz="1600" b="1" i="0" u="none" strike="noStrike">
                          <a:solidFill>
                            <a:srgbClr val="000000"/>
                          </a:solidFill>
                          <a:highlight>
                            <a:srgbClr val="000000">
                              <a:alpha val="0"/>
                            </a:srgbClr>
                          </a:highlight>
                          <a:latin typeface="Simsun"/>
                          <a:ea typeface="Simsun"/>
                        </a:rPr>
                        <a:t>肉类</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Hans" sz="1600" b="1" i="0" u="none" strike="noStrike">
                          <a:solidFill>
                            <a:srgbClr val="000000"/>
                          </a:solidFill>
                          <a:highlight>
                            <a:srgbClr val="000000">
                              <a:alpha val="0"/>
                            </a:srgbClr>
                          </a:highlight>
                          <a:latin typeface="Simsun"/>
                          <a:ea typeface="Simsun"/>
                        </a:rPr>
                        <a:t>牛奶</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Hans" sz="1600" b="1" i="0" u="none" strike="noStrike">
                          <a:solidFill>
                            <a:srgbClr val="000000"/>
                          </a:solidFill>
                          <a:highlight>
                            <a:srgbClr val="000000">
                              <a:alpha val="0"/>
                            </a:srgbClr>
                          </a:highlight>
                          <a:latin typeface="Simsun"/>
                          <a:ea typeface="Simsun"/>
                        </a:rPr>
                        <a:t>鸡蛋，</a:t>
                      </a:r>
                      <a:br>
                        <a:rPr lang="zh-Hans" sz="1600" b="1" i="0" u="none" strike="noStrike">
                          <a:solidFill>
                            <a:srgbClr val="000000"/>
                          </a:solidFill>
                          <a:highlight>
                            <a:srgbClr val="000000">
                              <a:alpha val="0"/>
                            </a:srgbClr>
                          </a:highlight>
                          <a:latin typeface="Simsun"/>
                          <a:ea typeface="Simsun"/>
                        </a:rPr>
                      </a:br>
                      <a:r>
                        <a:rPr lang="zh-Hans" sz="1600" b="1" i="0" u="none" strike="noStrike">
                          <a:solidFill>
                            <a:srgbClr val="000000"/>
                          </a:solidFill>
                          <a:highlight>
                            <a:srgbClr val="000000">
                              <a:alpha val="0"/>
                            </a:srgbClr>
                          </a:highlight>
                          <a:latin typeface="Simsun"/>
                          <a:ea typeface="Simsun"/>
                        </a:rPr>
                        <a:t>百万个</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Hans" sz="1600" b="1" i="0" u="none" strike="noStrike">
                          <a:solidFill>
                            <a:srgbClr val="000000"/>
                          </a:solidFill>
                          <a:highlight>
                            <a:srgbClr val="000000">
                              <a:alpha val="0"/>
                            </a:srgbClr>
                          </a:highlight>
                          <a:latin typeface="Simsun"/>
                          <a:ea typeface="Simsun"/>
                        </a:rPr>
                        <a:t>羊毛</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Hans" sz="1600" b="1" i="0" u="none" strike="noStrike">
                          <a:solidFill>
                            <a:srgbClr val="000000"/>
                          </a:solidFill>
                          <a:highlight>
                            <a:srgbClr val="000000">
                              <a:alpha val="0"/>
                            </a:srgbClr>
                          </a:highlight>
                          <a:latin typeface="Simsun"/>
                          <a:ea typeface="Simsun"/>
                        </a:rPr>
                        <a:t>茧，吨</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Hans" sz="1600" b="1" i="0" u="none" strike="noStrike">
                          <a:solidFill>
                            <a:srgbClr val="000000"/>
                          </a:solidFill>
                          <a:highlight>
                            <a:srgbClr val="000000">
                              <a:alpha val="0"/>
                            </a:srgbClr>
                          </a:highlight>
                          <a:latin typeface="Simsun"/>
                          <a:ea typeface="Simsun"/>
                        </a:rPr>
                        <a:t>蜂蜜</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2885425427"/>
                  </a:ext>
                </a:extLst>
              </a:tr>
              <a:tr h="292644">
                <a:tc>
                  <a:txBody>
                    <a:bodyPr/>
                    <a:lstStyle/>
                    <a:p>
                      <a:pPr algn="ctr" rtl="0" fontAlgn="b"/>
                      <a:r>
                        <a:rPr lang="zh-Hans" sz="1600" b="0" i="0" u="none" strike="noStrike">
                          <a:solidFill>
                            <a:srgbClr val="000000"/>
                          </a:solidFill>
                          <a:highlight>
                            <a:srgbClr val="000000">
                              <a:alpha val="0"/>
                            </a:srgbClr>
                          </a:highlight>
                          <a:latin typeface="Simsun"/>
                          <a:ea typeface="Simsun"/>
                        </a:rPr>
                        <a:t>2000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153.6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1031.1</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542.6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10.9</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66.6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0.6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979202907"/>
                  </a:ext>
                </a:extLst>
              </a:tr>
              <a:tr h="292644">
                <a:tc>
                  <a:txBody>
                    <a:bodyPr/>
                    <a:lstStyle/>
                    <a:p>
                      <a:pPr algn="ctr" rtl="0" fontAlgn="b"/>
                      <a:r>
                        <a:rPr lang="zh-Hans" sz="1600" b="0" i="0" u="none" strike="noStrike">
                          <a:solidFill>
                            <a:srgbClr val="000000"/>
                          </a:solidFill>
                          <a:highlight>
                            <a:srgbClr val="000000">
                              <a:alpha val="0"/>
                            </a:srgbClr>
                          </a:highlight>
                          <a:latin typeface="Simsun"/>
                          <a:ea typeface="Simsun"/>
                        </a:rPr>
                        <a:t>2010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244.9</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1535.8</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1178.6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15.6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6.0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1.9</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3356215978"/>
                  </a:ext>
                </a:extLst>
              </a:tr>
              <a:tr h="292644">
                <a:tc>
                  <a:txBody>
                    <a:bodyPr/>
                    <a:lstStyle/>
                    <a:p>
                      <a:pPr algn="ctr" rtl="0" fontAlgn="b"/>
                      <a:r>
                        <a:rPr lang="zh-Hans" sz="1600" b="0" i="0" u="none" strike="noStrike">
                          <a:solidFill>
                            <a:srgbClr val="000000"/>
                          </a:solidFill>
                          <a:highlight>
                            <a:srgbClr val="000000">
                              <a:alpha val="0"/>
                            </a:srgbClr>
                          </a:highlight>
                          <a:latin typeface="Simsun"/>
                          <a:ea typeface="Simsun"/>
                        </a:rPr>
                        <a:t>2015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298.6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1924.5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1552.9</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17.0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0.2</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2.6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312132403"/>
                  </a:ext>
                </a:extLst>
              </a:tr>
              <a:tr h="292644">
                <a:tc>
                  <a:txBody>
                    <a:bodyPr/>
                    <a:lstStyle/>
                    <a:p>
                      <a:pPr algn="ctr" rtl="0" fontAlgn="b"/>
                      <a:r>
                        <a:rPr lang="zh-Hans" sz="1600" b="0" i="0" u="none" strike="noStrike">
                          <a:solidFill>
                            <a:srgbClr val="000000"/>
                          </a:solidFill>
                          <a:highlight>
                            <a:srgbClr val="000000">
                              <a:alpha val="0"/>
                            </a:srgbClr>
                          </a:highlight>
                          <a:latin typeface="Simsun"/>
                          <a:ea typeface="Simsun"/>
                        </a:rPr>
                        <a:t>2020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346.0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2192.5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1906.2</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16.1</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446.6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rtl="0" fontAlgn="b"/>
                      <a:r>
                        <a:rPr lang="zh-Hans" sz="1600" b="0" i="0" u="none" strike="noStrike">
                          <a:solidFill>
                            <a:srgbClr val="000000"/>
                          </a:solidFill>
                          <a:highlight>
                            <a:srgbClr val="000000">
                              <a:alpha val="0"/>
                            </a:srgbClr>
                          </a:highlight>
                          <a:latin typeface="Simsun"/>
                          <a:ea typeface="Simsun"/>
                        </a:rPr>
                        <a:t>6.6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181604994"/>
                  </a:ext>
                </a:extLst>
              </a:tr>
              <a:tr h="292644">
                <a:tc>
                  <a:txBody>
                    <a:bodyPr/>
                    <a:lstStyle/>
                    <a:p>
                      <a:pPr algn="ctr" rtl="0" fontAlgn="b"/>
                      <a:r>
                        <a:rPr lang="zh-Hans" sz="1600" b="1" i="0" u="none" strike="noStrike">
                          <a:solidFill>
                            <a:srgbClr val="000000"/>
                          </a:solidFill>
                          <a:highlight>
                            <a:srgbClr val="000000">
                              <a:alpha val="0"/>
                            </a:srgbClr>
                          </a:highlight>
                          <a:latin typeface="Simsun"/>
                          <a:ea typeface="Simsun"/>
                        </a:rPr>
                        <a:t>2000/2020</a:t>
                      </a:r>
                      <a:endParaRPr lang="ru-RU" sz="1600" b="1" i="0" u="none" strike="noStrike">
                        <a:solidFill>
                          <a:srgbClr val="000000"/>
                        </a:solidFill>
                        <a:effectLst/>
                        <a:latin typeface="Calibri" panose="020F0502020204030204" pitchFamily="34" charset="0"/>
                      </a:endParaRP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b"/>
                      <a:r>
                        <a:rPr lang="zh-Hans" sz="1600" b="1" i="0" u="none" strike="noStrike">
                          <a:solidFill>
                            <a:srgbClr val="000000"/>
                          </a:solidFill>
                          <a:highlight>
                            <a:srgbClr val="000000">
                              <a:alpha val="0"/>
                            </a:srgbClr>
                          </a:highlight>
                          <a:latin typeface="Simsun"/>
                          <a:ea typeface="Simsun"/>
                        </a:rPr>
                        <a:t>2.3</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b"/>
                      <a:r>
                        <a:rPr lang="zh-Hans" sz="1600" b="1" i="0" u="none" strike="noStrike">
                          <a:solidFill>
                            <a:srgbClr val="000000"/>
                          </a:solidFill>
                          <a:highlight>
                            <a:srgbClr val="000000">
                              <a:alpha val="0"/>
                            </a:srgbClr>
                          </a:highlight>
                          <a:latin typeface="Simsun"/>
                          <a:ea typeface="Simsun"/>
                        </a:rPr>
                        <a:t>2.1</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b"/>
                      <a:r>
                        <a:rPr lang="zh-Hans" sz="1600" b="1" i="0" u="none" strike="noStrike">
                          <a:solidFill>
                            <a:srgbClr val="000000"/>
                          </a:solidFill>
                          <a:highlight>
                            <a:srgbClr val="000000">
                              <a:alpha val="0"/>
                            </a:srgbClr>
                          </a:highlight>
                          <a:latin typeface="Simsun"/>
                          <a:ea typeface="Simsun"/>
                        </a:rPr>
                        <a:t>3.5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b"/>
                      <a:r>
                        <a:rPr lang="zh-Hans" sz="1600" b="1" i="0" u="none" strike="noStrike">
                          <a:solidFill>
                            <a:srgbClr val="000000"/>
                          </a:solidFill>
                          <a:highlight>
                            <a:srgbClr val="000000">
                              <a:alpha val="0"/>
                            </a:srgbClr>
                          </a:highlight>
                          <a:latin typeface="Simsun"/>
                          <a:ea typeface="Simsun"/>
                        </a:rPr>
                        <a:t>148%</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b"/>
                      <a:r>
                        <a:rPr lang="zh-Hans" sz="1600" b="1" i="0" u="none" strike="noStrike">
                          <a:solidFill>
                            <a:srgbClr val="000000"/>
                          </a:solidFill>
                          <a:highlight>
                            <a:srgbClr val="000000">
                              <a:alpha val="0"/>
                            </a:srgbClr>
                          </a:highlight>
                          <a:latin typeface="Simsun"/>
                          <a:ea typeface="Simsun"/>
                        </a:rPr>
                        <a:t>6.7</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b"/>
                      <a:r>
                        <a:rPr lang="zh-Hans" sz="1600" b="1" i="0" u="none" strike="noStrike">
                          <a:solidFill>
                            <a:srgbClr val="C00000"/>
                          </a:solidFill>
                          <a:highlight>
                            <a:srgbClr val="000000">
                              <a:alpha val="0"/>
                            </a:srgbClr>
                          </a:highlight>
                          <a:latin typeface="Simsun"/>
                          <a:ea typeface="Simsun"/>
                        </a:rPr>
                        <a:t>11.0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val="1713867949"/>
                  </a:ext>
                </a:extLst>
              </a:tr>
            </a:tbl>
          </a:graphicData>
        </a:graphic>
      </p:graphicFrame>
    </p:spTree>
    <p:extLst>
      <p:ext uri="{BB962C8B-B14F-4D97-AF65-F5344CB8AC3E}">
        <p14:creationId xmlns:p14="http://schemas.microsoft.com/office/powerpoint/2010/main" val="31683097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2079DA95-90DD-40FE-B1B1-84BFA25A1714}"/>
              </a:ext>
            </a:extLst>
          </p:cNvPr>
          <p:cNvSpPr/>
          <p:nvPr/>
        </p:nvSpPr>
        <p:spPr>
          <a:xfrm>
            <a:off x="461829" y="521026"/>
            <a:ext cx="5799536" cy="400110"/>
          </a:xfrm>
          <a:prstGeom prst="rect">
            <a:avLst/>
          </a:prstGeom>
        </p:spPr>
        <p:txBody>
          <a:bodyPr wrap="none">
            <a:noAutofit/>
          </a:bodyPr>
          <a:lstStyle/>
          <a:p>
            <a:pPr rtl="0"/>
            <a:r>
              <a:rPr lang="zh-CN" altLang="en-US" sz="2000" b="1" i="0" u="none" strike="noStrike" dirty="0" smtClean="0">
                <a:solidFill>
                  <a:srgbClr val="0070C0"/>
                </a:solidFill>
                <a:highlight>
                  <a:srgbClr val="000000">
                    <a:alpha val="0"/>
                  </a:srgbClr>
                </a:highlight>
                <a:latin typeface="Simsun"/>
                <a:ea typeface="Simsun"/>
              </a:rPr>
              <a:t>不同类型</a:t>
            </a:r>
            <a:r>
              <a:rPr lang="zh-Hans" sz="2000" b="1" i="0" u="none" strike="noStrike" dirty="0" smtClean="0">
                <a:solidFill>
                  <a:srgbClr val="0070C0"/>
                </a:solidFill>
                <a:highlight>
                  <a:srgbClr val="000000">
                    <a:alpha val="0"/>
                  </a:srgbClr>
                </a:highlight>
                <a:latin typeface="Simsun"/>
                <a:ea typeface="Simsun"/>
              </a:rPr>
              <a:t>农产品</a:t>
            </a:r>
            <a:r>
              <a:rPr lang="zh-Hans" sz="2000" b="1" i="0" u="none" strike="noStrike" dirty="0">
                <a:solidFill>
                  <a:srgbClr val="0070C0"/>
                </a:solidFill>
                <a:highlight>
                  <a:srgbClr val="000000">
                    <a:alpha val="0"/>
                  </a:srgbClr>
                </a:highlight>
                <a:latin typeface="Simsun"/>
                <a:ea typeface="Simsun"/>
              </a:rPr>
              <a:t>产量</a:t>
            </a:r>
            <a:r>
              <a:rPr lang="zh-Hans" sz="2000" b="0" i="0" u="none" strike="noStrike" dirty="0">
                <a:highlight>
                  <a:srgbClr val="000000">
                    <a:alpha val="0"/>
                  </a:srgbClr>
                </a:highlight>
                <a:latin typeface="Simsun"/>
                <a:ea typeface="Simsun"/>
              </a:rPr>
              <a:t>，吨/公顷</a:t>
            </a:r>
            <a:endParaRPr lang="ru-RU" sz="2000" dirty="0"/>
          </a:p>
        </p:txBody>
      </p:sp>
      <p:graphicFrame>
        <p:nvGraphicFramePr>
          <p:cNvPr id="4" name="Chart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E7A2DCA4-9F8F-49BF-90EB-FDDCA303545C}"/>
              </a:ext>
            </a:extLst>
          </p:cNvPr>
          <p:cNvGraphicFramePr/>
          <p:nvPr>
            <p:extLst>
              <p:ext uri="{D42A27DB-BD31-4B8C-83A1-F6EECF244321}">
                <p14:modId xmlns:p14="http://schemas.microsoft.com/office/powerpoint/2010/main" val="812299210"/>
              </p:ext>
            </p:extLst>
          </p:nvPr>
        </p:nvGraphicFramePr>
        <p:xfrm>
          <a:off x="163446" y="1323919"/>
          <a:ext cx="6218104" cy="32307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A210AB15-66C3-40D2-BF7E-79B6C216941F}"/>
              </a:ext>
            </a:extLst>
          </p:cNvPr>
          <p:cNvSpPr txBox="1"/>
          <p:nvPr/>
        </p:nvSpPr>
        <p:spPr>
          <a:xfrm>
            <a:off x="9015500" y="6145717"/>
            <a:ext cx="3051156" cy="307777"/>
          </a:xfrm>
          <a:prstGeom prst="rect">
            <a:avLst/>
          </a:prstGeom>
          <a:noFill/>
        </p:spPr>
        <p:txBody>
          <a:bodyPr wrap="none" rtlCol="0">
            <a:noAutofit/>
          </a:bodyPr>
          <a:lstStyle/>
          <a:p>
            <a:pPr rtl="0"/>
            <a:r>
              <a:rPr lang="zh-Hans" sz="1400" b="1" i="1" u="none" strike="noStrike" dirty="0">
                <a:highlight>
                  <a:srgbClr val="000000">
                    <a:alpha val="0"/>
                  </a:srgbClr>
                </a:highlight>
                <a:latin typeface="Simsun"/>
                <a:ea typeface="Simsun"/>
              </a:rPr>
              <a:t>资料来源</a:t>
            </a:r>
            <a:r>
              <a:rPr lang="zh-Hans" sz="1400" b="1" i="1" u="none" strike="noStrike" dirty="0" smtClean="0">
                <a:highlight>
                  <a:srgbClr val="000000">
                    <a:alpha val="0"/>
                  </a:srgbClr>
                </a:highlight>
                <a:latin typeface="Simsun"/>
                <a:ea typeface="Simsun"/>
              </a:rPr>
              <a:t>：</a:t>
            </a:r>
            <a:r>
              <a:rPr lang="zh-CN" altLang="en-US" sz="1400" b="0" i="0" u="none" strike="noStrike" dirty="0" smtClean="0">
                <a:highlight>
                  <a:srgbClr val="000000">
                    <a:alpha val="0"/>
                  </a:srgbClr>
                </a:highlight>
                <a:latin typeface="Simsun"/>
                <a:ea typeface="Simsun"/>
              </a:rPr>
              <a:t>阿塞拜疆阿塞拜疆国家海关委员会</a:t>
            </a:r>
            <a:endParaRPr lang="ru-RU" sz="1400" dirty="0"/>
          </a:p>
        </p:txBody>
      </p:sp>
      <p:sp>
        <p:nvSpPr>
          <p:cNvPr id="6" name="Rectangl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AF18A3F2-7226-48B2-9C7D-B1128C69A383}"/>
              </a:ext>
            </a:extLst>
          </p:cNvPr>
          <p:cNvSpPr/>
          <p:nvPr/>
        </p:nvSpPr>
        <p:spPr>
          <a:xfrm>
            <a:off x="6639429" y="521026"/>
            <a:ext cx="5312865" cy="400110"/>
          </a:xfrm>
          <a:prstGeom prst="rect">
            <a:avLst/>
          </a:prstGeom>
        </p:spPr>
        <p:txBody>
          <a:bodyPr wrap="none">
            <a:noAutofit/>
          </a:bodyPr>
          <a:lstStyle/>
          <a:p>
            <a:pPr rtl="0"/>
            <a:r>
              <a:rPr lang="zh-Hans" sz="2000" b="1" i="0" u="none" strike="noStrike" dirty="0">
                <a:solidFill>
                  <a:srgbClr val="0070C0"/>
                </a:solidFill>
                <a:highlight>
                  <a:srgbClr val="000000">
                    <a:alpha val="0"/>
                  </a:srgbClr>
                </a:highlight>
                <a:latin typeface="Simsun"/>
                <a:ea typeface="Simsun"/>
              </a:rPr>
              <a:t>活畜和</a:t>
            </a:r>
            <a:r>
              <a:rPr lang="zh-Hans" sz="2000" b="1" i="0" u="none" strike="noStrike" dirty="0" smtClean="0">
                <a:solidFill>
                  <a:srgbClr val="0070C0"/>
                </a:solidFill>
                <a:highlight>
                  <a:srgbClr val="000000">
                    <a:alpha val="0"/>
                  </a:srgbClr>
                </a:highlight>
                <a:latin typeface="Simsun"/>
                <a:ea typeface="Simsun"/>
              </a:rPr>
              <a:t>家禽</a:t>
            </a:r>
            <a:r>
              <a:rPr lang="zh-CN" altLang="en-US" sz="2000" b="1" dirty="0">
                <a:solidFill>
                  <a:srgbClr val="0070C0"/>
                </a:solidFill>
                <a:highlight>
                  <a:srgbClr val="000000">
                    <a:alpha val="0"/>
                  </a:srgbClr>
                </a:highlight>
                <a:latin typeface="Simsun"/>
                <a:ea typeface="Simsun"/>
              </a:rPr>
              <a:t>产量</a:t>
            </a:r>
            <a:r>
              <a:rPr lang="zh-Hans" sz="2000" b="0" i="0" u="none" strike="noStrike" dirty="0" smtClean="0">
                <a:highlight>
                  <a:srgbClr val="000000">
                    <a:alpha val="0"/>
                  </a:srgbClr>
                </a:highlight>
                <a:latin typeface="Simsun"/>
                <a:ea typeface="Simsun"/>
              </a:rPr>
              <a:t>，</a:t>
            </a:r>
            <a:r>
              <a:rPr lang="zh-Hans" sz="2000" b="0" i="0" u="none" strike="noStrike" dirty="0">
                <a:highlight>
                  <a:srgbClr val="000000">
                    <a:alpha val="0"/>
                  </a:srgbClr>
                </a:highlight>
                <a:latin typeface="Simsun"/>
                <a:ea typeface="Simsun"/>
              </a:rPr>
              <a:t>公斤</a:t>
            </a:r>
            <a:endParaRPr lang="ru-RU" sz="2000" dirty="0"/>
          </a:p>
        </p:txBody>
      </p:sp>
      <p:graphicFrame>
        <p:nvGraphicFramePr>
          <p:cNvPr id="7" name="Chart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10E94444-CACC-4D9C-A81A-5B31A1B63B89}"/>
              </a:ext>
            </a:extLst>
          </p:cNvPr>
          <p:cNvGraphicFramePr/>
          <p:nvPr>
            <p:extLst>
              <p:ext uri="{D42A27DB-BD31-4B8C-83A1-F6EECF244321}">
                <p14:modId xmlns:p14="http://schemas.microsoft.com/office/powerpoint/2010/main" val="1521389033"/>
              </p:ext>
            </p:extLst>
          </p:nvPr>
        </p:nvGraphicFramePr>
        <p:xfrm>
          <a:off x="6464387" y="1114037"/>
          <a:ext cx="5487907" cy="3554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89833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21A6FA1-72F4-4993-9C4E-ED7E15286FA3}"/>
              </a:ext>
            </a:extLst>
          </p:cNvPr>
          <p:cNvSpPr/>
          <p:nvPr/>
        </p:nvSpPr>
        <p:spPr>
          <a:xfrm>
            <a:off x="283026" y="1075105"/>
            <a:ext cx="10885715" cy="707886"/>
          </a:xfrm>
          <a:prstGeom prst="rect">
            <a:avLst/>
          </a:prstGeom>
        </p:spPr>
        <p:txBody>
          <a:bodyPr wrap="square">
            <a:noAutofit/>
          </a:bodyPr>
          <a:lstStyle/>
          <a:p>
            <a:pPr rtl="0">
              <a:spcBef>
                <a:spcPts val="600"/>
              </a:spcBef>
              <a:spcAft>
                <a:spcPts val="600"/>
              </a:spcAft>
            </a:pPr>
            <a:r>
              <a:rPr lang="zh-Hans" sz="2000" b="0" i="0" u="none" strike="noStrike">
                <a:highlight>
                  <a:srgbClr val="000000">
                    <a:alpha val="0"/>
                  </a:srgbClr>
                </a:highlight>
                <a:latin typeface="Simsun"/>
                <a:ea typeface="Simsun"/>
              </a:rPr>
              <a:t>2021年，阿塞拜疆的</a:t>
            </a:r>
            <a:r>
              <a:rPr lang="zh-Hans" sz="2000" b="1" i="0" u="none" strike="noStrike">
                <a:highlight>
                  <a:srgbClr val="000000">
                    <a:alpha val="0"/>
                  </a:srgbClr>
                </a:highlight>
                <a:latin typeface="Simsun"/>
                <a:ea typeface="Simsun"/>
              </a:rPr>
              <a:t>食品和农产品进口总额 </a:t>
            </a:r>
            <a:r>
              <a:rPr lang="zh-Hans" sz="2000" b="0" i="0" u="none" strike="noStrike">
                <a:highlight>
                  <a:srgbClr val="000000">
                    <a:alpha val="0"/>
                  </a:srgbClr>
                </a:highlight>
                <a:latin typeface="Simsun"/>
                <a:ea typeface="Simsun"/>
              </a:rPr>
              <a:t>为</a:t>
            </a:r>
            <a:r>
              <a:rPr lang="zh-Hans" sz="2000" b="1" i="0" u="none" strike="noStrike">
                <a:highlight>
                  <a:srgbClr val="000000">
                    <a:alpha val="0"/>
                  </a:srgbClr>
                </a:highlight>
                <a:latin typeface="Simsun"/>
                <a:ea typeface="Simsun"/>
              </a:rPr>
              <a:t>22亿美元</a:t>
            </a:r>
            <a:r>
              <a:rPr lang="zh-Hans" sz="2000" b="0" i="0" u="none" strike="noStrike">
                <a:highlight>
                  <a:srgbClr val="000000">
                    <a:alpha val="0"/>
                  </a:srgbClr>
                </a:highlight>
                <a:latin typeface="Simsun"/>
                <a:ea typeface="Simsun"/>
              </a:rPr>
              <a:t>（占进口总额的19%），</a:t>
            </a:r>
            <a:r>
              <a:rPr lang="zh-Hans" sz="2000" b="1" i="0" u="none" strike="noStrike">
                <a:highlight>
                  <a:srgbClr val="000000">
                    <a:alpha val="0"/>
                  </a:srgbClr>
                </a:highlight>
                <a:latin typeface="Simsun"/>
                <a:ea typeface="Simsun"/>
              </a:rPr>
              <a:t>出口总额为11亿美元 </a:t>
            </a:r>
            <a:r>
              <a:rPr lang="zh-Hans" sz="2000" b="0" i="0" u="none" strike="noStrike">
                <a:highlight>
                  <a:srgbClr val="000000">
                    <a:alpha val="0"/>
                  </a:srgbClr>
                </a:highlight>
                <a:latin typeface="Simsun"/>
                <a:ea typeface="Simsun"/>
              </a:rPr>
              <a:t>（占出口总额的5%）。</a:t>
            </a:r>
            <a:endParaRPr lang="az-Latn-AZ" sz="2000"/>
          </a:p>
        </p:txBody>
      </p:sp>
      <p:sp>
        <p:nvSpPr>
          <p:cNvPr id="5" name="TextBox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7B83660A-4A6A-4339-9D90-544E338625C2}"/>
              </a:ext>
            </a:extLst>
          </p:cNvPr>
          <p:cNvSpPr txBox="1"/>
          <p:nvPr/>
        </p:nvSpPr>
        <p:spPr>
          <a:xfrm>
            <a:off x="326570" y="384319"/>
            <a:ext cx="8333563" cy="461665"/>
          </a:xfrm>
          <a:prstGeom prst="rect">
            <a:avLst/>
          </a:prstGeom>
          <a:noFill/>
        </p:spPr>
        <p:txBody>
          <a:bodyPr wrap="none" rtlCol="0">
            <a:noAutofit/>
          </a:bodyPr>
          <a:lstStyle/>
          <a:p>
            <a:pPr rtl="0"/>
            <a:r>
              <a:rPr lang="zh-Hans" sz="2400" b="1" i="0" u="none" strike="noStrike">
                <a:solidFill>
                  <a:srgbClr val="0070C0"/>
                </a:solidFill>
                <a:highlight>
                  <a:srgbClr val="000000">
                    <a:alpha val="0"/>
                  </a:srgbClr>
                </a:highlight>
                <a:latin typeface="Simsun"/>
                <a:ea typeface="Simsun"/>
              </a:rPr>
              <a:t>食品和农产品进出口</a:t>
            </a:r>
            <a:endParaRPr lang="ru-RU" sz="2400" b="1">
              <a:solidFill>
                <a:srgbClr val="0070C0"/>
              </a:solidFill>
            </a:endParaRPr>
          </a:p>
        </p:txBody>
      </p:sp>
      <p:sp>
        <p:nvSpPr>
          <p:cNvPr id="6" name="Rectangl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C612B81B-A773-4DF2-84DA-76DE20F0B507}"/>
              </a:ext>
            </a:extLst>
          </p:cNvPr>
          <p:cNvSpPr/>
          <p:nvPr/>
        </p:nvSpPr>
        <p:spPr>
          <a:xfrm>
            <a:off x="326570" y="2124191"/>
            <a:ext cx="5617028" cy="4093428"/>
          </a:xfrm>
          <a:prstGeom prst="rect">
            <a:avLst/>
          </a:prstGeom>
          <a:ln>
            <a:solidFill>
              <a:schemeClr val="accent5">
                <a:lumMod val="60000"/>
                <a:lumOff val="40000"/>
              </a:schemeClr>
            </a:solidFill>
          </a:ln>
        </p:spPr>
        <p:txBody>
          <a:bodyPr wrap="square">
            <a:noAutofit/>
          </a:bodyPr>
          <a:lstStyle/>
          <a:p>
            <a:pPr rtl="0">
              <a:spcBef>
                <a:spcPts val="600"/>
              </a:spcBef>
              <a:spcAft>
                <a:spcPts val="600"/>
              </a:spcAft>
            </a:pPr>
            <a:r>
              <a:rPr lang="zh-Hans" sz="1600" dirty="0">
                <a:highlight>
                  <a:srgbClr val="000000">
                    <a:alpha val="0"/>
                  </a:srgbClr>
                </a:highlight>
                <a:latin typeface="Simsun"/>
                <a:ea typeface="Simsun"/>
                <a:cs typeface="Times New Roman"/>
              </a:rPr>
              <a:t>阿塞拜疆</a:t>
            </a:r>
            <a:r>
              <a:rPr lang="zh-Hans" sz="1600" b="1" i="0" u="none" strike="noStrike" dirty="0">
                <a:solidFill>
                  <a:srgbClr val="C00000"/>
                </a:solidFill>
                <a:highlight>
                  <a:srgbClr val="000000">
                    <a:alpha val="0"/>
                  </a:srgbClr>
                </a:highlight>
                <a:latin typeface="Simsun"/>
                <a:ea typeface="Simsun"/>
              </a:rPr>
              <a:t>进口</a:t>
            </a:r>
            <a:r>
              <a:rPr lang="zh-Hans" sz="1600" b="1" i="0" u="none" strike="noStrike" dirty="0">
                <a:solidFill>
                  <a:srgbClr val="0070C0"/>
                </a:solidFill>
                <a:highlight>
                  <a:srgbClr val="000000">
                    <a:alpha val="0"/>
                  </a:srgbClr>
                </a:highlight>
                <a:latin typeface="Simsun"/>
                <a:ea typeface="Simsun"/>
              </a:rPr>
              <a:t>最多的食品和农产品</a:t>
            </a:r>
            <a:r>
              <a:rPr lang="zh-Hans" sz="1600" b="0" i="0" u="none" strike="noStrike" dirty="0">
                <a:highlight>
                  <a:srgbClr val="000000">
                    <a:alpha val="0"/>
                  </a:srgbClr>
                </a:highlight>
                <a:latin typeface="Simsun"/>
                <a:ea typeface="Simsun"/>
              </a:rPr>
              <a:t>是（2021年）：</a:t>
            </a:r>
            <a:endParaRPr lang="az-Latn-AZ" sz="1600" dirty="0"/>
          </a:p>
          <a:p>
            <a:pPr marL="457200" indent="-338138" rtl="0">
              <a:buAutoNum type="arabicPeriod"/>
            </a:pPr>
            <a:r>
              <a:rPr lang="zh-Hans" sz="1600" b="1" i="0" u="none" strike="noStrike" dirty="0">
                <a:highlight>
                  <a:srgbClr val="000000">
                    <a:alpha val="0"/>
                  </a:srgbClr>
                </a:highlight>
                <a:latin typeface="Simsun"/>
                <a:ea typeface="Simsun"/>
              </a:rPr>
              <a:t>小麦和面包：</a:t>
            </a:r>
            <a:r>
              <a:rPr lang="zh-Hans" sz="1600" b="0" i="0" u="none" strike="noStrike" dirty="0">
                <a:highlight>
                  <a:srgbClr val="000000">
                    <a:alpha val="0"/>
                  </a:srgbClr>
                </a:highlight>
                <a:latin typeface="Simsun"/>
                <a:ea typeface="Simsun"/>
              </a:rPr>
              <a:t>120万吨，4.11亿美元</a:t>
            </a:r>
            <a:endParaRPr lang="az-Latn-AZ" sz="1600" dirty="0"/>
          </a:p>
          <a:p>
            <a:pPr marL="457200" indent="-338138" rtl="0">
              <a:buAutoNum type="arabicPeriod"/>
            </a:pPr>
            <a:r>
              <a:rPr lang="zh-Hans" sz="1600" b="1" i="0" u="none" strike="noStrike" dirty="0">
                <a:highlight>
                  <a:srgbClr val="000000">
                    <a:alpha val="0"/>
                  </a:srgbClr>
                </a:highlight>
                <a:latin typeface="Simsun"/>
                <a:ea typeface="Simsun"/>
              </a:rPr>
              <a:t>糖及糖制品：</a:t>
            </a:r>
            <a:r>
              <a:rPr lang="zh-Hans" sz="1600" b="0" i="0" u="none" strike="noStrike" dirty="0">
                <a:highlight>
                  <a:srgbClr val="000000">
                    <a:alpha val="0"/>
                  </a:srgbClr>
                </a:highlight>
                <a:latin typeface="Simsun"/>
                <a:ea typeface="Simsun"/>
              </a:rPr>
              <a:t>38.6万吨，3.69亿美元</a:t>
            </a:r>
          </a:p>
          <a:p>
            <a:pPr marL="457200" indent="-338138" rtl="0">
              <a:buAutoNum type="arabicPeriod"/>
            </a:pPr>
            <a:r>
              <a:rPr lang="zh-Hans" sz="1600" b="1" i="0" u="none" strike="noStrike" dirty="0">
                <a:highlight>
                  <a:srgbClr val="000000">
                    <a:alpha val="0"/>
                  </a:srgbClr>
                </a:highlight>
                <a:latin typeface="Simsun"/>
                <a:ea typeface="Simsun"/>
              </a:rPr>
              <a:t>植物油：</a:t>
            </a:r>
            <a:r>
              <a:rPr lang="zh-Hans" sz="1600" b="0" i="0" u="none" strike="noStrike" dirty="0">
                <a:highlight>
                  <a:srgbClr val="000000">
                    <a:alpha val="0"/>
                  </a:srgbClr>
                </a:highlight>
                <a:latin typeface="Simsun"/>
                <a:ea typeface="Simsun"/>
              </a:rPr>
              <a:t>12.6万吨，1.72亿美元</a:t>
            </a:r>
          </a:p>
          <a:p>
            <a:pPr marL="457200" indent="-338138" rtl="0">
              <a:buAutoNum type="arabicPeriod"/>
            </a:pPr>
            <a:r>
              <a:rPr lang="zh-Hans" sz="1600" b="1" i="0" u="none" strike="noStrike" dirty="0">
                <a:highlight>
                  <a:srgbClr val="000000">
                    <a:alpha val="0"/>
                  </a:srgbClr>
                </a:highlight>
                <a:latin typeface="Simsun"/>
                <a:ea typeface="Simsun"/>
              </a:rPr>
              <a:t>黄油：</a:t>
            </a:r>
            <a:r>
              <a:rPr lang="zh-Hans" sz="1600" b="0" i="0" u="none" strike="noStrike" dirty="0">
                <a:highlight>
                  <a:srgbClr val="000000">
                    <a:alpha val="0"/>
                  </a:srgbClr>
                </a:highlight>
                <a:latin typeface="Simsun"/>
                <a:ea typeface="Simsun"/>
              </a:rPr>
              <a:t>1.5万吨，7900万美元</a:t>
            </a:r>
          </a:p>
          <a:p>
            <a:pPr marL="457200" indent="-338138" rtl="0">
              <a:buAutoNum type="arabicPeriod"/>
            </a:pPr>
            <a:r>
              <a:rPr lang="zh-Hans" sz="1600" b="1" i="0" u="none" strike="noStrike" dirty="0">
                <a:highlight>
                  <a:srgbClr val="000000">
                    <a:alpha val="0"/>
                  </a:srgbClr>
                </a:highlight>
                <a:latin typeface="Simsun"/>
                <a:ea typeface="Simsun"/>
              </a:rPr>
              <a:t>烟草：</a:t>
            </a:r>
            <a:r>
              <a:rPr lang="zh-Hans" sz="1600" b="0" i="0" u="none" strike="noStrike" dirty="0">
                <a:highlight>
                  <a:srgbClr val="000000">
                    <a:alpha val="0"/>
                  </a:srgbClr>
                </a:highlight>
                <a:latin typeface="Simsun"/>
                <a:ea typeface="Simsun"/>
              </a:rPr>
              <a:t>5000吨，7300万美元</a:t>
            </a:r>
            <a:endParaRPr lang="az-Latn-AZ" sz="1600" dirty="0"/>
          </a:p>
          <a:p>
            <a:pPr marL="457200" indent="-338138" rtl="0">
              <a:buAutoNum type="arabicPeriod"/>
            </a:pPr>
            <a:r>
              <a:rPr lang="zh-Hans" sz="1600" b="1" i="0" u="none" strike="noStrike" dirty="0">
                <a:highlight>
                  <a:srgbClr val="000000">
                    <a:alpha val="0"/>
                  </a:srgbClr>
                </a:highlight>
                <a:latin typeface="Simsun"/>
                <a:ea typeface="Simsun"/>
              </a:rPr>
              <a:t>茶叶：</a:t>
            </a:r>
            <a:r>
              <a:rPr lang="zh-Hans" sz="1600" b="0" i="0" u="none" strike="noStrike" dirty="0">
                <a:highlight>
                  <a:srgbClr val="000000">
                    <a:alpha val="0"/>
                  </a:srgbClr>
                </a:highlight>
                <a:latin typeface="Simsun"/>
                <a:ea typeface="Simsun"/>
              </a:rPr>
              <a:t>1.4万吨，6200万美元</a:t>
            </a:r>
            <a:endParaRPr lang="az-Latn-AZ" sz="1600" dirty="0"/>
          </a:p>
          <a:p>
            <a:pPr marL="457200" indent="-338138" rtl="0">
              <a:buAutoNum type="arabicPeriod"/>
            </a:pPr>
            <a:r>
              <a:rPr lang="zh-Hans" sz="1600" b="1" i="0" u="none" strike="noStrike" dirty="0">
                <a:highlight>
                  <a:srgbClr val="000000">
                    <a:alpha val="0"/>
                  </a:srgbClr>
                </a:highlight>
                <a:latin typeface="Simsun"/>
                <a:ea typeface="Simsun"/>
              </a:rPr>
              <a:t>薯类：</a:t>
            </a:r>
            <a:r>
              <a:rPr lang="zh-Hans" sz="1600" b="0" i="0" u="none" strike="noStrike" dirty="0">
                <a:highlight>
                  <a:srgbClr val="000000">
                    <a:alpha val="0"/>
                  </a:srgbClr>
                </a:highlight>
                <a:latin typeface="Simsun"/>
                <a:ea typeface="Simsun"/>
              </a:rPr>
              <a:t>21.5万吨，5600万美元</a:t>
            </a:r>
            <a:endParaRPr lang="az-Latn-AZ" sz="1600" dirty="0"/>
          </a:p>
          <a:p>
            <a:pPr marL="457200" indent="-338138" rtl="0">
              <a:buAutoNum type="arabicPeriod"/>
            </a:pPr>
            <a:r>
              <a:rPr lang="zh-Hans" sz="1600" b="1" i="0" u="none" strike="noStrike" dirty="0">
                <a:highlight>
                  <a:srgbClr val="000000">
                    <a:alpha val="0"/>
                  </a:srgbClr>
                </a:highlight>
                <a:latin typeface="Simsun"/>
                <a:ea typeface="Simsun"/>
              </a:rPr>
              <a:t>油饼和其他固体残留物（大豆）：</a:t>
            </a:r>
            <a:r>
              <a:rPr lang="zh-Hans" sz="1600" b="0" i="0" u="none" strike="noStrike" dirty="0">
                <a:highlight>
                  <a:srgbClr val="000000">
                    <a:alpha val="0"/>
                  </a:srgbClr>
                </a:highlight>
                <a:latin typeface="Simsun"/>
                <a:ea typeface="Simsun"/>
              </a:rPr>
              <a:t>9.4万吨，5500万美元</a:t>
            </a:r>
            <a:endParaRPr lang="az-Latn-AZ" sz="1600" dirty="0"/>
          </a:p>
          <a:p>
            <a:pPr>
              <a:spcBef>
                <a:spcPts val="600"/>
              </a:spcBef>
              <a:spcAft>
                <a:spcPts val="600"/>
              </a:spcAft>
            </a:pPr>
            <a:endParaRPr lang="az-Latn-AZ" dirty="0"/>
          </a:p>
          <a:p>
            <a:pPr rtl="0">
              <a:spcBef>
                <a:spcPts val="600"/>
              </a:spcBef>
              <a:spcAft>
                <a:spcPts val="600"/>
              </a:spcAft>
            </a:pPr>
            <a:r>
              <a:rPr lang="zh-Hans" sz="1600" b="0" i="0" u="none" strike="noStrike" dirty="0">
                <a:highlight>
                  <a:srgbClr val="000000">
                    <a:alpha val="0"/>
                  </a:srgbClr>
                </a:highlight>
                <a:latin typeface="Simsun"/>
                <a:ea typeface="Simsun"/>
              </a:rPr>
              <a:t>这些产品占阿塞拜疆食品和农产品进口总值的一半以上。</a:t>
            </a:r>
            <a:endParaRPr lang="ru-RU" sz="1600" dirty="0"/>
          </a:p>
        </p:txBody>
      </p:sp>
      <p:sp>
        <p:nvSpPr>
          <p:cNvPr id="7" name="Rectangl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92686AF3-2408-4A20-91B8-D7918CA50003}"/>
              </a:ext>
            </a:extLst>
          </p:cNvPr>
          <p:cNvSpPr/>
          <p:nvPr/>
        </p:nvSpPr>
        <p:spPr>
          <a:xfrm>
            <a:off x="6226627" y="2116946"/>
            <a:ext cx="5617028" cy="4184928"/>
          </a:xfrm>
          <a:prstGeom prst="rect">
            <a:avLst/>
          </a:prstGeom>
          <a:ln>
            <a:solidFill>
              <a:schemeClr val="accent5">
                <a:lumMod val="60000"/>
                <a:lumOff val="40000"/>
              </a:schemeClr>
            </a:solidFill>
          </a:ln>
        </p:spPr>
        <p:txBody>
          <a:bodyPr wrap="square">
            <a:noAutofit/>
          </a:bodyPr>
          <a:lstStyle/>
          <a:p>
            <a:pPr marL="53975" rtl="0">
              <a:lnSpc>
                <a:spcPct val="107000"/>
              </a:lnSpc>
              <a:spcAft>
                <a:spcPts val="800"/>
              </a:spcAft>
            </a:pPr>
            <a:r>
              <a:rPr lang="zh-Hans" sz="1600" b="0" i="0" u="none" strike="noStrike" dirty="0">
                <a:highlight>
                  <a:srgbClr val="000000">
                    <a:alpha val="0"/>
                  </a:srgbClr>
                </a:highlight>
                <a:latin typeface="Simsun"/>
                <a:ea typeface="Simsun"/>
                <a:cs typeface="Times New Roman"/>
              </a:rPr>
              <a:t>阿塞拜疆</a:t>
            </a:r>
            <a:r>
              <a:rPr lang="zh-Hans" sz="1600" b="1" i="0" u="none" strike="noStrike" dirty="0">
                <a:solidFill>
                  <a:srgbClr val="C00000"/>
                </a:solidFill>
                <a:highlight>
                  <a:srgbClr val="000000">
                    <a:alpha val="0"/>
                  </a:srgbClr>
                </a:highlight>
                <a:latin typeface="Simsun"/>
                <a:ea typeface="Simsun"/>
                <a:cs typeface="Times New Roman"/>
              </a:rPr>
              <a:t>出口</a:t>
            </a:r>
            <a:r>
              <a:rPr lang="zh-Hans" sz="1600" b="1" i="0" u="none" strike="noStrike" dirty="0">
                <a:solidFill>
                  <a:srgbClr val="0070C0"/>
                </a:solidFill>
                <a:highlight>
                  <a:srgbClr val="000000">
                    <a:alpha val="0"/>
                  </a:srgbClr>
                </a:highlight>
                <a:latin typeface="Simsun"/>
                <a:ea typeface="Simsun"/>
                <a:cs typeface="Times New Roman"/>
              </a:rPr>
              <a:t>最多的食品和农产品</a:t>
            </a:r>
            <a:r>
              <a:rPr lang="zh-Hans" sz="1600" dirty="0">
                <a:highlight>
                  <a:srgbClr val="000000">
                    <a:alpha val="0"/>
                  </a:srgbClr>
                </a:highlight>
                <a:latin typeface="Simsun"/>
                <a:ea typeface="Simsun"/>
                <a:cs typeface="Times New Roman"/>
              </a:rPr>
              <a:t>是（2021年）</a:t>
            </a:r>
            <a:r>
              <a:rPr lang="zh-Hans" sz="1600" b="1" i="0" u="none" strike="noStrike" dirty="0">
                <a:solidFill>
                  <a:srgbClr val="0070C0"/>
                </a:solidFill>
                <a:highlight>
                  <a:srgbClr val="000000">
                    <a:alpha val="0"/>
                  </a:srgbClr>
                </a:highlight>
                <a:latin typeface="Simsun"/>
                <a:ea typeface="Simsun"/>
                <a:cs typeface="Times New Roman"/>
              </a:rPr>
              <a:t>：</a:t>
            </a:r>
            <a:endParaRPr lang="ru-RU" sz="1600" dirty="0">
              <a:latin typeface="Calibri" panose="020F0502020204030204" pitchFamily="34" charset="0"/>
              <a:ea typeface="Calibri" panose="020F0502020204030204" pitchFamily="34" charset="0"/>
              <a:cs typeface="Times New Roman" pitchFamily="18" charset="0"/>
            </a:endParaRPr>
          </a:p>
          <a:p>
            <a:pPr marL="119063" indent="403225" rtl="0">
              <a:lnSpc>
                <a:spcPct val="107000"/>
              </a:lnSpc>
              <a:buFont typeface="+mj-lt"/>
              <a:buAutoNum type="arabicPeriod"/>
            </a:pPr>
            <a:r>
              <a:rPr lang="zh-Hans" sz="1600" b="1" i="0" u="none" strike="noStrike" dirty="0">
                <a:highlight>
                  <a:srgbClr val="000000">
                    <a:alpha val="0"/>
                  </a:srgbClr>
                </a:highlight>
                <a:latin typeface="Simsun"/>
                <a:ea typeface="Simsun"/>
                <a:cs typeface="Times New Roman"/>
              </a:rPr>
              <a:t>棉纤维和纱线：</a:t>
            </a:r>
            <a:r>
              <a:rPr lang="zh-Hans" sz="1600" b="0" i="0" u="none" strike="noStrike" dirty="0">
                <a:highlight>
                  <a:srgbClr val="000000">
                    <a:alpha val="0"/>
                  </a:srgbClr>
                </a:highlight>
                <a:latin typeface="Simsun"/>
                <a:ea typeface="Simsun"/>
                <a:cs typeface="Times New Roman"/>
              </a:rPr>
              <a:t>13.9万吨，2.58亿美元</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rtl="0">
              <a:lnSpc>
                <a:spcPct val="107000"/>
              </a:lnSpc>
              <a:buFont typeface="+mj-lt"/>
              <a:buAutoNum type="arabicPeriod"/>
            </a:pPr>
            <a:r>
              <a:rPr lang="zh-Hans" sz="1600" b="1" i="0" u="none" strike="noStrike" dirty="0">
                <a:highlight>
                  <a:srgbClr val="000000">
                    <a:alpha val="0"/>
                  </a:srgbClr>
                </a:highlight>
                <a:latin typeface="Simsun"/>
                <a:ea typeface="Simsun"/>
                <a:cs typeface="Times New Roman"/>
              </a:rPr>
              <a:t>番茄：</a:t>
            </a:r>
            <a:r>
              <a:rPr lang="zh-Hans" sz="1600" b="0" i="0" u="none" strike="noStrike" dirty="0">
                <a:highlight>
                  <a:srgbClr val="000000">
                    <a:alpha val="0"/>
                  </a:srgbClr>
                </a:highlight>
                <a:latin typeface="Simsun"/>
                <a:ea typeface="Simsun"/>
                <a:cs typeface="Times New Roman"/>
              </a:rPr>
              <a:t>14.5万吨，1.6亿美元</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rtl="0">
              <a:lnSpc>
                <a:spcPct val="107000"/>
              </a:lnSpc>
              <a:buFont typeface="+mj-lt"/>
              <a:buAutoNum type="arabicPeriod"/>
            </a:pPr>
            <a:r>
              <a:rPr lang="zh-Hans" sz="1600" b="1" i="0" u="none" strike="noStrike" dirty="0">
                <a:highlight>
                  <a:srgbClr val="000000">
                    <a:alpha val="0"/>
                  </a:srgbClr>
                </a:highlight>
                <a:latin typeface="Simsun"/>
                <a:ea typeface="Simsun"/>
                <a:cs typeface="Times New Roman"/>
              </a:rPr>
              <a:t>柿子：</a:t>
            </a:r>
            <a:r>
              <a:rPr lang="zh-Hans" sz="1600" b="0" i="0" u="none" strike="noStrike" dirty="0">
                <a:highlight>
                  <a:srgbClr val="000000">
                    <a:alpha val="0"/>
                  </a:srgbClr>
                </a:highlight>
                <a:latin typeface="Simsun"/>
                <a:ea typeface="Simsun"/>
                <a:cs typeface="Times New Roman"/>
              </a:rPr>
              <a:t>17.4万吨，1.26亿美元</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rtl="0">
              <a:lnSpc>
                <a:spcPct val="107000"/>
              </a:lnSpc>
              <a:buFont typeface="+mj-lt"/>
              <a:buAutoNum type="arabicPeriod"/>
            </a:pPr>
            <a:r>
              <a:rPr lang="zh-Hans" sz="1600" b="1" i="0" u="none" strike="noStrike" dirty="0">
                <a:highlight>
                  <a:srgbClr val="000000">
                    <a:alpha val="0"/>
                  </a:srgbClr>
                </a:highlight>
                <a:latin typeface="Simsun"/>
                <a:ea typeface="Simsun"/>
                <a:cs typeface="Times New Roman"/>
              </a:rPr>
              <a:t>坚果：</a:t>
            </a:r>
            <a:r>
              <a:rPr lang="zh-Hans" sz="1600" b="0" i="0" u="none" strike="noStrike" dirty="0">
                <a:highlight>
                  <a:srgbClr val="000000">
                    <a:alpha val="0"/>
                  </a:srgbClr>
                </a:highlight>
                <a:latin typeface="Simsun"/>
                <a:ea typeface="Simsun"/>
                <a:cs typeface="Times New Roman"/>
              </a:rPr>
              <a:t>1.8万吨，1.09亿美元</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rtl="0">
              <a:lnSpc>
                <a:spcPct val="107000"/>
              </a:lnSpc>
              <a:buFont typeface="+mj-lt"/>
              <a:buAutoNum type="arabicPeriod"/>
            </a:pPr>
            <a:r>
              <a:rPr lang="zh-Hans" sz="1600" b="1" i="0" u="none" strike="noStrike" dirty="0">
                <a:highlight>
                  <a:srgbClr val="000000">
                    <a:alpha val="0"/>
                  </a:srgbClr>
                </a:highlight>
                <a:latin typeface="Simsun"/>
                <a:ea typeface="Simsun"/>
                <a:cs typeface="Times New Roman"/>
              </a:rPr>
              <a:t>薯类：</a:t>
            </a:r>
            <a:r>
              <a:rPr lang="zh-Hans" sz="1600" b="0" i="0" u="none" strike="noStrike" dirty="0">
                <a:highlight>
                  <a:srgbClr val="000000">
                    <a:alpha val="0"/>
                  </a:srgbClr>
                </a:highlight>
                <a:latin typeface="Simsun"/>
                <a:ea typeface="Simsun"/>
                <a:cs typeface="Times New Roman"/>
              </a:rPr>
              <a:t>9.2万吨，4000万美元</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rtl="0">
              <a:lnSpc>
                <a:spcPct val="107000"/>
              </a:lnSpc>
              <a:buFont typeface="+mj-lt"/>
              <a:buAutoNum type="arabicPeriod"/>
            </a:pPr>
            <a:r>
              <a:rPr lang="zh-Hans" sz="1600" b="1" i="0" u="none" strike="noStrike" dirty="0">
                <a:highlight>
                  <a:srgbClr val="000000">
                    <a:alpha val="0"/>
                  </a:srgbClr>
                </a:highlight>
                <a:latin typeface="Simsun"/>
                <a:ea typeface="Simsun"/>
                <a:cs typeface="Times New Roman"/>
              </a:rPr>
              <a:t>苹果：</a:t>
            </a:r>
            <a:r>
              <a:rPr lang="zh-Hans" sz="1600" b="0" i="0" u="none" strike="noStrike" dirty="0">
                <a:highlight>
                  <a:srgbClr val="000000">
                    <a:alpha val="0"/>
                  </a:srgbClr>
                </a:highlight>
                <a:latin typeface="Simsun"/>
                <a:ea typeface="Simsun"/>
                <a:cs typeface="Times New Roman"/>
              </a:rPr>
              <a:t>6.7万吨，3700万美元</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rtl="0">
              <a:lnSpc>
                <a:spcPct val="107000"/>
              </a:lnSpc>
              <a:buFont typeface="+mj-lt"/>
              <a:buAutoNum type="arabicPeriod"/>
            </a:pPr>
            <a:r>
              <a:rPr lang="zh-Hans" sz="1600" b="1" i="0" u="none" strike="noStrike" dirty="0">
                <a:highlight>
                  <a:srgbClr val="000000">
                    <a:alpha val="0"/>
                  </a:srgbClr>
                </a:highlight>
                <a:latin typeface="Simsun"/>
                <a:ea typeface="Simsun"/>
                <a:cs typeface="Times New Roman"/>
              </a:rPr>
              <a:t>糖：</a:t>
            </a:r>
            <a:r>
              <a:rPr lang="zh-Hans" sz="1600" b="0" i="0" u="none" strike="noStrike" dirty="0">
                <a:highlight>
                  <a:srgbClr val="000000">
                    <a:alpha val="0"/>
                  </a:srgbClr>
                </a:highlight>
                <a:latin typeface="Simsun"/>
                <a:ea typeface="Simsun"/>
                <a:cs typeface="Times New Roman"/>
              </a:rPr>
              <a:t>5.9万吨，3200万美元</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rtl="0">
              <a:lnSpc>
                <a:spcPct val="107000"/>
              </a:lnSpc>
              <a:buFont typeface="+mj-lt"/>
              <a:buAutoNum type="arabicPeriod"/>
            </a:pPr>
            <a:r>
              <a:rPr lang="zh-Hans" sz="1600" b="1" i="0" u="none" strike="noStrike" dirty="0">
                <a:highlight>
                  <a:srgbClr val="000000">
                    <a:alpha val="0"/>
                  </a:srgbClr>
                </a:highlight>
                <a:latin typeface="Simsun"/>
                <a:ea typeface="Simsun"/>
                <a:cs typeface="Times New Roman"/>
              </a:rPr>
              <a:t>樱桃：</a:t>
            </a:r>
            <a:r>
              <a:rPr lang="zh-Hans" sz="1600" b="0" i="0" u="none" strike="noStrike" dirty="0">
                <a:highlight>
                  <a:srgbClr val="000000">
                    <a:alpha val="0"/>
                  </a:srgbClr>
                </a:highlight>
                <a:latin typeface="Simsun"/>
                <a:ea typeface="Simsun"/>
                <a:cs typeface="Times New Roman"/>
              </a:rPr>
              <a:t>1.9万吨，3100万美元</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rtl="0">
              <a:lnSpc>
                <a:spcPct val="107000"/>
              </a:lnSpc>
              <a:buFont typeface="+mj-lt"/>
              <a:buAutoNum type="arabicPeriod"/>
            </a:pPr>
            <a:r>
              <a:rPr lang="zh-Hans" sz="1600" b="1" i="0" u="none" strike="noStrike" dirty="0">
                <a:highlight>
                  <a:srgbClr val="000000">
                    <a:alpha val="0"/>
                  </a:srgbClr>
                </a:highlight>
                <a:latin typeface="Simsun"/>
                <a:ea typeface="Simsun"/>
                <a:cs typeface="Times New Roman"/>
              </a:rPr>
              <a:t>石榴和石榴汁：</a:t>
            </a:r>
            <a:r>
              <a:rPr lang="zh-Hans" sz="1600" b="0" i="0" u="none" strike="noStrike" dirty="0">
                <a:highlight>
                  <a:srgbClr val="000000">
                    <a:alpha val="0"/>
                  </a:srgbClr>
                </a:highlight>
                <a:latin typeface="Simsun"/>
                <a:ea typeface="Simsun"/>
                <a:cs typeface="Times New Roman"/>
              </a:rPr>
              <a:t>3.2万吨，4200万美元</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rtl="0">
              <a:lnSpc>
                <a:spcPct val="107000"/>
              </a:lnSpc>
              <a:buFont typeface="+mj-lt"/>
              <a:buAutoNum type="arabicPeriod"/>
            </a:pPr>
            <a:r>
              <a:rPr lang="zh-Hans" sz="1600" b="1" i="0" u="none" strike="noStrike" dirty="0">
                <a:highlight>
                  <a:srgbClr val="000000">
                    <a:alpha val="0"/>
                  </a:srgbClr>
                </a:highlight>
                <a:latin typeface="Simsun"/>
                <a:ea typeface="Simsun"/>
                <a:cs typeface="Times New Roman"/>
              </a:rPr>
              <a:t>桃子</a:t>
            </a:r>
            <a:r>
              <a:rPr lang="zh-Hans" sz="1600" b="0" i="0" u="none" strike="noStrike" dirty="0">
                <a:highlight>
                  <a:srgbClr val="000000">
                    <a:alpha val="0"/>
                  </a:srgbClr>
                </a:highlight>
                <a:latin typeface="Simsun"/>
                <a:ea typeface="Simsun"/>
                <a:cs typeface="Times New Roman"/>
              </a:rPr>
              <a:t>：2.3万吨，2900万美元</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53975">
              <a:lnSpc>
                <a:spcPct val="107000"/>
              </a:lnSpc>
              <a:spcBef>
                <a:spcPts val="600"/>
              </a:spcBef>
              <a:spcAft>
                <a:spcPts val="600"/>
              </a:spcAft>
            </a:pPr>
            <a:endParaRPr lang="az-Latn-AZ" sz="100" dirty="0">
              <a:latin typeface="Calibri" panose="020F0502020204030204" pitchFamily="34" charset="0"/>
              <a:ea typeface="Calibri" panose="020F0502020204030204" pitchFamily="34" charset="0"/>
              <a:cs typeface="Times New Roman" pitchFamily="18" charset="0"/>
            </a:endParaRPr>
          </a:p>
          <a:p>
            <a:pPr marL="53975">
              <a:lnSpc>
                <a:spcPct val="107000"/>
              </a:lnSpc>
              <a:spcBef>
                <a:spcPts val="600"/>
              </a:spcBef>
              <a:spcAft>
                <a:spcPts val="600"/>
              </a:spcAft>
            </a:pPr>
            <a:r>
              <a:rPr lang="zh-Hans" sz="1600" b="0" i="0" u="none" strike="noStrike" dirty="0">
                <a:highlight>
                  <a:srgbClr val="000000">
                    <a:alpha val="0"/>
                  </a:srgbClr>
                </a:highlight>
                <a:latin typeface="Simsun"/>
                <a:ea typeface="Simsun"/>
                <a:cs typeface="Times New Roman"/>
              </a:rPr>
              <a:t>这些产品</a:t>
            </a:r>
            <a:r>
              <a:rPr lang="zh-Hans" sz="1600" b="0" i="0" u="none" strike="noStrike" dirty="0" smtClean="0">
                <a:highlight>
                  <a:srgbClr val="000000">
                    <a:alpha val="0"/>
                  </a:srgbClr>
                </a:highlight>
                <a:latin typeface="Simsun"/>
                <a:ea typeface="Simsun"/>
                <a:cs typeface="Times New Roman"/>
              </a:rPr>
              <a:t>占</a:t>
            </a:r>
            <a:r>
              <a:rPr lang="zh-Hans" altLang="zh-CN" sz="1600" dirty="0">
                <a:highlight>
                  <a:srgbClr val="000000">
                    <a:alpha val="0"/>
                  </a:srgbClr>
                </a:highlight>
                <a:latin typeface="Simsun"/>
                <a:ea typeface="Simsun"/>
              </a:rPr>
              <a:t>阿塞拜疆</a:t>
            </a:r>
            <a:r>
              <a:rPr lang="zh-Hans" sz="1600" b="0" i="0" u="none" strike="noStrike" dirty="0" smtClean="0">
                <a:highlight>
                  <a:srgbClr val="000000">
                    <a:alpha val="0"/>
                  </a:srgbClr>
                </a:highlight>
                <a:latin typeface="Simsun"/>
                <a:ea typeface="Simsun"/>
                <a:cs typeface="Times New Roman"/>
              </a:rPr>
              <a:t>食品</a:t>
            </a:r>
            <a:r>
              <a:rPr lang="zh-Hans" sz="1600" b="0" i="0" u="none" strike="noStrike" dirty="0">
                <a:highlight>
                  <a:srgbClr val="000000">
                    <a:alpha val="0"/>
                  </a:srgbClr>
                </a:highlight>
                <a:latin typeface="Simsun"/>
                <a:ea typeface="Simsun"/>
                <a:cs typeface="Times New Roman"/>
              </a:rPr>
              <a:t>和农产品出口总值</a:t>
            </a:r>
            <a:r>
              <a:rPr lang="zh-Hans" sz="1600" b="0" i="0" u="none" strike="noStrike" dirty="0" smtClean="0">
                <a:highlight>
                  <a:srgbClr val="000000">
                    <a:alpha val="0"/>
                  </a:srgbClr>
                </a:highlight>
                <a:latin typeface="Simsun"/>
                <a:ea typeface="Simsun"/>
                <a:cs typeface="Times New Roman"/>
              </a:rPr>
              <a:t>的79</a:t>
            </a:r>
            <a:r>
              <a:rPr lang="zh-Hans" sz="1600" b="0" i="0" u="none" strike="noStrike" dirty="0">
                <a:highlight>
                  <a:srgbClr val="000000">
                    <a:alpha val="0"/>
                  </a:srgbClr>
                </a:highlight>
                <a:latin typeface="Simsun"/>
                <a:ea typeface="Simsun"/>
                <a:cs typeface="Times New Roman"/>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80CCDA14-658B-40FC-A0B6-3364BFD3E3EC}"/>
              </a:ext>
            </a:extLst>
          </p:cNvPr>
          <p:cNvSpPr txBox="1"/>
          <p:nvPr/>
        </p:nvSpPr>
        <p:spPr>
          <a:xfrm>
            <a:off x="326570" y="6437985"/>
            <a:ext cx="2977803" cy="307777"/>
          </a:xfrm>
          <a:prstGeom prst="rect">
            <a:avLst/>
          </a:prstGeom>
          <a:noFill/>
        </p:spPr>
        <p:txBody>
          <a:bodyPr wrap="none" rtlCol="0">
            <a:noAutofit/>
          </a:bodyPr>
          <a:lstStyle/>
          <a:p>
            <a:pPr rtl="0"/>
            <a:r>
              <a:rPr lang="zh-Hans" sz="1400" b="1" i="1" u="none" strike="noStrike" dirty="0">
                <a:highlight>
                  <a:srgbClr val="000000">
                    <a:alpha val="0"/>
                  </a:srgbClr>
                </a:highlight>
                <a:latin typeface="Simsun"/>
                <a:ea typeface="Simsun"/>
              </a:rPr>
              <a:t>资料来源：</a:t>
            </a:r>
            <a:r>
              <a:rPr lang="zh-Hans" sz="1400" b="0" i="0" u="none" strike="noStrike" dirty="0">
                <a:highlight>
                  <a:srgbClr val="000000">
                    <a:alpha val="0"/>
                  </a:srgbClr>
                </a:highlight>
                <a:latin typeface="Simsun"/>
                <a:ea typeface="Simsun"/>
              </a:rPr>
              <a:t>国家海关委员会</a:t>
            </a:r>
            <a:endParaRPr lang="ru-RU" sz="1400" dirty="0"/>
          </a:p>
        </p:txBody>
      </p:sp>
    </p:spTree>
    <p:extLst>
      <p:ext uri="{BB962C8B-B14F-4D97-AF65-F5344CB8AC3E}">
        <p14:creationId xmlns:p14="http://schemas.microsoft.com/office/powerpoint/2010/main" val="27252719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3988D354-66DF-43C7-BE43-4ADC418FE823}"/>
              </a:ext>
            </a:extLst>
          </p:cNvPr>
          <p:cNvSpPr txBox="1"/>
          <p:nvPr/>
        </p:nvSpPr>
        <p:spPr>
          <a:xfrm>
            <a:off x="261373" y="183911"/>
            <a:ext cx="6229911" cy="461665"/>
          </a:xfrm>
          <a:prstGeom prst="rect">
            <a:avLst/>
          </a:prstGeom>
          <a:noFill/>
        </p:spPr>
        <p:txBody>
          <a:bodyPr wrap="none" rtlCol="0">
            <a:noAutofit/>
          </a:bodyPr>
          <a:lstStyle/>
          <a:p>
            <a:pPr rtl="0"/>
            <a:r>
              <a:rPr lang="zh-Hans" sz="2400" b="1" i="0" u="none" strike="noStrike">
                <a:solidFill>
                  <a:srgbClr val="0070C0"/>
                </a:solidFill>
                <a:highlight>
                  <a:srgbClr val="000000">
                    <a:alpha val="0"/>
                  </a:srgbClr>
                </a:highlight>
                <a:latin typeface="Simsun"/>
                <a:ea typeface="Simsun"/>
              </a:rPr>
              <a:t>农业主要发展趋势</a:t>
            </a:r>
            <a:endParaRPr lang="ru-RU" sz="2400" b="1">
              <a:solidFill>
                <a:srgbClr val="0070C0"/>
              </a:solidFill>
            </a:endParaRPr>
          </a:p>
        </p:txBody>
      </p:sp>
      <p:sp>
        <p:nvSpPr>
          <p:cNvPr id="7" name="Rectangl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id="{C92726B4-F71D-4D16-8EA1-65E0CEDE515A}"/>
              </a:ext>
            </a:extLst>
          </p:cNvPr>
          <p:cNvSpPr/>
          <p:nvPr/>
        </p:nvSpPr>
        <p:spPr>
          <a:xfrm>
            <a:off x="261373" y="804462"/>
            <a:ext cx="11548825" cy="5786199"/>
          </a:xfrm>
          <a:prstGeom prst="rect">
            <a:avLst/>
          </a:prstGeom>
        </p:spPr>
        <p:txBody>
          <a:bodyPr wrap="square">
            <a:noAutofit/>
          </a:bodyPr>
          <a:lstStyle/>
          <a:p>
            <a:pPr marL="342900" indent="-342900" rtl="0">
              <a:spcAft>
                <a:spcPts val="600"/>
              </a:spcAft>
              <a:buFont typeface="Wingdings" panose="05000000000000000000" pitchFamily="2" charset="2"/>
              <a:buChar char="v"/>
            </a:pPr>
            <a:r>
              <a:rPr lang="zh-Hans" sz="2000" b="0" i="0" u="none" strike="noStrike" dirty="0">
                <a:highlight>
                  <a:srgbClr val="000000">
                    <a:alpha val="0"/>
                  </a:srgbClr>
                </a:highlight>
                <a:latin typeface="Simsun"/>
                <a:ea typeface="Simsun"/>
              </a:rPr>
              <a:t>2011-2020年</a:t>
            </a:r>
            <a:r>
              <a:rPr lang="zh-Hans" sz="2000" b="0" i="0" u="none" strike="noStrike" dirty="0" smtClean="0">
                <a:highlight>
                  <a:srgbClr val="000000">
                    <a:alpha val="0"/>
                  </a:srgbClr>
                </a:highlight>
                <a:latin typeface="Simsun"/>
                <a:ea typeface="Simsun"/>
              </a:rPr>
              <a:t>，</a:t>
            </a:r>
            <a:r>
              <a:rPr lang="zh-CN" altLang="en-US" sz="2000" b="1" dirty="0">
                <a:highlight>
                  <a:srgbClr val="000000">
                    <a:alpha val="0"/>
                  </a:srgbClr>
                </a:highlight>
                <a:latin typeface="Simsun"/>
                <a:ea typeface="Simsun"/>
              </a:rPr>
              <a:t>阿塞拜疆</a:t>
            </a:r>
            <a:r>
              <a:rPr lang="zh-Hans" sz="2000" b="1" i="0" u="none" strike="noStrike" dirty="0" smtClean="0">
                <a:highlight>
                  <a:srgbClr val="000000">
                    <a:alpha val="0"/>
                  </a:srgbClr>
                </a:highlight>
                <a:latin typeface="Simsun"/>
                <a:ea typeface="Simsun"/>
              </a:rPr>
              <a:t>农业</a:t>
            </a:r>
            <a:r>
              <a:rPr lang="zh-Hans" sz="2000" b="1" i="0" u="none" strike="noStrike" dirty="0">
                <a:highlight>
                  <a:srgbClr val="000000">
                    <a:alpha val="0"/>
                  </a:srgbClr>
                </a:highlight>
                <a:latin typeface="Simsun"/>
                <a:ea typeface="Simsun"/>
              </a:rPr>
              <a:t>生产实际增长42%。</a:t>
            </a:r>
            <a:r>
              <a:rPr lang="zh-Hans" sz="2000" b="0" i="0" u="none" strike="noStrike" dirty="0">
                <a:highlight>
                  <a:srgbClr val="000000">
                    <a:alpha val="0"/>
                  </a:srgbClr>
                </a:highlight>
                <a:latin typeface="Simsun"/>
                <a:ea typeface="Simsun"/>
              </a:rPr>
              <a:t>在此期间，农作物产量增长47.1%，畜牧业产量增长38.7%，粮食产量增长31.1%。</a:t>
            </a:r>
          </a:p>
          <a:p>
            <a:pPr marL="342900" indent="-342900" rtl="0">
              <a:spcAft>
                <a:spcPts val="600"/>
              </a:spcAft>
              <a:buFont typeface="Wingdings" panose="05000000000000000000" pitchFamily="2" charset="2"/>
              <a:buChar char="v"/>
            </a:pPr>
            <a:r>
              <a:rPr lang="zh-Hans" sz="2000" b="0" i="0" u="none" strike="noStrike" dirty="0">
                <a:highlight>
                  <a:srgbClr val="000000">
                    <a:alpha val="0"/>
                  </a:srgbClr>
                </a:highlight>
                <a:latin typeface="Simsun"/>
                <a:ea typeface="Simsun"/>
              </a:rPr>
              <a:t>过去10年，</a:t>
            </a:r>
            <a:r>
              <a:rPr lang="zh-Hans" sz="2000" b="1" i="0" u="none" strike="noStrike" dirty="0">
                <a:highlight>
                  <a:srgbClr val="000000">
                    <a:alpha val="0"/>
                  </a:srgbClr>
                </a:highlight>
                <a:latin typeface="Simsun"/>
                <a:ea typeface="Simsun"/>
              </a:rPr>
              <a:t>农产品和食品出口增长约23.4%，</a:t>
            </a:r>
            <a:r>
              <a:rPr lang="zh-Hans" sz="2000" b="0" i="0" u="none" strike="noStrike" dirty="0">
                <a:highlight>
                  <a:srgbClr val="000000">
                    <a:alpha val="0"/>
                  </a:srgbClr>
                </a:highlight>
                <a:latin typeface="Simsun"/>
                <a:ea typeface="Simsun"/>
              </a:rPr>
              <a:t>主要是初级农产品出口增加所致。</a:t>
            </a:r>
          </a:p>
          <a:p>
            <a:pPr marL="342900" indent="-342900" rtl="0">
              <a:spcAft>
                <a:spcPts val="600"/>
              </a:spcAft>
              <a:buFont typeface="Wingdings" panose="05000000000000000000" pitchFamily="2" charset="2"/>
              <a:buChar char="v"/>
            </a:pPr>
            <a:r>
              <a:rPr lang="zh-Hans" sz="2000" b="0" i="0" u="none" strike="noStrike" dirty="0">
                <a:highlight>
                  <a:srgbClr val="000000">
                    <a:alpha val="0"/>
                  </a:srgbClr>
                </a:highlight>
                <a:latin typeface="Simsun"/>
                <a:ea typeface="Simsun"/>
              </a:rPr>
              <a:t>在此期间，</a:t>
            </a:r>
            <a:r>
              <a:rPr lang="zh-Hans" sz="2000" b="1" i="0" u="none" strike="noStrike" dirty="0">
                <a:highlight>
                  <a:srgbClr val="000000">
                    <a:alpha val="0"/>
                  </a:srgbClr>
                </a:highlight>
                <a:latin typeface="Simsun"/>
                <a:ea typeface="Simsun"/>
              </a:rPr>
              <a:t>农产品和食品进口增加了37%。</a:t>
            </a:r>
          </a:p>
          <a:p>
            <a:pPr marL="342900" indent="-342900" rtl="0">
              <a:spcAft>
                <a:spcPts val="600"/>
              </a:spcAft>
              <a:buFont typeface="Wingdings" panose="05000000000000000000" pitchFamily="2" charset="2"/>
              <a:buChar char="v"/>
            </a:pPr>
            <a:r>
              <a:rPr lang="zh-Hans" sz="2000" b="0" i="0" u="none" strike="noStrike" dirty="0">
                <a:highlight>
                  <a:srgbClr val="000000">
                    <a:alpha val="0"/>
                  </a:srgbClr>
                </a:highlight>
                <a:latin typeface="Simsun"/>
                <a:ea typeface="Simsun"/>
              </a:rPr>
              <a:t>2020年，农业占阿塞拜疆国内生产总值6.9%，这与</a:t>
            </a:r>
            <a:r>
              <a:rPr lang="zh-Hans" sz="2000" b="1" i="0" u="none" strike="noStrike" dirty="0">
                <a:highlight>
                  <a:srgbClr val="000000">
                    <a:alpha val="0"/>
                  </a:srgbClr>
                </a:highlight>
                <a:latin typeface="Simsun"/>
                <a:ea typeface="Simsun"/>
              </a:rPr>
              <a:t>中等收入国家</a:t>
            </a:r>
            <a:r>
              <a:rPr lang="zh-Hans" sz="2000" b="0" i="0" u="none" strike="noStrike" dirty="0">
                <a:highlight>
                  <a:srgbClr val="000000">
                    <a:alpha val="0"/>
                  </a:srgbClr>
                </a:highlight>
                <a:latin typeface="Simsun"/>
                <a:ea typeface="Simsun"/>
              </a:rPr>
              <a:t>的占比接近，但农业占据了该国大部分的劳动力。</a:t>
            </a:r>
            <a:endParaRPr lang="en-US" sz="2000" dirty="0"/>
          </a:p>
          <a:p>
            <a:pPr marL="342900" indent="-342900" rtl="0">
              <a:spcAft>
                <a:spcPts val="600"/>
              </a:spcAft>
              <a:buFont typeface="Wingdings" panose="05000000000000000000" pitchFamily="2" charset="2"/>
              <a:buChar char="v"/>
            </a:pPr>
            <a:r>
              <a:rPr lang="zh-Hans" sz="2000" b="1" i="0" u="none" strike="noStrike" dirty="0">
                <a:highlight>
                  <a:srgbClr val="000000">
                    <a:alpha val="0"/>
                  </a:srgbClr>
                </a:highlight>
                <a:latin typeface="Simsun"/>
                <a:ea typeface="Simsun"/>
              </a:rPr>
              <a:t>电子农业信息系统（</a:t>
            </a:r>
            <a:r>
              <a:rPr lang="zh-Hans" sz="2000" b="1" i="0" u="none" strike="noStrike" dirty="0" smtClean="0">
                <a:highlight>
                  <a:srgbClr val="000000">
                    <a:alpha val="0"/>
                  </a:srgbClr>
                </a:highlight>
                <a:latin typeface="Simsun"/>
                <a:ea typeface="Simsun"/>
              </a:rPr>
              <a:t>EKTIS）</a:t>
            </a:r>
            <a:r>
              <a:rPr lang="zh-Hans" sz="2000" b="0" i="0" u="none" strike="noStrike" dirty="0">
                <a:highlight>
                  <a:srgbClr val="000000">
                    <a:alpha val="0"/>
                  </a:srgbClr>
                </a:highlight>
                <a:latin typeface="Simsun"/>
                <a:ea typeface="Simsun"/>
              </a:rPr>
              <a:t>已经启动，政府机构已为在许多农业领域开展活动建立子系统，已为农民组建了电子柜。自2020年起，农作物和畜牧业生产领域的农民补贴只能通过EKTIS发放。</a:t>
            </a:r>
          </a:p>
          <a:p>
            <a:pPr marL="342900" indent="-342900" rtl="0">
              <a:spcAft>
                <a:spcPts val="600"/>
              </a:spcAft>
              <a:buFont typeface="Wingdings" panose="05000000000000000000" pitchFamily="2" charset="2"/>
              <a:buChar char="v"/>
            </a:pPr>
            <a:r>
              <a:rPr lang="zh-Hans" sz="2000" b="1" i="0" u="none" strike="noStrike" dirty="0">
                <a:highlight>
                  <a:srgbClr val="000000">
                    <a:alpha val="0"/>
                  </a:srgbClr>
                </a:highlight>
                <a:latin typeface="Simsun"/>
                <a:ea typeface="Simsun"/>
              </a:rPr>
              <a:t>农业保险</a:t>
            </a:r>
            <a:r>
              <a:rPr lang="zh-Hans" sz="2000" b="0" i="0" u="none" strike="noStrike" dirty="0">
                <a:highlight>
                  <a:srgbClr val="000000">
                    <a:alpha val="0"/>
                  </a:srgbClr>
                </a:highlight>
                <a:latin typeface="Simsun"/>
                <a:ea typeface="Simsun"/>
              </a:rPr>
              <a:t>领域全面改革，建立了以公私合营机制为基础的新的法律框架和管理体制。</a:t>
            </a:r>
          </a:p>
          <a:p>
            <a:pPr marL="342900" indent="-342900" rtl="0">
              <a:spcAft>
                <a:spcPts val="600"/>
              </a:spcAft>
              <a:buFont typeface="Wingdings" panose="05000000000000000000" pitchFamily="2" charset="2"/>
              <a:buChar char="v"/>
            </a:pPr>
            <a:r>
              <a:rPr lang="zh-Hans" sz="2000" b="0" i="0" u="none" strike="noStrike" dirty="0">
                <a:highlight>
                  <a:srgbClr val="000000">
                    <a:alpha val="0"/>
                  </a:srgbClr>
                </a:highlight>
                <a:latin typeface="Simsun"/>
                <a:ea typeface="Simsun"/>
              </a:rPr>
              <a:t>国家建立了</a:t>
            </a:r>
            <a:r>
              <a:rPr lang="zh-Hans" sz="2000" b="1" i="0" u="none" strike="noStrike" dirty="0">
                <a:highlight>
                  <a:srgbClr val="000000">
                    <a:alpha val="0"/>
                  </a:srgbClr>
                </a:highlight>
                <a:latin typeface="Simsun"/>
                <a:ea typeface="Simsun"/>
              </a:rPr>
              <a:t>适当的储存</a:t>
            </a:r>
            <a:r>
              <a:rPr lang="zh-Hans" sz="2000" b="1" i="0" u="none" strike="noStrike" dirty="0" smtClean="0">
                <a:highlight>
                  <a:srgbClr val="000000">
                    <a:alpha val="0"/>
                  </a:srgbClr>
                </a:highlight>
                <a:latin typeface="Simsun"/>
                <a:ea typeface="Simsun"/>
              </a:rPr>
              <a:t>设施</a:t>
            </a:r>
            <a:r>
              <a:rPr lang="zh-Hans" sz="2000" b="0" i="0" u="none" strike="noStrike" dirty="0" smtClean="0">
                <a:highlight>
                  <a:srgbClr val="000000">
                    <a:alpha val="0"/>
                  </a:srgbClr>
                </a:highlight>
                <a:latin typeface="Simsun"/>
                <a:ea typeface="Simsun"/>
              </a:rPr>
              <a:t>和</a:t>
            </a:r>
            <a:r>
              <a:rPr lang="zh-Hans" sz="2000" b="0" i="0" u="none" strike="noStrike" dirty="0">
                <a:highlight>
                  <a:srgbClr val="000000">
                    <a:alpha val="0"/>
                  </a:srgbClr>
                </a:highlight>
                <a:latin typeface="Simsun"/>
                <a:ea typeface="Simsun"/>
              </a:rPr>
              <a:t>生产基地。由于自然资源有限，当地农民无法按要求的数量和质量进行生产，生产价格也无法承担，这时可以更优惠的条件进口这部分食品，并进行储存和加工。</a:t>
            </a:r>
          </a:p>
        </p:txBody>
      </p:sp>
    </p:spTree>
    <p:extLst>
      <p:ext uri="{BB962C8B-B14F-4D97-AF65-F5344CB8AC3E}">
        <p14:creationId xmlns:p14="http://schemas.microsoft.com/office/powerpoint/2010/main" val="226386728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6DFEEDE3-5026-4F06-B3F5-AC0999A92873}"/>
</file>

<file path=customXml/itemProps2.xml><?xml version="1.0" encoding="utf-8"?>
<ds:datastoreItem xmlns:ds="http://schemas.openxmlformats.org/officeDocument/2006/customXml" ds:itemID="{2CDB101E-240B-43F9-99A8-B7BC562D3B77}"/>
</file>

<file path=customXml/itemProps3.xml><?xml version="1.0" encoding="utf-8"?>
<ds:datastoreItem xmlns:ds="http://schemas.openxmlformats.org/officeDocument/2006/customXml" ds:itemID="{E442EC47-DC12-47DB-B0A1-7568350810E9}"/>
</file>

<file path=docProps/app.xml><?xml version="1.0" encoding="utf-8"?>
<Properties xmlns="http://schemas.openxmlformats.org/officeDocument/2006/extended-properties" xmlns:vt="http://schemas.openxmlformats.org/officeDocument/2006/docPropsVTypes">
  <TotalTime>3254</TotalTime>
  <Words>3809</Words>
  <Application>Microsoft Office PowerPoint</Application>
  <PresentationFormat>宽屏</PresentationFormat>
  <Paragraphs>596</Paragraphs>
  <Slides>30</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Simsun</vt:lpstr>
      <vt:lpstr>等线</vt:lpstr>
      <vt:lpstr>Arial</vt:lpstr>
      <vt:lpstr>Calibri</vt:lpstr>
      <vt:lpstr>Calibri Light</vt:lpstr>
      <vt:lpstr>Symbol</vt:lpstr>
      <vt:lpstr>Times New Roman</vt:lpstr>
      <vt:lpstr>Wingdings</vt:lpstr>
      <vt:lpstr>Office Theme</vt:lpstr>
      <vt:lpstr>PowerPoint 演示文稿</vt:lpstr>
      <vt:lpstr>农业部门概况</vt:lpstr>
      <vt:lpstr>PowerPoint 演示文稿</vt:lpstr>
      <vt:lpstr>2021年农业利用面积</vt:lpstr>
      <vt:lpstr>PowerPoint 演示文稿</vt:lpstr>
      <vt:lpstr>PowerPoint 演示文稿</vt:lpstr>
      <vt:lpstr>PowerPoint 演示文稿</vt:lpstr>
      <vt:lpstr>PowerPoint 演示文稿</vt:lpstr>
      <vt:lpstr>PowerPoint 演示文稿</vt:lpstr>
      <vt:lpstr>农业部门主要问题</vt:lpstr>
      <vt:lpstr>PowerPoint 演示文稿</vt:lpstr>
      <vt:lpstr>PowerPoint 演示文稿</vt:lpstr>
      <vt:lpstr>PowerPoint 演示文稿</vt:lpstr>
      <vt:lpstr>粮食安全</vt:lpstr>
      <vt:lpstr>PowerPoint 演示文稿</vt:lpstr>
      <vt:lpstr>PowerPoint 演示文稿</vt:lpstr>
      <vt:lpstr>PowerPoint 演示文稿</vt:lpstr>
      <vt:lpstr>小麦部门</vt:lpstr>
      <vt:lpstr>PowerPoint 演示文稿</vt:lpstr>
      <vt:lpstr>PowerPoint 演示文稿</vt:lpstr>
      <vt:lpstr>PowerPoint 演示文稿</vt:lpstr>
      <vt:lpstr>PowerPoint 演示文稿</vt:lpstr>
      <vt:lpstr>PowerPoint 演示文稿</vt:lpstr>
      <vt:lpstr>PowerPoint 演示文稿</vt:lpstr>
      <vt:lpstr>发展和粮食安全战略</vt:lpstr>
      <vt:lpstr>PowerPoint 演示文稿</vt:lpstr>
      <vt:lpstr>PowerPoint 演示文稿</vt:lpstr>
      <vt:lpstr>区域合作机会</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Parviz Aliyev</dc:creator>
  <cp:lastModifiedBy>landsea</cp:lastModifiedBy>
  <cp:revision>140</cp:revision>
  <dcterms:created xsi:type="dcterms:W3CDTF">2022-07-28T18:00:01Z</dcterms:created>
  <dcterms:modified xsi:type="dcterms:W3CDTF">2022-08-09T07:43:28Z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ies>
</file>