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6"/>
  </p:notesMasterIdLst>
  <p:handoutMasterIdLst>
    <p:handoutMasterId r:id="rId17"/>
  </p:handoutMasterIdLst>
  <p:sldIdLst>
    <p:sldId id="423" r:id="rId6"/>
    <p:sldId id="359" r:id="rId7"/>
    <p:sldId id="436" r:id="rId8"/>
    <p:sldId id="433" r:id="rId9"/>
    <p:sldId id="434" r:id="rId10"/>
    <p:sldId id="439" r:id="rId11"/>
    <p:sldId id="438" r:id="rId12"/>
    <p:sldId id="442" r:id="rId13"/>
    <p:sldId id="266" r:id="rId14"/>
    <p:sldId id="42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D59"/>
    <a:srgbClr val="21975F"/>
    <a:srgbClr val="C9D54B"/>
    <a:srgbClr val="B8CD37"/>
    <a:srgbClr val="29BA74"/>
    <a:srgbClr val="114F31"/>
    <a:srgbClr val="0A4474"/>
    <a:srgbClr val="7B7B7B"/>
    <a:srgbClr val="0E62A8"/>
    <a:srgbClr val="0C9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0" autoAdjust="0"/>
    <p:restoredTop sz="96404" autoAdjust="0"/>
  </p:normalViewPr>
  <p:slideViewPr>
    <p:cSldViewPr snapToGrid="0">
      <p:cViewPr varScale="1">
        <p:scale>
          <a:sx n="89" d="100"/>
          <a:sy n="89" d="100"/>
        </p:scale>
        <p:origin x="372" y="57"/>
      </p:cViewPr>
      <p:guideLst>
        <p:guide orient="horz" pos="1842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li Gloria" userId="S::rgloria.consultant@adb.org::37dd7b62-eac8-493c-819c-db9336ef8c23" providerId="AD" clId="Web-{152B69AF-2FEC-2819-2BF7-7D6913AFC2C6}"/>
    <pc:docChg chg="mod modMainMaster">
      <pc:chgData name="Reneli Gloria" userId="S::rgloria.consultant@adb.org::37dd7b62-eac8-493c-819c-db9336ef8c23" providerId="AD" clId="Web-{152B69AF-2FEC-2819-2BF7-7D6913AFC2C6}" dt="2022-08-10T17:27:34.700" v="1" actId="33475"/>
      <pc:docMkLst>
        <pc:docMk/>
      </pc:docMkLst>
      <pc:sldMasterChg chg="addSp">
        <pc:chgData name="Reneli Gloria" userId="S::rgloria.consultant@adb.org::37dd7b62-eac8-493c-819c-db9336ef8c23" providerId="AD" clId="Web-{152B69AF-2FEC-2819-2BF7-7D6913AFC2C6}" dt="2022-08-10T17:27:34.684" v="0" actId="33475"/>
        <pc:sldMasterMkLst>
          <pc:docMk/>
          <pc:sldMasterMk cId="1900740829" sldId="2147483648"/>
        </pc:sldMasterMkLst>
        <pc:spChg chg="add">
          <ac:chgData name="Reneli Gloria" userId="S::rgloria.consultant@adb.org::37dd7b62-eac8-493c-819c-db9336ef8c23" providerId="AD" clId="Web-{152B69AF-2FEC-2819-2BF7-7D6913AFC2C6}" dt="2022-08-10T17:27:34.684" v="0" actId="33475"/>
          <ac:spMkLst>
            <pc:docMk/>
            <pc:sldMasterMk cId="1900740829" sldId="2147483648"/>
            <ac:spMk id="8" creationId="{D4F9909F-EA50-13EC-F983-9916C4BA2891}"/>
          </ac:spMkLst>
        </pc:spChg>
      </pc:sldMasterChg>
      <pc:sldMasterChg chg="addSp">
        <pc:chgData name="Reneli Gloria" userId="S::rgloria.consultant@adb.org::37dd7b62-eac8-493c-819c-db9336ef8c23" providerId="AD" clId="Web-{152B69AF-2FEC-2819-2BF7-7D6913AFC2C6}" dt="2022-08-10T17:27:34.684" v="0" actId="33475"/>
        <pc:sldMasterMkLst>
          <pc:docMk/>
          <pc:sldMasterMk cId="2135000991" sldId="2147483661"/>
        </pc:sldMasterMkLst>
        <pc:spChg chg="add">
          <ac:chgData name="Reneli Gloria" userId="S::rgloria.consultant@adb.org::37dd7b62-eac8-493c-819c-db9336ef8c23" providerId="AD" clId="Web-{152B69AF-2FEC-2819-2BF7-7D6913AFC2C6}" dt="2022-08-10T17:27:34.684" v="0" actId="33475"/>
          <ac:spMkLst>
            <pc:docMk/>
            <pc:sldMasterMk cId="2135000991" sldId="2147483661"/>
            <ac:spMk id="3" creationId="{A9E8EE5A-2530-AFB0-71E6-7FEF1E501037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D34B6-6F0B-49C5-965D-24D4EB3E7FDB}" type="doc">
      <dgm:prSet loTypeId="urn:microsoft.com/office/officeart/2005/8/layout/equati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55B96E-1849-4452-AC7B-9828F06F0410}">
      <dgm:prSet phldrT="[Текст]"/>
      <dgm:spPr>
        <a:solidFill>
          <a:srgbClr val="92D050"/>
        </a:solidFill>
      </dgm:spPr>
      <dgm:t>
        <a:bodyPr/>
        <a:lstStyle/>
        <a:p>
          <a:r>
            <a:rPr lang="zh-CN" altLang="en-US" b="1" dirty="0"/>
            <a:t>冷链设备</a:t>
          </a:r>
          <a:endParaRPr lang="ru-RU" b="1" dirty="0"/>
        </a:p>
        <a:p>
          <a:r>
            <a:rPr lang="ru-RU" b="0" dirty="0"/>
            <a:t>- </a:t>
          </a:r>
          <a:r>
            <a:rPr lang="ru-RU" b="0" i="0" u="none" dirty="0">
              <a:solidFill>
                <a:srgbClr val="C00000"/>
              </a:solidFill>
            </a:rPr>
            <a:t>1</a:t>
          </a:r>
          <a:r>
            <a:rPr lang="en-US" b="0" i="0" u="none" dirty="0">
              <a:solidFill>
                <a:srgbClr val="C00000"/>
              </a:solidFill>
            </a:rPr>
            <a:t>832</a:t>
          </a:r>
          <a:r>
            <a:rPr lang="en-US" b="0" i="0" u="none" dirty="0"/>
            <a:t> </a:t>
          </a:r>
          <a:r>
            <a:rPr lang="zh-CN" altLang="en-US" b="0" i="0" u="none" dirty="0"/>
            <a:t>个</a:t>
          </a:r>
          <a:endParaRPr lang="ru-RU" b="0" i="0" u="none" dirty="0"/>
        </a:p>
        <a:p>
          <a:r>
            <a:rPr lang="ru-RU" b="0" i="0" u="none" dirty="0"/>
            <a:t>- </a:t>
          </a:r>
          <a:r>
            <a:rPr lang="en-US" b="0" i="0" u="none" dirty="0">
              <a:solidFill>
                <a:srgbClr val="C00000"/>
              </a:solidFill>
            </a:rPr>
            <a:t>99.1</a:t>
          </a:r>
          <a:r>
            <a:rPr lang="zh-CN" altLang="en-US" b="0" i="0" u="none" dirty="0">
              <a:solidFill>
                <a:srgbClr val="C00000"/>
              </a:solidFill>
            </a:rPr>
            <a:t>万吨</a:t>
          </a:r>
          <a:r>
            <a:rPr lang="en-US" b="0" i="0" u="none" dirty="0"/>
            <a:t> </a:t>
          </a:r>
          <a:endParaRPr lang="ru-RU" b="0" dirty="0"/>
        </a:p>
      </dgm:t>
    </dgm:pt>
    <dgm:pt modelId="{E2F29C2C-CD4D-4FAF-BD8B-3CCC10549679}" type="parTrans" cxnId="{ECB181B9-03F3-418F-AC62-5227822A8EEE}">
      <dgm:prSet/>
      <dgm:spPr/>
      <dgm:t>
        <a:bodyPr/>
        <a:lstStyle/>
        <a:p>
          <a:endParaRPr lang="ru-RU"/>
        </a:p>
      </dgm:t>
    </dgm:pt>
    <dgm:pt modelId="{7F782BE1-1B1E-49BE-9CFD-38A2D05BC932}" type="sibTrans" cxnId="{ECB181B9-03F3-418F-AC62-5227822A8EEE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D75D170-2CCB-48FA-8B21-DD633CCC1770}">
      <dgm:prSet phldrT="[Текст]"/>
      <dgm:spPr>
        <a:solidFill>
          <a:srgbClr val="92D050"/>
        </a:solidFill>
      </dgm:spPr>
      <dgm:t>
        <a:bodyPr/>
        <a:lstStyle/>
        <a:p>
          <a:r>
            <a:rPr lang="zh-CN" altLang="en-US" b="1" dirty="0"/>
            <a:t>仓库</a:t>
          </a:r>
          <a:endParaRPr lang="ru-RU" b="1" dirty="0"/>
        </a:p>
        <a:p>
          <a:r>
            <a:rPr lang="ru-RU" b="0" dirty="0"/>
            <a:t>- </a:t>
          </a:r>
          <a:r>
            <a:rPr lang="en-US" b="0" i="0" u="none" dirty="0">
              <a:solidFill>
                <a:srgbClr val="C00000"/>
              </a:solidFill>
            </a:rPr>
            <a:t>2520</a:t>
          </a:r>
          <a:r>
            <a:rPr lang="ru-RU" b="0" i="0" u="none" dirty="0"/>
            <a:t> </a:t>
          </a:r>
          <a:r>
            <a:rPr lang="zh-CN" altLang="en-US" b="0" i="0" u="none" dirty="0"/>
            <a:t>个</a:t>
          </a:r>
          <a:endParaRPr lang="ru-RU" b="0" i="0" u="none" dirty="0"/>
        </a:p>
        <a:p>
          <a:r>
            <a:rPr lang="ru-RU" b="0" i="0" u="none" dirty="0"/>
            <a:t>- </a:t>
          </a:r>
          <a:r>
            <a:rPr lang="en-US" b="0" i="0" u="none" dirty="0">
              <a:solidFill>
                <a:srgbClr val="C00000"/>
              </a:solidFill>
            </a:rPr>
            <a:t>45.5</a:t>
          </a:r>
          <a:r>
            <a:rPr lang="en-US" b="0" i="0" u="none" dirty="0"/>
            <a:t> </a:t>
          </a:r>
          <a:r>
            <a:rPr lang="zh-CN" altLang="en-US" b="0" i="0" u="none" dirty="0"/>
            <a:t>万吨</a:t>
          </a:r>
          <a:endParaRPr lang="ru-RU" b="0" dirty="0"/>
        </a:p>
      </dgm:t>
    </dgm:pt>
    <dgm:pt modelId="{1B8DF446-A703-4E09-9DE2-F2D106E8D314}" type="parTrans" cxnId="{4FDB30A1-652A-4F47-A629-6FECAC7D093B}">
      <dgm:prSet/>
      <dgm:spPr/>
      <dgm:t>
        <a:bodyPr/>
        <a:lstStyle/>
        <a:p>
          <a:endParaRPr lang="ru-RU"/>
        </a:p>
      </dgm:t>
    </dgm:pt>
    <dgm:pt modelId="{5E7C91DC-33F1-4DBB-B9BE-DD5530DAA093}" type="sibTrans" cxnId="{4FDB30A1-652A-4F47-A629-6FECAC7D093B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4F917B3-DFAD-4E13-B2F0-66EE8EFF06C0}">
      <dgm:prSet phldrT="[Текст]"/>
      <dgm:spPr>
        <a:solidFill>
          <a:srgbClr val="1F8D59"/>
        </a:solidFill>
      </dgm:spPr>
      <dgm:t>
        <a:bodyPr/>
        <a:lstStyle/>
        <a:p>
          <a:r>
            <a:rPr lang="zh-CN" altLang="en-US" b="1" dirty="0"/>
            <a:t>农业物流中心</a:t>
          </a:r>
          <a:r>
            <a:rPr lang="en-US" altLang="zh-CN" b="1" dirty="0"/>
            <a:t>-62</a:t>
          </a:r>
          <a:r>
            <a:rPr lang="zh-CN" altLang="en-US" b="1" dirty="0"/>
            <a:t>个</a:t>
          </a:r>
          <a:endParaRPr lang="ru-RU" b="1" dirty="0">
            <a:solidFill>
              <a:srgbClr val="C00000"/>
            </a:solidFill>
          </a:endParaRPr>
        </a:p>
      </dgm:t>
    </dgm:pt>
    <dgm:pt modelId="{4CE40102-3508-40BF-98A5-2566EAC72290}" type="parTrans" cxnId="{3FECE4E5-BA5B-4958-A0E4-E5DFAD63FA18}">
      <dgm:prSet/>
      <dgm:spPr/>
      <dgm:t>
        <a:bodyPr/>
        <a:lstStyle/>
        <a:p>
          <a:endParaRPr lang="ru-RU"/>
        </a:p>
      </dgm:t>
    </dgm:pt>
    <dgm:pt modelId="{55C2D66C-C2D1-41FE-9E98-CACE11E65ED9}" type="sibTrans" cxnId="{3FECE4E5-BA5B-4958-A0E4-E5DFAD63FA18}">
      <dgm:prSet/>
      <dgm:spPr/>
      <dgm:t>
        <a:bodyPr/>
        <a:lstStyle/>
        <a:p>
          <a:endParaRPr lang="ru-RU"/>
        </a:p>
      </dgm:t>
    </dgm:pt>
    <dgm:pt modelId="{ADC168D5-2B41-405B-BB13-EBCB6AD9AD49}" type="pres">
      <dgm:prSet presAssocID="{89AD34B6-6F0B-49C5-965D-24D4EB3E7FDB}" presName="Name0" presStyleCnt="0">
        <dgm:presLayoutVars>
          <dgm:dir/>
          <dgm:resizeHandles val="exact"/>
        </dgm:presLayoutVars>
      </dgm:prSet>
      <dgm:spPr/>
    </dgm:pt>
    <dgm:pt modelId="{E8911669-9318-4A4A-BE46-442FA3C6EB9B}" type="pres">
      <dgm:prSet presAssocID="{89AD34B6-6F0B-49C5-965D-24D4EB3E7FDB}" presName="vNodes" presStyleCnt="0"/>
      <dgm:spPr/>
    </dgm:pt>
    <dgm:pt modelId="{B4FCCA5B-E7B1-456F-992F-8849386CFB97}" type="pres">
      <dgm:prSet presAssocID="{0455B96E-1849-4452-AC7B-9828F06F0410}" presName="node" presStyleLbl="node1" presStyleIdx="0" presStyleCnt="3" custScaleX="129788" custLinFactY="17450" custLinFactNeighborX="15790" custLinFactNeighborY="100000">
        <dgm:presLayoutVars>
          <dgm:bulletEnabled val="1"/>
        </dgm:presLayoutVars>
      </dgm:prSet>
      <dgm:spPr/>
    </dgm:pt>
    <dgm:pt modelId="{733206E2-CB1C-45A9-9021-B0D8E652BECD}" type="pres">
      <dgm:prSet presAssocID="{7F782BE1-1B1E-49BE-9CFD-38A2D05BC932}" presName="spacerT" presStyleCnt="0"/>
      <dgm:spPr/>
    </dgm:pt>
    <dgm:pt modelId="{AD6F3A79-5C90-4518-872A-A1FBCC9B1DD6}" type="pres">
      <dgm:prSet presAssocID="{7F782BE1-1B1E-49BE-9CFD-38A2D05BC932}" presName="sibTrans" presStyleLbl="sibTrans2D1" presStyleIdx="0" presStyleCnt="2" custLinFactY="9644" custLinFactNeighborX="-65962" custLinFactNeighborY="100000"/>
      <dgm:spPr/>
    </dgm:pt>
    <dgm:pt modelId="{049BD18E-283C-4964-8FC6-B47E64281D38}" type="pres">
      <dgm:prSet presAssocID="{7F782BE1-1B1E-49BE-9CFD-38A2D05BC932}" presName="spacerB" presStyleCnt="0"/>
      <dgm:spPr/>
    </dgm:pt>
    <dgm:pt modelId="{DCD134F6-5557-4ACC-A260-C19818FCCBE8}" type="pres">
      <dgm:prSet presAssocID="{CD75D170-2CCB-48FA-8B21-DD633CCC1770}" presName="node" presStyleLbl="node1" presStyleIdx="1" presStyleCnt="3" custScaleX="129788" custLinFactY="-11110" custLinFactNeighborX="15790" custLinFactNeighborY="-100000">
        <dgm:presLayoutVars>
          <dgm:bulletEnabled val="1"/>
        </dgm:presLayoutVars>
      </dgm:prSet>
      <dgm:spPr/>
    </dgm:pt>
    <dgm:pt modelId="{04C72A08-2A20-4CBD-A7A2-94EDD379D6FE}" type="pres">
      <dgm:prSet presAssocID="{89AD34B6-6F0B-49C5-965D-24D4EB3E7FDB}" presName="sibTransLast" presStyleLbl="sibTrans2D1" presStyleIdx="1" presStyleCnt="2"/>
      <dgm:spPr/>
    </dgm:pt>
    <dgm:pt modelId="{FFBC6DC8-EAFD-4518-9BFA-3FE590E55C92}" type="pres">
      <dgm:prSet presAssocID="{89AD34B6-6F0B-49C5-965D-24D4EB3E7FDB}" presName="connectorText" presStyleLbl="sibTrans2D1" presStyleIdx="1" presStyleCnt="2"/>
      <dgm:spPr/>
    </dgm:pt>
    <dgm:pt modelId="{3CEB6051-24C4-41D4-A93E-A099952416E9}" type="pres">
      <dgm:prSet presAssocID="{89AD34B6-6F0B-49C5-965D-24D4EB3E7FDB}" presName="lastNode" presStyleLbl="node1" presStyleIdx="2" presStyleCnt="3" custScaleX="91187" custScaleY="76277" custLinFactNeighborX="-18861" custLinFactNeighborY="-1040">
        <dgm:presLayoutVars>
          <dgm:bulletEnabled val="1"/>
        </dgm:presLayoutVars>
      </dgm:prSet>
      <dgm:spPr/>
    </dgm:pt>
  </dgm:ptLst>
  <dgm:cxnLst>
    <dgm:cxn modelId="{6FFEF427-843C-4D4B-9C01-218247163193}" type="presOf" srcId="{89AD34B6-6F0B-49C5-965D-24D4EB3E7FDB}" destId="{ADC168D5-2B41-405B-BB13-EBCB6AD9AD49}" srcOrd="0" destOrd="0" presId="urn:microsoft.com/office/officeart/2005/8/layout/equation2"/>
    <dgm:cxn modelId="{CC6FC181-AB3D-47FA-97FA-23E6EC96BB94}" type="presOf" srcId="{CD75D170-2CCB-48FA-8B21-DD633CCC1770}" destId="{DCD134F6-5557-4ACC-A260-C19818FCCBE8}" srcOrd="0" destOrd="0" presId="urn:microsoft.com/office/officeart/2005/8/layout/equation2"/>
    <dgm:cxn modelId="{DEBCE282-9E1E-48AB-B3C0-27C5E7A82C52}" type="presOf" srcId="{94F917B3-DFAD-4E13-B2F0-66EE8EFF06C0}" destId="{3CEB6051-24C4-41D4-A93E-A099952416E9}" srcOrd="0" destOrd="0" presId="urn:microsoft.com/office/officeart/2005/8/layout/equation2"/>
    <dgm:cxn modelId="{3915B696-75A7-4CB4-B524-0D9D45358639}" type="presOf" srcId="{5E7C91DC-33F1-4DBB-B9BE-DD5530DAA093}" destId="{FFBC6DC8-EAFD-4518-9BFA-3FE590E55C92}" srcOrd="1" destOrd="0" presId="urn:microsoft.com/office/officeart/2005/8/layout/equation2"/>
    <dgm:cxn modelId="{4FDB30A1-652A-4F47-A629-6FECAC7D093B}" srcId="{89AD34B6-6F0B-49C5-965D-24D4EB3E7FDB}" destId="{CD75D170-2CCB-48FA-8B21-DD633CCC1770}" srcOrd="1" destOrd="0" parTransId="{1B8DF446-A703-4E09-9DE2-F2D106E8D314}" sibTransId="{5E7C91DC-33F1-4DBB-B9BE-DD5530DAA093}"/>
    <dgm:cxn modelId="{40E756A5-A6EC-45D4-8BC0-4BB8769B1337}" type="presOf" srcId="{7F782BE1-1B1E-49BE-9CFD-38A2D05BC932}" destId="{AD6F3A79-5C90-4518-872A-A1FBCC9B1DD6}" srcOrd="0" destOrd="0" presId="urn:microsoft.com/office/officeart/2005/8/layout/equation2"/>
    <dgm:cxn modelId="{24A1CBA7-FC76-4D2D-803F-542B4A9A2CE2}" type="presOf" srcId="{5E7C91DC-33F1-4DBB-B9BE-DD5530DAA093}" destId="{04C72A08-2A20-4CBD-A7A2-94EDD379D6FE}" srcOrd="0" destOrd="0" presId="urn:microsoft.com/office/officeart/2005/8/layout/equation2"/>
    <dgm:cxn modelId="{ECB181B9-03F3-418F-AC62-5227822A8EEE}" srcId="{89AD34B6-6F0B-49C5-965D-24D4EB3E7FDB}" destId="{0455B96E-1849-4452-AC7B-9828F06F0410}" srcOrd="0" destOrd="0" parTransId="{E2F29C2C-CD4D-4FAF-BD8B-3CCC10549679}" sibTransId="{7F782BE1-1B1E-49BE-9CFD-38A2D05BC932}"/>
    <dgm:cxn modelId="{D0C49BC4-38FB-4151-B8C9-468343B4A736}" type="presOf" srcId="{0455B96E-1849-4452-AC7B-9828F06F0410}" destId="{B4FCCA5B-E7B1-456F-992F-8849386CFB97}" srcOrd="0" destOrd="0" presId="urn:microsoft.com/office/officeart/2005/8/layout/equation2"/>
    <dgm:cxn modelId="{3FECE4E5-BA5B-4958-A0E4-E5DFAD63FA18}" srcId="{89AD34B6-6F0B-49C5-965D-24D4EB3E7FDB}" destId="{94F917B3-DFAD-4E13-B2F0-66EE8EFF06C0}" srcOrd="2" destOrd="0" parTransId="{4CE40102-3508-40BF-98A5-2566EAC72290}" sibTransId="{55C2D66C-C2D1-41FE-9E98-CACE11E65ED9}"/>
    <dgm:cxn modelId="{B94EC2EC-9A92-47EE-8138-CE92F6A79E47}" type="presParOf" srcId="{ADC168D5-2B41-405B-BB13-EBCB6AD9AD49}" destId="{E8911669-9318-4A4A-BE46-442FA3C6EB9B}" srcOrd="0" destOrd="0" presId="urn:microsoft.com/office/officeart/2005/8/layout/equation2"/>
    <dgm:cxn modelId="{80C0A203-1D9A-4858-9B87-6E5E12AADEDB}" type="presParOf" srcId="{E8911669-9318-4A4A-BE46-442FA3C6EB9B}" destId="{B4FCCA5B-E7B1-456F-992F-8849386CFB97}" srcOrd="0" destOrd="0" presId="urn:microsoft.com/office/officeart/2005/8/layout/equation2"/>
    <dgm:cxn modelId="{34931C65-C159-4F94-A0C7-CADCE4776B54}" type="presParOf" srcId="{E8911669-9318-4A4A-BE46-442FA3C6EB9B}" destId="{733206E2-CB1C-45A9-9021-B0D8E652BECD}" srcOrd="1" destOrd="0" presId="urn:microsoft.com/office/officeart/2005/8/layout/equation2"/>
    <dgm:cxn modelId="{D54C6B68-5BEE-46F3-BD0F-F4758F004DD4}" type="presParOf" srcId="{E8911669-9318-4A4A-BE46-442FA3C6EB9B}" destId="{AD6F3A79-5C90-4518-872A-A1FBCC9B1DD6}" srcOrd="2" destOrd="0" presId="urn:microsoft.com/office/officeart/2005/8/layout/equation2"/>
    <dgm:cxn modelId="{81FDB51F-ED3A-449C-8187-BA98ED871D2B}" type="presParOf" srcId="{E8911669-9318-4A4A-BE46-442FA3C6EB9B}" destId="{049BD18E-283C-4964-8FC6-B47E64281D38}" srcOrd="3" destOrd="0" presId="urn:microsoft.com/office/officeart/2005/8/layout/equation2"/>
    <dgm:cxn modelId="{F0A2FBDA-20AC-4CB3-BC29-9DDFEAE9D125}" type="presParOf" srcId="{E8911669-9318-4A4A-BE46-442FA3C6EB9B}" destId="{DCD134F6-5557-4ACC-A260-C19818FCCBE8}" srcOrd="4" destOrd="0" presId="urn:microsoft.com/office/officeart/2005/8/layout/equation2"/>
    <dgm:cxn modelId="{FBDC72FA-23B8-4822-8172-FE9800101A4A}" type="presParOf" srcId="{ADC168D5-2B41-405B-BB13-EBCB6AD9AD49}" destId="{04C72A08-2A20-4CBD-A7A2-94EDD379D6FE}" srcOrd="1" destOrd="0" presId="urn:microsoft.com/office/officeart/2005/8/layout/equation2"/>
    <dgm:cxn modelId="{599F82F7-0059-4373-A9F3-27D384EB78AB}" type="presParOf" srcId="{04C72A08-2A20-4CBD-A7A2-94EDD379D6FE}" destId="{FFBC6DC8-EAFD-4518-9BFA-3FE590E55C92}" srcOrd="0" destOrd="0" presId="urn:microsoft.com/office/officeart/2005/8/layout/equation2"/>
    <dgm:cxn modelId="{3B9BC8A1-17E2-4C60-BD3E-B982798B478C}" type="presParOf" srcId="{ADC168D5-2B41-405B-BB13-EBCB6AD9AD49}" destId="{3CEB6051-24C4-41D4-A93E-A099952416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CCA5B-E7B1-456F-992F-8849386CFB97}">
      <dsp:nvSpPr>
        <dsp:cNvPr id="0" name=""/>
        <dsp:cNvSpPr/>
      </dsp:nvSpPr>
      <dsp:spPr>
        <a:xfrm>
          <a:off x="242264" y="447242"/>
          <a:ext cx="1978693" cy="152455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/>
            <a:t>冷链设备</a:t>
          </a:r>
          <a:endParaRPr lang="ru-RU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kern="1200" dirty="0"/>
            <a:t>- </a:t>
          </a:r>
          <a:r>
            <a:rPr lang="ru-RU" sz="1700" b="0" i="0" u="none" kern="1200" dirty="0">
              <a:solidFill>
                <a:srgbClr val="C00000"/>
              </a:solidFill>
            </a:rPr>
            <a:t>1</a:t>
          </a:r>
          <a:r>
            <a:rPr lang="en-US" sz="1700" b="0" i="0" u="none" kern="1200" dirty="0">
              <a:solidFill>
                <a:srgbClr val="C00000"/>
              </a:solidFill>
            </a:rPr>
            <a:t>832</a:t>
          </a:r>
          <a:r>
            <a:rPr lang="en-US" sz="1700" b="0" i="0" u="none" kern="1200" dirty="0"/>
            <a:t> </a:t>
          </a:r>
          <a:r>
            <a:rPr lang="zh-CN" altLang="en-US" sz="1700" b="0" i="0" u="none" kern="1200" dirty="0"/>
            <a:t>个</a:t>
          </a:r>
          <a:endParaRPr lang="ru-RU" sz="1700" b="0" i="0" u="none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u="none" kern="1200" dirty="0"/>
            <a:t>- </a:t>
          </a:r>
          <a:r>
            <a:rPr lang="en-US" sz="1700" b="0" i="0" u="none" kern="1200" dirty="0">
              <a:solidFill>
                <a:srgbClr val="C00000"/>
              </a:solidFill>
            </a:rPr>
            <a:t>99.1</a:t>
          </a:r>
          <a:r>
            <a:rPr lang="zh-CN" altLang="en-US" sz="1700" b="0" i="0" u="none" kern="1200" dirty="0">
              <a:solidFill>
                <a:srgbClr val="C00000"/>
              </a:solidFill>
            </a:rPr>
            <a:t>万吨</a:t>
          </a:r>
          <a:r>
            <a:rPr lang="en-US" sz="1700" b="0" i="0" u="none" kern="1200" dirty="0"/>
            <a:t> </a:t>
          </a:r>
          <a:endParaRPr lang="ru-RU" sz="1700" b="0" kern="1200" dirty="0"/>
        </a:p>
      </dsp:txBody>
      <dsp:txXfrm>
        <a:off x="532037" y="670508"/>
        <a:ext cx="1399147" cy="1078026"/>
      </dsp:txXfrm>
    </dsp:sp>
    <dsp:sp modelId="{AD6F3A79-5C90-4518-872A-A1FBCC9B1DD6}">
      <dsp:nvSpPr>
        <dsp:cNvPr id="0" name=""/>
        <dsp:cNvSpPr/>
      </dsp:nvSpPr>
      <dsp:spPr>
        <a:xfrm>
          <a:off x="0" y="1914836"/>
          <a:ext cx="884243" cy="884243"/>
        </a:xfrm>
        <a:prstGeom prst="mathPlus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117206" y="2252971"/>
        <a:ext cx="649831" cy="207973"/>
      </dsp:txXfrm>
    </dsp:sp>
    <dsp:sp modelId="{DCD134F6-5557-4ACC-A260-C19818FCCBE8}">
      <dsp:nvSpPr>
        <dsp:cNvPr id="0" name=""/>
        <dsp:cNvSpPr/>
      </dsp:nvSpPr>
      <dsp:spPr>
        <a:xfrm>
          <a:off x="242264" y="2420630"/>
          <a:ext cx="1978693" cy="152455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/>
            <a:t>仓库</a:t>
          </a:r>
          <a:endParaRPr lang="ru-RU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kern="1200" dirty="0"/>
            <a:t>- </a:t>
          </a:r>
          <a:r>
            <a:rPr lang="en-US" sz="1700" b="0" i="0" u="none" kern="1200" dirty="0">
              <a:solidFill>
                <a:srgbClr val="C00000"/>
              </a:solidFill>
            </a:rPr>
            <a:t>2520</a:t>
          </a:r>
          <a:r>
            <a:rPr lang="ru-RU" sz="1700" b="0" i="0" u="none" kern="1200" dirty="0"/>
            <a:t> </a:t>
          </a:r>
          <a:r>
            <a:rPr lang="zh-CN" altLang="en-US" sz="1700" b="0" i="0" u="none" kern="1200" dirty="0"/>
            <a:t>个</a:t>
          </a:r>
          <a:endParaRPr lang="ru-RU" sz="1700" b="0" i="0" u="none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u="none" kern="1200" dirty="0"/>
            <a:t>- </a:t>
          </a:r>
          <a:r>
            <a:rPr lang="en-US" sz="1700" b="0" i="0" u="none" kern="1200" dirty="0">
              <a:solidFill>
                <a:srgbClr val="C00000"/>
              </a:solidFill>
            </a:rPr>
            <a:t>45.5</a:t>
          </a:r>
          <a:r>
            <a:rPr lang="en-US" sz="1700" b="0" i="0" u="none" kern="1200" dirty="0"/>
            <a:t> </a:t>
          </a:r>
          <a:r>
            <a:rPr lang="zh-CN" altLang="en-US" sz="1700" b="0" i="0" u="none" kern="1200" dirty="0"/>
            <a:t>万吨</a:t>
          </a:r>
          <a:endParaRPr lang="ru-RU" sz="1700" b="0" kern="1200" dirty="0"/>
        </a:p>
      </dsp:txBody>
      <dsp:txXfrm>
        <a:off x="532037" y="2643896"/>
        <a:ext cx="1399147" cy="1078026"/>
      </dsp:txXfrm>
    </dsp:sp>
    <dsp:sp modelId="{04C72A08-2A20-4CBD-A7A2-94EDD379D6FE}">
      <dsp:nvSpPr>
        <dsp:cNvPr id="0" name=""/>
        <dsp:cNvSpPr/>
      </dsp:nvSpPr>
      <dsp:spPr>
        <a:xfrm rot="21508369">
          <a:off x="2346457" y="1876147"/>
          <a:ext cx="266252" cy="56713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346471" y="1990638"/>
        <a:ext cx="186376" cy="340281"/>
      </dsp:txXfrm>
    </dsp:sp>
    <dsp:sp modelId="{3CEB6051-24C4-41D4-A93E-A099952416E9}">
      <dsp:nvSpPr>
        <dsp:cNvPr id="0" name=""/>
        <dsp:cNvSpPr/>
      </dsp:nvSpPr>
      <dsp:spPr>
        <a:xfrm>
          <a:off x="2722437" y="953289"/>
          <a:ext cx="2780397" cy="2325774"/>
        </a:xfrm>
        <a:prstGeom prst="ellipse">
          <a:avLst/>
        </a:prstGeom>
        <a:solidFill>
          <a:srgbClr val="1F8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/>
            <a:t>农业物流中心</a:t>
          </a:r>
          <a:r>
            <a:rPr lang="en-US" altLang="zh-CN" sz="3400" b="1" kern="1200" dirty="0"/>
            <a:t>-62</a:t>
          </a:r>
          <a:r>
            <a:rPr lang="zh-CN" altLang="en-US" sz="3400" b="1" kern="1200" dirty="0"/>
            <a:t>个</a:t>
          </a:r>
          <a:endParaRPr lang="ru-RU" sz="3400" b="1" kern="1200" dirty="0">
            <a:solidFill>
              <a:srgbClr val="C00000"/>
            </a:solidFill>
          </a:endParaRPr>
        </a:p>
      </dsp:txBody>
      <dsp:txXfrm>
        <a:off x="3129617" y="1293891"/>
        <a:ext cx="1966037" cy="164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637DB73-F71E-4830-80D5-5DE5063C4F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23FE62-F195-478D-AA59-106FE71BF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3EFE6-CEC4-4E4F-9E74-E8FC8734C979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53084D-C144-4457-B489-83C5CAC12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1CAD51-9015-4A22-BF9A-F331E8142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7122-D025-4771-B293-1290ABD81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7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F668-C500-4F71-A7E8-D80B1E75C65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69D0-A165-4629-A9E9-689B47B86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7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69D0-A165-4629-A9E9-689B47B869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5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69D0-A165-4629-A9E9-689B47B869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9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Latn-U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3811A-5C55-43DA-BAD7-10B6EC9D5D79}" type="slidenum">
              <a:rPr kumimoji="0" lang="uz-Latn-U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z-Latn-U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53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69D0-A165-4629-A9E9-689B47B869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9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69D0-A165-4629-A9E9-689B47B869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6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39846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3847395"/>
            <a:ext cx="5486400" cy="3600450"/>
          </a:xfrm>
        </p:spPr>
        <p:txBody>
          <a:bodyPr/>
          <a:lstStyle/>
          <a:p>
            <a:pPr indent="457200" algn="just"/>
            <a:r>
              <a:rPr lang="ru-RU" sz="1400" dirty="0"/>
              <a:t>В довольно короткий срок Узбекистан добился значительных успехов в развитии индустрии холодильного хранения сельскохозяйственной продукции. Мне отрадно отметить, что наша страна находится в первой двадцатке стран мира по объемам холодильных хранилищ.</a:t>
            </a:r>
          </a:p>
          <a:p>
            <a:pPr indent="457200" algn="just"/>
            <a:r>
              <a:rPr lang="ru-RU" sz="1400" dirty="0"/>
              <a:t>В настоящее время на территории Узбекистана функционируют 5058 шт. специальных складов и холодильных помещений. </a:t>
            </a:r>
            <a:br>
              <a:rPr lang="ru-RU" sz="1400" dirty="0"/>
            </a:br>
            <a:r>
              <a:rPr lang="ru-RU" sz="1400" dirty="0"/>
              <a:t>Общий объем хранения грузов составляет более 931 тыс. т.</a:t>
            </a:r>
          </a:p>
          <a:p>
            <a:pPr indent="457200" algn="just"/>
            <a:r>
              <a:rPr lang="ru-RU" sz="1400" dirty="0"/>
              <a:t>Кроме того, реализуются 286 инвестиционных проектов по созданию новых холодильных мощностей до 2020 г. на общую сумму 95 млн. долл.</a:t>
            </a:r>
          </a:p>
          <a:p>
            <a:pPr indent="457200" algn="just"/>
            <a:r>
              <a:rPr lang="ru-RU" sz="1400" dirty="0"/>
              <a:t>Это позволит не только обеспечить доступ внутреннего потребителя к свежей сельскохозяйственной продукции в течение всего года, но и поможет фермерам реализовывать ее по лучшей цене на зарубежных рынках.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8092-0C00-47AC-85F3-FB61AB8A86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1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1950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0A34A-0AD0-435E-88DB-E600B90A30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1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8901E-60E9-4456-9A55-2E88B017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32F314-4EAF-49F3-848F-22ECDF968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AAA51-1C69-4E2F-A792-0EA94ECA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36920-1AC8-4903-A4C3-7C21FA57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85DF5-D225-4062-BBFC-31897C52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666FBB2-885B-42BF-AD59-370F961F792F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9" name="Параллелограмм 1070">
              <a:extLst>
                <a:ext uri="{FF2B5EF4-FFF2-40B4-BE49-F238E27FC236}">
                  <a16:creationId xmlns:a16="http://schemas.microsoft.com/office/drawing/2014/main" id="{55AC3C55-BC10-4B36-AFA7-07FC0B1BAFB5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0DC4CB10-4CC1-4AD3-8A7F-EAF73914A344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2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DDB7B-CE9E-47C2-9009-C14F0858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4D8DBE-DF9B-4724-9E72-4CEBE3B24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86EE0-54C9-4AB2-B92A-D62C6CEE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104A5-EBC5-4B85-B4F4-ACE6AD81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9F5BB-118C-4D76-AC2F-B1A83792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2F1B77-E413-4396-951D-F95AA877D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41C4BB-446C-4788-9BE9-D8975A2C8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CE4CD-B2E1-40E2-8DB8-3039DC42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07AB3-3FEB-43D5-A5AB-09796AE2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76FFC-4000-497F-893A-9770BD7E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7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0707D2-097A-4C62-AA6F-AA961A34A9FF}"/>
              </a:ext>
            </a:extLst>
          </p:cNvPr>
          <p:cNvSpPr/>
          <p:nvPr userDrawn="1"/>
        </p:nvSpPr>
        <p:spPr>
          <a:xfrm>
            <a:off x="5689934" y="0"/>
            <a:ext cx="6502066" cy="6857996"/>
          </a:xfrm>
          <a:prstGeom prst="rect">
            <a:avLst/>
          </a:prstGeom>
          <a:solidFill>
            <a:srgbClr val="29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E6C11-B4D4-45FA-807E-07157CDD1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>
            <a:off x="5366" y="1971040"/>
            <a:ext cx="5611795" cy="48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5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6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1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957B008-DBFD-45A1-AF56-429722CE334A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4" name="Параллелограмм 1070">
              <a:extLst>
                <a:ext uri="{FF2B5EF4-FFF2-40B4-BE49-F238E27FC236}">
                  <a16:creationId xmlns:a16="http://schemas.microsoft.com/office/drawing/2014/main" id="{FD392B0A-6BFE-4AC6-B709-C882D2F4CD36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93459E1A-729B-487A-8302-C5341F268045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C46A5D-CDB4-4268-AB6A-AB8617C7B237}"/>
              </a:ext>
            </a:extLst>
          </p:cNvPr>
          <p:cNvSpPr/>
          <p:nvPr userDrawn="1"/>
        </p:nvSpPr>
        <p:spPr>
          <a:xfrm>
            <a:off x="2322359" y="5783324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A87D1-0F82-458E-B451-ECFD91BE4FCB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DE4D67-16B9-44D7-9672-DB07680113E0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E5C8F2-94B5-407A-9321-CCBE3A777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8152AF8-7BCF-4AE4-893A-26F25A08DAC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0ACCA3-500B-4DA6-B5EE-05467281AF0A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A993F35-9411-4EDC-B7BB-48A62DFA00A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A03E3D-C9E4-4C45-A547-6BA17B282E37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CB463C-0233-48FA-B7FB-2878DA0A3B0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5FB8EC-CCE6-4300-96E5-28EC7FF2ED94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96CF9FE-A157-4578-864A-2EB1F44B7F6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FD5584-E9AB-4812-B513-6472F68A5E48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2FC1C7-C00E-43A3-94A2-0D5229EA21D6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FAD43C-6389-4EF7-A76F-837210E7D22C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EF427C-D4ED-4035-973D-876F3584B9D1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35EA68-4788-4A07-B9FD-C472E86640D9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632B33-5C16-4660-BB8C-D674C1457D2E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87299A3-5D00-48F9-ABB6-1A9F68D668B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09C57D-124D-4D30-9F70-25DF51F8F21B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7261F-3F86-4573-A167-9280AF33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7AAFC-1941-4365-8D65-7AE351A7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47F83-4387-44E5-910E-AB1D4C6E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23995-9CBB-444D-B4FA-C2A86C0F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3F1E4-7D74-469B-B284-2894CCA2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6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298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6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27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5034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1980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375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6073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0318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190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685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3D80A-401E-4E7D-AC2C-83E4E5DA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F0D6C-BC87-44CD-A769-7C3DBC576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9EAC09-19FE-46BD-9112-34C86B3F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EEA15-44B9-451F-868F-438A5093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E2825-DC43-48CB-9229-71E3691C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E01402-E9B9-45CF-A90F-B78FBE3B9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C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7A18B00-FDC5-4788-918A-FC7E7D846E54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9" name="Параллелограмм 1070">
              <a:extLst>
                <a:ext uri="{FF2B5EF4-FFF2-40B4-BE49-F238E27FC236}">
                  <a16:creationId xmlns:a16="http://schemas.microsoft.com/office/drawing/2014/main" id="{DB1C59B7-7EF7-4C10-BE29-6856BC9D2C32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C52A4F44-1125-4169-A1E8-C04DE2986D66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299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23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9626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4">
            <a:extLst>
              <a:ext uri="{FF2B5EF4-FFF2-40B4-BE49-F238E27FC236}">
                <a16:creationId xmlns:a16="http://schemas.microsoft.com/office/drawing/2014/main" id="{48EF60E7-2AC2-48D6-8B00-05C279CC0ECE}"/>
              </a:ext>
            </a:extLst>
          </p:cNvPr>
          <p:cNvGrpSpPr/>
          <p:nvPr userDrawn="1"/>
        </p:nvGrpSpPr>
        <p:grpSpPr>
          <a:xfrm>
            <a:off x="657610" y="2862016"/>
            <a:ext cx="4116403" cy="3237621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C77C4D-D698-4490-A883-D9743FC13CE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02F177-DA67-46BE-A7F3-C7D38E4FFFA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7792A68-38A6-406E-83DD-D006EEB0844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930C31-16D4-413F-8D72-503070802F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987C57-44E0-4A09-8E46-55C9D31DCD6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6E41BB-14D4-4DF7-912B-57EA1794960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4381B1-9753-48E4-B680-0F77747B782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E388F8-9AC9-40D7-A752-68F865AE5C0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3B81D7B-48E6-41E9-9E21-6FE41BC0C7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871" y="3044161"/>
            <a:ext cx="3773881" cy="2161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925AEE-E6B9-41A6-9DFB-D10FFACC677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39466B-642A-4288-BC0E-E617C9417DD5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BAE43C-2FAD-4ED2-9242-781414D5DBE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6949D7-07D7-4550-8AD2-1FB97BF659F1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C7F4D7-3F33-4928-9863-3E954281B414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4D77EED-222B-4460-89E4-A3B91E63C0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D794DA-52D1-4FA8-8053-F12B405B11D1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8B8B15-21A0-474F-A749-8F71B75A4E13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2099767-A2E9-4F22-800D-893F0105E28C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690243-FCBE-4A59-A8AF-F1D527CC86DD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F84F26A-2125-4AED-B288-70329CB023E8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6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94935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53230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777A-B79C-4CE8-BA9A-C6E62D14DFB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CC9-F4AB-4C6C-95E3-E297374B133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0" y="808978"/>
            <a:ext cx="7099300" cy="6057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84DD0-A847-45A3-A961-F902C3C3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29961-2886-4D66-B0FC-55611C7EE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947889-FEE6-425A-955E-B221AB7F7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3A0C8C-32AF-45AB-A2E6-FBE4D4E2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171D98-1A45-48E9-82B0-75CED76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B46B9-979A-47D4-8D0D-B81DBB8B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FD490-B6E4-407B-BE56-90AAEA3D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D82F0-0EFF-4968-9E9A-D3B5EC413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96AE12-47EC-4645-823C-8DE1392D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79F3ED-EC6E-4448-9124-EF8130442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DDB31-E463-4F73-8727-CC9B845E3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A2C483-4076-4FBB-BB0C-8BC8D7C8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B18421-34E2-443D-9C95-F5A45F13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1CEF8B-C419-46B8-A7B2-78A0DE7C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3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3602-C27B-4BEC-9774-FCEE63E4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283592-CCD1-4165-B5FA-CF2D19D0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963E96-BFC2-46C7-A26F-3B2E07CB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4E7191-2C77-49E7-B074-CB559D15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8F134-2F81-43DD-B969-29F2CA79A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4322083" y="151403"/>
            <a:ext cx="7869917" cy="671547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77E7CC1-D85C-4B5C-BCFC-C3EDF1592E5A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8" name="Параллелограмм 1070">
              <a:extLst>
                <a:ext uri="{FF2B5EF4-FFF2-40B4-BE49-F238E27FC236}">
                  <a16:creationId xmlns:a16="http://schemas.microsoft.com/office/drawing/2014/main" id="{66829CB0-1DA1-43B7-BC5F-CB15819F7945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1EBE880D-D89C-4044-80CC-DAC4510CC58B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2413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3DF203-6749-449A-9FB3-23E0C95FA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-827" y="0"/>
            <a:ext cx="7840265" cy="6690172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6AEB07E5-16A3-482B-962D-58037743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06E33E-8EFF-4526-A62F-2BDE1674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410CB3-5AA4-4089-96EA-83F8D09A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05ED58-E7E9-4800-A84A-7A83894B2FEB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5" name="Параллелограмм 1070">
              <a:extLst>
                <a:ext uri="{FF2B5EF4-FFF2-40B4-BE49-F238E27FC236}">
                  <a16:creationId xmlns:a16="http://schemas.microsoft.com/office/drawing/2014/main" id="{3F68E9E5-ACC8-4C7E-95C5-7E1B1D659741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FE5E48CB-E321-4808-82E5-72214CEFD43F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1595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43E9A-4CB3-4EE3-8972-E13DFBB4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864DE-AF82-484D-BA3B-5A925D6AC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56D8-3917-4D33-9108-451BB9550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A526A-15D3-4AA7-8D3A-9D1FD7B2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7E4938-A9E8-4F57-973C-116CEBBE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033980-A718-4210-8079-36A48F24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951997-5A41-432A-B665-36D33AE38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4349155" y="167524"/>
            <a:ext cx="7840265" cy="6690172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520F6B-3E9A-4231-A599-AC8D403F1C3A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10" name="Параллелограмм 1070">
              <a:extLst>
                <a:ext uri="{FF2B5EF4-FFF2-40B4-BE49-F238E27FC236}">
                  <a16:creationId xmlns:a16="http://schemas.microsoft.com/office/drawing/2014/main" id="{C5CDC5CD-7189-4E63-B1E1-F289617C6135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31F1B58D-D25D-4FD9-BA95-39BA88A663EE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5343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184AB-2FD3-4DA4-A0D5-D25E0847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786EDA-AC2C-450A-AE0F-5DE1EF3FE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0455E8-F0CF-4788-84BF-2C398C042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FD599-6AA2-48BC-9CB7-4FAE8FFD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3E06E-1A3C-4759-964E-9D78360A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410EA5-EF2B-4B14-87D0-D157A523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84C162-8674-4A63-8E1A-16CA25274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4351735" y="167828"/>
            <a:ext cx="7840265" cy="6690172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D5AE83-0FC7-4050-9101-8163598AC899}"/>
              </a:ext>
            </a:extLst>
          </p:cNvPr>
          <p:cNvGrpSpPr/>
          <p:nvPr userDrawn="1"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10" name="Параллелограмм 1070">
              <a:extLst>
                <a:ext uri="{FF2B5EF4-FFF2-40B4-BE49-F238E27FC236}">
                  <a16:creationId xmlns:a16="http://schemas.microsoft.com/office/drawing/2014/main" id="{2FB0D352-1C32-4AFB-9DAC-5E01361AA1C9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34651B32-FA27-4BAD-B30C-655380C3B078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802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02F8B-AB48-4E80-AE23-396662A2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AFF186-A48E-496B-A7AA-DEBC40E8D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E557A-7820-4A46-BCB2-0074B92A2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6545-8A2A-4797-A0DC-D744A91D9FC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EDC94-1C24-48A1-B522-79F65E389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B06D2-0B5D-4EE7-884F-CEE1A6D77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B3BF-F285-461E-A9DD-57F5668EAF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9909F-EA50-13EC-F983-9916C4BA289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90074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E8EE5A-2530-AFB0-71E6-7FEF1E50103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1350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9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8.wdp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pn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microsoft.com/office/2007/relationships/hdphoto" Target="../media/hdphoto1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0.wdp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5015BF4-93D4-4F6F-A681-86F0C8499C62}"/>
              </a:ext>
            </a:extLst>
          </p:cNvPr>
          <p:cNvSpPr/>
          <p:nvPr/>
        </p:nvSpPr>
        <p:spPr>
          <a:xfrm>
            <a:off x="867748" y="1442197"/>
            <a:ext cx="9513382" cy="397360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80" t="-7158" r="-1904" b="-57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2C69B6-7133-47AF-BEE1-76AFC73E561C}"/>
              </a:ext>
            </a:extLst>
          </p:cNvPr>
          <p:cNvSpPr/>
          <p:nvPr/>
        </p:nvSpPr>
        <p:spPr>
          <a:xfrm>
            <a:off x="8193743" y="544173"/>
            <a:ext cx="2528046" cy="5769654"/>
          </a:xfrm>
          <a:prstGeom prst="rect">
            <a:avLst/>
          </a:prstGeom>
          <a:solidFill>
            <a:srgbClr val="16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C275C0E-D2A1-4552-8032-9D99F08B5637}"/>
              </a:ext>
            </a:extLst>
          </p:cNvPr>
          <p:cNvGrpSpPr/>
          <p:nvPr/>
        </p:nvGrpSpPr>
        <p:grpSpPr>
          <a:xfrm>
            <a:off x="5507348" y="1570953"/>
            <a:ext cx="4698722" cy="4559679"/>
            <a:chOff x="5507348" y="1570953"/>
            <a:chExt cx="4698722" cy="4559679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C142668-0B44-4AEC-BA82-67B8D2D4302A}"/>
                </a:ext>
              </a:extLst>
            </p:cNvPr>
            <p:cNvSpPr/>
            <p:nvPr/>
          </p:nvSpPr>
          <p:spPr>
            <a:xfrm>
              <a:off x="5711005" y="1705089"/>
              <a:ext cx="4291412" cy="4291410"/>
            </a:xfrm>
            <a:prstGeom prst="ellipse">
              <a:avLst/>
            </a:prstGeom>
            <a:solidFill>
              <a:srgbClr val="9FE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8DE96E73-8E0E-420E-A968-4A1D97754051}"/>
                </a:ext>
              </a:extLst>
            </p:cNvPr>
            <p:cNvSpPr/>
            <p:nvPr/>
          </p:nvSpPr>
          <p:spPr>
            <a:xfrm>
              <a:off x="5576870" y="1570953"/>
              <a:ext cx="4559679" cy="455967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A2CA026-0329-44D9-B82F-A514CBC2171B}"/>
                </a:ext>
              </a:extLst>
            </p:cNvPr>
            <p:cNvSpPr txBox="1"/>
            <p:nvPr/>
          </p:nvSpPr>
          <p:spPr>
            <a:xfrm>
              <a:off x="5507348" y="3065962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乌兹别克斯坦的农业潜力</a:t>
              </a:r>
              <a:endParaRPr lang="ru-RU" sz="3200" b="1" dirty="0">
                <a:solidFill>
                  <a:srgbClr val="0E3E27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2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AD0D380-6AC3-4350-A537-B5C59F2F9A03}"/>
              </a:ext>
            </a:extLst>
          </p:cNvPr>
          <p:cNvGrpSpPr/>
          <p:nvPr/>
        </p:nvGrpSpPr>
        <p:grpSpPr>
          <a:xfrm>
            <a:off x="1999129" y="4724399"/>
            <a:ext cx="10192871" cy="171451"/>
            <a:chOff x="3724277" y="4248150"/>
            <a:chExt cx="8467723" cy="1905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0D0C416-EC32-4F13-A938-14DF23B95665}"/>
                </a:ext>
              </a:extLst>
            </p:cNvPr>
            <p:cNvSpPr/>
            <p:nvPr/>
          </p:nvSpPr>
          <p:spPr>
            <a:xfrm>
              <a:off x="4038600" y="4248150"/>
              <a:ext cx="81534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484A84AC-2CC1-459D-86BA-6C96F7813B59}"/>
                </a:ext>
              </a:extLst>
            </p:cNvPr>
            <p:cNvSpPr/>
            <p:nvPr/>
          </p:nvSpPr>
          <p:spPr>
            <a:xfrm flipH="1" flipV="1">
              <a:off x="3724277" y="4248150"/>
              <a:ext cx="314323" cy="1905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5DA006-B6E8-4E64-A52D-71265057396D}"/>
              </a:ext>
            </a:extLst>
          </p:cNvPr>
          <p:cNvSpPr txBox="1"/>
          <p:nvPr/>
        </p:nvSpPr>
        <p:spPr>
          <a:xfrm>
            <a:off x="8264398" y="236425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谢谢聆听</a:t>
            </a: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1ECF6F-5316-43A2-B9C6-3FE6EBD9CCEB}"/>
              </a:ext>
            </a:extLst>
          </p:cNvPr>
          <p:cNvGrpSpPr/>
          <p:nvPr/>
        </p:nvGrpSpPr>
        <p:grpSpPr>
          <a:xfrm>
            <a:off x="4176713" y="-1"/>
            <a:ext cx="8015286" cy="939006"/>
            <a:chOff x="4176713" y="-1"/>
            <a:chExt cx="8015286" cy="93900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C49B9FF-74E6-4057-AB53-D87BB14281FD}"/>
                </a:ext>
              </a:extLst>
            </p:cNvPr>
            <p:cNvGrpSpPr/>
            <p:nvPr userDrawn="1"/>
          </p:nvGrpSpPr>
          <p:grpSpPr>
            <a:xfrm rot="10800000">
              <a:off x="4322082" y="942"/>
              <a:ext cx="7869917" cy="938063"/>
              <a:chOff x="-1829" y="6448156"/>
              <a:chExt cx="6106336" cy="409540"/>
            </a:xfrm>
          </p:grpSpPr>
          <p:sp>
            <p:nvSpPr>
              <p:cNvPr id="10" name="Параллелограмм 1070">
                <a:extLst>
                  <a:ext uri="{FF2B5EF4-FFF2-40B4-BE49-F238E27FC236}">
                    <a16:creationId xmlns:a16="http://schemas.microsoft.com/office/drawing/2014/main" id="{031C528E-A0E9-41FD-8291-E23DD85C1339}"/>
                  </a:ext>
                </a:extLst>
              </p:cNvPr>
              <p:cNvSpPr/>
              <p:nvPr userDrawn="1"/>
            </p:nvSpPr>
            <p:spPr>
              <a:xfrm flipH="1">
                <a:off x="-1829" y="6607837"/>
                <a:ext cx="6106336" cy="249859"/>
              </a:xfrm>
              <a:custGeom>
                <a:avLst/>
                <a:gdLst>
                  <a:gd name="connsiteX0" fmla="*/ 0 w 6104507"/>
                  <a:gd name="connsiteY0" fmla="*/ 249859 h 249859"/>
                  <a:gd name="connsiteX1" fmla="*/ 62465 w 6104507"/>
                  <a:gd name="connsiteY1" fmla="*/ 0 h 249859"/>
                  <a:gd name="connsiteX2" fmla="*/ 6104507 w 6104507"/>
                  <a:gd name="connsiteY2" fmla="*/ 0 h 249859"/>
                  <a:gd name="connsiteX3" fmla="*/ 6042042 w 6104507"/>
                  <a:gd name="connsiteY3" fmla="*/ 249859 h 249859"/>
                  <a:gd name="connsiteX4" fmla="*/ 0 w 6104507"/>
                  <a:gd name="connsiteY4" fmla="*/ 249859 h 249859"/>
                  <a:gd name="connsiteX0" fmla="*/ 0 w 6106336"/>
                  <a:gd name="connsiteY0" fmla="*/ 249859 h 249859"/>
                  <a:gd name="connsiteX1" fmla="*/ 62465 w 6106336"/>
                  <a:gd name="connsiteY1" fmla="*/ 0 h 249859"/>
                  <a:gd name="connsiteX2" fmla="*/ 6104507 w 6106336"/>
                  <a:gd name="connsiteY2" fmla="*/ 0 h 249859"/>
                  <a:gd name="connsiteX3" fmla="*/ 6106336 w 6106336"/>
                  <a:gd name="connsiteY3" fmla="*/ 249859 h 249859"/>
                  <a:gd name="connsiteX4" fmla="*/ 0 w 6106336"/>
                  <a:gd name="connsiteY4" fmla="*/ 249859 h 24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6336" h="249859">
                    <a:moveTo>
                      <a:pt x="0" y="249859"/>
                    </a:moveTo>
                    <a:lnTo>
                      <a:pt x="62465" y="0"/>
                    </a:lnTo>
                    <a:lnTo>
                      <a:pt x="6104507" y="0"/>
                    </a:lnTo>
                    <a:cubicBezTo>
                      <a:pt x="6105117" y="83286"/>
                      <a:pt x="6105726" y="166573"/>
                      <a:pt x="6106336" y="249859"/>
                    </a:cubicBezTo>
                    <a:lnTo>
                      <a:pt x="0" y="249859"/>
                    </a:lnTo>
                    <a:close/>
                  </a:path>
                </a:pathLst>
              </a:custGeom>
              <a:solidFill>
                <a:srgbClr val="0E3E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араллелограмм 10">
                <a:extLst>
                  <a:ext uri="{FF2B5EF4-FFF2-40B4-BE49-F238E27FC236}">
                    <a16:creationId xmlns:a16="http://schemas.microsoft.com/office/drawing/2014/main" id="{E554912B-774C-4288-AA60-1798B9DA1A9B}"/>
                  </a:ext>
                </a:extLst>
              </p:cNvPr>
              <p:cNvSpPr/>
              <p:nvPr userDrawn="1"/>
            </p:nvSpPr>
            <p:spPr>
              <a:xfrm flipH="1">
                <a:off x="313562" y="6448156"/>
                <a:ext cx="4008521" cy="252989"/>
              </a:xfrm>
              <a:prstGeom prst="parallelogram">
                <a:avLst/>
              </a:prstGeom>
              <a:solidFill>
                <a:schemeClr val="bg1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E740F998-3F72-4A26-8F86-1103DA3053ED}"/>
                </a:ext>
              </a:extLst>
            </p:cNvPr>
            <p:cNvSpPr/>
            <p:nvPr userDrawn="1"/>
          </p:nvSpPr>
          <p:spPr>
            <a:xfrm flipH="1" flipV="1">
              <a:off x="4176713" y="-1"/>
              <a:ext cx="226218" cy="572310"/>
            </a:xfrm>
            <a:prstGeom prst="rtTriangle">
              <a:avLst/>
            </a:pr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8590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062EF1E-457B-4557-94C5-1C158C8DBE2E}"/>
              </a:ext>
            </a:extLst>
          </p:cNvPr>
          <p:cNvGrpSpPr/>
          <p:nvPr/>
        </p:nvGrpSpPr>
        <p:grpSpPr>
          <a:xfrm>
            <a:off x="6291913" y="1473386"/>
            <a:ext cx="2030762" cy="4606673"/>
            <a:chOff x="6291913" y="1473386"/>
            <a:chExt cx="2030762" cy="4606673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6B30C2F2-0EA0-4E47-83E3-AE6E75689C83}"/>
                </a:ext>
              </a:extLst>
            </p:cNvPr>
            <p:cNvGrpSpPr/>
            <p:nvPr/>
          </p:nvGrpSpPr>
          <p:grpSpPr>
            <a:xfrm>
              <a:off x="6296221" y="1473386"/>
              <a:ext cx="2013466" cy="1214582"/>
              <a:chOff x="6296221" y="1473386"/>
              <a:chExt cx="2013466" cy="1214582"/>
            </a:xfrm>
          </p:grpSpPr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7B949917-B9B8-4BDB-8B9C-CFD8FD63C2A8}"/>
                  </a:ext>
                </a:extLst>
              </p:cNvPr>
              <p:cNvCxnSpPr>
                <a:cxnSpLocks/>
                <a:stCxn id="56" idx="0"/>
              </p:cNvCxnSpPr>
              <p:nvPr/>
            </p:nvCxnSpPr>
            <p:spPr>
              <a:xfrm flipV="1">
                <a:off x="6296221" y="1473386"/>
                <a:ext cx="616990" cy="556753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id="{AEE067DF-EED4-4514-85C8-E5FABD0ADE62}"/>
                  </a:ext>
                </a:extLst>
              </p:cNvPr>
              <p:cNvCxnSpPr>
                <a:cxnSpLocks/>
                <a:stCxn id="74" idx="2"/>
              </p:cNvCxnSpPr>
              <p:nvPr/>
            </p:nvCxnSpPr>
            <p:spPr>
              <a:xfrm flipH="1">
                <a:off x="6916191" y="1473386"/>
                <a:ext cx="1393496" cy="0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:a16="http://schemas.microsoft.com/office/drawing/2014/main" id="{FC8170B1-1639-40B9-A03A-AC61144F983E}"/>
                  </a:ext>
                </a:extLst>
              </p:cNvPr>
              <p:cNvCxnSpPr>
                <a:stCxn id="75" idx="2"/>
              </p:cNvCxnSpPr>
              <p:nvPr/>
            </p:nvCxnSpPr>
            <p:spPr>
              <a:xfrm flipH="1" flipV="1">
                <a:off x="7605713" y="2602706"/>
                <a:ext cx="703974" cy="4211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337B99C4-4B52-4AB1-9C6E-993EF5F93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16997" y="2600325"/>
                <a:ext cx="194387" cy="87643"/>
              </a:xfrm>
              <a:prstGeom prst="line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F22D681D-3E44-4035-90FA-FFEF49A491C0}"/>
                </a:ext>
              </a:extLst>
            </p:cNvPr>
            <p:cNvCxnSpPr>
              <a:stCxn id="59" idx="6"/>
              <a:endCxn id="64" idx="2"/>
            </p:cNvCxnSpPr>
            <p:nvPr/>
          </p:nvCxnSpPr>
          <p:spPr>
            <a:xfrm flipV="1">
              <a:off x="7773220" y="3738444"/>
              <a:ext cx="549455" cy="3842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27564F97-60E5-40B1-9781-94C34BBC3234}"/>
                </a:ext>
              </a:extLst>
            </p:cNvPr>
            <p:cNvCxnSpPr>
              <a:cxnSpLocks/>
            </p:cNvCxnSpPr>
            <p:nvPr/>
          </p:nvCxnSpPr>
          <p:spPr>
            <a:xfrm>
              <a:off x="6291913" y="5482724"/>
              <a:ext cx="616990" cy="597335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4A393F3F-CF40-4F6A-ADCD-4A801D215E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1883" y="6080059"/>
              <a:ext cx="1393496" cy="0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ECB16DEE-DD50-4A6B-9E7B-69D6C0B4BF14}"/>
                </a:ext>
              </a:extLst>
            </p:cNvPr>
            <p:cNvCxnSpPr/>
            <p:nvPr/>
          </p:nvCxnSpPr>
          <p:spPr>
            <a:xfrm flipH="1">
              <a:off x="7618701" y="4867712"/>
              <a:ext cx="703974" cy="4518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EF37B2F7-0171-4BCC-969F-9E6EDFDD6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0063" y="4838700"/>
              <a:ext cx="172497" cy="29012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32AA4DD5-BF70-4176-9C34-13161C9FB73C}"/>
              </a:ext>
            </a:extLst>
          </p:cNvPr>
          <p:cNvSpPr/>
          <p:nvPr/>
        </p:nvSpPr>
        <p:spPr>
          <a:xfrm>
            <a:off x="5679229" y="2293939"/>
            <a:ext cx="1803980" cy="2925652"/>
          </a:xfrm>
          <a:custGeom>
            <a:avLst/>
            <a:gdLst>
              <a:gd name="connsiteX0" fmla="*/ 341154 w 1803980"/>
              <a:gd name="connsiteY0" fmla="*/ 0 h 2925652"/>
              <a:gd name="connsiteX1" fmla="*/ 1803980 w 1803980"/>
              <a:gd name="connsiteY1" fmla="*/ 1462826 h 2925652"/>
              <a:gd name="connsiteX2" fmla="*/ 341154 w 1803980"/>
              <a:gd name="connsiteY2" fmla="*/ 2925652 h 2925652"/>
              <a:gd name="connsiteX3" fmla="*/ 46344 w 1803980"/>
              <a:gd name="connsiteY3" fmla="*/ 2895933 h 2925652"/>
              <a:gd name="connsiteX4" fmla="*/ 0 w 1803980"/>
              <a:gd name="connsiteY4" fmla="*/ 2884017 h 2925652"/>
              <a:gd name="connsiteX5" fmla="*/ 0 w 1803980"/>
              <a:gd name="connsiteY5" fmla="*/ 41636 h 2925652"/>
              <a:gd name="connsiteX6" fmla="*/ 46344 w 1803980"/>
              <a:gd name="connsiteY6" fmla="*/ 29719 h 2925652"/>
              <a:gd name="connsiteX7" fmla="*/ 341154 w 1803980"/>
              <a:gd name="connsiteY7" fmla="*/ 0 h 29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" h="2925652">
                <a:moveTo>
                  <a:pt x="341154" y="0"/>
                </a:moveTo>
                <a:cubicBezTo>
                  <a:pt x="1149050" y="0"/>
                  <a:pt x="1803980" y="654930"/>
                  <a:pt x="1803980" y="1462826"/>
                </a:cubicBezTo>
                <a:cubicBezTo>
                  <a:pt x="1803980" y="2270722"/>
                  <a:pt x="1149050" y="2925652"/>
                  <a:pt x="341154" y="2925652"/>
                </a:cubicBezTo>
                <a:cubicBezTo>
                  <a:pt x="240167" y="2925652"/>
                  <a:pt x="141570" y="2915419"/>
                  <a:pt x="46344" y="2895933"/>
                </a:cubicBezTo>
                <a:lnTo>
                  <a:pt x="0" y="2884017"/>
                </a:lnTo>
                <a:lnTo>
                  <a:pt x="0" y="41636"/>
                </a:lnTo>
                <a:lnTo>
                  <a:pt x="46344" y="29719"/>
                </a:lnTo>
                <a:cubicBezTo>
                  <a:pt x="141570" y="10233"/>
                  <a:pt x="240167" y="0"/>
                  <a:pt x="3411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9B03374-C769-4756-BE82-D2E72288F5CC}"/>
              </a:ext>
            </a:extLst>
          </p:cNvPr>
          <p:cNvSpPr/>
          <p:nvPr/>
        </p:nvSpPr>
        <p:spPr>
          <a:xfrm>
            <a:off x="4376899" y="2113693"/>
            <a:ext cx="3284416" cy="328441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71167539-8A99-410D-B203-D63A3D13E220}"/>
              </a:ext>
            </a:extLst>
          </p:cNvPr>
          <p:cNvSpPr/>
          <p:nvPr/>
        </p:nvSpPr>
        <p:spPr>
          <a:xfrm>
            <a:off x="6196208" y="2030139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AA2ECADC-2024-4D9F-9CBC-8AF9C1B1D6E5}"/>
              </a:ext>
            </a:extLst>
          </p:cNvPr>
          <p:cNvSpPr/>
          <p:nvPr/>
        </p:nvSpPr>
        <p:spPr>
          <a:xfrm>
            <a:off x="6196208" y="5284653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C1E81D40-4BFB-4DE2-AC70-35452B807972}"/>
              </a:ext>
            </a:extLst>
          </p:cNvPr>
          <p:cNvSpPr/>
          <p:nvPr/>
        </p:nvSpPr>
        <p:spPr>
          <a:xfrm>
            <a:off x="7573195" y="3642273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320F23D-01CA-49B4-9599-94C4179790D3}"/>
              </a:ext>
            </a:extLst>
          </p:cNvPr>
          <p:cNvSpPr/>
          <p:nvPr/>
        </p:nvSpPr>
        <p:spPr>
          <a:xfrm>
            <a:off x="7210635" y="4689426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28BC6901-FDEB-4C61-87A4-B18955857204}"/>
              </a:ext>
            </a:extLst>
          </p:cNvPr>
          <p:cNvSpPr/>
          <p:nvPr/>
        </p:nvSpPr>
        <p:spPr>
          <a:xfrm>
            <a:off x="7203436" y="2619838"/>
            <a:ext cx="200025" cy="200025"/>
          </a:xfrm>
          <a:prstGeom prst="ellipse">
            <a:avLst/>
          </a:prstGeom>
          <a:solidFill>
            <a:srgbClr val="15613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8120713-4BE4-44C9-B2CA-EC5DE77B76F9}"/>
              </a:ext>
            </a:extLst>
          </p:cNvPr>
          <p:cNvSpPr/>
          <p:nvPr/>
        </p:nvSpPr>
        <p:spPr>
          <a:xfrm>
            <a:off x="5464330" y="3194190"/>
            <a:ext cx="1805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15613D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rgbClr val="15613D"/>
                </a:solidFill>
                <a:latin typeface="Century Gothic" panose="020B0502020202020204" pitchFamily="34" charset="0"/>
              </a:rPr>
              <a:t>2100</a:t>
            </a:r>
            <a:r>
              <a:rPr lang="zh-CN" altLang="en-US" sz="2000" dirty="0">
                <a:solidFill>
                  <a:srgbClr val="15613D"/>
                </a:solidFill>
                <a:latin typeface="Century Gothic" panose="020B0502020202020204" pitchFamily="34" charset="0"/>
              </a:rPr>
              <a:t>万吨的水果和蔬菜</a:t>
            </a:r>
            <a:endParaRPr lang="ru-RU" sz="2000" dirty="0">
              <a:solidFill>
                <a:srgbClr val="15613D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39B8B5-D792-48FE-AB6D-BF5FFB1A1C1D}"/>
              </a:ext>
            </a:extLst>
          </p:cNvPr>
          <p:cNvSpPr/>
          <p:nvPr/>
        </p:nvSpPr>
        <p:spPr>
          <a:xfrm>
            <a:off x="9088053" y="1124452"/>
            <a:ext cx="185820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1080</a:t>
            </a:r>
            <a:r>
              <a:rPr lang="zh-C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万吨蔬菜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8F49111-9DED-422D-869A-644287035BF9}"/>
              </a:ext>
            </a:extLst>
          </p:cNvPr>
          <p:cNvSpPr/>
          <p:nvPr/>
        </p:nvSpPr>
        <p:spPr>
          <a:xfrm>
            <a:off x="9131587" y="2280340"/>
            <a:ext cx="164339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320</a:t>
            </a:r>
            <a:r>
              <a:rPr lang="zh-C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万吨土豆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4C18A6-E7EE-45E4-B097-864F8F799EFC}"/>
              </a:ext>
            </a:extLst>
          </p:cNvPr>
          <p:cNvSpPr/>
          <p:nvPr/>
        </p:nvSpPr>
        <p:spPr>
          <a:xfrm>
            <a:off x="9131587" y="3382667"/>
            <a:ext cx="164339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280</a:t>
            </a:r>
            <a:r>
              <a:rPr lang="zh-C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万吨水果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7431CAC-7C92-48A7-8416-5CFB7620800D}"/>
              </a:ext>
            </a:extLst>
          </p:cNvPr>
          <p:cNvSpPr/>
          <p:nvPr/>
        </p:nvSpPr>
        <p:spPr>
          <a:xfrm>
            <a:off x="9131587" y="4546667"/>
            <a:ext cx="171393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220</a:t>
            </a:r>
            <a:r>
              <a:rPr lang="zh-C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万吨瓜果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0039677-D38E-47FC-B589-9DCC590973E0}"/>
              </a:ext>
            </a:extLst>
          </p:cNvPr>
          <p:cNvSpPr/>
          <p:nvPr/>
        </p:nvSpPr>
        <p:spPr>
          <a:xfrm>
            <a:off x="9131587" y="5725666"/>
            <a:ext cx="164339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170</a:t>
            </a:r>
            <a:r>
              <a:rPr lang="zh-C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万吨葡萄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030F6E-1DB5-4718-A67A-52BBE5A32427}"/>
              </a:ext>
            </a:extLst>
          </p:cNvPr>
          <p:cNvSpPr/>
          <p:nvPr/>
        </p:nvSpPr>
        <p:spPr>
          <a:xfrm>
            <a:off x="6700633" y="139609"/>
            <a:ext cx="426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乌兹别克斯坦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年农业状况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A42CCC89-B254-4BB8-9F11-34CB1A0BDB10}"/>
              </a:ext>
            </a:extLst>
          </p:cNvPr>
          <p:cNvSpPr/>
          <p:nvPr/>
        </p:nvSpPr>
        <p:spPr>
          <a:xfrm>
            <a:off x="8322675" y="3423307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ADB991DD-98F2-4D8E-BA93-A70F8E2D3B59}"/>
              </a:ext>
            </a:extLst>
          </p:cNvPr>
          <p:cNvSpPr/>
          <p:nvPr/>
        </p:nvSpPr>
        <p:spPr>
          <a:xfrm>
            <a:off x="8322675" y="4556838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C56443C-3045-4E76-B009-1667210CFDF0}"/>
              </a:ext>
            </a:extLst>
          </p:cNvPr>
          <p:cNvSpPr/>
          <p:nvPr/>
        </p:nvSpPr>
        <p:spPr>
          <a:xfrm>
            <a:off x="8305379" y="5738604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25EB78C-0FC5-4409-92C0-1ABC89F6468E}"/>
              </a:ext>
            </a:extLst>
          </p:cNvPr>
          <p:cNvGrpSpPr/>
          <p:nvPr/>
        </p:nvGrpSpPr>
        <p:grpSpPr>
          <a:xfrm>
            <a:off x="-1829" y="6448156"/>
            <a:ext cx="6106336" cy="409540"/>
            <a:chOff x="-1829" y="6448156"/>
            <a:chExt cx="6106336" cy="409540"/>
          </a:xfrm>
        </p:grpSpPr>
        <p:sp>
          <p:nvSpPr>
            <p:cNvPr id="71" name="Параллелограмм 1070">
              <a:extLst>
                <a:ext uri="{FF2B5EF4-FFF2-40B4-BE49-F238E27FC236}">
                  <a16:creationId xmlns:a16="http://schemas.microsoft.com/office/drawing/2014/main" id="{4D738F73-510C-43ED-81D2-77D95B820AA1}"/>
                </a:ext>
              </a:extLst>
            </p:cNvPr>
            <p:cNvSpPr/>
            <p:nvPr userDrawn="1"/>
          </p:nvSpPr>
          <p:spPr>
            <a:xfrm flipH="1">
              <a:off x="-1829" y="6607837"/>
              <a:ext cx="6106336" cy="249859"/>
            </a:xfrm>
            <a:custGeom>
              <a:avLst/>
              <a:gdLst>
                <a:gd name="connsiteX0" fmla="*/ 0 w 6104507"/>
                <a:gd name="connsiteY0" fmla="*/ 249859 h 249859"/>
                <a:gd name="connsiteX1" fmla="*/ 62465 w 6104507"/>
                <a:gd name="connsiteY1" fmla="*/ 0 h 249859"/>
                <a:gd name="connsiteX2" fmla="*/ 6104507 w 6104507"/>
                <a:gd name="connsiteY2" fmla="*/ 0 h 249859"/>
                <a:gd name="connsiteX3" fmla="*/ 6042042 w 6104507"/>
                <a:gd name="connsiteY3" fmla="*/ 249859 h 249859"/>
                <a:gd name="connsiteX4" fmla="*/ 0 w 6104507"/>
                <a:gd name="connsiteY4" fmla="*/ 249859 h 249859"/>
                <a:gd name="connsiteX0" fmla="*/ 0 w 6106336"/>
                <a:gd name="connsiteY0" fmla="*/ 249859 h 249859"/>
                <a:gd name="connsiteX1" fmla="*/ 62465 w 6106336"/>
                <a:gd name="connsiteY1" fmla="*/ 0 h 249859"/>
                <a:gd name="connsiteX2" fmla="*/ 6104507 w 6106336"/>
                <a:gd name="connsiteY2" fmla="*/ 0 h 249859"/>
                <a:gd name="connsiteX3" fmla="*/ 6106336 w 6106336"/>
                <a:gd name="connsiteY3" fmla="*/ 249859 h 249859"/>
                <a:gd name="connsiteX4" fmla="*/ 0 w 6106336"/>
                <a:gd name="connsiteY4" fmla="*/ 249859 h 2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336" h="249859">
                  <a:moveTo>
                    <a:pt x="0" y="249859"/>
                  </a:moveTo>
                  <a:lnTo>
                    <a:pt x="62465" y="0"/>
                  </a:lnTo>
                  <a:lnTo>
                    <a:pt x="6104507" y="0"/>
                  </a:lnTo>
                  <a:cubicBezTo>
                    <a:pt x="6105117" y="83286"/>
                    <a:pt x="6105726" y="166573"/>
                    <a:pt x="6106336" y="249859"/>
                  </a:cubicBezTo>
                  <a:lnTo>
                    <a:pt x="0" y="249859"/>
                  </a:lnTo>
                  <a:close/>
                </a:path>
              </a:pathLst>
            </a:custGeom>
            <a:solidFill>
              <a:srgbClr val="0E3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71">
              <a:extLst>
                <a:ext uri="{FF2B5EF4-FFF2-40B4-BE49-F238E27FC236}">
                  <a16:creationId xmlns:a16="http://schemas.microsoft.com/office/drawing/2014/main" id="{758C196F-2177-4802-B591-492F7E606D18}"/>
                </a:ext>
              </a:extLst>
            </p:cNvPr>
            <p:cNvSpPr/>
            <p:nvPr userDrawn="1"/>
          </p:nvSpPr>
          <p:spPr>
            <a:xfrm flipH="1">
              <a:off x="313562" y="6448156"/>
              <a:ext cx="4008521" cy="252989"/>
            </a:xfrm>
            <a:prstGeom prst="parallelogram">
              <a:avLst/>
            </a:prstGeom>
            <a:solidFill>
              <a:srgbClr val="29BA7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9EFCFB1-8F6D-438C-BAD6-F4332284CBA2}"/>
              </a:ext>
            </a:extLst>
          </p:cNvPr>
          <p:cNvGrpSpPr/>
          <p:nvPr/>
        </p:nvGrpSpPr>
        <p:grpSpPr>
          <a:xfrm>
            <a:off x="170361" y="1463493"/>
            <a:ext cx="5149661" cy="4416369"/>
            <a:chOff x="522786" y="1328108"/>
            <a:chExt cx="5149661" cy="4416369"/>
          </a:xfrm>
        </p:grpSpPr>
        <p:sp>
          <p:nvSpPr>
            <p:cNvPr id="7" name="テキスト プレースホルダー 13">
              <a:extLst>
                <a:ext uri="{FF2B5EF4-FFF2-40B4-BE49-F238E27FC236}">
                  <a16:creationId xmlns:a16="http://schemas.microsoft.com/office/drawing/2014/main" id="{28364703-A6BA-4283-80E7-7EED4A76C436}"/>
                </a:ext>
              </a:extLst>
            </p:cNvPr>
            <p:cNvSpPr txBox="1">
              <a:spLocks/>
            </p:cNvSpPr>
            <p:nvPr/>
          </p:nvSpPr>
          <p:spPr>
            <a:xfrm>
              <a:off x="858213" y="1641523"/>
              <a:ext cx="1579522" cy="48005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zh-CN" altLang="en-US" sz="1400" spc="200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农业的</a:t>
              </a:r>
              <a:r>
                <a:rPr kumimoji="1" lang="en-US" altLang="zh-CN" sz="1400" spc="200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GDP</a:t>
              </a:r>
              <a:r>
                <a:rPr kumimoji="1" lang="zh-CN" altLang="en-US" sz="1400" spc="200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占比</a:t>
              </a:r>
              <a:endParaRPr kumimoji="1" lang="ja-JP" altLang="en-US" sz="1400" spc="200" dirty="0">
                <a:solidFill>
                  <a:srgbClr val="1D855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テキスト プレースホルダー 13">
              <a:extLst>
                <a:ext uri="{FF2B5EF4-FFF2-40B4-BE49-F238E27FC236}">
                  <a16:creationId xmlns:a16="http://schemas.microsoft.com/office/drawing/2014/main" id="{BE2A30AF-9D99-4770-B95C-0584EE5D7B5D}"/>
                </a:ext>
              </a:extLst>
            </p:cNvPr>
            <p:cNvSpPr txBox="1">
              <a:spLocks/>
            </p:cNvSpPr>
            <p:nvPr/>
          </p:nvSpPr>
          <p:spPr>
            <a:xfrm>
              <a:off x="522786" y="2698946"/>
              <a:ext cx="1921123" cy="48005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zh-CN" altLang="en-US" sz="1400" spc="200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农业的总产量占比</a:t>
              </a:r>
              <a:endParaRPr kumimoji="1" lang="ja-JP" altLang="en-US" sz="1400" spc="200" dirty="0">
                <a:solidFill>
                  <a:srgbClr val="1D855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テキスト プレースホルダー 13">
              <a:extLst>
                <a:ext uri="{FF2B5EF4-FFF2-40B4-BE49-F238E27FC236}">
                  <a16:creationId xmlns:a16="http://schemas.microsoft.com/office/drawing/2014/main" id="{AF0E2900-5B33-427B-B6CE-36995C764733}"/>
                </a:ext>
              </a:extLst>
            </p:cNvPr>
            <p:cNvSpPr txBox="1">
              <a:spLocks/>
            </p:cNvSpPr>
            <p:nvPr/>
          </p:nvSpPr>
          <p:spPr>
            <a:xfrm>
              <a:off x="713903" y="3795674"/>
              <a:ext cx="1723831" cy="48005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zh-CN" altLang="en-US" sz="1400" spc="200" dirty="0">
                  <a:solidFill>
                    <a:srgbClr val="15613D"/>
                  </a:solidFill>
                  <a:latin typeface="Century Gothic" panose="020B0502020202020204" pitchFamily="34" charset="0"/>
                </a:rPr>
                <a:t>农业的总就业人口占比</a:t>
              </a:r>
              <a:endParaRPr kumimoji="1" lang="ja-JP" altLang="en-US" sz="1400" spc="200" dirty="0">
                <a:solidFill>
                  <a:srgbClr val="15613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テキスト ボックス 8">
              <a:extLst>
                <a:ext uri="{FF2B5EF4-FFF2-40B4-BE49-F238E27FC236}">
                  <a16:creationId xmlns:a16="http://schemas.microsoft.com/office/drawing/2014/main" id="{7BB0A255-1964-4AB5-A00A-C93A40E23F4F}"/>
                </a:ext>
              </a:extLst>
            </p:cNvPr>
            <p:cNvSpPr txBox="1"/>
            <p:nvPr/>
          </p:nvSpPr>
          <p:spPr>
            <a:xfrm>
              <a:off x="4561428" y="1642652"/>
              <a:ext cx="11110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ru-RU" altLang="ja-JP" sz="3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32</a:t>
              </a:r>
              <a:r>
                <a:rPr kumimoji="1" lang="en-US" altLang="ja-JP" sz="3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,4</a:t>
              </a:r>
              <a:r>
                <a:rPr kumimoji="1" lang="ru-RU" altLang="ja-JP" sz="1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%</a:t>
              </a:r>
              <a:endParaRPr kumimoji="1" lang="ja-JP" altLang="en-US" sz="1200" b="1" dirty="0">
                <a:solidFill>
                  <a:srgbClr val="1D855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テキスト ボックス 19">
              <a:extLst>
                <a:ext uri="{FF2B5EF4-FFF2-40B4-BE49-F238E27FC236}">
                  <a16:creationId xmlns:a16="http://schemas.microsoft.com/office/drawing/2014/main" id="{956CD677-2E35-401C-824D-EB0DDFCB8018}"/>
                </a:ext>
              </a:extLst>
            </p:cNvPr>
            <p:cNvSpPr txBox="1"/>
            <p:nvPr/>
          </p:nvSpPr>
          <p:spPr>
            <a:xfrm>
              <a:off x="4161969" y="2698946"/>
              <a:ext cx="11506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26,9</a:t>
              </a:r>
              <a:r>
                <a:rPr kumimoji="1" lang="ru-RU" altLang="ja-JP" sz="1200" b="1" dirty="0">
                  <a:solidFill>
                    <a:srgbClr val="1D8553"/>
                  </a:solidFill>
                  <a:latin typeface="Century Gothic" panose="020B0502020202020204" pitchFamily="34" charset="0"/>
                </a:rPr>
                <a:t>%</a:t>
              </a:r>
              <a:endParaRPr kumimoji="1" lang="ja-JP" altLang="en-US" sz="1100" b="1" dirty="0">
                <a:solidFill>
                  <a:srgbClr val="1D855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テキスト ボックス 25">
              <a:extLst>
                <a:ext uri="{FF2B5EF4-FFF2-40B4-BE49-F238E27FC236}">
                  <a16:creationId xmlns:a16="http://schemas.microsoft.com/office/drawing/2014/main" id="{DBA2FEA9-E2FA-4510-8773-CDF699504751}"/>
                </a:ext>
              </a:extLst>
            </p:cNvPr>
            <p:cNvSpPr txBox="1"/>
            <p:nvPr/>
          </p:nvSpPr>
          <p:spPr>
            <a:xfrm>
              <a:off x="3937638" y="3767787"/>
              <a:ext cx="113208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ru-RU" altLang="ja-JP" sz="3200" b="1" dirty="0">
                  <a:solidFill>
                    <a:srgbClr val="15613D"/>
                  </a:solidFill>
                  <a:latin typeface="Century Gothic" panose="020B0502020202020204" pitchFamily="34" charset="0"/>
                </a:rPr>
                <a:t>2</a:t>
              </a:r>
              <a:r>
                <a:rPr kumimoji="1" lang="en-US" altLang="ja-JP" sz="3200" b="1" dirty="0">
                  <a:solidFill>
                    <a:srgbClr val="15613D"/>
                  </a:solidFill>
                  <a:latin typeface="Century Gothic" panose="020B0502020202020204" pitchFamily="34" charset="0"/>
                </a:rPr>
                <a:t>5,9</a:t>
              </a:r>
              <a:r>
                <a:rPr kumimoji="1" lang="ru-RU" altLang="ja-JP" sz="1200" b="1" dirty="0">
                  <a:solidFill>
                    <a:srgbClr val="15613D"/>
                  </a:solidFill>
                  <a:latin typeface="Century Gothic" panose="020B0502020202020204" pitchFamily="34" charset="0"/>
                </a:rPr>
                <a:t>%</a:t>
              </a:r>
              <a:endParaRPr kumimoji="1" lang="ja-JP" altLang="en-US" sz="1100" b="1" dirty="0">
                <a:solidFill>
                  <a:srgbClr val="15613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テキスト ボックス 25">
              <a:extLst>
                <a:ext uri="{FF2B5EF4-FFF2-40B4-BE49-F238E27FC236}">
                  <a16:creationId xmlns:a16="http://schemas.microsoft.com/office/drawing/2014/main" id="{2B038468-377B-4FE1-B596-CBE873DDD0B8}"/>
                </a:ext>
              </a:extLst>
            </p:cNvPr>
            <p:cNvSpPr txBox="1"/>
            <p:nvPr/>
          </p:nvSpPr>
          <p:spPr>
            <a:xfrm>
              <a:off x="3286816" y="4909118"/>
              <a:ext cx="127461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10,4</a:t>
              </a:r>
              <a:r>
                <a:rPr kumimoji="1" lang="ru-RU" altLang="ja-JP" sz="12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%</a:t>
              </a:r>
              <a:endParaRPr kumimoji="1" lang="ja-JP" altLang="en-US" sz="1100" b="1" dirty="0">
                <a:solidFill>
                  <a:srgbClr val="0E3E2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テキスト プレースホルダー 13">
              <a:extLst>
                <a:ext uri="{FF2B5EF4-FFF2-40B4-BE49-F238E27FC236}">
                  <a16:creationId xmlns:a16="http://schemas.microsoft.com/office/drawing/2014/main" id="{83520239-FAA5-4AE9-A51C-BF2C49B028E1}"/>
                </a:ext>
              </a:extLst>
            </p:cNvPr>
            <p:cNvSpPr txBox="1">
              <a:spLocks/>
            </p:cNvSpPr>
            <p:nvPr/>
          </p:nvSpPr>
          <p:spPr>
            <a:xfrm>
              <a:off x="552486" y="4961606"/>
              <a:ext cx="1888846" cy="48005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zh-CN" altLang="en-US" sz="1400" spc="200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农业的出口总量占比</a:t>
              </a:r>
              <a:endParaRPr kumimoji="1" lang="ja-JP" altLang="en-US" sz="1400" spc="200" dirty="0">
                <a:solidFill>
                  <a:srgbClr val="0E3E27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4F79DC06-8F5A-4B46-BB5B-0882026BD75F}"/>
                </a:ext>
              </a:extLst>
            </p:cNvPr>
            <p:cNvGrpSpPr/>
            <p:nvPr/>
          </p:nvGrpSpPr>
          <p:grpSpPr>
            <a:xfrm flipH="1">
              <a:off x="2352065" y="1328108"/>
              <a:ext cx="3048399" cy="4416369"/>
              <a:chOff x="785353" y="1310806"/>
              <a:chExt cx="2698672" cy="4416369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2D00F85-6047-49F0-BD2B-901135DFCF6D}"/>
                  </a:ext>
                </a:extLst>
              </p:cNvPr>
              <p:cNvSpPr/>
              <p:nvPr/>
            </p:nvSpPr>
            <p:spPr>
              <a:xfrm flipH="1">
                <a:off x="1565161" y="1499853"/>
                <a:ext cx="1798729" cy="803425"/>
              </a:xfrm>
              <a:prstGeom prst="rect">
                <a:avLst/>
              </a:prstGeom>
              <a:solidFill>
                <a:srgbClr val="29BA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B5BA29C-10B2-4E47-AC31-7C25F09D23D4}"/>
                  </a:ext>
                </a:extLst>
              </p:cNvPr>
              <p:cNvSpPr/>
              <p:nvPr/>
            </p:nvSpPr>
            <p:spPr>
              <a:xfrm flipH="1">
                <a:off x="1908661" y="2563447"/>
                <a:ext cx="1457041" cy="803425"/>
              </a:xfrm>
              <a:prstGeom prst="rect">
                <a:avLst/>
              </a:prstGeom>
              <a:solidFill>
                <a:srgbClr val="1D85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BE06D74-18BB-49CA-A763-A7B44D8263F1}"/>
                  </a:ext>
                </a:extLst>
              </p:cNvPr>
              <p:cNvSpPr/>
              <p:nvPr/>
            </p:nvSpPr>
            <p:spPr>
              <a:xfrm flipH="1">
                <a:off x="2045651" y="3649157"/>
                <a:ext cx="1325906" cy="803425"/>
              </a:xfrm>
              <a:prstGeom prst="rect">
                <a:avLst/>
              </a:prstGeom>
              <a:solidFill>
                <a:srgbClr val="156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3971AA1-A0CF-4ACC-B249-BF41D976EFD5}"/>
                  </a:ext>
                </a:extLst>
              </p:cNvPr>
              <p:cNvSpPr/>
              <p:nvPr/>
            </p:nvSpPr>
            <p:spPr>
              <a:xfrm flipH="1">
                <a:off x="2622067" y="4782492"/>
                <a:ext cx="749492" cy="803425"/>
              </a:xfrm>
              <a:prstGeom prst="rect">
                <a:avLst/>
              </a:prstGeom>
              <a:solidFill>
                <a:srgbClr val="0E3E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06F5AA17-4755-42B8-BD96-448D09BE0035}"/>
                  </a:ext>
                </a:extLst>
              </p:cNvPr>
              <p:cNvGrpSpPr/>
              <p:nvPr/>
            </p:nvGrpSpPr>
            <p:grpSpPr>
              <a:xfrm>
                <a:off x="785353" y="1310806"/>
                <a:ext cx="2698672" cy="4416369"/>
                <a:chOff x="6704805" y="2051925"/>
                <a:chExt cx="2698672" cy="3539250"/>
              </a:xfrm>
            </p:grpSpPr>
            <p:cxnSp>
              <p:nvCxnSpPr>
                <p:cNvPr id="17" name="Прямая соединительная линия 16">
                  <a:extLst>
                    <a:ext uri="{FF2B5EF4-FFF2-40B4-BE49-F238E27FC236}">
                      <a16:creationId xmlns:a16="http://schemas.microsoft.com/office/drawing/2014/main" id="{84C9F19E-9E2E-481F-AE1E-1023DD693D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86875" y="2054509"/>
                  <a:ext cx="9525" cy="3536666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>
                  <a:extLst>
                    <a:ext uri="{FF2B5EF4-FFF2-40B4-BE49-F238E27FC236}">
                      <a16:creationId xmlns:a16="http://schemas.microsoft.com/office/drawing/2014/main" id="{5624D35E-3E36-464E-8CC0-E2DB3E4221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91626" y="2051925"/>
                  <a:ext cx="211851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>
                  <a:extLst>
                    <a:ext uri="{FF2B5EF4-FFF2-40B4-BE49-F238E27FC236}">
                      <a16:creationId xmlns:a16="http://schemas.microsoft.com/office/drawing/2014/main" id="{6D6605F6-6CB8-492F-BEBC-25F9697F8A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82100" y="2948967"/>
                  <a:ext cx="221377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id="{456B545F-A062-4F62-8E07-F647511DA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87955" y="3815134"/>
                  <a:ext cx="215522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:a16="http://schemas.microsoft.com/office/drawing/2014/main" id="{FAB8105B-6947-4BE4-B3F9-4A8ED79CF9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82099" y="4699133"/>
                  <a:ext cx="221378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:a16="http://schemas.microsoft.com/office/drawing/2014/main" id="{B421B295-8CB6-4D6D-9D22-5543D6178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04805" y="5591175"/>
                  <a:ext cx="2590007" cy="0"/>
                </a:xfrm>
                <a:prstGeom prst="line">
                  <a:avLst/>
                </a:prstGeom>
                <a:ln>
                  <a:solidFill>
                    <a:srgbClr val="1561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4" name="Овал 73">
            <a:extLst>
              <a:ext uri="{FF2B5EF4-FFF2-40B4-BE49-F238E27FC236}">
                <a16:creationId xmlns:a16="http://schemas.microsoft.com/office/drawing/2014/main" id="{2ABCBFC7-39B4-4CA3-BA11-4087CC0B4A1F}"/>
              </a:ext>
            </a:extLst>
          </p:cNvPr>
          <p:cNvSpPr/>
          <p:nvPr/>
        </p:nvSpPr>
        <p:spPr>
          <a:xfrm>
            <a:off x="8309687" y="1158249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89629F21-4ACD-4064-97E6-743FE77F954D}"/>
              </a:ext>
            </a:extLst>
          </p:cNvPr>
          <p:cNvSpPr/>
          <p:nvPr/>
        </p:nvSpPr>
        <p:spPr>
          <a:xfrm>
            <a:off x="8309687" y="2291780"/>
            <a:ext cx="630274" cy="6302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396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9447C89-7AF1-45E1-9FDA-43ED7FAFDB02}"/>
              </a:ext>
            </a:extLst>
          </p:cNvPr>
          <p:cNvCxnSpPr/>
          <p:nvPr/>
        </p:nvCxnSpPr>
        <p:spPr>
          <a:xfrm>
            <a:off x="6206368" y="980766"/>
            <a:ext cx="54369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vegetables icon png">
            <a:extLst>
              <a:ext uri="{FF2B5EF4-FFF2-40B4-BE49-F238E27FC236}">
                <a16:creationId xmlns:a16="http://schemas.microsoft.com/office/drawing/2014/main" id="{84748BA5-3F77-40AC-8E15-91BD0154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191" y="1289671"/>
            <a:ext cx="411242" cy="4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B4AA6B9-5AD8-4D2D-9C20-5A04564C25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91" y="2421244"/>
            <a:ext cx="411242" cy="3581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3E7CEE5-4BA8-4BB2-8448-C591DE28BB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18" y="3559805"/>
            <a:ext cx="502788" cy="353608"/>
          </a:xfrm>
          <a:prstGeom prst="rect">
            <a:avLst/>
          </a:prstGeom>
        </p:spPr>
      </p:pic>
      <p:pic>
        <p:nvPicPr>
          <p:cNvPr id="1028" name="Picture 4" descr="Картинки по запросу grapes icon png">
            <a:extLst>
              <a:ext uri="{FF2B5EF4-FFF2-40B4-BE49-F238E27FC236}">
                <a16:creationId xmlns:a16="http://schemas.microsoft.com/office/drawing/2014/main" id="{34DFE544-1E1C-4349-B6F1-75745252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94" y="5875099"/>
            <a:ext cx="376758" cy="3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42B8DF-ED19-48D3-B2AD-DDF01523CA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21" y="4690921"/>
            <a:ext cx="353582" cy="35358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AE4D685-759F-488D-BD8C-F38DC35D9C1E}"/>
              </a:ext>
            </a:extLst>
          </p:cNvPr>
          <p:cNvSpPr txBox="1"/>
          <p:nvPr/>
        </p:nvSpPr>
        <p:spPr>
          <a:xfrm>
            <a:off x="702850" y="370505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E3E27"/>
                </a:solidFill>
                <a:latin typeface="Century Gothic" panose="020B0502020202020204" pitchFamily="34" charset="0"/>
              </a:rPr>
              <a:t>乌兹别克斯坦的农业</a:t>
            </a:r>
            <a:endParaRPr lang="ru-RU" sz="2400" b="1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A1F6E70C-ED49-49C9-8451-FDD75F6D4E8E}"/>
              </a:ext>
            </a:extLst>
          </p:cNvPr>
          <p:cNvCxnSpPr>
            <a:cxnSpLocks/>
          </p:cNvCxnSpPr>
          <p:nvPr/>
        </p:nvCxnSpPr>
        <p:spPr>
          <a:xfrm>
            <a:off x="333083" y="970606"/>
            <a:ext cx="49727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5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8DB93B1E-28BD-4D30-BFD5-E677C9129502}"/>
              </a:ext>
            </a:extLst>
          </p:cNvPr>
          <p:cNvSpPr txBox="1"/>
          <p:nvPr/>
        </p:nvSpPr>
        <p:spPr>
          <a:xfrm>
            <a:off x="5235160" y="1432067"/>
            <a:ext cx="261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战略重点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7014DB-CCFC-47CD-90AB-7606305B80D1}"/>
              </a:ext>
            </a:extLst>
          </p:cNvPr>
          <p:cNvSpPr txBox="1"/>
          <p:nvPr/>
        </p:nvSpPr>
        <p:spPr>
          <a:xfrm>
            <a:off x="4099665" y="805749"/>
            <a:ext cx="442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dirty="0">
                <a:solidFill>
                  <a:srgbClr val="00206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九大</a:t>
            </a:r>
            <a:endParaRPr kumimoji="0" lang="uz-Latn-UZ" sz="23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6" name="Рисунок 3">
            <a:extLst>
              <a:ext uri="{FF2B5EF4-FFF2-40B4-BE49-F238E27FC236}">
                <a16:creationId xmlns:a16="http://schemas.microsoft.com/office/drawing/2014/main" id="{4465CD5F-7155-4E1F-BC68-EA96CE4FFC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7"/>
          <a:stretch/>
        </p:blipFill>
        <p:spPr>
          <a:xfrm>
            <a:off x="2294495" y="851661"/>
            <a:ext cx="2013182" cy="136998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744449" y="651843"/>
            <a:ext cx="6032771" cy="0"/>
          </a:xfrm>
          <a:prstGeom prst="line">
            <a:avLst/>
          </a:prstGeom>
          <a:ln w="76200">
            <a:solidFill>
              <a:srgbClr val="003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46">
            <a:extLst>
              <a:ext uri="{FF2B5EF4-FFF2-40B4-BE49-F238E27FC236}">
                <a16:creationId xmlns:a16="http://schemas.microsoft.com/office/drawing/2014/main" id="{B60B1CDF-3F1A-4E3C-9B78-F3B70D859E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1" r="48750"/>
          <a:stretch/>
        </p:blipFill>
        <p:spPr>
          <a:xfrm rot="5400000">
            <a:off x="5468398" y="-985718"/>
            <a:ext cx="406510" cy="6921528"/>
          </a:xfrm>
          <a:prstGeom prst="rect">
            <a:avLst/>
          </a:prstGeom>
        </p:spPr>
      </p:pic>
      <p:grpSp>
        <p:nvGrpSpPr>
          <p:cNvPr id="26" name="Group 27"/>
          <p:cNvGrpSpPr/>
          <p:nvPr/>
        </p:nvGrpSpPr>
        <p:grpSpPr>
          <a:xfrm>
            <a:off x="818730" y="2968948"/>
            <a:ext cx="10893043" cy="3199996"/>
            <a:chOff x="88899" y="1622776"/>
            <a:chExt cx="10090540" cy="3179021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5" y="2749214"/>
              <a:ext cx="870728" cy="930443"/>
            </a:xfrm>
            <a:prstGeom prst="rect">
              <a:avLst/>
            </a:prstGeom>
          </p:spPr>
        </p:pic>
        <p:pic>
          <p:nvPicPr>
            <p:cNvPr id="28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9" y="3871354"/>
              <a:ext cx="870728" cy="930443"/>
            </a:xfrm>
            <a:prstGeom prst="rect">
              <a:avLst/>
            </a:prstGeom>
          </p:spPr>
        </p:pic>
        <p:pic>
          <p:nvPicPr>
            <p:cNvPr id="29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521" y="1622776"/>
              <a:ext cx="870728" cy="930443"/>
            </a:xfrm>
            <a:prstGeom prst="rect">
              <a:avLst/>
            </a:prstGeom>
          </p:spPr>
        </p:pic>
        <p:pic>
          <p:nvPicPr>
            <p:cNvPr id="30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521" y="2749214"/>
              <a:ext cx="870728" cy="930443"/>
            </a:xfrm>
            <a:prstGeom prst="rect">
              <a:avLst/>
            </a:prstGeom>
          </p:spPr>
        </p:pic>
        <p:pic>
          <p:nvPicPr>
            <p:cNvPr id="31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521" y="3865286"/>
              <a:ext cx="870728" cy="930443"/>
            </a:xfrm>
            <a:prstGeom prst="rect">
              <a:avLst/>
            </a:prstGeom>
          </p:spPr>
        </p:pic>
        <p:pic>
          <p:nvPicPr>
            <p:cNvPr id="32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099" y="1622776"/>
              <a:ext cx="870728" cy="930443"/>
            </a:xfrm>
            <a:prstGeom prst="rect">
              <a:avLst/>
            </a:prstGeom>
          </p:spPr>
        </p:pic>
        <p:pic>
          <p:nvPicPr>
            <p:cNvPr id="33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099" y="2733804"/>
              <a:ext cx="870728" cy="930443"/>
            </a:xfrm>
            <a:prstGeom prst="rect">
              <a:avLst/>
            </a:prstGeom>
          </p:spPr>
        </p:pic>
        <p:pic>
          <p:nvPicPr>
            <p:cNvPr id="34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742" y="3865286"/>
              <a:ext cx="870728" cy="930443"/>
            </a:xfrm>
            <a:prstGeom prst="rect">
              <a:avLst/>
            </a:prstGeom>
          </p:spPr>
        </p:pic>
        <p:pic>
          <p:nvPicPr>
            <p:cNvPr id="35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34" y="1627074"/>
              <a:ext cx="870471" cy="93044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31611" y="1866244"/>
              <a:ext cx="2402006" cy="27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确保乌兹别克斯坦国民粮食安全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1611" y="3011448"/>
              <a:ext cx="2402006" cy="27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建立有利的农商环境和价值链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1611" y="4151656"/>
              <a:ext cx="2402006" cy="27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减少国家干预并吸引投资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4302" y="1858934"/>
              <a:ext cx="2402006" cy="27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自然资源理性利用和环境保护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84302" y="3034700"/>
              <a:ext cx="2402006" cy="27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发展现代公共行政体系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84302" y="4153117"/>
              <a:ext cx="2402006" cy="27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支持农业发展的政府开支多元化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63470" y="1766950"/>
              <a:ext cx="2402006" cy="45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发展农业科学、教育、信息和咨询服务为一体的体系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77433" y="3061433"/>
              <a:ext cx="2402006" cy="27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乡村发展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77433" y="4101188"/>
              <a:ext cx="2402006" cy="27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开发可靠的行业统计体系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223864" y="730826"/>
            <a:ext cx="4553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乌兹别克斯坦共和国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2020-2030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农业发展战略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2489" y="92762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7A9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主要改革和指标</a:t>
            </a: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37A9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Прямоугольный треугольник 60"/>
          <p:cNvSpPr/>
          <p:nvPr/>
        </p:nvSpPr>
        <p:spPr>
          <a:xfrm rot="10800000">
            <a:off x="10593916" y="-2947"/>
            <a:ext cx="1598084" cy="1382155"/>
          </a:xfrm>
          <a:prstGeom prst="rtTriangle">
            <a:avLst/>
          </a:prstGeom>
          <a:solidFill>
            <a:srgbClr val="1D4999"/>
          </a:solidFill>
          <a:ln>
            <a:noFill/>
          </a:ln>
          <a:effectLst>
            <a:outerShdw blurRad="279400" dist="38100" dir="10620000" sx="103000" sy="103000" algn="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2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Текст 1">
            <a:extLst>
              <a:ext uri="{FF2B5EF4-FFF2-40B4-BE49-F238E27FC236}">
                <a16:creationId xmlns:a16="http://schemas.microsoft.com/office/drawing/2014/main" id="{8BEE40D4-B4DD-4F0C-BD2B-619D3CA7F783}"/>
              </a:ext>
            </a:extLst>
          </p:cNvPr>
          <p:cNvSpPr txBox="1">
            <a:spLocks/>
          </p:cNvSpPr>
          <p:nvPr/>
        </p:nvSpPr>
        <p:spPr>
          <a:xfrm>
            <a:off x="3455168" y="450855"/>
            <a:ext cx="5432998" cy="497939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667" b="1" dirty="0">
                <a:solidFill>
                  <a:srgbClr val="0E3E27"/>
                </a:solidFill>
                <a:latin typeface="Century Gothic" panose="020B0502020202020204" pitchFamily="34" charset="0"/>
              </a:rPr>
              <a:t>土地修复</a:t>
            </a:r>
            <a:endParaRPr lang="en-US" sz="2667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A8A4821-74A1-4CD0-948C-724A4D43CAD0}"/>
              </a:ext>
            </a:extLst>
          </p:cNvPr>
          <p:cNvSpPr txBox="1"/>
          <p:nvPr/>
        </p:nvSpPr>
        <p:spPr>
          <a:xfrm>
            <a:off x="7277502" y="1302609"/>
            <a:ext cx="418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39" latinLnBrk="1"/>
            <a:r>
              <a:rPr lang="zh-CN" altLang="en-US" sz="2000" dirty="0">
                <a:solidFill>
                  <a:srgbClr val="1F8D59"/>
                </a:solidFill>
                <a:latin typeface="Century Gothic" panose="020B0502020202020204" pitchFamily="34" charset="0"/>
              </a:rPr>
              <a:t>投资乌兹别克斯坦的新土地开发</a:t>
            </a:r>
            <a:endParaRPr lang="en-US" sz="2000" dirty="0">
              <a:solidFill>
                <a:srgbClr val="1F8D5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866F57C9-67DE-4766-86BB-35204779A7CC}"/>
              </a:ext>
            </a:extLst>
          </p:cNvPr>
          <p:cNvCxnSpPr/>
          <p:nvPr/>
        </p:nvCxnSpPr>
        <p:spPr>
          <a:xfrm>
            <a:off x="1166141" y="1039219"/>
            <a:ext cx="10011052" cy="0"/>
          </a:xfrm>
          <a:prstGeom prst="line">
            <a:avLst/>
          </a:prstGeom>
          <a:noFill/>
          <a:ln w="19050" cap="flat" cmpd="sng" algn="ctr">
            <a:solidFill>
              <a:srgbClr val="1A7C4D"/>
            </a:solidFill>
            <a:prstDash val="solid"/>
            <a:miter lim="800000"/>
          </a:ln>
          <a:effectLst/>
        </p:spPr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DBE9DAEF-E1E3-4A41-9D9C-DE2EA15AF57A}"/>
              </a:ext>
            </a:extLst>
          </p:cNvPr>
          <p:cNvCxnSpPr>
            <a:cxnSpLocks/>
          </p:cNvCxnSpPr>
          <p:nvPr/>
        </p:nvCxnSpPr>
        <p:spPr>
          <a:xfrm>
            <a:off x="7662083" y="2435302"/>
            <a:ext cx="3382795" cy="0"/>
          </a:xfrm>
          <a:prstGeom prst="line">
            <a:avLst/>
          </a:prstGeom>
          <a:noFill/>
          <a:ln w="12700" cap="flat" cmpd="sng" algn="ctr">
            <a:solidFill>
              <a:srgbClr val="1A7C4D"/>
            </a:solidFill>
            <a:prstDash val="solid"/>
            <a:miter lim="800000"/>
          </a:ln>
          <a:effectLst/>
        </p:spPr>
      </p:cxn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66938229-69C4-403D-9BC0-130818AB0F18}"/>
              </a:ext>
            </a:extLst>
          </p:cNvPr>
          <p:cNvSpPr/>
          <p:nvPr/>
        </p:nvSpPr>
        <p:spPr>
          <a:xfrm>
            <a:off x="7411939" y="1936979"/>
            <a:ext cx="391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39" latinLnBrk="1"/>
            <a:r>
              <a:rPr lang="zh-CN" altLang="en-US" sz="2400" dirty="0">
                <a:solidFill>
                  <a:srgbClr val="1F8D5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新开发土地</a:t>
            </a:r>
            <a:r>
              <a:rPr lang="en-US" altLang="zh-CN" sz="2400" dirty="0">
                <a:solidFill>
                  <a:srgbClr val="1F8D5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110</a:t>
            </a:r>
            <a:r>
              <a:rPr lang="zh-CN" altLang="en-US" sz="2400" dirty="0">
                <a:solidFill>
                  <a:srgbClr val="1F8D5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万公顷</a:t>
            </a:r>
            <a:endParaRPr lang="en-US" sz="2400" dirty="0">
              <a:solidFill>
                <a:srgbClr val="1F8D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2" name="Группа 151"/>
          <p:cNvGrpSpPr/>
          <p:nvPr/>
        </p:nvGrpSpPr>
        <p:grpSpPr>
          <a:xfrm>
            <a:off x="7124512" y="2715730"/>
            <a:ext cx="4442543" cy="3533775"/>
            <a:chOff x="7206532" y="2800350"/>
            <a:chExt cx="4442543" cy="3533775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7340658" y="2953957"/>
              <a:ext cx="4165541" cy="325634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546689" y="3384687"/>
              <a:ext cx="377762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有利政策支持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农业用地使用期限长达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49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年；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4A467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2.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自主决定耕种农作物种类和土地处置方式；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4A467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3.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免除机械设备进口关税；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4A467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E3E2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4.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4A467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政府补贴某些开支。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4A467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55" name="Скругленный прямоугольник 154"/>
            <p:cNvSpPr/>
            <p:nvPr/>
          </p:nvSpPr>
          <p:spPr>
            <a:xfrm>
              <a:off x="7206532" y="2800350"/>
              <a:ext cx="4442543" cy="3533775"/>
            </a:xfrm>
            <a:prstGeom prst="roundRect">
              <a:avLst/>
            </a:prstGeom>
            <a:noFill/>
            <a:ln w="19050" cap="flat" cmpd="sng" algn="ctr">
              <a:solidFill>
                <a:srgbClr val="1F8D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421950" y="1364453"/>
            <a:ext cx="6403818" cy="4675234"/>
            <a:chOff x="5183356" y="1247361"/>
            <a:chExt cx="6403818" cy="4675234"/>
          </a:xfrm>
        </p:grpSpPr>
        <p:grpSp>
          <p:nvGrpSpPr>
            <p:cNvPr id="157" name="Группа 156"/>
            <p:cNvGrpSpPr/>
            <p:nvPr/>
          </p:nvGrpSpPr>
          <p:grpSpPr>
            <a:xfrm>
              <a:off x="5183356" y="4587160"/>
              <a:ext cx="6403818" cy="1335435"/>
              <a:chOff x="5783431" y="1274933"/>
              <a:chExt cx="5774228" cy="1204142"/>
            </a:xfrm>
          </p:grpSpPr>
          <p:sp>
            <p:nvSpPr>
              <p:cNvPr id="288" name="Скругленный прямоугольник 2"/>
              <p:cNvSpPr/>
              <p:nvPr/>
            </p:nvSpPr>
            <p:spPr>
              <a:xfrm>
                <a:off x="6105577" y="1303843"/>
                <a:ext cx="5452082" cy="1175232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1A7C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Скругленный прямоугольник 2"/>
              <p:cNvSpPr/>
              <p:nvPr/>
            </p:nvSpPr>
            <p:spPr>
              <a:xfrm>
                <a:off x="6168592" y="1378783"/>
                <a:ext cx="5315483" cy="1022463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solidFill>
                <a:srgbClr val="1A7C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5783431" y="1274933"/>
                <a:ext cx="1204142" cy="1204142"/>
              </a:xfrm>
              <a:prstGeom prst="ellipse">
                <a:avLst/>
              </a:prstGeom>
              <a:solidFill>
                <a:srgbClr val="1A7C4D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8" name="Группа 157"/>
            <p:cNvGrpSpPr/>
            <p:nvPr/>
          </p:nvGrpSpPr>
          <p:grpSpPr>
            <a:xfrm>
              <a:off x="5183356" y="2900078"/>
              <a:ext cx="6403818" cy="1335435"/>
              <a:chOff x="5783431" y="1274933"/>
              <a:chExt cx="5774228" cy="1204142"/>
            </a:xfrm>
          </p:grpSpPr>
          <p:sp>
            <p:nvSpPr>
              <p:cNvPr id="285" name="Скругленный прямоугольник 2"/>
              <p:cNvSpPr/>
              <p:nvPr/>
            </p:nvSpPr>
            <p:spPr>
              <a:xfrm>
                <a:off x="6105577" y="1303843"/>
                <a:ext cx="5452082" cy="1175232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1F955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Скругленный прямоугольник 2"/>
              <p:cNvSpPr/>
              <p:nvPr/>
            </p:nvSpPr>
            <p:spPr>
              <a:xfrm>
                <a:off x="6160092" y="1381734"/>
                <a:ext cx="5315483" cy="1022463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solidFill>
                <a:srgbClr val="1F955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Овал 286"/>
              <p:cNvSpPr/>
              <p:nvPr/>
            </p:nvSpPr>
            <p:spPr>
              <a:xfrm>
                <a:off x="5783431" y="1274933"/>
                <a:ext cx="1204142" cy="1204142"/>
              </a:xfrm>
              <a:prstGeom prst="ellipse">
                <a:avLst/>
              </a:prstGeom>
              <a:solidFill>
                <a:srgbClr val="1F955D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Группа 158"/>
            <p:cNvGrpSpPr/>
            <p:nvPr/>
          </p:nvGrpSpPr>
          <p:grpSpPr>
            <a:xfrm>
              <a:off x="5183356" y="1247361"/>
              <a:ext cx="6403818" cy="1335435"/>
              <a:chOff x="5783431" y="1274933"/>
              <a:chExt cx="5774228" cy="1204142"/>
            </a:xfrm>
          </p:grpSpPr>
          <p:sp>
            <p:nvSpPr>
              <p:cNvPr id="166" name="Скругленный прямоугольник 2"/>
              <p:cNvSpPr/>
              <p:nvPr/>
            </p:nvSpPr>
            <p:spPr>
              <a:xfrm>
                <a:off x="6105577" y="1303843"/>
                <a:ext cx="5452082" cy="1175232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219F6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Скругленный прямоугольник 2"/>
              <p:cNvSpPr/>
              <p:nvPr/>
            </p:nvSpPr>
            <p:spPr>
              <a:xfrm>
                <a:off x="6168592" y="1378783"/>
                <a:ext cx="5315483" cy="1022463"/>
              </a:xfrm>
              <a:custGeom>
                <a:avLst/>
                <a:gdLst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71621 w 5071621"/>
                  <a:gd name="connsiteY4" fmla="*/ 979356 h 1175232"/>
                  <a:gd name="connsiteX5" fmla="*/ 4875745 w 5071621"/>
                  <a:gd name="connsiteY5" fmla="*/ 1175232 h 1175232"/>
                  <a:gd name="connsiteX6" fmla="*/ 195876 w 5071621"/>
                  <a:gd name="connsiteY6" fmla="*/ 1175232 h 1175232"/>
                  <a:gd name="connsiteX7" fmla="*/ 0 w 5071621"/>
                  <a:gd name="connsiteY7" fmla="*/ 979356 h 1175232"/>
                  <a:gd name="connsiteX8" fmla="*/ 0 w 5071621"/>
                  <a:gd name="connsiteY8" fmla="*/ 195876 h 1175232"/>
                  <a:gd name="connsiteX0" fmla="*/ 0 w 5071621"/>
                  <a:gd name="connsiteY0" fmla="*/ 195876 h 1175232"/>
                  <a:gd name="connsiteX1" fmla="*/ 195876 w 5071621"/>
                  <a:gd name="connsiteY1" fmla="*/ 0 h 1175232"/>
                  <a:gd name="connsiteX2" fmla="*/ 4875745 w 5071621"/>
                  <a:gd name="connsiteY2" fmla="*/ 0 h 1175232"/>
                  <a:gd name="connsiteX3" fmla="*/ 5071621 w 5071621"/>
                  <a:gd name="connsiteY3" fmla="*/ 195876 h 1175232"/>
                  <a:gd name="connsiteX4" fmla="*/ 5067253 w 5071621"/>
                  <a:gd name="connsiteY4" fmla="*/ 559882 h 1175232"/>
                  <a:gd name="connsiteX5" fmla="*/ 5071621 w 5071621"/>
                  <a:gd name="connsiteY5" fmla="*/ 979356 h 1175232"/>
                  <a:gd name="connsiteX6" fmla="*/ 4875745 w 5071621"/>
                  <a:gd name="connsiteY6" fmla="*/ 1175232 h 1175232"/>
                  <a:gd name="connsiteX7" fmla="*/ 195876 w 5071621"/>
                  <a:gd name="connsiteY7" fmla="*/ 1175232 h 1175232"/>
                  <a:gd name="connsiteX8" fmla="*/ 0 w 5071621"/>
                  <a:gd name="connsiteY8" fmla="*/ 979356 h 1175232"/>
                  <a:gd name="connsiteX9" fmla="*/ 0 w 5071621"/>
                  <a:gd name="connsiteY9" fmla="*/ 195876 h 1175232"/>
                  <a:gd name="connsiteX0" fmla="*/ 0 w 5245053"/>
                  <a:gd name="connsiteY0" fmla="*/ 195876 h 1175232"/>
                  <a:gd name="connsiteX1" fmla="*/ 195876 w 5245053"/>
                  <a:gd name="connsiteY1" fmla="*/ 0 h 1175232"/>
                  <a:gd name="connsiteX2" fmla="*/ 4875745 w 5245053"/>
                  <a:gd name="connsiteY2" fmla="*/ 0 h 1175232"/>
                  <a:gd name="connsiteX3" fmla="*/ 5071621 w 5245053"/>
                  <a:gd name="connsiteY3" fmla="*/ 195876 h 1175232"/>
                  <a:gd name="connsiteX4" fmla="*/ 5245053 w 5245053"/>
                  <a:gd name="connsiteY4" fmla="*/ 553532 h 1175232"/>
                  <a:gd name="connsiteX5" fmla="*/ 5071621 w 5245053"/>
                  <a:gd name="connsiteY5" fmla="*/ 979356 h 1175232"/>
                  <a:gd name="connsiteX6" fmla="*/ 4875745 w 5245053"/>
                  <a:gd name="connsiteY6" fmla="*/ 1175232 h 1175232"/>
                  <a:gd name="connsiteX7" fmla="*/ 195876 w 5245053"/>
                  <a:gd name="connsiteY7" fmla="*/ 1175232 h 1175232"/>
                  <a:gd name="connsiteX8" fmla="*/ 0 w 5245053"/>
                  <a:gd name="connsiteY8" fmla="*/ 979356 h 1175232"/>
                  <a:gd name="connsiteX9" fmla="*/ 0 w 5245053"/>
                  <a:gd name="connsiteY9" fmla="*/ 195876 h 1175232"/>
                  <a:gd name="connsiteX0" fmla="*/ 0 w 5245848"/>
                  <a:gd name="connsiteY0" fmla="*/ 195876 h 1175232"/>
                  <a:gd name="connsiteX1" fmla="*/ 195876 w 5245848"/>
                  <a:gd name="connsiteY1" fmla="*/ 0 h 1175232"/>
                  <a:gd name="connsiteX2" fmla="*/ 4875745 w 5245848"/>
                  <a:gd name="connsiteY2" fmla="*/ 0 h 1175232"/>
                  <a:gd name="connsiteX3" fmla="*/ 5071621 w 5245848"/>
                  <a:gd name="connsiteY3" fmla="*/ 195876 h 1175232"/>
                  <a:gd name="connsiteX4" fmla="*/ 5245053 w 5245848"/>
                  <a:gd name="connsiteY4" fmla="*/ 553532 h 1175232"/>
                  <a:gd name="connsiteX5" fmla="*/ 5071621 w 5245848"/>
                  <a:gd name="connsiteY5" fmla="*/ 979356 h 1175232"/>
                  <a:gd name="connsiteX6" fmla="*/ 4875745 w 5245848"/>
                  <a:gd name="connsiteY6" fmla="*/ 1175232 h 1175232"/>
                  <a:gd name="connsiteX7" fmla="*/ 195876 w 5245848"/>
                  <a:gd name="connsiteY7" fmla="*/ 1175232 h 1175232"/>
                  <a:gd name="connsiteX8" fmla="*/ 0 w 5245848"/>
                  <a:gd name="connsiteY8" fmla="*/ 979356 h 1175232"/>
                  <a:gd name="connsiteX9" fmla="*/ 0 w 5245848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071621 w 5251264"/>
                  <a:gd name="connsiteY3" fmla="*/ 19587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264"/>
                  <a:gd name="connsiteY0" fmla="*/ 195876 h 1175232"/>
                  <a:gd name="connsiteX1" fmla="*/ 195876 w 5251264"/>
                  <a:gd name="connsiteY1" fmla="*/ 0 h 1175232"/>
                  <a:gd name="connsiteX2" fmla="*/ 4875745 w 5251264"/>
                  <a:gd name="connsiteY2" fmla="*/ 0 h 1175232"/>
                  <a:gd name="connsiteX3" fmla="*/ 5179571 w 5251264"/>
                  <a:gd name="connsiteY3" fmla="*/ 253026 h 1175232"/>
                  <a:gd name="connsiteX4" fmla="*/ 5245053 w 5251264"/>
                  <a:gd name="connsiteY4" fmla="*/ 553532 h 1175232"/>
                  <a:gd name="connsiteX5" fmla="*/ 5198621 w 5251264"/>
                  <a:gd name="connsiteY5" fmla="*/ 941256 h 1175232"/>
                  <a:gd name="connsiteX6" fmla="*/ 4875745 w 5251264"/>
                  <a:gd name="connsiteY6" fmla="*/ 1175232 h 1175232"/>
                  <a:gd name="connsiteX7" fmla="*/ 195876 w 5251264"/>
                  <a:gd name="connsiteY7" fmla="*/ 1175232 h 1175232"/>
                  <a:gd name="connsiteX8" fmla="*/ 0 w 5251264"/>
                  <a:gd name="connsiteY8" fmla="*/ 979356 h 1175232"/>
                  <a:gd name="connsiteX9" fmla="*/ 0 w 5251264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251782"/>
                  <a:gd name="connsiteY0" fmla="*/ 195876 h 1175232"/>
                  <a:gd name="connsiteX1" fmla="*/ 195876 w 5251782"/>
                  <a:gd name="connsiteY1" fmla="*/ 0 h 1175232"/>
                  <a:gd name="connsiteX2" fmla="*/ 4875745 w 5251782"/>
                  <a:gd name="connsiteY2" fmla="*/ 0 h 1175232"/>
                  <a:gd name="connsiteX3" fmla="*/ 5201796 w 5251782"/>
                  <a:gd name="connsiteY3" fmla="*/ 246676 h 1175232"/>
                  <a:gd name="connsiteX4" fmla="*/ 5245053 w 5251782"/>
                  <a:gd name="connsiteY4" fmla="*/ 553532 h 1175232"/>
                  <a:gd name="connsiteX5" fmla="*/ 5198621 w 5251782"/>
                  <a:gd name="connsiteY5" fmla="*/ 941256 h 1175232"/>
                  <a:gd name="connsiteX6" fmla="*/ 4875745 w 5251782"/>
                  <a:gd name="connsiteY6" fmla="*/ 1175232 h 1175232"/>
                  <a:gd name="connsiteX7" fmla="*/ 195876 w 5251782"/>
                  <a:gd name="connsiteY7" fmla="*/ 1175232 h 1175232"/>
                  <a:gd name="connsiteX8" fmla="*/ 0 w 5251782"/>
                  <a:gd name="connsiteY8" fmla="*/ 979356 h 1175232"/>
                  <a:gd name="connsiteX9" fmla="*/ 0 w 5251782"/>
                  <a:gd name="connsiteY9" fmla="*/ 195876 h 1175232"/>
                  <a:gd name="connsiteX0" fmla="*/ 0 w 5338193"/>
                  <a:gd name="connsiteY0" fmla="*/ 195876 h 1175232"/>
                  <a:gd name="connsiteX1" fmla="*/ 195876 w 5338193"/>
                  <a:gd name="connsiteY1" fmla="*/ 0 h 1175232"/>
                  <a:gd name="connsiteX2" fmla="*/ 4875745 w 5338193"/>
                  <a:gd name="connsiteY2" fmla="*/ 0 h 1175232"/>
                  <a:gd name="connsiteX3" fmla="*/ 5201796 w 5338193"/>
                  <a:gd name="connsiteY3" fmla="*/ 246676 h 1175232"/>
                  <a:gd name="connsiteX4" fmla="*/ 5337128 w 5338193"/>
                  <a:gd name="connsiteY4" fmla="*/ 553532 h 1175232"/>
                  <a:gd name="connsiteX5" fmla="*/ 5198621 w 5338193"/>
                  <a:gd name="connsiteY5" fmla="*/ 941256 h 1175232"/>
                  <a:gd name="connsiteX6" fmla="*/ 4875745 w 5338193"/>
                  <a:gd name="connsiteY6" fmla="*/ 1175232 h 1175232"/>
                  <a:gd name="connsiteX7" fmla="*/ 195876 w 5338193"/>
                  <a:gd name="connsiteY7" fmla="*/ 1175232 h 1175232"/>
                  <a:gd name="connsiteX8" fmla="*/ 0 w 5338193"/>
                  <a:gd name="connsiteY8" fmla="*/ 979356 h 1175232"/>
                  <a:gd name="connsiteX9" fmla="*/ 0 w 5338193"/>
                  <a:gd name="connsiteY9" fmla="*/ 195876 h 1175232"/>
                  <a:gd name="connsiteX0" fmla="*/ 0 w 5339198"/>
                  <a:gd name="connsiteY0" fmla="*/ 195876 h 1175232"/>
                  <a:gd name="connsiteX1" fmla="*/ 195876 w 5339198"/>
                  <a:gd name="connsiteY1" fmla="*/ 0 h 1175232"/>
                  <a:gd name="connsiteX2" fmla="*/ 4875745 w 5339198"/>
                  <a:gd name="connsiteY2" fmla="*/ 0 h 1175232"/>
                  <a:gd name="connsiteX3" fmla="*/ 5201796 w 5339198"/>
                  <a:gd name="connsiteY3" fmla="*/ 246676 h 1175232"/>
                  <a:gd name="connsiteX4" fmla="*/ 5337128 w 5339198"/>
                  <a:gd name="connsiteY4" fmla="*/ 553532 h 1175232"/>
                  <a:gd name="connsiteX5" fmla="*/ 5249421 w 5339198"/>
                  <a:gd name="connsiteY5" fmla="*/ 915856 h 1175232"/>
                  <a:gd name="connsiteX6" fmla="*/ 4875745 w 5339198"/>
                  <a:gd name="connsiteY6" fmla="*/ 1175232 h 1175232"/>
                  <a:gd name="connsiteX7" fmla="*/ 195876 w 5339198"/>
                  <a:gd name="connsiteY7" fmla="*/ 1175232 h 1175232"/>
                  <a:gd name="connsiteX8" fmla="*/ 0 w 5339198"/>
                  <a:gd name="connsiteY8" fmla="*/ 979356 h 1175232"/>
                  <a:gd name="connsiteX9" fmla="*/ 0 w 5339198"/>
                  <a:gd name="connsiteY9" fmla="*/ 195876 h 1175232"/>
                  <a:gd name="connsiteX0" fmla="*/ 0 w 5339944"/>
                  <a:gd name="connsiteY0" fmla="*/ 195876 h 1175232"/>
                  <a:gd name="connsiteX1" fmla="*/ 195876 w 5339944"/>
                  <a:gd name="connsiteY1" fmla="*/ 0 h 1175232"/>
                  <a:gd name="connsiteX2" fmla="*/ 4875745 w 5339944"/>
                  <a:gd name="connsiteY2" fmla="*/ 0 h 1175232"/>
                  <a:gd name="connsiteX3" fmla="*/ 5201796 w 5339944"/>
                  <a:gd name="connsiteY3" fmla="*/ 246676 h 1175232"/>
                  <a:gd name="connsiteX4" fmla="*/ 5337128 w 5339944"/>
                  <a:gd name="connsiteY4" fmla="*/ 553532 h 1175232"/>
                  <a:gd name="connsiteX5" fmla="*/ 5249421 w 5339944"/>
                  <a:gd name="connsiteY5" fmla="*/ 915856 h 1175232"/>
                  <a:gd name="connsiteX6" fmla="*/ 4875745 w 5339944"/>
                  <a:gd name="connsiteY6" fmla="*/ 1175232 h 1175232"/>
                  <a:gd name="connsiteX7" fmla="*/ 195876 w 5339944"/>
                  <a:gd name="connsiteY7" fmla="*/ 1175232 h 1175232"/>
                  <a:gd name="connsiteX8" fmla="*/ 0 w 5339944"/>
                  <a:gd name="connsiteY8" fmla="*/ 979356 h 1175232"/>
                  <a:gd name="connsiteX9" fmla="*/ 0 w 5339944"/>
                  <a:gd name="connsiteY9" fmla="*/ 195876 h 1175232"/>
                  <a:gd name="connsiteX0" fmla="*/ 0 w 5340163"/>
                  <a:gd name="connsiteY0" fmla="*/ 195876 h 1175232"/>
                  <a:gd name="connsiteX1" fmla="*/ 195876 w 5340163"/>
                  <a:gd name="connsiteY1" fmla="*/ 0 h 1175232"/>
                  <a:gd name="connsiteX2" fmla="*/ 4875745 w 5340163"/>
                  <a:gd name="connsiteY2" fmla="*/ 0 h 1175232"/>
                  <a:gd name="connsiteX3" fmla="*/ 5201796 w 5340163"/>
                  <a:gd name="connsiteY3" fmla="*/ 246676 h 1175232"/>
                  <a:gd name="connsiteX4" fmla="*/ 5337128 w 5340163"/>
                  <a:gd name="connsiteY4" fmla="*/ 553532 h 1175232"/>
                  <a:gd name="connsiteX5" fmla="*/ 5252596 w 5340163"/>
                  <a:gd name="connsiteY5" fmla="*/ 960306 h 1175232"/>
                  <a:gd name="connsiteX6" fmla="*/ 4875745 w 5340163"/>
                  <a:gd name="connsiteY6" fmla="*/ 1175232 h 1175232"/>
                  <a:gd name="connsiteX7" fmla="*/ 195876 w 5340163"/>
                  <a:gd name="connsiteY7" fmla="*/ 1175232 h 1175232"/>
                  <a:gd name="connsiteX8" fmla="*/ 0 w 5340163"/>
                  <a:gd name="connsiteY8" fmla="*/ 979356 h 1175232"/>
                  <a:gd name="connsiteX9" fmla="*/ 0 w 5340163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603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01796 w 5340656"/>
                  <a:gd name="connsiteY3" fmla="*/ 246676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40656"/>
                  <a:gd name="connsiteY0" fmla="*/ 195876 h 1175232"/>
                  <a:gd name="connsiteX1" fmla="*/ 195876 w 5340656"/>
                  <a:gd name="connsiteY1" fmla="*/ 0 h 1175232"/>
                  <a:gd name="connsiteX2" fmla="*/ 4875745 w 5340656"/>
                  <a:gd name="connsiteY2" fmla="*/ 0 h 1175232"/>
                  <a:gd name="connsiteX3" fmla="*/ 5243071 w 5340656"/>
                  <a:gd name="connsiteY3" fmla="*/ 249851 h 1175232"/>
                  <a:gd name="connsiteX4" fmla="*/ 5337128 w 5340656"/>
                  <a:gd name="connsiteY4" fmla="*/ 553532 h 1175232"/>
                  <a:gd name="connsiteX5" fmla="*/ 5252596 w 5340656"/>
                  <a:gd name="connsiteY5" fmla="*/ 934906 h 1175232"/>
                  <a:gd name="connsiteX6" fmla="*/ 4875745 w 5340656"/>
                  <a:gd name="connsiteY6" fmla="*/ 1175232 h 1175232"/>
                  <a:gd name="connsiteX7" fmla="*/ 195876 w 5340656"/>
                  <a:gd name="connsiteY7" fmla="*/ 1175232 h 1175232"/>
                  <a:gd name="connsiteX8" fmla="*/ 0 w 5340656"/>
                  <a:gd name="connsiteY8" fmla="*/ 979356 h 1175232"/>
                  <a:gd name="connsiteX9" fmla="*/ 0 w 5340656"/>
                  <a:gd name="connsiteY9" fmla="*/ 195876 h 1175232"/>
                  <a:gd name="connsiteX0" fmla="*/ 0 w 5398703"/>
                  <a:gd name="connsiteY0" fmla="*/ 195876 h 1175232"/>
                  <a:gd name="connsiteX1" fmla="*/ 195876 w 5398703"/>
                  <a:gd name="connsiteY1" fmla="*/ 0 h 1175232"/>
                  <a:gd name="connsiteX2" fmla="*/ 4875745 w 5398703"/>
                  <a:gd name="connsiteY2" fmla="*/ 0 h 1175232"/>
                  <a:gd name="connsiteX3" fmla="*/ 5243071 w 5398703"/>
                  <a:gd name="connsiteY3" fmla="*/ 249851 h 1175232"/>
                  <a:gd name="connsiteX4" fmla="*/ 5397453 w 5398703"/>
                  <a:gd name="connsiteY4" fmla="*/ 550357 h 1175232"/>
                  <a:gd name="connsiteX5" fmla="*/ 5252596 w 5398703"/>
                  <a:gd name="connsiteY5" fmla="*/ 934906 h 1175232"/>
                  <a:gd name="connsiteX6" fmla="*/ 4875745 w 5398703"/>
                  <a:gd name="connsiteY6" fmla="*/ 1175232 h 1175232"/>
                  <a:gd name="connsiteX7" fmla="*/ 195876 w 5398703"/>
                  <a:gd name="connsiteY7" fmla="*/ 1175232 h 1175232"/>
                  <a:gd name="connsiteX8" fmla="*/ 0 w 5398703"/>
                  <a:gd name="connsiteY8" fmla="*/ 979356 h 1175232"/>
                  <a:gd name="connsiteX9" fmla="*/ 0 w 539870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52596 w 5397453"/>
                  <a:gd name="connsiteY5" fmla="*/ 93490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97453"/>
                  <a:gd name="connsiteY0" fmla="*/ 195876 h 1175232"/>
                  <a:gd name="connsiteX1" fmla="*/ 195876 w 5397453"/>
                  <a:gd name="connsiteY1" fmla="*/ 0 h 1175232"/>
                  <a:gd name="connsiteX2" fmla="*/ 4875745 w 5397453"/>
                  <a:gd name="connsiteY2" fmla="*/ 0 h 1175232"/>
                  <a:gd name="connsiteX3" fmla="*/ 5243071 w 5397453"/>
                  <a:gd name="connsiteY3" fmla="*/ 249851 h 1175232"/>
                  <a:gd name="connsiteX4" fmla="*/ 5397453 w 5397453"/>
                  <a:gd name="connsiteY4" fmla="*/ 550357 h 1175232"/>
                  <a:gd name="connsiteX5" fmla="*/ 5281171 w 5397453"/>
                  <a:gd name="connsiteY5" fmla="*/ 928556 h 1175232"/>
                  <a:gd name="connsiteX6" fmla="*/ 4875745 w 5397453"/>
                  <a:gd name="connsiteY6" fmla="*/ 1175232 h 1175232"/>
                  <a:gd name="connsiteX7" fmla="*/ 195876 w 5397453"/>
                  <a:gd name="connsiteY7" fmla="*/ 1175232 h 1175232"/>
                  <a:gd name="connsiteX8" fmla="*/ 0 w 5397453"/>
                  <a:gd name="connsiteY8" fmla="*/ 979356 h 1175232"/>
                  <a:gd name="connsiteX9" fmla="*/ 0 w 5397453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43071 w 5387928"/>
                  <a:gd name="connsiteY3" fmla="*/ 249851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87928"/>
                  <a:gd name="connsiteY0" fmla="*/ 195876 h 1175232"/>
                  <a:gd name="connsiteX1" fmla="*/ 195876 w 5387928"/>
                  <a:gd name="connsiteY1" fmla="*/ 0 h 1175232"/>
                  <a:gd name="connsiteX2" fmla="*/ 4875745 w 5387928"/>
                  <a:gd name="connsiteY2" fmla="*/ 0 h 1175232"/>
                  <a:gd name="connsiteX3" fmla="*/ 5281171 w 5387928"/>
                  <a:gd name="connsiteY3" fmla="*/ 227626 h 1175232"/>
                  <a:gd name="connsiteX4" fmla="*/ 5387928 w 5387928"/>
                  <a:gd name="connsiteY4" fmla="*/ 556707 h 1175232"/>
                  <a:gd name="connsiteX5" fmla="*/ 5281171 w 5387928"/>
                  <a:gd name="connsiteY5" fmla="*/ 928556 h 1175232"/>
                  <a:gd name="connsiteX6" fmla="*/ 4875745 w 5387928"/>
                  <a:gd name="connsiteY6" fmla="*/ 1175232 h 1175232"/>
                  <a:gd name="connsiteX7" fmla="*/ 195876 w 5387928"/>
                  <a:gd name="connsiteY7" fmla="*/ 1175232 h 1175232"/>
                  <a:gd name="connsiteX8" fmla="*/ 0 w 5387928"/>
                  <a:gd name="connsiteY8" fmla="*/ 979356 h 1175232"/>
                  <a:gd name="connsiteX9" fmla="*/ 0 w 538792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394278"/>
                  <a:gd name="connsiteY0" fmla="*/ 195876 h 1175232"/>
                  <a:gd name="connsiteX1" fmla="*/ 195876 w 5394278"/>
                  <a:gd name="connsiteY1" fmla="*/ 0 h 1175232"/>
                  <a:gd name="connsiteX2" fmla="*/ 4875745 w 5394278"/>
                  <a:gd name="connsiteY2" fmla="*/ 0 h 1175232"/>
                  <a:gd name="connsiteX3" fmla="*/ 5281171 w 5394278"/>
                  <a:gd name="connsiteY3" fmla="*/ 227626 h 1175232"/>
                  <a:gd name="connsiteX4" fmla="*/ 5394278 w 5394278"/>
                  <a:gd name="connsiteY4" fmla="*/ 588457 h 1175232"/>
                  <a:gd name="connsiteX5" fmla="*/ 5281171 w 5394278"/>
                  <a:gd name="connsiteY5" fmla="*/ 928556 h 1175232"/>
                  <a:gd name="connsiteX6" fmla="*/ 4875745 w 5394278"/>
                  <a:gd name="connsiteY6" fmla="*/ 1175232 h 1175232"/>
                  <a:gd name="connsiteX7" fmla="*/ 195876 w 5394278"/>
                  <a:gd name="connsiteY7" fmla="*/ 1175232 h 1175232"/>
                  <a:gd name="connsiteX8" fmla="*/ 0 w 5394278"/>
                  <a:gd name="connsiteY8" fmla="*/ 979356 h 1175232"/>
                  <a:gd name="connsiteX9" fmla="*/ 0 w 5394278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81171 w 5410153"/>
                  <a:gd name="connsiteY3" fmla="*/ 227626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1171 w 5410153"/>
                  <a:gd name="connsiteY5" fmla="*/ 92855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10153"/>
                  <a:gd name="connsiteY0" fmla="*/ 195876 h 1175232"/>
                  <a:gd name="connsiteX1" fmla="*/ 195876 w 5410153"/>
                  <a:gd name="connsiteY1" fmla="*/ 0 h 1175232"/>
                  <a:gd name="connsiteX2" fmla="*/ 4875745 w 5410153"/>
                  <a:gd name="connsiteY2" fmla="*/ 0 h 1175232"/>
                  <a:gd name="connsiteX3" fmla="*/ 5297046 w 5410153"/>
                  <a:gd name="connsiteY3" fmla="*/ 218101 h 1175232"/>
                  <a:gd name="connsiteX4" fmla="*/ 5410153 w 5410153"/>
                  <a:gd name="connsiteY4" fmla="*/ 588457 h 1175232"/>
                  <a:gd name="connsiteX5" fmla="*/ 5287521 w 5410153"/>
                  <a:gd name="connsiteY5" fmla="*/ 960306 h 1175232"/>
                  <a:gd name="connsiteX6" fmla="*/ 4875745 w 5410153"/>
                  <a:gd name="connsiteY6" fmla="*/ 1175232 h 1175232"/>
                  <a:gd name="connsiteX7" fmla="*/ 195876 w 5410153"/>
                  <a:gd name="connsiteY7" fmla="*/ 1175232 h 1175232"/>
                  <a:gd name="connsiteX8" fmla="*/ 0 w 5410153"/>
                  <a:gd name="connsiteY8" fmla="*/ 979356 h 1175232"/>
                  <a:gd name="connsiteX9" fmla="*/ 0 w 54101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2970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2853"/>
                  <a:gd name="connsiteY0" fmla="*/ 195876 h 1175232"/>
                  <a:gd name="connsiteX1" fmla="*/ 195876 w 5422853"/>
                  <a:gd name="connsiteY1" fmla="*/ 0 h 1175232"/>
                  <a:gd name="connsiteX2" fmla="*/ 4875745 w 5422853"/>
                  <a:gd name="connsiteY2" fmla="*/ 0 h 1175232"/>
                  <a:gd name="connsiteX3" fmla="*/ 5309746 w 5422853"/>
                  <a:gd name="connsiteY3" fmla="*/ 218101 h 1175232"/>
                  <a:gd name="connsiteX4" fmla="*/ 5422853 w 5422853"/>
                  <a:gd name="connsiteY4" fmla="*/ 594807 h 1175232"/>
                  <a:gd name="connsiteX5" fmla="*/ 5287521 w 5422853"/>
                  <a:gd name="connsiteY5" fmla="*/ 960306 h 1175232"/>
                  <a:gd name="connsiteX6" fmla="*/ 4875745 w 5422853"/>
                  <a:gd name="connsiteY6" fmla="*/ 1175232 h 1175232"/>
                  <a:gd name="connsiteX7" fmla="*/ 195876 w 5422853"/>
                  <a:gd name="connsiteY7" fmla="*/ 1175232 h 1175232"/>
                  <a:gd name="connsiteX8" fmla="*/ 0 w 5422853"/>
                  <a:gd name="connsiteY8" fmla="*/ 979356 h 1175232"/>
                  <a:gd name="connsiteX9" fmla="*/ 0 w 5422853"/>
                  <a:gd name="connsiteY9" fmla="*/ 195876 h 1175232"/>
                  <a:gd name="connsiteX0" fmla="*/ 0 w 5423257"/>
                  <a:gd name="connsiteY0" fmla="*/ 195876 h 1175232"/>
                  <a:gd name="connsiteX1" fmla="*/ 195876 w 5423257"/>
                  <a:gd name="connsiteY1" fmla="*/ 0 h 1175232"/>
                  <a:gd name="connsiteX2" fmla="*/ 4875745 w 5423257"/>
                  <a:gd name="connsiteY2" fmla="*/ 0 h 1175232"/>
                  <a:gd name="connsiteX3" fmla="*/ 5309746 w 5423257"/>
                  <a:gd name="connsiteY3" fmla="*/ 218101 h 1175232"/>
                  <a:gd name="connsiteX4" fmla="*/ 5422853 w 5423257"/>
                  <a:gd name="connsiteY4" fmla="*/ 594807 h 1175232"/>
                  <a:gd name="connsiteX5" fmla="*/ 5287521 w 5423257"/>
                  <a:gd name="connsiteY5" fmla="*/ 960306 h 1175232"/>
                  <a:gd name="connsiteX6" fmla="*/ 4875745 w 5423257"/>
                  <a:gd name="connsiteY6" fmla="*/ 1175232 h 1175232"/>
                  <a:gd name="connsiteX7" fmla="*/ 195876 w 5423257"/>
                  <a:gd name="connsiteY7" fmla="*/ 1175232 h 1175232"/>
                  <a:gd name="connsiteX8" fmla="*/ 0 w 5423257"/>
                  <a:gd name="connsiteY8" fmla="*/ 979356 h 1175232"/>
                  <a:gd name="connsiteX9" fmla="*/ 0 w 5423257"/>
                  <a:gd name="connsiteY9" fmla="*/ 195876 h 1175232"/>
                  <a:gd name="connsiteX0" fmla="*/ 0 w 5423459"/>
                  <a:gd name="connsiteY0" fmla="*/ 195876 h 1175232"/>
                  <a:gd name="connsiteX1" fmla="*/ 195876 w 5423459"/>
                  <a:gd name="connsiteY1" fmla="*/ 0 h 1175232"/>
                  <a:gd name="connsiteX2" fmla="*/ 4875745 w 5423459"/>
                  <a:gd name="connsiteY2" fmla="*/ 0 h 1175232"/>
                  <a:gd name="connsiteX3" fmla="*/ 5309746 w 5423459"/>
                  <a:gd name="connsiteY3" fmla="*/ 218101 h 1175232"/>
                  <a:gd name="connsiteX4" fmla="*/ 5422853 w 5423459"/>
                  <a:gd name="connsiteY4" fmla="*/ 594807 h 1175232"/>
                  <a:gd name="connsiteX5" fmla="*/ 5287521 w 5423459"/>
                  <a:gd name="connsiteY5" fmla="*/ 960306 h 1175232"/>
                  <a:gd name="connsiteX6" fmla="*/ 4875745 w 5423459"/>
                  <a:gd name="connsiteY6" fmla="*/ 1175232 h 1175232"/>
                  <a:gd name="connsiteX7" fmla="*/ 195876 w 5423459"/>
                  <a:gd name="connsiteY7" fmla="*/ 1175232 h 1175232"/>
                  <a:gd name="connsiteX8" fmla="*/ 0 w 5423459"/>
                  <a:gd name="connsiteY8" fmla="*/ 979356 h 1175232"/>
                  <a:gd name="connsiteX9" fmla="*/ 0 w 5423459"/>
                  <a:gd name="connsiteY9" fmla="*/ 195876 h 1175232"/>
                  <a:gd name="connsiteX0" fmla="*/ 0 w 5423149"/>
                  <a:gd name="connsiteY0" fmla="*/ 195876 h 1175232"/>
                  <a:gd name="connsiteX1" fmla="*/ 195876 w 5423149"/>
                  <a:gd name="connsiteY1" fmla="*/ 0 h 1175232"/>
                  <a:gd name="connsiteX2" fmla="*/ 4875745 w 5423149"/>
                  <a:gd name="connsiteY2" fmla="*/ 0 h 1175232"/>
                  <a:gd name="connsiteX3" fmla="*/ 5309746 w 5423149"/>
                  <a:gd name="connsiteY3" fmla="*/ 218101 h 1175232"/>
                  <a:gd name="connsiteX4" fmla="*/ 5422853 w 5423149"/>
                  <a:gd name="connsiteY4" fmla="*/ 594807 h 1175232"/>
                  <a:gd name="connsiteX5" fmla="*/ 5287521 w 5423149"/>
                  <a:gd name="connsiteY5" fmla="*/ 960306 h 1175232"/>
                  <a:gd name="connsiteX6" fmla="*/ 4875745 w 5423149"/>
                  <a:gd name="connsiteY6" fmla="*/ 1175232 h 1175232"/>
                  <a:gd name="connsiteX7" fmla="*/ 195876 w 5423149"/>
                  <a:gd name="connsiteY7" fmla="*/ 1175232 h 1175232"/>
                  <a:gd name="connsiteX8" fmla="*/ 0 w 5423149"/>
                  <a:gd name="connsiteY8" fmla="*/ 979356 h 1175232"/>
                  <a:gd name="connsiteX9" fmla="*/ 0 w 5423149"/>
                  <a:gd name="connsiteY9" fmla="*/ 195876 h 1175232"/>
                  <a:gd name="connsiteX0" fmla="*/ 0 w 5423214"/>
                  <a:gd name="connsiteY0" fmla="*/ 195876 h 1175232"/>
                  <a:gd name="connsiteX1" fmla="*/ 195876 w 5423214"/>
                  <a:gd name="connsiteY1" fmla="*/ 0 h 1175232"/>
                  <a:gd name="connsiteX2" fmla="*/ 4875745 w 5423214"/>
                  <a:gd name="connsiteY2" fmla="*/ 0 h 1175232"/>
                  <a:gd name="connsiteX3" fmla="*/ 5309746 w 5423214"/>
                  <a:gd name="connsiteY3" fmla="*/ 218101 h 1175232"/>
                  <a:gd name="connsiteX4" fmla="*/ 5422853 w 5423214"/>
                  <a:gd name="connsiteY4" fmla="*/ 594807 h 1175232"/>
                  <a:gd name="connsiteX5" fmla="*/ 5287521 w 5423214"/>
                  <a:gd name="connsiteY5" fmla="*/ 960306 h 1175232"/>
                  <a:gd name="connsiteX6" fmla="*/ 4875745 w 5423214"/>
                  <a:gd name="connsiteY6" fmla="*/ 1175232 h 1175232"/>
                  <a:gd name="connsiteX7" fmla="*/ 195876 w 5423214"/>
                  <a:gd name="connsiteY7" fmla="*/ 1175232 h 1175232"/>
                  <a:gd name="connsiteX8" fmla="*/ 0 w 5423214"/>
                  <a:gd name="connsiteY8" fmla="*/ 979356 h 1175232"/>
                  <a:gd name="connsiteX9" fmla="*/ 0 w 542321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28752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23384"/>
                  <a:gd name="connsiteY0" fmla="*/ 195876 h 1175232"/>
                  <a:gd name="connsiteX1" fmla="*/ 195876 w 5423384"/>
                  <a:gd name="connsiteY1" fmla="*/ 0 h 1175232"/>
                  <a:gd name="connsiteX2" fmla="*/ 4875745 w 5423384"/>
                  <a:gd name="connsiteY2" fmla="*/ 0 h 1175232"/>
                  <a:gd name="connsiteX3" fmla="*/ 5319271 w 5423384"/>
                  <a:gd name="connsiteY3" fmla="*/ 218101 h 1175232"/>
                  <a:gd name="connsiteX4" fmla="*/ 5422853 w 5423384"/>
                  <a:gd name="connsiteY4" fmla="*/ 594807 h 1175232"/>
                  <a:gd name="connsiteX5" fmla="*/ 5306571 w 5423384"/>
                  <a:gd name="connsiteY5" fmla="*/ 960306 h 1175232"/>
                  <a:gd name="connsiteX6" fmla="*/ 4875745 w 5423384"/>
                  <a:gd name="connsiteY6" fmla="*/ 1175232 h 1175232"/>
                  <a:gd name="connsiteX7" fmla="*/ 195876 w 5423384"/>
                  <a:gd name="connsiteY7" fmla="*/ 1175232 h 1175232"/>
                  <a:gd name="connsiteX8" fmla="*/ 0 w 5423384"/>
                  <a:gd name="connsiteY8" fmla="*/ 979356 h 1175232"/>
                  <a:gd name="connsiteX9" fmla="*/ 0 w 5423384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06571 w 5442173"/>
                  <a:gd name="connsiteY5" fmla="*/ 96030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173"/>
                  <a:gd name="connsiteY0" fmla="*/ 195876 h 1175232"/>
                  <a:gd name="connsiteX1" fmla="*/ 195876 w 5442173"/>
                  <a:gd name="connsiteY1" fmla="*/ 0 h 1175232"/>
                  <a:gd name="connsiteX2" fmla="*/ 4875745 w 5442173"/>
                  <a:gd name="connsiteY2" fmla="*/ 0 h 1175232"/>
                  <a:gd name="connsiteX3" fmla="*/ 5319271 w 5442173"/>
                  <a:gd name="connsiteY3" fmla="*/ 218101 h 1175232"/>
                  <a:gd name="connsiteX4" fmla="*/ 5441903 w 5442173"/>
                  <a:gd name="connsiteY4" fmla="*/ 626557 h 1175232"/>
                  <a:gd name="connsiteX5" fmla="*/ 5322446 w 5442173"/>
                  <a:gd name="connsiteY5" fmla="*/ 979356 h 1175232"/>
                  <a:gd name="connsiteX6" fmla="*/ 4875745 w 5442173"/>
                  <a:gd name="connsiteY6" fmla="*/ 1175232 h 1175232"/>
                  <a:gd name="connsiteX7" fmla="*/ 195876 w 5442173"/>
                  <a:gd name="connsiteY7" fmla="*/ 1175232 h 1175232"/>
                  <a:gd name="connsiteX8" fmla="*/ 0 w 5442173"/>
                  <a:gd name="connsiteY8" fmla="*/ 979356 h 1175232"/>
                  <a:gd name="connsiteX9" fmla="*/ 0 w 544217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42633"/>
                  <a:gd name="connsiteY0" fmla="*/ 195876 h 1175232"/>
                  <a:gd name="connsiteX1" fmla="*/ 195876 w 5442633"/>
                  <a:gd name="connsiteY1" fmla="*/ 0 h 1175232"/>
                  <a:gd name="connsiteX2" fmla="*/ 4875745 w 5442633"/>
                  <a:gd name="connsiteY2" fmla="*/ 0 h 1175232"/>
                  <a:gd name="connsiteX3" fmla="*/ 5319271 w 5442633"/>
                  <a:gd name="connsiteY3" fmla="*/ 218101 h 1175232"/>
                  <a:gd name="connsiteX4" fmla="*/ 5441903 w 5442633"/>
                  <a:gd name="connsiteY4" fmla="*/ 626557 h 1175232"/>
                  <a:gd name="connsiteX5" fmla="*/ 5322446 w 5442633"/>
                  <a:gd name="connsiteY5" fmla="*/ 979356 h 1175232"/>
                  <a:gd name="connsiteX6" fmla="*/ 4875745 w 5442633"/>
                  <a:gd name="connsiteY6" fmla="*/ 1175232 h 1175232"/>
                  <a:gd name="connsiteX7" fmla="*/ 195876 w 5442633"/>
                  <a:gd name="connsiteY7" fmla="*/ 1175232 h 1175232"/>
                  <a:gd name="connsiteX8" fmla="*/ 0 w 5442633"/>
                  <a:gd name="connsiteY8" fmla="*/ 979356 h 1175232"/>
                  <a:gd name="connsiteX9" fmla="*/ 0 w 5442633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19271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  <a:gd name="connsiteX0" fmla="*/ 0 w 5452082"/>
                  <a:gd name="connsiteY0" fmla="*/ 195876 h 1175232"/>
                  <a:gd name="connsiteX1" fmla="*/ 195876 w 5452082"/>
                  <a:gd name="connsiteY1" fmla="*/ 0 h 1175232"/>
                  <a:gd name="connsiteX2" fmla="*/ 4875745 w 5452082"/>
                  <a:gd name="connsiteY2" fmla="*/ 0 h 1175232"/>
                  <a:gd name="connsiteX3" fmla="*/ 5331177 w 5452082"/>
                  <a:gd name="connsiteY3" fmla="*/ 218101 h 1175232"/>
                  <a:gd name="connsiteX4" fmla="*/ 5451428 w 5452082"/>
                  <a:gd name="connsiteY4" fmla="*/ 582107 h 1175232"/>
                  <a:gd name="connsiteX5" fmla="*/ 5322446 w 5452082"/>
                  <a:gd name="connsiteY5" fmla="*/ 979356 h 1175232"/>
                  <a:gd name="connsiteX6" fmla="*/ 4875745 w 5452082"/>
                  <a:gd name="connsiteY6" fmla="*/ 1175232 h 1175232"/>
                  <a:gd name="connsiteX7" fmla="*/ 195876 w 5452082"/>
                  <a:gd name="connsiteY7" fmla="*/ 1175232 h 1175232"/>
                  <a:gd name="connsiteX8" fmla="*/ 0 w 5452082"/>
                  <a:gd name="connsiteY8" fmla="*/ 979356 h 1175232"/>
                  <a:gd name="connsiteX9" fmla="*/ 0 w 5452082"/>
                  <a:gd name="connsiteY9" fmla="*/ 195876 h 11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2082" h="1175232">
                    <a:moveTo>
                      <a:pt x="0" y="195876"/>
                    </a:moveTo>
                    <a:cubicBezTo>
                      <a:pt x="0" y="87697"/>
                      <a:pt x="87697" y="0"/>
                      <a:pt x="195876" y="0"/>
                    </a:cubicBezTo>
                    <a:lnTo>
                      <a:pt x="4875745" y="0"/>
                    </a:lnTo>
                    <a:cubicBezTo>
                      <a:pt x="4983924" y="0"/>
                      <a:pt x="5185127" y="55947"/>
                      <a:pt x="5331177" y="218101"/>
                    </a:cubicBezTo>
                    <a:cubicBezTo>
                      <a:pt x="5418885" y="341289"/>
                      <a:pt x="5442301" y="403357"/>
                      <a:pt x="5451428" y="582107"/>
                    </a:cubicBezTo>
                    <a:cubicBezTo>
                      <a:pt x="5460292" y="746273"/>
                      <a:pt x="5377082" y="916790"/>
                      <a:pt x="5322446" y="979356"/>
                    </a:cubicBezTo>
                    <a:cubicBezTo>
                      <a:pt x="5227196" y="1131985"/>
                      <a:pt x="4983924" y="1175232"/>
                      <a:pt x="4875745" y="1175232"/>
                    </a:cubicBezTo>
                    <a:lnTo>
                      <a:pt x="195876" y="1175232"/>
                    </a:lnTo>
                    <a:cubicBezTo>
                      <a:pt x="87697" y="1175232"/>
                      <a:pt x="0" y="1087535"/>
                      <a:pt x="0" y="979356"/>
                    </a:cubicBezTo>
                    <a:lnTo>
                      <a:pt x="0" y="195876"/>
                    </a:lnTo>
                    <a:close/>
                  </a:path>
                </a:pathLst>
              </a:custGeom>
              <a:solidFill>
                <a:srgbClr val="219F6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5783431" y="1274933"/>
                <a:ext cx="1204142" cy="1204142"/>
              </a:xfrm>
              <a:prstGeom prst="ellipse">
                <a:avLst/>
              </a:prstGeom>
              <a:solidFill>
                <a:srgbClr val="219F63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6723342" y="3244629"/>
              <a:ext cx="4095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通过投资协议或</a:t>
              </a:r>
              <a:r>
                <a:rPr lang="zh-CN" altLang="en-US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政府社会伙伴关系（</a:t>
              </a:r>
              <a:r>
                <a:rPr lang="en-US" altLang="zh-CN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PPP)</a:t>
              </a:r>
              <a:r>
                <a:rPr lang="zh-CN" altLang="en-US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进行土地转让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584532" y="4793212"/>
              <a:ext cx="4483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投资者在基础设施建设或升级后出租土地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  <a14:imgEffect>
                        <a14:colorTemperature colorTemp="112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438" y="3196402"/>
              <a:ext cx="814509" cy="814509"/>
            </a:xfrm>
            <a:prstGeom prst="rect">
              <a:avLst/>
            </a:prstGeom>
            <a:effectLst/>
          </p:spPr>
        </p:pic>
        <p:pic>
          <p:nvPicPr>
            <p:cNvPr id="163" name="Picture 2" descr="Картинки по запросу infrastructure icon 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578" y="4975066"/>
              <a:ext cx="578988" cy="6248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TextBox 163"/>
            <p:cNvSpPr txBox="1"/>
            <p:nvPr/>
          </p:nvSpPr>
          <p:spPr>
            <a:xfrm>
              <a:off x="6584532" y="1471307"/>
              <a:ext cx="4671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农业用地超过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2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千万公顷，包括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4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百万公顷耕地，其中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320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맑은 고딕" panose="020B0503020000020004" pitchFamily="34" charset="-127"/>
                  <a:cs typeface="Arial" pitchFamily="34" charset="0"/>
                </a:rPr>
                <a:t>万公顷是灌溉耕地。</a:t>
              </a: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7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419" y="1376855"/>
              <a:ext cx="1049478" cy="1049478"/>
            </a:xfrm>
            <a:prstGeom prst="rect">
              <a:avLst/>
            </a:prstGeom>
          </p:spPr>
        </p:pic>
      </p:grpSp>
      <p:pic>
        <p:nvPicPr>
          <p:cNvPr id="291" name="Рисунок 290"/>
          <p:cNvPicPr>
            <a:picLocks noChangeAspect="1"/>
          </p:cNvPicPr>
          <p:nvPr/>
        </p:nvPicPr>
        <p:blipFill>
          <a:blip r:embed="rId9" cstate="hq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91" y="32879"/>
            <a:ext cx="1330626" cy="11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9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866F57C9-67DE-4766-86BB-35204779A7CC}"/>
              </a:ext>
            </a:extLst>
          </p:cNvPr>
          <p:cNvCxnSpPr/>
          <p:nvPr/>
        </p:nvCxnSpPr>
        <p:spPr>
          <a:xfrm>
            <a:off x="1117661" y="765958"/>
            <a:ext cx="10011052" cy="0"/>
          </a:xfrm>
          <a:prstGeom prst="line">
            <a:avLst/>
          </a:prstGeom>
          <a:noFill/>
          <a:ln w="19050" cap="flat" cmpd="sng" algn="ctr">
            <a:solidFill>
              <a:srgbClr val="1A7C4D"/>
            </a:solidFill>
            <a:prstDash val="solid"/>
            <a:miter lim="800000"/>
          </a:ln>
          <a:effectLst/>
        </p:spPr>
      </p:cxnSp>
      <p:sp>
        <p:nvSpPr>
          <p:cNvPr id="31" name="Прямоугольник 30"/>
          <p:cNvSpPr/>
          <p:nvPr/>
        </p:nvSpPr>
        <p:spPr>
          <a:xfrm>
            <a:off x="3909354" y="159881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E3E27"/>
                </a:solidFill>
                <a:latin typeface="Century Gothic" panose="020B0502020202020204" pitchFamily="34" charset="0"/>
              </a:rPr>
              <a:t>乌兹别克斯坦的园艺业</a:t>
            </a:r>
            <a:endParaRPr lang="ru-RU" sz="3200" b="1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87689" y="107459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E3E27"/>
                </a:solidFill>
                <a:latin typeface="Century Gothic" panose="020B0502020202020204" pitchFamily="34" charset="0"/>
              </a:rPr>
              <a:t>园艺用地规模</a:t>
            </a:r>
            <a:endParaRPr lang="ru-RU" b="1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819695" y="1074593"/>
            <a:ext cx="227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E3E27"/>
                </a:solidFill>
                <a:latin typeface="Century Gothic" panose="020B0502020202020204" pitchFamily="34" charset="0"/>
              </a:rPr>
              <a:t>集约园艺占地</a:t>
            </a:r>
            <a:endParaRPr lang="ru-RU" b="1" dirty="0">
              <a:solidFill>
                <a:srgbClr val="0E3E27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2480" y="2344668"/>
            <a:ext cx="5992617" cy="307777"/>
          </a:xfrm>
          <a:prstGeom prst="rect">
            <a:avLst/>
          </a:prstGeom>
          <a:ln>
            <a:solidFill>
              <a:srgbClr val="1F8D5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zh-CN" alt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撒马尔罕、塔什干、吉扎克地区和费尔干纳峡谷的集约园艺发展潜力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2" y="1085046"/>
            <a:ext cx="348425" cy="348425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353308" y="5059311"/>
            <a:ext cx="3579453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六大试管实验室年均生产</a:t>
            </a:r>
            <a:r>
              <a:rPr lang="en-US" altLang="zh-CN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1700</a:t>
            </a:r>
            <a:r>
              <a:rPr lang="zh-CN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万份集约果苗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45660" y="4925009"/>
            <a:ext cx="5992617" cy="1834"/>
          </a:xfrm>
          <a:prstGeom prst="line">
            <a:avLst/>
          </a:prstGeom>
          <a:noFill/>
          <a:ln w="28575" cap="flat" cmpd="sng" algn="ctr">
            <a:solidFill>
              <a:srgbClr val="1F8D59"/>
            </a:solidFill>
            <a:prstDash val="solid"/>
            <a:miter lim="800000"/>
          </a:ln>
          <a:effectLst/>
        </p:spPr>
      </p:cxn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45" y="1037864"/>
            <a:ext cx="395607" cy="395607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994704" y="3089234"/>
            <a:ext cx="2296660" cy="1074245"/>
            <a:chOff x="1481012" y="3246086"/>
            <a:chExt cx="3186560" cy="1074245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481012" y="3246086"/>
              <a:ext cx="31865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2021</a:t>
              </a:r>
              <a:r>
                <a:rPr lang="zh-CN" altLang="en-US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年水果产量</a:t>
              </a:r>
              <a:endParaRPr lang="ru-RU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481012" y="3797111"/>
              <a:ext cx="31865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</a:t>
              </a:r>
              <a:r>
                <a:rPr lang="ru-RU" sz="28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</a:t>
              </a:r>
              <a:r>
                <a:rPr 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0</a:t>
              </a: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万吨</a:t>
              </a:r>
              <a:endParaRPr lang="ru-RU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6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61" y="2493433"/>
            <a:ext cx="2484264" cy="2484264"/>
          </a:xfrm>
          <a:prstGeom prst="rect">
            <a:avLst/>
          </a:prstGeom>
        </p:spPr>
      </p:pic>
      <p:sp>
        <p:nvSpPr>
          <p:cNvPr id="84" name="Скругленный прямоугольник 83"/>
          <p:cNvSpPr/>
          <p:nvPr/>
        </p:nvSpPr>
        <p:spPr>
          <a:xfrm>
            <a:off x="218473" y="1512632"/>
            <a:ext cx="2920621" cy="535016"/>
          </a:xfrm>
          <a:prstGeom prst="roundRect">
            <a:avLst>
              <a:gd name="adj" fmla="val 50000"/>
            </a:avLst>
          </a:prstGeom>
          <a:solidFill>
            <a:srgbClr val="1F8D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29</a:t>
            </a:r>
            <a:r>
              <a:rPr lang="en-US" sz="28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31</a:t>
            </a:r>
            <a:r>
              <a:rPr lang="zh-CN" altLang="en-US" sz="28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万公顷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290470" y="1512632"/>
            <a:ext cx="2920621" cy="535016"/>
          </a:xfrm>
          <a:prstGeom prst="roundRect">
            <a:avLst>
              <a:gd name="adj" fmla="val 50000"/>
            </a:avLst>
          </a:prstGeom>
          <a:solidFill>
            <a:srgbClr val="1F8D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r>
              <a:rPr lang="en-US" sz="28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万公顷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6" name="Picture 18" descr="Картинки по запросу Phytosanitary control icon png">
            <a:extLst>
              <a:ext uri="{FF2B5EF4-FFF2-40B4-BE49-F238E27FC236}">
                <a16:creationId xmlns:a16="http://schemas.microsoft.com/office/drawing/2014/main" id="{32A97732-E24C-4890-B69F-EB5DEFB4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54" y="5084995"/>
            <a:ext cx="1280390" cy="12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6886346" y="2302954"/>
            <a:ext cx="4972645" cy="848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2022</a:t>
            </a:r>
            <a:r>
              <a:rPr lang="zh-CN" alt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年计划新开发</a:t>
            </a:r>
            <a:r>
              <a:rPr lang="en-US" altLang="zh-CN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1.4</a:t>
            </a:r>
            <a:r>
              <a:rPr lang="zh-CN" alt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万公顷集约园艺用地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6623944" y="2217956"/>
            <a:ext cx="1056211" cy="1018065"/>
          </a:xfrm>
          <a:prstGeom prst="ellipse">
            <a:avLst/>
          </a:prstGeom>
          <a:solidFill>
            <a:srgbClr val="29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703703" y="2302954"/>
            <a:ext cx="879847" cy="8480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Picture 6" descr="ÐÐ°ÑÑÐ¸Ð½ÐºÐ¸ Ð¿Ð¾ Ð·Ð°Ð¿ÑÐ¾ÑÑ garden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49" y="2387302"/>
            <a:ext cx="626816" cy="6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5A3B1E0-E08D-4D5A-B541-F95D8DDF013F}"/>
              </a:ext>
            </a:extLst>
          </p:cNvPr>
          <p:cNvSpPr/>
          <p:nvPr/>
        </p:nvSpPr>
        <p:spPr>
          <a:xfrm>
            <a:off x="201705" y="4235485"/>
            <a:ext cx="4232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2022</a:t>
            </a:r>
            <a:r>
              <a:rPr lang="zh-CN" alt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年计划生产</a:t>
            </a:r>
            <a:r>
              <a:rPr lang="en-US" altLang="zh-CN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305</a:t>
            </a:r>
            <a:r>
              <a:rPr lang="zh-CN" alt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万吨</a:t>
            </a:r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Скругленный прямоугольник 87">
            <a:extLst>
              <a:ext uri="{FF2B5EF4-FFF2-40B4-BE49-F238E27FC236}">
                <a16:creationId xmlns:a16="http://schemas.microsoft.com/office/drawing/2014/main" id="{51DFDA76-C9F0-4ABE-BC7C-1696801544BB}"/>
              </a:ext>
            </a:extLst>
          </p:cNvPr>
          <p:cNvSpPr/>
          <p:nvPr/>
        </p:nvSpPr>
        <p:spPr>
          <a:xfrm>
            <a:off x="7453341" y="962135"/>
            <a:ext cx="4438044" cy="848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2022</a:t>
            </a:r>
            <a:r>
              <a:rPr lang="zh-CN" alt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年计划新开发</a:t>
            </a:r>
            <a:r>
              <a:rPr lang="en-US" altLang="zh-C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2.5</a:t>
            </a:r>
            <a:r>
              <a:rPr lang="zh-CN" alt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万公顷园艺用地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81599049-3F7A-4747-9963-5C839915FE51}"/>
              </a:ext>
            </a:extLst>
          </p:cNvPr>
          <p:cNvSpPr/>
          <p:nvPr/>
        </p:nvSpPr>
        <p:spPr>
          <a:xfrm>
            <a:off x="6600366" y="877137"/>
            <a:ext cx="1018065" cy="1018065"/>
          </a:xfrm>
          <a:prstGeom prst="ellipse">
            <a:avLst/>
          </a:prstGeom>
          <a:solidFill>
            <a:srgbClr val="29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B702685-E6BC-4960-9E89-24CCC81F4AA0}"/>
              </a:ext>
            </a:extLst>
          </p:cNvPr>
          <p:cNvSpPr/>
          <p:nvPr/>
        </p:nvSpPr>
        <p:spPr>
          <a:xfrm>
            <a:off x="6685364" y="962135"/>
            <a:ext cx="848070" cy="8480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ÐÐ°ÑÑÐ¸Ð½ÐºÐ¸ Ð¿Ð¾ Ð·Ð°Ð¿ÑÐ¾ÑÑ seedling icon png">
            <a:extLst>
              <a:ext uri="{FF2B5EF4-FFF2-40B4-BE49-F238E27FC236}">
                <a16:creationId xmlns:a16="http://schemas.microsoft.com/office/drawing/2014/main" id="{02C10142-5B47-48D2-8826-383243C2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60" y="1130395"/>
            <a:ext cx="458402" cy="47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9F577F8-1B5F-4992-B753-F8F4E9EDCC23}"/>
              </a:ext>
            </a:extLst>
          </p:cNvPr>
          <p:cNvSpPr/>
          <p:nvPr/>
        </p:nvSpPr>
        <p:spPr>
          <a:xfrm>
            <a:off x="8957806" y="1820538"/>
            <a:ext cx="1102155" cy="43238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114F31"/>
              </a:solidFill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463055E4-45E2-4111-94DD-25EF0D7E3CF5}"/>
              </a:ext>
            </a:extLst>
          </p:cNvPr>
          <p:cNvSpPr/>
          <p:nvPr/>
        </p:nvSpPr>
        <p:spPr>
          <a:xfrm>
            <a:off x="7798615" y="4986489"/>
            <a:ext cx="2351670" cy="1763298"/>
          </a:xfrm>
          <a:prstGeom prst="hexagon">
            <a:avLst/>
          </a:prstGeom>
          <a:solidFill>
            <a:srgbClr val="24A46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Шестиугольник 41">
            <a:extLst>
              <a:ext uri="{FF2B5EF4-FFF2-40B4-BE49-F238E27FC236}">
                <a16:creationId xmlns:a16="http://schemas.microsoft.com/office/drawing/2014/main" id="{FBA5F7B8-A179-4247-B24B-8FD0BBA32F90}"/>
              </a:ext>
            </a:extLst>
          </p:cNvPr>
          <p:cNvSpPr/>
          <p:nvPr/>
        </p:nvSpPr>
        <p:spPr>
          <a:xfrm>
            <a:off x="8020567" y="5130789"/>
            <a:ext cx="1934213" cy="145028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A3A6A07-7747-4B63-92E2-96F398E30D07}"/>
              </a:ext>
            </a:extLst>
          </p:cNvPr>
          <p:cNvSpPr/>
          <p:nvPr/>
        </p:nvSpPr>
        <p:spPr>
          <a:xfrm>
            <a:off x="8176877" y="5363654"/>
            <a:ext cx="1634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温室总产量年均</a:t>
            </a:r>
            <a:r>
              <a:rPr lang="en-US" altLang="zh-CN" sz="1400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20</a:t>
            </a:r>
            <a:r>
              <a:rPr lang="zh-CN" altLang="en-US" sz="1400" dirty="0">
                <a:solidFill>
                  <a:srgbClr val="125234"/>
                </a:solidFill>
                <a:latin typeface="Century Gothic" panose="020B0502020202020204" pitchFamily="34" charset="0"/>
                <a:ea typeface="MS Mincho"/>
              </a:rPr>
              <a:t>万吨</a:t>
            </a:r>
            <a:endParaRPr lang="en-US" sz="1400" dirty="0">
              <a:solidFill>
                <a:srgbClr val="125234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Шестиугольник 43">
            <a:extLst>
              <a:ext uri="{FF2B5EF4-FFF2-40B4-BE49-F238E27FC236}">
                <a16:creationId xmlns:a16="http://schemas.microsoft.com/office/drawing/2014/main" id="{7DD6C84D-5AC3-44ED-9480-638A231F4F93}"/>
              </a:ext>
            </a:extLst>
          </p:cNvPr>
          <p:cNvSpPr/>
          <p:nvPr/>
        </p:nvSpPr>
        <p:spPr>
          <a:xfrm>
            <a:off x="9745388" y="3942344"/>
            <a:ext cx="2351670" cy="1763298"/>
          </a:xfrm>
          <a:prstGeom prst="hexagon">
            <a:avLst/>
          </a:prstGeom>
          <a:solidFill>
            <a:srgbClr val="1667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991DB708-5941-4B42-9959-95450408CF7A}"/>
              </a:ext>
            </a:extLst>
          </p:cNvPr>
          <p:cNvSpPr/>
          <p:nvPr/>
        </p:nvSpPr>
        <p:spPr>
          <a:xfrm>
            <a:off x="9967340" y="4088390"/>
            <a:ext cx="1934213" cy="145028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/>
              </a:rPr>
              <a:t>大约</a:t>
            </a:r>
            <a:r>
              <a:rPr lang="en-US" altLang="zh-CN" sz="14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/>
              </a:rPr>
              <a:t>2500</a:t>
            </a:r>
            <a:r>
              <a:rPr lang="zh-CN" altLang="en-US" sz="14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/>
              </a:rPr>
              <a:t>个温室投入使用</a:t>
            </a: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  <a:ea typeface="MS Mincho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FAC0CD6-4CED-4214-AA53-FCC71DB5D10B}"/>
              </a:ext>
            </a:extLst>
          </p:cNvPr>
          <p:cNvGrpSpPr/>
          <p:nvPr/>
        </p:nvGrpSpPr>
        <p:grpSpPr>
          <a:xfrm>
            <a:off x="6464356" y="3372026"/>
            <a:ext cx="3085527" cy="1393460"/>
            <a:chOff x="755765" y="2298109"/>
            <a:chExt cx="5060692" cy="1691153"/>
          </a:xfrm>
        </p:grpSpPr>
        <p:sp>
          <p:nvSpPr>
            <p:cNvPr id="47" name="Скругленный прямоугольник 89">
              <a:extLst>
                <a:ext uri="{FF2B5EF4-FFF2-40B4-BE49-F238E27FC236}">
                  <a16:creationId xmlns:a16="http://schemas.microsoft.com/office/drawing/2014/main" id="{5B18CCC9-5449-4C5D-AD3C-068C02BF0243}"/>
                </a:ext>
              </a:extLst>
            </p:cNvPr>
            <p:cNvSpPr/>
            <p:nvPr/>
          </p:nvSpPr>
          <p:spPr>
            <a:xfrm>
              <a:off x="838200" y="2371620"/>
              <a:ext cx="4908550" cy="155838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0E3E27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zh-CN" altLang="en-US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农业部</a:t>
              </a:r>
              <a:r>
                <a:rPr lang="en-US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2019</a:t>
              </a:r>
              <a:r>
                <a:rPr lang="zh-CN" altLang="en-US" sz="1400" b="1" dirty="0">
                  <a:solidFill>
                    <a:srgbClr val="0E3E27"/>
                  </a:solidFill>
                  <a:latin typeface="Century Gothic" panose="020B0502020202020204" pitchFamily="34" charset="0"/>
                </a:rPr>
                <a:t>年设立园艺和温室管理局</a:t>
              </a:r>
              <a:endParaRPr lang="ru-RU" sz="1400" b="1" dirty="0">
                <a:solidFill>
                  <a:srgbClr val="0E3E2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Скругленный прямоугольник 90">
              <a:extLst>
                <a:ext uri="{FF2B5EF4-FFF2-40B4-BE49-F238E27FC236}">
                  <a16:creationId xmlns:a16="http://schemas.microsoft.com/office/drawing/2014/main" id="{6B709FF9-B5D6-402A-AF6A-F90CCBBCE8C0}"/>
                </a:ext>
              </a:extLst>
            </p:cNvPr>
            <p:cNvSpPr/>
            <p:nvPr/>
          </p:nvSpPr>
          <p:spPr>
            <a:xfrm>
              <a:off x="755765" y="2298109"/>
              <a:ext cx="5060692" cy="1691153"/>
            </a:xfrm>
            <a:prstGeom prst="roundRect">
              <a:avLst/>
            </a:prstGeom>
            <a:noFill/>
            <a:ln w="19050" cap="flat" cmpd="sng" algn="ctr">
              <a:solidFill>
                <a:srgbClr val="1F8D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5" descr="Картинки по запросу greenhouse icon png">
            <a:extLst>
              <a:ext uri="{FF2B5EF4-FFF2-40B4-BE49-F238E27FC236}">
                <a16:creationId xmlns:a16="http://schemas.microsoft.com/office/drawing/2014/main" id="{BA8F820E-A410-4A83-93E0-0F9033F6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36" y="5282778"/>
            <a:ext cx="1278857" cy="12788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0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5770317"/>
            <a:ext cx="1173294" cy="78219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62025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575" y="287726"/>
            <a:ext cx="574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农业基地</a:t>
            </a:r>
            <a:endParaRPr lang="ru-RU" sz="24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8300" y="2591934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棉花基地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9987" y="1311988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669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286" y="1406201"/>
            <a:ext cx="481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乌兹别克斯坦农业基地数量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91641" y="1311988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669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72286" y="1406201"/>
            <a:ext cx="481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农业基地的用地规模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9985" y="1453556"/>
            <a:ext cx="890659" cy="5539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z-Cyrl-U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9774" y="1421793"/>
            <a:ext cx="938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万公顷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35315" y="2360806"/>
            <a:ext cx="1083278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6291641" y="3022372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669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9986" y="3022372"/>
            <a:ext cx="896312" cy="896312"/>
          </a:xfrm>
          <a:prstGeom prst="roundRect">
            <a:avLst/>
          </a:prstGeom>
          <a:noFill/>
          <a:ln w="38100">
            <a:solidFill>
              <a:srgbClr val="29BA7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669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291641" y="4475241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89986" y="4781604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94301" y="2438370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水果蔬菜基地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94301" y="4165403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水稻基地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8301" y="4345254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小麦基地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8362" y="2849759"/>
            <a:ext cx="46876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个基地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万公顷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zh-CN" alt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万吨产量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04362" y="2849759"/>
            <a:ext cx="46876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基地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万公顷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zh-CN" alt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万吨产量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08362" y="4774053"/>
            <a:ext cx="46876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 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个基地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92.8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万公顷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</a:t>
            </a:r>
            <a:r>
              <a:rPr lang="zh-CN" alt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万吨产量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04362" y="4467690"/>
            <a:ext cx="46876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个基地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41.4</a:t>
            </a:r>
            <a:r>
              <a:rPr lang="zh-CN" alt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万公顷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291641" y="5714587"/>
            <a:ext cx="896312" cy="896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94301" y="5404749"/>
            <a:ext cx="499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医药基地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04362" y="5712285"/>
            <a:ext cx="46876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个基地</a:t>
            </a:r>
            <a:endParaRPr lang="uz-Cyrl-UZ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万公顷</a:t>
            </a:r>
            <a:r>
              <a:rPr lang="uz-Cyrl-UZ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9" y="2999431"/>
            <a:ext cx="953650" cy="9536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3233" r="2654" b="10505"/>
          <a:stretch/>
        </p:blipFill>
        <p:spPr>
          <a:xfrm>
            <a:off x="266700" y="4865412"/>
            <a:ext cx="737230" cy="728696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>
          <a:xfrm>
            <a:off x="6368348" y="4583750"/>
            <a:ext cx="742898" cy="683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12275" r="10685" b="19154"/>
          <a:stretch/>
        </p:blipFill>
        <p:spPr>
          <a:xfrm>
            <a:off x="6365484" y="3115195"/>
            <a:ext cx="748626" cy="7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7620"/>
            <a:ext cx="12192000" cy="1506220"/>
            <a:chOff x="0" y="-7620"/>
            <a:chExt cx="12192000" cy="15062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49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7" r="81516" b="69889"/>
            <a:stretch/>
          </p:blipFill>
          <p:spPr>
            <a:xfrm>
              <a:off x="10452576" y="-7620"/>
              <a:ext cx="1739424" cy="1493520"/>
            </a:xfrm>
            <a:prstGeom prst="rect">
              <a:avLst/>
            </a:prstGeom>
          </p:spPr>
        </p:pic>
      </p:grpSp>
      <p:sp>
        <p:nvSpPr>
          <p:cNvPr id="10" name="Title 2"/>
          <p:cNvSpPr txBox="1">
            <a:spLocks/>
          </p:cNvSpPr>
          <p:nvPr/>
        </p:nvSpPr>
        <p:spPr>
          <a:xfrm>
            <a:off x="515938" y="0"/>
            <a:ext cx="9917016" cy="1500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现代工业物流中心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1634894340"/>
              </p:ext>
            </p:extLst>
          </p:nvPr>
        </p:nvGraphicFramePr>
        <p:xfrm>
          <a:off x="76200" y="2486024"/>
          <a:ext cx="5676900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01111" y="2111720"/>
            <a:ext cx="5551989" cy="510778"/>
          </a:xfrm>
          <a:prstGeom prst="roundRect">
            <a:avLst/>
          </a:prstGeom>
          <a:ln>
            <a:solidFill>
              <a:srgbClr val="1F8D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2083A"/>
                </a:solidFill>
              </a:rPr>
              <a:t>现有仓储能力</a:t>
            </a:r>
            <a:endParaRPr lang="ru-RU" sz="2400" b="1" dirty="0">
              <a:solidFill>
                <a:srgbClr val="0208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0" y="1741310"/>
            <a:ext cx="5978395" cy="919401"/>
          </a:xfrm>
          <a:prstGeom prst="roundRect">
            <a:avLst/>
          </a:prstGeom>
          <a:ln>
            <a:solidFill>
              <a:srgbClr val="1F8D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2083A"/>
              </a:solidFill>
            </a:endParaRPr>
          </a:p>
          <a:p>
            <a:pPr algn="ctr"/>
            <a:r>
              <a:rPr lang="en-US" sz="2400" b="1" dirty="0">
                <a:solidFill>
                  <a:srgbClr val="0208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</a:t>
            </a:r>
            <a:r>
              <a:rPr lang="zh-CN" altLang="en-US" sz="2400" b="1" dirty="0">
                <a:solidFill>
                  <a:srgbClr val="0208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年新建冷链能力的项目规划</a:t>
            </a:r>
            <a:endParaRPr lang="ru-RU" sz="2400" b="1" dirty="0">
              <a:solidFill>
                <a:srgbClr val="0208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89" y="5623615"/>
            <a:ext cx="1006718" cy="109061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30" y="2896409"/>
            <a:ext cx="1094762" cy="65712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/>
          <a:srcRect l="22850" t="52740" r="66560" b="31768"/>
          <a:stretch/>
        </p:blipFill>
        <p:spPr>
          <a:xfrm>
            <a:off x="6450192" y="3777476"/>
            <a:ext cx="1179334" cy="97045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877174" y="3039195"/>
            <a:ext cx="353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Segoe UI" panose="020B0502040204020203" pitchFamily="34" charset="0"/>
              </a:rPr>
              <a:t>数量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ru-RU" sz="2000" dirty="0">
                <a:cs typeface="Segoe UI" panose="020B0502040204020203" pitchFamily="34" charset="0"/>
              </a:rPr>
              <a:t>–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en-US" sz="2000" dirty="0">
                <a:cs typeface="Segoe UI" panose="020B0502040204020203" pitchFamily="34" charset="0"/>
              </a:rPr>
              <a:t>73</a:t>
            </a:r>
            <a:endParaRPr lang="ru-RU" sz="2000" dirty="0">
              <a:cs typeface="Segoe UI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77174" y="4012210"/>
            <a:ext cx="424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Segoe UI" panose="020B0502040204020203" pitchFamily="34" charset="0"/>
              </a:rPr>
              <a:t>产能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ru-RU" sz="2000" dirty="0">
                <a:cs typeface="Segoe UI" panose="020B0502040204020203" pitchFamily="34" charset="0"/>
              </a:rPr>
              <a:t>–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en-US" sz="2000" dirty="0"/>
              <a:t>7.8</a:t>
            </a:r>
            <a:r>
              <a:rPr lang="zh-CN" altLang="en-US" sz="2000" dirty="0"/>
              <a:t>万吨</a:t>
            </a:r>
            <a:r>
              <a:rPr lang="ru-RU" sz="2000" dirty="0"/>
              <a:t> 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2"/>
          <a:srcRect l="32679" t="42848" r="54295" b="43468"/>
          <a:stretch/>
        </p:blipFill>
        <p:spPr>
          <a:xfrm>
            <a:off x="6574330" y="4848681"/>
            <a:ext cx="1140921" cy="67418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877174" y="5984254"/>
            <a:ext cx="390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Segoe UI" panose="020B0502040204020203" pitchFamily="34" charset="0"/>
              </a:rPr>
              <a:t>新设就业岗位</a:t>
            </a:r>
            <a:r>
              <a:rPr lang="en-US" sz="2000" b="1" dirty="0">
                <a:cs typeface="Segoe UI" panose="020B0502040204020203" pitchFamily="34" charset="0"/>
              </a:rPr>
              <a:t> </a:t>
            </a:r>
            <a:r>
              <a:rPr lang="ru-RU" sz="2000" dirty="0">
                <a:cs typeface="Segoe UI" panose="020B0502040204020203" pitchFamily="34" charset="0"/>
              </a:rPr>
              <a:t>–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ru-RU" sz="2000" dirty="0"/>
              <a:t>250</a:t>
            </a:r>
            <a:r>
              <a:rPr lang="zh-CN" altLang="en-US" sz="2000" dirty="0"/>
              <a:t>个</a:t>
            </a:r>
            <a:endParaRPr lang="ru-RU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7877174" y="4914093"/>
            <a:ext cx="424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Segoe UI" panose="020B0502040204020203" pitchFamily="34" charset="0"/>
              </a:rPr>
              <a:t>所需投资</a:t>
            </a:r>
            <a:r>
              <a:rPr lang="en-US" sz="2000" b="1" dirty="0">
                <a:cs typeface="Segoe UI" panose="020B0502040204020203" pitchFamily="34" charset="0"/>
              </a:rPr>
              <a:t> </a:t>
            </a:r>
            <a:r>
              <a:rPr lang="ru-RU" sz="2000" dirty="0">
                <a:cs typeface="Segoe UI" panose="020B0502040204020203" pitchFamily="34" charset="0"/>
              </a:rPr>
              <a:t>–</a:t>
            </a:r>
            <a:r>
              <a:rPr lang="ru-RU" sz="2000" b="1" dirty="0">
                <a:cs typeface="Segoe UI" panose="020B0502040204020203" pitchFamily="34" charset="0"/>
              </a:rPr>
              <a:t> </a:t>
            </a:r>
            <a:r>
              <a:rPr lang="ru-RU" sz="2000" dirty="0"/>
              <a:t>30</a:t>
            </a:r>
            <a:r>
              <a:rPr lang="zh-CN" altLang="en-US" sz="2000" dirty="0"/>
              <a:t>万美元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343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790" y="-2947"/>
            <a:ext cx="12246580" cy="6672863"/>
            <a:chOff x="9790" y="-2947"/>
            <a:chExt cx="12246580" cy="6672863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8758914" y="2869124"/>
              <a:ext cx="3124200" cy="466981"/>
            </a:xfrm>
            <a:prstGeom prst="roundRect">
              <a:avLst>
                <a:gd name="adj" fmla="val 4526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8673190" y="2792251"/>
              <a:ext cx="3267074" cy="584671"/>
            </a:xfrm>
            <a:prstGeom prst="roundRect">
              <a:avLst>
                <a:gd name="adj" fmla="val 45266"/>
              </a:avLst>
            </a:prstGeom>
            <a:noFill/>
            <a:ln>
              <a:solidFill>
                <a:srgbClr val="008DD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790" y="2806981"/>
              <a:ext cx="3918857" cy="583917"/>
              <a:chOff x="16486" y="2811131"/>
              <a:chExt cx="3918857" cy="576936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440963" y="2868205"/>
                <a:ext cx="3124200" cy="466981"/>
              </a:xfrm>
              <a:prstGeom prst="roundRect">
                <a:avLst>
                  <a:gd name="adj" fmla="val 452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409127" y="2811131"/>
                <a:ext cx="3217069" cy="576936"/>
              </a:xfrm>
              <a:prstGeom prst="roundRect">
                <a:avLst>
                  <a:gd name="adj" fmla="val 45266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16486" y="2963416"/>
                <a:ext cx="3918857" cy="253125"/>
              </a:xfrm>
              <a:custGeom>
                <a:avLst/>
                <a:gdLst>
                  <a:gd name="connsiteX0" fmla="*/ 0 w 1265625"/>
                  <a:gd name="connsiteY0" fmla="*/ 0 h 506250"/>
                  <a:gd name="connsiteX1" fmla="*/ 1265625 w 1265625"/>
                  <a:gd name="connsiteY1" fmla="*/ 0 h 506250"/>
                  <a:gd name="connsiteX2" fmla="*/ 1265625 w 1265625"/>
                  <a:gd name="connsiteY2" fmla="*/ 506250 h 506250"/>
                  <a:gd name="connsiteX3" fmla="*/ 0 w 1265625"/>
                  <a:gd name="connsiteY3" fmla="*/ 506250 h 506250"/>
                  <a:gd name="connsiteX4" fmla="*/ 0 w 1265625"/>
                  <a:gd name="connsiteY4" fmla="*/ 0 h 50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625" h="506250">
                    <a:moveTo>
                      <a:pt x="0" y="0"/>
                    </a:moveTo>
                    <a:lnTo>
                      <a:pt x="1265625" y="0"/>
                    </a:lnTo>
                    <a:lnTo>
                      <a:pt x="1265625" y="506250"/>
                    </a:lnTo>
                    <a:lnTo>
                      <a:pt x="0" y="5062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488950">
                  <a:spcBef>
                    <a:spcPct val="0"/>
                  </a:spcBef>
                  <a:spcAft>
                    <a:spcPct val="35000"/>
                  </a:spcAft>
                  <a:defRPr cap="all"/>
                </a:pPr>
                <a:r>
                  <a:rPr lang="en-US" sz="1400" b="1" cap="all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zh-CN" altLang="en-US" sz="1400" b="1" cap="all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农业教育</a:t>
                </a:r>
                <a:endParaRPr lang="en-US" sz="1400" b="1" cap="all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4140919" y="2816795"/>
              <a:ext cx="3918857" cy="560127"/>
              <a:chOff x="4140919" y="2871608"/>
              <a:chExt cx="3918857" cy="560127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4412455" y="2871608"/>
                <a:ext cx="3255169" cy="560127"/>
                <a:chOff x="4412455" y="2871608"/>
                <a:chExt cx="3255169" cy="560127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4486275" y="2919559"/>
                  <a:ext cx="3124200" cy="466981"/>
                </a:xfrm>
                <a:prstGeom prst="roundRect">
                  <a:avLst>
                    <a:gd name="adj" fmla="val 45266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Скругленный прямоугольник 65"/>
                <p:cNvSpPr/>
                <p:nvPr/>
              </p:nvSpPr>
              <p:spPr>
                <a:xfrm>
                  <a:off x="4412455" y="2871608"/>
                  <a:ext cx="3255169" cy="560127"/>
                </a:xfrm>
                <a:prstGeom prst="roundRect">
                  <a:avLst>
                    <a:gd name="adj" fmla="val 45266"/>
                  </a:avLst>
                </a:prstGeom>
                <a:noFill/>
                <a:ln>
                  <a:solidFill>
                    <a:srgbClr val="19B4B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8" name="Полилиния 47"/>
              <p:cNvSpPr/>
              <p:nvPr/>
            </p:nvSpPr>
            <p:spPr>
              <a:xfrm>
                <a:off x="4140919" y="3026486"/>
                <a:ext cx="3918857" cy="253125"/>
              </a:xfrm>
              <a:custGeom>
                <a:avLst/>
                <a:gdLst>
                  <a:gd name="connsiteX0" fmla="*/ 0 w 1265625"/>
                  <a:gd name="connsiteY0" fmla="*/ 0 h 506250"/>
                  <a:gd name="connsiteX1" fmla="*/ 1265625 w 1265625"/>
                  <a:gd name="connsiteY1" fmla="*/ 0 h 506250"/>
                  <a:gd name="connsiteX2" fmla="*/ 1265625 w 1265625"/>
                  <a:gd name="connsiteY2" fmla="*/ 506250 h 506250"/>
                  <a:gd name="connsiteX3" fmla="*/ 0 w 1265625"/>
                  <a:gd name="connsiteY3" fmla="*/ 506250 h 506250"/>
                  <a:gd name="connsiteX4" fmla="*/ 0 w 1265625"/>
                  <a:gd name="connsiteY4" fmla="*/ 0 h 50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625" h="506250">
                    <a:moveTo>
                      <a:pt x="0" y="0"/>
                    </a:moveTo>
                    <a:lnTo>
                      <a:pt x="1265625" y="0"/>
                    </a:lnTo>
                    <a:lnTo>
                      <a:pt x="1265625" y="506250"/>
                    </a:lnTo>
                    <a:lnTo>
                      <a:pt x="0" y="5062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488950">
                  <a:spcBef>
                    <a:spcPct val="0"/>
                  </a:spcBef>
                  <a:spcAft>
                    <a:spcPct val="35000"/>
                  </a:spcAft>
                  <a:defRPr cap="all"/>
                </a:pPr>
                <a:r>
                  <a:rPr lang="en-US" sz="1400" b="1" cap="all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zh-CN" altLang="en-US" sz="1400" b="1" cap="all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农业科学</a:t>
                </a:r>
                <a:endParaRPr lang="en-US" sz="1400" b="1" cap="all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Полилиния 52"/>
            <p:cNvSpPr/>
            <p:nvPr/>
          </p:nvSpPr>
          <p:spPr>
            <a:xfrm>
              <a:off x="8337513" y="2848965"/>
              <a:ext cx="3918857" cy="518974"/>
            </a:xfrm>
            <a:custGeom>
              <a:avLst/>
              <a:gdLst>
                <a:gd name="connsiteX0" fmla="*/ 0 w 1265625"/>
                <a:gd name="connsiteY0" fmla="*/ 0 h 506250"/>
                <a:gd name="connsiteX1" fmla="*/ 1265625 w 1265625"/>
                <a:gd name="connsiteY1" fmla="*/ 0 h 506250"/>
                <a:gd name="connsiteX2" fmla="*/ 1265625 w 1265625"/>
                <a:gd name="connsiteY2" fmla="*/ 506250 h 506250"/>
                <a:gd name="connsiteX3" fmla="*/ 0 w 1265625"/>
                <a:gd name="connsiteY3" fmla="*/ 506250 h 506250"/>
                <a:gd name="connsiteX4" fmla="*/ 0 w 1265625"/>
                <a:gd name="connsiteY4" fmla="*/ 0 h 50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625" h="506250">
                  <a:moveTo>
                    <a:pt x="0" y="0"/>
                  </a:moveTo>
                  <a:lnTo>
                    <a:pt x="1265625" y="0"/>
                  </a:lnTo>
                  <a:lnTo>
                    <a:pt x="1265625" y="506250"/>
                  </a:lnTo>
                  <a:lnTo>
                    <a:pt x="0" y="506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defRPr cap="all"/>
              </a:pPr>
              <a:r>
                <a:rPr lang="en-US" sz="1400" b="1" cap="all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3. </a:t>
              </a:r>
              <a:r>
                <a:rPr lang="zh-CN" altLang="en-US" sz="1400" b="1" cap="all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农业服务（延伸服务）</a:t>
              </a:r>
              <a:endParaRPr lang="en-US" sz="1400" b="1" cap="all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lvl="0" algn="ctr" defTabSz="488950">
                <a:spcBef>
                  <a:spcPct val="0"/>
                </a:spcBef>
                <a:defRPr cap="all"/>
              </a:pPr>
              <a:endParaRPr lang="ru-RU" sz="1400" b="1" cap="all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673190" y="4615488"/>
              <a:ext cx="3141582" cy="65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16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向农民推广科研成果</a:t>
              </a:r>
              <a:endParaRPr lang="en-US" sz="16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673191" y="5639352"/>
              <a:ext cx="3141582" cy="7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16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高质量现代农用化学品使用示范</a:t>
              </a:r>
              <a:endParaRPr lang="en-US" sz="16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975444" y="195787"/>
              <a:ext cx="5718175" cy="1172316"/>
              <a:chOff x="2097293" y="396194"/>
              <a:chExt cx="5718175" cy="1172316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723401" y="396194"/>
                <a:ext cx="49324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400" b="1" dirty="0">
                    <a:solidFill>
                      <a:srgbClr val="1D4999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农业知识和创新体系</a:t>
                </a:r>
                <a:r>
                  <a:rPr lang="en-US" sz="2400" b="1" dirty="0">
                    <a:solidFill>
                      <a:srgbClr val="1D4999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(AKIS)</a:t>
                </a:r>
              </a:p>
            </p:txBody>
          </p:sp>
          <p:pic>
            <p:nvPicPr>
              <p:cNvPr id="64" name="Picture 246">
                <a:extLst>
                  <a:ext uri="{FF2B5EF4-FFF2-40B4-BE49-F238E27FC236}">
                    <a16:creationId xmlns:a16="http://schemas.microsoft.com/office/drawing/2014/main" id="{B60B1CDF-3F1A-4E3C-9B78-F3B70D859E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11" r="48750"/>
              <a:stretch/>
            </p:blipFill>
            <p:spPr>
              <a:xfrm rot="5400000">
                <a:off x="4753126" y="-1493833"/>
                <a:ext cx="406510" cy="5718175"/>
              </a:xfrm>
              <a:prstGeom prst="rect">
                <a:avLst/>
              </a:prstGeom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9612916" y="1245374"/>
              <a:ext cx="1387621" cy="1387621"/>
              <a:chOff x="9735197" y="1296943"/>
              <a:chExt cx="1387621" cy="1387621"/>
            </a:xfrm>
          </p:grpSpPr>
          <p:pic>
            <p:nvPicPr>
              <p:cNvPr id="39938" name="Picture 2" descr="https://icon-library.com/images/consulting-icon/consulting-icon-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C9D54B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215" y="1367743"/>
                <a:ext cx="1223615" cy="1223615"/>
              </a:xfrm>
              <a:prstGeom prst="rect">
                <a:avLst/>
              </a:prstGeom>
              <a:solidFill>
                <a:srgbClr val="FFFFFF"/>
              </a:solidFill>
              <a:effectLst/>
            </p:spPr>
          </p:pic>
          <p:grpSp>
            <p:nvGrpSpPr>
              <p:cNvPr id="14" name="Группа 13"/>
              <p:cNvGrpSpPr/>
              <p:nvPr/>
            </p:nvGrpSpPr>
            <p:grpSpPr>
              <a:xfrm>
                <a:off x="9735197" y="1296943"/>
                <a:ext cx="1387621" cy="1387621"/>
                <a:chOff x="9809017" y="1380896"/>
                <a:chExt cx="1231814" cy="1231814"/>
              </a:xfrm>
            </p:grpSpPr>
            <p:sp>
              <p:nvSpPr>
                <p:cNvPr id="6" name="Дуга 5"/>
                <p:cNvSpPr/>
                <p:nvPr/>
              </p:nvSpPr>
              <p:spPr>
                <a:xfrm>
                  <a:off x="9809017" y="1380896"/>
                  <a:ext cx="1231814" cy="1231814"/>
                </a:xfrm>
                <a:prstGeom prst="arc">
                  <a:avLst>
                    <a:gd name="adj1" fmla="val 14449681"/>
                    <a:gd name="adj2" fmla="val 3791717"/>
                  </a:avLst>
                </a:prstGeom>
                <a:ln w="28575">
                  <a:solidFill>
                    <a:srgbClr val="B8CD3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Дуга 59"/>
                <p:cNvSpPr/>
                <p:nvPr/>
              </p:nvSpPr>
              <p:spPr>
                <a:xfrm rot="10800000">
                  <a:off x="9817215" y="1389094"/>
                  <a:ext cx="1215417" cy="1215417"/>
                </a:xfrm>
                <a:prstGeom prst="arc">
                  <a:avLst>
                    <a:gd name="adj1" fmla="val 15138769"/>
                    <a:gd name="adj2" fmla="val 3158623"/>
                  </a:avLst>
                </a:prstGeom>
                <a:ln w="28575">
                  <a:solidFill>
                    <a:srgbClr val="B8CD3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18" name="Группа 17"/>
            <p:cNvGrpSpPr/>
            <p:nvPr/>
          </p:nvGrpSpPr>
          <p:grpSpPr>
            <a:xfrm>
              <a:off x="8673190" y="3638551"/>
              <a:ext cx="3141582" cy="718584"/>
              <a:chOff x="8673190" y="3554768"/>
              <a:chExt cx="3141582" cy="636815"/>
            </a:xfrm>
            <a:solidFill>
              <a:schemeClr val="bg1"/>
            </a:solidFill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8673190" y="3554768"/>
                <a:ext cx="3141582" cy="63681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996929" y="3580675"/>
                <a:ext cx="2619594" cy="30002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16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采用新农业技术</a:t>
                </a:r>
                <a:endParaRPr lang="en-US" sz="16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8599488" y="3561557"/>
              <a:ext cx="3283626" cy="891381"/>
              <a:chOff x="8599488" y="3561557"/>
              <a:chExt cx="3283626" cy="891381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8604250" y="3561557"/>
                <a:ext cx="3278864" cy="891381"/>
                <a:chOff x="8604250" y="3561557"/>
                <a:chExt cx="3278864" cy="891381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flipV="1">
                  <a:off x="8604250" y="3561557"/>
                  <a:ext cx="0" cy="891381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8604250" y="3571875"/>
                  <a:ext cx="3278864" cy="0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flipV="1">
                  <a:off x="11883114" y="3566320"/>
                  <a:ext cx="0" cy="514350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8599488" y="4445795"/>
                <a:ext cx="1008666" cy="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Группа 81"/>
            <p:cNvGrpSpPr/>
            <p:nvPr/>
          </p:nvGrpSpPr>
          <p:grpSpPr>
            <a:xfrm flipV="1">
              <a:off x="8594726" y="5579255"/>
              <a:ext cx="3283626" cy="891381"/>
              <a:chOff x="8599488" y="3561557"/>
              <a:chExt cx="3283626" cy="891381"/>
            </a:xfrm>
          </p:grpSpPr>
          <p:grpSp>
            <p:nvGrpSpPr>
              <p:cNvPr id="83" name="Группа 82"/>
              <p:cNvGrpSpPr/>
              <p:nvPr/>
            </p:nvGrpSpPr>
            <p:grpSpPr>
              <a:xfrm>
                <a:off x="8604250" y="3561557"/>
                <a:ext cx="3278864" cy="891381"/>
                <a:chOff x="8604250" y="3561557"/>
                <a:chExt cx="3278864" cy="891381"/>
              </a:xfrm>
            </p:grpSpPr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 flipV="1">
                  <a:off x="8604250" y="3561557"/>
                  <a:ext cx="0" cy="891381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8604250" y="3571875"/>
                  <a:ext cx="3278864" cy="0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flipV="1">
                  <a:off x="11883114" y="3561557"/>
                  <a:ext cx="0" cy="514350"/>
                </a:xfrm>
                <a:prstGeom prst="line">
                  <a:avLst/>
                </a:prstGeom>
                <a:ln w="19050">
                  <a:solidFill>
                    <a:srgbClr val="008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8599488" y="4445795"/>
                <a:ext cx="1008666" cy="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Группа 100"/>
            <p:cNvGrpSpPr/>
            <p:nvPr/>
          </p:nvGrpSpPr>
          <p:grpSpPr>
            <a:xfrm>
              <a:off x="5327972" y="1248182"/>
              <a:ext cx="1387621" cy="1387621"/>
              <a:chOff x="5327972" y="1248182"/>
              <a:chExt cx="1387621" cy="1387621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5413151" y="1327392"/>
                <a:ext cx="1223615" cy="1223615"/>
                <a:chOff x="5504377" y="1458598"/>
                <a:chExt cx="1154112" cy="1154112"/>
              </a:xfrm>
            </p:grpSpPr>
            <p:sp>
              <p:nvSpPr>
                <p:cNvPr id="46" name="Овал 45"/>
                <p:cNvSpPr/>
                <p:nvPr/>
              </p:nvSpPr>
              <p:spPr>
                <a:xfrm>
                  <a:off x="5504377" y="1458598"/>
                  <a:ext cx="1154112" cy="1154112"/>
                </a:xfrm>
                <a:prstGeom prst="ellipse">
                  <a:avLst/>
                </a:prstGeom>
                <a:solidFill>
                  <a:srgbClr val="19B4B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3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pic>
              <p:nvPicPr>
                <p:cNvPr id="39940" name="Picture 4" descr="https://i.ya-webdesign.com/images/transparent-lab-icon-6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08474" y="1694227"/>
                  <a:ext cx="679800" cy="6881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Группа 92"/>
              <p:cNvGrpSpPr/>
              <p:nvPr/>
            </p:nvGrpSpPr>
            <p:grpSpPr>
              <a:xfrm>
                <a:off x="5327972" y="1248182"/>
                <a:ext cx="1387621" cy="1387621"/>
                <a:chOff x="5326386" y="1245374"/>
                <a:chExt cx="1387621" cy="1387621"/>
              </a:xfrm>
            </p:grpSpPr>
            <p:sp>
              <p:nvSpPr>
                <p:cNvPr id="89" name="Дуга 88"/>
                <p:cNvSpPr/>
                <p:nvPr/>
              </p:nvSpPr>
              <p:spPr>
                <a:xfrm>
                  <a:off x="5326386" y="1245374"/>
                  <a:ext cx="1387621" cy="1387621"/>
                </a:xfrm>
                <a:prstGeom prst="arc">
                  <a:avLst>
                    <a:gd name="adj1" fmla="val 14449681"/>
                    <a:gd name="adj2" fmla="val 3791717"/>
                  </a:avLst>
                </a:prstGeom>
                <a:ln w="28575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Дуга 89"/>
                <p:cNvSpPr/>
                <p:nvPr/>
              </p:nvSpPr>
              <p:spPr>
                <a:xfrm rot="10800000">
                  <a:off x="5335621" y="1254609"/>
                  <a:ext cx="1369150" cy="1369150"/>
                </a:xfrm>
                <a:prstGeom prst="arc">
                  <a:avLst>
                    <a:gd name="adj1" fmla="val 15138769"/>
                    <a:gd name="adj2" fmla="val 3158623"/>
                  </a:avLst>
                </a:prstGeom>
                <a:ln w="28575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99" name="Группа 98"/>
            <p:cNvGrpSpPr/>
            <p:nvPr/>
          </p:nvGrpSpPr>
          <p:grpSpPr>
            <a:xfrm>
              <a:off x="1310743" y="1245374"/>
              <a:ext cx="1387621" cy="1387621"/>
              <a:chOff x="1310743" y="1245374"/>
              <a:chExt cx="1387621" cy="1387621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1400066" y="1323879"/>
                <a:ext cx="1221797" cy="1221793"/>
                <a:chOff x="1359968" y="1436088"/>
                <a:chExt cx="1195156" cy="119515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Овал 38"/>
                <p:cNvSpPr/>
                <p:nvPr/>
              </p:nvSpPr>
              <p:spPr>
                <a:xfrm>
                  <a:off x="1359968" y="1436088"/>
                  <a:ext cx="1195156" cy="1195152"/>
                </a:xfrm>
                <a:prstGeom prst="ellipse">
                  <a:avLst/>
                </a:prstGeom>
                <a:solidFill>
                  <a:srgbClr val="21975F"/>
                </a:solidFill>
              </p:spPr>
              <p:style>
                <a:lnRef idx="0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3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pic>
              <p:nvPicPr>
                <p:cNvPr id="39942" name="Picture 6" descr="http://cdn.onlinewebfonts.com/svg/img_384157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7798" y="1706184"/>
                  <a:ext cx="790137" cy="6540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2" name="Дуга 101"/>
              <p:cNvSpPr/>
              <p:nvPr/>
            </p:nvSpPr>
            <p:spPr>
              <a:xfrm>
                <a:off x="1310743" y="1245374"/>
                <a:ext cx="1387621" cy="1387621"/>
              </a:xfrm>
              <a:prstGeom prst="arc">
                <a:avLst>
                  <a:gd name="adj1" fmla="val 14449681"/>
                  <a:gd name="adj2" fmla="val 3791717"/>
                </a:avLst>
              </a:prstGeom>
              <a:ln w="28575">
                <a:solidFill>
                  <a:srgbClr val="1F8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Дуга 102"/>
              <p:cNvSpPr/>
              <p:nvPr/>
            </p:nvSpPr>
            <p:spPr>
              <a:xfrm rot="10800000">
                <a:off x="1334626" y="1245374"/>
                <a:ext cx="1354502" cy="1378385"/>
              </a:xfrm>
              <a:prstGeom prst="arc">
                <a:avLst>
                  <a:gd name="adj1" fmla="val 15138769"/>
                  <a:gd name="adj2" fmla="val 3158623"/>
                </a:avLst>
              </a:prstGeom>
              <a:ln w="28575">
                <a:solidFill>
                  <a:srgbClr val="1F8D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6" name="Скругленный прямоугольник 105"/>
            <p:cNvSpPr/>
            <p:nvPr/>
          </p:nvSpPr>
          <p:spPr>
            <a:xfrm>
              <a:off x="4412455" y="3667911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7403165" y="3663656"/>
              <a:ext cx="336123" cy="4109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4412455" y="4434962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7403165" y="4430707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4412455" y="5165005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Скругленный прямоугольник 113"/>
            <p:cNvSpPr/>
            <p:nvPr/>
          </p:nvSpPr>
          <p:spPr>
            <a:xfrm>
              <a:off x="7403165" y="5160750"/>
              <a:ext cx="336123" cy="329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4" name="Picture 246">
              <a:extLst>
                <a:ext uri="{FF2B5EF4-FFF2-40B4-BE49-F238E27FC236}">
                  <a16:creationId xmlns:a16="http://schemas.microsoft.com/office/drawing/2014/main" id="{B60B1CDF-3F1A-4E3C-9B78-F3B70D859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1" r="48750"/>
            <a:stretch/>
          </p:blipFill>
          <p:spPr>
            <a:xfrm rot="5400000">
              <a:off x="1725719" y="1623429"/>
              <a:ext cx="406510" cy="2306380"/>
            </a:xfrm>
            <a:prstGeom prst="rect">
              <a:avLst/>
            </a:prstGeom>
          </p:spPr>
        </p:pic>
        <p:pic>
          <p:nvPicPr>
            <p:cNvPr id="135" name="Picture 246">
              <a:extLst>
                <a:ext uri="{FF2B5EF4-FFF2-40B4-BE49-F238E27FC236}">
                  <a16:creationId xmlns:a16="http://schemas.microsoft.com/office/drawing/2014/main" id="{B60B1CDF-3F1A-4E3C-9B78-F3B70D859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1" r="48750"/>
            <a:stretch/>
          </p:blipFill>
          <p:spPr>
            <a:xfrm rot="5400000">
              <a:off x="5786653" y="1635852"/>
              <a:ext cx="406510" cy="2306380"/>
            </a:xfrm>
            <a:prstGeom prst="rect">
              <a:avLst/>
            </a:prstGeom>
          </p:spPr>
        </p:pic>
        <p:pic>
          <p:nvPicPr>
            <p:cNvPr id="136" name="Picture 246">
              <a:extLst>
                <a:ext uri="{FF2B5EF4-FFF2-40B4-BE49-F238E27FC236}">
                  <a16:creationId xmlns:a16="http://schemas.microsoft.com/office/drawing/2014/main" id="{B60B1CDF-3F1A-4E3C-9B78-F3B70D859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1" r="48750"/>
            <a:stretch/>
          </p:blipFill>
          <p:spPr>
            <a:xfrm rot="5400000">
              <a:off x="10036625" y="1618798"/>
              <a:ext cx="406510" cy="2306380"/>
            </a:xfrm>
            <a:prstGeom prst="rect">
              <a:avLst/>
            </a:prstGeom>
          </p:spPr>
        </p:pic>
        <p:sp>
          <p:nvSpPr>
            <p:cNvPr id="138" name="Прямоугольный треугольник 137"/>
            <p:cNvSpPr/>
            <p:nvPr/>
          </p:nvSpPr>
          <p:spPr>
            <a:xfrm rot="10800000">
              <a:off x="10593916" y="-2947"/>
              <a:ext cx="1598084" cy="1382155"/>
            </a:xfrm>
            <a:prstGeom prst="rtTriangle">
              <a:avLst/>
            </a:prstGeom>
            <a:solidFill>
              <a:srgbClr val="1F8D59"/>
            </a:solidFill>
            <a:ln>
              <a:solidFill>
                <a:srgbClr val="00B050"/>
              </a:solidFill>
            </a:ln>
            <a:effectLst>
              <a:outerShdw blurRad="279400" dist="38100" dir="10620000" sx="103000" sy="103000" algn="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414926" y="3449105"/>
              <a:ext cx="3283626" cy="704247"/>
              <a:chOff x="4469431" y="7074407"/>
              <a:chExt cx="3283626" cy="891381"/>
            </a:xfrm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4543133" y="7095367"/>
                <a:ext cx="3141582" cy="774617"/>
                <a:chOff x="8673190" y="3505111"/>
                <a:chExt cx="3141582" cy="686472"/>
              </a:xfrm>
              <a:solidFill>
                <a:schemeClr val="bg1"/>
              </a:solidFill>
            </p:grpSpPr>
            <p:sp>
              <p:nvSpPr>
                <p:cNvPr id="104" name="Прямоугольник 103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>
                <a:xfrm>
                  <a:off x="8790465" y="3505111"/>
                  <a:ext cx="3004572" cy="3797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zh-CN" altLang="en-US" sz="16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长期全球和国家科学项目</a:t>
                  </a:r>
                  <a:endParaRPr lang="en-US" sz="16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9" name="Группа 108"/>
              <p:cNvGrpSpPr/>
              <p:nvPr/>
            </p:nvGrpSpPr>
            <p:grpSpPr>
              <a:xfrm>
                <a:off x="4469431" y="7074407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/>
                  <p:cNvCxnSpPr/>
                  <p:nvPr/>
                </p:nvCxnSpPr>
                <p:spPr>
                  <a:xfrm flipV="1">
                    <a:off x="11883114" y="3561557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2" name="Группа 121"/>
            <p:cNvGrpSpPr/>
            <p:nvPr/>
          </p:nvGrpSpPr>
          <p:grpSpPr>
            <a:xfrm>
              <a:off x="4414926" y="4224108"/>
              <a:ext cx="3283626" cy="704247"/>
              <a:chOff x="4469431" y="7074407"/>
              <a:chExt cx="3283626" cy="891381"/>
            </a:xfrm>
          </p:grpSpPr>
          <p:grpSp>
            <p:nvGrpSpPr>
              <p:cNvPr id="123" name="Группа 122"/>
              <p:cNvGrpSpPr/>
              <p:nvPr/>
            </p:nvGrpSpPr>
            <p:grpSpPr>
              <a:xfrm>
                <a:off x="4543133" y="7095367"/>
                <a:ext cx="3141582" cy="774617"/>
                <a:chOff x="8673190" y="3505111"/>
                <a:chExt cx="3141582" cy="686472"/>
              </a:xfrm>
              <a:solidFill>
                <a:schemeClr val="bg1"/>
              </a:solidFill>
            </p:grpSpPr>
            <p:sp>
              <p:nvSpPr>
                <p:cNvPr id="133" name="Прямоугольник 132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>
                <a:xfrm>
                  <a:off x="8904488" y="3505111"/>
                  <a:ext cx="2701481" cy="3797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zh-CN" altLang="en-US" sz="16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现代实验室体系</a:t>
                  </a:r>
                  <a:endParaRPr lang="en-US" sz="16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7" name="Группа 126"/>
              <p:cNvGrpSpPr/>
              <p:nvPr/>
            </p:nvGrpSpPr>
            <p:grpSpPr>
              <a:xfrm>
                <a:off x="4469431" y="7074407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28" name="Группа 127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30" name="Прямая соединительная линия 129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Прямая соединительная линия 130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Прямая соединительная линия 131"/>
                  <p:cNvCxnSpPr/>
                  <p:nvPr/>
                </p:nvCxnSpPr>
                <p:spPr>
                  <a:xfrm flipV="1">
                    <a:off x="11883114" y="3561557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Группа 138"/>
            <p:cNvGrpSpPr/>
            <p:nvPr/>
          </p:nvGrpSpPr>
          <p:grpSpPr>
            <a:xfrm>
              <a:off x="4414926" y="4989142"/>
              <a:ext cx="3283626" cy="704247"/>
              <a:chOff x="4469431" y="7074407"/>
              <a:chExt cx="3283626" cy="891381"/>
            </a:xfrm>
          </p:grpSpPr>
          <p:grpSp>
            <p:nvGrpSpPr>
              <p:cNvPr id="140" name="Группа 139"/>
              <p:cNvGrpSpPr/>
              <p:nvPr/>
            </p:nvGrpSpPr>
            <p:grpSpPr>
              <a:xfrm>
                <a:off x="4543133" y="7095367"/>
                <a:ext cx="3141582" cy="774617"/>
                <a:chOff x="8673190" y="3505111"/>
                <a:chExt cx="3141582" cy="686472"/>
              </a:xfrm>
              <a:solidFill>
                <a:schemeClr val="bg1"/>
              </a:solidFill>
            </p:grpSpPr>
            <p:sp>
              <p:nvSpPr>
                <p:cNvPr id="147" name="Прямоугольник 146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Прямоугольник 147"/>
                <p:cNvSpPr/>
                <p:nvPr/>
              </p:nvSpPr>
              <p:spPr>
                <a:xfrm>
                  <a:off x="8904488" y="3505111"/>
                  <a:ext cx="2701481" cy="3797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zh-CN" altLang="en-US" sz="16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高潜力科研人员</a:t>
                  </a:r>
                  <a:endParaRPr lang="en-US" sz="16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1" name="Группа 140"/>
              <p:cNvGrpSpPr/>
              <p:nvPr/>
            </p:nvGrpSpPr>
            <p:grpSpPr>
              <a:xfrm>
                <a:off x="4469431" y="7074407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42" name="Группа 141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44" name="Прямая соединительная линия 143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Прямая соединительная линия 144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 flipV="1">
                    <a:off x="11883114" y="3561557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Группа 9"/>
            <p:cNvGrpSpPr/>
            <p:nvPr/>
          </p:nvGrpSpPr>
          <p:grpSpPr>
            <a:xfrm>
              <a:off x="8592904" y="4541824"/>
              <a:ext cx="3283626" cy="891381"/>
              <a:chOff x="8751888" y="3713957"/>
              <a:chExt cx="3283626" cy="891381"/>
            </a:xfrm>
          </p:grpSpPr>
          <p:cxnSp>
            <p:nvCxnSpPr>
              <p:cNvPr id="149" name="Прямая соединительная линия 148"/>
              <p:cNvCxnSpPr/>
              <p:nvPr/>
            </p:nvCxnSpPr>
            <p:spPr>
              <a:xfrm flipV="1">
                <a:off x="8756650" y="3713957"/>
                <a:ext cx="0" cy="891381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>
                <a:off x="8756650" y="3724275"/>
                <a:ext cx="3278864" cy="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12035514" y="3713957"/>
                <a:ext cx="0" cy="51435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8751888" y="4598195"/>
                <a:ext cx="1008666" cy="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Группа 152"/>
            <p:cNvGrpSpPr/>
            <p:nvPr/>
          </p:nvGrpSpPr>
          <p:grpSpPr>
            <a:xfrm>
              <a:off x="4412454" y="5741840"/>
              <a:ext cx="3326834" cy="916293"/>
              <a:chOff x="4469431" y="7074407"/>
              <a:chExt cx="3332726" cy="891381"/>
            </a:xfrm>
          </p:grpSpPr>
          <p:grpSp>
            <p:nvGrpSpPr>
              <p:cNvPr id="154" name="Группа 153"/>
              <p:cNvGrpSpPr/>
              <p:nvPr/>
            </p:nvGrpSpPr>
            <p:grpSpPr>
              <a:xfrm>
                <a:off x="4543133" y="7151396"/>
                <a:ext cx="3259024" cy="718583"/>
                <a:chOff x="8673190" y="3554768"/>
                <a:chExt cx="3259024" cy="636815"/>
              </a:xfrm>
              <a:solidFill>
                <a:schemeClr val="bg1"/>
              </a:solidFill>
            </p:grpSpPr>
            <p:sp>
              <p:nvSpPr>
                <p:cNvPr id="161" name="Прямоугольник 160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Прямоугольник 161"/>
                <p:cNvSpPr/>
                <p:nvPr/>
              </p:nvSpPr>
              <p:spPr>
                <a:xfrm>
                  <a:off x="8677953" y="3602139"/>
                  <a:ext cx="3254261" cy="2918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zh-CN" altLang="en-US" sz="16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研究机构间协调</a:t>
                  </a:r>
                  <a:endParaRPr lang="en-US" sz="16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4469431" y="7074407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56" name="Группа 155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 flipH="1"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 flipH="1"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 flipH="1" flipV="1">
                    <a:off x="11883114" y="3561557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19B4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Прямая соединительная линия 156"/>
                <p:cNvCxnSpPr/>
                <p:nvPr/>
              </p:nvCxnSpPr>
              <p:spPr>
                <a:xfrm flipH="1"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19B4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Группа 10"/>
            <p:cNvGrpSpPr/>
            <p:nvPr/>
          </p:nvGrpSpPr>
          <p:grpSpPr>
            <a:xfrm>
              <a:off x="409764" y="3451075"/>
              <a:ext cx="3422029" cy="882470"/>
              <a:chOff x="407756" y="3450670"/>
              <a:chExt cx="3324396" cy="891381"/>
            </a:xfrm>
          </p:grpSpPr>
          <p:grpSp>
            <p:nvGrpSpPr>
              <p:cNvPr id="172" name="Группа 171"/>
              <p:cNvGrpSpPr/>
              <p:nvPr/>
            </p:nvGrpSpPr>
            <p:grpSpPr>
              <a:xfrm>
                <a:off x="419763" y="3527660"/>
                <a:ext cx="3312389" cy="718583"/>
                <a:chOff x="8611495" y="3554768"/>
                <a:chExt cx="3312389" cy="636815"/>
              </a:xfrm>
              <a:solidFill>
                <a:schemeClr val="bg1"/>
              </a:solidFill>
            </p:grpSpPr>
            <p:sp>
              <p:nvSpPr>
                <p:cNvPr id="173" name="Прямоугольник 172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Прямоугольник 173"/>
                <p:cNvSpPr/>
                <p:nvPr/>
              </p:nvSpPr>
              <p:spPr>
                <a:xfrm>
                  <a:off x="8611495" y="3634088"/>
                  <a:ext cx="3312389" cy="2755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zh-CN" altLang="en-US" sz="14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高质量教育项目（学士和硕士学位）</a:t>
                  </a:r>
                  <a:endParaRPr lang="en-US" sz="14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5" name="Группа 174"/>
              <p:cNvGrpSpPr/>
              <p:nvPr/>
            </p:nvGrpSpPr>
            <p:grpSpPr>
              <a:xfrm>
                <a:off x="407756" y="3450670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76" name="Группа 175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flipV="1">
                    <a:off x="11883114" y="3566320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37A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" name="Группа 180"/>
            <p:cNvGrpSpPr/>
            <p:nvPr/>
          </p:nvGrpSpPr>
          <p:grpSpPr>
            <a:xfrm>
              <a:off x="404560" y="4367616"/>
              <a:ext cx="3409669" cy="709518"/>
              <a:chOff x="395545" y="3450670"/>
              <a:chExt cx="3312389" cy="891381"/>
            </a:xfrm>
          </p:grpSpPr>
          <p:grpSp>
            <p:nvGrpSpPr>
              <p:cNvPr id="182" name="Группа 181"/>
              <p:cNvGrpSpPr/>
              <p:nvPr/>
            </p:nvGrpSpPr>
            <p:grpSpPr>
              <a:xfrm>
                <a:off x="395545" y="3524763"/>
                <a:ext cx="3312389" cy="721477"/>
                <a:chOff x="8587277" y="3552203"/>
                <a:chExt cx="3312389" cy="639380"/>
              </a:xfrm>
              <a:solidFill>
                <a:schemeClr val="bg1"/>
              </a:solidFill>
            </p:grpSpPr>
            <p:sp>
              <p:nvSpPr>
                <p:cNvPr id="189" name="Прямоугольник 188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0" name="Прямоугольник 189"/>
                <p:cNvSpPr/>
                <p:nvPr/>
              </p:nvSpPr>
              <p:spPr>
                <a:xfrm>
                  <a:off x="8587277" y="3552203"/>
                  <a:ext cx="3312389" cy="3598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5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zh-CN" altLang="en-US" sz="15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国际经验分享项目</a:t>
                  </a:r>
                  <a:endParaRPr lang="en-US" sz="15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3" name="Группа 182"/>
              <p:cNvGrpSpPr/>
              <p:nvPr/>
            </p:nvGrpSpPr>
            <p:grpSpPr>
              <a:xfrm>
                <a:off x="407756" y="3450670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84" name="Группа 183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flipV="1">
                    <a:off x="11883114" y="3566320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37A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1" name="Группа 190"/>
            <p:cNvGrpSpPr/>
            <p:nvPr/>
          </p:nvGrpSpPr>
          <p:grpSpPr>
            <a:xfrm>
              <a:off x="409331" y="5115027"/>
              <a:ext cx="3409669" cy="751307"/>
              <a:chOff x="393057" y="3450670"/>
              <a:chExt cx="3312389" cy="891381"/>
            </a:xfrm>
          </p:grpSpPr>
          <p:grpSp>
            <p:nvGrpSpPr>
              <p:cNvPr id="192" name="Группа 191"/>
              <p:cNvGrpSpPr/>
              <p:nvPr/>
            </p:nvGrpSpPr>
            <p:grpSpPr>
              <a:xfrm>
                <a:off x="393057" y="3527659"/>
                <a:ext cx="3312389" cy="718583"/>
                <a:chOff x="8584789" y="3554768"/>
                <a:chExt cx="3312389" cy="636815"/>
              </a:xfrm>
              <a:solidFill>
                <a:schemeClr val="bg1"/>
              </a:solidFill>
            </p:grpSpPr>
            <p:sp>
              <p:nvSpPr>
                <p:cNvPr id="199" name="Прямоугольник 198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" name="Прямоугольник 199"/>
                <p:cNvSpPr/>
                <p:nvPr/>
              </p:nvSpPr>
              <p:spPr>
                <a:xfrm>
                  <a:off x="8584789" y="3697372"/>
                  <a:ext cx="3312389" cy="3397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zh-CN" altLang="en-US" sz="15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农业教育协调</a:t>
                  </a:r>
                  <a:endParaRPr lang="en-US" sz="15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3" name="Группа 192"/>
              <p:cNvGrpSpPr/>
              <p:nvPr/>
            </p:nvGrpSpPr>
            <p:grpSpPr>
              <a:xfrm>
                <a:off x="407756" y="3450670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194" name="Группа 193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flipV="1">
                    <a:off x="11883114" y="3566320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5" name="Прямая соединительная линия 194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37A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1" name="Группа 200"/>
            <p:cNvGrpSpPr/>
            <p:nvPr/>
          </p:nvGrpSpPr>
          <p:grpSpPr>
            <a:xfrm>
              <a:off x="422123" y="5918609"/>
              <a:ext cx="3409669" cy="751307"/>
              <a:chOff x="400721" y="3450670"/>
              <a:chExt cx="3312389" cy="891381"/>
            </a:xfrm>
          </p:grpSpPr>
          <p:grpSp>
            <p:nvGrpSpPr>
              <p:cNvPr id="202" name="Группа 201"/>
              <p:cNvGrpSpPr/>
              <p:nvPr/>
            </p:nvGrpSpPr>
            <p:grpSpPr>
              <a:xfrm>
                <a:off x="400721" y="3527659"/>
                <a:ext cx="3312389" cy="718583"/>
                <a:chOff x="8592453" y="3554768"/>
                <a:chExt cx="3312389" cy="636815"/>
              </a:xfrm>
              <a:solidFill>
                <a:schemeClr val="bg1"/>
              </a:solidFill>
            </p:grpSpPr>
            <p:sp>
              <p:nvSpPr>
                <p:cNvPr id="209" name="Прямоугольник 208"/>
                <p:cNvSpPr/>
                <p:nvPr/>
              </p:nvSpPr>
              <p:spPr>
                <a:xfrm>
                  <a:off x="8673190" y="3554768"/>
                  <a:ext cx="3141582" cy="63681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рямоугольник 209"/>
                <p:cNvSpPr/>
                <p:nvPr/>
              </p:nvSpPr>
              <p:spPr>
                <a:xfrm>
                  <a:off x="8592453" y="3690964"/>
                  <a:ext cx="3312389" cy="3397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zh-CN" altLang="en-US" sz="15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短期培训课程</a:t>
                  </a:r>
                  <a:endParaRPr lang="en-US" sz="150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3" name="Группа 202"/>
              <p:cNvGrpSpPr/>
              <p:nvPr/>
            </p:nvGrpSpPr>
            <p:grpSpPr>
              <a:xfrm>
                <a:off x="407756" y="3450670"/>
                <a:ext cx="3283626" cy="891381"/>
                <a:chOff x="8599488" y="3561557"/>
                <a:chExt cx="3283626" cy="891381"/>
              </a:xfrm>
            </p:grpSpPr>
            <p:grpSp>
              <p:nvGrpSpPr>
                <p:cNvPr id="204" name="Группа 203"/>
                <p:cNvGrpSpPr/>
                <p:nvPr/>
              </p:nvGrpSpPr>
              <p:grpSpPr>
                <a:xfrm>
                  <a:off x="8604250" y="3561557"/>
                  <a:ext cx="3278864" cy="891381"/>
                  <a:chOff x="8604250" y="3561557"/>
                  <a:chExt cx="3278864" cy="891381"/>
                </a:xfrm>
              </p:grpSpPr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 flipV="1">
                    <a:off x="8604250" y="3561557"/>
                    <a:ext cx="0" cy="891381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>
                    <a:off x="8604250" y="3571875"/>
                    <a:ext cx="3278864" cy="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207"/>
                  <p:cNvCxnSpPr/>
                  <p:nvPr/>
                </p:nvCxnSpPr>
                <p:spPr>
                  <a:xfrm flipV="1">
                    <a:off x="11883114" y="3566320"/>
                    <a:ext cx="0" cy="514350"/>
                  </a:xfrm>
                  <a:prstGeom prst="line">
                    <a:avLst/>
                  </a:prstGeom>
                  <a:ln w="19050">
                    <a:solidFill>
                      <a:srgbClr val="37A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>
                  <a:off x="8599488" y="4445795"/>
                  <a:ext cx="1008666" cy="0"/>
                </a:xfrm>
                <a:prstGeom prst="line">
                  <a:avLst/>
                </a:prstGeom>
                <a:ln w="19050">
                  <a:solidFill>
                    <a:srgbClr val="37A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63" name="Рисунок 1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05" y="-16327"/>
            <a:ext cx="1230269" cy="11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3634CB-7B27-476F-8BC9-0DA559A9911B}"/>
              </a:ext>
            </a:extLst>
          </p:cNvPr>
          <p:cNvSpPr/>
          <p:nvPr/>
        </p:nvSpPr>
        <p:spPr>
          <a:xfrm>
            <a:off x="2" y="2849400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398C0-E798-4972-912A-902457502397}"/>
              </a:ext>
            </a:extLst>
          </p:cNvPr>
          <p:cNvSpPr/>
          <p:nvPr/>
        </p:nvSpPr>
        <p:spPr>
          <a:xfrm>
            <a:off x="2" y="3528566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A0795-EF15-4C50-A5FF-0F6656718741}"/>
              </a:ext>
            </a:extLst>
          </p:cNvPr>
          <p:cNvSpPr/>
          <p:nvPr/>
        </p:nvSpPr>
        <p:spPr>
          <a:xfrm>
            <a:off x="2" y="4207634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65A33-EA48-4C37-9105-2C685F7A7489}"/>
              </a:ext>
            </a:extLst>
          </p:cNvPr>
          <p:cNvSpPr/>
          <p:nvPr/>
        </p:nvSpPr>
        <p:spPr>
          <a:xfrm>
            <a:off x="2" y="4886705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DD065-E716-4013-BBA1-BB912745F443}"/>
              </a:ext>
            </a:extLst>
          </p:cNvPr>
          <p:cNvSpPr/>
          <p:nvPr/>
        </p:nvSpPr>
        <p:spPr>
          <a:xfrm>
            <a:off x="2" y="5575397"/>
            <a:ext cx="8568000" cy="626101"/>
          </a:xfrm>
          <a:prstGeom prst="rect">
            <a:avLst/>
          </a:prstGeom>
          <a:solidFill>
            <a:srgbClr val="1F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BB8A9D84-F60D-49E1-B6B4-6E01DE6770E9}"/>
              </a:ext>
            </a:extLst>
          </p:cNvPr>
          <p:cNvSpPr>
            <a:spLocks/>
          </p:cNvSpPr>
          <p:nvPr/>
        </p:nvSpPr>
        <p:spPr bwMode="auto">
          <a:xfrm>
            <a:off x="1012755" y="2881097"/>
            <a:ext cx="3140470" cy="3330024"/>
          </a:xfrm>
          <a:custGeom>
            <a:avLst/>
            <a:gdLst/>
            <a:ahLst/>
            <a:cxnLst/>
            <a:rect l="l" t="t" r="r" b="b"/>
            <a:pathLst>
              <a:path w="3701966" h="3605400">
                <a:moveTo>
                  <a:pt x="1907608" y="0"/>
                </a:moveTo>
                <a:lnTo>
                  <a:pt x="2068672" y="1300"/>
                </a:lnTo>
                <a:lnTo>
                  <a:pt x="2219670" y="12998"/>
                </a:lnTo>
                <a:lnTo>
                  <a:pt x="2363118" y="32496"/>
                </a:lnTo>
                <a:lnTo>
                  <a:pt x="2500274" y="61092"/>
                </a:lnTo>
                <a:lnTo>
                  <a:pt x="2631140" y="96187"/>
                </a:lnTo>
                <a:lnTo>
                  <a:pt x="2751937" y="141681"/>
                </a:lnTo>
                <a:lnTo>
                  <a:pt x="2868961" y="191075"/>
                </a:lnTo>
                <a:lnTo>
                  <a:pt x="2975918" y="249567"/>
                </a:lnTo>
                <a:lnTo>
                  <a:pt x="3076583" y="315859"/>
                </a:lnTo>
                <a:lnTo>
                  <a:pt x="3173473" y="389949"/>
                </a:lnTo>
                <a:lnTo>
                  <a:pt x="3260297" y="469238"/>
                </a:lnTo>
                <a:lnTo>
                  <a:pt x="3339571" y="557627"/>
                </a:lnTo>
                <a:lnTo>
                  <a:pt x="3413812" y="649914"/>
                </a:lnTo>
                <a:lnTo>
                  <a:pt x="3479244" y="748702"/>
                </a:lnTo>
                <a:lnTo>
                  <a:pt x="3539644" y="852688"/>
                </a:lnTo>
                <a:lnTo>
                  <a:pt x="3579910" y="939777"/>
                </a:lnTo>
                <a:lnTo>
                  <a:pt x="3615142" y="1037264"/>
                </a:lnTo>
                <a:lnTo>
                  <a:pt x="3646601" y="1143850"/>
                </a:lnTo>
                <a:lnTo>
                  <a:pt x="3671767" y="1259534"/>
                </a:lnTo>
                <a:lnTo>
                  <a:pt x="3690641" y="1377819"/>
                </a:lnTo>
                <a:lnTo>
                  <a:pt x="3699450" y="1500003"/>
                </a:lnTo>
                <a:lnTo>
                  <a:pt x="3701966" y="1624786"/>
                </a:lnTo>
                <a:lnTo>
                  <a:pt x="3694416" y="1748270"/>
                </a:lnTo>
                <a:lnTo>
                  <a:pt x="3679317" y="1869154"/>
                </a:lnTo>
                <a:lnTo>
                  <a:pt x="3651633" y="1987439"/>
                </a:lnTo>
                <a:lnTo>
                  <a:pt x="3615142" y="2088825"/>
                </a:lnTo>
                <a:lnTo>
                  <a:pt x="3571101" y="2183713"/>
                </a:lnTo>
                <a:lnTo>
                  <a:pt x="3518252" y="2270802"/>
                </a:lnTo>
                <a:lnTo>
                  <a:pt x="3464145" y="2355291"/>
                </a:lnTo>
                <a:lnTo>
                  <a:pt x="3403746" y="2438479"/>
                </a:lnTo>
                <a:lnTo>
                  <a:pt x="3344605" y="2516469"/>
                </a:lnTo>
                <a:lnTo>
                  <a:pt x="3285463" y="2597059"/>
                </a:lnTo>
                <a:lnTo>
                  <a:pt x="3227581" y="2677648"/>
                </a:lnTo>
                <a:lnTo>
                  <a:pt x="3188574" y="2742639"/>
                </a:lnTo>
                <a:lnTo>
                  <a:pt x="3157115" y="2816730"/>
                </a:lnTo>
                <a:lnTo>
                  <a:pt x="3131949" y="2894719"/>
                </a:lnTo>
                <a:lnTo>
                  <a:pt x="3111816" y="2979208"/>
                </a:lnTo>
                <a:lnTo>
                  <a:pt x="3109300" y="3019503"/>
                </a:lnTo>
                <a:lnTo>
                  <a:pt x="3111816" y="3067596"/>
                </a:lnTo>
                <a:lnTo>
                  <a:pt x="3118108" y="3126089"/>
                </a:lnTo>
                <a:lnTo>
                  <a:pt x="3126916" y="3187181"/>
                </a:lnTo>
                <a:lnTo>
                  <a:pt x="3140757" y="3253473"/>
                </a:lnTo>
                <a:lnTo>
                  <a:pt x="3157115" y="3319763"/>
                </a:lnTo>
                <a:lnTo>
                  <a:pt x="3173473" y="3383455"/>
                </a:lnTo>
                <a:lnTo>
                  <a:pt x="3191090" y="3444547"/>
                </a:lnTo>
                <a:lnTo>
                  <a:pt x="3207448" y="3499140"/>
                </a:lnTo>
                <a:lnTo>
                  <a:pt x="3223806" y="3547234"/>
                </a:lnTo>
                <a:lnTo>
                  <a:pt x="3237648" y="3582329"/>
                </a:lnTo>
                <a:lnTo>
                  <a:pt x="3246582" y="3605400"/>
                </a:lnTo>
                <a:lnTo>
                  <a:pt x="1539623" y="3605400"/>
                </a:lnTo>
                <a:lnTo>
                  <a:pt x="1523821" y="3561532"/>
                </a:lnTo>
                <a:lnTo>
                  <a:pt x="1502430" y="3513438"/>
                </a:lnTo>
                <a:lnTo>
                  <a:pt x="1479780" y="3475743"/>
                </a:lnTo>
                <a:lnTo>
                  <a:pt x="1454614" y="3452346"/>
                </a:lnTo>
                <a:lnTo>
                  <a:pt x="1426930" y="3440647"/>
                </a:lnTo>
                <a:lnTo>
                  <a:pt x="1395473" y="3435448"/>
                </a:lnTo>
                <a:lnTo>
                  <a:pt x="1358982" y="3438048"/>
                </a:lnTo>
                <a:lnTo>
                  <a:pt x="1322491" y="3443247"/>
                </a:lnTo>
                <a:lnTo>
                  <a:pt x="1288516" y="3452346"/>
                </a:lnTo>
                <a:lnTo>
                  <a:pt x="1255800" y="3461445"/>
                </a:lnTo>
                <a:lnTo>
                  <a:pt x="1225600" y="3470544"/>
                </a:lnTo>
                <a:lnTo>
                  <a:pt x="1202951" y="3478343"/>
                </a:lnTo>
                <a:lnTo>
                  <a:pt x="1148843" y="3496540"/>
                </a:lnTo>
                <a:lnTo>
                  <a:pt x="1087186" y="3513438"/>
                </a:lnTo>
                <a:lnTo>
                  <a:pt x="1017979" y="3527736"/>
                </a:lnTo>
                <a:lnTo>
                  <a:pt x="944996" y="3536835"/>
                </a:lnTo>
                <a:lnTo>
                  <a:pt x="872013" y="3544634"/>
                </a:lnTo>
                <a:lnTo>
                  <a:pt x="797773" y="3547234"/>
                </a:lnTo>
                <a:lnTo>
                  <a:pt x="727307" y="3542035"/>
                </a:lnTo>
                <a:lnTo>
                  <a:pt x="660616" y="3530336"/>
                </a:lnTo>
                <a:lnTo>
                  <a:pt x="624125" y="3521238"/>
                </a:lnTo>
                <a:lnTo>
                  <a:pt x="587634" y="3504339"/>
                </a:lnTo>
                <a:lnTo>
                  <a:pt x="551143" y="3484841"/>
                </a:lnTo>
                <a:lnTo>
                  <a:pt x="519685" y="3461445"/>
                </a:lnTo>
                <a:lnTo>
                  <a:pt x="486968" y="3432848"/>
                </a:lnTo>
                <a:lnTo>
                  <a:pt x="461802" y="3402953"/>
                </a:lnTo>
                <a:lnTo>
                  <a:pt x="444185" y="3365258"/>
                </a:lnTo>
                <a:lnTo>
                  <a:pt x="430345" y="3322363"/>
                </a:lnTo>
                <a:lnTo>
                  <a:pt x="425311" y="3275569"/>
                </a:lnTo>
                <a:lnTo>
                  <a:pt x="430345" y="3223576"/>
                </a:lnTo>
                <a:lnTo>
                  <a:pt x="436636" y="3187181"/>
                </a:lnTo>
                <a:lnTo>
                  <a:pt x="445444" y="3146886"/>
                </a:lnTo>
                <a:lnTo>
                  <a:pt x="455511" y="3105292"/>
                </a:lnTo>
                <a:lnTo>
                  <a:pt x="459286" y="3064997"/>
                </a:lnTo>
                <a:lnTo>
                  <a:pt x="459286" y="3022103"/>
                </a:lnTo>
                <a:lnTo>
                  <a:pt x="447961" y="2984408"/>
                </a:lnTo>
                <a:lnTo>
                  <a:pt x="436636" y="2963610"/>
                </a:lnTo>
                <a:lnTo>
                  <a:pt x="416503" y="2944113"/>
                </a:lnTo>
                <a:lnTo>
                  <a:pt x="395111" y="2929815"/>
                </a:lnTo>
                <a:lnTo>
                  <a:pt x="372462" y="2918116"/>
                </a:lnTo>
                <a:lnTo>
                  <a:pt x="349812" y="2901219"/>
                </a:lnTo>
                <a:lnTo>
                  <a:pt x="332196" y="2883021"/>
                </a:lnTo>
                <a:lnTo>
                  <a:pt x="318354" y="2859624"/>
                </a:lnTo>
                <a:lnTo>
                  <a:pt x="313321" y="2833628"/>
                </a:lnTo>
                <a:lnTo>
                  <a:pt x="315838" y="2807630"/>
                </a:lnTo>
                <a:lnTo>
                  <a:pt x="324645" y="2782934"/>
                </a:lnTo>
                <a:lnTo>
                  <a:pt x="335971" y="2762137"/>
                </a:lnTo>
                <a:lnTo>
                  <a:pt x="343521" y="2741340"/>
                </a:lnTo>
                <a:lnTo>
                  <a:pt x="307030" y="2715343"/>
                </a:lnTo>
                <a:lnTo>
                  <a:pt x="281863" y="2689346"/>
                </a:lnTo>
                <a:lnTo>
                  <a:pt x="268021" y="2663349"/>
                </a:lnTo>
                <a:lnTo>
                  <a:pt x="265505" y="2634753"/>
                </a:lnTo>
                <a:lnTo>
                  <a:pt x="269280" y="2608757"/>
                </a:lnTo>
                <a:lnTo>
                  <a:pt x="279346" y="2580161"/>
                </a:lnTo>
                <a:lnTo>
                  <a:pt x="293188" y="2551565"/>
                </a:lnTo>
                <a:lnTo>
                  <a:pt x="308287" y="2522968"/>
                </a:lnTo>
                <a:lnTo>
                  <a:pt x="322129" y="2493072"/>
                </a:lnTo>
                <a:lnTo>
                  <a:pt x="335971" y="2464476"/>
                </a:lnTo>
                <a:lnTo>
                  <a:pt x="343521" y="2433280"/>
                </a:lnTo>
                <a:lnTo>
                  <a:pt x="318354" y="2409883"/>
                </a:lnTo>
                <a:lnTo>
                  <a:pt x="283122" y="2391686"/>
                </a:lnTo>
                <a:lnTo>
                  <a:pt x="244114" y="2374787"/>
                </a:lnTo>
                <a:lnTo>
                  <a:pt x="203848" y="2360490"/>
                </a:lnTo>
                <a:lnTo>
                  <a:pt x="162323" y="2346191"/>
                </a:lnTo>
                <a:lnTo>
                  <a:pt x="120799" y="2331894"/>
                </a:lnTo>
                <a:lnTo>
                  <a:pt x="81790" y="2314996"/>
                </a:lnTo>
                <a:lnTo>
                  <a:pt x="50333" y="2296798"/>
                </a:lnTo>
                <a:lnTo>
                  <a:pt x="22650" y="2270802"/>
                </a:lnTo>
                <a:lnTo>
                  <a:pt x="6292" y="2239606"/>
                </a:lnTo>
                <a:lnTo>
                  <a:pt x="0" y="2207110"/>
                </a:lnTo>
                <a:lnTo>
                  <a:pt x="5034" y="2175914"/>
                </a:lnTo>
                <a:lnTo>
                  <a:pt x="16358" y="2147318"/>
                </a:lnTo>
                <a:lnTo>
                  <a:pt x="33975" y="2123921"/>
                </a:lnTo>
                <a:lnTo>
                  <a:pt x="55366" y="2100524"/>
                </a:lnTo>
                <a:lnTo>
                  <a:pt x="75499" y="2081026"/>
                </a:lnTo>
                <a:lnTo>
                  <a:pt x="91857" y="2065428"/>
                </a:lnTo>
                <a:lnTo>
                  <a:pt x="139673" y="2008236"/>
                </a:lnTo>
                <a:lnTo>
                  <a:pt x="190006" y="1956243"/>
                </a:lnTo>
                <a:lnTo>
                  <a:pt x="240339" y="1904250"/>
                </a:lnTo>
                <a:lnTo>
                  <a:pt x="288154" y="1847057"/>
                </a:lnTo>
                <a:lnTo>
                  <a:pt x="333454" y="1791165"/>
                </a:lnTo>
                <a:lnTo>
                  <a:pt x="374978" y="1727473"/>
                </a:lnTo>
                <a:lnTo>
                  <a:pt x="408953" y="1658582"/>
                </a:lnTo>
                <a:lnTo>
                  <a:pt x="427827" y="1601390"/>
                </a:lnTo>
                <a:lnTo>
                  <a:pt x="434119" y="1545497"/>
                </a:lnTo>
                <a:lnTo>
                  <a:pt x="434119" y="1485705"/>
                </a:lnTo>
                <a:lnTo>
                  <a:pt x="432861" y="1422013"/>
                </a:lnTo>
                <a:lnTo>
                  <a:pt x="430345" y="1358322"/>
                </a:lnTo>
                <a:lnTo>
                  <a:pt x="432861" y="1289431"/>
                </a:lnTo>
                <a:lnTo>
                  <a:pt x="439153" y="1216641"/>
                </a:lnTo>
                <a:lnTo>
                  <a:pt x="509619" y="916380"/>
                </a:lnTo>
                <a:lnTo>
                  <a:pt x="553659" y="807195"/>
                </a:lnTo>
                <a:lnTo>
                  <a:pt x="606508" y="705807"/>
                </a:lnTo>
                <a:lnTo>
                  <a:pt x="668166" y="610920"/>
                </a:lnTo>
                <a:lnTo>
                  <a:pt x="738632" y="521231"/>
                </a:lnTo>
                <a:lnTo>
                  <a:pt x="816647" y="439343"/>
                </a:lnTo>
                <a:lnTo>
                  <a:pt x="900955" y="363952"/>
                </a:lnTo>
                <a:lnTo>
                  <a:pt x="992812" y="295062"/>
                </a:lnTo>
                <a:lnTo>
                  <a:pt x="1088443" y="233969"/>
                </a:lnTo>
                <a:lnTo>
                  <a:pt x="1191625" y="179377"/>
                </a:lnTo>
                <a:lnTo>
                  <a:pt x="1297324" y="133882"/>
                </a:lnTo>
                <a:lnTo>
                  <a:pt x="1404281" y="93587"/>
                </a:lnTo>
                <a:lnTo>
                  <a:pt x="1764160" y="11699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4DDF42-CCDD-4AAC-BC61-03FB092F41FB}"/>
              </a:ext>
            </a:extLst>
          </p:cNvPr>
          <p:cNvSpPr/>
          <p:nvPr/>
        </p:nvSpPr>
        <p:spPr>
          <a:xfrm>
            <a:off x="8556202" y="3254800"/>
            <a:ext cx="1454400" cy="899974"/>
          </a:xfrm>
          <a:custGeom>
            <a:avLst/>
            <a:gdLst>
              <a:gd name="connsiteX0" fmla="*/ 0 w 1041621"/>
              <a:gd name="connsiteY0" fmla="*/ 278296 h 962108"/>
              <a:gd name="connsiteX1" fmla="*/ 1041621 w 1041621"/>
              <a:gd name="connsiteY1" fmla="*/ 0 h 962108"/>
              <a:gd name="connsiteX2" fmla="*/ 1033669 w 1041621"/>
              <a:gd name="connsiteY2" fmla="*/ 874643 h 962108"/>
              <a:gd name="connsiteX3" fmla="*/ 15903 w 1041621"/>
              <a:gd name="connsiteY3" fmla="*/ 962108 h 962108"/>
              <a:gd name="connsiteX4" fmla="*/ 0 w 1041621"/>
              <a:gd name="connsiteY4" fmla="*/ 278296 h 962108"/>
              <a:gd name="connsiteX0" fmla="*/ 0 w 1048200"/>
              <a:gd name="connsiteY0" fmla="*/ 284875 h 962108"/>
              <a:gd name="connsiteX1" fmla="*/ 1048200 w 1048200"/>
              <a:gd name="connsiteY1" fmla="*/ 0 h 962108"/>
              <a:gd name="connsiteX2" fmla="*/ 1040248 w 1048200"/>
              <a:gd name="connsiteY2" fmla="*/ 874643 h 962108"/>
              <a:gd name="connsiteX3" fmla="*/ 22482 w 1048200"/>
              <a:gd name="connsiteY3" fmla="*/ 962108 h 962108"/>
              <a:gd name="connsiteX4" fmla="*/ 0 w 1048200"/>
              <a:gd name="connsiteY4" fmla="*/ 284875 h 962108"/>
              <a:gd name="connsiteX0" fmla="*/ 0 w 1054778"/>
              <a:gd name="connsiteY0" fmla="*/ 294742 h 971975"/>
              <a:gd name="connsiteX1" fmla="*/ 1054778 w 1054778"/>
              <a:gd name="connsiteY1" fmla="*/ 0 h 971975"/>
              <a:gd name="connsiteX2" fmla="*/ 1040248 w 1054778"/>
              <a:gd name="connsiteY2" fmla="*/ 884510 h 971975"/>
              <a:gd name="connsiteX3" fmla="*/ 22482 w 1054778"/>
              <a:gd name="connsiteY3" fmla="*/ 971975 h 971975"/>
              <a:gd name="connsiteX4" fmla="*/ 0 w 1054778"/>
              <a:gd name="connsiteY4" fmla="*/ 294742 h 971975"/>
              <a:gd name="connsiteX0" fmla="*/ 0 w 1057289"/>
              <a:gd name="connsiteY0" fmla="*/ 294742 h 971975"/>
              <a:gd name="connsiteX1" fmla="*/ 1054778 w 1057289"/>
              <a:gd name="connsiteY1" fmla="*/ 0 h 971975"/>
              <a:gd name="connsiteX2" fmla="*/ 1056694 w 1057289"/>
              <a:gd name="connsiteY2" fmla="*/ 891089 h 971975"/>
              <a:gd name="connsiteX3" fmla="*/ 22482 w 1057289"/>
              <a:gd name="connsiteY3" fmla="*/ 971975 h 971975"/>
              <a:gd name="connsiteX4" fmla="*/ 0 w 1057289"/>
              <a:gd name="connsiteY4" fmla="*/ 294742 h 971975"/>
              <a:gd name="connsiteX0" fmla="*/ 0 w 1056799"/>
              <a:gd name="connsiteY0" fmla="*/ 290635 h 967868"/>
              <a:gd name="connsiteX1" fmla="*/ 1013713 w 1056799"/>
              <a:gd name="connsiteY1" fmla="*/ 0 h 967868"/>
              <a:gd name="connsiteX2" fmla="*/ 1056694 w 1056799"/>
              <a:gd name="connsiteY2" fmla="*/ 886982 h 967868"/>
              <a:gd name="connsiteX3" fmla="*/ 22482 w 1056799"/>
              <a:gd name="connsiteY3" fmla="*/ 967868 h 967868"/>
              <a:gd name="connsiteX4" fmla="*/ 0 w 1056799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26797 w 997658"/>
              <a:gd name="connsiteY0" fmla="*/ 298848 h 967868"/>
              <a:gd name="connsiteX1" fmla="*/ 991231 w 997658"/>
              <a:gd name="connsiteY1" fmla="*/ 0 h 967868"/>
              <a:gd name="connsiteX2" fmla="*/ 997253 w 997658"/>
              <a:gd name="connsiteY2" fmla="*/ 891089 h 967868"/>
              <a:gd name="connsiteX3" fmla="*/ 0 w 997658"/>
              <a:gd name="connsiteY3" fmla="*/ 967868 h 967868"/>
              <a:gd name="connsiteX4" fmla="*/ 26797 w 997658"/>
              <a:gd name="connsiteY4" fmla="*/ 298848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1948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67653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71975"/>
              <a:gd name="connsiteX1" fmla="*/ 993179 w 999606"/>
              <a:gd name="connsiteY1" fmla="*/ 0 h 971975"/>
              <a:gd name="connsiteX2" fmla="*/ 999201 w 999606"/>
              <a:gd name="connsiteY2" fmla="*/ 891089 h 971975"/>
              <a:gd name="connsiteX3" fmla="*/ 6056 w 999606"/>
              <a:gd name="connsiteY3" fmla="*/ 971975 h 971975"/>
              <a:gd name="connsiteX4" fmla="*/ 0 w 999606"/>
              <a:gd name="connsiteY4" fmla="*/ 290635 h 971975"/>
              <a:gd name="connsiteX0" fmla="*/ 0 w 999606"/>
              <a:gd name="connsiteY0" fmla="*/ 290635 h 963762"/>
              <a:gd name="connsiteX1" fmla="*/ 993179 w 999606"/>
              <a:gd name="connsiteY1" fmla="*/ 0 h 963762"/>
              <a:gd name="connsiteX2" fmla="*/ 999201 w 999606"/>
              <a:gd name="connsiteY2" fmla="*/ 891089 h 963762"/>
              <a:gd name="connsiteX3" fmla="*/ 1949 w 999606"/>
              <a:gd name="connsiteY3" fmla="*/ 963762 h 963762"/>
              <a:gd name="connsiteX4" fmla="*/ 0 w 999606"/>
              <a:gd name="connsiteY4" fmla="*/ 290635 h 963762"/>
              <a:gd name="connsiteX0" fmla="*/ 0 w 999606"/>
              <a:gd name="connsiteY0" fmla="*/ 290635 h 967869"/>
              <a:gd name="connsiteX1" fmla="*/ 993179 w 999606"/>
              <a:gd name="connsiteY1" fmla="*/ 0 h 967869"/>
              <a:gd name="connsiteX2" fmla="*/ 999201 w 999606"/>
              <a:gd name="connsiteY2" fmla="*/ 891089 h 967869"/>
              <a:gd name="connsiteX3" fmla="*/ 1949 w 999606"/>
              <a:gd name="connsiteY3" fmla="*/ 967869 h 967869"/>
              <a:gd name="connsiteX4" fmla="*/ 0 w 999606"/>
              <a:gd name="connsiteY4" fmla="*/ 290635 h 967869"/>
              <a:gd name="connsiteX0" fmla="*/ 0 w 999749"/>
              <a:gd name="connsiteY0" fmla="*/ 290635 h 967869"/>
              <a:gd name="connsiteX1" fmla="*/ 996538 w 999749"/>
              <a:gd name="connsiteY1" fmla="*/ 0 h 967869"/>
              <a:gd name="connsiteX2" fmla="*/ 999201 w 999749"/>
              <a:gd name="connsiteY2" fmla="*/ 891089 h 967869"/>
              <a:gd name="connsiteX3" fmla="*/ 1949 w 999749"/>
              <a:gd name="connsiteY3" fmla="*/ 967869 h 967869"/>
              <a:gd name="connsiteX4" fmla="*/ 0 w 999749"/>
              <a:gd name="connsiteY4" fmla="*/ 290635 h 967869"/>
              <a:gd name="connsiteX0" fmla="*/ 0 w 1000306"/>
              <a:gd name="connsiteY0" fmla="*/ 296489 h 973723"/>
              <a:gd name="connsiteX1" fmla="*/ 1000306 w 1000306"/>
              <a:gd name="connsiteY1" fmla="*/ 0 h 973723"/>
              <a:gd name="connsiteX2" fmla="*/ 999201 w 1000306"/>
              <a:gd name="connsiteY2" fmla="*/ 896943 h 973723"/>
              <a:gd name="connsiteX3" fmla="*/ 1949 w 1000306"/>
              <a:gd name="connsiteY3" fmla="*/ 973723 h 973723"/>
              <a:gd name="connsiteX4" fmla="*/ 0 w 1000306"/>
              <a:gd name="connsiteY4" fmla="*/ 296489 h 973723"/>
              <a:gd name="connsiteX0" fmla="*/ 0 w 1002190"/>
              <a:gd name="connsiteY0" fmla="*/ 299417 h 973723"/>
              <a:gd name="connsiteX1" fmla="*/ 1002190 w 1002190"/>
              <a:gd name="connsiteY1" fmla="*/ 0 h 973723"/>
              <a:gd name="connsiteX2" fmla="*/ 1001085 w 1002190"/>
              <a:gd name="connsiteY2" fmla="*/ 896943 h 973723"/>
              <a:gd name="connsiteX3" fmla="*/ 3833 w 1002190"/>
              <a:gd name="connsiteY3" fmla="*/ 973723 h 973723"/>
              <a:gd name="connsiteX4" fmla="*/ 0 w 1002190"/>
              <a:gd name="connsiteY4" fmla="*/ 299417 h 973723"/>
              <a:gd name="connsiteX0" fmla="*/ 5629 w 1007819"/>
              <a:gd name="connsiteY0" fmla="*/ 299417 h 973723"/>
              <a:gd name="connsiteX1" fmla="*/ 1007819 w 1007819"/>
              <a:gd name="connsiteY1" fmla="*/ 0 h 973723"/>
              <a:gd name="connsiteX2" fmla="*/ 1006714 w 1007819"/>
              <a:gd name="connsiteY2" fmla="*/ 896943 h 973723"/>
              <a:gd name="connsiteX3" fmla="*/ 43 w 1007819"/>
              <a:gd name="connsiteY3" fmla="*/ 973723 h 973723"/>
              <a:gd name="connsiteX4" fmla="*/ 5629 w 1007819"/>
              <a:gd name="connsiteY4" fmla="*/ 299417 h 973723"/>
              <a:gd name="connsiteX0" fmla="*/ 131 w 1002321"/>
              <a:gd name="connsiteY0" fmla="*/ 299417 h 973723"/>
              <a:gd name="connsiteX1" fmla="*/ 1002321 w 1002321"/>
              <a:gd name="connsiteY1" fmla="*/ 0 h 973723"/>
              <a:gd name="connsiteX2" fmla="*/ 1001216 w 1002321"/>
              <a:gd name="connsiteY2" fmla="*/ 896943 h 973723"/>
              <a:gd name="connsiteX3" fmla="*/ 196 w 1002321"/>
              <a:gd name="connsiteY3" fmla="*/ 973723 h 973723"/>
              <a:gd name="connsiteX4" fmla="*/ 131 w 1002321"/>
              <a:gd name="connsiteY4" fmla="*/ 299417 h 973723"/>
              <a:gd name="connsiteX0" fmla="*/ 0 w 1004073"/>
              <a:gd name="connsiteY0" fmla="*/ 305271 h 973723"/>
              <a:gd name="connsiteX1" fmla="*/ 1004073 w 1004073"/>
              <a:gd name="connsiteY1" fmla="*/ 0 h 973723"/>
              <a:gd name="connsiteX2" fmla="*/ 1002968 w 1004073"/>
              <a:gd name="connsiteY2" fmla="*/ 896943 h 973723"/>
              <a:gd name="connsiteX3" fmla="*/ 1948 w 1004073"/>
              <a:gd name="connsiteY3" fmla="*/ 973723 h 973723"/>
              <a:gd name="connsiteX4" fmla="*/ 0 w 1004073"/>
              <a:gd name="connsiteY4" fmla="*/ 305271 h 973723"/>
              <a:gd name="connsiteX0" fmla="*/ 131 w 1004204"/>
              <a:gd name="connsiteY0" fmla="*/ 305271 h 973723"/>
              <a:gd name="connsiteX1" fmla="*/ 1004204 w 1004204"/>
              <a:gd name="connsiteY1" fmla="*/ 0 h 973723"/>
              <a:gd name="connsiteX2" fmla="*/ 1003099 w 1004204"/>
              <a:gd name="connsiteY2" fmla="*/ 896943 h 973723"/>
              <a:gd name="connsiteX3" fmla="*/ 195 w 1004204"/>
              <a:gd name="connsiteY3" fmla="*/ 973723 h 973723"/>
              <a:gd name="connsiteX4" fmla="*/ 131 w 1004204"/>
              <a:gd name="connsiteY4" fmla="*/ 305271 h 973723"/>
              <a:gd name="connsiteX0" fmla="*/ 0 w 1005957"/>
              <a:gd name="connsiteY0" fmla="*/ 299417 h 973723"/>
              <a:gd name="connsiteX1" fmla="*/ 1005957 w 1005957"/>
              <a:gd name="connsiteY1" fmla="*/ 0 h 973723"/>
              <a:gd name="connsiteX2" fmla="*/ 1004852 w 1005957"/>
              <a:gd name="connsiteY2" fmla="*/ 896943 h 973723"/>
              <a:gd name="connsiteX3" fmla="*/ 1948 w 1005957"/>
              <a:gd name="connsiteY3" fmla="*/ 973723 h 973723"/>
              <a:gd name="connsiteX4" fmla="*/ 0 w 100595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89694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90572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0 w 1007841"/>
              <a:gd name="connsiteY0" fmla="*/ 296489 h 973723"/>
              <a:gd name="connsiteX1" fmla="*/ 1007841 w 1007841"/>
              <a:gd name="connsiteY1" fmla="*/ 0 h 973723"/>
              <a:gd name="connsiteX2" fmla="*/ 1006736 w 1007841"/>
              <a:gd name="connsiteY2" fmla="*/ 905723 h 973723"/>
              <a:gd name="connsiteX3" fmla="*/ 1949 w 1007841"/>
              <a:gd name="connsiteY3" fmla="*/ 973723 h 973723"/>
              <a:gd name="connsiteX4" fmla="*/ 0 w 1007841"/>
              <a:gd name="connsiteY4" fmla="*/ 296489 h 973723"/>
              <a:gd name="connsiteX0" fmla="*/ 0 w 1007841"/>
              <a:gd name="connsiteY0" fmla="*/ 296489 h 967869"/>
              <a:gd name="connsiteX1" fmla="*/ 1007841 w 1007841"/>
              <a:gd name="connsiteY1" fmla="*/ 0 h 967869"/>
              <a:gd name="connsiteX2" fmla="*/ 1006736 w 1007841"/>
              <a:gd name="connsiteY2" fmla="*/ 905723 h 967869"/>
              <a:gd name="connsiteX3" fmla="*/ 1949 w 1007841"/>
              <a:gd name="connsiteY3" fmla="*/ 967869 h 967869"/>
              <a:gd name="connsiteX4" fmla="*/ 0 w 1007841"/>
              <a:gd name="connsiteY4" fmla="*/ 296489 h 967869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3832 w 1007841"/>
              <a:gd name="connsiteY3" fmla="*/ 970795 h 970795"/>
              <a:gd name="connsiteX4" fmla="*/ 0 w 1007841"/>
              <a:gd name="connsiteY4" fmla="*/ 296489 h 970795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1947 w 1007841"/>
              <a:gd name="connsiteY3" fmla="*/ 970795 h 970795"/>
              <a:gd name="connsiteX4" fmla="*/ 0 w 1007841"/>
              <a:gd name="connsiteY4" fmla="*/ 296489 h 9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41" h="970795">
                <a:moveTo>
                  <a:pt x="0" y="296489"/>
                </a:moveTo>
                <a:lnTo>
                  <a:pt x="1007841" y="0"/>
                </a:lnTo>
                <a:cubicBezTo>
                  <a:pt x="1005190" y="291548"/>
                  <a:pt x="1009387" y="614175"/>
                  <a:pt x="1006736" y="905723"/>
                </a:cubicBezTo>
                <a:lnTo>
                  <a:pt x="1947" y="970795"/>
                </a:lnTo>
                <a:cubicBezTo>
                  <a:pt x="1298" y="745051"/>
                  <a:pt x="649" y="522233"/>
                  <a:pt x="0" y="296489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0A818AA-FB4B-46A4-96D9-33A91FA99DDB}"/>
              </a:ext>
            </a:extLst>
          </p:cNvPr>
          <p:cNvSpPr/>
          <p:nvPr/>
        </p:nvSpPr>
        <p:spPr>
          <a:xfrm>
            <a:off x="8556201" y="4112153"/>
            <a:ext cx="1455733" cy="839047"/>
          </a:xfrm>
          <a:custGeom>
            <a:avLst/>
            <a:gdLst>
              <a:gd name="connsiteX0" fmla="*/ 0 w 1033669"/>
              <a:gd name="connsiteY0" fmla="*/ 111318 h 882594"/>
              <a:gd name="connsiteX1" fmla="*/ 1033669 w 1033669"/>
              <a:gd name="connsiteY1" fmla="*/ 0 h 882594"/>
              <a:gd name="connsiteX2" fmla="*/ 1033669 w 1033669"/>
              <a:gd name="connsiteY2" fmla="*/ 882594 h 882594"/>
              <a:gd name="connsiteX3" fmla="*/ 15903 w 1033669"/>
              <a:gd name="connsiteY3" fmla="*/ 771276 h 882594"/>
              <a:gd name="connsiteX4" fmla="*/ 0 w 1033669"/>
              <a:gd name="connsiteY4" fmla="*/ 111318 h 882594"/>
              <a:gd name="connsiteX0" fmla="*/ 0 w 1049572"/>
              <a:gd name="connsiteY0" fmla="*/ 71561 h 842837"/>
              <a:gd name="connsiteX1" fmla="*/ 1049572 w 1049572"/>
              <a:gd name="connsiteY1" fmla="*/ 0 h 842837"/>
              <a:gd name="connsiteX2" fmla="*/ 1033669 w 1049572"/>
              <a:gd name="connsiteY2" fmla="*/ 842837 h 842837"/>
              <a:gd name="connsiteX3" fmla="*/ 15903 w 1049572"/>
              <a:gd name="connsiteY3" fmla="*/ 731519 h 842837"/>
              <a:gd name="connsiteX4" fmla="*/ 0 w 1049572"/>
              <a:gd name="connsiteY4" fmla="*/ 71561 h 842837"/>
              <a:gd name="connsiteX0" fmla="*/ 0 w 1057524"/>
              <a:gd name="connsiteY0" fmla="*/ 95415 h 866691"/>
              <a:gd name="connsiteX1" fmla="*/ 1057524 w 1057524"/>
              <a:gd name="connsiteY1" fmla="*/ 0 h 866691"/>
              <a:gd name="connsiteX2" fmla="*/ 1033669 w 1057524"/>
              <a:gd name="connsiteY2" fmla="*/ 866691 h 866691"/>
              <a:gd name="connsiteX3" fmla="*/ 15903 w 1057524"/>
              <a:gd name="connsiteY3" fmla="*/ 755373 h 866691"/>
              <a:gd name="connsiteX4" fmla="*/ 0 w 1057524"/>
              <a:gd name="connsiteY4" fmla="*/ 95415 h 866691"/>
              <a:gd name="connsiteX0" fmla="*/ 0 w 1044367"/>
              <a:gd name="connsiteY0" fmla="*/ 95415 h 866691"/>
              <a:gd name="connsiteX1" fmla="*/ 1044367 w 1044367"/>
              <a:gd name="connsiteY1" fmla="*/ 0 h 866691"/>
              <a:gd name="connsiteX2" fmla="*/ 1033669 w 1044367"/>
              <a:gd name="connsiteY2" fmla="*/ 866691 h 866691"/>
              <a:gd name="connsiteX3" fmla="*/ 15903 w 1044367"/>
              <a:gd name="connsiteY3" fmla="*/ 755373 h 866691"/>
              <a:gd name="connsiteX4" fmla="*/ 0 w 1044367"/>
              <a:gd name="connsiteY4" fmla="*/ 95415 h 866691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5903 w 1044367"/>
              <a:gd name="connsiteY3" fmla="*/ 755373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65241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71819 h 883137"/>
              <a:gd name="connsiteX4" fmla="*/ 0 w 1044367"/>
              <a:gd name="connsiteY4" fmla="*/ 95415 h 883137"/>
              <a:gd name="connsiteX0" fmla="*/ 0 w 1044367"/>
              <a:gd name="connsiteY0" fmla="*/ 95415 h 893005"/>
              <a:gd name="connsiteX1" fmla="*/ 1044367 w 1044367"/>
              <a:gd name="connsiteY1" fmla="*/ 0 h 893005"/>
              <a:gd name="connsiteX2" fmla="*/ 1040247 w 1044367"/>
              <a:gd name="connsiteY2" fmla="*/ 893005 h 893005"/>
              <a:gd name="connsiteX3" fmla="*/ 19193 w 1044367"/>
              <a:gd name="connsiteY3" fmla="*/ 771819 h 893005"/>
              <a:gd name="connsiteX4" fmla="*/ 0 w 1044367"/>
              <a:gd name="connsiteY4" fmla="*/ 95415 h 893005"/>
              <a:gd name="connsiteX0" fmla="*/ 0 w 1044367"/>
              <a:gd name="connsiteY0" fmla="*/ 98704 h 896294"/>
              <a:gd name="connsiteX1" fmla="*/ 1044367 w 1044367"/>
              <a:gd name="connsiteY1" fmla="*/ 0 h 896294"/>
              <a:gd name="connsiteX2" fmla="*/ 1040247 w 1044367"/>
              <a:gd name="connsiteY2" fmla="*/ 896294 h 896294"/>
              <a:gd name="connsiteX3" fmla="*/ 19193 w 1044367"/>
              <a:gd name="connsiteY3" fmla="*/ 775108 h 896294"/>
              <a:gd name="connsiteX4" fmla="*/ 0 w 1044367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6874 w 1032048"/>
              <a:gd name="connsiteY3" fmla="*/ 775108 h 896294"/>
              <a:gd name="connsiteX4" fmla="*/ 0 w 1032048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2767 w 1032048"/>
              <a:gd name="connsiteY3" fmla="*/ 775108 h 896294"/>
              <a:gd name="connsiteX4" fmla="*/ 0 w 1032048"/>
              <a:gd name="connsiteY4" fmla="*/ 98704 h 896294"/>
              <a:gd name="connsiteX0" fmla="*/ 0 w 1027971"/>
              <a:gd name="connsiteY0" fmla="*/ 98704 h 896294"/>
              <a:gd name="connsiteX1" fmla="*/ 999195 w 1027971"/>
              <a:gd name="connsiteY1" fmla="*/ 0 h 896294"/>
              <a:gd name="connsiteX2" fmla="*/ 1027928 w 1027971"/>
              <a:gd name="connsiteY2" fmla="*/ 896294 h 896294"/>
              <a:gd name="connsiteX3" fmla="*/ 2767 w 1027971"/>
              <a:gd name="connsiteY3" fmla="*/ 775108 h 896294"/>
              <a:gd name="connsiteX4" fmla="*/ 0 w 1027971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7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31513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6874 w 999579"/>
              <a:gd name="connsiteY3" fmla="*/ 771001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8 w 999579"/>
              <a:gd name="connsiteY3" fmla="*/ 771001 h 896294"/>
              <a:gd name="connsiteX4" fmla="*/ 0 w 999579"/>
              <a:gd name="connsiteY4" fmla="*/ 98704 h 896294"/>
              <a:gd name="connsiteX0" fmla="*/ 0 w 1003685"/>
              <a:gd name="connsiteY0" fmla="*/ 98704 h 896294"/>
              <a:gd name="connsiteX1" fmla="*/ 1003301 w 1003685"/>
              <a:gd name="connsiteY1" fmla="*/ 0 h 896294"/>
              <a:gd name="connsiteX2" fmla="*/ 1003288 w 1003685"/>
              <a:gd name="connsiteY2" fmla="*/ 896294 h 896294"/>
              <a:gd name="connsiteX3" fmla="*/ 6874 w 1003685"/>
              <a:gd name="connsiteY3" fmla="*/ 771001 h 896294"/>
              <a:gd name="connsiteX4" fmla="*/ 0 w 1003685"/>
              <a:gd name="connsiteY4" fmla="*/ 98704 h 896294"/>
              <a:gd name="connsiteX0" fmla="*/ 0 w 1005192"/>
              <a:gd name="connsiteY0" fmla="*/ 98704 h 896294"/>
              <a:gd name="connsiteX1" fmla="*/ 1005192 w 1005192"/>
              <a:gd name="connsiteY1" fmla="*/ 0 h 896294"/>
              <a:gd name="connsiteX2" fmla="*/ 1003288 w 1005192"/>
              <a:gd name="connsiteY2" fmla="*/ 896294 h 896294"/>
              <a:gd name="connsiteX3" fmla="*/ 6874 w 1005192"/>
              <a:gd name="connsiteY3" fmla="*/ 771001 h 896294"/>
              <a:gd name="connsiteX4" fmla="*/ 0 w 1005192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548 w 1010866"/>
              <a:gd name="connsiteY3" fmla="*/ 771001 h 896294"/>
              <a:gd name="connsiteX4" fmla="*/ 0 w 1010866"/>
              <a:gd name="connsiteY4" fmla="*/ 98704 h 896294"/>
              <a:gd name="connsiteX0" fmla="*/ 1032 w 1011898"/>
              <a:gd name="connsiteY0" fmla="*/ 98704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98704 h 896294"/>
              <a:gd name="connsiteX0" fmla="*/ 1032 w 1011898"/>
              <a:gd name="connsiteY0" fmla="*/ 101630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101630 h 896294"/>
              <a:gd name="connsiteX0" fmla="*/ 1351 w 1012217"/>
              <a:gd name="connsiteY0" fmla="*/ 101630 h 896294"/>
              <a:gd name="connsiteX1" fmla="*/ 1012217 w 1012217"/>
              <a:gd name="connsiteY1" fmla="*/ 0 h 896294"/>
              <a:gd name="connsiteX2" fmla="*/ 1010313 w 1012217"/>
              <a:gd name="connsiteY2" fmla="*/ 896294 h 896294"/>
              <a:gd name="connsiteX3" fmla="*/ 661 w 1012217"/>
              <a:gd name="connsiteY3" fmla="*/ 768074 h 896294"/>
              <a:gd name="connsiteX4" fmla="*/ 1351 w 1012217"/>
              <a:gd name="connsiteY4" fmla="*/ 101630 h 896294"/>
              <a:gd name="connsiteX0" fmla="*/ 690 w 1011556"/>
              <a:gd name="connsiteY0" fmla="*/ 101630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101630 h 896294"/>
              <a:gd name="connsiteX0" fmla="*/ 690 w 1011556"/>
              <a:gd name="connsiteY0" fmla="*/ 98704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71001 h 896294"/>
              <a:gd name="connsiteX4" fmla="*/ 0 w 101086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65146 h 896294"/>
              <a:gd name="connsiteX4" fmla="*/ 0 w 1010866"/>
              <a:gd name="connsiteY4" fmla="*/ 98704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3093 w 1012758"/>
              <a:gd name="connsiteY3" fmla="*/ 765146 h 896294"/>
              <a:gd name="connsiteX4" fmla="*/ 0 w 1012758"/>
              <a:gd name="connsiteY4" fmla="*/ 101630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1202 w 1012758"/>
              <a:gd name="connsiteY3" fmla="*/ 765146 h 896294"/>
              <a:gd name="connsiteX4" fmla="*/ 0 w 1012758"/>
              <a:gd name="connsiteY4" fmla="*/ 101630 h 896294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65146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4650"/>
              <a:gd name="connsiteY0" fmla="*/ 104558 h 905074"/>
              <a:gd name="connsiteX1" fmla="*/ 1014650 w 1014650"/>
              <a:gd name="connsiteY1" fmla="*/ 0 h 905074"/>
              <a:gd name="connsiteX2" fmla="*/ 1012745 w 1014650"/>
              <a:gd name="connsiteY2" fmla="*/ 905074 h 905074"/>
              <a:gd name="connsiteX3" fmla="*/ 1202 w 1014650"/>
              <a:gd name="connsiteY3" fmla="*/ 782707 h 905074"/>
              <a:gd name="connsiteX4" fmla="*/ 0 w 1014650"/>
              <a:gd name="connsiteY4" fmla="*/ 104558 h 9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50" h="905074">
                <a:moveTo>
                  <a:pt x="0" y="104558"/>
                </a:moveTo>
                <a:lnTo>
                  <a:pt x="1014650" y="0"/>
                </a:lnTo>
                <a:cubicBezTo>
                  <a:pt x="1013277" y="294379"/>
                  <a:pt x="1014118" y="610695"/>
                  <a:pt x="1012745" y="905074"/>
                </a:cubicBezTo>
                <a:lnTo>
                  <a:pt x="1202" y="782707"/>
                </a:lnTo>
                <a:cubicBezTo>
                  <a:pt x="2334" y="556590"/>
                  <a:pt x="1146" y="350334"/>
                  <a:pt x="0" y="104558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6F1A038-03D6-4F43-80C0-892D9FE2BBB1}"/>
              </a:ext>
            </a:extLst>
          </p:cNvPr>
          <p:cNvSpPr/>
          <p:nvPr/>
        </p:nvSpPr>
        <p:spPr>
          <a:xfrm>
            <a:off x="8554104" y="4886559"/>
            <a:ext cx="1458000" cy="921583"/>
          </a:xfrm>
          <a:custGeom>
            <a:avLst/>
            <a:gdLst>
              <a:gd name="connsiteX0" fmla="*/ 7951 w 1049572"/>
              <a:gd name="connsiteY0" fmla="*/ 0 h 970059"/>
              <a:gd name="connsiteX1" fmla="*/ 1049572 w 1049572"/>
              <a:gd name="connsiteY1" fmla="*/ 95416 h 970059"/>
              <a:gd name="connsiteX2" fmla="*/ 1049572 w 1049572"/>
              <a:gd name="connsiteY2" fmla="*/ 970059 h 970059"/>
              <a:gd name="connsiteX3" fmla="*/ 0 w 1049572"/>
              <a:gd name="connsiteY3" fmla="*/ 659958 h 970059"/>
              <a:gd name="connsiteX4" fmla="*/ 7951 w 1049572"/>
              <a:gd name="connsiteY4" fmla="*/ 0 h 970059"/>
              <a:gd name="connsiteX0" fmla="*/ 7951 w 1059440"/>
              <a:gd name="connsiteY0" fmla="*/ 0 h 970059"/>
              <a:gd name="connsiteX1" fmla="*/ 1059440 w 1059440"/>
              <a:gd name="connsiteY1" fmla="*/ 82259 h 970059"/>
              <a:gd name="connsiteX2" fmla="*/ 1049572 w 1059440"/>
              <a:gd name="connsiteY2" fmla="*/ 970059 h 970059"/>
              <a:gd name="connsiteX3" fmla="*/ 0 w 1059440"/>
              <a:gd name="connsiteY3" fmla="*/ 659958 h 970059"/>
              <a:gd name="connsiteX4" fmla="*/ 7951 w 1059440"/>
              <a:gd name="connsiteY4" fmla="*/ 0 h 970059"/>
              <a:gd name="connsiteX0" fmla="*/ 11240 w 1059440"/>
              <a:gd name="connsiteY0" fmla="*/ 0 h 973348"/>
              <a:gd name="connsiteX1" fmla="*/ 1059440 w 1059440"/>
              <a:gd name="connsiteY1" fmla="*/ 85548 h 973348"/>
              <a:gd name="connsiteX2" fmla="*/ 1049572 w 1059440"/>
              <a:gd name="connsiteY2" fmla="*/ 973348 h 973348"/>
              <a:gd name="connsiteX3" fmla="*/ 0 w 1059440"/>
              <a:gd name="connsiteY3" fmla="*/ 663247 h 973348"/>
              <a:gd name="connsiteX4" fmla="*/ 11240 w 1059440"/>
              <a:gd name="connsiteY4" fmla="*/ 0 h 973348"/>
              <a:gd name="connsiteX0" fmla="*/ 11240 w 1059440"/>
              <a:gd name="connsiteY0" fmla="*/ 0 h 976637"/>
              <a:gd name="connsiteX1" fmla="*/ 1059440 w 1059440"/>
              <a:gd name="connsiteY1" fmla="*/ 85548 h 976637"/>
              <a:gd name="connsiteX2" fmla="*/ 1059440 w 1059440"/>
              <a:gd name="connsiteY2" fmla="*/ 976637 h 976637"/>
              <a:gd name="connsiteX3" fmla="*/ 0 w 1059440"/>
              <a:gd name="connsiteY3" fmla="*/ 663247 h 976637"/>
              <a:gd name="connsiteX4" fmla="*/ 11240 w 1059440"/>
              <a:gd name="connsiteY4" fmla="*/ 0 h 976637"/>
              <a:gd name="connsiteX0" fmla="*/ 11240 w 1059440"/>
              <a:gd name="connsiteY0" fmla="*/ 0 h 979926"/>
              <a:gd name="connsiteX1" fmla="*/ 1059440 w 1059440"/>
              <a:gd name="connsiteY1" fmla="*/ 85548 h 979926"/>
              <a:gd name="connsiteX2" fmla="*/ 1059440 w 1059440"/>
              <a:gd name="connsiteY2" fmla="*/ 979926 h 979926"/>
              <a:gd name="connsiteX3" fmla="*/ 0 w 1059440"/>
              <a:gd name="connsiteY3" fmla="*/ 663247 h 979926"/>
              <a:gd name="connsiteX4" fmla="*/ 11240 w 1059440"/>
              <a:gd name="connsiteY4" fmla="*/ 0 h 979926"/>
              <a:gd name="connsiteX0" fmla="*/ 11240 w 1059440"/>
              <a:gd name="connsiteY0" fmla="*/ 0 h 986504"/>
              <a:gd name="connsiteX1" fmla="*/ 1059440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59440"/>
              <a:gd name="connsiteY0" fmla="*/ 0 h 986504"/>
              <a:gd name="connsiteX1" fmla="*/ 1034801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11240 w 1034801"/>
              <a:gd name="connsiteY4" fmla="*/ 0 h 986504"/>
              <a:gd name="connsiteX0" fmla="*/ 31772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31772 w 1034801"/>
              <a:gd name="connsiteY4" fmla="*/ 0 h 986504"/>
              <a:gd name="connsiteX0" fmla="*/ 23560 w 1034801"/>
              <a:gd name="connsiteY0" fmla="*/ 0 h 982398"/>
              <a:gd name="connsiteX1" fmla="*/ 1034801 w 1034801"/>
              <a:gd name="connsiteY1" fmla="*/ 88020 h 982398"/>
              <a:gd name="connsiteX2" fmla="*/ 1034800 w 1034801"/>
              <a:gd name="connsiteY2" fmla="*/ 982398 h 982398"/>
              <a:gd name="connsiteX3" fmla="*/ 0 w 1034801"/>
              <a:gd name="connsiteY3" fmla="*/ 665719 h 982398"/>
              <a:gd name="connsiteX4" fmla="*/ 23560 w 1034801"/>
              <a:gd name="connsiteY4" fmla="*/ 0 h 982398"/>
              <a:gd name="connsiteX0" fmla="*/ 92 w 1011333"/>
              <a:gd name="connsiteY0" fmla="*/ 0 h 982398"/>
              <a:gd name="connsiteX1" fmla="*/ 1011333 w 1011333"/>
              <a:gd name="connsiteY1" fmla="*/ 88020 h 982398"/>
              <a:gd name="connsiteX2" fmla="*/ 1011332 w 1011333"/>
              <a:gd name="connsiteY2" fmla="*/ 982398 h 982398"/>
              <a:gd name="connsiteX3" fmla="*/ 50450 w 1011333"/>
              <a:gd name="connsiteY3" fmla="*/ 665719 h 982398"/>
              <a:gd name="connsiteX4" fmla="*/ 92 w 1011333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3027 w 1014268"/>
              <a:gd name="connsiteY0" fmla="*/ 0 h 982398"/>
              <a:gd name="connsiteX1" fmla="*/ 1014268 w 1014268"/>
              <a:gd name="connsiteY1" fmla="*/ 88020 h 982398"/>
              <a:gd name="connsiteX2" fmla="*/ 1014267 w 1014268"/>
              <a:gd name="connsiteY2" fmla="*/ 982398 h 982398"/>
              <a:gd name="connsiteX3" fmla="*/ 0 w 1014268"/>
              <a:gd name="connsiteY3" fmla="*/ 669826 h 982398"/>
              <a:gd name="connsiteX4" fmla="*/ 3027 w 1014268"/>
              <a:gd name="connsiteY4" fmla="*/ 0 h 982398"/>
              <a:gd name="connsiteX0" fmla="*/ 545 w 1017519"/>
              <a:gd name="connsiteY0" fmla="*/ 0 h 979472"/>
              <a:gd name="connsiteX1" fmla="*/ 1017519 w 1017519"/>
              <a:gd name="connsiteY1" fmla="*/ 85094 h 979472"/>
              <a:gd name="connsiteX2" fmla="*/ 1017518 w 1017519"/>
              <a:gd name="connsiteY2" fmla="*/ 979472 h 979472"/>
              <a:gd name="connsiteX3" fmla="*/ 3251 w 1017519"/>
              <a:gd name="connsiteY3" fmla="*/ 666900 h 979472"/>
              <a:gd name="connsiteX4" fmla="*/ 545 w 1017519"/>
              <a:gd name="connsiteY4" fmla="*/ 0 h 979472"/>
              <a:gd name="connsiteX0" fmla="*/ 4939 w 1021913"/>
              <a:gd name="connsiteY0" fmla="*/ 0 h 979472"/>
              <a:gd name="connsiteX1" fmla="*/ 1021913 w 1021913"/>
              <a:gd name="connsiteY1" fmla="*/ 85094 h 979472"/>
              <a:gd name="connsiteX2" fmla="*/ 1021912 w 1021913"/>
              <a:gd name="connsiteY2" fmla="*/ 979472 h 979472"/>
              <a:gd name="connsiteX3" fmla="*/ 0 w 1021913"/>
              <a:gd name="connsiteY3" fmla="*/ 666900 h 979472"/>
              <a:gd name="connsiteX4" fmla="*/ 4939 w 1021913"/>
              <a:gd name="connsiteY4" fmla="*/ 0 h 979472"/>
              <a:gd name="connsiteX0" fmla="*/ 683 w 1023391"/>
              <a:gd name="connsiteY0" fmla="*/ 0 h 979472"/>
              <a:gd name="connsiteX1" fmla="*/ 1023391 w 1023391"/>
              <a:gd name="connsiteY1" fmla="*/ 85094 h 979472"/>
              <a:gd name="connsiteX2" fmla="*/ 1023390 w 1023391"/>
              <a:gd name="connsiteY2" fmla="*/ 979472 h 979472"/>
              <a:gd name="connsiteX3" fmla="*/ 1478 w 1023391"/>
              <a:gd name="connsiteY3" fmla="*/ 666900 h 979472"/>
              <a:gd name="connsiteX4" fmla="*/ 683 w 1023391"/>
              <a:gd name="connsiteY4" fmla="*/ 0 h 979472"/>
              <a:gd name="connsiteX0" fmla="*/ 683 w 1023391"/>
              <a:gd name="connsiteY0" fmla="*/ 0 h 985326"/>
              <a:gd name="connsiteX1" fmla="*/ 1023391 w 1023391"/>
              <a:gd name="connsiteY1" fmla="*/ 90948 h 985326"/>
              <a:gd name="connsiteX2" fmla="*/ 1023390 w 1023391"/>
              <a:gd name="connsiteY2" fmla="*/ 985326 h 985326"/>
              <a:gd name="connsiteX3" fmla="*/ 1478 w 1023391"/>
              <a:gd name="connsiteY3" fmla="*/ 672754 h 985326"/>
              <a:gd name="connsiteX4" fmla="*/ 683 w 1023391"/>
              <a:gd name="connsiteY4" fmla="*/ 0 h 985326"/>
              <a:gd name="connsiteX0" fmla="*/ 683 w 1025303"/>
              <a:gd name="connsiteY0" fmla="*/ 0 h 985326"/>
              <a:gd name="connsiteX1" fmla="*/ 1025303 w 1025303"/>
              <a:gd name="connsiteY1" fmla="*/ 93876 h 985326"/>
              <a:gd name="connsiteX2" fmla="*/ 1023390 w 1025303"/>
              <a:gd name="connsiteY2" fmla="*/ 985326 h 985326"/>
              <a:gd name="connsiteX3" fmla="*/ 1478 w 1025303"/>
              <a:gd name="connsiteY3" fmla="*/ 672754 h 985326"/>
              <a:gd name="connsiteX4" fmla="*/ 683 w 1025303"/>
              <a:gd name="connsiteY4" fmla="*/ 0 h 985326"/>
              <a:gd name="connsiteX0" fmla="*/ 683 w 1023392"/>
              <a:gd name="connsiteY0" fmla="*/ 0 h 985326"/>
              <a:gd name="connsiteX1" fmla="*/ 1023392 w 1023392"/>
              <a:gd name="connsiteY1" fmla="*/ 88021 h 985326"/>
              <a:gd name="connsiteX2" fmla="*/ 1023390 w 1023392"/>
              <a:gd name="connsiteY2" fmla="*/ 985326 h 985326"/>
              <a:gd name="connsiteX3" fmla="*/ 1478 w 1023392"/>
              <a:gd name="connsiteY3" fmla="*/ 672754 h 985326"/>
              <a:gd name="connsiteX4" fmla="*/ 683 w 1023392"/>
              <a:gd name="connsiteY4" fmla="*/ 0 h 985326"/>
              <a:gd name="connsiteX0" fmla="*/ 683 w 1025302"/>
              <a:gd name="connsiteY0" fmla="*/ 0 h 988252"/>
              <a:gd name="connsiteX1" fmla="*/ 1023392 w 1025302"/>
              <a:gd name="connsiteY1" fmla="*/ 88021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5302"/>
              <a:gd name="connsiteY0" fmla="*/ 0 h 988252"/>
              <a:gd name="connsiteX1" fmla="*/ 1023392 w 1025302"/>
              <a:gd name="connsiteY1" fmla="*/ 82167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9125"/>
              <a:gd name="connsiteY0" fmla="*/ 0 h 994106"/>
              <a:gd name="connsiteX1" fmla="*/ 1023392 w 1029125"/>
              <a:gd name="connsiteY1" fmla="*/ 82167 h 994106"/>
              <a:gd name="connsiteX2" fmla="*/ 1029125 w 1029125"/>
              <a:gd name="connsiteY2" fmla="*/ 994106 h 994106"/>
              <a:gd name="connsiteX3" fmla="*/ 1478 w 1029125"/>
              <a:gd name="connsiteY3" fmla="*/ 672754 h 994106"/>
              <a:gd name="connsiteX4" fmla="*/ 683 w 1029125"/>
              <a:gd name="connsiteY4" fmla="*/ 0 h 994106"/>
              <a:gd name="connsiteX0" fmla="*/ 683 w 1023392"/>
              <a:gd name="connsiteY0" fmla="*/ 0 h 994106"/>
              <a:gd name="connsiteX1" fmla="*/ 1023392 w 1023392"/>
              <a:gd name="connsiteY1" fmla="*/ 82167 h 994106"/>
              <a:gd name="connsiteX2" fmla="*/ 1023392 w 1023392"/>
              <a:gd name="connsiteY2" fmla="*/ 994106 h 994106"/>
              <a:gd name="connsiteX3" fmla="*/ 1478 w 1023392"/>
              <a:gd name="connsiteY3" fmla="*/ 672754 h 994106"/>
              <a:gd name="connsiteX4" fmla="*/ 683 w 1023392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90948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88021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4"/>
              <a:gd name="connsiteY0" fmla="*/ 0 h 994106"/>
              <a:gd name="connsiteX1" fmla="*/ 1025303 w 1025304"/>
              <a:gd name="connsiteY1" fmla="*/ 88021 h 994106"/>
              <a:gd name="connsiteX2" fmla="*/ 1025304 w 1025304"/>
              <a:gd name="connsiteY2" fmla="*/ 994106 h 994106"/>
              <a:gd name="connsiteX3" fmla="*/ 1478 w 1025304"/>
              <a:gd name="connsiteY3" fmla="*/ 672754 h 994106"/>
              <a:gd name="connsiteX4" fmla="*/ 683 w 1025304"/>
              <a:gd name="connsiteY4" fmla="*/ 0 h 9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04" h="994106">
                <a:moveTo>
                  <a:pt x="683" y="0"/>
                </a:moveTo>
                <a:lnTo>
                  <a:pt x="1025303" y="88021"/>
                </a:lnTo>
                <a:cubicBezTo>
                  <a:pt x="1025303" y="390049"/>
                  <a:pt x="1025304" y="692078"/>
                  <a:pt x="1025304" y="994106"/>
                </a:cubicBezTo>
                <a:lnTo>
                  <a:pt x="1478" y="672754"/>
                </a:lnTo>
                <a:cubicBezTo>
                  <a:pt x="4128" y="452768"/>
                  <a:pt x="-1967" y="219986"/>
                  <a:pt x="683" y="0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F1DD10B-ED47-4D22-B456-1FA572AFF1D6}"/>
              </a:ext>
            </a:extLst>
          </p:cNvPr>
          <p:cNvSpPr/>
          <p:nvPr/>
        </p:nvSpPr>
        <p:spPr>
          <a:xfrm>
            <a:off x="8556207" y="5568694"/>
            <a:ext cx="1456234" cy="1101543"/>
          </a:xfrm>
          <a:custGeom>
            <a:avLst/>
            <a:gdLst>
              <a:gd name="connsiteX0" fmla="*/ 7951 w 1073426"/>
              <a:gd name="connsiteY0" fmla="*/ 644056 h 1160891"/>
              <a:gd name="connsiteX1" fmla="*/ 1073426 w 1073426"/>
              <a:gd name="connsiteY1" fmla="*/ 1160891 h 1160891"/>
              <a:gd name="connsiteX2" fmla="*/ 1049572 w 1073426"/>
              <a:gd name="connsiteY2" fmla="*/ 294199 h 1160891"/>
              <a:gd name="connsiteX3" fmla="*/ 0 w 1073426"/>
              <a:gd name="connsiteY3" fmla="*/ 0 h 1160891"/>
              <a:gd name="connsiteX4" fmla="*/ 7951 w 1073426"/>
              <a:gd name="connsiteY4" fmla="*/ 644056 h 1160891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310645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11240 w 1073426"/>
              <a:gd name="connsiteY0" fmla="*/ 673659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11240 w 1073426"/>
              <a:gd name="connsiteY4" fmla="*/ 673659 h 1177337"/>
              <a:gd name="connsiteX0" fmla="*/ 11240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1240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63102"/>
              <a:gd name="connsiteY0" fmla="*/ 673659 h 1180626"/>
              <a:gd name="connsiteX1" fmla="*/ 1056980 w 1063102"/>
              <a:gd name="connsiteY1" fmla="*/ 1180626 h 1180626"/>
              <a:gd name="connsiteX2" fmla="*/ 1062729 w 1063102"/>
              <a:gd name="connsiteY2" fmla="*/ 294199 h 1180626"/>
              <a:gd name="connsiteX3" fmla="*/ 0 w 1063102"/>
              <a:gd name="connsiteY3" fmla="*/ 0 h 1180626"/>
              <a:gd name="connsiteX4" fmla="*/ 1372 w 1063102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98304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85985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36448"/>
              <a:gd name="connsiteY0" fmla="*/ 673659 h 1180626"/>
              <a:gd name="connsiteX1" fmla="*/ 1036448 w 1036448"/>
              <a:gd name="connsiteY1" fmla="*/ 1180626 h 1180626"/>
              <a:gd name="connsiteX2" fmla="*/ 1029876 w 1036448"/>
              <a:gd name="connsiteY2" fmla="*/ 285985 h 1180626"/>
              <a:gd name="connsiteX3" fmla="*/ 0 w 1036448"/>
              <a:gd name="connsiteY3" fmla="*/ 0 h 1180626"/>
              <a:gd name="connsiteX4" fmla="*/ 1372 w 1036448"/>
              <a:gd name="connsiteY4" fmla="*/ 673659 h 1180626"/>
              <a:gd name="connsiteX0" fmla="*/ 154 w 1035230"/>
              <a:gd name="connsiteY0" fmla="*/ 673659 h 1180626"/>
              <a:gd name="connsiteX1" fmla="*/ 1035230 w 1035230"/>
              <a:gd name="connsiteY1" fmla="*/ 1180626 h 1180626"/>
              <a:gd name="connsiteX2" fmla="*/ 1028658 w 1035230"/>
              <a:gd name="connsiteY2" fmla="*/ 285985 h 1180626"/>
              <a:gd name="connsiteX3" fmla="*/ 27528 w 1035230"/>
              <a:gd name="connsiteY3" fmla="*/ 0 h 1180626"/>
              <a:gd name="connsiteX4" fmla="*/ 154 w 1035230"/>
              <a:gd name="connsiteY4" fmla="*/ 673659 h 1180626"/>
              <a:gd name="connsiteX0" fmla="*/ 60 w 1035136"/>
              <a:gd name="connsiteY0" fmla="*/ 673659 h 1180626"/>
              <a:gd name="connsiteX1" fmla="*/ 1035136 w 1035136"/>
              <a:gd name="connsiteY1" fmla="*/ 1180626 h 1180626"/>
              <a:gd name="connsiteX2" fmla="*/ 1028564 w 1035136"/>
              <a:gd name="connsiteY2" fmla="*/ 285985 h 1180626"/>
              <a:gd name="connsiteX3" fmla="*/ 80818 w 1035136"/>
              <a:gd name="connsiteY3" fmla="*/ 0 h 1180626"/>
              <a:gd name="connsiteX4" fmla="*/ 60 w 1035136"/>
              <a:gd name="connsiteY4" fmla="*/ 673659 h 1180626"/>
              <a:gd name="connsiteX0" fmla="*/ 152 w 1035228"/>
              <a:gd name="connsiteY0" fmla="*/ 669553 h 1176520"/>
              <a:gd name="connsiteX1" fmla="*/ 1035228 w 1035228"/>
              <a:gd name="connsiteY1" fmla="*/ 1176520 h 1176520"/>
              <a:gd name="connsiteX2" fmla="*/ 1028656 w 1035228"/>
              <a:gd name="connsiteY2" fmla="*/ 281879 h 1176520"/>
              <a:gd name="connsiteX3" fmla="*/ 27525 w 1035228"/>
              <a:gd name="connsiteY3" fmla="*/ 0 h 1176520"/>
              <a:gd name="connsiteX4" fmla="*/ 152 w 1035228"/>
              <a:gd name="connsiteY4" fmla="*/ 669553 h 1176520"/>
              <a:gd name="connsiteX0" fmla="*/ 62970 w 1007703"/>
              <a:gd name="connsiteY0" fmla="*/ 669553 h 1176520"/>
              <a:gd name="connsiteX1" fmla="*/ 1007703 w 1007703"/>
              <a:gd name="connsiteY1" fmla="*/ 1176520 h 1176520"/>
              <a:gd name="connsiteX2" fmla="*/ 1001131 w 1007703"/>
              <a:gd name="connsiteY2" fmla="*/ 281879 h 1176520"/>
              <a:gd name="connsiteX3" fmla="*/ 0 w 1007703"/>
              <a:gd name="connsiteY3" fmla="*/ 0 h 1176520"/>
              <a:gd name="connsiteX4" fmla="*/ 62970 w 1007703"/>
              <a:gd name="connsiteY4" fmla="*/ 669553 h 1176520"/>
              <a:gd name="connsiteX0" fmla="*/ 380 w 1014924"/>
              <a:gd name="connsiteY0" fmla="*/ 673659 h 1176520"/>
              <a:gd name="connsiteX1" fmla="*/ 1014924 w 1014924"/>
              <a:gd name="connsiteY1" fmla="*/ 1176520 h 1176520"/>
              <a:gd name="connsiteX2" fmla="*/ 1008352 w 1014924"/>
              <a:gd name="connsiteY2" fmla="*/ 281879 h 1176520"/>
              <a:gd name="connsiteX3" fmla="*/ 7221 w 1014924"/>
              <a:gd name="connsiteY3" fmla="*/ 0 h 1176520"/>
              <a:gd name="connsiteX4" fmla="*/ 380 w 1014924"/>
              <a:gd name="connsiteY4" fmla="*/ 673659 h 1176520"/>
              <a:gd name="connsiteX0" fmla="*/ 543 w 1015087"/>
              <a:gd name="connsiteY0" fmla="*/ 673659 h 1176520"/>
              <a:gd name="connsiteX1" fmla="*/ 1015087 w 1015087"/>
              <a:gd name="connsiteY1" fmla="*/ 1176520 h 1176520"/>
              <a:gd name="connsiteX2" fmla="*/ 1008515 w 1015087"/>
              <a:gd name="connsiteY2" fmla="*/ 281879 h 1176520"/>
              <a:gd name="connsiteX3" fmla="*/ 3278 w 1015087"/>
              <a:gd name="connsiteY3" fmla="*/ 0 h 1176520"/>
              <a:gd name="connsiteX4" fmla="*/ 543 w 1015087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8925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8925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1268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1268 w 1023469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036"/>
              <a:gd name="connsiteY0" fmla="*/ 673659 h 1176520"/>
              <a:gd name="connsiteX1" fmla="*/ 1021556 w 1025036"/>
              <a:gd name="connsiteY1" fmla="*/ 1176520 h 1176520"/>
              <a:gd name="connsiteX2" fmla="*/ 1024554 w 1025036"/>
              <a:gd name="connsiteY2" fmla="*/ 281879 h 1176520"/>
              <a:gd name="connsiteX3" fmla="*/ 0 w 1025036"/>
              <a:gd name="connsiteY3" fmla="*/ 0 h 1176520"/>
              <a:gd name="connsiteX4" fmla="*/ 1268 w 1025036"/>
              <a:gd name="connsiteY4" fmla="*/ 673659 h 1176520"/>
              <a:gd name="connsiteX0" fmla="*/ 1268 w 1025384"/>
              <a:gd name="connsiteY0" fmla="*/ 673659 h 1179446"/>
              <a:gd name="connsiteX1" fmla="*/ 1025384 w 1025384"/>
              <a:gd name="connsiteY1" fmla="*/ 1179446 h 1179446"/>
              <a:gd name="connsiteX2" fmla="*/ 1024554 w 1025384"/>
              <a:gd name="connsiteY2" fmla="*/ 281879 h 1179446"/>
              <a:gd name="connsiteX3" fmla="*/ 0 w 1025384"/>
              <a:gd name="connsiteY3" fmla="*/ 0 h 1179446"/>
              <a:gd name="connsiteX4" fmla="*/ 1268 w 1025384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76026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7264"/>
              <a:gd name="connsiteY0" fmla="*/ 673659 h 1179446"/>
              <a:gd name="connsiteX1" fmla="*/ 1025384 w 1027264"/>
              <a:gd name="connsiteY1" fmla="*/ 1179446 h 1179446"/>
              <a:gd name="connsiteX2" fmla="*/ 1026468 w 1027264"/>
              <a:gd name="connsiteY2" fmla="*/ 276026 h 1179446"/>
              <a:gd name="connsiteX3" fmla="*/ 0 w 1027264"/>
              <a:gd name="connsiteY3" fmla="*/ 0 h 1179446"/>
              <a:gd name="connsiteX4" fmla="*/ 1268 w 1027264"/>
              <a:gd name="connsiteY4" fmla="*/ 673659 h 1179446"/>
              <a:gd name="connsiteX0" fmla="*/ 1268 w 1027264"/>
              <a:gd name="connsiteY0" fmla="*/ 673659 h 1188227"/>
              <a:gd name="connsiteX1" fmla="*/ 1025384 w 1027264"/>
              <a:gd name="connsiteY1" fmla="*/ 1188227 h 1188227"/>
              <a:gd name="connsiteX2" fmla="*/ 1026468 w 1027264"/>
              <a:gd name="connsiteY2" fmla="*/ 276026 h 1188227"/>
              <a:gd name="connsiteX3" fmla="*/ 0 w 1027264"/>
              <a:gd name="connsiteY3" fmla="*/ 0 h 1188227"/>
              <a:gd name="connsiteX4" fmla="*/ 1268 w 1027264"/>
              <a:gd name="connsiteY4" fmla="*/ 673659 h 11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64" h="1188227">
                <a:moveTo>
                  <a:pt x="1268" y="673659"/>
                </a:moveTo>
                <a:lnTo>
                  <a:pt x="1025384" y="1188227"/>
                </a:lnTo>
                <a:cubicBezTo>
                  <a:pt x="1024830" y="881043"/>
                  <a:pt x="1028937" y="583209"/>
                  <a:pt x="1026468" y="276026"/>
                </a:cubicBezTo>
                <a:lnTo>
                  <a:pt x="0" y="0"/>
                </a:lnTo>
                <a:cubicBezTo>
                  <a:pt x="736" y="217612"/>
                  <a:pt x="532" y="441413"/>
                  <a:pt x="1268" y="673659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AB788BE-4574-42F6-B8C6-E807BD7B73C6}"/>
              </a:ext>
            </a:extLst>
          </p:cNvPr>
          <p:cNvSpPr/>
          <p:nvPr/>
        </p:nvSpPr>
        <p:spPr>
          <a:xfrm>
            <a:off x="8556206" y="2392269"/>
            <a:ext cx="1454902" cy="1083232"/>
          </a:xfrm>
          <a:custGeom>
            <a:avLst/>
            <a:gdLst>
              <a:gd name="connsiteX0" fmla="*/ 0 w 1026233"/>
              <a:gd name="connsiteY0" fmla="*/ 480225 h 1144645"/>
              <a:gd name="connsiteX1" fmla="*/ 16446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0225 h 1144645"/>
              <a:gd name="connsiteX1" fmla="*/ 6579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3514 h 1147934"/>
              <a:gd name="connsiteX1" fmla="*/ 6579 w 1026233"/>
              <a:gd name="connsiteY1" fmla="*/ 1147934 h 1147934"/>
              <a:gd name="connsiteX2" fmla="*/ 1026233 w 1026233"/>
              <a:gd name="connsiteY2" fmla="*/ 878219 h 1147934"/>
              <a:gd name="connsiteX3" fmla="*/ 1026233 w 1026233"/>
              <a:gd name="connsiteY3" fmla="*/ 0 h 1147934"/>
              <a:gd name="connsiteX4" fmla="*/ 0 w 1026233"/>
              <a:gd name="connsiteY4" fmla="*/ 483514 h 1147934"/>
              <a:gd name="connsiteX0" fmla="*/ 0 w 1026233"/>
              <a:gd name="connsiteY0" fmla="*/ 483514 h 1154512"/>
              <a:gd name="connsiteX1" fmla="*/ 9869 w 1026233"/>
              <a:gd name="connsiteY1" fmla="*/ 1154512 h 1154512"/>
              <a:gd name="connsiteX2" fmla="*/ 1026233 w 1026233"/>
              <a:gd name="connsiteY2" fmla="*/ 878219 h 1154512"/>
              <a:gd name="connsiteX3" fmla="*/ 1026233 w 1026233"/>
              <a:gd name="connsiteY3" fmla="*/ 0 h 1154512"/>
              <a:gd name="connsiteX4" fmla="*/ 0 w 1026233"/>
              <a:gd name="connsiteY4" fmla="*/ 483514 h 1154512"/>
              <a:gd name="connsiteX0" fmla="*/ 3288 w 1029521"/>
              <a:gd name="connsiteY0" fmla="*/ 483514 h 1154512"/>
              <a:gd name="connsiteX1" fmla="*/ 0 w 1029521"/>
              <a:gd name="connsiteY1" fmla="*/ 1154512 h 1154512"/>
              <a:gd name="connsiteX2" fmla="*/ 1029521 w 1029521"/>
              <a:gd name="connsiteY2" fmla="*/ 878219 h 1154512"/>
              <a:gd name="connsiteX3" fmla="*/ 1029521 w 1029521"/>
              <a:gd name="connsiteY3" fmla="*/ 0 h 1154512"/>
              <a:gd name="connsiteX4" fmla="*/ 3288 w 1029521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75300 h 1146298"/>
              <a:gd name="connsiteX1" fmla="*/ 0 w 1032810"/>
              <a:gd name="connsiteY1" fmla="*/ 1146298 h 1146298"/>
              <a:gd name="connsiteX2" fmla="*/ 1032810 w 1032810"/>
              <a:gd name="connsiteY2" fmla="*/ 879873 h 1146298"/>
              <a:gd name="connsiteX3" fmla="*/ 1000775 w 1032810"/>
              <a:gd name="connsiteY3" fmla="*/ 0 h 1146298"/>
              <a:gd name="connsiteX4" fmla="*/ 3288 w 1032810"/>
              <a:gd name="connsiteY4" fmla="*/ 475300 h 1146298"/>
              <a:gd name="connsiteX0" fmla="*/ 3288 w 1004064"/>
              <a:gd name="connsiteY0" fmla="*/ 475300 h 1146298"/>
              <a:gd name="connsiteX1" fmla="*/ 0 w 1004064"/>
              <a:gd name="connsiteY1" fmla="*/ 1146298 h 1146298"/>
              <a:gd name="connsiteX2" fmla="*/ 1004064 w 1004064"/>
              <a:gd name="connsiteY2" fmla="*/ 879873 h 1146298"/>
              <a:gd name="connsiteX3" fmla="*/ 1000775 w 1004064"/>
              <a:gd name="connsiteY3" fmla="*/ 0 h 1146298"/>
              <a:gd name="connsiteX4" fmla="*/ 3288 w 1004064"/>
              <a:gd name="connsiteY4" fmla="*/ 475300 h 1146298"/>
              <a:gd name="connsiteX0" fmla="*/ 3288 w 1009103"/>
              <a:gd name="connsiteY0" fmla="*/ 487620 h 1158618"/>
              <a:gd name="connsiteX1" fmla="*/ 0 w 1009103"/>
              <a:gd name="connsiteY1" fmla="*/ 1158618 h 1158618"/>
              <a:gd name="connsiteX2" fmla="*/ 1004064 w 1009103"/>
              <a:gd name="connsiteY2" fmla="*/ 892193 h 1158618"/>
              <a:gd name="connsiteX3" fmla="*/ 1008988 w 1009103"/>
              <a:gd name="connsiteY3" fmla="*/ 0 h 1158618"/>
              <a:gd name="connsiteX4" fmla="*/ 3288 w 1009103"/>
              <a:gd name="connsiteY4" fmla="*/ 487620 h 1158618"/>
              <a:gd name="connsiteX0" fmla="*/ 0 w 1018134"/>
              <a:gd name="connsiteY0" fmla="*/ 487620 h 1158618"/>
              <a:gd name="connsiteX1" fmla="*/ 9031 w 1018134"/>
              <a:gd name="connsiteY1" fmla="*/ 1158618 h 1158618"/>
              <a:gd name="connsiteX2" fmla="*/ 1013095 w 1018134"/>
              <a:gd name="connsiteY2" fmla="*/ 892193 h 1158618"/>
              <a:gd name="connsiteX3" fmla="*/ 1018019 w 1018134"/>
              <a:gd name="connsiteY3" fmla="*/ 0 h 1158618"/>
              <a:gd name="connsiteX4" fmla="*/ 0 w 1018134"/>
              <a:gd name="connsiteY4" fmla="*/ 487620 h 1158618"/>
              <a:gd name="connsiteX0" fmla="*/ 0 w 1022241"/>
              <a:gd name="connsiteY0" fmla="*/ 499939 h 1158618"/>
              <a:gd name="connsiteX1" fmla="*/ 13138 w 1022241"/>
              <a:gd name="connsiteY1" fmla="*/ 1158618 h 1158618"/>
              <a:gd name="connsiteX2" fmla="*/ 1017202 w 1022241"/>
              <a:gd name="connsiteY2" fmla="*/ 892193 h 1158618"/>
              <a:gd name="connsiteX3" fmla="*/ 1022126 w 1022241"/>
              <a:gd name="connsiteY3" fmla="*/ 0 h 1158618"/>
              <a:gd name="connsiteX4" fmla="*/ 0 w 1022241"/>
              <a:gd name="connsiteY4" fmla="*/ 499939 h 1158618"/>
              <a:gd name="connsiteX0" fmla="*/ 0 w 1030455"/>
              <a:gd name="connsiteY0" fmla="*/ 487620 h 1158618"/>
              <a:gd name="connsiteX1" fmla="*/ 21352 w 1030455"/>
              <a:gd name="connsiteY1" fmla="*/ 1158618 h 1158618"/>
              <a:gd name="connsiteX2" fmla="*/ 1025416 w 1030455"/>
              <a:gd name="connsiteY2" fmla="*/ 892193 h 1158618"/>
              <a:gd name="connsiteX3" fmla="*/ 1030340 w 1030455"/>
              <a:gd name="connsiteY3" fmla="*/ 0 h 1158618"/>
              <a:gd name="connsiteX4" fmla="*/ 0 w 1030455"/>
              <a:gd name="connsiteY4" fmla="*/ 487620 h 1158618"/>
              <a:gd name="connsiteX0" fmla="*/ 0 w 1025416"/>
              <a:gd name="connsiteY0" fmla="*/ 487620 h 1158618"/>
              <a:gd name="connsiteX1" fmla="*/ 21352 w 1025416"/>
              <a:gd name="connsiteY1" fmla="*/ 1158618 h 1158618"/>
              <a:gd name="connsiteX2" fmla="*/ 1025416 w 1025416"/>
              <a:gd name="connsiteY2" fmla="*/ 892193 h 1158618"/>
              <a:gd name="connsiteX3" fmla="*/ 1018021 w 1025416"/>
              <a:gd name="connsiteY3" fmla="*/ 0 h 1158618"/>
              <a:gd name="connsiteX4" fmla="*/ 0 w 1025416"/>
              <a:gd name="connsiteY4" fmla="*/ 487620 h 1158618"/>
              <a:gd name="connsiteX0" fmla="*/ 0 w 1021309"/>
              <a:gd name="connsiteY0" fmla="*/ 487620 h 1158618"/>
              <a:gd name="connsiteX1" fmla="*/ 21352 w 1021309"/>
              <a:gd name="connsiteY1" fmla="*/ 1158618 h 1158618"/>
              <a:gd name="connsiteX2" fmla="*/ 1021309 w 1021309"/>
              <a:gd name="connsiteY2" fmla="*/ 892193 h 1158618"/>
              <a:gd name="connsiteX3" fmla="*/ 1018021 w 1021309"/>
              <a:gd name="connsiteY3" fmla="*/ 0 h 1158618"/>
              <a:gd name="connsiteX4" fmla="*/ 0 w 1021309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90040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997733"/>
              <a:gd name="connsiteY0" fmla="*/ 487620 h 1158618"/>
              <a:gd name="connsiteX1" fmla="*/ 820 w 997733"/>
              <a:gd name="connsiteY1" fmla="*/ 1158618 h 1158618"/>
              <a:gd name="connsiteX2" fmla="*/ 996670 w 997733"/>
              <a:gd name="connsiteY2" fmla="*/ 900407 h 1158618"/>
              <a:gd name="connsiteX3" fmla="*/ 997489 w 997733"/>
              <a:gd name="connsiteY3" fmla="*/ 0 h 1158618"/>
              <a:gd name="connsiteX4" fmla="*/ 0 w 997733"/>
              <a:gd name="connsiteY4" fmla="*/ 487620 h 1158618"/>
              <a:gd name="connsiteX0" fmla="*/ 40247 w 996915"/>
              <a:gd name="connsiteY0" fmla="*/ 499939 h 1158618"/>
              <a:gd name="connsiteX1" fmla="*/ 2 w 996915"/>
              <a:gd name="connsiteY1" fmla="*/ 1158618 h 1158618"/>
              <a:gd name="connsiteX2" fmla="*/ 995852 w 996915"/>
              <a:gd name="connsiteY2" fmla="*/ 900407 h 1158618"/>
              <a:gd name="connsiteX3" fmla="*/ 996671 w 996915"/>
              <a:gd name="connsiteY3" fmla="*/ 0 h 1158618"/>
              <a:gd name="connsiteX4" fmla="*/ 40247 w 996915"/>
              <a:gd name="connsiteY4" fmla="*/ 499939 h 1158618"/>
              <a:gd name="connsiteX0" fmla="*/ 7398 w 996919"/>
              <a:gd name="connsiteY0" fmla="*/ 491726 h 1158618"/>
              <a:gd name="connsiteX1" fmla="*/ 6 w 996919"/>
              <a:gd name="connsiteY1" fmla="*/ 1158618 h 1158618"/>
              <a:gd name="connsiteX2" fmla="*/ 995856 w 996919"/>
              <a:gd name="connsiteY2" fmla="*/ 900407 h 1158618"/>
              <a:gd name="connsiteX3" fmla="*/ 996675 w 996919"/>
              <a:gd name="connsiteY3" fmla="*/ 0 h 1158618"/>
              <a:gd name="connsiteX4" fmla="*/ 7398 w 996919"/>
              <a:gd name="connsiteY4" fmla="*/ 491726 h 1158618"/>
              <a:gd name="connsiteX0" fmla="*/ 0 w 989521"/>
              <a:gd name="connsiteY0" fmla="*/ 491726 h 1158618"/>
              <a:gd name="connsiteX1" fmla="*/ 62419 w 989521"/>
              <a:gd name="connsiteY1" fmla="*/ 1158618 h 1158618"/>
              <a:gd name="connsiteX2" fmla="*/ 988458 w 989521"/>
              <a:gd name="connsiteY2" fmla="*/ 900407 h 1158618"/>
              <a:gd name="connsiteX3" fmla="*/ 989277 w 989521"/>
              <a:gd name="connsiteY3" fmla="*/ 0 h 1158618"/>
              <a:gd name="connsiteX4" fmla="*/ 0 w 989521"/>
              <a:gd name="connsiteY4" fmla="*/ 491726 h 1158618"/>
              <a:gd name="connsiteX0" fmla="*/ 3298 w 992819"/>
              <a:gd name="connsiteY0" fmla="*/ 491726 h 1158618"/>
              <a:gd name="connsiteX1" fmla="*/ 13 w 992819"/>
              <a:gd name="connsiteY1" fmla="*/ 1158618 h 1158618"/>
              <a:gd name="connsiteX2" fmla="*/ 991756 w 992819"/>
              <a:gd name="connsiteY2" fmla="*/ 900407 h 1158618"/>
              <a:gd name="connsiteX3" fmla="*/ 992575 w 992819"/>
              <a:gd name="connsiteY3" fmla="*/ 0 h 1158618"/>
              <a:gd name="connsiteX4" fmla="*/ 3298 w 992819"/>
              <a:gd name="connsiteY4" fmla="*/ 491726 h 1158618"/>
              <a:gd name="connsiteX0" fmla="*/ 0 w 993627"/>
              <a:gd name="connsiteY0" fmla="*/ 491726 h 1158618"/>
              <a:gd name="connsiteX1" fmla="*/ 821 w 993627"/>
              <a:gd name="connsiteY1" fmla="*/ 1158618 h 1158618"/>
              <a:gd name="connsiteX2" fmla="*/ 992564 w 993627"/>
              <a:gd name="connsiteY2" fmla="*/ 900407 h 1158618"/>
              <a:gd name="connsiteX3" fmla="*/ 993383 w 993627"/>
              <a:gd name="connsiteY3" fmla="*/ 0 h 1158618"/>
              <a:gd name="connsiteX4" fmla="*/ 0 w 993627"/>
              <a:gd name="connsiteY4" fmla="*/ 491726 h 1158618"/>
              <a:gd name="connsiteX0" fmla="*/ 0 w 998317"/>
              <a:gd name="connsiteY0" fmla="*/ 491726 h 1158618"/>
              <a:gd name="connsiteX1" fmla="*/ 821 w 998317"/>
              <a:gd name="connsiteY1" fmla="*/ 1158618 h 1158618"/>
              <a:gd name="connsiteX2" fmla="*/ 992564 w 998317"/>
              <a:gd name="connsiteY2" fmla="*/ 900407 h 1158618"/>
              <a:gd name="connsiteX3" fmla="*/ 998212 w 998317"/>
              <a:gd name="connsiteY3" fmla="*/ 0 h 1158618"/>
              <a:gd name="connsiteX4" fmla="*/ 0 w 998317"/>
              <a:gd name="connsiteY4" fmla="*/ 491726 h 1158618"/>
              <a:gd name="connsiteX0" fmla="*/ 0 w 1007051"/>
              <a:gd name="connsiteY0" fmla="*/ 491726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91726 h 1158618"/>
              <a:gd name="connsiteX0" fmla="*/ 0 w 1007051"/>
              <a:gd name="connsiteY0" fmla="*/ 487722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87722 h 1158618"/>
              <a:gd name="connsiteX0" fmla="*/ 0 w 1007051"/>
              <a:gd name="connsiteY0" fmla="*/ 487722 h 1162622"/>
              <a:gd name="connsiteX1" fmla="*/ 821 w 1007051"/>
              <a:gd name="connsiteY1" fmla="*/ 1162622 h 1162622"/>
              <a:gd name="connsiteX2" fmla="*/ 1007051 w 1007051"/>
              <a:gd name="connsiteY2" fmla="*/ 895578 h 1162622"/>
              <a:gd name="connsiteX3" fmla="*/ 998212 w 1007051"/>
              <a:gd name="connsiteY3" fmla="*/ 0 h 1162622"/>
              <a:gd name="connsiteX4" fmla="*/ 0 w 1007051"/>
              <a:gd name="connsiteY4" fmla="*/ 487722 h 1162622"/>
              <a:gd name="connsiteX0" fmla="*/ 0 w 1010637"/>
              <a:gd name="connsiteY0" fmla="*/ 487722 h 1162622"/>
              <a:gd name="connsiteX1" fmla="*/ 4407 w 1010637"/>
              <a:gd name="connsiteY1" fmla="*/ 1162622 h 1162622"/>
              <a:gd name="connsiteX2" fmla="*/ 1010637 w 1010637"/>
              <a:gd name="connsiteY2" fmla="*/ 895578 h 1162622"/>
              <a:gd name="connsiteX3" fmla="*/ 1001798 w 1010637"/>
              <a:gd name="connsiteY3" fmla="*/ 0 h 1162622"/>
              <a:gd name="connsiteX4" fmla="*/ 0 w 1010637"/>
              <a:gd name="connsiteY4" fmla="*/ 487722 h 1162622"/>
              <a:gd name="connsiteX0" fmla="*/ 0 w 1018255"/>
              <a:gd name="connsiteY0" fmla="*/ 487722 h 1162622"/>
              <a:gd name="connsiteX1" fmla="*/ 12025 w 1018255"/>
              <a:gd name="connsiteY1" fmla="*/ 1162622 h 1162622"/>
              <a:gd name="connsiteX2" fmla="*/ 1018255 w 1018255"/>
              <a:gd name="connsiteY2" fmla="*/ 895578 h 1162622"/>
              <a:gd name="connsiteX3" fmla="*/ 1009416 w 1018255"/>
              <a:gd name="connsiteY3" fmla="*/ 0 h 1162622"/>
              <a:gd name="connsiteX4" fmla="*/ 0 w 1018255"/>
              <a:gd name="connsiteY4" fmla="*/ 487722 h 1162622"/>
              <a:gd name="connsiteX0" fmla="*/ 0 w 1018255"/>
              <a:gd name="connsiteY0" fmla="*/ 487722 h 1159694"/>
              <a:gd name="connsiteX1" fmla="*/ 4408 w 1018255"/>
              <a:gd name="connsiteY1" fmla="*/ 1159694 h 1159694"/>
              <a:gd name="connsiteX2" fmla="*/ 1018255 w 1018255"/>
              <a:gd name="connsiteY2" fmla="*/ 895578 h 1159694"/>
              <a:gd name="connsiteX3" fmla="*/ 1009416 w 1018255"/>
              <a:gd name="connsiteY3" fmla="*/ 0 h 1159694"/>
              <a:gd name="connsiteX4" fmla="*/ 0 w 1018255"/>
              <a:gd name="connsiteY4" fmla="*/ 487722 h 1159694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71401"/>
              <a:gd name="connsiteX1" fmla="*/ 599 w 1019191"/>
              <a:gd name="connsiteY1" fmla="*/ 1171401 h 1171401"/>
              <a:gd name="connsiteX2" fmla="*/ 1018255 w 1019191"/>
              <a:gd name="connsiteY2" fmla="*/ 901432 h 1171401"/>
              <a:gd name="connsiteX3" fmla="*/ 1018938 w 1019191"/>
              <a:gd name="connsiteY3" fmla="*/ 0 h 1171401"/>
              <a:gd name="connsiteX4" fmla="*/ 0 w 1019191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1401"/>
              <a:gd name="connsiteX1" fmla="*/ 12024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6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2502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71401"/>
              <a:gd name="connsiteX1" fmla="*/ 2502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7 h 1171401"/>
              <a:gd name="connsiteX0" fmla="*/ 0 w 1020159"/>
              <a:gd name="connsiteY0" fmla="*/ 493577 h 1165548"/>
              <a:gd name="connsiteX1" fmla="*/ 598 w 1020159"/>
              <a:gd name="connsiteY1" fmla="*/ 1165548 h 1165548"/>
              <a:gd name="connsiteX2" fmla="*/ 1020159 w 1020159"/>
              <a:gd name="connsiteY2" fmla="*/ 901432 h 1165548"/>
              <a:gd name="connsiteX3" fmla="*/ 1018938 w 1020159"/>
              <a:gd name="connsiteY3" fmla="*/ 0 h 1165548"/>
              <a:gd name="connsiteX4" fmla="*/ 0 w 1020159"/>
              <a:gd name="connsiteY4" fmla="*/ 493577 h 1165548"/>
              <a:gd name="connsiteX0" fmla="*/ 0 w 1021095"/>
              <a:gd name="connsiteY0" fmla="*/ 496503 h 1168474"/>
              <a:gd name="connsiteX1" fmla="*/ 598 w 1021095"/>
              <a:gd name="connsiteY1" fmla="*/ 1168474 h 1168474"/>
              <a:gd name="connsiteX2" fmla="*/ 1020159 w 1021095"/>
              <a:gd name="connsiteY2" fmla="*/ 904358 h 1168474"/>
              <a:gd name="connsiteX3" fmla="*/ 1020842 w 1021095"/>
              <a:gd name="connsiteY3" fmla="*/ 0 h 1168474"/>
              <a:gd name="connsiteX4" fmla="*/ 0 w 1021095"/>
              <a:gd name="connsiteY4" fmla="*/ 496503 h 1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95" h="1168474">
                <a:moveTo>
                  <a:pt x="0" y="496503"/>
                </a:moveTo>
                <a:cubicBezTo>
                  <a:pt x="273" y="720169"/>
                  <a:pt x="325" y="944808"/>
                  <a:pt x="598" y="1168474"/>
                </a:cubicBezTo>
                <a:lnTo>
                  <a:pt x="1020159" y="904358"/>
                </a:lnTo>
                <a:cubicBezTo>
                  <a:pt x="1019063" y="608329"/>
                  <a:pt x="1021938" y="296029"/>
                  <a:pt x="1020842" y="0"/>
                </a:cubicBezTo>
                <a:lnTo>
                  <a:pt x="0" y="496503"/>
                </a:ln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A5073-8046-4EDE-B26A-FED7396199F8}"/>
              </a:ext>
            </a:extLst>
          </p:cNvPr>
          <p:cNvSpPr/>
          <p:nvPr/>
        </p:nvSpPr>
        <p:spPr>
          <a:xfrm>
            <a:off x="10038731" y="2422356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7F33D-2DF6-451F-8843-5DF7630314DA}"/>
              </a:ext>
            </a:extLst>
          </p:cNvPr>
          <p:cNvSpPr/>
          <p:nvPr/>
        </p:nvSpPr>
        <p:spPr>
          <a:xfrm>
            <a:off x="10038731" y="3280460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5CC80-363F-481C-B29B-6F744D7557C6}"/>
              </a:ext>
            </a:extLst>
          </p:cNvPr>
          <p:cNvSpPr/>
          <p:nvPr/>
        </p:nvSpPr>
        <p:spPr>
          <a:xfrm>
            <a:off x="10038731" y="4138564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0F2EF4-494C-4E05-B396-B723E4B038AA}"/>
              </a:ext>
            </a:extLst>
          </p:cNvPr>
          <p:cNvSpPr/>
          <p:nvPr/>
        </p:nvSpPr>
        <p:spPr>
          <a:xfrm>
            <a:off x="10038731" y="4996668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3A5896-122D-44D7-9073-797FCF4C50A4}"/>
              </a:ext>
            </a:extLst>
          </p:cNvPr>
          <p:cNvSpPr/>
          <p:nvPr/>
        </p:nvSpPr>
        <p:spPr>
          <a:xfrm>
            <a:off x="10038731" y="5854772"/>
            <a:ext cx="1201586" cy="781213"/>
          </a:xfrm>
          <a:prstGeom prst="rect">
            <a:avLst/>
          </a:prstGeom>
          <a:noFill/>
          <a:ln w="63500">
            <a:solidFill>
              <a:srgbClr val="0E3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6ADE52-B2EF-43F6-9569-A9C29819B364}"/>
              </a:ext>
            </a:extLst>
          </p:cNvPr>
          <p:cNvSpPr txBox="1"/>
          <p:nvPr/>
        </p:nvSpPr>
        <p:spPr>
          <a:xfrm>
            <a:off x="1768532" y="5728903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/>
                <a:cs typeface="Arial" pitchFamily="34" charset="0"/>
              </a:rPr>
              <a:t>投资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26894-C39B-4681-9229-E55DB522E9B0}"/>
              </a:ext>
            </a:extLst>
          </p:cNvPr>
          <p:cNvSpPr txBox="1"/>
          <p:nvPr/>
        </p:nvSpPr>
        <p:spPr>
          <a:xfrm>
            <a:off x="4653668" y="5653942"/>
            <a:ext cx="327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通过</a:t>
            </a:r>
            <a:r>
              <a:rPr lang="en-US" altLang="zh-CN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PPP</a:t>
            </a:r>
            <a:r>
              <a:rPr lang="zh-CN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允许外国伙伴积极参与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53EAF2-E0B0-414B-9E0F-670E159695C9}"/>
              </a:ext>
            </a:extLst>
          </p:cNvPr>
          <p:cNvSpPr txBox="1"/>
          <p:nvPr/>
        </p:nvSpPr>
        <p:spPr>
          <a:xfrm>
            <a:off x="1768532" y="5050100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Arial" pitchFamily="34" charset="0"/>
              </a:rPr>
              <a:t>赠款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D69FD6-29E6-4639-A4F7-79464A55EFB7}"/>
              </a:ext>
            </a:extLst>
          </p:cNvPr>
          <p:cNvSpPr txBox="1"/>
          <p:nvPr/>
        </p:nvSpPr>
        <p:spPr>
          <a:xfrm>
            <a:off x="4653668" y="5050100"/>
            <a:ext cx="327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提供项目赠款</a:t>
            </a:r>
            <a:endParaRPr lang="en-US" altLang="ko-KR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6886D-09C1-4F86-90ED-C2CD500123B2}"/>
              </a:ext>
            </a:extLst>
          </p:cNvPr>
          <p:cNvSpPr txBox="1"/>
          <p:nvPr/>
        </p:nvSpPr>
        <p:spPr>
          <a:xfrm>
            <a:off x="1768532" y="4370765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培训</a:t>
            </a:r>
            <a:endParaRPr lang="ko-KR" altLang="en-US" sz="1400" b="1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6F9639-D104-4AC9-A534-DBE09C6041F6}"/>
              </a:ext>
            </a:extLst>
          </p:cNvPr>
          <p:cNvSpPr txBox="1"/>
          <p:nvPr/>
        </p:nvSpPr>
        <p:spPr>
          <a:xfrm>
            <a:off x="4653668" y="4295804"/>
            <a:ext cx="327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提供专家培训乌兹别克斯坦专业人员</a:t>
            </a:r>
            <a:endParaRPr lang="en-US" altLang="ko-KR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8A8E9A-D735-44AE-9D00-42E7D0A0E166}"/>
              </a:ext>
            </a:extLst>
          </p:cNvPr>
          <p:cNvSpPr txBox="1"/>
          <p:nvPr/>
        </p:nvSpPr>
        <p:spPr>
          <a:xfrm>
            <a:off x="1768532" y="3691696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卫星</a:t>
            </a:r>
            <a:endParaRPr lang="ko-KR" altLang="en-US" sz="1400" b="1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079595-6411-4218-A3E8-E7391FAF1C4A}"/>
              </a:ext>
            </a:extLst>
          </p:cNvPr>
          <p:cNvSpPr txBox="1"/>
          <p:nvPr/>
        </p:nvSpPr>
        <p:spPr>
          <a:xfrm>
            <a:off x="4653668" y="3616736"/>
            <a:ext cx="327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使用卫星导航体系（</a:t>
            </a:r>
            <a:r>
              <a:rPr lang="en-US" altLang="zh-CN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GPS,GLONASS</a:t>
            </a:r>
            <a:r>
              <a:rPr lang="zh-CN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和传感器）</a:t>
            </a:r>
            <a:endParaRPr lang="en-US" altLang="ko-KR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45952-0FD7-4C33-8831-EA4FCDFE3C28}"/>
              </a:ext>
            </a:extLst>
          </p:cNvPr>
          <p:cNvSpPr txBox="1"/>
          <p:nvPr/>
        </p:nvSpPr>
        <p:spPr>
          <a:xfrm>
            <a:off x="1870080" y="3057953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Arial" pitchFamily="34" charset="0"/>
              </a:rPr>
              <a:t>技术支持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BAF04A-7E16-41AB-B112-9C1D360652BE}"/>
              </a:ext>
            </a:extLst>
          </p:cNvPr>
          <p:cNvSpPr txBox="1"/>
          <p:nvPr/>
        </p:nvSpPr>
        <p:spPr>
          <a:xfrm>
            <a:off x="4653668" y="2842962"/>
            <a:ext cx="327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提供材料和技术设备（包括物联网和无人机）</a:t>
            </a:r>
            <a:endParaRPr lang="en-US" altLang="ko-KR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DC36E2A8-46AA-498A-A9FC-6EAB6E497583}"/>
              </a:ext>
            </a:extLst>
          </p:cNvPr>
          <p:cNvSpPr/>
          <p:nvPr/>
        </p:nvSpPr>
        <p:spPr>
          <a:xfrm>
            <a:off x="10402151" y="5179986"/>
            <a:ext cx="523462" cy="41385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24A9828F-EAC3-4CF0-BFAE-EF2A916DC434}"/>
              </a:ext>
            </a:extLst>
          </p:cNvPr>
          <p:cNvSpPr>
            <a:spLocks noChangeAspect="1"/>
          </p:cNvSpPr>
          <p:nvPr/>
        </p:nvSpPr>
        <p:spPr>
          <a:xfrm>
            <a:off x="10487794" y="261364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68532" y="27167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114F31"/>
                </a:solidFill>
                <a:latin typeface="Century Gothic" panose="020B0502020202020204" pitchFamily="34" charset="0"/>
              </a:rPr>
              <a:t>农业数字化</a:t>
            </a:r>
            <a:endParaRPr lang="en-US" sz="4000" b="1" dirty="0">
              <a:solidFill>
                <a:srgbClr val="114F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898484" y="1059462"/>
            <a:ext cx="10058400" cy="0"/>
          </a:xfrm>
          <a:prstGeom prst="line">
            <a:avLst/>
          </a:prstGeom>
          <a:ln>
            <a:solidFill>
              <a:srgbClr val="0E3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92010" y="1179281"/>
            <a:ext cx="10271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Century Gothic" panose="020B0502020202020204" pitchFamily="34" charset="0"/>
              </a:rPr>
              <a:t>乌兹别克斯坦农业部设立了农业数字化中心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10554821" y="6067707"/>
            <a:ext cx="262435" cy="427015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66" y="3452752"/>
            <a:ext cx="554347" cy="504069"/>
          </a:xfrm>
          <a:prstGeom prst="rect">
            <a:avLst/>
          </a:prstGeom>
        </p:spPr>
      </p:pic>
      <p:sp>
        <p:nvSpPr>
          <p:cNvPr id="43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10429978" y="4253492"/>
            <a:ext cx="512120" cy="55435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E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2010" y="2295836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Century Gothic" panose="020B0502020202020204" pitchFamily="34" charset="0"/>
              </a:rPr>
              <a:t>智能农业平台的设立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20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4D8CA9-3502-4EE7-8B13-5079995BF006}">
  <ds:schemaRefs>
    <ds:schemaRef ds:uri="http://schemas.microsoft.com/office/2006/metadata/properties"/>
    <ds:schemaRef ds:uri="http://schemas.microsoft.com/office/infopath/2007/PartnerControls"/>
    <ds:schemaRef ds:uri="4d0bf39f-aee5-4194-a8cf-9eb94d977901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1DA63220-1BCD-4B65-A896-41DE90A9AC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39F8C-2724-484F-AAF2-8FE21205A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8aa56-9285-4561-92d6-d6343913a899"/>
    <ds:schemaRef ds:uri="4d0bf39f-aee5-4194-a8cf-9eb94d977901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753</Words>
  <Application>Microsoft Office PowerPoint</Application>
  <PresentationFormat>Widescreen</PresentationFormat>
  <Paragraphs>137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Тема Office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Аббос Реимов</dc:creator>
  <cp:lastModifiedBy>8618221121509</cp:lastModifiedBy>
  <cp:revision>347</cp:revision>
  <cp:lastPrinted>2022-08-01T10:46:14Z</cp:lastPrinted>
  <dcterms:created xsi:type="dcterms:W3CDTF">2020-01-10T13:27:12Z</dcterms:created>
  <dcterms:modified xsi:type="dcterms:W3CDTF">2022-08-10T17:27:35Z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MSIP_Label_817d4574-7375-4d17-b29c-6e4c6df0fcb0_Enabled">
    <vt:lpwstr>true</vt:lpwstr>
  </property>
  <property fmtid="{D5CDD505-2E9C-101B-9397-08002B2CF9AE}" pid="4" name="MSIP_Label_817d4574-7375-4d17-b29c-6e4c6df0fcb0_SetDate">
    <vt:lpwstr>2022-08-10T17:27:34Z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iteId">
    <vt:lpwstr>9495d6bb-41c2-4c58-848f-92e52cf3d640</vt:lpwstr>
  </property>
  <property fmtid="{D5CDD505-2E9C-101B-9397-08002B2CF9AE}" pid="8" name="MSIP_Label_817d4574-7375-4d17-b29c-6e4c6df0fcb0_ActionId">
    <vt:lpwstr>15632f37-1c54-4b0c-b4c5-ab3f6887ab69</vt:lpwstr>
  </property>
  <property fmtid="{D5CDD505-2E9C-101B-9397-08002B2CF9AE}" pid="9" name="MSIP_Label_817d4574-7375-4d17-b29c-6e4c6df0fcb0_ContentBits">
    <vt:lpwstr>2</vt:lpwstr>
  </property>
  <property fmtid="{D5CDD505-2E9C-101B-9397-08002B2CF9AE}" pid="10" name="ClassificationContentMarkingFooterLocations">
    <vt:lpwstr>Тема Office:8\Contents Slide Master:3</vt:lpwstr>
  </property>
  <property fmtid="{D5CDD505-2E9C-101B-9397-08002B2CF9AE}" pid="11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2" name="MediaServiceImageTags">
    <vt:lpwstr/>
  </property>
</Properties>
</file>