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74" r:id="rId6"/>
    <p:sldId id="257" r:id="rId7"/>
    <p:sldId id="266" r:id="rId8"/>
    <p:sldId id="259" r:id="rId9"/>
    <p:sldId id="260" r:id="rId10"/>
    <p:sldId id="261" r:id="rId11"/>
    <p:sldId id="267" r:id="rId12"/>
    <p:sldId id="284" r:id="rId13"/>
    <p:sldId id="275" r:id="rId14"/>
    <p:sldId id="263" r:id="rId15"/>
    <p:sldId id="268" r:id="rId16"/>
    <p:sldId id="269" r:id="rId17"/>
    <p:sldId id="276" r:id="rId18"/>
    <p:sldId id="262" r:id="rId19"/>
    <p:sldId id="273" r:id="rId20"/>
    <p:sldId id="285" r:id="rId21"/>
    <p:sldId id="278" r:id="rId22"/>
    <p:sldId id="277" r:id="rId23"/>
    <p:sldId id="279" r:id="rId24"/>
    <p:sldId id="280" r:id="rId25"/>
    <p:sldId id="282" r:id="rId26"/>
    <p:sldId id="281" r:id="rId27"/>
    <p:sldId id="271" r:id="rId28"/>
    <p:sldId id="283" r:id="rId29"/>
    <p:sldId id="270" r:id="rId30"/>
    <p:sldId id="264" r:id="rId31"/>
    <p:sldId id="287" r:id="rId32"/>
    <p:sldId id="286" r:id="rId33"/>
    <p:sldId id="265"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di Ali Khan" userId="S::mkhan8.consultant@adb.org::42d59938-bb30-4919-84ed-4ae239126059" providerId="AD" clId="Web-{E071E510-41C5-4014-BEE6-7F2100545EC2}"/>
    <pc:docChg chg="mod modMainMaster">
      <pc:chgData name="Mehdi Ali Khan" userId="S::mkhan8.consultant@adb.org::42d59938-bb30-4919-84ed-4ae239126059" providerId="AD" clId="Web-{E071E510-41C5-4014-BEE6-7F2100545EC2}" dt="2022-08-04T16:52:14.021" v="1" actId="33475"/>
      <pc:docMkLst>
        <pc:docMk/>
      </pc:docMkLst>
      <pc:sldMasterChg chg="addSp">
        <pc:chgData name="Mehdi Ali Khan" userId="S::mkhan8.consultant@adb.org::42d59938-bb30-4919-84ed-4ae239126059" providerId="AD" clId="Web-{E071E510-41C5-4014-BEE6-7F2100545EC2}" dt="2022-08-04T16:52:14.021" v="0" actId="33475"/>
        <pc:sldMasterMkLst>
          <pc:docMk/>
          <pc:sldMasterMk cId="1671471676" sldId="2147483648"/>
        </pc:sldMasterMkLst>
        <pc:spChg chg="add">
          <ac:chgData name="Mehdi Ali Khan" userId="S::mkhan8.consultant@adb.org::42d59938-bb30-4919-84ed-4ae239126059" providerId="AD" clId="Web-{E071E510-41C5-4014-BEE6-7F2100545EC2}" dt="2022-08-04T16:52:14.021" v="0" actId="33475"/>
          <ac:spMkLst>
            <pc:docMk/>
            <pc:sldMasterMk cId="1671471676" sldId="2147483648"/>
            <ac:spMk id="8" creationId="{A9644EA8-6E46-58A0-3EB0-C32D07464548}"/>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arviz.aliyev\Desktop\2.4%20en.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96727476093875E-2"/>
          <c:y val="3.1025169789244265E-2"/>
          <c:w val="0.91553042612664071"/>
          <c:h val="0.82545169244127581"/>
        </c:manualLayout>
      </c:layout>
      <c:pieChart>
        <c:varyColors val="1"/>
        <c:ser>
          <c:idx val="0"/>
          <c:order val="0"/>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7B-47F4-B1C5-3AB1E75C20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07B-47F4-B1C5-3AB1E75C20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7B-47F4-B1C5-3AB1E75C20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07B-47F4-B1C5-3AB1E75C2064}"/>
              </c:ext>
            </c:extLst>
          </c:dPt>
          <c:dLbls>
            <c:dLbl>
              <c:idx val="0"/>
              <c:layout>
                <c:manualLayout>
                  <c:x val="0"/>
                  <c:y val="-0.216343182099147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07B-47F4-B1C5-3AB1E75C2064}"/>
                </c:ext>
              </c:extLst>
            </c:dLbl>
            <c:dLbl>
              <c:idx val="1"/>
              <c:layout>
                <c:manualLayout>
                  <c:x val="9.4455431971284171E-2"/>
                  <c:y val="-2.78155519841761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07B-47F4-B1C5-3AB1E75C2064}"/>
                </c:ext>
              </c:extLst>
            </c:dLbl>
            <c:dLbl>
              <c:idx val="2"/>
              <c:layout>
                <c:manualLayout>
                  <c:x val="-5.1911887047650825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07B-47F4-B1C5-3AB1E75C2064}"/>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lang="ru-RU"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Sheet1!$B$5:$E$5</c:f>
              <c:strCache>
                <c:ptCount val="4"/>
                <c:pt idx="0">
                  <c:v>arable 
land</c:v>
                </c:pt>
                <c:pt idx="1">
                  <c:v>fallow 
land</c:v>
                </c:pt>
                <c:pt idx="2">
                  <c:v>permanent 
crops</c:v>
                </c:pt>
                <c:pt idx="3">
                  <c:v>hayfields and 
pastures</c:v>
                </c:pt>
              </c:strCache>
            </c:strRef>
          </c:cat>
          <c:val>
            <c:numRef>
              <c:f>Sheet1!$B$6:$E$6</c:f>
              <c:numCache>
                <c:formatCode>General</c:formatCode>
                <c:ptCount val="4"/>
                <c:pt idx="0">
                  <c:v>2045.2</c:v>
                </c:pt>
                <c:pt idx="1">
                  <c:v>39.200000000000003</c:v>
                </c:pt>
                <c:pt idx="2">
                  <c:v>272.7</c:v>
                </c:pt>
                <c:pt idx="3">
                  <c:v>2423</c:v>
                </c:pt>
              </c:numCache>
            </c:numRef>
          </c:val>
          <c:extLst>
            <c:ext xmlns:c16="http://schemas.microsoft.com/office/drawing/2014/chart" uri="{C3380CC4-5D6E-409C-BE32-E72D297353CC}">
              <c16:uniqueId val="{00000008-E07B-47F4-B1C5-3AB1E75C2064}"/>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71489000291"/>
          <c:y val="8.2719373826436335E-2"/>
          <c:w val="0.63755223559703833"/>
          <c:h val="0.80569158607188107"/>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1DC-4C44-897C-CBA21021631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1DC-4C44-897C-CBA21021631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1DC-4C44-897C-CBA21021631F}"/>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61DC-4C44-897C-CBA21021631F}"/>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61DC-4C44-897C-CBA21021631F}"/>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61DC-4C44-897C-CBA21021631F}"/>
              </c:ext>
            </c:extLst>
          </c:dPt>
          <c:dLbls>
            <c:dLbl>
              <c:idx val="1"/>
              <c:layout>
                <c:manualLayout>
                  <c:x val="5.5896795983917134E-2"/>
                  <c:y val="-5.6855105078083182E-2"/>
                </c:manualLayout>
              </c:layout>
              <c:tx>
                <c:rich>
                  <a:bodyPr rot="0" spcFirstLastPara="1" vertOverflow="ellipsis" vert="horz"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fld id="{45285F65-567B-490C-8388-980CFBB4D3D0}" type="CATEGORYNAME">
                      <a:rPr lang="en-US" sz="1600">
                        <a:solidFill>
                          <a:srgbClr val="0070C0"/>
                        </a:solidFill>
                      </a:rPr>
                      <a:pPr>
                        <a:defRPr sz="1600">
                          <a:solidFill>
                            <a:srgbClr val="0070C0"/>
                          </a:solidFill>
                        </a:defRPr>
                      </a:pPr>
                      <a:t>[CATEGORY NAME]</a:t>
                    </a:fld>
                    <a:r>
                      <a:rPr lang="en-US" sz="1600" baseline="0" dirty="0">
                        <a:solidFill>
                          <a:srgbClr val="0070C0"/>
                        </a:solidFill>
                      </a:rPr>
                      <a:t>
</a:t>
                    </a:r>
                    <a:fld id="{BFB936B7-4B51-4374-9F1A-5225F5FB7CEF}" type="PERCENTAGE">
                      <a:rPr lang="en-US" sz="1600" baseline="0">
                        <a:solidFill>
                          <a:srgbClr val="0070C0"/>
                        </a:solidFill>
                      </a:rPr>
                      <a:pPr>
                        <a:defRPr sz="1600">
                          <a:solidFill>
                            <a:srgbClr val="0070C0"/>
                          </a:solidFill>
                        </a:defRPr>
                      </a:pPr>
                      <a:t>[PERCENTAGE]</a:t>
                    </a:fld>
                    <a:endParaRPr lang="en-US" sz="1600" baseline="0" dirty="0">
                      <a:solidFill>
                        <a:srgbClr val="0070C0"/>
                      </a:solidFill>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DC-4C44-897C-CBA21021631F}"/>
                </c:ext>
              </c:extLst>
            </c:dLbl>
            <c:dLbl>
              <c:idx val="3"/>
              <c:layout>
                <c:manualLayout>
                  <c:x val="4.3888209655858948E-2"/>
                  <c:y val="-2.954263350944263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1DC-4C44-897C-CBA21021631F}"/>
                </c:ext>
              </c:extLst>
            </c:dLbl>
            <c:dLbl>
              <c:idx val="4"/>
              <c:layout>
                <c:manualLayout>
                  <c:x val="-3.0098274760570875E-2"/>
                  <c:y val="-5.46280338631102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1DC-4C44-897C-CBA21021631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industry</c:v>
                </c:pt>
                <c:pt idx="1">
                  <c:v>agriculture, 
forestry and 
fishing</c:v>
                </c:pt>
                <c:pt idx="2">
                  <c:v>construction</c:v>
                </c:pt>
                <c:pt idx="3">
                  <c:v>transport and 
communication</c:v>
                </c:pt>
                <c:pt idx="4">
                  <c:v>net taxes</c:v>
                </c:pt>
                <c:pt idx="5">
                  <c:v>other 
sectors</c:v>
                </c:pt>
              </c:strCache>
            </c:strRef>
          </c:cat>
          <c:val>
            <c:numRef>
              <c:f>Sheet1!$B$2:$B$7</c:f>
              <c:numCache>
                <c:formatCode>0.0</c:formatCode>
                <c:ptCount val="6"/>
                <c:pt idx="0">
                  <c:v>24.400599999999997</c:v>
                </c:pt>
                <c:pt idx="1">
                  <c:v>5.0164</c:v>
                </c:pt>
                <c:pt idx="2">
                  <c:v>5.5777000000000001</c:v>
                </c:pt>
                <c:pt idx="3">
                  <c:v>6.6242000000000001</c:v>
                </c:pt>
                <c:pt idx="4">
                  <c:v>6.9924999999999997</c:v>
                </c:pt>
                <c:pt idx="5">
                  <c:v>23.820799999999998</c:v>
                </c:pt>
              </c:numCache>
            </c:numRef>
          </c:val>
          <c:extLst>
            <c:ext xmlns:c16="http://schemas.microsoft.com/office/drawing/2014/chart" uri="{C3380CC4-5D6E-409C-BE32-E72D297353CC}">
              <c16:uniqueId val="{0000000C-61DC-4C44-897C-CBA21021631F}"/>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Sheet3!$B$2</c:f>
              <c:strCache>
                <c:ptCount val="1"/>
                <c:pt idx="0">
                  <c:v>cereals and 
dried pulses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Sheet3!$B$3:$B$10</c:f>
              <c:numCache>
                <c:formatCode>0.0</c:formatCode>
                <c:ptCount val="8"/>
                <c:pt idx="0">
                  <c:v>648.20000000000005</c:v>
                </c:pt>
                <c:pt idx="1">
                  <c:v>968</c:v>
                </c:pt>
                <c:pt idx="2">
                  <c:v>952.1</c:v>
                </c:pt>
                <c:pt idx="3">
                  <c:v>997.5</c:v>
                </c:pt>
                <c:pt idx="4">
                  <c:v>977.2</c:v>
                </c:pt>
                <c:pt idx="5">
                  <c:v>1083.0999999999999</c:v>
                </c:pt>
                <c:pt idx="6">
                  <c:v>1072.3</c:v>
                </c:pt>
                <c:pt idx="7">
                  <c:v>989.1</c:v>
                </c:pt>
              </c:numCache>
            </c:numRef>
          </c:val>
          <c:extLst>
            <c:ext xmlns:c16="http://schemas.microsoft.com/office/drawing/2014/chart" uri="{C3380CC4-5D6E-409C-BE32-E72D297353CC}">
              <c16:uniqueId val="{00000000-A507-4E28-82E8-94E35D8CEC04}"/>
            </c:ext>
          </c:extLst>
        </c:ser>
        <c:ser>
          <c:idx val="1"/>
          <c:order val="1"/>
          <c:tx>
            <c:strRef>
              <c:f>Sheet3!$C$2</c:f>
              <c:strCache>
                <c:ptCount val="1"/>
                <c:pt idx="0">
                  <c:v>industrial 
crops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Sheet3!$C$3:$C$10</c:f>
              <c:numCache>
                <c:formatCode>0.0</c:formatCode>
                <c:ptCount val="8"/>
                <c:pt idx="0">
                  <c:v>118.2</c:v>
                </c:pt>
                <c:pt idx="1">
                  <c:v>52.6</c:v>
                </c:pt>
                <c:pt idx="2">
                  <c:v>38.700000000000003</c:v>
                </c:pt>
                <c:pt idx="3">
                  <c:v>73.599999999999994</c:v>
                </c:pt>
                <c:pt idx="4">
                  <c:v>180.9</c:v>
                </c:pt>
                <c:pt idx="5">
                  <c:v>159</c:v>
                </c:pt>
                <c:pt idx="6">
                  <c:v>130.19999999999999</c:v>
                </c:pt>
                <c:pt idx="7">
                  <c:v>122</c:v>
                </c:pt>
              </c:numCache>
            </c:numRef>
          </c:val>
          <c:extLst>
            <c:ext xmlns:c16="http://schemas.microsoft.com/office/drawing/2014/chart" uri="{C3380CC4-5D6E-409C-BE32-E72D297353CC}">
              <c16:uniqueId val="{00000001-A507-4E28-82E8-94E35D8CEC04}"/>
            </c:ext>
          </c:extLst>
        </c:ser>
        <c:ser>
          <c:idx val="2"/>
          <c:order val="2"/>
          <c:tx>
            <c:strRef>
              <c:f>Sheet3!$D$2</c:f>
              <c:strCache>
                <c:ptCount val="1"/>
                <c:pt idx="0">
                  <c:v>рotates,
vegetables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Sheet3!$D$3:$D$10</c:f>
              <c:numCache>
                <c:formatCode>0.0</c:formatCode>
                <c:ptCount val="8"/>
                <c:pt idx="0">
                  <c:v>136.1</c:v>
                </c:pt>
                <c:pt idx="1">
                  <c:v>178.8</c:v>
                </c:pt>
                <c:pt idx="2">
                  <c:v>166</c:v>
                </c:pt>
                <c:pt idx="3">
                  <c:v>163.1</c:v>
                </c:pt>
                <c:pt idx="4">
                  <c:v>151.5</c:v>
                </c:pt>
                <c:pt idx="5">
                  <c:v>149.69999999999999</c:v>
                </c:pt>
                <c:pt idx="6">
                  <c:v>147.69999999999999</c:v>
                </c:pt>
                <c:pt idx="7">
                  <c:v>143.6</c:v>
                </c:pt>
              </c:numCache>
            </c:numRef>
          </c:val>
          <c:extLst>
            <c:ext xmlns:c16="http://schemas.microsoft.com/office/drawing/2014/chart" uri="{C3380CC4-5D6E-409C-BE32-E72D297353CC}">
              <c16:uniqueId val="{00000002-A507-4E28-82E8-94E35D8CEC04}"/>
            </c:ext>
          </c:extLst>
        </c:ser>
        <c:ser>
          <c:idx val="3"/>
          <c:order val="3"/>
          <c:tx>
            <c:strRef>
              <c:f>Sheet3!$E$2</c:f>
              <c:strCache>
                <c:ptCount val="1"/>
                <c:pt idx="0">
                  <c:v>fodder 
crops   </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Sheet3!$E$3:$E$10</c:f>
              <c:numCache>
                <c:formatCode>0.0</c:formatCode>
                <c:ptCount val="8"/>
                <c:pt idx="0">
                  <c:v>139</c:v>
                </c:pt>
                <c:pt idx="1">
                  <c:v>384.5</c:v>
                </c:pt>
                <c:pt idx="2">
                  <c:v>428.6</c:v>
                </c:pt>
                <c:pt idx="3">
                  <c:v>394.1</c:v>
                </c:pt>
                <c:pt idx="4">
                  <c:v>356.1</c:v>
                </c:pt>
                <c:pt idx="5">
                  <c:v>346.2</c:v>
                </c:pt>
                <c:pt idx="6">
                  <c:v>366.9</c:v>
                </c:pt>
                <c:pt idx="7">
                  <c:v>376.2</c:v>
                </c:pt>
              </c:numCache>
            </c:numRef>
          </c:val>
          <c:extLst>
            <c:ext xmlns:c16="http://schemas.microsoft.com/office/drawing/2014/chart" uri="{C3380CC4-5D6E-409C-BE32-E72D297353CC}">
              <c16:uniqueId val="{00000003-A507-4E28-82E8-94E35D8CEC04}"/>
            </c:ext>
          </c:extLst>
        </c:ser>
        <c:ser>
          <c:idx val="4"/>
          <c:order val="4"/>
          <c:tx>
            <c:strRef>
              <c:f>Sheet3!$F$2</c:f>
              <c:strCache>
                <c:ptCount val="1"/>
                <c:pt idx="0">
                  <c:v>perennials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Sheet3!$F$3:$F$10</c:f>
              <c:numCache>
                <c:formatCode>0.0</c:formatCode>
                <c:ptCount val="8"/>
                <c:pt idx="0">
                  <c:v>102.7</c:v>
                </c:pt>
                <c:pt idx="1">
                  <c:v>143.69999999999999</c:v>
                </c:pt>
                <c:pt idx="2">
                  <c:v>161.19999999999999</c:v>
                </c:pt>
                <c:pt idx="3">
                  <c:v>188.8</c:v>
                </c:pt>
                <c:pt idx="4">
                  <c:v>203.6</c:v>
                </c:pt>
                <c:pt idx="5">
                  <c:v>216.89999999999998</c:v>
                </c:pt>
                <c:pt idx="6">
                  <c:v>227.6</c:v>
                </c:pt>
                <c:pt idx="7">
                  <c:v>231</c:v>
                </c:pt>
              </c:numCache>
            </c:numRef>
          </c:val>
          <c:extLst>
            <c:ext xmlns:c16="http://schemas.microsoft.com/office/drawing/2014/chart" uri="{C3380CC4-5D6E-409C-BE32-E72D297353CC}">
              <c16:uniqueId val="{00000004-A507-4E28-82E8-94E35D8CEC04}"/>
            </c:ext>
          </c:extLst>
        </c:ser>
        <c:dLbls>
          <c:dLblPos val="ctr"/>
          <c:showLegendKey val="0"/>
          <c:showVal val="1"/>
          <c:showCatName val="0"/>
          <c:showSerName val="0"/>
          <c:showPercent val="0"/>
          <c:showBubbleSize val="0"/>
        </c:dLbls>
        <c:gapWidth val="150"/>
        <c:overlap val="100"/>
        <c:axId val="406330575"/>
        <c:axId val="200443231"/>
      </c:barChart>
      <c:catAx>
        <c:axId val="40633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200443231"/>
        <c:crosses val="autoZero"/>
        <c:auto val="1"/>
        <c:lblAlgn val="ctr"/>
        <c:lblOffset val="100"/>
        <c:noMultiLvlLbl val="0"/>
      </c:catAx>
      <c:valAx>
        <c:axId val="200443231"/>
        <c:scaling>
          <c:orientation val="minMax"/>
          <c:max val="2000"/>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crossAx val="40633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3888888888888888"/>
          <c:h val="0.6252384076990376"/>
        </c:manualLayout>
      </c:layout>
      <c:lineChart>
        <c:grouping val="standard"/>
        <c:varyColors val="0"/>
        <c:ser>
          <c:idx val="0"/>
          <c:order val="0"/>
          <c:tx>
            <c:strRef>
              <c:f>Sheet6!$B$2</c:f>
              <c:strCache>
                <c:ptCount val="1"/>
                <c:pt idx="0">
                  <c:v> Cereals and 
dried pulses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Sheet6!$B$3:$B$10</c:f>
              <c:numCache>
                <c:formatCode>0.0</c:formatCode>
                <c:ptCount val="8"/>
                <c:pt idx="0">
                  <c:v>2.38</c:v>
                </c:pt>
                <c:pt idx="1">
                  <c:v>2.0699999999999998</c:v>
                </c:pt>
                <c:pt idx="2">
                  <c:v>3.15</c:v>
                </c:pt>
                <c:pt idx="3">
                  <c:v>3.06</c:v>
                </c:pt>
                <c:pt idx="4">
                  <c:v>2.98</c:v>
                </c:pt>
                <c:pt idx="5">
                  <c:v>3</c:v>
                </c:pt>
                <c:pt idx="6">
                  <c:v>3.21</c:v>
                </c:pt>
                <c:pt idx="7">
                  <c:v>3.18</c:v>
                </c:pt>
              </c:numCache>
            </c:numRef>
          </c:val>
          <c:smooth val="0"/>
          <c:extLst>
            <c:ext xmlns:c16="http://schemas.microsoft.com/office/drawing/2014/chart" uri="{C3380CC4-5D6E-409C-BE32-E72D297353CC}">
              <c16:uniqueId val="{00000000-B7E4-4EE7-9E6B-EF70879D8E20}"/>
            </c:ext>
          </c:extLst>
        </c:ser>
        <c:ser>
          <c:idx val="1"/>
          <c:order val="1"/>
          <c:tx>
            <c:strRef>
              <c:f>Sheet6!$C$2</c:f>
              <c:strCache>
                <c:ptCount val="1"/>
                <c:pt idx="0">
                  <c:v>  Cotton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7144749173848009E-2"/>
                  <c:y val="1.0902073856513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E4-4EE7-9E6B-EF70879D8E20}"/>
                </c:ext>
              </c:extLst>
            </c:dLbl>
            <c:dLbl>
              <c:idx val="1"/>
              <c:layout>
                <c:manualLayout>
                  <c:x val="-1.1641843684151757E-2"/>
                  <c:y val="2.8397741268008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E4-4EE7-9E6B-EF70879D8E20}"/>
                </c:ext>
              </c:extLst>
            </c:dLbl>
            <c:dLbl>
              <c:idx val="2"/>
              <c:layout>
                <c:manualLayout>
                  <c:x val="-3.6618151154515062E-2"/>
                  <c:y val="4.1519491826630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E4-4EE7-9E6B-EF70879D8E20}"/>
                </c:ext>
              </c:extLst>
            </c:dLbl>
            <c:dLbl>
              <c:idx val="3"/>
              <c:layout>
                <c:manualLayout>
                  <c:x val="-3.9393296428999927E-2"/>
                  <c:y val="4.5893408679504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E4-4EE7-9E6B-EF70879D8E20}"/>
                </c:ext>
              </c:extLst>
            </c:dLbl>
            <c:dLbl>
              <c:idx val="4"/>
              <c:layout>
                <c:manualLayout>
                  <c:x val="-2.5517570056575817E-2"/>
                  <c:y val="4.1519491826630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E4-4EE7-9E6B-EF70879D8E20}"/>
                </c:ext>
              </c:extLst>
            </c:dLbl>
            <c:dLbl>
              <c:idx val="5"/>
              <c:layout>
                <c:manualLayout>
                  <c:x val="-1.7192134233121381E-2"/>
                  <c:y val="3.7145574973756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E4-4EE7-9E6B-EF70879D8E2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Sheet6!$C$3:$C$10</c:f>
              <c:numCache>
                <c:formatCode>0.0</c:formatCode>
                <c:ptCount val="8"/>
                <c:pt idx="0">
                  <c:v>0.90999999999999992</c:v>
                </c:pt>
                <c:pt idx="1">
                  <c:v>1.27</c:v>
                </c:pt>
                <c:pt idx="2">
                  <c:v>1.8800000000000001</c:v>
                </c:pt>
                <c:pt idx="3">
                  <c:v>1.73</c:v>
                </c:pt>
                <c:pt idx="4">
                  <c:v>1.53</c:v>
                </c:pt>
                <c:pt idx="5">
                  <c:v>1.7600000000000002</c:v>
                </c:pt>
                <c:pt idx="6">
                  <c:v>2.95</c:v>
                </c:pt>
                <c:pt idx="7">
                  <c:v>3.3600000000000003</c:v>
                </c:pt>
              </c:numCache>
            </c:numRef>
          </c:val>
          <c:smooth val="0"/>
          <c:extLst>
            <c:ext xmlns:c16="http://schemas.microsoft.com/office/drawing/2014/chart" uri="{C3380CC4-5D6E-409C-BE32-E72D297353CC}">
              <c16:uniqueId val="{00000007-B7E4-4EE7-9E6B-EF70879D8E20}"/>
            </c:ext>
          </c:extLst>
        </c:ser>
        <c:ser>
          <c:idx val="3"/>
          <c:order val="2"/>
          <c:tx>
            <c:strRef>
              <c:f>Sheet6!$D$2</c:f>
              <c:strCache>
                <c:ptCount val="1"/>
                <c:pt idx="0">
                  <c:v>  Potatoes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Sheet6!$D$3:$D$10</c:f>
              <c:numCache>
                <c:formatCode>0.0</c:formatCode>
                <c:ptCount val="8"/>
                <c:pt idx="0">
                  <c:v>8.4</c:v>
                </c:pt>
                <c:pt idx="1">
                  <c:v>14.5</c:v>
                </c:pt>
                <c:pt idx="2">
                  <c:v>13.6</c:v>
                </c:pt>
                <c:pt idx="3">
                  <c:v>14</c:v>
                </c:pt>
                <c:pt idx="4">
                  <c:v>15</c:v>
                </c:pt>
                <c:pt idx="5">
                  <c:v>14.9</c:v>
                </c:pt>
                <c:pt idx="6">
                  <c:v>16.899999999999999</c:v>
                </c:pt>
                <c:pt idx="7">
                  <c:v>17.399999999999999</c:v>
                </c:pt>
              </c:numCache>
            </c:numRef>
          </c:val>
          <c:smooth val="0"/>
          <c:extLst>
            <c:ext xmlns:c16="http://schemas.microsoft.com/office/drawing/2014/chart" uri="{C3380CC4-5D6E-409C-BE32-E72D297353CC}">
              <c16:uniqueId val="{00000008-B7E4-4EE7-9E6B-EF70879D8E20}"/>
            </c:ext>
          </c:extLst>
        </c:ser>
        <c:ser>
          <c:idx val="4"/>
          <c:order val="3"/>
          <c:tx>
            <c:strRef>
              <c:f>Sheet6!$E$2</c:f>
              <c:strCache>
                <c:ptCount val="1"/>
                <c:pt idx="0">
                  <c:v>  Vegetables</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Sheet6!$E$3:$E$10</c:f>
              <c:numCache>
                <c:formatCode>0.0</c:formatCode>
                <c:ptCount val="8"/>
                <c:pt idx="0">
                  <c:v>13.3</c:v>
                </c:pt>
                <c:pt idx="1">
                  <c:v>14.2</c:v>
                </c:pt>
                <c:pt idx="2">
                  <c:v>15.8</c:v>
                </c:pt>
                <c:pt idx="3">
                  <c:v>15.9</c:v>
                </c:pt>
                <c:pt idx="4">
                  <c:v>15.5</c:v>
                </c:pt>
                <c:pt idx="5">
                  <c:v>16.2</c:v>
                </c:pt>
                <c:pt idx="6">
                  <c:v>17.600000000000001</c:v>
                </c:pt>
                <c:pt idx="7">
                  <c:v>18.8</c:v>
                </c:pt>
              </c:numCache>
            </c:numRef>
          </c:val>
          <c:smooth val="0"/>
          <c:extLst>
            <c:ext xmlns:c16="http://schemas.microsoft.com/office/drawing/2014/chart" uri="{C3380CC4-5D6E-409C-BE32-E72D297353CC}">
              <c16:uniqueId val="{00000009-B7E4-4EE7-9E6B-EF70879D8E20}"/>
            </c:ext>
          </c:extLst>
        </c:ser>
        <c:ser>
          <c:idx val="2"/>
          <c:order val="4"/>
          <c:tx>
            <c:strRef>
              <c:f>Sheet6!$F$2</c:f>
              <c:strCache>
                <c:ptCount val="1"/>
                <c:pt idx="0">
                  <c:v>Fruit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Sheet6!$F$3:$F$10</c:f>
              <c:numCache>
                <c:formatCode>0.0</c:formatCode>
                <c:ptCount val="8"/>
                <c:pt idx="0">
                  <c:v>6.1899999999999995</c:v>
                </c:pt>
                <c:pt idx="1">
                  <c:v>7.06</c:v>
                </c:pt>
                <c:pt idx="2">
                  <c:v>7.1400000000000006</c:v>
                </c:pt>
                <c:pt idx="3">
                  <c:v>6.57</c:v>
                </c:pt>
                <c:pt idx="4">
                  <c:v>6.8400000000000007</c:v>
                </c:pt>
                <c:pt idx="5">
                  <c:v>6.8</c:v>
                </c:pt>
                <c:pt idx="6">
                  <c:v>7.1</c:v>
                </c:pt>
                <c:pt idx="7">
                  <c:v>7.0299999999999994</c:v>
                </c:pt>
              </c:numCache>
            </c:numRef>
          </c:val>
          <c:smooth val="0"/>
          <c:extLst>
            <c:ext xmlns:c16="http://schemas.microsoft.com/office/drawing/2014/chart" uri="{C3380CC4-5D6E-409C-BE32-E72D297353CC}">
              <c16:uniqueId val="{0000000A-B7E4-4EE7-9E6B-EF70879D8E20}"/>
            </c:ext>
          </c:extLst>
        </c:ser>
        <c:dLbls>
          <c:dLblPos val="t"/>
          <c:showLegendKey val="0"/>
          <c:showVal val="1"/>
          <c:showCatName val="0"/>
          <c:showSerName val="0"/>
          <c:showPercent val="0"/>
          <c:showBubbleSize val="0"/>
        </c:dLbls>
        <c:marker val="1"/>
        <c:smooth val="0"/>
        <c:axId val="462966351"/>
        <c:axId val="400975839"/>
      </c:lineChart>
      <c:catAx>
        <c:axId val="46296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00975839"/>
        <c:crosses val="autoZero"/>
        <c:auto val="1"/>
        <c:lblAlgn val="ctr"/>
        <c:lblOffset val="100"/>
        <c:noMultiLvlLbl val="0"/>
      </c:catAx>
      <c:valAx>
        <c:axId val="400975839"/>
        <c:scaling>
          <c:orientation val="minMax"/>
          <c:min val="0"/>
        </c:scaling>
        <c:delete val="1"/>
        <c:axPos val="l"/>
        <c:numFmt formatCode="0.0" sourceLinked="1"/>
        <c:majorTickMark val="out"/>
        <c:minorTickMark val="none"/>
        <c:tickLblPos val="nextTo"/>
        <c:crossAx val="462966351"/>
        <c:crosses val="autoZero"/>
        <c:crossBetween val="between"/>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Sheet7!$B$2</c:f>
              <c:strCache>
                <c:ptCount val="1"/>
                <c:pt idx="0">
                  <c:v>Milking per 
a cow and 
buffalo, ton</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Sheet7!$B$3:$B$10</c:f>
              <c:numCache>
                <c:formatCode>0.00</c:formatCode>
                <c:ptCount val="8"/>
                <c:pt idx="0">
                  <c:v>1.099</c:v>
                </c:pt>
                <c:pt idx="1">
                  <c:v>1.206</c:v>
                </c:pt>
                <c:pt idx="2">
                  <c:v>1.4550000000000001</c:v>
                </c:pt>
                <c:pt idx="3">
                  <c:v>1.5129999999999999</c:v>
                </c:pt>
                <c:pt idx="4">
                  <c:v>1.528</c:v>
                </c:pt>
                <c:pt idx="5">
                  <c:v>1.589</c:v>
                </c:pt>
                <c:pt idx="6">
                  <c:v>1.653</c:v>
                </c:pt>
                <c:pt idx="7">
                  <c:v>1.6870000000000001</c:v>
                </c:pt>
              </c:numCache>
            </c:numRef>
          </c:val>
          <c:smooth val="0"/>
          <c:extLst>
            <c:ext xmlns:c16="http://schemas.microsoft.com/office/drawing/2014/chart" uri="{C3380CC4-5D6E-409C-BE32-E72D297353CC}">
              <c16:uniqueId val="{00000000-019D-414E-9686-C12BA30B56D3}"/>
            </c:ext>
          </c:extLst>
        </c:ser>
        <c:ser>
          <c:idx val="1"/>
          <c:order val="1"/>
          <c:tx>
            <c:strRef>
              <c:f>Sheet7!$C$2</c:f>
              <c:strCache>
                <c:ptCount val="1"/>
                <c:pt idx="0">
                  <c:v>Average annual 
lay eggs 
per hen, unit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Sheet7!$C$3:$C$10</c:f>
              <c:numCache>
                <c:formatCode>General</c:formatCode>
                <c:ptCount val="8"/>
                <c:pt idx="0">
                  <c:v>169</c:v>
                </c:pt>
                <c:pt idx="1">
                  <c:v>173</c:v>
                </c:pt>
                <c:pt idx="2">
                  <c:v>192</c:v>
                </c:pt>
                <c:pt idx="3">
                  <c:v>194</c:v>
                </c:pt>
                <c:pt idx="4">
                  <c:v>177</c:v>
                </c:pt>
                <c:pt idx="5">
                  <c:v>170</c:v>
                </c:pt>
                <c:pt idx="6">
                  <c:v>200</c:v>
                </c:pt>
                <c:pt idx="7">
                  <c:v>219</c:v>
                </c:pt>
              </c:numCache>
            </c:numRef>
          </c:val>
          <c:smooth val="0"/>
          <c:extLst>
            <c:ext xmlns:c16="http://schemas.microsoft.com/office/drawing/2014/chart" uri="{C3380CC4-5D6E-409C-BE32-E72D297353CC}">
              <c16:uniqueId val="{00000001-019D-414E-9686-C12BA30B56D3}"/>
            </c:ext>
          </c:extLst>
        </c:ser>
        <c:ser>
          <c:idx val="3"/>
          <c:order val="2"/>
          <c:tx>
            <c:strRef>
              <c:f>Sheet7!$D$2</c:f>
              <c:strCache>
                <c:ptCount val="1"/>
                <c:pt idx="0">
                  <c:v>Weight increase 
per one head 
of cattle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Sheet7!$D$3:$D$10</c:f>
              <c:numCache>
                <c:formatCode>General</c:formatCode>
                <c:ptCount val="8"/>
                <c:pt idx="0">
                  <c:v>56.1</c:v>
                </c:pt>
                <c:pt idx="1">
                  <c:v>62.8</c:v>
                </c:pt>
                <c:pt idx="2">
                  <c:v>86.9</c:v>
                </c:pt>
                <c:pt idx="3">
                  <c:v>86.1</c:v>
                </c:pt>
                <c:pt idx="4">
                  <c:v>90.7</c:v>
                </c:pt>
                <c:pt idx="5">
                  <c:v>89.3</c:v>
                </c:pt>
                <c:pt idx="6">
                  <c:v>91.1</c:v>
                </c:pt>
                <c:pt idx="7" formatCode="0.0">
                  <c:v>96</c:v>
                </c:pt>
              </c:numCache>
            </c:numRef>
          </c:val>
          <c:smooth val="0"/>
          <c:extLst>
            <c:ext xmlns:c16="http://schemas.microsoft.com/office/drawing/2014/chart" uri="{C3380CC4-5D6E-409C-BE32-E72D297353CC}">
              <c16:uniqueId val="{00000002-019D-414E-9686-C12BA30B56D3}"/>
            </c:ext>
          </c:extLst>
        </c:ser>
        <c:ser>
          <c:idx val="4"/>
          <c:order val="3"/>
          <c:tx>
            <c:strRef>
              <c:f>Sheet7!$E$2</c:f>
              <c:strCache>
                <c:ptCount val="1"/>
                <c:pt idx="0">
                  <c:v>Weight increase 
per one head 
of sheep or goat</c:v>
                </c:pt>
              </c:strCache>
            </c:strRef>
          </c:tx>
          <c:spPr>
            <a:ln w="28575" cap="rnd">
              <a:solidFill>
                <a:srgbClr val="0070C0"/>
              </a:solidFill>
              <a:round/>
            </a:ln>
            <a:effectLst/>
          </c:spPr>
          <c:marker>
            <c:symbol val="circle"/>
            <c:size val="5"/>
            <c:spPr>
              <a:solidFill>
                <a:schemeClr val="accent5">
                  <a:lumMod val="75000"/>
                </a:schemeClr>
              </a:solidFill>
              <a:ln w="9525">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Sheet7!$A$3:$A$10</c:f>
              <c:numCache>
                <c:formatCode>General</c:formatCode>
                <c:ptCount val="8"/>
                <c:pt idx="0">
                  <c:v>2000</c:v>
                </c:pt>
                <c:pt idx="1">
                  <c:v>2010</c:v>
                </c:pt>
                <c:pt idx="2">
                  <c:v>2015</c:v>
                </c:pt>
                <c:pt idx="3">
                  <c:v>2016</c:v>
                </c:pt>
                <c:pt idx="4">
                  <c:v>2017</c:v>
                </c:pt>
                <c:pt idx="5">
                  <c:v>2018</c:v>
                </c:pt>
                <c:pt idx="6">
                  <c:v>2019</c:v>
                </c:pt>
                <c:pt idx="7">
                  <c:v>2020</c:v>
                </c:pt>
              </c:numCache>
            </c:numRef>
          </c:cat>
          <c:val>
            <c:numRef>
              <c:f>Sheet7!$E$3:$E$10</c:f>
              <c:numCache>
                <c:formatCode>General</c:formatCode>
                <c:ptCount val="8"/>
                <c:pt idx="0">
                  <c:v>14.9</c:v>
                </c:pt>
                <c:pt idx="1">
                  <c:v>14.4</c:v>
                </c:pt>
                <c:pt idx="2">
                  <c:v>12.7</c:v>
                </c:pt>
                <c:pt idx="3" formatCode="0.0">
                  <c:v>13</c:v>
                </c:pt>
                <c:pt idx="4">
                  <c:v>13.3</c:v>
                </c:pt>
                <c:pt idx="5">
                  <c:v>13.3</c:v>
                </c:pt>
                <c:pt idx="6">
                  <c:v>14.4</c:v>
                </c:pt>
                <c:pt idx="7">
                  <c:v>14.9</c:v>
                </c:pt>
              </c:numCache>
            </c:numRef>
          </c:val>
          <c:smooth val="0"/>
          <c:extLst>
            <c:ext xmlns:c16="http://schemas.microsoft.com/office/drawing/2014/chart" uri="{C3380CC4-5D6E-409C-BE32-E72D297353CC}">
              <c16:uniqueId val="{00000003-019D-414E-9686-C12BA30B56D3}"/>
            </c:ext>
          </c:extLst>
        </c:ser>
        <c:dLbls>
          <c:dLblPos val="t"/>
          <c:showLegendKey val="0"/>
          <c:showVal val="1"/>
          <c:showCatName val="0"/>
          <c:showSerName val="0"/>
          <c:showPercent val="0"/>
          <c:showBubbleSize val="0"/>
        </c:dLbls>
        <c:marker val="1"/>
        <c:smooth val="0"/>
        <c:axId val="473302751"/>
        <c:axId val="400891919"/>
      </c:lineChart>
      <c:catAx>
        <c:axId val="47330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00891919"/>
        <c:crosses val="autoZero"/>
        <c:auto val="1"/>
        <c:lblAlgn val="ctr"/>
        <c:lblOffset val="100"/>
        <c:noMultiLvlLbl val="0"/>
      </c:catAx>
      <c:valAx>
        <c:axId val="400891919"/>
        <c:scaling>
          <c:orientation val="minMax"/>
        </c:scaling>
        <c:delete val="1"/>
        <c:axPos val="l"/>
        <c:numFmt formatCode="0.00" sourceLinked="1"/>
        <c:majorTickMark val="none"/>
        <c:minorTickMark val="none"/>
        <c:tickLblPos val="nextTo"/>
        <c:crossAx val="47330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6171613239916E-2"/>
          <c:y val="2.8672149060694652E-2"/>
          <c:w val="0.87512322490531924"/>
          <c:h val="0.80539615181584812"/>
        </c:manualLayout>
      </c:layout>
      <c:barChart>
        <c:barDir val="col"/>
        <c:grouping val="clustered"/>
        <c:varyColors val="0"/>
        <c:ser>
          <c:idx val="0"/>
          <c:order val="0"/>
          <c:tx>
            <c:strRef>
              <c:f>'[2.4 en.xls]2.4'!$A$5</c:f>
              <c:strCache>
                <c:ptCount val="1"/>
                <c:pt idx="0">
                  <c:v>Sown area of winter and spring wheat, ha</c:v>
                </c:pt>
              </c:strCache>
            </c:strRef>
          </c:tx>
          <c:spPr>
            <a:solidFill>
              <a:schemeClr val="accent1"/>
            </a:solidFill>
            <a:ln>
              <a:noFill/>
            </a:ln>
            <a:effectLst/>
          </c:spPr>
          <c:invertIfNegative val="0"/>
          <c:cat>
            <c:numRef>
              <c:f>'[2.4 en.xls]2.4'!$B$4:$W$4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'[2.4 en.xls]2.4'!$B$5:$W$5</c:f>
              <c:numCache>
                <c:formatCode>0.0</c:formatCode>
                <c:ptCount val="22"/>
                <c:pt idx="0">
                  <c:v>495.40600000000001</c:v>
                </c:pt>
                <c:pt idx="1">
                  <c:v>571.55399999999997</c:v>
                </c:pt>
                <c:pt idx="2">
                  <c:v>650.78499999999997</c:v>
                </c:pt>
                <c:pt idx="3">
                  <c:v>592.14800000000002</c:v>
                </c:pt>
                <c:pt idx="4">
                  <c:v>610.91899999999998</c:v>
                </c:pt>
                <c:pt idx="5">
                  <c:v>591.452</c:v>
                </c:pt>
                <c:pt idx="6">
                  <c:v>561.58500000000004</c:v>
                </c:pt>
                <c:pt idx="7">
                  <c:v>488.56200000000001</c:v>
                </c:pt>
                <c:pt idx="8">
                  <c:v>603.97500000000002</c:v>
                </c:pt>
                <c:pt idx="9">
                  <c:v>807.88</c:v>
                </c:pt>
                <c:pt idx="10">
                  <c:v>657.64499999999998</c:v>
                </c:pt>
                <c:pt idx="11">
                  <c:v>654.18200000000002</c:v>
                </c:pt>
                <c:pt idx="12">
                  <c:v>687.93899999999996</c:v>
                </c:pt>
                <c:pt idx="13">
                  <c:v>689.46799999999996</c:v>
                </c:pt>
                <c:pt idx="14">
                  <c:v>609.85599999999999</c:v>
                </c:pt>
                <c:pt idx="15">
                  <c:v>539.67899999999997</c:v>
                </c:pt>
                <c:pt idx="16">
                  <c:v>590.64499999999998</c:v>
                </c:pt>
                <c:pt idx="17">
                  <c:v>596.12599999999998</c:v>
                </c:pt>
                <c:pt idx="18">
                  <c:v>679.10299999999995</c:v>
                </c:pt>
                <c:pt idx="19">
                  <c:v>670.02</c:v>
                </c:pt>
                <c:pt idx="20">
                  <c:v>588.41499999999996</c:v>
                </c:pt>
                <c:pt idx="21">
                  <c:v>572.30930000000001</c:v>
                </c:pt>
              </c:numCache>
            </c:numRef>
          </c:val>
          <c:extLst>
            <c:ext xmlns:c16="http://schemas.microsoft.com/office/drawing/2014/chart" uri="{C3380CC4-5D6E-409C-BE32-E72D297353CC}">
              <c16:uniqueId val="{00000000-9031-4F5C-B034-943691867F51}"/>
            </c:ext>
          </c:extLst>
        </c:ser>
        <c:dLbls>
          <c:showLegendKey val="0"/>
          <c:showVal val="0"/>
          <c:showCatName val="0"/>
          <c:showSerName val="0"/>
          <c:showPercent val="0"/>
          <c:showBubbleSize val="0"/>
        </c:dLbls>
        <c:gapWidth val="219"/>
        <c:overlap val="-27"/>
        <c:axId val="1108431471"/>
        <c:axId val="1058069151"/>
      </c:barChart>
      <c:lineChart>
        <c:grouping val="stacked"/>
        <c:varyColors val="0"/>
        <c:ser>
          <c:idx val="1"/>
          <c:order val="1"/>
          <c:tx>
            <c:strRef>
              <c:f>'[2.4 en.xls]2.4'!$A$6</c:f>
              <c:strCache>
                <c:ptCount val="1"/>
                <c:pt idx="0">
                  <c:v>Production of winter and spring wheat, tons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'[2.4 en.xls]2.4'!$B$4:$W$4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'[2.4 en.xls]2.4'!$B$6:$W$6</c:f>
              <c:numCache>
                <c:formatCode>0.0</c:formatCode>
                <c:ptCount val="22"/>
                <c:pt idx="0">
                  <c:v>1174.7139999999999</c:v>
                </c:pt>
                <c:pt idx="1">
                  <c:v>1528.9559999999999</c:v>
                </c:pt>
                <c:pt idx="2">
                  <c:v>1732.126</c:v>
                </c:pt>
                <c:pt idx="3">
                  <c:v>1546.633</c:v>
                </c:pt>
                <c:pt idx="4">
                  <c:v>1614.325</c:v>
                </c:pt>
                <c:pt idx="5">
                  <c:v>1565.8130000000001</c:v>
                </c:pt>
                <c:pt idx="6">
                  <c:v>1494.1279999999999</c:v>
                </c:pt>
                <c:pt idx="7">
                  <c:v>1331.338</c:v>
                </c:pt>
                <c:pt idx="8">
                  <c:v>1677.7560000000001</c:v>
                </c:pt>
                <c:pt idx="9">
                  <c:v>2140.768</c:v>
                </c:pt>
                <c:pt idx="10">
                  <c:v>1308.848</c:v>
                </c:pt>
                <c:pt idx="11">
                  <c:v>1641.028</c:v>
                </c:pt>
                <c:pt idx="12">
                  <c:v>1847.424</c:v>
                </c:pt>
                <c:pt idx="13">
                  <c:v>1893.3589999999999</c:v>
                </c:pt>
                <c:pt idx="14">
                  <c:v>1449.1289999999999</c:v>
                </c:pt>
                <c:pt idx="15">
                  <c:v>1687.681</c:v>
                </c:pt>
                <c:pt idx="16">
                  <c:v>1851.4290000000001</c:v>
                </c:pt>
                <c:pt idx="17">
                  <c:v>1818.6869999999999</c:v>
                </c:pt>
                <c:pt idx="18">
                  <c:v>2042.8630000000001</c:v>
                </c:pt>
                <c:pt idx="19">
                  <c:v>2171.4899999999998</c:v>
                </c:pt>
                <c:pt idx="20">
                  <c:v>1867.2719999999999</c:v>
                </c:pt>
                <c:pt idx="21">
                  <c:v>1837.2</c:v>
                </c:pt>
              </c:numCache>
            </c:numRef>
          </c:val>
          <c:smooth val="0"/>
          <c:extLst>
            <c:ext xmlns:c16="http://schemas.microsoft.com/office/drawing/2014/chart" uri="{C3380CC4-5D6E-409C-BE32-E72D297353CC}">
              <c16:uniqueId val="{00000001-9031-4F5C-B034-943691867F51}"/>
            </c:ext>
          </c:extLst>
        </c:ser>
        <c:dLbls>
          <c:showLegendKey val="0"/>
          <c:showVal val="0"/>
          <c:showCatName val="0"/>
          <c:showSerName val="0"/>
          <c:showPercent val="0"/>
          <c:showBubbleSize val="0"/>
        </c:dLbls>
        <c:marker val="1"/>
        <c:smooth val="0"/>
        <c:axId val="655379743"/>
        <c:axId val="839863599"/>
      </c:lineChart>
      <c:catAx>
        <c:axId val="110843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8069151"/>
        <c:crosses val="autoZero"/>
        <c:auto val="1"/>
        <c:lblAlgn val="ctr"/>
        <c:lblOffset val="100"/>
        <c:noMultiLvlLbl val="0"/>
      </c:catAx>
      <c:valAx>
        <c:axId val="105806915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08431471"/>
        <c:crosses val="autoZero"/>
        <c:crossBetween val="between"/>
      </c:valAx>
      <c:valAx>
        <c:axId val="83986359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5379743"/>
        <c:crosses val="max"/>
        <c:crossBetween val="between"/>
      </c:valAx>
      <c:catAx>
        <c:axId val="655379743"/>
        <c:scaling>
          <c:orientation val="minMax"/>
        </c:scaling>
        <c:delete val="1"/>
        <c:axPos val="b"/>
        <c:numFmt formatCode="General" sourceLinked="1"/>
        <c:majorTickMark val="out"/>
        <c:minorTickMark val="none"/>
        <c:tickLblPos val="nextTo"/>
        <c:crossAx val="8398635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38085483217036E-2"/>
          <c:y val="2.845023794744465E-2"/>
          <c:w val="0.88560079380321366"/>
          <c:h val="0.7991431529624905"/>
        </c:manualLayout>
      </c:layout>
      <c:barChart>
        <c:barDir val="col"/>
        <c:grouping val="clustered"/>
        <c:varyColors val="0"/>
        <c:ser>
          <c:idx val="0"/>
          <c:order val="0"/>
          <c:tx>
            <c:strRef>
              <c:f>Sheet6!$B$2</c:f>
              <c:strCache>
                <c:ptCount val="1"/>
                <c:pt idx="0">
                  <c:v>Quantity, thousand tons</c:v>
                </c:pt>
              </c:strCache>
            </c:strRef>
          </c:tx>
          <c:spPr>
            <a:solidFill>
              <a:schemeClr val="accent1"/>
            </a:solidFill>
            <a:ln>
              <a:noFill/>
            </a:ln>
            <a:effectLst/>
          </c:spPr>
          <c:invertIfNegative val="0"/>
          <c:cat>
            <c:numRef>
              <c:f>Sheet6!$A$3:$A$30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Sheet6!$B$3:$B$30</c:f>
              <c:numCache>
                <c:formatCode>General</c:formatCode>
                <c:ptCount val="28"/>
                <c:pt idx="0">
                  <c:v>280.39999999999998</c:v>
                </c:pt>
                <c:pt idx="1">
                  <c:v>85.9</c:v>
                </c:pt>
                <c:pt idx="2">
                  <c:v>143.1</c:v>
                </c:pt>
                <c:pt idx="3">
                  <c:v>113.8</c:v>
                </c:pt>
                <c:pt idx="4">
                  <c:v>388.7</c:v>
                </c:pt>
                <c:pt idx="5">
                  <c:v>520.20000000000005</c:v>
                </c:pt>
                <c:pt idx="6">
                  <c:v>706.6</c:v>
                </c:pt>
                <c:pt idx="7">
                  <c:v>615.1</c:v>
                </c:pt>
                <c:pt idx="8">
                  <c:v>657.2</c:v>
                </c:pt>
                <c:pt idx="9">
                  <c:v>807.6</c:v>
                </c:pt>
                <c:pt idx="10">
                  <c:v>1130.3</c:v>
                </c:pt>
                <c:pt idx="11">
                  <c:v>909.3</c:v>
                </c:pt>
                <c:pt idx="12">
                  <c:v>1024</c:v>
                </c:pt>
                <c:pt idx="13">
                  <c:v>1411.6</c:v>
                </c:pt>
                <c:pt idx="14">
                  <c:v>1309.3</c:v>
                </c:pt>
                <c:pt idx="15">
                  <c:v>931.3</c:v>
                </c:pt>
                <c:pt idx="16">
                  <c:v>1330</c:v>
                </c:pt>
                <c:pt idx="17">
                  <c:v>1166.5999999999999</c:v>
                </c:pt>
                <c:pt idx="18">
                  <c:v>1366.3</c:v>
                </c:pt>
                <c:pt idx="19">
                  <c:v>1451.3</c:v>
                </c:pt>
                <c:pt idx="20">
                  <c:v>1195.7</c:v>
                </c:pt>
                <c:pt idx="21">
                  <c:v>1353.1</c:v>
                </c:pt>
                <c:pt idx="22">
                  <c:v>1599.6</c:v>
                </c:pt>
                <c:pt idx="23">
                  <c:v>1274.4000000000001</c:v>
                </c:pt>
                <c:pt idx="24">
                  <c:v>1080.9000000000001</c:v>
                </c:pt>
                <c:pt idx="25">
                  <c:v>1585</c:v>
                </c:pt>
                <c:pt idx="26">
                  <c:v>1365.1</c:v>
                </c:pt>
                <c:pt idx="27">
                  <c:v>1148.10077</c:v>
                </c:pt>
              </c:numCache>
            </c:numRef>
          </c:val>
          <c:extLst>
            <c:ext xmlns:c16="http://schemas.microsoft.com/office/drawing/2014/chart" uri="{C3380CC4-5D6E-409C-BE32-E72D297353CC}">
              <c16:uniqueId val="{00000000-0994-40B5-A1E9-5BDFB49001CC}"/>
            </c:ext>
          </c:extLst>
        </c:ser>
        <c:dLbls>
          <c:showLegendKey val="0"/>
          <c:showVal val="0"/>
          <c:showCatName val="0"/>
          <c:showSerName val="0"/>
          <c:showPercent val="0"/>
          <c:showBubbleSize val="0"/>
        </c:dLbls>
        <c:gapWidth val="219"/>
        <c:overlap val="-27"/>
        <c:axId val="916948095"/>
        <c:axId val="1058069983"/>
      </c:barChart>
      <c:lineChart>
        <c:grouping val="stacked"/>
        <c:varyColors val="0"/>
        <c:ser>
          <c:idx val="1"/>
          <c:order val="1"/>
          <c:tx>
            <c:strRef>
              <c:f>Sheet6!$C$2</c:f>
              <c:strCache>
                <c:ptCount val="1"/>
                <c:pt idx="0">
                  <c:v>Value, thousand USD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Sheet6!$A$3:$A$30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Sheet6!$C$3:$C$30</c:f>
              <c:numCache>
                <c:formatCode>General</c:formatCode>
                <c:ptCount val="28"/>
                <c:pt idx="0">
                  <c:v>25133</c:v>
                </c:pt>
                <c:pt idx="1">
                  <c:v>10219.5</c:v>
                </c:pt>
                <c:pt idx="2">
                  <c:v>28642.5</c:v>
                </c:pt>
                <c:pt idx="3">
                  <c:v>19026.2</c:v>
                </c:pt>
                <c:pt idx="4">
                  <c:v>51584.1</c:v>
                </c:pt>
                <c:pt idx="5">
                  <c:v>67814.7</c:v>
                </c:pt>
                <c:pt idx="6">
                  <c:v>87908.3</c:v>
                </c:pt>
                <c:pt idx="7">
                  <c:v>69410.899999999994</c:v>
                </c:pt>
                <c:pt idx="8">
                  <c:v>68612.3</c:v>
                </c:pt>
                <c:pt idx="9">
                  <c:v>108940.2</c:v>
                </c:pt>
                <c:pt idx="10">
                  <c:v>185503.8</c:v>
                </c:pt>
                <c:pt idx="11">
                  <c:v>119442.8</c:v>
                </c:pt>
                <c:pt idx="12">
                  <c:v>143984.4</c:v>
                </c:pt>
                <c:pt idx="13">
                  <c:v>296949.8</c:v>
                </c:pt>
                <c:pt idx="14">
                  <c:v>368379</c:v>
                </c:pt>
                <c:pt idx="15">
                  <c:v>194778.8</c:v>
                </c:pt>
                <c:pt idx="16">
                  <c:v>285384.90000000002</c:v>
                </c:pt>
                <c:pt idx="17">
                  <c:v>282015</c:v>
                </c:pt>
                <c:pt idx="18">
                  <c:v>339828.5</c:v>
                </c:pt>
                <c:pt idx="19">
                  <c:v>395282.4</c:v>
                </c:pt>
                <c:pt idx="20">
                  <c:v>293942.8</c:v>
                </c:pt>
                <c:pt idx="21">
                  <c:v>296831</c:v>
                </c:pt>
                <c:pt idx="22">
                  <c:v>295017.5</c:v>
                </c:pt>
                <c:pt idx="23">
                  <c:v>227167.8</c:v>
                </c:pt>
                <c:pt idx="24">
                  <c:v>205968.1</c:v>
                </c:pt>
                <c:pt idx="25">
                  <c:v>340536.6</c:v>
                </c:pt>
                <c:pt idx="26">
                  <c:v>296905.2</c:v>
                </c:pt>
                <c:pt idx="27">
                  <c:v>331946.01</c:v>
                </c:pt>
              </c:numCache>
            </c:numRef>
          </c:val>
          <c:smooth val="0"/>
          <c:extLst>
            <c:ext xmlns:c16="http://schemas.microsoft.com/office/drawing/2014/chart" uri="{C3380CC4-5D6E-409C-BE32-E72D297353CC}">
              <c16:uniqueId val="{00000001-0994-40B5-A1E9-5BDFB49001CC}"/>
            </c:ext>
          </c:extLst>
        </c:ser>
        <c:dLbls>
          <c:showLegendKey val="0"/>
          <c:showVal val="0"/>
          <c:showCatName val="0"/>
          <c:showSerName val="0"/>
          <c:showPercent val="0"/>
          <c:showBubbleSize val="0"/>
        </c:dLbls>
        <c:marker val="1"/>
        <c:smooth val="0"/>
        <c:axId val="560129231"/>
        <c:axId val="831504719"/>
      </c:lineChart>
      <c:catAx>
        <c:axId val="916948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8069983"/>
        <c:crosses val="autoZero"/>
        <c:auto val="1"/>
        <c:lblAlgn val="ctr"/>
        <c:lblOffset val="100"/>
        <c:noMultiLvlLbl val="0"/>
      </c:catAx>
      <c:valAx>
        <c:axId val="105806998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6948095"/>
        <c:crosses val="autoZero"/>
        <c:crossBetween val="between"/>
      </c:valAx>
      <c:valAx>
        <c:axId val="83150471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0129231"/>
        <c:crosses val="max"/>
        <c:crossBetween val="between"/>
      </c:valAx>
      <c:catAx>
        <c:axId val="560129231"/>
        <c:scaling>
          <c:orientation val="minMax"/>
        </c:scaling>
        <c:delete val="1"/>
        <c:axPos val="b"/>
        <c:numFmt formatCode="General" sourceLinked="1"/>
        <c:majorTickMark val="out"/>
        <c:minorTickMark val="none"/>
        <c:tickLblPos val="nextTo"/>
        <c:crossAx val="8315047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89E5-83CD-4FCF-BFA3-9FE593724492}" type="datetimeFigureOut">
              <a:rPr lang="ru-RU" smtClean="0"/>
              <a:t>04.08.2022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470CC-892C-4F0F-9D14-9B4E1010CDCB}" type="slidenum">
              <a:rPr lang="ru-RU" smtClean="0"/>
              <a:t>‹#›</a:t>
            </a:fld>
            <a:endParaRPr lang="ru-RU"/>
          </a:p>
        </p:txBody>
      </p:sp>
    </p:spTree>
    <p:extLst>
      <p:ext uri="{BB962C8B-B14F-4D97-AF65-F5344CB8AC3E}">
        <p14:creationId xmlns:p14="http://schemas.microsoft.com/office/powerpoint/2010/main" val="320558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5"/>
          </p:nvPr>
        </p:nvSpPr>
        <p:spPr/>
        <p:txBody>
          <a:bodyPr/>
          <a:lstStyle/>
          <a:p>
            <a:fld id="{997B2E4A-20C5-4F9F-8DB5-D3520964D2D7}" type="slidenum">
              <a:rPr lang="ru-RU" smtClean="0"/>
              <a:t>21</a:t>
            </a:fld>
            <a:endParaRPr lang="ru-RU"/>
          </a:p>
        </p:txBody>
      </p:sp>
    </p:spTree>
    <p:extLst>
      <p:ext uri="{BB962C8B-B14F-4D97-AF65-F5344CB8AC3E}">
        <p14:creationId xmlns:p14="http://schemas.microsoft.com/office/powerpoint/2010/main" val="66762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D84B-76AD-48DB-939C-E9455F9C54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a:extLst>
              <a:ext uri="{FF2B5EF4-FFF2-40B4-BE49-F238E27FC236}">
                <a16:creationId xmlns:a16="http://schemas.microsoft.com/office/drawing/2014/main" id="{DD6A926F-8654-4519-9214-6E543E70D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A3D9AF3B-4D7A-4C8E-8ADE-7A551EDF1070}"/>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5" name="Footer Placeholder 4">
            <a:extLst>
              <a:ext uri="{FF2B5EF4-FFF2-40B4-BE49-F238E27FC236}">
                <a16:creationId xmlns:a16="http://schemas.microsoft.com/office/drawing/2014/main" id="{E6DE491B-D22E-46A9-89CA-84C53F2048F5}"/>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E6274FAA-9A84-4EC6-BB73-D9BAE5A40A6C}"/>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386484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C3CC-D22A-4CD8-8297-50E77969B923}"/>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9773A122-CE93-4F98-B96A-58F6F5F6D4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5375F4C4-AFFE-44F0-A2A5-BB6A4354E26D}"/>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5" name="Footer Placeholder 4">
            <a:extLst>
              <a:ext uri="{FF2B5EF4-FFF2-40B4-BE49-F238E27FC236}">
                <a16:creationId xmlns:a16="http://schemas.microsoft.com/office/drawing/2014/main" id="{3CA8ACBF-CDD1-4C30-BDCF-F3FEDC13EF3A}"/>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CC1F086B-5541-4A5E-8C36-229581BBB48A}"/>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69283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7434A-6246-42F3-8AB2-5711F6E906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9DA78A8D-6F0C-4967-A3D0-C8A71B5F59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981E539C-779B-4559-ACB7-0D1421540F43}"/>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5" name="Footer Placeholder 4">
            <a:extLst>
              <a:ext uri="{FF2B5EF4-FFF2-40B4-BE49-F238E27FC236}">
                <a16:creationId xmlns:a16="http://schemas.microsoft.com/office/drawing/2014/main" id="{D9AFD04F-71A9-4C5C-BD17-571E108E49AE}"/>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4CFBCCEF-6F4A-4C8E-842C-B8BDF7E62560}"/>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0477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1EE5-50BF-44EA-B4A4-67A6B1DFD594}"/>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66806C47-5EDC-4ACD-864B-56612E84DB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615C60D9-AEA5-44FB-8AEF-80CF6559FA89}"/>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5" name="Footer Placeholder 4">
            <a:extLst>
              <a:ext uri="{FF2B5EF4-FFF2-40B4-BE49-F238E27FC236}">
                <a16:creationId xmlns:a16="http://schemas.microsoft.com/office/drawing/2014/main" id="{BFFC32C1-1269-4F74-921F-AE6A7B1D343D}"/>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37889B9B-AAFC-4383-8FF5-8B327BB19F92}"/>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130325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F405-9684-4CA8-B70A-F5A29BDBEE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93750962-0DEA-4345-AED2-554A033F0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BDFD72-BF29-4927-ABD6-E32D4B4A02EE}"/>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5" name="Footer Placeholder 4">
            <a:extLst>
              <a:ext uri="{FF2B5EF4-FFF2-40B4-BE49-F238E27FC236}">
                <a16:creationId xmlns:a16="http://schemas.microsoft.com/office/drawing/2014/main" id="{9A62D3AA-3F48-4138-9C37-973200D3599C}"/>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827A62A5-B466-4A44-8230-AD6A423089BE}"/>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398008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B232-6170-4C6C-9131-C195A0F2DCB8}"/>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A35BB257-8B97-4F35-91E6-2CAB193DFE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5DF5B2EA-B13D-42A1-9803-4226C8A000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41D222FC-2A24-4FF3-B95E-778DE86A4A5F}"/>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6" name="Footer Placeholder 5">
            <a:extLst>
              <a:ext uri="{FF2B5EF4-FFF2-40B4-BE49-F238E27FC236}">
                <a16:creationId xmlns:a16="http://schemas.microsoft.com/office/drawing/2014/main" id="{5819CF73-50EA-480A-A90D-E40A4C75D23C}"/>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324A17AE-51AB-4218-B74A-84C112B2D04A}"/>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13142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99C-32B9-4D5C-AE5B-2B8597680B93}"/>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id="{C48CDF91-C102-41C6-9FA7-0179FC277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042FFE-1492-4035-8598-8FE7A1CF46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45E43E88-7B21-4D30-89BC-99431D901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8ED79-4419-4E70-871F-EBD10643E1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C8AE8514-5DB2-457F-8BC1-9ABFA1CB38F8}"/>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8" name="Footer Placeholder 7">
            <a:extLst>
              <a:ext uri="{FF2B5EF4-FFF2-40B4-BE49-F238E27FC236}">
                <a16:creationId xmlns:a16="http://schemas.microsoft.com/office/drawing/2014/main" id="{A3A044ED-0BD9-4ECC-B846-26CCE125D7A3}"/>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EBE18DA3-9444-46BA-A022-399EB3B7334B}"/>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377618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91BD-D7E3-4AE6-8894-9EABD51CC19C}"/>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id="{73EC90F7-634C-44C6-A256-F8A1298359CF}"/>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4" name="Footer Placeholder 3">
            <a:extLst>
              <a:ext uri="{FF2B5EF4-FFF2-40B4-BE49-F238E27FC236}">
                <a16:creationId xmlns:a16="http://schemas.microsoft.com/office/drawing/2014/main" id="{968A8721-6DC4-407D-A62E-C3F082A1C0DD}"/>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67A40865-BCAB-40A8-80CC-48BD754DC73F}"/>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106444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3A2DDF-56DD-427F-9931-9099F89C8331}"/>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3" name="Footer Placeholder 2">
            <a:extLst>
              <a:ext uri="{FF2B5EF4-FFF2-40B4-BE49-F238E27FC236}">
                <a16:creationId xmlns:a16="http://schemas.microsoft.com/office/drawing/2014/main" id="{FE58C728-D9B6-4046-81E5-D6433FC4FF95}"/>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9EDE15FF-DA32-4A89-9BF4-2EDA628022A0}"/>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403634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2EFB-1632-48A6-8BC8-68019CD1A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4FF6474B-149B-47DA-B0DD-DFE9D0CFA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4BF4BB67-DB62-4313-A6A1-852EEEE44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4269C-8C4A-4824-A5BB-F19D3B47FC57}"/>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6" name="Footer Placeholder 5">
            <a:extLst>
              <a:ext uri="{FF2B5EF4-FFF2-40B4-BE49-F238E27FC236}">
                <a16:creationId xmlns:a16="http://schemas.microsoft.com/office/drawing/2014/main" id="{64B49023-C827-4103-9050-D4386D5EE06E}"/>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BE61E9DD-1E91-4A46-8F53-EF9110FC7AE3}"/>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27407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37DC-CE84-492C-90D3-BD7F72F44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id="{BBE07B43-81C1-4639-8828-4638431A4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id="{399B4917-45A6-44BB-8586-9DAB528B8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A724CC-EC2D-43CB-BDF2-1B6B68320849}"/>
              </a:ext>
            </a:extLst>
          </p:cNvPr>
          <p:cNvSpPr>
            <a:spLocks noGrp="1"/>
          </p:cNvSpPr>
          <p:nvPr>
            <p:ph type="dt" sz="half" idx="10"/>
          </p:nvPr>
        </p:nvSpPr>
        <p:spPr/>
        <p:txBody>
          <a:bodyPr/>
          <a:lstStyle/>
          <a:p>
            <a:fld id="{308DF148-39FA-4FC7-A4F7-6BA0C787DD00}" type="datetimeFigureOut">
              <a:rPr lang="ru-RU" smtClean="0"/>
              <a:t>04.08.2022</a:t>
            </a:fld>
            <a:endParaRPr lang="ru-RU"/>
          </a:p>
        </p:txBody>
      </p:sp>
      <p:sp>
        <p:nvSpPr>
          <p:cNvPr id="6" name="Footer Placeholder 5">
            <a:extLst>
              <a:ext uri="{FF2B5EF4-FFF2-40B4-BE49-F238E27FC236}">
                <a16:creationId xmlns:a16="http://schemas.microsoft.com/office/drawing/2014/main" id="{F3645D10-A478-48E2-B1A7-4F66D38E7A6C}"/>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D211849A-B170-42F5-A2D4-87C725237F5C}"/>
              </a:ext>
            </a:extLst>
          </p:cNvPr>
          <p:cNvSpPr>
            <a:spLocks noGrp="1"/>
          </p:cNvSpPr>
          <p:nvPr>
            <p:ph type="sldNum" sz="quarter" idx="12"/>
          </p:nvPr>
        </p:nvSpPr>
        <p:spPr/>
        <p:txBody>
          <a:bodyPr/>
          <a:lstStyle/>
          <a:p>
            <a:fld id="{70988515-EA9B-43F3-BFB7-F1E2E1044782}" type="slidenum">
              <a:rPr lang="ru-RU" smtClean="0"/>
              <a:t>‹#›</a:t>
            </a:fld>
            <a:endParaRPr lang="ru-RU"/>
          </a:p>
        </p:txBody>
      </p:sp>
    </p:spTree>
    <p:extLst>
      <p:ext uri="{BB962C8B-B14F-4D97-AF65-F5344CB8AC3E}">
        <p14:creationId xmlns:p14="http://schemas.microsoft.com/office/powerpoint/2010/main" val="107280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FB646-A04E-48C3-A5BF-FF6978E7C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C69F0067-AA8F-4576-BDFF-850400797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75374C67-BC6C-4CAD-A93E-EBF8BD247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DF148-39FA-4FC7-A4F7-6BA0C787DD00}" type="datetimeFigureOut">
              <a:rPr lang="ru-RU" smtClean="0"/>
              <a:t>04.08.2022</a:t>
            </a:fld>
            <a:endParaRPr lang="ru-RU"/>
          </a:p>
        </p:txBody>
      </p:sp>
      <p:sp>
        <p:nvSpPr>
          <p:cNvPr id="5" name="Footer Placeholder 4">
            <a:extLst>
              <a:ext uri="{FF2B5EF4-FFF2-40B4-BE49-F238E27FC236}">
                <a16:creationId xmlns:a16="http://schemas.microsoft.com/office/drawing/2014/main" id="{36A4E993-498D-4863-9DAD-1C9988769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8D14CAF6-7598-41CA-B66B-D12577F751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88515-EA9B-43F3-BFB7-F1E2E1044782}" type="slidenum">
              <a:rPr lang="ru-RU" smtClean="0"/>
              <a:t>‹#›</a:t>
            </a:fld>
            <a:endParaRPr lang="ru-RU"/>
          </a:p>
        </p:txBody>
      </p:sp>
      <p:sp>
        <p:nvSpPr>
          <p:cNvPr id="8" name="TextBox 7">
            <a:extLst>
              <a:ext uri="{FF2B5EF4-FFF2-40B4-BE49-F238E27FC236}">
                <a16:creationId xmlns:a16="http://schemas.microsoft.com/office/drawing/2014/main" id="{A9644EA8-6E46-58A0-3EB0-C32D07464548}"/>
              </a:ext>
            </a:extLst>
          </p:cNvPr>
          <p:cNvSpPr txBox="1"/>
          <p:nvPr>
            <p:extLst>
              <p:ext uri="{1162E1C5-73C7-4A58-AE30-91384D911F3F}">
                <p184:classification xmlns:p184="http://schemas.microsoft.com/office/powerpoint/2018/4/main" val="ftr"/>
              </p:ext>
            </p:extLst>
          </p:nvPr>
        </p:nvSpPr>
        <p:spPr>
          <a:xfrm>
            <a:off x="0" y="6720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67147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ata.worldbank.org/indicator/SN.ITK.DEFC.ZS?locations=AZ" TargetMode="External"/><Relationship Id="rId2" Type="http://schemas.openxmlformats.org/officeDocument/2006/relationships/hyperlink" Target="https://impact.economist.com/sustainability/project/food-security-index/Index" TargetMode="External"/><Relationship Id="rId1" Type="http://schemas.openxmlformats.org/officeDocument/2006/relationships/slideLayout" Target="../slideLayouts/slideLayout2.xml"/><Relationship Id="rId5" Type="http://schemas.openxmlformats.org/officeDocument/2006/relationships/hyperlink" Target="https://www.stat.gov.az/source/budget_households/" TargetMode="External"/><Relationship Id="rId4" Type="http://schemas.openxmlformats.org/officeDocument/2006/relationships/hyperlink" Target="https://foodsystemsdashboard.org/compareandanalyz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1B87FC-25FC-4CCE-8E7A-B99E7266E800}"/>
              </a:ext>
            </a:extLst>
          </p:cNvPr>
          <p:cNvSpPr txBox="1"/>
          <p:nvPr/>
        </p:nvSpPr>
        <p:spPr>
          <a:xfrm>
            <a:off x="4963883" y="2659559"/>
            <a:ext cx="6324598" cy="769441"/>
          </a:xfrm>
          <a:prstGeom prst="rect">
            <a:avLst/>
          </a:prstGeom>
          <a:noFill/>
        </p:spPr>
        <p:txBody>
          <a:bodyPr wrap="square" rtlCol="0">
            <a:spAutoFit/>
          </a:bodyPr>
          <a:lstStyle/>
          <a:p>
            <a:r>
              <a:rPr lang="en-US" sz="4400" b="1" dirty="0">
                <a:solidFill>
                  <a:schemeClr val="accent5">
                    <a:lumMod val="75000"/>
                  </a:schemeClr>
                </a:solidFill>
              </a:rPr>
              <a:t>Agriculture </a:t>
            </a:r>
            <a:r>
              <a:rPr lang="az-Latn-AZ" sz="4400" b="1" dirty="0">
                <a:solidFill>
                  <a:schemeClr val="accent5">
                    <a:lumMod val="75000"/>
                  </a:schemeClr>
                </a:solidFill>
              </a:rPr>
              <a:t>of</a:t>
            </a:r>
            <a:r>
              <a:rPr lang="en-US" sz="4400" b="1" dirty="0">
                <a:solidFill>
                  <a:schemeClr val="accent5">
                    <a:lumMod val="75000"/>
                  </a:schemeClr>
                </a:solidFill>
              </a:rPr>
              <a:t> Azerbaijan</a:t>
            </a:r>
            <a:endParaRPr lang="ru-RU" sz="4400" b="1" dirty="0">
              <a:solidFill>
                <a:schemeClr val="accent5">
                  <a:lumMod val="75000"/>
                </a:schemeClr>
              </a:solidFill>
            </a:endParaRPr>
          </a:p>
        </p:txBody>
      </p:sp>
      <p:sp>
        <p:nvSpPr>
          <p:cNvPr id="6" name="Rectangle 5">
            <a:extLst>
              <a:ext uri="{FF2B5EF4-FFF2-40B4-BE49-F238E27FC236}">
                <a16:creationId xmlns:a16="http://schemas.microsoft.com/office/drawing/2014/main" id="{BCD36761-BD52-4945-8F94-C5E1224DE743}"/>
              </a:ext>
            </a:extLst>
          </p:cNvPr>
          <p:cNvSpPr/>
          <p:nvPr/>
        </p:nvSpPr>
        <p:spPr>
          <a:xfrm>
            <a:off x="4974769" y="3429000"/>
            <a:ext cx="7053943" cy="1200329"/>
          </a:xfrm>
          <a:prstGeom prst="rect">
            <a:avLst/>
          </a:prstGeom>
        </p:spPr>
        <p:txBody>
          <a:bodyPr wrap="square">
            <a:spAutoFit/>
          </a:bodyPr>
          <a:lstStyle/>
          <a:p>
            <a:pPr lvl="0"/>
            <a:r>
              <a:rPr lang="en-US" dirty="0">
                <a:solidFill>
                  <a:schemeClr val="bg1">
                    <a:lumMod val="50000"/>
                  </a:schemeClr>
                </a:solidFill>
              </a:rPr>
              <a:t>key issues </a:t>
            </a:r>
            <a:r>
              <a:rPr lang="az-Latn-AZ" dirty="0">
                <a:solidFill>
                  <a:schemeClr val="bg1">
                    <a:lumMod val="50000"/>
                  </a:schemeClr>
                </a:solidFill>
              </a:rPr>
              <a:t>of</a:t>
            </a:r>
            <a:r>
              <a:rPr lang="en-US" dirty="0">
                <a:solidFill>
                  <a:schemeClr val="bg1">
                    <a:lumMod val="50000"/>
                  </a:schemeClr>
                </a:solidFill>
              </a:rPr>
              <a:t> the sector</a:t>
            </a:r>
          </a:p>
          <a:p>
            <a:pPr lvl="0"/>
            <a:r>
              <a:rPr lang="en-US" dirty="0">
                <a:solidFill>
                  <a:schemeClr val="bg1">
                    <a:lumMod val="50000"/>
                  </a:schemeClr>
                </a:solidFill>
              </a:rPr>
              <a:t>challenges in ensuring food security</a:t>
            </a:r>
            <a:endParaRPr lang="ru-RU" dirty="0">
              <a:solidFill>
                <a:schemeClr val="bg1">
                  <a:lumMod val="50000"/>
                </a:schemeClr>
              </a:solidFill>
            </a:endParaRPr>
          </a:p>
          <a:p>
            <a:pPr lvl="0"/>
            <a:r>
              <a:rPr lang="en-US" dirty="0">
                <a:solidFill>
                  <a:schemeClr val="bg1">
                    <a:lumMod val="50000"/>
                  </a:schemeClr>
                </a:solidFill>
              </a:rPr>
              <a:t>development and food security strategies</a:t>
            </a:r>
            <a:endParaRPr lang="ru-RU" dirty="0">
              <a:solidFill>
                <a:schemeClr val="bg1">
                  <a:lumMod val="50000"/>
                </a:schemeClr>
              </a:solidFill>
            </a:endParaRPr>
          </a:p>
          <a:p>
            <a:pPr lvl="0"/>
            <a:r>
              <a:rPr lang="en-US" dirty="0">
                <a:solidFill>
                  <a:schemeClr val="bg1">
                    <a:lumMod val="50000"/>
                  </a:schemeClr>
                </a:solidFill>
              </a:rPr>
              <a:t>opportunities for regional cooperation</a:t>
            </a:r>
            <a:endParaRPr lang="ru-RU" dirty="0">
              <a:solidFill>
                <a:schemeClr val="bg1">
                  <a:lumMod val="50000"/>
                </a:schemeClr>
              </a:solidFill>
            </a:endParaRPr>
          </a:p>
        </p:txBody>
      </p:sp>
      <p:sp>
        <p:nvSpPr>
          <p:cNvPr id="7" name="TextBox 6">
            <a:extLst>
              <a:ext uri="{FF2B5EF4-FFF2-40B4-BE49-F238E27FC236}">
                <a16:creationId xmlns:a16="http://schemas.microsoft.com/office/drawing/2014/main" id="{CD555D73-8028-4647-9A70-E33EE2DB4D43}"/>
              </a:ext>
            </a:extLst>
          </p:cNvPr>
          <p:cNvSpPr txBox="1"/>
          <p:nvPr/>
        </p:nvSpPr>
        <p:spPr>
          <a:xfrm flipH="1">
            <a:off x="568230" y="5761949"/>
            <a:ext cx="7802882" cy="861774"/>
          </a:xfrm>
          <a:prstGeom prst="rect">
            <a:avLst/>
          </a:prstGeom>
          <a:noFill/>
        </p:spPr>
        <p:txBody>
          <a:bodyPr wrap="square" rtlCol="0">
            <a:spAutoFit/>
          </a:bodyPr>
          <a:lstStyle/>
          <a:p>
            <a:r>
              <a:rPr lang="en-US" sz="1600" b="1" dirty="0"/>
              <a:t>Parviz Aliyev</a:t>
            </a:r>
          </a:p>
          <a:p>
            <a:r>
              <a:rPr lang="en-US" sz="1600" dirty="0"/>
              <a:t>Head of Research Department at The Agricultural Economics Research Center</a:t>
            </a:r>
          </a:p>
          <a:p>
            <a:r>
              <a:rPr lang="en-US" sz="1600" dirty="0"/>
              <a:t>under The Ministry of Agriculture of The Republic of Azerbaijan </a:t>
            </a:r>
            <a:endParaRPr lang="ru-RU" sz="1600" dirty="0"/>
          </a:p>
        </p:txBody>
      </p:sp>
      <p:pic>
        <p:nvPicPr>
          <p:cNvPr id="2" name="Picture 1">
            <a:extLst>
              <a:ext uri="{FF2B5EF4-FFF2-40B4-BE49-F238E27FC236}">
                <a16:creationId xmlns:a16="http://schemas.microsoft.com/office/drawing/2014/main" id="{18859676-62DB-4CEB-AB2F-083E1246BB26}"/>
              </a:ext>
            </a:extLst>
          </p:cNvPr>
          <p:cNvPicPr>
            <a:picLocks noChangeAspect="1"/>
          </p:cNvPicPr>
          <p:nvPr/>
        </p:nvPicPr>
        <p:blipFill>
          <a:blip r:embed="rId2"/>
          <a:stretch>
            <a:fillRect/>
          </a:stretch>
        </p:blipFill>
        <p:spPr>
          <a:xfrm>
            <a:off x="568230" y="391925"/>
            <a:ext cx="796921" cy="769441"/>
          </a:xfrm>
          <a:prstGeom prst="rect">
            <a:avLst/>
          </a:prstGeom>
        </p:spPr>
      </p:pic>
      <p:sp>
        <p:nvSpPr>
          <p:cNvPr id="8" name="TextBox 7">
            <a:extLst>
              <a:ext uri="{FF2B5EF4-FFF2-40B4-BE49-F238E27FC236}">
                <a16:creationId xmlns:a16="http://schemas.microsoft.com/office/drawing/2014/main" id="{975B5C79-B425-4201-A6DD-9957DEB4671C}"/>
              </a:ext>
            </a:extLst>
          </p:cNvPr>
          <p:cNvSpPr txBox="1"/>
          <p:nvPr/>
        </p:nvSpPr>
        <p:spPr>
          <a:xfrm>
            <a:off x="1365151" y="478188"/>
            <a:ext cx="2592569" cy="707886"/>
          </a:xfrm>
          <a:prstGeom prst="rect">
            <a:avLst/>
          </a:prstGeom>
          <a:noFill/>
        </p:spPr>
        <p:txBody>
          <a:bodyPr wrap="none" rtlCol="0">
            <a:spAutoFit/>
          </a:bodyPr>
          <a:lstStyle/>
          <a:p>
            <a:r>
              <a:rPr lang="en-US" sz="2000" b="1" dirty="0">
                <a:solidFill>
                  <a:schemeClr val="accent6">
                    <a:lumMod val="50000"/>
                  </a:schemeClr>
                </a:solidFill>
                <a:cs typeface="Times New Roman" panose="02020603050405020304" pitchFamily="18" charset="0"/>
              </a:rPr>
              <a:t>Ministry of Agriculture</a:t>
            </a:r>
          </a:p>
          <a:p>
            <a:r>
              <a:rPr lang="en-US" sz="2000" b="1" dirty="0">
                <a:solidFill>
                  <a:schemeClr val="accent6">
                    <a:lumMod val="50000"/>
                  </a:schemeClr>
                </a:solidFill>
                <a:cs typeface="Times New Roman" panose="02020603050405020304" pitchFamily="18" charset="0"/>
              </a:rPr>
              <a:t>of Azerbaijan Republic</a:t>
            </a:r>
            <a:endParaRPr lang="ru-RU" sz="2000" b="1" dirty="0">
              <a:solidFill>
                <a:schemeClr val="accent6">
                  <a:lumMod val="50000"/>
                </a:schemeClr>
              </a:solidFill>
              <a:cs typeface="Times New Roman" panose="02020603050405020304" pitchFamily="18" charset="0"/>
            </a:endParaRPr>
          </a:p>
        </p:txBody>
      </p:sp>
      <p:pic>
        <p:nvPicPr>
          <p:cNvPr id="9" name="Picture 8">
            <a:extLst>
              <a:ext uri="{FF2B5EF4-FFF2-40B4-BE49-F238E27FC236}">
                <a16:creationId xmlns:a16="http://schemas.microsoft.com/office/drawing/2014/main" id="{A1889312-93B5-41B1-BB68-986E072BA117}"/>
              </a:ext>
            </a:extLst>
          </p:cNvPr>
          <p:cNvPicPr>
            <a:picLocks noChangeAspect="1"/>
          </p:cNvPicPr>
          <p:nvPr/>
        </p:nvPicPr>
        <p:blipFill>
          <a:blip r:embed="rId3"/>
          <a:stretch>
            <a:fillRect/>
          </a:stretch>
        </p:blipFill>
        <p:spPr>
          <a:xfrm>
            <a:off x="4469671" y="334111"/>
            <a:ext cx="579927" cy="794421"/>
          </a:xfrm>
          <a:prstGeom prst="rect">
            <a:avLst/>
          </a:prstGeom>
        </p:spPr>
      </p:pic>
      <p:sp>
        <p:nvSpPr>
          <p:cNvPr id="10" name="TextBox 9">
            <a:extLst>
              <a:ext uri="{FF2B5EF4-FFF2-40B4-BE49-F238E27FC236}">
                <a16:creationId xmlns:a16="http://schemas.microsoft.com/office/drawing/2014/main" id="{25C4DD1C-82CA-41D5-A14D-12409E3351D5}"/>
              </a:ext>
            </a:extLst>
          </p:cNvPr>
          <p:cNvSpPr txBox="1"/>
          <p:nvPr/>
        </p:nvSpPr>
        <p:spPr>
          <a:xfrm>
            <a:off x="5053956" y="478188"/>
            <a:ext cx="4448077" cy="707886"/>
          </a:xfrm>
          <a:prstGeom prst="rect">
            <a:avLst/>
          </a:prstGeom>
          <a:noFill/>
        </p:spPr>
        <p:txBody>
          <a:bodyPr wrap="none" rtlCol="0">
            <a:spAutoFit/>
          </a:bodyPr>
          <a:lstStyle/>
          <a:p>
            <a:r>
              <a:rPr lang="en-US" sz="2000" b="1" dirty="0">
                <a:cs typeface="Times New Roman" panose="02020603050405020304" pitchFamily="18" charset="0"/>
              </a:rPr>
              <a:t>Agricultural Economics Research Center </a:t>
            </a:r>
          </a:p>
          <a:p>
            <a:r>
              <a:rPr lang="en-US" sz="2000" b="1" dirty="0">
                <a:cs typeface="Times New Roman" panose="02020603050405020304" pitchFamily="18" charset="0"/>
              </a:rPr>
              <a:t>under The Ministry of Agriculture</a:t>
            </a:r>
          </a:p>
        </p:txBody>
      </p:sp>
    </p:spTree>
    <p:extLst>
      <p:ext uri="{BB962C8B-B14F-4D97-AF65-F5344CB8AC3E}">
        <p14:creationId xmlns:p14="http://schemas.microsoft.com/office/powerpoint/2010/main" val="290492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8860-BC6E-42E3-BC2E-9BFC86D1344C}"/>
              </a:ext>
            </a:extLst>
          </p:cNvPr>
          <p:cNvSpPr>
            <a:spLocks noGrp="1"/>
          </p:cNvSpPr>
          <p:nvPr>
            <p:ph type="title"/>
          </p:nvPr>
        </p:nvSpPr>
        <p:spPr>
          <a:xfrm>
            <a:off x="947055" y="2564611"/>
            <a:ext cx="10515600" cy="1325563"/>
          </a:xfrm>
        </p:spPr>
        <p:txBody>
          <a:bodyPr>
            <a:normAutofit/>
          </a:bodyPr>
          <a:lstStyle/>
          <a:p>
            <a:pPr algn="r"/>
            <a:r>
              <a:rPr lang="en-US" sz="4000" b="1" dirty="0">
                <a:solidFill>
                  <a:srgbClr val="0070C0"/>
                </a:solidFill>
              </a:rPr>
              <a:t>Key issues of the agricultural sector</a:t>
            </a:r>
            <a:endParaRPr lang="ru-RU" sz="4000" b="1" dirty="0">
              <a:solidFill>
                <a:srgbClr val="0070C0"/>
              </a:solidFill>
            </a:endParaRPr>
          </a:p>
        </p:txBody>
      </p:sp>
      <p:cxnSp>
        <p:nvCxnSpPr>
          <p:cNvPr id="5" name="Straight Connector 4">
            <a:extLst>
              <a:ext uri="{FF2B5EF4-FFF2-40B4-BE49-F238E27FC236}">
                <a16:creationId xmlns:a16="http://schemas.microsoft.com/office/drawing/2014/main"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60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5B51D-EB49-4DE5-BD3B-873FBC9265E7}"/>
              </a:ext>
            </a:extLst>
          </p:cNvPr>
          <p:cNvSpPr txBox="1"/>
          <p:nvPr/>
        </p:nvSpPr>
        <p:spPr>
          <a:xfrm>
            <a:off x="315227" y="239141"/>
            <a:ext cx="6823663" cy="461665"/>
          </a:xfrm>
          <a:prstGeom prst="rect">
            <a:avLst/>
          </a:prstGeom>
          <a:noFill/>
        </p:spPr>
        <p:txBody>
          <a:bodyPr wrap="none" rtlCol="0">
            <a:spAutoFit/>
          </a:bodyPr>
          <a:lstStyle/>
          <a:p>
            <a:r>
              <a:rPr lang="az-Latn-AZ" sz="2400" b="1" dirty="0">
                <a:solidFill>
                  <a:srgbClr val="0070C0"/>
                </a:solidFill>
              </a:rPr>
              <a:t>KEY İSSUES </a:t>
            </a:r>
            <a:r>
              <a:rPr lang="az-Latn-AZ" sz="2400" b="1" dirty="0"/>
              <a:t>of the agricultural sector</a:t>
            </a:r>
            <a:r>
              <a:rPr lang="en-US" sz="2400" b="1" dirty="0"/>
              <a:t> are followings:</a:t>
            </a:r>
            <a:endParaRPr lang="ru-RU" sz="2400" b="1" dirty="0"/>
          </a:p>
        </p:txBody>
      </p:sp>
      <p:sp>
        <p:nvSpPr>
          <p:cNvPr id="4" name="Rectangle 3">
            <a:extLst>
              <a:ext uri="{FF2B5EF4-FFF2-40B4-BE49-F238E27FC236}">
                <a16:creationId xmlns:a16="http://schemas.microsoft.com/office/drawing/2014/main" id="{C75F7CD6-BEAC-4BCC-874D-372640E67C60}"/>
              </a:ext>
            </a:extLst>
          </p:cNvPr>
          <p:cNvSpPr/>
          <p:nvPr/>
        </p:nvSpPr>
        <p:spPr>
          <a:xfrm>
            <a:off x="228599" y="801757"/>
            <a:ext cx="11456470" cy="5881354"/>
          </a:xfrm>
          <a:prstGeom prst="rect">
            <a:avLst/>
          </a:prstGeom>
        </p:spPr>
        <p:txBody>
          <a:bodyPr wrap="square">
            <a:spAutoFit/>
          </a:bodyPr>
          <a:lstStyle/>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1. </a:t>
            </a: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Technical knowledge and skills of small-scale farmers are relatively weak, coverage of the agricultural extension systems are limited across the country. </a:t>
            </a:r>
            <a:r>
              <a:rPr lang="az-Latn-AZ" sz="2000" dirty="0">
                <a:latin typeface="Calibri" panose="020F0502020204030204" pitchFamily="34" charset="0"/>
                <a:ea typeface="Calibri" panose="020F0502020204030204" pitchFamily="34" charset="0"/>
                <a:cs typeface="Times New Roman" panose="02020603050405020304" pitchFamily="18" charset="0"/>
              </a:rPr>
              <a:t>People engaged in agricultural activities have poor knowledge of agro-technical norms. </a:t>
            </a:r>
            <a:r>
              <a:rPr lang="en-US" sz="2000" dirty="0">
                <a:latin typeface="Calibri" panose="020F0502020204030204" pitchFamily="34" charset="0"/>
                <a:ea typeface="Calibri" panose="020F0502020204030204" pitchFamily="34" charset="0"/>
                <a:cs typeface="Times New Roman" panose="02020603050405020304" pitchFamily="18" charset="0"/>
              </a:rPr>
              <a:t>As a result of application of intensive production methods without following </a:t>
            </a:r>
            <a:r>
              <a:rPr lang="en-US" sz="2000" dirty="0" err="1">
                <a:latin typeface="Calibri" panose="020F0502020204030204" pitchFamily="34" charset="0"/>
                <a:ea typeface="Calibri" panose="020F0502020204030204" pitchFamily="34" charset="0"/>
                <a:cs typeface="Times New Roman" panose="02020603050405020304" pitchFamily="18" charset="0"/>
              </a:rPr>
              <a:t>agro</a:t>
            </a:r>
            <a:r>
              <a:rPr lang="en-US" sz="2000" dirty="0">
                <a:latin typeface="Calibri" panose="020F0502020204030204" pitchFamily="34" charset="0"/>
                <a:ea typeface="Calibri" panose="020F0502020204030204" pitchFamily="34" charset="0"/>
                <a:cs typeface="Times New Roman" panose="02020603050405020304" pitchFamily="18" charset="0"/>
              </a:rPr>
              <a:t>-technical rules, more than 1 million hectares (more than 20%) of agricultural lands are in a state of varying degrees of salinity, salinization, erosion, swamping and other forms of degradation. Next important consequence is that</a:t>
            </a:r>
            <a:r>
              <a:rPr lang="az-Latn-AZ" sz="2000" dirty="0">
                <a:latin typeface="Calibri" panose="020F0502020204030204" pitchFamily="34" charset="0"/>
                <a:ea typeface="Calibri" panose="020F0502020204030204" pitchFamily="34" charset="0"/>
                <a:cs typeface="Times New Roman" panose="02020603050405020304" pitchFamily="18" charset="0"/>
              </a:rPr>
              <a:t> productivity of most agricultural crops and animals is low compared to developed countries. It should be noted that despite the fact that farmers' knowledge in this field has been increasing in recent times, there is still a need for capacity building in this field.</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2. Producers of agricultural products are too fragmented. </a:t>
            </a:r>
            <a:r>
              <a:rPr lang="az-Latn-AZ" sz="2000" dirty="0">
                <a:latin typeface="Calibri" panose="020F0502020204030204" pitchFamily="34" charset="0"/>
                <a:ea typeface="Calibri" panose="020F0502020204030204" pitchFamily="34" charset="0"/>
                <a:cs typeface="Times New Roman" panose="02020603050405020304" pitchFamily="18" charset="0"/>
              </a:rPr>
              <a:t>About 70% of farms across the country have up to 2 hectares of cultivated land. Also, 36% of the economically active population works in agriculture. The fact that the cultivated areas are small does not allow to use the economies of scale. At the same time, difficulties arise in farmers' access to foreign markets, provision of financial resources, as well as the application of innovative technologies.</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3. Usage of traditional irrigation methods. </a:t>
            </a:r>
            <a:r>
              <a:rPr lang="en-US" sz="2000" dirty="0">
                <a:latin typeface="Calibri" panose="020F0502020204030204" pitchFamily="34" charset="0"/>
                <a:cs typeface="Times New Roman" panose="02020603050405020304" pitchFamily="18" charset="0"/>
              </a:rPr>
              <a:t>About 50-55% of farmers suffer from water shortages in Azerbaijan, which is located in an arid zone and has limited water resources. </a:t>
            </a:r>
            <a:r>
              <a:rPr lang="az-Latn-AZ" sz="2000" dirty="0">
                <a:latin typeface="Calibri" panose="020F0502020204030204" pitchFamily="34" charset="0"/>
                <a:ea typeface="Calibri" panose="020F0502020204030204" pitchFamily="34" charset="0"/>
                <a:cs typeface="Times New Roman" panose="02020603050405020304" pitchFamily="18" charset="0"/>
              </a:rPr>
              <a:t>Up to 70% of agricultural land in Azerbaijan is irrigated. The furrow method is the main irrigation method. This method leads to inefficient use of water and land degradation.</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23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7836A-BBF9-453D-B7FB-4A2C5952F86C}"/>
              </a:ext>
            </a:extLst>
          </p:cNvPr>
          <p:cNvSpPr txBox="1"/>
          <p:nvPr/>
        </p:nvSpPr>
        <p:spPr>
          <a:xfrm>
            <a:off x="424543" y="348340"/>
            <a:ext cx="4806188" cy="461665"/>
          </a:xfrm>
          <a:prstGeom prst="rect">
            <a:avLst/>
          </a:prstGeom>
          <a:noFill/>
        </p:spPr>
        <p:txBody>
          <a:bodyPr wrap="none" rtlCol="0">
            <a:spAutoFit/>
          </a:bodyPr>
          <a:lstStyle/>
          <a:p>
            <a:r>
              <a:rPr lang="az-Latn-AZ" sz="2400" b="1" dirty="0">
                <a:solidFill>
                  <a:srgbClr val="0070C0"/>
                </a:solidFill>
              </a:rPr>
              <a:t>KEY İSSUES </a:t>
            </a:r>
            <a:r>
              <a:rPr lang="az-Latn-AZ" sz="2400" b="1" dirty="0"/>
              <a:t>of the agricultural sector</a:t>
            </a:r>
            <a:endParaRPr lang="ru-RU" sz="2400" b="1" dirty="0"/>
          </a:p>
        </p:txBody>
      </p:sp>
      <p:sp>
        <p:nvSpPr>
          <p:cNvPr id="3" name="TextBox 2">
            <a:extLst>
              <a:ext uri="{FF2B5EF4-FFF2-40B4-BE49-F238E27FC236}">
                <a16:creationId xmlns:a16="http://schemas.microsoft.com/office/drawing/2014/main" id="{05826D13-A6A4-4CAC-8512-CFA7507617C4}"/>
              </a:ext>
            </a:extLst>
          </p:cNvPr>
          <p:cNvSpPr txBox="1"/>
          <p:nvPr/>
        </p:nvSpPr>
        <p:spPr>
          <a:xfrm>
            <a:off x="10221686" y="348340"/>
            <a:ext cx="1211678" cy="369332"/>
          </a:xfrm>
          <a:prstGeom prst="rect">
            <a:avLst/>
          </a:prstGeom>
          <a:noFill/>
        </p:spPr>
        <p:txBody>
          <a:bodyPr wrap="none" rtlCol="0">
            <a:spAutoFit/>
          </a:bodyPr>
          <a:lstStyle/>
          <a:p>
            <a:r>
              <a:rPr lang="en-US" b="1" i="1" dirty="0"/>
              <a:t>continue…</a:t>
            </a:r>
            <a:endParaRPr lang="ru-RU" b="1" i="1" dirty="0"/>
          </a:p>
        </p:txBody>
      </p:sp>
      <p:sp>
        <p:nvSpPr>
          <p:cNvPr id="4" name="Rectangle 3">
            <a:extLst>
              <a:ext uri="{FF2B5EF4-FFF2-40B4-BE49-F238E27FC236}">
                <a16:creationId xmlns:a16="http://schemas.microsoft.com/office/drawing/2014/main" id="{80F724A1-5192-4E11-9E1D-829FEF7350C1}"/>
              </a:ext>
            </a:extLst>
          </p:cNvPr>
          <p:cNvSpPr/>
          <p:nvPr/>
        </p:nvSpPr>
        <p:spPr>
          <a:xfrm>
            <a:off x="239487" y="1005851"/>
            <a:ext cx="11386456" cy="5552033"/>
          </a:xfrm>
          <a:prstGeom prst="rect">
            <a:avLst/>
          </a:prstGeom>
        </p:spPr>
        <p:txBody>
          <a:bodyPr wrap="square">
            <a:spAutoFit/>
          </a:bodyPr>
          <a:lstStyle/>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4. Negative effects of climate change. </a:t>
            </a:r>
            <a:r>
              <a:rPr lang="az-Latn-AZ" sz="2000" dirty="0">
                <a:latin typeface="Calibri" panose="020F0502020204030204" pitchFamily="34" charset="0"/>
                <a:ea typeface="Calibri" panose="020F0502020204030204" pitchFamily="34" charset="0"/>
                <a:cs typeface="Times New Roman" panose="02020603050405020304" pitchFamily="18" charset="0"/>
              </a:rPr>
              <a:t>Global climate changes have also affected Azerbaijan. The decrease and uneven distribution of precipitation, rising temperatures and strong winds have a negative impact on agriculture. The water level in the Kura River, which is the main source of irrigation in the country, sometimes drops so much that sea water fills the riverbed for kilometers.</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5. Limited export geography of agricultural products. </a:t>
            </a:r>
            <a:r>
              <a:rPr lang="az-Latn-AZ" sz="2000" dirty="0">
                <a:latin typeface="Calibri" panose="020F0502020204030204" pitchFamily="34" charset="0"/>
                <a:ea typeface="Calibri" panose="020F0502020204030204" pitchFamily="34" charset="0"/>
                <a:cs typeface="Times New Roman" panose="02020603050405020304" pitchFamily="18" charset="0"/>
              </a:rPr>
              <a:t>The main export market of agricultural and food products is the Russian Federation. Besides being a cheap market for agricultural products, this market is also unstable. In certain periods, for various economic and political reasons, Russia bans the import of certain agricultural products from Azerbaijan, as a result of which thousands of tons of products wait at the border, lose value or are destroyed altogether. The problem related to the expansion of the export geography is related to the poor knowledge of farmers in this field on the one hand, and the limited economic cooperation between countries on the other hand (membership in the European Union and the WTO).</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6. Poor processing of agricultural products. </a:t>
            </a:r>
            <a:r>
              <a:rPr lang="az-Latn-AZ" sz="2000" dirty="0">
                <a:latin typeface="Calibri" panose="020F0502020204030204" pitchFamily="34" charset="0"/>
                <a:ea typeface="Calibri" panose="020F0502020204030204" pitchFamily="34" charset="0"/>
                <a:cs typeface="Times New Roman" panose="02020603050405020304" pitchFamily="18" charset="0"/>
              </a:rPr>
              <a:t>The processing potential of agricultural products in the country is quite large. However, this potential is not used enough. Although many agricultural products are processed, a large amount of processed products are imported into the country. Poor processing is due to small size of farms as well as poor access to financial resources.</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91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686D3-8DAE-47C1-8469-F3960EC485CC}"/>
              </a:ext>
            </a:extLst>
          </p:cNvPr>
          <p:cNvSpPr txBox="1"/>
          <p:nvPr/>
        </p:nvSpPr>
        <p:spPr>
          <a:xfrm>
            <a:off x="424543" y="348340"/>
            <a:ext cx="4806188" cy="461665"/>
          </a:xfrm>
          <a:prstGeom prst="rect">
            <a:avLst/>
          </a:prstGeom>
          <a:noFill/>
        </p:spPr>
        <p:txBody>
          <a:bodyPr wrap="none" rtlCol="0">
            <a:spAutoFit/>
          </a:bodyPr>
          <a:lstStyle/>
          <a:p>
            <a:r>
              <a:rPr lang="az-Latn-AZ" sz="2400" b="1" dirty="0">
                <a:solidFill>
                  <a:srgbClr val="0070C0"/>
                </a:solidFill>
              </a:rPr>
              <a:t>KEY İSSUES </a:t>
            </a:r>
            <a:r>
              <a:rPr lang="az-Latn-AZ" sz="2400" b="1" dirty="0"/>
              <a:t>of the agricultural sector</a:t>
            </a:r>
            <a:endParaRPr lang="ru-RU" sz="2400" b="1" dirty="0"/>
          </a:p>
        </p:txBody>
      </p:sp>
      <p:sp>
        <p:nvSpPr>
          <p:cNvPr id="3" name="TextBox 2">
            <a:extLst>
              <a:ext uri="{FF2B5EF4-FFF2-40B4-BE49-F238E27FC236}">
                <a16:creationId xmlns:a16="http://schemas.microsoft.com/office/drawing/2014/main" id="{6357345F-0AF5-4ECD-82EC-AFC33E26B1EA}"/>
              </a:ext>
            </a:extLst>
          </p:cNvPr>
          <p:cNvSpPr txBox="1"/>
          <p:nvPr/>
        </p:nvSpPr>
        <p:spPr>
          <a:xfrm>
            <a:off x="10221686" y="348340"/>
            <a:ext cx="1211678" cy="369332"/>
          </a:xfrm>
          <a:prstGeom prst="rect">
            <a:avLst/>
          </a:prstGeom>
          <a:noFill/>
        </p:spPr>
        <p:txBody>
          <a:bodyPr wrap="none" rtlCol="0">
            <a:spAutoFit/>
          </a:bodyPr>
          <a:lstStyle/>
          <a:p>
            <a:r>
              <a:rPr lang="en-US" b="1" i="1" dirty="0"/>
              <a:t>continue…</a:t>
            </a:r>
            <a:endParaRPr lang="ru-RU" b="1" i="1" dirty="0"/>
          </a:p>
        </p:txBody>
      </p:sp>
      <p:sp>
        <p:nvSpPr>
          <p:cNvPr id="4" name="Rectangle 3">
            <a:extLst>
              <a:ext uri="{FF2B5EF4-FFF2-40B4-BE49-F238E27FC236}">
                <a16:creationId xmlns:a16="http://schemas.microsoft.com/office/drawing/2014/main" id="{F449BE0A-A209-43E7-80D5-CB71FBE2D97D}"/>
              </a:ext>
            </a:extLst>
          </p:cNvPr>
          <p:cNvSpPr/>
          <p:nvPr/>
        </p:nvSpPr>
        <p:spPr>
          <a:xfrm>
            <a:off x="507867" y="1537092"/>
            <a:ext cx="10101944" cy="4132157"/>
          </a:xfrm>
          <a:prstGeom prst="rect">
            <a:avLst/>
          </a:prstGeom>
        </p:spPr>
        <p:txBody>
          <a:bodyPr wrap="square">
            <a:spAutoFit/>
          </a:bodyPr>
          <a:lstStyle/>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7. Weakness of storage network. </a:t>
            </a:r>
            <a:r>
              <a:rPr lang="az-Latn-AZ" sz="2000" dirty="0">
                <a:latin typeface="Calibri" panose="020F0502020204030204" pitchFamily="34" charset="0"/>
                <a:ea typeface="Calibri" panose="020F0502020204030204" pitchFamily="34" charset="0"/>
                <a:cs typeface="Times New Roman" panose="02020603050405020304" pitchFamily="18" charset="0"/>
              </a:rPr>
              <a:t>The warehouse (including cold storage) network for storing agricultural products does not allow the formation of the necessary amount of reserves. The weakness of the storage network leads to some fruit and vegetable products being offered to the market at a lower prices or to be thrown away in several cases during the season. The limited storage network has also led to high storage costs.</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az-Latn-AZ"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8. Price volatility. </a:t>
            </a:r>
            <a:r>
              <a:rPr lang="az-Latn-AZ" sz="2000" dirty="0">
                <a:latin typeface="Calibri" panose="020F0502020204030204" pitchFamily="34" charset="0"/>
                <a:ea typeface="Calibri" panose="020F0502020204030204" pitchFamily="34" charset="0"/>
                <a:cs typeface="Times New Roman" panose="02020603050405020304" pitchFamily="18" charset="0"/>
              </a:rPr>
              <a:t>Farmers determine what to plant next year based on this year's prices. This leads to the fact that the products sold at a high price one year become too cheap the next year, and farmers face losses because of this. This happened in different years with apple, watermelon, garlic, onion, potato and other crops. Farmers sell products either on the basis of a verbal agreement or without any agreement at all. As a result, there is a lack of knowledge about the market, which does not allow farmers to plan for the next years and implement a considered investment policy.</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96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8860-BC6E-42E3-BC2E-9BFC86D1344C}"/>
              </a:ext>
            </a:extLst>
          </p:cNvPr>
          <p:cNvSpPr>
            <a:spLocks noGrp="1"/>
          </p:cNvSpPr>
          <p:nvPr>
            <p:ph type="title"/>
          </p:nvPr>
        </p:nvSpPr>
        <p:spPr>
          <a:xfrm>
            <a:off x="947055" y="2564611"/>
            <a:ext cx="10515600" cy="1325563"/>
          </a:xfrm>
        </p:spPr>
        <p:txBody>
          <a:bodyPr>
            <a:normAutofit/>
          </a:bodyPr>
          <a:lstStyle/>
          <a:p>
            <a:pPr algn="r"/>
            <a:r>
              <a:rPr lang="en-US" sz="4000" b="1" dirty="0">
                <a:solidFill>
                  <a:srgbClr val="0070C0"/>
                </a:solidFill>
              </a:rPr>
              <a:t>Food security</a:t>
            </a:r>
            <a:endParaRPr lang="ru-RU" sz="4000" b="1" dirty="0">
              <a:solidFill>
                <a:srgbClr val="0070C0"/>
              </a:solidFill>
            </a:endParaRPr>
          </a:p>
        </p:txBody>
      </p:sp>
      <p:cxnSp>
        <p:nvCxnSpPr>
          <p:cNvPr id="5" name="Straight Connector 4">
            <a:extLst>
              <a:ext uri="{FF2B5EF4-FFF2-40B4-BE49-F238E27FC236}">
                <a16:creationId xmlns:a16="http://schemas.microsoft.com/office/drawing/2014/main"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04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103656-83C2-4B7D-84AF-C19D162C578F}"/>
              </a:ext>
            </a:extLst>
          </p:cNvPr>
          <p:cNvSpPr txBox="1"/>
          <p:nvPr/>
        </p:nvSpPr>
        <p:spPr>
          <a:xfrm>
            <a:off x="949778" y="5746875"/>
            <a:ext cx="6070060" cy="954107"/>
          </a:xfrm>
          <a:prstGeom prst="rect">
            <a:avLst/>
          </a:prstGeom>
          <a:noFill/>
        </p:spPr>
        <p:txBody>
          <a:bodyPr wrap="none" rtlCol="0">
            <a:spAutoFit/>
          </a:bodyPr>
          <a:lstStyle/>
          <a:p>
            <a:r>
              <a:rPr lang="en-US" sz="1400" baseline="30000" dirty="0"/>
              <a:t>1 </a:t>
            </a:r>
            <a:r>
              <a:rPr lang="en-US" sz="1400" dirty="0">
                <a:hlinkClick r:id="rId2"/>
              </a:rPr>
              <a:t>https://impact.economist.com/sustainability/project/food-security-index/Index</a:t>
            </a:r>
            <a:endParaRPr lang="az-Latn-AZ" sz="1400" dirty="0"/>
          </a:p>
          <a:p>
            <a:r>
              <a:rPr lang="az-Latn-AZ" sz="1400" baseline="30000" dirty="0"/>
              <a:t>2</a:t>
            </a:r>
            <a:r>
              <a:rPr lang="az-Latn-AZ" sz="1400" dirty="0"/>
              <a:t> </a:t>
            </a:r>
            <a:r>
              <a:rPr lang="az-Latn-AZ" sz="1400" dirty="0">
                <a:hlinkClick r:id="rId3"/>
              </a:rPr>
              <a:t>https://data.worldbank.org/indicator/SN.ITK.DEFC.ZS?locations=AZ</a:t>
            </a:r>
            <a:r>
              <a:rPr lang="az-Latn-AZ" sz="1400" dirty="0"/>
              <a:t> </a:t>
            </a:r>
            <a:endParaRPr lang="en-US" sz="1400" dirty="0"/>
          </a:p>
          <a:p>
            <a:r>
              <a:rPr lang="en-US" sz="1400" baseline="30000" dirty="0"/>
              <a:t>3</a:t>
            </a:r>
            <a:r>
              <a:rPr lang="en-US" sz="1400" dirty="0"/>
              <a:t> </a:t>
            </a:r>
            <a:r>
              <a:rPr lang="az-Latn-AZ" sz="1400" u="sng" dirty="0">
                <a:hlinkClick r:id="rId4"/>
              </a:rPr>
              <a:t>https://foodsystemsdashboard.org/compareandanalyze</a:t>
            </a:r>
            <a:endParaRPr lang="en-US" sz="1400" u="sng" dirty="0"/>
          </a:p>
          <a:p>
            <a:r>
              <a:rPr lang="en-US" sz="1400" u="sng" baseline="30000" dirty="0"/>
              <a:t>4</a:t>
            </a:r>
            <a:r>
              <a:rPr lang="en-US" sz="1400" u="sng" dirty="0"/>
              <a:t> </a:t>
            </a:r>
            <a:r>
              <a:rPr lang="en-US" sz="1400" u="sng" dirty="0">
                <a:hlinkClick r:id="rId5"/>
              </a:rPr>
              <a:t>https://www.stat.gov.az/source/budget_households/</a:t>
            </a:r>
            <a:r>
              <a:rPr lang="en-US" sz="1400" u="sng" dirty="0"/>
              <a:t> </a:t>
            </a:r>
            <a:r>
              <a:rPr lang="en-US" sz="1400" dirty="0"/>
              <a:t> </a:t>
            </a:r>
            <a:endParaRPr lang="ru-RU" sz="1400" baseline="30000" dirty="0"/>
          </a:p>
        </p:txBody>
      </p:sp>
      <p:sp>
        <p:nvSpPr>
          <p:cNvPr id="3" name="Rectangle 2">
            <a:extLst>
              <a:ext uri="{FF2B5EF4-FFF2-40B4-BE49-F238E27FC236}">
                <a16:creationId xmlns:a16="http://schemas.microsoft.com/office/drawing/2014/main" id="{717023B8-CF10-4F8A-BC8F-C95E4A1DC994}"/>
              </a:ext>
            </a:extLst>
          </p:cNvPr>
          <p:cNvSpPr/>
          <p:nvPr/>
        </p:nvSpPr>
        <p:spPr>
          <a:xfrm>
            <a:off x="593270" y="634071"/>
            <a:ext cx="10951030" cy="5016758"/>
          </a:xfrm>
          <a:prstGeom prst="rect">
            <a:avLst/>
          </a:prstGeom>
          <a:ln>
            <a:noFill/>
          </a:ln>
        </p:spPr>
        <p:txBody>
          <a:bodyPr wrap="square">
            <a:spAutoFit/>
          </a:bodyPr>
          <a:lstStyle/>
          <a:p>
            <a:pPr marL="342900" indent="-342900">
              <a:spcBef>
                <a:spcPts val="600"/>
              </a:spcBef>
              <a:spcAft>
                <a:spcPts val="600"/>
              </a:spcAft>
              <a:buFont typeface="Wingdings" panose="05000000000000000000" pitchFamily="2" charset="2"/>
              <a:buChar char="v"/>
            </a:pPr>
            <a:r>
              <a:rPr lang="en-US" dirty="0"/>
              <a:t>For 2021, Azerbaijan ranks 56</a:t>
            </a:r>
            <a:r>
              <a:rPr lang="en-US" baseline="30000" dirty="0"/>
              <a:t>th</a:t>
            </a:r>
            <a:r>
              <a:rPr lang="en-US" dirty="0"/>
              <a:t> on </a:t>
            </a:r>
            <a:r>
              <a:rPr lang="en-US" dirty="0">
                <a:solidFill>
                  <a:srgbClr val="0070C0"/>
                </a:solidFill>
              </a:rPr>
              <a:t>Global Food Security Index</a:t>
            </a:r>
            <a:r>
              <a:rPr lang="en-US" baseline="30000" dirty="0"/>
              <a:t>1</a:t>
            </a:r>
            <a:r>
              <a:rPr lang="en-US" dirty="0"/>
              <a:t> with 62.6 overall score, while the first three places belong to Ireland, Austria and United Kingdom, respectively.</a:t>
            </a:r>
          </a:p>
          <a:p>
            <a:pPr marL="342900" indent="-342900">
              <a:spcBef>
                <a:spcPts val="600"/>
              </a:spcBef>
              <a:spcAft>
                <a:spcPts val="600"/>
              </a:spcAft>
              <a:buFont typeface="Wingdings" panose="05000000000000000000" pitchFamily="2" charset="2"/>
              <a:buChar char="v"/>
            </a:pPr>
            <a:r>
              <a:rPr lang="en-US" dirty="0"/>
              <a:t>For 2019, the </a:t>
            </a:r>
            <a:r>
              <a:rPr lang="en-US" dirty="0">
                <a:solidFill>
                  <a:srgbClr val="0070C0"/>
                </a:solidFill>
              </a:rPr>
              <a:t>Prevalence of undernourishment </a:t>
            </a:r>
            <a:r>
              <a:rPr lang="en-US" dirty="0"/>
              <a:t>in Azerbaijan was about 2.5%</a:t>
            </a:r>
            <a:r>
              <a:rPr lang="az-Latn-AZ" baseline="30000" dirty="0"/>
              <a:t>2</a:t>
            </a:r>
            <a:r>
              <a:rPr lang="en-US" dirty="0"/>
              <a:t>, which is quite low. </a:t>
            </a:r>
          </a:p>
          <a:p>
            <a:pPr marL="342900" indent="-342900">
              <a:spcBef>
                <a:spcPts val="600"/>
              </a:spcBef>
              <a:spcAft>
                <a:spcPts val="600"/>
              </a:spcAft>
              <a:buFont typeface="Wingdings" panose="05000000000000000000" pitchFamily="2" charset="2"/>
              <a:buChar char="v"/>
            </a:pPr>
            <a:r>
              <a:rPr lang="en-US" dirty="0"/>
              <a:t>Azerbaijan’s food system combines traditional and modern dynamics, with the former being dominant over the latter. As a result, Azerbaijan has an ‘informal and expanding’ type of food system</a:t>
            </a:r>
            <a:r>
              <a:rPr lang="en-US" baseline="30000" dirty="0"/>
              <a:t>3</a:t>
            </a:r>
            <a:r>
              <a:rPr lang="en-US" dirty="0"/>
              <a:t>. </a:t>
            </a:r>
          </a:p>
          <a:p>
            <a:pPr marL="342900" indent="-342900">
              <a:spcBef>
                <a:spcPts val="600"/>
              </a:spcBef>
              <a:spcAft>
                <a:spcPts val="600"/>
              </a:spcAft>
              <a:buFont typeface="Wingdings" panose="05000000000000000000" pitchFamily="2" charset="2"/>
              <a:buChar char="v"/>
            </a:pPr>
            <a:r>
              <a:rPr lang="en-US" dirty="0"/>
              <a:t>More inclusive economic growth, particularly in the last ten years, may have led to steeper declines in food insecurity. According to World Bank data, the level of prevalence of undernourishment in the country remains stable at 2.5% for the last 14 years which was 17.1% in 2001. </a:t>
            </a:r>
          </a:p>
          <a:p>
            <a:pPr marL="342900" indent="-342900">
              <a:spcBef>
                <a:spcPts val="600"/>
              </a:spcBef>
              <a:spcAft>
                <a:spcPts val="600"/>
              </a:spcAft>
              <a:buFont typeface="Wingdings" panose="05000000000000000000" pitchFamily="2" charset="2"/>
              <a:buChar char="v"/>
            </a:pPr>
            <a:r>
              <a:rPr lang="en-US" dirty="0"/>
              <a:t>The share of per capita monthly consumption expenditures for food is 43% in the country. It should be noted that this figure is gradually declining. Thus, the share of food products in monthly consumption expenditures has decreased by 25 percentage points over the past 20 years</a:t>
            </a:r>
            <a:r>
              <a:rPr lang="en-US" baseline="30000" dirty="0"/>
              <a:t>4</a:t>
            </a:r>
            <a:r>
              <a:rPr lang="en-US" dirty="0"/>
              <a:t>. </a:t>
            </a:r>
          </a:p>
          <a:p>
            <a:pPr marL="342900" indent="-342900">
              <a:spcBef>
                <a:spcPts val="600"/>
              </a:spcBef>
              <a:spcAft>
                <a:spcPts val="600"/>
              </a:spcAft>
              <a:buFont typeface="Wingdings" panose="05000000000000000000" pitchFamily="2" charset="2"/>
              <a:buChar char="v"/>
            </a:pPr>
            <a:r>
              <a:rPr lang="en-US" dirty="0"/>
              <a:t>Modern trends in food production and distribution are rapidly gaining momentum, as evidenced by an increase in the market share of supermarkets, an intensification of agriculture and food production with improved varieties, and an increase in agricultural exports that meet stringent private and public quality standards in global value chains.</a:t>
            </a:r>
          </a:p>
        </p:txBody>
      </p:sp>
      <p:sp>
        <p:nvSpPr>
          <p:cNvPr id="4" name="TextBox 3">
            <a:extLst>
              <a:ext uri="{FF2B5EF4-FFF2-40B4-BE49-F238E27FC236}">
                <a16:creationId xmlns:a16="http://schemas.microsoft.com/office/drawing/2014/main" id="{F8542EFD-B884-4D24-90BF-F22DBF3E85B3}"/>
              </a:ext>
            </a:extLst>
          </p:cNvPr>
          <p:cNvSpPr txBox="1"/>
          <p:nvPr/>
        </p:nvSpPr>
        <p:spPr>
          <a:xfrm>
            <a:off x="511628" y="172406"/>
            <a:ext cx="1750800" cy="461665"/>
          </a:xfrm>
          <a:prstGeom prst="rect">
            <a:avLst/>
          </a:prstGeom>
          <a:noFill/>
        </p:spPr>
        <p:txBody>
          <a:bodyPr wrap="none" rtlCol="0">
            <a:spAutoFit/>
          </a:bodyPr>
          <a:lstStyle/>
          <a:p>
            <a:r>
              <a:rPr lang="en-US" sz="2400" b="1" dirty="0">
                <a:solidFill>
                  <a:srgbClr val="0070C0"/>
                </a:solidFill>
              </a:rPr>
              <a:t>KEY TRENDS</a:t>
            </a:r>
            <a:endParaRPr lang="ru-RU" sz="2400" b="1" dirty="0">
              <a:solidFill>
                <a:srgbClr val="0070C0"/>
              </a:solidFill>
            </a:endParaRPr>
          </a:p>
        </p:txBody>
      </p:sp>
    </p:spTree>
    <p:extLst>
      <p:ext uri="{BB962C8B-B14F-4D97-AF65-F5344CB8AC3E}">
        <p14:creationId xmlns:p14="http://schemas.microsoft.com/office/powerpoint/2010/main" val="138588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109A68-8544-4766-A12D-54F80100B304}"/>
              </a:ext>
            </a:extLst>
          </p:cNvPr>
          <p:cNvSpPr/>
          <p:nvPr/>
        </p:nvSpPr>
        <p:spPr>
          <a:xfrm>
            <a:off x="227082" y="269186"/>
            <a:ext cx="3402535" cy="400110"/>
          </a:xfrm>
          <a:prstGeom prst="rect">
            <a:avLst/>
          </a:prstGeom>
        </p:spPr>
        <p:txBody>
          <a:bodyPr wrap="none">
            <a:spAutoFit/>
          </a:bodyPr>
          <a:lstStyle/>
          <a:p>
            <a:r>
              <a:rPr lang="ru-RU" sz="2000" b="1" dirty="0">
                <a:solidFill>
                  <a:srgbClr val="0070C0"/>
                </a:solidFill>
              </a:rPr>
              <a:t>LEVEL OF SELF-SUFFICIENCY</a:t>
            </a:r>
            <a:r>
              <a:rPr lang="ru-RU" sz="2000" b="1" dirty="0"/>
              <a:t>, </a:t>
            </a:r>
            <a:r>
              <a:rPr lang="en-US" sz="2000" b="1" dirty="0"/>
              <a:t>%</a:t>
            </a:r>
            <a:endParaRPr lang="ru-RU" sz="2000" b="1" dirty="0"/>
          </a:p>
        </p:txBody>
      </p:sp>
      <p:graphicFrame>
        <p:nvGraphicFramePr>
          <p:cNvPr id="4" name="Table 3">
            <a:extLst>
              <a:ext uri="{FF2B5EF4-FFF2-40B4-BE49-F238E27FC236}">
                <a16:creationId xmlns:a16="http://schemas.microsoft.com/office/drawing/2014/main" id="{64C093E5-164C-444F-B662-7702BEC8A101}"/>
              </a:ext>
            </a:extLst>
          </p:cNvPr>
          <p:cNvGraphicFramePr>
            <a:graphicFrameLocks noGrp="1"/>
          </p:cNvGraphicFramePr>
          <p:nvPr>
            <p:extLst>
              <p:ext uri="{D42A27DB-BD31-4B8C-83A1-F6EECF244321}">
                <p14:modId xmlns:p14="http://schemas.microsoft.com/office/powerpoint/2010/main" val="856892421"/>
              </p:ext>
            </p:extLst>
          </p:nvPr>
        </p:nvGraphicFramePr>
        <p:xfrm>
          <a:off x="327259" y="1264586"/>
          <a:ext cx="5380524" cy="5301166"/>
        </p:xfrm>
        <a:graphic>
          <a:graphicData uri="http://schemas.openxmlformats.org/drawingml/2006/table">
            <a:tbl>
              <a:tblPr/>
              <a:tblGrid>
                <a:gridCol w="3336207">
                  <a:extLst>
                    <a:ext uri="{9D8B030D-6E8A-4147-A177-3AD203B41FA5}">
                      <a16:colId xmlns:a16="http://schemas.microsoft.com/office/drawing/2014/main" val="1220475814"/>
                    </a:ext>
                  </a:extLst>
                </a:gridCol>
                <a:gridCol w="681439">
                  <a:extLst>
                    <a:ext uri="{9D8B030D-6E8A-4147-A177-3AD203B41FA5}">
                      <a16:colId xmlns:a16="http://schemas.microsoft.com/office/drawing/2014/main" val="936617484"/>
                    </a:ext>
                  </a:extLst>
                </a:gridCol>
                <a:gridCol w="681439">
                  <a:extLst>
                    <a:ext uri="{9D8B030D-6E8A-4147-A177-3AD203B41FA5}">
                      <a16:colId xmlns:a16="http://schemas.microsoft.com/office/drawing/2014/main" val="3060160650"/>
                    </a:ext>
                  </a:extLst>
                </a:gridCol>
                <a:gridCol w="681439">
                  <a:extLst>
                    <a:ext uri="{9D8B030D-6E8A-4147-A177-3AD203B41FA5}">
                      <a16:colId xmlns:a16="http://schemas.microsoft.com/office/drawing/2014/main" val="1057604264"/>
                    </a:ext>
                  </a:extLst>
                </a:gridCol>
              </a:tblGrid>
              <a:tr h="193368">
                <a:tc>
                  <a:txBody>
                    <a:bodyPr/>
                    <a:lstStyle/>
                    <a:p>
                      <a:pPr algn="l" fontAlgn="b"/>
                      <a:r>
                        <a:rPr lang="ru-RU" sz="1300" b="0" i="0" u="none" strike="noStrike">
                          <a:solidFill>
                            <a:srgbClr val="000000"/>
                          </a:solidFill>
                          <a:effectLst/>
                          <a:latin typeface="Calibri" panose="020F0502020204030204" pitchFamily="34" charset="0"/>
                        </a:rPr>
                        <a:t> </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ru-RU" sz="1300" b="1" i="0" u="none" strike="noStrike">
                          <a:solidFill>
                            <a:srgbClr val="000000"/>
                          </a:solidFill>
                          <a:effectLst/>
                          <a:latin typeface="Calibri" panose="020F0502020204030204" pitchFamily="34" charset="0"/>
                        </a:rPr>
                        <a:t>2010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ru-RU" sz="1300" b="1" i="0" u="none" strike="noStrike">
                          <a:solidFill>
                            <a:srgbClr val="000000"/>
                          </a:solidFill>
                          <a:effectLst/>
                          <a:latin typeface="Calibri" panose="020F0502020204030204" pitchFamily="34" charset="0"/>
                        </a:rPr>
                        <a:t>2015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ru-RU" sz="1300" b="1" i="0" u="none" strike="noStrike">
                          <a:solidFill>
                            <a:srgbClr val="000000"/>
                          </a:solidFill>
                          <a:effectLst/>
                          <a:latin typeface="Calibri" panose="020F0502020204030204" pitchFamily="34" charset="0"/>
                        </a:rPr>
                        <a:t>2020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12586684"/>
                  </a:ext>
                </a:extLst>
              </a:tr>
              <a:tr h="193368">
                <a:tc gridSpan="4">
                  <a:txBody>
                    <a:bodyPr/>
                    <a:lstStyle/>
                    <a:p>
                      <a:pPr algn="ctr" fontAlgn="b"/>
                      <a:r>
                        <a:rPr lang="en-US" sz="1300" b="1" i="0" u="none" strike="noStrike">
                          <a:solidFill>
                            <a:srgbClr val="000000"/>
                          </a:solidFill>
                          <a:effectLst/>
                          <a:latin typeface="Calibri" panose="020F0502020204030204" pitchFamily="34" charset="0"/>
                        </a:rPr>
                        <a:t>Crops</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D9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15784811"/>
                  </a:ext>
                </a:extLst>
              </a:tr>
              <a:tr h="193368">
                <a:tc>
                  <a:txBody>
                    <a:bodyPr/>
                    <a:lstStyle/>
                    <a:p>
                      <a:pPr algn="l" fontAlgn="b"/>
                      <a:r>
                        <a:rPr lang="en-US" sz="1300" b="0" i="0" u="none" strike="noStrike" dirty="0">
                          <a:solidFill>
                            <a:srgbClr val="000000"/>
                          </a:solidFill>
                          <a:effectLst/>
                          <a:latin typeface="Calibri" panose="020F0502020204030204" pitchFamily="34" charset="0"/>
                        </a:rPr>
                        <a:t>Total of grains (excluding paddy)</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56.5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64.5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68.1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054464262"/>
                  </a:ext>
                </a:extLst>
              </a:tr>
              <a:tr h="193368">
                <a:tc>
                  <a:txBody>
                    <a:bodyPr/>
                    <a:lstStyle/>
                    <a:p>
                      <a:pPr algn="l" fontAlgn="b"/>
                      <a:r>
                        <a:rPr lang="en-US" sz="1300" b="0" i="1" u="none" strike="noStrike" dirty="0">
                          <a:solidFill>
                            <a:srgbClr val="000000"/>
                          </a:solidFill>
                          <a:effectLst/>
                          <a:latin typeface="Calibri" panose="020F0502020204030204" pitchFamily="34" charset="0"/>
                        </a:rPr>
                        <a:t>wheat</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48.9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54.8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C00000"/>
                          </a:solidFill>
                          <a:effectLst/>
                          <a:latin typeface="Calibri" panose="020F0502020204030204" pitchFamily="34" charset="0"/>
                        </a:rPr>
                        <a:t>57.1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258692684"/>
                  </a:ext>
                </a:extLst>
              </a:tr>
              <a:tr h="193368">
                <a:tc>
                  <a:txBody>
                    <a:bodyPr/>
                    <a:lstStyle/>
                    <a:p>
                      <a:pPr algn="l" fontAlgn="b"/>
                      <a:r>
                        <a:rPr lang="en-US" sz="1300" b="0" i="1" u="none" strike="noStrike" dirty="0">
                          <a:solidFill>
                            <a:srgbClr val="000000"/>
                          </a:solidFill>
                          <a:effectLst/>
                          <a:latin typeface="Calibri" panose="020F0502020204030204" pitchFamily="34" charset="0"/>
                        </a:rPr>
                        <a:t>barley</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87.7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95.1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94.6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77832678"/>
                  </a:ext>
                </a:extLst>
              </a:tr>
              <a:tr h="193368">
                <a:tc>
                  <a:txBody>
                    <a:bodyPr/>
                    <a:lstStyle/>
                    <a:p>
                      <a:pPr algn="l" fontAlgn="b"/>
                      <a:r>
                        <a:rPr lang="en-US" sz="1300" b="0" i="1" u="none" strike="noStrike" dirty="0">
                          <a:solidFill>
                            <a:srgbClr val="000000"/>
                          </a:solidFill>
                          <a:effectLst/>
                          <a:latin typeface="Calibri" panose="020F0502020204030204" pitchFamily="34" charset="0"/>
                        </a:rPr>
                        <a:t>maize</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64.5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54.1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86.6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54144763"/>
                  </a:ext>
                </a:extLst>
              </a:tr>
              <a:tr h="193368">
                <a:tc>
                  <a:txBody>
                    <a:bodyPr/>
                    <a:lstStyle/>
                    <a:p>
                      <a:pPr algn="l" fontAlgn="b"/>
                      <a:r>
                        <a:rPr lang="en-US" sz="1300" b="0" i="1" u="none" strike="noStrike" dirty="0">
                          <a:solidFill>
                            <a:srgbClr val="000000"/>
                          </a:solidFill>
                          <a:effectLst/>
                          <a:latin typeface="Calibri" panose="020F0502020204030204" pitchFamily="34" charset="0"/>
                        </a:rPr>
                        <a:t>porridge</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80.6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93.1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86.6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865991505"/>
                  </a:ext>
                </a:extLst>
              </a:tr>
              <a:tr h="193368">
                <a:tc>
                  <a:txBody>
                    <a:bodyPr/>
                    <a:lstStyle/>
                    <a:p>
                      <a:pPr algn="l" fontAlgn="b"/>
                      <a:r>
                        <a:rPr lang="en-US" sz="1300" b="0" i="1" u="none" strike="noStrike" dirty="0">
                          <a:solidFill>
                            <a:srgbClr val="000000"/>
                          </a:solidFill>
                          <a:effectLst/>
                          <a:latin typeface="Calibri" panose="020F0502020204030204" pitchFamily="34" charset="0"/>
                        </a:rPr>
                        <a:t>other grains</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93.9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26463560"/>
                  </a:ext>
                </a:extLst>
              </a:tr>
              <a:tr h="193368">
                <a:tc>
                  <a:txBody>
                    <a:bodyPr/>
                    <a:lstStyle/>
                    <a:p>
                      <a:pPr algn="l" fontAlgn="b"/>
                      <a:r>
                        <a:rPr lang="en-US" sz="1300" b="0" i="0" u="none" strike="noStrike" dirty="0">
                          <a:solidFill>
                            <a:srgbClr val="000000"/>
                          </a:solidFill>
                          <a:effectLst/>
                          <a:latin typeface="Calibri" panose="020F0502020204030204" pitchFamily="34" charset="0"/>
                        </a:rPr>
                        <a:t>Leguminous</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65.8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69.3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60.3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63903467"/>
                  </a:ext>
                </a:extLst>
              </a:tr>
              <a:tr h="193368">
                <a:tc>
                  <a:txBody>
                    <a:bodyPr/>
                    <a:lstStyle/>
                    <a:p>
                      <a:pPr algn="l" fontAlgn="b"/>
                      <a:r>
                        <a:rPr lang="en-US" sz="1300" b="0" i="0" u="none" strike="noStrike" dirty="0">
                          <a:solidFill>
                            <a:srgbClr val="000000"/>
                          </a:solidFill>
                          <a:effectLst/>
                          <a:latin typeface="Calibri" panose="020F0502020204030204" pitchFamily="34" charset="0"/>
                        </a:rPr>
                        <a:t>Potato</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100.5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89.1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90.6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04483914"/>
                  </a:ext>
                </a:extLst>
              </a:tr>
              <a:tr h="193368">
                <a:tc>
                  <a:txBody>
                    <a:bodyPr/>
                    <a:lstStyle/>
                    <a:p>
                      <a:pPr algn="l" fontAlgn="b"/>
                      <a:r>
                        <a:rPr lang="en-US" sz="1300" b="0" i="0" u="none" strike="noStrike" dirty="0">
                          <a:solidFill>
                            <a:srgbClr val="000000"/>
                          </a:solidFill>
                          <a:effectLst/>
                          <a:latin typeface="Calibri" panose="020F0502020204030204" pitchFamily="34" charset="0"/>
                        </a:rPr>
                        <a:t>Vegetables of all kinds</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97.6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103.4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B050"/>
                          </a:solidFill>
                          <a:effectLst/>
                          <a:latin typeface="Calibri" panose="020F0502020204030204" pitchFamily="34" charset="0"/>
                        </a:rPr>
                        <a:t>110.4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08771520"/>
                  </a:ext>
                </a:extLst>
              </a:tr>
              <a:tr h="193368">
                <a:tc>
                  <a:txBody>
                    <a:bodyPr/>
                    <a:lstStyle/>
                    <a:p>
                      <a:pPr algn="l" fontAlgn="b"/>
                      <a:r>
                        <a:rPr lang="en-US" sz="1300" b="0" i="0" u="none" strike="noStrike" dirty="0">
                          <a:solidFill>
                            <a:srgbClr val="000000"/>
                          </a:solidFill>
                          <a:effectLst/>
                          <a:latin typeface="Calibri" panose="020F0502020204030204" pitchFamily="34" charset="0"/>
                        </a:rPr>
                        <a:t>Tomato</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106.0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113.7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B050"/>
                          </a:solidFill>
                          <a:effectLst/>
                          <a:latin typeface="Calibri" panose="020F0502020204030204" pitchFamily="34" charset="0"/>
                        </a:rPr>
                        <a:t>131.0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15443967"/>
                  </a:ext>
                </a:extLst>
              </a:tr>
              <a:tr h="193368">
                <a:tc>
                  <a:txBody>
                    <a:bodyPr/>
                    <a:lstStyle/>
                    <a:p>
                      <a:pPr algn="l" fontAlgn="b"/>
                      <a:r>
                        <a:rPr lang="en-US" sz="1300" b="0" i="0" u="none" strike="noStrike" dirty="0">
                          <a:solidFill>
                            <a:srgbClr val="000000"/>
                          </a:solidFill>
                          <a:effectLst/>
                          <a:latin typeface="Calibri" panose="020F0502020204030204" pitchFamily="34" charset="0"/>
                        </a:rPr>
                        <a:t>Market garden crops</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100.0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100.0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B050"/>
                          </a:solidFill>
                          <a:effectLst/>
                          <a:latin typeface="Calibri" panose="020F0502020204030204" pitchFamily="34" charset="0"/>
                        </a:rPr>
                        <a:t>100.8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831252856"/>
                  </a:ext>
                </a:extLst>
              </a:tr>
              <a:tr h="193368">
                <a:tc>
                  <a:txBody>
                    <a:bodyPr/>
                    <a:lstStyle/>
                    <a:p>
                      <a:pPr algn="l" fontAlgn="b"/>
                      <a:r>
                        <a:rPr lang="en-US" sz="1300" b="0" i="0" u="none" strike="noStrike">
                          <a:solidFill>
                            <a:srgbClr val="000000"/>
                          </a:solidFill>
                          <a:effectLst/>
                          <a:latin typeface="Calibri" panose="020F0502020204030204" pitchFamily="34" charset="0"/>
                        </a:rPr>
                        <a:t>Fruit and barries</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107.9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113.7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B050"/>
                          </a:solidFill>
                          <a:effectLst/>
                          <a:latin typeface="Calibri" panose="020F0502020204030204" pitchFamily="34" charset="0"/>
                        </a:rPr>
                        <a:t>116.3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613119901"/>
                  </a:ext>
                </a:extLst>
              </a:tr>
              <a:tr h="193368">
                <a:tc>
                  <a:txBody>
                    <a:bodyPr/>
                    <a:lstStyle/>
                    <a:p>
                      <a:pPr algn="l" fontAlgn="b"/>
                      <a:r>
                        <a:rPr lang="en-US" sz="1300" b="0" i="0" u="none" strike="noStrike" dirty="0">
                          <a:solidFill>
                            <a:srgbClr val="000000"/>
                          </a:solidFill>
                          <a:effectLst/>
                          <a:latin typeface="Calibri" panose="020F0502020204030204" pitchFamily="34" charset="0"/>
                        </a:rPr>
                        <a:t>Walnut and hazelnut</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121.6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132.5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B050"/>
                          </a:solidFill>
                          <a:effectLst/>
                          <a:latin typeface="Calibri" panose="020F0502020204030204" pitchFamily="34" charset="0"/>
                        </a:rPr>
                        <a:t>138.0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37410144"/>
                  </a:ext>
                </a:extLst>
              </a:tr>
              <a:tr h="193368">
                <a:tc>
                  <a:txBody>
                    <a:bodyPr/>
                    <a:lstStyle/>
                    <a:p>
                      <a:pPr algn="l" fontAlgn="b"/>
                      <a:r>
                        <a:rPr lang="en-US" sz="1300" b="0" i="0" u="none" strike="noStrike" dirty="0">
                          <a:solidFill>
                            <a:srgbClr val="000000"/>
                          </a:solidFill>
                          <a:effectLst/>
                          <a:latin typeface="Calibri" panose="020F0502020204030204" pitchFamily="34" charset="0"/>
                        </a:rPr>
                        <a:t>Pomegranate</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103.7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B050"/>
                          </a:solidFill>
                          <a:effectLst/>
                          <a:latin typeface="Calibri" panose="020F0502020204030204" pitchFamily="34" charset="0"/>
                        </a:rPr>
                        <a:t>112.0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26161671"/>
                  </a:ext>
                </a:extLst>
              </a:tr>
              <a:tr h="193368">
                <a:tc>
                  <a:txBody>
                    <a:bodyPr/>
                    <a:lstStyle/>
                    <a:p>
                      <a:pPr algn="l" fontAlgn="b"/>
                      <a:r>
                        <a:rPr lang="en-US" sz="1300" b="0" i="0" u="none" strike="noStrike" dirty="0">
                          <a:solidFill>
                            <a:srgbClr val="000000"/>
                          </a:solidFill>
                          <a:effectLst/>
                          <a:latin typeface="Calibri" panose="020F0502020204030204" pitchFamily="34" charset="0"/>
                        </a:rPr>
                        <a:t>Grape</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90.4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93.1</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95.8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645644246"/>
                  </a:ext>
                </a:extLst>
              </a:tr>
              <a:tr h="193368">
                <a:tc gridSpan="4">
                  <a:txBody>
                    <a:bodyPr/>
                    <a:lstStyle/>
                    <a:p>
                      <a:pPr algn="ctr" fontAlgn="b"/>
                      <a:r>
                        <a:rPr lang="en-US" sz="1300" b="1" i="0" u="none" strike="noStrike" dirty="0">
                          <a:solidFill>
                            <a:srgbClr val="000000"/>
                          </a:solidFill>
                          <a:effectLst/>
                          <a:latin typeface="Calibri" panose="020F0502020204030204" pitchFamily="34" charset="0"/>
                        </a:rPr>
                        <a:t>Livestock</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FD9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56662229"/>
                  </a:ext>
                </a:extLst>
              </a:tr>
              <a:tr h="193368">
                <a:tc>
                  <a:txBody>
                    <a:bodyPr/>
                    <a:lstStyle/>
                    <a:p>
                      <a:pPr algn="l" fontAlgn="b"/>
                      <a:r>
                        <a:rPr lang="en-US" sz="1300" b="0" i="0" u="none" strike="noStrike" dirty="0">
                          <a:solidFill>
                            <a:srgbClr val="000000"/>
                          </a:solidFill>
                          <a:effectLst/>
                          <a:latin typeface="Calibri" panose="020F0502020204030204" pitchFamily="34" charset="0"/>
                        </a:rPr>
                        <a:t>All types of meat and meat products</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87.7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94.7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84.5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923936750"/>
                  </a:ext>
                </a:extLst>
              </a:tr>
              <a:tr h="193368">
                <a:tc>
                  <a:txBody>
                    <a:bodyPr/>
                    <a:lstStyle/>
                    <a:p>
                      <a:pPr algn="l" fontAlgn="b"/>
                      <a:r>
                        <a:rPr lang="en-US" sz="1300" b="0" i="1" u="none" strike="noStrike" dirty="0">
                          <a:solidFill>
                            <a:srgbClr val="000000"/>
                          </a:solidFill>
                          <a:effectLst/>
                          <a:latin typeface="Calibri" panose="020F0502020204030204" pitchFamily="34" charset="0"/>
                        </a:rPr>
                        <a:t>beef and beef products</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95.5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91.8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87.4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96310212"/>
                  </a:ext>
                </a:extLst>
              </a:tr>
              <a:tr h="193368">
                <a:tc>
                  <a:txBody>
                    <a:bodyPr/>
                    <a:lstStyle/>
                    <a:p>
                      <a:pPr algn="l" fontAlgn="b"/>
                      <a:r>
                        <a:rPr lang="en-US" sz="1300" b="0" i="1" u="none" strike="noStrike" dirty="0">
                          <a:solidFill>
                            <a:srgbClr val="000000"/>
                          </a:solidFill>
                          <a:effectLst/>
                          <a:latin typeface="Calibri" panose="020F0502020204030204" pitchFamily="34" charset="0"/>
                        </a:rPr>
                        <a:t>mutton and goats meat and meat products</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99.7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99.3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97.3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7676228"/>
                  </a:ext>
                </a:extLst>
              </a:tr>
              <a:tr h="193368">
                <a:tc>
                  <a:txBody>
                    <a:bodyPr/>
                    <a:lstStyle/>
                    <a:p>
                      <a:pPr algn="l" fontAlgn="b"/>
                      <a:r>
                        <a:rPr lang="en-US" sz="1300" b="0" i="1" u="none" strike="noStrike" dirty="0">
                          <a:solidFill>
                            <a:srgbClr val="000000"/>
                          </a:solidFill>
                          <a:effectLst/>
                          <a:latin typeface="Calibri" panose="020F0502020204030204" pitchFamily="34" charset="0"/>
                        </a:rPr>
                        <a:t>pork and pork products</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19.7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17.8</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4.7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15151500"/>
                  </a:ext>
                </a:extLst>
              </a:tr>
              <a:tr h="193368">
                <a:tc>
                  <a:txBody>
                    <a:bodyPr/>
                    <a:lstStyle/>
                    <a:p>
                      <a:pPr algn="l" fontAlgn="b"/>
                      <a:r>
                        <a:rPr lang="en-US" sz="1300" b="0" i="1" u="none" strike="noStrike" dirty="0">
                          <a:solidFill>
                            <a:srgbClr val="000000"/>
                          </a:solidFill>
                          <a:effectLst/>
                          <a:latin typeface="Calibri" panose="020F0502020204030204" pitchFamily="34" charset="0"/>
                        </a:rPr>
                        <a:t>poultry meat and meat products</a:t>
                      </a:r>
                    </a:p>
                  </a:txBody>
                  <a:tcPr marL="27432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70.6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98.6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79.0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103376797"/>
                  </a:ext>
                </a:extLst>
              </a:tr>
              <a:tr h="193368">
                <a:tc>
                  <a:txBody>
                    <a:bodyPr/>
                    <a:lstStyle/>
                    <a:p>
                      <a:pPr algn="l" fontAlgn="b"/>
                      <a:r>
                        <a:rPr lang="en-US" sz="1300" b="0" i="0" u="none" strike="noStrike" dirty="0">
                          <a:solidFill>
                            <a:srgbClr val="000000"/>
                          </a:solidFill>
                          <a:effectLst/>
                          <a:latin typeface="Calibri" panose="020F0502020204030204" pitchFamily="34" charset="0"/>
                        </a:rPr>
                        <a:t>Milk and dairy products</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70.4</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84.3</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83.5</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780127637"/>
                  </a:ext>
                </a:extLst>
              </a:tr>
              <a:tr h="193368">
                <a:tc>
                  <a:txBody>
                    <a:bodyPr/>
                    <a:lstStyle/>
                    <a:p>
                      <a:pPr algn="l" fontAlgn="b"/>
                      <a:r>
                        <a:rPr lang="en-US" sz="1300" b="0" i="0" u="none" strike="noStrike" dirty="0">
                          <a:solidFill>
                            <a:srgbClr val="000000"/>
                          </a:solidFill>
                          <a:effectLst/>
                          <a:latin typeface="Calibri" panose="020F0502020204030204" pitchFamily="34" charset="0"/>
                        </a:rPr>
                        <a:t>Egg</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97.9</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99.7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B050"/>
                          </a:solidFill>
                          <a:effectLst/>
                          <a:latin typeface="Calibri" panose="020F0502020204030204" pitchFamily="34" charset="0"/>
                        </a:rPr>
                        <a:t>100.0</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93951956"/>
                  </a:ext>
                </a:extLst>
              </a:tr>
              <a:tr h="193368">
                <a:tc>
                  <a:txBody>
                    <a:bodyPr/>
                    <a:lstStyle/>
                    <a:p>
                      <a:pPr algn="l" fontAlgn="b"/>
                      <a:r>
                        <a:rPr lang="en-US" sz="1300" b="0" i="0" u="none" strike="noStrike" dirty="0">
                          <a:solidFill>
                            <a:srgbClr val="000000"/>
                          </a:solidFill>
                          <a:effectLst/>
                          <a:latin typeface="Calibri" panose="020F0502020204030204" pitchFamily="34" charset="0"/>
                        </a:rPr>
                        <a:t>Fish and fish products</a:t>
                      </a:r>
                    </a:p>
                  </a:txBody>
                  <a:tcPr marL="182880"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76.6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77.6</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81.7</a:t>
                      </a:r>
                    </a:p>
                  </a:txBody>
                  <a:tcPr marL="5771" marR="5771" marT="5771"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32386931"/>
                  </a:ext>
                </a:extLst>
              </a:tr>
            </a:tbl>
          </a:graphicData>
        </a:graphic>
      </p:graphicFrame>
      <p:sp>
        <p:nvSpPr>
          <p:cNvPr id="5" name="Rectangle 4">
            <a:extLst>
              <a:ext uri="{FF2B5EF4-FFF2-40B4-BE49-F238E27FC236}">
                <a16:creationId xmlns:a16="http://schemas.microsoft.com/office/drawing/2014/main" id="{A3DEC2F9-25FE-4483-9E66-183EA3DECDD4}"/>
              </a:ext>
            </a:extLst>
          </p:cNvPr>
          <p:cNvSpPr/>
          <p:nvPr/>
        </p:nvSpPr>
        <p:spPr>
          <a:xfrm>
            <a:off x="310162" y="778471"/>
            <a:ext cx="3637346" cy="397835"/>
          </a:xfrm>
          <a:prstGeom prst="rect">
            <a:avLst/>
          </a:prstGeom>
        </p:spPr>
        <p:txBody>
          <a:bodyPr wrap="square">
            <a:spAutoFit/>
          </a:bodyPr>
          <a:lstStyle/>
          <a:p>
            <a:r>
              <a:rPr lang="en-US" sz="2000" b="1" dirty="0"/>
              <a:t>Agricultural p</a:t>
            </a:r>
            <a:r>
              <a:rPr lang="ru-RU" sz="2000" b="1" dirty="0" err="1"/>
              <a:t>roducts</a:t>
            </a:r>
            <a:endParaRPr lang="ru-RU" sz="2000" b="1" dirty="0"/>
          </a:p>
        </p:txBody>
      </p:sp>
      <p:graphicFrame>
        <p:nvGraphicFramePr>
          <p:cNvPr id="7" name="Table 6">
            <a:extLst>
              <a:ext uri="{FF2B5EF4-FFF2-40B4-BE49-F238E27FC236}">
                <a16:creationId xmlns:a16="http://schemas.microsoft.com/office/drawing/2014/main" id="{1A15D4C5-39B5-44DE-B7EC-BA50A3F89EE1}"/>
              </a:ext>
            </a:extLst>
          </p:cNvPr>
          <p:cNvGraphicFramePr>
            <a:graphicFrameLocks noGrp="1"/>
          </p:cNvGraphicFramePr>
          <p:nvPr>
            <p:extLst>
              <p:ext uri="{D42A27DB-BD31-4B8C-83A1-F6EECF244321}">
                <p14:modId xmlns:p14="http://schemas.microsoft.com/office/powerpoint/2010/main" val="1906444530"/>
              </p:ext>
            </p:extLst>
          </p:nvPr>
        </p:nvGraphicFramePr>
        <p:xfrm>
          <a:off x="6288505" y="1264587"/>
          <a:ext cx="5380524" cy="4291812"/>
        </p:xfrm>
        <a:graphic>
          <a:graphicData uri="http://schemas.openxmlformats.org/drawingml/2006/table">
            <a:tbl>
              <a:tblPr/>
              <a:tblGrid>
                <a:gridCol w="3607536">
                  <a:extLst>
                    <a:ext uri="{9D8B030D-6E8A-4147-A177-3AD203B41FA5}">
                      <a16:colId xmlns:a16="http://schemas.microsoft.com/office/drawing/2014/main" val="3791131426"/>
                    </a:ext>
                  </a:extLst>
                </a:gridCol>
                <a:gridCol w="590996">
                  <a:extLst>
                    <a:ext uri="{9D8B030D-6E8A-4147-A177-3AD203B41FA5}">
                      <a16:colId xmlns:a16="http://schemas.microsoft.com/office/drawing/2014/main" val="1408531525"/>
                    </a:ext>
                  </a:extLst>
                </a:gridCol>
                <a:gridCol w="590996">
                  <a:extLst>
                    <a:ext uri="{9D8B030D-6E8A-4147-A177-3AD203B41FA5}">
                      <a16:colId xmlns:a16="http://schemas.microsoft.com/office/drawing/2014/main" val="679108302"/>
                    </a:ext>
                  </a:extLst>
                </a:gridCol>
                <a:gridCol w="590996">
                  <a:extLst>
                    <a:ext uri="{9D8B030D-6E8A-4147-A177-3AD203B41FA5}">
                      <a16:colId xmlns:a16="http://schemas.microsoft.com/office/drawing/2014/main" val="439758628"/>
                    </a:ext>
                  </a:extLst>
                </a:gridCol>
              </a:tblGrid>
              <a:tr h="182269">
                <a:tc>
                  <a:txBody>
                    <a:bodyPr/>
                    <a:lstStyle/>
                    <a:p>
                      <a:pPr algn="l" fontAlgn="b"/>
                      <a:r>
                        <a:rPr lang="ru-RU" sz="1300" b="0" i="0" u="none" strike="noStrike">
                          <a:solidFill>
                            <a:srgbClr val="000000"/>
                          </a:solidFill>
                          <a:effectLst/>
                          <a:latin typeface="Calibri" panose="020F0502020204030204" pitchFamily="34" charset="0"/>
                        </a:rPr>
                        <a:t> </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ru-RU" sz="1300" b="1" i="0" u="none" strike="noStrike">
                          <a:solidFill>
                            <a:srgbClr val="000000"/>
                          </a:solidFill>
                          <a:effectLst/>
                          <a:latin typeface="Calibri" panose="020F0502020204030204" pitchFamily="34" charset="0"/>
                        </a:rPr>
                        <a:t>2010</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ru-RU" sz="1300" b="1" i="0" u="none" strike="noStrike">
                          <a:solidFill>
                            <a:srgbClr val="000000"/>
                          </a:solidFill>
                          <a:effectLst/>
                          <a:latin typeface="Calibri" panose="020F0502020204030204" pitchFamily="34" charset="0"/>
                        </a:rPr>
                        <a:t>2015</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ru-RU" sz="1300" b="1" i="0" u="none" strike="noStrike">
                          <a:solidFill>
                            <a:srgbClr val="000000"/>
                          </a:solidFill>
                          <a:effectLst/>
                          <a:latin typeface="Calibri" panose="020F0502020204030204" pitchFamily="34" charset="0"/>
                        </a:rPr>
                        <a:t>2018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925752176"/>
                  </a:ext>
                </a:extLst>
              </a:tr>
              <a:tr h="182269">
                <a:tc>
                  <a:txBody>
                    <a:bodyPr/>
                    <a:lstStyle/>
                    <a:p>
                      <a:pPr algn="l" fontAlgn="b"/>
                      <a:r>
                        <a:rPr lang="en-US" sz="1300" b="0" i="0" u="none" strike="noStrike" dirty="0">
                          <a:solidFill>
                            <a:srgbClr val="000000"/>
                          </a:solidFill>
                          <a:effectLst/>
                          <a:latin typeface="Calibri" panose="020F0502020204030204" pitchFamily="34" charset="0"/>
                        </a:rPr>
                        <a:t>Brown rice</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13</a:t>
                      </a:r>
                      <a:r>
                        <a:rPr lang="en-US" sz="1300" b="0" i="0" u="none" strike="noStrike" dirty="0">
                          <a:solidFill>
                            <a:srgbClr val="000000"/>
                          </a:solidFill>
                          <a:effectLst/>
                          <a:latin typeface="Calibri" panose="020F0502020204030204" pitchFamily="34" charset="0"/>
                        </a:rPr>
                        <a:t>.0</a:t>
                      </a:r>
                      <a:endParaRPr lang="ru-RU" sz="1300" b="0" i="0" u="none" strike="noStrike" dirty="0">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19.4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449129620"/>
                  </a:ext>
                </a:extLst>
              </a:tr>
              <a:tr h="182269">
                <a:tc>
                  <a:txBody>
                    <a:bodyPr/>
                    <a:lstStyle/>
                    <a:p>
                      <a:pPr algn="l" fontAlgn="b"/>
                      <a:r>
                        <a:rPr lang="en-US" sz="1300" b="0" i="0" u="none" strike="noStrike" dirty="0">
                          <a:solidFill>
                            <a:srgbClr val="000000"/>
                          </a:solidFill>
                          <a:effectLst/>
                          <a:latin typeface="Calibri" panose="020F0502020204030204" pitchFamily="34" charset="0"/>
                        </a:rPr>
                        <a:t>Groats of all kinds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11.3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17.9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26.2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471988082"/>
                  </a:ext>
                </a:extLst>
              </a:tr>
              <a:tr h="182269">
                <a:tc>
                  <a:txBody>
                    <a:bodyPr/>
                    <a:lstStyle/>
                    <a:p>
                      <a:pPr algn="l" fontAlgn="b"/>
                      <a:r>
                        <a:rPr lang="en-US" sz="1300" b="0" i="0" u="none" strike="noStrike" dirty="0">
                          <a:solidFill>
                            <a:srgbClr val="000000"/>
                          </a:solidFill>
                          <a:effectLst/>
                          <a:latin typeface="Calibri" panose="020F0502020204030204" pitchFamily="34" charset="0"/>
                        </a:rPr>
                        <a:t>Fresh bread without syrups, egg, cheese</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99.9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99.9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99.9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261282630"/>
                  </a:ext>
                </a:extLst>
              </a:tr>
              <a:tr h="195444">
                <a:tc>
                  <a:txBody>
                    <a:bodyPr/>
                    <a:lstStyle/>
                    <a:p>
                      <a:pPr algn="l" fontAlgn="b"/>
                      <a:r>
                        <a:rPr lang="en-US" sz="1300" b="0" i="0" u="none" strike="noStrike" dirty="0">
                          <a:solidFill>
                            <a:srgbClr val="000000"/>
                          </a:solidFill>
                          <a:effectLst/>
                          <a:latin typeface="Calibri" panose="020F0502020204030204" pitchFamily="34" charset="0"/>
                        </a:rPr>
                        <a:t>Pies, sweets and other bakery products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70.6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66.6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78</a:t>
                      </a:r>
                      <a:r>
                        <a:rPr lang="en-US" sz="1300" b="0" i="0" u="none" strike="noStrike" dirty="0">
                          <a:solidFill>
                            <a:srgbClr val="000000"/>
                          </a:solidFill>
                          <a:effectLst/>
                          <a:latin typeface="Calibri" panose="020F0502020204030204" pitchFamily="34" charset="0"/>
                        </a:rPr>
                        <a:t>.0</a:t>
                      </a:r>
                      <a:endParaRPr lang="ru-RU" sz="1300" b="0" i="0" u="none" strike="noStrike" dirty="0">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37316255"/>
                  </a:ext>
                </a:extLst>
              </a:tr>
              <a:tr h="182269">
                <a:tc>
                  <a:txBody>
                    <a:bodyPr/>
                    <a:lstStyle/>
                    <a:p>
                      <a:pPr algn="l" fontAlgn="b"/>
                      <a:r>
                        <a:rPr lang="en-US" sz="1300" b="0" i="0" u="none" strike="noStrike" dirty="0">
                          <a:solidFill>
                            <a:srgbClr val="000000"/>
                          </a:solidFill>
                          <a:effectLst/>
                          <a:latin typeface="Calibri" panose="020F0502020204030204" pitchFamily="34" charset="0"/>
                        </a:rPr>
                        <a:t>Cracker, cookies and confectionery</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21.2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33.8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23.3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882435296"/>
                  </a:ext>
                </a:extLst>
              </a:tr>
              <a:tr h="182269">
                <a:tc>
                  <a:txBody>
                    <a:bodyPr/>
                    <a:lstStyle/>
                    <a:p>
                      <a:pPr algn="l" fontAlgn="b"/>
                      <a:r>
                        <a:rPr lang="en-US" sz="1300" b="0" i="0" u="none" strike="noStrike" dirty="0">
                          <a:solidFill>
                            <a:srgbClr val="000000"/>
                          </a:solidFill>
                          <a:effectLst/>
                          <a:latin typeface="Calibri" panose="020F0502020204030204" pitchFamily="34" charset="0"/>
                        </a:rPr>
                        <a:t>Sugary-floury confectioneries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22.8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17.8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25.6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603467054"/>
                  </a:ext>
                </a:extLst>
              </a:tr>
              <a:tr h="182269">
                <a:tc>
                  <a:txBody>
                    <a:bodyPr/>
                    <a:lstStyle/>
                    <a:p>
                      <a:pPr algn="l" fontAlgn="b"/>
                      <a:r>
                        <a:rPr lang="en-US" sz="1300" b="0" i="0" u="none" strike="noStrike" dirty="0">
                          <a:solidFill>
                            <a:srgbClr val="000000"/>
                          </a:solidFill>
                          <a:effectLst/>
                          <a:latin typeface="Calibri" panose="020F0502020204030204" pitchFamily="34" charset="0"/>
                        </a:rPr>
                        <a:t>Macaroni products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72.7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53.2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28.7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27385283"/>
                  </a:ext>
                </a:extLst>
              </a:tr>
              <a:tr h="182269">
                <a:tc>
                  <a:txBody>
                    <a:bodyPr/>
                    <a:lstStyle/>
                    <a:p>
                      <a:pPr algn="l" fontAlgn="b"/>
                      <a:r>
                        <a:rPr lang="en-US" sz="1300" b="0" i="0" u="none" strike="noStrike" dirty="0">
                          <a:solidFill>
                            <a:srgbClr val="000000"/>
                          </a:solidFill>
                          <a:effectLst/>
                          <a:latin typeface="Calibri" panose="020F0502020204030204" pitchFamily="34" charset="0"/>
                        </a:rPr>
                        <a:t>Vegetable oils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74.3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60.5</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34.3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732347627"/>
                  </a:ext>
                </a:extLst>
              </a:tr>
              <a:tr h="182269">
                <a:tc>
                  <a:txBody>
                    <a:bodyPr/>
                    <a:lstStyle/>
                    <a:p>
                      <a:pPr algn="l" fontAlgn="b"/>
                      <a:r>
                        <a:rPr lang="en-US" sz="1300" b="0" i="0" u="none" strike="noStrike" dirty="0">
                          <a:solidFill>
                            <a:srgbClr val="000000"/>
                          </a:solidFill>
                          <a:effectLst/>
                          <a:latin typeface="Calibri" panose="020F0502020204030204" pitchFamily="34" charset="0"/>
                        </a:rPr>
                        <a:t>Margarine</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108.2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292.2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98.8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140171331"/>
                  </a:ext>
                </a:extLst>
              </a:tr>
              <a:tr h="182269">
                <a:tc>
                  <a:txBody>
                    <a:bodyPr/>
                    <a:lstStyle/>
                    <a:p>
                      <a:pPr algn="l" fontAlgn="b"/>
                      <a:r>
                        <a:rPr lang="en-US" sz="1300" b="0" i="0" u="none" strike="noStrike" dirty="0">
                          <a:solidFill>
                            <a:srgbClr val="000000"/>
                          </a:solidFill>
                          <a:effectLst/>
                          <a:latin typeface="Calibri" panose="020F0502020204030204" pitchFamily="34" charset="0"/>
                        </a:rPr>
                        <a:t>Juices of fruits and vegetables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140.3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114.1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117.9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532336538"/>
                  </a:ext>
                </a:extLst>
              </a:tr>
              <a:tr h="182269">
                <a:tc>
                  <a:txBody>
                    <a:bodyPr/>
                    <a:lstStyle/>
                    <a:p>
                      <a:pPr algn="l" fontAlgn="b"/>
                      <a:r>
                        <a:rPr lang="en-US" sz="1300" b="0" i="0" u="none" strike="noStrike" dirty="0">
                          <a:solidFill>
                            <a:srgbClr val="000000"/>
                          </a:solidFill>
                          <a:effectLst/>
                          <a:latin typeface="Calibri" panose="020F0502020204030204" pitchFamily="34" charset="0"/>
                        </a:rPr>
                        <a:t>Canned fruits and vegetables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91.8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87.6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90.4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006319741"/>
                  </a:ext>
                </a:extLst>
              </a:tr>
              <a:tr h="182269">
                <a:tc>
                  <a:txBody>
                    <a:bodyPr/>
                    <a:lstStyle/>
                    <a:p>
                      <a:pPr algn="l" fontAlgn="b"/>
                      <a:r>
                        <a:rPr lang="en-US" sz="1300" b="0" i="0" u="none" strike="noStrike">
                          <a:solidFill>
                            <a:srgbClr val="000000"/>
                          </a:solidFill>
                          <a:effectLst/>
                          <a:latin typeface="Calibri" panose="020F0502020204030204" pitchFamily="34" charset="0"/>
                        </a:rPr>
                        <a:t>Milk and cream of 1-6 percent fat content</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98.4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99</a:t>
                      </a:r>
                      <a:r>
                        <a:rPr lang="en-US" sz="1300" b="0" i="0" u="none" strike="noStrike" dirty="0">
                          <a:solidFill>
                            <a:srgbClr val="000000"/>
                          </a:solidFill>
                          <a:effectLst/>
                          <a:latin typeface="Calibri" panose="020F0502020204030204" pitchFamily="34" charset="0"/>
                        </a:rPr>
                        <a:t>.0</a:t>
                      </a:r>
                      <a:endParaRPr lang="ru-RU" sz="1300" b="0" i="0" u="none" strike="noStrike" dirty="0">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99.1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38892930"/>
                  </a:ext>
                </a:extLst>
              </a:tr>
              <a:tr h="182269">
                <a:tc>
                  <a:txBody>
                    <a:bodyPr/>
                    <a:lstStyle/>
                    <a:p>
                      <a:pPr algn="l" fontAlgn="b"/>
                      <a:r>
                        <a:rPr lang="en-US" sz="1300" b="0" i="0" u="none" strike="noStrike" dirty="0">
                          <a:solidFill>
                            <a:srgbClr val="000000"/>
                          </a:solidFill>
                          <a:effectLst/>
                          <a:latin typeface="Calibri" panose="020F0502020204030204" pitchFamily="34" charset="0"/>
                        </a:rPr>
                        <a:t>Butter</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50</a:t>
                      </a:r>
                      <a:r>
                        <a:rPr lang="en-US" sz="1300" b="0" i="0" u="none" strike="noStrike" dirty="0">
                          <a:solidFill>
                            <a:srgbClr val="000000"/>
                          </a:solidFill>
                          <a:effectLst/>
                          <a:latin typeface="Calibri" panose="020F0502020204030204" pitchFamily="34" charset="0"/>
                        </a:rPr>
                        <a:t>.0</a:t>
                      </a:r>
                      <a:endParaRPr lang="ru-RU" sz="1300" b="0" i="0" u="none" strike="noStrike" dirty="0">
                        <a:solidFill>
                          <a:srgbClr val="000000"/>
                        </a:solidFill>
                        <a:effectLst/>
                        <a:latin typeface="Calibri" panose="020F0502020204030204" pitchFamily="34" charset="0"/>
                      </a:endParaRP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69.2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71.3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21485544"/>
                  </a:ext>
                </a:extLst>
              </a:tr>
              <a:tr h="182269">
                <a:tc>
                  <a:txBody>
                    <a:bodyPr/>
                    <a:lstStyle/>
                    <a:p>
                      <a:pPr algn="l" fontAlgn="b"/>
                      <a:r>
                        <a:rPr lang="en-US" sz="1300" b="0" i="0" u="none" strike="noStrike" dirty="0">
                          <a:solidFill>
                            <a:srgbClr val="000000"/>
                          </a:solidFill>
                          <a:effectLst/>
                          <a:latin typeface="Calibri" panose="020F0502020204030204" pitchFamily="34" charset="0"/>
                        </a:rPr>
                        <a:t>Cheese of all kinds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85.7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84.2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87.9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142952665"/>
                  </a:ext>
                </a:extLst>
              </a:tr>
              <a:tr h="182269">
                <a:tc>
                  <a:txBody>
                    <a:bodyPr/>
                    <a:lstStyle/>
                    <a:p>
                      <a:pPr algn="l" fontAlgn="b"/>
                      <a:r>
                        <a:rPr lang="en-US" sz="1300" b="0" i="0" u="none" strike="noStrike" dirty="0">
                          <a:solidFill>
                            <a:srgbClr val="000000"/>
                          </a:solidFill>
                          <a:effectLst/>
                          <a:latin typeface="Calibri" panose="020F0502020204030204" pitchFamily="34" charset="0"/>
                        </a:rPr>
                        <a:t>Kefir, milk, yoghurt and other products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93.7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94.1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94.7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178981125"/>
                  </a:ext>
                </a:extLst>
              </a:tr>
              <a:tr h="182269">
                <a:tc>
                  <a:txBody>
                    <a:bodyPr/>
                    <a:lstStyle/>
                    <a:p>
                      <a:pPr algn="l" fontAlgn="b"/>
                      <a:r>
                        <a:rPr lang="en-US" sz="1300" b="0" i="0" u="none" strike="noStrike" dirty="0">
                          <a:solidFill>
                            <a:srgbClr val="000000"/>
                          </a:solidFill>
                          <a:effectLst/>
                          <a:latin typeface="Calibri" panose="020F0502020204030204" pitchFamily="34" charset="0"/>
                        </a:rPr>
                        <a:t>Sugar </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155.6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192.9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81.7</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297005244"/>
                  </a:ext>
                </a:extLst>
              </a:tr>
              <a:tr h="182269">
                <a:tc>
                  <a:txBody>
                    <a:bodyPr/>
                    <a:lstStyle/>
                    <a:p>
                      <a:pPr algn="l" fontAlgn="b"/>
                      <a:r>
                        <a:rPr lang="en-US" sz="1300" b="0" i="0" u="none" strike="noStrike" dirty="0">
                          <a:solidFill>
                            <a:srgbClr val="000000"/>
                          </a:solidFill>
                          <a:effectLst/>
                          <a:latin typeface="Calibri" panose="020F0502020204030204" pitchFamily="34" charset="0"/>
                        </a:rPr>
                        <a:t>Tea </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63.2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40.2</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44.6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61820135"/>
                  </a:ext>
                </a:extLst>
              </a:tr>
              <a:tr h="182269">
                <a:tc>
                  <a:txBody>
                    <a:bodyPr/>
                    <a:lstStyle/>
                    <a:p>
                      <a:pPr algn="l" fontAlgn="b"/>
                      <a:r>
                        <a:rPr lang="en-US" sz="1300" b="0" i="0" u="none" strike="noStrike" dirty="0">
                          <a:solidFill>
                            <a:srgbClr val="000000"/>
                          </a:solidFill>
                          <a:effectLst/>
                          <a:latin typeface="Calibri" panose="020F0502020204030204" pitchFamily="34" charset="0"/>
                        </a:rPr>
                        <a:t>Salt</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26.4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76.9</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103.1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76015974"/>
                  </a:ext>
                </a:extLst>
              </a:tr>
              <a:tr h="182269">
                <a:tc>
                  <a:txBody>
                    <a:bodyPr/>
                    <a:lstStyle/>
                    <a:p>
                      <a:pPr algn="l" fontAlgn="b"/>
                      <a:r>
                        <a:rPr lang="en-US" sz="1300" b="0" i="0" u="none" strike="noStrike" dirty="0">
                          <a:solidFill>
                            <a:srgbClr val="000000"/>
                          </a:solidFill>
                          <a:effectLst/>
                          <a:latin typeface="Calibri" panose="020F0502020204030204" pitchFamily="34" charset="0"/>
                        </a:rPr>
                        <a:t>Unsweetened mineral and aerated waters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89.3</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95.4</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96.6</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102803326"/>
                  </a:ext>
                </a:extLst>
              </a:tr>
              <a:tr h="182269">
                <a:tc>
                  <a:txBody>
                    <a:bodyPr/>
                    <a:lstStyle/>
                    <a:p>
                      <a:pPr algn="l" fontAlgn="b"/>
                      <a:r>
                        <a:rPr lang="en-US" sz="1300" b="0" i="0" u="none" strike="noStrike" dirty="0">
                          <a:solidFill>
                            <a:srgbClr val="000000"/>
                          </a:solidFill>
                          <a:effectLst/>
                          <a:latin typeface="Calibri" panose="020F0502020204030204" pitchFamily="34" charset="0"/>
                        </a:rPr>
                        <a:t>Sweetened mineral and aerated waters</a:t>
                      </a:r>
                    </a:p>
                  </a:txBody>
                  <a:tcPr marL="182880"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90.8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a:solidFill>
                            <a:srgbClr val="000000"/>
                          </a:solidFill>
                          <a:effectLst/>
                          <a:latin typeface="Calibri" panose="020F0502020204030204" pitchFamily="34" charset="0"/>
                        </a:rPr>
                        <a:t>86.1</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300" b="0" i="0" u="none" strike="noStrike" dirty="0">
                          <a:solidFill>
                            <a:srgbClr val="000000"/>
                          </a:solidFill>
                          <a:effectLst/>
                          <a:latin typeface="Calibri" panose="020F0502020204030204" pitchFamily="34" charset="0"/>
                        </a:rPr>
                        <a:t>77.8</a:t>
                      </a:r>
                    </a:p>
                  </a:txBody>
                  <a:tcPr marL="6252" marR="6252" marT="6252"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209577633"/>
                  </a:ext>
                </a:extLst>
              </a:tr>
            </a:tbl>
          </a:graphicData>
        </a:graphic>
      </p:graphicFrame>
      <p:sp>
        <p:nvSpPr>
          <p:cNvPr id="8" name="TextBox 7">
            <a:extLst>
              <a:ext uri="{FF2B5EF4-FFF2-40B4-BE49-F238E27FC236}">
                <a16:creationId xmlns:a16="http://schemas.microsoft.com/office/drawing/2014/main" id="{D17D1930-6F97-4349-95F3-AEB9F953F2E3}"/>
              </a:ext>
            </a:extLst>
          </p:cNvPr>
          <p:cNvSpPr txBox="1"/>
          <p:nvPr/>
        </p:nvSpPr>
        <p:spPr>
          <a:xfrm>
            <a:off x="9072537" y="6411863"/>
            <a:ext cx="3051156" cy="307777"/>
          </a:xfrm>
          <a:prstGeom prst="rect">
            <a:avLst/>
          </a:prstGeom>
          <a:noFill/>
        </p:spPr>
        <p:txBody>
          <a:bodyPr wrap="none" rtlCol="0">
            <a:spAutoFit/>
          </a:bodyPr>
          <a:lstStyle/>
          <a:p>
            <a:r>
              <a:rPr lang="en-US" sz="1400" b="1" i="1" dirty="0"/>
              <a:t>Source: </a:t>
            </a:r>
            <a:r>
              <a:rPr lang="en-US" sz="1400" dirty="0"/>
              <a:t>The State Statistical Committee</a:t>
            </a:r>
            <a:endParaRPr lang="ru-RU" sz="1400" dirty="0"/>
          </a:p>
        </p:txBody>
      </p:sp>
      <p:sp>
        <p:nvSpPr>
          <p:cNvPr id="9" name="Rectangle 8">
            <a:extLst>
              <a:ext uri="{FF2B5EF4-FFF2-40B4-BE49-F238E27FC236}">
                <a16:creationId xmlns:a16="http://schemas.microsoft.com/office/drawing/2014/main" id="{CD806E8D-3794-44C1-B224-94628E18A797}"/>
              </a:ext>
            </a:extLst>
          </p:cNvPr>
          <p:cNvSpPr/>
          <p:nvPr/>
        </p:nvSpPr>
        <p:spPr>
          <a:xfrm>
            <a:off x="6288505" y="778471"/>
            <a:ext cx="3314081" cy="397835"/>
          </a:xfrm>
          <a:prstGeom prst="rect">
            <a:avLst/>
          </a:prstGeom>
        </p:spPr>
        <p:txBody>
          <a:bodyPr wrap="square">
            <a:spAutoFit/>
          </a:bodyPr>
          <a:lstStyle/>
          <a:p>
            <a:r>
              <a:rPr lang="en-US" sz="2000" b="1" dirty="0"/>
              <a:t>Processed food p</a:t>
            </a:r>
            <a:r>
              <a:rPr lang="ru-RU" sz="2000" b="1" dirty="0" err="1"/>
              <a:t>roducts</a:t>
            </a:r>
            <a:endParaRPr lang="ru-RU" sz="2000" b="1" dirty="0"/>
          </a:p>
        </p:txBody>
      </p:sp>
      <p:sp>
        <p:nvSpPr>
          <p:cNvPr id="3" name="Rectangle 2">
            <a:extLst>
              <a:ext uri="{FF2B5EF4-FFF2-40B4-BE49-F238E27FC236}">
                <a16:creationId xmlns:a16="http://schemas.microsoft.com/office/drawing/2014/main" id="{46281CD8-2C4E-45B5-B0A0-B6B178787B1D}"/>
              </a:ext>
            </a:extLst>
          </p:cNvPr>
          <p:cNvSpPr/>
          <p:nvPr/>
        </p:nvSpPr>
        <p:spPr>
          <a:xfrm>
            <a:off x="6288505" y="5664030"/>
            <a:ext cx="5380524" cy="830997"/>
          </a:xfrm>
          <a:prstGeom prst="rect">
            <a:avLst/>
          </a:prstGeom>
        </p:spPr>
        <p:txBody>
          <a:bodyPr wrap="square">
            <a:spAutoFit/>
          </a:bodyPr>
          <a:lstStyle/>
          <a:p>
            <a:pPr algn="just">
              <a:spcAft>
                <a:spcPts val="0"/>
              </a:spcAft>
            </a:pPr>
            <a:r>
              <a:rPr lang="en-US" sz="1600" dirty="0">
                <a:ea typeface="Calibri" panose="020F0502020204030204" pitchFamily="34" charset="0"/>
                <a:cs typeface="Times New Roman" panose="02020603050405020304" pitchFamily="18" charset="0"/>
              </a:rPr>
              <a:t>The level of self-sufficiency in most basic food products has improved thanks to the strengthening of local production capacity. </a:t>
            </a:r>
            <a:endParaRPr lang="ru-RU"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82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8EDB3-3D06-4714-AC10-1F80F1FDF8F3}"/>
              </a:ext>
            </a:extLst>
          </p:cNvPr>
          <p:cNvSpPr/>
          <p:nvPr/>
        </p:nvSpPr>
        <p:spPr>
          <a:xfrm>
            <a:off x="474087" y="726330"/>
            <a:ext cx="11532583" cy="5816977"/>
          </a:xfrm>
          <a:prstGeom prst="rect">
            <a:avLst/>
          </a:prstGeom>
        </p:spPr>
        <p:txBody>
          <a:bodyPr wrap="square">
            <a:spAutoFit/>
          </a:bodyPr>
          <a:lstStyle/>
          <a:p>
            <a:pPr marL="285750" indent="-285750">
              <a:spcBef>
                <a:spcPts val="600"/>
              </a:spcBef>
              <a:spcAft>
                <a:spcPts val="0"/>
              </a:spcAft>
              <a:buFont typeface="Wingdings" panose="05000000000000000000" pitchFamily="2" charset="2"/>
              <a:buChar char="v"/>
            </a:pPr>
            <a:r>
              <a:rPr lang="az-Latn-AZ" dirty="0">
                <a:ea typeface="Calibri" panose="020F0502020204030204" pitchFamily="34" charset="0"/>
                <a:cs typeface="Times New Roman" panose="02020603050405020304" pitchFamily="18" charset="0"/>
              </a:rPr>
              <a:t>The current level of consumption of potatoes, vegetables, melons, fruits and berries exceeds the standard level adopted in the country. The level of sugar consumption in the country is also above the norm. </a:t>
            </a:r>
            <a:endParaRPr lang="en-US" dirty="0">
              <a:ea typeface="Calibri" panose="020F0502020204030204" pitchFamily="34" charset="0"/>
              <a:cs typeface="Times New Roman" panose="02020603050405020304" pitchFamily="18" charset="0"/>
            </a:endParaRPr>
          </a:p>
          <a:p>
            <a:pPr marL="285750" indent="-285750">
              <a:spcBef>
                <a:spcPts val="600"/>
              </a:spcBef>
              <a:spcAft>
                <a:spcPts val="0"/>
              </a:spcAft>
              <a:buFont typeface="Wingdings" panose="05000000000000000000" pitchFamily="2" charset="2"/>
              <a:buChar char="v"/>
            </a:pPr>
            <a:r>
              <a:rPr lang="az-Latn-AZ" dirty="0">
                <a:ea typeface="Calibri" panose="020F0502020204030204" pitchFamily="34" charset="0"/>
                <a:cs typeface="Times New Roman" panose="02020603050405020304" pitchFamily="18" charset="0"/>
              </a:rPr>
              <a:t>Consumption for only two products is below the norm. The first is fish and fish products, where the difference from the norm is very small. Another product is butter. </a:t>
            </a:r>
            <a:endParaRPr lang="en-US" dirty="0">
              <a:ea typeface="Calibri" panose="020F0502020204030204" pitchFamily="34" charset="0"/>
              <a:cs typeface="Times New Roman" panose="02020603050405020304" pitchFamily="18" charset="0"/>
            </a:endParaRPr>
          </a:p>
          <a:p>
            <a:pPr marL="285750" indent="-285750">
              <a:spcBef>
                <a:spcPts val="600"/>
              </a:spcBef>
              <a:spcAft>
                <a:spcPts val="0"/>
              </a:spcAft>
              <a:buFont typeface="Wingdings" panose="05000000000000000000" pitchFamily="2" charset="2"/>
              <a:buChar char="v"/>
            </a:pPr>
            <a:r>
              <a:rPr lang="az-Latn-AZ" dirty="0">
                <a:ea typeface="Calibri" panose="020F0502020204030204" pitchFamily="34" charset="0"/>
                <a:cs typeface="Times New Roman" panose="02020603050405020304" pitchFamily="18" charset="0"/>
              </a:rPr>
              <a:t>Consumption of butter in the country is half the norm. In return, the consumption of vegetable oils is at the level of 164% of the norm. It seems that the population compensates for the demand for butter with vegetable oils. </a:t>
            </a:r>
            <a:endParaRPr lang="en-US" dirty="0">
              <a:ea typeface="Calibri" panose="020F0502020204030204" pitchFamily="34" charset="0"/>
              <a:cs typeface="Times New Roman" panose="02020603050405020304" pitchFamily="18" charset="0"/>
            </a:endParaRPr>
          </a:p>
          <a:p>
            <a:pPr marL="285750" indent="-285750">
              <a:spcBef>
                <a:spcPts val="600"/>
              </a:spcBef>
              <a:spcAft>
                <a:spcPts val="0"/>
              </a:spcAft>
              <a:buFont typeface="Wingdings" panose="05000000000000000000" pitchFamily="2" charset="2"/>
              <a:buChar char="v"/>
            </a:pPr>
            <a:r>
              <a:rPr lang="az-Latn-AZ" dirty="0">
                <a:ea typeface="Calibri" panose="020F0502020204030204" pitchFamily="34" charset="0"/>
                <a:cs typeface="Times New Roman" panose="02020603050405020304" pitchFamily="18" charset="0"/>
              </a:rPr>
              <a:t>However, milk production, which is the main raw material for butter in the country, has a growing trend. It should be noted that the country's milk production for 2020 amounted to 2.2 million tons, which is 2.1 times more than in 2000.</a:t>
            </a:r>
            <a:endParaRPr lang="ru-RU" dirty="0">
              <a:ea typeface="Calibri" panose="020F0502020204030204" pitchFamily="34" charset="0"/>
              <a:cs typeface="Times New Roman" panose="02020603050405020304" pitchFamily="18" charset="0"/>
            </a:endParaRPr>
          </a:p>
          <a:p>
            <a:pPr marL="285750" indent="-285750">
              <a:spcBef>
                <a:spcPts val="600"/>
              </a:spcBef>
              <a:spcAft>
                <a:spcPts val="0"/>
              </a:spcAft>
              <a:buFont typeface="Wingdings" panose="05000000000000000000" pitchFamily="2" charset="2"/>
              <a:buChar char="v"/>
            </a:pPr>
            <a:r>
              <a:rPr lang="az-Latn-AZ" dirty="0">
                <a:ea typeface="Calibri" panose="020F0502020204030204" pitchFamily="34" charset="0"/>
                <a:cs typeface="Times New Roman" panose="02020603050405020304" pitchFamily="18" charset="0"/>
              </a:rPr>
              <a:t>Furthermore, the government of Azerbaijan is taking concrete measures to improve the breed composition of animals in the country to increase their meat and milk production. These include the import of high-yielding breeds (Holstein-Friesian, Simmental, Swiss, etc.) and their leasing to farmers at a 60% discount, the establishment of an artificial insemination system in the country and a subsidy of 100 manats per farmer for each healthy calf born by artificial insemination. </a:t>
            </a:r>
            <a:endParaRPr lang="en-US" dirty="0">
              <a:ea typeface="Calibri" panose="020F0502020204030204" pitchFamily="34" charset="0"/>
              <a:cs typeface="Times New Roman" panose="02020603050405020304" pitchFamily="18" charset="0"/>
            </a:endParaRPr>
          </a:p>
          <a:p>
            <a:pPr marL="285750" indent="-285750">
              <a:spcBef>
                <a:spcPts val="600"/>
              </a:spcBef>
              <a:spcAft>
                <a:spcPts val="0"/>
              </a:spcAft>
              <a:buFont typeface="Wingdings" panose="05000000000000000000" pitchFamily="2" charset="2"/>
              <a:buChar char="v"/>
            </a:pPr>
            <a:r>
              <a:rPr lang="en-US" dirty="0">
                <a:ea typeface="Calibri" panose="020F0502020204030204" pitchFamily="34" charset="0"/>
                <a:cs typeface="Times New Roman" panose="02020603050405020304" pitchFamily="18" charset="0"/>
              </a:rPr>
              <a:t>A new mechanism of state support for the agricultural sector has been introduced in Azerbaijan since 2020. The main purpose of the new mechanism is to ensure the efficient use of agricultural lands of the country, increase the competitiveness of farmers and expand the production of crops that have a high market potential and meet the natural and geographical characteristics of the country's regions. </a:t>
            </a:r>
          </a:p>
          <a:p>
            <a:pPr marL="285750" indent="-285750">
              <a:spcBef>
                <a:spcPts val="600"/>
              </a:spcBef>
              <a:spcAft>
                <a:spcPts val="0"/>
              </a:spcAft>
              <a:buFont typeface="Wingdings" panose="05000000000000000000" pitchFamily="2" charset="2"/>
              <a:buChar char="v"/>
            </a:pPr>
            <a:r>
              <a:rPr lang="en-US" dirty="0">
                <a:ea typeface="Calibri" panose="020F0502020204030204" pitchFamily="34" charset="0"/>
                <a:cs typeface="Times New Roman" panose="02020603050405020304" pitchFamily="18" charset="0"/>
              </a:rPr>
              <a:t>The new mechanism also takes into account the issue of encouraging farmers to unite in cooperatives. Thus, the subsidy paid to a farmer who is a member of the cooperative is increased by 10%.</a:t>
            </a:r>
          </a:p>
        </p:txBody>
      </p:sp>
      <p:sp>
        <p:nvSpPr>
          <p:cNvPr id="5" name="TextBox 4">
            <a:extLst>
              <a:ext uri="{FF2B5EF4-FFF2-40B4-BE49-F238E27FC236}">
                <a16:creationId xmlns:a16="http://schemas.microsoft.com/office/drawing/2014/main" id="{1F956E96-0122-47B0-B983-575FD63166B5}"/>
              </a:ext>
            </a:extLst>
          </p:cNvPr>
          <p:cNvSpPr txBox="1"/>
          <p:nvPr/>
        </p:nvSpPr>
        <p:spPr>
          <a:xfrm>
            <a:off x="271957" y="158787"/>
            <a:ext cx="1750800" cy="461665"/>
          </a:xfrm>
          <a:prstGeom prst="rect">
            <a:avLst/>
          </a:prstGeom>
          <a:noFill/>
        </p:spPr>
        <p:txBody>
          <a:bodyPr wrap="none" rtlCol="0">
            <a:spAutoFit/>
          </a:bodyPr>
          <a:lstStyle/>
          <a:p>
            <a:r>
              <a:rPr lang="en-US" sz="2400" b="1" dirty="0">
                <a:solidFill>
                  <a:srgbClr val="0070C0"/>
                </a:solidFill>
              </a:rPr>
              <a:t>KEY TRENDS</a:t>
            </a:r>
            <a:endParaRPr lang="ru-RU" sz="2400" b="1" dirty="0">
              <a:solidFill>
                <a:srgbClr val="0070C0"/>
              </a:solidFill>
            </a:endParaRPr>
          </a:p>
        </p:txBody>
      </p:sp>
      <p:sp>
        <p:nvSpPr>
          <p:cNvPr id="6" name="TextBox 5">
            <a:extLst>
              <a:ext uri="{FF2B5EF4-FFF2-40B4-BE49-F238E27FC236}">
                <a16:creationId xmlns:a16="http://schemas.microsoft.com/office/drawing/2014/main" id="{7DF8BB21-7F47-458F-AF53-6946B570FF77}"/>
              </a:ext>
            </a:extLst>
          </p:cNvPr>
          <p:cNvSpPr txBox="1"/>
          <p:nvPr/>
        </p:nvSpPr>
        <p:spPr>
          <a:xfrm>
            <a:off x="10703269" y="182473"/>
            <a:ext cx="1091646" cy="338554"/>
          </a:xfrm>
          <a:prstGeom prst="rect">
            <a:avLst/>
          </a:prstGeom>
          <a:noFill/>
        </p:spPr>
        <p:txBody>
          <a:bodyPr wrap="none" rtlCol="0">
            <a:spAutoFit/>
          </a:bodyPr>
          <a:lstStyle/>
          <a:p>
            <a:r>
              <a:rPr lang="en-US" sz="1600" b="1" i="1" dirty="0"/>
              <a:t>Continue…</a:t>
            </a:r>
            <a:endParaRPr lang="ru-RU" sz="1600" b="1" i="1" dirty="0"/>
          </a:p>
        </p:txBody>
      </p:sp>
    </p:spTree>
    <p:extLst>
      <p:ext uri="{BB962C8B-B14F-4D97-AF65-F5344CB8AC3E}">
        <p14:creationId xmlns:p14="http://schemas.microsoft.com/office/powerpoint/2010/main" val="15997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8860-BC6E-42E3-BC2E-9BFC86D1344C}"/>
              </a:ext>
            </a:extLst>
          </p:cNvPr>
          <p:cNvSpPr>
            <a:spLocks noGrp="1"/>
          </p:cNvSpPr>
          <p:nvPr>
            <p:ph type="title"/>
          </p:nvPr>
        </p:nvSpPr>
        <p:spPr>
          <a:xfrm>
            <a:off x="947055" y="2564611"/>
            <a:ext cx="10515600" cy="1325563"/>
          </a:xfrm>
        </p:spPr>
        <p:txBody>
          <a:bodyPr>
            <a:normAutofit/>
          </a:bodyPr>
          <a:lstStyle/>
          <a:p>
            <a:pPr algn="r"/>
            <a:r>
              <a:rPr lang="en-US" sz="4000" b="1" dirty="0">
                <a:solidFill>
                  <a:srgbClr val="0070C0"/>
                </a:solidFill>
              </a:rPr>
              <a:t>Wheat Sector</a:t>
            </a:r>
            <a:endParaRPr lang="ru-RU" sz="4000" b="1" dirty="0">
              <a:solidFill>
                <a:srgbClr val="0070C0"/>
              </a:solidFill>
            </a:endParaRPr>
          </a:p>
        </p:txBody>
      </p:sp>
      <p:cxnSp>
        <p:nvCxnSpPr>
          <p:cNvPr id="5" name="Straight Connector 4">
            <a:extLst>
              <a:ext uri="{FF2B5EF4-FFF2-40B4-BE49-F238E27FC236}">
                <a16:creationId xmlns:a16="http://schemas.microsoft.com/office/drawing/2014/main"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5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668F98-0118-4FDB-A2EE-567C8A613A49}"/>
              </a:ext>
            </a:extLst>
          </p:cNvPr>
          <p:cNvSpPr txBox="1"/>
          <p:nvPr/>
        </p:nvSpPr>
        <p:spPr>
          <a:xfrm>
            <a:off x="608076" y="393191"/>
            <a:ext cx="6244979" cy="523220"/>
          </a:xfrm>
          <a:prstGeom prst="rect">
            <a:avLst/>
          </a:prstGeom>
          <a:noFill/>
        </p:spPr>
        <p:txBody>
          <a:bodyPr wrap="none" rtlCol="0">
            <a:spAutoFit/>
          </a:bodyPr>
          <a:lstStyle/>
          <a:p>
            <a:r>
              <a:rPr lang="en-US" sz="2800" dirty="0"/>
              <a:t>Sown area of winter and spring wheat, ha</a:t>
            </a:r>
            <a:endParaRPr lang="ru-RU" sz="2800" dirty="0"/>
          </a:p>
        </p:txBody>
      </p:sp>
      <p:graphicFrame>
        <p:nvGraphicFramePr>
          <p:cNvPr id="6" name="Chart 5">
            <a:extLst>
              <a:ext uri="{FF2B5EF4-FFF2-40B4-BE49-F238E27FC236}">
                <a16:creationId xmlns:a16="http://schemas.microsoft.com/office/drawing/2014/main" id="{8F5B376B-A18A-49FD-9483-97D52AE7423E}"/>
              </a:ext>
            </a:extLst>
          </p:cNvPr>
          <p:cNvGraphicFramePr>
            <a:graphicFrameLocks/>
          </p:cNvGraphicFramePr>
          <p:nvPr>
            <p:extLst>
              <p:ext uri="{D42A27DB-BD31-4B8C-83A1-F6EECF244321}">
                <p14:modId xmlns:p14="http://schemas.microsoft.com/office/powerpoint/2010/main" val="488465503"/>
              </p:ext>
            </p:extLst>
          </p:nvPr>
        </p:nvGraphicFramePr>
        <p:xfrm>
          <a:off x="608076" y="1272444"/>
          <a:ext cx="8563356" cy="48723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50BE1E-12D3-4A3E-92FE-F404119E8290}"/>
              </a:ext>
            </a:extLst>
          </p:cNvPr>
          <p:cNvSpPr txBox="1"/>
          <p:nvPr/>
        </p:nvSpPr>
        <p:spPr>
          <a:xfrm>
            <a:off x="9416578" y="1089805"/>
            <a:ext cx="2523743" cy="4524315"/>
          </a:xfrm>
          <a:prstGeom prst="rect">
            <a:avLst/>
          </a:prstGeom>
          <a:noFill/>
        </p:spPr>
        <p:txBody>
          <a:bodyPr wrap="square" rtlCol="0">
            <a:spAutoFit/>
          </a:bodyPr>
          <a:lstStyle/>
          <a:p>
            <a:pPr marL="285750" indent="-285750">
              <a:buFont typeface="Wingdings" panose="05000000000000000000" pitchFamily="2" charset="2"/>
              <a:buChar char="v"/>
            </a:pPr>
            <a:r>
              <a:rPr lang="en-US" dirty="0"/>
              <a:t>In 2021, 1.9 million tons of wheat were harvested from 572.3 thousand hectares in the country.</a:t>
            </a:r>
            <a:endParaRPr lang="az-Latn-AZ" dirty="0"/>
          </a:p>
          <a:p>
            <a:endParaRPr lang="az-Latn-AZ" dirty="0"/>
          </a:p>
          <a:p>
            <a:pPr marL="285750" indent="-285750">
              <a:buFont typeface="Wingdings" panose="05000000000000000000" pitchFamily="2" charset="2"/>
              <a:buChar char="v"/>
            </a:pPr>
            <a:r>
              <a:rPr lang="en-US" dirty="0"/>
              <a:t>The average yield of wheat in the country for 2021 is 3.3 tons / hectare.</a:t>
            </a:r>
            <a:endParaRPr lang="az-Latn-AZ" dirty="0"/>
          </a:p>
          <a:p>
            <a:pPr marL="285750" indent="-285750">
              <a:buFont typeface="Wingdings" panose="05000000000000000000" pitchFamily="2" charset="2"/>
              <a:buChar char="v"/>
            </a:pPr>
            <a:endParaRPr lang="az-Latn-AZ" dirty="0"/>
          </a:p>
          <a:p>
            <a:pPr marL="285750" indent="-285750">
              <a:buFont typeface="Wingdings" panose="05000000000000000000" pitchFamily="2" charset="2"/>
              <a:buChar char="v"/>
            </a:pPr>
            <a:r>
              <a:rPr lang="en-US" dirty="0"/>
              <a:t>During 2020-2021, the country's wheat yield increased by an average of 1.4% annually.</a:t>
            </a:r>
            <a:endParaRPr lang="ru-RU" dirty="0"/>
          </a:p>
        </p:txBody>
      </p:sp>
    </p:spTree>
    <p:extLst>
      <p:ext uri="{BB962C8B-B14F-4D97-AF65-F5344CB8AC3E}">
        <p14:creationId xmlns:p14="http://schemas.microsoft.com/office/powerpoint/2010/main" val="236319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8860-BC6E-42E3-BC2E-9BFC86D1344C}"/>
              </a:ext>
            </a:extLst>
          </p:cNvPr>
          <p:cNvSpPr>
            <a:spLocks noGrp="1"/>
          </p:cNvSpPr>
          <p:nvPr>
            <p:ph type="title"/>
          </p:nvPr>
        </p:nvSpPr>
        <p:spPr>
          <a:xfrm>
            <a:off x="947055" y="2531955"/>
            <a:ext cx="10515600" cy="1325563"/>
          </a:xfrm>
        </p:spPr>
        <p:txBody>
          <a:bodyPr>
            <a:normAutofit/>
          </a:bodyPr>
          <a:lstStyle/>
          <a:p>
            <a:pPr algn="r"/>
            <a:r>
              <a:rPr lang="en-US" sz="4000" b="1" dirty="0">
                <a:solidFill>
                  <a:srgbClr val="0070C0"/>
                </a:solidFill>
              </a:rPr>
              <a:t>General overview of the agricultural sector</a:t>
            </a:r>
            <a:endParaRPr lang="ru-RU" sz="4000" b="1" dirty="0">
              <a:solidFill>
                <a:srgbClr val="0070C0"/>
              </a:solidFill>
            </a:endParaRPr>
          </a:p>
        </p:txBody>
      </p:sp>
      <p:cxnSp>
        <p:nvCxnSpPr>
          <p:cNvPr id="5" name="Straight Connector 4">
            <a:extLst>
              <a:ext uri="{FF2B5EF4-FFF2-40B4-BE49-F238E27FC236}">
                <a16:creationId xmlns:a16="http://schemas.microsoft.com/office/drawing/2014/main"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6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2B163-A5C7-4C31-9B8D-D482F8AA594F}"/>
              </a:ext>
            </a:extLst>
          </p:cNvPr>
          <p:cNvSpPr/>
          <p:nvPr/>
        </p:nvSpPr>
        <p:spPr>
          <a:xfrm>
            <a:off x="174268" y="30196"/>
            <a:ext cx="6423706" cy="611140"/>
          </a:xfrm>
          <a:prstGeom prst="rect">
            <a:avLst/>
          </a:prstGeom>
        </p:spPr>
        <p:txBody>
          <a:bodyPr vert="horz" lIns="91440" tIns="45720" rIns="91440" bIns="45720" rtlCol="0" anchor="b">
            <a:normAutofit/>
          </a:bodyPr>
          <a:lstStyle/>
          <a:p>
            <a:pPr algn="ctr">
              <a:spcBef>
                <a:spcPct val="0"/>
              </a:spcBef>
              <a:spcAft>
                <a:spcPts val="600"/>
              </a:spcAft>
            </a:pPr>
            <a:r>
              <a:rPr lang="en-US" sz="2400" b="1" dirty="0">
                <a:ln w="3175" cmpd="sng">
                  <a:noFill/>
                </a:ln>
                <a:solidFill>
                  <a:srgbClr val="0070C0"/>
                </a:solidFill>
                <a:ea typeface="+mj-ea"/>
                <a:cs typeface="+mj-cs"/>
              </a:rPr>
              <a:t>WHEAT RESOURCES AND UTILIZATION</a:t>
            </a:r>
            <a:r>
              <a:rPr lang="en-US" sz="2400" b="1" dirty="0">
                <a:ln w="3175" cmpd="sng">
                  <a:noFill/>
                </a:ln>
                <a:latin typeface="+mj-lt"/>
                <a:ea typeface="+mj-ea"/>
                <a:cs typeface="+mj-cs"/>
              </a:rPr>
              <a:t>, ton</a:t>
            </a:r>
          </a:p>
        </p:txBody>
      </p:sp>
      <p:graphicFrame>
        <p:nvGraphicFramePr>
          <p:cNvPr id="5" name="Table 4">
            <a:extLst>
              <a:ext uri="{FF2B5EF4-FFF2-40B4-BE49-F238E27FC236}">
                <a16:creationId xmlns:a16="http://schemas.microsoft.com/office/drawing/2014/main" id="{6D8D1F2B-F016-4A1F-85D1-C0317C05469B}"/>
              </a:ext>
            </a:extLst>
          </p:cNvPr>
          <p:cNvGraphicFramePr>
            <a:graphicFrameLocks noGrp="1"/>
          </p:cNvGraphicFramePr>
          <p:nvPr>
            <p:extLst>
              <p:ext uri="{D42A27DB-BD31-4B8C-83A1-F6EECF244321}">
                <p14:modId xmlns:p14="http://schemas.microsoft.com/office/powerpoint/2010/main" val="2370972453"/>
              </p:ext>
            </p:extLst>
          </p:nvPr>
        </p:nvGraphicFramePr>
        <p:xfrm>
          <a:off x="676241" y="813967"/>
          <a:ext cx="5419760" cy="5816977"/>
        </p:xfrm>
        <a:graphic>
          <a:graphicData uri="http://schemas.openxmlformats.org/drawingml/2006/table">
            <a:tbl>
              <a:tblPr firstRow="1" bandRow="1">
                <a:tableStyleId>{7DF18680-E054-41AD-8BC1-D1AEF772440D}</a:tableStyleId>
              </a:tblPr>
              <a:tblGrid>
                <a:gridCol w="3747939">
                  <a:extLst>
                    <a:ext uri="{9D8B030D-6E8A-4147-A177-3AD203B41FA5}">
                      <a16:colId xmlns:a16="http://schemas.microsoft.com/office/drawing/2014/main" val="2757577190"/>
                    </a:ext>
                  </a:extLst>
                </a:gridCol>
                <a:gridCol w="1671821">
                  <a:extLst>
                    <a:ext uri="{9D8B030D-6E8A-4147-A177-3AD203B41FA5}">
                      <a16:colId xmlns:a16="http://schemas.microsoft.com/office/drawing/2014/main" val="134958901"/>
                    </a:ext>
                  </a:extLst>
                </a:gridCol>
              </a:tblGrid>
              <a:tr h="302577">
                <a:tc>
                  <a:txBody>
                    <a:bodyPr/>
                    <a:lstStyle/>
                    <a:p>
                      <a:pPr marL="0" algn="l" fontAlgn="b"/>
                      <a:r>
                        <a:rPr lang="ru-RU" sz="1400" u="none" strike="noStrike" cap="all" spc="150">
                          <a:effectLst/>
                        </a:rPr>
                        <a:t> </a:t>
                      </a:r>
                      <a:endParaRPr lang="ru-RU" sz="1400" b="0" i="0" u="none" strike="noStrike" cap="all" spc="150">
                        <a:solidFill>
                          <a:schemeClr val="lt1"/>
                        </a:solidFill>
                        <a:effectLst/>
                        <a:latin typeface="Calibri" panose="020F0502020204030204" pitchFamily="34" charset="0"/>
                      </a:endParaRPr>
                    </a:p>
                  </a:txBody>
                  <a:tcPr marL="65012" marR="65012" marT="0" marB="0" anchor="b"/>
                </a:tc>
                <a:tc>
                  <a:txBody>
                    <a:bodyPr/>
                    <a:lstStyle/>
                    <a:p>
                      <a:pPr marL="0" algn="r" fontAlgn="b"/>
                      <a:r>
                        <a:rPr lang="ru-RU" sz="1400" u="none" strike="noStrike" cap="all" spc="150">
                          <a:effectLst/>
                        </a:rPr>
                        <a:t>2021</a:t>
                      </a:r>
                      <a:endParaRPr lang="ru-RU" sz="1400" b="0" i="0" u="none" strike="noStrike" cap="all" spc="150">
                        <a:solidFill>
                          <a:schemeClr val="lt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1248158954"/>
                  </a:ext>
                </a:extLst>
              </a:tr>
              <a:tr h="275720">
                <a:tc gridSpan="2">
                  <a:txBody>
                    <a:bodyPr/>
                    <a:lstStyle/>
                    <a:p>
                      <a:pPr marL="0" algn="ctr" fontAlgn="b"/>
                      <a:r>
                        <a:rPr lang="en-US" sz="1400" b="1" u="none" strike="noStrike" cap="none" spc="0" dirty="0">
                          <a:effectLst/>
                        </a:rPr>
                        <a:t>RESOURCES</a:t>
                      </a:r>
                      <a:endParaRPr lang="en-US" sz="1400" b="1" u="none" strike="noStrike" cap="none" spc="0" dirty="0">
                        <a:solidFill>
                          <a:schemeClr val="tx1"/>
                        </a:solidFill>
                        <a:effectLst/>
                      </a:endParaRPr>
                    </a:p>
                  </a:txBody>
                  <a:tcPr marL="65012" marR="65012" marT="0" marB="0" anchor="b"/>
                </a:tc>
                <a:tc hMerge="1">
                  <a:txBody>
                    <a:bodyPr/>
                    <a:lstStyle/>
                    <a:p>
                      <a:pPr algn="l" fontAlgn="b"/>
                      <a:endParaRPr lang="ru-RU" sz="1050" b="1" i="0" u="none" strike="noStrike" cap="none" spc="0">
                        <a:solidFill>
                          <a:schemeClr val="tx1"/>
                        </a:solidFill>
                        <a:effectLst/>
                        <a:latin typeface="Calibri" panose="020F0502020204030204" pitchFamily="34" charset="0"/>
                      </a:endParaRPr>
                    </a:p>
                  </a:txBody>
                  <a:tcPr marL="65012" marR="65012" marT="65012" marB="65012" anchor="b">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781353199"/>
                  </a:ext>
                </a:extLst>
              </a:tr>
              <a:tr h="275720">
                <a:tc>
                  <a:txBody>
                    <a:bodyPr/>
                    <a:lstStyle/>
                    <a:p>
                      <a:pPr marL="0" algn="l" fontAlgn="b"/>
                      <a:r>
                        <a:rPr lang="en-US" sz="1400" u="none" strike="noStrike" cap="none" spc="0">
                          <a:effectLst/>
                        </a:rPr>
                        <a:t>Stocks at the beginning of year  </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567 392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100168599"/>
                  </a:ext>
                </a:extLst>
              </a:tr>
              <a:tr h="275720">
                <a:tc>
                  <a:txBody>
                    <a:bodyPr/>
                    <a:lstStyle/>
                    <a:p>
                      <a:pPr marL="0" algn="l" fontAlgn="b"/>
                      <a:r>
                        <a:rPr lang="en-US" sz="1400" u="none" strike="noStrike" cap="none" spc="0">
                          <a:effectLst/>
                        </a:rPr>
                        <a:t>Production</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1 837 188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3984357506"/>
                  </a:ext>
                </a:extLst>
              </a:tr>
              <a:tr h="275720">
                <a:tc>
                  <a:txBody>
                    <a:bodyPr/>
                    <a:lstStyle/>
                    <a:p>
                      <a:pPr marL="0" algn="l" fontAlgn="b"/>
                      <a:r>
                        <a:rPr lang="en-US" sz="1400" u="none" strike="noStrike" cap="none" spc="0" dirty="0">
                          <a:effectLst/>
                        </a:rPr>
                        <a:t>Import</a:t>
                      </a:r>
                      <a:endParaRPr lang="en-US" sz="1400" b="0" i="0" u="none" strike="noStrike" cap="none" spc="0" dirty="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1 148 101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331482200"/>
                  </a:ext>
                </a:extLst>
              </a:tr>
              <a:tr h="275720">
                <a:tc>
                  <a:txBody>
                    <a:bodyPr/>
                    <a:lstStyle/>
                    <a:p>
                      <a:pPr marL="0" algn="l" fontAlgn="b"/>
                      <a:r>
                        <a:rPr lang="en-US" sz="1400" b="1" u="none" strike="noStrike" cap="none" spc="0">
                          <a:effectLst/>
                        </a:rPr>
                        <a:t>Total of resources</a:t>
                      </a:r>
                      <a:endParaRPr lang="en-US" sz="1400" b="1"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b="1" u="none" strike="noStrike" cap="none" spc="0" dirty="0">
                          <a:effectLst/>
                        </a:rPr>
                        <a:t>                   3 552 681   </a:t>
                      </a:r>
                      <a:endParaRPr lang="ru-RU" sz="1400" b="1"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3180244353"/>
                  </a:ext>
                </a:extLst>
              </a:tr>
              <a:tr h="275720">
                <a:tc gridSpan="2">
                  <a:txBody>
                    <a:bodyPr/>
                    <a:lstStyle/>
                    <a:p>
                      <a:pPr marL="0" algn="ctr" fontAlgn="b"/>
                      <a:r>
                        <a:rPr lang="en-US" sz="1400" b="1" u="none" strike="noStrike" cap="none" spc="0" dirty="0">
                          <a:effectLst/>
                        </a:rPr>
                        <a:t>UTILIZATION</a:t>
                      </a:r>
                      <a:endParaRPr lang="en-US" sz="1400" b="1" i="0" u="none" strike="noStrike" cap="none" spc="0" dirty="0">
                        <a:solidFill>
                          <a:schemeClr val="tx1"/>
                        </a:solidFill>
                        <a:effectLst/>
                        <a:latin typeface="Calibri" panose="020F0502020204030204" pitchFamily="34" charset="0"/>
                      </a:endParaRPr>
                    </a:p>
                  </a:txBody>
                  <a:tcPr marL="65012" marR="65012" marT="0" marB="0" anchor="b"/>
                </a:tc>
                <a:tc hMerge="1">
                  <a:txBody>
                    <a:bodyPr/>
                    <a:lstStyle/>
                    <a:p>
                      <a:pPr algn="l" fontAlgn="b"/>
                      <a:endParaRPr lang="ru-RU" sz="1050" b="1" i="0" u="none" strike="noStrike" cap="none" spc="0">
                        <a:solidFill>
                          <a:schemeClr val="tx1"/>
                        </a:solidFill>
                        <a:effectLst/>
                        <a:latin typeface="Calibri" panose="020F0502020204030204" pitchFamily="34" charset="0"/>
                      </a:endParaRPr>
                    </a:p>
                  </a:txBody>
                  <a:tcPr marL="65012" marR="65012" marT="65012" marB="65012"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294541512"/>
                  </a:ext>
                </a:extLst>
              </a:tr>
              <a:tr h="275720">
                <a:tc>
                  <a:txBody>
                    <a:bodyPr/>
                    <a:lstStyle/>
                    <a:p>
                      <a:pPr marL="0" algn="l" fontAlgn="b"/>
                      <a:r>
                        <a:rPr lang="en-US" sz="1400" u="none" strike="noStrike" cap="none" spc="0">
                          <a:effectLst/>
                        </a:rPr>
                        <a:t>For seed</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132 703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2574646858"/>
                  </a:ext>
                </a:extLst>
              </a:tr>
              <a:tr h="275720">
                <a:tc>
                  <a:txBody>
                    <a:bodyPr/>
                    <a:lstStyle/>
                    <a:p>
                      <a:pPr marL="0" algn="l" fontAlgn="b"/>
                      <a:r>
                        <a:rPr lang="en-US" sz="1400" u="none" strike="noStrike" cap="none" spc="0">
                          <a:effectLst/>
                        </a:rPr>
                        <a:t>For fodder for cattle and poultries</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513 497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2474262176"/>
                  </a:ext>
                </a:extLst>
              </a:tr>
              <a:tr h="275720">
                <a:tc>
                  <a:txBody>
                    <a:bodyPr/>
                    <a:lstStyle/>
                    <a:p>
                      <a:pPr marL="0" algn="l" fontAlgn="b"/>
                      <a:r>
                        <a:rPr lang="en-US" sz="1400" u="none" strike="noStrike" cap="none" spc="0">
                          <a:effectLst/>
                        </a:rPr>
                        <a:t>For production of foodstuffs </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2 412 909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2137807455"/>
                  </a:ext>
                </a:extLst>
              </a:tr>
              <a:tr h="275720">
                <a:tc>
                  <a:txBody>
                    <a:bodyPr/>
                    <a:lstStyle/>
                    <a:p>
                      <a:pPr marL="0" algn="l" fontAlgn="b"/>
                      <a:r>
                        <a:rPr lang="en-US" sz="1400" u="none" strike="noStrike" cap="none" spc="0">
                          <a:effectLst/>
                        </a:rPr>
                        <a:t>          including:</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1981446195"/>
                  </a:ext>
                </a:extLst>
              </a:tr>
              <a:tr h="275720">
                <a:tc>
                  <a:txBody>
                    <a:bodyPr/>
                    <a:lstStyle/>
                    <a:p>
                      <a:pPr marL="0" lvl="1" algn="l" fontAlgn="b"/>
                      <a:r>
                        <a:rPr lang="en-US" sz="1400" i="1" u="none" strike="noStrike" cap="none" spc="0">
                          <a:effectLst/>
                        </a:rPr>
                        <a:t>for production of flour and groats</a:t>
                      </a:r>
                      <a:endParaRPr lang="en-US" sz="1400" b="0" i="1" u="none" strike="noStrike" cap="none" spc="0">
                        <a:solidFill>
                          <a:schemeClr val="tx1"/>
                        </a:solidFill>
                        <a:effectLst/>
                        <a:latin typeface="Calibri" panose="020F0502020204030204" pitchFamily="34" charset="0"/>
                      </a:endParaRPr>
                    </a:p>
                  </a:txBody>
                  <a:tcPr marL="182880" marR="65012" marT="0" marB="0" anchor="b"/>
                </a:tc>
                <a:tc>
                  <a:txBody>
                    <a:bodyPr/>
                    <a:lstStyle/>
                    <a:p>
                      <a:pPr marL="0" algn="l" fontAlgn="b"/>
                      <a:r>
                        <a:rPr lang="ru-RU" sz="1400" u="none" strike="noStrike" cap="none" spc="0">
                          <a:effectLst/>
                        </a:rPr>
                        <a:t>                   2 355 739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3185826597"/>
                  </a:ext>
                </a:extLst>
              </a:tr>
              <a:tr h="275720">
                <a:tc>
                  <a:txBody>
                    <a:bodyPr/>
                    <a:lstStyle/>
                    <a:p>
                      <a:pPr marL="0" lvl="1" algn="l" fontAlgn="b"/>
                      <a:r>
                        <a:rPr lang="en-US" sz="1400" i="1" u="none" strike="noStrike" cap="none" spc="0">
                          <a:effectLst/>
                        </a:rPr>
                        <a:t>for production of spirit</a:t>
                      </a:r>
                      <a:endParaRPr lang="en-US" sz="1400" b="0" i="1" u="none" strike="noStrike" cap="none" spc="0">
                        <a:solidFill>
                          <a:schemeClr val="tx1"/>
                        </a:solidFill>
                        <a:effectLst/>
                        <a:latin typeface="Calibri" panose="020F0502020204030204" pitchFamily="34" charset="0"/>
                      </a:endParaRPr>
                    </a:p>
                  </a:txBody>
                  <a:tcPr marL="182880" marR="65012" marT="0" marB="0" anchor="b"/>
                </a:tc>
                <a:tc>
                  <a:txBody>
                    <a:bodyPr/>
                    <a:lstStyle/>
                    <a:p>
                      <a:pPr marL="0" algn="l" fontAlgn="b"/>
                      <a:r>
                        <a:rPr lang="ru-RU" sz="1400" u="none" strike="noStrike" cap="none" spc="0">
                          <a:effectLst/>
                        </a:rPr>
                        <a:t>                           3 602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2580071648"/>
                  </a:ext>
                </a:extLst>
              </a:tr>
              <a:tr h="275720">
                <a:tc>
                  <a:txBody>
                    <a:bodyPr/>
                    <a:lstStyle/>
                    <a:p>
                      <a:pPr marL="0" lvl="1" algn="l" fontAlgn="b"/>
                      <a:r>
                        <a:rPr lang="en-US" sz="1400" i="1" u="none" strike="noStrike" cap="none" spc="0">
                          <a:effectLst/>
                        </a:rPr>
                        <a:t>for production of beer</a:t>
                      </a:r>
                      <a:endParaRPr lang="en-US" sz="1400" b="0" i="1" u="none" strike="noStrike" cap="none" spc="0">
                        <a:solidFill>
                          <a:schemeClr val="tx1"/>
                        </a:solidFill>
                        <a:effectLst/>
                        <a:latin typeface="Calibri" panose="020F0502020204030204" pitchFamily="34" charset="0"/>
                      </a:endParaRPr>
                    </a:p>
                  </a:txBody>
                  <a:tcPr marL="182880" marR="65012" marT="0" marB="0" anchor="b"/>
                </a:tc>
                <a:tc>
                  <a:txBody>
                    <a:bodyPr/>
                    <a:lstStyle/>
                    <a:p>
                      <a:pPr marL="0" algn="l" fontAlgn="b"/>
                      <a:r>
                        <a:rPr lang="ru-RU" sz="1400" u="none" strike="noStrike" cap="none" spc="0">
                          <a:effectLst/>
                        </a:rPr>
                        <a:t>                                33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695637328"/>
                  </a:ext>
                </a:extLst>
              </a:tr>
              <a:tr h="275720">
                <a:tc>
                  <a:txBody>
                    <a:bodyPr/>
                    <a:lstStyle/>
                    <a:p>
                      <a:pPr marL="0" lvl="1" algn="l" fontAlgn="b"/>
                      <a:r>
                        <a:rPr lang="en-US" sz="1400" i="1" u="none" strike="noStrike" cap="none" spc="0" dirty="0">
                          <a:effectLst/>
                        </a:rPr>
                        <a:t>for production of other kinds of food products</a:t>
                      </a:r>
                      <a:endParaRPr lang="en-US" sz="1400" b="0" i="1" u="none" strike="noStrike" cap="none" spc="0" dirty="0">
                        <a:solidFill>
                          <a:schemeClr val="tx1"/>
                        </a:solidFill>
                        <a:effectLst/>
                        <a:latin typeface="Calibri" panose="020F0502020204030204" pitchFamily="34" charset="0"/>
                      </a:endParaRPr>
                    </a:p>
                  </a:txBody>
                  <a:tcPr marL="182880" marR="65012" marT="0" marB="0" anchor="b"/>
                </a:tc>
                <a:tc>
                  <a:txBody>
                    <a:bodyPr/>
                    <a:lstStyle/>
                    <a:p>
                      <a:pPr marL="0" algn="l" fontAlgn="b"/>
                      <a:r>
                        <a:rPr lang="ru-RU" sz="1400" u="none" strike="noStrike" cap="none" spc="0">
                          <a:effectLst/>
                        </a:rPr>
                        <a:t>                        53 535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366802169"/>
                  </a:ext>
                </a:extLst>
              </a:tr>
              <a:tr h="275720">
                <a:tc>
                  <a:txBody>
                    <a:bodyPr/>
                    <a:lstStyle/>
                    <a:p>
                      <a:pPr marL="0" algn="l" fontAlgn="b"/>
                      <a:r>
                        <a:rPr lang="en-US" sz="1400" u="none" strike="noStrike" cap="none" spc="0">
                          <a:effectLst/>
                        </a:rPr>
                        <a:t>Consumed as food products (without processing)</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67 398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3770666397"/>
                  </a:ext>
                </a:extLst>
              </a:tr>
              <a:tr h="275720">
                <a:tc>
                  <a:txBody>
                    <a:bodyPr/>
                    <a:lstStyle/>
                    <a:p>
                      <a:pPr marL="0" algn="l" fontAlgn="b"/>
                      <a:r>
                        <a:rPr lang="en-US" sz="1400" u="none" strike="noStrike" cap="none" spc="0">
                          <a:effectLst/>
                        </a:rPr>
                        <a:t>For production of non-food products</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148 507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333371651"/>
                  </a:ext>
                </a:extLst>
              </a:tr>
              <a:tr h="275720">
                <a:tc>
                  <a:txBody>
                    <a:bodyPr/>
                    <a:lstStyle/>
                    <a:p>
                      <a:pPr marL="0" algn="l" fontAlgn="b"/>
                      <a:r>
                        <a:rPr lang="en-US" sz="1400" u="none" strike="noStrike" cap="none" spc="0">
                          <a:effectLst/>
                        </a:rPr>
                        <a:t>Export</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1502400670"/>
                  </a:ext>
                </a:extLst>
              </a:tr>
              <a:tr h="275720">
                <a:tc>
                  <a:txBody>
                    <a:bodyPr/>
                    <a:lstStyle/>
                    <a:p>
                      <a:pPr marL="0" algn="l" fontAlgn="b"/>
                      <a:r>
                        <a:rPr lang="en-US" sz="1400" u="none" strike="noStrike" cap="none" spc="0">
                          <a:effectLst/>
                        </a:rPr>
                        <a:t>Losses</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58 619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846335271"/>
                  </a:ext>
                </a:extLst>
              </a:tr>
              <a:tr h="275720">
                <a:tc>
                  <a:txBody>
                    <a:bodyPr/>
                    <a:lstStyle/>
                    <a:p>
                      <a:pPr marL="0" algn="l" fontAlgn="b"/>
                      <a:r>
                        <a:rPr lang="en-US" sz="1400" u="none" strike="noStrike" cap="none" spc="0">
                          <a:effectLst/>
                        </a:rPr>
                        <a:t>Stocks at the end of year</a:t>
                      </a:r>
                      <a:endParaRPr lang="en-US" sz="1400" b="0"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u="none" strike="noStrike" cap="none" spc="0">
                          <a:effectLst/>
                        </a:rPr>
                        <a:t>                      219 048   </a:t>
                      </a:r>
                      <a:endParaRPr lang="ru-RU" sz="1400" b="0" i="0" u="none" strike="noStrike" cap="none" spc="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2344536860"/>
                  </a:ext>
                </a:extLst>
              </a:tr>
              <a:tr h="275720">
                <a:tc>
                  <a:txBody>
                    <a:bodyPr/>
                    <a:lstStyle/>
                    <a:p>
                      <a:pPr marL="0" algn="l" fontAlgn="b"/>
                      <a:r>
                        <a:rPr lang="en-US" sz="1400" b="1" u="none" strike="noStrike" cap="none" spc="0">
                          <a:effectLst/>
                        </a:rPr>
                        <a:t>Total of utilization</a:t>
                      </a:r>
                      <a:endParaRPr lang="en-US" sz="1400" b="1" i="0" u="none" strike="noStrike" cap="none" spc="0">
                        <a:solidFill>
                          <a:schemeClr val="tx1"/>
                        </a:solidFill>
                        <a:effectLst/>
                        <a:latin typeface="Calibri" panose="020F0502020204030204" pitchFamily="34" charset="0"/>
                      </a:endParaRPr>
                    </a:p>
                  </a:txBody>
                  <a:tcPr marL="65012" marR="65012" marT="0" marB="0" anchor="b"/>
                </a:tc>
                <a:tc>
                  <a:txBody>
                    <a:bodyPr/>
                    <a:lstStyle/>
                    <a:p>
                      <a:pPr marL="0" algn="l" fontAlgn="b"/>
                      <a:r>
                        <a:rPr lang="ru-RU" sz="1400" b="1" u="none" strike="noStrike" cap="none" spc="0" dirty="0">
                          <a:effectLst/>
                        </a:rPr>
                        <a:t>                   3 552 681   </a:t>
                      </a:r>
                      <a:endParaRPr lang="ru-RU" sz="1400" b="1" i="0" u="none" strike="noStrike" cap="none" spc="0" dirty="0">
                        <a:solidFill>
                          <a:schemeClr val="tx1"/>
                        </a:solidFill>
                        <a:effectLst/>
                        <a:latin typeface="Calibri" panose="020F0502020204030204" pitchFamily="34" charset="0"/>
                      </a:endParaRPr>
                    </a:p>
                  </a:txBody>
                  <a:tcPr marL="65012" marR="65012" marT="0" marB="0" anchor="b"/>
                </a:tc>
                <a:extLst>
                  <a:ext uri="{0D108BD9-81ED-4DB2-BD59-A6C34878D82A}">
                    <a16:rowId xmlns:a16="http://schemas.microsoft.com/office/drawing/2014/main" val="2406092135"/>
                  </a:ext>
                </a:extLst>
              </a:tr>
            </a:tbl>
          </a:graphicData>
        </a:graphic>
      </p:graphicFrame>
      <p:sp>
        <p:nvSpPr>
          <p:cNvPr id="6" name="TextBox 5">
            <a:extLst>
              <a:ext uri="{FF2B5EF4-FFF2-40B4-BE49-F238E27FC236}">
                <a16:creationId xmlns:a16="http://schemas.microsoft.com/office/drawing/2014/main" id="{D95C3BF3-2012-46B3-83F1-57E57D38E2DD}"/>
              </a:ext>
            </a:extLst>
          </p:cNvPr>
          <p:cNvSpPr txBox="1"/>
          <p:nvPr/>
        </p:nvSpPr>
        <p:spPr>
          <a:xfrm>
            <a:off x="6857545" y="1228397"/>
            <a:ext cx="4767071" cy="440120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t>By 2021, local wheat production accounted for 45% of the country's total wheat reserves.</a:t>
            </a:r>
            <a:endParaRPr lang="az-Latn-AZ" sz="2800" dirty="0"/>
          </a:p>
          <a:p>
            <a:pPr marL="285750" indent="-285750">
              <a:buFont typeface="Wingdings" panose="05000000000000000000" pitchFamily="2" charset="2"/>
              <a:buChar char="v"/>
            </a:pPr>
            <a:endParaRPr lang="az-Latn-AZ" sz="2800" dirty="0"/>
          </a:p>
          <a:p>
            <a:pPr marL="285750" indent="-285750">
              <a:buFont typeface="Wingdings" panose="05000000000000000000" pitchFamily="2" charset="2"/>
              <a:buChar char="v"/>
            </a:pPr>
            <a:r>
              <a:rPr lang="en-US" sz="2800" dirty="0"/>
              <a:t>The country has 6.6 kg of wheat per capita.</a:t>
            </a:r>
            <a:endParaRPr lang="az-Latn-AZ" sz="2800" dirty="0"/>
          </a:p>
          <a:p>
            <a:pPr marL="285750" indent="-285750">
              <a:buFont typeface="Wingdings" panose="05000000000000000000" pitchFamily="2" charset="2"/>
              <a:buChar char="v"/>
            </a:pPr>
            <a:endParaRPr lang="az-Latn-AZ" sz="2800" dirty="0"/>
          </a:p>
          <a:p>
            <a:pPr marL="285750" indent="-285750">
              <a:buFont typeface="Wingdings" panose="05000000000000000000" pitchFamily="2" charset="2"/>
              <a:buChar char="v"/>
            </a:pPr>
            <a:r>
              <a:rPr lang="en-US" sz="2800" dirty="0"/>
              <a:t>The country's self-sufficiency in wheat is 61.5%.</a:t>
            </a:r>
            <a:endParaRPr lang="ru-RU" sz="2800" dirty="0"/>
          </a:p>
        </p:txBody>
      </p:sp>
    </p:spTree>
    <p:extLst>
      <p:ext uri="{BB962C8B-B14F-4D97-AF65-F5344CB8AC3E}">
        <p14:creationId xmlns:p14="http://schemas.microsoft.com/office/powerpoint/2010/main" val="8595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0E6F26-8479-4385-8912-0F7136002DCC}"/>
              </a:ext>
            </a:extLst>
          </p:cNvPr>
          <p:cNvSpPr txBox="1"/>
          <p:nvPr/>
        </p:nvSpPr>
        <p:spPr>
          <a:xfrm>
            <a:off x="302623" y="369762"/>
            <a:ext cx="2575641" cy="523220"/>
          </a:xfrm>
          <a:prstGeom prst="rect">
            <a:avLst/>
          </a:prstGeom>
          <a:noFill/>
        </p:spPr>
        <p:txBody>
          <a:bodyPr wrap="none" rtlCol="0">
            <a:spAutoFit/>
          </a:bodyPr>
          <a:lstStyle/>
          <a:p>
            <a:r>
              <a:rPr lang="en-US" sz="2800" b="1" dirty="0">
                <a:solidFill>
                  <a:srgbClr val="0070C0"/>
                </a:solidFill>
              </a:rPr>
              <a:t>WHEAT IMPORT</a:t>
            </a:r>
            <a:endParaRPr lang="ru-RU" sz="2800" b="1" dirty="0">
              <a:solidFill>
                <a:srgbClr val="0070C0"/>
              </a:solidFill>
            </a:endParaRPr>
          </a:p>
        </p:txBody>
      </p:sp>
      <p:graphicFrame>
        <p:nvGraphicFramePr>
          <p:cNvPr id="5" name="Chart 4">
            <a:extLst>
              <a:ext uri="{FF2B5EF4-FFF2-40B4-BE49-F238E27FC236}">
                <a16:creationId xmlns:a16="http://schemas.microsoft.com/office/drawing/2014/main" id="{E8347F57-9799-4C7A-B930-0946E8494AEC}"/>
              </a:ext>
            </a:extLst>
          </p:cNvPr>
          <p:cNvGraphicFramePr>
            <a:graphicFrameLocks/>
          </p:cNvGraphicFramePr>
          <p:nvPr>
            <p:extLst>
              <p:ext uri="{D42A27DB-BD31-4B8C-83A1-F6EECF244321}">
                <p14:modId xmlns:p14="http://schemas.microsoft.com/office/powerpoint/2010/main" val="1150634780"/>
              </p:ext>
            </p:extLst>
          </p:nvPr>
        </p:nvGraphicFramePr>
        <p:xfrm>
          <a:off x="411479" y="1261871"/>
          <a:ext cx="10964091" cy="4964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0030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387080-CCE1-4A19-BAB9-7B8DACD8FEC3}"/>
              </a:ext>
            </a:extLst>
          </p:cNvPr>
          <p:cNvSpPr txBox="1"/>
          <p:nvPr/>
        </p:nvSpPr>
        <p:spPr>
          <a:xfrm>
            <a:off x="667948" y="355047"/>
            <a:ext cx="4837158" cy="461665"/>
          </a:xfrm>
          <a:prstGeom prst="rect">
            <a:avLst/>
          </a:prstGeom>
          <a:noFill/>
        </p:spPr>
        <p:txBody>
          <a:bodyPr wrap="none" rtlCol="0">
            <a:spAutoFit/>
          </a:bodyPr>
          <a:lstStyle/>
          <a:p>
            <a:r>
              <a:rPr lang="az-Latn-AZ" sz="2400" b="1" dirty="0">
                <a:solidFill>
                  <a:srgbClr val="0070C0"/>
                </a:solidFill>
              </a:rPr>
              <a:t>STATE SUPPORT FOR </a:t>
            </a:r>
            <a:r>
              <a:rPr lang="en-US" sz="2400" b="1" dirty="0">
                <a:solidFill>
                  <a:srgbClr val="0070C0"/>
                </a:solidFill>
              </a:rPr>
              <a:t>WHEAT SECTOR</a:t>
            </a:r>
            <a:endParaRPr lang="ru-RU" sz="2400" b="1" dirty="0">
              <a:solidFill>
                <a:srgbClr val="0070C0"/>
              </a:solidFill>
            </a:endParaRPr>
          </a:p>
        </p:txBody>
      </p:sp>
      <p:sp>
        <p:nvSpPr>
          <p:cNvPr id="2" name="Rectangle 1">
            <a:extLst>
              <a:ext uri="{FF2B5EF4-FFF2-40B4-BE49-F238E27FC236}">
                <a16:creationId xmlns:a16="http://schemas.microsoft.com/office/drawing/2014/main" id="{DE8ACB25-9065-4478-8505-E58CB6A64051}"/>
              </a:ext>
            </a:extLst>
          </p:cNvPr>
          <p:cNvSpPr/>
          <p:nvPr/>
        </p:nvSpPr>
        <p:spPr>
          <a:xfrm>
            <a:off x="582318" y="1081728"/>
            <a:ext cx="10352315" cy="5455981"/>
          </a:xfrm>
          <a:prstGeom prst="rect">
            <a:avLst/>
          </a:prstGeom>
        </p:spPr>
        <p:txBody>
          <a:bodyPr wrap="square">
            <a:spAutoFit/>
          </a:bodyPr>
          <a:lstStyle/>
          <a:p>
            <a:pPr marL="571500" indent="-342900">
              <a:lnSpc>
                <a:spcPct val="107000"/>
              </a:lnSpc>
              <a:spcAft>
                <a:spcPts val="800"/>
              </a:spcAft>
              <a:buFont typeface="Wingdings" panose="05000000000000000000" pitchFamily="2" charset="2"/>
              <a:buChar char="v"/>
            </a:pPr>
            <a:r>
              <a:rPr lang="az-Latn-AZ" sz="2200" dirty="0">
                <a:latin typeface="Calibri" panose="020F0502020204030204" pitchFamily="34" charset="0"/>
                <a:ea typeface="Calibri" panose="020F0502020204030204" pitchFamily="34" charset="0"/>
                <a:cs typeface="Times New Roman" panose="02020603050405020304" pitchFamily="18" charset="0"/>
              </a:rPr>
              <a:t>In order to improve self-sufficiency with wheat, which is of great importance for ensuring food security in the country, a number of measures are implemented by the state, and state support is provided for wheat production, import, processing and supply. </a:t>
            </a:r>
          </a:p>
          <a:p>
            <a:pPr marL="571500" indent="-342900">
              <a:lnSpc>
                <a:spcPct val="107000"/>
              </a:lnSpc>
              <a:spcAft>
                <a:spcPts val="800"/>
              </a:spcAft>
              <a:buFont typeface="Wingdings" panose="05000000000000000000" pitchFamily="2" charset="2"/>
              <a:buChar char="v"/>
            </a:pPr>
            <a:r>
              <a:rPr lang="az-Latn-AZ" sz="2200" dirty="0">
                <a:latin typeface="Calibri" panose="020F0502020204030204" pitchFamily="34" charset="0"/>
                <a:ea typeface="Calibri" panose="020F0502020204030204" pitchFamily="34" charset="0"/>
                <a:cs typeface="Times New Roman" panose="02020603050405020304" pitchFamily="18" charset="0"/>
              </a:rPr>
              <a:t>In particular, 51.1 million USD subsidies were paid to 62.4 thousand farmers growing wheat on 471.3 thousand hectares. This means an average subsidy of 185 manat per hectare of wheat. Wheat subsidy for 2021 is 24.3% of the total subsidy amount. </a:t>
            </a:r>
          </a:p>
          <a:p>
            <a:pPr marL="571500" indent="-342900">
              <a:lnSpc>
                <a:spcPct val="107000"/>
              </a:lnSpc>
              <a:spcAft>
                <a:spcPts val="800"/>
              </a:spcAft>
              <a:buFont typeface="Wingdings" panose="05000000000000000000" pitchFamily="2" charset="2"/>
              <a:buChar char="v"/>
            </a:pPr>
            <a:r>
              <a:rPr lang="az-Latn-AZ" sz="2200" dirty="0">
                <a:latin typeface="Calibri" panose="020F0502020204030204" pitchFamily="34" charset="0"/>
                <a:ea typeface="Calibri" panose="020F0502020204030204" pitchFamily="34" charset="0"/>
                <a:cs typeface="Times New Roman" panose="02020603050405020304" pitchFamily="18" charset="0"/>
              </a:rPr>
              <a:t>During 2021, the subsidy given to each hectare of wheat crops was equal to approximately 35-40% of the cost of wheat cultivation. In addition, irrigation water is offered to wheat producers at subsidized prices. </a:t>
            </a:r>
          </a:p>
          <a:p>
            <a:pPr marL="571500" indent="-342900">
              <a:lnSpc>
                <a:spcPct val="107000"/>
              </a:lnSpc>
              <a:spcAft>
                <a:spcPts val="800"/>
              </a:spcAft>
              <a:buFont typeface="Wingdings" panose="05000000000000000000" pitchFamily="2" charset="2"/>
              <a:buChar char="v"/>
            </a:pPr>
            <a:r>
              <a:rPr lang="az-Latn-AZ" sz="2200" dirty="0">
                <a:latin typeface="Calibri" panose="020F0502020204030204" pitchFamily="34" charset="0"/>
                <a:ea typeface="Calibri" panose="020F0502020204030204" pitchFamily="34" charset="0"/>
                <a:cs typeface="Times New Roman" panose="02020603050405020304" pitchFamily="18" charset="0"/>
              </a:rPr>
              <a:t>Along with farmers, flour producers also benefited from government subsidies during the past year. Thus, in the months of February-September 2021, people engaged in the production of flour were given a subsidy of 35 manats for each ton of flour sold.</a:t>
            </a:r>
            <a:endParaRPr lang="ru-RU"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43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387080-CCE1-4A19-BAB9-7B8DACD8FEC3}"/>
              </a:ext>
            </a:extLst>
          </p:cNvPr>
          <p:cNvSpPr txBox="1"/>
          <p:nvPr/>
        </p:nvSpPr>
        <p:spPr>
          <a:xfrm>
            <a:off x="374034" y="344161"/>
            <a:ext cx="3184141" cy="400110"/>
          </a:xfrm>
          <a:prstGeom prst="rect">
            <a:avLst/>
          </a:prstGeom>
          <a:noFill/>
        </p:spPr>
        <p:txBody>
          <a:bodyPr wrap="none" rtlCol="0">
            <a:spAutoFit/>
          </a:bodyPr>
          <a:lstStyle/>
          <a:p>
            <a:r>
              <a:rPr lang="az-Latn-AZ" sz="2000" b="1" dirty="0">
                <a:solidFill>
                  <a:srgbClr val="0070C0"/>
                </a:solidFill>
              </a:rPr>
              <a:t>STATE SUPPORT FOR </a:t>
            </a:r>
            <a:r>
              <a:rPr lang="en-US" sz="2000" b="1" dirty="0">
                <a:solidFill>
                  <a:srgbClr val="0070C0"/>
                </a:solidFill>
              </a:rPr>
              <a:t>WHEAT</a:t>
            </a:r>
            <a:endParaRPr lang="ru-RU" sz="2000" b="1" dirty="0">
              <a:solidFill>
                <a:srgbClr val="0070C0"/>
              </a:solidFill>
            </a:endParaRPr>
          </a:p>
        </p:txBody>
      </p:sp>
      <p:sp>
        <p:nvSpPr>
          <p:cNvPr id="2" name="Rectangle 1">
            <a:extLst>
              <a:ext uri="{FF2B5EF4-FFF2-40B4-BE49-F238E27FC236}">
                <a16:creationId xmlns:a16="http://schemas.microsoft.com/office/drawing/2014/main" id="{DE8ACB25-9065-4478-8505-E58CB6A64051}"/>
              </a:ext>
            </a:extLst>
          </p:cNvPr>
          <p:cNvSpPr/>
          <p:nvPr/>
        </p:nvSpPr>
        <p:spPr>
          <a:xfrm>
            <a:off x="533400" y="961985"/>
            <a:ext cx="10899964" cy="5250796"/>
          </a:xfrm>
          <a:prstGeom prst="rect">
            <a:avLst/>
          </a:prstGeom>
        </p:spPr>
        <p:txBody>
          <a:bodyPr wrap="square">
            <a:spAutoFit/>
          </a:bodyPr>
          <a:lstStyle/>
          <a:p>
            <a:pPr marL="571500" indent="-342900">
              <a:lnSpc>
                <a:spcPct val="107000"/>
              </a:lnSpc>
              <a:spcAft>
                <a:spcPts val="800"/>
              </a:spcAft>
              <a:buFont typeface="Wingdings" panose="05000000000000000000" pitchFamily="2" charset="2"/>
              <a:buChar char="v"/>
            </a:pPr>
            <a:r>
              <a:rPr lang="en-US" sz="2200" dirty="0">
                <a:latin typeface="Calibri" panose="020F0502020204030204" pitchFamily="34" charset="0"/>
                <a:ea typeface="Calibri" panose="020F0502020204030204" pitchFamily="34" charset="0"/>
                <a:cs typeface="Times New Roman" panose="02020603050405020304" pitchFamily="18" charset="0"/>
              </a:rPr>
              <a:t>Also, wheat producers are exempt from all taxes except land tax, like other agricultural producers. Import and sale of wheat, production and sale of wheat flour and bread in the country are exempted from VAT from January 1, 2017 to January 1, 2024. In addition, an export duty of $200 per ton of flour and wheat is imposed. Starting from 2020, preferential loans are given to suppliers in order to bring the wheat stocks to the required level in the country.</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Aft>
                <a:spcPts val="800"/>
              </a:spcAft>
              <a:buFont typeface="Wingdings" panose="05000000000000000000" pitchFamily="2" charset="2"/>
              <a:buChar char="v"/>
            </a:pPr>
            <a:r>
              <a:rPr lang="en-US" sz="2200" dirty="0">
                <a:latin typeface="Calibri" panose="020F0502020204030204" pitchFamily="34" charset="0"/>
                <a:ea typeface="Calibri" panose="020F0502020204030204" pitchFamily="34" charset="0"/>
                <a:cs typeface="Times New Roman" panose="02020603050405020304" pitchFamily="18" charset="0"/>
              </a:rPr>
              <a:t>On July 19, 2022, the "Decree of the President of the Republic of Azerbaijan on a number of measures to increase the level of self-sufficiency with food wheat" was signed in the country. According to this decree, a crop subsidy will be applied to food wheat produced by persons who have undertaken to produce food wheat in farms where modern irrigation systems are applied and delivered to the State Reserves Agency of the Republic of Azerbaijan and flour mills for a period of 5 years starting from 2023. It should be noted that the purchasing price of one ton of food wheat from these farmers was set at 580 </a:t>
            </a:r>
            <a:r>
              <a:rPr lang="en-US" sz="2200" dirty="0" err="1">
                <a:latin typeface="Calibri" panose="020F0502020204030204" pitchFamily="34" charset="0"/>
                <a:ea typeface="Calibri" panose="020F0502020204030204" pitchFamily="34" charset="0"/>
                <a:cs typeface="Times New Roman" panose="02020603050405020304" pitchFamily="18" charset="0"/>
              </a:rPr>
              <a:t>manats</a:t>
            </a:r>
            <a:r>
              <a:rPr lang="az-Latn-AZ" sz="2200" dirty="0">
                <a:latin typeface="Calibri" panose="020F0502020204030204" pitchFamily="34" charset="0"/>
                <a:ea typeface="Calibri" panose="020F0502020204030204" pitchFamily="34" charset="0"/>
                <a:cs typeface="Times New Roman" panose="02020603050405020304" pitchFamily="18" charset="0"/>
              </a:rPr>
              <a:t> (341 USD)</a:t>
            </a:r>
            <a:r>
              <a:rPr lang="en-US" sz="2200" dirty="0">
                <a:latin typeface="Calibri" panose="020F0502020204030204" pitchFamily="34" charset="0"/>
                <a:ea typeface="Calibri" panose="020F0502020204030204" pitchFamily="34" charset="0"/>
                <a:cs typeface="Times New Roman" panose="02020603050405020304" pitchFamily="18" charset="0"/>
              </a:rPr>
              <a:t>.</a:t>
            </a:r>
            <a:endParaRPr lang="ru-RU"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BE417C-A6A2-4924-84E9-247654425754}"/>
              </a:ext>
            </a:extLst>
          </p:cNvPr>
          <p:cNvSpPr txBox="1"/>
          <p:nvPr/>
        </p:nvSpPr>
        <p:spPr>
          <a:xfrm>
            <a:off x="10221686" y="348340"/>
            <a:ext cx="1211678" cy="369332"/>
          </a:xfrm>
          <a:prstGeom prst="rect">
            <a:avLst/>
          </a:prstGeom>
          <a:noFill/>
        </p:spPr>
        <p:txBody>
          <a:bodyPr wrap="none" rtlCol="0">
            <a:spAutoFit/>
          </a:bodyPr>
          <a:lstStyle/>
          <a:p>
            <a:r>
              <a:rPr lang="en-US" b="1" i="1" dirty="0"/>
              <a:t>continue…</a:t>
            </a:r>
            <a:endParaRPr lang="ru-RU" b="1" i="1" dirty="0"/>
          </a:p>
        </p:txBody>
      </p:sp>
    </p:spTree>
    <p:extLst>
      <p:ext uri="{BB962C8B-B14F-4D97-AF65-F5344CB8AC3E}">
        <p14:creationId xmlns:p14="http://schemas.microsoft.com/office/powerpoint/2010/main" val="2524404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6598AD-FDDA-4EEE-8401-05122A5D3448}"/>
              </a:ext>
            </a:extLst>
          </p:cNvPr>
          <p:cNvSpPr/>
          <p:nvPr/>
        </p:nvSpPr>
        <p:spPr>
          <a:xfrm>
            <a:off x="575261" y="1359619"/>
            <a:ext cx="11041478" cy="4524315"/>
          </a:xfrm>
          <a:prstGeom prst="rect">
            <a:avLst/>
          </a:prstGeom>
        </p:spPr>
        <p:txBody>
          <a:bodyPr wrap="square">
            <a:spAutoFit/>
          </a:bodyPr>
          <a:lstStyle/>
          <a:p>
            <a:pPr marL="22860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promotion of grain-growing, including wheat production, in the official government policy in Azerbaijan is reflected in various normative legal acts, official initiatives and various mechanisms reflected in state programs and government strategies. The activity of the grain-growing sector in Azerbaijan is regulated by various normative legal acts. The Law on Grain has been adopted in 2000. This document defines the legal relations in the field of grain production, grain supply, organization of the grain market, quality management of grain and grain products, to create a </a:t>
            </a:r>
            <a:r>
              <a:rPr lang="en-US" sz="2400" b="1" dirty="0">
                <a:latin typeface="Calibri" panose="020F0502020204030204" pitchFamily="34" charset="0"/>
                <a:ea typeface="Calibri" panose="020F0502020204030204" pitchFamily="34" charset="0"/>
                <a:cs typeface="Times New Roman" panose="02020603050405020304" pitchFamily="18" charset="0"/>
              </a:rPr>
              <a:t>State Grain Fund </a:t>
            </a:r>
            <a:r>
              <a:rPr lang="en-US" sz="2400" dirty="0">
                <a:latin typeface="Calibri" panose="020F0502020204030204" pitchFamily="34" charset="0"/>
                <a:ea typeface="Calibri" panose="020F0502020204030204" pitchFamily="34" charset="0"/>
                <a:cs typeface="Times New Roman" panose="02020603050405020304" pitchFamily="18" charset="0"/>
              </a:rPr>
              <a:t>among the main tasks.</a:t>
            </a:r>
          </a:p>
          <a:p>
            <a:pPr marL="22860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Fund, which is at the disposal of the </a:t>
            </a:r>
            <a:r>
              <a:rPr lang="en-US" sz="2400" b="1" dirty="0">
                <a:latin typeface="Calibri" panose="020F0502020204030204" pitchFamily="34" charset="0"/>
                <a:ea typeface="Calibri" panose="020F0502020204030204" pitchFamily="34" charset="0"/>
                <a:cs typeface="Times New Roman" panose="02020603050405020304" pitchFamily="18" charset="0"/>
              </a:rPr>
              <a:t>Ministry of Emergency Situations</a:t>
            </a:r>
            <a:r>
              <a:rPr lang="en-US" sz="2400" dirty="0">
                <a:latin typeface="Calibri" panose="020F0502020204030204" pitchFamily="34" charset="0"/>
                <a:ea typeface="Calibri" panose="020F0502020204030204" pitchFamily="34" charset="0"/>
                <a:cs typeface="Times New Roman" panose="02020603050405020304" pitchFamily="18" charset="0"/>
              </a:rPr>
              <a:t>, annually supplies grain to the Fund's warehouses in the amount determined by the Cabinet of Ministers. The supply of grain to the State Grain Fund was set at </a:t>
            </a:r>
            <a:r>
              <a:rPr lang="en-US" sz="2400" b="1" dirty="0">
                <a:latin typeface="Calibri" panose="020F0502020204030204" pitchFamily="34" charset="0"/>
                <a:ea typeface="Calibri" panose="020F0502020204030204" pitchFamily="34" charset="0"/>
                <a:cs typeface="Times New Roman" panose="02020603050405020304" pitchFamily="18" charset="0"/>
              </a:rPr>
              <a:t>750 thousand tons</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98301C4-A9BE-4EB6-A310-94031C53BFAB}"/>
              </a:ext>
            </a:extLst>
          </p:cNvPr>
          <p:cNvSpPr txBox="1"/>
          <p:nvPr/>
        </p:nvSpPr>
        <p:spPr>
          <a:xfrm>
            <a:off x="374034" y="344161"/>
            <a:ext cx="3184141" cy="400110"/>
          </a:xfrm>
          <a:prstGeom prst="rect">
            <a:avLst/>
          </a:prstGeom>
          <a:noFill/>
        </p:spPr>
        <p:txBody>
          <a:bodyPr wrap="none" rtlCol="0">
            <a:spAutoFit/>
          </a:bodyPr>
          <a:lstStyle/>
          <a:p>
            <a:r>
              <a:rPr lang="az-Latn-AZ" sz="2000" b="1" dirty="0">
                <a:solidFill>
                  <a:srgbClr val="0070C0"/>
                </a:solidFill>
              </a:rPr>
              <a:t>STATE SUPPORT FOR </a:t>
            </a:r>
            <a:r>
              <a:rPr lang="en-US" sz="2000" b="1" dirty="0">
                <a:solidFill>
                  <a:srgbClr val="0070C0"/>
                </a:solidFill>
              </a:rPr>
              <a:t>WHEAT</a:t>
            </a:r>
            <a:endParaRPr lang="ru-RU" sz="2000" b="1" dirty="0">
              <a:solidFill>
                <a:srgbClr val="0070C0"/>
              </a:solidFill>
            </a:endParaRPr>
          </a:p>
        </p:txBody>
      </p:sp>
      <p:sp>
        <p:nvSpPr>
          <p:cNvPr id="5" name="TextBox 4">
            <a:extLst>
              <a:ext uri="{FF2B5EF4-FFF2-40B4-BE49-F238E27FC236}">
                <a16:creationId xmlns:a16="http://schemas.microsoft.com/office/drawing/2014/main" id="{2D42D574-80E5-4FAC-B38A-A85AB895E23A}"/>
              </a:ext>
            </a:extLst>
          </p:cNvPr>
          <p:cNvSpPr txBox="1"/>
          <p:nvPr/>
        </p:nvSpPr>
        <p:spPr>
          <a:xfrm>
            <a:off x="10221686" y="348340"/>
            <a:ext cx="1211678" cy="369332"/>
          </a:xfrm>
          <a:prstGeom prst="rect">
            <a:avLst/>
          </a:prstGeom>
          <a:noFill/>
        </p:spPr>
        <p:txBody>
          <a:bodyPr wrap="none" rtlCol="0">
            <a:spAutoFit/>
          </a:bodyPr>
          <a:lstStyle/>
          <a:p>
            <a:r>
              <a:rPr lang="en-US" b="1" i="1" dirty="0"/>
              <a:t>continue…</a:t>
            </a:r>
            <a:endParaRPr lang="ru-RU" b="1" i="1" dirty="0"/>
          </a:p>
        </p:txBody>
      </p:sp>
    </p:spTree>
    <p:extLst>
      <p:ext uri="{BB962C8B-B14F-4D97-AF65-F5344CB8AC3E}">
        <p14:creationId xmlns:p14="http://schemas.microsoft.com/office/powerpoint/2010/main" val="417141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8860-BC6E-42E3-BC2E-9BFC86D1344C}"/>
              </a:ext>
            </a:extLst>
          </p:cNvPr>
          <p:cNvSpPr>
            <a:spLocks noGrp="1"/>
          </p:cNvSpPr>
          <p:nvPr>
            <p:ph type="title"/>
          </p:nvPr>
        </p:nvSpPr>
        <p:spPr>
          <a:xfrm>
            <a:off x="947055" y="2564611"/>
            <a:ext cx="10515600" cy="1325563"/>
          </a:xfrm>
        </p:spPr>
        <p:txBody>
          <a:bodyPr>
            <a:normAutofit/>
          </a:bodyPr>
          <a:lstStyle/>
          <a:p>
            <a:pPr algn="r"/>
            <a:r>
              <a:rPr lang="en-US" sz="4000" b="1" dirty="0">
                <a:solidFill>
                  <a:srgbClr val="0070C0"/>
                </a:solidFill>
              </a:rPr>
              <a:t>Development and Food Security Strategies</a:t>
            </a:r>
          </a:p>
        </p:txBody>
      </p:sp>
      <p:cxnSp>
        <p:nvCxnSpPr>
          <p:cNvPr id="5" name="Straight Connector 4">
            <a:extLst>
              <a:ext uri="{FF2B5EF4-FFF2-40B4-BE49-F238E27FC236}">
                <a16:creationId xmlns:a16="http://schemas.microsoft.com/office/drawing/2014/main"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79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BD86F7-037C-4C7C-92EF-08DF37C252EA}"/>
              </a:ext>
            </a:extLst>
          </p:cNvPr>
          <p:cNvSpPr/>
          <p:nvPr/>
        </p:nvSpPr>
        <p:spPr>
          <a:xfrm>
            <a:off x="348342" y="459841"/>
            <a:ext cx="7739743" cy="400751"/>
          </a:xfrm>
          <a:prstGeom prst="rect">
            <a:avLst/>
          </a:prstGeom>
        </p:spPr>
        <p:txBody>
          <a:bodyPr wrap="square">
            <a:spAutoFit/>
          </a:bodyPr>
          <a:lstStyle/>
          <a:p>
            <a:pPr algn="ctr">
              <a:lnSpc>
                <a:spcPct val="120000"/>
              </a:lnSpc>
              <a:spcAft>
                <a:spcPts val="800"/>
              </a:spcAft>
            </a:pPr>
            <a:r>
              <a:rPr lang="en-US" b="1" dirty="0">
                <a:solidFill>
                  <a:srgbClr val="0070C0"/>
                </a:solidFill>
                <a:latin typeface="Arial" panose="020B0604020202020204" pitchFamily="34" charset="0"/>
                <a:ea typeface="Calibri" panose="020F0502020204030204" pitchFamily="34" charset="0"/>
                <a:cs typeface="Times New Roman" panose="02020603050405020304" pitchFamily="18" charset="0"/>
              </a:rPr>
              <a:t>NATIONAL PATHWAY TO SUSTAINABLE FOOD SYSTEMS BY 2030</a:t>
            </a:r>
            <a:endParaRPr lang="ru-RU"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07D3C5E-345A-4EF9-ADC3-55A4693AFB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8488" y="264069"/>
            <a:ext cx="1995170" cy="1278890"/>
          </a:xfrm>
          <a:prstGeom prst="rect">
            <a:avLst/>
          </a:prstGeom>
          <a:noFill/>
          <a:ln>
            <a:noFill/>
          </a:ln>
        </p:spPr>
      </p:pic>
      <p:sp>
        <p:nvSpPr>
          <p:cNvPr id="4" name="Rectangle 3">
            <a:extLst>
              <a:ext uri="{FF2B5EF4-FFF2-40B4-BE49-F238E27FC236}">
                <a16:creationId xmlns:a16="http://schemas.microsoft.com/office/drawing/2014/main" id="{14783228-6064-4CE0-9ADA-876717B9A321}"/>
              </a:ext>
            </a:extLst>
          </p:cNvPr>
          <p:cNvSpPr/>
          <p:nvPr/>
        </p:nvSpPr>
        <p:spPr>
          <a:xfrm>
            <a:off x="544284" y="1064688"/>
            <a:ext cx="9304204" cy="2250488"/>
          </a:xfrm>
          <a:prstGeom prst="rect">
            <a:avLst/>
          </a:prstGeom>
        </p:spPr>
        <p:txBody>
          <a:bodyPr wrap="square">
            <a:spAutoFit/>
          </a:bodyPr>
          <a:lstStyle/>
          <a:p>
            <a:pPr algn="just">
              <a:lnSpc>
                <a:spcPct val="120000"/>
              </a:lnSpc>
              <a:spcBef>
                <a:spcPts val="60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Future plans regarding national food systems in the following decade include:</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685800" lvl="0" indent="-342900" algn="just">
              <a:spcAft>
                <a:spcPts val="0"/>
              </a:spcAft>
              <a:buFont typeface="Symbol" panose="05050102010706020507" pitchFamily="18" charset="2"/>
              <a:buBlip>
                <a:blip r:embed="rId3"/>
              </a:buBlip>
            </a:pPr>
            <a:r>
              <a:rPr lang="en-US" dirty="0">
                <a:latin typeface="Arial" panose="020B0604020202020204" pitchFamily="34" charset="0"/>
                <a:ea typeface="Calibri" panose="020F0502020204030204" pitchFamily="34" charset="0"/>
                <a:cs typeface="Times New Roman" panose="02020603050405020304" pitchFamily="18" charset="0"/>
              </a:rPr>
              <a:t>achieve a future in which healthy and organic food is available, affordable and accessible to a growing population;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685800" lvl="0" indent="-342900" algn="just">
              <a:spcAft>
                <a:spcPts val="0"/>
              </a:spcAft>
              <a:buFont typeface="Symbol" panose="05050102010706020507" pitchFamily="18" charset="2"/>
              <a:buBlip>
                <a:blip r:embed="rId3"/>
              </a:buBlip>
            </a:pPr>
            <a:r>
              <a:rPr lang="en-US" dirty="0">
                <a:latin typeface="Arial" panose="020B0604020202020204" pitchFamily="34" charset="0"/>
                <a:ea typeface="Calibri" panose="020F0502020204030204" pitchFamily="34" charset="0"/>
                <a:cs typeface="Times New Roman" panose="02020603050405020304" pitchFamily="18" charset="0"/>
              </a:rPr>
              <a:t>guarantee the livelihoods of people in agriculture and the food chain;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685800" lvl="0" indent="-342900" algn="just">
              <a:spcAft>
                <a:spcPts val="0"/>
              </a:spcAft>
              <a:buFont typeface="Symbol" panose="05050102010706020507" pitchFamily="18" charset="2"/>
              <a:buBlip>
                <a:blip r:embed="rId3"/>
              </a:buBlip>
            </a:pPr>
            <a:r>
              <a:rPr lang="en-US" dirty="0">
                <a:latin typeface="Arial" panose="020B0604020202020204" pitchFamily="34" charset="0"/>
                <a:ea typeface="Calibri" panose="020F0502020204030204" pitchFamily="34" charset="0"/>
                <a:cs typeface="Times New Roman" panose="02020603050405020304" pitchFamily="18" charset="0"/>
              </a:rPr>
              <a:t>contribute to the sustainability of the environment.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60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To meet the expectations and transform the national food system, Azerbaijan will focus on </a:t>
            </a:r>
            <a:r>
              <a:rPr lang="en-US" b="1" dirty="0">
                <a:latin typeface="Arial" panose="020B0604020202020204" pitchFamily="34" charset="0"/>
                <a:ea typeface="Calibri" panose="020F0502020204030204" pitchFamily="34" charset="0"/>
                <a:cs typeface="Times New Roman" panose="02020603050405020304" pitchFamily="18" charset="0"/>
              </a:rPr>
              <a:t>six key priority areas</a:t>
            </a:r>
            <a:r>
              <a:rPr lang="en-US" dirty="0">
                <a:latin typeface="Arial" panose="020B060402020202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9797DFA-A57F-4267-BD3C-E8F617D67099}"/>
              </a:ext>
            </a:extLst>
          </p:cNvPr>
          <p:cNvSpPr/>
          <p:nvPr/>
        </p:nvSpPr>
        <p:spPr>
          <a:xfrm>
            <a:off x="1055913" y="3429000"/>
            <a:ext cx="9873344" cy="2862322"/>
          </a:xfrm>
          <a:prstGeom prst="rect">
            <a:avLst/>
          </a:prstGeom>
        </p:spPr>
        <p:txBody>
          <a:bodyPr wrap="square">
            <a:spAutoFit/>
          </a:bodyPr>
          <a:lstStyle/>
          <a:p>
            <a:pPr marL="400050" indent="-400050">
              <a:buFont typeface="+mj-lt"/>
              <a:buAutoNum type="romanUcPeriod"/>
            </a:pPr>
            <a:r>
              <a:rPr lang="en-US" sz="2000" dirty="0">
                <a:ea typeface="Times New Roman" panose="02020603050405020304" pitchFamily="18" charset="0"/>
                <a:cs typeface="Times New Roman" panose="02020603050405020304" pitchFamily="18" charset="0"/>
              </a:rPr>
              <a:t>Ensuring fully digitalization of agri-food system and promoting advanced technologies</a:t>
            </a:r>
          </a:p>
          <a:p>
            <a:pPr marL="400050" indent="-400050">
              <a:buFont typeface="+mj-lt"/>
              <a:buAutoNum type="romanUcPeriod"/>
            </a:pPr>
            <a:r>
              <a:rPr lang="en-US" sz="2000" dirty="0"/>
              <a:t>Strengthening food safety and promoting healthy diets</a:t>
            </a:r>
            <a:endParaRPr lang="ru-RU" sz="2000" dirty="0"/>
          </a:p>
          <a:p>
            <a:pPr marL="400050" indent="-400050">
              <a:buFont typeface="+mj-lt"/>
              <a:buAutoNum type="romanUcPeriod"/>
            </a:pPr>
            <a:r>
              <a:rPr lang="en-US" sz="2000" dirty="0"/>
              <a:t>Strengthening the fight against climate change and disasters through sustainable use of natural resources</a:t>
            </a:r>
            <a:endParaRPr lang="ru-RU" sz="2000" dirty="0"/>
          </a:p>
          <a:p>
            <a:pPr marL="400050" indent="-400050">
              <a:buFont typeface="+mj-lt"/>
              <a:buAutoNum type="romanUcPeriod"/>
            </a:pPr>
            <a:r>
              <a:rPr lang="en-US" sz="2000" dirty="0"/>
              <a:t>Fostering food processing small and medium businesses and supporting cooperation activities among small-scale farmers </a:t>
            </a:r>
            <a:endParaRPr lang="ru-RU" sz="2000" dirty="0"/>
          </a:p>
          <a:p>
            <a:pPr marL="400050" indent="-400050">
              <a:buFont typeface="+mj-lt"/>
              <a:buAutoNum type="romanUcPeriod"/>
            </a:pPr>
            <a:r>
              <a:rPr lang="en-US" sz="2000" dirty="0"/>
              <a:t>Improving quality of education and research, strengthening collaboration between science and policy making</a:t>
            </a:r>
          </a:p>
          <a:p>
            <a:pPr marL="400050" indent="-400050">
              <a:buFont typeface="+mj-lt"/>
              <a:buAutoNum type="romanUcPeriod"/>
            </a:pPr>
            <a:r>
              <a:rPr lang="en-US" sz="2000" dirty="0"/>
              <a:t>Developing food system in liberated territories and integrating into national food system</a:t>
            </a:r>
            <a:endParaRPr lang="ru-RU" sz="2000" dirty="0"/>
          </a:p>
        </p:txBody>
      </p:sp>
    </p:spTree>
    <p:extLst>
      <p:ext uri="{BB962C8B-B14F-4D97-AF65-F5344CB8AC3E}">
        <p14:creationId xmlns:p14="http://schemas.microsoft.com/office/powerpoint/2010/main" val="672966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FF3DE8-E5AA-48BB-85D9-17ADA027C6F7}"/>
              </a:ext>
            </a:extLst>
          </p:cNvPr>
          <p:cNvSpPr/>
          <p:nvPr/>
        </p:nvSpPr>
        <p:spPr>
          <a:xfrm>
            <a:off x="878024" y="513508"/>
            <a:ext cx="8773886" cy="954107"/>
          </a:xfrm>
          <a:prstGeom prst="rect">
            <a:avLst/>
          </a:prstGeom>
        </p:spPr>
        <p:txBody>
          <a:bodyPr wrap="square">
            <a:spAutoFit/>
          </a:bodyPr>
          <a:lstStyle/>
          <a:p>
            <a:r>
              <a:rPr lang="ru-RU" sz="2800" b="1" dirty="0">
                <a:solidFill>
                  <a:srgbClr val="0070C0"/>
                </a:solidFill>
              </a:rPr>
              <a:t>AZERBAIJAN 2030: NATIONAL PRIORITIES FOR SOCIO-ECONOMIC DEVELOPMENT</a:t>
            </a:r>
          </a:p>
        </p:txBody>
      </p:sp>
      <p:sp>
        <p:nvSpPr>
          <p:cNvPr id="3" name="Rectangle 2">
            <a:extLst>
              <a:ext uri="{FF2B5EF4-FFF2-40B4-BE49-F238E27FC236}">
                <a16:creationId xmlns:a16="http://schemas.microsoft.com/office/drawing/2014/main" id="{6C80B034-C9D4-4BC1-9556-0D47D3A620A3}"/>
              </a:ext>
            </a:extLst>
          </p:cNvPr>
          <p:cNvSpPr/>
          <p:nvPr/>
        </p:nvSpPr>
        <p:spPr>
          <a:xfrm>
            <a:off x="878024" y="1716653"/>
            <a:ext cx="10435951" cy="4108817"/>
          </a:xfrm>
          <a:prstGeom prst="rect">
            <a:avLst/>
          </a:prstGeom>
        </p:spPr>
        <p:txBody>
          <a:bodyPr wrap="square">
            <a:spAutoFit/>
          </a:bodyPr>
          <a:lstStyle/>
          <a:p>
            <a:pPr>
              <a:spcAft>
                <a:spcPts val="600"/>
              </a:spcAft>
            </a:pPr>
            <a:r>
              <a:rPr lang="ru-RU" sz="3200" dirty="0" err="1"/>
              <a:t>The</a:t>
            </a:r>
            <a:r>
              <a:rPr lang="ru-RU" sz="3200" dirty="0"/>
              <a:t> </a:t>
            </a:r>
            <a:r>
              <a:rPr lang="ru-RU" sz="3200" dirty="0" err="1"/>
              <a:t>following</a:t>
            </a:r>
            <a:r>
              <a:rPr lang="ru-RU" sz="3200" dirty="0"/>
              <a:t> </a:t>
            </a:r>
            <a:r>
              <a:rPr lang="ru-RU" sz="3200" dirty="0" err="1"/>
              <a:t>five</a:t>
            </a:r>
            <a:r>
              <a:rPr lang="ru-RU" sz="3200" dirty="0"/>
              <a:t> </a:t>
            </a:r>
            <a:r>
              <a:rPr lang="ru-RU" sz="3200" dirty="0" err="1"/>
              <a:t>National</a:t>
            </a:r>
            <a:r>
              <a:rPr lang="ru-RU" sz="3200" dirty="0"/>
              <a:t> </a:t>
            </a:r>
            <a:r>
              <a:rPr lang="ru-RU" sz="3200" dirty="0" err="1"/>
              <a:t>Priorities</a:t>
            </a:r>
            <a:r>
              <a:rPr lang="ru-RU" sz="3200" dirty="0"/>
              <a:t> </a:t>
            </a:r>
            <a:r>
              <a:rPr lang="ru-RU" sz="3200" dirty="0" err="1"/>
              <a:t>for</a:t>
            </a:r>
            <a:r>
              <a:rPr lang="ru-RU" sz="3200" dirty="0"/>
              <a:t> </a:t>
            </a:r>
            <a:r>
              <a:rPr lang="ru-RU" sz="3200" dirty="0" err="1"/>
              <a:t>the</a:t>
            </a:r>
            <a:r>
              <a:rPr lang="ru-RU" sz="3200" dirty="0"/>
              <a:t> </a:t>
            </a:r>
            <a:r>
              <a:rPr lang="ru-RU" sz="3200" dirty="0" err="1"/>
              <a:t>socio-economic</a:t>
            </a:r>
            <a:r>
              <a:rPr lang="ru-RU" sz="3200" dirty="0"/>
              <a:t> </a:t>
            </a:r>
            <a:r>
              <a:rPr lang="ru-RU" sz="3200" dirty="0" err="1"/>
              <a:t>development</a:t>
            </a:r>
            <a:r>
              <a:rPr lang="ru-RU" sz="3200" dirty="0"/>
              <a:t> </a:t>
            </a:r>
            <a:r>
              <a:rPr lang="ru-RU" sz="3200" dirty="0" err="1"/>
              <a:t>of</a:t>
            </a:r>
            <a:r>
              <a:rPr lang="ru-RU" sz="3200" dirty="0"/>
              <a:t> </a:t>
            </a:r>
            <a:r>
              <a:rPr lang="ru-RU" sz="3200" dirty="0" err="1"/>
              <a:t>the</a:t>
            </a:r>
            <a:r>
              <a:rPr lang="ru-RU" sz="3200" dirty="0"/>
              <a:t> </a:t>
            </a:r>
            <a:r>
              <a:rPr lang="ru-RU" sz="3200" dirty="0" err="1"/>
              <a:t>country</a:t>
            </a:r>
            <a:r>
              <a:rPr lang="ru-RU" sz="3200" dirty="0"/>
              <a:t> </a:t>
            </a:r>
            <a:r>
              <a:rPr lang="ru-RU" sz="3200" dirty="0" err="1"/>
              <a:t>should</a:t>
            </a:r>
            <a:r>
              <a:rPr lang="ru-RU" sz="3200" dirty="0"/>
              <a:t> </a:t>
            </a:r>
            <a:r>
              <a:rPr lang="ru-RU" sz="3200" dirty="0" err="1"/>
              <a:t>be</a:t>
            </a:r>
            <a:r>
              <a:rPr lang="ru-RU" sz="3200" dirty="0"/>
              <a:t> </a:t>
            </a:r>
            <a:r>
              <a:rPr lang="ru-RU" sz="3200" dirty="0" err="1"/>
              <a:t>realized</a:t>
            </a:r>
            <a:r>
              <a:rPr lang="ru-RU" sz="3200" dirty="0"/>
              <a:t> </a:t>
            </a:r>
            <a:r>
              <a:rPr lang="ru-RU" sz="3200" dirty="0" err="1"/>
              <a:t>in</a:t>
            </a:r>
            <a:r>
              <a:rPr lang="ru-RU" sz="3200" dirty="0"/>
              <a:t> </a:t>
            </a:r>
            <a:r>
              <a:rPr lang="ru-RU" sz="3200" dirty="0" err="1"/>
              <a:t>the</a:t>
            </a:r>
            <a:r>
              <a:rPr lang="ru-RU" sz="3200" dirty="0"/>
              <a:t> </a:t>
            </a:r>
            <a:r>
              <a:rPr lang="ru-RU" sz="3200" dirty="0" err="1"/>
              <a:t>next</a:t>
            </a:r>
            <a:r>
              <a:rPr lang="ru-RU" sz="3200" dirty="0"/>
              <a:t> </a:t>
            </a:r>
            <a:r>
              <a:rPr lang="ru-RU" sz="3200" dirty="0" err="1"/>
              <a:t>decade</a:t>
            </a:r>
            <a:r>
              <a:rPr lang="ru-RU" sz="3200" dirty="0"/>
              <a:t>:</a:t>
            </a:r>
            <a:endParaRPr lang="en-US" sz="3200" dirty="0"/>
          </a:p>
          <a:p>
            <a:pPr marL="457200" indent="-457200">
              <a:buAutoNum type="arabicPeriod"/>
            </a:pPr>
            <a:r>
              <a:rPr lang="ru-RU" sz="3200" dirty="0" err="1"/>
              <a:t>sustainable</a:t>
            </a:r>
            <a:r>
              <a:rPr lang="ru-RU" sz="3200" dirty="0"/>
              <a:t> </a:t>
            </a:r>
            <a:r>
              <a:rPr lang="ru-RU" sz="3200" dirty="0" err="1"/>
              <a:t>growing</a:t>
            </a:r>
            <a:r>
              <a:rPr lang="ru-RU" sz="3200" dirty="0"/>
              <a:t> </a:t>
            </a:r>
            <a:r>
              <a:rPr lang="ru-RU" sz="3200" dirty="0" err="1"/>
              <a:t>competitive</a:t>
            </a:r>
            <a:r>
              <a:rPr lang="ru-RU" sz="3200" dirty="0"/>
              <a:t> </a:t>
            </a:r>
            <a:r>
              <a:rPr lang="ru-RU" sz="3200" dirty="0" err="1"/>
              <a:t>economy</a:t>
            </a:r>
            <a:r>
              <a:rPr lang="ru-RU" sz="3200" dirty="0"/>
              <a:t>;</a:t>
            </a:r>
            <a:endParaRPr lang="en-US" sz="3200" dirty="0"/>
          </a:p>
          <a:p>
            <a:pPr marL="457200" indent="-457200">
              <a:buAutoNum type="arabicPeriod"/>
            </a:pPr>
            <a:r>
              <a:rPr lang="ru-RU" sz="3200" dirty="0"/>
              <a:t>a </a:t>
            </a:r>
            <a:r>
              <a:rPr lang="ru-RU" sz="3200" dirty="0" err="1"/>
              <a:t>society</a:t>
            </a:r>
            <a:r>
              <a:rPr lang="ru-RU" sz="3200" dirty="0"/>
              <a:t> </a:t>
            </a:r>
            <a:r>
              <a:rPr lang="ru-RU" sz="3200" dirty="0" err="1"/>
              <a:t>based</a:t>
            </a:r>
            <a:r>
              <a:rPr lang="ru-RU" sz="3200" dirty="0"/>
              <a:t> </a:t>
            </a:r>
            <a:r>
              <a:rPr lang="ru-RU" sz="3200" dirty="0" err="1"/>
              <a:t>on</a:t>
            </a:r>
            <a:r>
              <a:rPr lang="ru-RU" sz="3200" dirty="0"/>
              <a:t> </a:t>
            </a:r>
            <a:r>
              <a:rPr lang="ru-RU" sz="3200" dirty="0" err="1"/>
              <a:t>dynamic</a:t>
            </a:r>
            <a:r>
              <a:rPr lang="ru-RU" sz="3200" dirty="0"/>
              <a:t>, </a:t>
            </a:r>
            <a:r>
              <a:rPr lang="ru-RU" sz="3200" dirty="0" err="1"/>
              <a:t>inclusive</a:t>
            </a:r>
            <a:r>
              <a:rPr lang="ru-RU" sz="3200" dirty="0"/>
              <a:t> </a:t>
            </a:r>
            <a:r>
              <a:rPr lang="ru-RU" sz="3200" dirty="0" err="1"/>
              <a:t>and</a:t>
            </a:r>
            <a:r>
              <a:rPr lang="ru-RU" sz="3200" dirty="0"/>
              <a:t> </a:t>
            </a:r>
            <a:r>
              <a:rPr lang="ru-RU" sz="3200" dirty="0" err="1"/>
              <a:t>social</a:t>
            </a:r>
            <a:r>
              <a:rPr lang="ru-RU" sz="3200" dirty="0"/>
              <a:t> </a:t>
            </a:r>
            <a:r>
              <a:rPr lang="ru-RU" sz="3200" dirty="0" err="1"/>
              <a:t>justice</a:t>
            </a:r>
            <a:r>
              <a:rPr lang="ru-RU" sz="3200" dirty="0"/>
              <a:t>;</a:t>
            </a:r>
            <a:endParaRPr lang="en-US" sz="3200" dirty="0"/>
          </a:p>
          <a:p>
            <a:pPr marL="457200" indent="-457200">
              <a:buAutoNum type="arabicPeriod"/>
            </a:pPr>
            <a:r>
              <a:rPr lang="ru-RU" sz="3200" dirty="0" err="1"/>
              <a:t>competitive</a:t>
            </a:r>
            <a:r>
              <a:rPr lang="ru-RU" sz="3200" dirty="0"/>
              <a:t> </a:t>
            </a:r>
            <a:r>
              <a:rPr lang="ru-RU" sz="3200" dirty="0" err="1"/>
              <a:t>human</a:t>
            </a:r>
            <a:r>
              <a:rPr lang="ru-RU" sz="3200" dirty="0"/>
              <a:t> </a:t>
            </a:r>
            <a:r>
              <a:rPr lang="ru-RU" sz="3200" dirty="0" err="1"/>
              <a:t>capital</a:t>
            </a:r>
            <a:r>
              <a:rPr lang="ru-RU" sz="3200" dirty="0"/>
              <a:t> </a:t>
            </a:r>
            <a:r>
              <a:rPr lang="ru-RU" sz="3200" dirty="0" err="1"/>
              <a:t>and</a:t>
            </a:r>
            <a:r>
              <a:rPr lang="ru-RU" sz="3200" dirty="0"/>
              <a:t> </a:t>
            </a:r>
            <a:r>
              <a:rPr lang="en-US" sz="3200" dirty="0"/>
              <a:t>application of</a:t>
            </a:r>
            <a:r>
              <a:rPr lang="ru-RU" sz="3200" dirty="0"/>
              <a:t> </a:t>
            </a:r>
            <a:r>
              <a:rPr lang="ru-RU" sz="3200" dirty="0" err="1"/>
              <a:t>innovations</a:t>
            </a:r>
            <a:r>
              <a:rPr lang="ru-RU" sz="3200" dirty="0"/>
              <a:t>;</a:t>
            </a:r>
            <a:endParaRPr lang="en-US" sz="3200" dirty="0"/>
          </a:p>
          <a:p>
            <a:pPr marL="457200" indent="-457200">
              <a:buAutoNum type="arabicPeriod"/>
            </a:pPr>
            <a:r>
              <a:rPr lang="ru-RU" sz="3200" dirty="0"/>
              <a:t>a </a:t>
            </a:r>
            <a:r>
              <a:rPr lang="ru-RU" sz="3200" dirty="0" err="1"/>
              <a:t>large</a:t>
            </a:r>
            <a:r>
              <a:rPr lang="ru-RU" sz="3200" dirty="0"/>
              <a:t> </a:t>
            </a:r>
            <a:r>
              <a:rPr lang="ru-RU" sz="3200" dirty="0" err="1"/>
              <a:t>return</a:t>
            </a:r>
            <a:r>
              <a:rPr lang="ru-RU" sz="3200" dirty="0"/>
              <a:t> </a:t>
            </a:r>
            <a:r>
              <a:rPr lang="ru-RU" sz="3200" dirty="0" err="1"/>
              <a:t>to</a:t>
            </a:r>
            <a:r>
              <a:rPr lang="ru-RU" sz="3200" dirty="0"/>
              <a:t> </a:t>
            </a:r>
            <a:r>
              <a:rPr lang="ru-RU" sz="3200" dirty="0" err="1"/>
              <a:t>the</a:t>
            </a:r>
            <a:r>
              <a:rPr lang="ru-RU" sz="3200" dirty="0"/>
              <a:t> </a:t>
            </a:r>
            <a:r>
              <a:rPr lang="ru-RU" sz="3200" dirty="0" err="1"/>
              <a:t>territories</a:t>
            </a:r>
            <a:r>
              <a:rPr lang="ru-RU" sz="3200" dirty="0"/>
              <a:t> </a:t>
            </a:r>
            <a:r>
              <a:rPr lang="ru-RU" sz="3200" dirty="0" err="1"/>
              <a:t>freed</a:t>
            </a:r>
            <a:r>
              <a:rPr lang="ru-RU" sz="3200" dirty="0"/>
              <a:t> </a:t>
            </a:r>
            <a:r>
              <a:rPr lang="ru-RU" sz="3200" dirty="0" err="1"/>
              <a:t>from</a:t>
            </a:r>
            <a:r>
              <a:rPr lang="ru-RU" sz="3200" dirty="0"/>
              <a:t> </a:t>
            </a:r>
            <a:r>
              <a:rPr lang="ru-RU" sz="3200" dirty="0" err="1"/>
              <a:t>occupation</a:t>
            </a:r>
            <a:r>
              <a:rPr lang="ru-RU" sz="3200" dirty="0"/>
              <a:t>;</a:t>
            </a:r>
            <a:endParaRPr lang="en-US" sz="3200" dirty="0"/>
          </a:p>
          <a:p>
            <a:pPr marL="457200" indent="-457200">
              <a:buAutoNum type="arabicPeriod"/>
            </a:pPr>
            <a:r>
              <a:rPr lang="ru-RU" sz="3200" dirty="0" err="1"/>
              <a:t>clean</a:t>
            </a:r>
            <a:r>
              <a:rPr lang="ru-RU" sz="3200" dirty="0"/>
              <a:t> </a:t>
            </a:r>
            <a:r>
              <a:rPr lang="ru-RU" sz="3200" dirty="0" err="1"/>
              <a:t>environment</a:t>
            </a:r>
            <a:r>
              <a:rPr lang="ru-RU" sz="3200" dirty="0"/>
              <a:t> </a:t>
            </a:r>
            <a:r>
              <a:rPr lang="ru-RU" sz="3200" dirty="0" err="1"/>
              <a:t>and</a:t>
            </a:r>
            <a:r>
              <a:rPr lang="ru-RU" sz="3200" dirty="0"/>
              <a:t> "</a:t>
            </a:r>
            <a:r>
              <a:rPr lang="ru-RU" sz="3200" dirty="0" err="1"/>
              <a:t>green</a:t>
            </a:r>
            <a:r>
              <a:rPr lang="ru-RU" sz="3200" dirty="0"/>
              <a:t> </a:t>
            </a:r>
            <a:r>
              <a:rPr lang="ru-RU" sz="3200" dirty="0" err="1"/>
              <a:t>growth</a:t>
            </a:r>
            <a:r>
              <a:rPr lang="ru-RU" sz="3200" dirty="0"/>
              <a:t>" </a:t>
            </a:r>
            <a:r>
              <a:rPr lang="ru-RU" sz="3200" dirty="0" err="1"/>
              <a:t>country</a:t>
            </a:r>
            <a:r>
              <a:rPr lang="ru-RU" sz="3200" dirty="0"/>
              <a:t>.</a:t>
            </a:r>
          </a:p>
        </p:txBody>
      </p:sp>
      <p:sp>
        <p:nvSpPr>
          <p:cNvPr id="4" name="TextBox 3">
            <a:extLst>
              <a:ext uri="{FF2B5EF4-FFF2-40B4-BE49-F238E27FC236}">
                <a16:creationId xmlns:a16="http://schemas.microsoft.com/office/drawing/2014/main" id="{11F49CBD-7F6D-4FBA-B9E0-62B991A62BA9}"/>
              </a:ext>
            </a:extLst>
          </p:cNvPr>
          <p:cNvSpPr txBox="1"/>
          <p:nvPr/>
        </p:nvSpPr>
        <p:spPr>
          <a:xfrm>
            <a:off x="10424530" y="513508"/>
            <a:ext cx="1386470" cy="369332"/>
          </a:xfrm>
          <a:prstGeom prst="rect">
            <a:avLst/>
          </a:prstGeom>
          <a:noFill/>
        </p:spPr>
        <p:txBody>
          <a:bodyPr wrap="none" rtlCol="0">
            <a:spAutoFit/>
          </a:bodyPr>
          <a:lstStyle/>
          <a:p>
            <a:r>
              <a:rPr lang="en-US" dirty="0"/>
              <a:t>23 July, 2022</a:t>
            </a:r>
            <a:endParaRPr lang="ru-RU" dirty="0"/>
          </a:p>
        </p:txBody>
      </p:sp>
    </p:spTree>
    <p:extLst>
      <p:ext uri="{BB962C8B-B14F-4D97-AF65-F5344CB8AC3E}">
        <p14:creationId xmlns:p14="http://schemas.microsoft.com/office/powerpoint/2010/main" val="3733628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8860-BC6E-42E3-BC2E-9BFC86D1344C}"/>
              </a:ext>
            </a:extLst>
          </p:cNvPr>
          <p:cNvSpPr>
            <a:spLocks noGrp="1"/>
          </p:cNvSpPr>
          <p:nvPr>
            <p:ph type="title"/>
          </p:nvPr>
        </p:nvSpPr>
        <p:spPr>
          <a:xfrm>
            <a:off x="947055" y="2564611"/>
            <a:ext cx="10515600" cy="1325563"/>
          </a:xfrm>
        </p:spPr>
        <p:txBody>
          <a:bodyPr>
            <a:normAutofit/>
          </a:bodyPr>
          <a:lstStyle/>
          <a:p>
            <a:pPr algn="r"/>
            <a:r>
              <a:rPr lang="en-US" sz="4000" b="1" dirty="0">
                <a:solidFill>
                  <a:srgbClr val="0070C0"/>
                </a:solidFill>
              </a:rPr>
              <a:t>Opportunities for Regional Cooperation</a:t>
            </a:r>
          </a:p>
        </p:txBody>
      </p:sp>
      <p:cxnSp>
        <p:nvCxnSpPr>
          <p:cNvPr id="5" name="Straight Connector 4">
            <a:extLst>
              <a:ext uri="{FF2B5EF4-FFF2-40B4-BE49-F238E27FC236}">
                <a16:creationId xmlns:a16="http://schemas.microsoft.com/office/drawing/2014/main" id="{6C5C1F92-EE78-40D1-B43E-B24DF873555F}"/>
              </a:ext>
            </a:extLst>
          </p:cNvPr>
          <p:cNvCxnSpPr/>
          <p:nvPr/>
        </p:nvCxnSpPr>
        <p:spPr>
          <a:xfrm>
            <a:off x="947055" y="3744686"/>
            <a:ext cx="1043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5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26E9E-1E43-4236-B95B-5FC65F758E49}"/>
              </a:ext>
            </a:extLst>
          </p:cNvPr>
          <p:cNvSpPr/>
          <p:nvPr/>
        </p:nvSpPr>
        <p:spPr>
          <a:xfrm>
            <a:off x="1238250" y="1503313"/>
            <a:ext cx="9944100" cy="3508653"/>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v"/>
            </a:pPr>
            <a:r>
              <a:rPr lang="ru-RU" sz="2400" dirty="0" err="1"/>
              <a:t>Establishing</a:t>
            </a:r>
            <a:r>
              <a:rPr lang="ru-RU" sz="2400" dirty="0"/>
              <a:t> a </a:t>
            </a:r>
            <a:r>
              <a:rPr lang="ru-RU" sz="2400" dirty="0" err="1"/>
              <a:t>regional</a:t>
            </a:r>
            <a:r>
              <a:rPr lang="ru-RU" sz="2400" dirty="0"/>
              <a:t> </a:t>
            </a:r>
            <a:r>
              <a:rPr lang="ru-RU" sz="2400" dirty="0" err="1"/>
              <a:t>hub</a:t>
            </a:r>
            <a:r>
              <a:rPr lang="ru-RU" sz="2400" dirty="0"/>
              <a:t> </a:t>
            </a:r>
            <a:r>
              <a:rPr lang="ru-RU" sz="2400" dirty="0" err="1"/>
              <a:t>for</a:t>
            </a:r>
            <a:r>
              <a:rPr lang="ru-RU" sz="2400" dirty="0"/>
              <a:t> </a:t>
            </a:r>
            <a:r>
              <a:rPr lang="ru-RU" sz="2400" dirty="0" err="1"/>
              <a:t>international</a:t>
            </a:r>
            <a:r>
              <a:rPr lang="ru-RU" sz="2400" dirty="0"/>
              <a:t> </a:t>
            </a:r>
            <a:r>
              <a:rPr lang="ru-RU" sz="2400" dirty="0" err="1"/>
              <a:t>trade</a:t>
            </a:r>
            <a:r>
              <a:rPr lang="ru-RU" sz="2400" dirty="0"/>
              <a:t> </a:t>
            </a:r>
            <a:r>
              <a:rPr lang="ru-RU" sz="2400" dirty="0" err="1"/>
              <a:t>of</a:t>
            </a:r>
            <a:r>
              <a:rPr lang="ru-RU" sz="2400" dirty="0"/>
              <a:t> </a:t>
            </a:r>
            <a:r>
              <a:rPr lang="ru-RU" sz="2400" dirty="0" err="1"/>
              <a:t>food</a:t>
            </a:r>
            <a:r>
              <a:rPr lang="ru-RU" sz="2400" dirty="0"/>
              <a:t> </a:t>
            </a:r>
            <a:r>
              <a:rPr lang="ru-RU" sz="2400" dirty="0" err="1"/>
              <a:t>and</a:t>
            </a:r>
            <a:r>
              <a:rPr lang="ru-RU" sz="2400" dirty="0"/>
              <a:t> </a:t>
            </a:r>
            <a:r>
              <a:rPr lang="ru-RU" sz="2400" dirty="0" err="1"/>
              <a:t>agricultural</a:t>
            </a:r>
            <a:r>
              <a:rPr lang="ru-RU" sz="2400" dirty="0"/>
              <a:t> </a:t>
            </a:r>
            <a:r>
              <a:rPr lang="ru-RU" sz="2400" dirty="0" err="1"/>
              <a:t>products</a:t>
            </a:r>
            <a:r>
              <a:rPr lang="ru-RU" sz="2400" dirty="0"/>
              <a:t>.</a:t>
            </a:r>
            <a:r>
              <a:rPr lang="en-US" sz="2400" dirty="0"/>
              <a:t> </a:t>
            </a:r>
          </a:p>
          <a:p>
            <a:pPr marL="342900" indent="-342900">
              <a:spcBef>
                <a:spcPts val="600"/>
              </a:spcBef>
              <a:spcAft>
                <a:spcPts val="600"/>
              </a:spcAft>
              <a:buFont typeface="Wingdings" panose="05000000000000000000" pitchFamily="2" charset="2"/>
              <a:buChar char="v"/>
            </a:pPr>
            <a:r>
              <a:rPr lang="ru-RU" sz="2400" dirty="0" err="1"/>
              <a:t>Conclusion</a:t>
            </a:r>
            <a:r>
              <a:rPr lang="ru-RU" sz="2400" dirty="0"/>
              <a:t> </a:t>
            </a:r>
            <a:r>
              <a:rPr lang="ru-RU" sz="2400" dirty="0" err="1"/>
              <a:t>of</a:t>
            </a:r>
            <a:r>
              <a:rPr lang="ru-RU" sz="2400" dirty="0"/>
              <a:t> </a:t>
            </a:r>
            <a:r>
              <a:rPr lang="ru-RU" sz="2400" dirty="0" err="1"/>
              <a:t>bilateral</a:t>
            </a:r>
            <a:r>
              <a:rPr lang="ru-RU" sz="2400" dirty="0"/>
              <a:t> </a:t>
            </a:r>
            <a:r>
              <a:rPr lang="ru-RU" sz="2400" dirty="0" err="1"/>
              <a:t>and</a:t>
            </a:r>
            <a:r>
              <a:rPr lang="ru-RU" sz="2400" dirty="0"/>
              <a:t> </a:t>
            </a:r>
            <a:r>
              <a:rPr lang="ru-RU" sz="2400" dirty="0" err="1"/>
              <a:t>multilateral</a:t>
            </a:r>
            <a:r>
              <a:rPr lang="ru-RU" sz="2400" dirty="0"/>
              <a:t> </a:t>
            </a:r>
            <a:r>
              <a:rPr lang="ru-RU" sz="2400" dirty="0" err="1"/>
              <a:t>agreements</a:t>
            </a:r>
            <a:r>
              <a:rPr lang="ru-RU" sz="2400" dirty="0"/>
              <a:t> </a:t>
            </a:r>
            <a:r>
              <a:rPr lang="ru-RU" sz="2400" dirty="0" err="1"/>
              <a:t>on</a:t>
            </a:r>
            <a:r>
              <a:rPr lang="ru-RU" sz="2400" dirty="0"/>
              <a:t> </a:t>
            </a:r>
            <a:r>
              <a:rPr lang="ru-RU" sz="2400" dirty="0" err="1"/>
              <a:t>the</a:t>
            </a:r>
            <a:r>
              <a:rPr lang="ru-RU" sz="2400" dirty="0"/>
              <a:t> </a:t>
            </a:r>
            <a:r>
              <a:rPr lang="ru-RU" sz="2400" dirty="0" err="1"/>
              <a:t>production</a:t>
            </a:r>
            <a:r>
              <a:rPr lang="ru-RU" sz="2400" dirty="0"/>
              <a:t> </a:t>
            </a:r>
            <a:r>
              <a:rPr lang="ru-RU" sz="2400" dirty="0" err="1"/>
              <a:t>and</a:t>
            </a:r>
            <a:r>
              <a:rPr lang="ru-RU" sz="2400" dirty="0"/>
              <a:t> </a:t>
            </a:r>
            <a:r>
              <a:rPr lang="ru-RU" sz="2400" dirty="0" err="1"/>
              <a:t>trade</a:t>
            </a:r>
            <a:r>
              <a:rPr lang="ru-RU" sz="2400" dirty="0"/>
              <a:t> </a:t>
            </a:r>
            <a:r>
              <a:rPr lang="ru-RU" sz="2400" dirty="0" err="1"/>
              <a:t>of</a:t>
            </a:r>
            <a:r>
              <a:rPr lang="ru-RU" sz="2400" dirty="0"/>
              <a:t> </a:t>
            </a:r>
            <a:r>
              <a:rPr lang="ru-RU" sz="2400" dirty="0" err="1"/>
              <a:t>individual</a:t>
            </a:r>
            <a:r>
              <a:rPr lang="ru-RU" sz="2400" dirty="0"/>
              <a:t> </a:t>
            </a:r>
            <a:r>
              <a:rPr lang="ru-RU" sz="2400" dirty="0" err="1"/>
              <a:t>agricultural</a:t>
            </a:r>
            <a:r>
              <a:rPr lang="ru-RU" sz="2400" dirty="0"/>
              <a:t> </a:t>
            </a:r>
            <a:r>
              <a:rPr lang="ru-RU" sz="2400" dirty="0" err="1"/>
              <a:t>products</a:t>
            </a:r>
            <a:r>
              <a:rPr lang="ru-RU" sz="2400" dirty="0"/>
              <a:t> (</a:t>
            </a:r>
            <a:r>
              <a:rPr lang="en-US" sz="2400" dirty="0"/>
              <a:t>like </a:t>
            </a:r>
            <a:r>
              <a:rPr lang="ru-RU" sz="2400" dirty="0" err="1"/>
              <a:t>agreement</a:t>
            </a:r>
            <a:r>
              <a:rPr lang="ru-RU" sz="2400" dirty="0"/>
              <a:t> </a:t>
            </a:r>
            <a:r>
              <a:rPr lang="ru-RU" sz="2400" dirty="0" err="1"/>
              <a:t>concluded</a:t>
            </a:r>
            <a:r>
              <a:rPr lang="ru-RU" sz="2400" dirty="0"/>
              <a:t> </a:t>
            </a:r>
            <a:r>
              <a:rPr lang="ru-RU" sz="2400" dirty="0" err="1"/>
              <a:t>between</a:t>
            </a:r>
            <a:r>
              <a:rPr lang="ru-RU" sz="2400" dirty="0"/>
              <a:t> </a:t>
            </a:r>
            <a:r>
              <a:rPr lang="ru-RU" sz="2400" dirty="0" err="1"/>
              <a:t>Turkey</a:t>
            </a:r>
            <a:r>
              <a:rPr lang="ru-RU" sz="2400" dirty="0"/>
              <a:t>, </a:t>
            </a:r>
            <a:r>
              <a:rPr lang="ru-RU" sz="2400" dirty="0" err="1"/>
              <a:t>Azerbaijan</a:t>
            </a:r>
            <a:r>
              <a:rPr lang="ru-RU" sz="2400" dirty="0"/>
              <a:t> </a:t>
            </a:r>
            <a:r>
              <a:rPr lang="ru-RU" sz="2400" dirty="0" err="1"/>
              <a:t>and</a:t>
            </a:r>
            <a:r>
              <a:rPr lang="ru-RU" sz="2400" dirty="0"/>
              <a:t> </a:t>
            </a:r>
            <a:r>
              <a:rPr lang="ru-RU" sz="2400" dirty="0" err="1"/>
              <a:t>Georgia</a:t>
            </a:r>
            <a:r>
              <a:rPr lang="ru-RU" sz="2400" dirty="0"/>
              <a:t> </a:t>
            </a:r>
            <a:r>
              <a:rPr lang="ru-RU" sz="2400" dirty="0" err="1"/>
              <a:t>on</a:t>
            </a:r>
            <a:r>
              <a:rPr lang="ru-RU" sz="2400" dirty="0"/>
              <a:t> </a:t>
            </a:r>
            <a:r>
              <a:rPr lang="ru-RU" sz="2400" dirty="0" err="1"/>
              <a:t>hazelnuts</a:t>
            </a:r>
            <a:r>
              <a:rPr lang="ru-RU" sz="2400" dirty="0"/>
              <a:t>)</a:t>
            </a:r>
            <a:endParaRPr lang="en-US" sz="2400" dirty="0"/>
          </a:p>
          <a:p>
            <a:pPr marL="342900" indent="-342900">
              <a:spcBef>
                <a:spcPts val="600"/>
              </a:spcBef>
              <a:spcAft>
                <a:spcPts val="600"/>
              </a:spcAft>
              <a:buFont typeface="Wingdings" panose="05000000000000000000" pitchFamily="2" charset="2"/>
              <a:buChar char="v"/>
            </a:pPr>
            <a:r>
              <a:rPr lang="ru-RU" sz="2400" dirty="0" err="1"/>
              <a:t>Implementation</a:t>
            </a:r>
            <a:r>
              <a:rPr lang="ru-RU" sz="2400" dirty="0"/>
              <a:t> </a:t>
            </a:r>
            <a:r>
              <a:rPr lang="ru-RU" sz="2400" dirty="0" err="1"/>
              <a:t>of</a:t>
            </a:r>
            <a:r>
              <a:rPr lang="ru-RU" sz="2400" dirty="0"/>
              <a:t> </a:t>
            </a:r>
            <a:r>
              <a:rPr lang="ru-RU" sz="2400" dirty="0" err="1"/>
              <a:t>exchange</a:t>
            </a:r>
            <a:r>
              <a:rPr lang="ru-RU" sz="2400" dirty="0"/>
              <a:t> </a:t>
            </a:r>
            <a:r>
              <a:rPr lang="ru-RU" sz="2400" dirty="0" err="1"/>
              <a:t>of</a:t>
            </a:r>
            <a:r>
              <a:rPr lang="ru-RU" sz="2400" dirty="0"/>
              <a:t> </a:t>
            </a:r>
            <a:r>
              <a:rPr lang="ru-RU" sz="2400" dirty="0" err="1"/>
              <a:t>knowledge</a:t>
            </a:r>
            <a:r>
              <a:rPr lang="ru-RU" sz="2400" dirty="0"/>
              <a:t> </a:t>
            </a:r>
            <a:r>
              <a:rPr lang="ru-RU" sz="2400" dirty="0" err="1"/>
              <a:t>and</a:t>
            </a:r>
            <a:r>
              <a:rPr lang="ru-RU" sz="2400" dirty="0"/>
              <a:t> </a:t>
            </a:r>
            <a:r>
              <a:rPr lang="ru-RU" sz="2400" dirty="0" err="1"/>
              <a:t>experience</a:t>
            </a:r>
            <a:r>
              <a:rPr lang="ru-RU" sz="2400" dirty="0"/>
              <a:t> </a:t>
            </a:r>
            <a:r>
              <a:rPr lang="ru-RU" sz="2400" dirty="0" err="1"/>
              <a:t>on</a:t>
            </a:r>
            <a:r>
              <a:rPr lang="ru-RU" sz="2400" dirty="0"/>
              <a:t> </a:t>
            </a:r>
            <a:r>
              <a:rPr lang="ru-RU" sz="2400" dirty="0" err="1"/>
              <a:t>production</a:t>
            </a:r>
            <a:r>
              <a:rPr lang="ru-RU" sz="2400" dirty="0"/>
              <a:t>, </a:t>
            </a:r>
            <a:r>
              <a:rPr lang="ru-RU" sz="2400" dirty="0" err="1"/>
              <a:t>processing</a:t>
            </a:r>
            <a:r>
              <a:rPr lang="ru-RU" sz="2400" dirty="0"/>
              <a:t> </a:t>
            </a:r>
            <a:r>
              <a:rPr lang="ru-RU" sz="2400" dirty="0" err="1"/>
              <a:t>and</a:t>
            </a:r>
            <a:r>
              <a:rPr lang="ru-RU" sz="2400" dirty="0"/>
              <a:t> </a:t>
            </a:r>
            <a:r>
              <a:rPr lang="ru-RU" sz="2400" dirty="0" err="1"/>
              <a:t>sale</a:t>
            </a:r>
            <a:r>
              <a:rPr lang="ru-RU" sz="2400" dirty="0"/>
              <a:t> </a:t>
            </a:r>
            <a:r>
              <a:rPr lang="ru-RU" sz="2400" dirty="0" err="1"/>
              <a:t>of</a:t>
            </a:r>
            <a:r>
              <a:rPr lang="ru-RU" sz="2400" dirty="0"/>
              <a:t> </a:t>
            </a:r>
            <a:r>
              <a:rPr lang="ru-RU" sz="2400" dirty="0" err="1"/>
              <a:t>agricultural</a:t>
            </a:r>
            <a:r>
              <a:rPr lang="ru-RU" sz="2400" dirty="0"/>
              <a:t> </a:t>
            </a:r>
            <a:r>
              <a:rPr lang="ru-RU" sz="2400" dirty="0" err="1"/>
              <a:t>and</a:t>
            </a:r>
            <a:r>
              <a:rPr lang="ru-RU" sz="2400" dirty="0"/>
              <a:t> </a:t>
            </a:r>
            <a:r>
              <a:rPr lang="ru-RU" sz="2400" dirty="0" err="1"/>
              <a:t>food</a:t>
            </a:r>
            <a:r>
              <a:rPr lang="ru-RU" sz="2400" dirty="0"/>
              <a:t> </a:t>
            </a:r>
            <a:r>
              <a:rPr lang="ru-RU" sz="2400" dirty="0" err="1"/>
              <a:t>products</a:t>
            </a:r>
            <a:r>
              <a:rPr lang="ru-RU" sz="2400" dirty="0"/>
              <a:t> </a:t>
            </a:r>
            <a:r>
              <a:rPr lang="ru-RU" sz="2400" dirty="0" err="1"/>
              <a:t>between</a:t>
            </a:r>
            <a:r>
              <a:rPr lang="ru-RU" sz="2400" dirty="0"/>
              <a:t> </a:t>
            </a:r>
            <a:r>
              <a:rPr lang="ru-RU" sz="2400" dirty="0" err="1"/>
              <a:t>countries</a:t>
            </a:r>
            <a:endParaRPr lang="en-US" sz="2400" dirty="0"/>
          </a:p>
          <a:p>
            <a:pPr marL="342900" indent="-342900">
              <a:spcBef>
                <a:spcPts val="600"/>
              </a:spcBef>
              <a:spcAft>
                <a:spcPts val="600"/>
              </a:spcAft>
              <a:buFont typeface="Wingdings" panose="05000000000000000000" pitchFamily="2" charset="2"/>
              <a:buChar char="v"/>
            </a:pPr>
            <a:r>
              <a:rPr lang="ru-RU" sz="2400" dirty="0" err="1"/>
              <a:t>Organization</a:t>
            </a:r>
            <a:r>
              <a:rPr lang="ru-RU" sz="2400" dirty="0"/>
              <a:t> </a:t>
            </a:r>
            <a:r>
              <a:rPr lang="ru-RU" sz="2400" dirty="0" err="1"/>
              <a:t>of</a:t>
            </a:r>
            <a:r>
              <a:rPr lang="ru-RU" sz="2400" dirty="0"/>
              <a:t> </a:t>
            </a:r>
            <a:r>
              <a:rPr lang="ru-RU" sz="2400" dirty="0" err="1"/>
              <a:t>regional</a:t>
            </a:r>
            <a:r>
              <a:rPr lang="ru-RU" sz="2400" dirty="0"/>
              <a:t> </a:t>
            </a:r>
            <a:r>
              <a:rPr lang="ru-RU" sz="2400" dirty="0" err="1"/>
              <a:t>agricultural</a:t>
            </a:r>
            <a:r>
              <a:rPr lang="ru-RU" sz="2400" dirty="0"/>
              <a:t> </a:t>
            </a:r>
            <a:r>
              <a:rPr lang="ru-RU" sz="2400" dirty="0" err="1"/>
              <a:t>product</a:t>
            </a:r>
            <a:r>
              <a:rPr lang="ru-RU" sz="2400" dirty="0"/>
              <a:t> </a:t>
            </a:r>
            <a:r>
              <a:rPr lang="ru-RU" sz="2400" dirty="0" err="1"/>
              <a:t>auctions</a:t>
            </a:r>
            <a:endParaRPr lang="ru-RU" sz="2400" dirty="0"/>
          </a:p>
        </p:txBody>
      </p:sp>
      <p:sp>
        <p:nvSpPr>
          <p:cNvPr id="8" name="TextBox 7">
            <a:extLst>
              <a:ext uri="{FF2B5EF4-FFF2-40B4-BE49-F238E27FC236}">
                <a16:creationId xmlns:a16="http://schemas.microsoft.com/office/drawing/2014/main" id="{3CC4D7AF-0310-4CB8-80D4-6F4CD9DE2909}"/>
              </a:ext>
            </a:extLst>
          </p:cNvPr>
          <p:cNvSpPr txBox="1"/>
          <p:nvPr/>
        </p:nvSpPr>
        <p:spPr>
          <a:xfrm>
            <a:off x="619125" y="504825"/>
            <a:ext cx="9306458" cy="461665"/>
          </a:xfrm>
          <a:prstGeom prst="rect">
            <a:avLst/>
          </a:prstGeom>
          <a:noFill/>
        </p:spPr>
        <p:txBody>
          <a:bodyPr wrap="none" rtlCol="0">
            <a:spAutoFit/>
          </a:bodyPr>
          <a:lstStyle/>
          <a:p>
            <a:r>
              <a:rPr lang="az-Latn-AZ" sz="2400" b="1" dirty="0">
                <a:solidFill>
                  <a:srgbClr val="0070C0"/>
                </a:solidFill>
              </a:rPr>
              <a:t>THE FOLLO</a:t>
            </a:r>
            <a:r>
              <a:rPr lang="en-US" sz="2400" b="1" dirty="0">
                <a:solidFill>
                  <a:srgbClr val="0070C0"/>
                </a:solidFill>
              </a:rPr>
              <a:t>WING COOPERATION OPPORTUNITIES COULD BE PRESENTED</a:t>
            </a:r>
            <a:endParaRPr lang="ru-RU" sz="2400" b="1" dirty="0">
              <a:solidFill>
                <a:srgbClr val="0070C0"/>
              </a:solidFill>
            </a:endParaRPr>
          </a:p>
        </p:txBody>
      </p:sp>
    </p:spTree>
    <p:extLst>
      <p:ext uri="{BB962C8B-B14F-4D97-AF65-F5344CB8AC3E}">
        <p14:creationId xmlns:p14="http://schemas.microsoft.com/office/powerpoint/2010/main" val="205524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CC8A6-BA6F-4065-AED9-EB27DDC48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46723" cy="6858000"/>
          </a:xfrm>
          <a:prstGeom prst="rect">
            <a:avLst/>
          </a:prstGeom>
        </p:spPr>
      </p:pic>
      <p:sp>
        <p:nvSpPr>
          <p:cNvPr id="4" name="Rectangle 3">
            <a:extLst>
              <a:ext uri="{FF2B5EF4-FFF2-40B4-BE49-F238E27FC236}">
                <a16:creationId xmlns:a16="http://schemas.microsoft.com/office/drawing/2014/main" id="{455F6540-CC74-4AAD-8BF2-81174B07D4E0}"/>
              </a:ext>
            </a:extLst>
          </p:cNvPr>
          <p:cNvSpPr/>
          <p:nvPr/>
        </p:nvSpPr>
        <p:spPr>
          <a:xfrm>
            <a:off x="9241970" y="1304836"/>
            <a:ext cx="2808514" cy="3785652"/>
          </a:xfrm>
          <a:prstGeom prst="rect">
            <a:avLst/>
          </a:prstGeom>
        </p:spPr>
        <p:txBody>
          <a:bodyPr wrap="square">
            <a:spAutoFit/>
          </a:bodyPr>
          <a:lstStyle/>
          <a:p>
            <a:r>
              <a:rPr lang="ru-RU" sz="2400" b="1" dirty="0" err="1"/>
              <a:t>Area</a:t>
            </a:r>
            <a:r>
              <a:rPr lang="ru-RU" sz="2400" b="1" dirty="0"/>
              <a:t>: </a:t>
            </a:r>
            <a:r>
              <a:rPr lang="ru-RU" sz="2400" dirty="0"/>
              <a:t>86.6 </a:t>
            </a:r>
            <a:r>
              <a:rPr lang="ru-RU" sz="2400" dirty="0" err="1"/>
              <a:t>thousand</a:t>
            </a:r>
            <a:r>
              <a:rPr lang="ru-RU" sz="2400" dirty="0"/>
              <a:t> km</a:t>
            </a:r>
            <a:r>
              <a:rPr lang="ru-RU" sz="2400" baseline="30000" dirty="0"/>
              <a:t>2</a:t>
            </a:r>
            <a:r>
              <a:rPr lang="ru-RU" sz="2400" dirty="0"/>
              <a:t>. </a:t>
            </a:r>
            <a:endParaRPr lang="az-Latn-AZ" sz="2400" dirty="0"/>
          </a:p>
          <a:p>
            <a:r>
              <a:rPr lang="ru-RU" sz="2400" dirty="0" err="1"/>
              <a:t>As</a:t>
            </a:r>
            <a:r>
              <a:rPr lang="ru-RU" sz="2400" dirty="0"/>
              <a:t> </a:t>
            </a:r>
            <a:r>
              <a:rPr lang="ru-RU" sz="2400" dirty="0" err="1"/>
              <a:t>of</a:t>
            </a:r>
            <a:r>
              <a:rPr lang="ru-RU" sz="2400" dirty="0"/>
              <a:t> </a:t>
            </a:r>
            <a:r>
              <a:rPr lang="ru-RU" sz="2400" dirty="0" err="1"/>
              <a:t>January</a:t>
            </a:r>
            <a:r>
              <a:rPr lang="ru-RU" sz="2400" dirty="0"/>
              <a:t> 1, 2021, </a:t>
            </a:r>
            <a:endParaRPr lang="az-Latn-AZ" sz="2400" dirty="0"/>
          </a:p>
          <a:p>
            <a:r>
              <a:rPr lang="ru-RU" sz="2400" b="1" dirty="0"/>
              <a:t>12</a:t>
            </a:r>
            <a:r>
              <a:rPr lang="az-Latn-AZ" sz="2400" b="1" dirty="0"/>
              <a:t>%</a:t>
            </a:r>
            <a:r>
              <a:rPr lang="ru-RU" sz="2400" b="1" dirty="0"/>
              <a:t> </a:t>
            </a:r>
            <a:r>
              <a:rPr lang="ru-RU" sz="2400" dirty="0" err="1"/>
              <a:t>of</a:t>
            </a:r>
            <a:r>
              <a:rPr lang="ru-RU" sz="2400" dirty="0"/>
              <a:t> </a:t>
            </a:r>
            <a:r>
              <a:rPr lang="ru-RU" sz="2400" dirty="0" err="1"/>
              <a:t>the</a:t>
            </a:r>
            <a:r>
              <a:rPr lang="ru-RU" sz="2400" dirty="0"/>
              <a:t> </a:t>
            </a:r>
            <a:r>
              <a:rPr lang="ru-RU" sz="2400" dirty="0" err="1"/>
              <a:t>territory</a:t>
            </a:r>
            <a:r>
              <a:rPr lang="ru-RU" sz="2400" dirty="0"/>
              <a:t> </a:t>
            </a:r>
            <a:r>
              <a:rPr lang="az-Latn-AZ" sz="2400" dirty="0"/>
              <a:t>covered </a:t>
            </a:r>
            <a:r>
              <a:rPr lang="en-US" sz="2400" dirty="0"/>
              <a:t>with</a:t>
            </a:r>
            <a:r>
              <a:rPr lang="ru-RU" sz="2400" dirty="0"/>
              <a:t> </a:t>
            </a:r>
            <a:r>
              <a:rPr lang="ru-RU" sz="2400" b="1" dirty="0" err="1"/>
              <a:t>forests</a:t>
            </a:r>
            <a:r>
              <a:rPr lang="ru-RU" sz="2400" dirty="0"/>
              <a:t>, </a:t>
            </a:r>
            <a:endParaRPr lang="az-Latn-AZ" sz="2400" dirty="0"/>
          </a:p>
          <a:p>
            <a:r>
              <a:rPr lang="ru-RU" sz="2400" b="1" dirty="0"/>
              <a:t>55.2</a:t>
            </a:r>
            <a:r>
              <a:rPr lang="az-Latn-AZ" sz="2400" b="1" dirty="0"/>
              <a:t>% </a:t>
            </a:r>
            <a:r>
              <a:rPr lang="az-Latn-AZ" sz="2400" dirty="0"/>
              <a:t>are</a:t>
            </a:r>
            <a:r>
              <a:rPr lang="ru-RU" sz="2400" dirty="0"/>
              <a:t> </a:t>
            </a:r>
            <a:r>
              <a:rPr lang="ru-RU" sz="2400" b="1" dirty="0" err="1"/>
              <a:t>agricultural</a:t>
            </a:r>
            <a:r>
              <a:rPr lang="ru-RU" sz="2400" b="1" dirty="0"/>
              <a:t> </a:t>
            </a:r>
            <a:r>
              <a:rPr lang="ru-RU" sz="2400" b="1" dirty="0" err="1"/>
              <a:t>land</a:t>
            </a:r>
            <a:r>
              <a:rPr lang="az-Latn-AZ" sz="2400" b="1" dirty="0"/>
              <a:t>s</a:t>
            </a:r>
            <a:r>
              <a:rPr lang="ru-RU" sz="2400" dirty="0"/>
              <a:t> (</a:t>
            </a:r>
            <a:r>
              <a:rPr lang="ru-RU" sz="2400" dirty="0" err="1"/>
              <a:t>of</a:t>
            </a:r>
            <a:r>
              <a:rPr lang="ru-RU" sz="2400" dirty="0"/>
              <a:t> </a:t>
            </a:r>
            <a:r>
              <a:rPr lang="ru-RU" sz="2400" dirty="0" err="1"/>
              <a:t>which</a:t>
            </a:r>
            <a:r>
              <a:rPr lang="ru-RU" sz="2400" dirty="0"/>
              <a:t> 28</a:t>
            </a:r>
            <a:r>
              <a:rPr lang="az-Latn-AZ" sz="2400" dirty="0"/>
              <a:t>% </a:t>
            </a:r>
            <a:r>
              <a:rPr lang="ru-RU" sz="2400" dirty="0"/>
              <a:t> </a:t>
            </a:r>
            <a:r>
              <a:rPr lang="en-US" sz="2400" dirty="0"/>
              <a:t>hayfields</a:t>
            </a:r>
            <a:r>
              <a:rPr lang="ru-RU" sz="2400" dirty="0"/>
              <a:t> </a:t>
            </a:r>
            <a:r>
              <a:rPr lang="ru-RU" sz="2400" dirty="0" err="1"/>
              <a:t>and</a:t>
            </a:r>
            <a:r>
              <a:rPr lang="ru-RU" sz="2400" dirty="0"/>
              <a:t> </a:t>
            </a:r>
            <a:r>
              <a:rPr lang="ru-RU" sz="2400" dirty="0" err="1"/>
              <a:t>pasture</a:t>
            </a:r>
            <a:r>
              <a:rPr lang="az-Latn-AZ" sz="2400" dirty="0"/>
              <a:t>s</a:t>
            </a:r>
            <a:r>
              <a:rPr lang="ru-RU" sz="2400" dirty="0"/>
              <a:t>)</a:t>
            </a:r>
            <a:r>
              <a:rPr lang="az-Latn-AZ" sz="2400" dirty="0"/>
              <a:t>.</a:t>
            </a:r>
          </a:p>
        </p:txBody>
      </p:sp>
    </p:spTree>
    <p:extLst>
      <p:ext uri="{BB962C8B-B14F-4D97-AF65-F5344CB8AC3E}">
        <p14:creationId xmlns:p14="http://schemas.microsoft.com/office/powerpoint/2010/main" val="135019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D64B40-8415-4923-ABCB-E20428E13AE0}"/>
              </a:ext>
            </a:extLst>
          </p:cNvPr>
          <p:cNvSpPr txBox="1"/>
          <p:nvPr/>
        </p:nvSpPr>
        <p:spPr>
          <a:xfrm>
            <a:off x="6466114" y="3241710"/>
            <a:ext cx="4082143" cy="830997"/>
          </a:xfrm>
          <a:prstGeom prst="rect">
            <a:avLst/>
          </a:prstGeom>
          <a:noFill/>
        </p:spPr>
        <p:txBody>
          <a:bodyPr wrap="square" rtlCol="0">
            <a:spAutoFit/>
          </a:bodyPr>
          <a:lstStyle/>
          <a:p>
            <a:r>
              <a:rPr lang="en-US" sz="2400" dirty="0"/>
              <a:t>Thank you for your attention</a:t>
            </a:r>
          </a:p>
          <a:p>
            <a:r>
              <a:rPr lang="en-US" sz="2400" dirty="0"/>
              <a:t>Questions?</a:t>
            </a:r>
            <a:endParaRPr lang="ru-RU" sz="2400" dirty="0"/>
          </a:p>
        </p:txBody>
      </p:sp>
    </p:spTree>
    <p:extLst>
      <p:ext uri="{BB962C8B-B14F-4D97-AF65-F5344CB8AC3E}">
        <p14:creationId xmlns:p14="http://schemas.microsoft.com/office/powerpoint/2010/main" val="165158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4BC0692-EE10-4695-9C96-2BF70259FA02}"/>
              </a:ext>
            </a:extLst>
          </p:cNvPr>
          <p:cNvGraphicFramePr>
            <a:graphicFrameLocks noGrp="1"/>
          </p:cNvGraphicFramePr>
          <p:nvPr>
            <p:ph idx="1"/>
            <p:extLst>
              <p:ext uri="{D42A27DB-BD31-4B8C-83A1-F6EECF244321}">
                <p14:modId xmlns:p14="http://schemas.microsoft.com/office/powerpoint/2010/main" val="4188674896"/>
              </p:ext>
            </p:extLst>
          </p:nvPr>
        </p:nvGraphicFramePr>
        <p:xfrm>
          <a:off x="393231" y="949113"/>
          <a:ext cx="5359543" cy="429887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3BD54007-DC2F-4899-B7B9-2C570C3D0BEE}"/>
              </a:ext>
            </a:extLst>
          </p:cNvPr>
          <p:cNvSpPr>
            <a:spLocks noGrp="1"/>
          </p:cNvSpPr>
          <p:nvPr>
            <p:ph type="title"/>
          </p:nvPr>
        </p:nvSpPr>
        <p:spPr>
          <a:xfrm>
            <a:off x="826958" y="116910"/>
            <a:ext cx="4189656" cy="688172"/>
          </a:xfrm>
        </p:spPr>
        <p:txBody>
          <a:bodyPr>
            <a:normAutofit/>
          </a:bodyPr>
          <a:lstStyle/>
          <a:p>
            <a:pPr algn="ctr"/>
            <a:r>
              <a:rPr lang="en-US" sz="2000" b="1" cap="none" dirty="0">
                <a:solidFill>
                  <a:srgbClr val="0070C0"/>
                </a:solidFill>
                <a:latin typeface="+mn-lt"/>
              </a:rPr>
              <a:t>UTILISED AGRICULTURAL AREA</a:t>
            </a:r>
            <a:r>
              <a:rPr lang="en-US" sz="2000" dirty="0">
                <a:latin typeface="+mn-lt"/>
              </a:rPr>
              <a:t>, 2021</a:t>
            </a:r>
            <a:endParaRPr lang="ru-RU" sz="2000" cap="none" dirty="0">
              <a:latin typeface="+mn-lt"/>
            </a:endParaRPr>
          </a:p>
        </p:txBody>
      </p:sp>
      <p:sp>
        <p:nvSpPr>
          <p:cNvPr id="9" name="TextBox 8">
            <a:extLst>
              <a:ext uri="{FF2B5EF4-FFF2-40B4-BE49-F238E27FC236}">
                <a16:creationId xmlns:a16="http://schemas.microsoft.com/office/drawing/2014/main" id="{10905F83-4294-461B-9305-AD8ED16621E6}"/>
              </a:ext>
            </a:extLst>
          </p:cNvPr>
          <p:cNvSpPr txBox="1"/>
          <p:nvPr/>
        </p:nvSpPr>
        <p:spPr>
          <a:xfrm>
            <a:off x="393231" y="5491130"/>
            <a:ext cx="4816173"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a:t>Total utilized agricultural area: </a:t>
            </a:r>
            <a:r>
              <a:rPr lang="en-US" b="1" dirty="0"/>
              <a:t>4780,1 </a:t>
            </a:r>
            <a:r>
              <a:rPr lang="en-US" b="1" dirty="0" err="1"/>
              <a:t>thsd</a:t>
            </a:r>
            <a:r>
              <a:rPr lang="en-US" b="1" dirty="0"/>
              <a:t> ha</a:t>
            </a:r>
          </a:p>
          <a:p>
            <a:pPr marL="285750" indent="-285750">
              <a:buFont typeface="Wingdings" panose="05000000000000000000" pitchFamily="2" charset="2"/>
              <a:buChar char="v"/>
            </a:pPr>
            <a:r>
              <a:rPr lang="en-US" dirty="0"/>
              <a:t>Total irrigated land: </a:t>
            </a:r>
            <a:r>
              <a:rPr lang="en-US" b="1" dirty="0"/>
              <a:t>1480,2 </a:t>
            </a:r>
            <a:r>
              <a:rPr lang="en-US" b="1" dirty="0" err="1"/>
              <a:t>thsd</a:t>
            </a:r>
            <a:r>
              <a:rPr lang="en-US" b="1" dirty="0"/>
              <a:t> ha</a:t>
            </a:r>
          </a:p>
          <a:p>
            <a:pPr marL="285750" indent="-285750">
              <a:buFont typeface="Wingdings" panose="05000000000000000000" pitchFamily="2" charset="2"/>
              <a:buChar char="v"/>
            </a:pPr>
            <a:endParaRPr lang="ru-RU" b="1" dirty="0"/>
          </a:p>
        </p:txBody>
      </p:sp>
      <p:sp>
        <p:nvSpPr>
          <p:cNvPr id="12" name="TextBox 11">
            <a:extLst>
              <a:ext uri="{FF2B5EF4-FFF2-40B4-BE49-F238E27FC236}">
                <a16:creationId xmlns:a16="http://schemas.microsoft.com/office/drawing/2014/main" id="{09E44940-14AC-476E-99F0-1443D058E179}"/>
              </a:ext>
            </a:extLst>
          </p:cNvPr>
          <p:cNvSpPr txBox="1"/>
          <p:nvPr/>
        </p:nvSpPr>
        <p:spPr>
          <a:xfrm>
            <a:off x="253920" y="6460777"/>
            <a:ext cx="3051156" cy="307777"/>
          </a:xfrm>
          <a:prstGeom prst="rect">
            <a:avLst/>
          </a:prstGeom>
          <a:noFill/>
        </p:spPr>
        <p:txBody>
          <a:bodyPr wrap="none" rtlCol="0">
            <a:spAutoFit/>
          </a:bodyPr>
          <a:lstStyle/>
          <a:p>
            <a:r>
              <a:rPr lang="en-US" sz="1400" b="1" i="1" dirty="0"/>
              <a:t>Source: </a:t>
            </a:r>
            <a:r>
              <a:rPr lang="en-US" sz="1400" dirty="0"/>
              <a:t>The State Statistical Committee</a:t>
            </a:r>
            <a:endParaRPr lang="ru-RU" sz="1400" dirty="0"/>
          </a:p>
        </p:txBody>
      </p:sp>
      <p:graphicFrame>
        <p:nvGraphicFramePr>
          <p:cNvPr id="13" name="Chart 12">
            <a:extLst>
              <a:ext uri="{FF2B5EF4-FFF2-40B4-BE49-F238E27FC236}">
                <a16:creationId xmlns:a16="http://schemas.microsoft.com/office/drawing/2014/main" id="{540E406D-1DC8-4E87-9688-6B8CC2B0E6F8}"/>
              </a:ext>
            </a:extLst>
          </p:cNvPr>
          <p:cNvGraphicFramePr>
            <a:graphicFrameLocks/>
          </p:cNvGraphicFramePr>
          <p:nvPr>
            <p:extLst>
              <p:ext uri="{D42A27DB-BD31-4B8C-83A1-F6EECF244321}">
                <p14:modId xmlns:p14="http://schemas.microsoft.com/office/powerpoint/2010/main" val="910086589"/>
              </p:ext>
            </p:extLst>
          </p:nvPr>
        </p:nvGraphicFramePr>
        <p:xfrm>
          <a:off x="6596743" y="832199"/>
          <a:ext cx="5432598" cy="429887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5415F7C3-A915-4761-9216-A74D09BC3016}"/>
              </a:ext>
            </a:extLst>
          </p:cNvPr>
          <p:cNvSpPr/>
          <p:nvPr/>
        </p:nvSpPr>
        <p:spPr>
          <a:xfrm>
            <a:off x="7104316" y="260941"/>
            <a:ext cx="3840410" cy="400110"/>
          </a:xfrm>
          <a:prstGeom prst="rect">
            <a:avLst/>
          </a:prstGeom>
        </p:spPr>
        <p:txBody>
          <a:bodyPr wrap="none">
            <a:spAutoFit/>
          </a:bodyPr>
          <a:lstStyle/>
          <a:p>
            <a:r>
              <a:rPr lang="ru-RU" sz="2000" b="1" dirty="0">
                <a:solidFill>
                  <a:srgbClr val="0070C0"/>
                </a:solidFill>
              </a:rPr>
              <a:t>GROSS DOMESTIC PRODUCT</a:t>
            </a:r>
            <a:r>
              <a:rPr lang="en-US" sz="2000" dirty="0"/>
              <a:t>, 2021</a:t>
            </a:r>
            <a:endParaRPr lang="ru-RU" sz="2000" dirty="0"/>
          </a:p>
        </p:txBody>
      </p:sp>
      <p:sp>
        <p:nvSpPr>
          <p:cNvPr id="2" name="Rectangle 1">
            <a:extLst>
              <a:ext uri="{FF2B5EF4-FFF2-40B4-BE49-F238E27FC236}">
                <a16:creationId xmlns:a16="http://schemas.microsoft.com/office/drawing/2014/main" id="{E5AF07EC-097B-486C-A956-BFABA3E94AF5}"/>
              </a:ext>
            </a:extLst>
          </p:cNvPr>
          <p:cNvSpPr/>
          <p:nvPr/>
        </p:nvSpPr>
        <p:spPr>
          <a:xfrm>
            <a:off x="6825700" y="5425636"/>
            <a:ext cx="4989711" cy="1200329"/>
          </a:xfrm>
          <a:prstGeom prst="rect">
            <a:avLst/>
          </a:prstGeom>
        </p:spPr>
        <p:txBody>
          <a:bodyPr wrap="square">
            <a:spAutoFit/>
          </a:bodyPr>
          <a:lstStyle/>
          <a:p>
            <a:pPr marL="285750" indent="-285750">
              <a:buFont typeface="Wingdings" panose="05000000000000000000" pitchFamily="2" charset="2"/>
              <a:buChar char="v"/>
            </a:pPr>
            <a:r>
              <a:rPr lang="en-US" dirty="0"/>
              <a:t>Total GDP for 2021: </a:t>
            </a:r>
            <a:r>
              <a:rPr lang="en-US" b="1" dirty="0"/>
              <a:t>$54.6 billion </a:t>
            </a:r>
            <a:endParaRPr lang="ru-RU" b="1" dirty="0"/>
          </a:p>
          <a:p>
            <a:pPr marL="285750" indent="-285750">
              <a:buFont typeface="Wingdings" panose="05000000000000000000" pitchFamily="2" charset="2"/>
              <a:buChar char="v"/>
            </a:pPr>
            <a:r>
              <a:rPr lang="en-US" dirty="0"/>
              <a:t>For 2020 the total Gross Agricultural Product in the country was </a:t>
            </a:r>
            <a:r>
              <a:rPr lang="en-US" b="1" dirty="0"/>
              <a:t>$</a:t>
            </a:r>
            <a:r>
              <a:rPr lang="ru-RU" b="1" dirty="0"/>
              <a:t>4958.</a:t>
            </a:r>
            <a:r>
              <a:rPr lang="en-US" b="1" dirty="0"/>
              <a:t>2 million</a:t>
            </a:r>
            <a:r>
              <a:rPr lang="ru-RU" b="1" dirty="0"/>
              <a:t> </a:t>
            </a:r>
            <a:r>
              <a:rPr lang="en-US" b="1" dirty="0"/>
              <a:t>USD </a:t>
            </a:r>
            <a:r>
              <a:rPr lang="en-US" dirty="0"/>
              <a:t>of which 52% fell to the share of livestock.</a:t>
            </a:r>
            <a:endParaRPr lang="ru-RU" b="1" dirty="0">
              <a:solidFill>
                <a:srgbClr val="C00000"/>
              </a:solidFill>
            </a:endParaRPr>
          </a:p>
        </p:txBody>
      </p:sp>
    </p:spTree>
    <p:extLst>
      <p:ext uri="{BB962C8B-B14F-4D97-AF65-F5344CB8AC3E}">
        <p14:creationId xmlns:p14="http://schemas.microsoft.com/office/powerpoint/2010/main" val="79303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D1C92FB-F147-436A-938C-9355D25EDFBA}"/>
              </a:ext>
            </a:extLst>
          </p:cNvPr>
          <p:cNvSpPr txBox="1"/>
          <p:nvPr/>
        </p:nvSpPr>
        <p:spPr>
          <a:xfrm>
            <a:off x="8890372" y="6328598"/>
            <a:ext cx="3051156" cy="307777"/>
          </a:xfrm>
          <a:prstGeom prst="rect">
            <a:avLst/>
          </a:prstGeom>
          <a:noFill/>
        </p:spPr>
        <p:txBody>
          <a:bodyPr wrap="none" rtlCol="0">
            <a:spAutoFit/>
          </a:bodyPr>
          <a:lstStyle/>
          <a:p>
            <a:r>
              <a:rPr lang="en-US" sz="1400" b="1" i="1" dirty="0"/>
              <a:t>Source: </a:t>
            </a:r>
            <a:r>
              <a:rPr lang="en-US" sz="1400" dirty="0"/>
              <a:t>The State Statistical Committee</a:t>
            </a:r>
            <a:endParaRPr lang="ru-RU" sz="1400" dirty="0"/>
          </a:p>
        </p:txBody>
      </p:sp>
      <p:graphicFrame>
        <p:nvGraphicFramePr>
          <p:cNvPr id="15" name="Chart 14">
            <a:extLst>
              <a:ext uri="{FF2B5EF4-FFF2-40B4-BE49-F238E27FC236}">
                <a16:creationId xmlns:a16="http://schemas.microsoft.com/office/drawing/2014/main" id="{59BCB26E-59EA-4936-B2D2-8633ADD95B81}"/>
              </a:ext>
            </a:extLst>
          </p:cNvPr>
          <p:cNvGraphicFramePr>
            <a:graphicFrameLocks/>
          </p:cNvGraphicFramePr>
          <p:nvPr>
            <p:extLst>
              <p:ext uri="{D42A27DB-BD31-4B8C-83A1-F6EECF244321}">
                <p14:modId xmlns:p14="http://schemas.microsoft.com/office/powerpoint/2010/main" val="449232787"/>
              </p:ext>
            </p:extLst>
          </p:nvPr>
        </p:nvGraphicFramePr>
        <p:xfrm>
          <a:off x="1023258" y="849085"/>
          <a:ext cx="9247837" cy="371235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id="{E43AD7B0-9732-4C1C-A532-FF20F61B5CAD}"/>
              </a:ext>
            </a:extLst>
          </p:cNvPr>
          <p:cNvSpPr/>
          <p:nvPr/>
        </p:nvSpPr>
        <p:spPr>
          <a:xfrm>
            <a:off x="193746" y="218675"/>
            <a:ext cx="6266074" cy="400110"/>
          </a:xfrm>
          <a:prstGeom prst="rect">
            <a:avLst/>
          </a:prstGeom>
        </p:spPr>
        <p:txBody>
          <a:bodyPr wrap="none">
            <a:spAutoFit/>
          </a:bodyPr>
          <a:lstStyle/>
          <a:p>
            <a:r>
              <a:rPr lang="ru-RU" sz="2000" b="1" dirty="0">
                <a:solidFill>
                  <a:srgbClr val="0070C0"/>
                </a:solidFill>
              </a:rPr>
              <a:t>SOWN AREA OF AGRICULTURAL CROPS</a:t>
            </a:r>
            <a:r>
              <a:rPr lang="en-US" sz="2000" dirty="0"/>
              <a:t>, thousand hectare</a:t>
            </a:r>
            <a:endParaRPr lang="ru-RU" sz="2000" dirty="0"/>
          </a:p>
        </p:txBody>
      </p:sp>
      <p:cxnSp>
        <p:nvCxnSpPr>
          <p:cNvPr id="18" name="Straight Connector 17">
            <a:extLst>
              <a:ext uri="{FF2B5EF4-FFF2-40B4-BE49-F238E27FC236}">
                <a16:creationId xmlns:a16="http://schemas.microsoft.com/office/drawing/2014/main" id="{EE2A59A6-24CE-4DE3-8A35-CDDB42568A29}"/>
              </a:ext>
            </a:extLst>
          </p:cNvPr>
          <p:cNvCxnSpPr/>
          <p:nvPr/>
        </p:nvCxnSpPr>
        <p:spPr>
          <a:xfrm flipV="1">
            <a:off x="8740708" y="714400"/>
            <a:ext cx="308009" cy="238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1A36D1-011D-4B76-B1F7-B5455B40F410}"/>
              </a:ext>
            </a:extLst>
          </p:cNvPr>
          <p:cNvCxnSpPr>
            <a:cxnSpLocks/>
          </p:cNvCxnSpPr>
          <p:nvPr/>
        </p:nvCxnSpPr>
        <p:spPr>
          <a:xfrm>
            <a:off x="9048717" y="714400"/>
            <a:ext cx="1330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D9F6FB1-98DD-44DE-A04B-914084B0A334}"/>
              </a:ext>
            </a:extLst>
          </p:cNvPr>
          <p:cNvSpPr txBox="1"/>
          <p:nvPr/>
        </p:nvSpPr>
        <p:spPr>
          <a:xfrm>
            <a:off x="8969029" y="397739"/>
            <a:ext cx="1519968" cy="338554"/>
          </a:xfrm>
          <a:prstGeom prst="rect">
            <a:avLst/>
          </a:prstGeom>
          <a:noFill/>
        </p:spPr>
        <p:txBody>
          <a:bodyPr wrap="none" rtlCol="0">
            <a:spAutoFit/>
          </a:bodyPr>
          <a:lstStyle/>
          <a:p>
            <a:r>
              <a:rPr lang="ru-RU" sz="1600" b="1" dirty="0"/>
              <a:t>1944.7</a:t>
            </a:r>
            <a:r>
              <a:rPr lang="en-US" sz="1600" dirty="0"/>
              <a:t> </a:t>
            </a:r>
            <a:r>
              <a:rPr lang="en-US" sz="1600" dirty="0" err="1"/>
              <a:t>thsd</a:t>
            </a:r>
            <a:r>
              <a:rPr lang="en-US" sz="1600" dirty="0"/>
              <a:t>. ha</a:t>
            </a:r>
            <a:r>
              <a:rPr lang="ru-RU" sz="1600" dirty="0"/>
              <a:t> </a:t>
            </a:r>
          </a:p>
        </p:txBody>
      </p:sp>
      <p:cxnSp>
        <p:nvCxnSpPr>
          <p:cNvPr id="27" name="Straight Connector 26">
            <a:extLst>
              <a:ext uri="{FF2B5EF4-FFF2-40B4-BE49-F238E27FC236}">
                <a16:creationId xmlns:a16="http://schemas.microsoft.com/office/drawing/2014/main" id="{F9D92515-412D-41A4-8033-10FC7EE43614}"/>
              </a:ext>
            </a:extLst>
          </p:cNvPr>
          <p:cNvCxnSpPr/>
          <p:nvPr/>
        </p:nvCxnSpPr>
        <p:spPr>
          <a:xfrm flipV="1">
            <a:off x="9956349" y="1859940"/>
            <a:ext cx="308009" cy="238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058F56-A1C2-4BBB-B402-CA4907E3684F}"/>
              </a:ext>
            </a:extLst>
          </p:cNvPr>
          <p:cNvCxnSpPr>
            <a:cxnSpLocks/>
          </p:cNvCxnSpPr>
          <p:nvPr/>
        </p:nvCxnSpPr>
        <p:spPr>
          <a:xfrm flipV="1">
            <a:off x="10264358" y="1857890"/>
            <a:ext cx="1294397" cy="2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50B2C73-6238-4C7F-93D9-A39ACECAED30}"/>
              </a:ext>
            </a:extLst>
          </p:cNvPr>
          <p:cNvSpPr txBox="1"/>
          <p:nvPr/>
        </p:nvSpPr>
        <p:spPr>
          <a:xfrm>
            <a:off x="10195395" y="1519336"/>
            <a:ext cx="1519968" cy="338554"/>
          </a:xfrm>
          <a:prstGeom prst="rect">
            <a:avLst/>
          </a:prstGeom>
          <a:noFill/>
        </p:spPr>
        <p:txBody>
          <a:bodyPr wrap="none" rtlCol="0">
            <a:spAutoFit/>
          </a:bodyPr>
          <a:lstStyle/>
          <a:p>
            <a:r>
              <a:rPr lang="ru-RU" sz="1600" b="1" dirty="0"/>
              <a:t>1</a:t>
            </a:r>
            <a:r>
              <a:rPr lang="en-US" sz="1600" b="1" dirty="0"/>
              <a:t>861</a:t>
            </a:r>
            <a:r>
              <a:rPr lang="ru-RU" sz="1600" b="1" dirty="0"/>
              <a:t>.</a:t>
            </a:r>
            <a:r>
              <a:rPr lang="en-US" sz="1600" b="1" dirty="0"/>
              <a:t>9 </a:t>
            </a:r>
            <a:r>
              <a:rPr lang="en-US" sz="1600" dirty="0" err="1"/>
              <a:t>thsd</a:t>
            </a:r>
            <a:r>
              <a:rPr lang="en-US" sz="1600" dirty="0"/>
              <a:t>. ha</a:t>
            </a:r>
            <a:r>
              <a:rPr lang="ru-RU" sz="1600" dirty="0"/>
              <a:t> </a:t>
            </a:r>
          </a:p>
        </p:txBody>
      </p:sp>
      <p:cxnSp>
        <p:nvCxnSpPr>
          <p:cNvPr id="35" name="Straight Connector 34">
            <a:extLst>
              <a:ext uri="{FF2B5EF4-FFF2-40B4-BE49-F238E27FC236}">
                <a16:creationId xmlns:a16="http://schemas.microsoft.com/office/drawing/2014/main" id="{6CB1F3F1-F4FC-485D-9E89-204393385F4E}"/>
              </a:ext>
            </a:extLst>
          </p:cNvPr>
          <p:cNvCxnSpPr/>
          <p:nvPr/>
        </p:nvCxnSpPr>
        <p:spPr>
          <a:xfrm flipH="1" flipV="1">
            <a:off x="1545495" y="1728571"/>
            <a:ext cx="276154" cy="269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A4E77F8-DFB3-49F3-ACF9-AB32A0C2935C}"/>
              </a:ext>
            </a:extLst>
          </p:cNvPr>
          <p:cNvCxnSpPr>
            <a:cxnSpLocks/>
          </p:cNvCxnSpPr>
          <p:nvPr/>
        </p:nvCxnSpPr>
        <p:spPr>
          <a:xfrm flipV="1">
            <a:off x="251098" y="1728571"/>
            <a:ext cx="1294397" cy="2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94E48BA-42D3-41E0-8013-27BB27695BFF}"/>
              </a:ext>
            </a:extLst>
          </p:cNvPr>
          <p:cNvSpPr txBox="1"/>
          <p:nvPr/>
        </p:nvSpPr>
        <p:spPr>
          <a:xfrm>
            <a:off x="193746" y="1350059"/>
            <a:ext cx="1519968" cy="338554"/>
          </a:xfrm>
          <a:prstGeom prst="rect">
            <a:avLst/>
          </a:prstGeom>
          <a:noFill/>
        </p:spPr>
        <p:txBody>
          <a:bodyPr wrap="none" rtlCol="0">
            <a:spAutoFit/>
          </a:bodyPr>
          <a:lstStyle/>
          <a:p>
            <a:r>
              <a:rPr lang="ru-RU" sz="1600" b="1" dirty="0"/>
              <a:t>1</a:t>
            </a:r>
            <a:r>
              <a:rPr lang="en-US" sz="1600" b="1" dirty="0"/>
              <a:t>144</a:t>
            </a:r>
            <a:r>
              <a:rPr lang="ru-RU" sz="1600" b="1" dirty="0"/>
              <a:t>.</a:t>
            </a:r>
            <a:r>
              <a:rPr lang="en-US" sz="1600" b="1" dirty="0"/>
              <a:t>2 </a:t>
            </a:r>
            <a:r>
              <a:rPr lang="en-US" sz="1600" dirty="0" err="1"/>
              <a:t>thsd</a:t>
            </a:r>
            <a:r>
              <a:rPr lang="en-US" sz="1600" dirty="0"/>
              <a:t>. ha</a:t>
            </a:r>
            <a:r>
              <a:rPr lang="ru-RU" sz="1600" dirty="0"/>
              <a:t> </a:t>
            </a:r>
          </a:p>
        </p:txBody>
      </p:sp>
      <p:sp>
        <p:nvSpPr>
          <p:cNvPr id="2" name="Rectangle 1">
            <a:extLst>
              <a:ext uri="{FF2B5EF4-FFF2-40B4-BE49-F238E27FC236}">
                <a16:creationId xmlns:a16="http://schemas.microsoft.com/office/drawing/2014/main" id="{CC9E88E7-7052-4858-857E-51EEC349FD7F}"/>
              </a:ext>
            </a:extLst>
          </p:cNvPr>
          <p:cNvSpPr/>
          <p:nvPr/>
        </p:nvSpPr>
        <p:spPr>
          <a:xfrm>
            <a:off x="316137" y="4687424"/>
            <a:ext cx="11559726" cy="1569660"/>
          </a:xfrm>
          <a:prstGeom prst="rect">
            <a:avLst/>
          </a:prstGeom>
        </p:spPr>
        <p:txBody>
          <a:bodyPr wrap="square">
            <a:spAutoFit/>
          </a:bodyPr>
          <a:lstStyle/>
          <a:p>
            <a:pPr algn="just">
              <a:spcAft>
                <a:spcPts val="0"/>
              </a:spcAft>
            </a:pPr>
            <a:r>
              <a:rPr lang="en-US" sz="1600" dirty="0">
                <a:ea typeface="Calibri" panose="020F0502020204030204" pitchFamily="34" charset="0"/>
                <a:cs typeface="Times New Roman" panose="02020603050405020304" pitchFamily="18" charset="0"/>
              </a:rPr>
              <a:t>For 2020, the total sown area of agricultural crops in Azerbaijan amounted to 2.0 million hectares, which is equal to 43% of total agricultural land in the country. More than half of arable land falls on hayfields and pastures, and 5.5% on perennial crops. Up to 53% of the arable land in the country is occupied by cereals and legumes, 20% by fodder crops, 13% by fruits and berries, 7% by potatoes, vegetables and melons, and the remaining 7% by industrial crops. 94% of cereals and legumes are wheat and barley, 82% of industrial crops are cotton, 63% of vegetables are tomatoes, onions and cucumbers, 71% of fruits and berries are nuts, apples, pomegranates and persimmons, and 96% of fodder crops are perennial grasses (mainly alfalfa). </a:t>
            </a:r>
            <a:endParaRPr lang="ru-RU"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44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64AD99-8746-4B2E-85A5-A72EF1E96163}"/>
              </a:ext>
            </a:extLst>
          </p:cNvPr>
          <p:cNvSpPr/>
          <p:nvPr/>
        </p:nvSpPr>
        <p:spPr>
          <a:xfrm>
            <a:off x="566093" y="414441"/>
            <a:ext cx="7033785" cy="400110"/>
          </a:xfrm>
          <a:prstGeom prst="rect">
            <a:avLst/>
          </a:prstGeom>
        </p:spPr>
        <p:txBody>
          <a:bodyPr wrap="none">
            <a:spAutoFit/>
          </a:bodyPr>
          <a:lstStyle/>
          <a:p>
            <a:r>
              <a:rPr lang="ru-RU" sz="2000" b="1" dirty="0">
                <a:solidFill>
                  <a:srgbClr val="0070C0"/>
                </a:solidFill>
              </a:rPr>
              <a:t>NUMBER OF ANIMALS</a:t>
            </a:r>
            <a:r>
              <a:rPr lang="en-US" sz="2000" b="1" dirty="0">
                <a:solidFill>
                  <a:srgbClr val="0070C0"/>
                </a:solidFill>
              </a:rPr>
              <a:t>, </a:t>
            </a:r>
            <a:r>
              <a:rPr lang="ru-RU" sz="2000" b="1" dirty="0">
                <a:solidFill>
                  <a:srgbClr val="0070C0"/>
                </a:solidFill>
              </a:rPr>
              <a:t>POULTRY</a:t>
            </a:r>
            <a:r>
              <a:rPr lang="en-US" sz="2000" b="1" dirty="0">
                <a:solidFill>
                  <a:srgbClr val="0070C0"/>
                </a:solidFill>
              </a:rPr>
              <a:t> AND BEE FAMILIES</a:t>
            </a:r>
            <a:r>
              <a:rPr lang="en-US" sz="2000" dirty="0"/>
              <a:t>, </a:t>
            </a:r>
            <a:r>
              <a:rPr lang="en-US" sz="2000" dirty="0" err="1"/>
              <a:t>thsd</a:t>
            </a:r>
            <a:r>
              <a:rPr lang="en-US" sz="2000" dirty="0"/>
              <a:t>. heads</a:t>
            </a:r>
            <a:endParaRPr lang="ru-RU" sz="2000" dirty="0"/>
          </a:p>
        </p:txBody>
      </p:sp>
      <p:graphicFrame>
        <p:nvGraphicFramePr>
          <p:cNvPr id="5" name="Table 4">
            <a:extLst>
              <a:ext uri="{FF2B5EF4-FFF2-40B4-BE49-F238E27FC236}">
                <a16:creationId xmlns:a16="http://schemas.microsoft.com/office/drawing/2014/main" id="{52EB943A-8AEA-4DB5-9C9E-C134309D2118}"/>
              </a:ext>
            </a:extLst>
          </p:cNvPr>
          <p:cNvGraphicFramePr>
            <a:graphicFrameLocks noGrp="1"/>
          </p:cNvGraphicFramePr>
          <p:nvPr>
            <p:extLst>
              <p:ext uri="{D42A27DB-BD31-4B8C-83A1-F6EECF244321}">
                <p14:modId xmlns:p14="http://schemas.microsoft.com/office/powerpoint/2010/main" val="614111289"/>
              </p:ext>
            </p:extLst>
          </p:nvPr>
        </p:nvGraphicFramePr>
        <p:xfrm>
          <a:off x="661834" y="867568"/>
          <a:ext cx="7943152" cy="2309506"/>
        </p:xfrm>
        <a:graphic>
          <a:graphicData uri="http://schemas.openxmlformats.org/drawingml/2006/table">
            <a:tbl>
              <a:tblPr/>
              <a:tblGrid>
                <a:gridCol w="1267481">
                  <a:extLst>
                    <a:ext uri="{9D8B030D-6E8A-4147-A177-3AD203B41FA5}">
                      <a16:colId xmlns:a16="http://schemas.microsoft.com/office/drawing/2014/main" val="1427514344"/>
                    </a:ext>
                  </a:extLst>
                </a:gridCol>
                <a:gridCol w="1419237">
                  <a:extLst>
                    <a:ext uri="{9D8B030D-6E8A-4147-A177-3AD203B41FA5}">
                      <a16:colId xmlns:a16="http://schemas.microsoft.com/office/drawing/2014/main" val="3185937351"/>
                    </a:ext>
                  </a:extLst>
                </a:gridCol>
                <a:gridCol w="1506845">
                  <a:extLst>
                    <a:ext uri="{9D8B030D-6E8A-4147-A177-3AD203B41FA5}">
                      <a16:colId xmlns:a16="http://schemas.microsoft.com/office/drawing/2014/main" val="1990548947"/>
                    </a:ext>
                  </a:extLst>
                </a:gridCol>
                <a:gridCol w="1121371">
                  <a:extLst>
                    <a:ext uri="{9D8B030D-6E8A-4147-A177-3AD203B41FA5}">
                      <a16:colId xmlns:a16="http://schemas.microsoft.com/office/drawing/2014/main" val="1351466267"/>
                    </a:ext>
                  </a:extLst>
                </a:gridCol>
                <a:gridCol w="1314109">
                  <a:extLst>
                    <a:ext uri="{9D8B030D-6E8A-4147-A177-3AD203B41FA5}">
                      <a16:colId xmlns:a16="http://schemas.microsoft.com/office/drawing/2014/main" val="3692173038"/>
                    </a:ext>
                  </a:extLst>
                </a:gridCol>
                <a:gridCol w="1314109">
                  <a:extLst>
                    <a:ext uri="{9D8B030D-6E8A-4147-A177-3AD203B41FA5}">
                      <a16:colId xmlns:a16="http://schemas.microsoft.com/office/drawing/2014/main" val="2840818884"/>
                    </a:ext>
                  </a:extLst>
                </a:gridCol>
              </a:tblGrid>
              <a:tr h="571864">
                <a:tc>
                  <a:txBody>
                    <a:bodyPr/>
                    <a:lstStyle/>
                    <a:p>
                      <a:pPr algn="ctr" fontAlgn="b"/>
                      <a:r>
                        <a:rPr lang="en-US" sz="1600" b="1" i="0" u="none" strike="noStrike" dirty="0">
                          <a:solidFill>
                            <a:srgbClr val="000000"/>
                          </a:solidFill>
                          <a:effectLst/>
                          <a:latin typeface="Calibri" panose="020F0502020204030204" pitchFamily="34" charset="0"/>
                        </a:rPr>
                        <a:t>Years</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dirty="0">
                          <a:solidFill>
                            <a:srgbClr val="000000"/>
                          </a:solidFill>
                          <a:effectLst/>
                          <a:latin typeface="Calibri" panose="020F0502020204030204" pitchFamily="34" charset="0"/>
                        </a:rPr>
                        <a:t>Cattle</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dirty="0">
                          <a:solidFill>
                            <a:srgbClr val="000000"/>
                          </a:solidFill>
                          <a:effectLst/>
                          <a:latin typeface="Calibri" panose="020F0502020204030204" pitchFamily="34" charset="0"/>
                        </a:rPr>
                        <a:t>Sheep and </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goats</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dirty="0">
                          <a:solidFill>
                            <a:srgbClr val="000000"/>
                          </a:solidFill>
                          <a:effectLst/>
                          <a:latin typeface="Calibri" panose="020F0502020204030204" pitchFamily="34" charset="0"/>
                        </a:rPr>
                        <a:t>Poultry</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dirty="0">
                          <a:solidFill>
                            <a:srgbClr val="000000"/>
                          </a:solidFill>
                          <a:effectLst/>
                          <a:latin typeface="Calibri" panose="020F0502020204030204" pitchFamily="34" charset="0"/>
                        </a:rPr>
                        <a:t>Bee families</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dirty="0">
                          <a:solidFill>
                            <a:srgbClr val="000000"/>
                          </a:solidFill>
                          <a:effectLst/>
                          <a:latin typeface="Calibri" panose="020F0502020204030204" pitchFamily="34" charset="0"/>
                        </a:rPr>
                        <a:t>Pigs</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9594491"/>
                  </a:ext>
                </a:extLst>
              </a:tr>
              <a:tr h="289607">
                <a:tc>
                  <a:txBody>
                    <a:bodyPr/>
                    <a:lstStyle/>
                    <a:p>
                      <a:pPr algn="ctr" fontAlgn="b"/>
                      <a:r>
                        <a:rPr lang="ru-RU" sz="1600" b="0" i="0" u="none" strike="noStrike">
                          <a:solidFill>
                            <a:srgbClr val="000000"/>
                          </a:solidFill>
                          <a:effectLst/>
                          <a:latin typeface="Calibri" panose="020F0502020204030204" pitchFamily="34" charset="0"/>
                        </a:rPr>
                        <a:t>2000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1961.4</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5773.8</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14711.1</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57.0</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19.7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95232736"/>
                  </a:ext>
                </a:extLst>
              </a:tr>
              <a:tr h="289607">
                <a:tc>
                  <a:txBody>
                    <a:bodyPr/>
                    <a:lstStyle/>
                    <a:p>
                      <a:pPr algn="ctr" fontAlgn="b"/>
                      <a:r>
                        <a:rPr lang="ru-RU" sz="16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2582.4</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Calibri" panose="020F0502020204030204" pitchFamily="34" charset="0"/>
                        </a:rPr>
                        <a:t>8331.2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22041.6</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193.2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5.3</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66843503"/>
                  </a:ext>
                </a:extLst>
              </a:tr>
              <a:tr h="289607">
                <a:tc>
                  <a:txBody>
                    <a:bodyPr/>
                    <a:lstStyle/>
                    <a:p>
                      <a:pPr algn="ctr" fontAlgn="b"/>
                      <a:r>
                        <a:rPr lang="ru-RU" sz="1600" b="0" i="0" u="none" strike="noStrike">
                          <a:solidFill>
                            <a:srgbClr val="000000"/>
                          </a:solidFill>
                          <a:effectLst/>
                          <a:latin typeface="Calibri" panose="020F0502020204030204" pitchFamily="34" charset="0"/>
                        </a:rPr>
                        <a:t>2015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2697.5</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8645.4</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28851.7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251.2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6.1</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09469756"/>
                  </a:ext>
                </a:extLst>
              </a:tr>
              <a:tr h="289607">
                <a:tc>
                  <a:txBody>
                    <a:bodyPr/>
                    <a:lstStyle/>
                    <a:p>
                      <a:pPr algn="ctr" fontAlgn="b"/>
                      <a:r>
                        <a:rPr lang="ru-RU" sz="1600" b="0" i="0" u="none" strike="noStrike" dirty="0">
                          <a:solidFill>
                            <a:srgbClr val="000000"/>
                          </a:solidFill>
                          <a:effectLst/>
                          <a:latin typeface="Calibri" panose="020F0502020204030204" pitchFamily="34" charset="0"/>
                        </a:rPr>
                        <a:t>2020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2646.6</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8189.2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32230.2</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596.7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Calibri" panose="020F0502020204030204" pitchFamily="34" charset="0"/>
                        </a:rPr>
                        <a:t>5.7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13948263"/>
                  </a:ext>
                </a:extLst>
              </a:tr>
              <a:tr h="289607">
                <a:tc>
                  <a:txBody>
                    <a:bodyPr/>
                    <a:lstStyle/>
                    <a:p>
                      <a:pPr algn="ctr" fontAlgn="b"/>
                      <a:r>
                        <a:rPr lang="ru-RU" sz="16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2650.7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8089.7</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30175.8</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625.3</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ru-RU" sz="16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85145039"/>
                  </a:ext>
                </a:extLst>
              </a:tr>
              <a:tr h="289607">
                <a:tc>
                  <a:txBody>
                    <a:bodyPr/>
                    <a:lstStyle/>
                    <a:p>
                      <a:pPr algn="ctr" fontAlgn="b"/>
                      <a:r>
                        <a:rPr lang="ru-RU" sz="1600" b="1" i="0" u="none" strike="noStrike">
                          <a:solidFill>
                            <a:srgbClr val="000000"/>
                          </a:solidFill>
                          <a:effectLst/>
                          <a:latin typeface="Calibri" panose="020F0502020204030204" pitchFamily="34" charset="0"/>
                        </a:rPr>
                        <a:t>2000/2021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a:solidFill>
                            <a:srgbClr val="000000"/>
                          </a:solidFill>
                          <a:effectLst/>
                          <a:latin typeface="Calibri" panose="020F0502020204030204" pitchFamily="34" charset="0"/>
                        </a:rPr>
                        <a:t>135%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a:solidFill>
                            <a:srgbClr val="000000"/>
                          </a:solidFill>
                          <a:effectLst/>
                          <a:latin typeface="Calibri" panose="020F0502020204030204" pitchFamily="34" charset="0"/>
                        </a:rPr>
                        <a:t>140%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dirty="0">
                          <a:solidFill>
                            <a:srgbClr val="000000"/>
                          </a:solidFill>
                          <a:effectLst/>
                          <a:latin typeface="Calibri" panose="020F0502020204030204" pitchFamily="34" charset="0"/>
                        </a:rPr>
                        <a:t>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dirty="0">
                          <a:solidFill>
                            <a:srgbClr val="C00000"/>
                          </a:solidFill>
                          <a:effectLst/>
                          <a:latin typeface="Calibri" panose="020F0502020204030204" pitchFamily="34" charset="0"/>
                        </a:rPr>
                        <a:t>11.0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762895840"/>
                  </a:ext>
                </a:extLst>
              </a:tr>
            </a:tbl>
          </a:graphicData>
        </a:graphic>
      </p:graphicFrame>
      <p:sp>
        <p:nvSpPr>
          <p:cNvPr id="6" name="TextBox 5">
            <a:extLst>
              <a:ext uri="{FF2B5EF4-FFF2-40B4-BE49-F238E27FC236}">
                <a16:creationId xmlns:a16="http://schemas.microsoft.com/office/drawing/2014/main" id="{8A4BD3EA-7D10-44D4-A88A-AC51D0219745}"/>
              </a:ext>
            </a:extLst>
          </p:cNvPr>
          <p:cNvSpPr txBox="1"/>
          <p:nvPr/>
        </p:nvSpPr>
        <p:spPr>
          <a:xfrm>
            <a:off x="9034750" y="6261221"/>
            <a:ext cx="3051156" cy="307777"/>
          </a:xfrm>
          <a:prstGeom prst="rect">
            <a:avLst/>
          </a:prstGeom>
          <a:noFill/>
        </p:spPr>
        <p:txBody>
          <a:bodyPr wrap="none" rtlCol="0">
            <a:spAutoFit/>
          </a:bodyPr>
          <a:lstStyle/>
          <a:p>
            <a:r>
              <a:rPr lang="en-US" sz="1400" b="1" i="1" dirty="0"/>
              <a:t>Source: </a:t>
            </a:r>
            <a:r>
              <a:rPr lang="en-US" sz="1400" dirty="0"/>
              <a:t>The State Statistical Committee</a:t>
            </a:r>
            <a:endParaRPr lang="ru-RU" sz="1400" dirty="0"/>
          </a:p>
        </p:txBody>
      </p:sp>
      <p:sp>
        <p:nvSpPr>
          <p:cNvPr id="8" name="Rectangle 7">
            <a:extLst>
              <a:ext uri="{FF2B5EF4-FFF2-40B4-BE49-F238E27FC236}">
                <a16:creationId xmlns:a16="http://schemas.microsoft.com/office/drawing/2014/main" id="{C272871B-010E-4E00-8080-AA644F25AF24}"/>
              </a:ext>
            </a:extLst>
          </p:cNvPr>
          <p:cNvSpPr/>
          <p:nvPr/>
        </p:nvSpPr>
        <p:spPr>
          <a:xfrm>
            <a:off x="542934" y="3680927"/>
            <a:ext cx="4433714" cy="400110"/>
          </a:xfrm>
          <a:prstGeom prst="rect">
            <a:avLst/>
          </a:prstGeom>
        </p:spPr>
        <p:txBody>
          <a:bodyPr wrap="none">
            <a:spAutoFit/>
          </a:bodyPr>
          <a:lstStyle/>
          <a:p>
            <a:r>
              <a:rPr lang="ru-RU" sz="2000" b="1" dirty="0">
                <a:solidFill>
                  <a:srgbClr val="0070C0"/>
                </a:solidFill>
              </a:rPr>
              <a:t>MAIN ANIMAL PRODUCTION</a:t>
            </a:r>
            <a:r>
              <a:rPr lang="en-US" sz="2000" dirty="0"/>
              <a:t>, </a:t>
            </a:r>
            <a:r>
              <a:rPr lang="en-US" sz="2000" dirty="0" err="1"/>
              <a:t>thsd</a:t>
            </a:r>
            <a:r>
              <a:rPr lang="en-US" sz="2000" dirty="0"/>
              <a:t>. tons</a:t>
            </a:r>
            <a:endParaRPr lang="ru-RU" sz="2000" dirty="0"/>
          </a:p>
        </p:txBody>
      </p:sp>
      <p:graphicFrame>
        <p:nvGraphicFramePr>
          <p:cNvPr id="9" name="Table 8">
            <a:extLst>
              <a:ext uri="{FF2B5EF4-FFF2-40B4-BE49-F238E27FC236}">
                <a16:creationId xmlns:a16="http://schemas.microsoft.com/office/drawing/2014/main" id="{1A05FE78-094D-46B9-AE87-C957F7ECCD47}"/>
              </a:ext>
            </a:extLst>
          </p:cNvPr>
          <p:cNvGraphicFramePr>
            <a:graphicFrameLocks noGrp="1"/>
          </p:cNvGraphicFramePr>
          <p:nvPr>
            <p:extLst>
              <p:ext uri="{D42A27DB-BD31-4B8C-83A1-F6EECF244321}">
                <p14:modId xmlns:p14="http://schemas.microsoft.com/office/powerpoint/2010/main" val="1685579664"/>
              </p:ext>
            </p:extLst>
          </p:nvPr>
        </p:nvGraphicFramePr>
        <p:xfrm>
          <a:off x="646135" y="4112673"/>
          <a:ext cx="8871821" cy="2041080"/>
        </p:xfrm>
        <a:graphic>
          <a:graphicData uri="http://schemas.openxmlformats.org/drawingml/2006/table">
            <a:tbl>
              <a:tblPr/>
              <a:tblGrid>
                <a:gridCol w="1005913">
                  <a:extLst>
                    <a:ext uri="{9D8B030D-6E8A-4147-A177-3AD203B41FA5}">
                      <a16:colId xmlns:a16="http://schemas.microsoft.com/office/drawing/2014/main" val="1544899722"/>
                    </a:ext>
                  </a:extLst>
                </a:gridCol>
                <a:gridCol w="1517115">
                  <a:extLst>
                    <a:ext uri="{9D8B030D-6E8A-4147-A177-3AD203B41FA5}">
                      <a16:colId xmlns:a16="http://schemas.microsoft.com/office/drawing/2014/main" val="2924694947"/>
                    </a:ext>
                  </a:extLst>
                </a:gridCol>
                <a:gridCol w="1071874">
                  <a:extLst>
                    <a:ext uri="{9D8B030D-6E8A-4147-A177-3AD203B41FA5}">
                      <a16:colId xmlns:a16="http://schemas.microsoft.com/office/drawing/2014/main" val="1523958337"/>
                    </a:ext>
                  </a:extLst>
                </a:gridCol>
                <a:gridCol w="1533604">
                  <a:extLst>
                    <a:ext uri="{9D8B030D-6E8A-4147-A177-3AD203B41FA5}">
                      <a16:colId xmlns:a16="http://schemas.microsoft.com/office/drawing/2014/main" val="2945742215"/>
                    </a:ext>
                  </a:extLst>
                </a:gridCol>
                <a:gridCol w="1446430">
                  <a:extLst>
                    <a:ext uri="{9D8B030D-6E8A-4147-A177-3AD203B41FA5}">
                      <a16:colId xmlns:a16="http://schemas.microsoft.com/office/drawing/2014/main" val="1925483344"/>
                    </a:ext>
                  </a:extLst>
                </a:gridCol>
                <a:gridCol w="1360714">
                  <a:extLst>
                    <a:ext uri="{9D8B030D-6E8A-4147-A177-3AD203B41FA5}">
                      <a16:colId xmlns:a16="http://schemas.microsoft.com/office/drawing/2014/main" val="4213543786"/>
                    </a:ext>
                  </a:extLst>
                </a:gridCol>
                <a:gridCol w="936171">
                  <a:extLst>
                    <a:ext uri="{9D8B030D-6E8A-4147-A177-3AD203B41FA5}">
                      <a16:colId xmlns:a16="http://schemas.microsoft.com/office/drawing/2014/main" val="3026067510"/>
                    </a:ext>
                  </a:extLst>
                </a:gridCol>
              </a:tblGrid>
              <a:tr h="577860">
                <a:tc>
                  <a:txBody>
                    <a:bodyPr/>
                    <a:lstStyle/>
                    <a:p>
                      <a:pPr algn="ctr" fontAlgn="ctr"/>
                      <a:r>
                        <a:rPr lang="en-US" sz="1600" b="1" i="0" u="none" strike="noStrike">
                          <a:solidFill>
                            <a:srgbClr val="000000"/>
                          </a:solidFill>
                          <a:effectLst/>
                          <a:latin typeface="Calibri" panose="020F0502020204030204" pitchFamily="34" charset="0"/>
                        </a:rPr>
                        <a:t> Years</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a:solidFill>
                            <a:srgbClr val="000000"/>
                          </a:solidFill>
                          <a:effectLst/>
                          <a:latin typeface="Calibri" panose="020F0502020204030204" pitchFamily="34" charset="0"/>
                        </a:rPr>
                        <a:t> Meat</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a:solidFill>
                            <a:srgbClr val="000000"/>
                          </a:solidFill>
                          <a:effectLst/>
                          <a:latin typeface="Calibri" panose="020F0502020204030204" pitchFamily="34" charset="0"/>
                        </a:rPr>
                        <a:t> Milk</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dirty="0">
                          <a:solidFill>
                            <a:srgbClr val="000000"/>
                          </a:solidFill>
                          <a:effectLst/>
                          <a:latin typeface="Calibri" panose="020F0502020204030204" pitchFamily="34" charset="0"/>
                        </a:rPr>
                        <a:t>Eggs, </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million units</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a:solidFill>
                            <a:srgbClr val="000000"/>
                          </a:solidFill>
                          <a:effectLst/>
                          <a:latin typeface="Calibri" panose="020F0502020204030204" pitchFamily="34" charset="0"/>
                        </a:rPr>
                        <a:t> Wool</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a:solidFill>
                            <a:srgbClr val="000000"/>
                          </a:solidFill>
                          <a:effectLst/>
                          <a:latin typeface="Calibri" panose="020F0502020204030204" pitchFamily="34" charset="0"/>
                        </a:rPr>
                        <a:t>Cocoon, ton</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600" b="1" i="0" u="none" strike="noStrike">
                          <a:solidFill>
                            <a:srgbClr val="000000"/>
                          </a:solidFill>
                          <a:effectLst/>
                          <a:latin typeface="Calibri" panose="020F0502020204030204" pitchFamily="34" charset="0"/>
                        </a:rPr>
                        <a:t>Honey</a:t>
                      </a:r>
                    </a:p>
                  </a:txBody>
                  <a:tcPr marL="6350" marR="6350" marT="6350"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885425427"/>
                  </a:ext>
                </a:extLst>
              </a:tr>
              <a:tr h="292644">
                <a:tc>
                  <a:txBody>
                    <a:bodyPr/>
                    <a:lstStyle/>
                    <a:p>
                      <a:pPr algn="ctr" fontAlgn="b"/>
                      <a:r>
                        <a:rPr lang="ru-RU" sz="1600" b="0" i="0" u="none" strike="noStrike">
                          <a:solidFill>
                            <a:srgbClr val="000000"/>
                          </a:solidFill>
                          <a:effectLst/>
                          <a:latin typeface="Calibri" panose="020F0502020204030204" pitchFamily="34" charset="0"/>
                        </a:rPr>
                        <a:t>2000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153.6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dirty="0">
                          <a:solidFill>
                            <a:srgbClr val="000000"/>
                          </a:solidFill>
                          <a:effectLst/>
                          <a:latin typeface="Calibri" panose="020F0502020204030204" pitchFamily="34" charset="0"/>
                        </a:rPr>
                        <a:t>1031.1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542.6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10.9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dirty="0">
                          <a:solidFill>
                            <a:srgbClr val="000000"/>
                          </a:solidFill>
                          <a:effectLst/>
                          <a:latin typeface="Calibri" panose="020F0502020204030204" pitchFamily="34" charset="0"/>
                        </a:rPr>
                        <a:t>66.6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0.6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979202907"/>
                  </a:ext>
                </a:extLst>
              </a:tr>
              <a:tr h="292644">
                <a:tc>
                  <a:txBody>
                    <a:bodyPr/>
                    <a:lstStyle/>
                    <a:p>
                      <a:pPr algn="ctr" fontAlgn="b"/>
                      <a:r>
                        <a:rPr lang="ru-RU" sz="16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244.9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1535.8</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1178.6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15.6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56215978"/>
                  </a:ext>
                </a:extLst>
              </a:tr>
              <a:tr h="292644">
                <a:tc>
                  <a:txBody>
                    <a:bodyPr/>
                    <a:lstStyle/>
                    <a:p>
                      <a:pPr algn="ctr" fontAlgn="b"/>
                      <a:r>
                        <a:rPr lang="ru-RU" sz="1600" b="0" i="0" u="none" strike="noStrike">
                          <a:solidFill>
                            <a:srgbClr val="000000"/>
                          </a:solidFill>
                          <a:effectLst/>
                          <a:latin typeface="Calibri" panose="020F0502020204030204" pitchFamily="34" charset="0"/>
                        </a:rPr>
                        <a:t>2015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298.6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1924.5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1552.9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17.0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0.2</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2.6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12132403"/>
                  </a:ext>
                </a:extLst>
              </a:tr>
              <a:tr h="292644">
                <a:tc>
                  <a:txBody>
                    <a:bodyPr/>
                    <a:lstStyle/>
                    <a:p>
                      <a:pPr algn="ctr" fontAlgn="b"/>
                      <a:r>
                        <a:rPr lang="ru-RU" sz="16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346.0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2192.5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1906.2</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16.1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446.6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ru-RU" sz="1600" b="0" i="0" u="none" strike="noStrike">
                          <a:solidFill>
                            <a:srgbClr val="000000"/>
                          </a:solidFill>
                          <a:effectLst/>
                          <a:latin typeface="Calibri" panose="020F0502020204030204" pitchFamily="34" charset="0"/>
                        </a:rPr>
                        <a:t>6.6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181604994"/>
                  </a:ext>
                </a:extLst>
              </a:tr>
              <a:tr h="292644">
                <a:tc>
                  <a:txBody>
                    <a:bodyPr/>
                    <a:lstStyle/>
                    <a:p>
                      <a:pPr algn="ctr" fontAlgn="b"/>
                      <a:r>
                        <a:rPr lang="ru-RU" sz="1600" b="1" i="0" u="none" strike="noStrike" dirty="0">
                          <a:solidFill>
                            <a:srgbClr val="000000"/>
                          </a:solidFill>
                          <a:effectLst/>
                          <a:latin typeface="Calibri" panose="020F0502020204030204" pitchFamily="34" charset="0"/>
                        </a:rPr>
                        <a:t>2000/202</a:t>
                      </a:r>
                      <a:r>
                        <a:rPr lang="en-US" sz="1600" b="1" i="0" u="none" strike="noStrike" dirty="0">
                          <a:solidFill>
                            <a:srgbClr val="000000"/>
                          </a:solidFill>
                          <a:effectLst/>
                          <a:latin typeface="Calibri" panose="020F0502020204030204" pitchFamily="34" charset="0"/>
                        </a:rPr>
                        <a:t>0</a:t>
                      </a:r>
                      <a:endParaRPr lang="ru-RU"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a:solidFill>
                            <a:srgbClr val="000000"/>
                          </a:solidFill>
                          <a:effectLst/>
                          <a:latin typeface="Calibri" panose="020F0502020204030204" pitchFamily="34" charset="0"/>
                        </a:rPr>
                        <a:t>2.1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a:solidFill>
                            <a:srgbClr val="000000"/>
                          </a:solidFill>
                          <a:effectLst/>
                          <a:latin typeface="Calibri" panose="020F0502020204030204" pitchFamily="34" charset="0"/>
                        </a:rPr>
                        <a:t>148%</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a:solidFill>
                            <a:srgbClr val="000000"/>
                          </a:solidFill>
                          <a:effectLst/>
                          <a:latin typeface="Calibri" panose="020F0502020204030204" pitchFamily="34" charset="0"/>
                        </a:rPr>
                        <a:t>6.7</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ru-RU" sz="1600" b="1" i="0" u="none" strike="noStrike" dirty="0">
                          <a:solidFill>
                            <a:srgbClr val="C00000"/>
                          </a:solidFill>
                          <a:effectLst/>
                          <a:latin typeface="Calibri" panose="020F0502020204030204" pitchFamily="34" charset="0"/>
                        </a:rPr>
                        <a:t>11.0</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13867949"/>
                  </a:ext>
                </a:extLst>
              </a:tr>
            </a:tbl>
          </a:graphicData>
        </a:graphic>
      </p:graphicFrame>
    </p:spTree>
    <p:extLst>
      <p:ext uri="{BB962C8B-B14F-4D97-AF65-F5344CB8AC3E}">
        <p14:creationId xmlns:p14="http://schemas.microsoft.com/office/powerpoint/2010/main" val="316830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79DA95-90DD-40FE-B1B1-84BFA25A1714}"/>
              </a:ext>
            </a:extLst>
          </p:cNvPr>
          <p:cNvSpPr/>
          <p:nvPr/>
        </p:nvSpPr>
        <p:spPr>
          <a:xfrm>
            <a:off x="461829" y="521026"/>
            <a:ext cx="5799536" cy="400110"/>
          </a:xfrm>
          <a:prstGeom prst="rect">
            <a:avLst/>
          </a:prstGeom>
        </p:spPr>
        <p:txBody>
          <a:bodyPr wrap="none">
            <a:spAutoFit/>
          </a:bodyPr>
          <a:lstStyle/>
          <a:p>
            <a:r>
              <a:rPr lang="ru-RU" sz="2000" b="1" dirty="0">
                <a:solidFill>
                  <a:srgbClr val="0070C0"/>
                </a:solidFill>
              </a:rPr>
              <a:t>YIELD OF AGRICULTURAL PRODUCTS BY TYPE</a:t>
            </a:r>
            <a:r>
              <a:rPr lang="en-US" sz="2000" dirty="0"/>
              <a:t>, ton/ha</a:t>
            </a:r>
            <a:endParaRPr lang="ru-RU" sz="2000" dirty="0"/>
          </a:p>
        </p:txBody>
      </p:sp>
      <p:graphicFrame>
        <p:nvGraphicFramePr>
          <p:cNvPr id="4" name="Chart 3">
            <a:extLst>
              <a:ext uri="{FF2B5EF4-FFF2-40B4-BE49-F238E27FC236}">
                <a16:creationId xmlns:a16="http://schemas.microsoft.com/office/drawing/2014/main" id="{E7A2DCA4-9F8F-49BF-90EB-FDDCA303545C}"/>
              </a:ext>
            </a:extLst>
          </p:cNvPr>
          <p:cNvGraphicFramePr>
            <a:graphicFrameLocks/>
          </p:cNvGraphicFramePr>
          <p:nvPr>
            <p:extLst>
              <p:ext uri="{D42A27DB-BD31-4B8C-83A1-F6EECF244321}">
                <p14:modId xmlns:p14="http://schemas.microsoft.com/office/powerpoint/2010/main" val="812299210"/>
              </p:ext>
            </p:extLst>
          </p:nvPr>
        </p:nvGraphicFramePr>
        <p:xfrm>
          <a:off x="163446" y="1323919"/>
          <a:ext cx="6218104" cy="32307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210AB15-66C3-40D2-BF7E-79B6C216941F}"/>
              </a:ext>
            </a:extLst>
          </p:cNvPr>
          <p:cNvSpPr txBox="1"/>
          <p:nvPr/>
        </p:nvSpPr>
        <p:spPr>
          <a:xfrm>
            <a:off x="9015500" y="6145717"/>
            <a:ext cx="3051156" cy="307777"/>
          </a:xfrm>
          <a:prstGeom prst="rect">
            <a:avLst/>
          </a:prstGeom>
          <a:noFill/>
        </p:spPr>
        <p:txBody>
          <a:bodyPr wrap="none" rtlCol="0">
            <a:spAutoFit/>
          </a:bodyPr>
          <a:lstStyle/>
          <a:p>
            <a:r>
              <a:rPr lang="en-US" sz="1400" b="1" i="1" dirty="0"/>
              <a:t>Source: </a:t>
            </a:r>
            <a:r>
              <a:rPr lang="en-US" sz="1400" dirty="0"/>
              <a:t>The State Statistical Committee</a:t>
            </a:r>
            <a:endParaRPr lang="ru-RU" sz="1400" dirty="0"/>
          </a:p>
        </p:txBody>
      </p:sp>
      <p:sp>
        <p:nvSpPr>
          <p:cNvPr id="6" name="Rectangle 5">
            <a:extLst>
              <a:ext uri="{FF2B5EF4-FFF2-40B4-BE49-F238E27FC236}">
                <a16:creationId xmlns:a16="http://schemas.microsoft.com/office/drawing/2014/main" id="{AF18A3F2-7226-48B2-9C7D-B1128C69A383}"/>
              </a:ext>
            </a:extLst>
          </p:cNvPr>
          <p:cNvSpPr/>
          <p:nvPr/>
        </p:nvSpPr>
        <p:spPr>
          <a:xfrm>
            <a:off x="6639429" y="521026"/>
            <a:ext cx="5312865" cy="400110"/>
          </a:xfrm>
          <a:prstGeom prst="rect">
            <a:avLst/>
          </a:prstGeom>
        </p:spPr>
        <p:txBody>
          <a:bodyPr wrap="none">
            <a:spAutoFit/>
          </a:bodyPr>
          <a:lstStyle/>
          <a:p>
            <a:r>
              <a:rPr lang="ru-RU" sz="2000" b="1" dirty="0">
                <a:solidFill>
                  <a:srgbClr val="0070C0"/>
                </a:solidFill>
              </a:rPr>
              <a:t>PRODUCTIVITY OF LIVE-STOCK AND POULTRY</a:t>
            </a:r>
            <a:r>
              <a:rPr lang="en-US" sz="2000" dirty="0"/>
              <a:t>, kg</a:t>
            </a:r>
            <a:endParaRPr lang="ru-RU" sz="2000" dirty="0"/>
          </a:p>
        </p:txBody>
      </p:sp>
      <p:graphicFrame>
        <p:nvGraphicFramePr>
          <p:cNvPr id="7" name="Chart 6">
            <a:extLst>
              <a:ext uri="{FF2B5EF4-FFF2-40B4-BE49-F238E27FC236}">
                <a16:creationId xmlns:a16="http://schemas.microsoft.com/office/drawing/2014/main" id="{10E94444-CACC-4D9C-A81A-5B31A1B63B89}"/>
              </a:ext>
            </a:extLst>
          </p:cNvPr>
          <p:cNvGraphicFramePr>
            <a:graphicFrameLocks/>
          </p:cNvGraphicFramePr>
          <p:nvPr>
            <p:extLst>
              <p:ext uri="{D42A27DB-BD31-4B8C-83A1-F6EECF244321}">
                <p14:modId xmlns:p14="http://schemas.microsoft.com/office/powerpoint/2010/main" val="1521389033"/>
              </p:ext>
            </p:extLst>
          </p:nvPr>
        </p:nvGraphicFramePr>
        <p:xfrm>
          <a:off x="6464387" y="1114037"/>
          <a:ext cx="5487907" cy="3554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898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1A6FA1-72F4-4993-9C4E-ED7E15286FA3}"/>
              </a:ext>
            </a:extLst>
          </p:cNvPr>
          <p:cNvSpPr/>
          <p:nvPr/>
        </p:nvSpPr>
        <p:spPr>
          <a:xfrm>
            <a:off x="283026" y="1075105"/>
            <a:ext cx="10885715" cy="707886"/>
          </a:xfrm>
          <a:prstGeom prst="rect">
            <a:avLst/>
          </a:prstGeom>
        </p:spPr>
        <p:txBody>
          <a:bodyPr wrap="square">
            <a:spAutoFit/>
          </a:bodyPr>
          <a:lstStyle/>
          <a:p>
            <a:pPr>
              <a:spcBef>
                <a:spcPts val="600"/>
              </a:spcBef>
              <a:spcAft>
                <a:spcPts val="600"/>
              </a:spcAft>
            </a:pPr>
            <a:r>
              <a:rPr lang="ru-RU" sz="2000" dirty="0" err="1"/>
              <a:t>For</a:t>
            </a:r>
            <a:r>
              <a:rPr lang="ru-RU" sz="2000" dirty="0"/>
              <a:t> 2021, </a:t>
            </a:r>
            <a:r>
              <a:rPr lang="ru-RU" sz="2000" dirty="0" err="1"/>
              <a:t>the</a:t>
            </a:r>
            <a:r>
              <a:rPr lang="ru-RU" sz="2000" dirty="0"/>
              <a:t> </a:t>
            </a:r>
            <a:r>
              <a:rPr lang="ru-RU" sz="2000" b="1" dirty="0" err="1"/>
              <a:t>total</a:t>
            </a:r>
            <a:r>
              <a:rPr lang="ru-RU" sz="2000" b="1" dirty="0"/>
              <a:t> </a:t>
            </a:r>
            <a:r>
              <a:rPr lang="ru-RU" sz="2000" b="1" dirty="0" err="1"/>
              <a:t>import</a:t>
            </a:r>
            <a:r>
              <a:rPr lang="ru-RU" sz="2000" b="1" dirty="0"/>
              <a:t> </a:t>
            </a:r>
            <a:r>
              <a:rPr lang="ru-RU" sz="2000" b="1" dirty="0" err="1"/>
              <a:t>of</a:t>
            </a:r>
            <a:r>
              <a:rPr lang="ru-RU" sz="2000" b="1" dirty="0"/>
              <a:t> </a:t>
            </a:r>
            <a:r>
              <a:rPr lang="ru-RU" sz="2000" b="1" dirty="0" err="1"/>
              <a:t>food</a:t>
            </a:r>
            <a:r>
              <a:rPr lang="ru-RU" sz="2000" b="1" dirty="0"/>
              <a:t> </a:t>
            </a:r>
            <a:r>
              <a:rPr lang="ru-RU" sz="2000" b="1" dirty="0" err="1"/>
              <a:t>and</a:t>
            </a:r>
            <a:r>
              <a:rPr lang="ru-RU" sz="2000" b="1" dirty="0"/>
              <a:t> </a:t>
            </a:r>
            <a:r>
              <a:rPr lang="ru-RU" sz="2000" b="1" dirty="0" err="1"/>
              <a:t>agricultural</a:t>
            </a:r>
            <a:r>
              <a:rPr lang="ru-RU" sz="2000" b="1" dirty="0"/>
              <a:t> </a:t>
            </a:r>
            <a:r>
              <a:rPr lang="ru-RU" sz="2000" b="1" dirty="0" err="1"/>
              <a:t>products</a:t>
            </a:r>
            <a:r>
              <a:rPr lang="ru-RU" sz="2000" b="1" dirty="0"/>
              <a:t> </a:t>
            </a:r>
            <a:r>
              <a:rPr lang="ru-RU" sz="2000" dirty="0" err="1"/>
              <a:t>in</a:t>
            </a:r>
            <a:r>
              <a:rPr lang="ru-RU" sz="2000" dirty="0"/>
              <a:t> </a:t>
            </a:r>
            <a:r>
              <a:rPr lang="ru-RU" sz="2000" dirty="0" err="1"/>
              <a:t>Azerbaijan</a:t>
            </a:r>
            <a:r>
              <a:rPr lang="ru-RU" sz="2000" dirty="0"/>
              <a:t> </a:t>
            </a:r>
            <a:r>
              <a:rPr lang="ru-RU" sz="2000" dirty="0" err="1"/>
              <a:t>amounted</a:t>
            </a:r>
            <a:r>
              <a:rPr lang="ru-RU" sz="2000" dirty="0"/>
              <a:t> </a:t>
            </a:r>
            <a:r>
              <a:rPr lang="ru-RU" sz="2000" dirty="0" err="1"/>
              <a:t>to</a:t>
            </a:r>
            <a:r>
              <a:rPr lang="ru-RU" sz="2000" dirty="0"/>
              <a:t> </a:t>
            </a:r>
            <a:r>
              <a:rPr lang="ru-RU" sz="2000" b="1" dirty="0"/>
              <a:t>2.2 </a:t>
            </a:r>
            <a:r>
              <a:rPr lang="ru-RU" sz="2000" b="1" dirty="0" err="1"/>
              <a:t>billion</a:t>
            </a:r>
            <a:r>
              <a:rPr lang="ru-RU" sz="2000" b="1" dirty="0"/>
              <a:t> US </a:t>
            </a:r>
            <a:r>
              <a:rPr lang="ru-RU" sz="2000" b="1" dirty="0" err="1"/>
              <a:t>dollars</a:t>
            </a:r>
            <a:r>
              <a:rPr lang="ru-RU" sz="2000" dirty="0"/>
              <a:t> (19% </a:t>
            </a:r>
            <a:r>
              <a:rPr lang="ru-RU" sz="2000" dirty="0" err="1"/>
              <a:t>share</a:t>
            </a:r>
            <a:r>
              <a:rPr lang="ru-RU" sz="2000" dirty="0"/>
              <a:t> </a:t>
            </a:r>
            <a:r>
              <a:rPr lang="ru-RU" sz="2000" dirty="0" err="1"/>
              <a:t>in</a:t>
            </a:r>
            <a:r>
              <a:rPr lang="ru-RU" sz="2000" dirty="0"/>
              <a:t> </a:t>
            </a:r>
            <a:r>
              <a:rPr lang="ru-RU" sz="2000" dirty="0" err="1"/>
              <a:t>total</a:t>
            </a:r>
            <a:r>
              <a:rPr lang="ru-RU" sz="2000" dirty="0"/>
              <a:t> </a:t>
            </a:r>
            <a:r>
              <a:rPr lang="ru-RU" sz="2000" dirty="0" err="1"/>
              <a:t>imports</a:t>
            </a:r>
            <a:r>
              <a:rPr lang="ru-RU" sz="2000" dirty="0"/>
              <a:t>), </a:t>
            </a:r>
            <a:r>
              <a:rPr lang="ru-RU" sz="2000" dirty="0" err="1"/>
              <a:t>and</a:t>
            </a:r>
            <a:r>
              <a:rPr lang="ru-RU" sz="2000" dirty="0"/>
              <a:t> </a:t>
            </a:r>
            <a:r>
              <a:rPr lang="ru-RU" sz="2000" b="1" dirty="0"/>
              <a:t>1.1 </a:t>
            </a:r>
            <a:r>
              <a:rPr lang="ru-RU" sz="2000" b="1" dirty="0" err="1"/>
              <a:t>billion</a:t>
            </a:r>
            <a:r>
              <a:rPr lang="ru-RU" sz="2000" b="1" dirty="0"/>
              <a:t> US </a:t>
            </a:r>
            <a:r>
              <a:rPr lang="ru-RU" sz="2000" b="1" dirty="0" err="1"/>
              <a:t>dollars</a:t>
            </a:r>
            <a:r>
              <a:rPr lang="ru-RU" sz="2000" b="1" dirty="0"/>
              <a:t> </a:t>
            </a:r>
            <a:r>
              <a:rPr lang="ru-RU" sz="2000" b="1" dirty="0" err="1"/>
              <a:t>in</a:t>
            </a:r>
            <a:r>
              <a:rPr lang="ru-RU" sz="2000" b="1" dirty="0"/>
              <a:t> </a:t>
            </a:r>
            <a:r>
              <a:rPr lang="ru-RU" sz="2000" b="1" dirty="0" err="1"/>
              <a:t>exports</a:t>
            </a:r>
            <a:r>
              <a:rPr lang="ru-RU" sz="2000" b="1" dirty="0"/>
              <a:t> </a:t>
            </a:r>
            <a:r>
              <a:rPr lang="ru-RU" sz="2000" dirty="0"/>
              <a:t>(5% </a:t>
            </a:r>
            <a:r>
              <a:rPr lang="ru-RU" sz="2000" dirty="0" err="1"/>
              <a:t>share</a:t>
            </a:r>
            <a:r>
              <a:rPr lang="ru-RU" sz="2000" dirty="0"/>
              <a:t> </a:t>
            </a:r>
            <a:r>
              <a:rPr lang="ru-RU" sz="2000" dirty="0" err="1"/>
              <a:t>in</a:t>
            </a:r>
            <a:r>
              <a:rPr lang="ru-RU" sz="2000" dirty="0"/>
              <a:t> </a:t>
            </a:r>
            <a:r>
              <a:rPr lang="ru-RU" sz="2000" dirty="0" err="1"/>
              <a:t>total</a:t>
            </a:r>
            <a:r>
              <a:rPr lang="ru-RU" sz="2000" dirty="0"/>
              <a:t> </a:t>
            </a:r>
            <a:r>
              <a:rPr lang="ru-RU" sz="2000" dirty="0" err="1"/>
              <a:t>exports</a:t>
            </a:r>
            <a:r>
              <a:rPr lang="ru-RU" sz="2000" dirty="0"/>
              <a:t>).</a:t>
            </a:r>
            <a:endParaRPr lang="az-Latn-AZ" sz="2000" dirty="0"/>
          </a:p>
        </p:txBody>
      </p:sp>
      <p:sp>
        <p:nvSpPr>
          <p:cNvPr id="5" name="TextBox 4">
            <a:extLst>
              <a:ext uri="{FF2B5EF4-FFF2-40B4-BE49-F238E27FC236}">
                <a16:creationId xmlns:a16="http://schemas.microsoft.com/office/drawing/2014/main" id="{7B83660A-4A6A-4339-9D90-544E338625C2}"/>
              </a:ext>
            </a:extLst>
          </p:cNvPr>
          <p:cNvSpPr txBox="1"/>
          <p:nvPr/>
        </p:nvSpPr>
        <p:spPr>
          <a:xfrm>
            <a:off x="326570" y="384319"/>
            <a:ext cx="8333563" cy="461665"/>
          </a:xfrm>
          <a:prstGeom prst="rect">
            <a:avLst/>
          </a:prstGeom>
          <a:noFill/>
        </p:spPr>
        <p:txBody>
          <a:bodyPr wrap="none" rtlCol="0">
            <a:spAutoFit/>
          </a:bodyPr>
          <a:lstStyle/>
          <a:p>
            <a:r>
              <a:rPr lang="en-US" sz="2400" b="1" dirty="0">
                <a:solidFill>
                  <a:srgbClr val="0070C0"/>
                </a:solidFill>
              </a:rPr>
              <a:t>I</a:t>
            </a:r>
            <a:r>
              <a:rPr lang="az-Latn-AZ" sz="2400" b="1" dirty="0">
                <a:solidFill>
                  <a:srgbClr val="0070C0"/>
                </a:solidFill>
              </a:rPr>
              <a:t>MPORT AND </a:t>
            </a:r>
            <a:r>
              <a:rPr lang="en-US" sz="2400" b="1" dirty="0">
                <a:solidFill>
                  <a:srgbClr val="0070C0"/>
                </a:solidFill>
              </a:rPr>
              <a:t>EXPORT OF FOOD AND AGRICULTURAL PRODUCTS</a:t>
            </a:r>
            <a:endParaRPr lang="ru-RU" sz="2400" b="1" dirty="0">
              <a:solidFill>
                <a:srgbClr val="0070C0"/>
              </a:solidFill>
            </a:endParaRPr>
          </a:p>
        </p:txBody>
      </p:sp>
      <p:sp>
        <p:nvSpPr>
          <p:cNvPr id="6" name="Rectangle 5">
            <a:extLst>
              <a:ext uri="{FF2B5EF4-FFF2-40B4-BE49-F238E27FC236}">
                <a16:creationId xmlns:a16="http://schemas.microsoft.com/office/drawing/2014/main" id="{C612B81B-A773-4DF2-84DA-76DE20F0B507}"/>
              </a:ext>
            </a:extLst>
          </p:cNvPr>
          <p:cNvSpPr/>
          <p:nvPr/>
        </p:nvSpPr>
        <p:spPr>
          <a:xfrm>
            <a:off x="326570" y="2124191"/>
            <a:ext cx="5617028" cy="4093428"/>
          </a:xfrm>
          <a:prstGeom prst="rect">
            <a:avLst/>
          </a:prstGeom>
          <a:ln>
            <a:solidFill>
              <a:schemeClr val="accent5">
                <a:lumMod val="60000"/>
                <a:lumOff val="40000"/>
              </a:schemeClr>
            </a:solidFill>
          </a:ln>
        </p:spPr>
        <p:txBody>
          <a:bodyPr wrap="square">
            <a:spAutoFit/>
          </a:bodyPr>
          <a:lstStyle/>
          <a:p>
            <a:pPr>
              <a:spcBef>
                <a:spcPts val="600"/>
              </a:spcBef>
              <a:spcAft>
                <a:spcPts val="600"/>
              </a:spcAft>
            </a:pPr>
            <a:r>
              <a:rPr lang="en-US" sz="1600" b="1" dirty="0">
                <a:solidFill>
                  <a:srgbClr val="0070C0"/>
                </a:solidFill>
              </a:rPr>
              <a:t>The most </a:t>
            </a:r>
            <a:r>
              <a:rPr lang="en-US" sz="1600" b="1" dirty="0">
                <a:solidFill>
                  <a:srgbClr val="C00000"/>
                </a:solidFill>
              </a:rPr>
              <a:t>IMPORTED</a:t>
            </a:r>
            <a:r>
              <a:rPr lang="en-US" sz="1600" b="1" dirty="0">
                <a:solidFill>
                  <a:srgbClr val="0070C0"/>
                </a:solidFill>
              </a:rPr>
              <a:t> food and agricultural products </a:t>
            </a:r>
            <a:r>
              <a:rPr lang="en-US" sz="1600" dirty="0"/>
              <a:t>to Azerbaijan are</a:t>
            </a:r>
            <a:r>
              <a:rPr lang="az-Latn-AZ" sz="1600" dirty="0"/>
              <a:t> (2021)</a:t>
            </a:r>
            <a:r>
              <a:rPr lang="en-US" sz="1600" dirty="0"/>
              <a:t>:</a:t>
            </a:r>
            <a:endParaRPr lang="az-Latn-AZ" sz="1600" dirty="0"/>
          </a:p>
          <a:p>
            <a:pPr marL="457200" indent="-338138">
              <a:buAutoNum type="arabicPeriod"/>
            </a:pPr>
            <a:r>
              <a:rPr lang="en-US" sz="1600" b="1" dirty="0"/>
              <a:t>Wheat and bread: </a:t>
            </a:r>
            <a:r>
              <a:rPr lang="en-US" sz="1600" dirty="0"/>
              <a:t>1.2 million tons, 411 million USD</a:t>
            </a:r>
            <a:endParaRPr lang="az-Latn-AZ" sz="1600" dirty="0"/>
          </a:p>
          <a:p>
            <a:pPr marL="457200" indent="-338138">
              <a:buAutoNum type="arabicPeriod"/>
            </a:pPr>
            <a:r>
              <a:rPr lang="en-US" sz="1600" b="1" dirty="0"/>
              <a:t>Sugar and sugar products: </a:t>
            </a:r>
            <a:r>
              <a:rPr lang="en-US" sz="1600" dirty="0"/>
              <a:t>386 thousand tons, 369 million USD</a:t>
            </a:r>
            <a:r>
              <a:rPr lang="az-Latn-AZ" sz="1600" dirty="0"/>
              <a:t> </a:t>
            </a:r>
          </a:p>
          <a:p>
            <a:pPr marL="457200" indent="-338138">
              <a:buAutoNum type="arabicPeriod"/>
            </a:pPr>
            <a:r>
              <a:rPr lang="en-US" sz="1600" b="1" dirty="0"/>
              <a:t>Vegetable oils: </a:t>
            </a:r>
            <a:r>
              <a:rPr lang="en-US" sz="1600" dirty="0"/>
              <a:t>126 thousand tons, 172 million USD</a:t>
            </a:r>
            <a:r>
              <a:rPr lang="az-Latn-AZ" sz="1600" dirty="0"/>
              <a:t> </a:t>
            </a:r>
          </a:p>
          <a:p>
            <a:pPr marL="457200" indent="-338138">
              <a:buAutoNum type="arabicPeriod"/>
            </a:pPr>
            <a:r>
              <a:rPr lang="en-US" sz="1600" b="1" dirty="0"/>
              <a:t>Butter: </a:t>
            </a:r>
            <a:r>
              <a:rPr lang="en-US" sz="1600" dirty="0"/>
              <a:t>15 thousand tons, 79 million USD</a:t>
            </a:r>
            <a:r>
              <a:rPr lang="az-Latn-AZ" sz="1600" dirty="0"/>
              <a:t> </a:t>
            </a:r>
          </a:p>
          <a:p>
            <a:pPr marL="457200" indent="-338138">
              <a:buAutoNum type="arabicPeriod"/>
            </a:pPr>
            <a:r>
              <a:rPr lang="en-US" sz="1600" b="1" dirty="0"/>
              <a:t>Tobacco: </a:t>
            </a:r>
            <a:r>
              <a:rPr lang="en-US" sz="1600" dirty="0"/>
              <a:t>5 thousand tons, 73 million USD</a:t>
            </a:r>
            <a:endParaRPr lang="az-Latn-AZ" sz="1600" dirty="0"/>
          </a:p>
          <a:p>
            <a:pPr marL="457200" indent="-338138">
              <a:buAutoNum type="arabicPeriod"/>
            </a:pPr>
            <a:r>
              <a:rPr lang="en-US" sz="1600" b="1" dirty="0"/>
              <a:t>Tea: </a:t>
            </a:r>
            <a:r>
              <a:rPr lang="en-US" sz="1600" dirty="0"/>
              <a:t>14 thousand tons, 62 million USD</a:t>
            </a:r>
            <a:endParaRPr lang="az-Latn-AZ" sz="1600" dirty="0"/>
          </a:p>
          <a:p>
            <a:pPr marL="457200" indent="-338138">
              <a:buAutoNum type="arabicPeriod"/>
            </a:pPr>
            <a:r>
              <a:rPr lang="en-US" sz="1600" b="1" dirty="0"/>
              <a:t>Potatoes: </a:t>
            </a:r>
            <a:r>
              <a:rPr lang="en-US" sz="1600" dirty="0"/>
              <a:t>215 thousand tons, 56 million USD</a:t>
            </a:r>
            <a:endParaRPr lang="az-Latn-AZ" sz="1600" dirty="0"/>
          </a:p>
          <a:p>
            <a:pPr marL="457200" indent="-338138">
              <a:buAutoNum type="arabicPeriod"/>
            </a:pPr>
            <a:r>
              <a:rPr lang="en-US" sz="1600" b="1" dirty="0"/>
              <a:t>Oil-cake and other solid residues</a:t>
            </a:r>
            <a:r>
              <a:rPr lang="az-Latn-AZ" sz="1600" b="1" dirty="0"/>
              <a:t> (soy)</a:t>
            </a:r>
            <a:r>
              <a:rPr lang="en-US" sz="1600" b="1" dirty="0"/>
              <a:t>: </a:t>
            </a:r>
            <a:r>
              <a:rPr lang="en-US" sz="1600" dirty="0"/>
              <a:t>94 thousand tons, 55 million USD</a:t>
            </a:r>
            <a:endParaRPr lang="az-Latn-AZ" sz="1600" dirty="0"/>
          </a:p>
          <a:p>
            <a:pPr>
              <a:spcBef>
                <a:spcPts val="600"/>
              </a:spcBef>
              <a:spcAft>
                <a:spcPts val="600"/>
              </a:spcAft>
            </a:pPr>
            <a:endParaRPr lang="az-Latn-AZ" dirty="0"/>
          </a:p>
          <a:p>
            <a:pPr>
              <a:spcBef>
                <a:spcPts val="600"/>
              </a:spcBef>
              <a:spcAft>
                <a:spcPts val="600"/>
              </a:spcAft>
            </a:pPr>
            <a:r>
              <a:rPr lang="en-US" sz="1600" dirty="0"/>
              <a:t>These products account for </a:t>
            </a:r>
            <a:r>
              <a:rPr lang="az-Latn-AZ" sz="1600" dirty="0"/>
              <a:t>more than </a:t>
            </a:r>
            <a:r>
              <a:rPr lang="en-US" sz="1600" dirty="0"/>
              <a:t>half of the total value of food and agricultural imports</a:t>
            </a:r>
            <a:r>
              <a:rPr lang="az-Latn-AZ" sz="1600" dirty="0"/>
              <a:t> of Azerbaijan</a:t>
            </a:r>
            <a:r>
              <a:rPr lang="en-US" sz="1600" dirty="0"/>
              <a:t>.</a:t>
            </a:r>
            <a:endParaRPr lang="ru-RU" sz="1600" dirty="0"/>
          </a:p>
        </p:txBody>
      </p:sp>
      <p:sp>
        <p:nvSpPr>
          <p:cNvPr id="7" name="Rectangle 6">
            <a:extLst>
              <a:ext uri="{FF2B5EF4-FFF2-40B4-BE49-F238E27FC236}">
                <a16:creationId xmlns:a16="http://schemas.microsoft.com/office/drawing/2014/main" id="{92686AF3-2408-4A20-91B8-D7918CA50003}"/>
              </a:ext>
            </a:extLst>
          </p:cNvPr>
          <p:cNvSpPr/>
          <p:nvPr/>
        </p:nvSpPr>
        <p:spPr>
          <a:xfrm>
            <a:off x="6226627" y="2116946"/>
            <a:ext cx="5617028" cy="4184928"/>
          </a:xfrm>
          <a:prstGeom prst="rect">
            <a:avLst/>
          </a:prstGeom>
          <a:ln>
            <a:solidFill>
              <a:schemeClr val="accent5">
                <a:lumMod val="60000"/>
                <a:lumOff val="40000"/>
              </a:schemeClr>
            </a:solidFill>
          </a:ln>
        </p:spPr>
        <p:txBody>
          <a:bodyPr wrap="square">
            <a:spAutoFit/>
          </a:bodyPr>
          <a:lstStyle/>
          <a:p>
            <a:pPr marL="53975">
              <a:lnSpc>
                <a:spcPct val="107000"/>
              </a:lnSpc>
              <a:spcAft>
                <a:spcPts val="800"/>
              </a:spcAft>
            </a:pPr>
            <a:r>
              <a:rPr lang="az-Latn-AZ"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most </a:t>
            </a:r>
            <a:r>
              <a:rPr lang="az-Latn-AZ"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EXPORTED</a:t>
            </a:r>
            <a:r>
              <a:rPr lang="az-Latn-AZ"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food and agricultural products </a:t>
            </a:r>
            <a:r>
              <a:rPr lang="az-Latn-AZ" sz="1600" dirty="0">
                <a:latin typeface="Calibri" panose="020F0502020204030204" pitchFamily="34" charset="0"/>
                <a:ea typeface="Calibri" panose="020F0502020204030204" pitchFamily="34" charset="0"/>
                <a:cs typeface="Times New Roman" panose="02020603050405020304" pitchFamily="18" charset="0"/>
              </a:rPr>
              <a:t>from Azerbaijan are (2021):</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Cotton fiber and yarn: </a:t>
            </a:r>
            <a:r>
              <a:rPr lang="az-Latn-AZ" sz="1600" dirty="0">
                <a:latin typeface="Calibri" panose="020F0502020204030204" pitchFamily="34" charset="0"/>
                <a:ea typeface="Calibri" panose="020F0502020204030204" pitchFamily="34" charset="0"/>
                <a:cs typeface="Times New Roman" panose="02020603050405020304" pitchFamily="18" charset="0"/>
              </a:rPr>
              <a:t>139 thousand tons, 258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Tomatoes: </a:t>
            </a:r>
            <a:r>
              <a:rPr lang="az-Latn-AZ" sz="1600" dirty="0">
                <a:latin typeface="Calibri" panose="020F0502020204030204" pitchFamily="34" charset="0"/>
                <a:ea typeface="Calibri" panose="020F0502020204030204" pitchFamily="34" charset="0"/>
                <a:cs typeface="Times New Roman" panose="02020603050405020304" pitchFamily="18" charset="0"/>
              </a:rPr>
              <a:t>145 thousand tons, 160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Persimmon: </a:t>
            </a:r>
            <a:r>
              <a:rPr lang="az-Latn-AZ" sz="1600" dirty="0">
                <a:latin typeface="Calibri" panose="020F0502020204030204" pitchFamily="34" charset="0"/>
                <a:ea typeface="Calibri" panose="020F0502020204030204" pitchFamily="34" charset="0"/>
                <a:cs typeface="Times New Roman" panose="02020603050405020304" pitchFamily="18" charset="0"/>
              </a:rPr>
              <a:t>174 thousand tons, 126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Nuts: </a:t>
            </a:r>
            <a:r>
              <a:rPr lang="az-Latn-AZ" sz="1600" dirty="0">
                <a:latin typeface="Calibri" panose="020F0502020204030204" pitchFamily="34" charset="0"/>
                <a:ea typeface="Calibri" panose="020F0502020204030204" pitchFamily="34" charset="0"/>
                <a:cs typeface="Times New Roman" panose="02020603050405020304" pitchFamily="18" charset="0"/>
              </a:rPr>
              <a:t>18 thousand tons, 109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Potatoes: </a:t>
            </a:r>
            <a:r>
              <a:rPr lang="az-Latn-AZ" sz="1600" dirty="0">
                <a:latin typeface="Calibri" panose="020F0502020204030204" pitchFamily="34" charset="0"/>
                <a:ea typeface="Calibri" panose="020F0502020204030204" pitchFamily="34" charset="0"/>
                <a:cs typeface="Times New Roman" panose="02020603050405020304" pitchFamily="18" charset="0"/>
              </a:rPr>
              <a:t>92 thousand tons, 40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Apple: </a:t>
            </a:r>
            <a:r>
              <a:rPr lang="az-Latn-AZ" sz="1600" dirty="0">
                <a:latin typeface="Calibri" panose="020F0502020204030204" pitchFamily="34" charset="0"/>
                <a:ea typeface="Calibri" panose="020F0502020204030204" pitchFamily="34" charset="0"/>
                <a:cs typeface="Times New Roman" panose="02020603050405020304" pitchFamily="18" charset="0"/>
              </a:rPr>
              <a:t>67 thousand tons, 37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Sugar: </a:t>
            </a:r>
            <a:r>
              <a:rPr lang="az-Latn-AZ" sz="1600" dirty="0">
                <a:latin typeface="Calibri" panose="020F0502020204030204" pitchFamily="34" charset="0"/>
                <a:ea typeface="Calibri" panose="020F0502020204030204" pitchFamily="34" charset="0"/>
                <a:cs typeface="Times New Roman" panose="02020603050405020304" pitchFamily="18" charset="0"/>
              </a:rPr>
              <a:t>59 thousand tons, 32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Cherry: </a:t>
            </a:r>
            <a:r>
              <a:rPr lang="az-Latn-AZ" sz="1600" dirty="0">
                <a:latin typeface="Calibri" panose="020F0502020204030204" pitchFamily="34" charset="0"/>
                <a:ea typeface="Calibri" panose="020F0502020204030204" pitchFamily="34" charset="0"/>
                <a:cs typeface="Times New Roman" panose="02020603050405020304" pitchFamily="18" charset="0"/>
              </a:rPr>
              <a:t>19 thousand tons, 31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Pomegranate and juice: </a:t>
            </a:r>
            <a:r>
              <a:rPr lang="az-Latn-AZ" sz="1600" dirty="0">
                <a:latin typeface="Calibri" panose="020F0502020204030204" pitchFamily="34" charset="0"/>
                <a:ea typeface="Calibri" panose="020F0502020204030204" pitchFamily="34" charset="0"/>
                <a:cs typeface="Times New Roman" panose="02020603050405020304" pitchFamily="18" charset="0"/>
              </a:rPr>
              <a:t>32 thousand tons, 42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19063" indent="403225">
              <a:lnSpc>
                <a:spcPct val="107000"/>
              </a:lnSpc>
              <a:buFont typeface="+mj-lt"/>
              <a:buAutoNum type="arabicPeriod"/>
            </a:pPr>
            <a:r>
              <a:rPr lang="az-Latn-AZ" sz="1600" b="1" dirty="0">
                <a:latin typeface="Calibri" panose="020F0502020204030204" pitchFamily="34" charset="0"/>
                <a:ea typeface="Calibri" panose="020F0502020204030204" pitchFamily="34" charset="0"/>
                <a:cs typeface="Times New Roman" panose="02020603050405020304" pitchFamily="18" charset="0"/>
              </a:rPr>
              <a:t>Peaches</a:t>
            </a:r>
            <a:r>
              <a:rPr lang="az-Latn-AZ" sz="1600" dirty="0">
                <a:latin typeface="Calibri" panose="020F0502020204030204" pitchFamily="34" charset="0"/>
                <a:ea typeface="Calibri" panose="020F0502020204030204" pitchFamily="34" charset="0"/>
                <a:cs typeface="Times New Roman" panose="02020603050405020304" pitchFamily="18" charset="0"/>
              </a:rPr>
              <a:t>: 23 thousand tons, 29 million USD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53975">
              <a:lnSpc>
                <a:spcPct val="107000"/>
              </a:lnSpc>
              <a:spcBef>
                <a:spcPts val="600"/>
              </a:spcBef>
              <a:spcAft>
                <a:spcPts val="600"/>
              </a:spcAft>
            </a:pPr>
            <a:endParaRPr lang="az-Latn-AZ" sz="100" dirty="0">
              <a:latin typeface="Calibri" panose="020F0502020204030204" pitchFamily="34" charset="0"/>
              <a:ea typeface="Calibri" panose="020F0502020204030204" pitchFamily="34" charset="0"/>
              <a:cs typeface="Times New Roman" panose="02020603050405020304" pitchFamily="18" charset="0"/>
            </a:endParaRPr>
          </a:p>
          <a:p>
            <a:pPr marL="53975">
              <a:lnSpc>
                <a:spcPct val="107000"/>
              </a:lnSpc>
              <a:spcBef>
                <a:spcPts val="600"/>
              </a:spcBef>
              <a:spcAft>
                <a:spcPts val="600"/>
              </a:spcAft>
            </a:pPr>
            <a:r>
              <a:rPr lang="az-Latn-AZ" sz="1600" dirty="0">
                <a:latin typeface="Calibri" panose="020F0502020204030204" pitchFamily="34" charset="0"/>
                <a:ea typeface="Calibri" panose="020F0502020204030204" pitchFamily="34" charset="0"/>
                <a:cs typeface="Times New Roman" panose="02020603050405020304" pitchFamily="18" charset="0"/>
              </a:rPr>
              <a:t>These products make up 79% of the total value of food and agricultural exports.</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0CCDA14-658B-40FC-A0B6-3364BFD3E3EC}"/>
              </a:ext>
            </a:extLst>
          </p:cNvPr>
          <p:cNvSpPr txBox="1"/>
          <p:nvPr/>
        </p:nvSpPr>
        <p:spPr>
          <a:xfrm>
            <a:off x="326570" y="6437985"/>
            <a:ext cx="2977803" cy="307777"/>
          </a:xfrm>
          <a:prstGeom prst="rect">
            <a:avLst/>
          </a:prstGeom>
          <a:noFill/>
        </p:spPr>
        <p:txBody>
          <a:bodyPr wrap="none" rtlCol="0">
            <a:spAutoFit/>
          </a:bodyPr>
          <a:lstStyle/>
          <a:p>
            <a:r>
              <a:rPr lang="en-US" sz="1400" b="1" i="1" dirty="0"/>
              <a:t>Source: </a:t>
            </a:r>
            <a:r>
              <a:rPr lang="en-US" sz="1400" dirty="0"/>
              <a:t>The State </a:t>
            </a:r>
            <a:r>
              <a:rPr lang="az-Latn-AZ" sz="1400" dirty="0"/>
              <a:t>Customs </a:t>
            </a:r>
            <a:r>
              <a:rPr lang="en-US" sz="1400" dirty="0"/>
              <a:t>Committee</a:t>
            </a:r>
            <a:endParaRPr lang="ru-RU" sz="1400" dirty="0"/>
          </a:p>
        </p:txBody>
      </p:sp>
    </p:spTree>
    <p:extLst>
      <p:ext uri="{BB962C8B-B14F-4D97-AF65-F5344CB8AC3E}">
        <p14:creationId xmlns:p14="http://schemas.microsoft.com/office/powerpoint/2010/main" val="272527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88D354-66DF-43C7-BE43-4ADC418FE823}"/>
              </a:ext>
            </a:extLst>
          </p:cNvPr>
          <p:cNvSpPr txBox="1"/>
          <p:nvPr/>
        </p:nvSpPr>
        <p:spPr>
          <a:xfrm>
            <a:off x="261373" y="183911"/>
            <a:ext cx="6229911" cy="461665"/>
          </a:xfrm>
          <a:prstGeom prst="rect">
            <a:avLst/>
          </a:prstGeom>
          <a:noFill/>
        </p:spPr>
        <p:txBody>
          <a:bodyPr wrap="none" rtlCol="0">
            <a:spAutoFit/>
          </a:bodyPr>
          <a:lstStyle/>
          <a:p>
            <a:r>
              <a:rPr lang="en-US" sz="2400" b="1" dirty="0">
                <a:solidFill>
                  <a:srgbClr val="0070C0"/>
                </a:solidFill>
              </a:rPr>
              <a:t>MAIN DEVELOPMENT TRENDS IN AGRICULTURE</a:t>
            </a:r>
            <a:endParaRPr lang="ru-RU" sz="2400" b="1" dirty="0">
              <a:solidFill>
                <a:srgbClr val="0070C0"/>
              </a:solidFill>
            </a:endParaRPr>
          </a:p>
        </p:txBody>
      </p:sp>
      <p:sp>
        <p:nvSpPr>
          <p:cNvPr id="7" name="Rectangle 6">
            <a:extLst>
              <a:ext uri="{FF2B5EF4-FFF2-40B4-BE49-F238E27FC236}">
                <a16:creationId xmlns:a16="http://schemas.microsoft.com/office/drawing/2014/main" id="{C92726B4-F71D-4D16-8EA1-65E0CEDE515A}"/>
              </a:ext>
            </a:extLst>
          </p:cNvPr>
          <p:cNvSpPr/>
          <p:nvPr/>
        </p:nvSpPr>
        <p:spPr>
          <a:xfrm>
            <a:off x="261373" y="804462"/>
            <a:ext cx="11548825" cy="5786199"/>
          </a:xfrm>
          <a:prstGeom prst="rect">
            <a:avLst/>
          </a:prstGeom>
        </p:spPr>
        <p:txBody>
          <a:bodyPr wrap="square">
            <a:spAutoFit/>
          </a:bodyPr>
          <a:lstStyle/>
          <a:p>
            <a:pPr marL="342900" indent="-342900">
              <a:spcAft>
                <a:spcPts val="600"/>
              </a:spcAft>
              <a:buFont typeface="Wingdings" panose="05000000000000000000" pitchFamily="2" charset="2"/>
              <a:buChar char="v"/>
            </a:pPr>
            <a:r>
              <a:rPr lang="en-US" sz="2000" dirty="0">
                <a:ea typeface="Calibri" panose="020F0502020204030204" pitchFamily="34" charset="0"/>
              </a:rPr>
              <a:t>During 2011-2020, the real growth of </a:t>
            </a:r>
            <a:r>
              <a:rPr lang="en-US" sz="2000" b="1" dirty="0">
                <a:ea typeface="Calibri" panose="020F0502020204030204" pitchFamily="34" charset="0"/>
              </a:rPr>
              <a:t>agricultural production in the country was 42%. </a:t>
            </a:r>
            <a:r>
              <a:rPr lang="en-US" sz="2000" dirty="0">
                <a:ea typeface="Calibri" panose="020F0502020204030204" pitchFamily="34" charset="0"/>
              </a:rPr>
              <a:t>During this period, the production of agricultural crops increased by 47.1%, livestock production by 38.7% and food production by 31.1%. </a:t>
            </a:r>
          </a:p>
          <a:p>
            <a:pPr marL="342900" indent="-342900">
              <a:spcAft>
                <a:spcPts val="600"/>
              </a:spcAft>
              <a:buFont typeface="Wingdings" panose="05000000000000000000" pitchFamily="2" charset="2"/>
              <a:buChar char="v"/>
            </a:pPr>
            <a:r>
              <a:rPr lang="en-US" sz="2000" dirty="0">
                <a:ea typeface="Calibri" panose="020F0502020204030204" pitchFamily="34" charset="0"/>
              </a:rPr>
              <a:t>Over the past 10 years, </a:t>
            </a:r>
            <a:r>
              <a:rPr lang="en-US" sz="2000" b="1" dirty="0">
                <a:ea typeface="Calibri" panose="020F0502020204030204" pitchFamily="34" charset="0"/>
              </a:rPr>
              <a:t>exports of agricultural and food products increased by about 23.4%, </a:t>
            </a:r>
            <a:r>
              <a:rPr lang="en-US" sz="2000" dirty="0">
                <a:ea typeface="Calibri" panose="020F0502020204030204" pitchFamily="34" charset="0"/>
              </a:rPr>
              <a:t>which was mainly due to an increase in exports of primary agricultural products. </a:t>
            </a:r>
          </a:p>
          <a:p>
            <a:pPr marL="342900" indent="-342900">
              <a:spcAft>
                <a:spcPts val="600"/>
              </a:spcAft>
              <a:buFont typeface="Wingdings" panose="05000000000000000000" pitchFamily="2" charset="2"/>
              <a:buChar char="v"/>
            </a:pPr>
            <a:r>
              <a:rPr lang="en-US" sz="2000" dirty="0">
                <a:ea typeface="Calibri" panose="020F0502020204030204" pitchFamily="34" charset="0"/>
              </a:rPr>
              <a:t>During this period, the volume of </a:t>
            </a:r>
            <a:r>
              <a:rPr lang="en-US" sz="2000" b="1" dirty="0">
                <a:ea typeface="Calibri" panose="020F0502020204030204" pitchFamily="34" charset="0"/>
              </a:rPr>
              <a:t>imports of agricultural and food products increased by 37%. </a:t>
            </a:r>
          </a:p>
          <a:p>
            <a:pPr marL="342900" indent="-342900">
              <a:spcAft>
                <a:spcPts val="600"/>
              </a:spcAft>
              <a:buFont typeface="Wingdings" panose="05000000000000000000" pitchFamily="2" charset="2"/>
              <a:buChar char="v"/>
            </a:pPr>
            <a:r>
              <a:rPr lang="az-Latn-AZ" sz="2000" dirty="0">
                <a:ea typeface="Calibri" panose="020F0502020204030204" pitchFamily="34" charset="0"/>
              </a:rPr>
              <a:t>In 2020</a:t>
            </a:r>
            <a:r>
              <a:rPr lang="en-US" sz="2000" dirty="0">
                <a:ea typeface="Calibri" panose="020F0502020204030204" pitchFamily="34" charset="0"/>
              </a:rPr>
              <a:t>, </a:t>
            </a:r>
            <a:r>
              <a:rPr lang="az-Latn-AZ" sz="2000" dirty="0">
                <a:ea typeface="Calibri" panose="020F0502020204030204" pitchFamily="34" charset="0"/>
              </a:rPr>
              <a:t>the share of agriculture in Azerbaijan's GDP was 6.9%, which is close to that in </a:t>
            </a:r>
            <a:r>
              <a:rPr lang="az-Latn-AZ" sz="2000" b="1" dirty="0">
                <a:ea typeface="Calibri" panose="020F0502020204030204" pitchFamily="34" charset="0"/>
              </a:rPr>
              <a:t>middle-income countries</a:t>
            </a:r>
            <a:r>
              <a:rPr lang="az-Latn-AZ" sz="2000" dirty="0">
                <a:ea typeface="Calibri" panose="020F0502020204030204" pitchFamily="34" charset="0"/>
              </a:rPr>
              <a:t>, yet agriculture </a:t>
            </a:r>
            <a:r>
              <a:rPr lang="en-US" sz="2000" dirty="0">
                <a:ea typeface="Calibri" panose="020F0502020204030204" pitchFamily="34" charset="0"/>
              </a:rPr>
              <a:t>takes up much of the country’s labor.</a:t>
            </a:r>
            <a:r>
              <a:rPr lang="ru-RU" sz="2000" dirty="0"/>
              <a:t> </a:t>
            </a:r>
            <a:endParaRPr lang="en-US" sz="2000" dirty="0"/>
          </a:p>
          <a:p>
            <a:pPr marL="342900" indent="-342900">
              <a:spcAft>
                <a:spcPts val="600"/>
              </a:spcAft>
              <a:buFont typeface="Wingdings" panose="05000000000000000000" pitchFamily="2" charset="2"/>
              <a:buChar char="v"/>
            </a:pPr>
            <a:r>
              <a:rPr lang="en-US" sz="2000" b="1" dirty="0"/>
              <a:t>The Electronic Agricultural Information System (EKTIS) </a:t>
            </a:r>
            <a:r>
              <a:rPr lang="en-US" sz="2000" dirty="0"/>
              <a:t>has been launched, subsystems for activities carried out by government agencies in many areas of agriculture have been established, electronic cabinets have been formed for farmers and since 2020, subsidies to farmers in the fields of crop and livestock production are provided only through EKTIS. </a:t>
            </a:r>
          </a:p>
          <a:p>
            <a:pPr marL="342900" indent="-342900">
              <a:spcAft>
                <a:spcPts val="600"/>
              </a:spcAft>
              <a:buFont typeface="Wingdings" panose="05000000000000000000" pitchFamily="2" charset="2"/>
              <a:buChar char="v"/>
            </a:pPr>
            <a:r>
              <a:rPr lang="en-US" sz="2000" dirty="0"/>
              <a:t>Comprehensive reforms have been carried out in the field of </a:t>
            </a:r>
            <a:r>
              <a:rPr lang="en-US" sz="2000" b="1" dirty="0"/>
              <a:t>agrarian insurance</a:t>
            </a:r>
            <a:r>
              <a:rPr lang="en-US" sz="2000" dirty="0"/>
              <a:t>, a new legal framework and a management system based on the public-private partnership mechanism have been established. </a:t>
            </a:r>
          </a:p>
          <a:p>
            <a:pPr marL="342900" indent="-342900">
              <a:spcAft>
                <a:spcPts val="600"/>
              </a:spcAft>
              <a:buFont typeface="Wingdings" panose="05000000000000000000" pitchFamily="2" charset="2"/>
              <a:buChar char="v"/>
            </a:pPr>
            <a:r>
              <a:rPr lang="en-US" sz="2000" dirty="0"/>
              <a:t>The country has created </a:t>
            </a:r>
            <a:r>
              <a:rPr lang="en-US" sz="2000" b="1" dirty="0"/>
              <a:t>appropriate storage facilities </a:t>
            </a:r>
            <a:r>
              <a:rPr lang="en-US" sz="2000" dirty="0"/>
              <a:t>and a production base for storing and processing food products imported on more favorable terms that can’t be produced by local farmers in the required volume and quality, as well as at affordable prices due to limited natural resources. </a:t>
            </a:r>
          </a:p>
        </p:txBody>
      </p:sp>
    </p:spTree>
    <p:extLst>
      <p:ext uri="{BB962C8B-B14F-4D97-AF65-F5344CB8AC3E}">
        <p14:creationId xmlns:p14="http://schemas.microsoft.com/office/powerpoint/2010/main" val="2263867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4A80AC6D-FBF5-4A96-B15D-EE1FA4224E74}">
  <ds:schemaRefs>
    <ds:schemaRef ds:uri="http://schemas.microsoft.com/sharepoint/v3/contenttype/forms"/>
  </ds:schemaRefs>
</ds:datastoreItem>
</file>

<file path=customXml/itemProps2.xml><?xml version="1.0" encoding="utf-8"?>
<ds:datastoreItem xmlns:ds="http://schemas.openxmlformats.org/officeDocument/2006/customXml" ds:itemID="{804FEC15-C727-4F55-9CB0-E76EB48CD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4CDEC-6159-44DD-8DD2-AA63CB7D9B2B}">
  <ds:schemaRefs>
    <ds:schemaRef ds:uri="http://schemas.microsoft.com/office/2006/metadata/properties"/>
    <ds:schemaRef ds:uri="http://schemas.microsoft.com/office/infopath/2007/PartnerControls"/>
    <ds:schemaRef ds:uri="4d0bf39f-aee5-4194-a8cf-9eb94d977901"/>
    <ds:schemaRef ds:uri="c1fdd505-2570-46c2-bd04-3e0f2d874cf5"/>
  </ds:schemaRefs>
</ds:datastoreItem>
</file>

<file path=docProps/app.xml><?xml version="1.0" encoding="utf-8"?>
<Properties xmlns="http://schemas.openxmlformats.org/officeDocument/2006/extended-properties" xmlns:vt="http://schemas.openxmlformats.org/officeDocument/2006/docPropsVTypes">
  <TotalTime>3222</TotalTime>
  <Words>3929</Words>
  <Application>Microsoft Office PowerPoint</Application>
  <PresentationFormat>Widescreen</PresentationFormat>
  <Paragraphs>475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General overview of the agricultural sector</vt:lpstr>
      <vt:lpstr>PowerPoint Presentation</vt:lpstr>
      <vt:lpstr>UTILISED AGRICULTURAL AREA, 2021</vt:lpstr>
      <vt:lpstr>PowerPoint Presentation</vt:lpstr>
      <vt:lpstr>PowerPoint Presentation</vt:lpstr>
      <vt:lpstr>PowerPoint Presentation</vt:lpstr>
      <vt:lpstr>PowerPoint Presentation</vt:lpstr>
      <vt:lpstr>PowerPoint Presentation</vt:lpstr>
      <vt:lpstr>Key issues of the agricultural sector</vt:lpstr>
      <vt:lpstr>PowerPoint Presentation</vt:lpstr>
      <vt:lpstr>PowerPoint Presentation</vt:lpstr>
      <vt:lpstr>PowerPoint Presentation</vt:lpstr>
      <vt:lpstr>Food security</vt:lpstr>
      <vt:lpstr>PowerPoint Presentation</vt:lpstr>
      <vt:lpstr>PowerPoint Presentation</vt:lpstr>
      <vt:lpstr>PowerPoint Presentation</vt:lpstr>
      <vt:lpstr>Wheat Sector</vt:lpstr>
      <vt:lpstr>PowerPoint Presentation</vt:lpstr>
      <vt:lpstr>PowerPoint Presentation</vt:lpstr>
      <vt:lpstr>PowerPoint Presentation</vt:lpstr>
      <vt:lpstr>PowerPoint Presentation</vt:lpstr>
      <vt:lpstr>PowerPoint Presentation</vt:lpstr>
      <vt:lpstr>PowerPoint Presentation</vt:lpstr>
      <vt:lpstr>Development and Food Security Strategies</vt:lpstr>
      <vt:lpstr>PowerPoint Presentation</vt:lpstr>
      <vt:lpstr>PowerPoint Presentation</vt:lpstr>
      <vt:lpstr>Opportunities for Regional Cooperation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Parviz Aliyev</dc:creator>
  <cp:lastModifiedBy>Parviz Aliyev</cp:lastModifiedBy>
  <cp:revision>137</cp:revision>
  <dcterms:created xsi:type="dcterms:W3CDTF">2022-07-28T18:00:01Z</dcterms:created>
  <dcterms:modified xsi:type="dcterms:W3CDTF">2022-08-04T16:52:14Z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MSIP_Label_817d4574-7375-4d17-b29c-6e4c6df0fcb0_Enabled">
    <vt:lpwstr>true</vt:lpwstr>
  </property>
  <property fmtid="{D5CDD505-2E9C-101B-9397-08002B2CF9AE}" pid="4" name="MSIP_Label_817d4574-7375-4d17-b29c-6e4c6df0fcb0_SetDate">
    <vt:lpwstr>2022-08-04T16:52:14Z</vt:lpwstr>
  </property>
  <property fmtid="{D5CDD505-2E9C-101B-9397-08002B2CF9AE}" pid="5" name="MSIP_Label_817d4574-7375-4d17-b29c-6e4c6df0fcb0_Method">
    <vt:lpwstr>Standard</vt:lpwstr>
  </property>
  <property fmtid="{D5CDD505-2E9C-101B-9397-08002B2CF9AE}" pid="6" name="MSIP_Label_817d4574-7375-4d17-b29c-6e4c6df0fcb0_Name">
    <vt:lpwstr>ADB Internal</vt:lpwstr>
  </property>
  <property fmtid="{D5CDD505-2E9C-101B-9397-08002B2CF9AE}" pid="7" name="MSIP_Label_817d4574-7375-4d17-b29c-6e4c6df0fcb0_SiteId">
    <vt:lpwstr>9495d6bb-41c2-4c58-848f-92e52cf3d640</vt:lpwstr>
  </property>
  <property fmtid="{D5CDD505-2E9C-101B-9397-08002B2CF9AE}" pid="8" name="MSIP_Label_817d4574-7375-4d17-b29c-6e4c6df0fcb0_ActionId">
    <vt:lpwstr>a6c2bc0e-4624-40b6-8263-86ff9ddd0965</vt:lpwstr>
  </property>
  <property fmtid="{D5CDD505-2E9C-101B-9397-08002B2CF9AE}" pid="9" name="MSIP_Label_817d4574-7375-4d17-b29c-6e4c6df0fcb0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INTERNAL. This information is accessible to ADB Management and staff. It may be shared outside ADB with appropriate permission.</vt:lpwstr>
  </property>
  <property fmtid="{D5CDD505-2E9C-101B-9397-08002B2CF9AE}" pid="12" name="MediaServiceImageTags">
    <vt:lpwstr/>
  </property>
</Properties>
</file>