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 id="2147483655" r:id="rId3"/>
  </p:sldMasterIdLst>
  <p:notesMasterIdLst>
    <p:notesMasterId r:id="rId36"/>
  </p:notesMasterIdLst>
  <p:sldIdLst>
    <p:sldId id="379" r:id="rId4"/>
    <p:sldId id="276" r:id="rId5"/>
    <p:sldId id="295" r:id="rId6"/>
    <p:sldId id="299" r:id="rId7"/>
    <p:sldId id="498" r:id="rId8"/>
    <p:sldId id="495" r:id="rId9"/>
    <p:sldId id="496" r:id="rId10"/>
    <p:sldId id="500" r:id="rId11"/>
    <p:sldId id="499" r:id="rId12"/>
    <p:sldId id="497" r:id="rId13"/>
    <p:sldId id="502" r:id="rId14"/>
    <p:sldId id="501" r:id="rId15"/>
    <p:sldId id="503" r:id="rId16"/>
    <p:sldId id="462" r:id="rId17"/>
    <p:sldId id="463" r:id="rId18"/>
    <p:sldId id="509" r:id="rId19"/>
    <p:sldId id="510" r:id="rId20"/>
    <p:sldId id="512" r:id="rId21"/>
    <p:sldId id="513" r:id="rId22"/>
    <p:sldId id="515" r:id="rId23"/>
    <p:sldId id="514" r:id="rId24"/>
    <p:sldId id="516" r:id="rId25"/>
    <p:sldId id="517" r:id="rId26"/>
    <p:sldId id="518" r:id="rId27"/>
    <p:sldId id="519" r:id="rId28"/>
    <p:sldId id="466" r:id="rId29"/>
    <p:sldId id="520" r:id="rId30"/>
    <p:sldId id="521" r:id="rId31"/>
    <p:sldId id="522" r:id="rId32"/>
    <p:sldId id="523" r:id="rId33"/>
    <p:sldId id="377" r:id="rId34"/>
    <p:sldId id="378" r:id="rId35"/>
  </p:sldIdLst>
  <p:sldSz cx="9144000" cy="5143500" type="screen16x9"/>
  <p:notesSz cx="6858000" cy="9144000"/>
  <p:custDataLst>
    <p:tags r:id="rId4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E4829"/>
    <a:srgbClr val="C31E24"/>
    <a:srgbClr val="E0EDF9"/>
    <a:srgbClr val="E6F4FB"/>
    <a:srgbClr val="E0EEF6"/>
    <a:srgbClr val="E4F2FA"/>
    <a:srgbClr val="E5F3FA"/>
    <a:srgbClr val="DAE9F7"/>
    <a:srgbClr val="DBEAF8"/>
    <a:srgbClr val="DEEF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54"/>
    <p:restoredTop sz="96170"/>
  </p:normalViewPr>
  <p:slideViewPr>
    <p:cSldViewPr snapToGrid="0" snapToObjects="1" showGuides="1">
      <p:cViewPr>
        <p:scale>
          <a:sx n="159" d="100"/>
          <a:sy n="159" d="100"/>
        </p:scale>
        <p:origin x="744" y="168"/>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0" Type="http://schemas.openxmlformats.org/officeDocument/2006/relationships/tags" Target="tags/tag1.xml"/><Relationship Id="rId4" Type="http://schemas.openxmlformats.org/officeDocument/2006/relationships/slide" Target="slides/slide1.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notesMaster" Target="notesMasters/notesMaster1.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A17B0CC1-7F2E-9A42-B41E-FB6D878847B8}" type="doc">
      <dgm:prSet loTypeId="urn:microsoft.com/office/officeart/2005/8/layout/vList5" loCatId="" qsTypeId="urn:microsoft.com/office/officeart/2005/8/quickstyle/simple5" qsCatId="simple" csTypeId="urn:microsoft.com/office/officeart/2005/8/colors/colorful3" csCatId="colorful" phldr="1"/>
      <dgm:spPr/>
      <dgm:t>
        <a:bodyPr/>
        <a:lstStyle/>
        <a:p>
          <a:endParaRPr lang="zh-CN" altLang="en-US"/>
        </a:p>
      </dgm:t>
    </dgm:pt>
    <dgm:pt modelId="{BE95F881-B35C-044E-BFA4-6BC1BAC6E5C1}">
      <dgm:prSet phldrT="[文本]" custT="1"/>
      <dgm:spPr/>
      <dgm:t>
        <a:bodyPr/>
        <a:lstStyle/>
        <a:p>
          <a:r>
            <a:rPr lang="en-US" altLang="zh-CN" sz="1000" b="1" dirty="0">
              <a:latin typeface="Georgia" panose="02040502050405020303" pitchFamily="18" charset="0"/>
              <a:ea typeface="宋体" panose="02010600030101010101" pitchFamily="2" charset="-122"/>
            </a:rPr>
            <a:t>Public Security Department</a:t>
          </a:r>
          <a:endParaRPr lang="zh-CN" altLang="en-US" sz="1000" dirty="0"/>
        </a:p>
      </dgm:t>
    </dgm:pt>
    <dgm:pt modelId="{28AEB080-A963-D547-9ED6-5AAD32C28403}" cxnId="{6D610DF9-D8A9-F14B-9BF9-7D74C5288812}" type="parTrans">
      <dgm:prSet/>
      <dgm:spPr/>
      <dgm:t>
        <a:bodyPr/>
        <a:lstStyle/>
        <a:p>
          <a:endParaRPr lang="zh-CN" altLang="en-US"/>
        </a:p>
      </dgm:t>
    </dgm:pt>
    <dgm:pt modelId="{2DC88D07-3015-E648-AD25-B3113A3B8E82}" cxnId="{6D610DF9-D8A9-F14B-9BF9-7D74C5288812}" type="sibTrans">
      <dgm:prSet/>
      <dgm:spPr/>
      <dgm:t>
        <a:bodyPr/>
        <a:lstStyle/>
        <a:p>
          <a:endParaRPr lang="zh-CN" altLang="en-US"/>
        </a:p>
      </dgm:t>
    </dgm:pt>
    <dgm:pt modelId="{8B7F5405-DB75-DC4C-8F9F-971462A624D1}">
      <dgm:prSet phldrT="[文本]" custT="1"/>
      <dgm:spPr/>
      <dgm:t>
        <a:bodyPr/>
        <a:lstStyle/>
        <a:p>
          <a:pPr algn="just"/>
          <a:r>
            <a:rPr lang="en-US" sz="800" b="0" i="0" u="none" kern="1200" dirty="0">
              <a:latin typeface="Georgia" panose="02040502050405020303" pitchFamily="18" charset="0"/>
            </a:rPr>
            <a:t>registration and annual </a:t>
          </a:r>
          <a:r>
            <a:rPr lang="en-US" sz="800" b="0" i="0" u="none" kern="1200" dirty="0">
              <a:latin typeface="Georgia" panose="02040502050405020303" pitchFamily="18" charset="0"/>
              <a:ea typeface="+mn-ea"/>
              <a:cs typeface="+mn-cs"/>
            </a:rPr>
            <a:t>inspection of representative offices of overseas non-government </a:t>
          </a:r>
          <a:r>
            <a:rPr lang="en-US" sz="800" b="0" i="0" u="none" kern="1200" dirty="0" err="1">
              <a:latin typeface="Georgia" panose="02040502050405020303" pitchFamily="18" charset="0"/>
              <a:ea typeface="+mn-ea"/>
              <a:cs typeface="+mn-cs"/>
            </a:rPr>
            <a:t>organisations</a:t>
          </a:r>
          <a:endParaRPr lang="zh-CN" altLang="en-US" sz="800" b="0" i="0" u="none" kern="1200" dirty="0">
            <a:latin typeface="Georgia" panose="02040502050405020303" pitchFamily="18" charset="0"/>
            <a:ea typeface="+mn-ea"/>
            <a:cs typeface="+mn-cs"/>
          </a:endParaRPr>
        </a:p>
      </dgm:t>
    </dgm:pt>
    <dgm:pt modelId="{CFB21E75-CDFE-8040-87C8-0F2094A0E181}" cxnId="{6615CD64-A17F-7445-B94E-ADA0DB30C5CA}" type="parTrans">
      <dgm:prSet/>
      <dgm:spPr/>
      <dgm:t>
        <a:bodyPr/>
        <a:lstStyle/>
        <a:p>
          <a:endParaRPr lang="zh-CN" altLang="en-US"/>
        </a:p>
      </dgm:t>
    </dgm:pt>
    <dgm:pt modelId="{78F32529-9E2F-9242-A39E-7E5FB7B190FB}" cxnId="{6615CD64-A17F-7445-B94E-ADA0DB30C5CA}" type="sibTrans">
      <dgm:prSet/>
      <dgm:spPr/>
      <dgm:t>
        <a:bodyPr/>
        <a:lstStyle/>
        <a:p>
          <a:endParaRPr lang="zh-CN" altLang="en-US"/>
        </a:p>
      </dgm:t>
    </dgm:pt>
    <dgm:pt modelId="{940ED10D-1495-B343-A89A-F0D23849F120}">
      <dgm:prSet phldrT="[文本]" custT="1"/>
      <dgm:spPr/>
      <dgm:t>
        <a:bodyPr/>
        <a:lstStyle/>
        <a:p>
          <a:r>
            <a:rPr lang="en-US" altLang="zh-CN" sz="1000" b="1" dirty="0">
              <a:latin typeface="Georgia" panose="02040502050405020303" pitchFamily="18" charset="0"/>
              <a:ea typeface="宋体" panose="02010600030101010101" pitchFamily="2" charset="-122"/>
            </a:rPr>
            <a:t>Governing</a:t>
          </a:r>
          <a:r>
            <a:rPr lang="zh-CN" altLang="en-US" sz="1000" b="1" dirty="0">
              <a:latin typeface="Georgia" panose="02040502050405020303" pitchFamily="18" charset="0"/>
              <a:ea typeface="宋体" panose="02010600030101010101" pitchFamily="2" charset="-122"/>
            </a:rPr>
            <a:t> </a:t>
          </a:r>
          <a:r>
            <a:rPr lang="en-US" altLang="zh-CN" sz="1000" b="1" dirty="0">
              <a:latin typeface="Georgia" panose="02040502050405020303" pitchFamily="18" charset="0"/>
              <a:ea typeface="宋体" panose="02010600030101010101" pitchFamily="2" charset="-122"/>
            </a:rPr>
            <a:t>Authority</a:t>
          </a:r>
          <a:endParaRPr lang="zh-CN" altLang="en-US" sz="1000" dirty="0"/>
        </a:p>
      </dgm:t>
    </dgm:pt>
    <dgm:pt modelId="{F09AE200-8C96-AD47-895D-D75D44BF0D41}" cxnId="{11CCAA69-85F6-D748-BAC9-47C9B2620E31}" type="parTrans">
      <dgm:prSet/>
      <dgm:spPr/>
      <dgm:t>
        <a:bodyPr/>
        <a:lstStyle/>
        <a:p>
          <a:endParaRPr lang="zh-CN" altLang="en-US"/>
        </a:p>
      </dgm:t>
    </dgm:pt>
    <dgm:pt modelId="{32091777-0D17-EB4E-87A4-7CBA7BE2F8DA}" cxnId="{11CCAA69-85F6-D748-BAC9-47C9B2620E31}" type="sibTrans">
      <dgm:prSet/>
      <dgm:spPr/>
      <dgm:t>
        <a:bodyPr/>
        <a:lstStyle/>
        <a:p>
          <a:endParaRPr lang="zh-CN" altLang="en-US"/>
        </a:p>
      </dgm:t>
    </dgm:pt>
    <dgm:pt modelId="{F16C25A1-828E-DF4E-9596-A8499C2D418E}">
      <dgm:prSet phldrT="[文本]" custT="1"/>
      <dgm:spPr>
        <a:solidFill>
          <a:srgbClr val="BE4829">
            <a:alpha val="21000"/>
          </a:srgbClr>
        </a:solidFill>
      </dgm:spPr>
      <dgm:t>
        <a:bodyPr/>
        <a:lstStyle/>
        <a:p>
          <a:r>
            <a:rPr lang="en-US" sz="800" b="0" i="0" u="none" dirty="0">
              <a:latin typeface="Georgia" panose="02040502050405020303" pitchFamily="18" charset="0"/>
            </a:rPr>
            <a:t>issuing opinions with regards to establishment of representative office by overseas non-government </a:t>
          </a:r>
          <a:r>
            <a:rPr lang="en-US" sz="800" b="0" i="0" u="none" dirty="0" err="1">
              <a:latin typeface="Georgia" panose="02040502050405020303" pitchFamily="18" charset="0"/>
            </a:rPr>
            <a:t>organisation</a:t>
          </a:r>
          <a:r>
            <a:rPr lang="en-US" sz="800" b="0" i="0" u="none" dirty="0">
              <a:latin typeface="Georgia" panose="02040502050405020303" pitchFamily="18" charset="0"/>
            </a:rPr>
            <a:t>, change registration matters, annual work reports</a:t>
          </a:r>
          <a:endParaRPr lang="zh-CN" altLang="en-US" sz="800" dirty="0">
            <a:latin typeface="Georgia" panose="02040502050405020303" pitchFamily="18" charset="0"/>
          </a:endParaRPr>
        </a:p>
      </dgm:t>
    </dgm:pt>
    <dgm:pt modelId="{07403EC6-462A-A946-B632-2047BAC7F68E}" cxnId="{B19F1E9F-6B40-EF4F-8AC0-9884A9FBCDC3}" type="parTrans">
      <dgm:prSet/>
      <dgm:spPr/>
      <dgm:t>
        <a:bodyPr/>
        <a:lstStyle/>
        <a:p>
          <a:endParaRPr lang="zh-CN" altLang="en-US"/>
        </a:p>
      </dgm:t>
    </dgm:pt>
    <dgm:pt modelId="{C725CBFE-D08E-244B-B664-798D2F1978B1}" cxnId="{B19F1E9F-6B40-EF4F-8AC0-9884A9FBCDC3}" type="sibTrans">
      <dgm:prSet/>
      <dgm:spPr/>
      <dgm:t>
        <a:bodyPr/>
        <a:lstStyle/>
        <a:p>
          <a:endParaRPr lang="zh-CN" altLang="en-US"/>
        </a:p>
      </dgm:t>
    </dgm:pt>
    <dgm:pt modelId="{E4873824-5518-D24C-B243-5A78FE47F4B4}">
      <dgm:prSet phldrT="[文本]" custT="1"/>
      <dgm:spPr>
        <a:solidFill>
          <a:srgbClr val="BE4829">
            <a:alpha val="21000"/>
          </a:srgbClr>
        </a:solidFill>
      </dgm:spPr>
      <dgm:t>
        <a:bodyPr/>
        <a:lstStyle/>
        <a:p>
          <a:r>
            <a:rPr lang="en-US" sz="800" b="0" i="0" u="none" dirty="0">
              <a:latin typeface="Georgia" panose="02040502050405020303" pitchFamily="18" charset="0"/>
            </a:rPr>
            <a:t>guide and supervise overseas non-government </a:t>
          </a:r>
          <a:r>
            <a:rPr lang="en-US" sz="800" b="0" i="0" u="none" dirty="0" err="1">
              <a:latin typeface="Georgia" panose="02040502050405020303" pitchFamily="18" charset="0"/>
            </a:rPr>
            <a:t>organisations</a:t>
          </a:r>
          <a:r>
            <a:rPr lang="en-US" sz="800" b="0" i="0" u="none" dirty="0">
              <a:latin typeface="Georgia" panose="02040502050405020303" pitchFamily="18" charset="0"/>
            </a:rPr>
            <a:t> and their representative offices to conduct activities pursuant to the law</a:t>
          </a:r>
          <a:endParaRPr lang="zh-CN" altLang="en-US" sz="800" dirty="0">
            <a:latin typeface="Georgia" panose="02040502050405020303" pitchFamily="18" charset="0"/>
          </a:endParaRPr>
        </a:p>
      </dgm:t>
    </dgm:pt>
    <dgm:pt modelId="{E69467AD-526B-AF42-9120-31045BBEF3A1}" cxnId="{5090DAC6-EF47-DA41-9D07-5A405D4C0771}" type="sibTrans">
      <dgm:prSet/>
      <dgm:spPr/>
      <dgm:t>
        <a:bodyPr/>
        <a:lstStyle/>
        <a:p>
          <a:endParaRPr lang="zh-CN" altLang="en-US"/>
        </a:p>
      </dgm:t>
    </dgm:pt>
    <dgm:pt modelId="{355BE4CC-15A0-D644-A9A1-AA0FBA5B2AA3}" cxnId="{5090DAC6-EF47-DA41-9D07-5A405D4C0771}" type="parTrans">
      <dgm:prSet/>
      <dgm:spPr/>
      <dgm:t>
        <a:bodyPr/>
        <a:lstStyle/>
        <a:p>
          <a:endParaRPr lang="zh-CN" altLang="en-US"/>
        </a:p>
      </dgm:t>
    </dgm:pt>
    <dgm:pt modelId="{9DC3BE00-68D4-0B40-A17D-947E226B5FDB}">
      <dgm:prSet phldrT="[文本]" custT="1"/>
      <dgm:spPr/>
      <dgm:t>
        <a:bodyPr/>
        <a:lstStyle/>
        <a:p>
          <a:pPr algn="just"/>
          <a:r>
            <a:rPr lang="en-US" sz="800" b="0" i="0" u="none" kern="1200" dirty="0">
              <a:latin typeface="Georgia" panose="02040502050405020303" pitchFamily="18" charset="0"/>
              <a:ea typeface="+mn-ea"/>
              <a:cs typeface="+mn-cs"/>
            </a:rPr>
            <a:t>filing for temporary activities to be conducted by overseas non-government </a:t>
          </a:r>
          <a:r>
            <a:rPr lang="en-US" sz="800" b="0" i="0" u="none" kern="1200" dirty="0" err="1">
              <a:latin typeface="Georgia" panose="02040502050405020303" pitchFamily="18" charset="0"/>
              <a:ea typeface="+mn-ea"/>
              <a:cs typeface="+mn-cs"/>
            </a:rPr>
            <a:t>organisations</a:t>
          </a:r>
          <a:endParaRPr lang="zh-CN" altLang="en-US" sz="800" b="0" i="0" u="none" kern="1200" dirty="0">
            <a:latin typeface="Georgia" panose="02040502050405020303" pitchFamily="18" charset="0"/>
            <a:ea typeface="+mn-ea"/>
            <a:cs typeface="+mn-cs"/>
          </a:endParaRPr>
        </a:p>
      </dgm:t>
    </dgm:pt>
    <dgm:pt modelId="{B8743BEB-4706-1844-AEB2-25B51FFEF96C}" cxnId="{5C89C897-57D0-1649-87A3-6674C20FBDAF}" type="parTrans">
      <dgm:prSet/>
      <dgm:spPr/>
      <dgm:t>
        <a:bodyPr/>
        <a:lstStyle/>
        <a:p>
          <a:endParaRPr lang="zh-CN" altLang="en-US"/>
        </a:p>
      </dgm:t>
    </dgm:pt>
    <dgm:pt modelId="{14116A8D-C77F-F848-8833-8D35D11221E3}" cxnId="{5C89C897-57D0-1649-87A3-6674C20FBDAF}" type="sibTrans">
      <dgm:prSet/>
      <dgm:spPr/>
      <dgm:t>
        <a:bodyPr/>
        <a:lstStyle/>
        <a:p>
          <a:endParaRPr lang="zh-CN" altLang="en-US"/>
        </a:p>
      </dgm:t>
    </dgm:pt>
    <dgm:pt modelId="{04FEFBEF-9CCF-494D-8D08-7C23E553816B}">
      <dgm:prSet phldrT="[文本]" custT="1"/>
      <dgm:spPr>
        <a:solidFill>
          <a:srgbClr val="BE4829">
            <a:alpha val="21000"/>
          </a:srgbClr>
        </a:solidFill>
      </dgm:spPr>
      <dgm:t>
        <a:bodyPr/>
        <a:lstStyle/>
        <a:p>
          <a:r>
            <a:rPr lang="en-US" sz="800" b="0" i="0" u="none" dirty="0">
              <a:latin typeface="Georgia" panose="02040502050405020303" pitchFamily="18" charset="0"/>
            </a:rPr>
            <a:t>assist public security authorities etc</a:t>
          </a:r>
          <a:r>
            <a:rPr lang="en-US" altLang="zh-CN" sz="800" b="0" i="0" u="none" dirty="0">
              <a:latin typeface="Georgia" panose="02040502050405020303" pitchFamily="18" charset="0"/>
            </a:rPr>
            <a:t>.</a:t>
          </a:r>
          <a:r>
            <a:rPr lang="en-US" sz="800" b="0" i="0" u="none" dirty="0">
              <a:latin typeface="Georgia" panose="02040502050405020303" pitchFamily="18" charset="0"/>
            </a:rPr>
            <a:t> to investigate and deal with illegal acts of overseas non-government </a:t>
          </a:r>
          <a:r>
            <a:rPr lang="en-US" sz="800" b="0" i="0" u="none" dirty="0" err="1">
              <a:latin typeface="Georgia" panose="02040502050405020303" pitchFamily="18" charset="0"/>
            </a:rPr>
            <a:t>organisations</a:t>
          </a:r>
          <a:r>
            <a:rPr lang="en-US" sz="800" b="0" i="0" u="none" dirty="0">
              <a:latin typeface="Georgia" panose="02040502050405020303" pitchFamily="18" charset="0"/>
            </a:rPr>
            <a:t> and their representative offices</a:t>
          </a:r>
          <a:endParaRPr lang="zh-CN" altLang="en-US" sz="800" dirty="0">
            <a:latin typeface="Georgia" panose="02040502050405020303" pitchFamily="18" charset="0"/>
          </a:endParaRPr>
        </a:p>
      </dgm:t>
    </dgm:pt>
    <dgm:pt modelId="{031DFA7B-75E8-3A4C-8173-34773F93ACA8}" cxnId="{FEF4C3ED-F250-8445-884E-CA800FEAAB3D}" type="parTrans">
      <dgm:prSet/>
      <dgm:spPr/>
      <dgm:t>
        <a:bodyPr/>
        <a:lstStyle/>
        <a:p>
          <a:endParaRPr lang="zh-CN" altLang="en-US"/>
        </a:p>
      </dgm:t>
    </dgm:pt>
    <dgm:pt modelId="{92244681-3B01-6946-90BC-6837E55EEE06}" cxnId="{FEF4C3ED-F250-8445-884E-CA800FEAAB3D}" type="sibTrans">
      <dgm:prSet/>
      <dgm:spPr/>
      <dgm:t>
        <a:bodyPr/>
        <a:lstStyle/>
        <a:p>
          <a:endParaRPr lang="zh-CN" altLang="en-US"/>
        </a:p>
      </dgm:t>
    </dgm:pt>
    <dgm:pt modelId="{AA525F2A-A0B9-0443-9CB2-E3630DC7D0AF}">
      <dgm:prSet phldrT="[文本]" custT="1"/>
      <dgm:spPr/>
      <dgm:t>
        <a:bodyPr/>
        <a:lstStyle/>
        <a:p>
          <a:pPr algn="just"/>
          <a:r>
            <a:rPr lang="en-US" sz="800" b="0" i="0" u="none" kern="1200" dirty="0">
              <a:latin typeface="Georgia" panose="02040502050405020303" pitchFamily="18" charset="0"/>
              <a:ea typeface="+mn-ea"/>
              <a:cs typeface="+mn-cs"/>
            </a:rPr>
            <a:t>investigation and dealing with illegal acts of overseas non-government </a:t>
          </a:r>
          <a:r>
            <a:rPr lang="en-US" sz="800" b="0" i="0" u="none" kern="1200" dirty="0" err="1">
              <a:latin typeface="Georgia" panose="02040502050405020303" pitchFamily="18" charset="0"/>
              <a:ea typeface="+mn-ea"/>
              <a:cs typeface="+mn-cs"/>
            </a:rPr>
            <a:t>organisations</a:t>
          </a:r>
          <a:r>
            <a:rPr lang="en-US" sz="800" b="0" i="0" u="none" kern="1200" dirty="0">
              <a:latin typeface="Georgia" panose="02040502050405020303" pitchFamily="18" charset="0"/>
              <a:ea typeface="+mn-ea"/>
              <a:cs typeface="+mn-cs"/>
            </a:rPr>
            <a:t> and their representative offices</a:t>
          </a:r>
          <a:endParaRPr lang="zh-CN" altLang="en-US" sz="800" b="0" i="0" u="none" kern="1200" dirty="0">
            <a:latin typeface="Georgia" panose="02040502050405020303" pitchFamily="18" charset="0"/>
            <a:ea typeface="+mn-ea"/>
            <a:cs typeface="+mn-cs"/>
          </a:endParaRPr>
        </a:p>
      </dgm:t>
    </dgm:pt>
    <dgm:pt modelId="{3D3537EB-A4AD-834C-A364-6212675C353C}" cxnId="{A8C377D1-3D39-7346-84C7-037E7FD64E4A}" type="parTrans">
      <dgm:prSet/>
      <dgm:spPr/>
      <dgm:t>
        <a:bodyPr/>
        <a:lstStyle/>
        <a:p>
          <a:endParaRPr lang="zh-CN" altLang="en-US"/>
        </a:p>
      </dgm:t>
    </dgm:pt>
    <dgm:pt modelId="{887F0AEE-FA26-3B48-8B93-9483F7954364}" cxnId="{A8C377D1-3D39-7346-84C7-037E7FD64E4A}" type="sibTrans">
      <dgm:prSet/>
      <dgm:spPr/>
      <dgm:t>
        <a:bodyPr/>
        <a:lstStyle/>
        <a:p>
          <a:endParaRPr lang="zh-CN" altLang="en-US"/>
        </a:p>
      </dgm:t>
    </dgm:pt>
    <dgm:pt modelId="{849A1DCD-F8C6-6049-A057-E46465209186}" type="pres">
      <dgm:prSet presAssocID="{A17B0CC1-7F2E-9A42-B41E-FB6D878847B8}" presName="Name0" presStyleCnt="0">
        <dgm:presLayoutVars>
          <dgm:dir/>
          <dgm:animLvl val="lvl"/>
          <dgm:resizeHandles val="exact"/>
        </dgm:presLayoutVars>
      </dgm:prSet>
      <dgm:spPr/>
    </dgm:pt>
    <dgm:pt modelId="{C6C43CD7-2D04-D645-8D7C-4975574F8B55}" type="pres">
      <dgm:prSet presAssocID="{BE95F881-B35C-044E-BFA4-6BC1BAC6E5C1}" presName="linNode" presStyleCnt="0"/>
      <dgm:spPr/>
    </dgm:pt>
    <dgm:pt modelId="{F950EFC1-4075-A840-8330-C307199E5D55}" type="pres">
      <dgm:prSet presAssocID="{BE95F881-B35C-044E-BFA4-6BC1BAC6E5C1}" presName="parentText" presStyleLbl="node1" presStyleIdx="0" presStyleCnt="2" custScaleX="63548" custScaleY="25152" custLinFactNeighborX="-152" custLinFactNeighborY="64">
        <dgm:presLayoutVars>
          <dgm:chMax val="1"/>
          <dgm:bulletEnabled val="1"/>
        </dgm:presLayoutVars>
      </dgm:prSet>
      <dgm:spPr/>
    </dgm:pt>
    <dgm:pt modelId="{D9FE65AE-7076-6248-8090-8BE70178F4DB}" type="pres">
      <dgm:prSet presAssocID="{BE95F881-B35C-044E-BFA4-6BC1BAC6E5C1}" presName="descendantText" presStyleLbl="alignAccFollowNode1" presStyleIdx="0" presStyleCnt="2" custScaleX="254331" custScaleY="29595">
        <dgm:presLayoutVars>
          <dgm:bulletEnabled val="1"/>
        </dgm:presLayoutVars>
      </dgm:prSet>
      <dgm:spPr/>
    </dgm:pt>
    <dgm:pt modelId="{C1EA6293-0D86-AC4C-82D0-983D3E7F04EE}" type="pres">
      <dgm:prSet presAssocID="{2DC88D07-3015-E648-AD25-B3113A3B8E82}" presName="sp" presStyleCnt="0"/>
      <dgm:spPr/>
    </dgm:pt>
    <dgm:pt modelId="{CF059B51-9169-F040-98DC-3D9BFB80B5B6}" type="pres">
      <dgm:prSet presAssocID="{940ED10D-1495-B343-A89A-F0D23849F120}" presName="linNode" presStyleCnt="0"/>
      <dgm:spPr/>
    </dgm:pt>
    <dgm:pt modelId="{3A857E24-594A-0F44-A173-470BF5BB7F10}" type="pres">
      <dgm:prSet presAssocID="{940ED10D-1495-B343-A89A-F0D23849F120}" presName="parentText" presStyleLbl="node1" presStyleIdx="1" presStyleCnt="2" custScaleX="34751" custScaleY="35500">
        <dgm:presLayoutVars>
          <dgm:chMax val="1"/>
          <dgm:bulletEnabled val="1"/>
        </dgm:presLayoutVars>
      </dgm:prSet>
      <dgm:spPr/>
    </dgm:pt>
    <dgm:pt modelId="{77C4D004-2C5A-D447-AFB3-711129A06B92}" type="pres">
      <dgm:prSet presAssocID="{940ED10D-1495-B343-A89A-F0D23849F120}" presName="descendantText" presStyleLbl="alignAccFollowNode1" presStyleIdx="1" presStyleCnt="2" custScaleX="136163" custScaleY="45195" custLinFactNeighborX="319">
        <dgm:presLayoutVars>
          <dgm:bulletEnabled val="1"/>
        </dgm:presLayoutVars>
      </dgm:prSet>
      <dgm:spPr/>
    </dgm:pt>
  </dgm:ptLst>
  <dgm:cxnLst>
    <dgm:cxn modelId="{8039602B-FEC6-0245-AEFA-B282BDAF96A4}" type="presOf" srcId="{AA525F2A-A0B9-0443-9CB2-E3630DC7D0AF}" destId="{D9FE65AE-7076-6248-8090-8BE70178F4DB}" srcOrd="0" destOrd="2" presId="urn:microsoft.com/office/officeart/2005/8/layout/vList5"/>
    <dgm:cxn modelId="{42681740-C3A4-F94A-9203-3770F5AFF3AC}" type="presOf" srcId="{9DC3BE00-68D4-0B40-A17D-947E226B5FDB}" destId="{D9FE65AE-7076-6248-8090-8BE70178F4DB}" srcOrd="0" destOrd="1" presId="urn:microsoft.com/office/officeart/2005/8/layout/vList5"/>
    <dgm:cxn modelId="{6615CD64-A17F-7445-B94E-ADA0DB30C5CA}" srcId="{BE95F881-B35C-044E-BFA4-6BC1BAC6E5C1}" destId="{8B7F5405-DB75-DC4C-8F9F-971462A624D1}" srcOrd="0" destOrd="0" parTransId="{CFB21E75-CDFE-8040-87C8-0F2094A0E181}" sibTransId="{78F32529-9E2F-9242-A39E-7E5FB7B190FB}"/>
    <dgm:cxn modelId="{11CCAA69-85F6-D748-BAC9-47C9B2620E31}" srcId="{A17B0CC1-7F2E-9A42-B41E-FB6D878847B8}" destId="{940ED10D-1495-B343-A89A-F0D23849F120}" srcOrd="1" destOrd="0" parTransId="{F09AE200-8C96-AD47-895D-D75D44BF0D41}" sibTransId="{32091777-0D17-EB4E-87A4-7CBA7BE2F8DA}"/>
    <dgm:cxn modelId="{32905683-DCB5-4B49-B491-5C8DD4F7F990}" type="presOf" srcId="{F16C25A1-828E-DF4E-9596-A8499C2D418E}" destId="{77C4D004-2C5A-D447-AFB3-711129A06B92}" srcOrd="0" destOrd="0" presId="urn:microsoft.com/office/officeart/2005/8/layout/vList5"/>
    <dgm:cxn modelId="{CE0C8F84-8A3B-5B47-9904-A161E7834CA8}" type="presOf" srcId="{BE95F881-B35C-044E-BFA4-6BC1BAC6E5C1}" destId="{F950EFC1-4075-A840-8330-C307199E5D55}" srcOrd="0" destOrd="0" presId="urn:microsoft.com/office/officeart/2005/8/layout/vList5"/>
    <dgm:cxn modelId="{523F8897-2F25-FB4F-AEB4-C5B04858B2DF}" type="presOf" srcId="{A17B0CC1-7F2E-9A42-B41E-FB6D878847B8}" destId="{849A1DCD-F8C6-6049-A057-E46465209186}" srcOrd="0" destOrd="0" presId="urn:microsoft.com/office/officeart/2005/8/layout/vList5"/>
    <dgm:cxn modelId="{5C89C897-57D0-1649-87A3-6674C20FBDAF}" srcId="{BE95F881-B35C-044E-BFA4-6BC1BAC6E5C1}" destId="{9DC3BE00-68D4-0B40-A17D-947E226B5FDB}" srcOrd="1" destOrd="0" parTransId="{B8743BEB-4706-1844-AEB2-25B51FFEF96C}" sibTransId="{14116A8D-C77F-F848-8833-8D35D11221E3}"/>
    <dgm:cxn modelId="{B19F1E9F-6B40-EF4F-8AC0-9884A9FBCDC3}" srcId="{940ED10D-1495-B343-A89A-F0D23849F120}" destId="{F16C25A1-828E-DF4E-9596-A8499C2D418E}" srcOrd="0" destOrd="0" parTransId="{07403EC6-462A-A946-B632-2047BAC7F68E}" sibTransId="{C725CBFE-D08E-244B-B664-798D2F1978B1}"/>
    <dgm:cxn modelId="{F51BC8C3-E1CE-B34D-B46F-253F8757B2D3}" type="presOf" srcId="{940ED10D-1495-B343-A89A-F0D23849F120}" destId="{3A857E24-594A-0F44-A173-470BF5BB7F10}" srcOrd="0" destOrd="0" presId="urn:microsoft.com/office/officeart/2005/8/layout/vList5"/>
    <dgm:cxn modelId="{5090DAC6-EF47-DA41-9D07-5A405D4C0771}" srcId="{940ED10D-1495-B343-A89A-F0D23849F120}" destId="{E4873824-5518-D24C-B243-5A78FE47F4B4}" srcOrd="1" destOrd="0" parTransId="{355BE4CC-15A0-D644-A9A1-AA0FBA5B2AA3}" sibTransId="{E69467AD-526B-AF42-9120-31045BBEF3A1}"/>
    <dgm:cxn modelId="{043B30CC-5E46-754F-BB4C-827C45B3B026}" type="presOf" srcId="{E4873824-5518-D24C-B243-5A78FE47F4B4}" destId="{77C4D004-2C5A-D447-AFB3-711129A06B92}" srcOrd="0" destOrd="1" presId="urn:microsoft.com/office/officeart/2005/8/layout/vList5"/>
    <dgm:cxn modelId="{A8C377D1-3D39-7346-84C7-037E7FD64E4A}" srcId="{BE95F881-B35C-044E-BFA4-6BC1BAC6E5C1}" destId="{AA525F2A-A0B9-0443-9CB2-E3630DC7D0AF}" srcOrd="2" destOrd="0" parTransId="{3D3537EB-A4AD-834C-A364-6212675C353C}" sibTransId="{887F0AEE-FA26-3B48-8B93-9483F7954364}"/>
    <dgm:cxn modelId="{FEF4C3ED-F250-8445-884E-CA800FEAAB3D}" srcId="{940ED10D-1495-B343-A89A-F0D23849F120}" destId="{04FEFBEF-9CCF-494D-8D08-7C23E553816B}" srcOrd="2" destOrd="0" parTransId="{031DFA7B-75E8-3A4C-8173-34773F93ACA8}" sibTransId="{92244681-3B01-6946-90BC-6837E55EEE06}"/>
    <dgm:cxn modelId="{0ADADCEF-8DDF-C545-9C6D-B946919A58A3}" type="presOf" srcId="{8B7F5405-DB75-DC4C-8F9F-971462A624D1}" destId="{D9FE65AE-7076-6248-8090-8BE70178F4DB}" srcOrd="0" destOrd="0" presId="urn:microsoft.com/office/officeart/2005/8/layout/vList5"/>
    <dgm:cxn modelId="{6D610DF9-D8A9-F14B-9BF9-7D74C5288812}" srcId="{A17B0CC1-7F2E-9A42-B41E-FB6D878847B8}" destId="{BE95F881-B35C-044E-BFA4-6BC1BAC6E5C1}" srcOrd="0" destOrd="0" parTransId="{28AEB080-A963-D547-9ED6-5AAD32C28403}" sibTransId="{2DC88D07-3015-E648-AD25-B3113A3B8E82}"/>
    <dgm:cxn modelId="{3E045BFE-4142-634B-A453-D7D56D2C3368}" type="presOf" srcId="{04FEFBEF-9CCF-494D-8D08-7C23E553816B}" destId="{77C4D004-2C5A-D447-AFB3-711129A06B92}" srcOrd="0" destOrd="2" presId="urn:microsoft.com/office/officeart/2005/8/layout/vList5"/>
    <dgm:cxn modelId="{E71117DA-699C-4044-B2A4-6E3B4F32E7F4}" type="presParOf" srcId="{849A1DCD-F8C6-6049-A057-E46465209186}" destId="{C6C43CD7-2D04-D645-8D7C-4975574F8B55}" srcOrd="0" destOrd="0" presId="urn:microsoft.com/office/officeart/2005/8/layout/vList5"/>
    <dgm:cxn modelId="{9379159C-3759-7949-A7AF-D0E2ABD58BF6}" type="presParOf" srcId="{C6C43CD7-2D04-D645-8D7C-4975574F8B55}" destId="{F950EFC1-4075-A840-8330-C307199E5D55}" srcOrd="0" destOrd="0" presId="urn:microsoft.com/office/officeart/2005/8/layout/vList5"/>
    <dgm:cxn modelId="{592943E1-269B-BA44-AAEE-7B2DF7D7ED4E}" type="presParOf" srcId="{C6C43CD7-2D04-D645-8D7C-4975574F8B55}" destId="{D9FE65AE-7076-6248-8090-8BE70178F4DB}" srcOrd="1" destOrd="0" presId="urn:microsoft.com/office/officeart/2005/8/layout/vList5"/>
    <dgm:cxn modelId="{1E45C533-D55B-1646-93CA-236CC23217D3}" type="presParOf" srcId="{849A1DCD-F8C6-6049-A057-E46465209186}" destId="{C1EA6293-0D86-AC4C-82D0-983D3E7F04EE}" srcOrd="1" destOrd="0" presId="urn:microsoft.com/office/officeart/2005/8/layout/vList5"/>
    <dgm:cxn modelId="{6D488D84-64E3-3C40-9AD5-546113A70BCD}" type="presParOf" srcId="{849A1DCD-F8C6-6049-A057-E46465209186}" destId="{CF059B51-9169-F040-98DC-3D9BFB80B5B6}" srcOrd="2" destOrd="0" presId="urn:microsoft.com/office/officeart/2005/8/layout/vList5"/>
    <dgm:cxn modelId="{904D5103-A212-7649-B0B5-525E2E1A5300}" type="presParOf" srcId="{CF059B51-9169-F040-98DC-3D9BFB80B5B6}" destId="{3A857E24-594A-0F44-A173-470BF5BB7F10}" srcOrd="0" destOrd="0" presId="urn:microsoft.com/office/officeart/2005/8/layout/vList5"/>
    <dgm:cxn modelId="{5D30CD12-B9DA-FE41-B288-ACA6496ED1BC}" type="presParOf" srcId="{CF059B51-9169-F040-98DC-3D9BFB80B5B6}" destId="{77C4D004-2C5A-D447-AFB3-711129A06B92}" srcOrd="1" destOrd="0" presId="urn:microsoft.com/office/officeart/2005/8/layout/vList5"/>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8168619" cy="2308059"/>
        <a:chOff x="0" y="0"/>
        <a:chExt cx="8168619" cy="2308059"/>
      </a:xfrm>
    </dsp:grpSpPr>
    <dsp:sp modelId="{D9FE65AE-7076-6248-8090-8BE70178F4DB}">
      <dsp:nvSpPr>
        <dsp:cNvPr id="4" name="同侧圆角矩形 3"/>
        <dsp:cNvSpPr/>
      </dsp:nvSpPr>
      <dsp:spPr bwMode="white">
        <a:xfrm rot="5400000">
          <a:off x="4314385" y="-2901929"/>
          <a:ext cx="546456" cy="7162012"/>
        </a:xfrm>
        <a:prstGeom prst="round2SameRect">
          <a:avLst/>
        </a:prstGeom>
      </dsp:spPr>
      <dsp:style>
        <a:lnRef idx="1">
          <a:schemeClr val="accent3">
            <a:tint val="40000"/>
            <a:alpha val="90000"/>
            <a:hueOff val="0"/>
            <a:satOff val="0"/>
            <a:lumOff val="0"/>
            <a:alpha val="90196"/>
          </a:schemeClr>
        </a:lnRef>
        <a:fillRef idx="1">
          <a:schemeClr val="accent3">
            <a:tint val="40000"/>
            <a:alpha val="90000"/>
            <a:hueOff val="0"/>
            <a:satOff val="0"/>
            <a:lumOff val="0"/>
            <a:alpha val="90196"/>
          </a:schemeClr>
        </a:fillRef>
        <a:effectRef idx="2">
          <a:scrgbClr r="0" g="0" b="0"/>
        </a:effectRef>
        <a:fontRef idx="minor"/>
      </dsp:style>
      <dsp:txBody>
        <a:bodyPr rot="-5400000" lIns="30480" tIns="15240" rIns="30480" bIns="1524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57150" lvl="1" indent="-57150" algn="just">
            <a:lnSpc>
              <a:spcPct val="100000"/>
            </a:lnSpc>
            <a:spcBef>
              <a:spcPct val="0"/>
            </a:spcBef>
            <a:spcAft>
              <a:spcPct val="15000"/>
            </a:spcAft>
            <a:buChar char="•"/>
          </a:pPr>
          <a:r>
            <a:rPr lang="en-US" sz="800" b="0" i="0" u="none" kern="1200" dirty="0">
              <a:solidFill>
                <a:schemeClr val="dk1"/>
              </a:solidFill>
              <a:latin typeface="Georgia" panose="02040502050405020303" pitchFamily="18" charset="0"/>
            </a:rPr>
            <a:t>registration and annual </a:t>
          </a:r>
          <a:r>
            <a:rPr lang="en-US" sz="800" b="0" i="0" u="none" kern="1200" dirty="0">
              <a:solidFill>
                <a:schemeClr val="dk1"/>
              </a:solidFill>
              <a:latin typeface="Georgia" panose="02040502050405020303" pitchFamily="18" charset="0"/>
              <a:ea typeface="+mn-ea"/>
              <a:cs typeface="+mn-cs"/>
            </a:rPr>
            <a:t>inspection of representative offices of overseas non-government </a:t>
          </a:r>
          <a:r>
            <a:rPr lang="en-US" sz="800" b="0" i="0" u="none" kern="1200" dirty="0" err="1">
              <a:solidFill>
                <a:schemeClr val="dk1"/>
              </a:solidFill>
              <a:latin typeface="Georgia" panose="02040502050405020303" pitchFamily="18" charset="0"/>
              <a:ea typeface="+mn-ea"/>
              <a:cs typeface="+mn-cs"/>
            </a:rPr>
            <a:t>organisations</a:t>
          </a:r>
          <a:endParaRPr lang="zh-CN" altLang="en-US" sz="800" b="0" i="0" u="none" kern="1200" dirty="0">
            <a:solidFill>
              <a:schemeClr val="dk1"/>
            </a:solidFill>
            <a:latin typeface="Georgia" panose="02040502050405020303" pitchFamily="18" charset="0"/>
            <a:ea typeface="+mn-ea"/>
            <a:cs typeface="+mn-cs"/>
          </a:endParaRPr>
        </a:p>
        <a:p>
          <a:pPr marL="57150" lvl="1" indent="-57150" algn="just">
            <a:lnSpc>
              <a:spcPct val="100000"/>
            </a:lnSpc>
            <a:spcBef>
              <a:spcPct val="0"/>
            </a:spcBef>
            <a:spcAft>
              <a:spcPct val="15000"/>
            </a:spcAft>
            <a:buChar char="•"/>
          </a:pPr>
          <a:r>
            <a:rPr lang="en-US" sz="800" b="0" i="0" u="none" kern="1200" dirty="0">
              <a:solidFill>
                <a:schemeClr val="dk1"/>
              </a:solidFill>
              <a:latin typeface="Georgia" panose="02040502050405020303" pitchFamily="18" charset="0"/>
              <a:ea typeface="+mn-ea"/>
              <a:cs typeface="+mn-cs"/>
            </a:rPr>
            <a:t>filing for temporary activities to be conducted by overseas non-government </a:t>
          </a:r>
          <a:r>
            <a:rPr lang="en-US" sz="800" b="0" i="0" u="none" kern="1200" dirty="0" err="1">
              <a:solidFill>
                <a:schemeClr val="dk1"/>
              </a:solidFill>
              <a:latin typeface="Georgia" panose="02040502050405020303" pitchFamily="18" charset="0"/>
              <a:ea typeface="+mn-ea"/>
              <a:cs typeface="+mn-cs"/>
            </a:rPr>
            <a:t>organisations</a:t>
          </a:r>
          <a:endParaRPr lang="zh-CN" altLang="en-US" sz="800" b="0" i="0" u="none" kern="1200" dirty="0">
            <a:solidFill>
              <a:schemeClr val="dk1"/>
            </a:solidFill>
            <a:latin typeface="Georgia" panose="02040502050405020303" pitchFamily="18" charset="0"/>
            <a:ea typeface="+mn-ea"/>
            <a:cs typeface="+mn-cs"/>
          </a:endParaRPr>
        </a:p>
        <a:p>
          <a:pPr marL="57150" lvl="1" indent="-57150" algn="just">
            <a:lnSpc>
              <a:spcPct val="100000"/>
            </a:lnSpc>
            <a:spcBef>
              <a:spcPct val="0"/>
            </a:spcBef>
            <a:spcAft>
              <a:spcPct val="15000"/>
            </a:spcAft>
            <a:buChar char="•"/>
          </a:pPr>
          <a:r>
            <a:rPr lang="en-US" sz="800" b="0" i="0" u="none" kern="1200" dirty="0">
              <a:solidFill>
                <a:schemeClr val="dk1"/>
              </a:solidFill>
              <a:latin typeface="Georgia" panose="02040502050405020303" pitchFamily="18" charset="0"/>
              <a:ea typeface="+mn-ea"/>
              <a:cs typeface="+mn-cs"/>
            </a:rPr>
            <a:t>investigation and dealing with illegal acts of overseas non-government </a:t>
          </a:r>
          <a:r>
            <a:rPr lang="en-US" sz="800" b="0" i="0" u="none" kern="1200" dirty="0" err="1">
              <a:solidFill>
                <a:schemeClr val="dk1"/>
              </a:solidFill>
              <a:latin typeface="Georgia" panose="02040502050405020303" pitchFamily="18" charset="0"/>
              <a:ea typeface="+mn-ea"/>
              <a:cs typeface="+mn-cs"/>
            </a:rPr>
            <a:t>organisations</a:t>
          </a:r>
          <a:r>
            <a:rPr lang="en-US" sz="800" b="0" i="0" u="none" kern="1200" dirty="0">
              <a:solidFill>
                <a:schemeClr val="dk1"/>
              </a:solidFill>
              <a:latin typeface="Georgia" panose="02040502050405020303" pitchFamily="18" charset="0"/>
              <a:ea typeface="+mn-ea"/>
              <a:cs typeface="+mn-cs"/>
            </a:rPr>
            <a:t> and their representative offices</a:t>
          </a:r>
          <a:endParaRPr lang="zh-CN" altLang="en-US" sz="800" b="0" i="0" u="none" kern="1200" dirty="0">
            <a:solidFill>
              <a:schemeClr val="dk1"/>
            </a:solidFill>
            <a:latin typeface="Georgia" panose="02040502050405020303" pitchFamily="18" charset="0"/>
            <a:ea typeface="+mn-ea"/>
            <a:cs typeface="+mn-cs"/>
          </a:endParaRPr>
        </a:p>
      </dsp:txBody>
      <dsp:txXfrm rot="5400000">
        <a:off x="4314385" y="-2901929"/>
        <a:ext cx="546456" cy="7162012"/>
      </dsp:txXfrm>
    </dsp:sp>
    <dsp:sp modelId="{F950EFC1-4075-A840-8330-C307199E5D55}">
      <dsp:nvSpPr>
        <dsp:cNvPr id="3" name="圆角矩形 2"/>
        <dsp:cNvSpPr/>
      </dsp:nvSpPr>
      <dsp:spPr bwMode="white">
        <a:xfrm>
          <a:off x="0" y="390293"/>
          <a:ext cx="1006607" cy="580523"/>
        </a:xfrm>
        <a:prstGeom prst="roundRect">
          <a:avLst/>
        </a:prstGeom>
      </dsp:spPr>
      <dsp:style>
        <a:lnRef idx="0">
          <a:schemeClr val="lt1"/>
        </a:lnRef>
        <a:fillRef idx="3">
          <a:schemeClr val="accent3">
            <a:hueOff val="0"/>
            <a:satOff val="0"/>
            <a:lumOff val="0"/>
            <a:alpha val="100000"/>
          </a:schemeClr>
        </a:fillRef>
        <a:effectRef idx="3">
          <a:scrgbClr r="0" g="0" b="0"/>
        </a:effectRef>
        <a:fontRef idx="minor">
          <a:schemeClr val="lt1"/>
        </a:fontRef>
      </dsp:style>
      <dsp:txBody>
        <a:bodyPr lIns="38100" tIns="19050" rIns="38100" bIns="1905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1000" b="1" dirty="0">
              <a:latin typeface="Georgia" panose="02040502050405020303" pitchFamily="18" charset="0"/>
              <a:ea typeface="宋体" panose="02010600030101010101" pitchFamily="2" charset="-122"/>
            </a:rPr>
            <a:t>Public Security Department</a:t>
          </a:r>
          <a:endParaRPr lang="zh-CN" altLang="en-US" sz="1000" dirty="0"/>
        </a:p>
      </dsp:txBody>
      <dsp:txXfrm>
        <a:off x="0" y="390293"/>
        <a:ext cx="1006607" cy="580523"/>
      </dsp:txXfrm>
    </dsp:sp>
    <dsp:sp modelId="{77C4D004-2C5A-D447-AFB3-711129A06B92}">
      <dsp:nvSpPr>
        <dsp:cNvPr id="6" name="同侧圆角矩形 5"/>
        <dsp:cNvSpPr/>
      </dsp:nvSpPr>
      <dsp:spPr bwMode="white">
        <a:xfrm rot="5400000">
          <a:off x="4173297" y="-2057251"/>
          <a:ext cx="834502" cy="7118487"/>
        </a:xfrm>
        <a:prstGeom prst="round2SameRect">
          <a:avLst/>
        </a:prstGeom>
        <a:solidFill>
          <a:srgbClr val="BE4829">
            <a:alpha val="21000"/>
          </a:srgbClr>
        </a:solidFill>
      </dsp:spPr>
      <dsp:style>
        <a:lnRef idx="1">
          <a:schemeClr val="accent3">
            <a:tint val="40000"/>
            <a:alpha val="90000"/>
            <a:hueOff val="2040000"/>
            <a:satOff val="100000"/>
            <a:lumOff val="1569"/>
            <a:alpha val="90196"/>
          </a:schemeClr>
        </a:lnRef>
        <a:fillRef idx="1">
          <a:schemeClr val="accent3">
            <a:tint val="40000"/>
            <a:alpha val="90000"/>
            <a:hueOff val="2040000"/>
            <a:satOff val="100000"/>
            <a:lumOff val="1569"/>
            <a:alpha val="90196"/>
          </a:schemeClr>
        </a:fillRef>
        <a:effectRef idx="2">
          <a:scrgbClr r="0" g="0" b="0"/>
        </a:effectRef>
        <a:fontRef idx="minor"/>
      </dsp:style>
      <dsp:txBody>
        <a:bodyPr rot="-5400000" lIns="30480" tIns="15240" rIns="30480" bIns="1524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57150" lvl="1" indent="-57150">
            <a:lnSpc>
              <a:spcPct val="100000"/>
            </a:lnSpc>
            <a:spcBef>
              <a:spcPct val="0"/>
            </a:spcBef>
            <a:spcAft>
              <a:spcPct val="15000"/>
            </a:spcAft>
            <a:buChar char="•"/>
          </a:pPr>
          <a:r>
            <a:rPr lang="en-US" sz="800" b="0" i="0" u="none" dirty="0">
              <a:solidFill>
                <a:schemeClr val="dk1"/>
              </a:solidFill>
              <a:latin typeface="Georgia" panose="02040502050405020303" pitchFamily="18" charset="0"/>
            </a:rPr>
            <a:t>issuing opinions with regards to establishment of representative office by overseas non-government </a:t>
          </a:r>
          <a:r>
            <a:rPr lang="en-US" sz="800" b="0" i="0" u="none" dirty="0" err="1">
              <a:solidFill>
                <a:schemeClr val="dk1"/>
              </a:solidFill>
              <a:latin typeface="Georgia" panose="02040502050405020303" pitchFamily="18" charset="0"/>
            </a:rPr>
            <a:t>organisation</a:t>
          </a:r>
          <a:r>
            <a:rPr lang="en-US" sz="800" b="0" i="0" u="none" dirty="0">
              <a:solidFill>
                <a:schemeClr val="dk1"/>
              </a:solidFill>
              <a:latin typeface="Georgia" panose="02040502050405020303" pitchFamily="18" charset="0"/>
            </a:rPr>
            <a:t>, change registration matters, annual work reports</a:t>
          </a:r>
          <a:endParaRPr lang="zh-CN" altLang="en-US" sz="800" dirty="0">
            <a:solidFill>
              <a:schemeClr val="dk1"/>
            </a:solidFill>
            <a:latin typeface="Georgia" panose="02040502050405020303" pitchFamily="18" charset="0"/>
          </a:endParaRPr>
        </a:p>
        <a:p>
          <a:pPr marL="57150" lvl="1" indent="-57150">
            <a:lnSpc>
              <a:spcPct val="100000"/>
            </a:lnSpc>
            <a:spcBef>
              <a:spcPct val="0"/>
            </a:spcBef>
            <a:spcAft>
              <a:spcPct val="15000"/>
            </a:spcAft>
            <a:buChar char="•"/>
          </a:pPr>
          <a:r>
            <a:rPr lang="en-US" sz="800" b="0" i="0" u="none" dirty="0">
              <a:solidFill>
                <a:schemeClr val="dk1"/>
              </a:solidFill>
              <a:latin typeface="Georgia" panose="02040502050405020303" pitchFamily="18" charset="0"/>
            </a:rPr>
            <a:t>guide and supervise overseas non-government </a:t>
          </a:r>
          <a:r>
            <a:rPr lang="en-US" sz="800" b="0" i="0" u="none" dirty="0" err="1">
              <a:solidFill>
                <a:schemeClr val="dk1"/>
              </a:solidFill>
              <a:latin typeface="Georgia" panose="02040502050405020303" pitchFamily="18" charset="0"/>
            </a:rPr>
            <a:t>organisations</a:t>
          </a:r>
          <a:r>
            <a:rPr lang="en-US" sz="800" b="0" i="0" u="none" dirty="0">
              <a:solidFill>
                <a:schemeClr val="dk1"/>
              </a:solidFill>
              <a:latin typeface="Georgia" panose="02040502050405020303" pitchFamily="18" charset="0"/>
            </a:rPr>
            <a:t> and their representative offices to conduct activities pursuant to the law</a:t>
          </a:r>
          <a:endParaRPr lang="zh-CN" altLang="en-US" sz="800" dirty="0">
            <a:solidFill>
              <a:schemeClr val="dk1"/>
            </a:solidFill>
            <a:latin typeface="Georgia" panose="02040502050405020303" pitchFamily="18" charset="0"/>
          </a:endParaRPr>
        </a:p>
        <a:p>
          <a:pPr marL="57150" lvl="1" indent="-57150">
            <a:lnSpc>
              <a:spcPct val="100000"/>
            </a:lnSpc>
            <a:spcBef>
              <a:spcPct val="0"/>
            </a:spcBef>
            <a:spcAft>
              <a:spcPct val="15000"/>
            </a:spcAft>
            <a:buChar char="•"/>
          </a:pPr>
          <a:r>
            <a:rPr lang="en-US" sz="800" b="0" i="0" u="none" dirty="0">
              <a:solidFill>
                <a:schemeClr val="dk1"/>
              </a:solidFill>
              <a:latin typeface="Georgia" panose="02040502050405020303" pitchFamily="18" charset="0"/>
            </a:rPr>
            <a:t>assist public security authorities etc</a:t>
          </a:r>
          <a:r>
            <a:rPr lang="en-US" altLang="zh-CN" sz="800" b="0" i="0" u="none" dirty="0">
              <a:solidFill>
                <a:schemeClr val="dk1"/>
              </a:solidFill>
              <a:latin typeface="Georgia" panose="02040502050405020303" pitchFamily="18" charset="0"/>
            </a:rPr>
            <a:t>.</a:t>
          </a:r>
          <a:r>
            <a:rPr lang="en-US" sz="800" b="0" i="0" u="none" dirty="0">
              <a:solidFill>
                <a:schemeClr val="dk1"/>
              </a:solidFill>
              <a:latin typeface="Georgia" panose="02040502050405020303" pitchFamily="18" charset="0"/>
            </a:rPr>
            <a:t> to investigate and deal with illegal acts of overseas non-government </a:t>
          </a:r>
          <a:r>
            <a:rPr lang="en-US" sz="800" b="0" i="0" u="none" dirty="0" err="1">
              <a:solidFill>
                <a:schemeClr val="dk1"/>
              </a:solidFill>
              <a:latin typeface="Georgia" panose="02040502050405020303" pitchFamily="18" charset="0"/>
            </a:rPr>
            <a:t>organisations</a:t>
          </a:r>
          <a:r>
            <a:rPr lang="en-US" sz="800" b="0" i="0" u="none" dirty="0">
              <a:solidFill>
                <a:schemeClr val="dk1"/>
              </a:solidFill>
              <a:latin typeface="Georgia" panose="02040502050405020303" pitchFamily="18" charset="0"/>
            </a:rPr>
            <a:t> and their representative offices</a:t>
          </a:r>
          <a:endParaRPr lang="zh-CN" altLang="en-US" sz="800" dirty="0">
            <a:solidFill>
              <a:schemeClr val="dk1"/>
            </a:solidFill>
            <a:latin typeface="Georgia" panose="02040502050405020303" pitchFamily="18" charset="0"/>
          </a:endParaRPr>
        </a:p>
      </dsp:txBody>
      <dsp:txXfrm rot="5400000">
        <a:off x="4173297" y="-2057251"/>
        <a:ext cx="834502" cy="7118487"/>
      </dsp:txXfrm>
    </dsp:sp>
    <dsp:sp modelId="{3A857E24-594A-0F44-A173-470BF5BB7F10}">
      <dsp:nvSpPr>
        <dsp:cNvPr id="5" name="圆角矩形 4"/>
        <dsp:cNvSpPr/>
      </dsp:nvSpPr>
      <dsp:spPr bwMode="white">
        <a:xfrm>
          <a:off x="0" y="1092312"/>
          <a:ext cx="1021924" cy="819361"/>
        </a:xfrm>
        <a:prstGeom prst="roundRect">
          <a:avLst/>
        </a:prstGeom>
      </dsp:spPr>
      <dsp:style>
        <a:lnRef idx="0">
          <a:schemeClr val="lt1"/>
        </a:lnRef>
        <a:fillRef idx="3">
          <a:schemeClr val="accent3">
            <a:hueOff val="2760000"/>
            <a:satOff val="100000"/>
            <a:lumOff val="-14509"/>
            <a:alpha val="100000"/>
          </a:schemeClr>
        </a:fillRef>
        <a:effectRef idx="3">
          <a:scrgbClr r="0" g="0" b="0"/>
        </a:effectRef>
        <a:fontRef idx="minor">
          <a:schemeClr val="lt1"/>
        </a:fontRef>
      </dsp:style>
      <dsp:txBody>
        <a:bodyPr lIns="38100" tIns="19050" rIns="38100" bIns="1905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1000" b="1" dirty="0">
              <a:latin typeface="Georgia" panose="02040502050405020303" pitchFamily="18" charset="0"/>
              <a:ea typeface="宋体" panose="02010600030101010101" pitchFamily="2" charset="-122"/>
            </a:rPr>
            <a:t>Governing</a:t>
          </a:r>
          <a:r>
            <a:rPr lang="zh-CN" altLang="en-US" sz="1000" b="1" dirty="0">
              <a:latin typeface="Georgia" panose="02040502050405020303" pitchFamily="18" charset="0"/>
              <a:ea typeface="宋体" panose="02010600030101010101" pitchFamily="2" charset="-122"/>
            </a:rPr>
            <a:t> </a:t>
          </a:r>
          <a:r>
            <a:rPr lang="en-US" altLang="zh-CN" sz="1000" b="1" dirty="0">
              <a:latin typeface="Georgia" panose="02040502050405020303" pitchFamily="18" charset="0"/>
              <a:ea typeface="宋体" panose="02010600030101010101" pitchFamily="2" charset="-122"/>
            </a:rPr>
            <a:t>Authority</a:t>
          </a:r>
          <a:endParaRPr lang="zh-CN" altLang="en-US" sz="1000" dirty="0"/>
        </a:p>
      </dsp:txBody>
      <dsp:txXfrm>
        <a:off x="0" y="1092312"/>
        <a:ext cx="1021924" cy="81936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type="round2SameRect" r:blip="" rot="90">
                    <dgm:adjLst/>
                  </dgm:shape>
                </dgm:if>
                <dgm:else name="Name12">
                  <dgm:shape xmlns:r="http://schemas.openxmlformats.org/officeDocument/2006/relationships" type="round2SameRect" r:blip="" rot="-90">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3">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1849CC-5C74-874B-9169-2DA15F7C6C5F}" type="datetimeFigureOut">
              <a:rPr kumimoji="1" lang="zh-CN" altLang="en-US" smtClean="0"/>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743D92-3F4C-9040-B2FF-BB6D979CB6C7}"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内页模版">
    <p:spTree>
      <p:nvGrpSpPr>
        <p:cNvPr id="1" name=""/>
        <p:cNvGrpSpPr/>
        <p:nvPr/>
      </p:nvGrpSpPr>
      <p:grpSpPr>
        <a:xfrm>
          <a:off x="0" y="0"/>
          <a:ext cx="0" cy="0"/>
          <a:chOff x="0" y="0"/>
          <a:chExt cx="0" cy="0"/>
        </a:xfrm>
      </p:grpSpPr>
      <p:sp>
        <p:nvSpPr>
          <p:cNvPr id="12" name="Content Placeholder 2"/>
          <p:cNvSpPr>
            <a:spLocks noGrp="1"/>
          </p:cNvSpPr>
          <p:nvPr>
            <p:ph sz="half" idx="1"/>
          </p:nvPr>
        </p:nvSpPr>
        <p:spPr>
          <a:xfrm>
            <a:off x="628650" y="1637881"/>
            <a:ext cx="3886200" cy="2788507"/>
          </a:xfrm>
          <a:prstGeom prst="rect">
            <a:avLst/>
          </a:prstGeom>
        </p:spPr>
        <p:txBody>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3" name="Content Placeholder 3"/>
          <p:cNvSpPr>
            <a:spLocks noGrp="1"/>
          </p:cNvSpPr>
          <p:nvPr>
            <p:ph sz="half" idx="2"/>
          </p:nvPr>
        </p:nvSpPr>
        <p:spPr>
          <a:xfrm>
            <a:off x="4629150" y="1637881"/>
            <a:ext cx="3886200" cy="2788507"/>
          </a:xfrm>
          <a:prstGeom prst="rect">
            <a:avLst/>
          </a:prstGeom>
        </p:spPr>
        <p:txBody>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5" name="Title 14"/>
          <p:cNvSpPr>
            <a:spLocks noGrp="1"/>
          </p:cNvSpPr>
          <p:nvPr>
            <p:ph type="title"/>
          </p:nvPr>
        </p:nvSpPr>
        <p:spPr>
          <a:xfrm>
            <a:off x="628650" y="400865"/>
            <a:ext cx="6350219" cy="994172"/>
          </a:xfrm>
          <a:prstGeom prst="rect">
            <a:avLst/>
          </a:prstGeom>
        </p:spPr>
        <p:txBody>
          <a:bodyPr>
            <a:normAutofit/>
          </a:bodyPr>
          <a:lstStyle>
            <a:lvl1pPr>
              <a:defRPr sz="2600" b="1" i="0">
                <a:latin typeface="Source Han Sans CN Bold" panose="020B0500000000000000" pitchFamily="34" charset="-128"/>
                <a:ea typeface="Source Han Sans CN Bold" panose="020B0500000000000000" pitchFamily="34" charset="-128"/>
              </a:defRPr>
            </a:lvl1pPr>
          </a:lstStyle>
          <a:p>
            <a:r>
              <a:rPr lang="en-US" dirty="0"/>
              <a:t>Click to edit Master title style</a:t>
            </a:r>
            <a:endParaRPr lang="en-US"/>
          </a:p>
        </p:txBody>
      </p:sp>
      <p:pic>
        <p:nvPicPr>
          <p:cNvPr id="20" name="Picture 29"/>
          <p:cNvPicPr>
            <a:picLocks noChangeAspect="1"/>
          </p:cNvPicPr>
          <p:nvPr userDrawn="1"/>
        </p:nvPicPr>
        <p:blipFill>
          <a:blip r:embed="rId2"/>
          <a:srcRect/>
          <a:stretch>
            <a:fillRect/>
          </a:stretch>
        </p:blipFill>
        <p:spPr>
          <a:xfrm>
            <a:off x="7372495" y="116492"/>
            <a:ext cx="1600622" cy="600620"/>
          </a:xfrm>
          <a:prstGeom prst="rect">
            <a:avLst/>
          </a:prstGeom>
        </p:spPr>
      </p:pic>
      <p:sp>
        <p:nvSpPr>
          <p:cNvPr id="2" name="灯片编号占位符 1"/>
          <p:cNvSpPr>
            <a:spLocks noGrp="1"/>
          </p:cNvSpPr>
          <p:nvPr>
            <p:ph type="sldNum" sz="quarter" idx="10"/>
          </p:nvPr>
        </p:nvSpPr>
        <p:spPr>
          <a:xfrm>
            <a:off x="8264500" y="4902198"/>
            <a:ext cx="410869" cy="273844"/>
          </a:xfrm>
        </p:spPr>
        <p:txBody>
          <a:bodyPr/>
          <a:lstStyle>
            <a:lvl1pPr>
              <a:defRPr sz="1200"/>
            </a:lvl1pPr>
          </a:lstStyle>
          <a:p>
            <a:r>
              <a:rPr kumimoji="1" lang="en-US" altLang="zh-CN" dirty="0"/>
              <a:t>0</a:t>
            </a:r>
            <a:fld id="{5DC09D37-8A27-5347-95A0-03619C2AAFC1}" type="slidenum">
              <a:rPr kumimoji="1" lang="zh-CN" altLang="en-US" smtClean="0"/>
            </a:fld>
            <a:endParaRPr kumimoji="1" lang="zh-CN" altLang="en-US"/>
          </a:p>
        </p:txBody>
      </p:sp>
      <p:pic>
        <p:nvPicPr>
          <p:cNvPr id="4" name="图片 3"/>
          <p:cNvPicPr>
            <a:picLocks noChangeAspect="1"/>
          </p:cNvPicPr>
          <p:nvPr userDrawn="1"/>
        </p:nvPicPr>
        <p:blipFill rotWithShape="1">
          <a:blip r:embed="rId3">
            <a:alphaModFix amt="15000"/>
          </a:blip>
          <a:srcRect l="27023" t="17312" b="31409"/>
          <a:stretch>
            <a:fillRect/>
          </a:stretch>
        </p:blipFill>
        <p:spPr>
          <a:xfrm>
            <a:off x="0" y="-10160"/>
            <a:ext cx="6590194" cy="5176042"/>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showMasterSp="0" userDrawn="1">
  <p:cSld name="1_分隔页">
    <p:spTree>
      <p:nvGrpSpPr>
        <p:cNvPr id="1" name=""/>
        <p:cNvGrpSpPr/>
        <p:nvPr/>
      </p:nvGrpSpPr>
      <p:grpSpPr>
        <a:xfrm>
          <a:off x="0" y="0"/>
          <a:ext cx="0" cy="0"/>
          <a:chOff x="0" y="0"/>
          <a:chExt cx="0" cy="0"/>
        </a:xfrm>
      </p:grpSpPr>
      <p:sp>
        <p:nvSpPr>
          <p:cNvPr id="19" name="Text Placeholder 18"/>
          <p:cNvSpPr>
            <a:spLocks noGrp="1"/>
          </p:cNvSpPr>
          <p:nvPr>
            <p:ph type="body" sz="quarter" idx="15" hasCustomPrompt="1"/>
          </p:nvPr>
        </p:nvSpPr>
        <p:spPr>
          <a:xfrm>
            <a:off x="397726" y="3408841"/>
            <a:ext cx="1679429" cy="1364082"/>
          </a:xfrm>
          <a:prstGeom prst="rect">
            <a:avLst/>
          </a:prstGeom>
        </p:spPr>
        <p:txBody>
          <a:bodyPr>
            <a:noAutofit/>
          </a:bodyPr>
          <a:lstStyle>
            <a:lvl1pPr>
              <a:buNone/>
              <a:defRPr sz="7200" b="0" i="0">
                <a:solidFill>
                  <a:schemeClr val="tx1">
                    <a:lumMod val="85000"/>
                    <a:lumOff val="15000"/>
                  </a:schemeClr>
                </a:solidFill>
                <a:latin typeface="Source Han Sans CN Medium" panose="020B0500000000000000" pitchFamily="34" charset="-128"/>
                <a:ea typeface="Source Han Sans CN Medium" panose="020B0500000000000000" pitchFamily="34" charset="-128"/>
                <a:cs typeface="Times New Roman" panose="02020603050405020304" pitchFamily="18" charset="0"/>
              </a:defRPr>
            </a:lvl1pPr>
          </a:lstStyle>
          <a:p>
            <a:pPr lvl="0"/>
            <a:r>
              <a:rPr lang="en-US"/>
              <a:t>0</a:t>
            </a:r>
            <a:r>
              <a:rPr lang="en-US" dirty="0"/>
              <a:t>2</a:t>
            </a:r>
            <a:endParaRPr lang="en-US" dirty="0"/>
          </a:p>
        </p:txBody>
      </p:sp>
      <p:sp>
        <p:nvSpPr>
          <p:cNvPr id="10" name="文本框 9"/>
          <p:cNvSpPr txBox="1"/>
          <p:nvPr userDrawn="1"/>
        </p:nvSpPr>
        <p:spPr>
          <a:xfrm>
            <a:off x="1538085" y="3487864"/>
            <a:ext cx="4577644" cy="584775"/>
          </a:xfrm>
          <a:prstGeom prst="rect">
            <a:avLst/>
          </a:prstGeom>
          <a:noFill/>
        </p:spPr>
        <p:txBody>
          <a:bodyPr wrap="square">
            <a:spAutoFit/>
          </a:bodyPr>
          <a:lstStyle/>
          <a:p>
            <a:r>
              <a:rPr lang="en-US" altLang="zh-CN" sz="3200" b="0" i="0" dirty="0" err="1">
                <a:solidFill>
                  <a:srgbClr val="C31E24"/>
                </a:solidFill>
                <a:latin typeface="Source Han Sans CN Medium" panose="020B0500000000000000" pitchFamily="34" charset="-128"/>
                <a:ea typeface="Source Han Sans CN Medium" panose="020B0500000000000000" pitchFamily="34" charset="-128"/>
              </a:rPr>
              <a:t>点击</a:t>
            </a:r>
            <a:r>
              <a:rPr lang="en-US" altLang="zh-CN" sz="3200" b="0" i="0" dirty="0" err="1">
                <a:latin typeface="Source Han Sans CN Medium" panose="020B0500000000000000" pitchFamily="34" charset="-128"/>
                <a:ea typeface="Source Han Sans CN Medium" panose="020B0500000000000000" pitchFamily="34" charset="-128"/>
              </a:rPr>
              <a:t>添加标题</a:t>
            </a:r>
            <a:endParaRPr lang="zh-CN" altLang="en-US" sz="3200" b="0" i="0" dirty="0">
              <a:latin typeface="Source Han Sans CN Medium" panose="020B0500000000000000" pitchFamily="34" charset="-128"/>
              <a:ea typeface="Source Han Sans CN Medium" panose="020B0500000000000000" pitchFamily="34" charset="-128"/>
            </a:endParaRPr>
          </a:p>
        </p:txBody>
      </p:sp>
      <p:sp>
        <p:nvSpPr>
          <p:cNvPr id="13" name="文本框 12"/>
          <p:cNvSpPr txBox="1"/>
          <p:nvPr userDrawn="1"/>
        </p:nvSpPr>
        <p:spPr>
          <a:xfrm>
            <a:off x="1538085" y="3968869"/>
            <a:ext cx="4577644" cy="430887"/>
          </a:xfrm>
          <a:prstGeom prst="rect">
            <a:avLst/>
          </a:prstGeom>
          <a:noFill/>
        </p:spPr>
        <p:txBody>
          <a:bodyPr wrap="square">
            <a:spAutoFit/>
          </a:bodyPr>
          <a:lstStyle/>
          <a:p>
            <a:r>
              <a:rPr lang="en-US" altLang="zh-CN" sz="2200" b="0" i="0">
                <a:solidFill>
                  <a:schemeClr val="tx1">
                    <a:lumMod val="50000"/>
                    <a:lumOff val="50000"/>
                  </a:schemeClr>
                </a:solidFill>
                <a:latin typeface="Source Han Sans CN Regular" panose="020B0500000000000000" pitchFamily="34" charset="-128"/>
                <a:ea typeface="Source Han Sans CN Regular" panose="020B0500000000000000" pitchFamily="34" charset="-128"/>
              </a:rPr>
              <a:t>CLICK TO ADD TITLE</a:t>
            </a:r>
            <a:endParaRPr lang="zh-CN" altLang="en-US" sz="2200" b="0" i="0">
              <a:solidFill>
                <a:schemeClr val="tx1">
                  <a:lumMod val="50000"/>
                  <a:lumOff val="50000"/>
                </a:schemeClr>
              </a:solidFill>
              <a:latin typeface="Source Han Sans CN Regular" panose="020B0500000000000000" pitchFamily="34" charset="-128"/>
              <a:ea typeface="Source Han Sans CN Regular" panose="020B0500000000000000" pitchFamily="34" charset="-128"/>
            </a:endParaRPr>
          </a:p>
        </p:txBody>
      </p:sp>
      <p:sp>
        <p:nvSpPr>
          <p:cNvPr id="14" name="矩形 13"/>
          <p:cNvSpPr/>
          <p:nvPr userDrawn="1"/>
        </p:nvSpPr>
        <p:spPr>
          <a:xfrm>
            <a:off x="0" y="2732246"/>
            <a:ext cx="9144000" cy="183494"/>
          </a:xfrm>
          <a:prstGeom prst="rect">
            <a:avLst/>
          </a:prstGeom>
          <a:solidFill>
            <a:srgbClr val="C3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15"/>
          </a:p>
        </p:txBody>
      </p:sp>
      <p:sp>
        <p:nvSpPr>
          <p:cNvPr id="20" name="图片占位符 19"/>
          <p:cNvSpPr>
            <a:spLocks noGrp="1"/>
          </p:cNvSpPr>
          <p:nvPr>
            <p:ph type="pic" sz="quarter" idx="16" hasCustomPrompt="1"/>
          </p:nvPr>
        </p:nvSpPr>
        <p:spPr>
          <a:xfrm>
            <a:off x="0" y="0"/>
            <a:ext cx="9144000" cy="2732088"/>
          </a:xfrm>
          <a:blipFill dpi="0" rotWithShape="0">
            <a:blip r:embed="rId2"/>
            <a:srcRect/>
            <a:stretch>
              <a:fillRect/>
            </a:stretch>
          </a:blipFill>
        </p:spPr>
        <p:txBody>
          <a:bodyPr anchor="ctr" anchorCtr="0"/>
          <a:lstStyle>
            <a:lvl1pPr algn="ctr">
              <a:defRPr>
                <a:solidFill>
                  <a:schemeClr val="bg1"/>
                </a:solidFill>
                <a:latin typeface="Source Han Sans CN Regular" panose="020B0500000000000000" pitchFamily="34" charset="-128"/>
                <a:ea typeface="Source Han Sans CN Regular" panose="020B0500000000000000" pitchFamily="34" charset="-128"/>
              </a:defRPr>
            </a:lvl1pPr>
          </a:lstStyle>
          <a:p>
            <a:r>
              <a:rPr kumimoji="1" lang="zh-CN" altLang="en-US"/>
              <a:t>点击更换图片</a:t>
            </a:r>
            <a:endParaRPr kumimoji="1"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userDrawn="1">
  <p:cSld name="2_分隔页">
    <p:spTree>
      <p:nvGrpSpPr>
        <p:cNvPr id="1" name=""/>
        <p:cNvGrpSpPr/>
        <p:nvPr/>
      </p:nvGrpSpPr>
      <p:grpSpPr>
        <a:xfrm>
          <a:off x="0" y="0"/>
          <a:ext cx="0" cy="0"/>
          <a:chOff x="0" y="0"/>
          <a:chExt cx="0" cy="0"/>
        </a:xfrm>
      </p:grpSpPr>
      <p:sp>
        <p:nvSpPr>
          <p:cNvPr id="19" name="Text Placeholder 18"/>
          <p:cNvSpPr>
            <a:spLocks noGrp="1"/>
          </p:cNvSpPr>
          <p:nvPr>
            <p:ph type="body" sz="quarter" idx="15" hasCustomPrompt="1"/>
          </p:nvPr>
        </p:nvSpPr>
        <p:spPr>
          <a:xfrm>
            <a:off x="397726" y="3408841"/>
            <a:ext cx="1679429" cy="1364082"/>
          </a:xfrm>
          <a:prstGeom prst="rect">
            <a:avLst/>
          </a:prstGeom>
        </p:spPr>
        <p:txBody>
          <a:bodyPr>
            <a:noAutofit/>
          </a:bodyPr>
          <a:lstStyle>
            <a:lvl1pPr>
              <a:buNone/>
              <a:defRPr sz="7200" b="0" i="0">
                <a:solidFill>
                  <a:schemeClr val="tx1">
                    <a:lumMod val="85000"/>
                    <a:lumOff val="15000"/>
                  </a:schemeClr>
                </a:solidFill>
                <a:latin typeface="Source Han Sans CN Medium" panose="020B0500000000000000" pitchFamily="34" charset="-128"/>
                <a:ea typeface="Source Han Sans CN Medium" panose="020B0500000000000000" pitchFamily="34" charset="-128"/>
                <a:cs typeface="Times New Roman" panose="02020603050405020304" pitchFamily="18" charset="0"/>
              </a:defRPr>
            </a:lvl1pPr>
          </a:lstStyle>
          <a:p>
            <a:pPr lvl="0"/>
            <a:r>
              <a:rPr lang="en-US"/>
              <a:t>0</a:t>
            </a:r>
            <a:r>
              <a:rPr lang="en-US" dirty="0"/>
              <a:t>3</a:t>
            </a:r>
            <a:endParaRPr lang="en-US" dirty="0"/>
          </a:p>
        </p:txBody>
      </p:sp>
      <p:sp>
        <p:nvSpPr>
          <p:cNvPr id="10" name="文本框 9"/>
          <p:cNvSpPr txBox="1"/>
          <p:nvPr userDrawn="1"/>
        </p:nvSpPr>
        <p:spPr>
          <a:xfrm>
            <a:off x="1538085" y="3487864"/>
            <a:ext cx="4577644" cy="584775"/>
          </a:xfrm>
          <a:prstGeom prst="rect">
            <a:avLst/>
          </a:prstGeom>
          <a:noFill/>
        </p:spPr>
        <p:txBody>
          <a:bodyPr wrap="square">
            <a:spAutoFit/>
          </a:bodyPr>
          <a:lstStyle/>
          <a:p>
            <a:r>
              <a:rPr lang="en-US" altLang="zh-CN" sz="3200" b="0" i="0">
                <a:solidFill>
                  <a:srgbClr val="C31E24"/>
                </a:solidFill>
                <a:latin typeface="Source Han Sans CN Medium" panose="020B0500000000000000" pitchFamily="34" charset="-128"/>
                <a:ea typeface="Source Han Sans CN Medium" panose="020B0500000000000000" pitchFamily="34" charset="-128"/>
              </a:rPr>
              <a:t>点击</a:t>
            </a:r>
            <a:r>
              <a:rPr lang="en-US" altLang="zh-CN" sz="3200" b="0" i="0">
                <a:latin typeface="Source Han Sans CN Medium" panose="020B0500000000000000" pitchFamily="34" charset="-128"/>
                <a:ea typeface="Source Han Sans CN Medium" panose="020B0500000000000000" pitchFamily="34" charset="-128"/>
              </a:rPr>
              <a:t>添加标题</a:t>
            </a:r>
            <a:endParaRPr lang="zh-CN" altLang="en-US" sz="3200" b="0" i="0">
              <a:latin typeface="Source Han Sans CN Medium" panose="020B0500000000000000" pitchFamily="34" charset="-128"/>
              <a:ea typeface="Source Han Sans CN Medium" panose="020B0500000000000000" pitchFamily="34" charset="-128"/>
            </a:endParaRPr>
          </a:p>
        </p:txBody>
      </p:sp>
      <p:sp>
        <p:nvSpPr>
          <p:cNvPr id="13" name="文本框 12"/>
          <p:cNvSpPr txBox="1"/>
          <p:nvPr userDrawn="1"/>
        </p:nvSpPr>
        <p:spPr>
          <a:xfrm>
            <a:off x="1538085" y="3968869"/>
            <a:ext cx="4577644" cy="430887"/>
          </a:xfrm>
          <a:prstGeom prst="rect">
            <a:avLst/>
          </a:prstGeom>
          <a:noFill/>
        </p:spPr>
        <p:txBody>
          <a:bodyPr wrap="square">
            <a:spAutoFit/>
          </a:bodyPr>
          <a:lstStyle/>
          <a:p>
            <a:r>
              <a:rPr lang="en-US" altLang="zh-CN" sz="2200" b="0" i="0">
                <a:solidFill>
                  <a:schemeClr val="tx1">
                    <a:lumMod val="50000"/>
                    <a:lumOff val="50000"/>
                  </a:schemeClr>
                </a:solidFill>
                <a:latin typeface="Source Han Sans CN Regular" panose="020B0500000000000000" pitchFamily="34" charset="-128"/>
                <a:ea typeface="Source Han Sans CN Regular" panose="020B0500000000000000" pitchFamily="34" charset="-128"/>
              </a:rPr>
              <a:t>CLICK TO ADD TITLE</a:t>
            </a:r>
            <a:endParaRPr lang="zh-CN" altLang="en-US" sz="2200" b="0" i="0">
              <a:solidFill>
                <a:schemeClr val="tx1">
                  <a:lumMod val="50000"/>
                  <a:lumOff val="50000"/>
                </a:schemeClr>
              </a:solidFill>
              <a:latin typeface="Source Han Sans CN Regular" panose="020B0500000000000000" pitchFamily="34" charset="-128"/>
              <a:ea typeface="Source Han Sans CN Regular" panose="020B0500000000000000" pitchFamily="34" charset="-128"/>
            </a:endParaRPr>
          </a:p>
        </p:txBody>
      </p:sp>
      <p:sp>
        <p:nvSpPr>
          <p:cNvPr id="14" name="矩形 13"/>
          <p:cNvSpPr/>
          <p:nvPr userDrawn="1"/>
        </p:nvSpPr>
        <p:spPr>
          <a:xfrm>
            <a:off x="0" y="2732246"/>
            <a:ext cx="9144000" cy="183494"/>
          </a:xfrm>
          <a:prstGeom prst="rect">
            <a:avLst/>
          </a:prstGeom>
          <a:solidFill>
            <a:srgbClr val="C3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15"/>
          </a:p>
        </p:txBody>
      </p:sp>
      <p:sp>
        <p:nvSpPr>
          <p:cNvPr id="20" name="图片占位符 19"/>
          <p:cNvSpPr>
            <a:spLocks noGrp="1"/>
          </p:cNvSpPr>
          <p:nvPr>
            <p:ph type="pic" sz="quarter" idx="16" hasCustomPrompt="1"/>
          </p:nvPr>
        </p:nvSpPr>
        <p:spPr>
          <a:xfrm>
            <a:off x="0" y="0"/>
            <a:ext cx="9144000" cy="2732088"/>
          </a:xfrm>
          <a:blipFill dpi="0" rotWithShape="0">
            <a:blip r:embed="rId2"/>
            <a:srcRect/>
            <a:stretch>
              <a:fillRect/>
            </a:stretch>
          </a:blipFill>
        </p:spPr>
        <p:txBody>
          <a:bodyPr anchor="ctr" anchorCtr="0"/>
          <a:lstStyle>
            <a:lvl1pPr algn="ctr">
              <a:defRPr>
                <a:latin typeface="Source Han Sans CN Regular" panose="020B0500000000000000" pitchFamily="34" charset="-128"/>
                <a:ea typeface="Source Han Sans CN Regular" panose="020B0500000000000000" pitchFamily="34" charset="-128"/>
              </a:defRPr>
            </a:lvl1pPr>
          </a:lstStyle>
          <a:p>
            <a:r>
              <a:rPr kumimoji="1" lang="zh-CN" altLang="en-US"/>
              <a:t>点击更换图片</a:t>
            </a:r>
            <a:endParaRPr kumimoji="1"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分隔页">
    <p:spTree>
      <p:nvGrpSpPr>
        <p:cNvPr id="1" name=""/>
        <p:cNvGrpSpPr/>
        <p:nvPr/>
      </p:nvGrpSpPr>
      <p:grpSpPr>
        <a:xfrm>
          <a:off x="0" y="0"/>
          <a:ext cx="0" cy="0"/>
          <a:chOff x="0" y="0"/>
          <a:chExt cx="0" cy="0"/>
        </a:xfrm>
      </p:grpSpPr>
      <p:sp>
        <p:nvSpPr>
          <p:cNvPr id="14" name="矩形 13"/>
          <p:cNvSpPr/>
          <p:nvPr userDrawn="1"/>
        </p:nvSpPr>
        <p:spPr>
          <a:xfrm>
            <a:off x="0" y="2732246"/>
            <a:ext cx="9144000" cy="183494"/>
          </a:xfrm>
          <a:prstGeom prst="rect">
            <a:avLst/>
          </a:prstGeom>
          <a:solidFill>
            <a:srgbClr val="C3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15"/>
          </a:p>
        </p:txBody>
      </p:sp>
      <p:sp>
        <p:nvSpPr>
          <p:cNvPr id="20" name="图片占位符 19"/>
          <p:cNvSpPr>
            <a:spLocks noGrp="1"/>
          </p:cNvSpPr>
          <p:nvPr>
            <p:ph type="pic" sz="quarter" idx="16" hasCustomPrompt="1"/>
          </p:nvPr>
        </p:nvSpPr>
        <p:spPr>
          <a:xfrm>
            <a:off x="0" y="0"/>
            <a:ext cx="9144000" cy="2732088"/>
          </a:xfrm>
          <a:blipFill dpi="0" rotWithShape="0">
            <a:blip r:embed="rId2"/>
            <a:srcRect/>
            <a:stretch>
              <a:fillRect/>
            </a:stretch>
          </a:blipFill>
        </p:spPr>
        <p:txBody>
          <a:bodyPr anchor="ctr" anchorCtr="0"/>
          <a:lstStyle>
            <a:lvl1pPr algn="ctr">
              <a:defRPr>
                <a:latin typeface="Source Han Sans CN Regular" panose="020B0500000000000000" pitchFamily="34" charset="-128"/>
                <a:ea typeface="Source Han Sans CN Regular" panose="020B0500000000000000" pitchFamily="34" charset="-128"/>
              </a:defRPr>
            </a:lvl1pPr>
          </a:lstStyle>
          <a:p>
            <a:r>
              <a:rPr kumimoji="1" lang="zh-CN" altLang="en-US"/>
              <a:t>点击更换图片</a:t>
            </a:r>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内页模版_页码">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atin typeface="Source Han Sans CN Regular" panose="020B0500000000000000" pitchFamily="34" charset="-128"/>
                <a:ea typeface="Source Han Sans CN Regular" panose="020B0500000000000000" pitchFamily="34" charset="-128"/>
              </a:defRPr>
            </a:lvl1pPr>
          </a:lstStyle>
          <a:p>
            <a:r>
              <a:rPr kumimoji="1" lang="zh-CN" altLang="en-US" dirty="0"/>
              <a:t>单击此处编辑母版标题样式</a:t>
            </a:r>
            <a:endParaRPr kumimoji="1" lang="zh-CN" altLang="en-US" dirty="0"/>
          </a:p>
        </p:txBody>
      </p:sp>
      <p:sp>
        <p:nvSpPr>
          <p:cNvPr id="3" name="灯片编号占位符 2"/>
          <p:cNvSpPr>
            <a:spLocks noGrp="1"/>
          </p:cNvSpPr>
          <p:nvPr>
            <p:ph type="sldNum" sz="quarter" idx="10"/>
          </p:nvPr>
        </p:nvSpPr>
        <p:spPr>
          <a:xfrm>
            <a:off x="8314840" y="4877405"/>
            <a:ext cx="378739" cy="281593"/>
          </a:xfrm>
        </p:spPr>
        <p:txBody>
          <a:bodyPr/>
          <a:lstStyle>
            <a:lvl1pPr algn="ctr">
              <a:defRPr/>
            </a:lvl1pPr>
          </a:lstStyle>
          <a:p>
            <a:fld id="{45F3BD24-A578-5544-8B66-0AC732B1B665}" type="slidenum">
              <a:rPr kumimoji="1" lang="zh-CN" altLang="en-US" smtClean="0"/>
            </a:fld>
            <a:endParaRPr kumimoji="1" lang="zh-CN" altLang="en-US"/>
          </a:p>
        </p:txBody>
      </p:sp>
      <p:sp>
        <p:nvSpPr>
          <p:cNvPr id="4" name="Content Placeholder 2"/>
          <p:cNvSpPr>
            <a:spLocks noGrp="1"/>
          </p:cNvSpPr>
          <p:nvPr>
            <p:ph sz="half" idx="1"/>
          </p:nvPr>
        </p:nvSpPr>
        <p:spPr>
          <a:xfrm>
            <a:off x="628650" y="1637881"/>
            <a:ext cx="3886200" cy="2788507"/>
          </a:xfrm>
          <a:prstGeom prst="rect">
            <a:avLst/>
          </a:prstGeom>
        </p:spPr>
        <p:txBody>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5" name="Content Placeholder 3"/>
          <p:cNvSpPr>
            <a:spLocks noGrp="1"/>
          </p:cNvSpPr>
          <p:nvPr>
            <p:ph sz="half" idx="2"/>
          </p:nvPr>
        </p:nvSpPr>
        <p:spPr>
          <a:xfrm>
            <a:off x="4629150" y="1637881"/>
            <a:ext cx="3886200" cy="2788507"/>
          </a:xfrm>
          <a:prstGeom prst="rect">
            <a:avLst/>
          </a:prstGeom>
        </p:spPr>
        <p:txBody>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pic>
        <p:nvPicPr>
          <p:cNvPr id="6" name="Picture 29"/>
          <p:cNvPicPr>
            <a:picLocks noChangeAspect="1"/>
          </p:cNvPicPr>
          <p:nvPr userDrawn="1"/>
        </p:nvPicPr>
        <p:blipFill>
          <a:blip r:embed="rId2"/>
          <a:srcRect/>
          <a:stretch>
            <a:fillRect/>
          </a:stretch>
        </p:blipFill>
        <p:spPr>
          <a:xfrm>
            <a:off x="7372495" y="116492"/>
            <a:ext cx="1600622" cy="600620"/>
          </a:xfrm>
          <a:prstGeom prst="rect">
            <a:avLst/>
          </a:prstGeom>
        </p:spPr>
      </p:pic>
      <p:pic>
        <p:nvPicPr>
          <p:cNvPr id="7" name="图片 6"/>
          <p:cNvPicPr>
            <a:picLocks noChangeAspect="1"/>
          </p:cNvPicPr>
          <p:nvPr userDrawn="1"/>
        </p:nvPicPr>
        <p:blipFill rotWithShape="1">
          <a:blip r:embed="rId3">
            <a:alphaModFix amt="15000"/>
          </a:blip>
          <a:srcRect l="27023" t="17312" b="31409"/>
          <a:stretch>
            <a:fillRect/>
          </a:stretch>
        </p:blipFill>
        <p:spPr>
          <a:xfrm>
            <a:off x="0" y="-10160"/>
            <a:ext cx="6590194" cy="5176042"/>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灯片编号占位符 2"/>
          <p:cNvSpPr>
            <a:spLocks noGrp="1"/>
          </p:cNvSpPr>
          <p:nvPr>
            <p:ph type="sldNum" sz="quarter" idx="10"/>
          </p:nvPr>
        </p:nvSpPr>
        <p:spPr/>
        <p:txBody>
          <a:bodyPr/>
          <a:lstStyle/>
          <a:p>
            <a:r>
              <a:rPr kumimoji="1" lang="en-US" altLang="zh-CN"/>
              <a:t>0</a:t>
            </a:r>
            <a:fld id="{5DC09D37-8A27-5347-95A0-03619C2AAFC1}" type="slidenum">
              <a:rPr kumimoji="1" lang="zh-CN" altLang="en-US" smtClean="0"/>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矩形 7"/>
          <p:cNvSpPr/>
          <p:nvPr userDrawn="1"/>
        </p:nvSpPr>
        <p:spPr>
          <a:xfrm>
            <a:off x="0" y="4976123"/>
            <a:ext cx="9144000" cy="183494"/>
          </a:xfrm>
          <a:prstGeom prst="rect">
            <a:avLst/>
          </a:prstGeom>
          <a:solidFill>
            <a:srgbClr val="C3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15"/>
          </a:p>
        </p:txBody>
      </p:sp>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6" name="Slide Number Placeholder 5"/>
          <p:cNvSpPr>
            <a:spLocks noGrp="1"/>
          </p:cNvSpPr>
          <p:nvPr>
            <p:ph type="sldNum" sz="quarter" idx="4"/>
          </p:nvPr>
        </p:nvSpPr>
        <p:spPr>
          <a:xfrm>
            <a:off x="8264500" y="4889498"/>
            <a:ext cx="410869" cy="273844"/>
          </a:xfrm>
          <a:prstGeom prst="rect">
            <a:avLst/>
          </a:prstGeom>
          <a:solidFill>
            <a:schemeClr val="bg1"/>
          </a:solidFill>
        </p:spPr>
        <p:txBody>
          <a:bodyPr vert="horz" lIns="91440" tIns="45720" rIns="91440" bIns="45720" rtlCol="0" anchor="ctr"/>
          <a:lstStyle>
            <a:lvl1pPr algn="ctr">
              <a:defRPr sz="900">
                <a:solidFill>
                  <a:srgbClr val="C31E24"/>
                </a:solidFill>
              </a:defRPr>
            </a:lvl1pPr>
          </a:lstStyle>
          <a:p>
            <a:r>
              <a:rPr kumimoji="1" lang="en-US" altLang="zh-CN" dirty="0"/>
              <a:t>0</a:t>
            </a:r>
            <a:fld id="{5DC09D37-8A27-5347-95A0-03619C2AAFC1}" type="slidenum">
              <a:rPr kumimoji="1" lang="zh-CN" altLang="en-US" smtClean="0"/>
            </a:fld>
            <a:endParaRPr kumimoji="1" lang="zh-CN" altLang="en-US"/>
          </a:p>
        </p:txBody>
      </p:sp>
      <p:sp>
        <p:nvSpPr>
          <p:cNvPr id="9" name="文本占位符 8"/>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kumimoji="1" lang="zh-CN" altLang="en-US" dirty="0"/>
              <a:t>单击此处编辑母版文本样式</a:t>
            </a:r>
            <a:endParaRPr kumimoji="1" lang="zh-CN" altLang="en-US" dirty="0"/>
          </a:p>
          <a:p>
            <a:pPr lvl="1"/>
            <a:r>
              <a:rPr kumimoji="1" lang="zh-CN" altLang="en-US" dirty="0"/>
              <a:t>二级</a:t>
            </a:r>
            <a:endParaRPr kumimoji="1" lang="zh-CN" altLang="en-US" dirty="0"/>
          </a:p>
          <a:p>
            <a:pPr lvl="2"/>
            <a:r>
              <a:rPr kumimoji="1" lang="zh-CN" altLang="en-US" dirty="0"/>
              <a:t>三级</a:t>
            </a:r>
            <a:endParaRPr kumimoji="1" lang="zh-CN" altLang="en-US" dirty="0"/>
          </a:p>
          <a:p>
            <a:pPr lvl="3"/>
            <a:r>
              <a:rPr kumimoji="1" lang="zh-CN" altLang="en-US" dirty="0"/>
              <a:t>四级</a:t>
            </a:r>
            <a:endParaRPr kumimoji="1" lang="zh-CN" altLang="en-US" dirty="0"/>
          </a:p>
          <a:p>
            <a:pPr lvl="4"/>
            <a:r>
              <a:rPr kumimoji="1" lang="zh-CN" altLang="en-US" dirty="0"/>
              <a:t>五级</a:t>
            </a:r>
            <a:endParaRPr kumimoji="1"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alphaModFix amt="9000"/>
          </a:blip>
          <a:srcRect l="27642" t="17781" b="24100"/>
          <a:stretch>
            <a:fillRect/>
          </a:stretch>
        </p:blipFill>
        <p:spPr>
          <a:xfrm>
            <a:off x="-1" y="0"/>
            <a:ext cx="5728277" cy="5143500"/>
          </a:xfrm>
          <a:prstGeom prst="rect">
            <a:avLst/>
          </a:prstGeom>
        </p:spPr>
      </p:pic>
      <p:sp>
        <p:nvSpPr>
          <p:cNvPr id="3" name="矩形 2"/>
          <p:cNvSpPr/>
          <p:nvPr userDrawn="1"/>
        </p:nvSpPr>
        <p:spPr>
          <a:xfrm>
            <a:off x="6110242" y="0"/>
            <a:ext cx="3033757" cy="5143500"/>
          </a:xfrm>
          <a:prstGeom prst="rect">
            <a:avLst/>
          </a:prstGeom>
          <a:solidFill>
            <a:srgbClr val="D7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p:cNvPicPr>
            <a:picLocks noChangeAspect="1"/>
          </p:cNvPicPr>
          <p:nvPr userDrawn="1"/>
        </p:nvPicPr>
        <p:blipFill>
          <a:blip r:embed="rId3"/>
          <a:stretch>
            <a:fillRect/>
          </a:stretch>
        </p:blipFill>
        <p:spPr>
          <a:xfrm>
            <a:off x="6933531" y="1552269"/>
            <a:ext cx="1387178" cy="1773015"/>
          </a:xfrm>
          <a:prstGeom prst="rect">
            <a:avLst/>
          </a:prstGeom>
        </p:spPr>
      </p:pic>
    </p:spTree>
  </p:cSld>
  <p:clrMap bg1="lt1" tx1="dk1" bg2="lt2" tx2="dk2" accent1="accent1" accent2="accent2" accent3="accent3" accent4="accent4" accent5="accent5" accent6="accent6" hlink="hlink" folHlink="folHlink"/>
  <p:sldLayoutIdLst>
    <p:sldLayoutId id="2147483656"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hyperlink" Target="http://www.bscongo.org.cn/hangyezixun/295.html" TargetMode="External"/><Relationship Id="rId2" Type="http://schemas.openxmlformats.org/officeDocument/2006/relationships/image" Target="../media/image25.jpeg"/><Relationship Id="rId1" Type="http://schemas.openxmlformats.org/officeDocument/2006/relationships/image" Target="../media/image24.jpe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hyperlink" Target="https://www.gov.cn/xinwen/2022-01/25/content_5670395.htm" TargetMode="External"/><Relationship Id="rId3" Type="http://schemas.openxmlformats.org/officeDocument/2006/relationships/image" Target="../media/image28.jpeg"/><Relationship Id="rId2" Type="http://schemas.microsoft.com/office/2007/relationships/hdphoto" Target="../media/image27.wdp"/><Relationship Id="rId1" Type="http://schemas.openxmlformats.org/officeDocument/2006/relationships/image" Target="../media/image26.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microsoft.com/office/2007/relationships/hdphoto" Target="../media/image31.wdp"/><Relationship Id="rId3" Type="http://schemas.openxmlformats.org/officeDocument/2006/relationships/image" Target="../media/image30.png"/><Relationship Id="rId2" Type="http://schemas.openxmlformats.org/officeDocument/2006/relationships/hyperlink" Target="https://www.fmprc.gov.cn/eng/zxxx_662805/202305/t20230519_11080116.html" TargetMode="External"/><Relationship Id="rId1"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hyperlink" Target="https://news.cgtn.com/news/2023-05-19/China-Central-Asia-vow-to-build-closer-community-with-shared-future-1jVLJrBkwuI/index.html" TargetMode="External"/><Relationship Id="rId1"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hdphoto" Target="../media/image34.wdp"/><Relationship Id="rId1"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hyperlink" Target="https://www.china-briefing.com/news/china-2022-encouraged-catalogue-updated-implementation-from-january-1-2023/" TargetMode="External"/><Relationship Id="rId1" Type="http://schemas.openxmlformats.org/officeDocument/2006/relationships/image" Target="../media/image3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0.png"/><Relationship Id="rId2" Type="http://schemas.microsoft.com/office/2007/relationships/hdphoto" Target="../media/image9.wdp"/><Relationship Id="rId1"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microsoft.com/office/2007/relationships/hdphoto" Target="../media/image39.wdp"/><Relationship Id="rId3" Type="http://schemas.openxmlformats.org/officeDocument/2006/relationships/image" Target="../media/image38.png"/><Relationship Id="rId2" Type="http://schemas.microsoft.com/office/2007/relationships/hdphoto" Target="../media/image37.wdp"/><Relationship Id="rId1" Type="http://schemas.openxmlformats.org/officeDocument/2006/relationships/image" Target="../media/image36.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microsoft.com/office/2007/relationships/hdphoto" Target="../media/image43.wdp"/><Relationship Id="rId3" Type="http://schemas.openxmlformats.org/officeDocument/2006/relationships/image" Target="../media/image42.png"/><Relationship Id="rId2" Type="http://schemas.microsoft.com/office/2007/relationships/hdphoto" Target="../media/image41.wdp"/><Relationship Id="rId1" Type="http://schemas.openxmlformats.org/officeDocument/2006/relationships/image" Target="../media/image40.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microsoft.com/office/2007/relationships/hdphoto" Target="../media/image47.wdp"/><Relationship Id="rId3" Type="http://schemas.openxmlformats.org/officeDocument/2006/relationships/image" Target="../media/image46.png"/><Relationship Id="rId2" Type="http://schemas.microsoft.com/office/2007/relationships/hdphoto" Target="../media/image45.wdp"/><Relationship Id="rId1"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hdphoto" Target="../media/image49.wdp"/><Relationship Id="rId1" Type="http://schemas.openxmlformats.org/officeDocument/2006/relationships/image" Target="../media/image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hyperlink" Target="mailto:huangningning@grandall.com.cn" TargetMode="External"/><Relationship Id="rId1"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hdphoto" Target="../media/image55.wdp"/><Relationship Id="rId1" Type="http://schemas.openxmlformats.org/officeDocument/2006/relationships/image" Target="../media/image54.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microsoft.com/office/2007/relationships/hdphoto" Target="../media/image14.wdp"/><Relationship Id="rId2" Type="http://schemas.openxmlformats.org/officeDocument/2006/relationships/image" Target="../media/image13.png"/><Relationship Id="rId1"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6.png"/><Relationship Id="rId1"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hdphoto" Target="../media/image19.wdp"/><Relationship Id="rId1" Type="http://schemas.openxmlformats.org/officeDocument/2006/relationships/image" Target="../media/image18.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hyperlink" Target="http://www.bscongo.org.cn/hangyezixun/295.html" TargetMode="External"/><Relationship Id="rId2" Type="http://schemas.openxmlformats.org/officeDocument/2006/relationships/image" Target="../media/image21.jpeg"/><Relationship Id="rId1" Type="http://schemas.openxmlformats.org/officeDocument/2006/relationships/image" Target="../media/image20.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hyperlink" Target="http://www.bscongo.org.cn/hangyezixun/295.html" TargetMode="External"/><Relationship Id="rId2" Type="http://schemas.openxmlformats.org/officeDocument/2006/relationships/image" Target="../media/image23.jpeg"/><Relationship Id="rId1"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711196" y="1740753"/>
            <a:ext cx="5473294" cy="1200329"/>
          </a:xfrm>
          <a:prstGeom prst="rect">
            <a:avLst/>
          </a:prstGeom>
          <a:noFill/>
        </p:spPr>
        <p:txBody>
          <a:bodyPr wrap="square" rtlCol="0">
            <a:spAutoFit/>
          </a:bodyPr>
          <a:lstStyle/>
          <a:p>
            <a:r>
              <a:rPr kumimoji="1" lang="en-US" altLang="zh-CN" sz="2400" b="1" spc="150" dirty="0">
                <a:latin typeface="Georgia" panose="02040502050405020303" pitchFamily="18" charset="0"/>
                <a:ea typeface="Verdana" panose="020B0604030504040204" pitchFamily="34" charset="0"/>
                <a:cs typeface="Arial" panose="020B0604020202020204" pitchFamily="34" charset="0"/>
              </a:rPr>
              <a:t>ACCESS</a:t>
            </a:r>
            <a:r>
              <a:rPr kumimoji="1" lang="zh-CN" altLang="en-US" sz="2400" b="1" spc="150">
                <a:latin typeface="Georgia" panose="02040502050405020303" pitchFamily="18" charset="0"/>
                <a:ea typeface="Verdana" panose="020B0604030504040204" pitchFamily="34" charset="0"/>
                <a:cs typeface="Arial" panose="020B0604020202020204" pitchFamily="34" charset="0"/>
              </a:rPr>
              <a:t> </a:t>
            </a:r>
            <a:r>
              <a:rPr kumimoji="1" lang="en-US" altLang="zh-CN" sz="2400" b="1" spc="150" dirty="0">
                <a:latin typeface="Georgia" panose="02040502050405020303" pitchFamily="18" charset="0"/>
                <a:ea typeface="Verdana" panose="020B0604030504040204" pitchFamily="34" charset="0"/>
                <a:cs typeface="Arial" panose="020B0604020202020204" pitchFamily="34" charset="0"/>
              </a:rPr>
              <a:t>TO</a:t>
            </a:r>
            <a:r>
              <a:rPr kumimoji="1" lang="zh-CN" altLang="en-US" sz="2400" b="1" spc="150">
                <a:latin typeface="Georgia" panose="02040502050405020303" pitchFamily="18" charset="0"/>
                <a:ea typeface="微软雅黑" panose="020B0503020204020204" pitchFamily="34" charset="-122"/>
                <a:cs typeface="Arial" panose="020B0604020202020204" pitchFamily="34" charset="0"/>
              </a:rPr>
              <a:t> </a:t>
            </a:r>
            <a:r>
              <a:rPr kumimoji="1" lang="en-US" altLang="zh-CN" sz="2400" b="1" spc="150" dirty="0">
                <a:latin typeface="Georgia" panose="02040502050405020303" pitchFamily="18" charset="0"/>
                <a:ea typeface="Verdana" panose="020B0604030504040204" pitchFamily="34" charset="0"/>
                <a:cs typeface="Arial" panose="020B0604020202020204" pitchFamily="34" charset="0"/>
              </a:rPr>
              <a:t>CHINA</a:t>
            </a:r>
            <a:r>
              <a:rPr kumimoji="1" lang="zh-CN" altLang="en-US" sz="2400" b="1" spc="150">
                <a:latin typeface="Georgia" panose="02040502050405020303" pitchFamily="18" charset="0"/>
                <a:ea typeface="微软雅黑" panose="020B0503020204020204" pitchFamily="34" charset="-122"/>
                <a:cs typeface="Arial" panose="020B0604020202020204" pitchFamily="34" charset="0"/>
              </a:rPr>
              <a:t> </a:t>
            </a:r>
            <a:r>
              <a:rPr kumimoji="1" lang="en-US" altLang="zh-CN" sz="2400" b="1" spc="150" dirty="0">
                <a:latin typeface="Georgia" panose="02040502050405020303" pitchFamily="18" charset="0"/>
                <a:ea typeface="微软雅黑" panose="020B0503020204020204" pitchFamily="34" charset="-122"/>
                <a:cs typeface="Arial" panose="020B0604020202020204" pitchFamily="34" charset="0"/>
              </a:rPr>
              <a:t>—</a:t>
            </a:r>
            <a:r>
              <a:rPr kumimoji="1" lang="zh-CN" altLang="en-US" sz="2400" b="1" spc="150">
                <a:latin typeface="Georgia" panose="02040502050405020303" pitchFamily="18" charset="0"/>
                <a:ea typeface="微软雅黑" panose="020B0503020204020204" pitchFamily="34" charset="-122"/>
                <a:cs typeface="Arial" panose="020B0604020202020204" pitchFamily="34" charset="0"/>
              </a:rPr>
              <a:t> </a:t>
            </a:r>
            <a:r>
              <a:rPr kumimoji="1" lang="en-US" altLang="zh-CN" sz="2400" b="1" i="1" spc="150" dirty="0">
                <a:solidFill>
                  <a:srgbClr val="C5222A"/>
                </a:solidFill>
                <a:latin typeface="Georgia" panose="02040502050405020303" pitchFamily="18" charset="0"/>
                <a:ea typeface="Verdana" panose="020B0604030504040204" pitchFamily="34" charset="0"/>
                <a:cs typeface="Arial" panose="020B0604020202020204" pitchFamily="34" charset="0"/>
              </a:rPr>
              <a:t>COLLABORATION AND OPERATION</a:t>
            </a:r>
            <a:endParaRPr kumimoji="1" lang="zh-CN" altLang="en-US" sz="2400" b="1" i="1" spc="150">
              <a:solidFill>
                <a:srgbClr val="C5222A"/>
              </a:solidFill>
              <a:latin typeface="Georgia" panose="02040502050405020303" pitchFamily="18" charset="0"/>
              <a:ea typeface="微软雅黑" panose="020B0503020204020204" pitchFamily="34" charset="-122"/>
              <a:cs typeface="Arial" panose="020B0604020202020204" pitchFamily="34" charset="0"/>
            </a:endParaRPr>
          </a:p>
        </p:txBody>
      </p:sp>
      <p:sp>
        <p:nvSpPr>
          <p:cNvPr id="13" name="文本框 12"/>
          <p:cNvSpPr txBox="1"/>
          <p:nvPr/>
        </p:nvSpPr>
        <p:spPr>
          <a:xfrm>
            <a:off x="711196" y="2950476"/>
            <a:ext cx="2922955" cy="1100301"/>
          </a:xfrm>
          <a:prstGeom prst="rect">
            <a:avLst/>
          </a:prstGeom>
          <a:noFill/>
        </p:spPr>
        <p:txBody>
          <a:bodyPr wrap="square" rtlCol="0">
            <a:spAutoFit/>
          </a:bodyPr>
          <a:lstStyle/>
          <a:p>
            <a:r>
              <a:rPr kumimoji="1" lang="en-US" altLang="zh-CN" sz="1100" b="1" dirty="0">
                <a:latin typeface="Georgia" panose="02040502050405020303" pitchFamily="18" charset="0"/>
                <a:ea typeface="微软雅黑" panose="020B0503020204020204" pitchFamily="34" charset="-122"/>
              </a:rPr>
              <a:t>Henry</a:t>
            </a:r>
            <a:r>
              <a:rPr kumimoji="1" lang="zh-CN" altLang="en-US" sz="1100" b="1">
                <a:latin typeface="Georgia" panose="02040502050405020303" pitchFamily="18" charset="0"/>
                <a:ea typeface="微软雅黑" panose="020B0503020204020204" pitchFamily="34" charset="-122"/>
              </a:rPr>
              <a:t> </a:t>
            </a:r>
            <a:r>
              <a:rPr kumimoji="1" lang="en-US" altLang="zh-CN" sz="1100" b="1" dirty="0">
                <a:latin typeface="Georgia" panose="02040502050405020303" pitchFamily="18" charset="0"/>
                <a:ea typeface="微软雅黑" panose="020B0503020204020204" pitchFamily="34" charset="-122"/>
              </a:rPr>
              <a:t>HUANG(</a:t>
            </a:r>
            <a:r>
              <a:rPr kumimoji="1" lang="zh-CN" altLang="en-US" sz="1100" b="1">
                <a:latin typeface="华文楷体" panose="02010600040101010101" pitchFamily="2" charset="-122"/>
                <a:ea typeface="华文楷体" panose="02010600040101010101" pitchFamily="2" charset="-122"/>
              </a:rPr>
              <a:t>黄宁宁</a:t>
            </a:r>
            <a:r>
              <a:rPr kumimoji="1" lang="en-US" altLang="zh-CN" sz="1100" b="1" dirty="0">
                <a:latin typeface="Georgia" panose="02040502050405020303" pitchFamily="18" charset="0"/>
                <a:ea typeface="微软雅黑" panose="020B0503020204020204" pitchFamily="34" charset="-122"/>
              </a:rPr>
              <a:t>)</a:t>
            </a:r>
            <a:endParaRPr kumimoji="1" lang="en-US" altLang="zh-CN" sz="1100" b="1" dirty="0">
              <a:latin typeface="Georgia" panose="02040502050405020303" pitchFamily="18" charset="0"/>
              <a:ea typeface="微软雅黑" panose="020B0503020204020204" pitchFamily="34" charset="-122"/>
            </a:endParaRPr>
          </a:p>
          <a:p>
            <a:r>
              <a:rPr kumimoji="1" lang="en-US" altLang="zh-CN" sz="1100" dirty="0">
                <a:latin typeface="Georgia" panose="02040502050405020303" pitchFamily="18" charset="0"/>
                <a:ea typeface="微软雅黑" panose="020B0503020204020204" pitchFamily="34" charset="-122"/>
              </a:rPr>
              <a:t>Partner</a:t>
            </a:r>
            <a:endParaRPr kumimoji="1" lang="en-US" altLang="zh-CN" sz="1100" dirty="0">
              <a:latin typeface="Georgia" panose="02040502050405020303" pitchFamily="18" charset="0"/>
              <a:ea typeface="微软雅黑" panose="020B0503020204020204" pitchFamily="34" charset="-122"/>
            </a:endParaRPr>
          </a:p>
          <a:p>
            <a:r>
              <a:rPr kumimoji="1" lang="en-US" altLang="zh-CN" sz="1100" dirty="0">
                <a:latin typeface="Georgia" panose="02040502050405020303" pitchFamily="18" charset="0"/>
                <a:ea typeface="微软雅黑" panose="020B0503020204020204" pitchFamily="34" charset="-122"/>
              </a:rPr>
              <a:t>Grandall</a:t>
            </a:r>
            <a:r>
              <a:rPr kumimoji="1" lang="zh-CN" altLang="en-US" sz="1100">
                <a:latin typeface="Georgia" panose="02040502050405020303" pitchFamily="18" charset="0"/>
                <a:ea typeface="微软雅黑" panose="020B0503020204020204" pitchFamily="34" charset="-122"/>
              </a:rPr>
              <a:t> </a:t>
            </a:r>
            <a:r>
              <a:rPr kumimoji="1" lang="en-US" altLang="zh-CN" sz="1100" dirty="0">
                <a:latin typeface="Georgia" panose="02040502050405020303" pitchFamily="18" charset="0"/>
                <a:ea typeface="微软雅黑" panose="020B0503020204020204" pitchFamily="34" charset="-122"/>
              </a:rPr>
              <a:t>Law</a:t>
            </a:r>
            <a:r>
              <a:rPr kumimoji="1" lang="zh-CN" altLang="en-US" sz="1100">
                <a:latin typeface="Georgia" panose="02040502050405020303" pitchFamily="18" charset="0"/>
                <a:ea typeface="微软雅黑" panose="020B0503020204020204" pitchFamily="34" charset="-122"/>
              </a:rPr>
              <a:t> </a:t>
            </a:r>
            <a:r>
              <a:rPr kumimoji="1" lang="en-US" altLang="zh-CN" sz="1100" dirty="0">
                <a:latin typeface="Georgia" panose="02040502050405020303" pitchFamily="18" charset="0"/>
                <a:ea typeface="微软雅黑" panose="020B0503020204020204" pitchFamily="34" charset="-122"/>
              </a:rPr>
              <a:t>Firm</a:t>
            </a:r>
            <a:r>
              <a:rPr kumimoji="1" lang="zh-CN" altLang="en-US" sz="1100">
                <a:latin typeface="Georgia" panose="02040502050405020303" pitchFamily="18" charset="0"/>
                <a:ea typeface="微软雅黑" panose="020B0503020204020204" pitchFamily="34" charset="-122"/>
              </a:rPr>
              <a:t> </a:t>
            </a:r>
            <a:r>
              <a:rPr kumimoji="1" lang="en-US" altLang="zh-CN" sz="1100" dirty="0">
                <a:latin typeface="Georgia" panose="02040502050405020303" pitchFamily="18" charset="0"/>
                <a:ea typeface="微软雅黑" panose="020B0503020204020204" pitchFamily="34" charset="-122"/>
              </a:rPr>
              <a:t>(Shanghai)</a:t>
            </a:r>
            <a:endParaRPr kumimoji="1" lang="en-US" altLang="zh-CN" sz="1100" dirty="0">
              <a:latin typeface="Georgia" panose="02040502050405020303" pitchFamily="18" charset="0"/>
              <a:ea typeface="微软雅黑" panose="020B0503020204020204" pitchFamily="34" charset="-122"/>
            </a:endParaRPr>
          </a:p>
          <a:p>
            <a:endParaRPr kumimoji="1" lang="en-US" altLang="zh-CN" sz="1100" dirty="0">
              <a:latin typeface="Georgia" panose="02040502050405020303" pitchFamily="18" charset="0"/>
              <a:ea typeface="微软雅黑" panose="020B0503020204020204" pitchFamily="34" charset="-122"/>
            </a:endParaRPr>
          </a:p>
          <a:p>
            <a:endParaRPr kumimoji="1" lang="en-US" altLang="zh-CN" sz="1100" dirty="0">
              <a:latin typeface="Georgia" panose="02040502050405020303" pitchFamily="18" charset="0"/>
              <a:ea typeface="微软雅黑" panose="020B0503020204020204" pitchFamily="34" charset="-122"/>
            </a:endParaRPr>
          </a:p>
          <a:p>
            <a:r>
              <a:rPr kumimoji="1" lang="en-US" altLang="zh-CN" sz="1100" dirty="0">
                <a:latin typeface="Georgia" panose="02040502050405020303" pitchFamily="18" charset="0"/>
                <a:ea typeface="微软雅黑" panose="020B0503020204020204" pitchFamily="34" charset="-122"/>
              </a:rPr>
              <a:t>2023.09</a:t>
            </a:r>
            <a:endParaRPr kumimoji="1" lang="zh-CN" altLang="en-US" sz="1100">
              <a:latin typeface="Georgia" panose="02040502050405020303" pitchFamily="18" charset="0"/>
              <a:ea typeface="微软雅黑" panose="020B0503020204020204" pitchFamily="34"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22855" y="2169622"/>
            <a:ext cx="3866307" cy="2174797"/>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4099" y="2167780"/>
            <a:ext cx="3866307" cy="2174797"/>
          </a:xfrm>
          <a:prstGeom prst="rect">
            <a:avLst/>
          </a:prstGeom>
          <a:noFill/>
          <a:extLst>
            <a:ext uri="{909E8E84-426E-40DD-AFC4-6F175D3DCCD1}">
              <a14:hiddenFill xmlns:a14="http://schemas.microsoft.com/office/drawing/2010/main">
                <a:solidFill>
                  <a:srgbClr val="FFFFFF"/>
                </a:solidFill>
              </a14:hiddenFill>
            </a:ext>
          </a:extLst>
        </p:spPr>
      </p:pic>
      <p:sp>
        <p:nvSpPr>
          <p:cNvPr id="5" name="灯片编号占位符 4"/>
          <p:cNvSpPr>
            <a:spLocks noGrp="1"/>
          </p:cNvSpPr>
          <p:nvPr>
            <p:ph type="sldNum" sz="quarter" idx="10"/>
          </p:nvPr>
        </p:nvSpPr>
        <p:spPr>
          <a:xfrm>
            <a:off x="8314840" y="4913981"/>
            <a:ext cx="378739" cy="281593"/>
          </a:xfrm>
        </p:spPr>
        <p:txBody>
          <a:bodyPr/>
          <a:lstStyle/>
          <a:p>
            <a:fld id="{45F3BD24-A578-5544-8B66-0AC732B1B665}" type="slidenum">
              <a:rPr kumimoji="1" lang="zh-CN" altLang="en-US" smtClean="0">
                <a:latin typeface="Arial" panose="020B0604020202020204" pitchFamily="34" charset="0"/>
                <a:ea typeface="微软雅黑" panose="020B0503020204020204" pitchFamily="34" charset="-122"/>
                <a:cs typeface="Arial" panose="020B0604020202020204" pitchFamily="34" charset="0"/>
              </a:rPr>
            </a:fld>
            <a:endParaRPr kumimoji="1" lang="zh-CN" altLang="en-US">
              <a:latin typeface="Arial" panose="020B0604020202020204" pitchFamily="34" charset="0"/>
              <a:ea typeface="微软雅黑" panose="020B0503020204020204" pitchFamily="34" charset="-122"/>
              <a:cs typeface="Arial" panose="020B0604020202020204" pitchFamily="34" charset="0"/>
            </a:endParaRPr>
          </a:p>
        </p:txBody>
      </p:sp>
      <p:cxnSp>
        <p:nvCxnSpPr>
          <p:cNvPr id="7" name="直接连接符 14"/>
          <p:cNvCxnSpPr/>
          <p:nvPr/>
        </p:nvCxnSpPr>
        <p:spPr>
          <a:xfrm>
            <a:off x="387867" y="763999"/>
            <a:ext cx="4606605" cy="0"/>
          </a:xfrm>
          <a:prstGeom prst="line">
            <a:avLst/>
          </a:prstGeom>
          <a:ln w="12700">
            <a:solidFill>
              <a:schemeClr val="bg1">
                <a:lumMod val="75000"/>
                <a:alpha val="80000"/>
              </a:schemeClr>
            </a:solidFill>
          </a:ln>
        </p:spPr>
        <p:style>
          <a:lnRef idx="1">
            <a:schemeClr val="dk1"/>
          </a:lnRef>
          <a:fillRef idx="0">
            <a:schemeClr val="dk1"/>
          </a:fillRef>
          <a:effectRef idx="0">
            <a:schemeClr val="dk1"/>
          </a:effectRef>
          <a:fontRef idx="minor">
            <a:schemeClr val="tx1"/>
          </a:fontRef>
        </p:style>
      </p:cxnSp>
      <p:sp>
        <p:nvSpPr>
          <p:cNvPr id="10" name="文本框 9"/>
          <p:cNvSpPr txBox="1"/>
          <p:nvPr/>
        </p:nvSpPr>
        <p:spPr>
          <a:xfrm>
            <a:off x="257971" y="1029558"/>
            <a:ext cx="8435608" cy="1323439"/>
          </a:xfrm>
          <a:prstGeom prst="rect">
            <a:avLst/>
          </a:prstGeom>
          <a:noFill/>
        </p:spPr>
        <p:txBody>
          <a:bodyPr wrap="square" rtlCol="0">
            <a:spAutoFit/>
          </a:bodyPr>
          <a:lstStyle/>
          <a:p>
            <a:pPr algn="just"/>
            <a:endParaRPr lang="en-US" altLang="zh-CN" sz="1000" dirty="0">
              <a:latin typeface="Georgia" panose="02040502050405020303" pitchFamily="18" charset="0"/>
            </a:endParaRPr>
          </a:p>
          <a:p>
            <a:pPr marL="171450" indent="-171450" algn="just">
              <a:buFont typeface="Arial" panose="020B0604020202020204" pitchFamily="34" charset="0"/>
              <a:buChar char="•"/>
            </a:pPr>
            <a:r>
              <a:rPr lang="en-US" altLang="zh-CN" sz="1000" dirty="0">
                <a:latin typeface="Georgia" panose="02040502050405020303" pitchFamily="18" charset="0"/>
              </a:rPr>
              <a:t>From</a:t>
            </a:r>
            <a:r>
              <a:rPr lang="zh-CN" altLang="en-US" sz="1000">
                <a:latin typeface="Georgia" panose="02040502050405020303" pitchFamily="18" charset="0"/>
              </a:rPr>
              <a:t> </a:t>
            </a:r>
            <a:r>
              <a:rPr lang="en-US" altLang="zh-CN" sz="1000" dirty="0">
                <a:latin typeface="Georgia" panose="02040502050405020303" pitchFamily="18" charset="0"/>
              </a:rPr>
              <a:t>1988 to 2009, overseas NGOs cooperated more with government agencies, universities, and research institutions. After 2009, with the rise of local social organizations and private economy, overseas</a:t>
            </a:r>
            <a:r>
              <a:rPr lang="zh-CN" altLang="en-US" sz="1000">
                <a:latin typeface="Georgia" panose="02040502050405020303" pitchFamily="18" charset="0"/>
              </a:rPr>
              <a:t> </a:t>
            </a:r>
            <a:r>
              <a:rPr lang="en-US" altLang="zh-CN" sz="1000" dirty="0">
                <a:latin typeface="Georgia" panose="02040502050405020303" pitchFamily="18" charset="0"/>
              </a:rPr>
              <a:t>NGOs began to strengthen the contact with social organizations, private enterprises and civil groups in China.</a:t>
            </a:r>
            <a:r>
              <a:rPr lang="zh-CN" altLang="en-US" sz="1000">
                <a:latin typeface="Georgia" panose="02040502050405020303" pitchFamily="18" charset="0"/>
              </a:rPr>
              <a:t> </a:t>
            </a:r>
            <a:endParaRPr lang="en-US" altLang="zh-CN" sz="1000" dirty="0">
              <a:latin typeface="Georgia" panose="02040502050405020303" pitchFamily="18" charset="0"/>
            </a:endParaRPr>
          </a:p>
          <a:p>
            <a:pPr marL="171450" indent="-171450" algn="just">
              <a:buFont typeface="Arial" panose="020B0604020202020204" pitchFamily="34" charset="0"/>
              <a:buChar char="•"/>
            </a:pPr>
            <a:r>
              <a:rPr lang="en-US" altLang="zh-CN" sz="1000" dirty="0">
                <a:latin typeface="Georgia" panose="02040502050405020303" pitchFamily="18" charset="0"/>
              </a:rPr>
              <a:t>According</a:t>
            </a:r>
            <a:r>
              <a:rPr lang="zh-CN" altLang="en-US" sz="1000">
                <a:latin typeface="Georgia" panose="02040502050405020303" pitchFamily="18" charset="0"/>
              </a:rPr>
              <a:t> </a:t>
            </a:r>
            <a:r>
              <a:rPr lang="en-US" altLang="zh-CN" sz="1000" dirty="0">
                <a:latin typeface="Georgia" panose="02040502050405020303" pitchFamily="18" charset="0"/>
              </a:rPr>
              <a:t>to</a:t>
            </a:r>
            <a:r>
              <a:rPr lang="zh-CN" altLang="en-US" sz="1000">
                <a:latin typeface="Georgia" panose="02040502050405020303" pitchFamily="18" charset="0"/>
              </a:rPr>
              <a:t> </a:t>
            </a:r>
            <a:r>
              <a:rPr lang="en-US" altLang="zh-CN" sz="1000" dirty="0">
                <a:latin typeface="Georgia" panose="02040502050405020303" pitchFamily="18" charset="0"/>
              </a:rPr>
              <a:t>the</a:t>
            </a:r>
            <a:r>
              <a:rPr lang="zh-CN" altLang="en-US" sz="1000">
                <a:latin typeface="Georgia" panose="02040502050405020303" pitchFamily="18" charset="0"/>
              </a:rPr>
              <a:t> </a:t>
            </a:r>
            <a:r>
              <a:rPr lang="en-US" altLang="zh-CN" sz="1000" dirty="0">
                <a:latin typeface="Georgia" panose="02040502050405020303" pitchFamily="18" charset="0"/>
              </a:rPr>
              <a:t>statistic,</a:t>
            </a:r>
            <a:r>
              <a:rPr lang="zh-CN" altLang="en-US" sz="1000">
                <a:latin typeface="Georgia" panose="02040502050405020303" pitchFamily="18" charset="0"/>
              </a:rPr>
              <a:t> </a:t>
            </a:r>
            <a:r>
              <a:rPr lang="en-US" altLang="zh-CN" sz="1000" dirty="0">
                <a:latin typeface="Georgia" panose="02040502050405020303" pitchFamily="18" charset="0"/>
              </a:rPr>
              <a:t>the </a:t>
            </a:r>
            <a:r>
              <a:rPr lang="en-US" altLang="zh-CN" sz="1000" b="1" u="sng" dirty="0">
                <a:latin typeface="Georgia" panose="02040502050405020303" pitchFamily="18" charset="0"/>
              </a:rPr>
              <a:t>economic field </a:t>
            </a:r>
            <a:r>
              <a:rPr lang="en-US" altLang="zh-CN" sz="1000" dirty="0">
                <a:latin typeface="Georgia" panose="02040502050405020303" pitchFamily="18" charset="0"/>
              </a:rPr>
              <a:t>is the main field of activities of overseas</a:t>
            </a:r>
            <a:r>
              <a:rPr lang="zh-CN" altLang="en-US" sz="1000">
                <a:latin typeface="Georgia" panose="02040502050405020303" pitchFamily="18" charset="0"/>
              </a:rPr>
              <a:t> </a:t>
            </a:r>
            <a:r>
              <a:rPr lang="en-US" altLang="zh-CN" sz="1000" dirty="0">
                <a:latin typeface="Georgia" panose="02040502050405020303" pitchFamily="18" charset="0"/>
              </a:rPr>
              <a:t>NGOs</a:t>
            </a:r>
            <a:r>
              <a:rPr lang="zh-CN" altLang="en-US" sz="1000">
                <a:latin typeface="Georgia" panose="02040502050405020303" pitchFamily="18" charset="0"/>
              </a:rPr>
              <a:t> </a:t>
            </a:r>
            <a:r>
              <a:rPr lang="en-US" altLang="zh-CN" sz="1000" dirty="0">
                <a:latin typeface="Georgia" panose="02040502050405020303" pitchFamily="18" charset="0"/>
              </a:rPr>
              <a:t>in China, followed by </a:t>
            </a:r>
            <a:r>
              <a:rPr lang="en-US" altLang="zh-CN" sz="1000" b="1" u="sng" dirty="0">
                <a:latin typeface="Georgia" panose="02040502050405020303" pitchFamily="18" charset="0"/>
              </a:rPr>
              <a:t>education</a:t>
            </a:r>
            <a:r>
              <a:rPr lang="en-US" altLang="zh-CN" sz="1000" dirty="0">
                <a:latin typeface="Georgia" panose="02040502050405020303" pitchFamily="18" charset="0"/>
              </a:rPr>
              <a:t>, </a:t>
            </a:r>
            <a:r>
              <a:rPr lang="en-US" altLang="zh-CN" sz="1000" b="1" u="sng" dirty="0">
                <a:latin typeface="Georgia" panose="02040502050405020303" pitchFamily="18" charset="0"/>
              </a:rPr>
              <a:t>disaster</a:t>
            </a:r>
            <a:r>
              <a:rPr lang="zh-CN" altLang="en-US" sz="1000" b="1" u="sng">
                <a:latin typeface="Georgia" panose="02040502050405020303" pitchFamily="18" charset="0"/>
              </a:rPr>
              <a:t> </a:t>
            </a:r>
            <a:r>
              <a:rPr lang="en-US" altLang="zh-CN" sz="1000" b="1" u="sng" dirty="0">
                <a:latin typeface="Georgia" panose="02040502050405020303" pitchFamily="18" charset="0"/>
              </a:rPr>
              <a:t>relief</a:t>
            </a:r>
            <a:r>
              <a:rPr lang="en-US" altLang="zh-CN" sz="1000" dirty="0">
                <a:latin typeface="Georgia" panose="02040502050405020303" pitchFamily="18" charset="0"/>
              </a:rPr>
              <a:t>, </a:t>
            </a:r>
            <a:r>
              <a:rPr lang="en-US" altLang="zh-CN" sz="1000" b="1" u="sng" dirty="0">
                <a:latin typeface="Georgia" panose="02040502050405020303" pitchFamily="18" charset="0"/>
              </a:rPr>
              <a:t>health</a:t>
            </a:r>
            <a:r>
              <a:rPr lang="en-US" altLang="zh-CN" sz="1000" dirty="0">
                <a:latin typeface="Georgia" panose="02040502050405020303" pitchFamily="18" charset="0"/>
              </a:rPr>
              <a:t> and </a:t>
            </a:r>
            <a:r>
              <a:rPr lang="en-US" altLang="zh-CN" sz="1000" b="1" u="sng" dirty="0">
                <a:latin typeface="Georgia" panose="02040502050405020303" pitchFamily="18" charset="0"/>
              </a:rPr>
              <a:t>environmental protection</a:t>
            </a:r>
            <a:r>
              <a:rPr lang="en-US" altLang="zh-CN" sz="1000" dirty="0">
                <a:latin typeface="Georgia" panose="02040502050405020303" pitchFamily="18" charset="0"/>
              </a:rPr>
              <a:t>, accounting for </a:t>
            </a:r>
            <a:r>
              <a:rPr lang="en-US" altLang="zh-CN" sz="1000" b="1" u="sng" dirty="0">
                <a:latin typeface="Georgia" panose="02040502050405020303" pitchFamily="18" charset="0"/>
              </a:rPr>
              <a:t>80.53% in</a:t>
            </a:r>
            <a:r>
              <a:rPr lang="zh-CN" altLang="en-US" sz="1000" b="1" u="sng">
                <a:latin typeface="Georgia" panose="02040502050405020303" pitchFamily="18" charset="0"/>
              </a:rPr>
              <a:t> </a:t>
            </a:r>
            <a:r>
              <a:rPr lang="en-US" altLang="zh-CN" sz="1000" b="1" u="sng" dirty="0">
                <a:latin typeface="Georgia" panose="02040502050405020303" pitchFamily="18" charset="0"/>
              </a:rPr>
              <a:t>total</a:t>
            </a:r>
            <a:r>
              <a:rPr lang="en-US" altLang="zh-CN" sz="1000" dirty="0">
                <a:latin typeface="Georgia" panose="02040502050405020303" pitchFamily="18" charset="0"/>
              </a:rPr>
              <a:t>.</a:t>
            </a:r>
            <a:endParaRPr lang="en-US" altLang="zh-CN" sz="1000" dirty="0">
              <a:latin typeface="Georgia" panose="02040502050405020303" pitchFamily="18" charset="0"/>
            </a:endParaRPr>
          </a:p>
          <a:p>
            <a:pPr marL="171450" indent="-171450" algn="just">
              <a:buFont typeface="Arial" panose="020B0604020202020204" pitchFamily="34" charset="0"/>
              <a:buChar char="•"/>
            </a:pPr>
            <a:endParaRPr lang="en-US" altLang="zh-CN" sz="1000" dirty="0">
              <a:latin typeface="Georgia" panose="02040502050405020303" pitchFamily="18" charset="0"/>
            </a:endParaRPr>
          </a:p>
          <a:p>
            <a:pPr algn="just"/>
            <a:endParaRPr lang="en-US" altLang="zh-CN" sz="1000" dirty="0">
              <a:effectLst/>
              <a:latin typeface="Georgia" panose="02040502050405020303" pitchFamily="18" charset="0"/>
            </a:endParaRPr>
          </a:p>
        </p:txBody>
      </p:sp>
      <p:sp>
        <p:nvSpPr>
          <p:cNvPr id="13" name="文本框 12"/>
          <p:cNvSpPr txBox="1"/>
          <p:nvPr/>
        </p:nvSpPr>
        <p:spPr>
          <a:xfrm>
            <a:off x="5351203" y="2772123"/>
            <a:ext cx="560267" cy="246221"/>
          </a:xfrm>
          <a:prstGeom prst="rect">
            <a:avLst/>
          </a:prstGeom>
          <a:solidFill>
            <a:srgbClr val="E0EEF6"/>
          </a:solidFill>
        </p:spPr>
        <p:txBody>
          <a:bodyPr wrap="square" rtlCol="0">
            <a:spAutoFit/>
          </a:bodyPr>
          <a:lstStyle/>
          <a:p>
            <a:r>
              <a:rPr kumimoji="1" lang="en-US" altLang="zh-CN" sz="500" b="1" dirty="0">
                <a:latin typeface="Arial" panose="020B0604020202020204" pitchFamily="34" charset="0"/>
                <a:cs typeface="Arial" panose="020B0604020202020204" pitchFamily="34" charset="0"/>
              </a:rPr>
              <a:t>Disaster</a:t>
            </a:r>
            <a:r>
              <a:rPr kumimoji="1" lang="zh-CN" altLang="en-US" sz="500" b="1">
                <a:latin typeface="Arial" panose="020B0604020202020204" pitchFamily="34" charset="0"/>
                <a:cs typeface="Arial" panose="020B0604020202020204" pitchFamily="34" charset="0"/>
              </a:rPr>
              <a:t> </a:t>
            </a:r>
            <a:r>
              <a:rPr kumimoji="1" lang="en-US" altLang="zh-CN" sz="500" b="1" dirty="0">
                <a:latin typeface="Arial" panose="020B0604020202020204" pitchFamily="34" charset="0"/>
                <a:cs typeface="Arial" panose="020B0604020202020204" pitchFamily="34" charset="0"/>
              </a:rPr>
              <a:t>Relief</a:t>
            </a:r>
            <a:endParaRPr kumimoji="1" lang="en-US" altLang="zh-CN" sz="500" b="1" dirty="0">
              <a:latin typeface="Arial" panose="020B0604020202020204" pitchFamily="34" charset="0"/>
              <a:cs typeface="Arial" panose="020B0604020202020204" pitchFamily="34" charset="0"/>
            </a:endParaRPr>
          </a:p>
        </p:txBody>
      </p:sp>
      <p:sp>
        <p:nvSpPr>
          <p:cNvPr id="16" name="文本框 15"/>
          <p:cNvSpPr txBox="1"/>
          <p:nvPr/>
        </p:nvSpPr>
        <p:spPr>
          <a:xfrm>
            <a:off x="7295427" y="2598183"/>
            <a:ext cx="474499" cy="169277"/>
          </a:xfrm>
          <a:prstGeom prst="rect">
            <a:avLst/>
          </a:prstGeom>
          <a:solidFill>
            <a:srgbClr val="E5F3FA"/>
          </a:solidFill>
        </p:spPr>
        <p:txBody>
          <a:bodyPr wrap="square" rtlCol="0">
            <a:spAutoFit/>
          </a:bodyPr>
          <a:lstStyle/>
          <a:p>
            <a:r>
              <a:rPr kumimoji="1" lang="en-US" altLang="zh-CN" sz="500" b="1" dirty="0">
                <a:latin typeface="Arial" panose="020B0604020202020204" pitchFamily="34" charset="0"/>
                <a:cs typeface="Arial" panose="020B0604020202020204" pitchFamily="34" charset="0"/>
              </a:rPr>
              <a:t>Others</a:t>
            </a:r>
            <a:endParaRPr kumimoji="1" lang="en-US" altLang="zh-CN" sz="500" b="1" dirty="0">
              <a:latin typeface="Arial" panose="020B0604020202020204" pitchFamily="34" charset="0"/>
              <a:cs typeface="Arial" panose="020B0604020202020204" pitchFamily="34" charset="0"/>
            </a:endParaRPr>
          </a:p>
        </p:txBody>
      </p:sp>
      <p:sp>
        <p:nvSpPr>
          <p:cNvPr id="19" name="文本框 18"/>
          <p:cNvSpPr txBox="1"/>
          <p:nvPr/>
        </p:nvSpPr>
        <p:spPr>
          <a:xfrm>
            <a:off x="1339267" y="4058636"/>
            <a:ext cx="654815" cy="169277"/>
          </a:xfrm>
          <a:prstGeom prst="rect">
            <a:avLst/>
          </a:prstGeom>
          <a:solidFill>
            <a:srgbClr val="DAE9F7"/>
          </a:solidFill>
        </p:spPr>
        <p:txBody>
          <a:bodyPr wrap="square" rtlCol="0">
            <a:spAutoFit/>
          </a:bodyPr>
          <a:lstStyle/>
          <a:p>
            <a:r>
              <a:rPr kumimoji="1" lang="en-US" altLang="zh-CN" sz="500" b="1" dirty="0">
                <a:latin typeface="Arial" panose="020B0604020202020204" pitchFamily="34" charset="0"/>
                <a:cs typeface="Arial" panose="020B0604020202020204" pitchFamily="34" charset="0"/>
              </a:rPr>
              <a:t>Economy</a:t>
            </a:r>
            <a:endParaRPr kumimoji="1" lang="en-US" altLang="zh-CN" sz="500" b="1" dirty="0">
              <a:latin typeface="Arial" panose="020B0604020202020204" pitchFamily="34" charset="0"/>
              <a:cs typeface="Arial" panose="020B0604020202020204" pitchFamily="34" charset="0"/>
            </a:endParaRPr>
          </a:p>
        </p:txBody>
      </p:sp>
      <p:sp>
        <p:nvSpPr>
          <p:cNvPr id="20" name="文本框 19"/>
          <p:cNvSpPr txBox="1"/>
          <p:nvPr/>
        </p:nvSpPr>
        <p:spPr>
          <a:xfrm>
            <a:off x="7693737" y="3025651"/>
            <a:ext cx="621103" cy="169277"/>
          </a:xfrm>
          <a:prstGeom prst="rect">
            <a:avLst/>
          </a:prstGeom>
          <a:solidFill>
            <a:srgbClr val="E4F2FA"/>
          </a:solidFill>
        </p:spPr>
        <p:txBody>
          <a:bodyPr wrap="square" rtlCol="0">
            <a:spAutoFit/>
          </a:bodyPr>
          <a:lstStyle/>
          <a:p>
            <a:r>
              <a:rPr kumimoji="1" lang="en-US" altLang="zh-CN" sz="500" b="1" dirty="0">
                <a:latin typeface="Arial" panose="020B0604020202020204" pitchFamily="34" charset="0"/>
                <a:cs typeface="Arial" panose="020B0604020202020204" pitchFamily="34" charset="0"/>
              </a:rPr>
              <a:t>Economy</a:t>
            </a:r>
            <a:endParaRPr kumimoji="1" lang="en-US" altLang="zh-CN" sz="500" b="1" dirty="0">
              <a:latin typeface="Arial" panose="020B0604020202020204" pitchFamily="34" charset="0"/>
              <a:cs typeface="Arial" panose="020B0604020202020204" pitchFamily="34" charset="0"/>
            </a:endParaRPr>
          </a:p>
        </p:txBody>
      </p:sp>
      <p:sp>
        <p:nvSpPr>
          <p:cNvPr id="21" name="文本框 20"/>
          <p:cNvSpPr txBox="1"/>
          <p:nvPr/>
        </p:nvSpPr>
        <p:spPr>
          <a:xfrm>
            <a:off x="5342307" y="2393515"/>
            <a:ext cx="431428" cy="169277"/>
          </a:xfrm>
          <a:prstGeom prst="rect">
            <a:avLst/>
          </a:prstGeom>
          <a:solidFill>
            <a:srgbClr val="E6F4FB"/>
          </a:solidFill>
        </p:spPr>
        <p:txBody>
          <a:bodyPr wrap="square" rtlCol="0">
            <a:spAutoFit/>
          </a:bodyPr>
          <a:lstStyle/>
          <a:p>
            <a:r>
              <a:rPr kumimoji="1" lang="en-US" altLang="zh-CN" sz="500" b="1" dirty="0">
                <a:latin typeface="Arial" panose="020B0604020202020204" pitchFamily="34" charset="0"/>
                <a:cs typeface="Arial" panose="020B0604020202020204" pitchFamily="34" charset="0"/>
              </a:rPr>
              <a:t>Health</a:t>
            </a:r>
            <a:endParaRPr kumimoji="1" lang="en-US" altLang="zh-CN" sz="500" b="1" dirty="0">
              <a:latin typeface="Arial" panose="020B0604020202020204" pitchFamily="34" charset="0"/>
              <a:cs typeface="Arial" panose="020B0604020202020204" pitchFamily="34" charset="0"/>
            </a:endParaRPr>
          </a:p>
        </p:txBody>
      </p:sp>
      <p:sp>
        <p:nvSpPr>
          <p:cNvPr id="22" name="文本框 21"/>
          <p:cNvSpPr txBox="1"/>
          <p:nvPr/>
        </p:nvSpPr>
        <p:spPr>
          <a:xfrm>
            <a:off x="5351204" y="3317798"/>
            <a:ext cx="560268" cy="169277"/>
          </a:xfrm>
          <a:prstGeom prst="rect">
            <a:avLst/>
          </a:prstGeom>
          <a:solidFill>
            <a:srgbClr val="E0EDF9"/>
          </a:solidFill>
        </p:spPr>
        <p:txBody>
          <a:bodyPr wrap="square" rtlCol="0">
            <a:spAutoFit/>
          </a:bodyPr>
          <a:lstStyle/>
          <a:p>
            <a:r>
              <a:rPr kumimoji="1" lang="en-US" altLang="zh-CN" sz="500" b="1" dirty="0">
                <a:latin typeface="Arial" panose="020B0604020202020204" pitchFamily="34" charset="0"/>
                <a:cs typeface="Arial" panose="020B0604020202020204" pitchFamily="34" charset="0"/>
              </a:rPr>
              <a:t>Education</a:t>
            </a:r>
            <a:endParaRPr kumimoji="1" lang="en-US" altLang="zh-CN" sz="500" b="1" dirty="0">
              <a:latin typeface="Arial" panose="020B0604020202020204" pitchFamily="34" charset="0"/>
              <a:cs typeface="Arial" panose="020B0604020202020204" pitchFamily="34" charset="0"/>
            </a:endParaRPr>
          </a:p>
        </p:txBody>
      </p:sp>
      <p:sp>
        <p:nvSpPr>
          <p:cNvPr id="24" name="文本框 23"/>
          <p:cNvSpPr txBox="1"/>
          <p:nvPr/>
        </p:nvSpPr>
        <p:spPr>
          <a:xfrm>
            <a:off x="6427042" y="2315581"/>
            <a:ext cx="621103" cy="246221"/>
          </a:xfrm>
          <a:prstGeom prst="rect">
            <a:avLst/>
          </a:prstGeom>
          <a:solidFill>
            <a:srgbClr val="F0F9FF"/>
          </a:solidFill>
        </p:spPr>
        <p:txBody>
          <a:bodyPr wrap="square" rtlCol="0">
            <a:spAutoFit/>
          </a:bodyPr>
          <a:lstStyle/>
          <a:p>
            <a:r>
              <a:rPr kumimoji="1" lang="en-US" altLang="zh-CN" sz="500" b="1" dirty="0">
                <a:latin typeface="Arial" panose="020B0604020202020204" pitchFamily="34" charset="0"/>
                <a:cs typeface="Arial" panose="020B0604020202020204" pitchFamily="34" charset="0"/>
              </a:rPr>
              <a:t>Environmental</a:t>
            </a:r>
            <a:r>
              <a:rPr kumimoji="1" lang="zh-CN" altLang="en-US" sz="500" b="1">
                <a:latin typeface="Arial" panose="020B0604020202020204" pitchFamily="34" charset="0"/>
                <a:cs typeface="Arial" panose="020B0604020202020204" pitchFamily="34" charset="0"/>
              </a:rPr>
              <a:t> </a:t>
            </a:r>
            <a:r>
              <a:rPr kumimoji="1" lang="en-US" altLang="zh-CN" sz="500" b="1" dirty="0">
                <a:latin typeface="Arial" panose="020B0604020202020204" pitchFamily="34" charset="0"/>
                <a:cs typeface="Arial" panose="020B0604020202020204" pitchFamily="34" charset="0"/>
              </a:rPr>
              <a:t>Protection</a:t>
            </a:r>
            <a:endParaRPr kumimoji="1" lang="en-US" altLang="zh-CN" sz="500" b="1" dirty="0">
              <a:latin typeface="Arial" panose="020B0604020202020204" pitchFamily="34" charset="0"/>
              <a:cs typeface="Arial" panose="020B0604020202020204" pitchFamily="34" charset="0"/>
            </a:endParaRPr>
          </a:p>
        </p:txBody>
      </p:sp>
      <p:sp>
        <p:nvSpPr>
          <p:cNvPr id="25" name="文本框 24"/>
          <p:cNvSpPr txBox="1"/>
          <p:nvPr/>
        </p:nvSpPr>
        <p:spPr>
          <a:xfrm>
            <a:off x="251144" y="894515"/>
            <a:ext cx="4934778" cy="246221"/>
          </a:xfrm>
          <a:prstGeom prst="rect">
            <a:avLst/>
          </a:prstGeom>
          <a:noFill/>
        </p:spPr>
        <p:txBody>
          <a:bodyPr wrap="square">
            <a:spAutoFit/>
          </a:bodyPr>
          <a:lstStyle/>
          <a:p>
            <a:pPr marL="171450" indent="-171450" algn="just">
              <a:buFont typeface="Arial" panose="020B0604020202020204" pitchFamily="34" charset="0"/>
              <a:buChar char="•"/>
            </a:pPr>
            <a:r>
              <a:rPr lang="en-US" altLang="zh-CN" sz="1000" b="1" dirty="0">
                <a:effectLst/>
                <a:latin typeface="Georgia" panose="02040502050405020303" pitchFamily="18" charset="0"/>
              </a:rPr>
              <a:t>OVERSEAS</a:t>
            </a:r>
            <a:r>
              <a:rPr lang="zh-CN" altLang="en-US" sz="1000" b="1">
                <a:effectLst/>
                <a:latin typeface="Georgia" panose="02040502050405020303" pitchFamily="18" charset="0"/>
              </a:rPr>
              <a:t> </a:t>
            </a:r>
            <a:r>
              <a:rPr lang="en-US" altLang="zh-CN" sz="1000" b="1" dirty="0">
                <a:effectLst/>
                <a:latin typeface="Georgia" panose="02040502050405020303" pitchFamily="18" charset="0"/>
              </a:rPr>
              <a:t>NGOS</a:t>
            </a:r>
            <a:endParaRPr lang="en-US" altLang="zh-CN" sz="1000" b="1" dirty="0">
              <a:effectLst/>
              <a:latin typeface="Georgia" panose="02040502050405020303" pitchFamily="18" charset="0"/>
            </a:endParaRPr>
          </a:p>
        </p:txBody>
      </p:sp>
      <p:sp>
        <p:nvSpPr>
          <p:cNvPr id="26" name="文本框 25"/>
          <p:cNvSpPr txBox="1"/>
          <p:nvPr/>
        </p:nvSpPr>
        <p:spPr>
          <a:xfrm>
            <a:off x="488309" y="4382590"/>
            <a:ext cx="4189263" cy="184666"/>
          </a:xfrm>
          <a:prstGeom prst="rect">
            <a:avLst/>
          </a:prstGeom>
          <a:noFill/>
        </p:spPr>
        <p:txBody>
          <a:bodyPr wrap="square" rtlCol="0">
            <a:spAutoFit/>
          </a:bodyPr>
          <a:lstStyle/>
          <a:p>
            <a:r>
              <a:rPr lang="en-US" altLang="zh-CN" sz="600" dirty="0">
                <a:effectLst/>
                <a:latin typeface="Georgia" panose="02040502050405020303" pitchFamily="18" charset="0"/>
              </a:rPr>
              <a:t>Source:</a:t>
            </a:r>
            <a:r>
              <a:rPr lang="zh-CN" altLang="en-US" sz="600">
                <a:effectLst/>
                <a:latin typeface="Georgia" panose="02040502050405020303" pitchFamily="18" charset="0"/>
              </a:rPr>
              <a:t> </a:t>
            </a:r>
            <a:r>
              <a:rPr lang="en-US" altLang="zh-CN" sz="600" dirty="0">
                <a:effectLst/>
                <a:latin typeface="Georgia" panose="02040502050405020303" pitchFamily="18" charset="0"/>
                <a:hlinkClick r:id="rId3"/>
              </a:rPr>
              <a:t>http://www.bscongo.org.cn/hangyezixun/295.html</a:t>
            </a:r>
            <a:r>
              <a:rPr lang="zh-CN" altLang="en-US" sz="600">
                <a:effectLst/>
                <a:latin typeface="Georgia" panose="02040502050405020303" pitchFamily="18" charset="0"/>
              </a:rPr>
              <a:t> </a:t>
            </a:r>
            <a:endParaRPr kumimoji="1" lang="en-US" altLang="zh-CN" sz="600" dirty="0">
              <a:latin typeface="Georgia" panose="02040502050405020303" pitchFamily="18" charset="0"/>
            </a:endParaRPr>
          </a:p>
        </p:txBody>
      </p:sp>
      <p:sp>
        <p:nvSpPr>
          <p:cNvPr id="27" name="文本框 26"/>
          <p:cNvSpPr txBox="1"/>
          <p:nvPr/>
        </p:nvSpPr>
        <p:spPr>
          <a:xfrm>
            <a:off x="1823710" y="4058636"/>
            <a:ext cx="542330" cy="169277"/>
          </a:xfrm>
          <a:prstGeom prst="rect">
            <a:avLst/>
          </a:prstGeom>
          <a:solidFill>
            <a:srgbClr val="DAE9F7"/>
          </a:solidFill>
        </p:spPr>
        <p:txBody>
          <a:bodyPr wrap="square" rtlCol="0">
            <a:spAutoFit/>
          </a:bodyPr>
          <a:lstStyle/>
          <a:p>
            <a:pPr indent="5080"/>
            <a:r>
              <a:rPr kumimoji="1" lang="en-US" altLang="zh-CN" sz="500" b="1" dirty="0">
                <a:latin typeface="Arial" panose="020B0604020202020204" pitchFamily="34" charset="0"/>
                <a:cs typeface="Arial" panose="020B0604020202020204" pitchFamily="34" charset="0"/>
              </a:rPr>
              <a:t>Education</a:t>
            </a:r>
            <a:endParaRPr kumimoji="1" lang="en-US" altLang="zh-CN" sz="500" b="1" dirty="0">
              <a:latin typeface="Arial" panose="020B0604020202020204" pitchFamily="34" charset="0"/>
              <a:cs typeface="Arial" panose="020B0604020202020204" pitchFamily="34" charset="0"/>
            </a:endParaRPr>
          </a:p>
        </p:txBody>
      </p:sp>
      <p:sp>
        <p:nvSpPr>
          <p:cNvPr id="28" name="文本框 27"/>
          <p:cNvSpPr txBox="1"/>
          <p:nvPr/>
        </p:nvSpPr>
        <p:spPr>
          <a:xfrm>
            <a:off x="2317343" y="4058636"/>
            <a:ext cx="716707" cy="169277"/>
          </a:xfrm>
          <a:prstGeom prst="rect">
            <a:avLst/>
          </a:prstGeom>
          <a:solidFill>
            <a:srgbClr val="DAE9F7"/>
          </a:solidFill>
        </p:spPr>
        <p:txBody>
          <a:bodyPr wrap="square" rtlCol="0">
            <a:spAutoFit/>
          </a:bodyPr>
          <a:lstStyle/>
          <a:p>
            <a:pPr indent="5080"/>
            <a:r>
              <a:rPr kumimoji="1" lang="en-US" altLang="zh-CN" sz="500" b="1" dirty="0">
                <a:latin typeface="Arial" panose="020B0604020202020204" pitchFamily="34" charset="0"/>
                <a:cs typeface="Arial" panose="020B0604020202020204" pitchFamily="34" charset="0"/>
              </a:rPr>
              <a:t>Disaster</a:t>
            </a:r>
            <a:r>
              <a:rPr kumimoji="1" lang="zh-CN" altLang="en-US" sz="500" b="1">
                <a:latin typeface="Arial" panose="020B0604020202020204" pitchFamily="34" charset="0"/>
                <a:cs typeface="Arial" panose="020B0604020202020204" pitchFamily="34" charset="0"/>
              </a:rPr>
              <a:t> </a:t>
            </a:r>
            <a:r>
              <a:rPr kumimoji="1" lang="en-US" altLang="zh-CN" sz="500" b="1" dirty="0">
                <a:latin typeface="Arial" panose="020B0604020202020204" pitchFamily="34" charset="0"/>
                <a:cs typeface="Arial" panose="020B0604020202020204" pitchFamily="34" charset="0"/>
              </a:rPr>
              <a:t>Relief</a:t>
            </a:r>
            <a:endParaRPr kumimoji="1" lang="en-US" altLang="zh-CN" sz="500" b="1" dirty="0">
              <a:latin typeface="Arial" panose="020B0604020202020204" pitchFamily="34" charset="0"/>
              <a:cs typeface="Arial" panose="020B0604020202020204" pitchFamily="34" charset="0"/>
            </a:endParaRPr>
          </a:p>
        </p:txBody>
      </p:sp>
      <p:sp>
        <p:nvSpPr>
          <p:cNvPr id="29" name="文本框 28"/>
          <p:cNvSpPr txBox="1"/>
          <p:nvPr/>
        </p:nvSpPr>
        <p:spPr>
          <a:xfrm>
            <a:off x="2923050" y="4058636"/>
            <a:ext cx="542330" cy="169277"/>
          </a:xfrm>
          <a:prstGeom prst="rect">
            <a:avLst/>
          </a:prstGeom>
          <a:solidFill>
            <a:srgbClr val="DAE9F7"/>
          </a:solidFill>
        </p:spPr>
        <p:txBody>
          <a:bodyPr wrap="square" rtlCol="0">
            <a:spAutoFit/>
          </a:bodyPr>
          <a:lstStyle/>
          <a:p>
            <a:pPr indent="5080"/>
            <a:r>
              <a:rPr kumimoji="1" lang="en-US" altLang="zh-CN" sz="500" b="1" dirty="0">
                <a:latin typeface="Arial" panose="020B0604020202020204" pitchFamily="34" charset="0"/>
                <a:cs typeface="Arial" panose="020B0604020202020204" pitchFamily="34" charset="0"/>
              </a:rPr>
              <a:t>Health</a:t>
            </a:r>
            <a:endParaRPr kumimoji="1" lang="en-US" altLang="zh-CN" sz="500" b="1" dirty="0">
              <a:latin typeface="Arial" panose="020B0604020202020204" pitchFamily="34" charset="0"/>
              <a:cs typeface="Arial" panose="020B0604020202020204" pitchFamily="34" charset="0"/>
            </a:endParaRPr>
          </a:p>
        </p:txBody>
      </p:sp>
      <p:sp>
        <p:nvSpPr>
          <p:cNvPr id="30" name="文本框 29"/>
          <p:cNvSpPr txBox="1"/>
          <p:nvPr/>
        </p:nvSpPr>
        <p:spPr>
          <a:xfrm>
            <a:off x="3285858" y="4058636"/>
            <a:ext cx="654814" cy="246221"/>
          </a:xfrm>
          <a:prstGeom prst="rect">
            <a:avLst/>
          </a:prstGeom>
          <a:solidFill>
            <a:srgbClr val="DAE9F7"/>
          </a:solidFill>
        </p:spPr>
        <p:txBody>
          <a:bodyPr wrap="square" rtlCol="0">
            <a:spAutoFit/>
          </a:bodyPr>
          <a:lstStyle/>
          <a:p>
            <a:pPr indent="5080" algn="ctr"/>
            <a:r>
              <a:rPr kumimoji="1" lang="en-US" altLang="zh-CN" sz="500" b="1" dirty="0">
                <a:latin typeface="Arial" panose="020B0604020202020204" pitchFamily="34" charset="0"/>
                <a:cs typeface="Arial" panose="020B0604020202020204" pitchFamily="34" charset="0"/>
              </a:rPr>
              <a:t>Environmental</a:t>
            </a:r>
            <a:r>
              <a:rPr kumimoji="1" lang="zh-CN" altLang="en-US" sz="500" b="1">
                <a:latin typeface="Arial" panose="020B0604020202020204" pitchFamily="34" charset="0"/>
                <a:cs typeface="Arial" panose="020B0604020202020204" pitchFamily="34" charset="0"/>
              </a:rPr>
              <a:t> </a:t>
            </a:r>
            <a:r>
              <a:rPr kumimoji="1" lang="en-US" altLang="zh-CN" sz="500" b="1" dirty="0">
                <a:latin typeface="Arial" panose="020B0604020202020204" pitchFamily="34" charset="0"/>
                <a:cs typeface="Arial" panose="020B0604020202020204" pitchFamily="34" charset="0"/>
              </a:rPr>
              <a:t>Protection</a:t>
            </a:r>
            <a:endParaRPr kumimoji="1" lang="en-US" altLang="zh-CN" sz="500" b="1" dirty="0">
              <a:latin typeface="Arial" panose="020B0604020202020204" pitchFamily="34" charset="0"/>
              <a:cs typeface="Arial" panose="020B0604020202020204" pitchFamily="34" charset="0"/>
            </a:endParaRPr>
          </a:p>
        </p:txBody>
      </p:sp>
      <p:sp>
        <p:nvSpPr>
          <p:cNvPr id="4" name="标题 1"/>
          <p:cNvSpPr txBox="1"/>
          <p:nvPr/>
        </p:nvSpPr>
        <p:spPr>
          <a:xfrm>
            <a:off x="-19121" y="273833"/>
            <a:ext cx="5674334" cy="351428"/>
          </a:xfrm>
          <a:prstGeom prst="rect">
            <a:avLst/>
          </a:prstGeom>
          <a:solidFill>
            <a:srgbClr val="C31E24"/>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Source Han Sans CN Regular" panose="020B0500000000000000" pitchFamily="34" charset="-128"/>
                <a:ea typeface="Source Han Sans CN Regular" panose="020B0500000000000000" pitchFamily="34" charset="-128"/>
                <a:cs typeface="+mj-cs"/>
              </a:defRPr>
            </a:lvl1pPr>
          </a:lstStyle>
          <a:p>
            <a:pPr algn="ctr"/>
            <a:r>
              <a:rPr lang="en-US" altLang="zh-CN" sz="1200" b="1" dirty="0">
                <a:solidFill>
                  <a:schemeClr val="bg1"/>
                </a:solidFill>
                <a:latin typeface="Georgia" panose="02040502050405020303" pitchFamily="18" charset="0"/>
                <a:ea typeface="微软雅黑" panose="020B0503020204020204" pitchFamily="34" charset="-122"/>
                <a:cs typeface="Arial" panose="020B0604020202020204" pitchFamily="34" charset="0"/>
              </a:rPr>
              <a:t>1.1</a:t>
            </a:r>
            <a:r>
              <a:rPr lang="zh-CN" altLang="en-US" sz="1200" b="1">
                <a:solidFill>
                  <a:schemeClr val="bg1"/>
                </a:solidFill>
                <a:latin typeface="Georgia" panose="02040502050405020303" pitchFamily="18" charset="0"/>
                <a:ea typeface="微软雅黑" panose="020B0503020204020204" pitchFamily="34" charset="-122"/>
                <a:cs typeface="Arial" panose="020B0604020202020204" pitchFamily="34" charset="0"/>
              </a:rPr>
              <a:t> </a:t>
            </a:r>
            <a:r>
              <a:rPr lang="en-US" altLang="zh-CN" sz="1200" b="1" dirty="0">
                <a:solidFill>
                  <a:schemeClr val="bg1"/>
                </a:solidFill>
                <a:latin typeface="Georgia" panose="02040502050405020303" pitchFamily="18" charset="0"/>
                <a:ea typeface="微软雅黑" panose="020B0503020204020204" pitchFamily="34" charset="-122"/>
                <a:cs typeface="Arial" panose="020B0604020202020204" pitchFamily="34" charset="0"/>
              </a:rPr>
              <a:t>General picture of foreign investment and overseas NGOs in China</a:t>
            </a:r>
            <a:endParaRPr lang="zh-CN" altLang="en-US" sz="1200" b="1">
              <a:solidFill>
                <a:schemeClr val="bg1"/>
              </a:solidFill>
              <a:latin typeface="Georgia" panose="02040502050405020303" pitchFamily="18" charset="0"/>
              <a:ea typeface="微软雅黑" panose="020B0503020204020204" pitchFamily="34" charset="-122"/>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121" y="273833"/>
            <a:ext cx="5793910" cy="351428"/>
          </a:xfrm>
          <a:solidFill>
            <a:srgbClr val="C31E24"/>
          </a:solidFill>
        </p:spPr>
        <p:txBody>
          <a:bodyPr>
            <a:normAutofit/>
          </a:bodyPr>
          <a:lstStyle/>
          <a:p>
            <a:r>
              <a:rPr lang="en-US" altLang="zh-CN" sz="1200" b="1" dirty="0">
                <a:solidFill>
                  <a:schemeClr val="bg1"/>
                </a:solidFill>
                <a:latin typeface="Georgia" panose="02040502050405020303" pitchFamily="18" charset="0"/>
                <a:ea typeface="微软雅黑" panose="020B0503020204020204" pitchFamily="34" charset="-122"/>
                <a:cs typeface="Arial" panose="020B0604020202020204" pitchFamily="34" charset="0"/>
              </a:rPr>
              <a:t>1.2</a:t>
            </a:r>
            <a:r>
              <a:rPr lang="zh-CN" altLang="en-US" sz="1200" b="1">
                <a:solidFill>
                  <a:schemeClr val="bg1"/>
                </a:solidFill>
                <a:latin typeface="Georgia" panose="02040502050405020303" pitchFamily="18" charset="0"/>
                <a:ea typeface="微软雅黑" panose="020B0503020204020204" pitchFamily="34" charset="-122"/>
                <a:cs typeface="Arial" panose="020B0604020202020204" pitchFamily="34" charset="0"/>
              </a:rPr>
              <a:t> </a:t>
            </a:r>
            <a:r>
              <a:rPr lang="en-US" altLang="zh-CN" sz="1200" b="1" dirty="0">
                <a:solidFill>
                  <a:schemeClr val="bg1"/>
                </a:solidFill>
                <a:latin typeface="Georgia" panose="02040502050405020303" pitchFamily="18" charset="0"/>
                <a:ea typeface="微软雅黑" panose="020B0503020204020204" pitchFamily="34" charset="-122"/>
                <a:cs typeface="Arial" panose="020B0604020202020204" pitchFamily="34" charset="0"/>
              </a:rPr>
              <a:t>Investment relations and collaboration with Central Asian countries</a:t>
            </a:r>
            <a:r>
              <a:rPr lang="zh-CN" altLang="zh-CN" sz="1200" b="1">
                <a:solidFill>
                  <a:schemeClr val="bg1"/>
                </a:solidFill>
                <a:latin typeface="Georgia" panose="02040502050405020303" pitchFamily="18" charset="0"/>
                <a:ea typeface="微软雅黑" panose="020B0503020204020204" pitchFamily="34" charset="-122"/>
                <a:cs typeface="Arial" panose="020B0604020202020204" pitchFamily="34" charset="0"/>
              </a:rPr>
              <a:t> </a:t>
            </a:r>
            <a:endParaRPr lang="zh-CN" altLang="en-US" sz="1200" b="1">
              <a:solidFill>
                <a:schemeClr val="bg1"/>
              </a:solidFill>
              <a:latin typeface="Georgia" panose="02040502050405020303" pitchFamily="18" charset="0"/>
              <a:ea typeface="微软雅黑" panose="020B0503020204020204" pitchFamily="34" charset="-122"/>
              <a:cs typeface="Arial" panose="020B0604020202020204" pitchFamily="34" charset="0"/>
            </a:endParaRPr>
          </a:p>
        </p:txBody>
      </p:sp>
      <p:cxnSp>
        <p:nvCxnSpPr>
          <p:cNvPr id="9" name="直接连接符 14"/>
          <p:cNvCxnSpPr/>
          <p:nvPr/>
        </p:nvCxnSpPr>
        <p:spPr>
          <a:xfrm>
            <a:off x="387867" y="763999"/>
            <a:ext cx="4606605" cy="0"/>
          </a:xfrm>
          <a:prstGeom prst="line">
            <a:avLst/>
          </a:prstGeom>
          <a:ln w="12700">
            <a:solidFill>
              <a:schemeClr val="bg1">
                <a:lumMod val="75000"/>
                <a:alpha val="80000"/>
              </a:schemeClr>
            </a:solidFill>
          </a:ln>
        </p:spPr>
        <p:style>
          <a:lnRef idx="1">
            <a:schemeClr val="dk1"/>
          </a:lnRef>
          <a:fillRef idx="0">
            <a:schemeClr val="dk1"/>
          </a:fillRef>
          <a:effectRef idx="0">
            <a:schemeClr val="dk1"/>
          </a:effectRef>
          <a:fontRef idx="minor">
            <a:schemeClr val="tx1"/>
          </a:fontRef>
        </p:style>
      </p:cxnSp>
      <p:sp>
        <p:nvSpPr>
          <p:cNvPr id="5" name="灯片编号占位符 4"/>
          <p:cNvSpPr>
            <a:spLocks noGrp="1"/>
          </p:cNvSpPr>
          <p:nvPr>
            <p:ph type="sldNum" sz="quarter" idx="10"/>
          </p:nvPr>
        </p:nvSpPr>
        <p:spPr>
          <a:xfrm>
            <a:off x="8314840" y="4913981"/>
            <a:ext cx="378739" cy="281593"/>
          </a:xfrm>
        </p:spPr>
        <p:txBody>
          <a:bodyPr/>
          <a:lstStyle/>
          <a:p>
            <a:fld id="{45F3BD24-A578-5544-8B66-0AC732B1B665}" type="slidenum">
              <a:rPr kumimoji="1" lang="zh-CN" altLang="en-US" smtClean="0">
                <a:latin typeface="Arial" panose="020B0604020202020204" pitchFamily="34" charset="0"/>
                <a:ea typeface="微软雅黑" panose="020B0503020204020204" pitchFamily="34" charset="-122"/>
                <a:cs typeface="Arial" panose="020B0604020202020204" pitchFamily="34" charset="0"/>
              </a:rPr>
            </a:fld>
            <a:endParaRPr kumimoji="1" lang="zh-CN" altLang="en-US">
              <a:latin typeface="Arial" panose="020B0604020202020204" pitchFamily="34" charset="0"/>
              <a:ea typeface="微软雅黑" panose="020B0503020204020204" pitchFamily="34" charset="-122"/>
              <a:cs typeface="Arial" panose="020B0604020202020204" pitchFamily="34" charset="0"/>
            </a:endParaRPr>
          </a:p>
        </p:txBody>
      </p:sp>
      <p:sp>
        <p:nvSpPr>
          <p:cNvPr id="6" name="文本框 5"/>
          <p:cNvSpPr txBox="1"/>
          <p:nvPr/>
        </p:nvSpPr>
        <p:spPr>
          <a:xfrm>
            <a:off x="312366" y="1208016"/>
            <a:ext cx="4259634" cy="1615827"/>
          </a:xfrm>
          <a:prstGeom prst="rect">
            <a:avLst/>
          </a:prstGeom>
          <a:noFill/>
        </p:spPr>
        <p:txBody>
          <a:bodyPr wrap="square">
            <a:spAutoFit/>
          </a:bodyPr>
          <a:lstStyle/>
          <a:p>
            <a:pPr marL="171450" indent="-171450" algn="just">
              <a:buFont typeface="Arial" panose="020B0604020202020204" pitchFamily="34" charset="0"/>
              <a:buChar char="•"/>
            </a:pPr>
            <a:r>
              <a:rPr lang="en-US" altLang="zh-CN" sz="900" b="0" i="0" dirty="0">
                <a:solidFill>
                  <a:srgbClr val="333333"/>
                </a:solidFill>
                <a:effectLst/>
                <a:latin typeface="Georgia" panose="02040502050405020303" pitchFamily="18" charset="0"/>
              </a:rPr>
              <a:t>The year </a:t>
            </a:r>
            <a:r>
              <a:rPr lang="en-US" altLang="zh-CN" sz="900" b="1" i="0" dirty="0">
                <a:solidFill>
                  <a:srgbClr val="333333"/>
                </a:solidFill>
                <a:effectLst/>
                <a:latin typeface="Georgia" panose="02040502050405020303" pitchFamily="18" charset="0"/>
              </a:rPr>
              <a:t>2022</a:t>
            </a:r>
            <a:r>
              <a:rPr lang="en-US" altLang="zh-CN" sz="900" b="0" i="0" dirty="0">
                <a:solidFill>
                  <a:srgbClr val="333333"/>
                </a:solidFill>
                <a:effectLst/>
                <a:latin typeface="Georgia" panose="02040502050405020303" pitchFamily="18" charset="0"/>
              </a:rPr>
              <a:t> marks the </a:t>
            </a:r>
            <a:r>
              <a:rPr lang="en-US" altLang="zh-CN" sz="900" b="1" i="0" dirty="0">
                <a:solidFill>
                  <a:srgbClr val="333333"/>
                </a:solidFill>
                <a:effectLst/>
                <a:latin typeface="Georgia" panose="02040502050405020303" pitchFamily="18" charset="0"/>
              </a:rPr>
              <a:t>30th anniversary of the establishment of diplomatic relations</a:t>
            </a:r>
            <a:r>
              <a:rPr lang="en-US" altLang="zh-CN" sz="900" b="0" i="0" dirty="0">
                <a:solidFill>
                  <a:srgbClr val="333333"/>
                </a:solidFill>
                <a:effectLst/>
                <a:latin typeface="Georgia" panose="02040502050405020303" pitchFamily="18" charset="0"/>
              </a:rPr>
              <a:t> between China and the five Central Asian countries. On January 25, 2022</a:t>
            </a:r>
            <a:r>
              <a:rPr lang="en-US" altLang="zh-CN" sz="900" dirty="0">
                <a:solidFill>
                  <a:srgbClr val="333333"/>
                </a:solidFill>
                <a:latin typeface="Georgia" panose="02040502050405020303" pitchFamily="18" charset="0"/>
              </a:rPr>
              <a:t>,</a:t>
            </a:r>
            <a:r>
              <a:rPr lang="zh-CN" altLang="en-US" sz="900">
                <a:solidFill>
                  <a:srgbClr val="333333"/>
                </a:solidFill>
                <a:latin typeface="Georgia" panose="02040502050405020303" pitchFamily="18" charset="0"/>
              </a:rPr>
              <a:t> </a:t>
            </a:r>
            <a:r>
              <a:rPr lang="en-US" altLang="zh-CN" sz="900" b="0" i="0" dirty="0">
                <a:solidFill>
                  <a:srgbClr val="333333"/>
                </a:solidFill>
                <a:effectLst/>
                <a:latin typeface="Georgia" panose="02040502050405020303" pitchFamily="18" charset="0"/>
              </a:rPr>
              <a:t>President Xi Jinping and the presidents of the five Central Asian countries had a virtual summit in commemoration of the 30th anniversary of diplomatic relations. </a:t>
            </a:r>
            <a:endParaRPr lang="en-US" altLang="zh-CN" sz="900" b="0" i="0" dirty="0">
              <a:solidFill>
                <a:srgbClr val="333333"/>
              </a:solidFill>
              <a:effectLst/>
              <a:latin typeface="Georgia" panose="02040502050405020303" pitchFamily="18" charset="0"/>
            </a:endParaRPr>
          </a:p>
          <a:p>
            <a:pPr marL="171450" indent="-171450" algn="just">
              <a:buFont typeface="Arial" panose="020B0604020202020204" pitchFamily="34" charset="0"/>
              <a:buChar char="•"/>
            </a:pPr>
            <a:endParaRPr lang="en-US" altLang="zh-CN" sz="900" b="0" i="0" dirty="0">
              <a:solidFill>
                <a:srgbClr val="333333"/>
              </a:solidFill>
              <a:effectLst/>
              <a:latin typeface="Georgia" panose="02040502050405020303" pitchFamily="18" charset="0"/>
            </a:endParaRPr>
          </a:p>
          <a:p>
            <a:pPr marL="171450" indent="-171450" algn="just">
              <a:buFont typeface="Arial" panose="020B0604020202020204" pitchFamily="34" charset="0"/>
              <a:buChar char="•"/>
            </a:pPr>
            <a:r>
              <a:rPr lang="en-US" altLang="zh-CN" sz="900" b="0" i="0" dirty="0">
                <a:solidFill>
                  <a:srgbClr val="333333"/>
                </a:solidFill>
                <a:effectLst/>
                <a:latin typeface="Georgia" panose="02040502050405020303" pitchFamily="18" charset="0"/>
              </a:rPr>
              <a:t>In his important speech entitled “</a:t>
            </a:r>
            <a:r>
              <a:rPr lang="en-US" altLang="zh-CN" sz="900" b="1" i="0" dirty="0">
                <a:solidFill>
                  <a:srgbClr val="333333"/>
                </a:solidFill>
                <a:effectLst/>
                <a:latin typeface="Georgia" panose="02040502050405020303" pitchFamily="18" charset="0"/>
              </a:rPr>
              <a:t>Joining Hands for a Shared Future</a:t>
            </a:r>
            <a:r>
              <a:rPr lang="en-US" altLang="zh-CN" sz="900" b="0" i="0" dirty="0">
                <a:solidFill>
                  <a:srgbClr val="333333"/>
                </a:solidFill>
                <a:effectLst/>
                <a:latin typeface="Georgia" panose="02040502050405020303" pitchFamily="18" charset="0"/>
              </a:rPr>
              <a:t>”, President Xi Jinping reviewed the development process of relations between China and Central Asian countries, summarized successful cooperation experience, and proposed the </a:t>
            </a:r>
            <a:r>
              <a:rPr lang="en-US" altLang="zh-CN" sz="900" b="1" i="0" dirty="0">
                <a:solidFill>
                  <a:srgbClr val="333333"/>
                </a:solidFill>
                <a:effectLst/>
                <a:latin typeface="Georgia" panose="02040502050405020303" pitchFamily="18" charset="0"/>
              </a:rPr>
              <a:t>new goal of building an even closer China-Central Asia community with a shared future</a:t>
            </a:r>
            <a:r>
              <a:rPr lang="en-US" altLang="zh-CN" sz="900" b="0" i="0" dirty="0">
                <a:solidFill>
                  <a:srgbClr val="333333"/>
                </a:solidFill>
                <a:effectLst/>
                <a:latin typeface="Georgia" panose="02040502050405020303" pitchFamily="18" charset="0"/>
              </a:rPr>
              <a:t>. </a:t>
            </a:r>
            <a:endParaRPr lang="zh-CN" altLang="en-US" sz="900">
              <a:latin typeface="Georgia" panose="02040502050405020303" pitchFamily="18" charset="0"/>
            </a:endParaRPr>
          </a:p>
        </p:txBody>
      </p:sp>
      <p:pic>
        <p:nvPicPr>
          <p:cNvPr id="11268" name="Picture 4"/>
          <p:cNvPicPr>
            <a:picLocks noChangeAspect="1" noChangeArrowheads="1"/>
          </p:cNvPicPr>
          <p:nvPr/>
        </p:nvPicPr>
        <p:blipFill>
          <a:blip r:embed="rId1">
            <a:extLst>
              <a:ext uri="{BEBA8EAE-BF5A-486C-A8C5-ECC9F3942E4B}">
                <a14:imgProps xmlns:a14="http://schemas.microsoft.com/office/drawing/2010/main">
                  <a14:imgLayer r:embed="rId2">
                    <a14:imgEffect>
                      <a14:sharpenSoften amount="27000"/>
                    </a14:imgEffect>
                  </a14:imgLayer>
                </a14:imgProps>
              </a:ext>
              <a:ext uri="{28A0092B-C50C-407E-A947-70E740481C1C}">
                <a14:useLocalDpi xmlns:a14="http://schemas.microsoft.com/office/drawing/2010/main" val="0"/>
              </a:ext>
            </a:extLst>
          </a:blip>
          <a:srcRect/>
          <a:stretch>
            <a:fillRect/>
          </a:stretch>
        </p:blipFill>
        <p:spPr bwMode="auto">
          <a:xfrm>
            <a:off x="4994472" y="1241572"/>
            <a:ext cx="3647524" cy="2097246"/>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201" y="2849906"/>
            <a:ext cx="3907297" cy="1911945"/>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p:cNvSpPr txBox="1"/>
          <p:nvPr/>
        </p:nvSpPr>
        <p:spPr>
          <a:xfrm>
            <a:off x="4733570" y="3390573"/>
            <a:ext cx="4083259" cy="1200329"/>
          </a:xfrm>
          <a:prstGeom prst="rect">
            <a:avLst/>
          </a:prstGeom>
          <a:noFill/>
        </p:spPr>
        <p:txBody>
          <a:bodyPr wrap="square">
            <a:spAutoFit/>
          </a:bodyPr>
          <a:lstStyle>
            <a:defPPr>
              <a:defRPr lang="en-US"/>
            </a:defPPr>
            <a:lvl1pPr marL="171450" indent="-171450">
              <a:buFont typeface="Arial" panose="020B0604020202020204" pitchFamily="34" charset="0"/>
              <a:buChar char="•"/>
              <a:defRPr sz="1000" b="0" i="0">
                <a:solidFill>
                  <a:srgbClr val="333333"/>
                </a:solidFill>
                <a:effectLst/>
                <a:latin typeface="Georgia" panose="02040502050405020303" pitchFamily="18" charset="0"/>
              </a:defRPr>
            </a:lvl1pPr>
          </a:lstStyle>
          <a:p>
            <a:pPr algn="just"/>
            <a:r>
              <a:rPr lang="en-US" altLang="zh-CN" sz="900" dirty="0"/>
              <a:t>The summit adopted and released the </a:t>
            </a:r>
            <a:r>
              <a:rPr lang="en-US" altLang="zh-CN" sz="900" b="1" i="1" u="sng" dirty="0"/>
              <a:t>Joint Statement Between Leaders of China and the Five Central Asian Countries on the 30th Anniversary of the Establishment of Diplomatic Ties</a:t>
            </a:r>
            <a:r>
              <a:rPr lang="en-US" altLang="zh-CN" sz="900" dirty="0"/>
              <a:t>, in which the parties solemnly announced their determination of jointly forging a strategic partnership featuring rich substance, fruitful results and enduring friendship, building a China-Central Asia community with a shared future and </a:t>
            </a:r>
            <a:r>
              <a:rPr lang="en-US" altLang="zh-CN" sz="900" b="1" dirty="0"/>
              <a:t>leading the relations between China and Central Asian countries into a new era</a:t>
            </a:r>
            <a:r>
              <a:rPr lang="en-US" altLang="zh-CN" sz="900" dirty="0"/>
              <a:t>.</a:t>
            </a:r>
            <a:endParaRPr lang="zh-CN" altLang="en-US" sz="900" dirty="0"/>
          </a:p>
        </p:txBody>
      </p:sp>
      <p:sp>
        <p:nvSpPr>
          <p:cNvPr id="11" name="文本框 10"/>
          <p:cNvSpPr txBox="1"/>
          <p:nvPr/>
        </p:nvSpPr>
        <p:spPr>
          <a:xfrm>
            <a:off x="4907560" y="4584333"/>
            <a:ext cx="2666114" cy="184666"/>
          </a:xfrm>
          <a:prstGeom prst="rect">
            <a:avLst/>
          </a:prstGeom>
          <a:noFill/>
        </p:spPr>
        <p:txBody>
          <a:bodyPr wrap="none" rtlCol="0">
            <a:spAutoFit/>
          </a:bodyPr>
          <a:lstStyle/>
          <a:p>
            <a:r>
              <a:rPr kumimoji="1" lang="en-US" altLang="zh-CN" sz="600" dirty="0">
                <a:latin typeface="Georgia" panose="02040502050405020303" pitchFamily="18" charset="0"/>
              </a:rPr>
              <a:t>Source:</a:t>
            </a:r>
            <a:r>
              <a:rPr kumimoji="1" lang="zh-CN" altLang="en-US" sz="600">
                <a:latin typeface="Georgia" panose="02040502050405020303" pitchFamily="18" charset="0"/>
              </a:rPr>
              <a:t> </a:t>
            </a:r>
            <a:r>
              <a:rPr kumimoji="1" lang="en-US" altLang="zh-CN" sz="600" dirty="0">
                <a:latin typeface="Georgia" panose="02040502050405020303" pitchFamily="18" charset="0"/>
                <a:hlinkClick r:id="rId4"/>
              </a:rPr>
              <a:t>https://www.gov.cn/xinwen/2022-01/25/content_5670395.htm</a:t>
            </a:r>
            <a:r>
              <a:rPr kumimoji="1" lang="zh-CN" altLang="en-US" sz="600">
                <a:latin typeface="Georgia" panose="02040502050405020303" pitchFamily="18" charset="0"/>
              </a:rPr>
              <a:t> </a:t>
            </a:r>
            <a:endParaRPr kumimoji="1" lang="zh-CN" altLang="en-US" sz="600">
              <a:latin typeface="Georgia" panose="02040502050405020303" pitchFamily="18" charset="0"/>
            </a:endParaRPr>
          </a:p>
        </p:txBody>
      </p:sp>
      <p:sp>
        <p:nvSpPr>
          <p:cNvPr id="12" name="文本框 11"/>
          <p:cNvSpPr txBox="1"/>
          <p:nvPr/>
        </p:nvSpPr>
        <p:spPr>
          <a:xfrm>
            <a:off x="251144" y="894515"/>
            <a:ext cx="8063696" cy="246221"/>
          </a:xfrm>
          <a:prstGeom prst="rect">
            <a:avLst/>
          </a:prstGeom>
          <a:noFill/>
        </p:spPr>
        <p:txBody>
          <a:bodyPr wrap="square">
            <a:spAutoFit/>
          </a:bodyPr>
          <a:lstStyle/>
          <a:p>
            <a:pPr marL="171450" indent="-171450" algn="just">
              <a:buFont typeface="Arial" panose="020B0604020202020204" pitchFamily="34" charset="0"/>
              <a:buChar char="•"/>
            </a:pPr>
            <a:r>
              <a:rPr lang="en-US" altLang="zh-CN" sz="1000" b="1" dirty="0">
                <a:latin typeface="Georgia" panose="02040502050405020303" pitchFamily="18" charset="0"/>
              </a:rPr>
              <a:t>THE</a:t>
            </a:r>
            <a:r>
              <a:rPr lang="zh-CN" altLang="en-US" sz="1000" b="1">
                <a:latin typeface="Georgia" panose="02040502050405020303" pitchFamily="18" charset="0"/>
              </a:rPr>
              <a:t> </a:t>
            </a:r>
            <a:r>
              <a:rPr lang="en-US" altLang="zh-CN" sz="1000" b="1" dirty="0">
                <a:latin typeface="Georgia" panose="02040502050405020303" pitchFamily="18" charset="0"/>
              </a:rPr>
              <a:t>VIRTUAL</a:t>
            </a:r>
            <a:r>
              <a:rPr lang="zh-CN" altLang="en-US" sz="1000" b="1">
                <a:latin typeface="Georgia" panose="02040502050405020303" pitchFamily="18" charset="0"/>
              </a:rPr>
              <a:t> </a:t>
            </a:r>
            <a:r>
              <a:rPr lang="en-US" altLang="zh-CN" sz="1000" b="1" dirty="0">
                <a:latin typeface="Georgia" panose="02040502050405020303" pitchFamily="18" charset="0"/>
              </a:rPr>
              <a:t>SUMMIT</a:t>
            </a:r>
            <a:r>
              <a:rPr lang="zh-CN" altLang="en-US" sz="1000" b="1">
                <a:latin typeface="Georgia" panose="02040502050405020303" pitchFamily="18" charset="0"/>
              </a:rPr>
              <a:t> </a:t>
            </a:r>
            <a:r>
              <a:rPr lang="en-US" altLang="zh-CN" sz="1000" b="1" dirty="0">
                <a:solidFill>
                  <a:srgbClr val="333333"/>
                </a:solidFill>
                <a:latin typeface="Georgia" panose="02040502050405020303" pitchFamily="18" charset="0"/>
              </a:rPr>
              <a:t>I</a:t>
            </a:r>
            <a:r>
              <a:rPr lang="en-US" altLang="zh-CN" sz="1000" b="1" i="0" dirty="0">
                <a:solidFill>
                  <a:srgbClr val="333333"/>
                </a:solidFill>
                <a:effectLst/>
                <a:latin typeface="Georgia" panose="02040502050405020303" pitchFamily="18" charset="0"/>
              </a:rPr>
              <a:t>N COMMEMORATION OF THE 30TH ANNIVERSARY OF DIPLOMATIC RELATIONS</a:t>
            </a:r>
            <a:endParaRPr lang="en-US" altLang="zh-CN" sz="1000" b="1" dirty="0">
              <a:effectLst/>
              <a:latin typeface="Georgia" panose="02040502050405020303"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接连接符 14"/>
          <p:cNvCxnSpPr/>
          <p:nvPr/>
        </p:nvCxnSpPr>
        <p:spPr>
          <a:xfrm>
            <a:off x="387867" y="763999"/>
            <a:ext cx="4606605" cy="0"/>
          </a:xfrm>
          <a:prstGeom prst="line">
            <a:avLst/>
          </a:prstGeom>
          <a:ln w="12700">
            <a:solidFill>
              <a:schemeClr val="bg1">
                <a:lumMod val="75000"/>
                <a:alpha val="80000"/>
              </a:schemeClr>
            </a:solidFill>
          </a:ln>
        </p:spPr>
        <p:style>
          <a:lnRef idx="1">
            <a:schemeClr val="dk1"/>
          </a:lnRef>
          <a:fillRef idx="0">
            <a:schemeClr val="dk1"/>
          </a:fillRef>
          <a:effectRef idx="0">
            <a:schemeClr val="dk1"/>
          </a:effectRef>
          <a:fontRef idx="minor">
            <a:schemeClr val="tx1"/>
          </a:fontRef>
        </p:style>
      </p:cxnSp>
      <p:sp>
        <p:nvSpPr>
          <p:cNvPr id="5" name="灯片编号占位符 4"/>
          <p:cNvSpPr>
            <a:spLocks noGrp="1"/>
          </p:cNvSpPr>
          <p:nvPr>
            <p:ph type="sldNum" sz="quarter" idx="10"/>
          </p:nvPr>
        </p:nvSpPr>
        <p:spPr>
          <a:xfrm>
            <a:off x="8314840" y="4913981"/>
            <a:ext cx="378739" cy="281593"/>
          </a:xfrm>
        </p:spPr>
        <p:txBody>
          <a:bodyPr/>
          <a:lstStyle/>
          <a:p>
            <a:fld id="{45F3BD24-A578-5544-8B66-0AC732B1B665}" type="slidenum">
              <a:rPr kumimoji="1" lang="zh-CN" altLang="en-US" smtClean="0">
                <a:latin typeface="Arial" panose="020B0604020202020204" pitchFamily="34" charset="0"/>
                <a:ea typeface="微软雅黑" panose="020B0503020204020204" pitchFamily="34" charset="-122"/>
                <a:cs typeface="Arial" panose="020B0604020202020204" pitchFamily="34" charset="0"/>
              </a:rPr>
            </a:fld>
            <a:endParaRPr kumimoji="1" lang="zh-CN" altLang="en-US">
              <a:latin typeface="Arial" panose="020B0604020202020204" pitchFamily="34" charset="0"/>
              <a:ea typeface="微软雅黑" panose="020B0503020204020204" pitchFamily="34" charset="-122"/>
              <a:cs typeface="Arial" panose="020B0604020202020204" pitchFamily="34" charset="0"/>
            </a:endParaRPr>
          </a:p>
        </p:txBody>
      </p:sp>
      <p:pic>
        <p:nvPicPr>
          <p:cNvPr id="9218" name="Picture 2" descr="Xi Jinping chairs the first China-Central Asia Summit on 19 May attended by the leaders of Kazakhstan, Kyrgyzstan, Tajikistan, Turkmenistan and Uzbekistan (Ding Haitao/Xinhua via Getty Image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050833" y="953506"/>
            <a:ext cx="3700135" cy="2263791"/>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p:cNvSpPr txBox="1"/>
          <p:nvPr/>
        </p:nvSpPr>
        <p:spPr>
          <a:xfrm>
            <a:off x="4960916" y="4576931"/>
            <a:ext cx="4586868" cy="184666"/>
          </a:xfrm>
          <a:prstGeom prst="rect">
            <a:avLst/>
          </a:prstGeom>
          <a:noFill/>
        </p:spPr>
        <p:txBody>
          <a:bodyPr wrap="square">
            <a:spAutoFit/>
          </a:bodyPr>
          <a:lstStyle/>
          <a:p>
            <a:r>
              <a:rPr lang="en-US" altLang="zh-CN" sz="600" dirty="0">
                <a:latin typeface="Georgia" panose="02040502050405020303" pitchFamily="18" charset="0"/>
              </a:rPr>
              <a:t>Source:</a:t>
            </a:r>
            <a:r>
              <a:rPr lang="zh-CN" altLang="en-US" sz="600">
                <a:latin typeface="Georgia" panose="02040502050405020303" pitchFamily="18" charset="0"/>
              </a:rPr>
              <a:t> </a:t>
            </a:r>
            <a:r>
              <a:rPr lang="en-US" altLang="zh-CN" sz="600" dirty="0">
                <a:latin typeface="Georgia" panose="02040502050405020303" pitchFamily="18" charset="0"/>
                <a:hlinkClick r:id="rId2"/>
              </a:rPr>
              <a:t>https://www.fmprc.gov.cn/eng/zxxx_662805/202305/t20230519_11080116.html</a:t>
            </a:r>
            <a:r>
              <a:rPr lang="zh-CN" altLang="en-US" sz="600">
                <a:latin typeface="Georgia" panose="02040502050405020303" pitchFamily="18" charset="0"/>
              </a:rPr>
              <a:t> </a:t>
            </a:r>
            <a:endParaRPr lang="zh-CN" altLang="en-US" sz="600">
              <a:latin typeface="Georgia" panose="02040502050405020303" pitchFamily="18" charset="0"/>
            </a:endParaRPr>
          </a:p>
        </p:txBody>
      </p:sp>
      <p:sp>
        <p:nvSpPr>
          <p:cNvPr id="8" name="文本框 7"/>
          <p:cNvSpPr txBox="1"/>
          <p:nvPr/>
        </p:nvSpPr>
        <p:spPr>
          <a:xfrm>
            <a:off x="242473" y="1246381"/>
            <a:ext cx="4111414" cy="1061829"/>
          </a:xfrm>
          <a:prstGeom prst="rect">
            <a:avLst/>
          </a:prstGeom>
          <a:noFill/>
        </p:spPr>
        <p:txBody>
          <a:bodyPr wrap="square" rtlCol="0">
            <a:spAutoFit/>
          </a:bodyPr>
          <a:lstStyle/>
          <a:p>
            <a:pPr marL="171450" indent="-171450" algn="just">
              <a:buFont typeface="Arial" panose="020B0604020202020204" pitchFamily="34" charset="0"/>
              <a:buChar char="•"/>
            </a:pPr>
            <a:r>
              <a:rPr lang="en-US" altLang="zh-CN" sz="900" b="0" i="0" dirty="0">
                <a:solidFill>
                  <a:srgbClr val="333333"/>
                </a:solidFill>
                <a:effectLst/>
                <a:latin typeface="Georgia" panose="02040502050405020303" pitchFamily="18" charset="0"/>
              </a:rPr>
              <a:t>On the morning of May</a:t>
            </a:r>
            <a:r>
              <a:rPr lang="zh-CN" altLang="en-US" sz="900" b="0" i="0">
                <a:solidFill>
                  <a:srgbClr val="333333"/>
                </a:solidFill>
                <a:effectLst/>
                <a:latin typeface="Georgia" panose="02040502050405020303" pitchFamily="18" charset="0"/>
              </a:rPr>
              <a:t> </a:t>
            </a:r>
            <a:r>
              <a:rPr lang="en-US" altLang="zh-CN" sz="900" b="0" i="0" dirty="0">
                <a:solidFill>
                  <a:srgbClr val="333333"/>
                </a:solidFill>
                <a:effectLst/>
                <a:latin typeface="Georgia" panose="02040502050405020303" pitchFamily="18" charset="0"/>
              </a:rPr>
              <a:t>19, 2023,</a:t>
            </a:r>
            <a:r>
              <a:rPr lang="zh-CN" altLang="en-US" sz="900" b="0" i="0">
                <a:solidFill>
                  <a:srgbClr val="333333"/>
                </a:solidFill>
                <a:effectLst/>
                <a:latin typeface="Georgia" panose="02040502050405020303" pitchFamily="18" charset="0"/>
              </a:rPr>
              <a:t> </a:t>
            </a:r>
            <a:r>
              <a:rPr lang="en-US" altLang="zh-CN" sz="900" b="0" i="0" dirty="0">
                <a:solidFill>
                  <a:srgbClr val="333333"/>
                </a:solidFill>
                <a:effectLst/>
                <a:latin typeface="Georgia" panose="02040502050405020303" pitchFamily="18" charset="0"/>
              </a:rPr>
              <a:t>President Xi Jinping chaired the </a:t>
            </a:r>
            <a:r>
              <a:rPr lang="en-US" altLang="zh-CN" sz="900" b="1" i="0" dirty="0">
                <a:solidFill>
                  <a:srgbClr val="333333"/>
                </a:solidFill>
                <a:effectLst/>
                <a:latin typeface="Georgia" panose="02040502050405020303" pitchFamily="18" charset="0"/>
              </a:rPr>
              <a:t>inaugural China-Central Asia Summit </a:t>
            </a:r>
            <a:r>
              <a:rPr lang="en-US" altLang="zh-CN" sz="900" b="0" i="0" dirty="0">
                <a:solidFill>
                  <a:srgbClr val="333333"/>
                </a:solidFill>
                <a:effectLst/>
                <a:latin typeface="Georgia" panose="02040502050405020303" pitchFamily="18" charset="0"/>
              </a:rPr>
              <a:t>in Xi’an, Shaanxi Province. President </a:t>
            </a:r>
            <a:r>
              <a:rPr lang="en-US" altLang="zh-CN" sz="900" b="0" i="0" dirty="0" err="1">
                <a:solidFill>
                  <a:srgbClr val="333333"/>
                </a:solidFill>
                <a:effectLst/>
                <a:latin typeface="Georgia" panose="02040502050405020303" pitchFamily="18" charset="0"/>
              </a:rPr>
              <a:t>Kassym-Jomart</a:t>
            </a:r>
            <a:r>
              <a:rPr lang="en-US" altLang="zh-CN" sz="900" b="0" i="0">
                <a:solidFill>
                  <a:srgbClr val="333333"/>
                </a:solidFill>
                <a:effectLst/>
                <a:latin typeface="Georgia" panose="02040502050405020303" pitchFamily="18" charset="0"/>
              </a:rPr>
              <a:t> Tokayev of Kazakhstan, President Sadyr Zhaparov of Kyrgyzstan, President Emomali Rahmon of Tajikistan, President Serdar Berdimuhamedov of Turkmenistan and President Shavkat Mirziyoyev of Uzbekistan attended the Summit. </a:t>
            </a:r>
            <a:endParaRPr lang="en-US" altLang="zh-CN" sz="900" b="0" i="0">
              <a:solidFill>
                <a:srgbClr val="333333"/>
              </a:solidFill>
              <a:effectLst/>
              <a:latin typeface="Georgia" panose="02040502050405020303" pitchFamily="18" charset="0"/>
            </a:endParaRPr>
          </a:p>
          <a:p>
            <a:pPr marL="171450" indent="-171450" algn="just">
              <a:buFont typeface="Arial" panose="020B0604020202020204" pitchFamily="34" charset="0"/>
              <a:buChar char="•"/>
            </a:pPr>
            <a:endParaRPr lang="en-US" altLang="zh-CN" sz="900" b="0" i="0">
              <a:solidFill>
                <a:srgbClr val="333333"/>
              </a:solidFill>
              <a:effectLst/>
              <a:latin typeface="Georgia" panose="02040502050405020303" pitchFamily="18" charset="0"/>
            </a:endParaRPr>
          </a:p>
        </p:txBody>
      </p:sp>
      <p:sp>
        <p:nvSpPr>
          <p:cNvPr id="10" name="文本框 9"/>
          <p:cNvSpPr txBox="1"/>
          <p:nvPr/>
        </p:nvSpPr>
        <p:spPr>
          <a:xfrm>
            <a:off x="251144" y="894515"/>
            <a:ext cx="4934778" cy="246221"/>
          </a:xfrm>
          <a:prstGeom prst="rect">
            <a:avLst/>
          </a:prstGeom>
          <a:noFill/>
        </p:spPr>
        <p:txBody>
          <a:bodyPr wrap="square">
            <a:spAutoFit/>
          </a:bodyPr>
          <a:lstStyle/>
          <a:p>
            <a:pPr marL="171450" indent="-171450" algn="just">
              <a:buFont typeface="Arial" panose="020B0604020202020204" pitchFamily="34" charset="0"/>
              <a:buChar char="•"/>
            </a:pPr>
            <a:r>
              <a:rPr lang="en-US" altLang="zh-CN" sz="1000" b="1">
                <a:latin typeface="Georgia" panose="02040502050405020303" pitchFamily="18" charset="0"/>
              </a:rPr>
              <a:t>THE</a:t>
            </a:r>
            <a:r>
              <a:rPr lang="zh-CN" altLang="en-US" sz="1000" b="1">
                <a:latin typeface="Georgia" panose="02040502050405020303" pitchFamily="18" charset="0"/>
              </a:rPr>
              <a:t> </a:t>
            </a:r>
            <a:r>
              <a:rPr lang="en-US" altLang="zh-CN" sz="1000" b="1">
                <a:latin typeface="Georgia" panose="02040502050405020303" pitchFamily="18" charset="0"/>
              </a:rPr>
              <a:t>CHINA-CENTRAL</a:t>
            </a:r>
            <a:r>
              <a:rPr lang="zh-CN" altLang="en-US" sz="1000" b="1">
                <a:latin typeface="Georgia" panose="02040502050405020303" pitchFamily="18" charset="0"/>
              </a:rPr>
              <a:t> </a:t>
            </a:r>
            <a:r>
              <a:rPr lang="en-US" altLang="zh-CN" sz="1000" b="1">
                <a:latin typeface="Georgia" panose="02040502050405020303" pitchFamily="18" charset="0"/>
              </a:rPr>
              <a:t>ASIA</a:t>
            </a:r>
            <a:r>
              <a:rPr lang="zh-CN" altLang="en-US" sz="1000" b="1">
                <a:latin typeface="Georgia" panose="02040502050405020303" pitchFamily="18" charset="0"/>
              </a:rPr>
              <a:t> </a:t>
            </a:r>
            <a:r>
              <a:rPr lang="en-US" altLang="zh-CN" sz="1000" b="1">
                <a:latin typeface="Georgia" panose="02040502050405020303" pitchFamily="18" charset="0"/>
              </a:rPr>
              <a:t>SUMMIT</a:t>
            </a:r>
            <a:endParaRPr lang="en-US" altLang="zh-CN" sz="1000" b="1">
              <a:effectLst/>
              <a:latin typeface="Georgia" panose="02040502050405020303" pitchFamily="18" charset="0"/>
            </a:endParaRPr>
          </a:p>
        </p:txBody>
      </p:sp>
      <p:pic>
        <p:nvPicPr>
          <p:cNvPr id="9222" name="Picture 6"/>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7000"/>
                    </a14:imgEffect>
                  </a14:imgLayer>
                </a14:imgProps>
              </a:ext>
              <a:ext uri="{28A0092B-C50C-407E-A947-70E740481C1C}">
                <a14:useLocalDpi xmlns:a14="http://schemas.microsoft.com/office/drawing/2010/main" val="0"/>
              </a:ext>
            </a:extLst>
          </a:blip>
          <a:srcRect/>
          <a:stretch>
            <a:fillRect/>
          </a:stretch>
        </p:blipFill>
        <p:spPr bwMode="auto">
          <a:xfrm>
            <a:off x="439383" y="2480749"/>
            <a:ext cx="3853498" cy="2280848"/>
          </a:xfrm>
          <a:prstGeom prst="rect">
            <a:avLst/>
          </a:prstGeom>
          <a:noFill/>
          <a:extLst>
            <a:ext uri="{909E8E84-426E-40DD-AFC4-6F175D3DCCD1}">
              <a14:hiddenFill xmlns:a14="http://schemas.microsoft.com/office/drawing/2010/main">
                <a:solidFill>
                  <a:srgbClr val="FFFFFF"/>
                </a:solidFill>
              </a14:hiddenFill>
            </a:ext>
          </a:extLst>
        </p:spPr>
      </p:pic>
      <p:sp>
        <p:nvSpPr>
          <p:cNvPr id="13" name="文本框 12"/>
          <p:cNvSpPr txBox="1"/>
          <p:nvPr/>
        </p:nvSpPr>
        <p:spPr>
          <a:xfrm>
            <a:off x="4790115" y="3504487"/>
            <a:ext cx="4043492" cy="923330"/>
          </a:xfrm>
          <a:prstGeom prst="rect">
            <a:avLst/>
          </a:prstGeom>
          <a:noFill/>
        </p:spPr>
        <p:txBody>
          <a:bodyPr wrap="square" rtlCol="0">
            <a:spAutoFit/>
          </a:bodyPr>
          <a:lstStyle>
            <a:defPPr>
              <a:defRPr lang="en-US"/>
            </a:defPPr>
            <a:lvl1pPr marL="171450" indent="-171450" algn="just">
              <a:buFont typeface="Arial" panose="020B0604020202020204" pitchFamily="34" charset="0"/>
              <a:buChar char="•"/>
              <a:defRPr sz="1000" b="0" i="0">
                <a:solidFill>
                  <a:srgbClr val="333333"/>
                </a:solidFill>
                <a:effectLst/>
                <a:latin typeface="Georgia" panose="02040502050405020303" pitchFamily="18" charset="0"/>
              </a:defRPr>
            </a:lvl1pPr>
          </a:lstStyle>
          <a:p>
            <a:r>
              <a:rPr lang="en-US" altLang="zh-CN" sz="900"/>
              <a:t>In an amicable atmosphere, the presidents reviewed the history of friendly exchanges between China and the five Central Asian countries, took stock of cooperation experience in various fields, and envisioned future cooperation directions. With the future in mind, they agreed to work together for an even closer China-Central Asia community with a shared future.</a:t>
            </a:r>
            <a:endParaRPr lang="zh-CN" altLang="en-US" sz="900"/>
          </a:p>
        </p:txBody>
      </p:sp>
      <p:sp>
        <p:nvSpPr>
          <p:cNvPr id="7" name="标题 1"/>
          <p:cNvSpPr>
            <a:spLocks noGrp="1"/>
          </p:cNvSpPr>
          <p:nvPr>
            <p:ph type="title"/>
          </p:nvPr>
        </p:nvSpPr>
        <p:spPr>
          <a:xfrm>
            <a:off x="-19121" y="273833"/>
            <a:ext cx="5793910" cy="351428"/>
          </a:xfrm>
          <a:solidFill>
            <a:srgbClr val="C31E24"/>
          </a:solidFill>
        </p:spPr>
        <p:txBody>
          <a:bodyPr>
            <a:normAutofit/>
          </a:bodyPr>
          <a:lstStyle/>
          <a:p>
            <a:r>
              <a:rPr lang="en-US" altLang="zh-CN" sz="1200" b="1">
                <a:solidFill>
                  <a:schemeClr val="bg1"/>
                </a:solidFill>
                <a:latin typeface="Georgia" panose="02040502050405020303" pitchFamily="18" charset="0"/>
                <a:ea typeface="微软雅黑" panose="020B0503020204020204" pitchFamily="34" charset="-122"/>
                <a:cs typeface="Arial" panose="020B0604020202020204" pitchFamily="34" charset="0"/>
              </a:rPr>
              <a:t>1.2</a:t>
            </a:r>
            <a:r>
              <a:rPr lang="zh-CN" altLang="en-US" sz="1200" b="1">
                <a:solidFill>
                  <a:schemeClr val="bg1"/>
                </a:solidFill>
                <a:latin typeface="Georgia" panose="02040502050405020303" pitchFamily="18" charset="0"/>
                <a:ea typeface="微软雅黑" panose="020B0503020204020204" pitchFamily="34" charset="-122"/>
                <a:cs typeface="Arial" panose="020B0604020202020204" pitchFamily="34" charset="0"/>
              </a:rPr>
              <a:t> </a:t>
            </a:r>
            <a:r>
              <a:rPr lang="en-US" altLang="zh-CN" sz="1200" b="1">
                <a:solidFill>
                  <a:schemeClr val="bg1"/>
                </a:solidFill>
                <a:latin typeface="Georgia" panose="02040502050405020303" pitchFamily="18" charset="0"/>
                <a:ea typeface="微软雅黑" panose="020B0503020204020204" pitchFamily="34" charset="-122"/>
                <a:cs typeface="Arial" panose="020B0604020202020204" pitchFamily="34" charset="0"/>
              </a:rPr>
              <a:t>Investment relations and collaboration with Central Asian countries</a:t>
            </a:r>
            <a:r>
              <a:rPr lang="zh-CN" altLang="zh-CN" sz="1200" b="1">
                <a:solidFill>
                  <a:schemeClr val="bg1"/>
                </a:solidFill>
                <a:latin typeface="Georgia" panose="02040502050405020303" pitchFamily="18" charset="0"/>
                <a:ea typeface="微软雅黑" panose="020B0503020204020204" pitchFamily="34" charset="-122"/>
                <a:cs typeface="Arial" panose="020B0604020202020204" pitchFamily="34" charset="0"/>
              </a:rPr>
              <a:t> </a:t>
            </a:r>
            <a:endParaRPr lang="zh-CN" altLang="en-US" sz="1200" b="1">
              <a:solidFill>
                <a:schemeClr val="bg1"/>
              </a:solidFill>
              <a:latin typeface="Georgia" panose="02040502050405020303" pitchFamily="18" charset="0"/>
              <a:ea typeface="微软雅黑" panose="020B0503020204020204" pitchFamily="34" charset="-122"/>
              <a:cs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接连接符 14"/>
          <p:cNvCxnSpPr/>
          <p:nvPr/>
        </p:nvCxnSpPr>
        <p:spPr>
          <a:xfrm>
            <a:off x="387867" y="763999"/>
            <a:ext cx="4606605" cy="0"/>
          </a:xfrm>
          <a:prstGeom prst="line">
            <a:avLst/>
          </a:prstGeom>
          <a:ln w="12700">
            <a:solidFill>
              <a:schemeClr val="bg1">
                <a:lumMod val="75000"/>
                <a:alpha val="80000"/>
              </a:schemeClr>
            </a:solidFill>
          </a:ln>
        </p:spPr>
        <p:style>
          <a:lnRef idx="1">
            <a:schemeClr val="dk1"/>
          </a:lnRef>
          <a:fillRef idx="0">
            <a:schemeClr val="dk1"/>
          </a:fillRef>
          <a:effectRef idx="0">
            <a:schemeClr val="dk1"/>
          </a:effectRef>
          <a:fontRef idx="minor">
            <a:schemeClr val="tx1"/>
          </a:fontRef>
        </p:style>
      </p:cxnSp>
      <p:sp>
        <p:nvSpPr>
          <p:cNvPr id="5" name="灯片编号占位符 4"/>
          <p:cNvSpPr>
            <a:spLocks noGrp="1"/>
          </p:cNvSpPr>
          <p:nvPr>
            <p:ph type="sldNum" sz="quarter" idx="10"/>
          </p:nvPr>
        </p:nvSpPr>
        <p:spPr>
          <a:xfrm>
            <a:off x="8314840" y="4913981"/>
            <a:ext cx="378739" cy="281593"/>
          </a:xfrm>
        </p:spPr>
        <p:txBody>
          <a:bodyPr/>
          <a:lstStyle/>
          <a:p>
            <a:fld id="{45F3BD24-A578-5544-8B66-0AC732B1B665}" type="slidenum">
              <a:rPr kumimoji="1" lang="zh-CN" altLang="en-US" smtClean="0">
                <a:latin typeface="Arial" panose="020B0604020202020204" pitchFamily="34" charset="0"/>
                <a:ea typeface="微软雅黑" panose="020B0503020204020204" pitchFamily="34" charset="-122"/>
                <a:cs typeface="Arial" panose="020B0604020202020204" pitchFamily="34" charset="0"/>
              </a:rPr>
            </a:fld>
            <a:endParaRPr kumimoji="1" lang="zh-CN" altLang="en-US">
              <a:latin typeface="Arial" panose="020B0604020202020204" pitchFamily="34" charset="0"/>
              <a:ea typeface="微软雅黑" panose="020B0503020204020204" pitchFamily="34" charset="-122"/>
              <a:cs typeface="Arial" panose="020B0604020202020204" pitchFamily="34" charset="0"/>
            </a:endParaRPr>
          </a:p>
        </p:txBody>
      </p:sp>
      <p:sp>
        <p:nvSpPr>
          <p:cNvPr id="8" name="文本框 7"/>
          <p:cNvSpPr txBox="1"/>
          <p:nvPr/>
        </p:nvSpPr>
        <p:spPr>
          <a:xfrm>
            <a:off x="242472" y="1289217"/>
            <a:ext cx="4874811" cy="3323987"/>
          </a:xfrm>
          <a:prstGeom prst="rect">
            <a:avLst/>
          </a:prstGeom>
          <a:noFill/>
        </p:spPr>
        <p:txBody>
          <a:bodyPr wrap="square" rtlCol="0">
            <a:spAutoFit/>
          </a:bodyPr>
          <a:lstStyle/>
          <a:p>
            <a:pPr marL="171450" indent="-171450" algn="just">
              <a:buFont typeface="Arial" panose="020B0604020202020204" pitchFamily="34" charset="0"/>
              <a:buChar char="•"/>
            </a:pPr>
            <a:r>
              <a:rPr lang="en-US" altLang="zh-CN" sz="1000" dirty="0">
                <a:solidFill>
                  <a:srgbClr val="333333"/>
                </a:solidFill>
                <a:latin typeface="Georgia" panose="02040502050405020303" pitchFamily="18" charset="0"/>
              </a:rPr>
              <a:t>Central Asia is where the </a:t>
            </a:r>
            <a:r>
              <a:rPr lang="en-US" altLang="zh-CN" sz="1000" b="1" u="sng" dirty="0">
                <a:solidFill>
                  <a:srgbClr val="333333"/>
                </a:solidFill>
                <a:latin typeface="Georgia" panose="02040502050405020303" pitchFamily="18" charset="0"/>
              </a:rPr>
              <a:t>Belt and Road Initiative (BRI) </a:t>
            </a:r>
            <a:r>
              <a:rPr lang="en-US" altLang="zh-CN" sz="1000" dirty="0">
                <a:solidFill>
                  <a:srgbClr val="333333"/>
                </a:solidFill>
                <a:latin typeface="Georgia" panose="02040502050405020303" pitchFamily="18" charset="0"/>
              </a:rPr>
              <a:t>began.</a:t>
            </a:r>
            <a:r>
              <a:rPr lang="zh-CN" altLang="en-US" sz="1000" dirty="0">
                <a:solidFill>
                  <a:srgbClr val="333333"/>
                </a:solidFill>
                <a:latin typeface="Georgia" panose="02040502050405020303" pitchFamily="18" charset="0"/>
              </a:rPr>
              <a:t> </a:t>
            </a:r>
            <a:r>
              <a:rPr lang="en-US" altLang="zh-CN" sz="1000" dirty="0">
                <a:solidFill>
                  <a:srgbClr val="333333"/>
                </a:solidFill>
                <a:latin typeface="Georgia" panose="02040502050405020303" pitchFamily="18" charset="0"/>
              </a:rPr>
              <a:t>Economic</a:t>
            </a:r>
            <a:r>
              <a:rPr lang="zh-CN" altLang="en-US" sz="1000" dirty="0">
                <a:solidFill>
                  <a:srgbClr val="333333"/>
                </a:solidFill>
                <a:latin typeface="Georgia" panose="02040502050405020303" pitchFamily="18" charset="0"/>
              </a:rPr>
              <a:t> </a:t>
            </a:r>
            <a:r>
              <a:rPr lang="en-US" altLang="zh-CN" sz="1000" dirty="0">
                <a:solidFill>
                  <a:srgbClr val="333333"/>
                </a:solidFill>
                <a:latin typeface="Georgia" panose="02040502050405020303" pitchFamily="18" charset="0"/>
              </a:rPr>
              <a:t>and</a:t>
            </a:r>
            <a:r>
              <a:rPr lang="zh-CN" altLang="en-US" sz="1000" dirty="0">
                <a:solidFill>
                  <a:srgbClr val="333333"/>
                </a:solidFill>
                <a:latin typeface="Georgia" panose="02040502050405020303" pitchFamily="18" charset="0"/>
              </a:rPr>
              <a:t> </a:t>
            </a:r>
            <a:r>
              <a:rPr lang="en-US" altLang="zh-CN" sz="1000" dirty="0">
                <a:solidFill>
                  <a:srgbClr val="333333"/>
                </a:solidFill>
                <a:latin typeface="Georgia" panose="02040502050405020303" pitchFamily="18" charset="0"/>
              </a:rPr>
              <a:t>trade</a:t>
            </a:r>
            <a:r>
              <a:rPr lang="zh-CN" altLang="en-US" sz="1000" dirty="0">
                <a:solidFill>
                  <a:srgbClr val="333333"/>
                </a:solidFill>
                <a:latin typeface="Georgia" panose="02040502050405020303" pitchFamily="18" charset="0"/>
              </a:rPr>
              <a:t> </a:t>
            </a:r>
            <a:r>
              <a:rPr lang="en-US" altLang="zh-CN" sz="1000" dirty="0">
                <a:solidFill>
                  <a:srgbClr val="333333"/>
                </a:solidFill>
                <a:latin typeface="Georgia" panose="02040502050405020303" pitchFamily="18" charset="0"/>
              </a:rPr>
              <a:t>cooperation</a:t>
            </a:r>
            <a:r>
              <a:rPr lang="zh-CN" altLang="en-US" sz="1000" dirty="0">
                <a:solidFill>
                  <a:srgbClr val="333333"/>
                </a:solidFill>
                <a:latin typeface="Georgia" panose="02040502050405020303" pitchFamily="18" charset="0"/>
              </a:rPr>
              <a:t> </a:t>
            </a:r>
            <a:r>
              <a:rPr lang="en-US" altLang="zh-CN" sz="1000" dirty="0">
                <a:solidFill>
                  <a:srgbClr val="333333"/>
                </a:solidFill>
                <a:latin typeface="Georgia" panose="02040502050405020303" pitchFamily="18" charset="0"/>
              </a:rPr>
              <a:t>between</a:t>
            </a:r>
            <a:r>
              <a:rPr lang="zh-CN" altLang="en-US" sz="1000" dirty="0">
                <a:solidFill>
                  <a:srgbClr val="333333"/>
                </a:solidFill>
                <a:latin typeface="Georgia" panose="02040502050405020303" pitchFamily="18" charset="0"/>
              </a:rPr>
              <a:t> </a:t>
            </a:r>
            <a:r>
              <a:rPr lang="en-US" altLang="zh-CN" sz="1000" dirty="0">
                <a:solidFill>
                  <a:srgbClr val="333333"/>
                </a:solidFill>
                <a:latin typeface="Georgia" panose="02040502050405020303" pitchFamily="18" charset="0"/>
              </a:rPr>
              <a:t>China</a:t>
            </a:r>
            <a:r>
              <a:rPr lang="zh-CN" altLang="en-US" sz="1000" dirty="0">
                <a:solidFill>
                  <a:srgbClr val="333333"/>
                </a:solidFill>
                <a:latin typeface="Georgia" panose="02040502050405020303" pitchFamily="18" charset="0"/>
              </a:rPr>
              <a:t> </a:t>
            </a:r>
            <a:r>
              <a:rPr lang="en-US" altLang="zh-CN" sz="1000" dirty="0">
                <a:solidFill>
                  <a:srgbClr val="333333"/>
                </a:solidFill>
                <a:latin typeface="Georgia" panose="02040502050405020303" pitchFamily="18" charset="0"/>
              </a:rPr>
              <a:t>and</a:t>
            </a:r>
            <a:r>
              <a:rPr lang="zh-CN" altLang="en-US" sz="1000" dirty="0">
                <a:solidFill>
                  <a:srgbClr val="333333"/>
                </a:solidFill>
                <a:latin typeface="Georgia" panose="02040502050405020303" pitchFamily="18" charset="0"/>
              </a:rPr>
              <a:t> </a:t>
            </a:r>
            <a:r>
              <a:rPr lang="en-US" altLang="zh-CN" sz="1000" dirty="0">
                <a:solidFill>
                  <a:srgbClr val="333333"/>
                </a:solidFill>
                <a:latin typeface="Georgia" panose="02040502050405020303" pitchFamily="18" charset="0"/>
              </a:rPr>
              <a:t>the</a:t>
            </a:r>
            <a:r>
              <a:rPr lang="zh-CN" altLang="en-US" sz="1000" dirty="0">
                <a:solidFill>
                  <a:srgbClr val="333333"/>
                </a:solidFill>
                <a:latin typeface="Georgia" panose="02040502050405020303" pitchFamily="18" charset="0"/>
              </a:rPr>
              <a:t> </a:t>
            </a:r>
            <a:r>
              <a:rPr lang="en-US" altLang="zh-CN" sz="1000" dirty="0">
                <a:solidFill>
                  <a:srgbClr val="333333"/>
                </a:solidFill>
                <a:latin typeface="Georgia" panose="02040502050405020303" pitchFamily="18" charset="0"/>
              </a:rPr>
              <a:t>five</a:t>
            </a:r>
            <a:r>
              <a:rPr lang="zh-CN" altLang="en-US" sz="1000" dirty="0">
                <a:solidFill>
                  <a:srgbClr val="333333"/>
                </a:solidFill>
                <a:latin typeface="Georgia" panose="02040502050405020303" pitchFamily="18" charset="0"/>
              </a:rPr>
              <a:t> </a:t>
            </a:r>
            <a:r>
              <a:rPr lang="en-US" altLang="zh-CN" sz="1000" dirty="0">
                <a:solidFill>
                  <a:srgbClr val="333333"/>
                </a:solidFill>
                <a:latin typeface="Georgia" panose="02040502050405020303" pitchFamily="18" charset="0"/>
              </a:rPr>
              <a:t>Central</a:t>
            </a:r>
            <a:r>
              <a:rPr lang="zh-CN" altLang="en-US" sz="1000" dirty="0">
                <a:solidFill>
                  <a:srgbClr val="333333"/>
                </a:solidFill>
                <a:latin typeface="Georgia" panose="02040502050405020303" pitchFamily="18" charset="0"/>
              </a:rPr>
              <a:t> </a:t>
            </a:r>
            <a:r>
              <a:rPr lang="en-US" altLang="zh-CN" sz="1000" dirty="0">
                <a:solidFill>
                  <a:srgbClr val="333333"/>
                </a:solidFill>
                <a:latin typeface="Georgia" panose="02040502050405020303" pitchFamily="18" charset="0"/>
              </a:rPr>
              <a:t>Asian</a:t>
            </a:r>
            <a:r>
              <a:rPr lang="zh-CN" altLang="en-US" sz="1000" dirty="0">
                <a:solidFill>
                  <a:srgbClr val="333333"/>
                </a:solidFill>
                <a:latin typeface="Georgia" panose="02040502050405020303" pitchFamily="18" charset="0"/>
              </a:rPr>
              <a:t> </a:t>
            </a:r>
            <a:r>
              <a:rPr lang="en-US" altLang="zh-CN" sz="1000" dirty="0">
                <a:solidFill>
                  <a:srgbClr val="333333"/>
                </a:solidFill>
                <a:latin typeface="Georgia" panose="02040502050405020303" pitchFamily="18" charset="0"/>
              </a:rPr>
              <a:t>countries</a:t>
            </a:r>
            <a:r>
              <a:rPr lang="zh-CN" altLang="en-US" sz="1000" dirty="0">
                <a:solidFill>
                  <a:srgbClr val="333333"/>
                </a:solidFill>
                <a:latin typeface="Georgia" panose="02040502050405020303" pitchFamily="18" charset="0"/>
              </a:rPr>
              <a:t> </a:t>
            </a:r>
            <a:r>
              <a:rPr lang="en-US" altLang="zh-CN" sz="1000" dirty="0">
                <a:solidFill>
                  <a:srgbClr val="333333"/>
                </a:solidFill>
                <a:latin typeface="Georgia" panose="02040502050405020303" pitchFamily="18" charset="0"/>
              </a:rPr>
              <a:t>has</a:t>
            </a:r>
            <a:r>
              <a:rPr lang="zh-CN" altLang="en-US" sz="1000" dirty="0">
                <a:solidFill>
                  <a:srgbClr val="333333"/>
                </a:solidFill>
                <a:latin typeface="Georgia" panose="02040502050405020303" pitchFamily="18" charset="0"/>
              </a:rPr>
              <a:t> </a:t>
            </a:r>
            <a:r>
              <a:rPr lang="en-US" altLang="zh-CN" sz="1000" dirty="0">
                <a:solidFill>
                  <a:srgbClr val="333333"/>
                </a:solidFill>
                <a:latin typeface="Georgia" panose="02040502050405020303" pitchFamily="18" charset="0"/>
              </a:rPr>
              <a:t>achieved</a:t>
            </a:r>
            <a:r>
              <a:rPr lang="zh-CN" altLang="en-US" sz="1000" dirty="0">
                <a:solidFill>
                  <a:srgbClr val="333333"/>
                </a:solidFill>
                <a:latin typeface="Georgia" panose="02040502050405020303" pitchFamily="18" charset="0"/>
              </a:rPr>
              <a:t> </a:t>
            </a:r>
            <a:r>
              <a:rPr lang="en-US" altLang="zh-CN" sz="1000" dirty="0">
                <a:solidFill>
                  <a:srgbClr val="333333"/>
                </a:solidFill>
                <a:latin typeface="Georgia" panose="02040502050405020303" pitchFamily="18" charset="0"/>
              </a:rPr>
              <a:t>tangible</a:t>
            </a:r>
            <a:r>
              <a:rPr lang="zh-CN" altLang="en-US" sz="1000" dirty="0">
                <a:solidFill>
                  <a:srgbClr val="333333"/>
                </a:solidFill>
                <a:latin typeface="Georgia" panose="02040502050405020303" pitchFamily="18" charset="0"/>
              </a:rPr>
              <a:t> </a:t>
            </a:r>
            <a:r>
              <a:rPr lang="en-US" altLang="zh-CN" sz="1000" dirty="0">
                <a:solidFill>
                  <a:srgbClr val="333333"/>
                </a:solidFill>
                <a:latin typeface="Georgia" panose="02040502050405020303" pitchFamily="18" charset="0"/>
              </a:rPr>
              <a:t>results</a:t>
            </a:r>
            <a:r>
              <a:rPr lang="zh-CN" altLang="en-US" sz="1000" dirty="0">
                <a:solidFill>
                  <a:srgbClr val="333333"/>
                </a:solidFill>
                <a:latin typeface="Georgia" panose="02040502050405020303" pitchFamily="18" charset="0"/>
              </a:rPr>
              <a:t> </a:t>
            </a:r>
            <a:r>
              <a:rPr lang="en-US" altLang="zh-CN" sz="1000" dirty="0">
                <a:solidFill>
                  <a:srgbClr val="333333"/>
                </a:solidFill>
                <a:latin typeface="Georgia" panose="02040502050405020303" pitchFamily="18" charset="0"/>
              </a:rPr>
              <a:t>since</a:t>
            </a:r>
            <a:r>
              <a:rPr lang="zh-CN" altLang="en-US" sz="1000" dirty="0">
                <a:solidFill>
                  <a:srgbClr val="333333"/>
                </a:solidFill>
                <a:latin typeface="Georgia" panose="02040502050405020303" pitchFamily="18" charset="0"/>
              </a:rPr>
              <a:t> </a:t>
            </a:r>
            <a:r>
              <a:rPr lang="en-US" altLang="zh-CN" sz="1000" dirty="0">
                <a:solidFill>
                  <a:srgbClr val="333333"/>
                </a:solidFill>
                <a:latin typeface="Georgia" panose="02040502050405020303" pitchFamily="18" charset="0"/>
              </a:rPr>
              <a:t>the</a:t>
            </a:r>
            <a:r>
              <a:rPr lang="zh-CN" altLang="en-US" sz="1000" dirty="0">
                <a:solidFill>
                  <a:srgbClr val="333333"/>
                </a:solidFill>
                <a:latin typeface="Georgia" panose="02040502050405020303" pitchFamily="18" charset="0"/>
              </a:rPr>
              <a:t> </a:t>
            </a:r>
            <a:r>
              <a:rPr lang="en-US" altLang="zh-CN" sz="1000" dirty="0">
                <a:solidFill>
                  <a:srgbClr val="333333"/>
                </a:solidFill>
                <a:latin typeface="Georgia" panose="02040502050405020303" pitchFamily="18" charset="0"/>
              </a:rPr>
              <a:t>establishment</a:t>
            </a:r>
            <a:r>
              <a:rPr lang="zh-CN" altLang="en-US" sz="1000" dirty="0">
                <a:solidFill>
                  <a:srgbClr val="333333"/>
                </a:solidFill>
                <a:latin typeface="Georgia" panose="02040502050405020303" pitchFamily="18" charset="0"/>
              </a:rPr>
              <a:t> </a:t>
            </a:r>
            <a:r>
              <a:rPr lang="en-US" altLang="zh-CN" sz="1000" dirty="0">
                <a:solidFill>
                  <a:srgbClr val="333333"/>
                </a:solidFill>
                <a:latin typeface="Georgia" panose="02040502050405020303" pitchFamily="18" charset="0"/>
              </a:rPr>
              <a:t>of</a:t>
            </a:r>
            <a:r>
              <a:rPr lang="zh-CN" altLang="en-US" sz="1000" dirty="0">
                <a:solidFill>
                  <a:srgbClr val="333333"/>
                </a:solidFill>
                <a:latin typeface="Georgia" panose="02040502050405020303" pitchFamily="18" charset="0"/>
              </a:rPr>
              <a:t> </a:t>
            </a:r>
            <a:r>
              <a:rPr lang="en-US" altLang="zh-CN" sz="1000" dirty="0">
                <a:solidFill>
                  <a:srgbClr val="333333"/>
                </a:solidFill>
                <a:latin typeface="Georgia" panose="02040502050405020303" pitchFamily="18" charset="0"/>
              </a:rPr>
              <a:t>diplomatic</a:t>
            </a:r>
            <a:r>
              <a:rPr lang="zh-CN" altLang="en-US" sz="1000" dirty="0">
                <a:solidFill>
                  <a:srgbClr val="333333"/>
                </a:solidFill>
                <a:latin typeface="Georgia" panose="02040502050405020303" pitchFamily="18" charset="0"/>
              </a:rPr>
              <a:t> </a:t>
            </a:r>
            <a:r>
              <a:rPr lang="en-US" altLang="zh-CN" sz="1000" dirty="0">
                <a:solidFill>
                  <a:srgbClr val="333333"/>
                </a:solidFill>
                <a:latin typeface="Georgia" panose="02040502050405020303" pitchFamily="18" charset="0"/>
              </a:rPr>
              <a:t>ties.</a:t>
            </a:r>
            <a:r>
              <a:rPr lang="zh-CN" altLang="en-US" sz="1000" dirty="0">
                <a:solidFill>
                  <a:srgbClr val="333333"/>
                </a:solidFill>
                <a:latin typeface="Georgia" panose="02040502050405020303" pitchFamily="18" charset="0"/>
              </a:rPr>
              <a:t> </a:t>
            </a:r>
            <a:r>
              <a:rPr lang="en-US" altLang="zh-CN" sz="1000" b="0" i="0" dirty="0">
                <a:solidFill>
                  <a:srgbClr val="313030"/>
                </a:solidFill>
                <a:effectLst/>
                <a:latin typeface="Georgia" panose="02040502050405020303" pitchFamily="18" charset="0"/>
              </a:rPr>
              <a:t>China’s trade with the five countries reached </a:t>
            </a:r>
            <a:r>
              <a:rPr lang="en-US" altLang="zh-CN" sz="1000" b="1" i="0" u="sng" dirty="0">
                <a:solidFill>
                  <a:srgbClr val="313030"/>
                </a:solidFill>
                <a:effectLst/>
                <a:latin typeface="Georgia" panose="02040502050405020303" pitchFamily="18" charset="0"/>
              </a:rPr>
              <a:t>$70 billion in 2022</a:t>
            </a:r>
            <a:r>
              <a:rPr lang="en-US" altLang="zh-CN" sz="1000" b="0" i="0" dirty="0">
                <a:solidFill>
                  <a:srgbClr val="313030"/>
                </a:solidFill>
                <a:effectLst/>
                <a:latin typeface="Georgia" panose="02040502050405020303" pitchFamily="18" charset="0"/>
              </a:rPr>
              <a:t>, up by </a:t>
            </a:r>
            <a:r>
              <a:rPr lang="en-US" altLang="zh-CN" sz="1000" b="1" i="0" u="sng" dirty="0">
                <a:solidFill>
                  <a:srgbClr val="313030"/>
                </a:solidFill>
                <a:effectLst/>
                <a:latin typeface="Georgia" panose="02040502050405020303" pitchFamily="18" charset="0"/>
              </a:rPr>
              <a:t>over 100 times</a:t>
            </a:r>
            <a:r>
              <a:rPr lang="en-US" altLang="zh-CN" sz="1000" b="0" i="0" dirty="0">
                <a:solidFill>
                  <a:srgbClr val="313030"/>
                </a:solidFill>
                <a:effectLst/>
                <a:latin typeface="Georgia" panose="02040502050405020303" pitchFamily="18" charset="0"/>
              </a:rPr>
              <a:t> since diplomatic ties were established. As of the end of March, China’s direct investment stock in Central Asia stood at </a:t>
            </a:r>
            <a:r>
              <a:rPr lang="en-US" altLang="zh-CN" sz="1000" b="1" i="0" u="sng" dirty="0">
                <a:solidFill>
                  <a:srgbClr val="313030"/>
                </a:solidFill>
                <a:effectLst/>
                <a:latin typeface="Georgia" panose="02040502050405020303" pitchFamily="18" charset="0"/>
              </a:rPr>
              <a:t>over $15 billion</a:t>
            </a:r>
            <a:r>
              <a:rPr lang="en-US" altLang="zh-CN" sz="1000" b="0" i="0" dirty="0">
                <a:solidFill>
                  <a:srgbClr val="313030"/>
                </a:solidFill>
                <a:effectLst/>
                <a:latin typeface="Georgia" panose="02040502050405020303" pitchFamily="18" charset="0"/>
              </a:rPr>
              <a:t>.</a:t>
            </a:r>
            <a:endParaRPr lang="en-US" altLang="zh-CN" sz="1000" dirty="0">
              <a:solidFill>
                <a:srgbClr val="333333"/>
              </a:solidFill>
              <a:latin typeface="Georgia" panose="02040502050405020303" pitchFamily="18" charset="0"/>
            </a:endParaRPr>
          </a:p>
          <a:p>
            <a:pPr marL="171450" indent="-171450" algn="just">
              <a:buFont typeface="Arial" panose="020B0604020202020204" pitchFamily="34" charset="0"/>
              <a:buChar char="•"/>
            </a:pPr>
            <a:endParaRPr lang="en-US" altLang="zh-CN" sz="1000" dirty="0">
              <a:solidFill>
                <a:srgbClr val="333333"/>
              </a:solidFill>
              <a:latin typeface="Georgia" panose="02040502050405020303" pitchFamily="18" charset="0"/>
            </a:endParaRPr>
          </a:p>
          <a:p>
            <a:pPr marL="171450" indent="-171450" algn="just">
              <a:buFont typeface="Arial" panose="020B0604020202020204" pitchFamily="34" charset="0"/>
              <a:buChar char="•"/>
            </a:pPr>
            <a:r>
              <a:rPr lang="en-US" altLang="zh-CN" sz="1000" dirty="0">
                <a:solidFill>
                  <a:srgbClr val="333333"/>
                </a:solidFill>
                <a:latin typeface="Georgia" panose="02040502050405020303" pitchFamily="18" charset="0"/>
              </a:rPr>
              <a:t>“</a:t>
            </a:r>
            <a:r>
              <a:rPr lang="en-US" altLang="zh-CN" sz="1000" i="1" dirty="0">
                <a:solidFill>
                  <a:srgbClr val="333333"/>
                </a:solidFill>
                <a:latin typeface="Georgia" panose="02040502050405020303" pitchFamily="18" charset="0"/>
              </a:rPr>
              <a:t>Over the past decade, China and Central Asian countries have worked closely together to fully revive the Silk Road and actively deepen future-oriented cooperation, </a:t>
            </a:r>
            <a:r>
              <a:rPr lang="en-US" altLang="zh-CN" sz="1000" b="1" i="1" dirty="0">
                <a:solidFill>
                  <a:srgbClr val="333333"/>
                </a:solidFill>
                <a:latin typeface="Georgia" panose="02040502050405020303" pitchFamily="18" charset="0"/>
              </a:rPr>
              <a:t>steering our relations into a new era</a:t>
            </a:r>
            <a:r>
              <a:rPr lang="en-US" altLang="zh-CN" sz="1000" dirty="0">
                <a:solidFill>
                  <a:srgbClr val="333333"/>
                </a:solidFill>
                <a:latin typeface="Georgia" panose="02040502050405020303" pitchFamily="18" charset="0"/>
              </a:rPr>
              <a:t>,” Xi said in his speech.</a:t>
            </a:r>
            <a:endParaRPr lang="en-US" altLang="zh-CN" sz="1000" dirty="0">
              <a:solidFill>
                <a:srgbClr val="333333"/>
              </a:solidFill>
              <a:latin typeface="Georgia" panose="02040502050405020303" pitchFamily="18" charset="0"/>
            </a:endParaRPr>
          </a:p>
          <a:p>
            <a:pPr marL="171450" indent="-171450" algn="just">
              <a:buFont typeface="Arial" panose="020B0604020202020204" pitchFamily="34" charset="0"/>
              <a:buChar char="•"/>
            </a:pPr>
            <a:endParaRPr lang="en-US" altLang="zh-CN" sz="1000" dirty="0">
              <a:solidFill>
                <a:srgbClr val="333333"/>
              </a:solidFill>
              <a:latin typeface="Georgia" panose="02040502050405020303" pitchFamily="18" charset="0"/>
            </a:endParaRPr>
          </a:p>
          <a:p>
            <a:pPr marL="171450" indent="-171450" algn="just">
              <a:buFont typeface="Arial" panose="020B0604020202020204" pitchFamily="34" charset="0"/>
              <a:buChar char="•"/>
            </a:pPr>
            <a:r>
              <a:rPr lang="en-US" altLang="zh-CN" sz="1000" dirty="0">
                <a:solidFill>
                  <a:srgbClr val="333333"/>
                </a:solidFill>
                <a:latin typeface="Georgia" panose="02040502050405020303" pitchFamily="18" charset="0"/>
              </a:rPr>
              <a:t>He continued to hail the China-Kyrgyzstan-Uzbekistan highway, the China-Tajikistan expressway, the China-Kazakhstan crude oil pipeline and the China-Central Asia Gas Pipeline as the present-day Silk Road, and the China-Europe freight trains, freight trucks and flights the present-day camel caravans.</a:t>
            </a:r>
            <a:endParaRPr lang="en-US" altLang="zh-CN" sz="1000" dirty="0">
              <a:solidFill>
                <a:srgbClr val="333333"/>
              </a:solidFill>
              <a:latin typeface="Georgia" panose="02040502050405020303" pitchFamily="18" charset="0"/>
            </a:endParaRPr>
          </a:p>
          <a:p>
            <a:pPr marL="171450" indent="-171450" algn="just">
              <a:buFont typeface="Arial" panose="020B0604020202020204" pitchFamily="34" charset="0"/>
              <a:buChar char="•"/>
            </a:pPr>
            <a:endParaRPr lang="en-US" altLang="zh-CN" sz="1000" dirty="0">
              <a:solidFill>
                <a:srgbClr val="333333"/>
              </a:solidFill>
              <a:latin typeface="Georgia" panose="02040502050405020303" pitchFamily="18" charset="0"/>
            </a:endParaRPr>
          </a:p>
          <a:p>
            <a:pPr marL="171450" indent="-171450" algn="just">
              <a:buFont typeface="Arial" panose="020B0604020202020204" pitchFamily="34" charset="0"/>
              <a:buChar char="•"/>
            </a:pPr>
            <a:r>
              <a:rPr lang="en-US" altLang="zh-CN" sz="1000" dirty="0">
                <a:solidFill>
                  <a:srgbClr val="333333"/>
                </a:solidFill>
                <a:latin typeface="Georgia" panose="02040502050405020303" pitchFamily="18" charset="0"/>
              </a:rPr>
              <a:t>“</a:t>
            </a:r>
            <a:r>
              <a:rPr lang="en-US" altLang="zh-CN" sz="1000" i="1" dirty="0">
                <a:solidFill>
                  <a:srgbClr val="333333"/>
                </a:solidFill>
                <a:latin typeface="Georgia" panose="02040502050405020303" pitchFamily="18" charset="0"/>
              </a:rPr>
              <a:t>In addition to traditional areas of cooperation, China and Central Asia should also </a:t>
            </a:r>
            <a:r>
              <a:rPr lang="en-US" altLang="zh-CN" sz="1000" b="1" i="1" dirty="0">
                <a:solidFill>
                  <a:srgbClr val="333333"/>
                </a:solidFill>
                <a:latin typeface="Georgia" panose="02040502050405020303" pitchFamily="18" charset="0"/>
              </a:rPr>
              <a:t>forge new drivers of growth </a:t>
            </a:r>
            <a:r>
              <a:rPr lang="en-US" altLang="zh-CN" sz="1000" i="1" dirty="0">
                <a:solidFill>
                  <a:srgbClr val="333333"/>
                </a:solidFill>
                <a:latin typeface="Georgia" panose="02040502050405020303" pitchFamily="18" charset="0"/>
              </a:rPr>
              <a:t>in finance, agriculture, poverty reduction, green and low-carbon development, medical service, health and digital innovation</a:t>
            </a:r>
            <a:r>
              <a:rPr lang="en-US" altLang="zh-CN" sz="1000" dirty="0">
                <a:solidFill>
                  <a:srgbClr val="333333"/>
                </a:solidFill>
                <a:latin typeface="Georgia" panose="02040502050405020303" pitchFamily="18" charset="0"/>
              </a:rPr>
              <a:t>,” said Xi.</a:t>
            </a:r>
            <a:endParaRPr lang="en-US" altLang="zh-CN" sz="1000" dirty="0">
              <a:solidFill>
                <a:srgbClr val="333333"/>
              </a:solidFill>
              <a:latin typeface="Georgia" panose="02040502050405020303" pitchFamily="18" charset="0"/>
            </a:endParaRPr>
          </a:p>
          <a:p>
            <a:pPr marL="171450" indent="-171450">
              <a:buFont typeface="Arial" panose="020B0604020202020204" pitchFamily="34" charset="0"/>
              <a:buChar char="•"/>
            </a:pPr>
            <a:endParaRPr lang="en-US" altLang="zh-CN" sz="1000" dirty="0">
              <a:solidFill>
                <a:srgbClr val="333333"/>
              </a:solidFill>
              <a:latin typeface="Georgia" panose="02040502050405020303" pitchFamily="18" charset="0"/>
            </a:endParaRPr>
          </a:p>
        </p:txBody>
      </p:sp>
      <p:sp>
        <p:nvSpPr>
          <p:cNvPr id="10" name="文本框 9"/>
          <p:cNvSpPr txBox="1"/>
          <p:nvPr/>
        </p:nvSpPr>
        <p:spPr>
          <a:xfrm>
            <a:off x="251144" y="894515"/>
            <a:ext cx="4934778" cy="246221"/>
          </a:xfrm>
          <a:prstGeom prst="rect">
            <a:avLst/>
          </a:prstGeom>
          <a:noFill/>
        </p:spPr>
        <p:txBody>
          <a:bodyPr wrap="square">
            <a:spAutoFit/>
          </a:bodyPr>
          <a:lstStyle/>
          <a:p>
            <a:pPr marL="171450" indent="-171450" algn="just">
              <a:buFont typeface="Arial" panose="020B0604020202020204" pitchFamily="34" charset="0"/>
              <a:buChar char="•"/>
            </a:pPr>
            <a:r>
              <a:rPr lang="en-US" altLang="zh-CN" sz="1000" b="1">
                <a:latin typeface="Georgia" panose="02040502050405020303" pitchFamily="18" charset="0"/>
              </a:rPr>
              <a:t>THE</a:t>
            </a:r>
            <a:r>
              <a:rPr lang="zh-CN" altLang="en-US" sz="1000" b="1">
                <a:latin typeface="Georgia" panose="02040502050405020303" pitchFamily="18" charset="0"/>
              </a:rPr>
              <a:t> </a:t>
            </a:r>
            <a:r>
              <a:rPr lang="en-US" altLang="zh-CN" sz="1000" b="1">
                <a:latin typeface="Georgia" panose="02040502050405020303" pitchFamily="18" charset="0"/>
              </a:rPr>
              <a:t>CHINA-CENTRAL</a:t>
            </a:r>
            <a:r>
              <a:rPr lang="zh-CN" altLang="en-US" sz="1000" b="1">
                <a:latin typeface="Georgia" panose="02040502050405020303" pitchFamily="18" charset="0"/>
              </a:rPr>
              <a:t> </a:t>
            </a:r>
            <a:r>
              <a:rPr lang="en-US" altLang="zh-CN" sz="1000" b="1">
                <a:latin typeface="Georgia" panose="02040502050405020303" pitchFamily="18" charset="0"/>
              </a:rPr>
              <a:t>ASIA</a:t>
            </a:r>
            <a:r>
              <a:rPr lang="zh-CN" altLang="en-US" sz="1000" b="1">
                <a:latin typeface="Georgia" panose="02040502050405020303" pitchFamily="18" charset="0"/>
              </a:rPr>
              <a:t> </a:t>
            </a:r>
            <a:r>
              <a:rPr lang="en-US" altLang="zh-CN" sz="1000" b="1">
                <a:latin typeface="Georgia" panose="02040502050405020303" pitchFamily="18" charset="0"/>
              </a:rPr>
              <a:t>SUMMIT</a:t>
            </a:r>
            <a:endParaRPr lang="en-US" altLang="zh-CN" sz="1000" b="1">
              <a:effectLst/>
              <a:latin typeface="Georgia" panose="02040502050405020303" pitchFamily="18" charset="0"/>
            </a:endParaRPr>
          </a:p>
        </p:txBody>
      </p:sp>
      <p:pic>
        <p:nvPicPr>
          <p:cNvPr id="12290" name="Picture 2" descr="China, Central Asia vow to build a closer community with a shared future at milestone Xi'an summit"/>
          <p:cNvPicPr>
            <a:picLocks noChangeAspect="1" noChangeArrowheads="1"/>
          </p:cNvPicPr>
          <p:nvPr/>
        </p:nvPicPr>
        <p:blipFill rotWithShape="1">
          <a:blip r:embed="rId1">
            <a:extLst>
              <a:ext uri="{28A0092B-C50C-407E-A947-70E740481C1C}">
                <a14:useLocalDpi xmlns:a14="http://schemas.microsoft.com/office/drawing/2010/main" val="0"/>
              </a:ext>
            </a:extLst>
          </a:blip>
          <a:srcRect t="18088" b="55963"/>
          <a:stretch>
            <a:fillRect/>
          </a:stretch>
        </p:blipFill>
        <p:spPr bwMode="auto">
          <a:xfrm>
            <a:off x="6048288" y="2292538"/>
            <a:ext cx="2690813" cy="13346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hina, Central Asia vow to build a closer community with a shared future at milestone Xi'an summit"/>
          <p:cNvPicPr>
            <a:picLocks noChangeAspect="1" noChangeArrowheads="1"/>
          </p:cNvPicPr>
          <p:nvPr/>
        </p:nvPicPr>
        <p:blipFill rotWithShape="1">
          <a:blip r:embed="rId1">
            <a:extLst>
              <a:ext uri="{28A0092B-C50C-407E-A947-70E740481C1C}">
                <a14:useLocalDpi xmlns:a14="http://schemas.microsoft.com/office/drawing/2010/main" val="0"/>
              </a:ext>
            </a:extLst>
          </a:blip>
          <a:srcRect t="70848" b="3599"/>
          <a:stretch>
            <a:fillRect/>
          </a:stretch>
        </p:blipFill>
        <p:spPr bwMode="auto">
          <a:xfrm>
            <a:off x="5452669" y="983530"/>
            <a:ext cx="2690813" cy="1314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hina, Central Asia vow to build a closer community with a shared future at milestone Xi'an summit"/>
          <p:cNvPicPr>
            <a:picLocks noChangeAspect="1" noChangeArrowheads="1"/>
          </p:cNvPicPr>
          <p:nvPr/>
        </p:nvPicPr>
        <p:blipFill rotWithShape="1">
          <a:blip r:embed="rId1">
            <a:extLst>
              <a:ext uri="{28A0092B-C50C-407E-A947-70E740481C1C}">
                <a14:useLocalDpi xmlns:a14="http://schemas.microsoft.com/office/drawing/2010/main" val="0"/>
              </a:ext>
            </a:extLst>
          </a:blip>
          <a:srcRect t="44904" b="31337"/>
          <a:stretch>
            <a:fillRect/>
          </a:stretch>
        </p:blipFill>
        <p:spPr bwMode="auto">
          <a:xfrm>
            <a:off x="5452668" y="3621922"/>
            <a:ext cx="2690813" cy="1222025"/>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p:cNvSpPr txBox="1"/>
          <p:nvPr/>
        </p:nvSpPr>
        <p:spPr>
          <a:xfrm>
            <a:off x="415230" y="4543327"/>
            <a:ext cx="4606605" cy="276999"/>
          </a:xfrm>
          <a:prstGeom prst="rect">
            <a:avLst/>
          </a:prstGeom>
          <a:noFill/>
        </p:spPr>
        <p:txBody>
          <a:bodyPr wrap="square" rtlCol="0">
            <a:spAutoFit/>
          </a:bodyPr>
          <a:lstStyle/>
          <a:p>
            <a:r>
              <a:rPr kumimoji="1" lang="en-US" altLang="zh-CN" sz="600">
                <a:latin typeface="Georgia" panose="02040502050405020303" pitchFamily="18" charset="0"/>
              </a:rPr>
              <a:t>Source:</a:t>
            </a:r>
            <a:r>
              <a:rPr kumimoji="1" lang="zh-CN" altLang="en-US" sz="600">
                <a:latin typeface="Georgia" panose="02040502050405020303" pitchFamily="18" charset="0"/>
              </a:rPr>
              <a:t> </a:t>
            </a:r>
            <a:r>
              <a:rPr kumimoji="1" lang="en-US" altLang="zh-CN" sz="600">
                <a:latin typeface="Georgia" panose="02040502050405020303" pitchFamily="18" charset="0"/>
                <a:hlinkClick r:id="rId2"/>
              </a:rPr>
              <a:t>https://news.cgtn.com/news/2023-05-19/China-Central-Asia-vow-to-build-closer-community-with-shared-future-1jVLJrBkwuI/index.html</a:t>
            </a:r>
            <a:r>
              <a:rPr kumimoji="1" lang="zh-CN" altLang="en-US" sz="600">
                <a:latin typeface="Georgia" panose="02040502050405020303" pitchFamily="18" charset="0"/>
              </a:rPr>
              <a:t> </a:t>
            </a:r>
            <a:endParaRPr kumimoji="1" lang="zh-CN" altLang="en-US" sz="600">
              <a:latin typeface="Georgia" panose="02040502050405020303" pitchFamily="18" charset="0"/>
            </a:endParaRPr>
          </a:p>
        </p:txBody>
      </p:sp>
      <p:sp>
        <p:nvSpPr>
          <p:cNvPr id="12" name="标题 1"/>
          <p:cNvSpPr>
            <a:spLocks noGrp="1"/>
          </p:cNvSpPr>
          <p:nvPr>
            <p:ph type="title"/>
          </p:nvPr>
        </p:nvSpPr>
        <p:spPr>
          <a:xfrm>
            <a:off x="-19121" y="273833"/>
            <a:ext cx="5793910" cy="351428"/>
          </a:xfrm>
          <a:solidFill>
            <a:srgbClr val="C31E24"/>
          </a:solidFill>
        </p:spPr>
        <p:txBody>
          <a:bodyPr>
            <a:normAutofit/>
          </a:bodyPr>
          <a:lstStyle/>
          <a:p>
            <a:r>
              <a:rPr lang="en-US" altLang="zh-CN" sz="1200" b="1">
                <a:solidFill>
                  <a:schemeClr val="bg1"/>
                </a:solidFill>
                <a:latin typeface="Georgia" panose="02040502050405020303" pitchFamily="18" charset="0"/>
                <a:ea typeface="微软雅黑" panose="020B0503020204020204" pitchFamily="34" charset="-122"/>
                <a:cs typeface="Arial" panose="020B0604020202020204" pitchFamily="34" charset="0"/>
              </a:rPr>
              <a:t>1.2</a:t>
            </a:r>
            <a:r>
              <a:rPr lang="zh-CN" altLang="en-US" sz="1200" b="1">
                <a:solidFill>
                  <a:schemeClr val="bg1"/>
                </a:solidFill>
                <a:latin typeface="Georgia" panose="02040502050405020303" pitchFamily="18" charset="0"/>
                <a:ea typeface="微软雅黑" panose="020B0503020204020204" pitchFamily="34" charset="-122"/>
                <a:cs typeface="Arial" panose="020B0604020202020204" pitchFamily="34" charset="0"/>
              </a:rPr>
              <a:t> </a:t>
            </a:r>
            <a:r>
              <a:rPr lang="en-US" altLang="zh-CN" sz="1200" b="1">
                <a:solidFill>
                  <a:schemeClr val="bg1"/>
                </a:solidFill>
                <a:latin typeface="Georgia" panose="02040502050405020303" pitchFamily="18" charset="0"/>
                <a:ea typeface="微软雅黑" panose="020B0503020204020204" pitchFamily="34" charset="-122"/>
                <a:cs typeface="Arial" panose="020B0604020202020204" pitchFamily="34" charset="0"/>
              </a:rPr>
              <a:t>Investment relations and collaboration with Central Asian countries</a:t>
            </a:r>
            <a:r>
              <a:rPr lang="zh-CN" altLang="zh-CN" sz="1200" b="1">
                <a:solidFill>
                  <a:schemeClr val="bg1"/>
                </a:solidFill>
                <a:latin typeface="Georgia" panose="02040502050405020303" pitchFamily="18" charset="0"/>
                <a:ea typeface="微软雅黑" panose="020B0503020204020204" pitchFamily="34" charset="-122"/>
                <a:cs typeface="Arial" panose="020B0604020202020204" pitchFamily="34" charset="0"/>
              </a:rPr>
              <a:t> </a:t>
            </a:r>
            <a:endParaRPr lang="zh-CN" altLang="en-US" sz="1200" b="1">
              <a:solidFill>
                <a:schemeClr val="bg1"/>
              </a:solidFill>
              <a:latin typeface="Georgia" panose="02040502050405020303" pitchFamily="18" charset="0"/>
              <a:ea typeface="微软雅黑" panose="020B0503020204020204" pitchFamily="34" charset="-122"/>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After FTSE inclusion, China bonds still face CNY hedge hurdles - FX Markets"/>
          <p:cNvPicPr>
            <a:picLocks noChangeAspect="1" noChangeArrowheads="1"/>
          </p:cNvPicPr>
          <p:nvPr/>
        </p:nvPicPr>
        <p:blipFill rotWithShape="1">
          <a:blip r:embed="rId1">
            <a:extLst>
              <a:ext uri="{BEBA8EAE-BF5A-486C-A8C5-ECC9F3942E4B}">
                <a14:imgProps xmlns:a14="http://schemas.microsoft.com/office/drawing/2010/main">
                  <a14:imgLayer r:embed="rId2">
                    <a14:imgEffect>
                      <a14:sharpenSoften amount="26000"/>
                    </a14:imgEffect>
                  </a14:imgLayer>
                </a14:imgProps>
              </a:ext>
              <a:ext uri="{28A0092B-C50C-407E-A947-70E740481C1C}">
                <a14:useLocalDpi xmlns:a14="http://schemas.microsoft.com/office/drawing/2010/main" val="0"/>
              </a:ext>
            </a:extLst>
          </a:blip>
          <a:srcRect t="-1" b="-85973"/>
          <a:stretch>
            <a:fillRect/>
          </a:stretch>
        </p:blipFill>
        <p:spPr bwMode="auto">
          <a:xfrm>
            <a:off x="1"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18"/>
          <p:cNvSpPr txBox="1"/>
          <p:nvPr/>
        </p:nvSpPr>
        <p:spPr>
          <a:xfrm>
            <a:off x="407665" y="3294120"/>
            <a:ext cx="1679429" cy="1364082"/>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None/>
              <a:defRPr sz="7200" b="0" i="0" kern="1200">
                <a:solidFill>
                  <a:schemeClr val="tx1">
                    <a:lumMod val="85000"/>
                    <a:lumOff val="15000"/>
                  </a:schemeClr>
                </a:solidFill>
                <a:latin typeface="Source Han Sans CN Medium" panose="020B0500000000000000" pitchFamily="34" charset="-128"/>
                <a:ea typeface="Source Han Sans CN Medium" panose="020B0500000000000000" pitchFamily="34" charset="-128"/>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sz="6600" b="1">
                <a:solidFill>
                  <a:srgbClr val="C31E24"/>
                </a:solidFill>
                <a:latin typeface="Georgia" panose="02040502050405020303" pitchFamily="18" charset="0"/>
                <a:cs typeface="Arial" panose="020B0604020202020204" pitchFamily="34" charset="0"/>
              </a:rPr>
              <a:t>|</a:t>
            </a:r>
            <a:r>
              <a:rPr lang="en-US" sz="6600" b="1">
                <a:solidFill>
                  <a:srgbClr val="C31E24"/>
                </a:solidFill>
                <a:latin typeface="Georgia" panose="02040502050405020303" pitchFamily="18" charset="0"/>
                <a:cs typeface="Arial" panose="020B0604020202020204" pitchFamily="34" charset="0"/>
              </a:rPr>
              <a:t>0</a:t>
            </a:r>
            <a:r>
              <a:rPr lang="en-US" altLang="zh-CN" sz="6600" b="1">
                <a:solidFill>
                  <a:srgbClr val="C31E24"/>
                </a:solidFill>
                <a:latin typeface="Georgia" panose="02040502050405020303" pitchFamily="18" charset="0"/>
                <a:cs typeface="Arial" panose="020B0604020202020204" pitchFamily="34" charset="0"/>
              </a:rPr>
              <a:t>2</a:t>
            </a:r>
            <a:endParaRPr lang="en-US" sz="6600" b="1">
              <a:solidFill>
                <a:srgbClr val="C31E24"/>
              </a:solidFill>
              <a:latin typeface="Georgia" panose="02040502050405020303" pitchFamily="18" charset="0"/>
              <a:cs typeface="Arial" panose="020B0604020202020204" pitchFamily="34" charset="0"/>
            </a:endParaRPr>
          </a:p>
        </p:txBody>
      </p:sp>
      <p:sp>
        <p:nvSpPr>
          <p:cNvPr id="7" name="文本框 6"/>
          <p:cNvSpPr txBox="1"/>
          <p:nvPr/>
        </p:nvSpPr>
        <p:spPr>
          <a:xfrm>
            <a:off x="1947819" y="3576733"/>
            <a:ext cx="7380344" cy="523220"/>
          </a:xfrm>
          <a:prstGeom prst="rect">
            <a:avLst/>
          </a:prstGeom>
          <a:noFill/>
        </p:spPr>
        <p:txBody>
          <a:bodyPr wrap="square">
            <a:spAutoFit/>
          </a:bodyPr>
          <a:lstStyle/>
          <a:p>
            <a:r>
              <a:rPr lang="en-US" altLang="zh-CN" sz="2800" b="1">
                <a:effectLst/>
                <a:latin typeface="Georgia" panose="02040502050405020303" pitchFamily="18" charset="0"/>
                <a:ea typeface="等线" panose="02010600030101010101" pitchFamily="2" charset="-122"/>
              </a:rPr>
              <a:t>FOREIGN</a:t>
            </a:r>
            <a:r>
              <a:rPr lang="zh-CN" altLang="en-US" sz="2800" b="1">
                <a:effectLst/>
                <a:latin typeface="Georgia" panose="02040502050405020303" pitchFamily="18" charset="0"/>
                <a:ea typeface="等线" panose="02010600030101010101" pitchFamily="2" charset="-122"/>
              </a:rPr>
              <a:t> </a:t>
            </a:r>
            <a:r>
              <a:rPr lang="en-US" altLang="zh-CN" sz="2800" b="1">
                <a:effectLst/>
                <a:latin typeface="Georgia" panose="02040502050405020303" pitchFamily="18" charset="0"/>
                <a:ea typeface="等线" panose="02010600030101010101" pitchFamily="2" charset="-122"/>
              </a:rPr>
              <a:t>INVESTMENT</a:t>
            </a:r>
            <a:r>
              <a:rPr lang="zh-CN" altLang="en-US" sz="2800" b="1">
                <a:effectLst/>
                <a:latin typeface="Georgia" panose="02040502050405020303" pitchFamily="18" charset="0"/>
                <a:ea typeface="等线" panose="02010600030101010101" pitchFamily="2" charset="-122"/>
              </a:rPr>
              <a:t> </a:t>
            </a:r>
            <a:r>
              <a:rPr lang="en-US" altLang="zh-CN" sz="2800" b="1">
                <a:effectLst/>
                <a:latin typeface="Georgia" panose="02040502050405020303" pitchFamily="18" charset="0"/>
                <a:ea typeface="等线" panose="02010600030101010101" pitchFamily="2" charset="-122"/>
              </a:rPr>
              <a:t>IN</a:t>
            </a:r>
            <a:r>
              <a:rPr lang="zh-CN" altLang="en-US" sz="2800" b="1">
                <a:effectLst/>
                <a:latin typeface="Georgia" panose="02040502050405020303" pitchFamily="18" charset="0"/>
                <a:ea typeface="等线" panose="02010600030101010101" pitchFamily="2" charset="-122"/>
              </a:rPr>
              <a:t> </a:t>
            </a:r>
            <a:r>
              <a:rPr lang="en-US" altLang="zh-CN" sz="2800" b="1">
                <a:effectLst/>
                <a:latin typeface="Georgia" panose="02040502050405020303" pitchFamily="18" charset="0"/>
                <a:ea typeface="等线" panose="02010600030101010101" pitchFamily="2" charset="-122"/>
              </a:rPr>
              <a:t>CHINA</a:t>
            </a:r>
            <a:endParaRPr lang="zh-CN" altLang="en-US" sz="2800" b="0" i="0">
              <a:solidFill>
                <a:srgbClr val="C31E24"/>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121" y="273833"/>
            <a:ext cx="4050116" cy="351428"/>
          </a:xfrm>
          <a:solidFill>
            <a:srgbClr val="C31E24"/>
          </a:solidFill>
        </p:spPr>
        <p:txBody>
          <a:bodyPr>
            <a:noAutofit/>
          </a:bodyPr>
          <a:lstStyle/>
          <a:p>
            <a:r>
              <a:rPr lang="en-US" altLang="zh-CN" sz="1200" b="1" dirty="0">
                <a:solidFill>
                  <a:schemeClr val="bg1"/>
                </a:solidFill>
                <a:latin typeface="Georgia" panose="02040502050405020303" pitchFamily="18" charset="0"/>
                <a:ea typeface="微软雅黑" panose="020B0503020204020204" pitchFamily="34" charset="-122"/>
                <a:cs typeface="Arial" panose="020B0604020202020204" pitchFamily="34" charset="0"/>
              </a:rPr>
              <a:t>2.1</a:t>
            </a:r>
            <a:r>
              <a:rPr lang="zh-CN" altLang="en-US" sz="1200" b="1" dirty="0">
                <a:solidFill>
                  <a:schemeClr val="bg1"/>
                </a:solidFill>
                <a:latin typeface="Georgia" panose="02040502050405020303" pitchFamily="18" charset="0"/>
                <a:ea typeface="微软雅黑" panose="020B0503020204020204" pitchFamily="34" charset="-122"/>
                <a:cs typeface="Arial" panose="020B0604020202020204" pitchFamily="34" charset="0"/>
              </a:rPr>
              <a:t> </a:t>
            </a:r>
            <a:r>
              <a:rPr lang="en-US" altLang="zh-CN" sz="1200" b="1" dirty="0">
                <a:solidFill>
                  <a:schemeClr val="bg1"/>
                </a:solidFill>
                <a:latin typeface="Georgia" panose="02040502050405020303" pitchFamily="18" charset="0"/>
                <a:ea typeface="微软雅黑" panose="020B0503020204020204" pitchFamily="34" charset="-122"/>
                <a:cs typeface="Arial" panose="020B0604020202020204" pitchFamily="34" charset="0"/>
              </a:rPr>
              <a:t>Legal system for foreign investment in China</a:t>
            </a:r>
            <a:endParaRPr lang="zh-CN" altLang="en-US" sz="1200" b="1" dirty="0">
              <a:solidFill>
                <a:schemeClr val="bg1"/>
              </a:solidFill>
              <a:latin typeface="Georgia" panose="02040502050405020303" pitchFamily="18" charset="0"/>
              <a:ea typeface="微软雅黑" panose="020B0503020204020204" pitchFamily="34" charset="-122"/>
              <a:cs typeface="Arial" panose="020B0604020202020204" pitchFamily="34" charset="0"/>
            </a:endParaRPr>
          </a:p>
        </p:txBody>
      </p:sp>
      <p:sp>
        <p:nvSpPr>
          <p:cNvPr id="3" name="灯片编号占位符 4"/>
          <p:cNvSpPr>
            <a:spLocks noGrp="1"/>
          </p:cNvSpPr>
          <p:nvPr>
            <p:ph type="sldNum" sz="quarter" idx="10"/>
          </p:nvPr>
        </p:nvSpPr>
        <p:spPr>
          <a:xfrm>
            <a:off x="8314840" y="4913981"/>
            <a:ext cx="378739" cy="281593"/>
          </a:xfrm>
        </p:spPr>
        <p:txBody>
          <a:bodyPr/>
          <a:lstStyle/>
          <a:p>
            <a:fld id="{45F3BD24-A578-5544-8B66-0AC732B1B665}" type="slidenum">
              <a:rPr kumimoji="1" lang="zh-CN" altLang="en-US" smtClean="0">
                <a:latin typeface="Arial" panose="020B0604020202020204" pitchFamily="34" charset="0"/>
                <a:ea typeface="微软雅黑" panose="020B0503020204020204" pitchFamily="34" charset="-122"/>
                <a:cs typeface="Arial" panose="020B0604020202020204" pitchFamily="34" charset="0"/>
              </a:rPr>
            </a:fld>
            <a:endParaRPr kumimoji="1" lang="zh-CN" altLang="en-US">
              <a:latin typeface="Arial" panose="020B0604020202020204" pitchFamily="34" charset="0"/>
              <a:ea typeface="微软雅黑" panose="020B0503020204020204" pitchFamily="34" charset="-122"/>
              <a:cs typeface="Arial" panose="020B0604020202020204" pitchFamily="34" charset="0"/>
            </a:endParaRPr>
          </a:p>
        </p:txBody>
      </p:sp>
      <p:cxnSp>
        <p:nvCxnSpPr>
          <p:cNvPr id="4" name="直接连接符 14"/>
          <p:cNvCxnSpPr/>
          <p:nvPr/>
        </p:nvCxnSpPr>
        <p:spPr>
          <a:xfrm>
            <a:off x="387867" y="763999"/>
            <a:ext cx="3429124" cy="0"/>
          </a:xfrm>
          <a:prstGeom prst="line">
            <a:avLst/>
          </a:prstGeom>
          <a:ln w="12700">
            <a:solidFill>
              <a:schemeClr val="bg1">
                <a:lumMod val="75000"/>
                <a:alpha val="80000"/>
              </a:schemeClr>
            </a:solidFill>
          </a:ln>
        </p:spPr>
        <p:style>
          <a:lnRef idx="1">
            <a:schemeClr val="dk1"/>
          </a:lnRef>
          <a:fillRef idx="0">
            <a:schemeClr val="dk1"/>
          </a:fillRef>
          <a:effectRef idx="0">
            <a:schemeClr val="dk1"/>
          </a:effectRef>
          <a:fontRef idx="minor">
            <a:schemeClr val="tx1"/>
          </a:fontRef>
        </p:style>
      </p:cxnSp>
      <p:sp>
        <p:nvSpPr>
          <p:cNvPr id="6" name="文本框 5"/>
          <p:cNvSpPr txBox="1"/>
          <p:nvPr/>
        </p:nvSpPr>
        <p:spPr>
          <a:xfrm>
            <a:off x="281141" y="848495"/>
            <a:ext cx="8412437" cy="4539704"/>
          </a:xfrm>
          <a:prstGeom prst="rect">
            <a:avLst/>
          </a:prstGeom>
          <a:noFill/>
        </p:spPr>
        <p:txBody>
          <a:bodyPr wrap="square" rtlCol="0">
            <a:spAutoFit/>
          </a:bodyPr>
          <a:lstStyle/>
          <a:p>
            <a:r>
              <a:rPr lang="en-US" altLang="zh-CN" sz="1000" b="1" dirty="0">
                <a:solidFill>
                  <a:srgbClr val="C00000"/>
                </a:solidFill>
                <a:effectLst/>
                <a:latin typeface="Georgia" panose="02040502050405020303" pitchFamily="18" charset="0"/>
                <a:ea typeface="宋体" panose="02010600030101010101" pitchFamily="2" charset="-122"/>
                <a:cs typeface="宋体" panose="02010600030101010101" pitchFamily="2" charset="-122"/>
              </a:rPr>
              <a:t>PHASE I </a:t>
            </a:r>
            <a:r>
              <a:rPr lang="en-US" altLang="zh-CN" sz="1000" b="1" dirty="0">
                <a:solidFill>
                  <a:srgbClr val="C00000"/>
                </a:solidFill>
                <a:latin typeface="Georgia" panose="02040502050405020303" pitchFamily="18" charset="0"/>
                <a:ea typeface="宋体" panose="02010600030101010101" pitchFamily="2" charset="-122"/>
              </a:rPr>
              <a:t>- </a:t>
            </a:r>
            <a:r>
              <a:rPr lang="zh-CN" altLang="en-US" sz="1000" b="1" dirty="0">
                <a:solidFill>
                  <a:srgbClr val="C00000"/>
                </a:solidFill>
                <a:latin typeface="Georgia" panose="02040502050405020303" pitchFamily="18" charset="0"/>
                <a:ea typeface="宋体" panose="02010600030101010101" pitchFamily="2" charset="-122"/>
              </a:rPr>
              <a:t> </a:t>
            </a:r>
            <a:r>
              <a:rPr lang="en-US" altLang="zh-CN" sz="1000" b="1" dirty="0">
                <a:solidFill>
                  <a:srgbClr val="C00000"/>
                </a:solidFill>
                <a:latin typeface="Georgia" panose="02040502050405020303" pitchFamily="18" charset="0"/>
                <a:ea typeface="宋体" panose="02010600030101010101" pitchFamily="2" charset="-122"/>
              </a:rPr>
              <a:t>THREE LAWS ON FOREIGN INVESTMENT</a:t>
            </a:r>
            <a:endParaRPr lang="en-US" altLang="zh-CN" sz="1000" b="1" dirty="0">
              <a:solidFill>
                <a:srgbClr val="C00000"/>
              </a:solidFill>
              <a:latin typeface="Georgia" panose="02040502050405020303" pitchFamily="18" charset="0"/>
              <a:ea typeface="宋体" panose="02010600030101010101" pitchFamily="2" charset="-122"/>
            </a:endParaRPr>
          </a:p>
          <a:p>
            <a:pPr marL="171450" indent="-171450" algn="just">
              <a:buFont typeface="Arial" panose="020B0604020202020204" pitchFamily="34" charset="0"/>
              <a:buChar char="•"/>
            </a:pPr>
            <a:endParaRPr lang="en-US" altLang="zh-CN" sz="1000" b="1" dirty="0">
              <a:effectLst/>
              <a:latin typeface="Georgia" panose="02040502050405020303" pitchFamily="18" charset="0"/>
              <a:ea typeface="宋体" panose="02010600030101010101" pitchFamily="2" charset="-122"/>
            </a:endParaRPr>
          </a:p>
          <a:p>
            <a:pPr marL="171450" indent="-171450" algn="just">
              <a:buFont typeface="Arial" panose="020B0604020202020204" pitchFamily="34" charset="0"/>
              <a:buChar char="•"/>
            </a:pPr>
            <a:r>
              <a:rPr lang="en-US" altLang="zh-CN" sz="900" dirty="0">
                <a:effectLst/>
                <a:latin typeface="Georgia" panose="02040502050405020303" pitchFamily="18" charset="0"/>
              </a:rPr>
              <a:t>In the early stage of reform and opening- up, China successively formulated</a:t>
            </a:r>
            <a:endParaRPr lang="en-US" altLang="zh-CN" sz="900" dirty="0">
              <a:effectLst/>
              <a:latin typeface="Georgia" panose="02040502050405020303" pitchFamily="18" charset="0"/>
            </a:endParaRPr>
          </a:p>
          <a:p>
            <a:pPr marL="171450" indent="-171450" algn="just">
              <a:buFont typeface="Arial" panose="020B0604020202020204" pitchFamily="34" charset="0"/>
              <a:buChar char="•"/>
            </a:pPr>
            <a:endParaRPr lang="en-US" altLang="zh-CN" sz="900" dirty="0">
              <a:effectLst/>
              <a:latin typeface="Georgia" panose="02040502050405020303" pitchFamily="18" charset="0"/>
            </a:endParaRPr>
          </a:p>
          <a:p>
            <a:pPr marL="401955" indent="-224155" algn="just">
              <a:buFont typeface="Wingdings" panose="05000000000000000000" pitchFamily="2" charset="2"/>
              <a:buChar char="Ø"/>
            </a:pPr>
            <a:r>
              <a:rPr lang="en-US" altLang="zh-CN" sz="900" dirty="0">
                <a:effectLst/>
                <a:latin typeface="Georgia" panose="02040502050405020303" pitchFamily="18" charset="0"/>
              </a:rPr>
              <a:t>the </a:t>
            </a:r>
            <a:r>
              <a:rPr lang="en-US" altLang="zh-CN" sz="900" i="1" dirty="0">
                <a:effectLst/>
                <a:latin typeface="Georgia" panose="02040502050405020303" pitchFamily="18" charset="0"/>
              </a:rPr>
              <a:t>Law of the People</a:t>
            </a:r>
            <a:r>
              <a:rPr lang="en-US" altLang="zh-CN" sz="900" i="1" dirty="0">
                <a:latin typeface="Georgia" panose="02040502050405020303" pitchFamily="18" charset="0"/>
              </a:rPr>
              <a:t>’</a:t>
            </a:r>
            <a:r>
              <a:rPr lang="en-US" altLang="zh-CN" sz="900" i="1" dirty="0">
                <a:effectLst/>
                <a:latin typeface="Georgia" panose="02040502050405020303" pitchFamily="18" charset="0"/>
              </a:rPr>
              <a:t>s Republic of China on Chinese-Foreign Equity Joint Ventures</a:t>
            </a:r>
            <a:r>
              <a:rPr lang="en-US" altLang="zh-CN" sz="900" dirty="0">
                <a:effectLst/>
                <a:latin typeface="Georgia" panose="02040502050405020303" pitchFamily="18" charset="0"/>
              </a:rPr>
              <a:t>, </a:t>
            </a:r>
            <a:endParaRPr lang="en-US" altLang="zh-CN" sz="900" dirty="0">
              <a:effectLst/>
              <a:latin typeface="Georgia" panose="02040502050405020303" pitchFamily="18" charset="0"/>
            </a:endParaRPr>
          </a:p>
          <a:p>
            <a:pPr marL="401955" indent="-224155" algn="just">
              <a:buFont typeface="Wingdings" panose="05000000000000000000" pitchFamily="2" charset="2"/>
              <a:buChar char="Ø"/>
            </a:pPr>
            <a:r>
              <a:rPr lang="en-US" altLang="zh-CN" sz="900" dirty="0">
                <a:effectLst/>
                <a:latin typeface="Georgia" panose="02040502050405020303" pitchFamily="18" charset="0"/>
              </a:rPr>
              <a:t>the</a:t>
            </a:r>
            <a:r>
              <a:rPr lang="zh-CN" altLang="en-US" sz="900" dirty="0">
                <a:effectLst/>
                <a:latin typeface="Georgia" panose="02040502050405020303" pitchFamily="18" charset="0"/>
              </a:rPr>
              <a:t> </a:t>
            </a:r>
            <a:r>
              <a:rPr lang="en-US" altLang="zh-CN" sz="900" i="1" dirty="0">
                <a:effectLst/>
                <a:latin typeface="Georgia" panose="02040502050405020303" pitchFamily="18" charset="0"/>
              </a:rPr>
              <a:t>Law of the People’s Republic of China on Wholly Foreign-Owned Enterprises</a:t>
            </a:r>
            <a:r>
              <a:rPr lang="en-US" altLang="zh-CN" sz="900" dirty="0">
                <a:effectLst/>
                <a:latin typeface="Georgia" panose="02040502050405020303" pitchFamily="18" charset="0"/>
              </a:rPr>
              <a:t>, and </a:t>
            </a:r>
            <a:endParaRPr lang="en-US" altLang="zh-CN" sz="900" dirty="0">
              <a:effectLst/>
              <a:latin typeface="Georgia" panose="02040502050405020303" pitchFamily="18" charset="0"/>
            </a:endParaRPr>
          </a:p>
          <a:p>
            <a:pPr marL="401955" indent="-224155" algn="just">
              <a:buFont typeface="Wingdings" panose="05000000000000000000" pitchFamily="2" charset="2"/>
              <a:buChar char="Ø"/>
            </a:pPr>
            <a:r>
              <a:rPr lang="en-US" altLang="zh-CN" sz="900" dirty="0">
                <a:effectLst/>
                <a:latin typeface="Georgia" panose="02040502050405020303" pitchFamily="18" charset="0"/>
              </a:rPr>
              <a:t>the </a:t>
            </a:r>
            <a:r>
              <a:rPr lang="en-US" altLang="zh-CN" sz="900" i="1" dirty="0">
                <a:effectLst/>
                <a:latin typeface="Georgia" panose="02040502050405020303" pitchFamily="18" charset="0"/>
              </a:rPr>
              <a:t>Law of the People’s Republic of China on Chinese-Foreign Contractual Joint Ventures </a:t>
            </a:r>
            <a:endParaRPr lang="en-US" altLang="zh-CN" sz="900" i="1" dirty="0">
              <a:effectLst/>
              <a:latin typeface="Georgia" panose="02040502050405020303" pitchFamily="18" charset="0"/>
            </a:endParaRPr>
          </a:p>
          <a:p>
            <a:pPr marL="177800" algn="just"/>
            <a:endParaRPr lang="en-US" altLang="zh-CN" sz="900" dirty="0">
              <a:effectLst/>
              <a:latin typeface="Georgia" panose="02040502050405020303" pitchFamily="18" charset="0"/>
            </a:endParaRPr>
          </a:p>
          <a:p>
            <a:pPr marL="177800" algn="just"/>
            <a:r>
              <a:rPr lang="en-US" altLang="zh-CN" sz="900" dirty="0">
                <a:effectLst/>
                <a:latin typeface="Georgia" panose="02040502050405020303" pitchFamily="18" charset="0"/>
              </a:rPr>
              <a:t>(collectively referred to as the “</a:t>
            </a:r>
            <a:r>
              <a:rPr lang="en-US" altLang="zh-CN" sz="900" b="1" i="1" dirty="0">
                <a:effectLst/>
                <a:latin typeface="Georgia" panose="02040502050405020303" pitchFamily="18" charset="0"/>
              </a:rPr>
              <a:t>Three Laws on Foreign Investment</a:t>
            </a:r>
            <a:r>
              <a:rPr lang="en-US" altLang="zh-CN" sz="900" dirty="0">
                <a:effectLst/>
                <a:latin typeface="Georgia" panose="02040502050405020303" pitchFamily="18" charset="0"/>
              </a:rPr>
              <a:t>”), laying </a:t>
            </a:r>
            <a:r>
              <a:rPr lang="en-US" altLang="zh-CN" sz="900" b="1" dirty="0">
                <a:latin typeface="Georgia" panose="02040502050405020303" pitchFamily="18" charset="0"/>
              </a:rPr>
              <a:t>the</a:t>
            </a:r>
            <a:r>
              <a:rPr lang="en-US" altLang="zh-CN" sz="900" b="1" dirty="0">
                <a:effectLst/>
                <a:latin typeface="Georgia" panose="02040502050405020303" pitchFamily="18" charset="0"/>
              </a:rPr>
              <a:t> legal foundation for China to attract foreign investment</a:t>
            </a:r>
            <a:r>
              <a:rPr lang="en-US" altLang="zh-CN" sz="900" dirty="0">
                <a:effectLst/>
                <a:latin typeface="Georgia" panose="02040502050405020303" pitchFamily="18" charset="0"/>
              </a:rPr>
              <a:t>. Since then, in order to meet the needs of foreign capital use, China has continuously established and improved its legal system for foreign investment. This has helped to shore up the confidence of foreign investors and improvement of the investment environment. </a:t>
            </a:r>
            <a:endParaRPr lang="en-US" altLang="zh-CN" sz="900" dirty="0">
              <a:effectLst/>
              <a:latin typeface="Georgia" panose="02040502050405020303" pitchFamily="18" charset="0"/>
            </a:endParaRPr>
          </a:p>
          <a:p>
            <a:pPr marL="177800" algn="just"/>
            <a:endParaRPr lang="en-US" altLang="zh-CN" sz="1000" dirty="0">
              <a:latin typeface="Georgia" panose="02040502050405020303" pitchFamily="18" charset="0"/>
            </a:endParaRPr>
          </a:p>
          <a:p>
            <a:pPr marL="177800" algn="just"/>
            <a:endParaRPr lang="en-US" altLang="zh-CN" sz="1000" dirty="0">
              <a:latin typeface="Georgia" panose="02040502050405020303" pitchFamily="18" charset="0"/>
            </a:endParaRPr>
          </a:p>
          <a:p>
            <a:pPr marL="177800" algn="just"/>
            <a:endParaRPr lang="en-US" altLang="zh-CN" sz="1000" dirty="0">
              <a:latin typeface="Georgia" panose="02040502050405020303" pitchFamily="18" charset="0"/>
            </a:endParaRPr>
          </a:p>
          <a:p>
            <a:r>
              <a:rPr lang="en-US" altLang="zh-CN" sz="1000" b="1" dirty="0">
                <a:solidFill>
                  <a:srgbClr val="C00000"/>
                </a:solidFill>
                <a:latin typeface="Georgia" panose="02040502050405020303" pitchFamily="18" charset="0"/>
                <a:ea typeface="宋体" panose="02010600030101010101" pitchFamily="2" charset="-122"/>
              </a:rPr>
              <a:t>PHASE II - </a:t>
            </a:r>
            <a:r>
              <a:rPr lang="zh-CN" altLang="en-US" sz="1000" b="1" dirty="0">
                <a:solidFill>
                  <a:srgbClr val="C00000"/>
                </a:solidFill>
                <a:latin typeface="Georgia" panose="02040502050405020303" pitchFamily="18" charset="0"/>
                <a:ea typeface="宋体" panose="02010600030101010101" pitchFamily="2" charset="-122"/>
              </a:rPr>
              <a:t> </a:t>
            </a:r>
            <a:r>
              <a:rPr lang="en-US" altLang="zh-CN" sz="1000" b="1" dirty="0">
                <a:solidFill>
                  <a:srgbClr val="C00000"/>
                </a:solidFill>
                <a:latin typeface="Georgia" panose="02040502050405020303" pitchFamily="18" charset="0"/>
                <a:ea typeface="宋体" panose="02010600030101010101" pitchFamily="2" charset="-122"/>
              </a:rPr>
              <a:t>FOREIGN INVESTMENT</a:t>
            </a:r>
            <a:r>
              <a:rPr lang="zh-CN" altLang="en-US" sz="1000" b="1" dirty="0">
                <a:solidFill>
                  <a:srgbClr val="C00000"/>
                </a:solidFill>
                <a:latin typeface="Georgia" panose="02040502050405020303" pitchFamily="18" charset="0"/>
                <a:ea typeface="宋体" panose="02010600030101010101" pitchFamily="2" charset="-122"/>
              </a:rPr>
              <a:t> </a:t>
            </a:r>
            <a:r>
              <a:rPr lang="en-US" altLang="zh-CN" sz="1000" b="1" dirty="0">
                <a:solidFill>
                  <a:srgbClr val="C00000"/>
                </a:solidFill>
                <a:latin typeface="Georgia" panose="02040502050405020303" pitchFamily="18" charset="0"/>
                <a:ea typeface="宋体" panose="02010600030101010101" pitchFamily="2" charset="-122"/>
              </a:rPr>
              <a:t>LAW</a:t>
            </a:r>
            <a:r>
              <a:rPr lang="zh-CN" altLang="en-US" sz="1000" b="1" dirty="0">
                <a:solidFill>
                  <a:srgbClr val="C00000"/>
                </a:solidFill>
                <a:latin typeface="Georgia" panose="02040502050405020303" pitchFamily="18" charset="0"/>
                <a:ea typeface="宋体" panose="02010600030101010101" pitchFamily="2" charset="-122"/>
              </a:rPr>
              <a:t> </a:t>
            </a:r>
            <a:r>
              <a:rPr lang="en-US" altLang="zh-CN" sz="1000" b="1" dirty="0">
                <a:solidFill>
                  <a:srgbClr val="C00000"/>
                </a:solidFill>
                <a:latin typeface="Georgia" panose="02040502050405020303" pitchFamily="18" charset="0"/>
                <a:ea typeface="宋体" panose="02010600030101010101" pitchFamily="2" charset="-122"/>
              </a:rPr>
              <a:t>AND</a:t>
            </a:r>
            <a:r>
              <a:rPr lang="zh-CN" altLang="en-US" sz="1000" b="1" dirty="0">
                <a:solidFill>
                  <a:srgbClr val="C00000"/>
                </a:solidFill>
                <a:latin typeface="Georgia" panose="02040502050405020303" pitchFamily="18" charset="0"/>
                <a:ea typeface="宋体" panose="02010600030101010101" pitchFamily="2" charset="-122"/>
              </a:rPr>
              <a:t> </a:t>
            </a:r>
            <a:r>
              <a:rPr lang="en-US" altLang="zh-CN" sz="1000" b="1" dirty="0">
                <a:solidFill>
                  <a:srgbClr val="C00000"/>
                </a:solidFill>
                <a:latin typeface="Georgia" panose="02040502050405020303" pitchFamily="18" charset="0"/>
                <a:ea typeface="宋体" panose="02010600030101010101" pitchFamily="2" charset="-122"/>
              </a:rPr>
              <a:t>ITS IMPLEMENTING REGULATIONS</a:t>
            </a:r>
            <a:r>
              <a:rPr lang="zh-CN" altLang="zh-CN" sz="1000" b="1" dirty="0">
                <a:solidFill>
                  <a:srgbClr val="C00000"/>
                </a:solidFill>
                <a:latin typeface="Georgia" panose="02040502050405020303" pitchFamily="18" charset="0"/>
                <a:ea typeface="宋体" panose="02010600030101010101" pitchFamily="2" charset="-122"/>
              </a:rPr>
              <a:t> </a:t>
            </a:r>
            <a:endParaRPr lang="en-US" altLang="zh-CN" sz="1000" b="1" dirty="0">
              <a:solidFill>
                <a:srgbClr val="C00000"/>
              </a:solidFill>
              <a:latin typeface="Georgia" panose="02040502050405020303" pitchFamily="18" charset="0"/>
              <a:ea typeface="宋体" panose="02010600030101010101" pitchFamily="2" charset="-122"/>
            </a:endParaRPr>
          </a:p>
          <a:p>
            <a:pPr marL="171450" indent="-171450">
              <a:buFont typeface="Arial" panose="020B0604020202020204" pitchFamily="34" charset="0"/>
              <a:buChar char="•"/>
            </a:pPr>
            <a:endParaRPr lang="en-US" altLang="zh-CN" sz="1000" b="1" dirty="0">
              <a:latin typeface="Georgia" panose="02040502050405020303" pitchFamily="18" charset="0"/>
              <a:ea typeface="宋体" panose="02010600030101010101" pitchFamily="2" charset="-122"/>
            </a:endParaRPr>
          </a:p>
          <a:p>
            <a:pPr marL="171450" indent="-171450" algn="just">
              <a:buFont typeface="Arial" panose="020B0604020202020204" pitchFamily="34" charset="0"/>
              <a:buChar char="•"/>
            </a:pPr>
            <a:r>
              <a:rPr lang="en-US" altLang="zh-CN" sz="900" dirty="0">
                <a:latin typeface="Georgia" panose="02040502050405020303" pitchFamily="18" charset="0"/>
              </a:rPr>
              <a:t>On March 15, 2019, the </a:t>
            </a:r>
            <a:r>
              <a:rPr lang="en-US" altLang="zh-CN" sz="900" i="1" dirty="0">
                <a:latin typeface="Georgia" panose="02040502050405020303" pitchFamily="18" charset="0"/>
              </a:rPr>
              <a:t>Foreign Investment Law of the People’s Republic of China </a:t>
            </a:r>
            <a:r>
              <a:rPr lang="en-US" altLang="zh-CN" sz="900" dirty="0">
                <a:latin typeface="Georgia" panose="02040502050405020303" pitchFamily="18" charset="0"/>
              </a:rPr>
              <a:t>(hereinafter referred to as the “</a:t>
            </a:r>
            <a:r>
              <a:rPr lang="en-US" altLang="zh-CN" sz="900" b="1" i="1" dirty="0">
                <a:latin typeface="Georgia" panose="02040502050405020303" pitchFamily="18" charset="0"/>
              </a:rPr>
              <a:t>Foreign Investment Law</a:t>
            </a:r>
            <a:r>
              <a:rPr lang="en-US" altLang="zh-CN" sz="900" dirty="0">
                <a:latin typeface="Georgia" panose="02040502050405020303" pitchFamily="18" charset="0"/>
              </a:rPr>
              <a:t>”) was approved at the Second Session of the 13th National People’s Congress, replacing the Three Laws on Foreign Investment</a:t>
            </a:r>
            <a:r>
              <a:rPr lang="zh-CN" altLang="en-US" sz="900" dirty="0">
                <a:latin typeface="Georgia" panose="02040502050405020303" pitchFamily="18" charset="0"/>
              </a:rPr>
              <a:t> </a:t>
            </a:r>
            <a:r>
              <a:rPr lang="en-US" altLang="zh-CN" sz="900" dirty="0">
                <a:latin typeface="Georgia" panose="02040502050405020303" pitchFamily="18" charset="0"/>
              </a:rPr>
              <a:t>as </a:t>
            </a:r>
            <a:r>
              <a:rPr lang="en-US" altLang="zh-CN" sz="900" b="1" dirty="0">
                <a:latin typeface="Georgia" panose="02040502050405020303" pitchFamily="18" charset="0"/>
              </a:rPr>
              <a:t>the new fundamental law on foreign investment in China</a:t>
            </a:r>
            <a:r>
              <a:rPr lang="en-US" altLang="zh-CN" sz="900" dirty="0">
                <a:latin typeface="Georgia" panose="02040502050405020303" pitchFamily="18" charset="0"/>
              </a:rPr>
              <a:t>. The Foreign Investment Law </a:t>
            </a:r>
            <a:r>
              <a:rPr lang="en-US" altLang="zh-CN" sz="900" b="1" dirty="0">
                <a:latin typeface="Georgia" panose="02040502050405020303" pitchFamily="18" charset="0"/>
              </a:rPr>
              <a:t>sets a basic framework for China’s new legal system for foreign investment</a:t>
            </a:r>
            <a:r>
              <a:rPr lang="en-US" altLang="zh-CN" sz="900" dirty="0">
                <a:latin typeface="Georgia" panose="02040502050405020303" pitchFamily="18" charset="0"/>
              </a:rPr>
              <a:t>, affirms that the “</a:t>
            </a:r>
            <a:r>
              <a:rPr lang="en-US" altLang="zh-CN" sz="900" b="1" dirty="0">
                <a:latin typeface="Georgia" panose="02040502050405020303" pitchFamily="18" charset="0"/>
              </a:rPr>
              <a:t>pre-establishment national treatment plus a negative list”</a:t>
            </a:r>
            <a:r>
              <a:rPr lang="zh-CN" altLang="en-US" sz="900" b="1" dirty="0">
                <a:latin typeface="Georgia" panose="02040502050405020303" pitchFamily="18" charset="0"/>
              </a:rPr>
              <a:t> </a:t>
            </a:r>
            <a:r>
              <a:rPr lang="en-US" altLang="zh-CN" sz="900" b="1" dirty="0">
                <a:latin typeface="Georgia" panose="02040502050405020303" pitchFamily="18" charset="0"/>
              </a:rPr>
              <a:t>management system </a:t>
            </a:r>
            <a:r>
              <a:rPr lang="en-US" altLang="zh-CN" sz="900" dirty="0">
                <a:latin typeface="Georgia" panose="02040502050405020303" pitchFamily="18" charset="0"/>
              </a:rPr>
              <a:t>is to be implemented for foreign investment, and further strengthens investment promotion and protection.</a:t>
            </a:r>
            <a:endParaRPr lang="en-US" altLang="zh-CN" sz="900" dirty="0">
              <a:latin typeface="Georgia" panose="02040502050405020303" pitchFamily="18" charset="0"/>
            </a:endParaRPr>
          </a:p>
          <a:p>
            <a:pPr marL="171450" indent="-171450" algn="just">
              <a:buFont typeface="Arial" panose="020B0604020202020204" pitchFamily="34" charset="0"/>
              <a:buChar char="•"/>
            </a:pPr>
            <a:endParaRPr lang="en-US" altLang="zh-CN" sz="900" dirty="0">
              <a:latin typeface="Georgia" panose="02040502050405020303" pitchFamily="18" charset="0"/>
            </a:endParaRPr>
          </a:p>
          <a:p>
            <a:pPr marL="171450" indent="-171450" algn="just">
              <a:buFont typeface="Arial" panose="020B0604020202020204" pitchFamily="34" charset="0"/>
              <a:buChar char="•"/>
            </a:pPr>
            <a:r>
              <a:rPr lang="en-US" altLang="zh-CN" sz="900" dirty="0">
                <a:latin typeface="Georgia" panose="02040502050405020303" pitchFamily="18" charset="0"/>
              </a:rPr>
              <a:t>In December of the same year, the State Council issued the </a:t>
            </a:r>
            <a:r>
              <a:rPr lang="en-US" altLang="zh-CN" sz="900" b="1" i="1" dirty="0">
                <a:latin typeface="Georgia" panose="02040502050405020303" pitchFamily="18" charset="0"/>
              </a:rPr>
              <a:t>Implementing Regulations for the Foreign Investment Law of the People’s Republic of China</a:t>
            </a:r>
            <a:r>
              <a:rPr lang="en-US" altLang="zh-CN" sz="900" dirty="0">
                <a:latin typeface="Georgia" panose="02040502050405020303" pitchFamily="18" charset="0"/>
              </a:rPr>
              <a:t> (hereinafter referred to as the “</a:t>
            </a:r>
            <a:r>
              <a:rPr lang="en-US" altLang="zh-CN" sz="900" b="1" i="1" dirty="0">
                <a:latin typeface="Georgia" panose="02040502050405020303" pitchFamily="18" charset="0"/>
              </a:rPr>
              <a:t>Implementing Regulations</a:t>
            </a:r>
            <a:r>
              <a:rPr lang="en-US" altLang="zh-CN" sz="900" dirty="0">
                <a:latin typeface="Georgia" panose="02040502050405020303" pitchFamily="18" charset="0"/>
              </a:rPr>
              <a:t>”), detailing the main legal systems defined by the Foreign Investment Law. </a:t>
            </a:r>
            <a:endParaRPr lang="en-US" altLang="zh-CN" sz="900" dirty="0">
              <a:latin typeface="Georgia" panose="02040502050405020303" pitchFamily="18" charset="0"/>
            </a:endParaRPr>
          </a:p>
          <a:p>
            <a:pPr marL="171450" indent="-171450" algn="just">
              <a:buFont typeface="Arial" panose="020B0604020202020204" pitchFamily="34" charset="0"/>
              <a:buChar char="•"/>
            </a:pPr>
            <a:endParaRPr lang="en-US" altLang="zh-CN" sz="900" dirty="0">
              <a:latin typeface="Georgia" panose="02040502050405020303" pitchFamily="18" charset="0"/>
            </a:endParaRPr>
          </a:p>
          <a:p>
            <a:pPr marL="171450" indent="-171450" algn="just">
              <a:buFont typeface="Arial" panose="020B0604020202020204" pitchFamily="34" charset="0"/>
              <a:buChar char="•"/>
            </a:pPr>
            <a:r>
              <a:rPr lang="en-US" altLang="zh-CN" sz="900" dirty="0">
                <a:latin typeface="Georgia" panose="02040502050405020303" pitchFamily="18" charset="0"/>
              </a:rPr>
              <a:t>On </a:t>
            </a:r>
            <a:r>
              <a:rPr lang="en-US" altLang="zh-CN" sz="900" b="1" u="sng" dirty="0">
                <a:latin typeface="Georgia" panose="02040502050405020303" pitchFamily="18" charset="0"/>
              </a:rPr>
              <a:t>January 1, 2020</a:t>
            </a:r>
            <a:r>
              <a:rPr lang="en-US" altLang="zh-CN" sz="900" dirty="0">
                <a:latin typeface="Georgia" panose="02040502050405020303" pitchFamily="18" charset="0"/>
              </a:rPr>
              <a:t>,</a:t>
            </a:r>
            <a:r>
              <a:rPr lang="zh-CN" altLang="en-US" sz="900" dirty="0">
                <a:latin typeface="Georgia" panose="02040502050405020303" pitchFamily="18" charset="0"/>
              </a:rPr>
              <a:t> </a:t>
            </a:r>
            <a:r>
              <a:rPr lang="en-US" altLang="zh-CN" sz="900" dirty="0">
                <a:latin typeface="Georgia" panose="02040502050405020303" pitchFamily="18" charset="0"/>
              </a:rPr>
              <a:t>the </a:t>
            </a:r>
            <a:r>
              <a:rPr lang="en-US" altLang="zh-CN" sz="900" i="1" dirty="0">
                <a:latin typeface="Georgia" panose="02040502050405020303" pitchFamily="18" charset="0"/>
              </a:rPr>
              <a:t>Foreign Investment Law </a:t>
            </a:r>
            <a:r>
              <a:rPr lang="en-US" altLang="zh-CN" sz="900" dirty="0">
                <a:latin typeface="Georgia" panose="02040502050405020303" pitchFamily="18" charset="0"/>
              </a:rPr>
              <a:t>and its </a:t>
            </a:r>
            <a:r>
              <a:rPr lang="en-US" altLang="zh-CN" sz="900" i="1" dirty="0">
                <a:latin typeface="Georgia" panose="02040502050405020303" pitchFamily="18" charset="0"/>
              </a:rPr>
              <a:t>Implementing Regulations </a:t>
            </a:r>
            <a:r>
              <a:rPr lang="en-US" altLang="zh-CN" sz="900" dirty="0">
                <a:latin typeface="Georgia" panose="02040502050405020303" pitchFamily="18" charset="0"/>
              </a:rPr>
              <a:t>came into effect. Foreign investment will henceforth enjoy a market environment with higher stability, transparency, predictability, and fairer competition. </a:t>
            </a:r>
            <a:endParaRPr lang="en-US" altLang="zh-CN" sz="900" dirty="0">
              <a:latin typeface="Georgia" panose="02040502050405020303" pitchFamily="18" charset="0"/>
            </a:endParaRPr>
          </a:p>
          <a:p>
            <a:pPr marL="171450" indent="-171450" algn="just">
              <a:buFont typeface="Arial" panose="020B0604020202020204" pitchFamily="34" charset="0"/>
              <a:buChar char="•"/>
            </a:pPr>
            <a:endParaRPr lang="zh-CN" altLang="en-US" sz="900" dirty="0">
              <a:latin typeface="Georgia" panose="02040502050405020303" pitchFamily="18" charset="0"/>
            </a:endParaRPr>
          </a:p>
          <a:p>
            <a:pPr marL="171450" indent="-171450">
              <a:buFont typeface="Arial" panose="020B0604020202020204" pitchFamily="34" charset="0"/>
              <a:buChar char="•"/>
            </a:pPr>
            <a:endParaRPr lang="en-US" altLang="zh-CN" sz="1000" b="1" dirty="0">
              <a:latin typeface="Georgia" panose="02040502050405020303" pitchFamily="18" charset="0"/>
              <a:ea typeface="宋体" panose="02010600030101010101" pitchFamily="2" charset="-122"/>
            </a:endParaRPr>
          </a:p>
          <a:p>
            <a:pPr marL="177800" algn="just"/>
            <a:endParaRPr lang="en-US" altLang="zh-CN" sz="1000" dirty="0">
              <a:effectLst/>
              <a:latin typeface="Georgia" panose="02040502050405020303" pitchFamily="18" charset="0"/>
            </a:endParaRPr>
          </a:p>
          <a:p>
            <a:endParaRPr kumimoji="1" lang="zh-CN" altLang="en-US" sz="1000" dirty="0">
              <a:latin typeface="Georgia" panose="02040502050405020303"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122" y="273833"/>
            <a:ext cx="6512911" cy="351428"/>
          </a:xfrm>
          <a:solidFill>
            <a:srgbClr val="C31E24"/>
          </a:solidFill>
        </p:spPr>
        <p:txBody>
          <a:bodyPr>
            <a:noAutofit/>
          </a:bodyPr>
          <a:lstStyle/>
          <a:p>
            <a:r>
              <a:rPr lang="en-US" altLang="zh-CN" sz="1200" b="1">
                <a:solidFill>
                  <a:schemeClr val="bg1"/>
                </a:solidFill>
                <a:latin typeface="Georgia" panose="02040502050405020303" pitchFamily="18" charset="0"/>
                <a:ea typeface="微软雅黑" panose="020B0503020204020204" pitchFamily="34" charset="-122"/>
                <a:cs typeface="Arial" panose="020B0604020202020204" pitchFamily="34" charset="0"/>
              </a:rPr>
              <a:t>2.2</a:t>
            </a:r>
            <a:r>
              <a:rPr lang="zh-CN" altLang="en-US" sz="1200" b="1">
                <a:solidFill>
                  <a:schemeClr val="bg1"/>
                </a:solidFill>
                <a:latin typeface="Georgia" panose="02040502050405020303" pitchFamily="18" charset="0"/>
                <a:ea typeface="微软雅黑" panose="020B0503020204020204" pitchFamily="34" charset="-122"/>
                <a:cs typeface="Arial" panose="020B0604020202020204" pitchFamily="34" charset="0"/>
              </a:rPr>
              <a:t> </a:t>
            </a:r>
            <a:r>
              <a:rPr lang="en-US" altLang="zh-CN" sz="1200" b="1">
                <a:solidFill>
                  <a:schemeClr val="bg1"/>
                </a:solidFill>
                <a:latin typeface="Georgia" panose="02040502050405020303" pitchFamily="18" charset="0"/>
                <a:ea typeface="微软雅黑" panose="020B0503020204020204" pitchFamily="34" charset="-122"/>
                <a:cs typeface="Arial" panose="020B0604020202020204" pitchFamily="34" charset="0"/>
              </a:rPr>
              <a:t>Key policies for business entry and operation by foreign investment in China</a:t>
            </a:r>
            <a:endParaRPr lang="zh-CN" altLang="en-US" sz="1200" b="1">
              <a:solidFill>
                <a:schemeClr val="bg1"/>
              </a:solidFill>
              <a:latin typeface="Georgia" panose="02040502050405020303" pitchFamily="18" charset="0"/>
              <a:ea typeface="微软雅黑" panose="020B0503020204020204" pitchFamily="34" charset="-122"/>
              <a:cs typeface="Arial" panose="020B0604020202020204" pitchFamily="34" charset="0"/>
            </a:endParaRPr>
          </a:p>
        </p:txBody>
      </p:sp>
      <p:sp>
        <p:nvSpPr>
          <p:cNvPr id="3" name="灯片编号占位符 4"/>
          <p:cNvSpPr>
            <a:spLocks noGrp="1"/>
          </p:cNvSpPr>
          <p:nvPr>
            <p:ph type="sldNum" sz="quarter" idx="10"/>
          </p:nvPr>
        </p:nvSpPr>
        <p:spPr>
          <a:xfrm>
            <a:off x="8314840" y="4913981"/>
            <a:ext cx="378739" cy="281593"/>
          </a:xfrm>
        </p:spPr>
        <p:txBody>
          <a:bodyPr/>
          <a:lstStyle/>
          <a:p>
            <a:fld id="{45F3BD24-A578-5544-8B66-0AC732B1B665}" type="slidenum">
              <a:rPr kumimoji="1" lang="zh-CN" altLang="en-US" smtClean="0">
                <a:latin typeface="Arial" panose="020B0604020202020204" pitchFamily="34" charset="0"/>
                <a:ea typeface="微软雅黑" panose="020B0503020204020204" pitchFamily="34" charset="-122"/>
                <a:cs typeface="Arial" panose="020B0604020202020204" pitchFamily="34" charset="0"/>
              </a:rPr>
            </a:fld>
            <a:endParaRPr kumimoji="1" lang="zh-CN" altLang="en-US">
              <a:latin typeface="Arial" panose="020B0604020202020204" pitchFamily="34" charset="0"/>
              <a:ea typeface="微软雅黑" panose="020B0503020204020204" pitchFamily="34" charset="-122"/>
              <a:cs typeface="Arial" panose="020B0604020202020204" pitchFamily="34" charset="0"/>
            </a:endParaRPr>
          </a:p>
        </p:txBody>
      </p:sp>
      <p:cxnSp>
        <p:nvCxnSpPr>
          <p:cNvPr id="4" name="直接连接符 14"/>
          <p:cNvCxnSpPr/>
          <p:nvPr/>
        </p:nvCxnSpPr>
        <p:spPr>
          <a:xfrm>
            <a:off x="387867" y="763999"/>
            <a:ext cx="3429124" cy="0"/>
          </a:xfrm>
          <a:prstGeom prst="line">
            <a:avLst/>
          </a:prstGeom>
          <a:ln w="12700">
            <a:solidFill>
              <a:schemeClr val="bg1">
                <a:lumMod val="75000"/>
                <a:alpha val="80000"/>
              </a:schemeClr>
            </a:solidFill>
          </a:ln>
        </p:spPr>
        <p:style>
          <a:lnRef idx="1">
            <a:schemeClr val="dk1"/>
          </a:lnRef>
          <a:fillRef idx="0">
            <a:schemeClr val="dk1"/>
          </a:fillRef>
          <a:effectRef idx="0">
            <a:schemeClr val="dk1"/>
          </a:effectRef>
          <a:fontRef idx="minor">
            <a:schemeClr val="tx1"/>
          </a:fontRef>
        </p:style>
      </p:cxnSp>
      <p:sp>
        <p:nvSpPr>
          <p:cNvPr id="5" name="文本框 4"/>
          <p:cNvSpPr txBox="1"/>
          <p:nvPr/>
        </p:nvSpPr>
        <p:spPr>
          <a:xfrm>
            <a:off x="281141" y="902738"/>
            <a:ext cx="8412437" cy="4278094"/>
          </a:xfrm>
          <a:prstGeom prst="rect">
            <a:avLst/>
          </a:prstGeom>
          <a:noFill/>
        </p:spPr>
        <p:txBody>
          <a:bodyPr wrap="square" rtlCol="0">
            <a:spAutoFit/>
          </a:bodyPr>
          <a:lstStyle/>
          <a:p>
            <a:pPr marL="171450" indent="-171450">
              <a:buFont typeface="Arial" panose="020B0604020202020204" pitchFamily="34" charset="0"/>
              <a:buChar char="•"/>
            </a:pPr>
            <a:r>
              <a:rPr lang="en-US" altLang="zh-CN" sz="1000" b="1" dirty="0">
                <a:latin typeface="Georgia" panose="02040502050405020303" pitchFamily="18" charset="0"/>
                <a:ea typeface="宋体" panose="02010600030101010101" pitchFamily="2" charset="-122"/>
              </a:rPr>
              <a:t>FOREIGN INVESTMENT </a:t>
            </a:r>
            <a:r>
              <a:rPr lang="en-US" altLang="zh-CN" sz="1000" b="1" dirty="0">
                <a:solidFill>
                  <a:srgbClr val="C00000"/>
                </a:solidFill>
                <a:latin typeface="Georgia" panose="02040502050405020303" pitchFamily="18" charset="0"/>
                <a:ea typeface="宋体" panose="02010600030101010101" pitchFamily="2" charset="-122"/>
              </a:rPr>
              <a:t>ACCESS</a:t>
            </a:r>
            <a:r>
              <a:rPr lang="en-US" altLang="zh-CN" sz="1000" b="1" dirty="0">
                <a:latin typeface="Georgia" panose="02040502050405020303" pitchFamily="18" charset="0"/>
                <a:ea typeface="宋体" panose="02010600030101010101" pitchFamily="2" charset="-122"/>
              </a:rPr>
              <a:t> POLICIES</a:t>
            </a:r>
            <a:endParaRPr lang="en-US" altLang="zh-CN" sz="1000" b="1" dirty="0">
              <a:latin typeface="Georgia" panose="02040502050405020303" pitchFamily="18" charset="0"/>
              <a:ea typeface="宋体" panose="02010600030101010101" pitchFamily="2" charset="-122"/>
            </a:endParaRPr>
          </a:p>
          <a:p>
            <a:pPr marL="171450" indent="-171450">
              <a:buFont typeface="Arial" panose="020B0604020202020204" pitchFamily="34" charset="0"/>
              <a:buChar char="•"/>
            </a:pPr>
            <a:endParaRPr lang="en-US" altLang="zh-CN" sz="700" b="1" dirty="0">
              <a:latin typeface="Georgia" panose="02040502050405020303" pitchFamily="18" charset="0"/>
              <a:ea typeface="宋体" panose="02010600030101010101" pitchFamily="2" charset="-122"/>
            </a:endParaRPr>
          </a:p>
          <a:p>
            <a:pPr marL="171450" indent="-171450" algn="just">
              <a:buFont typeface="Arial" panose="020B0604020202020204" pitchFamily="34" charset="0"/>
              <a:buChar char="•"/>
            </a:pPr>
            <a:r>
              <a:rPr lang="en-US" altLang="zh-CN" sz="900" dirty="0">
                <a:latin typeface="Georgia" panose="02040502050405020303" pitchFamily="18" charset="0"/>
              </a:rPr>
              <a:t>China is implementing an administration system of “</a:t>
            </a:r>
            <a:r>
              <a:rPr lang="en-US" altLang="zh-CN" sz="900" b="1" u="sng" dirty="0">
                <a:latin typeface="Georgia" panose="02040502050405020303" pitchFamily="18" charset="0"/>
              </a:rPr>
              <a:t>pre- establishment national treatment plus a negative list</a:t>
            </a:r>
            <a:r>
              <a:rPr lang="en-US" altLang="zh-CN" sz="900" dirty="0">
                <a:latin typeface="Georgia" panose="02040502050405020303" pitchFamily="18" charset="0"/>
              </a:rPr>
              <a:t>” for foreign investment in accordance with the </a:t>
            </a:r>
            <a:r>
              <a:rPr lang="en-US" altLang="zh-CN" sz="900" i="1" dirty="0">
                <a:latin typeface="Georgia" panose="02040502050405020303" pitchFamily="18" charset="0"/>
              </a:rPr>
              <a:t>Foreign Investment Law</a:t>
            </a:r>
            <a:r>
              <a:rPr lang="en-US" altLang="zh-CN" sz="900" dirty="0">
                <a:latin typeface="Georgia" panose="02040502050405020303" pitchFamily="18" charset="0"/>
              </a:rPr>
              <a:t>. </a:t>
            </a:r>
            <a:endParaRPr lang="en-US" altLang="zh-CN" sz="900" dirty="0">
              <a:latin typeface="Georgia" panose="02040502050405020303" pitchFamily="18" charset="0"/>
            </a:endParaRPr>
          </a:p>
          <a:p>
            <a:pPr algn="just"/>
            <a:endParaRPr lang="en-US" altLang="zh-CN" sz="900" dirty="0">
              <a:latin typeface="Georgia" panose="02040502050405020303" pitchFamily="18" charset="0"/>
            </a:endParaRPr>
          </a:p>
          <a:p>
            <a:pPr marL="401955" lvl="1" indent="-224155" algn="just">
              <a:buFont typeface="Wingdings" panose="05000000000000000000" pitchFamily="2" charset="2"/>
              <a:buChar char="Ø"/>
            </a:pPr>
            <a:r>
              <a:rPr lang="en-US" altLang="zh-CN" sz="900" dirty="0">
                <a:latin typeface="Georgia" panose="02040502050405020303" pitchFamily="18" charset="0"/>
              </a:rPr>
              <a:t>The</a:t>
            </a:r>
            <a:r>
              <a:rPr lang="zh-CN" altLang="en-US" sz="900" dirty="0">
                <a:latin typeface="Georgia" panose="02040502050405020303" pitchFamily="18" charset="0"/>
              </a:rPr>
              <a:t> </a:t>
            </a:r>
            <a:r>
              <a:rPr lang="en-US" altLang="zh-CN" sz="900" dirty="0">
                <a:latin typeface="Georgia" panose="02040502050405020303" pitchFamily="18" charset="0"/>
              </a:rPr>
              <a:t>“</a:t>
            </a:r>
            <a:r>
              <a:rPr lang="en-US" altLang="zh-CN" sz="900" b="1" u="sng" dirty="0">
                <a:latin typeface="Georgia" panose="02040502050405020303" pitchFamily="18" charset="0"/>
              </a:rPr>
              <a:t>pre-establishment national treatment</a:t>
            </a:r>
            <a:r>
              <a:rPr lang="en-US" altLang="zh-CN" sz="900" dirty="0">
                <a:latin typeface="Georgia" panose="02040502050405020303" pitchFamily="18" charset="0"/>
              </a:rPr>
              <a:t>” refers to the treatment given to foreign investors and their investment during the investment access stage, which is not lower than that given to their domestic counterparts. </a:t>
            </a:r>
            <a:endParaRPr lang="en-US" altLang="zh-CN" sz="900" dirty="0">
              <a:latin typeface="Georgia" panose="02040502050405020303" pitchFamily="18" charset="0"/>
            </a:endParaRPr>
          </a:p>
          <a:p>
            <a:pPr marL="177800" lvl="1" algn="just"/>
            <a:endParaRPr lang="en-US" altLang="zh-CN" sz="900" dirty="0">
              <a:latin typeface="Georgia" panose="02040502050405020303" pitchFamily="18" charset="0"/>
            </a:endParaRPr>
          </a:p>
          <a:p>
            <a:pPr marL="401955" lvl="1" indent="-224155" algn="just">
              <a:buFont typeface="Wingdings" panose="05000000000000000000" pitchFamily="2" charset="2"/>
              <a:buChar char="Ø"/>
            </a:pPr>
            <a:r>
              <a:rPr lang="en-US" altLang="zh-CN" sz="900" dirty="0">
                <a:latin typeface="Georgia" panose="02040502050405020303" pitchFamily="18" charset="0"/>
              </a:rPr>
              <a:t>The “</a:t>
            </a:r>
            <a:r>
              <a:rPr lang="en-US" altLang="zh-CN" sz="900" b="1" u="sng" dirty="0">
                <a:latin typeface="Georgia" panose="02040502050405020303" pitchFamily="18" charset="0"/>
              </a:rPr>
              <a:t>negative list</a:t>
            </a:r>
            <a:r>
              <a:rPr lang="en-US" altLang="zh-CN" sz="900" dirty="0">
                <a:latin typeface="Georgia" panose="02040502050405020303" pitchFamily="18" charset="0"/>
              </a:rPr>
              <a:t>” refers to special administrative measures for foreign investment access in specific fields as stipulated by the state. </a:t>
            </a:r>
            <a:endParaRPr lang="en-US" altLang="zh-CN" sz="900" dirty="0">
              <a:latin typeface="Georgia" panose="02040502050405020303" pitchFamily="18" charset="0"/>
            </a:endParaRPr>
          </a:p>
          <a:p>
            <a:pPr marL="401955" lvl="1" indent="-224155" algn="just">
              <a:buFont typeface="Wingdings" panose="05000000000000000000" pitchFamily="2" charset="2"/>
              <a:buChar char="Ø"/>
            </a:pPr>
            <a:endParaRPr lang="en-US" altLang="zh-CN" sz="900" dirty="0">
              <a:latin typeface="Georgia" panose="02040502050405020303" pitchFamily="18" charset="0"/>
            </a:endParaRPr>
          </a:p>
          <a:p>
            <a:pPr marL="579755" lvl="1" indent="-170180" algn="just">
              <a:buSzPct val="80000"/>
              <a:buFont typeface="Wingdings" panose="05000000000000000000" pitchFamily="2" charset="2"/>
              <a:buChar char="p"/>
            </a:pPr>
            <a:r>
              <a:rPr lang="en-US" altLang="zh-CN" sz="900" dirty="0">
                <a:latin typeface="Georgia" panose="02040502050405020303" pitchFamily="18" charset="0"/>
              </a:rPr>
              <a:t>The </a:t>
            </a:r>
            <a:r>
              <a:rPr lang="en-US" altLang="zh-CN" sz="900" b="1" i="1" dirty="0">
                <a:latin typeface="Georgia" panose="02040502050405020303" pitchFamily="18" charset="0"/>
              </a:rPr>
              <a:t>Special Administrative Measures for Foreign Investment Access (Negative List) (2021 Edition) </a:t>
            </a:r>
            <a:r>
              <a:rPr lang="en-US" altLang="zh-CN" sz="900" dirty="0">
                <a:latin typeface="Georgia" panose="02040502050405020303" pitchFamily="18" charset="0"/>
              </a:rPr>
              <a:t>and </a:t>
            </a:r>
            <a:r>
              <a:rPr lang="en-US" altLang="zh-CN" sz="900" b="1" i="1" dirty="0">
                <a:latin typeface="Georgia" panose="02040502050405020303" pitchFamily="18" charset="0"/>
              </a:rPr>
              <a:t>the Special Administrative Measures for Foreign Investment Access to Pilot Free Trade Zones (Negative List) (2021 Edition) </a:t>
            </a:r>
            <a:r>
              <a:rPr lang="en-US" altLang="zh-CN" sz="900" dirty="0">
                <a:latin typeface="Georgia" panose="02040502050405020303" pitchFamily="18" charset="0"/>
              </a:rPr>
              <a:t>were released on December 27, 2021, and took effect on </a:t>
            </a:r>
            <a:r>
              <a:rPr lang="en-US" altLang="zh-CN" sz="900" b="1" u="sng" dirty="0">
                <a:latin typeface="Georgia" panose="02040502050405020303" pitchFamily="18" charset="0"/>
              </a:rPr>
              <a:t>January 1, 2022</a:t>
            </a:r>
            <a:r>
              <a:rPr lang="en-US" altLang="zh-CN" sz="900" dirty="0">
                <a:latin typeface="Georgia" panose="02040502050405020303" pitchFamily="18" charset="0"/>
              </a:rPr>
              <a:t>. </a:t>
            </a:r>
            <a:endParaRPr lang="en-US" altLang="zh-CN" sz="900" dirty="0">
              <a:latin typeface="Georgia" panose="02040502050405020303" pitchFamily="18" charset="0"/>
            </a:endParaRPr>
          </a:p>
          <a:p>
            <a:pPr marL="579755" lvl="1" indent="-170180" algn="just">
              <a:buSzPct val="80000"/>
              <a:buFont typeface="Wingdings" panose="05000000000000000000" pitchFamily="2" charset="2"/>
              <a:buChar char="p"/>
            </a:pPr>
            <a:endParaRPr lang="en-US" altLang="zh-CN" sz="900" dirty="0">
              <a:latin typeface="Georgia" panose="02040502050405020303" pitchFamily="18" charset="0"/>
            </a:endParaRPr>
          </a:p>
          <a:p>
            <a:pPr marL="579755" lvl="1" indent="-170180" algn="just">
              <a:buSzPct val="80000"/>
              <a:buFont typeface="Wingdings" panose="05000000000000000000" pitchFamily="2" charset="2"/>
              <a:buChar char="p"/>
            </a:pPr>
            <a:r>
              <a:rPr lang="en-US" altLang="zh-CN" sz="900" dirty="0">
                <a:latin typeface="Georgia" panose="02040502050405020303" pitchFamily="18" charset="0"/>
              </a:rPr>
              <a:t>The 2021 editions of the negative lists for foreign investment access for China and pilot free trade zones are </a:t>
            </a:r>
            <a:r>
              <a:rPr lang="en-US" altLang="zh-CN" sz="900" b="1" u="sng" dirty="0">
                <a:latin typeface="Georgia" panose="02040502050405020303" pitchFamily="18" charset="0"/>
              </a:rPr>
              <a:t>further reduced to 31 and 27 entries</a:t>
            </a:r>
            <a:r>
              <a:rPr lang="en-US" altLang="zh-CN" sz="900" dirty="0">
                <a:latin typeface="Georgia" panose="02040502050405020303" pitchFamily="18" charset="0"/>
              </a:rPr>
              <a:t>, </a:t>
            </a:r>
            <a:r>
              <a:rPr lang="en-US" altLang="zh-CN" sz="900" b="1" u="sng" dirty="0">
                <a:latin typeface="Georgia" panose="02040502050405020303" pitchFamily="18" charset="0"/>
              </a:rPr>
              <a:t>down 6.1% and 10%, </a:t>
            </a:r>
            <a:r>
              <a:rPr lang="en-US" altLang="zh-CN" sz="900" dirty="0">
                <a:latin typeface="Georgia" panose="02040502050405020303" pitchFamily="18" charset="0"/>
              </a:rPr>
              <a:t>respectively. The main changes include further opening up the manufacturing industry, widening access to the service sector in pilot free trade zones, improving targeted administration, and optimizing overall implementation. All manufacturing sectors are open to foreign investors in the PFTZs. </a:t>
            </a:r>
            <a:endParaRPr lang="en-US" altLang="zh-CN" sz="900" dirty="0">
              <a:latin typeface="Georgia" panose="02040502050405020303" pitchFamily="18" charset="0"/>
            </a:endParaRPr>
          </a:p>
          <a:p>
            <a:pPr marL="579755" lvl="1" indent="-170180" algn="just">
              <a:buSzPct val="80000"/>
              <a:buFont typeface="Wingdings" panose="05000000000000000000" pitchFamily="2" charset="2"/>
              <a:buChar char="p"/>
            </a:pPr>
            <a:endParaRPr lang="en-US" altLang="zh-CN" sz="900" dirty="0">
              <a:latin typeface="Georgia" panose="02040502050405020303" pitchFamily="18" charset="0"/>
            </a:endParaRPr>
          </a:p>
          <a:p>
            <a:pPr marL="579755" lvl="1" indent="-170180" algn="just">
              <a:buSzPct val="80000"/>
              <a:buFont typeface="Wingdings" panose="05000000000000000000" pitchFamily="2" charset="2"/>
              <a:buChar char="p"/>
            </a:pPr>
            <a:r>
              <a:rPr lang="en-US" altLang="zh-CN" sz="900" dirty="0">
                <a:latin typeface="Georgia" panose="02040502050405020303" pitchFamily="18" charset="0"/>
              </a:rPr>
              <a:t>In addition to the negative list for foreign investment access, foreign investors and foreign-invested companies should also follow the </a:t>
            </a:r>
            <a:r>
              <a:rPr lang="en-US" altLang="zh-CN" sz="900" b="1" i="1" dirty="0">
                <a:latin typeface="Georgia" panose="02040502050405020303" pitchFamily="18" charset="0"/>
              </a:rPr>
              <a:t>Negative List for Market Access (2022 Edition)</a:t>
            </a:r>
            <a:r>
              <a:rPr lang="en-US" altLang="zh-CN" sz="900" dirty="0">
                <a:latin typeface="Georgia" panose="02040502050405020303" pitchFamily="18" charset="0"/>
              </a:rPr>
              <a:t>.</a:t>
            </a:r>
            <a:r>
              <a:rPr lang="zh-CN" altLang="en-US" sz="900" dirty="0">
                <a:latin typeface="Georgia" panose="02040502050405020303" pitchFamily="18" charset="0"/>
              </a:rPr>
              <a:t> </a:t>
            </a:r>
            <a:r>
              <a:rPr lang="en-US" altLang="zh-CN" sz="900" dirty="0">
                <a:latin typeface="Georgia" panose="02040502050405020303" pitchFamily="18" charset="0"/>
              </a:rPr>
              <a:t>The items in the list are divided into </a:t>
            </a:r>
            <a:r>
              <a:rPr lang="en-US" altLang="zh-CN" sz="900" b="1" dirty="0">
                <a:latin typeface="Georgia" panose="02040502050405020303" pitchFamily="18" charset="0"/>
              </a:rPr>
              <a:t>two categories</a:t>
            </a:r>
            <a:r>
              <a:rPr lang="en-US" altLang="zh-CN" sz="900" dirty="0">
                <a:latin typeface="Georgia" panose="02040502050405020303" pitchFamily="18" charset="0"/>
              </a:rPr>
              <a:t>:</a:t>
            </a:r>
            <a:endParaRPr lang="en-US" altLang="zh-CN" sz="900" dirty="0">
              <a:latin typeface="Georgia" panose="02040502050405020303" pitchFamily="18" charset="0"/>
            </a:endParaRPr>
          </a:p>
          <a:p>
            <a:pPr marL="806450" lvl="1" indent="-224155" algn="just">
              <a:buSzPct val="80000"/>
              <a:buFont typeface="Wingdings" panose="05000000000000000000" pitchFamily="2" charset="2"/>
              <a:buChar char="n"/>
            </a:pPr>
            <a:r>
              <a:rPr lang="en-US" altLang="zh-CN" sz="900" dirty="0">
                <a:latin typeface="Georgia" panose="02040502050405020303" pitchFamily="18" charset="0"/>
              </a:rPr>
              <a:t>For </a:t>
            </a:r>
            <a:r>
              <a:rPr lang="en-US" altLang="zh-CN" sz="900" b="1" u="sng" dirty="0">
                <a:latin typeface="Georgia" panose="02040502050405020303" pitchFamily="18" charset="0"/>
              </a:rPr>
              <a:t>prohibited</a:t>
            </a:r>
            <a:r>
              <a:rPr lang="en-US" altLang="zh-CN" sz="900" b="1" dirty="0">
                <a:latin typeface="Georgia" panose="02040502050405020303" pitchFamily="18" charset="0"/>
              </a:rPr>
              <a:t> areas</a:t>
            </a:r>
            <a:r>
              <a:rPr lang="zh-CN" altLang="en-US" sz="900" b="1" dirty="0">
                <a:latin typeface="Georgia" panose="02040502050405020303" pitchFamily="18" charset="0"/>
              </a:rPr>
              <a:t> </a:t>
            </a:r>
            <a:r>
              <a:rPr lang="en-US" altLang="zh-CN" sz="900" dirty="0">
                <a:latin typeface="Georgia" panose="02040502050405020303" pitchFamily="18" charset="0"/>
              </a:rPr>
              <a:t>(such</a:t>
            </a:r>
            <a:r>
              <a:rPr lang="zh-CN" altLang="en-US" sz="900" dirty="0">
                <a:latin typeface="Georgia" panose="02040502050405020303" pitchFamily="18" charset="0"/>
              </a:rPr>
              <a:t> </a:t>
            </a:r>
            <a:r>
              <a:rPr lang="en-US" altLang="zh-CN" sz="900" dirty="0">
                <a:latin typeface="Georgia" panose="02040502050405020303" pitchFamily="18" charset="0"/>
              </a:rPr>
              <a:t>as,</a:t>
            </a:r>
            <a:r>
              <a:rPr lang="zh-CN" altLang="en-US" sz="900" dirty="0">
                <a:latin typeface="Georgia" panose="02040502050405020303" pitchFamily="18" charset="0"/>
              </a:rPr>
              <a:t> </a:t>
            </a:r>
            <a:r>
              <a:rPr lang="en-US" altLang="zh-CN" sz="900" dirty="0">
                <a:latin typeface="Georgia" panose="02040502050405020303" pitchFamily="18" charset="0"/>
              </a:rPr>
              <a:t>news gathering, editing, broadcasting and distribution;</a:t>
            </a:r>
            <a:r>
              <a:rPr lang="zh-CN" altLang="en-US" sz="900" dirty="0">
                <a:latin typeface="Georgia" panose="02040502050405020303" pitchFamily="18" charset="0"/>
              </a:rPr>
              <a:t> </a:t>
            </a:r>
            <a:r>
              <a:rPr lang="en-US" altLang="zh-CN" sz="900" dirty="0">
                <a:latin typeface="Georgia" panose="02040502050405020303" pitchFamily="18" charset="0"/>
              </a:rPr>
              <a:t>introduce news published by foreign</a:t>
            </a:r>
            <a:r>
              <a:rPr lang="zh-CN" altLang="en-US" sz="900" dirty="0">
                <a:latin typeface="Georgia" panose="02040502050405020303" pitchFamily="18" charset="0"/>
              </a:rPr>
              <a:t> </a:t>
            </a:r>
            <a:r>
              <a:rPr lang="en-US" altLang="zh-CN" sz="900" dirty="0">
                <a:latin typeface="Georgia" panose="02040502050405020303" pitchFamily="18" charset="0"/>
              </a:rPr>
              <a:t>entities,</a:t>
            </a:r>
            <a:r>
              <a:rPr lang="zh-CN" altLang="en-US" sz="900" dirty="0">
                <a:latin typeface="Georgia" panose="02040502050405020303" pitchFamily="18" charset="0"/>
              </a:rPr>
              <a:t> </a:t>
            </a:r>
            <a:r>
              <a:rPr lang="en-US" altLang="zh-CN" sz="900" dirty="0">
                <a:latin typeface="Georgia" panose="02040502050405020303" pitchFamily="18" charset="0"/>
              </a:rPr>
              <a:t>etc.),</a:t>
            </a:r>
            <a:r>
              <a:rPr lang="zh-CN" altLang="en-US" sz="900" dirty="0">
                <a:latin typeface="Georgia" panose="02040502050405020303" pitchFamily="18" charset="0"/>
              </a:rPr>
              <a:t> </a:t>
            </a:r>
            <a:r>
              <a:rPr lang="en-US" altLang="zh-CN" sz="900" dirty="0">
                <a:latin typeface="Georgia" panose="02040502050405020303" pitchFamily="18" charset="0"/>
              </a:rPr>
              <a:t>foreign</a:t>
            </a:r>
            <a:r>
              <a:rPr lang="zh-CN" altLang="en-US" sz="900" dirty="0">
                <a:latin typeface="Georgia" panose="02040502050405020303" pitchFamily="18" charset="0"/>
              </a:rPr>
              <a:t> </a:t>
            </a:r>
            <a:r>
              <a:rPr lang="en-US" altLang="zh-CN" sz="900" dirty="0">
                <a:latin typeface="Georgia" panose="02040502050405020303" pitchFamily="18" charset="0"/>
              </a:rPr>
              <a:t>investment</a:t>
            </a:r>
            <a:r>
              <a:rPr lang="zh-CN" altLang="en-US" sz="900" dirty="0">
                <a:latin typeface="Georgia" panose="02040502050405020303" pitchFamily="18" charset="0"/>
              </a:rPr>
              <a:t> </a:t>
            </a:r>
            <a:r>
              <a:rPr lang="en-US" altLang="zh-CN" sz="900" dirty="0">
                <a:latin typeface="Georgia" panose="02040502050405020303" pitchFamily="18" charset="0"/>
              </a:rPr>
              <a:t>are </a:t>
            </a:r>
            <a:r>
              <a:rPr lang="en-US" altLang="zh-CN" sz="900" b="1" u="sng" dirty="0">
                <a:latin typeface="Georgia" panose="02040502050405020303" pitchFamily="18" charset="0"/>
              </a:rPr>
              <a:t>NOT</a:t>
            </a:r>
            <a:r>
              <a:rPr lang="zh-CN" altLang="en-US" sz="900" dirty="0">
                <a:latin typeface="Georgia" panose="02040502050405020303" pitchFamily="18" charset="0"/>
              </a:rPr>
              <a:t> </a:t>
            </a:r>
            <a:r>
              <a:rPr lang="en-US" altLang="zh-CN" sz="900" dirty="0">
                <a:latin typeface="Georgia" panose="02040502050405020303" pitchFamily="18" charset="0"/>
              </a:rPr>
              <a:t>allowed to enter, administrative organs are </a:t>
            </a:r>
            <a:r>
              <a:rPr lang="en-US" altLang="zh-CN" sz="900" b="1" u="sng" dirty="0">
                <a:latin typeface="Georgia" panose="02040502050405020303" pitchFamily="18" charset="0"/>
              </a:rPr>
              <a:t>NOT</a:t>
            </a:r>
            <a:r>
              <a:rPr lang="en-US" altLang="zh-CN" sz="900" dirty="0">
                <a:latin typeface="Georgia" panose="02040502050405020303" pitchFamily="18" charset="0"/>
              </a:rPr>
              <a:t> allowed to approve and ratify the relevant matters.</a:t>
            </a:r>
            <a:endParaRPr lang="en-US" altLang="zh-CN" sz="900" dirty="0">
              <a:latin typeface="Georgia" panose="02040502050405020303" pitchFamily="18" charset="0"/>
            </a:endParaRPr>
          </a:p>
          <a:p>
            <a:pPr marL="806450" lvl="1" indent="-224155" algn="just">
              <a:buSzPct val="80000"/>
              <a:buFont typeface="Wingdings" panose="05000000000000000000" pitchFamily="2" charset="2"/>
              <a:buChar char="n"/>
            </a:pPr>
            <a:r>
              <a:rPr lang="en-US" altLang="zh-CN" sz="900" dirty="0">
                <a:latin typeface="Georgia" panose="02040502050405020303" pitchFamily="18" charset="0"/>
              </a:rPr>
              <a:t>For</a:t>
            </a:r>
            <a:r>
              <a:rPr lang="zh-CN" altLang="en-US" sz="900" dirty="0">
                <a:latin typeface="Georgia" panose="02040502050405020303" pitchFamily="18" charset="0"/>
              </a:rPr>
              <a:t> </a:t>
            </a:r>
            <a:r>
              <a:rPr lang="en-US" altLang="zh-CN" sz="900" b="1" u="sng" dirty="0">
                <a:latin typeface="Georgia" panose="02040502050405020303" pitchFamily="18" charset="0"/>
              </a:rPr>
              <a:t>restricted</a:t>
            </a:r>
            <a:r>
              <a:rPr lang="zh-CN" altLang="en-US" sz="900" b="1" dirty="0">
                <a:latin typeface="Georgia" panose="02040502050405020303" pitchFamily="18" charset="0"/>
              </a:rPr>
              <a:t> </a:t>
            </a:r>
            <a:r>
              <a:rPr lang="en-US" altLang="zh-CN" sz="900" b="1" dirty="0">
                <a:latin typeface="Georgia" panose="02040502050405020303" pitchFamily="18" charset="0"/>
              </a:rPr>
              <a:t>areas</a:t>
            </a:r>
            <a:r>
              <a:rPr lang="zh-CN" altLang="en-US" sz="900" b="1" dirty="0">
                <a:latin typeface="Georgia" panose="02040502050405020303" pitchFamily="18" charset="0"/>
              </a:rPr>
              <a:t> </a:t>
            </a:r>
            <a:r>
              <a:rPr lang="en-US" altLang="zh-CN" sz="900" b="1" dirty="0">
                <a:latin typeface="Georgia" panose="02040502050405020303" pitchFamily="18" charset="0"/>
              </a:rPr>
              <a:t>with access under a license</a:t>
            </a:r>
            <a:r>
              <a:rPr lang="zh-CN" altLang="en-US" sz="900" b="1" dirty="0">
                <a:latin typeface="Georgia" panose="02040502050405020303" pitchFamily="18" charset="0"/>
              </a:rPr>
              <a:t> </a:t>
            </a:r>
            <a:r>
              <a:rPr lang="en-US" altLang="zh-CN" sz="900" dirty="0">
                <a:latin typeface="Georgia" panose="02040502050405020303" pitchFamily="18" charset="0"/>
              </a:rPr>
              <a:t>(such</a:t>
            </a:r>
            <a:r>
              <a:rPr lang="zh-CN" altLang="en-US" sz="900" dirty="0">
                <a:latin typeface="Georgia" panose="02040502050405020303" pitchFamily="18" charset="0"/>
              </a:rPr>
              <a:t> </a:t>
            </a:r>
            <a:r>
              <a:rPr lang="en-US" altLang="zh-CN" sz="900" dirty="0">
                <a:latin typeface="Georgia" panose="02040502050405020303" pitchFamily="18" charset="0"/>
              </a:rPr>
              <a:t>as,</a:t>
            </a:r>
            <a:r>
              <a:rPr lang="zh-CN" altLang="en-US" sz="900" dirty="0">
                <a:latin typeface="Georgia" panose="02040502050405020303" pitchFamily="18" charset="0"/>
              </a:rPr>
              <a:t> </a:t>
            </a:r>
            <a:r>
              <a:rPr lang="en-US" altLang="zh-CN" sz="900" dirty="0">
                <a:latin typeface="Georgia" panose="02040502050405020303" pitchFamily="18" charset="0"/>
              </a:rPr>
              <a:t>production, management, testing, import and export of specific plants or seeds and seedlings;</a:t>
            </a:r>
            <a:r>
              <a:rPr lang="zh-CN" altLang="en-US" sz="900" dirty="0">
                <a:latin typeface="Georgia" panose="02040502050405020303" pitchFamily="18" charset="0"/>
              </a:rPr>
              <a:t> </a:t>
            </a:r>
            <a:r>
              <a:rPr lang="en-US" altLang="zh-CN" sz="900" dirty="0">
                <a:latin typeface="Georgia" panose="02040502050405020303" pitchFamily="18" charset="0"/>
              </a:rPr>
              <a:t>exploration and exploitation, production and management of mineral resources,</a:t>
            </a:r>
            <a:r>
              <a:rPr lang="zh-CN" altLang="en-US" sz="900" dirty="0">
                <a:latin typeface="Georgia" panose="02040502050405020303" pitchFamily="18" charset="0"/>
              </a:rPr>
              <a:t> </a:t>
            </a:r>
            <a:r>
              <a:rPr lang="en-US" altLang="zh-CN" sz="900" dirty="0">
                <a:latin typeface="Georgia" panose="02040502050405020303" pitchFamily="18" charset="0"/>
              </a:rPr>
              <a:t>etc.),</a:t>
            </a:r>
            <a:r>
              <a:rPr lang="zh-CN" altLang="en-US" sz="900" dirty="0">
                <a:latin typeface="Georgia" panose="02040502050405020303" pitchFamily="18" charset="0"/>
              </a:rPr>
              <a:t> </a:t>
            </a:r>
            <a:r>
              <a:rPr lang="en-US" altLang="zh-CN" sz="900" dirty="0">
                <a:latin typeface="Georgia" panose="02040502050405020303" pitchFamily="18" charset="0"/>
              </a:rPr>
              <a:t>foreign</a:t>
            </a:r>
            <a:r>
              <a:rPr lang="zh-CN" altLang="en-US" sz="900" dirty="0">
                <a:latin typeface="Georgia" panose="02040502050405020303" pitchFamily="18" charset="0"/>
              </a:rPr>
              <a:t> </a:t>
            </a:r>
            <a:r>
              <a:rPr lang="en-US" altLang="zh-CN" sz="900" dirty="0">
                <a:latin typeface="Georgia" panose="02040502050405020303" pitchFamily="18" charset="0"/>
              </a:rPr>
              <a:t>investment</a:t>
            </a:r>
            <a:r>
              <a:rPr lang="zh-CN" altLang="en-US" sz="900" dirty="0">
                <a:latin typeface="Georgia" panose="02040502050405020303" pitchFamily="18" charset="0"/>
              </a:rPr>
              <a:t> </a:t>
            </a:r>
            <a:r>
              <a:rPr lang="en-US" altLang="zh-CN" sz="900" dirty="0">
                <a:latin typeface="Georgia" panose="02040502050405020303" pitchFamily="18" charset="0"/>
              </a:rPr>
              <a:t>must </a:t>
            </a:r>
            <a:r>
              <a:rPr lang="en-US" altLang="zh-CN" sz="900" b="1" dirty="0">
                <a:latin typeface="Georgia" panose="02040502050405020303" pitchFamily="18" charset="0"/>
              </a:rPr>
              <a:t>apply in accordance with qualification requirements and procedures, technical standards and licensing requirements</a:t>
            </a:r>
            <a:r>
              <a:rPr lang="en-US" altLang="zh-CN" sz="900" dirty="0">
                <a:latin typeface="Georgia" panose="02040502050405020303" pitchFamily="18" charset="0"/>
              </a:rPr>
              <a:t>. Administrative organs are to make decisions on whether to grant access or not in accordance with laws and regulations.</a:t>
            </a:r>
            <a:endParaRPr lang="en-US" altLang="zh-CN" sz="900" dirty="0">
              <a:latin typeface="Georgia" panose="02040502050405020303" pitchFamily="18" charset="0"/>
            </a:endParaRPr>
          </a:p>
          <a:p>
            <a:pPr marL="401955" lvl="1" indent="180975" algn="just">
              <a:buSzPct val="80000"/>
            </a:pPr>
            <a:endParaRPr lang="en-US" altLang="zh-CN" sz="900" dirty="0">
              <a:latin typeface="Georgia" panose="02040502050405020303" pitchFamily="18" charset="0"/>
            </a:endParaRPr>
          </a:p>
          <a:p>
            <a:pPr marL="401955" lvl="1" indent="180975" algn="just">
              <a:buSzPct val="80000"/>
            </a:pPr>
            <a:r>
              <a:rPr lang="en-US" altLang="zh-CN" sz="900" dirty="0">
                <a:latin typeface="Georgia" panose="02040502050405020303" pitchFamily="18" charset="0"/>
              </a:rPr>
              <a:t>For businesses</a:t>
            </a:r>
            <a:r>
              <a:rPr lang="zh-CN" altLang="en-US" sz="900" dirty="0">
                <a:latin typeface="Georgia" panose="02040502050405020303" pitchFamily="18" charset="0"/>
              </a:rPr>
              <a:t> </a:t>
            </a:r>
            <a:r>
              <a:rPr lang="en-US" altLang="zh-CN" sz="900" b="1" u="sng" dirty="0">
                <a:latin typeface="Georgia" panose="02040502050405020303" pitchFamily="18" charset="0"/>
              </a:rPr>
              <a:t>NOT included</a:t>
            </a:r>
            <a:r>
              <a:rPr lang="zh-CN" altLang="en-US" sz="900" b="1" u="sng" dirty="0">
                <a:latin typeface="Georgia" panose="02040502050405020303" pitchFamily="18" charset="0"/>
              </a:rPr>
              <a:t> </a:t>
            </a:r>
            <a:r>
              <a:rPr lang="en-US" altLang="zh-CN" sz="900" b="1" dirty="0">
                <a:latin typeface="Georgia" panose="02040502050405020303" pitchFamily="18" charset="0"/>
              </a:rPr>
              <a:t>in the </a:t>
            </a:r>
            <a:r>
              <a:rPr lang="en-US" altLang="zh-CN" sz="900" b="1" i="1" dirty="0">
                <a:latin typeface="Georgia" panose="02040502050405020303" pitchFamily="18" charset="0"/>
              </a:rPr>
              <a:t>Negative List for Market Access</a:t>
            </a:r>
            <a:r>
              <a:rPr lang="en-US" altLang="zh-CN" sz="900" dirty="0">
                <a:latin typeface="Georgia" panose="02040502050405020303" pitchFamily="18" charset="0"/>
              </a:rPr>
              <a:t>, foreign investors shall be </a:t>
            </a:r>
            <a:r>
              <a:rPr lang="en-US" altLang="zh-CN" sz="900" b="1" dirty="0">
                <a:latin typeface="Georgia" panose="02040502050405020303" pitchFamily="18" charset="0"/>
              </a:rPr>
              <a:t>treated equally </a:t>
            </a:r>
            <a:r>
              <a:rPr lang="en-US" altLang="zh-CN" sz="900" dirty="0">
                <a:latin typeface="Georgia" panose="02040502050405020303" pitchFamily="18" charset="0"/>
              </a:rPr>
              <a:t>as their domestic counterparts.</a:t>
            </a:r>
            <a:endParaRPr lang="en-US" altLang="zh-CN" sz="900" dirty="0">
              <a:latin typeface="Georgia" panose="02040502050405020303" pitchFamily="18" charset="0"/>
            </a:endParaRPr>
          </a:p>
          <a:p>
            <a:endParaRPr kumimoji="1" lang="zh-CN" altLang="en-US" sz="1000" dirty="0">
              <a:latin typeface="Georgia" panose="02040502050405020303"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122" y="273833"/>
            <a:ext cx="6512911" cy="351428"/>
          </a:xfrm>
          <a:solidFill>
            <a:srgbClr val="C31E24"/>
          </a:solidFill>
        </p:spPr>
        <p:txBody>
          <a:bodyPr>
            <a:noAutofit/>
          </a:bodyPr>
          <a:lstStyle/>
          <a:p>
            <a:r>
              <a:rPr lang="en-US" altLang="zh-CN" sz="1200" b="1">
                <a:solidFill>
                  <a:schemeClr val="bg1"/>
                </a:solidFill>
                <a:latin typeface="Georgia" panose="02040502050405020303" pitchFamily="18" charset="0"/>
                <a:ea typeface="微软雅黑" panose="020B0503020204020204" pitchFamily="34" charset="-122"/>
                <a:cs typeface="Arial" panose="020B0604020202020204" pitchFamily="34" charset="0"/>
              </a:rPr>
              <a:t>2.2</a:t>
            </a:r>
            <a:r>
              <a:rPr lang="zh-CN" altLang="en-US" sz="1200" b="1">
                <a:solidFill>
                  <a:schemeClr val="bg1"/>
                </a:solidFill>
                <a:latin typeface="Georgia" panose="02040502050405020303" pitchFamily="18" charset="0"/>
                <a:ea typeface="微软雅黑" panose="020B0503020204020204" pitchFamily="34" charset="-122"/>
                <a:cs typeface="Arial" panose="020B0604020202020204" pitchFamily="34" charset="0"/>
              </a:rPr>
              <a:t> </a:t>
            </a:r>
            <a:r>
              <a:rPr lang="en-US" altLang="zh-CN" sz="1200" b="1">
                <a:solidFill>
                  <a:schemeClr val="bg1"/>
                </a:solidFill>
                <a:latin typeface="Georgia" panose="02040502050405020303" pitchFamily="18" charset="0"/>
                <a:ea typeface="微软雅黑" panose="020B0503020204020204" pitchFamily="34" charset="-122"/>
                <a:cs typeface="Arial" panose="020B0604020202020204" pitchFamily="34" charset="0"/>
              </a:rPr>
              <a:t>Key policies for business entry and operation by foreign investment in China</a:t>
            </a:r>
            <a:endParaRPr lang="zh-CN" altLang="en-US" sz="1200" b="1">
              <a:solidFill>
                <a:schemeClr val="bg1"/>
              </a:solidFill>
              <a:latin typeface="Georgia" panose="02040502050405020303" pitchFamily="18" charset="0"/>
              <a:ea typeface="微软雅黑" panose="020B0503020204020204" pitchFamily="34" charset="-122"/>
              <a:cs typeface="Arial" panose="020B0604020202020204" pitchFamily="34" charset="0"/>
            </a:endParaRPr>
          </a:p>
        </p:txBody>
      </p:sp>
      <p:sp>
        <p:nvSpPr>
          <p:cNvPr id="3" name="灯片编号占位符 4"/>
          <p:cNvSpPr>
            <a:spLocks noGrp="1"/>
          </p:cNvSpPr>
          <p:nvPr>
            <p:ph type="sldNum" sz="quarter" idx="10"/>
          </p:nvPr>
        </p:nvSpPr>
        <p:spPr>
          <a:xfrm>
            <a:off x="8314840" y="4913981"/>
            <a:ext cx="378739" cy="281593"/>
          </a:xfrm>
        </p:spPr>
        <p:txBody>
          <a:bodyPr/>
          <a:lstStyle/>
          <a:p>
            <a:fld id="{45F3BD24-A578-5544-8B66-0AC732B1B665}" type="slidenum">
              <a:rPr kumimoji="1" lang="zh-CN" altLang="en-US" smtClean="0">
                <a:latin typeface="Arial" panose="020B0604020202020204" pitchFamily="34" charset="0"/>
                <a:ea typeface="微软雅黑" panose="020B0503020204020204" pitchFamily="34" charset="-122"/>
                <a:cs typeface="Arial" panose="020B0604020202020204" pitchFamily="34" charset="0"/>
              </a:rPr>
            </a:fld>
            <a:endParaRPr kumimoji="1" lang="zh-CN" altLang="en-US">
              <a:latin typeface="Arial" panose="020B0604020202020204" pitchFamily="34" charset="0"/>
              <a:ea typeface="微软雅黑" panose="020B0503020204020204" pitchFamily="34" charset="-122"/>
              <a:cs typeface="Arial" panose="020B0604020202020204" pitchFamily="34" charset="0"/>
            </a:endParaRPr>
          </a:p>
        </p:txBody>
      </p:sp>
      <p:cxnSp>
        <p:nvCxnSpPr>
          <p:cNvPr id="4" name="直接连接符 14"/>
          <p:cNvCxnSpPr/>
          <p:nvPr/>
        </p:nvCxnSpPr>
        <p:spPr>
          <a:xfrm>
            <a:off x="387867" y="763999"/>
            <a:ext cx="3429124" cy="0"/>
          </a:xfrm>
          <a:prstGeom prst="line">
            <a:avLst/>
          </a:prstGeom>
          <a:ln w="12700">
            <a:solidFill>
              <a:schemeClr val="bg1">
                <a:lumMod val="75000"/>
                <a:alpha val="80000"/>
              </a:schemeClr>
            </a:solidFill>
          </a:ln>
        </p:spPr>
        <p:style>
          <a:lnRef idx="1">
            <a:schemeClr val="dk1"/>
          </a:lnRef>
          <a:fillRef idx="0">
            <a:schemeClr val="dk1"/>
          </a:fillRef>
          <a:effectRef idx="0">
            <a:schemeClr val="dk1"/>
          </a:effectRef>
          <a:fontRef idx="minor">
            <a:schemeClr val="tx1"/>
          </a:fontRef>
        </p:style>
      </p:cxnSp>
      <p:sp>
        <p:nvSpPr>
          <p:cNvPr id="5" name="文本框 4"/>
          <p:cNvSpPr txBox="1"/>
          <p:nvPr/>
        </p:nvSpPr>
        <p:spPr>
          <a:xfrm>
            <a:off x="281142" y="902738"/>
            <a:ext cx="4184792" cy="4185761"/>
          </a:xfrm>
          <a:prstGeom prst="rect">
            <a:avLst/>
          </a:prstGeom>
          <a:noFill/>
        </p:spPr>
        <p:txBody>
          <a:bodyPr wrap="square" rtlCol="0">
            <a:spAutoFit/>
          </a:bodyPr>
          <a:lstStyle/>
          <a:p>
            <a:pPr marL="171450" indent="-171450">
              <a:buFont typeface="Arial" panose="020B0604020202020204" pitchFamily="34" charset="0"/>
              <a:buChar char="•"/>
            </a:pPr>
            <a:r>
              <a:rPr lang="en-US" altLang="zh-CN" sz="1000" b="1" dirty="0">
                <a:latin typeface="Georgia" panose="02040502050405020303" pitchFamily="18" charset="0"/>
                <a:ea typeface="宋体" panose="02010600030101010101" pitchFamily="2" charset="-122"/>
              </a:rPr>
              <a:t>FOREIGN INVESTMENT </a:t>
            </a:r>
            <a:r>
              <a:rPr lang="en-US" altLang="zh-CN" sz="1000" b="1" dirty="0">
                <a:solidFill>
                  <a:srgbClr val="C00000"/>
                </a:solidFill>
                <a:latin typeface="Georgia" panose="02040502050405020303" pitchFamily="18" charset="0"/>
                <a:ea typeface="宋体" panose="02010600030101010101" pitchFamily="2" charset="-122"/>
              </a:rPr>
              <a:t>PROMOTION</a:t>
            </a:r>
            <a:r>
              <a:rPr lang="en-US" altLang="zh-CN" sz="1000" b="1" dirty="0">
                <a:latin typeface="Georgia" panose="02040502050405020303" pitchFamily="18" charset="0"/>
                <a:ea typeface="宋体" panose="02010600030101010101" pitchFamily="2" charset="-122"/>
              </a:rPr>
              <a:t> POLICIES</a:t>
            </a:r>
            <a:endParaRPr lang="en-US" altLang="zh-CN" sz="1000" b="1" dirty="0">
              <a:latin typeface="Georgia" panose="02040502050405020303" pitchFamily="18" charset="0"/>
              <a:ea typeface="宋体" panose="02010600030101010101" pitchFamily="2" charset="-122"/>
            </a:endParaRPr>
          </a:p>
          <a:p>
            <a:pPr marL="171450" indent="-171450">
              <a:buFont typeface="Arial" panose="020B0604020202020204" pitchFamily="34" charset="0"/>
              <a:buChar char="•"/>
            </a:pPr>
            <a:endParaRPr lang="en-US" altLang="zh-CN" sz="1000" b="1" dirty="0">
              <a:latin typeface="Georgia" panose="02040502050405020303" pitchFamily="18" charset="0"/>
              <a:ea typeface="宋体" panose="02010600030101010101" pitchFamily="2" charset="-122"/>
            </a:endParaRPr>
          </a:p>
          <a:p>
            <a:pPr marL="360680" indent="-176530">
              <a:buFont typeface="Wingdings" panose="05000000000000000000" pitchFamily="2" charset="2"/>
              <a:buChar char="Ø"/>
            </a:pPr>
            <a:r>
              <a:rPr lang="en-US" altLang="zh-CN" sz="1000" b="1" dirty="0">
                <a:latin typeface="Georgia" panose="02040502050405020303" pitchFamily="18" charset="0"/>
                <a:ea typeface="宋体" panose="02010600030101010101" pitchFamily="2" charset="-122"/>
              </a:rPr>
              <a:t>Catalogue of Industries for Encouraging Foreign Investment</a:t>
            </a:r>
            <a:endParaRPr lang="en-US" altLang="zh-CN" sz="1000" b="1" dirty="0">
              <a:latin typeface="Georgia" panose="02040502050405020303" pitchFamily="18" charset="0"/>
              <a:ea typeface="宋体" panose="02010600030101010101" pitchFamily="2" charset="-122"/>
            </a:endParaRPr>
          </a:p>
          <a:p>
            <a:pPr marL="184150"/>
            <a:endParaRPr lang="en-US" altLang="zh-CN" sz="1000" b="1" dirty="0">
              <a:latin typeface="Georgia" panose="02040502050405020303" pitchFamily="18" charset="0"/>
              <a:ea typeface="宋体" panose="02010600030101010101" pitchFamily="2" charset="-122"/>
            </a:endParaRPr>
          </a:p>
          <a:p>
            <a:pPr marL="360680"/>
            <a:r>
              <a:rPr lang="en-US" altLang="zh-CN" sz="900" dirty="0">
                <a:latin typeface="Georgia" panose="02040502050405020303" pitchFamily="18" charset="0"/>
                <a:ea typeface="宋体" panose="02010600030101010101" pitchFamily="2" charset="-122"/>
              </a:rPr>
              <a:t>For foreign investment in fields specified in the </a:t>
            </a:r>
            <a:r>
              <a:rPr lang="en-US" altLang="zh-CN" sz="900" b="1" i="1" dirty="0">
                <a:latin typeface="Georgia" panose="02040502050405020303" pitchFamily="18" charset="0"/>
                <a:ea typeface="宋体" panose="02010600030101010101" pitchFamily="2" charset="-122"/>
              </a:rPr>
              <a:t>Catalogue of Industries for Encouraging Foreign Investment</a:t>
            </a:r>
            <a:r>
              <a:rPr lang="zh-CN" altLang="en-US" sz="900" b="1" i="1" dirty="0">
                <a:latin typeface="Georgia" panose="02040502050405020303" pitchFamily="18" charset="0"/>
                <a:ea typeface="宋体" panose="02010600030101010101" pitchFamily="2" charset="-122"/>
              </a:rPr>
              <a:t> </a:t>
            </a:r>
            <a:r>
              <a:rPr lang="en-US" altLang="zh-CN" sz="900" b="1" i="1" dirty="0">
                <a:latin typeface="Georgia" panose="02040502050405020303" pitchFamily="18" charset="0"/>
                <a:ea typeface="宋体" panose="02010600030101010101" pitchFamily="2" charset="-122"/>
              </a:rPr>
              <a:t>(Edition</a:t>
            </a:r>
            <a:r>
              <a:rPr lang="zh-CN" altLang="en-US" sz="900" b="1" i="1" dirty="0">
                <a:latin typeface="Georgia" panose="02040502050405020303" pitchFamily="18" charset="0"/>
                <a:ea typeface="宋体" panose="02010600030101010101" pitchFamily="2" charset="-122"/>
              </a:rPr>
              <a:t> </a:t>
            </a:r>
            <a:r>
              <a:rPr lang="en-US" altLang="zh-CN" sz="900" b="1" i="1" dirty="0">
                <a:latin typeface="Georgia" panose="02040502050405020303" pitchFamily="18" charset="0"/>
                <a:ea typeface="宋体" panose="02010600030101010101" pitchFamily="2" charset="-122"/>
              </a:rPr>
              <a:t>2022)</a:t>
            </a:r>
            <a:r>
              <a:rPr lang="en-US" altLang="zh-CN" sz="900" dirty="0">
                <a:latin typeface="Georgia" panose="02040502050405020303" pitchFamily="18" charset="0"/>
                <a:ea typeface="宋体" panose="02010600030101010101" pitchFamily="2" charset="-122"/>
              </a:rPr>
              <a:t>, those qualified are eligible for preferential policies,</a:t>
            </a:r>
            <a:r>
              <a:rPr lang="zh-CN" altLang="en-US" sz="900" dirty="0">
                <a:latin typeface="Georgia" panose="02040502050405020303" pitchFamily="18" charset="0"/>
                <a:ea typeface="宋体" panose="02010600030101010101" pitchFamily="2" charset="-122"/>
              </a:rPr>
              <a:t> </a:t>
            </a:r>
            <a:r>
              <a:rPr lang="en-US" altLang="zh-CN" sz="900" dirty="0">
                <a:latin typeface="Georgia" panose="02040502050405020303" pitchFamily="18" charset="0"/>
                <a:ea typeface="宋体" panose="02010600030101010101" pitchFamily="2" charset="-122"/>
              </a:rPr>
              <a:t>such as taxation. </a:t>
            </a:r>
            <a:endParaRPr lang="en-US" altLang="zh-CN" sz="900" dirty="0">
              <a:latin typeface="Georgia" panose="02040502050405020303" pitchFamily="18" charset="0"/>
              <a:ea typeface="宋体" panose="02010600030101010101" pitchFamily="2" charset="-122"/>
            </a:endParaRPr>
          </a:p>
          <a:p>
            <a:pPr marL="447675" algn="just"/>
            <a:endParaRPr lang="en-US" altLang="zh-CN" sz="900" dirty="0">
              <a:latin typeface="Georgia" panose="02040502050405020303" pitchFamily="18" charset="0"/>
              <a:ea typeface="宋体" panose="02010600030101010101" pitchFamily="2" charset="-122"/>
            </a:endParaRPr>
          </a:p>
          <a:p>
            <a:pPr marL="360680" algn="just"/>
            <a:r>
              <a:rPr lang="en-US" altLang="zh-CN" sz="900" dirty="0">
                <a:latin typeface="Georgia" panose="02040502050405020303" pitchFamily="18" charset="0"/>
                <a:ea typeface="宋体" panose="02010600030101010101" pitchFamily="2" charset="-122"/>
              </a:rPr>
              <a:t>Similar to the previous</a:t>
            </a:r>
            <a:r>
              <a:rPr lang="zh-CN" altLang="en-US" sz="900" dirty="0">
                <a:latin typeface="Georgia" panose="02040502050405020303" pitchFamily="18" charset="0"/>
                <a:ea typeface="宋体" panose="02010600030101010101" pitchFamily="2" charset="-122"/>
              </a:rPr>
              <a:t> </a:t>
            </a:r>
            <a:r>
              <a:rPr lang="en-US" altLang="zh-CN" sz="900" dirty="0">
                <a:latin typeface="Georgia" panose="02040502050405020303" pitchFamily="18" charset="0"/>
                <a:ea typeface="宋体" panose="02010600030101010101" pitchFamily="2" charset="-122"/>
              </a:rPr>
              <a:t>2020 edition, the 2022 edition</a:t>
            </a:r>
            <a:r>
              <a:rPr lang="zh-CN" altLang="en-US" sz="900" dirty="0">
                <a:latin typeface="Georgia" panose="02040502050405020303" pitchFamily="18" charset="0"/>
                <a:ea typeface="宋体" panose="02010600030101010101" pitchFamily="2" charset="-122"/>
              </a:rPr>
              <a:t> </a:t>
            </a:r>
            <a:r>
              <a:rPr lang="en-US" altLang="zh-CN" sz="900" dirty="0">
                <a:latin typeface="Georgia" panose="02040502050405020303" pitchFamily="18" charset="0"/>
                <a:ea typeface="宋体" panose="02010600030101010101" pitchFamily="2" charset="-122"/>
              </a:rPr>
              <a:t>also</a:t>
            </a:r>
            <a:r>
              <a:rPr lang="zh-CN" altLang="en-US" sz="900" dirty="0">
                <a:latin typeface="Georgia" panose="02040502050405020303" pitchFamily="18" charset="0"/>
                <a:ea typeface="宋体" panose="02010600030101010101" pitchFamily="2" charset="-122"/>
              </a:rPr>
              <a:t> </a:t>
            </a:r>
            <a:r>
              <a:rPr lang="en-US" altLang="zh-CN" sz="900" dirty="0">
                <a:latin typeface="Georgia" panose="02040502050405020303" pitchFamily="18" charset="0"/>
                <a:ea typeface="宋体" panose="02010600030101010101" pitchFamily="2" charset="-122"/>
              </a:rPr>
              <a:t>includes </a:t>
            </a:r>
            <a:r>
              <a:rPr lang="en-US" altLang="zh-CN" sz="900" b="1" dirty="0">
                <a:latin typeface="Georgia" panose="02040502050405020303" pitchFamily="18" charset="0"/>
                <a:ea typeface="宋体" panose="02010600030101010101" pitchFamily="2" charset="-122"/>
              </a:rPr>
              <a:t>two sub-catalogues</a:t>
            </a:r>
            <a:r>
              <a:rPr lang="en-US" altLang="zh-CN" sz="900" dirty="0">
                <a:latin typeface="Georgia" panose="02040502050405020303" pitchFamily="18" charset="0"/>
                <a:ea typeface="宋体" panose="02010600030101010101" pitchFamily="2" charset="-122"/>
              </a:rPr>
              <a:t>:</a:t>
            </a:r>
            <a:endParaRPr lang="en-US" altLang="zh-CN" sz="900" dirty="0">
              <a:latin typeface="Georgia" panose="02040502050405020303" pitchFamily="18" charset="0"/>
              <a:ea typeface="宋体" panose="02010600030101010101" pitchFamily="2" charset="-122"/>
            </a:endParaRPr>
          </a:p>
          <a:p>
            <a:pPr marL="360680" algn="just"/>
            <a:endParaRPr lang="en-US" altLang="zh-CN" sz="900" dirty="0">
              <a:latin typeface="Georgia" panose="02040502050405020303" pitchFamily="18" charset="0"/>
              <a:ea typeface="宋体" panose="02010600030101010101" pitchFamily="2" charset="-122"/>
            </a:endParaRPr>
          </a:p>
          <a:p>
            <a:pPr marL="360680" algn="just">
              <a:buSzPct val="80000"/>
              <a:buFont typeface="Wingdings" panose="05000000000000000000" pitchFamily="2" charset="2"/>
              <a:buChar char="p"/>
            </a:pPr>
            <a:r>
              <a:rPr lang="en-US" altLang="zh-CN" sz="900" dirty="0">
                <a:latin typeface="Georgia" panose="02040502050405020303" pitchFamily="18" charset="0"/>
                <a:ea typeface="宋体" panose="02010600030101010101" pitchFamily="2" charset="-122"/>
              </a:rPr>
              <a:t>one covers the entire country,</a:t>
            </a:r>
            <a:r>
              <a:rPr lang="zh-CN" altLang="en-US" sz="900" dirty="0">
                <a:latin typeface="Georgia" panose="02040502050405020303" pitchFamily="18" charset="0"/>
                <a:ea typeface="宋体" panose="02010600030101010101" pitchFamily="2" charset="-122"/>
              </a:rPr>
              <a:t> </a:t>
            </a:r>
            <a:r>
              <a:rPr lang="en-US" altLang="zh-CN" sz="900" dirty="0">
                <a:latin typeface="Georgia" panose="02040502050405020303" pitchFamily="18" charset="0"/>
                <a:ea typeface="宋体" panose="02010600030101010101" pitchFamily="2" charset="-122"/>
              </a:rPr>
              <a:t>known</a:t>
            </a:r>
            <a:r>
              <a:rPr lang="zh-CN" altLang="en-US" sz="900" dirty="0">
                <a:latin typeface="Georgia" panose="02040502050405020303" pitchFamily="18" charset="0"/>
                <a:ea typeface="宋体" panose="02010600030101010101" pitchFamily="2" charset="-122"/>
              </a:rPr>
              <a:t> </a:t>
            </a:r>
            <a:r>
              <a:rPr lang="en-US" altLang="zh-CN" sz="900" dirty="0">
                <a:latin typeface="Georgia" panose="02040502050405020303" pitchFamily="18" charset="0"/>
                <a:ea typeface="宋体" panose="02010600030101010101" pitchFamily="2" charset="-122"/>
              </a:rPr>
              <a:t>as</a:t>
            </a:r>
            <a:r>
              <a:rPr lang="zh-CN" altLang="en-US" sz="900" dirty="0">
                <a:latin typeface="Georgia" panose="02040502050405020303" pitchFamily="18" charset="0"/>
                <a:ea typeface="宋体" panose="02010600030101010101" pitchFamily="2" charset="-122"/>
              </a:rPr>
              <a:t> </a:t>
            </a:r>
            <a:r>
              <a:rPr lang="en-US" altLang="zh-CN" sz="900" dirty="0">
                <a:latin typeface="Georgia" panose="02040502050405020303" pitchFamily="18" charset="0"/>
                <a:ea typeface="宋体" panose="02010600030101010101" pitchFamily="2" charset="-122"/>
              </a:rPr>
              <a:t>the</a:t>
            </a:r>
            <a:r>
              <a:rPr lang="zh-CN" altLang="en-US" sz="900" dirty="0">
                <a:latin typeface="Georgia" panose="02040502050405020303" pitchFamily="18" charset="0"/>
                <a:ea typeface="宋体" panose="02010600030101010101" pitchFamily="2" charset="-122"/>
              </a:rPr>
              <a:t> </a:t>
            </a:r>
            <a:r>
              <a:rPr lang="en-US" altLang="zh-CN" sz="900" dirty="0">
                <a:latin typeface="Georgia" panose="02040502050405020303" pitchFamily="18" charset="0"/>
                <a:ea typeface="宋体" panose="02010600030101010101" pitchFamily="2" charset="-122"/>
              </a:rPr>
              <a:t>“national catalogue”, and </a:t>
            </a:r>
            <a:endParaRPr lang="en-US" altLang="zh-CN" sz="900" dirty="0">
              <a:latin typeface="Georgia" panose="02040502050405020303" pitchFamily="18" charset="0"/>
              <a:ea typeface="宋体" panose="02010600030101010101" pitchFamily="2" charset="-122"/>
            </a:endParaRPr>
          </a:p>
          <a:p>
            <a:pPr marL="360680" algn="just">
              <a:buSzPct val="80000"/>
              <a:buFont typeface="Wingdings" panose="05000000000000000000" pitchFamily="2" charset="2"/>
              <a:buChar char="p"/>
            </a:pPr>
            <a:r>
              <a:rPr lang="en-US" altLang="zh-CN" sz="900" dirty="0">
                <a:latin typeface="Georgia" panose="02040502050405020303" pitchFamily="18" charset="0"/>
                <a:ea typeface="宋体" panose="02010600030101010101" pitchFamily="2" charset="-122"/>
              </a:rPr>
              <a:t>one covers the central, western, and northeastern regions,</a:t>
            </a:r>
            <a:r>
              <a:rPr lang="zh-CN" altLang="en-US" sz="900" dirty="0">
                <a:latin typeface="Georgia" panose="02040502050405020303" pitchFamily="18" charset="0"/>
                <a:ea typeface="宋体" panose="02010600030101010101" pitchFamily="2" charset="-122"/>
              </a:rPr>
              <a:t> </a:t>
            </a:r>
            <a:r>
              <a:rPr lang="en-US" altLang="zh-CN" sz="900" dirty="0">
                <a:latin typeface="Georgia" panose="02040502050405020303" pitchFamily="18" charset="0"/>
                <a:ea typeface="宋体" panose="02010600030101010101" pitchFamily="2" charset="-122"/>
              </a:rPr>
              <a:t>known</a:t>
            </a:r>
            <a:r>
              <a:rPr lang="zh-CN" altLang="en-US" sz="900" dirty="0">
                <a:latin typeface="Georgia" panose="02040502050405020303" pitchFamily="18" charset="0"/>
                <a:ea typeface="宋体" panose="02010600030101010101" pitchFamily="2" charset="-122"/>
              </a:rPr>
              <a:t> </a:t>
            </a:r>
            <a:r>
              <a:rPr lang="en-US" altLang="zh-CN" sz="900" dirty="0">
                <a:latin typeface="Georgia" panose="02040502050405020303" pitchFamily="18" charset="0"/>
                <a:ea typeface="宋体" panose="02010600030101010101" pitchFamily="2" charset="-122"/>
              </a:rPr>
              <a:t>as</a:t>
            </a:r>
            <a:r>
              <a:rPr lang="zh-CN" altLang="en-US" sz="900" dirty="0">
                <a:latin typeface="Georgia" panose="02040502050405020303" pitchFamily="18" charset="0"/>
                <a:ea typeface="宋体" panose="02010600030101010101" pitchFamily="2" charset="-122"/>
              </a:rPr>
              <a:t> </a:t>
            </a:r>
            <a:r>
              <a:rPr lang="en-US" altLang="zh-CN" sz="900" dirty="0">
                <a:latin typeface="Georgia" panose="02040502050405020303" pitchFamily="18" charset="0"/>
                <a:ea typeface="宋体" panose="02010600030101010101" pitchFamily="2" charset="-122"/>
              </a:rPr>
              <a:t>the</a:t>
            </a:r>
            <a:r>
              <a:rPr lang="zh-CN" altLang="en-US" sz="900" dirty="0">
                <a:latin typeface="Georgia" panose="02040502050405020303" pitchFamily="18" charset="0"/>
                <a:ea typeface="宋体" panose="02010600030101010101" pitchFamily="2" charset="-122"/>
              </a:rPr>
              <a:t> </a:t>
            </a:r>
            <a:r>
              <a:rPr lang="en-US" altLang="zh-CN" sz="900" dirty="0">
                <a:latin typeface="Georgia" panose="02040502050405020303" pitchFamily="18" charset="0"/>
                <a:ea typeface="宋体" panose="02010600030101010101" pitchFamily="2" charset="-122"/>
              </a:rPr>
              <a:t>“regional catalogue”.</a:t>
            </a:r>
            <a:endParaRPr lang="en-US" altLang="zh-CN" sz="900" dirty="0">
              <a:latin typeface="Georgia" panose="02040502050405020303" pitchFamily="18" charset="0"/>
              <a:ea typeface="宋体" panose="02010600030101010101" pitchFamily="2" charset="-122"/>
            </a:endParaRPr>
          </a:p>
          <a:p>
            <a:pPr marL="360680" algn="just">
              <a:buSzPct val="80000"/>
            </a:pPr>
            <a:endParaRPr lang="en-US" altLang="zh-CN" sz="900" dirty="0">
              <a:latin typeface="Georgia" panose="02040502050405020303" pitchFamily="18" charset="0"/>
              <a:ea typeface="宋体" panose="02010600030101010101" pitchFamily="2" charset="-122"/>
            </a:endParaRPr>
          </a:p>
          <a:p>
            <a:pPr marL="360680" algn="just">
              <a:buSzPct val="80000"/>
            </a:pPr>
            <a:r>
              <a:rPr lang="en-US" altLang="zh-CN" sz="900" dirty="0">
                <a:latin typeface="Georgia" panose="02040502050405020303" pitchFamily="18" charset="0"/>
                <a:ea typeface="宋体" panose="02010600030101010101" pitchFamily="2" charset="-122"/>
              </a:rPr>
              <a:t>However,</a:t>
            </a:r>
            <a:r>
              <a:rPr lang="zh-CN" altLang="en-US" sz="900" dirty="0">
                <a:latin typeface="Georgia" panose="02040502050405020303" pitchFamily="18" charset="0"/>
                <a:ea typeface="宋体" panose="02010600030101010101" pitchFamily="2" charset="-122"/>
              </a:rPr>
              <a:t> </a:t>
            </a:r>
            <a:r>
              <a:rPr lang="en-US" altLang="zh-CN" sz="900" dirty="0">
                <a:latin typeface="Georgia" panose="02040502050405020303" pitchFamily="18" charset="0"/>
                <a:ea typeface="宋体" panose="02010600030101010101" pitchFamily="2" charset="-122"/>
              </a:rPr>
              <a:t>compared with the 2020 edition, the 2022 edition</a:t>
            </a:r>
            <a:r>
              <a:rPr lang="zh-CN" altLang="en-US" sz="900" dirty="0">
                <a:latin typeface="Georgia" panose="02040502050405020303" pitchFamily="18" charset="0"/>
                <a:ea typeface="宋体" panose="02010600030101010101" pitchFamily="2" charset="-122"/>
              </a:rPr>
              <a:t> </a:t>
            </a:r>
            <a:r>
              <a:rPr lang="en-US" altLang="zh-CN" sz="900" dirty="0">
                <a:latin typeface="Georgia" panose="02040502050405020303" pitchFamily="18" charset="0"/>
                <a:ea typeface="宋体" panose="02010600030101010101" pitchFamily="2" charset="-122"/>
              </a:rPr>
              <a:t>contains</a:t>
            </a:r>
            <a:r>
              <a:rPr lang="en-US" altLang="zh-CN" sz="900" b="1" u="sng" dirty="0">
                <a:latin typeface="Georgia" panose="02040502050405020303" pitchFamily="18" charset="0"/>
                <a:ea typeface="宋体" panose="02010600030101010101" pitchFamily="2" charset="-122"/>
              </a:rPr>
              <a:t> a total of 1,474 items</a:t>
            </a:r>
            <a:r>
              <a:rPr lang="en-US" altLang="zh-CN" sz="900" b="1" dirty="0">
                <a:latin typeface="Georgia" panose="02040502050405020303" pitchFamily="18" charset="0"/>
                <a:ea typeface="宋体" panose="02010600030101010101" pitchFamily="2" charset="-122"/>
              </a:rPr>
              <a:t> </a:t>
            </a:r>
            <a:r>
              <a:rPr lang="en-US" altLang="zh-CN" sz="900" dirty="0">
                <a:latin typeface="Georgia" panose="02040502050405020303" pitchFamily="18" charset="0"/>
                <a:ea typeface="宋体" panose="02010600030101010101" pitchFamily="2" charset="-122"/>
              </a:rPr>
              <a:t>(519 in the national catalogue and 955 in the regional catalogue), </a:t>
            </a:r>
            <a:r>
              <a:rPr lang="en-US" altLang="zh-CN" sz="900" b="1" u="sng" dirty="0">
                <a:latin typeface="Georgia" panose="02040502050405020303" pitchFamily="18" charset="0"/>
                <a:ea typeface="宋体" panose="02010600030101010101" pitchFamily="2" charset="-122"/>
              </a:rPr>
              <a:t>increased by 19%</a:t>
            </a:r>
            <a:r>
              <a:rPr lang="zh-CN" altLang="en-US" sz="900" dirty="0">
                <a:latin typeface="Georgia" panose="02040502050405020303" pitchFamily="18" charset="0"/>
                <a:ea typeface="宋体" panose="02010600030101010101" pitchFamily="2" charset="-122"/>
              </a:rPr>
              <a:t> </a:t>
            </a:r>
            <a:r>
              <a:rPr lang="en-US" altLang="zh-CN" sz="900" dirty="0">
                <a:latin typeface="Georgia" panose="02040502050405020303" pitchFamily="18" charset="0"/>
                <a:ea typeface="宋体" panose="02010600030101010101" pitchFamily="2" charset="-122"/>
              </a:rPr>
              <a:t>from 1,235 items (480 in the national catalogue and 755 in the regional catalogue) in the 2020 version.</a:t>
            </a:r>
            <a:endParaRPr lang="en-US" altLang="zh-CN" sz="900" dirty="0">
              <a:latin typeface="Georgia" panose="02040502050405020303" pitchFamily="18" charset="0"/>
              <a:ea typeface="宋体" panose="02010600030101010101" pitchFamily="2" charset="-122"/>
            </a:endParaRPr>
          </a:p>
          <a:p>
            <a:pPr marL="360680" algn="just">
              <a:buSzPct val="80000"/>
            </a:pPr>
            <a:endParaRPr lang="en-US" altLang="zh-CN" sz="900" dirty="0">
              <a:latin typeface="Georgia" panose="02040502050405020303" pitchFamily="18" charset="0"/>
              <a:ea typeface="宋体" panose="02010600030101010101" pitchFamily="2" charset="-122"/>
            </a:endParaRPr>
          </a:p>
          <a:p>
            <a:pPr marL="360680" algn="just">
              <a:buSzPct val="80000"/>
            </a:pPr>
            <a:r>
              <a:rPr lang="en-US" altLang="zh-CN" sz="900" dirty="0">
                <a:latin typeface="Georgia" panose="02040502050405020303" pitchFamily="18" charset="0"/>
                <a:ea typeface="宋体" panose="02010600030101010101" pitchFamily="2" charset="-122"/>
              </a:rPr>
              <a:t>The lengthening of the catalogue demonstrates China’s firm standing on economic opening-up and the fact that more investment fields will favor foreign investors.</a:t>
            </a:r>
            <a:endParaRPr lang="zh-CN" altLang="en-US" sz="900" dirty="0">
              <a:latin typeface="Georgia" panose="02040502050405020303" pitchFamily="18" charset="0"/>
              <a:ea typeface="宋体" panose="02010600030101010101" pitchFamily="2" charset="-122"/>
            </a:endParaRPr>
          </a:p>
          <a:p>
            <a:endParaRPr kumimoji="1" lang="zh-CN" altLang="en-US" sz="900" dirty="0">
              <a:latin typeface="Georgia" panose="02040502050405020303" pitchFamily="18" charset="0"/>
            </a:endParaRPr>
          </a:p>
          <a:p>
            <a:pPr marL="447675" algn="just">
              <a:buSzPct val="80000"/>
            </a:pPr>
            <a:endParaRPr lang="en-US" altLang="zh-CN" sz="900" dirty="0">
              <a:latin typeface="Georgia" panose="02040502050405020303" pitchFamily="18" charset="0"/>
              <a:ea typeface="宋体" panose="02010600030101010101" pitchFamily="2" charset="-122"/>
            </a:endParaRPr>
          </a:p>
        </p:txBody>
      </p:sp>
      <p:pic>
        <p:nvPicPr>
          <p:cNvPr id="1026" name="Picture 2" descr="China-2022-Encouraged-Catalogu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678067" y="1311809"/>
            <a:ext cx="4078476" cy="2890891"/>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p:cNvSpPr txBox="1"/>
          <p:nvPr/>
        </p:nvSpPr>
        <p:spPr>
          <a:xfrm>
            <a:off x="4753524" y="4310808"/>
            <a:ext cx="4003019" cy="276999"/>
          </a:xfrm>
          <a:prstGeom prst="rect">
            <a:avLst/>
          </a:prstGeom>
          <a:noFill/>
        </p:spPr>
        <p:txBody>
          <a:bodyPr wrap="square" rtlCol="0">
            <a:spAutoFit/>
          </a:bodyPr>
          <a:lstStyle/>
          <a:p>
            <a:r>
              <a:rPr kumimoji="1" lang="en-US" altLang="zh-CN" sz="600">
                <a:latin typeface="Georgia" panose="02040502050405020303" pitchFamily="18" charset="0"/>
              </a:rPr>
              <a:t>Source:</a:t>
            </a:r>
            <a:r>
              <a:rPr kumimoji="1" lang="zh-CN" altLang="en-US" sz="600">
                <a:latin typeface="Georgia" panose="02040502050405020303" pitchFamily="18" charset="0"/>
              </a:rPr>
              <a:t> </a:t>
            </a:r>
            <a:r>
              <a:rPr kumimoji="1" lang="en-US" altLang="zh-CN" sz="600">
                <a:latin typeface="Georgia" panose="02040502050405020303" pitchFamily="18" charset="0"/>
                <a:hlinkClick r:id="rId2"/>
              </a:rPr>
              <a:t>https://www.china-briefing.com/news/china-2022-encouraged-catalogue-updated-implementation-from-january-1-2023/</a:t>
            </a:r>
            <a:r>
              <a:rPr kumimoji="1" lang="zh-CN" altLang="en-US" sz="600">
                <a:latin typeface="Georgia" panose="02040502050405020303" pitchFamily="18" charset="0"/>
              </a:rPr>
              <a:t> </a:t>
            </a:r>
            <a:endParaRPr kumimoji="1" lang="zh-CN" altLang="en-US" sz="600">
              <a:latin typeface="Georgia" panose="02040502050405020303"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122" y="273833"/>
            <a:ext cx="6512911" cy="351428"/>
          </a:xfrm>
          <a:solidFill>
            <a:srgbClr val="C31E24"/>
          </a:solidFill>
        </p:spPr>
        <p:txBody>
          <a:bodyPr>
            <a:noAutofit/>
          </a:bodyPr>
          <a:lstStyle/>
          <a:p>
            <a:r>
              <a:rPr lang="en-US" altLang="zh-CN" sz="1200" b="1">
                <a:solidFill>
                  <a:schemeClr val="bg1"/>
                </a:solidFill>
                <a:latin typeface="Georgia" panose="02040502050405020303" pitchFamily="18" charset="0"/>
                <a:ea typeface="微软雅黑" panose="020B0503020204020204" pitchFamily="34" charset="-122"/>
                <a:cs typeface="Arial" panose="020B0604020202020204" pitchFamily="34" charset="0"/>
              </a:rPr>
              <a:t>2.2</a:t>
            </a:r>
            <a:r>
              <a:rPr lang="zh-CN" altLang="en-US" sz="1200" b="1">
                <a:solidFill>
                  <a:schemeClr val="bg1"/>
                </a:solidFill>
                <a:latin typeface="Georgia" panose="02040502050405020303" pitchFamily="18" charset="0"/>
                <a:ea typeface="微软雅黑" panose="020B0503020204020204" pitchFamily="34" charset="-122"/>
                <a:cs typeface="Arial" panose="020B0604020202020204" pitchFamily="34" charset="0"/>
              </a:rPr>
              <a:t> </a:t>
            </a:r>
            <a:r>
              <a:rPr lang="en-US" altLang="zh-CN" sz="1200" b="1">
                <a:solidFill>
                  <a:schemeClr val="bg1"/>
                </a:solidFill>
                <a:latin typeface="Georgia" panose="02040502050405020303" pitchFamily="18" charset="0"/>
                <a:ea typeface="微软雅黑" panose="020B0503020204020204" pitchFamily="34" charset="-122"/>
                <a:cs typeface="Arial" panose="020B0604020202020204" pitchFamily="34" charset="0"/>
              </a:rPr>
              <a:t>Key policies for business entry and operation by foreign investment in China</a:t>
            </a:r>
            <a:endParaRPr lang="zh-CN" altLang="en-US" sz="1200" b="1">
              <a:solidFill>
                <a:schemeClr val="bg1"/>
              </a:solidFill>
              <a:latin typeface="Georgia" panose="02040502050405020303" pitchFamily="18" charset="0"/>
              <a:ea typeface="微软雅黑" panose="020B0503020204020204" pitchFamily="34" charset="-122"/>
              <a:cs typeface="Arial" panose="020B0604020202020204" pitchFamily="34" charset="0"/>
            </a:endParaRPr>
          </a:p>
        </p:txBody>
      </p:sp>
      <p:sp>
        <p:nvSpPr>
          <p:cNvPr id="3" name="灯片编号占位符 4"/>
          <p:cNvSpPr>
            <a:spLocks noGrp="1"/>
          </p:cNvSpPr>
          <p:nvPr>
            <p:ph type="sldNum" sz="quarter" idx="10"/>
          </p:nvPr>
        </p:nvSpPr>
        <p:spPr>
          <a:xfrm>
            <a:off x="8314840" y="4913981"/>
            <a:ext cx="378739" cy="281593"/>
          </a:xfrm>
        </p:spPr>
        <p:txBody>
          <a:bodyPr/>
          <a:lstStyle/>
          <a:p>
            <a:fld id="{45F3BD24-A578-5544-8B66-0AC732B1B665}" type="slidenum">
              <a:rPr kumimoji="1" lang="zh-CN" altLang="en-US" smtClean="0">
                <a:latin typeface="Arial" panose="020B0604020202020204" pitchFamily="34" charset="0"/>
                <a:ea typeface="微软雅黑" panose="020B0503020204020204" pitchFamily="34" charset="-122"/>
                <a:cs typeface="Arial" panose="020B0604020202020204" pitchFamily="34" charset="0"/>
              </a:rPr>
            </a:fld>
            <a:endParaRPr kumimoji="1" lang="zh-CN" altLang="en-US">
              <a:latin typeface="Arial" panose="020B0604020202020204" pitchFamily="34" charset="0"/>
              <a:ea typeface="微软雅黑" panose="020B0503020204020204" pitchFamily="34" charset="-122"/>
              <a:cs typeface="Arial" panose="020B0604020202020204" pitchFamily="34" charset="0"/>
            </a:endParaRPr>
          </a:p>
        </p:txBody>
      </p:sp>
      <p:cxnSp>
        <p:nvCxnSpPr>
          <p:cNvPr id="4" name="直接连接符 14"/>
          <p:cNvCxnSpPr/>
          <p:nvPr/>
        </p:nvCxnSpPr>
        <p:spPr>
          <a:xfrm>
            <a:off x="387867" y="763999"/>
            <a:ext cx="3429124" cy="0"/>
          </a:xfrm>
          <a:prstGeom prst="line">
            <a:avLst/>
          </a:prstGeom>
          <a:ln w="12700">
            <a:solidFill>
              <a:schemeClr val="bg1">
                <a:lumMod val="75000"/>
                <a:alpha val="80000"/>
              </a:schemeClr>
            </a:solidFill>
          </a:ln>
        </p:spPr>
        <p:style>
          <a:lnRef idx="1">
            <a:schemeClr val="dk1"/>
          </a:lnRef>
          <a:fillRef idx="0">
            <a:schemeClr val="dk1"/>
          </a:fillRef>
          <a:effectRef idx="0">
            <a:schemeClr val="dk1"/>
          </a:effectRef>
          <a:fontRef idx="minor">
            <a:schemeClr val="tx1"/>
          </a:fontRef>
        </p:style>
      </p:cxnSp>
      <p:sp>
        <p:nvSpPr>
          <p:cNvPr id="5" name="文本框 4"/>
          <p:cNvSpPr txBox="1"/>
          <p:nvPr/>
        </p:nvSpPr>
        <p:spPr>
          <a:xfrm>
            <a:off x="281141" y="902738"/>
            <a:ext cx="8490899" cy="3093154"/>
          </a:xfrm>
          <a:prstGeom prst="rect">
            <a:avLst/>
          </a:prstGeom>
          <a:noFill/>
        </p:spPr>
        <p:txBody>
          <a:bodyPr wrap="square" rtlCol="0">
            <a:spAutoFit/>
          </a:bodyPr>
          <a:lstStyle/>
          <a:p>
            <a:pPr marL="171450" indent="-171450">
              <a:buFont typeface="Arial" panose="020B0604020202020204" pitchFamily="34" charset="0"/>
              <a:buChar char="•"/>
            </a:pPr>
            <a:r>
              <a:rPr lang="en-US" altLang="zh-CN" sz="1000" b="1" dirty="0">
                <a:latin typeface="Georgia" panose="02040502050405020303" pitchFamily="18" charset="0"/>
                <a:ea typeface="宋体" panose="02010600030101010101" pitchFamily="2" charset="-122"/>
              </a:rPr>
              <a:t>FOREIGN INVESTMENT </a:t>
            </a:r>
            <a:r>
              <a:rPr lang="en-US" altLang="zh-CN" sz="1000" b="1" dirty="0">
                <a:solidFill>
                  <a:srgbClr val="C00000"/>
                </a:solidFill>
                <a:latin typeface="Georgia" panose="02040502050405020303" pitchFamily="18" charset="0"/>
                <a:ea typeface="宋体" panose="02010600030101010101" pitchFamily="2" charset="-122"/>
              </a:rPr>
              <a:t>PROMOTION</a:t>
            </a:r>
            <a:r>
              <a:rPr lang="en-US" altLang="zh-CN" sz="1000" b="1" dirty="0">
                <a:latin typeface="Georgia" panose="02040502050405020303" pitchFamily="18" charset="0"/>
                <a:ea typeface="宋体" panose="02010600030101010101" pitchFamily="2" charset="-122"/>
              </a:rPr>
              <a:t> POLICIES</a:t>
            </a:r>
            <a:endParaRPr lang="en-US" altLang="zh-CN" sz="1000" b="1" dirty="0">
              <a:latin typeface="Georgia" panose="02040502050405020303" pitchFamily="18" charset="0"/>
              <a:ea typeface="宋体" panose="02010600030101010101" pitchFamily="2" charset="-122"/>
            </a:endParaRPr>
          </a:p>
          <a:p>
            <a:pPr marL="171450" indent="-171450">
              <a:buFont typeface="Arial" panose="020B0604020202020204" pitchFamily="34" charset="0"/>
              <a:buChar char="•"/>
            </a:pPr>
            <a:endParaRPr lang="en-US" altLang="zh-CN" sz="1000" b="1" dirty="0">
              <a:latin typeface="Georgia" panose="02040502050405020303" pitchFamily="18" charset="0"/>
              <a:ea typeface="宋体" panose="02010600030101010101" pitchFamily="2" charset="-122"/>
            </a:endParaRPr>
          </a:p>
          <a:p>
            <a:pPr marL="360680" indent="-176530">
              <a:buFont typeface="Wingdings" panose="05000000000000000000" pitchFamily="2" charset="2"/>
              <a:buChar char="Ø"/>
            </a:pPr>
            <a:r>
              <a:rPr lang="en-US" altLang="zh-CN" sz="1000" b="1" dirty="0">
                <a:latin typeface="Georgia" panose="02040502050405020303" pitchFamily="18" charset="0"/>
                <a:ea typeface="宋体" panose="02010600030101010101" pitchFamily="2" charset="-122"/>
              </a:rPr>
              <a:t>Equal Participation in Competition </a:t>
            </a:r>
            <a:endParaRPr lang="en-US" altLang="zh-CN" sz="1000" b="1" dirty="0">
              <a:latin typeface="Georgia" panose="02040502050405020303" pitchFamily="18" charset="0"/>
              <a:ea typeface="宋体" panose="02010600030101010101" pitchFamily="2" charset="-122"/>
            </a:endParaRPr>
          </a:p>
          <a:p>
            <a:pPr marL="360680">
              <a:buFont typeface="Wingdings" panose="05000000000000000000" pitchFamily="2" charset="2"/>
              <a:buChar char="Ø"/>
            </a:pPr>
            <a:endParaRPr lang="en-US" altLang="zh-CN" sz="1000" dirty="0">
              <a:latin typeface="Georgia" panose="02040502050405020303" pitchFamily="18" charset="0"/>
              <a:ea typeface="宋体" panose="02010600030101010101" pitchFamily="2" charset="-122"/>
            </a:endParaRPr>
          </a:p>
          <a:p>
            <a:pPr marL="360680" algn="just"/>
            <a:r>
              <a:rPr lang="en-US" altLang="zh-CN" sz="900" dirty="0">
                <a:latin typeface="Georgia" panose="02040502050405020303" pitchFamily="18" charset="0"/>
                <a:ea typeface="宋体" panose="02010600030101010101" pitchFamily="2" charset="-122"/>
              </a:rPr>
              <a:t>With regard to the </a:t>
            </a:r>
            <a:r>
              <a:rPr lang="en-US" altLang="zh-CN" sz="900" b="1" u="sng" dirty="0">
                <a:latin typeface="Georgia" panose="02040502050405020303" pitchFamily="18" charset="0"/>
                <a:ea typeface="宋体" panose="02010600030101010101" pitchFamily="2" charset="-122"/>
              </a:rPr>
              <a:t>various policies </a:t>
            </a:r>
            <a:r>
              <a:rPr lang="en-US" altLang="zh-CN" sz="900" dirty="0">
                <a:latin typeface="Georgia" panose="02040502050405020303" pitchFamily="18" charset="0"/>
                <a:ea typeface="宋体" panose="02010600030101010101" pitchFamily="2" charset="-122"/>
              </a:rPr>
              <a:t>supporting enterprise development, foreign-invested and domestic-funded enterprises </a:t>
            </a:r>
            <a:r>
              <a:rPr lang="en-US" altLang="zh-CN" sz="900" b="1" dirty="0">
                <a:latin typeface="Georgia" panose="02040502050405020303" pitchFamily="18" charset="0"/>
                <a:ea typeface="宋体" panose="02010600030101010101" pitchFamily="2" charset="-122"/>
              </a:rPr>
              <a:t>enjoy equal access</a:t>
            </a:r>
            <a:r>
              <a:rPr lang="en-US" altLang="zh-CN" sz="900" dirty="0">
                <a:latin typeface="Georgia" panose="02040502050405020303" pitchFamily="18" charset="0"/>
                <a:ea typeface="宋体" panose="02010600030101010101" pitchFamily="2" charset="-122"/>
              </a:rPr>
              <a:t> to rights, including but not limited to, government funding, land supply, tax cuts and fee reductions, licensing and permits, and the setting of standards, project reports, and human resources. </a:t>
            </a:r>
            <a:endParaRPr lang="en-US" altLang="zh-CN" sz="900" dirty="0">
              <a:latin typeface="Georgia" panose="02040502050405020303" pitchFamily="18" charset="0"/>
              <a:ea typeface="宋体" panose="02010600030101010101" pitchFamily="2" charset="-122"/>
            </a:endParaRPr>
          </a:p>
          <a:p>
            <a:pPr marL="360680" algn="just"/>
            <a:endParaRPr lang="en-US" altLang="zh-CN" sz="900" dirty="0">
              <a:latin typeface="Georgia" panose="02040502050405020303" pitchFamily="18" charset="0"/>
              <a:ea typeface="宋体" panose="02010600030101010101" pitchFamily="2" charset="-122"/>
            </a:endParaRPr>
          </a:p>
          <a:p>
            <a:pPr marL="360680" algn="just"/>
            <a:r>
              <a:rPr lang="en-US" altLang="zh-CN" sz="900" dirty="0">
                <a:latin typeface="Georgia" panose="02040502050405020303" pitchFamily="18" charset="0"/>
                <a:ea typeface="宋体" panose="02010600030101010101" pitchFamily="2" charset="-122"/>
              </a:rPr>
              <a:t>As regards the </a:t>
            </a:r>
            <a:r>
              <a:rPr lang="en-US" altLang="zh-CN" sz="900" b="1" u="sng" dirty="0">
                <a:latin typeface="Georgia" panose="02040502050405020303" pitchFamily="18" charset="0"/>
                <a:ea typeface="宋体" panose="02010600030101010101" pitchFamily="2" charset="-122"/>
              </a:rPr>
              <a:t>organization form</a:t>
            </a:r>
            <a:r>
              <a:rPr lang="en-US" altLang="zh-CN" sz="900" dirty="0">
                <a:latin typeface="Georgia" panose="02040502050405020303" pitchFamily="18" charset="0"/>
                <a:ea typeface="宋体" panose="02010600030101010101" pitchFamily="2" charset="-122"/>
              </a:rPr>
              <a:t>, institutional framework and standard of conduct, all relevant provisions of the </a:t>
            </a:r>
            <a:r>
              <a:rPr lang="en-US" altLang="zh-CN" sz="900" i="1" dirty="0">
                <a:latin typeface="Georgia" panose="02040502050405020303" pitchFamily="18" charset="0"/>
                <a:ea typeface="宋体" panose="02010600030101010101" pitchFamily="2" charset="-122"/>
              </a:rPr>
              <a:t>Company Law of the People's Republic of China</a:t>
            </a:r>
            <a:r>
              <a:rPr lang="en-US" altLang="zh-CN" sz="900" dirty="0">
                <a:latin typeface="Georgia" panose="02040502050405020303" pitchFamily="18" charset="0"/>
                <a:ea typeface="宋体" panose="02010600030101010101" pitchFamily="2" charset="-122"/>
              </a:rPr>
              <a:t>, the </a:t>
            </a:r>
            <a:r>
              <a:rPr lang="en-US" altLang="zh-CN" sz="900" i="1" dirty="0">
                <a:latin typeface="Georgia" panose="02040502050405020303" pitchFamily="18" charset="0"/>
                <a:ea typeface="宋体" panose="02010600030101010101" pitchFamily="2" charset="-122"/>
              </a:rPr>
              <a:t>Law of the People's Republic of China on Partnership </a:t>
            </a:r>
            <a:r>
              <a:rPr lang="en-US" altLang="zh-CN" sz="900" dirty="0">
                <a:latin typeface="Georgia" panose="02040502050405020303" pitchFamily="18" charset="0"/>
                <a:ea typeface="宋体" panose="02010600030101010101" pitchFamily="2" charset="-122"/>
              </a:rPr>
              <a:t>and other laws shall be </a:t>
            </a:r>
            <a:r>
              <a:rPr lang="en-US" altLang="zh-CN" sz="900" b="1" dirty="0">
                <a:latin typeface="Georgia" panose="02040502050405020303" pitchFamily="18" charset="0"/>
                <a:ea typeface="宋体" panose="02010600030101010101" pitchFamily="2" charset="-122"/>
              </a:rPr>
              <a:t>applied to both domestic and foreign-invested enterprises</a:t>
            </a:r>
            <a:r>
              <a:rPr lang="en-US" altLang="zh-CN" sz="900" dirty="0">
                <a:latin typeface="Georgia" panose="02040502050405020303" pitchFamily="18" charset="0"/>
                <a:ea typeface="宋体" panose="02010600030101010101" pitchFamily="2" charset="-122"/>
              </a:rPr>
              <a:t>. </a:t>
            </a:r>
            <a:endParaRPr lang="en-US" altLang="zh-CN" sz="900" dirty="0">
              <a:latin typeface="Georgia" panose="02040502050405020303" pitchFamily="18" charset="0"/>
              <a:ea typeface="宋体" panose="02010600030101010101" pitchFamily="2" charset="-122"/>
            </a:endParaRPr>
          </a:p>
          <a:p>
            <a:pPr marL="360680" algn="just"/>
            <a:endParaRPr lang="en-US" altLang="zh-CN" sz="900" dirty="0">
              <a:latin typeface="Georgia" panose="02040502050405020303" pitchFamily="18" charset="0"/>
              <a:ea typeface="宋体" panose="02010600030101010101" pitchFamily="2" charset="-122"/>
            </a:endParaRPr>
          </a:p>
          <a:p>
            <a:pPr marL="360680" algn="just"/>
            <a:r>
              <a:rPr lang="en-US" altLang="zh-CN" sz="900" dirty="0">
                <a:latin typeface="Georgia" panose="02040502050405020303" pitchFamily="18" charset="0"/>
                <a:ea typeface="宋体" panose="02010600030101010101" pitchFamily="2" charset="-122"/>
              </a:rPr>
              <a:t>Foreign-invested enterprises </a:t>
            </a:r>
            <a:r>
              <a:rPr lang="en-US" altLang="zh-CN" sz="900" b="1" dirty="0">
                <a:latin typeface="Georgia" panose="02040502050405020303" pitchFamily="18" charset="0"/>
                <a:ea typeface="宋体" panose="02010600030101010101" pitchFamily="2" charset="-122"/>
              </a:rPr>
              <a:t>enjoy fair treatment </a:t>
            </a:r>
            <a:r>
              <a:rPr lang="en-US" altLang="zh-CN" sz="900" dirty="0">
                <a:latin typeface="Georgia" panose="02040502050405020303" pitchFamily="18" charset="0"/>
                <a:ea typeface="宋体" panose="02010600030101010101" pitchFamily="2" charset="-122"/>
              </a:rPr>
              <a:t>in the formulation and application of </a:t>
            </a:r>
            <a:r>
              <a:rPr lang="en-US" altLang="zh-CN" sz="900" b="1" u="sng" dirty="0">
                <a:latin typeface="Georgia" panose="02040502050405020303" pitchFamily="18" charset="0"/>
                <a:ea typeface="宋体" panose="02010600030101010101" pitchFamily="2" charset="-122"/>
              </a:rPr>
              <a:t>various stand</a:t>
            </a:r>
            <a:r>
              <a:rPr lang="en-US" altLang="zh-CN" sz="900" dirty="0">
                <a:latin typeface="Georgia" panose="02040502050405020303" pitchFamily="18" charset="0"/>
                <a:ea typeface="宋体" panose="02010600030101010101" pitchFamily="2" charset="-122"/>
              </a:rPr>
              <a:t>ards. The state shall guarantee that foreign-invested enterprises can participate equally in setting standards in accordance with laws and shall improve information disclosure and social supervision for the setting of standards. Compulsory standards formulated by the state shall apply equally to domestic and foreign- invested enterprises. No technical requirements higher than the compulsory standards shall be specifically applied to foreign-invested enterprises. Domestic and foreign-invested enterprises shall participate in the formulation and revision of national standards, industry standards, local standards, and group standards on an equal basis in accordance with laws. Foreign-invested enterprises may formulate enterprise standards either by themselves or jointly with other enterprises as needed. </a:t>
            </a:r>
            <a:endParaRPr lang="en-US" altLang="zh-CN" sz="900" dirty="0">
              <a:latin typeface="Georgia" panose="02040502050405020303" pitchFamily="18" charset="0"/>
              <a:ea typeface="宋体" panose="02010600030101010101" pitchFamily="2" charset="-122"/>
            </a:endParaRPr>
          </a:p>
          <a:p>
            <a:pPr marL="360680" algn="just"/>
            <a:endParaRPr lang="en-US" altLang="zh-CN" sz="1000" dirty="0">
              <a:latin typeface="Georgia" panose="02040502050405020303" pitchFamily="18" charset="0"/>
              <a:ea typeface="宋体" panose="02010600030101010101" pitchFamily="2" charset="-122"/>
            </a:endParaRPr>
          </a:p>
          <a:p>
            <a:pPr marL="447675" indent="-269875">
              <a:buFont typeface="Wingdings" panose="05000000000000000000" pitchFamily="2" charset="2"/>
              <a:buChar char="Ø"/>
            </a:pPr>
            <a:endParaRPr lang="zh-CN" altLang="en-US" sz="1000" dirty="0">
              <a:latin typeface="Georgia" panose="02040502050405020303" pitchFamily="18" charset="0"/>
              <a:ea typeface="宋体" panose="02010600030101010101" pitchFamily="2" charset="-122"/>
            </a:endParaRPr>
          </a:p>
          <a:p>
            <a:pPr marL="447675" algn="just">
              <a:buSzPct val="80000"/>
            </a:pPr>
            <a:endParaRPr lang="en-US" altLang="zh-CN" sz="900" dirty="0">
              <a:latin typeface="Georgia" panose="02040502050405020303" pitchFamily="18" charset="0"/>
              <a:ea typeface="宋体" panose="02010600030101010101" pitchFamily="2"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122" y="273833"/>
            <a:ext cx="6512911" cy="351428"/>
          </a:xfrm>
          <a:solidFill>
            <a:srgbClr val="C31E24"/>
          </a:solidFill>
        </p:spPr>
        <p:txBody>
          <a:bodyPr>
            <a:noAutofit/>
          </a:bodyPr>
          <a:lstStyle/>
          <a:p>
            <a:r>
              <a:rPr lang="en-US" altLang="zh-CN" sz="1200" b="1">
                <a:solidFill>
                  <a:schemeClr val="bg1"/>
                </a:solidFill>
                <a:latin typeface="Georgia" panose="02040502050405020303" pitchFamily="18" charset="0"/>
                <a:ea typeface="微软雅黑" panose="020B0503020204020204" pitchFamily="34" charset="-122"/>
                <a:cs typeface="Arial" panose="020B0604020202020204" pitchFamily="34" charset="0"/>
              </a:rPr>
              <a:t>2.2</a:t>
            </a:r>
            <a:r>
              <a:rPr lang="zh-CN" altLang="en-US" sz="1200" b="1">
                <a:solidFill>
                  <a:schemeClr val="bg1"/>
                </a:solidFill>
                <a:latin typeface="Georgia" panose="02040502050405020303" pitchFamily="18" charset="0"/>
                <a:ea typeface="微软雅黑" panose="020B0503020204020204" pitchFamily="34" charset="-122"/>
                <a:cs typeface="Arial" panose="020B0604020202020204" pitchFamily="34" charset="0"/>
              </a:rPr>
              <a:t> </a:t>
            </a:r>
            <a:r>
              <a:rPr lang="en-US" altLang="zh-CN" sz="1200" b="1">
                <a:solidFill>
                  <a:schemeClr val="bg1"/>
                </a:solidFill>
                <a:latin typeface="Georgia" panose="02040502050405020303" pitchFamily="18" charset="0"/>
                <a:ea typeface="微软雅黑" panose="020B0503020204020204" pitchFamily="34" charset="-122"/>
                <a:cs typeface="Arial" panose="020B0604020202020204" pitchFamily="34" charset="0"/>
              </a:rPr>
              <a:t>Key policies for business entry and operation by foreign investment in China</a:t>
            </a:r>
            <a:endParaRPr lang="zh-CN" altLang="en-US" sz="1200" b="1">
              <a:solidFill>
                <a:schemeClr val="bg1"/>
              </a:solidFill>
              <a:latin typeface="Georgia" panose="02040502050405020303" pitchFamily="18" charset="0"/>
              <a:ea typeface="微软雅黑" panose="020B0503020204020204" pitchFamily="34" charset="-122"/>
              <a:cs typeface="Arial" panose="020B0604020202020204" pitchFamily="34" charset="0"/>
            </a:endParaRPr>
          </a:p>
        </p:txBody>
      </p:sp>
      <p:sp>
        <p:nvSpPr>
          <p:cNvPr id="3" name="灯片编号占位符 4"/>
          <p:cNvSpPr>
            <a:spLocks noGrp="1"/>
          </p:cNvSpPr>
          <p:nvPr>
            <p:ph type="sldNum" sz="quarter" idx="10"/>
          </p:nvPr>
        </p:nvSpPr>
        <p:spPr>
          <a:xfrm>
            <a:off x="8314840" y="4913981"/>
            <a:ext cx="378739" cy="281593"/>
          </a:xfrm>
        </p:spPr>
        <p:txBody>
          <a:bodyPr/>
          <a:lstStyle/>
          <a:p>
            <a:fld id="{45F3BD24-A578-5544-8B66-0AC732B1B665}" type="slidenum">
              <a:rPr kumimoji="1" lang="zh-CN" altLang="en-US" smtClean="0">
                <a:latin typeface="Arial" panose="020B0604020202020204" pitchFamily="34" charset="0"/>
                <a:ea typeface="微软雅黑" panose="020B0503020204020204" pitchFamily="34" charset="-122"/>
                <a:cs typeface="Arial" panose="020B0604020202020204" pitchFamily="34" charset="0"/>
              </a:rPr>
            </a:fld>
            <a:endParaRPr kumimoji="1" lang="zh-CN" altLang="en-US">
              <a:latin typeface="Arial" panose="020B0604020202020204" pitchFamily="34" charset="0"/>
              <a:ea typeface="微软雅黑" panose="020B0503020204020204" pitchFamily="34" charset="-122"/>
              <a:cs typeface="Arial" panose="020B0604020202020204" pitchFamily="34" charset="0"/>
            </a:endParaRPr>
          </a:p>
        </p:txBody>
      </p:sp>
      <p:cxnSp>
        <p:nvCxnSpPr>
          <p:cNvPr id="4" name="直接连接符 14"/>
          <p:cNvCxnSpPr/>
          <p:nvPr/>
        </p:nvCxnSpPr>
        <p:spPr>
          <a:xfrm>
            <a:off x="387867" y="763999"/>
            <a:ext cx="3429124" cy="0"/>
          </a:xfrm>
          <a:prstGeom prst="line">
            <a:avLst/>
          </a:prstGeom>
          <a:ln w="12700">
            <a:solidFill>
              <a:schemeClr val="bg1">
                <a:lumMod val="75000"/>
                <a:alpha val="80000"/>
              </a:schemeClr>
            </a:solidFill>
          </a:ln>
        </p:spPr>
        <p:style>
          <a:lnRef idx="1">
            <a:schemeClr val="dk1"/>
          </a:lnRef>
          <a:fillRef idx="0">
            <a:schemeClr val="dk1"/>
          </a:fillRef>
          <a:effectRef idx="0">
            <a:schemeClr val="dk1"/>
          </a:effectRef>
          <a:fontRef idx="minor">
            <a:schemeClr val="tx1"/>
          </a:fontRef>
        </p:style>
      </p:cxnSp>
      <p:sp>
        <p:nvSpPr>
          <p:cNvPr id="5" name="文本框 4"/>
          <p:cNvSpPr txBox="1"/>
          <p:nvPr/>
        </p:nvSpPr>
        <p:spPr>
          <a:xfrm>
            <a:off x="281141" y="902738"/>
            <a:ext cx="8490899" cy="4262705"/>
          </a:xfrm>
          <a:prstGeom prst="rect">
            <a:avLst/>
          </a:prstGeom>
          <a:noFill/>
        </p:spPr>
        <p:txBody>
          <a:bodyPr wrap="square" rtlCol="0">
            <a:spAutoFit/>
          </a:bodyPr>
          <a:lstStyle/>
          <a:p>
            <a:pPr marL="171450" indent="-171450">
              <a:buFont typeface="Arial" panose="020B0604020202020204" pitchFamily="34" charset="0"/>
              <a:buChar char="•"/>
            </a:pPr>
            <a:r>
              <a:rPr lang="en-US" altLang="zh-CN" sz="1000" b="1" dirty="0">
                <a:latin typeface="Georgia" panose="02040502050405020303" pitchFamily="18" charset="0"/>
                <a:ea typeface="宋体" panose="02010600030101010101" pitchFamily="2" charset="-122"/>
              </a:rPr>
              <a:t>FOREIGN INVESTMENT </a:t>
            </a:r>
            <a:r>
              <a:rPr lang="en-US" altLang="zh-CN" sz="1000" b="1" dirty="0">
                <a:solidFill>
                  <a:srgbClr val="C00000"/>
                </a:solidFill>
                <a:latin typeface="Georgia" panose="02040502050405020303" pitchFamily="18" charset="0"/>
                <a:ea typeface="宋体" panose="02010600030101010101" pitchFamily="2" charset="-122"/>
              </a:rPr>
              <a:t>PROTECTION</a:t>
            </a:r>
            <a:r>
              <a:rPr lang="en-US" altLang="zh-CN" sz="1000" b="1" dirty="0">
                <a:latin typeface="Georgia" panose="02040502050405020303" pitchFamily="18" charset="0"/>
                <a:ea typeface="宋体" panose="02010600030101010101" pitchFamily="2" charset="-122"/>
              </a:rPr>
              <a:t> POLICIES</a:t>
            </a:r>
            <a:endParaRPr lang="en-US" altLang="zh-CN" sz="1000" b="1" dirty="0">
              <a:latin typeface="Georgia" panose="02040502050405020303" pitchFamily="18" charset="0"/>
              <a:ea typeface="宋体" panose="02010600030101010101" pitchFamily="2" charset="-122"/>
            </a:endParaRPr>
          </a:p>
          <a:p>
            <a:pPr marL="171450" indent="-171450">
              <a:buFont typeface="Arial" panose="020B0604020202020204" pitchFamily="34" charset="0"/>
              <a:buChar char="•"/>
            </a:pPr>
            <a:endParaRPr lang="en-US" altLang="zh-CN" sz="1000" b="1" dirty="0">
              <a:latin typeface="Georgia" panose="02040502050405020303" pitchFamily="18" charset="0"/>
              <a:ea typeface="宋体" panose="02010600030101010101" pitchFamily="2" charset="-122"/>
            </a:endParaRPr>
          </a:p>
          <a:p>
            <a:pPr marL="360680" indent="-182880">
              <a:buFont typeface="Wingdings" panose="05000000000000000000" pitchFamily="2" charset="2"/>
              <a:buChar char="Ø"/>
            </a:pPr>
            <a:r>
              <a:rPr lang="en-US" altLang="zh-CN" sz="1000" b="1" dirty="0">
                <a:latin typeface="Georgia" panose="02040502050405020303" pitchFamily="18" charset="0"/>
                <a:ea typeface="宋体" panose="02010600030101010101" pitchFamily="2" charset="-122"/>
              </a:rPr>
              <a:t>Expropriation and Compensation </a:t>
            </a:r>
            <a:endParaRPr lang="en-US" altLang="zh-CN" sz="1000" b="1" dirty="0">
              <a:latin typeface="Georgia" panose="02040502050405020303" pitchFamily="18" charset="0"/>
              <a:ea typeface="宋体" panose="02010600030101010101" pitchFamily="2" charset="-122"/>
            </a:endParaRPr>
          </a:p>
          <a:p>
            <a:pPr marL="447675" indent="-269875">
              <a:buFont typeface="Wingdings" panose="05000000000000000000" pitchFamily="2" charset="2"/>
              <a:buChar char="Ø"/>
            </a:pPr>
            <a:endParaRPr lang="en-US" altLang="zh-CN" sz="1000" dirty="0">
              <a:latin typeface="Georgia" panose="02040502050405020303" pitchFamily="18" charset="0"/>
              <a:ea typeface="宋体" panose="02010600030101010101" pitchFamily="2" charset="-122"/>
            </a:endParaRPr>
          </a:p>
          <a:p>
            <a:pPr marL="360680" algn="just"/>
            <a:r>
              <a:rPr lang="en-US" altLang="zh-CN" sz="900" dirty="0">
                <a:latin typeface="Georgia" panose="02040502050405020303" pitchFamily="18" charset="0"/>
                <a:ea typeface="宋体" panose="02010600030101010101" pitchFamily="2" charset="-122"/>
              </a:rPr>
              <a:t>According to the </a:t>
            </a:r>
            <a:r>
              <a:rPr lang="en-US" altLang="zh-CN" sz="900" i="1" dirty="0">
                <a:latin typeface="Georgia" panose="02040502050405020303" pitchFamily="18" charset="0"/>
                <a:ea typeface="宋体" panose="02010600030101010101" pitchFamily="2" charset="-122"/>
              </a:rPr>
              <a:t>Foreign Investment Law</a:t>
            </a:r>
            <a:r>
              <a:rPr lang="en-US" altLang="zh-CN" sz="900" dirty="0">
                <a:latin typeface="Georgia" panose="02040502050405020303" pitchFamily="18" charset="0"/>
                <a:ea typeface="宋体" panose="02010600030101010101" pitchFamily="2" charset="-122"/>
              </a:rPr>
              <a:t>, the state does </a:t>
            </a:r>
            <a:r>
              <a:rPr lang="en-US" altLang="zh-CN" sz="900" b="1" dirty="0">
                <a:latin typeface="Georgia" panose="02040502050405020303" pitchFamily="18" charset="0"/>
                <a:ea typeface="宋体" panose="02010600030101010101" pitchFamily="2" charset="-122"/>
              </a:rPr>
              <a:t>NOT</a:t>
            </a:r>
            <a:r>
              <a:rPr lang="en-US" altLang="zh-CN" sz="900" dirty="0">
                <a:latin typeface="Georgia" panose="02040502050405020303" pitchFamily="18" charset="0"/>
                <a:ea typeface="宋体" panose="02010600030101010101" pitchFamily="2" charset="-122"/>
              </a:rPr>
              <a:t> expropriate any investment made by foreign investors. In special cases where expropriation is necessary for the public interest, the state may expropriate or requisition the investment of foreign parties in accordance with laws. Such expropriation or requisition shall be made </a:t>
            </a:r>
            <a:r>
              <a:rPr lang="en-US" altLang="zh-CN" sz="900" b="1" dirty="0">
                <a:latin typeface="Georgia" panose="02040502050405020303" pitchFamily="18" charset="0"/>
                <a:ea typeface="宋体" panose="02010600030101010101" pitchFamily="2" charset="-122"/>
              </a:rPr>
              <a:t>pursuant to statutory procedures, and fair and reasonable compensation given in a timely manner</a:t>
            </a:r>
            <a:r>
              <a:rPr lang="en-US" altLang="zh-CN" sz="900" dirty="0">
                <a:latin typeface="Georgia" panose="02040502050405020303" pitchFamily="18" charset="0"/>
                <a:ea typeface="宋体" panose="02010600030101010101" pitchFamily="2" charset="-122"/>
              </a:rPr>
              <a:t>. </a:t>
            </a:r>
            <a:endParaRPr lang="en-US" altLang="zh-CN" sz="900" dirty="0">
              <a:latin typeface="Georgia" panose="02040502050405020303" pitchFamily="18" charset="0"/>
              <a:ea typeface="宋体" panose="02010600030101010101" pitchFamily="2" charset="-122"/>
            </a:endParaRPr>
          </a:p>
          <a:p>
            <a:pPr marL="360680" algn="just"/>
            <a:endParaRPr lang="en-US" altLang="zh-CN" sz="900" dirty="0">
              <a:latin typeface="Georgia" panose="02040502050405020303" pitchFamily="18" charset="0"/>
              <a:ea typeface="宋体" panose="02010600030101010101" pitchFamily="2" charset="-122"/>
            </a:endParaRPr>
          </a:p>
          <a:p>
            <a:pPr marL="360680" algn="just"/>
            <a:r>
              <a:rPr lang="en-US" altLang="zh-CN" sz="900" dirty="0">
                <a:latin typeface="Georgia" panose="02040502050405020303" pitchFamily="18" charset="0"/>
                <a:ea typeface="宋体" panose="02010600030101010101" pitchFamily="2" charset="-122"/>
              </a:rPr>
              <a:t>The </a:t>
            </a:r>
            <a:r>
              <a:rPr lang="en-US" altLang="zh-CN" sz="900" i="1" dirty="0">
                <a:latin typeface="Georgia" panose="02040502050405020303" pitchFamily="18" charset="0"/>
                <a:ea typeface="宋体" panose="02010600030101010101" pitchFamily="2" charset="-122"/>
              </a:rPr>
              <a:t>Implementing Regulations </a:t>
            </a:r>
            <a:r>
              <a:rPr lang="en-US" altLang="zh-CN" sz="900" dirty="0">
                <a:latin typeface="Georgia" panose="02040502050405020303" pitchFamily="18" charset="0"/>
                <a:ea typeface="宋体" panose="02010600030101010101" pitchFamily="2" charset="-122"/>
              </a:rPr>
              <a:t>further clarifies that for the expropriation of foreign parties’ investment conducted by the state for the public interest, </a:t>
            </a:r>
            <a:r>
              <a:rPr lang="en-US" altLang="zh-CN" sz="900" b="1" dirty="0">
                <a:latin typeface="Georgia" panose="02040502050405020303" pitchFamily="18" charset="0"/>
                <a:ea typeface="宋体" panose="02010600030101010101" pitchFamily="2" charset="-122"/>
              </a:rPr>
              <a:t>legal procedures must be followed in a nondiscriminatory manner</a:t>
            </a:r>
            <a:r>
              <a:rPr lang="en-US" altLang="zh-CN" sz="900" dirty="0">
                <a:latin typeface="Georgia" panose="02040502050405020303" pitchFamily="18" charset="0"/>
                <a:ea typeface="宋体" panose="02010600030101010101" pitchFamily="2" charset="-122"/>
              </a:rPr>
              <a:t>, and </a:t>
            </a:r>
            <a:r>
              <a:rPr lang="en-US" altLang="zh-CN" sz="900" b="1" dirty="0">
                <a:latin typeface="Georgia" panose="02040502050405020303" pitchFamily="18" charset="0"/>
                <a:ea typeface="宋体" panose="02010600030101010101" pitchFamily="2" charset="-122"/>
              </a:rPr>
              <a:t>timely compensation </a:t>
            </a:r>
            <a:r>
              <a:rPr lang="en-US" altLang="zh-CN" sz="900" dirty="0">
                <a:latin typeface="Georgia" panose="02040502050405020303" pitchFamily="18" charset="0"/>
                <a:ea typeface="宋体" panose="02010600030101010101" pitchFamily="2" charset="-122"/>
              </a:rPr>
              <a:t>must be made based on the investment's market value. Foreign investors who are dissatisfied with the expropriation or requisition decision may apply for administrative reconsideration or file an administrative lawsuit in accordance with laws. </a:t>
            </a:r>
            <a:endParaRPr lang="en-US" altLang="zh-CN" sz="900" dirty="0">
              <a:latin typeface="Georgia" panose="02040502050405020303" pitchFamily="18" charset="0"/>
              <a:ea typeface="宋体" panose="02010600030101010101" pitchFamily="2" charset="-122"/>
            </a:endParaRPr>
          </a:p>
          <a:p>
            <a:pPr marL="360680" algn="just"/>
            <a:endParaRPr lang="en-US" altLang="zh-CN" sz="1000" dirty="0">
              <a:latin typeface="Georgia" panose="02040502050405020303" pitchFamily="18" charset="0"/>
              <a:ea typeface="宋体" panose="02010600030101010101" pitchFamily="2" charset="-122"/>
            </a:endParaRPr>
          </a:p>
          <a:p>
            <a:pPr marL="360680" algn="just"/>
            <a:endParaRPr lang="en-US" altLang="zh-CN" sz="1000" dirty="0">
              <a:latin typeface="Georgia" panose="02040502050405020303" pitchFamily="18" charset="0"/>
              <a:ea typeface="宋体" panose="02010600030101010101" pitchFamily="2" charset="-122"/>
            </a:endParaRPr>
          </a:p>
          <a:p>
            <a:pPr marL="360680" indent="-176530" algn="just">
              <a:buFont typeface="Wingdings" panose="05000000000000000000" pitchFamily="2" charset="2"/>
              <a:buChar char="Ø"/>
            </a:pPr>
            <a:r>
              <a:rPr lang="en-US" altLang="zh-CN" sz="1000" b="1" dirty="0">
                <a:latin typeface="Georgia" panose="02040502050405020303" pitchFamily="18" charset="0"/>
                <a:ea typeface="宋体" panose="02010600030101010101" pitchFamily="2" charset="-122"/>
              </a:rPr>
              <a:t>Freedom of Technical Cooperation </a:t>
            </a:r>
            <a:endParaRPr lang="en-US" altLang="zh-CN" sz="1000" b="1" dirty="0">
              <a:latin typeface="Georgia" panose="02040502050405020303" pitchFamily="18" charset="0"/>
              <a:ea typeface="宋体" panose="02010600030101010101" pitchFamily="2" charset="-122"/>
            </a:endParaRPr>
          </a:p>
          <a:p>
            <a:pPr marL="360680" algn="just"/>
            <a:endParaRPr lang="en-US" altLang="zh-CN" sz="1000" dirty="0">
              <a:latin typeface="Georgia" panose="02040502050405020303" pitchFamily="18" charset="0"/>
              <a:ea typeface="宋体" panose="02010600030101010101" pitchFamily="2" charset="-122"/>
            </a:endParaRPr>
          </a:p>
          <a:p>
            <a:pPr marL="360680" algn="just"/>
            <a:r>
              <a:rPr lang="en-US" altLang="zh-CN" sz="900" dirty="0">
                <a:latin typeface="Georgia" panose="02040502050405020303" pitchFamily="18" charset="0"/>
                <a:ea typeface="宋体" panose="02010600030101010101" pitchFamily="2" charset="-122"/>
              </a:rPr>
              <a:t>According to the </a:t>
            </a:r>
            <a:r>
              <a:rPr lang="en-US" altLang="zh-CN" sz="900" i="1" dirty="0">
                <a:latin typeface="Georgia" panose="02040502050405020303" pitchFamily="18" charset="0"/>
                <a:ea typeface="宋体" panose="02010600030101010101" pitchFamily="2" charset="-122"/>
              </a:rPr>
              <a:t>Foreign Investment Law </a:t>
            </a:r>
            <a:r>
              <a:rPr lang="en-US" altLang="zh-CN" sz="900" dirty="0">
                <a:latin typeface="Georgia" panose="02040502050405020303" pitchFamily="18" charset="0"/>
                <a:ea typeface="宋体" panose="02010600030101010101" pitchFamily="2" charset="-122"/>
              </a:rPr>
              <a:t>and its </a:t>
            </a:r>
            <a:r>
              <a:rPr lang="en-US" altLang="zh-CN" sz="900" i="1" dirty="0">
                <a:latin typeface="Georgia" panose="02040502050405020303" pitchFamily="18" charset="0"/>
                <a:ea typeface="宋体" panose="02010600030101010101" pitchFamily="2" charset="-122"/>
              </a:rPr>
              <a:t>Implementing Regulations</a:t>
            </a:r>
            <a:r>
              <a:rPr lang="en-US" altLang="zh-CN" sz="900" dirty="0">
                <a:latin typeface="Georgia" panose="02040502050405020303" pitchFamily="18" charset="0"/>
                <a:ea typeface="宋体" panose="02010600030101010101" pitchFamily="2" charset="-122"/>
              </a:rPr>
              <a:t>, China </a:t>
            </a:r>
            <a:r>
              <a:rPr lang="en-US" altLang="zh-CN" sz="900" b="1" dirty="0">
                <a:latin typeface="Georgia" panose="02040502050405020303" pitchFamily="18" charset="0"/>
                <a:ea typeface="宋体" panose="02010600030101010101" pitchFamily="2" charset="-122"/>
              </a:rPr>
              <a:t>encourages foreign investors to engage in technical cooperation </a:t>
            </a:r>
            <a:r>
              <a:rPr lang="en-US" altLang="zh-CN" sz="900" dirty="0">
                <a:latin typeface="Georgia" panose="02040502050405020303" pitchFamily="18" charset="0"/>
                <a:ea typeface="宋体" panose="02010600030101010101" pitchFamily="2" charset="-122"/>
              </a:rPr>
              <a:t>with its partners on a voluntary basis by following business rules. Conditions for technical cooperation should be determined by all investment parties through negotiation and on an equal footing. No administrative department (including organizations authorized by laws or regulations to manage public affairs) or its staff member shall force (or compel in disguised forms) foreign investors or foreign-invested enterprises to transfer technology by means of administrative licensing, administrative inspection, administrative punishment, administrative compulsion, or any other administrative means. </a:t>
            </a:r>
            <a:endParaRPr lang="en-US" altLang="zh-CN" sz="900" dirty="0">
              <a:latin typeface="Georgia" panose="02040502050405020303" pitchFamily="18" charset="0"/>
              <a:ea typeface="宋体" panose="02010600030101010101" pitchFamily="2" charset="-122"/>
            </a:endParaRPr>
          </a:p>
          <a:p>
            <a:pPr marL="360680" algn="just"/>
            <a:endParaRPr lang="en-US" altLang="zh-CN" sz="900" dirty="0">
              <a:latin typeface="Georgia" panose="02040502050405020303" pitchFamily="18" charset="0"/>
              <a:ea typeface="宋体" panose="02010600030101010101" pitchFamily="2" charset="-122"/>
            </a:endParaRPr>
          </a:p>
          <a:p>
            <a:pPr marL="360680" algn="just"/>
            <a:r>
              <a:rPr lang="en-US" altLang="zh-CN" sz="900" dirty="0">
                <a:latin typeface="Georgia" panose="02040502050405020303" pitchFamily="18" charset="0"/>
                <a:ea typeface="宋体" panose="02010600030101010101" pitchFamily="2" charset="-122"/>
              </a:rPr>
              <a:t>It is stipulated in the second paragraph of Article 31 of </a:t>
            </a:r>
            <a:r>
              <a:rPr lang="en-US" altLang="zh-CN" sz="900" i="1" dirty="0">
                <a:latin typeface="Georgia" panose="02040502050405020303" pitchFamily="18" charset="0"/>
                <a:ea typeface="宋体" panose="02010600030101010101" pitchFamily="2" charset="-122"/>
              </a:rPr>
              <a:t>the Administrative License Law of the People's Republic of China </a:t>
            </a:r>
            <a:r>
              <a:rPr lang="en-US" altLang="zh-CN" sz="900" dirty="0">
                <a:latin typeface="Georgia" panose="02040502050405020303" pitchFamily="18" charset="0"/>
                <a:ea typeface="宋体" panose="02010600030101010101" pitchFamily="2" charset="-122"/>
              </a:rPr>
              <a:t>that administrative organs and the staff thereof shall </a:t>
            </a:r>
            <a:r>
              <a:rPr lang="en-US" altLang="zh-CN" sz="900" b="1" dirty="0">
                <a:latin typeface="Georgia" panose="02040502050405020303" pitchFamily="18" charset="0"/>
                <a:ea typeface="宋体" panose="02010600030101010101" pitchFamily="2" charset="-122"/>
              </a:rPr>
              <a:t>NOT</a:t>
            </a:r>
            <a:r>
              <a:rPr lang="en-US" altLang="zh-CN" sz="900" dirty="0">
                <a:latin typeface="Georgia" panose="02040502050405020303" pitchFamily="18" charset="0"/>
                <a:ea typeface="宋体" panose="02010600030101010101" pitchFamily="2" charset="-122"/>
              </a:rPr>
              <a:t> take the transfer of technology as a condition for obtaining an administrative license. It is </a:t>
            </a:r>
            <a:r>
              <a:rPr lang="en-US" altLang="zh-CN" sz="900" b="1" dirty="0">
                <a:latin typeface="Georgia" panose="02040502050405020303" pitchFamily="18" charset="0"/>
                <a:ea typeface="宋体" panose="02010600030101010101" pitchFamily="2" charset="-122"/>
              </a:rPr>
              <a:t>prohibite</a:t>
            </a:r>
            <a:r>
              <a:rPr lang="en-US" altLang="zh-CN" sz="900" dirty="0">
                <a:latin typeface="Georgia" panose="02040502050405020303" pitchFamily="18" charset="0"/>
                <a:ea typeface="宋体" panose="02010600030101010101" pitchFamily="2" charset="-122"/>
              </a:rPr>
              <a:t>d to either directly or indirectly request technology transfer in the process of administrative licensing. </a:t>
            </a:r>
            <a:endParaRPr lang="en-US" altLang="zh-CN" sz="900" dirty="0">
              <a:latin typeface="Georgia" panose="02040502050405020303" pitchFamily="18" charset="0"/>
              <a:ea typeface="宋体" panose="02010600030101010101" pitchFamily="2" charset="-122"/>
            </a:endParaRPr>
          </a:p>
          <a:p>
            <a:pPr marL="447675" indent="-269875">
              <a:buFont typeface="Wingdings" panose="05000000000000000000" pitchFamily="2" charset="2"/>
              <a:buChar char="Ø"/>
            </a:pPr>
            <a:endParaRPr lang="en-US" altLang="zh-CN" sz="900" dirty="0">
              <a:latin typeface="Georgia" panose="02040502050405020303" pitchFamily="18" charset="0"/>
              <a:ea typeface="宋体" panose="02010600030101010101" pitchFamily="2" charset="-122"/>
            </a:endParaRPr>
          </a:p>
          <a:p>
            <a:pPr marL="447675" algn="just"/>
            <a:endParaRPr lang="en-US" altLang="zh-CN" sz="1000" dirty="0">
              <a:latin typeface="Georgia" panose="02040502050405020303" pitchFamily="18" charset="0"/>
              <a:ea typeface="宋体" panose="02010600030101010101" pitchFamily="2" charset="-122"/>
            </a:endParaRPr>
          </a:p>
          <a:p>
            <a:pPr marL="447675" algn="just"/>
            <a:endParaRPr lang="zh-CN" altLang="en-US" sz="1000" dirty="0">
              <a:latin typeface="Georgia" panose="02040502050405020303" pitchFamily="18" charset="0"/>
              <a:ea typeface="宋体" panose="02010600030101010101" pitchFamily="2" charset="-122"/>
            </a:endParaRPr>
          </a:p>
          <a:p>
            <a:pPr marL="447675" algn="just">
              <a:buSzPct val="80000"/>
            </a:pPr>
            <a:endParaRPr lang="en-US" altLang="zh-CN" sz="900" dirty="0">
              <a:latin typeface="Georgia" panose="02040502050405020303" pitchFamily="18" charset="0"/>
              <a:ea typeface="宋体" panose="02010600030101010101" pitchFamily="2"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62000"/>
            <a:lum/>
            <a:extLst>
              <a:ext uri="{BEBA8EAE-BF5A-486C-A8C5-ECC9F3942E4B}">
                <a14:imgProps xmlns:a14="http://schemas.microsoft.com/office/drawing/2010/main">
                  <a14:imgLayer r:embed="rId2">
                    <a14:imgEffect>
                      <a14:saturation sat="160000"/>
                    </a14:imgEffect>
                    <a14:imgEffect>
                      <a14:sharpenSoften amount="24000"/>
                    </a14:imgEffect>
                  </a14:imgLayer>
                </a14:imgProps>
              </a:ext>
            </a:extLst>
          </a:blip>
          <a:srcRect/>
          <a:stretch>
            <a:fillRect l="-3000" r="-3000"/>
          </a:stretch>
        </a:blipFill>
        <a:effectLst/>
      </p:bgPr>
    </p:bg>
    <p:spTree>
      <p:nvGrpSpPr>
        <p:cNvPr id="1" name=""/>
        <p:cNvGrpSpPr/>
        <p:nvPr/>
      </p:nvGrpSpPr>
      <p:grpSpPr>
        <a:xfrm>
          <a:off x="0" y="0"/>
          <a:ext cx="0" cy="0"/>
          <a:chOff x="0" y="0"/>
          <a:chExt cx="0" cy="0"/>
        </a:xfrm>
      </p:grpSpPr>
      <p:sp>
        <p:nvSpPr>
          <p:cNvPr id="6" name="Titre 5"/>
          <p:cNvSpPr txBox="1"/>
          <p:nvPr/>
        </p:nvSpPr>
        <p:spPr>
          <a:xfrm>
            <a:off x="615840" y="691364"/>
            <a:ext cx="6353958" cy="479120"/>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altLang="zh-CN" sz="2400" b="1" dirty="0">
              <a:latin typeface="Georgia" panose="02040502050405020303" pitchFamily="18" charset="0"/>
              <a:ea typeface="微软雅黑" panose="020B0503020204020204" pitchFamily="34" charset="-122"/>
              <a:cs typeface="Arial" panose="020B0604020202020204" pitchFamily="34" charset="0"/>
            </a:endParaRPr>
          </a:p>
        </p:txBody>
      </p:sp>
      <p:sp>
        <p:nvSpPr>
          <p:cNvPr id="3" name="矩形 2"/>
          <p:cNvSpPr/>
          <p:nvPr/>
        </p:nvSpPr>
        <p:spPr>
          <a:xfrm>
            <a:off x="3161654" y="-23662"/>
            <a:ext cx="5982346" cy="4993675"/>
          </a:xfrm>
          <a:prstGeom prst="rect">
            <a:avLst/>
          </a:prstGeom>
          <a:solidFill>
            <a:schemeClr val="bg1">
              <a:alpha val="82353"/>
            </a:schemeClr>
          </a:solidFill>
        </p:spPr>
        <p:txBody>
          <a:bodyPr wrap="square">
            <a:spAutoFit/>
          </a:bodyPr>
          <a:lstStyle/>
          <a:p>
            <a:endParaRPr lang="en-US" altLang="zh-CN" sz="800" b="1" dirty="0">
              <a:latin typeface="Georgia" panose="02040502050405020303" pitchFamily="18" charset="0"/>
              <a:ea typeface="微软雅黑" panose="020B0503020204020204" pitchFamily="34" charset="-122"/>
              <a:cs typeface="Arial" panose="020B0604020202020204" pitchFamily="34" charset="0"/>
            </a:endParaRPr>
          </a:p>
          <a:p>
            <a:endParaRPr lang="en-US" altLang="zh-CN" sz="800" b="1" dirty="0">
              <a:latin typeface="Georgia" panose="02040502050405020303" pitchFamily="18" charset="0"/>
              <a:ea typeface="微软雅黑" panose="020B0503020204020204" pitchFamily="34" charset="-122"/>
              <a:cs typeface="Arial" panose="020B0604020202020204" pitchFamily="34" charset="0"/>
            </a:endParaRPr>
          </a:p>
          <a:p>
            <a:endParaRPr lang="en-US" altLang="zh-CN" sz="1600" b="1" dirty="0">
              <a:latin typeface="Georgia" panose="02040502050405020303" pitchFamily="18" charset="0"/>
              <a:ea typeface="微软雅黑" panose="020B0503020204020204" pitchFamily="34" charset="-122"/>
              <a:cs typeface="Arial" panose="020B0604020202020204" pitchFamily="34" charset="0"/>
            </a:endParaRPr>
          </a:p>
          <a:p>
            <a:r>
              <a:rPr lang="en-US" altLang="zh-CN" b="1" dirty="0">
                <a:latin typeface="Georgia" panose="02040502050405020303" pitchFamily="18" charset="0"/>
                <a:ea typeface="微软雅黑" panose="020B0503020204020204" pitchFamily="34" charset="-122"/>
                <a:cs typeface="Arial" panose="020B0604020202020204" pitchFamily="34" charset="0"/>
              </a:rPr>
              <a:t>Contents</a:t>
            </a:r>
            <a:endParaRPr lang="en-US" altLang="zh-CN" b="1" dirty="0">
              <a:latin typeface="Georgia" panose="02040502050405020303" pitchFamily="18" charset="0"/>
              <a:ea typeface="微软雅黑" panose="020B0503020204020204" pitchFamily="34" charset="-122"/>
              <a:cs typeface="Arial" panose="020B0604020202020204" pitchFamily="34" charset="0"/>
            </a:endParaRPr>
          </a:p>
          <a:p>
            <a:endParaRPr lang="en-US" altLang="zh-CN" sz="1200" b="1" dirty="0">
              <a:latin typeface="Georgia" panose="02040502050405020303" pitchFamily="18" charset="0"/>
              <a:ea typeface="微软雅黑" panose="020B0503020204020204" pitchFamily="34" charset="-122"/>
              <a:cs typeface="Arial" panose="020B0604020202020204" pitchFamily="34" charset="0"/>
            </a:endParaRPr>
          </a:p>
          <a:p>
            <a:endParaRPr lang="en-US" altLang="zh-CN" sz="1000" b="1" dirty="0">
              <a:latin typeface="Georgia" panose="02040502050405020303" pitchFamily="18" charset="0"/>
              <a:ea typeface="等线" panose="02010600030101010101" pitchFamily="2" charset="-122"/>
            </a:endParaRPr>
          </a:p>
          <a:p>
            <a:endParaRPr lang="en-US" altLang="zh-CN" sz="600" b="1" dirty="0">
              <a:latin typeface="Georgia" panose="02040502050405020303" pitchFamily="18" charset="0"/>
              <a:ea typeface="等线" panose="02010600030101010101" pitchFamily="2" charset="-122"/>
            </a:endParaRPr>
          </a:p>
          <a:p>
            <a:endParaRPr lang="en-US" altLang="zh-CN" sz="600" b="1" dirty="0">
              <a:effectLst/>
              <a:latin typeface="Georgia" panose="02040502050405020303" pitchFamily="18" charset="0"/>
              <a:ea typeface="等线" panose="02010600030101010101" pitchFamily="2" charset="-122"/>
            </a:endParaRPr>
          </a:p>
          <a:p>
            <a:endParaRPr lang="en-US" altLang="zh-CN" sz="1200" b="1" dirty="0">
              <a:latin typeface="Georgia" panose="02040502050405020303" pitchFamily="18" charset="0"/>
              <a:ea typeface="等线" panose="02010600030101010101" pitchFamily="2" charset="-122"/>
            </a:endParaRPr>
          </a:p>
          <a:p>
            <a:r>
              <a:rPr lang="zh-CN" altLang="en-US" sz="1200" b="1" dirty="0">
                <a:effectLst/>
                <a:latin typeface="Georgia" panose="02040502050405020303" pitchFamily="18" charset="0"/>
                <a:ea typeface="等线" panose="02010600030101010101" pitchFamily="2" charset="-122"/>
              </a:rPr>
              <a:t>                       </a:t>
            </a:r>
            <a:r>
              <a:rPr lang="en-US" altLang="zh-CN" sz="1200" b="1" dirty="0">
                <a:effectLst/>
                <a:latin typeface="Georgia" panose="02040502050405020303" pitchFamily="18" charset="0"/>
                <a:ea typeface="等线" panose="02010600030101010101" pitchFamily="2" charset="-122"/>
              </a:rPr>
              <a:t>INTRO </a:t>
            </a:r>
            <a:r>
              <a:rPr lang="en-US" altLang="zh-CN" sz="1200" b="1" dirty="0">
                <a:latin typeface="Georgia" panose="02040502050405020303" pitchFamily="18" charset="0"/>
                <a:ea typeface="等线" panose="02010600030101010101" pitchFamily="2" charset="-122"/>
              </a:rPr>
              <a:t>-</a:t>
            </a:r>
            <a:r>
              <a:rPr lang="zh-CN" altLang="en-US" sz="1200" b="1" dirty="0">
                <a:latin typeface="Georgia" panose="02040502050405020303" pitchFamily="18" charset="0"/>
                <a:ea typeface="等线" panose="02010600030101010101" pitchFamily="2" charset="-122"/>
              </a:rPr>
              <a:t> </a:t>
            </a:r>
            <a:r>
              <a:rPr lang="en-US" altLang="zh-CN" sz="1200" b="1" dirty="0">
                <a:latin typeface="Georgia" panose="02040502050405020303" pitchFamily="18" charset="0"/>
                <a:ea typeface="等线" panose="02010600030101010101" pitchFamily="2" charset="-122"/>
              </a:rPr>
              <a:t>A GLANCE AT THE GENERAL PICTURE</a:t>
            </a:r>
            <a:r>
              <a:rPr lang="zh-CN" altLang="zh-CN" sz="1200" b="1" dirty="0">
                <a:latin typeface="Georgia" panose="02040502050405020303" pitchFamily="18" charset="0"/>
                <a:ea typeface="等线" panose="02010600030101010101" pitchFamily="2" charset="-122"/>
              </a:rPr>
              <a:t> </a:t>
            </a:r>
            <a:br>
              <a:rPr lang="en-US" altLang="zh-CN" sz="1200" b="1" dirty="0">
                <a:effectLst/>
                <a:latin typeface="Georgia" panose="02040502050405020303" pitchFamily="18" charset="0"/>
                <a:ea typeface="等线" panose="02010600030101010101" pitchFamily="2" charset="-122"/>
              </a:rPr>
            </a:br>
            <a:r>
              <a:rPr lang="zh-CN" altLang="zh-CN" sz="1050" dirty="0">
                <a:effectLst/>
                <a:latin typeface="Georgia" panose="02040502050405020303" pitchFamily="18" charset="0"/>
              </a:rPr>
              <a:t> </a:t>
            </a:r>
            <a:endParaRPr lang="en-US" altLang="zh-CN" sz="1050" dirty="0">
              <a:effectLst/>
              <a:latin typeface="Georgia" panose="02040502050405020303" pitchFamily="18" charset="0"/>
            </a:endParaRPr>
          </a:p>
          <a:p>
            <a:pPr marL="1200150" lvl="0" indent="-307975">
              <a:lnSpc>
                <a:spcPts val="1200"/>
              </a:lnSpc>
              <a:buFont typeface="Arial" panose="020B0604020202020204" pitchFamily="34" charset="0"/>
              <a:buChar char="•"/>
            </a:pPr>
            <a:r>
              <a:rPr lang="en-US" altLang="zh-CN" sz="1200" dirty="0">
                <a:latin typeface="Georgia" panose="02040502050405020303" pitchFamily="18" charset="0"/>
              </a:rPr>
              <a:t>General picture of foreign investment and overseas NGOs in China</a:t>
            </a:r>
            <a:endParaRPr lang="zh-CN" altLang="zh-CN" sz="1200" dirty="0">
              <a:latin typeface="Georgia" panose="02040502050405020303" pitchFamily="18" charset="0"/>
            </a:endParaRPr>
          </a:p>
          <a:p>
            <a:pPr marL="1200150" indent="-307975">
              <a:lnSpc>
                <a:spcPts val="1200"/>
              </a:lnSpc>
              <a:buFont typeface="Arial" panose="020B0604020202020204" pitchFamily="34" charset="0"/>
              <a:buChar char="•"/>
            </a:pPr>
            <a:r>
              <a:rPr lang="en-US" altLang="zh-CN" sz="1200" dirty="0">
                <a:latin typeface="Georgia" panose="02040502050405020303" pitchFamily="18" charset="0"/>
              </a:rPr>
              <a:t>Investment relations and collaboration with Central Asian countries</a:t>
            </a:r>
            <a:r>
              <a:rPr lang="zh-CN" altLang="zh-CN" sz="1200" dirty="0">
                <a:latin typeface="Georgia" panose="02040502050405020303" pitchFamily="18" charset="0"/>
              </a:rPr>
              <a:t> </a:t>
            </a:r>
            <a:endParaRPr lang="zh-CN" altLang="en-US" sz="1200" dirty="0">
              <a:latin typeface="Georgia" panose="02040502050405020303" pitchFamily="18" charset="0"/>
            </a:endParaRPr>
          </a:p>
          <a:p>
            <a:r>
              <a:rPr lang="zh-CN" altLang="en-US" sz="1200" b="1" dirty="0">
                <a:effectLst/>
                <a:latin typeface="Georgia" panose="02040502050405020303" pitchFamily="18" charset="0"/>
                <a:ea typeface="等线" panose="02010600030101010101" pitchFamily="2" charset="-122"/>
              </a:rPr>
              <a:t>                       </a:t>
            </a:r>
            <a:endParaRPr lang="en-US" altLang="zh-CN" sz="1200" b="1" dirty="0">
              <a:effectLst/>
              <a:latin typeface="Georgia" panose="02040502050405020303" pitchFamily="18" charset="0"/>
              <a:ea typeface="等线" panose="02010600030101010101" pitchFamily="2" charset="-122"/>
            </a:endParaRPr>
          </a:p>
          <a:p>
            <a:r>
              <a:rPr lang="zh-CN" altLang="en-US" sz="1200" b="1" dirty="0">
                <a:latin typeface="Georgia" panose="02040502050405020303" pitchFamily="18" charset="0"/>
                <a:ea typeface="等线" panose="02010600030101010101" pitchFamily="2" charset="-122"/>
              </a:rPr>
              <a:t>                      </a:t>
            </a:r>
            <a:endParaRPr lang="en-US" altLang="zh-CN" sz="1200" b="1" dirty="0">
              <a:latin typeface="Georgia" panose="02040502050405020303" pitchFamily="18" charset="0"/>
              <a:ea typeface="等线" panose="02010600030101010101" pitchFamily="2" charset="-122"/>
            </a:endParaRPr>
          </a:p>
          <a:p>
            <a:r>
              <a:rPr lang="zh-CN" altLang="en-US" sz="1200" b="1" dirty="0">
                <a:latin typeface="Georgia" panose="02040502050405020303" pitchFamily="18" charset="0"/>
                <a:ea typeface="等线" panose="02010600030101010101" pitchFamily="2" charset="-122"/>
              </a:rPr>
              <a:t>                       </a:t>
            </a:r>
            <a:r>
              <a:rPr lang="en-US" altLang="zh-CN" sz="1200" b="1" dirty="0">
                <a:latin typeface="Georgia" panose="02040502050405020303" pitchFamily="18" charset="0"/>
                <a:ea typeface="等线" panose="02010600030101010101" pitchFamily="2" charset="-122"/>
              </a:rPr>
              <a:t>FOREIGN INVESTMENT IN CHINA</a:t>
            </a:r>
            <a:r>
              <a:rPr lang="zh-CN" altLang="zh-CN" sz="1200" b="1" dirty="0">
                <a:latin typeface="Georgia" panose="02040502050405020303" pitchFamily="18" charset="0"/>
                <a:ea typeface="等线" panose="02010600030101010101" pitchFamily="2" charset="-122"/>
              </a:rPr>
              <a:t> </a:t>
            </a:r>
            <a:br>
              <a:rPr lang="en-US" altLang="zh-CN" sz="1200" b="1" dirty="0">
                <a:effectLst/>
                <a:latin typeface="Georgia" panose="02040502050405020303" pitchFamily="18" charset="0"/>
                <a:ea typeface="等线" panose="02010600030101010101" pitchFamily="2" charset="-122"/>
              </a:rPr>
            </a:br>
            <a:r>
              <a:rPr lang="zh-CN" altLang="zh-CN" sz="1200" dirty="0">
                <a:latin typeface="Georgia" panose="02040502050405020303" pitchFamily="18" charset="0"/>
                <a:ea typeface="微软雅黑" panose="020B0503020204020204" pitchFamily="34" charset="-122"/>
                <a:cs typeface="Arial" panose="020B0604020202020204" pitchFamily="34" charset="0"/>
              </a:rPr>
              <a:t> </a:t>
            </a:r>
            <a:endParaRPr lang="en-US" altLang="zh-CN" sz="1100" dirty="0">
              <a:latin typeface="Georgia" panose="02040502050405020303" pitchFamily="18" charset="0"/>
              <a:ea typeface="微软雅黑" panose="020B0503020204020204" pitchFamily="34" charset="-122"/>
              <a:cs typeface="Arial" panose="020B0604020202020204" pitchFamily="34" charset="0"/>
            </a:endParaRPr>
          </a:p>
          <a:p>
            <a:pPr marL="1200150" indent="-307975">
              <a:lnSpc>
                <a:spcPts val="1200"/>
              </a:lnSpc>
              <a:buFont typeface="Arial" panose="020B0604020202020204" pitchFamily="34" charset="0"/>
              <a:buChar char="•"/>
            </a:pPr>
            <a:r>
              <a:rPr lang="en-US" altLang="zh-CN" sz="1200" dirty="0">
                <a:latin typeface="Georgia" panose="02040502050405020303" pitchFamily="18" charset="0"/>
              </a:rPr>
              <a:t>Legal system for foreign investment in China</a:t>
            </a:r>
            <a:endParaRPr lang="en-US" altLang="zh-CN" sz="1200" dirty="0">
              <a:latin typeface="Georgia" panose="02040502050405020303" pitchFamily="18" charset="0"/>
            </a:endParaRPr>
          </a:p>
          <a:p>
            <a:pPr marL="1200150" indent="-307975">
              <a:lnSpc>
                <a:spcPts val="1200"/>
              </a:lnSpc>
              <a:buFont typeface="Arial" panose="020B0604020202020204" pitchFamily="34" charset="0"/>
              <a:buChar char="•"/>
            </a:pPr>
            <a:r>
              <a:rPr lang="en-US" altLang="zh-CN" sz="1200" dirty="0">
                <a:latin typeface="Georgia" panose="02040502050405020303" pitchFamily="18" charset="0"/>
              </a:rPr>
              <a:t>Key policies for business entry and operation by foreign investment in China</a:t>
            </a:r>
            <a:endParaRPr lang="en-US" altLang="zh-CN" sz="1200" dirty="0">
              <a:latin typeface="Georgia" panose="02040502050405020303" pitchFamily="18" charset="0"/>
            </a:endParaRPr>
          </a:p>
          <a:p>
            <a:pPr marL="1200150" indent="-307975">
              <a:lnSpc>
                <a:spcPts val="1200"/>
              </a:lnSpc>
              <a:buFont typeface="Arial" panose="020B0604020202020204" pitchFamily="34" charset="0"/>
              <a:buChar char="•"/>
            </a:pPr>
            <a:r>
              <a:rPr lang="en-US" altLang="zh-CN" sz="1200" dirty="0">
                <a:latin typeface="Georgia" panose="02040502050405020303" pitchFamily="18" charset="0"/>
              </a:rPr>
              <a:t>Procedures for incorporation and operation by foreign investment in China</a:t>
            </a:r>
            <a:endParaRPr lang="en-US" altLang="zh-CN" sz="600" dirty="0">
              <a:latin typeface="Georgia" panose="02040502050405020303" pitchFamily="18" charset="0"/>
            </a:endParaRPr>
          </a:p>
          <a:p>
            <a:pPr marL="1200150" indent="-307975">
              <a:lnSpc>
                <a:spcPts val="1200"/>
              </a:lnSpc>
              <a:buFont typeface="Arial" panose="020B0604020202020204" pitchFamily="34" charset="0"/>
              <a:buChar char="•"/>
            </a:pPr>
            <a:endParaRPr lang="en-US" altLang="zh-CN" sz="500" b="1" dirty="0">
              <a:latin typeface="Georgia" panose="02040502050405020303" pitchFamily="18" charset="0"/>
              <a:ea typeface="等线" panose="02010600030101010101" pitchFamily="2" charset="-122"/>
            </a:endParaRPr>
          </a:p>
          <a:p>
            <a:pPr>
              <a:lnSpc>
                <a:spcPts val="1200"/>
              </a:lnSpc>
            </a:pPr>
            <a:endParaRPr lang="en-US" altLang="zh-CN" sz="600" b="1" dirty="0">
              <a:latin typeface="Georgia" panose="02040502050405020303" pitchFamily="18" charset="0"/>
              <a:ea typeface="等线" panose="02010600030101010101" pitchFamily="2" charset="-122"/>
            </a:endParaRPr>
          </a:p>
          <a:p>
            <a:pPr indent="892175">
              <a:lnSpc>
                <a:spcPts val="1200"/>
              </a:lnSpc>
            </a:pPr>
            <a:r>
              <a:rPr lang="en-US" altLang="zh-CN" sz="1200" b="1" dirty="0">
                <a:latin typeface="Georgia" panose="02040502050405020303" pitchFamily="18" charset="0"/>
                <a:ea typeface="等线" panose="02010600030101010101" pitchFamily="2" charset="-122"/>
              </a:rPr>
              <a:t>OVERSEAS NGOS IN CHINA</a:t>
            </a:r>
            <a:endParaRPr lang="zh-CN" altLang="zh-CN" sz="1200" b="1" dirty="0">
              <a:latin typeface="Georgia" panose="02040502050405020303" pitchFamily="18" charset="0"/>
              <a:ea typeface="等线" panose="02010600030101010101" pitchFamily="2" charset="-122"/>
            </a:endParaRPr>
          </a:p>
          <a:p>
            <a:endParaRPr lang="en-US" altLang="zh-CN" sz="1200" b="1" dirty="0">
              <a:latin typeface="Georgia" panose="02040502050405020303" pitchFamily="18" charset="0"/>
              <a:ea typeface="等线" panose="02010600030101010101" pitchFamily="2" charset="-122"/>
            </a:endParaRPr>
          </a:p>
          <a:p>
            <a:pPr marL="1200150" indent="-307975">
              <a:lnSpc>
                <a:spcPts val="1200"/>
              </a:lnSpc>
              <a:buFont typeface="Arial" panose="020B0604020202020204" pitchFamily="34" charset="0"/>
              <a:buChar char="•"/>
            </a:pPr>
            <a:r>
              <a:rPr lang="en-US" altLang="zh-CN" sz="1200" dirty="0">
                <a:latin typeface="Georgia" panose="02040502050405020303" pitchFamily="18" charset="0"/>
              </a:rPr>
              <a:t>Legal system for overseas NGOs in China</a:t>
            </a:r>
            <a:r>
              <a:rPr lang="zh-CN" altLang="zh-CN" sz="1200" dirty="0">
                <a:latin typeface="Georgia" panose="02040502050405020303" pitchFamily="18" charset="0"/>
              </a:rPr>
              <a:t> </a:t>
            </a:r>
            <a:endParaRPr lang="zh-CN" altLang="zh-CN" sz="1200" dirty="0">
              <a:latin typeface="Georgia" panose="02040502050405020303" pitchFamily="18" charset="0"/>
            </a:endParaRPr>
          </a:p>
          <a:p>
            <a:pPr marL="1200150" lvl="0" indent="-307975">
              <a:lnSpc>
                <a:spcPts val="1200"/>
              </a:lnSpc>
              <a:buFont typeface="Arial" panose="020B0604020202020204" pitchFamily="34" charset="0"/>
              <a:buChar char="•"/>
            </a:pPr>
            <a:r>
              <a:rPr lang="en-US" altLang="zh-CN" sz="1200" dirty="0">
                <a:latin typeface="Georgia" panose="02040502050405020303" pitchFamily="18" charset="0"/>
              </a:rPr>
              <a:t>Regulations of establishment and operation by overseas NGOs in China</a:t>
            </a:r>
            <a:endParaRPr lang="en-US" altLang="zh-CN" sz="1100" dirty="0">
              <a:latin typeface="Georgia" panose="02040502050405020303" pitchFamily="18" charset="0"/>
            </a:endParaRPr>
          </a:p>
          <a:p>
            <a:pPr marL="892175" lvl="0">
              <a:lnSpc>
                <a:spcPts val="1200"/>
              </a:lnSpc>
            </a:pPr>
            <a:endParaRPr lang="en-US" altLang="zh-CN" sz="1050" dirty="0">
              <a:latin typeface="Georgia" panose="02040502050405020303" pitchFamily="18" charset="0"/>
            </a:endParaRPr>
          </a:p>
        </p:txBody>
      </p:sp>
      <p:cxnSp>
        <p:nvCxnSpPr>
          <p:cNvPr id="41" name="直接连接符 14"/>
          <p:cNvCxnSpPr/>
          <p:nvPr/>
        </p:nvCxnSpPr>
        <p:spPr>
          <a:xfrm>
            <a:off x="3161654" y="936041"/>
            <a:ext cx="1201119" cy="0"/>
          </a:xfrm>
          <a:prstGeom prst="line">
            <a:avLst/>
          </a:prstGeom>
          <a:ln w="15875">
            <a:solidFill>
              <a:srgbClr val="C00000">
                <a:alpha val="80000"/>
              </a:srgbClr>
            </a:solidFill>
          </a:ln>
        </p:spPr>
        <p:style>
          <a:lnRef idx="1">
            <a:schemeClr val="dk1"/>
          </a:lnRef>
          <a:fillRef idx="0">
            <a:schemeClr val="dk1"/>
          </a:fillRef>
          <a:effectRef idx="0">
            <a:schemeClr val="dk1"/>
          </a:effectRef>
          <a:fontRef idx="minor">
            <a:schemeClr val="tx1"/>
          </a:fontRef>
        </p:style>
      </p:cxnSp>
      <p:sp>
        <p:nvSpPr>
          <p:cNvPr id="2" name="文本框 1"/>
          <p:cNvSpPr txBox="1"/>
          <p:nvPr/>
        </p:nvSpPr>
        <p:spPr>
          <a:xfrm>
            <a:off x="2988883" y="1322130"/>
            <a:ext cx="994183" cy="707886"/>
          </a:xfrm>
          <a:prstGeom prst="rect">
            <a:avLst/>
          </a:prstGeom>
          <a:noFill/>
        </p:spPr>
        <p:txBody>
          <a:bodyPr wrap="none" rtlCol="0">
            <a:spAutoFit/>
          </a:bodyPr>
          <a:lstStyle/>
          <a:p>
            <a:r>
              <a:rPr kumimoji="1" lang="en-US" altLang="zh-CN" sz="4000" b="1" dirty="0">
                <a:solidFill>
                  <a:srgbClr val="C00000"/>
                </a:solidFill>
                <a:latin typeface="Georgia" panose="02040502050405020303" pitchFamily="18" charset="0"/>
              </a:rPr>
              <a:t>|01</a:t>
            </a:r>
            <a:endParaRPr kumimoji="1" lang="zh-CN" altLang="en-US" sz="4000" b="1" dirty="0">
              <a:solidFill>
                <a:srgbClr val="C00000"/>
              </a:solidFill>
              <a:latin typeface="Georgia" panose="02040502050405020303" pitchFamily="18" charset="0"/>
            </a:endParaRPr>
          </a:p>
        </p:txBody>
      </p:sp>
      <p:sp>
        <p:nvSpPr>
          <p:cNvPr id="4" name="文本框 3"/>
          <p:cNvSpPr txBox="1"/>
          <p:nvPr/>
        </p:nvSpPr>
        <p:spPr>
          <a:xfrm>
            <a:off x="2988883" y="2329403"/>
            <a:ext cx="1063112" cy="707886"/>
          </a:xfrm>
          <a:prstGeom prst="rect">
            <a:avLst/>
          </a:prstGeom>
          <a:noFill/>
        </p:spPr>
        <p:txBody>
          <a:bodyPr wrap="none" rtlCol="0">
            <a:spAutoFit/>
          </a:bodyPr>
          <a:lstStyle/>
          <a:p>
            <a:r>
              <a:rPr kumimoji="1" lang="en-US" altLang="zh-CN" sz="4000" b="1" dirty="0">
                <a:solidFill>
                  <a:srgbClr val="C00000"/>
                </a:solidFill>
                <a:latin typeface="Georgia" panose="02040502050405020303" pitchFamily="18" charset="0"/>
              </a:rPr>
              <a:t>|02</a:t>
            </a:r>
            <a:endParaRPr kumimoji="1" lang="zh-CN" altLang="en-US" sz="4000" b="1">
              <a:solidFill>
                <a:srgbClr val="C00000"/>
              </a:solidFill>
              <a:latin typeface="Georgia" panose="02040502050405020303" pitchFamily="18" charset="0"/>
            </a:endParaRPr>
          </a:p>
        </p:txBody>
      </p:sp>
      <p:sp>
        <p:nvSpPr>
          <p:cNvPr id="8" name="文本框 7"/>
          <p:cNvSpPr txBox="1"/>
          <p:nvPr/>
        </p:nvSpPr>
        <p:spPr>
          <a:xfrm>
            <a:off x="2993163" y="3752651"/>
            <a:ext cx="1063112" cy="707886"/>
          </a:xfrm>
          <a:prstGeom prst="rect">
            <a:avLst/>
          </a:prstGeom>
          <a:noFill/>
        </p:spPr>
        <p:txBody>
          <a:bodyPr wrap="none" rtlCol="0">
            <a:spAutoFit/>
          </a:bodyPr>
          <a:lstStyle/>
          <a:p>
            <a:r>
              <a:rPr kumimoji="1" lang="en-US" altLang="zh-CN" sz="4000" b="1" dirty="0">
                <a:solidFill>
                  <a:srgbClr val="C31E24"/>
                </a:solidFill>
                <a:latin typeface="Georgia" panose="02040502050405020303" pitchFamily="18" charset="0"/>
              </a:rPr>
              <a:t>|03</a:t>
            </a:r>
            <a:endParaRPr kumimoji="1" lang="zh-CN" altLang="en-US" sz="4000" b="1" dirty="0">
              <a:solidFill>
                <a:srgbClr val="C31E24"/>
              </a:solidFill>
              <a:latin typeface="Georgia" panose="02040502050405020303" pitchFamily="18" charset="0"/>
            </a:endParaRPr>
          </a:p>
        </p:txBody>
      </p:sp>
      <p:pic>
        <p:nvPicPr>
          <p:cNvPr id="23" name="图片 22" descr="文本&#10;&#10;低可信度描述已自动生成"/>
          <p:cNvPicPr>
            <a:picLocks noChangeAspect="1"/>
          </p:cNvPicPr>
          <p:nvPr/>
        </p:nvPicPr>
        <p:blipFill>
          <a:blip r:embed="rId3"/>
          <a:stretch>
            <a:fillRect/>
          </a:stretch>
        </p:blipFill>
        <p:spPr>
          <a:xfrm>
            <a:off x="7438756" y="183793"/>
            <a:ext cx="1480518" cy="45675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122" y="273833"/>
            <a:ext cx="6512911" cy="351428"/>
          </a:xfrm>
          <a:solidFill>
            <a:srgbClr val="C31E24"/>
          </a:solidFill>
        </p:spPr>
        <p:txBody>
          <a:bodyPr>
            <a:noAutofit/>
          </a:bodyPr>
          <a:lstStyle/>
          <a:p>
            <a:r>
              <a:rPr lang="en-US" altLang="zh-CN" sz="1200" b="1">
                <a:solidFill>
                  <a:schemeClr val="bg1"/>
                </a:solidFill>
                <a:latin typeface="Georgia" panose="02040502050405020303" pitchFamily="18" charset="0"/>
                <a:ea typeface="微软雅黑" panose="020B0503020204020204" pitchFamily="34" charset="-122"/>
                <a:cs typeface="Arial" panose="020B0604020202020204" pitchFamily="34" charset="0"/>
              </a:rPr>
              <a:t>2.2</a:t>
            </a:r>
            <a:r>
              <a:rPr lang="zh-CN" altLang="en-US" sz="1200" b="1">
                <a:solidFill>
                  <a:schemeClr val="bg1"/>
                </a:solidFill>
                <a:latin typeface="Georgia" panose="02040502050405020303" pitchFamily="18" charset="0"/>
                <a:ea typeface="微软雅黑" panose="020B0503020204020204" pitchFamily="34" charset="-122"/>
                <a:cs typeface="Arial" panose="020B0604020202020204" pitchFamily="34" charset="0"/>
              </a:rPr>
              <a:t> </a:t>
            </a:r>
            <a:r>
              <a:rPr lang="en-US" altLang="zh-CN" sz="1200" b="1">
                <a:solidFill>
                  <a:schemeClr val="bg1"/>
                </a:solidFill>
                <a:latin typeface="Georgia" panose="02040502050405020303" pitchFamily="18" charset="0"/>
                <a:ea typeface="微软雅黑" panose="020B0503020204020204" pitchFamily="34" charset="-122"/>
                <a:cs typeface="Arial" panose="020B0604020202020204" pitchFamily="34" charset="0"/>
              </a:rPr>
              <a:t>Key policies for business entry and operation by foreign investment in China</a:t>
            </a:r>
            <a:endParaRPr lang="zh-CN" altLang="en-US" sz="1200" b="1">
              <a:solidFill>
                <a:schemeClr val="bg1"/>
              </a:solidFill>
              <a:latin typeface="Georgia" panose="02040502050405020303" pitchFamily="18" charset="0"/>
              <a:ea typeface="微软雅黑" panose="020B0503020204020204" pitchFamily="34" charset="-122"/>
              <a:cs typeface="Arial" panose="020B0604020202020204" pitchFamily="34" charset="0"/>
            </a:endParaRPr>
          </a:p>
        </p:txBody>
      </p:sp>
      <p:sp>
        <p:nvSpPr>
          <p:cNvPr id="3" name="灯片编号占位符 4"/>
          <p:cNvSpPr>
            <a:spLocks noGrp="1"/>
          </p:cNvSpPr>
          <p:nvPr>
            <p:ph type="sldNum" sz="quarter" idx="10"/>
          </p:nvPr>
        </p:nvSpPr>
        <p:spPr>
          <a:xfrm>
            <a:off x="8314840" y="4913981"/>
            <a:ext cx="378739" cy="281593"/>
          </a:xfrm>
        </p:spPr>
        <p:txBody>
          <a:bodyPr/>
          <a:lstStyle/>
          <a:p>
            <a:fld id="{45F3BD24-A578-5544-8B66-0AC732B1B665}" type="slidenum">
              <a:rPr kumimoji="1" lang="zh-CN" altLang="en-US" smtClean="0">
                <a:latin typeface="Arial" panose="020B0604020202020204" pitchFamily="34" charset="0"/>
                <a:ea typeface="微软雅黑" panose="020B0503020204020204" pitchFamily="34" charset="-122"/>
                <a:cs typeface="Arial" panose="020B0604020202020204" pitchFamily="34" charset="0"/>
              </a:rPr>
            </a:fld>
            <a:endParaRPr kumimoji="1" lang="zh-CN" altLang="en-US">
              <a:latin typeface="Arial" panose="020B0604020202020204" pitchFamily="34" charset="0"/>
              <a:ea typeface="微软雅黑" panose="020B0503020204020204" pitchFamily="34" charset="-122"/>
              <a:cs typeface="Arial" panose="020B0604020202020204" pitchFamily="34" charset="0"/>
            </a:endParaRPr>
          </a:p>
        </p:txBody>
      </p:sp>
      <p:cxnSp>
        <p:nvCxnSpPr>
          <p:cNvPr id="4" name="直接连接符 14"/>
          <p:cNvCxnSpPr/>
          <p:nvPr/>
        </p:nvCxnSpPr>
        <p:spPr>
          <a:xfrm>
            <a:off x="387867" y="763999"/>
            <a:ext cx="3429124" cy="0"/>
          </a:xfrm>
          <a:prstGeom prst="line">
            <a:avLst/>
          </a:prstGeom>
          <a:ln w="12700">
            <a:solidFill>
              <a:schemeClr val="bg1">
                <a:lumMod val="75000"/>
                <a:alpha val="80000"/>
              </a:schemeClr>
            </a:solidFill>
          </a:ln>
        </p:spPr>
        <p:style>
          <a:lnRef idx="1">
            <a:schemeClr val="dk1"/>
          </a:lnRef>
          <a:fillRef idx="0">
            <a:schemeClr val="dk1"/>
          </a:fillRef>
          <a:effectRef idx="0">
            <a:schemeClr val="dk1"/>
          </a:effectRef>
          <a:fontRef idx="minor">
            <a:schemeClr val="tx1"/>
          </a:fontRef>
        </p:style>
      </p:cxnSp>
      <p:sp>
        <p:nvSpPr>
          <p:cNvPr id="5" name="文本框 4"/>
          <p:cNvSpPr txBox="1"/>
          <p:nvPr/>
        </p:nvSpPr>
        <p:spPr>
          <a:xfrm>
            <a:off x="281141" y="902738"/>
            <a:ext cx="8490899" cy="3662541"/>
          </a:xfrm>
          <a:prstGeom prst="rect">
            <a:avLst/>
          </a:prstGeom>
          <a:noFill/>
        </p:spPr>
        <p:txBody>
          <a:bodyPr wrap="square" rtlCol="0">
            <a:spAutoFit/>
          </a:bodyPr>
          <a:lstStyle/>
          <a:p>
            <a:pPr marL="171450" indent="-171450">
              <a:buFont typeface="Arial" panose="020B0604020202020204" pitchFamily="34" charset="0"/>
              <a:buChar char="•"/>
            </a:pPr>
            <a:r>
              <a:rPr lang="en-US" altLang="zh-CN" sz="1000" b="1" dirty="0">
                <a:latin typeface="Georgia" panose="02040502050405020303" pitchFamily="18" charset="0"/>
                <a:ea typeface="宋体" panose="02010600030101010101" pitchFamily="2" charset="-122"/>
              </a:rPr>
              <a:t>FOREIGN INVESTMENT </a:t>
            </a:r>
            <a:r>
              <a:rPr lang="en-US" altLang="zh-CN" sz="1000" b="1" dirty="0">
                <a:solidFill>
                  <a:srgbClr val="C00000"/>
                </a:solidFill>
                <a:latin typeface="Georgia" panose="02040502050405020303" pitchFamily="18" charset="0"/>
                <a:ea typeface="宋体" panose="02010600030101010101" pitchFamily="2" charset="-122"/>
              </a:rPr>
              <a:t>PROTECTION</a:t>
            </a:r>
            <a:r>
              <a:rPr lang="en-US" altLang="zh-CN" sz="1000" b="1" dirty="0">
                <a:latin typeface="Georgia" panose="02040502050405020303" pitchFamily="18" charset="0"/>
                <a:ea typeface="宋体" panose="02010600030101010101" pitchFamily="2" charset="-122"/>
              </a:rPr>
              <a:t> POLICIES</a:t>
            </a:r>
            <a:endParaRPr lang="en-US" altLang="zh-CN" sz="1000" b="1" dirty="0">
              <a:latin typeface="Georgia" panose="02040502050405020303" pitchFamily="18" charset="0"/>
              <a:ea typeface="宋体" panose="02010600030101010101" pitchFamily="2" charset="-122"/>
            </a:endParaRPr>
          </a:p>
          <a:p>
            <a:pPr marL="171450" indent="-171450">
              <a:buFont typeface="Arial" panose="020B0604020202020204" pitchFamily="34" charset="0"/>
              <a:buChar char="•"/>
            </a:pPr>
            <a:endParaRPr lang="en-US" altLang="zh-CN" sz="1000" b="1" dirty="0">
              <a:latin typeface="Georgia" panose="02040502050405020303" pitchFamily="18" charset="0"/>
              <a:ea typeface="宋体" panose="02010600030101010101" pitchFamily="2" charset="-122"/>
            </a:endParaRPr>
          </a:p>
          <a:p>
            <a:pPr marL="360680" indent="-182880">
              <a:buFont typeface="Wingdings" panose="05000000000000000000" pitchFamily="2" charset="2"/>
              <a:buChar char="Ø"/>
            </a:pPr>
            <a:r>
              <a:rPr lang="en-US" altLang="zh-CN" sz="1000" b="1" dirty="0">
                <a:latin typeface="Georgia" panose="02040502050405020303" pitchFamily="18" charset="0"/>
                <a:ea typeface="宋体" panose="02010600030101010101" pitchFamily="2" charset="-122"/>
              </a:rPr>
              <a:t>Commitment from Local Governments </a:t>
            </a:r>
            <a:endParaRPr lang="en-US" altLang="zh-CN" sz="1000" b="1" dirty="0">
              <a:latin typeface="Georgia" panose="02040502050405020303" pitchFamily="18" charset="0"/>
              <a:ea typeface="宋体" panose="02010600030101010101" pitchFamily="2" charset="-122"/>
            </a:endParaRPr>
          </a:p>
          <a:p>
            <a:pPr marL="177800"/>
            <a:endParaRPr lang="en-US" altLang="zh-CN" sz="1000" b="1" dirty="0">
              <a:latin typeface="Georgia" panose="02040502050405020303" pitchFamily="18" charset="0"/>
              <a:ea typeface="宋体" panose="02010600030101010101" pitchFamily="2" charset="-122"/>
            </a:endParaRPr>
          </a:p>
          <a:p>
            <a:pPr marL="360680" algn="just"/>
            <a:r>
              <a:rPr lang="en-US" altLang="zh-CN" sz="900" dirty="0">
                <a:latin typeface="Georgia" panose="02040502050405020303" pitchFamily="18" charset="0"/>
                <a:ea typeface="宋体" panose="02010600030101010101" pitchFamily="2" charset="-122"/>
              </a:rPr>
              <a:t>Local people's governments at all levels and relevant departments shall </a:t>
            </a:r>
            <a:r>
              <a:rPr lang="en-US" altLang="zh-CN" sz="900" b="1" dirty="0">
                <a:latin typeface="Georgia" panose="02040502050405020303" pitchFamily="18" charset="0"/>
                <a:ea typeface="宋体" panose="02010600030101010101" pitchFamily="2" charset="-122"/>
              </a:rPr>
              <a:t>strictly keep policy commitments </a:t>
            </a:r>
            <a:r>
              <a:rPr lang="en-US" altLang="zh-CN" sz="900" dirty="0">
                <a:latin typeface="Georgia" panose="02040502050405020303" pitchFamily="18" charset="0"/>
                <a:ea typeface="宋体" panose="02010600030101010101" pitchFamily="2" charset="-122"/>
              </a:rPr>
              <a:t>regarding the supporting policies, preferential treatment or conveniences made to foreign investors and foreign-invested enterprises and </a:t>
            </a:r>
            <a:r>
              <a:rPr lang="en-US" altLang="zh-CN" sz="900" b="1" dirty="0">
                <a:latin typeface="Georgia" panose="02040502050405020303" pitchFamily="18" charset="0"/>
                <a:ea typeface="宋体" panose="02010600030101010101" pitchFamily="2" charset="-122"/>
              </a:rPr>
              <a:t>perform all contracts </a:t>
            </a:r>
            <a:r>
              <a:rPr lang="en-US" altLang="zh-CN" sz="900" dirty="0">
                <a:latin typeface="Georgia" panose="02040502050405020303" pitchFamily="18" charset="0"/>
                <a:ea typeface="宋体" panose="02010600030101010101" pitchFamily="2" charset="-122"/>
              </a:rPr>
              <a:t>entered into in accordance with laws.</a:t>
            </a:r>
            <a:endParaRPr lang="en-US" altLang="zh-CN" sz="900" dirty="0">
              <a:latin typeface="Georgia" panose="02040502050405020303" pitchFamily="18" charset="0"/>
              <a:ea typeface="宋体" panose="02010600030101010101" pitchFamily="2" charset="-122"/>
            </a:endParaRPr>
          </a:p>
          <a:p>
            <a:pPr marL="360680" algn="just"/>
            <a:endParaRPr lang="en-US" altLang="zh-CN" sz="900" dirty="0">
              <a:latin typeface="Georgia" panose="02040502050405020303" pitchFamily="18" charset="0"/>
              <a:ea typeface="宋体" panose="02010600030101010101" pitchFamily="2" charset="-122"/>
            </a:endParaRPr>
          </a:p>
          <a:p>
            <a:pPr marL="360680" algn="just"/>
            <a:r>
              <a:rPr lang="en-US" altLang="zh-CN" sz="900" dirty="0">
                <a:latin typeface="Georgia" panose="02040502050405020303" pitchFamily="18" charset="0"/>
                <a:ea typeface="宋体" panose="02010600030101010101" pitchFamily="2" charset="-122"/>
              </a:rPr>
              <a:t>Breach of contract is prohibited on the grounds of adjustment of the administrative region, change of the government, adjustment of the institution or functions, or replacement of the relevant persons in charge. If government departments make alterations to policy commitments or contractual agreements out of the necessity of national and social interests, they must proceed in accordance with statutory authority and procedures</a:t>
            </a:r>
            <a:r>
              <a:rPr lang="zh-CN" altLang="en-US" sz="900" dirty="0">
                <a:latin typeface="Georgia" panose="02040502050405020303" pitchFamily="18" charset="0"/>
                <a:ea typeface="宋体" panose="02010600030101010101" pitchFamily="2" charset="-122"/>
              </a:rPr>
              <a:t> </a:t>
            </a:r>
            <a:r>
              <a:rPr lang="en-US" altLang="zh-CN" sz="900" dirty="0">
                <a:latin typeface="Georgia" panose="02040502050405020303" pitchFamily="18" charset="0"/>
                <a:ea typeface="宋体" panose="02010600030101010101" pitchFamily="2" charset="-122"/>
              </a:rPr>
              <a:t>and provide timely and fair compensation for any losses suffered by foreign investors or foreign-invested enterprises in accordance with laws. </a:t>
            </a:r>
            <a:endParaRPr lang="en-US" altLang="zh-CN" sz="900" dirty="0">
              <a:latin typeface="Georgia" panose="02040502050405020303" pitchFamily="18" charset="0"/>
              <a:ea typeface="宋体" panose="02010600030101010101" pitchFamily="2" charset="-122"/>
            </a:endParaRPr>
          </a:p>
          <a:p>
            <a:pPr marL="360680" algn="just"/>
            <a:endParaRPr lang="en-US" altLang="zh-CN" sz="1000" dirty="0">
              <a:latin typeface="Georgia" panose="02040502050405020303" pitchFamily="18" charset="0"/>
              <a:ea typeface="宋体" panose="02010600030101010101" pitchFamily="2" charset="-122"/>
            </a:endParaRPr>
          </a:p>
          <a:p>
            <a:pPr marL="360680" algn="just"/>
            <a:endParaRPr lang="en-US" altLang="zh-CN" sz="1000" dirty="0">
              <a:latin typeface="Georgia" panose="02040502050405020303" pitchFamily="18" charset="0"/>
              <a:ea typeface="宋体" panose="02010600030101010101" pitchFamily="2" charset="-122"/>
            </a:endParaRPr>
          </a:p>
          <a:p>
            <a:pPr marL="360680" indent="-176530" algn="just">
              <a:buFont typeface="Wingdings" panose="05000000000000000000" pitchFamily="2" charset="2"/>
              <a:buChar char="Ø"/>
            </a:pPr>
            <a:r>
              <a:rPr lang="en-US" altLang="zh-CN" sz="1000" b="1" dirty="0">
                <a:latin typeface="Georgia" panose="02040502050405020303" pitchFamily="18" charset="0"/>
                <a:ea typeface="宋体" panose="02010600030101010101" pitchFamily="2" charset="-122"/>
              </a:rPr>
              <a:t>Smoothed Complaint Channels for Foreign-invested Enterprises </a:t>
            </a:r>
            <a:endParaRPr lang="en-US" altLang="zh-CN" sz="1000" b="1" dirty="0">
              <a:latin typeface="Georgia" panose="02040502050405020303" pitchFamily="18" charset="0"/>
              <a:ea typeface="宋体" panose="02010600030101010101" pitchFamily="2" charset="-122"/>
            </a:endParaRPr>
          </a:p>
          <a:p>
            <a:pPr marL="360680" indent="-176530" algn="just">
              <a:buFont typeface="Wingdings" panose="05000000000000000000" pitchFamily="2" charset="2"/>
              <a:buChar char="Ø"/>
            </a:pPr>
            <a:endParaRPr lang="en-US" altLang="zh-CN" sz="1000" b="1" dirty="0">
              <a:latin typeface="Georgia" panose="02040502050405020303" pitchFamily="18" charset="0"/>
              <a:ea typeface="宋体" panose="02010600030101010101" pitchFamily="2" charset="-122"/>
            </a:endParaRPr>
          </a:p>
          <a:p>
            <a:pPr marL="360680" algn="just"/>
            <a:r>
              <a:rPr lang="en-US" altLang="zh-CN" sz="900" dirty="0">
                <a:latin typeface="Georgia" panose="02040502050405020303" pitchFamily="18" charset="0"/>
                <a:ea typeface="宋体" panose="02010600030101010101" pitchFamily="2" charset="-122"/>
              </a:rPr>
              <a:t>In 2020, the </a:t>
            </a:r>
            <a:r>
              <a:rPr lang="en-US" altLang="zh-CN" sz="900" b="1" i="1" dirty="0">
                <a:latin typeface="Georgia" panose="02040502050405020303" pitchFamily="18" charset="0"/>
                <a:ea typeface="宋体" panose="02010600030101010101" pitchFamily="2" charset="-122"/>
              </a:rPr>
              <a:t>Rules on Handling Complaints of Foreign-Invested Enterprises </a:t>
            </a:r>
            <a:r>
              <a:rPr lang="en-US" altLang="zh-CN" sz="900" dirty="0">
                <a:latin typeface="Georgia" panose="02040502050405020303" pitchFamily="18" charset="0"/>
                <a:ea typeface="宋体" panose="02010600030101010101" pitchFamily="2" charset="-122"/>
              </a:rPr>
              <a:t>(the “Rules”) was promulgated after revision. The Rules clearly stipulates that the Ministry of Commerce, in conjunction with other relevant departments, establishes </a:t>
            </a:r>
            <a:r>
              <a:rPr lang="en-US" altLang="zh-CN" sz="900" b="1" dirty="0">
                <a:latin typeface="Georgia" panose="02040502050405020303" pitchFamily="18" charset="0"/>
                <a:ea typeface="宋体" panose="02010600030101010101" pitchFamily="2" charset="-122"/>
              </a:rPr>
              <a:t>an inter-ministerial joint meeting system for complaints of foreign-invested enterprises</a:t>
            </a:r>
            <a:r>
              <a:rPr lang="en-US" altLang="zh-CN" sz="900" dirty="0">
                <a:latin typeface="Georgia" panose="02040502050405020303" pitchFamily="18" charset="0"/>
                <a:ea typeface="宋体" panose="02010600030101010101" pitchFamily="2" charset="-122"/>
              </a:rPr>
              <a:t>. </a:t>
            </a:r>
            <a:endParaRPr lang="en-US" altLang="zh-CN" sz="900" dirty="0">
              <a:latin typeface="Georgia" panose="02040502050405020303" pitchFamily="18" charset="0"/>
              <a:ea typeface="宋体" panose="02010600030101010101" pitchFamily="2" charset="-122"/>
            </a:endParaRPr>
          </a:p>
          <a:p>
            <a:pPr marL="360680" algn="just"/>
            <a:endParaRPr lang="en-US" altLang="zh-CN" sz="900" dirty="0">
              <a:latin typeface="Georgia" panose="02040502050405020303" pitchFamily="18" charset="0"/>
              <a:ea typeface="宋体" panose="02010600030101010101" pitchFamily="2" charset="-122"/>
            </a:endParaRPr>
          </a:p>
          <a:p>
            <a:pPr marL="360680" algn="just"/>
            <a:r>
              <a:rPr lang="en-US" altLang="zh-CN" sz="900" dirty="0">
                <a:latin typeface="Georgia" panose="02040502050405020303" pitchFamily="18" charset="0"/>
                <a:ea typeface="宋体" panose="02010600030101010101" pitchFamily="2" charset="-122"/>
              </a:rPr>
              <a:t>By the end of 2021, more than 2,500 Complaint Agencies for foreign investment had been established at all levels across China, complaint systems for foreign investment had been formulated or revised in 26 provinces, complaint handling guidelines for foreign investment had been developed and published by 26 provincial-level Complaint Agencies, well-equipped local complaint networks for foreign investment had been established in 19 provinces, and 17 provinces had published their lists of Complaint Agencies in their respective jurisdictions. With such efforts, an </a:t>
            </a:r>
            <a:r>
              <a:rPr lang="en-US" altLang="zh-CN" sz="900" b="1" dirty="0">
                <a:latin typeface="Georgia" panose="02040502050405020303" pitchFamily="18" charset="0"/>
                <a:ea typeface="宋体" panose="02010600030101010101" pitchFamily="2" charset="-122"/>
              </a:rPr>
              <a:t>all- around framework for protection of the rights and interests of foreign- invested enterprises</a:t>
            </a:r>
            <a:r>
              <a:rPr lang="en-US" altLang="zh-CN" sz="900" dirty="0">
                <a:latin typeface="Georgia" panose="02040502050405020303" pitchFamily="18" charset="0"/>
                <a:ea typeface="宋体" panose="02010600030101010101" pitchFamily="2" charset="-122"/>
              </a:rPr>
              <a:t> has taken shape. </a:t>
            </a:r>
            <a:endParaRPr lang="en-US" altLang="zh-CN" sz="900" dirty="0">
              <a:latin typeface="Georgia" panose="02040502050405020303" pitchFamily="18" charset="0"/>
              <a:ea typeface="宋体" panose="02010600030101010101" pitchFamily="2" charset="-122"/>
            </a:endParaRPr>
          </a:p>
          <a:p>
            <a:pPr marL="447675" algn="just">
              <a:buSzPct val="80000"/>
            </a:pPr>
            <a:endParaRPr lang="en-US" altLang="zh-CN" sz="900" dirty="0">
              <a:latin typeface="Georgia" panose="02040502050405020303" pitchFamily="18" charset="0"/>
              <a:ea typeface="宋体" panose="02010600030101010101" pitchFamily="2"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122" y="273833"/>
            <a:ext cx="6512911" cy="351428"/>
          </a:xfrm>
          <a:solidFill>
            <a:srgbClr val="C31E24"/>
          </a:solidFill>
        </p:spPr>
        <p:txBody>
          <a:bodyPr>
            <a:noAutofit/>
          </a:bodyPr>
          <a:lstStyle/>
          <a:p>
            <a:r>
              <a:rPr lang="en-US" altLang="zh-CN" sz="1200" b="1">
                <a:solidFill>
                  <a:schemeClr val="bg1"/>
                </a:solidFill>
                <a:latin typeface="Georgia" panose="02040502050405020303" pitchFamily="18" charset="0"/>
                <a:ea typeface="微软雅黑" panose="020B0503020204020204" pitchFamily="34" charset="-122"/>
                <a:cs typeface="Arial" panose="020B0604020202020204" pitchFamily="34" charset="0"/>
              </a:rPr>
              <a:t>2.2</a:t>
            </a:r>
            <a:r>
              <a:rPr lang="zh-CN" altLang="en-US" sz="1200" b="1">
                <a:solidFill>
                  <a:schemeClr val="bg1"/>
                </a:solidFill>
                <a:latin typeface="Georgia" panose="02040502050405020303" pitchFamily="18" charset="0"/>
                <a:ea typeface="微软雅黑" panose="020B0503020204020204" pitchFamily="34" charset="-122"/>
                <a:cs typeface="Arial" panose="020B0604020202020204" pitchFamily="34" charset="0"/>
              </a:rPr>
              <a:t> </a:t>
            </a:r>
            <a:r>
              <a:rPr lang="en-US" altLang="zh-CN" sz="1200" b="1">
                <a:solidFill>
                  <a:schemeClr val="bg1"/>
                </a:solidFill>
                <a:latin typeface="Georgia" panose="02040502050405020303" pitchFamily="18" charset="0"/>
                <a:ea typeface="微软雅黑" panose="020B0503020204020204" pitchFamily="34" charset="-122"/>
                <a:cs typeface="Arial" panose="020B0604020202020204" pitchFamily="34" charset="0"/>
              </a:rPr>
              <a:t>Key policies for business entry and operation by foreign investment in China</a:t>
            </a:r>
            <a:endParaRPr lang="zh-CN" altLang="en-US" sz="1200" b="1">
              <a:solidFill>
                <a:schemeClr val="bg1"/>
              </a:solidFill>
              <a:latin typeface="Georgia" panose="02040502050405020303" pitchFamily="18" charset="0"/>
              <a:ea typeface="微软雅黑" panose="020B0503020204020204" pitchFamily="34" charset="-122"/>
              <a:cs typeface="Arial" panose="020B0604020202020204" pitchFamily="34" charset="0"/>
            </a:endParaRPr>
          </a:p>
        </p:txBody>
      </p:sp>
      <p:sp>
        <p:nvSpPr>
          <p:cNvPr id="3" name="灯片编号占位符 4"/>
          <p:cNvSpPr>
            <a:spLocks noGrp="1"/>
          </p:cNvSpPr>
          <p:nvPr>
            <p:ph type="sldNum" sz="quarter" idx="10"/>
          </p:nvPr>
        </p:nvSpPr>
        <p:spPr>
          <a:xfrm>
            <a:off x="8314840" y="4913981"/>
            <a:ext cx="378739" cy="281593"/>
          </a:xfrm>
        </p:spPr>
        <p:txBody>
          <a:bodyPr/>
          <a:lstStyle/>
          <a:p>
            <a:fld id="{45F3BD24-A578-5544-8B66-0AC732B1B665}" type="slidenum">
              <a:rPr kumimoji="1" lang="zh-CN" altLang="en-US" smtClean="0">
                <a:latin typeface="Arial" panose="020B0604020202020204" pitchFamily="34" charset="0"/>
                <a:ea typeface="微软雅黑" panose="020B0503020204020204" pitchFamily="34" charset="-122"/>
                <a:cs typeface="Arial" panose="020B0604020202020204" pitchFamily="34" charset="0"/>
              </a:rPr>
            </a:fld>
            <a:endParaRPr kumimoji="1" lang="zh-CN" altLang="en-US">
              <a:latin typeface="Arial" panose="020B0604020202020204" pitchFamily="34" charset="0"/>
              <a:ea typeface="微软雅黑" panose="020B0503020204020204" pitchFamily="34" charset="-122"/>
              <a:cs typeface="Arial" panose="020B0604020202020204" pitchFamily="34" charset="0"/>
            </a:endParaRPr>
          </a:p>
        </p:txBody>
      </p:sp>
      <p:cxnSp>
        <p:nvCxnSpPr>
          <p:cNvPr id="4" name="直接连接符 14"/>
          <p:cNvCxnSpPr/>
          <p:nvPr/>
        </p:nvCxnSpPr>
        <p:spPr>
          <a:xfrm>
            <a:off x="387867" y="763999"/>
            <a:ext cx="3429124" cy="0"/>
          </a:xfrm>
          <a:prstGeom prst="line">
            <a:avLst/>
          </a:prstGeom>
          <a:ln w="12700">
            <a:solidFill>
              <a:schemeClr val="bg1">
                <a:lumMod val="75000"/>
                <a:alpha val="80000"/>
              </a:schemeClr>
            </a:solidFill>
          </a:ln>
        </p:spPr>
        <p:style>
          <a:lnRef idx="1">
            <a:schemeClr val="dk1"/>
          </a:lnRef>
          <a:fillRef idx="0">
            <a:schemeClr val="dk1"/>
          </a:fillRef>
          <a:effectRef idx="0">
            <a:schemeClr val="dk1"/>
          </a:effectRef>
          <a:fontRef idx="minor">
            <a:schemeClr val="tx1"/>
          </a:fontRef>
        </p:style>
      </p:cxnSp>
      <p:sp>
        <p:nvSpPr>
          <p:cNvPr id="5" name="文本框 4"/>
          <p:cNvSpPr txBox="1"/>
          <p:nvPr/>
        </p:nvSpPr>
        <p:spPr>
          <a:xfrm>
            <a:off x="281141" y="902738"/>
            <a:ext cx="8490899" cy="4062651"/>
          </a:xfrm>
          <a:prstGeom prst="rect">
            <a:avLst/>
          </a:prstGeom>
          <a:noFill/>
        </p:spPr>
        <p:txBody>
          <a:bodyPr wrap="square" rtlCol="0">
            <a:spAutoFit/>
          </a:bodyPr>
          <a:lstStyle/>
          <a:p>
            <a:pPr marL="171450" indent="-171450">
              <a:buFont typeface="Arial" panose="020B0604020202020204" pitchFamily="34" charset="0"/>
              <a:buChar char="•"/>
            </a:pPr>
            <a:r>
              <a:rPr lang="en-US" altLang="zh-CN" sz="1000" b="1" dirty="0">
                <a:latin typeface="Georgia" panose="02040502050405020303" pitchFamily="18" charset="0"/>
                <a:ea typeface="宋体" panose="02010600030101010101" pitchFamily="2" charset="-122"/>
              </a:rPr>
              <a:t>FOREIGN INVESTMENT </a:t>
            </a:r>
            <a:r>
              <a:rPr lang="en-US" altLang="zh-CN" sz="1000" b="1" dirty="0">
                <a:solidFill>
                  <a:srgbClr val="C00000"/>
                </a:solidFill>
                <a:latin typeface="Georgia" panose="02040502050405020303" pitchFamily="18" charset="0"/>
                <a:ea typeface="宋体" panose="02010600030101010101" pitchFamily="2" charset="-122"/>
              </a:rPr>
              <a:t>MANAGEMENT</a:t>
            </a:r>
            <a:r>
              <a:rPr lang="en-US" altLang="zh-CN" sz="1000" b="1" dirty="0">
                <a:latin typeface="Georgia" panose="02040502050405020303" pitchFamily="18" charset="0"/>
                <a:ea typeface="宋体" panose="02010600030101010101" pitchFamily="2" charset="-122"/>
              </a:rPr>
              <a:t> POLICIES</a:t>
            </a:r>
            <a:endParaRPr lang="en-US" altLang="zh-CN" sz="1000" b="1" dirty="0">
              <a:latin typeface="Georgia" panose="02040502050405020303" pitchFamily="18" charset="0"/>
              <a:ea typeface="宋体" panose="02010600030101010101" pitchFamily="2" charset="-122"/>
            </a:endParaRPr>
          </a:p>
          <a:p>
            <a:pPr marL="171450" indent="-171450">
              <a:buFont typeface="Arial" panose="020B0604020202020204" pitchFamily="34" charset="0"/>
              <a:buChar char="•"/>
            </a:pPr>
            <a:endParaRPr lang="en-US" altLang="zh-CN" sz="1000" b="1" dirty="0">
              <a:latin typeface="Georgia" panose="02040502050405020303" pitchFamily="18" charset="0"/>
              <a:ea typeface="宋体" panose="02010600030101010101" pitchFamily="2" charset="-122"/>
            </a:endParaRPr>
          </a:p>
          <a:p>
            <a:pPr marL="360680" indent="-176530">
              <a:buFont typeface="Wingdings" panose="05000000000000000000" pitchFamily="2" charset="2"/>
              <a:buChar char="Ø"/>
            </a:pPr>
            <a:r>
              <a:rPr lang="en-US" altLang="zh-CN" sz="1000" b="1" dirty="0">
                <a:latin typeface="Georgia" panose="02040502050405020303" pitchFamily="18" charset="0"/>
                <a:ea typeface="宋体" panose="02010600030101010101" pitchFamily="2" charset="-122"/>
              </a:rPr>
              <a:t>National</a:t>
            </a:r>
            <a:r>
              <a:rPr lang="zh-CN" altLang="en-US" sz="1000" b="1" dirty="0">
                <a:latin typeface="Georgia" panose="02040502050405020303" pitchFamily="18" charset="0"/>
                <a:ea typeface="宋体" panose="02010600030101010101" pitchFamily="2" charset="-122"/>
              </a:rPr>
              <a:t> </a:t>
            </a:r>
            <a:r>
              <a:rPr lang="en-US" altLang="zh-CN" sz="1000" b="1" dirty="0">
                <a:latin typeface="Georgia" panose="02040502050405020303" pitchFamily="18" charset="0"/>
                <a:ea typeface="宋体" panose="02010600030101010101" pitchFamily="2" charset="-122"/>
              </a:rPr>
              <a:t>Security</a:t>
            </a:r>
            <a:r>
              <a:rPr lang="zh-CN" altLang="en-US" sz="1000" b="1" dirty="0">
                <a:latin typeface="Georgia" panose="02040502050405020303" pitchFamily="18" charset="0"/>
                <a:ea typeface="宋体" panose="02010600030101010101" pitchFamily="2" charset="-122"/>
              </a:rPr>
              <a:t> </a:t>
            </a:r>
            <a:r>
              <a:rPr lang="en-US" altLang="zh-CN" sz="1000" b="1" dirty="0">
                <a:latin typeface="Georgia" panose="02040502050405020303" pitchFamily="18" charset="0"/>
                <a:ea typeface="宋体" panose="02010600030101010101" pitchFamily="2" charset="-122"/>
              </a:rPr>
              <a:t>Review</a:t>
            </a:r>
            <a:endParaRPr lang="en-US" altLang="zh-CN" sz="1000" b="1" dirty="0">
              <a:latin typeface="Georgia" panose="02040502050405020303" pitchFamily="18" charset="0"/>
              <a:ea typeface="宋体" panose="02010600030101010101" pitchFamily="2" charset="-122"/>
            </a:endParaRPr>
          </a:p>
          <a:p>
            <a:pPr marL="184150"/>
            <a:endParaRPr lang="en-US" altLang="zh-CN" sz="1000" dirty="0">
              <a:latin typeface="Georgia" panose="02040502050405020303" pitchFamily="18" charset="0"/>
              <a:ea typeface="宋体" panose="02010600030101010101" pitchFamily="2" charset="-122"/>
            </a:endParaRPr>
          </a:p>
          <a:p>
            <a:pPr marL="360680" algn="just"/>
            <a:r>
              <a:rPr lang="en-US" altLang="zh-CN" sz="900" dirty="0">
                <a:latin typeface="Georgia" panose="02040502050405020303" pitchFamily="18" charset="0"/>
                <a:ea typeface="宋体" panose="02010600030101010101" pitchFamily="2" charset="-122"/>
              </a:rPr>
              <a:t>The </a:t>
            </a:r>
            <a:r>
              <a:rPr lang="en-US" altLang="zh-CN" sz="900" i="1" dirty="0">
                <a:latin typeface="Georgia" panose="02040502050405020303" pitchFamily="18" charset="0"/>
                <a:ea typeface="宋体" panose="02010600030101010101" pitchFamily="2" charset="-122"/>
              </a:rPr>
              <a:t>Foreign Investment Law </a:t>
            </a:r>
            <a:r>
              <a:rPr lang="en-US" altLang="zh-CN" sz="900" dirty="0">
                <a:latin typeface="Georgia" panose="02040502050405020303" pitchFamily="18" charset="0"/>
                <a:ea typeface="宋体" panose="02010600030101010101" pitchFamily="2" charset="-122"/>
              </a:rPr>
              <a:t>stipulates that foreign investors and foreign-invested enterprises engaged in investment activities within Chinese territory shall abide by Chinese laws and regulations and shall not jeopardize the national security and public interests of the People's Republic of China. China has established </a:t>
            </a:r>
            <a:r>
              <a:rPr lang="en-US" altLang="zh-CN" sz="900" b="1" dirty="0">
                <a:latin typeface="Georgia" panose="02040502050405020303" pitchFamily="18" charset="0"/>
                <a:ea typeface="宋体" panose="02010600030101010101" pitchFamily="2" charset="-122"/>
              </a:rPr>
              <a:t>a security review system for foreign investment </a:t>
            </a:r>
            <a:r>
              <a:rPr lang="en-US" altLang="zh-CN" sz="900" dirty="0">
                <a:latin typeface="Georgia" panose="02040502050405020303" pitchFamily="18" charset="0"/>
                <a:ea typeface="宋体" panose="02010600030101010101" pitchFamily="2" charset="-122"/>
              </a:rPr>
              <a:t>and </a:t>
            </a:r>
            <a:r>
              <a:rPr lang="en-US" altLang="zh-CN" sz="900" b="1" dirty="0">
                <a:latin typeface="Georgia" panose="02040502050405020303" pitchFamily="18" charset="0"/>
                <a:ea typeface="宋体" panose="02010600030101010101" pitchFamily="2" charset="-122"/>
              </a:rPr>
              <a:t>conducts security revi</a:t>
            </a:r>
            <a:r>
              <a:rPr lang="en-US" altLang="zh-CN" sz="900" dirty="0">
                <a:latin typeface="Georgia" panose="02040502050405020303" pitchFamily="18" charset="0"/>
                <a:ea typeface="宋体" panose="02010600030101010101" pitchFamily="2" charset="-122"/>
              </a:rPr>
              <a:t>ew on any foreign investment that </a:t>
            </a:r>
            <a:r>
              <a:rPr lang="en-US" altLang="zh-CN" sz="900" b="1" dirty="0">
                <a:latin typeface="Georgia" panose="02040502050405020303" pitchFamily="18" charset="0"/>
                <a:ea typeface="宋体" panose="02010600030101010101" pitchFamily="2" charset="-122"/>
              </a:rPr>
              <a:t>does or may </a:t>
            </a:r>
            <a:r>
              <a:rPr lang="en-US" altLang="zh-CN" sz="900" dirty="0">
                <a:latin typeface="Georgia" panose="02040502050405020303" pitchFamily="18" charset="0"/>
                <a:ea typeface="宋体" panose="02010600030101010101" pitchFamily="2" charset="-122"/>
              </a:rPr>
              <a:t>affect the national security of China. </a:t>
            </a:r>
            <a:endParaRPr lang="en-US" altLang="zh-CN" sz="900" dirty="0">
              <a:latin typeface="Georgia" panose="02040502050405020303" pitchFamily="18" charset="0"/>
              <a:ea typeface="宋体" panose="02010600030101010101" pitchFamily="2" charset="-122"/>
            </a:endParaRPr>
          </a:p>
          <a:p>
            <a:pPr marL="360680" algn="just"/>
            <a:endParaRPr lang="en-US" altLang="zh-CN" sz="900" dirty="0">
              <a:latin typeface="Georgia" panose="02040502050405020303" pitchFamily="18" charset="0"/>
              <a:ea typeface="宋体" panose="02010600030101010101" pitchFamily="2" charset="-122"/>
            </a:endParaRPr>
          </a:p>
          <a:p>
            <a:pPr marL="360680" algn="just"/>
            <a:r>
              <a:rPr lang="en-US" altLang="zh-CN" sz="900" dirty="0">
                <a:latin typeface="Georgia" panose="02040502050405020303" pitchFamily="18" charset="0"/>
                <a:ea typeface="宋体" panose="02010600030101010101" pitchFamily="2" charset="-122"/>
              </a:rPr>
              <a:t>As approved by the State Council, the </a:t>
            </a:r>
            <a:r>
              <a:rPr lang="en-US" altLang="zh-CN" sz="900" b="1" i="1" dirty="0">
                <a:latin typeface="Georgia" panose="02040502050405020303" pitchFamily="18" charset="0"/>
                <a:ea typeface="宋体" panose="02010600030101010101" pitchFamily="2" charset="-122"/>
              </a:rPr>
              <a:t>Measures for the Security Review of Foreign Investment </a:t>
            </a:r>
            <a:r>
              <a:rPr lang="en-US" altLang="zh-CN" sz="900" dirty="0">
                <a:latin typeface="Georgia" panose="02040502050405020303" pitchFamily="18" charset="0"/>
                <a:ea typeface="宋体" panose="02010600030101010101" pitchFamily="2" charset="-122"/>
              </a:rPr>
              <a:t>was promulgated on December 19, 2020 and came into force </a:t>
            </a:r>
            <a:r>
              <a:rPr lang="en-US" altLang="zh-CN" sz="900" b="1" u="sng" dirty="0">
                <a:latin typeface="Georgia" panose="02040502050405020303" pitchFamily="18" charset="0"/>
                <a:ea typeface="宋体" panose="02010600030101010101" pitchFamily="2" charset="-122"/>
              </a:rPr>
              <a:t>on January 18, 2021</a:t>
            </a:r>
            <a:r>
              <a:rPr lang="en-US" altLang="zh-CN" sz="900" dirty="0">
                <a:latin typeface="Georgia" panose="02040502050405020303" pitchFamily="18" charset="0"/>
                <a:ea typeface="宋体" panose="02010600030101010101" pitchFamily="2" charset="-122"/>
              </a:rPr>
              <a:t>. It clearly stipulates the scope of foreign investment that should be subject to security review, which involves </a:t>
            </a:r>
            <a:r>
              <a:rPr lang="en-US" altLang="zh-CN" sz="900" b="1" dirty="0">
                <a:latin typeface="Georgia" panose="02040502050405020303" pitchFamily="18" charset="0"/>
                <a:ea typeface="宋体" panose="02010600030101010101" pitchFamily="2" charset="-122"/>
              </a:rPr>
              <a:t>two aspects</a:t>
            </a:r>
            <a:r>
              <a:rPr lang="en-US" altLang="zh-CN" sz="900" dirty="0">
                <a:latin typeface="Georgia" panose="02040502050405020303" pitchFamily="18" charset="0"/>
                <a:ea typeface="宋体" panose="02010600030101010101" pitchFamily="2" charset="-122"/>
              </a:rPr>
              <a:t>:</a:t>
            </a:r>
            <a:endParaRPr lang="en-US" altLang="zh-CN" sz="900" dirty="0">
              <a:latin typeface="Georgia" panose="02040502050405020303" pitchFamily="18" charset="0"/>
              <a:ea typeface="宋体" panose="02010600030101010101" pitchFamily="2" charset="-122"/>
            </a:endParaRPr>
          </a:p>
          <a:p>
            <a:pPr marL="360680" algn="just"/>
            <a:endParaRPr lang="en-US" altLang="zh-CN" sz="900" i="1" dirty="0">
              <a:latin typeface="Georgia" panose="02040502050405020303" pitchFamily="18" charset="0"/>
              <a:ea typeface="宋体" panose="02010600030101010101" pitchFamily="2" charset="-122"/>
            </a:endParaRPr>
          </a:p>
          <a:p>
            <a:pPr marL="589280" indent="-228600" algn="just">
              <a:buAutoNum type="arabicParenBoth"/>
            </a:pPr>
            <a:r>
              <a:rPr lang="en-US" altLang="zh-CN" sz="900" b="1" dirty="0">
                <a:latin typeface="Georgia" panose="02040502050405020303" pitchFamily="18" charset="0"/>
                <a:ea typeface="宋体" panose="02010600030101010101" pitchFamily="2" charset="-122"/>
              </a:rPr>
              <a:t>investment in </a:t>
            </a:r>
            <a:r>
              <a:rPr lang="en-US" altLang="zh-CN" sz="900" dirty="0">
                <a:latin typeface="Georgia" panose="02040502050405020303" pitchFamily="18" charset="0"/>
                <a:ea typeface="宋体" panose="02010600030101010101" pitchFamily="2" charset="-122"/>
              </a:rPr>
              <a:t>fields related to </a:t>
            </a:r>
            <a:r>
              <a:rPr lang="en-US" altLang="zh-CN" sz="900" b="1" dirty="0">
                <a:latin typeface="Georgia" panose="02040502050405020303" pitchFamily="18" charset="0"/>
                <a:ea typeface="宋体" panose="02010600030101010101" pitchFamily="2" charset="-122"/>
              </a:rPr>
              <a:t>national defense and security</a:t>
            </a:r>
            <a:r>
              <a:rPr lang="en-US" altLang="zh-CN" sz="900" dirty="0">
                <a:latin typeface="Georgia" panose="02040502050405020303" pitchFamily="18" charset="0"/>
                <a:ea typeface="宋体" panose="02010600030101010101" pitchFamily="2" charset="-122"/>
              </a:rPr>
              <a:t>, such as the military industry and its supporting industries, as well as investment in areas surrounding military facilities and military industry facilities; and</a:t>
            </a:r>
            <a:endParaRPr lang="en-US" altLang="zh-CN" sz="900" dirty="0">
              <a:latin typeface="Georgia" panose="02040502050405020303" pitchFamily="18" charset="0"/>
              <a:ea typeface="宋体" panose="02010600030101010101" pitchFamily="2" charset="-122"/>
            </a:endParaRPr>
          </a:p>
          <a:p>
            <a:pPr marL="589280" indent="-228600" algn="just">
              <a:buAutoNum type="arabicParenBoth"/>
            </a:pPr>
            <a:endParaRPr lang="en-US" altLang="zh-CN" sz="900" dirty="0">
              <a:latin typeface="Georgia" panose="02040502050405020303" pitchFamily="18" charset="0"/>
              <a:ea typeface="宋体" panose="02010600030101010101" pitchFamily="2" charset="-122"/>
            </a:endParaRPr>
          </a:p>
          <a:p>
            <a:pPr marL="589280" indent="-228600" algn="just">
              <a:buAutoNum type="arabicParenBoth"/>
            </a:pPr>
            <a:r>
              <a:rPr lang="en-US" altLang="zh-CN" sz="900" b="1" dirty="0">
                <a:latin typeface="Georgia" panose="02040502050405020303" pitchFamily="18" charset="0"/>
                <a:ea typeface="宋体" panose="02010600030101010101" pitchFamily="2" charset="-122"/>
              </a:rPr>
              <a:t>investment in</a:t>
            </a:r>
            <a:r>
              <a:rPr lang="en-US" altLang="zh-CN" sz="900" dirty="0">
                <a:latin typeface="Georgia" panose="02040502050405020303" pitchFamily="18" charset="0"/>
                <a:ea typeface="宋体" panose="02010600030101010101" pitchFamily="2" charset="-122"/>
              </a:rPr>
              <a:t>, and </a:t>
            </a:r>
            <a:r>
              <a:rPr lang="en-US" altLang="zh-CN" sz="900" b="1" dirty="0">
                <a:latin typeface="Georgia" panose="02040502050405020303" pitchFamily="18" charset="0"/>
                <a:ea typeface="宋体" panose="02010600030101010101" pitchFamily="2" charset="-122"/>
              </a:rPr>
              <a:t>acquisition of actual control over</a:t>
            </a:r>
            <a:r>
              <a:rPr lang="en-US" altLang="zh-CN" sz="900" dirty="0">
                <a:latin typeface="Georgia" panose="02040502050405020303" pitchFamily="18" charset="0"/>
                <a:ea typeface="宋体" panose="02010600030101010101" pitchFamily="2" charset="-122"/>
              </a:rPr>
              <a:t>, companies in </a:t>
            </a:r>
            <a:r>
              <a:rPr lang="en-US" altLang="zh-CN" sz="900" b="1" dirty="0">
                <a:latin typeface="Georgia" panose="02040502050405020303" pitchFamily="18" charset="0"/>
                <a:ea typeface="宋体" panose="02010600030101010101" pitchFamily="2" charset="-122"/>
              </a:rPr>
              <a:t>nine areas concerning national security</a:t>
            </a:r>
            <a:r>
              <a:rPr lang="en-US" altLang="zh-CN" sz="900" dirty="0">
                <a:latin typeface="Georgia" panose="02040502050405020303" pitchFamily="18" charset="0"/>
                <a:ea typeface="宋体" panose="02010600030101010101" pitchFamily="2" charset="-122"/>
              </a:rPr>
              <a:t>, including:</a:t>
            </a:r>
            <a:endParaRPr lang="en-US" altLang="zh-CN" sz="900" dirty="0">
              <a:latin typeface="Georgia" panose="02040502050405020303" pitchFamily="18" charset="0"/>
              <a:ea typeface="宋体" panose="02010600030101010101" pitchFamily="2" charset="-122"/>
            </a:endParaRPr>
          </a:p>
          <a:p>
            <a:pPr marL="763905" indent="-186055" algn="just">
              <a:buAutoNum type="alphaUcPeriod"/>
            </a:pPr>
            <a:r>
              <a:rPr lang="en-US" altLang="zh-CN" sz="900" dirty="0">
                <a:latin typeface="Georgia" panose="02040502050405020303" pitchFamily="18" charset="0"/>
                <a:ea typeface="宋体" panose="02010600030101010101" pitchFamily="2" charset="-122"/>
              </a:rPr>
              <a:t>important agricultural products, </a:t>
            </a:r>
            <a:endParaRPr lang="en-US" altLang="zh-CN" sz="900" dirty="0">
              <a:latin typeface="Georgia" panose="02040502050405020303" pitchFamily="18" charset="0"/>
              <a:ea typeface="宋体" panose="02010600030101010101" pitchFamily="2" charset="-122"/>
            </a:endParaRPr>
          </a:p>
          <a:p>
            <a:pPr marL="763905" indent="-186055" algn="just">
              <a:buAutoNum type="alphaUcPeriod"/>
            </a:pPr>
            <a:r>
              <a:rPr lang="en-US" altLang="zh-CN" sz="900" dirty="0">
                <a:latin typeface="Georgia" panose="02040502050405020303" pitchFamily="18" charset="0"/>
                <a:ea typeface="宋体" panose="02010600030101010101" pitchFamily="2" charset="-122"/>
              </a:rPr>
              <a:t>important energy and resources,</a:t>
            </a:r>
            <a:r>
              <a:rPr lang="zh-CN" altLang="en-US" sz="900" dirty="0">
                <a:latin typeface="Georgia" panose="02040502050405020303" pitchFamily="18" charset="0"/>
                <a:ea typeface="宋体" panose="02010600030101010101" pitchFamily="2" charset="-122"/>
              </a:rPr>
              <a:t> </a:t>
            </a:r>
            <a:endParaRPr lang="en-US" altLang="zh-CN" sz="900" dirty="0">
              <a:latin typeface="Georgia" panose="02040502050405020303" pitchFamily="18" charset="0"/>
              <a:ea typeface="宋体" panose="02010600030101010101" pitchFamily="2" charset="-122"/>
            </a:endParaRPr>
          </a:p>
          <a:p>
            <a:pPr marL="763905" indent="-186055" algn="just">
              <a:buAutoNum type="alphaUcPeriod"/>
            </a:pPr>
            <a:r>
              <a:rPr lang="en-US" altLang="zh-CN" sz="900" dirty="0">
                <a:latin typeface="Georgia" panose="02040502050405020303" pitchFamily="18" charset="0"/>
                <a:ea typeface="宋体" panose="02010600030101010101" pitchFamily="2" charset="-122"/>
              </a:rPr>
              <a:t>important equipment manufacturing, </a:t>
            </a:r>
            <a:endParaRPr lang="en-US" altLang="zh-CN" sz="900" dirty="0">
              <a:latin typeface="Georgia" panose="02040502050405020303" pitchFamily="18" charset="0"/>
              <a:ea typeface="宋体" panose="02010600030101010101" pitchFamily="2" charset="-122"/>
            </a:endParaRPr>
          </a:p>
          <a:p>
            <a:pPr marL="763905" indent="-186055" algn="just">
              <a:buAutoNum type="alphaUcPeriod"/>
            </a:pPr>
            <a:r>
              <a:rPr lang="en-US" altLang="zh-CN" sz="900" dirty="0">
                <a:latin typeface="Georgia" panose="02040502050405020303" pitchFamily="18" charset="0"/>
                <a:ea typeface="宋体" panose="02010600030101010101" pitchFamily="2" charset="-122"/>
              </a:rPr>
              <a:t>important infrastructure, </a:t>
            </a:r>
            <a:endParaRPr lang="en-US" altLang="zh-CN" sz="900" dirty="0">
              <a:latin typeface="Georgia" panose="02040502050405020303" pitchFamily="18" charset="0"/>
              <a:ea typeface="宋体" panose="02010600030101010101" pitchFamily="2" charset="-122"/>
            </a:endParaRPr>
          </a:p>
          <a:p>
            <a:pPr marL="763905" indent="-186055" algn="just">
              <a:buAutoNum type="alphaUcPeriod"/>
            </a:pPr>
            <a:r>
              <a:rPr lang="en-US" altLang="zh-CN" sz="900" dirty="0">
                <a:latin typeface="Georgia" panose="02040502050405020303" pitchFamily="18" charset="0"/>
                <a:ea typeface="宋体" panose="02010600030101010101" pitchFamily="2" charset="-122"/>
              </a:rPr>
              <a:t>important transport services,</a:t>
            </a:r>
            <a:endParaRPr lang="en-US" altLang="zh-CN" sz="900" dirty="0">
              <a:latin typeface="Georgia" panose="02040502050405020303" pitchFamily="18" charset="0"/>
              <a:ea typeface="宋体" panose="02010600030101010101" pitchFamily="2" charset="-122"/>
            </a:endParaRPr>
          </a:p>
          <a:p>
            <a:pPr marL="763905" indent="-186055" algn="just">
              <a:buAutoNum type="alphaUcPeriod"/>
            </a:pPr>
            <a:r>
              <a:rPr lang="en-US" altLang="zh-CN" sz="900" dirty="0">
                <a:latin typeface="Georgia" panose="02040502050405020303" pitchFamily="18" charset="0"/>
                <a:ea typeface="宋体" panose="02010600030101010101" pitchFamily="2" charset="-122"/>
              </a:rPr>
              <a:t>important cultural products and services, </a:t>
            </a:r>
            <a:endParaRPr lang="en-US" altLang="zh-CN" sz="900" dirty="0">
              <a:latin typeface="Georgia" panose="02040502050405020303" pitchFamily="18" charset="0"/>
              <a:ea typeface="宋体" panose="02010600030101010101" pitchFamily="2" charset="-122"/>
            </a:endParaRPr>
          </a:p>
          <a:p>
            <a:pPr marL="763905" indent="-186055" algn="just">
              <a:buAutoNum type="alphaUcPeriod"/>
            </a:pPr>
            <a:r>
              <a:rPr lang="en-US" altLang="zh-CN" sz="900" dirty="0">
                <a:latin typeface="Georgia" panose="02040502050405020303" pitchFamily="18" charset="0"/>
                <a:ea typeface="宋体" panose="02010600030101010101" pitchFamily="2" charset="-122"/>
              </a:rPr>
              <a:t>important information technology and Internet products and services, </a:t>
            </a:r>
            <a:endParaRPr lang="en-US" altLang="zh-CN" sz="900" dirty="0">
              <a:latin typeface="Georgia" panose="02040502050405020303" pitchFamily="18" charset="0"/>
              <a:ea typeface="宋体" panose="02010600030101010101" pitchFamily="2" charset="-122"/>
            </a:endParaRPr>
          </a:p>
          <a:p>
            <a:pPr marL="763905" indent="-186055" algn="just">
              <a:buAutoNum type="alphaUcPeriod"/>
            </a:pPr>
            <a:r>
              <a:rPr lang="en-US" altLang="zh-CN" sz="900" dirty="0">
                <a:latin typeface="Georgia" panose="02040502050405020303" pitchFamily="18" charset="0"/>
                <a:ea typeface="宋体" panose="02010600030101010101" pitchFamily="2" charset="-122"/>
              </a:rPr>
              <a:t>important financial services, and</a:t>
            </a:r>
            <a:endParaRPr lang="en-US" altLang="zh-CN" sz="900" dirty="0">
              <a:latin typeface="Georgia" panose="02040502050405020303" pitchFamily="18" charset="0"/>
              <a:ea typeface="宋体" panose="02010600030101010101" pitchFamily="2" charset="-122"/>
            </a:endParaRPr>
          </a:p>
          <a:p>
            <a:pPr marL="763905" indent="-186055" algn="just">
              <a:buAutoNum type="alphaUcPeriod"/>
            </a:pPr>
            <a:r>
              <a:rPr lang="en-US" altLang="zh-CN" sz="900" dirty="0">
                <a:latin typeface="Georgia" panose="02040502050405020303" pitchFamily="18" charset="0"/>
                <a:ea typeface="宋体" panose="02010600030101010101" pitchFamily="2" charset="-122"/>
              </a:rPr>
              <a:t>key technologies and other important fields.</a:t>
            </a:r>
            <a:endParaRPr lang="en-US" altLang="zh-CN" sz="900" dirty="0">
              <a:latin typeface="Georgia" panose="02040502050405020303" pitchFamily="18" charset="0"/>
              <a:ea typeface="宋体" panose="02010600030101010101" pitchFamily="2" charset="-122"/>
            </a:endParaRPr>
          </a:p>
          <a:p>
            <a:pPr marL="763905" indent="-186055" algn="just"/>
            <a:endParaRPr lang="en-US" altLang="zh-CN" sz="900" dirty="0">
              <a:latin typeface="Georgia" panose="02040502050405020303" pitchFamily="18" charset="0"/>
              <a:ea typeface="宋体" panose="02010600030101010101" pitchFamily="2" charset="-122"/>
            </a:endParaRPr>
          </a:p>
          <a:p>
            <a:pPr marL="763905" indent="-186055" algn="just"/>
            <a:endParaRPr lang="en-US" altLang="zh-CN" sz="1000" dirty="0">
              <a:latin typeface="Georgia" panose="02040502050405020303" pitchFamily="18" charset="0"/>
              <a:ea typeface="宋体" panose="02010600030101010101" pitchFamily="2" charset="-122"/>
            </a:endParaRPr>
          </a:p>
          <a:p>
            <a:pPr marL="447675" algn="just">
              <a:buSzPct val="80000"/>
            </a:pPr>
            <a:endParaRPr lang="en-US" altLang="zh-CN" sz="1000" dirty="0">
              <a:latin typeface="Georgia" panose="02040502050405020303" pitchFamily="18" charset="0"/>
              <a:ea typeface="宋体" panose="02010600030101010101" pitchFamily="2"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图示&#10;&#10;描述已自动生成"/>
          <p:cNvPicPr>
            <a:picLocks noChangeAspect="1"/>
          </p:cNvPicPr>
          <p:nvPr/>
        </p:nvPicPr>
        <p:blipFill rotWithShape="1">
          <a:blip r:embed="rId1">
            <a:extLst>
              <a:ext uri="{BEBA8EAE-BF5A-486C-A8C5-ECC9F3942E4B}">
                <a14:imgProps xmlns:a14="http://schemas.microsoft.com/office/drawing/2010/main">
                  <a14:imgLayer r:embed="rId2">
                    <a14:imgEffect>
                      <a14:sharpenSoften amount="61000"/>
                    </a14:imgEffect>
                  </a14:imgLayer>
                </a14:imgProps>
              </a:ext>
            </a:extLst>
          </a:blip>
          <a:srcRect t="1416" b="1828"/>
          <a:stretch>
            <a:fillRect/>
          </a:stretch>
        </p:blipFill>
        <p:spPr>
          <a:xfrm>
            <a:off x="4968054" y="857621"/>
            <a:ext cx="3725525" cy="3816674"/>
          </a:xfrm>
          <a:prstGeom prst="rect">
            <a:avLst/>
          </a:prstGeom>
        </p:spPr>
      </p:pic>
      <p:sp>
        <p:nvSpPr>
          <p:cNvPr id="2" name="标题 1"/>
          <p:cNvSpPr>
            <a:spLocks noGrp="1"/>
          </p:cNvSpPr>
          <p:nvPr>
            <p:ph type="title"/>
          </p:nvPr>
        </p:nvSpPr>
        <p:spPr>
          <a:xfrm>
            <a:off x="-19122" y="273833"/>
            <a:ext cx="6512911" cy="351428"/>
          </a:xfrm>
          <a:solidFill>
            <a:srgbClr val="C31E24"/>
          </a:solidFill>
        </p:spPr>
        <p:txBody>
          <a:bodyPr>
            <a:noAutofit/>
          </a:bodyPr>
          <a:lstStyle/>
          <a:p>
            <a:r>
              <a:rPr lang="en-US" altLang="zh-CN" sz="1200" b="1">
                <a:solidFill>
                  <a:schemeClr val="bg1"/>
                </a:solidFill>
                <a:latin typeface="Georgia" panose="02040502050405020303" pitchFamily="18" charset="0"/>
                <a:ea typeface="微软雅黑" panose="020B0503020204020204" pitchFamily="34" charset="-122"/>
                <a:cs typeface="Arial" panose="020B0604020202020204" pitchFamily="34" charset="0"/>
              </a:rPr>
              <a:t>2.2</a:t>
            </a:r>
            <a:r>
              <a:rPr lang="zh-CN" altLang="en-US" sz="1200" b="1">
                <a:solidFill>
                  <a:schemeClr val="bg1"/>
                </a:solidFill>
                <a:latin typeface="Georgia" panose="02040502050405020303" pitchFamily="18" charset="0"/>
                <a:ea typeface="微软雅黑" panose="020B0503020204020204" pitchFamily="34" charset="-122"/>
                <a:cs typeface="Arial" panose="020B0604020202020204" pitchFamily="34" charset="0"/>
              </a:rPr>
              <a:t> </a:t>
            </a:r>
            <a:r>
              <a:rPr lang="en-US" altLang="zh-CN" sz="1200" b="1">
                <a:solidFill>
                  <a:schemeClr val="bg1"/>
                </a:solidFill>
                <a:latin typeface="Georgia" panose="02040502050405020303" pitchFamily="18" charset="0"/>
                <a:ea typeface="微软雅黑" panose="020B0503020204020204" pitchFamily="34" charset="-122"/>
                <a:cs typeface="Arial" panose="020B0604020202020204" pitchFamily="34" charset="0"/>
              </a:rPr>
              <a:t>Key policies for business entry and operation by foreign investment in China</a:t>
            </a:r>
            <a:endParaRPr lang="zh-CN" altLang="en-US" sz="1200" b="1">
              <a:solidFill>
                <a:schemeClr val="bg1"/>
              </a:solidFill>
              <a:latin typeface="Georgia" panose="02040502050405020303" pitchFamily="18" charset="0"/>
              <a:ea typeface="微软雅黑" panose="020B0503020204020204" pitchFamily="34" charset="-122"/>
              <a:cs typeface="Arial" panose="020B0604020202020204" pitchFamily="34" charset="0"/>
            </a:endParaRPr>
          </a:p>
        </p:txBody>
      </p:sp>
      <p:sp>
        <p:nvSpPr>
          <p:cNvPr id="3" name="灯片编号占位符 4"/>
          <p:cNvSpPr>
            <a:spLocks noGrp="1"/>
          </p:cNvSpPr>
          <p:nvPr>
            <p:ph type="sldNum" sz="quarter" idx="10"/>
          </p:nvPr>
        </p:nvSpPr>
        <p:spPr>
          <a:xfrm>
            <a:off x="8314840" y="4913981"/>
            <a:ext cx="378739" cy="281593"/>
          </a:xfrm>
        </p:spPr>
        <p:txBody>
          <a:bodyPr/>
          <a:lstStyle/>
          <a:p>
            <a:fld id="{45F3BD24-A578-5544-8B66-0AC732B1B665}" type="slidenum">
              <a:rPr kumimoji="1" lang="zh-CN" altLang="en-US" smtClean="0">
                <a:latin typeface="Arial" panose="020B0604020202020204" pitchFamily="34" charset="0"/>
                <a:ea typeface="微软雅黑" panose="020B0503020204020204" pitchFamily="34" charset="-122"/>
                <a:cs typeface="Arial" panose="020B0604020202020204" pitchFamily="34" charset="0"/>
              </a:rPr>
            </a:fld>
            <a:endParaRPr kumimoji="1" lang="zh-CN" altLang="en-US">
              <a:latin typeface="Arial" panose="020B0604020202020204" pitchFamily="34" charset="0"/>
              <a:ea typeface="微软雅黑" panose="020B0503020204020204" pitchFamily="34" charset="-122"/>
              <a:cs typeface="Arial" panose="020B0604020202020204" pitchFamily="34" charset="0"/>
            </a:endParaRPr>
          </a:p>
        </p:txBody>
      </p:sp>
      <p:cxnSp>
        <p:nvCxnSpPr>
          <p:cNvPr id="4" name="直接连接符 14"/>
          <p:cNvCxnSpPr/>
          <p:nvPr/>
        </p:nvCxnSpPr>
        <p:spPr>
          <a:xfrm>
            <a:off x="387867" y="763999"/>
            <a:ext cx="3429124" cy="0"/>
          </a:xfrm>
          <a:prstGeom prst="line">
            <a:avLst/>
          </a:prstGeom>
          <a:ln w="12700">
            <a:solidFill>
              <a:schemeClr val="bg1">
                <a:lumMod val="75000"/>
                <a:alpha val="80000"/>
              </a:schemeClr>
            </a:solidFill>
          </a:ln>
        </p:spPr>
        <p:style>
          <a:lnRef idx="1">
            <a:schemeClr val="dk1"/>
          </a:lnRef>
          <a:fillRef idx="0">
            <a:schemeClr val="dk1"/>
          </a:fillRef>
          <a:effectRef idx="0">
            <a:schemeClr val="dk1"/>
          </a:effectRef>
          <a:fontRef idx="minor">
            <a:schemeClr val="tx1"/>
          </a:fontRef>
        </p:style>
      </p:cxnSp>
      <p:sp>
        <p:nvSpPr>
          <p:cNvPr id="5" name="文本框 4"/>
          <p:cNvSpPr txBox="1"/>
          <p:nvPr/>
        </p:nvSpPr>
        <p:spPr>
          <a:xfrm>
            <a:off x="281142" y="902738"/>
            <a:ext cx="3999546" cy="3370153"/>
          </a:xfrm>
          <a:prstGeom prst="rect">
            <a:avLst/>
          </a:prstGeom>
          <a:noFill/>
        </p:spPr>
        <p:txBody>
          <a:bodyPr wrap="square" rtlCol="0">
            <a:spAutoFit/>
          </a:bodyPr>
          <a:lstStyle/>
          <a:p>
            <a:pPr marL="171450" indent="-171450">
              <a:buFont typeface="Arial" panose="020B0604020202020204" pitchFamily="34" charset="0"/>
              <a:buChar char="•"/>
            </a:pPr>
            <a:r>
              <a:rPr lang="en-US" altLang="zh-CN" sz="1000" b="1" dirty="0">
                <a:latin typeface="Georgia" panose="02040502050405020303" pitchFamily="18" charset="0"/>
                <a:ea typeface="宋体" panose="02010600030101010101" pitchFamily="2" charset="-122"/>
              </a:rPr>
              <a:t>FOREIGN INVESTMENT </a:t>
            </a:r>
            <a:r>
              <a:rPr lang="en-US" altLang="zh-CN" sz="1000" b="1" dirty="0">
                <a:solidFill>
                  <a:srgbClr val="C00000"/>
                </a:solidFill>
                <a:latin typeface="Georgia" panose="02040502050405020303" pitchFamily="18" charset="0"/>
                <a:ea typeface="宋体" panose="02010600030101010101" pitchFamily="2" charset="-122"/>
              </a:rPr>
              <a:t>MANAGEMENT</a:t>
            </a:r>
            <a:r>
              <a:rPr lang="en-US" altLang="zh-CN" sz="1000" b="1" dirty="0">
                <a:latin typeface="Georgia" panose="02040502050405020303" pitchFamily="18" charset="0"/>
                <a:ea typeface="宋体" panose="02010600030101010101" pitchFamily="2" charset="-122"/>
              </a:rPr>
              <a:t> POLICIES</a:t>
            </a:r>
            <a:endParaRPr lang="en-US" altLang="zh-CN" sz="1000" b="1" dirty="0">
              <a:latin typeface="Georgia" panose="02040502050405020303" pitchFamily="18" charset="0"/>
              <a:ea typeface="宋体" panose="02010600030101010101" pitchFamily="2" charset="-122"/>
            </a:endParaRPr>
          </a:p>
          <a:p>
            <a:pPr marL="171450" indent="-171450">
              <a:buFont typeface="Arial" panose="020B0604020202020204" pitchFamily="34" charset="0"/>
              <a:buChar char="•"/>
            </a:pPr>
            <a:endParaRPr lang="en-US" altLang="zh-CN" sz="1000" b="1" dirty="0">
              <a:latin typeface="Georgia" panose="02040502050405020303" pitchFamily="18" charset="0"/>
              <a:ea typeface="宋体" panose="02010600030101010101" pitchFamily="2" charset="-122"/>
            </a:endParaRPr>
          </a:p>
          <a:p>
            <a:pPr marL="360680" indent="-176530">
              <a:buFont typeface="Wingdings" panose="05000000000000000000" pitchFamily="2" charset="2"/>
              <a:buChar char="Ø"/>
            </a:pPr>
            <a:r>
              <a:rPr lang="en-US" altLang="zh-CN" sz="1000" b="1" dirty="0">
                <a:latin typeface="Georgia" panose="02040502050405020303" pitchFamily="18" charset="0"/>
                <a:ea typeface="宋体" panose="02010600030101010101" pitchFamily="2" charset="-122"/>
              </a:rPr>
              <a:t>Information Reporting System </a:t>
            </a:r>
            <a:endParaRPr lang="en-US" altLang="zh-CN" sz="1000" b="1" dirty="0">
              <a:latin typeface="Georgia" panose="02040502050405020303" pitchFamily="18" charset="0"/>
              <a:ea typeface="宋体" panose="02010600030101010101" pitchFamily="2" charset="-122"/>
            </a:endParaRPr>
          </a:p>
          <a:p>
            <a:pPr marL="360680" indent="-176530">
              <a:buFont typeface="Wingdings" panose="05000000000000000000" pitchFamily="2" charset="2"/>
              <a:buChar char="Ø"/>
            </a:pPr>
            <a:endParaRPr lang="en-US" altLang="zh-CN" sz="1000" dirty="0">
              <a:latin typeface="Georgia" panose="02040502050405020303" pitchFamily="18" charset="0"/>
              <a:ea typeface="宋体" panose="02010600030101010101" pitchFamily="2" charset="-122"/>
            </a:endParaRPr>
          </a:p>
          <a:p>
            <a:pPr marL="360680" algn="just"/>
            <a:r>
              <a:rPr lang="en-US" altLang="zh-CN" sz="900" dirty="0">
                <a:latin typeface="Georgia" panose="02040502050405020303" pitchFamily="18" charset="0"/>
                <a:ea typeface="宋体" panose="02010600030101010101" pitchFamily="2" charset="-122"/>
              </a:rPr>
              <a:t>China has established </a:t>
            </a:r>
            <a:r>
              <a:rPr lang="en-US" altLang="zh-CN" sz="900" b="1" dirty="0">
                <a:latin typeface="Georgia" panose="02040502050405020303" pitchFamily="18" charset="0"/>
                <a:ea typeface="宋体" panose="02010600030101010101" pitchFamily="2" charset="-122"/>
              </a:rPr>
              <a:t>an information reporting system for foreign investment</a:t>
            </a:r>
            <a:r>
              <a:rPr lang="en-US" altLang="zh-CN" sz="900" dirty="0">
                <a:latin typeface="Georgia" panose="02040502050405020303" pitchFamily="18" charset="0"/>
                <a:ea typeface="宋体" panose="02010600030101010101" pitchFamily="2" charset="-122"/>
              </a:rPr>
              <a:t>. Foreign investors or foreign-invested enterprises shall submit investment information to the competent commercial departments </a:t>
            </a:r>
            <a:r>
              <a:rPr lang="en-US" altLang="zh-CN" sz="900" b="1" dirty="0">
                <a:latin typeface="Georgia" panose="02040502050405020303" pitchFamily="18" charset="0"/>
                <a:ea typeface="宋体" panose="02010600030101010101" pitchFamily="2" charset="-122"/>
              </a:rPr>
              <a:t>via the enterprise registration system </a:t>
            </a:r>
            <a:r>
              <a:rPr lang="en-US" altLang="zh-CN" sz="900" dirty="0">
                <a:latin typeface="Georgia" panose="02040502050405020303" pitchFamily="18" charset="0"/>
                <a:ea typeface="宋体" panose="02010600030101010101" pitchFamily="2" charset="-122"/>
              </a:rPr>
              <a:t>and the </a:t>
            </a:r>
            <a:r>
              <a:rPr lang="en-US" altLang="zh-CN" sz="900" b="1" dirty="0">
                <a:latin typeface="Georgia" panose="02040502050405020303" pitchFamily="18" charset="0"/>
                <a:ea typeface="宋体" panose="02010600030101010101" pitchFamily="2" charset="-122"/>
              </a:rPr>
              <a:t>national enterprise credit information publicity system</a:t>
            </a:r>
            <a:r>
              <a:rPr lang="en-US" altLang="zh-CN" sz="900" dirty="0">
                <a:latin typeface="Georgia" panose="02040502050405020303" pitchFamily="18" charset="0"/>
                <a:ea typeface="宋体" panose="02010600030101010101" pitchFamily="2" charset="-122"/>
              </a:rPr>
              <a:t>. Investment information submitted by foreign investors or foreign-invested enterprises must be authentic, accurate, and complete. </a:t>
            </a:r>
            <a:endParaRPr lang="en-US" altLang="zh-CN" sz="900" dirty="0">
              <a:latin typeface="Georgia" panose="02040502050405020303" pitchFamily="18" charset="0"/>
              <a:ea typeface="宋体" panose="02010600030101010101" pitchFamily="2" charset="-122"/>
            </a:endParaRPr>
          </a:p>
          <a:p>
            <a:pPr marL="360680" algn="just"/>
            <a:endParaRPr lang="en-US" altLang="zh-CN" sz="900" dirty="0">
              <a:latin typeface="Georgia" panose="02040502050405020303" pitchFamily="18" charset="0"/>
              <a:ea typeface="宋体" panose="02010600030101010101" pitchFamily="2" charset="-122"/>
            </a:endParaRPr>
          </a:p>
          <a:p>
            <a:pPr marL="360680" algn="just"/>
            <a:r>
              <a:rPr lang="en-US" altLang="zh-CN" sz="900" dirty="0">
                <a:latin typeface="Georgia" panose="02040502050405020303" pitchFamily="18" charset="0"/>
                <a:ea typeface="宋体" panose="02010600030101010101" pitchFamily="2" charset="-122"/>
              </a:rPr>
              <a:t>The </a:t>
            </a:r>
            <a:r>
              <a:rPr lang="en-US" altLang="zh-CN" sz="900" b="1" i="1" dirty="0">
                <a:latin typeface="Georgia" panose="02040502050405020303" pitchFamily="18" charset="0"/>
                <a:ea typeface="宋体" panose="02010600030101010101" pitchFamily="2" charset="-122"/>
              </a:rPr>
              <a:t>Measures for Reporting Foreign Investment Information and the Announcement on Matters Related to the Information Report on Foreign Investment </a:t>
            </a:r>
            <a:r>
              <a:rPr lang="en-US" altLang="zh-CN" sz="900" dirty="0">
                <a:latin typeface="Georgia" panose="02040502050405020303" pitchFamily="18" charset="0"/>
                <a:ea typeface="宋体" panose="02010600030101010101" pitchFamily="2" charset="-122"/>
              </a:rPr>
              <a:t>have been in effect since </a:t>
            </a:r>
            <a:r>
              <a:rPr lang="en-US" altLang="zh-CN" sz="900" b="1" u="sng" dirty="0">
                <a:latin typeface="Georgia" panose="02040502050405020303" pitchFamily="18" charset="0"/>
                <a:ea typeface="宋体" panose="02010600030101010101" pitchFamily="2" charset="-122"/>
              </a:rPr>
              <a:t>January 1, 2020</a:t>
            </a:r>
            <a:r>
              <a:rPr lang="en-US" altLang="zh-CN" sz="900" dirty="0">
                <a:latin typeface="Georgia" panose="02040502050405020303" pitchFamily="18" charset="0"/>
                <a:ea typeface="宋体" panose="02010600030101010101" pitchFamily="2" charset="-122"/>
              </a:rPr>
              <a:t>. Foreign investors and foreign-invested enterprises shall submit the </a:t>
            </a:r>
            <a:r>
              <a:rPr lang="en-US" altLang="zh-CN" sz="900" b="1" u="sng" dirty="0">
                <a:latin typeface="Georgia" panose="02040502050405020303" pitchFamily="18" charset="0"/>
                <a:ea typeface="宋体" panose="02010600030101010101" pitchFamily="2" charset="-122"/>
              </a:rPr>
              <a:t>initial report</a:t>
            </a:r>
            <a:r>
              <a:rPr lang="en-US" altLang="zh-CN" sz="900" dirty="0">
                <a:latin typeface="Georgia" panose="02040502050405020303" pitchFamily="18" charset="0"/>
                <a:ea typeface="宋体" panose="02010600030101010101" pitchFamily="2" charset="-122"/>
              </a:rPr>
              <a:t>, </a:t>
            </a:r>
            <a:r>
              <a:rPr lang="en-US" altLang="zh-CN" sz="900" b="1" u="sng" dirty="0">
                <a:latin typeface="Georgia" panose="02040502050405020303" pitchFamily="18" charset="0"/>
                <a:ea typeface="宋体" panose="02010600030101010101" pitchFamily="2" charset="-122"/>
              </a:rPr>
              <a:t>any reports of modification or cancellation</a:t>
            </a:r>
            <a:r>
              <a:rPr lang="en-US" altLang="zh-CN" sz="900" dirty="0">
                <a:latin typeface="Georgia" panose="02040502050405020303" pitchFamily="18" charset="0"/>
                <a:ea typeface="宋体" panose="02010600030101010101" pitchFamily="2" charset="-122"/>
              </a:rPr>
              <a:t>, and the </a:t>
            </a:r>
            <a:r>
              <a:rPr lang="en-US" altLang="zh-CN" sz="900" b="1" u="sng" dirty="0">
                <a:latin typeface="Georgia" panose="02040502050405020303" pitchFamily="18" charset="0"/>
                <a:ea typeface="宋体" panose="02010600030101010101" pitchFamily="2" charset="-122"/>
              </a:rPr>
              <a:t>annual report </a:t>
            </a:r>
            <a:r>
              <a:rPr lang="en-US" altLang="zh-CN" sz="900" dirty="0">
                <a:latin typeface="Georgia" panose="02040502050405020303" pitchFamily="18" charset="0"/>
                <a:ea typeface="宋体" panose="02010600030101010101" pitchFamily="2" charset="-122"/>
              </a:rPr>
              <a:t>to the competent commercial department in accordance with the requirements of the above- mentioned documents. </a:t>
            </a:r>
            <a:endParaRPr lang="en-US" altLang="zh-CN" sz="900" dirty="0">
              <a:latin typeface="Georgia" panose="02040502050405020303" pitchFamily="18" charset="0"/>
              <a:ea typeface="宋体" panose="02010600030101010101" pitchFamily="2" charset="-122"/>
            </a:endParaRPr>
          </a:p>
          <a:p>
            <a:pPr marL="360680" algn="just"/>
            <a:endParaRPr lang="en-US" altLang="zh-CN" sz="1000" dirty="0">
              <a:latin typeface="Georgia" panose="02040502050405020303" pitchFamily="18" charset="0"/>
              <a:ea typeface="宋体" panose="02010600030101010101" pitchFamily="2" charset="-122"/>
            </a:endParaRPr>
          </a:p>
          <a:p>
            <a:pPr marL="447675" algn="just">
              <a:buSzPct val="80000"/>
            </a:pPr>
            <a:endParaRPr lang="en-US" altLang="zh-CN" sz="1000" dirty="0">
              <a:latin typeface="Georgia" panose="02040502050405020303" pitchFamily="18" charset="0"/>
              <a:ea typeface="宋体" panose="02010600030101010101" pitchFamily="2" charset="-122"/>
            </a:endParaRPr>
          </a:p>
        </p:txBody>
      </p:sp>
      <p:pic>
        <p:nvPicPr>
          <p:cNvPr id="7" name="图片 6" descr="文本&#10;&#10;描述已自动生成"/>
          <p:cNvPicPr>
            <a:picLocks noChangeAspect="1"/>
          </p:cNvPicPr>
          <p:nvPr/>
        </p:nvPicPr>
        <p:blipFill>
          <a:blip r:embed="rId3">
            <a:extLst>
              <a:ext uri="{BEBA8EAE-BF5A-486C-A8C5-ECC9F3942E4B}">
                <a14:imgProps xmlns:a14="http://schemas.microsoft.com/office/drawing/2010/main">
                  <a14:imgLayer r:embed="rId4">
                    <a14:imgEffect>
                      <a14:sharpenSoften amount="46000"/>
                    </a14:imgEffect>
                  </a14:imgLayer>
                </a14:imgProps>
              </a:ext>
            </a:extLst>
          </a:blip>
          <a:stretch>
            <a:fillRect/>
          </a:stretch>
        </p:blipFill>
        <p:spPr>
          <a:xfrm>
            <a:off x="859797" y="4027132"/>
            <a:ext cx="3151402" cy="647163"/>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示&#10;&#10;描述已自动生成"/>
          <p:cNvPicPr>
            <a:picLocks noChangeAspect="1"/>
          </p:cNvPicPr>
          <p:nvPr/>
        </p:nvPicPr>
        <p:blipFill rotWithShape="1">
          <a:blip r:embed="rId1">
            <a:extLst>
              <a:ext uri="{BEBA8EAE-BF5A-486C-A8C5-ECC9F3942E4B}">
                <a14:imgProps xmlns:a14="http://schemas.microsoft.com/office/drawing/2010/main">
                  <a14:imgLayer r:embed="rId2">
                    <a14:imgEffect>
                      <a14:sharpenSoften amount="48000"/>
                    </a14:imgEffect>
                  </a14:imgLayer>
                </a14:imgProps>
              </a:ext>
            </a:extLst>
          </a:blip>
          <a:srcRect t="1774" b="2216"/>
          <a:stretch>
            <a:fillRect/>
          </a:stretch>
        </p:blipFill>
        <p:spPr>
          <a:xfrm>
            <a:off x="4958397" y="1106909"/>
            <a:ext cx="2885292" cy="3834796"/>
          </a:xfrm>
          <a:prstGeom prst="rect">
            <a:avLst/>
          </a:prstGeom>
          <a:effectLst>
            <a:outerShdw dist="50800" dir="5400000" sx="200000" sy="200000" algn="ctr" rotWithShape="0">
              <a:schemeClr val="bg1">
                <a:alpha val="0"/>
              </a:schemeClr>
            </a:outerShdw>
          </a:effectLst>
        </p:spPr>
      </p:pic>
      <p:pic>
        <p:nvPicPr>
          <p:cNvPr id="8" name="图片 7" descr="图示&#10;&#10;描述已自动生成"/>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b="2166"/>
          <a:stretch>
            <a:fillRect/>
          </a:stretch>
        </p:blipFill>
        <p:spPr>
          <a:xfrm>
            <a:off x="498973" y="1079185"/>
            <a:ext cx="3425084" cy="3834796"/>
          </a:xfrm>
          <a:prstGeom prst="rect">
            <a:avLst/>
          </a:prstGeom>
        </p:spPr>
      </p:pic>
      <p:sp>
        <p:nvSpPr>
          <p:cNvPr id="2" name="标题 1"/>
          <p:cNvSpPr>
            <a:spLocks noGrp="1"/>
          </p:cNvSpPr>
          <p:nvPr>
            <p:ph type="title"/>
          </p:nvPr>
        </p:nvSpPr>
        <p:spPr>
          <a:xfrm>
            <a:off x="-19122" y="273833"/>
            <a:ext cx="6512911" cy="351428"/>
          </a:xfrm>
          <a:solidFill>
            <a:srgbClr val="C31E24"/>
          </a:solidFill>
        </p:spPr>
        <p:txBody>
          <a:bodyPr>
            <a:noAutofit/>
          </a:bodyPr>
          <a:lstStyle/>
          <a:p>
            <a:r>
              <a:rPr lang="en-US" altLang="zh-CN" sz="1200" b="1">
                <a:solidFill>
                  <a:schemeClr val="bg1"/>
                </a:solidFill>
                <a:latin typeface="Georgia" panose="02040502050405020303" pitchFamily="18" charset="0"/>
                <a:ea typeface="微软雅黑" panose="020B0503020204020204" pitchFamily="34" charset="-122"/>
                <a:cs typeface="Arial" panose="020B0604020202020204" pitchFamily="34" charset="0"/>
              </a:rPr>
              <a:t>2.3</a:t>
            </a:r>
            <a:r>
              <a:rPr lang="zh-CN" altLang="en-US" sz="1200" b="1">
                <a:solidFill>
                  <a:schemeClr val="bg1"/>
                </a:solidFill>
                <a:latin typeface="Georgia" panose="02040502050405020303" pitchFamily="18" charset="0"/>
                <a:ea typeface="微软雅黑" panose="020B0503020204020204" pitchFamily="34" charset="-122"/>
                <a:cs typeface="Arial" panose="020B0604020202020204" pitchFamily="34" charset="0"/>
              </a:rPr>
              <a:t> </a:t>
            </a:r>
            <a:r>
              <a:rPr lang="en-US" altLang="zh-CN" sz="1200" b="1">
                <a:solidFill>
                  <a:schemeClr val="bg1"/>
                </a:solidFill>
                <a:latin typeface="Georgia" panose="02040502050405020303" pitchFamily="18" charset="0"/>
                <a:ea typeface="微软雅黑" panose="020B0503020204020204" pitchFamily="34" charset="-122"/>
                <a:cs typeface="Arial" panose="020B0604020202020204" pitchFamily="34" charset="0"/>
              </a:rPr>
              <a:t>Procedures for incorporation and operation by foreign investment in China</a:t>
            </a:r>
            <a:endParaRPr lang="zh-CN" altLang="en-US" sz="1200" b="1">
              <a:solidFill>
                <a:schemeClr val="bg1"/>
              </a:solidFill>
              <a:latin typeface="Georgia" panose="02040502050405020303" pitchFamily="18" charset="0"/>
              <a:ea typeface="微软雅黑" panose="020B0503020204020204" pitchFamily="34" charset="-122"/>
              <a:cs typeface="Arial" panose="020B0604020202020204" pitchFamily="34" charset="0"/>
            </a:endParaRPr>
          </a:p>
        </p:txBody>
      </p:sp>
      <p:sp>
        <p:nvSpPr>
          <p:cNvPr id="3" name="灯片编号占位符 4"/>
          <p:cNvSpPr>
            <a:spLocks noGrp="1"/>
          </p:cNvSpPr>
          <p:nvPr>
            <p:ph type="sldNum" sz="quarter" idx="10"/>
          </p:nvPr>
        </p:nvSpPr>
        <p:spPr>
          <a:xfrm>
            <a:off x="8314840" y="4913981"/>
            <a:ext cx="378739" cy="281593"/>
          </a:xfrm>
        </p:spPr>
        <p:txBody>
          <a:bodyPr/>
          <a:lstStyle/>
          <a:p>
            <a:fld id="{45F3BD24-A578-5544-8B66-0AC732B1B665}" type="slidenum">
              <a:rPr kumimoji="1" lang="zh-CN" altLang="en-US" smtClean="0">
                <a:latin typeface="Arial" panose="020B0604020202020204" pitchFamily="34" charset="0"/>
                <a:ea typeface="微软雅黑" panose="020B0503020204020204" pitchFamily="34" charset="-122"/>
                <a:cs typeface="Arial" panose="020B0604020202020204" pitchFamily="34" charset="0"/>
              </a:rPr>
            </a:fld>
            <a:endParaRPr kumimoji="1" lang="zh-CN" altLang="en-US">
              <a:latin typeface="Arial" panose="020B0604020202020204" pitchFamily="34" charset="0"/>
              <a:ea typeface="微软雅黑" panose="020B0503020204020204" pitchFamily="34" charset="-122"/>
              <a:cs typeface="Arial" panose="020B0604020202020204" pitchFamily="34" charset="0"/>
            </a:endParaRPr>
          </a:p>
        </p:txBody>
      </p:sp>
      <p:cxnSp>
        <p:nvCxnSpPr>
          <p:cNvPr id="4" name="直接连接符 14"/>
          <p:cNvCxnSpPr/>
          <p:nvPr/>
        </p:nvCxnSpPr>
        <p:spPr>
          <a:xfrm>
            <a:off x="387867" y="763999"/>
            <a:ext cx="3429124" cy="0"/>
          </a:xfrm>
          <a:prstGeom prst="line">
            <a:avLst/>
          </a:prstGeom>
          <a:ln w="12700">
            <a:solidFill>
              <a:schemeClr val="bg1">
                <a:lumMod val="75000"/>
                <a:alpha val="80000"/>
              </a:schemeClr>
            </a:solidFill>
          </a:ln>
        </p:spPr>
        <p:style>
          <a:lnRef idx="1">
            <a:schemeClr val="dk1"/>
          </a:lnRef>
          <a:fillRef idx="0">
            <a:schemeClr val="dk1"/>
          </a:fillRef>
          <a:effectRef idx="0">
            <a:schemeClr val="dk1"/>
          </a:effectRef>
          <a:fontRef idx="minor">
            <a:schemeClr val="tx1"/>
          </a:fontRef>
        </p:style>
      </p:cxnSp>
      <p:sp>
        <p:nvSpPr>
          <p:cNvPr id="5" name="文本框 4"/>
          <p:cNvSpPr txBox="1"/>
          <p:nvPr/>
        </p:nvSpPr>
        <p:spPr>
          <a:xfrm>
            <a:off x="281141" y="902738"/>
            <a:ext cx="3800665" cy="553998"/>
          </a:xfrm>
          <a:prstGeom prst="rect">
            <a:avLst/>
          </a:prstGeom>
          <a:noFill/>
        </p:spPr>
        <p:txBody>
          <a:bodyPr wrap="square" rtlCol="0">
            <a:spAutoFit/>
          </a:bodyPr>
          <a:lstStyle/>
          <a:p>
            <a:pPr marL="171450" indent="-171450">
              <a:buFont typeface="Arial" panose="020B0604020202020204" pitchFamily="34" charset="0"/>
              <a:buChar char="•"/>
            </a:pPr>
            <a:r>
              <a:rPr lang="en-US" altLang="zh-CN" sz="1000" b="1">
                <a:latin typeface="Georgia" panose="02040502050405020303" pitchFamily="18" charset="0"/>
                <a:ea typeface="宋体" panose="02010600030101010101" pitchFamily="2" charset="-122"/>
              </a:rPr>
              <a:t>ENTERPRISE INCORPORATION</a:t>
            </a:r>
            <a:endParaRPr lang="zh-CN" altLang="zh-CN" sz="1000" b="1">
              <a:latin typeface="Georgia" panose="02040502050405020303" pitchFamily="18" charset="0"/>
              <a:ea typeface="宋体" panose="02010600030101010101" pitchFamily="2" charset="-122"/>
            </a:endParaRPr>
          </a:p>
          <a:p>
            <a:pPr marL="171450" indent="-171450">
              <a:buFont typeface="Arial" panose="020B0604020202020204" pitchFamily="34" charset="0"/>
              <a:buChar char="•"/>
            </a:pPr>
            <a:endParaRPr lang="en-US" altLang="zh-CN" sz="1000" b="1">
              <a:latin typeface="Georgia" panose="02040502050405020303" pitchFamily="18" charset="0"/>
              <a:ea typeface="宋体" panose="02010600030101010101" pitchFamily="2" charset="-122"/>
            </a:endParaRPr>
          </a:p>
          <a:p>
            <a:pPr marL="447675" algn="just">
              <a:buSzPct val="80000"/>
            </a:pPr>
            <a:endParaRPr lang="en-US" altLang="zh-CN" sz="1000">
              <a:latin typeface="Georgia" panose="02040502050405020303" pitchFamily="18" charset="0"/>
              <a:ea typeface="宋体" panose="02010600030101010101" pitchFamily="2" charset="-122"/>
            </a:endParaRPr>
          </a:p>
        </p:txBody>
      </p:sp>
      <p:sp>
        <p:nvSpPr>
          <p:cNvPr id="9" name="文本框 8"/>
          <p:cNvSpPr txBox="1"/>
          <p:nvPr/>
        </p:nvSpPr>
        <p:spPr>
          <a:xfrm>
            <a:off x="4703544" y="911501"/>
            <a:ext cx="3800665" cy="553998"/>
          </a:xfrm>
          <a:prstGeom prst="rect">
            <a:avLst/>
          </a:prstGeom>
          <a:noFill/>
        </p:spPr>
        <p:txBody>
          <a:bodyPr wrap="square" rtlCol="0">
            <a:spAutoFit/>
          </a:bodyPr>
          <a:lstStyle/>
          <a:p>
            <a:pPr marL="171450" indent="-171450">
              <a:buFont typeface="Arial" panose="020B0604020202020204" pitchFamily="34" charset="0"/>
              <a:buChar char="•"/>
            </a:pPr>
            <a:r>
              <a:rPr lang="en-US" altLang="zh-CN" sz="1000" b="1">
                <a:latin typeface="Georgia" panose="02040502050405020303" pitchFamily="18" charset="0"/>
                <a:ea typeface="宋体" panose="02010600030101010101" pitchFamily="2" charset="-122"/>
              </a:rPr>
              <a:t>ENTERPRISE MODIFICATION</a:t>
            </a:r>
            <a:endParaRPr lang="zh-CN" altLang="zh-CN" sz="1000" b="1">
              <a:latin typeface="Georgia" panose="02040502050405020303" pitchFamily="18" charset="0"/>
              <a:ea typeface="宋体" panose="02010600030101010101" pitchFamily="2" charset="-122"/>
            </a:endParaRPr>
          </a:p>
          <a:p>
            <a:pPr marL="171450" indent="-171450">
              <a:buFont typeface="Arial" panose="020B0604020202020204" pitchFamily="34" charset="0"/>
              <a:buChar char="•"/>
            </a:pPr>
            <a:endParaRPr lang="en-US" altLang="zh-CN" sz="1000" b="1">
              <a:latin typeface="Georgia" panose="02040502050405020303" pitchFamily="18" charset="0"/>
              <a:ea typeface="宋体" panose="02010600030101010101" pitchFamily="2" charset="-122"/>
            </a:endParaRPr>
          </a:p>
          <a:p>
            <a:pPr marL="447675" algn="just">
              <a:buSzPct val="80000"/>
            </a:pPr>
            <a:endParaRPr lang="en-US" altLang="zh-CN" sz="1000">
              <a:latin typeface="Georgia" panose="02040502050405020303" pitchFamily="18" charset="0"/>
              <a:ea typeface="宋体" panose="02010600030101010101" pitchFamily="2"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122" y="273833"/>
            <a:ext cx="6512911" cy="351428"/>
          </a:xfrm>
          <a:solidFill>
            <a:srgbClr val="C31E24"/>
          </a:solidFill>
        </p:spPr>
        <p:txBody>
          <a:bodyPr>
            <a:noAutofit/>
          </a:bodyPr>
          <a:lstStyle/>
          <a:p>
            <a:r>
              <a:rPr lang="en-US" altLang="zh-CN" sz="1200" b="1">
                <a:solidFill>
                  <a:schemeClr val="bg1"/>
                </a:solidFill>
                <a:latin typeface="Georgia" panose="02040502050405020303" pitchFamily="18" charset="0"/>
                <a:ea typeface="微软雅黑" panose="020B0503020204020204" pitchFamily="34" charset="-122"/>
                <a:cs typeface="Arial" panose="020B0604020202020204" pitchFamily="34" charset="0"/>
              </a:rPr>
              <a:t>2.3</a:t>
            </a:r>
            <a:r>
              <a:rPr lang="zh-CN" altLang="en-US" sz="1200" b="1">
                <a:solidFill>
                  <a:schemeClr val="bg1"/>
                </a:solidFill>
                <a:latin typeface="Georgia" panose="02040502050405020303" pitchFamily="18" charset="0"/>
                <a:ea typeface="微软雅黑" panose="020B0503020204020204" pitchFamily="34" charset="-122"/>
                <a:cs typeface="Arial" panose="020B0604020202020204" pitchFamily="34" charset="0"/>
              </a:rPr>
              <a:t> </a:t>
            </a:r>
            <a:r>
              <a:rPr lang="en-US" altLang="zh-CN" sz="1200" b="1">
                <a:solidFill>
                  <a:schemeClr val="bg1"/>
                </a:solidFill>
                <a:latin typeface="Georgia" panose="02040502050405020303" pitchFamily="18" charset="0"/>
                <a:ea typeface="微软雅黑" panose="020B0503020204020204" pitchFamily="34" charset="-122"/>
                <a:cs typeface="Arial" panose="020B0604020202020204" pitchFamily="34" charset="0"/>
              </a:rPr>
              <a:t>Procedures for incorporation and operation by foreign investment in China</a:t>
            </a:r>
            <a:endParaRPr lang="zh-CN" altLang="en-US" sz="1200" b="1">
              <a:solidFill>
                <a:schemeClr val="bg1"/>
              </a:solidFill>
              <a:latin typeface="Georgia" panose="02040502050405020303" pitchFamily="18" charset="0"/>
              <a:ea typeface="微软雅黑" panose="020B0503020204020204" pitchFamily="34" charset="-122"/>
              <a:cs typeface="Arial" panose="020B0604020202020204" pitchFamily="34" charset="0"/>
            </a:endParaRPr>
          </a:p>
        </p:txBody>
      </p:sp>
      <p:sp>
        <p:nvSpPr>
          <p:cNvPr id="3" name="灯片编号占位符 4"/>
          <p:cNvSpPr>
            <a:spLocks noGrp="1"/>
          </p:cNvSpPr>
          <p:nvPr>
            <p:ph type="sldNum" sz="quarter" idx="10"/>
          </p:nvPr>
        </p:nvSpPr>
        <p:spPr>
          <a:xfrm>
            <a:off x="8314840" y="4913981"/>
            <a:ext cx="378739" cy="281593"/>
          </a:xfrm>
        </p:spPr>
        <p:txBody>
          <a:bodyPr/>
          <a:lstStyle/>
          <a:p>
            <a:fld id="{45F3BD24-A578-5544-8B66-0AC732B1B665}" type="slidenum">
              <a:rPr kumimoji="1" lang="zh-CN" altLang="en-US" smtClean="0">
                <a:latin typeface="Arial" panose="020B0604020202020204" pitchFamily="34" charset="0"/>
                <a:ea typeface="微软雅黑" panose="020B0503020204020204" pitchFamily="34" charset="-122"/>
                <a:cs typeface="Arial" panose="020B0604020202020204" pitchFamily="34" charset="0"/>
              </a:rPr>
            </a:fld>
            <a:endParaRPr kumimoji="1" lang="zh-CN" altLang="en-US">
              <a:latin typeface="Arial" panose="020B0604020202020204" pitchFamily="34" charset="0"/>
              <a:ea typeface="微软雅黑" panose="020B0503020204020204" pitchFamily="34" charset="-122"/>
              <a:cs typeface="Arial" panose="020B0604020202020204" pitchFamily="34" charset="0"/>
            </a:endParaRPr>
          </a:p>
        </p:txBody>
      </p:sp>
      <p:cxnSp>
        <p:nvCxnSpPr>
          <p:cNvPr id="4" name="直接连接符 14"/>
          <p:cNvCxnSpPr/>
          <p:nvPr/>
        </p:nvCxnSpPr>
        <p:spPr>
          <a:xfrm>
            <a:off x="387867" y="763999"/>
            <a:ext cx="3429124" cy="0"/>
          </a:xfrm>
          <a:prstGeom prst="line">
            <a:avLst/>
          </a:prstGeom>
          <a:ln w="12700">
            <a:solidFill>
              <a:schemeClr val="bg1">
                <a:lumMod val="75000"/>
                <a:alpha val="80000"/>
              </a:schemeClr>
            </a:solidFill>
          </a:ln>
        </p:spPr>
        <p:style>
          <a:lnRef idx="1">
            <a:schemeClr val="dk1"/>
          </a:lnRef>
          <a:fillRef idx="0">
            <a:schemeClr val="dk1"/>
          </a:fillRef>
          <a:effectRef idx="0">
            <a:schemeClr val="dk1"/>
          </a:effectRef>
          <a:fontRef idx="minor">
            <a:schemeClr val="tx1"/>
          </a:fontRef>
        </p:style>
      </p:cxnSp>
      <p:sp>
        <p:nvSpPr>
          <p:cNvPr id="5" name="文本框 4"/>
          <p:cNvSpPr txBox="1"/>
          <p:nvPr/>
        </p:nvSpPr>
        <p:spPr>
          <a:xfrm>
            <a:off x="281141" y="902738"/>
            <a:ext cx="3800665" cy="553998"/>
          </a:xfrm>
          <a:prstGeom prst="rect">
            <a:avLst/>
          </a:prstGeom>
          <a:noFill/>
        </p:spPr>
        <p:txBody>
          <a:bodyPr wrap="square" rtlCol="0">
            <a:spAutoFit/>
          </a:bodyPr>
          <a:lstStyle/>
          <a:p>
            <a:pPr marL="171450" indent="-171450">
              <a:buFont typeface="Arial" panose="020B0604020202020204" pitchFamily="34" charset="0"/>
              <a:buChar char="•"/>
            </a:pPr>
            <a:r>
              <a:rPr lang="en-US" altLang="zh-CN" sz="1000" b="1">
                <a:latin typeface="Georgia" panose="02040502050405020303" pitchFamily="18" charset="0"/>
                <a:ea typeface="宋体" panose="02010600030101010101" pitchFamily="2" charset="-122"/>
              </a:rPr>
              <a:t>TAXATION</a:t>
            </a:r>
            <a:endParaRPr lang="zh-CN" altLang="zh-CN" sz="1000" b="1">
              <a:latin typeface="Georgia" panose="02040502050405020303" pitchFamily="18" charset="0"/>
              <a:ea typeface="宋体" panose="02010600030101010101" pitchFamily="2" charset="-122"/>
            </a:endParaRPr>
          </a:p>
          <a:p>
            <a:pPr marL="171450" indent="-171450">
              <a:buFont typeface="Arial" panose="020B0604020202020204" pitchFamily="34" charset="0"/>
              <a:buChar char="•"/>
            </a:pPr>
            <a:endParaRPr lang="en-US" altLang="zh-CN" sz="1000" b="1">
              <a:latin typeface="Georgia" panose="02040502050405020303" pitchFamily="18" charset="0"/>
              <a:ea typeface="宋体" panose="02010600030101010101" pitchFamily="2" charset="-122"/>
            </a:endParaRPr>
          </a:p>
          <a:p>
            <a:pPr marL="447675" algn="just">
              <a:buSzPct val="80000"/>
            </a:pPr>
            <a:endParaRPr lang="en-US" altLang="zh-CN" sz="1000">
              <a:latin typeface="Georgia" panose="02040502050405020303" pitchFamily="18" charset="0"/>
              <a:ea typeface="宋体" panose="02010600030101010101" pitchFamily="2" charset="-122"/>
            </a:endParaRPr>
          </a:p>
        </p:txBody>
      </p:sp>
      <p:sp>
        <p:nvSpPr>
          <p:cNvPr id="9" name="文本框 8"/>
          <p:cNvSpPr txBox="1"/>
          <p:nvPr/>
        </p:nvSpPr>
        <p:spPr>
          <a:xfrm>
            <a:off x="4703544" y="911501"/>
            <a:ext cx="3800665" cy="553998"/>
          </a:xfrm>
          <a:prstGeom prst="rect">
            <a:avLst/>
          </a:prstGeom>
          <a:noFill/>
        </p:spPr>
        <p:txBody>
          <a:bodyPr wrap="square" rtlCol="0">
            <a:spAutoFit/>
          </a:bodyPr>
          <a:lstStyle/>
          <a:p>
            <a:pPr marL="171450" indent="-171450">
              <a:buFont typeface="Arial" panose="020B0604020202020204" pitchFamily="34" charset="0"/>
              <a:buChar char="•"/>
            </a:pPr>
            <a:r>
              <a:rPr lang="en-US" altLang="zh-CN" sz="1000" b="1">
                <a:latin typeface="Georgia" panose="02040502050405020303" pitchFamily="18" charset="0"/>
                <a:ea typeface="宋体" panose="02010600030101010101" pitchFamily="2" charset="-122"/>
              </a:rPr>
              <a:t>CUSTOMS</a:t>
            </a:r>
            <a:endParaRPr lang="zh-CN" altLang="zh-CN" sz="1000" b="1">
              <a:latin typeface="Georgia" panose="02040502050405020303" pitchFamily="18" charset="0"/>
              <a:ea typeface="宋体" panose="02010600030101010101" pitchFamily="2" charset="-122"/>
            </a:endParaRPr>
          </a:p>
          <a:p>
            <a:pPr marL="171450" indent="-171450">
              <a:buFont typeface="Arial" panose="020B0604020202020204" pitchFamily="34" charset="0"/>
              <a:buChar char="•"/>
            </a:pPr>
            <a:endParaRPr lang="en-US" altLang="zh-CN" sz="1000" b="1">
              <a:latin typeface="Georgia" panose="02040502050405020303" pitchFamily="18" charset="0"/>
              <a:ea typeface="宋体" panose="02010600030101010101" pitchFamily="2" charset="-122"/>
            </a:endParaRPr>
          </a:p>
          <a:p>
            <a:pPr marL="447675" algn="just">
              <a:buSzPct val="80000"/>
            </a:pPr>
            <a:endParaRPr lang="en-US" altLang="zh-CN" sz="1000">
              <a:latin typeface="Georgia" panose="02040502050405020303" pitchFamily="18" charset="0"/>
              <a:ea typeface="宋体" panose="02010600030101010101" pitchFamily="2" charset="-122"/>
            </a:endParaRPr>
          </a:p>
        </p:txBody>
      </p:sp>
      <p:pic>
        <p:nvPicPr>
          <p:cNvPr id="7" name="图片 6" descr="图示&#10;&#10;描述已自动生成"/>
          <p:cNvPicPr>
            <a:picLocks noChangeAspect="1"/>
          </p:cNvPicPr>
          <p:nvPr/>
        </p:nvPicPr>
        <p:blipFill>
          <a:blip r:embed="rId1">
            <a:extLst>
              <a:ext uri="{BEBA8EAE-BF5A-486C-A8C5-ECC9F3942E4B}">
                <a14:imgProps xmlns:a14="http://schemas.microsoft.com/office/drawing/2010/main">
                  <a14:imgLayer r:embed="rId2">
                    <a14:imgEffect>
                      <a14:sharpenSoften amount="40000"/>
                    </a14:imgEffect>
                  </a14:imgLayer>
                </a14:imgProps>
              </a:ext>
            </a:extLst>
          </a:blip>
          <a:stretch>
            <a:fillRect/>
          </a:stretch>
        </p:blipFill>
        <p:spPr>
          <a:xfrm>
            <a:off x="525320" y="1119726"/>
            <a:ext cx="3495921" cy="3846812"/>
          </a:xfrm>
          <a:prstGeom prst="rect">
            <a:avLst/>
          </a:prstGeom>
        </p:spPr>
      </p:pic>
      <p:pic>
        <p:nvPicPr>
          <p:cNvPr id="12" name="图片 11" descr="图示&#10;&#10;描述已自动生成"/>
          <p:cNvPicPr>
            <a:picLocks noChangeAspect="1"/>
          </p:cNvPicPr>
          <p:nvPr/>
        </p:nvPicPr>
        <p:blipFill>
          <a:blip r:embed="rId3">
            <a:extLst>
              <a:ext uri="{BEBA8EAE-BF5A-486C-A8C5-ECC9F3942E4B}">
                <a14:imgProps xmlns:a14="http://schemas.microsoft.com/office/drawing/2010/main">
                  <a14:imgLayer r:embed="rId4">
                    <a14:imgEffect>
                      <a14:sharpenSoften amount="55000"/>
                    </a14:imgEffect>
                  </a14:imgLayer>
                </a14:imgProps>
              </a:ext>
            </a:extLst>
          </a:blip>
          <a:stretch>
            <a:fillRect/>
          </a:stretch>
        </p:blipFill>
        <p:spPr>
          <a:xfrm>
            <a:off x="4935194" y="1127818"/>
            <a:ext cx="3645056" cy="3846812"/>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122" y="273833"/>
            <a:ext cx="6512911" cy="351428"/>
          </a:xfrm>
          <a:solidFill>
            <a:srgbClr val="C31E24"/>
          </a:solidFill>
        </p:spPr>
        <p:txBody>
          <a:bodyPr>
            <a:noAutofit/>
          </a:bodyPr>
          <a:lstStyle/>
          <a:p>
            <a:r>
              <a:rPr lang="en-US" altLang="zh-CN" sz="1200" b="1">
                <a:solidFill>
                  <a:schemeClr val="bg1"/>
                </a:solidFill>
                <a:latin typeface="Georgia" panose="02040502050405020303" pitchFamily="18" charset="0"/>
                <a:ea typeface="微软雅黑" panose="020B0503020204020204" pitchFamily="34" charset="-122"/>
                <a:cs typeface="Arial" panose="020B0604020202020204" pitchFamily="34" charset="0"/>
              </a:rPr>
              <a:t>2.3</a:t>
            </a:r>
            <a:r>
              <a:rPr lang="zh-CN" altLang="en-US" sz="1200" b="1">
                <a:solidFill>
                  <a:schemeClr val="bg1"/>
                </a:solidFill>
                <a:latin typeface="Georgia" panose="02040502050405020303" pitchFamily="18" charset="0"/>
                <a:ea typeface="微软雅黑" panose="020B0503020204020204" pitchFamily="34" charset="-122"/>
                <a:cs typeface="Arial" panose="020B0604020202020204" pitchFamily="34" charset="0"/>
              </a:rPr>
              <a:t> </a:t>
            </a:r>
            <a:r>
              <a:rPr lang="en-US" altLang="zh-CN" sz="1200" b="1">
                <a:solidFill>
                  <a:schemeClr val="bg1"/>
                </a:solidFill>
                <a:latin typeface="Georgia" panose="02040502050405020303" pitchFamily="18" charset="0"/>
                <a:ea typeface="微软雅黑" panose="020B0503020204020204" pitchFamily="34" charset="-122"/>
                <a:cs typeface="Arial" panose="020B0604020202020204" pitchFamily="34" charset="0"/>
              </a:rPr>
              <a:t>Procedures for incorporation and operation by foreign investment in China</a:t>
            </a:r>
            <a:endParaRPr lang="zh-CN" altLang="en-US" sz="1200" b="1">
              <a:solidFill>
                <a:schemeClr val="bg1"/>
              </a:solidFill>
              <a:latin typeface="Georgia" panose="02040502050405020303" pitchFamily="18" charset="0"/>
              <a:ea typeface="微软雅黑" panose="020B0503020204020204" pitchFamily="34" charset="-122"/>
              <a:cs typeface="Arial" panose="020B0604020202020204" pitchFamily="34" charset="0"/>
            </a:endParaRPr>
          </a:p>
        </p:txBody>
      </p:sp>
      <p:sp>
        <p:nvSpPr>
          <p:cNvPr id="3" name="灯片编号占位符 4"/>
          <p:cNvSpPr>
            <a:spLocks noGrp="1"/>
          </p:cNvSpPr>
          <p:nvPr>
            <p:ph type="sldNum" sz="quarter" idx="10"/>
          </p:nvPr>
        </p:nvSpPr>
        <p:spPr>
          <a:xfrm>
            <a:off x="8314840" y="4913981"/>
            <a:ext cx="378739" cy="281593"/>
          </a:xfrm>
        </p:spPr>
        <p:txBody>
          <a:bodyPr/>
          <a:lstStyle/>
          <a:p>
            <a:fld id="{45F3BD24-A578-5544-8B66-0AC732B1B665}" type="slidenum">
              <a:rPr kumimoji="1" lang="zh-CN" altLang="en-US" smtClean="0">
                <a:latin typeface="Arial" panose="020B0604020202020204" pitchFamily="34" charset="0"/>
                <a:ea typeface="微软雅黑" panose="020B0503020204020204" pitchFamily="34" charset="-122"/>
                <a:cs typeface="Arial" panose="020B0604020202020204" pitchFamily="34" charset="0"/>
              </a:rPr>
            </a:fld>
            <a:endParaRPr kumimoji="1" lang="zh-CN" altLang="en-US">
              <a:latin typeface="Arial" panose="020B0604020202020204" pitchFamily="34" charset="0"/>
              <a:ea typeface="微软雅黑" panose="020B0503020204020204" pitchFamily="34" charset="-122"/>
              <a:cs typeface="Arial" panose="020B0604020202020204" pitchFamily="34" charset="0"/>
            </a:endParaRPr>
          </a:p>
        </p:txBody>
      </p:sp>
      <p:cxnSp>
        <p:nvCxnSpPr>
          <p:cNvPr id="4" name="直接连接符 14"/>
          <p:cNvCxnSpPr/>
          <p:nvPr/>
        </p:nvCxnSpPr>
        <p:spPr>
          <a:xfrm>
            <a:off x="387867" y="763999"/>
            <a:ext cx="3429124" cy="0"/>
          </a:xfrm>
          <a:prstGeom prst="line">
            <a:avLst/>
          </a:prstGeom>
          <a:ln w="12700">
            <a:solidFill>
              <a:schemeClr val="bg1">
                <a:lumMod val="75000"/>
                <a:alpha val="80000"/>
              </a:schemeClr>
            </a:solidFill>
          </a:ln>
        </p:spPr>
        <p:style>
          <a:lnRef idx="1">
            <a:schemeClr val="dk1"/>
          </a:lnRef>
          <a:fillRef idx="0">
            <a:schemeClr val="dk1"/>
          </a:fillRef>
          <a:effectRef idx="0">
            <a:schemeClr val="dk1"/>
          </a:effectRef>
          <a:fontRef idx="minor">
            <a:schemeClr val="tx1"/>
          </a:fontRef>
        </p:style>
      </p:cxnSp>
      <p:sp>
        <p:nvSpPr>
          <p:cNvPr id="5" name="文本框 4"/>
          <p:cNvSpPr txBox="1"/>
          <p:nvPr/>
        </p:nvSpPr>
        <p:spPr>
          <a:xfrm>
            <a:off x="281141" y="902738"/>
            <a:ext cx="3800665" cy="553998"/>
          </a:xfrm>
          <a:prstGeom prst="rect">
            <a:avLst/>
          </a:prstGeom>
          <a:noFill/>
        </p:spPr>
        <p:txBody>
          <a:bodyPr wrap="square" rtlCol="0">
            <a:spAutoFit/>
          </a:bodyPr>
          <a:lstStyle/>
          <a:p>
            <a:pPr marL="171450" indent="-171450">
              <a:buFont typeface="Arial" panose="020B0604020202020204" pitchFamily="34" charset="0"/>
              <a:buChar char="•"/>
            </a:pPr>
            <a:r>
              <a:rPr lang="en-US" altLang="zh-CN" sz="1000" b="1">
                <a:latin typeface="Georgia" panose="02040502050405020303" pitchFamily="18" charset="0"/>
                <a:ea typeface="宋体" panose="02010600030101010101" pitchFamily="2" charset="-122"/>
              </a:rPr>
              <a:t>FOREIGN</a:t>
            </a:r>
            <a:r>
              <a:rPr lang="zh-CN" altLang="en-US" sz="1000" b="1">
                <a:latin typeface="Georgia" panose="02040502050405020303" pitchFamily="18" charset="0"/>
                <a:ea typeface="宋体" panose="02010600030101010101" pitchFamily="2" charset="-122"/>
              </a:rPr>
              <a:t> </a:t>
            </a:r>
            <a:r>
              <a:rPr lang="en-US" altLang="zh-CN" sz="1000" b="1">
                <a:latin typeface="Georgia" panose="02040502050405020303" pitchFamily="18" charset="0"/>
                <a:ea typeface="宋体" panose="02010600030101010101" pitchFamily="2" charset="-122"/>
              </a:rPr>
              <a:t>EXCHANGE</a:t>
            </a:r>
            <a:endParaRPr lang="zh-CN" altLang="zh-CN" sz="1000" b="1">
              <a:latin typeface="Georgia" panose="02040502050405020303" pitchFamily="18" charset="0"/>
              <a:ea typeface="宋体" panose="02010600030101010101" pitchFamily="2" charset="-122"/>
            </a:endParaRPr>
          </a:p>
          <a:p>
            <a:pPr marL="171450" indent="-171450">
              <a:buFont typeface="Arial" panose="020B0604020202020204" pitchFamily="34" charset="0"/>
              <a:buChar char="•"/>
            </a:pPr>
            <a:endParaRPr lang="en-US" altLang="zh-CN" sz="1000" b="1">
              <a:latin typeface="Georgia" panose="02040502050405020303" pitchFamily="18" charset="0"/>
              <a:ea typeface="宋体" panose="02010600030101010101" pitchFamily="2" charset="-122"/>
            </a:endParaRPr>
          </a:p>
          <a:p>
            <a:pPr marL="447675" algn="just">
              <a:buSzPct val="80000"/>
            </a:pPr>
            <a:endParaRPr lang="en-US" altLang="zh-CN" sz="1000">
              <a:latin typeface="Georgia" panose="02040502050405020303" pitchFamily="18" charset="0"/>
              <a:ea typeface="宋体" panose="02010600030101010101" pitchFamily="2" charset="-122"/>
            </a:endParaRPr>
          </a:p>
        </p:txBody>
      </p:sp>
      <p:sp>
        <p:nvSpPr>
          <p:cNvPr id="10" name="椭圆 9"/>
          <p:cNvSpPr/>
          <p:nvPr/>
        </p:nvSpPr>
        <p:spPr>
          <a:xfrm>
            <a:off x="606903" y="1172176"/>
            <a:ext cx="930584" cy="938846"/>
          </a:xfrm>
          <a:prstGeom prst="ellipse">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600">
              <a:latin typeface="Georgia" panose="02040502050405020303" pitchFamily="18" charset="0"/>
            </a:endParaRPr>
          </a:p>
        </p:txBody>
      </p:sp>
      <p:sp>
        <p:nvSpPr>
          <p:cNvPr id="11" name="矩形 10"/>
          <p:cNvSpPr/>
          <p:nvPr/>
        </p:nvSpPr>
        <p:spPr>
          <a:xfrm>
            <a:off x="307221" y="2419317"/>
            <a:ext cx="1529945" cy="316159"/>
          </a:xfrm>
          <a:prstGeom prst="rect">
            <a:avLst/>
          </a:prstGeom>
          <a:solidFill>
            <a:schemeClr val="bg1"/>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700">
                <a:solidFill>
                  <a:schemeClr val="tx1"/>
                </a:solidFill>
                <a:effectLst/>
                <a:latin typeface="Georgia" panose="02040502050405020303" pitchFamily="18" charset="0"/>
              </a:rPr>
              <a:t>Registering basic information on pre- establishment expenses </a:t>
            </a:r>
            <a:endParaRPr lang="en-US" altLang="zh-CN" sz="700">
              <a:solidFill>
                <a:schemeClr val="tx1"/>
              </a:solidFill>
              <a:effectLst/>
              <a:latin typeface="Georgia" panose="02040502050405020303" pitchFamily="18" charset="0"/>
            </a:endParaRPr>
          </a:p>
        </p:txBody>
      </p:sp>
      <p:sp>
        <p:nvSpPr>
          <p:cNvPr id="13" name="圆角矩形 12"/>
          <p:cNvSpPr/>
          <p:nvPr/>
        </p:nvSpPr>
        <p:spPr>
          <a:xfrm>
            <a:off x="169382" y="3010747"/>
            <a:ext cx="1895808" cy="1839254"/>
          </a:xfrm>
          <a:prstGeom prst="roundRect">
            <a:avLst/>
          </a:prstGeom>
          <a:solidFill>
            <a:schemeClr val="bg1"/>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altLang="zh-CN" sz="600">
                <a:solidFill>
                  <a:schemeClr val="tx1"/>
                </a:solidFill>
                <a:effectLst/>
                <a:latin typeface="Georgia" panose="02040502050405020303" pitchFamily="18" charset="0"/>
              </a:rPr>
              <a:t>1. Application Form for Registering Basic Information on Direct Investment in China; </a:t>
            </a:r>
            <a:endParaRPr lang="en-US" altLang="zh-CN" sz="600">
              <a:solidFill>
                <a:schemeClr val="tx1"/>
              </a:solidFill>
              <a:effectLst/>
              <a:latin typeface="Georgia" panose="02040502050405020303" pitchFamily="18" charset="0"/>
            </a:endParaRPr>
          </a:p>
          <a:p>
            <a:pPr algn="just"/>
            <a:r>
              <a:rPr lang="en-US" altLang="zh-CN" sz="600">
                <a:solidFill>
                  <a:schemeClr val="tx1"/>
                </a:solidFill>
                <a:effectLst/>
                <a:latin typeface="Georgia" panose="02040502050405020303" pitchFamily="18" charset="0"/>
              </a:rPr>
              <a:t>2. The "Notification on the Self-declaration of the Enterprise's Name" (the actual title of the document may differ depending on different provincial systems) downloaded and printed by the enterprise after it makes declaration through market regulation departments’ self-declaration system for enterprises' names, unless the submission is not required, as otherwise provided. </a:t>
            </a:r>
            <a:endParaRPr lang="en-US" altLang="zh-CN" sz="600">
              <a:solidFill>
                <a:schemeClr val="tx1"/>
              </a:solidFill>
              <a:effectLst/>
              <a:latin typeface="Georgia" panose="02040502050405020303" pitchFamily="18" charset="0"/>
            </a:endParaRPr>
          </a:p>
          <a:p>
            <a:pPr algn="just"/>
            <a:r>
              <a:rPr lang="en-US" altLang="zh-CN" sz="600">
                <a:solidFill>
                  <a:schemeClr val="tx1"/>
                </a:solidFill>
                <a:effectLst/>
                <a:latin typeface="Georgia" panose="02040502050405020303" pitchFamily="18" charset="0"/>
              </a:rPr>
              <a:t>3. If a foreign investor intends to remit start-up funds to an enterprise under paid-in capital registration system, other supporting materials from competent authorities of the relevant industry shall be provided as well. </a:t>
            </a:r>
            <a:endParaRPr lang="en-US" altLang="zh-CN" sz="600">
              <a:solidFill>
                <a:schemeClr val="tx1"/>
              </a:solidFill>
              <a:effectLst/>
              <a:latin typeface="Georgia" panose="02040502050405020303" pitchFamily="18" charset="0"/>
            </a:endParaRPr>
          </a:p>
          <a:p>
            <a:pPr algn="just"/>
            <a:endParaRPr kumimoji="1" lang="zh-CN" altLang="en-US" sz="600">
              <a:solidFill>
                <a:schemeClr val="tx1"/>
              </a:solidFill>
              <a:latin typeface="Georgia" panose="02040502050405020303" pitchFamily="18" charset="0"/>
            </a:endParaRPr>
          </a:p>
        </p:txBody>
      </p:sp>
      <p:sp>
        <p:nvSpPr>
          <p:cNvPr id="14" name="文本框 13"/>
          <p:cNvSpPr txBox="1"/>
          <p:nvPr/>
        </p:nvSpPr>
        <p:spPr>
          <a:xfrm>
            <a:off x="552659" y="1487224"/>
            <a:ext cx="1039067" cy="338554"/>
          </a:xfrm>
          <a:prstGeom prst="rect">
            <a:avLst/>
          </a:prstGeom>
          <a:noFill/>
        </p:spPr>
        <p:txBody>
          <a:bodyPr wrap="square" rtlCol="0">
            <a:spAutoFit/>
          </a:bodyPr>
          <a:lstStyle/>
          <a:p>
            <a:pPr algn="ctr"/>
            <a:r>
              <a:rPr lang="en-US" altLang="zh-CN" sz="800">
                <a:solidFill>
                  <a:schemeClr val="bg1"/>
                </a:solidFill>
                <a:effectLst/>
                <a:latin typeface="Georgia" panose="02040502050405020303" pitchFamily="18" charset="0"/>
              </a:rPr>
              <a:t>Pre-establishment </a:t>
            </a:r>
            <a:endParaRPr lang="en-US" altLang="zh-CN" sz="800">
              <a:solidFill>
                <a:schemeClr val="bg1"/>
              </a:solidFill>
              <a:effectLst/>
              <a:latin typeface="Georgia" panose="02040502050405020303" pitchFamily="18" charset="0"/>
            </a:endParaRPr>
          </a:p>
          <a:p>
            <a:pPr algn="ctr"/>
            <a:r>
              <a:rPr lang="en-US" altLang="zh-CN" sz="800">
                <a:solidFill>
                  <a:schemeClr val="bg1"/>
                </a:solidFill>
                <a:effectLst/>
                <a:latin typeface="Georgia" panose="02040502050405020303" pitchFamily="18" charset="0"/>
              </a:rPr>
              <a:t>remittance </a:t>
            </a:r>
            <a:endParaRPr lang="en-US" altLang="zh-CN" sz="800">
              <a:solidFill>
                <a:schemeClr val="bg1"/>
              </a:solidFill>
              <a:effectLst/>
              <a:latin typeface="Georgia" panose="02040502050405020303" pitchFamily="18" charset="0"/>
            </a:endParaRPr>
          </a:p>
        </p:txBody>
      </p:sp>
      <p:sp>
        <p:nvSpPr>
          <p:cNvPr id="19" name="椭圆 18"/>
          <p:cNvSpPr/>
          <p:nvPr/>
        </p:nvSpPr>
        <p:spPr>
          <a:xfrm>
            <a:off x="2749708" y="1172176"/>
            <a:ext cx="930584" cy="938846"/>
          </a:xfrm>
          <a:prstGeom prst="ellipse">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600">
              <a:latin typeface="Georgia" panose="02040502050405020303" pitchFamily="18" charset="0"/>
            </a:endParaRPr>
          </a:p>
        </p:txBody>
      </p:sp>
      <p:sp>
        <p:nvSpPr>
          <p:cNvPr id="20" name="矩形 19"/>
          <p:cNvSpPr/>
          <p:nvPr/>
        </p:nvSpPr>
        <p:spPr>
          <a:xfrm>
            <a:off x="2546379" y="2410856"/>
            <a:ext cx="1529945" cy="316159"/>
          </a:xfrm>
          <a:prstGeom prst="rect">
            <a:avLst/>
          </a:prstGeom>
          <a:solidFill>
            <a:schemeClr val="bg1"/>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700">
                <a:solidFill>
                  <a:schemeClr val="tx1"/>
                </a:solidFill>
                <a:latin typeface="Georgia" panose="02040502050405020303" pitchFamily="18" charset="0"/>
              </a:rPr>
              <a:t>Filing basic information on foreign-invested enterprises </a:t>
            </a:r>
            <a:endParaRPr lang="en-US" altLang="zh-CN" sz="700">
              <a:solidFill>
                <a:schemeClr val="tx1"/>
              </a:solidFill>
              <a:latin typeface="Georgia" panose="02040502050405020303" pitchFamily="18" charset="0"/>
            </a:endParaRPr>
          </a:p>
        </p:txBody>
      </p:sp>
      <p:sp>
        <p:nvSpPr>
          <p:cNvPr id="21" name="圆角矩形 20"/>
          <p:cNvSpPr/>
          <p:nvPr/>
        </p:nvSpPr>
        <p:spPr>
          <a:xfrm>
            <a:off x="2362324" y="3010747"/>
            <a:ext cx="1912543" cy="1828261"/>
          </a:xfrm>
          <a:prstGeom prst="roundRect">
            <a:avLst/>
          </a:prstGeom>
          <a:solidFill>
            <a:schemeClr val="bg1"/>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altLang="zh-CN" sz="600">
                <a:solidFill>
                  <a:schemeClr val="tx1"/>
                </a:solidFill>
                <a:latin typeface="Georgia" panose="02040502050405020303" pitchFamily="18" charset="0"/>
              </a:rPr>
              <a:t>1. Written application, with the "Application Form for Registering Basic Information on Direct Investment in China" attached; </a:t>
            </a:r>
            <a:endParaRPr lang="en-US" altLang="zh-CN" sz="600">
              <a:solidFill>
                <a:schemeClr val="tx1"/>
              </a:solidFill>
              <a:latin typeface="Georgia" panose="02040502050405020303" pitchFamily="18" charset="0"/>
            </a:endParaRPr>
          </a:p>
          <a:p>
            <a:pPr algn="just"/>
            <a:r>
              <a:rPr lang="en-US" altLang="zh-CN" sz="600">
                <a:solidFill>
                  <a:schemeClr val="tx1"/>
                </a:solidFill>
                <a:latin typeface="Georgia" panose="02040502050405020303" pitchFamily="18" charset="0"/>
              </a:rPr>
              <a:t>2. Copy of the business license, or copy of the modified business license (with official seal); </a:t>
            </a:r>
            <a:endParaRPr lang="en-US" altLang="zh-CN" sz="600">
              <a:solidFill>
                <a:schemeClr val="tx1"/>
              </a:solidFill>
              <a:latin typeface="Georgia" panose="02040502050405020303" pitchFamily="18" charset="0"/>
            </a:endParaRPr>
          </a:p>
          <a:p>
            <a:pPr algn="just"/>
            <a:r>
              <a:rPr lang="en-US" altLang="zh-CN" sz="600">
                <a:solidFill>
                  <a:schemeClr val="tx1"/>
                </a:solidFill>
                <a:latin typeface="Georgia" panose="02040502050405020303" pitchFamily="18" charset="0"/>
              </a:rPr>
              <a:t>3. Enterprises under the paid-in registered capital registration system shall also provide approval documents or other supporting materials from competent authorities of the relevant industry; </a:t>
            </a:r>
            <a:endParaRPr lang="en-US" altLang="zh-CN" sz="600">
              <a:solidFill>
                <a:schemeClr val="tx1"/>
              </a:solidFill>
              <a:latin typeface="Georgia" panose="02040502050405020303" pitchFamily="18" charset="0"/>
            </a:endParaRPr>
          </a:p>
          <a:p>
            <a:pPr algn="just"/>
            <a:r>
              <a:rPr lang="en-US" altLang="zh-CN" sz="600">
                <a:solidFill>
                  <a:schemeClr val="tx1"/>
                </a:solidFill>
                <a:latin typeface="Georgia" panose="02040502050405020303" pitchFamily="18" charset="0"/>
              </a:rPr>
              <a:t>4. If a foreign investor intends to invest in the mergers and acquisitions or the establishment of foreign-invested enterprises in China using the income legally obtained in the country, tax certificates from competent tax authorities shall be provided as well. </a:t>
            </a:r>
            <a:endParaRPr lang="en-US" altLang="zh-CN" sz="600">
              <a:solidFill>
                <a:schemeClr val="tx1"/>
              </a:solidFill>
              <a:latin typeface="Georgia" panose="02040502050405020303" pitchFamily="18" charset="0"/>
            </a:endParaRPr>
          </a:p>
          <a:p>
            <a:pPr algn="just"/>
            <a:endParaRPr lang="zh-CN" altLang="en-US" sz="600">
              <a:solidFill>
                <a:schemeClr val="tx1"/>
              </a:solidFill>
              <a:latin typeface="Georgia" panose="02040502050405020303" pitchFamily="18" charset="0"/>
            </a:endParaRPr>
          </a:p>
        </p:txBody>
      </p:sp>
      <p:sp>
        <p:nvSpPr>
          <p:cNvPr id="22" name="文本框 21"/>
          <p:cNvSpPr txBox="1"/>
          <p:nvPr/>
        </p:nvSpPr>
        <p:spPr>
          <a:xfrm>
            <a:off x="2720808" y="1233308"/>
            <a:ext cx="923948" cy="738664"/>
          </a:xfrm>
          <a:prstGeom prst="rect">
            <a:avLst/>
          </a:prstGeom>
          <a:noFill/>
        </p:spPr>
        <p:txBody>
          <a:bodyPr wrap="square" rtlCol="0">
            <a:spAutoFit/>
          </a:bodyPr>
          <a:lstStyle/>
          <a:p>
            <a:pPr algn="ctr"/>
            <a:r>
              <a:rPr lang="en-US" altLang="zh-CN" sz="700">
                <a:solidFill>
                  <a:schemeClr val="bg1"/>
                </a:solidFill>
                <a:effectLst/>
                <a:latin typeface="Georgia" panose="02040502050405020303" pitchFamily="18" charset="0"/>
              </a:rPr>
              <a:t>Newly- established enterprises, or foreign acquisition of domestic enterprises </a:t>
            </a:r>
            <a:endParaRPr lang="en-US" altLang="zh-CN" sz="700">
              <a:solidFill>
                <a:schemeClr val="bg1"/>
              </a:solidFill>
              <a:effectLst/>
              <a:latin typeface="Georgia" panose="02040502050405020303" pitchFamily="18" charset="0"/>
            </a:endParaRPr>
          </a:p>
        </p:txBody>
      </p:sp>
      <p:sp>
        <p:nvSpPr>
          <p:cNvPr id="23" name="椭圆 22"/>
          <p:cNvSpPr/>
          <p:nvPr/>
        </p:nvSpPr>
        <p:spPr>
          <a:xfrm>
            <a:off x="5083480" y="1172176"/>
            <a:ext cx="930584" cy="938846"/>
          </a:xfrm>
          <a:prstGeom prst="ellipse">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600">
              <a:latin typeface="Georgia" panose="02040502050405020303" pitchFamily="18" charset="0"/>
            </a:endParaRPr>
          </a:p>
        </p:txBody>
      </p:sp>
      <p:sp>
        <p:nvSpPr>
          <p:cNvPr id="24" name="矩形 23"/>
          <p:cNvSpPr/>
          <p:nvPr/>
        </p:nvSpPr>
        <p:spPr>
          <a:xfrm>
            <a:off x="4842904" y="2410856"/>
            <a:ext cx="1529945" cy="316159"/>
          </a:xfrm>
          <a:prstGeom prst="rect">
            <a:avLst/>
          </a:prstGeom>
          <a:solidFill>
            <a:schemeClr val="bg1"/>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600">
                <a:solidFill>
                  <a:schemeClr val="tx1"/>
                </a:solidFill>
                <a:latin typeface="Georgia" panose="02040502050405020303" pitchFamily="18" charset="0"/>
              </a:rPr>
              <a:t>Registration of modifications to the basic information on the foreign-invested enterprise </a:t>
            </a:r>
            <a:endParaRPr lang="en-US" altLang="zh-CN" sz="600">
              <a:solidFill>
                <a:schemeClr val="tx1"/>
              </a:solidFill>
              <a:latin typeface="Georgia" panose="02040502050405020303" pitchFamily="18" charset="0"/>
            </a:endParaRPr>
          </a:p>
        </p:txBody>
      </p:sp>
      <p:sp>
        <p:nvSpPr>
          <p:cNvPr id="26" name="文本框 25"/>
          <p:cNvSpPr txBox="1"/>
          <p:nvPr/>
        </p:nvSpPr>
        <p:spPr>
          <a:xfrm>
            <a:off x="5041951" y="1261072"/>
            <a:ext cx="1013639" cy="846386"/>
          </a:xfrm>
          <a:prstGeom prst="rect">
            <a:avLst/>
          </a:prstGeom>
          <a:noFill/>
        </p:spPr>
        <p:txBody>
          <a:bodyPr wrap="square" rtlCol="0">
            <a:spAutoFit/>
          </a:bodyPr>
          <a:lstStyle>
            <a:defPPr>
              <a:defRPr lang="en-US"/>
            </a:defPPr>
            <a:lvl1pPr algn="ctr">
              <a:defRPr sz="700">
                <a:solidFill>
                  <a:schemeClr val="bg1"/>
                </a:solidFill>
                <a:effectLst/>
                <a:latin typeface="Georgia" panose="02040502050405020303" pitchFamily="18" charset="0"/>
              </a:defRPr>
            </a:lvl1pPr>
          </a:lstStyle>
          <a:p>
            <a:r>
              <a:rPr lang="en-US" altLang="zh-CN" sz="600" dirty="0"/>
              <a:t>Modifications to registration items, including capital increase, capital reduction, transfer of equity, and change of place of registration </a:t>
            </a:r>
            <a:endParaRPr lang="en-US" altLang="zh-CN" sz="600" dirty="0"/>
          </a:p>
          <a:p>
            <a:endParaRPr lang="en-US" altLang="zh-CN" sz="600" dirty="0"/>
          </a:p>
        </p:txBody>
      </p:sp>
      <p:sp>
        <p:nvSpPr>
          <p:cNvPr id="27" name="椭圆 26"/>
          <p:cNvSpPr/>
          <p:nvPr/>
        </p:nvSpPr>
        <p:spPr>
          <a:xfrm>
            <a:off x="7393217" y="1172176"/>
            <a:ext cx="930584" cy="938846"/>
          </a:xfrm>
          <a:prstGeom prst="ellipse">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600">
              <a:latin typeface="Georgia" panose="02040502050405020303" pitchFamily="18" charset="0"/>
            </a:endParaRPr>
          </a:p>
        </p:txBody>
      </p:sp>
      <p:sp>
        <p:nvSpPr>
          <p:cNvPr id="28" name="矩形 27"/>
          <p:cNvSpPr/>
          <p:nvPr/>
        </p:nvSpPr>
        <p:spPr>
          <a:xfrm>
            <a:off x="7152641" y="2410856"/>
            <a:ext cx="1529945" cy="316159"/>
          </a:xfrm>
          <a:prstGeom prst="rect">
            <a:avLst/>
          </a:prstGeom>
          <a:solidFill>
            <a:schemeClr val="bg1"/>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600">
                <a:solidFill>
                  <a:schemeClr val="tx1"/>
                </a:solidFill>
                <a:latin typeface="Georgia" panose="02040502050405020303" pitchFamily="18" charset="0"/>
              </a:rPr>
              <a:t>Deregistration of the basic information on the foreign-invested enterprise </a:t>
            </a:r>
            <a:endParaRPr lang="en-US" altLang="zh-CN" sz="600">
              <a:solidFill>
                <a:schemeClr val="tx1"/>
              </a:solidFill>
              <a:latin typeface="Georgia" panose="02040502050405020303" pitchFamily="18" charset="0"/>
            </a:endParaRPr>
          </a:p>
        </p:txBody>
      </p:sp>
      <p:sp>
        <p:nvSpPr>
          <p:cNvPr id="30" name="文本框 29"/>
          <p:cNvSpPr txBox="1"/>
          <p:nvPr/>
        </p:nvSpPr>
        <p:spPr>
          <a:xfrm>
            <a:off x="7338802" y="1276461"/>
            <a:ext cx="1037147" cy="830997"/>
          </a:xfrm>
          <a:prstGeom prst="rect">
            <a:avLst/>
          </a:prstGeom>
          <a:noFill/>
        </p:spPr>
        <p:txBody>
          <a:bodyPr wrap="square" rtlCol="0">
            <a:spAutoFit/>
          </a:bodyPr>
          <a:lstStyle>
            <a:defPPr>
              <a:defRPr lang="en-US"/>
            </a:defPPr>
            <a:lvl1pPr algn="ctr">
              <a:defRPr sz="600">
                <a:solidFill>
                  <a:schemeClr val="bg1"/>
                </a:solidFill>
                <a:effectLst/>
                <a:latin typeface="Georgia" panose="02040502050405020303" pitchFamily="18" charset="0"/>
              </a:defRPr>
            </a:lvl1pPr>
          </a:lstStyle>
          <a:p>
            <a:r>
              <a:rPr lang="en-US" altLang="zh-CN" dirty="0"/>
              <a:t>Deregistration of </a:t>
            </a:r>
            <a:endParaRPr lang="en-US" altLang="zh-CN" dirty="0"/>
          </a:p>
          <a:p>
            <a:r>
              <a:rPr lang="en-US" altLang="zh-CN" dirty="0"/>
              <a:t>foreign-invested enterprises, or the conversion of foreign- invested enterprises into non-foreign-invested enterprises </a:t>
            </a:r>
            <a:endParaRPr lang="en-US" altLang="zh-CN" dirty="0"/>
          </a:p>
          <a:p>
            <a:endParaRPr lang="en-US" altLang="zh-CN" dirty="0"/>
          </a:p>
        </p:txBody>
      </p:sp>
      <p:sp>
        <p:nvSpPr>
          <p:cNvPr id="31" name="圆角矩形 30"/>
          <p:cNvSpPr/>
          <p:nvPr/>
        </p:nvSpPr>
        <p:spPr>
          <a:xfrm>
            <a:off x="4592500" y="3010747"/>
            <a:ext cx="1970607" cy="1828261"/>
          </a:xfrm>
          <a:prstGeom prst="roundRect">
            <a:avLst/>
          </a:prstGeom>
          <a:solidFill>
            <a:schemeClr val="bg1"/>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altLang="zh-CN" sz="600">
                <a:solidFill>
                  <a:schemeClr val="tx1"/>
                </a:solidFill>
                <a:latin typeface="Georgia" panose="02040502050405020303" pitchFamily="18" charset="0"/>
              </a:rPr>
              <a:t>1. Written application, with the "Operation Registration Certificate" attached; </a:t>
            </a:r>
            <a:endParaRPr lang="en-US" altLang="zh-CN" sz="600">
              <a:solidFill>
                <a:schemeClr val="tx1"/>
              </a:solidFill>
              <a:latin typeface="Georgia" panose="02040502050405020303" pitchFamily="18" charset="0"/>
            </a:endParaRPr>
          </a:p>
          <a:p>
            <a:pPr algn="just"/>
            <a:r>
              <a:rPr lang="en-US" altLang="zh-CN" sz="600">
                <a:solidFill>
                  <a:schemeClr val="tx1"/>
                </a:solidFill>
                <a:latin typeface="Georgia" panose="02040502050405020303" pitchFamily="18" charset="0"/>
              </a:rPr>
              <a:t>2. Application Form for Registering Basic Information on Direct Investment in China; </a:t>
            </a:r>
            <a:endParaRPr lang="en-US" altLang="zh-CN" sz="600">
              <a:solidFill>
                <a:schemeClr val="tx1"/>
              </a:solidFill>
              <a:latin typeface="Georgia" panose="02040502050405020303" pitchFamily="18" charset="0"/>
            </a:endParaRPr>
          </a:p>
          <a:p>
            <a:pPr algn="just"/>
            <a:r>
              <a:rPr lang="en-US" altLang="zh-CN" sz="600">
                <a:solidFill>
                  <a:schemeClr val="tx1"/>
                </a:solidFill>
                <a:latin typeface="Georgia" panose="02040502050405020303" pitchFamily="18" charset="0"/>
              </a:rPr>
              <a:t>3. Copy of the modified business license, unless reissuance is not required, as otherwise provided (with official seal); </a:t>
            </a:r>
            <a:endParaRPr lang="en-US" altLang="zh-CN" sz="600">
              <a:solidFill>
                <a:schemeClr val="tx1"/>
              </a:solidFill>
              <a:latin typeface="Georgia" panose="02040502050405020303" pitchFamily="18" charset="0"/>
            </a:endParaRPr>
          </a:p>
          <a:p>
            <a:pPr algn="just"/>
            <a:r>
              <a:rPr lang="en-US" altLang="zh-CN" sz="600">
                <a:solidFill>
                  <a:schemeClr val="tx1"/>
                </a:solidFill>
                <a:latin typeface="Georgia" panose="02040502050405020303" pitchFamily="18" charset="0"/>
              </a:rPr>
              <a:t>4. Enterprises under the paid-in registered capital registration system shall also provide approval documents or other supporting materials from competent authorities of the relevant industry. </a:t>
            </a:r>
            <a:endParaRPr lang="en-US" altLang="zh-CN" sz="600">
              <a:solidFill>
                <a:schemeClr val="tx1"/>
              </a:solidFill>
              <a:latin typeface="Georgia" panose="02040502050405020303" pitchFamily="18" charset="0"/>
            </a:endParaRPr>
          </a:p>
          <a:p>
            <a:pPr algn="just"/>
            <a:r>
              <a:rPr lang="en-US" altLang="zh-CN" sz="600">
                <a:solidFill>
                  <a:schemeClr val="tx1"/>
                </a:solidFill>
                <a:latin typeface="Georgia" panose="02040502050405020303" pitchFamily="18" charset="0"/>
              </a:rPr>
              <a:t>5. If a foreign investor intends to invest additional funds in foreign-invested enterprises in China using the income legally obtained in the country, tax certificates from competent tax authorities shall be provided as well. </a:t>
            </a:r>
            <a:endParaRPr lang="en-US" altLang="zh-CN" sz="600">
              <a:solidFill>
                <a:schemeClr val="tx1"/>
              </a:solidFill>
              <a:latin typeface="Georgia" panose="02040502050405020303" pitchFamily="18" charset="0"/>
            </a:endParaRPr>
          </a:p>
        </p:txBody>
      </p:sp>
      <p:sp>
        <p:nvSpPr>
          <p:cNvPr id="34" name="圆角矩形 33"/>
          <p:cNvSpPr/>
          <p:nvPr/>
        </p:nvSpPr>
        <p:spPr>
          <a:xfrm>
            <a:off x="6840869" y="3010747"/>
            <a:ext cx="2033015" cy="1828261"/>
          </a:xfrm>
          <a:prstGeom prst="roundRect">
            <a:avLst/>
          </a:prstGeom>
          <a:solidFill>
            <a:schemeClr val="bg1"/>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altLang="zh-CN" sz="500">
                <a:solidFill>
                  <a:schemeClr val="tx1"/>
                </a:solidFill>
                <a:latin typeface="Georgia" panose="02040502050405020303" pitchFamily="18" charset="0"/>
              </a:rPr>
              <a:t>1. Written application, with the "Operation Registration Certificate" attached; </a:t>
            </a:r>
            <a:endParaRPr lang="en-US" altLang="zh-CN" sz="500">
              <a:solidFill>
                <a:schemeClr val="tx1"/>
              </a:solidFill>
              <a:latin typeface="Georgia" panose="02040502050405020303" pitchFamily="18" charset="0"/>
            </a:endParaRPr>
          </a:p>
          <a:p>
            <a:pPr algn="just"/>
            <a:r>
              <a:rPr lang="en-US" altLang="zh-CN" sz="500">
                <a:solidFill>
                  <a:schemeClr val="tx1"/>
                </a:solidFill>
                <a:latin typeface="Georgia" panose="02040502050405020303" pitchFamily="18" charset="0"/>
              </a:rPr>
              <a:t>2. Application Form for Registering Basic Information on Direct Investment in China; </a:t>
            </a:r>
            <a:endParaRPr lang="en-US" altLang="zh-CN" sz="500">
              <a:solidFill>
                <a:schemeClr val="tx1"/>
              </a:solidFill>
              <a:latin typeface="Georgia" panose="02040502050405020303" pitchFamily="18" charset="0"/>
            </a:endParaRPr>
          </a:p>
          <a:p>
            <a:pPr algn="just"/>
            <a:r>
              <a:rPr lang="en-US" altLang="zh-CN" sz="500">
                <a:solidFill>
                  <a:schemeClr val="tx1"/>
                </a:solidFill>
                <a:latin typeface="Georgia" panose="02040502050405020303" pitchFamily="18" charset="0"/>
              </a:rPr>
              <a:t>3. If an enterprise has not yet completed the deregistration at the market regulation department, it shall submit a liquidation announcement and a letter of commitment that it has completed liquidation of creditor's rights and liabilities and that its equity (investment interest) has not been frozen, pledged, or mortgaged, or the announcement (document) of the market regulation department revoking the enterprise's business license; or any relevant documents proving the people's court's judgment on the company's dissolution. If an enterprise has completed deregistration at the market regulation department, it shall provide the "Notice on Approval of Deregistration" issued by the market regulation department; </a:t>
            </a:r>
            <a:endParaRPr lang="en-US" altLang="zh-CN" sz="500">
              <a:solidFill>
                <a:schemeClr val="tx1"/>
              </a:solidFill>
              <a:latin typeface="Georgia" panose="02040502050405020303" pitchFamily="18" charset="0"/>
            </a:endParaRPr>
          </a:p>
          <a:p>
            <a:pPr algn="just"/>
            <a:r>
              <a:rPr lang="en-US" altLang="zh-CN" sz="500">
                <a:solidFill>
                  <a:schemeClr val="tx1"/>
                </a:solidFill>
                <a:latin typeface="Georgia" panose="02040502050405020303" pitchFamily="18" charset="0"/>
              </a:rPr>
              <a:t>4. Certificate of tax deregistration, unless otherwise exempted; </a:t>
            </a:r>
            <a:endParaRPr lang="en-US" altLang="zh-CN" sz="500">
              <a:solidFill>
                <a:schemeClr val="tx1"/>
              </a:solidFill>
              <a:latin typeface="Georgia" panose="02040502050405020303" pitchFamily="18" charset="0"/>
            </a:endParaRPr>
          </a:p>
          <a:p>
            <a:pPr algn="just"/>
            <a:r>
              <a:rPr lang="en-US" altLang="zh-CN" sz="500">
                <a:solidFill>
                  <a:schemeClr val="tx1"/>
                </a:solidFill>
                <a:latin typeface="Georgia" panose="02040502050405020303" pitchFamily="18" charset="0"/>
              </a:rPr>
              <a:t>5. A liquidation audit report issued by an accounting firm (unless deregistration is due to merger or there is no income after liquidation), or the liquidation results as determined by the people's court. </a:t>
            </a:r>
            <a:endParaRPr lang="en-US" altLang="zh-CN" sz="500">
              <a:solidFill>
                <a:schemeClr val="tx1"/>
              </a:solidFill>
              <a:latin typeface="Georgia" panose="02040502050405020303" pitchFamily="18" charset="0"/>
            </a:endParaRPr>
          </a:p>
        </p:txBody>
      </p:sp>
      <p:cxnSp>
        <p:nvCxnSpPr>
          <p:cNvPr id="36" name="直线箭头连接符 35"/>
          <p:cNvCxnSpPr>
            <a:stCxn id="10" idx="4"/>
            <a:endCxn id="11" idx="0"/>
          </p:cNvCxnSpPr>
          <p:nvPr/>
        </p:nvCxnSpPr>
        <p:spPr>
          <a:xfrm flipH="1">
            <a:off x="1072194" y="2111022"/>
            <a:ext cx="1" cy="3082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直线箭头连接符 47"/>
          <p:cNvCxnSpPr>
            <a:endCxn id="11" idx="2"/>
          </p:cNvCxnSpPr>
          <p:nvPr/>
        </p:nvCxnSpPr>
        <p:spPr>
          <a:xfrm flipV="1">
            <a:off x="1072192" y="2735476"/>
            <a:ext cx="2" cy="275271"/>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1" name="直线箭头连接符 50"/>
          <p:cNvCxnSpPr/>
          <p:nvPr/>
        </p:nvCxnSpPr>
        <p:spPr>
          <a:xfrm flipH="1">
            <a:off x="3248509" y="2110724"/>
            <a:ext cx="1" cy="3082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直线箭头连接符 51"/>
          <p:cNvCxnSpPr/>
          <p:nvPr/>
        </p:nvCxnSpPr>
        <p:spPr>
          <a:xfrm flipV="1">
            <a:off x="3248507" y="2735178"/>
            <a:ext cx="2" cy="275271"/>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3" name="直线箭头连接符 52"/>
          <p:cNvCxnSpPr/>
          <p:nvPr/>
        </p:nvCxnSpPr>
        <p:spPr>
          <a:xfrm flipH="1">
            <a:off x="5527437" y="2110724"/>
            <a:ext cx="1" cy="3082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直线箭头连接符 53"/>
          <p:cNvCxnSpPr/>
          <p:nvPr/>
        </p:nvCxnSpPr>
        <p:spPr>
          <a:xfrm flipV="1">
            <a:off x="5527435" y="2735178"/>
            <a:ext cx="2" cy="275271"/>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5" name="直线箭头连接符 54"/>
          <p:cNvCxnSpPr/>
          <p:nvPr/>
        </p:nvCxnSpPr>
        <p:spPr>
          <a:xfrm flipH="1">
            <a:off x="7884195" y="2110724"/>
            <a:ext cx="1" cy="3082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直线箭头连接符 55"/>
          <p:cNvCxnSpPr/>
          <p:nvPr/>
        </p:nvCxnSpPr>
        <p:spPr>
          <a:xfrm flipV="1">
            <a:off x="7884193" y="2735178"/>
            <a:ext cx="2" cy="275271"/>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64" name="文本框 63"/>
          <p:cNvSpPr txBox="1"/>
          <p:nvPr/>
        </p:nvSpPr>
        <p:spPr>
          <a:xfrm>
            <a:off x="341155" y="2790801"/>
            <a:ext cx="727684" cy="169277"/>
          </a:xfrm>
          <a:prstGeom prst="rect">
            <a:avLst/>
          </a:prstGeom>
          <a:noFill/>
        </p:spPr>
        <p:txBody>
          <a:bodyPr wrap="square" rtlCol="0">
            <a:spAutoFit/>
          </a:bodyPr>
          <a:lstStyle/>
          <a:p>
            <a:r>
              <a:rPr kumimoji="1" lang="en-US" altLang="zh-CN" sz="500" b="1">
                <a:solidFill>
                  <a:schemeClr val="accent1">
                    <a:lumMod val="75000"/>
                  </a:schemeClr>
                </a:solidFill>
                <a:latin typeface="Georgia" panose="02040502050405020303" pitchFamily="18" charset="0"/>
              </a:rPr>
              <a:t>List</a:t>
            </a:r>
            <a:r>
              <a:rPr kumimoji="1" lang="zh-CN" altLang="en-US" sz="500" b="1">
                <a:solidFill>
                  <a:schemeClr val="accent1">
                    <a:lumMod val="75000"/>
                  </a:schemeClr>
                </a:solidFill>
                <a:latin typeface="Georgia" panose="02040502050405020303" pitchFamily="18" charset="0"/>
              </a:rPr>
              <a:t> </a:t>
            </a:r>
            <a:r>
              <a:rPr kumimoji="1" lang="en-US" altLang="zh-CN" sz="500" b="1">
                <a:solidFill>
                  <a:schemeClr val="accent1">
                    <a:lumMod val="75000"/>
                  </a:schemeClr>
                </a:solidFill>
                <a:latin typeface="Georgia" panose="02040502050405020303" pitchFamily="18" charset="0"/>
              </a:rPr>
              <a:t>of</a:t>
            </a:r>
            <a:r>
              <a:rPr kumimoji="1" lang="zh-CN" altLang="en-US" sz="500" b="1">
                <a:solidFill>
                  <a:schemeClr val="accent1">
                    <a:lumMod val="75000"/>
                  </a:schemeClr>
                </a:solidFill>
                <a:latin typeface="Georgia" panose="02040502050405020303" pitchFamily="18" charset="0"/>
              </a:rPr>
              <a:t> </a:t>
            </a:r>
            <a:r>
              <a:rPr kumimoji="1" lang="en-US" altLang="zh-CN" sz="500" b="1">
                <a:solidFill>
                  <a:schemeClr val="accent1">
                    <a:lumMod val="75000"/>
                  </a:schemeClr>
                </a:solidFill>
                <a:latin typeface="Georgia" panose="02040502050405020303" pitchFamily="18" charset="0"/>
              </a:rPr>
              <a:t>Materials</a:t>
            </a:r>
            <a:endParaRPr kumimoji="1" lang="zh-CN" altLang="en-US" sz="500" b="1">
              <a:solidFill>
                <a:schemeClr val="accent1">
                  <a:lumMod val="75000"/>
                </a:schemeClr>
              </a:solidFill>
              <a:latin typeface="Georgia" panose="02040502050405020303" pitchFamily="18" charset="0"/>
            </a:endParaRPr>
          </a:p>
        </p:txBody>
      </p:sp>
      <p:sp>
        <p:nvSpPr>
          <p:cNvPr id="65" name="文本框 64"/>
          <p:cNvSpPr txBox="1"/>
          <p:nvPr/>
        </p:nvSpPr>
        <p:spPr>
          <a:xfrm>
            <a:off x="2509649" y="2783244"/>
            <a:ext cx="727684" cy="169277"/>
          </a:xfrm>
          <a:prstGeom prst="rect">
            <a:avLst/>
          </a:prstGeom>
          <a:noFill/>
        </p:spPr>
        <p:txBody>
          <a:bodyPr wrap="square" rtlCol="0">
            <a:spAutoFit/>
          </a:bodyPr>
          <a:lstStyle/>
          <a:p>
            <a:r>
              <a:rPr kumimoji="1" lang="en-US" altLang="zh-CN" sz="500" b="1">
                <a:solidFill>
                  <a:schemeClr val="accent1">
                    <a:lumMod val="75000"/>
                  </a:schemeClr>
                </a:solidFill>
                <a:latin typeface="Georgia" panose="02040502050405020303" pitchFamily="18" charset="0"/>
              </a:rPr>
              <a:t>List</a:t>
            </a:r>
            <a:r>
              <a:rPr kumimoji="1" lang="zh-CN" altLang="en-US" sz="500" b="1">
                <a:solidFill>
                  <a:schemeClr val="accent1">
                    <a:lumMod val="75000"/>
                  </a:schemeClr>
                </a:solidFill>
                <a:latin typeface="Georgia" panose="02040502050405020303" pitchFamily="18" charset="0"/>
              </a:rPr>
              <a:t> </a:t>
            </a:r>
            <a:r>
              <a:rPr kumimoji="1" lang="en-US" altLang="zh-CN" sz="500" b="1">
                <a:solidFill>
                  <a:schemeClr val="accent1">
                    <a:lumMod val="75000"/>
                  </a:schemeClr>
                </a:solidFill>
                <a:latin typeface="Georgia" panose="02040502050405020303" pitchFamily="18" charset="0"/>
              </a:rPr>
              <a:t>of</a:t>
            </a:r>
            <a:r>
              <a:rPr kumimoji="1" lang="zh-CN" altLang="en-US" sz="500" b="1">
                <a:solidFill>
                  <a:schemeClr val="accent1">
                    <a:lumMod val="75000"/>
                  </a:schemeClr>
                </a:solidFill>
                <a:latin typeface="Georgia" panose="02040502050405020303" pitchFamily="18" charset="0"/>
              </a:rPr>
              <a:t> </a:t>
            </a:r>
            <a:r>
              <a:rPr kumimoji="1" lang="en-US" altLang="zh-CN" sz="500" b="1">
                <a:solidFill>
                  <a:schemeClr val="accent1">
                    <a:lumMod val="75000"/>
                  </a:schemeClr>
                </a:solidFill>
                <a:latin typeface="Georgia" panose="02040502050405020303" pitchFamily="18" charset="0"/>
              </a:rPr>
              <a:t>Materials</a:t>
            </a:r>
            <a:endParaRPr kumimoji="1" lang="zh-CN" altLang="en-US" sz="500" b="1">
              <a:solidFill>
                <a:schemeClr val="accent1">
                  <a:lumMod val="75000"/>
                </a:schemeClr>
              </a:solidFill>
              <a:latin typeface="Georgia" panose="02040502050405020303" pitchFamily="18" charset="0"/>
            </a:endParaRPr>
          </a:p>
        </p:txBody>
      </p:sp>
      <p:sp>
        <p:nvSpPr>
          <p:cNvPr id="66" name="文本框 65"/>
          <p:cNvSpPr txBox="1"/>
          <p:nvPr/>
        </p:nvSpPr>
        <p:spPr>
          <a:xfrm>
            <a:off x="4811145" y="2769219"/>
            <a:ext cx="727684" cy="169277"/>
          </a:xfrm>
          <a:prstGeom prst="rect">
            <a:avLst/>
          </a:prstGeom>
          <a:noFill/>
        </p:spPr>
        <p:txBody>
          <a:bodyPr wrap="square" rtlCol="0">
            <a:spAutoFit/>
          </a:bodyPr>
          <a:lstStyle/>
          <a:p>
            <a:r>
              <a:rPr kumimoji="1" lang="en-US" altLang="zh-CN" sz="500" b="1">
                <a:solidFill>
                  <a:schemeClr val="accent1">
                    <a:lumMod val="75000"/>
                  </a:schemeClr>
                </a:solidFill>
                <a:latin typeface="Georgia" panose="02040502050405020303" pitchFamily="18" charset="0"/>
              </a:rPr>
              <a:t>List</a:t>
            </a:r>
            <a:r>
              <a:rPr kumimoji="1" lang="zh-CN" altLang="en-US" sz="500" b="1">
                <a:solidFill>
                  <a:schemeClr val="accent1">
                    <a:lumMod val="75000"/>
                  </a:schemeClr>
                </a:solidFill>
                <a:latin typeface="Georgia" panose="02040502050405020303" pitchFamily="18" charset="0"/>
              </a:rPr>
              <a:t> </a:t>
            </a:r>
            <a:r>
              <a:rPr kumimoji="1" lang="en-US" altLang="zh-CN" sz="500" b="1">
                <a:solidFill>
                  <a:schemeClr val="accent1">
                    <a:lumMod val="75000"/>
                  </a:schemeClr>
                </a:solidFill>
                <a:latin typeface="Georgia" panose="02040502050405020303" pitchFamily="18" charset="0"/>
              </a:rPr>
              <a:t>of</a:t>
            </a:r>
            <a:r>
              <a:rPr kumimoji="1" lang="zh-CN" altLang="en-US" sz="500" b="1">
                <a:solidFill>
                  <a:schemeClr val="accent1">
                    <a:lumMod val="75000"/>
                  </a:schemeClr>
                </a:solidFill>
                <a:latin typeface="Georgia" panose="02040502050405020303" pitchFamily="18" charset="0"/>
              </a:rPr>
              <a:t> </a:t>
            </a:r>
            <a:r>
              <a:rPr kumimoji="1" lang="en-US" altLang="zh-CN" sz="500" b="1">
                <a:solidFill>
                  <a:schemeClr val="accent1">
                    <a:lumMod val="75000"/>
                  </a:schemeClr>
                </a:solidFill>
                <a:latin typeface="Georgia" panose="02040502050405020303" pitchFamily="18" charset="0"/>
              </a:rPr>
              <a:t>Materials</a:t>
            </a:r>
            <a:endParaRPr kumimoji="1" lang="zh-CN" altLang="en-US" sz="500" b="1">
              <a:solidFill>
                <a:schemeClr val="accent1">
                  <a:lumMod val="75000"/>
                </a:schemeClr>
              </a:solidFill>
              <a:latin typeface="Georgia" panose="02040502050405020303" pitchFamily="18" charset="0"/>
            </a:endParaRPr>
          </a:p>
        </p:txBody>
      </p:sp>
      <p:sp>
        <p:nvSpPr>
          <p:cNvPr id="67" name="文本框 66"/>
          <p:cNvSpPr txBox="1"/>
          <p:nvPr/>
        </p:nvSpPr>
        <p:spPr>
          <a:xfrm>
            <a:off x="7189929" y="2766497"/>
            <a:ext cx="727684" cy="169277"/>
          </a:xfrm>
          <a:prstGeom prst="rect">
            <a:avLst/>
          </a:prstGeom>
          <a:noFill/>
        </p:spPr>
        <p:txBody>
          <a:bodyPr wrap="square" rtlCol="0">
            <a:spAutoFit/>
          </a:bodyPr>
          <a:lstStyle/>
          <a:p>
            <a:r>
              <a:rPr kumimoji="1" lang="en-US" altLang="zh-CN" sz="500" b="1">
                <a:solidFill>
                  <a:schemeClr val="accent1">
                    <a:lumMod val="75000"/>
                  </a:schemeClr>
                </a:solidFill>
                <a:latin typeface="Georgia" panose="02040502050405020303" pitchFamily="18" charset="0"/>
              </a:rPr>
              <a:t>List</a:t>
            </a:r>
            <a:r>
              <a:rPr kumimoji="1" lang="zh-CN" altLang="en-US" sz="500" b="1">
                <a:solidFill>
                  <a:schemeClr val="accent1">
                    <a:lumMod val="75000"/>
                  </a:schemeClr>
                </a:solidFill>
                <a:latin typeface="Georgia" panose="02040502050405020303" pitchFamily="18" charset="0"/>
              </a:rPr>
              <a:t> </a:t>
            </a:r>
            <a:r>
              <a:rPr kumimoji="1" lang="en-US" altLang="zh-CN" sz="500" b="1">
                <a:solidFill>
                  <a:schemeClr val="accent1">
                    <a:lumMod val="75000"/>
                  </a:schemeClr>
                </a:solidFill>
                <a:latin typeface="Georgia" panose="02040502050405020303" pitchFamily="18" charset="0"/>
              </a:rPr>
              <a:t>of</a:t>
            </a:r>
            <a:r>
              <a:rPr kumimoji="1" lang="zh-CN" altLang="en-US" sz="500" b="1">
                <a:solidFill>
                  <a:schemeClr val="accent1">
                    <a:lumMod val="75000"/>
                  </a:schemeClr>
                </a:solidFill>
                <a:latin typeface="Georgia" panose="02040502050405020303" pitchFamily="18" charset="0"/>
              </a:rPr>
              <a:t> </a:t>
            </a:r>
            <a:r>
              <a:rPr kumimoji="1" lang="en-US" altLang="zh-CN" sz="500" b="1">
                <a:solidFill>
                  <a:schemeClr val="accent1">
                    <a:lumMod val="75000"/>
                  </a:schemeClr>
                </a:solidFill>
                <a:latin typeface="Georgia" panose="02040502050405020303" pitchFamily="18" charset="0"/>
              </a:rPr>
              <a:t>Materials</a:t>
            </a:r>
            <a:endParaRPr kumimoji="1" lang="zh-CN" altLang="en-US" sz="500" b="1">
              <a:solidFill>
                <a:schemeClr val="accent1">
                  <a:lumMod val="75000"/>
                </a:schemeClr>
              </a:solidFill>
              <a:latin typeface="Georgia" panose="02040502050405020303"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8"/>
          <p:cNvSpPr txBox="1"/>
          <p:nvPr/>
        </p:nvSpPr>
        <p:spPr>
          <a:xfrm>
            <a:off x="407665" y="3294120"/>
            <a:ext cx="1679429" cy="1364082"/>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None/>
              <a:defRPr sz="7200" b="0" i="0" kern="1200">
                <a:solidFill>
                  <a:schemeClr val="tx1">
                    <a:lumMod val="85000"/>
                    <a:lumOff val="15000"/>
                  </a:schemeClr>
                </a:solidFill>
                <a:latin typeface="Source Han Sans CN Medium" panose="020B0500000000000000" pitchFamily="34" charset="-128"/>
                <a:ea typeface="Source Han Sans CN Medium" panose="020B0500000000000000" pitchFamily="34" charset="-128"/>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sz="6600" b="1">
                <a:solidFill>
                  <a:srgbClr val="C31E24"/>
                </a:solidFill>
                <a:latin typeface="Georgia" panose="02040502050405020303" pitchFamily="18" charset="0"/>
                <a:cs typeface="Arial" panose="020B0604020202020204" pitchFamily="34" charset="0"/>
              </a:rPr>
              <a:t>|</a:t>
            </a:r>
            <a:r>
              <a:rPr lang="en-US" sz="6600" b="1">
                <a:solidFill>
                  <a:srgbClr val="C31E24"/>
                </a:solidFill>
                <a:latin typeface="Georgia" panose="02040502050405020303" pitchFamily="18" charset="0"/>
                <a:cs typeface="Arial" panose="020B0604020202020204" pitchFamily="34" charset="0"/>
              </a:rPr>
              <a:t>0</a:t>
            </a:r>
            <a:r>
              <a:rPr lang="en-US" altLang="zh-CN" sz="6600" b="1">
                <a:solidFill>
                  <a:srgbClr val="C31E24"/>
                </a:solidFill>
                <a:latin typeface="Georgia" panose="02040502050405020303" pitchFamily="18" charset="0"/>
                <a:cs typeface="Arial" panose="020B0604020202020204" pitchFamily="34" charset="0"/>
              </a:rPr>
              <a:t>3</a:t>
            </a:r>
            <a:endParaRPr lang="en-US" sz="6600" b="1">
              <a:solidFill>
                <a:srgbClr val="C31E24"/>
              </a:solidFill>
              <a:latin typeface="Georgia" panose="02040502050405020303" pitchFamily="18" charset="0"/>
              <a:cs typeface="Arial" panose="020B0604020202020204" pitchFamily="34" charset="0"/>
            </a:endParaRPr>
          </a:p>
        </p:txBody>
      </p:sp>
      <p:sp>
        <p:nvSpPr>
          <p:cNvPr id="2" name="文本框 1"/>
          <p:cNvSpPr txBox="1"/>
          <p:nvPr/>
        </p:nvSpPr>
        <p:spPr>
          <a:xfrm>
            <a:off x="1962687" y="3606471"/>
            <a:ext cx="7088972" cy="523220"/>
          </a:xfrm>
          <a:prstGeom prst="rect">
            <a:avLst/>
          </a:prstGeom>
          <a:noFill/>
        </p:spPr>
        <p:txBody>
          <a:bodyPr wrap="square">
            <a:spAutoFit/>
          </a:bodyPr>
          <a:lstStyle/>
          <a:p>
            <a:r>
              <a:rPr lang="en-US" altLang="zh-CN" sz="2800" b="1">
                <a:effectLst/>
                <a:latin typeface="Georgia" panose="02040502050405020303" pitchFamily="18" charset="0"/>
                <a:ea typeface="等线" panose="02010600030101010101" pitchFamily="2" charset="-122"/>
              </a:rPr>
              <a:t>OVERSEAS</a:t>
            </a:r>
            <a:r>
              <a:rPr lang="zh-CN" altLang="en-US" sz="2800" b="1">
                <a:effectLst/>
                <a:latin typeface="Georgia" panose="02040502050405020303" pitchFamily="18" charset="0"/>
                <a:ea typeface="等线" panose="02010600030101010101" pitchFamily="2" charset="-122"/>
              </a:rPr>
              <a:t> </a:t>
            </a:r>
            <a:r>
              <a:rPr lang="en-US" altLang="zh-CN" sz="2800" b="1">
                <a:effectLst/>
                <a:latin typeface="Georgia" panose="02040502050405020303" pitchFamily="18" charset="0"/>
                <a:ea typeface="等线" panose="02010600030101010101" pitchFamily="2" charset="-122"/>
              </a:rPr>
              <a:t>NGOS</a:t>
            </a:r>
            <a:r>
              <a:rPr lang="zh-CN" altLang="en-US" sz="2800" b="1">
                <a:effectLst/>
                <a:latin typeface="Georgia" panose="02040502050405020303" pitchFamily="18" charset="0"/>
                <a:ea typeface="等线" panose="02010600030101010101" pitchFamily="2" charset="-122"/>
              </a:rPr>
              <a:t> </a:t>
            </a:r>
            <a:r>
              <a:rPr lang="en-US" altLang="zh-CN" sz="2800" b="1">
                <a:effectLst/>
                <a:latin typeface="Georgia" panose="02040502050405020303" pitchFamily="18" charset="0"/>
                <a:ea typeface="等线" panose="02010600030101010101" pitchFamily="2" charset="-122"/>
              </a:rPr>
              <a:t>IN</a:t>
            </a:r>
            <a:r>
              <a:rPr lang="zh-CN" altLang="en-US" sz="2800" b="1">
                <a:effectLst/>
                <a:latin typeface="Georgia" panose="02040502050405020303" pitchFamily="18" charset="0"/>
                <a:ea typeface="等线" panose="02010600030101010101" pitchFamily="2" charset="-122"/>
              </a:rPr>
              <a:t> </a:t>
            </a:r>
            <a:r>
              <a:rPr lang="en-US" altLang="zh-CN" sz="2800" b="1">
                <a:effectLst/>
                <a:latin typeface="Georgia" panose="02040502050405020303" pitchFamily="18" charset="0"/>
                <a:ea typeface="等线" panose="02010600030101010101" pitchFamily="2" charset="-122"/>
              </a:rPr>
              <a:t>CHINA</a:t>
            </a:r>
            <a:endParaRPr lang="zh-CN" altLang="en-US" sz="2800" b="0" i="0">
              <a:solidFill>
                <a:srgbClr val="C31E24"/>
              </a:solidFill>
              <a:latin typeface="微软雅黑" panose="020B0503020204020204" pitchFamily="34" charset="-122"/>
              <a:ea typeface="微软雅黑" panose="020B0503020204020204" pitchFamily="34" charset="-122"/>
            </a:endParaRPr>
          </a:p>
        </p:txBody>
      </p:sp>
      <p:pic>
        <p:nvPicPr>
          <p:cNvPr id="12296" name="Picture 8" descr="MOOC Técnico: Digital Transformation 2018 – Técnico Lisboa"/>
          <p:cNvPicPr>
            <a:picLocks noChangeAspect="1" noChangeArrowheads="1"/>
          </p:cNvPicPr>
          <p:nvPr/>
        </p:nvPicPr>
        <p:blipFill rotWithShape="1">
          <a:blip r:embed="rId1">
            <a:extLst>
              <a:ext uri="{BEBA8EAE-BF5A-486C-A8C5-ECC9F3942E4B}">
                <a14:imgProps xmlns:a14="http://schemas.microsoft.com/office/drawing/2010/main">
                  <a14:imgLayer r:embed="rId2">
                    <a14:imgEffect>
                      <a14:brightnessContrast bright="-18000" contrast="4000"/>
                    </a14:imgEffect>
                    <a14:imgEffect>
                      <a14:saturation sat="65000"/>
                    </a14:imgEffect>
                    <a14:imgEffect>
                      <a14:sharpenSoften amount="37000"/>
                    </a14:imgEffect>
                  </a14:imgLayer>
                </a14:imgProps>
              </a:ext>
              <a:ext uri="{28A0092B-C50C-407E-A947-70E740481C1C}">
                <a14:useLocalDpi xmlns:a14="http://schemas.microsoft.com/office/drawing/2010/main" val="0"/>
              </a:ext>
            </a:extLst>
          </a:blip>
          <a:srcRect t="16015"/>
          <a:stretch>
            <a:fillRect/>
          </a:stretch>
        </p:blipFill>
        <p:spPr bwMode="auto">
          <a:xfrm>
            <a:off x="0" y="0"/>
            <a:ext cx="9144000" cy="2733249"/>
          </a:xfrm>
          <a:prstGeom prst="rect">
            <a:avLst/>
          </a:prstGeom>
          <a:noFill/>
          <a:effectLst>
            <a:outerShdw dist="50800" sx="1000" sy="1000" algn="ctr" rotWithShape="0">
              <a:srgbClr val="000000"/>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121" y="273833"/>
            <a:ext cx="3718924" cy="351428"/>
          </a:xfrm>
          <a:solidFill>
            <a:srgbClr val="C31E24"/>
          </a:solidFill>
        </p:spPr>
        <p:txBody>
          <a:bodyPr>
            <a:noAutofit/>
          </a:bodyPr>
          <a:lstStyle/>
          <a:p>
            <a:r>
              <a:rPr lang="en-US" altLang="zh-CN" sz="1200" b="1" dirty="0">
                <a:solidFill>
                  <a:schemeClr val="bg1"/>
                </a:solidFill>
                <a:latin typeface="Georgia" panose="02040502050405020303" pitchFamily="18" charset="0"/>
                <a:ea typeface="微软雅黑" panose="020B0503020204020204" pitchFamily="34" charset="-122"/>
                <a:cs typeface="Arial" panose="020B0604020202020204" pitchFamily="34" charset="0"/>
              </a:rPr>
              <a:t>3.1 Legal system for overseas NGOs in China</a:t>
            </a:r>
            <a:endParaRPr lang="zh-CN" altLang="en-US" sz="1200" b="1">
              <a:solidFill>
                <a:schemeClr val="bg1"/>
              </a:solidFill>
              <a:latin typeface="Georgia" panose="02040502050405020303" pitchFamily="18" charset="0"/>
              <a:ea typeface="微软雅黑" panose="020B0503020204020204" pitchFamily="34" charset="-122"/>
              <a:cs typeface="Arial" panose="020B0604020202020204" pitchFamily="34" charset="0"/>
            </a:endParaRPr>
          </a:p>
        </p:txBody>
      </p:sp>
      <p:sp>
        <p:nvSpPr>
          <p:cNvPr id="3" name="灯片编号占位符 4"/>
          <p:cNvSpPr>
            <a:spLocks noGrp="1"/>
          </p:cNvSpPr>
          <p:nvPr>
            <p:ph type="sldNum" sz="quarter" idx="10"/>
          </p:nvPr>
        </p:nvSpPr>
        <p:spPr>
          <a:xfrm>
            <a:off x="8314840" y="4913981"/>
            <a:ext cx="378739" cy="281593"/>
          </a:xfrm>
        </p:spPr>
        <p:txBody>
          <a:bodyPr/>
          <a:lstStyle/>
          <a:p>
            <a:fld id="{45F3BD24-A578-5544-8B66-0AC732B1B665}" type="slidenum">
              <a:rPr kumimoji="1" lang="zh-CN" altLang="en-US" smtClean="0">
                <a:latin typeface="Arial" panose="020B0604020202020204" pitchFamily="34" charset="0"/>
                <a:ea typeface="微软雅黑" panose="020B0503020204020204" pitchFamily="34" charset="-122"/>
                <a:cs typeface="Arial" panose="020B0604020202020204" pitchFamily="34" charset="0"/>
              </a:rPr>
            </a:fld>
            <a:endParaRPr kumimoji="1" lang="zh-CN" altLang="en-US">
              <a:latin typeface="Arial" panose="020B0604020202020204" pitchFamily="34" charset="0"/>
              <a:ea typeface="微软雅黑" panose="020B0503020204020204" pitchFamily="34" charset="-122"/>
              <a:cs typeface="Arial" panose="020B0604020202020204" pitchFamily="34" charset="0"/>
            </a:endParaRPr>
          </a:p>
        </p:txBody>
      </p:sp>
      <p:cxnSp>
        <p:nvCxnSpPr>
          <p:cNvPr id="4" name="直接连接符 14"/>
          <p:cNvCxnSpPr/>
          <p:nvPr/>
        </p:nvCxnSpPr>
        <p:spPr>
          <a:xfrm>
            <a:off x="331596" y="771033"/>
            <a:ext cx="3368207" cy="0"/>
          </a:xfrm>
          <a:prstGeom prst="line">
            <a:avLst/>
          </a:prstGeom>
          <a:ln w="12700">
            <a:solidFill>
              <a:schemeClr val="bg1">
                <a:lumMod val="75000"/>
                <a:alpha val="80000"/>
              </a:schemeClr>
            </a:solidFill>
          </a:ln>
        </p:spPr>
        <p:style>
          <a:lnRef idx="1">
            <a:schemeClr val="dk1"/>
          </a:lnRef>
          <a:fillRef idx="0">
            <a:schemeClr val="dk1"/>
          </a:fillRef>
          <a:effectRef idx="0">
            <a:schemeClr val="dk1"/>
          </a:effectRef>
          <a:fontRef idx="minor">
            <a:schemeClr val="tx1"/>
          </a:fontRef>
        </p:style>
      </p:cxnSp>
      <p:graphicFrame>
        <p:nvGraphicFramePr>
          <p:cNvPr id="8" name="表格 7"/>
          <p:cNvGraphicFramePr>
            <a:graphicFrameLocks noGrp="1"/>
          </p:cNvGraphicFramePr>
          <p:nvPr/>
        </p:nvGraphicFramePr>
        <p:xfrm>
          <a:off x="412651" y="996950"/>
          <a:ext cx="8280927" cy="3510280"/>
        </p:xfrm>
        <a:graphic>
          <a:graphicData uri="http://schemas.openxmlformats.org/drawingml/2006/table">
            <a:tbl>
              <a:tblPr firstRow="1" bandRow="1">
                <a:tableStyleId>{5C22544A-7EE6-4342-B048-85BDC9FD1C3A}</a:tableStyleId>
              </a:tblPr>
              <a:tblGrid>
                <a:gridCol w="742381"/>
                <a:gridCol w="1387642"/>
                <a:gridCol w="6150904"/>
              </a:tblGrid>
              <a:tr h="370840">
                <a:tc>
                  <a:txBody>
                    <a:bodyPr/>
                    <a:lstStyle/>
                    <a:p>
                      <a:pPr algn="ctr"/>
                      <a:r>
                        <a:rPr lang="en-US" altLang="zh-CN" sz="800" b="1" dirty="0">
                          <a:solidFill>
                            <a:sysClr val="windowText" lastClr="000000"/>
                          </a:solidFill>
                          <a:latin typeface="Georgia" panose="02040502050405020303" pitchFamily="18" charset="0"/>
                        </a:rPr>
                        <a:t>Effective</a:t>
                      </a:r>
                      <a:r>
                        <a:rPr lang="zh-CN" altLang="en-US" sz="800" b="1" dirty="0">
                          <a:solidFill>
                            <a:sysClr val="windowText" lastClr="000000"/>
                          </a:solidFill>
                          <a:latin typeface="Georgia" panose="02040502050405020303" pitchFamily="18" charset="0"/>
                        </a:rPr>
                        <a:t> </a:t>
                      </a:r>
                      <a:r>
                        <a:rPr lang="en-US" altLang="zh-CN" sz="800" b="1" dirty="0">
                          <a:solidFill>
                            <a:sysClr val="windowText" lastClr="000000"/>
                          </a:solidFill>
                          <a:latin typeface="Georgia" panose="02040502050405020303" pitchFamily="18" charset="0"/>
                        </a:rPr>
                        <a:t>Date</a:t>
                      </a:r>
                      <a:endParaRPr lang="zh-CN" altLang="en-US" sz="800" b="1" dirty="0">
                        <a:solidFill>
                          <a:sysClr val="windowText" lastClr="000000"/>
                        </a:solidFill>
                        <a:latin typeface="Georgia" panose="02040502050405020303" pitchFamily="18" charset="0"/>
                      </a:endParaRPr>
                    </a:p>
                  </a:txBody>
                  <a:tcPr anchor="ctr">
                    <a:lnR w="3175" cap="flat" cmpd="sng" algn="ctr">
                      <a:solidFill>
                        <a:schemeClr val="tx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altLang="zh-CN" sz="800" b="1" dirty="0">
                          <a:solidFill>
                            <a:sysClr val="windowText" lastClr="000000"/>
                          </a:solidFill>
                          <a:latin typeface="Georgia" panose="02040502050405020303" pitchFamily="18" charset="0"/>
                        </a:rPr>
                        <a:t>Authority</a:t>
                      </a:r>
                      <a:endParaRPr lang="zh-CN" altLang="en-US" sz="800" b="1">
                        <a:solidFill>
                          <a:sysClr val="windowText" lastClr="000000"/>
                        </a:solidFill>
                        <a:latin typeface="Georgia" panose="02040502050405020303" pitchFamily="18"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altLang="zh-CN" sz="800" b="1" dirty="0">
                          <a:solidFill>
                            <a:sysClr val="windowText" lastClr="000000"/>
                          </a:solidFill>
                          <a:latin typeface="Georgia" panose="02040502050405020303" pitchFamily="18" charset="0"/>
                        </a:rPr>
                        <a:t>Law,</a:t>
                      </a:r>
                      <a:r>
                        <a:rPr lang="zh-CN" altLang="en-US" sz="800" b="1">
                          <a:solidFill>
                            <a:sysClr val="windowText" lastClr="000000"/>
                          </a:solidFill>
                          <a:latin typeface="Georgia" panose="02040502050405020303" pitchFamily="18" charset="0"/>
                        </a:rPr>
                        <a:t> </a:t>
                      </a:r>
                      <a:r>
                        <a:rPr lang="en-US" altLang="zh-CN" sz="800" b="1" dirty="0">
                          <a:solidFill>
                            <a:sysClr val="windowText" lastClr="000000"/>
                          </a:solidFill>
                          <a:latin typeface="Georgia" panose="02040502050405020303" pitchFamily="18" charset="0"/>
                        </a:rPr>
                        <a:t>Regulations</a:t>
                      </a:r>
                      <a:r>
                        <a:rPr lang="zh-CN" altLang="en-US" sz="800" b="1">
                          <a:solidFill>
                            <a:sysClr val="windowText" lastClr="000000"/>
                          </a:solidFill>
                          <a:latin typeface="Georgia" panose="02040502050405020303" pitchFamily="18" charset="0"/>
                        </a:rPr>
                        <a:t> </a:t>
                      </a:r>
                      <a:r>
                        <a:rPr lang="en-US" altLang="zh-CN" sz="800" b="1" dirty="0">
                          <a:solidFill>
                            <a:sysClr val="windowText" lastClr="000000"/>
                          </a:solidFill>
                          <a:latin typeface="Georgia" panose="02040502050405020303" pitchFamily="18" charset="0"/>
                        </a:rPr>
                        <a:t>and</a:t>
                      </a:r>
                      <a:r>
                        <a:rPr lang="zh-CN" altLang="en-US" sz="800" b="1">
                          <a:solidFill>
                            <a:sysClr val="windowText" lastClr="000000"/>
                          </a:solidFill>
                          <a:latin typeface="Georgia" panose="02040502050405020303" pitchFamily="18" charset="0"/>
                        </a:rPr>
                        <a:t> </a:t>
                      </a:r>
                      <a:r>
                        <a:rPr lang="en-US" altLang="zh-CN" sz="800" b="1" dirty="0">
                          <a:solidFill>
                            <a:sysClr val="windowText" lastClr="000000"/>
                          </a:solidFill>
                          <a:latin typeface="Georgia" panose="02040502050405020303" pitchFamily="18" charset="0"/>
                        </a:rPr>
                        <a:t>Guidance</a:t>
                      </a:r>
                      <a:endParaRPr lang="zh-CN" altLang="en-US" sz="800" b="1">
                        <a:solidFill>
                          <a:sysClr val="windowText" lastClr="000000"/>
                        </a:solidFill>
                        <a:latin typeface="Georgia" panose="02040502050405020303" pitchFamily="18" charset="0"/>
                      </a:endParaRPr>
                    </a:p>
                  </a:txBody>
                  <a:tcPr anchor="ctr">
                    <a:lnL w="3175" cap="flat" cmpd="sng" algn="ctr">
                      <a:solidFill>
                        <a:schemeClr val="tx1"/>
                      </a:solidFill>
                      <a:prstDash val="solid"/>
                      <a:round/>
                      <a:headEnd type="none" w="med" len="med"/>
                      <a:tailEnd type="none" w="med" len="med"/>
                    </a:lnL>
                    <a:lnB w="3175" cap="flat" cmpd="sng" algn="ctr">
                      <a:solidFill>
                        <a:schemeClr val="tx1"/>
                      </a:solidFill>
                      <a:prstDash val="solid"/>
                      <a:round/>
                      <a:headEnd type="none" w="med" len="med"/>
                      <a:tailEnd type="none" w="med" len="med"/>
                    </a:lnB>
                    <a:solidFill>
                      <a:schemeClr val="bg1">
                        <a:lumMod val="85000"/>
                      </a:schemeClr>
                    </a:solidFill>
                  </a:tcPr>
                </a:tc>
              </a:tr>
              <a:tr h="370840">
                <a:tc>
                  <a:txBody>
                    <a:bodyPr/>
                    <a:lstStyle/>
                    <a:p>
                      <a:pPr algn="ctr"/>
                      <a:r>
                        <a:rPr lang="en-US" altLang="zh-CN" sz="800" b="0" i="0" u="none" strike="noStrike" kern="1200" dirty="0">
                          <a:solidFill>
                            <a:schemeClr val="dk1"/>
                          </a:solidFill>
                          <a:effectLst/>
                          <a:latin typeface="Georgia" panose="02040502050405020303" pitchFamily="18" charset="0"/>
                          <a:ea typeface="+mn-ea"/>
                          <a:cs typeface="+mn-cs"/>
                        </a:rPr>
                        <a:t>2017.11.05</a:t>
                      </a:r>
                      <a:endParaRPr lang="zh-CN" altLang="en-US" sz="800" b="0" i="0" u="none" strike="noStrike" kern="1200">
                        <a:solidFill>
                          <a:schemeClr val="dk1"/>
                        </a:solidFill>
                        <a:effectLst/>
                        <a:latin typeface="Georgia" panose="02040502050405020303" pitchFamily="18" charset="0"/>
                        <a:ea typeface="+mn-ea"/>
                        <a:cs typeface="+mn-cs"/>
                      </a:endParaRPr>
                    </a:p>
                  </a:txBody>
                  <a:tcPr anchor="ctr">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solidFill>
                      <a:schemeClr val="bg1"/>
                    </a:solidFill>
                  </a:tcPr>
                </a:tc>
                <a:tc>
                  <a:txBody>
                    <a:bodyPr/>
                    <a:lstStyle/>
                    <a:p>
                      <a:pPr algn="ctr"/>
                      <a:r>
                        <a:rPr lang="en-US" altLang="zh-CN" sz="800" b="0" i="0" u="none" strike="noStrike" kern="1200" dirty="0">
                          <a:solidFill>
                            <a:schemeClr val="dk1"/>
                          </a:solidFill>
                          <a:effectLst/>
                          <a:latin typeface="Georgia" panose="02040502050405020303" pitchFamily="18" charset="0"/>
                          <a:ea typeface="+mn-ea"/>
                          <a:cs typeface="+mn-cs"/>
                        </a:rPr>
                        <a:t>Standing Committee of the National People's Congress </a:t>
                      </a:r>
                      <a:endParaRPr lang="zh-CN" altLang="en-US" sz="800" b="0" i="0" u="none" strike="noStrike" kern="1200" dirty="0">
                        <a:solidFill>
                          <a:schemeClr val="dk1"/>
                        </a:solidFill>
                        <a:effectLst/>
                        <a:latin typeface="Georgia" panose="02040502050405020303" pitchFamily="18" charset="0"/>
                        <a:ea typeface="+mn-ea"/>
                        <a:cs typeface="+mn-cs"/>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solidFill>
                      <a:schemeClr val="bg1"/>
                    </a:solidFill>
                  </a:tcPr>
                </a:tc>
                <a:tc>
                  <a:txBody>
                    <a:bodyPr/>
                    <a:lstStyle/>
                    <a:p>
                      <a:r>
                        <a:rPr lang="en-US" altLang="zh-CN" sz="800" b="0" i="0" u="none" strike="noStrike" kern="1200" dirty="0">
                          <a:solidFill>
                            <a:schemeClr val="dk1"/>
                          </a:solidFill>
                          <a:effectLst/>
                          <a:latin typeface="Georgia" panose="02040502050405020303" pitchFamily="18" charset="0"/>
                          <a:ea typeface="+mn-ea"/>
                          <a:cs typeface="+mn-cs"/>
                        </a:rPr>
                        <a:t>Law of the People’s Republic of China on Administration of Domestic Activities of Overseas Non-government Organizations in China</a:t>
                      </a:r>
                      <a:r>
                        <a:rPr lang="zh-CN" altLang="en-US" sz="800" b="0" i="0" u="none" strike="noStrike" kern="1200" dirty="0">
                          <a:solidFill>
                            <a:schemeClr val="dk1"/>
                          </a:solidFill>
                          <a:effectLst/>
                          <a:latin typeface="Georgia" panose="02040502050405020303" pitchFamily="18" charset="0"/>
                          <a:ea typeface="+mn-ea"/>
                          <a:cs typeface="+mn-cs"/>
                        </a:rPr>
                        <a:t> </a:t>
                      </a:r>
                      <a:r>
                        <a:rPr lang="en-US" altLang="zh-CN" sz="800" b="0" i="0" u="none" strike="noStrike" kern="1200" dirty="0">
                          <a:solidFill>
                            <a:schemeClr val="dk1"/>
                          </a:solidFill>
                          <a:effectLst/>
                          <a:latin typeface="Georgia" panose="02040502050405020303" pitchFamily="18" charset="0"/>
                          <a:ea typeface="+mn-ea"/>
                          <a:cs typeface="+mn-cs"/>
                        </a:rPr>
                        <a:t>(Amended in 2017)</a:t>
                      </a:r>
                      <a:endParaRPr lang="zh-CN" altLang="en-US" sz="800" b="0" dirty="0">
                        <a:latin typeface="Georgia" panose="02040502050405020303" pitchFamily="18" charset="0"/>
                      </a:endParaRPr>
                    </a:p>
                  </a:txBody>
                  <a:tcPr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solidFill>
                      <a:schemeClr val="bg1"/>
                    </a:solidFill>
                  </a:tcPr>
                </a:tc>
              </a:tr>
              <a:tr h="370840">
                <a:tc>
                  <a:txBody>
                    <a:bodyPr/>
                    <a:lstStyle/>
                    <a:p>
                      <a:pPr algn="ctr"/>
                      <a:r>
                        <a:rPr lang="en-US" altLang="zh-CN" sz="800" b="0" dirty="0">
                          <a:latin typeface="Georgia" panose="02040502050405020303" pitchFamily="18" charset="0"/>
                        </a:rPr>
                        <a:t>2016.11.28</a:t>
                      </a:r>
                      <a:endParaRPr lang="zh-CN" altLang="en-US" sz="800" b="0">
                        <a:latin typeface="Georgia" panose="02040502050405020303" pitchFamily="18" charset="0"/>
                      </a:endParaRPr>
                    </a:p>
                  </a:txBody>
                  <a:tcPr anchor="ctr">
                    <a:lnR w="3175"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r>
                        <a:rPr lang="en-US" altLang="zh-CN" sz="800" b="0" i="0" u="none" strike="noStrike" kern="1200" dirty="0">
                          <a:solidFill>
                            <a:schemeClr val="dk1"/>
                          </a:solidFill>
                          <a:effectLst/>
                          <a:latin typeface="Georgia" panose="02040502050405020303" pitchFamily="18" charset="0"/>
                          <a:ea typeface="+mn-ea"/>
                          <a:cs typeface="+mn-cs"/>
                        </a:rPr>
                        <a:t>Ministry of Public Security </a:t>
                      </a:r>
                      <a:endParaRPr lang="zh-CN" altLang="en-US" sz="800" b="0" i="0" u="none" strike="noStrike" kern="1200" dirty="0">
                        <a:solidFill>
                          <a:schemeClr val="dk1"/>
                        </a:solidFill>
                        <a:effectLst/>
                        <a:latin typeface="Georgia" panose="02040502050405020303" pitchFamily="18" charset="0"/>
                        <a:ea typeface="+mn-ea"/>
                        <a:cs typeface="+mn-cs"/>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solidFill>
                      <a:schemeClr val="bg1">
                        <a:lumMod val="85000"/>
                      </a:schemeClr>
                    </a:solidFill>
                  </a:tcPr>
                </a:tc>
                <a:tc>
                  <a:txBody>
                    <a:bodyPr/>
                    <a:lstStyle/>
                    <a:p>
                      <a:r>
                        <a:rPr lang="en-US" altLang="zh-CN" sz="800" b="0" i="0" u="none" strike="noStrike" kern="1200" dirty="0">
                          <a:solidFill>
                            <a:schemeClr val="dk1"/>
                          </a:solidFill>
                          <a:effectLst/>
                          <a:latin typeface="Georgia" panose="02040502050405020303" pitchFamily="18" charset="0"/>
                          <a:ea typeface="+mn-ea"/>
                          <a:cs typeface="+mn-cs"/>
                        </a:rPr>
                        <a:t>Guide on Registration and Filing for Temporary Activities of Representative Offices of Overseas Non-government Organizations</a:t>
                      </a:r>
                      <a:endParaRPr lang="zh-CN" altLang="en-US" sz="800" b="0" i="0" u="none" strike="noStrike" kern="1200" dirty="0">
                        <a:solidFill>
                          <a:schemeClr val="dk1"/>
                        </a:solidFill>
                        <a:effectLst/>
                        <a:latin typeface="Georgia" panose="02040502050405020303" pitchFamily="18" charset="0"/>
                        <a:ea typeface="+mn-ea"/>
                        <a:cs typeface="+mn-cs"/>
                      </a:endParaRPr>
                    </a:p>
                  </a:txBody>
                  <a:tcPr anchor="ctr">
                    <a:lnL w="3175" cap="flat" cmpd="sng" algn="ctr">
                      <a:solidFill>
                        <a:schemeClr val="tx1"/>
                      </a:solidFill>
                      <a:prstDash val="solid"/>
                      <a:round/>
                      <a:headEnd type="none" w="med" len="med"/>
                      <a:tailEnd type="none" w="med" len="med"/>
                    </a:lnL>
                    <a:solidFill>
                      <a:schemeClr val="bg1">
                        <a:lumMod val="85000"/>
                      </a:schemeClr>
                    </a:solidFill>
                  </a:tcPr>
                </a:tc>
              </a:tr>
              <a:tr h="370840">
                <a:tc>
                  <a:txBody>
                    <a:bodyPr/>
                    <a:lstStyle/>
                    <a:p>
                      <a:pPr algn="ctr"/>
                      <a:r>
                        <a:rPr lang="en-US" altLang="zh-CN" sz="800" b="0" dirty="0">
                          <a:latin typeface="Georgia" panose="02040502050405020303" pitchFamily="18" charset="0"/>
                        </a:rPr>
                        <a:t>2018.08.07</a:t>
                      </a:r>
                      <a:endParaRPr lang="zh-CN" altLang="en-US" sz="800" b="0">
                        <a:latin typeface="Georgia" panose="02040502050405020303" pitchFamily="18" charset="0"/>
                      </a:endParaRPr>
                    </a:p>
                  </a:txBody>
                  <a:tcPr anchor="ctr">
                    <a:lnR w="3175" cap="flat" cmpd="sng" algn="ctr">
                      <a:solidFill>
                        <a:schemeClr val="tx1"/>
                      </a:solidFill>
                      <a:prstDash val="solid"/>
                      <a:round/>
                      <a:headEnd type="none" w="med" len="med"/>
                      <a:tailEnd type="none" w="med" len="med"/>
                    </a:lnR>
                    <a:solidFill>
                      <a:schemeClr val="bg1"/>
                    </a:solidFill>
                  </a:tcPr>
                </a:tc>
                <a:tc>
                  <a:txBody>
                    <a:bodyPr/>
                    <a:lstStyle/>
                    <a:p>
                      <a:pPr algn="ctr"/>
                      <a:r>
                        <a:rPr lang="en-US" altLang="zh-CN" sz="800" b="0" i="0" u="none" strike="noStrike" kern="1200" dirty="0">
                          <a:solidFill>
                            <a:schemeClr val="dk1"/>
                          </a:solidFill>
                          <a:effectLst/>
                          <a:latin typeface="Georgia" panose="02040502050405020303" pitchFamily="18" charset="0"/>
                          <a:ea typeface="+mn-ea"/>
                          <a:cs typeface="+mn-cs"/>
                        </a:rPr>
                        <a:t>General Administration of Sport</a:t>
                      </a:r>
                      <a:endParaRPr lang="zh-CN" altLang="en-US" sz="800" b="0" i="0" u="none" strike="noStrike" kern="1200" dirty="0">
                        <a:solidFill>
                          <a:schemeClr val="dk1"/>
                        </a:solidFill>
                        <a:effectLst/>
                        <a:latin typeface="Georgia" panose="02040502050405020303" pitchFamily="18" charset="0"/>
                        <a:ea typeface="+mn-ea"/>
                        <a:cs typeface="+mn-cs"/>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solidFill>
                      <a:schemeClr val="bg1"/>
                    </a:solidFill>
                  </a:tcPr>
                </a:tc>
                <a:tc>
                  <a:txBody>
                    <a:bodyPr/>
                    <a:lstStyle/>
                    <a:p>
                      <a:r>
                        <a:rPr lang="en-US" altLang="zh-CN" sz="800" b="0" i="0" u="none" strike="noStrike" kern="1200" dirty="0">
                          <a:solidFill>
                            <a:schemeClr val="dk1"/>
                          </a:solidFill>
                          <a:effectLst/>
                          <a:latin typeface="Georgia" panose="02040502050405020303" pitchFamily="18" charset="0"/>
                          <a:ea typeface="+mn-ea"/>
                          <a:cs typeface="+mn-cs"/>
                        </a:rPr>
                        <a:t>Measures for the Administration of sports activities conducted by Overseas Non-government Organizations</a:t>
                      </a:r>
                      <a:r>
                        <a:rPr lang="zh-CN" altLang="en-US" sz="800" b="0" i="0" u="none" strike="noStrike" kern="1200" dirty="0">
                          <a:solidFill>
                            <a:schemeClr val="dk1"/>
                          </a:solidFill>
                          <a:effectLst/>
                          <a:latin typeface="Georgia" panose="02040502050405020303" pitchFamily="18" charset="0"/>
                          <a:ea typeface="+mn-ea"/>
                          <a:cs typeface="+mn-cs"/>
                        </a:rPr>
                        <a:t> </a:t>
                      </a:r>
                      <a:r>
                        <a:rPr lang="en-US" altLang="zh-CN" sz="800" b="0" i="0" u="none" strike="noStrike" kern="1200" dirty="0">
                          <a:solidFill>
                            <a:schemeClr val="dk1"/>
                          </a:solidFill>
                          <a:effectLst/>
                          <a:latin typeface="Georgia" panose="02040502050405020303" pitchFamily="18" charset="0"/>
                          <a:ea typeface="+mn-ea"/>
                          <a:cs typeface="+mn-cs"/>
                        </a:rPr>
                        <a:t>in China</a:t>
                      </a:r>
                      <a:endParaRPr lang="zh-CN" altLang="en-US" sz="800" b="0" i="0" u="none" strike="noStrike" kern="1200" dirty="0">
                        <a:solidFill>
                          <a:schemeClr val="dk1"/>
                        </a:solidFill>
                        <a:effectLst/>
                        <a:latin typeface="Georgia" panose="02040502050405020303" pitchFamily="18" charset="0"/>
                        <a:ea typeface="+mn-ea"/>
                        <a:cs typeface="+mn-cs"/>
                      </a:endParaRPr>
                    </a:p>
                  </a:txBody>
                  <a:tcPr anchor="ctr">
                    <a:lnL w="3175" cap="flat" cmpd="sng" algn="ctr">
                      <a:solidFill>
                        <a:schemeClr val="tx1"/>
                      </a:solidFill>
                      <a:prstDash val="solid"/>
                      <a:round/>
                      <a:headEnd type="none" w="med" len="med"/>
                      <a:tailEnd type="none" w="med" len="med"/>
                    </a:lnL>
                    <a:solidFill>
                      <a:schemeClr val="bg1"/>
                    </a:solidFill>
                  </a:tcPr>
                </a:tc>
              </a:tr>
              <a:tr h="370840">
                <a:tc>
                  <a:txBody>
                    <a:bodyPr/>
                    <a:lstStyle/>
                    <a:p>
                      <a:pPr algn="ctr"/>
                      <a:r>
                        <a:rPr lang="en-US" altLang="zh-CN" sz="800" b="0" dirty="0">
                          <a:latin typeface="Georgia" panose="02040502050405020303" pitchFamily="18" charset="0"/>
                        </a:rPr>
                        <a:t>2019.04.29</a:t>
                      </a:r>
                      <a:endParaRPr lang="zh-CN" altLang="en-US" sz="800" b="0">
                        <a:latin typeface="Georgia" panose="02040502050405020303" pitchFamily="18" charset="0"/>
                      </a:endParaRPr>
                    </a:p>
                  </a:txBody>
                  <a:tcPr anchor="ctr">
                    <a:lnR w="3175" cap="flat" cmpd="sng" algn="ctr">
                      <a:solidFill>
                        <a:schemeClr val="tx1"/>
                      </a:solidFill>
                      <a:prstDash val="solid"/>
                      <a:round/>
                      <a:headEnd type="none" w="med" len="med"/>
                      <a:tailEnd type="none" w="med" len="med"/>
                    </a:ln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defRPr/>
                      </a:pPr>
                      <a:r>
                        <a:rPr lang="en-US" altLang="zh-CN" sz="800" b="0" i="0" u="none" strike="noStrike" kern="1200" dirty="0">
                          <a:solidFill>
                            <a:schemeClr val="dk1"/>
                          </a:solidFill>
                          <a:effectLst/>
                          <a:latin typeface="Georgia" panose="02040502050405020303" pitchFamily="18" charset="0"/>
                          <a:ea typeface="+mn-ea"/>
                          <a:cs typeface="+mn-cs"/>
                        </a:rPr>
                        <a:t>Ministry of Public Security </a:t>
                      </a:r>
                      <a:endParaRPr lang="zh-CN" altLang="en-US" sz="800" b="0" i="0" u="none" strike="noStrike" kern="1200" dirty="0">
                        <a:solidFill>
                          <a:schemeClr val="dk1"/>
                        </a:solidFill>
                        <a:effectLst/>
                        <a:latin typeface="Georgia" panose="02040502050405020303" pitchFamily="18" charset="0"/>
                        <a:ea typeface="+mn-ea"/>
                        <a:cs typeface="+mn-cs"/>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defRPr/>
                      </a:pPr>
                      <a:r>
                        <a:rPr lang="en-US" altLang="zh-CN" sz="800" b="0" i="0" u="none" strike="noStrike" kern="1200" dirty="0">
                          <a:solidFill>
                            <a:schemeClr val="dk1"/>
                          </a:solidFill>
                          <a:effectLst/>
                          <a:latin typeface="Georgia" panose="02040502050405020303" pitchFamily="18" charset="0"/>
                          <a:ea typeface="+mn-ea"/>
                          <a:cs typeface="+mn-cs"/>
                        </a:rPr>
                        <a:t>Catalogue of Fields, Projects and Supervisory Authorities for Overseas NGOs Carrying out Activities in Mainland China (2019)</a:t>
                      </a:r>
                      <a:endParaRPr lang="zh-CN" altLang="en-US" sz="800" b="0" i="0" u="none" strike="noStrike" kern="1200">
                        <a:solidFill>
                          <a:schemeClr val="dk1"/>
                        </a:solidFill>
                        <a:effectLst/>
                        <a:latin typeface="Georgia" panose="02040502050405020303" pitchFamily="18" charset="0"/>
                        <a:ea typeface="+mn-ea"/>
                        <a:cs typeface="+mn-cs"/>
                      </a:endParaRPr>
                    </a:p>
                  </a:txBody>
                  <a:tcPr anchor="ctr">
                    <a:lnL w="3175" cap="flat" cmpd="sng" algn="ctr">
                      <a:solidFill>
                        <a:schemeClr val="tx1"/>
                      </a:solidFill>
                      <a:prstDash val="solid"/>
                      <a:round/>
                      <a:headEnd type="none" w="med" len="med"/>
                      <a:tailEnd type="none" w="med" len="med"/>
                    </a:lnL>
                    <a:solidFill>
                      <a:schemeClr val="bg1">
                        <a:lumMod val="85000"/>
                      </a:schemeClr>
                    </a:solidFill>
                  </a:tcPr>
                </a:tc>
              </a:tr>
              <a:tr h="370840">
                <a:tc>
                  <a:txBody>
                    <a:bodyPr/>
                    <a:lstStyle/>
                    <a:p>
                      <a:pPr algn="ctr"/>
                      <a:r>
                        <a:rPr lang="en-US" altLang="zh-CN" sz="800" b="0" dirty="0">
                          <a:latin typeface="Georgia" panose="02040502050405020303" pitchFamily="18" charset="0"/>
                        </a:rPr>
                        <a:t>2016.12.20</a:t>
                      </a:r>
                      <a:endParaRPr lang="zh-CN" altLang="en-US" sz="800" b="0">
                        <a:latin typeface="Georgia" panose="02040502050405020303" pitchFamily="18" charset="0"/>
                      </a:endParaRPr>
                    </a:p>
                  </a:txBody>
                  <a:tcPr anchor="ctr">
                    <a:lnR w="3175"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defRPr/>
                      </a:pPr>
                      <a:r>
                        <a:rPr lang="en-US" altLang="zh-CN" sz="800" b="0" i="0" u="none" strike="noStrike" kern="1200" dirty="0">
                          <a:solidFill>
                            <a:schemeClr val="dk1"/>
                          </a:solidFill>
                          <a:effectLst/>
                          <a:latin typeface="Georgia" panose="02040502050405020303" pitchFamily="18" charset="0"/>
                          <a:ea typeface="+mn-ea"/>
                          <a:cs typeface="+mn-cs"/>
                        </a:rPr>
                        <a:t>Ministry of Public Security </a:t>
                      </a:r>
                      <a:endParaRPr lang="zh-CN" altLang="en-US" sz="800" b="0" i="0" u="none" strike="noStrike" kern="1200" dirty="0">
                        <a:solidFill>
                          <a:schemeClr val="dk1"/>
                        </a:solidFill>
                        <a:effectLst/>
                        <a:latin typeface="Georgia" panose="02040502050405020303" pitchFamily="18" charset="0"/>
                        <a:ea typeface="+mn-ea"/>
                        <a:cs typeface="+mn-cs"/>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solidFill>
                      <a:schemeClr val="bg1"/>
                    </a:solidFill>
                  </a:tcPr>
                </a:tc>
                <a:tc>
                  <a:txBody>
                    <a:bodyPr/>
                    <a:lstStyle/>
                    <a:p>
                      <a:r>
                        <a:rPr lang="en-US" altLang="zh-CN" sz="800" b="0" i="0" u="none" strike="noStrike" kern="1200" dirty="0">
                          <a:solidFill>
                            <a:schemeClr val="dk1"/>
                          </a:solidFill>
                          <a:effectLst/>
                          <a:latin typeface="Georgia" panose="02040502050405020303" pitchFamily="18" charset="0"/>
                          <a:ea typeface="+mn-ea"/>
                          <a:cs typeface="+mn-cs"/>
                        </a:rPr>
                        <a:t>Catalogue of Fields, Projects and Supervisory Authorities for Overseas NGOs Carrying out Activities in Mainland China (2017)</a:t>
                      </a:r>
                      <a:endParaRPr lang="zh-CN" altLang="en-US" sz="800" b="0" i="0" u="none" strike="noStrike" kern="1200">
                        <a:solidFill>
                          <a:schemeClr val="dk1"/>
                        </a:solidFill>
                        <a:effectLst/>
                        <a:latin typeface="Georgia" panose="02040502050405020303" pitchFamily="18" charset="0"/>
                        <a:ea typeface="+mn-ea"/>
                        <a:cs typeface="+mn-cs"/>
                      </a:endParaRPr>
                    </a:p>
                  </a:txBody>
                  <a:tcPr anchor="ctr">
                    <a:lnL w="3175" cap="flat" cmpd="sng" algn="ctr">
                      <a:solidFill>
                        <a:schemeClr val="tx1"/>
                      </a:solidFill>
                      <a:prstDash val="solid"/>
                      <a:round/>
                      <a:headEnd type="none" w="med" len="med"/>
                      <a:tailEnd type="none" w="med" len="med"/>
                    </a:lnL>
                    <a:solidFill>
                      <a:schemeClr val="bg1"/>
                    </a:solidFill>
                  </a:tcPr>
                </a:tc>
              </a:tr>
              <a:tr h="370840">
                <a:tc>
                  <a:txBody>
                    <a:bodyPr/>
                    <a:lstStyle/>
                    <a:p>
                      <a:pPr algn="ctr"/>
                      <a:r>
                        <a:rPr lang="en-US" altLang="zh-CN" sz="800" b="0" dirty="0">
                          <a:latin typeface="Georgia" panose="02040502050405020303" pitchFamily="18" charset="0"/>
                        </a:rPr>
                        <a:t>2017.01.19</a:t>
                      </a:r>
                      <a:endParaRPr lang="zh-CN" altLang="en-US" sz="800" b="0">
                        <a:latin typeface="Georgia" panose="02040502050405020303" pitchFamily="18" charset="0"/>
                      </a:endParaRPr>
                    </a:p>
                  </a:txBody>
                  <a:tcPr anchor="ctr">
                    <a:lnR w="3175"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r>
                        <a:rPr lang="en-US" altLang="zh-CN" sz="800" b="0" i="0" u="none" strike="noStrike" kern="1200" dirty="0">
                          <a:solidFill>
                            <a:schemeClr val="dk1"/>
                          </a:solidFill>
                          <a:effectLst/>
                          <a:latin typeface="Georgia" panose="02040502050405020303" pitchFamily="18" charset="0"/>
                          <a:ea typeface="+mn-ea"/>
                          <a:cs typeface="+mn-cs"/>
                        </a:rPr>
                        <a:t>State Administration of Taxation</a:t>
                      </a:r>
                      <a:endParaRPr lang="zh-CN" altLang="en-US" sz="800" b="0" i="0" u="none" strike="noStrike" kern="1200" dirty="0">
                        <a:solidFill>
                          <a:schemeClr val="dk1"/>
                        </a:solidFill>
                        <a:effectLst/>
                        <a:latin typeface="Georgia" panose="02040502050405020303" pitchFamily="18" charset="0"/>
                        <a:ea typeface="+mn-ea"/>
                        <a:cs typeface="+mn-cs"/>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solidFill>
                      <a:schemeClr val="bg1">
                        <a:lumMod val="85000"/>
                      </a:schemeClr>
                    </a:solidFill>
                  </a:tcPr>
                </a:tc>
                <a:tc>
                  <a:txBody>
                    <a:bodyPr/>
                    <a:lstStyle/>
                    <a:p>
                      <a:r>
                        <a:rPr lang="en-US" altLang="zh-CN" sz="800" b="0" i="0" u="none" strike="noStrike" kern="1200" dirty="0">
                          <a:solidFill>
                            <a:schemeClr val="dk1"/>
                          </a:solidFill>
                          <a:effectLst/>
                          <a:latin typeface="Georgia" panose="02040502050405020303" pitchFamily="18" charset="0"/>
                          <a:ea typeface="+mn-ea"/>
                          <a:cs typeface="+mn-cs"/>
                        </a:rPr>
                        <a:t>Notice on Work Relating to Tax Registration for Representative Offices of Overseas Non-government Organizations</a:t>
                      </a:r>
                      <a:endParaRPr lang="zh-CN" altLang="en-US" sz="800" b="0" i="0" u="none" strike="noStrike" kern="1200" dirty="0">
                        <a:solidFill>
                          <a:schemeClr val="dk1"/>
                        </a:solidFill>
                        <a:effectLst/>
                        <a:latin typeface="Georgia" panose="02040502050405020303" pitchFamily="18" charset="0"/>
                        <a:ea typeface="+mn-ea"/>
                        <a:cs typeface="+mn-cs"/>
                      </a:endParaRPr>
                    </a:p>
                  </a:txBody>
                  <a:tcPr anchor="ctr">
                    <a:lnL w="3175" cap="flat" cmpd="sng" algn="ctr">
                      <a:solidFill>
                        <a:schemeClr val="tx1"/>
                      </a:solidFill>
                      <a:prstDash val="solid"/>
                      <a:round/>
                      <a:headEnd type="none" w="med" len="med"/>
                      <a:tailEnd type="none" w="med" len="med"/>
                    </a:lnL>
                    <a:solidFill>
                      <a:schemeClr val="bg1">
                        <a:lumMod val="85000"/>
                      </a:schemeClr>
                    </a:solidFill>
                  </a:tcPr>
                </a:tc>
              </a:tr>
              <a:tr h="370840">
                <a:tc>
                  <a:txBody>
                    <a:bodyPr/>
                    <a:lstStyle/>
                    <a:p>
                      <a:pPr algn="ctr"/>
                      <a:r>
                        <a:rPr lang="en-US" altLang="zh-CN" sz="800" b="0" dirty="0">
                          <a:latin typeface="Georgia" panose="02040502050405020303" pitchFamily="18" charset="0"/>
                        </a:rPr>
                        <a:t>2017.07.27</a:t>
                      </a:r>
                      <a:endParaRPr lang="zh-CN" altLang="en-US" sz="800" b="0">
                        <a:latin typeface="Georgia" panose="02040502050405020303" pitchFamily="18" charset="0"/>
                      </a:endParaRPr>
                    </a:p>
                  </a:txBody>
                  <a:tcPr anchor="ctr">
                    <a:lnR w="3175" cap="flat" cmpd="sng" algn="ctr">
                      <a:solidFill>
                        <a:schemeClr val="tx1"/>
                      </a:solidFill>
                      <a:prstDash val="solid"/>
                      <a:round/>
                      <a:headEnd type="none" w="med" len="med"/>
                      <a:tailEnd type="none" w="med" len="med"/>
                    </a:lnR>
                    <a:solidFill>
                      <a:schemeClr val="bg1"/>
                    </a:solidFill>
                  </a:tcPr>
                </a:tc>
                <a:tc>
                  <a:txBody>
                    <a:bodyPr/>
                    <a:lstStyle/>
                    <a:p>
                      <a:pPr algn="ctr"/>
                      <a:r>
                        <a:rPr lang="en-US" altLang="zh-CN" sz="800" b="0" i="0" u="none" strike="noStrike" kern="1200" dirty="0">
                          <a:solidFill>
                            <a:schemeClr val="dk1"/>
                          </a:solidFill>
                          <a:effectLst/>
                          <a:latin typeface="Georgia" panose="02040502050405020303" pitchFamily="18" charset="0"/>
                          <a:ea typeface="+mn-ea"/>
                          <a:cs typeface="+mn-cs"/>
                        </a:rPr>
                        <a:t>State Administration of Foreign Experts Affairs;</a:t>
                      </a:r>
                      <a:r>
                        <a:rPr lang="zh-CN" altLang="en-US" sz="800" b="0" i="0" u="none" strike="noStrike" kern="1200" dirty="0">
                          <a:solidFill>
                            <a:schemeClr val="dk1"/>
                          </a:solidFill>
                          <a:effectLst/>
                          <a:latin typeface="Georgia" panose="02040502050405020303" pitchFamily="18" charset="0"/>
                          <a:ea typeface="+mn-ea"/>
                          <a:cs typeface="+mn-cs"/>
                        </a:rPr>
                        <a:t> </a:t>
                      </a:r>
                      <a:endParaRPr lang="en-US" altLang="zh-CN" sz="800" b="0" i="0" u="none" strike="noStrike" kern="1200" dirty="0">
                        <a:solidFill>
                          <a:schemeClr val="dk1"/>
                        </a:solidFill>
                        <a:effectLst/>
                        <a:latin typeface="Georgia" panose="02040502050405020303" pitchFamily="18" charset="0"/>
                        <a:ea typeface="+mn-ea"/>
                        <a:cs typeface="+mn-cs"/>
                      </a:endParaRPr>
                    </a:p>
                    <a:p>
                      <a:pPr algn="ctr"/>
                      <a:r>
                        <a:rPr lang="en-US" altLang="zh-CN" sz="800" b="0" i="0" u="none" strike="noStrike" kern="1200" dirty="0">
                          <a:solidFill>
                            <a:schemeClr val="dk1"/>
                          </a:solidFill>
                          <a:effectLst/>
                          <a:latin typeface="Georgia" panose="02040502050405020303" pitchFamily="18" charset="0"/>
                          <a:ea typeface="+mn-ea"/>
                          <a:cs typeface="+mn-cs"/>
                        </a:rPr>
                        <a:t>Ministry of Public Security </a:t>
                      </a:r>
                      <a:endParaRPr lang="zh-CN" altLang="en-US" sz="800" b="0" i="0" u="none" strike="noStrike" kern="1200" dirty="0">
                        <a:solidFill>
                          <a:schemeClr val="dk1"/>
                        </a:solidFill>
                        <a:effectLst/>
                        <a:latin typeface="Georgia" panose="02040502050405020303" pitchFamily="18" charset="0"/>
                        <a:ea typeface="+mn-ea"/>
                        <a:cs typeface="+mn-cs"/>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solidFill>
                      <a:schemeClr val="bg1"/>
                    </a:solidFill>
                  </a:tcPr>
                </a:tc>
                <a:tc>
                  <a:txBody>
                    <a:bodyPr/>
                    <a:lstStyle/>
                    <a:p>
                      <a:r>
                        <a:rPr lang="en-US" altLang="zh-CN" sz="800" b="0" i="0" u="none" strike="noStrike" kern="1200" dirty="0">
                          <a:solidFill>
                            <a:schemeClr val="dk1"/>
                          </a:solidFill>
                          <a:effectLst/>
                          <a:latin typeface="Georgia" panose="02040502050405020303" pitchFamily="18" charset="0"/>
                          <a:ea typeface="+mn-ea"/>
                          <a:cs typeface="+mn-cs"/>
                        </a:rPr>
                        <a:t>Notice on Issues Concerning the Work Permit for Foreign Staff of Overseas Non-governmental Organizations</a:t>
                      </a:r>
                      <a:endParaRPr lang="zh-CN" altLang="en-US" sz="800" b="0" i="0" u="none" strike="noStrike" kern="1200">
                        <a:solidFill>
                          <a:schemeClr val="dk1"/>
                        </a:solidFill>
                        <a:effectLst/>
                        <a:latin typeface="Georgia" panose="02040502050405020303" pitchFamily="18" charset="0"/>
                        <a:ea typeface="+mn-ea"/>
                        <a:cs typeface="+mn-cs"/>
                      </a:endParaRPr>
                    </a:p>
                  </a:txBody>
                  <a:tcPr anchor="ctr">
                    <a:lnL w="3175" cap="flat" cmpd="sng" algn="ctr">
                      <a:solidFill>
                        <a:schemeClr val="tx1"/>
                      </a:solidFill>
                      <a:prstDash val="solid"/>
                      <a:round/>
                      <a:headEnd type="none" w="med" len="med"/>
                      <a:tailEnd type="none" w="med" len="med"/>
                    </a:lnL>
                    <a:solidFill>
                      <a:schemeClr val="bg1"/>
                    </a:solidFill>
                  </a:tcPr>
                </a:tc>
              </a:tr>
              <a:tr h="370840">
                <a:tc>
                  <a:txBody>
                    <a:bodyPr/>
                    <a:lstStyle/>
                    <a:p>
                      <a:pPr algn="ctr"/>
                      <a:r>
                        <a:rPr lang="en-US" altLang="zh-CN" sz="800" b="0" dirty="0">
                          <a:latin typeface="Georgia" panose="02040502050405020303" pitchFamily="18" charset="0"/>
                        </a:rPr>
                        <a:t>2017.03.23</a:t>
                      </a:r>
                      <a:endParaRPr lang="zh-CN" altLang="en-US" sz="800" b="0">
                        <a:latin typeface="Georgia" panose="02040502050405020303" pitchFamily="18" charset="0"/>
                      </a:endParaRPr>
                    </a:p>
                  </a:txBody>
                  <a:tcPr anchor="ctr">
                    <a:lnR w="3175"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r>
                        <a:rPr lang="en-US" altLang="zh-CN" sz="800" b="0" i="0" u="none" strike="noStrike" kern="1200" dirty="0">
                          <a:solidFill>
                            <a:schemeClr val="dk1"/>
                          </a:solidFill>
                          <a:effectLst/>
                          <a:latin typeface="Georgia" panose="02040502050405020303" pitchFamily="18" charset="0"/>
                          <a:ea typeface="+mn-ea"/>
                          <a:cs typeface="+mn-cs"/>
                        </a:rPr>
                        <a:t>People‘s Bank of China;</a:t>
                      </a:r>
                      <a:r>
                        <a:rPr lang="zh-CN" altLang="en-US" sz="800" b="0" i="0" u="none" strike="noStrike" kern="1200" dirty="0">
                          <a:solidFill>
                            <a:schemeClr val="dk1"/>
                          </a:solidFill>
                          <a:effectLst/>
                          <a:latin typeface="Georgia" panose="02040502050405020303" pitchFamily="18" charset="0"/>
                          <a:ea typeface="+mn-ea"/>
                          <a:cs typeface="+mn-cs"/>
                        </a:rPr>
                        <a:t> </a:t>
                      </a:r>
                      <a:endParaRPr lang="en-US" altLang="zh-CN" sz="800" b="0" i="0" u="none" strike="noStrike" kern="1200" dirty="0">
                        <a:solidFill>
                          <a:schemeClr val="dk1"/>
                        </a:solidFill>
                        <a:effectLst/>
                        <a:latin typeface="Georgia" panose="02040502050405020303" pitchFamily="18" charset="0"/>
                        <a:ea typeface="+mn-ea"/>
                        <a:cs typeface="+mn-cs"/>
                      </a:endParaRPr>
                    </a:p>
                    <a:p>
                      <a:pPr algn="ctr"/>
                      <a:r>
                        <a:rPr lang="en-US" altLang="zh-CN" sz="800" b="0" i="0" u="none" strike="noStrike" kern="1200" dirty="0">
                          <a:solidFill>
                            <a:schemeClr val="dk1"/>
                          </a:solidFill>
                          <a:effectLst/>
                          <a:latin typeface="Georgia" panose="02040502050405020303" pitchFamily="18" charset="0"/>
                          <a:ea typeface="+mn-ea"/>
                          <a:cs typeface="+mn-cs"/>
                        </a:rPr>
                        <a:t>Ministry of Public Security </a:t>
                      </a:r>
                      <a:endParaRPr lang="zh-CN" altLang="en-US" sz="800" b="0" i="0" u="none" strike="noStrike" kern="1200" dirty="0">
                        <a:solidFill>
                          <a:schemeClr val="dk1"/>
                        </a:solidFill>
                        <a:effectLst/>
                        <a:latin typeface="Georgia" panose="02040502050405020303" pitchFamily="18" charset="0"/>
                        <a:ea typeface="+mn-ea"/>
                        <a:cs typeface="+mn-cs"/>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solidFill>
                      <a:schemeClr val="bg1">
                        <a:lumMod val="85000"/>
                      </a:schemeClr>
                    </a:solidFill>
                  </a:tcPr>
                </a:tc>
                <a:tc>
                  <a:txBody>
                    <a:bodyPr/>
                    <a:lstStyle/>
                    <a:p>
                      <a:r>
                        <a:rPr lang="en-US" altLang="zh-CN" sz="800" b="0" i="0" u="none" strike="noStrike" kern="1200" dirty="0">
                          <a:solidFill>
                            <a:schemeClr val="dk1"/>
                          </a:solidFill>
                          <a:effectLst/>
                          <a:latin typeface="Georgia" panose="02040502050405020303" pitchFamily="18" charset="0"/>
                          <a:ea typeface="+mn-ea"/>
                          <a:cs typeface="+mn-cs"/>
                        </a:rPr>
                        <a:t>Notice on Proper Administration of Renminbi Bank Accounts of Representative Offices of Overseas Non-government Organizations</a:t>
                      </a:r>
                      <a:endParaRPr lang="zh-CN" altLang="en-US" sz="800" b="0" i="0" u="none" strike="noStrike" kern="1200" dirty="0">
                        <a:solidFill>
                          <a:schemeClr val="dk1"/>
                        </a:solidFill>
                        <a:effectLst/>
                        <a:latin typeface="Georgia" panose="02040502050405020303" pitchFamily="18" charset="0"/>
                        <a:ea typeface="+mn-ea"/>
                        <a:cs typeface="+mn-cs"/>
                      </a:endParaRPr>
                    </a:p>
                  </a:txBody>
                  <a:tcPr anchor="ctr">
                    <a:lnL w="3175" cap="flat" cmpd="sng" algn="ctr">
                      <a:solidFill>
                        <a:schemeClr val="tx1"/>
                      </a:solidFill>
                      <a:prstDash val="solid"/>
                      <a:round/>
                      <a:headEnd type="none" w="med" len="med"/>
                      <a:tailEnd type="none" w="med" len="med"/>
                    </a:lnL>
                    <a:solidFill>
                      <a:schemeClr val="bg1">
                        <a:lumMod val="85000"/>
                      </a:schemeClr>
                    </a:solidFill>
                  </a:tcPr>
                </a:tc>
              </a:tr>
            </a:tbl>
          </a:graphicData>
        </a:graphic>
      </p:graphicFrame>
      <p:sp>
        <p:nvSpPr>
          <p:cNvPr id="9" name="文本框 8"/>
          <p:cNvSpPr txBox="1"/>
          <p:nvPr/>
        </p:nvSpPr>
        <p:spPr>
          <a:xfrm>
            <a:off x="350053" y="4561727"/>
            <a:ext cx="8343525" cy="215444"/>
          </a:xfrm>
          <a:prstGeom prst="rect">
            <a:avLst/>
          </a:prstGeom>
          <a:noFill/>
        </p:spPr>
        <p:txBody>
          <a:bodyPr wrap="square" rtlCol="0">
            <a:spAutoFit/>
          </a:bodyPr>
          <a:lstStyle/>
          <a:p>
            <a:r>
              <a:rPr kumimoji="1" lang="en-US" altLang="zh-CN" sz="800" dirty="0">
                <a:latin typeface="Georgia" panose="02040502050405020303" pitchFamily="18" charset="0"/>
              </a:rPr>
              <a:t>Note:</a:t>
            </a:r>
            <a:r>
              <a:rPr kumimoji="1" lang="zh-CN" altLang="en-US" sz="800" dirty="0">
                <a:latin typeface="Georgia" panose="02040502050405020303" pitchFamily="18" charset="0"/>
              </a:rPr>
              <a:t> </a:t>
            </a:r>
            <a:r>
              <a:rPr kumimoji="1" lang="en-US" altLang="zh-CN" sz="800" dirty="0">
                <a:latin typeface="Georgia" panose="02040502050405020303" pitchFamily="18" charset="0"/>
              </a:rPr>
              <a:t>Except</a:t>
            </a:r>
            <a:r>
              <a:rPr kumimoji="1" lang="zh-CN" altLang="en-US" sz="800" dirty="0">
                <a:latin typeface="Georgia" panose="02040502050405020303" pitchFamily="18" charset="0"/>
              </a:rPr>
              <a:t> </a:t>
            </a:r>
            <a:r>
              <a:rPr kumimoji="1" lang="en-US" altLang="zh-CN" sz="800" dirty="0">
                <a:latin typeface="Georgia" panose="02040502050405020303" pitchFamily="18" charset="0"/>
              </a:rPr>
              <a:t>for</a:t>
            </a:r>
            <a:r>
              <a:rPr kumimoji="1" lang="zh-CN" altLang="en-US" sz="800" dirty="0">
                <a:latin typeface="Georgia" panose="02040502050405020303" pitchFamily="18" charset="0"/>
              </a:rPr>
              <a:t> </a:t>
            </a:r>
            <a:r>
              <a:rPr kumimoji="1" lang="en-US" altLang="zh-CN" sz="800" dirty="0">
                <a:latin typeface="Georgia" panose="02040502050405020303" pitchFamily="18" charset="0"/>
              </a:rPr>
              <a:t>above</a:t>
            </a:r>
            <a:r>
              <a:rPr kumimoji="1" lang="zh-CN" altLang="en-US" sz="800" dirty="0">
                <a:latin typeface="Georgia" panose="02040502050405020303" pitchFamily="18" charset="0"/>
              </a:rPr>
              <a:t> </a:t>
            </a:r>
            <a:r>
              <a:rPr kumimoji="1" lang="en-US" altLang="zh-CN" sz="800" dirty="0">
                <a:latin typeface="Georgia" panose="02040502050405020303" pitchFamily="18" charset="0"/>
              </a:rPr>
              <a:t>national</a:t>
            </a:r>
            <a:r>
              <a:rPr kumimoji="1" lang="zh-CN" altLang="en-US" sz="800" dirty="0">
                <a:latin typeface="Georgia" panose="02040502050405020303" pitchFamily="18" charset="0"/>
              </a:rPr>
              <a:t> </a:t>
            </a:r>
            <a:r>
              <a:rPr kumimoji="1" lang="en-US" altLang="zh-CN" sz="800" dirty="0">
                <a:latin typeface="Georgia" panose="02040502050405020303" pitchFamily="18" charset="0"/>
              </a:rPr>
              <a:t>legal</a:t>
            </a:r>
            <a:r>
              <a:rPr kumimoji="1" lang="zh-CN" altLang="en-US" sz="800" dirty="0">
                <a:latin typeface="Georgia" panose="02040502050405020303" pitchFamily="18" charset="0"/>
              </a:rPr>
              <a:t> </a:t>
            </a:r>
            <a:r>
              <a:rPr kumimoji="1" lang="en-US" altLang="zh-CN" sz="800" dirty="0">
                <a:latin typeface="Georgia" panose="02040502050405020303" pitchFamily="18" charset="0"/>
              </a:rPr>
              <a:t>and</a:t>
            </a:r>
            <a:r>
              <a:rPr kumimoji="1" lang="zh-CN" altLang="en-US" sz="800" dirty="0">
                <a:latin typeface="Georgia" panose="02040502050405020303" pitchFamily="18" charset="0"/>
              </a:rPr>
              <a:t> </a:t>
            </a:r>
            <a:r>
              <a:rPr kumimoji="1" lang="en-US" altLang="zh-CN" sz="800" dirty="0">
                <a:latin typeface="Georgia" panose="02040502050405020303" pitchFamily="18" charset="0"/>
              </a:rPr>
              <a:t>administrative</a:t>
            </a:r>
            <a:r>
              <a:rPr kumimoji="1" lang="zh-CN" altLang="en-US" sz="800" dirty="0">
                <a:latin typeface="Georgia" panose="02040502050405020303" pitchFamily="18" charset="0"/>
              </a:rPr>
              <a:t> </a:t>
            </a:r>
            <a:r>
              <a:rPr kumimoji="1" lang="en-US" altLang="zh-CN" sz="800" dirty="0">
                <a:latin typeface="Georgia" panose="02040502050405020303" pitchFamily="18" charset="0"/>
              </a:rPr>
              <a:t>documents,</a:t>
            </a:r>
            <a:r>
              <a:rPr kumimoji="1" lang="zh-CN" altLang="en-US" sz="800" dirty="0">
                <a:latin typeface="Georgia" panose="02040502050405020303" pitchFamily="18" charset="0"/>
              </a:rPr>
              <a:t> </a:t>
            </a:r>
            <a:r>
              <a:rPr kumimoji="1" lang="en-US" altLang="zh-CN" sz="800" dirty="0">
                <a:latin typeface="Georgia" panose="02040502050405020303" pitchFamily="18" charset="0"/>
              </a:rPr>
              <a:t>there</a:t>
            </a:r>
            <a:r>
              <a:rPr kumimoji="1" lang="zh-CN" altLang="en-US" sz="800" dirty="0">
                <a:latin typeface="Georgia" panose="02040502050405020303" pitchFamily="18" charset="0"/>
              </a:rPr>
              <a:t> </a:t>
            </a:r>
            <a:r>
              <a:rPr kumimoji="1" lang="en-US" altLang="zh-CN" sz="800" dirty="0">
                <a:latin typeface="Georgia" panose="02040502050405020303" pitchFamily="18" charset="0"/>
              </a:rPr>
              <a:t>are</a:t>
            </a:r>
            <a:r>
              <a:rPr kumimoji="1" lang="zh-CN" altLang="en-US" sz="800" dirty="0">
                <a:latin typeface="Georgia" panose="02040502050405020303" pitchFamily="18" charset="0"/>
              </a:rPr>
              <a:t> </a:t>
            </a:r>
            <a:r>
              <a:rPr kumimoji="1" lang="en-US" altLang="zh-CN" sz="800" dirty="0">
                <a:latin typeface="Georgia" panose="02040502050405020303" pitchFamily="18" charset="0"/>
              </a:rPr>
              <a:t>also</a:t>
            </a:r>
            <a:r>
              <a:rPr kumimoji="1" lang="zh-CN" altLang="en-US" sz="800" dirty="0">
                <a:latin typeface="Georgia" panose="02040502050405020303" pitchFamily="18" charset="0"/>
              </a:rPr>
              <a:t> </a:t>
            </a:r>
            <a:r>
              <a:rPr kumimoji="1" lang="en-US" altLang="zh-CN" sz="800" dirty="0">
                <a:latin typeface="Georgia" panose="02040502050405020303" pitchFamily="18" charset="0"/>
              </a:rPr>
              <a:t>regulations</a:t>
            </a:r>
            <a:r>
              <a:rPr kumimoji="1" lang="zh-CN" altLang="en-US" sz="800" dirty="0">
                <a:latin typeface="Georgia" panose="02040502050405020303" pitchFamily="18" charset="0"/>
              </a:rPr>
              <a:t> </a:t>
            </a:r>
            <a:r>
              <a:rPr kumimoji="1" lang="en-US" altLang="zh-CN" sz="800" dirty="0">
                <a:latin typeface="Georgia" panose="02040502050405020303" pitchFamily="18" charset="0"/>
              </a:rPr>
              <a:t>at</a:t>
            </a:r>
            <a:r>
              <a:rPr kumimoji="1" lang="zh-CN" altLang="en-US" sz="800" dirty="0">
                <a:latin typeface="Georgia" panose="02040502050405020303" pitchFamily="18" charset="0"/>
              </a:rPr>
              <a:t> </a:t>
            </a:r>
            <a:r>
              <a:rPr kumimoji="1" lang="en-US" altLang="zh-CN" sz="800" dirty="0">
                <a:latin typeface="Georgia" panose="02040502050405020303" pitchFamily="18" charset="0"/>
              </a:rPr>
              <a:t>the</a:t>
            </a:r>
            <a:r>
              <a:rPr kumimoji="1" lang="zh-CN" altLang="en-US" sz="800" dirty="0">
                <a:latin typeface="Georgia" panose="02040502050405020303" pitchFamily="18" charset="0"/>
              </a:rPr>
              <a:t> </a:t>
            </a:r>
            <a:r>
              <a:rPr kumimoji="1" lang="en-US" altLang="zh-CN" sz="800" dirty="0">
                <a:latin typeface="Georgia" panose="02040502050405020303" pitchFamily="18" charset="0"/>
              </a:rPr>
              <a:t>municipal</a:t>
            </a:r>
            <a:r>
              <a:rPr kumimoji="1" lang="zh-CN" altLang="en-US" sz="800" dirty="0">
                <a:latin typeface="Georgia" panose="02040502050405020303" pitchFamily="18" charset="0"/>
              </a:rPr>
              <a:t> </a:t>
            </a:r>
            <a:r>
              <a:rPr kumimoji="1" lang="en-US" altLang="zh-CN" sz="800" dirty="0">
                <a:latin typeface="Georgia" panose="02040502050405020303" pitchFamily="18" charset="0"/>
              </a:rPr>
              <a:t>level</a:t>
            </a:r>
            <a:r>
              <a:rPr kumimoji="1" lang="zh-CN" altLang="en-US" sz="800" dirty="0">
                <a:latin typeface="Georgia" panose="02040502050405020303" pitchFamily="18" charset="0"/>
              </a:rPr>
              <a:t> </a:t>
            </a:r>
            <a:r>
              <a:rPr kumimoji="1" lang="en-US" altLang="zh-CN" sz="800" dirty="0">
                <a:latin typeface="Georgia" panose="02040502050405020303" pitchFamily="18" charset="0"/>
              </a:rPr>
              <a:t>setting</a:t>
            </a:r>
            <a:r>
              <a:rPr kumimoji="1" lang="zh-CN" altLang="en-US" sz="800" dirty="0">
                <a:latin typeface="Georgia" panose="02040502050405020303" pitchFamily="18" charset="0"/>
              </a:rPr>
              <a:t> </a:t>
            </a:r>
            <a:r>
              <a:rPr kumimoji="1" lang="en-US" altLang="zh-CN" sz="800" dirty="0">
                <a:latin typeface="Georgia" panose="02040502050405020303" pitchFamily="18" charset="0"/>
              </a:rPr>
              <a:t>forth</a:t>
            </a:r>
            <a:r>
              <a:rPr kumimoji="1" lang="zh-CN" altLang="en-US" sz="800" dirty="0">
                <a:latin typeface="Georgia" panose="02040502050405020303" pitchFamily="18" charset="0"/>
              </a:rPr>
              <a:t> </a:t>
            </a:r>
            <a:r>
              <a:rPr kumimoji="1" lang="en-US" altLang="zh-CN" sz="800" dirty="0">
                <a:latin typeface="Georgia" panose="02040502050405020303" pitchFamily="18" charset="0"/>
              </a:rPr>
              <a:t>specific</a:t>
            </a:r>
            <a:r>
              <a:rPr kumimoji="1" lang="zh-CN" altLang="en-US" sz="800" dirty="0">
                <a:latin typeface="Georgia" panose="02040502050405020303" pitchFamily="18" charset="0"/>
              </a:rPr>
              <a:t> </a:t>
            </a:r>
            <a:r>
              <a:rPr kumimoji="1" lang="en-US" altLang="zh-CN" sz="800" dirty="0">
                <a:latin typeface="Georgia" panose="02040502050405020303" pitchFamily="18" charset="0"/>
              </a:rPr>
              <a:t>requirements</a:t>
            </a:r>
            <a:r>
              <a:rPr kumimoji="1" lang="zh-CN" altLang="en-US" sz="800" dirty="0">
                <a:latin typeface="Georgia" panose="02040502050405020303" pitchFamily="18" charset="0"/>
              </a:rPr>
              <a:t> </a:t>
            </a:r>
            <a:r>
              <a:rPr kumimoji="1" lang="en-US" altLang="zh-CN" sz="800" dirty="0">
                <a:latin typeface="Georgia" panose="02040502050405020303" pitchFamily="18" charset="0"/>
              </a:rPr>
              <a:t>on</a:t>
            </a:r>
            <a:r>
              <a:rPr kumimoji="1" lang="zh-CN" altLang="en-US" sz="800" dirty="0">
                <a:latin typeface="Georgia" panose="02040502050405020303" pitchFamily="18" charset="0"/>
              </a:rPr>
              <a:t> </a:t>
            </a:r>
            <a:r>
              <a:rPr kumimoji="1" lang="en-US" altLang="zh-CN" sz="800" dirty="0">
                <a:latin typeface="Georgia" panose="02040502050405020303" pitchFamily="18" charset="0"/>
              </a:rPr>
              <a:t>overseas</a:t>
            </a:r>
            <a:r>
              <a:rPr kumimoji="1" lang="zh-CN" altLang="en-US" sz="800" dirty="0">
                <a:latin typeface="Georgia" panose="02040502050405020303" pitchFamily="18" charset="0"/>
              </a:rPr>
              <a:t> </a:t>
            </a:r>
            <a:r>
              <a:rPr kumimoji="1" lang="en-US" altLang="zh-CN" sz="800" dirty="0">
                <a:latin typeface="Georgia" panose="02040502050405020303" pitchFamily="18" charset="0"/>
              </a:rPr>
              <a:t>NGOs.</a:t>
            </a:r>
            <a:endParaRPr kumimoji="1" lang="zh-CN" altLang="en-US" sz="800" dirty="0">
              <a:latin typeface="Georgia" panose="02040502050405020303"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图示 14"/>
          <p:cNvGraphicFramePr/>
          <p:nvPr/>
        </p:nvGraphicFramePr>
        <p:xfrm>
          <a:off x="524958" y="2103518"/>
          <a:ext cx="8168619" cy="2308059"/>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2" name="标题 1"/>
          <p:cNvSpPr>
            <a:spLocks noGrp="1"/>
          </p:cNvSpPr>
          <p:nvPr>
            <p:ph type="title"/>
          </p:nvPr>
        </p:nvSpPr>
        <p:spPr>
          <a:xfrm>
            <a:off x="-19122" y="273833"/>
            <a:ext cx="6251479" cy="351428"/>
          </a:xfrm>
          <a:solidFill>
            <a:srgbClr val="C31E24"/>
          </a:solidFill>
        </p:spPr>
        <p:txBody>
          <a:bodyPr>
            <a:noAutofit/>
          </a:bodyPr>
          <a:lstStyle/>
          <a:p>
            <a:r>
              <a:rPr lang="en-US" altLang="zh-CN" sz="1200" b="1" dirty="0">
                <a:solidFill>
                  <a:schemeClr val="bg1"/>
                </a:solidFill>
                <a:latin typeface="Georgia" panose="02040502050405020303" pitchFamily="18" charset="0"/>
                <a:ea typeface="微软雅黑" panose="020B0503020204020204" pitchFamily="34" charset="-122"/>
                <a:cs typeface="Arial" panose="020B0604020202020204" pitchFamily="34" charset="0"/>
              </a:rPr>
              <a:t>3.2 Requirements</a:t>
            </a:r>
            <a:r>
              <a:rPr lang="zh-CN" altLang="en-US" sz="1200" b="1">
                <a:solidFill>
                  <a:schemeClr val="bg1"/>
                </a:solidFill>
                <a:latin typeface="Georgia" panose="02040502050405020303" pitchFamily="18" charset="0"/>
                <a:ea typeface="微软雅黑" panose="020B0503020204020204" pitchFamily="34" charset="-122"/>
                <a:cs typeface="Arial" panose="020B0604020202020204" pitchFamily="34" charset="0"/>
              </a:rPr>
              <a:t> </a:t>
            </a:r>
            <a:r>
              <a:rPr lang="en-US" altLang="zh-CN" sz="1200" b="1" dirty="0">
                <a:solidFill>
                  <a:schemeClr val="bg1"/>
                </a:solidFill>
                <a:latin typeface="Georgia" panose="02040502050405020303" pitchFamily="18" charset="0"/>
                <a:ea typeface="微软雅黑" panose="020B0503020204020204" pitchFamily="34" charset="-122"/>
                <a:cs typeface="Arial" panose="020B0604020202020204" pitchFamily="34" charset="0"/>
              </a:rPr>
              <a:t>on</a:t>
            </a:r>
            <a:r>
              <a:rPr lang="zh-CN" altLang="en-US" sz="1200" b="1">
                <a:solidFill>
                  <a:schemeClr val="bg1"/>
                </a:solidFill>
                <a:latin typeface="Georgia" panose="02040502050405020303" pitchFamily="18" charset="0"/>
                <a:ea typeface="微软雅黑" panose="020B0503020204020204" pitchFamily="34" charset="-122"/>
                <a:cs typeface="Arial" panose="020B0604020202020204" pitchFamily="34" charset="0"/>
              </a:rPr>
              <a:t> </a:t>
            </a:r>
            <a:r>
              <a:rPr lang="en-US" altLang="zh-CN" sz="1200" b="1" dirty="0">
                <a:solidFill>
                  <a:schemeClr val="bg1"/>
                </a:solidFill>
                <a:latin typeface="Georgia" panose="02040502050405020303" pitchFamily="18" charset="0"/>
                <a:ea typeface="微软雅黑" panose="020B0503020204020204" pitchFamily="34" charset="-122"/>
                <a:cs typeface="Arial" panose="020B0604020202020204" pitchFamily="34" charset="0"/>
              </a:rPr>
              <a:t>establishment and operation by overseas NGOs in China</a:t>
            </a:r>
            <a:endParaRPr lang="zh-CN" altLang="en-US" sz="1200" b="1">
              <a:solidFill>
                <a:schemeClr val="bg1"/>
              </a:solidFill>
              <a:latin typeface="Georgia" panose="02040502050405020303" pitchFamily="18" charset="0"/>
              <a:ea typeface="微软雅黑" panose="020B0503020204020204" pitchFamily="34" charset="-122"/>
              <a:cs typeface="Arial" panose="020B0604020202020204" pitchFamily="34" charset="0"/>
            </a:endParaRPr>
          </a:p>
        </p:txBody>
      </p:sp>
      <p:sp>
        <p:nvSpPr>
          <p:cNvPr id="3" name="灯片编号占位符 4"/>
          <p:cNvSpPr>
            <a:spLocks noGrp="1"/>
          </p:cNvSpPr>
          <p:nvPr>
            <p:ph type="sldNum" sz="quarter" idx="10"/>
          </p:nvPr>
        </p:nvSpPr>
        <p:spPr>
          <a:xfrm>
            <a:off x="8314840" y="4913981"/>
            <a:ext cx="378739" cy="281593"/>
          </a:xfrm>
        </p:spPr>
        <p:txBody>
          <a:bodyPr/>
          <a:lstStyle/>
          <a:p>
            <a:fld id="{45F3BD24-A578-5544-8B66-0AC732B1B665}" type="slidenum">
              <a:rPr kumimoji="1" lang="zh-CN" altLang="en-US" smtClean="0">
                <a:latin typeface="Arial" panose="020B0604020202020204" pitchFamily="34" charset="0"/>
                <a:ea typeface="微软雅黑" panose="020B0503020204020204" pitchFamily="34" charset="-122"/>
                <a:cs typeface="Arial" panose="020B0604020202020204" pitchFamily="34" charset="0"/>
              </a:rPr>
            </a:fld>
            <a:endParaRPr kumimoji="1" lang="zh-CN" altLang="en-US">
              <a:latin typeface="Arial" panose="020B0604020202020204" pitchFamily="34" charset="0"/>
              <a:ea typeface="微软雅黑" panose="020B0503020204020204" pitchFamily="34" charset="-122"/>
              <a:cs typeface="Arial" panose="020B0604020202020204" pitchFamily="34" charset="0"/>
            </a:endParaRPr>
          </a:p>
        </p:txBody>
      </p:sp>
      <p:cxnSp>
        <p:nvCxnSpPr>
          <p:cNvPr id="4" name="直接连接符 14"/>
          <p:cNvCxnSpPr/>
          <p:nvPr/>
        </p:nvCxnSpPr>
        <p:spPr>
          <a:xfrm>
            <a:off x="331596" y="771033"/>
            <a:ext cx="5900761" cy="0"/>
          </a:xfrm>
          <a:prstGeom prst="line">
            <a:avLst/>
          </a:prstGeom>
          <a:ln w="12700">
            <a:solidFill>
              <a:schemeClr val="bg1">
                <a:lumMod val="75000"/>
                <a:alpha val="80000"/>
              </a:schemeClr>
            </a:solidFill>
          </a:ln>
        </p:spPr>
        <p:style>
          <a:lnRef idx="1">
            <a:schemeClr val="dk1"/>
          </a:lnRef>
          <a:fillRef idx="0">
            <a:schemeClr val="dk1"/>
          </a:fillRef>
          <a:effectRef idx="0">
            <a:schemeClr val="dk1"/>
          </a:effectRef>
          <a:fontRef idx="minor">
            <a:schemeClr val="tx1"/>
          </a:fontRef>
        </p:style>
      </p:cxnSp>
      <p:sp>
        <p:nvSpPr>
          <p:cNvPr id="7" name="文本框 6"/>
          <p:cNvSpPr txBox="1"/>
          <p:nvPr/>
        </p:nvSpPr>
        <p:spPr>
          <a:xfrm>
            <a:off x="281141" y="902738"/>
            <a:ext cx="8412437" cy="1831271"/>
          </a:xfrm>
          <a:prstGeom prst="rect">
            <a:avLst/>
          </a:prstGeom>
          <a:noFill/>
        </p:spPr>
        <p:txBody>
          <a:bodyPr wrap="square" rtlCol="0">
            <a:spAutoFit/>
          </a:bodyPr>
          <a:lstStyle/>
          <a:p>
            <a:pPr marL="171450" indent="-171450">
              <a:buFont typeface="Arial" panose="020B0604020202020204" pitchFamily="34" charset="0"/>
              <a:buChar char="•"/>
            </a:pPr>
            <a:r>
              <a:rPr lang="en-US" altLang="zh-CN" sz="1000" b="1" dirty="0">
                <a:latin typeface="Georgia" panose="02040502050405020303" pitchFamily="18" charset="0"/>
                <a:ea typeface="宋体" panose="02010600030101010101" pitchFamily="2" charset="-122"/>
              </a:rPr>
              <a:t>DEFINITION</a:t>
            </a:r>
            <a:endParaRPr lang="en-US" altLang="zh-CN" sz="1000" b="1" dirty="0">
              <a:latin typeface="Georgia" panose="02040502050405020303" pitchFamily="18" charset="0"/>
              <a:ea typeface="宋体" panose="02010600030101010101" pitchFamily="2" charset="-122"/>
            </a:endParaRPr>
          </a:p>
          <a:p>
            <a:pPr marL="171450" indent="-171450">
              <a:buFont typeface="Arial" panose="020B0604020202020204" pitchFamily="34" charset="0"/>
              <a:buChar char="•"/>
            </a:pPr>
            <a:endParaRPr lang="en-US" altLang="zh-CN" sz="900" b="1" dirty="0">
              <a:latin typeface="Georgia" panose="02040502050405020303" pitchFamily="18" charset="0"/>
              <a:ea typeface="宋体" panose="02010600030101010101" pitchFamily="2" charset="-122"/>
            </a:endParaRPr>
          </a:p>
          <a:p>
            <a:pPr marL="171450" indent="-171450" algn="just">
              <a:buFont typeface="Arial" panose="020B0604020202020204" pitchFamily="34" charset="0"/>
              <a:buChar char="•"/>
            </a:pPr>
            <a:r>
              <a:rPr lang="en-US" altLang="zh-CN" sz="900" dirty="0">
                <a:latin typeface="Georgia" panose="02040502050405020303" pitchFamily="18" charset="0"/>
                <a:ea typeface="宋体" panose="02010600030101010101" pitchFamily="2" charset="-122"/>
              </a:rPr>
              <a:t>Overseas NGOs</a:t>
            </a:r>
            <a:r>
              <a:rPr lang="zh-CN" altLang="en-US" sz="900" dirty="0">
                <a:latin typeface="Georgia" panose="02040502050405020303" pitchFamily="18" charset="0"/>
                <a:ea typeface="宋体" panose="02010600030101010101" pitchFamily="2" charset="-122"/>
              </a:rPr>
              <a:t> </a:t>
            </a:r>
            <a:r>
              <a:rPr lang="en-US" altLang="zh-CN" sz="900" dirty="0">
                <a:latin typeface="Georgia" panose="02040502050405020303" pitchFamily="18" charset="0"/>
                <a:ea typeface="宋体" panose="02010600030101010101" pitchFamily="2" charset="-122"/>
              </a:rPr>
              <a:t>shall mean </a:t>
            </a:r>
            <a:r>
              <a:rPr lang="en-US" altLang="zh-CN" sz="900" b="1" dirty="0">
                <a:latin typeface="Georgia" panose="02040502050405020303" pitchFamily="18" charset="0"/>
                <a:ea typeface="宋体" panose="02010600030101010101" pitchFamily="2" charset="-122"/>
              </a:rPr>
              <a:t>non-profit, non-government social </a:t>
            </a:r>
            <a:r>
              <a:rPr lang="en-US" altLang="zh-CN" sz="900" b="1" dirty="0" err="1">
                <a:latin typeface="Georgia" panose="02040502050405020303" pitchFamily="18" charset="0"/>
                <a:ea typeface="宋体" panose="02010600030101010101" pitchFamily="2" charset="-122"/>
              </a:rPr>
              <a:t>organisations</a:t>
            </a:r>
            <a:r>
              <a:rPr lang="en-US" altLang="zh-CN" sz="900" b="1" dirty="0">
                <a:latin typeface="Georgia" panose="02040502050405020303" pitchFamily="18" charset="0"/>
                <a:ea typeface="宋体" panose="02010600030101010101" pitchFamily="2" charset="-122"/>
              </a:rPr>
              <a:t> established overseas legitimately</a:t>
            </a:r>
            <a:r>
              <a:rPr lang="en-US" altLang="zh-CN" sz="900" dirty="0">
                <a:latin typeface="Georgia" panose="02040502050405020303" pitchFamily="18" charset="0"/>
                <a:ea typeface="宋体" panose="02010600030101010101" pitchFamily="2" charset="-122"/>
              </a:rPr>
              <a:t>, such as </a:t>
            </a:r>
            <a:r>
              <a:rPr lang="en-US" altLang="zh-CN" sz="900" b="1" u="sng" dirty="0">
                <a:latin typeface="Georgia" panose="02040502050405020303" pitchFamily="18" charset="0"/>
                <a:ea typeface="宋体" panose="02010600030101010101" pitchFamily="2" charset="-122"/>
              </a:rPr>
              <a:t>foundations</a:t>
            </a:r>
            <a:r>
              <a:rPr lang="en-US" altLang="zh-CN" sz="900" dirty="0">
                <a:latin typeface="Georgia" panose="02040502050405020303" pitchFamily="18" charset="0"/>
                <a:ea typeface="宋体" panose="02010600030101010101" pitchFamily="2" charset="-122"/>
              </a:rPr>
              <a:t>, </a:t>
            </a:r>
            <a:r>
              <a:rPr lang="en-US" altLang="zh-CN" sz="900" b="1" u="sng" dirty="0">
                <a:latin typeface="Georgia" panose="02040502050405020303" pitchFamily="18" charset="0"/>
                <a:ea typeface="宋体" panose="02010600030101010101" pitchFamily="2" charset="-122"/>
              </a:rPr>
              <a:t>social bodies</a:t>
            </a:r>
            <a:r>
              <a:rPr lang="en-US" altLang="zh-CN" sz="900" dirty="0">
                <a:latin typeface="Georgia" panose="02040502050405020303" pitchFamily="18" charset="0"/>
                <a:ea typeface="宋体" panose="02010600030101010101" pitchFamily="2" charset="-122"/>
              </a:rPr>
              <a:t>, </a:t>
            </a:r>
            <a:r>
              <a:rPr lang="en-US" altLang="zh-CN" sz="900" b="1" u="sng" dirty="0">
                <a:latin typeface="Georgia" panose="02040502050405020303" pitchFamily="18" charset="0"/>
                <a:ea typeface="宋体" panose="02010600030101010101" pitchFamily="2" charset="-122"/>
              </a:rPr>
              <a:t>think tanks</a:t>
            </a:r>
            <a:r>
              <a:rPr lang="en-US" altLang="zh-CN" sz="900" dirty="0">
                <a:latin typeface="Georgia" panose="02040502050405020303" pitchFamily="18" charset="0"/>
                <a:ea typeface="宋体" panose="02010600030101010101" pitchFamily="2" charset="-122"/>
              </a:rPr>
              <a:t>,</a:t>
            </a:r>
            <a:r>
              <a:rPr lang="zh-CN" altLang="en-US" sz="900" dirty="0">
                <a:latin typeface="Georgia" panose="02040502050405020303" pitchFamily="18" charset="0"/>
                <a:ea typeface="宋体" panose="02010600030101010101" pitchFamily="2" charset="-122"/>
              </a:rPr>
              <a:t> </a:t>
            </a:r>
            <a:r>
              <a:rPr lang="en-US" altLang="zh-CN" sz="900" dirty="0">
                <a:latin typeface="Georgia" panose="02040502050405020303" pitchFamily="18" charset="0"/>
                <a:ea typeface="宋体" panose="02010600030101010101" pitchFamily="2" charset="-122"/>
              </a:rPr>
              <a:t>etc.</a:t>
            </a:r>
            <a:endParaRPr lang="en-US" altLang="zh-CN" sz="900" dirty="0">
              <a:latin typeface="Georgia" panose="02040502050405020303" pitchFamily="18" charset="0"/>
              <a:ea typeface="宋体" panose="02010600030101010101" pitchFamily="2" charset="-122"/>
            </a:endParaRPr>
          </a:p>
          <a:p>
            <a:pPr marL="171450" indent="-171450" algn="just">
              <a:buFont typeface="Arial" panose="020B0604020202020204" pitchFamily="34" charset="0"/>
              <a:buChar char="•"/>
            </a:pPr>
            <a:endParaRPr lang="en-US" altLang="zh-CN" sz="900" dirty="0">
              <a:latin typeface="Georgia" panose="02040502050405020303" pitchFamily="18" charset="0"/>
              <a:ea typeface="宋体" panose="02010600030101010101" pitchFamily="2" charset="-122"/>
            </a:endParaRPr>
          </a:p>
          <a:p>
            <a:pPr marL="171450" indent="-171450">
              <a:buFont typeface="Arial" panose="020B0604020202020204" pitchFamily="34" charset="0"/>
              <a:buChar char="•"/>
            </a:pPr>
            <a:endParaRPr lang="en-US" altLang="zh-CN" sz="1000" dirty="0">
              <a:latin typeface="Georgia" panose="02040502050405020303" pitchFamily="18" charset="0"/>
              <a:ea typeface="宋体" panose="02010600030101010101" pitchFamily="2" charset="-122"/>
            </a:endParaRPr>
          </a:p>
          <a:p>
            <a:pPr marL="171450" indent="-171450">
              <a:buFont typeface="Arial" panose="020B0604020202020204" pitchFamily="34" charset="0"/>
              <a:buChar char="•"/>
            </a:pPr>
            <a:r>
              <a:rPr lang="en-US" altLang="zh-CN" sz="1000" b="1" dirty="0">
                <a:latin typeface="Georgia" panose="02040502050405020303" pitchFamily="18" charset="0"/>
                <a:ea typeface="宋体" panose="02010600030101010101" pitchFamily="2" charset="-122"/>
              </a:rPr>
              <a:t>DUAL MANAGEMENT SYSTEM</a:t>
            </a:r>
            <a:endParaRPr lang="en-US" altLang="zh-CN" sz="1000" b="1" dirty="0">
              <a:latin typeface="Georgia" panose="02040502050405020303" pitchFamily="18" charset="0"/>
              <a:ea typeface="宋体" panose="02010600030101010101" pitchFamily="2" charset="-122"/>
            </a:endParaRPr>
          </a:p>
          <a:p>
            <a:pPr marL="171450" indent="-171450">
              <a:buFont typeface="Arial" panose="020B0604020202020204" pitchFamily="34" charset="0"/>
              <a:buChar char="•"/>
            </a:pPr>
            <a:endParaRPr lang="en-US" altLang="zh-CN" sz="900" dirty="0">
              <a:latin typeface="Georgia" panose="02040502050405020303" pitchFamily="18" charset="0"/>
              <a:ea typeface="宋体" panose="02010600030101010101" pitchFamily="2" charset="-122"/>
            </a:endParaRPr>
          </a:p>
          <a:p>
            <a:pPr marL="171450" indent="-171450">
              <a:buFont typeface="Arial" panose="020B0604020202020204" pitchFamily="34" charset="0"/>
              <a:buChar char="•"/>
            </a:pPr>
            <a:r>
              <a:rPr lang="en-US" altLang="zh-CN" sz="900" dirty="0">
                <a:latin typeface="Georgia" panose="02040502050405020303" pitchFamily="18" charset="0"/>
                <a:ea typeface="宋体" panose="02010600030101010101" pitchFamily="2" charset="-122"/>
              </a:rPr>
              <a:t>When overseas</a:t>
            </a:r>
            <a:r>
              <a:rPr lang="zh-CN" altLang="en-US" sz="900" dirty="0">
                <a:latin typeface="Georgia" panose="02040502050405020303" pitchFamily="18" charset="0"/>
                <a:ea typeface="宋体" panose="02010600030101010101" pitchFamily="2" charset="-122"/>
              </a:rPr>
              <a:t> </a:t>
            </a:r>
            <a:r>
              <a:rPr lang="en-US" altLang="zh-CN" sz="900" dirty="0">
                <a:latin typeface="Georgia" panose="02040502050405020303" pitchFamily="18" charset="0"/>
                <a:ea typeface="宋体" panose="02010600030101010101" pitchFamily="2" charset="-122"/>
              </a:rPr>
              <a:t>NGOs</a:t>
            </a:r>
            <a:r>
              <a:rPr lang="zh-CN" altLang="en-US" sz="900" dirty="0">
                <a:latin typeface="Georgia" panose="02040502050405020303" pitchFamily="18" charset="0"/>
                <a:ea typeface="宋体" panose="02010600030101010101" pitchFamily="2" charset="-122"/>
              </a:rPr>
              <a:t> </a:t>
            </a:r>
            <a:r>
              <a:rPr lang="en-US" altLang="zh-CN" sz="900" dirty="0">
                <a:latin typeface="Georgia" panose="02040502050405020303" pitchFamily="18" charset="0"/>
                <a:ea typeface="宋体" panose="02010600030101010101" pitchFamily="2" charset="-122"/>
              </a:rPr>
              <a:t>carry out activities in China, they should </a:t>
            </a:r>
            <a:r>
              <a:rPr lang="en-US" altLang="zh-CN" sz="900" b="1" dirty="0">
                <a:latin typeface="Georgia" panose="02040502050405020303" pitchFamily="18" charset="0"/>
                <a:ea typeface="宋体" panose="02010600030101010101" pitchFamily="2" charset="-122"/>
              </a:rPr>
              <a:t>register and set up </a:t>
            </a:r>
            <a:r>
              <a:rPr lang="en-US" altLang="zh-CN" sz="900" b="1" u="sng" dirty="0">
                <a:latin typeface="Georgia" panose="02040502050405020303" pitchFamily="18" charset="0"/>
                <a:ea typeface="宋体" panose="02010600030101010101" pitchFamily="2" charset="-122"/>
              </a:rPr>
              <a:t>representative offices </a:t>
            </a:r>
            <a:r>
              <a:rPr lang="en-US" altLang="zh-CN" sz="900" dirty="0">
                <a:latin typeface="Georgia" panose="02040502050405020303" pitchFamily="18" charset="0"/>
                <a:ea typeface="宋体" panose="02010600030101010101" pitchFamily="2" charset="-122"/>
              </a:rPr>
              <a:t>in accordance with the law, and accept the</a:t>
            </a:r>
            <a:r>
              <a:rPr lang="en-US" altLang="zh-CN" sz="900" b="1" dirty="0">
                <a:latin typeface="Georgia" panose="02040502050405020303" pitchFamily="18" charset="0"/>
                <a:ea typeface="宋体" panose="02010600030101010101" pitchFamily="2" charset="-122"/>
              </a:rPr>
              <a:t> dual management of the registration authority (public security department) </a:t>
            </a:r>
            <a:r>
              <a:rPr lang="en-US" altLang="zh-CN" sz="900" dirty="0">
                <a:latin typeface="Georgia" panose="02040502050405020303" pitchFamily="18" charset="0"/>
                <a:ea typeface="宋体" panose="02010600030101010101" pitchFamily="2" charset="-122"/>
              </a:rPr>
              <a:t>and</a:t>
            </a:r>
            <a:r>
              <a:rPr lang="en-US" altLang="zh-CN" sz="900" b="1" dirty="0">
                <a:latin typeface="Georgia" panose="02040502050405020303" pitchFamily="18" charset="0"/>
                <a:ea typeface="宋体" panose="02010600030101010101" pitchFamily="2" charset="-122"/>
              </a:rPr>
              <a:t> corresponding governing</a:t>
            </a:r>
            <a:r>
              <a:rPr lang="zh-CN" altLang="en-US" sz="900" b="1" dirty="0">
                <a:latin typeface="Georgia" panose="02040502050405020303" pitchFamily="18" charset="0"/>
                <a:ea typeface="宋体" panose="02010600030101010101" pitchFamily="2" charset="-122"/>
              </a:rPr>
              <a:t> </a:t>
            </a:r>
            <a:r>
              <a:rPr lang="en-US" altLang="zh-CN" sz="900" b="1" dirty="0">
                <a:latin typeface="Georgia" panose="02040502050405020303" pitchFamily="18" charset="0"/>
                <a:ea typeface="宋体" panose="02010600030101010101" pitchFamily="2" charset="-122"/>
              </a:rPr>
              <a:t>authority</a:t>
            </a:r>
            <a:r>
              <a:rPr lang="en-US" altLang="zh-CN" sz="900" dirty="0">
                <a:latin typeface="Georgia" panose="02040502050405020303" pitchFamily="18" charset="0"/>
                <a:ea typeface="宋体" panose="02010600030101010101" pitchFamily="2" charset="-122"/>
              </a:rPr>
              <a:t>.</a:t>
            </a:r>
            <a:endParaRPr lang="zh-CN" altLang="zh-CN" sz="900" dirty="0">
              <a:latin typeface="Georgia" panose="02040502050405020303" pitchFamily="18" charset="0"/>
              <a:ea typeface="宋体" panose="02010600030101010101" pitchFamily="2" charset="-122"/>
            </a:endParaRPr>
          </a:p>
          <a:p>
            <a:pPr marL="171450" indent="-171450">
              <a:buFont typeface="Arial" panose="020B0604020202020204" pitchFamily="34" charset="0"/>
              <a:buChar char="•"/>
            </a:pPr>
            <a:endParaRPr lang="zh-CN" altLang="en-US" sz="1000" dirty="0">
              <a:latin typeface="Georgia" panose="02040502050405020303" pitchFamily="18" charset="0"/>
              <a:ea typeface="宋体" panose="02010600030101010101" pitchFamily="2" charset="-122"/>
            </a:endParaRPr>
          </a:p>
          <a:p>
            <a:pPr marL="447675" algn="just">
              <a:buSzPct val="80000"/>
            </a:pPr>
            <a:endParaRPr lang="en-US" altLang="zh-CN" sz="1000" dirty="0">
              <a:latin typeface="Georgia" panose="02040502050405020303" pitchFamily="18" charset="0"/>
              <a:ea typeface="宋体" panose="02010600030101010101" pitchFamily="2" charset="-122"/>
            </a:endParaRPr>
          </a:p>
        </p:txBody>
      </p:sp>
      <p:sp>
        <p:nvSpPr>
          <p:cNvPr id="16" name="文本框 15"/>
          <p:cNvSpPr txBox="1"/>
          <p:nvPr/>
        </p:nvSpPr>
        <p:spPr>
          <a:xfrm>
            <a:off x="281141" y="4236110"/>
            <a:ext cx="8499583" cy="369332"/>
          </a:xfrm>
          <a:prstGeom prst="rect">
            <a:avLst/>
          </a:prstGeom>
          <a:noFill/>
        </p:spPr>
        <p:txBody>
          <a:bodyPr wrap="square" rtlCol="0">
            <a:spAutoFit/>
          </a:bodyPr>
          <a:lstStyle/>
          <a:p>
            <a:pPr marL="171450" indent="-171450" algn="just">
              <a:buFont typeface="Arial" panose="020B0604020202020204" pitchFamily="34" charset="0"/>
              <a:buChar char="•"/>
            </a:pPr>
            <a:r>
              <a:rPr lang="en-US" altLang="zh-CN" sz="900" b="0" i="0" u="none" strike="noStrike" dirty="0">
                <a:solidFill>
                  <a:srgbClr val="232323"/>
                </a:solidFill>
                <a:effectLst/>
                <a:latin typeface="Georgia" panose="02040502050405020303" pitchFamily="18" charset="0"/>
              </a:rPr>
              <a:t>An overseas NGO</a:t>
            </a:r>
            <a:r>
              <a:rPr lang="zh-CN" altLang="en-US" sz="900" b="0" i="0" u="none" strike="noStrike" dirty="0">
                <a:solidFill>
                  <a:srgbClr val="232323"/>
                </a:solidFill>
                <a:effectLst/>
                <a:latin typeface="Georgia" panose="02040502050405020303" pitchFamily="18" charset="0"/>
              </a:rPr>
              <a:t> </a:t>
            </a:r>
            <a:r>
              <a:rPr lang="en-US" altLang="zh-CN" sz="900" b="0" i="0" u="none" strike="noStrike" dirty="0">
                <a:solidFill>
                  <a:srgbClr val="232323"/>
                </a:solidFill>
                <a:effectLst/>
                <a:latin typeface="Georgia" panose="02040502050405020303" pitchFamily="18" charset="0"/>
              </a:rPr>
              <a:t>which has </a:t>
            </a:r>
            <a:r>
              <a:rPr lang="en-US" altLang="zh-CN" sz="900" b="1" i="0" u="none" strike="noStrike" dirty="0">
                <a:solidFill>
                  <a:srgbClr val="232323"/>
                </a:solidFill>
                <a:effectLst/>
                <a:latin typeface="Georgia" panose="02040502050405020303" pitchFamily="18" charset="0"/>
              </a:rPr>
              <a:t>NOT</a:t>
            </a:r>
            <a:r>
              <a:rPr lang="zh-CN" altLang="en-US" sz="900" b="0" i="0" u="none" strike="noStrike" dirty="0">
                <a:solidFill>
                  <a:srgbClr val="232323"/>
                </a:solidFill>
                <a:effectLst/>
                <a:latin typeface="Georgia" panose="02040502050405020303" pitchFamily="18" charset="0"/>
              </a:rPr>
              <a:t> </a:t>
            </a:r>
            <a:r>
              <a:rPr lang="en-US" altLang="zh-CN" sz="900" b="0" i="0" u="none" strike="noStrike" dirty="0">
                <a:solidFill>
                  <a:srgbClr val="232323"/>
                </a:solidFill>
                <a:effectLst/>
                <a:latin typeface="Georgia" panose="02040502050405020303" pitchFamily="18" charset="0"/>
              </a:rPr>
              <a:t>established a representative office in China intending to conduct activities temporarily in China </a:t>
            </a:r>
            <a:r>
              <a:rPr lang="en-US" altLang="zh-CN" sz="900" b="1" i="0" u="none" strike="noStrike" dirty="0">
                <a:solidFill>
                  <a:srgbClr val="232323"/>
                </a:solidFill>
                <a:effectLst/>
                <a:latin typeface="Georgia" panose="02040502050405020303" pitchFamily="18" charset="0"/>
              </a:rPr>
              <a:t>shall cooperate with a State agency, people‘s </a:t>
            </a:r>
            <a:r>
              <a:rPr lang="en-US" altLang="zh-CN" sz="900" b="1" i="0" u="none" strike="noStrike" dirty="0" err="1">
                <a:solidFill>
                  <a:srgbClr val="232323"/>
                </a:solidFill>
                <a:effectLst/>
                <a:latin typeface="Georgia" panose="02040502050405020303" pitchFamily="18" charset="0"/>
              </a:rPr>
              <a:t>organisation</a:t>
            </a:r>
            <a:r>
              <a:rPr lang="en-US" altLang="zh-CN" sz="900" b="1" i="0" u="none" strike="noStrike" dirty="0">
                <a:solidFill>
                  <a:srgbClr val="232323"/>
                </a:solidFill>
                <a:effectLst/>
                <a:latin typeface="Georgia" panose="02040502050405020303" pitchFamily="18" charset="0"/>
              </a:rPr>
              <a:t>, institution, social </a:t>
            </a:r>
            <a:r>
              <a:rPr lang="en-US" altLang="zh-CN" sz="900" b="1" i="0" u="none" strike="noStrike" dirty="0" err="1">
                <a:solidFill>
                  <a:srgbClr val="232323"/>
                </a:solidFill>
                <a:effectLst/>
                <a:latin typeface="Georgia" panose="02040502050405020303" pitchFamily="18" charset="0"/>
              </a:rPr>
              <a:t>organisation</a:t>
            </a:r>
            <a:r>
              <a:rPr lang="en-US" altLang="zh-CN" sz="900" b="1" i="0" u="none" strike="noStrike" dirty="0">
                <a:solidFill>
                  <a:srgbClr val="232323"/>
                </a:solidFill>
                <a:effectLst/>
                <a:latin typeface="Georgia" panose="02040502050405020303" pitchFamily="18" charset="0"/>
              </a:rPr>
              <a:t> </a:t>
            </a:r>
            <a:r>
              <a:rPr lang="en-US" altLang="zh-CN" sz="900" b="0" i="0" u="none" strike="noStrike" dirty="0">
                <a:solidFill>
                  <a:srgbClr val="232323"/>
                </a:solidFill>
                <a:effectLst/>
                <a:latin typeface="Georgia" panose="02040502050405020303" pitchFamily="18" charset="0"/>
              </a:rPr>
              <a:t>in China</a:t>
            </a:r>
            <a:r>
              <a:rPr lang="en-US" altLang="zh-CN" sz="900" b="0" i="0" u="none" strike="noStrike" dirty="0">
                <a:solidFill>
                  <a:srgbClr val="232323"/>
                </a:solidFill>
                <a:effectLst/>
                <a:latin typeface="Arial" panose="020B0604020202020204" pitchFamily="34" charset="0"/>
              </a:rPr>
              <a:t> </a:t>
            </a:r>
            <a:r>
              <a:rPr lang="en-US" altLang="zh-CN" sz="900" dirty="0">
                <a:solidFill>
                  <a:srgbClr val="232323"/>
                </a:solidFill>
                <a:latin typeface="Georgia" panose="02040502050405020303" pitchFamily="18" charset="0"/>
              </a:rPr>
              <a:t>(collectively,</a:t>
            </a:r>
            <a:r>
              <a:rPr lang="zh-CN" altLang="en-US" sz="900" dirty="0">
                <a:solidFill>
                  <a:srgbClr val="232323"/>
                </a:solidFill>
                <a:latin typeface="Georgia" panose="02040502050405020303" pitchFamily="18" charset="0"/>
              </a:rPr>
              <a:t> </a:t>
            </a:r>
            <a:r>
              <a:rPr lang="en-US" altLang="zh-CN" sz="900" dirty="0">
                <a:solidFill>
                  <a:srgbClr val="232323"/>
                </a:solidFill>
                <a:latin typeface="Georgia" panose="02040502050405020303" pitchFamily="18" charset="0"/>
              </a:rPr>
              <a:t>the “</a:t>
            </a:r>
            <a:r>
              <a:rPr lang="en-US" altLang="zh-CN" sz="900" b="1" dirty="0">
                <a:solidFill>
                  <a:srgbClr val="232323"/>
                </a:solidFill>
                <a:latin typeface="Georgia" panose="02040502050405020303" pitchFamily="18" charset="0"/>
              </a:rPr>
              <a:t>Chinese Cooperating Party</a:t>
            </a:r>
            <a:r>
              <a:rPr lang="en-US" altLang="zh-CN" sz="900" dirty="0">
                <a:solidFill>
                  <a:srgbClr val="232323"/>
                </a:solidFill>
                <a:latin typeface="Georgia" panose="02040502050405020303" pitchFamily="18" charset="0"/>
              </a:rPr>
              <a:t>”).</a:t>
            </a:r>
            <a:endParaRPr lang="zh-CN" altLang="en-US" sz="900" dirty="0">
              <a:solidFill>
                <a:srgbClr val="232323"/>
              </a:solidFill>
              <a:latin typeface="Georgia" panose="02040502050405020303"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122" y="273833"/>
            <a:ext cx="6251479" cy="351428"/>
          </a:xfrm>
          <a:solidFill>
            <a:srgbClr val="C31E24"/>
          </a:solidFill>
        </p:spPr>
        <p:txBody>
          <a:bodyPr>
            <a:noAutofit/>
          </a:bodyPr>
          <a:lstStyle/>
          <a:p>
            <a:r>
              <a:rPr lang="en-US" altLang="zh-CN" sz="1200" b="1" dirty="0">
                <a:solidFill>
                  <a:schemeClr val="bg1"/>
                </a:solidFill>
                <a:latin typeface="Georgia" panose="02040502050405020303" pitchFamily="18" charset="0"/>
                <a:ea typeface="微软雅黑" panose="020B0503020204020204" pitchFamily="34" charset="-122"/>
                <a:cs typeface="Arial" panose="020B0604020202020204" pitchFamily="34" charset="0"/>
              </a:rPr>
              <a:t>3.2 Requirements</a:t>
            </a:r>
            <a:r>
              <a:rPr lang="zh-CN" altLang="en-US" sz="1200" b="1">
                <a:solidFill>
                  <a:schemeClr val="bg1"/>
                </a:solidFill>
                <a:latin typeface="Georgia" panose="02040502050405020303" pitchFamily="18" charset="0"/>
                <a:ea typeface="微软雅黑" panose="020B0503020204020204" pitchFamily="34" charset="-122"/>
                <a:cs typeface="Arial" panose="020B0604020202020204" pitchFamily="34" charset="0"/>
              </a:rPr>
              <a:t> </a:t>
            </a:r>
            <a:r>
              <a:rPr lang="en-US" altLang="zh-CN" sz="1200" b="1" dirty="0">
                <a:solidFill>
                  <a:schemeClr val="bg1"/>
                </a:solidFill>
                <a:latin typeface="Georgia" panose="02040502050405020303" pitchFamily="18" charset="0"/>
                <a:ea typeface="微软雅黑" panose="020B0503020204020204" pitchFamily="34" charset="-122"/>
                <a:cs typeface="Arial" panose="020B0604020202020204" pitchFamily="34" charset="0"/>
              </a:rPr>
              <a:t>on</a:t>
            </a:r>
            <a:r>
              <a:rPr lang="zh-CN" altLang="en-US" sz="1200" b="1">
                <a:solidFill>
                  <a:schemeClr val="bg1"/>
                </a:solidFill>
                <a:latin typeface="Georgia" panose="02040502050405020303" pitchFamily="18" charset="0"/>
                <a:ea typeface="微软雅黑" panose="020B0503020204020204" pitchFamily="34" charset="-122"/>
                <a:cs typeface="Arial" panose="020B0604020202020204" pitchFamily="34" charset="0"/>
              </a:rPr>
              <a:t> </a:t>
            </a:r>
            <a:r>
              <a:rPr lang="en-US" altLang="zh-CN" sz="1200" b="1" dirty="0">
                <a:solidFill>
                  <a:schemeClr val="bg1"/>
                </a:solidFill>
                <a:latin typeface="Georgia" panose="02040502050405020303" pitchFamily="18" charset="0"/>
                <a:ea typeface="微软雅黑" panose="020B0503020204020204" pitchFamily="34" charset="-122"/>
                <a:cs typeface="Arial" panose="020B0604020202020204" pitchFamily="34" charset="0"/>
              </a:rPr>
              <a:t>establishment and operation by overseas NGOs in China</a:t>
            </a:r>
            <a:endParaRPr lang="zh-CN" altLang="en-US" sz="1200" b="1">
              <a:solidFill>
                <a:schemeClr val="bg1"/>
              </a:solidFill>
              <a:latin typeface="Georgia" panose="02040502050405020303" pitchFamily="18" charset="0"/>
              <a:ea typeface="微软雅黑" panose="020B0503020204020204" pitchFamily="34" charset="-122"/>
              <a:cs typeface="Arial" panose="020B0604020202020204" pitchFamily="34" charset="0"/>
            </a:endParaRPr>
          </a:p>
        </p:txBody>
      </p:sp>
      <p:sp>
        <p:nvSpPr>
          <p:cNvPr id="3" name="灯片编号占位符 4"/>
          <p:cNvSpPr>
            <a:spLocks noGrp="1"/>
          </p:cNvSpPr>
          <p:nvPr>
            <p:ph type="sldNum" sz="quarter" idx="10"/>
          </p:nvPr>
        </p:nvSpPr>
        <p:spPr>
          <a:xfrm>
            <a:off x="8314840" y="4913981"/>
            <a:ext cx="378739" cy="281593"/>
          </a:xfrm>
        </p:spPr>
        <p:txBody>
          <a:bodyPr/>
          <a:lstStyle/>
          <a:p>
            <a:fld id="{45F3BD24-A578-5544-8B66-0AC732B1B665}" type="slidenum">
              <a:rPr kumimoji="1" lang="zh-CN" altLang="en-US" smtClean="0">
                <a:latin typeface="Arial" panose="020B0604020202020204" pitchFamily="34" charset="0"/>
                <a:ea typeface="微软雅黑" panose="020B0503020204020204" pitchFamily="34" charset="-122"/>
                <a:cs typeface="Arial" panose="020B0604020202020204" pitchFamily="34" charset="0"/>
              </a:rPr>
            </a:fld>
            <a:endParaRPr kumimoji="1" lang="zh-CN" altLang="en-US">
              <a:latin typeface="Arial" panose="020B0604020202020204" pitchFamily="34" charset="0"/>
              <a:ea typeface="微软雅黑" panose="020B0503020204020204" pitchFamily="34" charset="-122"/>
              <a:cs typeface="Arial" panose="020B0604020202020204" pitchFamily="34" charset="0"/>
            </a:endParaRPr>
          </a:p>
        </p:txBody>
      </p:sp>
      <p:cxnSp>
        <p:nvCxnSpPr>
          <p:cNvPr id="4" name="直接连接符 14"/>
          <p:cNvCxnSpPr/>
          <p:nvPr/>
        </p:nvCxnSpPr>
        <p:spPr>
          <a:xfrm>
            <a:off x="331596" y="771033"/>
            <a:ext cx="5900761" cy="0"/>
          </a:xfrm>
          <a:prstGeom prst="line">
            <a:avLst/>
          </a:prstGeom>
          <a:ln w="12700">
            <a:solidFill>
              <a:schemeClr val="bg1">
                <a:lumMod val="75000"/>
                <a:alpha val="80000"/>
              </a:schemeClr>
            </a:solidFill>
          </a:ln>
        </p:spPr>
        <p:style>
          <a:lnRef idx="1">
            <a:schemeClr val="dk1"/>
          </a:lnRef>
          <a:fillRef idx="0">
            <a:schemeClr val="dk1"/>
          </a:fillRef>
          <a:effectRef idx="0">
            <a:schemeClr val="dk1"/>
          </a:effectRef>
          <a:fontRef idx="minor">
            <a:schemeClr val="tx1"/>
          </a:fontRef>
        </p:style>
      </p:cxnSp>
      <p:sp>
        <p:nvSpPr>
          <p:cNvPr id="7" name="文本框 6"/>
          <p:cNvSpPr txBox="1"/>
          <p:nvPr/>
        </p:nvSpPr>
        <p:spPr>
          <a:xfrm>
            <a:off x="281141" y="902738"/>
            <a:ext cx="8412437" cy="2339102"/>
          </a:xfrm>
          <a:prstGeom prst="rect">
            <a:avLst/>
          </a:prstGeom>
          <a:noFill/>
        </p:spPr>
        <p:txBody>
          <a:bodyPr wrap="square" rtlCol="0">
            <a:spAutoFit/>
          </a:bodyPr>
          <a:lstStyle/>
          <a:p>
            <a:pPr marL="171450" indent="-171450">
              <a:buFont typeface="Arial" panose="020B0604020202020204" pitchFamily="34" charset="0"/>
              <a:buChar char="•"/>
            </a:pPr>
            <a:r>
              <a:rPr lang="en-US" altLang="zh-CN" sz="1000" b="1" dirty="0">
                <a:latin typeface="Georgia" panose="02040502050405020303" pitchFamily="18" charset="0"/>
                <a:ea typeface="宋体" panose="02010600030101010101" pitchFamily="2" charset="-122"/>
              </a:rPr>
              <a:t>CONDITIONS TO REGISTRATION OF ESTABLISHMENT OF REPRESENTATIVE OFFICE</a:t>
            </a:r>
            <a:endParaRPr lang="en-US" altLang="zh-CN" sz="1000" b="1" dirty="0">
              <a:latin typeface="Georgia" panose="02040502050405020303" pitchFamily="18" charset="0"/>
              <a:ea typeface="宋体" panose="02010600030101010101" pitchFamily="2" charset="-122"/>
            </a:endParaRPr>
          </a:p>
          <a:p>
            <a:pPr marL="171450" indent="-171450">
              <a:buFont typeface="Arial" panose="020B0604020202020204" pitchFamily="34" charset="0"/>
              <a:buChar char="•"/>
            </a:pPr>
            <a:endParaRPr lang="en-US" altLang="zh-CN" sz="900" b="1" i="0" u="none" strike="noStrike" dirty="0">
              <a:solidFill>
                <a:srgbClr val="232323"/>
              </a:solidFill>
              <a:effectLst/>
              <a:latin typeface="Georgia" panose="02040502050405020303" pitchFamily="18" charset="0"/>
              <a:ea typeface="宋体" panose="02010600030101010101" pitchFamily="2" charset="-122"/>
            </a:endParaRPr>
          </a:p>
          <a:p>
            <a:pPr marL="171450" indent="-171450" algn="just">
              <a:buFont typeface="Arial" panose="020B0604020202020204" pitchFamily="34" charset="0"/>
              <a:buChar char="•"/>
            </a:pPr>
            <a:r>
              <a:rPr lang="en-US" altLang="zh-CN" sz="900" b="0" i="0" u="none" strike="noStrike" dirty="0">
                <a:solidFill>
                  <a:srgbClr val="232323"/>
                </a:solidFill>
                <a:effectLst/>
                <a:latin typeface="Georgia" panose="02040502050405020303" pitchFamily="18" charset="0"/>
              </a:rPr>
              <a:t>An overseas NGO</a:t>
            </a:r>
            <a:r>
              <a:rPr lang="zh-CN" altLang="en-US" sz="900" b="0" i="0" u="none" strike="noStrike" dirty="0">
                <a:solidFill>
                  <a:srgbClr val="232323"/>
                </a:solidFill>
                <a:effectLst/>
                <a:latin typeface="Georgia" panose="02040502050405020303" pitchFamily="18" charset="0"/>
              </a:rPr>
              <a:t> </a:t>
            </a:r>
            <a:r>
              <a:rPr lang="en-US" altLang="zh-CN" sz="900" b="0" i="0" u="none" strike="noStrike" dirty="0">
                <a:solidFill>
                  <a:srgbClr val="232323"/>
                </a:solidFill>
                <a:effectLst/>
                <a:latin typeface="Georgia" panose="02040502050405020303" pitchFamily="18" charset="0"/>
              </a:rPr>
              <a:t>which </a:t>
            </a:r>
            <a:r>
              <a:rPr lang="en-US" altLang="zh-CN" sz="900" b="1" i="0" u="none" strike="noStrike" dirty="0">
                <a:solidFill>
                  <a:srgbClr val="232323"/>
                </a:solidFill>
                <a:effectLst/>
                <a:latin typeface="Georgia" panose="02040502050405020303" pitchFamily="18" charset="0"/>
              </a:rPr>
              <a:t>satisfies the following criteria </a:t>
            </a:r>
            <a:r>
              <a:rPr lang="en-US" altLang="zh-CN" sz="900" b="0" i="0" u="none" strike="noStrike" dirty="0">
                <a:solidFill>
                  <a:srgbClr val="232323"/>
                </a:solidFill>
                <a:effectLst/>
                <a:latin typeface="Georgia" panose="02040502050405020303" pitchFamily="18" charset="0"/>
              </a:rPr>
              <a:t>may, based on its </a:t>
            </a:r>
            <a:r>
              <a:rPr lang="en-US" altLang="zh-CN" sz="900" b="1" i="0" u="none" strike="noStrike" dirty="0">
                <a:solidFill>
                  <a:srgbClr val="232323"/>
                </a:solidFill>
                <a:effectLst/>
                <a:latin typeface="Georgia" panose="02040502050405020303" pitchFamily="18" charset="0"/>
              </a:rPr>
              <a:t>scope of business, geographical areas of activities and its needs for conducting of activities</a:t>
            </a:r>
            <a:r>
              <a:rPr lang="en-US" altLang="zh-CN" sz="900" b="0" i="0" u="none" strike="noStrike" dirty="0">
                <a:solidFill>
                  <a:srgbClr val="232323"/>
                </a:solidFill>
                <a:effectLst/>
                <a:latin typeface="Georgia" panose="02040502050405020303" pitchFamily="18" charset="0"/>
              </a:rPr>
              <a:t>, apply for registration and establishment of a representative office in China:</a:t>
            </a:r>
            <a:endParaRPr lang="en-US" altLang="zh-CN" sz="900" b="0" i="0" u="none" strike="noStrike" dirty="0">
              <a:solidFill>
                <a:srgbClr val="232323"/>
              </a:solidFill>
              <a:effectLst/>
              <a:latin typeface="Georgia" panose="02040502050405020303" pitchFamily="18" charset="0"/>
            </a:endParaRPr>
          </a:p>
          <a:p>
            <a:pPr marL="171450" indent="-171450" algn="just">
              <a:buFont typeface="Arial" panose="020B0604020202020204" pitchFamily="34" charset="0"/>
              <a:buChar char="•"/>
            </a:pPr>
            <a:endParaRPr lang="en-US" altLang="zh-CN" sz="900" dirty="0">
              <a:solidFill>
                <a:srgbClr val="232323"/>
              </a:solidFill>
              <a:latin typeface="Georgia" panose="02040502050405020303" pitchFamily="18" charset="0"/>
            </a:endParaRPr>
          </a:p>
          <a:p>
            <a:pPr marL="446405" indent="-263525" algn="just">
              <a:buAutoNum type="arabicParenBoth"/>
            </a:pPr>
            <a:r>
              <a:rPr lang="en-US" altLang="zh-CN" sz="900" b="0" i="0" u="none" strike="noStrike" dirty="0">
                <a:solidFill>
                  <a:srgbClr val="232323"/>
                </a:solidFill>
                <a:effectLst/>
                <a:latin typeface="Georgia" panose="02040502050405020303" pitchFamily="18" charset="0"/>
              </a:rPr>
              <a:t>it is </a:t>
            </a:r>
            <a:r>
              <a:rPr lang="en-US" altLang="zh-CN" sz="900" b="1" i="0" u="none" strike="noStrike" dirty="0">
                <a:solidFill>
                  <a:srgbClr val="232323"/>
                </a:solidFill>
                <a:effectLst/>
                <a:latin typeface="Georgia" panose="02040502050405020303" pitchFamily="18" charset="0"/>
              </a:rPr>
              <a:t>legitimately established overseas</a:t>
            </a:r>
            <a:r>
              <a:rPr lang="en-US" altLang="zh-CN" sz="900" b="0" i="0" u="none" strike="noStrike" dirty="0">
                <a:solidFill>
                  <a:srgbClr val="232323"/>
                </a:solidFill>
                <a:effectLst/>
                <a:latin typeface="Georgia" panose="02040502050405020303" pitchFamily="18" charset="0"/>
              </a:rPr>
              <a:t>;</a:t>
            </a:r>
            <a:endParaRPr lang="en-US" altLang="zh-CN" sz="900" dirty="0">
              <a:solidFill>
                <a:srgbClr val="232323"/>
              </a:solidFill>
              <a:latin typeface="Georgia" panose="02040502050405020303" pitchFamily="18" charset="0"/>
            </a:endParaRPr>
          </a:p>
          <a:p>
            <a:pPr marL="446405" indent="-263525" algn="just">
              <a:buAutoNum type="arabicParenBoth"/>
            </a:pPr>
            <a:r>
              <a:rPr lang="en-US" altLang="zh-CN" sz="900" dirty="0">
                <a:solidFill>
                  <a:srgbClr val="232323"/>
                </a:solidFill>
                <a:latin typeface="Georgia" panose="02040502050405020303" pitchFamily="18" charset="0"/>
              </a:rPr>
              <a:t>it is </a:t>
            </a:r>
            <a:r>
              <a:rPr lang="en-US" altLang="zh-CN" sz="900" b="1" dirty="0">
                <a:solidFill>
                  <a:srgbClr val="232323"/>
                </a:solidFill>
                <a:latin typeface="Georgia" panose="02040502050405020303" pitchFamily="18" charset="0"/>
              </a:rPr>
              <a:t>able to bear civil liability </a:t>
            </a:r>
            <a:r>
              <a:rPr lang="en-US" altLang="zh-CN" sz="900" dirty="0">
                <a:solidFill>
                  <a:srgbClr val="232323"/>
                </a:solidFill>
                <a:latin typeface="Georgia" panose="02040502050405020303" pitchFamily="18" charset="0"/>
              </a:rPr>
              <a:t>independently;</a:t>
            </a:r>
            <a:endParaRPr lang="en-US" altLang="zh-CN" sz="900" dirty="0">
              <a:solidFill>
                <a:srgbClr val="232323"/>
              </a:solidFill>
              <a:latin typeface="Georgia" panose="02040502050405020303" pitchFamily="18" charset="0"/>
            </a:endParaRPr>
          </a:p>
          <a:p>
            <a:pPr marL="446405" indent="-263525" algn="just">
              <a:buAutoNum type="arabicParenBoth"/>
            </a:pPr>
            <a:r>
              <a:rPr lang="en-US" altLang="zh-CN" sz="900" dirty="0">
                <a:solidFill>
                  <a:srgbClr val="232323"/>
                </a:solidFill>
                <a:latin typeface="Georgia" panose="02040502050405020303" pitchFamily="18" charset="0"/>
              </a:rPr>
              <a:t>the </a:t>
            </a:r>
            <a:r>
              <a:rPr lang="en-US" altLang="zh-CN" sz="900" b="1" dirty="0">
                <a:solidFill>
                  <a:srgbClr val="232323"/>
                </a:solidFill>
                <a:latin typeface="Georgia" panose="02040502050405020303" pitchFamily="18" charset="0"/>
              </a:rPr>
              <a:t>objectives and scope of business </a:t>
            </a:r>
            <a:r>
              <a:rPr lang="en-US" altLang="zh-CN" sz="900" dirty="0">
                <a:solidFill>
                  <a:srgbClr val="232323"/>
                </a:solidFill>
                <a:latin typeface="Georgia" panose="02040502050405020303" pitchFamily="18" charset="0"/>
              </a:rPr>
              <a:t>stipulated in the articles of association are </a:t>
            </a:r>
            <a:r>
              <a:rPr lang="en-US" altLang="zh-CN" sz="900" b="1" dirty="0">
                <a:solidFill>
                  <a:srgbClr val="232323"/>
                </a:solidFill>
                <a:latin typeface="Georgia" panose="02040502050405020303" pitchFamily="18" charset="0"/>
              </a:rPr>
              <a:t>beneficial for public welfare development</a:t>
            </a:r>
            <a:r>
              <a:rPr lang="en-US" altLang="zh-CN" sz="900" dirty="0">
                <a:solidFill>
                  <a:srgbClr val="232323"/>
                </a:solidFill>
                <a:latin typeface="Georgia" panose="02040502050405020303" pitchFamily="18" charset="0"/>
              </a:rPr>
              <a:t>;</a:t>
            </a:r>
            <a:endParaRPr lang="en-US" altLang="zh-CN" sz="900" dirty="0">
              <a:solidFill>
                <a:srgbClr val="232323"/>
              </a:solidFill>
              <a:latin typeface="Georgia" panose="02040502050405020303" pitchFamily="18" charset="0"/>
            </a:endParaRPr>
          </a:p>
          <a:p>
            <a:pPr marL="446405" indent="-263525" algn="just">
              <a:buAutoNum type="arabicParenBoth"/>
            </a:pPr>
            <a:r>
              <a:rPr lang="en-US" altLang="zh-CN" sz="900" dirty="0">
                <a:solidFill>
                  <a:srgbClr val="232323"/>
                </a:solidFill>
                <a:latin typeface="Georgia" panose="02040502050405020303" pitchFamily="18" charset="0"/>
              </a:rPr>
              <a:t>it has </a:t>
            </a:r>
            <a:r>
              <a:rPr lang="en-US" altLang="zh-CN" sz="900" b="1" dirty="0">
                <a:solidFill>
                  <a:srgbClr val="232323"/>
                </a:solidFill>
                <a:latin typeface="Georgia" panose="02040502050405020303" pitchFamily="18" charset="0"/>
              </a:rPr>
              <a:t>existed overseas for two years </a:t>
            </a:r>
            <a:r>
              <a:rPr lang="en-US" altLang="zh-CN" sz="900" dirty="0">
                <a:solidFill>
                  <a:srgbClr val="232323"/>
                </a:solidFill>
                <a:latin typeface="Georgia" panose="02040502050405020303" pitchFamily="18" charset="0"/>
              </a:rPr>
              <a:t>or more and has conducted substantive activities; and</a:t>
            </a:r>
            <a:endParaRPr lang="en-US" altLang="zh-CN" sz="900" dirty="0">
              <a:solidFill>
                <a:srgbClr val="232323"/>
              </a:solidFill>
              <a:latin typeface="Georgia" panose="02040502050405020303" pitchFamily="18" charset="0"/>
            </a:endParaRPr>
          </a:p>
          <a:p>
            <a:pPr marL="446405" indent="-263525" algn="just">
              <a:buAutoNum type="arabicParenBoth"/>
            </a:pPr>
            <a:r>
              <a:rPr lang="en-US" altLang="zh-CN" sz="900" dirty="0">
                <a:solidFill>
                  <a:srgbClr val="232323"/>
                </a:solidFill>
                <a:latin typeface="Georgia" panose="02040502050405020303" pitchFamily="18" charset="0"/>
              </a:rPr>
              <a:t>any other criteria stipulated by laws and administrative regulations.</a:t>
            </a:r>
            <a:endParaRPr lang="en-US" altLang="zh-CN" sz="900" dirty="0">
              <a:solidFill>
                <a:srgbClr val="232323"/>
              </a:solidFill>
              <a:latin typeface="Georgia" panose="02040502050405020303" pitchFamily="18" charset="0"/>
            </a:endParaRPr>
          </a:p>
          <a:p>
            <a:pPr marL="182880" algn="just"/>
            <a:endParaRPr lang="en-US" altLang="zh-CN" sz="900" dirty="0">
              <a:solidFill>
                <a:srgbClr val="232323"/>
              </a:solidFill>
              <a:latin typeface="Georgia" panose="02040502050405020303" pitchFamily="18" charset="0"/>
            </a:endParaRPr>
          </a:p>
          <a:p>
            <a:pPr marL="182880" algn="just"/>
            <a:r>
              <a:rPr lang="en-US" altLang="zh-CN" sz="900" dirty="0">
                <a:solidFill>
                  <a:srgbClr val="232323"/>
                </a:solidFill>
                <a:latin typeface="Georgia" panose="02040502050405020303" pitchFamily="18" charset="0"/>
              </a:rPr>
              <a:t>Where registration is granted for a representative office of an overseas NGO, the registration administrative authorities shall issue a </a:t>
            </a:r>
            <a:r>
              <a:rPr lang="en-US" altLang="zh-CN" sz="900" b="1" u="sng" dirty="0">
                <a:solidFill>
                  <a:srgbClr val="232323"/>
                </a:solidFill>
                <a:latin typeface="Georgia" panose="02040502050405020303" pitchFamily="18" charset="0"/>
              </a:rPr>
              <a:t>registration certificate </a:t>
            </a:r>
            <a:r>
              <a:rPr lang="en-US" altLang="zh-CN" sz="900" dirty="0">
                <a:solidFill>
                  <a:srgbClr val="232323"/>
                </a:solidFill>
                <a:latin typeface="Georgia" panose="02040502050405020303" pitchFamily="18" charset="0"/>
              </a:rPr>
              <a:t>and make a </a:t>
            </a:r>
            <a:r>
              <a:rPr lang="en-US" altLang="zh-CN" sz="900" b="1" u="sng" dirty="0">
                <a:solidFill>
                  <a:srgbClr val="232323"/>
                </a:solidFill>
                <a:latin typeface="Georgia" panose="02040502050405020303" pitchFamily="18" charset="0"/>
              </a:rPr>
              <a:t>public announcement</a:t>
            </a:r>
            <a:r>
              <a:rPr lang="en-US" altLang="zh-CN" sz="900" dirty="0">
                <a:solidFill>
                  <a:srgbClr val="232323"/>
                </a:solidFill>
                <a:latin typeface="Georgia" panose="02040502050405020303" pitchFamily="18" charset="0"/>
              </a:rPr>
              <a:t>.</a:t>
            </a:r>
            <a:r>
              <a:rPr lang="zh-CN" altLang="en-US" sz="900" dirty="0">
                <a:solidFill>
                  <a:srgbClr val="232323"/>
                </a:solidFill>
                <a:latin typeface="Georgia" panose="02040502050405020303" pitchFamily="18" charset="0"/>
              </a:rPr>
              <a:t> </a:t>
            </a:r>
            <a:r>
              <a:rPr lang="en-US" altLang="zh-CN" sz="900" dirty="0">
                <a:solidFill>
                  <a:srgbClr val="232323"/>
                </a:solidFill>
                <a:latin typeface="Georgia" panose="02040502050405020303" pitchFamily="18" charset="0"/>
              </a:rPr>
              <a:t>The representative office of overseas NGO</a:t>
            </a:r>
            <a:r>
              <a:rPr lang="zh-CN" altLang="en-US" sz="900" dirty="0">
                <a:solidFill>
                  <a:srgbClr val="232323"/>
                </a:solidFill>
                <a:latin typeface="Georgia" panose="02040502050405020303" pitchFamily="18" charset="0"/>
              </a:rPr>
              <a:t> </a:t>
            </a:r>
            <a:r>
              <a:rPr lang="en-US" altLang="zh-CN" sz="900" dirty="0">
                <a:solidFill>
                  <a:srgbClr val="232323"/>
                </a:solidFill>
                <a:latin typeface="Georgia" panose="02040502050405020303" pitchFamily="18" charset="0"/>
              </a:rPr>
              <a:t>shall present the registration certificate to complete </a:t>
            </a:r>
            <a:r>
              <a:rPr lang="en-US" altLang="zh-CN" sz="900" b="1" dirty="0">
                <a:solidFill>
                  <a:srgbClr val="232323"/>
                </a:solidFill>
                <a:latin typeface="Georgia" panose="02040502050405020303" pitchFamily="18" charset="0"/>
              </a:rPr>
              <a:t>tax registration formalities</a:t>
            </a:r>
            <a:r>
              <a:rPr lang="en-US" altLang="zh-CN" sz="900" dirty="0">
                <a:solidFill>
                  <a:srgbClr val="232323"/>
                </a:solidFill>
                <a:latin typeface="Georgia" panose="02040502050405020303" pitchFamily="18" charset="0"/>
              </a:rPr>
              <a:t>, procure the </a:t>
            </a:r>
            <a:r>
              <a:rPr lang="en-US" altLang="zh-CN" sz="900" b="1" dirty="0">
                <a:solidFill>
                  <a:srgbClr val="232323"/>
                </a:solidFill>
                <a:latin typeface="Georgia" panose="02040502050405020303" pitchFamily="18" charset="0"/>
              </a:rPr>
              <a:t>representative office seal</a:t>
            </a:r>
            <a:r>
              <a:rPr lang="en-US" altLang="zh-CN" sz="900" dirty="0">
                <a:solidFill>
                  <a:srgbClr val="232323"/>
                </a:solidFill>
                <a:latin typeface="Georgia" panose="02040502050405020303" pitchFamily="18" charset="0"/>
              </a:rPr>
              <a:t>, </a:t>
            </a:r>
            <a:r>
              <a:rPr lang="en-US" altLang="zh-CN" sz="900" b="1" dirty="0">
                <a:solidFill>
                  <a:srgbClr val="232323"/>
                </a:solidFill>
                <a:latin typeface="Georgia" panose="02040502050405020303" pitchFamily="18" charset="0"/>
              </a:rPr>
              <a:t>open a bank account </a:t>
            </a:r>
            <a:r>
              <a:rPr lang="en-US" altLang="zh-CN" sz="900" dirty="0">
                <a:solidFill>
                  <a:srgbClr val="232323"/>
                </a:solidFill>
                <a:latin typeface="Georgia" panose="02040502050405020303" pitchFamily="18" charset="0"/>
              </a:rPr>
              <a:t>with a bank in China, and submit a photocopy of the tax registration certificate, seal specimen and bank account information to the registration administrative authorities for record filing.</a:t>
            </a:r>
            <a:endParaRPr lang="en-US" altLang="zh-CN" sz="900" dirty="0">
              <a:solidFill>
                <a:srgbClr val="232323"/>
              </a:solidFill>
              <a:latin typeface="Georgia" panose="02040502050405020303" pitchFamily="18" charset="0"/>
            </a:endParaRPr>
          </a:p>
          <a:p>
            <a:pPr marL="171450" indent="-171450">
              <a:buFont typeface="Arial" panose="020B0604020202020204" pitchFamily="34" charset="0"/>
              <a:buChar char="•"/>
            </a:pPr>
            <a:endParaRPr lang="zh-CN" altLang="zh-CN" sz="1000" b="1" dirty="0">
              <a:latin typeface="Georgia" panose="02040502050405020303" pitchFamily="18" charset="0"/>
              <a:ea typeface="宋体" panose="02010600030101010101" pitchFamily="2" charset="-122"/>
            </a:endParaRPr>
          </a:p>
        </p:txBody>
      </p:sp>
      <p:pic>
        <p:nvPicPr>
          <p:cNvPr id="6" name="图片 5" descr="图片包含 徽标&#10;&#10;描述已自动生成"/>
          <p:cNvPicPr>
            <a:picLocks noChangeAspect="1"/>
          </p:cNvPicPr>
          <p:nvPr/>
        </p:nvPicPr>
        <p:blipFill>
          <a:blip r:embed="rId1"/>
          <a:stretch>
            <a:fillRect/>
          </a:stretch>
        </p:blipFill>
        <p:spPr>
          <a:xfrm>
            <a:off x="450421" y="3128769"/>
            <a:ext cx="2599517" cy="1785212"/>
          </a:xfrm>
          <a:prstGeom prst="rect">
            <a:avLst/>
          </a:prstGeom>
        </p:spPr>
      </p:pic>
      <p:pic>
        <p:nvPicPr>
          <p:cNvPr id="9" name="图片 8" descr="文本&#10;&#10;描述已自动生成"/>
          <p:cNvPicPr>
            <a:picLocks noChangeAspect="1"/>
          </p:cNvPicPr>
          <p:nvPr/>
        </p:nvPicPr>
        <p:blipFill>
          <a:blip r:embed="rId2"/>
          <a:stretch>
            <a:fillRect/>
          </a:stretch>
        </p:blipFill>
        <p:spPr>
          <a:xfrm>
            <a:off x="3309948" y="3128769"/>
            <a:ext cx="2481251" cy="1785212"/>
          </a:xfrm>
          <a:prstGeom prst="rect">
            <a:avLst/>
          </a:prstGeom>
        </p:spPr>
      </p:pic>
      <p:pic>
        <p:nvPicPr>
          <p:cNvPr id="11" name="图片 10" descr="图示&#10;&#10;描述已自动生成"/>
          <p:cNvPicPr>
            <a:picLocks noChangeAspect="1"/>
          </p:cNvPicPr>
          <p:nvPr/>
        </p:nvPicPr>
        <p:blipFill>
          <a:blip r:embed="rId3"/>
          <a:stretch>
            <a:fillRect/>
          </a:stretch>
        </p:blipFill>
        <p:spPr>
          <a:xfrm>
            <a:off x="6171549" y="3128769"/>
            <a:ext cx="2481251" cy="178521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8"/>
          <p:cNvSpPr txBox="1"/>
          <p:nvPr/>
        </p:nvSpPr>
        <p:spPr>
          <a:xfrm>
            <a:off x="407665" y="3294120"/>
            <a:ext cx="1679429" cy="1364082"/>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None/>
              <a:defRPr sz="7200" b="0" i="0" kern="1200">
                <a:solidFill>
                  <a:schemeClr val="tx1">
                    <a:lumMod val="85000"/>
                    <a:lumOff val="15000"/>
                  </a:schemeClr>
                </a:solidFill>
                <a:latin typeface="Source Han Sans CN Medium" panose="020B0500000000000000" pitchFamily="34" charset="-128"/>
                <a:ea typeface="Source Han Sans CN Medium" panose="020B0500000000000000" pitchFamily="34" charset="-128"/>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sz="6600" b="1" dirty="0">
                <a:solidFill>
                  <a:srgbClr val="C31E24"/>
                </a:solidFill>
                <a:latin typeface="Georgia" panose="02040502050405020303" pitchFamily="18" charset="0"/>
                <a:cs typeface="Arial" panose="020B0604020202020204" pitchFamily="34" charset="0"/>
              </a:rPr>
              <a:t>|</a:t>
            </a:r>
            <a:r>
              <a:rPr lang="en-US" sz="6600" b="1" dirty="0">
                <a:solidFill>
                  <a:srgbClr val="C31E24"/>
                </a:solidFill>
                <a:latin typeface="Georgia" panose="02040502050405020303" pitchFamily="18" charset="0"/>
                <a:cs typeface="Arial" panose="020B0604020202020204" pitchFamily="34" charset="0"/>
              </a:rPr>
              <a:t>01</a:t>
            </a:r>
            <a:endParaRPr lang="en-US" sz="6600" b="1" dirty="0">
              <a:solidFill>
                <a:srgbClr val="C31E24"/>
              </a:solidFill>
              <a:latin typeface="Georgia" panose="02040502050405020303" pitchFamily="18" charset="0"/>
              <a:cs typeface="Arial" panose="020B0604020202020204" pitchFamily="34" charset="0"/>
            </a:endParaRPr>
          </a:p>
        </p:txBody>
      </p:sp>
      <p:sp>
        <p:nvSpPr>
          <p:cNvPr id="7" name="文本框 6"/>
          <p:cNvSpPr txBox="1"/>
          <p:nvPr/>
        </p:nvSpPr>
        <p:spPr>
          <a:xfrm>
            <a:off x="1910649" y="3405751"/>
            <a:ext cx="6825686" cy="954107"/>
          </a:xfrm>
          <a:prstGeom prst="rect">
            <a:avLst/>
          </a:prstGeom>
          <a:noFill/>
        </p:spPr>
        <p:txBody>
          <a:bodyPr wrap="square">
            <a:spAutoFit/>
          </a:bodyPr>
          <a:lstStyle/>
          <a:p>
            <a:r>
              <a:rPr lang="en-US" altLang="zh-CN" sz="2800" b="1" dirty="0">
                <a:effectLst/>
                <a:latin typeface="Georgia" panose="02040502050405020303" pitchFamily="18" charset="0"/>
                <a:ea typeface="等线" panose="02010600030101010101" pitchFamily="2" charset="-122"/>
              </a:rPr>
              <a:t>INTRO –</a:t>
            </a:r>
            <a:r>
              <a:rPr lang="zh-CN" altLang="en-US" sz="2800" b="1">
                <a:effectLst/>
                <a:latin typeface="Georgia" panose="02040502050405020303" pitchFamily="18" charset="0"/>
                <a:ea typeface="等线" panose="02010600030101010101" pitchFamily="2" charset="-122"/>
              </a:rPr>
              <a:t> </a:t>
            </a:r>
            <a:r>
              <a:rPr lang="en-US" altLang="zh-CN" sz="2800" b="1" dirty="0">
                <a:effectLst/>
                <a:latin typeface="Georgia" panose="02040502050405020303" pitchFamily="18" charset="0"/>
                <a:ea typeface="等线" panose="02010600030101010101" pitchFamily="2" charset="-122"/>
              </a:rPr>
              <a:t>A</a:t>
            </a:r>
            <a:r>
              <a:rPr lang="zh-CN" altLang="en-US" sz="2800" b="1">
                <a:effectLst/>
                <a:latin typeface="Georgia" panose="02040502050405020303" pitchFamily="18" charset="0"/>
                <a:ea typeface="等线" panose="02010600030101010101" pitchFamily="2" charset="-122"/>
              </a:rPr>
              <a:t> </a:t>
            </a:r>
            <a:r>
              <a:rPr lang="en-US" altLang="zh-CN" sz="2800" b="1" dirty="0">
                <a:effectLst/>
                <a:latin typeface="Georgia" panose="02040502050405020303" pitchFamily="18" charset="0"/>
                <a:ea typeface="等线" panose="02010600030101010101" pitchFamily="2" charset="-122"/>
              </a:rPr>
              <a:t>GLANCE</a:t>
            </a:r>
            <a:r>
              <a:rPr lang="zh-CN" altLang="en-US" sz="2800" b="1">
                <a:effectLst/>
                <a:latin typeface="Georgia" panose="02040502050405020303" pitchFamily="18" charset="0"/>
                <a:ea typeface="等线" panose="02010600030101010101" pitchFamily="2" charset="-122"/>
              </a:rPr>
              <a:t> </a:t>
            </a:r>
            <a:r>
              <a:rPr lang="en-US" altLang="zh-CN" sz="2800" b="1" dirty="0">
                <a:effectLst/>
                <a:latin typeface="Georgia" panose="02040502050405020303" pitchFamily="18" charset="0"/>
                <a:ea typeface="等线" panose="02010600030101010101" pitchFamily="2" charset="-122"/>
              </a:rPr>
              <a:t>AT</a:t>
            </a:r>
            <a:r>
              <a:rPr lang="zh-CN" altLang="en-US" sz="2800" b="1">
                <a:effectLst/>
                <a:latin typeface="Georgia" panose="02040502050405020303" pitchFamily="18" charset="0"/>
                <a:ea typeface="等线" panose="02010600030101010101" pitchFamily="2" charset="-122"/>
              </a:rPr>
              <a:t> </a:t>
            </a:r>
            <a:r>
              <a:rPr lang="en-US" altLang="zh-CN" sz="2800" b="1" dirty="0">
                <a:effectLst/>
                <a:latin typeface="Georgia" panose="02040502050405020303" pitchFamily="18" charset="0"/>
                <a:ea typeface="等线" panose="02010600030101010101" pitchFamily="2" charset="-122"/>
              </a:rPr>
              <a:t>THE</a:t>
            </a:r>
            <a:r>
              <a:rPr lang="zh-CN" altLang="en-US" sz="2800" b="1">
                <a:effectLst/>
                <a:latin typeface="Georgia" panose="02040502050405020303" pitchFamily="18" charset="0"/>
                <a:ea typeface="等线" panose="02010600030101010101" pitchFamily="2" charset="-122"/>
              </a:rPr>
              <a:t> </a:t>
            </a:r>
            <a:r>
              <a:rPr lang="en-US" altLang="zh-CN" sz="2800" b="1" dirty="0">
                <a:effectLst/>
                <a:latin typeface="Georgia" panose="02040502050405020303" pitchFamily="18" charset="0"/>
                <a:ea typeface="等线" panose="02010600030101010101" pitchFamily="2" charset="-122"/>
              </a:rPr>
              <a:t>GENERAL</a:t>
            </a:r>
            <a:r>
              <a:rPr lang="zh-CN" altLang="en-US" sz="2800" b="1">
                <a:effectLst/>
                <a:latin typeface="Georgia" panose="02040502050405020303" pitchFamily="18" charset="0"/>
                <a:ea typeface="等线" panose="02010600030101010101" pitchFamily="2" charset="-122"/>
              </a:rPr>
              <a:t> </a:t>
            </a:r>
            <a:r>
              <a:rPr lang="en-US" altLang="zh-CN" sz="2800" b="1" dirty="0">
                <a:effectLst/>
                <a:latin typeface="Georgia" panose="02040502050405020303" pitchFamily="18" charset="0"/>
                <a:ea typeface="等线" panose="02010600030101010101" pitchFamily="2" charset="-122"/>
              </a:rPr>
              <a:t>PICTURE</a:t>
            </a:r>
            <a:endParaRPr lang="zh-CN" altLang="en-US" sz="2800" b="0" i="0">
              <a:solidFill>
                <a:srgbClr val="C31E24"/>
              </a:solidFill>
              <a:latin typeface="微软雅黑" panose="020B0503020204020204" pitchFamily="34" charset="-122"/>
              <a:ea typeface="微软雅黑" panose="020B0503020204020204" pitchFamily="34" charset="-122"/>
            </a:endParaRPr>
          </a:p>
        </p:txBody>
      </p:sp>
      <p:pic>
        <p:nvPicPr>
          <p:cNvPr id="1026" name="Picture 2" descr="FDI in Indian Renewable Sector Up by 100% to $1.6 Billion in FY22"/>
          <p:cNvPicPr>
            <a:picLocks noChangeAspect="1" noChangeArrowheads="1"/>
          </p:cNvPicPr>
          <p:nvPr/>
        </p:nvPicPr>
        <p:blipFill rotWithShape="1">
          <a:blip r:embed="rId1">
            <a:extLst>
              <a:ext uri="{28A0092B-C50C-407E-A947-70E740481C1C}">
                <a14:useLocalDpi xmlns:a14="http://schemas.microsoft.com/office/drawing/2010/main" val="0"/>
              </a:ext>
            </a:extLst>
          </a:blip>
          <a:srcRect t="46927" b="1"/>
          <a:stretch>
            <a:fillRect/>
          </a:stretch>
        </p:blipFill>
        <p:spPr bwMode="auto">
          <a:xfrm>
            <a:off x="-8626" y="-1"/>
            <a:ext cx="9152626" cy="27298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122" y="273833"/>
            <a:ext cx="6251479" cy="351428"/>
          </a:xfrm>
          <a:solidFill>
            <a:srgbClr val="C31E24"/>
          </a:solidFill>
        </p:spPr>
        <p:txBody>
          <a:bodyPr>
            <a:noAutofit/>
          </a:bodyPr>
          <a:lstStyle/>
          <a:p>
            <a:r>
              <a:rPr lang="en-US" altLang="zh-CN" sz="1200" b="1" dirty="0">
                <a:solidFill>
                  <a:schemeClr val="bg1"/>
                </a:solidFill>
                <a:latin typeface="Georgia" panose="02040502050405020303" pitchFamily="18" charset="0"/>
                <a:ea typeface="微软雅黑" panose="020B0503020204020204" pitchFamily="34" charset="-122"/>
                <a:cs typeface="Arial" panose="020B0604020202020204" pitchFamily="34" charset="0"/>
              </a:rPr>
              <a:t>3.2 Requirements</a:t>
            </a:r>
            <a:r>
              <a:rPr lang="zh-CN" altLang="en-US" sz="1200" b="1">
                <a:solidFill>
                  <a:schemeClr val="bg1"/>
                </a:solidFill>
                <a:latin typeface="Georgia" panose="02040502050405020303" pitchFamily="18" charset="0"/>
                <a:ea typeface="微软雅黑" panose="020B0503020204020204" pitchFamily="34" charset="-122"/>
                <a:cs typeface="Arial" panose="020B0604020202020204" pitchFamily="34" charset="0"/>
              </a:rPr>
              <a:t> </a:t>
            </a:r>
            <a:r>
              <a:rPr lang="en-US" altLang="zh-CN" sz="1200" b="1" dirty="0">
                <a:solidFill>
                  <a:schemeClr val="bg1"/>
                </a:solidFill>
                <a:latin typeface="Georgia" panose="02040502050405020303" pitchFamily="18" charset="0"/>
                <a:ea typeface="微软雅黑" panose="020B0503020204020204" pitchFamily="34" charset="-122"/>
                <a:cs typeface="Arial" panose="020B0604020202020204" pitchFamily="34" charset="0"/>
              </a:rPr>
              <a:t>on</a:t>
            </a:r>
            <a:r>
              <a:rPr lang="zh-CN" altLang="en-US" sz="1200" b="1">
                <a:solidFill>
                  <a:schemeClr val="bg1"/>
                </a:solidFill>
                <a:latin typeface="Georgia" panose="02040502050405020303" pitchFamily="18" charset="0"/>
                <a:ea typeface="微软雅黑" panose="020B0503020204020204" pitchFamily="34" charset="-122"/>
                <a:cs typeface="Arial" panose="020B0604020202020204" pitchFamily="34" charset="0"/>
              </a:rPr>
              <a:t> </a:t>
            </a:r>
            <a:r>
              <a:rPr lang="en-US" altLang="zh-CN" sz="1200" b="1" dirty="0">
                <a:solidFill>
                  <a:schemeClr val="bg1"/>
                </a:solidFill>
                <a:latin typeface="Georgia" panose="02040502050405020303" pitchFamily="18" charset="0"/>
                <a:ea typeface="微软雅黑" panose="020B0503020204020204" pitchFamily="34" charset="-122"/>
                <a:cs typeface="Arial" panose="020B0604020202020204" pitchFamily="34" charset="0"/>
              </a:rPr>
              <a:t>establishment and operation by overseas NGOs in China</a:t>
            </a:r>
            <a:endParaRPr lang="zh-CN" altLang="en-US" sz="1200" b="1">
              <a:solidFill>
                <a:schemeClr val="bg1"/>
              </a:solidFill>
              <a:latin typeface="Georgia" panose="02040502050405020303" pitchFamily="18" charset="0"/>
              <a:ea typeface="微软雅黑" panose="020B0503020204020204" pitchFamily="34" charset="-122"/>
              <a:cs typeface="Arial" panose="020B0604020202020204" pitchFamily="34" charset="0"/>
            </a:endParaRPr>
          </a:p>
        </p:txBody>
      </p:sp>
      <p:sp>
        <p:nvSpPr>
          <p:cNvPr id="3" name="灯片编号占位符 4"/>
          <p:cNvSpPr>
            <a:spLocks noGrp="1"/>
          </p:cNvSpPr>
          <p:nvPr>
            <p:ph type="sldNum" sz="quarter" idx="10"/>
          </p:nvPr>
        </p:nvSpPr>
        <p:spPr>
          <a:xfrm>
            <a:off x="8314840" y="4913981"/>
            <a:ext cx="378739" cy="281593"/>
          </a:xfrm>
        </p:spPr>
        <p:txBody>
          <a:bodyPr/>
          <a:lstStyle/>
          <a:p>
            <a:fld id="{45F3BD24-A578-5544-8B66-0AC732B1B665}" type="slidenum">
              <a:rPr kumimoji="1" lang="zh-CN" altLang="en-US" smtClean="0">
                <a:latin typeface="Arial" panose="020B0604020202020204" pitchFamily="34" charset="0"/>
                <a:ea typeface="微软雅黑" panose="020B0503020204020204" pitchFamily="34" charset="-122"/>
                <a:cs typeface="Arial" panose="020B0604020202020204" pitchFamily="34" charset="0"/>
              </a:rPr>
            </a:fld>
            <a:endParaRPr kumimoji="1" lang="zh-CN" altLang="en-US">
              <a:latin typeface="Arial" panose="020B0604020202020204" pitchFamily="34" charset="0"/>
              <a:ea typeface="微软雅黑" panose="020B0503020204020204" pitchFamily="34" charset="-122"/>
              <a:cs typeface="Arial" panose="020B0604020202020204" pitchFamily="34" charset="0"/>
            </a:endParaRPr>
          </a:p>
        </p:txBody>
      </p:sp>
      <p:cxnSp>
        <p:nvCxnSpPr>
          <p:cNvPr id="4" name="直接连接符 14"/>
          <p:cNvCxnSpPr/>
          <p:nvPr/>
        </p:nvCxnSpPr>
        <p:spPr>
          <a:xfrm>
            <a:off x="331596" y="771033"/>
            <a:ext cx="5900761" cy="0"/>
          </a:xfrm>
          <a:prstGeom prst="line">
            <a:avLst/>
          </a:prstGeom>
          <a:ln w="12700">
            <a:solidFill>
              <a:schemeClr val="bg1">
                <a:lumMod val="75000"/>
                <a:alpha val="80000"/>
              </a:schemeClr>
            </a:solidFill>
          </a:ln>
        </p:spPr>
        <p:style>
          <a:lnRef idx="1">
            <a:schemeClr val="dk1"/>
          </a:lnRef>
          <a:fillRef idx="0">
            <a:schemeClr val="dk1"/>
          </a:fillRef>
          <a:effectRef idx="0">
            <a:schemeClr val="dk1"/>
          </a:effectRef>
          <a:fontRef idx="minor">
            <a:schemeClr val="tx1"/>
          </a:fontRef>
        </p:style>
      </p:cxnSp>
      <p:sp>
        <p:nvSpPr>
          <p:cNvPr id="7" name="文本框 6"/>
          <p:cNvSpPr txBox="1"/>
          <p:nvPr/>
        </p:nvSpPr>
        <p:spPr>
          <a:xfrm>
            <a:off x="281141" y="902738"/>
            <a:ext cx="8412437" cy="3616375"/>
          </a:xfrm>
          <a:prstGeom prst="rect">
            <a:avLst/>
          </a:prstGeom>
          <a:noFill/>
        </p:spPr>
        <p:txBody>
          <a:bodyPr wrap="square" rtlCol="0">
            <a:spAutoFit/>
          </a:bodyPr>
          <a:lstStyle/>
          <a:p>
            <a:pPr marL="171450" indent="-171450">
              <a:buFont typeface="Arial" panose="020B0604020202020204" pitchFamily="34" charset="0"/>
              <a:buChar char="•"/>
            </a:pPr>
            <a:r>
              <a:rPr lang="en-US" altLang="zh-CN" sz="1000" b="1" dirty="0">
                <a:latin typeface="Georgia" panose="02040502050405020303" pitchFamily="18" charset="0"/>
                <a:ea typeface="宋体" panose="02010600030101010101" pitchFamily="2" charset="-122"/>
              </a:rPr>
              <a:t>TEMPORARY ACTIVITY FILING</a:t>
            </a:r>
            <a:r>
              <a:rPr lang="zh-CN" altLang="zh-CN" sz="1000" b="1" dirty="0">
                <a:latin typeface="Georgia" panose="02040502050405020303" pitchFamily="18" charset="0"/>
                <a:ea typeface="宋体" panose="02010600030101010101" pitchFamily="2" charset="-122"/>
              </a:rPr>
              <a:t> </a:t>
            </a:r>
            <a:endParaRPr lang="en-US" altLang="zh-CN" sz="1000" b="1" dirty="0">
              <a:latin typeface="Georgia" panose="02040502050405020303" pitchFamily="18" charset="0"/>
              <a:ea typeface="宋体" panose="02010600030101010101" pitchFamily="2" charset="-122"/>
            </a:endParaRPr>
          </a:p>
          <a:p>
            <a:pPr marL="171450" indent="-171450">
              <a:buFont typeface="Arial" panose="020B0604020202020204" pitchFamily="34" charset="0"/>
              <a:buChar char="•"/>
            </a:pPr>
            <a:endParaRPr lang="en-US" altLang="zh-CN" sz="1000" b="1" dirty="0">
              <a:latin typeface="Georgia" panose="02040502050405020303" pitchFamily="18" charset="0"/>
              <a:ea typeface="宋体" panose="02010600030101010101" pitchFamily="2" charset="-122"/>
            </a:endParaRPr>
          </a:p>
          <a:p>
            <a:pPr marL="171450" indent="-171450" algn="just">
              <a:buFont typeface="Arial" panose="020B0604020202020204" pitchFamily="34" charset="0"/>
              <a:buChar char="•"/>
            </a:pPr>
            <a:r>
              <a:rPr lang="en-US" altLang="zh-CN" sz="900" dirty="0">
                <a:latin typeface="Georgia" panose="02040502050405020303" pitchFamily="18" charset="0"/>
                <a:ea typeface="宋体" panose="02010600030101010101" pitchFamily="2" charset="-122"/>
              </a:rPr>
              <a:t>Where the overseas NGO</a:t>
            </a:r>
            <a:r>
              <a:rPr lang="zh-CN" altLang="en-US" sz="900" dirty="0">
                <a:latin typeface="Georgia" panose="02040502050405020303" pitchFamily="18" charset="0"/>
                <a:ea typeface="宋体" panose="02010600030101010101" pitchFamily="2" charset="-122"/>
              </a:rPr>
              <a:t> </a:t>
            </a:r>
            <a:r>
              <a:rPr lang="en-US" altLang="zh-CN" sz="900" dirty="0">
                <a:latin typeface="Georgia" panose="02040502050405020303" pitchFamily="18" charset="0"/>
                <a:ea typeface="宋体" panose="02010600030101010101" pitchFamily="2" charset="-122"/>
              </a:rPr>
              <a:t>conducts temporary activities, the </a:t>
            </a:r>
            <a:r>
              <a:rPr lang="en-US" altLang="zh-CN" sz="900" b="1" dirty="0">
                <a:latin typeface="Georgia" panose="02040502050405020303" pitchFamily="18" charset="0"/>
                <a:ea typeface="宋体" panose="02010600030101010101" pitchFamily="2" charset="-122"/>
              </a:rPr>
              <a:t>Chinese Cooperating Party</a:t>
            </a:r>
            <a:r>
              <a:rPr lang="en-US" altLang="zh-CN" sz="900" dirty="0">
                <a:latin typeface="Georgia" panose="02040502050405020303" pitchFamily="18" charset="0"/>
                <a:ea typeface="宋体" panose="02010600030101010101" pitchFamily="2" charset="-122"/>
              </a:rPr>
              <a:t> shall complete examination and approval formalities pursuant to the State provisions, and </a:t>
            </a:r>
            <a:r>
              <a:rPr lang="en-US" altLang="zh-CN" sz="900" b="1" dirty="0">
                <a:latin typeface="Georgia" panose="02040502050405020303" pitchFamily="18" charset="0"/>
                <a:ea typeface="宋体" panose="02010600030101010101" pitchFamily="2" charset="-122"/>
              </a:rPr>
              <a:t>file record </a:t>
            </a:r>
            <a:r>
              <a:rPr lang="en-US" altLang="zh-CN" sz="900" dirty="0">
                <a:latin typeface="Georgia" panose="02040502050405020303" pitchFamily="18" charset="0"/>
                <a:ea typeface="宋体" panose="02010600030101010101" pitchFamily="2" charset="-122"/>
              </a:rPr>
              <a:t>with the registration administrative authorities at the locality </a:t>
            </a:r>
            <a:r>
              <a:rPr lang="en-US" altLang="zh-CN" sz="900" b="1" dirty="0">
                <a:latin typeface="Georgia" panose="02040502050405020303" pitchFamily="18" charset="0"/>
                <a:ea typeface="宋体" panose="02010600030101010101" pitchFamily="2" charset="-122"/>
              </a:rPr>
              <a:t>15 days before </a:t>
            </a:r>
            <a:r>
              <a:rPr lang="en-US" altLang="zh-CN" sz="900" dirty="0">
                <a:latin typeface="Georgia" panose="02040502050405020303" pitchFamily="18" charset="0"/>
                <a:ea typeface="宋体" panose="02010600030101010101" pitchFamily="2" charset="-122"/>
              </a:rPr>
              <a:t>conducting the temporary activities. </a:t>
            </a:r>
            <a:endParaRPr lang="en-US" altLang="zh-CN" sz="900" dirty="0">
              <a:latin typeface="Georgia" panose="02040502050405020303" pitchFamily="18" charset="0"/>
              <a:ea typeface="宋体" panose="02010600030101010101" pitchFamily="2" charset="-122"/>
            </a:endParaRPr>
          </a:p>
          <a:p>
            <a:pPr marL="171450" indent="-171450" algn="just">
              <a:buFont typeface="Arial" panose="020B0604020202020204" pitchFamily="34" charset="0"/>
              <a:buChar char="•"/>
            </a:pPr>
            <a:endParaRPr lang="en-US" altLang="zh-CN" sz="900" dirty="0">
              <a:latin typeface="Georgia" panose="02040502050405020303" pitchFamily="18" charset="0"/>
              <a:ea typeface="宋体" panose="02010600030101010101" pitchFamily="2" charset="-122"/>
            </a:endParaRPr>
          </a:p>
          <a:p>
            <a:pPr marL="171450" indent="-171450" algn="just">
              <a:buFont typeface="Arial" panose="020B0604020202020204" pitchFamily="34" charset="0"/>
              <a:buChar char="•"/>
            </a:pPr>
            <a:r>
              <a:rPr lang="en-US" altLang="zh-CN" sz="900" dirty="0">
                <a:latin typeface="Georgia" panose="02040502050405020303" pitchFamily="18" charset="0"/>
                <a:ea typeface="宋体" panose="02010600030101010101" pitchFamily="2" charset="-122"/>
              </a:rPr>
              <a:t>The following documents and materials shall be submitted for record filing:</a:t>
            </a:r>
            <a:endParaRPr lang="en-US" altLang="zh-CN" sz="900" dirty="0">
              <a:latin typeface="Georgia" panose="02040502050405020303" pitchFamily="18" charset="0"/>
              <a:ea typeface="宋体" panose="02010600030101010101" pitchFamily="2" charset="-122"/>
            </a:endParaRPr>
          </a:p>
          <a:p>
            <a:pPr marL="406400" indent="-215900" algn="just">
              <a:buAutoNum type="arabicParenBoth"/>
            </a:pPr>
            <a:r>
              <a:rPr lang="en-US" altLang="zh-CN" sz="900" dirty="0">
                <a:latin typeface="Georgia" panose="02040502050405020303" pitchFamily="18" charset="0"/>
                <a:ea typeface="宋体" panose="02010600030101010101" pitchFamily="2" charset="-122"/>
              </a:rPr>
              <a:t>proof documents and materials that the overseas non-government </a:t>
            </a:r>
            <a:r>
              <a:rPr lang="en-US" altLang="zh-CN" sz="900" dirty="0" err="1">
                <a:latin typeface="Georgia" panose="02040502050405020303" pitchFamily="18" charset="0"/>
                <a:ea typeface="宋体" panose="02010600030101010101" pitchFamily="2" charset="-122"/>
              </a:rPr>
              <a:t>organisation</a:t>
            </a:r>
            <a:r>
              <a:rPr lang="en-US" altLang="zh-CN" sz="900" dirty="0">
                <a:latin typeface="Georgia" panose="02040502050405020303" pitchFamily="18" charset="0"/>
                <a:ea typeface="宋体" panose="02010600030101010101" pitchFamily="2" charset="-122"/>
              </a:rPr>
              <a:t> is </a:t>
            </a:r>
            <a:r>
              <a:rPr lang="en-US" altLang="zh-CN" sz="900" b="1" dirty="0">
                <a:latin typeface="Georgia" panose="02040502050405020303" pitchFamily="18" charset="0"/>
                <a:ea typeface="宋体" panose="02010600030101010101" pitchFamily="2" charset="-122"/>
              </a:rPr>
              <a:t>established legitimately</a:t>
            </a:r>
            <a:r>
              <a:rPr lang="en-US" altLang="zh-CN" sz="900" dirty="0">
                <a:latin typeface="Georgia" panose="02040502050405020303" pitchFamily="18" charset="0"/>
                <a:ea typeface="宋体" panose="02010600030101010101" pitchFamily="2" charset="-122"/>
              </a:rPr>
              <a:t>;</a:t>
            </a:r>
            <a:endParaRPr lang="en-US" altLang="zh-CN" sz="900" dirty="0">
              <a:latin typeface="Georgia" panose="02040502050405020303" pitchFamily="18" charset="0"/>
              <a:ea typeface="宋体" panose="02010600030101010101" pitchFamily="2" charset="-122"/>
            </a:endParaRPr>
          </a:p>
          <a:p>
            <a:pPr marL="406400" indent="-215900" algn="just">
              <a:buAutoNum type="arabicParenBoth"/>
            </a:pPr>
            <a:r>
              <a:rPr lang="en-US" altLang="zh-CN" sz="900" dirty="0">
                <a:latin typeface="Georgia" panose="02040502050405020303" pitchFamily="18" charset="0"/>
                <a:ea typeface="宋体" panose="02010600030101010101" pitchFamily="2" charset="-122"/>
              </a:rPr>
              <a:t>the </a:t>
            </a:r>
            <a:r>
              <a:rPr lang="en-US" altLang="zh-CN" sz="900" b="1" dirty="0">
                <a:latin typeface="Georgia" panose="02040502050405020303" pitchFamily="18" charset="0"/>
                <a:ea typeface="宋体" panose="02010600030101010101" pitchFamily="2" charset="-122"/>
              </a:rPr>
              <a:t>written agreement </a:t>
            </a:r>
            <a:r>
              <a:rPr lang="en-US" altLang="zh-CN" sz="900" dirty="0">
                <a:latin typeface="Georgia" panose="02040502050405020303" pitchFamily="18" charset="0"/>
                <a:ea typeface="宋体" panose="02010600030101010101" pitchFamily="2" charset="-122"/>
              </a:rPr>
              <a:t>between the overseas non-government </a:t>
            </a:r>
            <a:r>
              <a:rPr lang="en-US" altLang="zh-CN" sz="900" dirty="0" err="1">
                <a:latin typeface="Georgia" panose="02040502050405020303" pitchFamily="18" charset="0"/>
                <a:ea typeface="宋体" panose="02010600030101010101" pitchFamily="2" charset="-122"/>
              </a:rPr>
              <a:t>organisation</a:t>
            </a:r>
            <a:r>
              <a:rPr lang="en-US" altLang="zh-CN" sz="900" dirty="0">
                <a:latin typeface="Georgia" panose="02040502050405020303" pitchFamily="18" charset="0"/>
                <a:ea typeface="宋体" panose="02010600030101010101" pitchFamily="2" charset="-122"/>
              </a:rPr>
              <a:t> and the Chinese cooperating party;</a:t>
            </a:r>
            <a:endParaRPr lang="en-US" altLang="zh-CN" sz="900" dirty="0">
              <a:latin typeface="Georgia" panose="02040502050405020303" pitchFamily="18" charset="0"/>
              <a:ea typeface="宋体" panose="02010600030101010101" pitchFamily="2" charset="-122"/>
            </a:endParaRPr>
          </a:p>
          <a:p>
            <a:pPr marL="406400" indent="-215900" algn="just">
              <a:buAutoNum type="arabicParenBoth"/>
            </a:pPr>
            <a:r>
              <a:rPr lang="en-US" altLang="zh-CN" sz="900" dirty="0">
                <a:latin typeface="Georgia" panose="02040502050405020303" pitchFamily="18" charset="0"/>
                <a:ea typeface="宋体" panose="02010600030101010101" pitchFamily="2" charset="-122"/>
              </a:rPr>
              <a:t>the </a:t>
            </a:r>
            <a:r>
              <a:rPr lang="en-US" altLang="zh-CN" sz="900" b="1" dirty="0">
                <a:latin typeface="Georgia" panose="02040502050405020303" pitchFamily="18" charset="0"/>
                <a:ea typeface="宋体" panose="02010600030101010101" pitchFamily="2" charset="-122"/>
              </a:rPr>
              <a:t>relevant materials </a:t>
            </a:r>
            <a:r>
              <a:rPr lang="en-US" altLang="zh-CN" sz="900" dirty="0">
                <a:latin typeface="Georgia" panose="02040502050405020303" pitchFamily="18" charset="0"/>
                <a:ea typeface="宋体" panose="02010600030101010101" pitchFamily="2" charset="-122"/>
              </a:rPr>
              <a:t>(such as the name, objectives, geographic area and duration etc.) of the temporary activities;</a:t>
            </a:r>
            <a:endParaRPr lang="en-US" altLang="zh-CN" sz="900" dirty="0">
              <a:latin typeface="Georgia" panose="02040502050405020303" pitchFamily="18" charset="0"/>
              <a:ea typeface="宋体" panose="02010600030101010101" pitchFamily="2" charset="-122"/>
            </a:endParaRPr>
          </a:p>
          <a:p>
            <a:pPr marL="406400" indent="-215900" algn="just">
              <a:buAutoNum type="arabicParenBoth"/>
            </a:pPr>
            <a:r>
              <a:rPr lang="en-US" altLang="zh-CN" sz="900" dirty="0">
                <a:latin typeface="Georgia" panose="02040502050405020303" pitchFamily="18" charset="0"/>
                <a:ea typeface="宋体" panose="02010600030101010101" pitchFamily="2" charset="-122"/>
              </a:rPr>
              <a:t>proof materials for </a:t>
            </a:r>
            <a:r>
              <a:rPr lang="en-US" altLang="zh-CN" sz="900" b="1" dirty="0">
                <a:latin typeface="Georgia" panose="02040502050405020303" pitchFamily="18" charset="0"/>
                <a:ea typeface="宋体" panose="02010600030101010101" pitchFamily="2" charset="-122"/>
              </a:rPr>
              <a:t>project funding </a:t>
            </a:r>
            <a:r>
              <a:rPr lang="en-US" altLang="zh-CN" sz="900" dirty="0">
                <a:latin typeface="Georgia" panose="02040502050405020303" pitchFamily="18" charset="0"/>
                <a:ea typeface="宋体" panose="02010600030101010101" pitchFamily="2" charset="-122"/>
              </a:rPr>
              <a:t>and </a:t>
            </a:r>
            <a:r>
              <a:rPr lang="en-US" altLang="zh-CN" sz="900" b="1" dirty="0">
                <a:latin typeface="Georgia" panose="02040502050405020303" pitchFamily="18" charset="0"/>
                <a:ea typeface="宋体" panose="02010600030101010101" pitchFamily="2" charset="-122"/>
              </a:rPr>
              <a:t>source of funds</a:t>
            </a:r>
            <a:r>
              <a:rPr lang="en-US" altLang="zh-CN" sz="900" dirty="0">
                <a:latin typeface="Georgia" panose="02040502050405020303" pitchFamily="18" charset="0"/>
                <a:ea typeface="宋体" panose="02010600030101010101" pitchFamily="2" charset="-122"/>
              </a:rPr>
              <a:t>, and the </a:t>
            </a:r>
            <a:r>
              <a:rPr lang="en-US" altLang="zh-CN" sz="900" b="1" dirty="0">
                <a:latin typeface="Georgia" panose="02040502050405020303" pitchFamily="18" charset="0"/>
                <a:ea typeface="宋体" panose="02010600030101010101" pitchFamily="2" charset="-122"/>
              </a:rPr>
              <a:t>bank account </a:t>
            </a:r>
            <a:r>
              <a:rPr lang="en-US" altLang="zh-CN" sz="900" dirty="0">
                <a:latin typeface="Georgia" panose="02040502050405020303" pitchFamily="18" charset="0"/>
                <a:ea typeface="宋体" panose="02010600030101010101" pitchFamily="2" charset="-122"/>
              </a:rPr>
              <a:t>of the Chinese cooperating party;</a:t>
            </a:r>
            <a:endParaRPr lang="en-US" altLang="zh-CN" sz="900" dirty="0">
              <a:latin typeface="Georgia" panose="02040502050405020303" pitchFamily="18" charset="0"/>
              <a:ea typeface="宋体" panose="02010600030101010101" pitchFamily="2" charset="-122"/>
            </a:endParaRPr>
          </a:p>
          <a:p>
            <a:pPr marL="406400" indent="-215900" algn="just">
              <a:buAutoNum type="arabicParenBoth"/>
            </a:pPr>
            <a:r>
              <a:rPr lang="en-US" altLang="zh-CN" sz="900" dirty="0">
                <a:latin typeface="Georgia" panose="02040502050405020303" pitchFamily="18" charset="0"/>
                <a:ea typeface="宋体" panose="02010600030101010101" pitchFamily="2" charset="-122"/>
              </a:rPr>
              <a:t>proof document that the Chinese cooperating party has obtained</a:t>
            </a:r>
            <a:r>
              <a:rPr lang="en-US" altLang="zh-CN" sz="900" b="1" dirty="0">
                <a:latin typeface="Georgia" panose="02040502050405020303" pitchFamily="18" charset="0"/>
                <a:ea typeface="宋体" panose="02010600030101010101" pitchFamily="2" charset="-122"/>
              </a:rPr>
              <a:t> approval</a:t>
            </a:r>
            <a:r>
              <a:rPr lang="en-US" altLang="zh-CN" sz="900" dirty="0">
                <a:latin typeface="Georgia" panose="02040502050405020303" pitchFamily="18" charset="0"/>
                <a:ea typeface="宋体" panose="02010600030101010101" pitchFamily="2" charset="-122"/>
              </a:rPr>
              <a:t>; and</a:t>
            </a:r>
            <a:endParaRPr lang="en-US" altLang="zh-CN" sz="900" dirty="0">
              <a:latin typeface="Georgia" panose="02040502050405020303" pitchFamily="18" charset="0"/>
              <a:ea typeface="宋体" panose="02010600030101010101" pitchFamily="2" charset="-122"/>
            </a:endParaRPr>
          </a:p>
          <a:p>
            <a:pPr marL="406400" indent="-215900" algn="just">
              <a:buAutoNum type="arabicParenBoth"/>
            </a:pPr>
            <a:r>
              <a:rPr lang="en-US" altLang="zh-CN" sz="900" dirty="0">
                <a:latin typeface="Georgia" panose="02040502050405020303" pitchFamily="18" charset="0"/>
                <a:ea typeface="宋体" panose="02010600030101010101" pitchFamily="2" charset="-122"/>
              </a:rPr>
              <a:t>any other documents and materials stipulated by laws and administrative regulations.</a:t>
            </a:r>
            <a:endParaRPr lang="en-US" altLang="zh-CN" sz="900" dirty="0">
              <a:latin typeface="Georgia" panose="02040502050405020303" pitchFamily="18" charset="0"/>
              <a:ea typeface="宋体" panose="02010600030101010101" pitchFamily="2" charset="-122"/>
            </a:endParaRPr>
          </a:p>
          <a:p>
            <a:pPr algn="just"/>
            <a:endParaRPr lang="en-US" altLang="zh-CN" sz="900" dirty="0">
              <a:latin typeface="Georgia" panose="02040502050405020303" pitchFamily="18" charset="0"/>
              <a:ea typeface="宋体" panose="02010600030101010101" pitchFamily="2" charset="-122"/>
            </a:endParaRPr>
          </a:p>
          <a:p>
            <a:pPr marL="171450" indent="-171450" algn="just">
              <a:buFont typeface="Arial" panose="020B0604020202020204" pitchFamily="34" charset="0"/>
              <a:buChar char="•"/>
            </a:pPr>
            <a:r>
              <a:rPr lang="en-US" altLang="zh-CN" sz="900" dirty="0">
                <a:latin typeface="Georgia" panose="02040502050405020303" pitchFamily="18" charset="0"/>
                <a:ea typeface="宋体" panose="02010600030101010101" pitchFamily="2" charset="-122"/>
              </a:rPr>
              <a:t>The duration of temporary activities </a:t>
            </a:r>
            <a:r>
              <a:rPr lang="en-US" altLang="zh-CN" sz="900" b="1" u="sng" dirty="0">
                <a:latin typeface="Georgia" panose="02040502050405020303" pitchFamily="18" charset="0"/>
                <a:ea typeface="宋体" panose="02010600030101010101" pitchFamily="2" charset="-122"/>
              </a:rPr>
              <a:t>shall not exceed one year</a:t>
            </a:r>
            <a:r>
              <a:rPr lang="en-US" altLang="zh-CN" sz="900" dirty="0">
                <a:latin typeface="Georgia" panose="02040502050405020303" pitchFamily="18" charset="0"/>
                <a:ea typeface="宋体" panose="02010600030101010101" pitchFamily="2" charset="-122"/>
              </a:rPr>
              <a:t>; where there is a genuine need to extend the duration, filing formalities shall be completed afresh.</a:t>
            </a:r>
            <a:endParaRPr lang="en-US" altLang="zh-CN" sz="900" dirty="0">
              <a:latin typeface="Georgia" panose="02040502050405020303" pitchFamily="18" charset="0"/>
              <a:ea typeface="宋体" panose="02010600030101010101" pitchFamily="2" charset="-122"/>
            </a:endParaRPr>
          </a:p>
          <a:p>
            <a:pPr marL="171450" indent="-171450" algn="just">
              <a:buFont typeface="Arial" panose="020B0604020202020204" pitchFamily="34" charset="0"/>
              <a:buChar char="•"/>
            </a:pPr>
            <a:endParaRPr lang="en-US" altLang="zh-CN" sz="900" dirty="0">
              <a:latin typeface="Georgia" panose="02040502050405020303" pitchFamily="18" charset="0"/>
              <a:ea typeface="宋体" panose="02010600030101010101" pitchFamily="2" charset="-122"/>
            </a:endParaRPr>
          </a:p>
          <a:p>
            <a:pPr marL="171450" indent="-171450" algn="just">
              <a:buFont typeface="Arial" panose="020B0604020202020204" pitchFamily="34" charset="0"/>
              <a:buChar char="•"/>
            </a:pPr>
            <a:endParaRPr lang="en-US" altLang="zh-CN" sz="900" dirty="0">
              <a:latin typeface="Georgia" panose="02040502050405020303" pitchFamily="18" charset="0"/>
              <a:ea typeface="宋体" panose="02010600030101010101" pitchFamily="2" charset="-122"/>
            </a:endParaRPr>
          </a:p>
          <a:p>
            <a:pPr marL="171450" indent="-171450">
              <a:buFont typeface="Arial" panose="020B0604020202020204" pitchFamily="34" charset="0"/>
              <a:buChar char="•"/>
            </a:pPr>
            <a:r>
              <a:rPr lang="en-US" altLang="zh-CN" sz="1000" b="1" dirty="0">
                <a:latin typeface="Georgia" panose="02040502050405020303" pitchFamily="18" charset="0"/>
                <a:ea typeface="宋体" panose="02010600030101010101" pitchFamily="2" charset="-122"/>
              </a:rPr>
              <a:t>FILING FOR ANNUAL PLANNED ACTIVITIES AND ANNUAL INSPECTION</a:t>
            </a:r>
            <a:endParaRPr lang="en-US" altLang="zh-CN" sz="1000" b="1" dirty="0">
              <a:latin typeface="Georgia" panose="02040502050405020303" pitchFamily="18" charset="0"/>
              <a:ea typeface="宋体" panose="02010600030101010101" pitchFamily="2" charset="-122"/>
            </a:endParaRPr>
          </a:p>
          <a:p>
            <a:pPr marL="171450" indent="-171450" algn="just">
              <a:buFont typeface="Arial" panose="020B0604020202020204" pitchFamily="34" charset="0"/>
              <a:buChar char="•"/>
            </a:pPr>
            <a:endParaRPr lang="en-US" altLang="zh-CN" sz="1000" dirty="0">
              <a:latin typeface="Georgia" panose="02040502050405020303" pitchFamily="18" charset="0"/>
              <a:ea typeface="宋体" panose="02010600030101010101" pitchFamily="2" charset="-122"/>
            </a:endParaRPr>
          </a:p>
          <a:p>
            <a:pPr marL="171450" indent="-171450" algn="just">
              <a:buFont typeface="Arial" panose="020B0604020202020204" pitchFamily="34" charset="0"/>
              <a:buChar char="•"/>
            </a:pPr>
            <a:r>
              <a:rPr lang="en-US" altLang="zh-CN" sz="900" dirty="0">
                <a:latin typeface="Georgia" panose="02040502050405020303" pitchFamily="18" charset="0"/>
                <a:ea typeface="宋体" panose="02010600030101010101" pitchFamily="2" charset="-122"/>
              </a:rPr>
              <a:t>A representative office of overseas NGO shall submit its </a:t>
            </a:r>
            <a:r>
              <a:rPr lang="en-US" altLang="zh-CN" sz="900" b="1" dirty="0">
                <a:latin typeface="Georgia" panose="02040502050405020303" pitchFamily="18" charset="0"/>
                <a:ea typeface="宋体" panose="02010600030101010101" pitchFamily="2" charset="-122"/>
              </a:rPr>
              <a:t>work report of the preceding year to the governing authorities</a:t>
            </a:r>
            <a:r>
              <a:rPr lang="en-US" altLang="zh-CN" sz="900" dirty="0">
                <a:latin typeface="Georgia" panose="02040502050405020303" pitchFamily="18" charset="0"/>
                <a:ea typeface="宋体" panose="02010600030101010101" pitchFamily="2" charset="-122"/>
              </a:rPr>
              <a:t> </a:t>
            </a:r>
            <a:r>
              <a:rPr lang="en-US" altLang="zh-CN" sz="900" b="1" u="sng" dirty="0">
                <a:latin typeface="Georgia" panose="02040502050405020303" pitchFamily="18" charset="0"/>
                <a:ea typeface="宋体" panose="02010600030101010101" pitchFamily="2" charset="-122"/>
              </a:rPr>
              <a:t>before 31 January every year</a:t>
            </a:r>
            <a:r>
              <a:rPr lang="en-US" altLang="zh-CN" sz="900" dirty="0">
                <a:latin typeface="Georgia" panose="02040502050405020303" pitchFamily="18" charset="0"/>
                <a:ea typeface="宋体" panose="02010600030101010101" pitchFamily="2" charset="-122"/>
              </a:rPr>
              <a:t>, submit the </a:t>
            </a:r>
            <a:r>
              <a:rPr lang="en-US" altLang="zh-CN" sz="900" b="1" dirty="0">
                <a:latin typeface="Georgia" panose="02040502050405020303" pitchFamily="18" charset="0"/>
                <a:ea typeface="宋体" panose="02010600030101010101" pitchFamily="2" charset="-122"/>
              </a:rPr>
              <a:t>same to the registration administrative authorities </a:t>
            </a:r>
            <a:r>
              <a:rPr lang="en-US" altLang="zh-CN" sz="900" b="1" u="sng" dirty="0">
                <a:latin typeface="Georgia" panose="02040502050405020303" pitchFamily="18" charset="0"/>
                <a:ea typeface="宋体" panose="02010600030101010101" pitchFamily="2" charset="-122"/>
              </a:rPr>
              <a:t>before 31 March</a:t>
            </a:r>
            <a:r>
              <a:rPr lang="en-US" altLang="zh-CN" sz="900" u="sng" dirty="0">
                <a:latin typeface="Georgia" panose="02040502050405020303" pitchFamily="18" charset="0"/>
                <a:ea typeface="宋体" panose="02010600030101010101" pitchFamily="2" charset="-122"/>
              </a:rPr>
              <a:t> </a:t>
            </a:r>
            <a:r>
              <a:rPr lang="en-US" altLang="zh-CN" sz="900" dirty="0">
                <a:latin typeface="Georgia" panose="02040502050405020303" pitchFamily="18" charset="0"/>
                <a:ea typeface="宋体" panose="02010600030101010101" pitchFamily="2" charset="-122"/>
              </a:rPr>
              <a:t>upon issuance of opinion by the governing authorities, and accept </a:t>
            </a:r>
            <a:r>
              <a:rPr lang="en-US" altLang="zh-CN" sz="900" b="1" dirty="0">
                <a:latin typeface="Georgia" panose="02040502050405020303" pitchFamily="18" charset="0"/>
                <a:ea typeface="宋体" panose="02010600030101010101" pitchFamily="2" charset="-122"/>
              </a:rPr>
              <a:t>annual inspection</a:t>
            </a:r>
            <a:r>
              <a:rPr lang="en-US" altLang="zh-CN" sz="900" dirty="0">
                <a:latin typeface="Georgia" panose="02040502050405020303" pitchFamily="18" charset="0"/>
                <a:ea typeface="宋体" panose="02010600030101010101" pitchFamily="2" charset="-122"/>
              </a:rPr>
              <a:t>.</a:t>
            </a:r>
            <a:endParaRPr lang="en-US" altLang="zh-CN" sz="900" dirty="0">
              <a:latin typeface="Georgia" panose="02040502050405020303" pitchFamily="18" charset="0"/>
              <a:ea typeface="宋体" panose="02010600030101010101" pitchFamily="2" charset="-122"/>
            </a:endParaRPr>
          </a:p>
          <a:p>
            <a:pPr marL="171450" indent="-171450" algn="just">
              <a:buFont typeface="Arial" panose="020B0604020202020204" pitchFamily="34" charset="0"/>
              <a:buChar char="•"/>
            </a:pPr>
            <a:endParaRPr lang="en-US" altLang="zh-CN" sz="900" dirty="0">
              <a:latin typeface="Georgia" panose="02040502050405020303" pitchFamily="18" charset="0"/>
              <a:ea typeface="宋体" panose="02010600030101010101" pitchFamily="2" charset="-122"/>
            </a:endParaRPr>
          </a:p>
          <a:p>
            <a:pPr marL="171450" indent="-171450" algn="just">
              <a:buFont typeface="Arial" panose="020B0604020202020204" pitchFamily="34" charset="0"/>
              <a:buChar char="•"/>
            </a:pPr>
            <a:r>
              <a:rPr lang="en-US" altLang="zh-CN" sz="900" dirty="0">
                <a:latin typeface="Georgia" panose="02040502050405020303" pitchFamily="18" charset="0"/>
                <a:ea typeface="宋体" panose="02010600030101010101" pitchFamily="2" charset="-122"/>
              </a:rPr>
              <a:t>The annual work report shall include </a:t>
            </a:r>
            <a:r>
              <a:rPr lang="en-US" altLang="zh-CN" sz="900" b="1" dirty="0">
                <a:latin typeface="Georgia" panose="02040502050405020303" pitchFamily="18" charset="0"/>
                <a:ea typeface="宋体" panose="02010600030101010101" pitchFamily="2" charset="-122"/>
              </a:rPr>
              <a:t>an audited financial accounting report</a:t>
            </a:r>
            <a:r>
              <a:rPr lang="en-US" altLang="zh-CN" sz="900" dirty="0">
                <a:latin typeface="Georgia" panose="02040502050405020303" pitchFamily="18" charset="0"/>
                <a:ea typeface="宋体" panose="02010600030101010101" pitchFamily="2" charset="-122"/>
              </a:rPr>
              <a:t>, </a:t>
            </a:r>
            <a:r>
              <a:rPr lang="en-US" altLang="zh-CN" sz="900" b="1" dirty="0">
                <a:latin typeface="Georgia" panose="02040502050405020303" pitchFamily="18" charset="0"/>
                <a:ea typeface="宋体" panose="02010600030101010101" pitchFamily="2" charset="-122"/>
              </a:rPr>
              <a:t>information on activities conducted </a:t>
            </a:r>
            <a:r>
              <a:rPr lang="en-US" altLang="zh-CN" sz="900" dirty="0">
                <a:latin typeface="Georgia" panose="02040502050405020303" pitchFamily="18" charset="0"/>
                <a:ea typeface="宋体" panose="02010600030101010101" pitchFamily="2" charset="-122"/>
              </a:rPr>
              <a:t>and </a:t>
            </a:r>
            <a:r>
              <a:rPr lang="en-US" altLang="zh-CN" sz="900" b="1" dirty="0">
                <a:latin typeface="Georgia" panose="02040502050405020303" pitchFamily="18" charset="0"/>
                <a:ea typeface="宋体" panose="02010600030101010101" pitchFamily="2" charset="-122"/>
              </a:rPr>
              <a:t>changes in staff and organization</a:t>
            </a:r>
            <a:r>
              <a:rPr lang="en-US" altLang="zh-CN" sz="900" dirty="0">
                <a:latin typeface="Georgia" panose="02040502050405020303" pitchFamily="18" charset="0"/>
                <a:ea typeface="宋体" panose="02010600030101010101" pitchFamily="2" charset="-122"/>
              </a:rPr>
              <a:t>,</a:t>
            </a:r>
            <a:r>
              <a:rPr lang="zh-CN" altLang="en-US" sz="900" dirty="0">
                <a:latin typeface="Georgia" panose="02040502050405020303" pitchFamily="18" charset="0"/>
                <a:ea typeface="宋体" panose="02010600030101010101" pitchFamily="2" charset="-122"/>
              </a:rPr>
              <a:t> </a:t>
            </a:r>
            <a:r>
              <a:rPr lang="en-US" altLang="zh-CN" sz="900" dirty="0">
                <a:latin typeface="Georgia" panose="02040502050405020303" pitchFamily="18" charset="0"/>
                <a:ea typeface="宋体" panose="02010600030101010101" pitchFamily="2" charset="-122"/>
              </a:rPr>
              <a:t>etc.</a:t>
            </a:r>
            <a:r>
              <a:rPr lang="zh-CN" altLang="en-US" sz="900" dirty="0">
                <a:latin typeface="Georgia" panose="02040502050405020303" pitchFamily="18" charset="0"/>
                <a:ea typeface="宋体" panose="02010600030101010101" pitchFamily="2" charset="-122"/>
              </a:rPr>
              <a:t> </a:t>
            </a:r>
            <a:r>
              <a:rPr lang="en-US" altLang="zh-CN" sz="900" dirty="0">
                <a:latin typeface="Georgia" panose="02040502050405020303" pitchFamily="18" charset="0"/>
                <a:ea typeface="宋体" panose="02010600030101010101" pitchFamily="2" charset="-122"/>
              </a:rPr>
              <a:t>The</a:t>
            </a:r>
            <a:r>
              <a:rPr lang="zh-CN" altLang="en-US" sz="900" dirty="0">
                <a:latin typeface="Georgia" panose="02040502050405020303" pitchFamily="18" charset="0"/>
                <a:ea typeface="宋体" panose="02010600030101010101" pitchFamily="2" charset="-122"/>
              </a:rPr>
              <a:t> </a:t>
            </a:r>
            <a:r>
              <a:rPr lang="en-US" altLang="zh-CN" sz="900" dirty="0">
                <a:latin typeface="Georgia" panose="02040502050405020303" pitchFamily="18" charset="0"/>
                <a:ea typeface="宋体" panose="02010600030101010101" pitchFamily="2" charset="-122"/>
              </a:rPr>
              <a:t>annual work reports  shall</a:t>
            </a:r>
            <a:r>
              <a:rPr lang="zh-CN" altLang="en-US" sz="900" dirty="0">
                <a:latin typeface="Georgia" panose="02040502050405020303" pitchFamily="18" charset="0"/>
                <a:ea typeface="宋体" panose="02010600030101010101" pitchFamily="2" charset="-122"/>
              </a:rPr>
              <a:t> </a:t>
            </a:r>
            <a:r>
              <a:rPr lang="en-US" altLang="zh-CN" sz="900" dirty="0">
                <a:latin typeface="Georgia" panose="02040502050405020303" pitchFamily="18" charset="0"/>
                <a:ea typeface="宋体" panose="02010600030101010101" pitchFamily="2" charset="-122"/>
              </a:rPr>
              <a:t>be</a:t>
            </a:r>
            <a:r>
              <a:rPr lang="zh-CN" altLang="en-US" sz="900" dirty="0">
                <a:latin typeface="Georgia" panose="02040502050405020303" pitchFamily="18" charset="0"/>
                <a:ea typeface="宋体" panose="02010600030101010101" pitchFamily="2" charset="-122"/>
              </a:rPr>
              <a:t> </a:t>
            </a:r>
            <a:r>
              <a:rPr lang="en-US" altLang="zh-CN" sz="900" b="1" dirty="0">
                <a:latin typeface="Georgia" panose="02040502050405020303" pitchFamily="18" charset="0"/>
                <a:ea typeface="宋体" panose="02010600030101010101" pitchFamily="2" charset="-122"/>
              </a:rPr>
              <a:t>released</a:t>
            </a:r>
            <a:r>
              <a:rPr lang="zh-CN" altLang="en-US" sz="900" b="1" dirty="0">
                <a:latin typeface="Georgia" panose="02040502050405020303" pitchFamily="18" charset="0"/>
                <a:ea typeface="宋体" panose="02010600030101010101" pitchFamily="2" charset="-122"/>
              </a:rPr>
              <a:t> </a:t>
            </a:r>
            <a:r>
              <a:rPr lang="en-US" altLang="zh-CN" sz="900" b="1" dirty="0">
                <a:latin typeface="Georgia" panose="02040502050405020303" pitchFamily="18" charset="0"/>
                <a:ea typeface="宋体" panose="02010600030101010101" pitchFamily="2" charset="-122"/>
              </a:rPr>
              <a:t>to the public </a:t>
            </a:r>
            <a:r>
              <a:rPr lang="en-US" altLang="zh-CN" sz="900" dirty="0">
                <a:latin typeface="Georgia" panose="02040502050405020303" pitchFamily="18" charset="0"/>
                <a:ea typeface="宋体" panose="02010600030101010101" pitchFamily="2" charset="-122"/>
              </a:rPr>
              <a:t>on the unified website of the registration administrative authorities.</a:t>
            </a:r>
            <a:endParaRPr lang="en-US" altLang="zh-CN" sz="900" dirty="0">
              <a:latin typeface="Georgia" panose="02040502050405020303" pitchFamily="18" charset="0"/>
              <a:ea typeface="宋体" panose="02010600030101010101" pitchFamily="2" charset="-12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2.jpeg"/>
          <p:cNvPicPr/>
          <p:nvPr/>
        </p:nvPicPr>
        <p:blipFill>
          <a:blip r:embed="rId1" cstate="screen"/>
          <a:stretch>
            <a:fillRect/>
          </a:stretch>
        </p:blipFill>
        <p:spPr>
          <a:xfrm>
            <a:off x="523644" y="617538"/>
            <a:ext cx="992597" cy="1189562"/>
          </a:xfrm>
          <a:prstGeom prst="rect">
            <a:avLst/>
          </a:prstGeom>
          <a:ln w="31750">
            <a:noFill/>
          </a:ln>
        </p:spPr>
      </p:pic>
      <p:sp>
        <p:nvSpPr>
          <p:cNvPr id="2" name="矩形 16"/>
          <p:cNvSpPr/>
          <p:nvPr/>
        </p:nvSpPr>
        <p:spPr>
          <a:xfrm>
            <a:off x="1737043" y="617538"/>
            <a:ext cx="3095625" cy="795089"/>
          </a:xfrm>
          <a:prstGeom prst="rect">
            <a:avLst/>
          </a:prstGeom>
          <a:noFill/>
          <a:ln w="9525">
            <a:noFill/>
          </a:ln>
        </p:spPr>
        <p:txBody>
          <a:bodyPr>
            <a:spAutoFit/>
          </a:bodyPr>
          <a:lstStyle/>
          <a:p>
            <a:pPr eaLnBrk="1" hangingPunct="1"/>
            <a:r>
              <a:rPr lang="en-US" altLang="zh-CN" sz="1100" b="1" dirty="0">
                <a:latin typeface="Georgia" panose="02040502050405020303" pitchFamily="18" charset="0"/>
                <a:ea typeface="微软雅黑" panose="020B0503020204020204" pitchFamily="34" charset="-122"/>
              </a:rPr>
              <a:t>HUANG,</a:t>
            </a:r>
            <a:r>
              <a:rPr lang="zh-CN" altLang="en-US" sz="1100" b="1" dirty="0">
                <a:latin typeface="Georgia" panose="02040502050405020303" pitchFamily="18" charset="0"/>
                <a:ea typeface="微软雅黑" panose="020B0503020204020204" pitchFamily="34" charset="-122"/>
              </a:rPr>
              <a:t> </a:t>
            </a:r>
            <a:r>
              <a:rPr lang="en-US" altLang="zh-CN" sz="1100" b="1" dirty="0" err="1">
                <a:latin typeface="Georgia" panose="02040502050405020303" pitchFamily="18" charset="0"/>
                <a:ea typeface="微软雅黑" panose="020B0503020204020204" pitchFamily="34" charset="-122"/>
              </a:rPr>
              <a:t>Ningning</a:t>
            </a:r>
            <a:r>
              <a:rPr lang="zh-CN" altLang="en-US" sz="1100" b="1" dirty="0">
                <a:latin typeface="Georgia" panose="02040502050405020303" pitchFamily="18" charset="0"/>
                <a:ea typeface="微软雅黑" panose="020B0503020204020204" pitchFamily="34" charset="-122"/>
              </a:rPr>
              <a:t> </a:t>
            </a:r>
            <a:r>
              <a:rPr lang="en-US" altLang="zh-CN" sz="1100" b="1" dirty="0">
                <a:latin typeface="Georgia" panose="02040502050405020303" pitchFamily="18" charset="0"/>
                <a:ea typeface="微软雅黑" panose="020B0503020204020204" pitchFamily="34" charset="-122"/>
              </a:rPr>
              <a:t>(Henry)</a:t>
            </a:r>
            <a:endParaRPr lang="en-US" altLang="zh-CN" sz="1100" b="1" dirty="0">
              <a:latin typeface="Georgia" panose="02040502050405020303" pitchFamily="18" charset="0"/>
              <a:ea typeface="微软雅黑" panose="020B0503020204020204" pitchFamily="34" charset="-122"/>
            </a:endParaRPr>
          </a:p>
          <a:p>
            <a:pPr eaLnBrk="1" hangingPunct="1"/>
            <a:r>
              <a:rPr lang="en-US" altLang="zh-CN" sz="1100" b="1" dirty="0">
                <a:solidFill>
                  <a:schemeClr val="bg1">
                    <a:lumMod val="50000"/>
                  </a:schemeClr>
                </a:solidFill>
                <a:latin typeface="Georgia" panose="02040502050405020303" pitchFamily="18" charset="0"/>
                <a:ea typeface="微软雅黑" panose="020B0503020204020204" pitchFamily="34" charset="-122"/>
              </a:rPr>
              <a:t>Partner, Shanghai</a:t>
            </a:r>
            <a:endParaRPr lang="en-US" altLang="zh-CN" sz="1100" b="1" dirty="0">
              <a:solidFill>
                <a:schemeClr val="bg1">
                  <a:lumMod val="50000"/>
                </a:schemeClr>
              </a:solidFill>
              <a:latin typeface="Georgia" panose="02040502050405020303" pitchFamily="18" charset="0"/>
              <a:ea typeface="微软雅黑" panose="020B0503020204020204" pitchFamily="34" charset="-122"/>
            </a:endParaRPr>
          </a:p>
          <a:p>
            <a:pPr eaLnBrk="1" hangingPunct="1"/>
            <a:r>
              <a:rPr lang="en-US" altLang="zh-CN" sz="1100" b="1" dirty="0">
                <a:solidFill>
                  <a:schemeClr val="bg1">
                    <a:lumMod val="50000"/>
                  </a:schemeClr>
                </a:solidFill>
                <a:latin typeface="Georgia" panose="02040502050405020303" pitchFamily="18" charset="0"/>
                <a:ea typeface="微软雅黑" panose="020B0503020204020204" pitchFamily="34" charset="-122"/>
              </a:rPr>
              <a:t>Registered Foreign Lawyer, Hong Kong</a:t>
            </a:r>
            <a:endParaRPr lang="zh-CN" altLang="zh-CN" sz="1100" b="1" dirty="0">
              <a:solidFill>
                <a:schemeClr val="bg1">
                  <a:lumMod val="50000"/>
                </a:schemeClr>
              </a:solidFill>
              <a:latin typeface="Georgia" panose="02040502050405020303" pitchFamily="18" charset="0"/>
              <a:ea typeface="微软雅黑" panose="020B0503020204020204" pitchFamily="34" charset="-122"/>
            </a:endParaRPr>
          </a:p>
          <a:p>
            <a:pPr eaLnBrk="1" hangingPunct="1"/>
            <a:endParaRPr lang="zh-CN" altLang="en-US" sz="1100" dirty="0">
              <a:solidFill>
                <a:schemeClr val="bg1">
                  <a:lumMod val="50000"/>
                </a:schemeClr>
              </a:solidFill>
              <a:latin typeface="Georgia" panose="02040502050405020303" pitchFamily="18" charset="0"/>
              <a:ea typeface="微软雅黑" panose="020B0503020204020204" pitchFamily="34" charset="-122"/>
            </a:endParaRPr>
          </a:p>
        </p:txBody>
      </p:sp>
      <p:sp>
        <p:nvSpPr>
          <p:cNvPr id="3" name="矩形 2"/>
          <p:cNvSpPr>
            <a:spLocks noChangeArrowheads="1"/>
          </p:cNvSpPr>
          <p:nvPr/>
        </p:nvSpPr>
        <p:spPr bwMode="auto">
          <a:xfrm>
            <a:off x="6826568" y="1078548"/>
            <a:ext cx="2088832" cy="3784600"/>
          </a:xfrm>
          <a:prstGeom prst="rect">
            <a:avLst/>
          </a:prstGeom>
          <a:noFill/>
          <a:ln>
            <a:noFill/>
          </a:ln>
        </p:spPr>
        <p:txBody>
          <a:bodyPr wrap="square">
            <a:spAutoFit/>
          </a:bodyPr>
          <a:lstStyle/>
          <a:p>
            <a:pPr marL="0" marR="0" lvl="0" indent="0" algn="l" defTabSz="684530" rtl="0" eaLnBrk="1" fontAlgn="base" latinLnBrk="0" hangingPunct="1">
              <a:spcBef>
                <a:spcPct val="0"/>
              </a:spcBef>
              <a:spcAft>
                <a:spcPct val="0"/>
              </a:spcAft>
              <a:buClrTx/>
              <a:buSzTx/>
              <a:buFontTx/>
              <a:buNone/>
              <a:defRPr/>
            </a:pPr>
            <a:r>
              <a:rPr kumimoji="0" lang="en-US" altLang="zh-CN" sz="1000" b="1" i="0" u="none" strike="noStrike" kern="1200" cap="none" spc="0" normalizeH="0" baseline="0" noProof="0" dirty="0">
                <a:ln>
                  <a:noFill/>
                </a:ln>
                <a:solidFill>
                  <a:srgbClr val="C00000"/>
                </a:solidFill>
                <a:effectLst/>
                <a:uLnTx/>
                <a:uFillTx/>
                <a:latin typeface="Georgia" panose="02040502050405020303" pitchFamily="18" charset="0"/>
                <a:ea typeface="微软雅黑" panose="020B0503020204020204" pitchFamily="34" charset="-122"/>
              </a:rPr>
              <a:t>Education</a:t>
            </a:r>
            <a:endParaRPr kumimoji="0" lang="en-US" altLang="zh-CN" sz="1000" b="1" i="0" u="none" strike="noStrike" kern="1200" cap="none" spc="0" normalizeH="0" baseline="0" noProof="0" dirty="0">
              <a:ln>
                <a:noFill/>
              </a:ln>
              <a:solidFill>
                <a:srgbClr val="C00000"/>
              </a:solidFill>
              <a:effectLst/>
              <a:uLnTx/>
              <a:uFillTx/>
              <a:latin typeface="Georgia" panose="02040502050405020303" pitchFamily="18" charset="0"/>
              <a:ea typeface="微软雅黑" panose="020B0503020204020204" pitchFamily="34" charset="-122"/>
            </a:endParaRPr>
          </a:p>
          <a:p>
            <a:pPr marL="0" marR="0" lvl="0" indent="0" algn="l" defTabSz="684530" rtl="0" eaLnBrk="1" fontAlgn="base" latinLnBrk="0" hangingPunct="1">
              <a:spcBef>
                <a:spcPct val="0"/>
              </a:spcBef>
              <a:spcAft>
                <a:spcPct val="0"/>
              </a:spcAft>
              <a:buClrTx/>
              <a:buSzTx/>
              <a:buFontTx/>
              <a:buNone/>
              <a:defRPr/>
            </a:pPr>
            <a:endParaRPr kumimoji="0" lang="zh-CN" altLang="zh-CN" sz="1000" b="1" i="0" u="none" strike="noStrike" kern="1200" cap="none" spc="0" normalizeH="0" baseline="0" noProof="0">
              <a:ln>
                <a:noFill/>
              </a:ln>
              <a:solidFill>
                <a:srgbClr val="385723"/>
              </a:solidFill>
              <a:effectLst/>
              <a:uLnTx/>
              <a:uFillTx/>
              <a:latin typeface="Georgia" panose="02040502050405020303" pitchFamily="18" charset="0"/>
              <a:ea typeface="微软雅黑" panose="020B0503020204020204" pitchFamily="34" charset="-122"/>
            </a:endParaRPr>
          </a:p>
          <a:p>
            <a:pPr marL="0" marR="0" lvl="0" indent="0" algn="l" defTabSz="684530" rtl="0" eaLnBrk="0" fontAlgn="base" latinLnBrk="0" hangingPunct="0">
              <a:spcBef>
                <a:spcPct val="0"/>
              </a:spcBef>
              <a:spcAft>
                <a:spcPct val="0"/>
              </a:spcAft>
              <a:buClrTx/>
              <a:buSzTx/>
              <a:buFontTx/>
              <a:buNone/>
              <a:defRPr/>
            </a:pPr>
            <a:r>
              <a:rPr kumimoji="0" lang="en-US" altLang="zh-CN" sz="1000" b="0" i="0" u="none" strike="noStrike" kern="1200" cap="none" spc="0" normalizeH="0" baseline="0" noProof="0" dirty="0">
                <a:ln>
                  <a:noFill/>
                </a:ln>
                <a:solidFill>
                  <a:schemeClr val="tx1"/>
                </a:solidFill>
                <a:effectLst/>
                <a:uLnTx/>
                <a:uFillTx/>
                <a:latin typeface="Georgia" panose="02040502050405020303" pitchFamily="18" charset="0"/>
                <a:ea typeface="宋体" panose="02010600030101010101" pitchFamily="2" charset="-122"/>
              </a:rPr>
              <a:t>LL.M, Shanghai University of International Business and Economics</a:t>
            </a:r>
            <a:endParaRPr kumimoji="0" lang="zh-CN" altLang="zh-CN" sz="1000" b="0" i="0" u="none" strike="noStrike" kern="1200" cap="none" spc="0" normalizeH="0" baseline="0" noProof="0">
              <a:ln>
                <a:noFill/>
              </a:ln>
              <a:solidFill>
                <a:schemeClr val="tx1"/>
              </a:solidFill>
              <a:effectLst/>
              <a:uLnTx/>
              <a:uFillTx/>
              <a:latin typeface="Georgia" panose="02040502050405020303" pitchFamily="18" charset="0"/>
              <a:ea typeface="宋体" panose="02010600030101010101" pitchFamily="2" charset="-122"/>
            </a:endParaRPr>
          </a:p>
          <a:p>
            <a:pPr marL="0" marR="0" lvl="0" indent="0" algn="l" defTabSz="684530" rtl="0" eaLnBrk="1" fontAlgn="base" latinLnBrk="0" hangingPunct="1">
              <a:spcBef>
                <a:spcPct val="0"/>
              </a:spcBef>
              <a:spcAft>
                <a:spcPct val="0"/>
              </a:spcAft>
              <a:buClrTx/>
              <a:buSzTx/>
              <a:buFontTx/>
              <a:buNone/>
              <a:defRPr/>
            </a:pPr>
            <a:endParaRPr kumimoji="0" lang="zh-CN" altLang="zh-CN" sz="1000" b="0" i="0" u="none" strike="noStrike" kern="1200" cap="none" spc="0" normalizeH="0" baseline="0" noProof="0">
              <a:ln>
                <a:noFill/>
              </a:ln>
              <a:solidFill>
                <a:schemeClr val="tx1"/>
              </a:solidFill>
              <a:effectLst/>
              <a:uLnTx/>
              <a:uFillTx/>
              <a:latin typeface="Georgia" panose="02040502050405020303" pitchFamily="18" charset="0"/>
              <a:ea typeface="微软雅黑" panose="020B0503020204020204" pitchFamily="34" charset="-122"/>
            </a:endParaRPr>
          </a:p>
          <a:p>
            <a:pPr marL="0" marR="0" lvl="0" indent="0" algn="l" defTabSz="684530" rtl="0" eaLnBrk="1" fontAlgn="base" latinLnBrk="0" hangingPunct="1">
              <a:spcBef>
                <a:spcPct val="0"/>
              </a:spcBef>
              <a:spcAft>
                <a:spcPct val="0"/>
              </a:spcAft>
              <a:buClrTx/>
              <a:buSzTx/>
              <a:buFontTx/>
              <a:buNone/>
              <a:defRPr/>
            </a:pPr>
            <a:r>
              <a:rPr kumimoji="0" lang="en-US" altLang="zh-CN" sz="1000" b="1" i="0" u="none" strike="noStrike" kern="1200" cap="none" spc="0" normalizeH="0" baseline="0" noProof="0" dirty="0">
                <a:ln>
                  <a:noFill/>
                </a:ln>
                <a:solidFill>
                  <a:srgbClr val="C00000"/>
                </a:solidFill>
                <a:effectLst/>
                <a:uLnTx/>
                <a:uFillTx/>
                <a:latin typeface="Georgia" panose="02040502050405020303" pitchFamily="18" charset="0"/>
                <a:ea typeface="微软雅黑" panose="020B0503020204020204" pitchFamily="34" charset="-122"/>
              </a:rPr>
              <a:t>Other</a:t>
            </a:r>
            <a:r>
              <a:rPr kumimoji="0" lang="zh-CN" altLang="en-US" sz="1000" b="1" i="0" u="none" strike="noStrike" kern="1200" cap="none" spc="0" normalizeH="0" baseline="0" noProof="0">
                <a:ln>
                  <a:noFill/>
                </a:ln>
                <a:solidFill>
                  <a:srgbClr val="C00000"/>
                </a:solidFill>
                <a:effectLst/>
                <a:uLnTx/>
                <a:uFillTx/>
                <a:latin typeface="Georgia" panose="02040502050405020303" pitchFamily="18" charset="0"/>
                <a:ea typeface="微软雅黑" panose="020B0503020204020204" pitchFamily="34" charset="-122"/>
              </a:rPr>
              <a:t> </a:t>
            </a:r>
            <a:r>
              <a:rPr kumimoji="0" lang="en-US" altLang="zh-CN" sz="1000" b="1" i="0" u="none" strike="noStrike" kern="1200" cap="none" spc="0" normalizeH="0" baseline="0" noProof="0" dirty="0">
                <a:ln>
                  <a:noFill/>
                </a:ln>
                <a:solidFill>
                  <a:srgbClr val="C00000"/>
                </a:solidFill>
                <a:effectLst/>
                <a:uLnTx/>
                <a:uFillTx/>
                <a:latin typeface="Georgia" panose="02040502050405020303" pitchFamily="18" charset="0"/>
                <a:ea typeface="微软雅黑" panose="020B0503020204020204" pitchFamily="34" charset="-122"/>
              </a:rPr>
              <a:t>Occupations</a:t>
            </a:r>
            <a:endParaRPr kumimoji="0" lang="en-US" altLang="zh-CN" sz="1000" b="1" i="0" u="none" strike="noStrike" kern="1200" cap="none" spc="0" normalizeH="0" baseline="0" noProof="0" dirty="0">
              <a:ln>
                <a:noFill/>
              </a:ln>
              <a:solidFill>
                <a:srgbClr val="C00000"/>
              </a:solidFill>
              <a:effectLst/>
              <a:uLnTx/>
              <a:uFillTx/>
              <a:latin typeface="Georgia" panose="02040502050405020303" pitchFamily="18" charset="0"/>
              <a:ea typeface="微软雅黑" panose="020B0503020204020204" pitchFamily="34" charset="-122"/>
            </a:endParaRPr>
          </a:p>
          <a:p>
            <a:pPr marL="0" marR="0" lvl="0" indent="0" algn="l" defTabSz="684530" rtl="0" eaLnBrk="1" fontAlgn="base" latinLnBrk="0" hangingPunct="1">
              <a:spcBef>
                <a:spcPct val="0"/>
              </a:spcBef>
              <a:spcAft>
                <a:spcPct val="0"/>
              </a:spcAft>
              <a:buClrTx/>
              <a:buSzTx/>
              <a:buFontTx/>
              <a:buNone/>
              <a:defRPr/>
            </a:pPr>
            <a:endParaRPr kumimoji="0" lang="zh-CN" altLang="zh-CN" sz="1000" b="1" i="0" u="none" strike="noStrike" kern="1200" cap="none" spc="0" normalizeH="0" baseline="0" noProof="0">
              <a:ln>
                <a:noFill/>
              </a:ln>
              <a:solidFill>
                <a:srgbClr val="77933C"/>
              </a:solidFill>
              <a:effectLst/>
              <a:uLnTx/>
              <a:uFillTx/>
              <a:latin typeface="Georgia" panose="02040502050405020303" pitchFamily="18" charset="0"/>
              <a:ea typeface="微软雅黑" panose="020B0503020204020204" pitchFamily="34" charset="-122"/>
            </a:endParaRPr>
          </a:p>
          <a:p>
            <a:pPr marL="171450" marR="0" lvl="0" indent="-171450" algn="l" defTabSz="684530" rtl="0" eaLnBrk="0" fontAlgn="base" latinLnBrk="0" hangingPunct="0">
              <a:spcBef>
                <a:spcPct val="0"/>
              </a:spcBef>
              <a:spcAft>
                <a:spcPct val="0"/>
              </a:spcAft>
              <a:buClrTx/>
              <a:buSzTx/>
              <a:buFont typeface="Arial" panose="020B0604020202020204" pitchFamily="34" charset="0"/>
              <a:buChar char="•"/>
              <a:defRPr/>
            </a:pPr>
            <a:r>
              <a:rPr kumimoji="0" lang="en-US" altLang="zh-CN" sz="1000" b="0" i="0" u="none" strike="noStrike" kern="1200" cap="none" spc="0" normalizeH="0" baseline="0" noProof="0" dirty="0">
                <a:ln>
                  <a:noFill/>
                </a:ln>
                <a:solidFill>
                  <a:schemeClr val="tx1"/>
                </a:solidFill>
                <a:effectLst/>
                <a:uLnTx/>
                <a:uFillTx/>
                <a:latin typeface="Georgia" panose="02040502050405020303" pitchFamily="18" charset="0"/>
                <a:ea typeface="宋体" panose="02010600030101010101" pitchFamily="2" charset="-122"/>
              </a:rPr>
              <a:t>Vice Director, Foreign Related Legal Service Committee, ACLA</a:t>
            </a:r>
            <a:endParaRPr kumimoji="0" lang="zh-CN" altLang="zh-CN" sz="1000" b="0" i="0" u="none" strike="noStrike" kern="1200" cap="none" spc="0" normalizeH="0" baseline="0" noProof="0">
              <a:ln>
                <a:noFill/>
              </a:ln>
              <a:solidFill>
                <a:schemeClr val="tx1"/>
              </a:solidFill>
              <a:effectLst/>
              <a:uLnTx/>
              <a:uFillTx/>
              <a:latin typeface="Georgia" panose="02040502050405020303" pitchFamily="18" charset="0"/>
              <a:ea typeface="宋体" panose="02010600030101010101" pitchFamily="2" charset="-122"/>
            </a:endParaRPr>
          </a:p>
          <a:p>
            <a:pPr marL="171450" marR="0" lvl="0" indent="-171450" algn="l" defTabSz="684530" rtl="0" eaLnBrk="0" fontAlgn="base" latinLnBrk="0" hangingPunct="0">
              <a:spcBef>
                <a:spcPct val="0"/>
              </a:spcBef>
              <a:spcAft>
                <a:spcPct val="0"/>
              </a:spcAft>
              <a:buClrTx/>
              <a:buSzTx/>
              <a:buFont typeface="Arial" panose="020B0604020202020204" pitchFamily="34" charset="0"/>
              <a:buChar char="•"/>
              <a:defRPr/>
            </a:pPr>
            <a:r>
              <a:rPr kumimoji="0" lang="en-US" altLang="zh-CN" sz="1000" b="0" i="0" u="none" strike="noStrike" kern="1200" cap="none" spc="0" normalizeH="0" baseline="0" noProof="0" dirty="0">
                <a:ln>
                  <a:noFill/>
                </a:ln>
                <a:solidFill>
                  <a:schemeClr val="tx1"/>
                </a:solidFill>
                <a:effectLst/>
                <a:uLnTx/>
                <a:uFillTx/>
                <a:latin typeface="Georgia" panose="02040502050405020303" pitchFamily="18" charset="0"/>
                <a:ea typeface="宋体" panose="02010600030101010101" pitchFamily="2" charset="-122"/>
              </a:rPr>
              <a:t>Vice President, Shanghai Bar Association</a:t>
            </a:r>
            <a:endParaRPr kumimoji="0" lang="zh-CN" altLang="zh-CN" sz="1000" b="0" i="0" u="none" strike="noStrike" kern="1200" cap="none" spc="0" normalizeH="0" baseline="0" noProof="0">
              <a:ln>
                <a:noFill/>
              </a:ln>
              <a:solidFill>
                <a:schemeClr val="tx1"/>
              </a:solidFill>
              <a:effectLst/>
              <a:uLnTx/>
              <a:uFillTx/>
              <a:latin typeface="Georgia" panose="02040502050405020303" pitchFamily="18" charset="0"/>
              <a:ea typeface="宋体" panose="02010600030101010101" pitchFamily="2" charset="-122"/>
            </a:endParaRPr>
          </a:p>
          <a:p>
            <a:pPr marL="171450" marR="0" lvl="0" indent="-171450" algn="l" defTabSz="684530" rtl="0" eaLnBrk="0" fontAlgn="base" latinLnBrk="0" hangingPunct="0">
              <a:spcBef>
                <a:spcPct val="0"/>
              </a:spcBef>
              <a:spcAft>
                <a:spcPct val="0"/>
              </a:spcAft>
              <a:buClrTx/>
              <a:buSzTx/>
              <a:buFont typeface="Arial" panose="020B0604020202020204" pitchFamily="34" charset="0"/>
              <a:buChar char="•"/>
              <a:defRPr/>
            </a:pPr>
            <a:r>
              <a:rPr kumimoji="0" lang="en-US" altLang="zh-CN" sz="1000" b="0" i="0" u="none" strike="noStrike" kern="1200" cap="none" spc="0" normalizeH="0" baseline="0" noProof="0" dirty="0">
                <a:ln>
                  <a:noFill/>
                </a:ln>
                <a:solidFill>
                  <a:schemeClr val="tx1"/>
                </a:solidFill>
                <a:effectLst/>
                <a:uLnTx/>
                <a:uFillTx/>
                <a:latin typeface="Georgia" panose="02040502050405020303" pitchFamily="18" charset="0"/>
                <a:ea typeface="宋体" panose="02010600030101010101" pitchFamily="2" charset="-122"/>
              </a:rPr>
              <a:t>Director, Hong Kong Basic Law Institute </a:t>
            </a:r>
            <a:endParaRPr kumimoji="0" lang="zh-CN" altLang="zh-CN" sz="1000" b="0" i="0" u="none" strike="noStrike" kern="1200" cap="none" spc="0" normalizeH="0" baseline="0" noProof="0">
              <a:ln>
                <a:noFill/>
              </a:ln>
              <a:solidFill>
                <a:schemeClr val="tx1"/>
              </a:solidFill>
              <a:effectLst/>
              <a:uLnTx/>
              <a:uFillTx/>
              <a:latin typeface="Georgia" panose="02040502050405020303" pitchFamily="18" charset="0"/>
              <a:ea typeface="宋体" panose="02010600030101010101" pitchFamily="2" charset="-122"/>
            </a:endParaRPr>
          </a:p>
          <a:p>
            <a:pPr marL="171450" marR="0" lvl="0" indent="-171450" algn="l" defTabSz="684530" rtl="0" eaLnBrk="0" fontAlgn="base" latinLnBrk="0" hangingPunct="0">
              <a:spcBef>
                <a:spcPct val="0"/>
              </a:spcBef>
              <a:spcAft>
                <a:spcPct val="0"/>
              </a:spcAft>
              <a:buClrTx/>
              <a:buSzTx/>
              <a:buFont typeface="Arial" panose="020B0604020202020204" pitchFamily="34" charset="0"/>
              <a:buChar char="•"/>
              <a:defRPr/>
            </a:pPr>
            <a:r>
              <a:rPr kumimoji="0" lang="en-US" altLang="zh-CN" sz="1000" b="0" i="0" u="none" strike="noStrike" kern="1200" cap="none" spc="0" normalizeH="0" baseline="0" noProof="0" dirty="0">
                <a:ln>
                  <a:noFill/>
                </a:ln>
                <a:solidFill>
                  <a:schemeClr val="tx1"/>
                </a:solidFill>
                <a:effectLst/>
                <a:uLnTx/>
                <a:uFillTx/>
                <a:latin typeface="Georgia" panose="02040502050405020303" pitchFamily="18" charset="0"/>
                <a:ea typeface="宋体" panose="02010600030101010101" pitchFamily="2" charset="-122"/>
              </a:rPr>
              <a:t>Arbitrator, CIETAC, SHIAC, HKIAC,</a:t>
            </a:r>
            <a:r>
              <a:rPr kumimoji="0" lang="zh-CN" altLang="en-US" sz="1000" b="0" i="0" u="none" strike="noStrike" kern="1200" cap="none" spc="0" normalizeH="0" baseline="0" noProof="0">
                <a:ln>
                  <a:noFill/>
                </a:ln>
                <a:solidFill>
                  <a:schemeClr val="tx1"/>
                </a:solidFill>
                <a:effectLst/>
                <a:uLnTx/>
                <a:uFillTx/>
                <a:latin typeface="Georgia" panose="02040502050405020303" pitchFamily="18" charset="0"/>
                <a:ea typeface="宋体" panose="02010600030101010101" pitchFamily="2" charset="-122"/>
              </a:rPr>
              <a:t> </a:t>
            </a:r>
            <a:r>
              <a:rPr kumimoji="0" lang="en-US" altLang="zh-CN" sz="1000" b="0" i="0" u="none" strike="noStrike" kern="1200" cap="none" spc="0" normalizeH="0" baseline="0" noProof="0" dirty="0">
                <a:ln>
                  <a:noFill/>
                </a:ln>
                <a:solidFill>
                  <a:schemeClr val="tx1"/>
                </a:solidFill>
                <a:effectLst/>
                <a:uLnTx/>
                <a:uFillTx/>
                <a:latin typeface="Georgia" panose="02040502050405020303" pitchFamily="18" charset="0"/>
                <a:ea typeface="宋体" panose="02010600030101010101" pitchFamily="2" charset="-122"/>
              </a:rPr>
              <a:t>BAC/BIAC,</a:t>
            </a:r>
            <a:r>
              <a:rPr kumimoji="0" lang="zh-CN" altLang="en-US" sz="1000" b="0" i="0" u="none" strike="noStrike" kern="1200" cap="none" spc="0" normalizeH="0" baseline="0" noProof="0">
                <a:ln>
                  <a:noFill/>
                </a:ln>
                <a:solidFill>
                  <a:schemeClr val="tx1"/>
                </a:solidFill>
                <a:effectLst/>
                <a:uLnTx/>
                <a:uFillTx/>
                <a:latin typeface="Georgia" panose="02040502050405020303" pitchFamily="18" charset="0"/>
                <a:ea typeface="宋体" panose="02010600030101010101" pitchFamily="2" charset="-122"/>
              </a:rPr>
              <a:t> </a:t>
            </a:r>
            <a:r>
              <a:rPr kumimoji="0" lang="en-US" altLang="zh-CN" sz="1000" b="0" i="0" u="none" strike="noStrike" kern="1200" cap="none" spc="0" normalizeH="0" baseline="0" noProof="0" dirty="0">
                <a:ln>
                  <a:noFill/>
                </a:ln>
                <a:solidFill>
                  <a:schemeClr val="tx1"/>
                </a:solidFill>
                <a:effectLst/>
                <a:uLnTx/>
                <a:uFillTx/>
                <a:latin typeface="Georgia" panose="02040502050405020303" pitchFamily="18" charset="0"/>
                <a:ea typeface="宋体" panose="02010600030101010101" pitchFamily="2" charset="-122"/>
              </a:rPr>
              <a:t>HIAC,</a:t>
            </a:r>
            <a:r>
              <a:rPr kumimoji="0" lang="zh-CN" altLang="en-US" sz="1000" b="0" i="0" u="none" strike="noStrike" kern="1200" cap="none" spc="0" normalizeH="0" baseline="0" noProof="0">
                <a:ln>
                  <a:noFill/>
                </a:ln>
                <a:solidFill>
                  <a:schemeClr val="tx1"/>
                </a:solidFill>
                <a:effectLst/>
                <a:uLnTx/>
                <a:uFillTx/>
                <a:latin typeface="Georgia" panose="02040502050405020303" pitchFamily="18" charset="0"/>
                <a:ea typeface="宋体" panose="02010600030101010101" pitchFamily="2" charset="-122"/>
              </a:rPr>
              <a:t> </a:t>
            </a:r>
            <a:r>
              <a:rPr kumimoji="0" lang="en-US" altLang="zh-CN" sz="1000" b="0" i="0" u="none" strike="noStrike" kern="1200" cap="none" spc="0" normalizeH="0" baseline="0" noProof="0" dirty="0">
                <a:ln>
                  <a:noFill/>
                </a:ln>
                <a:solidFill>
                  <a:schemeClr val="tx1"/>
                </a:solidFill>
                <a:effectLst/>
                <a:uLnTx/>
                <a:uFillTx/>
                <a:latin typeface="Georgia" panose="02040502050405020303" pitchFamily="18" charset="0"/>
                <a:ea typeface="宋体" panose="02010600030101010101" pitchFamily="2" charset="-122"/>
              </a:rPr>
              <a:t>SHAC,</a:t>
            </a:r>
            <a:r>
              <a:rPr kumimoji="0" lang="zh-CN" altLang="en-US" sz="1000" b="0" i="0" u="none" strike="noStrike" kern="1200" cap="none" spc="0" normalizeH="0" baseline="0" noProof="0">
                <a:ln>
                  <a:noFill/>
                </a:ln>
                <a:solidFill>
                  <a:schemeClr val="tx1"/>
                </a:solidFill>
                <a:effectLst/>
                <a:uLnTx/>
                <a:uFillTx/>
                <a:latin typeface="Georgia" panose="02040502050405020303" pitchFamily="18" charset="0"/>
                <a:ea typeface="宋体" panose="02010600030101010101" pitchFamily="2" charset="-122"/>
              </a:rPr>
              <a:t> </a:t>
            </a:r>
            <a:r>
              <a:rPr kumimoji="0" lang="en-US" altLang="zh-CN" sz="1000" b="0" i="0" u="none" strike="noStrike" kern="1200" cap="none" spc="0" normalizeH="0" baseline="0" noProof="0" dirty="0">
                <a:ln>
                  <a:noFill/>
                </a:ln>
                <a:solidFill>
                  <a:schemeClr val="tx1"/>
                </a:solidFill>
                <a:effectLst/>
                <a:uLnTx/>
                <a:uFillTx/>
                <a:latin typeface="Georgia" panose="02040502050405020303" pitchFamily="18" charset="0"/>
                <a:ea typeface="宋体" panose="02010600030101010101" pitchFamily="2" charset="-122"/>
              </a:rPr>
              <a:t>SCIA</a:t>
            </a:r>
            <a:endParaRPr kumimoji="0" lang="zh-CN" altLang="zh-CN" sz="1000" b="0" i="0" u="none" strike="noStrike" kern="1200" cap="none" spc="0" normalizeH="0" baseline="0" noProof="0">
              <a:ln>
                <a:noFill/>
              </a:ln>
              <a:solidFill>
                <a:schemeClr val="tx1"/>
              </a:solidFill>
              <a:effectLst/>
              <a:uLnTx/>
              <a:uFillTx/>
              <a:latin typeface="Georgia" panose="02040502050405020303" pitchFamily="18" charset="0"/>
              <a:ea typeface="宋体" panose="02010600030101010101" pitchFamily="2" charset="-122"/>
            </a:endParaRPr>
          </a:p>
          <a:p>
            <a:pPr marL="171450" marR="0" lvl="0" indent="-171450" algn="l" defTabSz="684530" rtl="0" eaLnBrk="0" fontAlgn="base" latinLnBrk="0" hangingPunct="0">
              <a:spcBef>
                <a:spcPct val="0"/>
              </a:spcBef>
              <a:spcAft>
                <a:spcPct val="0"/>
              </a:spcAft>
              <a:buClrTx/>
              <a:buSzTx/>
              <a:buFont typeface="Arial" panose="020B0604020202020204" pitchFamily="34" charset="0"/>
              <a:buChar char="•"/>
              <a:defRPr/>
            </a:pPr>
            <a:r>
              <a:rPr kumimoji="0" lang="en-US" altLang="zh-CN" sz="1000" b="0" i="0" u="none" strike="noStrike" kern="1200" cap="none" spc="0" normalizeH="0" baseline="0" noProof="0" dirty="0">
                <a:ln>
                  <a:noFill/>
                </a:ln>
                <a:solidFill>
                  <a:schemeClr val="tx1"/>
                </a:solidFill>
                <a:effectLst/>
                <a:uLnTx/>
                <a:uFillTx/>
                <a:latin typeface="Georgia" panose="02040502050405020303" pitchFamily="18" charset="0"/>
                <a:ea typeface="宋体" panose="02010600030101010101" pitchFamily="2" charset="-122"/>
              </a:rPr>
              <a:t>Adjunct Professor, SUIBE</a:t>
            </a:r>
            <a:endParaRPr kumimoji="0" lang="zh-CN" altLang="zh-CN" sz="1000" b="0" i="0" u="none" strike="noStrike" kern="1200" cap="none" spc="0" normalizeH="0" baseline="0" noProof="0">
              <a:ln>
                <a:noFill/>
              </a:ln>
              <a:solidFill>
                <a:schemeClr val="tx1"/>
              </a:solidFill>
              <a:effectLst/>
              <a:uLnTx/>
              <a:uFillTx/>
              <a:latin typeface="Georgia" panose="02040502050405020303" pitchFamily="18" charset="0"/>
              <a:ea typeface="宋体" panose="02010600030101010101" pitchFamily="2" charset="-122"/>
            </a:endParaRPr>
          </a:p>
          <a:p>
            <a:pPr marL="171450" marR="0" lvl="0" indent="-171450" algn="l" defTabSz="684530" rtl="0" eaLnBrk="0" fontAlgn="base" latinLnBrk="0" hangingPunct="0">
              <a:spcBef>
                <a:spcPct val="0"/>
              </a:spcBef>
              <a:spcAft>
                <a:spcPct val="0"/>
              </a:spcAft>
              <a:buClrTx/>
              <a:buSzTx/>
              <a:buFont typeface="Arial" panose="020B0604020202020204" pitchFamily="34" charset="0"/>
              <a:buChar char="•"/>
              <a:defRPr/>
            </a:pPr>
            <a:r>
              <a:rPr kumimoji="0" lang="en-US" altLang="zh-CN" sz="1000" b="0" i="0" u="none" strike="noStrike" kern="1200" cap="none" spc="0" normalizeH="0" baseline="0" noProof="0" dirty="0">
                <a:ln>
                  <a:noFill/>
                </a:ln>
                <a:solidFill>
                  <a:schemeClr val="tx1"/>
                </a:solidFill>
                <a:effectLst/>
                <a:uLnTx/>
                <a:uFillTx/>
                <a:latin typeface="Georgia" panose="02040502050405020303" pitchFamily="18" charset="0"/>
                <a:ea typeface="宋体" panose="02010600030101010101" pitchFamily="2" charset="-122"/>
              </a:rPr>
              <a:t>Guest Professor, ECUPL</a:t>
            </a:r>
            <a:endParaRPr kumimoji="0" lang="en-US" altLang="zh-CN" sz="1000" b="0" i="0" u="none" strike="noStrike" kern="1200" cap="none" spc="0" normalizeH="0" baseline="0" noProof="0" dirty="0">
              <a:ln>
                <a:noFill/>
              </a:ln>
              <a:solidFill>
                <a:schemeClr val="tx1"/>
              </a:solidFill>
              <a:effectLst/>
              <a:uLnTx/>
              <a:uFillTx/>
              <a:latin typeface="Georgia" panose="02040502050405020303" pitchFamily="18" charset="0"/>
              <a:ea typeface="宋体" panose="02010600030101010101" pitchFamily="2" charset="-122"/>
            </a:endParaRPr>
          </a:p>
          <a:p>
            <a:pPr marL="0" marR="0" lvl="0" indent="0" algn="l" defTabSz="684530" rtl="0" eaLnBrk="0" fontAlgn="base" latinLnBrk="0" hangingPunct="0">
              <a:spcBef>
                <a:spcPct val="0"/>
              </a:spcBef>
              <a:spcAft>
                <a:spcPct val="0"/>
              </a:spcAft>
              <a:buClrTx/>
              <a:buSzTx/>
              <a:buFontTx/>
              <a:buNone/>
              <a:defRPr/>
            </a:pPr>
            <a:endParaRPr kumimoji="0" lang="zh-CN" altLang="zh-CN" sz="1000" b="0" i="0" u="none" strike="noStrike" kern="1200" cap="none" spc="0" normalizeH="0" baseline="0" noProof="0">
              <a:ln>
                <a:noFill/>
              </a:ln>
              <a:solidFill>
                <a:schemeClr val="tx1"/>
              </a:solidFill>
              <a:effectLst/>
              <a:uLnTx/>
              <a:uFillTx/>
              <a:latin typeface="Georgia" panose="02040502050405020303" pitchFamily="18" charset="0"/>
              <a:ea typeface="宋体" panose="02010600030101010101" pitchFamily="2" charset="-122"/>
            </a:endParaRPr>
          </a:p>
          <a:p>
            <a:pPr marL="0" marR="0" lvl="0" indent="0" algn="l" defTabSz="684530" rtl="0" eaLnBrk="1" fontAlgn="base" latinLnBrk="0" hangingPunct="1">
              <a:spcBef>
                <a:spcPct val="0"/>
              </a:spcBef>
              <a:spcAft>
                <a:spcPct val="0"/>
              </a:spcAft>
              <a:buClrTx/>
              <a:buSzTx/>
              <a:buFontTx/>
              <a:buNone/>
              <a:defRPr/>
            </a:pPr>
            <a:r>
              <a:rPr kumimoji="0" lang="en-US" altLang="zh-CN" sz="1000" b="1" i="0" u="none" strike="noStrike" kern="1200" cap="none" spc="0" normalizeH="0" baseline="0" noProof="0" dirty="0">
                <a:ln>
                  <a:noFill/>
                </a:ln>
                <a:solidFill>
                  <a:srgbClr val="C00000"/>
                </a:solidFill>
                <a:effectLst/>
                <a:uLnTx/>
                <a:uFillTx/>
                <a:latin typeface="Georgia" panose="02040502050405020303" pitchFamily="18" charset="0"/>
                <a:ea typeface="微软雅黑" panose="020B0503020204020204" pitchFamily="34" charset="-122"/>
              </a:rPr>
              <a:t>Language</a:t>
            </a:r>
            <a:r>
              <a:rPr kumimoji="0" lang="zh-CN" altLang="en-US" sz="1000" b="1" i="0" u="none" strike="noStrike" kern="1200" cap="none" spc="0" normalizeH="0" baseline="0" noProof="0">
                <a:ln>
                  <a:noFill/>
                </a:ln>
                <a:solidFill>
                  <a:srgbClr val="C00000"/>
                </a:solidFill>
                <a:effectLst/>
                <a:uLnTx/>
                <a:uFillTx/>
                <a:latin typeface="Georgia" panose="02040502050405020303" pitchFamily="18" charset="0"/>
                <a:ea typeface="微软雅黑" panose="020B0503020204020204" pitchFamily="34" charset="-122"/>
              </a:rPr>
              <a:t> </a:t>
            </a:r>
            <a:r>
              <a:rPr kumimoji="0" lang="en-US" altLang="zh-CN" sz="1000" b="1" i="0" u="none" strike="noStrike" kern="1200" cap="none" spc="0" normalizeH="0" baseline="0" noProof="0" dirty="0">
                <a:ln>
                  <a:noFill/>
                </a:ln>
                <a:solidFill>
                  <a:srgbClr val="C00000"/>
                </a:solidFill>
                <a:effectLst/>
                <a:uLnTx/>
                <a:uFillTx/>
                <a:latin typeface="Georgia" panose="02040502050405020303" pitchFamily="18" charset="0"/>
                <a:ea typeface="微软雅黑" panose="020B0503020204020204" pitchFamily="34" charset="-122"/>
              </a:rPr>
              <a:t>Skills</a:t>
            </a:r>
            <a:endParaRPr kumimoji="0" lang="en-US" altLang="zh-CN" sz="1000" b="1" i="0" u="none" strike="noStrike" kern="1200" cap="none" spc="0" normalizeH="0" baseline="0" noProof="0" dirty="0">
              <a:ln>
                <a:noFill/>
              </a:ln>
              <a:solidFill>
                <a:srgbClr val="C00000"/>
              </a:solidFill>
              <a:effectLst/>
              <a:uLnTx/>
              <a:uFillTx/>
              <a:latin typeface="Georgia" panose="02040502050405020303" pitchFamily="18" charset="0"/>
              <a:ea typeface="微软雅黑" panose="020B0503020204020204" pitchFamily="34" charset="-122"/>
            </a:endParaRPr>
          </a:p>
          <a:p>
            <a:pPr marL="0" marR="0" lvl="0" indent="0" algn="l" defTabSz="684530" rtl="0" eaLnBrk="1" fontAlgn="base" latinLnBrk="0" hangingPunct="1">
              <a:spcBef>
                <a:spcPct val="0"/>
              </a:spcBef>
              <a:spcAft>
                <a:spcPct val="0"/>
              </a:spcAft>
              <a:buClrTx/>
              <a:buSzTx/>
              <a:buFontTx/>
              <a:buNone/>
              <a:defRPr/>
            </a:pPr>
            <a:endParaRPr kumimoji="0" lang="zh-CN" altLang="zh-CN" sz="1000" b="1" i="0" u="none" strike="noStrike" kern="1200" cap="none" spc="0" normalizeH="0" baseline="0" noProof="0">
              <a:ln>
                <a:noFill/>
              </a:ln>
              <a:solidFill>
                <a:srgbClr val="77933C"/>
              </a:solidFill>
              <a:effectLst/>
              <a:uLnTx/>
              <a:uFillTx/>
              <a:latin typeface="Georgia" panose="02040502050405020303" pitchFamily="18" charset="0"/>
              <a:ea typeface="微软雅黑" panose="020B0503020204020204" pitchFamily="34" charset="-122"/>
            </a:endParaRPr>
          </a:p>
          <a:p>
            <a:pPr marL="0" marR="0" lvl="0" indent="0" algn="l" defTabSz="684530" rtl="0" eaLnBrk="0" fontAlgn="base" latinLnBrk="0" hangingPunct="0">
              <a:spcBef>
                <a:spcPct val="0"/>
              </a:spcBef>
              <a:spcAft>
                <a:spcPct val="0"/>
              </a:spcAft>
              <a:buClrTx/>
              <a:buSzTx/>
              <a:buFontTx/>
              <a:buNone/>
              <a:defRPr/>
            </a:pPr>
            <a:r>
              <a:rPr kumimoji="0" lang="en-US" altLang="zh-CN" sz="1000" b="0" i="0" u="none" strike="noStrike" kern="1200" cap="none" spc="0" normalizeH="0" baseline="0" noProof="0" dirty="0">
                <a:ln>
                  <a:noFill/>
                </a:ln>
                <a:solidFill>
                  <a:schemeClr val="tx1"/>
                </a:solidFill>
                <a:effectLst/>
                <a:uLnTx/>
                <a:uFillTx/>
                <a:latin typeface="Georgia" panose="02040502050405020303" pitchFamily="18" charset="0"/>
                <a:ea typeface="宋体" panose="02010600030101010101" pitchFamily="2" charset="-122"/>
              </a:rPr>
              <a:t>Fluent in English and Mandarin.</a:t>
            </a:r>
            <a:endParaRPr kumimoji="0" lang="zh-CN" altLang="zh-CN" sz="1000" b="0" i="0" u="none" strike="noStrike" kern="1200" cap="none" spc="0" normalizeH="0" baseline="0" noProof="0">
              <a:ln>
                <a:noFill/>
              </a:ln>
              <a:solidFill>
                <a:schemeClr val="tx1"/>
              </a:solidFill>
              <a:effectLst/>
              <a:uLnTx/>
              <a:uFillTx/>
              <a:latin typeface="Georgia" panose="02040502050405020303" pitchFamily="18" charset="0"/>
              <a:ea typeface="宋体" panose="02010600030101010101" pitchFamily="2" charset="-122"/>
            </a:endParaRPr>
          </a:p>
        </p:txBody>
      </p:sp>
      <p:sp>
        <p:nvSpPr>
          <p:cNvPr id="4" name="矩形 11"/>
          <p:cNvSpPr>
            <a:spLocks noChangeArrowheads="1"/>
          </p:cNvSpPr>
          <p:nvPr/>
        </p:nvSpPr>
        <p:spPr bwMode="auto">
          <a:xfrm>
            <a:off x="425450" y="1849438"/>
            <a:ext cx="6370638" cy="3016210"/>
          </a:xfrm>
          <a:prstGeom prst="rect">
            <a:avLst/>
          </a:prstGeom>
          <a:noFill/>
          <a:ln>
            <a:noFill/>
          </a:ln>
        </p:spPr>
        <p:txBody>
          <a:bodyPr>
            <a:spAutoFit/>
          </a:bodyPr>
          <a:lstStyle/>
          <a:p>
            <a:pPr marL="0" marR="0" lvl="0" indent="0" algn="l" defTabSz="684530" rtl="0" eaLnBrk="1" fontAlgn="base" latinLnBrk="0" hangingPunct="1">
              <a:spcBef>
                <a:spcPct val="0"/>
              </a:spcBef>
              <a:spcAft>
                <a:spcPct val="0"/>
              </a:spcAft>
              <a:buClrTx/>
              <a:buSzTx/>
              <a:buFontTx/>
              <a:buNone/>
              <a:defRPr/>
            </a:pPr>
            <a:r>
              <a:rPr kumimoji="0" lang="en-US" altLang="zh-CN" sz="1000" b="1" i="0" u="none" strike="noStrike" kern="1200" cap="none" spc="0" normalizeH="0" baseline="0" noProof="0" dirty="0">
                <a:ln>
                  <a:noFill/>
                </a:ln>
                <a:solidFill>
                  <a:srgbClr val="C00000"/>
                </a:solidFill>
                <a:effectLst/>
                <a:uLnTx/>
                <a:uFillTx/>
                <a:latin typeface="Georgia" panose="02040502050405020303" pitchFamily="18" charset="0"/>
                <a:ea typeface="微软雅黑" panose="020B0503020204020204" pitchFamily="34" charset="-122"/>
              </a:rPr>
              <a:t>Practice</a:t>
            </a:r>
            <a:r>
              <a:rPr kumimoji="0" lang="zh-CN" altLang="en-US" sz="1000" b="1" i="0" u="none" strike="noStrike" kern="1200" cap="none" spc="0" normalizeH="0" baseline="0" noProof="0" dirty="0">
                <a:ln>
                  <a:noFill/>
                </a:ln>
                <a:solidFill>
                  <a:srgbClr val="C00000"/>
                </a:solidFill>
                <a:effectLst/>
                <a:uLnTx/>
                <a:uFillTx/>
                <a:latin typeface="Georgia" panose="02040502050405020303" pitchFamily="18" charset="0"/>
                <a:ea typeface="微软雅黑" panose="020B0503020204020204" pitchFamily="34" charset="-122"/>
              </a:rPr>
              <a:t> </a:t>
            </a:r>
            <a:r>
              <a:rPr kumimoji="0" lang="en-US" altLang="zh-CN" sz="1000" b="1" i="0" u="none" strike="noStrike" kern="1200" cap="none" spc="0" normalizeH="0" baseline="0" noProof="0" dirty="0">
                <a:ln>
                  <a:noFill/>
                </a:ln>
                <a:solidFill>
                  <a:srgbClr val="C00000"/>
                </a:solidFill>
                <a:effectLst/>
                <a:uLnTx/>
                <a:uFillTx/>
                <a:latin typeface="Georgia" panose="02040502050405020303" pitchFamily="18" charset="0"/>
                <a:ea typeface="微软雅黑" panose="020B0503020204020204" pitchFamily="34" charset="-122"/>
              </a:rPr>
              <a:t>Area</a:t>
            </a:r>
            <a:endParaRPr kumimoji="0" lang="en-US" altLang="zh-CN" sz="1000" b="1" i="0" u="none" strike="noStrike" kern="1200" cap="none" spc="0" normalizeH="0" baseline="0" noProof="0" dirty="0">
              <a:ln>
                <a:noFill/>
              </a:ln>
              <a:solidFill>
                <a:srgbClr val="C00000"/>
              </a:solidFill>
              <a:effectLst/>
              <a:uLnTx/>
              <a:uFillTx/>
              <a:latin typeface="Georgia" panose="02040502050405020303" pitchFamily="18" charset="0"/>
              <a:ea typeface="微软雅黑" panose="020B0503020204020204" pitchFamily="34" charset="-122"/>
            </a:endParaRPr>
          </a:p>
          <a:p>
            <a:pPr marL="0" marR="0" lvl="0" indent="0" algn="l" defTabSz="684530" rtl="0" eaLnBrk="1" fontAlgn="base" latinLnBrk="0" hangingPunct="1">
              <a:spcBef>
                <a:spcPct val="0"/>
              </a:spcBef>
              <a:spcAft>
                <a:spcPct val="0"/>
              </a:spcAft>
              <a:buClrTx/>
              <a:buSzTx/>
              <a:buFontTx/>
              <a:buNone/>
              <a:defRPr/>
            </a:pPr>
            <a:endParaRPr kumimoji="0" lang="zh-CN" altLang="zh-CN" sz="1000" b="0" i="0" u="none" strike="noStrike" kern="1200" cap="none" spc="0" normalizeH="0" baseline="0" noProof="0" dirty="0">
              <a:ln>
                <a:noFill/>
              </a:ln>
              <a:solidFill>
                <a:srgbClr val="77933C"/>
              </a:solidFill>
              <a:effectLst/>
              <a:uLnTx/>
              <a:uFillTx/>
              <a:latin typeface="Georgia" panose="02040502050405020303" pitchFamily="18" charset="0"/>
              <a:ea typeface="微软雅黑" panose="020B0503020204020204" pitchFamily="34" charset="-122"/>
            </a:endParaRPr>
          </a:p>
          <a:p>
            <a:pPr marL="171450" indent="-171450" defTabSz="684530" fontAlgn="base">
              <a:spcBef>
                <a:spcPct val="0"/>
              </a:spcBef>
              <a:spcAft>
                <a:spcPct val="0"/>
              </a:spcAft>
              <a:buFont typeface="Arial" panose="020B0604020202020204" pitchFamily="34" charset="0"/>
              <a:buChar char="•"/>
              <a:defRPr/>
            </a:pPr>
            <a:r>
              <a:rPr lang="en-US" altLang="zh-CN" sz="1000" dirty="0">
                <a:latin typeface="Georgia" panose="02040502050405020303" pitchFamily="18" charset="0"/>
                <a:ea typeface="宋体" panose="02010600030101010101" pitchFamily="2" charset="-122"/>
              </a:rPr>
              <a:t>Mr. Huang has rich experience in the following areas: cross-border investment and financing, M&amp;A, financial service innovation, commercial dispute settlement. His services include the structural design of cross-border investment, management of onshore and offshore M&amp;A; financial services, in particular, the services relating to innovation and financial regulatory compliance. He is also an expert in corporate and commercial dispute resolution matters.</a:t>
            </a:r>
            <a:endParaRPr lang="zh-CN" altLang="zh-CN" sz="1000" dirty="0">
              <a:latin typeface="Georgia" panose="02040502050405020303" pitchFamily="18" charset="0"/>
              <a:ea typeface="宋体" panose="02010600030101010101" pitchFamily="2" charset="-122"/>
            </a:endParaRPr>
          </a:p>
          <a:p>
            <a:pPr marR="0" lvl="0" algn="l" defTabSz="684530" rtl="0" eaLnBrk="1" fontAlgn="base" latinLnBrk="0" hangingPunct="1">
              <a:spcBef>
                <a:spcPct val="0"/>
              </a:spcBef>
              <a:spcAft>
                <a:spcPct val="0"/>
              </a:spcAft>
              <a:buClrTx/>
              <a:buSzTx/>
              <a:defRPr/>
            </a:pPr>
            <a:endParaRPr kumimoji="0" lang="en-US" altLang="zh-CN" sz="1000" b="0" i="0" u="none" strike="noStrike" kern="1200" cap="none" spc="0" normalizeH="0" baseline="0" noProof="0" dirty="0">
              <a:ln>
                <a:noFill/>
              </a:ln>
              <a:solidFill>
                <a:srgbClr val="3B3838"/>
              </a:solidFill>
              <a:effectLst/>
              <a:uLnTx/>
              <a:uFillTx/>
              <a:latin typeface="Georgia" panose="02040502050405020303" pitchFamily="18" charset="0"/>
              <a:ea typeface="微软雅黑" panose="020B0503020204020204" pitchFamily="34" charset="-122"/>
            </a:endParaRPr>
          </a:p>
          <a:p>
            <a:pPr marL="0" marR="0" lvl="0" indent="0" algn="l" defTabSz="684530" rtl="0" eaLnBrk="1" fontAlgn="base" latinLnBrk="0" hangingPunct="1">
              <a:spcBef>
                <a:spcPct val="0"/>
              </a:spcBef>
              <a:spcAft>
                <a:spcPct val="0"/>
              </a:spcAft>
              <a:buClrTx/>
              <a:buSzTx/>
              <a:buFontTx/>
              <a:buNone/>
              <a:defRPr/>
            </a:pPr>
            <a:r>
              <a:rPr kumimoji="0" lang="en-US" altLang="zh-CN" sz="1000" b="1" i="0" u="none" strike="noStrike" kern="1200" cap="none" spc="0" normalizeH="0" baseline="0" noProof="0" dirty="0">
                <a:ln>
                  <a:noFill/>
                </a:ln>
                <a:solidFill>
                  <a:srgbClr val="C00000"/>
                </a:solidFill>
                <a:effectLst/>
                <a:uLnTx/>
                <a:uFillTx/>
                <a:latin typeface="Georgia" panose="02040502050405020303" pitchFamily="18" charset="0"/>
                <a:ea typeface="微软雅黑" panose="020B0503020204020204" pitchFamily="34" charset="-122"/>
              </a:rPr>
              <a:t>Professional</a:t>
            </a:r>
            <a:r>
              <a:rPr kumimoji="0" lang="zh-CN" altLang="en-US" sz="1000" b="1" i="0" u="none" strike="noStrike" kern="1200" cap="none" spc="0" normalizeH="0" baseline="0" noProof="0" dirty="0">
                <a:ln>
                  <a:noFill/>
                </a:ln>
                <a:solidFill>
                  <a:srgbClr val="C00000"/>
                </a:solidFill>
                <a:effectLst/>
                <a:uLnTx/>
                <a:uFillTx/>
                <a:latin typeface="Georgia" panose="02040502050405020303" pitchFamily="18" charset="0"/>
                <a:ea typeface="微软雅黑" panose="020B0503020204020204" pitchFamily="34" charset="-122"/>
              </a:rPr>
              <a:t> </a:t>
            </a:r>
            <a:r>
              <a:rPr kumimoji="0" lang="en-US" altLang="zh-CN" sz="1000" b="1" i="0" u="none" strike="noStrike" kern="1200" cap="none" spc="0" normalizeH="0" baseline="0" noProof="0" dirty="0">
                <a:ln>
                  <a:noFill/>
                </a:ln>
                <a:solidFill>
                  <a:srgbClr val="C00000"/>
                </a:solidFill>
                <a:effectLst/>
                <a:uLnTx/>
                <a:uFillTx/>
                <a:latin typeface="Georgia" panose="02040502050405020303" pitchFamily="18" charset="0"/>
                <a:ea typeface="微软雅黑" panose="020B0503020204020204" pitchFamily="34" charset="-122"/>
              </a:rPr>
              <a:t>Experience</a:t>
            </a:r>
            <a:endParaRPr kumimoji="0" lang="en-US" altLang="zh-CN" sz="1000" b="1" i="0" u="none" strike="noStrike" kern="1200" cap="none" spc="0" normalizeH="0" baseline="0" noProof="0" dirty="0">
              <a:ln>
                <a:noFill/>
              </a:ln>
              <a:solidFill>
                <a:srgbClr val="C00000"/>
              </a:solidFill>
              <a:effectLst/>
              <a:uLnTx/>
              <a:uFillTx/>
              <a:latin typeface="Georgia" panose="02040502050405020303" pitchFamily="18" charset="0"/>
              <a:ea typeface="微软雅黑" panose="020B0503020204020204" pitchFamily="34" charset="-122"/>
            </a:endParaRPr>
          </a:p>
          <a:p>
            <a:pPr marL="0" marR="0" lvl="0" indent="0" algn="l" defTabSz="684530" rtl="0" eaLnBrk="1" fontAlgn="base" latinLnBrk="0" hangingPunct="1">
              <a:spcBef>
                <a:spcPct val="0"/>
              </a:spcBef>
              <a:spcAft>
                <a:spcPct val="0"/>
              </a:spcAft>
              <a:buClrTx/>
              <a:buSzTx/>
              <a:buFontTx/>
              <a:buNone/>
              <a:defRPr/>
            </a:pPr>
            <a:endParaRPr kumimoji="0" lang="en-US" altLang="zh-CN" sz="1000" b="0" i="0" u="none" strike="noStrike" kern="1200" cap="none" spc="0" normalizeH="0" baseline="0" noProof="0" dirty="0">
              <a:ln>
                <a:noFill/>
              </a:ln>
              <a:solidFill>
                <a:srgbClr val="C00000"/>
              </a:solidFill>
              <a:effectLst/>
              <a:uLnTx/>
              <a:uFillTx/>
              <a:latin typeface="Georgia" panose="02040502050405020303" pitchFamily="18" charset="0"/>
              <a:ea typeface="宋体" panose="02010600030101010101" pitchFamily="2" charset="-122"/>
            </a:endParaRPr>
          </a:p>
          <a:p>
            <a:pPr marL="171450" marR="0" lvl="0" indent="-171450" algn="l" defTabSz="684530" rtl="0" eaLnBrk="1" fontAlgn="base" latinLnBrk="0" hangingPunct="1">
              <a:spcBef>
                <a:spcPct val="0"/>
              </a:spcBef>
              <a:spcAft>
                <a:spcPct val="0"/>
              </a:spcAft>
              <a:buClrTx/>
              <a:buSzTx/>
              <a:buFont typeface="Arial" panose="020B0604020202020204" pitchFamily="34" charset="0"/>
              <a:buChar char="•"/>
              <a:defRPr/>
            </a:pPr>
            <a:r>
              <a:rPr kumimoji="0" lang="en-US" altLang="zh-CN" sz="1000" b="0" i="0" u="none" strike="noStrike" kern="1200" cap="none" spc="0" normalizeH="0" baseline="0" noProof="0" dirty="0">
                <a:ln>
                  <a:noFill/>
                </a:ln>
                <a:solidFill>
                  <a:schemeClr val="tx1"/>
                </a:solidFill>
                <a:effectLst/>
                <a:uLnTx/>
                <a:uFillTx/>
                <a:latin typeface="Georgia" panose="02040502050405020303" pitchFamily="18" charset="0"/>
                <a:ea typeface="宋体" panose="02010600030101010101" pitchFamily="2" charset="-122"/>
              </a:rPr>
              <a:t>Mr. Huang used to work as senior executive for American International Group (AIG) and AIA Insurance Co., Ltd. (AIA), and has in-depth knowledge and practical experiences on the internal control and corporate structural matters of multinational companies.</a:t>
            </a:r>
            <a:endParaRPr kumimoji="0" lang="zh-CN" altLang="zh-CN" sz="1000" b="0" i="0" u="none" strike="noStrike" kern="1200" cap="none" spc="0" normalizeH="0" baseline="0" noProof="0" dirty="0">
              <a:ln>
                <a:noFill/>
              </a:ln>
              <a:solidFill>
                <a:schemeClr val="tx1"/>
              </a:solidFill>
              <a:effectLst/>
              <a:uLnTx/>
              <a:uFillTx/>
              <a:latin typeface="Georgia" panose="02040502050405020303" pitchFamily="18" charset="0"/>
              <a:ea typeface="宋体" panose="02010600030101010101" pitchFamily="2" charset="-122"/>
            </a:endParaRPr>
          </a:p>
          <a:p>
            <a:pPr marL="171450" marR="0" lvl="0" indent="-171450" algn="l" defTabSz="684530" rtl="0" eaLnBrk="1" fontAlgn="base" latinLnBrk="0" hangingPunct="1">
              <a:spcBef>
                <a:spcPct val="0"/>
              </a:spcBef>
              <a:spcAft>
                <a:spcPct val="0"/>
              </a:spcAft>
              <a:buClrTx/>
              <a:buSzTx/>
              <a:buFont typeface="Arial" panose="020B0604020202020204" pitchFamily="34" charset="0"/>
              <a:buChar char="•"/>
              <a:defRPr/>
            </a:pPr>
            <a:r>
              <a:rPr kumimoji="0" lang="en-US" altLang="zh-CN" sz="1000" b="0" i="0" u="none" strike="noStrike" kern="1200" cap="none" spc="0" normalizeH="0" baseline="0" noProof="0" dirty="0">
                <a:ln>
                  <a:noFill/>
                </a:ln>
                <a:solidFill>
                  <a:schemeClr val="tx1"/>
                </a:solidFill>
                <a:effectLst/>
                <a:uLnTx/>
                <a:uFillTx/>
                <a:latin typeface="Georgia" panose="02040502050405020303" pitchFamily="18" charset="0"/>
                <a:ea typeface="宋体" panose="02010600030101010101" pitchFamily="2" charset="-122"/>
              </a:rPr>
              <a:t>Mr. Huang has an extensive range of clients, including large-scale state-owned enterprises, listed companies, multinational companies, financial institutions, private owned enterprises and etc.</a:t>
            </a:r>
            <a:endParaRPr kumimoji="0" lang="zh-CN" altLang="zh-CN" sz="1000" b="0" i="0" u="none" strike="noStrike" kern="1200" cap="none" spc="0" normalizeH="0" baseline="0" noProof="0" dirty="0">
              <a:ln>
                <a:noFill/>
              </a:ln>
              <a:solidFill>
                <a:schemeClr val="tx1"/>
              </a:solidFill>
              <a:effectLst/>
              <a:uLnTx/>
              <a:uFillTx/>
              <a:latin typeface="Georgia" panose="02040502050405020303" pitchFamily="18" charset="0"/>
              <a:ea typeface="宋体" panose="02010600030101010101" pitchFamily="2" charset="-122"/>
            </a:endParaRPr>
          </a:p>
          <a:p>
            <a:pPr marL="171450" marR="0" lvl="0" indent="-171450" algn="l" defTabSz="684530" rtl="0" eaLnBrk="1" fontAlgn="base" latinLnBrk="0" hangingPunct="1">
              <a:spcBef>
                <a:spcPct val="0"/>
              </a:spcBef>
              <a:spcAft>
                <a:spcPct val="0"/>
              </a:spcAft>
              <a:buClrTx/>
              <a:buSzTx/>
              <a:buFont typeface="Arial" panose="020B0604020202020204" pitchFamily="34" charset="0"/>
              <a:buChar char="•"/>
              <a:defRPr/>
            </a:pPr>
            <a:r>
              <a:rPr kumimoji="0" lang="en-US" altLang="zh-CN" sz="1000" b="0" i="0" u="none" strike="noStrike" kern="1200" cap="none" spc="0" normalizeH="0" baseline="0" noProof="0" dirty="0">
                <a:ln>
                  <a:noFill/>
                </a:ln>
                <a:solidFill>
                  <a:schemeClr val="tx1"/>
                </a:solidFill>
                <a:effectLst/>
                <a:uLnTx/>
                <a:uFillTx/>
                <a:latin typeface="Georgia" panose="02040502050405020303" pitchFamily="18" charset="0"/>
                <a:ea typeface="宋体" panose="02010600030101010101" pitchFamily="2" charset="-122"/>
              </a:rPr>
              <a:t>Mr. Huang had extensive experiences in leading the onshore and offshore legal teams to complete deals and transactions with complicated structures.</a:t>
            </a:r>
            <a:endParaRPr kumimoji="0" lang="zh-CN" altLang="zh-CN" sz="1000" b="0" i="0" u="none" strike="noStrike" kern="1200" cap="none" spc="0" normalizeH="0" baseline="0" noProof="0" dirty="0">
              <a:ln>
                <a:noFill/>
              </a:ln>
              <a:solidFill>
                <a:schemeClr val="tx1"/>
              </a:solidFill>
              <a:effectLst/>
              <a:uLnTx/>
              <a:uFillTx/>
              <a:latin typeface="Georgia" panose="02040502050405020303" pitchFamily="18" charset="0"/>
              <a:ea typeface="宋体" panose="02010600030101010101" pitchFamily="2" charset="-122"/>
            </a:endParaRPr>
          </a:p>
          <a:p>
            <a:pPr marL="171450" marR="0" lvl="0" indent="-171450" algn="l" defTabSz="684530" rtl="0" eaLnBrk="1" fontAlgn="base" latinLnBrk="0" hangingPunct="1">
              <a:spcBef>
                <a:spcPct val="0"/>
              </a:spcBef>
              <a:spcAft>
                <a:spcPct val="0"/>
              </a:spcAft>
              <a:buClrTx/>
              <a:buSzTx/>
              <a:buFont typeface="Arial" panose="020B0604020202020204" pitchFamily="34" charset="0"/>
              <a:buChar char="•"/>
              <a:defRPr/>
            </a:pPr>
            <a:r>
              <a:rPr kumimoji="0" lang="en-US" altLang="zh-CN" sz="1000" b="0" i="0" u="none" strike="noStrike" kern="1200" cap="none" spc="0" normalizeH="0" baseline="0" noProof="0" dirty="0">
                <a:ln>
                  <a:noFill/>
                </a:ln>
                <a:solidFill>
                  <a:schemeClr val="tx1"/>
                </a:solidFill>
                <a:effectLst/>
                <a:uLnTx/>
                <a:uFillTx/>
                <a:latin typeface="Georgia" panose="02040502050405020303" pitchFamily="18" charset="0"/>
                <a:ea typeface="宋体" panose="02010600030101010101" pitchFamily="2" charset="-122"/>
              </a:rPr>
              <a:t>Mr. Huang has in-depth knowledge on the free trade zone issues in China. He also leads in the coordination of </a:t>
            </a:r>
            <a:r>
              <a:rPr kumimoji="0" lang="en-US" altLang="zh-CN" sz="1000" b="0" i="0" u="none" strike="noStrike" kern="1200" cap="none" spc="0" normalizeH="0" baseline="0" noProof="0" dirty="0" err="1">
                <a:ln>
                  <a:noFill/>
                </a:ln>
                <a:solidFill>
                  <a:schemeClr val="tx1"/>
                </a:solidFill>
                <a:effectLst/>
                <a:uLnTx/>
                <a:uFillTx/>
                <a:latin typeface="Georgia" panose="02040502050405020303" pitchFamily="18" charset="0"/>
                <a:ea typeface="宋体" panose="02010600030101010101" pitchFamily="2" charset="-122"/>
              </a:rPr>
              <a:t>Grandall’s</a:t>
            </a:r>
            <a:r>
              <a:rPr kumimoji="0" lang="en-US" altLang="zh-CN" sz="1000" b="0" i="0" u="none" strike="noStrike" kern="1200" cap="none" spc="0" normalizeH="0" baseline="0" noProof="0" dirty="0">
                <a:ln>
                  <a:noFill/>
                </a:ln>
                <a:solidFill>
                  <a:schemeClr val="tx1"/>
                </a:solidFill>
                <a:effectLst/>
                <a:uLnTx/>
                <a:uFillTx/>
                <a:latin typeface="Georgia" panose="02040502050405020303" pitchFamily="18" charset="0"/>
                <a:ea typeface="宋体" panose="02010600030101010101" pitchFamily="2" charset="-122"/>
              </a:rPr>
              <a:t> Belt and Road related legal research and services.</a:t>
            </a:r>
            <a:endParaRPr kumimoji="0" lang="zh-CN" altLang="zh-CN" sz="1000" b="0" i="0" u="none" strike="noStrike" kern="1200" cap="none" spc="0" normalizeH="0" baseline="0" noProof="0" dirty="0">
              <a:ln>
                <a:noFill/>
              </a:ln>
              <a:solidFill>
                <a:schemeClr val="tx1"/>
              </a:solidFill>
              <a:effectLst/>
              <a:uLnTx/>
              <a:uFillTx/>
              <a:latin typeface="Georgia" panose="02040502050405020303" pitchFamily="18" charset="0"/>
              <a:ea typeface="宋体" panose="02010600030101010101" pitchFamily="2" charset="-122"/>
            </a:endParaRPr>
          </a:p>
        </p:txBody>
      </p:sp>
      <p:sp>
        <p:nvSpPr>
          <p:cNvPr id="6" name="矩形 18"/>
          <p:cNvSpPr/>
          <p:nvPr/>
        </p:nvSpPr>
        <p:spPr>
          <a:xfrm>
            <a:off x="1737043" y="1098233"/>
            <a:ext cx="2836862" cy="769441"/>
          </a:xfrm>
          <a:prstGeom prst="rect">
            <a:avLst/>
          </a:prstGeom>
          <a:noFill/>
          <a:ln w="9525">
            <a:noFill/>
          </a:ln>
        </p:spPr>
        <p:txBody>
          <a:bodyPr>
            <a:spAutoFit/>
          </a:bodyPr>
          <a:lstStyle/>
          <a:p>
            <a:pPr eaLnBrk="1" hangingPunct="1"/>
            <a:endParaRPr lang="en-US" altLang="zh-CN" sz="1000" b="1" dirty="0">
              <a:solidFill>
                <a:srgbClr val="3B3838"/>
              </a:solidFill>
              <a:latin typeface="Georgia" panose="02040502050405020303" pitchFamily="18" charset="0"/>
              <a:ea typeface="微软雅黑" panose="020B0503020204020204" pitchFamily="34" charset="-122"/>
            </a:endParaRPr>
          </a:p>
          <a:p>
            <a:pPr eaLnBrk="1" hangingPunct="1"/>
            <a:r>
              <a:rPr lang="en-US" altLang="zh-CN" sz="1000" b="1" dirty="0">
                <a:solidFill>
                  <a:srgbClr val="3B3838"/>
                </a:solidFill>
                <a:latin typeface="Georgia" panose="02040502050405020303" pitchFamily="18" charset="0"/>
                <a:ea typeface="微软雅黑" panose="020B0503020204020204" pitchFamily="34" charset="-122"/>
              </a:rPr>
              <a:t>Phone</a:t>
            </a:r>
            <a:r>
              <a:rPr lang="zh-CN" altLang="zh-CN" sz="1000" b="1">
                <a:solidFill>
                  <a:srgbClr val="3B3838"/>
                </a:solidFill>
                <a:latin typeface="Georgia" panose="02040502050405020303" pitchFamily="18" charset="0"/>
                <a:ea typeface="微软雅黑" panose="020B0503020204020204" pitchFamily="34" charset="-122"/>
              </a:rPr>
              <a:t>：</a:t>
            </a:r>
            <a:r>
              <a:rPr lang="en-US" altLang="zh-CN" sz="1000" b="1" dirty="0">
                <a:solidFill>
                  <a:srgbClr val="3B3838"/>
                </a:solidFill>
                <a:latin typeface="Georgia" panose="02040502050405020303" pitchFamily="18" charset="0"/>
                <a:ea typeface="微软雅黑" panose="020B0503020204020204" pitchFamily="34" charset="-122"/>
              </a:rPr>
              <a:t> </a:t>
            </a:r>
            <a:r>
              <a:rPr lang="en-US" altLang="zh-CN" sz="1000" dirty="0">
                <a:solidFill>
                  <a:srgbClr val="3B3838"/>
                </a:solidFill>
                <a:latin typeface="Georgia" panose="02040502050405020303" pitchFamily="18" charset="0"/>
                <a:ea typeface="微软雅黑" panose="020B0503020204020204" pitchFamily="34" charset="-122"/>
              </a:rPr>
              <a:t>+86 21 5234</a:t>
            </a:r>
            <a:r>
              <a:rPr lang="zh-CN" altLang="en-US" sz="1000">
                <a:solidFill>
                  <a:srgbClr val="3B3838"/>
                </a:solidFill>
                <a:latin typeface="Georgia" panose="02040502050405020303" pitchFamily="18" charset="0"/>
                <a:ea typeface="微软雅黑" panose="020B0503020204020204" pitchFamily="34" charset="-122"/>
              </a:rPr>
              <a:t> </a:t>
            </a:r>
            <a:r>
              <a:rPr lang="en-US" altLang="zh-CN" sz="1000" dirty="0">
                <a:solidFill>
                  <a:srgbClr val="3B3838"/>
                </a:solidFill>
                <a:latin typeface="Georgia" panose="02040502050405020303" pitchFamily="18" charset="0"/>
                <a:ea typeface="微软雅黑" panose="020B0503020204020204" pitchFamily="34" charset="-122"/>
              </a:rPr>
              <a:t>1668</a:t>
            </a:r>
            <a:endParaRPr lang="en-US" altLang="zh-CN" sz="1000" dirty="0">
              <a:solidFill>
                <a:srgbClr val="3B3838"/>
              </a:solidFill>
              <a:latin typeface="Georgia" panose="02040502050405020303" pitchFamily="18" charset="0"/>
              <a:ea typeface="微软雅黑" panose="020B0503020204020204" pitchFamily="34" charset="-122"/>
            </a:endParaRPr>
          </a:p>
          <a:p>
            <a:pPr eaLnBrk="1" hangingPunct="1"/>
            <a:endParaRPr lang="zh-CN" altLang="zh-CN" sz="200">
              <a:solidFill>
                <a:srgbClr val="3B3838"/>
              </a:solidFill>
              <a:latin typeface="Georgia" panose="02040502050405020303" pitchFamily="18" charset="0"/>
              <a:ea typeface="微软雅黑" panose="020B0503020204020204" pitchFamily="34" charset="-122"/>
            </a:endParaRPr>
          </a:p>
          <a:p>
            <a:pPr eaLnBrk="1" hangingPunct="1"/>
            <a:r>
              <a:rPr lang="en-US" altLang="zh-CN" sz="1000" b="1" dirty="0">
                <a:solidFill>
                  <a:srgbClr val="3B3838"/>
                </a:solidFill>
                <a:latin typeface="Georgia" panose="02040502050405020303" pitchFamily="18" charset="0"/>
                <a:ea typeface="微软雅黑" panose="020B0503020204020204" pitchFamily="34" charset="-122"/>
              </a:rPr>
              <a:t>Mobile</a:t>
            </a:r>
            <a:r>
              <a:rPr lang="zh-CN" altLang="zh-CN" sz="1000" b="1">
                <a:solidFill>
                  <a:srgbClr val="3B3838"/>
                </a:solidFill>
                <a:latin typeface="Georgia" panose="02040502050405020303" pitchFamily="18" charset="0"/>
                <a:ea typeface="微软雅黑" panose="020B0503020204020204" pitchFamily="34" charset="-122"/>
              </a:rPr>
              <a:t>：</a:t>
            </a:r>
            <a:r>
              <a:rPr lang="en-US" altLang="zh-CN" sz="1000" dirty="0">
                <a:solidFill>
                  <a:srgbClr val="3B3838"/>
                </a:solidFill>
                <a:latin typeface="Georgia" panose="02040502050405020303" pitchFamily="18" charset="0"/>
                <a:ea typeface="微软雅黑" panose="020B0503020204020204" pitchFamily="34" charset="-122"/>
              </a:rPr>
              <a:t>+86 139</a:t>
            </a:r>
            <a:r>
              <a:rPr lang="zh-CN" altLang="en-US" sz="1000">
                <a:solidFill>
                  <a:srgbClr val="3B3838"/>
                </a:solidFill>
                <a:latin typeface="Georgia" panose="02040502050405020303" pitchFamily="18" charset="0"/>
                <a:ea typeface="微软雅黑" panose="020B0503020204020204" pitchFamily="34" charset="-122"/>
              </a:rPr>
              <a:t> </a:t>
            </a:r>
            <a:r>
              <a:rPr lang="en-US" altLang="zh-CN" sz="1000" dirty="0">
                <a:solidFill>
                  <a:srgbClr val="3B3838"/>
                </a:solidFill>
                <a:latin typeface="Georgia" panose="02040502050405020303" pitchFamily="18" charset="0"/>
                <a:ea typeface="微软雅黑" panose="020B0503020204020204" pitchFamily="34" charset="-122"/>
              </a:rPr>
              <a:t>0196</a:t>
            </a:r>
            <a:r>
              <a:rPr lang="zh-CN" altLang="en-US" sz="1000">
                <a:solidFill>
                  <a:srgbClr val="3B3838"/>
                </a:solidFill>
                <a:latin typeface="Georgia" panose="02040502050405020303" pitchFamily="18" charset="0"/>
                <a:ea typeface="微软雅黑" panose="020B0503020204020204" pitchFamily="34" charset="-122"/>
              </a:rPr>
              <a:t> </a:t>
            </a:r>
            <a:r>
              <a:rPr lang="en-US" altLang="zh-CN" sz="1000" dirty="0">
                <a:solidFill>
                  <a:srgbClr val="3B3838"/>
                </a:solidFill>
                <a:latin typeface="Georgia" panose="02040502050405020303" pitchFamily="18" charset="0"/>
                <a:ea typeface="微软雅黑" panose="020B0503020204020204" pitchFamily="34" charset="-122"/>
              </a:rPr>
              <a:t>6740</a:t>
            </a:r>
            <a:endParaRPr lang="en-US" altLang="zh-CN" sz="1000" dirty="0">
              <a:solidFill>
                <a:srgbClr val="3B3838"/>
              </a:solidFill>
              <a:latin typeface="Georgia" panose="02040502050405020303" pitchFamily="18" charset="0"/>
              <a:ea typeface="微软雅黑" panose="020B0503020204020204" pitchFamily="34" charset="-122"/>
            </a:endParaRPr>
          </a:p>
          <a:p>
            <a:pPr eaLnBrk="1" hangingPunct="1"/>
            <a:endParaRPr lang="zh-CN" altLang="zh-CN" sz="200">
              <a:latin typeface="Georgia" panose="02040502050405020303" pitchFamily="18" charset="0"/>
              <a:ea typeface="微软雅黑" panose="020B0503020204020204" pitchFamily="34" charset="-122"/>
            </a:endParaRPr>
          </a:p>
          <a:p>
            <a:pPr eaLnBrk="1" hangingPunct="1"/>
            <a:r>
              <a:rPr lang="en-US" altLang="zh-CN" sz="1000" b="1" dirty="0">
                <a:solidFill>
                  <a:srgbClr val="3B3838"/>
                </a:solidFill>
                <a:latin typeface="Georgia" panose="02040502050405020303" pitchFamily="18" charset="0"/>
                <a:ea typeface="微软雅黑" panose="020B0503020204020204" pitchFamily="34" charset="-122"/>
              </a:rPr>
              <a:t>E-mail</a:t>
            </a:r>
            <a:r>
              <a:rPr lang="zh-CN" altLang="zh-CN" sz="1000" b="1">
                <a:solidFill>
                  <a:srgbClr val="3B3838"/>
                </a:solidFill>
                <a:latin typeface="Georgia" panose="02040502050405020303" pitchFamily="18" charset="0"/>
                <a:ea typeface="微软雅黑" panose="020B0503020204020204" pitchFamily="34" charset="-122"/>
              </a:rPr>
              <a:t>：</a:t>
            </a:r>
            <a:r>
              <a:rPr lang="zh-CN" altLang="en-US" sz="1000" b="1">
                <a:solidFill>
                  <a:srgbClr val="3B3838"/>
                </a:solidFill>
                <a:latin typeface="Georgia" panose="02040502050405020303" pitchFamily="18" charset="0"/>
                <a:ea typeface="微软雅黑" panose="020B0503020204020204" pitchFamily="34" charset="-122"/>
              </a:rPr>
              <a:t> </a:t>
            </a:r>
            <a:r>
              <a:rPr lang="en-US" altLang="zh-CN" sz="1000" dirty="0">
                <a:latin typeface="Georgia" panose="02040502050405020303" pitchFamily="18" charset="0"/>
                <a:ea typeface="微软雅黑" panose="020B0503020204020204" pitchFamily="34" charset="-122"/>
                <a:hlinkClick r:id="rId2"/>
              </a:rPr>
              <a:t>huangningning@grandall.com.cn</a:t>
            </a:r>
            <a:endParaRPr lang="en-US" altLang="zh-CN" sz="1000">
              <a:latin typeface="Georgia" panose="02040502050405020303" pitchFamily="18" charset="0"/>
              <a:ea typeface="微软雅黑" panose="020B0503020204020204" pitchFamily="34" charset="-12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1"/>
          <p:cNvSpPr txBox="1"/>
          <p:nvPr/>
        </p:nvSpPr>
        <p:spPr bwMode="auto">
          <a:xfrm>
            <a:off x="4587500" y="2101885"/>
            <a:ext cx="1335103" cy="250155"/>
          </a:xfrm>
          <a:prstGeom prst="rect">
            <a:avLst/>
          </a:prstGeom>
          <a:noFill/>
          <a:ln>
            <a:noFill/>
          </a:ln>
          <a:effectLst>
            <a:outerShdw blurRad="76200" sy="23000" kx="1199993" algn="br" rotWithShape="0">
              <a:srgbClr val="808080">
                <a:alpha val="20000"/>
              </a:srgbClr>
            </a:outerShdw>
          </a:effectLst>
        </p:spPr>
        <p:txBody>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华文新魏" panose="02010800040101010101" pitchFamily="2" charset="-122"/>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华文新魏" panose="02010800040101010101" pitchFamily="2" charset="-122"/>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华文新魏" panose="02010800040101010101" pitchFamily="2" charset="-122"/>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华文新魏" panose="02010800040101010101" pitchFamily="2" charset="-122"/>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华文新魏" panose="02010800040101010101" pitchFamily="2" charset="-122"/>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华文新魏" panose="02010800040101010101" pitchFamily="2" charset="-122"/>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华文新魏" panose="02010800040101010101" pitchFamily="2" charset="-122"/>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华文新魏" panose="02010800040101010101" pitchFamily="2" charset="-122"/>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华文新魏" panose="02010800040101010101" pitchFamily="2" charset="-122"/>
              </a:defRPr>
            </a:lvl9pPr>
          </a:lstStyle>
          <a:p>
            <a:pPr algn="ctr">
              <a:spcBef>
                <a:spcPts val="0"/>
              </a:spcBef>
              <a:buNone/>
              <a:defRPr/>
            </a:pPr>
            <a:r>
              <a:rPr lang="en-US" altLang="zh-CN" sz="1400" b="1" dirty="0">
                <a:solidFill>
                  <a:schemeClr val="tx1">
                    <a:lumMod val="85000"/>
                    <a:lumOff val="15000"/>
                  </a:schemeClr>
                </a:solidFill>
                <a:latin typeface="Georgia" panose="02040502050405020303" pitchFamily="18" charset="0"/>
                <a:ea typeface="微软雅黑" panose="020B0503020204020204" pitchFamily="34" charset="-122"/>
                <a:cs typeface="Arial" panose="020B0604020202020204" pitchFamily="34" charset="0"/>
              </a:rPr>
              <a:t>THANKS.</a:t>
            </a:r>
            <a:endParaRPr lang="zh-CN" altLang="en-US" sz="1400" b="1">
              <a:solidFill>
                <a:schemeClr val="tx1">
                  <a:lumMod val="85000"/>
                  <a:lumOff val="15000"/>
                </a:schemeClr>
              </a:solidFill>
              <a:latin typeface="Georgia" panose="02040502050405020303" pitchFamily="18" charset="0"/>
              <a:ea typeface="微软雅黑" panose="020B0503020204020204" pitchFamily="34" charset="-122"/>
              <a:cs typeface="Arial" panose="020B0604020202020204" pitchFamily="34" charset="0"/>
            </a:endParaRPr>
          </a:p>
        </p:txBody>
      </p:sp>
      <p:pic>
        <p:nvPicPr>
          <p:cNvPr id="6" name="图片 5"/>
          <p:cNvPicPr>
            <a:picLocks noChangeAspect="1"/>
          </p:cNvPicPr>
          <p:nvPr/>
        </p:nvPicPr>
        <p:blipFill rotWithShape="1">
          <a:blip r:embed="rId1" cstate="print">
            <a:extLst>
              <a:ext uri="{BEBA8EAE-BF5A-486C-A8C5-ECC9F3942E4B}">
                <a14:imgProps xmlns:a14="http://schemas.microsoft.com/office/drawing/2010/main">
                  <a14:imgLayer r:embed="rId2">
                    <a14:imgEffect>
                      <a14:sharpenSoften amount="48000"/>
                    </a14:imgEffect>
                  </a14:imgLayer>
                </a14:imgProps>
              </a:ext>
              <a:ext uri="{28A0092B-C50C-407E-A947-70E740481C1C}">
                <a14:useLocalDpi xmlns:a14="http://schemas.microsoft.com/office/drawing/2010/main" val="0"/>
              </a:ext>
            </a:extLst>
          </a:blip>
          <a:srcRect l="10547" t="15693" r="5979" b="14971"/>
          <a:stretch>
            <a:fillRect/>
          </a:stretch>
        </p:blipFill>
        <p:spPr bwMode="auto">
          <a:xfrm>
            <a:off x="3185024" y="1817405"/>
            <a:ext cx="1576705" cy="69088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121" y="273833"/>
            <a:ext cx="5674334" cy="351428"/>
          </a:xfrm>
          <a:solidFill>
            <a:srgbClr val="C31E24"/>
          </a:solidFill>
        </p:spPr>
        <p:txBody>
          <a:bodyPr>
            <a:normAutofit/>
          </a:bodyPr>
          <a:lstStyle/>
          <a:p>
            <a:pPr algn="ctr"/>
            <a:r>
              <a:rPr lang="en-US" altLang="zh-CN" sz="1200" b="1" dirty="0">
                <a:solidFill>
                  <a:schemeClr val="bg1"/>
                </a:solidFill>
                <a:latin typeface="Georgia" panose="02040502050405020303" pitchFamily="18" charset="0"/>
                <a:ea typeface="微软雅黑" panose="020B0503020204020204" pitchFamily="34" charset="-122"/>
                <a:cs typeface="Arial" panose="020B0604020202020204" pitchFamily="34" charset="0"/>
              </a:rPr>
              <a:t>1.1</a:t>
            </a:r>
            <a:r>
              <a:rPr lang="zh-CN" altLang="en-US" sz="1200" b="1">
                <a:solidFill>
                  <a:schemeClr val="bg1"/>
                </a:solidFill>
                <a:latin typeface="Georgia" panose="02040502050405020303" pitchFamily="18" charset="0"/>
                <a:ea typeface="微软雅黑" panose="020B0503020204020204" pitchFamily="34" charset="-122"/>
                <a:cs typeface="Arial" panose="020B0604020202020204" pitchFamily="34" charset="0"/>
              </a:rPr>
              <a:t> </a:t>
            </a:r>
            <a:r>
              <a:rPr lang="en-US" altLang="zh-CN" sz="1200" b="1" dirty="0">
                <a:solidFill>
                  <a:schemeClr val="bg1"/>
                </a:solidFill>
                <a:latin typeface="Georgia" panose="02040502050405020303" pitchFamily="18" charset="0"/>
                <a:ea typeface="微软雅黑" panose="020B0503020204020204" pitchFamily="34" charset="-122"/>
                <a:cs typeface="Arial" panose="020B0604020202020204" pitchFamily="34" charset="0"/>
              </a:rPr>
              <a:t>General picture of foreign investment and overseas NGOs in China</a:t>
            </a:r>
            <a:endParaRPr lang="zh-CN" altLang="en-US" sz="1200" b="1">
              <a:solidFill>
                <a:schemeClr val="bg1"/>
              </a:solidFill>
              <a:latin typeface="Georgia" panose="02040502050405020303" pitchFamily="18" charset="0"/>
              <a:ea typeface="微软雅黑" panose="020B0503020204020204" pitchFamily="34" charset="-122"/>
              <a:cs typeface="Arial" panose="020B0604020202020204" pitchFamily="34" charset="0"/>
            </a:endParaRPr>
          </a:p>
        </p:txBody>
      </p:sp>
      <p:cxnSp>
        <p:nvCxnSpPr>
          <p:cNvPr id="9" name="直接连接符 14"/>
          <p:cNvCxnSpPr/>
          <p:nvPr/>
        </p:nvCxnSpPr>
        <p:spPr>
          <a:xfrm>
            <a:off x="387867" y="763999"/>
            <a:ext cx="4606605" cy="0"/>
          </a:xfrm>
          <a:prstGeom prst="line">
            <a:avLst/>
          </a:prstGeom>
          <a:ln w="12700">
            <a:solidFill>
              <a:schemeClr val="bg1">
                <a:lumMod val="75000"/>
                <a:alpha val="80000"/>
              </a:schemeClr>
            </a:solidFill>
          </a:ln>
        </p:spPr>
        <p:style>
          <a:lnRef idx="1">
            <a:schemeClr val="dk1"/>
          </a:lnRef>
          <a:fillRef idx="0">
            <a:schemeClr val="dk1"/>
          </a:fillRef>
          <a:effectRef idx="0">
            <a:schemeClr val="dk1"/>
          </a:effectRef>
          <a:fontRef idx="minor">
            <a:schemeClr val="tx1"/>
          </a:fontRef>
        </p:style>
      </p:cxnSp>
      <p:sp>
        <p:nvSpPr>
          <p:cNvPr id="5" name="灯片编号占位符 4"/>
          <p:cNvSpPr>
            <a:spLocks noGrp="1"/>
          </p:cNvSpPr>
          <p:nvPr>
            <p:ph type="sldNum" sz="quarter" idx="10"/>
          </p:nvPr>
        </p:nvSpPr>
        <p:spPr>
          <a:xfrm>
            <a:off x="8314840" y="4913981"/>
            <a:ext cx="378739" cy="281593"/>
          </a:xfrm>
        </p:spPr>
        <p:txBody>
          <a:bodyPr/>
          <a:lstStyle/>
          <a:p>
            <a:fld id="{45F3BD24-A578-5544-8B66-0AC732B1B665}" type="slidenum">
              <a:rPr kumimoji="1" lang="zh-CN" altLang="en-US" smtClean="0">
                <a:latin typeface="Arial" panose="020B0604020202020204" pitchFamily="34" charset="0"/>
                <a:ea typeface="微软雅黑" panose="020B0503020204020204" pitchFamily="34" charset="-122"/>
                <a:cs typeface="Arial" panose="020B0604020202020204" pitchFamily="34" charset="0"/>
              </a:rPr>
            </a:fld>
            <a:endParaRPr kumimoji="1" lang="zh-CN" altLang="en-US">
              <a:latin typeface="Arial" panose="020B0604020202020204" pitchFamily="34" charset="0"/>
              <a:ea typeface="微软雅黑" panose="020B0503020204020204" pitchFamily="34" charset="-122"/>
              <a:cs typeface="Arial" panose="020B0604020202020204" pitchFamily="34" charset="0"/>
            </a:endParaRPr>
          </a:p>
        </p:txBody>
      </p:sp>
      <p:sp>
        <p:nvSpPr>
          <p:cNvPr id="11" name="文本框 10"/>
          <p:cNvSpPr txBox="1"/>
          <p:nvPr/>
        </p:nvSpPr>
        <p:spPr>
          <a:xfrm>
            <a:off x="251144" y="1153502"/>
            <a:ext cx="4122450" cy="3170099"/>
          </a:xfrm>
          <a:prstGeom prst="rect">
            <a:avLst/>
          </a:prstGeom>
          <a:noFill/>
        </p:spPr>
        <p:txBody>
          <a:bodyPr wrap="square" rtlCol="0">
            <a:spAutoFit/>
          </a:bodyPr>
          <a:lstStyle/>
          <a:p>
            <a:pPr algn="just"/>
            <a:endParaRPr lang="en-US" altLang="zh-CN" sz="1000" dirty="0">
              <a:effectLst/>
              <a:latin typeface="Georgia" panose="02040502050405020303" pitchFamily="18" charset="0"/>
            </a:endParaRPr>
          </a:p>
          <a:p>
            <a:pPr algn="just"/>
            <a:endParaRPr lang="en-US" altLang="zh-CN" sz="1000" dirty="0">
              <a:effectLst/>
              <a:latin typeface="Georgia" panose="02040502050405020303" pitchFamily="18" charset="0"/>
            </a:endParaRPr>
          </a:p>
          <a:p>
            <a:pPr marL="171450" indent="-171450" algn="just">
              <a:buFont typeface="Arial" panose="020B0604020202020204" pitchFamily="34" charset="0"/>
              <a:buChar char="•"/>
            </a:pPr>
            <a:r>
              <a:rPr lang="en-US" altLang="zh-CN" sz="1000" dirty="0">
                <a:effectLst/>
                <a:latin typeface="Georgia" panose="02040502050405020303" pitchFamily="18" charset="0"/>
              </a:rPr>
              <a:t>Affected by the factors such as the intensification of anti-globalization and trade protectionism, the impact of COVID-19 and the geopolitical conflicts, the transnational investment throughout the world has fluctuated greatly over recent years. As</a:t>
            </a:r>
            <a:r>
              <a:rPr lang="zh-CN" altLang="en-US" sz="1000">
                <a:effectLst/>
                <a:latin typeface="Georgia" panose="02040502050405020303" pitchFamily="18" charset="0"/>
              </a:rPr>
              <a:t> </a:t>
            </a:r>
            <a:r>
              <a:rPr lang="en-US" altLang="zh-CN" sz="1000" dirty="0">
                <a:effectLst/>
                <a:latin typeface="Georgia" panose="02040502050405020303" pitchFamily="18" charset="0"/>
              </a:rPr>
              <a:t>shown</a:t>
            </a:r>
            <a:r>
              <a:rPr lang="zh-CN" altLang="en-US" sz="1000">
                <a:effectLst/>
                <a:latin typeface="Georgia" panose="02040502050405020303" pitchFamily="18" charset="0"/>
              </a:rPr>
              <a:t> </a:t>
            </a:r>
            <a:r>
              <a:rPr lang="en-US" altLang="zh-CN" sz="1000" dirty="0">
                <a:effectLst/>
                <a:latin typeface="Georgia" panose="02040502050405020303" pitchFamily="18" charset="0"/>
              </a:rPr>
              <a:t>in</a:t>
            </a:r>
            <a:r>
              <a:rPr lang="zh-CN" altLang="en-US" sz="1000">
                <a:effectLst/>
                <a:latin typeface="Georgia" panose="02040502050405020303" pitchFamily="18" charset="0"/>
              </a:rPr>
              <a:t> </a:t>
            </a:r>
            <a:r>
              <a:rPr lang="en-US" altLang="zh-CN" sz="1000" dirty="0">
                <a:effectLst/>
                <a:latin typeface="Georgia" panose="02040502050405020303" pitchFamily="18" charset="0"/>
              </a:rPr>
              <a:t>the</a:t>
            </a:r>
            <a:r>
              <a:rPr lang="zh-CN" altLang="en-US" sz="1000">
                <a:effectLst/>
                <a:latin typeface="Georgia" panose="02040502050405020303" pitchFamily="18" charset="0"/>
              </a:rPr>
              <a:t> </a:t>
            </a:r>
            <a:r>
              <a:rPr lang="en-US" altLang="zh-CN" sz="1000" dirty="0">
                <a:effectLst/>
                <a:latin typeface="Georgia" panose="02040502050405020303" pitchFamily="18" charset="0"/>
              </a:rPr>
              <a:t>right</a:t>
            </a:r>
            <a:r>
              <a:rPr lang="zh-CN" altLang="en-US" sz="1000">
                <a:effectLst/>
                <a:latin typeface="Georgia" panose="02040502050405020303" pitchFamily="18" charset="0"/>
              </a:rPr>
              <a:t> </a:t>
            </a:r>
            <a:r>
              <a:rPr lang="en-US" altLang="zh-CN" sz="1000" dirty="0">
                <a:latin typeface="Georgia" panose="02040502050405020303" pitchFamily="18" charset="0"/>
              </a:rPr>
              <a:t>figure,</a:t>
            </a:r>
            <a:r>
              <a:rPr lang="zh-CN" altLang="en-US" sz="1000">
                <a:latin typeface="Georgia" panose="02040502050405020303" pitchFamily="18" charset="0"/>
              </a:rPr>
              <a:t> </a:t>
            </a:r>
            <a:r>
              <a:rPr lang="en-US" altLang="zh-CN" sz="1000" dirty="0">
                <a:effectLst/>
                <a:latin typeface="Georgia" panose="02040502050405020303" pitchFamily="18" charset="0"/>
              </a:rPr>
              <a:t>global FDI flows </a:t>
            </a:r>
            <a:r>
              <a:rPr lang="en-US" altLang="zh-CN" sz="1000" b="1" u="sng" dirty="0">
                <a:effectLst/>
                <a:latin typeface="Georgia" panose="02040502050405020303" pitchFamily="18" charset="0"/>
              </a:rPr>
              <a:t>dropped by 24% to USD 1286 billion</a:t>
            </a:r>
            <a:r>
              <a:rPr lang="en-US" altLang="zh-CN" sz="1000" u="sng" dirty="0">
                <a:effectLst/>
                <a:latin typeface="Georgia" panose="02040502050405020303" pitchFamily="18" charset="0"/>
              </a:rPr>
              <a:t>.</a:t>
            </a:r>
            <a:endParaRPr lang="en-US" altLang="zh-CN" sz="1000" u="sng" dirty="0">
              <a:effectLst/>
              <a:latin typeface="Georgia" panose="02040502050405020303" pitchFamily="18" charset="0"/>
            </a:endParaRPr>
          </a:p>
          <a:p>
            <a:pPr marL="171450" indent="-171450" algn="just">
              <a:buFont typeface="Arial" panose="020B0604020202020204" pitchFamily="34" charset="0"/>
              <a:buChar char="•"/>
            </a:pPr>
            <a:endParaRPr lang="en-US" altLang="zh-CN" sz="1000" dirty="0">
              <a:latin typeface="Georgia" panose="02040502050405020303" pitchFamily="18" charset="0"/>
            </a:endParaRPr>
          </a:p>
          <a:p>
            <a:pPr marL="171450" indent="-171450" algn="just">
              <a:buFont typeface="Arial" panose="020B0604020202020204" pitchFamily="34" charset="0"/>
              <a:buChar char="•"/>
            </a:pPr>
            <a:endParaRPr lang="en-US" altLang="zh-CN" sz="1000" dirty="0">
              <a:effectLst/>
              <a:latin typeface="Georgia" panose="02040502050405020303" pitchFamily="18" charset="0"/>
            </a:endParaRPr>
          </a:p>
          <a:p>
            <a:pPr marL="171450" indent="-171450" algn="just">
              <a:buFont typeface="Arial" panose="020B0604020202020204" pitchFamily="34" charset="0"/>
              <a:buChar char="•"/>
            </a:pPr>
            <a:endParaRPr lang="en-US" altLang="zh-CN" sz="1000" dirty="0">
              <a:latin typeface="Georgia" panose="02040502050405020303" pitchFamily="18" charset="0"/>
            </a:endParaRPr>
          </a:p>
          <a:p>
            <a:pPr algn="just"/>
            <a:endParaRPr lang="en-US" altLang="zh-CN" sz="1000" dirty="0">
              <a:effectLst/>
              <a:latin typeface="Georgia" panose="02040502050405020303" pitchFamily="18" charset="0"/>
            </a:endParaRPr>
          </a:p>
          <a:p>
            <a:pPr marL="171450" indent="-171450" algn="just">
              <a:buFont typeface="Arial" panose="020B0604020202020204" pitchFamily="34" charset="0"/>
              <a:buChar char="•"/>
            </a:pPr>
            <a:endParaRPr lang="en-US" altLang="zh-CN" sz="1000" dirty="0">
              <a:effectLst/>
              <a:latin typeface="Georgia" panose="02040502050405020303" pitchFamily="18" charset="0"/>
            </a:endParaRPr>
          </a:p>
          <a:p>
            <a:pPr marL="171450" indent="-171450" algn="just">
              <a:buFont typeface="Arial" panose="020B0604020202020204" pitchFamily="34" charset="0"/>
              <a:buChar char="•"/>
            </a:pPr>
            <a:r>
              <a:rPr lang="en-US" altLang="zh-CN" sz="1000" dirty="0">
                <a:effectLst/>
                <a:latin typeface="Georgia" panose="02040502050405020303" pitchFamily="18" charset="0"/>
              </a:rPr>
              <a:t>However, the foreign capital actually utilized by China has </a:t>
            </a:r>
            <a:r>
              <a:rPr lang="en-US" altLang="zh-CN" sz="1000" b="1" dirty="0">
                <a:effectLst/>
                <a:latin typeface="Georgia" panose="02040502050405020303" pitchFamily="18" charset="0"/>
              </a:rPr>
              <a:t>maintained a sustained and stable growth</a:t>
            </a:r>
            <a:r>
              <a:rPr lang="en-US" altLang="zh-CN" sz="1000" dirty="0">
                <a:effectLst/>
                <a:latin typeface="Georgia" panose="02040502050405020303" pitchFamily="18" charset="0"/>
              </a:rPr>
              <a:t>, and especially in the context of a large-scale decline in transnational investment around the world, the foreign capital actually utilized by China </a:t>
            </a:r>
            <a:r>
              <a:rPr lang="en-US" altLang="zh-CN" sz="1000" b="1" dirty="0">
                <a:effectLst/>
                <a:latin typeface="Georgia" panose="02040502050405020303" pitchFamily="18" charset="0"/>
              </a:rPr>
              <a:t>still achieved a positive growth</a:t>
            </a:r>
            <a:r>
              <a:rPr lang="en-US" altLang="zh-CN" sz="1000" dirty="0">
                <a:effectLst/>
                <a:latin typeface="Georgia" panose="02040502050405020303" pitchFamily="18" charset="0"/>
              </a:rPr>
              <a:t>. </a:t>
            </a:r>
            <a:endParaRPr lang="en-US" altLang="zh-CN" sz="1000" dirty="0">
              <a:effectLst/>
              <a:latin typeface="Georgia" panose="02040502050405020303" pitchFamily="18" charset="0"/>
            </a:endParaRPr>
          </a:p>
          <a:p>
            <a:pPr marL="171450" indent="-171450" algn="just">
              <a:buFont typeface="Arial" panose="020B0604020202020204" pitchFamily="34" charset="0"/>
              <a:buChar char="•"/>
            </a:pPr>
            <a:endParaRPr lang="en-US" altLang="zh-CN" sz="1000" dirty="0">
              <a:effectLst/>
              <a:latin typeface="Georgia" panose="02040502050405020303" pitchFamily="18" charset="0"/>
            </a:endParaRPr>
          </a:p>
          <a:p>
            <a:pPr algn="just"/>
            <a:endParaRPr lang="en-US" altLang="zh-CN" sz="1000" dirty="0">
              <a:effectLst/>
              <a:latin typeface="Georgia" panose="02040502050405020303" pitchFamily="18" charset="0"/>
            </a:endParaRPr>
          </a:p>
        </p:txBody>
      </p:sp>
      <p:pic>
        <p:nvPicPr>
          <p:cNvPr id="32" name="图片 31" descr="图表&#10;&#10;描述已自动生成"/>
          <p:cNvPicPr>
            <a:picLocks noChangeAspect="1"/>
          </p:cNvPicPr>
          <p:nvPr/>
        </p:nvPicPr>
        <p:blipFill>
          <a:blip r:embed="rId1"/>
          <a:stretch>
            <a:fillRect/>
          </a:stretch>
        </p:blipFill>
        <p:spPr>
          <a:xfrm>
            <a:off x="5270737" y="1121153"/>
            <a:ext cx="3177447" cy="1484874"/>
          </a:xfrm>
          <a:prstGeom prst="rect">
            <a:avLst/>
          </a:prstGeom>
        </p:spPr>
      </p:pic>
      <p:sp>
        <p:nvSpPr>
          <p:cNvPr id="34" name="文本框 33"/>
          <p:cNvSpPr txBox="1"/>
          <p:nvPr/>
        </p:nvSpPr>
        <p:spPr>
          <a:xfrm>
            <a:off x="268396" y="4678812"/>
            <a:ext cx="4580626" cy="184666"/>
          </a:xfrm>
          <a:prstGeom prst="rect">
            <a:avLst/>
          </a:prstGeom>
          <a:noFill/>
        </p:spPr>
        <p:txBody>
          <a:bodyPr wrap="square">
            <a:spAutoFit/>
          </a:bodyPr>
          <a:lstStyle/>
          <a:p>
            <a:r>
              <a:rPr lang="en-US" altLang="zh-CN" sz="600" dirty="0">
                <a:effectLst/>
                <a:latin typeface="Georgia" panose="02040502050405020303" pitchFamily="18" charset="0"/>
              </a:rPr>
              <a:t>Source: OECD International Direct Investment Statistics database </a:t>
            </a:r>
            <a:endParaRPr lang="en-US" altLang="zh-CN" sz="600" dirty="0">
              <a:latin typeface="Georgia" panose="02040502050405020303" pitchFamily="18" charset="0"/>
            </a:endParaRPr>
          </a:p>
        </p:txBody>
      </p:sp>
      <p:sp>
        <p:nvSpPr>
          <p:cNvPr id="36" name="文本框 35"/>
          <p:cNvSpPr txBox="1"/>
          <p:nvPr/>
        </p:nvSpPr>
        <p:spPr>
          <a:xfrm>
            <a:off x="5270737" y="894515"/>
            <a:ext cx="4580626" cy="215444"/>
          </a:xfrm>
          <a:prstGeom prst="rect">
            <a:avLst/>
          </a:prstGeom>
          <a:noFill/>
        </p:spPr>
        <p:txBody>
          <a:bodyPr wrap="square">
            <a:spAutoFit/>
          </a:bodyPr>
          <a:lstStyle/>
          <a:p>
            <a:r>
              <a:rPr lang="en-US" altLang="zh-CN" sz="800" b="1" dirty="0">
                <a:effectLst/>
                <a:latin typeface="Georgia" panose="02040502050405020303" pitchFamily="18" charset="0"/>
              </a:rPr>
              <a:t>Global FDI flows</a:t>
            </a:r>
            <a:r>
              <a:rPr lang="zh-CN" altLang="en-US" sz="800" b="1">
                <a:effectLst/>
                <a:latin typeface="Georgia" panose="02040502050405020303" pitchFamily="18" charset="0"/>
              </a:rPr>
              <a:t> </a:t>
            </a:r>
            <a:r>
              <a:rPr lang="en-US" altLang="zh-CN" sz="800" b="1" dirty="0">
                <a:effectLst/>
                <a:latin typeface="Georgia" panose="02040502050405020303" pitchFamily="18" charset="0"/>
              </a:rPr>
              <a:t>(1999-2022) </a:t>
            </a:r>
            <a:endParaRPr lang="en-US" altLang="zh-CN" sz="800" b="1" dirty="0">
              <a:latin typeface="Georgia" panose="02040502050405020303" pitchFamily="18" charset="0"/>
            </a:endParaRPr>
          </a:p>
        </p:txBody>
      </p:sp>
      <p:pic>
        <p:nvPicPr>
          <p:cNvPr id="39" name="图片 38" descr="图片包含 文本&#10;&#10;描述已自动生成"/>
          <p:cNvPicPr>
            <a:picLocks noChangeAspect="1"/>
          </p:cNvPicPr>
          <p:nvPr/>
        </p:nvPicPr>
        <p:blipFill>
          <a:blip r:embed="rId2">
            <a:extLst>
              <a:ext uri="{BEBA8EAE-BF5A-486C-A8C5-ECC9F3942E4B}">
                <a14:imgProps xmlns:a14="http://schemas.microsoft.com/office/drawing/2010/main">
                  <a14:imgLayer r:embed="rId3">
                    <a14:imgEffect>
                      <a14:sharpenSoften amount="94000"/>
                    </a14:imgEffect>
                  </a14:imgLayer>
                </a14:imgProps>
              </a:ext>
            </a:extLst>
          </a:blip>
          <a:stretch>
            <a:fillRect/>
          </a:stretch>
        </p:blipFill>
        <p:spPr>
          <a:xfrm>
            <a:off x="5270737" y="2880305"/>
            <a:ext cx="3109686" cy="1699281"/>
          </a:xfrm>
          <a:prstGeom prst="rect">
            <a:avLst/>
          </a:prstGeom>
        </p:spPr>
      </p:pic>
      <p:sp>
        <p:nvSpPr>
          <p:cNvPr id="40" name="文本框 39"/>
          <p:cNvSpPr txBox="1"/>
          <p:nvPr/>
        </p:nvSpPr>
        <p:spPr>
          <a:xfrm>
            <a:off x="5270737" y="2712712"/>
            <a:ext cx="4580626" cy="215444"/>
          </a:xfrm>
          <a:prstGeom prst="rect">
            <a:avLst/>
          </a:prstGeom>
          <a:noFill/>
        </p:spPr>
        <p:txBody>
          <a:bodyPr wrap="square">
            <a:spAutoFit/>
          </a:bodyPr>
          <a:lstStyle/>
          <a:p>
            <a:r>
              <a:rPr lang="en-US" altLang="zh-CN" sz="800" b="1" dirty="0">
                <a:latin typeface="Georgia" panose="02040502050405020303" pitchFamily="18" charset="0"/>
              </a:rPr>
              <a:t>Top</a:t>
            </a:r>
            <a:r>
              <a:rPr lang="zh-CN" altLang="en-US" sz="800" b="1">
                <a:latin typeface="Georgia" panose="02040502050405020303" pitchFamily="18" charset="0"/>
              </a:rPr>
              <a:t> </a:t>
            </a:r>
            <a:r>
              <a:rPr lang="en-US" altLang="zh-CN" sz="800" b="1" dirty="0">
                <a:latin typeface="Georgia" panose="02040502050405020303" pitchFamily="18" charset="0"/>
              </a:rPr>
              <a:t>10</a:t>
            </a:r>
            <a:r>
              <a:rPr lang="zh-CN" altLang="en-US" sz="800" b="1">
                <a:latin typeface="Georgia" panose="02040502050405020303" pitchFamily="18" charset="0"/>
              </a:rPr>
              <a:t> </a:t>
            </a:r>
            <a:r>
              <a:rPr lang="en-US" altLang="zh-CN" sz="800" b="1" dirty="0">
                <a:latin typeface="Georgia" panose="02040502050405020303" pitchFamily="18" charset="0"/>
              </a:rPr>
              <a:t>Major</a:t>
            </a:r>
            <a:r>
              <a:rPr lang="en-US" altLang="zh-CN" sz="800" b="1" dirty="0">
                <a:effectLst/>
                <a:latin typeface="Georgia" panose="02040502050405020303" pitchFamily="18" charset="0"/>
              </a:rPr>
              <a:t> FDI </a:t>
            </a:r>
            <a:r>
              <a:rPr lang="en-US" altLang="zh-CN" sz="800" b="1" dirty="0">
                <a:latin typeface="Georgia" panose="02040502050405020303" pitchFamily="18" charset="0"/>
              </a:rPr>
              <a:t>Recipients</a:t>
            </a:r>
            <a:r>
              <a:rPr lang="zh-CN" altLang="en-US" sz="800" b="1">
                <a:latin typeface="Georgia" panose="02040502050405020303" pitchFamily="18" charset="0"/>
              </a:rPr>
              <a:t> </a:t>
            </a:r>
            <a:r>
              <a:rPr lang="en-US" altLang="zh-CN" sz="800" b="1" dirty="0">
                <a:latin typeface="Georgia" panose="02040502050405020303" pitchFamily="18" charset="0"/>
              </a:rPr>
              <a:t>in</a:t>
            </a:r>
            <a:r>
              <a:rPr lang="zh-CN" altLang="en-US" sz="800" b="1">
                <a:latin typeface="Georgia" panose="02040502050405020303" pitchFamily="18" charset="0"/>
              </a:rPr>
              <a:t> </a:t>
            </a:r>
            <a:r>
              <a:rPr lang="en-US" altLang="zh-CN" sz="800" b="1" dirty="0">
                <a:latin typeface="Georgia" panose="02040502050405020303" pitchFamily="18" charset="0"/>
              </a:rPr>
              <a:t>2022</a:t>
            </a:r>
            <a:r>
              <a:rPr lang="en-US" altLang="zh-CN" sz="800" b="1" dirty="0">
                <a:effectLst/>
                <a:latin typeface="Georgia" panose="02040502050405020303" pitchFamily="18" charset="0"/>
              </a:rPr>
              <a:t> </a:t>
            </a:r>
            <a:endParaRPr lang="en-US" altLang="zh-CN" sz="800" b="1" dirty="0">
              <a:latin typeface="Georgia" panose="02040502050405020303" pitchFamily="18" charset="0"/>
            </a:endParaRPr>
          </a:p>
        </p:txBody>
      </p:sp>
      <p:sp>
        <p:nvSpPr>
          <p:cNvPr id="42" name="文本框 41"/>
          <p:cNvSpPr txBox="1"/>
          <p:nvPr/>
        </p:nvSpPr>
        <p:spPr>
          <a:xfrm>
            <a:off x="251144" y="894515"/>
            <a:ext cx="4934778" cy="246221"/>
          </a:xfrm>
          <a:prstGeom prst="rect">
            <a:avLst/>
          </a:prstGeom>
          <a:noFill/>
        </p:spPr>
        <p:txBody>
          <a:bodyPr wrap="square">
            <a:spAutoFit/>
          </a:bodyPr>
          <a:lstStyle/>
          <a:p>
            <a:pPr marL="171450" indent="-171450" algn="just">
              <a:buFont typeface="Arial" panose="020B0604020202020204" pitchFamily="34" charset="0"/>
              <a:buChar char="•"/>
            </a:pPr>
            <a:r>
              <a:rPr lang="en-US" altLang="zh-CN" sz="1000" b="1" dirty="0">
                <a:effectLst/>
                <a:latin typeface="Georgia" panose="02040502050405020303" pitchFamily="18" charset="0"/>
              </a:rPr>
              <a:t>FOREIGN</a:t>
            </a:r>
            <a:r>
              <a:rPr lang="zh-CN" altLang="en-US" sz="1000" b="1">
                <a:effectLst/>
                <a:latin typeface="Georgia" panose="02040502050405020303" pitchFamily="18" charset="0"/>
              </a:rPr>
              <a:t> </a:t>
            </a:r>
            <a:r>
              <a:rPr lang="en-US" altLang="zh-CN" sz="1000" b="1" dirty="0">
                <a:effectLst/>
                <a:latin typeface="Georgia" panose="02040502050405020303" pitchFamily="18" charset="0"/>
              </a:rPr>
              <a:t>INVESTMENT</a:t>
            </a:r>
            <a:endParaRPr lang="en-US" altLang="zh-CN" sz="1000" b="1" dirty="0">
              <a:effectLst/>
              <a:latin typeface="Georgia" panose="02040502050405020303"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图表, 折线图&#10;&#10;描述已自动生成"/>
          <p:cNvPicPr>
            <a:picLocks noChangeAspect="1"/>
          </p:cNvPicPr>
          <p:nvPr/>
        </p:nvPicPr>
        <p:blipFill>
          <a:blip r:embed="rId1"/>
          <a:stretch>
            <a:fillRect/>
          </a:stretch>
        </p:blipFill>
        <p:spPr>
          <a:xfrm>
            <a:off x="4855615" y="2743152"/>
            <a:ext cx="3600526" cy="2142998"/>
          </a:xfrm>
          <a:prstGeom prst="rect">
            <a:avLst/>
          </a:prstGeom>
        </p:spPr>
      </p:pic>
      <p:cxnSp>
        <p:nvCxnSpPr>
          <p:cNvPr id="9" name="直接连接符 14"/>
          <p:cNvCxnSpPr/>
          <p:nvPr/>
        </p:nvCxnSpPr>
        <p:spPr>
          <a:xfrm>
            <a:off x="387867" y="763999"/>
            <a:ext cx="4606605" cy="0"/>
          </a:xfrm>
          <a:prstGeom prst="line">
            <a:avLst/>
          </a:prstGeom>
          <a:ln w="12700">
            <a:solidFill>
              <a:schemeClr val="bg1">
                <a:lumMod val="75000"/>
                <a:alpha val="80000"/>
              </a:schemeClr>
            </a:solidFill>
          </a:ln>
        </p:spPr>
        <p:style>
          <a:lnRef idx="1">
            <a:schemeClr val="dk1"/>
          </a:lnRef>
          <a:fillRef idx="0">
            <a:schemeClr val="dk1"/>
          </a:fillRef>
          <a:effectRef idx="0">
            <a:schemeClr val="dk1"/>
          </a:effectRef>
          <a:fontRef idx="minor">
            <a:schemeClr val="tx1"/>
          </a:fontRef>
        </p:style>
      </p:cxnSp>
      <p:sp>
        <p:nvSpPr>
          <p:cNvPr id="5" name="灯片编号占位符 4"/>
          <p:cNvSpPr>
            <a:spLocks noGrp="1"/>
          </p:cNvSpPr>
          <p:nvPr>
            <p:ph type="sldNum" sz="quarter" idx="10"/>
          </p:nvPr>
        </p:nvSpPr>
        <p:spPr>
          <a:xfrm>
            <a:off x="8314840" y="4913981"/>
            <a:ext cx="378739" cy="281593"/>
          </a:xfrm>
        </p:spPr>
        <p:txBody>
          <a:bodyPr/>
          <a:lstStyle/>
          <a:p>
            <a:fld id="{45F3BD24-A578-5544-8B66-0AC732B1B665}" type="slidenum">
              <a:rPr kumimoji="1" lang="zh-CN" altLang="en-US" smtClean="0">
                <a:latin typeface="Arial" panose="020B0604020202020204" pitchFamily="34" charset="0"/>
                <a:ea typeface="微软雅黑" panose="020B0503020204020204" pitchFamily="34" charset="-122"/>
                <a:cs typeface="Arial" panose="020B0604020202020204" pitchFamily="34" charset="0"/>
              </a:rPr>
            </a:fld>
            <a:endParaRPr kumimoji="1" lang="zh-CN" altLang="en-US">
              <a:latin typeface="Arial" panose="020B0604020202020204" pitchFamily="34" charset="0"/>
              <a:ea typeface="微软雅黑" panose="020B0503020204020204" pitchFamily="34" charset="-122"/>
              <a:cs typeface="Arial" panose="020B0604020202020204" pitchFamily="34" charset="0"/>
            </a:endParaRPr>
          </a:p>
        </p:txBody>
      </p:sp>
      <p:sp>
        <p:nvSpPr>
          <p:cNvPr id="11" name="文本框 10"/>
          <p:cNvSpPr txBox="1"/>
          <p:nvPr/>
        </p:nvSpPr>
        <p:spPr>
          <a:xfrm>
            <a:off x="245449" y="1197147"/>
            <a:ext cx="8220343" cy="1169551"/>
          </a:xfrm>
          <a:prstGeom prst="rect">
            <a:avLst/>
          </a:prstGeom>
          <a:noFill/>
        </p:spPr>
        <p:txBody>
          <a:bodyPr wrap="square" rtlCol="0">
            <a:spAutoFit/>
          </a:bodyPr>
          <a:lstStyle/>
          <a:p>
            <a:pPr marL="171450" indent="-171450" algn="just">
              <a:buFont typeface="Arial" panose="020B0604020202020204" pitchFamily="34" charset="0"/>
              <a:buChar char="•"/>
            </a:pPr>
            <a:r>
              <a:rPr lang="en-US" altLang="zh-CN" sz="1000" dirty="0">
                <a:effectLst/>
                <a:latin typeface="Georgia" panose="02040502050405020303" pitchFamily="18" charset="0"/>
              </a:rPr>
              <a:t>According</a:t>
            </a:r>
            <a:r>
              <a:rPr lang="zh-CN" altLang="en-US" sz="1000">
                <a:effectLst/>
                <a:latin typeface="Georgia" panose="02040502050405020303" pitchFamily="18" charset="0"/>
              </a:rPr>
              <a:t> </a:t>
            </a:r>
            <a:r>
              <a:rPr lang="en-US" altLang="zh-CN" sz="1000" dirty="0">
                <a:effectLst/>
                <a:latin typeface="Georgia" panose="02040502050405020303" pitchFamily="18" charset="0"/>
              </a:rPr>
              <a:t>to</a:t>
            </a:r>
            <a:r>
              <a:rPr lang="zh-CN" altLang="en-US" sz="1000">
                <a:effectLst/>
                <a:latin typeface="Georgia" panose="02040502050405020303" pitchFamily="18" charset="0"/>
              </a:rPr>
              <a:t> </a:t>
            </a:r>
            <a:r>
              <a:rPr lang="en-US" altLang="zh-CN" sz="1000" dirty="0">
                <a:effectLst/>
                <a:latin typeface="Georgia" panose="02040502050405020303" pitchFamily="18" charset="0"/>
              </a:rPr>
              <a:t>the</a:t>
            </a:r>
            <a:r>
              <a:rPr lang="zh-CN" altLang="en-US" sz="1000">
                <a:effectLst/>
                <a:latin typeface="Georgia" panose="02040502050405020303" pitchFamily="18" charset="0"/>
              </a:rPr>
              <a:t> </a:t>
            </a:r>
            <a:r>
              <a:rPr lang="en-US" altLang="zh-CN" sz="1000" dirty="0">
                <a:effectLst/>
                <a:latin typeface="Georgia" panose="02040502050405020303" pitchFamily="18" charset="0"/>
              </a:rPr>
              <a:t>latest</a:t>
            </a:r>
            <a:r>
              <a:rPr lang="zh-CN" altLang="en-US" sz="1000">
                <a:effectLst/>
                <a:latin typeface="Georgia" panose="02040502050405020303" pitchFamily="18" charset="0"/>
              </a:rPr>
              <a:t> </a:t>
            </a:r>
            <a:r>
              <a:rPr lang="en-US" altLang="zh-CN" sz="1000" i="1" dirty="0">
                <a:effectLst/>
                <a:latin typeface="Georgia" panose="02040502050405020303" pitchFamily="18" charset="0"/>
              </a:rPr>
              <a:t>Report</a:t>
            </a:r>
            <a:r>
              <a:rPr lang="zh-CN" altLang="en-US" sz="1000" i="1">
                <a:effectLst/>
                <a:latin typeface="Georgia" panose="02040502050405020303" pitchFamily="18" charset="0"/>
              </a:rPr>
              <a:t> </a:t>
            </a:r>
            <a:r>
              <a:rPr lang="en-US" altLang="zh-CN" sz="1000" i="1" dirty="0">
                <a:effectLst/>
                <a:latin typeface="Georgia" panose="02040502050405020303" pitchFamily="18" charset="0"/>
              </a:rPr>
              <a:t>on</a:t>
            </a:r>
            <a:r>
              <a:rPr lang="zh-CN" altLang="en-US" sz="1000" i="1">
                <a:effectLst/>
                <a:latin typeface="Georgia" panose="02040502050405020303" pitchFamily="18" charset="0"/>
              </a:rPr>
              <a:t> </a:t>
            </a:r>
            <a:r>
              <a:rPr lang="en-US" altLang="zh-CN" sz="1000" i="1" dirty="0">
                <a:latin typeface="Georgia" panose="02040502050405020303" pitchFamily="18" charset="0"/>
              </a:rPr>
              <a:t>Foreign</a:t>
            </a:r>
            <a:r>
              <a:rPr lang="zh-CN" altLang="en-US" sz="1000" i="1">
                <a:latin typeface="Georgia" panose="02040502050405020303" pitchFamily="18" charset="0"/>
              </a:rPr>
              <a:t> </a:t>
            </a:r>
            <a:r>
              <a:rPr lang="en-US" altLang="zh-CN" sz="1000" i="1" dirty="0">
                <a:latin typeface="Georgia" panose="02040502050405020303" pitchFamily="18" charset="0"/>
              </a:rPr>
              <a:t>Investment</a:t>
            </a:r>
            <a:r>
              <a:rPr lang="zh-CN" altLang="en-US" sz="1000" i="1">
                <a:latin typeface="Georgia" panose="02040502050405020303" pitchFamily="18" charset="0"/>
              </a:rPr>
              <a:t> </a:t>
            </a:r>
            <a:r>
              <a:rPr lang="en-US" altLang="zh-CN" sz="1000" i="1" dirty="0">
                <a:latin typeface="Georgia" panose="02040502050405020303" pitchFamily="18" charset="0"/>
              </a:rPr>
              <a:t>in</a:t>
            </a:r>
            <a:r>
              <a:rPr lang="zh-CN" altLang="en-US" sz="1000" i="1">
                <a:latin typeface="Georgia" panose="02040502050405020303" pitchFamily="18" charset="0"/>
              </a:rPr>
              <a:t> </a:t>
            </a:r>
            <a:r>
              <a:rPr lang="en-US" altLang="zh-CN" sz="1000" i="1" dirty="0">
                <a:latin typeface="Georgia" panose="02040502050405020303" pitchFamily="18" charset="0"/>
              </a:rPr>
              <a:t>China</a:t>
            </a:r>
            <a:r>
              <a:rPr lang="zh-CN" altLang="en-US" sz="1000" i="1">
                <a:latin typeface="Georgia" panose="02040502050405020303" pitchFamily="18" charset="0"/>
              </a:rPr>
              <a:t> </a:t>
            </a:r>
            <a:r>
              <a:rPr lang="en-US" altLang="zh-CN" sz="1000" i="1" dirty="0">
                <a:latin typeface="Georgia" panose="02040502050405020303" pitchFamily="18" charset="0"/>
              </a:rPr>
              <a:t>2022</a:t>
            </a:r>
            <a:r>
              <a:rPr lang="zh-CN" altLang="en-US" sz="1000" i="1">
                <a:latin typeface="Georgia" panose="02040502050405020303" pitchFamily="18" charset="0"/>
              </a:rPr>
              <a:t> </a:t>
            </a:r>
            <a:r>
              <a:rPr lang="en-US" altLang="zh-CN" sz="1000" dirty="0">
                <a:latin typeface="Georgia" panose="02040502050405020303" pitchFamily="18" charset="0"/>
              </a:rPr>
              <a:t>issued</a:t>
            </a:r>
            <a:r>
              <a:rPr lang="zh-CN" altLang="en-US" sz="1000">
                <a:latin typeface="Georgia" panose="02040502050405020303" pitchFamily="18" charset="0"/>
              </a:rPr>
              <a:t> </a:t>
            </a:r>
            <a:r>
              <a:rPr lang="en-US" altLang="zh-CN" sz="1000" dirty="0">
                <a:latin typeface="Georgia" panose="02040502050405020303" pitchFamily="18" charset="0"/>
              </a:rPr>
              <a:t>by</a:t>
            </a:r>
            <a:r>
              <a:rPr lang="zh-CN" altLang="en-US" sz="1000">
                <a:latin typeface="Georgia" panose="02040502050405020303" pitchFamily="18" charset="0"/>
              </a:rPr>
              <a:t> </a:t>
            </a:r>
            <a:r>
              <a:rPr lang="en-US" altLang="zh-CN" sz="1000" dirty="0">
                <a:latin typeface="Georgia" panose="02040502050405020303" pitchFamily="18" charset="0"/>
              </a:rPr>
              <a:t>the</a:t>
            </a:r>
            <a:r>
              <a:rPr lang="zh-CN" altLang="en-US" sz="1000">
                <a:latin typeface="Georgia" panose="02040502050405020303" pitchFamily="18" charset="0"/>
              </a:rPr>
              <a:t> </a:t>
            </a:r>
            <a:r>
              <a:rPr lang="en-US" altLang="zh-CN" sz="1000" dirty="0">
                <a:latin typeface="Georgia" panose="02040502050405020303" pitchFamily="18" charset="0"/>
              </a:rPr>
              <a:t>Ministry</a:t>
            </a:r>
            <a:r>
              <a:rPr lang="zh-CN" altLang="en-US" sz="1000">
                <a:latin typeface="Georgia" panose="02040502050405020303" pitchFamily="18" charset="0"/>
              </a:rPr>
              <a:t> </a:t>
            </a:r>
            <a:r>
              <a:rPr lang="en-US" altLang="zh-CN" sz="1000" dirty="0">
                <a:latin typeface="Georgia" panose="02040502050405020303" pitchFamily="18" charset="0"/>
              </a:rPr>
              <a:t>of</a:t>
            </a:r>
            <a:r>
              <a:rPr lang="zh-CN" altLang="en-US" sz="1000">
                <a:latin typeface="Georgia" panose="02040502050405020303" pitchFamily="18" charset="0"/>
              </a:rPr>
              <a:t> </a:t>
            </a:r>
            <a:r>
              <a:rPr lang="en-US" altLang="zh-CN" sz="1000" dirty="0">
                <a:latin typeface="Georgia" panose="02040502050405020303" pitchFamily="18" charset="0"/>
              </a:rPr>
              <a:t>Commerce</a:t>
            </a:r>
            <a:r>
              <a:rPr lang="zh-CN" altLang="en-US" sz="1000">
                <a:latin typeface="Georgia" panose="02040502050405020303" pitchFamily="18" charset="0"/>
              </a:rPr>
              <a:t> </a:t>
            </a:r>
            <a:r>
              <a:rPr lang="en-US" altLang="zh-CN" sz="1000" dirty="0">
                <a:latin typeface="Georgia" panose="02040502050405020303" pitchFamily="18" charset="0"/>
              </a:rPr>
              <a:t>at</a:t>
            </a:r>
            <a:r>
              <a:rPr lang="zh-CN" altLang="en-US" sz="1000">
                <a:latin typeface="Georgia" panose="02040502050405020303" pitchFamily="18" charset="0"/>
              </a:rPr>
              <a:t> </a:t>
            </a:r>
            <a:r>
              <a:rPr lang="en-US" altLang="zh-CN" sz="1000" dirty="0">
                <a:latin typeface="Georgia" panose="02040502050405020303" pitchFamily="18" charset="0"/>
              </a:rPr>
              <a:t>the</a:t>
            </a:r>
            <a:r>
              <a:rPr lang="zh-CN" altLang="en-US" sz="1000">
                <a:latin typeface="Georgia" panose="02040502050405020303" pitchFamily="18" charset="0"/>
              </a:rPr>
              <a:t> </a:t>
            </a:r>
            <a:r>
              <a:rPr lang="en-US" altLang="zh-CN" sz="1000" dirty="0">
                <a:latin typeface="Georgia" panose="02040502050405020303" pitchFamily="18" charset="0"/>
              </a:rPr>
              <a:t>beginning</a:t>
            </a:r>
            <a:r>
              <a:rPr lang="zh-CN" altLang="en-US" sz="1000">
                <a:latin typeface="Georgia" panose="02040502050405020303" pitchFamily="18" charset="0"/>
              </a:rPr>
              <a:t> </a:t>
            </a:r>
            <a:r>
              <a:rPr lang="en-US" altLang="zh-CN" sz="1000" dirty="0">
                <a:latin typeface="Georgia" panose="02040502050405020303" pitchFamily="18" charset="0"/>
              </a:rPr>
              <a:t>of</a:t>
            </a:r>
            <a:r>
              <a:rPr lang="zh-CN" altLang="en-US" sz="1000">
                <a:latin typeface="Georgia" panose="02040502050405020303" pitchFamily="18" charset="0"/>
              </a:rPr>
              <a:t> </a:t>
            </a:r>
            <a:r>
              <a:rPr lang="en-US" altLang="zh-CN" sz="1000" dirty="0">
                <a:latin typeface="Georgia" panose="02040502050405020303" pitchFamily="18" charset="0"/>
              </a:rPr>
              <a:t>this</a:t>
            </a:r>
            <a:r>
              <a:rPr lang="zh-CN" altLang="en-US" sz="1000">
                <a:latin typeface="Georgia" panose="02040502050405020303" pitchFamily="18" charset="0"/>
              </a:rPr>
              <a:t> </a:t>
            </a:r>
            <a:r>
              <a:rPr lang="en-US" altLang="zh-CN" sz="1000" dirty="0">
                <a:latin typeface="Georgia" panose="02040502050405020303" pitchFamily="18" charset="0"/>
              </a:rPr>
              <a:t>year,</a:t>
            </a:r>
            <a:r>
              <a:rPr lang="zh-CN" altLang="en-US" sz="1000">
                <a:latin typeface="Georgia" panose="02040502050405020303" pitchFamily="18" charset="0"/>
              </a:rPr>
              <a:t> </a:t>
            </a:r>
            <a:r>
              <a:rPr lang="en-US" altLang="zh-CN" sz="1000" dirty="0">
                <a:latin typeface="Georgia" panose="02040502050405020303" pitchFamily="18" charset="0"/>
              </a:rPr>
              <a:t>in</a:t>
            </a:r>
            <a:r>
              <a:rPr lang="en-US" altLang="zh-CN" sz="1000" dirty="0">
                <a:effectLst/>
                <a:latin typeface="Georgia" panose="02040502050405020303" pitchFamily="18" charset="0"/>
              </a:rPr>
              <a:t> 2021, the </a:t>
            </a:r>
            <a:r>
              <a:rPr lang="en-US" altLang="zh-CN" sz="1000" b="1" u="sng" dirty="0">
                <a:effectLst/>
                <a:latin typeface="Georgia" panose="02040502050405020303" pitchFamily="18" charset="0"/>
              </a:rPr>
              <a:t>foreign capital actually</a:t>
            </a:r>
            <a:r>
              <a:rPr lang="zh-CN" altLang="en-US" sz="1000" b="1" u="sng">
                <a:effectLst/>
                <a:latin typeface="Georgia" panose="02040502050405020303" pitchFamily="18" charset="0"/>
              </a:rPr>
              <a:t> </a:t>
            </a:r>
            <a:r>
              <a:rPr lang="en-US" altLang="zh-CN" sz="1000" b="1" u="sng" dirty="0">
                <a:effectLst/>
                <a:latin typeface="Georgia" panose="02040502050405020303" pitchFamily="18" charset="0"/>
              </a:rPr>
              <a:t>utilized</a:t>
            </a:r>
            <a:r>
              <a:rPr lang="en-US" altLang="zh-CN" sz="1000" dirty="0">
                <a:effectLst/>
                <a:latin typeface="Georgia" panose="02040502050405020303" pitchFamily="18" charset="0"/>
              </a:rPr>
              <a:t> in China </a:t>
            </a:r>
            <a:r>
              <a:rPr lang="en-US" altLang="zh-CN" sz="1000" b="1" u="sng" dirty="0">
                <a:effectLst/>
                <a:latin typeface="Georgia" panose="02040502050405020303" pitchFamily="18" charset="0"/>
              </a:rPr>
              <a:t>reached a record high of USD 180.96 billion</a:t>
            </a:r>
            <a:r>
              <a:rPr lang="en-US" altLang="zh-CN" sz="1000" dirty="0">
                <a:effectLst/>
                <a:latin typeface="Georgia" panose="02040502050405020303" pitchFamily="18" charset="0"/>
              </a:rPr>
              <a:t>, with </a:t>
            </a:r>
            <a:r>
              <a:rPr lang="en-US" altLang="zh-CN" sz="1000" b="1" u="sng" dirty="0">
                <a:effectLst/>
                <a:latin typeface="Georgia" panose="02040502050405020303" pitchFamily="18" charset="0"/>
              </a:rPr>
              <a:t>a growth rate of 21.2%</a:t>
            </a:r>
            <a:r>
              <a:rPr lang="en-US" altLang="zh-CN" sz="1000" dirty="0">
                <a:effectLst/>
                <a:latin typeface="Georgia" panose="02040502050405020303" pitchFamily="18" charset="0"/>
              </a:rPr>
              <a:t>. 48,000 foreign-funded enterprises were </a:t>
            </a:r>
            <a:r>
              <a:rPr lang="en-US" altLang="zh-CN" sz="1000" b="1" u="sng" dirty="0">
                <a:effectLst/>
                <a:latin typeface="Georgia" panose="02040502050405020303" pitchFamily="18" charset="0"/>
              </a:rPr>
              <a:t>newly established</a:t>
            </a:r>
            <a:r>
              <a:rPr lang="en-US" altLang="zh-CN" sz="1000" dirty="0">
                <a:effectLst/>
                <a:latin typeface="Georgia" panose="02040502050405020303" pitchFamily="18" charset="0"/>
              </a:rPr>
              <a:t>, </a:t>
            </a:r>
            <a:r>
              <a:rPr lang="en-US" altLang="zh-CN" sz="1000" b="1" u="sng" dirty="0">
                <a:effectLst/>
                <a:latin typeface="Georgia" panose="02040502050405020303" pitchFamily="18" charset="0"/>
              </a:rPr>
              <a:t>a year-on-year increase of 23.5%</a:t>
            </a:r>
            <a:r>
              <a:rPr lang="en-US" altLang="zh-CN" sz="1000" dirty="0">
                <a:effectLst/>
                <a:latin typeface="Georgia" panose="02040502050405020303" pitchFamily="18" charset="0"/>
              </a:rPr>
              <a:t>, which indicates a “</a:t>
            </a:r>
            <a:r>
              <a:rPr lang="en-US" altLang="zh-CN" sz="1000" b="1" u="sng" dirty="0">
                <a:effectLst/>
                <a:latin typeface="Georgia" panose="02040502050405020303" pitchFamily="18" charset="0"/>
              </a:rPr>
              <a:t>double growth</a:t>
            </a:r>
            <a:r>
              <a:rPr lang="en-US" altLang="zh-CN" sz="1000" dirty="0">
                <a:effectLst/>
                <a:latin typeface="Georgia" panose="02040502050405020303" pitchFamily="18" charset="0"/>
              </a:rPr>
              <a:t>” in the scale of investment absorbed and the number of enterprises established. The foreign capital actually</a:t>
            </a:r>
            <a:r>
              <a:rPr lang="zh-CN" altLang="en-US" sz="1000">
                <a:effectLst/>
                <a:latin typeface="Georgia" panose="02040502050405020303" pitchFamily="18" charset="0"/>
              </a:rPr>
              <a:t> </a:t>
            </a:r>
            <a:r>
              <a:rPr lang="en-US" altLang="zh-CN" sz="1000" dirty="0">
                <a:effectLst/>
                <a:latin typeface="Georgia" panose="02040502050405020303" pitchFamily="18" charset="0"/>
              </a:rPr>
              <a:t>utilized by China accounted for </a:t>
            </a:r>
            <a:r>
              <a:rPr lang="en-US" altLang="zh-CN" sz="1000" b="1" u="sng" dirty="0">
                <a:effectLst/>
                <a:latin typeface="Georgia" panose="02040502050405020303" pitchFamily="18" charset="0"/>
              </a:rPr>
              <a:t>11.4% of global transnational investment</a:t>
            </a:r>
            <a:r>
              <a:rPr lang="en-US" altLang="zh-CN" sz="1000" dirty="0">
                <a:effectLst/>
                <a:latin typeface="Georgia" panose="02040502050405020303" pitchFamily="18" charset="0"/>
              </a:rPr>
              <a:t>, up from 8.3% in 2017. </a:t>
            </a:r>
            <a:endParaRPr lang="en-US" altLang="zh-CN" sz="1000" dirty="0">
              <a:effectLst/>
              <a:latin typeface="Georgia" panose="02040502050405020303" pitchFamily="18" charset="0"/>
            </a:endParaRPr>
          </a:p>
          <a:p>
            <a:pPr algn="just"/>
            <a:endParaRPr lang="en-US" altLang="zh-CN" sz="1000" dirty="0">
              <a:effectLst/>
              <a:latin typeface="Georgia" panose="02040502050405020303" pitchFamily="18" charset="0"/>
            </a:endParaRPr>
          </a:p>
          <a:p>
            <a:pPr algn="just"/>
            <a:endParaRPr lang="en-US" altLang="zh-CN" sz="1000" dirty="0">
              <a:effectLst/>
              <a:latin typeface="Georgia" panose="02040502050405020303" pitchFamily="18" charset="0"/>
            </a:endParaRPr>
          </a:p>
        </p:txBody>
      </p:sp>
      <p:pic>
        <p:nvPicPr>
          <p:cNvPr id="17" name="图片 16" descr="图表&#10;&#10;描述已自动生成"/>
          <p:cNvPicPr>
            <a:picLocks noChangeAspect="1"/>
          </p:cNvPicPr>
          <p:nvPr/>
        </p:nvPicPr>
        <p:blipFill>
          <a:blip r:embed="rId2"/>
          <a:stretch>
            <a:fillRect/>
          </a:stretch>
        </p:blipFill>
        <p:spPr>
          <a:xfrm>
            <a:off x="508683" y="2814154"/>
            <a:ext cx="3581438" cy="2071996"/>
          </a:xfrm>
          <a:prstGeom prst="rect">
            <a:avLst/>
          </a:prstGeom>
        </p:spPr>
      </p:pic>
      <p:sp>
        <p:nvSpPr>
          <p:cNvPr id="23" name="文本框 22"/>
          <p:cNvSpPr txBox="1"/>
          <p:nvPr/>
        </p:nvSpPr>
        <p:spPr>
          <a:xfrm>
            <a:off x="473092" y="2182879"/>
            <a:ext cx="3874779" cy="338554"/>
          </a:xfrm>
          <a:prstGeom prst="rect">
            <a:avLst/>
          </a:prstGeom>
          <a:noFill/>
        </p:spPr>
        <p:txBody>
          <a:bodyPr wrap="none" rtlCol="0">
            <a:spAutoFit/>
          </a:bodyPr>
          <a:lstStyle/>
          <a:p>
            <a:r>
              <a:rPr lang="en-US" altLang="zh-CN" sz="800" b="1" dirty="0">
                <a:effectLst/>
                <a:latin typeface="Georgia" panose="02040502050405020303" pitchFamily="18" charset="0"/>
              </a:rPr>
              <a:t>Details of Foreign </a:t>
            </a:r>
            <a:r>
              <a:rPr lang="en-US" altLang="zh-CN" sz="800" b="1" dirty="0">
                <a:latin typeface="Georgia" panose="02040502050405020303" pitchFamily="18" charset="0"/>
              </a:rPr>
              <a:t>C</a:t>
            </a:r>
            <a:r>
              <a:rPr lang="en-US" altLang="zh-CN" sz="800" b="1" dirty="0">
                <a:effectLst/>
                <a:latin typeface="Georgia" panose="02040502050405020303" pitchFamily="18" charset="0"/>
              </a:rPr>
              <a:t>apital </a:t>
            </a:r>
            <a:r>
              <a:rPr lang="en-US" altLang="zh-CN" sz="800" b="1" dirty="0">
                <a:latin typeface="Georgia" panose="02040502050405020303" pitchFamily="18" charset="0"/>
              </a:rPr>
              <a:t>A</a:t>
            </a:r>
            <a:r>
              <a:rPr lang="en-US" altLang="zh-CN" sz="800" b="1" dirty="0">
                <a:effectLst/>
                <a:latin typeface="Georgia" panose="02040502050405020303" pitchFamily="18" charset="0"/>
              </a:rPr>
              <a:t>ctually </a:t>
            </a:r>
            <a:r>
              <a:rPr lang="en-US" altLang="zh-CN" sz="800" b="1" dirty="0">
                <a:latin typeface="Georgia" panose="02040502050405020303" pitchFamily="18" charset="0"/>
              </a:rPr>
              <a:t>U</a:t>
            </a:r>
            <a:r>
              <a:rPr lang="en-US" altLang="zh-CN" sz="800" b="1" dirty="0">
                <a:effectLst/>
                <a:latin typeface="Georgia" panose="02040502050405020303" pitchFamily="18" charset="0"/>
              </a:rPr>
              <a:t>tilized by China during 2017-2021 </a:t>
            </a:r>
            <a:endParaRPr lang="en-US" altLang="zh-CN" sz="800" b="1" dirty="0">
              <a:effectLst/>
              <a:latin typeface="Georgia" panose="02040502050405020303" pitchFamily="18" charset="0"/>
            </a:endParaRPr>
          </a:p>
          <a:p>
            <a:endParaRPr kumimoji="1" lang="zh-CN" altLang="en-US" sz="800" b="1">
              <a:latin typeface="Georgia" panose="02040502050405020303" pitchFamily="18" charset="0"/>
            </a:endParaRPr>
          </a:p>
        </p:txBody>
      </p:sp>
      <p:sp>
        <p:nvSpPr>
          <p:cNvPr id="24" name="文本框 23"/>
          <p:cNvSpPr txBox="1"/>
          <p:nvPr/>
        </p:nvSpPr>
        <p:spPr>
          <a:xfrm>
            <a:off x="4914961" y="2182879"/>
            <a:ext cx="3600526" cy="461665"/>
          </a:xfrm>
          <a:prstGeom prst="rect">
            <a:avLst/>
          </a:prstGeom>
          <a:noFill/>
        </p:spPr>
        <p:txBody>
          <a:bodyPr wrap="square" rtlCol="0">
            <a:spAutoFit/>
          </a:bodyPr>
          <a:lstStyle/>
          <a:p>
            <a:r>
              <a:rPr lang="en-US" altLang="zh-CN" sz="800" b="1" dirty="0">
                <a:effectLst/>
                <a:latin typeface="Georgia" panose="02040502050405020303" pitchFamily="18" charset="0"/>
              </a:rPr>
              <a:t>Number of Newly-Established Foreign-Funded Enterprises in China during 2017-2021 </a:t>
            </a:r>
            <a:endParaRPr lang="en-US" altLang="zh-CN" sz="800" b="1" dirty="0">
              <a:effectLst/>
              <a:latin typeface="Georgia" panose="02040502050405020303" pitchFamily="18" charset="0"/>
            </a:endParaRPr>
          </a:p>
          <a:p>
            <a:endParaRPr kumimoji="1" lang="zh-CN" altLang="en-US" sz="800">
              <a:latin typeface="Georgia" panose="02040502050405020303" pitchFamily="18" charset="0"/>
            </a:endParaRPr>
          </a:p>
        </p:txBody>
      </p:sp>
      <p:sp>
        <p:nvSpPr>
          <p:cNvPr id="25" name="文本框 24"/>
          <p:cNvSpPr txBox="1"/>
          <p:nvPr/>
        </p:nvSpPr>
        <p:spPr>
          <a:xfrm>
            <a:off x="473092" y="2367545"/>
            <a:ext cx="2484976" cy="276999"/>
          </a:xfrm>
          <a:prstGeom prst="rect">
            <a:avLst/>
          </a:prstGeom>
          <a:noFill/>
        </p:spPr>
        <p:txBody>
          <a:bodyPr wrap="none" rtlCol="0">
            <a:spAutoFit/>
          </a:bodyPr>
          <a:lstStyle/>
          <a:p>
            <a:r>
              <a:rPr lang="en-US" altLang="zh-CN" sz="600" dirty="0">
                <a:effectLst/>
                <a:latin typeface="Georgia" panose="02040502050405020303" pitchFamily="18" charset="0"/>
              </a:rPr>
              <a:t>Source: Foreign investment statistics of the Ministry of Commerce. </a:t>
            </a:r>
            <a:endParaRPr lang="en-US" altLang="zh-CN" sz="600" dirty="0">
              <a:effectLst/>
              <a:latin typeface="Georgia" panose="02040502050405020303" pitchFamily="18" charset="0"/>
            </a:endParaRPr>
          </a:p>
          <a:p>
            <a:endParaRPr kumimoji="1" lang="zh-CN" altLang="en-US" sz="600">
              <a:latin typeface="Georgia" panose="02040502050405020303" pitchFamily="18" charset="0"/>
            </a:endParaRPr>
          </a:p>
        </p:txBody>
      </p:sp>
      <p:sp>
        <p:nvSpPr>
          <p:cNvPr id="26" name="文本框 25"/>
          <p:cNvSpPr txBox="1"/>
          <p:nvPr/>
        </p:nvSpPr>
        <p:spPr>
          <a:xfrm>
            <a:off x="4914960" y="2467060"/>
            <a:ext cx="2484976" cy="276999"/>
          </a:xfrm>
          <a:prstGeom prst="rect">
            <a:avLst/>
          </a:prstGeom>
          <a:noFill/>
        </p:spPr>
        <p:txBody>
          <a:bodyPr wrap="none" rtlCol="0">
            <a:spAutoFit/>
          </a:bodyPr>
          <a:lstStyle/>
          <a:p>
            <a:r>
              <a:rPr lang="en-US" altLang="zh-CN" sz="600" dirty="0">
                <a:effectLst/>
                <a:latin typeface="Georgia" panose="02040502050405020303" pitchFamily="18" charset="0"/>
              </a:rPr>
              <a:t>Source: Foreign investment statistics of the Ministry of Commerce. </a:t>
            </a:r>
            <a:endParaRPr lang="en-US" altLang="zh-CN" sz="600" dirty="0">
              <a:effectLst/>
              <a:latin typeface="Georgia" panose="02040502050405020303" pitchFamily="18" charset="0"/>
            </a:endParaRPr>
          </a:p>
          <a:p>
            <a:endParaRPr kumimoji="1" lang="zh-CN" altLang="en-US" sz="600">
              <a:latin typeface="Georgia" panose="02040502050405020303" pitchFamily="18" charset="0"/>
            </a:endParaRPr>
          </a:p>
        </p:txBody>
      </p:sp>
      <p:sp>
        <p:nvSpPr>
          <p:cNvPr id="6" name="文本框 5"/>
          <p:cNvSpPr txBox="1"/>
          <p:nvPr/>
        </p:nvSpPr>
        <p:spPr>
          <a:xfrm>
            <a:off x="251144" y="894515"/>
            <a:ext cx="4934778" cy="246221"/>
          </a:xfrm>
          <a:prstGeom prst="rect">
            <a:avLst/>
          </a:prstGeom>
          <a:noFill/>
        </p:spPr>
        <p:txBody>
          <a:bodyPr wrap="square">
            <a:spAutoFit/>
          </a:bodyPr>
          <a:lstStyle/>
          <a:p>
            <a:pPr marL="171450" indent="-171450" algn="just">
              <a:buFont typeface="Arial" panose="020B0604020202020204" pitchFamily="34" charset="0"/>
              <a:buChar char="•"/>
            </a:pPr>
            <a:r>
              <a:rPr lang="en-US" altLang="zh-CN" sz="1000" b="1" dirty="0">
                <a:effectLst/>
                <a:latin typeface="Georgia" panose="02040502050405020303" pitchFamily="18" charset="0"/>
              </a:rPr>
              <a:t>FOREIGN</a:t>
            </a:r>
            <a:r>
              <a:rPr lang="zh-CN" altLang="en-US" sz="1000" b="1">
                <a:effectLst/>
                <a:latin typeface="Georgia" panose="02040502050405020303" pitchFamily="18" charset="0"/>
              </a:rPr>
              <a:t> </a:t>
            </a:r>
            <a:r>
              <a:rPr lang="en-US" altLang="zh-CN" sz="1000" b="1" dirty="0">
                <a:effectLst/>
                <a:latin typeface="Georgia" panose="02040502050405020303" pitchFamily="18" charset="0"/>
              </a:rPr>
              <a:t>INVESTMENT</a:t>
            </a:r>
            <a:endParaRPr lang="en-US" altLang="zh-CN" sz="1000" b="1" dirty="0">
              <a:effectLst/>
              <a:latin typeface="Georgia" panose="02040502050405020303" pitchFamily="18" charset="0"/>
            </a:endParaRPr>
          </a:p>
        </p:txBody>
      </p:sp>
      <p:sp>
        <p:nvSpPr>
          <p:cNvPr id="7" name="标题 1"/>
          <p:cNvSpPr>
            <a:spLocks noGrp="1"/>
          </p:cNvSpPr>
          <p:nvPr>
            <p:ph type="title"/>
          </p:nvPr>
        </p:nvSpPr>
        <p:spPr>
          <a:xfrm>
            <a:off x="-19121" y="273833"/>
            <a:ext cx="5674334" cy="351428"/>
          </a:xfrm>
          <a:solidFill>
            <a:srgbClr val="C31E24"/>
          </a:solidFill>
        </p:spPr>
        <p:txBody>
          <a:bodyPr>
            <a:normAutofit/>
          </a:bodyPr>
          <a:lstStyle/>
          <a:p>
            <a:pPr algn="ctr"/>
            <a:r>
              <a:rPr lang="en-US" altLang="zh-CN" sz="1200" b="1" dirty="0">
                <a:solidFill>
                  <a:schemeClr val="bg1"/>
                </a:solidFill>
                <a:latin typeface="Georgia" panose="02040502050405020303" pitchFamily="18" charset="0"/>
                <a:ea typeface="微软雅黑" panose="020B0503020204020204" pitchFamily="34" charset="-122"/>
                <a:cs typeface="Arial" panose="020B0604020202020204" pitchFamily="34" charset="0"/>
              </a:rPr>
              <a:t>1.1</a:t>
            </a:r>
            <a:r>
              <a:rPr lang="zh-CN" altLang="en-US" sz="1200" b="1">
                <a:solidFill>
                  <a:schemeClr val="bg1"/>
                </a:solidFill>
                <a:latin typeface="Georgia" panose="02040502050405020303" pitchFamily="18" charset="0"/>
                <a:ea typeface="微软雅黑" panose="020B0503020204020204" pitchFamily="34" charset="-122"/>
                <a:cs typeface="Arial" panose="020B0604020202020204" pitchFamily="34" charset="0"/>
              </a:rPr>
              <a:t> </a:t>
            </a:r>
            <a:r>
              <a:rPr lang="en-US" altLang="zh-CN" sz="1200" b="1" dirty="0">
                <a:solidFill>
                  <a:schemeClr val="bg1"/>
                </a:solidFill>
                <a:latin typeface="Georgia" panose="02040502050405020303" pitchFamily="18" charset="0"/>
                <a:ea typeface="微软雅黑" panose="020B0503020204020204" pitchFamily="34" charset="-122"/>
                <a:cs typeface="Arial" panose="020B0604020202020204" pitchFamily="34" charset="0"/>
              </a:rPr>
              <a:t>General picture of foreign investment and overseas NGOs in China</a:t>
            </a:r>
            <a:endParaRPr lang="zh-CN" altLang="en-US" sz="1200" b="1">
              <a:solidFill>
                <a:schemeClr val="bg1"/>
              </a:solidFill>
              <a:latin typeface="Georgia" panose="02040502050405020303" pitchFamily="18" charset="0"/>
              <a:ea typeface="微软雅黑" panose="020B0503020204020204" pitchFamily="34" charset="-122"/>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0"/>
          </p:nvPr>
        </p:nvSpPr>
        <p:spPr>
          <a:xfrm>
            <a:off x="8314840" y="4913981"/>
            <a:ext cx="378739" cy="281593"/>
          </a:xfrm>
        </p:spPr>
        <p:txBody>
          <a:bodyPr/>
          <a:lstStyle/>
          <a:p>
            <a:fld id="{45F3BD24-A578-5544-8B66-0AC732B1B665}" type="slidenum">
              <a:rPr kumimoji="1" lang="zh-CN" altLang="en-US" smtClean="0">
                <a:latin typeface="Arial" panose="020B0604020202020204" pitchFamily="34" charset="0"/>
                <a:ea typeface="微软雅黑" panose="020B0503020204020204" pitchFamily="34" charset="-122"/>
                <a:cs typeface="Arial" panose="020B0604020202020204" pitchFamily="34" charset="0"/>
              </a:rPr>
            </a:fld>
            <a:endParaRPr kumimoji="1" lang="zh-CN" altLang="en-US">
              <a:latin typeface="Arial" panose="020B0604020202020204" pitchFamily="34" charset="0"/>
              <a:ea typeface="微软雅黑" panose="020B0503020204020204" pitchFamily="34" charset="-122"/>
              <a:cs typeface="Arial" panose="020B0604020202020204" pitchFamily="34" charset="0"/>
            </a:endParaRPr>
          </a:p>
        </p:txBody>
      </p:sp>
      <p:cxnSp>
        <p:nvCxnSpPr>
          <p:cNvPr id="7" name="直接连接符 14"/>
          <p:cNvCxnSpPr/>
          <p:nvPr/>
        </p:nvCxnSpPr>
        <p:spPr>
          <a:xfrm>
            <a:off x="387867" y="763999"/>
            <a:ext cx="4606605" cy="0"/>
          </a:xfrm>
          <a:prstGeom prst="line">
            <a:avLst/>
          </a:prstGeom>
          <a:ln w="12700">
            <a:solidFill>
              <a:schemeClr val="bg1">
                <a:lumMod val="75000"/>
                <a:alpha val="80000"/>
              </a:schemeClr>
            </a:solidFill>
          </a:ln>
        </p:spPr>
        <p:style>
          <a:lnRef idx="1">
            <a:schemeClr val="dk1"/>
          </a:lnRef>
          <a:fillRef idx="0">
            <a:schemeClr val="dk1"/>
          </a:fillRef>
          <a:effectRef idx="0">
            <a:schemeClr val="dk1"/>
          </a:effectRef>
          <a:fontRef idx="minor">
            <a:schemeClr val="tx1"/>
          </a:fontRef>
        </p:style>
      </p:cxnSp>
      <p:sp>
        <p:nvSpPr>
          <p:cNvPr id="10" name="文本框 9"/>
          <p:cNvSpPr txBox="1"/>
          <p:nvPr/>
        </p:nvSpPr>
        <p:spPr>
          <a:xfrm>
            <a:off x="297727" y="1280512"/>
            <a:ext cx="4274273" cy="3631763"/>
          </a:xfrm>
          <a:prstGeom prst="rect">
            <a:avLst/>
          </a:prstGeom>
          <a:noFill/>
        </p:spPr>
        <p:txBody>
          <a:bodyPr wrap="square" rtlCol="0">
            <a:spAutoFit/>
          </a:bodyPr>
          <a:lstStyle/>
          <a:p>
            <a:pPr marL="171450" indent="-171450" algn="just">
              <a:buFont typeface="Arial" panose="020B0604020202020204" pitchFamily="34" charset="0"/>
              <a:buChar char="•"/>
            </a:pPr>
            <a:r>
              <a:rPr lang="en-US" altLang="zh-CN" sz="1000" dirty="0">
                <a:latin typeface="Georgia" panose="02040502050405020303" pitchFamily="18" charset="0"/>
              </a:rPr>
              <a:t>Over recent years, affected by the factors such as China's industrial structure upgrade and the accelerated development of manufacturing services, the foreign investment in China has </a:t>
            </a:r>
            <a:r>
              <a:rPr lang="en-US" altLang="zh-CN" sz="1000" b="1" dirty="0">
                <a:latin typeface="Georgia" panose="02040502050405020303" pitchFamily="18" charset="0"/>
              </a:rPr>
              <a:t>mainly flowed to the service industry</a:t>
            </a:r>
            <a:r>
              <a:rPr lang="en-US" altLang="zh-CN" sz="1000" dirty="0">
                <a:latin typeface="Georgia" panose="02040502050405020303" pitchFamily="18" charset="0"/>
              </a:rPr>
              <a:t>. </a:t>
            </a:r>
            <a:endParaRPr lang="en-US" altLang="zh-CN" sz="1000" dirty="0">
              <a:latin typeface="Georgia" panose="02040502050405020303" pitchFamily="18" charset="0"/>
            </a:endParaRPr>
          </a:p>
          <a:p>
            <a:pPr algn="just"/>
            <a:endParaRPr lang="en-US" altLang="zh-CN" sz="1000" dirty="0">
              <a:latin typeface="Georgia" panose="02040502050405020303" pitchFamily="18" charset="0"/>
            </a:endParaRPr>
          </a:p>
          <a:p>
            <a:pPr marL="171450" indent="-171450" algn="just">
              <a:buFont typeface="Arial" panose="020B0604020202020204" pitchFamily="34" charset="0"/>
              <a:buChar char="•"/>
            </a:pPr>
            <a:r>
              <a:rPr lang="en-US" altLang="zh-CN" sz="1000" dirty="0">
                <a:latin typeface="Georgia" panose="02040502050405020303" pitchFamily="18" charset="0"/>
              </a:rPr>
              <a:t>From 2017 to 2021, the amount of foreign capital actually utilized by service industry increased rapidly at </a:t>
            </a:r>
            <a:r>
              <a:rPr lang="en-US" altLang="zh-CN" sz="1000" b="1" u="sng" dirty="0">
                <a:latin typeface="Georgia" panose="02040502050405020303" pitchFamily="18" charset="0"/>
              </a:rPr>
              <a:t>an average annual growth rate of 8.4%</a:t>
            </a:r>
            <a:r>
              <a:rPr lang="en-US" altLang="zh-CN" sz="1000" dirty="0">
                <a:latin typeface="Georgia" panose="02040502050405020303" pitchFamily="18" charset="0"/>
              </a:rPr>
              <a:t>,</a:t>
            </a:r>
            <a:r>
              <a:rPr lang="en-US" altLang="zh-CN" sz="1000" b="1" dirty="0">
                <a:latin typeface="Georgia" panose="02040502050405020303" pitchFamily="18" charset="0"/>
              </a:rPr>
              <a:t> </a:t>
            </a:r>
            <a:r>
              <a:rPr lang="en-US" altLang="zh-CN" sz="1000" dirty="0">
                <a:latin typeface="Georgia" panose="02040502050405020303" pitchFamily="18" charset="0"/>
              </a:rPr>
              <a:t>with its proportion in total foreign capital actually utilized by China increased </a:t>
            </a:r>
            <a:r>
              <a:rPr lang="en-US" altLang="zh-CN" sz="1000" b="1" u="sng" dirty="0">
                <a:latin typeface="Georgia" panose="02040502050405020303" pitchFamily="18" charset="0"/>
              </a:rPr>
              <a:t>from 73.9% in 2017 to 79.6% in 2021</a:t>
            </a:r>
            <a:r>
              <a:rPr lang="en-US" altLang="zh-CN" sz="1000" dirty="0">
                <a:latin typeface="Georgia" panose="02040502050405020303" pitchFamily="18" charset="0"/>
              </a:rPr>
              <a:t>. </a:t>
            </a:r>
            <a:endParaRPr lang="en-US" altLang="zh-CN" sz="1000" dirty="0">
              <a:latin typeface="Georgia" panose="02040502050405020303" pitchFamily="18" charset="0"/>
            </a:endParaRPr>
          </a:p>
          <a:p>
            <a:pPr marL="171450" indent="-171450" algn="just">
              <a:buFont typeface="Arial" panose="020B0604020202020204" pitchFamily="34" charset="0"/>
              <a:buChar char="•"/>
            </a:pPr>
            <a:endParaRPr lang="en-US" altLang="zh-CN" sz="1000" dirty="0">
              <a:latin typeface="Georgia" panose="02040502050405020303" pitchFamily="18" charset="0"/>
            </a:endParaRPr>
          </a:p>
          <a:p>
            <a:pPr marL="171450" indent="-171450" algn="just">
              <a:buFont typeface="Arial" panose="020B0604020202020204" pitchFamily="34" charset="0"/>
              <a:buChar char="•"/>
            </a:pPr>
            <a:r>
              <a:rPr lang="en-US" altLang="zh-CN" sz="1000" dirty="0">
                <a:latin typeface="Georgia" panose="02040502050405020303" pitchFamily="18" charset="0"/>
              </a:rPr>
              <a:t>The scale of foreign capital actually utilized by manufacturing industry remained relatively stable. Affected by the outbreak of COVID-19, the foreign capital actually utilized by manufacturing industry decreased to USD 31 billion in 2020. With the effective prevention and control of COVID-19 in China, the foreign capital actually utilized by manufacturing industry in China </a:t>
            </a:r>
            <a:r>
              <a:rPr lang="en-US" altLang="zh-CN" sz="1000" b="1" u="sng" dirty="0">
                <a:latin typeface="Georgia" panose="02040502050405020303" pitchFamily="18" charset="0"/>
              </a:rPr>
              <a:t>reached USD 33.73 billion</a:t>
            </a:r>
            <a:r>
              <a:rPr lang="en-US" altLang="zh-CN" sz="1000" b="1" dirty="0">
                <a:latin typeface="Georgia" panose="02040502050405020303" pitchFamily="18" charset="0"/>
              </a:rPr>
              <a:t> </a:t>
            </a:r>
            <a:r>
              <a:rPr lang="en-US" altLang="zh-CN" sz="1000" dirty="0">
                <a:latin typeface="Georgia" panose="02040502050405020303" pitchFamily="18" charset="0"/>
              </a:rPr>
              <a:t>in 2021, </a:t>
            </a:r>
            <a:r>
              <a:rPr lang="en-US" altLang="zh-CN" sz="1000" b="1" u="sng" dirty="0">
                <a:latin typeface="Georgia" panose="02040502050405020303" pitchFamily="18" charset="0"/>
              </a:rPr>
              <a:t>a year-on-year increase of 8.8%</a:t>
            </a:r>
            <a:r>
              <a:rPr lang="en-US" altLang="zh-CN" sz="1000" dirty="0">
                <a:latin typeface="Georgia" panose="02040502050405020303" pitchFamily="18" charset="0"/>
              </a:rPr>
              <a:t>. However, the proportion of foreign capital actually utilized by manufacturing industry in the total foreign capital actually utilized by all industries </a:t>
            </a:r>
            <a:r>
              <a:rPr lang="en-US" altLang="zh-CN" sz="1000" b="1" u="sng" dirty="0">
                <a:latin typeface="Georgia" panose="02040502050405020303" pitchFamily="18" charset="0"/>
              </a:rPr>
              <a:t>decreased from 24.6% in 2017 to 18.6% in 2021</a:t>
            </a:r>
            <a:r>
              <a:rPr lang="en-US" altLang="zh-CN" sz="1000" dirty="0">
                <a:latin typeface="Georgia" panose="02040502050405020303" pitchFamily="18" charset="0"/>
              </a:rPr>
              <a:t>, showing a downward trend. </a:t>
            </a:r>
            <a:endParaRPr lang="en-US" altLang="zh-CN" sz="1000" dirty="0">
              <a:latin typeface="Georgia" panose="02040502050405020303" pitchFamily="18" charset="0"/>
            </a:endParaRPr>
          </a:p>
          <a:p>
            <a:pPr marL="171450" indent="-171450" algn="just">
              <a:buFont typeface="Arial" panose="020B0604020202020204" pitchFamily="34" charset="0"/>
              <a:buChar char="•"/>
            </a:pPr>
            <a:endParaRPr lang="en-US" altLang="zh-CN" sz="1000" dirty="0">
              <a:latin typeface="Georgia" panose="02040502050405020303" pitchFamily="18" charset="0"/>
            </a:endParaRPr>
          </a:p>
          <a:p>
            <a:pPr algn="just"/>
            <a:endParaRPr lang="en-US" altLang="zh-CN" sz="1000" dirty="0">
              <a:effectLst/>
              <a:latin typeface="Georgia" panose="02040502050405020303" pitchFamily="18" charset="0"/>
            </a:endParaRPr>
          </a:p>
        </p:txBody>
      </p:sp>
      <p:pic>
        <p:nvPicPr>
          <p:cNvPr id="12" name="图片 11" descr="图表&#10;&#10;中度可信度描述已自动生成"/>
          <p:cNvPicPr>
            <a:picLocks noChangeAspect="1"/>
          </p:cNvPicPr>
          <p:nvPr/>
        </p:nvPicPr>
        <p:blipFill>
          <a:blip r:embed="rId1"/>
          <a:stretch>
            <a:fillRect/>
          </a:stretch>
        </p:blipFill>
        <p:spPr>
          <a:xfrm>
            <a:off x="4862146" y="2022974"/>
            <a:ext cx="3831433" cy="2530983"/>
          </a:xfrm>
          <a:prstGeom prst="rect">
            <a:avLst/>
          </a:prstGeom>
        </p:spPr>
      </p:pic>
      <p:sp>
        <p:nvSpPr>
          <p:cNvPr id="14" name="文本框 13"/>
          <p:cNvSpPr txBox="1"/>
          <p:nvPr/>
        </p:nvSpPr>
        <p:spPr>
          <a:xfrm>
            <a:off x="4832329" y="1301016"/>
            <a:ext cx="3984127" cy="338554"/>
          </a:xfrm>
          <a:prstGeom prst="rect">
            <a:avLst/>
          </a:prstGeom>
          <a:noFill/>
        </p:spPr>
        <p:txBody>
          <a:bodyPr wrap="square">
            <a:spAutoFit/>
          </a:bodyPr>
          <a:lstStyle/>
          <a:p>
            <a:r>
              <a:rPr lang="en-US" altLang="zh-CN" sz="800" b="1" dirty="0">
                <a:effectLst/>
                <a:latin typeface="Georgia" panose="02040502050405020303" pitchFamily="18" charset="0"/>
              </a:rPr>
              <a:t>Details of Foreign Capital Actually Utilized by Service Industry and Manufacturing Industry during 2017-2021 </a:t>
            </a:r>
            <a:endParaRPr lang="en-US" altLang="zh-CN" sz="800" b="1" dirty="0">
              <a:effectLst/>
              <a:latin typeface="Georgia" panose="02040502050405020303" pitchFamily="18" charset="0"/>
            </a:endParaRPr>
          </a:p>
        </p:txBody>
      </p:sp>
      <p:sp>
        <p:nvSpPr>
          <p:cNvPr id="15" name="文本框 14"/>
          <p:cNvSpPr txBox="1"/>
          <p:nvPr/>
        </p:nvSpPr>
        <p:spPr>
          <a:xfrm>
            <a:off x="4862146" y="1684408"/>
            <a:ext cx="2484976" cy="276999"/>
          </a:xfrm>
          <a:prstGeom prst="rect">
            <a:avLst/>
          </a:prstGeom>
          <a:noFill/>
        </p:spPr>
        <p:txBody>
          <a:bodyPr wrap="none" rtlCol="0">
            <a:spAutoFit/>
          </a:bodyPr>
          <a:lstStyle/>
          <a:p>
            <a:r>
              <a:rPr lang="en-US" altLang="zh-CN" sz="600" dirty="0">
                <a:effectLst/>
                <a:latin typeface="Georgia" panose="02040502050405020303" pitchFamily="18" charset="0"/>
              </a:rPr>
              <a:t>Source: Foreign investment statistics of the Ministry of Commerce. </a:t>
            </a:r>
            <a:endParaRPr lang="en-US" altLang="zh-CN" sz="600" dirty="0">
              <a:effectLst/>
              <a:latin typeface="Georgia" panose="02040502050405020303" pitchFamily="18" charset="0"/>
            </a:endParaRPr>
          </a:p>
          <a:p>
            <a:endParaRPr kumimoji="1" lang="zh-CN" altLang="en-US" sz="600">
              <a:latin typeface="Georgia" panose="02040502050405020303" pitchFamily="18" charset="0"/>
            </a:endParaRPr>
          </a:p>
        </p:txBody>
      </p:sp>
      <p:sp>
        <p:nvSpPr>
          <p:cNvPr id="17" name="文本框 16"/>
          <p:cNvSpPr txBox="1"/>
          <p:nvPr/>
        </p:nvSpPr>
        <p:spPr>
          <a:xfrm>
            <a:off x="251144" y="894515"/>
            <a:ext cx="4934778" cy="246221"/>
          </a:xfrm>
          <a:prstGeom prst="rect">
            <a:avLst/>
          </a:prstGeom>
          <a:noFill/>
        </p:spPr>
        <p:txBody>
          <a:bodyPr wrap="square">
            <a:spAutoFit/>
          </a:bodyPr>
          <a:lstStyle/>
          <a:p>
            <a:pPr marL="171450" indent="-171450" algn="just">
              <a:buFont typeface="Arial" panose="020B0604020202020204" pitchFamily="34" charset="0"/>
              <a:buChar char="•"/>
            </a:pPr>
            <a:r>
              <a:rPr lang="en-US" altLang="zh-CN" sz="1000" b="1" dirty="0">
                <a:effectLst/>
                <a:latin typeface="Georgia" panose="02040502050405020303" pitchFamily="18" charset="0"/>
              </a:rPr>
              <a:t>FOREIGN</a:t>
            </a:r>
            <a:r>
              <a:rPr lang="zh-CN" altLang="en-US" sz="1000" b="1">
                <a:effectLst/>
                <a:latin typeface="Georgia" panose="02040502050405020303" pitchFamily="18" charset="0"/>
              </a:rPr>
              <a:t> </a:t>
            </a:r>
            <a:r>
              <a:rPr lang="en-US" altLang="zh-CN" sz="1000" b="1" dirty="0">
                <a:effectLst/>
                <a:latin typeface="Georgia" panose="02040502050405020303" pitchFamily="18" charset="0"/>
              </a:rPr>
              <a:t>INVESTMENT</a:t>
            </a:r>
            <a:endParaRPr lang="en-US" altLang="zh-CN" sz="1000" b="1" dirty="0">
              <a:effectLst/>
              <a:latin typeface="Georgia" panose="02040502050405020303" pitchFamily="18" charset="0"/>
            </a:endParaRPr>
          </a:p>
        </p:txBody>
      </p:sp>
      <p:sp>
        <p:nvSpPr>
          <p:cNvPr id="4" name="标题 1"/>
          <p:cNvSpPr txBox="1"/>
          <p:nvPr/>
        </p:nvSpPr>
        <p:spPr>
          <a:xfrm>
            <a:off x="-19121" y="273833"/>
            <a:ext cx="5674334" cy="351428"/>
          </a:xfrm>
          <a:prstGeom prst="rect">
            <a:avLst/>
          </a:prstGeom>
          <a:solidFill>
            <a:srgbClr val="C31E24"/>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Source Han Sans CN Regular" panose="020B0500000000000000" pitchFamily="34" charset="-128"/>
                <a:ea typeface="Source Han Sans CN Regular" panose="020B0500000000000000" pitchFamily="34" charset="-128"/>
                <a:cs typeface="+mj-cs"/>
              </a:defRPr>
            </a:lvl1pPr>
          </a:lstStyle>
          <a:p>
            <a:pPr algn="ctr"/>
            <a:r>
              <a:rPr lang="en-US" altLang="zh-CN" sz="1200" b="1" dirty="0">
                <a:solidFill>
                  <a:schemeClr val="bg1"/>
                </a:solidFill>
                <a:latin typeface="Georgia" panose="02040502050405020303" pitchFamily="18" charset="0"/>
                <a:ea typeface="微软雅黑" panose="020B0503020204020204" pitchFamily="34" charset="-122"/>
                <a:cs typeface="Arial" panose="020B0604020202020204" pitchFamily="34" charset="0"/>
              </a:rPr>
              <a:t>1.1</a:t>
            </a:r>
            <a:r>
              <a:rPr lang="zh-CN" altLang="en-US" sz="1200" b="1">
                <a:solidFill>
                  <a:schemeClr val="bg1"/>
                </a:solidFill>
                <a:latin typeface="Georgia" panose="02040502050405020303" pitchFamily="18" charset="0"/>
                <a:ea typeface="微软雅黑" panose="020B0503020204020204" pitchFamily="34" charset="-122"/>
                <a:cs typeface="Arial" panose="020B0604020202020204" pitchFamily="34" charset="0"/>
              </a:rPr>
              <a:t> </a:t>
            </a:r>
            <a:r>
              <a:rPr lang="en-US" altLang="zh-CN" sz="1200" b="1" dirty="0">
                <a:solidFill>
                  <a:schemeClr val="bg1"/>
                </a:solidFill>
                <a:latin typeface="Georgia" panose="02040502050405020303" pitchFamily="18" charset="0"/>
                <a:ea typeface="微软雅黑" panose="020B0503020204020204" pitchFamily="34" charset="-122"/>
                <a:cs typeface="Arial" panose="020B0604020202020204" pitchFamily="34" charset="0"/>
              </a:rPr>
              <a:t>General picture of foreign investment and overseas NGOs in China</a:t>
            </a:r>
            <a:endParaRPr lang="zh-CN" altLang="en-US" sz="1200" b="1">
              <a:solidFill>
                <a:schemeClr val="bg1"/>
              </a:solidFill>
              <a:latin typeface="Georgia" panose="02040502050405020303" pitchFamily="18" charset="0"/>
              <a:ea typeface="微软雅黑" panose="020B0503020204020204" pitchFamily="34" charset="-122"/>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表, 饼图&#10;&#10;描述已自动生成"/>
          <p:cNvPicPr>
            <a:picLocks noChangeAspect="1"/>
          </p:cNvPicPr>
          <p:nvPr/>
        </p:nvPicPr>
        <p:blipFill>
          <a:blip r:embed="rId1">
            <a:extLst>
              <a:ext uri="{BEBA8EAE-BF5A-486C-A8C5-ECC9F3942E4B}">
                <a14:imgProps xmlns:a14="http://schemas.microsoft.com/office/drawing/2010/main">
                  <a14:imgLayer r:embed="rId2">
                    <a14:imgEffect>
                      <a14:sharpenSoften amount="47000"/>
                    </a14:imgEffect>
                  </a14:imgLayer>
                </a14:imgProps>
              </a:ext>
            </a:extLst>
          </a:blip>
          <a:stretch>
            <a:fillRect/>
          </a:stretch>
        </p:blipFill>
        <p:spPr>
          <a:xfrm>
            <a:off x="4886992" y="1645764"/>
            <a:ext cx="3834112" cy="2432746"/>
          </a:xfrm>
          <a:prstGeom prst="rect">
            <a:avLst/>
          </a:prstGeom>
        </p:spPr>
      </p:pic>
      <p:sp>
        <p:nvSpPr>
          <p:cNvPr id="5" name="灯片编号占位符 4"/>
          <p:cNvSpPr>
            <a:spLocks noGrp="1"/>
          </p:cNvSpPr>
          <p:nvPr>
            <p:ph type="sldNum" sz="quarter" idx="10"/>
          </p:nvPr>
        </p:nvSpPr>
        <p:spPr>
          <a:xfrm>
            <a:off x="8314840" y="4913981"/>
            <a:ext cx="378739" cy="281593"/>
          </a:xfrm>
        </p:spPr>
        <p:txBody>
          <a:bodyPr/>
          <a:lstStyle/>
          <a:p>
            <a:fld id="{45F3BD24-A578-5544-8B66-0AC732B1B665}" type="slidenum">
              <a:rPr kumimoji="1" lang="zh-CN" altLang="en-US" smtClean="0">
                <a:latin typeface="Arial" panose="020B0604020202020204" pitchFamily="34" charset="0"/>
                <a:ea typeface="微软雅黑" panose="020B0503020204020204" pitchFamily="34" charset="-122"/>
                <a:cs typeface="Arial" panose="020B0604020202020204" pitchFamily="34" charset="0"/>
              </a:rPr>
            </a:fld>
            <a:endParaRPr kumimoji="1" lang="zh-CN" altLang="en-US">
              <a:latin typeface="Arial" panose="020B0604020202020204" pitchFamily="34" charset="0"/>
              <a:ea typeface="微软雅黑" panose="020B0503020204020204" pitchFamily="34" charset="-122"/>
              <a:cs typeface="Arial" panose="020B0604020202020204" pitchFamily="34" charset="0"/>
            </a:endParaRPr>
          </a:p>
        </p:txBody>
      </p:sp>
      <p:cxnSp>
        <p:nvCxnSpPr>
          <p:cNvPr id="7" name="直接连接符 14"/>
          <p:cNvCxnSpPr/>
          <p:nvPr/>
        </p:nvCxnSpPr>
        <p:spPr>
          <a:xfrm>
            <a:off x="387867" y="763999"/>
            <a:ext cx="4606605" cy="0"/>
          </a:xfrm>
          <a:prstGeom prst="line">
            <a:avLst/>
          </a:prstGeom>
          <a:ln w="12700">
            <a:solidFill>
              <a:schemeClr val="bg1">
                <a:lumMod val="75000"/>
                <a:alpha val="80000"/>
              </a:schemeClr>
            </a:solidFill>
          </a:ln>
        </p:spPr>
        <p:style>
          <a:lnRef idx="1">
            <a:schemeClr val="dk1"/>
          </a:lnRef>
          <a:fillRef idx="0">
            <a:schemeClr val="dk1"/>
          </a:fillRef>
          <a:effectRef idx="0">
            <a:schemeClr val="dk1"/>
          </a:effectRef>
          <a:fontRef idx="minor">
            <a:schemeClr val="tx1"/>
          </a:fontRef>
        </p:style>
      </p:cxnSp>
      <p:sp>
        <p:nvSpPr>
          <p:cNvPr id="10" name="文本框 9"/>
          <p:cNvSpPr txBox="1"/>
          <p:nvPr/>
        </p:nvSpPr>
        <p:spPr>
          <a:xfrm>
            <a:off x="257971" y="1345882"/>
            <a:ext cx="4274273" cy="3016210"/>
          </a:xfrm>
          <a:prstGeom prst="rect">
            <a:avLst/>
          </a:prstGeom>
          <a:noFill/>
        </p:spPr>
        <p:txBody>
          <a:bodyPr wrap="square" rtlCol="0">
            <a:spAutoFit/>
          </a:bodyPr>
          <a:lstStyle/>
          <a:p>
            <a:pPr marL="171450" indent="-171450" algn="just">
              <a:buFont typeface="Arial" panose="020B0604020202020204" pitchFamily="34" charset="0"/>
              <a:buChar char="•"/>
            </a:pPr>
            <a:r>
              <a:rPr lang="en-US" altLang="zh-CN" sz="1000" dirty="0">
                <a:latin typeface="Georgia" panose="02040502050405020303" pitchFamily="18" charset="0"/>
              </a:rPr>
              <a:t>In 2021, the (1)</a:t>
            </a:r>
            <a:r>
              <a:rPr lang="zh-CN" altLang="en-US" sz="1000">
                <a:latin typeface="Georgia" panose="02040502050405020303" pitchFamily="18" charset="0"/>
              </a:rPr>
              <a:t> </a:t>
            </a:r>
            <a:r>
              <a:rPr lang="en-US" altLang="zh-CN" sz="1000" b="1" dirty="0">
                <a:latin typeface="Georgia" panose="02040502050405020303" pitchFamily="18" charset="0"/>
              </a:rPr>
              <a:t>leasing and business service industry</a:t>
            </a:r>
            <a:r>
              <a:rPr lang="en-US" altLang="zh-CN" sz="1000" dirty="0">
                <a:latin typeface="Georgia" panose="02040502050405020303" pitchFamily="18" charset="0"/>
              </a:rPr>
              <a:t>, (2)</a:t>
            </a:r>
            <a:r>
              <a:rPr lang="zh-CN" altLang="en-US" sz="1000">
                <a:latin typeface="Georgia" panose="02040502050405020303" pitchFamily="18" charset="0"/>
              </a:rPr>
              <a:t> </a:t>
            </a:r>
            <a:r>
              <a:rPr lang="en-US" altLang="zh-CN" sz="1000" b="1" dirty="0">
                <a:latin typeface="Georgia" panose="02040502050405020303" pitchFamily="18" charset="0"/>
              </a:rPr>
              <a:t>real estate industry</a:t>
            </a:r>
            <a:r>
              <a:rPr lang="en-US" altLang="zh-CN" sz="1000" dirty="0">
                <a:latin typeface="Georgia" panose="02040502050405020303" pitchFamily="18" charset="0"/>
              </a:rPr>
              <a:t>, (3)</a:t>
            </a:r>
            <a:r>
              <a:rPr lang="zh-CN" altLang="en-US" sz="1000">
                <a:latin typeface="Georgia" panose="02040502050405020303" pitchFamily="18" charset="0"/>
              </a:rPr>
              <a:t> </a:t>
            </a:r>
            <a:r>
              <a:rPr lang="en-US" altLang="zh-CN" sz="1000" b="1" dirty="0">
                <a:latin typeface="Georgia" panose="02040502050405020303" pitchFamily="18" charset="0"/>
              </a:rPr>
              <a:t>scientific research and technical service industry</a:t>
            </a:r>
            <a:r>
              <a:rPr lang="en-US" altLang="zh-CN" sz="1000" dirty="0">
                <a:latin typeface="Georgia" panose="02040502050405020303" pitchFamily="18" charset="0"/>
              </a:rPr>
              <a:t>,</a:t>
            </a:r>
            <a:r>
              <a:rPr lang="zh-CN" altLang="en-US" sz="1000">
                <a:latin typeface="Georgia" panose="02040502050405020303" pitchFamily="18" charset="0"/>
              </a:rPr>
              <a:t> </a:t>
            </a:r>
            <a:r>
              <a:rPr lang="en-US" altLang="zh-CN" sz="1000" dirty="0">
                <a:latin typeface="Georgia" panose="02040502050405020303" pitchFamily="18" charset="0"/>
              </a:rPr>
              <a:t>(4)</a:t>
            </a:r>
            <a:r>
              <a:rPr lang="en-US" altLang="zh-CN" sz="1000" b="1" dirty="0">
                <a:latin typeface="Georgia" panose="02040502050405020303" pitchFamily="18" charset="0"/>
              </a:rPr>
              <a:t>information transmission</a:t>
            </a:r>
            <a:r>
              <a:rPr lang="en-US" altLang="zh-CN" sz="1000" dirty="0">
                <a:latin typeface="Georgia" panose="02040502050405020303" pitchFamily="18" charset="0"/>
              </a:rPr>
              <a:t>, </a:t>
            </a:r>
            <a:r>
              <a:rPr lang="en-US" altLang="zh-CN" sz="1000" b="1" dirty="0">
                <a:latin typeface="Georgia" panose="02040502050405020303" pitchFamily="18" charset="0"/>
              </a:rPr>
              <a:t>software and information technology service industry</a:t>
            </a:r>
            <a:r>
              <a:rPr lang="en-US" altLang="zh-CN" sz="1000" dirty="0">
                <a:latin typeface="Georgia" panose="02040502050405020303" pitchFamily="18" charset="0"/>
              </a:rPr>
              <a:t> and (5)</a:t>
            </a:r>
            <a:r>
              <a:rPr lang="zh-CN" altLang="en-US" sz="1000">
                <a:latin typeface="Georgia" panose="02040502050405020303" pitchFamily="18" charset="0"/>
              </a:rPr>
              <a:t> </a:t>
            </a:r>
            <a:r>
              <a:rPr lang="en-US" altLang="zh-CN" sz="1000" b="1" dirty="0">
                <a:latin typeface="Georgia" panose="02040502050405020303" pitchFamily="18" charset="0"/>
              </a:rPr>
              <a:t>wholesale and retail industry </a:t>
            </a:r>
            <a:r>
              <a:rPr lang="en-US" altLang="zh-CN" sz="1000" dirty="0">
                <a:latin typeface="Georgia" panose="02040502050405020303" pitchFamily="18" charset="0"/>
              </a:rPr>
              <a:t>are the five industries with the largest scale of foreign capital utilized in the service industries, respectively accounting for </a:t>
            </a:r>
            <a:r>
              <a:rPr lang="en-US" altLang="zh-CN" sz="1000" b="1" u="sng" dirty="0">
                <a:latin typeface="Georgia" panose="02040502050405020303" pitchFamily="18" charset="0"/>
              </a:rPr>
              <a:t>18.3%</a:t>
            </a:r>
            <a:r>
              <a:rPr lang="en-US" altLang="zh-CN" sz="1000" dirty="0">
                <a:latin typeface="Georgia" panose="02040502050405020303" pitchFamily="18" charset="0"/>
              </a:rPr>
              <a:t>, </a:t>
            </a:r>
            <a:r>
              <a:rPr lang="en-US" altLang="zh-CN" sz="1000" b="1" u="sng" dirty="0">
                <a:latin typeface="Georgia" panose="02040502050405020303" pitchFamily="18" charset="0"/>
              </a:rPr>
              <a:t>13%</a:t>
            </a:r>
            <a:r>
              <a:rPr lang="en-US" altLang="zh-CN" sz="1000" dirty="0">
                <a:latin typeface="Georgia" panose="02040502050405020303" pitchFamily="18" charset="0"/>
              </a:rPr>
              <a:t>, </a:t>
            </a:r>
            <a:r>
              <a:rPr lang="en-US" altLang="zh-CN" sz="1000" b="1" u="sng" dirty="0">
                <a:latin typeface="Georgia" panose="02040502050405020303" pitchFamily="18" charset="0"/>
              </a:rPr>
              <a:t>12.6%</a:t>
            </a:r>
            <a:r>
              <a:rPr lang="en-US" altLang="zh-CN" sz="1000" dirty="0">
                <a:latin typeface="Georgia" panose="02040502050405020303" pitchFamily="18" charset="0"/>
              </a:rPr>
              <a:t>, </a:t>
            </a:r>
            <a:r>
              <a:rPr lang="en-US" altLang="zh-CN" sz="1000" b="1" u="sng" dirty="0">
                <a:latin typeface="Georgia" panose="02040502050405020303" pitchFamily="18" charset="0"/>
              </a:rPr>
              <a:t>11.1%</a:t>
            </a:r>
            <a:r>
              <a:rPr lang="en-US" altLang="zh-CN" sz="1000" dirty="0">
                <a:latin typeface="Georgia" panose="02040502050405020303" pitchFamily="18" charset="0"/>
              </a:rPr>
              <a:t> and </a:t>
            </a:r>
            <a:r>
              <a:rPr lang="en-US" altLang="zh-CN" sz="1000" b="1" u="sng" dirty="0">
                <a:latin typeface="Georgia" panose="02040502050405020303" pitchFamily="18" charset="0"/>
              </a:rPr>
              <a:t>9.2%</a:t>
            </a:r>
            <a:r>
              <a:rPr lang="en-US" altLang="zh-CN" sz="1000" dirty="0">
                <a:latin typeface="Georgia" panose="02040502050405020303" pitchFamily="18" charset="0"/>
              </a:rPr>
              <a:t> of total foreign capital utilized by service industries, and </a:t>
            </a:r>
            <a:r>
              <a:rPr lang="en-US" altLang="zh-CN" sz="1000" b="1" u="sng" dirty="0">
                <a:latin typeface="Georgia" panose="02040502050405020303" pitchFamily="18" charset="0"/>
              </a:rPr>
              <a:t>aggregately accounting for 64.2%</a:t>
            </a:r>
            <a:r>
              <a:rPr lang="en-US" altLang="zh-CN" sz="1000" b="1" dirty="0">
                <a:latin typeface="Georgia" panose="02040502050405020303" pitchFamily="18" charset="0"/>
              </a:rPr>
              <a:t> </a:t>
            </a:r>
            <a:r>
              <a:rPr lang="en-US" altLang="zh-CN" sz="1000" dirty="0">
                <a:latin typeface="Georgia" panose="02040502050405020303" pitchFamily="18" charset="0"/>
              </a:rPr>
              <a:t>of total foreign capital utilized by China. </a:t>
            </a:r>
            <a:endParaRPr lang="en-US" altLang="zh-CN" sz="1000" dirty="0">
              <a:latin typeface="Georgia" panose="02040502050405020303" pitchFamily="18" charset="0"/>
            </a:endParaRPr>
          </a:p>
          <a:p>
            <a:pPr marL="171450" indent="-171450" algn="just">
              <a:buFont typeface="Arial" panose="020B0604020202020204" pitchFamily="34" charset="0"/>
              <a:buChar char="•"/>
            </a:pPr>
            <a:endParaRPr lang="en-US" altLang="zh-CN" sz="1000" dirty="0">
              <a:latin typeface="Georgia" panose="02040502050405020303" pitchFamily="18" charset="0"/>
            </a:endParaRPr>
          </a:p>
          <a:p>
            <a:pPr marL="171450" indent="-171450" algn="just">
              <a:buFont typeface="Arial" panose="020B0604020202020204" pitchFamily="34" charset="0"/>
              <a:buChar char="•"/>
            </a:pPr>
            <a:endParaRPr lang="en-US" altLang="zh-CN" sz="1000" dirty="0">
              <a:latin typeface="Georgia" panose="02040502050405020303" pitchFamily="18" charset="0"/>
            </a:endParaRPr>
          </a:p>
          <a:p>
            <a:pPr marL="171450" indent="-171450" algn="just">
              <a:buFont typeface="Arial" panose="020B0604020202020204" pitchFamily="34" charset="0"/>
              <a:buChar char="•"/>
            </a:pPr>
            <a:r>
              <a:rPr lang="en-US" altLang="zh-CN" sz="1000" dirty="0">
                <a:latin typeface="Georgia" panose="02040502050405020303" pitchFamily="18" charset="0"/>
              </a:rPr>
              <a:t>Among them, the foreign capital actually utilized by wholesale and retail industry increased by </a:t>
            </a:r>
            <a:r>
              <a:rPr lang="en-US" altLang="zh-CN" sz="1000" b="1" u="sng" dirty="0">
                <a:latin typeface="Georgia" panose="02040502050405020303" pitchFamily="18" charset="0"/>
              </a:rPr>
              <a:t>41.1% year-on- year</a:t>
            </a:r>
            <a:r>
              <a:rPr lang="en-US" altLang="zh-CN" sz="1000" dirty="0">
                <a:latin typeface="Georgia" panose="02040502050405020303" pitchFamily="18" charset="0"/>
              </a:rPr>
              <a:t>, while the foreign capital actually utilized by leasing and business service industry and information transmission, software and information technology service industry increased by </a:t>
            </a:r>
            <a:r>
              <a:rPr lang="en-US" altLang="zh-CN" sz="1000" b="1" u="sng" dirty="0">
                <a:latin typeface="Georgia" panose="02040502050405020303" pitchFamily="18" charset="0"/>
              </a:rPr>
              <a:t>24.6% and 22.3% respectively</a:t>
            </a:r>
            <a:r>
              <a:rPr lang="en-US" altLang="zh-CN" sz="1000" dirty="0">
                <a:latin typeface="Georgia" panose="02040502050405020303" pitchFamily="18" charset="0"/>
              </a:rPr>
              <a:t>, both exceeding the average growth rate of 21.2% of all service industries. </a:t>
            </a:r>
            <a:endParaRPr lang="en-US" altLang="zh-CN" sz="1000" dirty="0">
              <a:latin typeface="Georgia" panose="02040502050405020303" pitchFamily="18" charset="0"/>
            </a:endParaRPr>
          </a:p>
          <a:p>
            <a:pPr marL="171450" indent="-171450" algn="just">
              <a:buFont typeface="Arial" panose="020B0604020202020204" pitchFamily="34" charset="0"/>
              <a:buChar char="•"/>
            </a:pPr>
            <a:endParaRPr lang="en-US" altLang="zh-CN" sz="1000" dirty="0">
              <a:latin typeface="Georgia" panose="02040502050405020303" pitchFamily="18" charset="0"/>
            </a:endParaRPr>
          </a:p>
          <a:p>
            <a:pPr algn="just"/>
            <a:endParaRPr lang="en-US" altLang="zh-CN" sz="1000" dirty="0">
              <a:effectLst/>
              <a:latin typeface="Georgia" panose="02040502050405020303" pitchFamily="18" charset="0"/>
            </a:endParaRPr>
          </a:p>
        </p:txBody>
      </p:sp>
      <p:sp>
        <p:nvSpPr>
          <p:cNvPr id="14" name="文本框 13"/>
          <p:cNvSpPr txBox="1"/>
          <p:nvPr/>
        </p:nvSpPr>
        <p:spPr>
          <a:xfrm>
            <a:off x="4862146" y="1345882"/>
            <a:ext cx="3984127" cy="215444"/>
          </a:xfrm>
          <a:prstGeom prst="rect">
            <a:avLst/>
          </a:prstGeom>
          <a:noFill/>
        </p:spPr>
        <p:txBody>
          <a:bodyPr wrap="square">
            <a:spAutoFit/>
          </a:bodyPr>
          <a:lstStyle/>
          <a:p>
            <a:r>
              <a:rPr lang="en-US" altLang="zh-CN" sz="800" b="1" dirty="0">
                <a:latin typeface="Georgia" panose="02040502050405020303" pitchFamily="18" charset="0"/>
              </a:rPr>
              <a:t>Proportion of Foreign Investment Absorbed by Industries in 2021 </a:t>
            </a:r>
            <a:endParaRPr lang="en-US" altLang="zh-CN" sz="800" b="1" dirty="0">
              <a:latin typeface="Georgia" panose="02040502050405020303" pitchFamily="18" charset="0"/>
            </a:endParaRPr>
          </a:p>
        </p:txBody>
      </p:sp>
      <p:sp>
        <p:nvSpPr>
          <p:cNvPr id="15" name="文本框 14"/>
          <p:cNvSpPr txBox="1"/>
          <p:nvPr/>
        </p:nvSpPr>
        <p:spPr>
          <a:xfrm>
            <a:off x="4862146" y="1542827"/>
            <a:ext cx="2484976" cy="276999"/>
          </a:xfrm>
          <a:prstGeom prst="rect">
            <a:avLst/>
          </a:prstGeom>
          <a:noFill/>
        </p:spPr>
        <p:txBody>
          <a:bodyPr wrap="none" rtlCol="0">
            <a:spAutoFit/>
          </a:bodyPr>
          <a:lstStyle/>
          <a:p>
            <a:r>
              <a:rPr lang="en-US" altLang="zh-CN" sz="600" dirty="0">
                <a:effectLst/>
                <a:latin typeface="Georgia" panose="02040502050405020303" pitchFamily="18" charset="0"/>
              </a:rPr>
              <a:t>Source: Foreign investment statistics of the Ministry of Commerce. </a:t>
            </a:r>
            <a:endParaRPr lang="en-US" altLang="zh-CN" sz="600" dirty="0">
              <a:effectLst/>
              <a:latin typeface="Georgia" panose="02040502050405020303" pitchFamily="18" charset="0"/>
            </a:endParaRPr>
          </a:p>
          <a:p>
            <a:endParaRPr kumimoji="1" lang="zh-CN" altLang="en-US" sz="600">
              <a:latin typeface="Georgia" panose="02040502050405020303" pitchFamily="18" charset="0"/>
            </a:endParaRPr>
          </a:p>
        </p:txBody>
      </p:sp>
      <p:sp>
        <p:nvSpPr>
          <p:cNvPr id="4" name="文本框 3"/>
          <p:cNvSpPr txBox="1"/>
          <p:nvPr/>
        </p:nvSpPr>
        <p:spPr>
          <a:xfrm>
            <a:off x="251144" y="894515"/>
            <a:ext cx="4934778" cy="246221"/>
          </a:xfrm>
          <a:prstGeom prst="rect">
            <a:avLst/>
          </a:prstGeom>
          <a:noFill/>
        </p:spPr>
        <p:txBody>
          <a:bodyPr wrap="square">
            <a:spAutoFit/>
          </a:bodyPr>
          <a:lstStyle/>
          <a:p>
            <a:pPr marL="171450" indent="-171450" algn="just">
              <a:buFont typeface="Arial" panose="020B0604020202020204" pitchFamily="34" charset="0"/>
              <a:buChar char="•"/>
            </a:pPr>
            <a:r>
              <a:rPr lang="en-US" altLang="zh-CN" sz="1000" b="1" dirty="0">
                <a:effectLst/>
                <a:latin typeface="Georgia" panose="02040502050405020303" pitchFamily="18" charset="0"/>
              </a:rPr>
              <a:t>FOREIGN</a:t>
            </a:r>
            <a:r>
              <a:rPr lang="zh-CN" altLang="en-US" sz="1000" b="1">
                <a:effectLst/>
                <a:latin typeface="Georgia" panose="02040502050405020303" pitchFamily="18" charset="0"/>
              </a:rPr>
              <a:t> </a:t>
            </a:r>
            <a:r>
              <a:rPr lang="en-US" altLang="zh-CN" sz="1000" b="1" dirty="0">
                <a:effectLst/>
                <a:latin typeface="Georgia" panose="02040502050405020303" pitchFamily="18" charset="0"/>
              </a:rPr>
              <a:t>INVESTMENT</a:t>
            </a:r>
            <a:endParaRPr lang="en-US" altLang="zh-CN" sz="1000" b="1" dirty="0">
              <a:effectLst/>
              <a:latin typeface="Georgia" panose="02040502050405020303" pitchFamily="18" charset="0"/>
            </a:endParaRPr>
          </a:p>
        </p:txBody>
      </p:sp>
      <p:sp>
        <p:nvSpPr>
          <p:cNvPr id="9" name="标题 1"/>
          <p:cNvSpPr txBox="1"/>
          <p:nvPr/>
        </p:nvSpPr>
        <p:spPr>
          <a:xfrm>
            <a:off x="-19121" y="273833"/>
            <a:ext cx="5674334" cy="351428"/>
          </a:xfrm>
          <a:prstGeom prst="rect">
            <a:avLst/>
          </a:prstGeom>
          <a:solidFill>
            <a:srgbClr val="C31E24"/>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Source Han Sans CN Regular" panose="020B0500000000000000" pitchFamily="34" charset="-128"/>
                <a:ea typeface="Source Han Sans CN Regular" panose="020B0500000000000000" pitchFamily="34" charset="-128"/>
                <a:cs typeface="+mj-cs"/>
              </a:defRPr>
            </a:lvl1pPr>
          </a:lstStyle>
          <a:p>
            <a:pPr algn="ctr"/>
            <a:r>
              <a:rPr lang="en-US" altLang="zh-CN" sz="1200" b="1" dirty="0">
                <a:solidFill>
                  <a:schemeClr val="bg1"/>
                </a:solidFill>
                <a:latin typeface="Georgia" panose="02040502050405020303" pitchFamily="18" charset="0"/>
                <a:ea typeface="微软雅黑" panose="020B0503020204020204" pitchFamily="34" charset="-122"/>
                <a:cs typeface="Arial" panose="020B0604020202020204" pitchFamily="34" charset="0"/>
              </a:rPr>
              <a:t>1.1</a:t>
            </a:r>
            <a:r>
              <a:rPr lang="zh-CN" altLang="en-US" sz="1200" b="1">
                <a:solidFill>
                  <a:schemeClr val="bg1"/>
                </a:solidFill>
                <a:latin typeface="Georgia" panose="02040502050405020303" pitchFamily="18" charset="0"/>
                <a:ea typeface="微软雅黑" panose="020B0503020204020204" pitchFamily="34" charset="-122"/>
                <a:cs typeface="Arial" panose="020B0604020202020204" pitchFamily="34" charset="0"/>
              </a:rPr>
              <a:t> </a:t>
            </a:r>
            <a:r>
              <a:rPr lang="en-US" altLang="zh-CN" sz="1200" b="1" dirty="0">
                <a:solidFill>
                  <a:schemeClr val="bg1"/>
                </a:solidFill>
                <a:latin typeface="Georgia" panose="02040502050405020303" pitchFamily="18" charset="0"/>
                <a:ea typeface="微软雅黑" panose="020B0503020204020204" pitchFamily="34" charset="-122"/>
                <a:cs typeface="Arial" panose="020B0604020202020204" pitchFamily="34" charset="0"/>
              </a:rPr>
              <a:t>General picture of foreign investment and overseas NGOs in China</a:t>
            </a:r>
            <a:endParaRPr lang="zh-CN" altLang="en-US" sz="1200" b="1">
              <a:solidFill>
                <a:schemeClr val="bg1"/>
              </a:solidFill>
              <a:latin typeface="Georgia" panose="02040502050405020303" pitchFamily="18" charset="0"/>
              <a:ea typeface="微软雅黑" panose="020B0503020204020204" pitchFamily="34" charset="-122"/>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916983" y="2190621"/>
            <a:ext cx="3818828" cy="214809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2022年境外非政府组织登记备案情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226" y="2190622"/>
            <a:ext cx="3818830" cy="2148092"/>
          </a:xfrm>
          <a:prstGeom prst="rect">
            <a:avLst/>
          </a:prstGeom>
          <a:noFill/>
          <a:extLst>
            <a:ext uri="{909E8E84-426E-40DD-AFC4-6F175D3DCCD1}">
              <a14:hiddenFill xmlns:a14="http://schemas.microsoft.com/office/drawing/2010/main">
                <a:solidFill>
                  <a:srgbClr val="FFFFFF"/>
                </a:solidFill>
              </a14:hiddenFill>
            </a:ext>
          </a:extLst>
        </p:spPr>
      </p:pic>
      <p:sp>
        <p:nvSpPr>
          <p:cNvPr id="5" name="灯片编号占位符 4"/>
          <p:cNvSpPr>
            <a:spLocks noGrp="1"/>
          </p:cNvSpPr>
          <p:nvPr>
            <p:ph type="sldNum" sz="quarter" idx="10"/>
          </p:nvPr>
        </p:nvSpPr>
        <p:spPr>
          <a:xfrm>
            <a:off x="8314840" y="4913981"/>
            <a:ext cx="378739" cy="281593"/>
          </a:xfrm>
        </p:spPr>
        <p:txBody>
          <a:bodyPr/>
          <a:lstStyle/>
          <a:p>
            <a:fld id="{45F3BD24-A578-5544-8B66-0AC732B1B665}" type="slidenum">
              <a:rPr kumimoji="1" lang="zh-CN" altLang="en-US" smtClean="0">
                <a:latin typeface="Arial" panose="020B0604020202020204" pitchFamily="34" charset="0"/>
                <a:ea typeface="微软雅黑" panose="020B0503020204020204" pitchFamily="34" charset="-122"/>
                <a:cs typeface="Arial" panose="020B0604020202020204" pitchFamily="34" charset="0"/>
              </a:rPr>
            </a:fld>
            <a:endParaRPr kumimoji="1" lang="zh-CN" altLang="en-US">
              <a:latin typeface="Arial" panose="020B0604020202020204" pitchFamily="34" charset="0"/>
              <a:ea typeface="微软雅黑" panose="020B0503020204020204" pitchFamily="34" charset="-122"/>
              <a:cs typeface="Arial" panose="020B0604020202020204" pitchFamily="34" charset="0"/>
            </a:endParaRPr>
          </a:p>
        </p:txBody>
      </p:sp>
      <p:cxnSp>
        <p:nvCxnSpPr>
          <p:cNvPr id="7" name="直接连接符 14"/>
          <p:cNvCxnSpPr/>
          <p:nvPr/>
        </p:nvCxnSpPr>
        <p:spPr>
          <a:xfrm>
            <a:off x="387867" y="763999"/>
            <a:ext cx="4606605" cy="0"/>
          </a:xfrm>
          <a:prstGeom prst="line">
            <a:avLst/>
          </a:prstGeom>
          <a:ln w="12700">
            <a:solidFill>
              <a:schemeClr val="bg1">
                <a:lumMod val="75000"/>
                <a:alpha val="80000"/>
              </a:schemeClr>
            </a:solidFill>
          </a:ln>
        </p:spPr>
        <p:style>
          <a:lnRef idx="1">
            <a:schemeClr val="dk1"/>
          </a:lnRef>
          <a:fillRef idx="0">
            <a:schemeClr val="dk1"/>
          </a:fillRef>
          <a:effectRef idx="0">
            <a:schemeClr val="dk1"/>
          </a:effectRef>
          <a:fontRef idx="minor">
            <a:schemeClr val="tx1"/>
          </a:fontRef>
        </p:style>
      </p:cxnSp>
      <p:sp>
        <p:nvSpPr>
          <p:cNvPr id="10" name="文本框 9"/>
          <p:cNvSpPr txBox="1"/>
          <p:nvPr/>
        </p:nvSpPr>
        <p:spPr>
          <a:xfrm>
            <a:off x="257971" y="1056990"/>
            <a:ext cx="8435608" cy="1477328"/>
          </a:xfrm>
          <a:prstGeom prst="rect">
            <a:avLst/>
          </a:prstGeom>
          <a:noFill/>
        </p:spPr>
        <p:txBody>
          <a:bodyPr wrap="square" rtlCol="0">
            <a:spAutoFit/>
          </a:bodyPr>
          <a:lstStyle/>
          <a:p>
            <a:pPr algn="just"/>
            <a:endParaRPr lang="en-US" altLang="zh-CN" sz="1000" dirty="0">
              <a:latin typeface="Georgia" panose="02040502050405020303" pitchFamily="18" charset="0"/>
            </a:endParaRPr>
          </a:p>
          <a:p>
            <a:pPr marL="171450" indent="-171450" algn="just">
              <a:buFont typeface="Arial" panose="020B0604020202020204" pitchFamily="34" charset="0"/>
              <a:buChar char="•"/>
            </a:pPr>
            <a:r>
              <a:rPr lang="en-US" altLang="zh-CN" sz="1000" dirty="0">
                <a:latin typeface="Georgia" panose="02040502050405020303" pitchFamily="18" charset="0"/>
              </a:rPr>
              <a:t>According</a:t>
            </a:r>
            <a:r>
              <a:rPr lang="zh-CN" altLang="en-US" sz="1000">
                <a:latin typeface="Georgia" panose="02040502050405020303" pitchFamily="18" charset="0"/>
              </a:rPr>
              <a:t> </a:t>
            </a:r>
            <a:r>
              <a:rPr lang="en-US" altLang="zh-CN" sz="1000" dirty="0">
                <a:latin typeface="Georgia" panose="02040502050405020303" pitchFamily="18" charset="0"/>
              </a:rPr>
              <a:t>to</a:t>
            </a:r>
            <a:r>
              <a:rPr lang="zh-CN" altLang="en-US" sz="1000">
                <a:latin typeface="Georgia" panose="02040502050405020303" pitchFamily="18" charset="0"/>
              </a:rPr>
              <a:t> </a:t>
            </a:r>
            <a:r>
              <a:rPr lang="en-US" altLang="zh-CN" sz="1000" dirty="0">
                <a:latin typeface="Georgia" panose="02040502050405020303" pitchFamily="18" charset="0"/>
              </a:rPr>
              <a:t>the</a:t>
            </a:r>
            <a:r>
              <a:rPr lang="zh-CN" altLang="en-US" sz="1000">
                <a:latin typeface="Georgia" panose="02040502050405020303" pitchFamily="18" charset="0"/>
              </a:rPr>
              <a:t> </a:t>
            </a:r>
            <a:r>
              <a:rPr lang="en-US" altLang="zh-CN" sz="1000" dirty="0">
                <a:latin typeface="Georgia" panose="02040502050405020303" pitchFamily="18" charset="0"/>
              </a:rPr>
              <a:t>statistical</a:t>
            </a:r>
            <a:r>
              <a:rPr lang="zh-CN" altLang="en-US" sz="1000">
                <a:latin typeface="Georgia" panose="02040502050405020303" pitchFamily="18" charset="0"/>
              </a:rPr>
              <a:t> </a:t>
            </a:r>
            <a:r>
              <a:rPr lang="en-US" altLang="zh-CN" sz="1000" dirty="0">
                <a:latin typeface="Georgia" panose="02040502050405020303" pitchFamily="18" charset="0"/>
              </a:rPr>
              <a:t>data</a:t>
            </a:r>
            <a:r>
              <a:rPr lang="zh-CN" altLang="en-US" sz="1000">
                <a:latin typeface="Georgia" panose="02040502050405020303" pitchFamily="18" charset="0"/>
              </a:rPr>
              <a:t> </a:t>
            </a:r>
            <a:r>
              <a:rPr lang="en-US" altLang="zh-CN" sz="1000" dirty="0">
                <a:latin typeface="Georgia" panose="02040502050405020303" pitchFamily="18" charset="0"/>
              </a:rPr>
              <a:t>published</a:t>
            </a:r>
            <a:r>
              <a:rPr lang="zh-CN" altLang="en-US" sz="1000">
                <a:latin typeface="Georgia" panose="02040502050405020303" pitchFamily="18" charset="0"/>
              </a:rPr>
              <a:t> </a:t>
            </a:r>
            <a:r>
              <a:rPr lang="en-US" altLang="zh-CN" sz="1000" dirty="0">
                <a:latin typeface="Georgia" panose="02040502050405020303" pitchFamily="18" charset="0"/>
              </a:rPr>
              <a:t>on</a:t>
            </a:r>
            <a:r>
              <a:rPr lang="zh-CN" altLang="en-US" sz="1000">
                <a:latin typeface="Georgia" panose="02040502050405020303" pitchFamily="18" charset="0"/>
              </a:rPr>
              <a:t> </a:t>
            </a:r>
            <a:r>
              <a:rPr lang="en-US" altLang="zh-CN" sz="1000" dirty="0">
                <a:latin typeface="Georgia" panose="02040502050405020303" pitchFamily="18" charset="0"/>
              </a:rPr>
              <a:t>the</a:t>
            </a:r>
            <a:r>
              <a:rPr lang="zh-CN" altLang="en-US" sz="1000">
                <a:latin typeface="Georgia" panose="02040502050405020303" pitchFamily="18" charset="0"/>
              </a:rPr>
              <a:t> </a:t>
            </a:r>
            <a:r>
              <a:rPr lang="en-US" altLang="zh-CN" sz="1000" dirty="0">
                <a:latin typeface="Georgia" panose="02040502050405020303" pitchFamily="18" charset="0"/>
              </a:rPr>
              <a:t>official</a:t>
            </a:r>
            <a:r>
              <a:rPr lang="zh-CN" altLang="en-US" sz="1000">
                <a:latin typeface="Georgia" panose="02040502050405020303" pitchFamily="18" charset="0"/>
              </a:rPr>
              <a:t> </a:t>
            </a:r>
            <a:r>
              <a:rPr lang="en-US" altLang="zh-CN" sz="1000" dirty="0">
                <a:latin typeface="Georgia" panose="02040502050405020303" pitchFamily="18" charset="0"/>
              </a:rPr>
              <a:t>Service Platform for Overseas NGOs,</a:t>
            </a:r>
            <a:r>
              <a:rPr lang="zh-CN" altLang="en-US" sz="1000">
                <a:latin typeface="Georgia" panose="02040502050405020303" pitchFamily="18" charset="0"/>
              </a:rPr>
              <a:t> </a:t>
            </a:r>
            <a:r>
              <a:rPr lang="en-US" altLang="zh-CN" sz="1000" dirty="0">
                <a:latin typeface="Georgia" panose="02040502050405020303" pitchFamily="18" charset="0"/>
              </a:rPr>
              <a:t>as of December 31, 2022, </a:t>
            </a:r>
            <a:r>
              <a:rPr lang="en-US" altLang="zh-CN" sz="1000" b="1" u="sng" dirty="0">
                <a:latin typeface="Georgia" panose="02040502050405020303" pitchFamily="18" charset="0"/>
              </a:rPr>
              <a:t>678 representative offices</a:t>
            </a:r>
            <a:r>
              <a:rPr lang="en-US" altLang="zh-CN" sz="1000" b="1" dirty="0">
                <a:latin typeface="Georgia" panose="02040502050405020303" pitchFamily="18" charset="0"/>
              </a:rPr>
              <a:t> </a:t>
            </a:r>
            <a:r>
              <a:rPr lang="en-US" altLang="zh-CN" sz="1000" dirty="0">
                <a:latin typeface="Georgia" panose="02040502050405020303" pitchFamily="18" charset="0"/>
              </a:rPr>
              <a:t>of foreign NGOs have been registered in accordance with the law.</a:t>
            </a:r>
            <a:r>
              <a:rPr lang="zh-CN" altLang="en-US" sz="1000">
                <a:latin typeface="Georgia" panose="02040502050405020303" pitchFamily="18" charset="0"/>
              </a:rPr>
              <a:t> </a:t>
            </a:r>
            <a:r>
              <a:rPr lang="en-US" altLang="zh-CN" sz="1000" dirty="0">
                <a:latin typeface="Georgia" panose="02040502050405020303" pitchFamily="18" charset="0"/>
              </a:rPr>
              <a:t>Among the 678 registered representative organizations, the </a:t>
            </a:r>
            <a:r>
              <a:rPr lang="en-US" altLang="zh-CN" sz="1000" b="1" u="sng" dirty="0">
                <a:latin typeface="Georgia" panose="02040502050405020303" pitchFamily="18" charset="0"/>
              </a:rPr>
              <a:t>top 5 countries or regions </a:t>
            </a:r>
            <a:r>
              <a:rPr lang="en-US" altLang="zh-CN" sz="1000" dirty="0">
                <a:latin typeface="Georgia" panose="02040502050405020303" pitchFamily="18" charset="0"/>
              </a:rPr>
              <a:t>of the registered</a:t>
            </a:r>
            <a:r>
              <a:rPr lang="zh-CN" altLang="en-US" sz="1000">
                <a:latin typeface="Georgia" panose="02040502050405020303" pitchFamily="18" charset="0"/>
              </a:rPr>
              <a:t> </a:t>
            </a:r>
            <a:r>
              <a:rPr lang="en-US" altLang="zh-CN" sz="1000" dirty="0">
                <a:latin typeface="Georgia" panose="02040502050405020303" pitchFamily="18" charset="0"/>
              </a:rPr>
              <a:t>representative</a:t>
            </a:r>
            <a:r>
              <a:rPr lang="zh-CN" altLang="en-US" sz="1000">
                <a:latin typeface="Georgia" panose="02040502050405020303" pitchFamily="18" charset="0"/>
              </a:rPr>
              <a:t> </a:t>
            </a:r>
            <a:r>
              <a:rPr lang="en-US" altLang="zh-CN" sz="1000" dirty="0">
                <a:latin typeface="Georgia" panose="02040502050405020303" pitchFamily="18" charset="0"/>
              </a:rPr>
              <a:t>offices</a:t>
            </a:r>
            <a:r>
              <a:rPr lang="zh-CN" altLang="en-US" sz="1000">
                <a:latin typeface="Georgia" panose="02040502050405020303" pitchFamily="18" charset="0"/>
              </a:rPr>
              <a:t> </a:t>
            </a:r>
            <a:r>
              <a:rPr lang="en-US" altLang="zh-CN" sz="1000" dirty="0">
                <a:latin typeface="Georgia" panose="02040502050405020303" pitchFamily="18" charset="0"/>
              </a:rPr>
              <a:t>are the </a:t>
            </a:r>
            <a:r>
              <a:rPr lang="en-US" altLang="zh-CN" sz="1000" b="1" u="sng" dirty="0">
                <a:latin typeface="Georgia" panose="02040502050405020303" pitchFamily="18" charset="0"/>
              </a:rPr>
              <a:t>United States</a:t>
            </a:r>
            <a:r>
              <a:rPr lang="en-US" altLang="zh-CN" sz="1000" dirty="0">
                <a:latin typeface="Georgia" panose="02040502050405020303" pitchFamily="18" charset="0"/>
              </a:rPr>
              <a:t>,</a:t>
            </a:r>
            <a:r>
              <a:rPr lang="en-US" altLang="zh-CN" sz="1000" b="1" u="sng" dirty="0">
                <a:latin typeface="Georgia" panose="02040502050405020303" pitchFamily="18" charset="0"/>
              </a:rPr>
              <a:t> Hong Kong</a:t>
            </a:r>
            <a:r>
              <a:rPr lang="en-US" altLang="zh-CN" sz="1000" dirty="0">
                <a:latin typeface="Georgia" panose="02040502050405020303" pitchFamily="18" charset="0"/>
              </a:rPr>
              <a:t>, </a:t>
            </a:r>
            <a:r>
              <a:rPr lang="en-US" altLang="zh-CN" sz="1000" b="1" u="sng" dirty="0">
                <a:latin typeface="Georgia" panose="02040502050405020303" pitchFamily="18" charset="0"/>
              </a:rPr>
              <a:t>Japan</a:t>
            </a:r>
            <a:r>
              <a:rPr lang="en-US" altLang="zh-CN" sz="1000" dirty="0">
                <a:latin typeface="Georgia" panose="02040502050405020303" pitchFamily="18" charset="0"/>
              </a:rPr>
              <a:t>,</a:t>
            </a:r>
            <a:r>
              <a:rPr lang="zh-CN" altLang="en-US" sz="1000">
                <a:latin typeface="Georgia" panose="02040502050405020303" pitchFamily="18" charset="0"/>
              </a:rPr>
              <a:t> </a:t>
            </a:r>
            <a:r>
              <a:rPr lang="en-US" altLang="zh-CN" sz="1000" b="1" u="sng" dirty="0">
                <a:latin typeface="Georgia" panose="02040502050405020303" pitchFamily="18" charset="0"/>
              </a:rPr>
              <a:t>Korea</a:t>
            </a:r>
            <a:r>
              <a:rPr lang="zh-CN" altLang="en-US" sz="1000">
                <a:latin typeface="Georgia" panose="02040502050405020303" pitchFamily="18" charset="0"/>
              </a:rPr>
              <a:t> </a:t>
            </a:r>
            <a:r>
              <a:rPr lang="en-US" altLang="zh-CN" sz="1000" dirty="0">
                <a:latin typeface="Georgia" panose="02040502050405020303" pitchFamily="18" charset="0"/>
              </a:rPr>
              <a:t>and</a:t>
            </a:r>
            <a:r>
              <a:rPr lang="zh-CN" altLang="en-US" sz="1000">
                <a:latin typeface="Georgia" panose="02040502050405020303" pitchFamily="18" charset="0"/>
              </a:rPr>
              <a:t> </a:t>
            </a:r>
            <a:r>
              <a:rPr lang="en-US" altLang="zh-CN" sz="1000" dirty="0">
                <a:latin typeface="Georgia" panose="02040502050405020303" pitchFamily="18" charset="0"/>
              </a:rPr>
              <a:t>the</a:t>
            </a:r>
            <a:r>
              <a:rPr lang="zh-CN" altLang="en-US" sz="1000">
                <a:latin typeface="Georgia" panose="02040502050405020303" pitchFamily="18" charset="0"/>
              </a:rPr>
              <a:t> </a:t>
            </a:r>
            <a:r>
              <a:rPr lang="en-US" altLang="zh-CN" sz="1000" b="1" u="sng" dirty="0">
                <a:latin typeface="Georgia" panose="02040502050405020303" pitchFamily="18" charset="0"/>
              </a:rPr>
              <a:t>United</a:t>
            </a:r>
            <a:r>
              <a:rPr lang="zh-CN" altLang="en-US" sz="1000" b="1" u="sng">
                <a:latin typeface="Georgia" panose="02040502050405020303" pitchFamily="18" charset="0"/>
              </a:rPr>
              <a:t> </a:t>
            </a:r>
            <a:r>
              <a:rPr lang="en-US" altLang="zh-CN" sz="1000" b="1" u="sng" dirty="0">
                <a:latin typeface="Georgia" panose="02040502050405020303" pitchFamily="18" charset="0"/>
              </a:rPr>
              <a:t>Kingdom</a:t>
            </a:r>
            <a:r>
              <a:rPr lang="en-US" altLang="zh-CN" sz="1000" dirty="0">
                <a:latin typeface="Georgia" panose="02040502050405020303" pitchFamily="18" charset="0"/>
              </a:rPr>
              <a:t>,</a:t>
            </a:r>
            <a:r>
              <a:rPr lang="zh-CN" altLang="en-US" sz="1000">
                <a:latin typeface="Georgia" panose="02040502050405020303" pitchFamily="18" charset="0"/>
              </a:rPr>
              <a:t> </a:t>
            </a:r>
            <a:r>
              <a:rPr lang="en-US" altLang="zh-CN" sz="1000" dirty="0">
                <a:latin typeface="Georgia" panose="02040502050405020303" pitchFamily="18" charset="0"/>
              </a:rPr>
              <a:t>accounting</a:t>
            </a:r>
            <a:r>
              <a:rPr lang="zh-CN" altLang="en-US" sz="1000">
                <a:latin typeface="Georgia" panose="02040502050405020303" pitchFamily="18" charset="0"/>
              </a:rPr>
              <a:t> </a:t>
            </a:r>
            <a:r>
              <a:rPr lang="en-US" altLang="zh-CN" sz="1000" dirty="0">
                <a:latin typeface="Georgia" panose="02040502050405020303" pitchFamily="18" charset="0"/>
              </a:rPr>
              <a:t>for</a:t>
            </a:r>
            <a:r>
              <a:rPr lang="zh-CN" altLang="en-US" sz="1000">
                <a:latin typeface="Georgia" panose="02040502050405020303" pitchFamily="18" charset="0"/>
              </a:rPr>
              <a:t> </a:t>
            </a:r>
            <a:r>
              <a:rPr lang="en-US" altLang="zh-CN" sz="1000" b="1" u="sng" dirty="0">
                <a:latin typeface="Georgia" panose="02040502050405020303" pitchFamily="18" charset="0"/>
              </a:rPr>
              <a:t>60.32%</a:t>
            </a:r>
            <a:r>
              <a:rPr lang="zh-CN" altLang="en-US" sz="1000" b="1" u="sng">
                <a:latin typeface="Georgia" panose="02040502050405020303" pitchFamily="18" charset="0"/>
              </a:rPr>
              <a:t> </a:t>
            </a:r>
            <a:r>
              <a:rPr lang="en-US" altLang="zh-CN" sz="1000" b="1" u="sng" dirty="0">
                <a:latin typeface="Georgia" panose="02040502050405020303" pitchFamily="18" charset="0"/>
              </a:rPr>
              <a:t>in</a:t>
            </a:r>
            <a:r>
              <a:rPr lang="zh-CN" altLang="en-US" sz="1000" b="1" u="sng">
                <a:latin typeface="Georgia" panose="02040502050405020303" pitchFamily="18" charset="0"/>
              </a:rPr>
              <a:t> </a:t>
            </a:r>
            <a:r>
              <a:rPr lang="en-US" altLang="zh-CN" sz="1000" b="1" u="sng" dirty="0">
                <a:latin typeface="Georgia" panose="02040502050405020303" pitchFamily="18" charset="0"/>
              </a:rPr>
              <a:t>total</a:t>
            </a:r>
            <a:r>
              <a:rPr lang="en-US" altLang="zh-CN" sz="1000" dirty="0">
                <a:latin typeface="Georgia" panose="02040502050405020303" pitchFamily="18" charset="0"/>
              </a:rPr>
              <a:t>.</a:t>
            </a:r>
            <a:endParaRPr lang="en-US" altLang="zh-CN" sz="1000" dirty="0">
              <a:latin typeface="Georgia" panose="02040502050405020303" pitchFamily="18" charset="0"/>
            </a:endParaRPr>
          </a:p>
          <a:p>
            <a:pPr marL="171450" indent="-171450" algn="just">
              <a:buFont typeface="Arial" panose="020B0604020202020204" pitchFamily="34" charset="0"/>
              <a:buChar char="•"/>
            </a:pPr>
            <a:endParaRPr lang="en-US" altLang="zh-CN" sz="1000" dirty="0">
              <a:latin typeface="Georgia" panose="02040502050405020303" pitchFamily="18" charset="0"/>
            </a:endParaRPr>
          </a:p>
          <a:p>
            <a:pPr marL="171450" indent="-171450" algn="just">
              <a:buFont typeface="Arial" panose="020B0604020202020204" pitchFamily="34" charset="0"/>
              <a:buChar char="•"/>
            </a:pPr>
            <a:endParaRPr lang="en-US" altLang="zh-CN" sz="1000" dirty="0">
              <a:latin typeface="Georgia" panose="02040502050405020303" pitchFamily="18" charset="0"/>
            </a:endParaRPr>
          </a:p>
          <a:p>
            <a:pPr marL="171450" indent="-171450" algn="just">
              <a:buFont typeface="Arial" panose="020B0604020202020204" pitchFamily="34" charset="0"/>
              <a:buChar char="•"/>
            </a:pPr>
            <a:endParaRPr lang="en-US" altLang="zh-CN" sz="1000" dirty="0">
              <a:latin typeface="Georgia" panose="02040502050405020303" pitchFamily="18" charset="0"/>
            </a:endParaRPr>
          </a:p>
          <a:p>
            <a:pPr algn="just"/>
            <a:endParaRPr lang="en-US" altLang="zh-CN" sz="1000" dirty="0">
              <a:effectLst/>
              <a:latin typeface="Georgia" panose="02040502050405020303" pitchFamily="18" charset="0"/>
            </a:endParaRPr>
          </a:p>
        </p:txBody>
      </p:sp>
      <p:sp>
        <p:nvSpPr>
          <p:cNvPr id="15" name="文本框 14"/>
          <p:cNvSpPr txBox="1"/>
          <p:nvPr/>
        </p:nvSpPr>
        <p:spPr>
          <a:xfrm>
            <a:off x="488309" y="4382590"/>
            <a:ext cx="4189263" cy="184666"/>
          </a:xfrm>
          <a:prstGeom prst="rect">
            <a:avLst/>
          </a:prstGeom>
          <a:noFill/>
        </p:spPr>
        <p:txBody>
          <a:bodyPr wrap="square" rtlCol="0">
            <a:spAutoFit/>
          </a:bodyPr>
          <a:lstStyle/>
          <a:p>
            <a:r>
              <a:rPr lang="en-US" altLang="zh-CN" sz="600" dirty="0">
                <a:effectLst/>
                <a:latin typeface="Georgia" panose="02040502050405020303" pitchFamily="18" charset="0"/>
              </a:rPr>
              <a:t>Source:</a:t>
            </a:r>
            <a:r>
              <a:rPr lang="zh-CN" altLang="en-US" sz="600">
                <a:effectLst/>
                <a:latin typeface="Georgia" panose="02040502050405020303" pitchFamily="18" charset="0"/>
              </a:rPr>
              <a:t> </a:t>
            </a:r>
            <a:r>
              <a:rPr lang="en-US" altLang="zh-CN" sz="600" dirty="0">
                <a:effectLst/>
                <a:latin typeface="Georgia" panose="02040502050405020303" pitchFamily="18" charset="0"/>
                <a:hlinkClick r:id="rId3"/>
              </a:rPr>
              <a:t>http://www.bscongo.org.cn/hangyezixun/295.html</a:t>
            </a:r>
            <a:r>
              <a:rPr lang="zh-CN" altLang="en-US" sz="600">
                <a:effectLst/>
                <a:latin typeface="Georgia" panose="02040502050405020303" pitchFamily="18" charset="0"/>
              </a:rPr>
              <a:t> </a:t>
            </a:r>
            <a:endParaRPr kumimoji="1" lang="en-US" altLang="zh-CN" sz="600" dirty="0">
              <a:latin typeface="Georgia" panose="02040502050405020303" pitchFamily="18" charset="0"/>
            </a:endParaRPr>
          </a:p>
        </p:txBody>
      </p:sp>
      <p:sp>
        <p:nvSpPr>
          <p:cNvPr id="11" name="文本框 10"/>
          <p:cNvSpPr txBox="1"/>
          <p:nvPr/>
        </p:nvSpPr>
        <p:spPr>
          <a:xfrm>
            <a:off x="1295440" y="4038275"/>
            <a:ext cx="740366" cy="169277"/>
          </a:xfrm>
          <a:prstGeom prst="rect">
            <a:avLst/>
          </a:prstGeom>
          <a:solidFill>
            <a:srgbClr val="DAE9F7"/>
          </a:solidFill>
        </p:spPr>
        <p:txBody>
          <a:bodyPr wrap="square" rtlCol="0">
            <a:spAutoFit/>
          </a:bodyPr>
          <a:lstStyle/>
          <a:p>
            <a:r>
              <a:rPr kumimoji="1" lang="en-US" altLang="zh-CN" sz="500" b="1" dirty="0">
                <a:latin typeface="Arial" panose="020B0604020202020204" pitchFamily="34" charset="0"/>
                <a:cs typeface="Arial" panose="020B0604020202020204" pitchFamily="34" charset="0"/>
              </a:rPr>
              <a:t>United</a:t>
            </a:r>
            <a:r>
              <a:rPr kumimoji="1" lang="zh-CN" altLang="en-US" sz="500" b="1">
                <a:latin typeface="Arial" panose="020B0604020202020204" pitchFamily="34" charset="0"/>
                <a:cs typeface="Arial" panose="020B0604020202020204" pitchFamily="34" charset="0"/>
              </a:rPr>
              <a:t> </a:t>
            </a:r>
            <a:r>
              <a:rPr kumimoji="1" lang="en-US" altLang="zh-CN" sz="500" b="1" dirty="0">
                <a:latin typeface="Arial" panose="020B0604020202020204" pitchFamily="34" charset="0"/>
                <a:cs typeface="Arial" panose="020B0604020202020204" pitchFamily="34" charset="0"/>
              </a:rPr>
              <a:t>States</a:t>
            </a:r>
            <a:endParaRPr kumimoji="1" lang="en-US" altLang="zh-CN" sz="500" b="1" dirty="0">
              <a:latin typeface="Arial" panose="020B0604020202020204" pitchFamily="34" charset="0"/>
              <a:cs typeface="Arial" panose="020B0604020202020204" pitchFamily="34" charset="0"/>
            </a:endParaRPr>
          </a:p>
        </p:txBody>
      </p:sp>
      <p:sp>
        <p:nvSpPr>
          <p:cNvPr id="12" name="文本框 11"/>
          <p:cNvSpPr txBox="1"/>
          <p:nvPr/>
        </p:nvSpPr>
        <p:spPr>
          <a:xfrm>
            <a:off x="1826507" y="4038275"/>
            <a:ext cx="694418" cy="169277"/>
          </a:xfrm>
          <a:prstGeom prst="rect">
            <a:avLst/>
          </a:prstGeom>
          <a:solidFill>
            <a:srgbClr val="DAE9F7"/>
          </a:solidFill>
        </p:spPr>
        <p:txBody>
          <a:bodyPr wrap="square" rtlCol="0">
            <a:spAutoFit/>
          </a:bodyPr>
          <a:lstStyle/>
          <a:p>
            <a:r>
              <a:rPr kumimoji="1" lang="en-US" altLang="zh-CN" sz="500" b="1" dirty="0">
                <a:latin typeface="Arial" panose="020B0604020202020204" pitchFamily="34" charset="0"/>
                <a:cs typeface="Arial" panose="020B0604020202020204" pitchFamily="34" charset="0"/>
              </a:rPr>
              <a:t>Hong</a:t>
            </a:r>
            <a:r>
              <a:rPr kumimoji="1" lang="zh-CN" altLang="en-US" sz="500" b="1">
                <a:latin typeface="Arial" panose="020B0604020202020204" pitchFamily="34" charset="0"/>
                <a:cs typeface="Arial" panose="020B0604020202020204" pitchFamily="34" charset="0"/>
              </a:rPr>
              <a:t> </a:t>
            </a:r>
            <a:r>
              <a:rPr kumimoji="1" lang="en-US" altLang="zh-CN" sz="500" b="1" dirty="0">
                <a:latin typeface="Arial" panose="020B0604020202020204" pitchFamily="34" charset="0"/>
                <a:cs typeface="Arial" panose="020B0604020202020204" pitchFamily="34" charset="0"/>
              </a:rPr>
              <a:t>Kong</a:t>
            </a:r>
            <a:endParaRPr kumimoji="1" lang="en-US" altLang="zh-CN" sz="500" b="1" dirty="0">
              <a:latin typeface="Arial" panose="020B0604020202020204" pitchFamily="34" charset="0"/>
              <a:cs typeface="Arial" panose="020B0604020202020204" pitchFamily="34" charset="0"/>
            </a:endParaRPr>
          </a:p>
        </p:txBody>
      </p:sp>
      <p:sp>
        <p:nvSpPr>
          <p:cNvPr id="13" name="文本框 12"/>
          <p:cNvSpPr txBox="1"/>
          <p:nvPr/>
        </p:nvSpPr>
        <p:spPr>
          <a:xfrm>
            <a:off x="2403580" y="4038275"/>
            <a:ext cx="435308" cy="169277"/>
          </a:xfrm>
          <a:prstGeom prst="rect">
            <a:avLst/>
          </a:prstGeom>
          <a:solidFill>
            <a:srgbClr val="DAE9F7"/>
          </a:solidFill>
        </p:spPr>
        <p:txBody>
          <a:bodyPr wrap="square" rtlCol="0">
            <a:spAutoFit/>
          </a:bodyPr>
          <a:lstStyle/>
          <a:p>
            <a:r>
              <a:rPr kumimoji="1" lang="en-US" altLang="zh-CN" sz="500" b="1" dirty="0">
                <a:latin typeface="Arial" panose="020B0604020202020204" pitchFamily="34" charset="0"/>
                <a:cs typeface="Arial" panose="020B0604020202020204" pitchFamily="34" charset="0"/>
              </a:rPr>
              <a:t>Japan</a:t>
            </a:r>
            <a:endParaRPr kumimoji="1" lang="en-US" altLang="zh-CN" sz="500" b="1" dirty="0">
              <a:latin typeface="Arial" panose="020B0604020202020204" pitchFamily="34" charset="0"/>
              <a:cs typeface="Arial" panose="020B0604020202020204" pitchFamily="34" charset="0"/>
            </a:endParaRPr>
          </a:p>
        </p:txBody>
      </p:sp>
      <p:sp>
        <p:nvSpPr>
          <p:cNvPr id="16" name="文本框 15"/>
          <p:cNvSpPr txBox="1"/>
          <p:nvPr/>
        </p:nvSpPr>
        <p:spPr>
          <a:xfrm>
            <a:off x="2884024" y="4038275"/>
            <a:ext cx="435308" cy="169277"/>
          </a:xfrm>
          <a:prstGeom prst="rect">
            <a:avLst/>
          </a:prstGeom>
          <a:solidFill>
            <a:srgbClr val="DAE9F7"/>
          </a:solidFill>
        </p:spPr>
        <p:txBody>
          <a:bodyPr wrap="square" rtlCol="0">
            <a:spAutoFit/>
          </a:bodyPr>
          <a:lstStyle/>
          <a:p>
            <a:r>
              <a:rPr kumimoji="1" lang="en-US" altLang="zh-CN" sz="500" b="1" dirty="0">
                <a:latin typeface="Arial" panose="020B0604020202020204" pitchFamily="34" charset="0"/>
                <a:cs typeface="Arial" panose="020B0604020202020204" pitchFamily="34" charset="0"/>
              </a:rPr>
              <a:t>Korea</a:t>
            </a:r>
            <a:endParaRPr kumimoji="1" lang="en-US" altLang="zh-CN" sz="500" b="1" dirty="0">
              <a:latin typeface="Arial" panose="020B0604020202020204" pitchFamily="34" charset="0"/>
              <a:cs typeface="Arial" panose="020B0604020202020204" pitchFamily="34" charset="0"/>
            </a:endParaRPr>
          </a:p>
        </p:txBody>
      </p:sp>
      <p:sp>
        <p:nvSpPr>
          <p:cNvPr id="17" name="文本框 16"/>
          <p:cNvSpPr txBox="1"/>
          <p:nvPr/>
        </p:nvSpPr>
        <p:spPr>
          <a:xfrm>
            <a:off x="3261567" y="4038275"/>
            <a:ext cx="854328" cy="169277"/>
          </a:xfrm>
          <a:prstGeom prst="rect">
            <a:avLst/>
          </a:prstGeom>
          <a:solidFill>
            <a:srgbClr val="DAE9F7"/>
          </a:solidFill>
        </p:spPr>
        <p:txBody>
          <a:bodyPr wrap="square" rtlCol="0">
            <a:spAutoFit/>
          </a:bodyPr>
          <a:lstStyle/>
          <a:p>
            <a:r>
              <a:rPr kumimoji="1" lang="en-US" altLang="zh-CN" sz="500" b="1" dirty="0">
                <a:latin typeface="Arial" panose="020B0604020202020204" pitchFamily="34" charset="0"/>
                <a:cs typeface="Arial" panose="020B0604020202020204" pitchFamily="34" charset="0"/>
              </a:rPr>
              <a:t>United</a:t>
            </a:r>
            <a:r>
              <a:rPr kumimoji="1" lang="zh-CN" altLang="en-US" sz="500" b="1">
                <a:latin typeface="Arial" panose="020B0604020202020204" pitchFamily="34" charset="0"/>
                <a:cs typeface="Arial" panose="020B0604020202020204" pitchFamily="34" charset="0"/>
              </a:rPr>
              <a:t> </a:t>
            </a:r>
            <a:r>
              <a:rPr kumimoji="1" lang="en-US" altLang="zh-CN" sz="500" b="1" dirty="0">
                <a:latin typeface="Arial" panose="020B0604020202020204" pitchFamily="34" charset="0"/>
                <a:cs typeface="Arial" panose="020B0604020202020204" pitchFamily="34" charset="0"/>
              </a:rPr>
              <a:t>Kingdom</a:t>
            </a:r>
            <a:endParaRPr kumimoji="1" lang="en-US" altLang="zh-CN" sz="500" b="1" dirty="0">
              <a:latin typeface="Arial" panose="020B0604020202020204" pitchFamily="34" charset="0"/>
              <a:cs typeface="Arial" panose="020B0604020202020204" pitchFamily="34" charset="0"/>
            </a:endParaRPr>
          </a:p>
        </p:txBody>
      </p:sp>
      <p:sp>
        <p:nvSpPr>
          <p:cNvPr id="19" name="文本框 18"/>
          <p:cNvSpPr txBox="1"/>
          <p:nvPr/>
        </p:nvSpPr>
        <p:spPr>
          <a:xfrm>
            <a:off x="5290868" y="2599380"/>
            <a:ext cx="769598" cy="169277"/>
          </a:xfrm>
          <a:prstGeom prst="rect">
            <a:avLst/>
          </a:prstGeom>
          <a:solidFill>
            <a:srgbClr val="E7F5FD"/>
          </a:solidFill>
        </p:spPr>
        <p:txBody>
          <a:bodyPr wrap="square" rtlCol="0">
            <a:spAutoFit/>
          </a:bodyPr>
          <a:lstStyle/>
          <a:p>
            <a:r>
              <a:rPr kumimoji="1" lang="en-US" altLang="zh-CN" sz="500" b="1" dirty="0">
                <a:latin typeface="Arial" panose="020B0604020202020204" pitchFamily="34" charset="0"/>
                <a:cs typeface="Arial" panose="020B0604020202020204" pitchFamily="34" charset="0"/>
              </a:rPr>
              <a:t>United</a:t>
            </a:r>
            <a:r>
              <a:rPr kumimoji="1" lang="zh-CN" altLang="en-US" sz="500" b="1">
                <a:latin typeface="Arial" panose="020B0604020202020204" pitchFamily="34" charset="0"/>
                <a:cs typeface="Arial" panose="020B0604020202020204" pitchFamily="34" charset="0"/>
              </a:rPr>
              <a:t> </a:t>
            </a:r>
            <a:r>
              <a:rPr kumimoji="1" lang="en-US" altLang="zh-CN" sz="500" b="1" dirty="0">
                <a:latin typeface="Arial" panose="020B0604020202020204" pitchFamily="34" charset="0"/>
                <a:cs typeface="Arial" panose="020B0604020202020204" pitchFamily="34" charset="0"/>
              </a:rPr>
              <a:t>Kingdom</a:t>
            </a:r>
            <a:endParaRPr kumimoji="1" lang="en-US" altLang="zh-CN" sz="500" b="1" dirty="0">
              <a:latin typeface="Arial" panose="020B0604020202020204" pitchFamily="34" charset="0"/>
              <a:cs typeface="Arial" panose="020B0604020202020204" pitchFamily="34" charset="0"/>
            </a:endParaRPr>
          </a:p>
        </p:txBody>
      </p:sp>
      <p:sp>
        <p:nvSpPr>
          <p:cNvPr id="20" name="文本框 19"/>
          <p:cNvSpPr txBox="1"/>
          <p:nvPr/>
        </p:nvSpPr>
        <p:spPr>
          <a:xfrm>
            <a:off x="7731487" y="2606803"/>
            <a:ext cx="666938" cy="169277"/>
          </a:xfrm>
          <a:prstGeom prst="rect">
            <a:avLst/>
          </a:prstGeom>
          <a:solidFill>
            <a:srgbClr val="E7F5FD"/>
          </a:solidFill>
        </p:spPr>
        <p:txBody>
          <a:bodyPr wrap="square" rtlCol="0">
            <a:spAutoFit/>
          </a:bodyPr>
          <a:lstStyle/>
          <a:p>
            <a:r>
              <a:rPr kumimoji="1" lang="en-US" altLang="zh-CN" sz="500" b="1" dirty="0">
                <a:latin typeface="Arial" panose="020B0604020202020204" pitchFamily="34" charset="0"/>
                <a:cs typeface="Arial" panose="020B0604020202020204" pitchFamily="34" charset="0"/>
              </a:rPr>
              <a:t>United</a:t>
            </a:r>
            <a:r>
              <a:rPr kumimoji="1" lang="zh-CN" altLang="en-US" sz="500" b="1">
                <a:latin typeface="Arial" panose="020B0604020202020204" pitchFamily="34" charset="0"/>
                <a:cs typeface="Arial" panose="020B0604020202020204" pitchFamily="34" charset="0"/>
              </a:rPr>
              <a:t> </a:t>
            </a:r>
            <a:r>
              <a:rPr kumimoji="1" lang="en-US" altLang="zh-CN" sz="500" b="1" dirty="0">
                <a:latin typeface="Arial" panose="020B0604020202020204" pitchFamily="34" charset="0"/>
                <a:cs typeface="Arial" panose="020B0604020202020204" pitchFamily="34" charset="0"/>
              </a:rPr>
              <a:t>States</a:t>
            </a:r>
            <a:endParaRPr kumimoji="1" lang="en-US" altLang="zh-CN" sz="500" b="1" dirty="0">
              <a:latin typeface="Arial" panose="020B0604020202020204" pitchFamily="34" charset="0"/>
              <a:cs typeface="Arial" panose="020B0604020202020204" pitchFamily="34" charset="0"/>
            </a:endParaRPr>
          </a:p>
        </p:txBody>
      </p:sp>
      <p:sp>
        <p:nvSpPr>
          <p:cNvPr id="21" name="文本框 20"/>
          <p:cNvSpPr txBox="1"/>
          <p:nvPr/>
        </p:nvSpPr>
        <p:spPr>
          <a:xfrm>
            <a:off x="5422119" y="3152274"/>
            <a:ext cx="392135" cy="169277"/>
          </a:xfrm>
          <a:prstGeom prst="rect">
            <a:avLst/>
          </a:prstGeom>
          <a:solidFill>
            <a:srgbClr val="DCEDF8"/>
          </a:solidFill>
        </p:spPr>
        <p:txBody>
          <a:bodyPr wrap="square" rtlCol="0">
            <a:spAutoFit/>
          </a:bodyPr>
          <a:lstStyle/>
          <a:p>
            <a:r>
              <a:rPr kumimoji="1" lang="en-US" altLang="zh-CN" sz="500" b="1" dirty="0">
                <a:latin typeface="Arial" panose="020B0604020202020204" pitchFamily="34" charset="0"/>
                <a:cs typeface="Arial" panose="020B0604020202020204" pitchFamily="34" charset="0"/>
              </a:rPr>
              <a:t>Korea</a:t>
            </a:r>
            <a:endParaRPr kumimoji="1" lang="en-US" altLang="zh-CN" sz="500" b="1" dirty="0">
              <a:latin typeface="Arial" panose="020B0604020202020204" pitchFamily="34" charset="0"/>
              <a:cs typeface="Arial" panose="020B0604020202020204" pitchFamily="34" charset="0"/>
            </a:endParaRPr>
          </a:p>
        </p:txBody>
      </p:sp>
      <p:sp>
        <p:nvSpPr>
          <p:cNvPr id="22" name="文本框 21"/>
          <p:cNvSpPr txBox="1"/>
          <p:nvPr/>
        </p:nvSpPr>
        <p:spPr>
          <a:xfrm>
            <a:off x="5421921" y="3528426"/>
            <a:ext cx="392135" cy="169277"/>
          </a:xfrm>
          <a:prstGeom prst="rect">
            <a:avLst/>
          </a:prstGeom>
          <a:solidFill>
            <a:srgbClr val="D9EAF5"/>
          </a:solidFill>
        </p:spPr>
        <p:txBody>
          <a:bodyPr wrap="square" rtlCol="0">
            <a:spAutoFit/>
          </a:bodyPr>
          <a:lstStyle/>
          <a:p>
            <a:r>
              <a:rPr kumimoji="1" lang="en-US" altLang="zh-CN" sz="500" b="1" dirty="0">
                <a:latin typeface="Arial" panose="020B0604020202020204" pitchFamily="34" charset="0"/>
                <a:cs typeface="Arial" panose="020B0604020202020204" pitchFamily="34" charset="0"/>
              </a:rPr>
              <a:t>Japan</a:t>
            </a:r>
            <a:endParaRPr kumimoji="1" lang="en-US" altLang="zh-CN" sz="500" b="1" dirty="0">
              <a:latin typeface="Arial" panose="020B0604020202020204" pitchFamily="34" charset="0"/>
              <a:cs typeface="Arial" panose="020B0604020202020204" pitchFamily="34" charset="0"/>
            </a:endParaRPr>
          </a:p>
        </p:txBody>
      </p:sp>
      <p:sp>
        <p:nvSpPr>
          <p:cNvPr id="23" name="文本框 22"/>
          <p:cNvSpPr txBox="1"/>
          <p:nvPr/>
        </p:nvSpPr>
        <p:spPr>
          <a:xfrm>
            <a:off x="7739981" y="3519281"/>
            <a:ext cx="625548" cy="169277"/>
          </a:xfrm>
          <a:prstGeom prst="rect">
            <a:avLst/>
          </a:prstGeom>
          <a:solidFill>
            <a:srgbClr val="DAE9F7"/>
          </a:solidFill>
        </p:spPr>
        <p:txBody>
          <a:bodyPr wrap="square" rtlCol="0">
            <a:spAutoFit/>
          </a:bodyPr>
          <a:lstStyle/>
          <a:p>
            <a:r>
              <a:rPr kumimoji="1" lang="en-US" altLang="zh-CN" sz="500" b="1" dirty="0">
                <a:latin typeface="Arial" panose="020B0604020202020204" pitchFamily="34" charset="0"/>
                <a:cs typeface="Arial" panose="020B0604020202020204" pitchFamily="34" charset="0"/>
              </a:rPr>
              <a:t>Hong</a:t>
            </a:r>
            <a:r>
              <a:rPr kumimoji="1" lang="zh-CN" altLang="en-US" sz="500" b="1">
                <a:latin typeface="Arial" panose="020B0604020202020204" pitchFamily="34" charset="0"/>
                <a:cs typeface="Arial" panose="020B0604020202020204" pitchFamily="34" charset="0"/>
              </a:rPr>
              <a:t> </a:t>
            </a:r>
            <a:r>
              <a:rPr kumimoji="1" lang="en-US" altLang="zh-CN" sz="500" b="1" dirty="0">
                <a:latin typeface="Arial" panose="020B0604020202020204" pitchFamily="34" charset="0"/>
                <a:cs typeface="Arial" panose="020B0604020202020204" pitchFamily="34" charset="0"/>
              </a:rPr>
              <a:t>Kong</a:t>
            </a:r>
            <a:endParaRPr kumimoji="1" lang="en-US" altLang="zh-CN" sz="500" b="1" dirty="0">
              <a:latin typeface="Arial" panose="020B0604020202020204" pitchFamily="34" charset="0"/>
              <a:cs typeface="Arial" panose="020B0604020202020204" pitchFamily="34" charset="0"/>
            </a:endParaRPr>
          </a:p>
        </p:txBody>
      </p:sp>
      <p:sp>
        <p:nvSpPr>
          <p:cNvPr id="24" name="文本框 23"/>
          <p:cNvSpPr txBox="1"/>
          <p:nvPr/>
        </p:nvSpPr>
        <p:spPr>
          <a:xfrm>
            <a:off x="6309319" y="2455463"/>
            <a:ext cx="666938" cy="169277"/>
          </a:xfrm>
          <a:prstGeom prst="rect">
            <a:avLst/>
          </a:prstGeom>
          <a:solidFill>
            <a:srgbClr val="F0F9FF"/>
          </a:solidFill>
        </p:spPr>
        <p:txBody>
          <a:bodyPr wrap="square" rtlCol="0">
            <a:spAutoFit/>
          </a:bodyPr>
          <a:lstStyle/>
          <a:p>
            <a:r>
              <a:rPr kumimoji="1" lang="en-US" altLang="zh-CN" sz="500" b="1" dirty="0">
                <a:latin typeface="Arial" panose="020B0604020202020204" pitchFamily="34" charset="0"/>
                <a:cs typeface="Arial" panose="020B0604020202020204" pitchFamily="34" charset="0"/>
              </a:rPr>
              <a:t>Others</a:t>
            </a:r>
            <a:endParaRPr kumimoji="1" lang="en-US" altLang="zh-CN" sz="500" b="1" dirty="0">
              <a:latin typeface="Arial" panose="020B0604020202020204" pitchFamily="34" charset="0"/>
              <a:cs typeface="Arial" panose="020B0604020202020204" pitchFamily="34" charset="0"/>
            </a:endParaRPr>
          </a:p>
        </p:txBody>
      </p:sp>
      <p:sp>
        <p:nvSpPr>
          <p:cNvPr id="25" name="文本框 24"/>
          <p:cNvSpPr txBox="1"/>
          <p:nvPr/>
        </p:nvSpPr>
        <p:spPr>
          <a:xfrm>
            <a:off x="251144" y="894515"/>
            <a:ext cx="4934778" cy="246221"/>
          </a:xfrm>
          <a:prstGeom prst="rect">
            <a:avLst/>
          </a:prstGeom>
          <a:noFill/>
        </p:spPr>
        <p:txBody>
          <a:bodyPr wrap="square">
            <a:spAutoFit/>
          </a:bodyPr>
          <a:lstStyle/>
          <a:p>
            <a:pPr marL="171450" indent="-171450" algn="just">
              <a:buFont typeface="Arial" panose="020B0604020202020204" pitchFamily="34" charset="0"/>
              <a:buChar char="•"/>
            </a:pPr>
            <a:r>
              <a:rPr lang="en-US" altLang="zh-CN" sz="1000" b="1" dirty="0">
                <a:effectLst/>
                <a:latin typeface="Georgia" panose="02040502050405020303" pitchFamily="18" charset="0"/>
              </a:rPr>
              <a:t>OVERSEAS</a:t>
            </a:r>
            <a:r>
              <a:rPr lang="zh-CN" altLang="en-US" sz="1000" b="1">
                <a:effectLst/>
                <a:latin typeface="Georgia" panose="02040502050405020303" pitchFamily="18" charset="0"/>
              </a:rPr>
              <a:t> </a:t>
            </a:r>
            <a:r>
              <a:rPr lang="en-US" altLang="zh-CN" sz="1000" b="1" dirty="0">
                <a:effectLst/>
                <a:latin typeface="Georgia" panose="02040502050405020303" pitchFamily="18" charset="0"/>
              </a:rPr>
              <a:t>NGOS</a:t>
            </a:r>
            <a:endParaRPr lang="en-US" altLang="zh-CN" sz="1000" b="1" dirty="0">
              <a:effectLst/>
              <a:latin typeface="Georgia" panose="02040502050405020303" pitchFamily="18" charset="0"/>
            </a:endParaRPr>
          </a:p>
        </p:txBody>
      </p:sp>
      <p:sp>
        <p:nvSpPr>
          <p:cNvPr id="4" name="标题 1"/>
          <p:cNvSpPr txBox="1"/>
          <p:nvPr/>
        </p:nvSpPr>
        <p:spPr>
          <a:xfrm>
            <a:off x="-19121" y="273833"/>
            <a:ext cx="5674334" cy="351428"/>
          </a:xfrm>
          <a:prstGeom prst="rect">
            <a:avLst/>
          </a:prstGeom>
          <a:solidFill>
            <a:srgbClr val="C31E24"/>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Source Han Sans CN Regular" panose="020B0500000000000000" pitchFamily="34" charset="-128"/>
                <a:ea typeface="Source Han Sans CN Regular" panose="020B0500000000000000" pitchFamily="34" charset="-128"/>
                <a:cs typeface="+mj-cs"/>
              </a:defRPr>
            </a:lvl1pPr>
          </a:lstStyle>
          <a:p>
            <a:pPr algn="ctr"/>
            <a:r>
              <a:rPr lang="en-US" altLang="zh-CN" sz="1200" b="1" dirty="0">
                <a:solidFill>
                  <a:schemeClr val="bg1"/>
                </a:solidFill>
                <a:latin typeface="Georgia" panose="02040502050405020303" pitchFamily="18" charset="0"/>
                <a:ea typeface="微软雅黑" panose="020B0503020204020204" pitchFamily="34" charset="-122"/>
                <a:cs typeface="Arial" panose="020B0604020202020204" pitchFamily="34" charset="0"/>
              </a:rPr>
              <a:t>1.1</a:t>
            </a:r>
            <a:r>
              <a:rPr lang="zh-CN" altLang="en-US" sz="1200" b="1">
                <a:solidFill>
                  <a:schemeClr val="bg1"/>
                </a:solidFill>
                <a:latin typeface="Georgia" panose="02040502050405020303" pitchFamily="18" charset="0"/>
                <a:ea typeface="微软雅黑" panose="020B0503020204020204" pitchFamily="34" charset="-122"/>
                <a:cs typeface="Arial" panose="020B0604020202020204" pitchFamily="34" charset="0"/>
              </a:rPr>
              <a:t> </a:t>
            </a:r>
            <a:r>
              <a:rPr lang="en-US" altLang="zh-CN" sz="1200" b="1" dirty="0">
                <a:solidFill>
                  <a:schemeClr val="bg1"/>
                </a:solidFill>
                <a:latin typeface="Georgia" panose="02040502050405020303" pitchFamily="18" charset="0"/>
                <a:ea typeface="微软雅黑" panose="020B0503020204020204" pitchFamily="34" charset="-122"/>
                <a:cs typeface="Arial" panose="020B0604020202020204" pitchFamily="34" charset="0"/>
              </a:rPr>
              <a:t>General picture of foreign investment and overseas NGOs in China</a:t>
            </a:r>
            <a:endParaRPr lang="zh-CN" altLang="en-US" sz="1200" b="1">
              <a:solidFill>
                <a:schemeClr val="bg1"/>
              </a:solidFill>
              <a:latin typeface="Georgia" panose="02040502050405020303" pitchFamily="18" charset="0"/>
              <a:ea typeface="微软雅黑" panose="020B0503020204020204" pitchFamily="34" charset="-122"/>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0"/>
          </p:nvPr>
        </p:nvSpPr>
        <p:spPr>
          <a:xfrm>
            <a:off x="8314840" y="4913981"/>
            <a:ext cx="378739" cy="281593"/>
          </a:xfrm>
        </p:spPr>
        <p:txBody>
          <a:bodyPr/>
          <a:lstStyle/>
          <a:p>
            <a:fld id="{45F3BD24-A578-5544-8B66-0AC732B1B665}" type="slidenum">
              <a:rPr kumimoji="1" lang="zh-CN" altLang="en-US" smtClean="0">
                <a:latin typeface="Arial" panose="020B0604020202020204" pitchFamily="34" charset="0"/>
                <a:ea typeface="微软雅黑" panose="020B0503020204020204" pitchFamily="34" charset="-122"/>
                <a:cs typeface="Arial" panose="020B0604020202020204" pitchFamily="34" charset="0"/>
              </a:rPr>
            </a:fld>
            <a:endParaRPr kumimoji="1" lang="zh-CN" altLang="en-US">
              <a:latin typeface="Arial" panose="020B0604020202020204" pitchFamily="34" charset="0"/>
              <a:ea typeface="微软雅黑" panose="020B0503020204020204" pitchFamily="34" charset="-122"/>
              <a:cs typeface="Arial" panose="020B0604020202020204" pitchFamily="34" charset="0"/>
            </a:endParaRPr>
          </a:p>
        </p:txBody>
      </p:sp>
      <p:cxnSp>
        <p:nvCxnSpPr>
          <p:cNvPr id="7" name="直接连接符 14"/>
          <p:cNvCxnSpPr/>
          <p:nvPr/>
        </p:nvCxnSpPr>
        <p:spPr>
          <a:xfrm>
            <a:off x="387867" y="763999"/>
            <a:ext cx="4606605" cy="0"/>
          </a:xfrm>
          <a:prstGeom prst="line">
            <a:avLst/>
          </a:prstGeom>
          <a:ln w="12700">
            <a:solidFill>
              <a:schemeClr val="bg1">
                <a:lumMod val="75000"/>
                <a:alpha val="80000"/>
              </a:schemeClr>
            </a:solidFill>
          </a:ln>
        </p:spPr>
        <p:style>
          <a:lnRef idx="1">
            <a:schemeClr val="dk1"/>
          </a:lnRef>
          <a:fillRef idx="0">
            <a:schemeClr val="dk1"/>
          </a:fillRef>
          <a:effectRef idx="0">
            <a:schemeClr val="dk1"/>
          </a:effectRef>
          <a:fontRef idx="minor">
            <a:schemeClr val="tx1"/>
          </a:fontRef>
        </p:style>
      </p:cxnSp>
      <p:sp>
        <p:nvSpPr>
          <p:cNvPr id="10" name="文本框 9"/>
          <p:cNvSpPr txBox="1"/>
          <p:nvPr/>
        </p:nvSpPr>
        <p:spPr>
          <a:xfrm>
            <a:off x="251144" y="1271251"/>
            <a:ext cx="8574804" cy="861774"/>
          </a:xfrm>
          <a:prstGeom prst="rect">
            <a:avLst/>
          </a:prstGeom>
          <a:noFill/>
        </p:spPr>
        <p:txBody>
          <a:bodyPr wrap="square" rtlCol="0">
            <a:spAutoFit/>
          </a:bodyPr>
          <a:lstStyle/>
          <a:p>
            <a:pPr marL="171450" indent="-171450" algn="just">
              <a:buFont typeface="Arial" panose="020B0604020202020204" pitchFamily="34" charset="0"/>
              <a:buChar char="•"/>
            </a:pPr>
            <a:r>
              <a:rPr lang="en-US" altLang="zh-CN" sz="1000" dirty="0">
                <a:latin typeface="Georgia" panose="02040502050405020303" pitchFamily="18" charset="0"/>
              </a:rPr>
              <a:t>In terms of space, it has formed a regional layout with </a:t>
            </a:r>
            <a:r>
              <a:rPr lang="en-US" altLang="zh-CN" sz="1000" b="1" dirty="0">
                <a:latin typeface="Georgia" panose="02040502050405020303" pitchFamily="18" charset="0"/>
              </a:rPr>
              <a:t>Beijing as the center </a:t>
            </a:r>
            <a:r>
              <a:rPr lang="en-US" altLang="zh-CN" sz="1000" dirty="0">
                <a:latin typeface="Georgia" panose="02040502050405020303" pitchFamily="18" charset="0"/>
              </a:rPr>
              <a:t>and sub</a:t>
            </a:r>
            <a:r>
              <a:rPr lang="zh-CN" altLang="en-US" sz="1000">
                <a:latin typeface="Georgia" panose="02040502050405020303" pitchFamily="18" charset="0"/>
              </a:rPr>
              <a:t> </a:t>
            </a:r>
            <a:r>
              <a:rPr lang="en-US" altLang="zh-CN" sz="1000" dirty="0">
                <a:latin typeface="Georgia" panose="02040502050405020303" pitchFamily="18" charset="0"/>
              </a:rPr>
              <a:t>centers</a:t>
            </a:r>
            <a:r>
              <a:rPr lang="zh-CN" altLang="en-US" sz="1000">
                <a:latin typeface="Georgia" panose="02040502050405020303" pitchFamily="18" charset="0"/>
              </a:rPr>
              <a:t> </a:t>
            </a:r>
            <a:r>
              <a:rPr lang="en-US" altLang="zh-CN" sz="1000" dirty="0">
                <a:latin typeface="Georgia" panose="02040502050405020303" pitchFamily="18" charset="0"/>
              </a:rPr>
              <a:t>spreading</a:t>
            </a:r>
            <a:r>
              <a:rPr lang="zh-CN" altLang="en-US" sz="1000">
                <a:latin typeface="Georgia" panose="02040502050405020303" pitchFamily="18" charset="0"/>
              </a:rPr>
              <a:t> </a:t>
            </a:r>
            <a:r>
              <a:rPr lang="en-US" altLang="zh-CN" sz="1000" dirty="0">
                <a:latin typeface="Georgia" panose="02040502050405020303" pitchFamily="18" charset="0"/>
              </a:rPr>
              <a:t>over</a:t>
            </a:r>
            <a:r>
              <a:rPr lang="zh-CN" altLang="en-US" sz="1000">
                <a:latin typeface="Georgia" panose="02040502050405020303" pitchFamily="18" charset="0"/>
              </a:rPr>
              <a:t> </a:t>
            </a:r>
            <a:r>
              <a:rPr lang="en-US" altLang="zh-CN" sz="1000" dirty="0">
                <a:latin typeface="Georgia" panose="02040502050405020303" pitchFamily="18" charset="0"/>
              </a:rPr>
              <a:t>major provinces and cities in Northeast, East, South, central and southwest China. Among the 678 registered representative offices, 345 were registered in </a:t>
            </a:r>
            <a:r>
              <a:rPr lang="en-US" altLang="zh-CN" sz="1000" b="1" u="sng" dirty="0">
                <a:latin typeface="Georgia" panose="02040502050405020303" pitchFamily="18" charset="0"/>
              </a:rPr>
              <a:t>Beijing and Shanghai</a:t>
            </a:r>
            <a:r>
              <a:rPr lang="en-US" altLang="zh-CN" sz="1000" dirty="0">
                <a:latin typeface="Georgia" panose="02040502050405020303" pitchFamily="18" charset="0"/>
              </a:rPr>
              <a:t>, accounting for </a:t>
            </a:r>
            <a:r>
              <a:rPr lang="en-US" altLang="zh-CN" sz="1000" b="1" u="sng" dirty="0">
                <a:latin typeface="Georgia" panose="02040502050405020303" pitchFamily="18" charset="0"/>
              </a:rPr>
              <a:t>50.88% </a:t>
            </a:r>
            <a:r>
              <a:rPr lang="en-US" altLang="zh-CN" sz="1000" dirty="0">
                <a:latin typeface="Georgia" panose="02040502050405020303" pitchFamily="18" charset="0"/>
              </a:rPr>
              <a:t>of the total number of representative offices, followed by </a:t>
            </a:r>
            <a:r>
              <a:rPr lang="en-US" altLang="zh-CN" sz="1000" b="1" u="sng" dirty="0">
                <a:latin typeface="Georgia" panose="02040502050405020303" pitchFamily="18" charset="0"/>
              </a:rPr>
              <a:t>Guangdong, Yunnan and Sichuan</a:t>
            </a:r>
            <a:r>
              <a:rPr lang="en-US" altLang="zh-CN" sz="1000" dirty="0">
                <a:latin typeface="Georgia" panose="02040502050405020303" pitchFamily="18" charset="0"/>
              </a:rPr>
              <a:t>.</a:t>
            </a:r>
            <a:endParaRPr lang="en-US" altLang="zh-CN" sz="1000" dirty="0">
              <a:latin typeface="Georgia" panose="02040502050405020303" pitchFamily="18" charset="0"/>
            </a:endParaRPr>
          </a:p>
          <a:p>
            <a:pPr marL="171450" indent="-171450" algn="just">
              <a:buFont typeface="Arial" panose="020B0604020202020204" pitchFamily="34" charset="0"/>
              <a:buChar char="•"/>
            </a:pPr>
            <a:endParaRPr lang="en-US" altLang="zh-CN" sz="1000" dirty="0">
              <a:latin typeface="Georgia" panose="02040502050405020303" pitchFamily="18" charset="0"/>
            </a:endParaRPr>
          </a:p>
          <a:p>
            <a:pPr algn="just"/>
            <a:endParaRPr lang="en-US" altLang="zh-CN" sz="1000" dirty="0">
              <a:effectLst/>
              <a:latin typeface="Georgia" panose="02040502050405020303" pitchFamily="18" charset="0"/>
            </a:endParaRPr>
          </a:p>
        </p:txBody>
      </p:sp>
      <p:sp>
        <p:nvSpPr>
          <p:cNvPr id="2" name="文本框 1"/>
          <p:cNvSpPr txBox="1"/>
          <p:nvPr/>
        </p:nvSpPr>
        <p:spPr>
          <a:xfrm>
            <a:off x="251144" y="894515"/>
            <a:ext cx="4934778" cy="246221"/>
          </a:xfrm>
          <a:prstGeom prst="rect">
            <a:avLst/>
          </a:prstGeom>
          <a:noFill/>
        </p:spPr>
        <p:txBody>
          <a:bodyPr wrap="square">
            <a:spAutoFit/>
          </a:bodyPr>
          <a:lstStyle/>
          <a:p>
            <a:pPr marL="171450" indent="-171450" algn="just">
              <a:buFont typeface="Arial" panose="020B0604020202020204" pitchFamily="34" charset="0"/>
              <a:buChar char="•"/>
            </a:pPr>
            <a:r>
              <a:rPr lang="en-US" altLang="zh-CN" sz="1000" b="1" dirty="0">
                <a:effectLst/>
                <a:latin typeface="Georgia" panose="02040502050405020303" pitchFamily="18" charset="0"/>
              </a:rPr>
              <a:t>OVERSEAS</a:t>
            </a:r>
            <a:r>
              <a:rPr lang="zh-CN" altLang="en-US" sz="1000" b="1">
                <a:effectLst/>
                <a:latin typeface="Georgia" panose="02040502050405020303" pitchFamily="18" charset="0"/>
              </a:rPr>
              <a:t> </a:t>
            </a:r>
            <a:r>
              <a:rPr lang="en-US" altLang="zh-CN" sz="1000" b="1" dirty="0">
                <a:effectLst/>
                <a:latin typeface="Georgia" panose="02040502050405020303" pitchFamily="18" charset="0"/>
              </a:rPr>
              <a:t>NGOS</a:t>
            </a:r>
            <a:endParaRPr lang="en-US" altLang="zh-CN" sz="1000" b="1" dirty="0">
              <a:effectLst/>
              <a:latin typeface="Georgia" panose="02040502050405020303" pitchFamily="18" charset="0"/>
            </a:endParaRPr>
          </a:p>
        </p:txBody>
      </p:sp>
      <p:pic>
        <p:nvPicPr>
          <p:cNvPr id="717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07137" y="2200709"/>
            <a:ext cx="3873407" cy="217879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6198" y="2200708"/>
            <a:ext cx="3873407" cy="2178792"/>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p:cNvSpPr txBox="1"/>
          <p:nvPr/>
        </p:nvSpPr>
        <p:spPr>
          <a:xfrm>
            <a:off x="6322221" y="2456061"/>
            <a:ext cx="621103" cy="169277"/>
          </a:xfrm>
          <a:prstGeom prst="rect">
            <a:avLst/>
          </a:prstGeom>
          <a:solidFill>
            <a:srgbClr val="F0F9FF"/>
          </a:solidFill>
        </p:spPr>
        <p:txBody>
          <a:bodyPr wrap="square" rtlCol="0">
            <a:spAutoFit/>
          </a:bodyPr>
          <a:lstStyle/>
          <a:p>
            <a:r>
              <a:rPr kumimoji="1" lang="en-US" altLang="zh-CN" sz="500" b="1" dirty="0">
                <a:latin typeface="Arial" panose="020B0604020202020204" pitchFamily="34" charset="0"/>
                <a:cs typeface="Arial" panose="020B0604020202020204" pitchFamily="34" charset="0"/>
              </a:rPr>
              <a:t>Others</a:t>
            </a:r>
            <a:endParaRPr kumimoji="1" lang="en-US" altLang="zh-CN" sz="500" b="1" dirty="0">
              <a:latin typeface="Arial" panose="020B0604020202020204" pitchFamily="34" charset="0"/>
              <a:cs typeface="Arial" panose="020B0604020202020204" pitchFamily="34" charset="0"/>
            </a:endParaRPr>
          </a:p>
        </p:txBody>
      </p:sp>
      <p:sp>
        <p:nvSpPr>
          <p:cNvPr id="11" name="文本框 10"/>
          <p:cNvSpPr txBox="1"/>
          <p:nvPr/>
        </p:nvSpPr>
        <p:spPr>
          <a:xfrm>
            <a:off x="5424257" y="2617024"/>
            <a:ext cx="621103" cy="169277"/>
          </a:xfrm>
          <a:prstGeom prst="rect">
            <a:avLst/>
          </a:prstGeom>
          <a:solidFill>
            <a:srgbClr val="E4F2FA"/>
          </a:solidFill>
        </p:spPr>
        <p:txBody>
          <a:bodyPr wrap="square" rtlCol="0">
            <a:spAutoFit/>
          </a:bodyPr>
          <a:lstStyle/>
          <a:p>
            <a:pPr indent="5080"/>
            <a:r>
              <a:rPr kumimoji="1" lang="en-US" altLang="zh-CN" sz="500" b="1" dirty="0">
                <a:latin typeface="Arial" panose="020B0604020202020204" pitchFamily="34" charset="0"/>
                <a:cs typeface="Arial" panose="020B0604020202020204" pitchFamily="34" charset="0"/>
              </a:rPr>
              <a:t>Sichuan</a:t>
            </a:r>
            <a:endParaRPr kumimoji="1" lang="en-US" altLang="zh-CN" sz="500" b="1" dirty="0">
              <a:latin typeface="Arial" panose="020B0604020202020204" pitchFamily="34" charset="0"/>
              <a:cs typeface="Arial" panose="020B0604020202020204" pitchFamily="34" charset="0"/>
            </a:endParaRPr>
          </a:p>
        </p:txBody>
      </p:sp>
      <p:sp>
        <p:nvSpPr>
          <p:cNvPr id="12" name="文本框 11"/>
          <p:cNvSpPr txBox="1"/>
          <p:nvPr/>
        </p:nvSpPr>
        <p:spPr>
          <a:xfrm>
            <a:off x="5432568" y="3009582"/>
            <a:ext cx="621103" cy="169277"/>
          </a:xfrm>
          <a:prstGeom prst="rect">
            <a:avLst/>
          </a:prstGeom>
          <a:solidFill>
            <a:srgbClr val="DEEFFA"/>
          </a:solidFill>
        </p:spPr>
        <p:txBody>
          <a:bodyPr wrap="square" rtlCol="0">
            <a:spAutoFit/>
          </a:bodyPr>
          <a:lstStyle/>
          <a:p>
            <a:pPr indent="5080"/>
            <a:r>
              <a:rPr kumimoji="1" lang="en-US" altLang="zh-CN" sz="500" b="1" dirty="0">
                <a:latin typeface="Arial" panose="020B0604020202020204" pitchFamily="34" charset="0"/>
                <a:cs typeface="Arial" panose="020B0604020202020204" pitchFamily="34" charset="0"/>
              </a:rPr>
              <a:t>Yunnan</a:t>
            </a:r>
            <a:endParaRPr kumimoji="1" lang="en-US" altLang="zh-CN" sz="500" b="1" dirty="0">
              <a:latin typeface="Arial" panose="020B0604020202020204" pitchFamily="34" charset="0"/>
              <a:cs typeface="Arial" panose="020B0604020202020204" pitchFamily="34" charset="0"/>
            </a:endParaRPr>
          </a:p>
        </p:txBody>
      </p:sp>
      <p:sp>
        <p:nvSpPr>
          <p:cNvPr id="13" name="文本框 12"/>
          <p:cNvSpPr txBox="1"/>
          <p:nvPr/>
        </p:nvSpPr>
        <p:spPr>
          <a:xfrm>
            <a:off x="5424256" y="3417032"/>
            <a:ext cx="621103" cy="169277"/>
          </a:xfrm>
          <a:prstGeom prst="rect">
            <a:avLst/>
          </a:prstGeom>
          <a:solidFill>
            <a:srgbClr val="DBEAF8"/>
          </a:solidFill>
        </p:spPr>
        <p:txBody>
          <a:bodyPr wrap="square" rtlCol="0">
            <a:spAutoFit/>
          </a:bodyPr>
          <a:lstStyle/>
          <a:p>
            <a:pPr indent="5080"/>
            <a:r>
              <a:rPr kumimoji="1" lang="en-US" altLang="zh-CN" sz="500" b="1" dirty="0">
                <a:latin typeface="Arial" panose="020B0604020202020204" pitchFamily="34" charset="0"/>
                <a:cs typeface="Arial" panose="020B0604020202020204" pitchFamily="34" charset="0"/>
              </a:rPr>
              <a:t>Guangdong</a:t>
            </a:r>
            <a:endParaRPr kumimoji="1" lang="en-US" altLang="zh-CN" sz="500" b="1" dirty="0">
              <a:latin typeface="Arial" panose="020B0604020202020204" pitchFamily="34" charset="0"/>
              <a:cs typeface="Arial" panose="020B0604020202020204" pitchFamily="34" charset="0"/>
            </a:endParaRPr>
          </a:p>
        </p:txBody>
      </p:sp>
      <p:sp>
        <p:nvSpPr>
          <p:cNvPr id="16" name="文本框 15"/>
          <p:cNvSpPr txBox="1"/>
          <p:nvPr/>
        </p:nvSpPr>
        <p:spPr>
          <a:xfrm>
            <a:off x="7787531" y="2620378"/>
            <a:ext cx="621103" cy="169277"/>
          </a:xfrm>
          <a:prstGeom prst="rect">
            <a:avLst/>
          </a:prstGeom>
          <a:solidFill>
            <a:srgbClr val="E6F4FB"/>
          </a:solidFill>
        </p:spPr>
        <p:txBody>
          <a:bodyPr wrap="square" rtlCol="0">
            <a:spAutoFit/>
          </a:bodyPr>
          <a:lstStyle/>
          <a:p>
            <a:pPr indent="5080"/>
            <a:r>
              <a:rPr kumimoji="1" lang="en-US" altLang="zh-CN" sz="500" b="1" dirty="0">
                <a:latin typeface="Arial" panose="020B0604020202020204" pitchFamily="34" charset="0"/>
                <a:cs typeface="Arial" panose="020B0604020202020204" pitchFamily="34" charset="0"/>
              </a:rPr>
              <a:t>Beijing</a:t>
            </a:r>
            <a:endParaRPr kumimoji="1" lang="en-US" altLang="zh-CN" sz="500" b="1" dirty="0">
              <a:latin typeface="Arial" panose="020B0604020202020204" pitchFamily="34" charset="0"/>
              <a:cs typeface="Arial" panose="020B0604020202020204" pitchFamily="34" charset="0"/>
            </a:endParaRPr>
          </a:p>
        </p:txBody>
      </p:sp>
      <p:sp>
        <p:nvSpPr>
          <p:cNvPr id="17" name="文本框 16"/>
          <p:cNvSpPr txBox="1"/>
          <p:nvPr/>
        </p:nvSpPr>
        <p:spPr>
          <a:xfrm>
            <a:off x="7783502" y="3569683"/>
            <a:ext cx="621103" cy="169277"/>
          </a:xfrm>
          <a:prstGeom prst="rect">
            <a:avLst/>
          </a:prstGeom>
          <a:solidFill>
            <a:srgbClr val="DAE9F7"/>
          </a:solidFill>
        </p:spPr>
        <p:txBody>
          <a:bodyPr wrap="square" rtlCol="0">
            <a:spAutoFit/>
          </a:bodyPr>
          <a:lstStyle/>
          <a:p>
            <a:pPr indent="5080"/>
            <a:r>
              <a:rPr kumimoji="1" lang="en-US" altLang="zh-CN" sz="500" b="1" dirty="0">
                <a:latin typeface="Arial" panose="020B0604020202020204" pitchFamily="34" charset="0"/>
                <a:cs typeface="Arial" panose="020B0604020202020204" pitchFamily="34" charset="0"/>
              </a:rPr>
              <a:t>Shanghai</a:t>
            </a:r>
            <a:endParaRPr kumimoji="1" lang="en-US" altLang="zh-CN" sz="500" b="1" dirty="0">
              <a:latin typeface="Arial" panose="020B0604020202020204" pitchFamily="34" charset="0"/>
              <a:cs typeface="Arial" panose="020B0604020202020204" pitchFamily="34" charset="0"/>
            </a:endParaRPr>
          </a:p>
        </p:txBody>
      </p:sp>
      <p:sp>
        <p:nvSpPr>
          <p:cNvPr id="18" name="文本框 17"/>
          <p:cNvSpPr txBox="1"/>
          <p:nvPr/>
        </p:nvSpPr>
        <p:spPr>
          <a:xfrm>
            <a:off x="1343382" y="4079708"/>
            <a:ext cx="462757" cy="169277"/>
          </a:xfrm>
          <a:prstGeom prst="rect">
            <a:avLst/>
          </a:prstGeom>
          <a:solidFill>
            <a:srgbClr val="DAE9F7"/>
          </a:solidFill>
        </p:spPr>
        <p:txBody>
          <a:bodyPr wrap="square" rtlCol="0">
            <a:spAutoFit/>
          </a:bodyPr>
          <a:lstStyle/>
          <a:p>
            <a:pPr indent="5080"/>
            <a:r>
              <a:rPr kumimoji="1" lang="en-US" altLang="zh-CN" sz="500" b="1" dirty="0">
                <a:latin typeface="Arial" panose="020B0604020202020204" pitchFamily="34" charset="0"/>
                <a:cs typeface="Arial" panose="020B0604020202020204" pitchFamily="34" charset="0"/>
              </a:rPr>
              <a:t>Beijing</a:t>
            </a:r>
            <a:endParaRPr kumimoji="1" lang="en-US" altLang="zh-CN" sz="500" b="1" dirty="0">
              <a:latin typeface="Arial" panose="020B0604020202020204" pitchFamily="34" charset="0"/>
              <a:cs typeface="Arial" panose="020B0604020202020204" pitchFamily="34" charset="0"/>
            </a:endParaRPr>
          </a:p>
        </p:txBody>
      </p:sp>
      <p:sp>
        <p:nvSpPr>
          <p:cNvPr id="19" name="文本框 18"/>
          <p:cNvSpPr txBox="1"/>
          <p:nvPr/>
        </p:nvSpPr>
        <p:spPr>
          <a:xfrm>
            <a:off x="1817472" y="4079708"/>
            <a:ext cx="523299" cy="169277"/>
          </a:xfrm>
          <a:prstGeom prst="rect">
            <a:avLst/>
          </a:prstGeom>
          <a:solidFill>
            <a:srgbClr val="DAE9F7"/>
          </a:solidFill>
        </p:spPr>
        <p:txBody>
          <a:bodyPr wrap="square" rtlCol="0">
            <a:spAutoFit/>
          </a:bodyPr>
          <a:lstStyle/>
          <a:p>
            <a:pPr indent="5080"/>
            <a:r>
              <a:rPr kumimoji="1" lang="en-US" altLang="zh-CN" sz="500" b="1" dirty="0">
                <a:latin typeface="Arial" panose="020B0604020202020204" pitchFamily="34" charset="0"/>
                <a:cs typeface="Arial" panose="020B0604020202020204" pitchFamily="34" charset="0"/>
              </a:rPr>
              <a:t>Shanghai</a:t>
            </a:r>
            <a:endParaRPr kumimoji="1" lang="en-US" altLang="zh-CN" sz="500" b="1" dirty="0">
              <a:latin typeface="Arial" panose="020B0604020202020204" pitchFamily="34" charset="0"/>
              <a:cs typeface="Arial" panose="020B0604020202020204" pitchFamily="34" charset="0"/>
            </a:endParaRPr>
          </a:p>
        </p:txBody>
      </p:sp>
      <p:sp>
        <p:nvSpPr>
          <p:cNvPr id="20" name="文本框 19"/>
          <p:cNvSpPr txBox="1"/>
          <p:nvPr/>
        </p:nvSpPr>
        <p:spPr>
          <a:xfrm>
            <a:off x="2314633" y="4079708"/>
            <a:ext cx="626892" cy="169277"/>
          </a:xfrm>
          <a:prstGeom prst="rect">
            <a:avLst/>
          </a:prstGeom>
          <a:solidFill>
            <a:srgbClr val="DAE9F7"/>
          </a:solidFill>
        </p:spPr>
        <p:txBody>
          <a:bodyPr wrap="square" rtlCol="0">
            <a:spAutoFit/>
          </a:bodyPr>
          <a:lstStyle/>
          <a:p>
            <a:pPr indent="5080"/>
            <a:r>
              <a:rPr kumimoji="1" lang="en-US" altLang="zh-CN" sz="500" b="1" dirty="0">
                <a:latin typeface="Arial" panose="020B0604020202020204" pitchFamily="34" charset="0"/>
                <a:cs typeface="Arial" panose="020B0604020202020204" pitchFamily="34" charset="0"/>
              </a:rPr>
              <a:t>Guangdong</a:t>
            </a:r>
            <a:endParaRPr kumimoji="1" lang="en-US" altLang="zh-CN" sz="500" b="1" dirty="0">
              <a:latin typeface="Arial" panose="020B0604020202020204" pitchFamily="34" charset="0"/>
              <a:cs typeface="Arial" panose="020B0604020202020204" pitchFamily="34" charset="0"/>
            </a:endParaRPr>
          </a:p>
        </p:txBody>
      </p:sp>
      <p:sp>
        <p:nvSpPr>
          <p:cNvPr id="21" name="文本框 20"/>
          <p:cNvSpPr txBox="1"/>
          <p:nvPr/>
        </p:nvSpPr>
        <p:spPr>
          <a:xfrm>
            <a:off x="2880056" y="4079708"/>
            <a:ext cx="523299" cy="169277"/>
          </a:xfrm>
          <a:prstGeom prst="rect">
            <a:avLst/>
          </a:prstGeom>
          <a:solidFill>
            <a:srgbClr val="DAE9F7"/>
          </a:solidFill>
        </p:spPr>
        <p:txBody>
          <a:bodyPr wrap="square" rtlCol="0">
            <a:spAutoFit/>
          </a:bodyPr>
          <a:lstStyle/>
          <a:p>
            <a:pPr indent="5080"/>
            <a:r>
              <a:rPr kumimoji="1" lang="en-US" altLang="zh-CN" sz="500" b="1" dirty="0">
                <a:latin typeface="Arial" panose="020B0604020202020204" pitchFamily="34" charset="0"/>
                <a:cs typeface="Arial" panose="020B0604020202020204" pitchFamily="34" charset="0"/>
              </a:rPr>
              <a:t>Yunnan</a:t>
            </a:r>
            <a:endParaRPr kumimoji="1" lang="en-US" altLang="zh-CN" sz="500" b="1" dirty="0">
              <a:latin typeface="Arial" panose="020B0604020202020204" pitchFamily="34" charset="0"/>
              <a:cs typeface="Arial" panose="020B0604020202020204" pitchFamily="34" charset="0"/>
            </a:endParaRPr>
          </a:p>
        </p:txBody>
      </p:sp>
      <p:sp>
        <p:nvSpPr>
          <p:cNvPr id="22" name="文本框 21"/>
          <p:cNvSpPr txBox="1"/>
          <p:nvPr/>
        </p:nvSpPr>
        <p:spPr>
          <a:xfrm>
            <a:off x="3385310" y="4079708"/>
            <a:ext cx="523299" cy="169277"/>
          </a:xfrm>
          <a:prstGeom prst="rect">
            <a:avLst/>
          </a:prstGeom>
          <a:solidFill>
            <a:srgbClr val="DAE9F7"/>
          </a:solidFill>
        </p:spPr>
        <p:txBody>
          <a:bodyPr wrap="square" rtlCol="0">
            <a:spAutoFit/>
          </a:bodyPr>
          <a:lstStyle/>
          <a:p>
            <a:pPr indent="5080"/>
            <a:r>
              <a:rPr kumimoji="1" lang="en-US" altLang="zh-CN" sz="500" b="1" dirty="0">
                <a:latin typeface="Arial" panose="020B0604020202020204" pitchFamily="34" charset="0"/>
                <a:cs typeface="Arial" panose="020B0604020202020204" pitchFamily="34" charset="0"/>
              </a:rPr>
              <a:t>Sichuan</a:t>
            </a:r>
            <a:endParaRPr kumimoji="1" lang="en-US" altLang="zh-CN" sz="500" b="1" dirty="0">
              <a:latin typeface="Arial" panose="020B0604020202020204" pitchFamily="34" charset="0"/>
              <a:cs typeface="Arial" panose="020B0604020202020204" pitchFamily="34" charset="0"/>
            </a:endParaRPr>
          </a:p>
        </p:txBody>
      </p:sp>
      <p:sp>
        <p:nvSpPr>
          <p:cNvPr id="23" name="文本框 22"/>
          <p:cNvSpPr txBox="1"/>
          <p:nvPr/>
        </p:nvSpPr>
        <p:spPr>
          <a:xfrm>
            <a:off x="488309" y="4382590"/>
            <a:ext cx="4189263" cy="184666"/>
          </a:xfrm>
          <a:prstGeom prst="rect">
            <a:avLst/>
          </a:prstGeom>
          <a:noFill/>
        </p:spPr>
        <p:txBody>
          <a:bodyPr wrap="square" rtlCol="0">
            <a:spAutoFit/>
          </a:bodyPr>
          <a:lstStyle/>
          <a:p>
            <a:r>
              <a:rPr lang="en-US" altLang="zh-CN" sz="600" dirty="0">
                <a:effectLst/>
                <a:latin typeface="Georgia" panose="02040502050405020303" pitchFamily="18" charset="0"/>
              </a:rPr>
              <a:t>Source:</a:t>
            </a:r>
            <a:r>
              <a:rPr lang="zh-CN" altLang="en-US" sz="600">
                <a:effectLst/>
                <a:latin typeface="Georgia" panose="02040502050405020303" pitchFamily="18" charset="0"/>
              </a:rPr>
              <a:t> </a:t>
            </a:r>
            <a:r>
              <a:rPr lang="en-US" altLang="zh-CN" sz="600" dirty="0">
                <a:effectLst/>
                <a:latin typeface="Georgia" panose="02040502050405020303" pitchFamily="18" charset="0"/>
                <a:hlinkClick r:id="rId3"/>
              </a:rPr>
              <a:t>http://www.bscongo.org.cn/hangyezixun/295.html</a:t>
            </a:r>
            <a:r>
              <a:rPr lang="zh-CN" altLang="en-US" sz="600">
                <a:effectLst/>
                <a:latin typeface="Georgia" panose="02040502050405020303" pitchFamily="18" charset="0"/>
              </a:rPr>
              <a:t> </a:t>
            </a:r>
            <a:endParaRPr kumimoji="1" lang="en-US" altLang="zh-CN" sz="600" dirty="0">
              <a:latin typeface="Georgia" panose="02040502050405020303" pitchFamily="18" charset="0"/>
            </a:endParaRPr>
          </a:p>
        </p:txBody>
      </p:sp>
      <p:sp>
        <p:nvSpPr>
          <p:cNvPr id="9" name="标题 1"/>
          <p:cNvSpPr txBox="1"/>
          <p:nvPr/>
        </p:nvSpPr>
        <p:spPr>
          <a:xfrm>
            <a:off x="-19121" y="273833"/>
            <a:ext cx="5674334" cy="351428"/>
          </a:xfrm>
          <a:prstGeom prst="rect">
            <a:avLst/>
          </a:prstGeom>
          <a:solidFill>
            <a:srgbClr val="C31E24"/>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Source Han Sans CN Regular" panose="020B0500000000000000" pitchFamily="34" charset="-128"/>
                <a:ea typeface="Source Han Sans CN Regular" panose="020B0500000000000000" pitchFamily="34" charset="-128"/>
                <a:cs typeface="+mj-cs"/>
              </a:defRPr>
            </a:lvl1pPr>
          </a:lstStyle>
          <a:p>
            <a:pPr algn="ctr"/>
            <a:r>
              <a:rPr lang="en-US" altLang="zh-CN" sz="1200" b="1" dirty="0">
                <a:solidFill>
                  <a:schemeClr val="bg1"/>
                </a:solidFill>
                <a:latin typeface="Georgia" panose="02040502050405020303" pitchFamily="18" charset="0"/>
                <a:ea typeface="微软雅黑" panose="020B0503020204020204" pitchFamily="34" charset="-122"/>
                <a:cs typeface="Arial" panose="020B0604020202020204" pitchFamily="34" charset="0"/>
              </a:rPr>
              <a:t>1.1</a:t>
            </a:r>
            <a:r>
              <a:rPr lang="zh-CN" altLang="en-US" sz="1200" b="1">
                <a:solidFill>
                  <a:schemeClr val="bg1"/>
                </a:solidFill>
                <a:latin typeface="Georgia" panose="02040502050405020303" pitchFamily="18" charset="0"/>
                <a:ea typeface="微软雅黑" panose="020B0503020204020204" pitchFamily="34" charset="-122"/>
                <a:cs typeface="Arial" panose="020B0604020202020204" pitchFamily="34" charset="0"/>
              </a:rPr>
              <a:t> </a:t>
            </a:r>
            <a:r>
              <a:rPr lang="en-US" altLang="zh-CN" sz="1200" b="1" dirty="0">
                <a:solidFill>
                  <a:schemeClr val="bg1"/>
                </a:solidFill>
                <a:latin typeface="Georgia" panose="02040502050405020303" pitchFamily="18" charset="0"/>
                <a:ea typeface="微软雅黑" panose="020B0503020204020204" pitchFamily="34" charset="-122"/>
                <a:cs typeface="Arial" panose="020B0604020202020204" pitchFamily="34" charset="0"/>
              </a:rPr>
              <a:t>General picture of foreign investment and overseas NGOs in China</a:t>
            </a:r>
            <a:endParaRPr lang="zh-CN" altLang="en-US" sz="1200" b="1">
              <a:solidFill>
                <a:schemeClr val="bg1"/>
              </a:solidFill>
              <a:latin typeface="Georgia" panose="02040502050405020303" pitchFamily="18" charset="0"/>
              <a:ea typeface="微软雅黑" panose="020B0503020204020204" pitchFamily="34" charset="-122"/>
              <a:cs typeface="Arial" panose="020B0604020202020204" pitchFamily="34" charset="0"/>
            </a:endParaRPr>
          </a:p>
        </p:txBody>
      </p:sp>
    </p:spTree>
  </p:cSld>
  <p:clrMapOvr>
    <a:masterClrMapping/>
  </p:clrMapOvr>
</p:sld>
</file>

<file path=ppt/tags/tag1.xml><?xml version="1.0" encoding="utf-8"?>
<p:tagLst xmlns:p="http://schemas.openxmlformats.org/presentationml/2006/main">
  <p:tag name="KSO_WPP_MARK_KEY" val="c39988f0-1dee-4f88-a6b8-52ab5ee3fd63"/>
  <p:tag name="COMMONDATA" val="eyJoZGlkIjoiZjRmNDhmYTJjYjI0MDgyNTU2NWI4MzEyMjkzNTEyM2MifQ=="/>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37259</Words>
  <Application>WPS 演示</Application>
  <PresentationFormat>全屏显示(16:9)</PresentationFormat>
  <Paragraphs>704</Paragraphs>
  <Slides>32</Slides>
  <Notes>0</Notes>
  <HiddenSlides>0</HiddenSlides>
  <MMClips>0</MMClips>
  <ScaleCrop>false</ScaleCrop>
  <HeadingPairs>
    <vt:vector size="6" baseType="variant">
      <vt:variant>
        <vt:lpstr>已用的字体</vt:lpstr>
      </vt:variant>
      <vt:variant>
        <vt:i4>20</vt:i4>
      </vt:variant>
      <vt:variant>
        <vt:lpstr>主题</vt:lpstr>
      </vt:variant>
      <vt:variant>
        <vt:i4>2</vt:i4>
      </vt:variant>
      <vt:variant>
        <vt:lpstr>幻灯片标题</vt:lpstr>
      </vt:variant>
      <vt:variant>
        <vt:i4>32</vt:i4>
      </vt:variant>
    </vt:vector>
  </HeadingPairs>
  <TitlesOfParts>
    <vt:vector size="54" baseType="lpstr">
      <vt:lpstr>Arial</vt:lpstr>
      <vt:lpstr>宋体</vt:lpstr>
      <vt:lpstr>Wingdings</vt:lpstr>
      <vt:lpstr>Source Han Sans CN Bold</vt:lpstr>
      <vt:lpstr>Yu Gothic UI</vt:lpstr>
      <vt:lpstr>Source Han Sans CN Medium</vt:lpstr>
      <vt:lpstr>Times New Roman</vt:lpstr>
      <vt:lpstr>Source Han Sans CN Regular</vt:lpstr>
      <vt:lpstr>Georgia</vt:lpstr>
      <vt:lpstr>Verdana</vt:lpstr>
      <vt:lpstr>微软雅黑</vt:lpstr>
      <vt:lpstr>华文楷体</vt:lpstr>
      <vt:lpstr>等线</vt:lpstr>
      <vt:lpstr>Arial Unicode MS</vt:lpstr>
      <vt:lpstr>Wingdings 3</vt:lpstr>
      <vt:lpstr>Trebuchet MS</vt:lpstr>
      <vt:lpstr>华文新魏</vt:lpstr>
      <vt:lpstr>Calibri</vt:lpstr>
      <vt:lpstr>Calibri Light</vt:lpstr>
      <vt:lpstr>等线 Light</vt:lpstr>
      <vt:lpstr>Office 主题​​</vt:lpstr>
      <vt:lpstr>自定义设计方案</vt:lpstr>
      <vt:lpstr>PowerPoint 演示文稿</vt:lpstr>
      <vt:lpstr>PowerPoint 演示文稿</vt:lpstr>
      <vt:lpstr>PowerPoint 演示文稿</vt:lpstr>
      <vt:lpstr>1.1 General picture of foreign investment and overseas NGOs in China</vt:lpstr>
      <vt:lpstr>1.1 General picture of foreign investment and overseas NGOs in China</vt:lpstr>
      <vt:lpstr>PowerPoint 演示文稿</vt:lpstr>
      <vt:lpstr>PowerPoint 演示文稿</vt:lpstr>
      <vt:lpstr>PowerPoint 演示文稿</vt:lpstr>
      <vt:lpstr>PowerPoint 演示文稿</vt:lpstr>
      <vt:lpstr>PowerPoint 演示文稿</vt:lpstr>
      <vt:lpstr>1.2 Investment relations and collaboration with Central Asian countries </vt:lpstr>
      <vt:lpstr>1.2 Investment relations and collaboration with Central Asian countries </vt:lpstr>
      <vt:lpstr>1.2 Investment relations and collaboration with Central Asian countries </vt:lpstr>
      <vt:lpstr>PowerPoint 演示文稿</vt:lpstr>
      <vt:lpstr>2.1 Legal system for foreign investment in China</vt:lpstr>
      <vt:lpstr>2.2 Key policies for business entry and operation by foreign investment in China</vt:lpstr>
      <vt:lpstr>2.2 Key policies for business entry and operation by foreign investment in China</vt:lpstr>
      <vt:lpstr>2.2 Key policies for business entry and operation by foreign investment in China</vt:lpstr>
      <vt:lpstr>2.2 Key policies for business entry and operation by foreign investment in China</vt:lpstr>
      <vt:lpstr>2.2 Key policies for business entry and operation by foreign investment in China</vt:lpstr>
      <vt:lpstr>2.2 Key policies for business entry and operation by foreign investment in China</vt:lpstr>
      <vt:lpstr>2.2 Key policies for business entry and operation by foreign investment in China</vt:lpstr>
      <vt:lpstr>2.3 Procedures for incorporation and operation by foreign investment in China</vt:lpstr>
      <vt:lpstr>2.3 Procedures for incorporation and operation by foreign investment in China</vt:lpstr>
      <vt:lpstr>2.3 Procedures for incorporation and operation by foreign investment in China</vt:lpstr>
      <vt:lpstr>PowerPoint 演示文稿</vt:lpstr>
      <vt:lpstr>3.1 Legal system for overseas NGOs in China</vt:lpstr>
      <vt:lpstr>3.2 Requirements on establishment and operation by overseas NGOs in China</vt:lpstr>
      <vt:lpstr>3.2 Requirements on establishment and operation by overseas NGOs in China</vt:lpstr>
      <vt:lpstr>3.2 Requirements on establishment and operation by overseas NGOs in China</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User</dc:creator>
  <cp:lastModifiedBy>Grandall</cp:lastModifiedBy>
  <cp:revision>267</cp:revision>
  <dcterms:created xsi:type="dcterms:W3CDTF">2021-05-27T09:40:00Z</dcterms:created>
  <dcterms:modified xsi:type="dcterms:W3CDTF">2023-09-18T05:50:24Z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2BB197E2436A4F89BD3653FCD2591CAC_12</vt:lpwstr>
  </property>
  <property fmtid="{D5CDD505-2E9C-101B-9397-08002B2CF9AE}" pid="3" name="KSOProductBuildVer">
    <vt:lpwstr>2052-12.1.0.15358</vt:lpwstr>
  </property>
</Properties>
</file>