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9" r:id="rId8"/>
    <p:sldId id="267" r:id="rId9"/>
    <p:sldId id="279" r:id="rId10"/>
    <p:sldId id="280" r:id="rId11"/>
    <p:sldId id="281" r:id="rId12"/>
    <p:sldId id="282" r:id="rId13"/>
    <p:sldId id="283" r:id="rId14"/>
    <p:sldId id="266" r:id="rId15"/>
    <p:sldId id="284" r:id="rId16"/>
    <p:sldId id="26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nva Sans" panose="020B0503030501040103" pitchFamily="34" charset="0"/>
      <p:regular r:id="rId22"/>
    </p:embeddedFont>
    <p:embeddedFont>
      <p:font typeface="Lato Bold" panose="020F0502020204030203" pitchFamily="34" charset="0"/>
      <p:regular r:id="rId23"/>
      <p:bold r:id="rId24"/>
    </p:embeddedFont>
    <p:embeddedFont>
      <p:font typeface="Open Sauce" pitchFamily="2" charset="0"/>
      <p:regular r:id="rId25"/>
    </p:embeddedFont>
    <p:embeddedFont>
      <p:font typeface="Open Sauce Bold" pitchFamily="2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2A4"/>
    <a:srgbClr val="0F9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 autoAdjust="0"/>
    <p:restoredTop sz="94681" autoAdjust="0"/>
  </p:normalViewPr>
  <p:slideViewPr>
    <p:cSldViewPr>
      <p:cViewPr varScale="1">
        <p:scale>
          <a:sx n="69" d="100"/>
          <a:sy n="69" d="100"/>
        </p:scale>
        <p:origin x="10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book\Library\Containers\com.apple.mail\Data\Library\Mail%20Downloads\82EED96D-FCD7-4183-B3E6-F3BB11C04D8D\ESCO%20Prices%202016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Цены на балансирующую электроэнергию в долл. США (ЭСК)</a:t>
            </a:r>
            <a:endParaRPr lang="en-GB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060655712833586E-2"/>
          <c:y val="0.14071555256042634"/>
          <c:w val="0.95534204178234949"/>
          <c:h val="0.7503661862229511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'Esco Prices'!$D$7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F91CC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'Esco Prices'!$E$4:$Q$4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'Esco Prices'!$E$7:$Q$7</c:f>
              <c:numCache>
                <c:formatCode>0.000</c:formatCode>
                <c:ptCount val="1"/>
                <c:pt idx="0">
                  <c:v>4.9361998880839275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36-0341-BE24-1508E326D7D2}"/>
            </c:ext>
          </c:extLst>
        </c:ser>
        <c:ser>
          <c:idx val="3"/>
          <c:order val="1"/>
          <c:tx>
            <c:strRef>
              <c:f>'Esco Prices'!$D$8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8872A4"/>
            </a:solidFill>
            <a:ln>
              <a:solidFill>
                <a:srgbClr val="8872A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'Esco Prices'!$E$4:$Q$4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'Esco Prices'!$E$8:$Q$8</c:f>
              <c:numCache>
                <c:formatCode>0.000</c:formatCode>
                <c:ptCount val="1"/>
                <c:pt idx="0">
                  <c:v>4.5743423209724154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36-0341-BE24-1508E326D7D2}"/>
            </c:ext>
          </c:extLst>
        </c:ser>
        <c:ser>
          <c:idx val="4"/>
          <c:order val="2"/>
          <c:tx>
            <c:strRef>
              <c:f>'Esco Prices'!$D$9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'Esco Prices'!$E$4:$Q$4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'Esco Prices'!$E$9:$Q$9</c:f>
              <c:numCache>
                <c:formatCode>0.000</c:formatCode>
                <c:ptCount val="1"/>
                <c:pt idx="0">
                  <c:v>4.9420811119040495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36-0341-BE24-1508E326D7D2}"/>
            </c:ext>
          </c:extLst>
        </c:ser>
        <c:ser>
          <c:idx val="5"/>
          <c:order val="3"/>
          <c:tx>
            <c:strRef>
              <c:f>'Esco Prices'!$D$10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F91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'Esco Prices'!$E$4:$Q$4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'Esco Prices'!$E$10:$Q$10</c:f>
              <c:numCache>
                <c:formatCode>0.000</c:formatCode>
                <c:ptCount val="1"/>
                <c:pt idx="0">
                  <c:v>4.8432396775892528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36-0341-BE24-1508E326D7D2}"/>
            </c:ext>
          </c:extLst>
        </c:ser>
        <c:ser>
          <c:idx val="6"/>
          <c:order val="4"/>
          <c:tx>
            <c:strRef>
              <c:f>'Esco Prices'!$D$11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8872A4"/>
            </a:solidFill>
            <a:ln>
              <a:solidFill>
                <a:srgbClr val="8872A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'Esco Prices'!$E$4:$Q$4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'Esco Prices'!$E$11:$Q$11</c:f>
              <c:numCache>
                <c:formatCode>0.000</c:formatCode>
                <c:ptCount val="1"/>
                <c:pt idx="0">
                  <c:v>5.398116320133191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36-0341-BE24-1508E326D7D2}"/>
            </c:ext>
          </c:extLst>
        </c:ser>
        <c:ser>
          <c:idx val="7"/>
          <c:order val="5"/>
          <c:tx>
            <c:strRef>
              <c:f>'Esco Prices'!$D$12</c:f>
              <c:strCache>
                <c:ptCount val="1"/>
                <c:pt idx="0">
                  <c:v>Y7 Average monthly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'Esco Prices'!$E$4:$Q$4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'Esco Prices'!$E$12:$Q$12</c:f>
              <c:numCache>
                <c:formatCode>0.000</c:formatCode>
                <c:ptCount val="1"/>
                <c:pt idx="0">
                  <c:v>4.7924906058134251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36-0341-BE24-1508E326D7D2}"/>
            </c:ext>
          </c:extLst>
        </c:ser>
        <c:ser>
          <c:idx val="8"/>
          <c:order val="6"/>
          <c:tx>
            <c:strRef>
              <c:f>'Esco Prices'!$D$13</c:f>
              <c:strCache>
                <c:ptCount val="1"/>
                <c:pt idx="0">
                  <c:v>Average monthly Fact/Est 2023</c:v>
                </c:pt>
              </c:strCache>
            </c:strRef>
          </c:tx>
          <c:spPr>
            <a:solidFill>
              <a:srgbClr val="0F91CC"/>
            </a:solidFill>
            <a:ln>
              <a:solidFill>
                <a:srgbClr val="0F91C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'Esco Prices'!$E$4:$Q$4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'Esco Prices'!$E$13:$Q$13</c:f>
              <c:numCache>
                <c:formatCode>0.000</c:formatCode>
                <c:ptCount val="1"/>
                <c:pt idx="0">
                  <c:v>5.1288344997937214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36-0341-BE24-1508E326D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6706832"/>
        <c:axId val="2106708720"/>
      </c:barChart>
      <c:catAx>
        <c:axId val="2106706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6708720"/>
        <c:crosses val="autoZero"/>
        <c:auto val="1"/>
        <c:lblAlgn val="ctr"/>
        <c:lblOffset val="100"/>
        <c:noMultiLvlLbl val="0"/>
      </c:catAx>
      <c:valAx>
        <c:axId val="210670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670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4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3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svg"/><Relationship Id="rId15" Type="http://schemas.openxmlformats.org/officeDocument/2006/relationships/hyperlink" Target="mailto:info@greda.ge?subject=GREDA" TargetMode="External"/><Relationship Id="rId10" Type="http://schemas.openxmlformats.org/officeDocument/2006/relationships/image" Target="../media/image41.sv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13253" y="2785132"/>
            <a:ext cx="9374747" cy="12269388"/>
          </a:xfrm>
          <a:custGeom>
            <a:avLst/>
            <a:gdLst/>
            <a:ahLst/>
            <a:cxnLst/>
            <a:rect l="l" t="t" r="r" b="b"/>
            <a:pathLst>
              <a:path w="9374747" h="12269388">
                <a:moveTo>
                  <a:pt x="0" y="0"/>
                </a:moveTo>
                <a:lnTo>
                  <a:pt x="9374747" y="0"/>
                </a:lnTo>
                <a:lnTo>
                  <a:pt x="9374747" y="12269388"/>
                </a:lnTo>
                <a:lnTo>
                  <a:pt x="0" y="12269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77"/>
            </a:stretch>
          </a:blipFill>
        </p:spPr>
        <p:txBody>
          <a:bodyPr/>
          <a:lstStyle/>
          <a:p>
            <a:endParaRPr lang="en-GE"/>
          </a:p>
        </p:txBody>
      </p:sp>
      <p:grpSp>
        <p:nvGrpSpPr>
          <p:cNvPr id="3" name="Group 3"/>
          <p:cNvGrpSpPr/>
          <p:nvPr/>
        </p:nvGrpSpPr>
        <p:grpSpPr>
          <a:xfrm>
            <a:off x="0" y="9274912"/>
            <a:ext cx="19548495" cy="1012088"/>
            <a:chOff x="0" y="0"/>
            <a:chExt cx="123214575" cy="63792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214569" cy="6379210"/>
            </a:xfrm>
            <a:custGeom>
              <a:avLst/>
              <a:gdLst/>
              <a:ahLst/>
              <a:cxnLst/>
              <a:rect l="l" t="t" r="r" b="b"/>
              <a:pathLst>
                <a:path w="123214569" h="6379210">
                  <a:moveTo>
                    <a:pt x="116297348" y="0"/>
                  </a:moveTo>
                  <a:lnTo>
                    <a:pt x="14830961" y="0"/>
                  </a:lnTo>
                  <a:lnTo>
                    <a:pt x="7220982" y="7620"/>
                  </a:lnTo>
                  <a:lnTo>
                    <a:pt x="0" y="6379210"/>
                  </a:lnTo>
                  <a:lnTo>
                    <a:pt x="116568662" y="6379210"/>
                  </a:lnTo>
                  <a:lnTo>
                    <a:pt x="123214569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8113" y="2277580"/>
            <a:ext cx="15123687" cy="4641995"/>
            <a:chOff x="0" y="-85725"/>
            <a:chExt cx="20164915" cy="6189326"/>
          </a:xfrm>
        </p:grpSpPr>
        <p:sp>
          <p:nvSpPr>
            <p:cNvPr id="6" name="TextBox 6"/>
            <p:cNvSpPr txBox="1"/>
            <p:nvPr/>
          </p:nvSpPr>
          <p:spPr>
            <a:xfrm>
              <a:off x="1618783" y="674096"/>
              <a:ext cx="14945415" cy="19834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31"/>
                </a:lnSpc>
              </a:pPr>
              <a:r>
                <a:rPr lang="ru-RU" sz="5301" b="1" dirty="0">
                  <a:solidFill>
                    <a:srgbClr val="0F91CB"/>
                  </a:solidFill>
                  <a:latin typeface="Open Sauce Bold"/>
                </a:rPr>
                <a:t>Грузия и ее роль в региональном энергетическом сотрудничестве</a:t>
              </a:r>
              <a:endParaRPr lang="en-US" sz="5301" b="1" dirty="0">
                <a:solidFill>
                  <a:srgbClr val="0F91CB"/>
                </a:solidFill>
                <a:latin typeface="Open Sauce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578456"/>
              <a:ext cx="2016491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20164915" cy="483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0" name="TextBox 10"/>
          <p:cNvSpPr txBox="1"/>
          <p:nvPr/>
        </p:nvSpPr>
        <p:spPr>
          <a:xfrm>
            <a:off x="1516338" y="6117253"/>
            <a:ext cx="11818662" cy="1176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399" b="1" dirty="0">
                <a:solidFill>
                  <a:srgbClr val="0F9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развития возобновляемых источников энергии Грузии (</a:t>
            </a:r>
            <a:r>
              <a:rPr lang="en-US" sz="3399" b="1" dirty="0">
                <a:solidFill>
                  <a:srgbClr val="0F9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GREDA</a:t>
            </a:r>
            <a:r>
              <a:rPr lang="ru-RU" sz="3399" b="1" dirty="0">
                <a:solidFill>
                  <a:srgbClr val="0F9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399" b="1" dirty="0">
              <a:solidFill>
                <a:srgbClr val="0F9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56109" y="9482033"/>
            <a:ext cx="6865647" cy="101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1"/>
              </a:lnSpc>
            </a:pPr>
            <a:r>
              <a:rPr lang="en-US" sz="3086" dirty="0">
                <a:solidFill>
                  <a:srgbClr val="FFFFFF"/>
                </a:solidFill>
                <a:latin typeface="Open Sauce Bold"/>
              </a:rPr>
              <a:t> </a:t>
            </a:r>
            <a:r>
              <a:rPr lang="ka-GE" sz="3086" dirty="0">
                <a:solidFill>
                  <a:srgbClr val="FFFFFF"/>
                </a:solidFill>
                <a:latin typeface="Open Sauce Bold"/>
              </a:rPr>
              <a:t>28.11.</a:t>
            </a:r>
            <a:r>
              <a:rPr lang="en-US" sz="3086" dirty="0">
                <a:solidFill>
                  <a:srgbClr val="FFFFFF"/>
                </a:solidFill>
                <a:latin typeface="Open Sauce Bold"/>
              </a:rPr>
              <a:t>2023</a:t>
            </a:r>
          </a:p>
          <a:p>
            <a:pPr marL="0" lvl="0" indent="0" algn="l">
              <a:lnSpc>
                <a:spcPts val="3813"/>
              </a:lnSpc>
            </a:pPr>
            <a:endParaRPr lang="en-US" sz="3086" dirty="0">
              <a:solidFill>
                <a:srgbClr val="FFFFFF"/>
              </a:solidFill>
              <a:latin typeface="Open Sauce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10361" y="996666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1" name="TextBox 11"/>
          <p:cNvSpPr txBox="1"/>
          <p:nvPr/>
        </p:nvSpPr>
        <p:spPr>
          <a:xfrm>
            <a:off x="1828800" y="400883"/>
            <a:ext cx="13792199" cy="1644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78"/>
              </a:lnSpc>
            </a:pPr>
            <a:r>
              <a:rPr lang="ru-RU" sz="4770" dirty="0">
                <a:solidFill>
                  <a:srgbClr val="0F91CB"/>
                </a:solidFill>
                <a:latin typeface="Open Sauce Bold"/>
              </a:rPr>
              <a:t>Различия между энергетическими рынками</a:t>
            </a:r>
          </a:p>
          <a:p>
            <a:pPr algn="ctr">
              <a:lnSpc>
                <a:spcPts val="6678"/>
              </a:lnSpc>
            </a:pPr>
            <a:r>
              <a:rPr lang="ru-RU" sz="4770" dirty="0">
                <a:solidFill>
                  <a:srgbClr val="0F91CB"/>
                </a:solidFill>
                <a:latin typeface="Open Sauce Bold"/>
              </a:rPr>
              <a:t>в регионе</a:t>
            </a:r>
            <a:endParaRPr lang="en-US" sz="4770" dirty="0">
              <a:solidFill>
                <a:srgbClr val="0F91CB"/>
              </a:solidFill>
              <a:latin typeface="Open Sau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93301" y="2659184"/>
            <a:ext cx="6791166" cy="2836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Либерализация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79" dirty="0" err="1">
                <a:latin typeface="Arial" panose="020B0604020202020204" pitchFamily="34" charset="0"/>
                <a:cs typeface="Arial" panose="020B0604020202020204" pitchFamily="34" charset="0"/>
              </a:rPr>
              <a:t>Либерализовано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Создание национального регулирующего органа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2004 г.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Создание организованного рынка электроэнергии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2012 г.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Поправки к Закону о возобновляемой энергетике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2007 г.</a:t>
            </a:r>
            <a:endParaRPr lang="en-US" sz="22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9A95E8C1-5AFD-052D-9792-CAC0AEE32D76}"/>
              </a:ext>
            </a:extLst>
          </p:cNvPr>
          <p:cNvSpPr txBox="1"/>
          <p:nvPr/>
        </p:nvSpPr>
        <p:spPr>
          <a:xfrm>
            <a:off x="7772400" y="2153033"/>
            <a:ext cx="1744133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ka-GE" sz="227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Open Sauce"/>
              </a:rPr>
              <a:t>Россия</a:t>
            </a:r>
            <a:endParaRPr lang="en-US" sz="2800" b="1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C96FB8-6888-03B9-8020-AB66F0C49913}"/>
              </a:ext>
            </a:extLst>
          </p:cNvPr>
          <p:cNvSpPr txBox="1"/>
          <p:nvPr/>
        </p:nvSpPr>
        <p:spPr>
          <a:xfrm>
            <a:off x="9296400" y="9015382"/>
            <a:ext cx="7086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Источник</a:t>
            </a:r>
            <a:r>
              <a:rPr lang="en-US" sz="1050" dirty="0"/>
              <a:t>: https://</a:t>
            </a:r>
            <a:r>
              <a:rPr lang="en-US" sz="1050" dirty="0" err="1"/>
              <a:t>iea.blob.core.windows.net</a:t>
            </a:r>
            <a:r>
              <a:rPr lang="en-US" sz="1050" dirty="0"/>
              <a:t>/assets/2a1df6a4-9929-4c0f-a050-c2c695e694ee/</a:t>
            </a:r>
            <a:r>
              <a:rPr lang="en-US" sz="1050" dirty="0" err="1"/>
              <a:t>russianelec.pdf</a:t>
            </a:r>
            <a:endParaRPr lang="en-US" sz="105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7F28121-81AB-FC86-AE19-B6A55C75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2596555"/>
            <a:ext cx="1374243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F2F38A-994F-3591-4AA7-1DD7B7F53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066" y="3582273"/>
            <a:ext cx="8478074" cy="52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4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10361" y="996666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1" name="TextBox 11"/>
          <p:cNvSpPr txBox="1"/>
          <p:nvPr/>
        </p:nvSpPr>
        <p:spPr>
          <a:xfrm>
            <a:off x="1828800" y="400883"/>
            <a:ext cx="13792199" cy="1644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78"/>
              </a:lnSpc>
            </a:pPr>
            <a:r>
              <a:rPr lang="ru-RU" sz="4770" dirty="0">
                <a:solidFill>
                  <a:srgbClr val="0F91CB"/>
                </a:solidFill>
                <a:latin typeface="Open Sauce Bold"/>
              </a:rPr>
              <a:t>Различия между энергетическими рынками</a:t>
            </a:r>
          </a:p>
          <a:p>
            <a:pPr algn="ctr">
              <a:lnSpc>
                <a:spcPts val="6678"/>
              </a:lnSpc>
            </a:pPr>
            <a:r>
              <a:rPr lang="ru-RU" sz="4770" dirty="0">
                <a:solidFill>
                  <a:srgbClr val="0F91CB"/>
                </a:solidFill>
                <a:latin typeface="Open Sauce Bold"/>
              </a:rPr>
              <a:t>в регионе</a:t>
            </a:r>
            <a:endParaRPr lang="en-US" sz="4770" dirty="0">
              <a:solidFill>
                <a:srgbClr val="0F91CB"/>
              </a:solidFill>
              <a:latin typeface="Open Sau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1547" y="3620806"/>
            <a:ext cx="7025653" cy="2836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Либерализация – Не </a:t>
            </a:r>
            <a:r>
              <a:rPr lang="ru-RU" sz="2279" dirty="0" err="1">
                <a:latin typeface="Arial" panose="020B0604020202020204" pitchFamily="34" charset="0"/>
                <a:cs typeface="Arial" panose="020B0604020202020204" pitchFamily="34" charset="0"/>
              </a:rPr>
              <a:t>либерализовано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Создание национального регулирующего органа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2017 г.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Создание организованного рынка электроэнергии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2003 г.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Поправки к Закону о возобновляемой энергетике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2021 г.</a:t>
            </a:r>
            <a:endParaRPr lang="en-US" sz="22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9A95E8C1-5AFD-052D-9792-CAC0AEE32D76}"/>
              </a:ext>
            </a:extLst>
          </p:cNvPr>
          <p:cNvSpPr txBox="1"/>
          <p:nvPr/>
        </p:nvSpPr>
        <p:spPr>
          <a:xfrm>
            <a:off x="7315200" y="2153033"/>
            <a:ext cx="274320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ka-GE" sz="227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Open Sauce"/>
              </a:rPr>
              <a:t>Азербайджан</a:t>
            </a:r>
            <a:endParaRPr lang="en-US" sz="2800" b="1" dirty="0">
              <a:solidFill>
                <a:srgbClr val="000000"/>
              </a:solidFill>
              <a:latin typeface="Open Sauce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DA68DD5-C1DD-7195-564D-92DC5328B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0" y="2175006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66BA98-9C32-6BEB-1804-2D61D5AC1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899" y="3393633"/>
            <a:ext cx="8511554" cy="55156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EA4916-4F7E-01C2-003C-1B0E83DD42A6}"/>
              </a:ext>
            </a:extLst>
          </p:cNvPr>
          <p:cNvSpPr txBox="1"/>
          <p:nvPr/>
        </p:nvSpPr>
        <p:spPr>
          <a:xfrm>
            <a:off x="9132576" y="8909256"/>
            <a:ext cx="7696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Источник</a:t>
            </a:r>
            <a:r>
              <a:rPr lang="en-US" sz="1400" dirty="0"/>
              <a:t>: https://</a:t>
            </a:r>
            <a:r>
              <a:rPr lang="en-US" sz="1400" dirty="0" err="1"/>
              <a:t>regulator.gov.az</a:t>
            </a:r>
            <a:r>
              <a:rPr lang="en-US" sz="1400" dirty="0"/>
              <a:t>/en/</a:t>
            </a:r>
            <a:r>
              <a:rPr lang="en-US" sz="1400" dirty="0" err="1"/>
              <a:t>elektrik</a:t>
            </a:r>
            <a:r>
              <a:rPr lang="en-US" sz="1400" dirty="0"/>
              <a:t>/</a:t>
            </a:r>
            <a:r>
              <a:rPr lang="en-US" sz="1400" dirty="0" err="1"/>
              <a:t>elektrik-enerjisi-sebekesi-ve-daxili-topdansatis-bazari</a:t>
            </a:r>
            <a:r>
              <a:rPr lang="en-US" sz="1400" dirty="0"/>
              <a:t>#:~:text=Structure%</a:t>
            </a:r>
          </a:p>
          <a:p>
            <a:r>
              <a:rPr lang="en-US" sz="1400" dirty="0"/>
              <a:t>20of%20the%20electricity%20market,the%20agreement%20between%20the%20participants.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DB6A71A4-B2C1-D04D-8910-A717AD4C34AE}"/>
              </a:ext>
            </a:extLst>
          </p:cNvPr>
          <p:cNvSpPr txBox="1"/>
          <p:nvPr/>
        </p:nvSpPr>
        <p:spPr>
          <a:xfrm>
            <a:off x="10287000" y="3799938"/>
            <a:ext cx="5943600" cy="25282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uce"/>
              </a:rPr>
              <a:t>Текущая структура электроэнергетического рынка в Азербайджане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401990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10361" y="996666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1" name="TextBox 11"/>
          <p:cNvSpPr txBox="1"/>
          <p:nvPr/>
        </p:nvSpPr>
        <p:spPr>
          <a:xfrm>
            <a:off x="1828800" y="400883"/>
            <a:ext cx="13792199" cy="1644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78"/>
              </a:lnSpc>
            </a:pPr>
            <a:r>
              <a:rPr lang="ru-RU" sz="4770" dirty="0">
                <a:solidFill>
                  <a:srgbClr val="0F91CB"/>
                </a:solidFill>
                <a:latin typeface="Open Sauce Bold"/>
              </a:rPr>
              <a:t>Различия между энергетическими рынками</a:t>
            </a:r>
          </a:p>
          <a:p>
            <a:pPr algn="ctr">
              <a:lnSpc>
                <a:spcPts val="6678"/>
              </a:lnSpc>
            </a:pPr>
            <a:r>
              <a:rPr lang="ru-RU" sz="4770" dirty="0">
                <a:solidFill>
                  <a:srgbClr val="0F91CB"/>
                </a:solidFill>
                <a:latin typeface="Open Sauce Bold"/>
              </a:rPr>
              <a:t>в регионе</a:t>
            </a:r>
            <a:endParaRPr lang="en-US" sz="4770" dirty="0">
              <a:solidFill>
                <a:srgbClr val="0F91CB"/>
              </a:solidFill>
              <a:latin typeface="Open Sau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1547" y="3620806"/>
            <a:ext cx="7025653" cy="2836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Либерализация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79" dirty="0" err="1">
                <a:latin typeface="Arial" panose="020B0604020202020204" pitchFamily="34" charset="0"/>
                <a:cs typeface="Arial" panose="020B0604020202020204" pitchFamily="34" charset="0"/>
              </a:rPr>
              <a:t>Либерализовано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Создание национального регулирующего органа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1997 г.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Создание организованного рынка электроэнергии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2022 г.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Поправки к Закону о возобновляемой энергетике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2016 г.</a:t>
            </a:r>
            <a:endParaRPr lang="en-US" sz="22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9A95E8C1-5AFD-052D-9792-CAC0AEE32D76}"/>
              </a:ext>
            </a:extLst>
          </p:cNvPr>
          <p:cNvSpPr txBox="1"/>
          <p:nvPr/>
        </p:nvSpPr>
        <p:spPr>
          <a:xfrm>
            <a:off x="7315200" y="2153033"/>
            <a:ext cx="2201333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ka-GE" sz="227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Open Sauce"/>
              </a:rPr>
              <a:t>Армения</a:t>
            </a:r>
            <a:endParaRPr lang="en-US" sz="2800" b="1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EA4916-4F7E-01C2-003C-1B0E83DD42A6}"/>
              </a:ext>
            </a:extLst>
          </p:cNvPr>
          <p:cNvSpPr txBox="1"/>
          <p:nvPr/>
        </p:nvSpPr>
        <p:spPr>
          <a:xfrm>
            <a:off x="9372601" y="9121508"/>
            <a:ext cx="7696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Источник</a:t>
            </a:r>
            <a:r>
              <a:rPr lang="en-US" sz="1400" dirty="0"/>
              <a:t>: https://</a:t>
            </a:r>
            <a:r>
              <a:rPr lang="en-US" sz="1400" dirty="0" err="1"/>
              <a:t>regulator.gov.az</a:t>
            </a:r>
            <a:r>
              <a:rPr lang="en-US" sz="1400" dirty="0"/>
              <a:t>/en/</a:t>
            </a:r>
            <a:r>
              <a:rPr lang="en-US" sz="1400" dirty="0" err="1"/>
              <a:t>elektrik</a:t>
            </a:r>
            <a:r>
              <a:rPr lang="en-US" sz="1400" dirty="0"/>
              <a:t>/</a:t>
            </a:r>
            <a:r>
              <a:rPr lang="en-US" sz="1400" dirty="0" err="1"/>
              <a:t>elektrik-enerjisi-sebekesi-ve-daxili-topdansatis-bazari</a:t>
            </a:r>
            <a:r>
              <a:rPr lang="en-US" sz="1400" dirty="0"/>
              <a:t>#:~:text=Structure%</a:t>
            </a:r>
          </a:p>
          <a:p>
            <a:r>
              <a:rPr lang="en-US" sz="1400" dirty="0"/>
              <a:t>20of%20the%20electricity%20market,the%20agreement%20between%20the%20participants.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3794282-1E46-BE09-0073-359F0143F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2188120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art describing Armenia's Electricity Market Scheme">
            <a:extLst>
              <a:ext uri="{FF2B5EF4-FFF2-40B4-BE49-F238E27FC236}">
                <a16:creationId xmlns:a16="http://schemas.microsoft.com/office/drawing/2014/main" id="{DC35F008-B1E3-C321-63DB-94C2166BD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264762"/>
            <a:ext cx="8969876" cy="57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2C513065-5F87-8047-8623-9F2DB4473986}"/>
              </a:ext>
            </a:extLst>
          </p:cNvPr>
          <p:cNvSpPr txBox="1"/>
          <p:nvPr/>
        </p:nvSpPr>
        <p:spPr>
          <a:xfrm>
            <a:off x="10439400" y="3391909"/>
            <a:ext cx="5943600" cy="2585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ru-RU" sz="1599" b="1" dirty="0">
                <a:solidFill>
                  <a:srgbClr val="1E1D1D"/>
                </a:solidFill>
                <a:latin typeface="Open Sauce"/>
              </a:rPr>
              <a:t>Схема электроэнергетического рынка Армении</a:t>
            </a:r>
            <a:endParaRPr lang="en-US" sz="1599" b="1" dirty="0">
              <a:solidFill>
                <a:srgbClr val="1E1D1D"/>
              </a:solidFill>
              <a:latin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381881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10361" y="996666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1" name="TextBox 11"/>
          <p:cNvSpPr txBox="1"/>
          <p:nvPr/>
        </p:nvSpPr>
        <p:spPr>
          <a:xfrm>
            <a:off x="1828800" y="400883"/>
            <a:ext cx="13792199" cy="1644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78"/>
              </a:lnSpc>
            </a:pPr>
            <a:r>
              <a:rPr lang="ru-RU" sz="4770" dirty="0">
                <a:solidFill>
                  <a:srgbClr val="0F91CB"/>
                </a:solidFill>
                <a:latin typeface="Open Sauce Bold"/>
              </a:rPr>
              <a:t>Различия между энергетическими рынками</a:t>
            </a:r>
          </a:p>
          <a:p>
            <a:pPr algn="ctr">
              <a:lnSpc>
                <a:spcPts val="6678"/>
              </a:lnSpc>
            </a:pPr>
            <a:r>
              <a:rPr lang="ru-RU" sz="4770" dirty="0">
                <a:solidFill>
                  <a:srgbClr val="0F91CB"/>
                </a:solidFill>
                <a:latin typeface="Open Sauce Bold"/>
              </a:rPr>
              <a:t>в регионе</a:t>
            </a:r>
            <a:endParaRPr lang="en-US" sz="4770" dirty="0">
              <a:solidFill>
                <a:srgbClr val="0F91CB"/>
              </a:solidFill>
              <a:latin typeface="Open Sau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1547" y="3620806"/>
            <a:ext cx="7330453" cy="2836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Либерализация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279" dirty="0" err="1">
                <a:latin typeface="Arial" panose="020B0604020202020204" pitchFamily="34" charset="0"/>
                <a:cs typeface="Arial" panose="020B0604020202020204" pitchFamily="34" charset="0"/>
              </a:rPr>
              <a:t>либерализовано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Создание национального регулирующего органа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1997 г.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Создание организованного рынка электроэнергии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2020 г.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Поправки к Закону о возобновляемой энергетике </a:t>
            </a:r>
            <a:r>
              <a:rPr lang="ka-GE" sz="2279" dirty="0">
                <a:latin typeface="Open Sauce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2019 г.</a:t>
            </a:r>
            <a:endParaRPr lang="en-US" sz="22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9A95E8C1-5AFD-052D-9792-CAC0AEE32D76}"/>
              </a:ext>
            </a:extLst>
          </p:cNvPr>
          <p:cNvSpPr txBox="1"/>
          <p:nvPr/>
        </p:nvSpPr>
        <p:spPr>
          <a:xfrm>
            <a:off x="7315200" y="2153033"/>
            <a:ext cx="2201333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0000"/>
                </a:solidFill>
                <a:latin typeface="Open Sauce"/>
              </a:rPr>
              <a:t>Грузия</a:t>
            </a:r>
            <a:endParaRPr lang="en-US" sz="2800" b="1" dirty="0">
              <a:solidFill>
                <a:srgbClr val="000000"/>
              </a:solidFill>
              <a:latin typeface="Open Sauce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07906539-ED4F-C24F-0B66-90781768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2295378"/>
            <a:ext cx="13775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AD5C92-DA41-4830-85EC-55CF13450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015" y="3501868"/>
            <a:ext cx="9416645" cy="44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6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10361" y="996666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9" name="Freeform 9"/>
          <p:cNvSpPr/>
          <p:nvPr/>
        </p:nvSpPr>
        <p:spPr>
          <a:xfrm>
            <a:off x="1219200" y="1777930"/>
            <a:ext cx="11130936" cy="6534083"/>
          </a:xfrm>
          <a:custGeom>
            <a:avLst/>
            <a:gdLst/>
            <a:ahLst/>
            <a:cxnLst/>
            <a:rect l="l" t="t" r="r" b="b"/>
            <a:pathLst>
              <a:path w="7910802" h="3833572">
                <a:moveTo>
                  <a:pt x="0" y="0"/>
                </a:moveTo>
                <a:lnTo>
                  <a:pt x="7910802" y="0"/>
                </a:lnTo>
                <a:lnTo>
                  <a:pt x="7910802" y="3833572"/>
                </a:lnTo>
                <a:lnTo>
                  <a:pt x="0" y="383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2" name="TextBox 12"/>
          <p:cNvSpPr txBox="1"/>
          <p:nvPr/>
        </p:nvSpPr>
        <p:spPr>
          <a:xfrm>
            <a:off x="5767349" y="579698"/>
            <a:ext cx="17493023" cy="8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78"/>
              </a:lnSpc>
            </a:pPr>
            <a:r>
              <a:rPr lang="en-US" sz="4770" dirty="0">
                <a:solidFill>
                  <a:srgbClr val="0F91CB"/>
                </a:solidFill>
                <a:latin typeface="Open Sauce Bold"/>
              </a:rPr>
              <a:t> </a:t>
            </a:r>
            <a:r>
              <a:rPr lang="ru-RU" sz="4770" dirty="0">
                <a:solidFill>
                  <a:srgbClr val="0F91CB"/>
                </a:solidFill>
                <a:latin typeface="Open Sauce Bold"/>
              </a:rPr>
              <a:t>Реформирование рынка</a:t>
            </a:r>
            <a:endParaRPr lang="en-US" sz="4770" dirty="0">
              <a:solidFill>
                <a:srgbClr val="0F91CB"/>
              </a:solidFill>
              <a:latin typeface="Open Sauc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13060" y="3816153"/>
            <a:ext cx="6325195" cy="417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запуска рынка - 1 июля 2024 года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3365" y="8222081"/>
            <a:ext cx="1749603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Имитационная торговля на рынке РСВ, балансирующего и вспомогательного обслуживания продолжается в соответствии с решением Национальной комиссии по регулированию энергетики и водоснабжения.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Национальной комиссии по регулированию энергетики и водоснабжения Грузии регулирует переходные меры в преддверии запуска грузинского энергетического рынка. Кроме того, Энергетическая биржа Грузии имитирует торговлю на внутридневном рынке.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1C41805D-0392-37BC-BA09-3A07C17CF38E}"/>
              </a:ext>
            </a:extLst>
          </p:cNvPr>
          <p:cNvSpPr/>
          <p:nvPr/>
        </p:nvSpPr>
        <p:spPr>
          <a:xfrm>
            <a:off x="13291668" y="4969282"/>
            <a:ext cx="397009" cy="270462"/>
          </a:xfrm>
          <a:custGeom>
            <a:avLst/>
            <a:gdLst/>
            <a:ahLst/>
            <a:cxnLst/>
            <a:rect l="l" t="t" r="r" b="b"/>
            <a:pathLst>
              <a:path w="397009" h="270462">
                <a:moveTo>
                  <a:pt x="0" y="0"/>
                </a:moveTo>
                <a:lnTo>
                  <a:pt x="397009" y="0"/>
                </a:lnTo>
                <a:lnTo>
                  <a:pt x="397009" y="270462"/>
                </a:lnTo>
                <a:lnTo>
                  <a:pt x="0" y="2704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4A395D4C-D5EA-D993-045E-12076130E3C1}"/>
              </a:ext>
            </a:extLst>
          </p:cNvPr>
          <p:cNvSpPr/>
          <p:nvPr/>
        </p:nvSpPr>
        <p:spPr>
          <a:xfrm>
            <a:off x="13291668" y="5655303"/>
            <a:ext cx="418640" cy="313980"/>
          </a:xfrm>
          <a:custGeom>
            <a:avLst/>
            <a:gdLst/>
            <a:ahLst/>
            <a:cxnLst/>
            <a:rect l="l" t="t" r="r" b="b"/>
            <a:pathLst>
              <a:path w="418640" h="313980">
                <a:moveTo>
                  <a:pt x="0" y="0"/>
                </a:moveTo>
                <a:lnTo>
                  <a:pt x="418640" y="0"/>
                </a:lnTo>
                <a:lnTo>
                  <a:pt x="418640" y="313980"/>
                </a:lnTo>
                <a:lnTo>
                  <a:pt x="0" y="31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9027F632-6DC6-C0B5-D55D-D439A3786832}"/>
              </a:ext>
            </a:extLst>
          </p:cNvPr>
          <p:cNvSpPr txBox="1"/>
          <p:nvPr/>
        </p:nvSpPr>
        <p:spPr>
          <a:xfrm>
            <a:off x="13490172" y="4854664"/>
            <a:ext cx="3927551" cy="18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5"/>
              </a:lnSpc>
            </a:pPr>
            <a:r>
              <a:rPr lang="ru-RU" sz="2582" dirty="0">
                <a:solidFill>
                  <a:srgbClr val="000000"/>
                </a:solidFill>
                <a:latin typeface="Open Sauce"/>
              </a:rPr>
              <a:t>Рынок на сутки вперед</a:t>
            </a:r>
            <a:endParaRPr lang="en-US" sz="2582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3615"/>
              </a:lnSpc>
            </a:pPr>
            <a:endParaRPr lang="en-US" sz="2582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3615"/>
              </a:lnSpc>
            </a:pPr>
            <a:endParaRPr lang="en-US" sz="2582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3615"/>
              </a:lnSpc>
            </a:pPr>
            <a:endParaRPr lang="en-US" sz="2582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3DDED539-52CF-3398-FF8F-A46CACB6D22F}"/>
              </a:ext>
            </a:extLst>
          </p:cNvPr>
          <p:cNvSpPr txBox="1"/>
          <p:nvPr/>
        </p:nvSpPr>
        <p:spPr>
          <a:xfrm>
            <a:off x="14018463" y="5607678"/>
            <a:ext cx="3399259" cy="884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ru-RU" sz="2599" dirty="0">
                <a:solidFill>
                  <a:srgbClr val="000000"/>
                </a:solidFill>
                <a:latin typeface="Open Sauce"/>
              </a:rPr>
              <a:t>Внутрисуточный рынок</a:t>
            </a:r>
            <a:endParaRPr lang="en-US" sz="2599" dirty="0">
              <a:solidFill>
                <a:srgbClr val="00000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10361" y="996666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2" name="TextBox 12"/>
          <p:cNvSpPr txBox="1"/>
          <p:nvPr/>
        </p:nvSpPr>
        <p:spPr>
          <a:xfrm>
            <a:off x="3048000" y="400883"/>
            <a:ext cx="13792199" cy="783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678"/>
              </a:lnSpc>
            </a:pPr>
            <a:r>
              <a:rPr lang="ru-RU" sz="4770" dirty="0">
                <a:solidFill>
                  <a:srgbClr val="0F9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Трансграничная торговля электроэнергией</a:t>
            </a:r>
            <a:endParaRPr lang="en-US" sz="4770" dirty="0">
              <a:solidFill>
                <a:srgbClr val="0F9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248400" y="8764717"/>
            <a:ext cx="59435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Карта перетоков мощности АО «Грузинская государственная электросистема»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обращения: 22.11.2023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5AE849-DD94-A299-0BE0-0316F129C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388" y="1548311"/>
            <a:ext cx="12484826" cy="68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8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</p:grpSp>
      <p:grpSp>
        <p:nvGrpSpPr>
          <p:cNvPr id="4" name="Group 4"/>
          <p:cNvGrpSpPr/>
          <p:nvPr/>
        </p:nvGrpSpPr>
        <p:grpSpPr>
          <a:xfrm rot="-2700000">
            <a:off x="18892866" y="-157793"/>
            <a:ext cx="10176144" cy="10176144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</p:grpSp>
      <p:grpSp>
        <p:nvGrpSpPr>
          <p:cNvPr id="6" name="Group 6"/>
          <p:cNvGrpSpPr/>
          <p:nvPr/>
        </p:nvGrpSpPr>
        <p:grpSpPr>
          <a:xfrm rot="2700000">
            <a:off x="19370999" y="1573287"/>
            <a:ext cx="7478930" cy="9070662"/>
            <a:chOff x="0" y="0"/>
            <a:chExt cx="1523524" cy="18477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523" cy="1847773"/>
            </a:xfrm>
            <a:custGeom>
              <a:avLst/>
              <a:gdLst/>
              <a:ahLst/>
              <a:cxnLst/>
              <a:rect l="l" t="t" r="r" b="b"/>
              <a:pathLst>
                <a:path w="1523523" h="1847773">
                  <a:moveTo>
                    <a:pt x="0" y="0"/>
                  </a:moveTo>
                  <a:lnTo>
                    <a:pt x="0" y="1847773"/>
                  </a:lnTo>
                  <a:lnTo>
                    <a:pt x="1523523" y="1847773"/>
                  </a:lnTo>
                  <a:lnTo>
                    <a:pt x="1523523" y="0"/>
                  </a:lnTo>
                  <a:lnTo>
                    <a:pt x="0" y="0"/>
                  </a:lnTo>
                  <a:close/>
                  <a:moveTo>
                    <a:pt x="1462563" y="1786813"/>
                  </a:moveTo>
                  <a:lnTo>
                    <a:pt x="59690" y="1786813"/>
                  </a:lnTo>
                  <a:lnTo>
                    <a:pt x="59690" y="59690"/>
                  </a:lnTo>
                  <a:lnTo>
                    <a:pt x="1462563" y="59690"/>
                  </a:lnTo>
                  <a:lnTo>
                    <a:pt x="1462563" y="1786813"/>
                  </a:lnTo>
                  <a:close/>
                </a:path>
              </a:pathLst>
            </a:custGeom>
            <a:solidFill>
              <a:srgbClr val="8872A3"/>
            </a:solidFill>
          </p:spPr>
          <p:txBody>
            <a:bodyPr/>
            <a:lstStyle/>
            <a:p>
              <a:endParaRPr lang="en-GE"/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12678678" y="10075237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</p:grpSp>
      <p:grpSp>
        <p:nvGrpSpPr>
          <p:cNvPr id="10" name="Group 10"/>
          <p:cNvGrpSpPr/>
          <p:nvPr/>
        </p:nvGrpSpPr>
        <p:grpSpPr>
          <a:xfrm rot="2700000">
            <a:off x="14832297" y="-6161798"/>
            <a:ext cx="6170689" cy="6164339"/>
            <a:chOff x="0" y="0"/>
            <a:chExt cx="1915861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5861" cy="1913890"/>
            </a:xfrm>
            <a:custGeom>
              <a:avLst/>
              <a:gdLst/>
              <a:ahLst/>
              <a:cxnLst/>
              <a:rect l="l" t="t" r="r" b="b"/>
              <a:pathLst>
                <a:path w="1915861" h="1913890">
                  <a:moveTo>
                    <a:pt x="0" y="0"/>
                  </a:moveTo>
                  <a:lnTo>
                    <a:pt x="0" y="1913890"/>
                  </a:lnTo>
                  <a:lnTo>
                    <a:pt x="1915861" y="1913890"/>
                  </a:lnTo>
                  <a:lnTo>
                    <a:pt x="1915861" y="0"/>
                  </a:lnTo>
                  <a:lnTo>
                    <a:pt x="0" y="0"/>
                  </a:lnTo>
                  <a:close/>
                  <a:moveTo>
                    <a:pt x="1854901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4901" y="59690"/>
                  </a:lnTo>
                  <a:lnTo>
                    <a:pt x="1854901" y="1852930"/>
                  </a:ln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5738153" y="-3007822"/>
            <a:ext cx="1684980" cy="9955247"/>
            <a:chOff x="0" y="0"/>
            <a:chExt cx="2354580" cy="139113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13911396"/>
            </a:xfrm>
            <a:custGeom>
              <a:avLst/>
              <a:gdLst/>
              <a:ahLst/>
              <a:cxnLst/>
              <a:rect l="l" t="t" r="r" b="b"/>
              <a:pathLst>
                <a:path w="2353310" h="13911396">
                  <a:moveTo>
                    <a:pt x="784860" y="13844087"/>
                  </a:moveTo>
                  <a:cubicBezTo>
                    <a:pt x="905510" y="13884726"/>
                    <a:pt x="1042670" y="13911396"/>
                    <a:pt x="1177290" y="13911396"/>
                  </a:cubicBezTo>
                  <a:cubicBezTo>
                    <a:pt x="1311910" y="13911396"/>
                    <a:pt x="1441450" y="13888537"/>
                    <a:pt x="1560830" y="13847896"/>
                  </a:cubicBezTo>
                  <a:cubicBezTo>
                    <a:pt x="1563370" y="13846626"/>
                    <a:pt x="1565910" y="13846626"/>
                    <a:pt x="1568450" y="13845356"/>
                  </a:cubicBezTo>
                  <a:cubicBezTo>
                    <a:pt x="2016760" y="13682796"/>
                    <a:pt x="2346960" y="13253537"/>
                    <a:pt x="2353310" y="127179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2708145"/>
                  </a:lnTo>
                  <a:cubicBezTo>
                    <a:pt x="6350" y="13256076"/>
                    <a:pt x="331470" y="13685337"/>
                    <a:pt x="784860" y="13844087"/>
                  </a:cubicBez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568482" y="2554884"/>
            <a:ext cx="829509" cy="1966473"/>
            <a:chOff x="0" y="0"/>
            <a:chExt cx="2354580" cy="55818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76816" y="3311318"/>
            <a:ext cx="453605" cy="453605"/>
          </a:xfrm>
          <a:custGeom>
            <a:avLst/>
            <a:gdLst/>
            <a:ahLst/>
            <a:cxnLst/>
            <a:rect l="l" t="t" r="r" b="b"/>
            <a:pathLst>
              <a:path w="453605" h="453605">
                <a:moveTo>
                  <a:pt x="0" y="0"/>
                </a:moveTo>
                <a:lnTo>
                  <a:pt x="453604" y="0"/>
                </a:lnTo>
                <a:lnTo>
                  <a:pt x="453604" y="453605"/>
                </a:lnTo>
                <a:lnTo>
                  <a:pt x="0" y="45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grpSp>
        <p:nvGrpSpPr>
          <p:cNvPr id="17" name="Group 17"/>
          <p:cNvGrpSpPr/>
          <p:nvPr/>
        </p:nvGrpSpPr>
        <p:grpSpPr>
          <a:xfrm rot="-5400000">
            <a:off x="559589" y="3745509"/>
            <a:ext cx="829509" cy="1966473"/>
            <a:chOff x="0" y="0"/>
            <a:chExt cx="2354580" cy="558188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407130" y="4578160"/>
            <a:ext cx="378937" cy="291437"/>
          </a:xfrm>
          <a:custGeom>
            <a:avLst/>
            <a:gdLst/>
            <a:ahLst/>
            <a:cxnLst/>
            <a:rect l="l" t="t" r="r" b="b"/>
            <a:pathLst>
              <a:path w="378937" h="291437">
                <a:moveTo>
                  <a:pt x="0" y="0"/>
                </a:moveTo>
                <a:lnTo>
                  <a:pt x="378937" y="0"/>
                </a:lnTo>
                <a:lnTo>
                  <a:pt x="378937" y="291436"/>
                </a:lnTo>
                <a:lnTo>
                  <a:pt x="0" y="291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grpSp>
        <p:nvGrpSpPr>
          <p:cNvPr id="20" name="Group 20"/>
          <p:cNvGrpSpPr/>
          <p:nvPr/>
        </p:nvGrpSpPr>
        <p:grpSpPr>
          <a:xfrm rot="-5400000">
            <a:off x="559589" y="4936968"/>
            <a:ext cx="829509" cy="1966473"/>
            <a:chOff x="0" y="0"/>
            <a:chExt cx="2354580" cy="55818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376816" y="5731790"/>
            <a:ext cx="376828" cy="376828"/>
          </a:xfrm>
          <a:custGeom>
            <a:avLst/>
            <a:gdLst/>
            <a:ahLst/>
            <a:cxnLst/>
            <a:rect l="l" t="t" r="r" b="b"/>
            <a:pathLst>
              <a:path w="376828" h="376828">
                <a:moveTo>
                  <a:pt x="0" y="0"/>
                </a:moveTo>
                <a:lnTo>
                  <a:pt x="376828" y="0"/>
                </a:lnTo>
                <a:lnTo>
                  <a:pt x="376828" y="376828"/>
                </a:lnTo>
                <a:lnTo>
                  <a:pt x="0" y="376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23" name="Freeform 23"/>
          <p:cNvSpPr/>
          <p:nvPr/>
        </p:nvSpPr>
        <p:spPr>
          <a:xfrm>
            <a:off x="0" y="67716"/>
            <a:ext cx="1103928" cy="1444886"/>
          </a:xfrm>
          <a:custGeom>
            <a:avLst/>
            <a:gdLst/>
            <a:ahLst/>
            <a:cxnLst/>
            <a:rect l="l" t="t" r="r" b="b"/>
            <a:pathLst>
              <a:path w="1103928" h="1444886">
                <a:moveTo>
                  <a:pt x="0" y="0"/>
                </a:moveTo>
                <a:lnTo>
                  <a:pt x="1103928" y="0"/>
                </a:lnTo>
                <a:lnTo>
                  <a:pt x="1103928" y="1444886"/>
                </a:lnTo>
                <a:lnTo>
                  <a:pt x="0" y="1444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661"/>
            </a:stretch>
          </a:blipFill>
        </p:spPr>
        <p:txBody>
          <a:bodyPr/>
          <a:lstStyle/>
          <a:p>
            <a:endParaRPr lang="en-GE"/>
          </a:p>
        </p:txBody>
      </p:sp>
      <p:grpSp>
        <p:nvGrpSpPr>
          <p:cNvPr id="24" name="Group 24"/>
          <p:cNvGrpSpPr/>
          <p:nvPr/>
        </p:nvGrpSpPr>
        <p:grpSpPr>
          <a:xfrm rot="-5400000">
            <a:off x="568482" y="6056925"/>
            <a:ext cx="829509" cy="1966473"/>
            <a:chOff x="0" y="0"/>
            <a:chExt cx="2354580" cy="558188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568482" y="7143502"/>
            <a:ext cx="829509" cy="1966473"/>
            <a:chOff x="0" y="0"/>
            <a:chExt cx="2354580" cy="558188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</p:grpSp>
      <p:sp>
        <p:nvSpPr>
          <p:cNvPr id="28" name="Freeform 28"/>
          <p:cNvSpPr/>
          <p:nvPr/>
        </p:nvSpPr>
        <p:spPr>
          <a:xfrm>
            <a:off x="1327460" y="7816866"/>
            <a:ext cx="583653" cy="583653"/>
          </a:xfrm>
          <a:custGeom>
            <a:avLst/>
            <a:gdLst/>
            <a:ahLst/>
            <a:cxnLst/>
            <a:rect l="l" t="t" r="r" b="b"/>
            <a:pathLst>
              <a:path w="583653" h="583653">
                <a:moveTo>
                  <a:pt x="0" y="0"/>
                </a:moveTo>
                <a:lnTo>
                  <a:pt x="583652" y="0"/>
                </a:lnTo>
                <a:lnTo>
                  <a:pt x="583652" y="583653"/>
                </a:lnTo>
                <a:lnTo>
                  <a:pt x="0" y="583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grpSp>
        <p:nvGrpSpPr>
          <p:cNvPr id="29" name="Group 29"/>
          <p:cNvGrpSpPr/>
          <p:nvPr/>
        </p:nvGrpSpPr>
        <p:grpSpPr>
          <a:xfrm rot="-5400000">
            <a:off x="559589" y="8230078"/>
            <a:ext cx="829509" cy="1966473"/>
            <a:chOff x="0" y="0"/>
            <a:chExt cx="2354580" cy="558188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</p:grpSp>
      <p:sp>
        <p:nvSpPr>
          <p:cNvPr id="31" name="Freeform 31"/>
          <p:cNvSpPr/>
          <p:nvPr/>
        </p:nvSpPr>
        <p:spPr>
          <a:xfrm>
            <a:off x="1502020" y="6752416"/>
            <a:ext cx="230538" cy="487912"/>
          </a:xfrm>
          <a:custGeom>
            <a:avLst/>
            <a:gdLst/>
            <a:ahLst/>
            <a:cxnLst/>
            <a:rect l="l" t="t" r="r" b="b"/>
            <a:pathLst>
              <a:path w="230538" h="487912">
                <a:moveTo>
                  <a:pt x="0" y="0"/>
                </a:moveTo>
                <a:lnTo>
                  <a:pt x="230538" y="0"/>
                </a:lnTo>
                <a:lnTo>
                  <a:pt x="230538" y="487912"/>
                </a:lnTo>
                <a:lnTo>
                  <a:pt x="0" y="4879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32" name="Freeform 32"/>
          <p:cNvSpPr/>
          <p:nvPr/>
        </p:nvSpPr>
        <p:spPr>
          <a:xfrm>
            <a:off x="1452506" y="8960592"/>
            <a:ext cx="333561" cy="370623"/>
          </a:xfrm>
          <a:custGeom>
            <a:avLst/>
            <a:gdLst/>
            <a:ahLst/>
            <a:cxnLst/>
            <a:rect l="l" t="t" r="r" b="b"/>
            <a:pathLst>
              <a:path w="333561" h="370623">
                <a:moveTo>
                  <a:pt x="0" y="0"/>
                </a:moveTo>
                <a:lnTo>
                  <a:pt x="333561" y="0"/>
                </a:lnTo>
                <a:lnTo>
                  <a:pt x="333561" y="370624"/>
                </a:lnTo>
                <a:lnTo>
                  <a:pt x="0" y="3706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33" name="TextBox 33"/>
          <p:cNvSpPr txBox="1"/>
          <p:nvPr/>
        </p:nvSpPr>
        <p:spPr>
          <a:xfrm>
            <a:off x="3115030" y="1598327"/>
            <a:ext cx="8186694" cy="851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0"/>
              </a:lnSpc>
            </a:pPr>
            <a:r>
              <a:rPr lang="ru-RU" sz="6200" spc="310" dirty="0">
                <a:solidFill>
                  <a:srgbClr val="FFFFFF"/>
                </a:solidFill>
                <a:latin typeface="Canva Sans"/>
              </a:rPr>
              <a:t>СПАСИБО</a:t>
            </a:r>
            <a:r>
              <a:rPr lang="en-US" sz="6200" spc="310" dirty="0">
                <a:solidFill>
                  <a:srgbClr val="FFFFFF"/>
                </a:solidFill>
                <a:latin typeface="Canva Sans"/>
              </a:rPr>
              <a:t>!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428018" y="3242895"/>
            <a:ext cx="7343333" cy="485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spc="300" dirty="0">
                <a:solidFill>
                  <a:srgbClr val="1E1D1D"/>
                </a:solidFill>
                <a:latin typeface="Lato Bold"/>
              </a:rPr>
              <a:t>+995 32 2 200 036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428018" y="4368304"/>
            <a:ext cx="734333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u="sng" spc="300" dirty="0">
                <a:solidFill>
                  <a:srgbClr val="000000"/>
                </a:solidFill>
                <a:latin typeface="Lato Bold"/>
                <a:hlinkClick r:id="rId15" tooltip="mailto:info@greda.ge?subject=GREDA"/>
              </a:rPr>
              <a:t>info@greda.ge</a:t>
            </a:r>
          </a:p>
          <a:p>
            <a:pPr>
              <a:lnSpc>
                <a:spcPts val="4200"/>
              </a:lnSpc>
            </a:pPr>
            <a:endParaRPr lang="en-US" sz="3000" u="sng" spc="300" dirty="0">
              <a:solidFill>
                <a:srgbClr val="000000"/>
              </a:solidFill>
              <a:latin typeface="Lato Bold"/>
              <a:hlinkClick r:id="rId15" tooltip="mailto:info@greda.ge?subject=GREDA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428018" y="5624929"/>
            <a:ext cx="7343333" cy="469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spc="300" dirty="0" err="1">
                <a:solidFill>
                  <a:srgbClr val="000000"/>
                </a:solidFill>
                <a:latin typeface="Lato Bold"/>
              </a:rPr>
              <a:t>www.greda.ge</a:t>
            </a:r>
            <a:endParaRPr lang="en-US" sz="2400" spc="3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428018" y="8977111"/>
            <a:ext cx="7343333" cy="43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ru-RU" sz="2400" spc="270" dirty="0">
                <a:solidFill>
                  <a:srgbClr val="000000"/>
                </a:solidFill>
                <a:latin typeface="Lato Bold"/>
              </a:rPr>
              <a:t>ТБИЛИСИ, КОТЕ АПХАЗИ УЛ. 44</a:t>
            </a:r>
            <a:endParaRPr lang="en-US" sz="2700" spc="27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753644" y="7888028"/>
            <a:ext cx="10235093" cy="873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Lato Bold"/>
              </a:rPr>
              <a:t>GREDA - </a:t>
            </a:r>
            <a:r>
              <a:rPr lang="ru-RU" sz="2400" dirty="0">
                <a:solidFill>
                  <a:srgbClr val="000000"/>
                </a:solidFill>
                <a:latin typeface="Lato Bold"/>
              </a:rPr>
              <a:t>Ассоциация развития возобновляемых источников энергии Грузии</a:t>
            </a:r>
            <a:endParaRPr lang="en-US" sz="24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85800" y="6769669"/>
            <a:ext cx="13617835" cy="428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Lato Bold"/>
              </a:rPr>
              <a:t>GREDA-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საქართველოს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განახლებადი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ენერგიის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განვითარების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ასოციაცია</a:t>
            </a:r>
            <a:endParaRPr lang="en-US" sz="2400" dirty="0">
              <a:solidFill>
                <a:srgbClr val="000000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9" name="Freeform 9"/>
          <p:cNvSpPr/>
          <p:nvPr/>
        </p:nvSpPr>
        <p:spPr>
          <a:xfrm>
            <a:off x="1516337" y="3178978"/>
            <a:ext cx="6444244" cy="5112255"/>
          </a:xfrm>
          <a:custGeom>
            <a:avLst/>
            <a:gdLst/>
            <a:ahLst/>
            <a:cxnLst/>
            <a:rect l="l" t="t" r="r" b="b"/>
            <a:pathLst>
              <a:path w="6444244" h="5112255">
                <a:moveTo>
                  <a:pt x="0" y="0"/>
                </a:moveTo>
                <a:lnTo>
                  <a:pt x="6444245" y="0"/>
                </a:lnTo>
                <a:lnTo>
                  <a:pt x="6444245" y="5112256"/>
                </a:lnTo>
                <a:lnTo>
                  <a:pt x="0" y="5112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723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0" name="Freeform 10"/>
          <p:cNvSpPr/>
          <p:nvPr/>
        </p:nvSpPr>
        <p:spPr>
          <a:xfrm>
            <a:off x="9248838" y="3178978"/>
            <a:ext cx="6704185" cy="4902827"/>
          </a:xfrm>
          <a:custGeom>
            <a:avLst/>
            <a:gdLst/>
            <a:ahLst/>
            <a:cxnLst/>
            <a:rect l="l" t="t" r="r" b="b"/>
            <a:pathLst>
              <a:path w="6704185" h="4902827">
                <a:moveTo>
                  <a:pt x="0" y="0"/>
                </a:moveTo>
                <a:lnTo>
                  <a:pt x="6704185" y="0"/>
                </a:lnTo>
                <a:lnTo>
                  <a:pt x="6704185" y="4902828"/>
                </a:lnTo>
                <a:lnTo>
                  <a:pt x="0" y="49028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1" name="TextBox 11"/>
          <p:cNvSpPr txBox="1"/>
          <p:nvPr/>
        </p:nvSpPr>
        <p:spPr>
          <a:xfrm>
            <a:off x="5391694" y="562292"/>
            <a:ext cx="6751647" cy="837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59"/>
              </a:lnSpc>
            </a:pPr>
            <a:r>
              <a:rPr lang="ru-RU" sz="4899" dirty="0">
                <a:solidFill>
                  <a:srgbClr val="0F91CB"/>
                </a:solidFill>
                <a:latin typeface="Open Sauce Bold"/>
              </a:rPr>
              <a:t>Источники генерации</a:t>
            </a:r>
            <a:endParaRPr lang="en-US" sz="4899" dirty="0">
              <a:solidFill>
                <a:srgbClr val="0F91CB"/>
              </a:solidFill>
              <a:latin typeface="Open Sauc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17388" y="2056224"/>
            <a:ext cx="4278162" cy="860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ru-RU" sz="2499" b="1" dirty="0">
                <a:solidFill>
                  <a:srgbClr val="000000"/>
                </a:solidFill>
                <a:latin typeface="Open Sauce Bold"/>
              </a:rPr>
              <a:t>Установленная мощность Грузии</a:t>
            </a:r>
            <a:endParaRPr lang="en-US" sz="2499" b="1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606047" y="2056224"/>
            <a:ext cx="6346976" cy="860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ru-RU" sz="2499" b="1" dirty="0">
                <a:solidFill>
                  <a:srgbClr val="000000"/>
                </a:solidFill>
                <a:latin typeface="Open Sauce Bold"/>
              </a:rPr>
              <a:t>Производство и импорт электроэнергии ТВт/ч</a:t>
            </a:r>
            <a:endParaRPr lang="en-US" sz="2499" b="1" dirty="0">
              <a:solidFill>
                <a:srgbClr val="000000"/>
              </a:solidFill>
              <a:latin typeface="Open Sauce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469C4523-A746-30EF-6F7A-EBACC5FDBD40}"/>
              </a:ext>
            </a:extLst>
          </p:cNvPr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601C57FF-A56C-98B0-043C-65CAFFC28018}"/>
                </a:ext>
              </a:extLst>
            </p:cNvPr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09684EC5-5828-2866-3CD2-B075AA6C96FD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id="{C15182D9-7B65-5696-C250-B706A6679A21}"/>
              </a:ext>
            </a:extLst>
          </p:cNvPr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310361" y="998922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5197F57-AB6B-F946-876B-438D3A459481}"/>
              </a:ext>
            </a:extLst>
          </p:cNvPr>
          <p:cNvSpPr txBox="1"/>
          <p:nvPr/>
        </p:nvSpPr>
        <p:spPr>
          <a:xfrm>
            <a:off x="1826647" y="3580976"/>
            <a:ext cx="1106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Тепловая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5BAFF3-D065-904B-ACA6-5676E5F2A6F6}"/>
              </a:ext>
            </a:extLst>
          </p:cNvPr>
          <p:cNvSpPr txBox="1"/>
          <p:nvPr/>
        </p:nvSpPr>
        <p:spPr>
          <a:xfrm>
            <a:off x="3893713" y="3025145"/>
            <a:ext cx="11090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Ветровая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AB1C12-6AF1-2245-8954-3756FC958050}"/>
              </a:ext>
            </a:extLst>
          </p:cNvPr>
          <p:cNvSpPr txBox="1"/>
          <p:nvPr/>
        </p:nvSpPr>
        <p:spPr>
          <a:xfrm>
            <a:off x="6010699" y="6819900"/>
            <a:ext cx="751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ГЭС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65FC7-1102-B94E-8927-96DB303E747F}"/>
              </a:ext>
            </a:extLst>
          </p:cNvPr>
          <p:cNvSpPr txBox="1"/>
          <p:nvPr/>
        </p:nvSpPr>
        <p:spPr>
          <a:xfrm>
            <a:off x="3986547" y="5556040"/>
            <a:ext cx="101618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/>
              <a:t>4,5 ГВт</a:t>
            </a:r>
            <a:r>
              <a:rPr lang="ru-RU" sz="24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5B52F0-4C3B-0849-BDF2-F004818677AD}"/>
              </a:ext>
            </a:extLst>
          </p:cNvPr>
          <p:cNvSpPr txBox="1"/>
          <p:nvPr/>
        </p:nvSpPr>
        <p:spPr>
          <a:xfrm>
            <a:off x="11582400" y="7658100"/>
            <a:ext cx="35537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ГЭС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845E08-57F5-DB44-AFD4-AAE717C66010}"/>
              </a:ext>
            </a:extLst>
          </p:cNvPr>
          <p:cNvSpPr txBox="1"/>
          <p:nvPr/>
        </p:nvSpPr>
        <p:spPr>
          <a:xfrm>
            <a:off x="12131567" y="7658100"/>
            <a:ext cx="40854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ТЭС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E2F561-2825-6441-930E-27B2EADD5CF5}"/>
              </a:ext>
            </a:extLst>
          </p:cNvPr>
          <p:cNvSpPr txBox="1"/>
          <p:nvPr/>
        </p:nvSpPr>
        <p:spPr>
          <a:xfrm>
            <a:off x="12651165" y="7658100"/>
            <a:ext cx="40854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ВЭС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8C22CA-9384-A148-B1E7-C3488ECDBD8C}"/>
              </a:ext>
            </a:extLst>
          </p:cNvPr>
          <p:cNvSpPr txBox="1"/>
          <p:nvPr/>
        </p:nvSpPr>
        <p:spPr>
          <a:xfrm>
            <a:off x="13226028" y="7658100"/>
            <a:ext cx="102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ИМПОРТ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9" name="Freeform 9"/>
          <p:cNvSpPr/>
          <p:nvPr/>
        </p:nvSpPr>
        <p:spPr>
          <a:xfrm>
            <a:off x="2217388" y="2576200"/>
            <a:ext cx="13732031" cy="6082756"/>
          </a:xfrm>
          <a:custGeom>
            <a:avLst/>
            <a:gdLst/>
            <a:ahLst/>
            <a:cxnLst/>
            <a:rect l="l" t="t" r="r" b="b"/>
            <a:pathLst>
              <a:path w="13732031" h="6082756">
                <a:moveTo>
                  <a:pt x="0" y="0"/>
                </a:moveTo>
                <a:lnTo>
                  <a:pt x="13732030" y="0"/>
                </a:lnTo>
                <a:lnTo>
                  <a:pt x="13732030" y="6082757"/>
                </a:lnTo>
                <a:lnTo>
                  <a:pt x="0" y="6082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0" name="TextBox 10"/>
          <p:cNvSpPr txBox="1"/>
          <p:nvPr/>
        </p:nvSpPr>
        <p:spPr>
          <a:xfrm>
            <a:off x="3736126" y="624209"/>
            <a:ext cx="13332674" cy="807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59"/>
              </a:lnSpc>
            </a:pPr>
            <a:r>
              <a:rPr lang="ru-RU" sz="4899" b="1" dirty="0">
                <a:solidFill>
                  <a:srgbClr val="0F91CB"/>
                </a:solidFill>
                <a:latin typeface="Open Sauce Bold"/>
              </a:rPr>
              <a:t>Производственный баланс электроэнергии</a:t>
            </a:r>
            <a:endParaRPr lang="en-US" sz="4899" b="1" dirty="0">
              <a:solidFill>
                <a:srgbClr val="0F91CB"/>
              </a:solidFill>
              <a:latin typeface="Open Sauce Bold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2BFEE419-AAC5-29B1-C339-314DC09B5039}"/>
              </a:ext>
            </a:extLst>
          </p:cNvPr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24A37D12-A3C2-2BBD-97CD-306525401C57}"/>
                </a:ext>
              </a:extLst>
            </p:cNvPr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F5ADED20-2A2E-BE7D-1C55-A59643D19661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5" name="TextBox 12">
            <a:extLst>
              <a:ext uri="{FF2B5EF4-FFF2-40B4-BE49-F238E27FC236}">
                <a16:creationId xmlns:a16="http://schemas.microsoft.com/office/drawing/2014/main" id="{2C805B78-EFDA-ED97-2E93-0AE64066C522}"/>
              </a:ext>
            </a:extLst>
          </p:cNvPr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310361" y="996666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DCBDC71-9A24-E243-9A2E-EA6E51C04FF5}"/>
              </a:ext>
            </a:extLst>
          </p:cNvPr>
          <p:cNvSpPr txBox="1"/>
          <p:nvPr/>
        </p:nvSpPr>
        <p:spPr>
          <a:xfrm>
            <a:off x="7952867" y="8292769"/>
            <a:ext cx="429133" cy="276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ГЭС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01F979-E0CE-9B46-804A-A0061CF7C31D}"/>
              </a:ext>
            </a:extLst>
          </p:cNvPr>
          <p:cNvSpPr txBox="1"/>
          <p:nvPr/>
        </p:nvSpPr>
        <p:spPr>
          <a:xfrm>
            <a:off x="8582939" y="8292769"/>
            <a:ext cx="40854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ТЭС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D81E9C-25B9-614A-BE42-97867DF4B020}"/>
              </a:ext>
            </a:extLst>
          </p:cNvPr>
          <p:cNvSpPr txBox="1"/>
          <p:nvPr/>
        </p:nvSpPr>
        <p:spPr>
          <a:xfrm>
            <a:off x="9236501" y="8292767"/>
            <a:ext cx="40854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ВЭС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6671FB-CAD3-BC45-94B8-53DB30E73E03}"/>
              </a:ext>
            </a:extLst>
          </p:cNvPr>
          <p:cNvSpPr txBox="1"/>
          <p:nvPr/>
        </p:nvSpPr>
        <p:spPr>
          <a:xfrm>
            <a:off x="9890063" y="8292768"/>
            <a:ext cx="102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ИМПОРТ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10361" y="996666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9" name="Freeform 9"/>
          <p:cNvSpPr/>
          <p:nvPr/>
        </p:nvSpPr>
        <p:spPr>
          <a:xfrm>
            <a:off x="4924521" y="1800025"/>
            <a:ext cx="7242861" cy="3491514"/>
          </a:xfrm>
          <a:custGeom>
            <a:avLst/>
            <a:gdLst/>
            <a:ahLst/>
            <a:cxnLst/>
            <a:rect l="l" t="t" r="r" b="b"/>
            <a:pathLst>
              <a:path w="7242861" h="3491514">
                <a:moveTo>
                  <a:pt x="0" y="0"/>
                </a:moveTo>
                <a:lnTo>
                  <a:pt x="7242861" y="0"/>
                </a:lnTo>
                <a:lnTo>
                  <a:pt x="7242861" y="3491513"/>
                </a:lnTo>
                <a:lnTo>
                  <a:pt x="0" y="3491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0" name="Freeform 10"/>
          <p:cNvSpPr/>
          <p:nvPr/>
        </p:nvSpPr>
        <p:spPr>
          <a:xfrm>
            <a:off x="1922033" y="5981599"/>
            <a:ext cx="13960855" cy="3051829"/>
          </a:xfrm>
          <a:custGeom>
            <a:avLst/>
            <a:gdLst/>
            <a:ahLst/>
            <a:cxnLst/>
            <a:rect l="l" t="t" r="r" b="b"/>
            <a:pathLst>
              <a:path w="13960855" h="3051829">
                <a:moveTo>
                  <a:pt x="0" y="0"/>
                </a:moveTo>
                <a:lnTo>
                  <a:pt x="13960855" y="0"/>
                </a:lnTo>
                <a:lnTo>
                  <a:pt x="13960855" y="3051829"/>
                </a:lnTo>
                <a:lnTo>
                  <a:pt x="0" y="3051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1" name="TextBox 11"/>
          <p:cNvSpPr txBox="1"/>
          <p:nvPr/>
        </p:nvSpPr>
        <p:spPr>
          <a:xfrm>
            <a:off x="3807808" y="410008"/>
            <a:ext cx="12075080" cy="807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59"/>
              </a:lnSpc>
            </a:pPr>
            <a:r>
              <a:rPr lang="ru-RU" sz="4899" b="1" dirty="0">
                <a:solidFill>
                  <a:srgbClr val="0F91CB"/>
                </a:solidFill>
                <a:latin typeface="Open Sauce Bold"/>
              </a:rPr>
              <a:t>Прогноз потребления электроэнергии</a:t>
            </a:r>
            <a:endParaRPr lang="en-US" sz="4899" b="1" dirty="0">
              <a:solidFill>
                <a:srgbClr val="0F91CB"/>
              </a:solidFill>
              <a:latin typeface="Open Sau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24521" y="5811451"/>
            <a:ext cx="1494257" cy="725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СГТР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982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2014-2022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гг.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0361" y="5903278"/>
            <a:ext cx="17240397" cy="64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  <a:spcBef>
                <a:spcPct val="0"/>
              </a:spcBef>
            </a:pPr>
            <a:r>
              <a:rPr lang="en-US" sz="185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5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a-GE" sz="1852" dirty="0">
                <a:solidFill>
                  <a:srgbClr val="000000"/>
                </a:solidFill>
                <a:latin typeface="Open Sauce"/>
                <a:cs typeface="Arial" panose="020B0604020202020204" pitchFamily="34" charset="0"/>
              </a:rPr>
              <a:t>9</a:t>
            </a:r>
            <a:r>
              <a:rPr lang="en-US" sz="185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85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СГТР</a:t>
            </a:r>
            <a:endParaRPr lang="en-US" sz="185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93"/>
              </a:lnSpc>
              <a:spcBef>
                <a:spcPct val="0"/>
              </a:spcBef>
            </a:pPr>
            <a:r>
              <a:rPr lang="en-US" sz="185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2023-2030</a:t>
            </a:r>
            <a:r>
              <a:rPr lang="ru-RU" sz="185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гг.</a:t>
            </a:r>
            <a:endParaRPr lang="en-US" sz="185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FFD19-BE27-8846-AD21-9DD8DD157685}"/>
              </a:ext>
            </a:extLst>
          </p:cNvPr>
          <p:cNvSpPr txBox="1"/>
          <p:nvPr/>
        </p:nvSpPr>
        <p:spPr>
          <a:xfrm>
            <a:off x="6935293" y="1905199"/>
            <a:ext cx="393433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Гипотетический дефицит в 2025 году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8EFE5A-4B81-1341-A8BA-3585AD05EB59}"/>
              </a:ext>
            </a:extLst>
          </p:cNvPr>
          <p:cNvSpPr txBox="1"/>
          <p:nvPr/>
        </p:nvSpPr>
        <p:spPr>
          <a:xfrm>
            <a:off x="5574928" y="4783845"/>
            <a:ext cx="299477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/>
              <a:t>Среднее значение генерации на ВИЭ в 2016-2020 гг.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62F001-A0A3-774E-B936-E45B4D05C0B0}"/>
              </a:ext>
            </a:extLst>
          </p:cNvPr>
          <p:cNvSpPr txBox="1"/>
          <p:nvPr/>
        </p:nvSpPr>
        <p:spPr>
          <a:xfrm>
            <a:off x="5584158" y="4991981"/>
            <a:ext cx="253845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/>
              <a:t>Потребление + потери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DF90D6-4D3E-D446-953E-CD2A5CF74EE6}"/>
              </a:ext>
            </a:extLst>
          </p:cNvPr>
          <p:cNvSpPr txBox="1"/>
          <p:nvPr/>
        </p:nvSpPr>
        <p:spPr>
          <a:xfrm>
            <a:off x="9144000" y="4783845"/>
            <a:ext cx="229400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/>
              <a:t>Гипотетический дефицит в 2025 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10361" y="996666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9" name="Freeform 9"/>
          <p:cNvSpPr/>
          <p:nvPr/>
        </p:nvSpPr>
        <p:spPr>
          <a:xfrm>
            <a:off x="1516337" y="2935632"/>
            <a:ext cx="7627663" cy="3861385"/>
          </a:xfrm>
          <a:custGeom>
            <a:avLst/>
            <a:gdLst/>
            <a:ahLst/>
            <a:cxnLst/>
            <a:rect l="l" t="t" r="r" b="b"/>
            <a:pathLst>
              <a:path w="7627663" h="3861385">
                <a:moveTo>
                  <a:pt x="0" y="0"/>
                </a:moveTo>
                <a:lnTo>
                  <a:pt x="7627663" y="0"/>
                </a:lnTo>
                <a:lnTo>
                  <a:pt x="7627663" y="3861386"/>
                </a:lnTo>
                <a:lnTo>
                  <a:pt x="0" y="38613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0" name="Freeform 10"/>
          <p:cNvSpPr/>
          <p:nvPr/>
        </p:nvSpPr>
        <p:spPr>
          <a:xfrm>
            <a:off x="9563538" y="2935632"/>
            <a:ext cx="6869565" cy="3572174"/>
          </a:xfrm>
          <a:custGeom>
            <a:avLst/>
            <a:gdLst/>
            <a:ahLst/>
            <a:cxnLst/>
            <a:rect l="l" t="t" r="r" b="b"/>
            <a:pathLst>
              <a:path w="6869565" h="3572174">
                <a:moveTo>
                  <a:pt x="0" y="0"/>
                </a:moveTo>
                <a:lnTo>
                  <a:pt x="6869565" y="0"/>
                </a:lnTo>
                <a:lnTo>
                  <a:pt x="6869565" y="3572174"/>
                </a:lnTo>
                <a:lnTo>
                  <a:pt x="0" y="3572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1" name="TextBox 11"/>
          <p:cNvSpPr txBox="1"/>
          <p:nvPr/>
        </p:nvSpPr>
        <p:spPr>
          <a:xfrm>
            <a:off x="2123875" y="422314"/>
            <a:ext cx="15596916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ru-RU" sz="3600" b="1" dirty="0">
                <a:solidFill>
                  <a:srgbClr val="0F91CB"/>
                </a:solidFill>
                <a:latin typeface="Open Sauce Bold"/>
              </a:rPr>
              <a:t>Повышенный спрос удовлетворяется за счет импортируемой электроэнергии</a:t>
            </a:r>
            <a:endParaRPr lang="en-US" sz="3600" b="1" dirty="0">
              <a:solidFill>
                <a:srgbClr val="0F91CB"/>
              </a:solidFill>
              <a:latin typeface="Open Sau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70400" y="2109497"/>
            <a:ext cx="6596360" cy="25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ru-RU" sz="1599" dirty="0">
                <a:solidFill>
                  <a:srgbClr val="1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местной генерации в 2021-2022 гг. снизилась с 74% до 68%</a:t>
            </a:r>
            <a:endParaRPr lang="en-US" sz="1599" dirty="0">
              <a:solidFill>
                <a:srgbClr val="1E1D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563538" y="2109497"/>
            <a:ext cx="7622828" cy="54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ru-RU" sz="1599" dirty="0">
                <a:solidFill>
                  <a:srgbClr val="1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потребления электроэнергии в два раза превышают темпы роста производства</a:t>
            </a:r>
            <a:endParaRPr lang="en-US" sz="1599" dirty="0">
              <a:solidFill>
                <a:srgbClr val="1E1D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217388" y="7311368"/>
            <a:ext cx="5949372" cy="154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  <a:spcBef>
                <a:spcPct val="0"/>
              </a:spcBef>
            </a:pPr>
            <a:r>
              <a:rPr lang="ru-RU" sz="22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потребления электроэнергии удовлетворялся за счет импорта электроэнергии или увеличения выработки ТЭС (которые работают на импортном газе).</a:t>
            </a:r>
            <a:endParaRPr lang="en-US" sz="221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922333" y="7393631"/>
            <a:ext cx="6151974" cy="1555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6"/>
              </a:lnSpc>
              <a:spcBef>
                <a:spcPct val="0"/>
              </a:spcBef>
            </a:pPr>
            <a:r>
              <a:rPr lang="ru-RU" sz="21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2010 года было введено всего 700 МВт гидро- и ветроэлектростанций, тогда как для обеспечения роста потребления требуется 1 500 МВт.</a:t>
            </a:r>
            <a:endParaRPr lang="en-US" sz="218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36809A-C627-EFC4-FD04-3FE5B355DA1C}"/>
              </a:ext>
            </a:extLst>
          </p:cNvPr>
          <p:cNvCxnSpPr/>
          <p:nvPr/>
        </p:nvCxnSpPr>
        <p:spPr>
          <a:xfrm>
            <a:off x="2367084" y="3695700"/>
            <a:ext cx="5799676" cy="1295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6F6382-DCAD-EB48-91AF-95014CC1E7B4}"/>
              </a:ext>
            </a:extLst>
          </p:cNvPr>
          <p:cNvSpPr txBox="1"/>
          <p:nvPr/>
        </p:nvSpPr>
        <p:spPr>
          <a:xfrm>
            <a:off x="4073502" y="6369307"/>
            <a:ext cx="429133" cy="276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ГЭС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0E1EFA-12B0-D541-AC62-3CD9A0F3173F}"/>
              </a:ext>
            </a:extLst>
          </p:cNvPr>
          <p:cNvSpPr txBox="1"/>
          <p:nvPr/>
        </p:nvSpPr>
        <p:spPr>
          <a:xfrm>
            <a:off x="4754929" y="6369306"/>
            <a:ext cx="40854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ТЭС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A195AA-7F64-F248-8F69-A0C338009BAC}"/>
              </a:ext>
            </a:extLst>
          </p:cNvPr>
          <p:cNvSpPr txBox="1"/>
          <p:nvPr/>
        </p:nvSpPr>
        <p:spPr>
          <a:xfrm>
            <a:off x="5357136" y="6369305"/>
            <a:ext cx="40854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ВЭС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2E676E-1F54-6A4A-AB3E-2A746A44BA50}"/>
              </a:ext>
            </a:extLst>
          </p:cNvPr>
          <p:cNvSpPr txBox="1"/>
          <p:nvPr/>
        </p:nvSpPr>
        <p:spPr>
          <a:xfrm>
            <a:off x="6010698" y="6369306"/>
            <a:ext cx="102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ИМПОРТ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D7296D-1051-C54B-8617-814A97C04FAB}"/>
              </a:ext>
            </a:extLst>
          </p:cNvPr>
          <p:cNvSpPr txBox="1"/>
          <p:nvPr/>
        </p:nvSpPr>
        <p:spPr>
          <a:xfrm>
            <a:off x="10744200" y="6215417"/>
            <a:ext cx="212127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/>
              <a:t>Дополнительная мощность с 2010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C183C0-DFCD-D74F-84FF-2B34B6FBB0A3}"/>
              </a:ext>
            </a:extLst>
          </p:cNvPr>
          <p:cNvSpPr txBox="1"/>
          <p:nvPr/>
        </p:nvSpPr>
        <p:spPr>
          <a:xfrm>
            <a:off x="13285010" y="6215417"/>
            <a:ext cx="28194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/>
              <a:t>Потребность в дополнительной мощности с 2010 г.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10361" y="996666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1" name="TextBox 11"/>
          <p:cNvSpPr txBox="1"/>
          <p:nvPr/>
        </p:nvSpPr>
        <p:spPr>
          <a:xfrm>
            <a:off x="3807808" y="410008"/>
            <a:ext cx="10672384" cy="837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9"/>
              </a:lnSpc>
            </a:pPr>
            <a:r>
              <a:rPr lang="ru-RU" sz="4899" b="1" dirty="0">
                <a:solidFill>
                  <a:srgbClr val="0F91CB"/>
                </a:solidFill>
                <a:latin typeface="Open Sauce Bold"/>
              </a:rPr>
              <a:t>Энергетический баланс</a:t>
            </a:r>
            <a:endParaRPr lang="en-US" sz="4899" b="1" dirty="0">
              <a:solidFill>
                <a:srgbClr val="0F91CB"/>
              </a:solidFill>
              <a:latin typeface="Open Sau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pic>
        <p:nvPicPr>
          <p:cNvPr id="19" name="Picture 18" descr="A large dam surrounded by green hills&#10;&#10;Description automatically generated">
            <a:extLst>
              <a:ext uri="{FF2B5EF4-FFF2-40B4-BE49-F238E27FC236}">
                <a16:creationId xmlns:a16="http://schemas.microsoft.com/office/drawing/2014/main" id="{54222FB8-FABF-51BE-5AF4-578113AAB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10" y="4954724"/>
            <a:ext cx="4792936" cy="4484154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0" name="Picture 19" descr="Wind turbines in a field&#10;&#10;Description automatically generated">
            <a:extLst>
              <a:ext uri="{FF2B5EF4-FFF2-40B4-BE49-F238E27FC236}">
                <a16:creationId xmlns:a16="http://schemas.microsoft.com/office/drawing/2014/main" id="{11FE4BAF-0AB0-300C-7D13-27AB55FFC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0" y="1796279"/>
            <a:ext cx="4150971" cy="3883546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1693267D-D754-C699-2E49-9D2B635E1064}"/>
              </a:ext>
            </a:extLst>
          </p:cNvPr>
          <p:cNvSpPr txBox="1"/>
          <p:nvPr/>
        </p:nvSpPr>
        <p:spPr>
          <a:xfrm>
            <a:off x="10211810" y="3819835"/>
            <a:ext cx="7535127" cy="5934573"/>
          </a:xfrm>
          <a:prstGeom prst="rect">
            <a:avLst/>
          </a:prstGeom>
          <a:ln w="28575">
            <a:solidFill>
              <a:srgbClr val="0F91CC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lnSpc>
                <a:spcPts val="31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ka-GE" sz="2400" b="1" dirty="0">
              <a:solidFill>
                <a:srgbClr val="000000"/>
              </a:solidFill>
              <a:latin typeface="Open Sauce"/>
            </a:endParaRPr>
          </a:p>
          <a:p>
            <a:pPr marL="342900" indent="-342900" algn="ctr">
              <a:lnSpc>
                <a:spcPts val="31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Open Sauce"/>
              </a:rPr>
              <a:t>Общая установленная мощность ГЭС </a:t>
            </a:r>
            <a:r>
              <a:rPr lang="ru-RU" sz="2400" b="1" dirty="0">
                <a:latin typeface="Open Sauce"/>
              </a:rPr>
              <a:t>–</a:t>
            </a:r>
            <a:r>
              <a:rPr lang="ru-RU" sz="2400" b="1" dirty="0">
                <a:solidFill>
                  <a:srgbClr val="000000"/>
                </a:solidFill>
                <a:latin typeface="Open Sauce"/>
              </a:rPr>
              <a:t> 3394,3 МВт</a:t>
            </a:r>
            <a:r>
              <a:rPr lang="en-GB" sz="2400" b="1" dirty="0">
                <a:solidFill>
                  <a:srgbClr val="000000"/>
                </a:solidFill>
                <a:latin typeface="Open Sauce"/>
              </a:rPr>
              <a:t>:</a:t>
            </a:r>
          </a:p>
          <a:p>
            <a:pPr algn="ctr">
              <a:lnSpc>
                <a:spcPts val="3100"/>
              </a:lnSpc>
              <a:spcBef>
                <a:spcPct val="0"/>
              </a:spcBef>
            </a:pPr>
            <a:r>
              <a:rPr lang="ru-RU" sz="2400" dirty="0">
                <a:latin typeface="Open Sauce"/>
              </a:rPr>
              <a:t>ГЭС на водохранилищах – 1993,1 МВт;</a:t>
            </a:r>
          </a:p>
          <a:p>
            <a:pPr algn="ctr">
              <a:lnSpc>
                <a:spcPts val="3100"/>
              </a:lnSpc>
              <a:spcBef>
                <a:spcPct val="0"/>
              </a:spcBef>
            </a:pPr>
            <a:r>
              <a:rPr lang="ru-RU" sz="2400" dirty="0">
                <a:latin typeface="Open Sauce"/>
              </a:rPr>
              <a:t>Сезонные гидростанции – 1100,1 МВт;</a:t>
            </a:r>
          </a:p>
          <a:p>
            <a:pPr algn="ctr">
              <a:lnSpc>
                <a:spcPts val="3100"/>
              </a:lnSpc>
              <a:spcBef>
                <a:spcPct val="0"/>
              </a:spcBef>
            </a:pPr>
            <a:r>
              <a:rPr lang="ru-RU" sz="2400" dirty="0">
                <a:latin typeface="Open Sauce"/>
              </a:rPr>
              <a:t>Малые ГЭС (&lt;15 МВт) – 301,0 МВт</a:t>
            </a:r>
            <a:r>
              <a:rPr lang="en-GB" sz="2400" dirty="0">
                <a:latin typeface="Open Sauce"/>
              </a:rPr>
              <a:t>.</a:t>
            </a:r>
            <a:endParaRPr lang="ka-GE" sz="2400" dirty="0">
              <a:latin typeface="Open Sauce"/>
            </a:endParaRPr>
          </a:p>
          <a:p>
            <a:pPr marL="342900" indent="-342900" algn="ctr">
              <a:lnSpc>
                <a:spcPts val="31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latin typeface="Open Sauce"/>
              </a:rPr>
              <a:t>Общая установленная мощность ТЭС – 1181,4 МВт</a:t>
            </a:r>
            <a:r>
              <a:rPr lang="en-GB" sz="2400" b="1" dirty="0">
                <a:latin typeface="Open Sauce"/>
              </a:rPr>
              <a:t>:</a:t>
            </a:r>
          </a:p>
          <a:p>
            <a:pPr algn="ctr">
              <a:lnSpc>
                <a:spcPts val="3100"/>
              </a:lnSpc>
              <a:spcBef>
                <a:spcPct val="0"/>
              </a:spcBef>
            </a:pPr>
            <a:r>
              <a:rPr lang="ru-RU" sz="2400" dirty="0">
                <a:latin typeface="Open Sauce"/>
              </a:rPr>
              <a:t>Паровые турбины – 572,0 МВт;</a:t>
            </a:r>
          </a:p>
          <a:p>
            <a:pPr algn="ctr">
              <a:lnSpc>
                <a:spcPts val="3100"/>
              </a:lnSpc>
              <a:spcBef>
                <a:spcPct val="0"/>
              </a:spcBef>
            </a:pPr>
            <a:r>
              <a:rPr lang="ru-RU" sz="2400" dirty="0">
                <a:latin typeface="Open Sauce"/>
              </a:rPr>
              <a:t>ПГУ 486,2 МВТ;</a:t>
            </a:r>
          </a:p>
          <a:p>
            <a:pPr algn="ctr">
              <a:lnSpc>
                <a:spcPts val="3100"/>
              </a:lnSpc>
              <a:spcBef>
                <a:spcPct val="0"/>
              </a:spcBef>
            </a:pPr>
            <a:r>
              <a:rPr lang="ru-RU" sz="2400" dirty="0">
                <a:latin typeface="Open Sauce"/>
              </a:rPr>
              <a:t>Газотурбинные 110,0 МВт;</a:t>
            </a:r>
          </a:p>
          <a:p>
            <a:pPr algn="ctr">
              <a:lnSpc>
                <a:spcPts val="3100"/>
              </a:lnSpc>
              <a:spcBef>
                <a:spcPct val="0"/>
              </a:spcBef>
            </a:pPr>
            <a:r>
              <a:rPr lang="ru-RU" sz="2400" dirty="0">
                <a:latin typeface="Open Sauce"/>
              </a:rPr>
              <a:t>Уголь 13,2 МВт</a:t>
            </a:r>
            <a:endParaRPr lang="ka-GE" sz="2400" dirty="0">
              <a:latin typeface="Open Sauce"/>
            </a:endParaRPr>
          </a:p>
          <a:p>
            <a:pPr marL="342900" indent="-342900" algn="ctr">
              <a:lnSpc>
                <a:spcPts val="31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latin typeface="Open Sauce"/>
              </a:rPr>
              <a:t>ВИЭ (кроме воды) – 20,7 МВт</a:t>
            </a:r>
            <a:r>
              <a:rPr lang="en-GB" sz="2400" b="1" dirty="0">
                <a:latin typeface="Open Sauce"/>
              </a:rPr>
              <a:t>:</a:t>
            </a:r>
          </a:p>
          <a:p>
            <a:pPr algn="ctr">
              <a:lnSpc>
                <a:spcPts val="3100"/>
              </a:lnSpc>
              <a:spcBef>
                <a:spcPct val="0"/>
              </a:spcBef>
            </a:pPr>
            <a:r>
              <a:rPr lang="ru-RU" sz="2400" dirty="0">
                <a:latin typeface="Open Sauce"/>
              </a:rPr>
              <a:t>Ветровая электростанция – 20,7 МВт</a:t>
            </a:r>
            <a:r>
              <a:rPr lang="en-GB" sz="2400" dirty="0">
                <a:latin typeface="Open Sauce"/>
              </a:rPr>
              <a:t>.</a:t>
            </a:r>
            <a:endParaRPr lang="ka-GE" sz="2400" dirty="0">
              <a:latin typeface="Open Sauce"/>
            </a:endParaRPr>
          </a:p>
          <a:p>
            <a:pPr algn="ctr">
              <a:lnSpc>
                <a:spcPts val="3100"/>
              </a:lnSpc>
              <a:spcBef>
                <a:spcPct val="0"/>
              </a:spcBef>
            </a:pPr>
            <a:endParaRPr lang="ka-GE" sz="2400" dirty="0">
              <a:latin typeface="Open Sauce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8AAA1D9F-42D4-16EA-136F-9FB38F199266}"/>
              </a:ext>
            </a:extLst>
          </p:cNvPr>
          <p:cNvSpPr/>
          <p:nvPr/>
        </p:nvSpPr>
        <p:spPr>
          <a:xfrm>
            <a:off x="10439905" y="1228075"/>
            <a:ext cx="7078936" cy="2423067"/>
          </a:xfrm>
          <a:custGeom>
            <a:avLst/>
            <a:gdLst/>
            <a:ahLst/>
            <a:cxnLst/>
            <a:rect l="l" t="t" r="r" b="b"/>
            <a:pathLst>
              <a:path w="1708343" h="270933">
                <a:moveTo>
                  <a:pt x="119357" y="0"/>
                </a:moveTo>
                <a:lnTo>
                  <a:pt x="1588986" y="0"/>
                </a:lnTo>
                <a:cubicBezTo>
                  <a:pt x="1654905" y="0"/>
                  <a:pt x="1708343" y="53438"/>
                  <a:pt x="1708343" y="119357"/>
                </a:cubicBezTo>
                <a:lnTo>
                  <a:pt x="1708343" y="151577"/>
                </a:lnTo>
                <a:cubicBezTo>
                  <a:pt x="1708343" y="183232"/>
                  <a:pt x="1695768" y="213591"/>
                  <a:pt x="1673384" y="235975"/>
                </a:cubicBezTo>
                <a:cubicBezTo>
                  <a:pt x="1651000" y="258358"/>
                  <a:pt x="1620642" y="270933"/>
                  <a:pt x="1588986" y="270933"/>
                </a:cubicBezTo>
                <a:lnTo>
                  <a:pt x="119357" y="270933"/>
                </a:lnTo>
                <a:cubicBezTo>
                  <a:pt x="53438" y="270933"/>
                  <a:pt x="0" y="217495"/>
                  <a:pt x="0" y="151577"/>
                </a:cubicBezTo>
                <a:lnTo>
                  <a:pt x="0" y="119357"/>
                </a:lnTo>
                <a:cubicBezTo>
                  <a:pt x="0" y="53438"/>
                  <a:pt x="53438" y="0"/>
                  <a:pt x="119357" y="0"/>
                </a:cubicBezTo>
                <a:close/>
              </a:path>
            </a:pathLst>
          </a:custGeom>
          <a:solidFill>
            <a:srgbClr val="0F91CC"/>
          </a:solidFill>
        </p:spPr>
        <p:txBody>
          <a:bodyPr/>
          <a:lstStyle/>
          <a:p>
            <a:pPr marL="342900" indent="-342900" algn="ctr">
              <a:lnSpc>
                <a:spcPts val="3100"/>
              </a:lnSpc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Open Sauce"/>
              </a:rPr>
              <a:t>&lt;1 МВт - 21 ГЭС</a:t>
            </a:r>
          </a:p>
          <a:p>
            <a:pPr marL="342900" indent="-342900" algn="ctr">
              <a:lnSpc>
                <a:spcPts val="3100"/>
              </a:lnSpc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Open Sauce"/>
              </a:rPr>
              <a:t>1-10 МВт - 60 ГЭС</a:t>
            </a:r>
          </a:p>
          <a:p>
            <a:pPr marL="342900" indent="-342900" algn="ctr">
              <a:lnSpc>
                <a:spcPts val="3100"/>
              </a:lnSpc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Open Sauce"/>
              </a:rPr>
              <a:t>10&gt; МВт - 36 ГЭС, 1 ВЭС, 5 ТЭС</a:t>
            </a:r>
          </a:p>
          <a:p>
            <a:pPr marL="342900" indent="-342900" algn="ctr">
              <a:lnSpc>
                <a:spcPts val="3100"/>
              </a:lnSpc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Open Sauce"/>
              </a:rPr>
              <a:t>Общая установленная мощность - 4596,4 МВт</a:t>
            </a:r>
            <a:endParaRPr lang="en-GB" sz="2400" b="1" dirty="0">
              <a:solidFill>
                <a:schemeClr val="bg1"/>
              </a:solidFill>
              <a:latin typeface="Open Sauce"/>
            </a:endParaRPr>
          </a:p>
        </p:txBody>
      </p:sp>
      <p:pic>
        <p:nvPicPr>
          <p:cNvPr id="13" name="Picture 12" descr="A solar panels in a field&#10;&#10;Description automatically generated">
            <a:extLst>
              <a:ext uri="{FF2B5EF4-FFF2-40B4-BE49-F238E27FC236}">
                <a16:creationId xmlns:a16="http://schemas.microsoft.com/office/drawing/2014/main" id="{F2259A57-8344-DD98-171F-E5A274742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49" y="1723182"/>
            <a:ext cx="2680757" cy="261401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8" name="Picture 17" descr="A building with a river running through it&#10;&#10;Description automatically generated">
            <a:extLst>
              <a:ext uri="{FF2B5EF4-FFF2-40B4-BE49-F238E27FC236}">
                <a16:creationId xmlns:a16="http://schemas.microsoft.com/office/drawing/2014/main" id="{6AAC33D2-F8A4-87E2-6DB4-CD26897F76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4" y="6061934"/>
            <a:ext cx="3287784" cy="319478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8727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10361" y="996666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1" name="TextBox 11"/>
          <p:cNvSpPr txBox="1"/>
          <p:nvPr/>
        </p:nvSpPr>
        <p:spPr>
          <a:xfrm>
            <a:off x="3667861" y="624677"/>
            <a:ext cx="17493023" cy="785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78"/>
              </a:lnSpc>
            </a:pPr>
            <a:r>
              <a:rPr lang="ru-RU" sz="4770" dirty="0">
                <a:solidFill>
                  <a:srgbClr val="0F91CB"/>
                </a:solidFill>
                <a:latin typeface="Open Sauce Bold"/>
              </a:rPr>
              <a:t>Динамика тарифов за последние годы</a:t>
            </a:r>
            <a:endParaRPr lang="en-US" sz="4770" dirty="0">
              <a:solidFill>
                <a:srgbClr val="0F91CB"/>
              </a:solidFill>
              <a:latin typeface="Open Sau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7815" y="2074591"/>
            <a:ext cx="11901366" cy="2837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19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на электроэнергию в Грузии в 2018-2023 годах в основном колеблется от 4 до 6 центов США.</a:t>
            </a:r>
          </a:p>
          <a:p>
            <a:pPr marL="457200" indent="-457200">
              <a:lnSpc>
                <a:spcPts val="319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Дешевле всего электроэнергия стоит в летние месяцы – май и июнь.</a:t>
            </a:r>
          </a:p>
          <a:p>
            <a:pPr marL="457200" indent="-457200">
              <a:lnSpc>
                <a:spcPts val="319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Самая дорогая электроэнергия – с октября по март.</a:t>
            </a:r>
          </a:p>
          <a:p>
            <a:pPr marL="457200" indent="-457200">
              <a:lnSpc>
                <a:spcPts val="319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ru-RU" sz="227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319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прошедшие годы максимальная цена на электроэнергию – 6,21 долл.</a:t>
            </a:r>
          </a:p>
          <a:p>
            <a:pPr marL="457200" indent="-457200">
              <a:lnSpc>
                <a:spcPts val="319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прошедшие годы минимальная цена на электроэнергию – 2,52 долл.</a:t>
            </a:r>
            <a:endParaRPr lang="en-US" sz="227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A5E48DD-5336-C155-898B-4334E0002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662560"/>
              </p:ext>
            </p:extLst>
          </p:nvPr>
        </p:nvGraphicFramePr>
        <p:xfrm>
          <a:off x="2367084" y="5125376"/>
          <a:ext cx="13182600" cy="378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C3CF202-BE86-79C7-EA55-0D122821163B}"/>
              </a:ext>
            </a:extLst>
          </p:cNvPr>
          <p:cNvSpPr txBox="1"/>
          <p:nvPr/>
        </p:nvSpPr>
        <p:spPr>
          <a:xfrm>
            <a:off x="4267200" y="8498977"/>
            <a:ext cx="762000" cy="36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2018</a:t>
            </a:r>
            <a:endParaRPr lang="en-G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A0C0E-53C2-688B-A542-9743CB34109D}"/>
              </a:ext>
            </a:extLst>
          </p:cNvPr>
          <p:cNvSpPr txBox="1"/>
          <p:nvPr/>
        </p:nvSpPr>
        <p:spPr>
          <a:xfrm>
            <a:off x="5767349" y="8511517"/>
            <a:ext cx="762000" cy="36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2019</a:t>
            </a:r>
            <a:endParaRPr lang="en-G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7B5BA-31FC-340D-E53B-94EE25451733}"/>
              </a:ext>
            </a:extLst>
          </p:cNvPr>
          <p:cNvSpPr txBox="1"/>
          <p:nvPr/>
        </p:nvSpPr>
        <p:spPr>
          <a:xfrm>
            <a:off x="7267498" y="8511516"/>
            <a:ext cx="762000" cy="36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2020</a:t>
            </a:r>
            <a:endParaRPr lang="en-G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6AF607-ED3E-49F6-8FFD-7E33B7DF8858}"/>
              </a:ext>
            </a:extLst>
          </p:cNvPr>
          <p:cNvSpPr txBox="1"/>
          <p:nvPr/>
        </p:nvSpPr>
        <p:spPr>
          <a:xfrm>
            <a:off x="8767647" y="849897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2021</a:t>
            </a:r>
            <a:endParaRPr lang="en-G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5E81C-62CC-FAEB-8520-138E3E8A913D}"/>
              </a:ext>
            </a:extLst>
          </p:cNvPr>
          <p:cNvSpPr txBox="1"/>
          <p:nvPr/>
        </p:nvSpPr>
        <p:spPr>
          <a:xfrm>
            <a:off x="10267796" y="8511517"/>
            <a:ext cx="762000" cy="36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2022</a:t>
            </a:r>
            <a:endParaRPr lang="en-G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77633F-2A18-4722-A2FC-D29A39F5B5C4}"/>
              </a:ext>
            </a:extLst>
          </p:cNvPr>
          <p:cNvSpPr txBox="1"/>
          <p:nvPr/>
        </p:nvSpPr>
        <p:spPr>
          <a:xfrm>
            <a:off x="11506200" y="8511516"/>
            <a:ext cx="137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среднемесячное за 7 м.</a:t>
            </a:r>
            <a:endParaRPr lang="en-G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67374E-76AC-BED5-0D79-2F9275FB7412}"/>
              </a:ext>
            </a:extLst>
          </p:cNvPr>
          <p:cNvSpPr txBox="1"/>
          <p:nvPr/>
        </p:nvSpPr>
        <p:spPr>
          <a:xfrm>
            <a:off x="12877799" y="8498976"/>
            <a:ext cx="1976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Среднемесячное Факт/План 2023 г.</a:t>
            </a:r>
            <a:endParaRPr lang="en-GE" dirty="0"/>
          </a:p>
        </p:txBody>
      </p:sp>
    </p:spTree>
    <p:extLst>
      <p:ext uri="{BB962C8B-B14F-4D97-AF65-F5344CB8AC3E}">
        <p14:creationId xmlns:p14="http://schemas.microsoft.com/office/powerpoint/2010/main" val="66393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10361" y="996666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9" name="Freeform 9"/>
          <p:cNvSpPr/>
          <p:nvPr/>
        </p:nvSpPr>
        <p:spPr>
          <a:xfrm>
            <a:off x="2024337" y="1972367"/>
            <a:ext cx="7979529" cy="3673315"/>
          </a:xfrm>
          <a:custGeom>
            <a:avLst/>
            <a:gdLst/>
            <a:ahLst/>
            <a:cxnLst/>
            <a:rect l="l" t="t" r="r" b="b"/>
            <a:pathLst>
              <a:path w="7979529" h="3673315">
                <a:moveTo>
                  <a:pt x="0" y="0"/>
                </a:moveTo>
                <a:lnTo>
                  <a:pt x="7979529" y="0"/>
                </a:lnTo>
                <a:lnTo>
                  <a:pt x="7979529" y="3673315"/>
                </a:lnTo>
                <a:lnTo>
                  <a:pt x="0" y="3673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14" r="-5014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0" name="Freeform 10"/>
          <p:cNvSpPr/>
          <p:nvPr/>
        </p:nvSpPr>
        <p:spPr>
          <a:xfrm>
            <a:off x="11500910" y="1972367"/>
            <a:ext cx="4369566" cy="3673315"/>
          </a:xfrm>
          <a:custGeom>
            <a:avLst/>
            <a:gdLst/>
            <a:ahLst/>
            <a:cxnLst/>
            <a:rect l="l" t="t" r="r" b="b"/>
            <a:pathLst>
              <a:path w="4369566" h="3673315">
                <a:moveTo>
                  <a:pt x="0" y="0"/>
                </a:moveTo>
                <a:lnTo>
                  <a:pt x="4369566" y="0"/>
                </a:lnTo>
                <a:lnTo>
                  <a:pt x="4369566" y="3673315"/>
                </a:lnTo>
                <a:lnTo>
                  <a:pt x="0" y="3673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301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1" name="TextBox 11"/>
          <p:cNvSpPr txBox="1"/>
          <p:nvPr/>
        </p:nvSpPr>
        <p:spPr>
          <a:xfrm>
            <a:off x="3639713" y="579698"/>
            <a:ext cx="17493023" cy="8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78"/>
              </a:lnSpc>
            </a:pPr>
            <a:r>
              <a:rPr lang="ru-RU" sz="4770" dirty="0">
                <a:solidFill>
                  <a:srgbClr val="0F91CB"/>
                </a:solidFill>
                <a:latin typeface="Open Sauce Bold"/>
              </a:rPr>
              <a:t>Проект подводного кабеля на Черном море</a:t>
            </a:r>
            <a:endParaRPr lang="en-US" sz="4770" dirty="0">
              <a:solidFill>
                <a:srgbClr val="0F91CB"/>
              </a:solidFill>
              <a:latin typeface="Open Sau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6105097"/>
            <a:ext cx="16858643" cy="324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подводного кабеля на Черном море между Грузией и Румынией мощностью 1 000-1 500 МВт и протяженностью 1 195 км призван соединить регион Южного Кавказа с Юго-Восточной Европой. Подводный кабель будет также оснащен оптоволоконным кабелем.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endParaRPr lang="ru-RU" sz="227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Предполагаемый год запуска – 2030, а стоимость – 2,3 млрд. евро.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endParaRPr lang="ru-RU" sz="227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технико-экономическое обоснование проекта выполняет итальянская консалтинговая компания </a:t>
            </a:r>
            <a:r>
              <a:rPr lang="en-US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CESI. </a:t>
            </a:r>
            <a:r>
              <a:rPr lang="ru-RU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завершения работ – конец 2023 года. В рамках исследования будет определен и окончательный маршрут.</a:t>
            </a:r>
            <a:endParaRPr lang="en-US" sz="227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9016" y="9578640"/>
            <a:ext cx="6486365" cy="1028700"/>
            <a:chOff x="0" y="0"/>
            <a:chExt cx="170834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343" cy="270933"/>
            </a:xfrm>
            <a:custGeom>
              <a:avLst/>
              <a:gdLst/>
              <a:ahLst/>
              <a:cxnLst/>
              <a:rect l="l" t="t" r="r" b="b"/>
              <a:pathLst>
                <a:path w="1708343" h="270933">
                  <a:moveTo>
                    <a:pt x="119357" y="0"/>
                  </a:moveTo>
                  <a:lnTo>
                    <a:pt x="1588986" y="0"/>
                  </a:lnTo>
                  <a:cubicBezTo>
                    <a:pt x="1654905" y="0"/>
                    <a:pt x="1708343" y="53438"/>
                    <a:pt x="1708343" y="119357"/>
                  </a:cubicBezTo>
                  <a:lnTo>
                    <a:pt x="1708343" y="151577"/>
                  </a:lnTo>
                  <a:cubicBezTo>
                    <a:pt x="1708343" y="183232"/>
                    <a:pt x="1695768" y="213591"/>
                    <a:pt x="1673384" y="235975"/>
                  </a:cubicBezTo>
                  <a:cubicBezTo>
                    <a:pt x="1651000" y="258358"/>
                    <a:pt x="1620642" y="270933"/>
                    <a:pt x="1588986" y="270933"/>
                  </a:cubicBezTo>
                  <a:lnTo>
                    <a:pt x="119357" y="270933"/>
                  </a:lnTo>
                  <a:cubicBezTo>
                    <a:pt x="53438" y="270933"/>
                    <a:pt x="0" y="217495"/>
                    <a:pt x="0" y="151577"/>
                  </a:cubicBezTo>
                  <a:lnTo>
                    <a:pt x="0" y="119357"/>
                  </a:lnTo>
                  <a:cubicBezTo>
                    <a:pt x="0" y="53438"/>
                    <a:pt x="53438" y="0"/>
                    <a:pt x="119357" y="0"/>
                  </a:cubicBezTo>
                  <a:close/>
                </a:path>
              </a:pathLst>
            </a:custGeom>
            <a:solidFill>
              <a:srgbClr val="F4AE42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10361" y="9966660"/>
            <a:ext cx="15903157" cy="640680"/>
            <a:chOff x="0" y="0"/>
            <a:chExt cx="4188486" cy="1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8486" cy="168739"/>
            </a:xfrm>
            <a:custGeom>
              <a:avLst/>
              <a:gdLst/>
              <a:ahLst/>
              <a:cxnLst/>
              <a:rect l="l" t="t" r="r" b="b"/>
              <a:pathLst>
                <a:path w="4188486" h="168739">
                  <a:moveTo>
                    <a:pt x="203200" y="0"/>
                  </a:moveTo>
                  <a:lnTo>
                    <a:pt x="4188486" y="0"/>
                  </a:lnTo>
                  <a:lnTo>
                    <a:pt x="3985286" y="168739"/>
                  </a:lnTo>
                  <a:lnTo>
                    <a:pt x="0" y="1687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F91CB"/>
            </a:solidFill>
          </p:spPr>
          <p:txBody>
            <a:bodyPr/>
            <a:lstStyle/>
            <a:p>
              <a:endParaRPr lang="en-G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41063" y="400883"/>
            <a:ext cx="975275" cy="1255634"/>
          </a:xfrm>
          <a:custGeom>
            <a:avLst/>
            <a:gdLst/>
            <a:ahLst/>
            <a:cxnLst/>
            <a:rect l="l" t="t" r="r" b="b"/>
            <a:pathLst>
              <a:path w="975275" h="1255634">
                <a:moveTo>
                  <a:pt x="0" y="0"/>
                </a:moveTo>
                <a:lnTo>
                  <a:pt x="975274" y="0"/>
                </a:lnTo>
                <a:lnTo>
                  <a:pt x="975274" y="1255634"/>
                </a:lnTo>
                <a:lnTo>
                  <a:pt x="0" y="125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1" name="TextBox 11"/>
          <p:cNvSpPr txBox="1"/>
          <p:nvPr/>
        </p:nvSpPr>
        <p:spPr>
          <a:xfrm>
            <a:off x="1828800" y="400883"/>
            <a:ext cx="13792199" cy="1644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78"/>
              </a:lnSpc>
            </a:pPr>
            <a:r>
              <a:rPr lang="ru-RU" sz="4770" dirty="0">
                <a:solidFill>
                  <a:srgbClr val="0F91CB"/>
                </a:solidFill>
                <a:latin typeface="Open Sauce Bold"/>
              </a:rPr>
              <a:t>Различия между энергетическими рынками</a:t>
            </a:r>
          </a:p>
          <a:p>
            <a:pPr algn="ctr">
              <a:lnSpc>
                <a:spcPts val="6678"/>
              </a:lnSpc>
            </a:pPr>
            <a:r>
              <a:rPr lang="ru-RU" sz="4770" dirty="0">
                <a:solidFill>
                  <a:srgbClr val="0F91CB"/>
                </a:solidFill>
                <a:latin typeface="Open Sauce Bold"/>
              </a:rPr>
              <a:t>в регионе</a:t>
            </a:r>
            <a:endParaRPr lang="en-US" sz="4770" dirty="0">
              <a:solidFill>
                <a:srgbClr val="0F91CB"/>
              </a:solidFill>
              <a:latin typeface="Open Sau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1063" y="9754408"/>
            <a:ext cx="3352650" cy="4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6"/>
              </a:lnSpc>
              <a:spcBef>
                <a:spcPct val="0"/>
              </a:spcBef>
            </a:pPr>
            <a:r>
              <a:rPr lang="en-US" sz="2574" u="sng">
                <a:solidFill>
                  <a:srgbClr val="000000"/>
                </a:solidFill>
                <a:latin typeface="Open Sauce Bold"/>
              </a:rPr>
              <a:t> www.greda.ge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9200" y="2785904"/>
            <a:ext cx="8686800" cy="1605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Либерализация </a:t>
            </a:r>
            <a:r>
              <a:rPr lang="ru-RU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79" dirty="0" err="1">
                <a:latin typeface="Arial" panose="020B0604020202020204" pitchFamily="34" charset="0"/>
                <a:cs typeface="Arial" panose="020B0604020202020204" pitchFamily="34" charset="0"/>
              </a:rPr>
              <a:t>Либерализовано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Создание национального регулирующего органа </a:t>
            </a:r>
            <a:r>
              <a:rPr lang="ru-RU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2001 г.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Создание организованного рынка электроэнергии </a:t>
            </a:r>
            <a:r>
              <a:rPr lang="ru-RU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2006 г.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Поправки к Закону о возобновляемой энергетике </a:t>
            </a:r>
            <a:r>
              <a:rPr lang="ru-RU" sz="22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79" dirty="0">
                <a:latin typeface="Arial" panose="020B0604020202020204" pitchFamily="34" charset="0"/>
                <a:cs typeface="Arial" panose="020B0604020202020204" pitchFamily="34" charset="0"/>
              </a:rPr>
              <a:t> 2011 г.</a:t>
            </a:r>
            <a:endParaRPr lang="en-US" sz="22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upload.wikimedia.org/wikipedia/commons/thumb/b/b4/Flag_of_Turkey.svg/1200px-Flag_of_Turkey.svg.png">
            <a:extLst>
              <a:ext uri="{FF2B5EF4-FFF2-40B4-BE49-F238E27FC236}">
                <a16:creationId xmlns:a16="http://schemas.microsoft.com/office/drawing/2014/main" id="{7A7CEEFD-49F8-EF5D-DB50-45740C1A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2159784"/>
            <a:ext cx="1600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01CB85-124D-CD1D-5B31-914BF059D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179673"/>
            <a:ext cx="7146388" cy="3657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5620E6-A52D-CDD6-66C5-B1334BDCF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6533" y="3624822"/>
            <a:ext cx="7279200" cy="5486400"/>
          </a:xfrm>
          <a:prstGeom prst="rect">
            <a:avLst/>
          </a:prstGeom>
        </p:spPr>
      </p:pic>
      <p:sp>
        <p:nvSpPr>
          <p:cNvPr id="21" name="TextBox 13">
            <a:extLst>
              <a:ext uri="{FF2B5EF4-FFF2-40B4-BE49-F238E27FC236}">
                <a16:creationId xmlns:a16="http://schemas.microsoft.com/office/drawing/2014/main" id="{9A95E8C1-5AFD-052D-9792-CAC0AEE32D76}"/>
              </a:ext>
            </a:extLst>
          </p:cNvPr>
          <p:cNvSpPr txBox="1"/>
          <p:nvPr/>
        </p:nvSpPr>
        <p:spPr>
          <a:xfrm>
            <a:off x="7772400" y="2153033"/>
            <a:ext cx="1744133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ka-GE" sz="227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Open Sauce"/>
              </a:rPr>
              <a:t>Турция</a:t>
            </a:r>
            <a:endParaRPr lang="en-US" sz="2800" b="1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C96FB8-6888-03B9-8020-AB66F0C49913}"/>
              </a:ext>
            </a:extLst>
          </p:cNvPr>
          <p:cNvSpPr txBox="1"/>
          <p:nvPr/>
        </p:nvSpPr>
        <p:spPr>
          <a:xfrm>
            <a:off x="9936834" y="9446393"/>
            <a:ext cx="6486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Источник</a:t>
            </a:r>
            <a:r>
              <a:rPr lang="en-US" sz="1050" dirty="0"/>
              <a:t>: https://www.pwc.com.tr/tr/sektorler/enerji/overview-of-turkish-electricity-market-2023.pdf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B73609-DFC0-C449-ADCB-35C55C64D10A}"/>
              </a:ext>
            </a:extLst>
          </p:cNvPr>
          <p:cNvSpPr txBox="1"/>
          <p:nvPr/>
        </p:nvSpPr>
        <p:spPr>
          <a:xfrm>
            <a:off x="3048000" y="8561626"/>
            <a:ext cx="1947439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Государственные компании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F3538E-4BA0-0B42-BF1D-148DA2CFD8EE}"/>
              </a:ext>
            </a:extLst>
          </p:cNvPr>
          <p:cNvSpPr txBox="1"/>
          <p:nvPr/>
        </p:nvSpPr>
        <p:spPr>
          <a:xfrm>
            <a:off x="5562600" y="8563928"/>
            <a:ext cx="194743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Частные компании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E9DC94-6F9F-DC4F-B8BE-4ECA7CAC75EC}"/>
              </a:ext>
            </a:extLst>
          </p:cNvPr>
          <p:cNvSpPr txBox="1"/>
          <p:nvPr/>
        </p:nvSpPr>
        <p:spPr>
          <a:xfrm>
            <a:off x="1219200" y="5568272"/>
            <a:ext cx="88381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До 1993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212564-AE4A-DA4F-A131-788ECCAFC714}"/>
              </a:ext>
            </a:extLst>
          </p:cNvPr>
          <p:cNvSpPr txBox="1"/>
          <p:nvPr/>
        </p:nvSpPr>
        <p:spPr>
          <a:xfrm>
            <a:off x="1028700" y="7796253"/>
            <a:ext cx="10668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Настоящее время</a:t>
            </a:r>
          </a:p>
        </p:txBody>
      </p:sp>
    </p:spTree>
    <p:extLst>
      <p:ext uri="{BB962C8B-B14F-4D97-AF65-F5344CB8AC3E}">
        <p14:creationId xmlns:p14="http://schemas.microsoft.com/office/powerpoint/2010/main" val="428115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0B3DC6C1-9BFB-4D59-A055-97E2F6F9B29B}"/>
</file>

<file path=customXml/itemProps2.xml><?xml version="1.0" encoding="utf-8"?>
<ds:datastoreItem xmlns:ds="http://schemas.openxmlformats.org/officeDocument/2006/customXml" ds:itemID="{572FB56C-BD8C-48E4-B170-AD88BDB6DFA8}"/>
</file>

<file path=customXml/itemProps3.xml><?xml version="1.0" encoding="utf-8"?>
<ds:datastoreItem xmlns:ds="http://schemas.openxmlformats.org/officeDocument/2006/customXml" ds:itemID="{93B9588D-679F-4F64-AE77-B6BA20C640CC}"/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997</Words>
  <Application>Microsoft Macintosh PowerPoint</Application>
  <PresentationFormat>Произвольный</PresentationFormat>
  <Paragraphs>155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Open Sauce Bold</vt:lpstr>
      <vt:lpstr>Open Sauce</vt:lpstr>
      <vt:lpstr>Arial</vt:lpstr>
      <vt:lpstr>Canva Sans</vt:lpstr>
      <vt:lpstr>Lato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 Business Presentation in White Violet Light Blue Geometric Style</dc:title>
  <dc:subject/>
  <dc:creator/>
  <cp:keywords/>
  <dc:description/>
  <cp:lastModifiedBy>Пользователь Microsoft Office</cp:lastModifiedBy>
  <cp:revision>51</cp:revision>
  <dcterms:created xsi:type="dcterms:W3CDTF">2006-08-16T00:00:00Z</dcterms:created>
  <dcterms:modified xsi:type="dcterms:W3CDTF">2023-11-24T11:33:38Z</dcterms:modified>
  <cp:category/>
  <dc:identifier>DAFlyIOYZAI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</Properties>
</file>