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70" r:id="rId7"/>
    <p:sldId id="269" r:id="rId8"/>
    <p:sldId id="267" r:id="rId9"/>
    <p:sldId id="279" r:id="rId10"/>
    <p:sldId id="280" r:id="rId11"/>
    <p:sldId id="281" r:id="rId12"/>
    <p:sldId id="282" r:id="rId13"/>
    <p:sldId id="283" r:id="rId14"/>
    <p:sldId id="266" r:id="rId15"/>
    <p:sldId id="284" r:id="rId16"/>
    <p:sldId id="268" r:id="rId17"/>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Canva Sans" panose="020B0503030501040103" pitchFamily="34" charset="0"/>
      <p:regular r:id="rId22"/>
    </p:embeddedFont>
    <p:embeddedFont>
      <p:font typeface="Lato Bold" panose="020F0502020204030203" pitchFamily="34" charset="0"/>
      <p:regular r:id="rId23"/>
      <p:bold r:id="rId24"/>
    </p:embeddedFont>
    <p:embeddedFont>
      <p:font typeface="Open Sauce" pitchFamily="2" charset="77"/>
      <p:regular r:id="rId25"/>
    </p:embeddedFont>
    <p:embeddedFont>
      <p:font typeface="Open Sauce Bold" pitchFamily="2" charset="77"/>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72A4"/>
    <a:srgbClr val="0F91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4" autoAdjust="0"/>
    <p:restoredTop sz="94676" autoAdjust="0"/>
  </p:normalViewPr>
  <p:slideViewPr>
    <p:cSldViewPr>
      <p:cViewPr varScale="1">
        <p:scale>
          <a:sx n="76" d="100"/>
          <a:sy n="76" d="100"/>
        </p:scale>
        <p:origin x="8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macbook\Library\Containers\com.apple.mail\Data\Library\Mail%20Downloads\82EED96D-FCD7-4183-B3E6-F3BB11C04D8D\ESCO%20Prices%202016-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1" i="0" u="none" strike="noStrike" baseline="0" dirty="0">
                <a:solidFill>
                  <a:schemeClr val="tx1"/>
                </a:solidFill>
                <a:effectLst/>
              </a:rPr>
              <a:t>Pricing of Balancing Electricity</a:t>
            </a:r>
            <a:r>
              <a:rPr lang="ka-GE" sz="1800" b="1" i="0" u="none" strike="noStrike" baseline="0" dirty="0">
                <a:solidFill>
                  <a:schemeClr val="tx1"/>
                </a:solidFill>
                <a:effectLst/>
              </a:rPr>
              <a:t> in USD</a:t>
            </a:r>
            <a:r>
              <a:rPr lang="en-GB" sz="1800" b="1" i="0" u="none" strike="noStrike" baseline="0" dirty="0">
                <a:solidFill>
                  <a:schemeClr val="tx1"/>
                </a:solidFill>
                <a:effectLst/>
              </a:rPr>
              <a:t> (ESCO)</a:t>
            </a:r>
            <a:r>
              <a:rPr lang="en-GB" sz="1800" b="0" i="0" u="none" strike="noStrike" baseline="0" dirty="0">
                <a:solidFill>
                  <a:schemeClr val="tx1"/>
                </a:solidFill>
              </a:rPr>
              <a:t> </a:t>
            </a:r>
            <a:r>
              <a:rPr lang="ka-GE" sz="1800" b="0" i="0" u="none" strike="noStrike" baseline="0" dirty="0">
                <a:solidFill>
                  <a:schemeClr val="tx1"/>
                </a:solidFill>
              </a:rPr>
              <a:t> </a:t>
            </a:r>
            <a:endParaRPr lang="en-GB" sz="18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E"/>
        </a:p>
      </c:txPr>
    </c:title>
    <c:autoTitleDeleted val="0"/>
    <c:plotArea>
      <c:layout>
        <c:manualLayout>
          <c:layoutTarget val="inner"/>
          <c:xMode val="edge"/>
          <c:yMode val="edge"/>
          <c:x val="3.4060655712833586E-2"/>
          <c:y val="0.14071555256042634"/>
          <c:w val="0.95534204178234949"/>
          <c:h val="0.75036618622295115"/>
        </c:manualLayout>
      </c:layout>
      <c:barChart>
        <c:barDir val="col"/>
        <c:grouping val="clustered"/>
        <c:varyColors val="0"/>
        <c:ser>
          <c:idx val="2"/>
          <c:order val="0"/>
          <c:tx>
            <c:strRef>
              <c:f>'Esco Prices'!$D$7</c:f>
              <c:strCache>
                <c:ptCount val="1"/>
                <c:pt idx="0">
                  <c:v>2018</c:v>
                </c:pt>
              </c:strCache>
            </c:strRef>
          </c:tx>
          <c:spPr>
            <a:solidFill>
              <a:srgbClr val="0F91CC"/>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G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'Esco Prices'!$E$4:$Q$4</c:f>
              <c:strCache>
                <c:ptCount val="1"/>
                <c:pt idx="0">
                  <c:v>Average</c:v>
                </c:pt>
              </c:strCache>
            </c:strRef>
          </c:cat>
          <c:val>
            <c:numRef>
              <c:f>'Esco Prices'!$E$7:$Q$7</c:f>
              <c:numCache>
                <c:formatCode>0.000</c:formatCode>
                <c:ptCount val="1"/>
                <c:pt idx="0">
                  <c:v>4.9361998880839275</c:v>
                </c:pt>
              </c:numCache>
            </c:numRef>
          </c:val>
          <c:extLst>
            <c:ext xmlns:c16="http://schemas.microsoft.com/office/drawing/2014/chart" uri="{C3380CC4-5D6E-409C-BE32-E72D297353CC}">
              <c16:uniqueId val="{00000003-6D36-0341-BE24-1508E326D7D2}"/>
            </c:ext>
          </c:extLst>
        </c:ser>
        <c:ser>
          <c:idx val="3"/>
          <c:order val="1"/>
          <c:tx>
            <c:strRef>
              <c:f>'Esco Prices'!$D$8</c:f>
              <c:strCache>
                <c:ptCount val="1"/>
                <c:pt idx="0">
                  <c:v>2019</c:v>
                </c:pt>
              </c:strCache>
            </c:strRef>
          </c:tx>
          <c:spPr>
            <a:solidFill>
              <a:srgbClr val="8872A4"/>
            </a:solidFill>
            <a:ln>
              <a:solidFill>
                <a:srgbClr val="8872A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G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'Esco Prices'!$E$4:$Q$4</c:f>
              <c:strCache>
                <c:ptCount val="1"/>
                <c:pt idx="0">
                  <c:v>Average</c:v>
                </c:pt>
              </c:strCache>
            </c:strRef>
          </c:cat>
          <c:val>
            <c:numRef>
              <c:f>'Esco Prices'!$E$8:$Q$8</c:f>
              <c:numCache>
                <c:formatCode>0.000</c:formatCode>
                <c:ptCount val="1"/>
                <c:pt idx="0">
                  <c:v>4.5743423209724154</c:v>
                </c:pt>
              </c:numCache>
            </c:numRef>
          </c:val>
          <c:extLst>
            <c:ext xmlns:c16="http://schemas.microsoft.com/office/drawing/2014/chart" uri="{C3380CC4-5D6E-409C-BE32-E72D297353CC}">
              <c16:uniqueId val="{00000004-6D36-0341-BE24-1508E326D7D2}"/>
            </c:ext>
          </c:extLst>
        </c:ser>
        <c:ser>
          <c:idx val="4"/>
          <c:order val="2"/>
          <c:tx>
            <c:strRef>
              <c:f>'Esco Prices'!$D$9</c:f>
              <c:strCache>
                <c:ptCount val="1"/>
                <c:pt idx="0">
                  <c:v>2020</c:v>
                </c:pt>
              </c:strCache>
            </c:strRef>
          </c:tx>
          <c:spPr>
            <a:solidFill>
              <a:srgbClr val="FFC000"/>
            </a:solidFill>
            <a:ln>
              <a:solidFill>
                <a:srgbClr val="FFC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G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'Esco Prices'!$E$4:$Q$4</c:f>
              <c:strCache>
                <c:ptCount val="1"/>
                <c:pt idx="0">
                  <c:v>Average</c:v>
                </c:pt>
              </c:strCache>
            </c:strRef>
          </c:cat>
          <c:val>
            <c:numRef>
              <c:f>'Esco Prices'!$E$9:$Q$9</c:f>
              <c:numCache>
                <c:formatCode>0.000</c:formatCode>
                <c:ptCount val="1"/>
                <c:pt idx="0">
                  <c:v>4.9420811119040495</c:v>
                </c:pt>
              </c:numCache>
            </c:numRef>
          </c:val>
          <c:extLst>
            <c:ext xmlns:c16="http://schemas.microsoft.com/office/drawing/2014/chart" uri="{C3380CC4-5D6E-409C-BE32-E72D297353CC}">
              <c16:uniqueId val="{00000005-6D36-0341-BE24-1508E326D7D2}"/>
            </c:ext>
          </c:extLst>
        </c:ser>
        <c:ser>
          <c:idx val="5"/>
          <c:order val="3"/>
          <c:tx>
            <c:strRef>
              <c:f>'Esco Prices'!$D$10</c:f>
              <c:strCache>
                <c:ptCount val="1"/>
                <c:pt idx="0">
                  <c:v>2021</c:v>
                </c:pt>
              </c:strCache>
            </c:strRef>
          </c:tx>
          <c:spPr>
            <a:solidFill>
              <a:srgbClr val="0F91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G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'Esco Prices'!$E$4:$Q$4</c:f>
              <c:strCache>
                <c:ptCount val="1"/>
                <c:pt idx="0">
                  <c:v>Average</c:v>
                </c:pt>
              </c:strCache>
            </c:strRef>
          </c:cat>
          <c:val>
            <c:numRef>
              <c:f>'Esco Prices'!$E$10:$Q$10</c:f>
              <c:numCache>
                <c:formatCode>0.000</c:formatCode>
                <c:ptCount val="1"/>
                <c:pt idx="0">
                  <c:v>4.8432396775892528</c:v>
                </c:pt>
              </c:numCache>
            </c:numRef>
          </c:val>
          <c:extLst>
            <c:ext xmlns:c16="http://schemas.microsoft.com/office/drawing/2014/chart" uri="{C3380CC4-5D6E-409C-BE32-E72D297353CC}">
              <c16:uniqueId val="{00000006-6D36-0341-BE24-1508E326D7D2}"/>
            </c:ext>
          </c:extLst>
        </c:ser>
        <c:ser>
          <c:idx val="6"/>
          <c:order val="4"/>
          <c:tx>
            <c:strRef>
              <c:f>'Esco Prices'!$D$11</c:f>
              <c:strCache>
                <c:ptCount val="1"/>
                <c:pt idx="0">
                  <c:v>2022</c:v>
                </c:pt>
              </c:strCache>
            </c:strRef>
          </c:tx>
          <c:spPr>
            <a:solidFill>
              <a:srgbClr val="8872A4"/>
            </a:solidFill>
            <a:ln>
              <a:solidFill>
                <a:srgbClr val="8872A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G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'Esco Prices'!$E$4:$Q$4</c:f>
              <c:strCache>
                <c:ptCount val="1"/>
                <c:pt idx="0">
                  <c:v>Average</c:v>
                </c:pt>
              </c:strCache>
            </c:strRef>
          </c:cat>
          <c:val>
            <c:numRef>
              <c:f>'Esco Prices'!$E$11:$Q$11</c:f>
              <c:numCache>
                <c:formatCode>0.000</c:formatCode>
                <c:ptCount val="1"/>
                <c:pt idx="0">
                  <c:v>5.398116320133191</c:v>
                </c:pt>
              </c:numCache>
            </c:numRef>
          </c:val>
          <c:extLst>
            <c:ext xmlns:c16="http://schemas.microsoft.com/office/drawing/2014/chart" uri="{C3380CC4-5D6E-409C-BE32-E72D297353CC}">
              <c16:uniqueId val="{00000007-6D36-0341-BE24-1508E326D7D2}"/>
            </c:ext>
          </c:extLst>
        </c:ser>
        <c:ser>
          <c:idx val="7"/>
          <c:order val="5"/>
          <c:tx>
            <c:strRef>
              <c:f>'Esco Prices'!$D$12</c:f>
              <c:strCache>
                <c:ptCount val="1"/>
                <c:pt idx="0">
                  <c:v>Y7 Average monthly</c:v>
                </c:pt>
              </c:strCache>
            </c:strRef>
          </c:tx>
          <c:spPr>
            <a:solidFill>
              <a:srgbClr val="FFC000"/>
            </a:solidFill>
            <a:ln>
              <a:solidFill>
                <a:srgbClr val="FFC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G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'Esco Prices'!$E$4:$Q$4</c:f>
              <c:strCache>
                <c:ptCount val="1"/>
                <c:pt idx="0">
                  <c:v>Average</c:v>
                </c:pt>
              </c:strCache>
            </c:strRef>
          </c:cat>
          <c:val>
            <c:numRef>
              <c:f>'Esco Prices'!$E$12:$Q$12</c:f>
              <c:numCache>
                <c:formatCode>0.000</c:formatCode>
                <c:ptCount val="1"/>
                <c:pt idx="0">
                  <c:v>4.7924906058134251</c:v>
                </c:pt>
              </c:numCache>
            </c:numRef>
          </c:val>
          <c:extLst>
            <c:ext xmlns:c16="http://schemas.microsoft.com/office/drawing/2014/chart" uri="{C3380CC4-5D6E-409C-BE32-E72D297353CC}">
              <c16:uniqueId val="{00000008-6D36-0341-BE24-1508E326D7D2}"/>
            </c:ext>
          </c:extLst>
        </c:ser>
        <c:ser>
          <c:idx val="8"/>
          <c:order val="6"/>
          <c:tx>
            <c:strRef>
              <c:f>'Esco Prices'!$D$13</c:f>
              <c:strCache>
                <c:ptCount val="1"/>
                <c:pt idx="0">
                  <c:v>Average monthly Fact/Est 2023</c:v>
                </c:pt>
              </c:strCache>
            </c:strRef>
          </c:tx>
          <c:spPr>
            <a:solidFill>
              <a:srgbClr val="0F91CC"/>
            </a:solidFill>
            <a:ln>
              <a:solidFill>
                <a:srgbClr val="0F91C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G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'Esco Prices'!$E$4:$Q$4</c:f>
              <c:strCache>
                <c:ptCount val="1"/>
                <c:pt idx="0">
                  <c:v>Average</c:v>
                </c:pt>
              </c:strCache>
            </c:strRef>
          </c:cat>
          <c:val>
            <c:numRef>
              <c:f>'Esco Prices'!$E$13:$Q$13</c:f>
              <c:numCache>
                <c:formatCode>0.000</c:formatCode>
                <c:ptCount val="1"/>
                <c:pt idx="0">
                  <c:v>5.1288344997937214</c:v>
                </c:pt>
              </c:numCache>
            </c:numRef>
          </c:val>
          <c:extLst>
            <c:ext xmlns:c16="http://schemas.microsoft.com/office/drawing/2014/chart" uri="{C3380CC4-5D6E-409C-BE32-E72D297353CC}">
              <c16:uniqueId val="{00000009-6D36-0341-BE24-1508E326D7D2}"/>
            </c:ext>
          </c:extLst>
        </c:ser>
        <c:dLbls>
          <c:showLegendKey val="0"/>
          <c:showVal val="0"/>
          <c:showCatName val="0"/>
          <c:showSerName val="0"/>
          <c:showPercent val="0"/>
          <c:showBubbleSize val="0"/>
        </c:dLbls>
        <c:gapWidth val="219"/>
        <c:overlap val="-27"/>
        <c:axId val="2106706832"/>
        <c:axId val="2106708720"/>
      </c:barChart>
      <c:catAx>
        <c:axId val="2106706832"/>
        <c:scaling>
          <c:orientation val="minMax"/>
        </c:scaling>
        <c:delete val="1"/>
        <c:axPos val="b"/>
        <c:numFmt formatCode="General" sourceLinked="1"/>
        <c:majorTickMark val="none"/>
        <c:minorTickMark val="none"/>
        <c:tickLblPos val="nextTo"/>
        <c:crossAx val="2106708720"/>
        <c:crosses val="autoZero"/>
        <c:auto val="1"/>
        <c:lblAlgn val="ctr"/>
        <c:lblOffset val="100"/>
        <c:noMultiLvlLbl val="0"/>
      </c:catAx>
      <c:valAx>
        <c:axId val="2106708720"/>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GE"/>
          </a:p>
        </c:txPr>
        <c:crossAx val="2106706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4.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3.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svg"/><Relationship Id="rId15" Type="http://schemas.openxmlformats.org/officeDocument/2006/relationships/hyperlink" Target="mailto:info@greda.ge?subject=GREDA" TargetMode="External"/><Relationship Id="rId10" Type="http://schemas.openxmlformats.org/officeDocument/2006/relationships/image" Target="../media/image41.svg"/><Relationship Id="rId4" Type="http://schemas.openxmlformats.org/officeDocument/2006/relationships/image" Target="../media/image36.png"/><Relationship Id="rId9" Type="http://schemas.openxmlformats.org/officeDocument/2006/relationships/image" Target="../media/image40.png"/><Relationship Id="rId14" Type="http://schemas.openxmlformats.org/officeDocument/2006/relationships/image" Target="../media/image4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13253" y="2785132"/>
            <a:ext cx="9374747" cy="12269388"/>
          </a:xfrm>
          <a:custGeom>
            <a:avLst/>
            <a:gdLst/>
            <a:ahLst/>
            <a:cxnLst/>
            <a:rect l="l" t="t" r="r" b="b"/>
            <a:pathLst>
              <a:path w="9374747" h="12269388">
                <a:moveTo>
                  <a:pt x="0" y="0"/>
                </a:moveTo>
                <a:lnTo>
                  <a:pt x="9374747" y="0"/>
                </a:lnTo>
                <a:lnTo>
                  <a:pt x="9374747" y="12269388"/>
                </a:lnTo>
                <a:lnTo>
                  <a:pt x="0" y="12269388"/>
                </a:lnTo>
                <a:lnTo>
                  <a:pt x="0" y="0"/>
                </a:lnTo>
                <a:close/>
              </a:path>
            </a:pathLst>
          </a:custGeom>
          <a:blipFill>
            <a:blip r:embed="rId2">
              <a:extLst>
                <a:ext uri="{96DAC541-7B7A-43D3-8B79-37D633B846F1}">
                  <asvg:svgBlip xmlns:asvg="http://schemas.microsoft.com/office/drawing/2016/SVG/main" r:embed="rId3"/>
                </a:ext>
              </a:extLst>
            </a:blip>
            <a:stretch>
              <a:fillRect r="-30877"/>
            </a:stretch>
          </a:blipFill>
        </p:spPr>
        <p:txBody>
          <a:bodyPr/>
          <a:lstStyle/>
          <a:p>
            <a:endParaRPr lang="en-GE"/>
          </a:p>
        </p:txBody>
      </p:sp>
      <p:grpSp>
        <p:nvGrpSpPr>
          <p:cNvPr id="3" name="Group 3"/>
          <p:cNvGrpSpPr/>
          <p:nvPr/>
        </p:nvGrpSpPr>
        <p:grpSpPr>
          <a:xfrm>
            <a:off x="0" y="9274912"/>
            <a:ext cx="19548495" cy="1012088"/>
            <a:chOff x="0" y="0"/>
            <a:chExt cx="123214575" cy="6379210"/>
          </a:xfrm>
        </p:grpSpPr>
        <p:sp>
          <p:nvSpPr>
            <p:cNvPr id="4" name="Freeform 4"/>
            <p:cNvSpPr/>
            <p:nvPr/>
          </p:nvSpPr>
          <p:spPr>
            <a:xfrm>
              <a:off x="0" y="0"/>
              <a:ext cx="123214569" cy="6379210"/>
            </a:xfrm>
            <a:custGeom>
              <a:avLst/>
              <a:gdLst/>
              <a:ahLst/>
              <a:cxnLst/>
              <a:rect l="l" t="t" r="r" b="b"/>
              <a:pathLst>
                <a:path w="123214569" h="6379210">
                  <a:moveTo>
                    <a:pt x="116297348" y="0"/>
                  </a:moveTo>
                  <a:lnTo>
                    <a:pt x="14830961" y="0"/>
                  </a:lnTo>
                  <a:lnTo>
                    <a:pt x="7220982" y="7620"/>
                  </a:lnTo>
                  <a:lnTo>
                    <a:pt x="0" y="6379210"/>
                  </a:lnTo>
                  <a:lnTo>
                    <a:pt x="116568662" y="6379210"/>
                  </a:lnTo>
                  <a:lnTo>
                    <a:pt x="123214569" y="0"/>
                  </a:lnTo>
                  <a:close/>
                </a:path>
              </a:pathLst>
            </a:custGeom>
            <a:solidFill>
              <a:srgbClr val="0F91CB"/>
            </a:solidFill>
          </p:spPr>
          <p:txBody>
            <a:bodyPr/>
            <a:lstStyle/>
            <a:p>
              <a:endParaRPr lang="en-GE"/>
            </a:p>
          </p:txBody>
        </p:sp>
      </p:grpSp>
      <p:grpSp>
        <p:nvGrpSpPr>
          <p:cNvPr id="5" name="Group 5"/>
          <p:cNvGrpSpPr/>
          <p:nvPr/>
        </p:nvGrpSpPr>
        <p:grpSpPr>
          <a:xfrm>
            <a:off x="1148113" y="2277580"/>
            <a:ext cx="15123687" cy="4641995"/>
            <a:chOff x="0" y="-85725"/>
            <a:chExt cx="20164915" cy="6189326"/>
          </a:xfrm>
        </p:grpSpPr>
        <p:sp>
          <p:nvSpPr>
            <p:cNvPr id="6" name="TextBox 6"/>
            <p:cNvSpPr txBox="1"/>
            <p:nvPr/>
          </p:nvSpPr>
          <p:spPr>
            <a:xfrm>
              <a:off x="1618783" y="674096"/>
              <a:ext cx="14945415" cy="3446605"/>
            </a:xfrm>
            <a:prstGeom prst="rect">
              <a:avLst/>
            </a:prstGeom>
          </p:spPr>
          <p:txBody>
            <a:bodyPr wrap="square" lIns="0" tIns="0" rIns="0" bIns="0" rtlCol="0" anchor="t">
              <a:spAutoFit/>
            </a:bodyPr>
            <a:lstStyle/>
            <a:p>
              <a:pPr>
                <a:lnSpc>
                  <a:spcPts val="5831"/>
                </a:lnSpc>
              </a:pPr>
              <a:r>
                <a:rPr lang="en-US" sz="5301" dirty="0">
                  <a:solidFill>
                    <a:srgbClr val="0F91CB"/>
                  </a:solidFill>
                  <a:latin typeface="Open Sauce Bold"/>
                </a:rPr>
                <a:t>Georgia</a:t>
              </a:r>
              <a:r>
                <a:rPr lang="ka-GE" sz="5301" dirty="0">
                  <a:solidFill>
                    <a:srgbClr val="0F91CB"/>
                  </a:solidFill>
                  <a:latin typeface="Open Sauce Bold"/>
                </a:rPr>
                <a:t> and its</a:t>
              </a:r>
              <a:r>
                <a:rPr lang="en-US" sz="5301" dirty="0">
                  <a:solidFill>
                    <a:srgbClr val="0F91CB"/>
                  </a:solidFill>
                  <a:latin typeface="Open Sauce Bold"/>
                </a:rPr>
                <a:t> </a:t>
              </a:r>
              <a:r>
                <a:rPr lang="ka-GE" sz="5301" dirty="0">
                  <a:solidFill>
                    <a:srgbClr val="0F91CB"/>
                  </a:solidFill>
                  <a:latin typeface="Open Sauce Bold"/>
                </a:rPr>
                <a:t>Role in R</a:t>
              </a:r>
              <a:r>
                <a:rPr lang="en-US" sz="5301" dirty="0" err="1">
                  <a:solidFill>
                    <a:srgbClr val="0F91CB"/>
                  </a:solidFill>
                  <a:latin typeface="Open Sauce Bold"/>
                </a:rPr>
                <a:t>egional</a:t>
              </a:r>
              <a:r>
                <a:rPr lang="en-US" sz="5301" dirty="0">
                  <a:solidFill>
                    <a:srgbClr val="0F91CB"/>
                  </a:solidFill>
                  <a:latin typeface="Open Sauce Bold"/>
                </a:rPr>
                <a:t> </a:t>
              </a:r>
              <a:r>
                <a:rPr lang="ka-GE" sz="5301" dirty="0">
                  <a:solidFill>
                    <a:srgbClr val="0F91CB"/>
                  </a:solidFill>
                  <a:latin typeface="Open Sauce Bold"/>
                </a:rPr>
                <a:t>E</a:t>
              </a:r>
              <a:r>
                <a:rPr lang="en-US" sz="5301" dirty="0" err="1">
                  <a:solidFill>
                    <a:srgbClr val="0F91CB"/>
                  </a:solidFill>
                  <a:latin typeface="Open Sauce Bold"/>
                </a:rPr>
                <a:t>nergy</a:t>
              </a:r>
              <a:r>
                <a:rPr lang="ka-GE" sz="5301" dirty="0">
                  <a:solidFill>
                    <a:srgbClr val="0F91CB"/>
                  </a:solidFill>
                  <a:latin typeface="Open Sauce Bold"/>
                </a:rPr>
                <a:t> C</a:t>
              </a:r>
              <a:r>
                <a:rPr lang="en-US" sz="5301" dirty="0" err="1">
                  <a:solidFill>
                    <a:srgbClr val="0F91CB"/>
                  </a:solidFill>
                  <a:latin typeface="Open Sauce Bold"/>
                </a:rPr>
                <a:t>ooperation</a:t>
              </a:r>
              <a:endParaRPr lang="en-US" sz="5301" dirty="0">
                <a:solidFill>
                  <a:srgbClr val="0F91CB"/>
                </a:solidFill>
                <a:latin typeface="Open Sauce Bold"/>
              </a:endParaRPr>
            </a:p>
            <a:p>
              <a:pPr marL="0" lvl="0" indent="0">
                <a:lnSpc>
                  <a:spcPts val="9680"/>
                </a:lnSpc>
              </a:pPr>
              <a:endParaRPr lang="en-US" sz="5301" dirty="0">
                <a:solidFill>
                  <a:srgbClr val="0F91CB"/>
                </a:solidFill>
                <a:latin typeface="Open Sauce Bold"/>
              </a:endParaRPr>
            </a:p>
          </p:txBody>
        </p:sp>
        <p:sp>
          <p:nvSpPr>
            <p:cNvPr id="7" name="TextBox 7"/>
            <p:cNvSpPr txBox="1"/>
            <p:nvPr/>
          </p:nvSpPr>
          <p:spPr>
            <a:xfrm>
              <a:off x="0" y="5578456"/>
              <a:ext cx="20164915" cy="525145"/>
            </a:xfrm>
            <a:prstGeom prst="rect">
              <a:avLst/>
            </a:prstGeom>
          </p:spPr>
          <p:txBody>
            <a:bodyPr lIns="0" tIns="0" rIns="0" bIns="0" rtlCol="0" anchor="t">
              <a:spAutoFit/>
            </a:bodyPr>
            <a:lstStyle/>
            <a:p>
              <a:pPr marL="0" lvl="0" indent="0" algn="l">
                <a:lnSpc>
                  <a:spcPts val="3359"/>
                </a:lnSpc>
              </a:pPr>
              <a:endParaRPr/>
            </a:p>
          </p:txBody>
        </p:sp>
        <p:sp>
          <p:nvSpPr>
            <p:cNvPr id="8" name="TextBox 8"/>
            <p:cNvSpPr txBox="1"/>
            <p:nvPr/>
          </p:nvSpPr>
          <p:spPr>
            <a:xfrm>
              <a:off x="0" y="-85725"/>
              <a:ext cx="20164915" cy="483658"/>
            </a:xfrm>
            <a:prstGeom prst="rect">
              <a:avLst/>
            </a:prstGeom>
          </p:spPr>
          <p:txBody>
            <a:bodyPr lIns="0" tIns="0" rIns="0" bIns="0" rtlCol="0" anchor="t">
              <a:spAutoFit/>
            </a:bodyPr>
            <a:lstStyle/>
            <a:p>
              <a:pPr marL="0" lvl="0" indent="0" algn="l">
                <a:lnSpc>
                  <a:spcPts val="3200"/>
                </a:lnSpc>
                <a:spcBef>
                  <a:spcPct val="0"/>
                </a:spcBef>
              </a:pPr>
              <a:endParaRPr/>
            </a:p>
          </p:txBody>
        </p:sp>
      </p:grpSp>
      <p:sp>
        <p:nvSpPr>
          <p:cNvPr id="9" name="Freeform 9"/>
          <p:cNvSpPr/>
          <p:nvPr/>
        </p:nvSpPr>
        <p:spPr>
          <a:xfrm>
            <a:off x="541063" y="400883"/>
            <a:ext cx="975275" cy="1255634"/>
          </a:xfrm>
          <a:custGeom>
            <a:avLst/>
            <a:gdLst/>
            <a:ahLst/>
            <a:cxnLst/>
            <a:rect l="l" t="t" r="r" b="b"/>
            <a:pathLst>
              <a:path w="975275" h="1255634">
                <a:moveTo>
                  <a:pt x="0" y="0"/>
                </a:moveTo>
                <a:lnTo>
                  <a:pt x="975274" y="0"/>
                </a:lnTo>
                <a:lnTo>
                  <a:pt x="975274" y="1255634"/>
                </a:lnTo>
                <a:lnTo>
                  <a:pt x="0" y="1255634"/>
                </a:lnTo>
                <a:lnTo>
                  <a:pt x="0" y="0"/>
                </a:lnTo>
                <a:close/>
              </a:path>
            </a:pathLst>
          </a:custGeom>
          <a:blipFill>
            <a:blip r:embed="rId4"/>
            <a:stretch>
              <a:fillRect/>
            </a:stretch>
          </a:blipFill>
        </p:spPr>
        <p:txBody>
          <a:bodyPr/>
          <a:lstStyle/>
          <a:p>
            <a:endParaRPr lang="en-GE"/>
          </a:p>
        </p:txBody>
      </p:sp>
      <p:sp>
        <p:nvSpPr>
          <p:cNvPr id="10" name="TextBox 10"/>
          <p:cNvSpPr txBox="1"/>
          <p:nvPr/>
        </p:nvSpPr>
        <p:spPr>
          <a:xfrm>
            <a:off x="1516338" y="6117253"/>
            <a:ext cx="11818662" cy="1735283"/>
          </a:xfrm>
          <a:prstGeom prst="rect">
            <a:avLst/>
          </a:prstGeom>
        </p:spPr>
        <p:txBody>
          <a:bodyPr wrap="square" lIns="0" tIns="0" rIns="0" bIns="0" rtlCol="0" anchor="t">
            <a:spAutoFit/>
          </a:bodyPr>
          <a:lstStyle/>
          <a:p>
            <a:pPr>
              <a:lnSpc>
                <a:spcPts val="4759"/>
              </a:lnSpc>
            </a:pPr>
            <a:r>
              <a:rPr lang="ka-GE" sz="3399" dirty="0">
                <a:solidFill>
                  <a:srgbClr val="0F91CB"/>
                </a:solidFill>
                <a:latin typeface="Open Sauce Bold"/>
              </a:rPr>
              <a:t>Georgian Renewable Energy Development Association</a:t>
            </a:r>
            <a:endParaRPr lang="en-US" sz="3399" dirty="0">
              <a:solidFill>
                <a:srgbClr val="0F91CB"/>
              </a:solidFill>
              <a:latin typeface="Open Sauce Bold"/>
            </a:endParaRPr>
          </a:p>
          <a:p>
            <a:pPr algn="ctr">
              <a:lnSpc>
                <a:spcPts val="4759"/>
              </a:lnSpc>
            </a:pPr>
            <a:r>
              <a:rPr lang="en-US" sz="3399" dirty="0">
                <a:solidFill>
                  <a:srgbClr val="0F91CB"/>
                </a:solidFill>
                <a:latin typeface="Open Sauce Bold"/>
              </a:rPr>
              <a:t>GREDA</a:t>
            </a:r>
          </a:p>
          <a:p>
            <a:pPr marL="0" lvl="0" indent="0" algn="l">
              <a:lnSpc>
                <a:spcPts val="4199"/>
              </a:lnSpc>
            </a:pPr>
            <a:endParaRPr lang="en-US" sz="3399" dirty="0">
              <a:solidFill>
                <a:srgbClr val="0F91CB"/>
              </a:solidFill>
              <a:latin typeface="Open Sauce Bold"/>
            </a:endParaRPr>
          </a:p>
        </p:txBody>
      </p:sp>
      <p:sp>
        <p:nvSpPr>
          <p:cNvPr id="11" name="TextBox 11"/>
          <p:cNvSpPr txBox="1"/>
          <p:nvPr/>
        </p:nvSpPr>
        <p:spPr>
          <a:xfrm>
            <a:off x="7356109" y="9482033"/>
            <a:ext cx="6865647" cy="1013350"/>
          </a:xfrm>
          <a:prstGeom prst="rect">
            <a:avLst/>
          </a:prstGeom>
        </p:spPr>
        <p:txBody>
          <a:bodyPr lIns="0" tIns="0" rIns="0" bIns="0" rtlCol="0" anchor="t">
            <a:spAutoFit/>
          </a:bodyPr>
          <a:lstStyle/>
          <a:p>
            <a:pPr>
              <a:lnSpc>
                <a:spcPts val="4321"/>
              </a:lnSpc>
            </a:pPr>
            <a:r>
              <a:rPr lang="en-US" sz="3086" dirty="0">
                <a:solidFill>
                  <a:srgbClr val="FFFFFF"/>
                </a:solidFill>
                <a:latin typeface="Open Sauce Bold"/>
              </a:rPr>
              <a:t> </a:t>
            </a:r>
            <a:r>
              <a:rPr lang="ka-GE" sz="3086" dirty="0">
                <a:solidFill>
                  <a:srgbClr val="FFFFFF"/>
                </a:solidFill>
                <a:latin typeface="Open Sauce Bold"/>
              </a:rPr>
              <a:t>28.11.</a:t>
            </a:r>
            <a:r>
              <a:rPr lang="en-US" sz="3086" dirty="0">
                <a:solidFill>
                  <a:srgbClr val="FFFFFF"/>
                </a:solidFill>
                <a:latin typeface="Open Sauce Bold"/>
              </a:rPr>
              <a:t>2023</a:t>
            </a:r>
          </a:p>
          <a:p>
            <a:pPr marL="0" lvl="0" indent="0" algn="l">
              <a:lnSpc>
                <a:spcPts val="3813"/>
              </a:lnSpc>
            </a:pPr>
            <a:endParaRPr lang="en-US" sz="3086" dirty="0">
              <a:solidFill>
                <a:srgbClr val="FFFFFF"/>
              </a:solidFill>
              <a:latin typeface="Open Sauce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9016" y="9578640"/>
            <a:ext cx="6486365" cy="1028700"/>
            <a:chOff x="0" y="0"/>
            <a:chExt cx="1708343" cy="270933"/>
          </a:xfrm>
        </p:grpSpPr>
        <p:sp>
          <p:nvSpPr>
            <p:cNvPr id="3" name="Freeform 3"/>
            <p:cNvSpPr/>
            <p:nvPr/>
          </p:nvSpPr>
          <p:spPr>
            <a:xfrm>
              <a:off x="0" y="0"/>
              <a:ext cx="1708343" cy="270933"/>
            </a:xfrm>
            <a:custGeom>
              <a:avLst/>
              <a:gdLst/>
              <a:ahLst/>
              <a:cxnLst/>
              <a:rect l="l" t="t" r="r" b="b"/>
              <a:pathLst>
                <a:path w="1708343" h="270933">
                  <a:moveTo>
                    <a:pt x="119357" y="0"/>
                  </a:moveTo>
                  <a:lnTo>
                    <a:pt x="1588986" y="0"/>
                  </a:lnTo>
                  <a:cubicBezTo>
                    <a:pt x="1654905" y="0"/>
                    <a:pt x="1708343" y="53438"/>
                    <a:pt x="1708343" y="119357"/>
                  </a:cubicBezTo>
                  <a:lnTo>
                    <a:pt x="1708343" y="151577"/>
                  </a:lnTo>
                  <a:cubicBezTo>
                    <a:pt x="1708343" y="183232"/>
                    <a:pt x="1695768" y="213591"/>
                    <a:pt x="1673384" y="235975"/>
                  </a:cubicBezTo>
                  <a:cubicBezTo>
                    <a:pt x="1651000" y="258358"/>
                    <a:pt x="1620642" y="270933"/>
                    <a:pt x="1588986" y="270933"/>
                  </a:cubicBezTo>
                  <a:lnTo>
                    <a:pt x="119357" y="270933"/>
                  </a:lnTo>
                  <a:cubicBezTo>
                    <a:pt x="53438" y="270933"/>
                    <a:pt x="0" y="217495"/>
                    <a:pt x="0" y="151577"/>
                  </a:cubicBezTo>
                  <a:lnTo>
                    <a:pt x="0" y="119357"/>
                  </a:lnTo>
                  <a:cubicBezTo>
                    <a:pt x="0" y="53438"/>
                    <a:pt x="53438" y="0"/>
                    <a:pt x="119357" y="0"/>
                  </a:cubicBezTo>
                  <a:close/>
                </a:path>
              </a:pathLst>
            </a:custGeom>
            <a:solidFill>
              <a:srgbClr val="F4AE42"/>
            </a:solidFill>
          </p:spPr>
          <p:txBody>
            <a:bodyPr/>
            <a:lstStyle/>
            <a:p>
              <a:endParaRPr lang="en-GE"/>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3310361" y="9966660"/>
            <a:ext cx="15903157" cy="640680"/>
            <a:chOff x="0" y="0"/>
            <a:chExt cx="4188486" cy="168739"/>
          </a:xfrm>
        </p:grpSpPr>
        <p:sp>
          <p:nvSpPr>
            <p:cNvPr id="6" name="Freeform 6"/>
            <p:cNvSpPr/>
            <p:nvPr/>
          </p:nvSpPr>
          <p:spPr>
            <a:xfrm>
              <a:off x="0" y="0"/>
              <a:ext cx="4188486" cy="168739"/>
            </a:xfrm>
            <a:custGeom>
              <a:avLst/>
              <a:gdLst/>
              <a:ahLst/>
              <a:cxnLst/>
              <a:rect l="l" t="t" r="r" b="b"/>
              <a:pathLst>
                <a:path w="4188486" h="168739">
                  <a:moveTo>
                    <a:pt x="203200" y="0"/>
                  </a:moveTo>
                  <a:lnTo>
                    <a:pt x="4188486" y="0"/>
                  </a:lnTo>
                  <a:lnTo>
                    <a:pt x="3985286" y="168739"/>
                  </a:lnTo>
                  <a:lnTo>
                    <a:pt x="0" y="168739"/>
                  </a:lnTo>
                  <a:lnTo>
                    <a:pt x="203200" y="0"/>
                  </a:lnTo>
                  <a:close/>
                </a:path>
              </a:pathLst>
            </a:custGeom>
            <a:solidFill>
              <a:srgbClr val="0F91CB"/>
            </a:solidFill>
          </p:spPr>
          <p:txBody>
            <a:bodyPr/>
            <a:lstStyle/>
            <a:p>
              <a:endParaRPr lang="en-GE"/>
            </a:p>
          </p:txBody>
        </p:sp>
        <p:sp>
          <p:nvSpPr>
            <p:cNvPr id="7" name="TextBox 7"/>
            <p:cNvSpPr txBox="1"/>
            <p:nvPr/>
          </p:nvSpPr>
          <p:spPr>
            <a:xfrm>
              <a:off x="101600" y="-28575"/>
              <a:ext cx="609600" cy="6381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41063" y="400883"/>
            <a:ext cx="975275" cy="1255634"/>
          </a:xfrm>
          <a:custGeom>
            <a:avLst/>
            <a:gdLst/>
            <a:ahLst/>
            <a:cxnLst/>
            <a:rect l="l" t="t" r="r" b="b"/>
            <a:pathLst>
              <a:path w="975275" h="1255634">
                <a:moveTo>
                  <a:pt x="0" y="0"/>
                </a:moveTo>
                <a:lnTo>
                  <a:pt x="975274" y="0"/>
                </a:lnTo>
                <a:lnTo>
                  <a:pt x="975274" y="1255634"/>
                </a:lnTo>
                <a:lnTo>
                  <a:pt x="0" y="1255634"/>
                </a:lnTo>
                <a:lnTo>
                  <a:pt x="0" y="0"/>
                </a:lnTo>
                <a:close/>
              </a:path>
            </a:pathLst>
          </a:custGeom>
          <a:blipFill>
            <a:blip r:embed="rId2"/>
            <a:stretch>
              <a:fillRect/>
            </a:stretch>
          </a:blipFill>
        </p:spPr>
        <p:txBody>
          <a:bodyPr/>
          <a:lstStyle/>
          <a:p>
            <a:endParaRPr lang="en-GE"/>
          </a:p>
        </p:txBody>
      </p:sp>
      <p:sp>
        <p:nvSpPr>
          <p:cNvPr id="11" name="TextBox 11"/>
          <p:cNvSpPr txBox="1"/>
          <p:nvPr/>
        </p:nvSpPr>
        <p:spPr>
          <a:xfrm>
            <a:off x="1828800" y="400883"/>
            <a:ext cx="13792199" cy="1644233"/>
          </a:xfrm>
          <a:prstGeom prst="rect">
            <a:avLst/>
          </a:prstGeom>
        </p:spPr>
        <p:txBody>
          <a:bodyPr wrap="square" lIns="0" tIns="0" rIns="0" bIns="0" rtlCol="0" anchor="t">
            <a:spAutoFit/>
          </a:bodyPr>
          <a:lstStyle/>
          <a:p>
            <a:pPr algn="ctr">
              <a:lnSpc>
                <a:spcPts val="6678"/>
              </a:lnSpc>
            </a:pPr>
            <a:r>
              <a:rPr lang="ka-GE" sz="4770" dirty="0">
                <a:solidFill>
                  <a:srgbClr val="0F91CB"/>
                </a:solidFill>
                <a:latin typeface="Open Sauce Bold"/>
              </a:rPr>
              <a:t>Differences between energy markets</a:t>
            </a:r>
          </a:p>
          <a:p>
            <a:pPr algn="ctr">
              <a:lnSpc>
                <a:spcPts val="6678"/>
              </a:lnSpc>
            </a:pPr>
            <a:r>
              <a:rPr lang="ka-GE" sz="4770" dirty="0">
                <a:solidFill>
                  <a:srgbClr val="0F91CB"/>
                </a:solidFill>
                <a:latin typeface="Open Sauce Bold"/>
              </a:rPr>
              <a:t>in the Region</a:t>
            </a:r>
            <a:endParaRPr lang="en-US" sz="4770" dirty="0">
              <a:solidFill>
                <a:srgbClr val="0F91CB"/>
              </a:solidFill>
              <a:latin typeface="Open Sauce Bold"/>
            </a:endParaRPr>
          </a:p>
        </p:txBody>
      </p:sp>
      <p:sp>
        <p:nvSpPr>
          <p:cNvPr id="12" name="TextBox 12"/>
          <p:cNvSpPr txBox="1"/>
          <p:nvPr/>
        </p:nvSpPr>
        <p:spPr>
          <a:xfrm>
            <a:off x="541063" y="9754408"/>
            <a:ext cx="3352650" cy="405454"/>
          </a:xfrm>
          <a:prstGeom prst="rect">
            <a:avLst/>
          </a:prstGeom>
        </p:spPr>
        <p:txBody>
          <a:bodyPr lIns="0" tIns="0" rIns="0" bIns="0" rtlCol="0" anchor="t">
            <a:spAutoFit/>
          </a:bodyPr>
          <a:lstStyle/>
          <a:p>
            <a:pPr marL="0" lvl="0" indent="0" algn="l">
              <a:lnSpc>
                <a:spcPts val="3346"/>
              </a:lnSpc>
              <a:spcBef>
                <a:spcPct val="0"/>
              </a:spcBef>
            </a:pPr>
            <a:r>
              <a:rPr lang="en-US" sz="2574" u="sng">
                <a:solidFill>
                  <a:srgbClr val="000000"/>
                </a:solidFill>
                <a:latin typeface="Open Sauce Bold"/>
              </a:rPr>
              <a:t> www.greda.ge</a:t>
            </a:r>
          </a:p>
        </p:txBody>
      </p:sp>
      <p:sp>
        <p:nvSpPr>
          <p:cNvPr id="13" name="TextBox 13"/>
          <p:cNvSpPr txBox="1"/>
          <p:nvPr/>
        </p:nvSpPr>
        <p:spPr>
          <a:xfrm>
            <a:off x="1286034" y="2785904"/>
            <a:ext cx="6791166" cy="2016449"/>
          </a:xfrm>
          <a:prstGeom prst="rect">
            <a:avLst/>
          </a:prstGeom>
        </p:spPr>
        <p:txBody>
          <a:bodyPr wrap="square" lIns="0" tIns="0" rIns="0" bIns="0" rtlCol="0" anchor="t">
            <a:spAutoFit/>
          </a:bodyPr>
          <a:lstStyle/>
          <a:p>
            <a:pPr>
              <a:lnSpc>
                <a:spcPts val="3190"/>
              </a:lnSpc>
              <a:spcBef>
                <a:spcPct val="0"/>
              </a:spcBef>
            </a:pPr>
            <a:r>
              <a:rPr lang="ka-GE" sz="2279" dirty="0">
                <a:latin typeface="Open Sauce"/>
              </a:rPr>
              <a:t>Liberalisation – L</a:t>
            </a:r>
            <a:r>
              <a:rPr lang="en-GB" sz="2279" dirty="0" err="1">
                <a:latin typeface="Open Sauce"/>
              </a:rPr>
              <a:t>i</a:t>
            </a:r>
            <a:r>
              <a:rPr lang="ka-GE" sz="2279" dirty="0">
                <a:latin typeface="Open Sauce"/>
              </a:rPr>
              <a:t>beralised </a:t>
            </a:r>
          </a:p>
          <a:p>
            <a:pPr>
              <a:lnSpc>
                <a:spcPts val="3190"/>
              </a:lnSpc>
              <a:spcBef>
                <a:spcPct val="0"/>
              </a:spcBef>
            </a:pPr>
            <a:r>
              <a:rPr lang="ka-GE" sz="2279" dirty="0">
                <a:latin typeface="Open Sauce"/>
              </a:rPr>
              <a:t>Establishment of NRA – 200</a:t>
            </a:r>
            <a:r>
              <a:rPr lang="en-US" sz="2279" dirty="0">
                <a:latin typeface="Open Sauce"/>
              </a:rPr>
              <a:t>4</a:t>
            </a:r>
            <a:endParaRPr lang="ka-GE" sz="2279" dirty="0">
              <a:latin typeface="Open Sauce"/>
            </a:endParaRPr>
          </a:p>
          <a:p>
            <a:pPr>
              <a:lnSpc>
                <a:spcPts val="3190"/>
              </a:lnSpc>
              <a:spcBef>
                <a:spcPct val="0"/>
              </a:spcBef>
            </a:pPr>
            <a:r>
              <a:rPr lang="ka-GE" sz="2279" dirty="0">
                <a:latin typeface="Open Sauce"/>
              </a:rPr>
              <a:t>Establishment of the Organized Electricity Market – 20</a:t>
            </a:r>
            <a:r>
              <a:rPr lang="en-US" sz="2279" dirty="0">
                <a:latin typeface="Open Sauce"/>
              </a:rPr>
              <a:t>12</a:t>
            </a:r>
            <a:endParaRPr lang="ka-GE" sz="2279" dirty="0">
              <a:latin typeface="Open Sauce"/>
            </a:endParaRPr>
          </a:p>
          <a:p>
            <a:pPr>
              <a:lnSpc>
                <a:spcPts val="3190"/>
              </a:lnSpc>
              <a:spcBef>
                <a:spcPct val="0"/>
              </a:spcBef>
            </a:pPr>
            <a:r>
              <a:rPr lang="ka-GE" sz="2279" dirty="0">
                <a:latin typeface="Open Sauce"/>
              </a:rPr>
              <a:t>Amendment of Renewable Energy Law – 20</a:t>
            </a:r>
            <a:r>
              <a:rPr lang="en-US" sz="2279" dirty="0">
                <a:latin typeface="Open Sauce"/>
              </a:rPr>
              <a:t>07</a:t>
            </a:r>
            <a:r>
              <a:rPr lang="ka-GE" sz="2279" dirty="0">
                <a:latin typeface="Open Sauce"/>
              </a:rPr>
              <a:t>  </a:t>
            </a:r>
            <a:endParaRPr lang="en-US" sz="2279" dirty="0">
              <a:latin typeface="Open Sauce"/>
            </a:endParaRPr>
          </a:p>
        </p:txBody>
      </p:sp>
      <p:sp>
        <p:nvSpPr>
          <p:cNvPr id="21" name="TextBox 13">
            <a:extLst>
              <a:ext uri="{FF2B5EF4-FFF2-40B4-BE49-F238E27FC236}">
                <a16:creationId xmlns:a16="http://schemas.microsoft.com/office/drawing/2014/main" id="{9A95E8C1-5AFD-052D-9792-CAC0AEE32D76}"/>
              </a:ext>
            </a:extLst>
          </p:cNvPr>
          <p:cNvSpPr txBox="1"/>
          <p:nvPr/>
        </p:nvSpPr>
        <p:spPr>
          <a:xfrm>
            <a:off x="7772400" y="2153033"/>
            <a:ext cx="1744133" cy="410369"/>
          </a:xfrm>
          <a:prstGeom prst="rect">
            <a:avLst/>
          </a:prstGeom>
        </p:spPr>
        <p:txBody>
          <a:bodyPr wrap="square" lIns="0" tIns="0" rIns="0" bIns="0" rtlCol="0" anchor="t">
            <a:spAutoFit/>
          </a:bodyPr>
          <a:lstStyle/>
          <a:p>
            <a:pPr>
              <a:lnSpc>
                <a:spcPts val="3190"/>
              </a:lnSpc>
              <a:spcBef>
                <a:spcPct val="0"/>
              </a:spcBef>
            </a:pPr>
            <a:r>
              <a:rPr lang="ka-GE" sz="2279" dirty="0">
                <a:solidFill>
                  <a:srgbClr val="000000"/>
                </a:solidFill>
                <a:latin typeface="Open Sauce"/>
              </a:rPr>
              <a:t> </a:t>
            </a:r>
            <a:r>
              <a:rPr lang="en-US" sz="2800" b="1" dirty="0">
                <a:solidFill>
                  <a:srgbClr val="000000"/>
                </a:solidFill>
                <a:latin typeface="Open Sauce"/>
              </a:rPr>
              <a:t>Russia</a:t>
            </a:r>
          </a:p>
        </p:txBody>
      </p:sp>
      <p:sp>
        <p:nvSpPr>
          <p:cNvPr id="24" name="TextBox 23">
            <a:extLst>
              <a:ext uri="{FF2B5EF4-FFF2-40B4-BE49-F238E27FC236}">
                <a16:creationId xmlns:a16="http://schemas.microsoft.com/office/drawing/2014/main" id="{B6C96FB8-6888-03B9-8020-AB66F0C49913}"/>
              </a:ext>
            </a:extLst>
          </p:cNvPr>
          <p:cNvSpPr txBox="1"/>
          <p:nvPr/>
        </p:nvSpPr>
        <p:spPr>
          <a:xfrm>
            <a:off x="9296400" y="9015382"/>
            <a:ext cx="6181566" cy="253916"/>
          </a:xfrm>
          <a:prstGeom prst="rect">
            <a:avLst/>
          </a:prstGeom>
          <a:noFill/>
        </p:spPr>
        <p:txBody>
          <a:bodyPr wrap="square" rtlCol="0">
            <a:spAutoFit/>
          </a:bodyPr>
          <a:lstStyle/>
          <a:p>
            <a:r>
              <a:rPr lang="en-US" sz="1050" dirty="0"/>
              <a:t>Source: https://</a:t>
            </a:r>
            <a:r>
              <a:rPr lang="en-US" sz="1050" dirty="0" err="1"/>
              <a:t>iea.blob.core.windows.net</a:t>
            </a:r>
            <a:r>
              <a:rPr lang="en-US" sz="1050" dirty="0"/>
              <a:t>/assets/2a1df6a4-9929-4c0f-a050-c2c695e694ee/</a:t>
            </a:r>
            <a:r>
              <a:rPr lang="en-US" sz="1050" dirty="0" err="1"/>
              <a:t>russianelec.pdf</a:t>
            </a:r>
            <a:endParaRPr lang="en-US" sz="1050" dirty="0"/>
          </a:p>
        </p:txBody>
      </p:sp>
      <p:pic>
        <p:nvPicPr>
          <p:cNvPr id="9" name="Picture 2">
            <a:extLst>
              <a:ext uri="{FF2B5EF4-FFF2-40B4-BE49-F238E27FC236}">
                <a16:creationId xmlns:a16="http://schemas.microsoft.com/office/drawing/2014/main" id="{D7F28121-81AB-FC86-AE19-B6A55C757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200" y="2596555"/>
            <a:ext cx="1374243"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9F2F38A-994F-3591-4AA7-1DD7B7F5329D}"/>
              </a:ext>
            </a:extLst>
          </p:cNvPr>
          <p:cNvPicPr>
            <a:picLocks noChangeAspect="1"/>
          </p:cNvPicPr>
          <p:nvPr/>
        </p:nvPicPr>
        <p:blipFill>
          <a:blip r:embed="rId4"/>
          <a:stretch>
            <a:fillRect/>
          </a:stretch>
        </p:blipFill>
        <p:spPr>
          <a:xfrm>
            <a:off x="8619066" y="3582273"/>
            <a:ext cx="8478074" cy="5220857"/>
          </a:xfrm>
          <a:prstGeom prst="rect">
            <a:avLst/>
          </a:prstGeom>
        </p:spPr>
      </p:pic>
    </p:spTree>
    <p:extLst>
      <p:ext uri="{BB962C8B-B14F-4D97-AF65-F5344CB8AC3E}">
        <p14:creationId xmlns:p14="http://schemas.microsoft.com/office/powerpoint/2010/main" val="114134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9016" y="9578640"/>
            <a:ext cx="6486365" cy="1028700"/>
            <a:chOff x="0" y="0"/>
            <a:chExt cx="1708343" cy="270933"/>
          </a:xfrm>
        </p:grpSpPr>
        <p:sp>
          <p:nvSpPr>
            <p:cNvPr id="3" name="Freeform 3"/>
            <p:cNvSpPr/>
            <p:nvPr/>
          </p:nvSpPr>
          <p:spPr>
            <a:xfrm>
              <a:off x="0" y="0"/>
              <a:ext cx="1708343" cy="270933"/>
            </a:xfrm>
            <a:custGeom>
              <a:avLst/>
              <a:gdLst/>
              <a:ahLst/>
              <a:cxnLst/>
              <a:rect l="l" t="t" r="r" b="b"/>
              <a:pathLst>
                <a:path w="1708343" h="270933">
                  <a:moveTo>
                    <a:pt x="119357" y="0"/>
                  </a:moveTo>
                  <a:lnTo>
                    <a:pt x="1588986" y="0"/>
                  </a:lnTo>
                  <a:cubicBezTo>
                    <a:pt x="1654905" y="0"/>
                    <a:pt x="1708343" y="53438"/>
                    <a:pt x="1708343" y="119357"/>
                  </a:cubicBezTo>
                  <a:lnTo>
                    <a:pt x="1708343" y="151577"/>
                  </a:lnTo>
                  <a:cubicBezTo>
                    <a:pt x="1708343" y="183232"/>
                    <a:pt x="1695768" y="213591"/>
                    <a:pt x="1673384" y="235975"/>
                  </a:cubicBezTo>
                  <a:cubicBezTo>
                    <a:pt x="1651000" y="258358"/>
                    <a:pt x="1620642" y="270933"/>
                    <a:pt x="1588986" y="270933"/>
                  </a:cubicBezTo>
                  <a:lnTo>
                    <a:pt x="119357" y="270933"/>
                  </a:lnTo>
                  <a:cubicBezTo>
                    <a:pt x="53438" y="270933"/>
                    <a:pt x="0" y="217495"/>
                    <a:pt x="0" y="151577"/>
                  </a:cubicBezTo>
                  <a:lnTo>
                    <a:pt x="0" y="119357"/>
                  </a:lnTo>
                  <a:cubicBezTo>
                    <a:pt x="0" y="53438"/>
                    <a:pt x="53438" y="0"/>
                    <a:pt x="119357" y="0"/>
                  </a:cubicBezTo>
                  <a:close/>
                </a:path>
              </a:pathLst>
            </a:custGeom>
            <a:solidFill>
              <a:srgbClr val="F4AE42"/>
            </a:solidFill>
          </p:spPr>
          <p:txBody>
            <a:bodyPr/>
            <a:lstStyle/>
            <a:p>
              <a:endParaRPr lang="en-GE"/>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3310361" y="9966660"/>
            <a:ext cx="15903157" cy="640680"/>
            <a:chOff x="0" y="0"/>
            <a:chExt cx="4188486" cy="168739"/>
          </a:xfrm>
        </p:grpSpPr>
        <p:sp>
          <p:nvSpPr>
            <p:cNvPr id="6" name="Freeform 6"/>
            <p:cNvSpPr/>
            <p:nvPr/>
          </p:nvSpPr>
          <p:spPr>
            <a:xfrm>
              <a:off x="0" y="0"/>
              <a:ext cx="4188486" cy="168739"/>
            </a:xfrm>
            <a:custGeom>
              <a:avLst/>
              <a:gdLst/>
              <a:ahLst/>
              <a:cxnLst/>
              <a:rect l="l" t="t" r="r" b="b"/>
              <a:pathLst>
                <a:path w="4188486" h="168739">
                  <a:moveTo>
                    <a:pt x="203200" y="0"/>
                  </a:moveTo>
                  <a:lnTo>
                    <a:pt x="4188486" y="0"/>
                  </a:lnTo>
                  <a:lnTo>
                    <a:pt x="3985286" y="168739"/>
                  </a:lnTo>
                  <a:lnTo>
                    <a:pt x="0" y="168739"/>
                  </a:lnTo>
                  <a:lnTo>
                    <a:pt x="203200" y="0"/>
                  </a:lnTo>
                  <a:close/>
                </a:path>
              </a:pathLst>
            </a:custGeom>
            <a:solidFill>
              <a:srgbClr val="0F91CB"/>
            </a:solidFill>
          </p:spPr>
          <p:txBody>
            <a:bodyPr/>
            <a:lstStyle/>
            <a:p>
              <a:endParaRPr lang="en-GE"/>
            </a:p>
          </p:txBody>
        </p:sp>
        <p:sp>
          <p:nvSpPr>
            <p:cNvPr id="7" name="TextBox 7"/>
            <p:cNvSpPr txBox="1"/>
            <p:nvPr/>
          </p:nvSpPr>
          <p:spPr>
            <a:xfrm>
              <a:off x="101600" y="-28575"/>
              <a:ext cx="609600" cy="6381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41063" y="400883"/>
            <a:ext cx="975275" cy="1255634"/>
          </a:xfrm>
          <a:custGeom>
            <a:avLst/>
            <a:gdLst/>
            <a:ahLst/>
            <a:cxnLst/>
            <a:rect l="l" t="t" r="r" b="b"/>
            <a:pathLst>
              <a:path w="975275" h="1255634">
                <a:moveTo>
                  <a:pt x="0" y="0"/>
                </a:moveTo>
                <a:lnTo>
                  <a:pt x="975274" y="0"/>
                </a:lnTo>
                <a:lnTo>
                  <a:pt x="975274" y="1255634"/>
                </a:lnTo>
                <a:lnTo>
                  <a:pt x="0" y="1255634"/>
                </a:lnTo>
                <a:lnTo>
                  <a:pt x="0" y="0"/>
                </a:lnTo>
                <a:close/>
              </a:path>
            </a:pathLst>
          </a:custGeom>
          <a:blipFill>
            <a:blip r:embed="rId2"/>
            <a:stretch>
              <a:fillRect/>
            </a:stretch>
          </a:blipFill>
        </p:spPr>
        <p:txBody>
          <a:bodyPr/>
          <a:lstStyle/>
          <a:p>
            <a:endParaRPr lang="en-GE"/>
          </a:p>
        </p:txBody>
      </p:sp>
      <p:sp>
        <p:nvSpPr>
          <p:cNvPr id="11" name="TextBox 11"/>
          <p:cNvSpPr txBox="1"/>
          <p:nvPr/>
        </p:nvSpPr>
        <p:spPr>
          <a:xfrm>
            <a:off x="1828800" y="400883"/>
            <a:ext cx="13792199" cy="1644233"/>
          </a:xfrm>
          <a:prstGeom prst="rect">
            <a:avLst/>
          </a:prstGeom>
        </p:spPr>
        <p:txBody>
          <a:bodyPr wrap="square" lIns="0" tIns="0" rIns="0" bIns="0" rtlCol="0" anchor="t">
            <a:spAutoFit/>
          </a:bodyPr>
          <a:lstStyle/>
          <a:p>
            <a:pPr algn="ctr">
              <a:lnSpc>
                <a:spcPts val="6678"/>
              </a:lnSpc>
            </a:pPr>
            <a:r>
              <a:rPr lang="ka-GE" sz="4770" dirty="0">
                <a:solidFill>
                  <a:srgbClr val="0F91CB"/>
                </a:solidFill>
                <a:latin typeface="Open Sauce Bold"/>
              </a:rPr>
              <a:t>Differences between energy markets</a:t>
            </a:r>
          </a:p>
          <a:p>
            <a:pPr algn="ctr">
              <a:lnSpc>
                <a:spcPts val="6678"/>
              </a:lnSpc>
            </a:pPr>
            <a:r>
              <a:rPr lang="ka-GE" sz="4770" dirty="0">
                <a:solidFill>
                  <a:srgbClr val="0F91CB"/>
                </a:solidFill>
                <a:latin typeface="Open Sauce Bold"/>
              </a:rPr>
              <a:t>in the Region</a:t>
            </a:r>
            <a:endParaRPr lang="en-US" sz="4770" dirty="0">
              <a:solidFill>
                <a:srgbClr val="0F91CB"/>
              </a:solidFill>
              <a:latin typeface="Open Sauce Bold"/>
            </a:endParaRPr>
          </a:p>
        </p:txBody>
      </p:sp>
      <p:sp>
        <p:nvSpPr>
          <p:cNvPr id="12" name="TextBox 12"/>
          <p:cNvSpPr txBox="1"/>
          <p:nvPr/>
        </p:nvSpPr>
        <p:spPr>
          <a:xfrm>
            <a:off x="541063" y="9754408"/>
            <a:ext cx="3352650" cy="405454"/>
          </a:xfrm>
          <a:prstGeom prst="rect">
            <a:avLst/>
          </a:prstGeom>
        </p:spPr>
        <p:txBody>
          <a:bodyPr lIns="0" tIns="0" rIns="0" bIns="0" rtlCol="0" anchor="t">
            <a:spAutoFit/>
          </a:bodyPr>
          <a:lstStyle/>
          <a:p>
            <a:pPr marL="0" lvl="0" indent="0" algn="l">
              <a:lnSpc>
                <a:spcPts val="3346"/>
              </a:lnSpc>
              <a:spcBef>
                <a:spcPct val="0"/>
              </a:spcBef>
            </a:pPr>
            <a:r>
              <a:rPr lang="en-US" sz="2574" u="sng">
                <a:solidFill>
                  <a:srgbClr val="000000"/>
                </a:solidFill>
                <a:latin typeface="Open Sauce Bold"/>
              </a:rPr>
              <a:t> www.greda.ge</a:t>
            </a:r>
          </a:p>
        </p:txBody>
      </p:sp>
      <p:sp>
        <p:nvSpPr>
          <p:cNvPr id="13" name="TextBox 13"/>
          <p:cNvSpPr txBox="1"/>
          <p:nvPr/>
        </p:nvSpPr>
        <p:spPr>
          <a:xfrm>
            <a:off x="1051547" y="3620806"/>
            <a:ext cx="7025653" cy="2016449"/>
          </a:xfrm>
          <a:prstGeom prst="rect">
            <a:avLst/>
          </a:prstGeom>
        </p:spPr>
        <p:txBody>
          <a:bodyPr wrap="square" lIns="0" tIns="0" rIns="0" bIns="0" rtlCol="0" anchor="t">
            <a:spAutoFit/>
          </a:bodyPr>
          <a:lstStyle/>
          <a:p>
            <a:pPr>
              <a:lnSpc>
                <a:spcPts val="3190"/>
              </a:lnSpc>
              <a:spcBef>
                <a:spcPct val="0"/>
              </a:spcBef>
            </a:pPr>
            <a:r>
              <a:rPr lang="ka-GE" sz="2279" dirty="0">
                <a:latin typeface="Open Sauce"/>
              </a:rPr>
              <a:t>Liberalisation – </a:t>
            </a:r>
            <a:r>
              <a:rPr lang="en-US" sz="2279" dirty="0">
                <a:latin typeface="Open Sauce"/>
              </a:rPr>
              <a:t>non </a:t>
            </a:r>
            <a:r>
              <a:rPr lang="ka-GE" sz="2279" dirty="0">
                <a:latin typeface="Open Sauce"/>
              </a:rPr>
              <a:t>L</a:t>
            </a:r>
            <a:r>
              <a:rPr lang="en-GB" sz="2279" dirty="0" err="1">
                <a:latin typeface="Open Sauce"/>
              </a:rPr>
              <a:t>i</a:t>
            </a:r>
            <a:r>
              <a:rPr lang="ka-GE" sz="2279" dirty="0">
                <a:latin typeface="Open Sauce"/>
              </a:rPr>
              <a:t>beralised </a:t>
            </a:r>
          </a:p>
          <a:p>
            <a:pPr>
              <a:lnSpc>
                <a:spcPts val="3190"/>
              </a:lnSpc>
              <a:spcBef>
                <a:spcPct val="0"/>
              </a:spcBef>
            </a:pPr>
            <a:r>
              <a:rPr lang="ka-GE" sz="2279" dirty="0">
                <a:latin typeface="Open Sauce"/>
              </a:rPr>
              <a:t>Establishment of NRA – 20</a:t>
            </a:r>
            <a:r>
              <a:rPr lang="en-US" sz="2279" dirty="0">
                <a:latin typeface="Open Sauce"/>
              </a:rPr>
              <a:t>17</a:t>
            </a:r>
            <a:endParaRPr lang="ka-GE" sz="2279" dirty="0">
              <a:latin typeface="Open Sauce"/>
            </a:endParaRPr>
          </a:p>
          <a:p>
            <a:pPr>
              <a:lnSpc>
                <a:spcPts val="3190"/>
              </a:lnSpc>
              <a:spcBef>
                <a:spcPct val="0"/>
              </a:spcBef>
            </a:pPr>
            <a:r>
              <a:rPr lang="ka-GE" sz="2279" dirty="0">
                <a:latin typeface="Open Sauce"/>
              </a:rPr>
              <a:t>Establishment of the </a:t>
            </a:r>
            <a:r>
              <a:rPr lang="en-US" sz="2279" dirty="0">
                <a:latin typeface="Open Sauce"/>
              </a:rPr>
              <a:t>Current</a:t>
            </a:r>
            <a:r>
              <a:rPr lang="ka-GE" sz="2279" dirty="0">
                <a:latin typeface="Open Sauce"/>
              </a:rPr>
              <a:t> Electricity Market – 20</a:t>
            </a:r>
            <a:r>
              <a:rPr lang="en-US" sz="2279" dirty="0">
                <a:latin typeface="Open Sauce"/>
              </a:rPr>
              <a:t>03</a:t>
            </a:r>
            <a:endParaRPr lang="ka-GE" sz="2279" dirty="0">
              <a:latin typeface="Open Sauce"/>
            </a:endParaRPr>
          </a:p>
          <a:p>
            <a:pPr>
              <a:lnSpc>
                <a:spcPts val="3190"/>
              </a:lnSpc>
              <a:spcBef>
                <a:spcPct val="0"/>
              </a:spcBef>
            </a:pPr>
            <a:r>
              <a:rPr lang="ka-GE" sz="2279" dirty="0">
                <a:latin typeface="Open Sauce"/>
              </a:rPr>
              <a:t>Amendment of Renewable Energy Law – 20</a:t>
            </a:r>
            <a:r>
              <a:rPr lang="en-US" sz="2279" dirty="0">
                <a:latin typeface="Open Sauce"/>
              </a:rPr>
              <a:t>21</a:t>
            </a:r>
            <a:r>
              <a:rPr lang="ka-GE" sz="2279" dirty="0">
                <a:latin typeface="Open Sauce"/>
              </a:rPr>
              <a:t>  </a:t>
            </a:r>
            <a:endParaRPr lang="en-US" sz="2279" dirty="0">
              <a:latin typeface="Open Sauce"/>
            </a:endParaRPr>
          </a:p>
        </p:txBody>
      </p:sp>
      <p:sp>
        <p:nvSpPr>
          <p:cNvPr id="21" name="TextBox 13">
            <a:extLst>
              <a:ext uri="{FF2B5EF4-FFF2-40B4-BE49-F238E27FC236}">
                <a16:creationId xmlns:a16="http://schemas.microsoft.com/office/drawing/2014/main" id="{9A95E8C1-5AFD-052D-9792-CAC0AEE32D76}"/>
              </a:ext>
            </a:extLst>
          </p:cNvPr>
          <p:cNvSpPr txBox="1"/>
          <p:nvPr/>
        </p:nvSpPr>
        <p:spPr>
          <a:xfrm>
            <a:off x="7315200" y="2153033"/>
            <a:ext cx="2201333" cy="410369"/>
          </a:xfrm>
          <a:prstGeom prst="rect">
            <a:avLst/>
          </a:prstGeom>
        </p:spPr>
        <p:txBody>
          <a:bodyPr wrap="square" lIns="0" tIns="0" rIns="0" bIns="0" rtlCol="0" anchor="t">
            <a:spAutoFit/>
          </a:bodyPr>
          <a:lstStyle/>
          <a:p>
            <a:pPr>
              <a:lnSpc>
                <a:spcPts val="3190"/>
              </a:lnSpc>
              <a:spcBef>
                <a:spcPct val="0"/>
              </a:spcBef>
            </a:pPr>
            <a:r>
              <a:rPr lang="ka-GE" sz="2279" dirty="0">
                <a:solidFill>
                  <a:srgbClr val="000000"/>
                </a:solidFill>
                <a:latin typeface="Open Sauce"/>
              </a:rPr>
              <a:t> </a:t>
            </a:r>
            <a:r>
              <a:rPr lang="en-US" sz="2800" b="1" dirty="0">
                <a:solidFill>
                  <a:srgbClr val="000000"/>
                </a:solidFill>
                <a:latin typeface="Open Sauce"/>
              </a:rPr>
              <a:t>Azerbaijan</a:t>
            </a:r>
          </a:p>
        </p:txBody>
      </p:sp>
      <p:pic>
        <p:nvPicPr>
          <p:cNvPr id="14" name="Picture 4">
            <a:extLst>
              <a:ext uri="{FF2B5EF4-FFF2-40B4-BE49-F238E27FC236}">
                <a16:creationId xmlns:a16="http://schemas.microsoft.com/office/drawing/2014/main" id="{0DA68DD5-C1DD-7195-564D-92DC5328B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9600" y="2175006"/>
            <a:ext cx="1828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8466BA98-9C32-6BEB-1804-2D61D5AC1AC8}"/>
              </a:ext>
            </a:extLst>
          </p:cNvPr>
          <p:cNvPicPr>
            <a:picLocks noChangeAspect="1"/>
          </p:cNvPicPr>
          <p:nvPr/>
        </p:nvPicPr>
        <p:blipFill>
          <a:blip r:embed="rId4"/>
          <a:stretch>
            <a:fillRect/>
          </a:stretch>
        </p:blipFill>
        <p:spPr>
          <a:xfrm>
            <a:off x="8724899" y="3393633"/>
            <a:ext cx="8511554" cy="5515623"/>
          </a:xfrm>
          <a:prstGeom prst="rect">
            <a:avLst/>
          </a:prstGeom>
        </p:spPr>
      </p:pic>
      <p:sp>
        <p:nvSpPr>
          <p:cNvPr id="19" name="TextBox 18">
            <a:extLst>
              <a:ext uri="{FF2B5EF4-FFF2-40B4-BE49-F238E27FC236}">
                <a16:creationId xmlns:a16="http://schemas.microsoft.com/office/drawing/2014/main" id="{CBEA4916-4F7E-01C2-003C-1B0E83DD42A6}"/>
              </a:ext>
            </a:extLst>
          </p:cNvPr>
          <p:cNvSpPr txBox="1"/>
          <p:nvPr/>
        </p:nvSpPr>
        <p:spPr>
          <a:xfrm>
            <a:off x="9372601" y="9121508"/>
            <a:ext cx="7696200" cy="738664"/>
          </a:xfrm>
          <a:prstGeom prst="rect">
            <a:avLst/>
          </a:prstGeom>
          <a:noFill/>
        </p:spPr>
        <p:txBody>
          <a:bodyPr wrap="square">
            <a:spAutoFit/>
          </a:bodyPr>
          <a:lstStyle/>
          <a:p>
            <a:r>
              <a:rPr lang="en-US" sz="1400" dirty="0"/>
              <a:t>Source: https://</a:t>
            </a:r>
            <a:r>
              <a:rPr lang="en-US" sz="1400" dirty="0" err="1"/>
              <a:t>regulator.gov.az</a:t>
            </a:r>
            <a:r>
              <a:rPr lang="en-US" sz="1400" dirty="0"/>
              <a:t>/</a:t>
            </a:r>
            <a:r>
              <a:rPr lang="en-US" sz="1400" dirty="0" err="1"/>
              <a:t>en</a:t>
            </a:r>
            <a:r>
              <a:rPr lang="en-US" sz="1400" dirty="0"/>
              <a:t>/</a:t>
            </a:r>
            <a:r>
              <a:rPr lang="en-US" sz="1400" dirty="0" err="1"/>
              <a:t>elektrik</a:t>
            </a:r>
            <a:r>
              <a:rPr lang="en-US" sz="1400" dirty="0"/>
              <a:t>/</a:t>
            </a:r>
            <a:r>
              <a:rPr lang="en-US" sz="1400" dirty="0" err="1"/>
              <a:t>elektrik-enerjisi-sebekesi-ve-daxili-topdansatis-bazari</a:t>
            </a:r>
            <a:r>
              <a:rPr lang="en-US" sz="1400" dirty="0"/>
              <a:t>#:~:text=Structure%</a:t>
            </a:r>
          </a:p>
          <a:p>
            <a:r>
              <a:rPr lang="en-US" sz="1400" dirty="0"/>
              <a:t>20of%20the%20electricity%20market,the%20agreement%20between%20the%20participants.</a:t>
            </a:r>
          </a:p>
        </p:txBody>
      </p:sp>
    </p:spTree>
    <p:extLst>
      <p:ext uri="{BB962C8B-B14F-4D97-AF65-F5344CB8AC3E}">
        <p14:creationId xmlns:p14="http://schemas.microsoft.com/office/powerpoint/2010/main" val="4019907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9016" y="9578640"/>
            <a:ext cx="6486365" cy="1028700"/>
            <a:chOff x="0" y="0"/>
            <a:chExt cx="1708343" cy="270933"/>
          </a:xfrm>
        </p:grpSpPr>
        <p:sp>
          <p:nvSpPr>
            <p:cNvPr id="3" name="Freeform 3"/>
            <p:cNvSpPr/>
            <p:nvPr/>
          </p:nvSpPr>
          <p:spPr>
            <a:xfrm>
              <a:off x="0" y="0"/>
              <a:ext cx="1708343" cy="270933"/>
            </a:xfrm>
            <a:custGeom>
              <a:avLst/>
              <a:gdLst/>
              <a:ahLst/>
              <a:cxnLst/>
              <a:rect l="l" t="t" r="r" b="b"/>
              <a:pathLst>
                <a:path w="1708343" h="270933">
                  <a:moveTo>
                    <a:pt x="119357" y="0"/>
                  </a:moveTo>
                  <a:lnTo>
                    <a:pt x="1588986" y="0"/>
                  </a:lnTo>
                  <a:cubicBezTo>
                    <a:pt x="1654905" y="0"/>
                    <a:pt x="1708343" y="53438"/>
                    <a:pt x="1708343" y="119357"/>
                  </a:cubicBezTo>
                  <a:lnTo>
                    <a:pt x="1708343" y="151577"/>
                  </a:lnTo>
                  <a:cubicBezTo>
                    <a:pt x="1708343" y="183232"/>
                    <a:pt x="1695768" y="213591"/>
                    <a:pt x="1673384" y="235975"/>
                  </a:cubicBezTo>
                  <a:cubicBezTo>
                    <a:pt x="1651000" y="258358"/>
                    <a:pt x="1620642" y="270933"/>
                    <a:pt x="1588986" y="270933"/>
                  </a:cubicBezTo>
                  <a:lnTo>
                    <a:pt x="119357" y="270933"/>
                  </a:lnTo>
                  <a:cubicBezTo>
                    <a:pt x="53438" y="270933"/>
                    <a:pt x="0" y="217495"/>
                    <a:pt x="0" y="151577"/>
                  </a:cubicBezTo>
                  <a:lnTo>
                    <a:pt x="0" y="119357"/>
                  </a:lnTo>
                  <a:cubicBezTo>
                    <a:pt x="0" y="53438"/>
                    <a:pt x="53438" y="0"/>
                    <a:pt x="119357" y="0"/>
                  </a:cubicBezTo>
                  <a:close/>
                </a:path>
              </a:pathLst>
            </a:custGeom>
            <a:solidFill>
              <a:srgbClr val="F4AE42"/>
            </a:solidFill>
          </p:spPr>
          <p:txBody>
            <a:bodyPr/>
            <a:lstStyle/>
            <a:p>
              <a:endParaRPr lang="en-GE"/>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3310361" y="9966660"/>
            <a:ext cx="15903157" cy="640680"/>
            <a:chOff x="0" y="0"/>
            <a:chExt cx="4188486" cy="168739"/>
          </a:xfrm>
        </p:grpSpPr>
        <p:sp>
          <p:nvSpPr>
            <p:cNvPr id="6" name="Freeform 6"/>
            <p:cNvSpPr/>
            <p:nvPr/>
          </p:nvSpPr>
          <p:spPr>
            <a:xfrm>
              <a:off x="0" y="0"/>
              <a:ext cx="4188486" cy="168739"/>
            </a:xfrm>
            <a:custGeom>
              <a:avLst/>
              <a:gdLst/>
              <a:ahLst/>
              <a:cxnLst/>
              <a:rect l="l" t="t" r="r" b="b"/>
              <a:pathLst>
                <a:path w="4188486" h="168739">
                  <a:moveTo>
                    <a:pt x="203200" y="0"/>
                  </a:moveTo>
                  <a:lnTo>
                    <a:pt x="4188486" y="0"/>
                  </a:lnTo>
                  <a:lnTo>
                    <a:pt x="3985286" y="168739"/>
                  </a:lnTo>
                  <a:lnTo>
                    <a:pt x="0" y="168739"/>
                  </a:lnTo>
                  <a:lnTo>
                    <a:pt x="203200" y="0"/>
                  </a:lnTo>
                  <a:close/>
                </a:path>
              </a:pathLst>
            </a:custGeom>
            <a:solidFill>
              <a:srgbClr val="0F91CB"/>
            </a:solidFill>
          </p:spPr>
          <p:txBody>
            <a:bodyPr/>
            <a:lstStyle/>
            <a:p>
              <a:endParaRPr lang="en-GE"/>
            </a:p>
          </p:txBody>
        </p:sp>
        <p:sp>
          <p:nvSpPr>
            <p:cNvPr id="7" name="TextBox 7"/>
            <p:cNvSpPr txBox="1"/>
            <p:nvPr/>
          </p:nvSpPr>
          <p:spPr>
            <a:xfrm>
              <a:off x="101600" y="-28575"/>
              <a:ext cx="609600" cy="6381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41063" y="400883"/>
            <a:ext cx="975275" cy="1255634"/>
          </a:xfrm>
          <a:custGeom>
            <a:avLst/>
            <a:gdLst/>
            <a:ahLst/>
            <a:cxnLst/>
            <a:rect l="l" t="t" r="r" b="b"/>
            <a:pathLst>
              <a:path w="975275" h="1255634">
                <a:moveTo>
                  <a:pt x="0" y="0"/>
                </a:moveTo>
                <a:lnTo>
                  <a:pt x="975274" y="0"/>
                </a:lnTo>
                <a:lnTo>
                  <a:pt x="975274" y="1255634"/>
                </a:lnTo>
                <a:lnTo>
                  <a:pt x="0" y="1255634"/>
                </a:lnTo>
                <a:lnTo>
                  <a:pt x="0" y="0"/>
                </a:lnTo>
                <a:close/>
              </a:path>
            </a:pathLst>
          </a:custGeom>
          <a:blipFill>
            <a:blip r:embed="rId2"/>
            <a:stretch>
              <a:fillRect/>
            </a:stretch>
          </a:blipFill>
        </p:spPr>
        <p:txBody>
          <a:bodyPr/>
          <a:lstStyle/>
          <a:p>
            <a:endParaRPr lang="en-GE"/>
          </a:p>
        </p:txBody>
      </p:sp>
      <p:sp>
        <p:nvSpPr>
          <p:cNvPr id="11" name="TextBox 11"/>
          <p:cNvSpPr txBox="1"/>
          <p:nvPr/>
        </p:nvSpPr>
        <p:spPr>
          <a:xfrm>
            <a:off x="1828800" y="400883"/>
            <a:ext cx="13792199" cy="1644233"/>
          </a:xfrm>
          <a:prstGeom prst="rect">
            <a:avLst/>
          </a:prstGeom>
        </p:spPr>
        <p:txBody>
          <a:bodyPr wrap="square" lIns="0" tIns="0" rIns="0" bIns="0" rtlCol="0" anchor="t">
            <a:spAutoFit/>
          </a:bodyPr>
          <a:lstStyle/>
          <a:p>
            <a:pPr algn="ctr">
              <a:lnSpc>
                <a:spcPts val="6678"/>
              </a:lnSpc>
            </a:pPr>
            <a:r>
              <a:rPr lang="ka-GE" sz="4770" dirty="0">
                <a:solidFill>
                  <a:srgbClr val="0F91CB"/>
                </a:solidFill>
                <a:latin typeface="Open Sauce Bold"/>
              </a:rPr>
              <a:t>Differences between energy markets</a:t>
            </a:r>
          </a:p>
          <a:p>
            <a:pPr algn="ctr">
              <a:lnSpc>
                <a:spcPts val="6678"/>
              </a:lnSpc>
            </a:pPr>
            <a:r>
              <a:rPr lang="ka-GE" sz="4770" dirty="0">
                <a:solidFill>
                  <a:srgbClr val="0F91CB"/>
                </a:solidFill>
                <a:latin typeface="Open Sauce Bold"/>
              </a:rPr>
              <a:t>in the Region</a:t>
            </a:r>
            <a:endParaRPr lang="en-US" sz="4770" dirty="0">
              <a:solidFill>
                <a:srgbClr val="0F91CB"/>
              </a:solidFill>
              <a:latin typeface="Open Sauce Bold"/>
            </a:endParaRPr>
          </a:p>
        </p:txBody>
      </p:sp>
      <p:sp>
        <p:nvSpPr>
          <p:cNvPr id="12" name="TextBox 12"/>
          <p:cNvSpPr txBox="1"/>
          <p:nvPr/>
        </p:nvSpPr>
        <p:spPr>
          <a:xfrm>
            <a:off x="541063" y="9754408"/>
            <a:ext cx="3352650" cy="405454"/>
          </a:xfrm>
          <a:prstGeom prst="rect">
            <a:avLst/>
          </a:prstGeom>
        </p:spPr>
        <p:txBody>
          <a:bodyPr lIns="0" tIns="0" rIns="0" bIns="0" rtlCol="0" anchor="t">
            <a:spAutoFit/>
          </a:bodyPr>
          <a:lstStyle/>
          <a:p>
            <a:pPr marL="0" lvl="0" indent="0" algn="l">
              <a:lnSpc>
                <a:spcPts val="3346"/>
              </a:lnSpc>
              <a:spcBef>
                <a:spcPct val="0"/>
              </a:spcBef>
            </a:pPr>
            <a:r>
              <a:rPr lang="en-US" sz="2574" u="sng">
                <a:solidFill>
                  <a:srgbClr val="000000"/>
                </a:solidFill>
                <a:latin typeface="Open Sauce Bold"/>
              </a:rPr>
              <a:t> www.greda.ge</a:t>
            </a:r>
          </a:p>
        </p:txBody>
      </p:sp>
      <p:sp>
        <p:nvSpPr>
          <p:cNvPr id="13" name="TextBox 13"/>
          <p:cNvSpPr txBox="1"/>
          <p:nvPr/>
        </p:nvSpPr>
        <p:spPr>
          <a:xfrm>
            <a:off x="1051547" y="3620806"/>
            <a:ext cx="7025653" cy="2016449"/>
          </a:xfrm>
          <a:prstGeom prst="rect">
            <a:avLst/>
          </a:prstGeom>
        </p:spPr>
        <p:txBody>
          <a:bodyPr wrap="square" lIns="0" tIns="0" rIns="0" bIns="0" rtlCol="0" anchor="t">
            <a:spAutoFit/>
          </a:bodyPr>
          <a:lstStyle/>
          <a:p>
            <a:pPr>
              <a:lnSpc>
                <a:spcPts val="3190"/>
              </a:lnSpc>
              <a:spcBef>
                <a:spcPct val="0"/>
              </a:spcBef>
            </a:pPr>
            <a:r>
              <a:rPr lang="ka-GE" sz="2279" dirty="0">
                <a:latin typeface="Open Sauce"/>
              </a:rPr>
              <a:t>Liberalisation –</a:t>
            </a:r>
            <a:r>
              <a:rPr lang="en-US" sz="2279" dirty="0">
                <a:latin typeface="Open Sauce"/>
              </a:rPr>
              <a:t> </a:t>
            </a:r>
            <a:r>
              <a:rPr lang="ka-GE" sz="2279" dirty="0">
                <a:latin typeface="Open Sauce"/>
              </a:rPr>
              <a:t>L</a:t>
            </a:r>
            <a:r>
              <a:rPr lang="en-GB" sz="2279" dirty="0" err="1">
                <a:latin typeface="Open Sauce"/>
              </a:rPr>
              <a:t>i</a:t>
            </a:r>
            <a:r>
              <a:rPr lang="ka-GE" sz="2279" dirty="0">
                <a:latin typeface="Open Sauce"/>
              </a:rPr>
              <a:t>beralised </a:t>
            </a:r>
          </a:p>
          <a:p>
            <a:pPr>
              <a:lnSpc>
                <a:spcPts val="3190"/>
              </a:lnSpc>
              <a:spcBef>
                <a:spcPct val="0"/>
              </a:spcBef>
            </a:pPr>
            <a:r>
              <a:rPr lang="ka-GE" sz="2279" dirty="0">
                <a:latin typeface="Open Sauce"/>
              </a:rPr>
              <a:t>Establishment of NRA – </a:t>
            </a:r>
            <a:r>
              <a:rPr lang="en-US" sz="2279" dirty="0">
                <a:latin typeface="Open Sauce"/>
              </a:rPr>
              <a:t>1997</a:t>
            </a:r>
            <a:endParaRPr lang="ka-GE" sz="2279" dirty="0">
              <a:latin typeface="Open Sauce"/>
            </a:endParaRPr>
          </a:p>
          <a:p>
            <a:pPr>
              <a:lnSpc>
                <a:spcPts val="3190"/>
              </a:lnSpc>
              <a:spcBef>
                <a:spcPct val="0"/>
              </a:spcBef>
            </a:pPr>
            <a:r>
              <a:rPr lang="ka-GE" sz="2279" dirty="0">
                <a:latin typeface="Open Sauce"/>
              </a:rPr>
              <a:t>Establishment of the </a:t>
            </a:r>
            <a:r>
              <a:rPr lang="en-US" sz="2279" dirty="0">
                <a:latin typeface="Open Sauce"/>
              </a:rPr>
              <a:t>Organized</a:t>
            </a:r>
            <a:r>
              <a:rPr lang="ka-GE" sz="2279" dirty="0">
                <a:latin typeface="Open Sauce"/>
              </a:rPr>
              <a:t> Electricity Market – 20</a:t>
            </a:r>
            <a:r>
              <a:rPr lang="en-US" sz="2279" dirty="0">
                <a:latin typeface="Open Sauce"/>
              </a:rPr>
              <a:t>22</a:t>
            </a:r>
            <a:endParaRPr lang="ka-GE" sz="2279" dirty="0">
              <a:latin typeface="Open Sauce"/>
            </a:endParaRPr>
          </a:p>
          <a:p>
            <a:pPr>
              <a:lnSpc>
                <a:spcPts val="3190"/>
              </a:lnSpc>
              <a:spcBef>
                <a:spcPct val="0"/>
              </a:spcBef>
            </a:pPr>
            <a:r>
              <a:rPr lang="ka-GE" sz="2279" dirty="0">
                <a:latin typeface="Open Sauce"/>
              </a:rPr>
              <a:t>Amendment of Renewable Energy Law – 20</a:t>
            </a:r>
            <a:r>
              <a:rPr lang="en-US" sz="2279" dirty="0">
                <a:latin typeface="Open Sauce"/>
              </a:rPr>
              <a:t>16</a:t>
            </a:r>
            <a:r>
              <a:rPr lang="ka-GE" sz="2279" dirty="0">
                <a:latin typeface="Open Sauce"/>
              </a:rPr>
              <a:t>  </a:t>
            </a:r>
            <a:endParaRPr lang="en-US" sz="2279" dirty="0">
              <a:latin typeface="Open Sauce"/>
            </a:endParaRPr>
          </a:p>
        </p:txBody>
      </p:sp>
      <p:sp>
        <p:nvSpPr>
          <p:cNvPr id="21" name="TextBox 13">
            <a:extLst>
              <a:ext uri="{FF2B5EF4-FFF2-40B4-BE49-F238E27FC236}">
                <a16:creationId xmlns:a16="http://schemas.microsoft.com/office/drawing/2014/main" id="{9A95E8C1-5AFD-052D-9792-CAC0AEE32D76}"/>
              </a:ext>
            </a:extLst>
          </p:cNvPr>
          <p:cNvSpPr txBox="1"/>
          <p:nvPr/>
        </p:nvSpPr>
        <p:spPr>
          <a:xfrm>
            <a:off x="7315200" y="2153033"/>
            <a:ext cx="2201333" cy="410369"/>
          </a:xfrm>
          <a:prstGeom prst="rect">
            <a:avLst/>
          </a:prstGeom>
        </p:spPr>
        <p:txBody>
          <a:bodyPr wrap="square" lIns="0" tIns="0" rIns="0" bIns="0" rtlCol="0" anchor="t">
            <a:spAutoFit/>
          </a:bodyPr>
          <a:lstStyle/>
          <a:p>
            <a:pPr>
              <a:lnSpc>
                <a:spcPts val="3190"/>
              </a:lnSpc>
              <a:spcBef>
                <a:spcPct val="0"/>
              </a:spcBef>
            </a:pPr>
            <a:r>
              <a:rPr lang="ka-GE" sz="2279" dirty="0">
                <a:solidFill>
                  <a:srgbClr val="000000"/>
                </a:solidFill>
                <a:latin typeface="Open Sauce"/>
              </a:rPr>
              <a:t> </a:t>
            </a:r>
            <a:r>
              <a:rPr lang="en-US" sz="2800" b="1" dirty="0">
                <a:solidFill>
                  <a:srgbClr val="000000"/>
                </a:solidFill>
                <a:latin typeface="Open Sauce"/>
              </a:rPr>
              <a:t>Armenia</a:t>
            </a:r>
          </a:p>
        </p:txBody>
      </p:sp>
      <p:sp>
        <p:nvSpPr>
          <p:cNvPr id="19" name="TextBox 18">
            <a:extLst>
              <a:ext uri="{FF2B5EF4-FFF2-40B4-BE49-F238E27FC236}">
                <a16:creationId xmlns:a16="http://schemas.microsoft.com/office/drawing/2014/main" id="{CBEA4916-4F7E-01C2-003C-1B0E83DD42A6}"/>
              </a:ext>
            </a:extLst>
          </p:cNvPr>
          <p:cNvSpPr txBox="1"/>
          <p:nvPr/>
        </p:nvSpPr>
        <p:spPr>
          <a:xfrm>
            <a:off x="9372601" y="9121508"/>
            <a:ext cx="7696200" cy="738664"/>
          </a:xfrm>
          <a:prstGeom prst="rect">
            <a:avLst/>
          </a:prstGeom>
          <a:noFill/>
        </p:spPr>
        <p:txBody>
          <a:bodyPr wrap="square">
            <a:spAutoFit/>
          </a:bodyPr>
          <a:lstStyle/>
          <a:p>
            <a:r>
              <a:rPr lang="en-US" sz="1400" dirty="0"/>
              <a:t>Source: https://</a:t>
            </a:r>
            <a:r>
              <a:rPr lang="en-US" sz="1400" dirty="0" err="1"/>
              <a:t>regulator.gov.az</a:t>
            </a:r>
            <a:r>
              <a:rPr lang="en-US" sz="1400" dirty="0"/>
              <a:t>/</a:t>
            </a:r>
            <a:r>
              <a:rPr lang="en-US" sz="1400" dirty="0" err="1"/>
              <a:t>en</a:t>
            </a:r>
            <a:r>
              <a:rPr lang="en-US" sz="1400" dirty="0"/>
              <a:t>/</a:t>
            </a:r>
            <a:r>
              <a:rPr lang="en-US" sz="1400" dirty="0" err="1"/>
              <a:t>elektrik</a:t>
            </a:r>
            <a:r>
              <a:rPr lang="en-US" sz="1400" dirty="0"/>
              <a:t>/</a:t>
            </a:r>
            <a:r>
              <a:rPr lang="en-US" sz="1400" dirty="0" err="1"/>
              <a:t>elektrik-enerjisi-sebekesi-ve-daxili-topdansatis-bazari</a:t>
            </a:r>
            <a:r>
              <a:rPr lang="en-US" sz="1400" dirty="0"/>
              <a:t>#:~:text=Structure%</a:t>
            </a:r>
          </a:p>
          <a:p>
            <a:r>
              <a:rPr lang="en-US" sz="1400" dirty="0"/>
              <a:t>20of%20the%20electricity%20market,the%20agreement%20between%20the%20participants.</a:t>
            </a:r>
          </a:p>
        </p:txBody>
      </p:sp>
      <p:pic>
        <p:nvPicPr>
          <p:cNvPr id="9" name="Picture 4">
            <a:extLst>
              <a:ext uri="{FF2B5EF4-FFF2-40B4-BE49-F238E27FC236}">
                <a16:creationId xmlns:a16="http://schemas.microsoft.com/office/drawing/2014/main" id="{03794282-1E46-BE09-0073-359F0143F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200" y="2188120"/>
            <a:ext cx="1828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hart describing Armenia's Electricity Market Scheme">
            <a:extLst>
              <a:ext uri="{FF2B5EF4-FFF2-40B4-BE49-F238E27FC236}">
                <a16:creationId xmlns:a16="http://schemas.microsoft.com/office/drawing/2014/main" id="{DC35F008-B1E3-C321-63DB-94C2166BDA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3264762"/>
            <a:ext cx="8969876" cy="5720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81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9016" y="9578640"/>
            <a:ext cx="6486365" cy="1028700"/>
            <a:chOff x="0" y="0"/>
            <a:chExt cx="1708343" cy="270933"/>
          </a:xfrm>
        </p:grpSpPr>
        <p:sp>
          <p:nvSpPr>
            <p:cNvPr id="3" name="Freeform 3"/>
            <p:cNvSpPr/>
            <p:nvPr/>
          </p:nvSpPr>
          <p:spPr>
            <a:xfrm>
              <a:off x="0" y="0"/>
              <a:ext cx="1708343" cy="270933"/>
            </a:xfrm>
            <a:custGeom>
              <a:avLst/>
              <a:gdLst/>
              <a:ahLst/>
              <a:cxnLst/>
              <a:rect l="l" t="t" r="r" b="b"/>
              <a:pathLst>
                <a:path w="1708343" h="270933">
                  <a:moveTo>
                    <a:pt x="119357" y="0"/>
                  </a:moveTo>
                  <a:lnTo>
                    <a:pt x="1588986" y="0"/>
                  </a:lnTo>
                  <a:cubicBezTo>
                    <a:pt x="1654905" y="0"/>
                    <a:pt x="1708343" y="53438"/>
                    <a:pt x="1708343" y="119357"/>
                  </a:cubicBezTo>
                  <a:lnTo>
                    <a:pt x="1708343" y="151577"/>
                  </a:lnTo>
                  <a:cubicBezTo>
                    <a:pt x="1708343" y="183232"/>
                    <a:pt x="1695768" y="213591"/>
                    <a:pt x="1673384" y="235975"/>
                  </a:cubicBezTo>
                  <a:cubicBezTo>
                    <a:pt x="1651000" y="258358"/>
                    <a:pt x="1620642" y="270933"/>
                    <a:pt x="1588986" y="270933"/>
                  </a:cubicBezTo>
                  <a:lnTo>
                    <a:pt x="119357" y="270933"/>
                  </a:lnTo>
                  <a:cubicBezTo>
                    <a:pt x="53438" y="270933"/>
                    <a:pt x="0" y="217495"/>
                    <a:pt x="0" y="151577"/>
                  </a:cubicBezTo>
                  <a:lnTo>
                    <a:pt x="0" y="119357"/>
                  </a:lnTo>
                  <a:cubicBezTo>
                    <a:pt x="0" y="53438"/>
                    <a:pt x="53438" y="0"/>
                    <a:pt x="119357" y="0"/>
                  </a:cubicBezTo>
                  <a:close/>
                </a:path>
              </a:pathLst>
            </a:custGeom>
            <a:solidFill>
              <a:srgbClr val="F4AE42"/>
            </a:solidFill>
          </p:spPr>
          <p:txBody>
            <a:bodyPr/>
            <a:lstStyle/>
            <a:p>
              <a:endParaRPr lang="en-GE"/>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3310361" y="9966660"/>
            <a:ext cx="15903157" cy="640680"/>
            <a:chOff x="0" y="0"/>
            <a:chExt cx="4188486" cy="168739"/>
          </a:xfrm>
        </p:grpSpPr>
        <p:sp>
          <p:nvSpPr>
            <p:cNvPr id="6" name="Freeform 6"/>
            <p:cNvSpPr/>
            <p:nvPr/>
          </p:nvSpPr>
          <p:spPr>
            <a:xfrm>
              <a:off x="0" y="0"/>
              <a:ext cx="4188486" cy="168739"/>
            </a:xfrm>
            <a:custGeom>
              <a:avLst/>
              <a:gdLst/>
              <a:ahLst/>
              <a:cxnLst/>
              <a:rect l="l" t="t" r="r" b="b"/>
              <a:pathLst>
                <a:path w="4188486" h="168739">
                  <a:moveTo>
                    <a:pt x="203200" y="0"/>
                  </a:moveTo>
                  <a:lnTo>
                    <a:pt x="4188486" y="0"/>
                  </a:lnTo>
                  <a:lnTo>
                    <a:pt x="3985286" y="168739"/>
                  </a:lnTo>
                  <a:lnTo>
                    <a:pt x="0" y="168739"/>
                  </a:lnTo>
                  <a:lnTo>
                    <a:pt x="203200" y="0"/>
                  </a:lnTo>
                  <a:close/>
                </a:path>
              </a:pathLst>
            </a:custGeom>
            <a:solidFill>
              <a:srgbClr val="0F91CB"/>
            </a:solidFill>
          </p:spPr>
          <p:txBody>
            <a:bodyPr/>
            <a:lstStyle/>
            <a:p>
              <a:endParaRPr lang="en-GE"/>
            </a:p>
          </p:txBody>
        </p:sp>
        <p:sp>
          <p:nvSpPr>
            <p:cNvPr id="7" name="TextBox 7"/>
            <p:cNvSpPr txBox="1"/>
            <p:nvPr/>
          </p:nvSpPr>
          <p:spPr>
            <a:xfrm>
              <a:off x="101600" y="-28575"/>
              <a:ext cx="609600" cy="6381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41063" y="400883"/>
            <a:ext cx="975275" cy="1255634"/>
          </a:xfrm>
          <a:custGeom>
            <a:avLst/>
            <a:gdLst/>
            <a:ahLst/>
            <a:cxnLst/>
            <a:rect l="l" t="t" r="r" b="b"/>
            <a:pathLst>
              <a:path w="975275" h="1255634">
                <a:moveTo>
                  <a:pt x="0" y="0"/>
                </a:moveTo>
                <a:lnTo>
                  <a:pt x="975274" y="0"/>
                </a:lnTo>
                <a:lnTo>
                  <a:pt x="975274" y="1255634"/>
                </a:lnTo>
                <a:lnTo>
                  <a:pt x="0" y="1255634"/>
                </a:lnTo>
                <a:lnTo>
                  <a:pt x="0" y="0"/>
                </a:lnTo>
                <a:close/>
              </a:path>
            </a:pathLst>
          </a:custGeom>
          <a:blipFill>
            <a:blip r:embed="rId2"/>
            <a:stretch>
              <a:fillRect/>
            </a:stretch>
          </a:blipFill>
        </p:spPr>
        <p:txBody>
          <a:bodyPr/>
          <a:lstStyle/>
          <a:p>
            <a:endParaRPr lang="en-GE"/>
          </a:p>
        </p:txBody>
      </p:sp>
      <p:sp>
        <p:nvSpPr>
          <p:cNvPr id="11" name="TextBox 11"/>
          <p:cNvSpPr txBox="1"/>
          <p:nvPr/>
        </p:nvSpPr>
        <p:spPr>
          <a:xfrm>
            <a:off x="1828800" y="400883"/>
            <a:ext cx="13792199" cy="1644233"/>
          </a:xfrm>
          <a:prstGeom prst="rect">
            <a:avLst/>
          </a:prstGeom>
        </p:spPr>
        <p:txBody>
          <a:bodyPr wrap="square" lIns="0" tIns="0" rIns="0" bIns="0" rtlCol="0" anchor="t">
            <a:spAutoFit/>
          </a:bodyPr>
          <a:lstStyle/>
          <a:p>
            <a:pPr algn="ctr">
              <a:lnSpc>
                <a:spcPts val="6678"/>
              </a:lnSpc>
            </a:pPr>
            <a:r>
              <a:rPr lang="ka-GE" sz="4770" dirty="0">
                <a:solidFill>
                  <a:srgbClr val="0F91CB"/>
                </a:solidFill>
                <a:latin typeface="Open Sauce Bold"/>
              </a:rPr>
              <a:t>Differences between energy markets</a:t>
            </a:r>
          </a:p>
          <a:p>
            <a:pPr algn="ctr">
              <a:lnSpc>
                <a:spcPts val="6678"/>
              </a:lnSpc>
            </a:pPr>
            <a:r>
              <a:rPr lang="ka-GE" sz="4770" dirty="0">
                <a:solidFill>
                  <a:srgbClr val="0F91CB"/>
                </a:solidFill>
                <a:latin typeface="Open Sauce Bold"/>
              </a:rPr>
              <a:t>in the Region</a:t>
            </a:r>
            <a:endParaRPr lang="en-US" sz="4770" dirty="0">
              <a:solidFill>
                <a:srgbClr val="0F91CB"/>
              </a:solidFill>
              <a:latin typeface="Open Sauce Bold"/>
            </a:endParaRPr>
          </a:p>
        </p:txBody>
      </p:sp>
      <p:sp>
        <p:nvSpPr>
          <p:cNvPr id="12" name="TextBox 12"/>
          <p:cNvSpPr txBox="1"/>
          <p:nvPr/>
        </p:nvSpPr>
        <p:spPr>
          <a:xfrm>
            <a:off x="541063" y="9754408"/>
            <a:ext cx="3352650" cy="405454"/>
          </a:xfrm>
          <a:prstGeom prst="rect">
            <a:avLst/>
          </a:prstGeom>
        </p:spPr>
        <p:txBody>
          <a:bodyPr lIns="0" tIns="0" rIns="0" bIns="0" rtlCol="0" anchor="t">
            <a:spAutoFit/>
          </a:bodyPr>
          <a:lstStyle/>
          <a:p>
            <a:pPr marL="0" lvl="0" indent="0" algn="l">
              <a:lnSpc>
                <a:spcPts val="3346"/>
              </a:lnSpc>
              <a:spcBef>
                <a:spcPct val="0"/>
              </a:spcBef>
            </a:pPr>
            <a:r>
              <a:rPr lang="en-US" sz="2574" u="sng">
                <a:solidFill>
                  <a:srgbClr val="000000"/>
                </a:solidFill>
                <a:latin typeface="Open Sauce Bold"/>
              </a:rPr>
              <a:t> www.greda.ge</a:t>
            </a:r>
          </a:p>
        </p:txBody>
      </p:sp>
      <p:sp>
        <p:nvSpPr>
          <p:cNvPr id="13" name="TextBox 13"/>
          <p:cNvSpPr txBox="1"/>
          <p:nvPr/>
        </p:nvSpPr>
        <p:spPr>
          <a:xfrm>
            <a:off x="1051547" y="3620806"/>
            <a:ext cx="7330453" cy="2016449"/>
          </a:xfrm>
          <a:prstGeom prst="rect">
            <a:avLst/>
          </a:prstGeom>
        </p:spPr>
        <p:txBody>
          <a:bodyPr wrap="square" lIns="0" tIns="0" rIns="0" bIns="0" rtlCol="0" anchor="t">
            <a:spAutoFit/>
          </a:bodyPr>
          <a:lstStyle/>
          <a:p>
            <a:pPr>
              <a:lnSpc>
                <a:spcPts val="3190"/>
              </a:lnSpc>
              <a:spcBef>
                <a:spcPct val="0"/>
              </a:spcBef>
            </a:pPr>
            <a:r>
              <a:rPr lang="ka-GE" sz="2279" dirty="0">
                <a:latin typeface="Open Sauce"/>
              </a:rPr>
              <a:t>Liberalisation –</a:t>
            </a:r>
            <a:r>
              <a:rPr lang="en-US" sz="2279" dirty="0">
                <a:latin typeface="Open Sauce"/>
              </a:rPr>
              <a:t> non </a:t>
            </a:r>
            <a:r>
              <a:rPr lang="ka-GE" sz="2279" dirty="0">
                <a:latin typeface="Open Sauce"/>
              </a:rPr>
              <a:t>L</a:t>
            </a:r>
            <a:r>
              <a:rPr lang="en-GB" sz="2279" dirty="0" err="1">
                <a:latin typeface="Open Sauce"/>
              </a:rPr>
              <a:t>i</a:t>
            </a:r>
            <a:r>
              <a:rPr lang="ka-GE" sz="2279" dirty="0">
                <a:latin typeface="Open Sauce"/>
              </a:rPr>
              <a:t>beralised </a:t>
            </a:r>
          </a:p>
          <a:p>
            <a:pPr>
              <a:lnSpc>
                <a:spcPts val="3190"/>
              </a:lnSpc>
              <a:spcBef>
                <a:spcPct val="0"/>
              </a:spcBef>
            </a:pPr>
            <a:r>
              <a:rPr lang="ka-GE" sz="2279" dirty="0">
                <a:latin typeface="Open Sauce"/>
              </a:rPr>
              <a:t>Establishment of NRA – </a:t>
            </a:r>
            <a:r>
              <a:rPr lang="en-US" sz="2279" dirty="0">
                <a:latin typeface="Open Sauce"/>
              </a:rPr>
              <a:t>1997</a:t>
            </a:r>
            <a:endParaRPr lang="ka-GE" sz="2279" dirty="0">
              <a:latin typeface="Open Sauce"/>
            </a:endParaRPr>
          </a:p>
          <a:p>
            <a:pPr>
              <a:lnSpc>
                <a:spcPts val="3190"/>
              </a:lnSpc>
              <a:spcBef>
                <a:spcPct val="0"/>
              </a:spcBef>
            </a:pPr>
            <a:r>
              <a:rPr lang="ka-GE" sz="2279" dirty="0">
                <a:latin typeface="Open Sauce"/>
              </a:rPr>
              <a:t>Establishment of the </a:t>
            </a:r>
            <a:r>
              <a:rPr lang="en-US" sz="2279" dirty="0">
                <a:latin typeface="Open Sauce"/>
              </a:rPr>
              <a:t>Current</a:t>
            </a:r>
            <a:r>
              <a:rPr lang="ka-GE" sz="2279" dirty="0">
                <a:latin typeface="Open Sauce"/>
              </a:rPr>
              <a:t> Electricity Market – 20</a:t>
            </a:r>
            <a:r>
              <a:rPr lang="en-US" sz="2279" dirty="0">
                <a:latin typeface="Open Sauce"/>
              </a:rPr>
              <a:t>20</a:t>
            </a:r>
            <a:endParaRPr lang="ka-GE" sz="2279" dirty="0">
              <a:latin typeface="Open Sauce"/>
            </a:endParaRPr>
          </a:p>
          <a:p>
            <a:pPr>
              <a:lnSpc>
                <a:spcPts val="3190"/>
              </a:lnSpc>
              <a:spcBef>
                <a:spcPct val="0"/>
              </a:spcBef>
            </a:pPr>
            <a:r>
              <a:rPr lang="ka-GE" sz="2279" dirty="0">
                <a:latin typeface="Open Sauce"/>
              </a:rPr>
              <a:t>Amendment of Renewable Energy Law – 20</a:t>
            </a:r>
            <a:r>
              <a:rPr lang="en-US" sz="2279" dirty="0">
                <a:latin typeface="Open Sauce"/>
              </a:rPr>
              <a:t>19</a:t>
            </a:r>
            <a:r>
              <a:rPr lang="ka-GE" sz="2279" dirty="0">
                <a:latin typeface="Open Sauce"/>
              </a:rPr>
              <a:t>  </a:t>
            </a:r>
            <a:endParaRPr lang="en-US" sz="2279" dirty="0">
              <a:latin typeface="Open Sauce"/>
            </a:endParaRPr>
          </a:p>
        </p:txBody>
      </p:sp>
      <p:sp>
        <p:nvSpPr>
          <p:cNvPr id="21" name="TextBox 13">
            <a:extLst>
              <a:ext uri="{FF2B5EF4-FFF2-40B4-BE49-F238E27FC236}">
                <a16:creationId xmlns:a16="http://schemas.microsoft.com/office/drawing/2014/main" id="{9A95E8C1-5AFD-052D-9792-CAC0AEE32D76}"/>
              </a:ext>
            </a:extLst>
          </p:cNvPr>
          <p:cNvSpPr txBox="1"/>
          <p:nvPr/>
        </p:nvSpPr>
        <p:spPr>
          <a:xfrm>
            <a:off x="7315200" y="2153033"/>
            <a:ext cx="2201333" cy="410369"/>
          </a:xfrm>
          <a:prstGeom prst="rect">
            <a:avLst/>
          </a:prstGeom>
        </p:spPr>
        <p:txBody>
          <a:bodyPr wrap="square" lIns="0" tIns="0" rIns="0" bIns="0" rtlCol="0" anchor="t">
            <a:spAutoFit/>
          </a:bodyPr>
          <a:lstStyle/>
          <a:p>
            <a:pPr>
              <a:lnSpc>
                <a:spcPts val="3190"/>
              </a:lnSpc>
              <a:spcBef>
                <a:spcPct val="0"/>
              </a:spcBef>
            </a:pPr>
            <a:r>
              <a:rPr lang="en-US" sz="2800" b="1" dirty="0">
                <a:solidFill>
                  <a:srgbClr val="000000"/>
                </a:solidFill>
                <a:latin typeface="Open Sauce"/>
              </a:rPr>
              <a:t>Georgia</a:t>
            </a:r>
          </a:p>
        </p:txBody>
      </p:sp>
      <p:pic>
        <p:nvPicPr>
          <p:cNvPr id="14" name="Picture 8">
            <a:extLst>
              <a:ext uri="{FF2B5EF4-FFF2-40B4-BE49-F238E27FC236}">
                <a16:creationId xmlns:a16="http://schemas.microsoft.com/office/drawing/2014/main" id="{07906539-ED4F-C24F-0B66-907817685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0" y="2295378"/>
            <a:ext cx="1377538"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97AD5C92-DA41-4830-85EC-55CF13450696}"/>
              </a:ext>
            </a:extLst>
          </p:cNvPr>
          <p:cNvPicPr>
            <a:picLocks noChangeAspect="1"/>
          </p:cNvPicPr>
          <p:nvPr/>
        </p:nvPicPr>
        <p:blipFill>
          <a:blip r:embed="rId4"/>
          <a:stretch>
            <a:fillRect/>
          </a:stretch>
        </p:blipFill>
        <p:spPr>
          <a:xfrm>
            <a:off x="8311015" y="3501868"/>
            <a:ext cx="9416645" cy="4489754"/>
          </a:xfrm>
          <a:prstGeom prst="rect">
            <a:avLst/>
          </a:prstGeom>
        </p:spPr>
      </p:pic>
    </p:spTree>
    <p:extLst>
      <p:ext uri="{BB962C8B-B14F-4D97-AF65-F5344CB8AC3E}">
        <p14:creationId xmlns:p14="http://schemas.microsoft.com/office/powerpoint/2010/main" val="2493362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9016" y="9578640"/>
            <a:ext cx="6486365" cy="1028700"/>
            <a:chOff x="0" y="0"/>
            <a:chExt cx="1708343" cy="270933"/>
          </a:xfrm>
        </p:grpSpPr>
        <p:sp>
          <p:nvSpPr>
            <p:cNvPr id="3" name="Freeform 3"/>
            <p:cNvSpPr/>
            <p:nvPr/>
          </p:nvSpPr>
          <p:spPr>
            <a:xfrm>
              <a:off x="0" y="0"/>
              <a:ext cx="1708343" cy="270933"/>
            </a:xfrm>
            <a:custGeom>
              <a:avLst/>
              <a:gdLst/>
              <a:ahLst/>
              <a:cxnLst/>
              <a:rect l="l" t="t" r="r" b="b"/>
              <a:pathLst>
                <a:path w="1708343" h="270933">
                  <a:moveTo>
                    <a:pt x="119357" y="0"/>
                  </a:moveTo>
                  <a:lnTo>
                    <a:pt x="1588986" y="0"/>
                  </a:lnTo>
                  <a:cubicBezTo>
                    <a:pt x="1654905" y="0"/>
                    <a:pt x="1708343" y="53438"/>
                    <a:pt x="1708343" y="119357"/>
                  </a:cubicBezTo>
                  <a:lnTo>
                    <a:pt x="1708343" y="151577"/>
                  </a:lnTo>
                  <a:cubicBezTo>
                    <a:pt x="1708343" y="183232"/>
                    <a:pt x="1695768" y="213591"/>
                    <a:pt x="1673384" y="235975"/>
                  </a:cubicBezTo>
                  <a:cubicBezTo>
                    <a:pt x="1651000" y="258358"/>
                    <a:pt x="1620642" y="270933"/>
                    <a:pt x="1588986" y="270933"/>
                  </a:cubicBezTo>
                  <a:lnTo>
                    <a:pt x="119357" y="270933"/>
                  </a:lnTo>
                  <a:cubicBezTo>
                    <a:pt x="53438" y="270933"/>
                    <a:pt x="0" y="217495"/>
                    <a:pt x="0" y="151577"/>
                  </a:cubicBezTo>
                  <a:lnTo>
                    <a:pt x="0" y="119357"/>
                  </a:lnTo>
                  <a:cubicBezTo>
                    <a:pt x="0" y="53438"/>
                    <a:pt x="53438" y="0"/>
                    <a:pt x="119357" y="0"/>
                  </a:cubicBezTo>
                  <a:close/>
                </a:path>
              </a:pathLst>
            </a:custGeom>
            <a:solidFill>
              <a:srgbClr val="F4AE42"/>
            </a:solidFill>
          </p:spPr>
          <p:txBody>
            <a:bodyPr/>
            <a:lstStyle/>
            <a:p>
              <a:endParaRPr lang="en-GE"/>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3310361" y="9966660"/>
            <a:ext cx="15903157" cy="640680"/>
            <a:chOff x="0" y="0"/>
            <a:chExt cx="4188486" cy="168739"/>
          </a:xfrm>
        </p:grpSpPr>
        <p:sp>
          <p:nvSpPr>
            <p:cNvPr id="6" name="Freeform 6"/>
            <p:cNvSpPr/>
            <p:nvPr/>
          </p:nvSpPr>
          <p:spPr>
            <a:xfrm>
              <a:off x="0" y="0"/>
              <a:ext cx="4188486" cy="168739"/>
            </a:xfrm>
            <a:custGeom>
              <a:avLst/>
              <a:gdLst/>
              <a:ahLst/>
              <a:cxnLst/>
              <a:rect l="l" t="t" r="r" b="b"/>
              <a:pathLst>
                <a:path w="4188486" h="168739">
                  <a:moveTo>
                    <a:pt x="203200" y="0"/>
                  </a:moveTo>
                  <a:lnTo>
                    <a:pt x="4188486" y="0"/>
                  </a:lnTo>
                  <a:lnTo>
                    <a:pt x="3985286" y="168739"/>
                  </a:lnTo>
                  <a:lnTo>
                    <a:pt x="0" y="168739"/>
                  </a:lnTo>
                  <a:lnTo>
                    <a:pt x="203200" y="0"/>
                  </a:lnTo>
                  <a:close/>
                </a:path>
              </a:pathLst>
            </a:custGeom>
            <a:solidFill>
              <a:srgbClr val="0F91CB"/>
            </a:solidFill>
          </p:spPr>
          <p:txBody>
            <a:bodyPr/>
            <a:lstStyle/>
            <a:p>
              <a:endParaRPr lang="en-GE"/>
            </a:p>
          </p:txBody>
        </p:sp>
        <p:sp>
          <p:nvSpPr>
            <p:cNvPr id="7" name="TextBox 7"/>
            <p:cNvSpPr txBox="1"/>
            <p:nvPr/>
          </p:nvSpPr>
          <p:spPr>
            <a:xfrm>
              <a:off x="101600" y="-28575"/>
              <a:ext cx="609600" cy="6381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41063" y="400883"/>
            <a:ext cx="975275" cy="1255634"/>
          </a:xfrm>
          <a:custGeom>
            <a:avLst/>
            <a:gdLst/>
            <a:ahLst/>
            <a:cxnLst/>
            <a:rect l="l" t="t" r="r" b="b"/>
            <a:pathLst>
              <a:path w="975275" h="1255634">
                <a:moveTo>
                  <a:pt x="0" y="0"/>
                </a:moveTo>
                <a:lnTo>
                  <a:pt x="975274" y="0"/>
                </a:lnTo>
                <a:lnTo>
                  <a:pt x="975274" y="1255634"/>
                </a:lnTo>
                <a:lnTo>
                  <a:pt x="0" y="1255634"/>
                </a:lnTo>
                <a:lnTo>
                  <a:pt x="0" y="0"/>
                </a:lnTo>
                <a:close/>
              </a:path>
            </a:pathLst>
          </a:custGeom>
          <a:blipFill>
            <a:blip r:embed="rId2"/>
            <a:stretch>
              <a:fillRect/>
            </a:stretch>
          </a:blipFill>
        </p:spPr>
        <p:txBody>
          <a:bodyPr/>
          <a:lstStyle/>
          <a:p>
            <a:endParaRPr lang="en-GE"/>
          </a:p>
        </p:txBody>
      </p:sp>
      <p:sp>
        <p:nvSpPr>
          <p:cNvPr id="9" name="Freeform 9"/>
          <p:cNvSpPr/>
          <p:nvPr/>
        </p:nvSpPr>
        <p:spPr>
          <a:xfrm>
            <a:off x="1219200" y="1777930"/>
            <a:ext cx="11130936" cy="6534083"/>
          </a:xfrm>
          <a:custGeom>
            <a:avLst/>
            <a:gdLst/>
            <a:ahLst/>
            <a:cxnLst/>
            <a:rect l="l" t="t" r="r" b="b"/>
            <a:pathLst>
              <a:path w="7910802" h="3833572">
                <a:moveTo>
                  <a:pt x="0" y="0"/>
                </a:moveTo>
                <a:lnTo>
                  <a:pt x="7910802" y="0"/>
                </a:lnTo>
                <a:lnTo>
                  <a:pt x="7910802" y="3833572"/>
                </a:lnTo>
                <a:lnTo>
                  <a:pt x="0" y="3833572"/>
                </a:lnTo>
                <a:lnTo>
                  <a:pt x="0" y="0"/>
                </a:lnTo>
                <a:close/>
              </a:path>
            </a:pathLst>
          </a:custGeom>
          <a:blipFill>
            <a:blip r:embed="rId3"/>
            <a:stretch>
              <a:fillRect/>
            </a:stretch>
          </a:blipFill>
        </p:spPr>
        <p:txBody>
          <a:bodyPr/>
          <a:lstStyle/>
          <a:p>
            <a:endParaRPr lang="en-GE"/>
          </a:p>
        </p:txBody>
      </p:sp>
      <p:sp>
        <p:nvSpPr>
          <p:cNvPr id="12" name="TextBox 12"/>
          <p:cNvSpPr txBox="1"/>
          <p:nvPr/>
        </p:nvSpPr>
        <p:spPr>
          <a:xfrm>
            <a:off x="5767349" y="579698"/>
            <a:ext cx="17493023" cy="812279"/>
          </a:xfrm>
          <a:prstGeom prst="rect">
            <a:avLst/>
          </a:prstGeom>
        </p:spPr>
        <p:txBody>
          <a:bodyPr lIns="0" tIns="0" rIns="0" bIns="0" rtlCol="0" anchor="t">
            <a:spAutoFit/>
          </a:bodyPr>
          <a:lstStyle/>
          <a:p>
            <a:pPr algn="just">
              <a:lnSpc>
                <a:spcPts val="6678"/>
              </a:lnSpc>
            </a:pPr>
            <a:r>
              <a:rPr lang="en-US" sz="4770">
                <a:solidFill>
                  <a:srgbClr val="0F91CB"/>
                </a:solidFill>
                <a:latin typeface="Open Sauce Bold"/>
              </a:rPr>
              <a:t>Market Reform</a:t>
            </a:r>
          </a:p>
        </p:txBody>
      </p:sp>
      <p:sp>
        <p:nvSpPr>
          <p:cNvPr id="13" name="TextBox 13"/>
          <p:cNvSpPr txBox="1"/>
          <p:nvPr/>
        </p:nvSpPr>
        <p:spPr>
          <a:xfrm>
            <a:off x="541063" y="9754408"/>
            <a:ext cx="3352650" cy="405454"/>
          </a:xfrm>
          <a:prstGeom prst="rect">
            <a:avLst/>
          </a:prstGeom>
        </p:spPr>
        <p:txBody>
          <a:bodyPr lIns="0" tIns="0" rIns="0" bIns="0" rtlCol="0" anchor="t">
            <a:spAutoFit/>
          </a:bodyPr>
          <a:lstStyle/>
          <a:p>
            <a:pPr marL="0" lvl="0" indent="0" algn="l">
              <a:lnSpc>
                <a:spcPts val="3346"/>
              </a:lnSpc>
              <a:spcBef>
                <a:spcPct val="0"/>
              </a:spcBef>
            </a:pPr>
            <a:r>
              <a:rPr lang="en-US" sz="2574" u="sng">
                <a:solidFill>
                  <a:srgbClr val="000000"/>
                </a:solidFill>
                <a:latin typeface="Open Sauce Bold"/>
              </a:rPr>
              <a:t> www.greda.ge</a:t>
            </a:r>
          </a:p>
        </p:txBody>
      </p:sp>
      <p:sp>
        <p:nvSpPr>
          <p:cNvPr id="14" name="TextBox 14"/>
          <p:cNvSpPr txBox="1"/>
          <p:nvPr/>
        </p:nvSpPr>
        <p:spPr>
          <a:xfrm>
            <a:off x="12113060" y="3816153"/>
            <a:ext cx="6325195" cy="417037"/>
          </a:xfrm>
          <a:prstGeom prst="rect">
            <a:avLst/>
          </a:prstGeom>
        </p:spPr>
        <p:txBody>
          <a:bodyPr lIns="0" tIns="0" rIns="0" bIns="0" rtlCol="0" anchor="t">
            <a:spAutoFit/>
          </a:bodyPr>
          <a:lstStyle/>
          <a:p>
            <a:pPr algn="ctr">
              <a:lnSpc>
                <a:spcPts val="3639"/>
              </a:lnSpc>
              <a:spcBef>
                <a:spcPct val="0"/>
              </a:spcBef>
            </a:pPr>
            <a:r>
              <a:rPr lang="en-US" sz="2400" dirty="0">
                <a:solidFill>
                  <a:srgbClr val="000000"/>
                </a:solidFill>
                <a:latin typeface="Open Sauce Bold"/>
              </a:rPr>
              <a:t>The market go-live date </a:t>
            </a:r>
            <a:r>
              <a:rPr lang="ka-GE" sz="2400" dirty="0">
                <a:solidFill>
                  <a:srgbClr val="000000"/>
                </a:solidFill>
                <a:latin typeface="Open Sauce Bold"/>
              </a:rPr>
              <a:t>- </a:t>
            </a:r>
            <a:r>
              <a:rPr lang="en-US" sz="2400" dirty="0">
                <a:solidFill>
                  <a:srgbClr val="000000"/>
                </a:solidFill>
                <a:latin typeface="Open Sauce Bold"/>
              </a:rPr>
              <a:t>July 1, 202</a:t>
            </a:r>
            <a:r>
              <a:rPr lang="ka-GE" sz="2400" dirty="0">
                <a:solidFill>
                  <a:srgbClr val="000000"/>
                </a:solidFill>
                <a:latin typeface="Open Sauce Bold"/>
              </a:rPr>
              <a:t>4</a:t>
            </a:r>
            <a:endParaRPr lang="en-US" sz="2400" dirty="0">
              <a:solidFill>
                <a:srgbClr val="000000"/>
              </a:solidFill>
              <a:latin typeface="Open Sauce Bold"/>
            </a:endParaRPr>
          </a:p>
        </p:txBody>
      </p:sp>
      <p:sp>
        <p:nvSpPr>
          <p:cNvPr id="16" name="TextBox 16"/>
          <p:cNvSpPr txBox="1"/>
          <p:nvPr/>
        </p:nvSpPr>
        <p:spPr>
          <a:xfrm>
            <a:off x="1514566" y="8312013"/>
            <a:ext cx="15903157" cy="923330"/>
          </a:xfrm>
          <a:prstGeom prst="rect">
            <a:avLst/>
          </a:prstGeom>
        </p:spPr>
        <p:txBody>
          <a:bodyPr wrap="square" lIns="0" tIns="0" rIns="0" bIns="0" rtlCol="0" anchor="t">
            <a:spAutoFit/>
          </a:bodyPr>
          <a:lstStyle/>
          <a:p>
            <a:pPr algn="just">
              <a:spcBef>
                <a:spcPct val="0"/>
              </a:spcBef>
            </a:pPr>
            <a:r>
              <a:rPr lang="en-US" sz="2000" dirty="0">
                <a:solidFill>
                  <a:srgbClr val="000000"/>
                </a:solidFill>
                <a:latin typeface="Open Sauce"/>
              </a:rPr>
              <a:t>Simulation trade in the DAM and Balancing and Ancillary Service market continues in accordance with the GNERC resolution. The GNERC resolution regulates the transitional measures ahead of the Georgian power market go-live. Additionally, GENEX also </a:t>
            </a:r>
            <a:r>
              <a:rPr lang="ka-GE" sz="2000" dirty="0">
                <a:solidFill>
                  <a:srgbClr val="000000"/>
                </a:solidFill>
                <a:latin typeface="Open Sauce"/>
              </a:rPr>
              <a:t>simulates</a:t>
            </a:r>
            <a:r>
              <a:rPr lang="en-US" sz="2000" dirty="0">
                <a:solidFill>
                  <a:srgbClr val="000000"/>
                </a:solidFill>
                <a:latin typeface="Open Sauce"/>
              </a:rPr>
              <a:t> trade in the Intraday Market. </a:t>
            </a:r>
          </a:p>
        </p:txBody>
      </p:sp>
      <p:sp>
        <p:nvSpPr>
          <p:cNvPr id="18" name="Freeform 10">
            <a:extLst>
              <a:ext uri="{FF2B5EF4-FFF2-40B4-BE49-F238E27FC236}">
                <a16:creationId xmlns:a16="http://schemas.microsoft.com/office/drawing/2014/main" id="{1C41805D-0392-37BC-BA09-3A07C17CF38E}"/>
              </a:ext>
            </a:extLst>
          </p:cNvPr>
          <p:cNvSpPr/>
          <p:nvPr/>
        </p:nvSpPr>
        <p:spPr>
          <a:xfrm>
            <a:off x="13291668" y="4969282"/>
            <a:ext cx="397009" cy="270462"/>
          </a:xfrm>
          <a:custGeom>
            <a:avLst/>
            <a:gdLst/>
            <a:ahLst/>
            <a:cxnLst/>
            <a:rect l="l" t="t" r="r" b="b"/>
            <a:pathLst>
              <a:path w="397009" h="270462">
                <a:moveTo>
                  <a:pt x="0" y="0"/>
                </a:moveTo>
                <a:lnTo>
                  <a:pt x="397009" y="0"/>
                </a:lnTo>
                <a:lnTo>
                  <a:pt x="397009" y="270462"/>
                </a:lnTo>
                <a:lnTo>
                  <a:pt x="0" y="270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E"/>
          </a:p>
        </p:txBody>
      </p:sp>
      <p:sp>
        <p:nvSpPr>
          <p:cNvPr id="19" name="Freeform 11">
            <a:extLst>
              <a:ext uri="{FF2B5EF4-FFF2-40B4-BE49-F238E27FC236}">
                <a16:creationId xmlns:a16="http://schemas.microsoft.com/office/drawing/2014/main" id="{4A395D4C-D5EA-D993-045E-12076130E3C1}"/>
              </a:ext>
            </a:extLst>
          </p:cNvPr>
          <p:cNvSpPr/>
          <p:nvPr/>
        </p:nvSpPr>
        <p:spPr>
          <a:xfrm>
            <a:off x="13291668" y="5655303"/>
            <a:ext cx="418640" cy="313980"/>
          </a:xfrm>
          <a:custGeom>
            <a:avLst/>
            <a:gdLst/>
            <a:ahLst/>
            <a:cxnLst/>
            <a:rect l="l" t="t" r="r" b="b"/>
            <a:pathLst>
              <a:path w="418640" h="313980">
                <a:moveTo>
                  <a:pt x="0" y="0"/>
                </a:moveTo>
                <a:lnTo>
                  <a:pt x="418640" y="0"/>
                </a:lnTo>
                <a:lnTo>
                  <a:pt x="418640" y="313980"/>
                </a:lnTo>
                <a:lnTo>
                  <a:pt x="0" y="3139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
        <p:nvSpPr>
          <p:cNvPr id="20" name="TextBox 15">
            <a:extLst>
              <a:ext uri="{FF2B5EF4-FFF2-40B4-BE49-F238E27FC236}">
                <a16:creationId xmlns:a16="http://schemas.microsoft.com/office/drawing/2014/main" id="{9027F632-6DC6-C0B5-D55D-D439A3786832}"/>
              </a:ext>
            </a:extLst>
          </p:cNvPr>
          <p:cNvSpPr txBox="1"/>
          <p:nvPr/>
        </p:nvSpPr>
        <p:spPr>
          <a:xfrm>
            <a:off x="13490172" y="4854664"/>
            <a:ext cx="3927551" cy="1810827"/>
          </a:xfrm>
          <a:prstGeom prst="rect">
            <a:avLst/>
          </a:prstGeom>
        </p:spPr>
        <p:txBody>
          <a:bodyPr lIns="0" tIns="0" rIns="0" bIns="0" rtlCol="0" anchor="t">
            <a:spAutoFit/>
          </a:bodyPr>
          <a:lstStyle/>
          <a:p>
            <a:pPr algn="ctr">
              <a:lnSpc>
                <a:spcPts val="3615"/>
              </a:lnSpc>
            </a:pPr>
            <a:r>
              <a:rPr lang="en-US" sz="2582">
                <a:solidFill>
                  <a:srgbClr val="000000"/>
                </a:solidFill>
                <a:latin typeface="Open Sauce"/>
              </a:rPr>
              <a:t>Day-ahead market</a:t>
            </a:r>
          </a:p>
          <a:p>
            <a:pPr algn="ctr">
              <a:lnSpc>
                <a:spcPts val="3615"/>
              </a:lnSpc>
            </a:pPr>
            <a:endParaRPr lang="en-US" sz="2582">
              <a:solidFill>
                <a:srgbClr val="000000"/>
              </a:solidFill>
              <a:latin typeface="Open Sauce"/>
            </a:endParaRPr>
          </a:p>
          <a:p>
            <a:pPr algn="ctr">
              <a:lnSpc>
                <a:spcPts val="3615"/>
              </a:lnSpc>
            </a:pPr>
            <a:endParaRPr lang="en-US" sz="2582">
              <a:solidFill>
                <a:srgbClr val="000000"/>
              </a:solidFill>
              <a:latin typeface="Open Sauce"/>
            </a:endParaRPr>
          </a:p>
          <a:p>
            <a:pPr algn="ctr">
              <a:lnSpc>
                <a:spcPts val="3615"/>
              </a:lnSpc>
            </a:pPr>
            <a:endParaRPr lang="en-US" sz="2582">
              <a:solidFill>
                <a:srgbClr val="000000"/>
              </a:solidFill>
              <a:latin typeface="Open Sauce"/>
            </a:endParaRPr>
          </a:p>
        </p:txBody>
      </p:sp>
      <p:sp>
        <p:nvSpPr>
          <p:cNvPr id="21" name="TextBox 17">
            <a:extLst>
              <a:ext uri="{FF2B5EF4-FFF2-40B4-BE49-F238E27FC236}">
                <a16:creationId xmlns:a16="http://schemas.microsoft.com/office/drawing/2014/main" id="{3DDED539-52CF-3398-FF8F-A46CACB6D22F}"/>
              </a:ext>
            </a:extLst>
          </p:cNvPr>
          <p:cNvSpPr txBox="1"/>
          <p:nvPr/>
        </p:nvSpPr>
        <p:spPr>
          <a:xfrm>
            <a:off x="14018464" y="5607678"/>
            <a:ext cx="2516386" cy="438786"/>
          </a:xfrm>
          <a:prstGeom prst="rect">
            <a:avLst/>
          </a:prstGeom>
        </p:spPr>
        <p:txBody>
          <a:bodyPr lIns="0" tIns="0" rIns="0" bIns="0" rtlCol="0" anchor="t">
            <a:spAutoFit/>
          </a:bodyPr>
          <a:lstStyle/>
          <a:p>
            <a:pPr algn="ctr">
              <a:lnSpc>
                <a:spcPts val="3639"/>
              </a:lnSpc>
              <a:spcBef>
                <a:spcPct val="0"/>
              </a:spcBef>
            </a:pPr>
            <a:r>
              <a:rPr lang="en-US" sz="2599" dirty="0">
                <a:solidFill>
                  <a:srgbClr val="000000"/>
                </a:solidFill>
                <a:latin typeface="Open Sauce"/>
              </a:rPr>
              <a:t>Intraday market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9016" y="9578640"/>
            <a:ext cx="6486365" cy="1028700"/>
            <a:chOff x="0" y="0"/>
            <a:chExt cx="1708343" cy="270933"/>
          </a:xfrm>
        </p:grpSpPr>
        <p:sp>
          <p:nvSpPr>
            <p:cNvPr id="3" name="Freeform 3"/>
            <p:cNvSpPr/>
            <p:nvPr/>
          </p:nvSpPr>
          <p:spPr>
            <a:xfrm>
              <a:off x="0" y="0"/>
              <a:ext cx="1708343" cy="270933"/>
            </a:xfrm>
            <a:custGeom>
              <a:avLst/>
              <a:gdLst/>
              <a:ahLst/>
              <a:cxnLst/>
              <a:rect l="l" t="t" r="r" b="b"/>
              <a:pathLst>
                <a:path w="1708343" h="270933">
                  <a:moveTo>
                    <a:pt x="119357" y="0"/>
                  </a:moveTo>
                  <a:lnTo>
                    <a:pt x="1588986" y="0"/>
                  </a:lnTo>
                  <a:cubicBezTo>
                    <a:pt x="1654905" y="0"/>
                    <a:pt x="1708343" y="53438"/>
                    <a:pt x="1708343" y="119357"/>
                  </a:cubicBezTo>
                  <a:lnTo>
                    <a:pt x="1708343" y="151577"/>
                  </a:lnTo>
                  <a:cubicBezTo>
                    <a:pt x="1708343" y="183232"/>
                    <a:pt x="1695768" y="213591"/>
                    <a:pt x="1673384" y="235975"/>
                  </a:cubicBezTo>
                  <a:cubicBezTo>
                    <a:pt x="1651000" y="258358"/>
                    <a:pt x="1620642" y="270933"/>
                    <a:pt x="1588986" y="270933"/>
                  </a:cubicBezTo>
                  <a:lnTo>
                    <a:pt x="119357" y="270933"/>
                  </a:lnTo>
                  <a:cubicBezTo>
                    <a:pt x="53438" y="270933"/>
                    <a:pt x="0" y="217495"/>
                    <a:pt x="0" y="151577"/>
                  </a:cubicBezTo>
                  <a:lnTo>
                    <a:pt x="0" y="119357"/>
                  </a:lnTo>
                  <a:cubicBezTo>
                    <a:pt x="0" y="53438"/>
                    <a:pt x="53438" y="0"/>
                    <a:pt x="119357" y="0"/>
                  </a:cubicBezTo>
                  <a:close/>
                </a:path>
              </a:pathLst>
            </a:custGeom>
            <a:solidFill>
              <a:srgbClr val="F4AE42"/>
            </a:solidFill>
          </p:spPr>
          <p:txBody>
            <a:bodyPr/>
            <a:lstStyle/>
            <a:p>
              <a:endParaRPr lang="en-GE"/>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3310361" y="9966660"/>
            <a:ext cx="15903157" cy="640680"/>
            <a:chOff x="0" y="0"/>
            <a:chExt cx="4188486" cy="168739"/>
          </a:xfrm>
        </p:grpSpPr>
        <p:sp>
          <p:nvSpPr>
            <p:cNvPr id="6" name="Freeform 6"/>
            <p:cNvSpPr/>
            <p:nvPr/>
          </p:nvSpPr>
          <p:spPr>
            <a:xfrm>
              <a:off x="0" y="0"/>
              <a:ext cx="4188486" cy="168739"/>
            </a:xfrm>
            <a:custGeom>
              <a:avLst/>
              <a:gdLst/>
              <a:ahLst/>
              <a:cxnLst/>
              <a:rect l="l" t="t" r="r" b="b"/>
              <a:pathLst>
                <a:path w="4188486" h="168739">
                  <a:moveTo>
                    <a:pt x="203200" y="0"/>
                  </a:moveTo>
                  <a:lnTo>
                    <a:pt x="4188486" y="0"/>
                  </a:lnTo>
                  <a:lnTo>
                    <a:pt x="3985286" y="168739"/>
                  </a:lnTo>
                  <a:lnTo>
                    <a:pt x="0" y="168739"/>
                  </a:lnTo>
                  <a:lnTo>
                    <a:pt x="203200" y="0"/>
                  </a:lnTo>
                  <a:close/>
                </a:path>
              </a:pathLst>
            </a:custGeom>
            <a:solidFill>
              <a:srgbClr val="0F91CB"/>
            </a:solidFill>
          </p:spPr>
          <p:txBody>
            <a:bodyPr/>
            <a:lstStyle/>
            <a:p>
              <a:endParaRPr lang="en-GE"/>
            </a:p>
          </p:txBody>
        </p:sp>
        <p:sp>
          <p:nvSpPr>
            <p:cNvPr id="7" name="TextBox 7"/>
            <p:cNvSpPr txBox="1"/>
            <p:nvPr/>
          </p:nvSpPr>
          <p:spPr>
            <a:xfrm>
              <a:off x="101600" y="-28575"/>
              <a:ext cx="609600" cy="6381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41063" y="400883"/>
            <a:ext cx="975275" cy="1255634"/>
          </a:xfrm>
          <a:custGeom>
            <a:avLst/>
            <a:gdLst/>
            <a:ahLst/>
            <a:cxnLst/>
            <a:rect l="l" t="t" r="r" b="b"/>
            <a:pathLst>
              <a:path w="975275" h="1255634">
                <a:moveTo>
                  <a:pt x="0" y="0"/>
                </a:moveTo>
                <a:lnTo>
                  <a:pt x="975274" y="0"/>
                </a:lnTo>
                <a:lnTo>
                  <a:pt x="975274" y="1255634"/>
                </a:lnTo>
                <a:lnTo>
                  <a:pt x="0" y="1255634"/>
                </a:lnTo>
                <a:lnTo>
                  <a:pt x="0" y="0"/>
                </a:lnTo>
                <a:close/>
              </a:path>
            </a:pathLst>
          </a:custGeom>
          <a:blipFill>
            <a:blip r:embed="rId2"/>
            <a:stretch>
              <a:fillRect/>
            </a:stretch>
          </a:blipFill>
        </p:spPr>
        <p:txBody>
          <a:bodyPr/>
          <a:lstStyle/>
          <a:p>
            <a:endParaRPr lang="en-GE"/>
          </a:p>
        </p:txBody>
      </p:sp>
      <p:sp>
        <p:nvSpPr>
          <p:cNvPr id="12" name="TextBox 12"/>
          <p:cNvSpPr txBox="1"/>
          <p:nvPr/>
        </p:nvSpPr>
        <p:spPr>
          <a:xfrm>
            <a:off x="3048001" y="400883"/>
            <a:ext cx="11887200" cy="785023"/>
          </a:xfrm>
          <a:prstGeom prst="rect">
            <a:avLst/>
          </a:prstGeom>
        </p:spPr>
        <p:txBody>
          <a:bodyPr wrap="square" lIns="0" tIns="0" rIns="0" bIns="0" rtlCol="0" anchor="t">
            <a:spAutoFit/>
          </a:bodyPr>
          <a:lstStyle/>
          <a:p>
            <a:pPr algn="just">
              <a:lnSpc>
                <a:spcPts val="6678"/>
              </a:lnSpc>
            </a:pPr>
            <a:r>
              <a:rPr lang="en-US" sz="4770" dirty="0">
                <a:solidFill>
                  <a:srgbClr val="0F91CB"/>
                </a:solidFill>
                <a:latin typeface="Open Sauce Bold"/>
              </a:rPr>
              <a:t>Cross-Country Electricity Trading</a:t>
            </a:r>
          </a:p>
        </p:txBody>
      </p:sp>
      <p:sp>
        <p:nvSpPr>
          <p:cNvPr id="13" name="TextBox 13"/>
          <p:cNvSpPr txBox="1"/>
          <p:nvPr/>
        </p:nvSpPr>
        <p:spPr>
          <a:xfrm>
            <a:off x="541063" y="9754408"/>
            <a:ext cx="3352650" cy="405454"/>
          </a:xfrm>
          <a:prstGeom prst="rect">
            <a:avLst/>
          </a:prstGeom>
        </p:spPr>
        <p:txBody>
          <a:bodyPr lIns="0" tIns="0" rIns="0" bIns="0" rtlCol="0" anchor="t">
            <a:spAutoFit/>
          </a:bodyPr>
          <a:lstStyle/>
          <a:p>
            <a:pPr marL="0" lvl="0" indent="0" algn="l">
              <a:lnSpc>
                <a:spcPts val="3346"/>
              </a:lnSpc>
              <a:spcBef>
                <a:spcPct val="0"/>
              </a:spcBef>
            </a:pPr>
            <a:r>
              <a:rPr lang="en-US" sz="2574" u="sng">
                <a:solidFill>
                  <a:srgbClr val="000000"/>
                </a:solidFill>
                <a:latin typeface="Open Sauce Bold"/>
              </a:rPr>
              <a:t> www.greda.ge</a:t>
            </a:r>
          </a:p>
        </p:txBody>
      </p:sp>
      <p:sp>
        <p:nvSpPr>
          <p:cNvPr id="16" name="TextBox 16"/>
          <p:cNvSpPr txBox="1"/>
          <p:nvPr/>
        </p:nvSpPr>
        <p:spPr>
          <a:xfrm>
            <a:off x="6248401" y="8764717"/>
            <a:ext cx="4191000" cy="615553"/>
          </a:xfrm>
          <a:prstGeom prst="rect">
            <a:avLst/>
          </a:prstGeom>
        </p:spPr>
        <p:txBody>
          <a:bodyPr wrap="square" lIns="0" tIns="0" rIns="0" bIns="0" rtlCol="0" anchor="t">
            <a:spAutoFit/>
          </a:bodyPr>
          <a:lstStyle/>
          <a:p>
            <a:pPr algn="just">
              <a:spcBef>
                <a:spcPct val="0"/>
              </a:spcBef>
            </a:pPr>
            <a:r>
              <a:rPr lang="en-US" sz="2000" dirty="0">
                <a:solidFill>
                  <a:srgbClr val="000000"/>
                </a:solidFill>
                <a:latin typeface="Open Sauce"/>
              </a:rPr>
              <a:t>Source: GSE’s power flow map</a:t>
            </a:r>
          </a:p>
          <a:p>
            <a:pPr algn="just">
              <a:spcBef>
                <a:spcPct val="0"/>
              </a:spcBef>
            </a:pPr>
            <a:r>
              <a:rPr lang="en-US" sz="2000" dirty="0" err="1">
                <a:solidFill>
                  <a:srgbClr val="000000"/>
                </a:solidFill>
                <a:latin typeface="Open Sauce"/>
              </a:rPr>
              <a:t>Acces</a:t>
            </a:r>
            <a:r>
              <a:rPr lang="en-US" sz="2000" dirty="0">
                <a:solidFill>
                  <a:srgbClr val="000000"/>
                </a:solidFill>
                <a:latin typeface="Open Sauce"/>
              </a:rPr>
              <a:t> Date: 22.11.2023</a:t>
            </a:r>
          </a:p>
        </p:txBody>
      </p:sp>
      <p:pic>
        <p:nvPicPr>
          <p:cNvPr id="10" name="Picture 9">
            <a:extLst>
              <a:ext uri="{FF2B5EF4-FFF2-40B4-BE49-F238E27FC236}">
                <a16:creationId xmlns:a16="http://schemas.microsoft.com/office/drawing/2014/main" id="{565AE849-DD94-A299-0BE0-0316F129C7AE}"/>
              </a:ext>
            </a:extLst>
          </p:cNvPr>
          <p:cNvPicPr>
            <a:picLocks noChangeAspect="1"/>
          </p:cNvPicPr>
          <p:nvPr/>
        </p:nvPicPr>
        <p:blipFill>
          <a:blip r:embed="rId3"/>
          <a:stretch>
            <a:fillRect/>
          </a:stretch>
        </p:blipFill>
        <p:spPr>
          <a:xfrm>
            <a:off x="2217388" y="1548311"/>
            <a:ext cx="12484826" cy="6854001"/>
          </a:xfrm>
          <a:prstGeom prst="rect">
            <a:avLst/>
          </a:prstGeom>
        </p:spPr>
      </p:pic>
    </p:spTree>
    <p:extLst>
      <p:ext uri="{BB962C8B-B14F-4D97-AF65-F5344CB8AC3E}">
        <p14:creationId xmlns:p14="http://schemas.microsoft.com/office/powerpoint/2010/main" val="4275982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6816" y="0"/>
            <a:ext cx="452408" cy="10287000"/>
            <a:chOff x="0" y="0"/>
            <a:chExt cx="165040" cy="3752725"/>
          </a:xfrm>
        </p:grpSpPr>
        <p:sp>
          <p:nvSpPr>
            <p:cNvPr id="3" name="Freeform 3"/>
            <p:cNvSpPr/>
            <p:nvPr/>
          </p:nvSpPr>
          <p:spPr>
            <a:xfrm>
              <a:off x="0" y="0"/>
              <a:ext cx="165040" cy="3752726"/>
            </a:xfrm>
            <a:custGeom>
              <a:avLst/>
              <a:gdLst/>
              <a:ahLst/>
              <a:cxnLst/>
              <a:rect l="l" t="t" r="r" b="b"/>
              <a:pathLst>
                <a:path w="165040" h="3752726">
                  <a:moveTo>
                    <a:pt x="0" y="0"/>
                  </a:moveTo>
                  <a:lnTo>
                    <a:pt x="165040" y="0"/>
                  </a:lnTo>
                  <a:lnTo>
                    <a:pt x="165040" y="3752726"/>
                  </a:lnTo>
                  <a:lnTo>
                    <a:pt x="0" y="3752726"/>
                  </a:lnTo>
                  <a:close/>
                </a:path>
              </a:pathLst>
            </a:custGeom>
            <a:solidFill>
              <a:srgbClr val="0F91CB"/>
            </a:solidFill>
          </p:spPr>
          <p:txBody>
            <a:bodyPr/>
            <a:lstStyle/>
            <a:p>
              <a:endParaRPr lang="en-GE"/>
            </a:p>
          </p:txBody>
        </p:sp>
      </p:grpSp>
      <p:grpSp>
        <p:nvGrpSpPr>
          <p:cNvPr id="4" name="Group 4"/>
          <p:cNvGrpSpPr/>
          <p:nvPr/>
        </p:nvGrpSpPr>
        <p:grpSpPr>
          <a:xfrm rot="-2700000">
            <a:off x="18892866" y="-157793"/>
            <a:ext cx="10176144" cy="10176144"/>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F91CB"/>
            </a:solidFill>
          </p:spPr>
          <p:txBody>
            <a:bodyPr/>
            <a:lstStyle/>
            <a:p>
              <a:endParaRPr lang="en-GE"/>
            </a:p>
          </p:txBody>
        </p:sp>
      </p:grpSp>
      <p:grpSp>
        <p:nvGrpSpPr>
          <p:cNvPr id="6" name="Group 6"/>
          <p:cNvGrpSpPr/>
          <p:nvPr/>
        </p:nvGrpSpPr>
        <p:grpSpPr>
          <a:xfrm rot="2700000">
            <a:off x="19370999" y="1573287"/>
            <a:ext cx="7478930" cy="9070662"/>
            <a:chOff x="0" y="0"/>
            <a:chExt cx="1523524" cy="1847773"/>
          </a:xfrm>
        </p:grpSpPr>
        <p:sp>
          <p:nvSpPr>
            <p:cNvPr id="7" name="Freeform 7"/>
            <p:cNvSpPr/>
            <p:nvPr/>
          </p:nvSpPr>
          <p:spPr>
            <a:xfrm>
              <a:off x="0" y="0"/>
              <a:ext cx="1523523" cy="1847773"/>
            </a:xfrm>
            <a:custGeom>
              <a:avLst/>
              <a:gdLst/>
              <a:ahLst/>
              <a:cxnLst/>
              <a:rect l="l" t="t" r="r" b="b"/>
              <a:pathLst>
                <a:path w="1523523" h="1847773">
                  <a:moveTo>
                    <a:pt x="0" y="0"/>
                  </a:moveTo>
                  <a:lnTo>
                    <a:pt x="0" y="1847773"/>
                  </a:lnTo>
                  <a:lnTo>
                    <a:pt x="1523523" y="1847773"/>
                  </a:lnTo>
                  <a:lnTo>
                    <a:pt x="1523523" y="0"/>
                  </a:lnTo>
                  <a:lnTo>
                    <a:pt x="0" y="0"/>
                  </a:lnTo>
                  <a:close/>
                  <a:moveTo>
                    <a:pt x="1462563" y="1786813"/>
                  </a:moveTo>
                  <a:lnTo>
                    <a:pt x="59690" y="1786813"/>
                  </a:lnTo>
                  <a:lnTo>
                    <a:pt x="59690" y="59690"/>
                  </a:lnTo>
                  <a:lnTo>
                    <a:pt x="1462563" y="59690"/>
                  </a:lnTo>
                  <a:lnTo>
                    <a:pt x="1462563" y="1786813"/>
                  </a:lnTo>
                  <a:close/>
                </a:path>
              </a:pathLst>
            </a:custGeom>
            <a:solidFill>
              <a:srgbClr val="8872A3"/>
            </a:solidFill>
          </p:spPr>
          <p:txBody>
            <a:bodyPr/>
            <a:lstStyle/>
            <a:p>
              <a:endParaRPr lang="en-GE"/>
            </a:p>
          </p:txBody>
        </p:sp>
      </p:grpSp>
      <p:grpSp>
        <p:nvGrpSpPr>
          <p:cNvPr id="8" name="Group 8"/>
          <p:cNvGrpSpPr/>
          <p:nvPr/>
        </p:nvGrpSpPr>
        <p:grpSpPr>
          <a:xfrm rot="2700000">
            <a:off x="12678678" y="10075237"/>
            <a:ext cx="6164339" cy="6164339"/>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4AE42"/>
            </a:solidFill>
          </p:spPr>
          <p:txBody>
            <a:bodyPr/>
            <a:lstStyle/>
            <a:p>
              <a:endParaRPr lang="en-GE"/>
            </a:p>
          </p:txBody>
        </p:sp>
      </p:grpSp>
      <p:grpSp>
        <p:nvGrpSpPr>
          <p:cNvPr id="10" name="Group 10"/>
          <p:cNvGrpSpPr/>
          <p:nvPr/>
        </p:nvGrpSpPr>
        <p:grpSpPr>
          <a:xfrm rot="2700000">
            <a:off x="14832297" y="-6161798"/>
            <a:ext cx="6170689" cy="6164339"/>
            <a:chOff x="0" y="0"/>
            <a:chExt cx="1915861" cy="1913890"/>
          </a:xfrm>
        </p:grpSpPr>
        <p:sp>
          <p:nvSpPr>
            <p:cNvPr id="11" name="Freeform 11"/>
            <p:cNvSpPr/>
            <p:nvPr/>
          </p:nvSpPr>
          <p:spPr>
            <a:xfrm>
              <a:off x="0" y="0"/>
              <a:ext cx="1915861" cy="1913890"/>
            </a:xfrm>
            <a:custGeom>
              <a:avLst/>
              <a:gdLst/>
              <a:ahLst/>
              <a:cxnLst/>
              <a:rect l="l" t="t" r="r" b="b"/>
              <a:pathLst>
                <a:path w="1915861" h="1913890">
                  <a:moveTo>
                    <a:pt x="0" y="0"/>
                  </a:moveTo>
                  <a:lnTo>
                    <a:pt x="0" y="1913890"/>
                  </a:lnTo>
                  <a:lnTo>
                    <a:pt x="1915861" y="1913890"/>
                  </a:lnTo>
                  <a:lnTo>
                    <a:pt x="1915861" y="0"/>
                  </a:lnTo>
                  <a:lnTo>
                    <a:pt x="0" y="0"/>
                  </a:lnTo>
                  <a:close/>
                  <a:moveTo>
                    <a:pt x="1854901" y="1852930"/>
                  </a:moveTo>
                  <a:lnTo>
                    <a:pt x="59690" y="1852930"/>
                  </a:lnTo>
                  <a:lnTo>
                    <a:pt x="59690" y="59690"/>
                  </a:lnTo>
                  <a:lnTo>
                    <a:pt x="1854901" y="59690"/>
                  </a:lnTo>
                  <a:lnTo>
                    <a:pt x="1854901" y="1852930"/>
                  </a:lnTo>
                  <a:close/>
                </a:path>
              </a:pathLst>
            </a:custGeom>
            <a:solidFill>
              <a:srgbClr val="F4AE42"/>
            </a:solidFill>
          </p:spPr>
          <p:txBody>
            <a:bodyPr/>
            <a:lstStyle/>
            <a:p>
              <a:endParaRPr lang="en-GE"/>
            </a:p>
          </p:txBody>
        </p:sp>
      </p:grpSp>
      <p:grpSp>
        <p:nvGrpSpPr>
          <p:cNvPr id="12" name="Group 12"/>
          <p:cNvGrpSpPr/>
          <p:nvPr/>
        </p:nvGrpSpPr>
        <p:grpSpPr>
          <a:xfrm rot="-5400000">
            <a:off x="5738153" y="-3007822"/>
            <a:ext cx="1684980" cy="9955247"/>
            <a:chOff x="0" y="0"/>
            <a:chExt cx="2354580" cy="13911396"/>
          </a:xfrm>
        </p:grpSpPr>
        <p:sp>
          <p:nvSpPr>
            <p:cNvPr id="13" name="Freeform 13"/>
            <p:cNvSpPr/>
            <p:nvPr/>
          </p:nvSpPr>
          <p:spPr>
            <a:xfrm>
              <a:off x="0" y="0"/>
              <a:ext cx="2353310" cy="13911396"/>
            </a:xfrm>
            <a:custGeom>
              <a:avLst/>
              <a:gdLst/>
              <a:ahLst/>
              <a:cxnLst/>
              <a:rect l="l" t="t" r="r" b="b"/>
              <a:pathLst>
                <a:path w="2353310" h="13911396">
                  <a:moveTo>
                    <a:pt x="784860" y="13844087"/>
                  </a:moveTo>
                  <a:cubicBezTo>
                    <a:pt x="905510" y="13884726"/>
                    <a:pt x="1042670" y="13911396"/>
                    <a:pt x="1177290" y="13911396"/>
                  </a:cubicBezTo>
                  <a:cubicBezTo>
                    <a:pt x="1311910" y="13911396"/>
                    <a:pt x="1441450" y="13888537"/>
                    <a:pt x="1560830" y="13847896"/>
                  </a:cubicBezTo>
                  <a:cubicBezTo>
                    <a:pt x="1563370" y="13846626"/>
                    <a:pt x="1565910" y="13846626"/>
                    <a:pt x="1568450" y="13845356"/>
                  </a:cubicBezTo>
                  <a:cubicBezTo>
                    <a:pt x="2016760" y="13682796"/>
                    <a:pt x="2346960" y="13253537"/>
                    <a:pt x="2353310" y="12717910"/>
                  </a:cubicBezTo>
                  <a:lnTo>
                    <a:pt x="2353310" y="0"/>
                  </a:lnTo>
                  <a:lnTo>
                    <a:pt x="0" y="0"/>
                  </a:lnTo>
                  <a:lnTo>
                    <a:pt x="0" y="12708145"/>
                  </a:lnTo>
                  <a:cubicBezTo>
                    <a:pt x="6350" y="13256076"/>
                    <a:pt x="331470" y="13685337"/>
                    <a:pt x="784860" y="13844087"/>
                  </a:cubicBezTo>
                  <a:close/>
                </a:path>
              </a:pathLst>
            </a:custGeom>
            <a:solidFill>
              <a:srgbClr val="0F91CB"/>
            </a:solidFill>
          </p:spPr>
          <p:txBody>
            <a:bodyPr/>
            <a:lstStyle/>
            <a:p>
              <a:endParaRPr lang="en-GE"/>
            </a:p>
          </p:txBody>
        </p:sp>
      </p:grpSp>
      <p:grpSp>
        <p:nvGrpSpPr>
          <p:cNvPr id="14" name="Group 14"/>
          <p:cNvGrpSpPr/>
          <p:nvPr/>
        </p:nvGrpSpPr>
        <p:grpSpPr>
          <a:xfrm rot="-5400000">
            <a:off x="568482" y="2554884"/>
            <a:ext cx="829509" cy="1966473"/>
            <a:chOff x="0" y="0"/>
            <a:chExt cx="2354580" cy="5581882"/>
          </a:xfrm>
        </p:grpSpPr>
        <p:sp>
          <p:nvSpPr>
            <p:cNvPr id="15" name="Freeform 15"/>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0F91CB"/>
            </a:solidFill>
          </p:spPr>
          <p:txBody>
            <a:bodyPr/>
            <a:lstStyle/>
            <a:p>
              <a:endParaRPr lang="en-GE"/>
            </a:p>
          </p:txBody>
        </p:sp>
      </p:grpSp>
      <p:sp>
        <p:nvSpPr>
          <p:cNvPr id="16" name="Freeform 16"/>
          <p:cNvSpPr/>
          <p:nvPr/>
        </p:nvSpPr>
        <p:spPr>
          <a:xfrm>
            <a:off x="1376816" y="3311318"/>
            <a:ext cx="453605" cy="453605"/>
          </a:xfrm>
          <a:custGeom>
            <a:avLst/>
            <a:gdLst/>
            <a:ahLst/>
            <a:cxnLst/>
            <a:rect l="l" t="t" r="r" b="b"/>
            <a:pathLst>
              <a:path w="453605" h="453605">
                <a:moveTo>
                  <a:pt x="0" y="0"/>
                </a:moveTo>
                <a:lnTo>
                  <a:pt x="453604" y="0"/>
                </a:lnTo>
                <a:lnTo>
                  <a:pt x="453604" y="453605"/>
                </a:lnTo>
                <a:lnTo>
                  <a:pt x="0" y="4536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E"/>
          </a:p>
        </p:txBody>
      </p:sp>
      <p:grpSp>
        <p:nvGrpSpPr>
          <p:cNvPr id="17" name="Group 17"/>
          <p:cNvGrpSpPr/>
          <p:nvPr/>
        </p:nvGrpSpPr>
        <p:grpSpPr>
          <a:xfrm rot="-5400000">
            <a:off x="559589" y="3745509"/>
            <a:ext cx="829509" cy="1966473"/>
            <a:chOff x="0" y="0"/>
            <a:chExt cx="2354580" cy="5581882"/>
          </a:xfrm>
        </p:grpSpPr>
        <p:sp>
          <p:nvSpPr>
            <p:cNvPr id="18" name="Freeform 18"/>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0F91CB"/>
            </a:solidFill>
          </p:spPr>
          <p:txBody>
            <a:bodyPr/>
            <a:lstStyle/>
            <a:p>
              <a:endParaRPr lang="en-GE"/>
            </a:p>
          </p:txBody>
        </p:sp>
      </p:grpSp>
      <p:sp>
        <p:nvSpPr>
          <p:cNvPr id="19" name="Freeform 19"/>
          <p:cNvSpPr/>
          <p:nvPr/>
        </p:nvSpPr>
        <p:spPr>
          <a:xfrm>
            <a:off x="1407130" y="4578160"/>
            <a:ext cx="378937" cy="291437"/>
          </a:xfrm>
          <a:custGeom>
            <a:avLst/>
            <a:gdLst/>
            <a:ahLst/>
            <a:cxnLst/>
            <a:rect l="l" t="t" r="r" b="b"/>
            <a:pathLst>
              <a:path w="378937" h="291437">
                <a:moveTo>
                  <a:pt x="0" y="0"/>
                </a:moveTo>
                <a:lnTo>
                  <a:pt x="378937" y="0"/>
                </a:lnTo>
                <a:lnTo>
                  <a:pt x="378937" y="291436"/>
                </a:lnTo>
                <a:lnTo>
                  <a:pt x="0" y="2914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E"/>
          </a:p>
        </p:txBody>
      </p:sp>
      <p:grpSp>
        <p:nvGrpSpPr>
          <p:cNvPr id="20" name="Group 20"/>
          <p:cNvGrpSpPr/>
          <p:nvPr/>
        </p:nvGrpSpPr>
        <p:grpSpPr>
          <a:xfrm rot="-5400000">
            <a:off x="559589" y="4936968"/>
            <a:ext cx="829509" cy="1966473"/>
            <a:chOff x="0" y="0"/>
            <a:chExt cx="2354580" cy="5581882"/>
          </a:xfrm>
        </p:grpSpPr>
        <p:sp>
          <p:nvSpPr>
            <p:cNvPr id="21" name="Freeform 21"/>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0F91CB"/>
            </a:solidFill>
          </p:spPr>
          <p:txBody>
            <a:bodyPr/>
            <a:lstStyle/>
            <a:p>
              <a:endParaRPr lang="en-GE"/>
            </a:p>
          </p:txBody>
        </p:sp>
      </p:grpSp>
      <p:sp>
        <p:nvSpPr>
          <p:cNvPr id="22" name="Freeform 22"/>
          <p:cNvSpPr/>
          <p:nvPr/>
        </p:nvSpPr>
        <p:spPr>
          <a:xfrm>
            <a:off x="1376816" y="5731790"/>
            <a:ext cx="376828" cy="376828"/>
          </a:xfrm>
          <a:custGeom>
            <a:avLst/>
            <a:gdLst/>
            <a:ahLst/>
            <a:cxnLst/>
            <a:rect l="l" t="t" r="r" b="b"/>
            <a:pathLst>
              <a:path w="376828" h="376828">
                <a:moveTo>
                  <a:pt x="0" y="0"/>
                </a:moveTo>
                <a:lnTo>
                  <a:pt x="376828" y="0"/>
                </a:lnTo>
                <a:lnTo>
                  <a:pt x="376828" y="376828"/>
                </a:lnTo>
                <a:lnTo>
                  <a:pt x="0" y="376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E"/>
          </a:p>
        </p:txBody>
      </p:sp>
      <p:sp>
        <p:nvSpPr>
          <p:cNvPr id="23" name="Freeform 23"/>
          <p:cNvSpPr/>
          <p:nvPr/>
        </p:nvSpPr>
        <p:spPr>
          <a:xfrm>
            <a:off x="0" y="67716"/>
            <a:ext cx="1103928" cy="1444886"/>
          </a:xfrm>
          <a:custGeom>
            <a:avLst/>
            <a:gdLst/>
            <a:ahLst/>
            <a:cxnLst/>
            <a:rect l="l" t="t" r="r" b="b"/>
            <a:pathLst>
              <a:path w="1103928" h="1444886">
                <a:moveTo>
                  <a:pt x="0" y="0"/>
                </a:moveTo>
                <a:lnTo>
                  <a:pt x="1103928" y="0"/>
                </a:lnTo>
                <a:lnTo>
                  <a:pt x="1103928" y="1444886"/>
                </a:lnTo>
                <a:lnTo>
                  <a:pt x="0" y="1444886"/>
                </a:lnTo>
                <a:lnTo>
                  <a:pt x="0" y="0"/>
                </a:lnTo>
                <a:close/>
              </a:path>
            </a:pathLst>
          </a:custGeom>
          <a:blipFill>
            <a:blip r:embed="rId8"/>
            <a:stretch>
              <a:fillRect r="-1661"/>
            </a:stretch>
          </a:blipFill>
        </p:spPr>
        <p:txBody>
          <a:bodyPr/>
          <a:lstStyle/>
          <a:p>
            <a:endParaRPr lang="en-GE"/>
          </a:p>
        </p:txBody>
      </p:sp>
      <p:grpSp>
        <p:nvGrpSpPr>
          <p:cNvPr id="24" name="Group 24"/>
          <p:cNvGrpSpPr/>
          <p:nvPr/>
        </p:nvGrpSpPr>
        <p:grpSpPr>
          <a:xfrm rot="-5400000">
            <a:off x="568482" y="6056925"/>
            <a:ext cx="829509" cy="1966473"/>
            <a:chOff x="0" y="0"/>
            <a:chExt cx="2354580" cy="5581882"/>
          </a:xfrm>
        </p:grpSpPr>
        <p:sp>
          <p:nvSpPr>
            <p:cNvPr id="25" name="Freeform 25"/>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0F91CB"/>
            </a:solidFill>
          </p:spPr>
          <p:txBody>
            <a:bodyPr/>
            <a:lstStyle/>
            <a:p>
              <a:endParaRPr lang="en-GE"/>
            </a:p>
          </p:txBody>
        </p:sp>
      </p:grpSp>
      <p:grpSp>
        <p:nvGrpSpPr>
          <p:cNvPr id="26" name="Group 26"/>
          <p:cNvGrpSpPr/>
          <p:nvPr/>
        </p:nvGrpSpPr>
        <p:grpSpPr>
          <a:xfrm rot="-5400000">
            <a:off x="568482" y="7143502"/>
            <a:ext cx="829509" cy="1966473"/>
            <a:chOff x="0" y="0"/>
            <a:chExt cx="2354580" cy="5581882"/>
          </a:xfrm>
        </p:grpSpPr>
        <p:sp>
          <p:nvSpPr>
            <p:cNvPr id="27" name="Freeform 27"/>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0F91CB"/>
            </a:solidFill>
          </p:spPr>
          <p:txBody>
            <a:bodyPr/>
            <a:lstStyle/>
            <a:p>
              <a:endParaRPr lang="en-GE"/>
            </a:p>
          </p:txBody>
        </p:sp>
      </p:grpSp>
      <p:sp>
        <p:nvSpPr>
          <p:cNvPr id="28" name="Freeform 28"/>
          <p:cNvSpPr/>
          <p:nvPr/>
        </p:nvSpPr>
        <p:spPr>
          <a:xfrm>
            <a:off x="1327460" y="7816866"/>
            <a:ext cx="583653" cy="583653"/>
          </a:xfrm>
          <a:custGeom>
            <a:avLst/>
            <a:gdLst/>
            <a:ahLst/>
            <a:cxnLst/>
            <a:rect l="l" t="t" r="r" b="b"/>
            <a:pathLst>
              <a:path w="583653" h="583653">
                <a:moveTo>
                  <a:pt x="0" y="0"/>
                </a:moveTo>
                <a:lnTo>
                  <a:pt x="583652" y="0"/>
                </a:lnTo>
                <a:lnTo>
                  <a:pt x="583652" y="583653"/>
                </a:lnTo>
                <a:lnTo>
                  <a:pt x="0" y="5836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E"/>
          </a:p>
        </p:txBody>
      </p:sp>
      <p:grpSp>
        <p:nvGrpSpPr>
          <p:cNvPr id="29" name="Group 29"/>
          <p:cNvGrpSpPr/>
          <p:nvPr/>
        </p:nvGrpSpPr>
        <p:grpSpPr>
          <a:xfrm rot="-5400000">
            <a:off x="559589" y="8230078"/>
            <a:ext cx="829509" cy="1966473"/>
            <a:chOff x="0" y="0"/>
            <a:chExt cx="2354580" cy="5581882"/>
          </a:xfrm>
        </p:grpSpPr>
        <p:sp>
          <p:nvSpPr>
            <p:cNvPr id="30" name="Freeform 30"/>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0F91CB"/>
            </a:solidFill>
          </p:spPr>
          <p:txBody>
            <a:bodyPr/>
            <a:lstStyle/>
            <a:p>
              <a:endParaRPr lang="en-GE"/>
            </a:p>
          </p:txBody>
        </p:sp>
      </p:grpSp>
      <p:sp>
        <p:nvSpPr>
          <p:cNvPr id="31" name="Freeform 31"/>
          <p:cNvSpPr/>
          <p:nvPr/>
        </p:nvSpPr>
        <p:spPr>
          <a:xfrm>
            <a:off x="1502020" y="6752416"/>
            <a:ext cx="230538" cy="487912"/>
          </a:xfrm>
          <a:custGeom>
            <a:avLst/>
            <a:gdLst/>
            <a:ahLst/>
            <a:cxnLst/>
            <a:rect l="l" t="t" r="r" b="b"/>
            <a:pathLst>
              <a:path w="230538" h="487912">
                <a:moveTo>
                  <a:pt x="0" y="0"/>
                </a:moveTo>
                <a:lnTo>
                  <a:pt x="230538" y="0"/>
                </a:lnTo>
                <a:lnTo>
                  <a:pt x="230538" y="487912"/>
                </a:lnTo>
                <a:lnTo>
                  <a:pt x="0" y="48791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E"/>
          </a:p>
        </p:txBody>
      </p:sp>
      <p:sp>
        <p:nvSpPr>
          <p:cNvPr id="32" name="Freeform 32"/>
          <p:cNvSpPr/>
          <p:nvPr/>
        </p:nvSpPr>
        <p:spPr>
          <a:xfrm>
            <a:off x="1452506" y="8960592"/>
            <a:ext cx="333561" cy="370623"/>
          </a:xfrm>
          <a:custGeom>
            <a:avLst/>
            <a:gdLst/>
            <a:ahLst/>
            <a:cxnLst/>
            <a:rect l="l" t="t" r="r" b="b"/>
            <a:pathLst>
              <a:path w="333561" h="370623">
                <a:moveTo>
                  <a:pt x="0" y="0"/>
                </a:moveTo>
                <a:lnTo>
                  <a:pt x="333561" y="0"/>
                </a:lnTo>
                <a:lnTo>
                  <a:pt x="333561" y="370624"/>
                </a:lnTo>
                <a:lnTo>
                  <a:pt x="0" y="3706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E"/>
          </a:p>
        </p:txBody>
      </p:sp>
      <p:sp>
        <p:nvSpPr>
          <p:cNvPr id="33" name="TextBox 33"/>
          <p:cNvSpPr txBox="1"/>
          <p:nvPr/>
        </p:nvSpPr>
        <p:spPr>
          <a:xfrm>
            <a:off x="3115030" y="1598327"/>
            <a:ext cx="8186694" cy="851535"/>
          </a:xfrm>
          <a:prstGeom prst="rect">
            <a:avLst/>
          </a:prstGeom>
        </p:spPr>
        <p:txBody>
          <a:bodyPr lIns="0" tIns="0" rIns="0" bIns="0" rtlCol="0" anchor="t">
            <a:spAutoFit/>
          </a:bodyPr>
          <a:lstStyle/>
          <a:p>
            <a:pPr algn="ctr">
              <a:lnSpc>
                <a:spcPts val="6510"/>
              </a:lnSpc>
            </a:pPr>
            <a:r>
              <a:rPr lang="en-US" sz="6200" spc="310">
                <a:solidFill>
                  <a:srgbClr val="FFFFFF"/>
                </a:solidFill>
                <a:latin typeface="Canva Sans"/>
              </a:rPr>
              <a:t>THANK YOU!</a:t>
            </a:r>
          </a:p>
        </p:txBody>
      </p:sp>
      <p:sp>
        <p:nvSpPr>
          <p:cNvPr id="34" name="TextBox 34"/>
          <p:cNvSpPr txBox="1"/>
          <p:nvPr/>
        </p:nvSpPr>
        <p:spPr>
          <a:xfrm>
            <a:off x="2428018" y="3242895"/>
            <a:ext cx="7343333" cy="485902"/>
          </a:xfrm>
          <a:prstGeom prst="rect">
            <a:avLst/>
          </a:prstGeom>
        </p:spPr>
        <p:txBody>
          <a:bodyPr lIns="0" tIns="0" rIns="0" bIns="0" rtlCol="0" anchor="t">
            <a:spAutoFit/>
          </a:bodyPr>
          <a:lstStyle/>
          <a:p>
            <a:pPr>
              <a:lnSpc>
                <a:spcPts val="4200"/>
              </a:lnSpc>
            </a:pPr>
            <a:r>
              <a:rPr lang="en-US" sz="2400" spc="300" dirty="0">
                <a:solidFill>
                  <a:srgbClr val="1E1D1D"/>
                </a:solidFill>
                <a:latin typeface="Lato Bold"/>
              </a:rPr>
              <a:t>+995 32 2 200 036</a:t>
            </a:r>
          </a:p>
        </p:txBody>
      </p:sp>
      <p:sp>
        <p:nvSpPr>
          <p:cNvPr id="35" name="TextBox 35"/>
          <p:cNvSpPr txBox="1"/>
          <p:nvPr/>
        </p:nvSpPr>
        <p:spPr>
          <a:xfrm>
            <a:off x="2428018" y="4368304"/>
            <a:ext cx="7343333" cy="1057275"/>
          </a:xfrm>
          <a:prstGeom prst="rect">
            <a:avLst/>
          </a:prstGeom>
        </p:spPr>
        <p:txBody>
          <a:bodyPr lIns="0" tIns="0" rIns="0" bIns="0" rtlCol="0" anchor="t">
            <a:spAutoFit/>
          </a:bodyPr>
          <a:lstStyle/>
          <a:p>
            <a:pPr>
              <a:lnSpc>
                <a:spcPts val="4200"/>
              </a:lnSpc>
            </a:pPr>
            <a:r>
              <a:rPr lang="en-US" sz="2400" u="sng" spc="300" dirty="0">
                <a:solidFill>
                  <a:srgbClr val="000000"/>
                </a:solidFill>
                <a:latin typeface="Lato Bold"/>
                <a:hlinkClick r:id="rId15" tooltip="mailto:info@greda.ge?subject=GREDA"/>
              </a:rPr>
              <a:t>info@greda.ge</a:t>
            </a:r>
          </a:p>
          <a:p>
            <a:pPr>
              <a:lnSpc>
                <a:spcPts val="4200"/>
              </a:lnSpc>
            </a:pPr>
            <a:endParaRPr lang="en-US" sz="3000" u="sng" spc="300" dirty="0">
              <a:solidFill>
                <a:srgbClr val="000000"/>
              </a:solidFill>
              <a:latin typeface="Lato Bold"/>
              <a:hlinkClick r:id="rId15" tooltip="mailto:info@greda.ge?subject=GREDA"/>
            </a:endParaRPr>
          </a:p>
        </p:txBody>
      </p:sp>
      <p:sp>
        <p:nvSpPr>
          <p:cNvPr id="36" name="TextBox 36"/>
          <p:cNvSpPr txBox="1"/>
          <p:nvPr/>
        </p:nvSpPr>
        <p:spPr>
          <a:xfrm>
            <a:off x="2428018" y="5624929"/>
            <a:ext cx="7343333" cy="469487"/>
          </a:xfrm>
          <a:prstGeom prst="rect">
            <a:avLst/>
          </a:prstGeom>
        </p:spPr>
        <p:txBody>
          <a:bodyPr lIns="0" tIns="0" rIns="0" bIns="0" rtlCol="0" anchor="t">
            <a:spAutoFit/>
          </a:bodyPr>
          <a:lstStyle/>
          <a:p>
            <a:pPr>
              <a:lnSpc>
                <a:spcPts val="4200"/>
              </a:lnSpc>
            </a:pPr>
            <a:r>
              <a:rPr lang="en-US" sz="2400" spc="300" dirty="0" err="1">
                <a:solidFill>
                  <a:srgbClr val="000000"/>
                </a:solidFill>
                <a:latin typeface="Lato Bold"/>
              </a:rPr>
              <a:t>www.greda.ge</a:t>
            </a:r>
            <a:endParaRPr lang="en-US" sz="2400" spc="300" dirty="0">
              <a:solidFill>
                <a:srgbClr val="000000"/>
              </a:solidFill>
              <a:latin typeface="Lato Bold"/>
            </a:endParaRPr>
          </a:p>
        </p:txBody>
      </p:sp>
      <p:sp>
        <p:nvSpPr>
          <p:cNvPr id="37" name="TextBox 37"/>
          <p:cNvSpPr txBox="1"/>
          <p:nvPr/>
        </p:nvSpPr>
        <p:spPr>
          <a:xfrm>
            <a:off x="2428018" y="8977111"/>
            <a:ext cx="7343333" cy="941069"/>
          </a:xfrm>
          <a:prstGeom prst="rect">
            <a:avLst/>
          </a:prstGeom>
        </p:spPr>
        <p:txBody>
          <a:bodyPr lIns="0" tIns="0" rIns="0" bIns="0" rtlCol="0" anchor="t">
            <a:spAutoFit/>
          </a:bodyPr>
          <a:lstStyle/>
          <a:p>
            <a:pPr>
              <a:lnSpc>
                <a:spcPts val="3780"/>
              </a:lnSpc>
            </a:pPr>
            <a:r>
              <a:rPr lang="en-US" sz="2400" spc="270" dirty="0">
                <a:solidFill>
                  <a:srgbClr val="000000"/>
                </a:solidFill>
                <a:latin typeface="Lato Bold"/>
              </a:rPr>
              <a:t> TBILISI, KOTE APKHAZI ST. 44</a:t>
            </a:r>
          </a:p>
          <a:p>
            <a:pPr>
              <a:lnSpc>
                <a:spcPts val="3780"/>
              </a:lnSpc>
            </a:pPr>
            <a:endParaRPr lang="en-US" sz="2700" spc="270" dirty="0">
              <a:solidFill>
                <a:srgbClr val="000000"/>
              </a:solidFill>
              <a:latin typeface="Lato Bold"/>
            </a:endParaRPr>
          </a:p>
        </p:txBody>
      </p:sp>
      <p:sp>
        <p:nvSpPr>
          <p:cNvPr id="38" name="TextBox 38"/>
          <p:cNvSpPr txBox="1"/>
          <p:nvPr/>
        </p:nvSpPr>
        <p:spPr>
          <a:xfrm>
            <a:off x="1753644" y="7888028"/>
            <a:ext cx="10235093" cy="411779"/>
          </a:xfrm>
          <a:prstGeom prst="rect">
            <a:avLst/>
          </a:prstGeom>
        </p:spPr>
        <p:txBody>
          <a:bodyPr wrap="square" lIns="0" tIns="0" rIns="0" bIns="0" rtlCol="0" anchor="t">
            <a:spAutoFit/>
          </a:bodyPr>
          <a:lstStyle/>
          <a:p>
            <a:pPr algn="ctr">
              <a:lnSpc>
                <a:spcPts val="3639"/>
              </a:lnSpc>
              <a:spcBef>
                <a:spcPct val="0"/>
              </a:spcBef>
            </a:pPr>
            <a:r>
              <a:rPr lang="en-US" sz="2400" dirty="0">
                <a:solidFill>
                  <a:srgbClr val="000000"/>
                </a:solidFill>
                <a:latin typeface="Lato Bold"/>
              </a:rPr>
              <a:t>GREDA - Georgian Renewable Energy Development Association</a:t>
            </a:r>
          </a:p>
        </p:txBody>
      </p:sp>
      <p:sp>
        <p:nvSpPr>
          <p:cNvPr id="39" name="TextBox 39"/>
          <p:cNvSpPr txBox="1"/>
          <p:nvPr/>
        </p:nvSpPr>
        <p:spPr>
          <a:xfrm>
            <a:off x="685800" y="6769669"/>
            <a:ext cx="13617835" cy="428451"/>
          </a:xfrm>
          <a:prstGeom prst="rect">
            <a:avLst/>
          </a:prstGeom>
        </p:spPr>
        <p:txBody>
          <a:bodyPr wrap="square" lIns="0" tIns="0" rIns="0" bIns="0" rtlCol="0" anchor="t">
            <a:spAutoFit/>
          </a:bodyPr>
          <a:lstStyle/>
          <a:p>
            <a:pPr algn="ctr">
              <a:lnSpc>
                <a:spcPts val="3639"/>
              </a:lnSpc>
              <a:spcBef>
                <a:spcPct val="0"/>
              </a:spcBef>
            </a:pPr>
            <a:r>
              <a:rPr lang="en-US" sz="2400" dirty="0">
                <a:solidFill>
                  <a:srgbClr val="000000"/>
                </a:solidFill>
                <a:latin typeface="Lato Bold"/>
              </a:rPr>
              <a:t>GREDA-</a:t>
            </a:r>
            <a:r>
              <a:rPr lang="en-US" sz="2400" dirty="0" err="1">
                <a:solidFill>
                  <a:srgbClr val="000000"/>
                </a:solidFill>
                <a:latin typeface="Lato Bold"/>
              </a:rPr>
              <a:t>საქართველოს</a:t>
            </a:r>
            <a:r>
              <a:rPr lang="en-US" sz="2400" dirty="0">
                <a:solidFill>
                  <a:srgbClr val="000000"/>
                </a:solidFill>
                <a:latin typeface="Lato Bold"/>
              </a:rPr>
              <a:t> </a:t>
            </a:r>
            <a:r>
              <a:rPr lang="en-US" sz="2400" dirty="0" err="1">
                <a:solidFill>
                  <a:srgbClr val="000000"/>
                </a:solidFill>
                <a:latin typeface="Lato Bold"/>
              </a:rPr>
              <a:t>განახლებადი</a:t>
            </a:r>
            <a:r>
              <a:rPr lang="en-US" sz="2400" dirty="0">
                <a:solidFill>
                  <a:srgbClr val="000000"/>
                </a:solidFill>
                <a:latin typeface="Lato Bold"/>
              </a:rPr>
              <a:t> </a:t>
            </a:r>
            <a:r>
              <a:rPr lang="en-US" sz="2400" dirty="0" err="1">
                <a:solidFill>
                  <a:srgbClr val="000000"/>
                </a:solidFill>
                <a:latin typeface="Lato Bold"/>
              </a:rPr>
              <a:t>ენერგიის</a:t>
            </a:r>
            <a:r>
              <a:rPr lang="en-US" sz="2400" dirty="0">
                <a:solidFill>
                  <a:srgbClr val="000000"/>
                </a:solidFill>
                <a:latin typeface="Lato Bold"/>
              </a:rPr>
              <a:t> </a:t>
            </a:r>
            <a:r>
              <a:rPr lang="en-US" sz="2400" dirty="0" err="1">
                <a:solidFill>
                  <a:srgbClr val="000000"/>
                </a:solidFill>
                <a:latin typeface="Lato Bold"/>
              </a:rPr>
              <a:t>განვითარების</a:t>
            </a:r>
            <a:r>
              <a:rPr lang="en-US" sz="2400" dirty="0">
                <a:solidFill>
                  <a:srgbClr val="000000"/>
                </a:solidFill>
                <a:latin typeface="Lato Bold"/>
              </a:rPr>
              <a:t> </a:t>
            </a:r>
            <a:r>
              <a:rPr lang="en-US" sz="2400" dirty="0" err="1">
                <a:solidFill>
                  <a:srgbClr val="000000"/>
                </a:solidFill>
                <a:latin typeface="Lato Bold"/>
              </a:rPr>
              <a:t>ასოციაცია</a:t>
            </a:r>
            <a:endParaRPr lang="en-US" sz="2400" dirty="0">
              <a:solidFill>
                <a:srgbClr val="000000"/>
              </a:solidFill>
              <a:latin typeface="Lato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541063" y="400883"/>
            <a:ext cx="975275" cy="1255634"/>
          </a:xfrm>
          <a:custGeom>
            <a:avLst/>
            <a:gdLst/>
            <a:ahLst/>
            <a:cxnLst/>
            <a:rect l="l" t="t" r="r" b="b"/>
            <a:pathLst>
              <a:path w="975275" h="1255634">
                <a:moveTo>
                  <a:pt x="0" y="0"/>
                </a:moveTo>
                <a:lnTo>
                  <a:pt x="975274" y="0"/>
                </a:lnTo>
                <a:lnTo>
                  <a:pt x="975274" y="1255634"/>
                </a:lnTo>
                <a:lnTo>
                  <a:pt x="0" y="1255634"/>
                </a:lnTo>
                <a:lnTo>
                  <a:pt x="0" y="0"/>
                </a:lnTo>
                <a:close/>
              </a:path>
            </a:pathLst>
          </a:custGeom>
          <a:blipFill>
            <a:blip r:embed="rId2"/>
            <a:stretch>
              <a:fillRect/>
            </a:stretch>
          </a:blipFill>
        </p:spPr>
        <p:txBody>
          <a:bodyPr/>
          <a:lstStyle/>
          <a:p>
            <a:endParaRPr lang="en-GE"/>
          </a:p>
        </p:txBody>
      </p:sp>
      <p:sp>
        <p:nvSpPr>
          <p:cNvPr id="9" name="Freeform 9"/>
          <p:cNvSpPr/>
          <p:nvPr/>
        </p:nvSpPr>
        <p:spPr>
          <a:xfrm>
            <a:off x="1516337" y="3178978"/>
            <a:ext cx="6444244" cy="5112255"/>
          </a:xfrm>
          <a:custGeom>
            <a:avLst/>
            <a:gdLst/>
            <a:ahLst/>
            <a:cxnLst/>
            <a:rect l="l" t="t" r="r" b="b"/>
            <a:pathLst>
              <a:path w="6444244" h="5112255">
                <a:moveTo>
                  <a:pt x="0" y="0"/>
                </a:moveTo>
                <a:lnTo>
                  <a:pt x="6444245" y="0"/>
                </a:lnTo>
                <a:lnTo>
                  <a:pt x="6444245" y="5112256"/>
                </a:lnTo>
                <a:lnTo>
                  <a:pt x="0" y="5112256"/>
                </a:lnTo>
                <a:lnTo>
                  <a:pt x="0" y="0"/>
                </a:lnTo>
                <a:close/>
              </a:path>
            </a:pathLst>
          </a:custGeom>
          <a:blipFill>
            <a:blip r:embed="rId3"/>
            <a:stretch>
              <a:fillRect t="-5723"/>
            </a:stretch>
          </a:blipFill>
        </p:spPr>
        <p:txBody>
          <a:bodyPr/>
          <a:lstStyle/>
          <a:p>
            <a:endParaRPr lang="en-GE"/>
          </a:p>
        </p:txBody>
      </p:sp>
      <p:sp>
        <p:nvSpPr>
          <p:cNvPr id="10" name="Freeform 10"/>
          <p:cNvSpPr/>
          <p:nvPr/>
        </p:nvSpPr>
        <p:spPr>
          <a:xfrm>
            <a:off x="9248838" y="3178978"/>
            <a:ext cx="6704185" cy="4902827"/>
          </a:xfrm>
          <a:custGeom>
            <a:avLst/>
            <a:gdLst/>
            <a:ahLst/>
            <a:cxnLst/>
            <a:rect l="l" t="t" r="r" b="b"/>
            <a:pathLst>
              <a:path w="6704185" h="4902827">
                <a:moveTo>
                  <a:pt x="0" y="0"/>
                </a:moveTo>
                <a:lnTo>
                  <a:pt x="6704185" y="0"/>
                </a:lnTo>
                <a:lnTo>
                  <a:pt x="6704185" y="4902828"/>
                </a:lnTo>
                <a:lnTo>
                  <a:pt x="0" y="4902828"/>
                </a:lnTo>
                <a:lnTo>
                  <a:pt x="0" y="0"/>
                </a:lnTo>
                <a:close/>
              </a:path>
            </a:pathLst>
          </a:custGeom>
          <a:blipFill>
            <a:blip r:embed="rId4"/>
            <a:stretch>
              <a:fillRect/>
            </a:stretch>
          </a:blipFill>
        </p:spPr>
        <p:txBody>
          <a:bodyPr/>
          <a:lstStyle/>
          <a:p>
            <a:endParaRPr lang="en-GE"/>
          </a:p>
        </p:txBody>
      </p:sp>
      <p:sp>
        <p:nvSpPr>
          <p:cNvPr id="11" name="TextBox 11"/>
          <p:cNvSpPr txBox="1"/>
          <p:nvPr/>
        </p:nvSpPr>
        <p:spPr>
          <a:xfrm>
            <a:off x="5391694" y="562292"/>
            <a:ext cx="6751647" cy="837567"/>
          </a:xfrm>
          <a:prstGeom prst="rect">
            <a:avLst/>
          </a:prstGeom>
        </p:spPr>
        <p:txBody>
          <a:bodyPr lIns="0" tIns="0" rIns="0" bIns="0" rtlCol="0" anchor="t">
            <a:spAutoFit/>
          </a:bodyPr>
          <a:lstStyle/>
          <a:p>
            <a:pPr>
              <a:lnSpc>
                <a:spcPts val="6859"/>
              </a:lnSpc>
            </a:pPr>
            <a:r>
              <a:rPr lang="en-US" sz="4899">
                <a:solidFill>
                  <a:srgbClr val="0F91CB"/>
                </a:solidFill>
                <a:latin typeface="Open Sauce Bold"/>
              </a:rPr>
              <a:t>Generation Sources </a:t>
            </a:r>
          </a:p>
        </p:txBody>
      </p:sp>
      <p:sp>
        <p:nvSpPr>
          <p:cNvPr id="13" name="TextBox 13"/>
          <p:cNvSpPr txBox="1"/>
          <p:nvPr/>
        </p:nvSpPr>
        <p:spPr>
          <a:xfrm>
            <a:off x="2217388" y="2056224"/>
            <a:ext cx="4278162" cy="860425"/>
          </a:xfrm>
          <a:prstGeom prst="rect">
            <a:avLst/>
          </a:prstGeom>
        </p:spPr>
        <p:txBody>
          <a:bodyPr lIns="0" tIns="0" rIns="0" bIns="0" rtlCol="0" anchor="t">
            <a:spAutoFit/>
          </a:bodyPr>
          <a:lstStyle/>
          <a:p>
            <a:pPr>
              <a:lnSpc>
                <a:spcPts val="3499"/>
              </a:lnSpc>
            </a:pPr>
            <a:r>
              <a:rPr lang="en-US" sz="2499">
                <a:solidFill>
                  <a:srgbClr val="000000"/>
                </a:solidFill>
                <a:latin typeface="Open Sauce Bold"/>
              </a:rPr>
              <a:t>Georgia’s Installed Capaity</a:t>
            </a:r>
          </a:p>
          <a:p>
            <a:pPr>
              <a:lnSpc>
                <a:spcPts val="3499"/>
              </a:lnSpc>
            </a:pPr>
            <a:r>
              <a:rPr lang="en-US" sz="2499">
                <a:solidFill>
                  <a:srgbClr val="000000"/>
                </a:solidFill>
                <a:latin typeface="Open Sauce"/>
              </a:rPr>
              <a:t> </a:t>
            </a:r>
          </a:p>
        </p:txBody>
      </p:sp>
      <p:sp>
        <p:nvSpPr>
          <p:cNvPr id="14" name="TextBox 14"/>
          <p:cNvSpPr txBox="1"/>
          <p:nvPr/>
        </p:nvSpPr>
        <p:spPr>
          <a:xfrm>
            <a:off x="9606047" y="2056224"/>
            <a:ext cx="6346976" cy="860425"/>
          </a:xfrm>
          <a:prstGeom prst="rect">
            <a:avLst/>
          </a:prstGeom>
        </p:spPr>
        <p:txBody>
          <a:bodyPr lIns="0" tIns="0" rIns="0" bIns="0" rtlCol="0" anchor="t">
            <a:spAutoFit/>
          </a:bodyPr>
          <a:lstStyle/>
          <a:p>
            <a:pPr>
              <a:lnSpc>
                <a:spcPts val="3499"/>
              </a:lnSpc>
            </a:pPr>
            <a:r>
              <a:rPr lang="en-US" sz="2499">
                <a:solidFill>
                  <a:srgbClr val="000000"/>
                </a:solidFill>
                <a:latin typeface="Open Sauce Bold"/>
              </a:rPr>
              <a:t>Electricity Generation and Import TWh</a:t>
            </a:r>
          </a:p>
          <a:p>
            <a:pPr>
              <a:lnSpc>
                <a:spcPts val="3499"/>
              </a:lnSpc>
            </a:pPr>
            <a:r>
              <a:rPr lang="en-US" sz="2499">
                <a:solidFill>
                  <a:srgbClr val="000000"/>
                </a:solidFill>
                <a:latin typeface="Open Sauce"/>
              </a:rPr>
              <a:t> </a:t>
            </a:r>
          </a:p>
        </p:txBody>
      </p:sp>
      <p:grpSp>
        <p:nvGrpSpPr>
          <p:cNvPr id="15" name="Group 2">
            <a:extLst>
              <a:ext uri="{FF2B5EF4-FFF2-40B4-BE49-F238E27FC236}">
                <a16:creationId xmlns:a16="http://schemas.microsoft.com/office/drawing/2014/main" id="{469C4523-A746-30EF-6F7A-EBACC5FDBD40}"/>
              </a:ext>
            </a:extLst>
          </p:cNvPr>
          <p:cNvGrpSpPr/>
          <p:nvPr/>
        </p:nvGrpSpPr>
        <p:grpSpPr>
          <a:xfrm>
            <a:off x="-719016" y="9578640"/>
            <a:ext cx="6486365" cy="1028700"/>
            <a:chOff x="0" y="0"/>
            <a:chExt cx="1708343" cy="270933"/>
          </a:xfrm>
        </p:grpSpPr>
        <p:sp>
          <p:nvSpPr>
            <p:cNvPr id="16" name="Freeform 3">
              <a:extLst>
                <a:ext uri="{FF2B5EF4-FFF2-40B4-BE49-F238E27FC236}">
                  <a16:creationId xmlns:a16="http://schemas.microsoft.com/office/drawing/2014/main" id="{601C57FF-A56C-98B0-043C-65CAFFC28018}"/>
                </a:ext>
              </a:extLst>
            </p:cNvPr>
            <p:cNvSpPr/>
            <p:nvPr/>
          </p:nvSpPr>
          <p:spPr>
            <a:xfrm>
              <a:off x="0" y="0"/>
              <a:ext cx="1708343" cy="270933"/>
            </a:xfrm>
            <a:custGeom>
              <a:avLst/>
              <a:gdLst/>
              <a:ahLst/>
              <a:cxnLst/>
              <a:rect l="l" t="t" r="r" b="b"/>
              <a:pathLst>
                <a:path w="1708343" h="270933">
                  <a:moveTo>
                    <a:pt x="119357" y="0"/>
                  </a:moveTo>
                  <a:lnTo>
                    <a:pt x="1588986" y="0"/>
                  </a:lnTo>
                  <a:cubicBezTo>
                    <a:pt x="1654905" y="0"/>
                    <a:pt x="1708343" y="53438"/>
                    <a:pt x="1708343" y="119357"/>
                  </a:cubicBezTo>
                  <a:lnTo>
                    <a:pt x="1708343" y="151577"/>
                  </a:lnTo>
                  <a:cubicBezTo>
                    <a:pt x="1708343" y="183232"/>
                    <a:pt x="1695768" y="213591"/>
                    <a:pt x="1673384" y="235975"/>
                  </a:cubicBezTo>
                  <a:cubicBezTo>
                    <a:pt x="1651000" y="258358"/>
                    <a:pt x="1620642" y="270933"/>
                    <a:pt x="1588986" y="270933"/>
                  </a:cubicBezTo>
                  <a:lnTo>
                    <a:pt x="119357" y="270933"/>
                  </a:lnTo>
                  <a:cubicBezTo>
                    <a:pt x="53438" y="270933"/>
                    <a:pt x="0" y="217495"/>
                    <a:pt x="0" y="151577"/>
                  </a:cubicBezTo>
                  <a:lnTo>
                    <a:pt x="0" y="119357"/>
                  </a:lnTo>
                  <a:cubicBezTo>
                    <a:pt x="0" y="53438"/>
                    <a:pt x="53438" y="0"/>
                    <a:pt x="119357" y="0"/>
                  </a:cubicBezTo>
                  <a:close/>
                </a:path>
              </a:pathLst>
            </a:custGeom>
            <a:solidFill>
              <a:srgbClr val="F4AE42"/>
            </a:solidFill>
          </p:spPr>
          <p:txBody>
            <a:bodyPr/>
            <a:lstStyle/>
            <a:p>
              <a:endParaRPr lang="en-GE"/>
            </a:p>
          </p:txBody>
        </p:sp>
        <p:sp>
          <p:nvSpPr>
            <p:cNvPr id="17" name="TextBox 4">
              <a:extLst>
                <a:ext uri="{FF2B5EF4-FFF2-40B4-BE49-F238E27FC236}">
                  <a16:creationId xmlns:a16="http://schemas.microsoft.com/office/drawing/2014/main" id="{09684EC5-5828-2866-3CD2-B075AA6C96FD}"/>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8" name="TextBox 12">
            <a:extLst>
              <a:ext uri="{FF2B5EF4-FFF2-40B4-BE49-F238E27FC236}">
                <a16:creationId xmlns:a16="http://schemas.microsoft.com/office/drawing/2014/main" id="{C15182D9-7B65-5696-C250-B706A6679A21}"/>
              </a:ext>
            </a:extLst>
          </p:cNvPr>
          <p:cNvSpPr txBox="1"/>
          <p:nvPr/>
        </p:nvSpPr>
        <p:spPr>
          <a:xfrm>
            <a:off x="541063" y="9754408"/>
            <a:ext cx="3352650" cy="405454"/>
          </a:xfrm>
          <a:prstGeom prst="rect">
            <a:avLst/>
          </a:prstGeom>
        </p:spPr>
        <p:txBody>
          <a:bodyPr lIns="0" tIns="0" rIns="0" bIns="0" rtlCol="0" anchor="t">
            <a:spAutoFit/>
          </a:bodyPr>
          <a:lstStyle/>
          <a:p>
            <a:pPr marL="0" lvl="0" indent="0" algn="l">
              <a:lnSpc>
                <a:spcPts val="3346"/>
              </a:lnSpc>
              <a:spcBef>
                <a:spcPct val="0"/>
              </a:spcBef>
            </a:pPr>
            <a:r>
              <a:rPr lang="en-US" sz="2574" u="sng">
                <a:solidFill>
                  <a:srgbClr val="000000"/>
                </a:solidFill>
                <a:latin typeface="Open Sauce Bold"/>
              </a:rPr>
              <a:t> www.greda.ge</a:t>
            </a:r>
          </a:p>
        </p:txBody>
      </p:sp>
      <p:grpSp>
        <p:nvGrpSpPr>
          <p:cNvPr id="5" name="Group 5"/>
          <p:cNvGrpSpPr/>
          <p:nvPr/>
        </p:nvGrpSpPr>
        <p:grpSpPr>
          <a:xfrm>
            <a:off x="3310361" y="9989220"/>
            <a:ext cx="15903157" cy="640680"/>
            <a:chOff x="0" y="0"/>
            <a:chExt cx="4188486" cy="168739"/>
          </a:xfrm>
        </p:grpSpPr>
        <p:sp>
          <p:nvSpPr>
            <p:cNvPr id="6" name="Freeform 6"/>
            <p:cNvSpPr/>
            <p:nvPr/>
          </p:nvSpPr>
          <p:spPr>
            <a:xfrm>
              <a:off x="0" y="0"/>
              <a:ext cx="4188486" cy="168739"/>
            </a:xfrm>
            <a:custGeom>
              <a:avLst/>
              <a:gdLst/>
              <a:ahLst/>
              <a:cxnLst/>
              <a:rect l="l" t="t" r="r" b="b"/>
              <a:pathLst>
                <a:path w="4188486" h="168739">
                  <a:moveTo>
                    <a:pt x="203200" y="0"/>
                  </a:moveTo>
                  <a:lnTo>
                    <a:pt x="4188486" y="0"/>
                  </a:lnTo>
                  <a:lnTo>
                    <a:pt x="3985286" y="168739"/>
                  </a:lnTo>
                  <a:lnTo>
                    <a:pt x="0" y="168739"/>
                  </a:lnTo>
                  <a:lnTo>
                    <a:pt x="203200" y="0"/>
                  </a:lnTo>
                  <a:close/>
                </a:path>
              </a:pathLst>
            </a:custGeom>
            <a:solidFill>
              <a:srgbClr val="0F91CB"/>
            </a:solidFill>
          </p:spPr>
          <p:txBody>
            <a:bodyPr/>
            <a:lstStyle/>
            <a:p>
              <a:endParaRPr lang="en-GE"/>
            </a:p>
          </p:txBody>
        </p:sp>
        <p:sp>
          <p:nvSpPr>
            <p:cNvPr id="7" name="TextBox 7"/>
            <p:cNvSpPr txBox="1"/>
            <p:nvPr/>
          </p:nvSpPr>
          <p:spPr>
            <a:xfrm>
              <a:off x="101600" y="-28575"/>
              <a:ext cx="609600" cy="638175"/>
            </a:xfrm>
            <a:prstGeom prst="rect">
              <a:avLst/>
            </a:prstGeom>
          </p:spPr>
          <p:txBody>
            <a:bodyPr lIns="50800" tIns="50800" rIns="50800" bIns="50800" rtlCol="0" anchor="ctr"/>
            <a:lstStyle/>
            <a:p>
              <a:pPr algn="ctr">
                <a:lnSpc>
                  <a:spcPts val="2100"/>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541063" y="400883"/>
            <a:ext cx="975275" cy="1255634"/>
          </a:xfrm>
          <a:custGeom>
            <a:avLst/>
            <a:gdLst/>
            <a:ahLst/>
            <a:cxnLst/>
            <a:rect l="l" t="t" r="r" b="b"/>
            <a:pathLst>
              <a:path w="975275" h="1255634">
                <a:moveTo>
                  <a:pt x="0" y="0"/>
                </a:moveTo>
                <a:lnTo>
                  <a:pt x="975274" y="0"/>
                </a:lnTo>
                <a:lnTo>
                  <a:pt x="975274" y="1255634"/>
                </a:lnTo>
                <a:lnTo>
                  <a:pt x="0" y="1255634"/>
                </a:lnTo>
                <a:lnTo>
                  <a:pt x="0" y="0"/>
                </a:lnTo>
                <a:close/>
              </a:path>
            </a:pathLst>
          </a:custGeom>
          <a:blipFill>
            <a:blip r:embed="rId2"/>
            <a:stretch>
              <a:fillRect/>
            </a:stretch>
          </a:blipFill>
        </p:spPr>
        <p:txBody>
          <a:bodyPr/>
          <a:lstStyle/>
          <a:p>
            <a:endParaRPr lang="en-GE"/>
          </a:p>
        </p:txBody>
      </p:sp>
      <p:sp>
        <p:nvSpPr>
          <p:cNvPr id="9" name="Freeform 9"/>
          <p:cNvSpPr/>
          <p:nvPr/>
        </p:nvSpPr>
        <p:spPr>
          <a:xfrm>
            <a:off x="2217388" y="2576200"/>
            <a:ext cx="13732031" cy="6082756"/>
          </a:xfrm>
          <a:custGeom>
            <a:avLst/>
            <a:gdLst/>
            <a:ahLst/>
            <a:cxnLst/>
            <a:rect l="l" t="t" r="r" b="b"/>
            <a:pathLst>
              <a:path w="13732031" h="6082756">
                <a:moveTo>
                  <a:pt x="0" y="0"/>
                </a:moveTo>
                <a:lnTo>
                  <a:pt x="13732030" y="0"/>
                </a:lnTo>
                <a:lnTo>
                  <a:pt x="13732030" y="6082757"/>
                </a:lnTo>
                <a:lnTo>
                  <a:pt x="0" y="6082757"/>
                </a:lnTo>
                <a:lnTo>
                  <a:pt x="0" y="0"/>
                </a:lnTo>
                <a:close/>
              </a:path>
            </a:pathLst>
          </a:custGeom>
          <a:blipFill>
            <a:blip r:embed="rId3"/>
            <a:stretch>
              <a:fillRect/>
            </a:stretch>
          </a:blipFill>
        </p:spPr>
        <p:txBody>
          <a:bodyPr/>
          <a:lstStyle/>
          <a:p>
            <a:endParaRPr lang="en-GE"/>
          </a:p>
        </p:txBody>
      </p:sp>
      <p:sp>
        <p:nvSpPr>
          <p:cNvPr id="10" name="TextBox 10"/>
          <p:cNvSpPr txBox="1"/>
          <p:nvPr/>
        </p:nvSpPr>
        <p:spPr>
          <a:xfrm>
            <a:off x="3736126" y="624209"/>
            <a:ext cx="12566968" cy="837567"/>
          </a:xfrm>
          <a:prstGeom prst="rect">
            <a:avLst/>
          </a:prstGeom>
        </p:spPr>
        <p:txBody>
          <a:bodyPr lIns="0" tIns="0" rIns="0" bIns="0" rtlCol="0" anchor="t">
            <a:spAutoFit/>
          </a:bodyPr>
          <a:lstStyle/>
          <a:p>
            <a:pPr>
              <a:lnSpc>
                <a:spcPts val="6859"/>
              </a:lnSpc>
            </a:pPr>
            <a:r>
              <a:rPr lang="en-US" sz="4899">
                <a:solidFill>
                  <a:srgbClr val="0F91CB"/>
                </a:solidFill>
                <a:latin typeface="Open Sauce Bold"/>
              </a:rPr>
              <a:t>Operational balance of electricity</a:t>
            </a:r>
          </a:p>
        </p:txBody>
      </p:sp>
      <p:grpSp>
        <p:nvGrpSpPr>
          <p:cNvPr id="12" name="Group 2">
            <a:extLst>
              <a:ext uri="{FF2B5EF4-FFF2-40B4-BE49-F238E27FC236}">
                <a16:creationId xmlns:a16="http://schemas.microsoft.com/office/drawing/2014/main" id="{2BFEE419-AAC5-29B1-C339-314DC09B5039}"/>
              </a:ext>
            </a:extLst>
          </p:cNvPr>
          <p:cNvGrpSpPr/>
          <p:nvPr/>
        </p:nvGrpSpPr>
        <p:grpSpPr>
          <a:xfrm>
            <a:off x="-719016" y="9578640"/>
            <a:ext cx="6486365" cy="1028700"/>
            <a:chOff x="0" y="0"/>
            <a:chExt cx="1708343" cy="270933"/>
          </a:xfrm>
        </p:grpSpPr>
        <p:sp>
          <p:nvSpPr>
            <p:cNvPr id="13" name="Freeform 3">
              <a:extLst>
                <a:ext uri="{FF2B5EF4-FFF2-40B4-BE49-F238E27FC236}">
                  <a16:creationId xmlns:a16="http://schemas.microsoft.com/office/drawing/2014/main" id="{24A37D12-A3C2-2BBD-97CD-306525401C57}"/>
                </a:ext>
              </a:extLst>
            </p:cNvPr>
            <p:cNvSpPr/>
            <p:nvPr/>
          </p:nvSpPr>
          <p:spPr>
            <a:xfrm>
              <a:off x="0" y="0"/>
              <a:ext cx="1708343" cy="270933"/>
            </a:xfrm>
            <a:custGeom>
              <a:avLst/>
              <a:gdLst/>
              <a:ahLst/>
              <a:cxnLst/>
              <a:rect l="l" t="t" r="r" b="b"/>
              <a:pathLst>
                <a:path w="1708343" h="270933">
                  <a:moveTo>
                    <a:pt x="119357" y="0"/>
                  </a:moveTo>
                  <a:lnTo>
                    <a:pt x="1588986" y="0"/>
                  </a:lnTo>
                  <a:cubicBezTo>
                    <a:pt x="1654905" y="0"/>
                    <a:pt x="1708343" y="53438"/>
                    <a:pt x="1708343" y="119357"/>
                  </a:cubicBezTo>
                  <a:lnTo>
                    <a:pt x="1708343" y="151577"/>
                  </a:lnTo>
                  <a:cubicBezTo>
                    <a:pt x="1708343" y="183232"/>
                    <a:pt x="1695768" y="213591"/>
                    <a:pt x="1673384" y="235975"/>
                  </a:cubicBezTo>
                  <a:cubicBezTo>
                    <a:pt x="1651000" y="258358"/>
                    <a:pt x="1620642" y="270933"/>
                    <a:pt x="1588986" y="270933"/>
                  </a:cubicBezTo>
                  <a:lnTo>
                    <a:pt x="119357" y="270933"/>
                  </a:lnTo>
                  <a:cubicBezTo>
                    <a:pt x="53438" y="270933"/>
                    <a:pt x="0" y="217495"/>
                    <a:pt x="0" y="151577"/>
                  </a:cubicBezTo>
                  <a:lnTo>
                    <a:pt x="0" y="119357"/>
                  </a:lnTo>
                  <a:cubicBezTo>
                    <a:pt x="0" y="53438"/>
                    <a:pt x="53438" y="0"/>
                    <a:pt x="119357" y="0"/>
                  </a:cubicBezTo>
                  <a:close/>
                </a:path>
              </a:pathLst>
            </a:custGeom>
            <a:solidFill>
              <a:srgbClr val="F4AE42"/>
            </a:solidFill>
          </p:spPr>
          <p:txBody>
            <a:bodyPr/>
            <a:lstStyle/>
            <a:p>
              <a:endParaRPr lang="en-GE"/>
            </a:p>
          </p:txBody>
        </p:sp>
        <p:sp>
          <p:nvSpPr>
            <p:cNvPr id="14" name="TextBox 4">
              <a:extLst>
                <a:ext uri="{FF2B5EF4-FFF2-40B4-BE49-F238E27FC236}">
                  <a16:creationId xmlns:a16="http://schemas.microsoft.com/office/drawing/2014/main" id="{F5ADED20-2A2E-BE7D-1C55-A59643D19661}"/>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5" name="TextBox 12">
            <a:extLst>
              <a:ext uri="{FF2B5EF4-FFF2-40B4-BE49-F238E27FC236}">
                <a16:creationId xmlns:a16="http://schemas.microsoft.com/office/drawing/2014/main" id="{2C805B78-EFDA-ED97-2E93-0AE64066C522}"/>
              </a:ext>
            </a:extLst>
          </p:cNvPr>
          <p:cNvSpPr txBox="1"/>
          <p:nvPr/>
        </p:nvSpPr>
        <p:spPr>
          <a:xfrm>
            <a:off x="541063" y="9754408"/>
            <a:ext cx="3352650" cy="405454"/>
          </a:xfrm>
          <a:prstGeom prst="rect">
            <a:avLst/>
          </a:prstGeom>
        </p:spPr>
        <p:txBody>
          <a:bodyPr lIns="0" tIns="0" rIns="0" bIns="0" rtlCol="0" anchor="t">
            <a:spAutoFit/>
          </a:bodyPr>
          <a:lstStyle/>
          <a:p>
            <a:pPr marL="0" lvl="0" indent="0" algn="l">
              <a:lnSpc>
                <a:spcPts val="3346"/>
              </a:lnSpc>
              <a:spcBef>
                <a:spcPct val="0"/>
              </a:spcBef>
            </a:pPr>
            <a:r>
              <a:rPr lang="en-US" sz="2574" u="sng">
                <a:solidFill>
                  <a:srgbClr val="000000"/>
                </a:solidFill>
                <a:latin typeface="Open Sauce Bold"/>
              </a:rPr>
              <a:t> www.greda.ge</a:t>
            </a:r>
          </a:p>
        </p:txBody>
      </p:sp>
      <p:grpSp>
        <p:nvGrpSpPr>
          <p:cNvPr id="5" name="Group 5"/>
          <p:cNvGrpSpPr/>
          <p:nvPr/>
        </p:nvGrpSpPr>
        <p:grpSpPr>
          <a:xfrm>
            <a:off x="3310361" y="9966660"/>
            <a:ext cx="15903157" cy="640680"/>
            <a:chOff x="0" y="0"/>
            <a:chExt cx="4188486" cy="168739"/>
          </a:xfrm>
        </p:grpSpPr>
        <p:sp>
          <p:nvSpPr>
            <p:cNvPr id="6" name="Freeform 6"/>
            <p:cNvSpPr/>
            <p:nvPr/>
          </p:nvSpPr>
          <p:spPr>
            <a:xfrm>
              <a:off x="0" y="0"/>
              <a:ext cx="4188486" cy="168739"/>
            </a:xfrm>
            <a:custGeom>
              <a:avLst/>
              <a:gdLst/>
              <a:ahLst/>
              <a:cxnLst/>
              <a:rect l="l" t="t" r="r" b="b"/>
              <a:pathLst>
                <a:path w="4188486" h="168739">
                  <a:moveTo>
                    <a:pt x="203200" y="0"/>
                  </a:moveTo>
                  <a:lnTo>
                    <a:pt x="4188486" y="0"/>
                  </a:lnTo>
                  <a:lnTo>
                    <a:pt x="3985286" y="168739"/>
                  </a:lnTo>
                  <a:lnTo>
                    <a:pt x="0" y="168739"/>
                  </a:lnTo>
                  <a:lnTo>
                    <a:pt x="203200" y="0"/>
                  </a:lnTo>
                  <a:close/>
                </a:path>
              </a:pathLst>
            </a:custGeom>
            <a:solidFill>
              <a:srgbClr val="0F91CB"/>
            </a:solidFill>
          </p:spPr>
          <p:txBody>
            <a:bodyPr/>
            <a:lstStyle/>
            <a:p>
              <a:endParaRPr lang="en-GE"/>
            </a:p>
          </p:txBody>
        </p:sp>
        <p:sp>
          <p:nvSpPr>
            <p:cNvPr id="7" name="TextBox 7"/>
            <p:cNvSpPr txBox="1"/>
            <p:nvPr/>
          </p:nvSpPr>
          <p:spPr>
            <a:xfrm>
              <a:off x="101600" y="-28575"/>
              <a:ext cx="609600" cy="638175"/>
            </a:xfrm>
            <a:prstGeom prst="rect">
              <a:avLst/>
            </a:prstGeom>
          </p:spPr>
          <p:txBody>
            <a:bodyPr lIns="50800" tIns="50800" rIns="50800" bIns="50800" rtlCol="0" anchor="ctr"/>
            <a:lstStyle/>
            <a:p>
              <a:pPr algn="ctr">
                <a:lnSpc>
                  <a:spcPts val="2100"/>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9016" y="9578640"/>
            <a:ext cx="6486365" cy="1028700"/>
            <a:chOff x="0" y="0"/>
            <a:chExt cx="1708343" cy="270933"/>
          </a:xfrm>
        </p:grpSpPr>
        <p:sp>
          <p:nvSpPr>
            <p:cNvPr id="3" name="Freeform 3"/>
            <p:cNvSpPr/>
            <p:nvPr/>
          </p:nvSpPr>
          <p:spPr>
            <a:xfrm>
              <a:off x="0" y="0"/>
              <a:ext cx="1708343" cy="270933"/>
            </a:xfrm>
            <a:custGeom>
              <a:avLst/>
              <a:gdLst/>
              <a:ahLst/>
              <a:cxnLst/>
              <a:rect l="l" t="t" r="r" b="b"/>
              <a:pathLst>
                <a:path w="1708343" h="270933">
                  <a:moveTo>
                    <a:pt x="119357" y="0"/>
                  </a:moveTo>
                  <a:lnTo>
                    <a:pt x="1588986" y="0"/>
                  </a:lnTo>
                  <a:cubicBezTo>
                    <a:pt x="1654905" y="0"/>
                    <a:pt x="1708343" y="53438"/>
                    <a:pt x="1708343" y="119357"/>
                  </a:cubicBezTo>
                  <a:lnTo>
                    <a:pt x="1708343" y="151577"/>
                  </a:lnTo>
                  <a:cubicBezTo>
                    <a:pt x="1708343" y="183232"/>
                    <a:pt x="1695768" y="213591"/>
                    <a:pt x="1673384" y="235975"/>
                  </a:cubicBezTo>
                  <a:cubicBezTo>
                    <a:pt x="1651000" y="258358"/>
                    <a:pt x="1620642" y="270933"/>
                    <a:pt x="1588986" y="270933"/>
                  </a:cubicBezTo>
                  <a:lnTo>
                    <a:pt x="119357" y="270933"/>
                  </a:lnTo>
                  <a:cubicBezTo>
                    <a:pt x="53438" y="270933"/>
                    <a:pt x="0" y="217495"/>
                    <a:pt x="0" y="151577"/>
                  </a:cubicBezTo>
                  <a:lnTo>
                    <a:pt x="0" y="119357"/>
                  </a:lnTo>
                  <a:cubicBezTo>
                    <a:pt x="0" y="53438"/>
                    <a:pt x="53438" y="0"/>
                    <a:pt x="119357" y="0"/>
                  </a:cubicBezTo>
                  <a:close/>
                </a:path>
              </a:pathLst>
            </a:custGeom>
            <a:solidFill>
              <a:srgbClr val="F4AE42"/>
            </a:solidFill>
          </p:spPr>
          <p:txBody>
            <a:bodyPr/>
            <a:lstStyle/>
            <a:p>
              <a:endParaRPr lang="en-GE"/>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3310361" y="9966660"/>
            <a:ext cx="15903157" cy="640680"/>
            <a:chOff x="0" y="0"/>
            <a:chExt cx="4188486" cy="168739"/>
          </a:xfrm>
        </p:grpSpPr>
        <p:sp>
          <p:nvSpPr>
            <p:cNvPr id="6" name="Freeform 6"/>
            <p:cNvSpPr/>
            <p:nvPr/>
          </p:nvSpPr>
          <p:spPr>
            <a:xfrm>
              <a:off x="0" y="0"/>
              <a:ext cx="4188486" cy="168739"/>
            </a:xfrm>
            <a:custGeom>
              <a:avLst/>
              <a:gdLst/>
              <a:ahLst/>
              <a:cxnLst/>
              <a:rect l="l" t="t" r="r" b="b"/>
              <a:pathLst>
                <a:path w="4188486" h="168739">
                  <a:moveTo>
                    <a:pt x="203200" y="0"/>
                  </a:moveTo>
                  <a:lnTo>
                    <a:pt x="4188486" y="0"/>
                  </a:lnTo>
                  <a:lnTo>
                    <a:pt x="3985286" y="168739"/>
                  </a:lnTo>
                  <a:lnTo>
                    <a:pt x="0" y="168739"/>
                  </a:lnTo>
                  <a:lnTo>
                    <a:pt x="203200" y="0"/>
                  </a:lnTo>
                  <a:close/>
                </a:path>
              </a:pathLst>
            </a:custGeom>
            <a:solidFill>
              <a:srgbClr val="0F91CB"/>
            </a:solidFill>
          </p:spPr>
          <p:txBody>
            <a:bodyPr/>
            <a:lstStyle/>
            <a:p>
              <a:endParaRPr lang="en-GE"/>
            </a:p>
          </p:txBody>
        </p:sp>
        <p:sp>
          <p:nvSpPr>
            <p:cNvPr id="7" name="TextBox 7"/>
            <p:cNvSpPr txBox="1"/>
            <p:nvPr/>
          </p:nvSpPr>
          <p:spPr>
            <a:xfrm>
              <a:off x="101600" y="-28575"/>
              <a:ext cx="609600" cy="6381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41063" y="400883"/>
            <a:ext cx="975275" cy="1255634"/>
          </a:xfrm>
          <a:custGeom>
            <a:avLst/>
            <a:gdLst/>
            <a:ahLst/>
            <a:cxnLst/>
            <a:rect l="l" t="t" r="r" b="b"/>
            <a:pathLst>
              <a:path w="975275" h="1255634">
                <a:moveTo>
                  <a:pt x="0" y="0"/>
                </a:moveTo>
                <a:lnTo>
                  <a:pt x="975274" y="0"/>
                </a:lnTo>
                <a:lnTo>
                  <a:pt x="975274" y="1255634"/>
                </a:lnTo>
                <a:lnTo>
                  <a:pt x="0" y="1255634"/>
                </a:lnTo>
                <a:lnTo>
                  <a:pt x="0" y="0"/>
                </a:lnTo>
                <a:close/>
              </a:path>
            </a:pathLst>
          </a:custGeom>
          <a:blipFill>
            <a:blip r:embed="rId2"/>
            <a:stretch>
              <a:fillRect/>
            </a:stretch>
          </a:blipFill>
        </p:spPr>
        <p:txBody>
          <a:bodyPr/>
          <a:lstStyle/>
          <a:p>
            <a:endParaRPr lang="en-GE"/>
          </a:p>
        </p:txBody>
      </p:sp>
      <p:sp>
        <p:nvSpPr>
          <p:cNvPr id="9" name="Freeform 9"/>
          <p:cNvSpPr/>
          <p:nvPr/>
        </p:nvSpPr>
        <p:spPr>
          <a:xfrm>
            <a:off x="4924521" y="1800025"/>
            <a:ext cx="7242861" cy="3491514"/>
          </a:xfrm>
          <a:custGeom>
            <a:avLst/>
            <a:gdLst/>
            <a:ahLst/>
            <a:cxnLst/>
            <a:rect l="l" t="t" r="r" b="b"/>
            <a:pathLst>
              <a:path w="7242861" h="3491514">
                <a:moveTo>
                  <a:pt x="0" y="0"/>
                </a:moveTo>
                <a:lnTo>
                  <a:pt x="7242861" y="0"/>
                </a:lnTo>
                <a:lnTo>
                  <a:pt x="7242861" y="3491513"/>
                </a:lnTo>
                <a:lnTo>
                  <a:pt x="0" y="3491513"/>
                </a:lnTo>
                <a:lnTo>
                  <a:pt x="0" y="0"/>
                </a:lnTo>
                <a:close/>
              </a:path>
            </a:pathLst>
          </a:custGeom>
          <a:blipFill>
            <a:blip r:embed="rId3"/>
            <a:stretch>
              <a:fillRect/>
            </a:stretch>
          </a:blipFill>
        </p:spPr>
        <p:txBody>
          <a:bodyPr/>
          <a:lstStyle/>
          <a:p>
            <a:endParaRPr lang="en-GE"/>
          </a:p>
        </p:txBody>
      </p:sp>
      <p:sp>
        <p:nvSpPr>
          <p:cNvPr id="10" name="Freeform 10"/>
          <p:cNvSpPr/>
          <p:nvPr/>
        </p:nvSpPr>
        <p:spPr>
          <a:xfrm>
            <a:off x="1922033" y="5981599"/>
            <a:ext cx="13960855" cy="3051829"/>
          </a:xfrm>
          <a:custGeom>
            <a:avLst/>
            <a:gdLst/>
            <a:ahLst/>
            <a:cxnLst/>
            <a:rect l="l" t="t" r="r" b="b"/>
            <a:pathLst>
              <a:path w="13960855" h="3051829">
                <a:moveTo>
                  <a:pt x="0" y="0"/>
                </a:moveTo>
                <a:lnTo>
                  <a:pt x="13960855" y="0"/>
                </a:lnTo>
                <a:lnTo>
                  <a:pt x="13960855" y="3051829"/>
                </a:lnTo>
                <a:lnTo>
                  <a:pt x="0" y="3051829"/>
                </a:lnTo>
                <a:lnTo>
                  <a:pt x="0" y="0"/>
                </a:lnTo>
                <a:close/>
              </a:path>
            </a:pathLst>
          </a:custGeom>
          <a:blipFill>
            <a:blip r:embed="rId4"/>
            <a:stretch>
              <a:fillRect/>
            </a:stretch>
          </a:blipFill>
        </p:spPr>
        <p:txBody>
          <a:bodyPr/>
          <a:lstStyle/>
          <a:p>
            <a:endParaRPr lang="en-GE"/>
          </a:p>
        </p:txBody>
      </p:sp>
      <p:sp>
        <p:nvSpPr>
          <p:cNvPr id="11" name="TextBox 11"/>
          <p:cNvSpPr txBox="1"/>
          <p:nvPr/>
        </p:nvSpPr>
        <p:spPr>
          <a:xfrm>
            <a:off x="3807808" y="410008"/>
            <a:ext cx="10672384" cy="837567"/>
          </a:xfrm>
          <a:prstGeom prst="rect">
            <a:avLst/>
          </a:prstGeom>
        </p:spPr>
        <p:txBody>
          <a:bodyPr lIns="0" tIns="0" rIns="0" bIns="0" rtlCol="0" anchor="t">
            <a:spAutoFit/>
          </a:bodyPr>
          <a:lstStyle/>
          <a:p>
            <a:pPr>
              <a:lnSpc>
                <a:spcPts val="6859"/>
              </a:lnSpc>
            </a:pPr>
            <a:r>
              <a:rPr lang="en-US" sz="4899">
                <a:solidFill>
                  <a:srgbClr val="0F91CB"/>
                </a:solidFill>
                <a:latin typeface="Open Sauce Bold"/>
              </a:rPr>
              <a:t>Electricity Consumption Forecast</a:t>
            </a:r>
          </a:p>
        </p:txBody>
      </p:sp>
      <p:sp>
        <p:nvSpPr>
          <p:cNvPr id="12" name="TextBox 12"/>
          <p:cNvSpPr txBox="1"/>
          <p:nvPr/>
        </p:nvSpPr>
        <p:spPr>
          <a:xfrm>
            <a:off x="541063" y="9754408"/>
            <a:ext cx="3352650" cy="405454"/>
          </a:xfrm>
          <a:prstGeom prst="rect">
            <a:avLst/>
          </a:prstGeom>
        </p:spPr>
        <p:txBody>
          <a:bodyPr lIns="0" tIns="0" rIns="0" bIns="0" rtlCol="0" anchor="t">
            <a:spAutoFit/>
          </a:bodyPr>
          <a:lstStyle/>
          <a:p>
            <a:pPr marL="0" lvl="0" indent="0" algn="l">
              <a:lnSpc>
                <a:spcPts val="3346"/>
              </a:lnSpc>
              <a:spcBef>
                <a:spcPct val="0"/>
              </a:spcBef>
            </a:pPr>
            <a:r>
              <a:rPr lang="en-US" sz="2574" u="sng">
                <a:solidFill>
                  <a:srgbClr val="000000"/>
                </a:solidFill>
                <a:latin typeface="Open Sauce Bold"/>
              </a:rPr>
              <a:t> www.greda.ge</a:t>
            </a:r>
          </a:p>
        </p:txBody>
      </p:sp>
      <p:sp>
        <p:nvSpPr>
          <p:cNvPr id="13" name="TextBox 13"/>
          <p:cNvSpPr txBox="1"/>
          <p:nvPr/>
        </p:nvSpPr>
        <p:spPr>
          <a:xfrm>
            <a:off x="4924521" y="5811451"/>
            <a:ext cx="1494257" cy="732053"/>
          </a:xfrm>
          <a:prstGeom prst="rect">
            <a:avLst/>
          </a:prstGeom>
        </p:spPr>
        <p:txBody>
          <a:bodyPr lIns="0" tIns="0" rIns="0" bIns="0" rtlCol="0" anchor="t">
            <a:spAutoFit/>
          </a:bodyPr>
          <a:lstStyle/>
          <a:p>
            <a:pPr algn="ctr">
              <a:lnSpc>
                <a:spcPts val="2982"/>
              </a:lnSpc>
              <a:spcBef>
                <a:spcPct val="0"/>
              </a:spcBef>
            </a:pPr>
            <a:r>
              <a:rPr lang="en-US" sz="2130">
                <a:solidFill>
                  <a:srgbClr val="000000"/>
                </a:solidFill>
                <a:latin typeface="Open Sauce"/>
              </a:rPr>
              <a:t>5.6% CAGR</a:t>
            </a:r>
          </a:p>
          <a:p>
            <a:pPr algn="ctr">
              <a:lnSpc>
                <a:spcPts val="2982"/>
              </a:lnSpc>
              <a:spcBef>
                <a:spcPct val="0"/>
              </a:spcBef>
            </a:pPr>
            <a:r>
              <a:rPr lang="en-US" sz="2130">
                <a:solidFill>
                  <a:srgbClr val="000000"/>
                </a:solidFill>
                <a:latin typeface="Open Sauce"/>
              </a:rPr>
              <a:t>2014-2022</a:t>
            </a:r>
          </a:p>
        </p:txBody>
      </p:sp>
      <p:sp>
        <p:nvSpPr>
          <p:cNvPr id="14" name="TextBox 14"/>
          <p:cNvSpPr txBox="1"/>
          <p:nvPr/>
        </p:nvSpPr>
        <p:spPr>
          <a:xfrm>
            <a:off x="3310361" y="5903278"/>
            <a:ext cx="17240397" cy="640226"/>
          </a:xfrm>
          <a:prstGeom prst="rect">
            <a:avLst/>
          </a:prstGeom>
        </p:spPr>
        <p:txBody>
          <a:bodyPr lIns="0" tIns="0" rIns="0" bIns="0" rtlCol="0" anchor="t">
            <a:spAutoFit/>
          </a:bodyPr>
          <a:lstStyle/>
          <a:p>
            <a:pPr algn="ctr">
              <a:lnSpc>
                <a:spcPts val="2593"/>
              </a:lnSpc>
              <a:spcBef>
                <a:spcPct val="0"/>
              </a:spcBef>
            </a:pPr>
            <a:r>
              <a:rPr lang="en-US" sz="1852" dirty="0">
                <a:solidFill>
                  <a:srgbClr val="000000"/>
                </a:solidFill>
                <a:latin typeface="Open Sauce"/>
              </a:rPr>
              <a:t>4.</a:t>
            </a:r>
            <a:r>
              <a:rPr lang="ka-GE" sz="1852" dirty="0">
                <a:solidFill>
                  <a:srgbClr val="000000"/>
                </a:solidFill>
                <a:latin typeface="Open Sauce"/>
              </a:rPr>
              <a:t>9</a:t>
            </a:r>
            <a:r>
              <a:rPr lang="en-US" sz="1852" dirty="0">
                <a:solidFill>
                  <a:srgbClr val="000000"/>
                </a:solidFill>
                <a:latin typeface="Open Sauce"/>
              </a:rPr>
              <a:t>% CAGR</a:t>
            </a:r>
          </a:p>
          <a:p>
            <a:pPr algn="ctr">
              <a:lnSpc>
                <a:spcPts val="2593"/>
              </a:lnSpc>
              <a:spcBef>
                <a:spcPct val="0"/>
              </a:spcBef>
            </a:pPr>
            <a:r>
              <a:rPr lang="en-US" sz="1852" dirty="0">
                <a:solidFill>
                  <a:srgbClr val="000000"/>
                </a:solidFill>
                <a:latin typeface="Open Sauce"/>
              </a:rPr>
              <a:t>2023-2030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9016" y="9578640"/>
            <a:ext cx="6486365" cy="1028700"/>
            <a:chOff x="0" y="0"/>
            <a:chExt cx="1708343" cy="270933"/>
          </a:xfrm>
        </p:grpSpPr>
        <p:sp>
          <p:nvSpPr>
            <p:cNvPr id="3" name="Freeform 3"/>
            <p:cNvSpPr/>
            <p:nvPr/>
          </p:nvSpPr>
          <p:spPr>
            <a:xfrm>
              <a:off x="0" y="0"/>
              <a:ext cx="1708343" cy="270933"/>
            </a:xfrm>
            <a:custGeom>
              <a:avLst/>
              <a:gdLst/>
              <a:ahLst/>
              <a:cxnLst/>
              <a:rect l="l" t="t" r="r" b="b"/>
              <a:pathLst>
                <a:path w="1708343" h="270933">
                  <a:moveTo>
                    <a:pt x="119357" y="0"/>
                  </a:moveTo>
                  <a:lnTo>
                    <a:pt x="1588986" y="0"/>
                  </a:lnTo>
                  <a:cubicBezTo>
                    <a:pt x="1654905" y="0"/>
                    <a:pt x="1708343" y="53438"/>
                    <a:pt x="1708343" y="119357"/>
                  </a:cubicBezTo>
                  <a:lnTo>
                    <a:pt x="1708343" y="151577"/>
                  </a:lnTo>
                  <a:cubicBezTo>
                    <a:pt x="1708343" y="183232"/>
                    <a:pt x="1695768" y="213591"/>
                    <a:pt x="1673384" y="235975"/>
                  </a:cubicBezTo>
                  <a:cubicBezTo>
                    <a:pt x="1651000" y="258358"/>
                    <a:pt x="1620642" y="270933"/>
                    <a:pt x="1588986" y="270933"/>
                  </a:cubicBezTo>
                  <a:lnTo>
                    <a:pt x="119357" y="270933"/>
                  </a:lnTo>
                  <a:cubicBezTo>
                    <a:pt x="53438" y="270933"/>
                    <a:pt x="0" y="217495"/>
                    <a:pt x="0" y="151577"/>
                  </a:cubicBezTo>
                  <a:lnTo>
                    <a:pt x="0" y="119357"/>
                  </a:lnTo>
                  <a:cubicBezTo>
                    <a:pt x="0" y="53438"/>
                    <a:pt x="53438" y="0"/>
                    <a:pt x="119357" y="0"/>
                  </a:cubicBezTo>
                  <a:close/>
                </a:path>
              </a:pathLst>
            </a:custGeom>
            <a:solidFill>
              <a:srgbClr val="F4AE42"/>
            </a:solidFill>
          </p:spPr>
          <p:txBody>
            <a:bodyPr/>
            <a:lstStyle/>
            <a:p>
              <a:endParaRPr lang="en-GE"/>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3310361" y="9966660"/>
            <a:ext cx="15903157" cy="640680"/>
            <a:chOff x="0" y="0"/>
            <a:chExt cx="4188486" cy="168739"/>
          </a:xfrm>
        </p:grpSpPr>
        <p:sp>
          <p:nvSpPr>
            <p:cNvPr id="6" name="Freeform 6"/>
            <p:cNvSpPr/>
            <p:nvPr/>
          </p:nvSpPr>
          <p:spPr>
            <a:xfrm>
              <a:off x="0" y="0"/>
              <a:ext cx="4188486" cy="168739"/>
            </a:xfrm>
            <a:custGeom>
              <a:avLst/>
              <a:gdLst/>
              <a:ahLst/>
              <a:cxnLst/>
              <a:rect l="l" t="t" r="r" b="b"/>
              <a:pathLst>
                <a:path w="4188486" h="168739">
                  <a:moveTo>
                    <a:pt x="203200" y="0"/>
                  </a:moveTo>
                  <a:lnTo>
                    <a:pt x="4188486" y="0"/>
                  </a:lnTo>
                  <a:lnTo>
                    <a:pt x="3985286" y="168739"/>
                  </a:lnTo>
                  <a:lnTo>
                    <a:pt x="0" y="168739"/>
                  </a:lnTo>
                  <a:lnTo>
                    <a:pt x="203200" y="0"/>
                  </a:lnTo>
                  <a:close/>
                </a:path>
              </a:pathLst>
            </a:custGeom>
            <a:solidFill>
              <a:srgbClr val="0F91CB"/>
            </a:solidFill>
          </p:spPr>
          <p:txBody>
            <a:bodyPr/>
            <a:lstStyle/>
            <a:p>
              <a:endParaRPr lang="en-GE"/>
            </a:p>
          </p:txBody>
        </p:sp>
        <p:sp>
          <p:nvSpPr>
            <p:cNvPr id="7" name="TextBox 7"/>
            <p:cNvSpPr txBox="1"/>
            <p:nvPr/>
          </p:nvSpPr>
          <p:spPr>
            <a:xfrm>
              <a:off x="101600" y="-28575"/>
              <a:ext cx="609600" cy="6381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41063" y="400883"/>
            <a:ext cx="975275" cy="1255634"/>
          </a:xfrm>
          <a:custGeom>
            <a:avLst/>
            <a:gdLst/>
            <a:ahLst/>
            <a:cxnLst/>
            <a:rect l="l" t="t" r="r" b="b"/>
            <a:pathLst>
              <a:path w="975275" h="1255634">
                <a:moveTo>
                  <a:pt x="0" y="0"/>
                </a:moveTo>
                <a:lnTo>
                  <a:pt x="975274" y="0"/>
                </a:lnTo>
                <a:lnTo>
                  <a:pt x="975274" y="1255634"/>
                </a:lnTo>
                <a:lnTo>
                  <a:pt x="0" y="1255634"/>
                </a:lnTo>
                <a:lnTo>
                  <a:pt x="0" y="0"/>
                </a:lnTo>
                <a:close/>
              </a:path>
            </a:pathLst>
          </a:custGeom>
          <a:blipFill>
            <a:blip r:embed="rId2"/>
            <a:stretch>
              <a:fillRect/>
            </a:stretch>
          </a:blipFill>
        </p:spPr>
        <p:txBody>
          <a:bodyPr/>
          <a:lstStyle/>
          <a:p>
            <a:endParaRPr lang="en-GE"/>
          </a:p>
        </p:txBody>
      </p:sp>
      <p:sp>
        <p:nvSpPr>
          <p:cNvPr id="9" name="Freeform 9"/>
          <p:cNvSpPr/>
          <p:nvPr/>
        </p:nvSpPr>
        <p:spPr>
          <a:xfrm>
            <a:off x="1516337" y="2935632"/>
            <a:ext cx="7627663" cy="3861385"/>
          </a:xfrm>
          <a:custGeom>
            <a:avLst/>
            <a:gdLst/>
            <a:ahLst/>
            <a:cxnLst/>
            <a:rect l="l" t="t" r="r" b="b"/>
            <a:pathLst>
              <a:path w="7627663" h="3861385">
                <a:moveTo>
                  <a:pt x="0" y="0"/>
                </a:moveTo>
                <a:lnTo>
                  <a:pt x="7627663" y="0"/>
                </a:lnTo>
                <a:lnTo>
                  <a:pt x="7627663" y="3861386"/>
                </a:lnTo>
                <a:lnTo>
                  <a:pt x="0" y="3861386"/>
                </a:lnTo>
                <a:lnTo>
                  <a:pt x="0" y="0"/>
                </a:lnTo>
                <a:close/>
              </a:path>
            </a:pathLst>
          </a:custGeom>
          <a:blipFill>
            <a:blip r:embed="rId3"/>
            <a:stretch>
              <a:fillRect/>
            </a:stretch>
          </a:blipFill>
        </p:spPr>
        <p:txBody>
          <a:bodyPr/>
          <a:lstStyle/>
          <a:p>
            <a:endParaRPr lang="en-GE"/>
          </a:p>
        </p:txBody>
      </p:sp>
      <p:sp>
        <p:nvSpPr>
          <p:cNvPr id="10" name="Freeform 10"/>
          <p:cNvSpPr/>
          <p:nvPr/>
        </p:nvSpPr>
        <p:spPr>
          <a:xfrm>
            <a:off x="9563538" y="2935632"/>
            <a:ext cx="6869565" cy="3572174"/>
          </a:xfrm>
          <a:custGeom>
            <a:avLst/>
            <a:gdLst/>
            <a:ahLst/>
            <a:cxnLst/>
            <a:rect l="l" t="t" r="r" b="b"/>
            <a:pathLst>
              <a:path w="6869565" h="3572174">
                <a:moveTo>
                  <a:pt x="0" y="0"/>
                </a:moveTo>
                <a:lnTo>
                  <a:pt x="6869565" y="0"/>
                </a:lnTo>
                <a:lnTo>
                  <a:pt x="6869565" y="3572174"/>
                </a:lnTo>
                <a:lnTo>
                  <a:pt x="0" y="3572174"/>
                </a:lnTo>
                <a:lnTo>
                  <a:pt x="0" y="0"/>
                </a:lnTo>
                <a:close/>
              </a:path>
            </a:pathLst>
          </a:custGeom>
          <a:blipFill>
            <a:blip r:embed="rId4"/>
            <a:stretch>
              <a:fillRect/>
            </a:stretch>
          </a:blipFill>
        </p:spPr>
        <p:txBody>
          <a:bodyPr/>
          <a:lstStyle/>
          <a:p>
            <a:endParaRPr lang="en-GE"/>
          </a:p>
        </p:txBody>
      </p:sp>
      <p:sp>
        <p:nvSpPr>
          <p:cNvPr id="11" name="TextBox 11"/>
          <p:cNvSpPr txBox="1"/>
          <p:nvPr/>
        </p:nvSpPr>
        <p:spPr>
          <a:xfrm>
            <a:off x="2524167" y="504404"/>
            <a:ext cx="17203968" cy="721996"/>
          </a:xfrm>
          <a:prstGeom prst="rect">
            <a:avLst/>
          </a:prstGeom>
        </p:spPr>
        <p:txBody>
          <a:bodyPr lIns="0" tIns="0" rIns="0" bIns="0" rtlCol="0" anchor="t">
            <a:spAutoFit/>
          </a:bodyPr>
          <a:lstStyle/>
          <a:p>
            <a:pPr>
              <a:lnSpc>
                <a:spcPts val="5879"/>
              </a:lnSpc>
            </a:pPr>
            <a:r>
              <a:rPr lang="en-US" sz="4199">
                <a:solidFill>
                  <a:srgbClr val="0F91CB"/>
                </a:solidFill>
                <a:latin typeface="Open Sauce Bold"/>
              </a:rPr>
              <a:t>Increased demand is filled by the imported electricity</a:t>
            </a:r>
          </a:p>
        </p:txBody>
      </p:sp>
      <p:sp>
        <p:nvSpPr>
          <p:cNvPr id="12" name="TextBox 12"/>
          <p:cNvSpPr txBox="1"/>
          <p:nvPr/>
        </p:nvSpPr>
        <p:spPr>
          <a:xfrm>
            <a:off x="541063" y="9754408"/>
            <a:ext cx="3352650" cy="405454"/>
          </a:xfrm>
          <a:prstGeom prst="rect">
            <a:avLst/>
          </a:prstGeom>
        </p:spPr>
        <p:txBody>
          <a:bodyPr lIns="0" tIns="0" rIns="0" bIns="0" rtlCol="0" anchor="t">
            <a:spAutoFit/>
          </a:bodyPr>
          <a:lstStyle/>
          <a:p>
            <a:pPr marL="0" lvl="0" indent="0" algn="l">
              <a:lnSpc>
                <a:spcPts val="3346"/>
              </a:lnSpc>
              <a:spcBef>
                <a:spcPct val="0"/>
              </a:spcBef>
            </a:pPr>
            <a:r>
              <a:rPr lang="en-US" sz="2574" u="sng">
                <a:solidFill>
                  <a:srgbClr val="000000"/>
                </a:solidFill>
                <a:latin typeface="Open Sauce Bold"/>
              </a:rPr>
              <a:t> www.greda.ge</a:t>
            </a:r>
          </a:p>
        </p:txBody>
      </p:sp>
      <p:sp>
        <p:nvSpPr>
          <p:cNvPr id="13" name="TextBox 13"/>
          <p:cNvSpPr txBox="1"/>
          <p:nvPr/>
        </p:nvSpPr>
        <p:spPr>
          <a:xfrm>
            <a:off x="1570400" y="2109497"/>
            <a:ext cx="6596360" cy="273685"/>
          </a:xfrm>
          <a:prstGeom prst="rect">
            <a:avLst/>
          </a:prstGeom>
        </p:spPr>
        <p:txBody>
          <a:bodyPr lIns="0" tIns="0" rIns="0" bIns="0" rtlCol="0" anchor="t">
            <a:spAutoFit/>
          </a:bodyPr>
          <a:lstStyle/>
          <a:p>
            <a:pPr algn="ctr">
              <a:lnSpc>
                <a:spcPts val="2239"/>
              </a:lnSpc>
              <a:spcBef>
                <a:spcPct val="0"/>
              </a:spcBef>
            </a:pPr>
            <a:r>
              <a:rPr lang="en-US" sz="1599">
                <a:solidFill>
                  <a:srgbClr val="1E1D1D"/>
                </a:solidFill>
                <a:latin typeface="Open Sauce"/>
              </a:rPr>
              <a:t>Share of local generation in 2021-2022 decreased from 74% to 68%</a:t>
            </a:r>
          </a:p>
        </p:txBody>
      </p:sp>
      <p:sp>
        <p:nvSpPr>
          <p:cNvPr id="14" name="TextBox 14"/>
          <p:cNvSpPr txBox="1"/>
          <p:nvPr/>
        </p:nvSpPr>
        <p:spPr>
          <a:xfrm>
            <a:off x="9563538" y="2109497"/>
            <a:ext cx="7622828" cy="273685"/>
          </a:xfrm>
          <a:prstGeom prst="rect">
            <a:avLst/>
          </a:prstGeom>
        </p:spPr>
        <p:txBody>
          <a:bodyPr lIns="0" tIns="0" rIns="0" bIns="0" rtlCol="0" anchor="t">
            <a:spAutoFit/>
          </a:bodyPr>
          <a:lstStyle/>
          <a:p>
            <a:pPr algn="ctr">
              <a:lnSpc>
                <a:spcPts val="2239"/>
              </a:lnSpc>
              <a:spcBef>
                <a:spcPct val="0"/>
              </a:spcBef>
            </a:pPr>
            <a:r>
              <a:rPr lang="en-US" sz="1599">
                <a:solidFill>
                  <a:srgbClr val="1E1D1D"/>
                </a:solidFill>
                <a:latin typeface="Open Sauce"/>
              </a:rPr>
              <a:t>Electricity consumption growth rate is twice higher that production growth rate</a:t>
            </a:r>
          </a:p>
        </p:txBody>
      </p:sp>
      <p:sp>
        <p:nvSpPr>
          <p:cNvPr id="15" name="TextBox 15"/>
          <p:cNvSpPr txBox="1"/>
          <p:nvPr/>
        </p:nvSpPr>
        <p:spPr>
          <a:xfrm>
            <a:off x="2217388" y="7311368"/>
            <a:ext cx="5949372" cy="1543945"/>
          </a:xfrm>
          <a:prstGeom prst="rect">
            <a:avLst/>
          </a:prstGeom>
        </p:spPr>
        <p:txBody>
          <a:bodyPr lIns="0" tIns="0" rIns="0" bIns="0" rtlCol="0" anchor="t">
            <a:spAutoFit/>
          </a:bodyPr>
          <a:lstStyle/>
          <a:p>
            <a:pPr algn="ctr">
              <a:lnSpc>
                <a:spcPts val="3100"/>
              </a:lnSpc>
              <a:spcBef>
                <a:spcPct val="0"/>
              </a:spcBef>
            </a:pPr>
            <a:r>
              <a:rPr lang="en-US" sz="2214" dirty="0">
                <a:solidFill>
                  <a:srgbClr val="000000"/>
                </a:solidFill>
                <a:latin typeface="Open Sauce"/>
              </a:rPr>
              <a:t>Electricity consumption growth was satisfied with the electricity imports or increased generation of TPPs (which run on imported gas).</a:t>
            </a:r>
          </a:p>
        </p:txBody>
      </p:sp>
      <p:sp>
        <p:nvSpPr>
          <p:cNvPr id="16" name="TextBox 16"/>
          <p:cNvSpPr txBox="1"/>
          <p:nvPr/>
        </p:nvSpPr>
        <p:spPr>
          <a:xfrm>
            <a:off x="9922333" y="7393631"/>
            <a:ext cx="6151974" cy="1506648"/>
          </a:xfrm>
          <a:prstGeom prst="rect">
            <a:avLst/>
          </a:prstGeom>
        </p:spPr>
        <p:txBody>
          <a:bodyPr lIns="0" tIns="0" rIns="0" bIns="0" rtlCol="0" anchor="t">
            <a:spAutoFit/>
          </a:bodyPr>
          <a:lstStyle/>
          <a:p>
            <a:pPr algn="ctr">
              <a:lnSpc>
                <a:spcPts val="3056"/>
              </a:lnSpc>
              <a:spcBef>
                <a:spcPct val="0"/>
              </a:spcBef>
            </a:pPr>
            <a:r>
              <a:rPr lang="en-US" sz="2183">
                <a:solidFill>
                  <a:srgbClr val="000000"/>
                </a:solidFill>
                <a:latin typeface="Open Sauce"/>
              </a:rPr>
              <a:t>Since 2010, only 700MW of Hydro and Wind power plants have been commissioned, while 1,500 MW was needed to match the consumption growth.</a:t>
            </a:r>
          </a:p>
        </p:txBody>
      </p:sp>
      <p:cxnSp>
        <p:nvCxnSpPr>
          <p:cNvPr id="18" name="Straight Connector 17">
            <a:extLst>
              <a:ext uri="{FF2B5EF4-FFF2-40B4-BE49-F238E27FC236}">
                <a16:creationId xmlns:a16="http://schemas.microsoft.com/office/drawing/2014/main" id="{0836809A-C627-EFC4-FD04-3FE5B355DA1C}"/>
              </a:ext>
            </a:extLst>
          </p:cNvPr>
          <p:cNvCxnSpPr/>
          <p:nvPr/>
        </p:nvCxnSpPr>
        <p:spPr>
          <a:xfrm>
            <a:off x="2367084" y="3695700"/>
            <a:ext cx="5799676" cy="129540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9016" y="9578640"/>
            <a:ext cx="6486365" cy="1028700"/>
            <a:chOff x="0" y="0"/>
            <a:chExt cx="1708343" cy="270933"/>
          </a:xfrm>
        </p:grpSpPr>
        <p:sp>
          <p:nvSpPr>
            <p:cNvPr id="3" name="Freeform 3"/>
            <p:cNvSpPr/>
            <p:nvPr/>
          </p:nvSpPr>
          <p:spPr>
            <a:xfrm>
              <a:off x="0" y="0"/>
              <a:ext cx="1708343" cy="270933"/>
            </a:xfrm>
            <a:custGeom>
              <a:avLst/>
              <a:gdLst/>
              <a:ahLst/>
              <a:cxnLst/>
              <a:rect l="l" t="t" r="r" b="b"/>
              <a:pathLst>
                <a:path w="1708343" h="270933">
                  <a:moveTo>
                    <a:pt x="119357" y="0"/>
                  </a:moveTo>
                  <a:lnTo>
                    <a:pt x="1588986" y="0"/>
                  </a:lnTo>
                  <a:cubicBezTo>
                    <a:pt x="1654905" y="0"/>
                    <a:pt x="1708343" y="53438"/>
                    <a:pt x="1708343" y="119357"/>
                  </a:cubicBezTo>
                  <a:lnTo>
                    <a:pt x="1708343" y="151577"/>
                  </a:lnTo>
                  <a:cubicBezTo>
                    <a:pt x="1708343" y="183232"/>
                    <a:pt x="1695768" y="213591"/>
                    <a:pt x="1673384" y="235975"/>
                  </a:cubicBezTo>
                  <a:cubicBezTo>
                    <a:pt x="1651000" y="258358"/>
                    <a:pt x="1620642" y="270933"/>
                    <a:pt x="1588986" y="270933"/>
                  </a:cubicBezTo>
                  <a:lnTo>
                    <a:pt x="119357" y="270933"/>
                  </a:lnTo>
                  <a:cubicBezTo>
                    <a:pt x="53438" y="270933"/>
                    <a:pt x="0" y="217495"/>
                    <a:pt x="0" y="151577"/>
                  </a:cubicBezTo>
                  <a:lnTo>
                    <a:pt x="0" y="119357"/>
                  </a:lnTo>
                  <a:cubicBezTo>
                    <a:pt x="0" y="53438"/>
                    <a:pt x="53438" y="0"/>
                    <a:pt x="119357" y="0"/>
                  </a:cubicBezTo>
                  <a:close/>
                </a:path>
              </a:pathLst>
            </a:custGeom>
            <a:solidFill>
              <a:srgbClr val="F4AE42"/>
            </a:solidFill>
          </p:spPr>
          <p:txBody>
            <a:bodyPr/>
            <a:lstStyle/>
            <a:p>
              <a:endParaRPr lang="en-GE"/>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3310361" y="9966660"/>
            <a:ext cx="15903157" cy="640680"/>
            <a:chOff x="0" y="0"/>
            <a:chExt cx="4188486" cy="168739"/>
          </a:xfrm>
        </p:grpSpPr>
        <p:sp>
          <p:nvSpPr>
            <p:cNvPr id="6" name="Freeform 6"/>
            <p:cNvSpPr/>
            <p:nvPr/>
          </p:nvSpPr>
          <p:spPr>
            <a:xfrm>
              <a:off x="0" y="0"/>
              <a:ext cx="4188486" cy="168739"/>
            </a:xfrm>
            <a:custGeom>
              <a:avLst/>
              <a:gdLst/>
              <a:ahLst/>
              <a:cxnLst/>
              <a:rect l="l" t="t" r="r" b="b"/>
              <a:pathLst>
                <a:path w="4188486" h="168739">
                  <a:moveTo>
                    <a:pt x="203200" y="0"/>
                  </a:moveTo>
                  <a:lnTo>
                    <a:pt x="4188486" y="0"/>
                  </a:lnTo>
                  <a:lnTo>
                    <a:pt x="3985286" y="168739"/>
                  </a:lnTo>
                  <a:lnTo>
                    <a:pt x="0" y="168739"/>
                  </a:lnTo>
                  <a:lnTo>
                    <a:pt x="203200" y="0"/>
                  </a:lnTo>
                  <a:close/>
                </a:path>
              </a:pathLst>
            </a:custGeom>
            <a:solidFill>
              <a:srgbClr val="0F91CB"/>
            </a:solidFill>
          </p:spPr>
          <p:txBody>
            <a:bodyPr/>
            <a:lstStyle/>
            <a:p>
              <a:endParaRPr lang="en-GE"/>
            </a:p>
          </p:txBody>
        </p:sp>
        <p:sp>
          <p:nvSpPr>
            <p:cNvPr id="7" name="TextBox 7"/>
            <p:cNvSpPr txBox="1"/>
            <p:nvPr/>
          </p:nvSpPr>
          <p:spPr>
            <a:xfrm>
              <a:off x="101600" y="-28575"/>
              <a:ext cx="609600" cy="6381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41063" y="400883"/>
            <a:ext cx="975275" cy="1255634"/>
          </a:xfrm>
          <a:custGeom>
            <a:avLst/>
            <a:gdLst/>
            <a:ahLst/>
            <a:cxnLst/>
            <a:rect l="l" t="t" r="r" b="b"/>
            <a:pathLst>
              <a:path w="975275" h="1255634">
                <a:moveTo>
                  <a:pt x="0" y="0"/>
                </a:moveTo>
                <a:lnTo>
                  <a:pt x="975274" y="0"/>
                </a:lnTo>
                <a:lnTo>
                  <a:pt x="975274" y="1255634"/>
                </a:lnTo>
                <a:lnTo>
                  <a:pt x="0" y="1255634"/>
                </a:lnTo>
                <a:lnTo>
                  <a:pt x="0" y="0"/>
                </a:lnTo>
                <a:close/>
              </a:path>
            </a:pathLst>
          </a:custGeom>
          <a:blipFill>
            <a:blip r:embed="rId2"/>
            <a:stretch>
              <a:fillRect/>
            </a:stretch>
          </a:blipFill>
        </p:spPr>
        <p:txBody>
          <a:bodyPr/>
          <a:lstStyle/>
          <a:p>
            <a:endParaRPr lang="en-GE"/>
          </a:p>
        </p:txBody>
      </p:sp>
      <p:sp>
        <p:nvSpPr>
          <p:cNvPr id="11" name="TextBox 11"/>
          <p:cNvSpPr txBox="1"/>
          <p:nvPr/>
        </p:nvSpPr>
        <p:spPr>
          <a:xfrm>
            <a:off x="3807808" y="410008"/>
            <a:ext cx="10672384" cy="837567"/>
          </a:xfrm>
          <a:prstGeom prst="rect">
            <a:avLst/>
          </a:prstGeom>
        </p:spPr>
        <p:txBody>
          <a:bodyPr lIns="0" tIns="0" rIns="0" bIns="0" rtlCol="0" anchor="t">
            <a:spAutoFit/>
          </a:bodyPr>
          <a:lstStyle/>
          <a:p>
            <a:pPr>
              <a:lnSpc>
                <a:spcPts val="6859"/>
              </a:lnSpc>
            </a:pPr>
            <a:r>
              <a:rPr lang="ka-GE" sz="4899" dirty="0">
                <a:solidFill>
                  <a:srgbClr val="0F91CB"/>
                </a:solidFill>
                <a:latin typeface="Open Sauce Bold"/>
              </a:rPr>
              <a:t>Energy Balance</a:t>
            </a:r>
            <a:endParaRPr lang="en-US" sz="4899" dirty="0">
              <a:solidFill>
                <a:srgbClr val="0F91CB"/>
              </a:solidFill>
              <a:latin typeface="Open Sauce Bold"/>
            </a:endParaRPr>
          </a:p>
        </p:txBody>
      </p:sp>
      <p:sp>
        <p:nvSpPr>
          <p:cNvPr id="12" name="TextBox 12"/>
          <p:cNvSpPr txBox="1"/>
          <p:nvPr/>
        </p:nvSpPr>
        <p:spPr>
          <a:xfrm>
            <a:off x="541063" y="9754408"/>
            <a:ext cx="3352650" cy="405454"/>
          </a:xfrm>
          <a:prstGeom prst="rect">
            <a:avLst/>
          </a:prstGeom>
        </p:spPr>
        <p:txBody>
          <a:bodyPr lIns="0" tIns="0" rIns="0" bIns="0" rtlCol="0" anchor="t">
            <a:spAutoFit/>
          </a:bodyPr>
          <a:lstStyle/>
          <a:p>
            <a:pPr marL="0" lvl="0" indent="0" algn="l">
              <a:lnSpc>
                <a:spcPts val="3346"/>
              </a:lnSpc>
              <a:spcBef>
                <a:spcPct val="0"/>
              </a:spcBef>
            </a:pPr>
            <a:r>
              <a:rPr lang="en-US" sz="2574" u="sng">
                <a:solidFill>
                  <a:srgbClr val="000000"/>
                </a:solidFill>
                <a:latin typeface="Open Sauce Bold"/>
              </a:rPr>
              <a:t> www.greda.ge</a:t>
            </a:r>
          </a:p>
        </p:txBody>
      </p:sp>
      <p:pic>
        <p:nvPicPr>
          <p:cNvPr id="19" name="Picture 18" descr="A large dam surrounded by green hills&#10;&#10;Description automatically generated">
            <a:extLst>
              <a:ext uri="{FF2B5EF4-FFF2-40B4-BE49-F238E27FC236}">
                <a16:creationId xmlns:a16="http://schemas.microsoft.com/office/drawing/2014/main" id="{54222FB8-FABF-51BE-5AF4-578113AAB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410" y="4954724"/>
            <a:ext cx="4792936" cy="4484154"/>
          </a:xfrm>
          <a:prstGeom prst="ellipse">
            <a:avLst/>
          </a:prstGeom>
          <a:ln w="63500" cap="rnd">
            <a:noFill/>
          </a:ln>
          <a:effectLst/>
        </p:spPr>
      </p:pic>
      <p:pic>
        <p:nvPicPr>
          <p:cNvPr id="20" name="Picture 19" descr="Wind turbines in a field&#10;&#10;Description automatically generated">
            <a:extLst>
              <a:ext uri="{FF2B5EF4-FFF2-40B4-BE49-F238E27FC236}">
                <a16:creationId xmlns:a16="http://schemas.microsoft.com/office/drawing/2014/main" id="{11FE4BAF-0AB0-300C-7D13-27AB55FFC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700" y="1796279"/>
            <a:ext cx="4150971" cy="3883546"/>
          </a:xfrm>
          <a:prstGeom prst="ellipse">
            <a:avLst/>
          </a:prstGeom>
          <a:ln w="63500" cap="rnd">
            <a:noFill/>
          </a:ln>
          <a:effectLst/>
        </p:spPr>
      </p:pic>
      <p:sp>
        <p:nvSpPr>
          <p:cNvPr id="21" name="TextBox 15">
            <a:extLst>
              <a:ext uri="{FF2B5EF4-FFF2-40B4-BE49-F238E27FC236}">
                <a16:creationId xmlns:a16="http://schemas.microsoft.com/office/drawing/2014/main" id="{1693267D-D754-C699-2E49-9D2B635E1064}"/>
              </a:ext>
            </a:extLst>
          </p:cNvPr>
          <p:cNvSpPr txBox="1"/>
          <p:nvPr/>
        </p:nvSpPr>
        <p:spPr>
          <a:xfrm>
            <a:off x="10211810" y="3819835"/>
            <a:ext cx="7535127" cy="5934573"/>
          </a:xfrm>
          <a:prstGeom prst="rect">
            <a:avLst/>
          </a:prstGeom>
          <a:ln w="28575">
            <a:solidFill>
              <a:srgbClr val="0F91CC"/>
            </a:solidFill>
          </a:ln>
        </p:spPr>
        <p:txBody>
          <a:bodyPr wrap="square" lIns="0" tIns="0" rIns="0" bIns="0" rtlCol="0" anchor="t">
            <a:spAutoFit/>
          </a:bodyPr>
          <a:lstStyle/>
          <a:p>
            <a:pPr marL="342900" indent="-342900" algn="ctr">
              <a:lnSpc>
                <a:spcPts val="3100"/>
              </a:lnSpc>
              <a:spcBef>
                <a:spcPct val="0"/>
              </a:spcBef>
              <a:buFont typeface="Arial" panose="020B0604020202020204" pitchFamily="34" charset="0"/>
              <a:buChar char="•"/>
            </a:pPr>
            <a:endParaRPr lang="ka-GE" sz="2400" b="1" dirty="0">
              <a:solidFill>
                <a:srgbClr val="000000"/>
              </a:solidFill>
              <a:latin typeface="Open Sauce"/>
            </a:endParaRPr>
          </a:p>
          <a:p>
            <a:pPr marL="342900" indent="-342900" algn="ctr">
              <a:lnSpc>
                <a:spcPts val="3100"/>
              </a:lnSpc>
              <a:spcBef>
                <a:spcPct val="0"/>
              </a:spcBef>
              <a:buFont typeface="Arial" panose="020B0604020202020204" pitchFamily="34" charset="0"/>
              <a:buChar char="•"/>
            </a:pPr>
            <a:r>
              <a:rPr lang="en-GB" sz="2400" b="1" dirty="0">
                <a:solidFill>
                  <a:srgbClr val="000000"/>
                </a:solidFill>
                <a:latin typeface="Open Sauce"/>
              </a:rPr>
              <a:t>HPPs Total Installed </a:t>
            </a:r>
            <a:r>
              <a:rPr lang="ka-GE" sz="2400" b="1" dirty="0">
                <a:solidFill>
                  <a:srgbClr val="000000"/>
                </a:solidFill>
                <a:latin typeface="Open Sauce"/>
              </a:rPr>
              <a:t>Capacity</a:t>
            </a:r>
            <a:r>
              <a:rPr lang="en-GB" sz="2400" b="1" dirty="0">
                <a:solidFill>
                  <a:srgbClr val="000000"/>
                </a:solidFill>
                <a:latin typeface="Open Sauce"/>
              </a:rPr>
              <a:t> - 3394,3 MW:</a:t>
            </a:r>
          </a:p>
          <a:p>
            <a:pPr algn="ctr">
              <a:lnSpc>
                <a:spcPts val="3100"/>
              </a:lnSpc>
              <a:spcBef>
                <a:spcPct val="0"/>
              </a:spcBef>
            </a:pPr>
            <a:r>
              <a:rPr lang="en-GB" sz="2400" dirty="0">
                <a:latin typeface="Open Sauce"/>
              </a:rPr>
              <a:t>Water reservoir Hydro plants 1993.1 MW;</a:t>
            </a:r>
          </a:p>
          <a:p>
            <a:pPr algn="ctr">
              <a:lnSpc>
                <a:spcPts val="3100"/>
              </a:lnSpc>
              <a:spcBef>
                <a:spcPct val="0"/>
              </a:spcBef>
            </a:pPr>
            <a:r>
              <a:rPr lang="en-GB" sz="2400" dirty="0">
                <a:latin typeface="Open Sauce"/>
              </a:rPr>
              <a:t>Seasonal Hydro plants 1100.1 MW;</a:t>
            </a:r>
          </a:p>
          <a:p>
            <a:pPr algn="ctr">
              <a:lnSpc>
                <a:spcPts val="3100"/>
              </a:lnSpc>
              <a:spcBef>
                <a:spcPct val="0"/>
              </a:spcBef>
            </a:pPr>
            <a:r>
              <a:rPr lang="en-GB" sz="2400" dirty="0">
                <a:latin typeface="Open Sauce"/>
              </a:rPr>
              <a:t>Small Hydro plants (&lt;15 MW) 301,0 MW.</a:t>
            </a:r>
            <a:endParaRPr lang="ka-GE" sz="2400" dirty="0">
              <a:latin typeface="Open Sauce"/>
            </a:endParaRPr>
          </a:p>
          <a:p>
            <a:pPr algn="ctr">
              <a:lnSpc>
                <a:spcPts val="3100"/>
              </a:lnSpc>
              <a:spcBef>
                <a:spcPct val="0"/>
              </a:spcBef>
            </a:pPr>
            <a:endParaRPr lang="ka-GE" sz="2400" dirty="0">
              <a:latin typeface="Open Sauce"/>
            </a:endParaRPr>
          </a:p>
          <a:p>
            <a:pPr marL="342900" indent="-342900" algn="ctr">
              <a:lnSpc>
                <a:spcPts val="3100"/>
              </a:lnSpc>
              <a:spcBef>
                <a:spcPct val="0"/>
              </a:spcBef>
              <a:buFont typeface="Arial" panose="020B0604020202020204" pitchFamily="34" charset="0"/>
              <a:buChar char="•"/>
            </a:pPr>
            <a:r>
              <a:rPr lang="en-GB" sz="2400" b="1" dirty="0">
                <a:latin typeface="Open Sauce"/>
              </a:rPr>
              <a:t>TPP</a:t>
            </a:r>
            <a:r>
              <a:rPr lang="ka-GE" sz="2400" b="1" dirty="0">
                <a:latin typeface="Open Sauce"/>
              </a:rPr>
              <a:t>s Total Installed Capacity</a:t>
            </a:r>
            <a:r>
              <a:rPr lang="en-GB" sz="2400" b="1" dirty="0">
                <a:latin typeface="Open Sauce"/>
              </a:rPr>
              <a:t> - 1181,4 MW:</a:t>
            </a:r>
          </a:p>
          <a:p>
            <a:pPr algn="ctr">
              <a:lnSpc>
                <a:spcPts val="3100"/>
              </a:lnSpc>
              <a:spcBef>
                <a:spcPct val="0"/>
              </a:spcBef>
            </a:pPr>
            <a:r>
              <a:rPr lang="en-GB" sz="2400" dirty="0">
                <a:latin typeface="Open Sauce"/>
              </a:rPr>
              <a:t>Steam Turbines 572.0 MW;</a:t>
            </a:r>
          </a:p>
          <a:p>
            <a:pPr algn="ctr">
              <a:lnSpc>
                <a:spcPts val="3100"/>
              </a:lnSpc>
              <a:spcBef>
                <a:spcPct val="0"/>
              </a:spcBef>
            </a:pPr>
            <a:r>
              <a:rPr lang="en-GB" sz="2400" dirty="0">
                <a:latin typeface="Open Sauce"/>
              </a:rPr>
              <a:t>CCGT 486,2 MW;</a:t>
            </a:r>
          </a:p>
          <a:p>
            <a:pPr algn="ctr">
              <a:lnSpc>
                <a:spcPts val="3100"/>
              </a:lnSpc>
              <a:spcBef>
                <a:spcPct val="0"/>
              </a:spcBef>
            </a:pPr>
            <a:r>
              <a:rPr lang="en-GB" sz="2400" dirty="0">
                <a:latin typeface="Open Sauce"/>
              </a:rPr>
              <a:t>Gas Turbine 110.0 MW;</a:t>
            </a:r>
          </a:p>
          <a:p>
            <a:pPr algn="ctr">
              <a:lnSpc>
                <a:spcPts val="3100"/>
              </a:lnSpc>
              <a:spcBef>
                <a:spcPct val="0"/>
              </a:spcBef>
            </a:pPr>
            <a:r>
              <a:rPr lang="en-GB" sz="2400" dirty="0">
                <a:latin typeface="Open Sauce"/>
              </a:rPr>
              <a:t>Coal 13.2 MW</a:t>
            </a:r>
            <a:endParaRPr lang="ka-GE" sz="2400" dirty="0">
              <a:latin typeface="Open Sauce"/>
            </a:endParaRPr>
          </a:p>
          <a:p>
            <a:pPr algn="ctr">
              <a:lnSpc>
                <a:spcPts val="3100"/>
              </a:lnSpc>
              <a:spcBef>
                <a:spcPct val="0"/>
              </a:spcBef>
            </a:pPr>
            <a:endParaRPr lang="ka-GE" sz="2400" dirty="0">
              <a:latin typeface="Open Sauce"/>
            </a:endParaRPr>
          </a:p>
          <a:p>
            <a:pPr marL="342900" indent="-342900" algn="ctr">
              <a:lnSpc>
                <a:spcPts val="3100"/>
              </a:lnSpc>
              <a:spcBef>
                <a:spcPct val="0"/>
              </a:spcBef>
              <a:buFont typeface="Arial" panose="020B0604020202020204" pitchFamily="34" charset="0"/>
              <a:buChar char="•"/>
            </a:pPr>
            <a:r>
              <a:rPr lang="en-GB" sz="2400" b="1" dirty="0">
                <a:latin typeface="Open Sauce"/>
              </a:rPr>
              <a:t>Renewable (except for water)</a:t>
            </a:r>
            <a:r>
              <a:rPr lang="ka-GE" sz="2400" b="1" dirty="0">
                <a:latin typeface="Open Sauce"/>
              </a:rPr>
              <a:t> </a:t>
            </a:r>
            <a:r>
              <a:rPr lang="en-GB" sz="2400" b="1" dirty="0">
                <a:latin typeface="Open Sauce"/>
              </a:rPr>
              <a:t> - 20.7 MW:</a:t>
            </a:r>
          </a:p>
          <a:p>
            <a:pPr algn="ctr">
              <a:lnSpc>
                <a:spcPts val="3100"/>
              </a:lnSpc>
              <a:spcBef>
                <a:spcPct val="0"/>
              </a:spcBef>
            </a:pPr>
            <a:r>
              <a:rPr lang="en-GB" sz="2400" dirty="0">
                <a:latin typeface="Open Sauce"/>
              </a:rPr>
              <a:t>Wind Power Plant</a:t>
            </a:r>
            <a:r>
              <a:rPr lang="ka-GE" sz="2400" dirty="0">
                <a:latin typeface="Open Sauce"/>
              </a:rPr>
              <a:t> is</a:t>
            </a:r>
            <a:r>
              <a:rPr lang="en-GB" sz="2400" dirty="0">
                <a:latin typeface="Open Sauce"/>
              </a:rPr>
              <a:t> 20.7 MW.</a:t>
            </a:r>
            <a:endParaRPr lang="ka-GE" sz="2400" dirty="0">
              <a:latin typeface="Open Sauce"/>
            </a:endParaRPr>
          </a:p>
          <a:p>
            <a:pPr algn="ctr">
              <a:lnSpc>
                <a:spcPts val="3100"/>
              </a:lnSpc>
              <a:spcBef>
                <a:spcPct val="0"/>
              </a:spcBef>
            </a:pPr>
            <a:endParaRPr lang="ka-GE" sz="2400" dirty="0">
              <a:latin typeface="Open Sauce"/>
            </a:endParaRPr>
          </a:p>
        </p:txBody>
      </p:sp>
      <p:sp>
        <p:nvSpPr>
          <p:cNvPr id="9" name="Freeform 3">
            <a:extLst>
              <a:ext uri="{FF2B5EF4-FFF2-40B4-BE49-F238E27FC236}">
                <a16:creationId xmlns:a16="http://schemas.microsoft.com/office/drawing/2014/main" id="{8AAA1D9F-42D4-16EA-136F-9FB38F199266}"/>
              </a:ext>
            </a:extLst>
          </p:cNvPr>
          <p:cNvSpPr/>
          <p:nvPr/>
        </p:nvSpPr>
        <p:spPr>
          <a:xfrm>
            <a:off x="10439905" y="1228075"/>
            <a:ext cx="7078936" cy="2423067"/>
          </a:xfrm>
          <a:custGeom>
            <a:avLst/>
            <a:gdLst/>
            <a:ahLst/>
            <a:cxnLst/>
            <a:rect l="l" t="t" r="r" b="b"/>
            <a:pathLst>
              <a:path w="1708343" h="270933">
                <a:moveTo>
                  <a:pt x="119357" y="0"/>
                </a:moveTo>
                <a:lnTo>
                  <a:pt x="1588986" y="0"/>
                </a:lnTo>
                <a:cubicBezTo>
                  <a:pt x="1654905" y="0"/>
                  <a:pt x="1708343" y="53438"/>
                  <a:pt x="1708343" y="119357"/>
                </a:cubicBezTo>
                <a:lnTo>
                  <a:pt x="1708343" y="151577"/>
                </a:lnTo>
                <a:cubicBezTo>
                  <a:pt x="1708343" y="183232"/>
                  <a:pt x="1695768" y="213591"/>
                  <a:pt x="1673384" y="235975"/>
                </a:cubicBezTo>
                <a:cubicBezTo>
                  <a:pt x="1651000" y="258358"/>
                  <a:pt x="1620642" y="270933"/>
                  <a:pt x="1588986" y="270933"/>
                </a:cubicBezTo>
                <a:lnTo>
                  <a:pt x="119357" y="270933"/>
                </a:lnTo>
                <a:cubicBezTo>
                  <a:pt x="53438" y="270933"/>
                  <a:pt x="0" y="217495"/>
                  <a:pt x="0" y="151577"/>
                </a:cubicBezTo>
                <a:lnTo>
                  <a:pt x="0" y="119357"/>
                </a:lnTo>
                <a:cubicBezTo>
                  <a:pt x="0" y="53438"/>
                  <a:pt x="53438" y="0"/>
                  <a:pt x="119357" y="0"/>
                </a:cubicBezTo>
                <a:close/>
              </a:path>
            </a:pathLst>
          </a:custGeom>
          <a:solidFill>
            <a:srgbClr val="0F91CC"/>
          </a:solidFill>
        </p:spPr>
        <p:txBody>
          <a:bodyPr/>
          <a:lstStyle/>
          <a:p>
            <a:pPr marL="342900" indent="-342900" algn="ctr">
              <a:lnSpc>
                <a:spcPts val="3100"/>
              </a:lnSpc>
              <a:spcBef>
                <a:spcPct val="0"/>
              </a:spcBef>
              <a:buClr>
                <a:srgbClr val="FFC000"/>
              </a:buClr>
              <a:buFont typeface="Arial" panose="020B0604020202020204" pitchFamily="34" charset="0"/>
              <a:buChar char="•"/>
            </a:pPr>
            <a:endParaRPr lang="ka-GE" sz="2400" b="1" dirty="0">
              <a:solidFill>
                <a:schemeClr val="bg1"/>
              </a:solidFill>
              <a:latin typeface="Open Sauce"/>
            </a:endParaRPr>
          </a:p>
          <a:p>
            <a:pPr marL="342900" indent="-342900" algn="ctr">
              <a:lnSpc>
                <a:spcPts val="3100"/>
              </a:lnSpc>
              <a:spcBef>
                <a:spcPct val="0"/>
              </a:spcBef>
              <a:buClr>
                <a:srgbClr val="FFC000"/>
              </a:buClr>
              <a:buFont typeface="Arial" panose="020B0604020202020204" pitchFamily="34" charset="0"/>
              <a:buChar char="•"/>
            </a:pPr>
            <a:r>
              <a:rPr lang="en-GB" sz="2400" b="1" dirty="0">
                <a:solidFill>
                  <a:schemeClr val="bg1"/>
                </a:solidFill>
                <a:latin typeface="Open Sauce"/>
              </a:rPr>
              <a:t>&lt;1 MW – 21 HPPs</a:t>
            </a:r>
          </a:p>
          <a:p>
            <a:pPr marL="342900" indent="-342900" algn="ctr">
              <a:lnSpc>
                <a:spcPts val="3100"/>
              </a:lnSpc>
              <a:spcBef>
                <a:spcPct val="0"/>
              </a:spcBef>
              <a:buClr>
                <a:srgbClr val="FFC000"/>
              </a:buClr>
              <a:buFont typeface="Arial" panose="020B0604020202020204" pitchFamily="34" charset="0"/>
              <a:buChar char="•"/>
            </a:pPr>
            <a:r>
              <a:rPr lang="en-GB" sz="2400" b="1" dirty="0">
                <a:solidFill>
                  <a:schemeClr val="bg1"/>
                </a:solidFill>
                <a:latin typeface="Open Sauce"/>
              </a:rPr>
              <a:t>1-10 MW – 60 HPPs</a:t>
            </a:r>
          </a:p>
          <a:p>
            <a:pPr marL="342900" indent="-342900" algn="ctr">
              <a:lnSpc>
                <a:spcPts val="3100"/>
              </a:lnSpc>
              <a:spcBef>
                <a:spcPct val="0"/>
              </a:spcBef>
              <a:buClr>
                <a:srgbClr val="FFC000"/>
              </a:buClr>
              <a:buFont typeface="Arial" panose="020B0604020202020204" pitchFamily="34" charset="0"/>
              <a:buChar char="•"/>
            </a:pPr>
            <a:r>
              <a:rPr lang="en-GB" sz="2400" b="1" dirty="0">
                <a:solidFill>
                  <a:schemeClr val="bg1"/>
                </a:solidFill>
                <a:latin typeface="Open Sauce"/>
              </a:rPr>
              <a:t>10&gt; MW – 36 HPPs, 1 WPP, 5 TPPs</a:t>
            </a:r>
          </a:p>
          <a:p>
            <a:pPr marL="342900" indent="-342900" algn="ctr">
              <a:lnSpc>
                <a:spcPts val="3100"/>
              </a:lnSpc>
              <a:spcBef>
                <a:spcPct val="0"/>
              </a:spcBef>
              <a:buClr>
                <a:srgbClr val="FFC000"/>
              </a:buClr>
              <a:buFont typeface="Arial" panose="020B0604020202020204" pitchFamily="34" charset="0"/>
              <a:buChar char="•"/>
            </a:pPr>
            <a:r>
              <a:rPr lang="en-GB" sz="2400" b="1" dirty="0">
                <a:solidFill>
                  <a:schemeClr val="bg1"/>
                </a:solidFill>
                <a:latin typeface="Open Sauce"/>
              </a:rPr>
              <a:t>Total Installed Capacity - 4596,4 MW</a:t>
            </a:r>
          </a:p>
        </p:txBody>
      </p:sp>
      <p:pic>
        <p:nvPicPr>
          <p:cNvPr id="13" name="Picture 12" descr="A solar panels in a field&#10;&#10;Description automatically generated">
            <a:extLst>
              <a:ext uri="{FF2B5EF4-FFF2-40B4-BE49-F238E27FC236}">
                <a16:creationId xmlns:a16="http://schemas.microsoft.com/office/drawing/2014/main" id="{F2259A57-8344-DD98-171F-E5A2747423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7349" y="1723182"/>
            <a:ext cx="2680757" cy="2614012"/>
          </a:xfrm>
          <a:prstGeom prst="ellipse">
            <a:avLst/>
          </a:prstGeom>
          <a:ln w="63500" cap="rnd">
            <a:noFill/>
          </a:ln>
          <a:effectLst/>
        </p:spPr>
      </p:pic>
      <p:pic>
        <p:nvPicPr>
          <p:cNvPr id="18" name="Picture 17" descr="A building with a river running through it&#10;&#10;Description automatically generated">
            <a:extLst>
              <a:ext uri="{FF2B5EF4-FFF2-40B4-BE49-F238E27FC236}">
                <a16:creationId xmlns:a16="http://schemas.microsoft.com/office/drawing/2014/main" id="{6AAC33D2-F8A4-87E2-6DB4-CD26897F76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274" y="6061934"/>
            <a:ext cx="3287784" cy="319478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87271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9016" y="9578640"/>
            <a:ext cx="6486365" cy="1028700"/>
            <a:chOff x="0" y="0"/>
            <a:chExt cx="1708343" cy="270933"/>
          </a:xfrm>
        </p:grpSpPr>
        <p:sp>
          <p:nvSpPr>
            <p:cNvPr id="3" name="Freeform 3"/>
            <p:cNvSpPr/>
            <p:nvPr/>
          </p:nvSpPr>
          <p:spPr>
            <a:xfrm>
              <a:off x="0" y="0"/>
              <a:ext cx="1708343" cy="270933"/>
            </a:xfrm>
            <a:custGeom>
              <a:avLst/>
              <a:gdLst/>
              <a:ahLst/>
              <a:cxnLst/>
              <a:rect l="l" t="t" r="r" b="b"/>
              <a:pathLst>
                <a:path w="1708343" h="270933">
                  <a:moveTo>
                    <a:pt x="119357" y="0"/>
                  </a:moveTo>
                  <a:lnTo>
                    <a:pt x="1588986" y="0"/>
                  </a:lnTo>
                  <a:cubicBezTo>
                    <a:pt x="1654905" y="0"/>
                    <a:pt x="1708343" y="53438"/>
                    <a:pt x="1708343" y="119357"/>
                  </a:cubicBezTo>
                  <a:lnTo>
                    <a:pt x="1708343" y="151577"/>
                  </a:lnTo>
                  <a:cubicBezTo>
                    <a:pt x="1708343" y="183232"/>
                    <a:pt x="1695768" y="213591"/>
                    <a:pt x="1673384" y="235975"/>
                  </a:cubicBezTo>
                  <a:cubicBezTo>
                    <a:pt x="1651000" y="258358"/>
                    <a:pt x="1620642" y="270933"/>
                    <a:pt x="1588986" y="270933"/>
                  </a:cubicBezTo>
                  <a:lnTo>
                    <a:pt x="119357" y="270933"/>
                  </a:lnTo>
                  <a:cubicBezTo>
                    <a:pt x="53438" y="270933"/>
                    <a:pt x="0" y="217495"/>
                    <a:pt x="0" y="151577"/>
                  </a:cubicBezTo>
                  <a:lnTo>
                    <a:pt x="0" y="119357"/>
                  </a:lnTo>
                  <a:cubicBezTo>
                    <a:pt x="0" y="53438"/>
                    <a:pt x="53438" y="0"/>
                    <a:pt x="119357" y="0"/>
                  </a:cubicBezTo>
                  <a:close/>
                </a:path>
              </a:pathLst>
            </a:custGeom>
            <a:solidFill>
              <a:srgbClr val="F4AE42"/>
            </a:solidFill>
          </p:spPr>
          <p:txBody>
            <a:bodyPr/>
            <a:lstStyle/>
            <a:p>
              <a:endParaRPr lang="en-GE"/>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3310361" y="9966660"/>
            <a:ext cx="15903157" cy="640680"/>
            <a:chOff x="0" y="0"/>
            <a:chExt cx="4188486" cy="168739"/>
          </a:xfrm>
        </p:grpSpPr>
        <p:sp>
          <p:nvSpPr>
            <p:cNvPr id="6" name="Freeform 6"/>
            <p:cNvSpPr/>
            <p:nvPr/>
          </p:nvSpPr>
          <p:spPr>
            <a:xfrm>
              <a:off x="0" y="0"/>
              <a:ext cx="4188486" cy="168739"/>
            </a:xfrm>
            <a:custGeom>
              <a:avLst/>
              <a:gdLst/>
              <a:ahLst/>
              <a:cxnLst/>
              <a:rect l="l" t="t" r="r" b="b"/>
              <a:pathLst>
                <a:path w="4188486" h="168739">
                  <a:moveTo>
                    <a:pt x="203200" y="0"/>
                  </a:moveTo>
                  <a:lnTo>
                    <a:pt x="4188486" y="0"/>
                  </a:lnTo>
                  <a:lnTo>
                    <a:pt x="3985286" y="168739"/>
                  </a:lnTo>
                  <a:lnTo>
                    <a:pt x="0" y="168739"/>
                  </a:lnTo>
                  <a:lnTo>
                    <a:pt x="203200" y="0"/>
                  </a:lnTo>
                  <a:close/>
                </a:path>
              </a:pathLst>
            </a:custGeom>
            <a:solidFill>
              <a:srgbClr val="0F91CB"/>
            </a:solidFill>
          </p:spPr>
          <p:txBody>
            <a:bodyPr/>
            <a:lstStyle/>
            <a:p>
              <a:endParaRPr lang="en-GE"/>
            </a:p>
          </p:txBody>
        </p:sp>
        <p:sp>
          <p:nvSpPr>
            <p:cNvPr id="7" name="TextBox 7"/>
            <p:cNvSpPr txBox="1"/>
            <p:nvPr/>
          </p:nvSpPr>
          <p:spPr>
            <a:xfrm>
              <a:off x="101600" y="-28575"/>
              <a:ext cx="609600" cy="6381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41063" y="400883"/>
            <a:ext cx="975275" cy="1255634"/>
          </a:xfrm>
          <a:custGeom>
            <a:avLst/>
            <a:gdLst/>
            <a:ahLst/>
            <a:cxnLst/>
            <a:rect l="l" t="t" r="r" b="b"/>
            <a:pathLst>
              <a:path w="975275" h="1255634">
                <a:moveTo>
                  <a:pt x="0" y="0"/>
                </a:moveTo>
                <a:lnTo>
                  <a:pt x="975274" y="0"/>
                </a:lnTo>
                <a:lnTo>
                  <a:pt x="975274" y="1255634"/>
                </a:lnTo>
                <a:lnTo>
                  <a:pt x="0" y="1255634"/>
                </a:lnTo>
                <a:lnTo>
                  <a:pt x="0" y="0"/>
                </a:lnTo>
                <a:close/>
              </a:path>
            </a:pathLst>
          </a:custGeom>
          <a:blipFill>
            <a:blip r:embed="rId2"/>
            <a:stretch>
              <a:fillRect/>
            </a:stretch>
          </a:blipFill>
        </p:spPr>
        <p:txBody>
          <a:bodyPr/>
          <a:lstStyle/>
          <a:p>
            <a:endParaRPr lang="en-GE"/>
          </a:p>
        </p:txBody>
      </p:sp>
      <p:sp>
        <p:nvSpPr>
          <p:cNvPr id="11" name="TextBox 11"/>
          <p:cNvSpPr txBox="1"/>
          <p:nvPr/>
        </p:nvSpPr>
        <p:spPr>
          <a:xfrm>
            <a:off x="3667861" y="624677"/>
            <a:ext cx="17493023" cy="785023"/>
          </a:xfrm>
          <a:prstGeom prst="rect">
            <a:avLst/>
          </a:prstGeom>
        </p:spPr>
        <p:txBody>
          <a:bodyPr lIns="0" tIns="0" rIns="0" bIns="0" rtlCol="0" anchor="t">
            <a:spAutoFit/>
          </a:bodyPr>
          <a:lstStyle/>
          <a:p>
            <a:pPr algn="just">
              <a:lnSpc>
                <a:spcPts val="6678"/>
              </a:lnSpc>
            </a:pPr>
            <a:r>
              <a:rPr lang="en-GB" sz="4770" dirty="0">
                <a:solidFill>
                  <a:srgbClr val="0F91CB"/>
                </a:solidFill>
                <a:latin typeface="Open Sauce Bold"/>
              </a:rPr>
              <a:t>Tariff Dynamic of Recent Years</a:t>
            </a:r>
            <a:endParaRPr lang="en-US" sz="4770" dirty="0">
              <a:solidFill>
                <a:srgbClr val="0F91CB"/>
              </a:solidFill>
              <a:latin typeface="Open Sauce Bold"/>
            </a:endParaRPr>
          </a:p>
        </p:txBody>
      </p:sp>
      <p:sp>
        <p:nvSpPr>
          <p:cNvPr id="12" name="TextBox 12"/>
          <p:cNvSpPr txBox="1"/>
          <p:nvPr/>
        </p:nvSpPr>
        <p:spPr>
          <a:xfrm>
            <a:off x="541063" y="9754408"/>
            <a:ext cx="3352650" cy="405454"/>
          </a:xfrm>
          <a:prstGeom prst="rect">
            <a:avLst/>
          </a:prstGeom>
        </p:spPr>
        <p:txBody>
          <a:bodyPr lIns="0" tIns="0" rIns="0" bIns="0" rtlCol="0" anchor="t">
            <a:spAutoFit/>
          </a:bodyPr>
          <a:lstStyle/>
          <a:p>
            <a:pPr marL="0" lvl="0" indent="0" algn="l">
              <a:lnSpc>
                <a:spcPts val="3346"/>
              </a:lnSpc>
              <a:spcBef>
                <a:spcPct val="0"/>
              </a:spcBef>
            </a:pPr>
            <a:r>
              <a:rPr lang="en-US" sz="2574" u="sng">
                <a:solidFill>
                  <a:srgbClr val="000000"/>
                </a:solidFill>
                <a:latin typeface="Open Sauce Bold"/>
              </a:rPr>
              <a:t> www.greda.ge</a:t>
            </a:r>
          </a:p>
        </p:txBody>
      </p:sp>
      <p:sp>
        <p:nvSpPr>
          <p:cNvPr id="13" name="TextBox 13"/>
          <p:cNvSpPr txBox="1"/>
          <p:nvPr/>
        </p:nvSpPr>
        <p:spPr>
          <a:xfrm>
            <a:off x="1516338" y="2228309"/>
            <a:ext cx="11901366" cy="2837187"/>
          </a:xfrm>
          <a:prstGeom prst="rect">
            <a:avLst/>
          </a:prstGeom>
        </p:spPr>
        <p:txBody>
          <a:bodyPr wrap="square" lIns="0" tIns="0" rIns="0" bIns="0" rtlCol="0" anchor="t">
            <a:spAutoFit/>
          </a:bodyPr>
          <a:lstStyle/>
          <a:p>
            <a:pPr marL="457200" indent="-457200">
              <a:lnSpc>
                <a:spcPts val="3190"/>
              </a:lnSpc>
              <a:spcBef>
                <a:spcPct val="0"/>
              </a:spcBef>
              <a:buClr>
                <a:schemeClr val="tx1"/>
              </a:buClr>
              <a:buFont typeface="Arial" panose="020B0604020202020204" pitchFamily="34" charset="0"/>
              <a:buChar char="•"/>
            </a:pPr>
            <a:r>
              <a:rPr lang="en-GB" sz="2279" dirty="0">
                <a:solidFill>
                  <a:srgbClr val="000000"/>
                </a:solidFill>
                <a:latin typeface="Open Sauce"/>
              </a:rPr>
              <a:t>The electricity tariff in Georgia in 2018-2023 mostly ranged from 4 to 6 US cents.</a:t>
            </a:r>
          </a:p>
          <a:p>
            <a:pPr marL="457200" indent="-457200">
              <a:lnSpc>
                <a:spcPts val="3190"/>
              </a:lnSpc>
              <a:spcBef>
                <a:spcPct val="0"/>
              </a:spcBef>
              <a:buClr>
                <a:schemeClr val="tx1"/>
              </a:buClr>
              <a:buFont typeface="Arial" panose="020B0604020202020204" pitchFamily="34" charset="0"/>
              <a:buChar char="•"/>
            </a:pPr>
            <a:r>
              <a:rPr lang="en-GB" sz="2279" dirty="0">
                <a:solidFill>
                  <a:srgbClr val="000000"/>
                </a:solidFill>
                <a:latin typeface="Open Sauce"/>
              </a:rPr>
              <a:t>Electricity is the cheapest in the summer months, May and June.</a:t>
            </a:r>
          </a:p>
          <a:p>
            <a:pPr marL="457200" indent="-457200">
              <a:lnSpc>
                <a:spcPts val="3190"/>
              </a:lnSpc>
              <a:spcBef>
                <a:spcPct val="0"/>
              </a:spcBef>
              <a:buClr>
                <a:schemeClr val="tx1"/>
              </a:buClr>
              <a:buFont typeface="Arial" panose="020B0604020202020204" pitchFamily="34" charset="0"/>
              <a:buChar char="•"/>
            </a:pPr>
            <a:r>
              <a:rPr lang="en-GB" sz="2279" dirty="0">
                <a:solidFill>
                  <a:srgbClr val="000000"/>
                </a:solidFill>
                <a:latin typeface="Open Sauce"/>
              </a:rPr>
              <a:t>Electricity is the most expensive - from October to March.</a:t>
            </a:r>
          </a:p>
          <a:p>
            <a:pPr marL="457200" indent="-457200">
              <a:lnSpc>
                <a:spcPts val="3190"/>
              </a:lnSpc>
              <a:spcBef>
                <a:spcPct val="0"/>
              </a:spcBef>
              <a:buClr>
                <a:schemeClr val="tx1"/>
              </a:buClr>
              <a:buFont typeface="Arial" panose="020B0604020202020204" pitchFamily="34" charset="0"/>
              <a:buChar char="•"/>
            </a:pPr>
            <a:endParaRPr lang="en-GB" sz="2279" dirty="0">
              <a:solidFill>
                <a:srgbClr val="000000"/>
              </a:solidFill>
              <a:latin typeface="Open Sauce"/>
            </a:endParaRPr>
          </a:p>
          <a:p>
            <a:pPr marL="457200" indent="-457200">
              <a:lnSpc>
                <a:spcPts val="3190"/>
              </a:lnSpc>
              <a:spcBef>
                <a:spcPct val="0"/>
              </a:spcBef>
              <a:buClr>
                <a:schemeClr val="tx1"/>
              </a:buClr>
              <a:buFont typeface="Arial" panose="020B0604020202020204" pitchFamily="34" charset="0"/>
              <a:buChar char="•"/>
            </a:pPr>
            <a:r>
              <a:rPr lang="en-GB" sz="2279" dirty="0">
                <a:solidFill>
                  <a:srgbClr val="000000"/>
                </a:solidFill>
                <a:latin typeface="Open Sauce"/>
              </a:rPr>
              <a:t>Over the years, the maximum price for electricity - $6.21</a:t>
            </a:r>
          </a:p>
          <a:p>
            <a:pPr marL="457200" indent="-457200">
              <a:lnSpc>
                <a:spcPts val="3190"/>
              </a:lnSpc>
              <a:spcBef>
                <a:spcPct val="0"/>
              </a:spcBef>
              <a:buClr>
                <a:schemeClr val="tx1"/>
              </a:buClr>
              <a:buFont typeface="Arial" panose="020B0604020202020204" pitchFamily="34" charset="0"/>
              <a:buChar char="•"/>
            </a:pPr>
            <a:r>
              <a:rPr lang="en-GB" sz="2279" dirty="0">
                <a:solidFill>
                  <a:srgbClr val="000000"/>
                </a:solidFill>
                <a:latin typeface="Open Sauce"/>
              </a:rPr>
              <a:t>Over the years, the minimum price for electricity - $2.52</a:t>
            </a:r>
          </a:p>
          <a:p>
            <a:pPr>
              <a:lnSpc>
                <a:spcPts val="3190"/>
              </a:lnSpc>
              <a:spcBef>
                <a:spcPct val="0"/>
              </a:spcBef>
            </a:pPr>
            <a:endParaRPr lang="en-US" sz="2279" dirty="0">
              <a:solidFill>
                <a:srgbClr val="000000"/>
              </a:solidFill>
              <a:latin typeface="Open Sauce"/>
            </a:endParaRPr>
          </a:p>
        </p:txBody>
      </p:sp>
      <p:graphicFrame>
        <p:nvGraphicFramePr>
          <p:cNvPr id="15" name="Chart 14">
            <a:extLst>
              <a:ext uri="{FF2B5EF4-FFF2-40B4-BE49-F238E27FC236}">
                <a16:creationId xmlns:a16="http://schemas.microsoft.com/office/drawing/2014/main" id="{1A5E48DD-5336-C155-898B-4334E0002F8C}"/>
              </a:ext>
            </a:extLst>
          </p:cNvPr>
          <p:cNvGraphicFramePr>
            <a:graphicFrameLocks/>
          </p:cNvGraphicFramePr>
          <p:nvPr>
            <p:extLst>
              <p:ext uri="{D42A27DB-BD31-4B8C-83A1-F6EECF244321}">
                <p14:modId xmlns:p14="http://schemas.microsoft.com/office/powerpoint/2010/main" val="2836231158"/>
              </p:ext>
            </p:extLst>
          </p:nvPr>
        </p:nvGraphicFramePr>
        <p:xfrm>
          <a:off x="2367084" y="5125376"/>
          <a:ext cx="13182600" cy="378837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6C3CF202-BE86-79C7-EA55-0D122821163B}"/>
              </a:ext>
            </a:extLst>
          </p:cNvPr>
          <p:cNvSpPr txBox="1"/>
          <p:nvPr/>
        </p:nvSpPr>
        <p:spPr>
          <a:xfrm>
            <a:off x="4267200" y="8498977"/>
            <a:ext cx="762000" cy="368805"/>
          </a:xfrm>
          <a:prstGeom prst="rect">
            <a:avLst/>
          </a:prstGeom>
          <a:noFill/>
        </p:spPr>
        <p:txBody>
          <a:bodyPr wrap="square" rtlCol="0">
            <a:spAutoFit/>
          </a:bodyPr>
          <a:lstStyle/>
          <a:p>
            <a:r>
              <a:rPr lang="ka-GE" dirty="0"/>
              <a:t>2018</a:t>
            </a:r>
            <a:endParaRPr lang="en-GE" dirty="0"/>
          </a:p>
        </p:txBody>
      </p:sp>
      <p:sp>
        <p:nvSpPr>
          <p:cNvPr id="17" name="TextBox 16">
            <a:extLst>
              <a:ext uri="{FF2B5EF4-FFF2-40B4-BE49-F238E27FC236}">
                <a16:creationId xmlns:a16="http://schemas.microsoft.com/office/drawing/2014/main" id="{35EA0C0E-53C2-688B-A542-9743CB34109D}"/>
              </a:ext>
            </a:extLst>
          </p:cNvPr>
          <p:cNvSpPr txBox="1"/>
          <p:nvPr/>
        </p:nvSpPr>
        <p:spPr>
          <a:xfrm>
            <a:off x="5767349" y="8511517"/>
            <a:ext cx="762000" cy="368805"/>
          </a:xfrm>
          <a:prstGeom prst="rect">
            <a:avLst/>
          </a:prstGeom>
          <a:noFill/>
        </p:spPr>
        <p:txBody>
          <a:bodyPr wrap="square" rtlCol="0">
            <a:spAutoFit/>
          </a:bodyPr>
          <a:lstStyle/>
          <a:p>
            <a:r>
              <a:rPr lang="ka-GE" dirty="0"/>
              <a:t>2019</a:t>
            </a:r>
            <a:endParaRPr lang="en-GE" dirty="0"/>
          </a:p>
        </p:txBody>
      </p:sp>
      <p:sp>
        <p:nvSpPr>
          <p:cNvPr id="18" name="TextBox 17">
            <a:extLst>
              <a:ext uri="{FF2B5EF4-FFF2-40B4-BE49-F238E27FC236}">
                <a16:creationId xmlns:a16="http://schemas.microsoft.com/office/drawing/2014/main" id="{DED7B5BA-31FC-340D-E53B-94EE25451733}"/>
              </a:ext>
            </a:extLst>
          </p:cNvPr>
          <p:cNvSpPr txBox="1"/>
          <p:nvPr/>
        </p:nvSpPr>
        <p:spPr>
          <a:xfrm>
            <a:off x="7267498" y="8511516"/>
            <a:ext cx="762000" cy="368805"/>
          </a:xfrm>
          <a:prstGeom prst="rect">
            <a:avLst/>
          </a:prstGeom>
          <a:noFill/>
        </p:spPr>
        <p:txBody>
          <a:bodyPr wrap="square" rtlCol="0">
            <a:spAutoFit/>
          </a:bodyPr>
          <a:lstStyle/>
          <a:p>
            <a:r>
              <a:rPr lang="ka-GE" dirty="0"/>
              <a:t>2020</a:t>
            </a:r>
            <a:endParaRPr lang="en-GE" dirty="0"/>
          </a:p>
        </p:txBody>
      </p:sp>
      <p:sp>
        <p:nvSpPr>
          <p:cNvPr id="19" name="TextBox 18">
            <a:extLst>
              <a:ext uri="{FF2B5EF4-FFF2-40B4-BE49-F238E27FC236}">
                <a16:creationId xmlns:a16="http://schemas.microsoft.com/office/drawing/2014/main" id="{AD6AF607-ED3E-49F6-8FFD-7E33B7DF8858}"/>
              </a:ext>
            </a:extLst>
          </p:cNvPr>
          <p:cNvSpPr txBox="1"/>
          <p:nvPr/>
        </p:nvSpPr>
        <p:spPr>
          <a:xfrm>
            <a:off x="8767647" y="8498977"/>
            <a:ext cx="762000" cy="369332"/>
          </a:xfrm>
          <a:prstGeom prst="rect">
            <a:avLst/>
          </a:prstGeom>
          <a:noFill/>
        </p:spPr>
        <p:txBody>
          <a:bodyPr wrap="square" rtlCol="0">
            <a:spAutoFit/>
          </a:bodyPr>
          <a:lstStyle/>
          <a:p>
            <a:r>
              <a:rPr lang="ka-GE" dirty="0"/>
              <a:t>2021</a:t>
            </a:r>
            <a:endParaRPr lang="en-GE" dirty="0"/>
          </a:p>
        </p:txBody>
      </p:sp>
      <p:sp>
        <p:nvSpPr>
          <p:cNvPr id="20" name="TextBox 19">
            <a:extLst>
              <a:ext uri="{FF2B5EF4-FFF2-40B4-BE49-F238E27FC236}">
                <a16:creationId xmlns:a16="http://schemas.microsoft.com/office/drawing/2014/main" id="{A915E81C-62CC-FAEB-8520-138E3E8A913D}"/>
              </a:ext>
            </a:extLst>
          </p:cNvPr>
          <p:cNvSpPr txBox="1"/>
          <p:nvPr/>
        </p:nvSpPr>
        <p:spPr>
          <a:xfrm>
            <a:off x="10267796" y="8511517"/>
            <a:ext cx="762000" cy="368805"/>
          </a:xfrm>
          <a:prstGeom prst="rect">
            <a:avLst/>
          </a:prstGeom>
          <a:noFill/>
        </p:spPr>
        <p:txBody>
          <a:bodyPr wrap="square" rtlCol="0">
            <a:spAutoFit/>
          </a:bodyPr>
          <a:lstStyle/>
          <a:p>
            <a:r>
              <a:rPr lang="ka-GE" dirty="0"/>
              <a:t>2022</a:t>
            </a:r>
            <a:endParaRPr lang="en-GE" dirty="0"/>
          </a:p>
        </p:txBody>
      </p:sp>
      <p:sp>
        <p:nvSpPr>
          <p:cNvPr id="21" name="TextBox 20">
            <a:extLst>
              <a:ext uri="{FF2B5EF4-FFF2-40B4-BE49-F238E27FC236}">
                <a16:creationId xmlns:a16="http://schemas.microsoft.com/office/drawing/2014/main" id="{4C77633F-2A18-4722-A2FC-D29A39F5B5C4}"/>
              </a:ext>
            </a:extLst>
          </p:cNvPr>
          <p:cNvSpPr txBox="1"/>
          <p:nvPr/>
        </p:nvSpPr>
        <p:spPr>
          <a:xfrm>
            <a:off x="11506200" y="8511516"/>
            <a:ext cx="1371599" cy="646331"/>
          </a:xfrm>
          <a:prstGeom prst="rect">
            <a:avLst/>
          </a:prstGeom>
          <a:noFill/>
        </p:spPr>
        <p:txBody>
          <a:bodyPr wrap="square" rtlCol="0">
            <a:spAutoFit/>
          </a:bodyPr>
          <a:lstStyle/>
          <a:p>
            <a:r>
              <a:rPr lang="en-GB" dirty="0"/>
              <a:t>Y7 Average monthly</a:t>
            </a:r>
            <a:endParaRPr lang="en-GE" dirty="0"/>
          </a:p>
        </p:txBody>
      </p:sp>
      <p:sp>
        <p:nvSpPr>
          <p:cNvPr id="22" name="TextBox 21">
            <a:extLst>
              <a:ext uri="{FF2B5EF4-FFF2-40B4-BE49-F238E27FC236}">
                <a16:creationId xmlns:a16="http://schemas.microsoft.com/office/drawing/2014/main" id="{6067374E-76AC-BED5-0D79-2F9275FB7412}"/>
              </a:ext>
            </a:extLst>
          </p:cNvPr>
          <p:cNvSpPr txBox="1"/>
          <p:nvPr/>
        </p:nvSpPr>
        <p:spPr>
          <a:xfrm>
            <a:off x="12877799" y="8498976"/>
            <a:ext cx="1761893" cy="646331"/>
          </a:xfrm>
          <a:prstGeom prst="rect">
            <a:avLst/>
          </a:prstGeom>
          <a:noFill/>
        </p:spPr>
        <p:txBody>
          <a:bodyPr wrap="square" rtlCol="0">
            <a:spAutoFit/>
          </a:bodyPr>
          <a:lstStyle/>
          <a:p>
            <a:r>
              <a:rPr lang="en-GB" dirty="0"/>
              <a:t>Average monthly Fact/Est 2023</a:t>
            </a:r>
            <a:endParaRPr lang="en-GE" dirty="0"/>
          </a:p>
        </p:txBody>
      </p:sp>
    </p:spTree>
    <p:extLst>
      <p:ext uri="{BB962C8B-B14F-4D97-AF65-F5344CB8AC3E}">
        <p14:creationId xmlns:p14="http://schemas.microsoft.com/office/powerpoint/2010/main" val="66393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9016" y="9578640"/>
            <a:ext cx="6486365" cy="1028700"/>
            <a:chOff x="0" y="0"/>
            <a:chExt cx="1708343" cy="270933"/>
          </a:xfrm>
        </p:grpSpPr>
        <p:sp>
          <p:nvSpPr>
            <p:cNvPr id="3" name="Freeform 3"/>
            <p:cNvSpPr/>
            <p:nvPr/>
          </p:nvSpPr>
          <p:spPr>
            <a:xfrm>
              <a:off x="0" y="0"/>
              <a:ext cx="1708343" cy="270933"/>
            </a:xfrm>
            <a:custGeom>
              <a:avLst/>
              <a:gdLst/>
              <a:ahLst/>
              <a:cxnLst/>
              <a:rect l="l" t="t" r="r" b="b"/>
              <a:pathLst>
                <a:path w="1708343" h="270933">
                  <a:moveTo>
                    <a:pt x="119357" y="0"/>
                  </a:moveTo>
                  <a:lnTo>
                    <a:pt x="1588986" y="0"/>
                  </a:lnTo>
                  <a:cubicBezTo>
                    <a:pt x="1654905" y="0"/>
                    <a:pt x="1708343" y="53438"/>
                    <a:pt x="1708343" y="119357"/>
                  </a:cubicBezTo>
                  <a:lnTo>
                    <a:pt x="1708343" y="151577"/>
                  </a:lnTo>
                  <a:cubicBezTo>
                    <a:pt x="1708343" y="183232"/>
                    <a:pt x="1695768" y="213591"/>
                    <a:pt x="1673384" y="235975"/>
                  </a:cubicBezTo>
                  <a:cubicBezTo>
                    <a:pt x="1651000" y="258358"/>
                    <a:pt x="1620642" y="270933"/>
                    <a:pt x="1588986" y="270933"/>
                  </a:cubicBezTo>
                  <a:lnTo>
                    <a:pt x="119357" y="270933"/>
                  </a:lnTo>
                  <a:cubicBezTo>
                    <a:pt x="53438" y="270933"/>
                    <a:pt x="0" y="217495"/>
                    <a:pt x="0" y="151577"/>
                  </a:cubicBezTo>
                  <a:lnTo>
                    <a:pt x="0" y="119357"/>
                  </a:lnTo>
                  <a:cubicBezTo>
                    <a:pt x="0" y="53438"/>
                    <a:pt x="53438" y="0"/>
                    <a:pt x="119357" y="0"/>
                  </a:cubicBezTo>
                  <a:close/>
                </a:path>
              </a:pathLst>
            </a:custGeom>
            <a:solidFill>
              <a:srgbClr val="F4AE42"/>
            </a:solidFill>
          </p:spPr>
          <p:txBody>
            <a:bodyPr/>
            <a:lstStyle/>
            <a:p>
              <a:endParaRPr lang="en-GE"/>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3310361" y="9966660"/>
            <a:ext cx="15903157" cy="640680"/>
            <a:chOff x="0" y="0"/>
            <a:chExt cx="4188486" cy="168739"/>
          </a:xfrm>
        </p:grpSpPr>
        <p:sp>
          <p:nvSpPr>
            <p:cNvPr id="6" name="Freeform 6"/>
            <p:cNvSpPr/>
            <p:nvPr/>
          </p:nvSpPr>
          <p:spPr>
            <a:xfrm>
              <a:off x="0" y="0"/>
              <a:ext cx="4188486" cy="168739"/>
            </a:xfrm>
            <a:custGeom>
              <a:avLst/>
              <a:gdLst/>
              <a:ahLst/>
              <a:cxnLst/>
              <a:rect l="l" t="t" r="r" b="b"/>
              <a:pathLst>
                <a:path w="4188486" h="168739">
                  <a:moveTo>
                    <a:pt x="203200" y="0"/>
                  </a:moveTo>
                  <a:lnTo>
                    <a:pt x="4188486" y="0"/>
                  </a:lnTo>
                  <a:lnTo>
                    <a:pt x="3985286" y="168739"/>
                  </a:lnTo>
                  <a:lnTo>
                    <a:pt x="0" y="168739"/>
                  </a:lnTo>
                  <a:lnTo>
                    <a:pt x="203200" y="0"/>
                  </a:lnTo>
                  <a:close/>
                </a:path>
              </a:pathLst>
            </a:custGeom>
            <a:solidFill>
              <a:srgbClr val="0F91CB"/>
            </a:solidFill>
          </p:spPr>
          <p:txBody>
            <a:bodyPr/>
            <a:lstStyle/>
            <a:p>
              <a:endParaRPr lang="en-GE"/>
            </a:p>
          </p:txBody>
        </p:sp>
        <p:sp>
          <p:nvSpPr>
            <p:cNvPr id="7" name="TextBox 7"/>
            <p:cNvSpPr txBox="1"/>
            <p:nvPr/>
          </p:nvSpPr>
          <p:spPr>
            <a:xfrm>
              <a:off x="101600" y="-28575"/>
              <a:ext cx="609600" cy="6381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41063" y="400883"/>
            <a:ext cx="975275" cy="1255634"/>
          </a:xfrm>
          <a:custGeom>
            <a:avLst/>
            <a:gdLst/>
            <a:ahLst/>
            <a:cxnLst/>
            <a:rect l="l" t="t" r="r" b="b"/>
            <a:pathLst>
              <a:path w="975275" h="1255634">
                <a:moveTo>
                  <a:pt x="0" y="0"/>
                </a:moveTo>
                <a:lnTo>
                  <a:pt x="975274" y="0"/>
                </a:lnTo>
                <a:lnTo>
                  <a:pt x="975274" y="1255634"/>
                </a:lnTo>
                <a:lnTo>
                  <a:pt x="0" y="1255634"/>
                </a:lnTo>
                <a:lnTo>
                  <a:pt x="0" y="0"/>
                </a:lnTo>
                <a:close/>
              </a:path>
            </a:pathLst>
          </a:custGeom>
          <a:blipFill>
            <a:blip r:embed="rId2"/>
            <a:stretch>
              <a:fillRect/>
            </a:stretch>
          </a:blipFill>
        </p:spPr>
        <p:txBody>
          <a:bodyPr/>
          <a:lstStyle/>
          <a:p>
            <a:endParaRPr lang="en-GE"/>
          </a:p>
        </p:txBody>
      </p:sp>
      <p:sp>
        <p:nvSpPr>
          <p:cNvPr id="9" name="Freeform 9"/>
          <p:cNvSpPr/>
          <p:nvPr/>
        </p:nvSpPr>
        <p:spPr>
          <a:xfrm>
            <a:off x="2024337" y="1972367"/>
            <a:ext cx="7979529" cy="3673315"/>
          </a:xfrm>
          <a:custGeom>
            <a:avLst/>
            <a:gdLst/>
            <a:ahLst/>
            <a:cxnLst/>
            <a:rect l="l" t="t" r="r" b="b"/>
            <a:pathLst>
              <a:path w="7979529" h="3673315">
                <a:moveTo>
                  <a:pt x="0" y="0"/>
                </a:moveTo>
                <a:lnTo>
                  <a:pt x="7979529" y="0"/>
                </a:lnTo>
                <a:lnTo>
                  <a:pt x="7979529" y="3673315"/>
                </a:lnTo>
                <a:lnTo>
                  <a:pt x="0" y="3673315"/>
                </a:lnTo>
                <a:lnTo>
                  <a:pt x="0" y="0"/>
                </a:lnTo>
                <a:close/>
              </a:path>
            </a:pathLst>
          </a:custGeom>
          <a:blipFill>
            <a:blip r:embed="rId3"/>
            <a:stretch>
              <a:fillRect l="-5014" r="-5014"/>
            </a:stretch>
          </a:blipFill>
        </p:spPr>
        <p:txBody>
          <a:bodyPr/>
          <a:lstStyle/>
          <a:p>
            <a:endParaRPr lang="en-GE"/>
          </a:p>
        </p:txBody>
      </p:sp>
      <p:sp>
        <p:nvSpPr>
          <p:cNvPr id="10" name="Freeform 10"/>
          <p:cNvSpPr/>
          <p:nvPr/>
        </p:nvSpPr>
        <p:spPr>
          <a:xfrm>
            <a:off x="11500910" y="1972367"/>
            <a:ext cx="4369566" cy="3673315"/>
          </a:xfrm>
          <a:custGeom>
            <a:avLst/>
            <a:gdLst/>
            <a:ahLst/>
            <a:cxnLst/>
            <a:rect l="l" t="t" r="r" b="b"/>
            <a:pathLst>
              <a:path w="4369566" h="3673315">
                <a:moveTo>
                  <a:pt x="0" y="0"/>
                </a:moveTo>
                <a:lnTo>
                  <a:pt x="4369566" y="0"/>
                </a:lnTo>
                <a:lnTo>
                  <a:pt x="4369566" y="3673315"/>
                </a:lnTo>
                <a:lnTo>
                  <a:pt x="0" y="3673315"/>
                </a:lnTo>
                <a:lnTo>
                  <a:pt x="0" y="0"/>
                </a:lnTo>
                <a:close/>
              </a:path>
            </a:pathLst>
          </a:custGeom>
          <a:blipFill>
            <a:blip r:embed="rId4"/>
            <a:stretch>
              <a:fillRect r="-1301"/>
            </a:stretch>
          </a:blipFill>
        </p:spPr>
        <p:txBody>
          <a:bodyPr/>
          <a:lstStyle/>
          <a:p>
            <a:endParaRPr lang="en-GE"/>
          </a:p>
        </p:txBody>
      </p:sp>
      <p:sp>
        <p:nvSpPr>
          <p:cNvPr id="11" name="TextBox 11"/>
          <p:cNvSpPr txBox="1"/>
          <p:nvPr/>
        </p:nvSpPr>
        <p:spPr>
          <a:xfrm>
            <a:off x="3639713" y="579698"/>
            <a:ext cx="17493023" cy="812279"/>
          </a:xfrm>
          <a:prstGeom prst="rect">
            <a:avLst/>
          </a:prstGeom>
        </p:spPr>
        <p:txBody>
          <a:bodyPr lIns="0" tIns="0" rIns="0" bIns="0" rtlCol="0" anchor="t">
            <a:spAutoFit/>
          </a:bodyPr>
          <a:lstStyle/>
          <a:p>
            <a:pPr algn="just">
              <a:lnSpc>
                <a:spcPts val="6678"/>
              </a:lnSpc>
            </a:pPr>
            <a:r>
              <a:rPr lang="en-US" sz="4770" dirty="0">
                <a:solidFill>
                  <a:srgbClr val="0F91CB"/>
                </a:solidFill>
                <a:latin typeface="Open Sauce Bold"/>
              </a:rPr>
              <a:t>Black Sea Submarine Cable Project</a:t>
            </a:r>
          </a:p>
        </p:txBody>
      </p:sp>
      <p:sp>
        <p:nvSpPr>
          <p:cNvPr id="12" name="TextBox 12"/>
          <p:cNvSpPr txBox="1"/>
          <p:nvPr/>
        </p:nvSpPr>
        <p:spPr>
          <a:xfrm>
            <a:off x="541063" y="9754408"/>
            <a:ext cx="3352650" cy="405454"/>
          </a:xfrm>
          <a:prstGeom prst="rect">
            <a:avLst/>
          </a:prstGeom>
        </p:spPr>
        <p:txBody>
          <a:bodyPr lIns="0" tIns="0" rIns="0" bIns="0" rtlCol="0" anchor="t">
            <a:spAutoFit/>
          </a:bodyPr>
          <a:lstStyle/>
          <a:p>
            <a:pPr marL="0" lvl="0" indent="0" algn="l">
              <a:lnSpc>
                <a:spcPts val="3346"/>
              </a:lnSpc>
              <a:spcBef>
                <a:spcPct val="0"/>
              </a:spcBef>
            </a:pPr>
            <a:r>
              <a:rPr lang="en-US" sz="2574" u="sng">
                <a:solidFill>
                  <a:srgbClr val="000000"/>
                </a:solidFill>
                <a:latin typeface="Open Sauce Bold"/>
              </a:rPr>
              <a:t> www.greda.ge</a:t>
            </a:r>
          </a:p>
        </p:txBody>
      </p:sp>
      <p:sp>
        <p:nvSpPr>
          <p:cNvPr id="13" name="TextBox 13"/>
          <p:cNvSpPr txBox="1"/>
          <p:nvPr/>
        </p:nvSpPr>
        <p:spPr>
          <a:xfrm>
            <a:off x="1028700" y="6105097"/>
            <a:ext cx="16858643" cy="3153203"/>
          </a:xfrm>
          <a:prstGeom prst="rect">
            <a:avLst/>
          </a:prstGeom>
        </p:spPr>
        <p:txBody>
          <a:bodyPr lIns="0" tIns="0" rIns="0" bIns="0" rtlCol="0" anchor="t">
            <a:spAutoFit/>
          </a:bodyPr>
          <a:lstStyle/>
          <a:p>
            <a:pPr>
              <a:lnSpc>
                <a:spcPts val="3190"/>
              </a:lnSpc>
              <a:spcBef>
                <a:spcPct val="0"/>
              </a:spcBef>
            </a:pPr>
            <a:r>
              <a:rPr lang="en-US" sz="2279" dirty="0">
                <a:solidFill>
                  <a:srgbClr val="000000"/>
                </a:solidFill>
                <a:latin typeface="Open Sauce"/>
              </a:rPr>
              <a:t>The 1,000-1,500 MW, 1,195 km long Black Sea submarine cable project between Georgia and Romania aims to connect the South Caucasus region to Southeast Europe. The underwater cable will also be equipped with an optical fiber cable.</a:t>
            </a:r>
          </a:p>
          <a:p>
            <a:pPr>
              <a:lnSpc>
                <a:spcPts val="3190"/>
              </a:lnSpc>
              <a:spcBef>
                <a:spcPct val="0"/>
              </a:spcBef>
            </a:pPr>
            <a:endParaRPr lang="en-US" sz="2279" dirty="0">
              <a:solidFill>
                <a:srgbClr val="000000"/>
              </a:solidFill>
              <a:latin typeface="Open Sauce"/>
            </a:endParaRPr>
          </a:p>
          <a:p>
            <a:pPr>
              <a:lnSpc>
                <a:spcPts val="3190"/>
              </a:lnSpc>
              <a:spcBef>
                <a:spcPct val="0"/>
              </a:spcBef>
            </a:pPr>
            <a:r>
              <a:rPr lang="en-US" sz="2279" dirty="0">
                <a:solidFill>
                  <a:srgbClr val="000000"/>
                </a:solidFill>
                <a:latin typeface="Open Sauce"/>
              </a:rPr>
              <a:t>The estimated launch year is 2030, and the estimated cost is 2.3 billion euros.</a:t>
            </a:r>
          </a:p>
          <a:p>
            <a:pPr>
              <a:lnSpc>
                <a:spcPts val="3190"/>
              </a:lnSpc>
              <a:spcBef>
                <a:spcPct val="0"/>
              </a:spcBef>
            </a:pPr>
            <a:endParaRPr lang="en-US" sz="2279" dirty="0">
              <a:solidFill>
                <a:srgbClr val="000000"/>
              </a:solidFill>
              <a:latin typeface="Open Sauce"/>
            </a:endParaRPr>
          </a:p>
          <a:p>
            <a:pPr>
              <a:lnSpc>
                <a:spcPts val="3190"/>
              </a:lnSpc>
              <a:spcBef>
                <a:spcPct val="0"/>
              </a:spcBef>
            </a:pPr>
            <a:r>
              <a:rPr lang="en-US" sz="2279" dirty="0">
                <a:solidFill>
                  <a:srgbClr val="000000"/>
                </a:solidFill>
                <a:latin typeface="Open Sauce"/>
              </a:rPr>
              <a:t>Currently, the technical and economic study of the project is being carried out by the Italian consulting company CESI. The deadline for completion is the end of 2023. The final route will also be determined as part of the study.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9016" y="9578640"/>
            <a:ext cx="6486365" cy="1028700"/>
            <a:chOff x="0" y="0"/>
            <a:chExt cx="1708343" cy="270933"/>
          </a:xfrm>
        </p:grpSpPr>
        <p:sp>
          <p:nvSpPr>
            <p:cNvPr id="3" name="Freeform 3"/>
            <p:cNvSpPr/>
            <p:nvPr/>
          </p:nvSpPr>
          <p:spPr>
            <a:xfrm>
              <a:off x="0" y="0"/>
              <a:ext cx="1708343" cy="270933"/>
            </a:xfrm>
            <a:custGeom>
              <a:avLst/>
              <a:gdLst/>
              <a:ahLst/>
              <a:cxnLst/>
              <a:rect l="l" t="t" r="r" b="b"/>
              <a:pathLst>
                <a:path w="1708343" h="270933">
                  <a:moveTo>
                    <a:pt x="119357" y="0"/>
                  </a:moveTo>
                  <a:lnTo>
                    <a:pt x="1588986" y="0"/>
                  </a:lnTo>
                  <a:cubicBezTo>
                    <a:pt x="1654905" y="0"/>
                    <a:pt x="1708343" y="53438"/>
                    <a:pt x="1708343" y="119357"/>
                  </a:cubicBezTo>
                  <a:lnTo>
                    <a:pt x="1708343" y="151577"/>
                  </a:lnTo>
                  <a:cubicBezTo>
                    <a:pt x="1708343" y="183232"/>
                    <a:pt x="1695768" y="213591"/>
                    <a:pt x="1673384" y="235975"/>
                  </a:cubicBezTo>
                  <a:cubicBezTo>
                    <a:pt x="1651000" y="258358"/>
                    <a:pt x="1620642" y="270933"/>
                    <a:pt x="1588986" y="270933"/>
                  </a:cubicBezTo>
                  <a:lnTo>
                    <a:pt x="119357" y="270933"/>
                  </a:lnTo>
                  <a:cubicBezTo>
                    <a:pt x="53438" y="270933"/>
                    <a:pt x="0" y="217495"/>
                    <a:pt x="0" y="151577"/>
                  </a:cubicBezTo>
                  <a:lnTo>
                    <a:pt x="0" y="119357"/>
                  </a:lnTo>
                  <a:cubicBezTo>
                    <a:pt x="0" y="53438"/>
                    <a:pt x="53438" y="0"/>
                    <a:pt x="119357" y="0"/>
                  </a:cubicBezTo>
                  <a:close/>
                </a:path>
              </a:pathLst>
            </a:custGeom>
            <a:solidFill>
              <a:srgbClr val="F4AE42"/>
            </a:solidFill>
          </p:spPr>
          <p:txBody>
            <a:bodyPr/>
            <a:lstStyle/>
            <a:p>
              <a:endParaRPr lang="en-GE"/>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3310361" y="9966660"/>
            <a:ext cx="15903157" cy="640680"/>
            <a:chOff x="0" y="0"/>
            <a:chExt cx="4188486" cy="168739"/>
          </a:xfrm>
        </p:grpSpPr>
        <p:sp>
          <p:nvSpPr>
            <p:cNvPr id="6" name="Freeform 6"/>
            <p:cNvSpPr/>
            <p:nvPr/>
          </p:nvSpPr>
          <p:spPr>
            <a:xfrm>
              <a:off x="0" y="0"/>
              <a:ext cx="4188486" cy="168739"/>
            </a:xfrm>
            <a:custGeom>
              <a:avLst/>
              <a:gdLst/>
              <a:ahLst/>
              <a:cxnLst/>
              <a:rect l="l" t="t" r="r" b="b"/>
              <a:pathLst>
                <a:path w="4188486" h="168739">
                  <a:moveTo>
                    <a:pt x="203200" y="0"/>
                  </a:moveTo>
                  <a:lnTo>
                    <a:pt x="4188486" y="0"/>
                  </a:lnTo>
                  <a:lnTo>
                    <a:pt x="3985286" y="168739"/>
                  </a:lnTo>
                  <a:lnTo>
                    <a:pt x="0" y="168739"/>
                  </a:lnTo>
                  <a:lnTo>
                    <a:pt x="203200" y="0"/>
                  </a:lnTo>
                  <a:close/>
                </a:path>
              </a:pathLst>
            </a:custGeom>
            <a:solidFill>
              <a:srgbClr val="0F91CB"/>
            </a:solidFill>
          </p:spPr>
          <p:txBody>
            <a:bodyPr/>
            <a:lstStyle/>
            <a:p>
              <a:endParaRPr lang="en-GE"/>
            </a:p>
          </p:txBody>
        </p:sp>
        <p:sp>
          <p:nvSpPr>
            <p:cNvPr id="7" name="TextBox 7"/>
            <p:cNvSpPr txBox="1"/>
            <p:nvPr/>
          </p:nvSpPr>
          <p:spPr>
            <a:xfrm>
              <a:off x="101600" y="-28575"/>
              <a:ext cx="609600" cy="6381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41063" y="400883"/>
            <a:ext cx="975275" cy="1255634"/>
          </a:xfrm>
          <a:custGeom>
            <a:avLst/>
            <a:gdLst/>
            <a:ahLst/>
            <a:cxnLst/>
            <a:rect l="l" t="t" r="r" b="b"/>
            <a:pathLst>
              <a:path w="975275" h="1255634">
                <a:moveTo>
                  <a:pt x="0" y="0"/>
                </a:moveTo>
                <a:lnTo>
                  <a:pt x="975274" y="0"/>
                </a:lnTo>
                <a:lnTo>
                  <a:pt x="975274" y="1255634"/>
                </a:lnTo>
                <a:lnTo>
                  <a:pt x="0" y="1255634"/>
                </a:lnTo>
                <a:lnTo>
                  <a:pt x="0" y="0"/>
                </a:lnTo>
                <a:close/>
              </a:path>
            </a:pathLst>
          </a:custGeom>
          <a:blipFill>
            <a:blip r:embed="rId2"/>
            <a:stretch>
              <a:fillRect/>
            </a:stretch>
          </a:blipFill>
        </p:spPr>
        <p:txBody>
          <a:bodyPr/>
          <a:lstStyle/>
          <a:p>
            <a:endParaRPr lang="en-GE"/>
          </a:p>
        </p:txBody>
      </p:sp>
      <p:sp>
        <p:nvSpPr>
          <p:cNvPr id="11" name="TextBox 11"/>
          <p:cNvSpPr txBox="1"/>
          <p:nvPr/>
        </p:nvSpPr>
        <p:spPr>
          <a:xfrm>
            <a:off x="1828800" y="400883"/>
            <a:ext cx="13792199" cy="1644233"/>
          </a:xfrm>
          <a:prstGeom prst="rect">
            <a:avLst/>
          </a:prstGeom>
        </p:spPr>
        <p:txBody>
          <a:bodyPr wrap="square" lIns="0" tIns="0" rIns="0" bIns="0" rtlCol="0" anchor="t">
            <a:spAutoFit/>
          </a:bodyPr>
          <a:lstStyle/>
          <a:p>
            <a:pPr algn="ctr">
              <a:lnSpc>
                <a:spcPts val="6678"/>
              </a:lnSpc>
            </a:pPr>
            <a:r>
              <a:rPr lang="ka-GE" sz="4770" dirty="0">
                <a:solidFill>
                  <a:srgbClr val="0F91CB"/>
                </a:solidFill>
                <a:latin typeface="Open Sauce Bold"/>
              </a:rPr>
              <a:t>Differences between energy markets</a:t>
            </a:r>
          </a:p>
          <a:p>
            <a:pPr algn="ctr">
              <a:lnSpc>
                <a:spcPts val="6678"/>
              </a:lnSpc>
            </a:pPr>
            <a:r>
              <a:rPr lang="ka-GE" sz="4770" dirty="0">
                <a:solidFill>
                  <a:srgbClr val="0F91CB"/>
                </a:solidFill>
                <a:latin typeface="Open Sauce Bold"/>
              </a:rPr>
              <a:t>in the Region</a:t>
            </a:r>
            <a:endParaRPr lang="en-US" sz="4770" dirty="0">
              <a:solidFill>
                <a:srgbClr val="0F91CB"/>
              </a:solidFill>
              <a:latin typeface="Open Sauce Bold"/>
            </a:endParaRPr>
          </a:p>
        </p:txBody>
      </p:sp>
      <p:sp>
        <p:nvSpPr>
          <p:cNvPr id="12" name="TextBox 12"/>
          <p:cNvSpPr txBox="1"/>
          <p:nvPr/>
        </p:nvSpPr>
        <p:spPr>
          <a:xfrm>
            <a:off x="541063" y="9754408"/>
            <a:ext cx="3352650" cy="405454"/>
          </a:xfrm>
          <a:prstGeom prst="rect">
            <a:avLst/>
          </a:prstGeom>
        </p:spPr>
        <p:txBody>
          <a:bodyPr lIns="0" tIns="0" rIns="0" bIns="0" rtlCol="0" anchor="t">
            <a:spAutoFit/>
          </a:bodyPr>
          <a:lstStyle/>
          <a:p>
            <a:pPr marL="0" lvl="0" indent="0" algn="l">
              <a:lnSpc>
                <a:spcPts val="3346"/>
              </a:lnSpc>
              <a:spcBef>
                <a:spcPct val="0"/>
              </a:spcBef>
            </a:pPr>
            <a:r>
              <a:rPr lang="en-US" sz="2574" u="sng">
                <a:solidFill>
                  <a:srgbClr val="000000"/>
                </a:solidFill>
                <a:latin typeface="Open Sauce Bold"/>
              </a:rPr>
              <a:t> www.greda.ge</a:t>
            </a:r>
          </a:p>
        </p:txBody>
      </p:sp>
      <p:sp>
        <p:nvSpPr>
          <p:cNvPr id="13" name="TextBox 13"/>
          <p:cNvSpPr txBox="1"/>
          <p:nvPr/>
        </p:nvSpPr>
        <p:spPr>
          <a:xfrm>
            <a:off x="1219200" y="2785904"/>
            <a:ext cx="8686800" cy="1606081"/>
          </a:xfrm>
          <a:prstGeom prst="rect">
            <a:avLst/>
          </a:prstGeom>
        </p:spPr>
        <p:txBody>
          <a:bodyPr wrap="square" lIns="0" tIns="0" rIns="0" bIns="0" rtlCol="0" anchor="t">
            <a:spAutoFit/>
          </a:bodyPr>
          <a:lstStyle/>
          <a:p>
            <a:pPr>
              <a:lnSpc>
                <a:spcPts val="3190"/>
              </a:lnSpc>
              <a:spcBef>
                <a:spcPct val="0"/>
              </a:spcBef>
            </a:pPr>
            <a:r>
              <a:rPr lang="ka-GE" sz="2279" dirty="0">
                <a:latin typeface="Open Sauce"/>
              </a:rPr>
              <a:t>Liberalisation – L</a:t>
            </a:r>
            <a:r>
              <a:rPr lang="en-GB" sz="2279" dirty="0" err="1">
                <a:latin typeface="Open Sauce"/>
              </a:rPr>
              <a:t>i</a:t>
            </a:r>
            <a:r>
              <a:rPr lang="ka-GE" sz="2279" dirty="0">
                <a:latin typeface="Open Sauce"/>
              </a:rPr>
              <a:t>beralised </a:t>
            </a:r>
          </a:p>
          <a:p>
            <a:pPr>
              <a:lnSpc>
                <a:spcPts val="3190"/>
              </a:lnSpc>
              <a:spcBef>
                <a:spcPct val="0"/>
              </a:spcBef>
            </a:pPr>
            <a:r>
              <a:rPr lang="ka-GE" sz="2279" dirty="0">
                <a:latin typeface="Open Sauce"/>
              </a:rPr>
              <a:t>Establishment of NRA – 2001</a:t>
            </a:r>
          </a:p>
          <a:p>
            <a:pPr>
              <a:lnSpc>
                <a:spcPts val="3190"/>
              </a:lnSpc>
              <a:spcBef>
                <a:spcPct val="0"/>
              </a:spcBef>
            </a:pPr>
            <a:r>
              <a:rPr lang="ka-GE" sz="2279" dirty="0">
                <a:latin typeface="Open Sauce"/>
              </a:rPr>
              <a:t>Establishment of the Organized Electricity Market – 2006</a:t>
            </a:r>
          </a:p>
          <a:p>
            <a:pPr>
              <a:lnSpc>
                <a:spcPts val="3190"/>
              </a:lnSpc>
              <a:spcBef>
                <a:spcPct val="0"/>
              </a:spcBef>
            </a:pPr>
            <a:r>
              <a:rPr lang="ka-GE" sz="2279" dirty="0">
                <a:latin typeface="Open Sauce"/>
              </a:rPr>
              <a:t>Amendment of Renewable Energy Law – 2011  </a:t>
            </a:r>
            <a:endParaRPr lang="en-US" sz="2279" dirty="0">
              <a:latin typeface="Open Sauce"/>
            </a:endParaRPr>
          </a:p>
        </p:txBody>
      </p:sp>
      <p:pic>
        <p:nvPicPr>
          <p:cNvPr id="14" name="Picture 2" descr="https://upload.wikimedia.org/wikipedia/commons/thumb/b/b4/Flag_of_Turkey.svg/1200px-Flag_of_Turkey.svg.png">
            <a:extLst>
              <a:ext uri="{FF2B5EF4-FFF2-40B4-BE49-F238E27FC236}">
                <a16:creationId xmlns:a16="http://schemas.microsoft.com/office/drawing/2014/main" id="{7A7CEEFD-49F8-EF5D-DB50-45740C1AA3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15800" y="2159784"/>
            <a:ext cx="1600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B01CB85-124D-CD1D-5B31-914BF059D0AD}"/>
              </a:ext>
            </a:extLst>
          </p:cNvPr>
          <p:cNvPicPr>
            <a:picLocks noChangeAspect="1"/>
          </p:cNvPicPr>
          <p:nvPr/>
        </p:nvPicPr>
        <p:blipFill>
          <a:blip r:embed="rId4"/>
          <a:stretch>
            <a:fillRect/>
          </a:stretch>
        </p:blipFill>
        <p:spPr>
          <a:xfrm>
            <a:off x="990600" y="5179673"/>
            <a:ext cx="7146388" cy="3657600"/>
          </a:xfrm>
          <a:prstGeom prst="rect">
            <a:avLst/>
          </a:prstGeom>
        </p:spPr>
      </p:pic>
      <p:pic>
        <p:nvPicPr>
          <p:cNvPr id="18" name="Picture 17">
            <a:extLst>
              <a:ext uri="{FF2B5EF4-FFF2-40B4-BE49-F238E27FC236}">
                <a16:creationId xmlns:a16="http://schemas.microsoft.com/office/drawing/2014/main" id="{FE5620E6-A52D-CDD6-66C5-B1334BDCF706}"/>
              </a:ext>
            </a:extLst>
          </p:cNvPr>
          <p:cNvPicPr>
            <a:picLocks noChangeAspect="1"/>
          </p:cNvPicPr>
          <p:nvPr/>
        </p:nvPicPr>
        <p:blipFill>
          <a:blip r:embed="rId5"/>
          <a:stretch>
            <a:fillRect/>
          </a:stretch>
        </p:blipFill>
        <p:spPr>
          <a:xfrm>
            <a:off x="9516533" y="3624822"/>
            <a:ext cx="7279200" cy="5486400"/>
          </a:xfrm>
          <a:prstGeom prst="rect">
            <a:avLst/>
          </a:prstGeom>
        </p:spPr>
      </p:pic>
      <p:sp>
        <p:nvSpPr>
          <p:cNvPr id="21" name="TextBox 13">
            <a:extLst>
              <a:ext uri="{FF2B5EF4-FFF2-40B4-BE49-F238E27FC236}">
                <a16:creationId xmlns:a16="http://schemas.microsoft.com/office/drawing/2014/main" id="{9A95E8C1-5AFD-052D-9792-CAC0AEE32D76}"/>
              </a:ext>
            </a:extLst>
          </p:cNvPr>
          <p:cNvSpPr txBox="1"/>
          <p:nvPr/>
        </p:nvSpPr>
        <p:spPr>
          <a:xfrm>
            <a:off x="7772400" y="2153033"/>
            <a:ext cx="1744133" cy="410369"/>
          </a:xfrm>
          <a:prstGeom prst="rect">
            <a:avLst/>
          </a:prstGeom>
        </p:spPr>
        <p:txBody>
          <a:bodyPr wrap="square" lIns="0" tIns="0" rIns="0" bIns="0" rtlCol="0" anchor="t">
            <a:spAutoFit/>
          </a:bodyPr>
          <a:lstStyle/>
          <a:p>
            <a:pPr>
              <a:lnSpc>
                <a:spcPts val="3190"/>
              </a:lnSpc>
              <a:spcBef>
                <a:spcPct val="0"/>
              </a:spcBef>
            </a:pPr>
            <a:r>
              <a:rPr lang="ka-GE" sz="2279" dirty="0">
                <a:solidFill>
                  <a:srgbClr val="000000"/>
                </a:solidFill>
                <a:latin typeface="Open Sauce"/>
              </a:rPr>
              <a:t> </a:t>
            </a:r>
            <a:r>
              <a:rPr lang="ka-GE" sz="2800" b="1" dirty="0">
                <a:solidFill>
                  <a:srgbClr val="000000"/>
                </a:solidFill>
                <a:latin typeface="Open Sauce"/>
              </a:rPr>
              <a:t>Turkey</a:t>
            </a:r>
            <a:endParaRPr lang="en-US" sz="2800" b="1" dirty="0">
              <a:solidFill>
                <a:srgbClr val="000000"/>
              </a:solidFill>
              <a:latin typeface="Open Sauce"/>
            </a:endParaRPr>
          </a:p>
        </p:txBody>
      </p:sp>
      <p:sp>
        <p:nvSpPr>
          <p:cNvPr id="24" name="TextBox 23">
            <a:extLst>
              <a:ext uri="{FF2B5EF4-FFF2-40B4-BE49-F238E27FC236}">
                <a16:creationId xmlns:a16="http://schemas.microsoft.com/office/drawing/2014/main" id="{B6C96FB8-6888-03B9-8020-AB66F0C49913}"/>
              </a:ext>
            </a:extLst>
          </p:cNvPr>
          <p:cNvSpPr txBox="1"/>
          <p:nvPr/>
        </p:nvSpPr>
        <p:spPr>
          <a:xfrm>
            <a:off x="9936834" y="9446393"/>
            <a:ext cx="6486366" cy="253916"/>
          </a:xfrm>
          <a:prstGeom prst="rect">
            <a:avLst/>
          </a:prstGeom>
          <a:noFill/>
        </p:spPr>
        <p:txBody>
          <a:bodyPr wrap="square" rtlCol="0">
            <a:spAutoFit/>
          </a:bodyPr>
          <a:lstStyle/>
          <a:p>
            <a:r>
              <a:rPr lang="en-US" sz="1050" dirty="0"/>
              <a:t>Source: https://www.pwc.com.tr/tr/sektorler/enerji/overview-of-turkish-electricity-market-2023.pdf</a:t>
            </a:r>
          </a:p>
        </p:txBody>
      </p:sp>
    </p:spTree>
    <p:extLst>
      <p:ext uri="{BB962C8B-B14F-4D97-AF65-F5344CB8AC3E}">
        <p14:creationId xmlns:p14="http://schemas.microsoft.com/office/powerpoint/2010/main" val="4281156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424368B706EE4FB77F211FDCEB8A37" ma:contentTypeVersion="17" ma:contentTypeDescription="Create a new document." ma:contentTypeScope="" ma:versionID="211b8532591745e2d4eba29517595078">
  <xsd:schema xmlns:xsd="http://www.w3.org/2001/XMLSchema" xmlns:xs="http://www.w3.org/2001/XMLSchema" xmlns:p="http://schemas.microsoft.com/office/2006/metadata/properties" xmlns:ns2="e30a273d-d6ae-4788-9422-d2fa4deaadf4" xmlns:ns3="c0101cd4-d4a0-41a2-b320-d72d96077b7f" xmlns:ns4="c1fdd505-2570-46c2-bd04-3e0f2d874cf5" targetNamespace="http://schemas.microsoft.com/office/2006/metadata/properties" ma:root="true" ma:fieldsID="19e1cdb102105570f39851e34b2ae0bf" ns2:_="" ns3:_="" ns4:_="">
    <xsd:import namespace="e30a273d-d6ae-4788-9422-d2fa4deaadf4"/>
    <xsd:import namespace="c0101cd4-d4a0-41a2-b320-d72d96077b7f"/>
    <xsd:import namespace="c1fdd505-2570-46c2-bd04-3e0f2d874c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a273d-d6ae-4788-9422-d2fa4deaad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01cd4-d4a0-41a2-b320-d72d96077b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ccffee5-52ba-4ced-b964-e685bc4da251}" ma:internalName="TaxCatchAll" ma:showField="CatchAllData" ma:web="c0101cd4-d4a0-41a2-b320-d72d96077b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0a273d-d6ae-4788-9422-d2fa4deaadf4">
      <Terms xmlns="http://schemas.microsoft.com/office/infopath/2007/PartnerControls"/>
    </lcf76f155ced4ddcb4097134ff3c332f>
    <TaxCatchAll xmlns="c1fdd505-2570-46c2-bd04-3e0f2d874cf5" xsi:nil="true"/>
  </documentManagement>
</p:properties>
</file>

<file path=customXml/itemProps1.xml><?xml version="1.0" encoding="utf-8"?>
<ds:datastoreItem xmlns:ds="http://schemas.openxmlformats.org/officeDocument/2006/customXml" ds:itemID="{8F09EE0C-98E1-464F-9FCE-803B84AAF522}"/>
</file>

<file path=customXml/itemProps2.xml><?xml version="1.0" encoding="utf-8"?>
<ds:datastoreItem xmlns:ds="http://schemas.openxmlformats.org/officeDocument/2006/customXml" ds:itemID="{A19E6562-1B59-469E-AD26-C7866F78E1C2}"/>
</file>

<file path=customXml/itemProps3.xml><?xml version="1.0" encoding="utf-8"?>
<ds:datastoreItem xmlns:ds="http://schemas.openxmlformats.org/officeDocument/2006/customXml" ds:itemID="{F23239AA-430F-4B3B-B0A5-20A16C01E58C}"/>
</file>

<file path=docProps/app.xml><?xml version="1.0" encoding="utf-8"?>
<Properties xmlns="http://schemas.openxmlformats.org/officeDocument/2006/extended-properties" xmlns:vt="http://schemas.openxmlformats.org/officeDocument/2006/docPropsVTypes">
  <TotalTime>426</TotalTime>
  <Words>925</Words>
  <Application>Microsoft Macintosh PowerPoint</Application>
  <PresentationFormat>Custom</PresentationFormat>
  <Paragraphs>132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Open Sauce Bold</vt:lpstr>
      <vt:lpstr>Open Sauce</vt:lpstr>
      <vt:lpstr>Calibri</vt:lpstr>
      <vt:lpstr>Canva Sans</vt:lpstr>
      <vt:lpstr>Lato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 Business Presentation in White Violet Light Blue Geometric Style</dc:title>
  <cp:lastModifiedBy>Irina Kometiani</cp:lastModifiedBy>
  <cp:revision>39</cp:revision>
  <dcterms:created xsi:type="dcterms:W3CDTF">2006-08-16T00:00:00Z</dcterms:created>
  <dcterms:modified xsi:type="dcterms:W3CDTF">2023-11-23T13:19:02Z</dcterms:modified>
  <dc:identifier>DAFlyIOYZAI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0x0101006D424368B706EE4FB77F211FDCEB8A37</vt:lpwstr>
  </property>
</Properties>
</file>