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93" r:id="rId5"/>
    <p:sldId id="291" r:id="rId6"/>
    <p:sldId id="290" r:id="rId7"/>
    <p:sldId id="260" r:id="rId8"/>
    <p:sldId id="292" r:id="rId9"/>
    <p:sldId id="284" r:id="rId10"/>
    <p:sldId id="288" r:id="rId11"/>
    <p:sldId id="273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7DA700-17DD-1B0D-AC09-DD16C42BD79F}" name="Lyaziza G. Sabyrova" initials="LT" userId="S::lsabyrova@adb.org::ae7fddb7-c893-4522-97e0-04a09d2839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397"/>
    <p:restoredTop sz="94720"/>
  </p:normalViewPr>
  <p:slideViewPr>
    <p:cSldViewPr snapToGrid="0">
      <p:cViewPr varScale="1">
        <p:scale>
          <a:sx n="74" d="100"/>
          <a:sy n="74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EB0-6691-364A-A7C7-390E55D00A6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BC0FA-6C09-CD4C-A292-2743B3F04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BC0FA-6C09-CD4C-A292-2743B3F045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BC0FA-6C09-CD4C-A292-2743B3F045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2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9EB5-DACB-C1AC-BEA7-6D7E08C26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BE10B-DD63-85E7-00C6-D418609EC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E2367-B49D-F5D0-1348-2BCF3191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69821-D936-0382-9B63-55266A0B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E0301-EFC5-BD6A-684C-5CE9CEFD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7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C850-E82E-8886-09D2-B7C2E7A2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96C4C-C13E-D13C-1CBD-990108CD9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7E956-8230-4B80-7D24-81A7C7CE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F4FA-DFF2-457A-A2C7-FEE3FD4A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34D85-DDBF-25C4-8AB4-99607FEE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8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D62324-8564-BB53-E565-5E5BD2451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3988BD-658E-83D3-CA8D-7293D8627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2B89A-27D8-3593-6F6E-8BB44E85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DBF9-9E8C-0B6A-957F-40147844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90E79-3473-99B5-D3DC-FF7CCC64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8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646D-415E-7151-673D-CABDEE09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1FD59-8593-1E13-FFEB-AE10CC16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26CC1-3374-3879-8E35-B6B0AE9B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C92A6-C34D-93F9-E73D-19B7BBF6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091F0-CB95-D48A-D560-E1B1F2C0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9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E61D-2E7D-CB13-73F1-CFFEC2492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1CBD5-E9F1-0A66-1E45-B0B245FD4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10E91-8153-7668-3A5B-14DC7DE59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0B78-DA65-40C1-9E12-4FF4E276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79EF-04AF-8D14-3770-57968EB5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7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ACA4-E5C8-4499-9580-AB2A2E26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F0990-B2BC-8D7D-63B1-F74E03B0F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FB84B-594A-02CD-EEA7-19DD52784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3121E-052C-14B9-2D16-E0551F81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26FFD-73F3-CCDF-3ECB-885A9DAC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6CA2A-42EA-0D59-135E-C930582D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7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0273-0510-7F1A-D229-CBF1B317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5F5E9-5430-815A-8796-AB06CA33A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DEAA2-A42B-F31C-4CB2-A7CF9591A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4AD6F-0F70-6D28-CD39-601526F79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D4C71-07A7-2C0B-ACEF-E86B7B46F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1B9585-84D4-1D2E-B52D-84BCD61A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C7C8E-6CE8-DF56-09CD-F397578D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CD89D-AFEA-CECF-3187-A37D6CBD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7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8196-892C-4332-DF38-D023475C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FFD48-0478-BA23-139C-2E48B841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5A7FA-6ACA-765D-AECC-D9C47586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D8F8F-81D3-F92F-8C98-CDA5F938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7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4A0099-0AC7-D091-92E5-EA95DC46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76888-2915-E108-5482-EB3E1315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572E2-DF98-9746-7617-2135685E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4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1BDB-A2B3-C71E-072B-8135DD74F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BC4DD-2C59-C6A2-CF4F-5F642D6E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4C08E-0884-021C-0A40-F395991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CDE6D-1168-50FE-C565-0A507A72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D9795-C636-2FF0-BD7F-5D2D8384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29E-2901-31B0-000C-213E10F96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4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86CA-9194-8A3E-1C6F-2F23DE98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6E7703-2F97-6A81-2F7E-A483277D3D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EFF68-1D64-10B5-F800-CBD06A2D6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A476B-031D-1DDE-3F43-25F58F61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84E07-0451-5549-26CA-157304BB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21280-41CC-7C12-C1C0-D971DDE7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0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7EA15-BE65-0E78-5CC4-AEAB2B63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B50F5-C66C-FBCB-2E90-DBB4736A7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90D48-1A94-6F2E-7D31-1DFF149C2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1E36E-9BC0-3D4E-B45D-94CAE0C42F4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AD897-3C07-B19C-CBBF-8C1CCA2A5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CD66C-D609-73B1-BA84-9F9C8FEE6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B584-57BB-6941-AE22-C5A78F7F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9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tambahotel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siandevbank.sharepoint.com/:w:/t/carec/ERDSOxiFCPlGpW5ctWn4F5QBl-BRR0ciTjNnDwvEXvMejQ?e=Fe3jX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asiandevbank.sharepoint.com/:w:/t/carec/EdGCM7negP1Ag4uRIq84Q1EBsBsjZHs2U7oIIJF4FMlI8g?e=WPrLb6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background with a green square with white text&#10;&#10;Description automatically generated">
            <a:extLst>
              <a:ext uri="{FF2B5EF4-FFF2-40B4-BE49-F238E27FC236}">
                <a16:creationId xmlns:a16="http://schemas.microsoft.com/office/drawing/2014/main" id="{1B3008D6-C8B2-3647-7A02-D5BE7DBB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8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0EB971-2B00-087A-1457-7BB2630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29" y="325942"/>
            <a:ext cx="10515600" cy="61049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Повестка дня 22ой МК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утро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344AB9A-8F72-D5E2-750E-E635F475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698099"/>
              </p:ext>
            </p:extLst>
          </p:nvPr>
        </p:nvGraphicFramePr>
        <p:xfrm>
          <a:off x="332879" y="1095463"/>
          <a:ext cx="11526236" cy="5471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6219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2093790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  <a:gridCol w="896960">
                  <a:extLst>
                    <a:ext uri="{9D8B030D-6E8A-4147-A177-3AD203B41FA5}">
                      <a16:colId xmlns:a16="http://schemas.microsoft.com/office/drawing/2014/main" val="4199591958"/>
                    </a:ext>
                  </a:extLst>
                </a:gridCol>
                <a:gridCol w="1261806">
                  <a:extLst>
                    <a:ext uri="{9D8B030D-6E8A-4147-A177-3AD203B41FA5}">
                      <a16:colId xmlns:a16="http://schemas.microsoft.com/office/drawing/2014/main" val="684020109"/>
                    </a:ext>
                  </a:extLst>
                </a:gridCol>
                <a:gridCol w="1019032">
                  <a:extLst>
                    <a:ext uri="{9D8B030D-6E8A-4147-A177-3AD203B41FA5}">
                      <a16:colId xmlns:a16="http://schemas.microsoft.com/office/drawing/2014/main" val="1388642082"/>
                    </a:ext>
                  </a:extLst>
                </a:gridCol>
                <a:gridCol w="1229030">
                  <a:extLst>
                    <a:ext uri="{9D8B030D-6E8A-4147-A177-3AD203B41FA5}">
                      <a16:colId xmlns:a16="http://schemas.microsoft.com/office/drawing/2014/main" val="996352853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val="4292891180"/>
                    </a:ext>
                  </a:extLst>
                </a:gridCol>
                <a:gridCol w="2544616">
                  <a:extLst>
                    <a:ext uri="{9D8B030D-6E8A-4147-A177-3AD203B41FA5}">
                      <a16:colId xmlns:a16="http://schemas.microsoft.com/office/drawing/2014/main" val="2606289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Вступительная сессия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09:00–09:25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Вступительное слово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Приветственные речи</a:t>
                      </a:r>
                      <a:endParaRPr lang="en-US" sz="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Групповое фото ГД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794439"/>
                  </a:ext>
                </a:extLst>
              </a:tr>
              <a:tr h="98781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09:00–09:25 </a:t>
                      </a:r>
                    </a:p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09:00–09:05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Леван Давиташвили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Вице-премьер,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Министр экономики и устойчивого развития Грузии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09:05–09:15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algn="l" rtl="0" eaLnBrk="1" latinLnBrk="0" hangingPunct="1"/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Ираклий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Гарибашвили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Премьер-министр Грузии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09:15–09:25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Масацугу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Асакава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Президент Азиатского банка развития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09:25–09:30 </a:t>
                      </a:r>
                    </a:p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Главы делегаций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13337"/>
                  </a:ext>
                </a:extLst>
              </a:tr>
              <a:tr h="152367">
                <a:tc>
                  <a:txBody>
                    <a:bodyPr/>
                    <a:lstStyle/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endParaRPr lang="en-US" sz="11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832756"/>
                  </a:ext>
                </a:extLst>
              </a:tr>
              <a:tr h="170586">
                <a:tc rowSpan="3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Сессия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09:50–12:30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Видение ЦАРЭС в области изменения климата и другие ключевые результаты реализации стратегии ЦАРЭС до 2030 г.</a:t>
                      </a:r>
                      <a:endParaRPr lang="en-US" sz="14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 Address</a:t>
                      </a: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09:05–09:15 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09:15–09:25 </a:t>
                      </a:r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  <a:tr h="1053514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/>
                          <a:cs typeface="Arial"/>
                        </a:rPr>
                        <a:t>Глобальные и региональные перспективы и экономические последствия изменения климата в Центральной Азии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dirty="0">
                          <a:latin typeface="Arial"/>
                          <a:cs typeface="Arial"/>
                        </a:rPr>
                        <a:t>Ход реализации стратегии ЦАРЭС до 2030 г.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1">
                          <a:latin typeface="Arial"/>
                          <a:cs typeface="Arial"/>
                        </a:rPr>
                        <a:t>CAREC 2030 Implementation Progress</a:t>
                      </a:r>
                    </a:p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10:20–10:30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dirty="0">
                          <a:latin typeface="Arial"/>
                          <a:cs typeface="Arial"/>
                        </a:rPr>
                        <a:t>Предлагаемое видение в области изменения климата ЦАРЭС и Фонд подготовки проектов в области климату и устойчивости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Proposed CAREC Climate Change Vision and Climate and Sustainability Project Preparatory Fund </a:t>
                      </a: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10:30–10:40</a:t>
                      </a:r>
                      <a:endParaRPr lang="en-US" sz="1000" b="1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/>
                          <a:cs typeface="Arial"/>
                        </a:rPr>
                        <a:t>Заявления стран и выступления партнеров по развитию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latin typeface="Arial"/>
                          <a:cs typeface="Arial"/>
                        </a:rPr>
                        <a:t>Country Statements and Development Partners Intervention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10:40–12:30</a:t>
                      </a:r>
                      <a:endParaRPr lang="en-US" sz="1000" b="1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40864"/>
                  </a:ext>
                </a:extLst>
              </a:tr>
              <a:tr h="638216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Модератор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: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Г-жа М. Тереза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Кхо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Генеральный директор, Департамент Восточной Азии, АБР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Модератор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: 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Шиксин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Чен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Вице-президент (Южная, Центральная и Западная Азия), АБР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380096"/>
                  </a:ext>
                </a:extLst>
              </a:tr>
              <a:tr h="1053667">
                <a:tc>
                  <a:txBody>
                    <a:bodyPr/>
                    <a:lstStyle/>
                    <a:p>
                      <a:endParaRPr lang="en-US" sz="105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09:50–10:20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Секретариат МВФ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и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ВТО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 [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уточняется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10:20–10:30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Г-жа Лязиза Сабырова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Региональный руководитель, региональное сотрудничество и интеграция,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CWRD,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АБР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Ms.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Lyaziza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Sabyrova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Regional Head, Regional Cooperation and Integration, CWRD, ADB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10:30–10:40</a:t>
                      </a:r>
                      <a:endParaRPr lang="en-US" sz="1600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Г-жа Лязиза Сабырова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Региональный руководитель, региональное сотрудничество и интеграция,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CWRD,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АБР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Ms.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Lyaziza</a:t>
                      </a: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Sabyrova</a:t>
                      </a: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Regional Head, Regional Cooperation and Integration, CWRD, ADB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10:40–12:30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Главы делегаций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4-минутное выступление</a:t>
                      </a: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Moderator: Mr. </a:t>
                      </a:r>
                      <a:r>
                        <a:rPr lang="en-US" sz="1400" b="1" kern="120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Shixin</a:t>
                      </a: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Chen</a:t>
                      </a:r>
                      <a:endParaRPr lang="en-US" sz="1100" b="1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Vice-President (South, Central and West Asia), ADB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120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Heads of Delegation </a:t>
                      </a:r>
                      <a:endParaRPr lang="en-US" sz="1200" b="1" kern="120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(4 mins intervention)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44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22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0EB971-2B00-087A-1457-7BB2630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29" y="98165"/>
            <a:ext cx="10515600" cy="61049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Повестка дня 22ой МК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вторая половина дня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344AB9A-8F72-D5E2-750E-E635F475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69598"/>
              </p:ext>
            </p:extLst>
          </p:nvPr>
        </p:nvGraphicFramePr>
        <p:xfrm>
          <a:off x="278296" y="810563"/>
          <a:ext cx="11530846" cy="333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4974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5110107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  <a:gridCol w="5055765">
                  <a:extLst>
                    <a:ext uri="{9D8B030D-6E8A-4147-A177-3AD203B41FA5}">
                      <a16:colId xmlns:a16="http://schemas.microsoft.com/office/drawing/2014/main" val="996352853"/>
                    </a:ext>
                  </a:extLst>
                </a:gridCol>
              </a:tblGrid>
              <a:tr h="373440">
                <a:tc rowSpan="2"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Сессия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14:00–15:30 </a:t>
                      </a:r>
                    </a:p>
                    <a:p>
                      <a:endParaRPr lang="en-US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Переориентация торговых потоков и альтернативные маршруты в регионе ЦАРЭС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0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09:15–09:25 </a:t>
                      </a:r>
                      <a:endParaRPr lang="en-US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  <a:tr h="429141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Модератор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Г-н Евгений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Жуклв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Генеральный директор Департамента Центральной и Западной Азии (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CWRD), </a:t>
                      </a:r>
                      <a:r>
                        <a:rPr lang="ru-RU" sz="1400" b="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АБР</a:t>
                      </a:r>
                      <a:endParaRPr lang="en-US" sz="1400" b="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308055"/>
                  </a:ext>
                </a:extLst>
              </a:tr>
              <a:tr h="1928479">
                <a:tc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Презентация по исследованию в рамках программы ЦАРЭС: Переориентация торговых потоков в условиях внешних потрясений, а также альтернативные транспортные и транзитные маршруты в регионе ЦАРЭС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14:00–14:20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Г-н Роман Могилевский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Arial"/>
                          <a:cs typeface="Arial"/>
                        </a:rPr>
                        <a:t>Старший экономист, Отдел регионального сотрудничества и интеграции, </a:t>
                      </a:r>
                      <a:r>
                        <a:rPr lang="en-US" sz="1400" b="0" dirty="0">
                          <a:latin typeface="Arial"/>
                          <a:cs typeface="Arial"/>
                        </a:rPr>
                        <a:t>CWRD, </a:t>
                      </a:r>
                      <a:r>
                        <a:rPr lang="ru-RU" sz="1400" b="0" dirty="0">
                          <a:latin typeface="Arial"/>
                          <a:cs typeface="Arial"/>
                        </a:rPr>
                        <a:t>АБР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Открытые обсуждения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14:20–15:30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Всемирный банк [уточняется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ЕБРР [уточняется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Транскаспийский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Международный Транспортный Маршрут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Представители частного сектора [уточняется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]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Делегаты из стран и другие партнеры по развитию могут выступить с комментариями (по желанию).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40864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364F3B1E-B577-C13B-5BAB-B7FB37DBB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37858"/>
              </p:ext>
            </p:extLst>
          </p:nvPr>
        </p:nvGraphicFramePr>
        <p:xfrm>
          <a:off x="172277" y="4242466"/>
          <a:ext cx="11636865" cy="2989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7738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2525752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  <a:gridCol w="2417309">
                  <a:extLst>
                    <a:ext uri="{9D8B030D-6E8A-4147-A177-3AD203B41FA5}">
                      <a16:colId xmlns:a16="http://schemas.microsoft.com/office/drawing/2014/main" val="684020109"/>
                    </a:ext>
                  </a:extLst>
                </a:gridCol>
                <a:gridCol w="2684941">
                  <a:extLst>
                    <a:ext uri="{9D8B030D-6E8A-4147-A177-3AD203B41FA5}">
                      <a16:colId xmlns:a16="http://schemas.microsoft.com/office/drawing/2014/main" val="996352853"/>
                    </a:ext>
                  </a:extLst>
                </a:gridCol>
                <a:gridCol w="2551125">
                  <a:extLst>
                    <a:ext uri="{9D8B030D-6E8A-4147-A177-3AD203B41FA5}">
                      <a16:colId xmlns:a16="http://schemas.microsoft.com/office/drawing/2014/main" val="26062890"/>
                    </a:ext>
                  </a:extLst>
                </a:gridCol>
              </a:tblGrid>
              <a:tr h="354323">
                <a:tc rowSpan="3"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Заключительная сессия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15:50–16:25 </a:t>
                      </a:r>
                    </a:p>
                    <a:p>
                      <a:endParaRPr lang="en-US" sz="18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Принятие Совместного заявления министров </a:t>
                      </a:r>
                      <a:endParaRPr lang="en-US" sz="3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Заявление страны-председателя ЦАРЭС 2024 года</a:t>
                      </a:r>
                      <a:endParaRPr lang="en-US" sz="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Заключительное слово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Торжественный прием</a:t>
                      </a:r>
                      <a:endParaRPr lang="en-US" sz="1600" b="1" i="1" u="non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794439"/>
                  </a:ext>
                </a:extLst>
              </a:tr>
              <a:tr h="789642">
                <a:tc vMerge="1">
                  <a:txBody>
                    <a:bodyPr/>
                    <a:lstStyle/>
                    <a:p>
                      <a:endParaRPr lang="en-US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15:50–16:05 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Г-н Леван Давиташвили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Вице-премьер,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Министр экономики и устойчивого развития Грузии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16:05–16:10</a:t>
                      </a:r>
                    </a:p>
                    <a:p>
                      <a:pPr marL="0" algn="l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Высокопоставленное должностное лицо или Национальный координатор (НК) ЦАРЭС из Казахстана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16:10–16:25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Г-н Геннадий Арвеладзе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Заместитель министра, Министерство экономики и устойчивого развития и НК ЦАРЭС, Грузия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19:00–21:00</a:t>
                      </a:r>
                    </a:p>
                    <a:p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Приглашаются делегаты от стран и партнеры по развитию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Arial"/>
                          <a:ea typeface="+mn-ea"/>
                          <a:cs typeface="Arial"/>
                        </a:rPr>
                        <a:t> </a:t>
                      </a:r>
                    </a:p>
                    <a:p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Принимающая сторона – правительство Грузии</a:t>
                      </a:r>
                      <a:endParaRPr lang="en-US" sz="1400" b="1" i="0" u="none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13337"/>
                  </a:ext>
                </a:extLst>
              </a:tr>
              <a:tr h="581436">
                <a:tc vMerge="1">
                  <a:txBody>
                    <a:bodyPr/>
                    <a:lstStyle/>
                    <a:p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83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06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44F97D-7F10-D404-B761-F5B8446B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225469"/>
            <a:ext cx="10515600" cy="112955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и документы</a:t>
            </a:r>
            <a:endParaRPr lang="en-P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42E99D49-CB88-8529-AE4E-D6F1227CF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200288"/>
              </p:ext>
            </p:extLst>
          </p:nvPr>
        </p:nvGraphicFramePr>
        <p:xfrm>
          <a:off x="1002082" y="1300631"/>
          <a:ext cx="1030892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6857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8422063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</a:tblGrid>
              <a:tr h="103448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Документы для одобрения на уровне министров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Видение в области изменения климата ЦАРЭС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Arial"/>
                        </a:rPr>
                        <a:t>22-е Совместное министерское заявление МК ЦАРЭС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</a:tbl>
          </a:graphicData>
        </a:graphic>
      </p:graphicFrame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9CAEAC4-804A-6B12-5994-CD060A7F5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661067"/>
              </p:ext>
            </p:extLst>
          </p:nvPr>
        </p:nvGraphicFramePr>
        <p:xfrm>
          <a:off x="1002082" y="2579787"/>
          <a:ext cx="10292531" cy="3718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6101">
                  <a:extLst>
                    <a:ext uri="{9D8B030D-6E8A-4147-A177-3AD203B41FA5}">
                      <a16:colId xmlns:a16="http://schemas.microsoft.com/office/drawing/2014/main" val="1116675463"/>
                    </a:ext>
                  </a:extLst>
                </a:gridCol>
                <a:gridCol w="8396430">
                  <a:extLst>
                    <a:ext uri="{9D8B030D-6E8A-4147-A177-3AD203B41FA5}">
                      <a16:colId xmlns:a16="http://schemas.microsoft.com/office/drawing/2014/main" val="1729889060"/>
                    </a:ext>
                  </a:extLst>
                </a:gridCol>
              </a:tblGrid>
              <a:tr h="201123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Другие результаты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Концептуальная записка для Фонда ЦАРЭС по подготовке проектов в области климата и устойчивости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marR="0" lvl="0" indent="-285750" algn="l" defTabSz="914400"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,Sans-Serif" panose="020B0604020202020204" pitchFamily="34" charset="0"/>
                        <a:buChar char="•"/>
                      </a:pPr>
                      <a:r>
                        <a:rPr lang="ru-RU" sz="1400" b="1" kern="1200" noProof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Совместное заявление о разработке механизма передачи рисков стихийных бедствий в регионе ЦАРЭС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Исследование по переориентации торговых потоков в условиях внешних потрясений и альтернативных транзитных и транспортных маршрутов в регионе ЦАРЭС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Энергетический инвестиционный форум ЦАРЭС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Туристический портал ЦАРЭС </a:t>
                      </a:r>
                      <a:r>
                        <a:rPr lang="en-US" sz="1400" b="1" i="1" dirty="0" err="1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VisitSilkRoad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Премия ЦАРЭС за продвижение гендерного равенства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Arial"/>
                        </a:rPr>
                        <a:t>Отчет о ходе реализации стратегии ЦАРЭС до 2030 года, включая продукты знаний и мероприятия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/>
                        <a:ea typeface="Calibri"/>
                        <a:cs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157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2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44F97D-7F10-D404-B761-F5B8446B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225469"/>
            <a:ext cx="10515600" cy="112955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/>
                <a:cs typeface="Arial"/>
              </a:rPr>
              <a:t>Основные положения Совместного заявления Министров 22-й Министерской конференции ЦАРЭС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8D226-CBFB-3B82-D3CA-0996DE24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22" y="1459375"/>
            <a:ext cx="7964766" cy="51139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i="1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Тема: Активизация регионального сотрудничества в эпоху перемен</a:t>
            </a:r>
            <a:endParaRPr lang="en-PH" sz="1900" i="1" dirty="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endParaRPr lang="en-PH" sz="1900" dirty="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Проект СЗМ включает заявления для Министров, чтобы они </a:t>
            </a:r>
            <a:r>
              <a:rPr lang="en-PH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: 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Одобрили Видение ЦАРЭС в области изменения климата 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Поддержали концепцию Фонда ЦАРЭС по подготовке проектов в области климата и устойчивости (ФППКУ) и были настроены на его создание в скором будущем 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Отметили удовлетворительный прогресс в приоритетных секторах и сквозных темах ЦАРЭС. 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Поддержали действия, изложенные в Совместном заявлении о разработке Фонда передачи риска стихийных бедствий в регионе ЦАРЭС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Дали положительную оценку текущему среднесрочному обзору Стратегии Института ЦАРЭС на 2021-2025 гг.</a:t>
            </a:r>
          </a:p>
          <a:p>
            <a:r>
              <a:rPr lang="ru-RU" sz="1900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Озвучили призыв приложить больше усилий для увеличения объема финансовых и технических ресурсов, а также настоятельно рекомендовали всем партнерам найти и разработать решения для мобилизации и генерирования большего интереса и финансирования со стороны частного сектора</a:t>
            </a:r>
            <a:endParaRPr lang="en-PH" sz="1900" dirty="0">
              <a:solidFill>
                <a:srgbClr val="000000"/>
              </a:solidFill>
              <a:latin typeface="Arial"/>
              <a:ea typeface="Calibri" panose="020F0502020204030204"/>
              <a:cs typeface="Calibri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311A78-6D42-E321-5C49-AA197663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409" y="2158446"/>
            <a:ext cx="3711722" cy="3569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CACC96-D2B5-104A-9C99-4C900F1C0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170" y="3055856"/>
            <a:ext cx="33782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4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95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Справочно: дополнительные мероприятия 22ой МК ЦАРЭС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47" y="2874029"/>
            <a:ext cx="10193443" cy="34823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Энергетический инвестиционный форум ЦАРЭС </a:t>
            </a:r>
            <a:r>
              <a:rPr lang="en-US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| 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28–29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ноября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2023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г.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Гостиница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Stamba Hotel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Тбилиси</a:t>
            </a:r>
            <a:endParaRPr lang="en-US" dirty="0">
              <a:latin typeface="Arial"/>
              <a:ea typeface="Calibri" panose="020F0502020204030204"/>
              <a:cs typeface="Arial"/>
            </a:endParaRP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Основная цель – стимулировать диалог, который приведет к инициированию новых проектов в области устойчивой энергетики, и способствовать финансированию этих проектов</a:t>
            </a: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Участники: Официальные представители энергетических ведомств стран-членов ЦАРЭС, банки развития, частные инвесторы и ключевые региональные заинтересованные стороны</a:t>
            </a: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Выступающие:  Старший директор Группы энергетического сектора АБР, Международное агентство по возобновляемой энергии, Грузинская ассоциация развития возобновляемой энергетики и другие.</a:t>
            </a:r>
          </a:p>
          <a:p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Модератор: Ниша </a:t>
            </a:r>
            <a:r>
              <a:rPr lang="ru-RU" sz="19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Пиллай</a:t>
            </a:r>
            <a:r>
              <a:rPr lang="ru-RU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бывшая ведущая </a:t>
            </a:r>
            <a:r>
              <a:rPr lang="en-US" sz="19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BBC World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36A2-35D8-8C23-AE01-61635E88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9B93-2171-4743-9770-E2B16911C1C6}" type="slidenum">
              <a:rPr lang="en-PH" smtClean="0"/>
              <a:t>6</a:t>
            </a:fld>
            <a:endParaRPr lang="en-PH"/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EB6628DB-C28C-0405-46AE-5846D5217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64" y="1066948"/>
            <a:ext cx="2495550" cy="1238250"/>
          </a:xfrm>
          <a:prstGeom prst="rect">
            <a:avLst/>
          </a:prstGeom>
        </p:spPr>
      </p:pic>
      <p:pic>
        <p:nvPicPr>
          <p:cNvPr id="5" name="Picture 4" descr="A logo with orange and yellow colors&#10;&#10;Description automatically generated">
            <a:extLst>
              <a:ext uri="{FF2B5EF4-FFF2-40B4-BE49-F238E27FC236}">
                <a16:creationId xmlns:a16="http://schemas.microsoft.com/office/drawing/2014/main" id="{FF0F726B-204D-FE62-AC8D-D8225D2DC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670" y="1211996"/>
            <a:ext cx="24574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95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Справочно: дополнительные мероприятия 22ой МК ЦАРЭС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405" y="781965"/>
            <a:ext cx="7934716" cy="56986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l">
              <a:buNone/>
            </a:pPr>
            <a:endParaRPr lang="en-US" sz="1800" b="1" i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latin typeface="Arial"/>
                <a:ea typeface="Calibri" panose="020F0502020204030204"/>
                <a:cs typeface="Arial"/>
                <a:hlinkClick r:id="rId3"/>
              </a:rPr>
              <a:t>Мероприятия ЦАРЭС по гендерным вопросам</a:t>
            </a:r>
            <a:r>
              <a:rPr lang="en-US" b="1" dirty="0">
                <a:latin typeface="Arial"/>
                <a:ea typeface="Calibri" panose="020F0502020204030204"/>
                <a:cs typeface="Arial"/>
                <a:hlinkClick r:id="rId3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| 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28–29 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ноября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 2023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 г.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Гостиница «</a:t>
            </a: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Biltmore Hotel</a:t>
            </a:r>
            <a:r>
              <a:rPr lang="ru-RU" sz="1800" b="1" i="1" dirty="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 lang="en-US" sz="18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900" b="1" dirty="0">
                <a:latin typeface="Arial"/>
                <a:ea typeface="Arial" panose="020B0604020202020204" pitchFamily="34" charset="0"/>
                <a:cs typeface="Arial"/>
              </a:rPr>
              <a:t>Второе заседание Региональной гендерной экспертной группы (РГЭГ) ЦАРЭС, 28 ноября</a:t>
            </a:r>
            <a:endParaRPr lang="en-US" sz="1900" b="1" dirty="0">
              <a:effectLst/>
              <a:latin typeface="Arial"/>
              <a:ea typeface="Arial" panose="020B0604020202020204" pitchFamily="34" charset="0"/>
              <a:cs typeface="Arial"/>
            </a:endParaRPr>
          </a:p>
          <a:p>
            <a:pPr lvl="1"/>
            <a:r>
              <a:rPr lang="ru-RU" sz="19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Обсуждение прогресса по </a:t>
            </a:r>
            <a:r>
              <a:rPr lang="ru-RU" sz="1900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Гендерной стратегии ЦАРЭС </a:t>
            </a:r>
            <a:r>
              <a:rPr lang="ru-RU" sz="19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на 2023 год и последующих шагов по реализации стратегии</a:t>
            </a:r>
            <a:endParaRPr lang="en-US" sz="19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900" b="1" dirty="0">
                <a:solidFill>
                  <a:srgbClr val="000000"/>
                </a:solidFill>
                <a:latin typeface="Arial"/>
                <a:cs typeface="Arial"/>
              </a:rPr>
              <a:t>Женский бизнес-форум ЦАРЭС, 29 ноября </a:t>
            </a:r>
            <a:r>
              <a:rPr lang="en-US" sz="1900" b="1" dirty="0">
                <a:latin typeface="Arial"/>
                <a:ea typeface="Arial" panose="020B0604020202020204" pitchFamily="34" charset="0"/>
                <a:cs typeface="Arial"/>
              </a:rPr>
              <a:t> </a:t>
            </a:r>
          </a:p>
          <a:p>
            <a:pPr lvl="1"/>
            <a:r>
              <a:rPr lang="ru-RU" sz="19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Члены РГЭГ, лауреаты гендерных премий ЦАРЭС, приглашенные докладчики и партнеры по развитию обсудят возможности усиления навыков посредством обмена знаниями и создания сетей для различных участников, а также расширения экономических и социальных возможностей женщин в странах ЦАРЭС</a:t>
            </a:r>
            <a:r>
              <a:rPr lang="en-US" sz="1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9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9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900" b="1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Церемония вручения премий</a:t>
            </a:r>
            <a:r>
              <a:rPr lang="en-US" sz="1900" b="1" dirty="0">
                <a:solidFill>
                  <a:srgbClr val="000000"/>
                </a:solidFill>
                <a:latin typeface="Arial"/>
                <a:cs typeface="Arial"/>
                <a:hlinkClick r:id="rId4"/>
              </a:rPr>
              <a:t> </a:t>
            </a:r>
            <a:r>
              <a:rPr lang="ru-RU" sz="1900" b="1" dirty="0">
                <a:solidFill>
                  <a:srgbClr val="000000"/>
                </a:solidFill>
                <a:latin typeface="Arial"/>
                <a:cs typeface="Arial"/>
              </a:rPr>
              <a:t>ЦАРЭС по гендерной линии и вечерний прием - ужин, 29 ноября</a:t>
            </a:r>
            <a:r>
              <a:rPr lang="en-US" sz="19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lvl="1"/>
            <a:r>
              <a:rPr lang="ru-RU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церемонии будут отмечены отдельные лица и организации, посвятившие свое время, ресурсы и таланты осуществлению позитивных изменений в области гендерного равенства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36A2-35D8-8C23-AE01-61635E88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9B93-2171-4743-9770-E2B16911C1C6}" type="slidenum">
              <a:rPr lang="en-PH" smtClean="0"/>
              <a:t>7</a:t>
            </a:fld>
            <a:endParaRPr lang="en-PH" dirty="0"/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7159B452-F237-393D-5103-74ABACC70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840" y="2101291"/>
            <a:ext cx="2743200" cy="26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1"/>
            <a:ext cx="10515600" cy="70866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Справочно: дополнительные мероприятия МК ЦАРЭС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056" y="1288459"/>
            <a:ext cx="10515600" cy="51139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Arial"/>
                <a:ea typeface="Calibri" panose="020F0502020204030204"/>
                <a:cs typeface="Arial"/>
              </a:rPr>
              <a:t>14-е заседание Управляющего совета Института ЦАРЭС</a:t>
            </a:r>
            <a:r>
              <a:rPr lang="en-PH" dirty="0">
                <a:latin typeface="Arial"/>
                <a:ea typeface="Calibri" panose="020F0502020204030204"/>
                <a:cs typeface="Arial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Arial"/>
                <a:ea typeface="Calibri" panose="020F0502020204030204"/>
                <a:cs typeface="Arial"/>
              </a:rPr>
              <a:t>|</a:t>
            </a:r>
          </a:p>
          <a:p>
            <a:pPr marL="0" indent="0">
              <a:buNone/>
            </a:pPr>
            <a:r>
              <a:rPr lang="en-US" sz="1800" b="1" i="1" dirty="0">
                <a:solidFill>
                  <a:srgbClr val="000000"/>
                </a:solidFill>
                <a:latin typeface="Arial"/>
                <a:ea typeface="Calibri" panose="020F0502020204030204"/>
                <a:cs typeface="Arial"/>
              </a:rPr>
              <a:t>1 </a:t>
            </a:r>
            <a:r>
              <a:rPr lang="ru-RU" sz="1800" b="1" i="1" dirty="0">
                <a:solidFill>
                  <a:srgbClr val="000000"/>
                </a:solidFill>
                <a:latin typeface="Arial"/>
                <a:ea typeface="Calibri" panose="020F0502020204030204"/>
                <a:cs typeface="Arial"/>
              </a:rPr>
              <a:t>декабря</a:t>
            </a:r>
            <a:r>
              <a:rPr lang="en-US" sz="1800" b="1" i="1" dirty="0">
                <a:solidFill>
                  <a:srgbClr val="000000"/>
                </a:solidFill>
                <a:latin typeface="Arial"/>
                <a:ea typeface="Calibri" panose="020F0502020204030204"/>
                <a:cs typeface="Arial"/>
              </a:rPr>
              <a:t>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2023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 года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Гостиница «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Biltmore Hotel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»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800" b="1" i="1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Тбилиси</a:t>
            </a:r>
            <a:endParaRPr lang="en-US" sz="1800" b="1" i="1" u="none" strike="noStrike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Управляющий совет (ОС) является высшим директивным органом Института ЦАРЭС (ИЦ), который рассматривает прогресс Института и утверждает план работы, бюджет, институциональные правила и политики. 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Национальные координаторы Программы ЦАРЭС выступают в качестве членов Управляющего совета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. 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Председательствует Казахстан. 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Ожидается участие около 30 человек, включая </a:t>
            </a:r>
            <a:r>
              <a:rPr lang="ru-RU" sz="1900" b="1" dirty="0">
                <a:latin typeface="Arial"/>
                <a:ea typeface="Calibri" panose="020F0502020204030204"/>
                <a:cs typeface="Arial"/>
              </a:rPr>
              <a:t>национальных координаторов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, советников НК, Институт ЦАРЭС и АБР (в качестве наблюдателя). </a:t>
            </a:r>
          </a:p>
          <a:p>
            <a:pPr algn="just"/>
            <a:r>
              <a:rPr lang="ru-RU" sz="1900" dirty="0">
                <a:latin typeface="Arial"/>
                <a:ea typeface="Calibri" panose="020F0502020204030204"/>
                <a:cs typeface="Arial"/>
              </a:rPr>
              <a:t>Повестка дня включает: (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i) 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одобрение Отчета о ходе реализации ИЦ за 2023 год, Скользящего операционного плана ИЦ на 2024-2025 годы и Бюджетного плана ИЦ на 2024 год; (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ii) 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обсуждение Среднесрочного обзора Стратегии ИЦ на 2021-2025 годы; и (</a:t>
            </a:r>
            <a:r>
              <a:rPr lang="en-PH" sz="1900" dirty="0">
                <a:latin typeface="Arial"/>
                <a:ea typeface="Calibri" panose="020F0502020204030204"/>
                <a:cs typeface="Arial"/>
              </a:rPr>
              <a:t>iii) </a:t>
            </a:r>
            <a:r>
              <a:rPr lang="ru-RU" sz="1900" dirty="0">
                <a:latin typeface="Arial"/>
                <a:ea typeface="Calibri" panose="020F0502020204030204"/>
                <a:cs typeface="Arial"/>
              </a:rPr>
              <a:t>обновление информации о заседании Консультативного совета и финансовой устойчивости</a:t>
            </a:r>
            <a:r>
              <a:rPr lang="en-PH" sz="2000" dirty="0">
                <a:latin typeface="Arial"/>
                <a:ea typeface="Calibri" panose="020F0502020204030204"/>
                <a:cs typeface="Arial"/>
              </a:rPr>
              <a:t>.</a:t>
            </a:r>
            <a:endParaRPr lang="en-US" sz="1100" b="1" dirty="0">
              <a:solidFill>
                <a:srgbClr val="8764B8"/>
              </a:solidFill>
              <a:latin typeface="Arial"/>
              <a:ea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830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5892-10AB-5D27-2EEA-D7EFA61E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95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/>
                <a:cs typeface="Arial"/>
              </a:rPr>
              <a:t>Предоставление методических рекомендаций и поддержки для НК 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5466-AFFD-6350-E0D9-3B94AA71E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56" y="1198544"/>
            <a:ext cx="5830344" cy="54352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(1) </a:t>
            </a:r>
            <a:r>
              <a:rPr lang="ru-RU" sz="2000" b="1" dirty="0">
                <a:latin typeface="Arial"/>
                <a:cs typeface="Arial"/>
              </a:rPr>
              <a:t>Утверждение общей программы и повестки дня 22ой МК: Окончательный вариант к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20 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октября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2023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 года</a:t>
            </a:r>
            <a:endParaRPr lang="en-US" sz="2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5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(2) </a:t>
            </a:r>
            <a:r>
              <a:rPr lang="ru-RU" sz="2000" b="1" dirty="0">
                <a:latin typeface="Arial"/>
                <a:cs typeface="Arial"/>
              </a:rPr>
              <a:t>Комментарии и/или утверждение Министрами основных результатов</a:t>
            </a:r>
            <a:r>
              <a:rPr lang="en-GB" sz="2000" b="1" dirty="0">
                <a:latin typeface="Arial"/>
                <a:cs typeface="Arial"/>
              </a:rPr>
              <a:t> </a:t>
            </a:r>
            <a:r>
              <a:rPr lang="ru-RU" sz="2000" b="1" dirty="0">
                <a:latin typeface="Arial"/>
                <a:cs typeface="Arial"/>
              </a:rPr>
              <a:t>к 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25 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октября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2023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 г.</a:t>
            </a:r>
            <a:endParaRPr lang="en-US" sz="2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Видение в области изменения климата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Совместное министерское заявление МК ЦАРЭС, включая поддержку министрами Концептуальной записки для Фонда ЦАРЭС по подготовке проектов в области климата и устойчивости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Совместное заявление о разработке Фонда передачи рисков стихийных бедствий в регионе ЦАРЭС</a:t>
            </a:r>
            <a:endParaRPr lang="en-US" sz="1500" dirty="0">
              <a:latin typeface="Arial"/>
              <a:cs typeface="Arial"/>
            </a:endParaRPr>
          </a:p>
          <a:p>
            <a:pPr lvl="1"/>
            <a:endParaRPr lang="en-US" sz="5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(3) </a:t>
            </a:r>
            <a:r>
              <a:rPr lang="ru-RU" sz="2000" b="1" dirty="0">
                <a:latin typeface="Arial"/>
                <a:cs typeface="Arial"/>
              </a:rPr>
              <a:t>Заблаговременное подтверждение участия стран ЦАРЭС на высоком уровне до 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30 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октября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2023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 года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536A2-35D8-8C23-AE01-61635E88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29B93-2171-4743-9770-E2B16911C1C6}" type="slidenum">
              <a:rPr lang="en-PH" smtClean="0"/>
              <a:t>9</a:t>
            </a:fld>
            <a:endParaRPr lang="en-PH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6C8CA1-8AAD-63C7-5D4D-E032CE0FA927}"/>
              </a:ext>
            </a:extLst>
          </p:cNvPr>
          <p:cNvSpPr txBox="1">
            <a:spLocks/>
          </p:cNvSpPr>
          <p:nvPr/>
        </p:nvSpPr>
        <p:spPr>
          <a:xfrm>
            <a:off x="6275541" y="774005"/>
            <a:ext cx="5638278" cy="54352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(4) </a:t>
            </a:r>
            <a:r>
              <a:rPr lang="ru-RU" sz="2000" b="1" dirty="0">
                <a:latin typeface="Arial"/>
                <a:cs typeface="Arial"/>
              </a:rPr>
              <a:t>Заблаговременное представление страновых заявлений в Секретариат ЦАРЭС до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10 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ноября</a:t>
            </a:r>
            <a:r>
              <a:rPr lang="en-US" sz="2000" b="1" u="sng" dirty="0">
                <a:solidFill>
                  <a:srgbClr val="FF0000"/>
                </a:solidFill>
                <a:latin typeface="Arial"/>
                <a:cs typeface="Arial"/>
              </a:rPr>
              <a:t> 2023</a:t>
            </a:r>
            <a:r>
              <a:rPr lang="ru-RU" sz="2000" b="1" u="sng" dirty="0">
                <a:solidFill>
                  <a:srgbClr val="FF0000"/>
                </a:solidFill>
                <a:latin typeface="Arial"/>
                <a:cs typeface="Arial"/>
              </a:rPr>
              <a:t> года</a:t>
            </a:r>
            <a:endParaRPr lang="en-US" sz="2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Продолжительность 4 минуты, около 400 слов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Заявления должны быть сосредоточены на ключевых результатах ЦАРЭС, например, на Видение в области изменения климата, включая предложения по новым проектам или трансформационным инициативам, и продолжающуюся приверженность региональному сотрудничеству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ru-RU" sz="1500" dirty="0">
                <a:latin typeface="Arial"/>
                <a:cs typeface="Arial"/>
              </a:rPr>
              <a:t>1 вдохновляющее заявление для цитатных карточек или подкастов от министров</a:t>
            </a:r>
            <a:r>
              <a:rPr lang="en-US" sz="15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br>
              <a:rPr lang="en-US" sz="2000" b="1" u="sng" dirty="0">
                <a:latin typeface="Arial"/>
                <a:cs typeface="Arial"/>
              </a:rPr>
            </a:br>
            <a:r>
              <a:rPr lang="en-US" sz="2000" b="1" dirty="0">
                <a:latin typeface="Arial"/>
                <a:cs typeface="Arial"/>
              </a:rPr>
              <a:t>(5) </a:t>
            </a:r>
            <a:r>
              <a:rPr lang="ru-RU" sz="2000" b="1" dirty="0">
                <a:latin typeface="Arial"/>
                <a:cs typeface="Arial"/>
              </a:rPr>
              <a:t>Повышение видимости Программы ЦАРЭС в стране</a:t>
            </a:r>
            <a:endParaRPr lang="en-US" sz="2000" b="1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u="sng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(6) </a:t>
            </a:r>
            <a:r>
              <a:rPr lang="ru-RU" sz="2000" b="1" dirty="0">
                <a:latin typeface="Arial"/>
                <a:cs typeface="Arial"/>
              </a:rPr>
              <a:t>Запрос на проведение двусторонних встреч, если </a:t>
            </a:r>
            <a:r>
              <a:rPr lang="ru-RU" sz="2000" b="1">
                <a:latin typeface="Arial"/>
                <a:cs typeface="Arial"/>
              </a:rPr>
              <a:t>таковые необходимы</a:t>
            </a:r>
            <a:r>
              <a:rPr lang="en-US" sz="2000" b="1" dirty="0">
                <a:latin typeface="Arial"/>
                <a:cs typeface="Arial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0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0bf39f-aee5-4194-a8cf-9eb94d977901">
      <Terms xmlns="http://schemas.microsoft.com/office/infopath/2007/PartnerControls"/>
    </lcf76f155ced4ddcb4097134ff3c332f>
    <TaxCatchAll xmlns="c1fdd505-2570-46c2-bd04-3e0f2d874cf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AEA74914DCF4CB1BBCF0E2E5EDB11" ma:contentTypeVersion="17" ma:contentTypeDescription="Create a new document." ma:contentTypeScope="" ma:versionID="30482bcb042da94300ab269d05646591">
  <xsd:schema xmlns:xsd="http://www.w3.org/2001/XMLSchema" xmlns:xs="http://www.w3.org/2001/XMLSchema" xmlns:p="http://schemas.microsoft.com/office/2006/metadata/properties" xmlns:ns2="f668aa56-9285-4561-92d6-d6343913a899" xmlns:ns3="4d0bf39f-aee5-4194-a8cf-9eb94d977901" xmlns:ns4="c1fdd505-2570-46c2-bd04-3e0f2d874cf5" targetNamespace="http://schemas.microsoft.com/office/2006/metadata/properties" ma:root="true" ma:fieldsID="43fff43ee8f6aa09ff18a5919b1d8d27" ns2:_="" ns3:_="" ns4:_="">
    <xsd:import namespace="f668aa56-9285-4561-92d6-d6343913a899"/>
    <xsd:import namespace="4d0bf39f-aee5-4194-a8cf-9eb94d977901"/>
    <xsd:import namespace="c1fdd505-2570-46c2-bd04-3e0f2d874c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8aa56-9285-4561-92d6-d6343913a8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bf39f-aee5-4194-a8cf-9eb94d977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f1b58bf-0af3-43f6-8149-3fc5501c152c}" ma:internalName="TaxCatchAll" ma:showField="CatchAllData" ma:web="f668aa56-9285-4561-92d6-d6343913a8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3E80F2-E9C6-42C9-A52A-674E42059BE4}">
  <ds:schemaRefs>
    <ds:schemaRef ds:uri="4d0bf39f-aee5-4194-a8cf-9eb94d977901"/>
    <ds:schemaRef ds:uri="c1fdd505-2570-46c2-bd04-3e0f2d874cf5"/>
    <ds:schemaRef ds:uri="f668aa56-9285-4561-92d6-d6343913a8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BCD069-315B-4A8C-BCDC-DDECFD116D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7B793B-396E-4EB1-A8E6-0CE747C9B07C}">
  <ds:schemaRefs>
    <ds:schemaRef ds:uri="4d0bf39f-aee5-4194-a8cf-9eb94d977901"/>
    <ds:schemaRef ds:uri="c1fdd505-2570-46c2-bd04-3e0f2d874cf5"/>
    <ds:schemaRef ds:uri="f668aa56-9285-4561-92d6-d6343913a8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1174</Words>
  <Application>Microsoft Office PowerPoint</Application>
  <PresentationFormat>Widescreen</PresentationFormat>
  <Paragraphs>158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Arial,Sans-Serif</vt:lpstr>
      <vt:lpstr>Calibri</vt:lpstr>
      <vt:lpstr>Calibri Light</vt:lpstr>
      <vt:lpstr>Office Theme</vt:lpstr>
      <vt:lpstr>PowerPoint Presentation</vt:lpstr>
      <vt:lpstr>Повестка дня 22ой МК (утро)</vt:lpstr>
      <vt:lpstr>Повестка дня 22ой МК (вторая половина дня)</vt:lpstr>
      <vt:lpstr>Основные результаты и документы</vt:lpstr>
      <vt:lpstr>Основные положения Совместного заявления Министров 22-й Министерской конференции ЦАРЭС</vt:lpstr>
      <vt:lpstr>Справочно: дополнительные мероприятия 22ой МК ЦАРЭС </vt:lpstr>
      <vt:lpstr>Справочно: дополнительные мероприятия 22ой МК ЦАРЭС </vt:lpstr>
      <vt:lpstr>Справочно: дополнительные мероприятия МК ЦАРЭС </vt:lpstr>
      <vt:lpstr>Предоставление методических рекомендаций и поддержки для НК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Cathrine Mae V. Gonzales</dc:creator>
  <cp:keywords/>
  <dc:description/>
  <cp:lastModifiedBy>Reneli Gloria</cp:lastModifiedBy>
  <cp:revision>15</cp:revision>
  <dcterms:created xsi:type="dcterms:W3CDTF">2023-10-05T01:15:28Z</dcterms:created>
  <dcterms:modified xsi:type="dcterms:W3CDTF">2023-10-17T06:59:41Z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2023-10-05T01:16:14Z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df8821a4-00ab-4877-89da-cb14e0c71f15</vt:lpwstr>
  </property>
  <property fmtid="{D5CDD505-2E9C-101B-9397-08002B2CF9AE}" pid="8" name="MSIP_Label_817d4574-7375-4d17-b29c-6e4c6df0fcb0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11" name="ContentTypeId">
    <vt:lpwstr>0x0101009FDAEA74914DCF4CB1BBCF0E2E5EDB11</vt:lpwstr>
  </property>
  <property fmtid="{D5CDD505-2E9C-101B-9397-08002B2CF9AE}" pid="12" name="MediaServiceImageTags">
    <vt:lpwstr/>
  </property>
</Properties>
</file>