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91" r:id="rId6"/>
    <p:sldId id="290" r:id="rId7"/>
    <p:sldId id="260" r:id="rId8"/>
    <p:sldId id="292" r:id="rId9"/>
    <p:sldId id="284" r:id="rId10"/>
    <p:sldId id="288" r:id="rId11"/>
    <p:sldId id="273"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7DA700-17DD-1B0D-AC09-DD16C42BD79F}" name="Lyaziza G. Sabyrova" initials="LT" userId="S::lsabyrova@adb.org::ae7fddb7-c893-4522-97e0-04a09d283929" providerId="AD"/>
  <p188:author id="{9529F531-443F-AAEB-F4A3-74326955E691}" name="Reneli Gloria" initials="RG" userId="S::rgloria.consultant@adb.org::37dd7b62-eac8-493c-819c-db9336ef8c23" providerId="AD"/>
  <p188:author id="{D8736C9C-6EC0-41E0-6322-4388CBEBFECE}" name="Dorothea C. Lazaro" initials="DL" userId="S::dlazaro@adb.org::805b2f41-9d5e-4ff4-8a46-e4c17eaa30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8D7D5-E1D2-04B1-E538-3700AE1B09DD}" v="1" dt="2023-10-16T03:24:34.334"/>
    <p1510:client id="{0DF9A2C6-87C2-FE2F-7CC9-4905B54E8C9D}" v="15" dt="2023-10-16T05:43:24.943"/>
    <p1510:client id="{1A7E10FC-1ECC-C652-2F90-E9FD157C51A7}" v="107" dt="2023-10-16T07:18:34.005"/>
    <p1510:client id="{37F8B1D0-FBDC-3A98-874D-8C5678A795D0}" v="3" dt="2023-10-16T08:46:23.711"/>
    <p1510:client id="{43357AA0-54DB-1725-4264-79DE6A158C7E}" v="92" dt="2023-10-17T02:00:33.104"/>
    <p1510:client id="{73806985-115E-6E3F-A64E-49CB5C88672E}" v="132" dt="2023-10-16T21:54:38.569"/>
    <p1510:client id="{C6B5EF4D-393C-2C45-9831-78AF812052F3}" v="232" vWet="371" dt="2023-10-13T08:50:00.905"/>
    <p1510:client id="{D905D1C6-3B8D-4690-A72B-9DA678DD5428}" v="280" dt="2023-10-17T02:29:49.158"/>
    <p1510:client id="{DC5771C8-3F88-E1A1-3F88-FF4F12774DBC}" v="280" dt="2023-10-16T09:07:39.764"/>
    <p1510:client id="{FD1E81F6-CCA3-2EB3-4B18-CBD9DF554F7F}" v="858" dt="2023-10-16T09:57:17.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F8EB0-6691-364A-A7C7-390E55D00A66}"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BC0FA-6C09-CD4C-A292-2743B3F045D5}" type="slidenum">
              <a:rPr lang="en-US" smtClean="0"/>
              <a:t>‹#›</a:t>
            </a:fld>
            <a:endParaRPr lang="en-US"/>
          </a:p>
        </p:txBody>
      </p:sp>
    </p:spTree>
    <p:extLst>
      <p:ext uri="{BB962C8B-B14F-4D97-AF65-F5344CB8AC3E}">
        <p14:creationId xmlns:p14="http://schemas.microsoft.com/office/powerpoint/2010/main" val="183475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BC0FA-6C09-CD4C-A292-2743B3F045D5}" type="slidenum">
              <a:rPr lang="en-US" smtClean="0"/>
              <a:t>3</a:t>
            </a:fld>
            <a:endParaRPr lang="en-US"/>
          </a:p>
        </p:txBody>
      </p:sp>
    </p:spTree>
    <p:extLst>
      <p:ext uri="{BB962C8B-B14F-4D97-AF65-F5344CB8AC3E}">
        <p14:creationId xmlns:p14="http://schemas.microsoft.com/office/powerpoint/2010/main" val="203178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BC0FA-6C09-CD4C-A292-2743B3F045D5}" type="slidenum">
              <a:rPr lang="en-US" smtClean="0"/>
              <a:t>7</a:t>
            </a:fld>
            <a:endParaRPr lang="en-US"/>
          </a:p>
        </p:txBody>
      </p:sp>
    </p:spTree>
    <p:extLst>
      <p:ext uri="{BB962C8B-B14F-4D97-AF65-F5344CB8AC3E}">
        <p14:creationId xmlns:p14="http://schemas.microsoft.com/office/powerpoint/2010/main" val="334002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9EB5-DACB-C1AC-BEA7-6D7E08C26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BE10B-DD63-85E7-00C6-D418609E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DE2367-B49D-F5D0-1348-2BCF3191418D}"/>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5" name="Footer Placeholder 4">
            <a:extLst>
              <a:ext uri="{FF2B5EF4-FFF2-40B4-BE49-F238E27FC236}">
                <a16:creationId xmlns:a16="http://schemas.microsoft.com/office/drawing/2014/main" id="{9B969821-D936-0382-9B63-55266A0B1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E0301-EFC5-BD6A-684C-5CE9CEFD96DD}"/>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217637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C850-E82E-8886-09D2-B7C2E7A217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96C4C-C13E-D13C-1CBD-990108CD98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7E956-8230-4B80-7D24-81A7C7CE4386}"/>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5" name="Footer Placeholder 4">
            <a:extLst>
              <a:ext uri="{FF2B5EF4-FFF2-40B4-BE49-F238E27FC236}">
                <a16:creationId xmlns:a16="http://schemas.microsoft.com/office/drawing/2014/main" id="{E252F4FA-DFF2-457A-A2C7-FEE3FD4A8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34D85-DDBF-25C4-8AB4-99607FEED6D2}"/>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153828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62324-8564-BB53-E565-5E5BD24512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3988BD-658E-83D3-CA8D-7293D86274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2B89A-27D8-3593-6F6E-8BB44E85D7C8}"/>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5" name="Footer Placeholder 4">
            <a:extLst>
              <a:ext uri="{FF2B5EF4-FFF2-40B4-BE49-F238E27FC236}">
                <a16:creationId xmlns:a16="http://schemas.microsoft.com/office/drawing/2014/main" id="{5BAEDBF9-9E8C-0B6A-957F-401478440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90E79-3473-99B5-D3DC-FF7CCC64D0CF}"/>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302088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646D-415E-7151-673D-CABDEE091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A1FD59-8593-1E13-FFEB-AE10CC16C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26CC1-3374-3879-8E35-B6B0AE9BEA84}"/>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5" name="Footer Placeholder 4">
            <a:extLst>
              <a:ext uri="{FF2B5EF4-FFF2-40B4-BE49-F238E27FC236}">
                <a16:creationId xmlns:a16="http://schemas.microsoft.com/office/drawing/2014/main" id="{6A3C92A6-C34D-93F9-E73D-19B7BBF6D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091F0-CB95-D48A-D560-E1B1F2C0BFBF}"/>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115539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E61D-2E7D-CB13-73F1-CFFEC2492F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11CBD5-E9F1-0A66-1E45-B0B245FD4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10E91-8153-7668-3A5B-14DC7DE597E6}"/>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5" name="Footer Placeholder 4">
            <a:extLst>
              <a:ext uri="{FF2B5EF4-FFF2-40B4-BE49-F238E27FC236}">
                <a16:creationId xmlns:a16="http://schemas.microsoft.com/office/drawing/2014/main" id="{DBAB0B78-DA65-40C1-9E12-4FF4E276B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779EF-04AF-8D14-3770-57968EB57491}"/>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134417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ACA4-E5C8-4499-9580-AB2A2E26C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F0990-B2BC-8D7D-63B1-F74E03B0F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3FB84B-594A-02CD-EEA7-19DD527843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03121E-052C-14B9-2D16-E0551F81FDA3}"/>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6" name="Footer Placeholder 5">
            <a:extLst>
              <a:ext uri="{FF2B5EF4-FFF2-40B4-BE49-F238E27FC236}">
                <a16:creationId xmlns:a16="http://schemas.microsoft.com/office/drawing/2014/main" id="{54426FFD-73F3-CCDF-3ECB-885A9DACE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6CA2A-42EA-0D59-135E-C930582D8B69}"/>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269307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0273-0510-7F1A-D229-CBF1B31710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65F5E9-5430-815A-8796-AB06CA33A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DDEAA2-A42B-F31C-4CB2-A7CF9591A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4AD6F-0F70-6D28-CD39-601526F79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CD4C71-07A7-2C0B-ACEF-E86B7B46FF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1B9585-84D4-1D2E-B52D-84BCD61A32E7}"/>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8" name="Footer Placeholder 7">
            <a:extLst>
              <a:ext uri="{FF2B5EF4-FFF2-40B4-BE49-F238E27FC236}">
                <a16:creationId xmlns:a16="http://schemas.microsoft.com/office/drawing/2014/main" id="{B2AC7C8E-6CE8-DF56-09CD-F397578D0C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FCD89D-AFEA-CECF-3187-A37D6CBDDA22}"/>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424867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8196-892C-4332-DF38-D023475CF2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FFD48-0478-BA23-139C-2E48B841260B}"/>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4" name="Footer Placeholder 3">
            <a:extLst>
              <a:ext uri="{FF2B5EF4-FFF2-40B4-BE49-F238E27FC236}">
                <a16:creationId xmlns:a16="http://schemas.microsoft.com/office/drawing/2014/main" id="{16E5A7FA-6ACA-765D-AECC-D9C475861C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AD8F8F-81D3-F92F-8C98-CDA5F9383CA4}"/>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203887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0099-0AC7-D091-92E5-EA95DC46B014}"/>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3" name="Footer Placeholder 2">
            <a:extLst>
              <a:ext uri="{FF2B5EF4-FFF2-40B4-BE49-F238E27FC236}">
                <a16:creationId xmlns:a16="http://schemas.microsoft.com/office/drawing/2014/main" id="{2AA76888-2915-E108-5482-EB3E1315FA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6572E2-DF98-9746-7617-2135685ECB51}"/>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120394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1BDB-A2B3-C71E-072B-8135DD74F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3BC4DD-2C59-C6A2-CF4F-5F642D6EE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14C08E-0884-021C-0A40-F395991BA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CDE6D-1168-50FE-C565-0A507A72CEBF}"/>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6" name="Footer Placeholder 5">
            <a:extLst>
              <a:ext uri="{FF2B5EF4-FFF2-40B4-BE49-F238E27FC236}">
                <a16:creationId xmlns:a16="http://schemas.microsoft.com/office/drawing/2014/main" id="{1DAD9795-C636-2FF0-BD7F-5D2D83841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7929E-2901-31B0-000C-213E10F96FE1}"/>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7242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86CA-9194-8A3E-1C6F-2F23DE98C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6E7703-2F97-6A81-2F7E-A483277D3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AEFF68-1D64-10B5-F800-CBD06A2D6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A476B-031D-1DDE-3F43-25F58F61C766}"/>
              </a:ext>
            </a:extLst>
          </p:cNvPr>
          <p:cNvSpPr>
            <a:spLocks noGrp="1"/>
          </p:cNvSpPr>
          <p:nvPr>
            <p:ph type="dt" sz="half" idx="10"/>
          </p:nvPr>
        </p:nvSpPr>
        <p:spPr/>
        <p:txBody>
          <a:bodyPr/>
          <a:lstStyle/>
          <a:p>
            <a:fld id="{FB31E36E-9BC0-3D4E-B45D-94CAE0C42F49}" type="datetimeFigureOut">
              <a:rPr lang="en-US" smtClean="0"/>
              <a:t>10/17/2023</a:t>
            </a:fld>
            <a:endParaRPr lang="en-US"/>
          </a:p>
        </p:txBody>
      </p:sp>
      <p:sp>
        <p:nvSpPr>
          <p:cNvPr id="6" name="Footer Placeholder 5">
            <a:extLst>
              <a:ext uri="{FF2B5EF4-FFF2-40B4-BE49-F238E27FC236}">
                <a16:creationId xmlns:a16="http://schemas.microsoft.com/office/drawing/2014/main" id="{66284E07-0451-5549-26CA-157304BBC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21280-41CC-7C12-C1C0-D971DDE7BF1E}"/>
              </a:ext>
            </a:extLst>
          </p:cNvPr>
          <p:cNvSpPr>
            <a:spLocks noGrp="1"/>
          </p:cNvSpPr>
          <p:nvPr>
            <p:ph type="sldNum" sz="quarter" idx="12"/>
          </p:nvPr>
        </p:nvSpPr>
        <p:spPr/>
        <p:txBody>
          <a:bodyPr/>
          <a:lstStyle/>
          <a:p>
            <a:fld id="{5496B584-57BB-6941-AE22-C5A78F7F98FF}" type="slidenum">
              <a:rPr lang="en-US" smtClean="0"/>
              <a:t>‹#›</a:t>
            </a:fld>
            <a:endParaRPr lang="en-US"/>
          </a:p>
        </p:txBody>
      </p:sp>
    </p:spTree>
    <p:extLst>
      <p:ext uri="{BB962C8B-B14F-4D97-AF65-F5344CB8AC3E}">
        <p14:creationId xmlns:p14="http://schemas.microsoft.com/office/powerpoint/2010/main" val="68620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D7EA15-BE65-0E78-5CC4-AEAB2B636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EB50F5-C66C-FBCB-2E90-DBB4736A7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90D48-1A94-6F2E-7D31-1DFF149C2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1E36E-9BC0-3D4E-B45D-94CAE0C42F49}" type="datetimeFigureOut">
              <a:rPr lang="en-US" smtClean="0"/>
              <a:t>10/17/2023</a:t>
            </a:fld>
            <a:endParaRPr lang="en-US"/>
          </a:p>
        </p:txBody>
      </p:sp>
      <p:sp>
        <p:nvSpPr>
          <p:cNvPr id="5" name="Footer Placeholder 4">
            <a:extLst>
              <a:ext uri="{FF2B5EF4-FFF2-40B4-BE49-F238E27FC236}">
                <a16:creationId xmlns:a16="http://schemas.microsoft.com/office/drawing/2014/main" id="{DEBAD897-3C07-B19C-CBBF-8C1CCA2A5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FCD66C-D609-73B1-BA84-9F9C8FEE6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6B584-57BB-6941-AE22-C5A78F7F98FF}" type="slidenum">
              <a:rPr lang="en-US" smtClean="0"/>
              <a:t>‹#›</a:t>
            </a:fld>
            <a:endParaRPr lang="en-US"/>
          </a:p>
        </p:txBody>
      </p:sp>
    </p:spTree>
    <p:extLst>
      <p:ext uri="{BB962C8B-B14F-4D97-AF65-F5344CB8AC3E}">
        <p14:creationId xmlns:p14="http://schemas.microsoft.com/office/powerpoint/2010/main" val="233789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mbahotel.com/" TargetMode="External"/><Relationship Id="rId2" Type="http://schemas.openxmlformats.org/officeDocument/2006/relationships/hyperlink" Target="https://asiandevbank.sharepoint.com/teams/carec/Shared%20Documents/Events/2023/EIF%202023/Preliminary%20agenda%20EIF%202023_EN.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asiandevbank.sharepoint.com/:w:/t/carec/ERDSOxiFCPlGpW5ctWn4F5QBl-BRR0ciTjNnDwvEXvMejQ?e=Fe3jX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asiandevbank.sharepoint.com/:w:/t/carec/EdGCM7negP1Ag4uRIq84Q1EBsBsjZHs2U7oIIJF4FMlI8g?e=WPrLb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CB9CC2D-9667-F6C3-B6D0-29168D239C3D}"/>
              </a:ext>
            </a:extLst>
          </p:cNvPr>
          <p:cNvSpPr txBox="1"/>
          <p:nvPr/>
        </p:nvSpPr>
        <p:spPr>
          <a:xfrm>
            <a:off x="698266" y="2094808"/>
            <a:ext cx="5552906" cy="1384995"/>
          </a:xfrm>
          <a:prstGeom prst="rect">
            <a:avLst/>
          </a:prstGeom>
          <a:solidFill>
            <a:srgbClr val="59B588"/>
          </a:solidFill>
        </p:spPr>
        <p:txBody>
          <a:bodyPr wrap="square" rtlCol="0">
            <a:spAutoFit/>
          </a:bodyPr>
          <a:lstStyle/>
          <a:p>
            <a:r>
              <a:rPr lang="en-US" altLang="zh-CN" sz="4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CAREC</a:t>
            </a:r>
            <a:br>
              <a:rPr lang="en-US" altLang="zh-CN" sz="4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br>
            <a:r>
              <a:rPr lang="zh-CN" altLang="en-US" sz="4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第</a:t>
            </a:r>
            <a:r>
              <a:rPr lang="en-US" altLang="zh-CN" sz="4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22</a:t>
            </a:r>
            <a:r>
              <a:rPr lang="zh-CN" altLang="en-US" sz="4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次部长级会议</a:t>
            </a:r>
          </a:p>
        </p:txBody>
      </p:sp>
      <p:sp>
        <p:nvSpPr>
          <p:cNvPr id="3" name="文本框 2">
            <a:extLst>
              <a:ext uri="{FF2B5EF4-FFF2-40B4-BE49-F238E27FC236}">
                <a16:creationId xmlns:a16="http://schemas.microsoft.com/office/drawing/2014/main" id="{D052CDD4-1D35-673B-895E-01A986C1DE2B}"/>
              </a:ext>
            </a:extLst>
          </p:cNvPr>
          <p:cNvSpPr txBox="1"/>
          <p:nvPr/>
        </p:nvSpPr>
        <p:spPr>
          <a:xfrm>
            <a:off x="731516" y="3496428"/>
            <a:ext cx="4405749" cy="892552"/>
          </a:xfrm>
          <a:prstGeom prst="rect">
            <a:avLst/>
          </a:prstGeom>
          <a:solidFill>
            <a:srgbClr val="59B588"/>
          </a:solidFill>
        </p:spPr>
        <p:txBody>
          <a:bodyPr wrap="square" rtlCol="0">
            <a:spAutoFit/>
          </a:bodyPr>
          <a:lstStyle/>
          <a:p>
            <a:r>
              <a:rPr lang="zh-CN" alt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拥抱时代变革，</a:t>
            </a:r>
            <a:br>
              <a:rPr lang="en-US" altLang="zh-CN"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br>
            <a:r>
              <a:rPr lang="zh-CN" altLang="en-US" sz="26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重振区域合作</a:t>
            </a:r>
          </a:p>
        </p:txBody>
      </p:sp>
      <p:sp>
        <p:nvSpPr>
          <p:cNvPr id="4" name="文本框 3">
            <a:extLst>
              <a:ext uri="{FF2B5EF4-FFF2-40B4-BE49-F238E27FC236}">
                <a16:creationId xmlns:a16="http://schemas.microsoft.com/office/drawing/2014/main" id="{75475FD1-CBBF-3E9D-0BAE-EA3AF2BAB973}"/>
              </a:ext>
            </a:extLst>
          </p:cNvPr>
          <p:cNvSpPr txBox="1"/>
          <p:nvPr/>
        </p:nvSpPr>
        <p:spPr>
          <a:xfrm>
            <a:off x="1180405" y="5179381"/>
            <a:ext cx="2011682" cy="338554"/>
          </a:xfrm>
          <a:prstGeom prst="rect">
            <a:avLst/>
          </a:prstGeom>
          <a:solidFill>
            <a:srgbClr val="59B588"/>
          </a:solidFill>
        </p:spPr>
        <p:txBody>
          <a:bodyPr wrap="square" rtlCol="0">
            <a:spAutoFit/>
          </a:bodyPr>
          <a:lstStyle/>
          <a:p>
            <a:r>
              <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2023</a:t>
            </a:r>
            <a:r>
              <a:rPr lang="zh-CN" altLang="en-US"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11</a:t>
            </a:r>
            <a:r>
              <a:rPr lang="zh-CN" altLang="en-US"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月</a:t>
            </a:r>
            <a:r>
              <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30</a:t>
            </a:r>
            <a:r>
              <a:rPr lang="zh-CN" altLang="en-US"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日</a:t>
            </a:r>
          </a:p>
        </p:txBody>
      </p:sp>
      <p:sp>
        <p:nvSpPr>
          <p:cNvPr id="5" name="文本框 4">
            <a:extLst>
              <a:ext uri="{FF2B5EF4-FFF2-40B4-BE49-F238E27FC236}">
                <a16:creationId xmlns:a16="http://schemas.microsoft.com/office/drawing/2014/main" id="{96BAB82D-F663-AD0B-1208-7167A326A33C}"/>
              </a:ext>
            </a:extLst>
          </p:cNvPr>
          <p:cNvSpPr txBox="1"/>
          <p:nvPr/>
        </p:nvSpPr>
        <p:spPr>
          <a:xfrm>
            <a:off x="3643743" y="5147186"/>
            <a:ext cx="2274919" cy="338554"/>
          </a:xfrm>
          <a:prstGeom prst="rect">
            <a:avLst/>
          </a:prstGeom>
          <a:solidFill>
            <a:srgbClr val="59B588"/>
          </a:solidFill>
        </p:spPr>
        <p:txBody>
          <a:bodyPr wrap="square" rtlCol="0">
            <a:spAutoFit/>
          </a:bodyPr>
          <a:lstStyle/>
          <a:p>
            <a:r>
              <a:rPr lang="zh-CN" altLang="en-US"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格鲁吉亚首都第比利斯</a:t>
            </a:r>
          </a:p>
        </p:txBody>
      </p:sp>
      <p:sp>
        <p:nvSpPr>
          <p:cNvPr id="6" name="文本框 5">
            <a:extLst>
              <a:ext uri="{FF2B5EF4-FFF2-40B4-BE49-F238E27FC236}">
                <a16:creationId xmlns:a16="http://schemas.microsoft.com/office/drawing/2014/main" id="{9F26853D-1834-F65A-30F3-400141F6BCC9}"/>
              </a:ext>
            </a:extLst>
          </p:cNvPr>
          <p:cNvSpPr txBox="1"/>
          <p:nvPr/>
        </p:nvSpPr>
        <p:spPr>
          <a:xfrm>
            <a:off x="5113713" y="2078182"/>
            <a:ext cx="1353589" cy="1569660"/>
          </a:xfrm>
          <a:prstGeom prst="rect">
            <a:avLst/>
          </a:prstGeom>
          <a:solidFill>
            <a:srgbClr val="4EAC67"/>
          </a:solidFill>
        </p:spPr>
        <p:txBody>
          <a:bodyPr wrap="square" rtlCol="0">
            <a:spAutoFit/>
          </a:bodyPr>
          <a:lstStyle/>
          <a:p>
            <a:r>
              <a:rPr lang="zh-CN" altLang="en-US"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7" name="文本框 6">
            <a:extLst>
              <a:ext uri="{FF2B5EF4-FFF2-40B4-BE49-F238E27FC236}">
                <a16:creationId xmlns:a16="http://schemas.microsoft.com/office/drawing/2014/main" id="{765D7110-FB56-31CD-CCE3-1E183C794157}"/>
              </a:ext>
            </a:extLst>
          </p:cNvPr>
          <p:cNvSpPr txBox="1"/>
          <p:nvPr/>
        </p:nvSpPr>
        <p:spPr>
          <a:xfrm>
            <a:off x="3760124" y="1766854"/>
            <a:ext cx="1353589" cy="1077218"/>
          </a:xfrm>
          <a:prstGeom prst="rect">
            <a:avLst/>
          </a:prstGeom>
          <a:solidFill>
            <a:srgbClr val="4EAC67"/>
          </a:solidFill>
        </p:spPr>
        <p:txBody>
          <a:bodyPr wrap="square" rtlCol="0">
            <a:spAutoFit/>
          </a:bodyPr>
          <a:lstStyle/>
          <a:p>
            <a:r>
              <a:rPr lang="zh-CN" altLang="en-US"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274609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EB971-2B00-087A-1457-7BB26300B3B9}"/>
              </a:ext>
            </a:extLst>
          </p:cNvPr>
          <p:cNvSpPr>
            <a:spLocks noGrp="1"/>
          </p:cNvSpPr>
          <p:nvPr>
            <p:ph type="title"/>
          </p:nvPr>
        </p:nvSpPr>
        <p:spPr>
          <a:xfrm>
            <a:off x="335935" y="247883"/>
            <a:ext cx="10515600" cy="610495"/>
          </a:xfrm>
        </p:spPr>
        <p:txBody>
          <a:bodyPr>
            <a:noAutofit/>
          </a:bodyPr>
          <a:lstStyle/>
          <a:p>
            <a:pPr algn="l" rtl="0">
              <a:lnSpc>
                <a:spcPct val="100000"/>
              </a:lnSpc>
            </a:pPr>
            <a:r>
              <a:rPr lang="zh-CN" b="1" i="0" u="none" baseline="0" dirty="0">
                <a:latin typeface="Times New Roman" panose="02020603050405020304" pitchFamily="18" charset="0"/>
                <a:ea typeface="宋体" panose="02010600030101010101" pitchFamily="2" charset="-122"/>
                <a:cs typeface="Times New Roman" panose="02020603050405020304" pitchFamily="18" charset="0"/>
              </a:rPr>
              <a:t>第22次部长级会议日程</a:t>
            </a:r>
            <a:r>
              <a:rPr lang="zh-CN" sz="2000" b="1" i="0" u="none" baseline="0" dirty="0">
                <a:latin typeface="Times New Roman" panose="02020603050405020304" pitchFamily="18" charset="0"/>
                <a:ea typeface="宋体" panose="02010600030101010101" pitchFamily="2" charset="-122"/>
                <a:cs typeface="Times New Roman" panose="02020603050405020304" pitchFamily="18" charset="0"/>
              </a:rPr>
              <a:t>（上午）       比尔特莫尔酒店</a:t>
            </a:r>
            <a:endParaRPr lang="zh-CN" sz="2000" b="1"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Table 2">
            <a:extLst>
              <a:ext uri="{FF2B5EF4-FFF2-40B4-BE49-F238E27FC236}">
                <a16:creationId xmlns:a16="http://schemas.microsoft.com/office/drawing/2014/main" id="{A344AB9A-8F72-D5E2-750E-E635F4757F00}"/>
              </a:ext>
            </a:extLst>
          </p:cNvPr>
          <p:cNvGraphicFramePr>
            <a:graphicFrameLocks noGrp="1"/>
          </p:cNvGraphicFramePr>
          <p:nvPr>
            <p:extLst>
              <p:ext uri="{D42A27DB-BD31-4B8C-83A1-F6EECF244321}">
                <p14:modId xmlns:p14="http://schemas.microsoft.com/office/powerpoint/2010/main" val="2752235142"/>
              </p:ext>
            </p:extLst>
          </p:nvPr>
        </p:nvGraphicFramePr>
        <p:xfrm>
          <a:off x="335935" y="1097935"/>
          <a:ext cx="11526236" cy="5046394"/>
        </p:xfrm>
        <a:graphic>
          <a:graphicData uri="http://schemas.openxmlformats.org/drawingml/2006/table">
            <a:tbl>
              <a:tblPr>
                <a:tableStyleId>{5C22544A-7EE6-4342-B048-85BDC9FD1C3A}</a:tableStyleId>
              </a:tblPr>
              <a:tblGrid>
                <a:gridCol w="1326219">
                  <a:extLst>
                    <a:ext uri="{9D8B030D-6E8A-4147-A177-3AD203B41FA5}">
                      <a16:colId xmlns:a16="http://schemas.microsoft.com/office/drawing/2014/main" val="1116675463"/>
                    </a:ext>
                  </a:extLst>
                </a:gridCol>
                <a:gridCol w="2093790">
                  <a:extLst>
                    <a:ext uri="{9D8B030D-6E8A-4147-A177-3AD203B41FA5}">
                      <a16:colId xmlns:a16="http://schemas.microsoft.com/office/drawing/2014/main" val="1729889060"/>
                    </a:ext>
                  </a:extLst>
                </a:gridCol>
                <a:gridCol w="1131940">
                  <a:extLst>
                    <a:ext uri="{9D8B030D-6E8A-4147-A177-3AD203B41FA5}">
                      <a16:colId xmlns:a16="http://schemas.microsoft.com/office/drawing/2014/main" val="4199591958"/>
                    </a:ext>
                  </a:extLst>
                </a:gridCol>
                <a:gridCol w="1026826">
                  <a:extLst>
                    <a:ext uri="{9D8B030D-6E8A-4147-A177-3AD203B41FA5}">
                      <a16:colId xmlns:a16="http://schemas.microsoft.com/office/drawing/2014/main" val="684020109"/>
                    </a:ext>
                  </a:extLst>
                </a:gridCol>
                <a:gridCol w="369712">
                  <a:extLst>
                    <a:ext uri="{9D8B030D-6E8A-4147-A177-3AD203B41FA5}">
                      <a16:colId xmlns:a16="http://schemas.microsoft.com/office/drawing/2014/main" val="1388642082"/>
                    </a:ext>
                  </a:extLst>
                </a:gridCol>
                <a:gridCol w="1097280">
                  <a:extLst>
                    <a:ext uri="{9D8B030D-6E8A-4147-A177-3AD203B41FA5}">
                      <a16:colId xmlns:a16="http://schemas.microsoft.com/office/drawing/2014/main" val="2881905332"/>
                    </a:ext>
                  </a:extLst>
                </a:gridCol>
                <a:gridCol w="1197033">
                  <a:extLst>
                    <a:ext uri="{9D8B030D-6E8A-4147-A177-3AD203B41FA5}">
                      <a16:colId xmlns:a16="http://schemas.microsoft.com/office/drawing/2014/main" val="996352853"/>
                    </a:ext>
                  </a:extLst>
                </a:gridCol>
                <a:gridCol w="1080654">
                  <a:extLst>
                    <a:ext uri="{9D8B030D-6E8A-4147-A177-3AD203B41FA5}">
                      <a16:colId xmlns:a16="http://schemas.microsoft.com/office/drawing/2014/main" val="4292891180"/>
                    </a:ext>
                  </a:extLst>
                </a:gridCol>
                <a:gridCol w="2202782">
                  <a:extLst>
                    <a:ext uri="{9D8B030D-6E8A-4147-A177-3AD203B41FA5}">
                      <a16:colId xmlns:a16="http://schemas.microsoft.com/office/drawing/2014/main" val="26062890"/>
                    </a:ext>
                  </a:extLst>
                </a:gridCol>
              </a:tblGrid>
              <a:tr h="0">
                <a:tc rowSpan="2">
                  <a:txBody>
                    <a:bodyPr/>
                    <a:lstStyle/>
                    <a:p>
                      <a:pPr algn="l" rtl="0">
                        <a:lnSpc>
                          <a:spcPct val="100000"/>
                        </a:lnSpc>
                      </a:pPr>
                      <a:r>
                        <a:rPr lang="zh-CN" sz="1800" b="1" i="0" u="none" baseline="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开幕会议</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09:00–09:25</a:t>
                      </a:r>
                    </a:p>
                    <a:p>
                      <a:pPr>
                        <a:lnSpc>
                          <a:spcPct val="100000"/>
                        </a:lnSpc>
                      </a:pPr>
                      <a:endParaRPr lang="zh-CN" sz="11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l" rtl="0">
                        <a:lnSpc>
                          <a:spcPct val="100000"/>
                        </a:lnSpc>
                      </a:pPr>
                      <a:r>
                        <a:rPr lang="zh-CN" sz="1600" b="1" i="0"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欢迎致辞</a:t>
                      </a:r>
                    </a:p>
                  </a:txBody>
                  <a:tcPr>
                    <a:lnL w="12700" cmpd="sng">
                      <a:noFill/>
                    </a:lnL>
                    <a:lnR w="12700" cap="flat" cmpd="sng" algn="ctr">
                      <a:solidFill>
                        <a:schemeClr val="bg1"/>
                      </a:solidFill>
                      <a:prstDash val="sysDot"/>
                      <a:round/>
                      <a:headEnd type="none" w="med" len="med"/>
                      <a:tailEnd type="none" w="med" len="med"/>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hMerge="1">
                  <a:txBody>
                    <a:bodyPr/>
                    <a:lstStyle/>
                    <a:p>
                      <a:endParaRPr lang="zh-CN" sz="1600" b="1">
                        <a:solidFill>
                          <a:schemeClr val="bg1"/>
                        </a:solidFill>
                        <a:latin typeface="Arial"/>
                        <a:cs typeface="Aria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gridSpan="5">
                  <a:txBody>
                    <a:bodyPr/>
                    <a:lstStyle/>
                    <a:p>
                      <a:pPr algn="ctr" rtl="0">
                        <a:lnSpc>
                          <a:spcPct val="100000"/>
                        </a:lnSpc>
                      </a:pPr>
                      <a:r>
                        <a:rPr lang="zh-CN" sz="1600" b="1" i="0"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主题演讲</a:t>
                      </a:r>
                      <a:endParaRPr lang="zh-CN" sz="300" b="1">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bg1"/>
                      </a:solidFill>
                      <a:prstDash val="sysDot"/>
                      <a:round/>
                      <a:headEnd type="none" w="med" len="med"/>
                      <a:tailEnd type="none" w="med" len="med"/>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hMerge="1">
                  <a:txBody>
                    <a:bodyPr/>
                    <a:lstStyle/>
                    <a:p>
                      <a:endParaRPr lang="zh-CN"/>
                    </a:p>
                  </a:txBody>
                  <a:tcPr>
                    <a:lnL w="12700" cmpd="sng">
                      <a:noFill/>
                    </a:lnL>
                  </a:tcPr>
                </a:tc>
                <a:tc hMerge="1">
                  <a:txBody>
                    <a:bodyPr/>
                    <a:lstStyle/>
                    <a:p>
                      <a:endParaRPr lang="zh-CN" altLang="en-US"/>
                    </a:p>
                  </a:txBody>
                  <a:tcPr/>
                </a:tc>
                <a:tc hMerge="1">
                  <a:txBody>
                    <a:bodyPr/>
                    <a:lstStyle/>
                    <a:p>
                      <a:endParaRPr lang="zh-CN" sz="1600" b="1">
                        <a:latin typeface="Arial" panose="020B0604020202020204" pitchFamily="34" charset="0"/>
                        <a:cs typeface="Arial" panose="020B0604020202020204" pitchFamily="34" charset="0"/>
                      </a:endParaRPr>
                    </a:p>
                    <a:p>
                      <a:endParaRPr lang="zh-CN" sz="300" b="1">
                        <a:latin typeface="Arial" panose="020B0604020202020204" pitchFamily="34" charset="0"/>
                        <a:cs typeface="Arial" panose="020B0604020202020204" pitchFamily="34" charset="0"/>
                      </a:endParaRPr>
                    </a:p>
                    <a:p>
                      <a:endParaRPr lang="zh-CN" sz="1000" b="1">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hMerge="1">
                  <a:txBody>
                    <a:bodyPr/>
                    <a:lstStyle/>
                    <a:p>
                      <a:endParaRPr lang="zh-CN" sz="1000" b="1">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algn="l" rtl="0">
                        <a:lnSpc>
                          <a:spcPct val="100000"/>
                        </a:lnSpc>
                      </a:pPr>
                      <a:r>
                        <a:rPr lang="zh-CN" sz="1600" b="1" i="0"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代表团团长合影 </a:t>
                      </a: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761794439"/>
                  </a:ext>
                </a:extLst>
              </a:tr>
              <a:tr h="9878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100" b="0" i="0" u="none" kern="1200" baseline="0">
                          <a:solidFill>
                            <a:schemeClr val="dk1"/>
                          </a:solidFill>
                          <a:effectLst/>
                          <a:latin typeface="Arial"/>
                          <a:ea typeface="+mn-ea"/>
                          <a:cs typeface="Arial"/>
                        </a:rPr>
                        <a:t>09:00–09:25 </a:t>
                      </a:r>
                    </a:p>
                    <a:p>
                      <a:endParaRPr lang="zh-CN" sz="11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rtl="0">
                        <a:lnSpc>
                          <a:spcPct val="100000"/>
                        </a:lnSpc>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09:00–09:05 </a:t>
                      </a:r>
                      <a:endParaRPr lang="zh-CN" sz="1400" b="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rtl="0">
                        <a:lnSpc>
                          <a:spcPct val="100000"/>
                        </a:lnSpc>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莱万·达维塔什维利（Levan Davitashvili）先生</a:t>
                      </a:r>
                      <a:endParaRPr lang="zh-CN" sz="1400" b="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rtl="0">
                        <a:lnSpc>
                          <a:spcPct val="100000"/>
                        </a:lnSpc>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  </a:t>
                      </a:r>
                    </a:p>
                    <a:p>
                      <a:pPr algn="l" rtl="0">
                        <a:lnSpc>
                          <a:spcPct val="100000"/>
                        </a:lnSpc>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格鲁吉亚经济与可持续发展部副部长</a:t>
                      </a:r>
                      <a:endParaRPr lang="zh-CN" sz="1400" dirty="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ap="flat" cmpd="sng" algn="ctr">
                      <a:solidFill>
                        <a:schemeClr val="bg1"/>
                      </a:solidFill>
                      <a:prstDash val="sysDot"/>
                      <a:round/>
                      <a:headEnd type="none" w="med" len="med"/>
                      <a:tailEnd type="none" w="med" len="med"/>
                    </a:lnR>
                    <a:lnT w="12700" cmpd="sng">
                      <a:noFill/>
                    </a:lnT>
                    <a:lnB w="12700" cap="flat" cmpd="sng" algn="ctr">
                      <a:solidFill>
                        <a:srgbClr val="00B050"/>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CN" sz="1200">
                        <a:latin typeface="Arial"/>
                        <a:cs typeface="Aria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ap="flat" cmpd="sng" algn="ctr">
                      <a:solidFill>
                        <a:srgbClr val="00B050"/>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3">
                  <a:txBody>
                    <a:bodyPr/>
                    <a:lstStyle/>
                    <a:p>
                      <a:pPr marL="0" algn="l" defTabSz="914400" rtl="0" eaLnBrk="1" latinLnBrk="0" hangingPunct="1">
                        <a:lnSpc>
                          <a:spcPct val="100000"/>
                        </a:lnSpc>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09:05–09:15 </a:t>
                      </a:r>
                      <a:endParaRPr lang="zh-CN" sz="14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algn="l" rtl="0" eaLnBrk="1" latinLnBrk="0" hangingPunct="1">
                        <a:lnSpc>
                          <a:spcPct val="100000"/>
                        </a:lnSpc>
                      </a:pPr>
                      <a:r>
                        <a:rPr lang="zh-CN" sz="1400" b="1"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伊拉克利·加里巴什维利（Irakli Garibashvili）先生 </a:t>
                      </a:r>
                    </a:p>
                    <a:p>
                      <a:pPr algn="l" rtl="0">
                        <a:lnSpc>
                          <a:spcPct val="100000"/>
                        </a:lnSpc>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格鲁吉亚总理 </a:t>
                      </a:r>
                    </a:p>
                  </a:txBody>
                  <a:tcPr>
                    <a:lnL w="12700"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CN" sz="1400" kern="1200">
                        <a:solidFill>
                          <a:schemeClr val="dk1"/>
                        </a:solidFill>
                        <a:effectLst/>
                        <a:latin typeface="Arial"/>
                        <a:ea typeface="+mn-ea"/>
                        <a:cs typeface="Arial"/>
                      </a:endParaRPr>
                    </a:p>
                  </a:txBody>
                  <a:tcPr>
                    <a:lnL w="12700" cap="flat" cmpd="sng" algn="ctr">
                      <a:noFill/>
                      <a:prstDash val="sysDot"/>
                      <a:round/>
                      <a:headEnd type="none" w="med" len="med"/>
                      <a:tailEnd type="none" w="med" len="med"/>
                    </a:lnL>
                    <a:lnR w="12700" cmpd="sng">
                      <a:noFill/>
                    </a:lnR>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algn="l" rtl="0">
                        <a:lnSpc>
                          <a:spcPct val="100000"/>
                        </a:lnSpc>
                      </a:pPr>
                      <a:endPar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09:15–09:25 </a:t>
                      </a:r>
                      <a:endParaRPr lang="zh-CN" sz="14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浅川雅嗣（Masatsugu Asakawa）先生</a:t>
                      </a:r>
                    </a:p>
                    <a:p>
                      <a:pPr algn="l" rtl="0">
                        <a:lnSpc>
                          <a:spcPct val="100000"/>
                        </a:lnSpc>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亚行行长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CN" sz="1000" kern="1200">
                        <a:solidFill>
                          <a:schemeClr val="dk1"/>
                        </a:solidFill>
                        <a:effectLst/>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rtl="0">
                        <a:lnSpc>
                          <a:spcPct val="100000"/>
                        </a:lnSpc>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09:25–09:30 </a:t>
                      </a:r>
                    </a:p>
                    <a:p>
                      <a:pPr algn="l" rtl="0">
                        <a:lnSpc>
                          <a:spcPct val="100000"/>
                        </a:lnSpc>
                      </a:pPr>
                      <a:r>
                        <a:rPr lang="zh-CN" sz="1400" b="1" i="0" u="none" kern="1200" baseline="0">
                          <a:solidFill>
                            <a:schemeClr val="dk1"/>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代表团团长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00613337"/>
                  </a:ext>
                </a:extLst>
              </a:tr>
              <a:tr h="152367">
                <a:tc>
                  <a:txBody>
                    <a:bodyPr/>
                    <a:lstStyle/>
                    <a:p>
                      <a:pPr>
                        <a:lnSpc>
                          <a:spcPct val="100000"/>
                        </a:lnSpc>
                      </a:pPr>
                      <a:endParaRPr lang="zh-CN" sz="1200" b="1">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mpd="sng">
                      <a:noFill/>
                    </a:lnT>
                    <a:lnB w="12700" cap="flat" cmpd="sng" algn="ctr">
                      <a:solidFill>
                        <a:srgbClr val="00B050"/>
                      </a:solidFill>
                      <a:prstDash val="sysDot"/>
                      <a:round/>
                      <a:headEnd type="none" w="med" len="med"/>
                      <a:tailEnd type="none" w="med" len="med"/>
                    </a:lnB>
                    <a:lnTlToBr w="12700" cmpd="sng">
                      <a:noFill/>
                      <a:prstDash val="solid"/>
                    </a:lnTlToBr>
                    <a:lnBlToTr w="12700" cmpd="sng">
                      <a:noFill/>
                      <a:prstDash val="solid"/>
                    </a:lnBlToTr>
                    <a:noFill/>
                  </a:tcPr>
                </a:tc>
                <a:tc gridSpan="8">
                  <a:txBody>
                    <a:bodyPr/>
                    <a:lstStyle/>
                    <a:p>
                      <a:pPr>
                        <a:lnSpc>
                          <a:spcPct val="100000"/>
                        </a:lnSpc>
                      </a:pPr>
                      <a:endParaRPr lang="zh-CN" sz="12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ap="flat" cmpd="sng" algn="ctr">
                      <a:solidFill>
                        <a:srgbClr val="00B050"/>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lnL w="12700" cmpd="sng">
                      <a:noFill/>
                    </a:lnL>
                    <a:lnT w="12700" cap="flat" cmpd="sng" algn="ctr">
                      <a:solidFill>
                        <a:srgbClr val="00B050"/>
                      </a:solidFill>
                      <a:prstDash val="sysDot"/>
                      <a:round/>
                      <a:headEnd type="none" w="med" len="med"/>
                      <a:tailEnd type="none" w="med" len="med"/>
                    </a:lnT>
                  </a:tcPr>
                </a:tc>
                <a:tc hMerge="1">
                  <a:txBody>
                    <a:bodyPr/>
                    <a:lstStyle/>
                    <a:p>
                      <a:endParaRPr lang="zh-CN"/>
                    </a:p>
                  </a:txBody>
                  <a:tcPr>
                    <a:lnL w="12700" cmpd="sng">
                      <a:noFill/>
                    </a:lnL>
                    <a:lnT w="12700" cmpd="sng">
                      <a:noFill/>
                    </a:lnT>
                  </a:tcPr>
                </a:tc>
                <a:tc hMerge="1">
                  <a:txBody>
                    <a:bodyPr/>
                    <a:lstStyle/>
                    <a:p>
                      <a:endParaRPr lang="zh-CN"/>
                    </a:p>
                  </a:txBody>
                  <a:tcPr>
                    <a:lnL w="12700" cmpd="sng">
                      <a:noFill/>
                    </a:lnL>
                    <a:lnT w="12700" cmpd="sng">
                      <a:noFill/>
                    </a:lnT>
                  </a:tcPr>
                </a:tc>
                <a:tc hMerge="1">
                  <a:txBody>
                    <a:bodyPr/>
                    <a:lstStyle/>
                    <a:p>
                      <a:endParaRPr lang="zh-CN" altLang="en-US"/>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688832756"/>
                  </a:ext>
                </a:extLst>
              </a:tr>
              <a:tr h="170586">
                <a:tc rowSpan="3">
                  <a:txBody>
                    <a:bodyPr/>
                    <a:lstStyle/>
                    <a:p>
                      <a:pPr algn="l" rtl="0">
                        <a:lnSpc>
                          <a:spcPct val="100000"/>
                        </a:lnSpc>
                      </a:pPr>
                      <a:r>
                        <a:rPr lang="zh-CN" sz="1800" b="1" i="0" u="none" baseline="0">
                          <a:solidFill>
                            <a:srgbClr val="00B050"/>
                          </a:solidFill>
                          <a:latin typeface="Times New Roman" panose="02020603050405020304" pitchFamily="18" charset="0"/>
                          <a:ea typeface="宋体" panose="02010600030101010101" pitchFamily="2" charset="-122"/>
                          <a:cs typeface="Times New Roman" panose="02020603050405020304" pitchFamily="18" charset="0"/>
                        </a:rPr>
                        <a:t>第1场会议</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09:50–12:30</a:t>
                      </a: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gridSpan="8">
                  <a:txBody>
                    <a:bodyPr/>
                    <a:lstStyle/>
                    <a:p>
                      <a:pPr algn="l" rtl="0">
                        <a:lnSpc>
                          <a:spcPct val="100000"/>
                        </a:lnSpc>
                      </a:pPr>
                      <a:r>
                        <a:rPr lang="zh-CN" sz="1600" b="1" i="0" u="none" kern="1200" baseline="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CAREC气候变化愿景和其他《CAREC 2030战略》实施关键成果</a:t>
                      </a:r>
                      <a:endParaRPr lang="zh-CN" sz="1600" b="1" kern="12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hMerge="1">
                  <a:txBody>
                    <a:bodyPr/>
                    <a:lstStyle/>
                    <a:p>
                      <a:endParaRPr lang="zh-CN"/>
                    </a:p>
                  </a:txBody>
                  <a:tcPr>
                    <a:lnL w="12700" cmpd="sng">
                      <a:noFill/>
                    </a:lnL>
                  </a:tcPr>
                </a:tc>
                <a:tc hMerge="1">
                  <a:txBody>
                    <a:bodyPr/>
                    <a:lstStyle/>
                    <a:p>
                      <a:pPr algn="l" rtl="0"/>
                      <a:r>
                        <a:rPr lang="zh-CN" sz="1600" b="1" i="0" u="none" baseline="0">
                          <a:latin typeface="Arial" panose="020B0604020202020204" pitchFamily="34" charset="0"/>
                          <a:cs typeface="Arial" panose="020B0604020202020204" pitchFamily="34" charset="0"/>
                        </a:rPr>
                        <a:t>主题演讲</a:t>
                      </a:r>
                    </a:p>
                    <a:p>
                      <a:endParaRPr lang="zh-CN" sz="3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000" b="0" i="0" u="none" kern="1200" baseline="0">
                          <a:solidFill>
                            <a:schemeClr val="dk1"/>
                          </a:solidFill>
                          <a:effectLst/>
                          <a:latin typeface="Arial" panose="020B0604020202020204" pitchFamily="34" charset="0"/>
                          <a:ea typeface="+mn-ea"/>
                          <a:cs typeface="Arial" panose="020B0604020202020204" pitchFamily="34" charset="0"/>
                        </a:rPr>
                        <a:t>09:05–09:15 </a:t>
                      </a:r>
                    </a:p>
                  </a:txBody>
                  <a:tcPr>
                    <a:lnL w="12700" cmpd="sng">
                      <a:noFill/>
                    </a:lnL>
                  </a:tcPr>
                </a:tc>
                <a:tc hMerge="1">
                  <a:txBody>
                    <a:bodyPr/>
                    <a:lstStyle/>
                    <a:p>
                      <a:endParaRPr lang="zh-CN"/>
                    </a:p>
                  </a:txBody>
                  <a:tcPr>
                    <a:lnL w="12700" cmpd="sng">
                      <a:noFill/>
                    </a:lnL>
                  </a:tcPr>
                </a:tc>
                <a:tc hMerge="1">
                  <a:txBody>
                    <a:bodyPr/>
                    <a:lstStyle/>
                    <a:p>
                      <a:endParaRPr lang="zh-CN" altLang="en-US"/>
                    </a:p>
                  </a:txBody>
                  <a:tcPr/>
                </a:tc>
                <a:tc hMerge="1">
                  <a:txBody>
                    <a:bodyPr/>
                    <a:lstStyle/>
                    <a:p>
                      <a:endParaRPr lang="zh-CN" sz="1600" b="1">
                        <a:latin typeface="Arial" panose="020B0604020202020204" pitchFamily="34" charset="0"/>
                        <a:cs typeface="Arial" panose="020B0604020202020204" pitchFamily="34" charset="0"/>
                      </a:endParaRPr>
                    </a:p>
                    <a:p>
                      <a:endParaRPr lang="zh-CN" sz="300" b="1">
                        <a:latin typeface="Arial" panose="020B0604020202020204" pitchFamily="34" charset="0"/>
                        <a:cs typeface="Arial" panose="020B0604020202020204" pitchFamily="34" charset="0"/>
                      </a:endParaRPr>
                    </a:p>
                    <a:p>
                      <a:pPr algn="l" rtl="0"/>
                      <a:r>
                        <a:rPr lang="zh-CN" sz="1000" b="0" i="0" u="none" kern="1200" baseline="0">
                          <a:solidFill>
                            <a:schemeClr val="dk1"/>
                          </a:solidFill>
                          <a:effectLst/>
                          <a:latin typeface="Arial" panose="020B0604020202020204" pitchFamily="34" charset="0"/>
                          <a:ea typeface="+mn-ea"/>
                          <a:cs typeface="Arial" panose="020B0604020202020204" pitchFamily="34" charset="0"/>
                        </a:rPr>
                        <a:t>09:15–09:25 </a:t>
                      </a:r>
                      <a:endParaRPr lang="zh-CN" sz="1000" b="1">
                        <a:latin typeface="Arial" panose="020B0604020202020204" pitchFamily="34" charset="0"/>
                        <a:cs typeface="Arial" panose="020B0604020202020204" pitchFamily="34" charset="0"/>
                      </a:endParaRPr>
                    </a:p>
                  </a:txBody>
                  <a:tcPr/>
                </a:tc>
                <a:tc hMerge="1">
                  <a:txBody>
                    <a:bodyPr/>
                    <a:lstStyle/>
                    <a:p>
                      <a:endParaRPr lang="zh-CN"/>
                    </a:p>
                  </a:txBody>
                  <a:tcPr/>
                </a:tc>
                <a:tc hMerge="1">
                  <a:txBody>
                    <a:bodyPr/>
                    <a:lstStyle/>
                    <a:p>
                      <a:endParaRPr lang="zh-CN" sz="16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0157256"/>
                  </a:ext>
                </a:extLst>
              </a:tr>
              <a:tr h="1053514">
                <a:tc vMerge="1">
                  <a:txBody>
                    <a:bodyPr/>
                    <a:lstStyle/>
                    <a:p>
                      <a:endParaRPr lang="zh-CN" sz="11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baseline="0">
                          <a:latin typeface="Times New Roman" panose="02020603050405020304" pitchFamily="18" charset="0"/>
                          <a:ea typeface="宋体" panose="02010600030101010101" pitchFamily="2" charset="-122"/>
                          <a:cs typeface="Times New Roman" panose="02020603050405020304" pitchFamily="18" charset="0"/>
                        </a:rPr>
                        <a:t>全球和区域展望及气候变化对中亚经济的影响</a:t>
                      </a:r>
                    </a:p>
                  </a:txBody>
                  <a:tcPr>
                    <a:lnL w="12700" cmpd="sng">
                      <a:noFill/>
                    </a:lnL>
                    <a:lnR w="12700"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l" rtl="0">
                        <a:lnSpc>
                          <a:spcPct val="100000"/>
                        </a:lnSpc>
                      </a:pPr>
                      <a:r>
                        <a:rPr lang="zh-CN" sz="1400" b="1" i="0" u="none" baseline="0" dirty="0">
                          <a:latin typeface="Times New Roman" panose="02020603050405020304" pitchFamily="18" charset="0"/>
                          <a:ea typeface="宋体" panose="02010600030101010101" pitchFamily="2" charset="-122"/>
                          <a:cs typeface="Times New Roman" panose="02020603050405020304" pitchFamily="18" charset="0"/>
                        </a:rPr>
                        <a:t>《CAREC 2030战略》实施进展</a:t>
                      </a:r>
                      <a:endParaRPr lang="zh-CN" sz="1400" dirty="0">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CN" sz="1100" b="1">
                        <a:latin typeface="Arial" panose="020B0604020202020204" pitchFamily="34" charset="0"/>
                        <a:cs typeface="Arial" panose="020B0604020202020204" pitchFamily="34" charset="0"/>
                      </a:endParaRPr>
                    </a:p>
                    <a:p>
                      <a:pPr algn="l" rtl="0"/>
                      <a:r>
                        <a:rPr lang="zh-CN" sz="1100" b="1" i="0" u="none" baseline="0">
                          <a:latin typeface="Arial"/>
                          <a:cs typeface="Arial"/>
                        </a:rPr>
                        <a:t>《CAREC 2030战略》实施进展</a:t>
                      </a:r>
                    </a:p>
                    <a:p>
                      <a:endParaRPr lang="zh-CN" sz="1100" b="1">
                        <a:latin typeface="Arial" panose="020B0604020202020204" pitchFamily="34" charset="0"/>
                        <a:cs typeface="Arial" panose="020B0604020202020204" pitchFamily="34" charset="0"/>
                      </a:endParaRPr>
                    </a:p>
                    <a:p>
                      <a:endParaRPr lang="zh-CN" sz="1100" b="1">
                        <a:latin typeface="Arial" panose="020B0604020202020204" pitchFamily="34" charset="0"/>
                        <a:cs typeface="Arial" panose="020B0604020202020204" pitchFamily="34" charset="0"/>
                      </a:endParaRPr>
                    </a:p>
                    <a:p>
                      <a:endParaRPr lang="zh-CN" sz="11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000" b="0" i="0" u="none" kern="1200" baseline="0">
                          <a:solidFill>
                            <a:schemeClr val="dk1"/>
                          </a:solidFill>
                          <a:effectLst/>
                          <a:latin typeface="Arial"/>
                          <a:ea typeface="+mn-ea"/>
                          <a:cs typeface="Arial"/>
                        </a:rPr>
                        <a:t>10:20–10:30</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3">
                  <a:txBody>
                    <a:bodyPr/>
                    <a:lstStyle/>
                    <a:p>
                      <a:pPr marL="0" marR="0" lvl="0" indent="0" algn="l" rtl="0">
                        <a:lnSpc>
                          <a:spcPct val="100000"/>
                        </a:lnSpc>
                        <a:spcBef>
                          <a:spcPts val="0"/>
                        </a:spcBef>
                        <a:spcAft>
                          <a:spcPts val="0"/>
                        </a:spcAft>
                        <a:buClrTx/>
                        <a:buSzTx/>
                        <a:buFontTx/>
                        <a:buNone/>
                      </a:pPr>
                      <a:r>
                        <a:rPr lang="zh-CN" sz="1400" b="1" i="0" u="none" baseline="0">
                          <a:latin typeface="Times New Roman" panose="02020603050405020304" pitchFamily="18" charset="0"/>
                          <a:ea typeface="宋体" panose="02010600030101010101" pitchFamily="2" charset="-122"/>
                          <a:cs typeface="Times New Roman" panose="02020603050405020304" pitchFamily="18" charset="0"/>
                        </a:rPr>
                        <a:t>拟议CAREC气候变化愿景与CAREC气候与可持续发展项目筹备基金 </a:t>
                      </a:r>
                      <a:endParaRPr lang="zh-CN" sz="1400">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bg1"/>
                      </a:solidFill>
                      <a:prstDash val="sysDot"/>
                      <a:round/>
                      <a:headEnd type="none" w="med" len="med"/>
                      <a:tailEnd type="none" w="med" len="med"/>
                    </a:lnL>
                    <a:lnR w="12700">
                      <a:solidFill>
                        <a:schemeClr val="bg1"/>
                      </a:solidFill>
                    </a:lnR>
                    <a:lnB w="0">
                      <a:noFill/>
                    </a:lnB>
                    <a:lnTlToBr w="0">
                      <a:noFill/>
                    </a:lnTlToBr>
                    <a:lnBlToTr w="0">
                      <a:noFill/>
                    </a:lnBlToTr>
                    <a:solidFill>
                      <a:schemeClr val="accent6">
                        <a:lumMod val="20000"/>
                        <a:lumOff val="80000"/>
                      </a:schemeClr>
                    </a:solidFill>
                  </a:tcPr>
                </a:tc>
                <a:tc hMerge="1">
                  <a:txBody>
                    <a:bodyPr/>
                    <a:lstStyle/>
                    <a:p>
                      <a:endParaRPr lang="zh-CN"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sz="11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100" b="1" i="0" u="none" baseline="0">
                          <a:latin typeface="Arial"/>
                          <a:cs typeface="Arial"/>
                        </a:rPr>
                        <a:t>拟议CAREC气候变化愿景与CAREC气候与可持续发展项目筹备基金 </a:t>
                      </a:r>
                      <a:endParaRPr lang="zh-CN" sz="11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1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000" b="0" i="0" u="none" kern="1200" baseline="0">
                          <a:solidFill>
                            <a:schemeClr val="dk1"/>
                          </a:solidFill>
                          <a:effectLst/>
                          <a:latin typeface="Arial"/>
                          <a:ea typeface="+mn-ea"/>
                          <a:cs typeface="Arial"/>
                        </a:rPr>
                        <a:t>10:30–10:40</a:t>
                      </a:r>
                      <a:endParaRPr lang="zh-CN" sz="1000" b="1">
                        <a:latin typeface="Arial"/>
                        <a:cs typeface="Arial"/>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baseline="0">
                          <a:latin typeface="Times New Roman" panose="02020603050405020304" pitchFamily="18" charset="0"/>
                          <a:ea typeface="宋体" panose="02010600030101010101" pitchFamily="2" charset="-122"/>
                          <a:cs typeface="Times New Roman" panose="02020603050405020304" pitchFamily="18" charset="0"/>
                        </a:rPr>
                        <a:t>国别声明和发展伙伴干预</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sz="11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100" b="1" i="0" u="none" baseline="0">
                          <a:latin typeface="Arial"/>
                          <a:cs typeface="Arial"/>
                        </a:rPr>
                        <a:t>国别声明和发展伙伴干预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1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1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000" b="0" i="0" u="none" kern="1200" baseline="0">
                          <a:solidFill>
                            <a:schemeClr val="dk1"/>
                          </a:solidFill>
                          <a:effectLst/>
                          <a:latin typeface="Arial"/>
                          <a:ea typeface="+mn-ea"/>
                          <a:cs typeface="Arial"/>
                        </a:rPr>
                        <a:t>10:40–12:30</a:t>
                      </a:r>
                      <a:endParaRPr lang="zh-CN" sz="1000" b="1">
                        <a:latin typeface="Arial"/>
                        <a:cs typeface="Arial"/>
                      </a:endParaRPr>
                    </a:p>
                  </a:txBody>
                  <a:tcPr>
                    <a:lnL w="12700"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48640864"/>
                  </a:ext>
                </a:extLst>
              </a:tr>
              <a:tr h="638216">
                <a:tc vMerge="1">
                  <a:txBody>
                    <a:bodyPr/>
                    <a:lstStyle/>
                    <a:p>
                      <a:endParaRPr lang="zh-CN" sz="11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6">
                  <a:txBody>
                    <a:bodyPr/>
                    <a:lstStyle/>
                    <a:p>
                      <a:pPr algn="l" rtl="0">
                        <a:lnSpc>
                          <a:spcPct val="100000"/>
                        </a:lnSpc>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主持人：许李凤玲（M. Teresa Kho）女士 </a:t>
                      </a:r>
                    </a:p>
                    <a:p>
                      <a:pPr algn="l" rtl="0">
                        <a:lnSpc>
                          <a:spcPct val="100000"/>
                        </a:lnSpc>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亚行东亚局局长 </a:t>
                      </a:r>
                      <a:endParaRPr lang="zh-CN" sz="1400" b="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CN"/>
                    </a:p>
                  </a:txBody>
                  <a:tcPr>
                    <a:lnT w="12700" cmpd="sng">
                      <a:noFill/>
                    </a:lnT>
                  </a:tcPr>
                </a:tc>
                <a:tc hMerge="1">
                  <a:txBody>
                    <a:bodyPr/>
                    <a:lstStyle/>
                    <a:p>
                      <a:endParaRPr lang="zh-CN"/>
                    </a:p>
                  </a:txBody>
                  <a:tcPr/>
                </a:tc>
                <a:tc hMerge="1">
                  <a:txBody>
                    <a:bodyPr/>
                    <a:lstStyle/>
                    <a:p>
                      <a:endParaRPr lang="zh-CN"/>
                    </a:p>
                  </a:txBody>
                  <a:tcPr>
                    <a:lnT w="12700" cmpd="sng">
                      <a:noFill/>
                    </a:lnT>
                  </a:tcPr>
                </a:tc>
                <a:tc hMerge="1">
                  <a:txBody>
                    <a:bodyPr/>
                    <a:lstStyle/>
                    <a:p>
                      <a:endParaRPr lang="zh-CN" altLang="en-US"/>
                    </a:p>
                  </a:txBody>
                  <a:tcPr/>
                </a:tc>
                <a:tc hMerge="1">
                  <a:txBody>
                    <a:bodyPr/>
                    <a:lstStyle/>
                    <a:p>
                      <a:endParaRPr lang="zh-CN"/>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主持人：陈诗新先生</a:t>
                      </a:r>
                    </a:p>
                    <a:p>
                      <a:pPr marL="0" marR="0" lvl="0" indent="0" algn="l" rtl="0" eaLnBrk="1" fontAlgn="auto" latinLnBrk="0" hangingPunct="1">
                        <a:lnSpc>
                          <a:spcPct val="100000"/>
                        </a:lnSpc>
                        <a:spcBef>
                          <a:spcPts val="0"/>
                        </a:spcBef>
                        <a:spcAft>
                          <a:spcPts val="0"/>
                        </a:spcAft>
                        <a:buClrTx/>
                        <a:buSzTx/>
                        <a:buFontTx/>
                        <a:buNone/>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亚行副行长（主管南亚局和中西亚局事务） </a:t>
                      </a:r>
                    </a:p>
                  </a:txBody>
                  <a:tcPr>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zh-CN"/>
                    </a:p>
                  </a:txBody>
                  <a:tcPr/>
                </a:tc>
                <a:extLst>
                  <a:ext uri="{0D108BD9-81ED-4DB2-BD59-A6C34878D82A}">
                    <a16:rowId xmlns:a16="http://schemas.microsoft.com/office/drawing/2014/main" val="1401380096"/>
                  </a:ext>
                </a:extLst>
              </a:tr>
              <a:tr h="1053667">
                <a:tc>
                  <a:txBody>
                    <a:bodyPr/>
                    <a:lstStyle/>
                    <a:p>
                      <a:pPr>
                        <a:lnSpc>
                          <a:spcPct val="100000"/>
                        </a:lnSpc>
                      </a:pPr>
                      <a:endParaRPr lang="zh-CN" sz="11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09:50–10:20</a:t>
                      </a:r>
                      <a:endParaRPr lang="zh-CN" sz="14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rtl="0" eaLnBrk="1" fontAlgn="auto" latinLnBrk="0" hangingPunct="1">
                        <a:lnSpc>
                          <a:spcPct val="100000"/>
                        </a:lnSpc>
                        <a:spcBef>
                          <a:spcPts val="0"/>
                        </a:spcBef>
                        <a:spcAft>
                          <a:spcPts val="0"/>
                        </a:spcAft>
                        <a:buClrTx/>
                        <a:buSzTx/>
                        <a:buFontTx/>
                        <a:buNone/>
                      </a:pPr>
                      <a:r>
                        <a:rPr lang="zh-CN" sz="1400" b="1"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国际货币基金组织与世界贸易组织秘书处[待定]</a:t>
                      </a:r>
                      <a:endParaRPr lang="zh-CN" sz="14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10:20–10:30</a:t>
                      </a:r>
                    </a:p>
                    <a:p>
                      <a:pPr marL="0" marR="0" lvl="0" indent="0" algn="l" rtl="0" eaLnBrk="1" fontAlgn="auto" latinLnBrk="0" hangingPunct="1">
                        <a:lnSpc>
                          <a:spcPct val="100000"/>
                        </a:lnSpc>
                        <a:spcBef>
                          <a:spcPts val="0"/>
                        </a:spcBef>
                        <a:spcAft>
                          <a:spcPts val="0"/>
                        </a:spcAft>
                        <a:buClrTx/>
                        <a:buSzTx/>
                        <a:buFontTx/>
                        <a:buNone/>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利亚齐扎·萨比罗娃（Lyaziza Sabyrova）女士 </a:t>
                      </a:r>
                    </a:p>
                    <a:p>
                      <a:pPr marL="0" marR="0" lvl="0" indent="0" algn="l" rtl="0" eaLnBrk="1" fontAlgn="auto" latinLnBrk="0" hangingPunct="1">
                        <a:lnSpc>
                          <a:spcPct val="100000"/>
                        </a:lnSpc>
                        <a:spcBef>
                          <a:spcPts val="0"/>
                        </a:spcBef>
                        <a:spcAft>
                          <a:spcPts val="0"/>
                        </a:spcAft>
                        <a:buClrTx/>
                        <a:buSzTx/>
                        <a:buFontTx/>
                        <a:buNone/>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亚行中西亚局区域合作与业务协调处处长</a:t>
                      </a:r>
                      <a:endParaRPr lang="zh-CN" sz="1400" dirty="0">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rtl="0" eaLnBrk="1" fontAlgn="auto" latinLnBrk="0" hangingPunct="1">
                        <a:lnSpc>
                          <a:spcPct val="100000"/>
                        </a:lnSpc>
                        <a:spcBef>
                          <a:spcPts val="0"/>
                        </a:spcBef>
                        <a:spcAft>
                          <a:spcPts val="0"/>
                        </a:spcAft>
                        <a:buClrTx/>
                        <a:buSzTx/>
                        <a:buFontTx/>
                        <a:buNone/>
                      </a:pPr>
                      <a:r>
                        <a:rPr lang="zh-CN" sz="1400" b="1" i="0" u="none" kern="1200" baseline="0">
                          <a:solidFill>
                            <a:schemeClr val="dk1"/>
                          </a:solidFill>
                          <a:effectLst/>
                          <a:latin typeface="Arial"/>
                          <a:ea typeface="+mn-ea"/>
                          <a:cs typeface="Arial"/>
                        </a:rPr>
                        <a:t>利亚齐扎·萨比罗娃（Lyaziza Sabyrova）女士 </a:t>
                      </a:r>
                    </a:p>
                    <a:p>
                      <a:pPr marL="0" marR="0" lvl="0" indent="0" algn="l" rtl="0" eaLnBrk="1" fontAlgn="auto" latinLnBrk="0" hangingPunct="1">
                        <a:lnSpc>
                          <a:spcPct val="100000"/>
                        </a:lnSpc>
                        <a:spcBef>
                          <a:spcPts val="0"/>
                        </a:spcBef>
                        <a:spcAft>
                          <a:spcPts val="0"/>
                        </a:spcAft>
                        <a:buClrTx/>
                        <a:buSzTx/>
                        <a:buFontTx/>
                        <a:buNone/>
                      </a:pPr>
                      <a:r>
                        <a:rPr lang="zh-CN" sz="1000" b="0" i="0" u="none" kern="1200" baseline="0">
                          <a:solidFill>
                            <a:schemeClr val="dk1"/>
                          </a:solidFill>
                          <a:effectLst/>
                          <a:latin typeface="Arial"/>
                          <a:ea typeface="+mn-ea"/>
                          <a:cs typeface="Arial"/>
                        </a:rPr>
                        <a:t>亚行中西亚局区域合作与业务协调处处长</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rtl="0">
                        <a:lnSpc>
                          <a:spcPct val="100000"/>
                        </a:lnSpc>
                        <a:spcBef>
                          <a:spcPts val="0"/>
                        </a:spcBef>
                        <a:spcAft>
                          <a:spcPts val="0"/>
                        </a:spcAft>
                        <a:buClrTx/>
                        <a:buSzTx/>
                        <a:buFontTx/>
                        <a:buNone/>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10:30–10:40</a:t>
                      </a:r>
                      <a:endParaRPr lang="zh-CN">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rtl="0">
                        <a:lnSpc>
                          <a:spcPct val="100000"/>
                        </a:lnSpc>
                        <a:spcBef>
                          <a:spcPts val="0"/>
                        </a:spcBef>
                        <a:spcAft>
                          <a:spcPts val="0"/>
                        </a:spcAft>
                        <a:buClrTx/>
                        <a:buSzTx/>
                        <a:buFontTx/>
                        <a:buNone/>
                      </a:pPr>
                      <a:r>
                        <a:rPr lang="zh-CN" sz="1400" b="1"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利亚齐扎·萨比罗娃（Lyaziza Sabyrova）女士</a:t>
                      </a: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rtl="0">
                        <a:lnSpc>
                          <a:spcPct val="100000"/>
                        </a:lnSpc>
                        <a:spcBef>
                          <a:spcPts val="0"/>
                        </a:spcBef>
                        <a:spcAft>
                          <a:spcPts val="0"/>
                        </a:spcAft>
                        <a:buClrTx/>
                        <a:buSzTx/>
                        <a:buFontTx/>
                        <a:buNone/>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亚行中西亚局区域合作与业务协调处处长</a:t>
                      </a:r>
                      <a:endParaRPr lang="zh-CN" sz="1400">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bg1"/>
                      </a:solidFill>
                      <a:prstDash val="sysDot"/>
                      <a:round/>
                      <a:headEnd type="none" w="med" len="med"/>
                      <a:tailEnd type="none" w="med" len="med"/>
                    </a:lnL>
                    <a:lnR w="12700">
                      <a:solidFill>
                        <a:schemeClr val="bg1"/>
                      </a:solidFill>
                    </a:lnR>
                    <a:lnB w="0">
                      <a:noFill/>
                    </a:lnB>
                    <a:lnTlToBr w="0">
                      <a:noFill/>
                    </a:lnTlToBr>
                    <a:lnBlToTr w="0">
                      <a:noFill/>
                    </a:lnBlToTr>
                    <a:solidFill>
                      <a:schemeClr val="accent6">
                        <a:lumMod val="20000"/>
                        <a:lumOff val="80000"/>
                      </a:schemeClr>
                    </a:solidFill>
                  </a:tcPr>
                </a:tc>
                <a:tc gridSpan="2">
                  <a:txBody>
                    <a:bodyPr/>
                    <a:lstStyle/>
                    <a:p>
                      <a:pPr marL="0" marR="0" lvl="0" indent="0" algn="l" rtl="0">
                        <a:lnSpc>
                          <a:spcPct val="100000"/>
                        </a:lnSpc>
                        <a:spcBef>
                          <a:spcPts val="0"/>
                        </a:spcBef>
                        <a:spcAft>
                          <a:spcPts val="0"/>
                        </a:spcAft>
                        <a:buClrTx/>
                        <a:buSzTx/>
                        <a:buFontTx/>
                        <a:buNone/>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10:30–10:40</a:t>
                      </a:r>
                      <a:endParaRPr lang="zh-CN"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rtl="0">
                        <a:lnSpc>
                          <a:spcPct val="100000"/>
                        </a:lnSpc>
                        <a:spcBef>
                          <a:spcPts val="0"/>
                        </a:spcBef>
                        <a:spcAft>
                          <a:spcPts val="0"/>
                        </a:spcAft>
                        <a:buClrTx/>
                        <a:buSzTx/>
                        <a:buFontTx/>
                        <a:buNone/>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利亚齐扎·萨比罗娃（Lyaziza Sabyrova）女士</a:t>
                      </a: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rtl="0">
                        <a:lnSpc>
                          <a:spcPct val="100000"/>
                        </a:lnSpc>
                        <a:spcBef>
                          <a:spcPts val="0"/>
                        </a:spcBef>
                        <a:spcAft>
                          <a:spcPts val="0"/>
                        </a:spcAft>
                        <a:buClrTx/>
                        <a:buSzTx/>
                        <a:buFontTx/>
                        <a:buNone/>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亚行中西亚局区域合作与业务协调处处长</a:t>
                      </a:r>
                      <a:endParaRPr lang="zh-CN" altLang="en-US" dirty="0"/>
                    </a:p>
                  </a:txBody>
                  <a:tcPr>
                    <a:lnL w="12700" cap="flat" cmpd="sng" algn="ctr">
                      <a:solidFill>
                        <a:schemeClr val="bg1"/>
                      </a:solidFill>
                      <a:prstDash val="sysDot"/>
                      <a:round/>
                      <a:headEnd type="none" w="med" len="med"/>
                      <a:tailEnd type="none" w="med" len="med"/>
                    </a:lnL>
                    <a:lnR w="12700">
                      <a:solidFill>
                        <a:schemeClr val="bg1"/>
                      </a:solidFill>
                    </a:lnR>
                    <a:lnB w="0">
                      <a:noFill/>
                    </a:lnB>
                    <a:lnTlToBr w="0">
                      <a:noFill/>
                    </a:lnTlToBr>
                    <a:lnBlToTr w="0">
                      <a:noFill/>
                    </a:lnBlToTr>
                    <a:solidFill>
                      <a:schemeClr val="accent6">
                        <a:lumMod val="20000"/>
                        <a:lumOff val="80000"/>
                      </a:schemeClr>
                    </a:solidFill>
                  </a:tcPr>
                </a:tc>
                <a:tc hMerge="1">
                  <a:txBody>
                    <a:bodyPr/>
                    <a:lstStyle/>
                    <a:p>
                      <a:pPr marL="0" marR="0" lvl="0" indent="0" algn="l" rtl="0" eaLnBrk="1" fontAlgn="auto" latinLnBrk="0" hangingPunct="1">
                        <a:lnSpc>
                          <a:spcPct val="100000"/>
                        </a:lnSpc>
                        <a:spcBef>
                          <a:spcPts val="0"/>
                        </a:spcBef>
                        <a:spcAft>
                          <a:spcPts val="0"/>
                        </a:spcAft>
                        <a:buClrTx/>
                        <a:buSzTx/>
                        <a:buFontTx/>
                        <a:buNone/>
                      </a:pPr>
                      <a:r>
                        <a:rPr lang="zh-CN" b="1" i="0" u="none" kern="1200" baseline="0">
                          <a:solidFill>
                            <a:schemeClr val="dk1"/>
                          </a:solidFill>
                          <a:effectLst/>
                          <a:latin typeface="Arial"/>
                          <a:ea typeface="+mn-ea"/>
                          <a:cs typeface="Arial"/>
                        </a:rPr>
                        <a:t>利亚齐扎·萨比罗娃（Lyaziza Sabyrova）女士</a:t>
                      </a:r>
                    </a:p>
                    <a:p>
                      <a:pPr marL="0" marR="0" lvl="0" indent="0" algn="l" rtl="0" eaLnBrk="1" fontAlgn="auto" latinLnBrk="0" hangingPunct="1">
                        <a:lnSpc>
                          <a:spcPct val="100000"/>
                        </a:lnSpc>
                        <a:spcBef>
                          <a:spcPts val="0"/>
                        </a:spcBef>
                        <a:spcAft>
                          <a:spcPts val="0"/>
                        </a:spcAft>
                        <a:buClrTx/>
                        <a:buSzTx/>
                        <a:buFontTx/>
                        <a:buNone/>
                      </a:pPr>
                      <a:r>
                        <a:rPr lang="zh-CN" sz="1000" b="0" i="0" u="none" kern="1200" baseline="0">
                          <a:solidFill>
                            <a:schemeClr val="dk1"/>
                          </a:solidFill>
                          <a:effectLst/>
                          <a:latin typeface="Arial"/>
                          <a:ea typeface="+mn-ea"/>
                          <a:cs typeface="Arial"/>
                        </a:rPr>
                        <a:t>亚行中西亚局区域合作与业务协调处处长</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10:40–12:30</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kern="1200" baseline="0" dirty="0">
                          <a:solidFill>
                            <a:schemeClr val="dk1"/>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代表团团长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（4分钟干预）</a:t>
                      </a:r>
                      <a:endParaRPr lang="zh-CN" sz="1400" b="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kern="1200" baseline="0">
                          <a:solidFill>
                            <a:schemeClr val="dk1"/>
                          </a:solidFill>
                          <a:effectLst/>
                          <a:latin typeface="Arial"/>
                          <a:ea typeface="+mn-ea"/>
                          <a:cs typeface="Arial"/>
                        </a:rPr>
                        <a:t>主持人：陈诗新先生</a:t>
                      </a:r>
                      <a:endParaRPr lang="zh-CN" sz="1100" b="1" kern="1200">
                        <a:solidFill>
                          <a:schemeClr val="dk1"/>
                        </a:solidFill>
                        <a:effectLst/>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000" b="0" i="0" u="none" kern="1200" baseline="0">
                          <a:solidFill>
                            <a:schemeClr val="dk1"/>
                          </a:solidFill>
                          <a:effectLst/>
                          <a:latin typeface="Arial"/>
                          <a:ea typeface="+mn-ea"/>
                          <a:cs typeface="Arial"/>
                        </a:rPr>
                        <a:t>亚行副行长（主管南亚局和中西亚局事务）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000" kern="1200">
                        <a:solidFill>
                          <a:schemeClr val="dk1"/>
                        </a:solidFill>
                        <a:effectLst/>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kern="1200" baseline="0">
                          <a:solidFill>
                            <a:schemeClr val="dk1"/>
                          </a:solidFill>
                          <a:effectLst/>
                          <a:highlight>
                            <a:srgbClr val="FFFF00"/>
                          </a:highlight>
                          <a:latin typeface="Arial"/>
                          <a:ea typeface="+mn-ea"/>
                          <a:cs typeface="Arial"/>
                        </a:rPr>
                        <a:t>代表团团长 </a:t>
                      </a:r>
                      <a:endParaRPr lang="zh-CN" sz="1200" b="1" kern="1200">
                        <a:solidFill>
                          <a:schemeClr val="dk1"/>
                        </a:solidFill>
                        <a:effectLst/>
                        <a:highlight>
                          <a:srgbClr val="FFFF00"/>
                        </a:highlight>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none" kern="1200" baseline="0">
                          <a:solidFill>
                            <a:schemeClr val="dk1"/>
                          </a:solidFill>
                          <a:effectLst/>
                          <a:latin typeface="Arial"/>
                          <a:ea typeface="+mn-ea"/>
                          <a:cs typeface="Arial"/>
                        </a:rPr>
                        <a:t>（4分钟干预）</a:t>
                      </a:r>
                    </a:p>
                  </a:txBody>
                  <a:tcPr>
                    <a:lnL w="12700"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48449663"/>
                  </a:ext>
                </a:extLst>
              </a:tr>
            </a:tbl>
          </a:graphicData>
        </a:graphic>
      </p:graphicFrame>
    </p:spTree>
    <p:extLst>
      <p:ext uri="{BB962C8B-B14F-4D97-AF65-F5344CB8AC3E}">
        <p14:creationId xmlns:p14="http://schemas.microsoft.com/office/powerpoint/2010/main" val="118222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EB971-2B00-087A-1457-7BB26300B3B9}"/>
              </a:ext>
            </a:extLst>
          </p:cNvPr>
          <p:cNvSpPr>
            <a:spLocks noGrp="1"/>
          </p:cNvSpPr>
          <p:nvPr>
            <p:ph type="title"/>
          </p:nvPr>
        </p:nvSpPr>
        <p:spPr>
          <a:xfrm>
            <a:off x="278296" y="121094"/>
            <a:ext cx="10515600" cy="610495"/>
          </a:xfrm>
        </p:spPr>
        <p:txBody>
          <a:bodyPr>
            <a:noAutofit/>
          </a:bodyPr>
          <a:lstStyle/>
          <a:p>
            <a:pPr algn="l" rtl="0">
              <a:lnSpc>
                <a:spcPct val="100000"/>
              </a:lnSpc>
            </a:pPr>
            <a:r>
              <a:rPr lang="zh-CN" b="1" i="0" u="none" baseline="0" dirty="0">
                <a:latin typeface="Times New Roman" panose="02020603050405020304" pitchFamily="18" charset="0"/>
                <a:ea typeface="宋体" panose="02010600030101010101" pitchFamily="2" charset="-122"/>
                <a:cs typeface="Times New Roman" panose="02020603050405020304" pitchFamily="18" charset="0"/>
              </a:rPr>
              <a:t>第22次部长级会议日程</a:t>
            </a:r>
            <a:r>
              <a:rPr lang="zh-CN" sz="2000" b="1" i="0" u="none" baseline="0" dirty="0">
                <a:latin typeface="Times New Roman" panose="02020603050405020304" pitchFamily="18" charset="0"/>
                <a:ea typeface="宋体" panose="02010600030101010101" pitchFamily="2" charset="-122"/>
                <a:cs typeface="Times New Roman" panose="02020603050405020304" pitchFamily="18" charset="0"/>
              </a:rPr>
              <a:t>（下午）       比尔特莫尔酒店</a:t>
            </a:r>
            <a:endParaRPr lang="zh-CN" sz="2000" b="1"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Table 2">
            <a:extLst>
              <a:ext uri="{FF2B5EF4-FFF2-40B4-BE49-F238E27FC236}">
                <a16:creationId xmlns:a16="http://schemas.microsoft.com/office/drawing/2014/main" id="{A344AB9A-8F72-D5E2-750E-E635F4757F00}"/>
              </a:ext>
            </a:extLst>
          </p:cNvPr>
          <p:cNvGraphicFramePr>
            <a:graphicFrameLocks noGrp="1"/>
          </p:cNvGraphicFramePr>
          <p:nvPr>
            <p:extLst>
              <p:ext uri="{D42A27DB-BD31-4B8C-83A1-F6EECF244321}">
                <p14:modId xmlns:p14="http://schemas.microsoft.com/office/powerpoint/2010/main" val="3735887252"/>
              </p:ext>
            </p:extLst>
          </p:nvPr>
        </p:nvGraphicFramePr>
        <p:xfrm>
          <a:off x="278296" y="810563"/>
          <a:ext cx="11809080" cy="3116640"/>
        </p:xfrm>
        <a:graphic>
          <a:graphicData uri="http://schemas.openxmlformats.org/drawingml/2006/table">
            <a:tbl>
              <a:tblPr>
                <a:tableStyleId>{5C22544A-7EE6-4342-B048-85BDC9FD1C3A}</a:tableStyleId>
              </a:tblPr>
              <a:tblGrid>
                <a:gridCol w="1364974">
                  <a:extLst>
                    <a:ext uri="{9D8B030D-6E8A-4147-A177-3AD203B41FA5}">
                      <a16:colId xmlns:a16="http://schemas.microsoft.com/office/drawing/2014/main" val="1116675463"/>
                    </a:ext>
                  </a:extLst>
                </a:gridCol>
                <a:gridCol w="5110106">
                  <a:extLst>
                    <a:ext uri="{9D8B030D-6E8A-4147-A177-3AD203B41FA5}">
                      <a16:colId xmlns:a16="http://schemas.microsoft.com/office/drawing/2014/main" val="1729889060"/>
                    </a:ext>
                  </a:extLst>
                </a:gridCol>
                <a:gridCol w="5334000">
                  <a:extLst>
                    <a:ext uri="{9D8B030D-6E8A-4147-A177-3AD203B41FA5}">
                      <a16:colId xmlns:a16="http://schemas.microsoft.com/office/drawing/2014/main" val="996352853"/>
                    </a:ext>
                  </a:extLst>
                </a:gridCol>
              </a:tblGrid>
              <a:tr h="373440">
                <a:tc rowSpan="2">
                  <a:txBody>
                    <a:bodyPr/>
                    <a:lstStyle/>
                    <a:p>
                      <a:pPr algn="l" rtl="0">
                        <a:lnSpc>
                          <a:spcPct val="100000"/>
                        </a:lnSpc>
                      </a:pPr>
                      <a:r>
                        <a:rPr lang="zh-CN" sz="1800" b="1" i="0" u="none" baseline="0">
                          <a:solidFill>
                            <a:srgbClr val="00B050"/>
                          </a:solidFill>
                          <a:latin typeface="Times New Roman" panose="02020603050405020304" pitchFamily="18" charset="0"/>
                          <a:ea typeface="宋体" panose="02010600030101010101" pitchFamily="2" charset="-122"/>
                          <a:cs typeface="Times New Roman" panose="02020603050405020304" pitchFamily="18" charset="0"/>
                        </a:rPr>
                        <a:t>第2场会议</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14:00–15:30 </a:t>
                      </a:r>
                    </a:p>
                    <a:p>
                      <a:pPr>
                        <a:lnSpc>
                          <a:spcPct val="100000"/>
                        </a:lnSpc>
                      </a:pPr>
                      <a:endParaRPr lang="zh-CN" sz="1800" b="1">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l" rtl="0">
                        <a:lnSpc>
                          <a:spcPct val="100000"/>
                        </a:lnSpc>
                      </a:pPr>
                      <a:r>
                        <a:rPr lang="zh-CN" sz="1600" b="1" i="0" u="none" kern="1200" baseline="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CAREC地区贸易流动重新定向及备用路线 </a:t>
                      </a:r>
                      <a:endParaRPr lang="zh-CN" sz="1600" b="1" kern="12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hMerge="1">
                  <a:txBody>
                    <a:bodyPr/>
                    <a:lstStyle/>
                    <a:p>
                      <a:endParaRPr lang="zh-CN" sz="1600" b="1">
                        <a:latin typeface="Arial" panose="020B0604020202020204" pitchFamily="34" charset="0"/>
                        <a:cs typeface="Arial" panose="020B0604020202020204" pitchFamily="34" charset="0"/>
                      </a:endParaRPr>
                    </a:p>
                    <a:p>
                      <a:endParaRPr lang="zh-CN" sz="300" b="1">
                        <a:latin typeface="Arial" panose="020B0604020202020204" pitchFamily="34" charset="0"/>
                        <a:cs typeface="Arial" panose="020B0604020202020204" pitchFamily="34" charset="0"/>
                      </a:endParaRPr>
                    </a:p>
                    <a:p>
                      <a:pPr algn="l" rtl="0"/>
                      <a:r>
                        <a:rPr lang="zh-CN" sz="1000" b="0" i="0" u="none" kern="1200" baseline="0">
                          <a:solidFill>
                            <a:schemeClr val="dk1"/>
                          </a:solidFill>
                          <a:effectLst/>
                          <a:latin typeface="Arial" panose="020B0604020202020204" pitchFamily="34" charset="0"/>
                          <a:ea typeface="+mn-ea"/>
                          <a:cs typeface="Arial" panose="020B0604020202020204" pitchFamily="34" charset="0"/>
                        </a:rPr>
                        <a:t>09:15–09:25 </a:t>
                      </a:r>
                      <a:endParaRPr lang="zh-CN" sz="1000" b="1">
                        <a:latin typeface="Arial" panose="020B0604020202020204" pitchFamily="34" charset="0"/>
                        <a:cs typeface="Arial" panose="020B0604020202020204" pitchFamily="34" charset="0"/>
                      </a:endParaRPr>
                    </a:p>
                  </a:txBody>
                  <a:tcPr>
                    <a:lnL w="12700" cmpd="sng">
                      <a:noFill/>
                    </a:lnL>
                  </a:tcPr>
                </a:tc>
                <a:extLst>
                  <a:ext uri="{0D108BD9-81ED-4DB2-BD59-A6C34878D82A}">
                    <a16:rowId xmlns:a16="http://schemas.microsoft.com/office/drawing/2014/main" val="4010157256"/>
                  </a:ext>
                </a:extLst>
              </a:tr>
              <a:tr h="429141">
                <a:tc vMerge="1">
                  <a:txBody>
                    <a:bodyPr/>
                    <a:lstStyle/>
                    <a:p>
                      <a:endParaRPr lang="zh-CN" sz="11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rtl="0">
                        <a:lnSpc>
                          <a:spcPct val="100000"/>
                        </a:lnSpc>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主持人：叶夫根尼·朱可夫（Yevgeniy Zhukov）先生</a:t>
                      </a:r>
                    </a:p>
                    <a:p>
                      <a:pPr algn="l" rtl="0">
                        <a:lnSpc>
                          <a:spcPct val="100000"/>
                        </a:lnSpc>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亚行中西亚局局长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sz="1400" b="1" kern="120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13308055"/>
                  </a:ext>
                </a:extLst>
              </a:tr>
              <a:tr h="1928479">
                <a:tc>
                  <a:txBody>
                    <a:bodyPr/>
                    <a:lstStyle/>
                    <a:p>
                      <a:pPr>
                        <a:lnSpc>
                          <a:spcPct val="100000"/>
                        </a:lnSpc>
                      </a:pPr>
                      <a:endParaRPr lang="zh-CN" sz="11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sz="1400" b="1"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rtl="0" eaLnBrk="1" fontAlgn="auto" latinLnBrk="0" hangingPunct="1">
                        <a:lnSpc>
                          <a:spcPct val="100000"/>
                        </a:lnSpc>
                        <a:spcBef>
                          <a:spcPts val="0"/>
                        </a:spcBef>
                        <a:spcAft>
                          <a:spcPts val="0"/>
                        </a:spcAft>
                        <a:buClrTx/>
                        <a:buSzTx/>
                        <a:buFontTx/>
                        <a:buNone/>
                      </a:pPr>
                      <a:r>
                        <a:rPr lang="zh-CN" sz="1400" b="1" i="0" u="none" baseline="0" dirty="0">
                          <a:latin typeface="Times New Roman" panose="02020603050405020304" pitchFamily="18" charset="0"/>
                          <a:ea typeface="宋体" panose="02010600030101010101" pitchFamily="2" charset="-122"/>
                          <a:cs typeface="Times New Roman" panose="02020603050405020304" pitchFamily="18" charset="0"/>
                        </a:rPr>
                        <a:t>CAREC研究：外部冲击下的贸易流动重新定向以及CAREC地区的备用过境路线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400" b="1"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14:00–14:20</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baseline="0" dirty="0">
                          <a:latin typeface="Times New Roman" panose="02020603050405020304" pitchFamily="18" charset="0"/>
                          <a:ea typeface="宋体" panose="02010600030101010101" pitchFamily="2" charset="-122"/>
                          <a:cs typeface="Times New Roman" panose="02020603050405020304" pitchFamily="18" charset="0"/>
                        </a:rPr>
                        <a:t>罗曼·莫吉廖夫斯基（Roman Mogilevskii）先生</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baseline="0" dirty="0">
                          <a:latin typeface="Times New Roman" panose="02020603050405020304" pitchFamily="18" charset="0"/>
                          <a:ea typeface="宋体" panose="02010600030101010101" pitchFamily="2" charset="-122"/>
                          <a:cs typeface="Times New Roman" panose="02020603050405020304" pitchFamily="18" charset="0"/>
                        </a:rPr>
                        <a:t>亚行中西亚局区域合作与业务协调处高级经济学家</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400" b="1" dirty="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ap="flat" cmpd="sng" algn="ctr">
                      <a:solidFill>
                        <a:schemeClr val="bg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sz="1400" b="1"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baseline="0" dirty="0">
                          <a:latin typeface="Times New Roman" panose="02020603050405020304" pitchFamily="18" charset="0"/>
                          <a:ea typeface="宋体" panose="02010600030101010101" pitchFamily="2" charset="-122"/>
                          <a:cs typeface="Times New Roman" panose="02020603050405020304" pitchFamily="18" charset="0"/>
                        </a:rPr>
                        <a:t>开放式讨论</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400" b="1"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14:20–15:30</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世界银行[待定]</a:t>
                      </a:r>
                    </a:p>
                    <a:p>
                      <a:pPr marL="0" marR="0" lvl="0" indent="0" algn="l" rtl="0" eaLnBrk="1" fontAlgn="auto" latinLnBrk="0" hangingPunct="1">
                        <a:lnSpc>
                          <a:spcPct val="100000"/>
                        </a:lnSpc>
                        <a:spcBef>
                          <a:spcPts val="0"/>
                        </a:spcBef>
                        <a:spcAft>
                          <a:spcPts val="0"/>
                        </a:spcAft>
                        <a:buClrTx/>
                        <a:buSzTx/>
                        <a:buFontTx/>
                        <a:buNone/>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欧洲复兴开发银行[待定] </a:t>
                      </a:r>
                    </a:p>
                    <a:p>
                      <a:pPr marL="0" marR="0" lvl="0" indent="0" algn="l" rtl="0" eaLnBrk="1" fontAlgn="auto" latinLnBrk="0" hangingPunct="1">
                        <a:lnSpc>
                          <a:spcPct val="100000"/>
                        </a:lnSpc>
                        <a:spcBef>
                          <a:spcPts val="0"/>
                        </a:spcBef>
                        <a:spcAft>
                          <a:spcPts val="0"/>
                        </a:spcAft>
                        <a:buClrTx/>
                        <a:buSzTx/>
                        <a:buFontTx/>
                        <a:buNone/>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跨里海国际运输走廊国际协会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私营部门代表[待定]</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400" b="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rtl="0" eaLnBrk="1" fontAlgn="auto" latinLnBrk="0" hangingPunct="1">
                        <a:lnSpc>
                          <a:spcPct val="100000"/>
                        </a:lnSpc>
                        <a:spcBef>
                          <a:spcPts val="0"/>
                        </a:spcBef>
                        <a:spcAft>
                          <a:spcPts val="0"/>
                        </a:spcAft>
                        <a:buClrTx/>
                        <a:buSzTx/>
                        <a:buFontTx/>
                        <a:buNone/>
                      </a:pPr>
                      <a:r>
                        <a:rPr lang="zh-CN" sz="1400" b="1" i="0" u="none" kern="1200" baseline="0" dirty="0">
                          <a:solidFill>
                            <a:schemeClr val="dk1"/>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欢迎国别代表和其他发展伙伴进行干预（可选）。 </a:t>
                      </a:r>
                    </a:p>
                  </a:txBody>
                  <a:tcPr>
                    <a:lnL w="12700"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48640864"/>
                  </a:ext>
                </a:extLst>
              </a:tr>
            </a:tbl>
          </a:graphicData>
        </a:graphic>
      </p:graphicFrame>
      <p:graphicFrame>
        <p:nvGraphicFramePr>
          <p:cNvPr id="6" name="Table 2">
            <a:extLst>
              <a:ext uri="{FF2B5EF4-FFF2-40B4-BE49-F238E27FC236}">
                <a16:creationId xmlns:a16="http://schemas.microsoft.com/office/drawing/2014/main" id="{364F3B1E-B577-C13B-5BAB-B7FB37DBBC5C}"/>
              </a:ext>
            </a:extLst>
          </p:cNvPr>
          <p:cNvGraphicFramePr>
            <a:graphicFrameLocks noGrp="1"/>
          </p:cNvGraphicFramePr>
          <p:nvPr>
            <p:extLst>
              <p:ext uri="{D42A27DB-BD31-4B8C-83A1-F6EECF244321}">
                <p14:modId xmlns:p14="http://schemas.microsoft.com/office/powerpoint/2010/main" val="2747684067"/>
              </p:ext>
            </p:extLst>
          </p:nvPr>
        </p:nvGraphicFramePr>
        <p:xfrm>
          <a:off x="172279" y="4298510"/>
          <a:ext cx="11904983" cy="2577876"/>
        </p:xfrm>
        <a:graphic>
          <a:graphicData uri="http://schemas.openxmlformats.org/drawingml/2006/table">
            <a:tbl>
              <a:tblPr>
                <a:tableStyleId>{5C22544A-7EE6-4342-B048-85BDC9FD1C3A}</a:tableStyleId>
              </a:tblPr>
              <a:tblGrid>
                <a:gridCol w="1491325">
                  <a:extLst>
                    <a:ext uri="{9D8B030D-6E8A-4147-A177-3AD203B41FA5}">
                      <a16:colId xmlns:a16="http://schemas.microsoft.com/office/drawing/2014/main" val="1116675463"/>
                    </a:ext>
                  </a:extLst>
                </a:gridCol>
                <a:gridCol w="2583946">
                  <a:extLst>
                    <a:ext uri="{9D8B030D-6E8A-4147-A177-3AD203B41FA5}">
                      <a16:colId xmlns:a16="http://schemas.microsoft.com/office/drawing/2014/main" val="1729889060"/>
                    </a:ext>
                  </a:extLst>
                </a:gridCol>
                <a:gridCol w="2473005">
                  <a:extLst>
                    <a:ext uri="{9D8B030D-6E8A-4147-A177-3AD203B41FA5}">
                      <a16:colId xmlns:a16="http://schemas.microsoft.com/office/drawing/2014/main" val="684020109"/>
                    </a:ext>
                  </a:extLst>
                </a:gridCol>
                <a:gridCol w="2746803">
                  <a:extLst>
                    <a:ext uri="{9D8B030D-6E8A-4147-A177-3AD203B41FA5}">
                      <a16:colId xmlns:a16="http://schemas.microsoft.com/office/drawing/2014/main" val="996352853"/>
                    </a:ext>
                  </a:extLst>
                </a:gridCol>
                <a:gridCol w="2609904">
                  <a:extLst>
                    <a:ext uri="{9D8B030D-6E8A-4147-A177-3AD203B41FA5}">
                      <a16:colId xmlns:a16="http://schemas.microsoft.com/office/drawing/2014/main" val="26062890"/>
                    </a:ext>
                  </a:extLst>
                </a:gridCol>
              </a:tblGrid>
              <a:tr h="354323">
                <a:tc rowSpan="3">
                  <a:txBody>
                    <a:bodyPr/>
                    <a:lstStyle/>
                    <a:p>
                      <a:pPr algn="l" rtl="0"/>
                      <a:r>
                        <a:rPr lang="zh-CN" sz="1800" b="1" i="0" u="none" baseline="0">
                          <a:solidFill>
                            <a:srgbClr val="00B050"/>
                          </a:solidFill>
                          <a:latin typeface="Times New Roman" panose="02020603050405020304" pitchFamily="18" charset="0"/>
                          <a:ea typeface="宋体" panose="02010600030101010101" pitchFamily="2" charset="-122"/>
                          <a:cs typeface="Times New Roman" panose="02020603050405020304" pitchFamily="18" charset="0"/>
                        </a:rPr>
                        <a:t>闭幕会议</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15:50–16:25 </a:t>
                      </a:r>
                    </a:p>
                    <a:p>
                      <a:endParaRPr lang="zh-CN" sz="1800" b="1">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ap="flat" cmpd="sng" algn="ctr">
                      <a:solidFill>
                        <a:srgbClr val="00B05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rtl="0"/>
                      <a:r>
                        <a:rPr lang="zh-CN" sz="1600" b="1" i="0"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通过《部长联合声明》 </a:t>
                      </a:r>
                    </a:p>
                    <a:p>
                      <a:endParaRPr lang="zh-CN" sz="3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ap="flat" cmpd="sng" algn="ctr">
                      <a:solidFill>
                        <a:schemeClr val="bg1"/>
                      </a:solidFill>
                      <a:prstDash val="sysDot"/>
                      <a:round/>
                      <a:headEnd type="none" w="med" len="med"/>
                      <a:tailEnd type="none" w="med" len="med"/>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algn="l" rtl="0"/>
                      <a:r>
                        <a:rPr lang="zh-CN" sz="1600" b="1" i="0"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2024年CAREC轮值主席国声明</a:t>
                      </a:r>
                    </a:p>
                    <a:p>
                      <a:endParaRPr lang="zh-CN" sz="300" b="1">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bg1"/>
                      </a:solidFill>
                      <a:prstDash val="sysDot"/>
                      <a:round/>
                      <a:headEnd type="none" w="med" len="med"/>
                      <a:tailEnd type="none" w="med" len="med"/>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algn="l" rtl="0"/>
                      <a:r>
                        <a:rPr lang="zh-CN" sz="1600" b="1" i="0"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闭幕致辞 </a:t>
                      </a:r>
                    </a:p>
                    <a:p>
                      <a:endParaRPr lang="zh-CN" sz="1600" b="1">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sz="300" b="1">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600" b="1" i="1"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晚宴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600" b="1" i="1" u="none" kern="12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761794439"/>
                  </a:ext>
                </a:extLst>
              </a:tr>
              <a:tr h="789642">
                <a:tc vMerge="1">
                  <a:txBody>
                    <a:bodyPr/>
                    <a:lstStyle/>
                    <a:p>
                      <a:endParaRPr lang="zh-CN" sz="11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15:50–16:05 </a:t>
                      </a:r>
                      <a:endParaRPr lang="zh-CN" sz="14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rtl="0"/>
                      <a:r>
                        <a:rPr lang="zh-CN" sz="1400" b="1"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莱万·达维塔什维利（Levan Davitashvili）先生</a:t>
                      </a:r>
                      <a:endParaRPr lang="zh-CN" sz="14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rtl="0"/>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  </a:t>
                      </a:r>
                    </a:p>
                    <a:p>
                      <a:pPr algn="l" rtl="0"/>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格鲁吉亚经济与可持续发展部副部长</a:t>
                      </a:r>
                      <a:endParaRPr lang="zh-CN" sz="1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ap="flat" cmpd="sng" algn="ctr">
                      <a:solidFill>
                        <a:schemeClr val="bg1"/>
                      </a:solidFill>
                      <a:prstDash val="sysDot"/>
                      <a:round/>
                      <a:headEnd type="none" w="med" len="med"/>
                      <a:tailEnd type="none" w="med" len="med"/>
                    </a:lnR>
                    <a:lnT w="12700" cmpd="sng">
                      <a:noFill/>
                    </a:lnT>
                    <a:lnB w="12700" cap="flat" cmpd="sng" algn="ctr">
                      <a:solidFill>
                        <a:srgbClr val="00B050"/>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l" defTabSz="914400" rtl="0" eaLnBrk="1" latinLnBrk="0" hangingPunct="1"/>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16:05–16:10</a:t>
                      </a:r>
                    </a:p>
                    <a:p>
                      <a:pPr marL="0" algn="l" rtl="0" eaLnBrk="1" latinLnBrk="0" hangingPunct="1"/>
                      <a:endParaRPr lang="zh-CN" sz="140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rtl="0"/>
                      <a:r>
                        <a:rPr lang="zh-CN" sz="1400" b="0" i="0" u="none" kern="1200" baseline="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CAREC哈萨克斯坦高级官员/国别联络人 </a:t>
                      </a:r>
                    </a:p>
                  </a:txBody>
                  <a:tcPr>
                    <a:lnL w="12700" cap="flat" cmpd="sng" algn="ctr">
                      <a:solidFill>
                        <a:schemeClr val="bg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16:10–16:25</a:t>
                      </a:r>
                      <a:endParaRPr lang="zh-CN" sz="14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盖纳迪·阿维拉泽（Genadi Arveladze）先生</a:t>
                      </a:r>
                      <a:endParaRPr lang="zh-CN" sz="1400" b="1"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rtl="0"/>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格鲁吉亚经济与可持续发展部副部长、中亚区域经济合作格鲁吉亚国别联络人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i="0" u="none" kern="1200" baseline="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19:00–21:00</a:t>
                      </a:r>
                    </a:p>
                    <a:p>
                      <a:pPr algn="l" rtl="0"/>
                      <a:r>
                        <a:rPr lang="zh-CN" sz="1400" b="1" i="0" u="none" kern="1200" baseline="0">
                          <a:solidFill>
                            <a:schemeClr val="dk1"/>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邀请国别代表和发展伙伴 </a:t>
                      </a:r>
                    </a:p>
                    <a:p>
                      <a:endParaRPr lang="zh-CN" sz="1400" kern="120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400" b="1" i="0" u="none"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主办单位：格鲁吉亚政府</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00613337"/>
                  </a:ext>
                </a:extLst>
              </a:tr>
              <a:tr h="581436">
                <a:tc vMerge="1">
                  <a:txBody>
                    <a:bodyPr/>
                    <a:lstStyle/>
                    <a:p>
                      <a:endParaRPr lang="zh-CN" sz="1600" b="1">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B050"/>
                      </a:solidFill>
                      <a:prstDash val="sysDot"/>
                      <a:round/>
                      <a:headEnd type="none" w="med" len="med"/>
                      <a:tailEnd type="none" w="med" len="med"/>
                    </a:lnB>
                    <a:lnTlToBr w="12700" cmpd="sng">
                      <a:noFill/>
                      <a:prstDash val="solid"/>
                    </a:lnTlToBr>
                    <a:lnBlToTr w="12700" cmpd="sng">
                      <a:noFill/>
                      <a:prstDash val="solid"/>
                    </a:lnBlToTr>
                    <a:noFill/>
                  </a:tcPr>
                </a:tc>
                <a:tc gridSpan="4">
                  <a:txBody>
                    <a:bodyPr/>
                    <a:lstStyle/>
                    <a:p>
                      <a:endParaRPr lang="zh-CN" sz="1400" b="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noFill/>
                    </a:lnL>
                    <a:lnR w="12700" cmpd="sng">
                      <a:noFill/>
                    </a:lnR>
                    <a:lnT w="12700" cap="flat" cmpd="sng" algn="ctr">
                      <a:solidFill>
                        <a:srgbClr val="00B050"/>
                      </a:solidFill>
                      <a:prstDash val="sysDot"/>
                      <a:round/>
                      <a:headEnd type="none" w="med" len="med"/>
                      <a:tailEnd type="none" w="med" len="med"/>
                    </a:lnT>
                    <a:lnB w="12700" cap="flat" cmpd="sng" algn="ctr">
                      <a:solidFill>
                        <a:srgbClr val="00B050"/>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lnL w="12700" cmpd="sng">
                      <a:noFill/>
                    </a:lnL>
                    <a:lnT w="12700" cmpd="sng">
                      <a:noFill/>
                    </a:lnT>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688832756"/>
                  </a:ext>
                </a:extLst>
              </a:tr>
            </a:tbl>
          </a:graphicData>
        </a:graphic>
      </p:graphicFrame>
    </p:spTree>
    <p:extLst>
      <p:ext uri="{BB962C8B-B14F-4D97-AF65-F5344CB8AC3E}">
        <p14:creationId xmlns:p14="http://schemas.microsoft.com/office/powerpoint/2010/main" val="253106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44F97D-7F10-D404-B761-F5B8446BC76D}"/>
              </a:ext>
            </a:extLst>
          </p:cNvPr>
          <p:cNvSpPr>
            <a:spLocks noGrp="1"/>
          </p:cNvSpPr>
          <p:nvPr>
            <p:ph type="title"/>
          </p:nvPr>
        </p:nvSpPr>
        <p:spPr>
          <a:xfrm>
            <a:off x="578224" y="225469"/>
            <a:ext cx="10515600" cy="1129553"/>
          </a:xfrm>
        </p:spPr>
        <p:txBody>
          <a:bodyPr>
            <a:normAutofit/>
          </a:bodyPr>
          <a:lstStyle/>
          <a:p>
            <a:pPr algn="l" rtl="0"/>
            <a:r>
              <a:rPr lang="zh-CN" sz="3600" b="1" i="0" u="none" baseline="0">
                <a:latin typeface="Times New Roman" panose="02020603050405020304" pitchFamily="18" charset="0"/>
                <a:ea typeface="宋体" panose="02010600030101010101" pitchFamily="2" charset="-122"/>
                <a:cs typeface="Times New Roman" panose="02020603050405020304" pitchFamily="18" charset="0"/>
              </a:rPr>
              <a:t>关键成果及文件 </a:t>
            </a:r>
            <a:endParaRPr lang="zh-CN" sz="3600" b="1">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Table 2">
            <a:extLst>
              <a:ext uri="{FF2B5EF4-FFF2-40B4-BE49-F238E27FC236}">
                <a16:creationId xmlns:a16="http://schemas.microsoft.com/office/drawing/2014/main" id="{42E99D49-CB88-8529-AE4E-D6F1227CF945}"/>
              </a:ext>
            </a:extLst>
          </p:cNvPr>
          <p:cNvGraphicFramePr>
            <a:graphicFrameLocks noGrp="1"/>
          </p:cNvGraphicFramePr>
          <p:nvPr>
            <p:extLst>
              <p:ext uri="{D42A27DB-BD31-4B8C-83A1-F6EECF244321}">
                <p14:modId xmlns:p14="http://schemas.microsoft.com/office/powerpoint/2010/main" val="4246480051"/>
              </p:ext>
            </p:extLst>
          </p:nvPr>
        </p:nvGraphicFramePr>
        <p:xfrm>
          <a:off x="409222" y="1227666"/>
          <a:ext cx="11437818" cy="1034484"/>
        </p:xfrm>
        <a:graphic>
          <a:graphicData uri="http://schemas.openxmlformats.org/drawingml/2006/table">
            <a:tbl>
              <a:tblPr>
                <a:tableStyleId>{5C22544A-7EE6-4342-B048-85BDC9FD1C3A}</a:tableStyleId>
              </a:tblPr>
              <a:tblGrid>
                <a:gridCol w="2328333">
                  <a:extLst>
                    <a:ext uri="{9D8B030D-6E8A-4147-A177-3AD203B41FA5}">
                      <a16:colId xmlns:a16="http://schemas.microsoft.com/office/drawing/2014/main" val="1116675463"/>
                    </a:ext>
                  </a:extLst>
                </a:gridCol>
                <a:gridCol w="9109485">
                  <a:extLst>
                    <a:ext uri="{9D8B030D-6E8A-4147-A177-3AD203B41FA5}">
                      <a16:colId xmlns:a16="http://schemas.microsoft.com/office/drawing/2014/main" val="1729889060"/>
                    </a:ext>
                  </a:extLst>
                </a:gridCol>
              </a:tblGrid>
              <a:tr h="1034484">
                <a:tc>
                  <a:txBody>
                    <a:bodyPr/>
                    <a:lstStyle/>
                    <a:p>
                      <a:pPr algn="l" rtl="0"/>
                      <a:r>
                        <a:rPr lang="zh-CN" sz="2000" b="1" i="0" u="none" baseline="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提请各国部长批准的文件</a:t>
                      </a: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lvl="0" indent="-285750" algn="l" rtl="0">
                        <a:buFont typeface="Wingdings" panose="020B0604020202020204" pitchFamily="34" charset="0"/>
                        <a:buChar char="q"/>
                      </a:pPr>
                      <a:r>
                        <a:rPr lang="zh-CN" sz="20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CAREC气候变化愿景</a:t>
                      </a:r>
                      <a:endParaRPr lang="zh-CN"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Font typeface="Wingdings"/>
                        <a:buChar char="q"/>
                      </a:pPr>
                      <a:endParaRPr lang="zh-CN" sz="105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Font typeface="Wingdings" panose="020B0604020202020204" pitchFamily="34" charset="0"/>
                        <a:buChar char="q"/>
                      </a:pPr>
                      <a:r>
                        <a:rPr lang="zh-CN" sz="20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《中亚区域经济合作第22次部长级会议联合声明》 </a:t>
                      </a: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010157256"/>
                  </a:ext>
                </a:extLst>
              </a:tr>
            </a:tbl>
          </a:graphicData>
        </a:graphic>
      </p:graphicFrame>
      <p:graphicFrame>
        <p:nvGraphicFramePr>
          <p:cNvPr id="8" name="Table 2">
            <a:extLst>
              <a:ext uri="{FF2B5EF4-FFF2-40B4-BE49-F238E27FC236}">
                <a16:creationId xmlns:a16="http://schemas.microsoft.com/office/drawing/2014/main" id="{79CAEAC4-804A-6B12-5994-CD060A7F5C4C}"/>
              </a:ext>
            </a:extLst>
          </p:cNvPr>
          <p:cNvGraphicFramePr>
            <a:graphicFrameLocks noGrp="1"/>
          </p:cNvGraphicFramePr>
          <p:nvPr>
            <p:extLst>
              <p:ext uri="{D42A27DB-BD31-4B8C-83A1-F6EECF244321}">
                <p14:modId xmlns:p14="http://schemas.microsoft.com/office/powerpoint/2010/main" val="613501255"/>
              </p:ext>
            </p:extLst>
          </p:nvPr>
        </p:nvGraphicFramePr>
        <p:xfrm>
          <a:off x="437444" y="2363611"/>
          <a:ext cx="11405179" cy="4247712"/>
        </p:xfrm>
        <a:graphic>
          <a:graphicData uri="http://schemas.openxmlformats.org/drawingml/2006/table">
            <a:tbl>
              <a:tblPr>
                <a:tableStyleId>{5C22544A-7EE6-4342-B048-85BDC9FD1C3A}</a:tableStyleId>
              </a:tblPr>
              <a:tblGrid>
                <a:gridCol w="2300229">
                  <a:extLst>
                    <a:ext uri="{9D8B030D-6E8A-4147-A177-3AD203B41FA5}">
                      <a16:colId xmlns:a16="http://schemas.microsoft.com/office/drawing/2014/main" val="1116675463"/>
                    </a:ext>
                  </a:extLst>
                </a:gridCol>
                <a:gridCol w="9104950">
                  <a:extLst>
                    <a:ext uri="{9D8B030D-6E8A-4147-A177-3AD203B41FA5}">
                      <a16:colId xmlns:a16="http://schemas.microsoft.com/office/drawing/2014/main" val="1729889060"/>
                    </a:ext>
                  </a:extLst>
                </a:gridCol>
              </a:tblGrid>
              <a:tr h="4247712">
                <a:tc>
                  <a:txBody>
                    <a:bodyPr/>
                    <a:lstStyle/>
                    <a:p>
                      <a:pPr algn="l" rtl="0"/>
                      <a:r>
                        <a:rPr lang="zh-CN" sz="2000" b="1" i="0" u="none" baseline="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其他成果</a:t>
                      </a: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q"/>
                        <a:tabLst/>
                        <a:defRPr/>
                      </a:pPr>
                      <a:r>
                        <a:rPr lang="zh-CN" sz="2000" b="1" i="0" u="none" baseline="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CAREC气候与可持续发展项目筹备基金</a:t>
                      </a:r>
                    </a:p>
                    <a:p>
                      <a:pPr marL="285750" marR="0" lvl="0" indent="-285750" algn="l" defTabSz="914400" rtl="0">
                        <a:buClrTx/>
                        <a:buSzTx/>
                        <a:buFont typeface="Wingdings" panose="020B0604020202020204" pitchFamily="34" charset="0"/>
                        <a:buChar char="q"/>
                        <a:tabLst/>
                        <a:defRPr/>
                      </a:pPr>
                      <a:endParaRPr lang="zh-CN"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spcBef>
                          <a:spcPts val="0"/>
                        </a:spcBef>
                        <a:spcAft>
                          <a:spcPts val="0"/>
                        </a:spcAft>
                        <a:buClr>
                          <a:srgbClr val="000000"/>
                        </a:buClr>
                        <a:buSzTx/>
                        <a:buFont typeface="Wingdings" panose="020B0604020202020204" pitchFamily="34" charset="0"/>
                        <a:buChar char="q"/>
                      </a:pPr>
                      <a:r>
                        <a:rPr lang="zh-CN" sz="2000" b="1" i="0" u="none" kern="1200" baseline="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关于建立CAREC地区灾害风险转移机制的联合声明</a:t>
                      </a:r>
                      <a:endParaRPr lang="zh-CN" sz="2000" b="1"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marR="0" lvl="0" indent="-285750" algn="l" rtl="0" eaLnBrk="1" fontAlgn="auto" latinLnBrk="0" hangingPunct="1">
                        <a:lnSpc>
                          <a:spcPct val="100000"/>
                        </a:lnSpc>
                        <a:spcBef>
                          <a:spcPts val="0"/>
                        </a:spcBef>
                        <a:spcAft>
                          <a:spcPts val="0"/>
                        </a:spcAft>
                        <a:buClrTx/>
                        <a:buSzTx/>
                        <a:buFont typeface="Wingdings" panose="020B0604020202020204" pitchFamily="34" charset="0"/>
                        <a:buChar char="q"/>
                      </a:pPr>
                      <a:endParaRPr lang="zh-CN"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Font typeface="Wingdings" panose="020B0604020202020204" pitchFamily="34" charset="0"/>
                        <a:buChar char="q"/>
                      </a:pPr>
                      <a:r>
                        <a:rPr lang="zh-CN" sz="2000" b="1" i="0" u="none" baseline="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外部冲击下的贸易流动重新定向研究以及CAREC地区的备用过境路线</a:t>
                      </a:r>
                    </a:p>
                    <a:p>
                      <a:pPr marL="285750" lvl="0" indent="-285750" algn="l" rtl="0">
                        <a:buFont typeface="Wingdings" panose="020B0604020202020204" pitchFamily="34" charset="0"/>
                        <a:buChar char="q"/>
                      </a:pPr>
                      <a:endParaRPr lang="zh-CN"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Font typeface="Wingdings" panose="020B0604020202020204" pitchFamily="34" charset="0"/>
                        <a:buChar char="q"/>
                      </a:pPr>
                      <a:r>
                        <a:rPr lang="zh-CN" sz="2000" b="1" i="0" u="none" baseline="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中亚区域经济合作能源投资论坛</a:t>
                      </a:r>
                    </a:p>
                    <a:p>
                      <a:pPr marL="285750" lvl="0" indent="-285750" algn="l" rtl="0">
                        <a:buFont typeface="Wingdings" panose="020B0604020202020204" pitchFamily="34" charset="0"/>
                        <a:buChar char="q"/>
                      </a:pPr>
                      <a:endParaRPr lang="zh-CN"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Clr>
                          <a:srgbClr val="000000"/>
                        </a:buClr>
                        <a:buFont typeface="Wingdings" panose="020B0604020202020204" pitchFamily="34" charset="0"/>
                        <a:buChar char="q"/>
                      </a:pPr>
                      <a:r>
                        <a:rPr lang="zh-CN" sz="2000" b="1" i="0" u="none" strike="noStrike" baseline="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CAREC促进性别平等奖项</a:t>
                      </a:r>
                      <a:endParaRPr lang="zh-CN" sz="2000" b="0" i="0" u="none" strike="noStrike" noProof="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Font typeface="Wingdings" panose="020B0604020202020204" pitchFamily="34" charset="0"/>
                        <a:buChar char="q"/>
                      </a:pPr>
                      <a:endParaRPr lang="zh-CN"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Font typeface="Wingdings" panose="020B0604020202020204" pitchFamily="34" charset="0"/>
                        <a:buChar char="q"/>
                      </a:pPr>
                      <a:r>
                        <a:rPr lang="zh-CN" sz="2000" b="1" i="0" u="none" baseline="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CAREC旅游门户网站“VisitSilkRoad”</a:t>
                      </a: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Font typeface="Wingdings" panose="020B0604020202020204" pitchFamily="34" charset="0"/>
                        <a:buChar char="q"/>
                      </a:pPr>
                      <a:endParaRPr lang="zh-CN"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lvl="0" indent="-285750" algn="l" rtl="0">
                        <a:buFont typeface="Wingdings" panose="020B0604020202020204" pitchFamily="34" charset="0"/>
                        <a:buChar char="q"/>
                      </a:pPr>
                      <a:r>
                        <a:rPr lang="zh-CN" sz="2000" b="1" i="0" u="none" baseline="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《CAREC 2030进展报告》，包括知识产品与活动</a:t>
                      </a:r>
                    </a:p>
                  </a:txBody>
                  <a:tcPr>
                    <a:lnL w="12700" cmpd="sng">
                      <a:noFill/>
                    </a:lnL>
                    <a:lnR w="12700" cmpd="sng">
                      <a:noFill/>
                    </a:lnR>
                    <a:lnT w="12700" cap="flat" cmpd="sng" algn="ctr">
                      <a:solidFill>
                        <a:srgbClr val="00B050"/>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10157256"/>
                  </a:ext>
                </a:extLst>
              </a:tr>
            </a:tbl>
          </a:graphicData>
        </a:graphic>
      </p:graphicFrame>
    </p:spTree>
    <p:extLst>
      <p:ext uri="{BB962C8B-B14F-4D97-AF65-F5344CB8AC3E}">
        <p14:creationId xmlns:p14="http://schemas.microsoft.com/office/powerpoint/2010/main" val="378525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0B7AF4-6A57-F1F3-268E-A91103EAB903}"/>
              </a:ext>
            </a:extLst>
          </p:cNvPr>
          <p:cNvSpPr/>
          <p:nvPr/>
        </p:nvSpPr>
        <p:spPr>
          <a:xfrm>
            <a:off x="311354" y="1362405"/>
            <a:ext cx="7494365" cy="55488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itle 6">
            <a:extLst>
              <a:ext uri="{FF2B5EF4-FFF2-40B4-BE49-F238E27FC236}">
                <a16:creationId xmlns:a16="http://schemas.microsoft.com/office/drawing/2014/main" id="{2944F97D-7F10-D404-B761-F5B8446BC76D}"/>
              </a:ext>
            </a:extLst>
          </p:cNvPr>
          <p:cNvSpPr>
            <a:spLocks noGrp="1"/>
          </p:cNvSpPr>
          <p:nvPr>
            <p:ph type="title"/>
          </p:nvPr>
        </p:nvSpPr>
        <p:spPr>
          <a:xfrm>
            <a:off x="311354" y="184367"/>
            <a:ext cx="10515600" cy="1129553"/>
          </a:xfrm>
        </p:spPr>
        <p:txBody>
          <a:bodyPr>
            <a:normAutofit fontScale="90000"/>
          </a:bodyPr>
          <a:lstStyle/>
          <a:p>
            <a:pPr algn="l" rtl="0">
              <a:lnSpc>
                <a:spcPct val="100000"/>
              </a:lnSpc>
            </a:pPr>
            <a:r>
              <a:rPr lang="zh-CN" sz="3600" b="1" i="0" u="none" baseline="0">
                <a:latin typeface="Times New Roman" panose="02020603050405020304" pitchFamily="18" charset="0"/>
                <a:ea typeface="宋体" panose="02010600030101010101" pitchFamily="2" charset="-122"/>
                <a:cs typeface="Times New Roman" panose="02020603050405020304" pitchFamily="18" charset="0"/>
              </a:rPr>
              <a:t>CAREC第22次部长级会议《部长联合声明》纲要</a:t>
            </a:r>
            <a:br>
              <a:rPr lang="zh-CN" sz="3600" b="1">
                <a:latin typeface="Times New Roman" panose="02020603050405020304" pitchFamily="18" charset="0"/>
                <a:ea typeface="宋体" panose="02010600030101010101" pitchFamily="2" charset="-122"/>
                <a:cs typeface="Times New Roman" panose="02020603050405020304" pitchFamily="18" charset="0"/>
              </a:rPr>
            </a:br>
            <a:r>
              <a:rPr lang="zh-CN" sz="3600" b="0" i="0" u="none" baseline="0">
                <a:latin typeface="Times New Roman" panose="02020603050405020304" pitchFamily="18" charset="0"/>
                <a:ea typeface="宋体" panose="02010600030101010101" pitchFamily="2" charset="-122"/>
                <a:cs typeface="Times New Roman" panose="02020603050405020304" pitchFamily="18" charset="0"/>
              </a:rPr>
              <a:t> </a:t>
            </a:r>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68B8D226-CBFB-3B82-D3CA-0996DE245512}"/>
              </a:ext>
            </a:extLst>
          </p:cNvPr>
          <p:cNvSpPr>
            <a:spLocks noGrp="1"/>
          </p:cNvSpPr>
          <p:nvPr>
            <p:ph idx="1"/>
          </p:nvPr>
        </p:nvSpPr>
        <p:spPr>
          <a:xfrm>
            <a:off x="226422" y="1459375"/>
            <a:ext cx="8500988" cy="5113973"/>
          </a:xfrm>
        </p:spPr>
        <p:txBody>
          <a:bodyPr vert="horz" lIns="91440" tIns="45720" rIns="91440" bIns="45720" rtlCol="0" anchor="t">
            <a:noAutofit/>
          </a:bodyPr>
          <a:lstStyle/>
          <a:p>
            <a:pPr marL="0" indent="0" algn="l" rtl="0">
              <a:lnSpc>
                <a:spcPct val="100000"/>
              </a:lnSpc>
              <a:buNone/>
            </a:pPr>
            <a:r>
              <a:rPr lang="zh-CN" sz="2000" b="0" i="1"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主题：拥抱时代变革，重振区域合作</a:t>
            </a:r>
          </a:p>
          <a:p>
            <a:pPr marL="0" indent="0" algn="l" rtl="0">
              <a:lnSpc>
                <a:spcPct val="100000"/>
              </a:lnSpc>
              <a:buNone/>
            </a:pPr>
            <a:endParaRPr 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0" algn="l" rtl="0">
              <a:lnSpc>
                <a:spcPct val="100000"/>
              </a:lnSpc>
              <a:buNone/>
            </a:pPr>
            <a:r>
              <a:rPr lang="zh-CN" sz="2000"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《部长联合声明》草案包含部长们发表的以下声明：</a:t>
            </a:r>
          </a:p>
          <a:p>
            <a:pPr algn="l" rtl="0">
              <a:lnSpc>
                <a:spcPct val="100000"/>
              </a:lnSpc>
            </a:pPr>
            <a:r>
              <a:rPr lang="zh-CN" sz="20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批准</a:t>
            </a:r>
            <a:r>
              <a:rPr lang="zh-CN" sz="2000"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CAREC气候变化愿景 </a:t>
            </a:r>
            <a:endParaRPr lang="zh-CN" sz="2000" dirty="0">
              <a:latin typeface="Times New Roman" panose="02020603050405020304" pitchFamily="18" charset="0"/>
              <a:ea typeface="宋体" panose="02010600030101010101" pitchFamily="2" charset="-122"/>
              <a:cs typeface="Times New Roman" panose="02020603050405020304" pitchFamily="18" charset="0"/>
            </a:endParaRPr>
          </a:p>
          <a:p>
            <a:pPr algn="l" rtl="0">
              <a:lnSpc>
                <a:spcPct val="100000"/>
              </a:lnSpc>
            </a:pPr>
            <a:r>
              <a:rPr lang="zh-CN" sz="20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欢迎</a:t>
            </a:r>
            <a:r>
              <a:rPr lang="zh-CN" sz="2000"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提出CAREC气候与可持续发展项目筹备基金（CSPPF）概念，期待CSPPF基金的建立</a:t>
            </a:r>
          </a:p>
          <a:p>
            <a:pPr algn="l" rtl="0">
              <a:lnSpc>
                <a:spcPct val="100000"/>
              </a:lnSpc>
            </a:pPr>
            <a:r>
              <a:rPr lang="zh-CN" sz="20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注意</a:t>
            </a:r>
            <a:r>
              <a:rPr lang="zh-CN" sz="2000"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到在CAREC优先领域和跨领域主题方面取得的令人满意的进展。 </a:t>
            </a:r>
          </a:p>
          <a:p>
            <a:pPr algn="l" rtl="0">
              <a:lnSpc>
                <a:spcPct val="100000"/>
              </a:lnSpc>
            </a:pPr>
            <a:r>
              <a:rPr lang="zh-CN" sz="20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支持</a:t>
            </a:r>
            <a:r>
              <a:rPr lang="zh-CN" sz="2000"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《关于建立CAREC地区灾害风险转移机制的联合声明》中概述的各项行动</a:t>
            </a:r>
          </a:p>
          <a:p>
            <a:pPr algn="l" rtl="0">
              <a:lnSpc>
                <a:spcPct val="100000"/>
              </a:lnSpc>
            </a:pPr>
            <a:r>
              <a:rPr lang="zh-CN" sz="20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赞赏</a:t>
            </a:r>
            <a:r>
              <a:rPr lang="zh-CN" sz="2000"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正在进行的《中亚学院战略2021-2025》中期检查</a:t>
            </a:r>
          </a:p>
          <a:p>
            <a:pPr algn="l" rtl="0">
              <a:lnSpc>
                <a:spcPct val="100000"/>
              </a:lnSpc>
            </a:pPr>
            <a:r>
              <a:rPr lang="zh-CN" sz="20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呼吁</a:t>
            </a:r>
            <a:r>
              <a:rPr lang="zh-CN" sz="2000"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作出更多努力，扩大财政和技术资源，敦促所有合作伙伴确定和制定进一步调动私营部门兴趣和资金的解决方案</a:t>
            </a:r>
            <a:endParaRPr 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4D311A78-6D42-E321-5C49-AA1976630320}"/>
              </a:ext>
            </a:extLst>
          </p:cNvPr>
          <p:cNvPicPr>
            <a:picLocks noChangeAspect="1"/>
          </p:cNvPicPr>
          <p:nvPr/>
        </p:nvPicPr>
        <p:blipFill>
          <a:blip r:embed="rId2"/>
          <a:stretch>
            <a:fillRect/>
          </a:stretch>
        </p:blipFill>
        <p:spPr>
          <a:xfrm>
            <a:off x="8670631" y="2158446"/>
            <a:ext cx="3302500" cy="3174816"/>
          </a:xfrm>
          <a:prstGeom prst="rect">
            <a:avLst/>
          </a:prstGeom>
        </p:spPr>
      </p:pic>
      <p:sp>
        <p:nvSpPr>
          <p:cNvPr id="12" name="文本框 11">
            <a:extLst>
              <a:ext uri="{FF2B5EF4-FFF2-40B4-BE49-F238E27FC236}">
                <a16:creationId xmlns:a16="http://schemas.microsoft.com/office/drawing/2014/main" id="{600AAE63-5F88-F298-6DED-E8088575DDD9}"/>
              </a:ext>
            </a:extLst>
          </p:cNvPr>
          <p:cNvSpPr txBox="1"/>
          <p:nvPr/>
        </p:nvSpPr>
        <p:spPr>
          <a:xfrm>
            <a:off x="8880273" y="2968765"/>
            <a:ext cx="913810" cy="663897"/>
          </a:xfrm>
          <a:prstGeom prst="rect">
            <a:avLst/>
          </a:prstGeom>
          <a:solidFill>
            <a:schemeClr val="bg1"/>
          </a:solidFill>
        </p:spPr>
        <p:txBody>
          <a:bodyPr wrap="square" lIns="0" tIns="0" rIns="0" bIns="0" rtlCol="0" anchor="ctr" anchorCtr="0">
            <a:noAutofit/>
          </a:bodyPr>
          <a:lstStyle/>
          <a:p>
            <a:pPr algn="ctr" rtl="0"/>
            <a:r>
              <a:rPr lang="zh-CN" sz="1200" b="1" i="0" u="none" baseline="0" dirty="0">
                <a:latin typeface="Times New Roman" panose="02020603050405020304" pitchFamily="18" charset="0"/>
                <a:ea typeface="宋体" panose="02010600030101010101" pitchFamily="2" charset="-122"/>
                <a:cs typeface="Times New Roman" panose="02020603050405020304" pitchFamily="18" charset="0"/>
              </a:rPr>
              <a:t>经济和金融稳定</a:t>
            </a:r>
          </a:p>
          <a:p>
            <a:pPr algn="ctr" rtl="0"/>
            <a:r>
              <a:rPr lang="zh-CN" sz="1200" b="0" i="0" u="none" baseline="0" dirty="0">
                <a:latin typeface="Times New Roman" panose="02020603050405020304" pitchFamily="18" charset="0"/>
                <a:ea typeface="宋体" panose="02010600030101010101" pitchFamily="2" charset="-122"/>
                <a:cs typeface="Times New Roman" panose="02020603050405020304" pitchFamily="18" charset="0"/>
              </a:rPr>
              <a:t>集群1</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id="{D5AFDF67-5DCA-EB20-6FFA-EAF91B38D041}"/>
              </a:ext>
            </a:extLst>
          </p:cNvPr>
          <p:cNvSpPr txBox="1"/>
          <p:nvPr/>
        </p:nvSpPr>
        <p:spPr>
          <a:xfrm>
            <a:off x="9893365" y="2956418"/>
            <a:ext cx="913810" cy="663897"/>
          </a:xfrm>
          <a:prstGeom prst="rect">
            <a:avLst/>
          </a:prstGeom>
          <a:solidFill>
            <a:schemeClr val="bg1"/>
          </a:solidFill>
        </p:spPr>
        <p:txBody>
          <a:bodyPr wrap="square" lIns="0" tIns="0" rIns="0" bIns="0" rtlCol="0" anchor="ctr" anchorCtr="0">
            <a:noAutofit/>
          </a:bodyPr>
          <a:lstStyle/>
          <a:p>
            <a:pPr algn="ctr" rtl="0"/>
            <a:r>
              <a:rPr lang="zh-CN" sz="1200" b="1" i="0" u="none" baseline="0" dirty="0">
                <a:latin typeface="Times New Roman" panose="02020603050405020304" pitchFamily="18" charset="0"/>
                <a:ea typeface="宋体" panose="02010600030101010101" pitchFamily="2" charset="-122"/>
                <a:cs typeface="Times New Roman" panose="02020603050405020304" pitchFamily="18" charset="0"/>
              </a:rPr>
              <a:t>贸易、旅游和经济走廊</a:t>
            </a:r>
          </a:p>
          <a:p>
            <a:pPr algn="ctr" rtl="0"/>
            <a:r>
              <a:rPr lang="zh-CN" sz="1200" b="0" i="0" u="none" baseline="0" dirty="0">
                <a:latin typeface="Times New Roman" panose="02020603050405020304" pitchFamily="18" charset="0"/>
                <a:ea typeface="宋体" panose="02010600030101010101" pitchFamily="2" charset="-122"/>
                <a:cs typeface="Times New Roman" panose="02020603050405020304" pitchFamily="18" charset="0"/>
              </a:rPr>
              <a:t>集群2</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1C8ADF5D-F6D0-A2D2-F3B1-4D07B4B0DD9A}"/>
              </a:ext>
            </a:extLst>
          </p:cNvPr>
          <p:cNvSpPr txBox="1"/>
          <p:nvPr/>
        </p:nvSpPr>
        <p:spPr>
          <a:xfrm>
            <a:off x="10904964" y="2948798"/>
            <a:ext cx="1018399" cy="661732"/>
          </a:xfrm>
          <a:prstGeom prst="rect">
            <a:avLst/>
          </a:prstGeom>
          <a:solidFill>
            <a:schemeClr val="bg1"/>
          </a:solidFill>
        </p:spPr>
        <p:txBody>
          <a:bodyPr wrap="square" lIns="0" tIns="0" rIns="0" bIns="0" rtlCol="0" anchor="ctr" anchorCtr="0">
            <a:noAutofit/>
          </a:bodyPr>
          <a:lstStyle/>
          <a:p>
            <a:pPr algn="ctr" rtl="0"/>
            <a:r>
              <a:rPr lang="zh-CN" sz="1200" b="1" i="0" u="none" baseline="0" dirty="0">
                <a:latin typeface="Times New Roman" panose="02020603050405020304" pitchFamily="18" charset="0"/>
                <a:ea typeface="宋体" panose="02010600030101010101" pitchFamily="2" charset="-122"/>
                <a:cs typeface="Times New Roman" panose="02020603050405020304" pitchFamily="18" charset="0"/>
              </a:rPr>
              <a:t>基础设施与经济互联互通</a:t>
            </a:r>
          </a:p>
          <a:p>
            <a:pPr algn="ctr" rtl="0"/>
            <a:r>
              <a:rPr lang="zh-CN" sz="1200" b="0" i="0" u="none" baseline="0" dirty="0">
                <a:latin typeface="Times New Roman" panose="02020603050405020304" pitchFamily="18" charset="0"/>
                <a:ea typeface="宋体" panose="02010600030101010101" pitchFamily="2" charset="-122"/>
                <a:cs typeface="Times New Roman" panose="02020603050405020304" pitchFamily="18" charset="0"/>
              </a:rPr>
              <a:t>集群3</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id="{38A1683E-BDD4-6D1E-44B4-3C21806E7746}"/>
              </a:ext>
            </a:extLst>
          </p:cNvPr>
          <p:cNvSpPr txBox="1"/>
          <p:nvPr/>
        </p:nvSpPr>
        <p:spPr>
          <a:xfrm>
            <a:off x="9337178" y="4096268"/>
            <a:ext cx="991499" cy="553998"/>
          </a:xfrm>
          <a:prstGeom prst="rect">
            <a:avLst/>
          </a:prstGeom>
          <a:solidFill>
            <a:schemeClr val="bg1"/>
          </a:solidFill>
        </p:spPr>
        <p:txBody>
          <a:bodyPr wrap="square" lIns="0" tIns="0" rIns="0" bIns="0" rtlCol="0" anchor="ctr" anchorCtr="0">
            <a:noAutofit/>
          </a:bodyPr>
          <a:lstStyle/>
          <a:p>
            <a:pPr algn="ctr" rtl="0"/>
            <a:r>
              <a:rPr lang="zh-CN" sz="1200" b="1" i="0" u="none" baseline="0" dirty="0">
                <a:latin typeface="Times New Roman" panose="02020603050405020304" pitchFamily="18" charset="0"/>
                <a:ea typeface="宋体" panose="02010600030101010101" pitchFamily="2" charset="-122"/>
                <a:cs typeface="Times New Roman" panose="02020603050405020304" pitchFamily="18" charset="0"/>
              </a:rPr>
              <a:t>农业和水资源</a:t>
            </a:r>
          </a:p>
          <a:p>
            <a:pPr algn="ctr" rtl="0"/>
            <a:r>
              <a:rPr lang="zh-CN" sz="1200" b="0" i="0" u="none" baseline="0" dirty="0">
                <a:latin typeface="Times New Roman" panose="02020603050405020304" pitchFamily="18" charset="0"/>
                <a:ea typeface="宋体" panose="02010600030101010101" pitchFamily="2" charset="-122"/>
                <a:cs typeface="Times New Roman" panose="02020603050405020304" pitchFamily="18" charset="0"/>
              </a:rPr>
              <a:t>集群4</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id="{0DE895D3-33A1-ECC1-A637-F703A40CD75E}"/>
              </a:ext>
            </a:extLst>
          </p:cNvPr>
          <p:cNvSpPr txBox="1"/>
          <p:nvPr/>
        </p:nvSpPr>
        <p:spPr>
          <a:xfrm>
            <a:off x="10448059" y="4141604"/>
            <a:ext cx="913810" cy="469333"/>
          </a:xfrm>
          <a:prstGeom prst="rect">
            <a:avLst/>
          </a:prstGeom>
          <a:solidFill>
            <a:schemeClr val="bg1"/>
          </a:solidFill>
        </p:spPr>
        <p:txBody>
          <a:bodyPr wrap="square" lIns="0" tIns="0" rIns="0" bIns="0" rtlCol="0" anchor="ctr" anchorCtr="0">
            <a:noAutofit/>
          </a:bodyPr>
          <a:lstStyle/>
          <a:p>
            <a:pPr algn="ctr" rtl="0"/>
            <a:r>
              <a:rPr lang="zh-CN" sz="1200" b="1" i="0" u="none" baseline="0" dirty="0">
                <a:latin typeface="Times New Roman" panose="02020603050405020304" pitchFamily="18" charset="0"/>
                <a:ea typeface="宋体" panose="02010600030101010101" pitchFamily="2" charset="-122"/>
                <a:cs typeface="Times New Roman" panose="02020603050405020304" pitchFamily="18" charset="0"/>
              </a:rPr>
              <a:t>人类发展</a:t>
            </a:r>
          </a:p>
          <a:p>
            <a:pPr algn="ctr" rtl="0"/>
            <a:r>
              <a:rPr lang="zh-CN" sz="1200" b="0" i="0" u="none" baseline="0" dirty="0">
                <a:latin typeface="Times New Roman" panose="02020603050405020304" pitchFamily="18" charset="0"/>
                <a:ea typeface="宋体" panose="02010600030101010101" pitchFamily="2" charset="-122"/>
                <a:cs typeface="Times New Roman" panose="02020603050405020304" pitchFamily="18" charset="0"/>
              </a:rPr>
              <a:t>集群5</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BA26D7EB-F5BC-3998-5420-687380CFDC66}"/>
              </a:ext>
            </a:extLst>
          </p:cNvPr>
          <p:cNvSpPr txBox="1"/>
          <p:nvPr/>
        </p:nvSpPr>
        <p:spPr>
          <a:xfrm>
            <a:off x="8930639" y="4871047"/>
            <a:ext cx="2966269" cy="153888"/>
          </a:xfrm>
          <a:prstGeom prst="rect">
            <a:avLst/>
          </a:prstGeom>
          <a:solidFill>
            <a:schemeClr val="bg1"/>
          </a:solidFill>
        </p:spPr>
        <p:txBody>
          <a:bodyPr wrap="square" lIns="0" tIns="0" rIns="0" bIns="0" rtlCol="0" anchor="ctr" anchorCtr="0">
            <a:spAutoFit/>
          </a:bodyPr>
          <a:lstStyle/>
          <a:p>
            <a:pPr algn="ctr" rtl="0"/>
            <a:r>
              <a:rPr lang="zh-CN" sz="1000" b="1" i="0" u="none" baseline="0" dirty="0">
                <a:latin typeface="Times New Roman" panose="02020603050405020304" pitchFamily="18" charset="0"/>
                <a:ea typeface="宋体" panose="02010600030101010101" pitchFamily="2" charset="-122"/>
                <a:cs typeface="Times New Roman" panose="02020603050405020304" pitchFamily="18" charset="0"/>
              </a:rPr>
              <a:t>气候变化、性别平等、信息与通信技术</a:t>
            </a:r>
            <a:r>
              <a:rPr lang="zh-CN" sz="1000" b="0" i="0" u="none" baseline="0" dirty="0">
                <a:latin typeface="Times New Roman" panose="02020603050405020304" pitchFamily="18" charset="0"/>
                <a:ea typeface="宋体" panose="02010600030101010101" pitchFamily="2" charset="-122"/>
                <a:cs typeface="Times New Roman" panose="02020603050405020304" pitchFamily="18" charset="0"/>
              </a:rPr>
              <a:t>（跨领域）</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9668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5892-10AB-5D27-2EEA-D7EFA61EF966}"/>
              </a:ext>
            </a:extLst>
          </p:cNvPr>
          <p:cNvSpPr>
            <a:spLocks noGrp="1"/>
          </p:cNvSpPr>
          <p:nvPr>
            <p:ph type="title"/>
          </p:nvPr>
        </p:nvSpPr>
        <p:spPr>
          <a:xfrm>
            <a:off x="838200" y="0"/>
            <a:ext cx="10515600" cy="939568"/>
          </a:xfrm>
        </p:spPr>
        <p:txBody>
          <a:bodyPr>
            <a:normAutofit/>
          </a:bodyPr>
          <a:lstStyle/>
          <a:p>
            <a:pPr algn="l" rtl="0">
              <a:lnSpc>
                <a:spcPct val="100000"/>
              </a:lnSpc>
            </a:pPr>
            <a:r>
              <a:rPr lang="zh-CN" sz="3600" b="1" i="0" u="none" baseline="0">
                <a:latin typeface="Times New Roman" panose="02020603050405020304" pitchFamily="18" charset="0"/>
                <a:ea typeface="宋体" panose="02010600030101010101" pitchFamily="2" charset="-122"/>
                <a:cs typeface="Times New Roman" panose="02020603050405020304" pitchFamily="18" charset="0"/>
              </a:rPr>
              <a:t>信息：中亚区域经济合作第22次部长级会议边会</a:t>
            </a:r>
          </a:p>
        </p:txBody>
      </p:sp>
      <p:sp>
        <p:nvSpPr>
          <p:cNvPr id="3" name="Content Placeholder 2">
            <a:extLst>
              <a:ext uri="{FF2B5EF4-FFF2-40B4-BE49-F238E27FC236}">
                <a16:creationId xmlns:a16="http://schemas.microsoft.com/office/drawing/2014/main" id="{A9835466-AFFD-6350-E0D9-3B94AA71E454}"/>
              </a:ext>
            </a:extLst>
          </p:cNvPr>
          <p:cNvSpPr>
            <a:spLocks noGrp="1"/>
          </p:cNvSpPr>
          <p:nvPr>
            <p:ph idx="1"/>
          </p:nvPr>
        </p:nvSpPr>
        <p:spPr>
          <a:xfrm>
            <a:off x="1064558" y="2739973"/>
            <a:ext cx="10193443" cy="3482321"/>
          </a:xfrm>
        </p:spPr>
        <p:txBody>
          <a:bodyPr vert="horz" lIns="91440" tIns="45720" rIns="91440" bIns="45720" rtlCol="0" anchor="t">
            <a:normAutofit fontScale="92500" lnSpcReduction="20000"/>
          </a:bodyPr>
          <a:lstStyle/>
          <a:p>
            <a:pPr marL="0" indent="0" rtl="0">
              <a:lnSpc>
                <a:spcPct val="110000"/>
              </a:lnSpc>
              <a:buNone/>
            </a:pPr>
            <a:r>
              <a:rPr lang="zh-CN" sz="3600" b="1" i="0" u="none" baseline="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hlinkClick r:id="rId2">
                  <a:extLst>
                    <a:ext uri="{A12FA001-AC4F-418D-AE19-62706E023703}">
                      <ahyp:hlinkClr xmlns:ahyp="http://schemas.microsoft.com/office/drawing/2018/hyperlinkcolor" val="tx"/>
                    </a:ext>
                  </a:extLst>
                </a:hlinkClick>
              </a:rPr>
              <a:t>中亚区域经济合作能源投资论坛</a:t>
            </a:r>
            <a:r>
              <a:rPr lang="en-US" altLang="zh-CN" sz="3600" b="1" i="0" u="none" baseline="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 </a:t>
            </a:r>
            <a:r>
              <a:rPr lang="zh-CN" sz="3600" b="1" i="0" u="none" baseline="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 </a:t>
            </a:r>
            <a:r>
              <a:rPr lang="zh-CN" sz="2400" b="1" i="1"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2023年11月28—29日，</a:t>
            </a:r>
            <a:br>
              <a:rPr lang="en-US" altLang="zh-CN" sz="2400" b="1" i="1"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br>
            <a:r>
              <a:rPr lang="zh-CN" sz="2400" b="1" i="1"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第比利斯 </a:t>
            </a:r>
            <a:r>
              <a:rPr lang="zh-CN" sz="2400" b="1" i="1"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hlinkClick r:id="rId3"/>
              </a:rPr>
              <a:t>斯坦巴酒店</a:t>
            </a:r>
            <a:endParaRPr lang="zh-CN" sz="3600" dirty="0">
              <a:latin typeface="Times New Roman" panose="02020603050405020304" pitchFamily="18" charset="0"/>
              <a:ea typeface="宋体" panose="02010600030101010101" pitchFamily="2" charset="-122"/>
              <a:cs typeface="Times New Roman" panose="02020603050405020304" pitchFamily="18" charset="0"/>
            </a:endParaRPr>
          </a:p>
          <a:p>
            <a:pPr algn="just" rtl="0">
              <a:lnSpc>
                <a:spcPct val="110000"/>
              </a:lnSpc>
            </a:pPr>
            <a:r>
              <a:rPr lang="zh-CN" sz="2400" b="0" i="0" u="none" baseline="0" dirty="0">
                <a:latin typeface="Times New Roman" panose="02020603050405020304" pitchFamily="18" charset="0"/>
                <a:ea typeface="宋体" panose="02010600030101010101" pitchFamily="2" charset="-122"/>
                <a:cs typeface="Times New Roman" panose="02020603050405020304" pitchFamily="18" charset="0"/>
              </a:rPr>
              <a:t>论坛的首要目标是促进各方之间的对话，加快启动新的可持续能源项目，并为这些项目进行融资</a:t>
            </a:r>
          </a:p>
          <a:p>
            <a:pPr algn="just" rtl="0">
              <a:lnSpc>
                <a:spcPct val="110000"/>
              </a:lnSpc>
            </a:pPr>
            <a:r>
              <a:rPr lang="zh-CN" sz="2400" b="0" i="0" u="none" baseline="0" dirty="0">
                <a:latin typeface="Times New Roman" panose="02020603050405020304" pitchFamily="18" charset="0"/>
                <a:ea typeface="宋体" panose="02010600030101010101" pitchFamily="2" charset="-122"/>
                <a:cs typeface="Times New Roman" panose="02020603050405020304" pitchFamily="18" charset="0"/>
              </a:rPr>
              <a:t>参会人员：CAREC成员国能源官、开发银行、私营部门开发商以及关键区域利益相关方</a:t>
            </a:r>
          </a:p>
          <a:p>
            <a:pPr algn="just" rtl="0">
              <a:lnSpc>
                <a:spcPct val="110000"/>
              </a:lnSpc>
            </a:pPr>
            <a:r>
              <a:rPr lang="zh-CN" sz="2400" b="0" i="0" u="none" baseline="0" dirty="0">
                <a:latin typeface="Times New Roman" panose="02020603050405020304" pitchFamily="18" charset="0"/>
                <a:ea typeface="宋体" panose="02010600030101010101" pitchFamily="2" charset="-122"/>
                <a:cs typeface="Times New Roman" panose="02020603050405020304" pitchFamily="18" charset="0"/>
              </a:rPr>
              <a:t>演讲嘉宾：亚行能源行业中心、国际可再生能源机构、格鲁吉亚可再生能源发展协会等机构高级主管</a:t>
            </a:r>
          </a:p>
          <a:p>
            <a:pPr algn="just" rtl="0">
              <a:lnSpc>
                <a:spcPct val="110000"/>
              </a:lnSpc>
            </a:pPr>
            <a:r>
              <a:rPr lang="zh-CN" sz="2400" b="0" i="0" u="none" baseline="0" dirty="0">
                <a:latin typeface="Times New Roman" panose="02020603050405020304" pitchFamily="18" charset="0"/>
                <a:ea typeface="宋体" panose="02010600030101010101" pitchFamily="2" charset="-122"/>
                <a:cs typeface="Times New Roman" panose="02020603050405020304" pitchFamily="18" charset="0"/>
              </a:rPr>
              <a:t>主持人：尼莎·皮莱（Nisha Pillai），英国广播公司（BBC）前主持人 </a:t>
            </a:r>
          </a:p>
        </p:txBody>
      </p:sp>
      <p:sp>
        <p:nvSpPr>
          <p:cNvPr id="6" name="Slide Number Placeholder 5">
            <a:extLst>
              <a:ext uri="{FF2B5EF4-FFF2-40B4-BE49-F238E27FC236}">
                <a16:creationId xmlns:a16="http://schemas.microsoft.com/office/drawing/2014/main" id="{CE1536A2-35D8-8C23-AE01-61635E886E54}"/>
              </a:ext>
            </a:extLst>
          </p:cNvPr>
          <p:cNvSpPr>
            <a:spLocks noGrp="1"/>
          </p:cNvSpPr>
          <p:nvPr>
            <p:ph type="sldNum" sz="quarter" idx="12"/>
          </p:nvPr>
        </p:nvSpPr>
        <p:spPr/>
        <p:txBody>
          <a:bodyPr/>
          <a:lstStyle/>
          <a:p>
            <a:pPr algn="r" rtl="0"/>
            <a:fld id="{66529B93-2171-4743-9770-E2B16911C1C6}" type="slidenum">
              <a:rPr>
                <a:latin typeface="Times New Roman" panose="02020603050405020304" pitchFamily="18" charset="0"/>
                <a:ea typeface="宋体" panose="02010600030101010101" pitchFamily="2" charset="-122"/>
                <a:cs typeface="Times New Roman" panose="02020603050405020304" pitchFamily="18" charset="0"/>
              </a:rPr>
              <a:pPr algn="r" rtl="0"/>
              <a:t>6</a:t>
            </a:fld>
            <a:endParaRPr lang="zh-CN">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Picture 3" descr="A logo with text on it&#10;&#10;Description automatically generated">
            <a:extLst>
              <a:ext uri="{FF2B5EF4-FFF2-40B4-BE49-F238E27FC236}">
                <a16:creationId xmlns:a16="http://schemas.microsoft.com/office/drawing/2014/main" id="{EB6628DB-C28C-0405-46AE-5846D52172D5}"/>
              </a:ext>
            </a:extLst>
          </p:cNvPr>
          <p:cNvPicPr>
            <a:picLocks noChangeAspect="1"/>
          </p:cNvPicPr>
          <p:nvPr/>
        </p:nvPicPr>
        <p:blipFill>
          <a:blip r:embed="rId4"/>
          <a:stretch>
            <a:fillRect/>
          </a:stretch>
        </p:blipFill>
        <p:spPr>
          <a:xfrm>
            <a:off x="6558264" y="1066948"/>
            <a:ext cx="2495550" cy="1238250"/>
          </a:xfrm>
          <a:prstGeom prst="rect">
            <a:avLst/>
          </a:prstGeom>
        </p:spPr>
      </p:pic>
      <p:pic>
        <p:nvPicPr>
          <p:cNvPr id="5" name="Picture 4" descr="A logo with orange and yellow colors&#10;&#10;Description automatically generated">
            <a:extLst>
              <a:ext uri="{FF2B5EF4-FFF2-40B4-BE49-F238E27FC236}">
                <a16:creationId xmlns:a16="http://schemas.microsoft.com/office/drawing/2014/main" id="{FF0F726B-204D-FE62-AC8D-D8225D2DCA50}"/>
              </a:ext>
            </a:extLst>
          </p:cNvPr>
          <p:cNvPicPr>
            <a:picLocks noChangeAspect="1"/>
          </p:cNvPicPr>
          <p:nvPr/>
        </p:nvPicPr>
        <p:blipFill>
          <a:blip r:embed="rId5"/>
          <a:stretch>
            <a:fillRect/>
          </a:stretch>
        </p:blipFill>
        <p:spPr>
          <a:xfrm>
            <a:off x="3873670" y="1211996"/>
            <a:ext cx="2457450" cy="942975"/>
          </a:xfrm>
          <a:prstGeom prst="rect">
            <a:avLst/>
          </a:prstGeom>
        </p:spPr>
      </p:pic>
    </p:spTree>
    <p:extLst>
      <p:ext uri="{BB962C8B-B14F-4D97-AF65-F5344CB8AC3E}">
        <p14:creationId xmlns:p14="http://schemas.microsoft.com/office/powerpoint/2010/main" val="64481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35466-AFFD-6350-E0D9-3B94AA71E454}"/>
              </a:ext>
            </a:extLst>
          </p:cNvPr>
          <p:cNvSpPr>
            <a:spLocks noGrp="1"/>
          </p:cNvSpPr>
          <p:nvPr>
            <p:ph idx="1"/>
          </p:nvPr>
        </p:nvSpPr>
        <p:spPr>
          <a:xfrm>
            <a:off x="202736" y="1204782"/>
            <a:ext cx="11736653" cy="5698664"/>
          </a:xfrm>
        </p:spPr>
        <p:txBody>
          <a:bodyPr vert="horz" lIns="91440" tIns="45720" rIns="91440" bIns="45720" rtlCol="0" anchor="t">
            <a:normAutofit/>
          </a:bodyPr>
          <a:lstStyle/>
          <a:p>
            <a:pPr marL="0" indent="0" algn="just" rtl="0">
              <a:lnSpc>
                <a:spcPct val="100000"/>
              </a:lnSpc>
              <a:buNone/>
            </a:pPr>
            <a:endParaRPr lang="zh-CN" sz="2400" b="1" i="1" dirty="0">
              <a:latin typeface="Times New Roman" panose="02020603050405020304" pitchFamily="18" charset="0"/>
              <a:ea typeface="宋体" panose="02010600030101010101" pitchFamily="2" charset="-122"/>
              <a:cs typeface="Times New Roman" panose="02020603050405020304" pitchFamily="18" charset="0"/>
            </a:endParaRPr>
          </a:p>
          <a:p>
            <a:pPr marL="0" indent="0" algn="just" rtl="0">
              <a:lnSpc>
                <a:spcPct val="100000"/>
              </a:lnSpc>
              <a:buNone/>
            </a:pPr>
            <a:r>
              <a:rPr lang="zh-CN" sz="3600" b="1" i="0" u="none" baseline="0" dirty="0">
                <a:latin typeface="Times New Roman" panose="02020603050405020304" pitchFamily="18" charset="0"/>
                <a:ea typeface="宋体" panose="02010600030101010101" pitchFamily="2" charset="-122"/>
                <a:cs typeface="Times New Roman" panose="02020603050405020304" pitchFamily="18" charset="0"/>
                <a:hlinkClick r:id="rId3"/>
              </a:rPr>
              <a:t>CAREC促进性别平等活动</a:t>
            </a:r>
            <a:r>
              <a:rPr lang="en-US" altLang="zh-CN" sz="3600" b="1" i="0" u="none" baseline="0" dirty="0">
                <a:latin typeface="Times New Roman" panose="02020603050405020304" pitchFamily="18" charset="0"/>
                <a:ea typeface="宋体" panose="02010600030101010101" pitchFamily="2" charset="-122"/>
                <a:cs typeface="Times New Roman" panose="02020603050405020304" pitchFamily="18" charset="0"/>
              </a:rPr>
              <a:t> </a:t>
            </a:r>
            <a:r>
              <a:rPr lang="zh-CN" sz="3600" b="1" i="0" u="none" baseline="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 </a:t>
            </a:r>
            <a:r>
              <a:rPr lang="zh-CN" sz="2400" b="1" i="1"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2023年11月28-29日，比尔特莫尔酒店</a:t>
            </a:r>
          </a:p>
          <a:p>
            <a:pPr marL="342900" indent="-342900" algn="just" rtl="0">
              <a:lnSpc>
                <a:spcPct val="100000"/>
              </a:lnSpc>
              <a:buFont typeface="+mj-lt"/>
              <a:buAutoNum type="arabicPeriod"/>
            </a:pPr>
            <a:r>
              <a:rPr lang="zh-CN" sz="2400" b="1" i="0" u="none" baseline="0" dirty="0">
                <a:effectLst/>
                <a:latin typeface="Times New Roman" panose="02020603050405020304" pitchFamily="18" charset="0"/>
                <a:ea typeface="宋体" panose="02010600030101010101" pitchFamily="2" charset="-122"/>
                <a:cs typeface="Times New Roman" panose="02020603050405020304" pitchFamily="18" charset="0"/>
              </a:rPr>
              <a:t>CAREC区域性别专家组（RGEG）第二次会议，11月28日</a:t>
            </a:r>
          </a:p>
          <a:p>
            <a:pPr lvl="1" algn="just" rtl="0">
              <a:lnSpc>
                <a:spcPct val="100000"/>
              </a:lnSpc>
            </a:pPr>
            <a:r>
              <a:rPr lang="zh-CN" b="0" i="0" u="none" baseline="0" dirty="0">
                <a:effectLst/>
                <a:latin typeface="Times New Roman" panose="02020603050405020304" pitchFamily="18" charset="0"/>
                <a:ea typeface="宋体" panose="02010600030101010101" pitchFamily="2" charset="-122"/>
                <a:cs typeface="Times New Roman" panose="02020603050405020304" pitchFamily="18" charset="0"/>
              </a:rPr>
              <a:t>讨论《CAREC性别战略2023》的进展以及实施该项战略的后续行动</a:t>
            </a:r>
          </a:p>
          <a:p>
            <a:pPr marL="342900" indent="-342900" algn="just" rtl="0">
              <a:lnSpc>
                <a:spcPct val="100000"/>
              </a:lnSpc>
              <a:buFont typeface="+mj-lt"/>
              <a:buAutoNum type="arabicPeriod"/>
            </a:pPr>
            <a:r>
              <a:rPr lang="zh-CN" sz="24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CAREC女性商业论坛，</a:t>
            </a:r>
            <a:r>
              <a:rPr lang="zh-CN" sz="2400" b="1" i="0" u="none" baseline="0" dirty="0">
                <a:latin typeface="Times New Roman" panose="02020603050405020304" pitchFamily="18" charset="0"/>
                <a:ea typeface="宋体" panose="02010600030101010101" pitchFamily="2" charset="-122"/>
                <a:cs typeface="Times New Roman" panose="02020603050405020304" pitchFamily="18" charset="0"/>
              </a:rPr>
              <a:t>11月29日</a:t>
            </a:r>
          </a:p>
          <a:p>
            <a:pPr lvl="1" algn="just" rtl="0">
              <a:lnSpc>
                <a:spcPct val="100000"/>
              </a:lnSpc>
            </a:pP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区域性别专家组成员、CAREC促进性别平等获奖者、演讲嘉宾和发展伙伴将探讨通过知识交流和建立参与者网络来增强技能，推动CAREC成员国女性经济和社会赋权的机会。 </a:t>
            </a:r>
          </a:p>
          <a:p>
            <a:pPr marL="342900" indent="-342900" algn="just" rtl="0">
              <a:lnSpc>
                <a:spcPct val="100000"/>
              </a:lnSpc>
              <a:buFont typeface="+mj-lt"/>
              <a:buAutoNum type="arabicPeriod"/>
            </a:pPr>
            <a:r>
              <a:rPr lang="zh-CN" sz="24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hlinkClick r:id="rId4"/>
              </a:rPr>
              <a:t>CAREC促进性别平等奖</a:t>
            </a:r>
            <a:r>
              <a:rPr lang="zh-CN" sz="2400" b="1"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颁奖典礼和晚宴，11月29日</a:t>
            </a:r>
            <a:r>
              <a:rPr lang="zh-CN" sz="2400"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p>
          <a:p>
            <a:pPr lvl="1" algn="just" rtl="0">
              <a:lnSpc>
                <a:spcPct val="100000"/>
              </a:lnSpc>
            </a:pPr>
            <a:r>
              <a:rPr lang="zh-CN" b="0" i="0" u="non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颁奖典礼旨在表彰那些为促进性别平等而贡献时间、资源和才能的个人和组织。 </a:t>
            </a:r>
          </a:p>
        </p:txBody>
      </p:sp>
      <p:sp>
        <p:nvSpPr>
          <p:cNvPr id="6" name="Slide Number Placeholder 5">
            <a:extLst>
              <a:ext uri="{FF2B5EF4-FFF2-40B4-BE49-F238E27FC236}">
                <a16:creationId xmlns:a16="http://schemas.microsoft.com/office/drawing/2014/main" id="{CE1536A2-35D8-8C23-AE01-61635E886E54}"/>
              </a:ext>
            </a:extLst>
          </p:cNvPr>
          <p:cNvSpPr>
            <a:spLocks noGrp="1"/>
          </p:cNvSpPr>
          <p:nvPr>
            <p:ph type="sldNum" sz="quarter" idx="12"/>
          </p:nvPr>
        </p:nvSpPr>
        <p:spPr/>
        <p:txBody>
          <a:bodyPr/>
          <a:lstStyle/>
          <a:p>
            <a:pPr algn="r" rtl="0"/>
            <a:fld id="{66529B93-2171-4743-9770-E2B16911C1C6}" type="slidenum">
              <a:rPr>
                <a:latin typeface="Times New Roman" panose="02020603050405020304" pitchFamily="18" charset="0"/>
                <a:ea typeface="宋体" panose="02010600030101010101" pitchFamily="2" charset="-122"/>
                <a:cs typeface="Times New Roman" panose="02020603050405020304" pitchFamily="18" charset="0"/>
              </a:rPr>
              <a:pPr algn="r" rtl="0"/>
              <a:t>7</a:t>
            </a:fld>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Title 1">
            <a:extLst>
              <a:ext uri="{FF2B5EF4-FFF2-40B4-BE49-F238E27FC236}">
                <a16:creationId xmlns:a16="http://schemas.microsoft.com/office/drawing/2014/main" id="{DF26DA4E-BBA5-B26A-7C6E-44012C10B331}"/>
              </a:ext>
            </a:extLst>
          </p:cNvPr>
          <p:cNvSpPr txBox="1">
            <a:spLocks/>
          </p:cNvSpPr>
          <p:nvPr/>
        </p:nvSpPr>
        <p:spPr>
          <a:xfrm>
            <a:off x="252611" y="308782"/>
            <a:ext cx="10515600" cy="939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lnSpc>
                <a:spcPct val="100000"/>
              </a:lnSpc>
            </a:pPr>
            <a:r>
              <a:rPr lang="zh-CN" sz="3600" b="1" i="0" u="none" baseline="0">
                <a:latin typeface="Times New Roman" panose="02020603050405020304" pitchFamily="18" charset="0"/>
                <a:ea typeface="宋体" panose="02010600030101010101" pitchFamily="2" charset="-122"/>
                <a:cs typeface="Times New Roman" panose="02020603050405020304" pitchFamily="18" charset="0"/>
              </a:rPr>
              <a:t>信息：中亚区域经济合作第22次部长级会议边会</a:t>
            </a:r>
          </a:p>
        </p:txBody>
      </p:sp>
      <p:pic>
        <p:nvPicPr>
          <p:cNvPr id="4" name="Picture 3" descr="image">
            <a:extLst>
              <a:ext uri="{FF2B5EF4-FFF2-40B4-BE49-F238E27FC236}">
                <a16:creationId xmlns:a16="http://schemas.microsoft.com/office/drawing/2014/main" id="{7159B452-F237-393D-5103-74ABACC70FFF}"/>
              </a:ext>
            </a:extLst>
          </p:cNvPr>
          <p:cNvPicPr>
            <a:picLocks noChangeAspect="1"/>
          </p:cNvPicPr>
          <p:nvPr/>
        </p:nvPicPr>
        <p:blipFill>
          <a:blip r:embed="rId5"/>
          <a:stretch>
            <a:fillRect/>
          </a:stretch>
        </p:blipFill>
        <p:spPr>
          <a:xfrm>
            <a:off x="10527382" y="299357"/>
            <a:ext cx="1664618" cy="1611351"/>
          </a:xfrm>
          <a:prstGeom prst="rect">
            <a:avLst/>
          </a:prstGeom>
        </p:spPr>
      </p:pic>
    </p:spTree>
    <p:extLst>
      <p:ext uri="{BB962C8B-B14F-4D97-AF65-F5344CB8AC3E}">
        <p14:creationId xmlns:p14="http://schemas.microsoft.com/office/powerpoint/2010/main" val="80287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35466-AFFD-6350-E0D9-3B94AA71E454}"/>
              </a:ext>
            </a:extLst>
          </p:cNvPr>
          <p:cNvSpPr>
            <a:spLocks noGrp="1"/>
          </p:cNvSpPr>
          <p:nvPr>
            <p:ph idx="1"/>
          </p:nvPr>
        </p:nvSpPr>
        <p:spPr>
          <a:xfrm>
            <a:off x="189571" y="1020830"/>
            <a:ext cx="11541512" cy="5113973"/>
          </a:xfrm>
        </p:spPr>
        <p:txBody>
          <a:bodyPr vert="horz" lIns="91440" tIns="45720" rIns="91440" bIns="45720" rtlCol="0" anchor="t">
            <a:normAutofit/>
          </a:bodyPr>
          <a:lstStyle/>
          <a:p>
            <a:pPr marL="0" indent="0" algn="l" rtl="0">
              <a:lnSpc>
                <a:spcPct val="100000"/>
              </a:lnSpc>
              <a:buNone/>
            </a:pPr>
            <a:r>
              <a:rPr lang="zh-CN" b="1" i="0" u="none" baseline="0" dirty="0">
                <a:latin typeface="Times New Roman" panose="02020603050405020304" pitchFamily="18" charset="0"/>
                <a:ea typeface="宋体" panose="02010600030101010101" pitchFamily="2" charset="-122"/>
                <a:cs typeface="Times New Roman" panose="02020603050405020304" pitchFamily="18" charset="0"/>
              </a:rPr>
              <a:t>中亚学院第14次理事会会议</a:t>
            </a:r>
            <a:r>
              <a:rPr lang="en-US" altLang="zh-CN" b="1" i="0" u="none" baseline="0" dirty="0">
                <a:solidFill>
                  <a:schemeClr val="accent2">
                    <a:lumMod val="7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b="1" i="0" u="none" baseline="0" dirty="0">
                <a:solidFill>
                  <a:schemeClr val="accent2">
                    <a:lumMod val="7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b="1" i="0" u="none" baseline="0" dirty="0">
                <a:solidFill>
                  <a:schemeClr val="accent2">
                    <a:lumMod val="7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sz="2200" b="1" i="0" u="none" baseline="0" dirty="0">
                <a:latin typeface="Times New Roman" panose="02020603050405020304" pitchFamily="18" charset="0"/>
                <a:ea typeface="宋体" panose="02010600030101010101" pitchFamily="2" charset="-122"/>
                <a:cs typeface="Times New Roman" panose="02020603050405020304" pitchFamily="18" charset="0"/>
              </a:rPr>
              <a:t>2023年12月1日，比尔特莫尔酒店</a:t>
            </a:r>
          </a:p>
          <a:p>
            <a:pPr marL="0" indent="0" algn="l" rtl="0">
              <a:lnSpc>
                <a:spcPct val="100000"/>
              </a:lnSpc>
              <a:buNone/>
            </a:pPr>
            <a:endParaRPr lang="zh-CN" sz="900" b="1" i="1" u="none" strike="noStrik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rtl="0">
              <a:lnSpc>
                <a:spcPct val="100000"/>
              </a:lnSpc>
            </a:pPr>
            <a:r>
              <a:rPr lang="zh-CN" sz="2200" b="0" i="0" u="none" baseline="0" dirty="0">
                <a:latin typeface="Times New Roman" panose="02020603050405020304" pitchFamily="18" charset="0"/>
                <a:ea typeface="宋体" panose="02010600030101010101" pitchFamily="2" charset="-122"/>
                <a:cs typeface="Times New Roman" panose="02020603050405020304" pitchFamily="18" charset="0"/>
              </a:rPr>
              <a:t>理事会（GC）是中亚区域经济合作学院（中亚学院）的最高决策机构，负责审查学院工作进展，批准学院工作计划、预算以及机构规则和政策等。 </a:t>
            </a:r>
          </a:p>
          <a:p>
            <a:pPr algn="just" rtl="0">
              <a:lnSpc>
                <a:spcPct val="100000"/>
              </a:lnSpc>
            </a:pPr>
            <a:r>
              <a:rPr lang="zh-CN" sz="2200" b="0" i="0" u="none" baseline="0" dirty="0">
                <a:latin typeface="Times New Roman" panose="02020603050405020304" pitchFamily="18" charset="0"/>
                <a:ea typeface="宋体" panose="02010600030101010101" pitchFamily="2" charset="-122"/>
                <a:cs typeface="Times New Roman" panose="02020603050405020304" pitchFamily="18" charset="0"/>
              </a:rPr>
              <a:t>理事会成员由CAREC计划的国别联络人担任。 </a:t>
            </a:r>
          </a:p>
          <a:p>
            <a:pPr algn="just" rtl="0">
              <a:lnSpc>
                <a:spcPct val="100000"/>
              </a:lnSpc>
            </a:pPr>
            <a:r>
              <a:rPr lang="zh-CN" sz="2200" b="0" i="0" u="none" baseline="0" dirty="0">
                <a:latin typeface="Times New Roman" panose="02020603050405020304" pitchFamily="18" charset="0"/>
                <a:ea typeface="宋体" panose="02010600030101010101" pitchFamily="2" charset="-122"/>
                <a:cs typeface="Times New Roman" panose="02020603050405020304" pitchFamily="18" charset="0"/>
              </a:rPr>
              <a:t>哈萨克斯坦为理事会主席国。 </a:t>
            </a:r>
          </a:p>
          <a:p>
            <a:pPr algn="just" rtl="0">
              <a:lnSpc>
                <a:spcPct val="100000"/>
              </a:lnSpc>
            </a:pPr>
            <a:r>
              <a:rPr lang="zh-CN" sz="2200" b="0" i="0" u="none" baseline="0" dirty="0">
                <a:latin typeface="Times New Roman" panose="02020603050405020304" pitchFamily="18" charset="0"/>
                <a:ea typeface="宋体" panose="02010600030101010101" pitchFamily="2" charset="-122"/>
                <a:cs typeface="Times New Roman" panose="02020603050405020304" pitchFamily="18" charset="0"/>
              </a:rPr>
              <a:t>预计将有30位左右的参会人员，包括</a:t>
            </a:r>
            <a:r>
              <a:rPr lang="zh-CN" sz="2200" b="1" i="0" u="none" baseline="0" dirty="0">
                <a:latin typeface="Times New Roman" panose="02020603050405020304" pitchFamily="18" charset="0"/>
                <a:ea typeface="宋体" panose="02010600030101010101" pitchFamily="2" charset="-122"/>
                <a:cs typeface="Times New Roman" panose="02020603050405020304" pitchFamily="18" charset="0"/>
              </a:rPr>
              <a:t>国别联络人</a:t>
            </a:r>
            <a:r>
              <a:rPr lang="zh-CN" sz="2200" b="0" i="0" u="none" baseline="0" dirty="0">
                <a:latin typeface="Times New Roman" panose="02020603050405020304" pitchFamily="18" charset="0"/>
                <a:ea typeface="宋体" panose="02010600030101010101" pitchFamily="2" charset="-122"/>
                <a:cs typeface="Times New Roman" panose="02020603050405020304" pitchFamily="18" charset="0"/>
              </a:rPr>
              <a:t>、国别联络人咨询顾问、中亚学院和亚行（作为观察机构）。 </a:t>
            </a:r>
            <a:endParaRPr 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rtl="0">
              <a:lnSpc>
                <a:spcPct val="100000"/>
              </a:lnSpc>
            </a:pPr>
            <a:r>
              <a:rPr lang="zh-CN" sz="2200" b="0" i="0" u="none" baseline="0" dirty="0">
                <a:latin typeface="Times New Roman" panose="02020603050405020304" pitchFamily="18" charset="0"/>
                <a:ea typeface="宋体" panose="02010600030101010101" pitchFamily="2" charset="-122"/>
                <a:cs typeface="Times New Roman" panose="02020603050405020304" pitchFamily="18" charset="0"/>
              </a:rPr>
              <a:t>会议日程包括：（i）批准《2023年中亚学院进展报告》、《2024—2025年中亚学院滚动业务计划》和《2024年中亚学院预算计划》；（ii）讨论2021—2025年中亚学院战略中期检查事宜；和（iii）提供有关咨询委员会会议及财务可持续性的最新情况。</a:t>
            </a:r>
            <a:endParaRPr lang="zh-CN" sz="2200" b="1" dirty="0">
              <a:solidFill>
                <a:srgbClr val="8764B8"/>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itle 1">
            <a:extLst>
              <a:ext uri="{FF2B5EF4-FFF2-40B4-BE49-F238E27FC236}">
                <a16:creationId xmlns:a16="http://schemas.microsoft.com/office/drawing/2014/main" id="{C35828F7-7E94-D25C-00B7-2DEDBBCD715E}"/>
              </a:ext>
            </a:extLst>
          </p:cNvPr>
          <p:cNvSpPr txBox="1">
            <a:spLocks/>
          </p:cNvSpPr>
          <p:nvPr/>
        </p:nvSpPr>
        <p:spPr>
          <a:xfrm>
            <a:off x="189571" y="0"/>
            <a:ext cx="11164229" cy="939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lnSpc>
                <a:spcPct val="100000"/>
              </a:lnSpc>
            </a:pPr>
            <a:r>
              <a:rPr lang="zh-CN" sz="3600" b="1" i="0" u="none" baseline="0">
                <a:latin typeface="Times New Roman" panose="02020603050405020304" pitchFamily="18" charset="0"/>
                <a:ea typeface="宋体" panose="02010600030101010101" pitchFamily="2" charset="-122"/>
                <a:cs typeface="Times New Roman" panose="02020603050405020304" pitchFamily="18" charset="0"/>
              </a:rPr>
              <a:t>信息：中亚区域经济合作第22次部长级会议边会</a:t>
            </a:r>
          </a:p>
        </p:txBody>
      </p:sp>
    </p:spTree>
    <p:extLst>
      <p:ext uri="{BB962C8B-B14F-4D97-AF65-F5344CB8AC3E}">
        <p14:creationId xmlns:p14="http://schemas.microsoft.com/office/powerpoint/2010/main" val="97683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5892-10AB-5D27-2EEA-D7EFA61EF966}"/>
              </a:ext>
            </a:extLst>
          </p:cNvPr>
          <p:cNvSpPr>
            <a:spLocks noGrp="1"/>
          </p:cNvSpPr>
          <p:nvPr>
            <p:ph type="title"/>
          </p:nvPr>
        </p:nvSpPr>
        <p:spPr>
          <a:xfrm>
            <a:off x="265656" y="-23060"/>
            <a:ext cx="10515600" cy="939568"/>
          </a:xfrm>
        </p:spPr>
        <p:txBody>
          <a:bodyPr>
            <a:normAutofit/>
          </a:bodyPr>
          <a:lstStyle/>
          <a:p>
            <a:pPr algn="l" rtl="0">
              <a:lnSpc>
                <a:spcPct val="100000"/>
              </a:lnSpc>
            </a:pPr>
            <a:r>
              <a:rPr lang="zh-CN" sz="3600" b="1" i="0" u="none" baseline="0">
                <a:latin typeface="Times New Roman" panose="02020603050405020304" pitchFamily="18" charset="0"/>
                <a:ea typeface="宋体" panose="02010600030101010101" pitchFamily="2" charset="-122"/>
                <a:cs typeface="Times New Roman" panose="02020603050405020304" pitchFamily="18" charset="0"/>
              </a:rPr>
              <a:t>国别联络人的指导与支持 </a:t>
            </a:r>
          </a:p>
        </p:txBody>
      </p:sp>
      <p:sp>
        <p:nvSpPr>
          <p:cNvPr id="3" name="Content Placeholder 2">
            <a:extLst>
              <a:ext uri="{FF2B5EF4-FFF2-40B4-BE49-F238E27FC236}">
                <a16:creationId xmlns:a16="http://schemas.microsoft.com/office/drawing/2014/main" id="{A9835466-AFFD-6350-E0D9-3B94AA71E454}"/>
              </a:ext>
            </a:extLst>
          </p:cNvPr>
          <p:cNvSpPr>
            <a:spLocks noGrp="1"/>
          </p:cNvSpPr>
          <p:nvPr>
            <p:ph idx="1"/>
          </p:nvPr>
        </p:nvSpPr>
        <p:spPr>
          <a:xfrm>
            <a:off x="265656" y="1029211"/>
            <a:ext cx="5646900" cy="5435249"/>
          </a:xfrm>
        </p:spPr>
        <p:txBody>
          <a:bodyPr vert="horz" lIns="91440" tIns="45720" rIns="91440" bIns="45720" rtlCol="0" anchor="t">
            <a:noAutofit/>
          </a:bodyPr>
          <a:lstStyle/>
          <a:p>
            <a:pPr marL="0" indent="0" algn="l" rtl="0">
              <a:lnSpc>
                <a:spcPct val="100000"/>
              </a:lnSpc>
              <a:buNone/>
            </a:pPr>
            <a:r>
              <a:rPr lang="zh-CN" sz="2400" b="1" i="0" u="none" baseline="0" dirty="0">
                <a:latin typeface="Times New Roman" panose="02020603050405020304" pitchFamily="18" charset="0"/>
                <a:ea typeface="宋体" panose="02010600030101010101" pitchFamily="2" charset="-122"/>
                <a:cs typeface="Times New Roman" panose="02020603050405020304" pitchFamily="18" charset="0"/>
              </a:rPr>
              <a:t>（1）确认整体方案及第22次部长级会议日程：截止日期：</a:t>
            </a:r>
            <a:r>
              <a:rPr lang="zh-CN" sz="2400" b="1" i="0" u="sng" baseline="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2023年10月20日</a:t>
            </a:r>
          </a:p>
          <a:p>
            <a:pPr marL="0" indent="0" algn="l" rtl="0">
              <a:lnSpc>
                <a:spcPct val="100000"/>
              </a:lnSpc>
              <a:buNone/>
            </a:pPr>
            <a:endParaRPr lang="zh-CN" sz="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gn="l" rtl="0">
              <a:lnSpc>
                <a:spcPct val="100000"/>
              </a:lnSpc>
              <a:buNone/>
            </a:pPr>
            <a:r>
              <a:rPr lang="zh-CN" sz="2400" b="1" i="0" u="none" baseline="0" dirty="0">
                <a:latin typeface="Times New Roman" panose="02020603050405020304" pitchFamily="18" charset="0"/>
                <a:ea typeface="宋体" panose="02010600030101010101" pitchFamily="2" charset="-122"/>
                <a:cs typeface="Times New Roman" panose="02020603050405020304" pitchFamily="18" charset="0"/>
              </a:rPr>
              <a:t>（2）国别联络人在</a:t>
            </a:r>
            <a:r>
              <a:rPr lang="en-US" altLang="zh-CN" sz="2400" b="1" u="sng"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2023</a:t>
            </a:r>
            <a:r>
              <a:rPr lang="zh-CN" altLang="en-US" sz="2400" b="1" u="sng"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b="1" u="sng"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2400" b="1" u="sng"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月</a:t>
            </a:r>
            <a:r>
              <a:rPr lang="en-US" altLang="zh-CN" sz="2400" b="1" u="sng"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25</a:t>
            </a:r>
            <a:r>
              <a:rPr lang="zh-CN" altLang="en-US" sz="2400" b="1" u="sng"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日</a:t>
            </a:r>
            <a:r>
              <a:rPr lang="zh-CN" sz="2400" b="1" i="0" baseline="0" dirty="0">
                <a:latin typeface="Times New Roman" panose="02020603050405020304" pitchFamily="18" charset="0"/>
                <a:ea typeface="宋体" panose="02010600030101010101" pitchFamily="2" charset="-122"/>
                <a:cs typeface="Times New Roman" panose="02020603050405020304" pitchFamily="18" charset="0"/>
              </a:rPr>
              <a:t>前</a:t>
            </a:r>
            <a:r>
              <a:rPr lang="zh-CN" sz="2400" b="1" i="0" u="none" baseline="0" dirty="0">
                <a:latin typeface="Times New Roman" panose="02020603050405020304" pitchFamily="18" charset="0"/>
                <a:ea typeface="宋体" panose="02010600030101010101" pitchFamily="2" charset="-122"/>
                <a:cs typeface="Times New Roman" panose="02020603050405020304" pitchFamily="18" charset="0"/>
              </a:rPr>
              <a:t>就部长们认可的关键成果发表意见和/或予以批准</a:t>
            </a:r>
            <a:endParaRPr lang="zh-CN" sz="2400" b="1" u="sng"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a:p>
            <a:pPr marL="0" indent="0" algn="l" rtl="0">
              <a:lnSpc>
                <a:spcPct val="100000"/>
              </a:lnSpc>
              <a:buNone/>
            </a:pPr>
            <a:endParaRPr lang="zh-CN" sz="10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lvl="1" algn="l" rtl="0">
              <a:lnSpc>
                <a:spcPct val="100000"/>
              </a:lnSpc>
              <a:spcBef>
                <a:spcPts val="0"/>
              </a:spcBef>
            </a:pPr>
            <a:r>
              <a:rPr lang="zh-CN" sz="1600" b="0" i="0" u="none" baseline="0" dirty="0">
                <a:latin typeface="Times New Roman" panose="02020603050405020304" pitchFamily="18" charset="0"/>
                <a:ea typeface="宋体" panose="02010600030101010101" pitchFamily="2" charset="-122"/>
                <a:cs typeface="Times New Roman" panose="02020603050405020304" pitchFamily="18" charset="0"/>
              </a:rPr>
              <a:t>气候变化愿景 </a:t>
            </a:r>
          </a:p>
          <a:p>
            <a:pPr lvl="1" algn="l" rtl="0">
              <a:lnSpc>
                <a:spcPct val="100000"/>
              </a:lnSpc>
              <a:spcBef>
                <a:spcPts val="0"/>
              </a:spcBef>
            </a:pPr>
            <a:r>
              <a:rPr lang="zh-CN" sz="1600" b="0" i="0" u="none" baseline="0" dirty="0">
                <a:latin typeface="Times New Roman" panose="02020603050405020304" pitchFamily="18" charset="0"/>
                <a:ea typeface="宋体" panose="02010600030101010101" pitchFamily="2" charset="-122"/>
                <a:cs typeface="Times New Roman" panose="02020603050405020304" pitchFamily="18" charset="0"/>
              </a:rPr>
              <a:t>《CAREC部长级会议部长联合声明》，包含部长们对《CAREC气候与可持续发展项目筹备基金概念说明》的支持</a:t>
            </a:r>
          </a:p>
          <a:p>
            <a:pPr lvl="1" algn="l" rtl="0">
              <a:lnSpc>
                <a:spcPct val="100000"/>
              </a:lnSpc>
              <a:spcBef>
                <a:spcPts val="0"/>
              </a:spcBef>
            </a:pPr>
            <a:r>
              <a:rPr lang="zh-CN" sz="1600" b="0" i="0" u="none" baseline="0" dirty="0">
                <a:latin typeface="Times New Roman" panose="02020603050405020304" pitchFamily="18" charset="0"/>
                <a:ea typeface="宋体" panose="02010600030101010101" pitchFamily="2" charset="-122"/>
                <a:cs typeface="Times New Roman" panose="02020603050405020304" pitchFamily="18" charset="0"/>
              </a:rPr>
              <a:t>关于建立CAREC地区灾害风险转移机制的联合声明</a:t>
            </a:r>
          </a:p>
          <a:p>
            <a:pPr lvl="1" algn="l" rtl="0">
              <a:lnSpc>
                <a:spcPct val="100000"/>
              </a:lnSpc>
            </a:pPr>
            <a:endParaRPr lang="zh-CN" sz="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gn="l" rtl="0">
              <a:lnSpc>
                <a:spcPct val="100000"/>
              </a:lnSpc>
              <a:buNone/>
            </a:pPr>
            <a:r>
              <a:rPr lang="zh-CN" sz="2400" b="1" i="0" u="none" baseline="0" dirty="0">
                <a:latin typeface="Times New Roman" panose="02020603050405020304" pitchFamily="18" charset="0"/>
                <a:ea typeface="宋体" panose="02010600030101010101" pitchFamily="2" charset="-122"/>
                <a:cs typeface="Times New Roman" panose="02020603050405020304" pitchFamily="18" charset="0"/>
              </a:rPr>
              <a:t>（3）</a:t>
            </a:r>
            <a:r>
              <a:rPr lang="zh-CN" sz="2400" b="1" i="0" u="sng" baseline="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2023年10月30日</a:t>
            </a:r>
            <a:r>
              <a:rPr lang="zh-CN" sz="2400" b="1" i="0" u="none" baseline="0" dirty="0">
                <a:latin typeface="Times New Roman" panose="02020603050405020304" pitchFamily="18" charset="0"/>
                <a:ea typeface="宋体" panose="02010600030101010101" pitchFamily="2" charset="-122"/>
                <a:cs typeface="Times New Roman" panose="02020603050405020304" pitchFamily="18" charset="0"/>
              </a:rPr>
              <a:t>前尽早确认CAREC成员国的高层参会人员</a:t>
            </a:r>
          </a:p>
        </p:txBody>
      </p:sp>
      <p:sp>
        <p:nvSpPr>
          <p:cNvPr id="6" name="Slide Number Placeholder 5">
            <a:extLst>
              <a:ext uri="{FF2B5EF4-FFF2-40B4-BE49-F238E27FC236}">
                <a16:creationId xmlns:a16="http://schemas.microsoft.com/office/drawing/2014/main" id="{CE1536A2-35D8-8C23-AE01-61635E886E54}"/>
              </a:ext>
            </a:extLst>
          </p:cNvPr>
          <p:cNvSpPr>
            <a:spLocks noGrp="1"/>
          </p:cNvSpPr>
          <p:nvPr>
            <p:ph type="sldNum" sz="quarter" idx="12"/>
          </p:nvPr>
        </p:nvSpPr>
        <p:spPr/>
        <p:txBody>
          <a:bodyPr/>
          <a:lstStyle/>
          <a:p>
            <a:pPr algn="r" rtl="0"/>
            <a:fld id="{66529B93-2171-4743-9770-E2B16911C1C6}" type="slidenum">
              <a:rPr>
                <a:latin typeface="Times New Roman" panose="02020603050405020304" pitchFamily="18" charset="0"/>
                <a:ea typeface="宋体" panose="02010600030101010101" pitchFamily="2" charset="-122"/>
                <a:cs typeface="Times New Roman" panose="02020603050405020304" pitchFamily="18" charset="0"/>
              </a:rPr>
              <a:pPr algn="r" rtl="0"/>
              <a:t>9</a:t>
            </a:fld>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Content Placeholder 2">
            <a:extLst>
              <a:ext uri="{FF2B5EF4-FFF2-40B4-BE49-F238E27FC236}">
                <a16:creationId xmlns:a16="http://schemas.microsoft.com/office/drawing/2014/main" id="{466C8CA1-8AAD-63C7-5D4D-E032CE0FA927}"/>
              </a:ext>
            </a:extLst>
          </p:cNvPr>
          <p:cNvSpPr txBox="1">
            <a:spLocks/>
          </p:cNvSpPr>
          <p:nvPr/>
        </p:nvSpPr>
        <p:spPr>
          <a:xfrm>
            <a:off x="6360208" y="576449"/>
            <a:ext cx="5638278" cy="54352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Font typeface="Arial" panose="020B0604020202020204" pitchFamily="34" charset="0"/>
              <a:buNone/>
            </a:pPr>
            <a:endParaRPr lang="zh-CN" sz="2400" b="1">
              <a:latin typeface="Times New Roman" panose="02020603050405020304" pitchFamily="18" charset="0"/>
              <a:ea typeface="宋体" panose="02010600030101010101" pitchFamily="2" charset="-122"/>
              <a:cs typeface="Times New Roman" panose="02020603050405020304" pitchFamily="18" charset="0"/>
            </a:endParaRPr>
          </a:p>
          <a:p>
            <a:pPr marL="0" indent="0" algn="l" rtl="0">
              <a:lnSpc>
                <a:spcPct val="100000"/>
              </a:lnSpc>
              <a:buFont typeface="Arial" panose="020B0604020202020204" pitchFamily="34" charset="0"/>
              <a:buNone/>
            </a:pPr>
            <a:r>
              <a:rPr lang="zh-CN" sz="2400" b="1" i="0" u="none" baseline="0">
                <a:latin typeface="Times New Roman" panose="02020603050405020304" pitchFamily="18" charset="0"/>
                <a:ea typeface="宋体" panose="02010600030101010101" pitchFamily="2" charset="-122"/>
                <a:cs typeface="Times New Roman" panose="02020603050405020304" pitchFamily="18" charset="0"/>
              </a:rPr>
              <a:t>（4）尽早在</a:t>
            </a:r>
            <a:r>
              <a:rPr lang="zh-CN" sz="2400" b="1" i="0" u="sng" baseline="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2023年11月10日</a:t>
            </a:r>
            <a:r>
              <a:rPr lang="zh-CN" sz="2400" b="1" i="0" u="none" baseline="0">
                <a:latin typeface="Times New Roman" panose="02020603050405020304" pitchFamily="18" charset="0"/>
                <a:ea typeface="宋体" panose="02010600030101010101" pitchFamily="2" charset="-122"/>
                <a:cs typeface="Times New Roman" panose="02020603050405020304" pitchFamily="18" charset="0"/>
              </a:rPr>
              <a:t>前向CAREC秘书处提交</a:t>
            </a:r>
            <a:r>
              <a:rPr lang="zh-CN" sz="2400" b="1" i="0" u="sng" baseline="0">
                <a:latin typeface="Times New Roman" panose="02020603050405020304" pitchFamily="18" charset="0"/>
                <a:ea typeface="宋体" panose="02010600030101010101" pitchFamily="2" charset="-122"/>
                <a:cs typeface="Times New Roman" panose="02020603050405020304" pitchFamily="18" charset="0"/>
              </a:rPr>
              <a:t>国别声明</a:t>
            </a:r>
          </a:p>
          <a:p>
            <a:pPr lvl="1" algn="l" rtl="0">
              <a:lnSpc>
                <a:spcPct val="100000"/>
              </a:lnSpc>
              <a:spcBef>
                <a:spcPts val="0"/>
              </a:spcBef>
            </a:pPr>
            <a:endParaRPr lang="zh-CN" sz="1600">
              <a:latin typeface="Times New Roman" panose="02020603050405020304" pitchFamily="18" charset="0"/>
              <a:ea typeface="宋体" panose="02010600030101010101" pitchFamily="2" charset="-122"/>
              <a:cs typeface="Times New Roman" panose="02020603050405020304" pitchFamily="18" charset="0"/>
            </a:endParaRPr>
          </a:p>
          <a:p>
            <a:pPr lvl="1" algn="l" rtl="0">
              <a:lnSpc>
                <a:spcPct val="100000"/>
              </a:lnSpc>
              <a:spcBef>
                <a:spcPts val="0"/>
              </a:spcBef>
            </a:pPr>
            <a:r>
              <a:rPr lang="zh-CN" sz="1600" b="0" i="0" u="none" baseline="0">
                <a:latin typeface="Times New Roman" panose="02020603050405020304" pitchFamily="18" charset="0"/>
                <a:ea typeface="宋体" panose="02010600030101010101" pitchFamily="2" charset="-122"/>
                <a:cs typeface="Times New Roman" panose="02020603050405020304" pitchFamily="18" charset="0"/>
              </a:rPr>
              <a:t>4分钟，400字左右</a:t>
            </a:r>
          </a:p>
          <a:p>
            <a:pPr lvl="1" algn="l" rtl="0">
              <a:lnSpc>
                <a:spcPct val="100000"/>
              </a:lnSpc>
              <a:spcBef>
                <a:spcPts val="0"/>
              </a:spcBef>
            </a:pPr>
            <a:r>
              <a:rPr lang="zh-CN" sz="1600" b="0" i="0" u="none" baseline="0">
                <a:latin typeface="Times New Roman" panose="02020603050405020304" pitchFamily="18" charset="0"/>
                <a:ea typeface="宋体" panose="02010600030101010101" pitchFamily="2" charset="-122"/>
                <a:cs typeface="Times New Roman" panose="02020603050405020304" pitchFamily="18" charset="0"/>
              </a:rPr>
              <a:t>以CAREC关键成果（如气候变化愿景，包括新项目或转型倡议建议书，以及持续开展区域合作的承诺）为重点的各项声明 </a:t>
            </a:r>
          </a:p>
          <a:p>
            <a:pPr lvl="1" algn="l" rtl="0">
              <a:lnSpc>
                <a:spcPct val="100000"/>
              </a:lnSpc>
              <a:spcBef>
                <a:spcPts val="0"/>
              </a:spcBef>
            </a:pPr>
            <a:r>
              <a:rPr lang="zh-CN" sz="1600" b="0" i="0" u="none" baseline="0">
                <a:latin typeface="Times New Roman" panose="02020603050405020304" pitchFamily="18" charset="0"/>
                <a:ea typeface="宋体" panose="02010600030101010101" pitchFamily="2" charset="-122"/>
                <a:cs typeface="Times New Roman" panose="02020603050405020304" pitchFamily="18" charset="0"/>
              </a:rPr>
              <a:t>一份鼓舞人心的声明，引用了部长们的卡片或播客内容 </a:t>
            </a:r>
          </a:p>
          <a:p>
            <a:pPr marL="0" indent="0" algn="l" rtl="0">
              <a:lnSpc>
                <a:spcPct val="100000"/>
              </a:lnSpc>
              <a:buNone/>
            </a:pPr>
            <a:br>
              <a:rPr lang="zh-CN" sz="2400" b="1" u="sng">
                <a:latin typeface="Times New Roman" panose="02020603050405020304" pitchFamily="18" charset="0"/>
                <a:ea typeface="宋体" panose="02010600030101010101" pitchFamily="2" charset="-122"/>
                <a:cs typeface="Times New Roman" panose="02020603050405020304" pitchFamily="18" charset="0"/>
              </a:rPr>
            </a:br>
            <a:r>
              <a:rPr lang="zh-CN" sz="2400" b="1" i="0" u="none" baseline="0">
                <a:latin typeface="Times New Roman" panose="02020603050405020304" pitchFamily="18" charset="0"/>
                <a:ea typeface="宋体" panose="02010600030101010101" pitchFamily="2" charset="-122"/>
                <a:cs typeface="Times New Roman" panose="02020603050405020304" pitchFamily="18" charset="0"/>
              </a:rPr>
              <a:t>（5）提高CAREC计划在该国的知名度 </a:t>
            </a:r>
          </a:p>
          <a:p>
            <a:pPr marL="0" indent="0" algn="l" rtl="0">
              <a:lnSpc>
                <a:spcPct val="100000"/>
              </a:lnSpc>
              <a:buFont typeface="Arial" panose="020B0604020202020204" pitchFamily="34" charset="0"/>
              <a:buNone/>
            </a:pPr>
            <a:endParaRPr lang="zh-CN" sz="2400" b="1" u="sng">
              <a:latin typeface="Times New Roman" panose="02020603050405020304" pitchFamily="18" charset="0"/>
              <a:ea typeface="宋体" panose="02010600030101010101" pitchFamily="2" charset="-122"/>
              <a:cs typeface="Times New Roman" panose="02020603050405020304" pitchFamily="18" charset="0"/>
            </a:endParaRPr>
          </a:p>
          <a:p>
            <a:pPr marL="0" indent="0" algn="l" rtl="0">
              <a:lnSpc>
                <a:spcPct val="100000"/>
              </a:lnSpc>
              <a:buNone/>
            </a:pPr>
            <a:r>
              <a:rPr lang="zh-CN" sz="2400" b="1" i="0" u="none" baseline="0">
                <a:latin typeface="Times New Roman" panose="02020603050405020304" pitchFamily="18" charset="0"/>
                <a:ea typeface="宋体" panose="02010600030101010101" pitchFamily="2" charset="-122"/>
                <a:cs typeface="Times New Roman" panose="02020603050405020304" pitchFamily="18" charset="0"/>
              </a:rPr>
              <a:t>（6）要求召开双边会议（如有） </a:t>
            </a:r>
          </a:p>
          <a:p>
            <a:pPr marL="0" indent="0" algn="l" rtl="0">
              <a:lnSpc>
                <a:spcPct val="100000"/>
              </a:lnSpc>
              <a:buFont typeface="Arial" panose="020B0604020202020204" pitchFamily="34" charset="0"/>
              <a:buNone/>
            </a:pPr>
            <a:endParaRPr lang="zh-CN" sz="2400" b="1">
              <a:latin typeface="Times New Roman" panose="02020603050405020304" pitchFamily="18" charset="0"/>
              <a:ea typeface="宋体" panose="02010600030101010101" pitchFamily="2" charset="-122"/>
              <a:cs typeface="Times New Roman" panose="02020603050405020304" pitchFamily="18" charset="0"/>
            </a:endParaRPr>
          </a:p>
          <a:p>
            <a:pPr marL="0" indent="0" algn="l" rtl="0">
              <a:lnSpc>
                <a:spcPct val="100000"/>
              </a:lnSpc>
              <a:buFont typeface="Arial" panose="020B0604020202020204" pitchFamily="34" charset="0"/>
              <a:buNone/>
            </a:pPr>
            <a:endParaRPr lang="zh-CN" sz="2400" b="1" u="sng">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4009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7" ma:contentTypeDescription="Create a new document." ma:contentTypeScope="" ma:versionID="30482bcb042da94300ab269d05646591">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43fff43ee8f6aa09ff18a5919b1d8d27"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SharedWithUsers xmlns="f668aa56-9285-4561-92d6-d6343913a899">
      <UserInfo>
        <DisplayName>Aiken Rose Tafgar</DisplayName>
        <AccountId>169</AccountId>
        <AccountType/>
      </UserInfo>
      <UserInfo>
        <DisplayName>Gulshat Raissova</DisplayName>
        <AccountId>599</AccountId>
        <AccountType/>
      </UserInfo>
      <UserInfo>
        <DisplayName>Mary Ann Magadia</DisplayName>
        <AccountId>215</AccountId>
        <AccountType/>
      </UserInfo>
      <UserInfo>
        <DisplayName>Reneli Gloria</DisplayName>
        <AccountId>705</AccountId>
        <AccountType/>
      </UserInfo>
    </SharedWithUsers>
  </documentManagement>
</p:properties>
</file>

<file path=customXml/itemProps1.xml><?xml version="1.0" encoding="utf-8"?>
<ds:datastoreItem xmlns:ds="http://schemas.openxmlformats.org/officeDocument/2006/customXml" ds:itemID="{CC7B793B-396E-4EB1-A8E6-0CE747C9B07C}">
  <ds:schemaRefs>
    <ds:schemaRef ds:uri="4d0bf39f-aee5-4194-a8cf-9eb94d977901"/>
    <ds:schemaRef ds:uri="c1fdd505-2570-46c2-bd04-3e0f2d874cf5"/>
    <ds:schemaRef ds:uri="f668aa56-9285-4561-92d6-d6343913a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BCD069-315B-4A8C-BCDC-DDECFD116DFB}">
  <ds:schemaRefs>
    <ds:schemaRef ds:uri="http://schemas.microsoft.com/sharepoint/v3/contenttype/forms"/>
  </ds:schemaRefs>
</ds:datastoreItem>
</file>

<file path=customXml/itemProps3.xml><?xml version="1.0" encoding="utf-8"?>
<ds:datastoreItem xmlns:ds="http://schemas.openxmlformats.org/officeDocument/2006/customXml" ds:itemID="{9A3E80F2-E9C6-42C9-A52A-674E42059BE4}">
  <ds:schemaRefs>
    <ds:schemaRef ds:uri="4d0bf39f-aee5-4194-a8cf-9eb94d977901"/>
    <ds:schemaRef ds:uri="c1fdd505-2570-46c2-bd04-3e0f2d874cf5"/>
    <ds:schemaRef ds:uri="f668aa56-9285-4561-92d6-d6343913a8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TotalTime>
  <Words>2891</Words>
  <Application>Microsoft Office PowerPoint</Application>
  <PresentationFormat>Widescreen</PresentationFormat>
  <Paragraphs>183</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PowerPoint Presentation</vt:lpstr>
      <vt:lpstr>第22次部长级会议日程（上午）       比尔特莫尔酒店</vt:lpstr>
      <vt:lpstr>第22次部长级会议日程（下午）       比尔特莫尔酒店</vt:lpstr>
      <vt:lpstr>关键成果及文件 </vt:lpstr>
      <vt:lpstr>CAREC第22次部长级会议《部长联合声明》纲要  </vt:lpstr>
      <vt:lpstr>信息：中亚区域经济合作第22次部长级会议边会</vt:lpstr>
      <vt:lpstr>PowerPoint Presentation</vt:lpstr>
      <vt:lpstr>PowerPoint Presentation</vt:lpstr>
      <vt:lpstr>国别联络人的指导与支持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Cathrine Mae V. Gonzales</dc:creator>
  <cp:lastModifiedBy>Reneli Gloria</cp:lastModifiedBy>
  <cp:revision>15</cp:revision>
  <dcterms:created xsi:type="dcterms:W3CDTF">2023-10-05T01:15:28Z</dcterms:created>
  <dcterms:modified xsi:type="dcterms:W3CDTF">2023-10-17T12:14:47Z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2023-10-05T01:16:14Z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df8821a4-00ab-4877-89da-cb14e0c71f15</vt:lpwstr>
  </property>
  <property fmtid="{D5CDD505-2E9C-101B-9397-08002B2CF9AE}" pid="8" name="MSIP_Label_817d4574-7375-4d17-b29c-6e4c6df0fcb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0x0101009FDAEA74914DCF4CB1BBCF0E2E5EDB11</vt:lpwstr>
  </property>
  <property fmtid="{D5CDD505-2E9C-101B-9397-08002B2CF9AE}" pid="12" name="MediaServiceImageTags">
    <vt:lpwstr/>
  </property>
</Properties>
</file>