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Masters/notesMaster1.xml" ContentType="application/vnd.openxmlformats-officedocument.presentationml.notesMaster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3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81" r:id="rId3"/>
    <p:sldId id="2854" r:id="rId4"/>
    <p:sldId id="3031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827A"/>
    <a:srgbClr val="465D60"/>
    <a:srgbClr val="255E57"/>
    <a:srgbClr val="B9B9B9"/>
    <a:srgbClr val="CDD8DE"/>
    <a:srgbClr val="404040"/>
    <a:srgbClr val="77A09B"/>
    <a:srgbClr val="2D7169"/>
    <a:srgbClr val="5A787D"/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7" autoAdjust="0"/>
    <p:restoredTop sz="94529" autoAdjust="0"/>
  </p:normalViewPr>
  <p:slideViewPr>
    <p:cSldViewPr snapToGrid="0">
      <p:cViewPr varScale="1">
        <p:scale>
          <a:sx n="90" d="100"/>
          <a:sy n="90" d="100"/>
        </p:scale>
        <p:origin x="224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nshilakadze\Desktop\Valuation%20info%20request\Investor%20Presentation\GRPH%20at%20a%20glanc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mkharashvili\Desktop\suppo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mkharashvili\Desktop\suppor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nshilakadze\Desktop\Valuation%20info%20request\Investor%20Presentation\GRPH%20at%20a%20glanc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nshilakadze\Desktop\Valuation%20info%20request\Investor%20Presentation\GRPH%20at%20a%20glanc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2D716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7C-4317-83DD-81BC4A8A74DE}"/>
              </c:ext>
            </c:extLst>
          </c:dPt>
          <c:dPt>
            <c:idx val="1"/>
            <c:bubble3D val="0"/>
            <c:spPr>
              <a:solidFill>
                <a:srgbClr val="77A09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7C-4317-83DD-81BC4A8A74DE}"/>
              </c:ext>
            </c:extLst>
          </c:dPt>
          <c:dPt>
            <c:idx val="2"/>
            <c:bubble3D val="0"/>
            <c:spPr>
              <a:solidFill>
                <a:srgbClr val="40404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7C-4317-83DD-81BC4A8A74D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Segoe UI" panose="020B0502040204020203" pitchFamily="34" charset="0"/>
                      <a:ea typeface="+mn-ea"/>
                      <a:cs typeface="Segoe UI" panose="020B0502040204020203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87C-4317-83DD-81BC4A8A74D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Segoe UI" panose="020B0502040204020203" pitchFamily="34" charset="0"/>
                      <a:ea typeface="+mn-ea"/>
                      <a:cs typeface="Segoe UI" panose="020B0502040204020203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87C-4317-83DD-81BC4A8A74DE}"/>
                </c:ext>
              </c:extLst>
            </c:dLbl>
            <c:dLbl>
              <c:idx val="2"/>
              <c:layout>
                <c:manualLayout>
                  <c:x val="0"/>
                  <c:y val="-0.123114685206898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Segoe UI" panose="020B0502040204020203" pitchFamily="34" charset="0"/>
                      <a:ea typeface="+mn-ea"/>
                      <a:cs typeface="Segoe UI" panose="020B0502040204020203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7C-4317-83DD-81BC4A8A74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Sheet1!$G$4:$G$6</c:f>
              <c:strCache>
                <c:ptCount val="3"/>
                <c:pt idx="0">
                  <c:v>Wind</c:v>
                </c:pt>
                <c:pt idx="1">
                  <c:v>Hydro</c:v>
                </c:pt>
                <c:pt idx="2">
                  <c:v>Solar</c:v>
                </c:pt>
              </c:strCache>
            </c:strRef>
          </c:cat>
          <c:val>
            <c:numRef>
              <c:f>Sheet1!$H$4:$H$6</c:f>
              <c:numCache>
                <c:formatCode>_(#,##0_);_(\(#,##0\);_(\ \-\ _);_(@_)</c:formatCode>
                <c:ptCount val="3"/>
                <c:pt idx="0">
                  <c:v>264</c:v>
                </c:pt>
                <c:pt idx="1">
                  <c:v>114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7C-4317-83DD-81BC4A8A74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Segoe UI" panose="020B0502040204020203" pitchFamily="34" charset="0"/>
          <a:cs typeface="Segoe UI" panose="020B0502040204020203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Sheet1!$C$4</c:f>
              <c:strCache>
                <c:ptCount val="1"/>
                <c:pt idx="0">
                  <c:v>Operating</c:v>
                </c:pt>
              </c:strCache>
            </c:strRef>
          </c:tx>
          <c:dPt>
            <c:idx val="0"/>
            <c:bubble3D val="0"/>
            <c:spPr>
              <a:solidFill>
                <a:srgbClr val="2D716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036-4607-95DD-F4434698AE49}"/>
              </c:ext>
            </c:extLst>
          </c:dPt>
          <c:dPt>
            <c:idx val="1"/>
            <c:bubble3D val="0"/>
            <c:spPr>
              <a:solidFill>
                <a:srgbClr val="77A09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036-4607-95DD-F4434698AE4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Segoe UI" panose="020B0502040204020203" pitchFamily="34" charset="0"/>
                      <a:ea typeface="+mn-ea"/>
                      <a:cs typeface="Segoe UI" panose="020B0502040204020203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036-4607-95DD-F4434698AE4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Segoe UI" panose="020B0502040204020203" pitchFamily="34" charset="0"/>
                      <a:ea typeface="+mn-ea"/>
                      <a:cs typeface="Segoe UI" panose="020B0502040204020203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036-4607-95DD-F4434698AE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Sheet1!$B$5:$B$6</c:f>
              <c:strCache>
                <c:ptCount val="2"/>
                <c:pt idx="0">
                  <c:v>Wind</c:v>
                </c:pt>
                <c:pt idx="1">
                  <c:v>Hydro</c:v>
                </c:pt>
              </c:strCache>
            </c:strRef>
          </c:cat>
          <c:val>
            <c:numRef>
              <c:f>Sheet1!$C$5:$C$6</c:f>
              <c:numCache>
                <c:formatCode>0</c:formatCode>
                <c:ptCount val="2"/>
                <c:pt idx="0">
                  <c:v>20.7</c:v>
                </c:pt>
                <c:pt idx="1">
                  <c:v>50.399999999999991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36-4607-95DD-F4434698A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Segoe UI" panose="020B0502040204020203" pitchFamily="34" charset="0"/>
          <a:cs typeface="Segoe UI" panose="020B0502040204020203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818221492549721"/>
          <c:y val="0.12027674630183359"/>
          <c:w val="0.67662721586067875"/>
          <c:h val="0.63125116025896733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8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0000000001E-2"/>
          <c:y val="0.80409157599884051"/>
          <c:w val="0.9"/>
          <c:h val="0.122039612877020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Segoe UI" panose="020B0502040204020203" pitchFamily="34" charset="0"/>
          <a:cs typeface="Segoe UI" panose="020B0502040204020203" pitchFamily="34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2D716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090-4A83-9C49-315D9FE2F639}"/>
              </c:ext>
            </c:extLst>
          </c:dPt>
          <c:dPt>
            <c:idx val="1"/>
            <c:bubble3D val="0"/>
            <c:spPr>
              <a:solidFill>
                <a:srgbClr val="77A09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090-4A83-9C49-315D9FE2F63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089-48D4-BE06-70CD7D138C71}"/>
              </c:ext>
            </c:extLst>
          </c:dPt>
          <c:dLbls>
            <c:dLbl>
              <c:idx val="0"/>
              <c:layout>
                <c:manualLayout>
                  <c:x val="-0.16416984351570249"/>
                  <c:y val="0.11073998567845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12395273663414"/>
                      <c:h val="0.386726352818722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090-4A83-9C49-315D9FE2F63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89-48D4-BE06-70CD7D138C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Sheet1!$D$2:$D$4</c:f>
              <c:strCache>
                <c:ptCount val="3"/>
                <c:pt idx="0">
                  <c:v>Wind</c:v>
                </c:pt>
                <c:pt idx="1">
                  <c:v>Hydro</c:v>
                </c:pt>
                <c:pt idx="2">
                  <c:v>Solar</c:v>
                </c:pt>
              </c:strCache>
            </c:strRef>
          </c:cat>
          <c:val>
            <c:numRef>
              <c:f>Sheet1!$E$2:$E$4</c:f>
              <c:numCache>
                <c:formatCode>_(#,##0_);_(\(#,##0\);_(\ \-\ _);_(@_)</c:formatCode>
                <c:ptCount val="3"/>
                <c:pt idx="0">
                  <c:v>130</c:v>
                </c:pt>
                <c:pt idx="1">
                  <c:v>64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90-4A83-9C49-315D9FE2F6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Segoe UI" panose="020B0502040204020203" pitchFamily="34" charset="0"/>
          <a:cs typeface="Segoe UI" panose="020B0502040204020203" pitchFamily="34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9873335957695"/>
          <c:y val="0.13414162127985402"/>
          <c:w val="0.52654728664975858"/>
          <c:h val="0.5193281108948784"/>
        </c:manualLayout>
      </c:layout>
      <c:doughnutChart>
        <c:varyColors val="1"/>
        <c:ser>
          <c:idx val="0"/>
          <c:order val="0"/>
          <c:spPr>
            <a:solidFill>
              <a:srgbClr val="2D7169"/>
            </a:solidFill>
          </c:spPr>
          <c:dPt>
            <c:idx val="0"/>
            <c:bubble3D val="0"/>
            <c:spPr>
              <a:solidFill>
                <a:srgbClr val="2D716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E0B-4644-B8F5-B3C7ABE566D4}"/>
              </c:ext>
            </c:extLst>
          </c:dPt>
          <c:dPt>
            <c:idx val="1"/>
            <c:bubble3D val="0"/>
            <c:spPr>
              <a:solidFill>
                <a:srgbClr val="77A09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E0B-4644-B8F5-B3C7ABE566D4}"/>
              </c:ext>
            </c:extLst>
          </c:dPt>
          <c:dPt>
            <c:idx val="2"/>
            <c:bubble3D val="0"/>
            <c:spPr>
              <a:solidFill>
                <a:srgbClr val="40404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E0B-4644-B8F5-B3C7ABE566D4}"/>
              </c:ext>
            </c:extLst>
          </c:dPt>
          <c:dLbls>
            <c:dLbl>
              <c:idx val="0"/>
              <c:layout>
                <c:manualLayout>
                  <c:x val="-7.7390230793512602E-3"/>
                  <c:y val="-4.5797507702034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0B-4644-B8F5-B3C7ABE566D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0B-4644-B8F5-B3C7ABE566D4}"/>
                </c:ext>
              </c:extLst>
            </c:dLbl>
            <c:dLbl>
              <c:idx val="2"/>
              <c:layout>
                <c:manualLayout>
                  <c:x val="-0.1547804615870238"/>
                  <c:y val="-8.39620974537306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Segoe UI" panose="020B0502040204020203" pitchFamily="34" charset="0"/>
                      <a:ea typeface="+mn-ea"/>
                      <a:cs typeface="Segoe UI" panose="020B0502040204020203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0B-4644-B8F5-B3C7ABE566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Sheet1!$D$7:$D$9</c:f>
              <c:strCache>
                <c:ptCount val="3"/>
                <c:pt idx="0">
                  <c:v>Wind</c:v>
                </c:pt>
                <c:pt idx="1">
                  <c:v>Hydro</c:v>
                </c:pt>
                <c:pt idx="2">
                  <c:v>Solar</c:v>
                </c:pt>
              </c:strCache>
            </c:strRef>
          </c:cat>
          <c:val>
            <c:numRef>
              <c:f>Sheet1!$E$7:$E$9</c:f>
              <c:numCache>
                <c:formatCode>_(#,##0_);_(\(#,##0\);_(\ \-\ _);_(@_)</c:formatCode>
                <c:ptCount val="3"/>
                <c:pt idx="0">
                  <c:v>113</c:v>
                </c:pt>
                <c:pt idx="1">
                  <c:v>0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0B-4644-B8F5-B3C7ABE566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182811568809E-2"/>
          <c:y val="0.73418092780221245"/>
          <c:w val="0.89999963437686237"/>
          <c:h val="0.151325302942700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Segoe UI" panose="020B0502040204020203" pitchFamily="34" charset="0"/>
          <a:cs typeface="Segoe UI" panose="020B0502040204020203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D9A028-ED8C-4489-B5B6-701ABC095700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D4B8B5F-B5EF-4F47-AD0D-1380B44C9ED5}">
      <dgm:prSet phldrT="[Text]" custT="1"/>
      <dgm:spPr>
        <a:solidFill>
          <a:srgbClr val="26423E"/>
        </a:solidFill>
      </dgm:spPr>
      <dgm:t>
        <a:bodyPr/>
        <a:lstStyle/>
        <a:p>
          <a:pPr algn="l"/>
          <a:r>
            <a:rPr lang="ru-RU" sz="1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rPr>
            <a:t>ОБЛИГАЦИИ</a:t>
          </a:r>
          <a:endParaRPr lang="en-US" sz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02A54D8-433A-4A60-8922-36F2008A2BF8}" type="parTrans" cxnId="{E6A70C12-29E7-499A-9B3A-B79BE6D4B016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29E7843-3FF2-4CD6-B5D3-F13D6FDBE714}" type="sibTrans" cxnId="{E6A70C12-29E7-499A-9B3A-B79BE6D4B016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3A11942-0918-48FD-8740-F9C805AE41F0}">
      <dgm:prSet phldrT="[Text]" custT="1"/>
      <dgm:spPr>
        <a:solidFill>
          <a:srgbClr val="26423E"/>
        </a:solidFill>
      </dgm:spPr>
      <dgm:t>
        <a:bodyPr/>
        <a:lstStyle/>
        <a:p>
          <a:pPr algn="l"/>
          <a:r>
            <a:rPr lang="ru-RU" sz="1200" b="1" dirty="0">
              <a:solidFill>
                <a:schemeClr val="bg1"/>
              </a:solidFill>
            </a:rPr>
            <a:t>СТРАТЕГИЧЕСКИЕ ИНВЕСТОРЫ</a:t>
          </a:r>
          <a:endParaRPr lang="en-US" sz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7E6C216-9B6A-4FF8-9625-51C08D478885}" type="parTrans" cxnId="{9EB614D5-B3F3-4DAC-9296-CF39F051249A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ADDF62E-3BD6-4974-9A5E-8CD1D453FB0B}" type="sibTrans" cxnId="{9EB614D5-B3F3-4DAC-9296-CF39F051249A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CE14279-D821-46E5-8AB4-1F4FBC2E198A}">
      <dgm:prSet phldrT="[Text]" custT="1"/>
      <dgm:spPr>
        <a:solidFill>
          <a:schemeClr val="bg1">
            <a:lumMod val="65000"/>
            <a:alpha val="20000"/>
          </a:schemeClr>
        </a:solidFill>
        <a:ln>
          <a:noFill/>
        </a:ln>
      </dgm:spPr>
      <dgm:t>
        <a:bodyPr/>
        <a:lstStyle/>
        <a:p>
          <a:pPr algn="l"/>
          <a:r>
            <a:rPr lang="ru-RU" sz="1200" dirty="0"/>
            <a:t>МФК, ГФР, ЕБРР, АБР</a:t>
          </a:r>
          <a:endParaRPr lang="en-US" sz="12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AD05EFC-5513-4A15-9743-A40002189A93}" type="parTrans" cxnId="{1F963257-C5E2-472B-AF31-91C98BA25041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007117F-B719-4EF8-A078-8F96AB334ED7}" type="sibTrans" cxnId="{1F963257-C5E2-472B-AF31-91C98BA25041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B307868-00CA-401E-B79B-4EC2CB2B0722}">
      <dgm:prSet phldrT="[Text]" custT="1"/>
      <dgm:spPr>
        <a:solidFill>
          <a:srgbClr val="26423E"/>
        </a:solidFill>
      </dgm:spPr>
      <dgm:t>
        <a:bodyPr/>
        <a:lstStyle/>
        <a:p>
          <a:pPr algn="l"/>
          <a:r>
            <a:rPr lang="ru-RU" sz="1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rPr>
            <a:t>СУММА ПРЕДЛОЖЕНИЯ</a:t>
          </a:r>
          <a:endParaRPr lang="en-US" sz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BC5FAE5-4266-4EA4-8E9E-9FBDAA1112F1}" type="parTrans" cxnId="{0A500470-6649-4BE4-B77A-CB23656944ED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727E5BD-4754-4E47-93A6-9443A5FDC931}" type="sibTrans" cxnId="{0A500470-6649-4BE4-B77A-CB23656944ED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85474C7-E19A-4749-A4E6-7E0FA41DB0F2}">
      <dgm:prSet phldrT="[Text]" custT="1"/>
      <dgm:spPr>
        <a:solidFill>
          <a:schemeClr val="bg1">
            <a:lumMod val="65000"/>
            <a:alpha val="20000"/>
          </a:schemeClr>
        </a:solidFill>
        <a:ln>
          <a:noFill/>
        </a:ln>
      </dgm:spPr>
      <dgm:t>
        <a:bodyPr/>
        <a:lstStyle/>
        <a:p>
          <a:pPr algn="l"/>
          <a:r>
            <a:rPr lang="en-US" sz="1200" dirty="0">
              <a:latin typeface="Segoe UI" panose="020B0502040204020203" pitchFamily="34" charset="0"/>
              <a:cs typeface="Segoe UI" panose="020B0502040204020203" pitchFamily="34" charset="0"/>
            </a:rPr>
            <a:t>$80</a:t>
          </a:r>
          <a:r>
            <a:rPr lang="ru-RU" sz="1200" dirty="0">
              <a:latin typeface="Segoe UI" panose="020B0502040204020203" pitchFamily="34" charset="0"/>
              <a:cs typeface="Segoe UI" panose="020B0502040204020203" pitchFamily="34" charset="0"/>
            </a:rPr>
            <a:t> </a:t>
          </a:r>
          <a:r>
            <a:rPr lang="en-US" sz="1200" dirty="0">
              <a:latin typeface="Segoe UI" panose="020B0502040204020203" pitchFamily="34" charset="0"/>
              <a:cs typeface="Segoe UI" panose="020B0502040204020203" pitchFamily="34" charset="0"/>
            </a:rPr>
            <a:t>000</a:t>
          </a:r>
          <a:r>
            <a:rPr lang="ru-RU" sz="1200" dirty="0">
              <a:latin typeface="Segoe UI" panose="020B0502040204020203" pitchFamily="34" charset="0"/>
              <a:cs typeface="Segoe UI" panose="020B0502040204020203" pitchFamily="34" charset="0"/>
            </a:rPr>
            <a:t> </a:t>
          </a:r>
          <a:r>
            <a:rPr lang="en-US" sz="1200" dirty="0">
              <a:latin typeface="Segoe UI" panose="020B0502040204020203" pitchFamily="34" charset="0"/>
              <a:cs typeface="Segoe UI" panose="020B0502040204020203" pitchFamily="34" charset="0"/>
            </a:rPr>
            <a:t>000</a:t>
          </a:r>
        </a:p>
      </dgm:t>
    </dgm:pt>
    <dgm:pt modelId="{29FEF0BB-D7C7-4C62-804F-413D1715F851}" type="parTrans" cxnId="{30922321-32CE-4BF5-8CBB-6523171B8399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0E2F358-58BD-423E-B277-63728C3D9627}" type="sibTrans" cxnId="{30922321-32CE-4BF5-8CBB-6523171B8399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3A70ECE-DD7A-416A-9712-1E46F6569E2A}">
      <dgm:prSet phldrT="[Text]" custT="1"/>
      <dgm:spPr>
        <a:solidFill>
          <a:srgbClr val="26423E"/>
        </a:solidFill>
      </dgm:spPr>
      <dgm:t>
        <a:bodyPr/>
        <a:lstStyle/>
        <a:p>
          <a:pPr algn="l"/>
          <a:r>
            <a:rPr lang="ru-RU" sz="1200" b="1" dirty="0">
              <a:solidFill>
                <a:schemeClr val="bg1"/>
              </a:solidFill>
            </a:rPr>
            <a:t>СРОК ПОГАШЕНИЯ</a:t>
          </a:r>
          <a:endParaRPr lang="en-US" sz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8BCFC5D-D4BE-4B52-826A-20922C868E8D}" type="parTrans" cxnId="{899344E4-4921-4CB6-B555-8CE74F78ECCE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C98986D-2863-4117-81E6-674174A1B5BD}" type="sibTrans" cxnId="{899344E4-4921-4CB6-B555-8CE74F78ECCE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974A590-0E7C-4B7F-8C67-15BC94F8149A}">
      <dgm:prSet phldrT="[Text]" custT="1"/>
      <dgm:spPr>
        <a:solidFill>
          <a:srgbClr val="26423E"/>
        </a:solidFill>
      </dgm:spPr>
      <dgm:t>
        <a:bodyPr/>
        <a:lstStyle/>
        <a:p>
          <a:pPr algn="l"/>
          <a:r>
            <a:rPr lang="ru-RU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rPr>
            <a:t>ДИАПАЗОН КУПОНОВ</a:t>
          </a:r>
          <a:endParaRPr lang="en-US" sz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0A6D0C8-5201-4EF4-BE86-12DBCC9AFCE8}" type="parTrans" cxnId="{6213DD21-063D-4FB8-A152-E9F7BEC15977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C71B863-86E3-487E-8874-77F59DB9562F}" type="sibTrans" cxnId="{6213DD21-063D-4FB8-A152-E9F7BEC15977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9EFD710-A137-4D68-9BF6-51AD101C1BB5}">
      <dgm:prSet phldrT="[Text]" custT="1"/>
      <dgm:spPr>
        <a:solidFill>
          <a:schemeClr val="bg1">
            <a:lumMod val="65000"/>
            <a:alpha val="20000"/>
          </a:schemeClr>
        </a:solidFill>
        <a:ln>
          <a:noFill/>
        </a:ln>
      </dgm:spPr>
      <dgm:t>
        <a:bodyPr/>
        <a:lstStyle/>
        <a:p>
          <a:pPr algn="l"/>
          <a:r>
            <a:rPr lang="ru-RU" sz="1200" dirty="0">
              <a:solidFill>
                <a:schemeClr val="tx1"/>
              </a:solidFill>
            </a:rPr>
            <a:t>5 лет, с возможностью погашения</a:t>
          </a:r>
          <a:endParaRPr lang="en-US" sz="1200" i="0" dirty="0">
            <a:solidFill>
              <a:schemeClr val="tx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77C1330-949F-4530-A464-22A379021485}" type="parTrans" cxnId="{AEEFA1BA-4DF3-486C-B3CA-BD43C4D1D534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C9C234D-3284-4A21-9F89-0AB60A9BF429}" type="sibTrans" cxnId="{AEEFA1BA-4DF3-486C-B3CA-BD43C4D1D534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A70B8F6-3FD9-4A12-A3E3-BA06394EC4D8}">
      <dgm:prSet phldrT="[Text]" custT="1"/>
      <dgm:spPr>
        <a:solidFill>
          <a:srgbClr val="26423E"/>
        </a:solidFill>
      </dgm:spPr>
      <dgm:t>
        <a:bodyPr/>
        <a:lstStyle/>
        <a:p>
          <a:pPr algn="l"/>
          <a:r>
            <a:rPr lang="ru-RU" sz="1200" b="1" dirty="0">
              <a:solidFill>
                <a:schemeClr val="bg1"/>
              </a:solidFill>
            </a:rPr>
            <a:t>АГЕНТ ПО РАЗМЕЩЕНИЮ</a:t>
          </a:r>
          <a:endParaRPr lang="en-US" sz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8621BBC-B0CD-41B4-99C8-3998F1E394D3}" type="parTrans" cxnId="{F6F35A36-E246-4D72-9D40-ABCAAE6C3996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EF98215-D2B7-469D-98E7-63466DC4FBFB}" type="sibTrans" cxnId="{F6F35A36-E246-4D72-9D40-ABCAAE6C3996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29DF4A1-D7F1-4F28-A504-A43DCDB7B96E}">
      <dgm:prSet phldrT="[Text]" custT="1"/>
      <dgm:spPr>
        <a:solidFill>
          <a:schemeClr val="bg1">
            <a:lumMod val="65000"/>
            <a:alpha val="20000"/>
          </a:schemeClr>
        </a:solidFill>
        <a:ln>
          <a:noFill/>
        </a:ln>
      </dgm:spPr>
      <dgm:t>
        <a:bodyPr/>
        <a:lstStyle/>
        <a:p>
          <a:pPr algn="l"/>
          <a:r>
            <a:rPr lang="en-US" sz="1200" dirty="0">
              <a:latin typeface="Segoe UI" panose="020B0502040204020203" pitchFamily="34" charset="0"/>
              <a:cs typeface="Segoe UI" panose="020B0502040204020203" pitchFamily="34" charset="0"/>
            </a:rPr>
            <a:t>7</a:t>
          </a:r>
          <a:r>
            <a:rPr lang="ru-RU" sz="1200" dirty="0">
              <a:latin typeface="Segoe UI" panose="020B0502040204020203" pitchFamily="34" charset="0"/>
              <a:cs typeface="Segoe UI" panose="020B0502040204020203" pitchFamily="34" charset="0"/>
            </a:rPr>
            <a:t>,</a:t>
          </a:r>
          <a:r>
            <a:rPr lang="en-US" sz="1200" dirty="0">
              <a:latin typeface="Segoe UI" panose="020B0502040204020203" pitchFamily="34" charset="0"/>
              <a:cs typeface="Segoe UI" panose="020B0502040204020203" pitchFamily="34" charset="0"/>
            </a:rPr>
            <a:t>0%</a:t>
          </a:r>
        </a:p>
      </dgm:t>
    </dgm:pt>
    <dgm:pt modelId="{D5B7A178-3C48-4E0D-801F-673A767F0A64}" type="parTrans" cxnId="{BEDB3A30-315E-4596-9641-2A169674752D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DC7235E-AE87-4CA9-8113-E279EBCD787F}" type="sibTrans" cxnId="{BEDB3A30-315E-4596-9641-2A169674752D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778585E-5EEC-4D41-9054-40FF564658EC}">
      <dgm:prSet phldrT="[Text]" custT="1"/>
      <dgm:spPr>
        <a:solidFill>
          <a:srgbClr val="26423E"/>
        </a:solidFill>
      </dgm:spPr>
      <dgm:t>
        <a:bodyPr/>
        <a:lstStyle/>
        <a:p>
          <a:pPr algn="l"/>
          <a:r>
            <a:rPr lang="ru-RU" sz="1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rPr>
            <a:t>ДАТА ЭМИССИИ</a:t>
          </a:r>
          <a:endParaRPr lang="en-US" sz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0EC95A2-D716-4C55-8707-3E804329B0B1}" type="parTrans" cxnId="{C8AC345F-C946-4E44-9D42-F213C76283C4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AF3984E-3098-4293-BBFD-643D9F41FA55}" type="sibTrans" cxnId="{C8AC345F-C946-4E44-9D42-F213C76283C4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890B544-F195-4632-8460-6F0A25FB755B}">
      <dgm:prSet phldrT="[Text]" custT="1"/>
      <dgm:spPr>
        <a:solidFill>
          <a:schemeClr val="bg1">
            <a:lumMod val="65000"/>
            <a:alpha val="20000"/>
          </a:schemeClr>
        </a:solidFill>
        <a:ln>
          <a:noFill/>
        </a:ln>
      </dgm:spPr>
      <dgm:t>
        <a:bodyPr/>
        <a:lstStyle/>
        <a:p>
          <a:pPr algn="l"/>
          <a:r>
            <a:rPr lang="ru-RU" sz="1200" dirty="0">
              <a:solidFill>
                <a:schemeClr val="tx1"/>
              </a:solidFill>
            </a:rPr>
            <a:t>АО «</a:t>
          </a:r>
          <a:r>
            <a:rPr lang="ru-RU" sz="1200" dirty="0" err="1">
              <a:solidFill>
                <a:schemeClr val="tx1"/>
              </a:solidFill>
            </a:rPr>
            <a:t>Галт</a:t>
          </a:r>
          <a:r>
            <a:rPr lang="ru-RU" sz="1200" dirty="0">
              <a:solidFill>
                <a:schemeClr val="tx1"/>
              </a:solidFill>
            </a:rPr>
            <a:t> и </a:t>
          </a:r>
          <a:r>
            <a:rPr lang="ru-RU" sz="1200" dirty="0" err="1">
              <a:solidFill>
                <a:schemeClr val="tx1"/>
              </a:solidFill>
            </a:rPr>
            <a:t>Таггарт</a:t>
          </a:r>
          <a:r>
            <a:rPr lang="ru-RU" sz="1200" dirty="0">
              <a:solidFill>
                <a:schemeClr val="tx1"/>
              </a:solidFill>
            </a:rPr>
            <a:t>», ООО «</a:t>
          </a:r>
          <a:r>
            <a:rPr lang="en-US" sz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TBC Capital</a:t>
          </a:r>
          <a:r>
            <a:rPr lang="ru-RU" sz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»</a:t>
          </a:r>
          <a:r>
            <a:rPr lang="en-US" sz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 </a:t>
          </a:r>
        </a:p>
      </dgm:t>
    </dgm:pt>
    <dgm:pt modelId="{8E40985A-F8E8-4A04-9500-075B0A093F83}" type="parTrans" cxnId="{95A0ED81-A9A2-410F-9D36-86CD0D939B70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6C5B8FC-2E9C-44F9-A542-EB99DDCC68C3}" type="sibTrans" cxnId="{95A0ED81-A9A2-410F-9D36-86CD0D939B70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30CC64E-0A83-4427-973C-CCDC1173B8CF}">
      <dgm:prSet phldrT="[Text]" custT="1"/>
      <dgm:spPr>
        <a:solidFill>
          <a:schemeClr val="bg1">
            <a:lumMod val="65000"/>
            <a:alpha val="20000"/>
          </a:schemeClr>
        </a:solidFill>
        <a:ln>
          <a:noFill/>
        </a:ln>
      </dgm:spPr>
      <dgm:t>
        <a:bodyPr/>
        <a:lstStyle/>
        <a:p>
          <a:pPr algn="l"/>
          <a:r>
            <a:rPr lang="ru-RU" sz="1200" dirty="0">
              <a:latin typeface="Segoe UI" panose="020B0502040204020203" pitchFamily="34" charset="0"/>
              <a:cs typeface="Segoe UI" panose="020B0502040204020203" pitchFamily="34" charset="0"/>
            </a:rPr>
            <a:t>Октябрь </a:t>
          </a:r>
          <a:r>
            <a:rPr lang="en-US" sz="1200" dirty="0">
              <a:latin typeface="Segoe UI" panose="020B0502040204020203" pitchFamily="34" charset="0"/>
              <a:cs typeface="Segoe UI" panose="020B0502040204020203" pitchFamily="34" charset="0"/>
            </a:rPr>
            <a:t>2022</a:t>
          </a:r>
          <a:r>
            <a:rPr lang="ru-RU" sz="1200" dirty="0">
              <a:latin typeface="Segoe UI" panose="020B0502040204020203" pitchFamily="34" charset="0"/>
              <a:cs typeface="Segoe UI" panose="020B0502040204020203" pitchFamily="34" charset="0"/>
            </a:rPr>
            <a:t> г.</a:t>
          </a:r>
          <a:endParaRPr lang="en-US" sz="12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C1952F0-F64E-426D-82E0-11BF931D1DC9}" type="parTrans" cxnId="{7F9D4A6F-2887-43F0-909F-EA3EBD32CEA2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B16A599-1F6B-4576-B589-F645F0F241CA}" type="sibTrans" cxnId="{7F9D4A6F-2887-43F0-909F-EA3EBD32CEA2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FB77B8A-60E5-4BA6-9B4C-BE8BC3FEFF6F}">
      <dgm:prSet phldrT="[Text]" custT="1"/>
      <dgm:spPr>
        <a:solidFill>
          <a:srgbClr val="26423E"/>
        </a:solidFill>
      </dgm:spPr>
      <dgm:t>
        <a:bodyPr/>
        <a:lstStyle/>
        <a:p>
          <a:pPr algn="l"/>
          <a:r>
            <a:rPr lang="ru-RU" sz="1200" b="1" dirty="0">
              <a:solidFill>
                <a:schemeClr val="bg1"/>
              </a:solidFill>
            </a:rPr>
            <a:t>ЦЕЛЬ ПРИВЛЕЧЕНИЯ КАПИТАЛА</a:t>
          </a:r>
          <a:endParaRPr lang="en-US" sz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679E1C2-DA7E-47F6-8722-5056A5147B3D}" type="parTrans" cxnId="{E6422890-6BF9-42A5-847C-6D443378F75A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2301EE6-276B-4BE0-BD8C-3E675523FA96}" type="sibTrans" cxnId="{E6422890-6BF9-42A5-847C-6D443378F75A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E129758-1AFA-4F3A-A668-90956B2D95FF}">
      <dgm:prSet phldrT="[Text]" custT="1"/>
      <dgm:spPr>
        <a:solidFill>
          <a:schemeClr val="bg1">
            <a:lumMod val="65000"/>
            <a:alpha val="20000"/>
          </a:schemeClr>
        </a:solidFill>
        <a:ln>
          <a:noFill/>
        </a:ln>
      </dgm:spPr>
      <dgm:t>
        <a:bodyPr/>
        <a:lstStyle/>
        <a:p>
          <a:pPr algn="l"/>
          <a:r>
            <a:rPr lang="ru-RU" sz="1200" b="0" dirty="0"/>
            <a:t>Рефинансирование существующих "зеленых" еврооблигаций, выпущенных </a:t>
          </a:r>
          <a:r>
            <a:rPr lang="en-US" sz="1200" b="0" dirty="0">
              <a:latin typeface="Segoe UI" panose="020B0502040204020203" pitchFamily="34" charset="0"/>
            </a:rPr>
            <a:t>GGU</a:t>
          </a:r>
          <a:endParaRPr lang="en-US" sz="1200" b="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4CE4DBB-A5E6-44FE-8D27-48056BBCFDE1}" type="parTrans" cxnId="{1F584884-81B2-4A69-8BEB-23A1CC7B4CD6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DBDA31A-3BAF-4493-BD2E-EA93F7ECEBC9}" type="sibTrans" cxnId="{1F584884-81B2-4A69-8BEB-23A1CC7B4CD6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2700902-9043-42F0-8EA4-6083076F4D1A}">
      <dgm:prSet phldrT="[Text]" custT="1"/>
      <dgm:spPr>
        <a:solidFill>
          <a:srgbClr val="26423E"/>
        </a:solidFill>
      </dgm:spPr>
      <dgm:t>
        <a:bodyPr/>
        <a:lstStyle/>
        <a:p>
          <a:pPr algn="l"/>
          <a:r>
            <a:rPr lang="ru-RU" sz="1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rPr>
            <a:t>КОТИРОВКА</a:t>
          </a:r>
          <a:endParaRPr lang="en-US" sz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2889CED-D975-4675-AA00-39BE34A417CE}" type="parTrans" cxnId="{5410F010-937A-4C7E-8CE9-2F294DF115E7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710857C-6BF9-4FC7-8491-540F8DB49D9A}" type="sibTrans" cxnId="{5410F010-937A-4C7E-8CE9-2F294DF115E7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F6C35279-A8C4-41A4-A291-05AE1DFEF69A}">
      <dgm:prSet phldrT="[Text]" custT="1"/>
      <dgm:spPr>
        <a:solidFill>
          <a:schemeClr val="bg1">
            <a:lumMod val="65000"/>
            <a:alpha val="20000"/>
          </a:schemeClr>
        </a:solidFill>
        <a:ln>
          <a:noFill/>
        </a:ln>
      </dgm:spPr>
      <dgm:t>
        <a:bodyPr/>
        <a:lstStyle/>
        <a:p>
          <a:pPr algn="l"/>
          <a:r>
            <a:rPr lang="ru-RU" sz="1200" b="0" dirty="0">
              <a:solidFill>
                <a:schemeClr val="tx1"/>
              </a:solidFill>
            </a:rPr>
            <a:t>Облигации с зеленым обеспечением, </a:t>
          </a:r>
          <a:r>
            <a:rPr lang="en-US" sz="1200" b="0" dirty="0">
              <a:solidFill>
                <a:schemeClr val="tx1"/>
              </a:solidFill>
              <a:latin typeface="Segoe UI" panose="020B0502040204020203" pitchFamily="34" charset="0"/>
            </a:rPr>
            <a:t>SPO </a:t>
          </a:r>
          <a:r>
            <a:rPr lang="ru-RU" sz="1200" b="0" dirty="0">
              <a:solidFill>
                <a:schemeClr val="tx1"/>
              </a:solidFill>
            </a:rPr>
            <a:t>получены от </a:t>
          </a:r>
          <a:r>
            <a:rPr lang="en-US" sz="1200" b="0" dirty="0" err="1">
              <a:solidFill>
                <a:schemeClr val="tx1"/>
              </a:solidFill>
              <a:latin typeface="Segoe UI" panose="020B0502040204020203" pitchFamily="34" charset="0"/>
            </a:rPr>
            <a:t>Sustainalytics</a:t>
          </a:r>
          <a:endParaRPr lang="en-US" sz="1200" dirty="0">
            <a:solidFill>
              <a:schemeClr val="tx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14C362C-F2D1-4BEB-9C83-8E8E60B56003}" type="sibTrans" cxnId="{66717557-1496-4251-A735-0CB95B3D2608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6CA73FB-5210-4257-B809-3ED4C8FD400F}" type="parTrans" cxnId="{66717557-1496-4251-A735-0CB95B3D2608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42DF577-1E88-401C-B9A9-35B54823AFCE}">
      <dgm:prSet phldrT="[Text]" custT="1"/>
      <dgm:spPr>
        <a:solidFill>
          <a:schemeClr val="bg1">
            <a:lumMod val="65000"/>
            <a:alpha val="20000"/>
          </a:schemeClr>
        </a:solidFill>
        <a:ln>
          <a:noFill/>
        </a:ln>
      </dgm:spPr>
      <dgm:t>
        <a:bodyPr/>
        <a:lstStyle/>
        <a:p>
          <a:pPr algn="l"/>
          <a:r>
            <a:rPr lang="ru-RU" sz="1200" dirty="0"/>
            <a:t>Фондовая биржа Грузии</a:t>
          </a:r>
          <a:endParaRPr lang="en-US" sz="12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FA171B6-C396-4B9D-A4BE-E0CD89528C5B}" type="sibTrans" cxnId="{F3BE05AD-C330-4900-A040-DD0D2E22033C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C6EC529-B3A5-4B29-B046-439D348BDCA6}" type="parTrans" cxnId="{F3BE05AD-C330-4900-A040-DD0D2E22033C}">
      <dgm:prSet/>
      <dgm:spPr/>
      <dgm:t>
        <a:bodyPr/>
        <a:lstStyle/>
        <a:p>
          <a:pPr algn="l"/>
          <a:endParaRPr lang="en-U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5EEBAA5-AA24-4667-BE55-85276571268C}" type="pres">
      <dgm:prSet presAssocID="{35D9A028-ED8C-4489-B5B6-701ABC095700}" presName="Name0" presStyleCnt="0">
        <dgm:presLayoutVars>
          <dgm:dir/>
          <dgm:animLvl val="lvl"/>
          <dgm:resizeHandles val="exact"/>
        </dgm:presLayoutVars>
      </dgm:prSet>
      <dgm:spPr/>
    </dgm:pt>
    <dgm:pt modelId="{1930115C-17DD-47F6-B836-DC928FE6C20C}" type="pres">
      <dgm:prSet presAssocID="{6D4B8B5F-B5EF-4F47-AD0D-1380B44C9ED5}" presName="linNode" presStyleCnt="0"/>
      <dgm:spPr/>
    </dgm:pt>
    <dgm:pt modelId="{15A76271-EBC5-4954-9350-CF03B1AF9FAD}" type="pres">
      <dgm:prSet presAssocID="{6D4B8B5F-B5EF-4F47-AD0D-1380B44C9ED5}" presName="parentText" presStyleLbl="node1" presStyleIdx="0" presStyleCnt="9" custScaleX="60273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D69F943C-8F4D-4D59-A4CC-1BA3CEE22B17}" type="pres">
      <dgm:prSet presAssocID="{6D4B8B5F-B5EF-4F47-AD0D-1380B44C9ED5}" presName="descendantText" presStyleLbl="alignAccFollowNode1" presStyleIdx="0" presStyleCnt="9" custScaleX="159727" custScaleY="112598">
        <dgm:presLayoutVars>
          <dgm:bulletEnabled val="1"/>
        </dgm:presLayoutVars>
      </dgm:prSet>
      <dgm:spPr>
        <a:prstGeom prst="rect">
          <a:avLst/>
        </a:prstGeom>
      </dgm:spPr>
    </dgm:pt>
    <dgm:pt modelId="{19AFDA6A-CBA2-4CE6-A710-5362786C908A}" type="pres">
      <dgm:prSet presAssocID="{329E7843-3FF2-4CD6-B5D3-F13D6FDBE714}" presName="sp" presStyleCnt="0"/>
      <dgm:spPr/>
    </dgm:pt>
    <dgm:pt modelId="{9D5B01E3-7CAE-4DF2-B502-DE82F6B75245}" type="pres">
      <dgm:prSet presAssocID="{9B307868-00CA-401E-B79B-4EC2CB2B0722}" presName="linNode" presStyleCnt="0"/>
      <dgm:spPr/>
    </dgm:pt>
    <dgm:pt modelId="{7C337AE7-A902-466B-8EAD-26B1E96225B3}" type="pres">
      <dgm:prSet presAssocID="{9B307868-00CA-401E-B79B-4EC2CB2B0722}" presName="parentText" presStyleLbl="node1" presStyleIdx="1" presStyleCnt="9" custScaleX="60273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2B681877-8862-45C6-8405-10FD9E8C7C26}" type="pres">
      <dgm:prSet presAssocID="{9B307868-00CA-401E-B79B-4EC2CB2B0722}" presName="descendantText" presStyleLbl="alignAccFollowNode1" presStyleIdx="1" presStyleCnt="9" custScaleX="159727" custScaleY="112598">
        <dgm:presLayoutVars>
          <dgm:bulletEnabled val="1"/>
        </dgm:presLayoutVars>
      </dgm:prSet>
      <dgm:spPr>
        <a:prstGeom prst="rect">
          <a:avLst/>
        </a:prstGeom>
      </dgm:spPr>
    </dgm:pt>
    <dgm:pt modelId="{DE08324E-E6B6-4090-8884-B862B8C7761A}" type="pres">
      <dgm:prSet presAssocID="{A727E5BD-4754-4E47-93A6-9443A5FDC931}" presName="sp" presStyleCnt="0"/>
      <dgm:spPr/>
    </dgm:pt>
    <dgm:pt modelId="{1A5C0FA0-9E2F-4898-8FA1-E646FC9453C1}" type="pres">
      <dgm:prSet presAssocID="{13A70ECE-DD7A-416A-9712-1E46F6569E2A}" presName="linNode" presStyleCnt="0"/>
      <dgm:spPr/>
    </dgm:pt>
    <dgm:pt modelId="{B26D1391-03E3-4AF7-9ADA-C56D2B79EDED}" type="pres">
      <dgm:prSet presAssocID="{13A70ECE-DD7A-416A-9712-1E46F6569E2A}" presName="parentText" presStyleLbl="node1" presStyleIdx="2" presStyleCnt="9" custScaleX="60273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3A1FEA3C-F10D-43FC-9F74-05B767C51780}" type="pres">
      <dgm:prSet presAssocID="{13A70ECE-DD7A-416A-9712-1E46F6569E2A}" presName="descendantText" presStyleLbl="alignAccFollowNode1" presStyleIdx="2" presStyleCnt="9" custScaleX="159727" custScaleY="112598">
        <dgm:presLayoutVars>
          <dgm:bulletEnabled val="1"/>
        </dgm:presLayoutVars>
      </dgm:prSet>
      <dgm:spPr>
        <a:prstGeom prst="rect">
          <a:avLst/>
        </a:prstGeom>
      </dgm:spPr>
    </dgm:pt>
    <dgm:pt modelId="{EF6C742A-92EB-48E3-BDC5-D5BB2E0422E0}" type="pres">
      <dgm:prSet presAssocID="{9C98986D-2863-4117-81E6-674174A1B5BD}" presName="sp" presStyleCnt="0"/>
      <dgm:spPr/>
    </dgm:pt>
    <dgm:pt modelId="{A4B6AA5D-9A27-409F-8786-6E8E4EA34211}" type="pres">
      <dgm:prSet presAssocID="{8974A590-0E7C-4B7F-8C67-15BC94F8149A}" presName="linNode" presStyleCnt="0"/>
      <dgm:spPr/>
    </dgm:pt>
    <dgm:pt modelId="{991486CC-DE75-468E-AB4D-9AF511270363}" type="pres">
      <dgm:prSet presAssocID="{8974A590-0E7C-4B7F-8C67-15BC94F8149A}" presName="parentText" presStyleLbl="node1" presStyleIdx="3" presStyleCnt="9" custScaleX="60273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567D3176-1A44-4A9B-AD5E-5FFE71294351}" type="pres">
      <dgm:prSet presAssocID="{8974A590-0E7C-4B7F-8C67-15BC94F8149A}" presName="descendantText" presStyleLbl="alignAccFollowNode1" presStyleIdx="3" presStyleCnt="9" custScaleX="159727" custScaleY="112598">
        <dgm:presLayoutVars>
          <dgm:bulletEnabled val="1"/>
        </dgm:presLayoutVars>
      </dgm:prSet>
      <dgm:spPr>
        <a:prstGeom prst="rect">
          <a:avLst/>
        </a:prstGeom>
      </dgm:spPr>
    </dgm:pt>
    <dgm:pt modelId="{BCAD29BA-4748-46EF-A266-C20B1DBE4B48}" type="pres">
      <dgm:prSet presAssocID="{CC71B863-86E3-487E-8874-77F59DB9562F}" presName="sp" presStyleCnt="0"/>
      <dgm:spPr/>
    </dgm:pt>
    <dgm:pt modelId="{5DFB02C9-C46B-4D4A-AA68-07B529186A71}" type="pres">
      <dgm:prSet presAssocID="{B778585E-5EEC-4D41-9054-40FF564658EC}" presName="linNode" presStyleCnt="0"/>
      <dgm:spPr/>
    </dgm:pt>
    <dgm:pt modelId="{340F3491-5202-4D8C-B239-4C887AC79C1C}" type="pres">
      <dgm:prSet presAssocID="{B778585E-5EEC-4D41-9054-40FF564658EC}" presName="parentText" presStyleLbl="node1" presStyleIdx="4" presStyleCnt="9" custScaleX="60273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AF787654-E0A5-4429-B6C7-2022A4CEE567}" type="pres">
      <dgm:prSet presAssocID="{B778585E-5EEC-4D41-9054-40FF564658EC}" presName="descendantText" presStyleLbl="alignAccFollowNode1" presStyleIdx="4" presStyleCnt="9" custScaleX="159727" custScaleY="112598">
        <dgm:presLayoutVars>
          <dgm:bulletEnabled val="1"/>
        </dgm:presLayoutVars>
      </dgm:prSet>
      <dgm:spPr>
        <a:prstGeom prst="rect">
          <a:avLst/>
        </a:prstGeom>
      </dgm:spPr>
    </dgm:pt>
    <dgm:pt modelId="{24C1BB10-4836-4FB5-9151-D99E01F46484}" type="pres">
      <dgm:prSet presAssocID="{1AF3984E-3098-4293-BBFD-643D9F41FA55}" presName="sp" presStyleCnt="0"/>
      <dgm:spPr/>
    </dgm:pt>
    <dgm:pt modelId="{16F8A2C8-42C9-4C0A-918C-0760023BA039}" type="pres">
      <dgm:prSet presAssocID="{9FB77B8A-60E5-4BA6-9B4C-BE8BC3FEFF6F}" presName="linNode" presStyleCnt="0"/>
      <dgm:spPr/>
    </dgm:pt>
    <dgm:pt modelId="{82ED925C-054F-43C2-82FE-2C24BD13B36C}" type="pres">
      <dgm:prSet presAssocID="{9FB77B8A-60E5-4BA6-9B4C-BE8BC3FEFF6F}" presName="parentText" presStyleLbl="node1" presStyleIdx="5" presStyleCnt="9" custScaleX="60273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EEE270A8-931E-41C5-98CC-09351ADC800E}" type="pres">
      <dgm:prSet presAssocID="{9FB77B8A-60E5-4BA6-9B4C-BE8BC3FEFF6F}" presName="descendantText" presStyleLbl="alignAccFollowNode1" presStyleIdx="5" presStyleCnt="9" custScaleX="159727" custScaleY="112598">
        <dgm:presLayoutVars>
          <dgm:bulletEnabled val="1"/>
        </dgm:presLayoutVars>
      </dgm:prSet>
      <dgm:spPr>
        <a:prstGeom prst="rect">
          <a:avLst/>
        </a:prstGeom>
      </dgm:spPr>
    </dgm:pt>
    <dgm:pt modelId="{999702BF-74E8-4F1D-80D7-B9A292BA5D07}" type="pres">
      <dgm:prSet presAssocID="{B2301EE6-276B-4BE0-BD8C-3E675523FA96}" presName="sp" presStyleCnt="0"/>
      <dgm:spPr/>
    </dgm:pt>
    <dgm:pt modelId="{1604E279-960B-4DD9-BF70-B3BD62C93F4D}" type="pres">
      <dgm:prSet presAssocID="{32700902-9043-42F0-8EA4-6083076F4D1A}" presName="linNode" presStyleCnt="0"/>
      <dgm:spPr/>
    </dgm:pt>
    <dgm:pt modelId="{3F402385-9836-4726-B972-BC0F47459A3E}" type="pres">
      <dgm:prSet presAssocID="{32700902-9043-42F0-8EA4-6083076F4D1A}" presName="parentText" presStyleLbl="node1" presStyleIdx="6" presStyleCnt="9" custScaleX="60273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D467C8FA-D12F-4B27-A62A-BF2A04C3F56E}" type="pres">
      <dgm:prSet presAssocID="{32700902-9043-42F0-8EA4-6083076F4D1A}" presName="descendantText" presStyleLbl="alignAccFollowNode1" presStyleIdx="6" presStyleCnt="9" custScaleX="159727" custScaleY="112598">
        <dgm:presLayoutVars>
          <dgm:bulletEnabled val="1"/>
        </dgm:presLayoutVars>
      </dgm:prSet>
      <dgm:spPr>
        <a:prstGeom prst="rect">
          <a:avLst/>
        </a:prstGeom>
      </dgm:spPr>
    </dgm:pt>
    <dgm:pt modelId="{A121D62F-4A22-4763-AF07-07483F545A98}" type="pres">
      <dgm:prSet presAssocID="{0710857C-6BF9-4FC7-8491-540F8DB49D9A}" presName="sp" presStyleCnt="0"/>
      <dgm:spPr/>
    </dgm:pt>
    <dgm:pt modelId="{4C35012C-3B09-48D1-B37C-8A9248BA8E88}" type="pres">
      <dgm:prSet presAssocID="{1A70B8F6-3FD9-4A12-A3E3-BA06394EC4D8}" presName="linNode" presStyleCnt="0"/>
      <dgm:spPr/>
    </dgm:pt>
    <dgm:pt modelId="{63C2A367-0077-491B-8F79-561570900C8A}" type="pres">
      <dgm:prSet presAssocID="{1A70B8F6-3FD9-4A12-A3E3-BA06394EC4D8}" presName="parentText" presStyleLbl="node1" presStyleIdx="7" presStyleCnt="9" custScaleX="60273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B9D69800-D1B3-4301-84C8-584FC955F7A3}" type="pres">
      <dgm:prSet presAssocID="{1A70B8F6-3FD9-4A12-A3E3-BA06394EC4D8}" presName="descendantText" presStyleLbl="alignAccFollowNode1" presStyleIdx="7" presStyleCnt="9" custScaleX="159727" custScaleY="112598">
        <dgm:presLayoutVars>
          <dgm:bulletEnabled val="1"/>
        </dgm:presLayoutVars>
      </dgm:prSet>
      <dgm:spPr>
        <a:prstGeom prst="rect">
          <a:avLst/>
        </a:prstGeom>
      </dgm:spPr>
    </dgm:pt>
    <dgm:pt modelId="{E3F08673-5A5C-4EBF-9043-4EB6C4192784}" type="pres">
      <dgm:prSet presAssocID="{7EF98215-D2B7-469D-98E7-63466DC4FBFB}" presName="sp" presStyleCnt="0"/>
      <dgm:spPr/>
    </dgm:pt>
    <dgm:pt modelId="{CC43C1B2-1044-481F-AE3F-B5C345C0976F}" type="pres">
      <dgm:prSet presAssocID="{83A11942-0918-48FD-8740-F9C805AE41F0}" presName="linNode" presStyleCnt="0"/>
      <dgm:spPr/>
    </dgm:pt>
    <dgm:pt modelId="{AE837E59-1743-470E-870A-B4DA2A1895B2}" type="pres">
      <dgm:prSet presAssocID="{83A11942-0918-48FD-8740-F9C805AE41F0}" presName="parentText" presStyleLbl="node1" presStyleIdx="8" presStyleCnt="9" custScaleX="60273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5970435F-326E-46A8-BCBB-DEAA24290412}" type="pres">
      <dgm:prSet presAssocID="{83A11942-0918-48FD-8740-F9C805AE41F0}" presName="descendantText" presStyleLbl="alignAccFollowNode1" presStyleIdx="8" presStyleCnt="9" custScaleX="159727" custScaleY="112598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A1680207-B184-42CA-8552-1C43B29E69DD}" type="presOf" srcId="{8974A590-0E7C-4B7F-8C67-15BC94F8149A}" destId="{991486CC-DE75-468E-AB4D-9AF511270363}" srcOrd="0" destOrd="0" presId="urn:microsoft.com/office/officeart/2005/8/layout/vList5"/>
    <dgm:cxn modelId="{5410F010-937A-4C7E-8CE9-2F294DF115E7}" srcId="{35D9A028-ED8C-4489-B5B6-701ABC095700}" destId="{32700902-9043-42F0-8EA4-6083076F4D1A}" srcOrd="6" destOrd="0" parTransId="{E2889CED-D975-4675-AA00-39BE34A417CE}" sibTransId="{0710857C-6BF9-4FC7-8491-540F8DB49D9A}"/>
    <dgm:cxn modelId="{E6A70C12-29E7-499A-9B3A-B79BE6D4B016}" srcId="{35D9A028-ED8C-4489-B5B6-701ABC095700}" destId="{6D4B8B5F-B5EF-4F47-AD0D-1380B44C9ED5}" srcOrd="0" destOrd="0" parTransId="{E02A54D8-433A-4A60-8922-36F2008A2BF8}" sibTransId="{329E7843-3FF2-4CD6-B5D3-F13D6FDBE714}"/>
    <dgm:cxn modelId="{7A78CF15-EC1B-42DA-871E-34D25805C1F4}" type="presOf" srcId="{6D4B8B5F-B5EF-4F47-AD0D-1380B44C9ED5}" destId="{15A76271-EBC5-4954-9350-CF03B1AF9FAD}" srcOrd="0" destOrd="0" presId="urn:microsoft.com/office/officeart/2005/8/layout/vList5"/>
    <dgm:cxn modelId="{DE661B1F-04AF-4474-97E0-20C4390FF3D6}" type="presOf" srcId="{9B307868-00CA-401E-B79B-4EC2CB2B0722}" destId="{7C337AE7-A902-466B-8EAD-26B1E96225B3}" srcOrd="0" destOrd="0" presId="urn:microsoft.com/office/officeart/2005/8/layout/vList5"/>
    <dgm:cxn modelId="{30922321-32CE-4BF5-8CBB-6523171B8399}" srcId="{9B307868-00CA-401E-B79B-4EC2CB2B0722}" destId="{985474C7-E19A-4749-A4E6-7E0FA41DB0F2}" srcOrd="0" destOrd="0" parTransId="{29FEF0BB-D7C7-4C62-804F-413D1715F851}" sibTransId="{90E2F358-58BD-423E-B277-63728C3D9627}"/>
    <dgm:cxn modelId="{6213DD21-063D-4FB8-A152-E9F7BEC15977}" srcId="{35D9A028-ED8C-4489-B5B6-701ABC095700}" destId="{8974A590-0E7C-4B7F-8C67-15BC94F8149A}" srcOrd="3" destOrd="0" parTransId="{10A6D0C8-5201-4EF4-BE86-12DBCC9AFCE8}" sibTransId="{CC71B863-86E3-487E-8874-77F59DB9562F}"/>
    <dgm:cxn modelId="{BEDB3A30-315E-4596-9641-2A169674752D}" srcId="{8974A590-0E7C-4B7F-8C67-15BC94F8149A}" destId="{B29DF4A1-D7F1-4F28-A504-A43DCDB7B96E}" srcOrd="0" destOrd="0" parTransId="{D5B7A178-3C48-4E0D-801F-673A767F0A64}" sibTransId="{1DC7235E-AE87-4CA9-8113-E279EBCD787F}"/>
    <dgm:cxn modelId="{194AFC32-EDFB-4E53-8CBF-C3F4C5E1DD3B}" type="presOf" srcId="{E42DF577-1E88-401C-B9A9-35B54823AFCE}" destId="{D467C8FA-D12F-4B27-A62A-BF2A04C3F56E}" srcOrd="0" destOrd="0" presId="urn:microsoft.com/office/officeart/2005/8/layout/vList5"/>
    <dgm:cxn modelId="{C9D50734-4E38-41BB-A9B7-7D95F71AA932}" type="presOf" srcId="{13A70ECE-DD7A-416A-9712-1E46F6569E2A}" destId="{B26D1391-03E3-4AF7-9ADA-C56D2B79EDED}" srcOrd="0" destOrd="0" presId="urn:microsoft.com/office/officeart/2005/8/layout/vList5"/>
    <dgm:cxn modelId="{F6F35A36-E246-4D72-9D40-ABCAAE6C3996}" srcId="{35D9A028-ED8C-4489-B5B6-701ABC095700}" destId="{1A70B8F6-3FD9-4A12-A3E3-BA06394EC4D8}" srcOrd="7" destOrd="0" parTransId="{38621BBC-B0CD-41B4-99C8-3998F1E394D3}" sibTransId="{7EF98215-D2B7-469D-98E7-63466DC4FBFB}"/>
    <dgm:cxn modelId="{42120038-E5F3-4F58-849F-52EC7057C794}" type="presOf" srcId="{9FB77B8A-60E5-4BA6-9B4C-BE8BC3FEFF6F}" destId="{82ED925C-054F-43C2-82FE-2C24BD13B36C}" srcOrd="0" destOrd="0" presId="urn:microsoft.com/office/officeart/2005/8/layout/vList5"/>
    <dgm:cxn modelId="{D82FFC4E-7F2A-4FCA-B868-D72205DC4633}" type="presOf" srcId="{985474C7-E19A-4749-A4E6-7E0FA41DB0F2}" destId="{2B681877-8862-45C6-8405-10FD9E8C7C26}" srcOrd="0" destOrd="0" presId="urn:microsoft.com/office/officeart/2005/8/layout/vList5"/>
    <dgm:cxn modelId="{9CC24850-D972-4DC2-A955-E20B2B9208F0}" type="presOf" srcId="{35D9A028-ED8C-4489-B5B6-701ABC095700}" destId="{95EEBAA5-AA24-4667-BE55-85276571268C}" srcOrd="0" destOrd="0" presId="urn:microsoft.com/office/officeart/2005/8/layout/vList5"/>
    <dgm:cxn modelId="{1F963257-C5E2-472B-AF31-91C98BA25041}" srcId="{83A11942-0918-48FD-8740-F9C805AE41F0}" destId="{5CE14279-D821-46E5-8AB4-1F4FBC2E198A}" srcOrd="0" destOrd="0" parTransId="{0AD05EFC-5513-4A15-9743-A40002189A93}" sibTransId="{3007117F-B719-4EF8-A078-8F96AB334ED7}"/>
    <dgm:cxn modelId="{66717557-1496-4251-A735-0CB95B3D2608}" srcId="{6D4B8B5F-B5EF-4F47-AD0D-1380B44C9ED5}" destId="{F6C35279-A8C4-41A4-A291-05AE1DFEF69A}" srcOrd="0" destOrd="0" parTransId="{56CA73FB-5210-4257-B809-3ED4C8FD400F}" sibTransId="{214C362C-F2D1-4BEB-9C83-8E8E60B56003}"/>
    <dgm:cxn modelId="{C8AC345F-C946-4E44-9D42-F213C76283C4}" srcId="{35D9A028-ED8C-4489-B5B6-701ABC095700}" destId="{B778585E-5EEC-4D41-9054-40FF564658EC}" srcOrd="4" destOrd="0" parTransId="{D0EC95A2-D716-4C55-8707-3E804329B0B1}" sibTransId="{1AF3984E-3098-4293-BBFD-643D9F41FA55}"/>
    <dgm:cxn modelId="{7F9D4A6F-2887-43F0-909F-EA3EBD32CEA2}" srcId="{B778585E-5EEC-4D41-9054-40FF564658EC}" destId="{B30CC64E-0A83-4427-973C-CCDC1173B8CF}" srcOrd="0" destOrd="0" parTransId="{CC1952F0-F64E-426D-82E0-11BF931D1DC9}" sibTransId="{0B16A599-1F6B-4576-B589-F645F0F241CA}"/>
    <dgm:cxn modelId="{0A500470-6649-4BE4-B77A-CB23656944ED}" srcId="{35D9A028-ED8C-4489-B5B6-701ABC095700}" destId="{9B307868-00CA-401E-B79B-4EC2CB2B0722}" srcOrd="1" destOrd="0" parTransId="{7BC5FAE5-4266-4EA4-8E9E-9FBDAA1112F1}" sibTransId="{A727E5BD-4754-4E47-93A6-9443A5FDC931}"/>
    <dgm:cxn modelId="{C1677D78-1D0A-4CBB-BBE3-FEF612AE57F7}" type="presOf" srcId="{5CE14279-D821-46E5-8AB4-1F4FBC2E198A}" destId="{5970435F-326E-46A8-BCBB-DEAA24290412}" srcOrd="0" destOrd="0" presId="urn:microsoft.com/office/officeart/2005/8/layout/vList5"/>
    <dgm:cxn modelId="{95A0ED81-A9A2-410F-9D36-86CD0D939B70}" srcId="{1A70B8F6-3FD9-4A12-A3E3-BA06394EC4D8}" destId="{6890B544-F195-4632-8460-6F0A25FB755B}" srcOrd="0" destOrd="0" parTransId="{8E40985A-F8E8-4A04-9500-075B0A093F83}" sibTransId="{06C5B8FC-2E9C-44F9-A542-EB99DDCC68C3}"/>
    <dgm:cxn modelId="{1F584884-81B2-4A69-8BEB-23A1CC7B4CD6}" srcId="{9FB77B8A-60E5-4BA6-9B4C-BE8BC3FEFF6F}" destId="{3E129758-1AFA-4F3A-A668-90956B2D95FF}" srcOrd="0" destOrd="0" parTransId="{34CE4DBB-A5E6-44FE-8D27-48056BBCFDE1}" sibTransId="{BDBDA31A-3BAF-4493-BD2E-EA93F7ECEBC9}"/>
    <dgm:cxn modelId="{E6422890-6BF9-42A5-847C-6D443378F75A}" srcId="{35D9A028-ED8C-4489-B5B6-701ABC095700}" destId="{9FB77B8A-60E5-4BA6-9B4C-BE8BC3FEFF6F}" srcOrd="5" destOrd="0" parTransId="{1679E1C2-DA7E-47F6-8722-5056A5147B3D}" sibTransId="{B2301EE6-276B-4BE0-BD8C-3E675523FA96}"/>
    <dgm:cxn modelId="{01ABDE9E-7D23-48CD-B564-21B51775F159}" type="presOf" srcId="{F6C35279-A8C4-41A4-A291-05AE1DFEF69A}" destId="{D69F943C-8F4D-4D59-A4CC-1BA3CEE22B17}" srcOrd="0" destOrd="0" presId="urn:microsoft.com/office/officeart/2005/8/layout/vList5"/>
    <dgm:cxn modelId="{F3BE05AD-C330-4900-A040-DD0D2E22033C}" srcId="{32700902-9043-42F0-8EA4-6083076F4D1A}" destId="{E42DF577-1E88-401C-B9A9-35B54823AFCE}" srcOrd="0" destOrd="0" parTransId="{5C6EC529-B3A5-4B29-B046-439D348BDCA6}" sibTransId="{AFA171B6-C396-4B9D-A4BE-E0CD89528C5B}"/>
    <dgm:cxn modelId="{6155D7B8-B0E9-41FF-877E-163F72DE608B}" type="presOf" srcId="{B778585E-5EEC-4D41-9054-40FF564658EC}" destId="{340F3491-5202-4D8C-B239-4C887AC79C1C}" srcOrd="0" destOrd="0" presId="urn:microsoft.com/office/officeart/2005/8/layout/vList5"/>
    <dgm:cxn modelId="{CB361DB9-7D4E-4EEF-8762-0A73D0E8D6EA}" type="presOf" srcId="{83A11942-0918-48FD-8740-F9C805AE41F0}" destId="{AE837E59-1743-470E-870A-B4DA2A1895B2}" srcOrd="0" destOrd="0" presId="urn:microsoft.com/office/officeart/2005/8/layout/vList5"/>
    <dgm:cxn modelId="{AEEFA1BA-4DF3-486C-B3CA-BD43C4D1D534}" srcId="{13A70ECE-DD7A-416A-9712-1E46F6569E2A}" destId="{19EFD710-A137-4D68-9BF6-51AD101C1BB5}" srcOrd="0" destOrd="0" parTransId="{B77C1330-949F-4530-A464-22A379021485}" sibTransId="{EC9C234D-3284-4A21-9F89-0AB60A9BF429}"/>
    <dgm:cxn modelId="{0980EBBD-C8F6-434F-AC32-B9E7187ED5D1}" type="presOf" srcId="{B30CC64E-0A83-4427-973C-CCDC1173B8CF}" destId="{AF787654-E0A5-4429-B6C7-2022A4CEE567}" srcOrd="0" destOrd="0" presId="urn:microsoft.com/office/officeart/2005/8/layout/vList5"/>
    <dgm:cxn modelId="{3B53AFD1-D446-4E60-B17B-093635B7F70F}" type="presOf" srcId="{1A70B8F6-3FD9-4A12-A3E3-BA06394EC4D8}" destId="{63C2A367-0077-491B-8F79-561570900C8A}" srcOrd="0" destOrd="0" presId="urn:microsoft.com/office/officeart/2005/8/layout/vList5"/>
    <dgm:cxn modelId="{FFDD09D2-C1CC-45B5-9BB1-BACB806D0EBF}" type="presOf" srcId="{19EFD710-A137-4D68-9BF6-51AD101C1BB5}" destId="{3A1FEA3C-F10D-43FC-9F74-05B767C51780}" srcOrd="0" destOrd="0" presId="urn:microsoft.com/office/officeart/2005/8/layout/vList5"/>
    <dgm:cxn modelId="{9EB614D5-B3F3-4DAC-9296-CF39F051249A}" srcId="{35D9A028-ED8C-4489-B5B6-701ABC095700}" destId="{83A11942-0918-48FD-8740-F9C805AE41F0}" srcOrd="8" destOrd="0" parTransId="{07E6C216-9B6A-4FF8-9625-51C08D478885}" sibTransId="{9ADDF62E-3BD6-4974-9A5E-8CD1D453FB0B}"/>
    <dgm:cxn modelId="{041EC3D7-ECEF-455A-BACD-827D5A0C3090}" type="presOf" srcId="{6890B544-F195-4632-8460-6F0A25FB755B}" destId="{B9D69800-D1B3-4301-84C8-584FC955F7A3}" srcOrd="0" destOrd="0" presId="urn:microsoft.com/office/officeart/2005/8/layout/vList5"/>
    <dgm:cxn modelId="{94B9E1D8-EB77-4474-BDD1-E06A821EFB16}" type="presOf" srcId="{3E129758-1AFA-4F3A-A668-90956B2D95FF}" destId="{EEE270A8-931E-41C5-98CC-09351ADC800E}" srcOrd="0" destOrd="0" presId="urn:microsoft.com/office/officeart/2005/8/layout/vList5"/>
    <dgm:cxn modelId="{A5C923E0-F435-411C-94EF-7D78D3409E1C}" type="presOf" srcId="{32700902-9043-42F0-8EA4-6083076F4D1A}" destId="{3F402385-9836-4726-B972-BC0F47459A3E}" srcOrd="0" destOrd="0" presId="urn:microsoft.com/office/officeart/2005/8/layout/vList5"/>
    <dgm:cxn modelId="{899344E4-4921-4CB6-B555-8CE74F78ECCE}" srcId="{35D9A028-ED8C-4489-B5B6-701ABC095700}" destId="{13A70ECE-DD7A-416A-9712-1E46F6569E2A}" srcOrd="2" destOrd="0" parTransId="{28BCFC5D-D4BE-4B52-826A-20922C868E8D}" sibTransId="{9C98986D-2863-4117-81E6-674174A1B5BD}"/>
    <dgm:cxn modelId="{9D8551F1-1715-4D4A-81C7-4735A1408DC6}" type="presOf" srcId="{B29DF4A1-D7F1-4F28-A504-A43DCDB7B96E}" destId="{567D3176-1A44-4A9B-AD5E-5FFE71294351}" srcOrd="0" destOrd="0" presId="urn:microsoft.com/office/officeart/2005/8/layout/vList5"/>
    <dgm:cxn modelId="{CCD2A329-3387-48A8-B1B8-B9271A80FF27}" type="presParOf" srcId="{95EEBAA5-AA24-4667-BE55-85276571268C}" destId="{1930115C-17DD-47F6-B836-DC928FE6C20C}" srcOrd="0" destOrd="0" presId="urn:microsoft.com/office/officeart/2005/8/layout/vList5"/>
    <dgm:cxn modelId="{28C4EDF8-01DD-475A-9521-D0167A5C251A}" type="presParOf" srcId="{1930115C-17DD-47F6-B836-DC928FE6C20C}" destId="{15A76271-EBC5-4954-9350-CF03B1AF9FAD}" srcOrd="0" destOrd="0" presId="urn:microsoft.com/office/officeart/2005/8/layout/vList5"/>
    <dgm:cxn modelId="{5EECAF0B-06D7-4632-8EFA-A9C04714C4BD}" type="presParOf" srcId="{1930115C-17DD-47F6-B836-DC928FE6C20C}" destId="{D69F943C-8F4D-4D59-A4CC-1BA3CEE22B17}" srcOrd="1" destOrd="0" presId="urn:microsoft.com/office/officeart/2005/8/layout/vList5"/>
    <dgm:cxn modelId="{0A1E9EBC-3B77-404C-86EE-EB9DF73C9F85}" type="presParOf" srcId="{95EEBAA5-AA24-4667-BE55-85276571268C}" destId="{19AFDA6A-CBA2-4CE6-A710-5362786C908A}" srcOrd="1" destOrd="0" presId="urn:microsoft.com/office/officeart/2005/8/layout/vList5"/>
    <dgm:cxn modelId="{9867E6F3-4707-4BC5-93E2-DC4E0A51AEEC}" type="presParOf" srcId="{95EEBAA5-AA24-4667-BE55-85276571268C}" destId="{9D5B01E3-7CAE-4DF2-B502-DE82F6B75245}" srcOrd="2" destOrd="0" presId="urn:microsoft.com/office/officeart/2005/8/layout/vList5"/>
    <dgm:cxn modelId="{4D836342-8468-4229-8A0B-4A0C23800E24}" type="presParOf" srcId="{9D5B01E3-7CAE-4DF2-B502-DE82F6B75245}" destId="{7C337AE7-A902-466B-8EAD-26B1E96225B3}" srcOrd="0" destOrd="0" presId="urn:microsoft.com/office/officeart/2005/8/layout/vList5"/>
    <dgm:cxn modelId="{C953D0DA-14D4-476D-9075-C330B129BFF9}" type="presParOf" srcId="{9D5B01E3-7CAE-4DF2-B502-DE82F6B75245}" destId="{2B681877-8862-45C6-8405-10FD9E8C7C26}" srcOrd="1" destOrd="0" presId="urn:microsoft.com/office/officeart/2005/8/layout/vList5"/>
    <dgm:cxn modelId="{5B0E6D9E-18E5-4D78-B203-FA45184EB5B8}" type="presParOf" srcId="{95EEBAA5-AA24-4667-BE55-85276571268C}" destId="{DE08324E-E6B6-4090-8884-B862B8C7761A}" srcOrd="3" destOrd="0" presId="urn:microsoft.com/office/officeart/2005/8/layout/vList5"/>
    <dgm:cxn modelId="{083DCCA1-02E8-4282-BDBE-AFB6C75BBC8C}" type="presParOf" srcId="{95EEBAA5-AA24-4667-BE55-85276571268C}" destId="{1A5C0FA0-9E2F-4898-8FA1-E646FC9453C1}" srcOrd="4" destOrd="0" presId="urn:microsoft.com/office/officeart/2005/8/layout/vList5"/>
    <dgm:cxn modelId="{525E4F72-279E-4982-972A-0CFF16F35FD0}" type="presParOf" srcId="{1A5C0FA0-9E2F-4898-8FA1-E646FC9453C1}" destId="{B26D1391-03E3-4AF7-9ADA-C56D2B79EDED}" srcOrd="0" destOrd="0" presId="urn:microsoft.com/office/officeart/2005/8/layout/vList5"/>
    <dgm:cxn modelId="{0EE6042B-BBE7-4210-A2CA-1E930B04D532}" type="presParOf" srcId="{1A5C0FA0-9E2F-4898-8FA1-E646FC9453C1}" destId="{3A1FEA3C-F10D-43FC-9F74-05B767C51780}" srcOrd="1" destOrd="0" presId="urn:microsoft.com/office/officeart/2005/8/layout/vList5"/>
    <dgm:cxn modelId="{AA428183-7380-4E78-A088-FFDCDFE25C12}" type="presParOf" srcId="{95EEBAA5-AA24-4667-BE55-85276571268C}" destId="{EF6C742A-92EB-48E3-BDC5-D5BB2E0422E0}" srcOrd="5" destOrd="0" presId="urn:microsoft.com/office/officeart/2005/8/layout/vList5"/>
    <dgm:cxn modelId="{168D21F5-FB15-4A81-85A2-F607CB198CA1}" type="presParOf" srcId="{95EEBAA5-AA24-4667-BE55-85276571268C}" destId="{A4B6AA5D-9A27-409F-8786-6E8E4EA34211}" srcOrd="6" destOrd="0" presId="urn:microsoft.com/office/officeart/2005/8/layout/vList5"/>
    <dgm:cxn modelId="{DC7E9CAA-6EA5-4A21-BBEF-5645E241D76D}" type="presParOf" srcId="{A4B6AA5D-9A27-409F-8786-6E8E4EA34211}" destId="{991486CC-DE75-468E-AB4D-9AF511270363}" srcOrd="0" destOrd="0" presId="urn:microsoft.com/office/officeart/2005/8/layout/vList5"/>
    <dgm:cxn modelId="{C789FC6A-A44D-4BB3-99EC-454F57FC1BD0}" type="presParOf" srcId="{A4B6AA5D-9A27-409F-8786-6E8E4EA34211}" destId="{567D3176-1A44-4A9B-AD5E-5FFE71294351}" srcOrd="1" destOrd="0" presId="urn:microsoft.com/office/officeart/2005/8/layout/vList5"/>
    <dgm:cxn modelId="{F14649A6-2AE2-4DD5-9FE8-6F95D1D4960B}" type="presParOf" srcId="{95EEBAA5-AA24-4667-BE55-85276571268C}" destId="{BCAD29BA-4748-46EF-A266-C20B1DBE4B48}" srcOrd="7" destOrd="0" presId="urn:microsoft.com/office/officeart/2005/8/layout/vList5"/>
    <dgm:cxn modelId="{B94F6383-8304-4088-B1AD-1436FDD1E3AA}" type="presParOf" srcId="{95EEBAA5-AA24-4667-BE55-85276571268C}" destId="{5DFB02C9-C46B-4D4A-AA68-07B529186A71}" srcOrd="8" destOrd="0" presId="urn:microsoft.com/office/officeart/2005/8/layout/vList5"/>
    <dgm:cxn modelId="{245B8C48-B93F-45EA-A5B7-D605A3E29536}" type="presParOf" srcId="{5DFB02C9-C46B-4D4A-AA68-07B529186A71}" destId="{340F3491-5202-4D8C-B239-4C887AC79C1C}" srcOrd="0" destOrd="0" presId="urn:microsoft.com/office/officeart/2005/8/layout/vList5"/>
    <dgm:cxn modelId="{F1191C65-A4C3-4AA1-9131-D33F20CEB7F9}" type="presParOf" srcId="{5DFB02C9-C46B-4D4A-AA68-07B529186A71}" destId="{AF787654-E0A5-4429-B6C7-2022A4CEE567}" srcOrd="1" destOrd="0" presId="urn:microsoft.com/office/officeart/2005/8/layout/vList5"/>
    <dgm:cxn modelId="{AB2A1BD7-3FB7-4FB4-879C-1D2759399A0C}" type="presParOf" srcId="{95EEBAA5-AA24-4667-BE55-85276571268C}" destId="{24C1BB10-4836-4FB5-9151-D99E01F46484}" srcOrd="9" destOrd="0" presId="urn:microsoft.com/office/officeart/2005/8/layout/vList5"/>
    <dgm:cxn modelId="{9440ACD6-8BAA-4204-B71A-58AA3C301BAC}" type="presParOf" srcId="{95EEBAA5-AA24-4667-BE55-85276571268C}" destId="{16F8A2C8-42C9-4C0A-918C-0760023BA039}" srcOrd="10" destOrd="0" presId="urn:microsoft.com/office/officeart/2005/8/layout/vList5"/>
    <dgm:cxn modelId="{2BC38C74-8D84-4022-BE95-DFFFBC9DD127}" type="presParOf" srcId="{16F8A2C8-42C9-4C0A-918C-0760023BA039}" destId="{82ED925C-054F-43C2-82FE-2C24BD13B36C}" srcOrd="0" destOrd="0" presId="urn:microsoft.com/office/officeart/2005/8/layout/vList5"/>
    <dgm:cxn modelId="{EF0A1F52-4A7A-4B7B-B88F-D10371EEF8CD}" type="presParOf" srcId="{16F8A2C8-42C9-4C0A-918C-0760023BA039}" destId="{EEE270A8-931E-41C5-98CC-09351ADC800E}" srcOrd="1" destOrd="0" presId="urn:microsoft.com/office/officeart/2005/8/layout/vList5"/>
    <dgm:cxn modelId="{FFB67745-2966-4A7E-8073-C2B2F7C60216}" type="presParOf" srcId="{95EEBAA5-AA24-4667-BE55-85276571268C}" destId="{999702BF-74E8-4F1D-80D7-B9A292BA5D07}" srcOrd="11" destOrd="0" presId="urn:microsoft.com/office/officeart/2005/8/layout/vList5"/>
    <dgm:cxn modelId="{5A1F22DD-EF4F-4022-B2C6-651C2721DE32}" type="presParOf" srcId="{95EEBAA5-AA24-4667-BE55-85276571268C}" destId="{1604E279-960B-4DD9-BF70-B3BD62C93F4D}" srcOrd="12" destOrd="0" presId="urn:microsoft.com/office/officeart/2005/8/layout/vList5"/>
    <dgm:cxn modelId="{3EB2BCFC-2FBA-4ED0-8390-1FD18F7B3DF7}" type="presParOf" srcId="{1604E279-960B-4DD9-BF70-B3BD62C93F4D}" destId="{3F402385-9836-4726-B972-BC0F47459A3E}" srcOrd="0" destOrd="0" presId="urn:microsoft.com/office/officeart/2005/8/layout/vList5"/>
    <dgm:cxn modelId="{CF83F45E-6348-4CAB-8BD0-88C6318837BA}" type="presParOf" srcId="{1604E279-960B-4DD9-BF70-B3BD62C93F4D}" destId="{D467C8FA-D12F-4B27-A62A-BF2A04C3F56E}" srcOrd="1" destOrd="0" presId="urn:microsoft.com/office/officeart/2005/8/layout/vList5"/>
    <dgm:cxn modelId="{F65CFD90-3F00-4CA8-9856-6EC3774A41E9}" type="presParOf" srcId="{95EEBAA5-AA24-4667-BE55-85276571268C}" destId="{A121D62F-4A22-4763-AF07-07483F545A98}" srcOrd="13" destOrd="0" presId="urn:microsoft.com/office/officeart/2005/8/layout/vList5"/>
    <dgm:cxn modelId="{CF981745-F660-4E42-B46B-51509F6926AC}" type="presParOf" srcId="{95EEBAA5-AA24-4667-BE55-85276571268C}" destId="{4C35012C-3B09-48D1-B37C-8A9248BA8E88}" srcOrd="14" destOrd="0" presId="urn:microsoft.com/office/officeart/2005/8/layout/vList5"/>
    <dgm:cxn modelId="{FE18A540-1D41-499A-9171-66CCB7E5DD8E}" type="presParOf" srcId="{4C35012C-3B09-48D1-B37C-8A9248BA8E88}" destId="{63C2A367-0077-491B-8F79-561570900C8A}" srcOrd="0" destOrd="0" presId="urn:microsoft.com/office/officeart/2005/8/layout/vList5"/>
    <dgm:cxn modelId="{9C3E1254-E9F5-4402-9D69-C54EF51924B3}" type="presParOf" srcId="{4C35012C-3B09-48D1-B37C-8A9248BA8E88}" destId="{B9D69800-D1B3-4301-84C8-584FC955F7A3}" srcOrd="1" destOrd="0" presId="urn:microsoft.com/office/officeart/2005/8/layout/vList5"/>
    <dgm:cxn modelId="{CCAA6DE7-4EC2-4947-96A9-54E833DA6376}" type="presParOf" srcId="{95EEBAA5-AA24-4667-BE55-85276571268C}" destId="{E3F08673-5A5C-4EBF-9043-4EB6C4192784}" srcOrd="15" destOrd="0" presId="urn:microsoft.com/office/officeart/2005/8/layout/vList5"/>
    <dgm:cxn modelId="{4E99BD07-53B8-486A-B1CC-471654177FDD}" type="presParOf" srcId="{95EEBAA5-AA24-4667-BE55-85276571268C}" destId="{CC43C1B2-1044-481F-AE3F-B5C345C0976F}" srcOrd="16" destOrd="0" presId="urn:microsoft.com/office/officeart/2005/8/layout/vList5"/>
    <dgm:cxn modelId="{696E8C15-12BC-4E57-B05B-3E0FF8FAF1D4}" type="presParOf" srcId="{CC43C1B2-1044-481F-AE3F-B5C345C0976F}" destId="{AE837E59-1743-470E-870A-B4DA2A1895B2}" srcOrd="0" destOrd="0" presId="urn:microsoft.com/office/officeart/2005/8/layout/vList5"/>
    <dgm:cxn modelId="{B8B85BA0-9E09-49F0-9544-7FB5C7E9ABD0}" type="presParOf" srcId="{CC43C1B2-1044-481F-AE3F-B5C345C0976F}" destId="{5970435F-326E-46A8-BCBB-DEAA2429041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9F943C-8F4D-4D59-A4CC-1BA3CEE22B17}">
      <dsp:nvSpPr>
        <dsp:cNvPr id="0" name=""/>
        <dsp:cNvSpPr/>
      </dsp:nvSpPr>
      <dsp:spPr>
        <a:xfrm rot="5400000">
          <a:off x="4947161" y="-3407027"/>
          <a:ext cx="312412" cy="7162709"/>
        </a:xfrm>
        <a:prstGeom prst="rect">
          <a:avLst/>
        </a:prstGeom>
        <a:solidFill>
          <a:schemeClr val="bg1">
            <a:lumMod val="65000"/>
            <a:alpha val="2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b="0" kern="1200" dirty="0">
              <a:solidFill>
                <a:schemeClr val="tx1"/>
              </a:solidFill>
            </a:rPr>
            <a:t>Облигации с зеленым обеспечением, </a:t>
          </a:r>
          <a:r>
            <a:rPr lang="en-US" sz="1200" b="0" kern="1200" dirty="0">
              <a:solidFill>
                <a:schemeClr val="tx1"/>
              </a:solidFill>
              <a:latin typeface="Segoe UI" panose="020B0502040204020203" pitchFamily="34" charset="0"/>
            </a:rPr>
            <a:t>SPO </a:t>
          </a:r>
          <a:r>
            <a:rPr lang="ru-RU" sz="1200" b="0" kern="1200" dirty="0">
              <a:solidFill>
                <a:schemeClr val="tx1"/>
              </a:solidFill>
            </a:rPr>
            <a:t>получены от </a:t>
          </a:r>
          <a:r>
            <a:rPr lang="en-US" sz="1200" b="0" kern="1200" dirty="0" err="1">
              <a:solidFill>
                <a:schemeClr val="tx1"/>
              </a:solidFill>
              <a:latin typeface="Segoe UI" panose="020B0502040204020203" pitchFamily="34" charset="0"/>
            </a:rPr>
            <a:t>Sustainalytics</a:t>
          </a:r>
          <a:endParaRPr lang="en-US" sz="1200" kern="1200" dirty="0">
            <a:solidFill>
              <a:schemeClr val="tx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 rot="-5400000">
        <a:off x="1522013" y="18121"/>
        <a:ext cx="7162709" cy="312412"/>
      </dsp:txXfrm>
    </dsp:sp>
    <dsp:sp modelId="{15A76271-EBC5-4954-9350-CF03B1AF9FAD}">
      <dsp:nvSpPr>
        <dsp:cNvPr id="0" name=""/>
        <dsp:cNvSpPr/>
      </dsp:nvSpPr>
      <dsp:spPr>
        <a:xfrm>
          <a:off x="1660" y="915"/>
          <a:ext cx="1520352" cy="346822"/>
        </a:xfrm>
        <a:prstGeom prst="rect">
          <a:avLst/>
        </a:prstGeom>
        <a:solidFill>
          <a:srgbClr val="26423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rPr>
            <a:t>ОБЛИГАЦИИ</a:t>
          </a:r>
          <a:endParaRPr lang="en-US" sz="1200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660" y="915"/>
        <a:ext cx="1520352" cy="346822"/>
      </dsp:txXfrm>
    </dsp:sp>
    <dsp:sp modelId="{2B681877-8862-45C6-8405-10FD9E8C7C26}">
      <dsp:nvSpPr>
        <dsp:cNvPr id="0" name=""/>
        <dsp:cNvSpPr/>
      </dsp:nvSpPr>
      <dsp:spPr>
        <a:xfrm rot="5400000">
          <a:off x="4947161" y="-3042863"/>
          <a:ext cx="312412" cy="7162709"/>
        </a:xfrm>
        <a:prstGeom prst="rect">
          <a:avLst/>
        </a:prstGeom>
        <a:solidFill>
          <a:schemeClr val="bg1">
            <a:lumMod val="65000"/>
            <a:alpha val="2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latin typeface="Segoe UI" panose="020B0502040204020203" pitchFamily="34" charset="0"/>
              <a:cs typeface="Segoe UI" panose="020B0502040204020203" pitchFamily="34" charset="0"/>
            </a:rPr>
            <a:t>$80</a:t>
          </a:r>
          <a:r>
            <a:rPr lang="ru-RU" sz="1200" kern="1200" dirty="0">
              <a:latin typeface="Segoe UI" panose="020B0502040204020203" pitchFamily="34" charset="0"/>
              <a:cs typeface="Segoe UI" panose="020B0502040204020203" pitchFamily="34" charset="0"/>
            </a:rPr>
            <a:t> </a:t>
          </a:r>
          <a:r>
            <a:rPr lang="en-US" sz="1200" kern="1200" dirty="0">
              <a:latin typeface="Segoe UI" panose="020B0502040204020203" pitchFamily="34" charset="0"/>
              <a:cs typeface="Segoe UI" panose="020B0502040204020203" pitchFamily="34" charset="0"/>
            </a:rPr>
            <a:t>000</a:t>
          </a:r>
          <a:r>
            <a:rPr lang="ru-RU" sz="1200" kern="1200" dirty="0">
              <a:latin typeface="Segoe UI" panose="020B0502040204020203" pitchFamily="34" charset="0"/>
              <a:cs typeface="Segoe UI" panose="020B0502040204020203" pitchFamily="34" charset="0"/>
            </a:rPr>
            <a:t> </a:t>
          </a:r>
          <a:r>
            <a:rPr lang="en-US" sz="1200" kern="1200" dirty="0">
              <a:latin typeface="Segoe UI" panose="020B0502040204020203" pitchFamily="34" charset="0"/>
              <a:cs typeface="Segoe UI" panose="020B0502040204020203" pitchFamily="34" charset="0"/>
            </a:rPr>
            <a:t>000</a:t>
          </a:r>
        </a:p>
      </dsp:txBody>
      <dsp:txXfrm rot="-5400000">
        <a:off x="1522013" y="382285"/>
        <a:ext cx="7162709" cy="312412"/>
      </dsp:txXfrm>
    </dsp:sp>
    <dsp:sp modelId="{7C337AE7-A902-466B-8EAD-26B1E96225B3}">
      <dsp:nvSpPr>
        <dsp:cNvPr id="0" name=""/>
        <dsp:cNvSpPr/>
      </dsp:nvSpPr>
      <dsp:spPr>
        <a:xfrm>
          <a:off x="1660" y="365079"/>
          <a:ext cx="1520352" cy="346822"/>
        </a:xfrm>
        <a:prstGeom prst="rect">
          <a:avLst/>
        </a:prstGeom>
        <a:solidFill>
          <a:srgbClr val="26423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rPr>
            <a:t>СУММА ПРЕДЛОЖЕНИЯ</a:t>
          </a:r>
          <a:endParaRPr lang="en-US" sz="1200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660" y="365079"/>
        <a:ext cx="1520352" cy="346822"/>
      </dsp:txXfrm>
    </dsp:sp>
    <dsp:sp modelId="{3A1FEA3C-F10D-43FC-9F74-05B767C51780}">
      <dsp:nvSpPr>
        <dsp:cNvPr id="0" name=""/>
        <dsp:cNvSpPr/>
      </dsp:nvSpPr>
      <dsp:spPr>
        <a:xfrm rot="5400000">
          <a:off x="4947161" y="-2678699"/>
          <a:ext cx="312412" cy="7162709"/>
        </a:xfrm>
        <a:prstGeom prst="rect">
          <a:avLst/>
        </a:prstGeom>
        <a:solidFill>
          <a:schemeClr val="bg1">
            <a:lumMod val="65000"/>
            <a:alpha val="2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solidFill>
                <a:schemeClr val="tx1"/>
              </a:solidFill>
            </a:rPr>
            <a:t>5 лет, с возможностью погашения</a:t>
          </a:r>
          <a:endParaRPr lang="en-US" sz="1200" i="0" kern="1200" dirty="0">
            <a:solidFill>
              <a:schemeClr val="tx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 rot="-5400000">
        <a:off x="1522013" y="746449"/>
        <a:ext cx="7162709" cy="312412"/>
      </dsp:txXfrm>
    </dsp:sp>
    <dsp:sp modelId="{B26D1391-03E3-4AF7-9ADA-C56D2B79EDED}">
      <dsp:nvSpPr>
        <dsp:cNvPr id="0" name=""/>
        <dsp:cNvSpPr/>
      </dsp:nvSpPr>
      <dsp:spPr>
        <a:xfrm>
          <a:off x="1660" y="729243"/>
          <a:ext cx="1520352" cy="346822"/>
        </a:xfrm>
        <a:prstGeom prst="rect">
          <a:avLst/>
        </a:prstGeom>
        <a:solidFill>
          <a:srgbClr val="26423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</a:rPr>
            <a:t>СРОК ПОГАШЕНИЯ</a:t>
          </a:r>
          <a:endParaRPr lang="en-US" sz="1200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660" y="729243"/>
        <a:ext cx="1520352" cy="346822"/>
      </dsp:txXfrm>
    </dsp:sp>
    <dsp:sp modelId="{567D3176-1A44-4A9B-AD5E-5FFE71294351}">
      <dsp:nvSpPr>
        <dsp:cNvPr id="0" name=""/>
        <dsp:cNvSpPr/>
      </dsp:nvSpPr>
      <dsp:spPr>
        <a:xfrm rot="5400000">
          <a:off x="4947161" y="-2314535"/>
          <a:ext cx="312412" cy="7162709"/>
        </a:xfrm>
        <a:prstGeom prst="rect">
          <a:avLst/>
        </a:prstGeom>
        <a:solidFill>
          <a:schemeClr val="bg1">
            <a:lumMod val="65000"/>
            <a:alpha val="2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latin typeface="Segoe UI" panose="020B0502040204020203" pitchFamily="34" charset="0"/>
              <a:cs typeface="Segoe UI" panose="020B0502040204020203" pitchFamily="34" charset="0"/>
            </a:rPr>
            <a:t>7</a:t>
          </a:r>
          <a:r>
            <a:rPr lang="ru-RU" sz="1200" kern="1200" dirty="0">
              <a:latin typeface="Segoe UI" panose="020B0502040204020203" pitchFamily="34" charset="0"/>
              <a:cs typeface="Segoe UI" panose="020B0502040204020203" pitchFamily="34" charset="0"/>
            </a:rPr>
            <a:t>,</a:t>
          </a:r>
          <a:r>
            <a:rPr lang="en-US" sz="1200" kern="1200" dirty="0">
              <a:latin typeface="Segoe UI" panose="020B0502040204020203" pitchFamily="34" charset="0"/>
              <a:cs typeface="Segoe UI" panose="020B0502040204020203" pitchFamily="34" charset="0"/>
            </a:rPr>
            <a:t>0%</a:t>
          </a:r>
        </a:p>
      </dsp:txBody>
      <dsp:txXfrm rot="-5400000">
        <a:off x="1522013" y="1110613"/>
        <a:ext cx="7162709" cy="312412"/>
      </dsp:txXfrm>
    </dsp:sp>
    <dsp:sp modelId="{991486CC-DE75-468E-AB4D-9AF511270363}">
      <dsp:nvSpPr>
        <dsp:cNvPr id="0" name=""/>
        <dsp:cNvSpPr/>
      </dsp:nvSpPr>
      <dsp:spPr>
        <a:xfrm>
          <a:off x="1660" y="1093407"/>
          <a:ext cx="1520352" cy="346822"/>
        </a:xfrm>
        <a:prstGeom prst="rect">
          <a:avLst/>
        </a:prstGeom>
        <a:solidFill>
          <a:srgbClr val="26423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rPr>
            <a:t>ДИАПАЗОН КУПОНОВ</a:t>
          </a:r>
          <a:endParaRPr lang="en-US" sz="1200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660" y="1093407"/>
        <a:ext cx="1520352" cy="346822"/>
      </dsp:txXfrm>
    </dsp:sp>
    <dsp:sp modelId="{AF787654-E0A5-4429-B6C7-2022A4CEE567}">
      <dsp:nvSpPr>
        <dsp:cNvPr id="0" name=""/>
        <dsp:cNvSpPr/>
      </dsp:nvSpPr>
      <dsp:spPr>
        <a:xfrm rot="5400000">
          <a:off x="4947161" y="-1950371"/>
          <a:ext cx="312412" cy="7162709"/>
        </a:xfrm>
        <a:prstGeom prst="rect">
          <a:avLst/>
        </a:prstGeom>
        <a:solidFill>
          <a:schemeClr val="bg1">
            <a:lumMod val="65000"/>
            <a:alpha val="2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latin typeface="Segoe UI" panose="020B0502040204020203" pitchFamily="34" charset="0"/>
              <a:cs typeface="Segoe UI" panose="020B0502040204020203" pitchFamily="34" charset="0"/>
            </a:rPr>
            <a:t>Октябрь </a:t>
          </a:r>
          <a:r>
            <a:rPr lang="en-US" sz="1200" kern="1200" dirty="0">
              <a:latin typeface="Segoe UI" panose="020B0502040204020203" pitchFamily="34" charset="0"/>
              <a:cs typeface="Segoe UI" panose="020B0502040204020203" pitchFamily="34" charset="0"/>
            </a:rPr>
            <a:t>2022</a:t>
          </a:r>
          <a:r>
            <a:rPr lang="ru-RU" sz="1200" kern="1200" dirty="0">
              <a:latin typeface="Segoe UI" panose="020B0502040204020203" pitchFamily="34" charset="0"/>
              <a:cs typeface="Segoe UI" panose="020B0502040204020203" pitchFamily="34" charset="0"/>
            </a:rPr>
            <a:t> г.</a:t>
          </a:r>
          <a:endParaRPr lang="en-US" sz="12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 rot="-5400000">
        <a:off x="1522013" y="1474777"/>
        <a:ext cx="7162709" cy="312412"/>
      </dsp:txXfrm>
    </dsp:sp>
    <dsp:sp modelId="{340F3491-5202-4D8C-B239-4C887AC79C1C}">
      <dsp:nvSpPr>
        <dsp:cNvPr id="0" name=""/>
        <dsp:cNvSpPr/>
      </dsp:nvSpPr>
      <dsp:spPr>
        <a:xfrm>
          <a:off x="1660" y="1457572"/>
          <a:ext cx="1520352" cy="346822"/>
        </a:xfrm>
        <a:prstGeom prst="rect">
          <a:avLst/>
        </a:prstGeom>
        <a:solidFill>
          <a:srgbClr val="26423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rPr>
            <a:t>ДАТА ЭМИССИИ</a:t>
          </a:r>
          <a:endParaRPr lang="en-US" sz="1200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660" y="1457572"/>
        <a:ext cx="1520352" cy="346822"/>
      </dsp:txXfrm>
    </dsp:sp>
    <dsp:sp modelId="{EEE270A8-931E-41C5-98CC-09351ADC800E}">
      <dsp:nvSpPr>
        <dsp:cNvPr id="0" name=""/>
        <dsp:cNvSpPr/>
      </dsp:nvSpPr>
      <dsp:spPr>
        <a:xfrm rot="5400000">
          <a:off x="4947161" y="-1586207"/>
          <a:ext cx="312412" cy="7162709"/>
        </a:xfrm>
        <a:prstGeom prst="rect">
          <a:avLst/>
        </a:prstGeom>
        <a:solidFill>
          <a:schemeClr val="bg1">
            <a:lumMod val="65000"/>
            <a:alpha val="2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b="0" kern="1200" dirty="0"/>
            <a:t>Рефинансирование существующих "зеленых" еврооблигаций, выпущенных </a:t>
          </a:r>
          <a:r>
            <a:rPr lang="en-US" sz="1200" b="0" kern="1200" dirty="0">
              <a:latin typeface="Segoe UI" panose="020B0502040204020203" pitchFamily="34" charset="0"/>
            </a:rPr>
            <a:t>GGU</a:t>
          </a:r>
          <a:endParaRPr lang="en-US" sz="1200" b="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 rot="-5400000">
        <a:off x="1522013" y="1838941"/>
        <a:ext cx="7162709" cy="312412"/>
      </dsp:txXfrm>
    </dsp:sp>
    <dsp:sp modelId="{82ED925C-054F-43C2-82FE-2C24BD13B36C}">
      <dsp:nvSpPr>
        <dsp:cNvPr id="0" name=""/>
        <dsp:cNvSpPr/>
      </dsp:nvSpPr>
      <dsp:spPr>
        <a:xfrm>
          <a:off x="1660" y="1821736"/>
          <a:ext cx="1520352" cy="346822"/>
        </a:xfrm>
        <a:prstGeom prst="rect">
          <a:avLst/>
        </a:prstGeom>
        <a:solidFill>
          <a:srgbClr val="26423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</a:rPr>
            <a:t>ЦЕЛЬ ПРИВЛЕЧЕНИЯ КАПИТАЛА</a:t>
          </a:r>
          <a:endParaRPr lang="en-US" sz="1200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660" y="1821736"/>
        <a:ext cx="1520352" cy="346822"/>
      </dsp:txXfrm>
    </dsp:sp>
    <dsp:sp modelId="{D467C8FA-D12F-4B27-A62A-BF2A04C3F56E}">
      <dsp:nvSpPr>
        <dsp:cNvPr id="0" name=""/>
        <dsp:cNvSpPr/>
      </dsp:nvSpPr>
      <dsp:spPr>
        <a:xfrm rot="5400000">
          <a:off x="4947161" y="-1222043"/>
          <a:ext cx="312412" cy="7162709"/>
        </a:xfrm>
        <a:prstGeom prst="rect">
          <a:avLst/>
        </a:prstGeom>
        <a:solidFill>
          <a:schemeClr val="bg1">
            <a:lumMod val="65000"/>
            <a:alpha val="2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Фондовая биржа Грузии</a:t>
          </a:r>
          <a:endParaRPr lang="en-US" sz="12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 rot="-5400000">
        <a:off x="1522013" y="2203105"/>
        <a:ext cx="7162709" cy="312412"/>
      </dsp:txXfrm>
    </dsp:sp>
    <dsp:sp modelId="{3F402385-9836-4726-B972-BC0F47459A3E}">
      <dsp:nvSpPr>
        <dsp:cNvPr id="0" name=""/>
        <dsp:cNvSpPr/>
      </dsp:nvSpPr>
      <dsp:spPr>
        <a:xfrm>
          <a:off x="1660" y="2185900"/>
          <a:ext cx="1520352" cy="346822"/>
        </a:xfrm>
        <a:prstGeom prst="rect">
          <a:avLst/>
        </a:prstGeom>
        <a:solidFill>
          <a:srgbClr val="26423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rPr>
            <a:t>КОТИРОВКА</a:t>
          </a:r>
          <a:endParaRPr lang="en-US" sz="1200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660" y="2185900"/>
        <a:ext cx="1520352" cy="346822"/>
      </dsp:txXfrm>
    </dsp:sp>
    <dsp:sp modelId="{B9D69800-D1B3-4301-84C8-584FC955F7A3}">
      <dsp:nvSpPr>
        <dsp:cNvPr id="0" name=""/>
        <dsp:cNvSpPr/>
      </dsp:nvSpPr>
      <dsp:spPr>
        <a:xfrm rot="5400000">
          <a:off x="4947161" y="-857878"/>
          <a:ext cx="312412" cy="7162709"/>
        </a:xfrm>
        <a:prstGeom prst="rect">
          <a:avLst/>
        </a:prstGeom>
        <a:solidFill>
          <a:schemeClr val="bg1">
            <a:lumMod val="65000"/>
            <a:alpha val="2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solidFill>
                <a:schemeClr val="tx1"/>
              </a:solidFill>
            </a:rPr>
            <a:t>АО «</a:t>
          </a:r>
          <a:r>
            <a:rPr lang="ru-RU" sz="1200" kern="1200" dirty="0" err="1">
              <a:solidFill>
                <a:schemeClr val="tx1"/>
              </a:solidFill>
            </a:rPr>
            <a:t>Галт</a:t>
          </a:r>
          <a:r>
            <a:rPr lang="ru-RU" sz="1200" kern="1200" dirty="0">
              <a:solidFill>
                <a:schemeClr val="tx1"/>
              </a:solidFill>
            </a:rPr>
            <a:t> и </a:t>
          </a:r>
          <a:r>
            <a:rPr lang="ru-RU" sz="1200" kern="1200" dirty="0" err="1">
              <a:solidFill>
                <a:schemeClr val="tx1"/>
              </a:solidFill>
            </a:rPr>
            <a:t>Таггарт</a:t>
          </a:r>
          <a:r>
            <a:rPr lang="ru-RU" sz="1200" kern="1200" dirty="0">
              <a:solidFill>
                <a:schemeClr val="tx1"/>
              </a:solidFill>
            </a:rPr>
            <a:t>», ООО «</a:t>
          </a:r>
          <a:r>
            <a:rPr lang="en-US" sz="12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TBC Capital</a:t>
          </a:r>
          <a:r>
            <a:rPr lang="ru-RU" sz="12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»</a:t>
          </a:r>
          <a:r>
            <a:rPr lang="en-US" sz="12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 </a:t>
          </a:r>
        </a:p>
      </dsp:txBody>
      <dsp:txXfrm rot="-5400000">
        <a:off x="1522013" y="2567270"/>
        <a:ext cx="7162709" cy="312412"/>
      </dsp:txXfrm>
    </dsp:sp>
    <dsp:sp modelId="{63C2A367-0077-491B-8F79-561570900C8A}">
      <dsp:nvSpPr>
        <dsp:cNvPr id="0" name=""/>
        <dsp:cNvSpPr/>
      </dsp:nvSpPr>
      <dsp:spPr>
        <a:xfrm>
          <a:off x="1660" y="2550064"/>
          <a:ext cx="1520352" cy="346822"/>
        </a:xfrm>
        <a:prstGeom prst="rect">
          <a:avLst/>
        </a:prstGeom>
        <a:solidFill>
          <a:srgbClr val="26423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</a:rPr>
            <a:t>АГЕНТ ПО РАЗМЕЩЕНИЮ</a:t>
          </a:r>
          <a:endParaRPr lang="en-US" sz="1200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660" y="2550064"/>
        <a:ext cx="1520352" cy="346822"/>
      </dsp:txXfrm>
    </dsp:sp>
    <dsp:sp modelId="{5970435F-326E-46A8-BCBB-DEAA24290412}">
      <dsp:nvSpPr>
        <dsp:cNvPr id="0" name=""/>
        <dsp:cNvSpPr/>
      </dsp:nvSpPr>
      <dsp:spPr>
        <a:xfrm rot="5400000">
          <a:off x="4947161" y="-493714"/>
          <a:ext cx="312412" cy="7162709"/>
        </a:xfrm>
        <a:prstGeom prst="rect">
          <a:avLst/>
        </a:prstGeom>
        <a:solidFill>
          <a:schemeClr val="bg1">
            <a:lumMod val="65000"/>
            <a:alpha val="2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МФК, ГФР, ЕБРР, АБР</a:t>
          </a:r>
          <a:endParaRPr lang="en-US" sz="12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 rot="-5400000">
        <a:off x="1522013" y="2931434"/>
        <a:ext cx="7162709" cy="312412"/>
      </dsp:txXfrm>
    </dsp:sp>
    <dsp:sp modelId="{AE837E59-1743-470E-870A-B4DA2A1895B2}">
      <dsp:nvSpPr>
        <dsp:cNvPr id="0" name=""/>
        <dsp:cNvSpPr/>
      </dsp:nvSpPr>
      <dsp:spPr>
        <a:xfrm>
          <a:off x="1660" y="2914228"/>
          <a:ext cx="1520352" cy="346822"/>
        </a:xfrm>
        <a:prstGeom prst="rect">
          <a:avLst/>
        </a:prstGeom>
        <a:solidFill>
          <a:srgbClr val="26423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</a:rPr>
            <a:t>СТРАТЕГИЧЕСКИЕ ИНВЕСТОРЫ</a:t>
          </a:r>
          <a:endParaRPr lang="en-US" sz="1200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660" y="2914228"/>
        <a:ext cx="1520352" cy="3468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BBA0C-6337-4DD8-B59E-453835DA1222}" type="datetimeFigureOut">
              <a:rPr lang="en-US" smtClean="0"/>
              <a:t>11/27/23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B887E-795A-4D8D-AB37-A18EC3AE8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62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494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107157-D902-44BD-8EB0-0AB07222045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494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012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109AE5-1C58-4300-A70A-0EC311AFF4E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3915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109AE5-1C58-4300-A70A-0EC311AFF4E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7048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16F3-1ACD-491B-B920-C11C733ABC2D}" type="datetime1">
              <a:rPr lang="en-US" smtClean="0"/>
              <a:t>11/27/23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352E-77E7-40F9-85B6-2AD94AD4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9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D8DF-7877-432B-A79B-1F6A6D14B3A1}" type="datetime1">
              <a:rPr lang="en-US" smtClean="0"/>
              <a:t>11/27/23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352E-77E7-40F9-85B6-2AD94AD4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9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81D5-B2BE-4C11-A72B-1E27516D493E}" type="datetime1">
              <a:rPr lang="en-US" smtClean="0"/>
              <a:t>11/27/23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352E-77E7-40F9-85B6-2AD94AD4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65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62542-F4E8-42AB-966A-A9E7E45F9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40" y="387985"/>
            <a:ext cx="10515600" cy="1113011"/>
          </a:xfrm>
        </p:spPr>
        <p:txBody>
          <a:bodyPr anchor="t">
            <a:normAutofit/>
          </a:bodyPr>
          <a:lstStyle>
            <a:lvl1pPr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25662" y="6391957"/>
            <a:ext cx="51454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FB9BCB-75AA-4B15-A1DD-9475B223692A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DBB186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DBB186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46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3687-4F24-47B3-9D79-5DD1255C33BF}" type="datetime1">
              <a:rPr lang="en-US" smtClean="0"/>
              <a:t>11/27/23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352E-77E7-40F9-85B6-2AD94AD4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9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BBF2-08AE-4187-AE3C-B2D09DC40FAA}" type="datetime1">
              <a:rPr lang="en-US" smtClean="0"/>
              <a:t>11/27/23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352E-77E7-40F9-85B6-2AD94AD4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8084-A814-4BC6-8F71-255AA7AEE112}" type="datetime1">
              <a:rPr lang="en-US" smtClean="0"/>
              <a:t>11/27/23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352E-77E7-40F9-85B6-2AD94AD4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91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89AD-AB10-49A2-AD2B-F020C84796AC}" type="datetime1">
              <a:rPr lang="en-US" smtClean="0"/>
              <a:t>11/27/23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352E-77E7-40F9-85B6-2AD94AD4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6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F6643-3028-49CB-9016-2F9630442EFC}" type="datetime1">
              <a:rPr lang="en-US" smtClean="0"/>
              <a:t>11/27/23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352E-77E7-40F9-85B6-2AD94AD4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2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D24F-F22B-4762-8C0B-C69E6A95D87C}" type="datetime1">
              <a:rPr lang="en-US" smtClean="0"/>
              <a:t>11/27/23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352E-77E7-40F9-85B6-2AD94AD4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2711-0A57-44B4-8110-8F345161A137}" type="datetime1">
              <a:rPr lang="en-US" smtClean="0"/>
              <a:t>11/27/23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352E-77E7-40F9-85B6-2AD94AD4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8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8E58-1A00-4F63-9BC9-1040743BABC8}" type="datetime1">
              <a:rPr lang="en-US" smtClean="0"/>
              <a:t>11/27/23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352E-77E7-40F9-85B6-2AD94AD4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3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9C4AD-68DB-4316-AE5C-E26E3AD7DE65}" type="datetime1">
              <a:rPr lang="en-US" smtClean="0"/>
              <a:t>11/27/23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352E-77E7-40F9-85B6-2AD94AD4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8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chart" Target="../charts/chart1.xml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chart" Target="../charts/chart5.xml"/><Relationship Id="rId4" Type="http://schemas.openxmlformats.org/officeDocument/2006/relationships/image" Target="../media/image1.png"/><Relationship Id="rId9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microsoft.com/office/2007/relationships/hdphoto" Target="../media/hdphoto4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microsoft.com/office/2007/relationships/hdphoto" Target="../media/hdphoto1.wdp"/><Relationship Id="rId10" Type="http://schemas.microsoft.com/office/2007/relationships/hdphoto" Target="../media/hdphoto3.wdp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10.png"/><Relationship Id="rId21" Type="http://schemas.microsoft.com/office/2007/relationships/hdphoto" Target="../media/hdphoto7.wdp"/><Relationship Id="rId7" Type="http://schemas.openxmlformats.org/officeDocument/2006/relationships/image" Target="../media/image13.png"/><Relationship Id="rId12" Type="http://schemas.openxmlformats.org/officeDocument/2006/relationships/image" Target="../media/image17.png"/><Relationship Id="rId17" Type="http://schemas.openxmlformats.org/officeDocument/2006/relationships/image" Target="../media/image22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1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11" Type="http://schemas.openxmlformats.org/officeDocument/2006/relationships/image" Target="../media/image1.png"/><Relationship Id="rId5" Type="http://schemas.openxmlformats.org/officeDocument/2006/relationships/image" Target="../media/image11.png"/><Relationship Id="rId15" Type="http://schemas.openxmlformats.org/officeDocument/2006/relationships/image" Target="../media/image20.svg"/><Relationship Id="rId10" Type="http://schemas.openxmlformats.org/officeDocument/2006/relationships/image" Target="../media/image16.svg"/><Relationship Id="rId19" Type="http://schemas.microsoft.com/office/2007/relationships/hdphoto" Target="../media/hdphoto6.wdp"/><Relationship Id="rId4" Type="http://schemas.microsoft.com/office/2007/relationships/hdphoto" Target="../media/hdphoto5.wdp"/><Relationship Id="rId9" Type="http://schemas.openxmlformats.org/officeDocument/2006/relationships/image" Target="../media/image15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82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51" y="2437337"/>
            <a:ext cx="11551897" cy="2893100"/>
          </a:xfrm>
          <a:prstGeom prst="rect">
            <a:avLst/>
          </a:prstGeom>
          <a:solidFill>
            <a:srgbClr val="4A827A"/>
          </a:solidFill>
        </p:spPr>
        <p:txBody>
          <a:bodyPr wrap="square" lIns="0" tIns="0" rIns="0" bIns="0" rtlCol="0" anchor="ctr">
            <a:spAutoFit/>
          </a:bodyPr>
          <a:lstStyle/>
          <a:p>
            <a:pPr lvl="0" algn="ctr"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Общий обзор Акционерного общества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GRPH</a:t>
            </a:r>
            <a:r>
              <a:rPr lang="ru-RU" sz="44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(Холдинг возобновляемой энергетики Грузии)</a:t>
            </a:r>
            <a:endParaRPr lang="en-US" sz="2000" b="1" i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i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i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i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2023</a:t>
            </a: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г.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0424" y="6422261"/>
            <a:ext cx="291115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4A827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2023</a:t>
            </a:r>
            <a:endParaRPr kumimoji="0" lang="en-US" sz="1050" b="1" i="1" u="none" strike="noStrike" kern="1200" cap="none" spc="0" normalizeH="0" baseline="0" noProof="0" dirty="0">
              <a:ln>
                <a:noFill/>
              </a:ln>
              <a:solidFill>
                <a:srgbClr val="4A827A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512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Chart 1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6137101"/>
              </p:ext>
            </p:extLst>
          </p:nvPr>
        </p:nvGraphicFramePr>
        <p:xfrm>
          <a:off x="3900758" y="4220525"/>
          <a:ext cx="1835150" cy="2063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4577CA9-4FC3-9977-F462-E8D2650C042A}"/>
              </a:ext>
            </a:extLst>
          </p:cNvPr>
          <p:cNvCxnSpPr/>
          <p:nvPr/>
        </p:nvCxnSpPr>
        <p:spPr>
          <a:xfrm>
            <a:off x="0" y="851569"/>
            <a:ext cx="12192000" cy="0"/>
          </a:xfrm>
          <a:prstGeom prst="line">
            <a:avLst/>
          </a:prstGeom>
          <a:ln w="28575">
            <a:solidFill>
              <a:srgbClr val="2D71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A945897F-DFDB-D51D-3746-F814F4C711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770" y="135481"/>
            <a:ext cx="1585044" cy="694944"/>
          </a:xfrm>
          <a:prstGeom prst="rect">
            <a:avLst/>
          </a:prstGeom>
        </p:spPr>
      </p:pic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DC46309-9919-B436-CE56-6C9019C4CF5B}"/>
              </a:ext>
            </a:extLst>
          </p:cNvPr>
          <p:cNvCxnSpPr/>
          <p:nvPr/>
        </p:nvCxnSpPr>
        <p:spPr>
          <a:xfrm>
            <a:off x="6096000" y="1095056"/>
            <a:ext cx="0" cy="5303520"/>
          </a:xfrm>
          <a:prstGeom prst="line">
            <a:avLst/>
          </a:prstGeom>
          <a:ln>
            <a:solidFill>
              <a:srgbClr val="103C4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2C04C8A9-5E5A-8561-D86E-713989264D69}"/>
              </a:ext>
            </a:extLst>
          </p:cNvPr>
          <p:cNvSpPr/>
          <p:nvPr/>
        </p:nvSpPr>
        <p:spPr>
          <a:xfrm>
            <a:off x="6634337" y="1011258"/>
            <a:ext cx="4976485" cy="359936"/>
          </a:xfrm>
          <a:prstGeom prst="rect">
            <a:avLst/>
          </a:prstGeom>
          <a:solidFill>
            <a:srgbClr val="255E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696" tIns="54847" rIns="109696" bIns="54847" rtlCol="0" anchor="ctr"/>
          <a:lstStyle/>
          <a:p>
            <a:pPr lvl="0" algn="ctr" defTabSz="1219112">
              <a:defRPr/>
            </a:pPr>
            <a:r>
              <a:rPr lang="en-US" sz="14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Georgia Capital | </a:t>
            </a:r>
            <a:r>
              <a:rPr lang="ru-RU" sz="14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Профиль акционера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7AE4080-EBF2-9024-E873-A7F2E6B24C1D}"/>
              </a:ext>
            </a:extLst>
          </p:cNvPr>
          <p:cNvSpPr txBox="1"/>
          <p:nvPr/>
        </p:nvSpPr>
        <p:spPr>
          <a:xfrm>
            <a:off x="6639642" y="3515498"/>
            <a:ext cx="4944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Основные факты и цифры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404855D-7F98-7EBF-5F12-49E92A85A80D}"/>
              </a:ext>
            </a:extLst>
          </p:cNvPr>
          <p:cNvSpPr/>
          <p:nvPr/>
        </p:nvSpPr>
        <p:spPr>
          <a:xfrm>
            <a:off x="6771501" y="3837720"/>
            <a:ext cx="1667968" cy="2361388"/>
          </a:xfrm>
          <a:prstGeom prst="rect">
            <a:avLst/>
          </a:prstGeom>
          <a:solidFill>
            <a:srgbClr val="255E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>
              <a:ln>
                <a:noFill/>
              </a:ln>
              <a:solidFill>
                <a:srgbClr val="DAB76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7A64FAA-B813-A26C-B3A7-A71751FE0EB6}"/>
              </a:ext>
            </a:extLst>
          </p:cNvPr>
          <p:cNvSpPr/>
          <p:nvPr/>
        </p:nvSpPr>
        <p:spPr>
          <a:xfrm>
            <a:off x="8497789" y="3862285"/>
            <a:ext cx="1667968" cy="2336803"/>
          </a:xfrm>
          <a:prstGeom prst="rect">
            <a:avLst/>
          </a:prstGeom>
          <a:solidFill>
            <a:srgbClr val="8FB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>
              <a:ln>
                <a:noFill/>
              </a:ln>
              <a:solidFill>
                <a:srgbClr val="DAB76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B8A5694-DACF-2307-E49F-6E035913DB6D}"/>
              </a:ext>
            </a:extLst>
          </p:cNvPr>
          <p:cNvSpPr/>
          <p:nvPr/>
        </p:nvSpPr>
        <p:spPr>
          <a:xfrm>
            <a:off x="10224077" y="3862416"/>
            <a:ext cx="1667969" cy="23366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>
              <a:ln>
                <a:noFill/>
              </a:ln>
              <a:solidFill>
                <a:srgbClr val="DAB76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AC7980F-A4B2-E728-322C-E8F128EC7BF2}"/>
              </a:ext>
            </a:extLst>
          </p:cNvPr>
          <p:cNvSpPr txBox="1"/>
          <p:nvPr/>
        </p:nvSpPr>
        <p:spPr>
          <a:xfrm>
            <a:off x="8197238" y="4496303"/>
            <a:ext cx="2354795" cy="39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980" b="1" dirty="0">
                <a:solidFill>
                  <a:prstClr val="white"/>
                </a:solidFill>
                <a:latin typeface="Segoe UI" panose="020B0502040204020203" pitchFamily="34" charset="0"/>
              </a:rPr>
              <a:t>3,2 млрд лари</a:t>
            </a:r>
            <a:endParaRPr kumimoji="0" lang="en-US" sz="198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21722479-9B6A-4478-6645-BA83817572C0}"/>
              </a:ext>
            </a:extLst>
          </p:cNvPr>
          <p:cNvCxnSpPr>
            <a:cxnSpLocks/>
          </p:cNvCxnSpPr>
          <p:nvPr/>
        </p:nvCxnSpPr>
        <p:spPr>
          <a:xfrm>
            <a:off x="8656642" y="4945646"/>
            <a:ext cx="130350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4ED62CA2-7D73-E9C0-85F7-38EB3D4BA39A}"/>
              </a:ext>
            </a:extLst>
          </p:cNvPr>
          <p:cNvSpPr txBox="1"/>
          <p:nvPr/>
        </p:nvSpPr>
        <p:spPr>
          <a:xfrm>
            <a:off x="8095595" y="5130217"/>
            <a:ext cx="23547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200" b="1" i="1" dirty="0">
                <a:solidFill>
                  <a:prstClr val="white"/>
                </a:solidFill>
                <a:latin typeface="Segoe UI" panose="020B0502040204020203" pitchFamily="34" charset="0"/>
              </a:rPr>
              <a:t>Чистая стоимость</a:t>
            </a:r>
          </a:p>
          <a:p>
            <a:pPr lvl="0" algn="ctr">
              <a:defRPr/>
            </a:pPr>
            <a:r>
              <a:rPr lang="ru-RU" sz="1200" b="1" i="1" dirty="0">
                <a:solidFill>
                  <a:prstClr val="white"/>
                </a:solidFill>
                <a:latin typeface="Segoe UI" panose="020B0502040204020203" pitchFamily="34" charset="0"/>
              </a:rPr>
              <a:t> активов (ЧСА)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328EE6F-F92D-DA4E-ADD0-EAC130CDF3B0}"/>
              </a:ext>
            </a:extLst>
          </p:cNvPr>
          <p:cNvSpPr txBox="1"/>
          <p:nvPr/>
        </p:nvSpPr>
        <p:spPr>
          <a:xfrm>
            <a:off x="9837205" y="4509473"/>
            <a:ext cx="2354795" cy="39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8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77</a:t>
            </a:r>
            <a:r>
              <a:rPr kumimoji="0" lang="ru-RU" sz="198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 лари</a:t>
            </a:r>
            <a:endParaRPr kumimoji="0" lang="en-US" sz="198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06B614BF-583D-7159-E878-12F2C3A3F5E5}"/>
              </a:ext>
            </a:extLst>
          </p:cNvPr>
          <p:cNvCxnSpPr>
            <a:cxnSpLocks/>
          </p:cNvCxnSpPr>
          <p:nvPr/>
        </p:nvCxnSpPr>
        <p:spPr>
          <a:xfrm>
            <a:off x="10439806" y="4945646"/>
            <a:ext cx="130350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A25ADC56-B596-F088-E48A-0163C1F75B10}"/>
              </a:ext>
            </a:extLst>
          </p:cNvPr>
          <p:cNvSpPr txBox="1"/>
          <p:nvPr/>
        </p:nvSpPr>
        <p:spPr>
          <a:xfrm>
            <a:off x="9874007" y="5203227"/>
            <a:ext cx="235479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200" b="1" i="1" dirty="0">
                <a:solidFill>
                  <a:prstClr val="white"/>
                </a:solidFill>
                <a:latin typeface="Segoe UI" panose="020B0502040204020203" pitchFamily="34" charset="0"/>
              </a:rPr>
              <a:t>ЧСА на акцию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4DDA53F-4A0B-8B20-C047-29FA4F816D0C}"/>
              </a:ext>
            </a:extLst>
          </p:cNvPr>
          <p:cNvSpPr txBox="1"/>
          <p:nvPr/>
        </p:nvSpPr>
        <p:spPr>
          <a:xfrm>
            <a:off x="6390638" y="4482405"/>
            <a:ext cx="2354795" cy="39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980" b="1" dirty="0">
                <a:solidFill>
                  <a:prstClr val="white"/>
                </a:solidFill>
                <a:latin typeface="Segoe UI" panose="020B0502040204020203" pitchFamily="34" charset="0"/>
              </a:rPr>
              <a:t>3,5 млрд лари</a:t>
            </a:r>
            <a:endParaRPr lang="en-US" sz="1980" b="1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FA9524B-B2CC-7888-F5AA-01F6CF0677AE}"/>
              </a:ext>
            </a:extLst>
          </p:cNvPr>
          <p:cNvCxnSpPr>
            <a:cxnSpLocks/>
          </p:cNvCxnSpPr>
          <p:nvPr/>
        </p:nvCxnSpPr>
        <p:spPr>
          <a:xfrm>
            <a:off x="6919490" y="4931750"/>
            <a:ext cx="130350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1E34419B-8A3A-3C9B-97CF-FDE5C6DD051D}"/>
              </a:ext>
            </a:extLst>
          </p:cNvPr>
          <p:cNvSpPr txBox="1"/>
          <p:nvPr/>
        </p:nvSpPr>
        <p:spPr>
          <a:xfrm>
            <a:off x="6377364" y="5130217"/>
            <a:ext cx="23547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200" b="1" i="1" dirty="0">
                <a:solidFill>
                  <a:prstClr val="white"/>
                </a:solidFill>
                <a:latin typeface="Segoe UI" panose="020B0502040204020203" pitchFamily="34" charset="0"/>
              </a:rPr>
              <a:t>Общая стоимость </a:t>
            </a:r>
          </a:p>
          <a:p>
            <a:pPr lvl="0" algn="ctr">
              <a:defRPr/>
            </a:pPr>
            <a:r>
              <a:rPr lang="ru-RU" sz="1200" b="1" i="1" dirty="0">
                <a:solidFill>
                  <a:prstClr val="white"/>
                </a:solidFill>
                <a:latin typeface="Segoe UI" panose="020B0502040204020203" pitchFamily="34" charset="0"/>
              </a:rPr>
              <a:t>портфеля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DB3FA56-BAA9-5F52-8331-1A69C65E6C3D}"/>
              </a:ext>
            </a:extLst>
          </p:cNvPr>
          <p:cNvSpPr txBox="1"/>
          <p:nvPr/>
        </p:nvSpPr>
        <p:spPr>
          <a:xfrm>
            <a:off x="6633901" y="6456688"/>
            <a:ext cx="3818588" cy="315687"/>
          </a:xfrm>
          <a:prstGeom prst="rect">
            <a:avLst/>
          </a:prstGeom>
          <a:noFill/>
        </p:spPr>
        <p:txBody>
          <a:bodyPr wrap="square" lIns="190717" tIns="95357" rIns="190717" bIns="95357" rtlCol="0">
            <a:spAutoFit/>
          </a:bodyPr>
          <a:lstStyle>
            <a:defPPr>
              <a:defRPr lang="en-US"/>
            </a:defPPr>
            <a:lvl1pPr>
              <a:defRPr sz="700" b="0" i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srgbClr val="4A827A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*Data as of 30 </a:t>
            </a:r>
            <a:r>
              <a:rPr lang="en-US" sz="800" dirty="0">
                <a:solidFill>
                  <a:srgbClr val="4A827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September</a:t>
            </a: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srgbClr val="4A827A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2023 unless otherwise noted</a:t>
            </a:r>
            <a:endParaRPr kumimoji="0" lang="en-US" sz="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0B7F2E04-8273-2FFF-F1C2-42140EBC9D96}"/>
              </a:ext>
            </a:extLst>
          </p:cNvPr>
          <p:cNvSpPr/>
          <p:nvPr/>
        </p:nvSpPr>
        <p:spPr>
          <a:xfrm>
            <a:off x="6633901" y="1448422"/>
            <a:ext cx="4976921" cy="2100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1050" b="1" dirty="0">
                <a:solidFill>
                  <a:srgbClr val="4A827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Обзор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4A827A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: </a:t>
            </a:r>
            <a:r>
              <a:rPr lang="ru-RU" sz="105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Ведущая компания по управлению инвестициями в Грузии, котирующаяся в премиальном сегменте Лондонской фондовой биржи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171450" lvl="0" indent="-171450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4A827A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Стратегия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4A827A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: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4A827A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105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Фокусируется на инвестиционных возможностях в Грузии, не требующих больших капиталовложений и способных достичь стоимости капитала не менее 300 млн. лари в течение 3-5 лет после первоначального инвестирования, и </a:t>
            </a:r>
            <a:r>
              <a:rPr lang="ru-RU" sz="105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монетизирует</a:t>
            </a:r>
            <a:r>
              <a:rPr lang="ru-RU" sz="105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их путем выхода из инвестиций по мере их зрелости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171450" lvl="0" indent="-171450">
              <a:spcAft>
                <a:spcPts val="200"/>
              </a:spcAft>
              <a:buFont typeface="Wingdings" panose="05000000000000000000" pitchFamily="2" charset="2"/>
              <a:buChar char="Ø"/>
              <a:defRPr/>
            </a:pPr>
            <a:r>
              <a:rPr lang="ru-RU" sz="1050" b="1" dirty="0">
                <a:solidFill>
                  <a:srgbClr val="4A827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Основные факторы, способствующие реализации стратегии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4A827A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: </a:t>
            </a:r>
          </a:p>
          <a:p>
            <a:pPr marL="685800" lvl="1" indent="-228600">
              <a:spcAft>
                <a:spcPts val="200"/>
              </a:spcAft>
              <a:buFontTx/>
              <a:buAutoNum type="arabicParenBoth"/>
              <a:defRPr/>
            </a:pPr>
            <a:r>
              <a:rPr lang="ru-RU" sz="105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Улучшенный доступ к капиталу</a:t>
            </a:r>
          </a:p>
          <a:p>
            <a:pPr marL="685800" lvl="1" indent="-228600">
              <a:spcAft>
                <a:spcPts val="200"/>
              </a:spcAft>
              <a:buFontTx/>
              <a:buAutoNum type="arabicParenBoth"/>
              <a:defRPr/>
            </a:pPr>
            <a:r>
              <a:rPr lang="ru-RU" sz="105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Доступ к качественному руководству</a:t>
            </a:r>
          </a:p>
          <a:p>
            <a:pPr marL="685800" lvl="1" indent="-228600">
              <a:spcAft>
                <a:spcPts val="200"/>
              </a:spcAft>
              <a:buFontTx/>
              <a:buAutoNum type="arabicParenBoth"/>
              <a:defRPr/>
            </a:pPr>
            <a:r>
              <a:rPr lang="ru-RU" sz="105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Сильное корпоративное управление</a:t>
            </a: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63ECF0E-E3A6-B7AA-30B4-DD09B9E20D42}"/>
              </a:ext>
            </a:extLst>
          </p:cNvPr>
          <p:cNvSpPr/>
          <p:nvPr/>
        </p:nvSpPr>
        <p:spPr>
          <a:xfrm>
            <a:off x="382966" y="1010851"/>
            <a:ext cx="5153184" cy="355878"/>
          </a:xfrm>
          <a:prstGeom prst="rect">
            <a:avLst/>
          </a:prstGeom>
          <a:solidFill>
            <a:srgbClr val="255E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GRPH | </a:t>
            </a:r>
            <a:r>
              <a:rPr lang="ru-RU" sz="12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Ведущая платформа по возобновляемой энергетике в Грузии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2A3D764-C9E3-6EA1-6D7C-67684A814FE9}"/>
              </a:ext>
            </a:extLst>
          </p:cNvPr>
          <p:cNvSpPr/>
          <p:nvPr/>
        </p:nvSpPr>
        <p:spPr>
          <a:xfrm>
            <a:off x="387999" y="3692130"/>
            <a:ext cx="5153184" cy="329184"/>
          </a:xfrm>
          <a:prstGeom prst="rect">
            <a:avLst/>
          </a:prstGeom>
          <a:solidFill>
            <a:srgbClr val="255E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14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GRPH | </a:t>
            </a:r>
            <a:r>
              <a:rPr lang="ru-RU" sz="14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Структура портфеля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1464751C-26AE-85B3-3B47-F9BD9893DE1A}"/>
              </a:ext>
            </a:extLst>
          </p:cNvPr>
          <p:cNvGrpSpPr/>
          <p:nvPr/>
        </p:nvGrpSpPr>
        <p:grpSpPr>
          <a:xfrm>
            <a:off x="622235" y="1616782"/>
            <a:ext cx="4684713" cy="1934544"/>
            <a:chOff x="6682871" y="1874570"/>
            <a:chExt cx="4777989" cy="1934544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79D05508-D1F2-68E1-75EB-D57C90419384}"/>
                </a:ext>
              </a:extLst>
            </p:cNvPr>
            <p:cNvSpPr txBox="1"/>
            <p:nvPr/>
          </p:nvSpPr>
          <p:spPr>
            <a:xfrm>
              <a:off x="9565663" y="2119537"/>
              <a:ext cx="504000" cy="144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9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100%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EAFE7E5-03D3-C469-41F6-9F49763D2E51}"/>
                </a:ext>
              </a:extLst>
            </p:cNvPr>
            <p:cNvSpPr txBox="1"/>
            <p:nvPr/>
          </p:nvSpPr>
          <p:spPr>
            <a:xfrm>
              <a:off x="6835548" y="3169246"/>
              <a:ext cx="1843172" cy="3600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 algn="ctr">
                <a:spcBef>
                  <a:spcPts val="200"/>
                </a:spcBef>
                <a:defRPr/>
              </a:pPr>
              <a:r>
                <a:rPr lang="ru-RU" sz="900" i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4 Гидроэлектростанции (ГЭС)</a:t>
              </a:r>
            </a:p>
            <a:p>
              <a:pPr lvl="0" algn="ctr">
                <a:spcBef>
                  <a:spcPts val="200"/>
                </a:spcBef>
                <a:defRPr/>
              </a:pPr>
              <a:r>
                <a:rPr lang="ru-RU" sz="900" i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1 Ветроэлектростанция (ВЭС)</a:t>
              </a:r>
              <a:endParaRPr kumimoji="0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73" name="Text Placeholder 14">
              <a:extLst>
                <a:ext uri="{FF2B5EF4-FFF2-40B4-BE49-F238E27FC236}">
                  <a16:creationId xmlns:a16="http://schemas.microsoft.com/office/drawing/2014/main" id="{AAED6C36-F114-D0DD-C537-51FB0D283909}"/>
                </a:ext>
              </a:extLst>
            </p:cNvPr>
            <p:cNvSpPr txBox="1">
              <a:spLocks/>
            </p:cNvSpPr>
            <p:nvPr/>
          </p:nvSpPr>
          <p:spPr>
            <a:xfrm>
              <a:off x="7934962" y="2328533"/>
              <a:ext cx="2322187" cy="2700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255E57"/>
              </a:solidFill>
              <a:prstDash val="dash"/>
              <a:miter lim="800000"/>
            </a:ln>
            <a:effectLst/>
          </p:spPr>
          <p:txBody>
            <a:bodyPr lIns="36000" tIns="36000" rIns="36000" bIns="36000" rtlCol="0" anchor="ctr" anchorCtr="1"/>
            <a:lstStyle>
              <a:defPPr>
                <a:defRPr lang="en-US"/>
              </a:defPPr>
              <a:lvl1pPr algn="ctr">
                <a:defRPr sz="800" b="1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lvl="0">
                <a:defRPr/>
              </a:pPr>
              <a:r>
                <a:rPr lang="ru-RU" sz="900" kern="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АО «Холдинг возобновляемой энергетики Грузии»</a:t>
              </a:r>
              <a:endParaRPr kumimoji="0" lang="en-G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68F48FAC-3BE2-0F82-22C9-E1BBE234C567}"/>
                </a:ext>
              </a:extLst>
            </p:cNvPr>
            <p:cNvGrpSpPr/>
            <p:nvPr/>
          </p:nvGrpSpPr>
          <p:grpSpPr>
            <a:xfrm>
              <a:off x="8742252" y="1874570"/>
              <a:ext cx="706499" cy="409956"/>
              <a:chOff x="7778347" y="2003910"/>
              <a:chExt cx="706499" cy="409956"/>
            </a:xfrm>
          </p:grpSpPr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2E4A63B4-32B8-86DE-BCB3-AAAC291BC4D0}"/>
                  </a:ext>
                </a:extLst>
              </p:cNvPr>
              <p:cNvCxnSpPr/>
              <p:nvPr/>
            </p:nvCxnSpPr>
            <p:spPr>
              <a:xfrm>
                <a:off x="8131597" y="2276312"/>
                <a:ext cx="1" cy="137554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</p:cxnSp>
          <p:pic>
            <p:nvPicPr>
              <p:cNvPr id="85" name="Picture 2" descr="Notice of Georgia Capital's virtual Investor Day - 12:16:46 01 Oct 2020 -  CGEO News article | London Stock Exchange">
                <a:extLst>
                  <a:ext uri="{FF2B5EF4-FFF2-40B4-BE49-F238E27FC236}">
                    <a16:creationId xmlns:a16="http://schemas.microsoft.com/office/drawing/2014/main" id="{00EA9773-BD60-93D0-B622-C6BDF7D05F7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78347" y="2003910"/>
                <a:ext cx="706499" cy="26051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75" name="Text Placeholder 14">
              <a:extLst>
                <a:ext uri="{FF2B5EF4-FFF2-40B4-BE49-F238E27FC236}">
                  <a16:creationId xmlns:a16="http://schemas.microsoft.com/office/drawing/2014/main" id="{4F7B9355-687A-CB5E-D192-190F565E845B}"/>
                </a:ext>
              </a:extLst>
            </p:cNvPr>
            <p:cNvSpPr txBox="1">
              <a:spLocks/>
            </p:cNvSpPr>
            <p:nvPr/>
          </p:nvSpPr>
          <p:spPr>
            <a:xfrm>
              <a:off x="6758408" y="2821247"/>
              <a:ext cx="1997497" cy="270474"/>
            </a:xfrm>
            <a:prstGeom prst="roundRect">
              <a:avLst>
                <a:gd name="adj" fmla="val 0"/>
              </a:avLst>
            </a:prstGeom>
            <a:solidFill>
              <a:srgbClr val="2D716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36000" tIns="36000" rIns="36000" bIns="36000" rtlCol="0" anchor="ctr" anchorCtr="1"/>
            <a:lstStyle>
              <a:defPPr>
                <a:defRPr lang="en-US"/>
              </a:defPPr>
              <a:lvl1pPr algn="ctr">
                <a:defRPr sz="800" b="1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lvl="0">
                <a:spcBef>
                  <a:spcPts val="100"/>
                </a:spcBef>
                <a:defRPr/>
              </a:pPr>
              <a:r>
                <a:rPr lang="ru-RU" sz="900" kern="0" dirty="0">
                  <a:solidFill>
                    <a:prstClr val="white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Операционный портфель</a:t>
              </a:r>
              <a:endParaRPr kumimoji="0" lang="en-GB" sz="9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76" name="Text Placeholder 14">
              <a:extLst>
                <a:ext uri="{FF2B5EF4-FFF2-40B4-BE49-F238E27FC236}">
                  <a16:creationId xmlns:a16="http://schemas.microsoft.com/office/drawing/2014/main" id="{16316A29-DFBE-B93B-846B-F2916BBA2B5B}"/>
                </a:ext>
              </a:extLst>
            </p:cNvPr>
            <p:cNvSpPr txBox="1">
              <a:spLocks/>
            </p:cNvSpPr>
            <p:nvPr/>
          </p:nvSpPr>
          <p:spPr>
            <a:xfrm>
              <a:off x="9463363" y="2821247"/>
              <a:ext cx="1997497" cy="270474"/>
            </a:xfrm>
            <a:prstGeom prst="roundRect">
              <a:avLst>
                <a:gd name="adj" fmla="val 0"/>
              </a:avLst>
            </a:prstGeom>
            <a:solidFill>
              <a:srgbClr val="55888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36000" tIns="36000" rIns="36000" bIns="36000" rtlCol="0" anchor="ctr" anchorCtr="1"/>
            <a:lstStyle>
              <a:defPPr>
                <a:defRPr lang="en-US"/>
              </a:defPPr>
              <a:lvl1pPr algn="ctr">
                <a:defRPr sz="800" b="1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lvl="0">
                <a:spcBef>
                  <a:spcPts val="100"/>
                </a:spcBef>
                <a:defRPr/>
              </a:pPr>
              <a:r>
                <a:rPr lang="ru-RU" sz="900" kern="0" dirty="0">
                  <a:solidFill>
                    <a:prstClr val="white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Портфель проектов</a:t>
              </a:r>
              <a:endParaRPr kumimoji="0" lang="en-GB" sz="9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EB926F78-688D-DD65-928F-C9867DEE16C9}"/>
                </a:ext>
              </a:extLst>
            </p:cNvPr>
            <p:cNvSpPr/>
            <p:nvPr/>
          </p:nvSpPr>
          <p:spPr>
            <a:xfrm>
              <a:off x="6682871" y="2687078"/>
              <a:ext cx="288000" cy="288000"/>
            </a:xfrm>
            <a:prstGeom prst="ellipse">
              <a:avLst/>
            </a:prstGeom>
            <a:solidFill>
              <a:sysClr val="window" lastClr="FFFFFF"/>
            </a:solidFill>
            <a:ln>
              <a:solidFill>
                <a:srgbClr val="19464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72000" tIns="72000" rIns="108000" bIns="72000" rtlCol="0" anchor="ctr" anchorCtr="0">
              <a:noAutofit/>
            </a:bodyPr>
            <a:lstStyle/>
            <a:p>
              <a:pPr marL="0" marR="0" lvl="0" indent="0" algn="l" defTabSz="1005505" rtl="0" eaLnBrk="1" fontAlgn="auto" latinLnBrk="0" hangingPunct="1">
                <a:lnSpc>
                  <a:spcPct val="100000"/>
                </a:lnSpc>
                <a:spcBef>
                  <a:spcPts val="660"/>
                </a:spcBef>
                <a:spcAft>
                  <a:spcPts val="0"/>
                </a:spcAft>
                <a:buClrTx/>
                <a:buSzPct val="120000"/>
                <a:buFontTx/>
                <a:buNone/>
                <a:tabLst/>
                <a:defRPr/>
              </a:pPr>
              <a:endParaRPr kumimoji="0" lang="en-US" sz="13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6FA9DC91-9CF5-03CB-2D82-5D71C120DAE8}"/>
                </a:ext>
              </a:extLst>
            </p:cNvPr>
            <p:cNvGrpSpPr/>
            <p:nvPr/>
          </p:nvGrpSpPr>
          <p:grpSpPr>
            <a:xfrm>
              <a:off x="9402843" y="2687078"/>
              <a:ext cx="288000" cy="288000"/>
              <a:chOff x="2088597" y="6764419"/>
              <a:chExt cx="240790" cy="240790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A9016F83-AA3F-671B-F9A2-69CAE3BD8F2D}"/>
                  </a:ext>
                </a:extLst>
              </p:cNvPr>
              <p:cNvSpPr/>
              <p:nvPr/>
            </p:nvSpPr>
            <p:spPr>
              <a:xfrm>
                <a:off x="2088597" y="6764419"/>
                <a:ext cx="240790" cy="240790"/>
              </a:xfrm>
              <a:prstGeom prst="ellipse">
                <a:avLst/>
              </a:prstGeom>
              <a:solidFill>
                <a:sysClr val="window" lastClr="FFFFFF"/>
              </a:solidFill>
              <a:ln>
                <a:solidFill>
                  <a:srgbClr val="19464D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72000" tIns="72000" rIns="108000" bIns="72000" rtlCol="0" anchor="ctr" anchorCtr="0">
                <a:noAutofit/>
              </a:bodyPr>
              <a:lstStyle/>
              <a:p>
                <a:pPr marL="0" marR="0" lvl="0" indent="0" algn="l" defTabSz="1005505" rtl="0" eaLnBrk="1" fontAlgn="auto" latinLnBrk="0" hangingPunct="1">
                  <a:lnSpc>
                    <a:spcPct val="100000"/>
                  </a:lnSpc>
                  <a:spcBef>
                    <a:spcPts val="660"/>
                  </a:spcBef>
                  <a:spcAft>
                    <a:spcPts val="0"/>
                  </a:spcAft>
                  <a:buClrTx/>
                  <a:buSzPct val="120000"/>
                  <a:buFontTx/>
                  <a:buNone/>
                  <a:tabLst/>
                  <a:defRPr/>
                </a:pPr>
                <a:endParaRPr kumimoji="0" lang="en-US" sz="13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3" name="Freeform 5">
                <a:extLst>
                  <a:ext uri="{FF2B5EF4-FFF2-40B4-BE49-F238E27FC236}">
                    <a16:creationId xmlns:a16="http://schemas.microsoft.com/office/drawing/2014/main" id="{A2D321C6-1A54-C9D0-DB2C-756153AC09B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9154" y="6788734"/>
                <a:ext cx="138705" cy="180503"/>
              </a:xfrm>
              <a:custGeom>
                <a:avLst/>
                <a:gdLst>
                  <a:gd name="T0" fmla="*/ 307 w 314"/>
                  <a:gd name="T1" fmla="*/ 206 h 410"/>
                  <a:gd name="T2" fmla="*/ 299 w 314"/>
                  <a:gd name="T3" fmla="*/ 200 h 410"/>
                  <a:gd name="T4" fmla="*/ 283 w 314"/>
                  <a:gd name="T5" fmla="*/ 189 h 410"/>
                  <a:gd name="T6" fmla="*/ 249 w 314"/>
                  <a:gd name="T7" fmla="*/ 173 h 410"/>
                  <a:gd name="T8" fmla="*/ 212 w 314"/>
                  <a:gd name="T9" fmla="*/ 164 h 410"/>
                  <a:gd name="T10" fmla="*/ 193 w 314"/>
                  <a:gd name="T11" fmla="*/ 163 h 410"/>
                  <a:gd name="T12" fmla="*/ 186 w 314"/>
                  <a:gd name="T13" fmla="*/ 163 h 410"/>
                  <a:gd name="T14" fmla="*/ 164 w 314"/>
                  <a:gd name="T15" fmla="*/ 138 h 410"/>
                  <a:gd name="T16" fmla="*/ 167 w 314"/>
                  <a:gd name="T17" fmla="*/ 131 h 410"/>
                  <a:gd name="T18" fmla="*/ 172 w 314"/>
                  <a:gd name="T19" fmla="*/ 113 h 410"/>
                  <a:gd name="T20" fmla="*/ 175 w 314"/>
                  <a:gd name="T21" fmla="*/ 75 h 410"/>
                  <a:gd name="T22" fmla="*/ 172 w 314"/>
                  <a:gd name="T23" fmla="*/ 37 h 410"/>
                  <a:gd name="T24" fmla="*/ 167 w 314"/>
                  <a:gd name="T25" fmla="*/ 19 h 410"/>
                  <a:gd name="T26" fmla="*/ 163 w 314"/>
                  <a:gd name="T27" fmla="*/ 9 h 410"/>
                  <a:gd name="T28" fmla="*/ 159 w 314"/>
                  <a:gd name="T29" fmla="*/ 0 h 410"/>
                  <a:gd name="T30" fmla="*/ 154 w 314"/>
                  <a:gd name="T31" fmla="*/ 9 h 410"/>
                  <a:gd name="T32" fmla="*/ 150 w 314"/>
                  <a:gd name="T33" fmla="*/ 19 h 410"/>
                  <a:gd name="T34" fmla="*/ 146 w 314"/>
                  <a:gd name="T35" fmla="*/ 37 h 410"/>
                  <a:gd name="T36" fmla="*/ 142 w 314"/>
                  <a:gd name="T37" fmla="*/ 75 h 410"/>
                  <a:gd name="T38" fmla="*/ 146 w 314"/>
                  <a:gd name="T39" fmla="*/ 113 h 410"/>
                  <a:gd name="T40" fmla="*/ 150 w 314"/>
                  <a:gd name="T41" fmla="*/ 131 h 410"/>
                  <a:gd name="T42" fmla="*/ 153 w 314"/>
                  <a:gd name="T43" fmla="*/ 138 h 410"/>
                  <a:gd name="T44" fmla="*/ 132 w 314"/>
                  <a:gd name="T45" fmla="*/ 163 h 410"/>
                  <a:gd name="T46" fmla="*/ 131 w 314"/>
                  <a:gd name="T47" fmla="*/ 163 h 410"/>
                  <a:gd name="T48" fmla="*/ 121 w 314"/>
                  <a:gd name="T49" fmla="*/ 163 h 410"/>
                  <a:gd name="T50" fmla="*/ 102 w 314"/>
                  <a:gd name="T51" fmla="*/ 164 h 410"/>
                  <a:gd name="T52" fmla="*/ 65 w 314"/>
                  <a:gd name="T53" fmla="*/ 173 h 410"/>
                  <a:gd name="T54" fmla="*/ 31 w 314"/>
                  <a:gd name="T55" fmla="*/ 189 h 410"/>
                  <a:gd name="T56" fmla="*/ 15 w 314"/>
                  <a:gd name="T57" fmla="*/ 200 h 410"/>
                  <a:gd name="T58" fmla="*/ 7 w 314"/>
                  <a:gd name="T59" fmla="*/ 206 h 410"/>
                  <a:gd name="T60" fmla="*/ 0 w 314"/>
                  <a:gd name="T61" fmla="*/ 213 h 410"/>
                  <a:gd name="T62" fmla="*/ 10 w 314"/>
                  <a:gd name="T63" fmla="*/ 215 h 410"/>
                  <a:gd name="T64" fmla="*/ 20 w 314"/>
                  <a:gd name="T65" fmla="*/ 215 h 410"/>
                  <a:gd name="T66" fmla="*/ 40 w 314"/>
                  <a:gd name="T67" fmla="*/ 213 h 410"/>
                  <a:gd name="T68" fmla="*/ 76 w 314"/>
                  <a:gd name="T69" fmla="*/ 204 h 410"/>
                  <a:gd name="T70" fmla="*/ 111 w 314"/>
                  <a:gd name="T71" fmla="*/ 189 h 410"/>
                  <a:gd name="T72" fmla="*/ 127 w 314"/>
                  <a:gd name="T73" fmla="*/ 178 h 410"/>
                  <a:gd name="T74" fmla="*/ 133 w 314"/>
                  <a:gd name="T75" fmla="*/ 173 h 410"/>
                  <a:gd name="T76" fmla="*/ 148 w 314"/>
                  <a:gd name="T77" fmla="*/ 189 h 410"/>
                  <a:gd name="T78" fmla="*/ 127 w 314"/>
                  <a:gd name="T79" fmla="*/ 410 h 410"/>
                  <a:gd name="T80" fmla="*/ 190 w 314"/>
                  <a:gd name="T81" fmla="*/ 410 h 410"/>
                  <a:gd name="T82" fmla="*/ 169 w 314"/>
                  <a:gd name="T83" fmla="*/ 189 h 410"/>
                  <a:gd name="T84" fmla="*/ 183 w 314"/>
                  <a:gd name="T85" fmla="*/ 175 h 410"/>
                  <a:gd name="T86" fmla="*/ 187 w 314"/>
                  <a:gd name="T87" fmla="*/ 178 h 410"/>
                  <a:gd name="T88" fmla="*/ 203 w 314"/>
                  <a:gd name="T89" fmla="*/ 189 h 410"/>
                  <a:gd name="T90" fmla="*/ 238 w 314"/>
                  <a:gd name="T91" fmla="*/ 204 h 410"/>
                  <a:gd name="T92" fmla="*/ 274 w 314"/>
                  <a:gd name="T93" fmla="*/ 213 h 410"/>
                  <a:gd name="T94" fmla="*/ 294 w 314"/>
                  <a:gd name="T95" fmla="*/ 215 h 410"/>
                  <a:gd name="T96" fmla="*/ 304 w 314"/>
                  <a:gd name="T97" fmla="*/ 215 h 410"/>
                  <a:gd name="T98" fmla="*/ 314 w 314"/>
                  <a:gd name="T99" fmla="*/ 213 h 410"/>
                  <a:gd name="T100" fmla="*/ 307 w 314"/>
                  <a:gd name="T101" fmla="*/ 206 h 410"/>
                  <a:gd name="T102" fmla="*/ 159 w 314"/>
                  <a:gd name="T103" fmla="*/ 175 h 410"/>
                  <a:gd name="T104" fmla="*/ 148 w 314"/>
                  <a:gd name="T105" fmla="*/ 164 h 410"/>
                  <a:gd name="T106" fmla="*/ 159 w 314"/>
                  <a:gd name="T107" fmla="*/ 154 h 410"/>
                  <a:gd name="T108" fmla="*/ 169 w 314"/>
                  <a:gd name="T109" fmla="*/ 164 h 410"/>
                  <a:gd name="T110" fmla="*/ 159 w 314"/>
                  <a:gd name="T111" fmla="*/ 175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14" h="410">
                    <a:moveTo>
                      <a:pt x="307" y="206"/>
                    </a:moveTo>
                    <a:cubicBezTo>
                      <a:pt x="304" y="204"/>
                      <a:pt x="302" y="202"/>
                      <a:pt x="299" y="200"/>
                    </a:cubicBezTo>
                    <a:cubicBezTo>
                      <a:pt x="294" y="196"/>
                      <a:pt x="288" y="192"/>
                      <a:pt x="283" y="189"/>
                    </a:cubicBezTo>
                    <a:cubicBezTo>
                      <a:pt x="272" y="182"/>
                      <a:pt x="260" y="177"/>
                      <a:pt x="249" y="173"/>
                    </a:cubicBezTo>
                    <a:cubicBezTo>
                      <a:pt x="237" y="169"/>
                      <a:pt x="225" y="166"/>
                      <a:pt x="212" y="164"/>
                    </a:cubicBezTo>
                    <a:cubicBezTo>
                      <a:pt x="206" y="163"/>
                      <a:pt x="199" y="163"/>
                      <a:pt x="193" y="163"/>
                    </a:cubicBezTo>
                    <a:cubicBezTo>
                      <a:pt x="190" y="163"/>
                      <a:pt x="188" y="163"/>
                      <a:pt x="186" y="163"/>
                    </a:cubicBezTo>
                    <a:cubicBezTo>
                      <a:pt x="185" y="151"/>
                      <a:pt x="176" y="140"/>
                      <a:pt x="164" y="138"/>
                    </a:cubicBezTo>
                    <a:cubicBezTo>
                      <a:pt x="165" y="136"/>
                      <a:pt x="166" y="134"/>
                      <a:pt x="167" y="131"/>
                    </a:cubicBezTo>
                    <a:cubicBezTo>
                      <a:pt x="169" y="125"/>
                      <a:pt x="170" y="119"/>
                      <a:pt x="172" y="113"/>
                    </a:cubicBezTo>
                    <a:cubicBezTo>
                      <a:pt x="174" y="100"/>
                      <a:pt x="175" y="88"/>
                      <a:pt x="175" y="75"/>
                    </a:cubicBezTo>
                    <a:cubicBezTo>
                      <a:pt x="175" y="62"/>
                      <a:pt x="174" y="50"/>
                      <a:pt x="172" y="37"/>
                    </a:cubicBezTo>
                    <a:cubicBezTo>
                      <a:pt x="170" y="31"/>
                      <a:pt x="169" y="25"/>
                      <a:pt x="167" y="19"/>
                    </a:cubicBezTo>
                    <a:cubicBezTo>
                      <a:pt x="166" y="16"/>
                      <a:pt x="165" y="12"/>
                      <a:pt x="163" y="9"/>
                    </a:cubicBezTo>
                    <a:cubicBezTo>
                      <a:pt x="162" y="6"/>
                      <a:pt x="160" y="3"/>
                      <a:pt x="159" y="0"/>
                    </a:cubicBezTo>
                    <a:cubicBezTo>
                      <a:pt x="157" y="3"/>
                      <a:pt x="155" y="6"/>
                      <a:pt x="154" y="9"/>
                    </a:cubicBezTo>
                    <a:cubicBezTo>
                      <a:pt x="153" y="12"/>
                      <a:pt x="152" y="16"/>
                      <a:pt x="150" y="19"/>
                    </a:cubicBezTo>
                    <a:cubicBezTo>
                      <a:pt x="148" y="25"/>
                      <a:pt x="147" y="31"/>
                      <a:pt x="146" y="37"/>
                    </a:cubicBezTo>
                    <a:cubicBezTo>
                      <a:pt x="143" y="50"/>
                      <a:pt x="142" y="63"/>
                      <a:pt x="142" y="75"/>
                    </a:cubicBezTo>
                    <a:cubicBezTo>
                      <a:pt x="142" y="88"/>
                      <a:pt x="143" y="100"/>
                      <a:pt x="146" y="113"/>
                    </a:cubicBezTo>
                    <a:cubicBezTo>
                      <a:pt x="147" y="119"/>
                      <a:pt x="148" y="125"/>
                      <a:pt x="150" y="131"/>
                    </a:cubicBezTo>
                    <a:cubicBezTo>
                      <a:pt x="151" y="134"/>
                      <a:pt x="152" y="136"/>
                      <a:pt x="153" y="138"/>
                    </a:cubicBezTo>
                    <a:cubicBezTo>
                      <a:pt x="141" y="140"/>
                      <a:pt x="132" y="151"/>
                      <a:pt x="132" y="163"/>
                    </a:cubicBezTo>
                    <a:cubicBezTo>
                      <a:pt x="132" y="163"/>
                      <a:pt x="132" y="163"/>
                      <a:pt x="131" y="163"/>
                    </a:cubicBezTo>
                    <a:cubicBezTo>
                      <a:pt x="128" y="163"/>
                      <a:pt x="125" y="163"/>
                      <a:pt x="121" y="163"/>
                    </a:cubicBezTo>
                    <a:cubicBezTo>
                      <a:pt x="115" y="163"/>
                      <a:pt x="108" y="163"/>
                      <a:pt x="102" y="164"/>
                    </a:cubicBezTo>
                    <a:cubicBezTo>
                      <a:pt x="89" y="166"/>
                      <a:pt x="77" y="169"/>
                      <a:pt x="65" y="173"/>
                    </a:cubicBezTo>
                    <a:cubicBezTo>
                      <a:pt x="54" y="177"/>
                      <a:pt x="42" y="182"/>
                      <a:pt x="31" y="189"/>
                    </a:cubicBezTo>
                    <a:cubicBezTo>
                      <a:pt x="26" y="192"/>
                      <a:pt x="20" y="196"/>
                      <a:pt x="15" y="200"/>
                    </a:cubicBezTo>
                    <a:cubicBezTo>
                      <a:pt x="12" y="202"/>
                      <a:pt x="10" y="204"/>
                      <a:pt x="7" y="206"/>
                    </a:cubicBezTo>
                    <a:cubicBezTo>
                      <a:pt x="5" y="208"/>
                      <a:pt x="2" y="211"/>
                      <a:pt x="0" y="213"/>
                    </a:cubicBezTo>
                    <a:cubicBezTo>
                      <a:pt x="3" y="214"/>
                      <a:pt x="7" y="214"/>
                      <a:pt x="10" y="215"/>
                    </a:cubicBezTo>
                    <a:cubicBezTo>
                      <a:pt x="14" y="215"/>
                      <a:pt x="17" y="215"/>
                      <a:pt x="20" y="215"/>
                    </a:cubicBezTo>
                    <a:cubicBezTo>
                      <a:pt x="27" y="215"/>
                      <a:pt x="33" y="214"/>
                      <a:pt x="40" y="213"/>
                    </a:cubicBezTo>
                    <a:cubicBezTo>
                      <a:pt x="52" y="212"/>
                      <a:pt x="64" y="209"/>
                      <a:pt x="76" y="204"/>
                    </a:cubicBezTo>
                    <a:cubicBezTo>
                      <a:pt x="88" y="200"/>
                      <a:pt x="100" y="195"/>
                      <a:pt x="111" y="189"/>
                    </a:cubicBezTo>
                    <a:cubicBezTo>
                      <a:pt x="116" y="186"/>
                      <a:pt x="122" y="182"/>
                      <a:pt x="127" y="178"/>
                    </a:cubicBezTo>
                    <a:cubicBezTo>
                      <a:pt x="129" y="176"/>
                      <a:pt x="131" y="175"/>
                      <a:pt x="133" y="173"/>
                    </a:cubicBezTo>
                    <a:cubicBezTo>
                      <a:pt x="135" y="180"/>
                      <a:pt x="141" y="186"/>
                      <a:pt x="148" y="189"/>
                    </a:cubicBezTo>
                    <a:cubicBezTo>
                      <a:pt x="127" y="410"/>
                      <a:pt x="127" y="410"/>
                      <a:pt x="127" y="410"/>
                    </a:cubicBezTo>
                    <a:cubicBezTo>
                      <a:pt x="190" y="410"/>
                      <a:pt x="190" y="410"/>
                      <a:pt x="190" y="410"/>
                    </a:cubicBezTo>
                    <a:cubicBezTo>
                      <a:pt x="169" y="189"/>
                      <a:pt x="169" y="189"/>
                      <a:pt x="169" y="189"/>
                    </a:cubicBezTo>
                    <a:cubicBezTo>
                      <a:pt x="175" y="187"/>
                      <a:pt x="181" y="181"/>
                      <a:pt x="183" y="175"/>
                    </a:cubicBezTo>
                    <a:cubicBezTo>
                      <a:pt x="185" y="176"/>
                      <a:pt x="186" y="177"/>
                      <a:pt x="187" y="178"/>
                    </a:cubicBezTo>
                    <a:cubicBezTo>
                      <a:pt x="192" y="182"/>
                      <a:pt x="198" y="186"/>
                      <a:pt x="203" y="189"/>
                    </a:cubicBezTo>
                    <a:cubicBezTo>
                      <a:pt x="214" y="195"/>
                      <a:pt x="226" y="200"/>
                      <a:pt x="238" y="204"/>
                    </a:cubicBezTo>
                    <a:cubicBezTo>
                      <a:pt x="250" y="209"/>
                      <a:pt x="262" y="212"/>
                      <a:pt x="274" y="213"/>
                    </a:cubicBezTo>
                    <a:cubicBezTo>
                      <a:pt x="281" y="214"/>
                      <a:pt x="287" y="215"/>
                      <a:pt x="294" y="215"/>
                    </a:cubicBezTo>
                    <a:cubicBezTo>
                      <a:pt x="297" y="215"/>
                      <a:pt x="300" y="215"/>
                      <a:pt x="304" y="215"/>
                    </a:cubicBezTo>
                    <a:cubicBezTo>
                      <a:pt x="307" y="214"/>
                      <a:pt x="311" y="214"/>
                      <a:pt x="314" y="213"/>
                    </a:cubicBezTo>
                    <a:cubicBezTo>
                      <a:pt x="312" y="211"/>
                      <a:pt x="309" y="208"/>
                      <a:pt x="307" y="206"/>
                    </a:cubicBezTo>
                    <a:close/>
                    <a:moveTo>
                      <a:pt x="159" y="175"/>
                    </a:moveTo>
                    <a:cubicBezTo>
                      <a:pt x="153" y="175"/>
                      <a:pt x="148" y="170"/>
                      <a:pt x="148" y="164"/>
                    </a:cubicBezTo>
                    <a:cubicBezTo>
                      <a:pt x="148" y="159"/>
                      <a:pt x="153" y="154"/>
                      <a:pt x="159" y="154"/>
                    </a:cubicBezTo>
                    <a:cubicBezTo>
                      <a:pt x="164" y="154"/>
                      <a:pt x="169" y="159"/>
                      <a:pt x="169" y="164"/>
                    </a:cubicBezTo>
                    <a:cubicBezTo>
                      <a:pt x="169" y="170"/>
                      <a:pt x="164" y="175"/>
                      <a:pt x="159" y="175"/>
                    </a:cubicBezTo>
                    <a:close/>
                  </a:path>
                </a:pathLst>
              </a:custGeom>
              <a:solidFill>
                <a:srgbClr val="000000"/>
              </a:solidFill>
              <a:ln w="19050"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0BD0C662-5B8B-14BA-7DEB-8384695E77B5}"/>
                </a:ext>
              </a:extLst>
            </p:cNvPr>
            <p:cNvSpPr txBox="1"/>
            <p:nvPr/>
          </p:nvSpPr>
          <p:spPr>
            <a:xfrm>
              <a:off x="9540228" y="3169245"/>
              <a:ext cx="1843172" cy="63986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 algn="ctr">
                <a:spcBef>
                  <a:spcPts val="200"/>
                </a:spcBef>
                <a:defRPr/>
              </a:pPr>
              <a:r>
                <a:rPr lang="ru-RU" sz="900" i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2 Гидроэлектростанции (ГЭС) </a:t>
              </a:r>
            </a:p>
            <a:p>
              <a:pPr lvl="0" algn="ctr">
                <a:spcBef>
                  <a:spcPts val="200"/>
                </a:spcBef>
                <a:defRPr/>
              </a:pPr>
              <a:r>
                <a:rPr lang="ru-RU" sz="900" i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5 Ветровые электростанции (ВЭС) </a:t>
              </a:r>
            </a:p>
            <a:p>
              <a:pPr lvl="0" algn="ctr">
                <a:spcBef>
                  <a:spcPts val="200"/>
                </a:spcBef>
                <a:defRPr/>
              </a:pPr>
              <a:r>
                <a:rPr lang="ru-RU" sz="900" i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1 Солнечная электростанция (СЭС)</a:t>
              </a:r>
              <a:endPara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76753DBE-AD0E-595E-3EE3-8B86DAAEF5F7}"/>
                </a:ext>
              </a:extLst>
            </p:cNvPr>
            <p:cNvCxnSpPr/>
            <p:nvPr/>
          </p:nvCxnSpPr>
          <p:spPr>
            <a:xfrm>
              <a:off x="9095201" y="2634654"/>
              <a:ext cx="0" cy="32242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2F734691-1FD4-C18B-D422-DF381FF1BA28}"/>
                </a:ext>
              </a:extLst>
            </p:cNvPr>
            <p:cNvCxnSpPr>
              <a:cxnSpLocks/>
              <a:stCxn id="76" idx="1"/>
              <a:endCxn id="75" idx="3"/>
            </p:cNvCxnSpPr>
            <p:nvPr/>
          </p:nvCxnSpPr>
          <p:spPr>
            <a:xfrm flipH="1">
              <a:off x="8755881" y="2956484"/>
              <a:ext cx="7071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</p:cxnSp>
      </p:grpSp>
      <p:pic>
        <p:nvPicPr>
          <p:cNvPr id="86" name="Picture 2" descr="Image result for hydro power plant icon">
            <a:extLst>
              <a:ext uri="{FF2B5EF4-FFF2-40B4-BE49-F238E27FC236}">
                <a16:creationId xmlns:a16="http://schemas.microsoft.com/office/drawing/2014/main" id="{82DA4C10-46CB-3D53-D3FB-4B558DA21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09" y="2471777"/>
            <a:ext cx="183830" cy="18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0" name="Group 109"/>
          <p:cNvGrpSpPr/>
          <p:nvPr/>
        </p:nvGrpSpPr>
        <p:grpSpPr>
          <a:xfrm>
            <a:off x="202448" y="4067725"/>
            <a:ext cx="5376681" cy="2386527"/>
            <a:chOff x="6347891" y="1858375"/>
            <a:chExt cx="5376681" cy="2386527"/>
          </a:xfrm>
        </p:grpSpPr>
        <p:graphicFrame>
          <p:nvGraphicFramePr>
            <p:cNvPr id="111" name="Chart 110"/>
            <p:cNvGraphicFramePr>
              <a:graphicFrameLocks/>
            </p:cNvGraphicFramePr>
            <p:nvPr/>
          </p:nvGraphicFramePr>
          <p:xfrm>
            <a:off x="6347891" y="2185574"/>
            <a:ext cx="1926913" cy="180418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112" name="TextBox 111"/>
            <p:cNvSpPr txBox="1"/>
            <p:nvPr/>
          </p:nvSpPr>
          <p:spPr>
            <a:xfrm>
              <a:off x="6556155" y="1858375"/>
              <a:ext cx="15103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103C42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ОПЕРАЦИОННЫЙ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03C4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557232" y="2967268"/>
              <a:ext cx="151038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103C42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71 </a:t>
              </a:r>
              <a:r>
                <a:rPr kumimoji="0" lang="ru-RU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103C42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МВт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103C4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8387591" y="1860269"/>
              <a:ext cx="15103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103C42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ПРОЕКТНЫЙ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03C4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0214188" y="1858375"/>
              <a:ext cx="15103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103C42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ИТОГО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03C4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sp>
          <p:nvSpPr>
            <p:cNvPr id="116" name="Cross 115"/>
            <p:cNvSpPr/>
            <p:nvPr/>
          </p:nvSpPr>
          <p:spPr>
            <a:xfrm>
              <a:off x="8009116" y="2857949"/>
              <a:ext cx="369326" cy="342078"/>
            </a:xfrm>
            <a:prstGeom prst="plus">
              <a:avLst>
                <a:gd name="adj" fmla="val 37891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aphicFrame>
          <p:nvGraphicFramePr>
            <p:cNvPr id="117" name="Chart 116"/>
            <p:cNvGraphicFramePr>
              <a:graphicFrameLocks/>
            </p:cNvGraphicFramePr>
            <p:nvPr/>
          </p:nvGraphicFramePr>
          <p:xfrm>
            <a:off x="8073533" y="2181785"/>
            <a:ext cx="1924760" cy="206311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119" name="Rectangle 118"/>
            <p:cNvSpPr/>
            <p:nvPr/>
          </p:nvSpPr>
          <p:spPr>
            <a:xfrm>
              <a:off x="9803340" y="2899179"/>
              <a:ext cx="349542" cy="9701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9803340" y="3059367"/>
              <a:ext cx="349542" cy="9701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0208699" y="2913572"/>
              <a:ext cx="151038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103C42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38</a:t>
              </a:r>
              <a:r>
                <a:rPr kumimoji="0" lang="en-GB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103C42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3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103C42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 </a:t>
              </a:r>
              <a:r>
                <a:rPr kumimoji="0" lang="ru-RU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103C42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МВт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103C4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</p:grpSp>
      <p:graphicFrame>
        <p:nvGraphicFramePr>
          <p:cNvPr id="65" name="Chart 6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0482511"/>
              </p:ext>
            </p:extLst>
          </p:nvPr>
        </p:nvGraphicFramePr>
        <p:xfrm>
          <a:off x="2318716" y="4162118"/>
          <a:ext cx="1276422" cy="1277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66" name="Chart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1683201"/>
              </p:ext>
            </p:extLst>
          </p:nvPr>
        </p:nvGraphicFramePr>
        <p:xfrm>
          <a:off x="2149552" y="5108530"/>
          <a:ext cx="1641034" cy="1663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2209399" y="4664205"/>
            <a:ext cx="15103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rgbClr val="103C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194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103C4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srgbClr val="103C4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МВт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103C42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209399" y="5663782"/>
            <a:ext cx="15103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rgbClr val="103C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118</a:t>
            </a:r>
            <a:r>
              <a:rPr lang="ru-RU" sz="900" b="1" dirty="0">
                <a:solidFill>
                  <a:srgbClr val="103C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МВт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103C42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6127" y="4329213"/>
            <a:ext cx="917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900" b="1" i="1" dirty="0">
                <a:solidFill>
                  <a:srgbClr val="839CA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Завершающей стадии</a:t>
            </a:r>
            <a:endParaRPr kumimoji="0" lang="en-US" sz="900" b="1" i="1" u="none" strike="noStrike" kern="1200" cap="none" spc="0" normalizeH="0" baseline="0" noProof="0" dirty="0">
              <a:ln>
                <a:noFill/>
              </a:ln>
              <a:solidFill>
                <a:srgbClr val="839CAD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826127" y="5971569"/>
            <a:ext cx="917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1" u="none" strike="noStrike" kern="1200" cap="none" spc="0" normalizeH="0" baseline="0" noProof="0" dirty="0">
                <a:ln>
                  <a:noFill/>
                </a:ln>
                <a:solidFill>
                  <a:srgbClr val="839CAD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Ранней стадии</a:t>
            </a:r>
            <a:endParaRPr kumimoji="0" lang="en-US" sz="900" b="1" i="1" u="none" strike="noStrike" kern="1200" cap="none" spc="0" normalizeH="0" baseline="0" noProof="0" dirty="0">
              <a:ln>
                <a:noFill/>
              </a:ln>
              <a:solidFill>
                <a:srgbClr val="839CAD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E4A95647-CE23-53F4-799B-DF3A35D37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5662" y="6391957"/>
            <a:ext cx="51454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FB9BCB-75AA-4B15-A1DD-9475B223692A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55E57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55E57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D2FC68E-3613-90A1-E77C-B35060EEDE9D}"/>
              </a:ext>
            </a:extLst>
          </p:cNvPr>
          <p:cNvSpPr txBox="1">
            <a:spLocks/>
          </p:cNvSpPr>
          <p:nvPr/>
        </p:nvSpPr>
        <p:spPr>
          <a:xfrm>
            <a:off x="481497" y="288143"/>
            <a:ext cx="10083533" cy="77609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ru-RU" sz="2400" dirty="0">
                <a:solidFill>
                  <a:srgbClr val="113A3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Коротко о Возобновляемой энергетической платформе</a:t>
            </a:r>
            <a:endParaRPr kumimoji="0" lang="en-US" sz="2400" b="1" i="0" u="none" strike="noStrike" kern="1200" cap="all" spc="0" normalizeH="0" baseline="0" noProof="0" dirty="0">
              <a:ln>
                <a:noFill/>
              </a:ln>
              <a:solidFill>
                <a:srgbClr val="113A3F"/>
              </a:solidFill>
              <a:effectLst/>
              <a:uLnTx/>
              <a:uFillTx/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26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F3D128F-4F26-1456-5FEF-37266B3188D2}"/>
              </a:ext>
            </a:extLst>
          </p:cNvPr>
          <p:cNvCxnSpPr/>
          <p:nvPr/>
        </p:nvCxnSpPr>
        <p:spPr>
          <a:xfrm>
            <a:off x="0" y="851569"/>
            <a:ext cx="12192000" cy="0"/>
          </a:xfrm>
          <a:prstGeom prst="line">
            <a:avLst/>
          </a:prstGeom>
          <a:ln w="28575">
            <a:solidFill>
              <a:srgbClr val="2D71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9E73A269-7B24-97FA-86B8-825B564EFDC4}"/>
              </a:ext>
            </a:extLst>
          </p:cNvPr>
          <p:cNvSpPr txBox="1">
            <a:spLocks/>
          </p:cNvSpPr>
          <p:nvPr/>
        </p:nvSpPr>
        <p:spPr>
          <a:xfrm>
            <a:off x="481497" y="288143"/>
            <a:ext cx="10083533" cy="77609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ru-RU" sz="2400" dirty="0">
                <a:solidFill>
                  <a:srgbClr val="113A3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Хронология развития платформы возобновляемой энергетики</a:t>
            </a:r>
            <a:endParaRPr kumimoji="0" lang="en-US" sz="2400" b="1" i="0" u="none" strike="noStrike" kern="1200" cap="all" spc="0" normalizeH="0" baseline="0" noProof="0" dirty="0">
              <a:ln>
                <a:noFill/>
              </a:ln>
              <a:solidFill>
                <a:srgbClr val="113A3F"/>
              </a:solidFill>
              <a:effectLst/>
              <a:uLnTx/>
              <a:uFillTx/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C73EF825-E7FD-1F0B-F137-20857CA329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770" y="135481"/>
            <a:ext cx="1585044" cy="694944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CA0079AE-A808-079B-B2DE-B880B0697E19}"/>
              </a:ext>
            </a:extLst>
          </p:cNvPr>
          <p:cNvSpPr txBox="1"/>
          <p:nvPr/>
        </p:nvSpPr>
        <p:spPr>
          <a:xfrm>
            <a:off x="3492785" y="4701174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678F8A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50" dirty="0">
                <a:solidFill>
                  <a:prstClr val="black"/>
                </a:solidFill>
                <a:latin typeface="Segoe UI"/>
              </a:rPr>
              <a:t>Приобретение </a:t>
            </a:r>
            <a:r>
              <a:rPr lang="ru-RU" sz="1050" dirty="0" err="1">
                <a:solidFill>
                  <a:prstClr val="black"/>
                </a:solidFill>
                <a:latin typeface="Segoe UI"/>
              </a:rPr>
              <a:t>ветропарка</a:t>
            </a:r>
            <a:r>
              <a:rPr lang="ru-RU" sz="1050" dirty="0">
                <a:solidFill>
                  <a:prstClr val="black"/>
                </a:solidFill>
                <a:latin typeface="Segoe UI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Segoe UI"/>
              </a:rPr>
              <a:t>Qartli</a:t>
            </a:r>
            <a:r>
              <a:rPr lang="en-US" sz="1050" dirty="0">
                <a:solidFill>
                  <a:prstClr val="black"/>
                </a:solidFill>
                <a:latin typeface="Segoe UI"/>
              </a:rPr>
              <a:t> </a:t>
            </a:r>
            <a:r>
              <a:rPr lang="ru-RU" sz="1050" dirty="0">
                <a:solidFill>
                  <a:prstClr val="black"/>
                </a:solidFill>
                <a:latin typeface="Segoe UI"/>
              </a:rPr>
              <a:t>мощностью 20,7 МВт, единственного </a:t>
            </a:r>
            <a:r>
              <a:rPr lang="ru-RU" sz="1050" dirty="0" err="1">
                <a:solidFill>
                  <a:prstClr val="black"/>
                </a:solidFill>
                <a:latin typeface="Segoe UI"/>
              </a:rPr>
              <a:t>ветропарка</a:t>
            </a:r>
            <a:r>
              <a:rPr lang="ru-RU" sz="1050" dirty="0">
                <a:solidFill>
                  <a:prstClr val="black"/>
                </a:solidFill>
                <a:latin typeface="Segoe UI"/>
              </a:rPr>
              <a:t> в Грузии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7" name="Arrow: Pentagon 18">
            <a:extLst>
              <a:ext uri="{FF2B5EF4-FFF2-40B4-BE49-F238E27FC236}">
                <a16:creationId xmlns:a16="http://schemas.microsoft.com/office/drawing/2014/main" id="{9C6C6C30-B4AC-0462-F936-800405F2A03C}"/>
              </a:ext>
            </a:extLst>
          </p:cNvPr>
          <p:cNvSpPr/>
          <p:nvPr/>
        </p:nvSpPr>
        <p:spPr>
          <a:xfrm>
            <a:off x="118892" y="3511513"/>
            <a:ext cx="1554480" cy="619156"/>
          </a:xfrm>
          <a:prstGeom prst="homePlate">
            <a:avLst/>
          </a:prstGeom>
          <a:solidFill>
            <a:srgbClr val="255E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2016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9" name="Arrow: Chevron 19">
            <a:extLst>
              <a:ext uri="{FF2B5EF4-FFF2-40B4-BE49-F238E27FC236}">
                <a16:creationId xmlns:a16="http://schemas.microsoft.com/office/drawing/2014/main" id="{E055EB31-C089-2A52-250A-1F02BEE6A8B9}"/>
              </a:ext>
            </a:extLst>
          </p:cNvPr>
          <p:cNvSpPr/>
          <p:nvPr/>
        </p:nvSpPr>
        <p:spPr>
          <a:xfrm>
            <a:off x="2691184" y="3511513"/>
            <a:ext cx="1554480" cy="619156"/>
          </a:xfrm>
          <a:prstGeom prst="chevron">
            <a:avLst/>
          </a:prstGeom>
          <a:solidFill>
            <a:srgbClr val="255E5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2019</a:t>
            </a:r>
          </a:p>
        </p:txBody>
      </p:sp>
      <p:sp>
        <p:nvSpPr>
          <p:cNvPr id="71" name="Arrow: Chevron 21">
            <a:extLst>
              <a:ext uri="{FF2B5EF4-FFF2-40B4-BE49-F238E27FC236}">
                <a16:creationId xmlns:a16="http://schemas.microsoft.com/office/drawing/2014/main" id="{1DAF17D3-1786-F152-7ADF-90AFDBD279B4}"/>
              </a:ext>
            </a:extLst>
          </p:cNvPr>
          <p:cNvSpPr/>
          <p:nvPr/>
        </p:nvSpPr>
        <p:spPr>
          <a:xfrm>
            <a:off x="5265329" y="3511515"/>
            <a:ext cx="1554480" cy="619156"/>
          </a:xfrm>
          <a:prstGeom prst="chevron">
            <a:avLst/>
          </a:prstGeom>
          <a:solidFill>
            <a:srgbClr val="255E57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2022</a:t>
            </a:r>
          </a:p>
        </p:txBody>
      </p:sp>
      <p:sp>
        <p:nvSpPr>
          <p:cNvPr id="72" name="Arrow: Chevron 89">
            <a:extLst>
              <a:ext uri="{FF2B5EF4-FFF2-40B4-BE49-F238E27FC236}">
                <a16:creationId xmlns:a16="http://schemas.microsoft.com/office/drawing/2014/main" id="{E09442C9-1E9B-8E93-C207-11754284C556}"/>
              </a:ext>
            </a:extLst>
          </p:cNvPr>
          <p:cNvSpPr/>
          <p:nvPr/>
        </p:nvSpPr>
        <p:spPr>
          <a:xfrm>
            <a:off x="3973951" y="3511513"/>
            <a:ext cx="1554480" cy="619156"/>
          </a:xfrm>
          <a:prstGeom prst="chevron">
            <a:avLst/>
          </a:prstGeom>
          <a:solidFill>
            <a:srgbClr val="255E5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2020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A0079AE-A808-079B-B2DE-B880B0697E19}"/>
              </a:ext>
            </a:extLst>
          </p:cNvPr>
          <p:cNvSpPr txBox="1"/>
          <p:nvPr/>
        </p:nvSpPr>
        <p:spPr>
          <a:xfrm>
            <a:off x="172197" y="2043287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255E57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50" dirty="0">
                <a:solidFill>
                  <a:prstClr val="black"/>
                </a:solidFill>
                <a:latin typeface="Segoe UI"/>
              </a:rPr>
              <a:t>Запуск платформы по возобновляемым источникам энергии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86F67C18-EEBD-9AEA-A8EB-A0112F53B882}"/>
              </a:ext>
            </a:extLst>
          </p:cNvPr>
          <p:cNvSpPr/>
          <p:nvPr/>
        </p:nvSpPr>
        <p:spPr>
          <a:xfrm>
            <a:off x="829819" y="2845511"/>
            <a:ext cx="120323" cy="120323"/>
          </a:xfrm>
          <a:prstGeom prst="ellipse">
            <a:avLst/>
          </a:prstGeom>
          <a:solidFill>
            <a:srgbClr val="255E57"/>
          </a:solidFill>
          <a:ln>
            <a:solidFill>
              <a:srgbClr val="255E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A0079AE-A808-079B-B2DE-B880B0697E19}"/>
              </a:ext>
            </a:extLst>
          </p:cNvPr>
          <p:cNvSpPr txBox="1"/>
          <p:nvPr/>
        </p:nvSpPr>
        <p:spPr>
          <a:xfrm>
            <a:off x="629233" y="4701174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517E79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50" dirty="0">
                <a:solidFill>
                  <a:prstClr val="black"/>
                </a:solidFill>
                <a:latin typeface="Segoe UI"/>
              </a:rPr>
              <a:t>Начаты работы по строительству ГЭС Местиачала-2 мощностью 30,0 МВт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A0079AE-A808-079B-B2DE-B880B0697E19}"/>
              </a:ext>
            </a:extLst>
          </p:cNvPr>
          <p:cNvSpPr txBox="1"/>
          <p:nvPr/>
        </p:nvSpPr>
        <p:spPr>
          <a:xfrm>
            <a:off x="2214286" y="2043290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255E57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00" dirty="0">
                <a:solidFill>
                  <a:prstClr val="black"/>
                </a:solidFill>
                <a:latin typeface="Segoe UI"/>
              </a:rPr>
              <a:t>Приобретение ГЭС </a:t>
            </a:r>
            <a:r>
              <a:rPr lang="ru-RU" sz="1000" dirty="0" err="1">
                <a:solidFill>
                  <a:prstClr val="black"/>
                </a:solidFill>
                <a:latin typeface="Segoe UI"/>
              </a:rPr>
              <a:t>Гидролея</a:t>
            </a:r>
            <a:r>
              <a:rPr lang="ru-RU" sz="1000" dirty="0">
                <a:solidFill>
                  <a:prstClr val="black"/>
                </a:solidFill>
                <a:latin typeface="Segoe UI"/>
              </a:rPr>
              <a:t> мощностью 20,4 МВт </a:t>
            </a:r>
          </a:p>
          <a:p>
            <a:pPr lvl="0" algn="ctr">
              <a:lnSpc>
                <a:spcPct val="90000"/>
              </a:lnSpc>
              <a:defRPr/>
            </a:pPr>
            <a:r>
              <a:rPr lang="ru-RU" sz="1000" dirty="0">
                <a:solidFill>
                  <a:prstClr val="black"/>
                </a:solidFill>
                <a:latin typeface="Segoe UI"/>
              </a:rPr>
              <a:t>(ГЭС Ахмета, ГЭС </a:t>
            </a:r>
            <a:r>
              <a:rPr lang="ru-RU" sz="1000" dirty="0" err="1">
                <a:solidFill>
                  <a:prstClr val="black"/>
                </a:solidFill>
                <a:latin typeface="Segoe UI"/>
              </a:rPr>
              <a:t>Дебеда</a:t>
            </a:r>
            <a:r>
              <a:rPr lang="ru-RU" sz="1000" dirty="0">
                <a:solidFill>
                  <a:prstClr val="black"/>
                </a:solidFill>
                <a:latin typeface="Segoe UI"/>
              </a:rPr>
              <a:t> и ГЭС </a:t>
            </a:r>
            <a:r>
              <a:rPr lang="ru-RU" sz="1000" dirty="0" err="1">
                <a:solidFill>
                  <a:prstClr val="black"/>
                </a:solidFill>
                <a:latin typeface="Segoe UI"/>
              </a:rPr>
              <a:t>Каслети</a:t>
            </a:r>
            <a:r>
              <a:rPr lang="ru-RU" sz="1000" dirty="0">
                <a:solidFill>
                  <a:prstClr val="black"/>
                </a:solidFill>
                <a:latin typeface="Segoe UI"/>
              </a:rPr>
              <a:t>)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882241" y="2982105"/>
            <a:ext cx="0" cy="508027"/>
          </a:xfrm>
          <a:prstGeom prst="line">
            <a:avLst/>
          </a:prstGeom>
          <a:ln w="19050">
            <a:solidFill>
              <a:srgbClr val="255E5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Picture 80" descr="Wind Farm Icon #314924 - Free Icons Library">
            <a:extLst>
              <a:ext uri="{FF2B5EF4-FFF2-40B4-BE49-F238E27FC236}">
                <a16:creationId xmlns:a16="http://schemas.microsoft.com/office/drawing/2014/main" id="{D2D3E580-EC20-1CA6-5E82-E9457B08B8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000" b="92000" l="9778" r="91111">
                        <a14:foregroundMark x1="28889" y1="92000" x2="28889" y2="92000"/>
                        <a14:foregroundMark x1="66667" y1="8444" x2="66667" y2="8444"/>
                        <a14:foregroundMark x1="9778" y1="68889" x2="9778" y2="68889"/>
                        <a14:foregroundMark x1="91111" y1="63111" x2="91111" y2="6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917" y="5659100"/>
            <a:ext cx="564309" cy="56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CA0079AE-A808-079B-B2DE-B880B0697E19}"/>
              </a:ext>
            </a:extLst>
          </p:cNvPr>
          <p:cNvSpPr txBox="1"/>
          <p:nvPr/>
        </p:nvSpPr>
        <p:spPr>
          <a:xfrm>
            <a:off x="3800690" y="2043290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255E57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50" dirty="0">
                <a:solidFill>
                  <a:prstClr val="black"/>
                </a:solidFill>
                <a:latin typeface="Segoe UI"/>
              </a:rPr>
              <a:t>Эмиссия "зеленых" еврооблигаций на сумму 250 млн долл. вместе с бизнесом в сфере водоснабжения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A0079AE-A808-079B-B2DE-B880B0697E19}"/>
              </a:ext>
            </a:extLst>
          </p:cNvPr>
          <p:cNvSpPr txBox="1"/>
          <p:nvPr/>
        </p:nvSpPr>
        <p:spPr>
          <a:xfrm>
            <a:off x="5267584" y="4701174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678F8A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50" dirty="0">
                <a:solidFill>
                  <a:prstClr val="black"/>
                </a:solidFill>
                <a:latin typeface="Segoe UI"/>
              </a:rPr>
              <a:t>Отделение бизнеса возобновляемой энергетики от бизнеса водоснабжения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A0079AE-A808-079B-B2DE-B880B0697E19}"/>
              </a:ext>
            </a:extLst>
          </p:cNvPr>
          <p:cNvSpPr txBox="1"/>
          <p:nvPr/>
        </p:nvSpPr>
        <p:spPr>
          <a:xfrm>
            <a:off x="5353609" y="2043287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255E57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50" dirty="0">
                <a:solidFill>
                  <a:prstClr val="black"/>
                </a:solidFill>
                <a:latin typeface="Segoe UI"/>
              </a:rPr>
              <a:t>Выпуск первой "зеленой" облигации на местном рынке на сумму 80 млн. долл.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89" name="Picture 2" descr="Renewable energy - Free ecology and environment ic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" y="1400133"/>
            <a:ext cx="599050" cy="59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0" name="Straight Connector 89"/>
          <p:cNvCxnSpPr/>
          <p:nvPr/>
        </p:nvCxnSpPr>
        <p:spPr>
          <a:xfrm>
            <a:off x="1634502" y="4155824"/>
            <a:ext cx="0" cy="508027"/>
          </a:xfrm>
          <a:prstGeom prst="line">
            <a:avLst/>
          </a:prstGeom>
          <a:ln w="19050">
            <a:solidFill>
              <a:srgbClr val="517E7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86F67C18-EEBD-9AEA-A8EB-A0112F53B882}"/>
              </a:ext>
            </a:extLst>
          </p:cNvPr>
          <p:cNvSpPr/>
          <p:nvPr/>
        </p:nvSpPr>
        <p:spPr>
          <a:xfrm>
            <a:off x="1573707" y="4632101"/>
            <a:ext cx="120323" cy="120323"/>
          </a:xfrm>
          <a:prstGeom prst="ellipse">
            <a:avLst/>
          </a:prstGeom>
          <a:solidFill>
            <a:srgbClr val="517E79"/>
          </a:solidFill>
          <a:ln>
            <a:solidFill>
              <a:srgbClr val="517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86F67C18-EEBD-9AEA-A8EB-A0112F53B882}"/>
              </a:ext>
            </a:extLst>
          </p:cNvPr>
          <p:cNvSpPr/>
          <p:nvPr/>
        </p:nvSpPr>
        <p:spPr>
          <a:xfrm>
            <a:off x="3029588" y="2852505"/>
            <a:ext cx="120323" cy="120323"/>
          </a:xfrm>
          <a:prstGeom prst="ellipse">
            <a:avLst/>
          </a:prstGeom>
          <a:solidFill>
            <a:srgbClr val="517E79"/>
          </a:solidFill>
          <a:ln>
            <a:solidFill>
              <a:srgbClr val="517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3085495" y="2982105"/>
            <a:ext cx="0" cy="508027"/>
          </a:xfrm>
          <a:prstGeom prst="line">
            <a:avLst/>
          </a:prstGeom>
          <a:ln w="19050">
            <a:solidFill>
              <a:srgbClr val="517E7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>
            <a:extLst>
              <a:ext uri="{FF2B5EF4-FFF2-40B4-BE49-F238E27FC236}">
                <a16:creationId xmlns:a16="http://schemas.microsoft.com/office/drawing/2014/main" id="{86F67C18-EEBD-9AEA-A8EB-A0112F53B882}"/>
              </a:ext>
            </a:extLst>
          </p:cNvPr>
          <p:cNvSpPr/>
          <p:nvPr/>
        </p:nvSpPr>
        <p:spPr>
          <a:xfrm>
            <a:off x="4420251" y="2852505"/>
            <a:ext cx="120323" cy="120323"/>
          </a:xfrm>
          <a:prstGeom prst="ellipse">
            <a:avLst/>
          </a:prstGeom>
          <a:solidFill>
            <a:srgbClr val="7C9E9A"/>
          </a:solidFill>
          <a:ln>
            <a:solidFill>
              <a:srgbClr val="7C9E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98" name="Straight Connector 97"/>
          <p:cNvCxnSpPr/>
          <p:nvPr/>
        </p:nvCxnSpPr>
        <p:spPr>
          <a:xfrm>
            <a:off x="4475051" y="2982105"/>
            <a:ext cx="0" cy="508027"/>
          </a:xfrm>
          <a:prstGeom prst="line">
            <a:avLst/>
          </a:prstGeom>
          <a:ln w="19050">
            <a:solidFill>
              <a:srgbClr val="7C9E9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id="{86F67C18-EEBD-9AEA-A8EB-A0112F53B882}"/>
              </a:ext>
            </a:extLst>
          </p:cNvPr>
          <p:cNvSpPr/>
          <p:nvPr/>
        </p:nvSpPr>
        <p:spPr>
          <a:xfrm>
            <a:off x="5991127" y="2852505"/>
            <a:ext cx="120323" cy="120323"/>
          </a:xfrm>
          <a:prstGeom prst="ellipse">
            <a:avLst/>
          </a:prstGeom>
          <a:solidFill>
            <a:srgbClr val="BDCECC"/>
          </a:solidFill>
          <a:ln>
            <a:solidFill>
              <a:srgbClr val="BDCE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100" name="Straight Connector 99"/>
          <p:cNvCxnSpPr/>
          <p:nvPr/>
        </p:nvCxnSpPr>
        <p:spPr>
          <a:xfrm>
            <a:off x="6043515" y="2982105"/>
            <a:ext cx="0" cy="508027"/>
          </a:xfrm>
          <a:prstGeom prst="line">
            <a:avLst/>
          </a:prstGeom>
          <a:ln w="19050">
            <a:solidFill>
              <a:srgbClr val="BDCE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3867871" y="4108877"/>
            <a:ext cx="0" cy="508027"/>
          </a:xfrm>
          <a:prstGeom prst="line">
            <a:avLst/>
          </a:prstGeom>
          <a:ln w="19050">
            <a:solidFill>
              <a:srgbClr val="517E7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 101">
            <a:extLst>
              <a:ext uri="{FF2B5EF4-FFF2-40B4-BE49-F238E27FC236}">
                <a16:creationId xmlns:a16="http://schemas.microsoft.com/office/drawing/2014/main" id="{86F67C18-EEBD-9AEA-A8EB-A0112F53B882}"/>
              </a:ext>
            </a:extLst>
          </p:cNvPr>
          <p:cNvSpPr/>
          <p:nvPr/>
        </p:nvSpPr>
        <p:spPr>
          <a:xfrm>
            <a:off x="3810367" y="4632101"/>
            <a:ext cx="120323" cy="120323"/>
          </a:xfrm>
          <a:prstGeom prst="ellipse">
            <a:avLst/>
          </a:prstGeom>
          <a:solidFill>
            <a:srgbClr val="517E79"/>
          </a:solidFill>
          <a:ln>
            <a:solidFill>
              <a:srgbClr val="517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5910914" y="4138679"/>
            <a:ext cx="0" cy="508027"/>
          </a:xfrm>
          <a:prstGeom prst="line">
            <a:avLst/>
          </a:prstGeom>
          <a:ln w="19050">
            <a:solidFill>
              <a:srgbClr val="BDCE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val 103">
            <a:extLst>
              <a:ext uri="{FF2B5EF4-FFF2-40B4-BE49-F238E27FC236}">
                <a16:creationId xmlns:a16="http://schemas.microsoft.com/office/drawing/2014/main" id="{86F67C18-EEBD-9AEA-A8EB-A0112F53B882}"/>
              </a:ext>
            </a:extLst>
          </p:cNvPr>
          <p:cNvSpPr/>
          <p:nvPr/>
        </p:nvSpPr>
        <p:spPr>
          <a:xfrm>
            <a:off x="5857059" y="4599148"/>
            <a:ext cx="120323" cy="120323"/>
          </a:xfrm>
          <a:prstGeom prst="ellipse">
            <a:avLst/>
          </a:prstGeom>
          <a:solidFill>
            <a:srgbClr val="BDCECC"/>
          </a:solidFill>
          <a:ln>
            <a:solidFill>
              <a:srgbClr val="BDCE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13" name="Picture 4" descr="Hydroelectric Dam Color Icon Stock Vector - Illustration of environment,  lightning: 17555520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34286" y1="21905" x2="34286" y2="21905"/>
                        <a14:foregroundMark x1="35714" y1="18571" x2="35714" y2="18571"/>
                        <a14:foregroundMark x1="39048" y1="14762" x2="39048" y2="14762"/>
                        <a14:foregroundMark x1="39048" y1="14762" x2="39048" y2="14762"/>
                        <a14:foregroundMark x1="39048" y1="14762" x2="50476" y2="14286"/>
                        <a14:foregroundMark x1="58095" y1="16667" x2="84286" y2="15714"/>
                        <a14:foregroundMark x1="84286" y1="15714" x2="84286" y2="27143"/>
                        <a14:foregroundMark x1="79524" y1="35714" x2="79524" y2="35714"/>
                        <a14:foregroundMark x1="79524" y1="35714" x2="72381" y2="65714"/>
                        <a14:foregroundMark x1="78571" y1="61905" x2="75714" y2="85238"/>
                        <a14:foregroundMark x1="65238" y1="61905" x2="62857" y2="83810"/>
                        <a14:foregroundMark x1="74762" y1="54762" x2="50000" y2="66190"/>
                        <a14:foregroundMark x1="30952" y1="20476" x2="78571" y2="22381"/>
                        <a14:foregroundMark x1="81905" y1="26667" x2="38095" y2="27619"/>
                        <a14:foregroundMark x1="38571" y1="16190" x2="23810" y2="152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035" y="1394406"/>
            <a:ext cx="581191" cy="581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BFEB2BD6-8CB7-0DF5-169C-959B388D4D3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39560" y1="51087" x2="39560" y2="510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3879" y="1404230"/>
            <a:ext cx="553319" cy="559400"/>
          </a:xfrm>
          <a:prstGeom prst="rect">
            <a:avLst/>
          </a:prstGeom>
        </p:spPr>
      </p:pic>
      <p:pic>
        <p:nvPicPr>
          <p:cNvPr id="139" name="Picture 138">
            <a:extLst>
              <a:ext uri="{FF2B5EF4-FFF2-40B4-BE49-F238E27FC236}">
                <a16:creationId xmlns:a16="http://schemas.microsoft.com/office/drawing/2014/main" id="{54D104C0-4853-5A87-ABD8-A7B178F0DEA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39560" y1="51087" x2="39560" y2="510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24067" y="1411281"/>
            <a:ext cx="553319" cy="559400"/>
          </a:xfrm>
          <a:prstGeom prst="rect">
            <a:avLst/>
          </a:prstGeom>
        </p:spPr>
      </p:pic>
      <p:pic>
        <p:nvPicPr>
          <p:cNvPr id="146" name="Picture 4" descr="Hydroelectric Dam Color Icon Stock Vector - Illustration of environment,  lightning: 175555207">
            <a:extLst>
              <a:ext uri="{FF2B5EF4-FFF2-40B4-BE49-F238E27FC236}">
                <a16:creationId xmlns:a16="http://schemas.microsoft.com/office/drawing/2014/main" id="{D757801A-EB0D-3A9C-2AFD-3599BA924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34286" y1="21905" x2="34286" y2="21905"/>
                        <a14:foregroundMark x1="35714" y1="18571" x2="35714" y2="18571"/>
                        <a14:foregroundMark x1="39048" y1="14762" x2="39048" y2="14762"/>
                        <a14:foregroundMark x1="39048" y1="14762" x2="39048" y2="14762"/>
                        <a14:foregroundMark x1="39048" y1="14762" x2="50476" y2="14286"/>
                        <a14:foregroundMark x1="58095" y1="16667" x2="84286" y2="15714"/>
                        <a14:foregroundMark x1="84286" y1="15714" x2="84286" y2="27143"/>
                        <a14:foregroundMark x1="79524" y1="35714" x2="79524" y2="35714"/>
                        <a14:foregroundMark x1="79524" y1="35714" x2="72381" y2="65714"/>
                        <a14:foregroundMark x1="78571" y1="61905" x2="75714" y2="85238"/>
                        <a14:foregroundMark x1="65238" y1="61905" x2="62857" y2="83810"/>
                        <a14:foregroundMark x1="74762" y1="54762" x2="50000" y2="66190"/>
                        <a14:foregroundMark x1="30952" y1="20476" x2="78571" y2="22381"/>
                        <a14:foregroundMark x1="81905" y1="26667" x2="38095" y2="27619"/>
                        <a14:foregroundMark x1="38571" y1="16190" x2="23810" y2="152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552" y="5646992"/>
            <a:ext cx="581191" cy="581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46BF6F0F-FBB6-B287-452E-C1847D014C66}"/>
              </a:ext>
            </a:extLst>
          </p:cNvPr>
          <p:cNvGrpSpPr/>
          <p:nvPr/>
        </p:nvGrpSpPr>
        <p:grpSpPr>
          <a:xfrm>
            <a:off x="5636585" y="5644949"/>
            <a:ext cx="831868" cy="512806"/>
            <a:chOff x="5636585" y="5644949"/>
            <a:chExt cx="831868" cy="512806"/>
          </a:xfrm>
        </p:grpSpPr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E966050D-3E31-2880-2A9D-CF94D5154536}"/>
                </a:ext>
              </a:extLst>
            </p:cNvPr>
            <p:cNvCxnSpPr>
              <a:cxnSpLocks/>
            </p:cNvCxnSpPr>
            <p:nvPr/>
          </p:nvCxnSpPr>
          <p:spPr>
            <a:xfrm>
              <a:off x="5636585" y="5747285"/>
              <a:ext cx="541454" cy="0"/>
            </a:xfrm>
            <a:prstGeom prst="straightConnector1">
              <a:avLst/>
            </a:prstGeom>
            <a:ln w="12700">
              <a:solidFill>
                <a:srgbClr val="55888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33AAD0C4-436C-DC47-65B9-F9356647A70C}"/>
                </a:ext>
              </a:extLst>
            </p:cNvPr>
            <p:cNvCxnSpPr>
              <a:cxnSpLocks/>
            </p:cNvCxnSpPr>
            <p:nvPr/>
          </p:nvCxnSpPr>
          <p:spPr>
            <a:xfrm>
              <a:off x="5865252" y="6048105"/>
              <a:ext cx="312840" cy="0"/>
            </a:xfrm>
            <a:prstGeom prst="straightConnector1">
              <a:avLst/>
            </a:prstGeom>
            <a:ln w="12700">
              <a:solidFill>
                <a:srgbClr val="55888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6" name="Picture 155">
              <a:extLst>
                <a:ext uri="{FF2B5EF4-FFF2-40B4-BE49-F238E27FC236}">
                  <a16:creationId xmlns:a16="http://schemas.microsoft.com/office/drawing/2014/main" id="{7AA954D3-6E38-CF2D-A3CF-5584B1A635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660" b="95745" l="70213" r="96809">
                          <a14:foregroundMark x1="89362" y1="29255" x2="89362" y2="29255"/>
                          <a14:foregroundMark x1="89362" y1="17021" x2="89362" y2="17021"/>
                          <a14:foregroundMark x1="81915" y1="10638" x2="81915" y2="10638"/>
                          <a14:foregroundMark x1="85816" y1="13830" x2="85816" y2="13830"/>
                          <a14:foregroundMark x1="81206" y1="12766" x2="81206" y2="12766"/>
                          <a14:foregroundMark x1="79078" y1="19681" x2="79078" y2="19681"/>
                          <a14:foregroundMark x1="75177" y1="11702" x2="89362" y2="25000"/>
                          <a14:foregroundMark x1="89362" y1="25000" x2="78723" y2="31915"/>
                          <a14:foregroundMark x1="83333" y1="10106" x2="83333" y2="10106"/>
                          <a14:foregroundMark x1="83333" y1="10106" x2="83333" y2="10106"/>
                          <a14:foregroundMark x1="83333" y1="10106" x2="83333" y2="10106"/>
                          <a14:foregroundMark x1="83688" y1="9043" x2="83688" y2="9043"/>
                          <a14:foregroundMark x1="84752" y1="4255" x2="84752" y2="4255"/>
                          <a14:foregroundMark x1="77305" y1="86170" x2="92199" y2="85638"/>
                          <a14:foregroundMark x1="92199" y1="85638" x2="86525" y2="92553"/>
                          <a14:foregroundMark x1="80142" y1="90426" x2="85816" y2="95745"/>
                          <a14:foregroundMark x1="79787" y1="76064" x2="91844" y2="80851"/>
                          <a14:foregroundMark x1="78014" y1="73404" x2="78014" y2="73404"/>
                          <a14:foregroundMark x1="78014" y1="73404" x2="78014" y2="73404"/>
                          <a14:foregroundMark x1="70213" y1="20213" x2="70213" y2="20213"/>
                          <a14:foregroundMark x1="92199" y1="74468" x2="92199" y2="74468"/>
                          <a14:foregroundMark x1="85816" y1="69681" x2="85816" y2="69681"/>
                          <a14:foregroundMark x1="96454" y1="77128" x2="96454" y2="77128"/>
                        </a14:backgroundRemoval>
                      </a14:imgEffect>
                    </a14:imgLayer>
                  </a14:imgProps>
                </a:ext>
              </a:extLst>
            </a:blip>
            <a:srcRect l="69521"/>
            <a:stretch/>
          </p:blipFill>
          <p:spPr>
            <a:xfrm>
              <a:off x="6234003" y="5644949"/>
              <a:ext cx="234450" cy="512806"/>
            </a:xfrm>
            <a:prstGeom prst="rect">
              <a:avLst/>
            </a:prstGeom>
          </p:spPr>
        </p:pic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A8929A81-1D62-77F0-9F57-5E031979852A}"/>
                </a:ext>
              </a:extLst>
            </p:cNvPr>
            <p:cNvCxnSpPr>
              <a:cxnSpLocks/>
            </p:cNvCxnSpPr>
            <p:nvPr/>
          </p:nvCxnSpPr>
          <p:spPr>
            <a:xfrm>
              <a:off x="5865252" y="5747286"/>
              <a:ext cx="1584" cy="309178"/>
            </a:xfrm>
            <a:prstGeom prst="line">
              <a:avLst/>
            </a:prstGeom>
            <a:ln w="12700">
              <a:solidFill>
                <a:srgbClr val="5588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Arrow: Chevron 21">
            <a:extLst>
              <a:ext uri="{FF2B5EF4-FFF2-40B4-BE49-F238E27FC236}">
                <a16:creationId xmlns:a16="http://schemas.microsoft.com/office/drawing/2014/main" id="{1DAF17D3-1786-F152-7ADF-90AFDBD279B4}"/>
              </a:ext>
            </a:extLst>
          </p:cNvPr>
          <p:cNvSpPr/>
          <p:nvPr/>
        </p:nvSpPr>
        <p:spPr>
          <a:xfrm>
            <a:off x="6844152" y="3511515"/>
            <a:ext cx="5136027" cy="619156"/>
          </a:xfrm>
          <a:prstGeom prst="chevron">
            <a:avLst/>
          </a:prstGeom>
          <a:solidFill>
            <a:srgbClr val="5A787D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2025-2030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0079AE-A808-079B-B2DE-B880B0697E19}"/>
              </a:ext>
            </a:extLst>
          </p:cNvPr>
          <p:cNvSpPr txBox="1"/>
          <p:nvPr/>
        </p:nvSpPr>
        <p:spPr>
          <a:xfrm>
            <a:off x="6894595" y="2043290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255E57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00" dirty="0">
                <a:solidFill>
                  <a:prstClr val="black"/>
                </a:solidFill>
                <a:latin typeface="Segoe UI"/>
              </a:rPr>
              <a:t>Планируемый срок ввода в коммерческую эксплуатацию ГЭС </a:t>
            </a:r>
            <a:r>
              <a:rPr lang="ru-RU" sz="1000" dirty="0" err="1">
                <a:solidFill>
                  <a:prstClr val="black"/>
                </a:solidFill>
                <a:latin typeface="Segoe UI"/>
              </a:rPr>
              <a:t>Дарчи</a:t>
            </a:r>
            <a:r>
              <a:rPr lang="ru-RU" sz="1000" dirty="0">
                <a:solidFill>
                  <a:prstClr val="black"/>
                </a:solidFill>
                <a:latin typeface="Segoe UI"/>
              </a:rPr>
              <a:t> мощностью 18,0 МВт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86F67C18-EEBD-9AEA-A8EB-A0112F53B882}"/>
              </a:ext>
            </a:extLst>
          </p:cNvPr>
          <p:cNvSpPr/>
          <p:nvPr/>
        </p:nvSpPr>
        <p:spPr>
          <a:xfrm>
            <a:off x="7536423" y="2852505"/>
            <a:ext cx="120323" cy="120323"/>
          </a:xfrm>
          <a:prstGeom prst="ellipse">
            <a:avLst/>
          </a:prstGeom>
          <a:solidFill>
            <a:srgbClr val="395D63"/>
          </a:solidFill>
          <a:ln>
            <a:solidFill>
              <a:srgbClr val="395D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>
            <a:off x="7583972" y="2982105"/>
            <a:ext cx="0" cy="508027"/>
          </a:xfrm>
          <a:prstGeom prst="line">
            <a:avLst/>
          </a:prstGeom>
          <a:ln w="19050">
            <a:solidFill>
              <a:srgbClr val="395D6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CA0079AE-A808-079B-B2DE-B880B0697E19}"/>
              </a:ext>
            </a:extLst>
          </p:cNvPr>
          <p:cNvSpPr txBox="1"/>
          <p:nvPr/>
        </p:nvSpPr>
        <p:spPr>
          <a:xfrm>
            <a:off x="8331607" y="4706403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678F8A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50" dirty="0">
                <a:solidFill>
                  <a:prstClr val="black"/>
                </a:solidFill>
                <a:latin typeface="Segoe UI"/>
              </a:rPr>
              <a:t>Планируемый срок ввода в промышленную эксплуатацию ВЭС Каспий мощностью 80,0 МВт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111" name="Straight Connector 110"/>
          <p:cNvCxnSpPr/>
          <p:nvPr/>
        </p:nvCxnSpPr>
        <p:spPr>
          <a:xfrm>
            <a:off x="9045281" y="4124074"/>
            <a:ext cx="0" cy="508027"/>
          </a:xfrm>
          <a:prstGeom prst="line">
            <a:avLst/>
          </a:prstGeom>
          <a:ln w="19050">
            <a:solidFill>
              <a:srgbClr val="395D6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 111">
            <a:extLst>
              <a:ext uri="{FF2B5EF4-FFF2-40B4-BE49-F238E27FC236}">
                <a16:creationId xmlns:a16="http://schemas.microsoft.com/office/drawing/2014/main" id="{86F67C18-EEBD-9AEA-A8EB-A0112F53B882}"/>
              </a:ext>
            </a:extLst>
          </p:cNvPr>
          <p:cNvSpPr/>
          <p:nvPr/>
        </p:nvSpPr>
        <p:spPr>
          <a:xfrm>
            <a:off x="8985120" y="4604377"/>
            <a:ext cx="120323" cy="120323"/>
          </a:xfrm>
          <a:prstGeom prst="ellipse">
            <a:avLst/>
          </a:prstGeom>
          <a:solidFill>
            <a:srgbClr val="4F6F74"/>
          </a:solidFill>
          <a:ln>
            <a:solidFill>
              <a:srgbClr val="395D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CA0079AE-A808-079B-B2DE-B880B0697E19}"/>
              </a:ext>
            </a:extLst>
          </p:cNvPr>
          <p:cNvSpPr txBox="1"/>
          <p:nvPr/>
        </p:nvSpPr>
        <p:spPr>
          <a:xfrm>
            <a:off x="8469776" y="2029367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255E57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50" dirty="0">
                <a:solidFill>
                  <a:prstClr val="black"/>
                </a:solidFill>
                <a:latin typeface="Segoe UI"/>
              </a:rPr>
              <a:t>Планируемый срок ввода в коммерческую эксплуатацию ГЭС </a:t>
            </a:r>
            <a:r>
              <a:rPr lang="ru-RU" sz="1050" dirty="0" err="1">
                <a:solidFill>
                  <a:prstClr val="black"/>
                </a:solidFill>
                <a:latin typeface="Segoe UI"/>
              </a:rPr>
              <a:t>Зоти</a:t>
            </a:r>
            <a:r>
              <a:rPr lang="ru-RU" sz="1050" dirty="0">
                <a:solidFill>
                  <a:prstClr val="black"/>
                </a:solidFill>
                <a:latin typeface="Segoe UI"/>
              </a:rPr>
              <a:t> мощностью 46,0 МВт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86F67C18-EEBD-9AEA-A8EB-A0112F53B882}"/>
              </a:ext>
            </a:extLst>
          </p:cNvPr>
          <p:cNvSpPr/>
          <p:nvPr/>
        </p:nvSpPr>
        <p:spPr>
          <a:xfrm>
            <a:off x="8811640" y="2852505"/>
            <a:ext cx="120323" cy="120323"/>
          </a:xfrm>
          <a:prstGeom prst="ellipse">
            <a:avLst/>
          </a:prstGeom>
          <a:solidFill>
            <a:srgbClr val="4F6F74"/>
          </a:solidFill>
          <a:ln>
            <a:solidFill>
              <a:srgbClr val="395D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131" name="Straight Connector 130"/>
          <p:cNvCxnSpPr/>
          <p:nvPr/>
        </p:nvCxnSpPr>
        <p:spPr>
          <a:xfrm>
            <a:off x="8867548" y="2982105"/>
            <a:ext cx="0" cy="508027"/>
          </a:xfrm>
          <a:prstGeom prst="line">
            <a:avLst/>
          </a:prstGeom>
          <a:ln w="19050">
            <a:solidFill>
              <a:srgbClr val="395D6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CA0079AE-A808-079B-B2DE-B880B0697E19}"/>
              </a:ext>
            </a:extLst>
          </p:cNvPr>
          <p:cNvSpPr txBox="1"/>
          <p:nvPr/>
        </p:nvSpPr>
        <p:spPr>
          <a:xfrm>
            <a:off x="10575334" y="2022802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255E57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50" dirty="0">
                <a:solidFill>
                  <a:prstClr val="black"/>
                </a:solidFill>
                <a:latin typeface="Segoe UI"/>
              </a:rPr>
              <a:t>Сроки ввода в промышленную эксплуатацию </a:t>
            </a:r>
            <a:r>
              <a:rPr lang="ru-RU" sz="1050" dirty="0" err="1">
                <a:solidFill>
                  <a:prstClr val="black"/>
                </a:solidFill>
                <a:latin typeface="Segoe UI"/>
              </a:rPr>
              <a:t>ветропарков</a:t>
            </a:r>
            <a:r>
              <a:rPr lang="ru-RU" sz="1050" dirty="0">
                <a:solidFill>
                  <a:prstClr val="black"/>
                </a:solidFill>
                <a:latin typeface="Segoe UI"/>
              </a:rPr>
              <a:t> на ранних стадиях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86F67C18-EEBD-9AEA-A8EB-A0112F53B882}"/>
              </a:ext>
            </a:extLst>
          </p:cNvPr>
          <p:cNvSpPr/>
          <p:nvPr/>
        </p:nvSpPr>
        <p:spPr>
          <a:xfrm>
            <a:off x="11241144" y="2852505"/>
            <a:ext cx="120323" cy="120323"/>
          </a:xfrm>
          <a:prstGeom prst="ellipse">
            <a:avLst/>
          </a:prstGeom>
          <a:solidFill>
            <a:srgbClr val="7B9397"/>
          </a:solidFill>
          <a:ln>
            <a:solidFill>
              <a:srgbClr val="7B93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134" name="Straight Connector 133"/>
          <p:cNvCxnSpPr/>
          <p:nvPr/>
        </p:nvCxnSpPr>
        <p:spPr>
          <a:xfrm>
            <a:off x="11301887" y="2982105"/>
            <a:ext cx="0" cy="508027"/>
          </a:xfrm>
          <a:prstGeom prst="line">
            <a:avLst/>
          </a:prstGeom>
          <a:ln w="19050">
            <a:solidFill>
              <a:srgbClr val="7B939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1" name="Picture 4" descr="Hydroelectric Dam Color Icon Stock Vector - Illustration of environment,  lightning: 175555207">
            <a:extLst>
              <a:ext uri="{FF2B5EF4-FFF2-40B4-BE49-F238E27FC236}">
                <a16:creationId xmlns:a16="http://schemas.microsoft.com/office/drawing/2014/main" id="{2A10D700-1F63-1121-AA7A-922029CED5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34286" y1="21905" x2="34286" y2="21905"/>
                        <a14:foregroundMark x1="35714" y1="18571" x2="35714" y2="18571"/>
                        <a14:foregroundMark x1="39048" y1="14762" x2="39048" y2="14762"/>
                        <a14:foregroundMark x1="39048" y1="14762" x2="39048" y2="14762"/>
                        <a14:foregroundMark x1="39048" y1="14762" x2="50476" y2="14286"/>
                        <a14:foregroundMark x1="58095" y1="16667" x2="84286" y2="15714"/>
                        <a14:foregroundMark x1="84286" y1="15714" x2="84286" y2="27143"/>
                        <a14:foregroundMark x1="79524" y1="35714" x2="79524" y2="35714"/>
                        <a14:foregroundMark x1="79524" y1="35714" x2="72381" y2="65714"/>
                        <a14:foregroundMark x1="78571" y1="61905" x2="75714" y2="85238"/>
                        <a14:foregroundMark x1="65238" y1="61905" x2="62857" y2="83810"/>
                        <a14:foregroundMark x1="74762" y1="54762" x2="50000" y2="66190"/>
                        <a14:foregroundMark x1="30952" y1="20476" x2="78571" y2="22381"/>
                        <a14:foregroundMark x1="81905" y1="26667" x2="38095" y2="27619"/>
                        <a14:foregroundMark x1="38571" y1="16190" x2="23810" y2="152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697" y="1405443"/>
            <a:ext cx="581191" cy="581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4" descr="Hydroelectric Dam Color Icon Stock Vector - Illustration of environment,  lightning: 175555207">
            <a:extLst>
              <a:ext uri="{FF2B5EF4-FFF2-40B4-BE49-F238E27FC236}">
                <a16:creationId xmlns:a16="http://schemas.microsoft.com/office/drawing/2014/main" id="{9D040034-F14F-BA8F-7D7C-E8519FC4B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34286" y1="21905" x2="34286" y2="21905"/>
                        <a14:foregroundMark x1="35714" y1="18571" x2="35714" y2="18571"/>
                        <a14:foregroundMark x1="39048" y1="14762" x2="39048" y2="14762"/>
                        <a14:foregroundMark x1="39048" y1="14762" x2="39048" y2="14762"/>
                        <a14:foregroundMark x1="39048" y1="14762" x2="50476" y2="14286"/>
                        <a14:foregroundMark x1="58095" y1="16667" x2="84286" y2="15714"/>
                        <a14:foregroundMark x1="84286" y1="15714" x2="84286" y2="27143"/>
                        <a14:foregroundMark x1="79524" y1="35714" x2="79524" y2="35714"/>
                        <a14:foregroundMark x1="79524" y1="35714" x2="72381" y2="65714"/>
                        <a14:foregroundMark x1="78571" y1="61905" x2="75714" y2="85238"/>
                        <a14:foregroundMark x1="65238" y1="61905" x2="62857" y2="83810"/>
                        <a14:foregroundMark x1="74762" y1="54762" x2="50000" y2="66190"/>
                        <a14:foregroundMark x1="30952" y1="20476" x2="78571" y2="22381"/>
                        <a14:foregroundMark x1="81905" y1="26667" x2="38095" y2="27619"/>
                        <a14:foregroundMark x1="38571" y1="16190" x2="23810" y2="152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891" y="1397018"/>
            <a:ext cx="581191" cy="581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149" descr="Wind Farm Icon #314924 - Free Icons Library">
            <a:extLst>
              <a:ext uri="{FF2B5EF4-FFF2-40B4-BE49-F238E27FC236}">
                <a16:creationId xmlns:a16="http://schemas.microsoft.com/office/drawing/2014/main" id="{EBC6E21E-8184-361E-29CD-FFEFFBBCB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000" b="92000" l="9778" r="91111">
                        <a14:foregroundMark x1="28889" y1="92000" x2="28889" y2="92000"/>
                        <a14:foregroundMark x1="66667" y1="8444" x2="66667" y2="8444"/>
                        <a14:foregroundMark x1="9778" y1="68889" x2="9778" y2="68889"/>
                        <a14:foregroundMark x1="91111" y1="63111" x2="91111" y2="6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504" y="5634324"/>
            <a:ext cx="564309" cy="56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158" descr="Wind Farm Icon #314924 - Free Icons Library">
            <a:extLst>
              <a:ext uri="{FF2B5EF4-FFF2-40B4-BE49-F238E27FC236}">
                <a16:creationId xmlns:a16="http://schemas.microsoft.com/office/drawing/2014/main" id="{0F2FDAF1-4041-5B4A-E542-7C9CB4484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000" b="92000" l="9778" r="91111">
                        <a14:foregroundMark x1="28889" y1="92000" x2="28889" y2="92000"/>
                        <a14:foregroundMark x1="66667" y1="8444" x2="66667" y2="8444"/>
                        <a14:foregroundMark x1="9778" y1="68889" x2="9778" y2="68889"/>
                        <a14:foregroundMark x1="91111" y1="63111" x2="91111" y2="6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8761" y="1394406"/>
            <a:ext cx="564309" cy="56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0" name="TextBox 159">
            <a:extLst>
              <a:ext uri="{FF2B5EF4-FFF2-40B4-BE49-F238E27FC236}">
                <a16:creationId xmlns:a16="http://schemas.microsoft.com/office/drawing/2014/main" id="{CA0079AE-A808-079B-B2DE-B880B0697E19}"/>
              </a:ext>
            </a:extLst>
          </p:cNvPr>
          <p:cNvSpPr txBox="1"/>
          <p:nvPr/>
        </p:nvSpPr>
        <p:spPr>
          <a:xfrm>
            <a:off x="6927363" y="4701174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678F8A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50" dirty="0">
                <a:solidFill>
                  <a:srgbClr val="404040"/>
                </a:solidFill>
                <a:latin typeface="Segoe UI"/>
              </a:rPr>
              <a:t>Планируемый срок ввода в коммерческую эксплуатацию СЭС </a:t>
            </a:r>
            <a:r>
              <a:rPr lang="en-US" sz="1050" dirty="0" err="1">
                <a:solidFill>
                  <a:srgbClr val="404040"/>
                </a:solidFill>
                <a:latin typeface="Segoe UI"/>
              </a:rPr>
              <a:t>Qartli</a:t>
            </a:r>
            <a:r>
              <a:rPr lang="en-US" sz="1050" dirty="0">
                <a:solidFill>
                  <a:srgbClr val="404040"/>
                </a:solidFill>
                <a:latin typeface="Segoe UI"/>
              </a:rPr>
              <a:t> </a:t>
            </a:r>
            <a:r>
              <a:rPr lang="ru-RU" sz="1050" dirty="0">
                <a:solidFill>
                  <a:srgbClr val="404040"/>
                </a:solidFill>
                <a:latin typeface="Segoe UI"/>
              </a:rPr>
              <a:t>мощностью 5,0 МВт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161" name="Straight Connector 160"/>
          <p:cNvCxnSpPr/>
          <p:nvPr/>
        </p:nvCxnSpPr>
        <p:spPr>
          <a:xfrm>
            <a:off x="7695384" y="4132573"/>
            <a:ext cx="0" cy="508027"/>
          </a:xfrm>
          <a:prstGeom prst="line">
            <a:avLst/>
          </a:prstGeom>
          <a:ln w="19050">
            <a:solidFill>
              <a:srgbClr val="395D6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val 161">
            <a:extLst>
              <a:ext uri="{FF2B5EF4-FFF2-40B4-BE49-F238E27FC236}">
                <a16:creationId xmlns:a16="http://schemas.microsoft.com/office/drawing/2014/main" id="{86F67C18-EEBD-9AEA-A8EB-A0112F53B882}"/>
              </a:ext>
            </a:extLst>
          </p:cNvPr>
          <p:cNvSpPr/>
          <p:nvPr/>
        </p:nvSpPr>
        <p:spPr>
          <a:xfrm>
            <a:off x="7636800" y="4599148"/>
            <a:ext cx="120323" cy="120323"/>
          </a:xfrm>
          <a:prstGeom prst="ellipse">
            <a:avLst/>
          </a:prstGeom>
          <a:solidFill>
            <a:srgbClr val="4F6F74"/>
          </a:solidFill>
          <a:ln>
            <a:solidFill>
              <a:srgbClr val="395D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63" name="Picture 2" descr="Solar panel - Free technology icon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951" y="5618711"/>
            <a:ext cx="544632" cy="54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525103" y="1026442"/>
            <a:ext cx="2113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000" b="1" i="1" dirty="0">
                <a:solidFill>
                  <a:srgbClr val="255E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Проекты на ранней стадии</a:t>
            </a:r>
            <a:endParaRPr lang="en-US" sz="1000" b="1" i="1" dirty="0">
              <a:solidFill>
                <a:srgbClr val="255E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10402702" y="1016430"/>
            <a:ext cx="1757997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ru-RU" sz="1000" b="1" i="1" dirty="0">
                <a:solidFill>
                  <a:srgbClr val="255E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Проекты на ранней стадии</a:t>
            </a:r>
            <a:endParaRPr lang="en-US" sz="1000" b="1" i="1" dirty="0">
              <a:solidFill>
                <a:srgbClr val="255E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7930897" y="6265894"/>
            <a:ext cx="2113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000" b="1" i="1" dirty="0">
                <a:solidFill>
                  <a:srgbClr val="255E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Проекты на завершающей стадии</a:t>
            </a:r>
            <a:endParaRPr kumimoji="0" lang="en-US" sz="1000" b="1" i="1" u="none" strike="noStrike" kern="1200" cap="none" spc="0" normalizeH="0" baseline="0" noProof="0" dirty="0">
              <a:ln>
                <a:noFill/>
              </a:ln>
              <a:solidFill>
                <a:srgbClr val="255E57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21672" y="6271133"/>
            <a:ext cx="2113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000" b="1" i="1" dirty="0">
                <a:solidFill>
                  <a:srgbClr val="255E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Проекты на ранней стадии</a:t>
            </a:r>
            <a:endParaRPr kumimoji="0" lang="en-US" sz="1000" b="1" i="1" u="none" strike="noStrike" kern="1200" cap="none" spc="0" normalizeH="0" baseline="0" noProof="0" dirty="0">
              <a:ln>
                <a:noFill/>
              </a:ln>
              <a:solidFill>
                <a:srgbClr val="255E57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308136" y="1011191"/>
            <a:ext cx="2113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000" b="1" i="1" dirty="0">
                <a:solidFill>
                  <a:srgbClr val="255E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Проекты на завершающей стадии</a:t>
            </a:r>
            <a:endParaRPr lang="en-US" sz="1000" b="1" i="1" dirty="0">
              <a:solidFill>
                <a:srgbClr val="255E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4" name="Arrow: Chevron 19">
            <a:extLst>
              <a:ext uri="{FF2B5EF4-FFF2-40B4-BE49-F238E27FC236}">
                <a16:creationId xmlns:a16="http://schemas.microsoft.com/office/drawing/2014/main" id="{E055EB31-C089-2A52-250A-1F02BEE6A8B9}"/>
              </a:ext>
            </a:extLst>
          </p:cNvPr>
          <p:cNvSpPr/>
          <p:nvPr/>
        </p:nvSpPr>
        <p:spPr>
          <a:xfrm>
            <a:off x="1400466" y="3511513"/>
            <a:ext cx="1554480" cy="619156"/>
          </a:xfrm>
          <a:prstGeom prst="chevron">
            <a:avLst/>
          </a:prstGeom>
          <a:solidFill>
            <a:srgbClr val="255E57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2017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A0079AE-A808-079B-B2DE-B880B0697E19}"/>
              </a:ext>
            </a:extLst>
          </p:cNvPr>
          <p:cNvSpPr txBox="1"/>
          <p:nvPr/>
        </p:nvSpPr>
        <p:spPr>
          <a:xfrm>
            <a:off x="2063721" y="4701174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517E79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50" dirty="0">
                <a:solidFill>
                  <a:prstClr val="black"/>
                </a:solidFill>
                <a:latin typeface="Segoe UI"/>
              </a:rPr>
              <a:t>Ввод в эксплуатацию ГЭС Местиачала-2 мощностью 30,0 МВт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2925648" y="4138679"/>
            <a:ext cx="0" cy="508027"/>
          </a:xfrm>
          <a:prstGeom prst="line">
            <a:avLst/>
          </a:prstGeom>
          <a:ln w="19050">
            <a:solidFill>
              <a:srgbClr val="517E7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>
            <a:extLst>
              <a:ext uri="{FF2B5EF4-FFF2-40B4-BE49-F238E27FC236}">
                <a16:creationId xmlns:a16="http://schemas.microsoft.com/office/drawing/2014/main" id="{86F67C18-EEBD-9AEA-A8EB-A0112F53B882}"/>
              </a:ext>
            </a:extLst>
          </p:cNvPr>
          <p:cNvSpPr/>
          <p:nvPr/>
        </p:nvSpPr>
        <p:spPr>
          <a:xfrm>
            <a:off x="2864853" y="4614956"/>
            <a:ext cx="120323" cy="120323"/>
          </a:xfrm>
          <a:prstGeom prst="ellipse">
            <a:avLst/>
          </a:prstGeom>
          <a:solidFill>
            <a:srgbClr val="517E79"/>
          </a:solidFill>
          <a:ln>
            <a:solidFill>
              <a:srgbClr val="517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95" name="Picture 4" descr="Hydroelectric Dam Color Icon Stock Vector - Illustration of environment,  lightning: 175555207">
            <a:extLst>
              <a:ext uri="{FF2B5EF4-FFF2-40B4-BE49-F238E27FC236}">
                <a16:creationId xmlns:a16="http://schemas.microsoft.com/office/drawing/2014/main" id="{D757801A-EB0D-3A9C-2AFD-3599BA924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34286" y1="21905" x2="34286" y2="21905"/>
                        <a14:foregroundMark x1="35714" y1="18571" x2="35714" y2="18571"/>
                        <a14:foregroundMark x1="39048" y1="14762" x2="39048" y2="14762"/>
                        <a14:foregroundMark x1="39048" y1="14762" x2="39048" y2="14762"/>
                        <a14:foregroundMark x1="39048" y1="14762" x2="50476" y2="14286"/>
                        <a14:foregroundMark x1="58095" y1="16667" x2="84286" y2="15714"/>
                        <a14:foregroundMark x1="84286" y1="15714" x2="84286" y2="27143"/>
                        <a14:foregroundMark x1="79524" y1="35714" x2="79524" y2="35714"/>
                        <a14:foregroundMark x1="79524" y1="35714" x2="72381" y2="65714"/>
                        <a14:foregroundMark x1="78571" y1="61905" x2="75714" y2="85238"/>
                        <a14:foregroundMark x1="65238" y1="61905" x2="62857" y2="83810"/>
                        <a14:foregroundMark x1="74762" y1="54762" x2="50000" y2="66190"/>
                        <a14:foregroundMark x1="30952" y1="20476" x2="78571" y2="22381"/>
                        <a14:foregroundMark x1="81905" y1="26667" x2="38095" y2="27619"/>
                        <a14:foregroundMark x1="38571" y1="16190" x2="23810" y2="152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547" y="5646815"/>
            <a:ext cx="581191" cy="581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5AB01941-BCE8-B422-A5DE-F6E88C0E0155}"/>
              </a:ext>
            </a:extLst>
          </p:cNvPr>
          <p:cNvSpPr txBox="1">
            <a:spLocks/>
          </p:cNvSpPr>
          <p:nvPr/>
        </p:nvSpPr>
        <p:spPr>
          <a:xfrm>
            <a:off x="11525662" y="6391957"/>
            <a:ext cx="514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FB9BCB-75AA-4B15-A1DD-9475B223692A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55E57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55E57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CA768F-543B-3C84-2FE4-0A8548D3991B}"/>
              </a:ext>
            </a:extLst>
          </p:cNvPr>
          <p:cNvSpPr txBox="1"/>
          <p:nvPr/>
        </p:nvSpPr>
        <p:spPr>
          <a:xfrm>
            <a:off x="9744208" y="4701164"/>
            <a:ext cx="1280160" cy="865890"/>
          </a:xfrm>
          <a:prstGeom prst="roundRect">
            <a:avLst/>
          </a:prstGeom>
          <a:solidFill>
            <a:srgbClr val="F9F9F9"/>
          </a:solidFill>
          <a:ln w="19050">
            <a:solidFill>
              <a:srgbClr val="678F8A"/>
            </a:solidFill>
            <a:prstDash val="sysDot"/>
          </a:ln>
        </p:spPr>
        <p:txBody>
          <a:bodyPr wrap="square" lIns="0" tIns="0" rIns="0" bIns="0" rtlCol="0" anchor="ctr">
            <a:no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1050" dirty="0">
                <a:solidFill>
                  <a:prstClr val="black"/>
                </a:solidFill>
                <a:latin typeface="Segoe UI"/>
              </a:rPr>
              <a:t>Срок ввода в промышленную эксплуатацию Тбилисской ВЭС мощностью 50,0 МВт 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943C47D-F7C1-60AA-2086-4E7A97B5D887}"/>
              </a:ext>
            </a:extLst>
          </p:cNvPr>
          <p:cNvCxnSpPr>
            <a:cxnSpLocks/>
          </p:cNvCxnSpPr>
          <p:nvPr/>
        </p:nvCxnSpPr>
        <p:spPr>
          <a:xfrm>
            <a:off x="9984116" y="4118835"/>
            <a:ext cx="0" cy="508027"/>
          </a:xfrm>
          <a:prstGeom prst="line">
            <a:avLst/>
          </a:prstGeom>
          <a:ln w="19050">
            <a:solidFill>
              <a:srgbClr val="395D6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34B82385-6B92-26A7-F19A-FFE10315C44A}"/>
              </a:ext>
            </a:extLst>
          </p:cNvPr>
          <p:cNvSpPr/>
          <p:nvPr/>
        </p:nvSpPr>
        <p:spPr>
          <a:xfrm>
            <a:off x="9923955" y="4599138"/>
            <a:ext cx="120323" cy="120323"/>
          </a:xfrm>
          <a:prstGeom prst="ellipse">
            <a:avLst/>
          </a:prstGeom>
          <a:solidFill>
            <a:srgbClr val="4F6F74"/>
          </a:solidFill>
          <a:ln>
            <a:solidFill>
              <a:srgbClr val="395D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2" name="Picture 11" descr="Wind Farm Icon #314924 - Free Icons Library">
            <a:extLst>
              <a:ext uri="{FF2B5EF4-FFF2-40B4-BE49-F238E27FC236}">
                <a16:creationId xmlns:a16="http://schemas.microsoft.com/office/drawing/2014/main" id="{9E162624-D8A4-A494-58A6-7958615FF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000" b="92000" l="9778" r="91111">
                        <a14:foregroundMark x1="28889" y1="92000" x2="28889" y2="92000"/>
                        <a14:foregroundMark x1="66667" y1="8444" x2="66667" y2="8444"/>
                        <a14:foregroundMark x1="9778" y1="68889" x2="9778" y2="68889"/>
                        <a14:foregroundMark x1="91111" y1="63111" x2="91111" y2="6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8106" y="5629085"/>
            <a:ext cx="564309" cy="56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E8DC6AB-35CF-E66B-85C1-349CDC76A204}"/>
              </a:ext>
            </a:extLst>
          </p:cNvPr>
          <p:cNvSpPr txBox="1"/>
          <p:nvPr/>
        </p:nvSpPr>
        <p:spPr>
          <a:xfrm>
            <a:off x="9744208" y="6262899"/>
            <a:ext cx="2113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000" b="1" i="1" dirty="0">
                <a:solidFill>
                  <a:srgbClr val="255E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Проекты на завершающей стадии</a:t>
            </a:r>
            <a:endParaRPr kumimoji="0" lang="en-US" sz="1000" b="1" i="1" u="none" strike="noStrike" kern="1200" cap="none" spc="0" normalizeH="0" baseline="0" noProof="0" dirty="0">
              <a:ln>
                <a:noFill/>
              </a:ln>
              <a:solidFill>
                <a:srgbClr val="255E57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37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4430" y="1364580"/>
            <a:ext cx="3620022" cy="5061262"/>
          </a:xfrm>
          <a:prstGeom prst="rect">
            <a:avLst/>
          </a:prstGeom>
          <a:solidFill>
            <a:srgbClr val="F2F2F2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E58A519A-E63B-DCC5-38AC-8A7EFB8F27EA}"/>
              </a:ext>
            </a:extLst>
          </p:cNvPr>
          <p:cNvSpPr/>
          <p:nvPr/>
        </p:nvSpPr>
        <p:spPr>
          <a:xfrm>
            <a:off x="4233924" y="1037388"/>
            <a:ext cx="7772400" cy="327192"/>
          </a:xfrm>
          <a:prstGeom prst="rect">
            <a:avLst/>
          </a:prstGeom>
          <a:solidFill>
            <a:srgbClr val="255E57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Asset Allocation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9CB596C-089B-B93B-C1A0-9547679848A0}"/>
              </a:ext>
            </a:extLst>
          </p:cNvPr>
          <p:cNvGrpSpPr/>
          <p:nvPr/>
        </p:nvGrpSpPr>
        <p:grpSpPr>
          <a:xfrm>
            <a:off x="4429125" y="1468580"/>
            <a:ext cx="7577199" cy="4552952"/>
            <a:chOff x="5984295" y="1452924"/>
            <a:chExt cx="6007175" cy="3401505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11EF5A3-C404-D593-5399-2E4EDB355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984295" y="1452924"/>
              <a:ext cx="5846785" cy="3401505"/>
              <a:chOff x="3157870" y="1149437"/>
              <a:chExt cx="9006226" cy="5252892"/>
            </a:xfrm>
          </p:grpSpPr>
          <p:pic>
            <p:nvPicPr>
              <p:cNvPr id="2" name="Picture 1">
                <a:extLst>
                  <a:ext uri="{FF2B5EF4-FFF2-40B4-BE49-F238E27FC236}">
                    <a16:creationId xmlns:a16="http://schemas.microsoft.com/office/drawing/2014/main" id="{281A2C47-1D7B-FBA1-7A2F-CAC037532D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rgbClr val="FFFFFF">
                    <a:shade val="45000"/>
                    <a:satMod val="135000"/>
                  </a:srgb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5190" b="90220" l="1629" r="96526">
                            <a14:foregroundMark x1="10749" y1="8982" x2="10749" y2="8982"/>
                            <a14:foregroundMark x1="5863" y1="8184" x2="5863" y2="8184"/>
                            <a14:foregroundMark x1="1629" y1="5190" x2="1629" y2="5190"/>
                            <a14:foregroundMark x1="55375" y1="90220" x2="55375" y2="90220"/>
                            <a14:foregroundMark x1="91640" y1="80040" x2="91640" y2="80040"/>
                            <a14:foregroundMark x1="96526" y1="84830" x2="96526" y2="84830"/>
                            <a14:backgroundMark x1="543" y1="399" x2="543" y2="39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57870" y="1437075"/>
                <a:ext cx="8667233" cy="4673865"/>
              </a:xfrm>
              <a:prstGeom prst="rect">
                <a:avLst/>
              </a:prstGeom>
            </p:spPr>
          </p:pic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76BFCF3-5E50-03C3-B918-0B663D0E936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02694" y="1149437"/>
                <a:ext cx="1934215" cy="553600"/>
              </a:xfrm>
              <a:prstGeom prst="wedgeRectCallout">
                <a:avLst>
                  <a:gd name="adj1" fmla="val -38447"/>
                  <a:gd name="adj2" fmla="val 136534"/>
                </a:avLst>
              </a:prstGeom>
              <a:solidFill>
                <a:srgbClr val="77A0A3">
                  <a:alpha val="69804"/>
                </a:srgbClr>
              </a:solidFill>
            </p:spPr>
            <p:txBody>
              <a:bodyPr wrap="none" rtlCol="0">
                <a:noAutofit/>
              </a:bodyPr>
              <a:lstStyle>
                <a:defPPr>
                  <a:defRPr lang="en-US"/>
                </a:defPPr>
                <a:lvl1pPr algn="ctr">
                  <a:defRPr sz="1200" b="1">
                    <a:latin typeface="Segoe UI" panose="020B0502040204020203" pitchFamily="34" charset="0"/>
                    <a:cs typeface="Segoe UI" panose="020B0502040204020203" pitchFamily="34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  <a:p>
                <a:pPr lvl="0">
                  <a:defRPr/>
                </a:pPr>
                <a:r>
                  <a:rPr lang="ru-RU" sz="1000" dirty="0">
                    <a:solidFill>
                      <a:prstClr val="black"/>
                    </a:solidFill>
                  </a:rPr>
                  <a:t>ГЭС </a:t>
                </a:r>
                <a:r>
                  <a:rPr lang="ru-RU" sz="1000" dirty="0" err="1">
                    <a:solidFill>
                      <a:prstClr val="black"/>
                    </a:solidFill>
                  </a:rPr>
                  <a:t>Местиачала</a:t>
                </a:r>
                <a:r>
                  <a:rPr lang="ru-RU" sz="1000" dirty="0">
                    <a:solidFill>
                      <a:prstClr val="black"/>
                    </a:solidFill>
                  </a:rPr>
                  <a:t> </a:t>
                </a:r>
                <a:r>
                  <a:rPr lang="en-US" sz="1000" dirty="0">
                    <a:solidFill>
                      <a:prstClr val="black"/>
                    </a:solidFill>
                  </a:rPr>
                  <a:t>II </a:t>
                </a:r>
                <a:endParaRPr lang="ru-RU" sz="10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30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,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0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 МВт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41F61B-10E1-BE1F-C5FE-D29EC7035D1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79778" y="2589950"/>
                <a:ext cx="1644730" cy="553600"/>
              </a:xfrm>
              <a:prstGeom prst="wedgeRectCallout">
                <a:avLst>
                  <a:gd name="adj1" fmla="val 92901"/>
                  <a:gd name="adj2" fmla="val -29127"/>
                </a:avLst>
              </a:prstGeom>
              <a:solidFill>
                <a:srgbClr val="77A0A3">
                  <a:alpha val="69804"/>
                </a:srgbClr>
              </a:solidFill>
            </p:spPr>
            <p:txBody>
              <a:bodyPr wrap="none" rtlCol="0">
                <a:noAutofit/>
              </a:bodyPr>
              <a:lstStyle>
                <a:defPPr>
                  <a:defRPr lang="en-US"/>
                </a:defPPr>
                <a:lvl1pPr algn="ctr">
                  <a:defRPr sz="1200" b="1">
                    <a:latin typeface="Segoe UI" panose="020B0502040204020203" pitchFamily="34" charset="0"/>
                    <a:cs typeface="Segoe UI" panose="020B0502040204020203" pitchFamily="34" charset="0"/>
                  </a:defRPr>
                </a:lvl1pPr>
              </a:lstStyle>
              <a:p>
                <a:pPr lvl="0">
                  <a:defRPr/>
                </a:pPr>
                <a:r>
                  <a:rPr lang="ru-RU" sz="1000" dirty="0">
                    <a:solidFill>
                      <a:prstClr val="black"/>
                    </a:solidFill>
                  </a:rPr>
                  <a:t>ГЭС </a:t>
                </a:r>
                <a:r>
                  <a:rPr kumimoji="0" lang="ru-RU" sz="1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Каслети</a:t>
                </a: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 II</a:t>
                </a:r>
              </a:p>
              <a:p>
                <a:pPr lvl="0"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8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,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1 </a:t>
                </a:r>
                <a:r>
                  <a:rPr lang="ru-RU" sz="1000" b="0" dirty="0">
                    <a:solidFill>
                      <a:prstClr val="black"/>
                    </a:solidFill>
                  </a:rPr>
                  <a:t>МВт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</p:txBody>
          </p:sp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45265178-868A-68BC-F8DF-80A0D7FAD7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02085" y="4000804"/>
                <a:ext cx="456785" cy="456785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2E7BB2C-3FB4-89B7-473A-823689966A1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98294" y="5890757"/>
                <a:ext cx="1866253" cy="511572"/>
              </a:xfrm>
              <a:prstGeom prst="wedgeRectCallout">
                <a:avLst>
                  <a:gd name="adj1" fmla="val 135680"/>
                  <a:gd name="adj2" fmla="val -308344"/>
                </a:avLst>
              </a:prstGeom>
              <a:solidFill>
                <a:srgbClr val="77A0A3">
                  <a:alpha val="69804"/>
                </a:srgbClr>
              </a:solidFill>
            </p:spPr>
            <p:txBody>
              <a:bodyPr wrap="none" rtlCol="0">
                <a:noAutofit/>
              </a:bodyPr>
              <a:lstStyle>
                <a:defPPr>
                  <a:defRPr lang="en-US"/>
                </a:defPPr>
                <a:lvl1pPr algn="ctr">
                  <a:defRPr sz="1200" b="1">
                    <a:latin typeface="Segoe UI" panose="020B0502040204020203" pitchFamily="34" charset="0"/>
                    <a:cs typeface="Segoe UI" panose="020B0502040204020203" pitchFamily="34" charset="0"/>
                  </a:defRPr>
                </a:lvl1pPr>
              </a:lstStyle>
              <a:p>
                <a:pPr lvl="0">
                  <a:defRPr/>
                </a:pPr>
                <a:r>
                  <a:rPr lang="ru-RU" sz="1000" dirty="0" err="1">
                    <a:solidFill>
                      <a:prstClr val="black"/>
                    </a:solidFill>
                  </a:rPr>
                  <a:t>Ветропарк</a:t>
                </a:r>
                <a:r>
                  <a:rPr lang="ru-RU" sz="1000" dirty="0">
                    <a:solidFill>
                      <a:prstClr val="black"/>
                    </a:solidFill>
                  </a:rPr>
                  <a:t> </a:t>
                </a:r>
                <a:r>
                  <a:rPr lang="ru-RU" sz="1000" dirty="0" err="1">
                    <a:solidFill>
                      <a:prstClr val="black"/>
                    </a:solidFill>
                  </a:rPr>
                  <a:t>Картли</a:t>
                </a:r>
                <a:endParaRPr lang="ru-RU" sz="10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20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,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7 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МВт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</p:txBody>
          </p:sp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9FA54B41-476D-5CB1-D2FF-0DC2F49E13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33016" y="1770561"/>
                <a:ext cx="1644730" cy="553600"/>
              </a:xfrm>
              <a:prstGeom prst="wedgeRectCallout">
                <a:avLst>
                  <a:gd name="adj1" fmla="val 79871"/>
                  <a:gd name="adj2" fmla="val 47999"/>
                </a:avLst>
              </a:prstGeom>
              <a:solidFill>
                <a:srgbClr val="C1CED6">
                  <a:alpha val="80000"/>
                </a:srgbClr>
              </a:solidFill>
            </p:spPr>
            <p:txBody>
              <a:bodyPr wrap="none" rtlCol="0">
                <a:noAutofit/>
              </a:bodyPr>
              <a:lstStyle>
                <a:defPPr>
                  <a:defRPr lang="en-US"/>
                </a:defPPr>
                <a:lvl1pPr algn="ctr">
                  <a:defRPr sz="1200" b="1">
                    <a:latin typeface="Segoe UI" panose="020B0502040204020203" pitchFamily="34" charset="0"/>
                    <a:cs typeface="Segoe UI" panose="020B0502040204020203" pitchFamily="34" charset="0"/>
                  </a:defRPr>
                </a:lvl1pPr>
              </a:lstStyle>
              <a:p>
                <a:pPr lvl="0">
                  <a:defRPr/>
                </a:pPr>
                <a:r>
                  <a:rPr lang="ru-RU" sz="1000" dirty="0">
                    <a:solidFill>
                      <a:prstClr val="black"/>
                    </a:solidFill>
                  </a:rPr>
                  <a:t>ГЭС </a:t>
                </a:r>
                <a:r>
                  <a:rPr lang="ru-RU" sz="1000" dirty="0" err="1">
                    <a:solidFill>
                      <a:prstClr val="black"/>
                    </a:solidFill>
                  </a:rPr>
                  <a:t>Дарчи</a:t>
                </a:r>
                <a:endParaRPr lang="ru-RU" sz="10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r>
                  <a:rPr lang="ru-RU" sz="1000" b="0" dirty="0">
                    <a:solidFill>
                      <a:prstClr val="black"/>
                    </a:solidFill>
                  </a:rPr>
                  <a:t>18,0 МВт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</p:txBody>
          </p:sp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B276F224-237A-05D1-9543-1AF1B88C018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33016" y="5159756"/>
                <a:ext cx="1644729" cy="553600"/>
              </a:xfrm>
              <a:prstGeom prst="wedgeRectCallout">
                <a:avLst>
                  <a:gd name="adj1" fmla="val 88791"/>
                  <a:gd name="adj2" fmla="val -180506"/>
                </a:avLst>
              </a:prstGeom>
              <a:solidFill>
                <a:srgbClr val="C1CED6">
                  <a:alpha val="80000"/>
                </a:srgbClr>
              </a:solidFill>
            </p:spPr>
            <p:txBody>
              <a:bodyPr wrap="none" rtlCol="0">
                <a:noAutofit/>
              </a:bodyPr>
              <a:lstStyle>
                <a:defPPr>
                  <a:defRPr lang="en-US"/>
                </a:defPPr>
                <a:lvl1pPr algn="ctr">
                  <a:defRPr sz="1200" b="1">
                    <a:latin typeface="Segoe UI" panose="020B0502040204020203" pitchFamily="34" charset="0"/>
                    <a:cs typeface="Segoe UI" panose="020B0502040204020203" pitchFamily="34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ГЭС </a:t>
                </a:r>
                <a:r>
                  <a:rPr kumimoji="0" lang="ru-RU" sz="1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Зоти</a:t>
                </a:r>
                <a:endPara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46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,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0 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МВт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</p:txBody>
          </p:sp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76BF7FA0-9782-33EC-C991-4DB5EEC82E8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19223" y="5874880"/>
                <a:ext cx="1644730" cy="523375"/>
              </a:xfrm>
              <a:prstGeom prst="wedgeRectCallout">
                <a:avLst>
                  <a:gd name="adj1" fmla="val -29557"/>
                  <a:gd name="adj2" fmla="val -185232"/>
                </a:avLst>
              </a:prstGeom>
              <a:solidFill>
                <a:srgbClr val="D9D9D9">
                  <a:alpha val="30196"/>
                </a:srgbClr>
              </a:solidFill>
            </p:spPr>
            <p:txBody>
              <a:bodyPr wrap="none" rtlCol="0">
                <a:noAutofit/>
              </a:bodyPr>
              <a:lstStyle>
                <a:defPPr>
                  <a:defRPr lang="en-US"/>
                </a:defPPr>
                <a:lvl1pPr algn="ctr">
                  <a:defRPr sz="1200" b="1">
                    <a:latin typeface="Segoe UI" panose="020B0502040204020203" pitchFamily="34" charset="0"/>
                    <a:cs typeface="Segoe UI" panose="020B0502040204020203" pitchFamily="34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ВЭС </a:t>
                </a:r>
                <a:r>
                  <a:rPr kumimoji="0" lang="ru-RU" sz="1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Плеви</a:t>
                </a:r>
                <a:endPara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a-GE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49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,</a:t>
                </a:r>
                <a:r>
                  <a:rPr kumimoji="0" lang="ka-GE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0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 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МВт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</p:txBody>
          </p:sp>
          <p:sp>
            <p:nvSpPr>
              <p:cNvPr id="240" name="TextBox 239">
                <a:extLst>
                  <a:ext uri="{FF2B5EF4-FFF2-40B4-BE49-F238E27FC236}">
                    <a16:creationId xmlns:a16="http://schemas.microsoft.com/office/drawing/2014/main" id="{CEF54867-2F15-36E3-6850-14048D6F60B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066101" y="5520106"/>
                <a:ext cx="1508759" cy="461620"/>
              </a:xfrm>
              <a:prstGeom prst="wedgeRectCallout">
                <a:avLst>
                  <a:gd name="adj1" fmla="val -102391"/>
                  <a:gd name="adj2" fmla="val -84651"/>
                </a:avLst>
              </a:prstGeom>
              <a:solidFill>
                <a:srgbClr val="77A0A3">
                  <a:alpha val="69804"/>
                </a:srgbClr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000" b="1" dirty="0">
                    <a:solidFill>
                      <a:prstClr val="black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ГЭС </a:t>
                </a:r>
                <a:r>
                  <a:rPr lang="ru-RU" sz="1000" b="1" dirty="0" err="1">
                    <a:solidFill>
                      <a:prstClr val="black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Дебада</a:t>
                </a:r>
                <a:endPara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3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,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2 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МВт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</p:txBody>
          </p:sp>
          <p:sp>
            <p:nvSpPr>
              <p:cNvPr id="241" name="TextBox 240">
                <a:extLst>
                  <a:ext uri="{FF2B5EF4-FFF2-40B4-BE49-F238E27FC236}">
                    <a16:creationId xmlns:a16="http://schemas.microsoft.com/office/drawing/2014/main" id="{C3F0778A-10A9-7677-66C7-A4AAC8572FA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86764" y="3397926"/>
                <a:ext cx="1508759" cy="499187"/>
              </a:xfrm>
              <a:prstGeom prst="wedgeRectCallout">
                <a:avLst>
                  <a:gd name="adj1" fmla="val 191380"/>
                  <a:gd name="adj2" fmla="val -15483"/>
                </a:avLst>
              </a:prstGeom>
              <a:solidFill>
                <a:srgbClr val="D9D9D9">
                  <a:alpha val="30196"/>
                </a:srgbClr>
              </a:solidFill>
            </p:spPr>
            <p:txBody>
              <a:bodyPr wrap="none" rtlCol="0">
                <a:noAutofit/>
              </a:bodyPr>
              <a:lstStyle>
                <a:defPPr>
                  <a:defRPr lang="en-US"/>
                </a:defPPr>
                <a:lvl1pPr algn="ctr">
                  <a:defRPr sz="1200" b="1">
                    <a:latin typeface="Segoe UI" panose="020B0502040204020203" pitchFamily="34" charset="0"/>
                    <a:cs typeface="Segoe UI" panose="020B0502040204020203" pitchFamily="34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ВЭС Ткибули</a:t>
                </a:r>
                <a:endPara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a-GE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39</a:t>
                </a:r>
                <a:r>
                  <a:rPr lang="ru-RU" sz="1000" b="0" dirty="0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,</a:t>
                </a:r>
                <a:r>
                  <a:rPr kumimoji="0" lang="ka-GE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6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 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МВт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</p:txBody>
          </p:sp>
          <p:sp>
            <p:nvSpPr>
              <p:cNvPr id="259" name="TextBox 258">
                <a:extLst>
                  <a:ext uri="{FF2B5EF4-FFF2-40B4-BE49-F238E27FC236}">
                    <a16:creationId xmlns:a16="http://schemas.microsoft.com/office/drawing/2014/main" id="{828FD626-C06E-2E11-78D2-6FC4B4C385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229881" y="3005457"/>
                <a:ext cx="1934215" cy="553600"/>
              </a:xfrm>
              <a:prstGeom prst="wedgeRectCallout">
                <a:avLst>
                  <a:gd name="adj1" fmla="val -52242"/>
                  <a:gd name="adj2" fmla="val 144701"/>
                </a:avLst>
              </a:prstGeom>
              <a:solidFill>
                <a:srgbClr val="77A0A3">
                  <a:alpha val="69804"/>
                </a:srgbClr>
              </a:solidFill>
            </p:spPr>
            <p:txBody>
              <a:bodyPr wrap="none" rtlCol="0">
                <a:noAutofit/>
              </a:bodyPr>
              <a:lstStyle>
                <a:defPPr>
                  <a:defRPr lang="en-US"/>
                </a:defPPr>
                <a:lvl1pPr algn="ctr">
                  <a:defRPr sz="1200" b="1">
                    <a:latin typeface="Segoe UI" panose="020B0502040204020203" pitchFamily="34" charset="0"/>
                    <a:cs typeface="Segoe UI" panose="020B0502040204020203" pitchFamily="34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ГЭС Ахмета</a:t>
                </a:r>
                <a:endPara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9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,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1 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МВт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611202B-B486-91F3-85D0-3AC6142B687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35539" y="2183281"/>
                <a:ext cx="1994343" cy="553600"/>
              </a:xfrm>
              <a:prstGeom prst="wedgeRectCallout">
                <a:avLst>
                  <a:gd name="adj1" fmla="val -2875"/>
                  <a:gd name="adj2" fmla="val 296132"/>
                </a:avLst>
              </a:prstGeom>
              <a:solidFill>
                <a:srgbClr val="D9D9D9">
                  <a:alpha val="30000"/>
                </a:srgbClr>
              </a:solidFill>
            </p:spPr>
            <p:txBody>
              <a:bodyPr wrap="none" rtlCol="0">
                <a:noAutofit/>
              </a:bodyPr>
              <a:lstStyle>
                <a:defPPr>
                  <a:defRPr lang="en-US"/>
                </a:defPPr>
                <a:lvl1pPr algn="ctr">
                  <a:defRPr sz="1200" b="1">
                    <a:latin typeface="Segoe UI" panose="020B0502040204020203" pitchFamily="34" charset="0"/>
                    <a:cs typeface="Segoe UI" panose="020B0502040204020203" pitchFamily="34" charset="0"/>
                  </a:defRPr>
                </a:lvl1pPr>
              </a:lstStyle>
              <a:p>
                <a:pPr lvl="0">
                  <a:defRPr/>
                </a:pPr>
                <a:r>
                  <a:rPr lang="ru-RU" sz="1000" dirty="0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Солнечная </a:t>
                </a:r>
              </a:p>
              <a:p>
                <a:pPr lvl="0">
                  <a:defRPr/>
                </a:pPr>
                <a:r>
                  <a:rPr lang="ru-RU" sz="1000" dirty="0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электростанция  </a:t>
                </a:r>
                <a:r>
                  <a:rPr lang="ru-RU" sz="1000" dirty="0" err="1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Картли</a:t>
                </a:r>
                <a:endParaRPr lang="ru-RU" sz="1000" dirty="0">
                  <a:solidFill>
                    <a:prstClr val="black">
                      <a:lumMod val="85000"/>
                      <a:lumOff val="15000"/>
                    </a:prstClr>
                  </a:solidFill>
                </a:endParaRPr>
              </a:p>
              <a:p>
                <a:pPr lvl="0"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5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,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0 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85000"/>
                        <a:lumOff val="1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МВт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EE7CC30-205C-E587-A330-177ADE226E5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72106" y="5887006"/>
                <a:ext cx="1644729" cy="511572"/>
              </a:xfrm>
              <a:prstGeom prst="wedgeRectCallout">
                <a:avLst>
                  <a:gd name="adj1" fmla="val 55916"/>
                  <a:gd name="adj2" fmla="val -238908"/>
                </a:avLst>
              </a:prstGeom>
              <a:solidFill>
                <a:srgbClr val="C1CED6">
                  <a:alpha val="80000"/>
                </a:srgbClr>
              </a:solidFill>
            </p:spPr>
            <p:txBody>
              <a:bodyPr wrap="none" rtlCol="0">
                <a:noAutofit/>
              </a:bodyPr>
              <a:lstStyle>
                <a:defPPr>
                  <a:defRPr lang="en-US"/>
                </a:defPPr>
                <a:lvl1pPr algn="ctr">
                  <a:defRPr sz="1200" b="1">
                    <a:latin typeface="Segoe UI" panose="020B0502040204020203" pitchFamily="34" charset="0"/>
                    <a:cs typeface="Segoe UI" panose="020B0502040204020203" pitchFamily="34" charset="0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ВЭС Каспий</a:t>
                </a:r>
                <a:endPara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ka-GE" sz="1000" b="0" dirty="0">
                    <a:solidFill>
                      <a:prstClr val="black"/>
                    </a:solidFill>
                  </a:rPr>
                  <a:t>80</a:t>
                </a:r>
                <a:r>
                  <a:rPr lang="ru-RU" sz="1000" b="0" dirty="0">
                    <a:solidFill>
                      <a:prstClr val="black"/>
                    </a:solidFill>
                  </a:rPr>
                  <a:t>,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0 </a:t>
                </a:r>
                <a:r>
                  <a:rPr kumimoji="0" lang="ru-R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rPr>
                  <a:t>МВт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5D6577F6-FEF2-B4EA-8898-F85B2AE9DE2B}"/>
                </a:ext>
              </a:extLst>
            </p:cNvPr>
            <p:cNvSpPr/>
            <p:nvPr/>
          </p:nvSpPr>
          <p:spPr>
            <a:xfrm>
              <a:off x="10647632" y="1479204"/>
              <a:ext cx="365760" cy="147601"/>
            </a:xfrm>
            <a:prstGeom prst="rect">
              <a:avLst/>
            </a:prstGeom>
            <a:solidFill>
              <a:srgbClr val="77A0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218A8C52-9592-A016-E472-BB255B37BF28}"/>
                </a:ext>
              </a:extLst>
            </p:cNvPr>
            <p:cNvSpPr txBox="1"/>
            <p:nvPr/>
          </p:nvSpPr>
          <p:spPr>
            <a:xfrm>
              <a:off x="10987704" y="1469751"/>
              <a:ext cx="946931" cy="1609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ru-RU" sz="800" dirty="0">
                  <a:solidFill>
                    <a:prstClr val="black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Операционные активы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pic>
          <p:nvPicPr>
            <p:cNvPr id="208" name="Picture 207">
              <a:extLst>
                <a:ext uri="{FF2B5EF4-FFF2-40B4-BE49-F238E27FC236}">
                  <a16:creationId xmlns:a16="http://schemas.microsoft.com/office/drawing/2014/main" id="{D70C4C54-2721-90C8-F91D-DB1108D3F8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7613" y="3793383"/>
              <a:ext cx="182880" cy="182880"/>
            </a:xfrm>
            <a:prstGeom prst="rect">
              <a:avLst/>
            </a:prstGeom>
          </p:spPr>
        </p:pic>
        <p:pic>
          <p:nvPicPr>
            <p:cNvPr id="222" name="Picture 221">
              <a:extLst>
                <a:ext uri="{FF2B5EF4-FFF2-40B4-BE49-F238E27FC236}">
                  <a16:creationId xmlns:a16="http://schemas.microsoft.com/office/drawing/2014/main" id="{2BBA32DD-3428-1E07-19F6-8A2C4501B9A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1686" y="3140287"/>
              <a:ext cx="182880" cy="182880"/>
            </a:xfrm>
            <a:prstGeom prst="rect">
              <a:avLst/>
            </a:prstGeom>
          </p:spPr>
        </p:pic>
        <p:pic>
          <p:nvPicPr>
            <p:cNvPr id="224" name="Picture 223">
              <a:extLst>
                <a:ext uri="{FF2B5EF4-FFF2-40B4-BE49-F238E27FC236}">
                  <a16:creationId xmlns:a16="http://schemas.microsoft.com/office/drawing/2014/main" id="{EDD33983-B446-38D9-301A-ACA81A71D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8413" y="2970137"/>
              <a:ext cx="182880" cy="182880"/>
            </a:xfrm>
            <a:prstGeom prst="rect">
              <a:avLst/>
            </a:prstGeom>
          </p:spPr>
        </p:pic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C01EC97B-5D97-02B1-D1BF-243FE66FB8AF}"/>
                </a:ext>
              </a:extLst>
            </p:cNvPr>
            <p:cNvGrpSpPr/>
            <p:nvPr/>
          </p:nvGrpSpPr>
          <p:grpSpPr>
            <a:xfrm>
              <a:off x="9197263" y="3430999"/>
              <a:ext cx="296213" cy="276970"/>
              <a:chOff x="6303058" y="3285817"/>
              <a:chExt cx="296213" cy="276970"/>
            </a:xfrm>
          </p:grpSpPr>
          <p:sp>
            <p:nvSpPr>
              <p:cNvPr id="232" name="Freeform 15">
                <a:extLst>
                  <a:ext uri="{FF2B5EF4-FFF2-40B4-BE49-F238E27FC236}">
                    <a16:creationId xmlns:a16="http://schemas.microsoft.com/office/drawing/2014/main" id="{1F7F1CD4-355F-4359-A3C2-0F4693E860C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394597" y="3285817"/>
                <a:ext cx="204674" cy="274320"/>
              </a:xfrm>
              <a:custGeom>
                <a:avLst/>
                <a:gdLst>
                  <a:gd name="T0" fmla="*/ 0 w 591"/>
                  <a:gd name="T1" fmla="*/ 0 h 792"/>
                  <a:gd name="T2" fmla="*/ 292 w 591"/>
                  <a:gd name="T3" fmla="*/ 224 h 792"/>
                  <a:gd name="T4" fmla="*/ 588 w 591"/>
                  <a:gd name="T5" fmla="*/ 160 h 792"/>
                  <a:gd name="T6" fmla="*/ 540 w 591"/>
                  <a:gd name="T7" fmla="*/ 200 h 792"/>
                  <a:gd name="T8" fmla="*/ 300 w 591"/>
                  <a:gd name="T9" fmla="*/ 260 h 792"/>
                  <a:gd name="T10" fmla="*/ 276 w 591"/>
                  <a:gd name="T11" fmla="*/ 296 h 792"/>
                  <a:gd name="T12" fmla="*/ 276 w 591"/>
                  <a:gd name="T13" fmla="*/ 792 h 792"/>
                  <a:gd name="T14" fmla="*/ 220 w 591"/>
                  <a:gd name="T15" fmla="*/ 792 h 792"/>
                  <a:gd name="T16" fmla="*/ 220 w 591"/>
                  <a:gd name="T17" fmla="*/ 396 h 792"/>
                  <a:gd name="T18" fmla="*/ 148 w 591"/>
                  <a:gd name="T19" fmla="*/ 600 h 792"/>
                  <a:gd name="T20" fmla="*/ 208 w 591"/>
                  <a:gd name="T21" fmla="*/ 236 h 792"/>
                  <a:gd name="T22" fmla="*/ 0 w 591"/>
                  <a:gd name="T23" fmla="*/ 0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1" h="792">
                    <a:moveTo>
                      <a:pt x="0" y="0"/>
                    </a:moveTo>
                    <a:cubicBezTo>
                      <a:pt x="143" y="28"/>
                      <a:pt x="161" y="183"/>
                      <a:pt x="292" y="224"/>
                    </a:cubicBezTo>
                    <a:cubicBezTo>
                      <a:pt x="389" y="201"/>
                      <a:pt x="490" y="182"/>
                      <a:pt x="588" y="160"/>
                    </a:cubicBezTo>
                    <a:cubicBezTo>
                      <a:pt x="591" y="180"/>
                      <a:pt x="560" y="190"/>
                      <a:pt x="540" y="200"/>
                    </a:cubicBezTo>
                    <a:cubicBezTo>
                      <a:pt x="476" y="230"/>
                      <a:pt x="371" y="239"/>
                      <a:pt x="300" y="260"/>
                    </a:cubicBezTo>
                    <a:cubicBezTo>
                      <a:pt x="294" y="274"/>
                      <a:pt x="285" y="285"/>
                      <a:pt x="276" y="296"/>
                    </a:cubicBezTo>
                    <a:cubicBezTo>
                      <a:pt x="276" y="461"/>
                      <a:pt x="276" y="627"/>
                      <a:pt x="276" y="792"/>
                    </a:cubicBezTo>
                    <a:cubicBezTo>
                      <a:pt x="257" y="792"/>
                      <a:pt x="239" y="792"/>
                      <a:pt x="220" y="792"/>
                    </a:cubicBezTo>
                    <a:cubicBezTo>
                      <a:pt x="220" y="660"/>
                      <a:pt x="220" y="528"/>
                      <a:pt x="220" y="396"/>
                    </a:cubicBezTo>
                    <a:cubicBezTo>
                      <a:pt x="192" y="460"/>
                      <a:pt x="181" y="541"/>
                      <a:pt x="148" y="600"/>
                    </a:cubicBezTo>
                    <a:cubicBezTo>
                      <a:pt x="123" y="450"/>
                      <a:pt x="230" y="359"/>
                      <a:pt x="208" y="236"/>
                    </a:cubicBezTo>
                    <a:cubicBezTo>
                      <a:pt x="141" y="155"/>
                      <a:pt x="65" y="83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pic>
            <p:nvPicPr>
              <p:cNvPr id="233" name="Graphic 232" descr="Magnifying glass outline">
                <a:extLst>
                  <a:ext uri="{FF2B5EF4-FFF2-40B4-BE49-F238E27FC236}">
                    <a16:creationId xmlns:a16="http://schemas.microsoft.com/office/drawing/2014/main" id="{8DD50C47-164A-342B-F3F2-6117178679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553790">
                <a:off x="6303058" y="3379907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234" name="Graphic 233" descr="Bar chart with solid fill">
                <a:extLst>
                  <a:ext uri="{FF2B5EF4-FFF2-40B4-BE49-F238E27FC236}">
                    <a16:creationId xmlns:a16="http://schemas.microsoft.com/office/drawing/2014/main" id="{9498E5AC-F322-8612-60E6-03793A3E5D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6330950" y="3400425"/>
                <a:ext cx="91440" cy="91440"/>
              </a:xfrm>
              <a:prstGeom prst="rect">
                <a:avLst/>
              </a:prstGeom>
            </p:spPr>
          </p:pic>
        </p:grpSp>
        <p:grpSp>
          <p:nvGrpSpPr>
            <p:cNvPr id="235" name="Group 234">
              <a:extLst>
                <a:ext uri="{FF2B5EF4-FFF2-40B4-BE49-F238E27FC236}">
                  <a16:creationId xmlns:a16="http://schemas.microsoft.com/office/drawing/2014/main" id="{50FE3BA9-C989-B397-7292-227E1922BCFA}"/>
                </a:ext>
              </a:extLst>
            </p:cNvPr>
            <p:cNvGrpSpPr/>
            <p:nvPr/>
          </p:nvGrpSpPr>
          <p:grpSpPr>
            <a:xfrm>
              <a:off x="9830364" y="3588785"/>
              <a:ext cx="296213" cy="276970"/>
              <a:chOff x="6303058" y="3285817"/>
              <a:chExt cx="296213" cy="276970"/>
            </a:xfrm>
          </p:grpSpPr>
          <p:sp>
            <p:nvSpPr>
              <p:cNvPr id="236" name="Freeform 15">
                <a:extLst>
                  <a:ext uri="{FF2B5EF4-FFF2-40B4-BE49-F238E27FC236}">
                    <a16:creationId xmlns:a16="http://schemas.microsoft.com/office/drawing/2014/main" id="{9CF41458-70A7-C0B0-A53E-4585C1EA87A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394597" y="3285817"/>
                <a:ext cx="204674" cy="274320"/>
              </a:xfrm>
              <a:custGeom>
                <a:avLst/>
                <a:gdLst>
                  <a:gd name="T0" fmla="*/ 0 w 591"/>
                  <a:gd name="T1" fmla="*/ 0 h 792"/>
                  <a:gd name="T2" fmla="*/ 292 w 591"/>
                  <a:gd name="T3" fmla="*/ 224 h 792"/>
                  <a:gd name="T4" fmla="*/ 588 w 591"/>
                  <a:gd name="T5" fmla="*/ 160 h 792"/>
                  <a:gd name="T6" fmla="*/ 540 w 591"/>
                  <a:gd name="T7" fmla="*/ 200 h 792"/>
                  <a:gd name="T8" fmla="*/ 300 w 591"/>
                  <a:gd name="T9" fmla="*/ 260 h 792"/>
                  <a:gd name="T10" fmla="*/ 276 w 591"/>
                  <a:gd name="T11" fmla="*/ 296 h 792"/>
                  <a:gd name="T12" fmla="*/ 276 w 591"/>
                  <a:gd name="T13" fmla="*/ 792 h 792"/>
                  <a:gd name="T14" fmla="*/ 220 w 591"/>
                  <a:gd name="T15" fmla="*/ 792 h 792"/>
                  <a:gd name="T16" fmla="*/ 220 w 591"/>
                  <a:gd name="T17" fmla="*/ 396 h 792"/>
                  <a:gd name="T18" fmla="*/ 148 w 591"/>
                  <a:gd name="T19" fmla="*/ 600 h 792"/>
                  <a:gd name="T20" fmla="*/ 208 w 591"/>
                  <a:gd name="T21" fmla="*/ 236 h 792"/>
                  <a:gd name="T22" fmla="*/ 0 w 591"/>
                  <a:gd name="T23" fmla="*/ 0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1" h="792">
                    <a:moveTo>
                      <a:pt x="0" y="0"/>
                    </a:moveTo>
                    <a:cubicBezTo>
                      <a:pt x="143" y="28"/>
                      <a:pt x="161" y="183"/>
                      <a:pt x="292" y="224"/>
                    </a:cubicBezTo>
                    <a:cubicBezTo>
                      <a:pt x="389" y="201"/>
                      <a:pt x="490" y="182"/>
                      <a:pt x="588" y="160"/>
                    </a:cubicBezTo>
                    <a:cubicBezTo>
                      <a:pt x="591" y="180"/>
                      <a:pt x="560" y="190"/>
                      <a:pt x="540" y="200"/>
                    </a:cubicBezTo>
                    <a:cubicBezTo>
                      <a:pt x="476" y="230"/>
                      <a:pt x="371" y="239"/>
                      <a:pt x="300" y="260"/>
                    </a:cubicBezTo>
                    <a:cubicBezTo>
                      <a:pt x="294" y="274"/>
                      <a:pt x="285" y="285"/>
                      <a:pt x="276" y="296"/>
                    </a:cubicBezTo>
                    <a:cubicBezTo>
                      <a:pt x="276" y="461"/>
                      <a:pt x="276" y="627"/>
                      <a:pt x="276" y="792"/>
                    </a:cubicBezTo>
                    <a:cubicBezTo>
                      <a:pt x="257" y="792"/>
                      <a:pt x="239" y="792"/>
                      <a:pt x="220" y="792"/>
                    </a:cubicBezTo>
                    <a:cubicBezTo>
                      <a:pt x="220" y="660"/>
                      <a:pt x="220" y="528"/>
                      <a:pt x="220" y="396"/>
                    </a:cubicBezTo>
                    <a:cubicBezTo>
                      <a:pt x="192" y="460"/>
                      <a:pt x="181" y="541"/>
                      <a:pt x="148" y="600"/>
                    </a:cubicBezTo>
                    <a:cubicBezTo>
                      <a:pt x="123" y="450"/>
                      <a:pt x="230" y="359"/>
                      <a:pt x="208" y="236"/>
                    </a:cubicBezTo>
                    <a:cubicBezTo>
                      <a:pt x="141" y="155"/>
                      <a:pt x="65" y="83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pic>
            <p:nvPicPr>
              <p:cNvPr id="237" name="Graphic 236" descr="Magnifying glass outline">
                <a:extLst>
                  <a:ext uri="{FF2B5EF4-FFF2-40B4-BE49-F238E27FC236}">
                    <a16:creationId xmlns:a16="http://schemas.microsoft.com/office/drawing/2014/main" id="{3CA0B56D-0599-AA61-BF5A-E5CD538A6C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553790">
                <a:off x="6303058" y="3379907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238" name="Graphic 237" descr="Bar chart with solid fill">
                <a:extLst>
                  <a:ext uri="{FF2B5EF4-FFF2-40B4-BE49-F238E27FC236}">
                    <a16:creationId xmlns:a16="http://schemas.microsoft.com/office/drawing/2014/main" id="{8F6F4553-8E2F-64DE-B333-991423F5F5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6330950" y="3400425"/>
                <a:ext cx="91440" cy="91440"/>
              </a:xfrm>
              <a:prstGeom prst="rect">
                <a:avLst/>
              </a:prstGeom>
            </p:spPr>
          </p:pic>
        </p:grpSp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B668BAEE-69F3-323A-EE8F-11EA492844E0}"/>
                </a:ext>
              </a:extLst>
            </p:cNvPr>
            <p:cNvSpPr txBox="1">
              <a:spLocks/>
            </p:cNvSpPr>
            <p:nvPr/>
          </p:nvSpPr>
          <p:spPr>
            <a:xfrm>
              <a:off x="6122278" y="3484059"/>
              <a:ext cx="1067748" cy="358482"/>
            </a:xfrm>
            <a:prstGeom prst="wedgeRectCallout">
              <a:avLst>
                <a:gd name="adj1" fmla="val 132861"/>
                <a:gd name="adj2" fmla="val -105628"/>
              </a:avLst>
            </a:prstGeom>
            <a:solidFill>
              <a:srgbClr val="D9D9D9">
                <a:alpha val="30196"/>
              </a:srgbClr>
            </a:solidFill>
          </p:spPr>
          <p:txBody>
            <a:bodyPr wrap="none" rtlCol="0">
              <a:noAutofit/>
            </a:bodyPr>
            <a:lstStyle>
              <a:defPPr>
                <a:defRPr lang="en-US"/>
              </a:defPPr>
              <a:lvl1pPr algn="ctr">
                <a:defRPr sz="1200" b="1">
                  <a:latin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ВЭС Кутаиси</a:t>
              </a: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2</a:t>
              </a:r>
              <a:r>
                <a:rPr kumimoji="0" lang="ka-GE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4</a:t>
              </a:r>
              <a:r>
                <a:rPr kumimoji="0" lang="ru-R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,</a:t>
              </a:r>
              <a:r>
                <a:rPr kumimoji="0" lang="ka-GE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0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 </a:t>
              </a:r>
              <a:r>
                <a:rPr kumimoji="0" lang="ru-R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МВт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FF11A9C6-75A6-4FAE-6365-8DDB653F33CE}"/>
                </a:ext>
              </a:extLst>
            </p:cNvPr>
            <p:cNvSpPr/>
            <p:nvPr/>
          </p:nvSpPr>
          <p:spPr>
            <a:xfrm>
              <a:off x="10644098" y="1695390"/>
              <a:ext cx="365760" cy="147601"/>
            </a:xfrm>
            <a:prstGeom prst="rect">
              <a:avLst/>
            </a:prstGeom>
            <a:solidFill>
              <a:srgbClr val="CDD8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563030C0-12F7-4560-953F-39D52F4CAC82}"/>
                </a:ext>
              </a:extLst>
            </p:cNvPr>
            <p:cNvSpPr txBox="1"/>
            <p:nvPr/>
          </p:nvSpPr>
          <p:spPr>
            <a:xfrm>
              <a:off x="10984427" y="1688011"/>
              <a:ext cx="1007043" cy="252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ru-RU" sz="800" dirty="0">
                  <a:solidFill>
                    <a:prstClr val="black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Проекты на завершающей стадии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D51528E0-AD40-41CE-92BD-508009479D83}"/>
                </a:ext>
              </a:extLst>
            </p:cNvPr>
            <p:cNvSpPr txBox="1">
              <a:spLocks/>
            </p:cNvSpPr>
            <p:nvPr/>
          </p:nvSpPr>
          <p:spPr>
            <a:xfrm>
              <a:off x="10955158" y="3683863"/>
              <a:ext cx="979477" cy="358483"/>
            </a:xfrm>
            <a:prstGeom prst="wedgeRectCallout">
              <a:avLst>
                <a:gd name="adj1" fmla="val -133385"/>
                <a:gd name="adj2" fmla="val -32952"/>
              </a:avLst>
            </a:prstGeom>
            <a:solidFill>
              <a:srgbClr val="C1CED6">
                <a:alpha val="80000"/>
              </a:srgbClr>
            </a:solidFill>
          </p:spPr>
          <p:txBody>
            <a:bodyPr wrap="none" rtlCol="0">
              <a:noAutofit/>
            </a:bodyPr>
            <a:lstStyle>
              <a:defPPr>
                <a:defRPr lang="en-US"/>
              </a:defPPr>
              <a:lvl1pPr algn="ctr">
                <a:defRPr sz="1200" b="1">
                  <a:latin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ГЭС Тбилиси</a:t>
              </a: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5</a:t>
              </a:r>
              <a:r>
                <a:rPr kumimoji="0" lang="ka-GE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0</a:t>
              </a:r>
              <a:r>
                <a:rPr kumimoji="0" lang="ru-R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,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0 </a:t>
              </a:r>
              <a:r>
                <a:rPr kumimoji="0" lang="ru-R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МВт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1A8E4F54-63D4-F2B3-FB7E-E675DE00B7AB}"/>
              </a:ext>
            </a:extLst>
          </p:cNvPr>
          <p:cNvSpPr/>
          <p:nvPr/>
        </p:nvSpPr>
        <p:spPr>
          <a:xfrm>
            <a:off x="296649" y="1040560"/>
            <a:ext cx="3617803" cy="324020"/>
          </a:xfrm>
          <a:prstGeom prst="rect">
            <a:avLst/>
          </a:prstGeom>
          <a:solidFill>
            <a:srgbClr val="255E57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Key Numbers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3E6FF1C-03E2-0C81-1A83-187015E6F177}"/>
              </a:ext>
            </a:extLst>
          </p:cNvPr>
          <p:cNvCxnSpPr/>
          <p:nvPr/>
        </p:nvCxnSpPr>
        <p:spPr>
          <a:xfrm>
            <a:off x="0" y="851569"/>
            <a:ext cx="12192000" cy="0"/>
          </a:xfrm>
          <a:prstGeom prst="line">
            <a:avLst/>
          </a:prstGeom>
          <a:ln w="28575">
            <a:solidFill>
              <a:srgbClr val="2D71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58" descr="Text&#10;&#10;Description automatically generated with medium confidence">
            <a:extLst>
              <a:ext uri="{FF2B5EF4-FFF2-40B4-BE49-F238E27FC236}">
                <a16:creationId xmlns:a16="http://schemas.microsoft.com/office/drawing/2014/main" id="{3C0D46E4-93F6-C9F5-482D-C367C1A8DF7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770" y="135481"/>
            <a:ext cx="1585044" cy="694944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B127840B-72A8-0715-E2B7-F0F80A2FAC3A}"/>
              </a:ext>
            </a:extLst>
          </p:cNvPr>
          <p:cNvGrpSpPr/>
          <p:nvPr/>
        </p:nvGrpSpPr>
        <p:grpSpPr>
          <a:xfrm>
            <a:off x="597583" y="1880730"/>
            <a:ext cx="2740035" cy="686150"/>
            <a:chOff x="578188" y="1579788"/>
            <a:chExt cx="2740035" cy="68615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B88B913-14E5-6982-E127-CF201A87B3B5}"/>
                </a:ext>
              </a:extLst>
            </p:cNvPr>
            <p:cNvSpPr/>
            <p:nvPr/>
          </p:nvSpPr>
          <p:spPr>
            <a:xfrm>
              <a:off x="1430875" y="1579788"/>
              <a:ext cx="1887348" cy="6861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8896" marR="173982" lvl="0" indent="0" algn="l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600"/>
                </a:spcAft>
                <a:buClr>
                  <a:srgbClr val="515348"/>
                </a:buClr>
                <a:buSzPct val="120000"/>
                <a:buFontTx/>
                <a:buNone/>
                <a:tabLst/>
                <a:defRPr/>
              </a:pPr>
              <a:r>
                <a:rPr kumimoji="0" lang="ru-RU" sz="1184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Общая мощность</a:t>
              </a:r>
              <a:endParaRPr kumimoji="0" lang="en-US" sz="1184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  <a:p>
              <a:pPr marL="88896" marR="173982" lvl="0" indent="0" algn="l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600"/>
                </a:spcAft>
                <a:buClr>
                  <a:srgbClr val="515348"/>
                </a:buClr>
                <a:buSzPct val="120000"/>
                <a:buFontTx/>
                <a:buNone/>
                <a:tabLst/>
                <a:defRPr/>
              </a:pPr>
              <a:r>
                <a:rPr kumimoji="0" lang="en-US" sz="1842" b="1" i="0" u="none" strike="noStrike" kern="1200" cap="none" spc="0" normalizeH="0" baseline="0" noProof="0" dirty="0">
                  <a:ln>
                    <a:noFill/>
                  </a:ln>
                  <a:solidFill>
                    <a:srgbClr val="518F86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∼ </a:t>
              </a:r>
              <a:r>
                <a:rPr kumimoji="0" lang="ka-GE" sz="1842" b="1" i="0" u="none" strike="noStrike" kern="1200" cap="none" spc="0" normalizeH="0" baseline="0" noProof="0" dirty="0">
                  <a:ln>
                    <a:noFill/>
                  </a:ln>
                  <a:solidFill>
                    <a:srgbClr val="518F86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38</a:t>
              </a:r>
              <a:r>
                <a:rPr kumimoji="0" lang="en-GB" sz="1842" b="1" i="0" u="none" strike="noStrike" kern="1200" cap="none" spc="0" normalizeH="0" baseline="0" noProof="0" dirty="0">
                  <a:ln>
                    <a:noFill/>
                  </a:ln>
                  <a:solidFill>
                    <a:srgbClr val="518F86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3</a:t>
              </a:r>
              <a:r>
                <a:rPr kumimoji="0" lang="en-US" sz="1842" b="1" i="0" u="none" strike="noStrike" kern="1200" cap="none" spc="0" normalizeH="0" baseline="0" noProof="0" dirty="0">
                  <a:ln>
                    <a:noFill/>
                  </a:ln>
                  <a:solidFill>
                    <a:srgbClr val="518F86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 </a:t>
              </a:r>
              <a:r>
                <a:rPr kumimoji="0" lang="ru-RU" sz="1842" b="1" i="0" u="none" strike="noStrike" kern="1200" cap="none" spc="0" normalizeH="0" baseline="0" noProof="0" dirty="0">
                  <a:ln>
                    <a:noFill/>
                  </a:ln>
                  <a:solidFill>
                    <a:srgbClr val="518F86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МВт</a:t>
              </a:r>
              <a:endParaRPr kumimoji="0" lang="en-US" sz="1842" b="1" i="0" u="none" strike="noStrike" kern="1200" cap="none" spc="0" normalizeH="0" baseline="0" noProof="0" dirty="0">
                <a:ln>
                  <a:noFill/>
                </a:ln>
                <a:solidFill>
                  <a:srgbClr val="518F86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pic>
          <p:nvPicPr>
            <p:cNvPr id="23" name="Picture 2" descr="Solar energy - Free electronics icons">
              <a:extLst>
                <a:ext uri="{FF2B5EF4-FFF2-40B4-BE49-F238E27FC236}">
                  <a16:creationId xmlns:a16="http://schemas.microsoft.com/office/drawing/2014/main" id="{126B32CF-D230-765A-F1A0-4F5D612F9E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188" y="1588712"/>
              <a:ext cx="659005" cy="6590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EEEAE5D-0752-4EBE-AC71-8139E52A15D1}"/>
              </a:ext>
            </a:extLst>
          </p:cNvPr>
          <p:cNvGrpSpPr/>
          <p:nvPr/>
        </p:nvGrpSpPr>
        <p:grpSpPr>
          <a:xfrm>
            <a:off x="566761" y="3418029"/>
            <a:ext cx="3161860" cy="895694"/>
            <a:chOff x="516544" y="2589803"/>
            <a:chExt cx="2991272" cy="89569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7FF1AA0-654B-8756-85D5-289B7C1AF16E}"/>
                </a:ext>
              </a:extLst>
            </p:cNvPr>
            <p:cNvSpPr/>
            <p:nvPr/>
          </p:nvSpPr>
          <p:spPr>
            <a:xfrm>
              <a:off x="1401993" y="2589803"/>
              <a:ext cx="2105823" cy="8956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8896" marR="173982" lvl="0">
                <a:lnSpc>
                  <a:spcPct val="115000"/>
                </a:lnSpc>
                <a:spcAft>
                  <a:spcPts val="600"/>
                </a:spcAft>
                <a:buClr>
                  <a:srgbClr val="515348"/>
                </a:buClr>
                <a:buSzPct val="120000"/>
                <a:defRPr/>
              </a:pPr>
              <a:r>
                <a:rPr lang="ru-RU" sz="1184" b="1" dirty="0">
                  <a:solidFill>
                    <a:prstClr val="black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Валовая годовая генерация</a:t>
              </a:r>
            </a:p>
            <a:p>
              <a:pPr marL="88896" marR="173982" lvl="0">
                <a:lnSpc>
                  <a:spcPct val="115000"/>
                </a:lnSpc>
                <a:spcAft>
                  <a:spcPts val="600"/>
                </a:spcAft>
                <a:buClr>
                  <a:srgbClr val="515348"/>
                </a:buClr>
                <a:buSzPct val="120000"/>
                <a:defRPr/>
              </a:pPr>
              <a:r>
                <a:rPr kumimoji="0" lang="en-US" sz="1842" b="1" i="0" u="none" strike="noStrike" kern="1200" cap="none" spc="0" normalizeH="0" baseline="0" noProof="0" dirty="0">
                  <a:ln>
                    <a:noFill/>
                  </a:ln>
                  <a:solidFill>
                    <a:srgbClr val="518F86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∼ 1</a:t>
              </a:r>
              <a:r>
                <a:rPr kumimoji="0" lang="ru-RU" sz="1842" b="1" i="0" u="none" strike="noStrike" kern="1200" cap="none" spc="0" normalizeH="0" baseline="0" noProof="0" dirty="0">
                  <a:ln>
                    <a:noFill/>
                  </a:ln>
                  <a:solidFill>
                    <a:srgbClr val="518F86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,</a:t>
              </a:r>
              <a:r>
                <a:rPr kumimoji="0" lang="ka-GE" sz="1842" b="1" i="0" u="none" strike="noStrike" kern="1200" cap="none" spc="0" normalizeH="0" baseline="0" noProof="0" dirty="0">
                  <a:ln>
                    <a:noFill/>
                  </a:ln>
                  <a:solidFill>
                    <a:srgbClr val="518F86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4</a:t>
              </a:r>
              <a:r>
                <a:rPr kumimoji="0" lang="en-US" sz="1842" b="1" i="0" u="none" strike="noStrike" kern="1200" cap="none" spc="0" normalizeH="0" baseline="0" noProof="0" dirty="0">
                  <a:ln>
                    <a:noFill/>
                  </a:ln>
                  <a:solidFill>
                    <a:srgbClr val="518F86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T</a:t>
              </a:r>
              <a:r>
                <a:rPr kumimoji="0" lang="ru-RU" sz="1842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518F86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вт</a:t>
              </a:r>
              <a:endParaRPr kumimoji="0" lang="en-US" sz="1842" b="1" i="0" u="none" strike="noStrike" kern="1200" cap="none" spc="0" normalizeH="0" baseline="0" noProof="0" dirty="0">
                <a:ln>
                  <a:noFill/>
                </a:ln>
                <a:solidFill>
                  <a:srgbClr val="518F86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pic>
          <p:nvPicPr>
            <p:cNvPr id="24" name="Picture 2" descr="File:Sustainable electricity - renewable energy icon.png - Wikimedia Commons">
              <a:extLst>
                <a:ext uri="{FF2B5EF4-FFF2-40B4-BE49-F238E27FC236}">
                  <a16:creationId xmlns:a16="http://schemas.microsoft.com/office/drawing/2014/main" id="{5DD8F51B-A98E-9623-AD05-18B98390B3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544" y="2680077"/>
              <a:ext cx="939858" cy="4963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0433034-2E65-7C71-AC66-A69D4FE3AFE9}"/>
              </a:ext>
            </a:extLst>
          </p:cNvPr>
          <p:cNvGrpSpPr/>
          <p:nvPr/>
        </p:nvGrpSpPr>
        <p:grpSpPr>
          <a:xfrm>
            <a:off x="592690" y="4966903"/>
            <a:ext cx="2749821" cy="1105239"/>
            <a:chOff x="578188" y="3691915"/>
            <a:chExt cx="2749821" cy="110523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C258237-C730-B592-B26A-41BEF3352313}"/>
                </a:ext>
              </a:extLst>
            </p:cNvPr>
            <p:cNvSpPr/>
            <p:nvPr/>
          </p:nvSpPr>
          <p:spPr>
            <a:xfrm>
              <a:off x="1473200" y="3691915"/>
              <a:ext cx="1854809" cy="11052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8896" marR="173982" lvl="0">
                <a:lnSpc>
                  <a:spcPct val="115000"/>
                </a:lnSpc>
                <a:spcAft>
                  <a:spcPts val="600"/>
                </a:spcAft>
                <a:buClr>
                  <a:srgbClr val="515348"/>
                </a:buClr>
                <a:buSzPct val="120000"/>
                <a:defRPr/>
              </a:pPr>
              <a:r>
                <a:rPr lang="ru-RU" sz="1184" b="1" dirty="0">
                  <a:solidFill>
                    <a:prstClr val="black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Коэффициент заполнения графика нагрузки</a:t>
              </a:r>
              <a:r>
                <a:rPr kumimoji="0" lang="en-US" sz="1184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, %</a:t>
              </a:r>
            </a:p>
            <a:p>
              <a:pPr marL="88896" marR="173982" lvl="0" indent="0" algn="l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600"/>
                </a:spcAft>
                <a:buClr>
                  <a:srgbClr val="515348"/>
                </a:buClr>
                <a:buSzPct val="120000"/>
                <a:buFontTx/>
                <a:buNone/>
                <a:tabLst/>
                <a:defRPr/>
              </a:pPr>
              <a:r>
                <a:rPr kumimoji="0" lang="en-US" sz="1842" b="1" i="0" u="none" strike="noStrike" kern="1200" cap="none" spc="0" normalizeH="0" baseline="0" noProof="0" dirty="0">
                  <a:ln>
                    <a:noFill/>
                  </a:ln>
                  <a:solidFill>
                    <a:srgbClr val="518F86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∼ 42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518F86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%</a:t>
              </a:r>
              <a:endParaRPr kumimoji="0" lang="en-US" sz="1842" b="1" i="0" u="none" strike="noStrike" kern="1200" cap="none" spc="0" normalizeH="0" baseline="0" noProof="0" dirty="0">
                <a:ln>
                  <a:noFill/>
                </a:ln>
                <a:solidFill>
                  <a:srgbClr val="518F86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pic>
          <p:nvPicPr>
            <p:cNvPr id="28" name="Graphic 27" descr="Battery charging with solid fill">
              <a:extLst>
                <a:ext uri="{FF2B5EF4-FFF2-40B4-BE49-F238E27FC236}">
                  <a16:creationId xmlns:a16="http://schemas.microsoft.com/office/drawing/2014/main" id="{CAEECAEC-C72C-3E66-C726-C119FB9AF2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578188" y="3701157"/>
              <a:ext cx="658368" cy="658368"/>
            </a:xfrm>
            <a:prstGeom prst="rect">
              <a:avLst/>
            </a:prstGeom>
          </p:spPr>
        </p:pic>
      </p:grpSp>
      <p:pic>
        <p:nvPicPr>
          <p:cNvPr id="37" name="Graphic 36" descr="Solar Panels with solid fill">
            <a:extLst>
              <a:ext uri="{FF2B5EF4-FFF2-40B4-BE49-F238E27FC236}">
                <a16:creationId xmlns:a16="http://schemas.microsoft.com/office/drawing/2014/main" id="{3FD51570-9ABE-536D-9EF8-6175CEF34AA9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009643" y="4077307"/>
            <a:ext cx="292587" cy="314745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3FB77D37-7BBA-E4CD-D491-4D8CD676002F}"/>
              </a:ext>
            </a:extLst>
          </p:cNvPr>
          <p:cNvGrpSpPr/>
          <p:nvPr/>
        </p:nvGrpSpPr>
        <p:grpSpPr>
          <a:xfrm>
            <a:off x="9220760" y="4894767"/>
            <a:ext cx="174974" cy="190428"/>
            <a:chOff x="9596902" y="5782314"/>
            <a:chExt cx="174974" cy="190428"/>
          </a:xfrm>
        </p:grpSpPr>
        <p:pic>
          <p:nvPicPr>
            <p:cNvPr id="8" name="Picture 7" descr="A screenshot of a video game&#10;&#10;Description automatically generated with medium confidence">
              <a:extLst>
                <a:ext uri="{FF2B5EF4-FFF2-40B4-BE49-F238E27FC236}">
                  <a16:creationId xmlns:a16="http://schemas.microsoft.com/office/drawing/2014/main" id="{A2AFD244-8CE4-67CA-74D8-7CDAA2CD7F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8" cstate="print">
              <a:extLst>
                <a:ext uri="{BEBA8EAE-BF5A-486C-A8C5-ECC9F3942E4B}">
                  <a14:imgProps xmlns:a14="http://schemas.microsoft.com/office/drawing/2010/main">
                    <a14:imgLayer r:embed="rId19">
                      <a14:imgEffect>
                        <a14:backgroundRemoval t="9961" b="96875" l="3516" r="95508">
                          <a14:foregroundMark x1="8008" y1="52539" x2="8008" y2="52539"/>
                          <a14:foregroundMark x1="3516" y1="49414" x2="3516" y2="49414"/>
                          <a14:foregroundMark x1="20117" y1="63281" x2="20117" y2="63281"/>
                          <a14:foregroundMark x1="30273" y1="66992" x2="30273" y2="66992"/>
                          <a14:foregroundMark x1="14258" y1="59961" x2="85352" y2="60156"/>
                          <a14:foregroundMark x1="29102" y1="67578" x2="90430" y2="70703"/>
                          <a14:foregroundMark x1="64844" y1="60352" x2="47656" y2="84570"/>
                          <a14:foregroundMark x1="47656" y1="84570" x2="47656" y2="84570"/>
                          <a14:foregroundMark x1="17773" y1="77930" x2="83789" y2="81445"/>
                          <a14:foregroundMark x1="4688" y1="91211" x2="72070" y2="75000"/>
                          <a14:foregroundMark x1="72070" y1="75000" x2="72656" y2="74414"/>
                          <a14:foregroundMark x1="95703" y1="58984" x2="92969" y2="88477"/>
                          <a14:foregroundMark x1="71289" y1="96875" x2="71289" y2="96875"/>
                          <a14:backgroundMark x1="46680" y1="8398" x2="46680" y2="8398"/>
                          <a14:backgroundMark x1="46680" y1="6641" x2="46680" y2="6641"/>
                          <a14:backgroundMark x1="44141" y1="9180" x2="44141" y2="9180"/>
                          <a14:backgroundMark x1="46094" y1="9766" x2="50000" y2="24609"/>
                          <a14:backgroundMark x1="56836" y1="10156" x2="56641" y2="14648"/>
                          <a14:backgroundMark x1="48438" y1="6641" x2="47656" y2="23633"/>
                          <a14:backgroundMark x1="40820" y1="6250" x2="48633" y2="27344"/>
                          <a14:backgroundMark x1="60938" y1="6055" x2="27539" y2="23242"/>
                          <a14:backgroundMark x1="65625" y1="6055" x2="45703" y2="12695"/>
                          <a14:backgroundMark x1="40039" y1="20703" x2="71094" y2="19727"/>
                          <a14:backgroundMark x1="54688" y1="13477" x2="55664" y2="27734"/>
                          <a14:backgroundMark x1="57813" y1="31055" x2="53711" y2="14063"/>
                          <a14:backgroundMark x1="53711" y1="14063" x2="65820" y2="44922"/>
                          <a14:backgroundMark x1="65820" y1="44922" x2="65820" y2="45313"/>
                          <a14:backgroundMark x1="65820" y1="45313" x2="20313" y2="36133"/>
                          <a14:backgroundMark x1="53711" y1="45703" x2="58008" y2="45703"/>
                          <a14:backgroundMark x1="56055" y1="47070" x2="56055" y2="47070"/>
                          <a14:backgroundMark x1="55859" y1="47461" x2="55859" y2="47461"/>
                          <a14:backgroundMark x1="45313" y1="41992" x2="45313" y2="41992"/>
                          <a14:backgroundMark x1="44531" y1="45898" x2="44531" y2="45898"/>
                          <a14:backgroundMark x1="44531" y1="45898" x2="41797" y2="34375"/>
                          <a14:backgroundMark x1="46484" y1="48828" x2="40820" y2="46094"/>
                          <a14:backgroundMark x1="58398" y1="46875" x2="53125" y2="46484"/>
                          <a14:backgroundMark x1="53906" y1="49023" x2="56836" y2="47461"/>
                          <a14:backgroundMark x1="42578" y1="33789" x2="43945" y2="23438"/>
                          <a14:backgroundMark x1="42383" y1="29297" x2="41406" y2="33789"/>
                          <a14:backgroundMark x1="41406" y1="33789" x2="38672" y2="2793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154" t="38152" r="-1" b="-5130"/>
            <a:stretch/>
          </p:blipFill>
          <p:spPr>
            <a:xfrm>
              <a:off x="9596902" y="5782314"/>
              <a:ext cx="174974" cy="189486"/>
            </a:xfrm>
            <a:prstGeom prst="rect">
              <a:avLst/>
            </a:prstGeom>
          </p:spPr>
        </p:pic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67DD6DF6-F273-8CAF-9AE1-68B541864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9185" y="5782314"/>
              <a:ext cx="110407" cy="190428"/>
            </a:xfrm>
            <a:custGeom>
              <a:avLst/>
              <a:gdLst>
                <a:gd name="T0" fmla="*/ 392 w 395"/>
                <a:gd name="T1" fmla="*/ 0 h 664"/>
                <a:gd name="T2" fmla="*/ 364 w 395"/>
                <a:gd name="T3" fmla="*/ 56 h 664"/>
                <a:gd name="T4" fmla="*/ 248 w 395"/>
                <a:gd name="T5" fmla="*/ 228 h 664"/>
                <a:gd name="T6" fmla="*/ 388 w 395"/>
                <a:gd name="T7" fmla="*/ 228 h 664"/>
                <a:gd name="T8" fmla="*/ 348 w 395"/>
                <a:gd name="T9" fmla="*/ 280 h 664"/>
                <a:gd name="T10" fmla="*/ 0 w 395"/>
                <a:gd name="T11" fmla="*/ 664 h 664"/>
                <a:gd name="T12" fmla="*/ 168 w 395"/>
                <a:gd name="T13" fmla="*/ 328 h 664"/>
                <a:gd name="T14" fmla="*/ 60 w 395"/>
                <a:gd name="T15" fmla="*/ 328 h 664"/>
                <a:gd name="T16" fmla="*/ 224 w 395"/>
                <a:gd name="T17" fmla="*/ 0 h 664"/>
                <a:gd name="T18" fmla="*/ 392 w 395"/>
                <a:gd name="T19" fmla="*/ 0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5" h="664">
                  <a:moveTo>
                    <a:pt x="392" y="0"/>
                  </a:moveTo>
                  <a:cubicBezTo>
                    <a:pt x="395" y="11"/>
                    <a:pt x="378" y="35"/>
                    <a:pt x="364" y="56"/>
                  </a:cubicBezTo>
                  <a:cubicBezTo>
                    <a:pt x="329" y="109"/>
                    <a:pt x="282" y="172"/>
                    <a:pt x="248" y="228"/>
                  </a:cubicBezTo>
                  <a:cubicBezTo>
                    <a:pt x="295" y="228"/>
                    <a:pt x="341" y="228"/>
                    <a:pt x="388" y="228"/>
                  </a:cubicBezTo>
                  <a:cubicBezTo>
                    <a:pt x="391" y="243"/>
                    <a:pt x="365" y="262"/>
                    <a:pt x="348" y="280"/>
                  </a:cubicBezTo>
                  <a:cubicBezTo>
                    <a:pt x="236" y="402"/>
                    <a:pt x="111" y="538"/>
                    <a:pt x="0" y="664"/>
                  </a:cubicBezTo>
                  <a:cubicBezTo>
                    <a:pt x="44" y="556"/>
                    <a:pt x="115" y="440"/>
                    <a:pt x="168" y="328"/>
                  </a:cubicBezTo>
                  <a:cubicBezTo>
                    <a:pt x="141" y="322"/>
                    <a:pt x="87" y="321"/>
                    <a:pt x="60" y="328"/>
                  </a:cubicBezTo>
                  <a:cubicBezTo>
                    <a:pt x="100" y="220"/>
                    <a:pt x="174" y="111"/>
                    <a:pt x="224" y="0"/>
                  </a:cubicBezTo>
                  <a:cubicBezTo>
                    <a:pt x="280" y="0"/>
                    <a:pt x="336" y="0"/>
                    <a:pt x="392" y="0"/>
                  </a:cubicBezTo>
                  <a:close/>
                </a:path>
              </a:pathLst>
            </a:custGeom>
            <a:solidFill>
              <a:srgbClr val="1F6D7F"/>
            </a:solidFill>
            <a:ln w="6350">
              <a:solidFill>
                <a:schemeClr val="bg1">
                  <a:lumMod val="9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E60CF4B-C2B4-F965-0338-4AD62306C943}"/>
              </a:ext>
            </a:extLst>
          </p:cNvPr>
          <p:cNvGrpSpPr/>
          <p:nvPr/>
        </p:nvGrpSpPr>
        <p:grpSpPr>
          <a:xfrm>
            <a:off x="9942073" y="3993885"/>
            <a:ext cx="174974" cy="190428"/>
            <a:chOff x="9596902" y="5782314"/>
            <a:chExt cx="174974" cy="190428"/>
          </a:xfrm>
        </p:grpSpPr>
        <p:pic>
          <p:nvPicPr>
            <p:cNvPr id="14" name="Picture 13" descr="A screenshot of a video game&#10;&#10;Description automatically generated with medium confidence">
              <a:extLst>
                <a:ext uri="{FF2B5EF4-FFF2-40B4-BE49-F238E27FC236}">
                  <a16:creationId xmlns:a16="http://schemas.microsoft.com/office/drawing/2014/main" id="{093281FE-677B-3F50-18E6-89686B50D2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8" cstate="print">
              <a:extLst>
                <a:ext uri="{BEBA8EAE-BF5A-486C-A8C5-ECC9F3942E4B}">
                  <a14:imgProps xmlns:a14="http://schemas.microsoft.com/office/drawing/2010/main">
                    <a14:imgLayer r:embed="rId19">
                      <a14:imgEffect>
                        <a14:backgroundRemoval t="9961" b="96875" l="3516" r="95508">
                          <a14:foregroundMark x1="8008" y1="52539" x2="8008" y2="52539"/>
                          <a14:foregroundMark x1="3516" y1="49414" x2="3516" y2="49414"/>
                          <a14:foregroundMark x1="20117" y1="63281" x2="20117" y2="63281"/>
                          <a14:foregroundMark x1="30273" y1="66992" x2="30273" y2="66992"/>
                          <a14:foregroundMark x1="14258" y1="59961" x2="85352" y2="60156"/>
                          <a14:foregroundMark x1="29102" y1="67578" x2="90430" y2="70703"/>
                          <a14:foregroundMark x1="64844" y1="60352" x2="47656" y2="84570"/>
                          <a14:foregroundMark x1="47656" y1="84570" x2="47656" y2="84570"/>
                          <a14:foregroundMark x1="17773" y1="77930" x2="83789" y2="81445"/>
                          <a14:foregroundMark x1="4688" y1="91211" x2="72070" y2="75000"/>
                          <a14:foregroundMark x1="72070" y1="75000" x2="72656" y2="74414"/>
                          <a14:foregroundMark x1="95703" y1="58984" x2="92969" y2="88477"/>
                          <a14:foregroundMark x1="71289" y1="96875" x2="71289" y2="96875"/>
                          <a14:backgroundMark x1="46680" y1="8398" x2="46680" y2="8398"/>
                          <a14:backgroundMark x1="46680" y1="6641" x2="46680" y2="6641"/>
                          <a14:backgroundMark x1="44141" y1="9180" x2="44141" y2="9180"/>
                          <a14:backgroundMark x1="46094" y1="9766" x2="50000" y2="24609"/>
                          <a14:backgroundMark x1="56836" y1="10156" x2="56641" y2="14648"/>
                          <a14:backgroundMark x1="48438" y1="6641" x2="47656" y2="23633"/>
                          <a14:backgroundMark x1="40820" y1="6250" x2="48633" y2="27344"/>
                          <a14:backgroundMark x1="60938" y1="6055" x2="27539" y2="23242"/>
                          <a14:backgroundMark x1="65625" y1="6055" x2="45703" y2="12695"/>
                          <a14:backgroundMark x1="40039" y1="20703" x2="71094" y2="19727"/>
                          <a14:backgroundMark x1="54688" y1="13477" x2="55664" y2="27734"/>
                          <a14:backgroundMark x1="57813" y1="31055" x2="53711" y2="14063"/>
                          <a14:backgroundMark x1="53711" y1="14063" x2="65820" y2="44922"/>
                          <a14:backgroundMark x1="65820" y1="44922" x2="65820" y2="45313"/>
                          <a14:backgroundMark x1="65820" y1="45313" x2="20313" y2="36133"/>
                          <a14:backgroundMark x1="53711" y1="45703" x2="58008" y2="45703"/>
                          <a14:backgroundMark x1="56055" y1="47070" x2="56055" y2="47070"/>
                          <a14:backgroundMark x1="55859" y1="47461" x2="55859" y2="47461"/>
                          <a14:backgroundMark x1="45313" y1="41992" x2="45313" y2="41992"/>
                          <a14:backgroundMark x1="44531" y1="45898" x2="44531" y2="45898"/>
                          <a14:backgroundMark x1="44531" y1="45898" x2="41797" y2="34375"/>
                          <a14:backgroundMark x1="46484" y1="48828" x2="40820" y2="46094"/>
                          <a14:backgroundMark x1="58398" y1="46875" x2="53125" y2="46484"/>
                          <a14:backgroundMark x1="53906" y1="49023" x2="56836" y2="47461"/>
                          <a14:backgroundMark x1="42578" y1="33789" x2="43945" y2="23438"/>
                          <a14:backgroundMark x1="42383" y1="29297" x2="41406" y2="33789"/>
                          <a14:backgroundMark x1="41406" y1="33789" x2="38672" y2="2793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154" t="38152" r="-1" b="-5130"/>
            <a:stretch/>
          </p:blipFill>
          <p:spPr>
            <a:xfrm>
              <a:off x="9596902" y="5782314"/>
              <a:ext cx="174974" cy="189486"/>
            </a:xfrm>
            <a:prstGeom prst="rect">
              <a:avLst/>
            </a:prstGeom>
          </p:spPr>
        </p:pic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4D71CF33-E997-CA36-C589-4FD873AC0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9185" y="5782314"/>
              <a:ext cx="110407" cy="190428"/>
            </a:xfrm>
            <a:custGeom>
              <a:avLst/>
              <a:gdLst>
                <a:gd name="T0" fmla="*/ 392 w 395"/>
                <a:gd name="T1" fmla="*/ 0 h 664"/>
                <a:gd name="T2" fmla="*/ 364 w 395"/>
                <a:gd name="T3" fmla="*/ 56 h 664"/>
                <a:gd name="T4" fmla="*/ 248 w 395"/>
                <a:gd name="T5" fmla="*/ 228 h 664"/>
                <a:gd name="T6" fmla="*/ 388 w 395"/>
                <a:gd name="T7" fmla="*/ 228 h 664"/>
                <a:gd name="T8" fmla="*/ 348 w 395"/>
                <a:gd name="T9" fmla="*/ 280 h 664"/>
                <a:gd name="T10" fmla="*/ 0 w 395"/>
                <a:gd name="T11" fmla="*/ 664 h 664"/>
                <a:gd name="T12" fmla="*/ 168 w 395"/>
                <a:gd name="T13" fmla="*/ 328 h 664"/>
                <a:gd name="T14" fmla="*/ 60 w 395"/>
                <a:gd name="T15" fmla="*/ 328 h 664"/>
                <a:gd name="T16" fmla="*/ 224 w 395"/>
                <a:gd name="T17" fmla="*/ 0 h 664"/>
                <a:gd name="T18" fmla="*/ 392 w 395"/>
                <a:gd name="T19" fmla="*/ 0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5" h="664">
                  <a:moveTo>
                    <a:pt x="392" y="0"/>
                  </a:moveTo>
                  <a:cubicBezTo>
                    <a:pt x="395" y="11"/>
                    <a:pt x="378" y="35"/>
                    <a:pt x="364" y="56"/>
                  </a:cubicBezTo>
                  <a:cubicBezTo>
                    <a:pt x="329" y="109"/>
                    <a:pt x="282" y="172"/>
                    <a:pt x="248" y="228"/>
                  </a:cubicBezTo>
                  <a:cubicBezTo>
                    <a:pt x="295" y="228"/>
                    <a:pt x="341" y="228"/>
                    <a:pt x="388" y="228"/>
                  </a:cubicBezTo>
                  <a:cubicBezTo>
                    <a:pt x="391" y="243"/>
                    <a:pt x="365" y="262"/>
                    <a:pt x="348" y="280"/>
                  </a:cubicBezTo>
                  <a:cubicBezTo>
                    <a:pt x="236" y="402"/>
                    <a:pt x="111" y="538"/>
                    <a:pt x="0" y="664"/>
                  </a:cubicBezTo>
                  <a:cubicBezTo>
                    <a:pt x="44" y="556"/>
                    <a:pt x="115" y="440"/>
                    <a:pt x="168" y="328"/>
                  </a:cubicBezTo>
                  <a:cubicBezTo>
                    <a:pt x="141" y="322"/>
                    <a:pt x="87" y="321"/>
                    <a:pt x="60" y="328"/>
                  </a:cubicBezTo>
                  <a:cubicBezTo>
                    <a:pt x="100" y="220"/>
                    <a:pt x="174" y="111"/>
                    <a:pt x="224" y="0"/>
                  </a:cubicBezTo>
                  <a:cubicBezTo>
                    <a:pt x="280" y="0"/>
                    <a:pt x="336" y="0"/>
                    <a:pt x="392" y="0"/>
                  </a:cubicBezTo>
                  <a:close/>
                </a:path>
              </a:pathLst>
            </a:custGeom>
            <a:solidFill>
              <a:srgbClr val="1F6D7F"/>
            </a:solidFill>
            <a:ln w="6350">
              <a:solidFill>
                <a:schemeClr val="bg1">
                  <a:lumMod val="9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35" name="Picture 34" descr="Icon&#10;&#10;Description automatically generated">
            <a:extLst>
              <a:ext uri="{FF2B5EF4-FFF2-40B4-BE49-F238E27FC236}">
                <a16:creationId xmlns:a16="http://schemas.microsoft.com/office/drawing/2014/main" id="{C3A726FB-4FC0-21AD-59C0-83B285387813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734" y="4160239"/>
            <a:ext cx="182880" cy="182880"/>
          </a:xfrm>
          <a:prstGeom prst="rect">
            <a:avLst/>
          </a:prstGeom>
        </p:spPr>
      </p:pic>
      <p:pic>
        <p:nvPicPr>
          <p:cNvPr id="38" name="Picture 37" descr="Icon&#10;&#10;Description automatically generated">
            <a:extLst>
              <a:ext uri="{FF2B5EF4-FFF2-40B4-BE49-F238E27FC236}">
                <a16:creationId xmlns:a16="http://schemas.microsoft.com/office/drawing/2014/main" id="{311AF21A-A8F5-9874-425C-F0240A526AC0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146" y="2753060"/>
            <a:ext cx="182880" cy="182880"/>
          </a:xfrm>
          <a:prstGeom prst="rect">
            <a:avLst/>
          </a:prstGeom>
        </p:spPr>
      </p:pic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26887FE5-7707-8055-F485-8827AB36FD32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008" y="2395334"/>
            <a:ext cx="182880" cy="182880"/>
          </a:xfrm>
          <a:prstGeom prst="rect">
            <a:avLst/>
          </a:prstGeom>
        </p:spPr>
      </p:pic>
      <p:pic>
        <p:nvPicPr>
          <p:cNvPr id="40" name="Picture 39" descr="Icon&#10;&#10;Description automatically generated">
            <a:extLst>
              <a:ext uri="{FF2B5EF4-FFF2-40B4-BE49-F238E27FC236}">
                <a16:creationId xmlns:a16="http://schemas.microsoft.com/office/drawing/2014/main" id="{43A6A05C-5EF2-4E3B-67EF-89EF782CB550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621" y="2389962"/>
            <a:ext cx="182880" cy="182880"/>
          </a:xfrm>
          <a:prstGeom prst="rect">
            <a:avLst/>
          </a:prstGeom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FF11A9C6-75A6-4FAE-6365-8DDB653F33CE}"/>
              </a:ext>
            </a:extLst>
          </p:cNvPr>
          <p:cNvSpPr/>
          <p:nvPr/>
        </p:nvSpPr>
        <p:spPr>
          <a:xfrm>
            <a:off x="10306806" y="2095568"/>
            <a:ext cx="461354" cy="197566"/>
          </a:xfrm>
          <a:prstGeom prst="rect">
            <a:avLst/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63030C0-12F7-4560-953F-39D52F4CAC82}"/>
              </a:ext>
            </a:extLst>
          </p:cNvPr>
          <p:cNvSpPr txBox="1"/>
          <p:nvPr/>
        </p:nvSpPr>
        <p:spPr>
          <a:xfrm>
            <a:off x="10768159" y="2076451"/>
            <a:ext cx="12702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Проекты на ранней стадии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BD6BFE71-6370-B456-8E28-9936C6553EB3}"/>
              </a:ext>
            </a:extLst>
          </p:cNvPr>
          <p:cNvSpPr txBox="1">
            <a:spLocks/>
          </p:cNvSpPr>
          <p:nvPr/>
        </p:nvSpPr>
        <p:spPr>
          <a:xfrm>
            <a:off x="11525662" y="6391957"/>
            <a:ext cx="514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FB9BCB-75AA-4B15-A1DD-9475B223692A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55E57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55E57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03991F-8CA0-C6A9-E7CB-537A0916AF4B}"/>
              </a:ext>
            </a:extLst>
          </p:cNvPr>
          <p:cNvSpPr txBox="1">
            <a:spLocks/>
          </p:cNvSpPr>
          <p:nvPr/>
        </p:nvSpPr>
        <p:spPr>
          <a:xfrm>
            <a:off x="482350" y="297539"/>
            <a:ext cx="10002436" cy="38293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ru-RU" sz="2000" dirty="0">
                <a:solidFill>
                  <a:srgbClr val="113A3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Коротко об общем портфеле возобновляемых источников энергии</a:t>
            </a:r>
            <a:endParaRPr kumimoji="0" lang="en-US" sz="2000" b="1" i="0" u="none" strike="noStrike" kern="1200" cap="all" spc="0" normalizeH="0" baseline="0" noProof="0" dirty="0">
              <a:ln>
                <a:noFill/>
              </a:ln>
              <a:solidFill>
                <a:srgbClr val="113A3F"/>
              </a:solidFill>
              <a:effectLst/>
              <a:uLnTx/>
              <a:uFillTx/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17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DC71-50B2-4050-8C3A-7C4B8B2A555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143783928"/>
              </p:ext>
            </p:extLst>
          </p:nvPr>
        </p:nvGraphicFramePr>
        <p:xfrm>
          <a:off x="1382538" y="2792604"/>
          <a:ext cx="8686382" cy="3261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637471" y="1294670"/>
            <a:ext cx="4961468" cy="699931"/>
          </a:xfrm>
          <a:prstGeom prst="rect">
            <a:avLst/>
          </a:prstGeom>
          <a:solidFill>
            <a:srgbClr val="4A827A"/>
          </a:solidFill>
          <a:ln>
            <a:solidFill>
              <a:srgbClr val="4A82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A827A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06" y="1385331"/>
            <a:ext cx="576232" cy="5214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589970" y="1352247"/>
            <a:ext cx="4071939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eaLnBrk="0" fontAlgn="base" hangingPunct="0">
              <a:spcBef>
                <a:spcPct val="50000"/>
              </a:spcBef>
              <a:spcAft>
                <a:spcPct val="0"/>
              </a:spcAft>
              <a:defRPr sz="1600" b="1" i="1">
                <a:solidFill>
                  <a:schemeClr val="bg1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sz="1400" dirty="0"/>
              <a:t>Первый в истории выпуск зеленых обеспеченных облигаций на грузинском рынке капитала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6678030" y="1294670"/>
            <a:ext cx="4961468" cy="699931"/>
          </a:xfrm>
          <a:prstGeom prst="rect">
            <a:avLst/>
          </a:prstGeom>
          <a:solidFill>
            <a:srgbClr val="4A827A"/>
          </a:solidFill>
          <a:ln>
            <a:solidFill>
              <a:srgbClr val="4A82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A827A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001" y="1385331"/>
            <a:ext cx="682244" cy="831591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7486216" y="1352247"/>
            <a:ext cx="4097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ru-RU" sz="1400" b="1" i="1" dirty="0">
                <a:solidFill>
                  <a:schemeClr val="bg1"/>
                </a:solidFill>
                <a:latin typeface="Segoe UI" panose="020B0502040204020203" pitchFamily="34" charset="0"/>
              </a:rPr>
              <a:t>Крупнейшая корпоративная сделка на грузинском рынке капитала</a:t>
            </a:r>
            <a:endParaRPr lang="en-US" sz="1400" b="1" i="1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00C4445-16C5-4661-B88D-8A76DBCA5DFF}"/>
              </a:ext>
            </a:extLst>
          </p:cNvPr>
          <p:cNvSpPr txBox="1"/>
          <p:nvPr/>
        </p:nvSpPr>
        <p:spPr>
          <a:xfrm>
            <a:off x="3959727" y="2253012"/>
            <a:ext cx="4372511" cy="38177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lvl="1" algn="ctr">
              <a:lnSpc>
                <a:spcPct val="110000"/>
              </a:lnSpc>
              <a:spcBef>
                <a:spcPts val="100"/>
              </a:spcBef>
              <a:spcAft>
                <a:spcPct val="0"/>
              </a:spcAft>
              <a:buClr>
                <a:srgbClr val="44546A"/>
              </a:buClr>
              <a:buSzPct val="70000"/>
              <a:defRPr/>
            </a:pPr>
            <a:r>
              <a:rPr lang="ru-RU" b="1" dirty="0">
                <a:solidFill>
                  <a:srgbClr val="4A827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Обзор эмиссии</a:t>
            </a:r>
            <a:endParaRPr lang="en-GB" b="1" dirty="0">
              <a:solidFill>
                <a:srgbClr val="4A827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4CAB3B7-8C5D-45D0-3E73-9E0695122D4D}"/>
              </a:ext>
            </a:extLst>
          </p:cNvPr>
          <p:cNvCxnSpPr/>
          <p:nvPr/>
        </p:nvCxnSpPr>
        <p:spPr>
          <a:xfrm>
            <a:off x="0" y="851569"/>
            <a:ext cx="12192000" cy="0"/>
          </a:xfrm>
          <a:prstGeom prst="line">
            <a:avLst/>
          </a:prstGeom>
          <a:ln w="28575">
            <a:solidFill>
              <a:srgbClr val="2D71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A62081FC-090B-CDB7-E365-C22262B84B5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770" y="135481"/>
            <a:ext cx="1585044" cy="69494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B0D54AC-4F1F-D954-E1A6-40B4E2C31D80}"/>
              </a:ext>
            </a:extLst>
          </p:cNvPr>
          <p:cNvSpPr txBox="1">
            <a:spLocks/>
          </p:cNvSpPr>
          <p:nvPr/>
        </p:nvSpPr>
        <p:spPr>
          <a:xfrm>
            <a:off x="482350" y="297539"/>
            <a:ext cx="10002436" cy="38293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ru-RU" sz="2400" dirty="0">
                <a:solidFill>
                  <a:srgbClr val="113A3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Первый выпуск "зеленых" облигаций на местном рынке</a:t>
            </a:r>
            <a:endParaRPr kumimoji="0" lang="en-US" sz="2400" b="1" i="0" u="none" strike="noStrike" kern="1200" cap="all" spc="0" normalizeH="0" baseline="0" noProof="0" dirty="0">
              <a:ln>
                <a:noFill/>
              </a:ln>
              <a:solidFill>
                <a:srgbClr val="113A3F"/>
              </a:solidFill>
              <a:effectLst/>
              <a:uLnTx/>
              <a:uFillTx/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518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24368B706EE4FB77F211FDCEB8A37" ma:contentTypeVersion="17" ma:contentTypeDescription="Create a new document." ma:contentTypeScope="" ma:versionID="211b8532591745e2d4eba29517595078">
  <xsd:schema xmlns:xsd="http://www.w3.org/2001/XMLSchema" xmlns:xs="http://www.w3.org/2001/XMLSchema" xmlns:p="http://schemas.microsoft.com/office/2006/metadata/properties" xmlns:ns2="e30a273d-d6ae-4788-9422-d2fa4deaadf4" xmlns:ns3="c0101cd4-d4a0-41a2-b320-d72d96077b7f" xmlns:ns4="c1fdd505-2570-46c2-bd04-3e0f2d874cf5" targetNamespace="http://schemas.microsoft.com/office/2006/metadata/properties" ma:root="true" ma:fieldsID="19e1cdb102105570f39851e34b2ae0bf" ns2:_="" ns3:_="" ns4:_="">
    <xsd:import namespace="e30a273d-d6ae-4788-9422-d2fa4deaadf4"/>
    <xsd:import namespace="c0101cd4-d4a0-41a2-b320-d72d96077b7f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0a273d-d6ae-4788-9422-d2fa4deaad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01cd4-d4a0-41a2-b320-d72d96077b7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7ccffee5-52ba-4ced-b964-e685bc4da251}" ma:internalName="TaxCatchAll" ma:showField="CatchAllData" ma:web="c0101cd4-d4a0-41a2-b320-d72d96077b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0a273d-d6ae-4788-9422-d2fa4deaadf4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Props1.xml><?xml version="1.0" encoding="utf-8"?>
<ds:datastoreItem xmlns:ds="http://schemas.openxmlformats.org/officeDocument/2006/customXml" ds:itemID="{16A5E8C2-29A1-4E3A-B158-179BF0D1B754}"/>
</file>

<file path=customXml/itemProps2.xml><?xml version="1.0" encoding="utf-8"?>
<ds:datastoreItem xmlns:ds="http://schemas.openxmlformats.org/officeDocument/2006/customXml" ds:itemID="{8CC432B7-18F6-4C1F-8B03-A815FBB0648D}"/>
</file>

<file path=customXml/itemProps3.xml><?xml version="1.0" encoding="utf-8"?>
<ds:datastoreItem xmlns:ds="http://schemas.openxmlformats.org/officeDocument/2006/customXml" ds:itemID="{4D84A108-2593-49B0-A99E-3B55371EB4C0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10060</TotalTime>
  <Words>640</Words>
  <Application>Microsoft Macintosh PowerPoint</Application>
  <PresentationFormat>Широкоэкранный</PresentationFormat>
  <Paragraphs>150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Mariam Kharashvili</dc:creator>
  <cp:keywords/>
  <dc:description/>
  <cp:lastModifiedBy>Пользователь Microsoft Office</cp:lastModifiedBy>
  <cp:revision>243</cp:revision>
  <dcterms:created xsi:type="dcterms:W3CDTF">2022-06-10T07:38:09Z</dcterms:created>
  <dcterms:modified xsi:type="dcterms:W3CDTF">2023-11-27T16:54:19Z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0x0101006D424368B706EE4FB77F211FDCEB8A37</vt:lpwstr>
  </property>
</Properties>
</file>