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145706030" r:id="rId7"/>
    <p:sldId id="258" r:id="rId8"/>
    <p:sldId id="2145706031" r:id="rId9"/>
    <p:sldId id="2145706029" r:id="rId10"/>
    <p:sldId id="259" r:id="rId11"/>
    <p:sldId id="2145706033" r:id="rId12"/>
    <p:sldId id="2145706034" r:id="rId13"/>
    <p:sldId id="2145706032" r:id="rId14"/>
    <p:sldId id="260" r:id="rId15"/>
    <p:sldId id="262" r:id="rId16"/>
    <p:sldId id="261" r:id="rId17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725" autoAdjust="0"/>
  </p:normalViewPr>
  <p:slideViewPr>
    <p:cSldViewPr snapToGrid="0">
      <p:cViewPr varScale="1">
        <p:scale>
          <a:sx n="75" d="100"/>
          <a:sy n="75" d="100"/>
        </p:scale>
        <p:origin x="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94E2-D9E8-CB47-9263-6DE8384F98AB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EA8B-6955-924B-8245-1A62CB68D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0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/>
              <a:t>Заседание рабочей группы ЦАРЭС по туризму</a:t>
            </a:r>
          </a:p>
          <a:p>
            <a:r>
              <a:rPr lang="ru" dirty="0"/>
              <a:t>12-13 июня 2023 г.</a:t>
            </a:r>
          </a:p>
          <a:p>
            <a:r>
              <a:rPr lang="ru" dirty="0"/>
              <a:t>Тбилиси, Грузия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ru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Изменение климата </a:t>
            </a:r>
            <a:br>
              <a:rPr 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 последствия для туризма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3C6C6-EA5F-D72A-2A70-55D151C9C731}"/>
              </a:ext>
            </a:extLst>
          </p:cNvPr>
          <p:cNvSpPr txBox="1"/>
          <p:nvPr/>
        </p:nvSpPr>
        <p:spPr>
          <a:xfrm>
            <a:off x="901974" y="5531255"/>
            <a:ext cx="8116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8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</a:p>
          <a:p>
            <a:r>
              <a:rPr lang="ru" sz="1800" b="1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г-н Воутер Шалькен,</a:t>
            </a:r>
            <a:r>
              <a:rPr lang="ru" sz="18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старший специалист по устойчивому туризму, группа городского сектора, SDCC</a:t>
            </a:r>
            <a:endParaRPr lang="en-PH" sz="18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" sz="1800" b="1" dirty="0">
                <a:solidFill>
                  <a:srgbClr val="201F1E"/>
                </a:solidFill>
                <a:latin typeface="Arial" panose="020B0604020202020204" pitchFamily="34" charset="0"/>
              </a:rPr>
              <a:t>г-н Кенжехан Абуов, </a:t>
            </a:r>
            <a:r>
              <a:rPr lang="ru" sz="1800" dirty="0">
                <a:solidFill>
                  <a:srgbClr val="201F1E"/>
                </a:solidFill>
                <a:latin typeface="Arial" panose="020B0604020202020204" pitchFamily="34" charset="0"/>
              </a:rPr>
              <a:t>старший эксперт по проектам, CWRD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F666-2EEB-6C3C-BB1D-0CF640AB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91"/>
            <a:ext cx="10515600" cy="836951"/>
          </a:xfrm>
        </p:spPr>
        <p:txBody>
          <a:bodyPr>
            <a:noAutofit/>
          </a:bodyPr>
          <a:lstStyle/>
          <a:p>
            <a:r>
              <a:rPr lang="ru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Адаптация к изменению климата и меры по смягчению последствий в индустрии туризма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C11D4F-22BC-50A8-4BF6-319A116FA08B}"/>
              </a:ext>
            </a:extLst>
          </p:cNvPr>
          <p:cNvCxnSpPr>
            <a:cxnSpLocks/>
          </p:cNvCxnSpPr>
          <p:nvPr/>
        </p:nvCxnSpPr>
        <p:spPr>
          <a:xfrm>
            <a:off x="743483" y="1746010"/>
            <a:ext cx="3707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FC1D61-33FC-9BF6-AB8E-F3738DC8CB32}"/>
              </a:ext>
            </a:extLst>
          </p:cNvPr>
          <p:cNvCxnSpPr>
            <a:cxnSpLocks/>
          </p:cNvCxnSpPr>
          <p:nvPr/>
        </p:nvCxnSpPr>
        <p:spPr>
          <a:xfrm>
            <a:off x="6182351" y="1746183"/>
            <a:ext cx="4975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853D4D-6755-98E1-76B7-40745CF71D18}"/>
              </a:ext>
            </a:extLst>
          </p:cNvPr>
          <p:cNvSpPr txBox="1"/>
          <p:nvPr/>
        </p:nvSpPr>
        <p:spPr>
          <a:xfrm>
            <a:off x="650351" y="1329109"/>
            <a:ext cx="3955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 b="1" dirty="0"/>
              <a:t>Меры по адаптации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6ADED-AB2D-4D85-FB5E-639AD82CB12E}"/>
              </a:ext>
            </a:extLst>
          </p:cNvPr>
          <p:cNvSpPr txBox="1"/>
          <p:nvPr/>
        </p:nvSpPr>
        <p:spPr>
          <a:xfrm>
            <a:off x="274604" y="1854509"/>
            <a:ext cx="4913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Разработка стратегии адаптации в сфере туризма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Повышение устойчивости инфраструктуры и услуг (дороги, аэропорты, гостиницы) к стихийным бедствиям и климатическим рискам, меры безопасности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Продвижение устойчивых и низкоуглеродных методов (ВИЭ, сокращение отходов, экомаркировка)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Диверсификация туристических продуктов и направлений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D1F66-A4F3-50B2-04FC-F5FAF8A4F5FD}"/>
              </a:ext>
            </a:extLst>
          </p:cNvPr>
          <p:cNvSpPr txBox="1"/>
          <p:nvPr/>
        </p:nvSpPr>
        <p:spPr>
          <a:xfrm>
            <a:off x="6086238" y="1326847"/>
            <a:ext cx="4871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" sz="2400" b="1" dirty="0"/>
              <a:t>Меры по смягчению последствий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6C286-07AD-7C35-FB7E-DF5CEEF4E9AF}"/>
              </a:ext>
            </a:extLst>
          </p:cNvPr>
          <p:cNvSpPr txBox="1"/>
          <p:nvPr/>
        </p:nvSpPr>
        <p:spPr>
          <a:xfrm>
            <a:off x="5763395" y="1830328"/>
            <a:ext cx="6373425" cy="501675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Сокращение выбросов парниковых газов от туристической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Поощрение мер по повышению энергоэффективности для туристов в местах использования возобновляемых источников энергии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Улучшение планирования и управления туристическими направлениями (дестинациями) и продвижение практики низкоуглеродного туризма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Содействие зеленому городскому развитию 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Минимизация отходов и пластикового загрязнения </a:t>
            </a:r>
            <a:br>
              <a:rPr lang="ru" sz="2000" dirty="0"/>
            </a:br>
            <a:r>
              <a:rPr lang="ru" sz="2000" dirty="0"/>
              <a:t>в туристической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sz="2000" dirty="0"/>
              <a:t>Стимулирование изучения регионального туристического потенциала и поощрения использования наземного транспорта (железные дороги, электробусы, создание инфраструктуры </a:t>
            </a:r>
            <a:br>
              <a:rPr lang="ru" sz="2000" dirty="0"/>
            </a:br>
            <a:r>
              <a:rPr lang="ru" sz="2000" dirty="0"/>
              <a:t>для развития электрических транспортных средств)</a:t>
            </a:r>
          </a:p>
        </p:txBody>
      </p:sp>
    </p:spTree>
    <p:extLst>
      <p:ext uri="{BB962C8B-B14F-4D97-AF65-F5344CB8AC3E}">
        <p14:creationId xmlns:p14="http://schemas.microsoft.com/office/powerpoint/2010/main" val="264360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4">
            <a:extLst>
              <a:ext uri="{FF2B5EF4-FFF2-40B4-BE49-F238E27FC236}">
                <a16:creationId xmlns:a16="http://schemas.microsoft.com/office/drawing/2014/main" id="{4E12B2DA-8E9A-87A3-7498-17CD81463EE8}"/>
              </a:ext>
            </a:extLst>
          </p:cNvPr>
          <p:cNvSpPr/>
          <p:nvPr/>
        </p:nvSpPr>
        <p:spPr>
          <a:xfrm>
            <a:off x="1578964" y="999404"/>
            <a:ext cx="9034072" cy="797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>
                <a:solidFill>
                  <a:schemeClr val="tx1"/>
                </a:solidFill>
                <a:cs typeface="Arial" panose="020B0604020202020204" pitchFamily="34" charset="0"/>
              </a:rPr>
              <a:t>Справедливый переход гарантирует, что и планета, и люди будут защищены </a:t>
            </a:r>
            <a:br>
              <a:rPr lang="ru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" b="1" dirty="0">
                <a:solidFill>
                  <a:schemeClr val="tx1"/>
                </a:solidFill>
                <a:cs typeface="Arial" panose="020B0604020202020204" pitchFamily="34" charset="0"/>
              </a:rPr>
              <a:t>при переходе к низкоуглеродной, устойчивой к изменению климата экономике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5881E-4FE5-825F-B2E5-29E5CD923415}"/>
              </a:ext>
            </a:extLst>
          </p:cNvPr>
          <p:cNvSpPr/>
          <p:nvPr/>
        </p:nvSpPr>
        <p:spPr>
          <a:xfrm>
            <a:off x="2211695" y="1760362"/>
            <a:ext cx="781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2400" b="1" dirty="0">
                <a:cs typeface="Arial" panose="020B0604020202020204" pitchFamily="34" charset="0"/>
              </a:rPr>
              <a:t>Основные компоненты АБР для справедливого перехода</a:t>
            </a:r>
          </a:p>
        </p:txBody>
      </p:sp>
      <p:sp>
        <p:nvSpPr>
          <p:cNvPr id="6" name="Rectángulo 23">
            <a:extLst>
              <a:ext uri="{FF2B5EF4-FFF2-40B4-BE49-F238E27FC236}">
                <a16:creationId xmlns:a16="http://schemas.microsoft.com/office/drawing/2014/main" id="{D7798C01-F6E6-91FE-E0F8-2CC8928194F7}"/>
              </a:ext>
            </a:extLst>
          </p:cNvPr>
          <p:cNvSpPr/>
          <p:nvPr/>
        </p:nvSpPr>
        <p:spPr>
          <a:xfrm>
            <a:off x="6156779" y="2242953"/>
            <a:ext cx="2834224" cy="870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1050" dirty="0">
                <a:solidFill>
                  <a:schemeClr val="tx1"/>
                </a:solidFill>
                <a:cs typeface="Arial" panose="020B0604020202020204" pitchFamily="34" charset="0"/>
              </a:rPr>
              <a:t>КОМПОНЕНТ 3</a:t>
            </a:r>
          </a:p>
          <a:p>
            <a:pPr algn="ctr"/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Политика и институты поддерживают справедливый переход</a:t>
            </a:r>
          </a:p>
        </p:txBody>
      </p:sp>
      <p:sp>
        <p:nvSpPr>
          <p:cNvPr id="7" name="Rectángulo 22">
            <a:extLst>
              <a:ext uri="{FF2B5EF4-FFF2-40B4-BE49-F238E27FC236}">
                <a16:creationId xmlns:a16="http://schemas.microsoft.com/office/drawing/2014/main" id="{3FA99ED0-7EA2-0F83-223E-684D91F91C87}"/>
              </a:ext>
            </a:extLst>
          </p:cNvPr>
          <p:cNvSpPr/>
          <p:nvPr/>
        </p:nvSpPr>
        <p:spPr>
          <a:xfrm>
            <a:off x="3200999" y="2251418"/>
            <a:ext cx="2834224" cy="870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1050" dirty="0">
                <a:solidFill>
                  <a:schemeClr val="tx1"/>
                </a:solidFill>
                <a:cs typeface="Arial" panose="020B0604020202020204" pitchFamily="34" charset="0"/>
              </a:rPr>
              <a:t>КОМПОНЕНТ 2</a:t>
            </a:r>
          </a:p>
          <a:p>
            <a:pPr algn="ctr"/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Пути долгосрочного развития </a:t>
            </a:r>
            <a:r>
              <a:rPr lang="ru-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СПС</a:t>
            </a:r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 создают возможности</a:t>
            </a:r>
          </a:p>
        </p:txBody>
      </p:sp>
      <p:sp>
        <p:nvSpPr>
          <p:cNvPr id="8" name="Rectángulo 21">
            <a:extLst>
              <a:ext uri="{FF2B5EF4-FFF2-40B4-BE49-F238E27FC236}">
                <a16:creationId xmlns:a16="http://schemas.microsoft.com/office/drawing/2014/main" id="{2BAAAF46-A6B0-56B8-B75C-235C9CD1F206}"/>
              </a:ext>
            </a:extLst>
          </p:cNvPr>
          <p:cNvSpPr/>
          <p:nvPr/>
        </p:nvSpPr>
        <p:spPr>
          <a:xfrm>
            <a:off x="245217" y="2243084"/>
            <a:ext cx="2834224" cy="862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1050" dirty="0">
                <a:solidFill>
                  <a:schemeClr val="tx1"/>
                </a:solidFill>
                <a:cs typeface="Arial" panose="020B0604020202020204" pitchFamily="34" charset="0"/>
              </a:rPr>
              <a:t>КОМПОНЕНТ 1</a:t>
            </a:r>
          </a:p>
          <a:p>
            <a:pPr algn="ctr"/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Негативное воздействие климатических вмешательств снижается</a:t>
            </a:r>
          </a:p>
        </p:txBody>
      </p:sp>
      <p:sp>
        <p:nvSpPr>
          <p:cNvPr id="9" name="Rectángulo 23">
            <a:extLst>
              <a:ext uri="{FF2B5EF4-FFF2-40B4-BE49-F238E27FC236}">
                <a16:creationId xmlns:a16="http://schemas.microsoft.com/office/drawing/2014/main" id="{71B44968-3BE9-B2C9-85D8-5AA864434434}"/>
              </a:ext>
            </a:extLst>
          </p:cNvPr>
          <p:cNvSpPr/>
          <p:nvPr/>
        </p:nvSpPr>
        <p:spPr>
          <a:xfrm>
            <a:off x="9112559" y="2258460"/>
            <a:ext cx="2834224" cy="8472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1050" dirty="0">
                <a:solidFill>
                  <a:schemeClr val="tx1"/>
                </a:solidFill>
                <a:cs typeface="Arial" panose="020B0604020202020204" pitchFamily="34" charset="0"/>
              </a:rPr>
              <a:t>КОМПОНЕНТ 4</a:t>
            </a:r>
          </a:p>
          <a:p>
            <a:pPr algn="ctr"/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Обеспечены прозрачность </a:t>
            </a:r>
            <a:b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</a:br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и адекватное участие </a:t>
            </a:r>
            <a:b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</a:br>
            <a:r>
              <a:rPr lang="ru" sz="1200" b="1" dirty="0">
                <a:solidFill>
                  <a:schemeClr val="tx1"/>
                </a:solidFill>
                <a:cs typeface="Arial Narrow" panose="020B0604020202020204" pitchFamily="34" charset="0"/>
              </a:rPr>
              <a:t>заинтересованных сторон</a:t>
            </a:r>
          </a:p>
        </p:txBody>
      </p:sp>
      <p:sp>
        <p:nvSpPr>
          <p:cNvPr id="10" name="Rectángulo 23">
            <a:extLst>
              <a:ext uri="{FF2B5EF4-FFF2-40B4-BE49-F238E27FC236}">
                <a16:creationId xmlns:a16="http://schemas.microsoft.com/office/drawing/2014/main" id="{388227CA-D4FE-63E7-2335-30AE54B565EF}"/>
              </a:ext>
            </a:extLst>
          </p:cNvPr>
          <p:cNvSpPr/>
          <p:nvPr/>
        </p:nvSpPr>
        <p:spPr>
          <a:xfrm>
            <a:off x="6156779" y="3228321"/>
            <a:ext cx="2834224" cy="342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Придерживаться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стратегической общесистемной точки зрения</a:t>
            </a:r>
            <a:endParaRPr lang="ru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Институционализировать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концепцию справедливого перехода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Разработать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последовательную политическую основу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(экономическую, трудовую и профессиональную, образовательную, гендерную, социальную)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Координировать усилия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с процессами защитных мер (гарантий) и инициативами в области охраны окружающей среды и здоровья</a:t>
            </a:r>
          </a:p>
          <a:p>
            <a:pPr marL="118869" indent="-11886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Планировать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заблаговременно,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 чтобы предвидеть последствия и надлежащим образом устранять и минимизировать затраты</a:t>
            </a:r>
          </a:p>
        </p:txBody>
      </p:sp>
      <p:sp>
        <p:nvSpPr>
          <p:cNvPr id="11" name="Rectángulo 22">
            <a:extLst>
              <a:ext uri="{FF2B5EF4-FFF2-40B4-BE49-F238E27FC236}">
                <a16:creationId xmlns:a16="http://schemas.microsoft.com/office/drawing/2014/main" id="{1B18D639-8C82-243C-628A-17B77F3FD450}"/>
              </a:ext>
            </a:extLst>
          </p:cNvPr>
          <p:cNvSpPr/>
          <p:nvPr/>
        </p:nvSpPr>
        <p:spPr>
          <a:xfrm>
            <a:off x="3200999" y="3228316"/>
            <a:ext cx="2834224" cy="342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/>
          <a:lstStyle/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Поддерживать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отрасль и новые бизнес-модели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в направлении экономики углеродной нейтральности («Net Zero»)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Использовать существующие партнерские отношения для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расширения возможностей клиентов,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 чтобы обеспечить справедливый переход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Поддерживать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региональное экономическое развитие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диверсификацию</a:t>
            </a:r>
            <a:endParaRPr lang="ru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Создавать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достойные рабочие места</a:t>
            </a:r>
            <a:endParaRPr lang="ru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Разрабатывать и/или адаптировать существующие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пути переквалификации и образования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в соответствии с потребностями отраслей, на которые нацелены действия по борьбе с изменением климата</a:t>
            </a:r>
          </a:p>
          <a:p>
            <a:pPr marL="122236" indent="-122236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Выгоды от перехода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распределяются между всеми слоями общества</a:t>
            </a:r>
            <a:endParaRPr lang="ru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21">
            <a:extLst>
              <a:ext uri="{FF2B5EF4-FFF2-40B4-BE49-F238E27FC236}">
                <a16:creationId xmlns:a16="http://schemas.microsoft.com/office/drawing/2014/main" id="{59C9A062-E89C-0307-B0A6-C779904721B9}"/>
              </a:ext>
            </a:extLst>
          </p:cNvPr>
          <p:cNvSpPr/>
          <p:nvPr/>
        </p:nvSpPr>
        <p:spPr>
          <a:xfrm>
            <a:off x="245217" y="3228319"/>
            <a:ext cx="2834224" cy="342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Использовать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отраслевой анализ и данные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в качестве движущей силы для принятия решений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Оценки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распределения и социально-экономического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воздействия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являются ключевыми для понимания негативного воздействия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Сбор данных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может потребоваться на разных этапах анализа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Определите и спланируйте соответствующие действия по смягчению последствий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Решения должны быть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адаптированы к национальному (и субнациональному) контексту</a:t>
            </a: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7A6E4C0E-2D4E-F03F-36D7-B2C561675E56}"/>
              </a:ext>
            </a:extLst>
          </p:cNvPr>
          <p:cNvSpPr/>
          <p:nvPr/>
        </p:nvSpPr>
        <p:spPr>
          <a:xfrm>
            <a:off x="9112559" y="3228320"/>
            <a:ext cx="2834224" cy="342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Значимое участие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должно исходить от заинтересованных сторон на всех уровнях общества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Маргинализированные и недостаточно представленные группы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имеют место за общим столом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Продвигать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гендерное равенство</a:t>
            </a:r>
            <a:endParaRPr lang="ru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Обеспечить </a:t>
            </a: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общественное правосудие</a:t>
            </a:r>
            <a:endParaRPr lang="ru" sz="1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Интегрировать </a:t>
            </a: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прочный социальный консенсус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в планирование и реализацию, чтобы создать поддержку в регионах, сообществах и обществе для ускорения трансформационных (преобразующих) изменений</a:t>
            </a:r>
          </a:p>
          <a:p>
            <a:pPr marL="118869" indent="-11886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  <a:cs typeface="Arial" panose="020B0604020202020204" pitchFamily="34" charset="0"/>
              </a:rPr>
              <a:t>Мониторинг и оценка </a:t>
            </a:r>
            <a:r>
              <a:rPr lang="ru" sz="1100" dirty="0">
                <a:solidFill>
                  <a:schemeClr val="tx1"/>
                </a:solidFill>
                <a:cs typeface="Arial" panose="020B0604020202020204" pitchFamily="34" charset="0"/>
              </a:rPr>
              <a:t>прогресса на пути к справедливому переходу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09C869-43AA-4BB7-A7C3-FBC37F92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704" y="-13501"/>
            <a:ext cx="12723876" cy="847226"/>
          </a:xfrm>
        </p:spPr>
        <p:txBody>
          <a:bodyPr>
            <a:normAutofit/>
          </a:bodyPr>
          <a:lstStyle/>
          <a:p>
            <a:pPr algn="ctr"/>
            <a:r>
              <a:rPr lang="ru" sz="33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Видение и основные компоненты справедливого перехода АБР </a:t>
            </a:r>
          </a:p>
        </p:txBody>
      </p:sp>
    </p:spTree>
    <p:extLst>
      <p:ext uri="{BB962C8B-B14F-4D97-AF65-F5344CB8AC3E}">
        <p14:creationId xmlns:p14="http://schemas.microsoft.com/office/powerpoint/2010/main" val="423608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923C-8AAB-C3CF-C0E8-5B649A70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53458"/>
            <a:ext cx="11567160" cy="768490"/>
          </a:xfrm>
        </p:spPr>
        <p:txBody>
          <a:bodyPr>
            <a:normAutofit fontScale="90000"/>
          </a:bodyPr>
          <a:lstStyle/>
          <a:p>
            <a:r>
              <a:rPr lang="ru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Расширение масштабов деятельности по борьбе с изменением климата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B70A78-FE47-26E0-C15E-999F6E7B4B2D}"/>
              </a:ext>
            </a:extLst>
          </p:cNvPr>
          <p:cNvSpPr txBox="1">
            <a:spLocks/>
          </p:cNvSpPr>
          <p:nvPr/>
        </p:nvSpPr>
        <p:spPr>
          <a:xfrm>
            <a:off x="286722" y="1732995"/>
            <a:ext cx="3433271" cy="4200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ru" sz="1600" dirty="0">
                <a:cs typeface="Arial" panose="020B0604020202020204" pitchFamily="34" charset="0"/>
              </a:rPr>
              <a:t>Взаимодействие с РСЧ</a:t>
            </a:r>
          </a:p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ru" sz="1600" dirty="0">
                <a:cs typeface="Arial" panose="020B0604020202020204" pitchFamily="34" charset="0"/>
              </a:rPr>
              <a:t>Тщательная многоотраслевая диагностика климата в стране</a:t>
            </a:r>
          </a:p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ru" sz="1600" dirty="0">
                <a:cs typeface="Arial" panose="020B0604020202020204" pitchFamily="34" charset="0"/>
              </a:rPr>
              <a:t>Стратегия партнерства со страной (СП)</a:t>
            </a:r>
          </a:p>
          <a:p>
            <a:pPr marL="180975" indent="-180975">
              <a:lnSpc>
                <a:spcPts val="2500"/>
              </a:lnSpc>
              <a:spcAft>
                <a:spcPts val="1200"/>
              </a:spcAft>
              <a:buClr>
                <a:srgbClr val="F3951F"/>
              </a:buClr>
            </a:pPr>
            <a:r>
              <a:rPr lang="ru" sz="1600" dirty="0">
                <a:cs typeface="Arial" panose="020B0604020202020204" pitchFamily="34" charset="0"/>
              </a:rPr>
              <a:t>Кредитование на основе политики в области изменения климата (PBL)</a:t>
            </a:r>
            <a:endParaRPr lang="en-US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4B0675-D0DF-1E51-A2C6-51753EC0F39E}"/>
              </a:ext>
            </a:extLst>
          </p:cNvPr>
          <p:cNvSpPr txBox="1">
            <a:spLocks/>
          </p:cNvSpPr>
          <p:nvPr/>
        </p:nvSpPr>
        <p:spPr>
          <a:xfrm>
            <a:off x="4029718" y="1747805"/>
            <a:ext cx="4234851" cy="4197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ru-RU" sz="1600" dirty="0">
                <a:cs typeface="Arial" panose="020B0604020202020204" pitchFamily="34" charset="0"/>
              </a:rPr>
              <a:t>ОНУВ</a:t>
            </a:r>
            <a:r>
              <a:rPr lang="ru" sz="1600" dirty="0">
                <a:cs typeface="Arial" panose="020B0604020202020204" pitchFamily="34" charset="0"/>
              </a:rPr>
              <a:t> – </a:t>
            </a:r>
            <a:r>
              <a:rPr lang="ru" sz="1600" i="0" dirty="0">
                <a:effectLst/>
                <a:cs typeface="Arial" panose="020B0604020202020204" pitchFamily="34" charset="0"/>
              </a:rPr>
              <a:t>определяемый на национальном уровне вклад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ru" sz="1600" dirty="0">
                <a:cs typeface="Arial"/>
              </a:rPr>
              <a:t>LTS-2050 – долгосрочные стратегии развития с низким уровнем выбросов парниковых газов</a:t>
            </a:r>
            <a:endParaRPr lang="en-GB" sz="1600" dirty="0"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ru" sz="1600" dirty="0">
                <a:cs typeface="Arial" panose="020B0604020202020204" pitchFamily="34" charset="0"/>
              </a:rPr>
              <a:t>НПА - инвестиционные планы в рамках Национального плана адаптации (НПА)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ru" sz="1600" dirty="0">
                <a:cs typeface="Arial" panose="020B0604020202020204" pitchFamily="34" charset="0"/>
              </a:rPr>
              <a:t>Анализ климата и риска стихийных бедствий с учетом многих опасностей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ru" sz="1600" dirty="0">
                <a:cs typeface="Arial" panose="020B0604020202020204" pitchFamily="34" charset="0"/>
              </a:rPr>
              <a:t>Секторальные планы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01B4E5"/>
              </a:buClr>
            </a:pPr>
            <a:r>
              <a:rPr lang="ru" sz="1600" dirty="0">
                <a:cs typeface="Arial" panose="020B0604020202020204" pitchFamily="34" charset="0"/>
              </a:rPr>
              <a:t>Планы стран по изменению климата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32439-3CC6-376B-690F-95477EB18030}"/>
              </a:ext>
            </a:extLst>
          </p:cNvPr>
          <p:cNvSpPr txBox="1"/>
          <p:nvPr/>
        </p:nvSpPr>
        <p:spPr>
          <a:xfrm>
            <a:off x="8604915" y="1747804"/>
            <a:ext cx="3478165" cy="341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ru" sz="1600" dirty="0">
                <a:cs typeface="Arial" panose="020B0604020202020204" pitchFamily="34" charset="0"/>
              </a:rPr>
              <a:t>Ориентировочный страновой проект АБР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ru" sz="1600" dirty="0">
                <a:cs typeface="Arial" panose="020B0604020202020204" pitchFamily="34" charset="0"/>
              </a:rPr>
              <a:t>Проекты, разработанные с учетом климатических изменений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ru" sz="1600" dirty="0">
                <a:cs typeface="Arial" panose="020B0604020202020204" pitchFamily="34" charset="0"/>
              </a:rPr>
              <a:t>Техническая помощь – поддержка развития проекта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Clr>
                <a:srgbClr val="8DC640"/>
              </a:buClr>
              <a:buFont typeface="Arial" panose="020B0604020202020204" pitchFamily="34" charset="0"/>
              <a:buChar char="•"/>
            </a:pPr>
            <a:r>
              <a:rPr lang="ru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Поддержка стран, присоединившихся к Парижскому соглашению</a:t>
            </a:r>
            <a:endParaRPr lang="en-US" sz="16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023C0-A9D3-2CAE-8A04-072FFA923364}"/>
              </a:ext>
            </a:extLst>
          </p:cNvPr>
          <p:cNvSpPr txBox="1"/>
          <p:nvPr/>
        </p:nvSpPr>
        <p:spPr>
          <a:xfrm>
            <a:off x="286721" y="1256044"/>
            <a:ext cx="343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b="1" dirty="0"/>
              <a:t>ПЕРВИЧНЫЙ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B45A0-2B74-EE02-A3C3-741E2AC84359}"/>
              </a:ext>
            </a:extLst>
          </p:cNvPr>
          <p:cNvSpPr txBox="1"/>
          <p:nvPr/>
        </p:nvSpPr>
        <p:spPr>
          <a:xfrm>
            <a:off x="4029718" y="1256044"/>
            <a:ext cx="42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b="1" dirty="0"/>
              <a:t>ПРОМЕЖУТОЧНЫЙ УРОВЕНЬ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2CAA-F446-E2C2-086C-AF0A284CE0B7}"/>
              </a:ext>
            </a:extLst>
          </p:cNvPr>
          <p:cNvSpPr txBox="1"/>
          <p:nvPr/>
        </p:nvSpPr>
        <p:spPr>
          <a:xfrm>
            <a:off x="8560175" y="1261661"/>
            <a:ext cx="3442147" cy="37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b="1" dirty="0"/>
              <a:t>ПОСЛЕДУЮЩИЕ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91973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C26D-7678-15A1-CAF2-CA74FB13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61" y="421240"/>
            <a:ext cx="6811632" cy="1269448"/>
          </a:xfrm>
        </p:spPr>
        <p:txBody>
          <a:bodyPr>
            <a:normAutofit/>
          </a:bodyPr>
          <a:lstStyle/>
          <a:p>
            <a:r>
              <a:rPr lang="ru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Можем ли мы сделать наши дестинации устойчивыми?</a:t>
            </a:r>
          </a:p>
        </p:txBody>
      </p:sp>
      <p:pic>
        <p:nvPicPr>
          <p:cNvPr id="4" name="Picture 3" descr="Astana Flooding 2019">
            <a:extLst>
              <a:ext uri="{FF2B5EF4-FFF2-40B4-BE49-F238E27FC236}">
                <a16:creationId xmlns:a16="http://schemas.microsoft.com/office/drawing/2014/main" id="{CAF8ECB3-629E-0289-6C02-616E00EB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2" y="1872120"/>
            <a:ext cx="4458630" cy="2411996"/>
          </a:xfrm>
          <a:prstGeom prst="rect">
            <a:avLst/>
          </a:prstGeom>
        </p:spPr>
      </p:pic>
      <p:pic>
        <p:nvPicPr>
          <p:cNvPr id="5" name="Picture 4" descr="A picture containing fog, sky, aerial photography, mountain&#10;&#10;Description automatically generated">
            <a:extLst>
              <a:ext uri="{FF2B5EF4-FFF2-40B4-BE49-F238E27FC236}">
                <a16:creationId xmlns:a16="http://schemas.microsoft.com/office/drawing/2014/main" id="{18166B97-1908-568B-B383-BCA843A5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92" y="1872120"/>
            <a:ext cx="4571999" cy="2411996"/>
          </a:xfrm>
          <a:prstGeom prst="rect">
            <a:avLst/>
          </a:prstGeom>
        </p:spPr>
      </p:pic>
      <p:pic>
        <p:nvPicPr>
          <p:cNvPr id="6" name="Picture 5" descr="A picture containing sky, outdoor, transport, beach&#10;&#10;Description automatically generated">
            <a:extLst>
              <a:ext uri="{FF2B5EF4-FFF2-40B4-BE49-F238E27FC236}">
                <a16:creationId xmlns:a16="http://schemas.microsoft.com/office/drawing/2014/main" id="{B47768D7-3070-088A-03B6-E3FD8450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" y="4284117"/>
            <a:ext cx="9030629" cy="241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6EE55-D2B1-E945-947A-C34064AFC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193" y="72405"/>
            <a:ext cx="4595247" cy="1708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1AD7A-74CE-EE66-62A3-2EC2969203BC}"/>
              </a:ext>
            </a:extLst>
          </p:cNvPr>
          <p:cNvSpPr txBox="1"/>
          <p:nvPr/>
        </p:nvSpPr>
        <p:spPr>
          <a:xfrm>
            <a:off x="9406465" y="2063264"/>
            <a:ext cx="2806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9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D8AF1-0C74-8D91-50A6-D153A0A2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Страны ЦАРЭС и проблемы изменения климата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Обязательства АБР в области изменения климата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Ключевые проблемы туризма в Центральной Азии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dirty="0">
                <a:latin typeface="Arial" panose="020B0604020202020204" pitchFamily="34" charset="0"/>
                <a:ea typeface="Calibri" panose="020F0502020204030204" pitchFamily="34" charset="0"/>
              </a:rPr>
              <a:t>Меры по адаптации и смягчению последствий для устойчивого развития туризма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масштабов </a:t>
            </a:r>
            <a:r>
              <a:rPr lang="ru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по борьбе с изменением климата</a:t>
            </a:r>
            <a:endParaRPr lang="en-US" dirty="0">
              <a:solidFill>
                <a:schemeClr val="tx1">
                  <a:lumMod val="75000"/>
                </a:schemeClr>
              </a:solidFill>
              <a:latin typeface="Roboto" panose="02000000000000000000"/>
              <a:cs typeface="Arial" panose="020B0604020202020204" pitchFamily="34" charset="0"/>
            </a:endParaRPr>
          </a:p>
          <a:p>
            <a:endParaRPr lang="en-P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8771F-E43E-6DA1-991F-59E103F1FD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6068" y="815540"/>
            <a:ext cx="23198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sz="24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СОДЕРЖАНИЕ</a:t>
            </a:r>
            <a:endParaRPr lang="en-US" sz="24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F701-1218-4D78-22A3-D3D95204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7" y="-136899"/>
            <a:ext cx="10515600" cy="1325563"/>
          </a:xfrm>
        </p:spPr>
        <p:txBody>
          <a:bodyPr>
            <a:normAutofit/>
          </a:bodyPr>
          <a:lstStyle/>
          <a:p>
            <a:r>
              <a:rPr lang="ru" sz="3600" b="1" dirty="0">
                <a:solidFill>
                  <a:srgbClr val="00256A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Контекст изменения климата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DFB8F-D0BD-A5DF-D217-A9CDE1002D28}"/>
              </a:ext>
            </a:extLst>
          </p:cNvPr>
          <p:cNvSpPr txBox="1"/>
          <p:nvPr/>
        </p:nvSpPr>
        <p:spPr>
          <a:xfrm>
            <a:off x="388971" y="1000311"/>
            <a:ext cx="66025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" sz="2400" dirty="0">
                <a:effectLst/>
                <a:ea typeface="Calibri" panose="020F0502020204030204" pitchFamily="34" charset="0"/>
                <a:cs typeface="FrutigerLTPro-Condensed"/>
              </a:rPr>
              <a:t>РСЧ CWRD испытают повышение температуры выше глобального уровня</a:t>
            </a:r>
          </a:p>
          <a:p>
            <a:endParaRPr lang="en-US" sz="2400" dirty="0">
              <a:ea typeface="Calibri" panose="020F0502020204030204" pitchFamily="34" charset="0"/>
              <a:cs typeface="FrutigerLTPro-Condensed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" sz="2400" dirty="0">
                <a:effectLst/>
                <a:ea typeface="Calibri" panose="020F0502020204030204" pitchFamily="34" charset="0"/>
                <a:cs typeface="FrutigerLTPro-Condensed"/>
              </a:rPr>
              <a:t>Риски, связанные с физической доступностью воды, и связанные с водой опасности будут продолжать расти в среднесрочной и долгосрочной перспективе</a:t>
            </a:r>
          </a:p>
          <a:p>
            <a:endParaRPr lang="en-US" sz="2400" dirty="0">
              <a:ea typeface="Calibri" panose="020F0502020204030204" pitchFamily="34" charset="0"/>
              <a:cs typeface="FrutigerLTPro-Condensed"/>
            </a:endParaRPr>
          </a:p>
          <a:p>
            <a:pPr marL="342900" indent="-342900" rtl="0" fontAlgn="base">
              <a:buFont typeface="Wingdings" panose="05000000000000000000" pitchFamily="2" charset="2"/>
              <a:buChar char="§"/>
            </a:pPr>
            <a:r>
              <a:rPr lang="ru" sz="2400" b="0" i="0" u="none" strike="noStrike" dirty="0">
                <a:solidFill>
                  <a:srgbClr val="000000"/>
                </a:solidFill>
                <a:effectLst/>
              </a:rPr>
              <a:t>В регионе CWRD находятся одни из самых энергоемких экономик</a:t>
            </a:r>
          </a:p>
          <a:p>
            <a:pPr rtl="0" fontAlgn="base"/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rtl="0" fontAlgn="base">
              <a:buFont typeface="Wingdings" panose="05000000000000000000" pitchFamily="2" charset="2"/>
              <a:buChar char="§"/>
            </a:pPr>
            <a:r>
              <a:rPr lang="ru" sz="2400" b="0" i="0" u="none" strike="noStrike" dirty="0">
                <a:solidFill>
                  <a:srgbClr val="000000"/>
                </a:solidFill>
                <a:effectLst/>
              </a:rPr>
              <a:t>РСЧ CWRD взяли на себя обязательства в рамках Парижского соглашения и представили определяемые на национальном уровне вклады (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ОНУВ</a:t>
            </a:r>
            <a:r>
              <a:rPr lang="ru" sz="2400" b="0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B5A7-E98A-C64D-D619-D62244F04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82730"/>
              </p:ext>
            </p:extLst>
          </p:nvPr>
        </p:nvGraphicFramePr>
        <p:xfrm>
          <a:off x="7183221" y="1016364"/>
          <a:ext cx="4797749" cy="415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6">
                  <a:extLst>
                    <a:ext uri="{9D8B030D-6E8A-4147-A177-3AD203B41FA5}">
                      <a16:colId xmlns:a16="http://schemas.microsoft.com/office/drawing/2014/main" val="2819649126"/>
                    </a:ext>
                  </a:extLst>
                </a:gridCol>
                <a:gridCol w="1844556">
                  <a:extLst>
                    <a:ext uri="{9D8B030D-6E8A-4147-A177-3AD203B41FA5}">
                      <a16:colId xmlns:a16="http://schemas.microsoft.com/office/drawing/2014/main" val="2666428576"/>
                    </a:ext>
                  </a:extLst>
                </a:gridCol>
                <a:gridCol w="1609047">
                  <a:extLst>
                    <a:ext uri="{9D8B030D-6E8A-4147-A177-3AD203B41FA5}">
                      <a16:colId xmlns:a16="http://schemas.microsoft.com/office/drawing/2014/main" val="3150227922"/>
                    </a:ext>
                  </a:extLst>
                </a:gridCol>
              </a:tblGrid>
              <a:tr h="563132"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Страна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Индекс ND-GAIN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Индекс </a:t>
                      </a:r>
                      <a:br>
                        <a:rPr lang="en-US" sz="1400" dirty="0">
                          <a:latin typeface="+mn-lt"/>
                        </a:rPr>
                      </a:br>
                      <a:r>
                        <a:rPr lang="en-US" sz="1400" dirty="0">
                          <a:latin typeface="+mn-lt"/>
                        </a:rPr>
                        <a:t>INFORM </a:t>
                      </a:r>
                      <a:r>
                        <a:rPr lang="ru" sz="1400" dirty="0">
                          <a:latin typeface="+mn-lt"/>
                        </a:rPr>
                        <a:t>2019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0618090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Афганистан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176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23956960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Армения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57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03665867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Азербайджан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61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416459705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Грузия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87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678765475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Казахстан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144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242723079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Кыргызстан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91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059118808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Пакистан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527261535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Таджикистан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64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638358669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Туркменистан</a:t>
                      </a:r>
                      <a:endParaRPr lang="en-US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124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101 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4211120709"/>
                  </a:ext>
                </a:extLst>
              </a:tr>
              <a:tr h="359274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+mn-lt"/>
                        </a:rPr>
                        <a:t>Узбекистан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83 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+mn-lt"/>
                        </a:rPr>
                        <a:t>112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25396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12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B06B2-8A56-76B2-F219-A55C39BB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6" y="365125"/>
            <a:ext cx="10134511" cy="1062983"/>
          </a:xfrm>
        </p:spPr>
        <p:txBody>
          <a:bodyPr>
            <a:normAutofit fontScale="90000"/>
          </a:bodyPr>
          <a:lstStyle/>
          <a:p>
            <a:pPr algn="ctr"/>
            <a:r>
              <a:rPr lang="ru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Приверженность АБР как климатического банка Азиатско-Тихоокеанского региона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9B682C-77F1-6873-EDD8-C65982F8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17" y="1697049"/>
            <a:ext cx="115671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sz="2400" dirty="0">
                <a:solidFill>
                  <a:srgbClr val="000000"/>
                </a:solidFill>
                <a:ea typeface="Arial" panose="020B0604020202020204" pitchFamily="34" charset="0"/>
              </a:rPr>
              <a:t>АБР привержен решению проблемы изменения климата и </a:t>
            </a:r>
            <a:r>
              <a:rPr lang="ru" sz="2400" u="sng" dirty="0">
                <a:solidFill>
                  <a:srgbClr val="000000"/>
                </a:solidFill>
                <a:ea typeface="Arial" panose="020B0604020202020204" pitchFamily="34" charset="0"/>
              </a:rPr>
              <a:t>является</a:t>
            </a:r>
            <a:r>
              <a:rPr lang="ru" sz="24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ru" sz="2400" b="1" dirty="0">
                <a:solidFill>
                  <a:srgbClr val="000000"/>
                </a:solidFill>
                <a:ea typeface="Arial" panose="020B0604020202020204" pitchFamily="34" charset="0"/>
              </a:rPr>
              <a:t>климатическим банком </a:t>
            </a:r>
            <a:r>
              <a:rPr lang="ru-RU" sz="2400" b="1" dirty="0">
                <a:solidFill>
                  <a:srgbClr val="000000"/>
                </a:solidFill>
                <a:ea typeface="Arial" panose="020B0604020202020204" pitchFamily="34" charset="0"/>
              </a:rPr>
              <a:t>Азиатско-Тихоокеанского региона</a:t>
            </a:r>
            <a:endParaRPr lang="en-US" sz="2400" dirty="0"/>
          </a:p>
          <a:p>
            <a:r>
              <a:rPr lang="ru" sz="2400" dirty="0">
                <a:ea typeface="+mn-lt"/>
                <a:cs typeface="+mn-lt"/>
              </a:rPr>
              <a:t>Совокупное климатическое финансирование из ресурсов АБР на 2019-2030 годы составляет не менее </a:t>
            </a:r>
            <a:r>
              <a:rPr lang="ru" sz="2400" b="1" dirty="0">
                <a:ea typeface="+mn-lt"/>
                <a:cs typeface="+mn-lt"/>
              </a:rPr>
              <a:t>100 млрд долларов США</a:t>
            </a:r>
            <a:r>
              <a:rPr lang="ru" sz="2400" dirty="0">
                <a:ea typeface="+mn-lt"/>
                <a:cs typeface="+mn-lt"/>
              </a:rPr>
              <a:t>; с совокупным финансированием адаптации в размере 9 млрд долларов США в период с 2019 по 2024 год и </a:t>
            </a:r>
            <a:r>
              <a:rPr lang="ru" sz="2400" b="1" dirty="0">
                <a:ea typeface="+mn-lt"/>
                <a:cs typeface="+mn-lt"/>
              </a:rPr>
              <a:t>34 млрд долларов США </a:t>
            </a:r>
            <a:r>
              <a:rPr lang="ru" sz="2400" dirty="0">
                <a:ea typeface="+mn-lt"/>
                <a:cs typeface="+mn-lt"/>
              </a:rPr>
              <a:t>в период с 2019 по 2030 год</a:t>
            </a:r>
            <a:endParaRPr lang="en-US" sz="2400" dirty="0"/>
          </a:p>
          <a:p>
            <a:r>
              <a:rPr lang="ru" sz="2400" b="1" dirty="0"/>
              <a:t>75% </a:t>
            </a:r>
            <a:r>
              <a:rPr lang="ru" sz="2400" dirty="0"/>
              <a:t>от общего числа запланированных операций АБР будут поддерживать климат</a:t>
            </a:r>
            <a:endParaRPr lang="en-US" sz="2400" dirty="0">
              <a:ea typeface="Calibri"/>
              <a:cs typeface="Calibri"/>
            </a:endParaRPr>
          </a:p>
          <a:p>
            <a:r>
              <a:rPr lang="ru" sz="2400" dirty="0"/>
              <a:t>Полное приведение суверенных операций в соответствие с Парижским соглашением к </a:t>
            </a:r>
            <a:r>
              <a:rPr lang="ru" sz="2400" b="1" dirty="0"/>
              <a:t>1 июля 2023 года</a:t>
            </a:r>
            <a:r>
              <a:rPr lang="ru" sz="2400" dirty="0"/>
              <a:t>. Согласование 85% несуверенных операций к 1 июля 2023 года и полное согласование к </a:t>
            </a:r>
            <a:r>
              <a:rPr lang="ru" sz="2400" b="1" dirty="0"/>
              <a:t>1 июля 2025 года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775-9D76-63F0-6A0F-1C4247D1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43" y="-61740"/>
            <a:ext cx="10515600" cy="662290"/>
          </a:xfrm>
        </p:spPr>
        <p:txBody>
          <a:bodyPr>
            <a:normAutofit/>
          </a:bodyPr>
          <a:lstStyle/>
          <a:p>
            <a:r>
              <a:rPr lang="ru" sz="2800" b="1" dirty="0">
                <a:solidFill>
                  <a:srgbClr val="00256A"/>
                </a:solidFill>
                <a:latin typeface="Calibri"/>
                <a:ea typeface="Segoe UI Black"/>
                <a:cs typeface="Calibri"/>
              </a:rPr>
              <a:t>Техническая поддержка и доступ к финансам</a:t>
            </a:r>
            <a:endParaRPr 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DE7586-2004-5F50-E2A9-F628E4D6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0235" y="3373331"/>
            <a:ext cx="3939018" cy="19850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5B5AD0-0FC4-E9E1-5760-8B12D69BA7B0}"/>
              </a:ext>
            </a:extLst>
          </p:cNvPr>
          <p:cNvSpPr/>
          <p:nvPr/>
        </p:nvSpPr>
        <p:spPr>
          <a:xfrm>
            <a:off x="7432210" y="966268"/>
            <a:ext cx="2204364" cy="427936"/>
          </a:xfrm>
          <a:prstGeom prst="rect">
            <a:avLst/>
          </a:prstGeom>
          <a:solidFill>
            <a:srgbClr val="FBB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46A9F-F241-FF0B-4F77-0E34EFB72CAF}"/>
              </a:ext>
            </a:extLst>
          </p:cNvPr>
          <p:cNvSpPr/>
          <p:nvPr/>
        </p:nvSpPr>
        <p:spPr>
          <a:xfrm>
            <a:off x="5257174" y="5417970"/>
            <a:ext cx="168906" cy="163121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5C927-69E0-49CD-2CF6-03301AFA8A84}"/>
              </a:ext>
            </a:extLst>
          </p:cNvPr>
          <p:cNvSpPr/>
          <p:nvPr/>
        </p:nvSpPr>
        <p:spPr>
          <a:xfrm>
            <a:off x="3944907" y="5417970"/>
            <a:ext cx="168906" cy="163121"/>
          </a:xfrm>
          <a:prstGeom prst="rect">
            <a:avLst/>
          </a:prstGeom>
          <a:solidFill>
            <a:srgbClr val="FBB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7C845-5275-92A3-F0EA-68CF7C89BAB2}"/>
              </a:ext>
            </a:extLst>
          </p:cNvPr>
          <p:cNvSpPr/>
          <p:nvPr/>
        </p:nvSpPr>
        <p:spPr>
          <a:xfrm>
            <a:off x="6644496" y="5417970"/>
            <a:ext cx="168906" cy="163121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1014F-A1A2-E350-D772-1B444EF9AC14}"/>
              </a:ext>
            </a:extLst>
          </p:cNvPr>
          <p:cNvSpPr txBox="1"/>
          <p:nvPr/>
        </p:nvSpPr>
        <p:spPr>
          <a:xfrm>
            <a:off x="4073094" y="5369839"/>
            <a:ext cx="89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b="0" i="0" dirty="0">
                <a:effectLst/>
                <a:latin typeface="Myriad Pro" panose="020B0503030403020204" pitchFamily="34" charset="0"/>
              </a:rPr>
              <a:t>Смягчение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3CA32-B322-E3F1-0843-FA7DC590AF45}"/>
              </a:ext>
            </a:extLst>
          </p:cNvPr>
          <p:cNvSpPr txBox="1"/>
          <p:nvPr/>
        </p:nvSpPr>
        <p:spPr>
          <a:xfrm>
            <a:off x="5411977" y="5369839"/>
            <a:ext cx="1040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b="0" i="0" dirty="0">
                <a:effectLst/>
                <a:latin typeface="Myriad Pro" panose="020B0503030403020204" pitchFamily="34" charset="0"/>
              </a:rPr>
              <a:t>Сквозная тема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108E3-CB30-3C9A-0869-0B3C2CE029E2}"/>
              </a:ext>
            </a:extLst>
          </p:cNvPr>
          <p:cNvSpPr txBox="1"/>
          <p:nvPr/>
        </p:nvSpPr>
        <p:spPr>
          <a:xfrm>
            <a:off x="6798392" y="5369839"/>
            <a:ext cx="15273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b="0" i="0" dirty="0">
                <a:effectLst/>
                <a:latin typeface="Myriad Pro" panose="020B0503030403020204" pitchFamily="34" charset="0"/>
              </a:rPr>
              <a:t>Адаптация</a:t>
            </a:r>
            <a:endParaRPr lang="en-PH" sz="1000" dirty="0"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83702-06A5-ED51-9B70-080ADCDA4883}"/>
              </a:ext>
            </a:extLst>
          </p:cNvPr>
          <p:cNvSpPr txBox="1"/>
          <p:nvPr/>
        </p:nvSpPr>
        <p:spPr>
          <a:xfrm>
            <a:off x="6470847" y="4955076"/>
            <a:ext cx="11897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900" b="1">
                <a:solidFill>
                  <a:srgbClr val="1F4E79"/>
                </a:solidFill>
                <a:latin typeface="Myriad Pro" panose="020B0503030403020204" pitchFamily="34" charset="0"/>
              </a:rPr>
              <a:t>Финансовый центр Blue Pacific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A9B84-2A61-C9CD-4DA9-D048065BB426}"/>
              </a:ext>
            </a:extLst>
          </p:cNvPr>
          <p:cNvSpPr txBox="1"/>
          <p:nvPr/>
        </p:nvSpPr>
        <p:spPr>
          <a:xfrm>
            <a:off x="6148217" y="4024124"/>
            <a:ext cx="696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F4E79"/>
                </a:solidFill>
                <a:latin typeface="Myriad Pro" panose="020B0503030403020204" pitchFamily="34" charset="0"/>
              </a:rPr>
              <a:t>CASP</a:t>
            </a:r>
            <a:endParaRPr lang="ru" sz="900" b="1" dirty="0">
              <a:solidFill>
                <a:srgbClr val="1F4E79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093DE-A34F-3242-27A1-DB77E517BBEE}"/>
              </a:ext>
            </a:extLst>
          </p:cNvPr>
          <p:cNvSpPr txBox="1"/>
          <p:nvPr/>
        </p:nvSpPr>
        <p:spPr>
          <a:xfrm>
            <a:off x="5638943" y="3739781"/>
            <a:ext cx="696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900" b="1">
                <a:solidFill>
                  <a:srgbClr val="1F4E79"/>
                </a:solidFill>
                <a:latin typeface="Myriad Pro" panose="020B0503030403020204" pitchFamily="34" charset="0"/>
              </a:rPr>
              <a:t>ACGF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E835DD-5C7A-31D9-1605-02DE74ACC275}"/>
              </a:ext>
            </a:extLst>
          </p:cNvPr>
          <p:cNvSpPr txBox="1"/>
          <p:nvPr/>
        </p:nvSpPr>
        <p:spPr>
          <a:xfrm>
            <a:off x="5080881" y="3747475"/>
            <a:ext cx="741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900" b="1" dirty="0">
                <a:solidFill>
                  <a:srgbClr val="1F4E79"/>
                </a:solidFill>
                <a:latin typeface="Myriad Pro" panose="020B0503030403020204" pitchFamily="34" charset="0"/>
              </a:rPr>
              <a:t>IF-CAP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7C4D20-327F-9385-10E4-EC2419D153C2}"/>
              </a:ext>
            </a:extLst>
          </p:cNvPr>
          <p:cNvSpPr txBox="1"/>
          <p:nvPr/>
        </p:nvSpPr>
        <p:spPr>
          <a:xfrm rot="1800000">
            <a:off x="4108902" y="4492951"/>
            <a:ext cx="869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1F4E79"/>
                </a:solidFill>
                <a:latin typeface="Myriad Pro" panose="020B0503030403020204" pitchFamily="34" charset="0"/>
              </a:rPr>
              <a:t>Аванс ОНУВ</a:t>
            </a:r>
            <a:endParaRPr lang="ru" sz="900" b="1" dirty="0">
              <a:solidFill>
                <a:srgbClr val="1F4E79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5C9BE-12C8-E311-F26B-726D8E270583}"/>
              </a:ext>
            </a:extLst>
          </p:cNvPr>
          <p:cNvSpPr txBox="1"/>
          <p:nvPr/>
        </p:nvSpPr>
        <p:spPr>
          <a:xfrm rot="3600000">
            <a:off x="4349412" y="4044350"/>
            <a:ext cx="120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900" b="1" dirty="0">
                <a:solidFill>
                  <a:srgbClr val="1F4E79"/>
                </a:solidFill>
                <a:latin typeface="Myriad Pro" panose="020B0503030403020204" pitchFamily="34" charset="0"/>
              </a:rPr>
              <a:t>СПРАВЕДЛИВЫЙ ПЕРЕХОД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BC8B8-BCC6-926F-5E82-CB59090D0C24}"/>
              </a:ext>
            </a:extLst>
          </p:cNvPr>
          <p:cNvSpPr txBox="1"/>
          <p:nvPr/>
        </p:nvSpPr>
        <p:spPr>
          <a:xfrm>
            <a:off x="3842723" y="4988115"/>
            <a:ext cx="983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050" b="1" dirty="0">
                <a:solidFill>
                  <a:srgbClr val="1F4E79"/>
                </a:solidFill>
                <a:latin typeface="Myriad Pro" panose="020B0503030403020204" pitchFamily="34" charset="0"/>
              </a:rPr>
              <a:t>МЭП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9D2471-4B0E-88D0-AB46-D0565B67B2D0}"/>
              </a:ext>
            </a:extLst>
          </p:cNvPr>
          <p:cNvSpPr txBox="1"/>
          <p:nvPr/>
        </p:nvSpPr>
        <p:spPr>
          <a:xfrm>
            <a:off x="1422771" y="439102"/>
            <a:ext cx="9665202" cy="39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АБР </a:t>
            </a:r>
            <a:r>
              <a:rPr lang="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становится </a:t>
            </a:r>
            <a:r>
              <a:rPr lang="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климатическим банком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Азиатско-Тихоокеанского региона</a:t>
            </a:r>
            <a:endParaRPr lang="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10970-F6A3-1BFF-B778-5246F2A074CB}"/>
              </a:ext>
            </a:extLst>
          </p:cNvPr>
          <p:cNvSpPr txBox="1"/>
          <p:nvPr/>
        </p:nvSpPr>
        <p:spPr>
          <a:xfrm>
            <a:off x="1350115" y="5366571"/>
            <a:ext cx="1853973" cy="65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" sz="120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Специализированные климатические трастовые фонды</a:t>
            </a:r>
            <a:endParaRPr lang="en-PH" sz="1200" b="1" dirty="0">
              <a:solidFill>
                <a:srgbClr val="1F4E79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BB583E-9CFC-4F49-4825-AF04C87B6B96}"/>
              </a:ext>
            </a:extLst>
          </p:cNvPr>
          <p:cNvSpPr txBox="1"/>
          <p:nvPr/>
        </p:nvSpPr>
        <p:spPr>
          <a:xfrm>
            <a:off x="1178430" y="1068624"/>
            <a:ext cx="3165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100" b="1" i="0" dirty="0">
                <a:effectLst/>
                <a:latin typeface="Myriad Pro" panose="020B0503030403020204" pitchFamily="34" charset="0"/>
              </a:rPr>
              <a:t>Общий объем финансирования</a:t>
            </a:r>
            <a:br>
              <a:rPr lang="ru" sz="1100" b="1" i="0" dirty="0">
                <a:effectLst/>
                <a:latin typeface="Myriad Pro" panose="020B0503030403020204" pitchFamily="34" charset="0"/>
              </a:rPr>
            </a:br>
            <a:r>
              <a:rPr lang="ru" sz="1100" dirty="0">
                <a:latin typeface="Myriad Pro" panose="020B0503030403020204" pitchFamily="34" charset="0"/>
              </a:rPr>
              <a:t>(</a:t>
            </a:r>
            <a:r>
              <a:rPr lang="ru" sz="1100" b="0" i="0" dirty="0">
                <a:effectLst/>
                <a:latin typeface="Myriad Pro" panose="020B0503030403020204" pitchFamily="34" charset="0"/>
              </a:rPr>
              <a:t>портфель 2022 года и готовящиеся проекты)</a:t>
            </a:r>
            <a:endParaRPr lang="en-US" sz="1100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5CBBF-8827-984E-553B-F5D33D4F55EC}"/>
              </a:ext>
            </a:extLst>
          </p:cNvPr>
          <p:cNvSpPr txBox="1"/>
          <p:nvPr/>
        </p:nvSpPr>
        <p:spPr>
          <a:xfrm>
            <a:off x="7363131" y="945767"/>
            <a:ext cx="23578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" sz="1050" b="0" i="0">
                <a:effectLst/>
                <a:latin typeface="Myriad Pro" panose="020B0503030403020204" pitchFamily="34" charset="0"/>
              </a:rPr>
              <a:t>Смягчение</a:t>
            </a:r>
            <a:r>
              <a:rPr lang="ru" sz="1200" b="0" i="0">
                <a:effectLst/>
                <a:latin typeface="Myriad Pro" panose="020B0503030403020204" pitchFamily="34" charset="0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ru" sz="1200" b="1" i="0">
                <a:effectLst/>
                <a:latin typeface="Myriad Pro" panose="020B0503030403020204" pitchFamily="34" charset="0"/>
              </a:rPr>
              <a:t>21,55 миллиона долларов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34B0C8-245F-A141-DEED-5211CB3C6021}"/>
              </a:ext>
            </a:extLst>
          </p:cNvPr>
          <p:cNvSpPr txBox="1"/>
          <p:nvPr/>
        </p:nvSpPr>
        <p:spPr>
          <a:xfrm>
            <a:off x="9849780" y="1437979"/>
            <a:ext cx="2224459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" sz="1100" b="1" dirty="0">
                <a:solidFill>
                  <a:srgbClr val="1F4E79"/>
                </a:solidFill>
                <a:latin typeface="Myriad Pro"/>
              </a:rPr>
              <a:t>Активные ассигнования и общее финансирование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5DDAF2D8-0EE0-9508-BD8E-A8B17059ACC7}"/>
              </a:ext>
            </a:extLst>
          </p:cNvPr>
          <p:cNvSpPr txBox="1"/>
          <p:nvPr/>
        </p:nvSpPr>
        <p:spPr>
          <a:xfrm>
            <a:off x="6467629" y="5603248"/>
            <a:ext cx="32830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ru" sz="800" b="0" i="0" dirty="0">
                <a:effectLst/>
                <a:latin typeface="Myriad Pro" panose="020B0503030403020204" pitchFamily="34" charset="0"/>
              </a:rPr>
              <a:t>Фонд климатических инноваций и развития: </a:t>
            </a:r>
            <a:r>
              <a:rPr lang="ru" sz="800" b="1" i="0" dirty="0">
                <a:effectLst/>
                <a:latin typeface="Myriad Pro" panose="020B0503030403020204" pitchFamily="34" charset="0"/>
              </a:rPr>
              <a:t>25 миллионов долларов.</a:t>
            </a:r>
          </a:p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ru" sz="8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Целевой фонд Ирландии для повышения устойчивости к изменению климата и стихийным бедствиям в малых островных развивающихся государствах: </a:t>
            </a:r>
            <a:r>
              <a:rPr lang="ru" sz="800" b="1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13,4 млн долл. США</a:t>
            </a:r>
          </a:p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ru" sz="800" b="0" i="0" dirty="0">
                <a:effectLst/>
                <a:latin typeface="Myriad Pro" panose="020B0503030403020204" pitchFamily="34" charset="0"/>
              </a:rPr>
              <a:t>Японский фонд совместного кредитного механизма: </a:t>
            </a:r>
            <a:r>
              <a:rPr lang="ru" sz="800" b="1" i="0" dirty="0">
                <a:effectLst/>
                <a:latin typeface="Myriad Pro" panose="020B0503030403020204" pitchFamily="34" charset="0"/>
              </a:rPr>
              <a:t>90 миллионов долларов.</a:t>
            </a:r>
          </a:p>
          <a:p>
            <a:pPr marL="93663" indent="-93663">
              <a:buClr>
                <a:srgbClr val="6CCFF6"/>
              </a:buClr>
              <a:buFont typeface="Wingdings" panose="05000000000000000000" pitchFamily="2" charset="2"/>
              <a:buChar char="§"/>
            </a:pPr>
            <a:r>
              <a:rPr lang="ru" sz="800" b="0" i="0" dirty="0">
                <a:effectLst/>
                <a:latin typeface="Myriad Pro" panose="020B0503030403020204" pitchFamily="34" charset="0"/>
              </a:rPr>
              <a:t>Целевой фонд устойчивости городов к изменению климата: </a:t>
            </a:r>
            <a:r>
              <a:rPr lang="ru" sz="800" b="1" i="0" dirty="0">
                <a:effectLst/>
                <a:latin typeface="Myriad Pro" panose="020B0503030403020204" pitchFamily="34" charset="0"/>
              </a:rPr>
              <a:t>149 млн долл. США</a:t>
            </a:r>
            <a:endParaRPr lang="en-US" sz="800" b="1" i="0" dirty="0">
              <a:effectLst/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42698AD9-78BE-E409-A741-E26FEC892490}"/>
              </a:ext>
            </a:extLst>
          </p:cNvPr>
          <p:cNvSpPr txBox="1"/>
          <p:nvPr/>
        </p:nvSpPr>
        <p:spPr>
          <a:xfrm>
            <a:off x="3096190" y="5603248"/>
            <a:ext cx="32830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-93663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ru" sz="8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Азиатско-Тихоокеанский фонд климатическ</a:t>
            </a:r>
            <a:r>
              <a:rPr lang="ru-RU" sz="800" dirty="0">
                <a:latin typeface="Myriad Pro" panose="020B0503030403020204" pitchFamily="34" charset="0"/>
                <a:cs typeface="Myanmar Text" panose="020B0502040204020203" pitchFamily="34" charset="0"/>
              </a:rPr>
              <a:t>ого </a:t>
            </a:r>
            <a:r>
              <a:rPr lang="ru" sz="8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финансирования: </a:t>
            </a:r>
            <a:r>
              <a:rPr lang="ru" sz="800" b="1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33,3 миллиона долларов США</a:t>
            </a:r>
          </a:p>
          <a:p>
            <a:pPr marL="93663" indent="-93663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ru" sz="800" dirty="0">
                <a:latin typeface="Myriad Pro" panose="020B0503030403020204" pitchFamily="34" charset="0"/>
                <a:cs typeface="Myanmar Text" panose="020B0502040204020203" pitchFamily="34" charset="0"/>
              </a:rPr>
              <a:t>Австралийское партнерство по климатическому финансированию: </a:t>
            </a:r>
            <a:r>
              <a:rPr lang="ru" sz="800" b="1" dirty="0">
                <a:latin typeface="Myriad Pro" panose="020B0503030403020204" pitchFamily="34" charset="0"/>
                <a:cs typeface="Myanmar Text" panose="020B0502040204020203" pitchFamily="34" charset="0"/>
              </a:rPr>
              <a:t>140 миллионов австралийских долларов</a:t>
            </a:r>
          </a:p>
          <a:p>
            <a:pPr marL="93663" indent="-93663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ru" sz="800" b="0" i="0" dirty="0">
                <a:effectLst/>
                <a:latin typeface="Myriad Pro" panose="020B0503030403020204" pitchFamily="34" charset="0"/>
              </a:rPr>
              <a:t>Канадский климатический фонд для частного сектора в Азии I и II – находится на стадии развертывания</a:t>
            </a:r>
            <a:endParaRPr lang="en-US" sz="800" i="0" dirty="0">
              <a:effectLst/>
              <a:latin typeface="Myriad Pro" panose="020B0503030403020204" pitchFamily="34" charset="0"/>
              <a:cs typeface="Myanmar Text" panose="020B0502040204020203" pitchFamily="34" charset="0"/>
            </a:endParaRPr>
          </a:p>
          <a:p>
            <a:pPr marL="93663" indent="-93663" algn="l">
              <a:buClr>
                <a:srgbClr val="FBB212"/>
              </a:buClr>
              <a:buFont typeface="Wingdings" panose="05000000000000000000" pitchFamily="2" charset="2"/>
              <a:buChar char="§"/>
            </a:pPr>
            <a:r>
              <a:rPr lang="ru" sz="800" b="0" i="0" dirty="0">
                <a:effectLst/>
                <a:latin typeface="Myriad Pro" panose="020B0503030403020204" pitchFamily="34" charset="0"/>
              </a:rPr>
              <a:t>Механизм партнерства по финансированию экологически чистой энергетики (с изменениями, включающими ACEF, CCSF, смягчение последствий CCF и CEF): </a:t>
            </a:r>
            <a:r>
              <a:rPr lang="ru" sz="800" b="1" i="0" dirty="0">
                <a:effectLst/>
                <a:latin typeface="Myriad Pro" panose="020B0503030403020204" pitchFamily="34" charset="0"/>
              </a:rPr>
              <a:t>345 млн долларов США</a:t>
            </a:r>
          </a:p>
        </p:txBody>
      </p:sp>
      <p:sp>
        <p:nvSpPr>
          <p:cNvPr id="27" name="TextBox 69">
            <a:extLst>
              <a:ext uri="{FF2B5EF4-FFF2-40B4-BE49-F238E27FC236}">
                <a16:creationId xmlns:a16="http://schemas.microsoft.com/office/drawing/2014/main" id="{107D5867-D65D-46F4-2883-DD50ECFC46A6}"/>
              </a:ext>
            </a:extLst>
          </p:cNvPr>
          <p:cNvSpPr txBox="1"/>
          <p:nvPr/>
        </p:nvSpPr>
        <p:spPr>
          <a:xfrm>
            <a:off x="1355920" y="6275087"/>
            <a:ext cx="1800492" cy="545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  <a:buClr>
                <a:srgbClr val="FBB212"/>
              </a:buClr>
            </a:pPr>
            <a:r>
              <a:rPr lang="ru" sz="7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РСЧ = развивающаяся страна-член</a:t>
            </a:r>
          </a:p>
          <a:p>
            <a:pPr>
              <a:lnSpc>
                <a:spcPts val="900"/>
              </a:lnSpc>
              <a:buClr>
                <a:srgbClr val="FBB212"/>
              </a:buClr>
            </a:pPr>
            <a:r>
              <a:rPr lang="ru" sz="700" i="0" dirty="0">
                <a:effectLst/>
                <a:latin typeface="Myriad Pro" panose="020B0503030403020204" pitchFamily="34" charset="0"/>
                <a:cs typeface="Myanmar Text" panose="020B0502040204020203" pitchFamily="34" charset="0"/>
              </a:rPr>
              <a:t>Примечание. Эти суммы являются обязательствами по состоянию на март 2022 года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C7F3D2-F742-FBF9-95EA-591A9A0F4910}"/>
              </a:ext>
            </a:extLst>
          </p:cNvPr>
          <p:cNvSpPr txBox="1"/>
          <p:nvPr/>
        </p:nvSpPr>
        <p:spPr>
          <a:xfrm>
            <a:off x="1429443" y="3833816"/>
            <a:ext cx="2365324" cy="12388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" sz="900" b="1" dirty="0">
                <a:solidFill>
                  <a:srgbClr val="FBB212"/>
                </a:solidFill>
                <a:latin typeface="Myriad Pro" panose="020B0503030403020204" pitchFamily="34" charset="0"/>
              </a:rPr>
              <a:t>Механизм энергетического перехода (</a:t>
            </a:r>
            <a:r>
              <a:rPr lang="ru-RU" sz="900" b="1" dirty="0">
                <a:solidFill>
                  <a:srgbClr val="FBB212"/>
                </a:solidFill>
                <a:latin typeface="Myriad Pro" panose="020B0503030403020204" pitchFamily="34" charset="0"/>
              </a:rPr>
              <a:t>МЭП</a:t>
            </a:r>
            <a:r>
              <a:rPr lang="ru" sz="900" b="1" dirty="0">
                <a:solidFill>
                  <a:srgbClr val="FBB212"/>
                </a:solidFill>
                <a:latin typeface="Myriad Pro" panose="020B0503030403020204" pitchFamily="34" charset="0"/>
              </a:rPr>
              <a:t>)</a:t>
            </a:r>
            <a:endParaRPr lang="en-US" sz="9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ru" sz="900" dirty="0">
                <a:latin typeface="Myriad Pro" panose="020B0503030403020204" pitchFamily="34" charset="0"/>
              </a:rPr>
              <a:t>Масштабируемая совместная инициатива, разработанная в партнерстве с РСЧ, которая будет использовать рыночный подход для ускорения перехода от ископаемого топлива к чистой энергии</a:t>
            </a:r>
            <a:endParaRPr lang="en-PH" sz="900" dirty="0">
              <a:latin typeface="Myriad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861E3-199E-EB27-2508-3E2ABB30C8D0}"/>
              </a:ext>
            </a:extLst>
          </p:cNvPr>
          <p:cNvSpPr txBox="1"/>
          <p:nvPr/>
        </p:nvSpPr>
        <p:spPr>
          <a:xfrm>
            <a:off x="1431746" y="1541933"/>
            <a:ext cx="2594587" cy="823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ru" sz="900" b="1" dirty="0">
                <a:solidFill>
                  <a:srgbClr val="8CC63F"/>
                </a:solidFill>
                <a:latin typeface="Myriad Pro"/>
              </a:rPr>
              <a:t>Просто переход</a:t>
            </a:r>
          </a:p>
          <a:p>
            <a:r>
              <a:rPr lang="ru" sz="900" dirty="0">
                <a:latin typeface="Myriad Pro"/>
              </a:rPr>
              <a:t>Принятие комплексного подхода для объединения действий по борьбе с изменением климата с инклюзивным путем развития</a:t>
            </a:r>
            <a:endParaRPr lang="en-US" sz="900" dirty="0">
              <a:latin typeface="Myriad Pro" panose="020B05030304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FF54A-B87A-312E-5690-EC74E241CC1D}"/>
              </a:ext>
            </a:extLst>
          </p:cNvPr>
          <p:cNvSpPr txBox="1"/>
          <p:nvPr/>
        </p:nvSpPr>
        <p:spPr>
          <a:xfrm>
            <a:off x="4043806" y="2404884"/>
            <a:ext cx="33884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" sz="900" b="1" dirty="0">
                <a:solidFill>
                  <a:srgbClr val="8CC63F"/>
                </a:solidFill>
                <a:latin typeface="Myriad Pro" panose="020B0503030403020204" pitchFamily="34" charset="0"/>
              </a:rPr>
              <a:t>Механизм каталитического зеленого финансирования АСЕАН (ACGF)</a:t>
            </a:r>
          </a:p>
          <a:p>
            <a:r>
              <a:rPr lang="ru" sz="900" dirty="0">
                <a:latin typeface="Myriad Pro" panose="020B0503030403020204" pitchFamily="34" charset="0"/>
              </a:rPr>
              <a:t>Планирует мобилизовать </a:t>
            </a:r>
            <a:r>
              <a:rPr lang="ru" sz="900" b="1" dirty="0">
                <a:latin typeface="Myriad Pro" panose="020B0503030403020204" pitchFamily="34" charset="0"/>
              </a:rPr>
              <a:t>7 миллиардов долларов </a:t>
            </a:r>
            <a:r>
              <a:rPr lang="ru" sz="900" dirty="0">
                <a:latin typeface="Myriad Pro" panose="020B0503030403020204" pitchFamily="34" charset="0"/>
              </a:rPr>
              <a:t>на низкоуглеродные и устойчивые к изменению климата инфраструктурные проекты: </a:t>
            </a:r>
            <a:r>
              <a:rPr lang="ru-RU" sz="900" dirty="0">
                <a:latin typeface="Myriad Pro" panose="020B0503030403020204" pitchFamily="34" charset="0"/>
              </a:rPr>
              <a:t>софинансирование в размере до </a:t>
            </a:r>
            <a:r>
              <a:rPr lang="ru-RU" sz="900" b="1" dirty="0">
                <a:latin typeface="Myriad Pro" panose="020B0503030403020204" pitchFamily="34" charset="0"/>
              </a:rPr>
              <a:t>12 миллиардов долларов </a:t>
            </a:r>
            <a:r>
              <a:rPr lang="ru-RU" sz="900" dirty="0">
                <a:latin typeface="Myriad Pro" panose="020B0503030403020204" pitchFamily="34" charset="0"/>
              </a:rPr>
              <a:t>обещано для объекта</a:t>
            </a:r>
            <a:endParaRPr lang="en-PH" sz="900" dirty="0">
              <a:latin typeface="Myriad Pro" panose="020B05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E76E1-3A5F-A4CE-D885-47CFF2E7C202}"/>
              </a:ext>
            </a:extLst>
          </p:cNvPr>
          <p:cNvSpPr txBox="1"/>
          <p:nvPr/>
        </p:nvSpPr>
        <p:spPr>
          <a:xfrm>
            <a:off x="4050110" y="1530359"/>
            <a:ext cx="3388404" cy="823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" sz="900" b="1" dirty="0">
                <a:solidFill>
                  <a:srgbClr val="8CC63F"/>
                </a:solidFill>
                <a:latin typeface="Myriad Pro" panose="020B0503030403020204" pitchFamily="34" charset="0"/>
              </a:rPr>
              <a:t>Инновационный механизм климатического финансиро-вания в Азиатско-Тихоокеанском регионе (IF-CAP)</a:t>
            </a:r>
          </a:p>
          <a:p>
            <a:r>
              <a:rPr lang="ru" sz="900" dirty="0">
                <a:latin typeface="Myriad Pro" panose="020B0503030403020204" pitchFamily="34" charset="0"/>
              </a:rPr>
              <a:t>Инновационный гарантийный механизм, который увеличит финансирование АБР, привлекая не менее 3-4 долларов финансирования на каждый вложенный 1 доллар</a:t>
            </a:r>
            <a:endParaRPr lang="en-PH" sz="900" dirty="0">
              <a:latin typeface="Myriad Pro" panose="020B05030304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623DF4-AFA3-01C9-CD03-0BFB47774E76}"/>
              </a:ext>
            </a:extLst>
          </p:cNvPr>
          <p:cNvSpPr txBox="1"/>
          <p:nvPr/>
        </p:nvSpPr>
        <p:spPr>
          <a:xfrm>
            <a:off x="7599660" y="4029938"/>
            <a:ext cx="2049379" cy="9618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r">
              <a:spcAft>
                <a:spcPts val="300"/>
              </a:spcAft>
            </a:pPr>
            <a:r>
              <a:rPr lang="ru" sz="900" b="1" dirty="0">
                <a:solidFill>
                  <a:srgbClr val="6CCFF6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Партнерская программа устойчивости сообщества (CRPP)</a:t>
            </a:r>
          </a:p>
          <a:p>
            <a:pPr algn="r"/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мобилизовано </a:t>
            </a:r>
            <a:r>
              <a:rPr lang="ru" sz="900" b="1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68 миллионов долларов США,</a:t>
            </a:r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 что обеспечивает расширенную поддержку местных инвестиций в адаптацию.</a:t>
            </a:r>
            <a:endParaRPr lang="en-PH" sz="900" dirty="0">
              <a:latin typeface="Myriad Pro" panose="020B05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9F7B9C-98B0-3648-F8A4-56E1E90B3F7D}"/>
              </a:ext>
            </a:extLst>
          </p:cNvPr>
          <p:cNvSpPr txBox="1"/>
          <p:nvPr/>
        </p:nvSpPr>
        <p:spPr>
          <a:xfrm>
            <a:off x="7457711" y="2992485"/>
            <a:ext cx="2178863" cy="93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ru" sz="900" b="1" dirty="0">
                <a:solidFill>
                  <a:srgbClr val="6CCFF6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центр Blue Pacific</a:t>
            </a:r>
          </a:p>
          <a:p>
            <a:pPr algn="r"/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в размере </a:t>
            </a:r>
            <a:r>
              <a:rPr lang="ru" sz="900" b="1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16,5 млн долларов США </a:t>
            </a:r>
            <a:r>
              <a:rPr lang="ru" sz="900" dirty="0">
                <a:latin typeface="Myriad Pro" panose="020B0503030403020204" pitchFamily="34" charset="0"/>
                <a:cs typeface="Times New Roman" panose="02020603050405020304" pitchFamily="18" charset="0"/>
              </a:rPr>
              <a:t>для повышения устойчивости океанов и прибрежных районов в странах, которым угрожают последствия изменения климата</a:t>
            </a:r>
            <a:endParaRPr lang="en-PH" sz="9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BA7410-D0F0-F3EF-E93E-DC87710AF176}"/>
              </a:ext>
            </a:extLst>
          </p:cNvPr>
          <p:cNvSpPr txBox="1"/>
          <p:nvPr/>
        </p:nvSpPr>
        <p:spPr>
          <a:xfrm>
            <a:off x="7419106" y="1530359"/>
            <a:ext cx="2229933" cy="1377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ru" sz="900" b="1" dirty="0">
                <a:solidFill>
                  <a:srgbClr val="6CCFF6"/>
                </a:solidFill>
                <a:latin typeface="Myriad Pro" panose="020B0503030403020204" pitchFamily="34" charset="0"/>
              </a:rPr>
              <a:t>Программа повышения адаптации к изменению климата (CASP) 2025 г.</a:t>
            </a:r>
          </a:p>
          <a:p>
            <a:pPr algn="r"/>
            <a:r>
              <a:rPr lang="ru" sz="900" dirty="0">
                <a:latin typeface="Myriad Pro" panose="020B0503030403020204" pitchFamily="34" charset="0"/>
              </a:rPr>
              <a:t>Расширение масштабов адаптации путем поддержки планирования инвестиций в адаптацию с учетом рисков; финансирование инвестиций с результатами адаптации; и укрепление потенциала РСЧ для эффективной реализации</a:t>
            </a:r>
            <a:endParaRPr lang="en-PH" sz="9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A854D1-31D7-08DE-EF02-DFE8C6E1C673}"/>
              </a:ext>
            </a:extLst>
          </p:cNvPr>
          <p:cNvSpPr txBox="1"/>
          <p:nvPr/>
        </p:nvSpPr>
        <p:spPr>
          <a:xfrm>
            <a:off x="1421413" y="2403371"/>
            <a:ext cx="2596892" cy="137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" sz="900" b="1" dirty="0">
                <a:solidFill>
                  <a:srgbClr val="8CC63F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Передовая платформа </a:t>
            </a:r>
            <a:r>
              <a:rPr lang="ru-RU" sz="900" b="1" dirty="0">
                <a:solidFill>
                  <a:srgbClr val="8CC63F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ОНУВ</a:t>
            </a:r>
            <a:endParaRPr lang="ru" sz="900" b="1" dirty="0">
              <a:solidFill>
                <a:srgbClr val="8CC63F"/>
              </a:solidFill>
              <a:effectLst/>
              <a:latin typeface="Myriad Pro" panose="020B0503030403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Специальная </a:t>
            </a:r>
            <a:r>
              <a:rPr lang="ru" sz="900" dirty="0">
                <a:latin typeface="Myriad Pro" panose="020B0503030403020204" pitchFamily="34" charset="0"/>
                <a:ea typeface="Calibri" panose="020F0502020204030204" pitchFamily="34" charset="0"/>
              </a:rPr>
              <a:t>платформа технической помощи </a:t>
            </a:r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с общим объемом грантового финансирования в размере </a:t>
            </a:r>
            <a:r>
              <a:rPr lang="ru" sz="900" b="1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9,12 млн долларов США </a:t>
            </a:r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для помощи РСЧ в мобилизации финансовых средств, наращивании потенциала, предоставлении знаний и другой поддержки, необходимой для реализации их ОНУВ</a:t>
            </a:r>
            <a:endParaRPr lang="en-PH" sz="900" dirty="0">
              <a:latin typeface="Myriad Pro" panose="020B05030304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454778-C48C-27A7-03EA-DC0FD8050657}"/>
              </a:ext>
            </a:extLst>
          </p:cNvPr>
          <p:cNvSpPr txBox="1"/>
          <p:nvPr/>
        </p:nvSpPr>
        <p:spPr>
          <a:xfrm>
            <a:off x="4161851" y="1060539"/>
            <a:ext cx="3237886" cy="485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b="1" i="0" dirty="0">
                <a:effectLst/>
                <a:latin typeface="Myriad Pro" panose="020B0503030403020204" pitchFamily="34" charset="0"/>
              </a:rPr>
              <a:t>40,29 миллиона долларов</a:t>
            </a:r>
            <a:endParaRPr lang="en-US" sz="1200" b="0" i="0" dirty="0">
              <a:effectLst/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CD5A77-4961-F3E3-0C7B-F2B0DB66DB99}"/>
              </a:ext>
            </a:extLst>
          </p:cNvPr>
          <p:cNvSpPr/>
          <p:nvPr/>
        </p:nvSpPr>
        <p:spPr>
          <a:xfrm>
            <a:off x="9849780" y="966267"/>
            <a:ext cx="2224459" cy="447159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147668-165D-1AB5-D751-06CDFB145CCA}"/>
              </a:ext>
            </a:extLst>
          </p:cNvPr>
          <p:cNvSpPr txBox="1"/>
          <p:nvPr/>
        </p:nvSpPr>
        <p:spPr>
          <a:xfrm>
            <a:off x="9777942" y="962021"/>
            <a:ext cx="232584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" sz="1050" b="0" i="0" dirty="0">
                <a:effectLst/>
                <a:latin typeface="Myriad Pro" panose="020B0503030403020204" pitchFamily="34" charset="0"/>
              </a:rPr>
              <a:t>Адаптация</a:t>
            </a:r>
            <a:endParaRPr lang="ru" sz="1200" b="0" i="0" dirty="0">
              <a:effectLst/>
              <a:latin typeface="Myriad Pro" panose="020B0503030403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" sz="1200" b="1" i="0" dirty="0">
                <a:effectLst/>
                <a:latin typeface="Myriad Pro" panose="020B0503030403020204" pitchFamily="34" charset="0"/>
              </a:rPr>
              <a:t>18,74 миллиона долларов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59FBC7-E029-17F1-32E2-0B2D96E1B743}"/>
              </a:ext>
            </a:extLst>
          </p:cNvPr>
          <p:cNvSpPr txBox="1"/>
          <p:nvPr/>
        </p:nvSpPr>
        <p:spPr>
          <a:xfrm>
            <a:off x="6657041" y="4397829"/>
            <a:ext cx="696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F4E79"/>
                </a:solidFill>
                <a:latin typeface="Myriad Pro" panose="020B0503030403020204" pitchFamily="34" charset="0"/>
              </a:rPr>
              <a:t>CRPP</a:t>
            </a:r>
            <a:endParaRPr lang="ru" sz="900" b="1" dirty="0">
              <a:solidFill>
                <a:srgbClr val="1F4E79"/>
              </a:solidFill>
              <a:latin typeface="Myriad Pro" panose="020B0503030403020204" pitchFamily="34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8B18D4B4-9075-63CA-024B-8B8AF98CB6D5}"/>
              </a:ext>
            </a:extLst>
          </p:cNvPr>
          <p:cNvSpPr txBox="1"/>
          <p:nvPr/>
        </p:nvSpPr>
        <p:spPr>
          <a:xfrm>
            <a:off x="16412" y="1443912"/>
            <a:ext cx="1440766" cy="1844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92075" indent="-92075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" sz="1200" dirty="0">
                <a:solidFill>
                  <a:schemeClr val="tx2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Участие стран в борьбе с изменением климата</a:t>
            </a:r>
          </a:p>
          <a:p>
            <a:pPr marL="92075" indent="-92075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" sz="1200" dirty="0">
                <a:solidFill>
                  <a:schemeClr val="tx2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Расширение кадровых ресурсов</a:t>
            </a:r>
            <a:endParaRPr lang="en-US" sz="12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65FD60-8B68-7D62-3AEA-ADE388C54C7A}"/>
              </a:ext>
            </a:extLst>
          </p:cNvPr>
          <p:cNvSpPr txBox="1"/>
          <p:nvPr/>
        </p:nvSpPr>
        <p:spPr>
          <a:xfrm>
            <a:off x="27466" y="5349869"/>
            <a:ext cx="1346753" cy="1414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" sz="1050" b="1" dirty="0">
                <a:solidFill>
                  <a:schemeClr val="tx2"/>
                </a:solidFill>
                <a:latin typeface="Myriad Pro" panose="020B0503030403020204" pitchFamily="34" charset="0"/>
              </a:rPr>
              <a:t>Фонд перемен - 24 миллиона долларов.</a:t>
            </a:r>
          </a:p>
          <a:p>
            <a:pPr>
              <a:lnSpc>
                <a:spcPts val="1300"/>
              </a:lnSpc>
            </a:pPr>
            <a:r>
              <a:rPr lang="ru" sz="1050" b="1" dirty="0">
                <a:solidFill>
                  <a:schemeClr val="tx2"/>
                </a:solidFill>
                <a:latin typeface="Myriad Pro" panose="020B0503030403020204" pitchFamily="34" charset="0"/>
              </a:rPr>
              <a:t>ADF 13 (Адаптация и УРСД – </a:t>
            </a:r>
            <a:br>
              <a:rPr lang="ru" sz="1050" b="1" dirty="0">
                <a:solidFill>
                  <a:schemeClr val="tx2"/>
                </a:solidFill>
                <a:latin typeface="Myriad Pro" panose="020B0503030403020204" pitchFamily="34" charset="0"/>
              </a:rPr>
            </a:br>
            <a:r>
              <a:rPr lang="ru" sz="1050" b="1" dirty="0">
                <a:solidFill>
                  <a:schemeClr val="tx2"/>
                </a:solidFill>
                <a:latin typeface="Myriad Pro" panose="020B0503030403020204" pitchFamily="34" charset="0"/>
              </a:rPr>
              <a:t>~240 миллионов долларов)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49D330-FABE-4553-B786-D1914ABE137A}"/>
              </a:ext>
            </a:extLst>
          </p:cNvPr>
          <p:cNvSpPr txBox="1"/>
          <p:nvPr/>
        </p:nvSpPr>
        <p:spPr>
          <a:xfrm>
            <a:off x="9849780" y="1916525"/>
            <a:ext cx="2229934" cy="488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kern="120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Инвестиции в адаптацию к изменению климата посредством восстановления агроэкологического ландшафта: природное решение для обеспечения устойчивости к изменению климата: </a:t>
            </a:r>
            <a:r>
              <a:rPr lang="ru" sz="830" b="1" i="0" kern="120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2 миллиона долларов США</a:t>
            </a:r>
            <a:endParaRPr lang="en-PH" sz="830" b="1" dirty="0">
              <a:solidFill>
                <a:srgbClr val="1F4E79"/>
              </a:solidFill>
              <a:latin typeface="Myriad Pro" panose="020B0503030403020204" pitchFamily="34" charset="0"/>
            </a:endParaRP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Наращивание институционального потенциала: реализация климатических решений в рамках Оперативного приоритета 3 Стратегии 2030: </a:t>
            </a:r>
            <a:r>
              <a:rPr lang="ru" sz="83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2,7 млн долл. США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dirty="0">
                <a:solidFill>
                  <a:srgbClr val="1F4E79"/>
                </a:solidFill>
                <a:latin typeface="Myriad Pro" panose="020B0503030403020204" pitchFamily="34" charset="0"/>
              </a:rPr>
              <a:t>Улучшение процесса принятия решений для устойчивого к изменению климата развития в Азиатско-Тихоокеанском регионе: </a:t>
            </a:r>
            <a:r>
              <a:rPr lang="ru" sz="830" b="1" dirty="0">
                <a:solidFill>
                  <a:srgbClr val="1F4E79"/>
                </a:solidFill>
                <a:latin typeface="Myriad Pro" panose="020B0503030403020204" pitchFamily="34" charset="0"/>
              </a:rPr>
              <a:t>2,15 млн долларов США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Содействие управлению жизненным циклом фторуглеродов: </a:t>
            </a:r>
            <a:r>
              <a:rPr lang="ru" sz="830" b="1" dirty="0">
                <a:solidFill>
                  <a:srgbClr val="1F4E79"/>
                </a:solidFill>
                <a:latin typeface="Myriad Pro" panose="020B0503030403020204" pitchFamily="34" charset="0"/>
              </a:rPr>
              <a:t>750 000 долларов США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Поддержка осуществления Азиатско-Тихоокеанского фонда климатического финансирования: </a:t>
            </a:r>
            <a:r>
              <a:rPr lang="ru" sz="83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1,13 млн долларов США.</a:t>
            </a:r>
            <a:endParaRPr lang="en-PH" sz="830" b="1" dirty="0">
              <a:solidFill>
                <a:srgbClr val="1F4E79"/>
              </a:solidFill>
              <a:latin typeface="Myriad Pro" panose="020B0503030403020204" pitchFamily="34" charset="0"/>
            </a:endParaRP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Поддержка принятия решений по адаптации для устойчивых к изменению климата инвестиций: </a:t>
            </a:r>
            <a:r>
              <a:rPr lang="ru" sz="830" b="1" dirty="0">
                <a:solidFill>
                  <a:srgbClr val="1F4E79"/>
                </a:solidFill>
                <a:latin typeface="Myriad Pro" panose="020B0503030403020204" pitchFamily="34" charset="0"/>
              </a:rPr>
              <a:t>3,2 миллиона долларов США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Продвижение инклюзивного и устойчивого городского развития, ориентированного на бедную часть городского населения: </a:t>
            </a:r>
            <a:r>
              <a:rPr lang="ru" sz="83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5 млн долларов США</a:t>
            </a:r>
            <a:endParaRPr lang="en-PH" sz="830" b="1" dirty="0">
              <a:solidFill>
                <a:srgbClr val="1F4E79"/>
              </a:solidFill>
              <a:latin typeface="Myriad Pro" panose="020B0503030403020204" pitchFamily="34" charset="0"/>
            </a:endParaRP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830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Создание Фонда поддержки Статьи 6 Парижского соглашения: </a:t>
            </a:r>
            <a:r>
              <a:rPr lang="ru" sz="830" b="1" i="0" dirty="0">
                <a:solidFill>
                  <a:srgbClr val="1F4E79"/>
                </a:solidFill>
                <a:effectLst/>
                <a:latin typeface="Myriad Pro" panose="020B0503030403020204" pitchFamily="34" charset="0"/>
              </a:rPr>
              <a:t>5 миллионов долларов</a:t>
            </a:r>
            <a:endParaRPr lang="en-PH" sz="830" b="1" i="0" dirty="0">
              <a:solidFill>
                <a:srgbClr val="1F4E79"/>
              </a:solidFill>
              <a:effectLst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2C0A-FD60-261D-5B93-D00DEF5D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18" y="1705605"/>
            <a:ext cx="11147461" cy="4841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41338" indent="-490538">
              <a:buFont typeface="Wingdings" panose="05000000000000000000" pitchFamily="2" charset="2"/>
              <a:buChar char="Ø"/>
            </a:pPr>
            <a:r>
              <a:rPr lang="ru" sz="3200" dirty="0">
                <a:ea typeface="+mn-lt"/>
                <a:cs typeface="+mn-lt"/>
              </a:rPr>
              <a:t>Подтверждение </a:t>
            </a:r>
            <a:r>
              <a:rPr lang="ru-RU" sz="3200" dirty="0">
                <a:ea typeface="+mn-lt"/>
                <a:cs typeface="+mn-lt"/>
              </a:rPr>
              <a:t>СПС</a:t>
            </a:r>
            <a:r>
              <a:rPr lang="ru" sz="3200" dirty="0">
                <a:ea typeface="+mn-lt"/>
                <a:cs typeface="+mn-lt"/>
              </a:rPr>
              <a:t> основывается на форме оценки </a:t>
            </a:r>
            <a:r>
              <a:rPr lang="ru-RU" sz="3200" dirty="0">
                <a:ea typeface="+mn-lt"/>
                <a:cs typeface="+mn-lt"/>
              </a:rPr>
              <a:t>СПС</a:t>
            </a:r>
            <a:endParaRPr lang="ru" sz="3200" dirty="0">
              <a:ea typeface="+mn-lt"/>
              <a:cs typeface="+mn-lt"/>
            </a:endParaRP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ru" sz="3200" dirty="0">
                <a:cs typeface="Calibri"/>
              </a:rPr>
              <a:t>Изменение климата необходимо интегрировать в дизайн проекта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ru-RU" sz="3200" dirty="0">
                <a:cs typeface="Calibri"/>
              </a:rPr>
              <a:t>СПС</a:t>
            </a:r>
            <a:r>
              <a:rPr lang="ru" sz="3200" dirty="0">
                <a:cs typeface="Calibri"/>
              </a:rPr>
              <a:t> – это возможность повысить актуальность нашей деятельности для климата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ru" sz="3200" dirty="0">
                <a:ea typeface="+mn-lt"/>
                <a:cs typeface="+mn-lt"/>
              </a:rPr>
              <a:t>Климатическое финансирование </a:t>
            </a:r>
            <a:r>
              <a:rPr lang="ru" sz="3200" u="sng" dirty="0">
                <a:ea typeface="+mn-lt"/>
                <a:cs typeface="+mn-lt"/>
              </a:rPr>
              <a:t>не</a:t>
            </a:r>
            <a:r>
              <a:rPr lang="ru" sz="3200" dirty="0">
                <a:ea typeface="+mn-lt"/>
                <a:cs typeface="+mn-lt"/>
              </a:rPr>
              <a:t> означает автоматическое приведение в соответствие</a:t>
            </a:r>
          </a:p>
          <a:p>
            <a:pPr marL="541338" indent="-490538">
              <a:buFont typeface="Wingdings" panose="05000000000000000000" pitchFamily="2" charset="2"/>
              <a:buChar char="Ø"/>
            </a:pPr>
            <a:r>
              <a:rPr lang="ru" sz="3200" dirty="0">
                <a:cs typeface="Calibri"/>
              </a:rPr>
              <a:t>Процесс должен начаться </a:t>
            </a:r>
            <a:r>
              <a:rPr lang="ru" sz="3200" u="sng" dirty="0">
                <a:cs typeface="Calibri"/>
              </a:rPr>
              <a:t>как можно скорее</a:t>
            </a:r>
            <a:endParaRPr lang="en-PH" sz="3200" u="sng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E20C1-366B-56DF-F838-57605683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DACA9-D1AF-359C-B249-0DBF376263D5}"/>
              </a:ext>
            </a:extLst>
          </p:cNvPr>
          <p:cNvSpPr txBox="1"/>
          <p:nvPr/>
        </p:nvSpPr>
        <p:spPr>
          <a:xfrm>
            <a:off x="-342894" y="455225"/>
            <a:ext cx="12870006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" sz="3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Приведение в соответствие с Парижским</a:t>
            </a:r>
            <a:r>
              <a:rPr lang="ru" sz="4000" b="1" dirty="0">
                <a:latin typeface="+mj-lt"/>
                <a:cs typeface="Calibri Light"/>
              </a:rPr>
              <a:t> </a:t>
            </a:r>
            <a:r>
              <a:rPr lang="ru" sz="3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соглашением (</a:t>
            </a:r>
            <a:r>
              <a:rPr lang="ru-RU" sz="3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СПС</a:t>
            </a:r>
            <a:r>
              <a:rPr lang="ru" sz="3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05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F5E1-E11F-6459-04B1-B5743F8A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96" y="416496"/>
            <a:ext cx="10515600" cy="836951"/>
          </a:xfrm>
        </p:spPr>
        <p:txBody>
          <a:bodyPr>
            <a:normAutofit/>
          </a:bodyPr>
          <a:lstStyle/>
          <a:p>
            <a:pPr algn="ctr"/>
            <a:r>
              <a:rPr lang="ru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Ключевые проблемы туризма в Центральной Азии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2510-B560-A4CA-C191-1B6B33F8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95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" dirty="0"/>
              <a:t>Изменения температуры и характера осадков</a:t>
            </a:r>
          </a:p>
          <a:p>
            <a:r>
              <a:rPr lang="ru" dirty="0"/>
              <a:t>Потеря ледников и таяние вечной мерзлоты (утрата биоразнообразия, опустынивание, сельское хозяйство и пищевая промышленность)</a:t>
            </a:r>
          </a:p>
          <a:p>
            <a:r>
              <a:rPr lang="ru" dirty="0"/>
              <a:t>Более частые стихийные бедствия (наводнения, оползни, сели, землетрясения, лесные пожары, ливни)</a:t>
            </a:r>
          </a:p>
          <a:p>
            <a:r>
              <a:rPr lang="ru" dirty="0"/>
              <a:t>Изменение привлекательности туристических направлений (лыжный туризм, озера, походы в горы, зимние развлечения)</a:t>
            </a:r>
          </a:p>
          <a:p>
            <a:r>
              <a:rPr lang="ru" dirty="0"/>
              <a:t>Изменения в дикой природе и экосистеме</a:t>
            </a:r>
          </a:p>
          <a:p>
            <a:pPr marL="0" indent="0">
              <a:buNone/>
            </a:pPr>
            <a:r>
              <a:rPr lang="ru" dirty="0"/>
              <a:t>Как следствие – уменьшение количества туристов, сокращение доходов и потери инвестиций</a:t>
            </a:r>
          </a:p>
          <a:p>
            <a:pPr marL="0" indent="0">
              <a:buNone/>
            </a:pPr>
            <a:r>
              <a:rPr lang="ru" dirty="0"/>
              <a:t>Уменьшение доходов местных сообществ и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232076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AA76-8560-5F18-BCC2-5C2D5FD5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405" y="-96802"/>
            <a:ext cx="12723876" cy="1014224"/>
          </a:xfrm>
        </p:spPr>
        <p:txBody>
          <a:bodyPr>
            <a:noAutofit/>
          </a:bodyPr>
          <a:lstStyle/>
          <a:p>
            <a:pPr algn="ctr"/>
            <a:r>
              <a:rPr lang="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Влияние изменения климата и риски для туризма в регионе ЦАРЭС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462993-8D52-675B-B40B-E7D66DB88D03}"/>
              </a:ext>
            </a:extLst>
          </p:cNvPr>
          <p:cNvGrpSpPr/>
          <p:nvPr/>
        </p:nvGrpSpPr>
        <p:grpSpPr>
          <a:xfrm>
            <a:off x="266078" y="924905"/>
            <a:ext cx="11343057" cy="5625060"/>
            <a:chOff x="266078" y="924905"/>
            <a:chExt cx="11343057" cy="56250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A156C0-EC2B-9FF9-5197-272781BEA387}"/>
                </a:ext>
              </a:extLst>
            </p:cNvPr>
            <p:cNvSpPr txBox="1"/>
            <p:nvPr/>
          </p:nvSpPr>
          <p:spPr>
            <a:xfrm>
              <a:off x="298264" y="1792067"/>
              <a:ext cx="3534317" cy="3323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Экстремальные погодные явления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Смертельные бури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Лесные пожары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уровня моря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Изменения температуры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сухие ущелья, реки и каналы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наводнения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Оползни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Ледник тает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Черновики</a:t>
              </a:r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36432542-550D-F027-1FA2-9239BEE1DBC9}"/>
                </a:ext>
              </a:extLst>
            </p:cNvPr>
            <p:cNvSpPr/>
            <p:nvPr/>
          </p:nvSpPr>
          <p:spPr>
            <a:xfrm rot="5400000">
              <a:off x="1928193" y="-623453"/>
              <a:ext cx="740538" cy="4000397"/>
            </a:xfrm>
            <a:prstGeom prst="homePlate">
              <a:avLst>
                <a:gd name="adj" fmla="val 3589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BA7691-D48C-9C96-CFD7-FE18054D5A56}"/>
                </a:ext>
              </a:extLst>
            </p:cNvPr>
            <p:cNvSpPr txBox="1"/>
            <p:nvPr/>
          </p:nvSpPr>
          <p:spPr>
            <a:xfrm>
              <a:off x="431246" y="989847"/>
              <a:ext cx="35447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Это уже происходит!</a:t>
              </a:r>
            </a:p>
            <a:p>
              <a:pPr algn="ctr"/>
              <a:r>
                <a:rPr lang="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 одна страна не застрахована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5884B7-A7F4-0AB4-6EF6-C8C4A5107C9B}"/>
                </a:ext>
              </a:extLst>
            </p:cNvPr>
            <p:cNvSpPr/>
            <p:nvPr/>
          </p:nvSpPr>
          <p:spPr>
            <a:xfrm>
              <a:off x="298263" y="5809884"/>
              <a:ext cx="3475830" cy="6509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4B9F53-0CCF-ABBF-6B5F-E16637E3A70D}"/>
                </a:ext>
              </a:extLst>
            </p:cNvPr>
            <p:cNvSpPr txBox="1"/>
            <p:nvPr/>
          </p:nvSpPr>
          <p:spPr>
            <a:xfrm>
              <a:off x="298264" y="5855135"/>
              <a:ext cx="34644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Конфликты из-за природных ресурсов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4F58E5BE-0327-B18A-C2EE-17497772FE65}"/>
                </a:ext>
              </a:extLst>
            </p:cNvPr>
            <p:cNvSpPr/>
            <p:nvPr/>
          </p:nvSpPr>
          <p:spPr>
            <a:xfrm rot="10800000">
              <a:off x="266078" y="5542015"/>
              <a:ext cx="3475829" cy="25163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00B4A32F-1DCA-76B9-547C-772752CD87EA}"/>
                </a:ext>
              </a:extLst>
            </p:cNvPr>
            <p:cNvSpPr/>
            <p:nvPr/>
          </p:nvSpPr>
          <p:spPr>
            <a:xfrm rot="5400000">
              <a:off x="5928591" y="-619558"/>
              <a:ext cx="740538" cy="4000397"/>
            </a:xfrm>
            <a:prstGeom prst="homePlate">
              <a:avLst>
                <a:gd name="adj" fmla="val 35897"/>
              </a:avLst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5B4844-1DA5-3DF4-A55F-7BEEBA9762A1}"/>
                </a:ext>
              </a:extLst>
            </p:cNvPr>
            <p:cNvSpPr txBox="1"/>
            <p:nvPr/>
          </p:nvSpPr>
          <p:spPr>
            <a:xfrm>
              <a:off x="4538365" y="1088283"/>
              <a:ext cx="35447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Климат и погода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DC823D5-F4B2-DC97-6C83-830381D2CAD8}"/>
                </a:ext>
              </a:extLst>
            </p:cNvPr>
            <p:cNvSpPr/>
            <p:nvPr/>
          </p:nvSpPr>
          <p:spPr>
            <a:xfrm rot="16200000">
              <a:off x="6007808" y="4179497"/>
              <a:ext cx="740538" cy="4000397"/>
            </a:xfrm>
            <a:prstGeom prst="homePlate">
              <a:avLst>
                <a:gd name="adj" fmla="val 35897"/>
              </a:avLst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A4586D-D9B1-D58A-8543-23E21280C00B}"/>
                </a:ext>
              </a:extLst>
            </p:cNvPr>
            <p:cNvSpPr txBox="1"/>
            <p:nvPr/>
          </p:nvSpPr>
          <p:spPr>
            <a:xfrm>
              <a:off x="4538365" y="6056946"/>
              <a:ext cx="35447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климата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0FDB7C-4EA4-993C-46F1-D79A0E7E62B5}"/>
                </a:ext>
              </a:extLst>
            </p:cNvPr>
            <p:cNvSpPr txBox="1"/>
            <p:nvPr/>
          </p:nvSpPr>
          <p:spPr>
            <a:xfrm>
              <a:off x="5767188" y="1544318"/>
              <a:ext cx="4781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✚</a:t>
              </a:r>
              <a:endParaRPr lang="en-GB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E07DFD-7ED4-E83F-0832-08FBB9A56C65}"/>
                </a:ext>
              </a:extLst>
            </p:cNvPr>
            <p:cNvSpPr txBox="1"/>
            <p:nvPr/>
          </p:nvSpPr>
          <p:spPr>
            <a:xfrm>
              <a:off x="5752152" y="5608779"/>
              <a:ext cx="4781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FE1B4C-80C5-4C24-294E-2C93650FD364}"/>
                </a:ext>
              </a:extLst>
            </p:cNvPr>
            <p:cNvSpPr/>
            <p:nvPr/>
          </p:nvSpPr>
          <p:spPr>
            <a:xfrm>
              <a:off x="4626536" y="1918090"/>
              <a:ext cx="3545703" cy="3597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E366F-E32B-879F-5AB6-675D268EFBDD}"/>
                </a:ext>
              </a:extLst>
            </p:cNvPr>
            <p:cNvSpPr txBox="1"/>
            <p:nvPr/>
          </p:nvSpPr>
          <p:spPr>
            <a:xfrm>
              <a:off x="4955820" y="2886013"/>
              <a:ext cx="326252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Туристические направления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Лыжи и снег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Солнце и пляж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Досуг/ культура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Приключения и спорт</a:t>
              </a:r>
              <a:endParaRPr lang="en-GB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E52DC6-BE00-2406-AF02-3470A771E0A4}"/>
                </a:ext>
              </a:extLst>
            </p:cNvPr>
            <p:cNvSpPr txBox="1"/>
            <p:nvPr/>
          </p:nvSpPr>
          <p:spPr>
            <a:xfrm>
              <a:off x="3750832" y="4322581"/>
              <a:ext cx="137510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 </a:t>
              </a:r>
              <a:b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глобальных выбросов от туризма </a:t>
              </a:r>
              <a:b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(30% из них приходится </a:t>
              </a:r>
              <a:b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долю авиаперевозок)</a:t>
              </a:r>
              <a:endParaRPr lang="en-GB" sz="12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C18264A-DB4A-B659-F920-DC5F32A284D9}"/>
                </a:ext>
              </a:extLst>
            </p:cNvPr>
            <p:cNvSpPr/>
            <p:nvPr/>
          </p:nvSpPr>
          <p:spPr>
            <a:xfrm rot="20831907">
              <a:off x="4770195" y="4797134"/>
              <a:ext cx="850932" cy="972440"/>
            </a:xfrm>
            <a:custGeom>
              <a:avLst/>
              <a:gdLst>
                <a:gd name="connsiteX0" fmla="*/ 300860 w 864532"/>
                <a:gd name="connsiteY0" fmla="*/ 0 h 1152395"/>
                <a:gd name="connsiteX1" fmla="*/ 25288 w 864532"/>
                <a:gd name="connsiteY1" fmla="*/ 275573 h 1152395"/>
                <a:gd name="connsiteX2" fmla="*/ 864532 w 864532"/>
                <a:gd name="connsiteY2" fmla="*/ 1152395 h 115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532" h="1152395">
                  <a:moveTo>
                    <a:pt x="300860" y="0"/>
                  </a:moveTo>
                  <a:cubicBezTo>
                    <a:pt x="116101" y="41753"/>
                    <a:pt x="-68657" y="83507"/>
                    <a:pt x="25288" y="275573"/>
                  </a:cubicBezTo>
                  <a:cubicBezTo>
                    <a:pt x="119233" y="467639"/>
                    <a:pt x="491882" y="810017"/>
                    <a:pt x="864532" y="115239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CD74C5FA-2A67-48D2-6257-27B783CB99DE}"/>
                </a:ext>
              </a:extLst>
            </p:cNvPr>
            <p:cNvSpPr/>
            <p:nvPr/>
          </p:nvSpPr>
          <p:spPr>
            <a:xfrm rot="5400000">
              <a:off x="6637520" y="3549207"/>
              <a:ext cx="3725431" cy="323544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204105-6DB3-3C01-D87F-B6BA8DC4D424}"/>
                </a:ext>
              </a:extLst>
            </p:cNvPr>
            <p:cNvSpPr txBox="1"/>
            <p:nvPr/>
          </p:nvSpPr>
          <p:spPr>
            <a:xfrm>
              <a:off x="8364078" y="924905"/>
              <a:ext cx="29996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устойчивости и снижение рисков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FA8D76-105B-2F4C-4D5A-20A585A68270}"/>
                </a:ext>
              </a:extLst>
            </p:cNvPr>
            <p:cNvSpPr txBox="1"/>
            <p:nvPr/>
          </p:nvSpPr>
          <p:spPr>
            <a:xfrm>
              <a:off x="8612813" y="1564783"/>
              <a:ext cx="2908575" cy="2693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Сквозной вопрос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новой практики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Институциональные и территориальные меры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Ощущение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безотлагательности</a:t>
              </a:r>
              <a:endParaRPr lang="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Улучшение обязательного сотрудничества между авиакомпаниями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видов авиационного топлива, не образующих выбросы парниковых газов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EDA4D1-C825-E881-3D21-AE7B10606C2E}"/>
                </a:ext>
              </a:extLst>
            </p:cNvPr>
            <p:cNvSpPr txBox="1"/>
            <p:nvPr/>
          </p:nvSpPr>
          <p:spPr>
            <a:xfrm>
              <a:off x="8571641" y="4272434"/>
              <a:ext cx="3037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экологической устойчивости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E88E40-1765-1AFC-6052-5EE3B0D5D445}"/>
                </a:ext>
              </a:extLst>
            </p:cNvPr>
            <p:cNvSpPr txBox="1"/>
            <p:nvPr/>
          </p:nvSpPr>
          <p:spPr>
            <a:xfrm>
              <a:off x="8639568" y="4840119"/>
              <a:ext cx="17933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 sz="1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" sz="1200" dirty="0"/>
                <a:t>Индекс экологической эффективности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42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03DD4D-67E9-763C-4BD1-88FB49CBA810}"/>
              </a:ext>
            </a:extLst>
          </p:cNvPr>
          <p:cNvSpPr txBox="1"/>
          <p:nvPr/>
        </p:nvSpPr>
        <p:spPr>
          <a:xfrm>
            <a:off x="386967" y="1209784"/>
            <a:ext cx="8910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 на бизнес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AA7A9-A1F6-1D43-A7B4-B76598BC9EF8}"/>
              </a:ext>
            </a:extLst>
          </p:cNvPr>
          <p:cNvSpPr txBox="1"/>
          <p:nvPr/>
        </p:nvSpPr>
        <p:spPr>
          <a:xfrm>
            <a:off x="560180" y="2487699"/>
            <a:ext cx="528161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Повышенные системные риски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высокая стоимость капитала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принятия правительствами законов и обеспечения их соблюдения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туристов готовы соблюдать новые справедливые правила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говорят, что будут сотрудничать с конкурентами, однако принимаемые ими решения показывают, что прибыль для них превыше всего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378A5-C303-B8BC-861C-8538828DE90F}"/>
              </a:ext>
            </a:extLst>
          </p:cNvPr>
          <p:cNvSpPr txBox="1"/>
          <p:nvPr/>
        </p:nvSpPr>
        <p:spPr>
          <a:xfrm>
            <a:off x="560181" y="1897894"/>
            <a:ext cx="3127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Сквозные вопросы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55419-E233-A77F-132E-E89EA4468B2E}"/>
              </a:ext>
            </a:extLst>
          </p:cNvPr>
          <p:cNvCxnSpPr>
            <a:cxnSpLocks/>
          </p:cNvCxnSpPr>
          <p:nvPr/>
        </p:nvCxnSpPr>
        <p:spPr>
          <a:xfrm>
            <a:off x="476998" y="2288451"/>
            <a:ext cx="53705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FA4592-FCE9-4523-B5C9-B47B210D6804}"/>
              </a:ext>
            </a:extLst>
          </p:cNvPr>
          <p:cNvSpPr txBox="1"/>
          <p:nvPr/>
        </p:nvSpPr>
        <p:spPr>
          <a:xfrm>
            <a:off x="6757738" y="1897894"/>
            <a:ext cx="4982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/>
              <a:t>Разработка новой практики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4E9086-A168-9F6D-E461-4517F845D7A7}"/>
              </a:ext>
            </a:extLst>
          </p:cNvPr>
          <p:cNvCxnSpPr>
            <a:cxnSpLocks/>
          </p:cNvCxnSpPr>
          <p:nvPr/>
        </p:nvCxnSpPr>
        <p:spPr>
          <a:xfrm>
            <a:off x="6516631" y="2299238"/>
            <a:ext cx="53705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36BB10-3957-864F-24F4-B6919BBE9CB9}"/>
              </a:ext>
            </a:extLst>
          </p:cNvPr>
          <p:cNvSpPr txBox="1"/>
          <p:nvPr/>
        </p:nvSpPr>
        <p:spPr>
          <a:xfrm>
            <a:off x="6222700" y="2488474"/>
            <a:ext cx="590762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/>
              <a:t>Социальное давление и давление со стороны клиентов являются основными движущими силами изменения поведения</a:t>
            </a:r>
          </a:p>
          <a:p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налог и высокие цены на энергоносители работают лучше, чем добровольные механизмы</a:t>
            </a:r>
          </a:p>
          <a:p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снижение затрат на энергию работают лучше, чем субсидии</a:t>
            </a:r>
          </a:p>
          <a:p>
            <a:r>
              <a:rPr lang="ru" dirty="0"/>
              <a:t>Лэйблы экологической устойчивости эффективны на этапе бронирования туров, если они опубликованы в рекламных брошюрах (онлайн и печатных)</a:t>
            </a:r>
          </a:p>
          <a:p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процентной ставки за</a:t>
            </a:r>
            <a:b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несоблюдение требований в </a:t>
            </a:r>
            <a:b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изменения климата или </a:t>
            </a:r>
            <a:b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субсидируемая процентная ставка </a:t>
            </a:r>
            <a:b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соблюдение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3B75F-3D8D-4ED3-BE73-949BC8EC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405" y="-96802"/>
            <a:ext cx="12723876" cy="1014224"/>
          </a:xfrm>
        </p:spPr>
        <p:txBody>
          <a:bodyPr>
            <a:noAutofit/>
          </a:bodyPr>
          <a:lstStyle/>
          <a:p>
            <a:pPr algn="ctr"/>
            <a:r>
              <a:rPr lang="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Влияние изменения климата и риски для туризма в регионе ЦАРЭС</a:t>
            </a:r>
          </a:p>
        </p:txBody>
      </p:sp>
    </p:spTree>
    <p:extLst>
      <p:ext uri="{BB962C8B-B14F-4D97-AF65-F5344CB8AC3E}">
        <p14:creationId xmlns:p14="http://schemas.microsoft.com/office/powerpoint/2010/main" val="4151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043BC-63CB-4567-9DB1-18E0FD2A7E82}">
  <ds:schemaRefs>
    <ds:schemaRef ds:uri="f668aa56-9285-4561-92d6-d6343913a899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4d0bf39f-aee5-4194-a8cf-9eb94d97790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FC943C8-1D06-45E6-A387-A0CD31FA20F3}"/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4317</TotalTime>
  <Words>1849</Words>
  <Application>Microsoft Office PowerPoint</Application>
  <PresentationFormat>Широкоэкранный</PresentationFormat>
  <Paragraphs>247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Roboto</vt:lpstr>
      <vt:lpstr>Wingdings</vt:lpstr>
      <vt:lpstr>Office Theme</vt:lpstr>
      <vt:lpstr>Изменение климата  и последствия для туризма </vt:lpstr>
      <vt:lpstr>СОДЕРЖАНИЕ</vt:lpstr>
      <vt:lpstr>Контекст изменения климата</vt:lpstr>
      <vt:lpstr>Приверженность АБР как климатического банка Азиатско-Тихоокеанского региона</vt:lpstr>
      <vt:lpstr>Техническая поддержка и доступ к финансам</vt:lpstr>
      <vt:lpstr>Презентация PowerPoint</vt:lpstr>
      <vt:lpstr>Ключевые проблемы туризма в Центральной Азии</vt:lpstr>
      <vt:lpstr>Влияние изменения климата и риски для туризма в регионе ЦАРЭС</vt:lpstr>
      <vt:lpstr>Влияние изменения климата и риски для туризма в регионе ЦАРЭС</vt:lpstr>
      <vt:lpstr>Адаптация к изменению климата и меры по смягчению последствий в индустрии туризма</vt:lpstr>
      <vt:lpstr>Видение и основные компоненты справедливого перехода АБР </vt:lpstr>
      <vt:lpstr>Расширение масштабов деятельности по борьбе с изменением климата</vt:lpstr>
      <vt:lpstr>Можем ли мы сделать наши дестинации устойчивыми?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Рустам Сатаев</cp:lastModifiedBy>
  <cp:revision>109</cp:revision>
  <dcterms:created xsi:type="dcterms:W3CDTF">2018-04-10T06:12:51Z</dcterms:created>
  <dcterms:modified xsi:type="dcterms:W3CDTF">2023-06-11T00:56:41Z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