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8"/>
  </p:notesMasterIdLst>
  <p:sldIdLst>
    <p:sldId id="256" r:id="rId5"/>
    <p:sldId id="257" r:id="rId6"/>
    <p:sldId id="2145706030" r:id="rId7"/>
    <p:sldId id="258" r:id="rId8"/>
    <p:sldId id="2145706031" r:id="rId9"/>
    <p:sldId id="2145706029" r:id="rId10"/>
    <p:sldId id="259" r:id="rId11"/>
    <p:sldId id="2145706033" r:id="rId12"/>
    <p:sldId id="2145706034" r:id="rId13"/>
    <p:sldId id="2145706032" r:id="rId14"/>
    <p:sldId id="260" r:id="rId15"/>
    <p:sldId id="262" r:id="rId16"/>
    <p:sldId id="26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59" autoAdjust="0"/>
    <p:restoredTop sz="94660"/>
  </p:normalViewPr>
  <p:slideViewPr>
    <p:cSldViewPr snapToGrid="0">
      <p:cViewPr varScale="1">
        <p:scale>
          <a:sx n="82" d="100"/>
          <a:sy n="82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C94E2-D9E8-CB47-9263-6DE8384F98AB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BEA8B-6955-924B-8245-1A62CB68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6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0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FF6008-B0FE-8BBC-DBDB-F68AF218920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065714"/>
            <a:ext cx="1618673" cy="165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12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8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9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6BEBB3-FDBF-B798-5384-3764412C6EB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183" y="5065714"/>
            <a:ext cx="1618673" cy="165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423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8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6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5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6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2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3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4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8140A-07BC-4FD6-8749-68045C2E06D2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5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A51434-1A55-4B35-A662-6F446881BF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CAREC Tourism Working Group’ Meeting </a:t>
            </a:r>
          </a:p>
          <a:p>
            <a:r>
              <a:rPr lang="en-US" dirty="0"/>
              <a:t>12-13 June 2023</a:t>
            </a:r>
          </a:p>
          <a:p>
            <a:r>
              <a:rPr lang="en-US" dirty="0"/>
              <a:t>Tbilisi, Georgia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89152D-91C9-9700-DB76-3128E71D1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Climate Change </a:t>
            </a:r>
            <a:br>
              <a:rPr lang="en-US" sz="40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and Implications on Tourism </a:t>
            </a:r>
            <a:br>
              <a:rPr lang="en-US" sz="4000" b="1" dirty="0">
                <a:solidFill>
                  <a:srgbClr val="002060"/>
                </a:solidFill>
                <a:latin typeface="+mn-lt"/>
              </a:rPr>
            </a:br>
            <a:endParaRPr lang="en-US" sz="4000" b="1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73C6C6-EA5F-D72A-2A70-55D151C9C731}"/>
              </a:ext>
            </a:extLst>
          </p:cNvPr>
          <p:cNvSpPr txBox="1"/>
          <p:nvPr/>
        </p:nvSpPr>
        <p:spPr>
          <a:xfrm>
            <a:off x="593332" y="5348976"/>
            <a:ext cx="60977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18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by</a:t>
            </a:r>
          </a:p>
          <a:p>
            <a:r>
              <a:rPr lang="en-US" sz="1800" b="1" dirty="0">
                <a:solidFill>
                  <a:srgbClr val="201F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Mr. </a:t>
            </a:r>
            <a:r>
              <a:rPr lang="en-US" sz="1800" b="1" dirty="0" err="1">
                <a:solidFill>
                  <a:srgbClr val="201F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Wouter</a:t>
            </a:r>
            <a:r>
              <a:rPr lang="en-US" sz="1800" b="1" dirty="0">
                <a:solidFill>
                  <a:srgbClr val="201F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201F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Schalken</a:t>
            </a:r>
            <a:r>
              <a:rPr lang="en-US" sz="1800" dirty="0">
                <a:solidFill>
                  <a:srgbClr val="201F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Senior Sustainable Tourism Specialist, Urban Sector Group, SDCC</a:t>
            </a:r>
            <a:endParaRPr lang="en-PH" sz="1800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PH" sz="1800" b="1" dirty="0">
                <a:solidFill>
                  <a:srgbClr val="201F1E"/>
                </a:solidFill>
                <a:latin typeface="Arial" panose="020B0604020202020204" pitchFamily="34" charset="0"/>
              </a:rPr>
              <a:t>Mr. </a:t>
            </a:r>
            <a:r>
              <a:rPr lang="en-PH" sz="1800" b="1" dirty="0" err="1">
                <a:solidFill>
                  <a:srgbClr val="201F1E"/>
                </a:solidFill>
                <a:latin typeface="Arial" panose="020B0604020202020204" pitchFamily="34" charset="0"/>
              </a:rPr>
              <a:t>Kenzhekhan</a:t>
            </a:r>
            <a:r>
              <a:rPr lang="en-PH" sz="1800" b="1" dirty="0">
                <a:solidFill>
                  <a:srgbClr val="201F1E"/>
                </a:solidFill>
                <a:latin typeface="Arial" panose="020B0604020202020204" pitchFamily="34" charset="0"/>
              </a:rPr>
              <a:t> </a:t>
            </a:r>
            <a:r>
              <a:rPr lang="en-PH" sz="1800" b="1" dirty="0" err="1">
                <a:solidFill>
                  <a:srgbClr val="201F1E"/>
                </a:solidFill>
                <a:latin typeface="Arial" panose="020B0604020202020204" pitchFamily="34" charset="0"/>
              </a:rPr>
              <a:t>Abuov</a:t>
            </a:r>
            <a:r>
              <a:rPr lang="en-PH" sz="1800" b="1" dirty="0">
                <a:solidFill>
                  <a:srgbClr val="201F1E"/>
                </a:solidFill>
                <a:latin typeface="Arial" panose="020B0604020202020204" pitchFamily="34" charset="0"/>
              </a:rPr>
              <a:t>, </a:t>
            </a:r>
            <a:r>
              <a:rPr lang="en-PH" sz="1800" dirty="0">
                <a:solidFill>
                  <a:srgbClr val="201F1E"/>
                </a:solidFill>
                <a:latin typeface="Arial" panose="020B0604020202020204" pitchFamily="34" charset="0"/>
              </a:rPr>
              <a:t>Senior Project Officer, CWRD</a:t>
            </a:r>
          </a:p>
        </p:txBody>
      </p:sp>
    </p:spTree>
    <p:extLst>
      <p:ext uri="{BB962C8B-B14F-4D97-AF65-F5344CB8AC3E}">
        <p14:creationId xmlns:p14="http://schemas.microsoft.com/office/powerpoint/2010/main" val="1132021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7F666-2EEB-6C3C-BB1D-0CF640AB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6951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Adaptation to Climate Change and Mitigation measures in Tourism Industry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4C11D4F-22BC-50A8-4BF6-319A116FA08B}"/>
              </a:ext>
            </a:extLst>
          </p:cNvPr>
          <p:cNvCxnSpPr>
            <a:cxnSpLocks/>
          </p:cNvCxnSpPr>
          <p:nvPr/>
        </p:nvCxnSpPr>
        <p:spPr>
          <a:xfrm>
            <a:off x="616483" y="1746010"/>
            <a:ext cx="37075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FC1D61-33FC-9BF6-AB8E-F3738DC8CB32}"/>
              </a:ext>
            </a:extLst>
          </p:cNvPr>
          <p:cNvCxnSpPr>
            <a:cxnSpLocks/>
          </p:cNvCxnSpPr>
          <p:nvPr/>
        </p:nvCxnSpPr>
        <p:spPr>
          <a:xfrm>
            <a:off x="7351363" y="1898582"/>
            <a:ext cx="373822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C853D4D-6755-98E1-76B7-40745CF71D18}"/>
              </a:ext>
            </a:extLst>
          </p:cNvPr>
          <p:cNvSpPr txBox="1"/>
          <p:nvPr/>
        </p:nvSpPr>
        <p:spPr>
          <a:xfrm>
            <a:off x="616483" y="1337576"/>
            <a:ext cx="3955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Adaptation measures 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36ADED-AB2D-4D85-FB5E-639AD82CB12E}"/>
              </a:ext>
            </a:extLst>
          </p:cNvPr>
          <p:cNvSpPr txBox="1"/>
          <p:nvPr/>
        </p:nvSpPr>
        <p:spPr>
          <a:xfrm>
            <a:off x="616483" y="2066177"/>
            <a:ext cx="446696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Adaptation Strategy Development in Tourism Sector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Improving resilience of infrastructure and services (roads, airports, hotels to disasters and climate risks, safety measures)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Promoting sustainable and low-carbon practices (RES, waste reduction, eco-labeling)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Diversifying Tourism Products and Destinations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5D1F66-A4F3-50B2-04FC-F5FAF8A4F5FD}"/>
              </a:ext>
            </a:extLst>
          </p:cNvPr>
          <p:cNvSpPr txBox="1"/>
          <p:nvPr/>
        </p:nvSpPr>
        <p:spPr>
          <a:xfrm>
            <a:off x="7620002" y="1436917"/>
            <a:ext cx="4428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/>
              <a:t>Mitigation measures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76C286-07AD-7C35-FB7E-DF5CEEF4E9AF}"/>
              </a:ext>
            </a:extLst>
          </p:cNvPr>
          <p:cNvSpPr txBox="1"/>
          <p:nvPr/>
        </p:nvSpPr>
        <p:spPr>
          <a:xfrm>
            <a:off x="5858359" y="2164428"/>
            <a:ext cx="579402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Reducing GHG emissions from tourism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Encouraging energy efficiency measures for tourists places the use of renewable energy 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Improving destination planning and management and promoting low-carbon tourism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Promoting green urban development and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Minimizing waste and plastic pollution in tourism activities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Encouraging to explore regional tourism potential and promote the use of  land transportation (railroads, e-bus, build infrastructure for e-vehicle development) </a:t>
            </a:r>
          </a:p>
        </p:txBody>
      </p:sp>
    </p:spTree>
    <p:extLst>
      <p:ext uri="{BB962C8B-B14F-4D97-AF65-F5344CB8AC3E}">
        <p14:creationId xmlns:p14="http://schemas.microsoft.com/office/powerpoint/2010/main" val="2643607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00C31-7E52-0B46-6744-63DF500BA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238" y="96566"/>
            <a:ext cx="10515600" cy="84722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ADB Just Transition Vision and Core Pillars</a:t>
            </a:r>
          </a:p>
        </p:txBody>
      </p:sp>
      <p:sp>
        <p:nvSpPr>
          <p:cNvPr id="4" name="Rectángulo 24">
            <a:extLst>
              <a:ext uri="{FF2B5EF4-FFF2-40B4-BE49-F238E27FC236}">
                <a16:creationId xmlns:a16="http://schemas.microsoft.com/office/drawing/2014/main" id="{4E12B2DA-8E9A-87A3-7498-17CD81463EE8}"/>
              </a:ext>
            </a:extLst>
          </p:cNvPr>
          <p:cNvSpPr/>
          <p:nvPr/>
        </p:nvSpPr>
        <p:spPr>
          <a:xfrm>
            <a:off x="1578964" y="1109473"/>
            <a:ext cx="9034072" cy="7975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A just transition ensures that both the planet and the people are protected in the shift to a low-carbon, climate-resilient economy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65881E-4FE5-825F-B2E5-29E5CD923415}"/>
              </a:ext>
            </a:extLst>
          </p:cNvPr>
          <p:cNvSpPr/>
          <p:nvPr/>
        </p:nvSpPr>
        <p:spPr>
          <a:xfrm>
            <a:off x="3627400" y="1980497"/>
            <a:ext cx="498469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dirty="0">
                <a:cs typeface="Arial" panose="020B0604020202020204" pitchFamily="34" charset="0"/>
              </a:rPr>
              <a:t>ADB Core Pillars for a Just Transition</a:t>
            </a:r>
          </a:p>
        </p:txBody>
      </p:sp>
      <p:sp>
        <p:nvSpPr>
          <p:cNvPr id="6" name="Rectángulo 23">
            <a:extLst>
              <a:ext uri="{FF2B5EF4-FFF2-40B4-BE49-F238E27FC236}">
                <a16:creationId xmlns:a16="http://schemas.microsoft.com/office/drawing/2014/main" id="{D7798C01-F6E6-91FE-E0F8-2CC8928194F7}"/>
              </a:ext>
            </a:extLst>
          </p:cNvPr>
          <p:cNvSpPr/>
          <p:nvPr/>
        </p:nvSpPr>
        <p:spPr>
          <a:xfrm>
            <a:off x="6156779" y="2496299"/>
            <a:ext cx="2834224" cy="7194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  <a:cs typeface="Arial" panose="020B0604020202020204" pitchFamily="34" charset="0"/>
              </a:rPr>
              <a:t>PILLAR 3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cs typeface="Arial Narrow" panose="020B0604020202020204" pitchFamily="34" charset="0"/>
              </a:rPr>
              <a:t>Policies and institutions support a just transition</a:t>
            </a:r>
          </a:p>
        </p:txBody>
      </p:sp>
      <p:sp>
        <p:nvSpPr>
          <p:cNvPr id="7" name="Rectángulo 22">
            <a:extLst>
              <a:ext uri="{FF2B5EF4-FFF2-40B4-BE49-F238E27FC236}">
                <a16:creationId xmlns:a16="http://schemas.microsoft.com/office/drawing/2014/main" id="{3FA99ED0-7EA2-0F83-223E-684D91F91C87}"/>
              </a:ext>
            </a:extLst>
          </p:cNvPr>
          <p:cNvSpPr/>
          <p:nvPr/>
        </p:nvSpPr>
        <p:spPr>
          <a:xfrm>
            <a:off x="3200999" y="2496299"/>
            <a:ext cx="2834224" cy="7194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  <a:cs typeface="Arial" panose="020B0604020202020204" pitchFamily="34" charset="0"/>
              </a:rPr>
              <a:t>PILLAR 2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cs typeface="Arial Narrow" panose="020B0604020202020204" pitchFamily="34" charset="0"/>
              </a:rPr>
              <a:t>PAA long-term development paths create opportunities</a:t>
            </a:r>
          </a:p>
        </p:txBody>
      </p:sp>
      <p:sp>
        <p:nvSpPr>
          <p:cNvPr id="8" name="Rectángulo 21">
            <a:extLst>
              <a:ext uri="{FF2B5EF4-FFF2-40B4-BE49-F238E27FC236}">
                <a16:creationId xmlns:a16="http://schemas.microsoft.com/office/drawing/2014/main" id="{2BAAAF46-A6B0-56B8-B75C-235C9CD1F206}"/>
              </a:ext>
            </a:extLst>
          </p:cNvPr>
          <p:cNvSpPr/>
          <p:nvPr/>
        </p:nvSpPr>
        <p:spPr>
          <a:xfrm>
            <a:off x="245217" y="2353153"/>
            <a:ext cx="2834224" cy="8626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  <a:cs typeface="Arial" panose="020B0604020202020204" pitchFamily="34" charset="0"/>
              </a:rPr>
              <a:t>PILLAR 1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cs typeface="Arial Narrow" panose="020B0604020202020204" pitchFamily="34" charset="0"/>
              </a:rPr>
              <a:t>Negative impacts of climate interventions are reduced</a:t>
            </a:r>
          </a:p>
        </p:txBody>
      </p:sp>
      <p:sp>
        <p:nvSpPr>
          <p:cNvPr id="9" name="Rectángulo 23">
            <a:extLst>
              <a:ext uri="{FF2B5EF4-FFF2-40B4-BE49-F238E27FC236}">
                <a16:creationId xmlns:a16="http://schemas.microsoft.com/office/drawing/2014/main" id="{71B44968-3BE9-B2C9-85D8-5AA864434434}"/>
              </a:ext>
            </a:extLst>
          </p:cNvPr>
          <p:cNvSpPr/>
          <p:nvPr/>
        </p:nvSpPr>
        <p:spPr>
          <a:xfrm>
            <a:off x="9112559" y="2368529"/>
            <a:ext cx="2834224" cy="8472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  <a:cs typeface="Arial" panose="020B0604020202020204" pitchFamily="34" charset="0"/>
              </a:rPr>
              <a:t>PILLAR 4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cs typeface="Arial Narrow" panose="020B0604020202020204" pitchFamily="34" charset="0"/>
              </a:rPr>
              <a:t>Transparency and adequate stakeholder engagement are ensured</a:t>
            </a:r>
          </a:p>
        </p:txBody>
      </p:sp>
      <p:sp>
        <p:nvSpPr>
          <p:cNvPr id="10" name="Rectángulo 23">
            <a:extLst>
              <a:ext uri="{FF2B5EF4-FFF2-40B4-BE49-F238E27FC236}">
                <a16:creationId xmlns:a16="http://schemas.microsoft.com/office/drawing/2014/main" id="{388227CA-D4FE-63E7-2335-30AE54B565EF}"/>
              </a:ext>
            </a:extLst>
          </p:cNvPr>
          <p:cNvSpPr/>
          <p:nvPr/>
        </p:nvSpPr>
        <p:spPr>
          <a:xfrm>
            <a:off x="6156779" y="3316366"/>
            <a:ext cx="2834224" cy="3115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/>
          <a:lstStyle/>
          <a:p>
            <a:pPr marL="118869" indent="-11886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Take a </a:t>
            </a: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strategic, system-wide perspective</a:t>
            </a: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pPr marL="118869" indent="-11886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Institutionalize</a:t>
            </a: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 the concept of just transition.</a:t>
            </a:r>
          </a:p>
          <a:p>
            <a:pPr marL="118869" indent="-11886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Develop a </a:t>
            </a: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coherent policy framework</a:t>
            </a: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 (economic, labor and training, educational, gender, social)</a:t>
            </a:r>
          </a:p>
          <a:p>
            <a:pPr marL="118869" indent="-11886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Coordinate efforts </a:t>
            </a: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with safeguards processes,  environmental and health</a:t>
            </a: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focused initiatives</a:t>
            </a:r>
          </a:p>
          <a:p>
            <a:pPr marL="118869" indent="-11886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Plan </a:t>
            </a: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early</a:t>
            </a: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 to anticipate impacts and address and minimize the costs appropriately.</a:t>
            </a:r>
          </a:p>
          <a:p>
            <a:pPr marL="118869" indent="-118869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22">
            <a:extLst>
              <a:ext uri="{FF2B5EF4-FFF2-40B4-BE49-F238E27FC236}">
                <a16:creationId xmlns:a16="http://schemas.microsoft.com/office/drawing/2014/main" id="{1B18D639-8C82-243C-628A-17B77F3FD450}"/>
              </a:ext>
            </a:extLst>
          </p:cNvPr>
          <p:cNvSpPr/>
          <p:nvPr/>
        </p:nvSpPr>
        <p:spPr>
          <a:xfrm>
            <a:off x="3200999" y="3316366"/>
            <a:ext cx="2834224" cy="3115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/>
          <a:lstStyle/>
          <a:p>
            <a:pPr marL="122236" indent="-122236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Support </a:t>
            </a: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industry and new business models</a:t>
            </a: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 towards Net Zero economies.</a:t>
            </a:r>
          </a:p>
          <a:p>
            <a:pPr marL="122236" indent="-122236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Use existing partnerships to </a:t>
            </a: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enhance client capacity</a:t>
            </a: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 to provide a just transition.</a:t>
            </a:r>
          </a:p>
          <a:p>
            <a:pPr marL="122236" indent="-122236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Support </a:t>
            </a: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regional economic development</a:t>
            </a: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 and </a:t>
            </a: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diversification</a:t>
            </a: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pPr marL="122236" indent="-122236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Create </a:t>
            </a: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decent jobs</a:t>
            </a: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pPr marL="122236" indent="-122236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Designing and/or adapting existing </a:t>
            </a: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reskilling and educational pathways</a:t>
            </a: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 to align with the needs of industries targeted in climate actions</a:t>
            </a:r>
          </a:p>
          <a:p>
            <a:pPr marL="122236" indent="-122236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Benefits of the transition are </a:t>
            </a: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shared at all levels of society</a:t>
            </a: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ángulo 21">
            <a:extLst>
              <a:ext uri="{FF2B5EF4-FFF2-40B4-BE49-F238E27FC236}">
                <a16:creationId xmlns:a16="http://schemas.microsoft.com/office/drawing/2014/main" id="{59C9A062-E89C-0307-B0A6-C779904721B9}"/>
              </a:ext>
            </a:extLst>
          </p:cNvPr>
          <p:cNvSpPr/>
          <p:nvPr/>
        </p:nvSpPr>
        <p:spPr>
          <a:xfrm>
            <a:off x="245217" y="3316366"/>
            <a:ext cx="2834224" cy="3115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marL="118869" indent="-118869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Use </a:t>
            </a: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sectoral analysis and data </a:t>
            </a: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as a driver for decision-making</a:t>
            </a:r>
          </a:p>
          <a:p>
            <a:pPr marL="118869" indent="-118869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Distributional and socio-economic </a:t>
            </a: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impacts assessments </a:t>
            </a: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are key to understand negative effect.</a:t>
            </a:r>
          </a:p>
          <a:p>
            <a:pPr marL="118869" indent="-118869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Data gathering </a:t>
            </a: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may be required at different stages along the analyses.</a:t>
            </a:r>
          </a:p>
          <a:p>
            <a:pPr marL="118869" indent="-118869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Define and plan appropriate mitigation actions.</a:t>
            </a:r>
          </a:p>
          <a:p>
            <a:pPr marL="118869" indent="-118869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Solutions must be </a:t>
            </a: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tailored to national (and subnational) contexts.</a:t>
            </a:r>
            <a:endParaRPr lang="en-US" sz="1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Rectángulo 23">
            <a:extLst>
              <a:ext uri="{FF2B5EF4-FFF2-40B4-BE49-F238E27FC236}">
                <a16:creationId xmlns:a16="http://schemas.microsoft.com/office/drawing/2014/main" id="{7A6E4C0E-2D4E-F03F-36D7-B2C561675E56}"/>
              </a:ext>
            </a:extLst>
          </p:cNvPr>
          <p:cNvSpPr/>
          <p:nvPr/>
        </p:nvSpPr>
        <p:spPr>
          <a:xfrm>
            <a:off x="9112559" y="3316366"/>
            <a:ext cx="2834224" cy="3115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/>
          <a:lstStyle/>
          <a:p>
            <a:pPr marL="118869" indent="-118869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Meaningful participation</a:t>
            </a: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 must come from stakeholders at all levels of society.</a:t>
            </a:r>
          </a:p>
          <a:p>
            <a:pPr marL="118869" indent="-118869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Marginalized and underrepresented groups</a:t>
            </a: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 have a seat at the table</a:t>
            </a:r>
          </a:p>
          <a:p>
            <a:pPr marL="118869" indent="-118869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Advance </a:t>
            </a: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gender equality</a:t>
            </a: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pPr marL="118869" indent="-118869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Ensure </a:t>
            </a: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participatory justice.</a:t>
            </a:r>
          </a:p>
          <a:p>
            <a:pPr marL="118869" indent="-118869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Integrate </a:t>
            </a: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strong social consensus</a:t>
            </a: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 into planning and implementation to create buy-in across regions, communities, and society to accelerate transformational change.</a:t>
            </a:r>
          </a:p>
          <a:p>
            <a:pPr marL="118869" indent="-118869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Monitor and evaluate </a:t>
            </a: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the progress towards a just transition</a:t>
            </a:r>
          </a:p>
        </p:txBody>
      </p:sp>
    </p:spTree>
    <p:extLst>
      <p:ext uri="{BB962C8B-B14F-4D97-AF65-F5344CB8AC3E}">
        <p14:creationId xmlns:p14="http://schemas.microsoft.com/office/powerpoint/2010/main" val="4236082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6923C-8AAB-C3CF-C0E8-5B649A70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49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Scaling-up Climate Action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B70A78-FE47-26E0-C15E-999F6E7B4B2D}"/>
              </a:ext>
            </a:extLst>
          </p:cNvPr>
          <p:cNvSpPr txBox="1">
            <a:spLocks/>
          </p:cNvSpPr>
          <p:nvPr/>
        </p:nvSpPr>
        <p:spPr>
          <a:xfrm>
            <a:off x="286722" y="1732995"/>
            <a:ext cx="3433271" cy="42009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lnSpc>
                <a:spcPts val="2500"/>
              </a:lnSpc>
              <a:spcAft>
                <a:spcPts val="1200"/>
              </a:spcAft>
              <a:buClr>
                <a:srgbClr val="F3951F"/>
              </a:buClr>
            </a:pPr>
            <a:r>
              <a:rPr lang="en-GB" sz="1600" dirty="0">
                <a:cs typeface="Arial" panose="020B0604020202020204" pitchFamily="34" charset="0"/>
              </a:rPr>
              <a:t>DMC Country Engagement</a:t>
            </a:r>
          </a:p>
          <a:p>
            <a:pPr marL="180975" indent="-180975">
              <a:lnSpc>
                <a:spcPts val="2500"/>
              </a:lnSpc>
              <a:spcAft>
                <a:spcPts val="1200"/>
              </a:spcAft>
              <a:buClr>
                <a:srgbClr val="F3951F"/>
              </a:buClr>
            </a:pPr>
            <a:r>
              <a:rPr lang="en-GB" sz="1600" dirty="0">
                <a:cs typeface="Arial" panose="020B0604020202020204" pitchFamily="34" charset="0"/>
              </a:rPr>
              <a:t>Rigorous Multi-Sector Country Climate Diagnostic</a:t>
            </a:r>
          </a:p>
          <a:p>
            <a:pPr marL="180975" indent="-180975">
              <a:lnSpc>
                <a:spcPts val="2500"/>
              </a:lnSpc>
              <a:spcAft>
                <a:spcPts val="1200"/>
              </a:spcAft>
              <a:buClr>
                <a:srgbClr val="F3951F"/>
              </a:buClr>
            </a:pPr>
            <a:r>
              <a:rPr lang="en-GB" sz="1600" dirty="0">
                <a:cs typeface="Arial" panose="020B0604020202020204" pitchFamily="34" charset="0"/>
              </a:rPr>
              <a:t>Country Partnership Strategy (CPS) </a:t>
            </a:r>
          </a:p>
          <a:p>
            <a:pPr marL="180975" indent="-180975">
              <a:lnSpc>
                <a:spcPts val="2500"/>
              </a:lnSpc>
              <a:spcAft>
                <a:spcPts val="1200"/>
              </a:spcAft>
              <a:buClr>
                <a:srgbClr val="F3951F"/>
              </a:buClr>
            </a:pPr>
            <a:r>
              <a:rPr lang="en-GB" sz="1600" dirty="0">
                <a:cs typeface="Arial" panose="020B0604020202020204" pitchFamily="34" charset="0"/>
              </a:rPr>
              <a:t>Climate Change Policy Based Lending (PBL) </a:t>
            </a:r>
            <a:endParaRPr lang="en-US" sz="16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4B0675-D0DF-1E51-A2C6-51753EC0F39E}"/>
              </a:ext>
            </a:extLst>
          </p:cNvPr>
          <p:cNvSpPr txBox="1">
            <a:spLocks/>
          </p:cNvSpPr>
          <p:nvPr/>
        </p:nvSpPr>
        <p:spPr>
          <a:xfrm>
            <a:off x="4029718" y="1747805"/>
            <a:ext cx="4234851" cy="41970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00"/>
              </a:lnSpc>
              <a:spcAft>
                <a:spcPts val="600"/>
              </a:spcAft>
              <a:buClr>
                <a:srgbClr val="01B4E5"/>
              </a:buClr>
            </a:pPr>
            <a:r>
              <a:rPr lang="en-GB" sz="1600" dirty="0">
                <a:cs typeface="Arial" panose="020B0604020202020204" pitchFamily="34" charset="0"/>
              </a:rPr>
              <a:t>NDC – </a:t>
            </a:r>
            <a:r>
              <a:rPr lang="en-US" sz="1600" i="0" dirty="0">
                <a:effectLst/>
                <a:cs typeface="Arial" panose="020B0604020202020204" pitchFamily="34" charset="0"/>
              </a:rPr>
              <a:t>nationally determined contribution </a:t>
            </a:r>
          </a:p>
          <a:p>
            <a:pPr>
              <a:lnSpc>
                <a:spcPts val="2100"/>
              </a:lnSpc>
              <a:spcAft>
                <a:spcPts val="600"/>
              </a:spcAft>
              <a:buClr>
                <a:srgbClr val="01B4E5"/>
              </a:buClr>
            </a:pPr>
            <a:r>
              <a:rPr lang="en-GB" sz="1600" dirty="0">
                <a:cs typeface="Arial"/>
              </a:rPr>
              <a:t>LTS - </a:t>
            </a:r>
            <a:r>
              <a:rPr lang="en-US" sz="1600" dirty="0">
                <a:cs typeface="Arial"/>
              </a:rPr>
              <a:t>2050 long-term low GHG emissions development strategies</a:t>
            </a:r>
            <a:endParaRPr lang="en-GB" sz="1600" dirty="0"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  <a:spcAft>
                <a:spcPts val="600"/>
              </a:spcAft>
              <a:buClr>
                <a:srgbClr val="01B4E5"/>
              </a:buClr>
            </a:pPr>
            <a:r>
              <a:rPr lang="en-US" sz="1600" dirty="0">
                <a:cs typeface="Arial" panose="020B0604020202020204" pitchFamily="34" charset="0"/>
              </a:rPr>
              <a:t>NAP- National Adaptation Plan (NAP) Investment Plans</a:t>
            </a:r>
          </a:p>
          <a:p>
            <a:pPr>
              <a:lnSpc>
                <a:spcPts val="2100"/>
              </a:lnSpc>
              <a:spcAft>
                <a:spcPts val="600"/>
              </a:spcAft>
              <a:buClr>
                <a:srgbClr val="01B4E5"/>
              </a:buClr>
            </a:pPr>
            <a:r>
              <a:rPr lang="en-US" sz="1600" dirty="0">
                <a:cs typeface="Arial" panose="020B0604020202020204" pitchFamily="34" charset="0"/>
              </a:rPr>
              <a:t>Multi-hazard climate and disaster risk analysis</a:t>
            </a:r>
          </a:p>
          <a:p>
            <a:pPr>
              <a:lnSpc>
                <a:spcPts val="2100"/>
              </a:lnSpc>
              <a:spcAft>
                <a:spcPts val="600"/>
              </a:spcAft>
              <a:buClr>
                <a:srgbClr val="01B4E5"/>
              </a:buClr>
            </a:pPr>
            <a:r>
              <a:rPr lang="en-US" sz="1600" dirty="0">
                <a:cs typeface="Arial" panose="020B0604020202020204" pitchFamily="34" charset="0"/>
              </a:rPr>
              <a:t>Sector Plans</a:t>
            </a:r>
          </a:p>
          <a:p>
            <a:pPr>
              <a:lnSpc>
                <a:spcPts val="2100"/>
              </a:lnSpc>
              <a:spcAft>
                <a:spcPts val="600"/>
              </a:spcAft>
              <a:buClr>
                <a:srgbClr val="01B4E5"/>
              </a:buClr>
            </a:pPr>
            <a:r>
              <a:rPr lang="en-US" sz="1600" dirty="0">
                <a:cs typeface="Arial" panose="020B0604020202020204" pitchFamily="34" charset="0"/>
              </a:rPr>
              <a:t>Country Climate Change Plans </a:t>
            </a:r>
            <a:endParaRPr lang="en-GB" sz="1600" dirty="0"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532439-3CC6-376B-690F-95477EB18030}"/>
              </a:ext>
            </a:extLst>
          </p:cNvPr>
          <p:cNvSpPr txBox="1"/>
          <p:nvPr/>
        </p:nvSpPr>
        <p:spPr>
          <a:xfrm>
            <a:off x="8563798" y="1747804"/>
            <a:ext cx="3411048" cy="41927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ts val="2500"/>
              </a:lnSpc>
              <a:spcAft>
                <a:spcPts val="1200"/>
              </a:spcAft>
              <a:buClr>
                <a:srgbClr val="8DC64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cs typeface="Arial" panose="020B0604020202020204" pitchFamily="34" charset="0"/>
              </a:rPr>
              <a:t>ADB’s Indicative Country Pipeline</a:t>
            </a:r>
          </a:p>
          <a:p>
            <a:pPr marL="285750" indent="-285750">
              <a:lnSpc>
                <a:spcPts val="2500"/>
              </a:lnSpc>
              <a:spcAft>
                <a:spcPts val="1200"/>
              </a:spcAft>
              <a:buClr>
                <a:srgbClr val="8DC64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cs typeface="Arial" panose="020B0604020202020204" pitchFamily="34" charset="0"/>
              </a:rPr>
              <a:t>Projects designed to be climate smart </a:t>
            </a:r>
          </a:p>
          <a:p>
            <a:pPr marL="285750" indent="-285750">
              <a:lnSpc>
                <a:spcPts val="2500"/>
              </a:lnSpc>
              <a:spcAft>
                <a:spcPts val="1200"/>
              </a:spcAft>
              <a:buClr>
                <a:srgbClr val="8DC64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cs typeface="Arial" panose="020B0604020202020204" pitchFamily="34" charset="0"/>
              </a:rPr>
              <a:t>Technical Assistance - support to project development </a:t>
            </a:r>
          </a:p>
          <a:p>
            <a:pPr marL="285750" indent="-285750">
              <a:lnSpc>
                <a:spcPts val="2500"/>
              </a:lnSpc>
              <a:spcAft>
                <a:spcPts val="1200"/>
              </a:spcAft>
              <a:buClr>
                <a:srgbClr val="8DC64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Supporting Countries to be Paris Aligned</a:t>
            </a:r>
          </a:p>
          <a:p>
            <a:pPr marL="285750" indent="-285750">
              <a:lnSpc>
                <a:spcPts val="2500"/>
              </a:lnSpc>
              <a:spcAft>
                <a:spcPts val="1200"/>
              </a:spcAft>
              <a:buClr>
                <a:srgbClr val="8DC640"/>
              </a:buClr>
              <a:buFont typeface="Arial" panose="020B0604020202020204" pitchFamily="34" charset="0"/>
              <a:buChar char="•"/>
            </a:pPr>
            <a:endParaRPr lang="en-GB" sz="1600" dirty="0">
              <a:effectLst/>
              <a:latin typeface="Myriad Pro" panose="020B0503030403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500"/>
              </a:lnSpc>
              <a:spcAft>
                <a:spcPts val="1200"/>
              </a:spcAft>
              <a:buClr>
                <a:srgbClr val="8DC640"/>
              </a:buClr>
              <a:buFont typeface="Arial" panose="020B0604020202020204" pitchFamily="34" charset="0"/>
              <a:buChar char="•"/>
            </a:pPr>
            <a:endParaRPr lang="en-GB" sz="1600" dirty="0">
              <a:latin typeface="Myriad Pro" panose="020B0503030403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500"/>
              </a:lnSpc>
              <a:spcAft>
                <a:spcPts val="1200"/>
              </a:spcAft>
              <a:buClr>
                <a:srgbClr val="8DC640"/>
              </a:buClr>
              <a:buFont typeface="Arial" panose="020B0604020202020204" pitchFamily="34" charset="0"/>
              <a:buChar char="•"/>
            </a:pPr>
            <a:endParaRPr lang="en-US" sz="1600" dirty="0">
              <a:effectLst/>
              <a:latin typeface="Myriad Pro" panose="020B0503030403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A023C0-A9D3-2CAE-8A04-072FFA923364}"/>
              </a:ext>
            </a:extLst>
          </p:cNvPr>
          <p:cNvSpPr txBox="1"/>
          <p:nvPr/>
        </p:nvSpPr>
        <p:spPr>
          <a:xfrm>
            <a:off x="286721" y="1256044"/>
            <a:ext cx="3433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UPSTREAM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5B45A0-2B74-EE02-A3C3-741E2AC84359}"/>
              </a:ext>
            </a:extLst>
          </p:cNvPr>
          <p:cNvSpPr txBox="1"/>
          <p:nvPr/>
        </p:nvSpPr>
        <p:spPr>
          <a:xfrm>
            <a:off x="4029718" y="1256044"/>
            <a:ext cx="423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MIDSTREAM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7C2CAA-F446-E2C2-086C-AF0A284CE0B7}"/>
              </a:ext>
            </a:extLst>
          </p:cNvPr>
          <p:cNvSpPr txBox="1"/>
          <p:nvPr/>
        </p:nvSpPr>
        <p:spPr>
          <a:xfrm>
            <a:off x="8560175" y="1219326"/>
            <a:ext cx="3442147" cy="37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DOWNSTREAM</a:t>
            </a:r>
          </a:p>
        </p:txBody>
      </p:sp>
    </p:spTree>
    <p:extLst>
      <p:ext uri="{BB962C8B-B14F-4D97-AF65-F5344CB8AC3E}">
        <p14:creationId xmlns:p14="http://schemas.microsoft.com/office/powerpoint/2010/main" val="1919731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CC26D-7678-15A1-CAF2-CA74FB138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61" y="421240"/>
            <a:ext cx="6811632" cy="126944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Can we do our destinations sustainable? </a:t>
            </a:r>
          </a:p>
        </p:txBody>
      </p:sp>
      <p:pic>
        <p:nvPicPr>
          <p:cNvPr id="4" name="Picture 3" descr="Astana Flooding 2019">
            <a:extLst>
              <a:ext uri="{FF2B5EF4-FFF2-40B4-BE49-F238E27FC236}">
                <a16:creationId xmlns:a16="http://schemas.microsoft.com/office/drawing/2014/main" id="{CAF8ECB3-629E-0289-6C02-616E00EB3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62" y="1872120"/>
            <a:ext cx="4458630" cy="2411996"/>
          </a:xfrm>
          <a:prstGeom prst="rect">
            <a:avLst/>
          </a:prstGeom>
        </p:spPr>
      </p:pic>
      <p:pic>
        <p:nvPicPr>
          <p:cNvPr id="5" name="Picture 4" descr="A picture containing fog, sky, aerial photography, mountain&#10;&#10;Description automatically generated">
            <a:extLst>
              <a:ext uri="{FF2B5EF4-FFF2-40B4-BE49-F238E27FC236}">
                <a16:creationId xmlns:a16="http://schemas.microsoft.com/office/drawing/2014/main" id="{18166B97-1908-568B-B383-BCA843A56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192" y="1872120"/>
            <a:ext cx="4571999" cy="2411996"/>
          </a:xfrm>
          <a:prstGeom prst="rect">
            <a:avLst/>
          </a:prstGeom>
        </p:spPr>
      </p:pic>
      <p:pic>
        <p:nvPicPr>
          <p:cNvPr id="6" name="Picture 5" descr="A picture containing sky, outdoor, transport, beach&#10;&#10;Description automatically generated">
            <a:extLst>
              <a:ext uri="{FF2B5EF4-FFF2-40B4-BE49-F238E27FC236}">
                <a16:creationId xmlns:a16="http://schemas.microsoft.com/office/drawing/2014/main" id="{B47768D7-3070-088A-03B6-E3FD84503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61" y="4284117"/>
            <a:ext cx="9030629" cy="2411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C6EE55-D2B1-E945-947A-C34064AFC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4193" y="72405"/>
            <a:ext cx="4595247" cy="1708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11AD7A-74CE-EE66-62A3-2EC2969203BC}"/>
              </a:ext>
            </a:extLst>
          </p:cNvPr>
          <p:cNvSpPr txBox="1"/>
          <p:nvPr/>
        </p:nvSpPr>
        <p:spPr>
          <a:xfrm>
            <a:off x="9753600" y="2063264"/>
            <a:ext cx="28062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Thank you for your attention!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095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FD8AF1-0C74-8D91-50A6-D153A0A2F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indent="-400050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Roboto" panose="02000000000000000000"/>
                <a:cs typeface="Arial" panose="020B0604020202020204" pitchFamily="34" charset="0"/>
              </a:rPr>
              <a:t>CAREC countries and Climate Change challenges</a:t>
            </a:r>
          </a:p>
          <a:p>
            <a:pPr marL="400050" indent="-400050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Roboto" panose="02000000000000000000"/>
                <a:cs typeface="Arial" panose="020B0604020202020204" pitchFamily="34" charset="0"/>
              </a:rPr>
              <a:t>ADB’s Climate Change Commitments</a:t>
            </a:r>
          </a:p>
          <a:p>
            <a:pPr marL="400050" indent="-400050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Roboto" panose="02000000000000000000"/>
                <a:cs typeface="Arial" panose="020B0604020202020204" pitchFamily="34" charset="0"/>
              </a:rPr>
              <a:t>Key Challenges of Tourism in Central Asia</a:t>
            </a:r>
          </a:p>
          <a:p>
            <a:pPr marL="400050" indent="-400050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Adaptation and Mitigation Measures for Sustainable Tourism Development </a:t>
            </a:r>
          </a:p>
          <a:p>
            <a:pPr marL="400050" indent="-400050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Scaling-up </a:t>
            </a:r>
            <a:r>
              <a:rPr lang="en-US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Action</a:t>
            </a:r>
            <a:endParaRPr lang="en-US" dirty="0">
              <a:solidFill>
                <a:schemeClr val="tx1">
                  <a:lumMod val="75000"/>
                </a:schemeClr>
              </a:solidFill>
              <a:latin typeface="Roboto" panose="02000000000000000000"/>
              <a:cs typeface="Arial" panose="020B0604020202020204" pitchFamily="34" charset="0"/>
            </a:endParaRPr>
          </a:p>
          <a:p>
            <a:endParaRPr lang="en-P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88771F-E43E-6DA1-991F-59E103F1FD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19373" y="843240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CONTENT</a:t>
            </a:r>
            <a:endParaRPr lang="en-US" sz="2000" b="1" dirty="0">
              <a:solidFill>
                <a:srgbClr val="00206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8715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EF701-1218-4D78-22A3-D3D952049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256A"/>
                </a:solidFill>
                <a:latin typeface="Calibri" panose="020F0502020204030204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Climate Change Context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DDFB8F-D0BD-A5DF-D217-A9CDE1002D28}"/>
              </a:ext>
            </a:extLst>
          </p:cNvPr>
          <p:cNvSpPr txBox="1"/>
          <p:nvPr/>
        </p:nvSpPr>
        <p:spPr>
          <a:xfrm>
            <a:off x="563580" y="1816100"/>
            <a:ext cx="600232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effectLst/>
                <a:ea typeface="Calibri" panose="020F0502020204030204" pitchFamily="34" charset="0"/>
                <a:cs typeface="FrutigerLTPro-Condensed"/>
              </a:rPr>
              <a:t>CWRD DMCs will experience temperature increase, above global levels</a:t>
            </a:r>
          </a:p>
          <a:p>
            <a:endParaRPr lang="en-US" sz="2400" dirty="0">
              <a:ea typeface="Calibri" panose="020F0502020204030204" pitchFamily="34" charset="0"/>
              <a:cs typeface="FrutigerLTPro-Condensed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effectLst/>
                <a:ea typeface="Calibri" panose="020F0502020204030204" pitchFamily="34" charset="0"/>
                <a:cs typeface="FrutigerLTPro-Condensed"/>
              </a:rPr>
              <a:t>Risks in physical water availability and water-related hazards will continue to increase by the mid- to long-term</a:t>
            </a:r>
          </a:p>
          <a:p>
            <a:endParaRPr lang="en-US" sz="2400" dirty="0">
              <a:ea typeface="Calibri" panose="020F0502020204030204" pitchFamily="34" charset="0"/>
              <a:cs typeface="FrutigerLTPro-Condensed"/>
            </a:endParaRPr>
          </a:p>
          <a:p>
            <a:pPr marL="342900" indent="-342900" algn="just" rtl="0" fontAlgn="base">
              <a:buFont typeface="Wingdings" panose="05000000000000000000" pitchFamily="2" charset="2"/>
              <a:buChar char="§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CWRD region hosts some of the most energy-intensive economies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just" rtl="0" fontAlgn="base"/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marL="342900" indent="-342900" algn="just" rtl="0" fontAlgn="base">
              <a:buFont typeface="Wingdings" panose="05000000000000000000" pitchFamily="2" charset="2"/>
              <a:buChar char="§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CWRD DMCs have committed to the Paris Agreement and submitted nationally determined contributions (NDCs)</a:t>
            </a:r>
            <a:endParaRPr lang="en-US" sz="2400" b="0" i="0" dirty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4CB5A7-E98A-C64D-D619-D62244F04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519258"/>
              </p:ext>
            </p:extLst>
          </p:nvPr>
        </p:nvGraphicFramePr>
        <p:xfrm>
          <a:off x="7266830" y="872929"/>
          <a:ext cx="4361590" cy="415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951">
                  <a:extLst>
                    <a:ext uri="{9D8B030D-6E8A-4147-A177-3AD203B41FA5}">
                      <a16:colId xmlns:a16="http://schemas.microsoft.com/office/drawing/2014/main" val="2819649126"/>
                    </a:ext>
                  </a:extLst>
                </a:gridCol>
                <a:gridCol w="1676869">
                  <a:extLst>
                    <a:ext uri="{9D8B030D-6E8A-4147-A177-3AD203B41FA5}">
                      <a16:colId xmlns:a16="http://schemas.microsoft.com/office/drawing/2014/main" val="2666428576"/>
                    </a:ext>
                  </a:extLst>
                </a:gridCol>
                <a:gridCol w="1462770">
                  <a:extLst>
                    <a:ext uri="{9D8B030D-6E8A-4147-A177-3AD203B41FA5}">
                      <a16:colId xmlns:a16="http://schemas.microsoft.com/office/drawing/2014/main" val="3150227922"/>
                    </a:ext>
                  </a:extLst>
                </a:gridCol>
              </a:tblGrid>
              <a:tr h="5631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Country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ND-GAIN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INFORM 2019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180908"/>
                  </a:ext>
                </a:extLst>
              </a:tr>
              <a:tr h="35927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Afghanistan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AkzidenzGroteskBE-Light"/>
                        </a:rPr>
                        <a:t>176</a:t>
                      </a:r>
                      <a:r>
                        <a:rPr lang="en-US" sz="14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AkzidenzGroteskBE-Light"/>
                        </a:rPr>
                        <a:t>th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5</a:t>
                      </a:r>
                      <a:r>
                        <a:rPr lang="en-US" sz="1400" baseline="30000" dirty="0">
                          <a:latin typeface="+mn-lt"/>
                        </a:rPr>
                        <a:t>th</a:t>
                      </a:r>
                      <a:r>
                        <a:rPr lang="en-US" sz="1400" dirty="0">
                          <a:latin typeface="+mn-lt"/>
                        </a:rPr>
                        <a:t> </a:t>
                      </a:r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956960"/>
                  </a:ext>
                </a:extLst>
              </a:tr>
              <a:tr h="35927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Armenia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57</a:t>
                      </a:r>
                      <a:r>
                        <a:rPr lang="en-US" sz="14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th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101</a:t>
                      </a:r>
                      <a:r>
                        <a:rPr lang="en-US" sz="1400" baseline="30000" dirty="0">
                          <a:latin typeface="+mn-lt"/>
                        </a:rPr>
                        <a:t>st</a:t>
                      </a:r>
                      <a:r>
                        <a:rPr lang="en-US" sz="1400" dirty="0">
                          <a:latin typeface="+mn-lt"/>
                        </a:rPr>
                        <a:t> </a:t>
                      </a:r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658678"/>
                  </a:ext>
                </a:extLst>
              </a:tr>
              <a:tr h="35927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Azerbaijan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AkzidenzGroteskBE-Light"/>
                        </a:rPr>
                        <a:t>73</a:t>
                      </a:r>
                      <a:r>
                        <a:rPr lang="en-US" sz="14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AkzidenzGroteskBE-Light"/>
                        </a:rPr>
                        <a:t>rd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AkzidenzGroteskBE-Light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61</a:t>
                      </a:r>
                      <a:r>
                        <a:rPr lang="en-US" sz="1400" baseline="30000" dirty="0">
                          <a:latin typeface="+mn-lt"/>
                        </a:rPr>
                        <a:t>st</a:t>
                      </a:r>
                      <a:r>
                        <a:rPr lang="en-US" sz="1400" dirty="0">
                          <a:latin typeface="+mn-lt"/>
                        </a:rPr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597058"/>
                  </a:ext>
                </a:extLst>
              </a:tr>
              <a:tr h="35927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Georgia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AkzidenzGroteskBE-Light"/>
                        </a:rPr>
                        <a:t>40</a:t>
                      </a:r>
                      <a:r>
                        <a:rPr lang="en-US" sz="14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AkzidenzGroteskBE-Light"/>
                        </a:rPr>
                        <a:t>th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87</a:t>
                      </a:r>
                      <a:r>
                        <a:rPr lang="en-US" sz="1400" baseline="30000" dirty="0">
                          <a:latin typeface="+mn-lt"/>
                        </a:rPr>
                        <a:t>th</a:t>
                      </a:r>
                      <a:r>
                        <a:rPr lang="en-US" sz="1400" dirty="0">
                          <a:latin typeface="+mn-lt"/>
                        </a:rPr>
                        <a:t> </a:t>
                      </a:r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765475"/>
                  </a:ext>
                </a:extLst>
              </a:tr>
              <a:tr h="35927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Kazakhstan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AkzidenzGroteskBE-Light"/>
                        </a:rPr>
                        <a:t>46</a:t>
                      </a:r>
                      <a:r>
                        <a:rPr lang="en-US" sz="14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AkzidenzGroteskBE-Light"/>
                        </a:rPr>
                        <a:t>th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144</a:t>
                      </a:r>
                      <a:r>
                        <a:rPr lang="en-US" sz="1400" baseline="30000" dirty="0">
                          <a:latin typeface="+mn-lt"/>
                        </a:rPr>
                        <a:t>th</a:t>
                      </a:r>
                      <a:r>
                        <a:rPr lang="en-US" sz="1400" dirty="0">
                          <a:latin typeface="+mn-lt"/>
                        </a:rPr>
                        <a:t> </a:t>
                      </a:r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723079"/>
                  </a:ext>
                </a:extLst>
              </a:tr>
              <a:tr h="35927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Kyrgyzstan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AkzidenzGroteskBE-Light"/>
                        </a:rPr>
                        <a:t>75</a:t>
                      </a:r>
                      <a:r>
                        <a:rPr lang="en-US" sz="14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AkzidenzGroteskBE-Light"/>
                        </a:rPr>
                        <a:t>th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AkzidenzGroteskBE-Light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91</a:t>
                      </a:r>
                      <a:r>
                        <a:rPr lang="en-US" sz="1400" baseline="30000" dirty="0">
                          <a:latin typeface="+mn-lt"/>
                        </a:rPr>
                        <a:t>st</a:t>
                      </a:r>
                      <a:r>
                        <a:rPr lang="en-US" sz="1400" dirty="0">
                          <a:latin typeface="+mn-lt"/>
                        </a:rPr>
                        <a:t> </a:t>
                      </a:r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118808"/>
                  </a:ext>
                </a:extLst>
              </a:tr>
              <a:tr h="35927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Pakistan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18</a:t>
                      </a:r>
                      <a:r>
                        <a:rPr lang="en-US" sz="1400" baseline="30000" dirty="0">
                          <a:latin typeface="+mn-lt"/>
                        </a:rPr>
                        <a:t>th</a:t>
                      </a:r>
                      <a:r>
                        <a:rPr lang="en-US" sz="1400" dirty="0">
                          <a:latin typeface="+mn-lt"/>
                        </a:rPr>
                        <a:t> </a:t>
                      </a:r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261535"/>
                  </a:ext>
                </a:extLst>
              </a:tr>
              <a:tr h="35927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Tajikistan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100</a:t>
                      </a:r>
                      <a:r>
                        <a:rPr lang="en-US" sz="1400" baseline="30000" dirty="0">
                          <a:latin typeface="+mn-lt"/>
                        </a:rPr>
                        <a:t>th</a:t>
                      </a:r>
                      <a:r>
                        <a:rPr lang="en-US" sz="1400" dirty="0">
                          <a:latin typeface="+mn-lt"/>
                        </a:rPr>
                        <a:t> </a:t>
                      </a:r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64</a:t>
                      </a:r>
                      <a:r>
                        <a:rPr lang="en-US" sz="1400" baseline="30000" dirty="0">
                          <a:latin typeface="+mn-lt"/>
                        </a:rPr>
                        <a:t>th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358669"/>
                  </a:ext>
                </a:extLst>
              </a:tr>
              <a:tr h="35927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Turkmenistan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124</a:t>
                      </a:r>
                      <a:r>
                        <a:rPr lang="en-US" sz="1400" baseline="30000" dirty="0">
                          <a:latin typeface="+mn-lt"/>
                        </a:rPr>
                        <a:t>th</a:t>
                      </a:r>
                      <a:r>
                        <a:rPr lang="en-US" sz="1400" dirty="0">
                          <a:latin typeface="+mn-lt"/>
                        </a:rPr>
                        <a:t> </a:t>
                      </a:r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101</a:t>
                      </a:r>
                      <a:r>
                        <a:rPr lang="en-US" sz="1400" baseline="30000" dirty="0">
                          <a:latin typeface="+mn-lt"/>
                        </a:rPr>
                        <a:t>st</a:t>
                      </a:r>
                      <a:r>
                        <a:rPr lang="en-US" sz="1400" dirty="0">
                          <a:latin typeface="+mn-lt"/>
                        </a:rPr>
                        <a:t> </a:t>
                      </a:r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120709"/>
                  </a:ext>
                </a:extLst>
              </a:tr>
              <a:tr h="35927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Uzbekistan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83</a:t>
                      </a:r>
                      <a:r>
                        <a:rPr lang="en-US" sz="1400" baseline="30000" dirty="0">
                          <a:latin typeface="+mn-lt"/>
                        </a:rPr>
                        <a:t>rd</a:t>
                      </a:r>
                      <a:r>
                        <a:rPr lang="en-US" sz="1400" dirty="0">
                          <a:latin typeface="+mn-lt"/>
                        </a:rPr>
                        <a:t> </a:t>
                      </a:r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112</a:t>
                      </a:r>
                      <a:r>
                        <a:rPr lang="en-US" sz="1400" baseline="30000" dirty="0">
                          <a:latin typeface="+mn-lt"/>
                        </a:rPr>
                        <a:t>th</a:t>
                      </a:r>
                      <a:r>
                        <a:rPr lang="en-US" sz="1400" dirty="0">
                          <a:latin typeface="+mn-lt"/>
                        </a:rPr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961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127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CB06B2-8A56-76B2-F219-A55C39BBD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072" y="365125"/>
            <a:ext cx="11147962" cy="1062983"/>
          </a:xfrm>
        </p:spPr>
        <p:txBody>
          <a:bodyPr>
            <a:normAutofit fontScale="90000"/>
          </a:bodyPr>
          <a:lstStyle/>
          <a:p>
            <a:pPr algn="ctr"/>
            <a:r>
              <a:rPr lang="en-PH" sz="40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ADB’s Commitment as Asia and the Pacific’s Climate Bank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69B682C-77F1-6873-EDD8-C65982F8E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072" y="142810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PH" sz="2400" dirty="0">
              <a:solidFill>
                <a:srgbClr val="000000"/>
              </a:solidFill>
              <a:ea typeface="Arial" panose="020B0604020202020204" pitchFamily="34" charset="0"/>
            </a:endParaRPr>
          </a:p>
          <a:p>
            <a:r>
              <a:rPr lang="en-PH" sz="2400" dirty="0">
                <a:solidFill>
                  <a:srgbClr val="000000"/>
                </a:solidFill>
                <a:ea typeface="Arial" panose="020B0604020202020204" pitchFamily="34" charset="0"/>
              </a:rPr>
              <a:t>ADB is committed to tackling climate change and </a:t>
            </a:r>
            <a:r>
              <a:rPr lang="en-PH" sz="2400" u="sng" dirty="0">
                <a:solidFill>
                  <a:srgbClr val="000000"/>
                </a:solidFill>
                <a:ea typeface="Arial" panose="020B0604020202020204" pitchFamily="34" charset="0"/>
              </a:rPr>
              <a:t>is</a:t>
            </a:r>
            <a:r>
              <a:rPr lang="en-PH" sz="240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en-PH" sz="2400" b="1" dirty="0">
                <a:solidFill>
                  <a:srgbClr val="000000"/>
                </a:solidFill>
                <a:ea typeface="Arial" panose="020B0604020202020204" pitchFamily="34" charset="0"/>
              </a:rPr>
              <a:t>Asia and the Pacific’s climate bank</a:t>
            </a:r>
            <a:r>
              <a:rPr lang="en-PH" sz="2400" dirty="0">
                <a:solidFill>
                  <a:srgbClr val="000000"/>
                </a:solidFill>
                <a:ea typeface="Arial" panose="020B0604020202020204" pitchFamily="34" charset="0"/>
              </a:rPr>
              <a:t>. </a:t>
            </a:r>
            <a:endParaRPr lang="en-US" sz="2400" dirty="0"/>
          </a:p>
          <a:p>
            <a:r>
              <a:rPr lang="en-US" sz="2400" dirty="0">
                <a:ea typeface="+mn-lt"/>
                <a:cs typeface="+mn-lt"/>
              </a:rPr>
              <a:t>Cumulative climate finance from ADB resources at least </a:t>
            </a:r>
            <a:r>
              <a:rPr lang="en-US" sz="2400" b="1" dirty="0">
                <a:ea typeface="+mn-lt"/>
                <a:cs typeface="+mn-lt"/>
              </a:rPr>
              <a:t>USD100 billion </a:t>
            </a:r>
            <a:r>
              <a:rPr lang="en-US" sz="2400" dirty="0">
                <a:ea typeface="+mn-lt"/>
                <a:cs typeface="+mn-lt"/>
              </a:rPr>
              <a:t>for 2019-2030; with cumulative adaptation financing of USD9 billion between 2019-2024 and </a:t>
            </a:r>
            <a:r>
              <a:rPr lang="en-US" sz="2400" b="1" dirty="0">
                <a:ea typeface="+mn-lt"/>
                <a:cs typeface="+mn-lt"/>
              </a:rPr>
              <a:t>USD34 billion </a:t>
            </a:r>
            <a:r>
              <a:rPr lang="en-US" sz="2400" dirty="0">
                <a:ea typeface="+mn-lt"/>
                <a:cs typeface="+mn-lt"/>
              </a:rPr>
              <a:t>between 2019-2030</a:t>
            </a:r>
            <a:endParaRPr lang="en-US" sz="2400" dirty="0"/>
          </a:p>
          <a:p>
            <a:r>
              <a:rPr lang="en-US" sz="2400" b="1" dirty="0"/>
              <a:t>75%</a:t>
            </a:r>
            <a:r>
              <a:rPr lang="en-US" sz="2400" dirty="0"/>
              <a:t> of number of committed ADB operations will support climate by 2030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/>
              <a:t>Full alignment of sovereign operations with Paris Agreement by </a:t>
            </a:r>
            <a:r>
              <a:rPr lang="en-US" sz="2400" b="1" dirty="0"/>
              <a:t>1 July 2023</a:t>
            </a:r>
            <a:r>
              <a:rPr lang="en-US" sz="2400" dirty="0"/>
              <a:t>. Alignment of 85% of </a:t>
            </a:r>
            <a:r>
              <a:rPr lang="en-US" sz="2400" dirty="0" err="1"/>
              <a:t>nonsovereign</a:t>
            </a:r>
            <a:r>
              <a:rPr lang="en-US" sz="2400" dirty="0"/>
              <a:t> operations by 1 July 2023 and full alignment by </a:t>
            </a:r>
            <a:r>
              <a:rPr lang="en-US" sz="2400" b="1" dirty="0"/>
              <a:t>1 July 2025</a:t>
            </a:r>
            <a:endParaRPr lang="en-US" sz="2400" dirty="0"/>
          </a:p>
          <a:p>
            <a:endParaRPr lang="en-US" sz="1000" dirty="0">
              <a:ea typeface="Calibri"/>
              <a:cs typeface="Calibri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FF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2294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2775-9D76-63F0-6A0F-1C4247D15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443" y="108594"/>
            <a:ext cx="10515600" cy="66229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56A"/>
                </a:solidFill>
                <a:latin typeface="Calibri"/>
                <a:ea typeface="Segoe UI Black"/>
                <a:cs typeface="Calibri"/>
              </a:rPr>
              <a:t>Technical Support and Access to Finance</a:t>
            </a:r>
            <a:endParaRPr lang="en-US" sz="32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3DE7586-2004-5F50-E2A9-F628E4D62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40235" y="3651239"/>
            <a:ext cx="3939018" cy="19850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5B5AD0-0FC4-E9E1-5760-8B12D69BA7B0}"/>
              </a:ext>
            </a:extLst>
          </p:cNvPr>
          <p:cNvSpPr/>
          <p:nvPr/>
        </p:nvSpPr>
        <p:spPr>
          <a:xfrm>
            <a:off x="7432210" y="1244176"/>
            <a:ext cx="2204364" cy="427936"/>
          </a:xfrm>
          <a:prstGeom prst="rect">
            <a:avLst/>
          </a:prstGeom>
          <a:solidFill>
            <a:srgbClr val="FBB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846A9F-F241-FF0B-4F77-0E34EFB72CAF}"/>
              </a:ext>
            </a:extLst>
          </p:cNvPr>
          <p:cNvSpPr/>
          <p:nvPr/>
        </p:nvSpPr>
        <p:spPr>
          <a:xfrm>
            <a:off x="5257174" y="5695878"/>
            <a:ext cx="168906" cy="163121"/>
          </a:xfrm>
          <a:prstGeom prst="rect">
            <a:avLst/>
          </a:prstGeom>
          <a:solidFill>
            <a:srgbClr val="8C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55C927-69E0-49CD-2CF6-03301AFA8A84}"/>
              </a:ext>
            </a:extLst>
          </p:cNvPr>
          <p:cNvSpPr/>
          <p:nvPr/>
        </p:nvSpPr>
        <p:spPr>
          <a:xfrm>
            <a:off x="3944907" y="5695878"/>
            <a:ext cx="168906" cy="163121"/>
          </a:xfrm>
          <a:prstGeom prst="rect">
            <a:avLst/>
          </a:prstGeom>
          <a:solidFill>
            <a:srgbClr val="FBB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47C845-5275-92A3-F0EA-68CF7C89BAB2}"/>
              </a:ext>
            </a:extLst>
          </p:cNvPr>
          <p:cNvSpPr/>
          <p:nvPr/>
        </p:nvSpPr>
        <p:spPr>
          <a:xfrm>
            <a:off x="6644496" y="5695878"/>
            <a:ext cx="168906" cy="163121"/>
          </a:xfrm>
          <a:prstGeom prst="rect">
            <a:avLst/>
          </a:prstGeom>
          <a:solidFill>
            <a:srgbClr val="00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31014F-A1A2-E350-D772-1B444EF9AC14}"/>
              </a:ext>
            </a:extLst>
          </p:cNvPr>
          <p:cNvSpPr txBox="1"/>
          <p:nvPr/>
        </p:nvSpPr>
        <p:spPr>
          <a:xfrm>
            <a:off x="4113813" y="5647747"/>
            <a:ext cx="81436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i="0" dirty="0">
                <a:effectLst/>
                <a:latin typeface="Myriad Pro" panose="020B0503030403020204" pitchFamily="34" charset="0"/>
              </a:rPr>
              <a:t>Mitigation</a:t>
            </a:r>
            <a:endParaRPr lang="en-PH" sz="1050" dirty="0">
              <a:latin typeface="Myriad Pro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53CA32-B322-E3F1-0843-FA7DC590AF45}"/>
              </a:ext>
            </a:extLst>
          </p:cNvPr>
          <p:cNvSpPr txBox="1"/>
          <p:nvPr/>
        </p:nvSpPr>
        <p:spPr>
          <a:xfrm>
            <a:off x="5411977" y="5647747"/>
            <a:ext cx="10407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i="0" dirty="0">
                <a:effectLst/>
                <a:latin typeface="Myriad Pro" panose="020B0503030403020204" pitchFamily="34" charset="0"/>
              </a:rPr>
              <a:t>Cross-cutting</a:t>
            </a:r>
            <a:endParaRPr lang="en-PH" sz="1050" dirty="0">
              <a:latin typeface="Myriad Pro" panose="020B05030304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A108E3-CB30-3C9A-0869-0B3C2CE029E2}"/>
              </a:ext>
            </a:extLst>
          </p:cNvPr>
          <p:cNvSpPr txBox="1"/>
          <p:nvPr/>
        </p:nvSpPr>
        <p:spPr>
          <a:xfrm>
            <a:off x="6798392" y="5647747"/>
            <a:ext cx="15273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i="0" dirty="0">
                <a:effectLst/>
                <a:latin typeface="Myriad Pro" panose="020B0503030403020204" pitchFamily="34" charset="0"/>
              </a:rPr>
              <a:t>Adaptation</a:t>
            </a:r>
            <a:endParaRPr lang="en-PH" sz="1050" dirty="0">
              <a:latin typeface="Myriad Pro" panose="020B05030304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A83702-06A5-ED51-9B70-080ADCDA4883}"/>
              </a:ext>
            </a:extLst>
          </p:cNvPr>
          <p:cNvSpPr txBox="1"/>
          <p:nvPr/>
        </p:nvSpPr>
        <p:spPr>
          <a:xfrm>
            <a:off x="6616422" y="5165250"/>
            <a:ext cx="983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000" b="1">
                <a:solidFill>
                  <a:srgbClr val="1F4E79"/>
                </a:solidFill>
                <a:latin typeface="Myriad Pro" panose="020B0503030403020204" pitchFamily="34" charset="0"/>
              </a:rPr>
              <a:t>Blue Pacific Finance Hub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9A9B84-2A61-C9CD-4DA9-D048065BB426}"/>
              </a:ext>
            </a:extLst>
          </p:cNvPr>
          <p:cNvSpPr txBox="1"/>
          <p:nvPr/>
        </p:nvSpPr>
        <p:spPr>
          <a:xfrm>
            <a:off x="6148217" y="4302032"/>
            <a:ext cx="696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000" b="1">
                <a:solidFill>
                  <a:srgbClr val="1F4E79"/>
                </a:solidFill>
                <a:latin typeface="Myriad Pro" panose="020B0503030403020204" pitchFamily="34" charset="0"/>
              </a:rPr>
              <a:t>CASP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9093DE-A34F-3242-27A1-DB77E517BBEE}"/>
              </a:ext>
            </a:extLst>
          </p:cNvPr>
          <p:cNvSpPr txBox="1"/>
          <p:nvPr/>
        </p:nvSpPr>
        <p:spPr>
          <a:xfrm>
            <a:off x="5638943" y="4017689"/>
            <a:ext cx="696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000" b="1">
                <a:solidFill>
                  <a:srgbClr val="1F4E79"/>
                </a:solidFill>
                <a:latin typeface="Myriad Pro" panose="020B0503030403020204" pitchFamily="34" charset="0"/>
              </a:rPr>
              <a:t>ACGF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E835DD-5C7A-31D9-1605-02DE74ACC275}"/>
              </a:ext>
            </a:extLst>
          </p:cNvPr>
          <p:cNvSpPr txBox="1"/>
          <p:nvPr/>
        </p:nvSpPr>
        <p:spPr>
          <a:xfrm>
            <a:off x="5080881" y="4025383"/>
            <a:ext cx="7417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000" b="1">
                <a:solidFill>
                  <a:srgbClr val="1F4E79"/>
                </a:solidFill>
                <a:latin typeface="Myriad Pro" panose="020B0503030403020204" pitchFamily="34" charset="0"/>
              </a:rPr>
              <a:t>IF-CAP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7C4D20-327F-9385-10E4-EC2419D153C2}"/>
              </a:ext>
            </a:extLst>
          </p:cNvPr>
          <p:cNvSpPr txBox="1"/>
          <p:nvPr/>
        </p:nvSpPr>
        <p:spPr>
          <a:xfrm>
            <a:off x="4075034" y="4660792"/>
            <a:ext cx="869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000" b="1">
                <a:solidFill>
                  <a:srgbClr val="1F4E79"/>
                </a:solidFill>
                <a:latin typeface="Myriad Pro" panose="020B0503030403020204" pitchFamily="34" charset="0"/>
              </a:rPr>
              <a:t>NDC ADVANCE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25C9BE-12C8-E311-F26B-726D8E270583}"/>
              </a:ext>
            </a:extLst>
          </p:cNvPr>
          <p:cNvSpPr txBox="1"/>
          <p:nvPr/>
        </p:nvSpPr>
        <p:spPr>
          <a:xfrm>
            <a:off x="4361029" y="4203725"/>
            <a:ext cx="997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000" b="1">
                <a:solidFill>
                  <a:srgbClr val="1F4E79"/>
                </a:solidFill>
                <a:latin typeface="Myriad Pro" panose="020B0503030403020204" pitchFamily="34" charset="0"/>
              </a:rPr>
              <a:t>JUST TRANSITION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FBC8B8-BCC6-926F-5E82-CB59090D0C24}"/>
              </a:ext>
            </a:extLst>
          </p:cNvPr>
          <p:cNvSpPr txBox="1"/>
          <p:nvPr/>
        </p:nvSpPr>
        <p:spPr>
          <a:xfrm>
            <a:off x="3842723" y="5266023"/>
            <a:ext cx="9832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100" b="1">
                <a:solidFill>
                  <a:srgbClr val="1F4E79"/>
                </a:solidFill>
                <a:latin typeface="Myriad Pro" panose="020B0503030403020204" pitchFamily="34" charset="0"/>
              </a:rPr>
              <a:t>ETM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9D2471-4B0E-88D0-AB46-D0565B67B2D0}"/>
              </a:ext>
            </a:extLst>
          </p:cNvPr>
          <p:cNvSpPr txBox="1"/>
          <p:nvPr/>
        </p:nvSpPr>
        <p:spPr>
          <a:xfrm>
            <a:off x="1376850" y="817169"/>
            <a:ext cx="6601463" cy="406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PH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ADB </a:t>
            </a:r>
            <a:r>
              <a:rPr lang="en-PH" sz="2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Stepping Up as Asia and the Pacific’s </a:t>
            </a:r>
            <a:r>
              <a:rPr lang="en-P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Climate Bank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910970-F6A3-1BFF-B778-5246F2A074CB}"/>
              </a:ext>
            </a:extLst>
          </p:cNvPr>
          <p:cNvSpPr txBox="1"/>
          <p:nvPr/>
        </p:nvSpPr>
        <p:spPr>
          <a:xfrm>
            <a:off x="1375980" y="5822281"/>
            <a:ext cx="176037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PH" sz="1400" b="1" i="0" dirty="0">
                <a:solidFill>
                  <a:srgbClr val="1F4E79"/>
                </a:solidFill>
                <a:effectLst/>
                <a:latin typeface="Myriad Pro" panose="020B0503030403020204" pitchFamily="34" charset="0"/>
              </a:rPr>
              <a:t>Dedicated Climate Trust Funds</a:t>
            </a:r>
            <a:endParaRPr lang="en-PH" sz="1400" b="1" dirty="0">
              <a:solidFill>
                <a:srgbClr val="1F4E79"/>
              </a:solidFill>
              <a:latin typeface="Myriad Pro" panose="020B0503030403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BB583E-9CFC-4F49-4825-AF04C87B6B96}"/>
              </a:ext>
            </a:extLst>
          </p:cNvPr>
          <p:cNvSpPr txBox="1"/>
          <p:nvPr/>
        </p:nvSpPr>
        <p:spPr>
          <a:xfrm>
            <a:off x="1429443" y="1319636"/>
            <a:ext cx="31657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effectLst/>
                <a:latin typeface="Myriad Pro" panose="020B0503030403020204" pitchFamily="34" charset="0"/>
              </a:rPr>
              <a:t>Total funding </a:t>
            </a:r>
            <a:r>
              <a:rPr lang="en-US" sz="1200" dirty="0">
                <a:latin typeface="Myriad Pro" panose="020B0503030403020204" pitchFamily="34" charset="0"/>
              </a:rPr>
              <a:t>(</a:t>
            </a:r>
            <a:r>
              <a:rPr lang="en-US" sz="1200" b="0" i="0" dirty="0">
                <a:effectLst/>
                <a:latin typeface="Myriad Pro" panose="020B0503030403020204" pitchFamily="34" charset="0"/>
              </a:rPr>
              <a:t>2022 portfolio and pipeline)</a:t>
            </a:r>
            <a:endParaRPr lang="en-US" sz="1200" dirty="0">
              <a:latin typeface="Myriad Pro" panose="020B05030304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25CBBF-8827-984E-553B-F5D33D4F55EC}"/>
              </a:ext>
            </a:extLst>
          </p:cNvPr>
          <p:cNvSpPr txBox="1"/>
          <p:nvPr/>
        </p:nvSpPr>
        <p:spPr>
          <a:xfrm>
            <a:off x="7799581" y="1223675"/>
            <a:ext cx="1610424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100" b="0" i="0">
                <a:effectLst/>
                <a:latin typeface="Myriad Pro" panose="020B0503030403020204" pitchFamily="34" charset="0"/>
              </a:rPr>
              <a:t>Mitigation</a:t>
            </a:r>
            <a:r>
              <a:rPr lang="en-US" sz="1400" b="0" i="0">
                <a:effectLst/>
                <a:latin typeface="Myriad Pro" panose="020B0503030403020204" pitchFamily="34" charset="0"/>
              </a:rPr>
              <a:t> </a:t>
            </a:r>
          </a:p>
          <a:p>
            <a:pPr algn="ctr">
              <a:lnSpc>
                <a:spcPts val="1400"/>
              </a:lnSpc>
            </a:pPr>
            <a:r>
              <a:rPr lang="en-US" sz="1400" b="1" i="0">
                <a:effectLst/>
                <a:latin typeface="Myriad Pro" panose="020B0503030403020204" pitchFamily="34" charset="0"/>
              </a:rPr>
              <a:t>$21.55 million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E14C15-8D9B-D8DA-2D7F-1B3726E8C621}"/>
              </a:ext>
            </a:extLst>
          </p:cNvPr>
          <p:cNvSpPr txBox="1"/>
          <p:nvPr/>
        </p:nvSpPr>
        <p:spPr>
          <a:xfrm>
            <a:off x="9849780" y="2221327"/>
            <a:ext cx="2229934" cy="4298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5725" indent="-85725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50" i="0" kern="1200" dirty="0">
                <a:solidFill>
                  <a:srgbClr val="1F4E79"/>
                </a:solidFill>
                <a:effectLst/>
                <a:latin typeface="Myriad Pro" panose="020B0503030403020204" pitchFamily="34" charset="0"/>
              </a:rPr>
              <a:t>Investing in Climate Change Adaptation Through Agroecological Landscape Restoration: A Nature-Based Solution for Climate Resilience:   </a:t>
            </a:r>
            <a:r>
              <a:rPr lang="en-PH" sz="950" b="1" i="0" kern="1200" dirty="0">
                <a:solidFill>
                  <a:srgbClr val="1F4E79"/>
                </a:solidFill>
                <a:effectLst/>
                <a:latin typeface="Myriad Pro" panose="020B0503030403020204" pitchFamily="34" charset="0"/>
              </a:rPr>
              <a:t>$2 million</a:t>
            </a:r>
            <a:endParaRPr lang="en-PH" sz="950" b="1" dirty="0">
              <a:solidFill>
                <a:srgbClr val="1F4E79"/>
              </a:solidFill>
              <a:latin typeface="Myriad Pro" panose="020B0503030403020204" pitchFamily="34" charset="0"/>
            </a:endParaRPr>
          </a:p>
          <a:p>
            <a:pPr marL="85725" indent="-85725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50" i="0" dirty="0">
                <a:solidFill>
                  <a:srgbClr val="1F4E79"/>
                </a:solidFill>
                <a:effectLst/>
                <a:latin typeface="Myriad Pro" panose="020B0503030403020204" pitchFamily="34" charset="0"/>
              </a:rPr>
              <a:t>Building Institutional Capacity: Delivering Climate Solutions under Operational Priority 3 of Strategy 203</a:t>
            </a:r>
            <a:r>
              <a:rPr lang="en-PH" sz="950" i="0" dirty="0">
                <a:solidFill>
                  <a:srgbClr val="1F4E79"/>
                </a:solidFill>
                <a:effectLst/>
                <a:latin typeface="Myriad Pro" panose="020B0503030403020204" pitchFamily="34" charset="0"/>
              </a:rPr>
              <a:t>0: </a:t>
            </a:r>
            <a:r>
              <a:rPr lang="en-PH" sz="950" b="1" i="0" dirty="0">
                <a:solidFill>
                  <a:srgbClr val="1F4E79"/>
                </a:solidFill>
                <a:effectLst/>
                <a:latin typeface="Myriad Pro" panose="020B0503030403020204" pitchFamily="34" charset="0"/>
              </a:rPr>
              <a:t>$2.7 million</a:t>
            </a:r>
          </a:p>
          <a:p>
            <a:pPr marL="85725" indent="-85725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PH" sz="950" dirty="0">
                <a:solidFill>
                  <a:srgbClr val="1F4E79"/>
                </a:solidFill>
                <a:latin typeface="Myriad Pro" panose="020B0503030403020204" pitchFamily="34" charset="0"/>
              </a:rPr>
              <a:t>Improved Decision-making for Climate Resilient Development in Asia and the Pacific: </a:t>
            </a:r>
            <a:r>
              <a:rPr lang="en-PH" sz="950" b="1" dirty="0">
                <a:solidFill>
                  <a:srgbClr val="1F4E79"/>
                </a:solidFill>
                <a:latin typeface="Myriad Pro" panose="020B0503030403020204" pitchFamily="34" charset="0"/>
              </a:rPr>
              <a:t>$2.15 million</a:t>
            </a:r>
          </a:p>
          <a:p>
            <a:pPr marL="85725" indent="-85725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50" i="0" dirty="0">
                <a:solidFill>
                  <a:srgbClr val="1F4E79"/>
                </a:solidFill>
                <a:effectLst/>
                <a:latin typeface="Myriad Pro" panose="020B0503030403020204" pitchFamily="34" charset="0"/>
              </a:rPr>
              <a:t>Promoting Life Cycle Management of Fluorocarbons</a:t>
            </a:r>
            <a:r>
              <a:rPr lang="en-PH" sz="950" i="0" dirty="0">
                <a:solidFill>
                  <a:srgbClr val="1F4E79"/>
                </a:solidFill>
                <a:effectLst/>
                <a:latin typeface="Myriad Pro" panose="020B0503030403020204" pitchFamily="34" charset="0"/>
              </a:rPr>
              <a:t>: </a:t>
            </a:r>
            <a:r>
              <a:rPr lang="en-PH" sz="950" b="1" dirty="0">
                <a:solidFill>
                  <a:srgbClr val="1F4E79"/>
                </a:solidFill>
                <a:latin typeface="Myriad Pro" panose="020B0503030403020204" pitchFamily="34" charset="0"/>
              </a:rPr>
              <a:t>$750,000</a:t>
            </a:r>
          </a:p>
          <a:p>
            <a:pPr marL="85725" indent="-85725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50" i="0" dirty="0">
                <a:solidFill>
                  <a:srgbClr val="1F4E79"/>
                </a:solidFill>
                <a:effectLst/>
                <a:latin typeface="Myriad Pro" panose="020B0503030403020204" pitchFamily="34" charset="0"/>
              </a:rPr>
              <a:t>Support for Implementation of the Asia-Pacific Climate Finance Fund: </a:t>
            </a:r>
            <a:r>
              <a:rPr lang="en-PH" sz="950" b="1" i="0" dirty="0">
                <a:solidFill>
                  <a:srgbClr val="1F4E79"/>
                </a:solidFill>
                <a:effectLst/>
                <a:latin typeface="Myriad Pro" panose="020B0503030403020204" pitchFamily="34" charset="0"/>
              </a:rPr>
              <a:t>$1.13 million</a:t>
            </a:r>
            <a:endParaRPr lang="en-PH" sz="950" b="1" dirty="0">
              <a:solidFill>
                <a:srgbClr val="1F4E79"/>
              </a:solidFill>
              <a:latin typeface="Myriad Pro" panose="020B0503030403020204" pitchFamily="34" charset="0"/>
            </a:endParaRPr>
          </a:p>
          <a:p>
            <a:pPr marL="85725" indent="-85725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50" i="0" dirty="0">
                <a:solidFill>
                  <a:srgbClr val="1F4E79"/>
                </a:solidFill>
                <a:effectLst/>
                <a:latin typeface="Myriad Pro" panose="020B0503030403020204" pitchFamily="34" charset="0"/>
              </a:rPr>
              <a:t>Supporting Adaptation Decision Making for Climate Resilient Investments</a:t>
            </a:r>
            <a:r>
              <a:rPr lang="en-PH" sz="950" i="0" dirty="0">
                <a:solidFill>
                  <a:srgbClr val="1F4E79"/>
                </a:solidFill>
                <a:effectLst/>
                <a:latin typeface="Myriad Pro" panose="020B0503030403020204" pitchFamily="34" charset="0"/>
              </a:rPr>
              <a:t>: $</a:t>
            </a:r>
            <a:r>
              <a:rPr lang="en-PH" sz="950" b="1" dirty="0">
                <a:solidFill>
                  <a:srgbClr val="1F4E79"/>
                </a:solidFill>
                <a:latin typeface="Myriad Pro" panose="020B0503030403020204" pitchFamily="34" charset="0"/>
              </a:rPr>
              <a:t>3.2 million</a:t>
            </a:r>
          </a:p>
          <a:p>
            <a:pPr marL="85725" indent="-85725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50" i="0" dirty="0">
                <a:solidFill>
                  <a:srgbClr val="1F4E79"/>
                </a:solidFill>
                <a:effectLst/>
                <a:latin typeface="Myriad Pro" panose="020B0503030403020204" pitchFamily="34" charset="0"/>
              </a:rPr>
              <a:t>Advancing Inclusive and Resilient Urban Development Targeted at the Urban Poor</a:t>
            </a:r>
            <a:r>
              <a:rPr lang="en-PH" sz="950" i="0" dirty="0">
                <a:solidFill>
                  <a:srgbClr val="1F4E79"/>
                </a:solidFill>
                <a:effectLst/>
                <a:latin typeface="Myriad Pro" panose="020B0503030403020204" pitchFamily="34" charset="0"/>
              </a:rPr>
              <a:t>: </a:t>
            </a:r>
            <a:r>
              <a:rPr lang="en-PH" sz="950" b="1" i="0" dirty="0">
                <a:solidFill>
                  <a:srgbClr val="1F4E79"/>
                </a:solidFill>
                <a:effectLst/>
                <a:latin typeface="Myriad Pro" panose="020B0503030403020204" pitchFamily="34" charset="0"/>
              </a:rPr>
              <a:t>$5 million</a:t>
            </a:r>
            <a:endParaRPr lang="en-PH" sz="950" b="1" dirty="0">
              <a:solidFill>
                <a:srgbClr val="1F4E79"/>
              </a:solidFill>
              <a:latin typeface="Myriad Pro" panose="020B0503030403020204" pitchFamily="34" charset="0"/>
            </a:endParaRPr>
          </a:p>
          <a:p>
            <a:pPr marL="85725" indent="-85725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50" i="0" dirty="0">
                <a:solidFill>
                  <a:srgbClr val="1F4E79"/>
                </a:solidFill>
                <a:effectLst/>
                <a:latin typeface="Myriad Pro" panose="020B0503030403020204" pitchFamily="34" charset="0"/>
              </a:rPr>
              <a:t>Establishing a Support Facility for Article 6 of the Paris Agreement</a:t>
            </a:r>
            <a:r>
              <a:rPr lang="en-PH" sz="950" i="0" dirty="0">
                <a:solidFill>
                  <a:srgbClr val="1F4E79"/>
                </a:solidFill>
                <a:effectLst/>
                <a:latin typeface="Myriad Pro" panose="020B0503030403020204" pitchFamily="34" charset="0"/>
              </a:rPr>
              <a:t>:       </a:t>
            </a:r>
            <a:r>
              <a:rPr lang="en-PH" sz="950" b="1" i="0" dirty="0">
                <a:solidFill>
                  <a:srgbClr val="1F4E79"/>
                </a:solidFill>
                <a:effectLst/>
                <a:latin typeface="Myriad Pro" panose="020B0503030403020204" pitchFamily="34" charset="0"/>
              </a:rPr>
              <a:t>$5 million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34B0C8-245F-A141-DEED-5211CB3C6021}"/>
              </a:ext>
            </a:extLst>
          </p:cNvPr>
          <p:cNvSpPr txBox="1"/>
          <p:nvPr/>
        </p:nvSpPr>
        <p:spPr>
          <a:xfrm>
            <a:off x="9849780" y="1715887"/>
            <a:ext cx="222445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PH" sz="1200" b="1" dirty="0">
                <a:solidFill>
                  <a:srgbClr val="1F4E79"/>
                </a:solidFill>
                <a:latin typeface="Myriad Pro"/>
              </a:rPr>
              <a:t>Active Tas and Total Funding</a:t>
            </a: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5DDAF2D8-0EE0-9508-BD8E-A8B17059ACC7}"/>
              </a:ext>
            </a:extLst>
          </p:cNvPr>
          <p:cNvSpPr txBox="1"/>
          <p:nvPr/>
        </p:nvSpPr>
        <p:spPr>
          <a:xfrm>
            <a:off x="6366025" y="5881156"/>
            <a:ext cx="328301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3" indent="-93663">
              <a:buClr>
                <a:srgbClr val="6CCFF6"/>
              </a:buClr>
              <a:buFont typeface="Wingdings" panose="05000000000000000000" pitchFamily="2" charset="2"/>
              <a:buChar char="§"/>
            </a:pPr>
            <a:r>
              <a:rPr lang="en-US" sz="900" b="0" i="0" dirty="0">
                <a:effectLst/>
                <a:latin typeface="Myriad Pro" panose="020B0503030403020204" pitchFamily="34" charset="0"/>
              </a:rPr>
              <a:t>Climate Innovation and Development Fund: </a:t>
            </a:r>
            <a:r>
              <a:rPr lang="en-US" sz="900" b="1" i="0" dirty="0">
                <a:effectLst/>
                <a:latin typeface="Myriad Pro" panose="020B0503030403020204" pitchFamily="34" charset="0"/>
              </a:rPr>
              <a:t>$25 million</a:t>
            </a:r>
          </a:p>
          <a:p>
            <a:pPr marL="93663" indent="-93663">
              <a:buClr>
                <a:srgbClr val="6CCFF6"/>
              </a:buClr>
              <a:buFont typeface="Wingdings" panose="05000000000000000000" pitchFamily="2" charset="2"/>
              <a:buChar char="§"/>
            </a:pPr>
            <a:r>
              <a:rPr lang="en-US" sz="900" i="0" dirty="0">
                <a:effectLst/>
                <a:latin typeface="Myriad Pro" panose="020B0503030403020204" pitchFamily="34" charset="0"/>
                <a:cs typeface="Myanmar Text" panose="020B0502040204020203" pitchFamily="34" charset="0"/>
              </a:rPr>
              <a:t>Ireland Trust Fund for Building Climate Change and Disaster Resilience in Small Island Developing States: </a:t>
            </a:r>
            <a:r>
              <a:rPr lang="en-US" sz="900" b="1" i="0" dirty="0">
                <a:effectLst/>
                <a:latin typeface="Myriad Pro" panose="020B0503030403020204" pitchFamily="34" charset="0"/>
                <a:cs typeface="Myanmar Text" panose="020B0502040204020203" pitchFamily="34" charset="0"/>
              </a:rPr>
              <a:t>$13.4 million</a:t>
            </a:r>
          </a:p>
          <a:p>
            <a:pPr marL="93663" indent="-93663">
              <a:buClr>
                <a:srgbClr val="6CCFF6"/>
              </a:buClr>
              <a:buFont typeface="Wingdings" panose="05000000000000000000" pitchFamily="2" charset="2"/>
              <a:buChar char="§"/>
            </a:pPr>
            <a:r>
              <a:rPr lang="en-US" sz="900" b="0" i="0" dirty="0">
                <a:effectLst/>
                <a:latin typeface="Myriad Pro" panose="020B0503030403020204" pitchFamily="34" charset="0"/>
              </a:rPr>
              <a:t>Japan Fund for the Joint Crediting Mechanism: </a:t>
            </a:r>
            <a:r>
              <a:rPr lang="en-US" sz="900" b="1" i="0" dirty="0">
                <a:effectLst/>
                <a:latin typeface="Myriad Pro" panose="020B0503030403020204" pitchFamily="34" charset="0"/>
              </a:rPr>
              <a:t>$90 million</a:t>
            </a:r>
          </a:p>
          <a:p>
            <a:pPr marL="93663" indent="-93663">
              <a:buClr>
                <a:srgbClr val="6CCFF6"/>
              </a:buClr>
              <a:buFont typeface="Wingdings" panose="05000000000000000000" pitchFamily="2" charset="2"/>
              <a:buChar char="§"/>
            </a:pPr>
            <a:r>
              <a:rPr lang="en-US" sz="900" b="0" i="0" dirty="0">
                <a:effectLst/>
                <a:latin typeface="Myriad Pro" panose="020B0503030403020204" pitchFamily="34" charset="0"/>
              </a:rPr>
              <a:t>Urban Climate Change Resilience Trust Fund: </a:t>
            </a:r>
            <a:r>
              <a:rPr lang="en-US" sz="900" b="1" i="0" dirty="0">
                <a:effectLst/>
                <a:latin typeface="Myriad Pro" panose="020B0503030403020204" pitchFamily="34" charset="0"/>
              </a:rPr>
              <a:t>$149 million</a:t>
            </a:r>
            <a:endParaRPr lang="en-US" sz="900" b="1" i="0" dirty="0">
              <a:effectLst/>
              <a:latin typeface="Myriad Pro" panose="020B0503030403020204" pitchFamily="34" charset="0"/>
              <a:cs typeface="Myanmar Text" panose="020B0502040204020203" pitchFamily="34" charset="0"/>
            </a:endParaRPr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42698AD9-78BE-E409-A741-E26FEC892490}"/>
              </a:ext>
            </a:extLst>
          </p:cNvPr>
          <p:cNvSpPr txBox="1"/>
          <p:nvPr/>
        </p:nvSpPr>
        <p:spPr>
          <a:xfrm>
            <a:off x="3096190" y="5881156"/>
            <a:ext cx="328301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3" indent="-93663">
              <a:buClr>
                <a:srgbClr val="FBB212"/>
              </a:buClr>
              <a:buFont typeface="Wingdings" panose="05000000000000000000" pitchFamily="2" charset="2"/>
              <a:buChar char="§"/>
            </a:pPr>
            <a:r>
              <a:rPr lang="en-US" sz="900" i="0" dirty="0">
                <a:effectLst/>
                <a:latin typeface="Myriad Pro" panose="020B0503030403020204" pitchFamily="34" charset="0"/>
                <a:cs typeface="Myanmar Text" panose="020B0502040204020203" pitchFamily="34" charset="0"/>
              </a:rPr>
              <a:t>Asia Pacific Climate Finance Fund: </a:t>
            </a:r>
            <a:r>
              <a:rPr lang="en-US" sz="900" b="1" i="0" dirty="0">
                <a:effectLst/>
                <a:latin typeface="Myriad Pro" panose="020B0503030403020204" pitchFamily="34" charset="0"/>
                <a:cs typeface="Myanmar Text" panose="020B0502040204020203" pitchFamily="34" charset="0"/>
              </a:rPr>
              <a:t>$33.3 million</a:t>
            </a:r>
          </a:p>
          <a:p>
            <a:pPr marL="93663" indent="-93663">
              <a:buClr>
                <a:srgbClr val="FBB212"/>
              </a:buClr>
              <a:buFont typeface="Wingdings" panose="05000000000000000000" pitchFamily="2" charset="2"/>
              <a:buChar char="§"/>
            </a:pPr>
            <a:r>
              <a:rPr lang="en-US" sz="900" dirty="0">
                <a:latin typeface="Myriad Pro" panose="020B0503030403020204" pitchFamily="34" charset="0"/>
                <a:cs typeface="Myanmar Text" panose="020B0502040204020203" pitchFamily="34" charset="0"/>
              </a:rPr>
              <a:t>Australian Climate Finance Partnership: </a:t>
            </a:r>
            <a:r>
              <a:rPr lang="en-US" sz="900" b="1" dirty="0">
                <a:latin typeface="Myriad Pro" panose="020B0503030403020204" pitchFamily="34" charset="0"/>
                <a:cs typeface="Myanmar Text" panose="020B0502040204020203" pitchFamily="34" charset="0"/>
              </a:rPr>
              <a:t>A$140 million</a:t>
            </a:r>
          </a:p>
          <a:p>
            <a:pPr marL="93663" indent="-93663">
              <a:buClr>
                <a:srgbClr val="FBB212"/>
              </a:buClr>
              <a:buFont typeface="Wingdings" panose="05000000000000000000" pitchFamily="2" charset="2"/>
              <a:buChar char="§"/>
            </a:pPr>
            <a:r>
              <a:rPr lang="en-US" sz="900" b="0" i="0" dirty="0">
                <a:effectLst/>
                <a:latin typeface="Myriad Pro" panose="020B0503030403020204" pitchFamily="34" charset="0"/>
              </a:rPr>
              <a:t>Canadian Climate Fund for the Private Sector in Asia I &amp; II – Under Deployment</a:t>
            </a:r>
            <a:endParaRPr lang="en-US" sz="900" i="0" dirty="0">
              <a:effectLst/>
              <a:latin typeface="Myriad Pro" panose="020B0503030403020204" pitchFamily="34" charset="0"/>
              <a:cs typeface="Myanmar Text" panose="020B0502040204020203" pitchFamily="34" charset="0"/>
            </a:endParaRPr>
          </a:p>
          <a:p>
            <a:pPr marL="93663" indent="-93663" algn="l">
              <a:buClr>
                <a:srgbClr val="FBB212"/>
              </a:buClr>
              <a:buFont typeface="Wingdings" panose="05000000000000000000" pitchFamily="2" charset="2"/>
              <a:buChar char="§"/>
            </a:pPr>
            <a:r>
              <a:rPr lang="en-US" sz="900" b="0" i="0" dirty="0">
                <a:effectLst/>
                <a:latin typeface="Myriad Pro" panose="020B0503030403020204" pitchFamily="34" charset="0"/>
              </a:rPr>
              <a:t>Clean Energy Financing Partnership Facility (revised to include ACEF, CCSF, CCF-mitigation and CEF): </a:t>
            </a:r>
            <a:r>
              <a:rPr lang="en-US" sz="900" b="1" i="0" dirty="0">
                <a:effectLst/>
                <a:latin typeface="Myriad Pro" panose="020B0503030403020204" pitchFamily="34" charset="0"/>
              </a:rPr>
              <a:t>$345 million</a:t>
            </a:r>
          </a:p>
        </p:txBody>
      </p:sp>
      <p:sp>
        <p:nvSpPr>
          <p:cNvPr id="27" name="TextBox 69">
            <a:extLst>
              <a:ext uri="{FF2B5EF4-FFF2-40B4-BE49-F238E27FC236}">
                <a16:creationId xmlns:a16="http://schemas.microsoft.com/office/drawing/2014/main" id="{107D5867-D65D-46F4-2883-DD50ECFC46A6}"/>
              </a:ext>
            </a:extLst>
          </p:cNvPr>
          <p:cNvSpPr txBox="1"/>
          <p:nvPr/>
        </p:nvSpPr>
        <p:spPr>
          <a:xfrm>
            <a:off x="1355920" y="6341328"/>
            <a:ext cx="180049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00"/>
              </a:lnSpc>
              <a:buClr>
                <a:srgbClr val="FBB212"/>
              </a:buClr>
            </a:pPr>
            <a:r>
              <a:rPr lang="en-US" sz="800" i="0" dirty="0">
                <a:effectLst/>
                <a:latin typeface="Myriad Pro" panose="020B0503030403020204" pitchFamily="34" charset="0"/>
                <a:cs typeface="Myanmar Text" panose="020B0502040204020203" pitchFamily="34" charset="0"/>
              </a:rPr>
              <a:t>DMC=Developing member country.     </a:t>
            </a:r>
          </a:p>
          <a:p>
            <a:pPr>
              <a:lnSpc>
                <a:spcPts val="900"/>
              </a:lnSpc>
              <a:buClr>
                <a:srgbClr val="FBB212"/>
              </a:buClr>
            </a:pPr>
            <a:r>
              <a:rPr lang="en-US" sz="800" i="0" dirty="0">
                <a:effectLst/>
                <a:latin typeface="Myriad Pro" panose="020B0503030403020204" pitchFamily="34" charset="0"/>
                <a:cs typeface="Myanmar Text" panose="020B0502040204020203" pitchFamily="34" charset="0"/>
              </a:rPr>
              <a:t>Note: These amounts are commitments as of March 2022.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C7F3D2-F742-FBF9-95EA-591A9A0F4910}"/>
              </a:ext>
            </a:extLst>
          </p:cNvPr>
          <p:cNvSpPr txBox="1"/>
          <p:nvPr/>
        </p:nvSpPr>
        <p:spPr>
          <a:xfrm>
            <a:off x="1429443" y="3891589"/>
            <a:ext cx="2365324" cy="10541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solidFill>
                  <a:srgbClr val="FBB212"/>
                </a:solidFill>
                <a:latin typeface="Myriad Pro" panose="020B0503030403020204" pitchFamily="34" charset="0"/>
              </a:rPr>
              <a:t>Energy Transition Mechanism (ETM)</a:t>
            </a:r>
            <a:endParaRPr lang="en-US" sz="10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en-US" sz="1000" dirty="0">
                <a:latin typeface="Myriad Pro" panose="020B0503030403020204" pitchFamily="34" charset="0"/>
              </a:rPr>
              <a:t>Scalable, collaborative initiative developed in partnership with DMCs that will leverage a market-based approach to accelerate the transition from fossil fuels to clean energy.</a:t>
            </a:r>
            <a:endParaRPr lang="en-PH" sz="1000" dirty="0">
              <a:latin typeface="Myriad Pro" panose="020B0503030403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9861E3-199E-EB27-2508-3E2ABB30C8D0}"/>
              </a:ext>
            </a:extLst>
          </p:cNvPr>
          <p:cNvSpPr txBox="1"/>
          <p:nvPr/>
        </p:nvSpPr>
        <p:spPr>
          <a:xfrm>
            <a:off x="1431746" y="1819841"/>
            <a:ext cx="2594587" cy="7563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solidFill>
                  <a:srgbClr val="8CC63F"/>
                </a:solidFill>
                <a:latin typeface="Myriad Pro"/>
              </a:rPr>
              <a:t>Just Transition</a:t>
            </a:r>
          </a:p>
          <a:p>
            <a:r>
              <a:rPr lang="en-US" sz="1000" dirty="0">
                <a:latin typeface="Myriad Pro"/>
              </a:rPr>
              <a:t>Taking on a comprehensive approach to connect climate action with inclusive development pathway</a:t>
            </a:r>
            <a:endParaRPr lang="en-US" sz="1000" dirty="0">
              <a:latin typeface="Myriad Pro" panose="020B0503030403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2FF54A-B87A-312E-5690-EC74E241CC1D}"/>
              </a:ext>
            </a:extLst>
          </p:cNvPr>
          <p:cNvSpPr txBox="1"/>
          <p:nvPr/>
        </p:nvSpPr>
        <p:spPr>
          <a:xfrm>
            <a:off x="4043806" y="2742061"/>
            <a:ext cx="338840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8CC63F"/>
                </a:solidFill>
                <a:latin typeface="Myriad Pro" panose="020B0503030403020204" pitchFamily="34" charset="0"/>
              </a:rPr>
              <a:t>ASEAN Catalytic Green Finance Facility (ACGF)</a:t>
            </a:r>
          </a:p>
          <a:p>
            <a:r>
              <a:rPr lang="en-US" sz="1000" dirty="0">
                <a:latin typeface="Myriad Pro" panose="020B0503030403020204" pitchFamily="34" charset="0"/>
              </a:rPr>
              <a:t>Aims to mobilize </a:t>
            </a:r>
            <a:r>
              <a:rPr lang="en-US" sz="1000" b="1" dirty="0">
                <a:latin typeface="Myriad Pro" panose="020B0503030403020204" pitchFamily="34" charset="0"/>
              </a:rPr>
              <a:t>$7 billion </a:t>
            </a:r>
            <a:r>
              <a:rPr lang="en-US" sz="1000" dirty="0">
                <a:latin typeface="Myriad Pro" panose="020B0503030403020204" pitchFamily="34" charset="0"/>
              </a:rPr>
              <a:t>for low-carbon and climate-resilient infrastructure projects: up to</a:t>
            </a:r>
          </a:p>
          <a:p>
            <a:r>
              <a:rPr lang="en-US" sz="1000" b="1" dirty="0">
                <a:latin typeface="Myriad Pro" panose="020B0503030403020204" pitchFamily="34" charset="0"/>
              </a:rPr>
              <a:t>$12 billion </a:t>
            </a:r>
            <a:r>
              <a:rPr lang="en-US" sz="1000" dirty="0">
                <a:latin typeface="Myriad Pro" panose="020B0503030403020204" pitchFamily="34" charset="0"/>
              </a:rPr>
              <a:t>co-financing pledged to the facility.</a:t>
            </a:r>
            <a:endParaRPr lang="en-PH" sz="1000" dirty="0">
              <a:latin typeface="Myriad Pro" panose="020B0503030403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3E76E1-3A5F-A4CE-D885-47CFF2E7C202}"/>
              </a:ext>
            </a:extLst>
          </p:cNvPr>
          <p:cNvSpPr txBox="1"/>
          <p:nvPr/>
        </p:nvSpPr>
        <p:spPr>
          <a:xfrm>
            <a:off x="4050110" y="1808267"/>
            <a:ext cx="3388404" cy="9002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solidFill>
                  <a:srgbClr val="8CC63F"/>
                </a:solidFill>
                <a:latin typeface="Myriad Pro" panose="020B0503030403020204" pitchFamily="34" charset="0"/>
              </a:rPr>
              <a:t>Innovative Finance Facility for Climate in Asia and the Pacific (IF-CAP)</a:t>
            </a:r>
          </a:p>
          <a:p>
            <a:r>
              <a:rPr lang="en-US" sz="1000" dirty="0">
                <a:latin typeface="Myriad Pro" panose="020B0503030403020204" pitchFamily="34" charset="0"/>
              </a:rPr>
              <a:t>Innovative guarantee facility that will scale up financing by ADB, leveraging at least $3-4 of financing for every $1 put in.</a:t>
            </a:r>
            <a:endParaRPr lang="en-PH" sz="1000" dirty="0">
              <a:latin typeface="Myriad Pro" panose="020B0503030403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F623DF4-AFA3-01C9-CD03-0BFB47774E76}"/>
              </a:ext>
            </a:extLst>
          </p:cNvPr>
          <p:cNvSpPr txBox="1"/>
          <p:nvPr/>
        </p:nvSpPr>
        <p:spPr>
          <a:xfrm>
            <a:off x="7599660" y="4341712"/>
            <a:ext cx="2049379" cy="9002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000" b="1" dirty="0">
                <a:solidFill>
                  <a:srgbClr val="6CCFF6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</a:rPr>
              <a:t>Community Resilience Partnership Program (CRPP) </a:t>
            </a:r>
          </a:p>
          <a:p>
            <a:pPr algn="r"/>
            <a:r>
              <a:rPr lang="en-US" sz="1000" dirty="0">
                <a:effectLst/>
                <a:latin typeface="Myriad Pro" panose="020B0503030403020204" pitchFamily="34" charset="0"/>
                <a:ea typeface="Calibri" panose="020F0502020204030204" pitchFamily="34" charset="0"/>
              </a:rPr>
              <a:t>Mobilized </a:t>
            </a:r>
            <a:r>
              <a:rPr lang="en-US" sz="1000" b="1" dirty="0">
                <a:effectLst/>
                <a:latin typeface="Myriad Pro" panose="020B0503030403020204" pitchFamily="34" charset="0"/>
                <a:ea typeface="Calibri" panose="020F0502020204030204" pitchFamily="34" charset="0"/>
              </a:rPr>
              <a:t>$68 million </a:t>
            </a:r>
            <a:r>
              <a:rPr lang="en-US" sz="1000" dirty="0">
                <a:effectLst/>
                <a:latin typeface="Myriad Pro" panose="020B0503030403020204" pitchFamily="34" charset="0"/>
                <a:ea typeface="Calibri" panose="020F0502020204030204" pitchFamily="34" charset="0"/>
              </a:rPr>
              <a:t>to date, providing scaled-up support to local adaptation investments. </a:t>
            </a:r>
            <a:endParaRPr lang="en-PH" sz="1000" dirty="0">
              <a:latin typeface="Myriad Pro" panose="020B0503030403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9F7B9C-98B0-3648-F8A4-56E1E90B3F7D}"/>
              </a:ext>
            </a:extLst>
          </p:cNvPr>
          <p:cNvSpPr txBox="1"/>
          <p:nvPr/>
        </p:nvSpPr>
        <p:spPr>
          <a:xfrm>
            <a:off x="7457711" y="3414332"/>
            <a:ext cx="2178863" cy="8725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</a:pPr>
            <a:r>
              <a:rPr lang="en-US" sz="1000" b="1" dirty="0">
                <a:solidFill>
                  <a:srgbClr val="6CCFF6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Blue Pacific Finance Hub</a:t>
            </a:r>
          </a:p>
          <a:p>
            <a:pPr algn="r"/>
            <a:r>
              <a:rPr lang="en-US" sz="10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Grant amounting to </a:t>
            </a:r>
            <a:r>
              <a:rPr lang="en-US" sz="1000" b="1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$16.5 million </a:t>
            </a:r>
            <a:r>
              <a:rPr lang="en-PH" sz="1000" dirty="0">
                <a:latin typeface="Myriad Pro" panose="020B0503030403020204" pitchFamily="34" charset="0"/>
                <a:cs typeface="Times New Roman" panose="02020603050405020304" pitchFamily="18" charset="0"/>
              </a:rPr>
              <a:t>to build ocean and coastal resilience in countries threatened by the impacts of climate change</a:t>
            </a:r>
            <a:r>
              <a:rPr lang="en-US" sz="1000" dirty="0">
                <a:latin typeface="Myriad Pro" panose="020B0503030403020204" pitchFamily="34" charset="0"/>
                <a:cs typeface="Times New Roman" panose="02020603050405020304" pitchFamily="18" charset="0"/>
              </a:rPr>
              <a:t>. </a:t>
            </a:r>
            <a:endParaRPr lang="en-PH" sz="1000" dirty="0">
              <a:latin typeface="Myriad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BA7410-D0F0-F3EF-E93E-DC87710AF176}"/>
              </a:ext>
            </a:extLst>
          </p:cNvPr>
          <p:cNvSpPr txBox="1"/>
          <p:nvPr/>
        </p:nvSpPr>
        <p:spPr>
          <a:xfrm>
            <a:off x="7419106" y="1808267"/>
            <a:ext cx="2229933" cy="151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000" b="1" dirty="0">
                <a:solidFill>
                  <a:srgbClr val="6CCFF6"/>
                </a:solidFill>
                <a:latin typeface="Myriad Pro" panose="020B0503030403020204" pitchFamily="34" charset="0"/>
              </a:rPr>
              <a:t>Climate Adaptation Step-Up Program (CASP) 2025 </a:t>
            </a:r>
          </a:p>
          <a:p>
            <a:pPr algn="r"/>
            <a:r>
              <a:rPr lang="en-US" sz="1000" dirty="0">
                <a:latin typeface="Myriad Pro" panose="020B0503030403020204" pitchFamily="34" charset="0"/>
              </a:rPr>
              <a:t>Scaling up adaptation through supporting risk informed adaptation investment planning; financing investments with adaptation outcomes; and strengthening DMC capacity for effective implementation</a:t>
            </a:r>
            <a:r>
              <a:rPr lang="en-US" sz="1000" dirty="0">
                <a:solidFill>
                  <a:schemeClr val="bg1"/>
                </a:solidFill>
                <a:latin typeface="Myriad Pro" panose="020B0503030403020204" pitchFamily="34" charset="0"/>
              </a:rPr>
              <a:t>.</a:t>
            </a:r>
            <a:endParaRPr lang="en-PH" sz="10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AA854D1-31D7-08DE-EF02-DFE8C6E1C673}"/>
              </a:ext>
            </a:extLst>
          </p:cNvPr>
          <p:cNvSpPr txBox="1"/>
          <p:nvPr/>
        </p:nvSpPr>
        <p:spPr>
          <a:xfrm>
            <a:off x="1421413" y="2630477"/>
            <a:ext cx="2596892" cy="12080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solidFill>
                  <a:srgbClr val="8CC63F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</a:rPr>
              <a:t>NDC Advance Platform</a:t>
            </a:r>
          </a:p>
          <a:p>
            <a:pPr>
              <a:spcAft>
                <a:spcPts val="600"/>
              </a:spcAft>
            </a:pPr>
            <a:r>
              <a:rPr lang="en-US" sz="1000" dirty="0">
                <a:effectLst/>
                <a:latin typeface="Myriad Pro" panose="020B0503030403020204" pitchFamily="34" charset="0"/>
                <a:ea typeface="Calibri" panose="020F0502020204030204" pitchFamily="34" charset="0"/>
              </a:rPr>
              <a:t>D</a:t>
            </a:r>
            <a:r>
              <a:rPr lang="en-US" sz="1000" dirty="0">
                <a:latin typeface="Myriad Pro" panose="020B0503030403020204" pitchFamily="34" charset="0"/>
                <a:ea typeface="Calibri" panose="020F0502020204030204" pitchFamily="34" charset="0"/>
              </a:rPr>
              <a:t>edicated technical assistance platform </a:t>
            </a:r>
            <a:r>
              <a:rPr lang="en-US" sz="1000" dirty="0">
                <a:effectLst/>
                <a:latin typeface="Myriad Pro" panose="020B0503030403020204" pitchFamily="34" charset="0"/>
                <a:ea typeface="Calibri" panose="020F0502020204030204" pitchFamily="34" charset="0"/>
              </a:rPr>
              <a:t>with a total grant financing of </a:t>
            </a:r>
            <a:r>
              <a:rPr lang="en-US" sz="1000" b="1" dirty="0">
                <a:effectLst/>
                <a:latin typeface="Myriad Pro" panose="020B0503030403020204" pitchFamily="34" charset="0"/>
                <a:ea typeface="Calibri" panose="020F0502020204030204" pitchFamily="34" charset="0"/>
              </a:rPr>
              <a:t>$9.12 million</a:t>
            </a:r>
            <a:r>
              <a:rPr lang="en-US" sz="1000" dirty="0">
                <a:effectLst/>
                <a:latin typeface="Myriad Pro" panose="020B0503030403020204" pitchFamily="34" charset="0"/>
                <a:ea typeface="Calibri" panose="020F0502020204030204" pitchFamily="34" charset="0"/>
              </a:rPr>
              <a:t> to help DMCs mobilize  finance, build capacity, provide knowledge and other support needed to implement their NDCs. </a:t>
            </a:r>
            <a:endParaRPr lang="en-PH" sz="1000" dirty="0">
              <a:latin typeface="Myriad Pro" panose="020B0503030403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454778-C48C-27A7-03EA-DC0FD8050657}"/>
              </a:ext>
            </a:extLst>
          </p:cNvPr>
          <p:cNvSpPr txBox="1"/>
          <p:nvPr/>
        </p:nvSpPr>
        <p:spPr>
          <a:xfrm>
            <a:off x="4412058" y="1258080"/>
            <a:ext cx="24326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dirty="0">
                <a:effectLst/>
                <a:latin typeface="Myriad Pro" panose="020B0503030403020204" pitchFamily="34" charset="0"/>
              </a:rPr>
              <a:t>$40.29 million</a:t>
            </a:r>
            <a:endParaRPr lang="en-US" sz="1400" b="0" i="0" dirty="0">
              <a:effectLst/>
              <a:latin typeface="Myriad Pro" panose="020B0503030403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CD5A77-4961-F3E3-0C7B-F2B0DB66DB99}"/>
              </a:ext>
            </a:extLst>
          </p:cNvPr>
          <p:cNvSpPr/>
          <p:nvPr/>
        </p:nvSpPr>
        <p:spPr>
          <a:xfrm>
            <a:off x="9849780" y="1244175"/>
            <a:ext cx="2224459" cy="447159"/>
          </a:xfrm>
          <a:prstGeom prst="rect">
            <a:avLst/>
          </a:prstGeom>
          <a:solidFill>
            <a:srgbClr val="00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A147668-165D-1AB5-D751-06CDFB145CCA}"/>
              </a:ext>
            </a:extLst>
          </p:cNvPr>
          <p:cNvSpPr txBox="1"/>
          <p:nvPr/>
        </p:nvSpPr>
        <p:spPr>
          <a:xfrm>
            <a:off x="10191887" y="1239929"/>
            <a:ext cx="1444168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100" b="0" i="0">
                <a:effectLst/>
                <a:latin typeface="Myriad Pro" panose="020B0503030403020204" pitchFamily="34" charset="0"/>
              </a:rPr>
              <a:t>Adaptation</a:t>
            </a:r>
            <a:r>
              <a:rPr lang="en-US" sz="1400" b="0" i="0">
                <a:effectLst/>
                <a:latin typeface="Myriad Pro" panose="020B0503030403020204" pitchFamily="34" charset="0"/>
              </a:rPr>
              <a:t> </a:t>
            </a:r>
          </a:p>
          <a:p>
            <a:pPr algn="ctr">
              <a:lnSpc>
                <a:spcPts val="1400"/>
              </a:lnSpc>
            </a:pPr>
            <a:r>
              <a:rPr lang="en-US" sz="1400" b="1" i="0">
                <a:effectLst/>
                <a:latin typeface="Myriad Pro" panose="020B0503030403020204" pitchFamily="34" charset="0"/>
              </a:rPr>
              <a:t>$18.74 million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959FBC7-E029-17F1-32E2-0B2D96E1B743}"/>
              </a:ext>
            </a:extLst>
          </p:cNvPr>
          <p:cNvSpPr txBox="1"/>
          <p:nvPr/>
        </p:nvSpPr>
        <p:spPr>
          <a:xfrm>
            <a:off x="6657041" y="4675737"/>
            <a:ext cx="696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000" b="1">
                <a:solidFill>
                  <a:srgbClr val="1F4E79"/>
                </a:solidFill>
                <a:latin typeface="Myriad Pro" panose="020B0503030403020204" pitchFamily="34" charset="0"/>
              </a:rPr>
              <a:t>CRPP</a:t>
            </a:r>
          </a:p>
        </p:txBody>
      </p:sp>
      <p:sp>
        <p:nvSpPr>
          <p:cNvPr id="40" name="TextBox 6">
            <a:extLst>
              <a:ext uri="{FF2B5EF4-FFF2-40B4-BE49-F238E27FC236}">
                <a16:creationId xmlns:a16="http://schemas.microsoft.com/office/drawing/2014/main" id="{8B18D4B4-9075-63CA-024B-8B8AF98CB6D5}"/>
              </a:ext>
            </a:extLst>
          </p:cNvPr>
          <p:cNvSpPr txBox="1"/>
          <p:nvPr/>
        </p:nvSpPr>
        <p:spPr>
          <a:xfrm>
            <a:off x="117761" y="1449378"/>
            <a:ext cx="1309787" cy="1844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92075" indent="-92075" eaLnBrk="1" fontAlgn="auto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2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Country Climate Change Engagement</a:t>
            </a:r>
          </a:p>
          <a:p>
            <a:pPr marL="92075" indent="-92075" eaLnBrk="1" fontAlgn="auto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2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Scale Up Staff Resources</a:t>
            </a:r>
            <a:endParaRPr lang="en-US" sz="1400" dirty="0">
              <a:solidFill>
                <a:schemeClr val="tx2"/>
              </a:solidFill>
              <a:latin typeface="Myriad Pro" panose="020B0503030403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465FD60-8B68-7D62-3AEA-ADE388C54C7A}"/>
              </a:ext>
            </a:extLst>
          </p:cNvPr>
          <p:cNvSpPr txBox="1"/>
          <p:nvPr/>
        </p:nvSpPr>
        <p:spPr>
          <a:xfrm>
            <a:off x="173351" y="5365305"/>
            <a:ext cx="1224321" cy="1259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en-US" sz="1100" b="1" dirty="0">
                <a:solidFill>
                  <a:schemeClr val="bg1"/>
                </a:solidFill>
                <a:latin typeface="Myriad Pro" panose="020B0503030403020204" pitchFamily="34" charset="0"/>
              </a:rPr>
              <a:t>Climate </a:t>
            </a:r>
          </a:p>
          <a:p>
            <a:pPr>
              <a:lnSpc>
                <a:spcPts val="1300"/>
              </a:lnSpc>
            </a:pPr>
            <a:r>
              <a:rPr lang="en-US" sz="1100" b="1" dirty="0">
                <a:solidFill>
                  <a:schemeClr val="tx2"/>
                </a:solidFill>
                <a:latin typeface="Myriad Pro" panose="020B0503030403020204" pitchFamily="34" charset="0"/>
              </a:rPr>
              <a:t>Change Fund -$24 million</a:t>
            </a:r>
          </a:p>
          <a:p>
            <a:pPr>
              <a:lnSpc>
                <a:spcPts val="1300"/>
              </a:lnSpc>
            </a:pPr>
            <a:r>
              <a:rPr lang="en-US" sz="1100" b="1" dirty="0">
                <a:solidFill>
                  <a:schemeClr val="tx2"/>
                </a:solidFill>
                <a:latin typeface="Myriad Pro" panose="020B0503030403020204" pitchFamily="34" charset="0"/>
              </a:rPr>
              <a:t>ADF 13 (Adaptation  and DRM - ~$240 million)</a:t>
            </a:r>
          </a:p>
        </p:txBody>
      </p:sp>
    </p:spTree>
    <p:extLst>
      <p:ext uri="{BB962C8B-B14F-4D97-AF65-F5344CB8AC3E}">
        <p14:creationId xmlns:p14="http://schemas.microsoft.com/office/powerpoint/2010/main" val="108449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92C0A-FD60-261D-5B93-D00DEF5D3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81" y="1561672"/>
            <a:ext cx="11147461" cy="48411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PH" sz="2400" dirty="0">
              <a:ea typeface="+mn-lt"/>
              <a:cs typeface="+mn-lt"/>
            </a:endParaRPr>
          </a:p>
          <a:p>
            <a:pPr marL="541338" indent="-490538">
              <a:buFont typeface="Wingdings" panose="05000000000000000000" pitchFamily="2" charset="2"/>
              <a:buChar char="Ø"/>
            </a:pPr>
            <a:r>
              <a:rPr lang="en-PH" sz="3200" dirty="0">
                <a:ea typeface="+mn-lt"/>
                <a:cs typeface="+mn-lt"/>
              </a:rPr>
              <a:t>PAA confirmation is based on the PAA assessment form</a:t>
            </a:r>
          </a:p>
          <a:p>
            <a:pPr marL="541338" indent="-490538">
              <a:buFont typeface="Wingdings" panose="05000000000000000000" pitchFamily="2" charset="2"/>
              <a:buChar char="Ø"/>
            </a:pPr>
            <a:r>
              <a:rPr lang="en-PH" sz="3200" dirty="0">
                <a:cs typeface="Calibri"/>
              </a:rPr>
              <a:t>Climate change needs to be integrated in the project design</a:t>
            </a:r>
          </a:p>
          <a:p>
            <a:pPr marL="541338" indent="-490538">
              <a:buFont typeface="Wingdings" panose="05000000000000000000" pitchFamily="2" charset="2"/>
              <a:buChar char="Ø"/>
            </a:pPr>
            <a:r>
              <a:rPr lang="en-PH" sz="3200" dirty="0">
                <a:cs typeface="Calibri"/>
              </a:rPr>
              <a:t>PAA is an opportunity to increase climate relevance of our operations</a:t>
            </a:r>
          </a:p>
          <a:p>
            <a:pPr marL="541338" indent="-490538">
              <a:buFont typeface="Wingdings" panose="05000000000000000000" pitchFamily="2" charset="2"/>
              <a:buChar char="Ø"/>
            </a:pPr>
            <a:r>
              <a:rPr lang="en-US" sz="3200" dirty="0">
                <a:ea typeface="+mn-lt"/>
                <a:cs typeface="+mn-lt"/>
              </a:rPr>
              <a:t>Climate finance </a:t>
            </a:r>
            <a:r>
              <a:rPr lang="en-US" sz="3200" u="sng" dirty="0">
                <a:ea typeface="+mn-lt"/>
                <a:cs typeface="+mn-lt"/>
              </a:rPr>
              <a:t>does not </a:t>
            </a:r>
            <a:r>
              <a:rPr lang="en-US" sz="3200" dirty="0">
                <a:ea typeface="+mn-lt"/>
                <a:cs typeface="+mn-lt"/>
              </a:rPr>
              <a:t>automatically mean alignment</a:t>
            </a:r>
          </a:p>
          <a:p>
            <a:pPr marL="541338" indent="-490538">
              <a:buFont typeface="Wingdings" panose="05000000000000000000" pitchFamily="2" charset="2"/>
              <a:buChar char="Ø"/>
            </a:pPr>
            <a:r>
              <a:rPr lang="en-PH" sz="3200" dirty="0">
                <a:cs typeface="Calibri"/>
              </a:rPr>
              <a:t>Process must start </a:t>
            </a:r>
            <a:r>
              <a:rPr lang="en-PH" sz="3200" u="sng" dirty="0">
                <a:cs typeface="Calibri"/>
              </a:rPr>
              <a:t>as soon as possible </a:t>
            </a:r>
            <a:endParaRPr lang="en-PH" sz="3200" u="sng" dirty="0">
              <a:ea typeface="Calibri"/>
              <a:cs typeface="Calibri"/>
            </a:endParaRPr>
          </a:p>
          <a:p>
            <a:endParaRPr lang="en-US" sz="3200" dirty="0">
              <a:solidFill>
                <a:srgbClr val="000000"/>
              </a:solidFill>
              <a:cs typeface="Calibri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FF0000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E20C1-366B-56DF-F838-57605683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BDACA9-D1AF-359C-B249-0DBF376263D5}"/>
              </a:ext>
            </a:extLst>
          </p:cNvPr>
          <p:cNvSpPr txBox="1"/>
          <p:nvPr/>
        </p:nvSpPr>
        <p:spPr>
          <a:xfrm>
            <a:off x="3221717" y="455225"/>
            <a:ext cx="7264782" cy="684803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Paris</a:t>
            </a:r>
            <a:r>
              <a:rPr lang="en-US" sz="4000" b="1" dirty="0">
                <a:latin typeface="+mj-lt"/>
                <a:cs typeface="Calibri Light"/>
              </a:rPr>
              <a:t> </a:t>
            </a:r>
            <a:r>
              <a:rPr lang="en-US" sz="3600" b="1" dirty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Agreement Alignment (PAA)</a:t>
            </a:r>
          </a:p>
        </p:txBody>
      </p:sp>
    </p:spTree>
    <p:extLst>
      <p:ext uri="{BB962C8B-B14F-4D97-AF65-F5344CB8AC3E}">
        <p14:creationId xmlns:p14="http://schemas.microsoft.com/office/powerpoint/2010/main" val="1916055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BF5E1-E11F-6459-04B1-B5743F8A7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61" y="416496"/>
            <a:ext cx="10515600" cy="83695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Key Challenges of Tourism in Central Asia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32510-B560-A4CA-C191-1B6B33F84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Changes in temperature and precipitation patterns</a:t>
            </a:r>
          </a:p>
          <a:p>
            <a:r>
              <a:rPr lang="en-US" dirty="0"/>
              <a:t>Loss of glaciers and melting permafrost (biodiversity loss, desertification, agriculture and food industry)</a:t>
            </a:r>
          </a:p>
          <a:p>
            <a:r>
              <a:rPr lang="en-US" dirty="0"/>
              <a:t>More frequent disaster events (floods, landslides, mudflows, earthquakes, wildfires, rainstorms)</a:t>
            </a:r>
          </a:p>
          <a:p>
            <a:r>
              <a:rPr lang="en-US" dirty="0"/>
              <a:t>Changes in attractiveness of destinations (ski tourism, lakes, hiking in mountains, winter activities)</a:t>
            </a:r>
          </a:p>
          <a:p>
            <a:r>
              <a:rPr lang="en-US" dirty="0"/>
              <a:t>Changes in wildlife and ecosystem</a:t>
            </a:r>
          </a:p>
          <a:p>
            <a:pPr marL="0" indent="0">
              <a:buNone/>
            </a:pPr>
            <a:r>
              <a:rPr lang="en-US" dirty="0"/>
              <a:t>As a result – reduce tourists number, revenue and investment loss </a:t>
            </a:r>
          </a:p>
          <a:p>
            <a:pPr marL="0" indent="0">
              <a:buNone/>
            </a:pPr>
            <a:r>
              <a:rPr lang="en-US" dirty="0"/>
              <a:t>Reduced income of local communities and economy.</a:t>
            </a:r>
          </a:p>
        </p:txBody>
      </p:sp>
    </p:spTree>
    <p:extLst>
      <p:ext uri="{BB962C8B-B14F-4D97-AF65-F5344CB8AC3E}">
        <p14:creationId xmlns:p14="http://schemas.microsoft.com/office/powerpoint/2010/main" val="2320769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4AA76-8560-5F18-BCC2-5C2D5FD55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02"/>
            <a:ext cx="10515600" cy="101422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Climate change impacts and Risks for Tourism in the CAREC Region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9462993-8D52-675B-B40B-E7D66DB88D03}"/>
              </a:ext>
            </a:extLst>
          </p:cNvPr>
          <p:cNvGrpSpPr/>
          <p:nvPr/>
        </p:nvGrpSpPr>
        <p:grpSpPr>
          <a:xfrm>
            <a:off x="266078" y="924905"/>
            <a:ext cx="10976386" cy="5667395"/>
            <a:chOff x="266078" y="924905"/>
            <a:chExt cx="10976386" cy="566739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2A156C0-EC2B-9FF9-5197-272781BEA387}"/>
                </a:ext>
              </a:extLst>
            </p:cNvPr>
            <p:cNvSpPr txBox="1"/>
            <p:nvPr/>
          </p:nvSpPr>
          <p:spPr>
            <a:xfrm>
              <a:off x="298264" y="1792067"/>
              <a:ext cx="3534317" cy="36864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Extreme weather events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Deadly storms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Wildfires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Sea-level rise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Temperature changes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dry gorges, rivers and canals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Floods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Landslides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Glacier melting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Draughts</a:t>
              </a:r>
            </a:p>
          </p:txBody>
        </p:sp>
        <p:sp>
          <p:nvSpPr>
            <p:cNvPr id="6" name="Pentagon 5">
              <a:extLst>
                <a:ext uri="{FF2B5EF4-FFF2-40B4-BE49-F238E27FC236}">
                  <a16:creationId xmlns:a16="http://schemas.microsoft.com/office/drawing/2014/main" id="{36432542-550D-F027-1FA2-9239BEE1DBC9}"/>
                </a:ext>
              </a:extLst>
            </p:cNvPr>
            <p:cNvSpPr/>
            <p:nvPr/>
          </p:nvSpPr>
          <p:spPr>
            <a:xfrm rot="5400000">
              <a:off x="1928193" y="-623453"/>
              <a:ext cx="740538" cy="4000397"/>
            </a:xfrm>
            <a:prstGeom prst="homePlate">
              <a:avLst>
                <a:gd name="adj" fmla="val 3589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6BA7691-D48C-9C96-CFD7-FE18054D5A56}"/>
                </a:ext>
              </a:extLst>
            </p:cNvPr>
            <p:cNvSpPr txBox="1"/>
            <p:nvPr/>
          </p:nvSpPr>
          <p:spPr>
            <a:xfrm>
              <a:off x="431246" y="989847"/>
              <a:ext cx="3544751" cy="6560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 is happening! 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country is immune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5884B7-A7F4-0AB4-6EF6-C8C4A5107C9B}"/>
                </a:ext>
              </a:extLst>
            </p:cNvPr>
            <p:cNvSpPr/>
            <p:nvPr/>
          </p:nvSpPr>
          <p:spPr>
            <a:xfrm>
              <a:off x="298263" y="5809884"/>
              <a:ext cx="3475830" cy="65096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4B9F53-0CCF-ABBF-6B5F-E16637E3A70D}"/>
                </a:ext>
              </a:extLst>
            </p:cNvPr>
            <p:cNvSpPr txBox="1"/>
            <p:nvPr/>
          </p:nvSpPr>
          <p:spPr>
            <a:xfrm>
              <a:off x="298264" y="5939803"/>
              <a:ext cx="346440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Conflicts over natural resources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4F58E5BE-0327-B18A-C2EE-17497772FE65}"/>
                </a:ext>
              </a:extLst>
            </p:cNvPr>
            <p:cNvSpPr/>
            <p:nvPr/>
          </p:nvSpPr>
          <p:spPr>
            <a:xfrm rot="10800000">
              <a:off x="266078" y="5542015"/>
              <a:ext cx="3475829" cy="251639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entagon 10">
              <a:extLst>
                <a:ext uri="{FF2B5EF4-FFF2-40B4-BE49-F238E27FC236}">
                  <a16:creationId xmlns:a16="http://schemas.microsoft.com/office/drawing/2014/main" id="{00B4A32F-1DCA-76B9-547C-772752CD87EA}"/>
                </a:ext>
              </a:extLst>
            </p:cNvPr>
            <p:cNvSpPr/>
            <p:nvPr/>
          </p:nvSpPr>
          <p:spPr>
            <a:xfrm rot="5400000">
              <a:off x="5928591" y="-619558"/>
              <a:ext cx="740538" cy="4000397"/>
            </a:xfrm>
            <a:prstGeom prst="homePlate">
              <a:avLst>
                <a:gd name="adj" fmla="val 35897"/>
              </a:avLst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5B4844-1DA5-3DF4-A55F-7BEEBA9762A1}"/>
                </a:ext>
              </a:extLst>
            </p:cNvPr>
            <p:cNvSpPr txBox="1"/>
            <p:nvPr/>
          </p:nvSpPr>
          <p:spPr>
            <a:xfrm>
              <a:off x="4538365" y="1189886"/>
              <a:ext cx="3544751" cy="3748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Climate and weather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3" name="Pentagon 12">
              <a:extLst>
                <a:ext uri="{FF2B5EF4-FFF2-40B4-BE49-F238E27FC236}">
                  <a16:creationId xmlns:a16="http://schemas.microsoft.com/office/drawing/2014/main" id="{2DC823D5-F4B2-DC97-6C83-830381D2CAD8}"/>
                </a:ext>
              </a:extLst>
            </p:cNvPr>
            <p:cNvSpPr/>
            <p:nvPr/>
          </p:nvSpPr>
          <p:spPr>
            <a:xfrm rot="16200000">
              <a:off x="6007808" y="4221832"/>
              <a:ext cx="740538" cy="4000397"/>
            </a:xfrm>
            <a:prstGeom prst="homePlate">
              <a:avLst>
                <a:gd name="adj" fmla="val 35897"/>
              </a:avLst>
            </a:prstGeom>
            <a:solidFill>
              <a:srgbClr val="FF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A4586D-D9B1-D58A-8543-23E21280C00B}"/>
                </a:ext>
              </a:extLst>
            </p:cNvPr>
            <p:cNvSpPr txBox="1"/>
            <p:nvPr/>
          </p:nvSpPr>
          <p:spPr>
            <a:xfrm>
              <a:off x="4538365" y="5963813"/>
              <a:ext cx="3544751" cy="3748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Climate Change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20FDB7C-4EA4-993C-46F1-D79A0E7E62B5}"/>
                </a:ext>
              </a:extLst>
            </p:cNvPr>
            <p:cNvSpPr txBox="1"/>
            <p:nvPr/>
          </p:nvSpPr>
          <p:spPr>
            <a:xfrm>
              <a:off x="5767188" y="1544318"/>
              <a:ext cx="478183" cy="3748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✚</a:t>
              </a:r>
              <a:endParaRPr lang="en-GB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E07DFD-7ED4-E83F-0832-08FBB9A56C65}"/>
                </a:ext>
              </a:extLst>
            </p:cNvPr>
            <p:cNvSpPr txBox="1"/>
            <p:nvPr/>
          </p:nvSpPr>
          <p:spPr>
            <a:xfrm>
              <a:off x="5752152" y="5608779"/>
              <a:ext cx="478183" cy="4686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⎯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8FE1B4C-80C5-4C24-294E-2C93650FD364}"/>
                </a:ext>
              </a:extLst>
            </p:cNvPr>
            <p:cNvSpPr/>
            <p:nvPr/>
          </p:nvSpPr>
          <p:spPr>
            <a:xfrm>
              <a:off x="4626536" y="1918090"/>
              <a:ext cx="3545703" cy="35971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EE366F-E32B-879F-5AB6-675D268EFBDD}"/>
                </a:ext>
              </a:extLst>
            </p:cNvPr>
            <p:cNvSpPr txBox="1"/>
            <p:nvPr/>
          </p:nvSpPr>
          <p:spPr>
            <a:xfrm>
              <a:off x="5061130" y="2505011"/>
              <a:ext cx="2696298" cy="20928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Tourism destinations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Ski &amp; snow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Sun &amp; beach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Leisure/ culture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Adventure &amp; sports </a:t>
              </a:r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DE52DC6-BE00-2406-AF02-3470A771E0A4}"/>
                </a:ext>
              </a:extLst>
            </p:cNvPr>
            <p:cNvSpPr txBox="1"/>
            <p:nvPr/>
          </p:nvSpPr>
          <p:spPr>
            <a:xfrm>
              <a:off x="3878629" y="3941577"/>
              <a:ext cx="1136453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8% of global emissions by tourism (30% of which by air travel)</a:t>
              </a:r>
              <a:endParaRPr lang="en-GB" sz="1400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C18264A-DB4A-B659-F920-DC5F32A284D9}"/>
                </a:ext>
              </a:extLst>
            </p:cNvPr>
            <p:cNvSpPr/>
            <p:nvPr/>
          </p:nvSpPr>
          <p:spPr>
            <a:xfrm rot="20831907">
              <a:off x="4770195" y="4797134"/>
              <a:ext cx="850932" cy="972440"/>
            </a:xfrm>
            <a:custGeom>
              <a:avLst/>
              <a:gdLst>
                <a:gd name="connsiteX0" fmla="*/ 300860 w 864532"/>
                <a:gd name="connsiteY0" fmla="*/ 0 h 1152395"/>
                <a:gd name="connsiteX1" fmla="*/ 25288 w 864532"/>
                <a:gd name="connsiteY1" fmla="*/ 275573 h 1152395"/>
                <a:gd name="connsiteX2" fmla="*/ 864532 w 864532"/>
                <a:gd name="connsiteY2" fmla="*/ 1152395 h 115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532" h="1152395">
                  <a:moveTo>
                    <a:pt x="300860" y="0"/>
                  </a:moveTo>
                  <a:cubicBezTo>
                    <a:pt x="116101" y="41753"/>
                    <a:pt x="-68657" y="83507"/>
                    <a:pt x="25288" y="275573"/>
                  </a:cubicBezTo>
                  <a:cubicBezTo>
                    <a:pt x="119233" y="467639"/>
                    <a:pt x="491882" y="810017"/>
                    <a:pt x="864532" y="115239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CD74C5FA-2A67-48D2-6257-27B783CB99DE}"/>
                </a:ext>
              </a:extLst>
            </p:cNvPr>
            <p:cNvSpPr/>
            <p:nvPr/>
          </p:nvSpPr>
          <p:spPr>
            <a:xfrm rot="5400000">
              <a:off x="6637520" y="3549207"/>
              <a:ext cx="3725431" cy="323544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3204105-6DB3-3C01-D87F-B6BA8DC4D424}"/>
                </a:ext>
              </a:extLst>
            </p:cNvPr>
            <p:cNvSpPr txBox="1"/>
            <p:nvPr/>
          </p:nvSpPr>
          <p:spPr>
            <a:xfrm>
              <a:off x="8624378" y="924905"/>
              <a:ext cx="2479041" cy="6560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Building resilience and risk mitigation</a:t>
              </a:r>
              <a:endParaRPr lang="en-GB" dirty="0">
                <a:solidFill>
                  <a:srgbClr val="002060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CFA8D76-105B-2F4C-4D5A-20A585A68270}"/>
                </a:ext>
              </a:extLst>
            </p:cNvPr>
            <p:cNvSpPr txBox="1"/>
            <p:nvPr/>
          </p:nvSpPr>
          <p:spPr>
            <a:xfrm>
              <a:off x="8662009" y="1564783"/>
              <a:ext cx="2403781" cy="30623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Cross-cutting issue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 new practices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Institutional &amp; territorial responses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Sense of immediateness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Improved mandatory collaboration between airlines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Introduction of airline fuels that have no GHG emissions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4EDA4D1-C825-E881-3D21-AE7B10606C2E}"/>
                </a:ext>
              </a:extLst>
            </p:cNvPr>
            <p:cNvSpPr txBox="1"/>
            <p:nvPr/>
          </p:nvSpPr>
          <p:spPr>
            <a:xfrm>
              <a:off x="8481106" y="4526433"/>
              <a:ext cx="2761358" cy="9372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Monitoring environmental sustainability</a:t>
              </a:r>
              <a:endParaRPr lang="en-GB" dirty="0">
                <a:solidFill>
                  <a:srgbClr val="002060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CE88E40-1765-1AFC-6052-5EE3B0D5D445}"/>
                </a:ext>
              </a:extLst>
            </p:cNvPr>
            <p:cNvSpPr txBox="1"/>
            <p:nvPr/>
          </p:nvSpPr>
          <p:spPr>
            <a:xfrm>
              <a:off x="8673434" y="5424324"/>
              <a:ext cx="179333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  <a:defRPr sz="14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/>
                <a:t>Environmental performance index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8425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A40C7-2C42-8F91-8826-231450BB4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Climate change impacts and Risks for Tourism in the CAREC Region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03DD4D-67E9-763C-4BD1-88FB49CBA810}"/>
              </a:ext>
            </a:extLst>
          </p:cNvPr>
          <p:cNvSpPr txBox="1"/>
          <p:nvPr/>
        </p:nvSpPr>
        <p:spPr>
          <a:xfrm>
            <a:off x="386967" y="1209784"/>
            <a:ext cx="89106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 to businesses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CAA7A9-A1F6-1D43-A7B4-B76598BC9EF8}"/>
              </a:ext>
            </a:extLst>
          </p:cNvPr>
          <p:cNvSpPr txBox="1"/>
          <p:nvPr/>
        </p:nvSpPr>
        <p:spPr>
          <a:xfrm>
            <a:off x="560180" y="2487699"/>
            <a:ext cx="5281619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systemic risks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costs of capital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for Govs to legislate &amp; law enforce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tourists willing to comply with new fair rules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Businesses say they would collaborate with competitors, but decisions indicate that profits come first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D378A5-C303-B8BC-861C-8538828DE90F}"/>
              </a:ext>
            </a:extLst>
          </p:cNvPr>
          <p:cNvSpPr txBox="1"/>
          <p:nvPr/>
        </p:nvSpPr>
        <p:spPr>
          <a:xfrm>
            <a:off x="560181" y="1897894"/>
            <a:ext cx="3127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Cross-cutting issues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455419-E233-A77F-132E-E89EA4468B2E}"/>
              </a:ext>
            </a:extLst>
          </p:cNvPr>
          <p:cNvCxnSpPr>
            <a:cxnSpLocks/>
          </p:cNvCxnSpPr>
          <p:nvPr/>
        </p:nvCxnSpPr>
        <p:spPr>
          <a:xfrm>
            <a:off x="476998" y="2288451"/>
            <a:ext cx="537056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DFA4592-FCE9-4523-B5C9-B47B210D6804}"/>
              </a:ext>
            </a:extLst>
          </p:cNvPr>
          <p:cNvSpPr txBox="1"/>
          <p:nvPr/>
        </p:nvSpPr>
        <p:spPr>
          <a:xfrm>
            <a:off x="6683060" y="1897894"/>
            <a:ext cx="3743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spcAft>
                <a:spcPts val="1200"/>
              </a:spcAft>
              <a:defRPr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Develop new practices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4E9086-A168-9F6D-E461-4517F845D7A7}"/>
              </a:ext>
            </a:extLst>
          </p:cNvPr>
          <p:cNvCxnSpPr>
            <a:cxnSpLocks/>
          </p:cNvCxnSpPr>
          <p:nvPr/>
        </p:nvCxnSpPr>
        <p:spPr>
          <a:xfrm>
            <a:off x="6516631" y="2299238"/>
            <a:ext cx="537056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936BB10-3957-864F-24F4-B6919BBE9CB9}"/>
              </a:ext>
            </a:extLst>
          </p:cNvPr>
          <p:cNvSpPr txBox="1"/>
          <p:nvPr/>
        </p:nvSpPr>
        <p:spPr>
          <a:xfrm>
            <a:off x="6516630" y="2403808"/>
            <a:ext cx="5370569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 sz="1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Social and customer pressure are the main drivers of behaviour change</a:t>
            </a:r>
          </a:p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tax and high energy prices work better than voluntary mechanisms</a:t>
            </a:r>
          </a:p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 to reduce energy costs work better than subsidies</a:t>
            </a:r>
          </a:p>
          <a:p>
            <a:r>
              <a:rPr lang="en-US" dirty="0"/>
              <a:t>Environmental sustainability labels are effective at the booking stage if publicized in sales brochures (online &amp; printed)</a:t>
            </a:r>
          </a:p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 rate climate change premium for non-compliance or interest rate subsidy for compliance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119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668aa56-9285-4561-92d6-d6343913a899">
      <UserInfo>
        <DisplayName/>
        <AccountId xsi:nil="true"/>
        <AccountType/>
      </UserInfo>
    </SharedWithUsers>
    <MediaLengthInSeconds xmlns="4d0bf39f-aee5-4194-a8cf-9eb94d977901" xsi:nil="true"/>
    <lcf76f155ced4ddcb4097134ff3c332f xmlns="4d0bf39f-aee5-4194-a8cf-9eb94d977901">
      <Terms xmlns="http://schemas.microsoft.com/office/infopath/2007/PartnerControls"/>
    </lcf76f155ced4ddcb4097134ff3c332f>
    <TaxCatchAll xmlns="c1fdd505-2570-46c2-bd04-3e0f2d874cf5">
      <Value>18</Value>
      <Value>3</Value>
      <Value>2</Value>
      <Value>1</Value>
    </TaxCatchAl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7043BC-63CB-4567-9DB1-18E0FD2A7E82}">
  <ds:schemaRefs>
    <ds:schemaRef ds:uri="f668aa56-9285-4561-92d6-d6343913a899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  <ds:schemaRef ds:uri="4d0bf39f-aee5-4194-a8cf-9eb94d977901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C46B256-1A91-467F-8D3A-586BB12C9ECF}"/>
</file>

<file path=customXml/itemProps3.xml><?xml version="1.0" encoding="utf-8"?>
<ds:datastoreItem xmlns:ds="http://schemas.openxmlformats.org/officeDocument/2006/customXml" ds:itemID="{51BE794B-90D5-470E-82BF-50682C1093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676</TotalTime>
  <Words>1735</Words>
  <Application>Microsoft Office PowerPoint</Application>
  <PresentationFormat>Widescreen</PresentationFormat>
  <Paragraphs>252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Myriad Pro</vt:lpstr>
      <vt:lpstr>Arial</vt:lpstr>
      <vt:lpstr>Calibri</vt:lpstr>
      <vt:lpstr>Calibri Light</vt:lpstr>
      <vt:lpstr>Roboto</vt:lpstr>
      <vt:lpstr>Wingdings</vt:lpstr>
      <vt:lpstr>Office Theme</vt:lpstr>
      <vt:lpstr>Climate Change  and Implications on Tourism  </vt:lpstr>
      <vt:lpstr>CONTENT</vt:lpstr>
      <vt:lpstr>Climate Change Context</vt:lpstr>
      <vt:lpstr>ADB’s Commitment as Asia and the Pacific’s Climate Bank </vt:lpstr>
      <vt:lpstr>Technical Support and Access to Finance</vt:lpstr>
      <vt:lpstr>PowerPoint Presentation</vt:lpstr>
      <vt:lpstr>Key Challenges of Tourism in Central Asia</vt:lpstr>
      <vt:lpstr>Climate change impacts and Risks for Tourism in the CAREC Region</vt:lpstr>
      <vt:lpstr>Climate change impacts and Risks for Tourism in the CAREC Region </vt:lpstr>
      <vt:lpstr>Adaptation to Climate Change and Mitigation measures in Tourism Industry</vt:lpstr>
      <vt:lpstr>ADB Just Transition Vision and Core Pillars</vt:lpstr>
      <vt:lpstr>Scaling-up Climate Action</vt:lpstr>
      <vt:lpstr>Can we do our destinations sustainable?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Esnerjames P. Fernandez</dc:creator>
  <cp:lastModifiedBy>Consuelo D. Javier</cp:lastModifiedBy>
  <cp:revision>12</cp:revision>
  <dcterms:created xsi:type="dcterms:W3CDTF">2018-04-10T06:12:51Z</dcterms:created>
  <dcterms:modified xsi:type="dcterms:W3CDTF">2023-06-09T09:45:46Z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0x0101009FDAEA74914DCF4CB1BBCF0E2E5EDB11</vt:lpwstr>
  </property>
  <property fmtid="{D5CDD505-2E9C-101B-9397-08002B2CF9AE}" pid="3" name="d61536b25a8a4fedb48bb564279be82a">
    <vt:lpwstr>CWRD|6d71ff58-4882-4388-ab5c-218969b1e9c8</vt:lpwstr>
  </property>
  <property fmtid="{D5CDD505-2E9C-101B-9397-08002B2CF9AE}" pid="4" name="k985dbdc596c44d7acaf8184f33920f0">
    <vt:lpwstr>Regional|d4cb8265-5963-4e16-b4f8-5ada18938c78</vt:lpwstr>
  </property>
  <property fmtid="{D5CDD505-2E9C-101B-9397-08002B2CF9AE}" pid="5" name="TaxCatchAll">
    <vt:lpwstr>18;#Regional;#3;#CWRD;#2;#CWRD;#1;#English</vt:lpwstr>
  </property>
  <property fmtid="{D5CDD505-2E9C-101B-9397-08002B2CF9AE}" pid="6" name="h00e4aaaf4624e24a7df7f06faa038c6">
    <vt:lpwstr>English|16ac8743-31bb-43f8-9a73-533a041667d6</vt:lpwstr>
  </property>
  <property fmtid="{D5CDD505-2E9C-101B-9397-08002B2CF9AE}" pid="7" name="ADBContentGroup">
    <vt:lpwstr>2;#CWRD|6d71ff58-4882-4388-ab5c-218969b1e9c8</vt:lpwstr>
  </property>
  <property fmtid="{D5CDD505-2E9C-101B-9397-08002B2CF9AE}" pid="8" name="Order">
    <vt:r8>25760400</vt:r8>
  </property>
  <property fmtid="{D5CDD505-2E9C-101B-9397-08002B2CF9AE}" pid="9" name="j78542b1fffc4a1c84659474212e3133">
    <vt:lpwstr>CWRD|6d71ff58-4882-4388-ab5c-218969b1e9c8</vt:lpwstr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_SourceUrl">
    <vt:lpwstr/>
  </property>
  <property fmtid="{D5CDD505-2E9C-101B-9397-08002B2CF9AE}" pid="15" name="_SharedFileIndex">
    <vt:lpwstr/>
  </property>
  <property fmtid="{D5CDD505-2E9C-101B-9397-08002B2CF9AE}" pid="16" name="ComplianceAssetId">
    <vt:lpwstr/>
  </property>
  <property fmtid="{D5CDD505-2E9C-101B-9397-08002B2CF9AE}" pid="17" name="TemplateUrl">
    <vt:lpwstr/>
  </property>
  <property fmtid="{D5CDD505-2E9C-101B-9397-08002B2CF9AE}" pid="18" name="MSIP_Label_817d4574-7375-4d17-b29c-6e4c6df0fcb0_Enabled">
    <vt:lpwstr>true</vt:lpwstr>
  </property>
  <property fmtid="{D5CDD505-2E9C-101B-9397-08002B2CF9AE}" pid="19" name="MSIP_Label_817d4574-7375-4d17-b29c-6e4c6df0fcb0_SetDate">
    <vt:lpwstr>2023-04-11T03:26:31Z</vt:lpwstr>
  </property>
  <property fmtid="{D5CDD505-2E9C-101B-9397-08002B2CF9AE}" pid="20" name="MSIP_Label_817d4574-7375-4d17-b29c-6e4c6df0fcb0_Method">
    <vt:lpwstr>Standard</vt:lpwstr>
  </property>
  <property fmtid="{D5CDD505-2E9C-101B-9397-08002B2CF9AE}" pid="21" name="MSIP_Label_817d4574-7375-4d17-b29c-6e4c6df0fcb0_Name">
    <vt:lpwstr>ADB Internal</vt:lpwstr>
  </property>
  <property fmtid="{D5CDD505-2E9C-101B-9397-08002B2CF9AE}" pid="22" name="MSIP_Label_817d4574-7375-4d17-b29c-6e4c6df0fcb0_SiteId">
    <vt:lpwstr>9495d6bb-41c2-4c58-848f-92e52cf3d640</vt:lpwstr>
  </property>
  <property fmtid="{D5CDD505-2E9C-101B-9397-08002B2CF9AE}" pid="23" name="MSIP_Label_817d4574-7375-4d17-b29c-6e4c6df0fcb0_ActionId">
    <vt:lpwstr>93605d0e-37ea-44fc-ba32-6c54431d93b3</vt:lpwstr>
  </property>
  <property fmtid="{D5CDD505-2E9C-101B-9397-08002B2CF9AE}" pid="24" name="MSIP_Label_817d4574-7375-4d17-b29c-6e4c6df0fcb0_ContentBits">
    <vt:lpwstr>2</vt:lpwstr>
  </property>
  <property fmtid="{D5CDD505-2E9C-101B-9397-08002B2CF9AE}" pid="25" name="ClassificationContentMarkingFooterLocations">
    <vt:lpwstr>Office Theme:8</vt:lpwstr>
  </property>
  <property fmtid="{D5CDD505-2E9C-101B-9397-08002B2CF9AE}" pid="26" name="ClassificationContentMarkingFooterText">
    <vt:lpwstr>INTERNAL. This information is accessible to ADB Management and staff. It may be shared outside ADB with appropriate permission.</vt:lpwstr>
  </property>
</Properties>
</file>