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notesMasterIdLst>
    <p:notesMasterId r:id="rId15"/>
  </p:notesMasterIdLst>
  <p:sldIdLst>
    <p:sldId id="1241" r:id="rId9"/>
    <p:sldId id="1242" r:id="rId10"/>
    <p:sldId id="1243" r:id="rId11"/>
    <p:sldId id="1238" r:id="rId12"/>
    <p:sldId id="1240" r:id="rId13"/>
    <p:sldId id="12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  <p15:guide id="6" orient="horz" pos="413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Faria" initials="CF" lastIdx="1" clrIdx="0"/>
  <p:cmAuthor id="2" name="Carlos Faria" initials="CF [2]" lastIdx="1" clrIdx="1"/>
  <p:cmAuthor id="3" name="Carlos Faria" initials="CF [3]" lastIdx="1" clrIdx="2"/>
  <p:cmAuthor id="4" name="Carlos Faria" initials="CF [4]" lastIdx="1" clrIdx="3"/>
  <p:cmAuthor id="5" name="Carlos Faria" initials="CF [5]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FADA"/>
    <a:srgbClr val="8EFA00"/>
    <a:srgbClr val="0000CC"/>
    <a:srgbClr val="D3F3F4"/>
    <a:srgbClr val="52D28D"/>
    <a:srgbClr val="009193"/>
    <a:srgbClr val="9437FF"/>
    <a:srgbClr val="F7FDE6"/>
    <a:srgbClr val="000000"/>
    <a:srgbClr val="FFE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–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1224"/>
  </p:normalViewPr>
  <p:slideViewPr>
    <p:cSldViewPr snapToGrid="0">
      <p:cViewPr varScale="1">
        <p:scale>
          <a:sx n="67" d="100"/>
          <a:sy n="67" d="100"/>
        </p:scale>
        <p:origin x="1267" y="53"/>
      </p:cViewPr>
      <p:guideLst>
        <p:guide orient="horz" pos="2183"/>
        <p:guide pos="3840"/>
        <p:guide pos="211"/>
        <p:guide pos="7469"/>
        <p:guide orient="horz" pos="1026"/>
        <p:guide orient="horz" pos="4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li Gloria" userId="63748d1c5526478d" providerId="LiveId" clId="{119F4C41-1768-4785-8512-B089FAB2369F}"/>
    <pc:docChg chg="modSld">
      <pc:chgData name="Reneli Gloria" userId="63748d1c5526478d" providerId="LiveId" clId="{119F4C41-1768-4785-8512-B089FAB2369F}" dt="2023-10-17T04:06:58.959" v="13" actId="1076"/>
      <pc:docMkLst>
        <pc:docMk/>
      </pc:docMkLst>
      <pc:sldChg chg="modSp mod">
        <pc:chgData name="Reneli Gloria" userId="63748d1c5526478d" providerId="LiveId" clId="{119F4C41-1768-4785-8512-B089FAB2369F}" dt="2023-10-17T04:06:58.959" v="13" actId="1076"/>
        <pc:sldMkLst>
          <pc:docMk/>
          <pc:sldMk cId="683347445" sldId="1243"/>
        </pc:sldMkLst>
        <pc:spChg chg="mod">
          <ac:chgData name="Reneli Gloria" userId="63748d1c5526478d" providerId="LiveId" clId="{119F4C41-1768-4785-8512-B089FAB2369F}" dt="2023-10-17T04:05:49.627" v="0" actId="1076"/>
          <ac:spMkLst>
            <pc:docMk/>
            <pc:sldMk cId="683347445" sldId="1243"/>
            <ac:spMk id="3" creationId="{6CA8EB92-F5A3-AADD-FAA2-0690BC52B2A4}"/>
          </ac:spMkLst>
        </pc:spChg>
        <pc:spChg chg="mod">
          <ac:chgData name="Reneli Gloria" userId="63748d1c5526478d" providerId="LiveId" clId="{119F4C41-1768-4785-8512-B089FAB2369F}" dt="2023-10-17T04:06:31.635" v="7" actId="1076"/>
          <ac:spMkLst>
            <pc:docMk/>
            <pc:sldMk cId="683347445" sldId="1243"/>
            <ac:spMk id="5" creationId="{5BDFA7B3-E5BC-3DA0-AAAB-D65AB3767769}"/>
          </ac:spMkLst>
        </pc:spChg>
        <pc:spChg chg="mod">
          <ac:chgData name="Reneli Gloria" userId="63748d1c5526478d" providerId="LiveId" clId="{119F4C41-1768-4785-8512-B089FAB2369F}" dt="2023-10-17T04:06:55.238" v="12" actId="14100"/>
          <ac:spMkLst>
            <pc:docMk/>
            <pc:sldMk cId="683347445" sldId="1243"/>
            <ac:spMk id="7" creationId="{25764235-742D-3D87-5F28-7FFAD1FB6FDA}"/>
          </ac:spMkLst>
        </pc:spChg>
        <pc:spChg chg="mod">
          <ac:chgData name="Reneli Gloria" userId="63748d1c5526478d" providerId="LiveId" clId="{119F4C41-1768-4785-8512-B089FAB2369F}" dt="2023-10-17T04:06:48.576" v="10" actId="14100"/>
          <ac:spMkLst>
            <pc:docMk/>
            <pc:sldMk cId="683347445" sldId="1243"/>
            <ac:spMk id="8" creationId="{B61B0855-1BC0-6CCF-5E3B-EE9364C4F056}"/>
          </ac:spMkLst>
        </pc:spChg>
        <pc:spChg chg="mod">
          <ac:chgData name="Reneli Gloria" userId="63748d1c5526478d" providerId="LiveId" clId="{119F4C41-1768-4785-8512-B089FAB2369F}" dt="2023-10-17T04:05:57.547" v="2" actId="1076"/>
          <ac:spMkLst>
            <pc:docMk/>
            <pc:sldMk cId="683347445" sldId="1243"/>
            <ac:spMk id="29" creationId="{BE1EEFF4-23F8-7840-8A33-C484E948F2CE}"/>
          </ac:spMkLst>
        </pc:spChg>
        <pc:spChg chg="mod">
          <ac:chgData name="Reneli Gloria" userId="63748d1c5526478d" providerId="LiveId" clId="{119F4C41-1768-4785-8512-B089FAB2369F}" dt="2023-10-17T04:06:12.040" v="4" actId="1076"/>
          <ac:spMkLst>
            <pc:docMk/>
            <pc:sldMk cId="683347445" sldId="1243"/>
            <ac:spMk id="39" creationId="{EA743B8B-643A-8B48-82D5-1315AC9861D8}"/>
          </ac:spMkLst>
        </pc:spChg>
        <pc:spChg chg="mod">
          <ac:chgData name="Reneli Gloria" userId="63748d1c5526478d" providerId="LiveId" clId="{119F4C41-1768-4785-8512-B089FAB2369F}" dt="2023-10-17T04:06:17.863" v="5" actId="1076"/>
          <ac:spMkLst>
            <pc:docMk/>
            <pc:sldMk cId="683347445" sldId="1243"/>
            <ac:spMk id="51" creationId="{9300997C-69BF-194B-B4C5-B1729384011A}"/>
          </ac:spMkLst>
        </pc:spChg>
        <pc:spChg chg="mod">
          <ac:chgData name="Reneli Gloria" userId="63748d1c5526478d" providerId="LiveId" clId="{119F4C41-1768-4785-8512-B089FAB2369F}" dt="2023-10-17T04:06:58.959" v="13" actId="1076"/>
          <ac:spMkLst>
            <pc:docMk/>
            <pc:sldMk cId="683347445" sldId="1243"/>
            <ac:spMk id="52" creationId="{83597922-2EB4-2A41-9E25-AB52B7E6AF3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D9A2-3941-F84F-8D07-1977B45EA268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6F916-C28C-ED45-811A-744DB773F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8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8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0888"/>
            <a:ext cx="6665912" cy="3749675"/>
          </a:xfrm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3464" marR="0" indent="-283464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" sz="1200" b="0" i="0" u="none" strike="noStrike">
                <a:effectLst/>
                <a:latin typeface="Arial" panose="020B0604020202020204" pitchFamily="34" charset="0"/>
              </a:rPr>
              <a:t>VisitSilkRoad является важным инструментом для обмена знаниями, информацией и направления туристов в регион </a:t>
            </a:r>
            <a:r>
              <a:rPr lang="ru" sz="1200" b="0" i="0" u="none" strike="noStrike" err="1">
                <a:effectLst/>
                <a:latin typeface="Arial" panose="020B0604020202020204" pitchFamily="34" charset="0"/>
              </a:rPr>
              <a:t>.</a:t>
            </a:r>
          </a:p>
          <a:p>
            <a:pPr marL="283464" marR="0" indent="-283464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sz="1200" b="0" i="0" u="none" strike="noStrike">
              <a:effectLst/>
              <a:latin typeface="Arial" panose="020B0604020202020204" pitchFamily="34" charset="0"/>
            </a:endParaRPr>
          </a:p>
          <a:p>
            <a:pPr marL="283464" marR="0" indent="-283464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" sz="1200" b="0" i="0" u="none" strike="noStrike">
                <a:effectLst/>
                <a:latin typeface="Arial" panose="020B0604020202020204" pitchFamily="34" charset="0"/>
              </a:rPr>
              <a:t>Будущая деятельность, включая программы по наращиванию потенциала, будет поддерживать и продвигать местный частный сектор и туристические агентства из стран ЦАРЭС для развития навыков и потенциала в предоставлении устойчивых услуг и перехода к зеленой экономике.</a:t>
            </a:r>
            <a:endParaRPr lang="es-ES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60112" indent="-29235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9403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7165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04926" indent="-233881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72687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40449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08210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75971" indent="-23388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DD326C9A-5174-4336-9165-28728E896E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9750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A6F916-C28C-ED45-811A-744DB773F3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Deck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5">
            <a:extLst>
              <a:ext uri="{FF2B5EF4-FFF2-40B4-BE49-F238E27FC236}">
                <a16:creationId xmlns:a16="http://schemas.microsoft.com/office/drawing/2014/main" id="{0DB6712F-B365-DA4E-9CA0-74F337434899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8C7E3-76A5-0A4C-8984-F8DFF11A98F5}"/>
              </a:ext>
            </a:extLst>
          </p:cNvPr>
          <p:cNvSpPr/>
          <p:nvPr userDrawn="1"/>
        </p:nvSpPr>
        <p:spPr>
          <a:xfrm>
            <a:off x="1236134" y="6289666"/>
            <a:ext cx="971973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Project Team Presentation 18.03.2022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847656-5D52-9A4B-B1EB-E2E8AE0F4EF9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D1140-DA54-8347-AFA1-BDF7FE506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68EF2-CDB3-C347-8A50-E693D12EC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9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7D8F-5BE9-4D23-9631-D6C9872AB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30A21-199D-41AE-986B-912EEC5C1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4E13F-3AC2-449B-95DD-FFF97B14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C1636-BFF2-4E35-8CF1-9054137052FA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36630-6B32-4077-B5CD-056373AE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AA0D3-6DEB-4D29-92D4-105C2A09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3321-851B-4985-8465-6B8C61693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6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5">
            <a:extLst>
              <a:ext uri="{FF2B5EF4-FFF2-40B4-BE49-F238E27FC236}">
                <a16:creationId xmlns:a16="http://schemas.microsoft.com/office/drawing/2014/main" id="{411BC9A1-A8EA-CB48-B8C4-1FD68188BB04}"/>
              </a:ext>
            </a:extLst>
          </p:cNvPr>
          <p:cNvSpPr txBox="1"/>
          <p:nvPr userDrawn="1"/>
        </p:nvSpPr>
        <p:spPr>
          <a:xfrm>
            <a:off x="11296063" y="6424049"/>
            <a:ext cx="356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100" b="0" smtClean="0">
                <a:solidFill>
                  <a:srgbClr val="566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de-DE" sz="1100" b="0">
              <a:solidFill>
                <a:srgbClr val="566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0F2D5-55C5-2A4D-806D-5B4E679ACF90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16FB951-A042-0F4E-9E81-F0E653F69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841" y="61196"/>
            <a:ext cx="804033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C1D184-89CC-7D44-9A21-2F4F6910D1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7" y="61196"/>
            <a:ext cx="734623" cy="5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1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4420672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97376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975265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992845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00735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4571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CI-Standar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228262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90467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3.tif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tif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tif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6694483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2D026E-9ADA-18DF-069E-5F168E57CB8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70884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5260006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feld 5"/>
          <p:cNvSpPr txBox="1"/>
          <p:nvPr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F07C67-E083-A540-BC56-3375020CD3DA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43477-1516-A645-B0AA-37EF0D40A3FD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15C6CD-DA8F-3C43-912F-1517EFD0D5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7417D0-37DF-8040-86DB-C8EF5235D4D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A341A6-E333-9759-2119-DD3410D1253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15132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4173391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5">
            <a:extLst>
              <a:ext uri="{FF2B5EF4-FFF2-40B4-BE49-F238E27FC236}">
                <a16:creationId xmlns:a16="http://schemas.microsoft.com/office/drawing/2014/main" id="{5F6F7542-B8F8-9842-8124-FCA7E7B1B2E7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C6F91-89D7-6747-8573-C16CA570ECD5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FE4877-80E4-3F43-8B39-202366A328F4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36E9AAD-7865-104A-912B-998CE23597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292A8C-9724-664E-80B0-CD6DD57190E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8E547-069F-D913-903F-9DDCE198C89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49493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4078371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5">
            <a:extLst>
              <a:ext uri="{FF2B5EF4-FFF2-40B4-BE49-F238E27FC236}">
                <a16:creationId xmlns:a16="http://schemas.microsoft.com/office/drawing/2014/main" id="{638F424A-B367-4E4C-B820-A6F6E5E9AE0A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7C79BC-87A8-E548-8F17-E22717F63A1A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F9225E-DC65-2C41-AA2B-4C87C8C4E2B6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F648C223-B95D-0E40-817F-DC78BB6E43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527615-9971-8248-8BC5-A660B610D0F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3B8DA3-F267-A18B-EC22-0C79863EDAC9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56776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994765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5">
            <a:extLst>
              <a:ext uri="{FF2B5EF4-FFF2-40B4-BE49-F238E27FC236}">
                <a16:creationId xmlns:a16="http://schemas.microsoft.com/office/drawing/2014/main" id="{387B9C6B-9150-4342-A304-BED95D1486A1}"/>
              </a:ext>
            </a:extLst>
          </p:cNvPr>
          <p:cNvSpPr txBox="1"/>
          <p:nvPr userDrawn="1"/>
        </p:nvSpPr>
        <p:spPr>
          <a:xfrm>
            <a:off x="11645881" y="6597443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67ECB1E1-6EEE-4A58-B357-D7F23E2723D0}" type="slidenum">
              <a:rPr lang="de-DE" sz="1000" b="1" smtClean="0">
                <a:solidFill>
                  <a:srgbClr val="566367"/>
                </a:solidFill>
              </a:rPr>
              <a:pPr algn="r"/>
              <a:t>‹#›</a:t>
            </a:fld>
            <a:endParaRPr lang="de-DE" sz="1000" b="1">
              <a:solidFill>
                <a:srgbClr val="566367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43151D-746E-844F-B92C-D4B023AA0B84}"/>
              </a:ext>
            </a:extLst>
          </p:cNvPr>
          <p:cNvSpPr/>
          <p:nvPr userDrawn="1"/>
        </p:nvSpPr>
        <p:spPr>
          <a:xfrm>
            <a:off x="1236134" y="6289666"/>
            <a:ext cx="97197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Inception Workshop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r>
              <a:rPr lang="en-US" sz="105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Sustainable Tourism Development in the Central Asia Regional Economic Cooperation (CAREC) Region</a:t>
            </a:r>
            <a:endParaRPr lang="en-US" sz="1050" kern="120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90F36D-6D8B-614A-9FD6-B9524C97582D}"/>
              </a:ext>
            </a:extLst>
          </p:cNvPr>
          <p:cNvCxnSpPr>
            <a:cxnSpLocks/>
          </p:cNvCxnSpPr>
          <p:nvPr userDrawn="1"/>
        </p:nvCxnSpPr>
        <p:spPr>
          <a:xfrm>
            <a:off x="208127" y="669118"/>
            <a:ext cx="11717980" cy="0"/>
          </a:xfrm>
          <a:prstGeom prst="line">
            <a:avLst/>
          </a:prstGeom>
          <a:ln w="12700">
            <a:solidFill>
              <a:srgbClr val="B35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C8D04A1-9E64-7247-82B4-AFA78F9724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841" y="61197"/>
            <a:ext cx="804033" cy="603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6969BA-B669-F04B-9655-1B7CC3233EC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7" y="61197"/>
            <a:ext cx="734623" cy="5509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514545-46C8-2AA7-DC07-79A9CC8B5082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249928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hyperlink" Target="http://www.visitsilkroad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visitsilkroad.org/staging?_sm_nck=1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AEA53B6-2983-4E9A-BE3E-539DC9047B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83" y="379151"/>
            <a:ext cx="919498" cy="9194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3EE729-96C6-41EA-929D-7155E0878D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809" y="221688"/>
            <a:ext cx="1076961" cy="1076961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45FC0D34-2E36-42A2-AE9E-BD858C5199A1}"/>
              </a:ext>
            </a:extLst>
          </p:cNvPr>
          <p:cNvSpPr/>
          <p:nvPr/>
        </p:nvSpPr>
        <p:spPr>
          <a:xfrm>
            <a:off x="352983" y="2208188"/>
            <a:ext cx="5426096" cy="1759292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Roboto"/>
              </a:rPr>
              <a:t>Виртуальный туристический </a:t>
            </a:r>
            <a:r>
              <a:rPr lang="ru" sz="3600" b="1" dirty="0">
                <a:solidFill>
                  <a:srgbClr val="002060"/>
                </a:solidFill>
                <a:latin typeface="Roboto"/>
              </a:rPr>
              <a:t>портал ЦАРЭС </a:t>
            </a:r>
            <a:r>
              <a:rPr lang="en-US" sz="3600" b="1" dirty="0">
                <a:solidFill>
                  <a:srgbClr val="FF0000"/>
                </a:solidFill>
                <a:latin typeface="Roboto"/>
              </a:rPr>
              <a:t>www.visitsilkroad.org</a:t>
            </a:r>
          </a:p>
          <a:p>
            <a:pPr algn="ctr"/>
            <a:endParaRPr lang="ru" sz="4000" b="1" dirty="0">
              <a:solidFill>
                <a:srgbClr val="002060"/>
              </a:solidFill>
              <a:latin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3AF2F-209D-9770-3078-3A75C4E0015C}"/>
              </a:ext>
            </a:extLst>
          </p:cNvPr>
          <p:cNvSpPr txBox="1"/>
          <p:nvPr/>
        </p:nvSpPr>
        <p:spPr>
          <a:xfrm>
            <a:off x="915115" y="4139408"/>
            <a:ext cx="4159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" sz="1800" b="1" dirty="0">
                <a:solidFill>
                  <a:srgbClr val="002060"/>
                </a:solidFill>
                <a:latin typeface="Roboto"/>
              </a:rPr>
              <a:t>Заседание национальных координаторов</a:t>
            </a:r>
          </a:p>
          <a:p>
            <a:pPr algn="ctr"/>
            <a:r>
              <a:rPr lang="ru" sz="1800" b="1" dirty="0">
                <a:solidFill>
                  <a:srgbClr val="002060"/>
                </a:solidFill>
                <a:latin typeface="Roboto"/>
              </a:rPr>
              <a:t>18 октября 2023 года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6A20A-FBBC-A14F-5A29-10ED5D8D9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2337" y="119083"/>
            <a:ext cx="7772400" cy="65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7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95956E-4915-4670-965D-4BB44F4FA470}"/>
              </a:ext>
            </a:extLst>
          </p:cNvPr>
          <p:cNvSpPr txBox="1"/>
          <p:nvPr/>
        </p:nvSpPr>
        <p:spPr>
          <a:xfrm>
            <a:off x="3449755" y="129861"/>
            <a:ext cx="546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" sz="2000" b="1" dirty="0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Стратегия развития туризма ЦАРЭС-2030</a:t>
            </a:r>
            <a:endParaRPr lang="en-US" sz="2000" b="1" dirty="0">
              <a:solidFill>
                <a:srgbClr val="002060"/>
              </a:solidFill>
              <a:latin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944AE-26CE-4072-ADD8-CE0E8B7A43C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14733" y="1337676"/>
            <a:ext cx="2319609" cy="3225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7374AD-42BA-4EA1-9370-71B77ECBE858}"/>
              </a:ext>
            </a:extLst>
          </p:cNvPr>
          <p:cNvGrpSpPr/>
          <p:nvPr/>
        </p:nvGrpSpPr>
        <p:grpSpPr>
          <a:xfrm>
            <a:off x="240029" y="902970"/>
            <a:ext cx="8679043" cy="4156711"/>
            <a:chOff x="1387460" y="914524"/>
            <a:chExt cx="9306676" cy="6115595"/>
          </a:xfrm>
        </p:grpSpPr>
        <p:sp>
          <p:nvSpPr>
            <p:cNvPr id="5" name="Triangle 41">
              <a:extLst>
                <a:ext uri="{FF2B5EF4-FFF2-40B4-BE49-F238E27FC236}">
                  <a16:creationId xmlns:a16="http://schemas.microsoft.com/office/drawing/2014/main" id="{292100B5-7FD0-45DB-8F77-652F602B7A9A}"/>
                </a:ext>
              </a:extLst>
            </p:cNvPr>
            <p:cNvSpPr/>
            <p:nvPr/>
          </p:nvSpPr>
          <p:spPr>
            <a:xfrm>
              <a:off x="1553728" y="914524"/>
              <a:ext cx="9084545" cy="1279131"/>
            </a:xfrm>
            <a:prstGeom prst="triangl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1F3F715-D850-43D6-8395-114FF16D3D56}"/>
                </a:ext>
              </a:extLst>
            </p:cNvPr>
            <p:cNvGrpSpPr/>
            <p:nvPr/>
          </p:nvGrpSpPr>
          <p:grpSpPr>
            <a:xfrm>
              <a:off x="3491016" y="2148745"/>
              <a:ext cx="1722850" cy="3820193"/>
              <a:chOff x="1035848" y="2188140"/>
              <a:chExt cx="1230869" cy="272929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162B71DD-167C-4FB5-8749-0D07F3DAD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3A2637CB-3917-4D16-B705-688FE760F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95163BDD-8954-48DB-A292-955439EB3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4DCFD5-4C54-4561-90D0-4AFEE3ACF0C7}"/>
                </a:ext>
              </a:extLst>
            </p:cNvPr>
            <p:cNvGrpSpPr/>
            <p:nvPr/>
          </p:nvGrpSpPr>
          <p:grpSpPr>
            <a:xfrm>
              <a:off x="5397307" y="2148744"/>
              <a:ext cx="1722850" cy="3820195"/>
              <a:chOff x="1035848" y="2188139"/>
              <a:chExt cx="1230869" cy="272929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3E3F0FC-2D44-4695-A4F1-809EA0D99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814" y="2875798"/>
                <a:ext cx="717923" cy="17269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CB3133E9-3BE7-47A4-9B2D-9BD333F0BD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39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279EA3-CA12-4E9C-8054-E39CE2D4D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A1831F3-818F-49BB-9410-F32BBC3D1D42}"/>
                </a:ext>
              </a:extLst>
            </p:cNvPr>
            <p:cNvGrpSpPr/>
            <p:nvPr/>
          </p:nvGrpSpPr>
          <p:grpSpPr>
            <a:xfrm>
              <a:off x="7272602" y="2148745"/>
              <a:ext cx="1722850" cy="3820193"/>
              <a:chOff x="1035848" y="2188140"/>
              <a:chExt cx="1230869" cy="272929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C3758E8-2933-4ADE-A5A6-A9648A6FA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72A0BAD-DD74-440A-9F8F-BE96828609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9F81E29-D5D0-4D41-ACD0-46DB5E3F9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7E6528-06D9-4F64-A733-4EE73FD377C3}"/>
                </a:ext>
              </a:extLst>
            </p:cNvPr>
            <p:cNvGrpSpPr/>
            <p:nvPr/>
          </p:nvGrpSpPr>
          <p:grpSpPr>
            <a:xfrm>
              <a:off x="8915422" y="2148745"/>
              <a:ext cx="1722850" cy="3820193"/>
              <a:chOff x="1035848" y="2188140"/>
              <a:chExt cx="1230869" cy="272929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F1B8C68-DA53-4490-BDAE-EFC010B185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4CB9DB1-D2F1-48C2-9D52-9D5239D4F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E75A60C-5EC0-4B11-AC89-FBC5FDD02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CB5C9D9-09AA-4E96-BAEC-AC6BE10AA93C}"/>
                </a:ext>
              </a:extLst>
            </p:cNvPr>
            <p:cNvGrpSpPr/>
            <p:nvPr/>
          </p:nvGrpSpPr>
          <p:grpSpPr>
            <a:xfrm>
              <a:off x="1553728" y="2148745"/>
              <a:ext cx="1722850" cy="3820193"/>
              <a:chOff x="1035848" y="2188140"/>
              <a:chExt cx="1230869" cy="272929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E2D50676-8C39-4581-B788-5F785C9B9B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814" y="2875798"/>
                <a:ext cx="717923" cy="155597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F172064-02B4-4E90-8E8A-D1C6B1AC1E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5848" y="2188140"/>
                <a:ext cx="1230869" cy="757458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7BCBB20-CC87-4B97-8AF5-3DACB824C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V="1">
                <a:off x="1035848" y="4261184"/>
                <a:ext cx="1230869" cy="656246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9DD8AE-4246-42A6-B4D6-893B59C880F3}"/>
                </a:ext>
              </a:extLst>
            </p:cNvPr>
            <p:cNvSpPr/>
            <p:nvPr/>
          </p:nvSpPr>
          <p:spPr>
            <a:xfrm rot="16200000">
              <a:off x="851786" y="3857482"/>
              <a:ext cx="3053561" cy="56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  <a:t>Связанность и </a:t>
              </a:r>
              <a:br>
                <a:rPr lang="en-GB" sz="1400" b="1" dirty="0">
                  <a:solidFill>
                    <a:srgbClr val="424242"/>
                  </a:solidFill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  <a:t>инфраструктура</a:t>
              </a:r>
              <a:endParaRPr lang="x-none" sz="1400" dirty="0">
                <a:solidFill>
                  <a:srgbClr val="424242"/>
                </a:solidFill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E827BF-8AF4-4685-9D0E-3A048E4AC7D5}"/>
                </a:ext>
              </a:extLst>
            </p:cNvPr>
            <p:cNvSpPr/>
            <p:nvPr/>
          </p:nvSpPr>
          <p:spPr>
            <a:xfrm rot="16200000">
              <a:off x="3253664" y="3675349"/>
              <a:ext cx="2247054" cy="934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Качество </a:t>
              </a:r>
              <a:br>
                <a:rPr lang="en-GB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</a:b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и стандарты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2294BE-0748-46C8-A138-58C9198B64CC}"/>
                </a:ext>
              </a:extLst>
            </p:cNvPr>
            <p:cNvSpPr/>
            <p:nvPr/>
          </p:nvSpPr>
          <p:spPr>
            <a:xfrm rot="16200000">
              <a:off x="4813982" y="4046525"/>
              <a:ext cx="2727802" cy="330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Развитие навыков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02E2A6-07FE-4481-9B2E-5E93EC2F691A}"/>
                </a:ext>
              </a:extLst>
            </p:cNvPr>
            <p:cNvSpPr/>
            <p:nvPr/>
          </p:nvSpPr>
          <p:spPr>
            <a:xfrm rot="16200000">
              <a:off x="7288292" y="3800000"/>
              <a:ext cx="1691467" cy="56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Маркетинг </a:t>
              </a:r>
              <a:br>
                <a:rPr lang="en-GB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</a:b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и брендинг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E81F50-52EE-47C1-9C57-B7033300D4F5}"/>
                </a:ext>
              </a:extLst>
            </p:cNvPr>
            <p:cNvSpPr/>
            <p:nvPr/>
          </p:nvSpPr>
          <p:spPr>
            <a:xfrm rot="16200000">
              <a:off x="8972388" y="3849143"/>
              <a:ext cx="1608921" cy="56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Рыночная </a:t>
              </a:r>
              <a:br>
                <a:rPr lang="en-GB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</a:br>
              <a:r>
                <a:rPr lang="ru" sz="1400" b="1" dirty="0">
                  <a:solidFill>
                    <a:srgbClr val="424242"/>
                  </a:solidFill>
                  <a:latin typeface="Roboto" panose="02000000000000000000"/>
                  <a:cs typeface="Arial" panose="020B0604020202020204" pitchFamily="34" charset="0"/>
                </a:rPr>
                <a:t>аналитика</a:t>
              </a:r>
              <a:endParaRPr lang="x-none" sz="1400" b="1" dirty="0">
                <a:solidFill>
                  <a:srgbClr val="424242"/>
                </a:solidFill>
                <a:latin typeface="Roboto" panose="0200000000000000000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F17F1B-F011-418B-894C-A1F49D3860FB}"/>
                </a:ext>
              </a:extLst>
            </p:cNvPr>
            <p:cNvSpPr/>
            <p:nvPr/>
          </p:nvSpPr>
          <p:spPr>
            <a:xfrm>
              <a:off x="3894035" y="1530657"/>
              <a:ext cx="4471615" cy="511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" sz="1400" b="1">
                  <a:solidFill>
                    <a:schemeClr val="bg1"/>
                  </a:solidFill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  <a:t>Институты и управление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7" name="Rounded Rectangle 42">
              <a:extLst>
                <a:ext uri="{FF2B5EF4-FFF2-40B4-BE49-F238E27FC236}">
                  <a16:creationId xmlns:a16="http://schemas.microsoft.com/office/drawing/2014/main" id="{EBB71580-06F1-4C3F-9D1C-CFD0CFFA530D}"/>
                </a:ext>
              </a:extLst>
            </p:cNvPr>
            <p:cNvSpPr/>
            <p:nvPr/>
          </p:nvSpPr>
          <p:spPr>
            <a:xfrm>
              <a:off x="1553728" y="2148745"/>
              <a:ext cx="9084544" cy="15537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43">
              <a:extLst>
                <a:ext uri="{FF2B5EF4-FFF2-40B4-BE49-F238E27FC236}">
                  <a16:creationId xmlns:a16="http://schemas.microsoft.com/office/drawing/2014/main" id="{3BD44BB5-4467-4DBB-BB98-02C4229F1B4B}"/>
                </a:ext>
              </a:extLst>
            </p:cNvPr>
            <p:cNvSpPr/>
            <p:nvPr/>
          </p:nvSpPr>
          <p:spPr>
            <a:xfrm>
              <a:off x="1418455" y="5930723"/>
              <a:ext cx="9219819" cy="1099396"/>
            </a:xfrm>
            <a:prstGeom prst="roundRect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FFEF12-7BAA-40C8-841A-34275B4F326C}"/>
                </a:ext>
              </a:extLst>
            </p:cNvPr>
            <p:cNvSpPr/>
            <p:nvPr/>
          </p:nvSpPr>
          <p:spPr>
            <a:xfrm>
              <a:off x="1474317" y="5956899"/>
              <a:ext cx="9219819" cy="107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125"/>
                </a:spcAft>
              </a:pPr>
              <a:r>
                <a:rPr lang="ru" sz="1200" b="1" dirty="0">
                  <a:solidFill>
                    <a:srgbClr val="FFFFFF"/>
                  </a:solidFill>
                  <a:latin typeface="Roboto" panose="02000000000000000000"/>
                  <a:ea typeface="Times New Roman" panose="02020603050405020304" pitchFamily="18" charset="0"/>
                  <a:cs typeface="Arial" panose="020B0604020202020204" pitchFamily="34" charset="0"/>
                </a:rPr>
                <a:t>Сквозные темы: здравоохранение, охрана и безопасность, цифровизация, гендер, экологическая устойчивость, участие частного сектора, универсальный доступ</a:t>
              </a:r>
              <a:endParaRPr lang="x-none" sz="1200" dirty="0">
                <a:latin typeface="Roboto" panose="0200000000000000000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45">
              <a:extLst>
                <a:ext uri="{FF2B5EF4-FFF2-40B4-BE49-F238E27FC236}">
                  <a16:creationId xmlns:a16="http://schemas.microsoft.com/office/drawing/2014/main" id="{08EF2B02-2FA0-4BE7-82A7-8261326B63AE}"/>
                </a:ext>
              </a:extLst>
            </p:cNvPr>
            <p:cNvSpPr/>
            <p:nvPr/>
          </p:nvSpPr>
          <p:spPr>
            <a:xfrm>
              <a:off x="1387460" y="5790847"/>
              <a:ext cx="9250812" cy="15262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59F66E4B-D114-4016-84BD-8DF9072E8C6A}"/>
              </a:ext>
            </a:extLst>
          </p:cNvPr>
          <p:cNvSpPr/>
          <p:nvPr/>
        </p:nvSpPr>
        <p:spPr>
          <a:xfrm>
            <a:off x="6061041" y="2066118"/>
            <a:ext cx="1064130" cy="193258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9722C0-D2F4-4BAD-AB9A-68EABAC16C34}"/>
              </a:ext>
            </a:extLst>
          </p:cNvPr>
          <p:cNvCxnSpPr>
            <a:stCxn id="37" idx="4"/>
          </p:cNvCxnSpPr>
          <p:nvPr/>
        </p:nvCxnSpPr>
        <p:spPr>
          <a:xfrm>
            <a:off x="6593106" y="3998707"/>
            <a:ext cx="0" cy="10739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9CF5EB2-7572-4601-A1B3-DE28232AB88C}"/>
              </a:ext>
            </a:extLst>
          </p:cNvPr>
          <p:cNvSpPr txBox="1"/>
          <p:nvPr/>
        </p:nvSpPr>
        <p:spPr>
          <a:xfrm>
            <a:off x="0" y="5100905"/>
            <a:ext cx="1200150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" sz="2000" dirty="0">
                <a:solidFill>
                  <a:schemeClr val="tx1">
                    <a:lumMod val="75000"/>
                  </a:schemeClr>
                </a:solidFill>
                <a:latin typeface="Roboto" panose="02000000000000000000"/>
                <a:cs typeface="Arial" panose="020B0604020202020204" pitchFamily="34" charset="0"/>
              </a:rPr>
              <a:t>Маркетинговые стратегии и инициативы по укреплению имиджа стран как безопасных туристических дестинаций;</a:t>
            </a:r>
          </a:p>
          <a:p>
            <a:pPr marL="400050" indent="-400050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ru" sz="2000" dirty="0">
                <a:latin typeface="Arial" panose="020B0604020202020204" pitchFamily="34" charset="0"/>
                <a:ea typeface="Calibri" panose="020F0502020204030204" pitchFamily="34" charset="0"/>
              </a:rPr>
              <a:t>Создание общего бренда «</a:t>
            </a:r>
            <a:r>
              <a:rPr lang="ru" sz="2000" b="1" dirty="0">
                <a:latin typeface="Arial" panose="020B0604020202020204" pitchFamily="34" charset="0"/>
                <a:ea typeface="Calibri" panose="020F0502020204030204" pitchFamily="34" charset="0"/>
              </a:rPr>
              <a:t>Visit Silk Road</a:t>
            </a:r>
            <a:r>
              <a:rPr lang="ru" sz="2000" dirty="0">
                <a:latin typeface="Arial" panose="020B0604020202020204" pitchFamily="34" charset="0"/>
                <a:ea typeface="Calibri" panose="020F0502020204030204" pitchFamily="34" charset="0"/>
              </a:rPr>
              <a:t>» посредством развития </a:t>
            </a:r>
            <a:r>
              <a:rPr lang="ru" sz="2000" b="1" dirty="0">
                <a:latin typeface="Arial" panose="020B0604020202020204" pitchFamily="34" charset="0"/>
                <a:ea typeface="Calibri" panose="020F0502020204030204" pitchFamily="34" charset="0"/>
              </a:rPr>
              <a:t>туристического веб-портала ЦАРЭС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Roboto" panose="0200000000000000000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120A2F6-D33F-D846-BA6B-92C4DEAE819F}"/>
              </a:ext>
            </a:extLst>
          </p:cNvPr>
          <p:cNvSpPr/>
          <p:nvPr/>
        </p:nvSpPr>
        <p:spPr>
          <a:xfrm>
            <a:off x="1422400" y="818725"/>
            <a:ext cx="8853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1" dirty="0">
                <a:latin typeface="Roboto" panose="02000000000000000000"/>
                <a:cs typeface="Arial" panose="020B0604020202020204" pitchFamily="34" charset="0"/>
              </a:rPr>
              <a:t>Портал предоставляет контент разным аудиториям, что создает синергию трафика и возможности для поддержания усточивости проекта.</a:t>
            </a:r>
            <a:endParaRPr lang="x-none" dirty="0">
              <a:latin typeface="Roboto" panose="02000000000000000000"/>
            </a:endParaRPr>
          </a:p>
        </p:txBody>
      </p:sp>
      <p:sp>
        <p:nvSpPr>
          <p:cNvPr id="29" name="CaixaDeTexto 12">
            <a:extLst>
              <a:ext uri="{FF2B5EF4-FFF2-40B4-BE49-F238E27FC236}">
                <a16:creationId xmlns:a16="http://schemas.microsoft.com/office/drawing/2014/main" id="{BE1EEFF4-23F8-7840-8A33-C484E948F2CE}"/>
              </a:ext>
            </a:extLst>
          </p:cNvPr>
          <p:cNvSpPr txBox="1"/>
          <p:nvPr/>
        </p:nvSpPr>
        <p:spPr>
          <a:xfrm>
            <a:off x="1899783" y="1524915"/>
            <a:ext cx="19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" b="1" dirty="0">
                <a:latin typeface="Roboto" panose="02000000000000000000"/>
              </a:rPr>
              <a:t>Туристический контент</a:t>
            </a:r>
          </a:p>
        </p:txBody>
      </p:sp>
      <p:sp>
        <p:nvSpPr>
          <p:cNvPr id="39" name="CaixaDeTexto 17">
            <a:extLst>
              <a:ext uri="{FF2B5EF4-FFF2-40B4-BE49-F238E27FC236}">
                <a16:creationId xmlns:a16="http://schemas.microsoft.com/office/drawing/2014/main" id="{EA743B8B-643A-8B48-82D5-1315AC9861D8}"/>
              </a:ext>
            </a:extLst>
          </p:cNvPr>
          <p:cNvSpPr txBox="1"/>
          <p:nvPr/>
        </p:nvSpPr>
        <p:spPr>
          <a:xfrm>
            <a:off x="1709827" y="4216268"/>
            <a:ext cx="2311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" b="1" dirty="0">
                <a:latin typeface="Roboto" panose="02000000000000000000"/>
              </a:rPr>
              <a:t>Институциональный контент</a:t>
            </a:r>
          </a:p>
        </p:txBody>
      </p:sp>
      <p:sp>
        <p:nvSpPr>
          <p:cNvPr id="47" name="CaixaDeTexto 20">
            <a:extLst>
              <a:ext uri="{FF2B5EF4-FFF2-40B4-BE49-F238E27FC236}">
                <a16:creationId xmlns:a16="http://schemas.microsoft.com/office/drawing/2014/main" id="{936D2594-6C8A-ED4C-9C6D-4799A800D799}"/>
              </a:ext>
            </a:extLst>
          </p:cNvPr>
          <p:cNvSpPr txBox="1"/>
          <p:nvPr/>
        </p:nvSpPr>
        <p:spPr>
          <a:xfrm>
            <a:off x="8360279" y="153892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" b="1" dirty="0">
                <a:latin typeface="Roboto" panose="02000000000000000000"/>
              </a:rPr>
              <a:t>Контент для инвесторов</a:t>
            </a:r>
          </a:p>
        </p:txBody>
      </p:sp>
      <p:sp>
        <p:nvSpPr>
          <p:cNvPr id="51" name="CaixaDeTexto 24">
            <a:extLst>
              <a:ext uri="{FF2B5EF4-FFF2-40B4-BE49-F238E27FC236}">
                <a16:creationId xmlns:a16="http://schemas.microsoft.com/office/drawing/2014/main" id="{9300997C-69BF-194B-B4C5-B1729384011A}"/>
              </a:ext>
            </a:extLst>
          </p:cNvPr>
          <p:cNvSpPr txBox="1"/>
          <p:nvPr/>
        </p:nvSpPr>
        <p:spPr>
          <a:xfrm>
            <a:off x="7595575" y="4184547"/>
            <a:ext cx="344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" b="1" dirty="0">
                <a:latin typeface="Roboto" panose="02000000000000000000"/>
              </a:rPr>
              <a:t>Образовательный контент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95175-6B10-419E-AC29-A3366F24BDCF}"/>
              </a:ext>
            </a:extLst>
          </p:cNvPr>
          <p:cNvSpPr txBox="1"/>
          <p:nvPr/>
        </p:nvSpPr>
        <p:spPr>
          <a:xfrm>
            <a:off x="4158262" y="287023"/>
            <a:ext cx="4410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" sz="2000" b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Туристический веб-портал ЦАРЭС: Содержание</a:t>
            </a:r>
            <a:endParaRPr lang="en-US" sz="2000" b="1">
              <a:solidFill>
                <a:srgbClr val="002060"/>
              </a:solidFill>
              <a:latin typeface="Roboto"/>
            </a:endParaRPr>
          </a:p>
        </p:txBody>
      </p:sp>
      <p:sp>
        <p:nvSpPr>
          <p:cNvPr id="3" name="Retângulo arredondado 11">
            <a:extLst>
              <a:ext uri="{FF2B5EF4-FFF2-40B4-BE49-F238E27FC236}">
                <a16:creationId xmlns:a16="http://schemas.microsoft.com/office/drawing/2014/main" id="{6CA8EB92-F5A3-AADD-FAA2-0690BC52B2A4}"/>
              </a:ext>
            </a:extLst>
          </p:cNvPr>
          <p:cNvSpPr/>
          <p:nvPr/>
        </p:nvSpPr>
        <p:spPr>
          <a:xfrm>
            <a:off x="292768" y="1929123"/>
            <a:ext cx="5307301" cy="2072166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Страны, регионы и активы, кластеры, опыт партнеров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(Где, Что, Как, Кто)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66367"/>
              </a:solidFill>
              <a:effectLst/>
              <a:uLnTx/>
              <a:uFillTx/>
              <a:latin typeface="Roboto" panose="02000000000000000000"/>
              <a:ea typeface="+mn-ea"/>
              <a:cs typeface="+mn-cs"/>
            </a:endParaRP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Путеводители и редакционные статьи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(Агрегаторы, Сторителлинг, Конструкторы трафика, SEO/оптимизация поисковых систем)</a:t>
            </a:r>
          </a:p>
        </p:txBody>
      </p:sp>
      <p:sp>
        <p:nvSpPr>
          <p:cNvPr id="5" name="Retângulo arredondado 19">
            <a:extLst>
              <a:ext uri="{FF2B5EF4-FFF2-40B4-BE49-F238E27FC236}">
                <a16:creationId xmlns:a16="http://schemas.microsoft.com/office/drawing/2014/main" id="{5BDFA7B3-E5BC-3DA0-AAAB-D65AB3767769}"/>
              </a:ext>
            </a:extLst>
          </p:cNvPr>
          <p:cNvSpPr/>
          <p:nvPr/>
        </p:nvSpPr>
        <p:spPr>
          <a:xfrm>
            <a:off x="6308084" y="1903718"/>
            <a:ext cx="5449224" cy="2030431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Инвестиционные положения и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                </a:t>
            </a: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законодательство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(нормативная база, механизмы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    </a:t>
            </a: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финансирования и альтернативы для каждой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  </a:t>
            </a: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страны и региона)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       </a:t>
            </a: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Инвестиционные проекты (R)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      </a:t>
            </a:r>
            <a:r>
              <a:rPr kumimoji="0" lang="ru" sz="1800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(Инвестиционные проекты в сфере туризма)</a:t>
            </a:r>
          </a:p>
        </p:txBody>
      </p:sp>
      <p:sp>
        <p:nvSpPr>
          <p:cNvPr id="7" name="Retângulo arredondado 15">
            <a:extLst>
              <a:ext uri="{FF2B5EF4-FFF2-40B4-BE49-F238E27FC236}">
                <a16:creationId xmlns:a16="http://schemas.microsoft.com/office/drawing/2014/main" id="{25764235-742D-3D87-5F28-7FFAD1FB6FDA}"/>
              </a:ext>
            </a:extLst>
          </p:cNvPr>
          <p:cNvSpPr/>
          <p:nvPr/>
        </p:nvSpPr>
        <p:spPr>
          <a:xfrm>
            <a:off x="292767" y="4585600"/>
            <a:ext cx="5307301" cy="1771921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Развитие туризма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Данные и статистика туризма (R)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Туристические публикации (R)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События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Контакты</a:t>
            </a:r>
          </a:p>
        </p:txBody>
      </p:sp>
      <p:sp>
        <p:nvSpPr>
          <p:cNvPr id="8" name="Retângulo arredondado 22">
            <a:extLst>
              <a:ext uri="{FF2B5EF4-FFF2-40B4-BE49-F238E27FC236}">
                <a16:creationId xmlns:a16="http://schemas.microsoft.com/office/drawing/2014/main" id="{B61B0855-1BC0-6CCF-5E3B-EE9364C4F056}"/>
              </a:ext>
            </a:extLst>
          </p:cNvPr>
          <p:cNvSpPr/>
          <p:nvPr/>
        </p:nvSpPr>
        <p:spPr>
          <a:xfrm>
            <a:off x="6308084" y="4585600"/>
            <a:ext cx="5449224" cy="1771921"/>
          </a:xfrm>
          <a:prstGeom prst="roundRect">
            <a:avLst>
              <a:gd name="adj" fmla="val 5497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Программы обучения</a:t>
            </a:r>
          </a:p>
          <a:p>
            <a:pPr lvl="1">
              <a:defRPr/>
            </a:pPr>
            <a:r>
              <a:rPr kumimoji="0" lang="ru" b="0" i="0" u="none" strike="noStrike" kern="1200" cap="none" spc="0" normalizeH="0" baseline="0" noProof="0" dirty="0">
                <a:ln>
                  <a:noFill/>
                </a:ln>
                <a:solidFill>
                  <a:srgbClr val="566367"/>
                </a:solidFill>
                <a:effectLst/>
                <a:uLnTx/>
                <a:uFillTx/>
                <a:latin typeface="Roboto" panose="02000000000000000000"/>
                <a:ea typeface="+mn-ea"/>
                <a:cs typeface="+mn-cs"/>
              </a:rPr>
              <a:t>(практическая информация, стипендии и спонсируемые государством программы для обучения в сфере туризма и гостеприимства в странах Шелкового пути)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83597922-2EB4-2A41-9E25-AB52B7E6AF3F}"/>
              </a:ext>
            </a:extLst>
          </p:cNvPr>
          <p:cNvSpPr/>
          <p:nvPr/>
        </p:nvSpPr>
        <p:spPr>
          <a:xfrm>
            <a:off x="4899224" y="3567258"/>
            <a:ext cx="1818804" cy="13522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" sz="2000" dirty="0">
                <a:solidFill>
                  <a:schemeClr val="bg2">
                    <a:lumMod val="10000"/>
                  </a:schemeClr>
                </a:solidFill>
                <a:latin typeface="Roboto" panose="02000000000000000000"/>
              </a:rPr>
              <a:t>синергия</a:t>
            </a:r>
          </a:p>
        </p:txBody>
      </p:sp>
    </p:spTree>
    <p:extLst>
      <p:ext uri="{BB962C8B-B14F-4D97-AF65-F5344CB8AC3E}">
        <p14:creationId xmlns:p14="http://schemas.microsoft.com/office/powerpoint/2010/main" val="68334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3D918-7F90-9B53-F586-3E9FBC19D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511" b="2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79AD2-52A6-40AA-A8BF-2F1676AA7E86}"/>
              </a:ext>
            </a:extLst>
          </p:cNvPr>
          <p:cNvSpPr txBox="1"/>
          <p:nvPr/>
        </p:nvSpPr>
        <p:spPr>
          <a:xfrm>
            <a:off x="481029" y="1370096"/>
            <a:ext cx="5269676" cy="213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400" b="1" dirty="0">
                <a:solidFill>
                  <a:schemeClr val="bg1"/>
                </a:solidFill>
              </a:rPr>
              <a:t>Добро пожаловать на виртуальный туристический портал ЦАРЭС </a:t>
            </a:r>
            <a:r>
              <a:rPr lang="ru-RU" sz="4400" b="1" dirty="0">
                <a:solidFill>
                  <a:schemeClr val="bg1"/>
                </a:solidFill>
                <a:hlinkClick r:id="rId4"/>
              </a:rPr>
              <a:t>www.visitsilkroad.org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45218D-356F-913A-BDDD-3A5E6170DC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92" y="87202"/>
            <a:ext cx="1076961" cy="107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1393A-6273-439B-AACF-16ED5D6812F4}"/>
              </a:ext>
            </a:extLst>
          </p:cNvPr>
          <p:cNvSpPr txBox="1"/>
          <p:nvPr/>
        </p:nvSpPr>
        <p:spPr>
          <a:xfrm>
            <a:off x="532543" y="-5028"/>
            <a:ext cx="11126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solidFill>
                  <a:srgbClr val="002060"/>
                </a:solidFill>
                <a:latin typeface="Roboto"/>
                <a:cs typeface="Arial" panose="020B0604020202020204" pitchFamily="34" charset="0"/>
              </a:rPr>
              <a:t>www.visitsilkroad.org</a:t>
            </a:r>
            <a:endParaRPr lang="en-US" sz="2800" b="1" dirty="0">
              <a:solidFill>
                <a:srgbClr val="002060"/>
              </a:solidFill>
              <a:latin typeface="Roboto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0DE8AD3-029F-F439-55FF-B3256D7967F7}"/>
              </a:ext>
            </a:extLst>
          </p:cNvPr>
          <p:cNvGrpSpPr/>
          <p:nvPr/>
        </p:nvGrpSpPr>
        <p:grpSpPr>
          <a:xfrm>
            <a:off x="7690462" y="5392494"/>
            <a:ext cx="4416972" cy="1465506"/>
            <a:chOff x="4243895" y="3459124"/>
            <a:chExt cx="3407329" cy="12542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110A25-2150-3892-DC85-5803616F4A4E}"/>
                </a:ext>
              </a:extLst>
            </p:cNvPr>
            <p:cNvSpPr txBox="1"/>
            <p:nvPr/>
          </p:nvSpPr>
          <p:spPr>
            <a:xfrm>
              <a:off x="4243895" y="3459124"/>
              <a:ext cx="3342097" cy="263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Aft>
                  <a:spcPts val="600"/>
                </a:spcAft>
                <a:defRPr sz="2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/>
                <a:t>Путеводитель по достопримечательностям</a:t>
              </a:r>
              <a:endParaRPr lang="en-GB" sz="1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678587F-3BDA-1631-5D5A-A8CEAC3BE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3896" y="3779630"/>
              <a:ext cx="3407328" cy="93373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06EB1AA-0C67-A165-5DBC-B2988CF6D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903" y="739923"/>
            <a:ext cx="4586097" cy="1973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0E4375-8F56-B524-87F2-B3ABC05E2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3" y="764413"/>
            <a:ext cx="7569200" cy="567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9426B-1193-984E-C596-C4C703B1D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903" y="2291582"/>
            <a:ext cx="4586097" cy="2176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D8BF36-8788-894D-048E-33DE66C61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903" y="4196599"/>
            <a:ext cx="4416972" cy="109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90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15EE5F-EB85-7941-ABA8-1A3A640B7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5641640"/>
            <a:ext cx="919498" cy="919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5DEC36-4EE4-6F4B-89C8-3B27E5B54C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919" y="5484177"/>
            <a:ext cx="1076961" cy="10769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881AFB-B17E-BCA0-E0E3-0CB07EB51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150" y="170385"/>
            <a:ext cx="7772400" cy="6517229"/>
          </a:xfrm>
          <a:prstGeom prst="rect">
            <a:avLst/>
          </a:prstGeom>
        </p:spPr>
      </p:pic>
      <p:pic>
        <p:nvPicPr>
          <p:cNvPr id="4" name="Picture 3" descr="A logo with a yellow and red circl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E5079140-ED23-2AF4-B056-2F046427A4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813"/>
          <a:stretch/>
        </p:blipFill>
        <p:spPr>
          <a:xfrm>
            <a:off x="541455" y="1948543"/>
            <a:ext cx="4904928" cy="18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38961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DCI-Master">
  <a:themeElements>
    <a:clrScheme name="Dornier Consulting">
      <a:dk1>
        <a:srgbClr val="566367"/>
      </a:dk1>
      <a:lt1>
        <a:srgbClr val="FFFFFF"/>
      </a:lt1>
      <a:dk2>
        <a:srgbClr val="566367"/>
      </a:dk2>
      <a:lt2>
        <a:srgbClr val="E7EBF0"/>
      </a:lt2>
      <a:accent1>
        <a:srgbClr val="FBBA00"/>
      </a:accent1>
      <a:accent2>
        <a:srgbClr val="EF7D00"/>
      </a:accent2>
      <a:accent3>
        <a:srgbClr val="006EB7"/>
      </a:accent3>
      <a:accent4>
        <a:srgbClr val="B61F29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7" ma:contentTypeDescription="Create a new document." ma:contentTypeScope="" ma:versionID="30482bcb042da94300ab269d05646591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43fff43ee8f6aa09ff18a5919b1d8d27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22654F65-6E1F-4318-8705-D93F59FE4D32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B4FA3B7-46AE-48E3-B97A-5B2E336EE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339BD7-50E4-4785-B9CE-130B93691D1D}">
  <ds:schemaRefs>
    <ds:schemaRef ds:uri="f668aa56-9285-4561-92d6-d6343913a899"/>
    <ds:schemaRef ds:uri="http://purl.org/dc/terms/"/>
    <ds:schemaRef ds:uri="http://schemas.microsoft.com/office/2006/documentManagement/types"/>
    <ds:schemaRef ds:uri="4d0bf39f-aee5-4194-a8cf-9eb94d977901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1fdd505-2570-46c2-bd04-3e0f2d874cf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DCI_Powerpoint_Templates</Template>
  <TotalTime>49</TotalTime>
  <Words>305</Words>
  <Application>Microsoft Office PowerPoint</Application>
  <PresentationFormat>Widescreen</PresentationFormat>
  <Paragraphs>46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Roboto</vt:lpstr>
      <vt:lpstr>Wingdings</vt:lpstr>
      <vt:lpstr>blank</vt:lpstr>
      <vt:lpstr>1_DCI-Master</vt:lpstr>
      <vt:lpstr>2_DCI-Master</vt:lpstr>
      <vt:lpstr>3_DCI-Master</vt:lpstr>
      <vt:lpstr>4_DCI-Master</vt:lpstr>
      <vt:lpstr>think-cell Folie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Irene de Roma</dc:creator>
  <cp:keywords/>
  <dc:description/>
  <cp:lastModifiedBy>Reneli Gloria</cp:lastModifiedBy>
  <cp:revision>5</cp:revision>
  <cp:lastPrinted>2019-08-18T10:17:53Z</cp:lastPrinted>
  <dcterms:created xsi:type="dcterms:W3CDTF">2016-02-04T20:47:29Z</dcterms:created>
  <dcterms:modified xsi:type="dcterms:W3CDTF">2023-10-17T04:07:09Z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17d4574-7375-4d17-b29c-6e4c6df0fcb0_Enabled">
    <vt:lpwstr>true</vt:lpwstr>
  </property>
  <property fmtid="{D5CDD505-2E9C-101B-9397-08002B2CF9AE}" pid="3" name="MSIP_Label_817d4574-7375-4d17-b29c-6e4c6df0fcb0_SetDate">
    <vt:lpwstr>2023-04-13T08:28:17Z</vt:lpwstr>
  </property>
  <property fmtid="{D5CDD505-2E9C-101B-9397-08002B2CF9AE}" pid="4" name="MSIP_Label_817d4574-7375-4d17-b29c-6e4c6df0fcb0_Method">
    <vt:lpwstr>Standard</vt:lpwstr>
  </property>
  <property fmtid="{D5CDD505-2E9C-101B-9397-08002B2CF9AE}" pid="5" name="MSIP_Label_817d4574-7375-4d17-b29c-6e4c6df0fcb0_Name">
    <vt:lpwstr>ADB Internal</vt:lpwstr>
  </property>
  <property fmtid="{D5CDD505-2E9C-101B-9397-08002B2CF9AE}" pid="6" name="MSIP_Label_817d4574-7375-4d17-b29c-6e4c6df0fcb0_SiteId">
    <vt:lpwstr>9495d6bb-41c2-4c58-848f-92e52cf3d640</vt:lpwstr>
  </property>
  <property fmtid="{D5CDD505-2E9C-101B-9397-08002B2CF9AE}" pid="7" name="MSIP_Label_817d4574-7375-4d17-b29c-6e4c6df0fcb0_ActionId">
    <vt:lpwstr>7ecc9fe6-a3c1-454a-b1a7-8fcdd66eb6a8</vt:lpwstr>
  </property>
  <property fmtid="{D5CDD505-2E9C-101B-9397-08002B2CF9AE}" pid="8" name="MSIP_Label_817d4574-7375-4d17-b29c-6e4c6df0fcb0_ContentBits">
    <vt:lpwstr>2</vt:lpwstr>
  </property>
  <property fmtid="{D5CDD505-2E9C-101B-9397-08002B2CF9AE}" pid="9" name="ClassificationContentMarkingFooterLocations">
    <vt:lpwstr>blank:3\1_DCI-Master:3\2_DCI-Master:3\3_DCI-Master:3\4_DCI-Master:3</vt:lpwstr>
  </property>
  <property fmtid="{D5CDD505-2E9C-101B-9397-08002B2CF9AE}" pid="10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11" name="ContentTypeId">
    <vt:lpwstr>0x0101009FDAEA74914DCF4CB1BBCF0E2E5EDB11</vt:lpwstr>
  </property>
  <property fmtid="{D5CDD505-2E9C-101B-9397-08002B2CF9AE}" pid="12" name="MediaServiceImageTags">
    <vt:lpwstr/>
  </property>
</Properties>
</file>