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7" r:id="rId7"/>
    <p:sldMasterId id="2147483669" r:id="rId8"/>
  </p:sldMasterIdLst>
  <p:notesMasterIdLst>
    <p:notesMasterId r:id="rId15"/>
  </p:notesMasterIdLst>
  <p:sldIdLst>
    <p:sldId id="256" r:id="rId9"/>
    <p:sldId id="1174" r:id="rId10"/>
    <p:sldId id="1171" r:id="rId11"/>
    <p:sldId id="1238" r:id="rId12"/>
    <p:sldId id="1240" r:id="rId13"/>
    <p:sldId id="12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1026" userDrawn="1">
          <p15:clr>
            <a:srgbClr val="A4A3A4"/>
          </p15:clr>
        </p15:guide>
        <p15:guide id="6" orient="horz" pos="41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Faria" initials="CF" lastIdx="1" clrIdx="0"/>
  <p:cmAuthor id="2" name="Carlos Faria" initials="CF [2]" lastIdx="1" clrIdx="1"/>
  <p:cmAuthor id="3" name="Carlos Faria" initials="CF [3]" lastIdx="1" clrIdx="2"/>
  <p:cmAuthor id="4" name="Carlos Faria" initials="CF [4]" lastIdx="1" clrIdx="3"/>
  <p:cmAuthor id="5" name="Carlos Faria" initials="CF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FADA"/>
    <a:srgbClr val="8EFA00"/>
    <a:srgbClr val="0000CC"/>
    <a:srgbClr val="D3F3F4"/>
    <a:srgbClr val="52D28D"/>
    <a:srgbClr val="009193"/>
    <a:srgbClr val="9437FF"/>
    <a:srgbClr val="F7FDE6"/>
    <a:srgbClr val="000000"/>
    <a:srgbClr val="FF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F7484-78F2-7B4D-8CBC-E98EBC6FFAEC}" v="12" dt="2023-10-15T05:55:40.051"/>
  </p1510:revLst>
</p1510:revInfo>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224"/>
  </p:normalViewPr>
  <p:slideViewPr>
    <p:cSldViewPr snapToGrid="0">
      <p:cViewPr varScale="1">
        <p:scale>
          <a:sx n="67" d="100"/>
          <a:sy n="67" d="100"/>
        </p:scale>
        <p:origin x="1267" y="53"/>
      </p:cViewPr>
      <p:guideLst>
        <p:guide orient="horz" pos="2183"/>
        <p:guide pos="3840"/>
        <p:guide pos="211"/>
        <p:guide pos="7469"/>
        <p:guide orient="horz" pos="1026"/>
        <p:guide orient="horz" pos="41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2D9A2-3941-F84F-8D07-1977B45EA268}"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6F916-C28C-ED45-811A-744DB773F331}" type="slidenum">
              <a:rPr lang="en-US" smtClean="0"/>
              <a:t>‹#›</a:t>
            </a:fld>
            <a:endParaRPr lang="en-US"/>
          </a:p>
        </p:txBody>
      </p:sp>
    </p:spTree>
    <p:extLst>
      <p:ext uri="{BB962C8B-B14F-4D97-AF65-F5344CB8AC3E}">
        <p14:creationId xmlns:p14="http://schemas.microsoft.com/office/powerpoint/2010/main" val="173568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A6F916-C28C-ED45-811A-744DB773F331}" type="slidenum">
              <a:rPr lang="en-US" smtClean="0"/>
              <a:t>1</a:t>
            </a:fld>
            <a:endParaRPr lang="en-US"/>
          </a:p>
        </p:txBody>
      </p:sp>
    </p:spTree>
    <p:extLst>
      <p:ext uri="{BB962C8B-B14F-4D97-AF65-F5344CB8AC3E}">
        <p14:creationId xmlns:p14="http://schemas.microsoft.com/office/powerpoint/2010/main" val="63570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2</a:t>
            </a:fld>
            <a:endParaRPr lang="en-US"/>
          </a:p>
        </p:txBody>
      </p:sp>
    </p:spTree>
    <p:extLst>
      <p:ext uri="{BB962C8B-B14F-4D97-AF65-F5344CB8AC3E}">
        <p14:creationId xmlns:p14="http://schemas.microsoft.com/office/powerpoint/2010/main" val="310697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106363" y="750888"/>
            <a:ext cx="6665912"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3464" marR="0" indent="-283464" algn="l" rtl="0" eaLnBrk="1" fontAlgn="auto" latinLnBrk="0" hangingPunct="1">
              <a:spcBef>
                <a:spcPts val="0"/>
              </a:spcBef>
              <a:spcAft>
                <a:spcPts val="0"/>
              </a:spcAft>
            </a:pPr>
            <a:r>
              <a:rPr lang="en-US" sz="1200" b="0" i="0" u="none" strike="noStrike" dirty="0">
                <a:effectLst/>
                <a:latin typeface="Arial" panose="020B0604020202020204" pitchFamily="34" charset="0"/>
              </a:rPr>
              <a:t>The </a:t>
            </a:r>
            <a:r>
              <a:rPr lang="en-US" sz="1200" b="0" i="0" u="none" strike="noStrike" dirty="0" err="1">
                <a:effectLst/>
                <a:latin typeface="Arial" panose="020B0604020202020204" pitchFamily="34" charset="0"/>
              </a:rPr>
              <a:t>VisitSilkRoad</a:t>
            </a:r>
            <a:r>
              <a:rPr lang="en-US" sz="1200" b="0" i="0" u="none" strike="noStrike" dirty="0">
                <a:effectLst/>
                <a:latin typeface="Arial" panose="020B0604020202020204" pitchFamily="34" charset="0"/>
              </a:rPr>
              <a:t> tourism portal is an important tool to share knowledge, information and direct tourists within the region</a:t>
            </a:r>
          </a:p>
          <a:p>
            <a:pPr marL="283464" marR="0" indent="-283464" algn="l" rtl="0" eaLnBrk="1" fontAlgn="auto" latinLnBrk="0" hangingPunct="1">
              <a:spcBef>
                <a:spcPts val="0"/>
              </a:spcBef>
              <a:spcAft>
                <a:spcPts val="0"/>
              </a:spcAft>
            </a:pPr>
            <a:endParaRPr lang="en-US" sz="1200" b="0" i="0" u="none" strike="noStrike" dirty="0">
              <a:effectLst/>
              <a:latin typeface="Arial" panose="020B0604020202020204" pitchFamily="34" charset="0"/>
            </a:endParaRPr>
          </a:p>
          <a:p>
            <a:pPr marL="283464" marR="0" indent="-283464" algn="l" rtl="0" eaLnBrk="1" fontAlgn="auto" latinLnBrk="0" hangingPunct="1">
              <a:spcBef>
                <a:spcPts val="0"/>
              </a:spcBef>
              <a:spcAft>
                <a:spcPts val="0"/>
              </a:spcAft>
            </a:pPr>
            <a:r>
              <a:rPr lang="en-US" sz="1200" b="0" i="0" u="none" strike="noStrike" dirty="0">
                <a:effectLst/>
                <a:latin typeface="Arial" panose="020B0604020202020204" pitchFamily="34" charset="0"/>
              </a:rPr>
              <a:t>The future activities including capacity building programs will support and promote the local private sector and the tourism agencies from CAREC countries to build skills and capacity in delivering sustainable services and embrace a green economy</a:t>
            </a:r>
            <a:endParaRPr lang="es-ES" dirty="0"/>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3</a:t>
            </a:fld>
            <a:endParaRPr lang="es-ES"/>
          </a:p>
        </p:txBody>
      </p:sp>
    </p:spTree>
    <p:extLst>
      <p:ext uri="{BB962C8B-B14F-4D97-AF65-F5344CB8AC3E}">
        <p14:creationId xmlns:p14="http://schemas.microsoft.com/office/powerpoint/2010/main" val="172797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4</a:t>
            </a:fld>
            <a:endParaRPr lang="en-US"/>
          </a:p>
        </p:txBody>
      </p:sp>
    </p:spTree>
    <p:extLst>
      <p:ext uri="{BB962C8B-B14F-4D97-AF65-F5344CB8AC3E}">
        <p14:creationId xmlns:p14="http://schemas.microsoft.com/office/powerpoint/2010/main" val="26357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A6F916-C28C-ED45-811A-744DB773F331}" type="slidenum">
              <a:rPr lang="en-US" smtClean="0"/>
              <a:t>5</a:t>
            </a:fld>
            <a:endParaRPr lang="en-US"/>
          </a:p>
        </p:txBody>
      </p:sp>
    </p:spTree>
    <p:extLst>
      <p:ext uri="{BB962C8B-B14F-4D97-AF65-F5344CB8AC3E}">
        <p14:creationId xmlns:p14="http://schemas.microsoft.com/office/powerpoint/2010/main" val="3512655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CI-Deckblatt">
    <p:spTree>
      <p:nvGrpSpPr>
        <p:cNvPr id="1" name=""/>
        <p:cNvGrpSpPr/>
        <p:nvPr/>
      </p:nvGrpSpPr>
      <p:grpSpPr>
        <a:xfrm>
          <a:off x="0" y="0"/>
          <a:ext cx="0" cy="0"/>
          <a:chOff x="0" y="0"/>
          <a:chExt cx="0" cy="0"/>
        </a:xfrm>
      </p:grpSpPr>
      <p:sp>
        <p:nvSpPr>
          <p:cNvPr id="4" name="Textfeld 5">
            <a:extLst>
              <a:ext uri="{FF2B5EF4-FFF2-40B4-BE49-F238E27FC236}">
                <a16:creationId xmlns:a16="http://schemas.microsoft.com/office/drawing/2014/main" id="{0DB6712F-B365-DA4E-9CA0-74F337434899}"/>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7" name="Rectangle 6">
            <a:extLst>
              <a:ext uri="{FF2B5EF4-FFF2-40B4-BE49-F238E27FC236}">
                <a16:creationId xmlns:a16="http://schemas.microsoft.com/office/drawing/2014/main" id="{3658C7E3-76A5-0A4C-8984-F8DFF11A98F5}"/>
              </a:ext>
            </a:extLst>
          </p:cNvPr>
          <p:cNvSpPr/>
          <p:nvPr userDrawn="1"/>
        </p:nvSpPr>
        <p:spPr>
          <a:xfrm>
            <a:off x="1236134" y="6289666"/>
            <a:ext cx="9719733" cy="253916"/>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Internal Project Team Presentation 18.03.2022</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5B847656-5D52-9A4B-B1EB-E2E8AE0F4EF9}"/>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5FD1140-DA54-8347-AFA1-BDF7FE506B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3" name="Picture 12">
            <a:extLst>
              <a:ext uri="{FF2B5EF4-FFF2-40B4-BE49-F238E27FC236}">
                <a16:creationId xmlns:a16="http://schemas.microsoft.com/office/drawing/2014/main" id="{4A968EF2-CDB3-C347-8A50-E693D12EC8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Tree>
    <p:extLst>
      <p:ext uri="{BB962C8B-B14F-4D97-AF65-F5344CB8AC3E}">
        <p14:creationId xmlns:p14="http://schemas.microsoft.com/office/powerpoint/2010/main" val="167079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7D8F-5BE9-4D23-9631-D6C9872ABBD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E30A21-199D-41AE-986B-912EEC5C153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84E13F-3AC2-449B-95DD-FFF97B14C5DF}"/>
              </a:ext>
            </a:extLst>
          </p:cNvPr>
          <p:cNvSpPr>
            <a:spLocks noGrp="1"/>
          </p:cNvSpPr>
          <p:nvPr>
            <p:ph type="dt" sz="half" idx="10"/>
          </p:nvPr>
        </p:nvSpPr>
        <p:spPr/>
        <p:txBody>
          <a:bodyPr/>
          <a:lstStyle/>
          <a:p>
            <a:fld id="{B93C1636-BFF2-4E35-8CF1-9054137052FA}" type="datetimeFigureOut">
              <a:rPr lang="en-US" smtClean="0"/>
              <a:t>10/17/2023</a:t>
            </a:fld>
            <a:endParaRPr lang="en-US"/>
          </a:p>
        </p:txBody>
      </p:sp>
      <p:sp>
        <p:nvSpPr>
          <p:cNvPr id="5" name="Footer Placeholder 4">
            <a:extLst>
              <a:ext uri="{FF2B5EF4-FFF2-40B4-BE49-F238E27FC236}">
                <a16:creationId xmlns:a16="http://schemas.microsoft.com/office/drawing/2014/main" id="{29D36630-6B32-4077-B5CD-056373AE0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AA0D3-6DEB-4D29-92D4-105C2A09BAC6}"/>
              </a:ext>
            </a:extLst>
          </p:cNvPr>
          <p:cNvSpPr>
            <a:spLocks noGrp="1"/>
          </p:cNvSpPr>
          <p:nvPr>
            <p:ph type="sldNum" sz="quarter" idx="12"/>
          </p:nvPr>
        </p:nvSpPr>
        <p:spPr/>
        <p:txBody>
          <a:bodyPr/>
          <a:lstStyle/>
          <a:p>
            <a:fld id="{45983321-851B-4985-8465-6B8C616931D9}" type="slidenum">
              <a:rPr lang="en-US" smtClean="0"/>
              <a:t>‹#›</a:t>
            </a:fld>
            <a:endParaRPr lang="en-US"/>
          </a:p>
        </p:txBody>
      </p:sp>
    </p:spTree>
    <p:extLst>
      <p:ext uri="{BB962C8B-B14F-4D97-AF65-F5344CB8AC3E}">
        <p14:creationId xmlns:p14="http://schemas.microsoft.com/office/powerpoint/2010/main" val="142776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13" name="Textfeld 5">
            <a:extLst>
              <a:ext uri="{FF2B5EF4-FFF2-40B4-BE49-F238E27FC236}">
                <a16:creationId xmlns:a16="http://schemas.microsoft.com/office/drawing/2014/main" id="{411BC9A1-A8EA-CB48-B8C4-1FD68188BB04}"/>
              </a:ext>
            </a:extLst>
          </p:cNvPr>
          <p:cNvSpPr txBox="1"/>
          <p:nvPr userDrawn="1"/>
        </p:nvSpPr>
        <p:spPr>
          <a:xfrm>
            <a:off x="11296063" y="6424049"/>
            <a:ext cx="356188" cy="261610"/>
          </a:xfrm>
          <a:prstGeom prst="rect">
            <a:avLst/>
          </a:prstGeom>
          <a:noFill/>
        </p:spPr>
        <p:txBody>
          <a:bodyPr wrap="none" rtlCol="0">
            <a:spAutoFit/>
          </a:bodyPr>
          <a:lstStyle/>
          <a:p>
            <a:pPr algn="r"/>
            <a:fld id="{67ECB1E1-6EEE-4A58-B357-D7F23E2723D0}" type="slidenum">
              <a:rPr lang="de-DE" sz="1100" b="0" smtClean="0">
                <a:solidFill>
                  <a:srgbClr val="566367"/>
                </a:solidFill>
                <a:latin typeface="Arial" panose="020B0604020202020204" pitchFamily="34" charset="0"/>
                <a:cs typeface="Arial" panose="020B0604020202020204" pitchFamily="34" charset="0"/>
              </a:rPr>
              <a:pPr algn="r"/>
              <a:t>‹#›</a:t>
            </a:fld>
            <a:endParaRPr lang="de-DE" sz="1100" b="0">
              <a:solidFill>
                <a:srgbClr val="566367"/>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CEA0F2D5-55C5-2A4D-806D-5B4E679ACF90}"/>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16FB951-A042-0F4E-9E81-F0E653F69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9841" y="61196"/>
            <a:ext cx="804033" cy="603025"/>
          </a:xfrm>
          <a:prstGeom prst="rect">
            <a:avLst/>
          </a:prstGeom>
        </p:spPr>
      </p:pic>
      <p:pic>
        <p:nvPicPr>
          <p:cNvPr id="19" name="Picture 18">
            <a:extLst>
              <a:ext uri="{FF2B5EF4-FFF2-40B4-BE49-F238E27FC236}">
                <a16:creationId xmlns:a16="http://schemas.microsoft.com/office/drawing/2014/main" id="{E5C1D184-89CC-7D44-9A21-2F4F6910D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127" y="61196"/>
            <a:ext cx="734623" cy="550967"/>
          </a:xfrm>
          <a:prstGeom prst="rect">
            <a:avLst/>
          </a:prstGeom>
        </p:spPr>
      </p:pic>
    </p:spTree>
    <p:extLst>
      <p:ext uri="{BB962C8B-B14F-4D97-AF65-F5344CB8AC3E}">
        <p14:creationId xmlns:p14="http://schemas.microsoft.com/office/powerpoint/2010/main" val="232171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434420672"/>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43697376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9597526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09699284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7060073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4974571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51228262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3314904678"/>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tiff"/><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tiff"/><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tiff"/><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tiff"/><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5"/>
            </p:custDataLst>
            <p:extLst>
              <p:ext uri="{D42A27DB-BD31-4B8C-83A1-F6EECF244321}">
                <p14:modId xmlns:p14="http://schemas.microsoft.com/office/powerpoint/2010/main" val="196694483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2119" y="1591"/>
                        <a:ext cx="2116" cy="158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22D026E-9ADA-18DF-069E-5F168E57CB86}"/>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70884014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25260006"/>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58" name="Textfeld 5"/>
          <p:cNvSpPr txBox="1"/>
          <p:nvPr/>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cxnSp>
        <p:nvCxnSpPr>
          <p:cNvPr id="10" name="Straight Connector 9">
            <a:extLst>
              <a:ext uri="{FF2B5EF4-FFF2-40B4-BE49-F238E27FC236}">
                <a16:creationId xmlns:a16="http://schemas.microsoft.com/office/drawing/2014/main" id="{61F07C67-E083-A540-BC56-3375020CD3DA}"/>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F843477-1516-A645-B0AA-37EF0D40A3FD}"/>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6F15C6CD-DA8F-3C43-912F-1517EFD0D5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6" name="Picture 15">
            <a:extLst>
              <a:ext uri="{FF2B5EF4-FFF2-40B4-BE49-F238E27FC236}">
                <a16:creationId xmlns:a16="http://schemas.microsoft.com/office/drawing/2014/main" id="{817417D0-37DF-8040-86DB-C8EF5235D4D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3A341A6-E333-9759-2119-DD3410D12535}"/>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151327183"/>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38417339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2" name="Textfeld 5">
            <a:extLst>
              <a:ext uri="{FF2B5EF4-FFF2-40B4-BE49-F238E27FC236}">
                <a16:creationId xmlns:a16="http://schemas.microsoft.com/office/drawing/2014/main" id="{5F6F7542-B8F8-9842-8124-FCA7E7B1B2E7}"/>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7" name="Rectangle 16">
            <a:extLst>
              <a:ext uri="{FF2B5EF4-FFF2-40B4-BE49-F238E27FC236}">
                <a16:creationId xmlns:a16="http://schemas.microsoft.com/office/drawing/2014/main" id="{7F4C6F91-89D7-6747-8573-C16CA570ECD5}"/>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49FE4877-80E4-3F43-8B39-202366A328F4}"/>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36E9AAD-7865-104A-912B-998CE235972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20" name="Picture 19">
            <a:extLst>
              <a:ext uri="{FF2B5EF4-FFF2-40B4-BE49-F238E27FC236}">
                <a16:creationId xmlns:a16="http://schemas.microsoft.com/office/drawing/2014/main" id="{BA292A8C-9724-664E-80B0-CD6DD57190E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8718E547-069F-D913-903F-9DDCE198C898}"/>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4930828"/>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6407837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638F424A-B367-4E4C-B820-A6F6E5E9AE0A}"/>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5" name="Rectangle 14">
            <a:extLst>
              <a:ext uri="{FF2B5EF4-FFF2-40B4-BE49-F238E27FC236}">
                <a16:creationId xmlns:a16="http://schemas.microsoft.com/office/drawing/2014/main" id="{CB7C79BC-87A8-E548-8F17-E22717F63A1A}"/>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03F9225E-DC65-2C41-AA2B-4C87C8C4E2B6}"/>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648C223-B95D-0E40-817F-DC78BB6E436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A9527615-9971-8248-8BC5-A660B610D0F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B63B8DA3-F267-A18B-EC22-0C79863EDAC9}"/>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567769123"/>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899476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387B9C6B-9150-4342-A304-BED95D1486A1}"/>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4" name="Rectangle 13">
            <a:extLst>
              <a:ext uri="{FF2B5EF4-FFF2-40B4-BE49-F238E27FC236}">
                <a16:creationId xmlns:a16="http://schemas.microsoft.com/office/drawing/2014/main" id="{1043151D-746E-844F-B92C-D4B023AA0B84}"/>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AF90F36D-6D8B-614A-9FD6-B9524C97582D}"/>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C8D04A1-9E64-7247-82B4-AFA78F97248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CA6969BA-B669-F04B-9655-1B7CC3233EC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9514545-46C8-2AA7-DC07-79A9CC8B5082}"/>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928523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visitsilkroad.org/staging?_sm_nck=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EA53B6-2983-4E9A-BE3E-539DC9047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983" y="379151"/>
            <a:ext cx="919498" cy="919498"/>
          </a:xfrm>
          <a:prstGeom prst="rect">
            <a:avLst/>
          </a:prstGeom>
        </p:spPr>
      </p:pic>
      <p:pic>
        <p:nvPicPr>
          <p:cNvPr id="2" name="Picture 1">
            <a:extLst>
              <a:ext uri="{FF2B5EF4-FFF2-40B4-BE49-F238E27FC236}">
                <a16:creationId xmlns:a16="http://schemas.microsoft.com/office/drawing/2014/main" id="{D23EE729-96C6-41EA-929D-7155E0878D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809" y="221688"/>
            <a:ext cx="1076961" cy="1076961"/>
          </a:xfrm>
          <a:prstGeom prst="rect">
            <a:avLst/>
          </a:prstGeom>
        </p:spPr>
      </p:pic>
      <p:sp>
        <p:nvSpPr>
          <p:cNvPr id="3" name="Rounded Rectangle 5">
            <a:extLst>
              <a:ext uri="{FF2B5EF4-FFF2-40B4-BE49-F238E27FC236}">
                <a16:creationId xmlns:a16="http://schemas.microsoft.com/office/drawing/2014/main" id="{45FC0D34-2E36-42A2-AE9E-BD858C5199A1}"/>
              </a:ext>
            </a:extLst>
          </p:cNvPr>
          <p:cNvSpPr/>
          <p:nvPr/>
        </p:nvSpPr>
        <p:spPr>
          <a:xfrm>
            <a:off x="627674" y="2208188"/>
            <a:ext cx="5468325" cy="167148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zh-CN" sz="4000" b="1" i="0" u="none"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CAREC旅游门户网站</a:t>
            </a:r>
          </a:p>
          <a:p>
            <a:pPr algn="ctr" rtl="0"/>
            <a:r>
              <a:rPr lang="zh-CN" sz="4000" b="1" i="0" u="none" baseline="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www.visitsilkroad.org</a:t>
            </a:r>
            <a:endParaRPr lang="zh-CN" sz="4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22E3AF2F-209D-9770-3078-3A75C4E0015C}"/>
              </a:ext>
            </a:extLst>
          </p:cNvPr>
          <p:cNvSpPr txBox="1"/>
          <p:nvPr/>
        </p:nvSpPr>
        <p:spPr>
          <a:xfrm>
            <a:off x="915115" y="4139408"/>
            <a:ext cx="4159680" cy="646331"/>
          </a:xfrm>
          <a:prstGeom prst="rect">
            <a:avLst/>
          </a:prstGeom>
          <a:noFill/>
        </p:spPr>
        <p:txBody>
          <a:bodyPr wrap="square">
            <a:spAutoFit/>
          </a:bodyPr>
          <a:lstStyle/>
          <a:p>
            <a:pPr algn="ctr" rtl="0"/>
            <a:r>
              <a:rPr lang="zh-CN" sz="1800" b="1" i="0" u="none"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国别联络人会议 </a:t>
            </a:r>
          </a:p>
          <a:p>
            <a:pPr algn="ctr" rtl="0"/>
            <a:r>
              <a:rPr lang="zh-CN" sz="1800" b="1" i="0" u="none"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2023年10月18日</a:t>
            </a:r>
          </a:p>
        </p:txBody>
      </p:sp>
      <p:pic>
        <p:nvPicPr>
          <p:cNvPr id="4" name="Picture 3">
            <a:extLst>
              <a:ext uri="{FF2B5EF4-FFF2-40B4-BE49-F238E27FC236}">
                <a16:creationId xmlns:a16="http://schemas.microsoft.com/office/drawing/2014/main" id="{46F6A20A-FBBC-A14F-5A29-10ED5D8D96FA}"/>
              </a:ext>
            </a:extLst>
          </p:cNvPr>
          <p:cNvPicPr>
            <a:picLocks noChangeAspect="1"/>
          </p:cNvPicPr>
          <p:nvPr/>
        </p:nvPicPr>
        <p:blipFill>
          <a:blip r:embed="rId5"/>
          <a:stretch>
            <a:fillRect/>
          </a:stretch>
        </p:blipFill>
        <p:spPr>
          <a:xfrm>
            <a:off x="4192337" y="119083"/>
            <a:ext cx="7772400" cy="6517229"/>
          </a:xfrm>
          <a:prstGeom prst="rect">
            <a:avLst/>
          </a:prstGeom>
        </p:spPr>
      </p:pic>
    </p:spTree>
    <p:extLst>
      <p:ext uri="{BB962C8B-B14F-4D97-AF65-F5344CB8AC3E}">
        <p14:creationId xmlns:p14="http://schemas.microsoft.com/office/powerpoint/2010/main" val="190590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5956E-4915-4670-965D-4BB44F4FA470}"/>
              </a:ext>
            </a:extLst>
          </p:cNvPr>
          <p:cNvSpPr txBox="1"/>
          <p:nvPr/>
        </p:nvSpPr>
        <p:spPr>
          <a:xfrm>
            <a:off x="4603691" y="129861"/>
            <a:ext cx="3161443" cy="400110"/>
          </a:xfrm>
          <a:prstGeom prst="rect">
            <a:avLst/>
          </a:prstGeom>
          <a:noFill/>
        </p:spPr>
        <p:txBody>
          <a:bodyPr wrap="none" rtlCol="0">
            <a:spAutoFit/>
          </a:bodyPr>
          <a:lstStyle/>
          <a:p>
            <a:pPr algn="ctr" rtl="0"/>
            <a:r>
              <a:rPr lang="zh-CN" sz="2000" b="1" i="0" u="none"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《CAREC旅游战略2030》</a:t>
            </a:r>
            <a:endParaRPr lang="zh-CN"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DF1944AE-26CE-4072-ADD8-CE0E8B7A43C6}"/>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224131" y="1177515"/>
            <a:ext cx="2319609" cy="3225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747374AD-42BA-4EA1-9370-71B77ECBE858}"/>
              </a:ext>
            </a:extLst>
          </p:cNvPr>
          <p:cNvGrpSpPr/>
          <p:nvPr/>
        </p:nvGrpSpPr>
        <p:grpSpPr>
          <a:xfrm>
            <a:off x="215815" y="880110"/>
            <a:ext cx="8583991" cy="4480560"/>
            <a:chOff x="1387460" y="914524"/>
            <a:chExt cx="9306676" cy="6115595"/>
          </a:xfrm>
        </p:grpSpPr>
        <p:sp>
          <p:nvSpPr>
            <p:cNvPr id="5" name="Triangle 41">
              <a:extLst>
                <a:ext uri="{FF2B5EF4-FFF2-40B4-BE49-F238E27FC236}">
                  <a16:creationId xmlns:a16="http://schemas.microsoft.com/office/drawing/2014/main" id="{292100B5-7FD0-45DB-8F77-652F602B7A9A}"/>
                </a:ext>
              </a:extLst>
            </p:cNvPr>
            <p:cNvSpPr/>
            <p:nvPr/>
          </p:nvSpPr>
          <p:spPr>
            <a:xfrm>
              <a:off x="1553728" y="914524"/>
              <a:ext cx="9084545" cy="1279131"/>
            </a:xfrm>
            <a:prstGeom prst="triangle">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Group 5">
              <a:extLst>
                <a:ext uri="{FF2B5EF4-FFF2-40B4-BE49-F238E27FC236}">
                  <a16:creationId xmlns:a16="http://schemas.microsoft.com/office/drawing/2014/main" id="{11F3F715-D850-43D6-8395-114FF16D3D56}"/>
                </a:ext>
              </a:extLst>
            </p:cNvPr>
            <p:cNvGrpSpPr/>
            <p:nvPr/>
          </p:nvGrpSpPr>
          <p:grpSpPr>
            <a:xfrm>
              <a:off x="3491016" y="2148745"/>
              <a:ext cx="1722850" cy="3820193"/>
              <a:chOff x="1035848" y="2188140"/>
              <a:chExt cx="1230869" cy="2729290"/>
            </a:xfrm>
          </p:grpSpPr>
          <p:pic>
            <p:nvPicPr>
              <p:cNvPr id="34" name="Picture 33">
                <a:extLst>
                  <a:ext uri="{FF2B5EF4-FFF2-40B4-BE49-F238E27FC236}">
                    <a16:creationId xmlns:a16="http://schemas.microsoft.com/office/drawing/2014/main" id="{162B71DD-167C-4FB5-8749-0D07F3DADA67}"/>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35" name="Picture 34">
                <a:extLst>
                  <a:ext uri="{FF2B5EF4-FFF2-40B4-BE49-F238E27FC236}">
                    <a16:creationId xmlns:a16="http://schemas.microsoft.com/office/drawing/2014/main" id="{3A2637CB-3917-4D16-B705-688FE760FC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6" name="Picture 35">
                <a:extLst>
                  <a:ext uri="{FF2B5EF4-FFF2-40B4-BE49-F238E27FC236}">
                    <a16:creationId xmlns:a16="http://schemas.microsoft.com/office/drawing/2014/main" id="{95163BDD-8954-48DB-A292-955439EB3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7" name="Group 6">
              <a:extLst>
                <a:ext uri="{FF2B5EF4-FFF2-40B4-BE49-F238E27FC236}">
                  <a16:creationId xmlns:a16="http://schemas.microsoft.com/office/drawing/2014/main" id="{244DCFD5-4C54-4561-90D0-4AFEE3ACF0C7}"/>
                </a:ext>
              </a:extLst>
            </p:cNvPr>
            <p:cNvGrpSpPr/>
            <p:nvPr/>
          </p:nvGrpSpPr>
          <p:grpSpPr>
            <a:xfrm>
              <a:off x="5397307" y="2148745"/>
              <a:ext cx="1722850" cy="3820193"/>
              <a:chOff x="1035848" y="2188140"/>
              <a:chExt cx="1230869" cy="2729290"/>
            </a:xfrm>
          </p:grpSpPr>
          <p:pic>
            <p:nvPicPr>
              <p:cNvPr id="31" name="Picture 30">
                <a:extLst>
                  <a:ext uri="{FF2B5EF4-FFF2-40B4-BE49-F238E27FC236}">
                    <a16:creationId xmlns:a16="http://schemas.microsoft.com/office/drawing/2014/main" id="{23E3F0FC-2D44-4695-A4F1-809EA0D99C39}"/>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32" name="Picture 31">
                <a:extLst>
                  <a:ext uri="{FF2B5EF4-FFF2-40B4-BE49-F238E27FC236}">
                    <a16:creationId xmlns:a16="http://schemas.microsoft.com/office/drawing/2014/main" id="{CB3133E9-3BE7-47A4-9B2D-9BD333F0B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3" name="Picture 32">
                <a:extLst>
                  <a:ext uri="{FF2B5EF4-FFF2-40B4-BE49-F238E27FC236}">
                    <a16:creationId xmlns:a16="http://schemas.microsoft.com/office/drawing/2014/main" id="{63279EA3-CA12-4E9C-8054-E39CE2D4DF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8" name="Group 7">
              <a:extLst>
                <a:ext uri="{FF2B5EF4-FFF2-40B4-BE49-F238E27FC236}">
                  <a16:creationId xmlns:a16="http://schemas.microsoft.com/office/drawing/2014/main" id="{DA1831F3-818F-49BB-9410-F32BBC3D1D42}"/>
                </a:ext>
              </a:extLst>
            </p:cNvPr>
            <p:cNvGrpSpPr/>
            <p:nvPr/>
          </p:nvGrpSpPr>
          <p:grpSpPr>
            <a:xfrm>
              <a:off x="7272602" y="2148745"/>
              <a:ext cx="1722850" cy="3820193"/>
              <a:chOff x="1035848" y="2188140"/>
              <a:chExt cx="1230869" cy="2729290"/>
            </a:xfrm>
          </p:grpSpPr>
          <p:pic>
            <p:nvPicPr>
              <p:cNvPr id="28" name="Picture 27">
                <a:extLst>
                  <a:ext uri="{FF2B5EF4-FFF2-40B4-BE49-F238E27FC236}">
                    <a16:creationId xmlns:a16="http://schemas.microsoft.com/office/drawing/2014/main" id="{1C3758E8-2933-4ADE-A5A6-A9648A6FA5CD}"/>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9" name="Picture 28">
                <a:extLst>
                  <a:ext uri="{FF2B5EF4-FFF2-40B4-BE49-F238E27FC236}">
                    <a16:creationId xmlns:a16="http://schemas.microsoft.com/office/drawing/2014/main" id="{472A0BAD-DD74-440A-9F8F-BE96828609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0" name="Picture 29">
                <a:extLst>
                  <a:ext uri="{FF2B5EF4-FFF2-40B4-BE49-F238E27FC236}">
                    <a16:creationId xmlns:a16="http://schemas.microsoft.com/office/drawing/2014/main" id="{69F81E29-D5D0-4D41-ACD0-46DB5E3F99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9" name="Group 8">
              <a:extLst>
                <a:ext uri="{FF2B5EF4-FFF2-40B4-BE49-F238E27FC236}">
                  <a16:creationId xmlns:a16="http://schemas.microsoft.com/office/drawing/2014/main" id="{C77E6528-06D9-4F64-A733-4EE73FD377C3}"/>
                </a:ext>
              </a:extLst>
            </p:cNvPr>
            <p:cNvGrpSpPr/>
            <p:nvPr/>
          </p:nvGrpSpPr>
          <p:grpSpPr>
            <a:xfrm>
              <a:off x="8915422" y="2148745"/>
              <a:ext cx="1722850" cy="3820193"/>
              <a:chOff x="1035848" y="2188140"/>
              <a:chExt cx="1230869" cy="2729290"/>
            </a:xfrm>
          </p:grpSpPr>
          <p:pic>
            <p:nvPicPr>
              <p:cNvPr id="25" name="Picture 24">
                <a:extLst>
                  <a:ext uri="{FF2B5EF4-FFF2-40B4-BE49-F238E27FC236}">
                    <a16:creationId xmlns:a16="http://schemas.microsoft.com/office/drawing/2014/main" id="{9F1B8C68-DA53-4490-BDAE-EFC010B185F7}"/>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6" name="Picture 25">
                <a:extLst>
                  <a:ext uri="{FF2B5EF4-FFF2-40B4-BE49-F238E27FC236}">
                    <a16:creationId xmlns:a16="http://schemas.microsoft.com/office/drawing/2014/main" id="{B4CB9DB1-D2F1-48C2-9D52-9D5239D4F5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7" name="Picture 26">
                <a:extLst>
                  <a:ext uri="{FF2B5EF4-FFF2-40B4-BE49-F238E27FC236}">
                    <a16:creationId xmlns:a16="http://schemas.microsoft.com/office/drawing/2014/main" id="{5E75A60C-5EC0-4B11-AC89-FBC5FDD02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10" name="Group 9">
              <a:extLst>
                <a:ext uri="{FF2B5EF4-FFF2-40B4-BE49-F238E27FC236}">
                  <a16:creationId xmlns:a16="http://schemas.microsoft.com/office/drawing/2014/main" id="{4CB5C9D9-09AA-4E96-BAEC-AC6BE10AA93C}"/>
                </a:ext>
              </a:extLst>
            </p:cNvPr>
            <p:cNvGrpSpPr/>
            <p:nvPr/>
          </p:nvGrpSpPr>
          <p:grpSpPr>
            <a:xfrm>
              <a:off x="1553728" y="2148745"/>
              <a:ext cx="1722850" cy="3820193"/>
              <a:chOff x="1035848" y="2188140"/>
              <a:chExt cx="1230869" cy="2729290"/>
            </a:xfrm>
          </p:grpSpPr>
          <p:pic>
            <p:nvPicPr>
              <p:cNvPr id="22" name="Picture 21">
                <a:extLst>
                  <a:ext uri="{FF2B5EF4-FFF2-40B4-BE49-F238E27FC236}">
                    <a16:creationId xmlns:a16="http://schemas.microsoft.com/office/drawing/2014/main" id="{E2D50676-8C39-4581-B788-5F785C9B9BCB}"/>
                  </a:ext>
                </a:extLst>
              </p:cNvPr>
              <p:cNvPicPr>
                <a:picLocks noChangeAspect="1"/>
              </p:cNvPicPr>
              <p:nvPr/>
            </p:nvPicPr>
            <p:blipFill>
              <a:blip r:embed="rId4"/>
              <a:stretch>
                <a:fillRect/>
              </a:stretch>
            </p:blipFill>
            <p:spPr>
              <a:xfrm>
                <a:off x="1276814" y="2875798"/>
                <a:ext cx="717923" cy="1555974"/>
              </a:xfrm>
              <a:prstGeom prst="rect">
                <a:avLst/>
              </a:prstGeom>
            </p:spPr>
          </p:pic>
          <p:pic>
            <p:nvPicPr>
              <p:cNvPr id="23" name="Picture 22">
                <a:extLst>
                  <a:ext uri="{FF2B5EF4-FFF2-40B4-BE49-F238E27FC236}">
                    <a16:creationId xmlns:a16="http://schemas.microsoft.com/office/drawing/2014/main" id="{4F172064-02B4-4E90-8E8A-D1C6B1AC1E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4" name="Picture 23">
                <a:extLst>
                  <a:ext uri="{FF2B5EF4-FFF2-40B4-BE49-F238E27FC236}">
                    <a16:creationId xmlns:a16="http://schemas.microsoft.com/office/drawing/2014/main" id="{F7BCBB20-CC87-4B97-8AF5-3DACB824C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sp>
          <p:nvSpPr>
            <p:cNvPr id="11" name="Rectangle 10">
              <a:extLst>
                <a:ext uri="{FF2B5EF4-FFF2-40B4-BE49-F238E27FC236}">
                  <a16:creationId xmlns:a16="http://schemas.microsoft.com/office/drawing/2014/main" id="{CA9DD8AE-4246-42A6-B4D6-893B59C880F3}"/>
                </a:ext>
              </a:extLst>
            </p:cNvPr>
            <p:cNvSpPr/>
            <p:nvPr/>
          </p:nvSpPr>
          <p:spPr>
            <a:xfrm rot="16200000">
              <a:off x="1358557" y="3820700"/>
              <a:ext cx="2099000" cy="567270"/>
            </a:xfrm>
            <a:prstGeom prst="rect">
              <a:avLst/>
            </a:prstGeom>
          </p:spPr>
          <p:txBody>
            <a:bodyPr wrap="square">
              <a:spAutoFit/>
            </a:bodyPr>
            <a:lstStyle/>
            <a:p>
              <a:pPr algn="ctr" rtl="0">
                <a:spcAft>
                  <a:spcPts val="1125"/>
                </a:spcAft>
              </a:pPr>
              <a:r>
                <a:rPr lang="zh-CN" sz="1400" b="1" i="0" u="none" baseline="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rPr>
                <a:t>互联互通与基础设施</a:t>
              </a:r>
              <a:endParaRPr lang="zh-CN" sz="140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BEE827BF-8AF4-4685-9D0E-3A048E4AC7D5}"/>
                </a:ext>
              </a:extLst>
            </p:cNvPr>
            <p:cNvSpPr/>
            <p:nvPr/>
          </p:nvSpPr>
          <p:spPr>
            <a:xfrm rot="16200000">
              <a:off x="3638532" y="3975944"/>
              <a:ext cx="1477316" cy="333689"/>
            </a:xfrm>
            <a:prstGeom prst="rect">
              <a:avLst/>
            </a:prstGeom>
          </p:spPr>
          <p:txBody>
            <a:bodyPr wrap="none">
              <a:spAutoFit/>
            </a:bodyPr>
            <a:lstStyle/>
            <a:p>
              <a:pPr algn="ctr" rtl="0">
                <a:spcAft>
                  <a:spcPts val="1125"/>
                </a:spcAft>
              </a:pPr>
              <a:r>
                <a:rPr lang="zh-CN" sz="1400" b="1" i="0" u="none" baseline="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rPr>
                <a:t>质量与标准</a:t>
              </a:r>
              <a:endParaRPr lang="zh-CN" sz="1400" b="1" dirty="0">
                <a:solidFill>
                  <a:srgbClr val="42424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2E2294BE-0748-46C8-A138-58C9198B64CC}"/>
                </a:ext>
              </a:extLst>
            </p:cNvPr>
            <p:cNvSpPr/>
            <p:nvPr/>
          </p:nvSpPr>
          <p:spPr>
            <a:xfrm rot="16200000">
              <a:off x="5627334" y="3937949"/>
              <a:ext cx="1232263" cy="333689"/>
            </a:xfrm>
            <a:prstGeom prst="rect">
              <a:avLst/>
            </a:prstGeom>
          </p:spPr>
          <p:txBody>
            <a:bodyPr wrap="none">
              <a:spAutoFit/>
            </a:bodyPr>
            <a:lstStyle/>
            <a:p>
              <a:pPr algn="ctr" rtl="0">
                <a:spcAft>
                  <a:spcPts val="1125"/>
                </a:spcAft>
              </a:pPr>
              <a:r>
                <a:rPr lang="zh-CN" sz="1400" b="1" i="0" u="none" baseline="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rPr>
                <a:t>技能开发</a:t>
              </a:r>
              <a:endParaRPr lang="zh-CN" sz="1400" b="1" dirty="0">
                <a:solidFill>
                  <a:srgbClr val="42424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a:extLst>
                <a:ext uri="{FF2B5EF4-FFF2-40B4-BE49-F238E27FC236}">
                  <a16:creationId xmlns:a16="http://schemas.microsoft.com/office/drawing/2014/main" id="{8F02E2A6-07FE-4481-9B2E-5E93EC2F691A}"/>
                </a:ext>
              </a:extLst>
            </p:cNvPr>
            <p:cNvSpPr/>
            <p:nvPr/>
          </p:nvSpPr>
          <p:spPr>
            <a:xfrm rot="16200000">
              <a:off x="7096778" y="3768104"/>
              <a:ext cx="1931016" cy="567270"/>
            </a:xfrm>
            <a:prstGeom prst="rect">
              <a:avLst/>
            </a:prstGeom>
          </p:spPr>
          <p:txBody>
            <a:bodyPr wrap="square">
              <a:spAutoFit/>
            </a:bodyPr>
            <a:lstStyle/>
            <a:p>
              <a:pPr algn="ctr" rtl="0">
                <a:spcAft>
                  <a:spcPts val="1125"/>
                </a:spcAft>
              </a:pPr>
              <a:r>
                <a:rPr lang="zh-CN" sz="1400" b="1" i="0" u="none" baseline="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rPr>
                <a:t>市场营销与品牌推广</a:t>
              </a:r>
              <a:endParaRPr lang="zh-CN" sz="1400" b="1" dirty="0">
                <a:solidFill>
                  <a:srgbClr val="42424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E8E81F50-52EE-47C1-9C57-B7033300D4F5}"/>
                </a:ext>
              </a:extLst>
            </p:cNvPr>
            <p:cNvSpPr/>
            <p:nvPr/>
          </p:nvSpPr>
          <p:spPr>
            <a:xfrm rot="16200000">
              <a:off x="9160714" y="3962828"/>
              <a:ext cx="1232263" cy="333689"/>
            </a:xfrm>
            <a:prstGeom prst="rect">
              <a:avLst/>
            </a:prstGeom>
          </p:spPr>
          <p:txBody>
            <a:bodyPr wrap="none">
              <a:spAutoFit/>
            </a:bodyPr>
            <a:lstStyle/>
            <a:p>
              <a:pPr algn="ctr" rtl="0">
                <a:spcAft>
                  <a:spcPts val="1125"/>
                </a:spcAft>
              </a:pPr>
              <a:r>
                <a:rPr lang="zh-CN" sz="1400" b="1" i="0" u="none" baseline="0" dirty="0">
                  <a:solidFill>
                    <a:srgbClr val="424242"/>
                  </a:solidFill>
                  <a:latin typeface="Times New Roman" panose="02020603050405020304" pitchFamily="18" charset="0"/>
                  <a:ea typeface="宋体" panose="02010600030101010101" pitchFamily="2" charset="-122"/>
                  <a:cs typeface="Times New Roman" panose="02020603050405020304" pitchFamily="18" charset="0"/>
                </a:rPr>
                <a:t>巿场资讯</a:t>
              </a:r>
              <a:endParaRPr lang="zh-CN" sz="1400" b="1" dirty="0">
                <a:solidFill>
                  <a:srgbClr val="424242"/>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id="{E8F17F1B-F011-418B-894C-A1F49D3860FB}"/>
                </a:ext>
              </a:extLst>
            </p:cNvPr>
            <p:cNvSpPr/>
            <p:nvPr/>
          </p:nvSpPr>
          <p:spPr>
            <a:xfrm>
              <a:off x="5048841" y="1555146"/>
              <a:ext cx="2094316" cy="511058"/>
            </a:xfrm>
            <a:prstGeom prst="rect">
              <a:avLst/>
            </a:prstGeom>
          </p:spPr>
          <p:txBody>
            <a:bodyPr wrap="none">
              <a:spAutoFit/>
            </a:bodyPr>
            <a:lstStyle/>
            <a:p>
              <a:pPr algn="l" rtl="0"/>
              <a:r>
                <a:rPr lang="zh-CN" sz="1400" b="1" i="0" u="none" baseline="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制度与治理</a:t>
              </a:r>
              <a:endParaRPr lang="zh-CN" sz="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Rounded Rectangle 42">
              <a:extLst>
                <a:ext uri="{FF2B5EF4-FFF2-40B4-BE49-F238E27FC236}">
                  <a16:creationId xmlns:a16="http://schemas.microsoft.com/office/drawing/2014/main" id="{EBB71580-06F1-4C3F-9D1C-CFD0CFFA530D}"/>
                </a:ext>
              </a:extLst>
            </p:cNvPr>
            <p:cNvSpPr/>
            <p:nvPr/>
          </p:nvSpPr>
          <p:spPr>
            <a:xfrm>
              <a:off x="1553728" y="2148745"/>
              <a:ext cx="9084544" cy="1553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Rounded Rectangle 43">
              <a:extLst>
                <a:ext uri="{FF2B5EF4-FFF2-40B4-BE49-F238E27FC236}">
                  <a16:creationId xmlns:a16="http://schemas.microsoft.com/office/drawing/2014/main" id="{3BD44BB5-4467-4DBB-BB98-02C4229F1B4B}"/>
                </a:ext>
              </a:extLst>
            </p:cNvPr>
            <p:cNvSpPr/>
            <p:nvPr/>
          </p:nvSpPr>
          <p:spPr>
            <a:xfrm>
              <a:off x="1418455" y="5930723"/>
              <a:ext cx="9219819" cy="1099396"/>
            </a:xfrm>
            <a:prstGeom prst="round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Rectangle 18">
              <a:extLst>
                <a:ext uri="{FF2B5EF4-FFF2-40B4-BE49-F238E27FC236}">
                  <a16:creationId xmlns:a16="http://schemas.microsoft.com/office/drawing/2014/main" id="{D3FFEF12-7BAA-40C8-841A-34275B4F326C}"/>
                </a:ext>
              </a:extLst>
            </p:cNvPr>
            <p:cNvSpPr/>
            <p:nvPr/>
          </p:nvSpPr>
          <p:spPr>
            <a:xfrm>
              <a:off x="1474317" y="5956899"/>
              <a:ext cx="9219819" cy="766586"/>
            </a:xfrm>
            <a:prstGeom prst="rect">
              <a:avLst/>
            </a:prstGeom>
          </p:spPr>
          <p:txBody>
            <a:bodyPr wrap="square">
              <a:spAutoFit/>
            </a:bodyPr>
            <a:lstStyle/>
            <a:p>
              <a:pPr algn="ctr" rtl="0">
                <a:spcAft>
                  <a:spcPts val="1125"/>
                </a:spcAft>
              </a:pPr>
              <a:r>
                <a:rPr lang="zh-CN" sz="1200" b="1" i="0" u="none" baseline="0">
                  <a:solidFill>
                    <a:srgbClr val="FFFFFF"/>
                  </a:solidFill>
                  <a:latin typeface="Times New Roman" panose="02020603050405020304" pitchFamily="18" charset="0"/>
                  <a:ea typeface="宋体" panose="02010600030101010101" pitchFamily="2" charset="-122"/>
                  <a:cs typeface="Times New Roman" panose="02020603050405020304" pitchFamily="18" charset="0"/>
                </a:rPr>
                <a:t>跨领域主题：健康、安全和保障、数字化、性别、环境可持续性、私营部门参与、普遍获得服务</a:t>
              </a:r>
              <a:endParaRPr lang="zh-CN" sz="12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Rounded Rectangle 45">
              <a:extLst>
                <a:ext uri="{FF2B5EF4-FFF2-40B4-BE49-F238E27FC236}">
                  <a16:creationId xmlns:a16="http://schemas.microsoft.com/office/drawing/2014/main" id="{08EF2B02-2FA0-4BE7-82A7-8261326B63AE}"/>
                </a:ext>
              </a:extLst>
            </p:cNvPr>
            <p:cNvSpPr/>
            <p:nvPr/>
          </p:nvSpPr>
          <p:spPr>
            <a:xfrm>
              <a:off x="1387460" y="5790847"/>
              <a:ext cx="9250812" cy="1526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7" name="Oval 36">
            <a:extLst>
              <a:ext uri="{FF2B5EF4-FFF2-40B4-BE49-F238E27FC236}">
                <a16:creationId xmlns:a16="http://schemas.microsoft.com/office/drawing/2014/main" id="{59F66E4B-D114-4016-84BD-8DF9072E8C6A}"/>
              </a:ext>
            </a:extLst>
          </p:cNvPr>
          <p:cNvSpPr/>
          <p:nvPr/>
        </p:nvSpPr>
        <p:spPr>
          <a:xfrm>
            <a:off x="5832909" y="2199991"/>
            <a:ext cx="1064130" cy="193258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C59722C0-D2F4-4BAD-AB9A-68EABAC16C34}"/>
              </a:ext>
            </a:extLst>
          </p:cNvPr>
          <p:cNvCxnSpPr>
            <a:stCxn id="37" idx="4"/>
          </p:cNvCxnSpPr>
          <p:nvPr/>
        </p:nvCxnSpPr>
        <p:spPr>
          <a:xfrm>
            <a:off x="6364974" y="4132580"/>
            <a:ext cx="0" cy="10739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49CF5EB2-7572-4601-A1B3-DE28232AB88C}"/>
              </a:ext>
            </a:extLst>
          </p:cNvPr>
          <p:cNvSpPr txBox="1"/>
          <p:nvPr/>
        </p:nvSpPr>
        <p:spPr>
          <a:xfrm>
            <a:off x="202605" y="5660997"/>
            <a:ext cx="10882714" cy="861774"/>
          </a:xfrm>
          <a:prstGeom prst="rect">
            <a:avLst/>
          </a:prstGeom>
          <a:noFill/>
        </p:spPr>
        <p:txBody>
          <a:bodyPr wrap="square" rtlCol="0" anchor="t">
            <a:spAutoFit/>
          </a:bodyPr>
          <a:lstStyle/>
          <a:p>
            <a:pPr marL="400050" indent="-400050" algn="l" rtl="0">
              <a:spcAft>
                <a:spcPts val="1200"/>
              </a:spcAft>
              <a:buClr>
                <a:schemeClr val="accent1"/>
              </a:buClr>
              <a:buFont typeface="Wingdings" pitchFamily="2" charset="2"/>
              <a:buChar char="§"/>
            </a:pPr>
            <a:r>
              <a:rPr lang="zh-CN" sz="2000" b="0" i="0" u="none" baseline="0"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rPr>
              <a:t>强化国家安全旅游目的地形象的营销战略和举措；</a:t>
            </a:r>
          </a:p>
          <a:p>
            <a:pPr marL="400050" indent="-400050" algn="l" rtl="0">
              <a:spcAft>
                <a:spcPts val="1200"/>
              </a:spcAft>
              <a:buClr>
                <a:schemeClr val="accent1"/>
              </a:buClr>
              <a:buFont typeface="Wingdings" pitchFamily="2" charset="2"/>
              <a:buChar char="§"/>
            </a:pPr>
            <a:r>
              <a:rPr lang="zh-CN" sz="2000" b="0" i="0" u="none" baseline="0" dirty="0">
                <a:latin typeface="Times New Roman" panose="02020603050405020304" pitchFamily="18" charset="0"/>
                <a:ea typeface="宋体" panose="02010600030101010101" pitchFamily="2" charset="-122"/>
                <a:cs typeface="Times New Roman" panose="02020603050405020304" pitchFamily="18" charset="0"/>
              </a:rPr>
              <a:t>通过开发</a:t>
            </a:r>
            <a:r>
              <a:rPr lang="zh-CN" sz="2000" b="1" i="0" u="none" baseline="0" dirty="0">
                <a:latin typeface="Times New Roman" panose="02020603050405020304" pitchFamily="18" charset="0"/>
                <a:ea typeface="宋体" panose="02010600030101010101" pitchFamily="2" charset="-122"/>
                <a:cs typeface="Times New Roman" panose="02020603050405020304" pitchFamily="18" charset="0"/>
              </a:rPr>
              <a:t>CAREC旅游门户网站</a:t>
            </a:r>
            <a:r>
              <a:rPr lang="zh-CN" sz="2000" b="0" i="0" u="none" baseline="0" dirty="0">
                <a:latin typeface="Times New Roman" panose="02020603050405020304" pitchFamily="18" charset="0"/>
                <a:ea typeface="宋体" panose="02010600030101010101" pitchFamily="2" charset="-122"/>
                <a:cs typeface="Times New Roman" panose="02020603050405020304" pitchFamily="18" charset="0"/>
              </a:rPr>
              <a:t>，打造“</a:t>
            </a:r>
            <a:r>
              <a:rPr lang="zh-CN" sz="2000" b="1" i="0" u="none" baseline="0" dirty="0">
                <a:latin typeface="Times New Roman" panose="02020603050405020304" pitchFamily="18" charset="0"/>
                <a:ea typeface="宋体" panose="02010600030101010101" pitchFamily="2" charset="-122"/>
                <a:cs typeface="Times New Roman" panose="02020603050405020304" pitchFamily="18" charset="0"/>
              </a:rPr>
              <a:t>游丝路</a:t>
            </a:r>
            <a:r>
              <a:rPr lang="zh-CN" sz="2000" b="0" i="0" u="none" baseline="0" dirty="0">
                <a:latin typeface="Times New Roman" panose="02020603050405020304" pitchFamily="18" charset="0"/>
                <a:ea typeface="宋体" panose="02010600030101010101" pitchFamily="2" charset="-122"/>
                <a:cs typeface="Times New Roman" panose="02020603050405020304" pitchFamily="18" charset="0"/>
              </a:rPr>
              <a:t>（</a:t>
            </a:r>
            <a:r>
              <a:rPr lang="zh-CN" sz="2000" b="1" i="0" u="none" baseline="0" dirty="0">
                <a:latin typeface="Times New Roman" panose="02020603050405020304" pitchFamily="18" charset="0"/>
                <a:ea typeface="宋体" panose="02010600030101010101" pitchFamily="2" charset="-122"/>
                <a:cs typeface="Times New Roman" panose="02020603050405020304" pitchFamily="18" charset="0"/>
              </a:rPr>
              <a:t>Visit Silk Road</a:t>
            </a:r>
            <a:r>
              <a:rPr lang="zh-CN" sz="2000" b="0" i="0" u="none" baseline="0" dirty="0">
                <a:latin typeface="Times New Roman" panose="02020603050405020304" pitchFamily="18" charset="0"/>
                <a:ea typeface="宋体" panose="02010600030101010101" pitchFamily="2" charset="-122"/>
                <a:cs typeface="Times New Roman" panose="02020603050405020304" pitchFamily="18" charset="0"/>
              </a:rPr>
              <a:t>）”共同品牌</a:t>
            </a:r>
            <a:endParaRPr lang="zh-CN" sz="2000" b="1" dirty="0">
              <a:solidFill>
                <a:schemeClr val="tx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4712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20A2F6-D33F-D846-BA6B-92C4DEAE819F}"/>
              </a:ext>
            </a:extLst>
          </p:cNvPr>
          <p:cNvSpPr/>
          <p:nvPr/>
        </p:nvSpPr>
        <p:spPr>
          <a:xfrm>
            <a:off x="1811301" y="760393"/>
            <a:ext cx="9078372" cy="369332"/>
          </a:xfrm>
          <a:prstGeom prst="rect">
            <a:avLst/>
          </a:prstGeom>
        </p:spPr>
        <p:txBody>
          <a:bodyPr wrap="square">
            <a:spAutoFit/>
          </a:bodyPr>
          <a:lstStyle/>
          <a:p>
            <a:pPr algn="l" rtl="0"/>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该门户网站针对不同受众呈现多类内容，以期创造流量协同效应和项目可持续发展机会。</a:t>
            </a:r>
            <a:endParaRPr lang="zh-CN"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Retângulo arredondado 11">
            <a:extLst>
              <a:ext uri="{FF2B5EF4-FFF2-40B4-BE49-F238E27FC236}">
                <a16:creationId xmlns:a16="http://schemas.microsoft.com/office/drawing/2014/main" id="{3AAD10DF-2654-504A-B564-49C6FF30881C}"/>
              </a:ext>
            </a:extLst>
          </p:cNvPr>
          <p:cNvSpPr/>
          <p:nvPr/>
        </p:nvSpPr>
        <p:spPr>
          <a:xfrm>
            <a:off x="605790" y="1788250"/>
            <a:ext cx="4921790" cy="2088740"/>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CaixaDeTexto 12">
            <a:extLst>
              <a:ext uri="{FF2B5EF4-FFF2-40B4-BE49-F238E27FC236}">
                <a16:creationId xmlns:a16="http://schemas.microsoft.com/office/drawing/2014/main" id="{BE1EEFF4-23F8-7840-8A33-C484E948F2CE}"/>
              </a:ext>
            </a:extLst>
          </p:cNvPr>
          <p:cNvSpPr txBox="1"/>
          <p:nvPr/>
        </p:nvSpPr>
        <p:spPr>
          <a:xfrm>
            <a:off x="1993028" y="1313687"/>
            <a:ext cx="1114408" cy="369332"/>
          </a:xfrm>
          <a:prstGeom prst="rect">
            <a:avLst/>
          </a:prstGeom>
          <a:noFill/>
        </p:spPr>
        <p:txBody>
          <a:bodyPr wrap="none" rtlCol="0">
            <a:spAutoFit/>
          </a:bodyPr>
          <a:lstStyle/>
          <a:p>
            <a:pPr algn="ctr" rtl="0"/>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旅游内容</a:t>
            </a:r>
          </a:p>
        </p:txBody>
      </p:sp>
      <p:sp>
        <p:nvSpPr>
          <p:cNvPr id="31" name="CaixaDeTexto 13">
            <a:extLst>
              <a:ext uri="{FF2B5EF4-FFF2-40B4-BE49-F238E27FC236}">
                <a16:creationId xmlns:a16="http://schemas.microsoft.com/office/drawing/2014/main" id="{41B20CBC-8DDD-E147-A56A-588CE8212C0F}"/>
              </a:ext>
            </a:extLst>
          </p:cNvPr>
          <p:cNvSpPr txBox="1"/>
          <p:nvPr/>
        </p:nvSpPr>
        <p:spPr>
          <a:xfrm>
            <a:off x="807720" y="1916713"/>
            <a:ext cx="4227664" cy="1754326"/>
          </a:xfrm>
          <a:prstGeom prst="rect">
            <a:avLst/>
          </a:prstGeom>
          <a:noFill/>
        </p:spPr>
        <p:txBody>
          <a:bodyPr wrap="square" rtlCol="0">
            <a:spAutoFit/>
          </a:bodyPr>
          <a:lstStyle/>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国家、地区和资产、集群、合作伙伴的经验</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（地点、内容、方式、主体）</a:t>
            </a:r>
            <a:endParaRPr lang="en-US" altLang="zh-CN" b="0" i="0" u="none" baseline="0" dirty="0">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旅游指南和杂志</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（聚合商、叙事方式、引流热点和搜索引擎优化）</a:t>
            </a:r>
          </a:p>
        </p:txBody>
      </p:sp>
      <p:sp>
        <p:nvSpPr>
          <p:cNvPr id="33" name="Retângulo arredondado 15">
            <a:extLst>
              <a:ext uri="{FF2B5EF4-FFF2-40B4-BE49-F238E27FC236}">
                <a16:creationId xmlns:a16="http://schemas.microsoft.com/office/drawing/2014/main" id="{211FA308-C099-3344-B611-5EE94DEADDAC}"/>
              </a:ext>
            </a:extLst>
          </p:cNvPr>
          <p:cNvSpPr/>
          <p:nvPr/>
        </p:nvSpPr>
        <p:spPr>
          <a:xfrm>
            <a:off x="588291" y="4526052"/>
            <a:ext cx="4921790" cy="1749194"/>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CaixaDeTexto 16">
            <a:extLst>
              <a:ext uri="{FF2B5EF4-FFF2-40B4-BE49-F238E27FC236}">
                <a16:creationId xmlns:a16="http://schemas.microsoft.com/office/drawing/2014/main" id="{9B593572-BEE6-4349-BFD5-D72BA68E7FB0}"/>
              </a:ext>
            </a:extLst>
          </p:cNvPr>
          <p:cNvSpPr txBox="1"/>
          <p:nvPr/>
        </p:nvSpPr>
        <p:spPr>
          <a:xfrm>
            <a:off x="828008" y="4661674"/>
            <a:ext cx="4162190" cy="1692771"/>
          </a:xfrm>
          <a:prstGeom prst="rect">
            <a:avLst/>
          </a:prstGeom>
          <a:noFill/>
        </p:spPr>
        <p:txBody>
          <a:bodyPr wrap="square" rtlCol="0">
            <a:spAutoFit/>
          </a:bodyPr>
          <a:lstStyle/>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旅游开发</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旅游数据及统计（R）</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旅游出版物（R）</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活动</a:t>
            </a:r>
          </a:p>
          <a:p>
            <a:pPr algn="l" rtl="0"/>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联系方式</a:t>
            </a:r>
          </a:p>
          <a:p>
            <a:endParaRPr lang="zh-CN"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CaixaDeTexto 17">
            <a:extLst>
              <a:ext uri="{FF2B5EF4-FFF2-40B4-BE49-F238E27FC236}">
                <a16:creationId xmlns:a16="http://schemas.microsoft.com/office/drawing/2014/main" id="{EA743B8B-643A-8B48-82D5-1315AC9861D8}"/>
              </a:ext>
            </a:extLst>
          </p:cNvPr>
          <p:cNvSpPr txBox="1"/>
          <p:nvPr/>
        </p:nvSpPr>
        <p:spPr>
          <a:xfrm>
            <a:off x="2077850" y="4020152"/>
            <a:ext cx="1114408" cy="369332"/>
          </a:xfrm>
          <a:prstGeom prst="rect">
            <a:avLst/>
          </a:prstGeom>
          <a:noFill/>
        </p:spPr>
        <p:txBody>
          <a:bodyPr wrap="none" rtlCol="0">
            <a:spAutoFit/>
          </a:bodyPr>
          <a:lstStyle/>
          <a:p>
            <a:pPr algn="ctr" rtl="0"/>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机构内容</a:t>
            </a:r>
          </a:p>
        </p:txBody>
      </p:sp>
      <p:sp>
        <p:nvSpPr>
          <p:cNvPr id="46" name="Retângulo arredondado 19">
            <a:extLst>
              <a:ext uri="{FF2B5EF4-FFF2-40B4-BE49-F238E27FC236}">
                <a16:creationId xmlns:a16="http://schemas.microsoft.com/office/drawing/2014/main" id="{7DC5AE39-D126-7043-9450-BB97914B5D4C}"/>
              </a:ext>
            </a:extLst>
          </p:cNvPr>
          <p:cNvSpPr/>
          <p:nvPr/>
        </p:nvSpPr>
        <p:spPr>
          <a:xfrm>
            <a:off x="6578089" y="1788250"/>
            <a:ext cx="5008121" cy="2077003"/>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47" name="CaixaDeTexto 20">
            <a:extLst>
              <a:ext uri="{FF2B5EF4-FFF2-40B4-BE49-F238E27FC236}">
                <a16:creationId xmlns:a16="http://schemas.microsoft.com/office/drawing/2014/main" id="{936D2594-6C8A-ED4C-9C6D-4799A800D799}"/>
              </a:ext>
            </a:extLst>
          </p:cNvPr>
          <p:cNvSpPr txBox="1"/>
          <p:nvPr/>
        </p:nvSpPr>
        <p:spPr>
          <a:xfrm>
            <a:off x="8245227" y="1301950"/>
            <a:ext cx="1346843" cy="369332"/>
          </a:xfrm>
          <a:prstGeom prst="rect">
            <a:avLst/>
          </a:prstGeom>
          <a:noFill/>
        </p:spPr>
        <p:txBody>
          <a:bodyPr wrap="none" rtlCol="0">
            <a:spAutoFit/>
          </a:bodyPr>
          <a:lstStyle/>
          <a:p>
            <a:pPr algn="ctr" rtl="0"/>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投资者内容</a:t>
            </a:r>
          </a:p>
        </p:txBody>
      </p:sp>
      <p:sp>
        <p:nvSpPr>
          <p:cNvPr id="48" name="CaixaDeTexto 21">
            <a:extLst>
              <a:ext uri="{FF2B5EF4-FFF2-40B4-BE49-F238E27FC236}">
                <a16:creationId xmlns:a16="http://schemas.microsoft.com/office/drawing/2014/main" id="{E0BF8EBF-AB4F-334B-A4A4-296D53BC2197}"/>
              </a:ext>
            </a:extLst>
          </p:cNvPr>
          <p:cNvSpPr txBox="1"/>
          <p:nvPr/>
        </p:nvSpPr>
        <p:spPr>
          <a:xfrm>
            <a:off x="7005454" y="1951926"/>
            <a:ext cx="4207376" cy="1754326"/>
          </a:xfrm>
          <a:prstGeom prst="rect">
            <a:avLst/>
          </a:prstGeom>
          <a:noFill/>
        </p:spPr>
        <p:txBody>
          <a:bodyPr wrap="square" rtlCol="0">
            <a:spAutoFit/>
          </a:bodyPr>
          <a:lstStyle>
            <a:defPPr>
              <a:defRPr lang="zh-CN"/>
            </a:defPPr>
            <a:lvl1pPr>
              <a:defRPr sz="1400" b="1"/>
            </a:lvl1pPr>
          </a:lstStyle>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投资法规及立法</a:t>
            </a:r>
          </a:p>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（各国家和各区域的监管框架、融资机制和替代方案）</a:t>
            </a:r>
            <a:endParaRPr lang="en-US" altLang="zh-CN" sz="1800" b="0" i="0" u="none" baseline="0" dirty="0">
              <a:latin typeface="Times New Roman" panose="02020603050405020304" pitchFamily="18" charset="0"/>
              <a:ea typeface="宋体" panose="02010600030101010101" pitchFamily="2" charset="-122"/>
              <a:cs typeface="Times New Roman" panose="02020603050405020304" pitchFamily="18" charset="0"/>
            </a:endParaRPr>
          </a:p>
          <a:p>
            <a:pPr algn="l" rtl="0"/>
            <a:endPar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endParaRPr>
          </a:p>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投资项目（R）</a:t>
            </a:r>
          </a:p>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（旅游投资项目）</a:t>
            </a:r>
          </a:p>
        </p:txBody>
      </p:sp>
      <p:sp>
        <p:nvSpPr>
          <p:cNvPr id="49" name="Retângulo arredondado 22">
            <a:extLst>
              <a:ext uri="{FF2B5EF4-FFF2-40B4-BE49-F238E27FC236}">
                <a16:creationId xmlns:a16="http://schemas.microsoft.com/office/drawing/2014/main" id="{15461027-70AD-814A-A975-51A76FFEB655}"/>
              </a:ext>
            </a:extLst>
          </p:cNvPr>
          <p:cNvSpPr/>
          <p:nvPr/>
        </p:nvSpPr>
        <p:spPr>
          <a:xfrm>
            <a:off x="6578089" y="4564250"/>
            <a:ext cx="4856959" cy="1710996"/>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 name="CaixaDeTexto 23">
            <a:extLst>
              <a:ext uri="{FF2B5EF4-FFF2-40B4-BE49-F238E27FC236}">
                <a16:creationId xmlns:a16="http://schemas.microsoft.com/office/drawing/2014/main" id="{6FAEC455-B152-B446-9AA6-66918A2A4C46}"/>
              </a:ext>
            </a:extLst>
          </p:cNvPr>
          <p:cNvSpPr txBox="1"/>
          <p:nvPr/>
        </p:nvSpPr>
        <p:spPr>
          <a:xfrm>
            <a:off x="7005454" y="4800484"/>
            <a:ext cx="3978776" cy="1200329"/>
          </a:xfrm>
          <a:prstGeom prst="rect">
            <a:avLst/>
          </a:prstGeom>
          <a:noFill/>
        </p:spPr>
        <p:txBody>
          <a:bodyPr wrap="square" rtlCol="0">
            <a:spAutoFit/>
          </a:bodyPr>
          <a:lstStyle>
            <a:defPPr>
              <a:defRPr lang="zh-CN"/>
            </a:defPPr>
            <a:lvl1pPr>
              <a:defRPr sz="1400" b="1"/>
            </a:lvl1pPr>
          </a:lstStyle>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学习计划 </a:t>
            </a:r>
          </a:p>
          <a:p>
            <a:pPr algn="l" rtl="0"/>
            <a:r>
              <a:rPr lang="zh-CN" sz="1800" b="0" i="0" u="none" baseline="0" dirty="0">
                <a:latin typeface="Times New Roman" panose="02020603050405020304" pitchFamily="18" charset="0"/>
                <a:ea typeface="宋体" panose="02010600030101010101" pitchFamily="2" charset="-122"/>
                <a:cs typeface="Times New Roman" panose="02020603050405020304" pitchFamily="18" charset="0"/>
              </a:rPr>
              <a:t>（实用信息、奖学金以及政府资助的丝绸之路国家旅游与酒店管理学习计划</a:t>
            </a:r>
            <a:r>
              <a:rPr lang="zh-CN" b="0" i="0" u="none" baseline="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51" name="CaixaDeTexto 24">
            <a:extLst>
              <a:ext uri="{FF2B5EF4-FFF2-40B4-BE49-F238E27FC236}">
                <a16:creationId xmlns:a16="http://schemas.microsoft.com/office/drawing/2014/main" id="{9300997C-69BF-194B-B4C5-B1729384011A}"/>
              </a:ext>
            </a:extLst>
          </p:cNvPr>
          <p:cNvSpPr txBox="1"/>
          <p:nvPr/>
        </p:nvSpPr>
        <p:spPr>
          <a:xfrm>
            <a:off x="7271593" y="3985459"/>
            <a:ext cx="3445316" cy="369332"/>
          </a:xfrm>
          <a:prstGeom prst="rect">
            <a:avLst/>
          </a:prstGeom>
          <a:noFill/>
        </p:spPr>
        <p:txBody>
          <a:bodyPr wrap="square" rtlCol="0">
            <a:spAutoFit/>
          </a:bodyPr>
          <a:lstStyle/>
          <a:p>
            <a:pPr algn="ctr" rtl="0"/>
            <a:r>
              <a:rPr lang="zh-CN" b="1" i="0" u="none" baseline="0" dirty="0">
                <a:latin typeface="Times New Roman" panose="02020603050405020304" pitchFamily="18" charset="0"/>
                <a:ea typeface="宋体" panose="02010600030101010101" pitchFamily="2" charset="-122"/>
                <a:cs typeface="Times New Roman" panose="02020603050405020304" pitchFamily="18" charset="0"/>
              </a:rPr>
              <a:t>教育内容</a:t>
            </a:r>
          </a:p>
        </p:txBody>
      </p:sp>
      <p:sp>
        <p:nvSpPr>
          <p:cNvPr id="52" name="Oval 51">
            <a:extLst>
              <a:ext uri="{FF2B5EF4-FFF2-40B4-BE49-F238E27FC236}">
                <a16:creationId xmlns:a16="http://schemas.microsoft.com/office/drawing/2014/main" id="{83597922-2EB4-2A41-9E25-AB52B7E6AF3F}"/>
              </a:ext>
            </a:extLst>
          </p:cNvPr>
          <p:cNvSpPr/>
          <p:nvPr/>
        </p:nvSpPr>
        <p:spPr>
          <a:xfrm>
            <a:off x="5206834" y="3323696"/>
            <a:ext cx="1627170" cy="1467145"/>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zh-CN" sz="2400" b="0" i="0" u="none" baseline="0" dirty="0">
                <a:solidFill>
                  <a:schemeClr val="bg2">
                    <a:lumMod val="10000"/>
                  </a:schemeClr>
                </a:solidFill>
                <a:latin typeface="Times New Roman" panose="02020603050405020304" pitchFamily="18" charset="0"/>
                <a:ea typeface="宋体" panose="02010600030101010101" pitchFamily="2" charset="-122"/>
                <a:cs typeface="Times New Roman" panose="02020603050405020304" pitchFamily="18" charset="0"/>
              </a:rPr>
              <a:t>合力</a:t>
            </a:r>
          </a:p>
        </p:txBody>
      </p:sp>
      <p:sp>
        <p:nvSpPr>
          <p:cNvPr id="18" name="TextBox 17">
            <a:extLst>
              <a:ext uri="{FF2B5EF4-FFF2-40B4-BE49-F238E27FC236}">
                <a16:creationId xmlns:a16="http://schemas.microsoft.com/office/drawing/2014/main" id="{D6495175-6B10-419E-AC29-A3366F24BDCF}"/>
              </a:ext>
            </a:extLst>
          </p:cNvPr>
          <p:cNvSpPr txBox="1"/>
          <p:nvPr/>
        </p:nvSpPr>
        <p:spPr>
          <a:xfrm>
            <a:off x="4651986" y="287023"/>
            <a:ext cx="3422733" cy="400110"/>
          </a:xfrm>
          <a:prstGeom prst="rect">
            <a:avLst/>
          </a:prstGeom>
          <a:noFill/>
        </p:spPr>
        <p:txBody>
          <a:bodyPr wrap="none" rtlCol="0">
            <a:spAutoFit/>
          </a:bodyPr>
          <a:lstStyle/>
          <a:p>
            <a:pPr algn="ctr" rtl="0"/>
            <a:r>
              <a:rPr lang="zh-CN" sz="2000" b="1" i="0" u="none"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CAREC旅游门户网站：内容</a:t>
            </a:r>
            <a:endParaRPr lang="zh-CN" sz="2000" b="1">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724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p>
        </p:txBody>
      </p:sp>
      <p:pic>
        <p:nvPicPr>
          <p:cNvPr id="8" name="Picture 7">
            <a:extLst>
              <a:ext uri="{FF2B5EF4-FFF2-40B4-BE49-F238E27FC236}">
                <a16:creationId xmlns:a16="http://schemas.microsoft.com/office/drawing/2014/main" id="{3C53D918-7F90-9B53-F586-3E9FBC19D556}"/>
              </a:ext>
            </a:extLst>
          </p:cNvPr>
          <p:cNvPicPr>
            <a:picLocks noChangeAspect="1"/>
          </p:cNvPicPr>
          <p:nvPr/>
        </p:nvPicPr>
        <p:blipFill rotWithShape="1">
          <a:blip r:embed="rId3"/>
          <a:srcRect t="9091" r="9511" b="2"/>
          <a:stretch/>
        </p:blipFill>
        <p:spPr>
          <a:xfrm>
            <a:off x="3523488" y="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dirty="0"/>
          </a:p>
        </p:txBody>
      </p:sp>
      <p:sp>
        <p:nvSpPr>
          <p:cNvPr id="4" name="TextBox 3">
            <a:extLst>
              <a:ext uri="{FF2B5EF4-FFF2-40B4-BE49-F238E27FC236}">
                <a16:creationId xmlns:a16="http://schemas.microsoft.com/office/drawing/2014/main" id="{DA879AD2-52A6-40AA-A8BF-2F1676AA7E86}"/>
              </a:ext>
            </a:extLst>
          </p:cNvPr>
          <p:cNvSpPr txBox="1"/>
          <p:nvPr/>
        </p:nvSpPr>
        <p:spPr>
          <a:xfrm>
            <a:off x="481029" y="1370096"/>
            <a:ext cx="5269676" cy="2130078"/>
          </a:xfrm>
          <a:prstGeom prst="rect">
            <a:avLst/>
          </a:prstGeom>
        </p:spPr>
        <p:txBody>
          <a:bodyPr vert="horz" lIns="91440" tIns="45720" rIns="91440" bIns="45720" rtlCol="0" anchor="b">
            <a:normAutofit fontScale="92500"/>
          </a:bodyPr>
          <a:lstStyle/>
          <a:p>
            <a:pPr algn="l" rtl="0">
              <a:spcBef>
                <a:spcPct val="0"/>
              </a:spcBef>
              <a:spcAft>
                <a:spcPts val="600"/>
              </a:spcAft>
            </a:pPr>
            <a:r>
              <a:rPr lang="zh-CN" sz="44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欢迎访问</a:t>
            </a:r>
            <a:r>
              <a:rPr lang="zh-CN" sz="4400" b="1" i="0" u="sng"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www.visitsilkroad.org</a:t>
            </a:r>
            <a:r>
              <a:rPr lang="zh-CN" sz="4400" b="1" i="0" u="none" baseline="0">
                <a:solidFill>
                  <a:schemeClr val="bg1"/>
                </a:solidFill>
                <a:latin typeface="Times New Roman" panose="02020603050405020304" pitchFamily="18" charset="0"/>
                <a:ea typeface="宋体" panose="02010600030101010101" pitchFamily="2" charset="-122"/>
                <a:cs typeface="Times New Roman" panose="02020603050405020304" pitchFamily="18" charset="0"/>
              </a:rPr>
              <a:t>CAREC旅游门户网站</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E45218D-356F-913A-BDDD-3A5E6170D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592" y="87202"/>
            <a:ext cx="1076961" cy="1076961"/>
          </a:xfrm>
          <a:prstGeom prst="rect">
            <a:avLst/>
          </a:prstGeom>
        </p:spPr>
      </p:pic>
    </p:spTree>
    <p:extLst>
      <p:ext uri="{BB962C8B-B14F-4D97-AF65-F5344CB8AC3E}">
        <p14:creationId xmlns:p14="http://schemas.microsoft.com/office/powerpoint/2010/main" val="403697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1393A-6273-439B-AACF-16ED5D6812F4}"/>
              </a:ext>
            </a:extLst>
          </p:cNvPr>
          <p:cNvSpPr txBox="1"/>
          <p:nvPr/>
        </p:nvSpPr>
        <p:spPr>
          <a:xfrm>
            <a:off x="532543" y="-5028"/>
            <a:ext cx="11126912" cy="769441"/>
          </a:xfrm>
          <a:prstGeom prst="rect">
            <a:avLst/>
          </a:prstGeom>
          <a:noFill/>
        </p:spPr>
        <p:txBody>
          <a:bodyPr wrap="square" rtlCol="0">
            <a:spAutoFit/>
          </a:bodyPr>
          <a:lstStyle/>
          <a:p>
            <a:pPr algn="ctr" rtl="0"/>
            <a:r>
              <a:rPr lang="zh-CN" sz="4400" b="1" i="0" u="sng" baseline="0">
                <a:solidFill>
                  <a:srgbClr val="002060"/>
                </a:solidFill>
                <a:latin typeface="Times New Roman" panose="02020603050405020304" pitchFamily="18" charset="0"/>
                <a:ea typeface="宋体" panose="02010600030101010101" pitchFamily="2" charset="-122"/>
                <a:cs typeface="Times New Roman" panose="02020603050405020304" pitchFamily="18" charset="0"/>
              </a:rPr>
              <a:t>www.visitsilkroad.org</a:t>
            </a:r>
            <a:endParaRPr lang="zh-CN" sz="28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Group 3">
            <a:extLst>
              <a:ext uri="{FF2B5EF4-FFF2-40B4-BE49-F238E27FC236}">
                <a16:creationId xmlns:a16="http://schemas.microsoft.com/office/drawing/2014/main" id="{00DE8AD3-029F-F439-55FF-B3256D7967F7}"/>
              </a:ext>
            </a:extLst>
          </p:cNvPr>
          <p:cNvGrpSpPr/>
          <p:nvPr/>
        </p:nvGrpSpPr>
        <p:grpSpPr>
          <a:xfrm>
            <a:off x="7690464" y="5392494"/>
            <a:ext cx="4416971" cy="1465506"/>
            <a:chOff x="4243896" y="3459124"/>
            <a:chExt cx="3407328" cy="1254245"/>
          </a:xfrm>
        </p:grpSpPr>
        <p:sp>
          <p:nvSpPr>
            <p:cNvPr id="5" name="TextBox 4">
              <a:extLst>
                <a:ext uri="{FF2B5EF4-FFF2-40B4-BE49-F238E27FC236}">
                  <a16:creationId xmlns:a16="http://schemas.microsoft.com/office/drawing/2014/main" id="{37110A25-2150-3892-DC85-5803616F4A4E}"/>
                </a:ext>
              </a:extLst>
            </p:cNvPr>
            <p:cNvSpPr txBox="1"/>
            <p:nvPr/>
          </p:nvSpPr>
          <p:spPr>
            <a:xfrm>
              <a:off x="4243896" y="3459124"/>
              <a:ext cx="2979436" cy="289750"/>
            </a:xfrm>
            <a:prstGeom prst="rect">
              <a:avLst/>
            </a:prstGeom>
            <a:noFill/>
          </p:spPr>
          <p:txBody>
            <a:bodyPr wrap="square">
              <a:spAutoFit/>
            </a:bodyPr>
            <a:lstStyle>
              <a:defPPr>
                <a:defRPr lang="zh-CN"/>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l" rtl="0"/>
              <a:r>
                <a:rPr lang="zh-CN" sz="1600" b="1" i="0" u="none" baseline="0">
                  <a:latin typeface="Times New Roman" panose="02020603050405020304" pitchFamily="18" charset="0"/>
                  <a:ea typeface="宋体" panose="02010600030101010101" pitchFamily="2" charset="-122"/>
                  <a:cs typeface="Times New Roman" panose="02020603050405020304" pitchFamily="18" charset="0"/>
                </a:rPr>
                <a:t>景点参观指南</a:t>
              </a:r>
              <a:endParaRPr lang="zh-CN" sz="16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1678587F-3BDA-1631-5D5A-A8CEAC3BE9F2}"/>
                </a:ext>
              </a:extLst>
            </p:cNvPr>
            <p:cNvPicPr>
              <a:picLocks noChangeAspect="1"/>
            </p:cNvPicPr>
            <p:nvPr/>
          </p:nvPicPr>
          <p:blipFill>
            <a:blip r:embed="rId3"/>
            <a:stretch>
              <a:fillRect/>
            </a:stretch>
          </p:blipFill>
          <p:spPr>
            <a:xfrm>
              <a:off x="4243896" y="3779630"/>
              <a:ext cx="3407328" cy="933739"/>
            </a:xfrm>
            <a:prstGeom prst="rect">
              <a:avLst/>
            </a:prstGeom>
          </p:spPr>
        </p:pic>
      </p:grpSp>
      <p:pic>
        <p:nvPicPr>
          <p:cNvPr id="11" name="Picture 10">
            <a:extLst>
              <a:ext uri="{FF2B5EF4-FFF2-40B4-BE49-F238E27FC236}">
                <a16:creationId xmlns:a16="http://schemas.microsoft.com/office/drawing/2014/main" id="{206EB1AA-0C67-A165-5DBC-B2988CF6DAC8}"/>
              </a:ext>
            </a:extLst>
          </p:cNvPr>
          <p:cNvPicPr>
            <a:picLocks noChangeAspect="1"/>
          </p:cNvPicPr>
          <p:nvPr/>
        </p:nvPicPr>
        <p:blipFill>
          <a:blip r:embed="rId4"/>
          <a:stretch>
            <a:fillRect/>
          </a:stretch>
        </p:blipFill>
        <p:spPr>
          <a:xfrm>
            <a:off x="7605903" y="739923"/>
            <a:ext cx="4586097" cy="1973763"/>
          </a:xfrm>
          <a:prstGeom prst="rect">
            <a:avLst/>
          </a:prstGeom>
        </p:spPr>
      </p:pic>
      <p:pic>
        <p:nvPicPr>
          <p:cNvPr id="12" name="Picture 11">
            <a:extLst>
              <a:ext uri="{FF2B5EF4-FFF2-40B4-BE49-F238E27FC236}">
                <a16:creationId xmlns:a16="http://schemas.microsoft.com/office/drawing/2014/main" id="{720E4375-8F56-B524-87F2-B3ABC05E28EF}"/>
              </a:ext>
            </a:extLst>
          </p:cNvPr>
          <p:cNvPicPr>
            <a:picLocks noChangeAspect="1"/>
          </p:cNvPicPr>
          <p:nvPr/>
        </p:nvPicPr>
        <p:blipFill>
          <a:blip r:embed="rId5"/>
          <a:stretch>
            <a:fillRect/>
          </a:stretch>
        </p:blipFill>
        <p:spPr>
          <a:xfrm>
            <a:off x="36703" y="764413"/>
            <a:ext cx="7569200" cy="5676900"/>
          </a:xfrm>
          <a:prstGeom prst="rect">
            <a:avLst/>
          </a:prstGeom>
        </p:spPr>
      </p:pic>
      <p:pic>
        <p:nvPicPr>
          <p:cNvPr id="10" name="Picture 9">
            <a:extLst>
              <a:ext uri="{FF2B5EF4-FFF2-40B4-BE49-F238E27FC236}">
                <a16:creationId xmlns:a16="http://schemas.microsoft.com/office/drawing/2014/main" id="{E3A9426B-1193-984E-C596-C4C703B1D04C}"/>
              </a:ext>
            </a:extLst>
          </p:cNvPr>
          <p:cNvPicPr>
            <a:picLocks noChangeAspect="1"/>
          </p:cNvPicPr>
          <p:nvPr/>
        </p:nvPicPr>
        <p:blipFill>
          <a:blip r:embed="rId6"/>
          <a:stretch>
            <a:fillRect/>
          </a:stretch>
        </p:blipFill>
        <p:spPr>
          <a:xfrm>
            <a:off x="7605903" y="2291582"/>
            <a:ext cx="4586097" cy="2176376"/>
          </a:xfrm>
          <a:prstGeom prst="rect">
            <a:avLst/>
          </a:prstGeom>
        </p:spPr>
      </p:pic>
      <p:pic>
        <p:nvPicPr>
          <p:cNvPr id="8" name="Picture 7">
            <a:extLst>
              <a:ext uri="{FF2B5EF4-FFF2-40B4-BE49-F238E27FC236}">
                <a16:creationId xmlns:a16="http://schemas.microsoft.com/office/drawing/2014/main" id="{9CD8BF36-8788-894D-048E-33DE66C619FA}"/>
              </a:ext>
            </a:extLst>
          </p:cNvPr>
          <p:cNvPicPr>
            <a:picLocks noChangeAspect="1"/>
          </p:cNvPicPr>
          <p:nvPr/>
        </p:nvPicPr>
        <p:blipFill>
          <a:blip r:embed="rId7"/>
          <a:stretch>
            <a:fillRect/>
          </a:stretch>
        </p:blipFill>
        <p:spPr>
          <a:xfrm>
            <a:off x="7605903" y="4196599"/>
            <a:ext cx="4416972" cy="1092764"/>
          </a:xfrm>
          <a:prstGeom prst="rect">
            <a:avLst/>
          </a:prstGeom>
        </p:spPr>
      </p:pic>
    </p:spTree>
    <p:extLst>
      <p:ext uri="{BB962C8B-B14F-4D97-AF65-F5344CB8AC3E}">
        <p14:creationId xmlns:p14="http://schemas.microsoft.com/office/powerpoint/2010/main" val="353649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15EE5F-EB85-7941-ABA8-1A3A640B7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63" y="5641640"/>
            <a:ext cx="919498" cy="919498"/>
          </a:xfrm>
          <a:prstGeom prst="rect">
            <a:avLst/>
          </a:prstGeom>
        </p:spPr>
      </p:pic>
      <p:pic>
        <p:nvPicPr>
          <p:cNvPr id="7" name="Picture 6">
            <a:extLst>
              <a:ext uri="{FF2B5EF4-FFF2-40B4-BE49-F238E27FC236}">
                <a16:creationId xmlns:a16="http://schemas.microsoft.com/office/drawing/2014/main" id="{B45DEC36-4EE4-6F4B-89C8-3B27E5B54C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919" y="5484177"/>
            <a:ext cx="1076961" cy="1076961"/>
          </a:xfrm>
          <a:prstGeom prst="rect">
            <a:avLst/>
          </a:prstGeom>
        </p:spPr>
      </p:pic>
      <p:pic>
        <p:nvPicPr>
          <p:cNvPr id="2" name="Picture 1">
            <a:extLst>
              <a:ext uri="{FF2B5EF4-FFF2-40B4-BE49-F238E27FC236}">
                <a16:creationId xmlns:a16="http://schemas.microsoft.com/office/drawing/2014/main" id="{E7881AFB-B17E-BCA0-E0E3-0CB07EB51FA9}"/>
              </a:ext>
            </a:extLst>
          </p:cNvPr>
          <p:cNvPicPr>
            <a:picLocks noChangeAspect="1"/>
          </p:cNvPicPr>
          <p:nvPr/>
        </p:nvPicPr>
        <p:blipFill>
          <a:blip r:embed="rId4"/>
          <a:stretch>
            <a:fillRect/>
          </a:stretch>
        </p:blipFill>
        <p:spPr>
          <a:xfrm>
            <a:off x="4213150" y="170385"/>
            <a:ext cx="7772400" cy="6517229"/>
          </a:xfrm>
          <a:prstGeom prst="rect">
            <a:avLst/>
          </a:prstGeom>
        </p:spPr>
      </p:pic>
      <p:pic>
        <p:nvPicPr>
          <p:cNvPr id="4" name="Picture 3" descr="A logo with a yellow and red circle&#10;&#10;Description automatically generated">
            <a:hlinkClick r:id="rId5"/>
            <a:extLst>
              <a:ext uri="{FF2B5EF4-FFF2-40B4-BE49-F238E27FC236}">
                <a16:creationId xmlns:a16="http://schemas.microsoft.com/office/drawing/2014/main" id="{E5079140-ED23-2AF4-B056-2F046427A44E}"/>
              </a:ext>
            </a:extLst>
          </p:cNvPr>
          <p:cNvPicPr>
            <a:picLocks noChangeAspect="1"/>
          </p:cNvPicPr>
          <p:nvPr/>
        </p:nvPicPr>
        <p:blipFill rotWithShape="1">
          <a:blip r:embed="rId6"/>
          <a:srcRect t="59813"/>
          <a:stretch/>
        </p:blipFill>
        <p:spPr>
          <a:xfrm>
            <a:off x="541455" y="1948543"/>
            <a:ext cx="4904928" cy="1802951"/>
          </a:xfrm>
          <a:prstGeom prst="rect">
            <a:avLst/>
          </a:prstGeom>
        </p:spPr>
      </p:pic>
    </p:spTree>
    <p:extLst>
      <p:ext uri="{BB962C8B-B14F-4D97-AF65-F5344CB8AC3E}">
        <p14:creationId xmlns:p14="http://schemas.microsoft.com/office/powerpoint/2010/main" val="1607438961"/>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7" ma:contentTypeDescription="Create a new document." ma:contentTypeScope="" ma:versionID="30482bcb042da94300ab269d05646591">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43fff43ee8f6aa09ff18a5919b1d8d2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339BD7-50E4-4785-B9CE-130B93691D1D}">
  <ds:schemaRefs>
    <ds:schemaRef ds:uri="http://www.w3.org/XML/1998/namespace"/>
    <ds:schemaRef ds:uri="c1fdd505-2570-46c2-bd04-3e0f2d874cf5"/>
    <ds:schemaRef ds:uri="http://purl.org/dc/terms/"/>
    <ds:schemaRef ds:uri="http://schemas.openxmlformats.org/package/2006/metadata/core-properties"/>
    <ds:schemaRef ds:uri="http://purl.org/dc/elements/1.1/"/>
    <ds:schemaRef ds:uri="http://schemas.microsoft.com/office/2006/metadata/properties"/>
    <ds:schemaRef ds:uri="http://purl.org/dc/dcmitype/"/>
    <ds:schemaRef ds:uri="4d0bf39f-aee5-4194-a8cf-9eb94d977901"/>
    <ds:schemaRef ds:uri="f668aa56-9285-4561-92d6-d6343913a899"/>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22654F65-6E1F-4318-8705-D93F59FE4D32}">
  <ds:schemaRefs>
    <ds:schemaRef ds:uri="4d0bf39f-aee5-4194-a8cf-9eb94d977901"/>
    <ds:schemaRef ds:uri="c1fdd505-2570-46c2-bd04-3e0f2d874cf5"/>
    <ds:schemaRef ds:uri="f668aa56-9285-4561-92d6-d6343913a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4FA3B7-46AE-48E3-B97A-5B2E336EE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DCI_Powerpoint_Templates</Template>
  <TotalTime>15</TotalTime>
  <Words>576</Words>
  <Application>Microsoft Office PowerPoint</Application>
  <PresentationFormat>Widescreen</PresentationFormat>
  <Paragraphs>48</Paragraphs>
  <Slides>6</Slides>
  <Notes>5</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6</vt:i4>
      </vt:variant>
    </vt:vector>
  </HeadingPairs>
  <TitlesOfParts>
    <vt:vector size="16" baseType="lpstr">
      <vt:lpstr>Arial</vt:lpstr>
      <vt:lpstr>Calibri</vt:lpstr>
      <vt:lpstr>Times New Roman</vt:lpstr>
      <vt:lpstr>Wingdings</vt:lpstr>
      <vt:lpstr>blank</vt:lpstr>
      <vt:lpstr>1_DCI-Master</vt:lpstr>
      <vt:lpstr>2_DCI-Master</vt:lpstr>
      <vt:lpstr>3_DCI-Master</vt:lpstr>
      <vt:lpstr>4_DCI-Master</vt:lpstr>
      <vt:lpstr>think-cell Folie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Irene de Roma</dc:creator>
  <cp:keywords/>
  <dc:description/>
  <cp:lastModifiedBy>Reneli Gloria</cp:lastModifiedBy>
  <cp:revision>9</cp:revision>
  <cp:lastPrinted>2019-08-18T10:17:53Z</cp:lastPrinted>
  <dcterms:created xsi:type="dcterms:W3CDTF">2016-02-04T20:47:29Z</dcterms:created>
  <dcterms:modified xsi:type="dcterms:W3CDTF">2023-10-17T04:52:08Z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2023-04-13T08:28:17Z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7ecc9fe6-a3c1-454a-b1a7-8fcdd66eb6a8</vt:lpwstr>
  </property>
  <property fmtid="{D5CDD505-2E9C-101B-9397-08002B2CF9AE}" pid="8" name="MSIP_Label_817d4574-7375-4d17-b29c-6e4c6df0fcb0_ContentBits">
    <vt:lpwstr>2</vt:lpwstr>
  </property>
  <property fmtid="{D5CDD505-2E9C-101B-9397-08002B2CF9AE}" pid="9" name="ClassificationContentMarkingFooterLocations">
    <vt:lpwstr>blank:3\1_DCI-Master:3\2_DCI-Master:3\3_DCI-Master:3\4_DCI-Master:3</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y fmtid="{D5CDD505-2E9C-101B-9397-08002B2CF9AE}" pid="12" name="MediaServiceImageTags">
    <vt:lpwstr/>
  </property>
</Properties>
</file>