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 id="2147483852" r:id="rId5"/>
    <p:sldMasterId id="2147483879" r:id="rId6"/>
  </p:sldMasterIdLst>
  <p:notesMasterIdLst>
    <p:notesMasterId r:id="rId55"/>
  </p:notesMasterIdLst>
  <p:handoutMasterIdLst>
    <p:handoutMasterId r:id="rId56"/>
  </p:handoutMasterIdLst>
  <p:sldIdLst>
    <p:sldId id="4140" r:id="rId7"/>
    <p:sldId id="256" r:id="rId8"/>
    <p:sldId id="1071" r:id="rId9"/>
    <p:sldId id="1070" r:id="rId10"/>
    <p:sldId id="1078" r:id="rId11"/>
    <p:sldId id="1079" r:id="rId12"/>
    <p:sldId id="1081" r:id="rId13"/>
    <p:sldId id="1028" r:id="rId14"/>
    <p:sldId id="1068" r:id="rId15"/>
    <p:sldId id="1082" r:id="rId16"/>
    <p:sldId id="1083" r:id="rId17"/>
    <p:sldId id="4139" r:id="rId18"/>
    <p:sldId id="1075" r:id="rId19"/>
    <p:sldId id="968" r:id="rId20"/>
    <p:sldId id="4147" r:id="rId21"/>
    <p:sldId id="4146" r:id="rId22"/>
    <p:sldId id="4148" r:id="rId23"/>
    <p:sldId id="4149" r:id="rId24"/>
    <p:sldId id="4150" r:id="rId25"/>
    <p:sldId id="4151" r:id="rId26"/>
    <p:sldId id="4152" r:id="rId27"/>
    <p:sldId id="4153" r:id="rId28"/>
    <p:sldId id="4154" r:id="rId29"/>
    <p:sldId id="4155" r:id="rId30"/>
    <p:sldId id="269" r:id="rId31"/>
    <p:sldId id="4141" r:id="rId32"/>
    <p:sldId id="274" r:id="rId33"/>
    <p:sldId id="272" r:id="rId34"/>
    <p:sldId id="258" r:id="rId35"/>
    <p:sldId id="257" r:id="rId36"/>
    <p:sldId id="259" r:id="rId37"/>
    <p:sldId id="262" r:id="rId38"/>
    <p:sldId id="261" r:id="rId39"/>
    <p:sldId id="4134" r:id="rId40"/>
    <p:sldId id="4135" r:id="rId41"/>
    <p:sldId id="4136" r:id="rId42"/>
    <p:sldId id="627" r:id="rId43"/>
    <p:sldId id="617" r:id="rId44"/>
    <p:sldId id="622" r:id="rId45"/>
    <p:sldId id="285" r:id="rId46"/>
    <p:sldId id="298" r:id="rId47"/>
    <p:sldId id="625" r:id="rId48"/>
    <p:sldId id="626" r:id="rId49"/>
    <p:sldId id="597" r:id="rId50"/>
    <p:sldId id="4142" r:id="rId51"/>
    <p:sldId id="4143" r:id="rId52"/>
    <p:sldId id="4144" r:id="rId53"/>
    <p:sldId id="4145" r:id="rId5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00CC00"/>
    <a:srgbClr val="00FF99"/>
    <a:srgbClr val="00FF00"/>
    <a:srgbClr val="F6AA00"/>
    <a:srgbClr val="6DD9FF"/>
    <a:srgbClr val="8FE2FF"/>
    <a:srgbClr val="57D3FF"/>
    <a:srgbClr val="005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DF545-B8D4-0F1D-FCB6-66A1EF6367FD}" v="3" dt="2022-06-27T08:29:30.777"/>
    <p1510:client id="{06B2E580-1B67-4384-8445-3CFBD59B9429}" v="46" dt="2022-06-27T08:41:17.092"/>
    <p1510:client id="{73EDBA00-608B-7384-5EEE-89BA07ABB330}" v="1" dt="2022-06-27T04:36:50.616"/>
    <p1510:client id="{841B7037-671A-4269-A428-CF18C2829F6D}" v="1" dt="2022-06-28T02:04:23.440"/>
    <p1510:client id="{A08F0A9F-199B-4947-AFF7-210C361FA72D}" v="9" dt="2022-06-28T04:36:40.0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li Gloria" userId="S::rgloria.consultant@adb.org::37dd7b62-eac8-493c-819c-db9336ef8c23" providerId="AD" clId="Web-{AC2C4342-225D-D0BB-FE79-4CB059EA8775}"/>
    <pc:docChg chg="modSld">
      <pc:chgData name="Reneli Gloria" userId="S::rgloria.consultant@adb.org::37dd7b62-eac8-493c-819c-db9336ef8c23" providerId="AD" clId="Web-{AC2C4342-225D-D0BB-FE79-4CB059EA8775}" dt="2022-06-26T23:05:20.655" v="76" actId="14100"/>
      <pc:docMkLst>
        <pc:docMk/>
      </pc:docMkLst>
      <pc:sldChg chg="modSp">
        <pc:chgData name="Reneli Gloria" userId="S::rgloria.consultant@adb.org::37dd7b62-eac8-493c-819c-db9336ef8c23" providerId="AD" clId="Web-{AC2C4342-225D-D0BB-FE79-4CB059EA8775}" dt="2022-06-26T23:05:20.655" v="76" actId="14100"/>
        <pc:sldMkLst>
          <pc:docMk/>
          <pc:sldMk cId="2931506212" sldId="257"/>
        </pc:sldMkLst>
        <pc:spChg chg="mod">
          <ac:chgData name="Reneli Gloria" userId="S::rgloria.consultant@adb.org::37dd7b62-eac8-493c-819c-db9336ef8c23" providerId="AD" clId="Web-{AC2C4342-225D-D0BB-FE79-4CB059EA8775}" dt="2022-06-26T23:05:20.655" v="76" actId="14100"/>
          <ac:spMkLst>
            <pc:docMk/>
            <pc:sldMk cId="2931506212" sldId="257"/>
            <ac:spMk id="5" creationId="{41729290-9665-709D-0A03-FA1CA6466E9F}"/>
          </ac:spMkLst>
        </pc:spChg>
      </pc:sldChg>
      <pc:sldChg chg="modSp">
        <pc:chgData name="Reneli Gloria" userId="S::rgloria.consultant@adb.org::37dd7b62-eac8-493c-819c-db9336ef8c23" providerId="AD" clId="Web-{AC2C4342-225D-D0BB-FE79-4CB059EA8775}" dt="2022-06-26T22:53:50.275" v="63" actId="20577"/>
        <pc:sldMkLst>
          <pc:docMk/>
          <pc:sldMk cId="2378544541" sldId="262"/>
        </pc:sldMkLst>
        <pc:spChg chg="mod">
          <ac:chgData name="Reneli Gloria" userId="S::rgloria.consultant@adb.org::37dd7b62-eac8-493c-819c-db9336ef8c23" providerId="AD" clId="Web-{AC2C4342-225D-D0BB-FE79-4CB059EA8775}" dt="2022-06-26T22:53:50.275" v="63" actId="20577"/>
          <ac:spMkLst>
            <pc:docMk/>
            <pc:sldMk cId="2378544541" sldId="262"/>
            <ac:spMk id="3" creationId="{7A609725-C41A-2717-8613-9BA7721739CA}"/>
          </ac:spMkLst>
        </pc:spChg>
      </pc:sldChg>
      <pc:sldChg chg="modSp">
        <pc:chgData name="Reneli Gloria" userId="S::rgloria.consultant@adb.org::37dd7b62-eac8-493c-819c-db9336ef8c23" providerId="AD" clId="Web-{AC2C4342-225D-D0BB-FE79-4CB059EA8775}" dt="2022-06-26T22:55:29.835" v="75" actId="20577"/>
        <pc:sldMkLst>
          <pc:docMk/>
          <pc:sldMk cId="2728490158" sldId="627"/>
        </pc:sldMkLst>
        <pc:graphicFrameChg chg="modGraphic">
          <ac:chgData name="Reneli Gloria" userId="S::rgloria.consultant@adb.org::37dd7b62-eac8-493c-819c-db9336ef8c23" providerId="AD" clId="Web-{AC2C4342-225D-D0BB-FE79-4CB059EA8775}" dt="2022-06-26T22:55:29.835" v="75" actId="20577"/>
          <ac:graphicFrameMkLst>
            <pc:docMk/>
            <pc:sldMk cId="2728490158" sldId="627"/>
            <ac:graphicFrameMk id="4" creationId="{19E843A8-6C71-FF88-A6E0-2485FABCB8AE}"/>
          </ac:graphicFrameMkLst>
        </pc:graphicFrameChg>
      </pc:sldChg>
    </pc:docChg>
  </pc:docChgLst>
  <pc:docChgLst>
    <pc:chgData name="Mary Ann Magadia" userId="1d9742bb-e3f4-43f2-905f-812d8d1d8b7c" providerId="ADAL" clId="{A08F0A9F-199B-4947-AFF7-210C361FA72D}"/>
    <pc:docChg chg="modSld">
      <pc:chgData name="Mary Ann Magadia" userId="1d9742bb-e3f4-43f2-905f-812d8d1d8b7c" providerId="ADAL" clId="{A08F0A9F-199B-4947-AFF7-210C361FA72D}" dt="2022-06-28T04:36:40.072" v="6" actId="20577"/>
      <pc:docMkLst>
        <pc:docMk/>
      </pc:docMkLst>
      <pc:sldChg chg="modSp mod">
        <pc:chgData name="Mary Ann Magadia" userId="1d9742bb-e3f4-43f2-905f-812d8d1d8b7c" providerId="ADAL" clId="{A08F0A9F-199B-4947-AFF7-210C361FA72D}" dt="2022-06-28T04:36:40.072" v="6" actId="20577"/>
        <pc:sldMkLst>
          <pc:docMk/>
          <pc:sldMk cId="35228082" sldId="4151"/>
        </pc:sldMkLst>
        <pc:spChg chg="mod">
          <ac:chgData name="Mary Ann Magadia" userId="1d9742bb-e3f4-43f2-905f-812d8d1d8b7c" providerId="ADAL" clId="{A08F0A9F-199B-4947-AFF7-210C361FA72D}" dt="2022-06-28T04:36:40.072" v="6" actId="20577"/>
          <ac:spMkLst>
            <pc:docMk/>
            <pc:sldMk cId="35228082" sldId="4151"/>
            <ac:spMk id="9" creationId="{F88C7AA2-8387-83AA-E59A-28E0482F78B8}"/>
          </ac:spMkLst>
        </pc:spChg>
      </pc:sldChg>
    </pc:docChg>
  </pc:docChgLst>
  <pc:docChgLst>
    <pc:chgData name="Mary Ann Magadia" userId="1d9742bb-e3f4-43f2-905f-812d8d1d8b7c" providerId="ADAL" clId="{06B2E580-1B67-4384-8445-3CFBD59B9429}"/>
    <pc:docChg chg="undo custSel modSld modMainMaster">
      <pc:chgData name="Mary Ann Magadia" userId="1d9742bb-e3f4-43f2-905f-812d8d1d8b7c" providerId="ADAL" clId="{06B2E580-1B67-4384-8445-3CFBD59B9429}" dt="2022-06-27T08:41:17.093" v="350" actId="1076"/>
      <pc:docMkLst>
        <pc:docMk/>
      </pc:docMkLst>
      <pc:sldChg chg="modSp mod">
        <pc:chgData name="Mary Ann Magadia" userId="1d9742bb-e3f4-43f2-905f-812d8d1d8b7c" providerId="ADAL" clId="{06B2E580-1B67-4384-8445-3CFBD59B9429}" dt="2022-06-27T04:16:05.681" v="319" actId="27636"/>
        <pc:sldMkLst>
          <pc:docMk/>
          <pc:sldMk cId="183161001" sldId="256"/>
        </pc:sldMkLst>
        <pc:spChg chg="mod">
          <ac:chgData name="Mary Ann Magadia" userId="1d9742bb-e3f4-43f2-905f-812d8d1d8b7c" providerId="ADAL" clId="{06B2E580-1B67-4384-8445-3CFBD59B9429}" dt="2022-06-27T04:16:05.681" v="319" actId="27636"/>
          <ac:spMkLst>
            <pc:docMk/>
            <pc:sldMk cId="183161001" sldId="256"/>
            <ac:spMk id="3" creationId="{54B87999-9F2E-42F3-A2F2-A9FA4AB9F372}"/>
          </ac:spMkLst>
        </pc:spChg>
      </pc:sldChg>
      <pc:sldChg chg="addSp delSp modSp mod">
        <pc:chgData name="Mary Ann Magadia" userId="1d9742bb-e3f4-43f2-905f-812d8d1d8b7c" providerId="ADAL" clId="{06B2E580-1B67-4384-8445-3CFBD59B9429}" dt="2022-06-27T04:04:13.964" v="228" actId="14100"/>
        <pc:sldMkLst>
          <pc:docMk/>
          <pc:sldMk cId="2931506212" sldId="257"/>
        </pc:sldMkLst>
        <pc:spChg chg="add del mod">
          <ac:chgData name="Mary Ann Magadia" userId="1d9742bb-e3f4-43f2-905f-812d8d1d8b7c" providerId="ADAL" clId="{06B2E580-1B67-4384-8445-3CFBD59B9429}" dt="2022-06-27T04:04:10.915" v="227" actId="1076"/>
          <ac:spMkLst>
            <pc:docMk/>
            <pc:sldMk cId="2931506212" sldId="257"/>
            <ac:spMk id="2" creationId="{EDDD8794-9923-7F17-497B-0B082CD499B4}"/>
          </ac:spMkLst>
        </pc:spChg>
        <pc:spChg chg="add del mod">
          <ac:chgData name="Mary Ann Magadia" userId="1d9742bb-e3f4-43f2-905f-812d8d1d8b7c" providerId="ADAL" clId="{06B2E580-1B67-4384-8445-3CFBD59B9429}" dt="2022-06-27T04:01:34.252" v="191" actId="478"/>
          <ac:spMkLst>
            <pc:docMk/>
            <pc:sldMk cId="2931506212" sldId="257"/>
            <ac:spMk id="4" creationId="{E32D209B-8D60-99BF-1E58-FC6BD619F071}"/>
          </ac:spMkLst>
        </pc:spChg>
        <pc:spChg chg="mod">
          <ac:chgData name="Mary Ann Magadia" userId="1d9742bb-e3f4-43f2-905f-812d8d1d8b7c" providerId="ADAL" clId="{06B2E580-1B67-4384-8445-3CFBD59B9429}" dt="2022-06-27T04:04:13.964" v="228" actId="14100"/>
          <ac:spMkLst>
            <pc:docMk/>
            <pc:sldMk cId="2931506212" sldId="257"/>
            <ac:spMk id="5" creationId="{41729290-9665-709D-0A03-FA1CA6466E9F}"/>
          </ac:spMkLst>
        </pc:spChg>
        <pc:spChg chg="mod">
          <ac:chgData name="Mary Ann Magadia" userId="1d9742bb-e3f4-43f2-905f-812d8d1d8b7c" providerId="ADAL" clId="{06B2E580-1B67-4384-8445-3CFBD59B9429}" dt="2022-06-24T06:16:10.072" v="0"/>
          <ac:spMkLst>
            <pc:docMk/>
            <pc:sldMk cId="2931506212" sldId="257"/>
            <ac:spMk id="6" creationId="{5818ED20-C0AC-98ED-75F7-D011514A2323}"/>
          </ac:spMkLst>
        </pc:spChg>
        <pc:grpChg chg="add del mod">
          <ac:chgData name="Mary Ann Magadia" userId="1d9742bb-e3f4-43f2-905f-812d8d1d8b7c" providerId="ADAL" clId="{06B2E580-1B67-4384-8445-3CFBD59B9429}" dt="2022-06-24T06:16:11.983" v="1"/>
          <ac:grpSpMkLst>
            <pc:docMk/>
            <pc:sldMk cId="2931506212" sldId="257"/>
            <ac:grpSpMk id="4" creationId="{11924E9F-7525-C7AC-C3D2-4A60C19827BE}"/>
          </ac:grpSpMkLst>
        </pc:grpChg>
        <pc:picChg chg="add del mod ord">
          <ac:chgData name="Mary Ann Magadia" userId="1d9742bb-e3f4-43f2-905f-812d8d1d8b7c" providerId="ADAL" clId="{06B2E580-1B67-4384-8445-3CFBD59B9429}" dt="2022-06-27T04:03:56.828" v="222" actId="478"/>
          <ac:picMkLst>
            <pc:docMk/>
            <pc:sldMk cId="2931506212" sldId="257"/>
            <ac:picMk id="6" creationId="{85699494-3353-1B7B-753C-ACA6CF38254E}"/>
          </ac:picMkLst>
        </pc:picChg>
        <pc:picChg chg="add mod ord">
          <ac:chgData name="Mary Ann Magadia" userId="1d9742bb-e3f4-43f2-905f-812d8d1d8b7c" providerId="ADAL" clId="{06B2E580-1B67-4384-8445-3CFBD59B9429}" dt="2022-06-27T04:04:07.820" v="226" actId="167"/>
          <ac:picMkLst>
            <pc:docMk/>
            <pc:sldMk cId="2931506212" sldId="257"/>
            <ac:picMk id="7" creationId="{1FACC21D-71A5-70DD-F3C2-D50BE83778F0}"/>
          </ac:picMkLst>
        </pc:picChg>
      </pc:sldChg>
      <pc:sldChg chg="addSp delSp modSp mod">
        <pc:chgData name="Mary Ann Magadia" userId="1d9742bb-e3f4-43f2-905f-812d8d1d8b7c" providerId="ADAL" clId="{06B2E580-1B67-4384-8445-3CFBD59B9429}" dt="2022-06-27T04:03:48.946" v="221" actId="179"/>
        <pc:sldMkLst>
          <pc:docMk/>
          <pc:sldMk cId="3558312979" sldId="258"/>
        </pc:sldMkLst>
        <pc:spChg chg="mod ord">
          <ac:chgData name="Mary Ann Magadia" userId="1d9742bb-e3f4-43f2-905f-812d8d1d8b7c" providerId="ADAL" clId="{06B2E580-1B67-4384-8445-3CFBD59B9429}" dt="2022-06-27T04:03:48.946" v="221" actId="179"/>
          <ac:spMkLst>
            <pc:docMk/>
            <pc:sldMk cId="3558312979" sldId="258"/>
            <ac:spMk id="10" creationId="{330F49B6-0CD1-D2EC-5462-F10C3A77AF66}"/>
          </ac:spMkLst>
        </pc:spChg>
        <pc:spChg chg="add del topLvl">
          <ac:chgData name="Mary Ann Magadia" userId="1d9742bb-e3f4-43f2-905f-812d8d1d8b7c" providerId="ADAL" clId="{06B2E580-1B67-4384-8445-3CFBD59B9429}" dt="2022-06-27T03:57:20.256" v="151" actId="478"/>
          <ac:spMkLst>
            <pc:docMk/>
            <pc:sldMk cId="3558312979" sldId="258"/>
            <ac:spMk id="13" creationId="{979D5F78-5D50-2B79-0734-AAA222DA3386}"/>
          </ac:spMkLst>
        </pc:spChg>
        <pc:grpChg chg="del">
          <ac:chgData name="Mary Ann Magadia" userId="1d9742bb-e3f4-43f2-905f-812d8d1d8b7c" providerId="ADAL" clId="{06B2E580-1B67-4384-8445-3CFBD59B9429}" dt="2022-06-27T03:56:42.371" v="140" actId="478"/>
          <ac:grpSpMkLst>
            <pc:docMk/>
            <pc:sldMk cId="3558312979" sldId="258"/>
            <ac:grpSpMk id="12" creationId="{0CA5E044-BC48-B2BB-443C-38A1B7431B39}"/>
          </ac:grpSpMkLst>
        </pc:grpChg>
        <pc:picChg chg="add del mod">
          <ac:chgData name="Mary Ann Magadia" userId="1d9742bb-e3f4-43f2-905f-812d8d1d8b7c" providerId="ADAL" clId="{06B2E580-1B67-4384-8445-3CFBD59B9429}" dt="2022-06-27T03:57:10.620" v="148"/>
          <ac:picMkLst>
            <pc:docMk/>
            <pc:sldMk cId="3558312979" sldId="258"/>
            <ac:picMk id="2" creationId="{24BF6EB7-DCA0-4375-48E1-62EDDD2A0F77}"/>
          </ac:picMkLst>
        </pc:picChg>
        <pc:picChg chg="add mod ord modCrop">
          <ac:chgData name="Mary Ann Magadia" userId="1d9742bb-e3f4-43f2-905f-812d8d1d8b7c" providerId="ADAL" clId="{06B2E580-1B67-4384-8445-3CFBD59B9429}" dt="2022-06-27T04:03:31.372" v="218" actId="732"/>
          <ac:picMkLst>
            <pc:docMk/>
            <pc:sldMk cId="3558312979" sldId="258"/>
            <ac:picMk id="5" creationId="{8F5DD888-F112-3A71-84B7-A6FBE5BD6A50}"/>
          </ac:picMkLst>
        </pc:picChg>
      </pc:sldChg>
      <pc:sldChg chg="addSp delSp modSp mod">
        <pc:chgData name="Mary Ann Magadia" userId="1d9742bb-e3f4-43f2-905f-812d8d1d8b7c" providerId="ADAL" clId="{06B2E580-1B67-4384-8445-3CFBD59B9429}" dt="2022-06-27T04:04:36.825" v="234" actId="1076"/>
        <pc:sldMkLst>
          <pc:docMk/>
          <pc:sldMk cId="514992374" sldId="259"/>
        </pc:sldMkLst>
        <pc:spChg chg="mod">
          <ac:chgData name="Mary Ann Magadia" userId="1d9742bb-e3f4-43f2-905f-812d8d1d8b7c" providerId="ADAL" clId="{06B2E580-1B67-4384-8445-3CFBD59B9429}" dt="2022-06-27T04:02:32.783" v="205" actId="20577"/>
          <ac:spMkLst>
            <pc:docMk/>
            <pc:sldMk cId="514992374" sldId="259"/>
            <ac:spMk id="2" creationId="{31A11D46-AB5A-E841-4C18-C3D8235A143E}"/>
          </ac:spMkLst>
        </pc:spChg>
        <pc:spChg chg="mod">
          <ac:chgData name="Mary Ann Magadia" userId="1d9742bb-e3f4-43f2-905f-812d8d1d8b7c" providerId="ADAL" clId="{06B2E580-1B67-4384-8445-3CFBD59B9429}" dt="2022-06-27T04:04:36.825" v="234" actId="1076"/>
          <ac:spMkLst>
            <pc:docMk/>
            <pc:sldMk cId="514992374" sldId="259"/>
            <ac:spMk id="3" creationId="{967F6CD7-2687-6880-9000-8C41E00C2640}"/>
          </ac:spMkLst>
        </pc:spChg>
        <pc:picChg chg="add del mod ord">
          <ac:chgData name="Mary Ann Magadia" userId="1d9742bb-e3f4-43f2-905f-812d8d1d8b7c" providerId="ADAL" clId="{06B2E580-1B67-4384-8445-3CFBD59B9429}" dt="2022-06-27T04:04:21.940" v="229" actId="478"/>
          <ac:picMkLst>
            <pc:docMk/>
            <pc:sldMk cId="514992374" sldId="259"/>
            <ac:picMk id="4" creationId="{E895632A-C02C-BD69-9F59-C4F72D66E643}"/>
          </ac:picMkLst>
        </pc:picChg>
        <pc:picChg chg="add mod ord">
          <ac:chgData name="Mary Ann Magadia" userId="1d9742bb-e3f4-43f2-905f-812d8d1d8b7c" providerId="ADAL" clId="{06B2E580-1B67-4384-8445-3CFBD59B9429}" dt="2022-06-27T04:04:31.489" v="232" actId="167"/>
          <ac:picMkLst>
            <pc:docMk/>
            <pc:sldMk cId="514992374" sldId="259"/>
            <ac:picMk id="5" creationId="{BB750EE2-4D84-7F23-2FBD-F9B409175274}"/>
          </ac:picMkLst>
        </pc:picChg>
      </pc:sldChg>
      <pc:sldChg chg="addSp delSp modSp mod">
        <pc:chgData name="Mary Ann Magadia" userId="1d9742bb-e3f4-43f2-905f-812d8d1d8b7c" providerId="ADAL" clId="{06B2E580-1B67-4384-8445-3CFBD59B9429}" dt="2022-06-27T04:05:17.606" v="247" actId="1076"/>
        <pc:sldMkLst>
          <pc:docMk/>
          <pc:sldMk cId="3029734359" sldId="261"/>
        </pc:sldMkLst>
        <pc:spChg chg="mod">
          <ac:chgData name="Mary Ann Magadia" userId="1d9742bb-e3f4-43f2-905f-812d8d1d8b7c" providerId="ADAL" clId="{06B2E580-1B67-4384-8445-3CFBD59B9429}" dt="2022-06-27T04:05:17.606" v="247" actId="1076"/>
          <ac:spMkLst>
            <pc:docMk/>
            <pc:sldMk cId="3029734359" sldId="261"/>
            <ac:spMk id="3" creationId="{71E077AB-451E-BF4D-E39C-4013D6E09A41}"/>
          </ac:spMkLst>
        </pc:spChg>
        <pc:spChg chg="del">
          <ac:chgData name="Mary Ann Magadia" userId="1d9742bb-e3f4-43f2-905f-812d8d1d8b7c" providerId="ADAL" clId="{06B2E580-1B67-4384-8445-3CFBD59B9429}" dt="2022-06-27T04:04:55.180" v="240" actId="478"/>
          <ac:spMkLst>
            <pc:docMk/>
            <pc:sldMk cId="3029734359" sldId="261"/>
            <ac:spMk id="6" creationId="{BB9AD1A1-6B68-EACC-ED68-E4E8669A771A}"/>
          </ac:spMkLst>
        </pc:spChg>
        <pc:picChg chg="add mod ord">
          <ac:chgData name="Mary Ann Magadia" userId="1d9742bb-e3f4-43f2-905f-812d8d1d8b7c" providerId="ADAL" clId="{06B2E580-1B67-4384-8445-3CFBD59B9429}" dt="2022-06-27T04:05:05.284" v="243" actId="167"/>
          <ac:picMkLst>
            <pc:docMk/>
            <pc:sldMk cId="3029734359" sldId="261"/>
            <ac:picMk id="4" creationId="{BE5B39F1-A6C2-6F7C-3992-D844EA7F4AB0}"/>
          </ac:picMkLst>
        </pc:picChg>
      </pc:sldChg>
      <pc:sldChg chg="addSp delSp modSp mod">
        <pc:chgData name="Mary Ann Magadia" userId="1d9742bb-e3f4-43f2-905f-812d8d1d8b7c" providerId="ADAL" clId="{06B2E580-1B67-4384-8445-3CFBD59B9429}" dt="2022-06-27T04:04:52.913" v="239" actId="14100"/>
        <pc:sldMkLst>
          <pc:docMk/>
          <pc:sldMk cId="2378544541" sldId="262"/>
        </pc:sldMkLst>
        <pc:spChg chg="mod">
          <ac:chgData name="Mary Ann Magadia" userId="1d9742bb-e3f4-43f2-905f-812d8d1d8b7c" providerId="ADAL" clId="{06B2E580-1B67-4384-8445-3CFBD59B9429}" dt="2022-06-27T04:03:01.683" v="210" actId="207"/>
          <ac:spMkLst>
            <pc:docMk/>
            <pc:sldMk cId="2378544541" sldId="262"/>
            <ac:spMk id="2" creationId="{4BD9FE4A-78CE-11B4-35B5-C283DDF8317C}"/>
          </ac:spMkLst>
        </pc:spChg>
        <pc:spChg chg="mod">
          <ac:chgData name="Mary Ann Magadia" userId="1d9742bb-e3f4-43f2-905f-812d8d1d8b7c" providerId="ADAL" clId="{06B2E580-1B67-4384-8445-3CFBD59B9429}" dt="2022-06-27T04:04:52.913" v="239" actId="14100"/>
          <ac:spMkLst>
            <pc:docMk/>
            <pc:sldMk cId="2378544541" sldId="262"/>
            <ac:spMk id="3" creationId="{7A609725-C41A-2717-8613-9BA7721739CA}"/>
          </ac:spMkLst>
        </pc:spChg>
        <pc:picChg chg="add del mod">
          <ac:chgData name="Mary Ann Magadia" userId="1d9742bb-e3f4-43f2-905f-812d8d1d8b7c" providerId="ADAL" clId="{06B2E580-1B67-4384-8445-3CFBD59B9429}" dt="2022-06-27T04:04:39.687" v="235" actId="478"/>
          <ac:picMkLst>
            <pc:docMk/>
            <pc:sldMk cId="2378544541" sldId="262"/>
            <ac:picMk id="4" creationId="{B2B5B3FC-CCBA-69CC-238E-F50C53965757}"/>
          </ac:picMkLst>
        </pc:picChg>
        <pc:picChg chg="add mod ord">
          <ac:chgData name="Mary Ann Magadia" userId="1d9742bb-e3f4-43f2-905f-812d8d1d8b7c" providerId="ADAL" clId="{06B2E580-1B67-4384-8445-3CFBD59B9429}" dt="2022-06-27T04:04:49.769" v="238" actId="167"/>
          <ac:picMkLst>
            <pc:docMk/>
            <pc:sldMk cId="2378544541" sldId="262"/>
            <ac:picMk id="5" creationId="{857780D5-86EE-7020-3400-EFF7FB7C1501}"/>
          </ac:picMkLst>
        </pc:picChg>
      </pc:sldChg>
      <pc:sldChg chg="delSp mod">
        <pc:chgData name="Mary Ann Magadia" userId="1d9742bb-e3f4-43f2-905f-812d8d1d8b7c" providerId="ADAL" clId="{06B2E580-1B67-4384-8445-3CFBD59B9429}" dt="2022-06-27T03:50:51.502" v="102" actId="478"/>
        <pc:sldMkLst>
          <pc:docMk/>
          <pc:sldMk cId="0" sldId="269"/>
        </pc:sldMkLst>
        <pc:grpChg chg="del">
          <ac:chgData name="Mary Ann Magadia" userId="1d9742bb-e3f4-43f2-905f-812d8d1d8b7c" providerId="ADAL" clId="{06B2E580-1B67-4384-8445-3CFBD59B9429}" dt="2022-06-27T03:50:51.502" v="102" actId="478"/>
          <ac:grpSpMkLst>
            <pc:docMk/>
            <pc:sldMk cId="0" sldId="269"/>
            <ac:grpSpMk id="2" creationId="{00000000-0000-0000-0000-000000000000}"/>
          </ac:grpSpMkLst>
        </pc:grpChg>
        <pc:grpChg chg="del">
          <ac:chgData name="Mary Ann Magadia" userId="1d9742bb-e3f4-43f2-905f-812d8d1d8b7c" providerId="ADAL" clId="{06B2E580-1B67-4384-8445-3CFBD59B9429}" dt="2022-06-27T03:50:48.615" v="101" actId="478"/>
          <ac:grpSpMkLst>
            <pc:docMk/>
            <pc:sldMk cId="0" sldId="269"/>
            <ac:grpSpMk id="4" creationId="{00000000-0000-0000-0000-000000000000}"/>
          </ac:grpSpMkLst>
        </pc:grpChg>
      </pc:sldChg>
      <pc:sldChg chg="addSp delSp modSp mod">
        <pc:chgData name="Mary Ann Magadia" userId="1d9742bb-e3f4-43f2-905f-812d8d1d8b7c" providerId="ADAL" clId="{06B2E580-1B67-4384-8445-3CFBD59B9429}" dt="2022-06-27T03:56:19.038" v="139" actId="732"/>
        <pc:sldMkLst>
          <pc:docMk/>
          <pc:sldMk cId="0" sldId="272"/>
        </pc:sldMkLst>
        <pc:grpChg chg="del">
          <ac:chgData name="Mary Ann Magadia" userId="1d9742bb-e3f4-43f2-905f-812d8d1d8b7c" providerId="ADAL" clId="{06B2E580-1B67-4384-8445-3CFBD59B9429}" dt="2022-06-27T03:55:58.916" v="134" actId="478"/>
          <ac:grpSpMkLst>
            <pc:docMk/>
            <pc:sldMk cId="0" sldId="272"/>
            <ac:grpSpMk id="2" creationId="{00000000-0000-0000-0000-000000000000}"/>
          </ac:grpSpMkLst>
        </pc:grpChg>
        <pc:picChg chg="add mod modCrop">
          <ac:chgData name="Mary Ann Magadia" userId="1d9742bb-e3f4-43f2-905f-812d8d1d8b7c" providerId="ADAL" clId="{06B2E580-1B67-4384-8445-3CFBD59B9429}" dt="2022-06-27T03:56:19.038" v="139" actId="732"/>
          <ac:picMkLst>
            <pc:docMk/>
            <pc:sldMk cId="0" sldId="272"/>
            <ac:picMk id="6" creationId="{5EDD8147-8074-B498-1A52-2F7091E29A3F}"/>
          </ac:picMkLst>
        </pc:picChg>
      </pc:sldChg>
      <pc:sldChg chg="modSp mod">
        <pc:chgData name="Mary Ann Magadia" userId="1d9742bb-e3f4-43f2-905f-812d8d1d8b7c" providerId="ADAL" clId="{06B2E580-1B67-4384-8445-3CFBD59B9429}" dt="2022-06-27T04:16:27.131" v="320" actId="6549"/>
        <pc:sldMkLst>
          <pc:docMk/>
          <pc:sldMk cId="308049444" sldId="968"/>
        </pc:sldMkLst>
        <pc:spChg chg="mod">
          <ac:chgData name="Mary Ann Magadia" userId="1d9742bb-e3f4-43f2-905f-812d8d1d8b7c" providerId="ADAL" clId="{06B2E580-1B67-4384-8445-3CFBD59B9429}" dt="2022-06-27T04:16:27.131" v="320" actId="6549"/>
          <ac:spMkLst>
            <pc:docMk/>
            <pc:sldMk cId="308049444" sldId="968"/>
            <ac:spMk id="2" creationId="{00000000-0000-0000-0000-000000000000}"/>
          </ac:spMkLst>
        </pc:spChg>
      </pc:sldChg>
      <pc:sldChg chg="modSp mod">
        <pc:chgData name="Mary Ann Magadia" userId="1d9742bb-e3f4-43f2-905f-812d8d1d8b7c" providerId="ADAL" clId="{06B2E580-1B67-4384-8445-3CFBD59B9429}" dt="2022-06-27T04:14:56.543" v="316" actId="14100"/>
        <pc:sldMkLst>
          <pc:docMk/>
          <pc:sldMk cId="2499003475" sldId="1078"/>
        </pc:sldMkLst>
        <pc:spChg chg="mod">
          <ac:chgData name="Mary Ann Magadia" userId="1d9742bb-e3f4-43f2-905f-812d8d1d8b7c" providerId="ADAL" clId="{06B2E580-1B67-4384-8445-3CFBD59B9429}" dt="2022-06-27T04:14:56.543" v="316" actId="14100"/>
          <ac:spMkLst>
            <pc:docMk/>
            <pc:sldMk cId="2499003475" sldId="1078"/>
            <ac:spMk id="8" creationId="{00000000-0000-0000-0000-000000000000}"/>
          </ac:spMkLst>
        </pc:spChg>
      </pc:sldChg>
      <pc:sldChg chg="modSp">
        <pc:chgData name="Mary Ann Magadia" userId="1d9742bb-e3f4-43f2-905f-812d8d1d8b7c" providerId="ADAL" clId="{06B2E580-1B67-4384-8445-3CFBD59B9429}" dt="2022-06-27T04:15:09.287" v="317" actId="14100"/>
        <pc:sldMkLst>
          <pc:docMk/>
          <pc:sldMk cId="1375408156" sldId="1081"/>
        </pc:sldMkLst>
        <pc:picChg chg="mod">
          <ac:chgData name="Mary Ann Magadia" userId="1d9742bb-e3f4-43f2-905f-812d8d1d8b7c" providerId="ADAL" clId="{06B2E580-1B67-4384-8445-3CFBD59B9429}" dt="2022-06-27T04:15:09.287" v="317" actId="14100"/>
          <ac:picMkLst>
            <pc:docMk/>
            <pc:sldMk cId="1375408156" sldId="1081"/>
            <ac:picMk id="1026" creationId="{5B63D9A8-9D12-0B55-6E7C-07CA2752E34E}"/>
          </ac:picMkLst>
        </pc:picChg>
      </pc:sldChg>
      <pc:sldChg chg="addSp delSp modSp mod">
        <pc:chgData name="Mary Ann Magadia" userId="1d9742bb-e3f4-43f2-905f-812d8d1d8b7c" providerId="ADAL" clId="{06B2E580-1B67-4384-8445-3CFBD59B9429}" dt="2022-06-27T03:43:36.849" v="19" actId="732"/>
        <pc:sldMkLst>
          <pc:docMk/>
          <pc:sldMk cId="3062398784" sldId="4140"/>
        </pc:sldMkLst>
        <pc:spChg chg="add del">
          <ac:chgData name="Mary Ann Magadia" userId="1d9742bb-e3f4-43f2-905f-812d8d1d8b7c" providerId="ADAL" clId="{06B2E580-1B67-4384-8445-3CFBD59B9429}" dt="2022-06-27T03:43:11.871" v="11" actId="478"/>
          <ac:spMkLst>
            <pc:docMk/>
            <pc:sldMk cId="3062398784" sldId="4140"/>
            <ac:spMk id="13" creationId="{DA36F41C-CE7A-9695-3981-60F02BFE860B}"/>
          </ac:spMkLst>
        </pc:spChg>
        <pc:grpChg chg="mod">
          <ac:chgData name="Mary Ann Magadia" userId="1d9742bb-e3f4-43f2-905f-812d8d1d8b7c" providerId="ADAL" clId="{06B2E580-1B67-4384-8445-3CFBD59B9429}" dt="2022-06-27T03:43:22.303" v="16" actId="1076"/>
          <ac:grpSpMkLst>
            <pc:docMk/>
            <pc:sldMk cId="3062398784" sldId="4140"/>
            <ac:grpSpMk id="9" creationId="{255B6E8D-AE10-74CE-C22A-0C754105A35E}"/>
          </ac:grpSpMkLst>
        </pc:grpChg>
        <pc:grpChg chg="add del">
          <ac:chgData name="Mary Ann Magadia" userId="1d9742bb-e3f4-43f2-905f-812d8d1d8b7c" providerId="ADAL" clId="{06B2E580-1B67-4384-8445-3CFBD59B9429}" dt="2022-06-27T03:43:11.151" v="10" actId="478"/>
          <ac:grpSpMkLst>
            <pc:docMk/>
            <pc:sldMk cId="3062398784" sldId="4140"/>
            <ac:grpSpMk id="18" creationId="{E388E5C8-CD32-0D09-429B-2F6A61382BC9}"/>
          </ac:grpSpMkLst>
        </pc:grpChg>
        <pc:picChg chg="add mod ord modCrop">
          <ac:chgData name="Mary Ann Magadia" userId="1d9742bb-e3f4-43f2-905f-812d8d1d8b7c" providerId="ADAL" clId="{06B2E580-1B67-4384-8445-3CFBD59B9429}" dt="2022-06-27T03:43:36.849" v="19" actId="732"/>
          <ac:picMkLst>
            <pc:docMk/>
            <pc:sldMk cId="3062398784" sldId="4140"/>
            <ac:picMk id="2" creationId="{03EF99D1-9EFB-E79B-C4B4-C5014ABE78F8}"/>
          </ac:picMkLst>
        </pc:picChg>
      </pc:sldChg>
      <pc:sldChg chg="addSp delSp modSp mod">
        <pc:chgData name="Mary Ann Magadia" userId="1d9742bb-e3f4-43f2-905f-812d8d1d8b7c" providerId="ADAL" clId="{06B2E580-1B67-4384-8445-3CFBD59B9429}" dt="2022-06-27T03:53:13.674" v="126" actId="1076"/>
        <pc:sldMkLst>
          <pc:docMk/>
          <pc:sldMk cId="4161802739" sldId="4141"/>
        </pc:sldMkLst>
        <pc:spChg chg="add del">
          <ac:chgData name="Mary Ann Magadia" userId="1d9742bb-e3f4-43f2-905f-812d8d1d8b7c" providerId="ADAL" clId="{06B2E580-1B67-4384-8445-3CFBD59B9429}" dt="2022-06-27T03:52:38.686" v="119" actId="11529"/>
          <ac:spMkLst>
            <pc:docMk/>
            <pc:sldMk cId="4161802739" sldId="4141"/>
            <ac:spMk id="3" creationId="{E132572C-D2C2-4E8F-EA21-79BFE53C383E}"/>
          </ac:spMkLst>
        </pc:spChg>
        <pc:spChg chg="mod">
          <ac:chgData name="Mary Ann Magadia" userId="1d9742bb-e3f4-43f2-905f-812d8d1d8b7c" providerId="ADAL" clId="{06B2E580-1B67-4384-8445-3CFBD59B9429}" dt="2022-06-27T03:53:08.990" v="125" actId="1076"/>
          <ac:spMkLst>
            <pc:docMk/>
            <pc:sldMk cId="4161802739" sldId="4141"/>
            <ac:spMk id="9" creationId="{EA7E0DC4-D216-72B5-4AEB-60F84CAD4B23}"/>
          </ac:spMkLst>
        </pc:spChg>
        <pc:grpChg chg="del">
          <ac:chgData name="Mary Ann Magadia" userId="1d9742bb-e3f4-43f2-905f-812d8d1d8b7c" providerId="ADAL" clId="{06B2E580-1B67-4384-8445-3CFBD59B9429}" dt="2022-06-27T03:51:06.585" v="104" actId="478"/>
          <ac:grpSpMkLst>
            <pc:docMk/>
            <pc:sldMk cId="4161802739" sldId="4141"/>
            <ac:grpSpMk id="7" creationId="{3039D855-2990-67CD-57F3-F3F3DADBF248}"/>
          </ac:grpSpMkLst>
        </pc:grpChg>
        <pc:picChg chg="add del mod ord modCrop">
          <ac:chgData name="Mary Ann Magadia" userId="1d9742bb-e3f4-43f2-905f-812d8d1d8b7c" providerId="ADAL" clId="{06B2E580-1B67-4384-8445-3CFBD59B9429}" dt="2022-06-27T03:53:13.674" v="126" actId="1076"/>
          <ac:picMkLst>
            <pc:docMk/>
            <pc:sldMk cId="4161802739" sldId="4141"/>
            <ac:picMk id="2" creationId="{BCE6C009-730C-20D1-76E1-EEAB37E79545}"/>
          </ac:picMkLst>
        </pc:picChg>
      </pc:sldChg>
      <pc:sldChg chg="addSp delSp modSp mod">
        <pc:chgData name="Mary Ann Magadia" userId="1d9742bb-e3f4-43f2-905f-812d8d1d8b7c" providerId="ADAL" clId="{06B2E580-1B67-4384-8445-3CFBD59B9429}" dt="2022-06-27T04:08:45.778" v="283" actId="14100"/>
        <pc:sldMkLst>
          <pc:docMk/>
          <pc:sldMk cId="3262121690" sldId="4143"/>
        </pc:sldMkLst>
        <pc:spChg chg="del mod">
          <ac:chgData name="Mary Ann Magadia" userId="1d9742bb-e3f4-43f2-905f-812d8d1d8b7c" providerId="ADAL" clId="{06B2E580-1B67-4384-8445-3CFBD59B9429}" dt="2022-06-27T04:05:52.966" v="250" actId="478"/>
          <ac:spMkLst>
            <pc:docMk/>
            <pc:sldMk cId="3262121690" sldId="4143"/>
            <ac:spMk id="2" creationId="{06066527-4A08-8EED-183A-87CB5B37DA50}"/>
          </ac:spMkLst>
        </pc:spChg>
        <pc:spChg chg="del">
          <ac:chgData name="Mary Ann Magadia" userId="1d9742bb-e3f4-43f2-905f-812d8d1d8b7c" providerId="ADAL" clId="{06B2E580-1B67-4384-8445-3CFBD59B9429}" dt="2022-06-27T04:07:10.813" v="265" actId="478"/>
          <ac:spMkLst>
            <pc:docMk/>
            <pc:sldMk cId="3262121690" sldId="4143"/>
            <ac:spMk id="4" creationId="{3C51225D-AFE7-BFE1-EC93-BD18C26FDB49}"/>
          </ac:spMkLst>
        </pc:spChg>
        <pc:grpChg chg="mod">
          <ac:chgData name="Mary Ann Magadia" userId="1d9742bb-e3f4-43f2-905f-812d8d1d8b7c" providerId="ADAL" clId="{06B2E580-1B67-4384-8445-3CFBD59B9429}" dt="2022-06-27T04:08:03.104" v="278" actId="1076"/>
          <ac:grpSpMkLst>
            <pc:docMk/>
            <pc:sldMk cId="3262121690" sldId="4143"/>
            <ac:grpSpMk id="5" creationId="{DC7FE393-3D19-80FF-D1EF-6AC906A9B518}"/>
          </ac:grpSpMkLst>
        </pc:grpChg>
        <pc:picChg chg="add mod ord modCrop">
          <ac:chgData name="Mary Ann Magadia" userId="1d9742bb-e3f4-43f2-905f-812d8d1d8b7c" providerId="ADAL" clId="{06B2E580-1B67-4384-8445-3CFBD59B9429}" dt="2022-06-27T04:06:28.853" v="259" actId="167"/>
          <ac:picMkLst>
            <pc:docMk/>
            <pc:sldMk cId="3262121690" sldId="4143"/>
            <ac:picMk id="7" creationId="{A2C7E977-27F3-4FFA-1D21-A81D19F48335}"/>
          </ac:picMkLst>
        </pc:picChg>
        <pc:picChg chg="add mod ord modCrop">
          <ac:chgData name="Mary Ann Magadia" userId="1d9742bb-e3f4-43f2-905f-812d8d1d8b7c" providerId="ADAL" clId="{06B2E580-1B67-4384-8445-3CFBD59B9429}" dt="2022-06-27T04:08:45.778" v="283" actId="14100"/>
          <ac:picMkLst>
            <pc:docMk/>
            <pc:sldMk cId="3262121690" sldId="4143"/>
            <ac:picMk id="8" creationId="{92C47C27-77F0-FE1B-6404-0B5FEAC9F782}"/>
          </ac:picMkLst>
        </pc:picChg>
      </pc:sldChg>
      <pc:sldChg chg="addSp delSp modSp mod">
        <pc:chgData name="Mary Ann Magadia" userId="1d9742bb-e3f4-43f2-905f-812d8d1d8b7c" providerId="ADAL" clId="{06B2E580-1B67-4384-8445-3CFBD59B9429}" dt="2022-06-27T08:41:17.093" v="350" actId="1076"/>
        <pc:sldMkLst>
          <pc:docMk/>
          <pc:sldMk cId="80048748" sldId="4144"/>
        </pc:sldMkLst>
        <pc:spChg chg="del">
          <ac:chgData name="Mary Ann Magadia" userId="1d9742bb-e3f4-43f2-905f-812d8d1d8b7c" providerId="ADAL" clId="{06B2E580-1B67-4384-8445-3CFBD59B9429}" dt="2022-06-27T04:09:08.983" v="285" actId="478"/>
          <ac:spMkLst>
            <pc:docMk/>
            <pc:sldMk cId="80048748" sldId="4144"/>
            <ac:spMk id="2" creationId="{EE52A5C5-8AC5-A0D1-77BE-AF7C82B55283}"/>
          </ac:spMkLst>
        </pc:spChg>
        <pc:spChg chg="mod">
          <ac:chgData name="Mary Ann Magadia" userId="1d9742bb-e3f4-43f2-905f-812d8d1d8b7c" providerId="ADAL" clId="{06B2E580-1B67-4384-8445-3CFBD59B9429}" dt="2022-06-27T04:13:36.241" v="311" actId="1076"/>
          <ac:spMkLst>
            <pc:docMk/>
            <pc:sldMk cId="80048748" sldId="4144"/>
            <ac:spMk id="3" creationId="{722C5C4E-BA2A-1A08-3CE6-7E8656A2042A}"/>
          </ac:spMkLst>
        </pc:spChg>
        <pc:spChg chg="mod">
          <ac:chgData name="Mary Ann Magadia" userId="1d9742bb-e3f4-43f2-905f-812d8d1d8b7c" providerId="ADAL" clId="{06B2E580-1B67-4384-8445-3CFBD59B9429}" dt="2022-06-27T08:41:17.093" v="350" actId="1076"/>
          <ac:spMkLst>
            <pc:docMk/>
            <pc:sldMk cId="80048748" sldId="4144"/>
            <ac:spMk id="4" creationId="{65C7A944-06C0-8B53-C768-D9F4029D7EFF}"/>
          </ac:spMkLst>
        </pc:spChg>
        <pc:picChg chg="add del mod">
          <ac:chgData name="Mary Ann Magadia" userId="1d9742bb-e3f4-43f2-905f-812d8d1d8b7c" providerId="ADAL" clId="{06B2E580-1B67-4384-8445-3CFBD59B9429}" dt="2022-06-27T04:11:44.691" v="289" actId="478"/>
          <ac:picMkLst>
            <pc:docMk/>
            <pc:sldMk cId="80048748" sldId="4144"/>
            <ac:picMk id="5" creationId="{A4866712-965A-5743-26DA-B2247E2BFF29}"/>
          </ac:picMkLst>
        </pc:picChg>
        <pc:picChg chg="add del mod">
          <ac:chgData name="Mary Ann Magadia" userId="1d9742bb-e3f4-43f2-905f-812d8d1d8b7c" providerId="ADAL" clId="{06B2E580-1B67-4384-8445-3CFBD59B9429}" dt="2022-06-27T04:12:11.988" v="295" actId="478"/>
          <ac:picMkLst>
            <pc:docMk/>
            <pc:sldMk cId="80048748" sldId="4144"/>
            <ac:picMk id="6" creationId="{74F85678-DF1B-FA35-8B21-34E6184C4882}"/>
          </ac:picMkLst>
        </pc:picChg>
        <pc:picChg chg="add mod ord modCrop">
          <ac:chgData name="Mary Ann Magadia" userId="1d9742bb-e3f4-43f2-905f-812d8d1d8b7c" providerId="ADAL" clId="{06B2E580-1B67-4384-8445-3CFBD59B9429}" dt="2022-06-27T04:14:03.577" v="314" actId="14100"/>
          <ac:picMkLst>
            <pc:docMk/>
            <pc:sldMk cId="80048748" sldId="4144"/>
            <ac:picMk id="7" creationId="{242C8D4A-E0FF-E52D-CA4B-382F780D611A}"/>
          </ac:picMkLst>
        </pc:picChg>
      </pc:sldChg>
      <pc:sldChg chg="addSp delSp modSp mod">
        <pc:chgData name="Mary Ann Magadia" userId="1d9742bb-e3f4-43f2-905f-812d8d1d8b7c" providerId="ADAL" clId="{06B2E580-1B67-4384-8445-3CFBD59B9429}" dt="2022-06-27T04:14:12.499" v="315" actId="14100"/>
        <pc:sldMkLst>
          <pc:docMk/>
          <pc:sldMk cId="3529485666" sldId="4145"/>
        </pc:sldMkLst>
        <pc:spChg chg="mod">
          <ac:chgData name="Mary Ann Magadia" userId="1d9742bb-e3f4-43f2-905f-812d8d1d8b7c" providerId="ADAL" clId="{06B2E580-1B67-4384-8445-3CFBD59B9429}" dt="2022-06-27T04:13:43.674" v="313" actId="1076"/>
          <ac:spMkLst>
            <pc:docMk/>
            <pc:sldMk cId="3529485666" sldId="4145"/>
            <ac:spMk id="3" creationId="{60979FF7-DBBC-5CB2-41B4-F6743522D9A3}"/>
          </ac:spMkLst>
        </pc:spChg>
        <pc:spChg chg="mod">
          <ac:chgData name="Mary Ann Magadia" userId="1d9742bb-e3f4-43f2-905f-812d8d1d8b7c" providerId="ADAL" clId="{06B2E580-1B67-4384-8445-3CFBD59B9429}" dt="2022-06-27T04:14:12.499" v="315" actId="14100"/>
          <ac:spMkLst>
            <pc:docMk/>
            <pc:sldMk cId="3529485666" sldId="4145"/>
            <ac:spMk id="5" creationId="{775FAAAB-BB01-82A4-3F31-5F1300C82D6F}"/>
          </ac:spMkLst>
        </pc:spChg>
        <pc:spChg chg="del">
          <ac:chgData name="Mary Ann Magadia" userId="1d9742bb-e3f4-43f2-905f-812d8d1d8b7c" providerId="ADAL" clId="{06B2E580-1B67-4384-8445-3CFBD59B9429}" dt="2022-06-27T04:12:48.639" v="303" actId="478"/>
          <ac:spMkLst>
            <pc:docMk/>
            <pc:sldMk cId="3529485666" sldId="4145"/>
            <ac:spMk id="6" creationId="{FFB173CE-B9AE-CE36-25EF-4CC76317AD25}"/>
          </ac:spMkLst>
        </pc:spChg>
        <pc:picChg chg="add mod ord">
          <ac:chgData name="Mary Ann Magadia" userId="1d9742bb-e3f4-43f2-905f-812d8d1d8b7c" providerId="ADAL" clId="{06B2E580-1B67-4384-8445-3CFBD59B9429}" dt="2022-06-27T04:12:56.578" v="305" actId="167"/>
          <ac:picMkLst>
            <pc:docMk/>
            <pc:sldMk cId="3529485666" sldId="4145"/>
            <ac:picMk id="7" creationId="{EC07469A-7170-87F3-2B36-4750B4D09445}"/>
          </ac:picMkLst>
        </pc:picChg>
      </pc:sldChg>
      <pc:sldChg chg="addSp delSp modSp mod">
        <pc:chgData name="Mary Ann Magadia" userId="1d9742bb-e3f4-43f2-905f-812d8d1d8b7c" providerId="ADAL" clId="{06B2E580-1B67-4384-8445-3CFBD59B9429}" dt="2022-06-27T03:59:48.893" v="168" actId="1076"/>
        <pc:sldMkLst>
          <pc:docMk/>
          <pc:sldMk cId="2785702260" sldId="4146"/>
        </pc:sldMkLst>
        <pc:spChg chg="mod">
          <ac:chgData name="Mary Ann Magadia" userId="1d9742bb-e3f4-43f2-905f-812d8d1d8b7c" providerId="ADAL" clId="{06B2E580-1B67-4384-8445-3CFBD59B9429}" dt="2022-06-27T03:59:48.893" v="168" actId="1076"/>
          <ac:spMkLst>
            <pc:docMk/>
            <pc:sldMk cId="2785702260" sldId="4146"/>
            <ac:spMk id="4" creationId="{5BF4E084-E2AB-1190-4C89-AD7641D16A21}"/>
          </ac:spMkLst>
        </pc:spChg>
        <pc:grpChg chg="del">
          <ac:chgData name="Mary Ann Magadia" userId="1d9742bb-e3f4-43f2-905f-812d8d1d8b7c" providerId="ADAL" clId="{06B2E580-1B67-4384-8445-3CFBD59B9429}" dt="2022-06-27T03:45:25.347" v="32" actId="478"/>
          <ac:grpSpMkLst>
            <pc:docMk/>
            <pc:sldMk cId="2785702260" sldId="4146"/>
            <ac:grpSpMk id="5" creationId="{FCEC1956-BFD2-35F8-0311-71A6ADA70BD8}"/>
          </ac:grpSpMkLst>
        </pc:grpChg>
        <pc:picChg chg="add mod ord modCrop">
          <ac:chgData name="Mary Ann Magadia" userId="1d9742bb-e3f4-43f2-905f-812d8d1d8b7c" providerId="ADAL" clId="{06B2E580-1B67-4384-8445-3CFBD59B9429}" dt="2022-06-27T03:46:08.710" v="40" actId="732"/>
          <ac:picMkLst>
            <pc:docMk/>
            <pc:sldMk cId="2785702260" sldId="4146"/>
            <ac:picMk id="2" creationId="{8F639A98-5C13-389C-66EC-0ACD3BAB9316}"/>
          </ac:picMkLst>
        </pc:picChg>
      </pc:sldChg>
      <pc:sldChg chg="addSp delSp modSp mod">
        <pc:chgData name="Mary Ann Magadia" userId="1d9742bb-e3f4-43f2-905f-812d8d1d8b7c" providerId="ADAL" clId="{06B2E580-1B67-4384-8445-3CFBD59B9429}" dt="2022-06-27T08:17:03.683" v="338" actId="1076"/>
        <pc:sldMkLst>
          <pc:docMk/>
          <pc:sldMk cId="2737719920" sldId="4147"/>
        </pc:sldMkLst>
        <pc:spChg chg="mod">
          <ac:chgData name="Mary Ann Magadia" userId="1d9742bb-e3f4-43f2-905f-812d8d1d8b7c" providerId="ADAL" clId="{06B2E580-1B67-4384-8445-3CFBD59B9429}" dt="2022-06-27T03:59:22.762" v="163" actId="1076"/>
          <ac:spMkLst>
            <pc:docMk/>
            <pc:sldMk cId="2737719920" sldId="4147"/>
            <ac:spMk id="2" creationId="{B684D59A-5092-9676-1EA6-58225CDE9CC9}"/>
          </ac:spMkLst>
        </pc:spChg>
        <pc:spChg chg="mod">
          <ac:chgData name="Mary Ann Magadia" userId="1d9742bb-e3f4-43f2-905f-812d8d1d8b7c" providerId="ADAL" clId="{06B2E580-1B67-4384-8445-3CFBD59B9429}" dt="2022-06-27T08:16:59.927" v="337" actId="1076"/>
          <ac:spMkLst>
            <pc:docMk/>
            <pc:sldMk cId="2737719920" sldId="4147"/>
            <ac:spMk id="14" creationId="{BA86B958-AAB1-1C52-E230-502DB47A9CF9}"/>
          </ac:spMkLst>
        </pc:spChg>
        <pc:grpChg chg="del">
          <ac:chgData name="Mary Ann Magadia" userId="1d9742bb-e3f4-43f2-905f-812d8d1d8b7c" providerId="ADAL" clId="{06B2E580-1B67-4384-8445-3CFBD59B9429}" dt="2022-06-27T03:44:05.911" v="24" actId="478"/>
          <ac:grpSpMkLst>
            <pc:docMk/>
            <pc:sldMk cId="2737719920" sldId="4147"/>
            <ac:grpSpMk id="13" creationId="{964D7693-A6B4-4223-5747-E727C1538874}"/>
          </ac:grpSpMkLst>
        </pc:grpChg>
        <pc:picChg chg="add del mod">
          <ac:chgData name="Mary Ann Magadia" userId="1d9742bb-e3f4-43f2-905f-812d8d1d8b7c" providerId="ADAL" clId="{06B2E580-1B67-4384-8445-3CFBD59B9429}" dt="2022-06-27T03:42:34.249" v="5" actId="478"/>
          <ac:picMkLst>
            <pc:docMk/>
            <pc:sldMk cId="2737719920" sldId="4147"/>
            <ac:picMk id="4" creationId="{B7D4E2BA-76C9-EF86-F398-A7C316A102A6}"/>
          </ac:picMkLst>
        </pc:picChg>
        <pc:picChg chg="mod">
          <ac:chgData name="Mary Ann Magadia" userId="1d9742bb-e3f4-43f2-905f-812d8d1d8b7c" providerId="ADAL" clId="{06B2E580-1B67-4384-8445-3CFBD59B9429}" dt="2022-06-27T08:17:03.683" v="338" actId="1076"/>
          <ac:picMkLst>
            <pc:docMk/>
            <pc:sldMk cId="2737719920" sldId="4147"/>
            <ac:picMk id="5" creationId="{70AEA1F0-F48A-27E0-B052-F0F260EBE062}"/>
          </ac:picMkLst>
        </pc:picChg>
        <pc:picChg chg="add mod ord modCrop">
          <ac:chgData name="Mary Ann Magadia" userId="1d9742bb-e3f4-43f2-905f-812d8d1d8b7c" providerId="ADAL" clId="{06B2E580-1B67-4384-8445-3CFBD59B9429}" dt="2022-06-27T08:16:47.012" v="332" actId="14100"/>
          <ac:picMkLst>
            <pc:docMk/>
            <pc:sldMk cId="2737719920" sldId="4147"/>
            <ac:picMk id="6" creationId="{70E997F0-4429-F54D-4AD2-7485B611FB35}"/>
          </ac:picMkLst>
        </pc:picChg>
      </pc:sldChg>
      <pc:sldChg chg="addSp delSp modSp mod">
        <pc:chgData name="Mary Ann Magadia" userId="1d9742bb-e3f4-43f2-905f-812d8d1d8b7c" providerId="ADAL" clId="{06B2E580-1B67-4384-8445-3CFBD59B9429}" dt="2022-06-27T03:59:54.202" v="169" actId="14100"/>
        <pc:sldMkLst>
          <pc:docMk/>
          <pc:sldMk cId="2410138366" sldId="4148"/>
        </pc:sldMkLst>
        <pc:spChg chg="mod">
          <ac:chgData name="Mary Ann Magadia" userId="1d9742bb-e3f4-43f2-905f-812d8d1d8b7c" providerId="ADAL" clId="{06B2E580-1B67-4384-8445-3CFBD59B9429}" dt="2022-06-27T03:46:34.834" v="48" actId="1076"/>
          <ac:spMkLst>
            <pc:docMk/>
            <pc:sldMk cId="2410138366" sldId="4148"/>
            <ac:spMk id="7" creationId="{3BAC2C7C-5331-3A4A-7BFD-328CF5CFB74A}"/>
          </ac:spMkLst>
        </pc:spChg>
        <pc:spChg chg="mod">
          <ac:chgData name="Mary Ann Magadia" userId="1d9742bb-e3f4-43f2-905f-812d8d1d8b7c" providerId="ADAL" clId="{06B2E580-1B67-4384-8445-3CFBD59B9429}" dt="2022-06-27T03:46:38.354" v="49" actId="1076"/>
          <ac:spMkLst>
            <pc:docMk/>
            <pc:sldMk cId="2410138366" sldId="4148"/>
            <ac:spMk id="8" creationId="{528FB61F-207F-0D65-241E-B87406A58142}"/>
          </ac:spMkLst>
        </pc:spChg>
        <pc:grpChg chg="del">
          <ac:chgData name="Mary Ann Magadia" userId="1d9742bb-e3f4-43f2-905f-812d8d1d8b7c" providerId="ADAL" clId="{06B2E580-1B67-4384-8445-3CFBD59B9429}" dt="2022-06-27T03:46:15.761" v="41" actId="478"/>
          <ac:grpSpMkLst>
            <pc:docMk/>
            <pc:sldMk cId="2410138366" sldId="4148"/>
            <ac:grpSpMk id="5" creationId="{FCEC1956-BFD2-35F8-0311-71A6ADA70BD8}"/>
          </ac:grpSpMkLst>
        </pc:grpChg>
        <pc:picChg chg="add mod ord">
          <ac:chgData name="Mary Ann Magadia" userId="1d9742bb-e3f4-43f2-905f-812d8d1d8b7c" providerId="ADAL" clId="{06B2E580-1B67-4384-8445-3CFBD59B9429}" dt="2022-06-27T03:59:54.202" v="169" actId="14100"/>
          <ac:picMkLst>
            <pc:docMk/>
            <pc:sldMk cId="2410138366" sldId="4148"/>
            <ac:picMk id="2" creationId="{EC14B93B-69BD-A825-A645-1B7BF9C7C625}"/>
          </ac:picMkLst>
        </pc:picChg>
      </pc:sldChg>
      <pc:sldChg chg="addSp delSp modSp mod">
        <pc:chgData name="Mary Ann Magadia" userId="1d9742bb-e3f4-43f2-905f-812d8d1d8b7c" providerId="ADAL" clId="{06B2E580-1B67-4384-8445-3CFBD59B9429}" dt="2022-06-27T03:47:21.815" v="62" actId="14100"/>
        <pc:sldMkLst>
          <pc:docMk/>
          <pc:sldMk cId="507443408" sldId="4149"/>
        </pc:sldMkLst>
        <pc:spChg chg="mod">
          <ac:chgData name="Mary Ann Magadia" userId="1d9742bb-e3f4-43f2-905f-812d8d1d8b7c" providerId="ADAL" clId="{06B2E580-1B67-4384-8445-3CFBD59B9429}" dt="2022-06-27T03:47:00.957" v="55" actId="1076"/>
          <ac:spMkLst>
            <pc:docMk/>
            <pc:sldMk cId="507443408" sldId="4149"/>
            <ac:spMk id="7" creationId="{3BAC2C7C-5331-3A4A-7BFD-328CF5CFB74A}"/>
          </ac:spMkLst>
        </pc:spChg>
        <pc:spChg chg="mod">
          <ac:chgData name="Mary Ann Magadia" userId="1d9742bb-e3f4-43f2-905f-812d8d1d8b7c" providerId="ADAL" clId="{06B2E580-1B67-4384-8445-3CFBD59B9429}" dt="2022-06-27T03:46:56.529" v="54" actId="14100"/>
          <ac:spMkLst>
            <pc:docMk/>
            <pc:sldMk cId="507443408" sldId="4149"/>
            <ac:spMk id="9" creationId="{80E217F1-7559-6C62-D762-10EC5B1224FB}"/>
          </ac:spMkLst>
        </pc:spChg>
        <pc:grpChg chg="del">
          <ac:chgData name="Mary Ann Magadia" userId="1d9742bb-e3f4-43f2-905f-812d8d1d8b7c" providerId="ADAL" clId="{06B2E580-1B67-4384-8445-3CFBD59B9429}" dt="2022-06-27T03:46:41.102" v="50" actId="478"/>
          <ac:grpSpMkLst>
            <pc:docMk/>
            <pc:sldMk cId="507443408" sldId="4149"/>
            <ac:grpSpMk id="5" creationId="{FCEC1956-BFD2-35F8-0311-71A6ADA70BD8}"/>
          </ac:grpSpMkLst>
        </pc:grpChg>
        <pc:picChg chg="add mod ord">
          <ac:chgData name="Mary Ann Magadia" userId="1d9742bb-e3f4-43f2-905f-812d8d1d8b7c" providerId="ADAL" clId="{06B2E580-1B67-4384-8445-3CFBD59B9429}" dt="2022-06-27T03:47:21.815" v="62" actId="14100"/>
          <ac:picMkLst>
            <pc:docMk/>
            <pc:sldMk cId="507443408" sldId="4149"/>
            <ac:picMk id="2" creationId="{6A942E45-CF7D-6405-E816-917939A7AF64}"/>
          </ac:picMkLst>
        </pc:picChg>
      </pc:sldChg>
      <pc:sldChg chg="addSp delSp modSp mod">
        <pc:chgData name="Mary Ann Magadia" userId="1d9742bb-e3f4-43f2-905f-812d8d1d8b7c" providerId="ADAL" clId="{06B2E580-1B67-4384-8445-3CFBD59B9429}" dt="2022-06-27T03:47:49.490" v="64" actId="1076"/>
        <pc:sldMkLst>
          <pc:docMk/>
          <pc:sldMk cId="721654676" sldId="4150"/>
        </pc:sldMkLst>
        <pc:spChg chg="mod">
          <ac:chgData name="Mary Ann Magadia" userId="1d9742bb-e3f4-43f2-905f-812d8d1d8b7c" providerId="ADAL" clId="{06B2E580-1B67-4384-8445-3CFBD59B9429}" dt="2022-06-27T03:47:49.490" v="64" actId="1076"/>
          <ac:spMkLst>
            <pc:docMk/>
            <pc:sldMk cId="721654676" sldId="4150"/>
            <ac:spMk id="7" creationId="{3BAC2C7C-5331-3A4A-7BFD-328CF5CFB74A}"/>
          </ac:spMkLst>
        </pc:spChg>
        <pc:spChg chg="mod">
          <ac:chgData name="Mary Ann Magadia" userId="1d9742bb-e3f4-43f2-905f-812d8d1d8b7c" providerId="ADAL" clId="{06B2E580-1B67-4384-8445-3CFBD59B9429}" dt="2022-06-27T03:47:14.434" v="60" actId="1076"/>
          <ac:spMkLst>
            <pc:docMk/>
            <pc:sldMk cId="721654676" sldId="4150"/>
            <ac:spMk id="8" creationId="{2A3EF7CB-02F4-41E6-2D29-B030947D846D}"/>
          </ac:spMkLst>
        </pc:spChg>
        <pc:grpChg chg="del">
          <ac:chgData name="Mary Ann Magadia" userId="1d9742bb-e3f4-43f2-905f-812d8d1d8b7c" providerId="ADAL" clId="{06B2E580-1B67-4384-8445-3CFBD59B9429}" dt="2022-06-27T03:47:03.622" v="56" actId="478"/>
          <ac:grpSpMkLst>
            <pc:docMk/>
            <pc:sldMk cId="721654676" sldId="4150"/>
            <ac:grpSpMk id="5" creationId="{FCEC1956-BFD2-35F8-0311-71A6ADA70BD8}"/>
          </ac:grpSpMkLst>
        </pc:grpChg>
        <pc:picChg chg="add mod ord">
          <ac:chgData name="Mary Ann Magadia" userId="1d9742bb-e3f4-43f2-905f-812d8d1d8b7c" providerId="ADAL" clId="{06B2E580-1B67-4384-8445-3CFBD59B9429}" dt="2022-06-27T03:47:46.743" v="63" actId="167"/>
          <ac:picMkLst>
            <pc:docMk/>
            <pc:sldMk cId="721654676" sldId="4150"/>
            <ac:picMk id="2" creationId="{582FEC6C-27AC-F54D-897D-E99B985D6BB0}"/>
          </ac:picMkLst>
        </pc:picChg>
      </pc:sldChg>
      <pc:sldChg chg="addSp delSp modSp mod">
        <pc:chgData name="Mary Ann Magadia" userId="1d9742bb-e3f4-43f2-905f-812d8d1d8b7c" providerId="ADAL" clId="{06B2E580-1B67-4384-8445-3CFBD59B9429}" dt="2022-06-27T03:48:14.746" v="71" actId="167"/>
        <pc:sldMkLst>
          <pc:docMk/>
          <pc:sldMk cId="35228082" sldId="4151"/>
        </pc:sldMkLst>
        <pc:spChg chg="mod">
          <ac:chgData name="Mary Ann Magadia" userId="1d9742bb-e3f4-43f2-905f-812d8d1d8b7c" providerId="ADAL" clId="{06B2E580-1B67-4384-8445-3CFBD59B9429}" dt="2022-06-27T03:48:12.408" v="70" actId="14100"/>
          <ac:spMkLst>
            <pc:docMk/>
            <pc:sldMk cId="35228082" sldId="4151"/>
            <ac:spMk id="9" creationId="{F88C7AA2-8387-83AA-E59A-28E0482F78B8}"/>
          </ac:spMkLst>
        </pc:spChg>
        <pc:grpChg chg="del">
          <ac:chgData name="Mary Ann Magadia" userId="1d9742bb-e3f4-43f2-905f-812d8d1d8b7c" providerId="ADAL" clId="{06B2E580-1B67-4384-8445-3CFBD59B9429}" dt="2022-06-27T03:47:56.182" v="65" actId="478"/>
          <ac:grpSpMkLst>
            <pc:docMk/>
            <pc:sldMk cId="35228082" sldId="4151"/>
            <ac:grpSpMk id="5" creationId="{FCEC1956-BFD2-35F8-0311-71A6ADA70BD8}"/>
          </ac:grpSpMkLst>
        </pc:grpChg>
        <pc:picChg chg="add mod ord">
          <ac:chgData name="Mary Ann Magadia" userId="1d9742bb-e3f4-43f2-905f-812d8d1d8b7c" providerId="ADAL" clId="{06B2E580-1B67-4384-8445-3CFBD59B9429}" dt="2022-06-27T03:48:14.746" v="71" actId="167"/>
          <ac:picMkLst>
            <pc:docMk/>
            <pc:sldMk cId="35228082" sldId="4151"/>
            <ac:picMk id="2" creationId="{745F3054-D729-B067-3141-C9A3B70501E1}"/>
          </ac:picMkLst>
        </pc:picChg>
      </pc:sldChg>
      <pc:sldChg chg="addSp delSp modSp mod">
        <pc:chgData name="Mary Ann Magadia" userId="1d9742bb-e3f4-43f2-905f-812d8d1d8b7c" providerId="ADAL" clId="{06B2E580-1B67-4384-8445-3CFBD59B9429}" dt="2022-06-27T08:19:13.126" v="340" actId="1076"/>
        <pc:sldMkLst>
          <pc:docMk/>
          <pc:sldMk cId="3076927752" sldId="4152"/>
        </pc:sldMkLst>
        <pc:spChg chg="mod">
          <ac:chgData name="Mary Ann Magadia" userId="1d9742bb-e3f4-43f2-905f-812d8d1d8b7c" providerId="ADAL" clId="{06B2E580-1B67-4384-8445-3CFBD59B9429}" dt="2022-06-27T08:19:13.126" v="340" actId="1076"/>
          <ac:spMkLst>
            <pc:docMk/>
            <pc:sldMk cId="3076927752" sldId="4152"/>
            <ac:spMk id="7" creationId="{3BAC2C7C-5331-3A4A-7BFD-328CF5CFB74A}"/>
          </ac:spMkLst>
        </pc:spChg>
        <pc:spChg chg="mod">
          <ac:chgData name="Mary Ann Magadia" userId="1d9742bb-e3f4-43f2-905f-812d8d1d8b7c" providerId="ADAL" clId="{06B2E580-1B67-4384-8445-3CFBD59B9429}" dt="2022-06-27T03:48:37.887" v="78" actId="1076"/>
          <ac:spMkLst>
            <pc:docMk/>
            <pc:sldMk cId="3076927752" sldId="4152"/>
            <ac:spMk id="10" creationId="{D1EC13DF-0C66-A5CB-C040-6FE93FB29B9F}"/>
          </ac:spMkLst>
        </pc:spChg>
        <pc:grpChg chg="del">
          <ac:chgData name="Mary Ann Magadia" userId="1d9742bb-e3f4-43f2-905f-812d8d1d8b7c" providerId="ADAL" clId="{06B2E580-1B67-4384-8445-3CFBD59B9429}" dt="2022-06-27T03:48:21.198" v="72" actId="478"/>
          <ac:grpSpMkLst>
            <pc:docMk/>
            <pc:sldMk cId="3076927752" sldId="4152"/>
            <ac:grpSpMk id="5" creationId="{FCEC1956-BFD2-35F8-0311-71A6ADA70BD8}"/>
          </ac:grpSpMkLst>
        </pc:grpChg>
        <pc:picChg chg="add mod ord">
          <ac:chgData name="Mary Ann Magadia" userId="1d9742bb-e3f4-43f2-905f-812d8d1d8b7c" providerId="ADAL" clId="{06B2E580-1B67-4384-8445-3CFBD59B9429}" dt="2022-06-27T03:49:32.596" v="81" actId="14100"/>
          <ac:picMkLst>
            <pc:docMk/>
            <pc:sldMk cId="3076927752" sldId="4152"/>
            <ac:picMk id="2" creationId="{B49E913F-22C4-7790-7280-07FCF981BECE}"/>
          </ac:picMkLst>
        </pc:picChg>
      </pc:sldChg>
      <pc:sldChg chg="addSp delSp modSp mod">
        <pc:chgData name="Mary Ann Magadia" userId="1d9742bb-e3f4-43f2-905f-812d8d1d8b7c" providerId="ADAL" clId="{06B2E580-1B67-4384-8445-3CFBD59B9429}" dt="2022-06-27T03:49:53.995" v="87" actId="14100"/>
        <pc:sldMkLst>
          <pc:docMk/>
          <pc:sldMk cId="87287434" sldId="4153"/>
        </pc:sldMkLst>
        <pc:spChg chg="mod">
          <ac:chgData name="Mary Ann Magadia" userId="1d9742bb-e3f4-43f2-905f-812d8d1d8b7c" providerId="ADAL" clId="{06B2E580-1B67-4384-8445-3CFBD59B9429}" dt="2022-06-27T03:49:48.702" v="85" actId="14100"/>
          <ac:spMkLst>
            <pc:docMk/>
            <pc:sldMk cId="87287434" sldId="4153"/>
            <ac:spMk id="8" creationId="{325A59B7-6614-BAAF-026E-6BCA45C363B5}"/>
          </ac:spMkLst>
        </pc:spChg>
        <pc:grpChg chg="del">
          <ac:chgData name="Mary Ann Magadia" userId="1d9742bb-e3f4-43f2-905f-812d8d1d8b7c" providerId="ADAL" clId="{06B2E580-1B67-4384-8445-3CFBD59B9429}" dt="2022-06-27T03:49:38.454" v="82" actId="478"/>
          <ac:grpSpMkLst>
            <pc:docMk/>
            <pc:sldMk cId="87287434" sldId="4153"/>
            <ac:grpSpMk id="5" creationId="{FCEC1956-BFD2-35F8-0311-71A6ADA70BD8}"/>
          </ac:grpSpMkLst>
        </pc:grpChg>
        <pc:picChg chg="add mod ord">
          <ac:chgData name="Mary Ann Magadia" userId="1d9742bb-e3f4-43f2-905f-812d8d1d8b7c" providerId="ADAL" clId="{06B2E580-1B67-4384-8445-3CFBD59B9429}" dt="2022-06-27T03:49:53.995" v="87" actId="14100"/>
          <ac:picMkLst>
            <pc:docMk/>
            <pc:sldMk cId="87287434" sldId="4153"/>
            <ac:picMk id="2" creationId="{151EDE6D-5F48-C84F-EB7F-3C5C40F8F083}"/>
          </ac:picMkLst>
        </pc:picChg>
      </pc:sldChg>
      <pc:sldChg chg="addSp delSp modSp mod">
        <pc:chgData name="Mary Ann Magadia" userId="1d9742bb-e3f4-43f2-905f-812d8d1d8b7c" providerId="ADAL" clId="{06B2E580-1B67-4384-8445-3CFBD59B9429}" dt="2022-06-27T03:50:23.761" v="97" actId="1076"/>
        <pc:sldMkLst>
          <pc:docMk/>
          <pc:sldMk cId="3490881425" sldId="4154"/>
        </pc:sldMkLst>
        <pc:spChg chg="mod">
          <ac:chgData name="Mary Ann Magadia" userId="1d9742bb-e3f4-43f2-905f-812d8d1d8b7c" providerId="ADAL" clId="{06B2E580-1B67-4384-8445-3CFBD59B9429}" dt="2022-06-27T03:50:15.123" v="94" actId="1076"/>
          <ac:spMkLst>
            <pc:docMk/>
            <pc:sldMk cId="3490881425" sldId="4154"/>
            <ac:spMk id="7" creationId="{3BAC2C7C-5331-3A4A-7BFD-328CF5CFB74A}"/>
          </ac:spMkLst>
        </pc:spChg>
        <pc:spChg chg="mod">
          <ac:chgData name="Mary Ann Magadia" userId="1d9742bb-e3f4-43f2-905f-812d8d1d8b7c" providerId="ADAL" clId="{06B2E580-1B67-4384-8445-3CFBD59B9429}" dt="2022-06-27T03:50:23.761" v="97" actId="1076"/>
          <ac:spMkLst>
            <pc:docMk/>
            <pc:sldMk cId="3490881425" sldId="4154"/>
            <ac:spMk id="9" creationId="{439F9C95-483D-6E0A-9D40-F126592F6200}"/>
          </ac:spMkLst>
        </pc:spChg>
        <pc:grpChg chg="del">
          <ac:chgData name="Mary Ann Magadia" userId="1d9742bb-e3f4-43f2-905f-812d8d1d8b7c" providerId="ADAL" clId="{06B2E580-1B67-4384-8445-3CFBD59B9429}" dt="2022-06-27T03:49:56.794" v="88" actId="478"/>
          <ac:grpSpMkLst>
            <pc:docMk/>
            <pc:sldMk cId="3490881425" sldId="4154"/>
            <ac:grpSpMk id="5" creationId="{FCEC1956-BFD2-35F8-0311-71A6ADA70BD8}"/>
          </ac:grpSpMkLst>
        </pc:grpChg>
        <pc:picChg chg="add mod ord">
          <ac:chgData name="Mary Ann Magadia" userId="1d9742bb-e3f4-43f2-905f-812d8d1d8b7c" providerId="ADAL" clId="{06B2E580-1B67-4384-8445-3CFBD59B9429}" dt="2022-06-27T03:50:05.923" v="91" actId="167"/>
          <ac:picMkLst>
            <pc:docMk/>
            <pc:sldMk cId="3490881425" sldId="4154"/>
            <ac:picMk id="2" creationId="{EBD081EB-3C8F-1F84-03BB-8C3B281989E0}"/>
          </ac:picMkLst>
        </pc:picChg>
      </pc:sldChg>
      <pc:sldChg chg="modSp mod">
        <pc:chgData name="Mary Ann Magadia" userId="1d9742bb-e3f4-43f2-905f-812d8d1d8b7c" providerId="ADAL" clId="{06B2E580-1B67-4384-8445-3CFBD59B9429}" dt="2022-06-27T03:50:41.873" v="100" actId="14100"/>
        <pc:sldMkLst>
          <pc:docMk/>
          <pc:sldMk cId="667167839" sldId="4155"/>
        </pc:sldMkLst>
        <pc:grpChg chg="mod">
          <ac:chgData name="Mary Ann Magadia" userId="1d9742bb-e3f4-43f2-905f-812d8d1d8b7c" providerId="ADAL" clId="{06B2E580-1B67-4384-8445-3CFBD59B9429}" dt="2022-06-27T03:50:41.873" v="100" actId="14100"/>
          <ac:grpSpMkLst>
            <pc:docMk/>
            <pc:sldMk cId="667167839" sldId="4155"/>
            <ac:grpSpMk id="5" creationId="{FCEC1956-BFD2-35F8-0311-71A6ADA70BD8}"/>
          </ac:grpSpMkLst>
        </pc:grpChg>
      </pc:sldChg>
      <pc:sldMasterChg chg="delSp mod">
        <pc:chgData name="Mary Ann Magadia" userId="1d9742bb-e3f4-43f2-905f-812d8d1d8b7c" providerId="ADAL" clId="{06B2E580-1B67-4384-8445-3CFBD59B9429}" dt="2022-06-27T03:58:21.078" v="160" actId="478"/>
        <pc:sldMasterMkLst>
          <pc:docMk/>
          <pc:sldMasterMk cId="0" sldId="2147483840"/>
        </pc:sldMasterMkLst>
        <pc:spChg chg="del">
          <ac:chgData name="Mary Ann Magadia" userId="1d9742bb-e3f4-43f2-905f-812d8d1d8b7c" providerId="ADAL" clId="{06B2E580-1B67-4384-8445-3CFBD59B9429}" dt="2022-06-27T03:58:21.078" v="160" actId="478"/>
          <ac:spMkLst>
            <pc:docMk/>
            <pc:sldMasterMk cId="0" sldId="2147483840"/>
            <ac:spMk id="11" creationId="{4A312D3C-AA1A-CE26-87AC-6CF5D2A75703}"/>
          </ac:spMkLst>
        </pc:spChg>
      </pc:sldMasterChg>
      <pc:sldMasterChg chg="delSp mod">
        <pc:chgData name="Mary Ann Magadia" userId="1d9742bb-e3f4-43f2-905f-812d8d1d8b7c" providerId="ADAL" clId="{06B2E580-1B67-4384-8445-3CFBD59B9429}" dt="2022-06-27T03:58:45.435" v="161" actId="478"/>
        <pc:sldMasterMkLst>
          <pc:docMk/>
          <pc:sldMasterMk cId="3283763719" sldId="2147483852"/>
        </pc:sldMasterMkLst>
        <pc:spChg chg="del">
          <ac:chgData name="Mary Ann Magadia" userId="1d9742bb-e3f4-43f2-905f-812d8d1d8b7c" providerId="ADAL" clId="{06B2E580-1B67-4384-8445-3CFBD59B9429}" dt="2022-06-27T03:58:45.435" v="161" actId="478"/>
          <ac:spMkLst>
            <pc:docMk/>
            <pc:sldMasterMk cId="3283763719" sldId="2147483852"/>
            <ac:spMk id="8" creationId="{2EF48945-442A-229B-E537-EC1A51962E96}"/>
          </ac:spMkLst>
        </pc:spChg>
      </pc:sldMasterChg>
      <pc:sldMasterChg chg="delSp mod">
        <pc:chgData name="Mary Ann Magadia" userId="1d9742bb-e3f4-43f2-905f-812d8d1d8b7c" providerId="ADAL" clId="{06B2E580-1B67-4384-8445-3CFBD59B9429}" dt="2022-06-27T03:58:51" v="162" actId="478"/>
        <pc:sldMasterMkLst>
          <pc:docMk/>
          <pc:sldMasterMk cId="2291043175" sldId="2147483879"/>
        </pc:sldMasterMkLst>
        <pc:spChg chg="del">
          <ac:chgData name="Mary Ann Magadia" userId="1d9742bb-e3f4-43f2-905f-812d8d1d8b7c" providerId="ADAL" clId="{06B2E580-1B67-4384-8445-3CFBD59B9429}" dt="2022-06-27T03:58:51" v="162" actId="478"/>
          <ac:spMkLst>
            <pc:docMk/>
            <pc:sldMasterMk cId="2291043175" sldId="2147483879"/>
            <ac:spMk id="8" creationId="{90196AB7-C954-3ECF-AAF5-81756C71739E}"/>
          </ac:spMkLst>
        </pc:spChg>
      </pc:sldMasterChg>
    </pc:docChg>
  </pc:docChgLst>
  <pc:docChgLst>
    <pc:chgData name="Reneli Gloria" userId="S::rgloria.consultant@adb.org::37dd7b62-eac8-493c-819c-db9336ef8c23" providerId="AD" clId="Web-{9D2F2F19-3218-3901-95AA-5E81739CF95B}"/>
    <pc:docChg chg="modSld">
      <pc:chgData name="Reneli Gloria" userId="S::rgloria.consultant@adb.org::37dd7b62-eac8-493c-819c-db9336ef8c23" providerId="AD" clId="Web-{9D2F2F19-3218-3901-95AA-5E81739CF95B}" dt="2022-06-23T08:46:25.701" v="6" actId="1076"/>
      <pc:docMkLst>
        <pc:docMk/>
      </pc:docMkLst>
      <pc:sldChg chg="modSp">
        <pc:chgData name="Reneli Gloria" userId="S::rgloria.consultant@adb.org::37dd7b62-eac8-493c-819c-db9336ef8c23" providerId="AD" clId="Web-{9D2F2F19-3218-3901-95AA-5E81739CF95B}" dt="2022-06-23T08:46:25.701" v="6" actId="1076"/>
        <pc:sldMkLst>
          <pc:docMk/>
          <pc:sldMk cId="87287434" sldId="4153"/>
        </pc:sldMkLst>
        <pc:grpChg chg="mod">
          <ac:chgData name="Reneli Gloria" userId="S::rgloria.consultant@adb.org::37dd7b62-eac8-493c-819c-db9336ef8c23" providerId="AD" clId="Web-{9D2F2F19-3218-3901-95AA-5E81739CF95B}" dt="2022-06-23T08:46:25.701" v="6" actId="1076"/>
          <ac:grpSpMkLst>
            <pc:docMk/>
            <pc:sldMk cId="87287434" sldId="4153"/>
            <ac:grpSpMk id="5" creationId="{FCEC1956-BFD2-35F8-0311-71A6ADA70BD8}"/>
          </ac:grpSpMkLst>
        </pc:grpChg>
      </pc:sldChg>
      <pc:sldChg chg="modSp">
        <pc:chgData name="Reneli Gloria" userId="S::rgloria.consultant@adb.org::37dd7b62-eac8-493c-819c-db9336ef8c23" providerId="AD" clId="Web-{9D2F2F19-3218-3901-95AA-5E81739CF95B}" dt="2022-06-23T08:46:11.997" v="5" actId="14100"/>
        <pc:sldMkLst>
          <pc:docMk/>
          <pc:sldMk cId="3490881425" sldId="4154"/>
        </pc:sldMkLst>
        <pc:spChg chg="mod">
          <ac:chgData name="Reneli Gloria" userId="S::rgloria.consultant@adb.org::37dd7b62-eac8-493c-819c-db9336ef8c23" providerId="AD" clId="Web-{9D2F2F19-3218-3901-95AA-5E81739CF95B}" dt="2022-06-23T08:46:11.997" v="5" actId="14100"/>
          <ac:spMkLst>
            <pc:docMk/>
            <pc:sldMk cId="3490881425" sldId="4154"/>
            <ac:spMk id="7" creationId="{3BAC2C7C-5331-3A4A-7BFD-328CF5CFB74A}"/>
          </ac:spMkLst>
        </pc:spChg>
      </pc:sldChg>
    </pc:docChg>
  </pc:docChgLst>
  <pc:docChgLst>
    <pc:chgData name="Reneli Gloria" userId="S::rgloria.consultant@adb.org::37dd7b62-eac8-493c-819c-db9336ef8c23" providerId="AD" clId="Web-{02DDF545-B8D4-0F1D-FCB6-66A1EF6367FD}"/>
    <pc:docChg chg="modSld">
      <pc:chgData name="Reneli Gloria" userId="S::rgloria.consultant@adb.org::37dd7b62-eac8-493c-819c-db9336ef8c23" providerId="AD" clId="Web-{02DDF545-B8D4-0F1D-FCB6-66A1EF6367FD}" dt="2022-06-27T08:29:30.777" v="2" actId="14100"/>
      <pc:docMkLst>
        <pc:docMk/>
      </pc:docMkLst>
      <pc:sldChg chg="modSp">
        <pc:chgData name="Reneli Gloria" userId="S::rgloria.consultant@adb.org::37dd7b62-eac8-493c-819c-db9336ef8c23" providerId="AD" clId="Web-{02DDF545-B8D4-0F1D-FCB6-66A1EF6367FD}" dt="2022-06-27T08:29:30.777" v="2" actId="14100"/>
        <pc:sldMkLst>
          <pc:docMk/>
          <pc:sldMk cId="80048748" sldId="4144"/>
        </pc:sldMkLst>
        <pc:spChg chg="mod">
          <ac:chgData name="Reneli Gloria" userId="S::rgloria.consultant@adb.org::37dd7b62-eac8-493c-819c-db9336ef8c23" providerId="AD" clId="Web-{02DDF545-B8D4-0F1D-FCB6-66A1EF6367FD}" dt="2022-06-27T08:29:30.777" v="2" actId="14100"/>
          <ac:spMkLst>
            <pc:docMk/>
            <pc:sldMk cId="80048748" sldId="4144"/>
            <ac:spMk id="3" creationId="{722C5C4E-BA2A-1A08-3CE6-7E8656A2042A}"/>
          </ac:spMkLst>
        </pc:spChg>
      </pc:sldChg>
    </pc:docChg>
  </pc:docChgLst>
  <pc:docChgLst>
    <pc:chgData name="Reneli Gloria" userId="S::rgloria.consultant@adb.org::37dd7b62-eac8-493c-819c-db9336ef8c23" providerId="AD" clId="Web-{73EDBA00-608B-7384-5EEE-89BA07ABB330}"/>
    <pc:docChg chg="modSld">
      <pc:chgData name="Reneli Gloria" userId="S::rgloria.consultant@adb.org::37dd7b62-eac8-493c-819c-db9336ef8c23" providerId="AD" clId="Web-{73EDBA00-608B-7384-5EEE-89BA07ABB330}" dt="2022-06-27T04:36:50.616" v="0" actId="14100"/>
      <pc:docMkLst>
        <pc:docMk/>
      </pc:docMkLst>
      <pc:sldChg chg="modSp">
        <pc:chgData name="Reneli Gloria" userId="S::rgloria.consultant@adb.org::37dd7b62-eac8-493c-819c-db9336ef8c23" providerId="AD" clId="Web-{73EDBA00-608B-7384-5EEE-89BA07ABB330}" dt="2022-06-27T04:36:50.616" v="0" actId="14100"/>
        <pc:sldMkLst>
          <pc:docMk/>
          <pc:sldMk cId="2785702260" sldId="4146"/>
        </pc:sldMkLst>
        <pc:spChg chg="mod">
          <ac:chgData name="Reneli Gloria" userId="S::rgloria.consultant@adb.org::37dd7b62-eac8-493c-819c-db9336ef8c23" providerId="AD" clId="Web-{73EDBA00-608B-7384-5EEE-89BA07ABB330}" dt="2022-06-27T04:36:50.616" v="0" actId="14100"/>
          <ac:spMkLst>
            <pc:docMk/>
            <pc:sldMk cId="2785702260" sldId="4146"/>
            <ac:spMk id="7" creationId="{3BAC2C7C-5331-3A4A-7BFD-328CF5CFB74A}"/>
          </ac:spMkLst>
        </pc:spChg>
      </pc:sldChg>
    </pc:docChg>
  </pc:docChgLst>
  <pc:docChgLst>
    <pc:chgData name="Aidana Berdybekova" userId="S::aberdybekova.consultant@adb.org::262dbe92-17de-4217-8208-012fef406f6d" providerId="AD" clId="Web-{4ADBA7BD-2546-BC73-A077-4A3EFF230294}"/>
    <pc:docChg chg="mod modMainMaster">
      <pc:chgData name="Aidana Berdybekova" userId="S::aberdybekova.consultant@adb.org::262dbe92-17de-4217-8208-012fef406f6d" providerId="AD" clId="Web-{4ADBA7BD-2546-BC73-A077-4A3EFF230294}" dt="2022-06-23T05:37:51.439" v="1" actId="33475"/>
      <pc:docMkLst>
        <pc:docMk/>
      </pc:docMkLst>
      <pc:sldMasterChg chg="addSp">
        <pc:chgData name="Aidana Berdybekova" userId="S::aberdybekova.consultant@adb.org::262dbe92-17de-4217-8208-012fef406f6d" providerId="AD" clId="Web-{4ADBA7BD-2546-BC73-A077-4A3EFF230294}" dt="2022-06-23T05:37:51.439" v="0" actId="33475"/>
        <pc:sldMasterMkLst>
          <pc:docMk/>
          <pc:sldMasterMk cId="0" sldId="2147483840"/>
        </pc:sldMasterMkLst>
        <pc:spChg chg="add">
          <ac:chgData name="Aidana Berdybekova" userId="S::aberdybekova.consultant@adb.org::262dbe92-17de-4217-8208-012fef406f6d" providerId="AD" clId="Web-{4ADBA7BD-2546-BC73-A077-4A3EFF230294}" dt="2022-06-23T05:37:51.439" v="0" actId="33475"/>
          <ac:spMkLst>
            <pc:docMk/>
            <pc:sldMasterMk cId="0" sldId="2147483840"/>
            <ac:spMk id="11" creationId="{4A312D3C-AA1A-CE26-87AC-6CF5D2A75703}"/>
          </ac:spMkLst>
        </pc:spChg>
      </pc:sldMasterChg>
      <pc:sldMasterChg chg="addSp">
        <pc:chgData name="Aidana Berdybekova" userId="S::aberdybekova.consultant@adb.org::262dbe92-17de-4217-8208-012fef406f6d" providerId="AD" clId="Web-{4ADBA7BD-2546-BC73-A077-4A3EFF230294}" dt="2022-06-23T05:37:51.439" v="0" actId="33475"/>
        <pc:sldMasterMkLst>
          <pc:docMk/>
          <pc:sldMasterMk cId="3283763719" sldId="2147483852"/>
        </pc:sldMasterMkLst>
        <pc:spChg chg="add">
          <ac:chgData name="Aidana Berdybekova" userId="S::aberdybekova.consultant@adb.org::262dbe92-17de-4217-8208-012fef406f6d" providerId="AD" clId="Web-{4ADBA7BD-2546-BC73-A077-4A3EFF230294}" dt="2022-06-23T05:37:51.439" v="0" actId="33475"/>
          <ac:spMkLst>
            <pc:docMk/>
            <pc:sldMasterMk cId="3283763719" sldId="2147483852"/>
            <ac:spMk id="8" creationId="{2EF48945-442A-229B-E537-EC1A51962E96}"/>
          </ac:spMkLst>
        </pc:spChg>
      </pc:sldMasterChg>
      <pc:sldMasterChg chg="modSp">
        <pc:chgData name="Aidana Berdybekova" userId="S::aberdybekova.consultant@adb.org::262dbe92-17de-4217-8208-012fef406f6d" providerId="AD" clId="Web-{4ADBA7BD-2546-BC73-A077-4A3EFF230294}" dt="2022-06-23T05:37:51.439" v="0" actId="33475"/>
        <pc:sldMasterMkLst>
          <pc:docMk/>
          <pc:sldMasterMk cId="2291043175" sldId="2147483879"/>
        </pc:sldMasterMkLst>
        <pc:spChg chg="mod">
          <ac:chgData name="Aidana Berdybekova" userId="S::aberdybekova.consultant@adb.org::262dbe92-17de-4217-8208-012fef406f6d" providerId="AD" clId="Web-{4ADBA7BD-2546-BC73-A077-4A3EFF230294}" dt="2022-06-23T05:37:51.439" v="0" actId="33475"/>
          <ac:spMkLst>
            <pc:docMk/>
            <pc:sldMasterMk cId="2291043175" sldId="2147483879"/>
            <ac:spMk id="8" creationId="{90196AB7-C954-3ECF-AAF5-81756C71739E}"/>
          </ac:spMkLst>
        </pc:spChg>
      </pc:sldMasterChg>
    </pc:docChg>
  </pc:docChgLst>
  <pc:docChgLst>
    <pc:chgData name="Lyaziza G. Sabyrova" userId="ae7fddb7-c893-4522-97e0-04a09d283929" providerId="ADAL" clId="{841B7037-671A-4269-A428-CF18C2829F6D}"/>
    <pc:docChg chg="undo custSel modSld modNotesMaster modHandout">
      <pc:chgData name="Lyaziza G. Sabyrova" userId="ae7fddb7-c893-4522-97e0-04a09d283929" providerId="ADAL" clId="{841B7037-671A-4269-A428-CF18C2829F6D}" dt="2022-06-28T02:04:23.440" v="7"/>
      <pc:docMkLst>
        <pc:docMk/>
      </pc:docMkLst>
      <pc:sldChg chg="modSp mod">
        <pc:chgData name="Lyaziza G. Sabyrova" userId="ae7fddb7-c893-4522-97e0-04a09d283929" providerId="ADAL" clId="{841B7037-671A-4269-A428-CF18C2829F6D}" dt="2022-06-28T02:03:12.817" v="6" actId="14100"/>
        <pc:sldMkLst>
          <pc:docMk/>
          <pc:sldMk cId="3558312979" sldId="258"/>
        </pc:sldMkLst>
        <pc:spChg chg="mod">
          <ac:chgData name="Lyaziza G. Sabyrova" userId="ae7fddb7-c893-4522-97e0-04a09d283929" providerId="ADAL" clId="{841B7037-671A-4269-A428-CF18C2829F6D}" dt="2022-06-28T02:03:12.817" v="6" actId="14100"/>
          <ac:spMkLst>
            <pc:docMk/>
            <pc:sldMk cId="3558312979" sldId="258"/>
            <ac:spMk id="11" creationId="{D383D4AE-97F6-F408-F2F2-4D5AF20CE8C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Gary\Desktop\E-Learning%20Statistic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[E-Learning Statistics.xlsx]Sheet3!PivotTable2</c:name>
    <c:fmtId val="14"/>
  </c:pivotSource>
  <c:chart>
    <c:autoTitleDeleted val="1"/>
    <c:pivotFmts>
      <c:pivotFmt>
        <c:idx val="0"/>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6"/>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w="2857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w="28575" cap="rnd">
            <a:solidFill>
              <a:schemeClr val="accent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w="28575" cap="rnd">
            <a:solidFill>
              <a:schemeClr val="accent1"/>
            </a:solidFill>
            <a:round/>
          </a:ln>
          <a:effectLst/>
        </c:spPr>
        <c:marker>
          <c:symbol val="none"/>
        </c:marker>
        <c:dLbl>
          <c:idx val="0"/>
          <c:layout>
            <c:manualLayout>
              <c:x val="-3.3500000000000002E-2"/>
              <c:y val="-4.394685039370079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w="28575" cap="rnd">
            <a:solidFill>
              <a:schemeClr val="accent1"/>
            </a:solidFill>
            <a:round/>
          </a:ln>
          <a:effectLst/>
        </c:spPr>
        <c:marker>
          <c:symbol val="none"/>
        </c:marker>
        <c:dLbl>
          <c:idx val="0"/>
          <c:layout>
            <c:manualLayout>
              <c:x val="2.9962073324905185E-2"/>
              <c:y val="-1.0749521960724326E-2"/>
            </c:manualLayout>
          </c:layout>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w="28575" cap="rnd">
            <a:solidFill>
              <a:schemeClr val="accent4"/>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solidFill>
          <a:ln w="2857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solidFill>
          <a:ln w="28575" cap="rnd">
            <a:solidFill>
              <a:schemeClr val="accent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w="28575" cap="rnd">
            <a:solidFill>
              <a:schemeClr val="accent4"/>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6"/>
          </a:solidFill>
          <a:ln w="28575" cap="rnd">
            <a:solidFill>
              <a:schemeClr val="accent6"/>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6"/>
          </a:solidFill>
          <a:ln w="28575" cap="rnd">
            <a:solidFill>
              <a:schemeClr val="accent5"/>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6"/>
          </a:solidFill>
          <a:ln w="28575" cap="rnd">
            <a:solidFill>
              <a:schemeClr val="accent4"/>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Sheet3!$B$8</c:f>
              <c:strCache>
                <c:ptCount val="1"/>
                <c:pt idx="0">
                  <c:v>Visitors </c:v>
                </c:pt>
              </c:strCache>
            </c:strRef>
          </c:tx>
          <c:spPr>
            <a:ln w="22225" cap="rnd">
              <a:solidFill>
                <a:schemeClr val="accent6"/>
              </a:solidFill>
              <a:round/>
            </a:ln>
            <a:effectLst/>
          </c:spPr>
          <c:marker>
            <c:symbol val="diamond"/>
            <c:size val="6"/>
            <c:spPr>
              <a:solidFill>
                <a:schemeClr val="accent6"/>
              </a:solidFill>
              <a:ln w="9525">
                <a:solidFill>
                  <a:schemeClr val="accent6"/>
                </a:solidFill>
                <a:round/>
              </a:ln>
              <a:effectLst/>
            </c:spPr>
          </c:marker>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Sheet3!$A$9:$A$12</c:f>
              <c:strCache>
                <c:ptCount val="3"/>
                <c:pt idx="0">
                  <c:v>2020</c:v>
                </c:pt>
                <c:pt idx="1">
                  <c:v>2021</c:v>
                </c:pt>
                <c:pt idx="2">
                  <c:v>2022</c:v>
                </c:pt>
              </c:strCache>
            </c:strRef>
          </c:cat>
          <c:val>
            <c:numRef>
              <c:f>Sheet3!$B$9:$B$12</c:f>
              <c:numCache>
                <c:formatCode>General</c:formatCode>
                <c:ptCount val="3"/>
                <c:pt idx="0">
                  <c:v>1911</c:v>
                </c:pt>
                <c:pt idx="1">
                  <c:v>9277</c:v>
                </c:pt>
                <c:pt idx="2">
                  <c:v>19413</c:v>
                </c:pt>
              </c:numCache>
            </c:numRef>
          </c:val>
          <c:smooth val="0"/>
          <c:extLst>
            <c:ext xmlns:c16="http://schemas.microsoft.com/office/drawing/2014/chart" uri="{C3380CC4-5D6E-409C-BE32-E72D297353CC}">
              <c16:uniqueId val="{00000000-EB57-4F83-889B-CD0B88C1DA2A}"/>
            </c:ext>
          </c:extLst>
        </c:ser>
        <c:ser>
          <c:idx val="1"/>
          <c:order val="1"/>
          <c:tx>
            <c:strRef>
              <c:f>Sheet3!$C$8</c:f>
              <c:strCache>
                <c:ptCount val="1"/>
                <c:pt idx="0">
                  <c:v>Visits  </c:v>
                </c:pt>
              </c:strCache>
            </c:strRef>
          </c:tx>
          <c:spPr>
            <a:ln w="22225" cap="rnd">
              <a:solidFill>
                <a:schemeClr val="accent5"/>
              </a:solidFill>
              <a:round/>
            </a:ln>
            <a:effectLst/>
          </c:spPr>
          <c:marker>
            <c:symbol val="square"/>
            <c:size val="6"/>
            <c:spPr>
              <a:solidFill>
                <a:schemeClr val="accent5"/>
              </a:solidFill>
              <a:ln w="9525">
                <a:solidFill>
                  <a:schemeClr val="accent5"/>
                </a:solidFill>
                <a:round/>
              </a:ln>
              <a:effectLst/>
            </c:spPr>
          </c:marker>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Sheet3!$A$9:$A$12</c:f>
              <c:strCache>
                <c:ptCount val="3"/>
                <c:pt idx="0">
                  <c:v>2020</c:v>
                </c:pt>
                <c:pt idx="1">
                  <c:v>2021</c:v>
                </c:pt>
                <c:pt idx="2">
                  <c:v>2022</c:v>
                </c:pt>
              </c:strCache>
            </c:strRef>
          </c:cat>
          <c:val>
            <c:numRef>
              <c:f>Sheet3!$C$9:$C$12</c:f>
              <c:numCache>
                <c:formatCode>General</c:formatCode>
                <c:ptCount val="3"/>
                <c:pt idx="0">
                  <c:v>22164</c:v>
                </c:pt>
                <c:pt idx="1">
                  <c:v>58007</c:v>
                </c:pt>
                <c:pt idx="2">
                  <c:v>125738</c:v>
                </c:pt>
              </c:numCache>
            </c:numRef>
          </c:val>
          <c:smooth val="0"/>
          <c:extLst>
            <c:ext xmlns:c16="http://schemas.microsoft.com/office/drawing/2014/chart" uri="{C3380CC4-5D6E-409C-BE32-E72D297353CC}">
              <c16:uniqueId val="{00000001-EB57-4F83-889B-CD0B88C1DA2A}"/>
            </c:ext>
          </c:extLst>
        </c:ser>
        <c:ser>
          <c:idx val="2"/>
          <c:order val="2"/>
          <c:tx>
            <c:strRef>
              <c:f>Sheet3!$D$8</c:f>
              <c:strCache>
                <c:ptCount val="1"/>
                <c:pt idx="0">
                  <c:v>DLMs</c:v>
                </c:pt>
              </c:strCache>
            </c:strRef>
          </c:tx>
          <c:spPr>
            <a:ln w="22225" cap="rnd">
              <a:solidFill>
                <a:schemeClr val="accent4"/>
              </a:solidFill>
              <a:round/>
            </a:ln>
            <a:effectLst/>
          </c:spPr>
          <c:marker>
            <c:symbol val="triangle"/>
            <c:size val="6"/>
            <c:spPr>
              <a:solidFill>
                <a:schemeClr val="accent4"/>
              </a:solidFill>
              <a:ln w="9525">
                <a:solidFill>
                  <a:schemeClr val="accent4"/>
                </a:solidFill>
                <a:round/>
              </a:ln>
              <a:effectLst/>
            </c:spPr>
          </c:marker>
          <c:dLbls>
            <c:dLbl>
              <c:idx val="0"/>
              <c:layout>
                <c:manualLayout>
                  <c:x val="-5.4987265655384768E-2"/>
                  <c:y val="6.1212834579284323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90-421A-994F-BED633DB3D10}"/>
                </c:ext>
              </c:extLst>
            </c:dLbl>
            <c:dLbl>
              <c:idx val="1"/>
              <c:layout>
                <c:manualLayout>
                  <c:x val="-2.2210614285669047E-2"/>
                  <c:y val="-2.7634246270329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90-421A-994F-BED633DB3D10}"/>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Sheet3!$A$9:$A$12</c:f>
              <c:strCache>
                <c:ptCount val="3"/>
                <c:pt idx="0">
                  <c:v>2020</c:v>
                </c:pt>
                <c:pt idx="1">
                  <c:v>2021</c:v>
                </c:pt>
                <c:pt idx="2">
                  <c:v>2022</c:v>
                </c:pt>
              </c:strCache>
            </c:strRef>
          </c:cat>
          <c:val>
            <c:numRef>
              <c:f>Sheet3!$D$9:$D$12</c:f>
              <c:numCache>
                <c:formatCode>General</c:formatCode>
                <c:ptCount val="3"/>
                <c:pt idx="0">
                  <c:v>8</c:v>
                </c:pt>
                <c:pt idx="1">
                  <c:v>24</c:v>
                </c:pt>
                <c:pt idx="2">
                  <c:v>56</c:v>
                </c:pt>
              </c:numCache>
            </c:numRef>
          </c:val>
          <c:smooth val="0"/>
          <c:extLst>
            <c:ext xmlns:c16="http://schemas.microsoft.com/office/drawing/2014/chart" uri="{C3380CC4-5D6E-409C-BE32-E72D297353CC}">
              <c16:uniqueId val="{00000002-EB57-4F83-889B-CD0B88C1DA2A}"/>
            </c:ext>
          </c:extLst>
        </c:ser>
        <c:dLbls>
          <c:dLblPos val="t"/>
          <c:showLegendKey val="0"/>
          <c:showVal val="1"/>
          <c:showCatName val="0"/>
          <c:showSerName val="0"/>
          <c:showPercent val="0"/>
          <c:showBubbleSize val="0"/>
        </c:dLbls>
        <c:marker val="1"/>
        <c:smooth val="0"/>
        <c:axId val="1254056863"/>
        <c:axId val="1254057279"/>
      </c:lineChart>
      <c:catAx>
        <c:axId val="12540568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cap="all" spc="120" normalizeH="0" baseline="0">
                <a:solidFill>
                  <a:schemeClr val="tx1"/>
                </a:solidFill>
                <a:latin typeface="+mn-lt"/>
                <a:ea typeface="+mn-ea"/>
                <a:cs typeface="+mn-cs"/>
              </a:defRPr>
            </a:pPr>
            <a:endParaRPr lang="en-US"/>
          </a:p>
        </c:txPr>
        <c:crossAx val="1254057279"/>
        <c:crosses val="autoZero"/>
        <c:auto val="1"/>
        <c:lblAlgn val="ctr"/>
        <c:lblOffset val="100"/>
        <c:noMultiLvlLbl val="0"/>
      </c:catAx>
      <c:valAx>
        <c:axId val="1254057279"/>
        <c:scaling>
          <c:orientation val="minMax"/>
        </c:scaling>
        <c:delete val="1"/>
        <c:axPos val="l"/>
        <c:numFmt formatCode="General" sourceLinked="1"/>
        <c:majorTickMark val="none"/>
        <c:minorTickMark val="none"/>
        <c:tickLblPos val="nextTo"/>
        <c:crossAx val="125405686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6CA0B-4663-4F8B-8A59-DEF0F6866B32}" type="doc">
      <dgm:prSet loTypeId="urn:microsoft.com/office/officeart/2005/8/layout/vList3" loCatId="list" qsTypeId="urn:microsoft.com/office/officeart/2005/8/quickstyle/simple1" qsCatId="simple" csTypeId="urn:microsoft.com/office/officeart/2005/8/colors/accent5_5" csCatId="accent5" phldr="1"/>
      <dgm:spPr/>
      <dgm:t>
        <a:bodyPr/>
        <a:lstStyle/>
        <a:p>
          <a:endParaRPr lang="zh-CN" altLang="en-US"/>
        </a:p>
      </dgm:t>
    </dgm:pt>
    <dgm:pt modelId="{A9A32360-883C-442A-97C5-C14A0480587F}">
      <dgm:prSet custT="1"/>
      <dgm:spPr>
        <a:solidFill>
          <a:schemeClr val="accent1">
            <a:lumMod val="20000"/>
            <a:lumOff val="80000"/>
            <a:alpha val="70000"/>
          </a:schemeClr>
        </a:solidFill>
      </dgm:spPr>
      <dgm:t>
        <a:bodyPr/>
        <a:lstStyle/>
        <a:p>
          <a:pPr marL="403225" marR="0" lvl="0" indent="0" algn="l" defTabSz="914400" eaLnBrk="1" fontAlgn="auto" latinLnBrk="0" hangingPunct="1">
            <a:lnSpc>
              <a:spcPct val="90000"/>
            </a:lnSpc>
            <a:spcBef>
              <a:spcPts val="0"/>
            </a:spcBef>
            <a:spcAft>
              <a:spcPts val="840"/>
            </a:spcAft>
            <a:buClrTx/>
            <a:buSzTx/>
            <a:buFontTx/>
            <a:buNone/>
            <a:tabLst/>
            <a:defRPr/>
          </a:pPr>
          <a:r>
            <a:rPr lang="en-US" altLang="zh-CN" sz="2000" b="1">
              <a:solidFill>
                <a:schemeClr val="tx1"/>
              </a:solidFill>
              <a:effectLst/>
              <a:latin typeface="+mn-lt"/>
              <a:ea typeface="宋体"/>
              <a:cs typeface="Times New Roman"/>
            </a:rPr>
            <a:t>Economic Briefs</a:t>
          </a:r>
        </a:p>
        <a:p>
          <a:pPr marL="115888" indent="52388" rtl="0">
            <a:lnSpc>
              <a:spcPct val="90000"/>
            </a:lnSpc>
            <a:spcBef>
              <a:spcPts val="600"/>
            </a:spcBef>
            <a:spcAft>
              <a:spcPts val="840"/>
            </a:spcAft>
          </a:pPr>
          <a:r>
            <a:rPr lang="en-US" altLang="zh-CN" sz="1600" baseline="0">
              <a:solidFill>
                <a:schemeClr val="tx1"/>
              </a:solidFill>
              <a:latin typeface="Calibri"/>
              <a:cs typeface="Calibri"/>
            </a:rPr>
            <a:t>◦ </a:t>
          </a:r>
          <a:r>
            <a:rPr lang="en-US" altLang="zh-CN" sz="1600" baseline="0">
              <a:solidFill>
                <a:schemeClr val="tx1"/>
              </a:solidFill>
              <a:latin typeface="+mn-lt"/>
              <a:ea typeface="宋体"/>
              <a:cs typeface="Times New Roman"/>
            </a:rPr>
            <a:t> </a:t>
          </a:r>
          <a:r>
            <a:rPr lang="en-US" altLang="zh-CN" sz="1600" b="0">
              <a:solidFill>
                <a:schemeClr val="tx1"/>
              </a:solidFill>
              <a:effectLst/>
              <a:latin typeface="+mn-lt"/>
              <a:ea typeface="宋体"/>
              <a:cs typeface="Times New Roman"/>
            </a:rPr>
            <a:t>Brief on Afghanistan.</a:t>
          </a:r>
        </a:p>
        <a:p>
          <a:pPr marL="115888" indent="52388" rtl="0">
            <a:lnSpc>
              <a:spcPct val="90000"/>
            </a:lnSpc>
            <a:spcBef>
              <a:spcPts val="600"/>
            </a:spcBef>
            <a:spcAft>
              <a:spcPts val="840"/>
            </a:spcAft>
          </a:pPr>
          <a:r>
            <a:rPr lang="en-US" altLang="zh-CN" sz="1600" baseline="0">
              <a:solidFill>
                <a:schemeClr val="tx1"/>
              </a:solidFill>
              <a:latin typeface="Calibri"/>
              <a:cs typeface="Calibri"/>
            </a:rPr>
            <a:t>◦ </a:t>
          </a:r>
          <a:r>
            <a:rPr lang="en-US" altLang="zh-CN" sz="1600" baseline="0">
              <a:solidFill>
                <a:schemeClr val="tx1"/>
              </a:solidFill>
              <a:latin typeface="+mn-lt"/>
              <a:ea typeface="宋体"/>
              <a:cs typeface="Times New Roman"/>
            </a:rPr>
            <a:t> </a:t>
          </a:r>
          <a:r>
            <a:rPr lang="en-US" altLang="zh-CN" sz="1600" b="0">
              <a:solidFill>
                <a:schemeClr val="tx1"/>
              </a:solidFill>
              <a:effectLst/>
              <a:latin typeface="+mn-lt"/>
              <a:ea typeface="宋体"/>
              <a:cs typeface="Times New Roman"/>
            </a:rPr>
            <a:t>Brief on inflation threats</a:t>
          </a:r>
          <a:r>
            <a:rPr lang="en-US" altLang="zh-CN" sz="1800" b="0">
              <a:solidFill>
                <a:schemeClr val="tx1"/>
              </a:solidFill>
              <a:effectLst/>
              <a:latin typeface="+mn-lt"/>
              <a:ea typeface="宋体"/>
              <a:cs typeface="Times New Roman"/>
            </a:rPr>
            <a:t>.</a:t>
          </a:r>
        </a:p>
      </dgm:t>
    </dgm:pt>
    <dgm:pt modelId="{83DE4FB9-8ECC-4E89-A883-55B0D648C075}" type="parTrans" cxnId="{13AD4156-761A-4AE2-929E-88B6D8C561F8}">
      <dgm:prSet/>
      <dgm:spPr/>
      <dgm:t>
        <a:bodyPr/>
        <a:lstStyle/>
        <a:p>
          <a:endParaRPr lang="zh-CN" altLang="en-US"/>
        </a:p>
      </dgm:t>
    </dgm:pt>
    <dgm:pt modelId="{01E756DC-0DF8-4F70-9F97-FAD8F4229274}" type="sibTrans" cxnId="{13AD4156-761A-4AE2-929E-88B6D8C561F8}">
      <dgm:prSet/>
      <dgm:spPr/>
      <dgm:t>
        <a:bodyPr/>
        <a:lstStyle/>
        <a:p>
          <a:endParaRPr lang="zh-CN" altLang="en-US"/>
        </a:p>
      </dgm:t>
    </dgm:pt>
    <dgm:pt modelId="{03321587-34B5-4632-8846-9A2E5763E56B}">
      <dgm:prSet custT="1"/>
      <dgm:spPr>
        <a:solidFill>
          <a:schemeClr val="accent1">
            <a:lumMod val="20000"/>
            <a:lumOff val="80000"/>
            <a:alpha val="90000"/>
          </a:schemeClr>
        </a:solidFill>
      </dgm:spPr>
      <dgm:t>
        <a:bodyPr anchor="t"/>
        <a:lstStyle/>
        <a:p>
          <a:pPr marL="233363" indent="0" algn="l"/>
          <a:r>
            <a:rPr lang="en-US" sz="2000" b="1">
              <a:solidFill>
                <a:schemeClr val="tx1"/>
              </a:solidFill>
              <a:effectLst/>
              <a:latin typeface="+mn-lt"/>
              <a:ea typeface="宋体"/>
              <a:cs typeface="Times New Roman"/>
            </a:rPr>
            <a:t>CAREC Institute Quarterly Economic Monitor</a:t>
          </a:r>
        </a:p>
        <a:p>
          <a:pPr marL="233363" indent="-179388" algn="l"/>
          <a:r>
            <a:rPr lang="en-US" altLang="zh-CN" sz="1600" baseline="0">
              <a:solidFill>
                <a:schemeClr val="tx1"/>
              </a:solidFill>
              <a:latin typeface="Calibri"/>
              <a:cs typeface="Calibri"/>
            </a:rPr>
            <a:t>◦ </a:t>
          </a:r>
          <a:r>
            <a:rPr lang="en-US" sz="1600">
              <a:solidFill>
                <a:schemeClr val="tx1"/>
              </a:solidFill>
              <a:effectLst/>
              <a:latin typeface="+mn-lt"/>
              <a:ea typeface="宋体"/>
              <a:cs typeface="Times New Roman"/>
            </a:rPr>
            <a:t>Monitor series depicting the economic development of the CAREC region through a variety of macroeconomic indicators</a:t>
          </a:r>
        </a:p>
        <a:p>
          <a:pPr marL="233363" indent="-179388" rtl="0"/>
          <a:r>
            <a:rPr lang="en-US" altLang="zh-CN" sz="1600" baseline="0">
              <a:solidFill>
                <a:schemeClr val="tx1"/>
              </a:solidFill>
              <a:latin typeface="Calibri"/>
              <a:cs typeface="Calibri"/>
            </a:rPr>
            <a:t>◦ </a:t>
          </a:r>
          <a:r>
            <a:rPr lang="en-US" sz="1600" baseline="0">
              <a:solidFill>
                <a:schemeClr val="tx1"/>
              </a:solidFill>
              <a:latin typeface="+mn-lt"/>
              <a:ea typeface="宋体"/>
              <a:cs typeface="Times New Roman"/>
            </a:rPr>
            <a:t> </a:t>
          </a:r>
          <a:r>
            <a:rPr lang="en-US" sz="1600">
              <a:solidFill>
                <a:schemeClr val="tx1"/>
              </a:solidFill>
              <a:effectLst/>
              <a:latin typeface="+mn-lt"/>
              <a:ea typeface="宋体"/>
              <a:cs typeface="Times New Roman"/>
            </a:rPr>
            <a:t>Provides the latest COVID-19 updates and vaccination progress of the region</a:t>
          </a:r>
        </a:p>
        <a:p>
          <a:pPr marL="233363" indent="-179388" rtl="0"/>
          <a:r>
            <a:rPr lang="en-US" altLang="zh-CN" sz="1600" baseline="0">
              <a:solidFill>
                <a:schemeClr val="tx1"/>
              </a:solidFill>
              <a:latin typeface="Calibri"/>
              <a:cs typeface="Calibri"/>
            </a:rPr>
            <a:t>◦ </a:t>
          </a:r>
          <a:r>
            <a:rPr lang="en-US" sz="1600">
              <a:solidFill>
                <a:schemeClr val="tx1"/>
              </a:solidFill>
              <a:effectLst/>
              <a:latin typeface="+mn-lt"/>
              <a:ea typeface="宋体"/>
              <a:cs typeface="Times New Roman"/>
            </a:rPr>
            <a:t> Translated into Chinese and Russian to cater for readers with different   language requirements.</a:t>
          </a:r>
        </a:p>
      </dgm:t>
    </dgm:pt>
    <dgm:pt modelId="{5DA4B925-5EB5-481E-89E0-6724DF6D9B77}" type="parTrans" cxnId="{85316C1E-862A-4AD2-B307-A062BF60B6B6}">
      <dgm:prSet/>
      <dgm:spPr/>
      <dgm:t>
        <a:bodyPr/>
        <a:lstStyle/>
        <a:p>
          <a:endParaRPr lang="zh-CN" altLang="en-US"/>
        </a:p>
      </dgm:t>
    </dgm:pt>
    <dgm:pt modelId="{F3EAF2CC-C061-46E3-A98E-51FCF26D1A95}" type="sibTrans" cxnId="{85316C1E-862A-4AD2-B307-A062BF60B6B6}">
      <dgm:prSet/>
      <dgm:spPr/>
      <dgm:t>
        <a:bodyPr/>
        <a:lstStyle/>
        <a:p>
          <a:endParaRPr lang="zh-CN" altLang="en-US"/>
        </a:p>
      </dgm:t>
    </dgm:pt>
    <dgm:pt modelId="{3DC182D8-D182-4103-AAFC-D4775F574C56}">
      <dgm:prSet custT="1"/>
      <dgm:spPr>
        <a:solidFill>
          <a:schemeClr val="accent1">
            <a:lumMod val="20000"/>
            <a:lumOff val="80000"/>
            <a:alpha val="70000"/>
          </a:schemeClr>
        </a:solidFill>
      </dgm:spPr>
      <dgm:t>
        <a:bodyPr/>
        <a:lstStyle/>
        <a:p>
          <a:pPr marL="233363" marR="0" indent="0" algn="l" eaLnBrk="1" fontAlgn="auto" latinLnBrk="0" hangingPunct="1">
            <a:buClrTx/>
            <a:buSzTx/>
            <a:buFontTx/>
            <a:buNone/>
            <a:tabLst/>
            <a:defRPr/>
          </a:pPr>
          <a:r>
            <a:rPr lang="en-US" altLang="zh-CN" sz="2000" b="1">
              <a:solidFill>
                <a:schemeClr val="tx1"/>
              </a:solidFill>
              <a:effectLst/>
              <a:latin typeface="+mn-lt"/>
              <a:ea typeface="宋体"/>
              <a:cs typeface="Times New Roman"/>
            </a:rPr>
            <a:t>CAREC Chai Webinars </a:t>
          </a:r>
          <a:r>
            <a:rPr lang="en-US" altLang="zh-CN" sz="1800" b="1">
              <a:solidFill>
                <a:schemeClr val="tx1"/>
              </a:solidFill>
              <a:effectLst/>
              <a:latin typeface="+mn-lt"/>
              <a:ea typeface="宋体"/>
              <a:cs typeface="Times New Roman"/>
            </a:rPr>
            <a:t>(co-organized with CBD and ADB)</a:t>
          </a:r>
        </a:p>
        <a:p>
          <a:pPr marL="169863" indent="-169863" algn="l" rtl="0"/>
          <a:r>
            <a:rPr lang="en-US" altLang="zh-CN" sz="1600" baseline="0">
              <a:solidFill>
                <a:schemeClr val="tx1"/>
              </a:solidFill>
              <a:latin typeface="Calibri"/>
              <a:cs typeface="Calibri"/>
            </a:rPr>
            <a:t>◦ </a:t>
          </a:r>
          <a:r>
            <a:rPr lang="en-US" altLang="zh-CN" sz="1600" b="0">
              <a:solidFill>
                <a:schemeClr val="tx1"/>
              </a:solidFill>
              <a:effectLst/>
              <a:latin typeface="+mn-lt"/>
              <a:ea typeface="宋体"/>
              <a:cs typeface="Times New Roman"/>
            </a:rPr>
            <a:t>  “Understanding the Drivers of Poverty in Afghanistan””</a:t>
          </a:r>
        </a:p>
        <a:p>
          <a:pPr marL="169863" indent="-169863" algn="l" rtl="0"/>
          <a:r>
            <a:rPr lang="en-US" altLang="zh-CN" sz="1600" baseline="0">
              <a:solidFill>
                <a:schemeClr val="tx1"/>
              </a:solidFill>
              <a:latin typeface="Calibri"/>
              <a:cs typeface="Calibri"/>
            </a:rPr>
            <a:t>◦ </a:t>
          </a:r>
          <a:r>
            <a:rPr lang="en-US" altLang="zh-CN" sz="1600" b="0">
              <a:solidFill>
                <a:schemeClr val="tx1"/>
              </a:solidFill>
              <a:effectLst/>
              <a:latin typeface="+mn-lt"/>
              <a:ea typeface="宋体"/>
              <a:cs typeface="Times New Roman"/>
            </a:rPr>
            <a:t>  “Economic Impacts of the Geopolitical Conflict in Ukraine on the CAREC Region: Preliminary Assessments”</a:t>
          </a:r>
        </a:p>
        <a:p>
          <a:pPr marL="169863" indent="-169863" algn="l" rtl="0"/>
          <a:r>
            <a:rPr lang="en-US" altLang="zh-CN" sz="1600" baseline="0">
              <a:solidFill>
                <a:schemeClr val="tx1"/>
              </a:solidFill>
              <a:latin typeface="Calibri"/>
              <a:cs typeface="Calibri"/>
            </a:rPr>
            <a:t>◦ </a:t>
          </a:r>
          <a:r>
            <a:rPr lang="en-US" altLang="zh-CN" sz="1600" b="0">
              <a:solidFill>
                <a:schemeClr val="tx1"/>
              </a:solidFill>
              <a:effectLst/>
              <a:latin typeface="+mn-lt"/>
              <a:ea typeface="宋体"/>
              <a:cs typeface="Times New Roman"/>
            </a:rPr>
            <a:t> “Keeping a hand on the economic pulse of the CAREC region (and beyond)”</a:t>
          </a:r>
        </a:p>
      </dgm:t>
    </dgm:pt>
    <dgm:pt modelId="{4F35685F-4476-4621-84D7-477673684FE4}" type="parTrans" cxnId="{3E82B305-363A-43C9-9DF6-634E252A105D}">
      <dgm:prSet/>
      <dgm:spPr/>
      <dgm:t>
        <a:bodyPr/>
        <a:lstStyle/>
        <a:p>
          <a:endParaRPr lang="en-US"/>
        </a:p>
      </dgm:t>
    </dgm:pt>
    <dgm:pt modelId="{40743E52-54E0-46E2-9AAA-730CE5579497}" type="sibTrans" cxnId="{3E82B305-363A-43C9-9DF6-634E252A105D}">
      <dgm:prSet/>
      <dgm:spPr/>
      <dgm:t>
        <a:bodyPr/>
        <a:lstStyle/>
        <a:p>
          <a:endParaRPr lang="en-US"/>
        </a:p>
      </dgm:t>
    </dgm:pt>
    <dgm:pt modelId="{E23BF1BE-A912-457F-B3C5-CFF12374D98B}" type="pres">
      <dgm:prSet presAssocID="{59E6CA0B-4663-4F8B-8A59-DEF0F6866B32}" presName="linearFlow" presStyleCnt="0">
        <dgm:presLayoutVars>
          <dgm:dir/>
          <dgm:resizeHandles val="exact"/>
        </dgm:presLayoutVars>
      </dgm:prSet>
      <dgm:spPr/>
    </dgm:pt>
    <dgm:pt modelId="{B03C178A-D050-48CE-835F-49B5064BD11F}" type="pres">
      <dgm:prSet presAssocID="{03321587-34B5-4632-8846-9A2E5763E56B}" presName="composite" presStyleCnt="0"/>
      <dgm:spPr/>
    </dgm:pt>
    <dgm:pt modelId="{B32AC53B-51FA-4EF4-8C2B-9443CB336B71}" type="pres">
      <dgm:prSet presAssocID="{03321587-34B5-4632-8846-9A2E5763E56B}" presName="imgShp" presStyleLbl="fgImgPlace1" presStyleIdx="0" presStyleCnt="3" custScaleX="193136" custScaleY="193136" custLinFactNeighborX="-38242" custLinFactNeighborY="33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wspaper with solid fill"/>
        </a:ext>
      </dgm:extLst>
    </dgm:pt>
    <dgm:pt modelId="{8362EFC4-E12C-4C1B-A086-E03FEF50886C}" type="pres">
      <dgm:prSet presAssocID="{03321587-34B5-4632-8846-9A2E5763E56B}" presName="txShp" presStyleLbl="node1" presStyleIdx="0" presStyleCnt="3" custScaleX="111882" custScaleY="412542" custLinFactNeighborX="33" custLinFactNeighborY="9619">
        <dgm:presLayoutVars>
          <dgm:bulletEnabled val="1"/>
        </dgm:presLayoutVars>
      </dgm:prSet>
      <dgm:spPr/>
    </dgm:pt>
    <dgm:pt modelId="{33460BD2-CB1E-4296-AF3F-179CA043B70A}" type="pres">
      <dgm:prSet presAssocID="{F3EAF2CC-C061-46E3-A98E-51FCF26D1A95}" presName="spacing" presStyleCnt="0"/>
      <dgm:spPr/>
    </dgm:pt>
    <dgm:pt modelId="{1EEB64CD-D122-40CA-ADD4-A0B980A7BC7D}" type="pres">
      <dgm:prSet presAssocID="{A9A32360-883C-442A-97C5-C14A0480587F}" presName="composite" presStyleCnt="0"/>
      <dgm:spPr/>
    </dgm:pt>
    <dgm:pt modelId="{6A2B6F19-EDA5-42A5-BA90-629C1436E777}" type="pres">
      <dgm:prSet presAssocID="{A9A32360-883C-442A-97C5-C14A0480587F}" presName="imgShp" presStyleLbl="fgImgPlace1" presStyleIdx="1" presStyleCnt="3" custScaleX="193136" custScaleY="193136" custLinFactNeighborX="-35476" custLinFactNeighborY="749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ument with solid fill"/>
        </a:ext>
      </dgm:extLst>
    </dgm:pt>
    <dgm:pt modelId="{151C539F-043D-40FA-B072-B69FA9D4D9DA}" type="pres">
      <dgm:prSet presAssocID="{A9A32360-883C-442A-97C5-C14A0480587F}" presName="txShp" presStyleLbl="node1" presStyleIdx="1" presStyleCnt="3" custScaleX="110404" custScaleY="197142" custLinFactNeighborX="471" custLinFactNeighborY="9736">
        <dgm:presLayoutVars>
          <dgm:bulletEnabled val="1"/>
        </dgm:presLayoutVars>
      </dgm:prSet>
      <dgm:spPr/>
    </dgm:pt>
    <dgm:pt modelId="{56FF18F6-C238-4C35-80D1-CC797B04CB71}" type="pres">
      <dgm:prSet presAssocID="{01E756DC-0DF8-4F70-9F97-FAD8F4229274}" presName="spacing" presStyleCnt="0"/>
      <dgm:spPr/>
    </dgm:pt>
    <dgm:pt modelId="{A37E338D-8D7F-4588-B489-9621CB33A6A6}" type="pres">
      <dgm:prSet presAssocID="{3DC182D8-D182-4103-AAFC-D4775F574C56}" presName="composite" presStyleCnt="0"/>
      <dgm:spPr/>
    </dgm:pt>
    <dgm:pt modelId="{C1F461F1-D725-434B-80F2-E6E6E08F382A}" type="pres">
      <dgm:prSet presAssocID="{3DC182D8-D182-4103-AAFC-D4775F574C56}" presName="imgShp" presStyleLbl="fgImgPlace1" presStyleIdx="2" presStyleCnt="3" custScaleX="193136" custScaleY="193136" custLinFactNeighborX="-35214" custLinFactNeighborY="-190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inese Teapot And Cup with solid fill"/>
        </a:ext>
      </dgm:extLst>
    </dgm:pt>
    <dgm:pt modelId="{881D7410-C1F5-4FFE-9C5D-FA0E9E462BC3}" type="pres">
      <dgm:prSet presAssocID="{3DC182D8-D182-4103-AAFC-D4775F574C56}" presName="txShp" presStyleLbl="node1" presStyleIdx="2" presStyleCnt="3" custScaleX="110173" custScaleY="353243" custLinFactNeighborX="253" custLinFactNeighborY="24191">
        <dgm:presLayoutVars>
          <dgm:bulletEnabled val="1"/>
        </dgm:presLayoutVars>
      </dgm:prSet>
      <dgm:spPr/>
    </dgm:pt>
  </dgm:ptLst>
  <dgm:cxnLst>
    <dgm:cxn modelId="{3E82B305-363A-43C9-9DF6-634E252A105D}" srcId="{59E6CA0B-4663-4F8B-8A59-DEF0F6866B32}" destId="{3DC182D8-D182-4103-AAFC-D4775F574C56}" srcOrd="2" destOrd="0" parTransId="{4F35685F-4476-4621-84D7-477673684FE4}" sibTransId="{40743E52-54E0-46E2-9AAA-730CE5579497}"/>
    <dgm:cxn modelId="{85316C1E-862A-4AD2-B307-A062BF60B6B6}" srcId="{59E6CA0B-4663-4F8B-8A59-DEF0F6866B32}" destId="{03321587-34B5-4632-8846-9A2E5763E56B}" srcOrd="0" destOrd="0" parTransId="{5DA4B925-5EB5-481E-89E0-6724DF6D9B77}" sibTransId="{F3EAF2CC-C061-46E3-A98E-51FCF26D1A95}"/>
    <dgm:cxn modelId="{39B8CB44-1D79-4B32-98FD-880A4F2FD57C}" type="presOf" srcId="{59E6CA0B-4663-4F8B-8A59-DEF0F6866B32}" destId="{E23BF1BE-A912-457F-B3C5-CFF12374D98B}" srcOrd="0" destOrd="0" presId="urn:microsoft.com/office/officeart/2005/8/layout/vList3"/>
    <dgm:cxn modelId="{33045966-7842-4B7C-A8C9-2E2BBD16D179}" type="presOf" srcId="{03321587-34B5-4632-8846-9A2E5763E56B}" destId="{8362EFC4-E12C-4C1B-A086-E03FEF50886C}" srcOrd="0" destOrd="0" presId="urn:microsoft.com/office/officeart/2005/8/layout/vList3"/>
    <dgm:cxn modelId="{13AD4156-761A-4AE2-929E-88B6D8C561F8}" srcId="{59E6CA0B-4663-4F8B-8A59-DEF0F6866B32}" destId="{A9A32360-883C-442A-97C5-C14A0480587F}" srcOrd="1" destOrd="0" parTransId="{83DE4FB9-8ECC-4E89-A883-55B0D648C075}" sibTransId="{01E756DC-0DF8-4F70-9F97-FAD8F4229274}"/>
    <dgm:cxn modelId="{DCBDEFB8-3F45-4A62-97CC-9177ED7AB361}" type="presOf" srcId="{3DC182D8-D182-4103-AAFC-D4775F574C56}" destId="{881D7410-C1F5-4FFE-9C5D-FA0E9E462BC3}" srcOrd="0" destOrd="0" presId="urn:microsoft.com/office/officeart/2005/8/layout/vList3"/>
    <dgm:cxn modelId="{A48CFFC7-24C1-4093-9147-94B8399EFF37}" type="presOf" srcId="{A9A32360-883C-442A-97C5-C14A0480587F}" destId="{151C539F-043D-40FA-B072-B69FA9D4D9DA}" srcOrd="0" destOrd="0" presId="urn:microsoft.com/office/officeart/2005/8/layout/vList3"/>
    <dgm:cxn modelId="{F2E70E40-92C3-4AC0-8C97-79FDFC5957B4}" type="presParOf" srcId="{E23BF1BE-A912-457F-B3C5-CFF12374D98B}" destId="{B03C178A-D050-48CE-835F-49B5064BD11F}" srcOrd="0" destOrd="0" presId="urn:microsoft.com/office/officeart/2005/8/layout/vList3"/>
    <dgm:cxn modelId="{22C684C8-FF86-45A0-8AB9-A099F3832890}" type="presParOf" srcId="{B03C178A-D050-48CE-835F-49B5064BD11F}" destId="{B32AC53B-51FA-4EF4-8C2B-9443CB336B71}" srcOrd="0" destOrd="0" presId="urn:microsoft.com/office/officeart/2005/8/layout/vList3"/>
    <dgm:cxn modelId="{A43B4FA4-B23B-49B1-ABE2-25C18884997C}" type="presParOf" srcId="{B03C178A-D050-48CE-835F-49B5064BD11F}" destId="{8362EFC4-E12C-4C1B-A086-E03FEF50886C}" srcOrd="1" destOrd="0" presId="urn:microsoft.com/office/officeart/2005/8/layout/vList3"/>
    <dgm:cxn modelId="{C1091427-0E13-406E-9510-3E238F8E0808}" type="presParOf" srcId="{E23BF1BE-A912-457F-B3C5-CFF12374D98B}" destId="{33460BD2-CB1E-4296-AF3F-179CA043B70A}" srcOrd="1" destOrd="0" presId="urn:microsoft.com/office/officeart/2005/8/layout/vList3"/>
    <dgm:cxn modelId="{0021F6AB-4F8F-4CF9-8F94-460B82642E06}" type="presParOf" srcId="{E23BF1BE-A912-457F-B3C5-CFF12374D98B}" destId="{1EEB64CD-D122-40CA-ADD4-A0B980A7BC7D}" srcOrd="2" destOrd="0" presId="urn:microsoft.com/office/officeart/2005/8/layout/vList3"/>
    <dgm:cxn modelId="{D2F9BEC5-5543-4292-B0D4-2B81558B3527}" type="presParOf" srcId="{1EEB64CD-D122-40CA-ADD4-A0B980A7BC7D}" destId="{6A2B6F19-EDA5-42A5-BA90-629C1436E777}" srcOrd="0" destOrd="0" presId="urn:microsoft.com/office/officeart/2005/8/layout/vList3"/>
    <dgm:cxn modelId="{00EB92B3-195B-4A61-98CE-FD5C57B1D464}" type="presParOf" srcId="{1EEB64CD-D122-40CA-ADD4-A0B980A7BC7D}" destId="{151C539F-043D-40FA-B072-B69FA9D4D9DA}" srcOrd="1" destOrd="0" presId="urn:microsoft.com/office/officeart/2005/8/layout/vList3"/>
    <dgm:cxn modelId="{F1ADDD47-4489-4296-8E13-5F5D4A8F9956}" type="presParOf" srcId="{E23BF1BE-A912-457F-B3C5-CFF12374D98B}" destId="{56FF18F6-C238-4C35-80D1-CC797B04CB71}" srcOrd="3" destOrd="0" presId="urn:microsoft.com/office/officeart/2005/8/layout/vList3"/>
    <dgm:cxn modelId="{E892CD21-40CF-4C69-8003-778D093D85C7}" type="presParOf" srcId="{E23BF1BE-A912-457F-B3C5-CFF12374D98B}" destId="{A37E338D-8D7F-4588-B489-9621CB33A6A6}" srcOrd="4" destOrd="0" presId="urn:microsoft.com/office/officeart/2005/8/layout/vList3"/>
    <dgm:cxn modelId="{95A70440-84F0-4E2A-AC76-29473FCF95FB}" type="presParOf" srcId="{A37E338D-8D7F-4588-B489-9621CB33A6A6}" destId="{C1F461F1-D725-434B-80F2-E6E6E08F382A}" srcOrd="0" destOrd="0" presId="urn:microsoft.com/office/officeart/2005/8/layout/vList3"/>
    <dgm:cxn modelId="{676654D9-299B-468E-B854-9A45A8B33C7A}" type="presParOf" srcId="{A37E338D-8D7F-4588-B489-9621CB33A6A6}" destId="{881D7410-C1F5-4FFE-9C5D-FA0E9E462BC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E6CA0B-4663-4F8B-8A59-DEF0F6866B32}" type="doc">
      <dgm:prSet loTypeId="urn:microsoft.com/office/officeart/2005/8/layout/vList3" loCatId="list" qsTypeId="urn:microsoft.com/office/officeart/2005/8/quickstyle/simple1" qsCatId="simple" csTypeId="urn:microsoft.com/office/officeart/2005/8/colors/accent5_5" csCatId="accent5" phldr="1"/>
      <dgm:spPr/>
    </dgm:pt>
    <dgm:pt modelId="{18145E3B-8F7C-44E4-BFD0-D401DA8F37B2}">
      <dgm:prSet phldrT="[文本]" custT="1"/>
      <dgm:spPr>
        <a:solidFill>
          <a:schemeClr val="accent1">
            <a:lumMod val="20000"/>
            <a:lumOff val="80000"/>
            <a:alpha val="90000"/>
          </a:schemeClr>
        </a:solidFill>
      </dgm:spPr>
      <dgm:t>
        <a:bodyPr/>
        <a:lstStyle/>
        <a:p>
          <a:pPr algn="l"/>
          <a:r>
            <a:rPr lang="en-US" altLang="zh-CN" sz="1800" b="1" i="0" baseline="0">
              <a:solidFill>
                <a:schemeClr val="tx1"/>
              </a:solidFill>
              <a:latin typeface="+mn-lt"/>
            </a:rPr>
            <a:t>Newsletter</a:t>
          </a:r>
        </a:p>
        <a:p>
          <a:pPr algn="l"/>
          <a:r>
            <a:rPr lang="en-US" altLang="zh-CN" sz="1800" baseline="0">
              <a:solidFill>
                <a:schemeClr val="tx1"/>
              </a:solidFill>
              <a:latin typeface="Calibri" panose="020F0502020204030204" pitchFamily="34" charset="0"/>
              <a:cs typeface="Calibri" panose="020F0502020204030204" pitchFamily="34" charset="0"/>
            </a:rPr>
            <a:t>◦ </a:t>
          </a:r>
          <a:r>
            <a:rPr lang="en-US" altLang="zh-CN" sz="1800" baseline="0">
              <a:solidFill>
                <a:schemeClr val="tx1"/>
              </a:solidFill>
              <a:latin typeface="+mn-lt"/>
            </a:rPr>
            <a:t>R</a:t>
          </a:r>
          <a:r>
            <a:rPr lang="en-US" sz="1800" baseline="0">
              <a:solidFill>
                <a:schemeClr val="tx1"/>
              </a:solidFill>
              <a:effectLst/>
              <a:latin typeface="+mn-lt"/>
              <a:ea typeface="宋体" panose="02010600030101010101" pitchFamily="2" charset="-122"/>
              <a:cs typeface="Times New Roman" panose="02020603050405020304" pitchFamily="18" charset="0"/>
            </a:rPr>
            <a:t>eaching out to 3,000 stakeholders monthly</a:t>
          </a:r>
        </a:p>
        <a:p>
          <a:pPr algn="l"/>
          <a:r>
            <a:rPr lang="en-US" altLang="zh-CN" sz="1800" baseline="0">
              <a:solidFill>
                <a:schemeClr val="tx1"/>
              </a:solidFill>
              <a:latin typeface="Calibri" panose="020F0502020204030204" pitchFamily="34" charset="0"/>
              <a:cs typeface="Calibri" panose="020F0502020204030204" pitchFamily="34" charset="0"/>
            </a:rPr>
            <a:t>◦ </a:t>
          </a:r>
          <a:r>
            <a:rPr lang="en-US" altLang="zh-CN" sz="1800" baseline="0">
              <a:solidFill>
                <a:schemeClr val="tx1"/>
              </a:solidFill>
              <a:latin typeface="+mn-lt"/>
            </a:rPr>
            <a:t>36 issues in total </a:t>
          </a:r>
        </a:p>
        <a:p>
          <a:pPr algn="l"/>
          <a:r>
            <a:rPr lang="en-US" altLang="zh-CN" sz="1800" baseline="0">
              <a:solidFill>
                <a:schemeClr val="tx1"/>
              </a:solidFill>
              <a:latin typeface="Calibri" panose="020F0502020204030204" pitchFamily="34" charset="0"/>
              <a:cs typeface="Calibri" panose="020F0502020204030204" pitchFamily="34" charset="0"/>
            </a:rPr>
            <a:t>◦ </a:t>
          </a:r>
          <a:r>
            <a:rPr lang="en-US" altLang="zh-CN" sz="1800" baseline="0">
              <a:solidFill>
                <a:schemeClr val="tx1"/>
              </a:solidFill>
              <a:latin typeface="+mn-lt"/>
            </a:rPr>
            <a:t>In English, Chinese and R</a:t>
          </a:r>
          <a:r>
            <a:rPr lang="en-US" altLang="zh-CN" sz="1800" baseline="0">
              <a:solidFill>
                <a:schemeClr val="tx1"/>
              </a:solidFill>
            </a:rPr>
            <a:t>ussian </a:t>
          </a:r>
        </a:p>
      </dgm:t>
    </dgm:pt>
    <dgm:pt modelId="{F6375F66-9DA9-4E8A-99D8-1CE7A16DFF8F}" type="parTrans" cxnId="{A13F95B0-9F73-49E1-A5A3-31C9B1EA448D}">
      <dgm:prSet/>
      <dgm:spPr/>
      <dgm:t>
        <a:bodyPr/>
        <a:lstStyle/>
        <a:p>
          <a:endParaRPr lang="zh-CN" altLang="en-US"/>
        </a:p>
      </dgm:t>
    </dgm:pt>
    <dgm:pt modelId="{07DB15B4-92B9-4FFC-A682-2EDF548D262C}" type="sibTrans" cxnId="{A13F95B0-9F73-49E1-A5A3-31C9B1EA448D}">
      <dgm:prSet/>
      <dgm:spPr/>
      <dgm:t>
        <a:bodyPr/>
        <a:lstStyle/>
        <a:p>
          <a:endParaRPr lang="zh-CN" altLang="en-US"/>
        </a:p>
      </dgm:t>
    </dgm:pt>
    <dgm:pt modelId="{A9A32360-883C-442A-97C5-C14A0480587F}">
      <dgm:prSet custT="1"/>
      <dgm:spPr>
        <a:solidFill>
          <a:schemeClr val="accent1">
            <a:lumMod val="20000"/>
            <a:lumOff val="80000"/>
            <a:alpha val="70000"/>
          </a:schemeClr>
        </a:solidFill>
      </dgm:spPr>
      <dgm:t>
        <a:bodyPr/>
        <a:lstStyle/>
        <a:p>
          <a:pPr marL="0" algn="l"/>
          <a:r>
            <a:rPr lang="en-US" sz="1800" b="1" i="0" baseline="0">
              <a:solidFill>
                <a:schemeClr val="tx1"/>
              </a:solidFill>
              <a:effectLst/>
              <a:latin typeface="+mn-lt"/>
              <a:ea typeface="宋体" panose="02010600030101010101" pitchFamily="2" charset="-122"/>
              <a:cs typeface="Times New Roman" panose="02020603050405020304" pitchFamily="18" charset="0"/>
            </a:rPr>
            <a:t>Development Asia Platform</a:t>
          </a:r>
        </a:p>
        <a:p>
          <a:pPr marL="115888" indent="-115888" algn="l"/>
          <a:r>
            <a:rPr lang="en-US" altLang="zh-CN" sz="1800" baseline="0">
              <a:solidFill>
                <a:schemeClr val="tx1"/>
              </a:solidFill>
              <a:latin typeface="Calibri" panose="020F0502020204030204" pitchFamily="34" charset="0"/>
              <a:cs typeface="Calibri" panose="020F0502020204030204" pitchFamily="34" charset="0"/>
            </a:rPr>
            <a:t>◦ </a:t>
          </a:r>
          <a:r>
            <a:rPr lang="en-US" sz="1800" b="0" baseline="0">
              <a:solidFill>
                <a:schemeClr val="tx1"/>
              </a:solidFill>
              <a:effectLst/>
              <a:latin typeface="+mn-lt"/>
              <a:ea typeface="宋体" panose="02010600030101010101" pitchFamily="2" charset="-122"/>
              <a:cs typeface="Times New Roman" panose="02020603050405020304" pitchFamily="18" charset="0"/>
            </a:rPr>
            <a:t>Five more additions in this reporting period</a:t>
          </a:r>
        </a:p>
        <a:p>
          <a:pPr marL="115888" indent="-115888" algn="l"/>
          <a:r>
            <a:rPr lang="en-US" altLang="zh-CN" sz="1800" baseline="0">
              <a:solidFill>
                <a:schemeClr val="tx1"/>
              </a:solidFill>
              <a:latin typeface="Calibri" panose="020F0502020204030204" pitchFamily="34" charset="0"/>
              <a:cs typeface="Calibri" panose="020F0502020204030204" pitchFamily="34" charset="0"/>
            </a:rPr>
            <a:t>◦ </a:t>
          </a:r>
          <a:r>
            <a:rPr lang="en-US" sz="1800" b="0" baseline="0">
              <a:solidFill>
                <a:schemeClr val="tx1"/>
              </a:solidFill>
              <a:effectLst/>
              <a:latin typeface="+mn-lt"/>
              <a:ea typeface="宋体" panose="02010600030101010101" pitchFamily="2" charset="-122"/>
              <a:cs typeface="Times New Roman" panose="02020603050405020304" pitchFamily="18" charset="0"/>
            </a:rPr>
            <a:t>A total of 18 knowledge adaptations and another 6 in the pipeline </a:t>
          </a:r>
          <a:endParaRPr lang="zh-CN" altLang="en-US" sz="1800" b="0" baseline="0">
            <a:solidFill>
              <a:schemeClr val="tx1"/>
            </a:solidFill>
            <a:latin typeface="+mn-lt"/>
          </a:endParaRPr>
        </a:p>
      </dgm:t>
    </dgm:pt>
    <dgm:pt modelId="{83DE4FB9-8ECC-4E89-A883-55B0D648C075}" type="parTrans" cxnId="{13AD4156-761A-4AE2-929E-88B6D8C561F8}">
      <dgm:prSet/>
      <dgm:spPr/>
      <dgm:t>
        <a:bodyPr/>
        <a:lstStyle/>
        <a:p>
          <a:endParaRPr lang="zh-CN" altLang="en-US"/>
        </a:p>
      </dgm:t>
    </dgm:pt>
    <dgm:pt modelId="{01E756DC-0DF8-4F70-9F97-FAD8F4229274}" type="sibTrans" cxnId="{13AD4156-761A-4AE2-929E-88B6D8C561F8}">
      <dgm:prSet/>
      <dgm:spPr/>
      <dgm:t>
        <a:bodyPr/>
        <a:lstStyle/>
        <a:p>
          <a:endParaRPr lang="zh-CN" altLang="en-US"/>
        </a:p>
      </dgm:t>
    </dgm:pt>
    <dgm:pt modelId="{36928BA7-2EFF-499E-B915-49DF63F92EE0}">
      <dgm:prSet custT="1"/>
      <dgm:spPr>
        <a:solidFill>
          <a:schemeClr val="accent1">
            <a:lumMod val="20000"/>
            <a:lumOff val="80000"/>
            <a:alpha val="50000"/>
          </a:schemeClr>
        </a:solidFill>
      </dgm:spPr>
      <dgm:t>
        <a:bodyPr/>
        <a:lstStyle/>
        <a:p>
          <a:pPr algn="l"/>
          <a:r>
            <a:rPr lang="en-US" sz="2000" b="1">
              <a:solidFill>
                <a:schemeClr val="tx1"/>
              </a:solidFill>
              <a:effectLst/>
              <a:latin typeface="+mn-lt"/>
              <a:ea typeface="宋体" panose="02010600030101010101" pitchFamily="2" charset="-122"/>
              <a:cs typeface="Times New Roman" panose="02020603050405020304" pitchFamily="18" charset="0"/>
            </a:rPr>
            <a:t>22 publications </a:t>
          </a:r>
          <a:r>
            <a:rPr lang="en-US" sz="1800" b="0">
              <a:solidFill>
                <a:schemeClr val="tx1"/>
              </a:solidFill>
              <a:effectLst/>
              <a:latin typeface="+mn-lt"/>
              <a:ea typeface="宋体" panose="02010600030101010101" pitchFamily="2" charset="-122"/>
              <a:cs typeface="Times New Roman" panose="02020603050405020304" pitchFamily="18" charset="0"/>
            </a:rPr>
            <a:t>including working papers, policy briefs, economic briefs, and workshop reports have been released through the website medium</a:t>
          </a:r>
          <a:endParaRPr lang="zh-CN" altLang="en-US" sz="1800" b="0">
            <a:solidFill>
              <a:schemeClr val="tx1"/>
            </a:solidFill>
            <a:latin typeface="+mn-lt"/>
          </a:endParaRPr>
        </a:p>
      </dgm:t>
    </dgm:pt>
    <dgm:pt modelId="{B4B5D7FD-94C1-484E-B8B6-06613C2B1062}" type="parTrans" cxnId="{AB5EA8B2-8331-4160-92F9-213D041154C8}">
      <dgm:prSet/>
      <dgm:spPr/>
      <dgm:t>
        <a:bodyPr/>
        <a:lstStyle/>
        <a:p>
          <a:endParaRPr lang="zh-CN" altLang="en-US"/>
        </a:p>
      </dgm:t>
    </dgm:pt>
    <dgm:pt modelId="{15A8B20A-A052-44BC-A1B8-0E5C7C9E014B}" type="sibTrans" cxnId="{AB5EA8B2-8331-4160-92F9-213D041154C8}">
      <dgm:prSet/>
      <dgm:spPr/>
      <dgm:t>
        <a:bodyPr/>
        <a:lstStyle/>
        <a:p>
          <a:endParaRPr lang="zh-CN" altLang="en-US"/>
        </a:p>
      </dgm:t>
    </dgm:pt>
    <dgm:pt modelId="{E23BF1BE-A912-457F-B3C5-CFF12374D98B}" type="pres">
      <dgm:prSet presAssocID="{59E6CA0B-4663-4F8B-8A59-DEF0F6866B32}" presName="linearFlow" presStyleCnt="0">
        <dgm:presLayoutVars>
          <dgm:dir/>
          <dgm:resizeHandles val="exact"/>
        </dgm:presLayoutVars>
      </dgm:prSet>
      <dgm:spPr/>
    </dgm:pt>
    <dgm:pt modelId="{0CB71CE2-3106-4D24-AB6D-E58B97DAE535}" type="pres">
      <dgm:prSet presAssocID="{18145E3B-8F7C-44E4-BFD0-D401DA8F37B2}" presName="composite" presStyleCnt="0"/>
      <dgm:spPr/>
    </dgm:pt>
    <dgm:pt modelId="{28F7A822-090B-430E-9365-A20E077BA9DF}" type="pres">
      <dgm:prSet presAssocID="{18145E3B-8F7C-44E4-BFD0-D401DA8F37B2}" presName="imgShp" presStyleLbl="fgImgPlace1" presStyleIdx="0" presStyleCnt="3" custScaleX="83254" custScaleY="83254" custLinFactNeighborX="2545" custLinFactNeighborY="1252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2925C255-96F4-4877-A983-C8B702BB7BB1}" type="pres">
      <dgm:prSet presAssocID="{18145E3B-8F7C-44E4-BFD0-D401DA8F37B2}" presName="txShp" presStyleLbl="node1" presStyleIdx="0" presStyleCnt="3" custScaleX="107678" custScaleY="119722" custLinFactNeighborX="3569" custLinFactNeighborY="16071">
        <dgm:presLayoutVars>
          <dgm:bulletEnabled val="1"/>
        </dgm:presLayoutVars>
      </dgm:prSet>
      <dgm:spPr/>
    </dgm:pt>
    <dgm:pt modelId="{0A8EFA80-D276-4F36-824D-8ABF03B620E5}" type="pres">
      <dgm:prSet presAssocID="{07DB15B4-92B9-4FFC-A682-2EDF548D262C}" presName="spacing" presStyleCnt="0"/>
      <dgm:spPr/>
    </dgm:pt>
    <dgm:pt modelId="{1EEB64CD-D122-40CA-ADD4-A0B980A7BC7D}" type="pres">
      <dgm:prSet presAssocID="{A9A32360-883C-442A-97C5-C14A0480587F}" presName="composite" presStyleCnt="0"/>
      <dgm:spPr/>
    </dgm:pt>
    <dgm:pt modelId="{6A2B6F19-EDA5-42A5-BA90-629C1436E777}" type="pres">
      <dgm:prSet presAssocID="{A9A32360-883C-442A-97C5-C14A0480587F}" presName="imgShp" presStyleLbl="fgImgPlace1" presStyleIdx="1" presStyleCnt="3" custScaleX="83254" custScaleY="8325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151C539F-043D-40FA-B072-B69FA9D4D9DA}" type="pres">
      <dgm:prSet presAssocID="{A9A32360-883C-442A-97C5-C14A0480587F}" presName="txShp" presStyleLbl="node1" presStyleIdx="1" presStyleCnt="3" custScaleX="107678" custScaleY="114844" custLinFactNeighborX="3645" custLinFactNeighborY="3706">
        <dgm:presLayoutVars>
          <dgm:bulletEnabled val="1"/>
        </dgm:presLayoutVars>
      </dgm:prSet>
      <dgm:spPr/>
    </dgm:pt>
    <dgm:pt modelId="{D686B8E6-25CC-4097-B51D-DBDD9C4C4624}" type="pres">
      <dgm:prSet presAssocID="{01E756DC-0DF8-4F70-9F97-FAD8F4229274}" presName="spacing" presStyleCnt="0"/>
      <dgm:spPr/>
    </dgm:pt>
    <dgm:pt modelId="{15A9B2A2-C391-4C06-845F-4B1355D2BE7F}" type="pres">
      <dgm:prSet presAssocID="{36928BA7-2EFF-499E-B915-49DF63F92EE0}" presName="composite" presStyleCnt="0"/>
      <dgm:spPr/>
    </dgm:pt>
    <dgm:pt modelId="{E8BBF27A-5F41-476F-BE11-8A7205830115}" type="pres">
      <dgm:prSet presAssocID="{36928BA7-2EFF-499E-B915-49DF63F92EE0}" presName="imgShp" presStyleLbl="fgImgPlace1" presStyleIdx="2" presStyleCnt="3" custScaleX="83254" custScaleY="83254" custLinFactNeighborX="2844" custLinFactNeighborY="-62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9E91C9B0-48A4-4B4E-91C0-1A0694513C8E}" type="pres">
      <dgm:prSet presAssocID="{36928BA7-2EFF-499E-B915-49DF63F92EE0}" presName="txShp" presStyleLbl="node1" presStyleIdx="2" presStyleCnt="3" custScaleX="107678" custScaleY="120967" custLinFactNeighborX="3505" custLinFactNeighborY="156">
        <dgm:presLayoutVars>
          <dgm:bulletEnabled val="1"/>
        </dgm:presLayoutVars>
      </dgm:prSet>
      <dgm:spPr/>
    </dgm:pt>
  </dgm:ptLst>
  <dgm:cxnLst>
    <dgm:cxn modelId="{4AF10232-3829-49BF-BF84-F975E20C8F4C}" type="presOf" srcId="{36928BA7-2EFF-499E-B915-49DF63F92EE0}" destId="{9E91C9B0-48A4-4B4E-91C0-1A0694513C8E}" srcOrd="0" destOrd="0" presId="urn:microsoft.com/office/officeart/2005/8/layout/vList3"/>
    <dgm:cxn modelId="{39B8CB44-1D79-4B32-98FD-880A4F2FD57C}" type="presOf" srcId="{59E6CA0B-4663-4F8B-8A59-DEF0F6866B32}" destId="{E23BF1BE-A912-457F-B3C5-CFF12374D98B}" srcOrd="0" destOrd="0" presId="urn:microsoft.com/office/officeart/2005/8/layout/vList3"/>
    <dgm:cxn modelId="{13AD4156-761A-4AE2-929E-88B6D8C561F8}" srcId="{59E6CA0B-4663-4F8B-8A59-DEF0F6866B32}" destId="{A9A32360-883C-442A-97C5-C14A0480587F}" srcOrd="1" destOrd="0" parTransId="{83DE4FB9-8ECC-4E89-A883-55B0D648C075}" sibTransId="{01E756DC-0DF8-4F70-9F97-FAD8F4229274}"/>
    <dgm:cxn modelId="{5601B5AB-8E04-44A2-B47F-DF9BD53ADC69}" type="presOf" srcId="{18145E3B-8F7C-44E4-BFD0-D401DA8F37B2}" destId="{2925C255-96F4-4877-A983-C8B702BB7BB1}" srcOrd="0" destOrd="0" presId="urn:microsoft.com/office/officeart/2005/8/layout/vList3"/>
    <dgm:cxn modelId="{A13F95B0-9F73-49E1-A5A3-31C9B1EA448D}" srcId="{59E6CA0B-4663-4F8B-8A59-DEF0F6866B32}" destId="{18145E3B-8F7C-44E4-BFD0-D401DA8F37B2}" srcOrd="0" destOrd="0" parTransId="{F6375F66-9DA9-4E8A-99D8-1CE7A16DFF8F}" sibTransId="{07DB15B4-92B9-4FFC-A682-2EDF548D262C}"/>
    <dgm:cxn modelId="{AB5EA8B2-8331-4160-92F9-213D041154C8}" srcId="{59E6CA0B-4663-4F8B-8A59-DEF0F6866B32}" destId="{36928BA7-2EFF-499E-B915-49DF63F92EE0}" srcOrd="2" destOrd="0" parTransId="{B4B5D7FD-94C1-484E-B8B6-06613C2B1062}" sibTransId="{15A8B20A-A052-44BC-A1B8-0E5C7C9E014B}"/>
    <dgm:cxn modelId="{A48CFFC7-24C1-4093-9147-94B8399EFF37}" type="presOf" srcId="{A9A32360-883C-442A-97C5-C14A0480587F}" destId="{151C539F-043D-40FA-B072-B69FA9D4D9DA}" srcOrd="0" destOrd="0" presId="urn:microsoft.com/office/officeart/2005/8/layout/vList3"/>
    <dgm:cxn modelId="{5CEDEE79-B367-42D3-9D15-06F91D70DAB7}" type="presParOf" srcId="{E23BF1BE-A912-457F-B3C5-CFF12374D98B}" destId="{0CB71CE2-3106-4D24-AB6D-E58B97DAE535}" srcOrd="0" destOrd="0" presId="urn:microsoft.com/office/officeart/2005/8/layout/vList3"/>
    <dgm:cxn modelId="{C3746C5A-E5D0-4808-B52D-FC5F8CA906EB}" type="presParOf" srcId="{0CB71CE2-3106-4D24-AB6D-E58B97DAE535}" destId="{28F7A822-090B-430E-9365-A20E077BA9DF}" srcOrd="0" destOrd="0" presId="urn:microsoft.com/office/officeart/2005/8/layout/vList3"/>
    <dgm:cxn modelId="{B4B8EAC3-9E83-49C9-8014-6F28C7BE4A77}" type="presParOf" srcId="{0CB71CE2-3106-4D24-AB6D-E58B97DAE535}" destId="{2925C255-96F4-4877-A983-C8B702BB7BB1}" srcOrd="1" destOrd="0" presId="urn:microsoft.com/office/officeart/2005/8/layout/vList3"/>
    <dgm:cxn modelId="{53CF9BC8-9441-4AA2-9D5A-316CB4EA5245}" type="presParOf" srcId="{E23BF1BE-A912-457F-B3C5-CFF12374D98B}" destId="{0A8EFA80-D276-4F36-824D-8ABF03B620E5}" srcOrd="1" destOrd="0" presId="urn:microsoft.com/office/officeart/2005/8/layout/vList3"/>
    <dgm:cxn modelId="{0021F6AB-4F8F-4CF9-8F94-460B82642E06}" type="presParOf" srcId="{E23BF1BE-A912-457F-B3C5-CFF12374D98B}" destId="{1EEB64CD-D122-40CA-ADD4-A0B980A7BC7D}" srcOrd="2" destOrd="0" presId="urn:microsoft.com/office/officeart/2005/8/layout/vList3"/>
    <dgm:cxn modelId="{D2F9BEC5-5543-4292-B0D4-2B81558B3527}" type="presParOf" srcId="{1EEB64CD-D122-40CA-ADD4-A0B980A7BC7D}" destId="{6A2B6F19-EDA5-42A5-BA90-629C1436E777}" srcOrd="0" destOrd="0" presId="urn:microsoft.com/office/officeart/2005/8/layout/vList3"/>
    <dgm:cxn modelId="{00EB92B3-195B-4A61-98CE-FD5C57B1D464}" type="presParOf" srcId="{1EEB64CD-D122-40CA-ADD4-A0B980A7BC7D}" destId="{151C539F-043D-40FA-B072-B69FA9D4D9DA}" srcOrd="1" destOrd="0" presId="urn:microsoft.com/office/officeart/2005/8/layout/vList3"/>
    <dgm:cxn modelId="{F87C92F8-041A-44D2-A677-B8F606C1134B}" type="presParOf" srcId="{E23BF1BE-A912-457F-B3C5-CFF12374D98B}" destId="{D686B8E6-25CC-4097-B51D-DBDD9C4C4624}" srcOrd="3" destOrd="0" presId="urn:microsoft.com/office/officeart/2005/8/layout/vList3"/>
    <dgm:cxn modelId="{0CF62A73-AAF8-42D9-A8D5-CBED592F9496}" type="presParOf" srcId="{E23BF1BE-A912-457F-B3C5-CFF12374D98B}" destId="{15A9B2A2-C391-4C06-845F-4B1355D2BE7F}" srcOrd="4" destOrd="0" presId="urn:microsoft.com/office/officeart/2005/8/layout/vList3"/>
    <dgm:cxn modelId="{4E84872D-E165-4806-82C3-A18ECDF448DC}" type="presParOf" srcId="{15A9B2A2-C391-4C06-845F-4B1355D2BE7F}" destId="{E8BBF27A-5F41-476F-BE11-8A7205830115}" srcOrd="0" destOrd="0" presId="urn:microsoft.com/office/officeart/2005/8/layout/vList3"/>
    <dgm:cxn modelId="{E97FA39A-E422-4D64-BB11-EAA902CE2501}" type="presParOf" srcId="{15A9B2A2-C391-4C06-845F-4B1355D2BE7F}" destId="{9E91C9B0-48A4-4B4E-91C0-1A0694513C8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6CA0B-4663-4F8B-8A59-DEF0F6866B32}" type="doc">
      <dgm:prSet loTypeId="urn:microsoft.com/office/officeart/2005/8/layout/vList3" loCatId="list" qsTypeId="urn:microsoft.com/office/officeart/2005/8/quickstyle/simple1" qsCatId="simple" csTypeId="urn:microsoft.com/office/officeart/2005/8/colors/accent5_5" csCatId="accent5" phldr="1"/>
      <dgm:spPr/>
      <dgm:t>
        <a:bodyPr/>
        <a:lstStyle/>
        <a:p>
          <a:endParaRPr lang="zh-CN" altLang="en-US"/>
        </a:p>
      </dgm:t>
    </dgm:pt>
    <dgm:pt modelId="{A9A32360-883C-442A-97C5-C14A0480587F}">
      <dgm:prSet custT="1"/>
      <dgm:spPr>
        <a:solidFill>
          <a:schemeClr val="accent1">
            <a:lumMod val="20000"/>
            <a:lumOff val="80000"/>
            <a:alpha val="70000"/>
          </a:schemeClr>
        </a:solidFill>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zh-CN" sz="1800" b="1">
              <a:solidFill>
                <a:schemeClr val="tx1"/>
              </a:solidFill>
              <a:effectLst/>
              <a:latin typeface="+mn-lt"/>
              <a:ea typeface="宋体" panose="02010600030101010101" pitchFamily="2" charset="-122"/>
              <a:cs typeface="Times New Roman" panose="02020603050405020304" pitchFamily="18" charset="0"/>
            </a:rPr>
            <a:t>Social Media</a:t>
          </a:r>
        </a:p>
        <a:p>
          <a:pPr marL="0" marR="0" lvl="0" indent="0" algn="l" defTabSz="914400" eaLnBrk="1" fontAlgn="auto" latinLnBrk="0" hangingPunct="1">
            <a:lnSpc>
              <a:spcPct val="100000"/>
            </a:lnSpc>
            <a:spcBef>
              <a:spcPts val="0"/>
            </a:spcBef>
            <a:spcAft>
              <a:spcPts val="0"/>
            </a:spcAft>
            <a:buClrTx/>
            <a:buSzTx/>
            <a:buFontTx/>
            <a:buNone/>
            <a:tabLst/>
            <a:defRPr/>
          </a:pPr>
          <a:r>
            <a:rPr lang="en-US" altLang="zh-CN" sz="1800" baseline="0">
              <a:solidFill>
                <a:schemeClr val="tx1"/>
              </a:solidFill>
              <a:latin typeface="Calibri" panose="020F0502020204030204" pitchFamily="34" charset="0"/>
              <a:cs typeface="Calibri" panose="020F0502020204030204" pitchFamily="34" charset="0"/>
            </a:rPr>
            <a:t>◦ </a:t>
          </a:r>
          <a:r>
            <a:rPr lang="en-US" altLang="zh-CN" sz="1800">
              <a:solidFill>
                <a:schemeClr val="tx1"/>
              </a:solidFill>
              <a:effectLst/>
              <a:latin typeface="+mn-lt"/>
              <a:ea typeface="宋体" panose="02010600030101010101" pitchFamily="2" charset="-122"/>
              <a:cs typeface="Times New Roman" panose="02020603050405020304" pitchFamily="18" charset="0"/>
            </a:rPr>
            <a:t>LinkedIn has 1328 followers </a:t>
          </a:r>
        </a:p>
        <a:p>
          <a:pPr marL="0" marR="0" lvl="0" indent="0" algn="l" defTabSz="914400" eaLnBrk="1" fontAlgn="auto" latinLnBrk="0" hangingPunct="1">
            <a:lnSpc>
              <a:spcPct val="100000"/>
            </a:lnSpc>
            <a:spcBef>
              <a:spcPts val="0"/>
            </a:spcBef>
            <a:spcAft>
              <a:spcPts val="0"/>
            </a:spcAft>
            <a:buClrTx/>
            <a:buSzTx/>
            <a:buFontTx/>
            <a:buNone/>
            <a:tabLst/>
            <a:defRPr/>
          </a:pPr>
          <a:r>
            <a:rPr lang="en-US" altLang="zh-CN" sz="1800" baseline="0">
              <a:solidFill>
                <a:schemeClr val="tx1"/>
              </a:solidFill>
              <a:latin typeface="Calibri" panose="020F0502020204030204" pitchFamily="34" charset="0"/>
              <a:cs typeface="Calibri" panose="020F0502020204030204" pitchFamily="34" charset="0"/>
            </a:rPr>
            <a:t>◦ </a:t>
          </a:r>
          <a:r>
            <a:rPr lang="en-US" altLang="zh-CN" sz="1800">
              <a:solidFill>
                <a:schemeClr val="tx1"/>
              </a:solidFill>
              <a:effectLst/>
              <a:latin typeface="+mn-lt"/>
              <a:ea typeface="宋体" panose="02010600030101010101" pitchFamily="2" charset="-122"/>
              <a:cs typeface="Times New Roman" panose="02020603050405020304" pitchFamily="18" charset="0"/>
            </a:rPr>
            <a:t>Weibo has 14733 followers</a:t>
          </a:r>
        </a:p>
        <a:p>
          <a:pPr marL="0" marR="0" lvl="0" indent="0" algn="l" defTabSz="914400" eaLnBrk="1" fontAlgn="auto" latinLnBrk="0" hangingPunct="1">
            <a:lnSpc>
              <a:spcPct val="100000"/>
            </a:lnSpc>
            <a:spcBef>
              <a:spcPts val="0"/>
            </a:spcBef>
            <a:spcAft>
              <a:spcPts val="0"/>
            </a:spcAft>
            <a:buClrTx/>
            <a:buSzTx/>
            <a:buFontTx/>
            <a:buNone/>
            <a:tabLst/>
            <a:defRPr/>
          </a:pPr>
          <a:r>
            <a:rPr lang="en-US" altLang="zh-CN" sz="1800" baseline="0">
              <a:solidFill>
                <a:schemeClr val="tx1"/>
              </a:solidFill>
              <a:latin typeface="Calibri" panose="020F0502020204030204" pitchFamily="34" charset="0"/>
              <a:cs typeface="Calibri" panose="020F0502020204030204" pitchFamily="34" charset="0"/>
            </a:rPr>
            <a:t>◦ </a:t>
          </a:r>
          <a:r>
            <a:rPr lang="en-US" altLang="zh-CN" sz="1800">
              <a:solidFill>
                <a:schemeClr val="tx1"/>
              </a:solidFill>
              <a:effectLst/>
              <a:latin typeface="+mn-lt"/>
              <a:ea typeface="宋体" panose="02010600030101010101" pitchFamily="2" charset="-122"/>
              <a:cs typeface="Times New Roman" panose="02020603050405020304" pitchFamily="18" charset="0"/>
            </a:rPr>
            <a:t>WeChat has 298 followers</a:t>
          </a:r>
          <a:endParaRPr lang="zh-CN" altLang="en-US" sz="1800">
            <a:solidFill>
              <a:schemeClr val="tx1"/>
            </a:solidFill>
            <a:latin typeface="+mn-lt"/>
          </a:endParaRPr>
        </a:p>
        <a:p>
          <a:pPr marL="0" lvl="0" algn="l" defTabSz="977900">
            <a:lnSpc>
              <a:spcPct val="90000"/>
            </a:lnSpc>
            <a:spcBef>
              <a:spcPct val="0"/>
            </a:spcBef>
            <a:spcAft>
              <a:spcPct val="35000"/>
            </a:spcAft>
            <a:buNone/>
          </a:pPr>
          <a:endParaRPr lang="zh-CN" altLang="en-US" sz="2200" b="0" baseline="0">
            <a:solidFill>
              <a:schemeClr val="tx1"/>
            </a:solidFill>
          </a:endParaRPr>
        </a:p>
      </dgm:t>
    </dgm:pt>
    <dgm:pt modelId="{83DE4FB9-8ECC-4E89-A883-55B0D648C075}" type="parTrans" cxnId="{13AD4156-761A-4AE2-929E-88B6D8C561F8}">
      <dgm:prSet/>
      <dgm:spPr/>
      <dgm:t>
        <a:bodyPr/>
        <a:lstStyle/>
        <a:p>
          <a:endParaRPr lang="zh-CN" altLang="en-US"/>
        </a:p>
      </dgm:t>
    </dgm:pt>
    <dgm:pt modelId="{01E756DC-0DF8-4F70-9F97-FAD8F4229274}" type="sibTrans" cxnId="{13AD4156-761A-4AE2-929E-88B6D8C561F8}">
      <dgm:prSet/>
      <dgm:spPr/>
      <dgm:t>
        <a:bodyPr/>
        <a:lstStyle/>
        <a:p>
          <a:endParaRPr lang="zh-CN" altLang="en-US"/>
        </a:p>
      </dgm:t>
    </dgm:pt>
    <dgm:pt modelId="{03321587-34B5-4632-8846-9A2E5763E56B}">
      <dgm:prSet custT="1"/>
      <dgm:spPr>
        <a:solidFill>
          <a:schemeClr val="accent1">
            <a:lumMod val="20000"/>
            <a:lumOff val="80000"/>
            <a:alpha val="90000"/>
          </a:schemeClr>
        </a:solidFill>
      </dgm:spPr>
      <dgm:t>
        <a:bodyPr/>
        <a:lstStyle/>
        <a:p>
          <a:pPr marL="0" algn="l"/>
          <a:r>
            <a:rPr lang="en-US" sz="2000" b="1">
              <a:solidFill>
                <a:schemeClr val="tx1"/>
              </a:solidFill>
              <a:effectLst/>
              <a:latin typeface="+mn-lt"/>
              <a:ea typeface="宋体" panose="02010600030101010101" pitchFamily="2" charset="-122"/>
              <a:cs typeface="Times New Roman" panose="02020603050405020304" pitchFamily="18" charset="0"/>
            </a:rPr>
            <a:t>External partners on WASH and TVET </a:t>
          </a:r>
          <a:r>
            <a:rPr lang="en-US" altLang="zh-CN" sz="2000" b="1">
              <a:solidFill>
                <a:schemeClr val="tx1"/>
              </a:solidFill>
              <a:effectLst/>
              <a:latin typeface="+mn-lt"/>
              <a:ea typeface="宋体" panose="02010600030101010101" pitchFamily="2" charset="-122"/>
              <a:cs typeface="Times New Roman" panose="02020603050405020304" pitchFamily="18" charset="0"/>
            </a:rPr>
            <a:t>R</a:t>
          </a:r>
          <a:r>
            <a:rPr lang="en-US" sz="2000" b="1">
              <a:solidFill>
                <a:schemeClr val="tx1"/>
              </a:solidFill>
              <a:effectLst/>
              <a:latin typeface="+mn-lt"/>
              <a:ea typeface="宋体" panose="02010600030101010101" pitchFamily="2" charset="-122"/>
              <a:cs typeface="Times New Roman" panose="02020603050405020304" pitchFamily="18" charset="0"/>
            </a:rPr>
            <a:t>esearch </a:t>
          </a:r>
          <a:r>
            <a:rPr lang="en-US" altLang="zh-CN" sz="2000" b="1">
              <a:solidFill>
                <a:schemeClr val="tx1"/>
              </a:solidFill>
              <a:effectLst/>
              <a:latin typeface="+mn-lt"/>
              <a:ea typeface="宋体" panose="02010600030101010101" pitchFamily="2" charset="-122"/>
              <a:cs typeface="Times New Roman" panose="02020603050405020304" pitchFamily="18" charset="0"/>
            </a:rPr>
            <a:t>P</a:t>
          </a:r>
          <a:r>
            <a:rPr lang="en-US" sz="2000" b="1">
              <a:solidFill>
                <a:schemeClr val="tx1"/>
              </a:solidFill>
              <a:effectLst/>
              <a:latin typeface="+mn-lt"/>
              <a:ea typeface="宋体" panose="02010600030101010101" pitchFamily="2" charset="-122"/>
              <a:cs typeface="Times New Roman" panose="02020603050405020304" pitchFamily="18" charset="0"/>
            </a:rPr>
            <a:t>rojects </a:t>
          </a:r>
        </a:p>
        <a:p>
          <a:pPr marL="169863" indent="-169863" algn="l"/>
          <a:r>
            <a:rPr lang="en-US" altLang="zh-CN" sz="2000" baseline="0">
              <a:solidFill>
                <a:schemeClr val="tx1"/>
              </a:solidFill>
              <a:latin typeface="Calibri" panose="020F0502020204030204" pitchFamily="34" charset="0"/>
              <a:cs typeface="Calibri" panose="020F0502020204030204" pitchFamily="34" charset="0"/>
            </a:rPr>
            <a:t>◦ </a:t>
          </a:r>
          <a:r>
            <a:rPr lang="en-US" sz="1800">
              <a:solidFill>
                <a:schemeClr val="tx1"/>
              </a:solidFill>
              <a:effectLst/>
              <a:latin typeface="+mn-lt"/>
              <a:ea typeface="宋体" panose="02010600030101010101" pitchFamily="2" charset="-122"/>
              <a:cs typeface="Times New Roman" panose="02020603050405020304" pitchFamily="18" charset="0"/>
            </a:rPr>
            <a:t>Providing specialist input</a:t>
          </a:r>
        </a:p>
        <a:p>
          <a:pPr marL="169863" indent="-169863" algn="l"/>
          <a:r>
            <a:rPr lang="en-US" altLang="zh-CN" sz="1800" baseline="0">
              <a:solidFill>
                <a:schemeClr val="tx1"/>
              </a:solidFill>
              <a:latin typeface="Calibri" panose="020F0502020204030204" pitchFamily="34" charset="0"/>
              <a:cs typeface="Calibri" panose="020F0502020204030204" pitchFamily="34" charset="0"/>
            </a:rPr>
            <a:t>◦ </a:t>
          </a:r>
          <a:r>
            <a:rPr lang="en-US" sz="1800">
              <a:solidFill>
                <a:schemeClr val="tx1"/>
              </a:solidFill>
              <a:effectLst/>
              <a:latin typeface="+mn-lt"/>
              <a:ea typeface="宋体" panose="02010600030101010101" pitchFamily="2" charset="-122"/>
              <a:cs typeface="Times New Roman" panose="02020603050405020304" pitchFamily="18" charset="0"/>
            </a:rPr>
            <a:t>Providing proofreading for the Russian translation of the TVET final report in this period. </a:t>
          </a:r>
          <a:endParaRPr lang="zh-CN" sz="1800">
            <a:solidFill>
              <a:schemeClr val="tx1"/>
            </a:solidFill>
            <a:effectLst/>
            <a:latin typeface="+mn-lt"/>
            <a:ea typeface="等线" panose="02010600030101010101" pitchFamily="2" charset="-122"/>
            <a:cs typeface="Times New Roman" panose="02020603050405020304" pitchFamily="18" charset="0"/>
          </a:endParaRPr>
        </a:p>
      </dgm:t>
    </dgm:pt>
    <dgm:pt modelId="{5DA4B925-5EB5-481E-89E0-6724DF6D9B77}" type="parTrans" cxnId="{85316C1E-862A-4AD2-B307-A062BF60B6B6}">
      <dgm:prSet/>
      <dgm:spPr/>
      <dgm:t>
        <a:bodyPr/>
        <a:lstStyle/>
        <a:p>
          <a:endParaRPr lang="zh-CN" altLang="en-US"/>
        </a:p>
      </dgm:t>
    </dgm:pt>
    <dgm:pt modelId="{F3EAF2CC-C061-46E3-A98E-51FCF26D1A95}" type="sibTrans" cxnId="{85316C1E-862A-4AD2-B307-A062BF60B6B6}">
      <dgm:prSet/>
      <dgm:spPr/>
      <dgm:t>
        <a:bodyPr/>
        <a:lstStyle/>
        <a:p>
          <a:endParaRPr lang="zh-CN" altLang="en-US"/>
        </a:p>
      </dgm:t>
    </dgm:pt>
    <dgm:pt modelId="{9741303E-4471-46F5-91F2-89CEE6D2A8FD}">
      <dgm:prSet custT="1"/>
      <dgm:spPr>
        <a:solidFill>
          <a:schemeClr val="accent1">
            <a:lumMod val="20000"/>
            <a:lumOff val="80000"/>
            <a:alpha val="50000"/>
          </a:schemeClr>
        </a:solidFill>
      </dgm:spPr>
      <dgm:t>
        <a:bodyPr/>
        <a:lstStyle/>
        <a:p>
          <a:pPr marL="0" algn="l"/>
          <a:r>
            <a:rPr lang="en-US" sz="2000" b="1" baseline="0">
              <a:solidFill>
                <a:schemeClr val="tx1"/>
              </a:solidFill>
              <a:effectLst/>
              <a:latin typeface="+mn-lt"/>
              <a:ea typeface="宋体" panose="02010600030101010101" pitchFamily="2" charset="-122"/>
              <a:cs typeface="Times New Roman" panose="02020603050405020304" pitchFamily="18" charset="0"/>
            </a:rPr>
            <a:t>Media Outreach</a:t>
          </a:r>
        </a:p>
        <a:p>
          <a:pPr marL="169863" indent="-169863" algn="l"/>
          <a:r>
            <a:rPr lang="en-US" altLang="zh-CN" sz="2000" baseline="0">
              <a:solidFill>
                <a:schemeClr val="tx1"/>
              </a:solidFill>
              <a:latin typeface="Calibri" panose="020F0502020204030204" pitchFamily="34" charset="0"/>
              <a:cs typeface="Calibri" panose="020F0502020204030204" pitchFamily="34" charset="0"/>
            </a:rPr>
            <a:t>◦ </a:t>
          </a:r>
          <a:r>
            <a:rPr lang="en-US" sz="1800" b="0" baseline="0">
              <a:solidFill>
                <a:schemeClr val="tx1"/>
              </a:solidFill>
              <a:effectLst/>
              <a:latin typeface="+mn-lt"/>
              <a:ea typeface="宋体" panose="02010600030101010101" pitchFamily="2" charset="-122"/>
              <a:cs typeface="Times New Roman" panose="02020603050405020304" pitchFamily="18" charset="0"/>
            </a:rPr>
            <a:t>Continue to use mass media including print, digital, TV, and online to promote CI’s knowledge products.</a:t>
          </a:r>
        </a:p>
      </dgm:t>
    </dgm:pt>
    <dgm:pt modelId="{80904E35-B0C9-4FFE-AAF8-E6F881FE56D8}" type="parTrans" cxnId="{2BD3379F-1928-4C30-AF8C-3534CE5F5EAD}">
      <dgm:prSet/>
      <dgm:spPr/>
      <dgm:t>
        <a:bodyPr/>
        <a:lstStyle/>
        <a:p>
          <a:endParaRPr lang="zh-CN" altLang="en-US"/>
        </a:p>
      </dgm:t>
    </dgm:pt>
    <dgm:pt modelId="{321D6B14-F7CA-43A8-8B03-9E14D60462B7}" type="sibTrans" cxnId="{2BD3379F-1928-4C30-AF8C-3534CE5F5EAD}">
      <dgm:prSet/>
      <dgm:spPr/>
      <dgm:t>
        <a:bodyPr/>
        <a:lstStyle/>
        <a:p>
          <a:endParaRPr lang="zh-CN" altLang="en-US"/>
        </a:p>
      </dgm:t>
    </dgm:pt>
    <dgm:pt modelId="{E23BF1BE-A912-457F-B3C5-CFF12374D98B}" type="pres">
      <dgm:prSet presAssocID="{59E6CA0B-4663-4F8B-8A59-DEF0F6866B32}" presName="linearFlow" presStyleCnt="0">
        <dgm:presLayoutVars>
          <dgm:dir/>
          <dgm:resizeHandles val="exact"/>
        </dgm:presLayoutVars>
      </dgm:prSet>
      <dgm:spPr/>
    </dgm:pt>
    <dgm:pt modelId="{B03C178A-D050-48CE-835F-49B5064BD11F}" type="pres">
      <dgm:prSet presAssocID="{03321587-34B5-4632-8846-9A2E5763E56B}" presName="composite" presStyleCnt="0"/>
      <dgm:spPr/>
    </dgm:pt>
    <dgm:pt modelId="{B32AC53B-51FA-4EF4-8C2B-9443CB336B71}" type="pres">
      <dgm:prSet presAssocID="{03321587-34B5-4632-8846-9A2E5763E56B}" presName="imgShp" presStyleLbl="fgImgPlace1" presStyleIdx="0" presStyleCnt="3" custLinFactNeighborX="-10118" custLinFactNeighborY="505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8362EFC4-E12C-4C1B-A086-E03FEF50886C}" type="pres">
      <dgm:prSet presAssocID="{03321587-34B5-4632-8846-9A2E5763E56B}" presName="txShp" presStyleLbl="node1" presStyleIdx="0" presStyleCnt="3" custScaleX="107678" custScaleY="145123" custLinFactNeighborX="-431" custLinFactNeighborY="2831">
        <dgm:presLayoutVars>
          <dgm:bulletEnabled val="1"/>
        </dgm:presLayoutVars>
      </dgm:prSet>
      <dgm:spPr/>
    </dgm:pt>
    <dgm:pt modelId="{33460BD2-CB1E-4296-AF3F-179CA043B70A}" type="pres">
      <dgm:prSet presAssocID="{F3EAF2CC-C061-46E3-A98E-51FCF26D1A95}" presName="spacing" presStyleCnt="0"/>
      <dgm:spPr/>
    </dgm:pt>
    <dgm:pt modelId="{1EEB64CD-D122-40CA-ADD4-A0B980A7BC7D}" type="pres">
      <dgm:prSet presAssocID="{A9A32360-883C-442A-97C5-C14A0480587F}" presName="composite" presStyleCnt="0"/>
      <dgm:spPr/>
    </dgm:pt>
    <dgm:pt modelId="{6A2B6F19-EDA5-42A5-BA90-629C1436E777}" type="pres">
      <dgm:prSet presAssocID="{A9A32360-883C-442A-97C5-C14A0480587F}" presName="imgShp" presStyleLbl="fgImgPlace1" presStyleIdx="1" presStyleCnt="3" custLinFactNeighborX="-3011" custLinFactNeighborY="602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151C539F-043D-40FA-B072-B69FA9D4D9DA}" type="pres">
      <dgm:prSet presAssocID="{A9A32360-883C-442A-97C5-C14A0480587F}" presName="txShp" presStyleLbl="node1" presStyleIdx="1" presStyleCnt="3" custScaleX="107678" custScaleY="144671" custLinFactNeighborX="408" custLinFactNeighborY="-309">
        <dgm:presLayoutVars>
          <dgm:bulletEnabled val="1"/>
        </dgm:presLayoutVars>
      </dgm:prSet>
      <dgm:spPr/>
    </dgm:pt>
    <dgm:pt modelId="{0A5E5B2B-9987-4FA9-ACE7-81C9270F5C34}" type="pres">
      <dgm:prSet presAssocID="{01E756DC-0DF8-4F70-9F97-FAD8F4229274}" presName="spacing" presStyleCnt="0"/>
      <dgm:spPr/>
    </dgm:pt>
    <dgm:pt modelId="{9275BDDF-B823-4B61-BFEA-0ECBE596E5C0}" type="pres">
      <dgm:prSet presAssocID="{9741303E-4471-46F5-91F2-89CEE6D2A8FD}" presName="composite" presStyleCnt="0"/>
      <dgm:spPr/>
    </dgm:pt>
    <dgm:pt modelId="{23CFEC0E-7ABD-4898-BB83-7C2CE46A6D75}" type="pres">
      <dgm:prSet presAssocID="{9741303E-4471-46F5-91F2-89CEE6D2A8FD}" presName="imgShp" presStyleLbl="fgImgPlace1" presStyleIdx="2" presStyleCnt="3" custLinFactNeighborX="-5302" custLinFactNeighborY="-88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BEAFE41B-371B-4AD0-870C-D2B4E5BC47FC}" type="pres">
      <dgm:prSet presAssocID="{9741303E-4471-46F5-91F2-89CEE6D2A8FD}" presName="txShp" presStyleLbl="node1" presStyleIdx="2" presStyleCnt="3" custScaleX="107678" custScaleY="144223" custLinFactNeighborY="-6118">
        <dgm:presLayoutVars>
          <dgm:bulletEnabled val="1"/>
        </dgm:presLayoutVars>
      </dgm:prSet>
      <dgm:spPr/>
    </dgm:pt>
  </dgm:ptLst>
  <dgm:cxnLst>
    <dgm:cxn modelId="{85316C1E-862A-4AD2-B307-A062BF60B6B6}" srcId="{59E6CA0B-4663-4F8B-8A59-DEF0F6866B32}" destId="{03321587-34B5-4632-8846-9A2E5763E56B}" srcOrd="0" destOrd="0" parTransId="{5DA4B925-5EB5-481E-89E0-6724DF6D9B77}" sibTransId="{F3EAF2CC-C061-46E3-A98E-51FCF26D1A95}"/>
    <dgm:cxn modelId="{39B8CB44-1D79-4B32-98FD-880A4F2FD57C}" type="presOf" srcId="{59E6CA0B-4663-4F8B-8A59-DEF0F6866B32}" destId="{E23BF1BE-A912-457F-B3C5-CFF12374D98B}" srcOrd="0" destOrd="0" presId="urn:microsoft.com/office/officeart/2005/8/layout/vList3"/>
    <dgm:cxn modelId="{33045966-7842-4B7C-A8C9-2E2BBD16D179}" type="presOf" srcId="{03321587-34B5-4632-8846-9A2E5763E56B}" destId="{8362EFC4-E12C-4C1B-A086-E03FEF50886C}" srcOrd="0" destOrd="0" presId="urn:microsoft.com/office/officeart/2005/8/layout/vList3"/>
    <dgm:cxn modelId="{13AD4156-761A-4AE2-929E-88B6D8C561F8}" srcId="{59E6CA0B-4663-4F8B-8A59-DEF0F6866B32}" destId="{A9A32360-883C-442A-97C5-C14A0480587F}" srcOrd="1" destOrd="0" parTransId="{83DE4FB9-8ECC-4E89-A883-55B0D648C075}" sibTransId="{01E756DC-0DF8-4F70-9F97-FAD8F4229274}"/>
    <dgm:cxn modelId="{A0BDCC58-39C1-415C-9333-40F1E89FACF7}" type="presOf" srcId="{9741303E-4471-46F5-91F2-89CEE6D2A8FD}" destId="{BEAFE41B-371B-4AD0-870C-D2B4E5BC47FC}" srcOrd="0" destOrd="0" presId="urn:microsoft.com/office/officeart/2005/8/layout/vList3"/>
    <dgm:cxn modelId="{2BD3379F-1928-4C30-AF8C-3534CE5F5EAD}" srcId="{59E6CA0B-4663-4F8B-8A59-DEF0F6866B32}" destId="{9741303E-4471-46F5-91F2-89CEE6D2A8FD}" srcOrd="2" destOrd="0" parTransId="{80904E35-B0C9-4FFE-AAF8-E6F881FE56D8}" sibTransId="{321D6B14-F7CA-43A8-8B03-9E14D60462B7}"/>
    <dgm:cxn modelId="{A48CFFC7-24C1-4093-9147-94B8399EFF37}" type="presOf" srcId="{A9A32360-883C-442A-97C5-C14A0480587F}" destId="{151C539F-043D-40FA-B072-B69FA9D4D9DA}" srcOrd="0" destOrd="0" presId="urn:microsoft.com/office/officeart/2005/8/layout/vList3"/>
    <dgm:cxn modelId="{F2E70E40-92C3-4AC0-8C97-79FDFC5957B4}" type="presParOf" srcId="{E23BF1BE-A912-457F-B3C5-CFF12374D98B}" destId="{B03C178A-D050-48CE-835F-49B5064BD11F}" srcOrd="0" destOrd="0" presId="urn:microsoft.com/office/officeart/2005/8/layout/vList3"/>
    <dgm:cxn modelId="{22C684C8-FF86-45A0-8AB9-A099F3832890}" type="presParOf" srcId="{B03C178A-D050-48CE-835F-49B5064BD11F}" destId="{B32AC53B-51FA-4EF4-8C2B-9443CB336B71}" srcOrd="0" destOrd="0" presId="urn:microsoft.com/office/officeart/2005/8/layout/vList3"/>
    <dgm:cxn modelId="{A43B4FA4-B23B-49B1-ABE2-25C18884997C}" type="presParOf" srcId="{B03C178A-D050-48CE-835F-49B5064BD11F}" destId="{8362EFC4-E12C-4C1B-A086-E03FEF50886C}" srcOrd="1" destOrd="0" presId="urn:microsoft.com/office/officeart/2005/8/layout/vList3"/>
    <dgm:cxn modelId="{C1091427-0E13-406E-9510-3E238F8E0808}" type="presParOf" srcId="{E23BF1BE-A912-457F-B3C5-CFF12374D98B}" destId="{33460BD2-CB1E-4296-AF3F-179CA043B70A}" srcOrd="1" destOrd="0" presId="urn:microsoft.com/office/officeart/2005/8/layout/vList3"/>
    <dgm:cxn modelId="{0021F6AB-4F8F-4CF9-8F94-460B82642E06}" type="presParOf" srcId="{E23BF1BE-A912-457F-B3C5-CFF12374D98B}" destId="{1EEB64CD-D122-40CA-ADD4-A0B980A7BC7D}" srcOrd="2" destOrd="0" presId="urn:microsoft.com/office/officeart/2005/8/layout/vList3"/>
    <dgm:cxn modelId="{D2F9BEC5-5543-4292-B0D4-2B81558B3527}" type="presParOf" srcId="{1EEB64CD-D122-40CA-ADD4-A0B980A7BC7D}" destId="{6A2B6F19-EDA5-42A5-BA90-629C1436E777}" srcOrd="0" destOrd="0" presId="urn:microsoft.com/office/officeart/2005/8/layout/vList3"/>
    <dgm:cxn modelId="{00EB92B3-195B-4A61-98CE-FD5C57B1D464}" type="presParOf" srcId="{1EEB64CD-D122-40CA-ADD4-A0B980A7BC7D}" destId="{151C539F-043D-40FA-B072-B69FA9D4D9DA}" srcOrd="1" destOrd="0" presId="urn:microsoft.com/office/officeart/2005/8/layout/vList3"/>
    <dgm:cxn modelId="{688E9596-F8F1-45D3-A0BC-3F06BFF6E02C}" type="presParOf" srcId="{E23BF1BE-A912-457F-B3C5-CFF12374D98B}" destId="{0A5E5B2B-9987-4FA9-ACE7-81C9270F5C34}" srcOrd="3" destOrd="0" presId="urn:microsoft.com/office/officeart/2005/8/layout/vList3"/>
    <dgm:cxn modelId="{00970C1B-B433-40BC-A024-9239D88B9862}" type="presParOf" srcId="{E23BF1BE-A912-457F-B3C5-CFF12374D98B}" destId="{9275BDDF-B823-4B61-BFEA-0ECBE596E5C0}" srcOrd="4" destOrd="0" presId="urn:microsoft.com/office/officeart/2005/8/layout/vList3"/>
    <dgm:cxn modelId="{6180554F-E0C2-4622-8F2F-E4F9845AAA80}" type="presParOf" srcId="{9275BDDF-B823-4B61-BFEA-0ECBE596E5C0}" destId="{23CFEC0E-7ABD-4898-BB83-7C2CE46A6D75}" srcOrd="0" destOrd="0" presId="urn:microsoft.com/office/officeart/2005/8/layout/vList3"/>
    <dgm:cxn modelId="{AC29C873-5233-426B-B425-C48FC0E08834}" type="presParOf" srcId="{9275BDDF-B823-4B61-BFEA-0ECBE596E5C0}" destId="{BEAFE41B-371B-4AD0-870C-D2B4E5BC47F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2EFC4-E12C-4C1B-A086-E03FEF50886C}">
      <dsp:nvSpPr>
        <dsp:cNvPr id="0" name=""/>
        <dsp:cNvSpPr/>
      </dsp:nvSpPr>
      <dsp:spPr>
        <a:xfrm rot="10800000">
          <a:off x="1407988" y="62212"/>
          <a:ext cx="7589069" cy="2577754"/>
        </a:xfrm>
        <a:prstGeom prst="homePlate">
          <a:avLst/>
        </a:prstGeom>
        <a:solidFill>
          <a:schemeClr val="accent1">
            <a:lumMod val="20000"/>
            <a:lumOff val="80000"/>
            <a:alpha val="9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0" tIns="76200" rIns="142240" bIns="76200" numCol="1" spcCol="1270" anchor="t" anchorCtr="0">
          <a:noAutofit/>
        </a:bodyPr>
        <a:lstStyle/>
        <a:p>
          <a:pPr marL="233363" lvl="0" indent="0" algn="l" defTabSz="889000">
            <a:lnSpc>
              <a:spcPct val="90000"/>
            </a:lnSpc>
            <a:spcBef>
              <a:spcPct val="0"/>
            </a:spcBef>
            <a:spcAft>
              <a:spcPct val="35000"/>
            </a:spcAft>
            <a:buNone/>
          </a:pPr>
          <a:r>
            <a:rPr lang="en-US" sz="2000" b="1" kern="1200">
              <a:solidFill>
                <a:schemeClr val="tx1"/>
              </a:solidFill>
              <a:effectLst/>
              <a:latin typeface="+mn-lt"/>
              <a:ea typeface="宋体"/>
              <a:cs typeface="Times New Roman"/>
            </a:rPr>
            <a:t>CAREC Institute Quarterly Economic Monitor</a:t>
          </a:r>
        </a:p>
        <a:p>
          <a:pPr marL="233363" lvl="0" indent="-179388" algn="l" defTabSz="889000">
            <a:lnSpc>
              <a:spcPct val="90000"/>
            </a:lnSpc>
            <a:spcBef>
              <a:spcPct val="0"/>
            </a:spcBef>
            <a:spcAft>
              <a:spcPct val="35000"/>
            </a:spcAft>
            <a:buNone/>
          </a:pPr>
          <a:r>
            <a:rPr lang="en-US" altLang="zh-CN" sz="1600" kern="1200" baseline="0">
              <a:solidFill>
                <a:schemeClr val="tx1"/>
              </a:solidFill>
              <a:latin typeface="Calibri"/>
              <a:cs typeface="Calibri"/>
            </a:rPr>
            <a:t>◦ </a:t>
          </a:r>
          <a:r>
            <a:rPr lang="en-US" sz="1600" kern="1200">
              <a:solidFill>
                <a:schemeClr val="tx1"/>
              </a:solidFill>
              <a:effectLst/>
              <a:latin typeface="+mn-lt"/>
              <a:ea typeface="宋体"/>
              <a:cs typeface="Times New Roman"/>
            </a:rPr>
            <a:t>Monitor series depicting the economic development of the CAREC region through a variety of macroeconomic indicators</a:t>
          </a:r>
        </a:p>
        <a:p>
          <a:pPr marL="233363" lvl="0" indent="-179388" defTabSz="889000" rtl="0">
            <a:lnSpc>
              <a:spcPct val="90000"/>
            </a:lnSpc>
            <a:spcBef>
              <a:spcPct val="0"/>
            </a:spcBef>
            <a:spcAft>
              <a:spcPct val="35000"/>
            </a:spcAft>
            <a:buNone/>
          </a:pPr>
          <a:r>
            <a:rPr lang="en-US" altLang="zh-CN" sz="1600" kern="1200" baseline="0">
              <a:solidFill>
                <a:schemeClr val="tx1"/>
              </a:solidFill>
              <a:latin typeface="Calibri"/>
              <a:cs typeface="Calibri"/>
            </a:rPr>
            <a:t>◦ </a:t>
          </a:r>
          <a:r>
            <a:rPr lang="en-US" sz="1600" kern="1200" baseline="0">
              <a:solidFill>
                <a:schemeClr val="tx1"/>
              </a:solidFill>
              <a:latin typeface="+mn-lt"/>
              <a:ea typeface="宋体"/>
              <a:cs typeface="Times New Roman"/>
            </a:rPr>
            <a:t> </a:t>
          </a:r>
          <a:r>
            <a:rPr lang="en-US" sz="1600" kern="1200">
              <a:solidFill>
                <a:schemeClr val="tx1"/>
              </a:solidFill>
              <a:effectLst/>
              <a:latin typeface="+mn-lt"/>
              <a:ea typeface="宋体"/>
              <a:cs typeface="Times New Roman"/>
            </a:rPr>
            <a:t>Provides the latest COVID-19 updates and vaccination progress of the region</a:t>
          </a:r>
        </a:p>
        <a:p>
          <a:pPr marL="233363" lvl="0" indent="-179388" defTabSz="889000" rtl="0">
            <a:lnSpc>
              <a:spcPct val="90000"/>
            </a:lnSpc>
            <a:spcBef>
              <a:spcPct val="0"/>
            </a:spcBef>
            <a:spcAft>
              <a:spcPct val="35000"/>
            </a:spcAft>
            <a:buNone/>
          </a:pPr>
          <a:r>
            <a:rPr lang="en-US" altLang="zh-CN" sz="1600" kern="1200" baseline="0">
              <a:solidFill>
                <a:schemeClr val="tx1"/>
              </a:solidFill>
              <a:latin typeface="Calibri"/>
              <a:cs typeface="Calibri"/>
            </a:rPr>
            <a:t>◦ </a:t>
          </a:r>
          <a:r>
            <a:rPr lang="en-US" sz="1600" kern="1200">
              <a:solidFill>
                <a:schemeClr val="tx1"/>
              </a:solidFill>
              <a:effectLst/>
              <a:latin typeface="+mn-lt"/>
              <a:ea typeface="宋体"/>
              <a:cs typeface="Times New Roman"/>
            </a:rPr>
            <a:t> Translated into Chinese and Russian to cater for readers with different   language requirements.</a:t>
          </a:r>
        </a:p>
      </dsp:txBody>
      <dsp:txXfrm rot="10800000">
        <a:off x="2052426" y="62212"/>
        <a:ext cx="6944631" cy="2577754"/>
      </dsp:txXfrm>
    </dsp:sp>
    <dsp:sp modelId="{B32AC53B-51FA-4EF4-8C2B-9443CB336B71}">
      <dsp:nvSpPr>
        <dsp:cNvPr id="0" name=""/>
        <dsp:cNvSpPr/>
      </dsp:nvSpPr>
      <dsp:spPr>
        <a:xfrm>
          <a:off x="966378" y="708310"/>
          <a:ext cx="1206803" cy="120680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151C539F-043D-40FA-B072-B69FA9D4D9DA}">
      <dsp:nvSpPr>
        <dsp:cNvPr id="0" name=""/>
        <dsp:cNvSpPr/>
      </dsp:nvSpPr>
      <dsp:spPr>
        <a:xfrm rot="10800000">
          <a:off x="1512889" y="2827219"/>
          <a:ext cx="7488814" cy="1231834"/>
        </a:xfrm>
        <a:prstGeom prst="homePlate">
          <a:avLst/>
        </a:prstGeom>
        <a:solidFill>
          <a:schemeClr val="accent1">
            <a:lumMod val="20000"/>
            <a:lumOff val="80000"/>
            <a:alpha val="7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0" tIns="76200" rIns="142240" bIns="76200" numCol="1" spcCol="1270" anchor="ctr" anchorCtr="0">
          <a:noAutofit/>
        </a:bodyPr>
        <a:lstStyle/>
        <a:p>
          <a:pPr marL="403225" marR="0" lvl="0" indent="0" algn="l" defTabSz="914400" eaLnBrk="1" fontAlgn="auto" latinLnBrk="0" hangingPunct="1">
            <a:lnSpc>
              <a:spcPct val="90000"/>
            </a:lnSpc>
            <a:spcBef>
              <a:spcPct val="0"/>
            </a:spcBef>
            <a:spcAft>
              <a:spcPts val="840"/>
            </a:spcAft>
            <a:buClrTx/>
            <a:buSzTx/>
            <a:buFontTx/>
            <a:buNone/>
            <a:tabLst/>
            <a:defRPr/>
          </a:pPr>
          <a:r>
            <a:rPr lang="en-US" altLang="zh-CN" sz="2000" b="1" kern="1200">
              <a:solidFill>
                <a:schemeClr val="tx1"/>
              </a:solidFill>
              <a:effectLst/>
              <a:latin typeface="+mn-lt"/>
              <a:ea typeface="宋体"/>
              <a:cs typeface="Times New Roman"/>
            </a:rPr>
            <a:t>Economic Briefs</a:t>
          </a:r>
        </a:p>
        <a:p>
          <a:pPr marL="115888" indent="52388" rtl="0">
            <a:lnSpc>
              <a:spcPct val="90000"/>
            </a:lnSpc>
            <a:spcBef>
              <a:spcPct val="0"/>
            </a:spcBef>
            <a:spcAft>
              <a:spcPts val="840"/>
            </a:spcAft>
            <a:buNone/>
          </a:pPr>
          <a:r>
            <a:rPr lang="en-US" altLang="zh-CN" sz="1600" kern="1200" baseline="0">
              <a:solidFill>
                <a:schemeClr val="tx1"/>
              </a:solidFill>
              <a:latin typeface="Calibri"/>
              <a:cs typeface="Calibri"/>
            </a:rPr>
            <a:t>◦ </a:t>
          </a:r>
          <a:r>
            <a:rPr lang="en-US" altLang="zh-CN" sz="1600" kern="1200" baseline="0">
              <a:solidFill>
                <a:schemeClr val="tx1"/>
              </a:solidFill>
              <a:latin typeface="+mn-lt"/>
              <a:ea typeface="宋体"/>
              <a:cs typeface="Times New Roman"/>
            </a:rPr>
            <a:t> </a:t>
          </a:r>
          <a:r>
            <a:rPr lang="en-US" altLang="zh-CN" sz="1600" b="0" kern="1200">
              <a:solidFill>
                <a:schemeClr val="tx1"/>
              </a:solidFill>
              <a:effectLst/>
              <a:latin typeface="+mn-lt"/>
              <a:ea typeface="宋体"/>
              <a:cs typeface="Times New Roman"/>
            </a:rPr>
            <a:t>Brief on Afghanistan.</a:t>
          </a:r>
        </a:p>
        <a:p>
          <a:pPr marL="115888" indent="52388" rtl="0">
            <a:lnSpc>
              <a:spcPct val="90000"/>
            </a:lnSpc>
            <a:spcBef>
              <a:spcPct val="0"/>
            </a:spcBef>
            <a:spcAft>
              <a:spcPts val="840"/>
            </a:spcAft>
            <a:buNone/>
          </a:pPr>
          <a:r>
            <a:rPr lang="en-US" altLang="zh-CN" sz="1600" kern="1200" baseline="0">
              <a:solidFill>
                <a:schemeClr val="tx1"/>
              </a:solidFill>
              <a:latin typeface="Calibri"/>
              <a:cs typeface="Calibri"/>
            </a:rPr>
            <a:t>◦ </a:t>
          </a:r>
          <a:r>
            <a:rPr lang="en-US" altLang="zh-CN" sz="1600" kern="1200" baseline="0">
              <a:solidFill>
                <a:schemeClr val="tx1"/>
              </a:solidFill>
              <a:latin typeface="+mn-lt"/>
              <a:ea typeface="宋体"/>
              <a:cs typeface="Times New Roman"/>
            </a:rPr>
            <a:t> </a:t>
          </a:r>
          <a:r>
            <a:rPr lang="en-US" altLang="zh-CN" sz="1600" b="0" kern="1200">
              <a:solidFill>
                <a:schemeClr val="tx1"/>
              </a:solidFill>
              <a:effectLst/>
              <a:latin typeface="+mn-lt"/>
              <a:ea typeface="宋体"/>
              <a:cs typeface="Times New Roman"/>
            </a:rPr>
            <a:t>Brief on inflation threats</a:t>
          </a:r>
          <a:r>
            <a:rPr lang="en-US" altLang="zh-CN" sz="1800" b="0" kern="1200">
              <a:solidFill>
                <a:schemeClr val="tx1"/>
              </a:solidFill>
              <a:effectLst/>
              <a:latin typeface="+mn-lt"/>
              <a:ea typeface="宋体"/>
              <a:cs typeface="Times New Roman"/>
            </a:rPr>
            <a:t>.</a:t>
          </a:r>
        </a:p>
      </dsp:txBody>
      <dsp:txXfrm rot="10800000">
        <a:off x="1820847" y="2827219"/>
        <a:ext cx="7180856" cy="1231834"/>
      </dsp:txXfrm>
    </dsp:sp>
    <dsp:sp modelId="{6A2B6F19-EDA5-42A5-BA90-629C1436E777}">
      <dsp:nvSpPr>
        <dsp:cNvPr id="0" name=""/>
        <dsp:cNvSpPr/>
      </dsp:nvSpPr>
      <dsp:spPr>
        <a:xfrm>
          <a:off x="1008725" y="2825713"/>
          <a:ext cx="1206803" cy="120680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881D7410-C1F5-4FFE-9C5D-FA0E9E462BC3}">
      <dsp:nvSpPr>
        <dsp:cNvPr id="0" name=""/>
        <dsp:cNvSpPr/>
      </dsp:nvSpPr>
      <dsp:spPr>
        <a:xfrm rot="10800000">
          <a:off x="1509853" y="4186849"/>
          <a:ext cx="7473145" cy="2207226"/>
        </a:xfrm>
        <a:prstGeom prst="homePlate">
          <a:avLst/>
        </a:prstGeom>
        <a:solidFill>
          <a:schemeClr val="accent1">
            <a:lumMod val="20000"/>
            <a:lumOff val="80000"/>
            <a:alpha val="7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5540" tIns="76200" rIns="142240" bIns="76200" numCol="1" spcCol="1270" anchor="ctr" anchorCtr="0">
          <a:noAutofit/>
        </a:bodyPr>
        <a:lstStyle/>
        <a:p>
          <a:pPr marL="233363" marR="0" lvl="0" indent="0" algn="l" defTabSz="889000" eaLnBrk="1" fontAlgn="auto" latinLnBrk="0" hangingPunct="1">
            <a:lnSpc>
              <a:spcPct val="90000"/>
            </a:lnSpc>
            <a:spcBef>
              <a:spcPct val="0"/>
            </a:spcBef>
            <a:spcAft>
              <a:spcPct val="35000"/>
            </a:spcAft>
            <a:buClrTx/>
            <a:buSzTx/>
            <a:buFontTx/>
            <a:buNone/>
            <a:tabLst/>
            <a:defRPr/>
          </a:pPr>
          <a:r>
            <a:rPr lang="en-US" altLang="zh-CN" sz="2000" b="1" kern="1200">
              <a:solidFill>
                <a:schemeClr val="tx1"/>
              </a:solidFill>
              <a:effectLst/>
              <a:latin typeface="+mn-lt"/>
              <a:ea typeface="宋体"/>
              <a:cs typeface="Times New Roman"/>
            </a:rPr>
            <a:t>CAREC Chai Webinars </a:t>
          </a:r>
          <a:r>
            <a:rPr lang="en-US" altLang="zh-CN" sz="1800" b="1" kern="1200">
              <a:solidFill>
                <a:schemeClr val="tx1"/>
              </a:solidFill>
              <a:effectLst/>
              <a:latin typeface="+mn-lt"/>
              <a:ea typeface="宋体"/>
              <a:cs typeface="Times New Roman"/>
            </a:rPr>
            <a:t>(co-organized with CBD and ADB)</a:t>
          </a:r>
        </a:p>
        <a:p>
          <a:pPr marL="169863" lvl="0" indent="-169863" algn="l" defTabSz="889000" rtl="0">
            <a:lnSpc>
              <a:spcPct val="90000"/>
            </a:lnSpc>
            <a:spcBef>
              <a:spcPct val="0"/>
            </a:spcBef>
            <a:spcAft>
              <a:spcPct val="35000"/>
            </a:spcAft>
            <a:buNone/>
          </a:pPr>
          <a:r>
            <a:rPr lang="en-US" altLang="zh-CN" sz="1600" kern="1200" baseline="0">
              <a:solidFill>
                <a:schemeClr val="tx1"/>
              </a:solidFill>
              <a:latin typeface="Calibri"/>
              <a:cs typeface="Calibri"/>
            </a:rPr>
            <a:t>◦ </a:t>
          </a:r>
          <a:r>
            <a:rPr lang="en-US" altLang="zh-CN" sz="1600" b="0" kern="1200">
              <a:solidFill>
                <a:schemeClr val="tx1"/>
              </a:solidFill>
              <a:effectLst/>
              <a:latin typeface="+mn-lt"/>
              <a:ea typeface="宋体"/>
              <a:cs typeface="Times New Roman"/>
            </a:rPr>
            <a:t>  “Understanding the Drivers of Poverty in Afghanistan””</a:t>
          </a:r>
        </a:p>
        <a:p>
          <a:pPr marL="169863" lvl="0" indent="-169863" algn="l" defTabSz="889000" rtl="0">
            <a:lnSpc>
              <a:spcPct val="90000"/>
            </a:lnSpc>
            <a:spcBef>
              <a:spcPct val="0"/>
            </a:spcBef>
            <a:spcAft>
              <a:spcPct val="35000"/>
            </a:spcAft>
            <a:buNone/>
          </a:pPr>
          <a:r>
            <a:rPr lang="en-US" altLang="zh-CN" sz="1600" kern="1200" baseline="0">
              <a:solidFill>
                <a:schemeClr val="tx1"/>
              </a:solidFill>
              <a:latin typeface="Calibri"/>
              <a:cs typeface="Calibri"/>
            </a:rPr>
            <a:t>◦ </a:t>
          </a:r>
          <a:r>
            <a:rPr lang="en-US" altLang="zh-CN" sz="1600" b="0" kern="1200">
              <a:solidFill>
                <a:schemeClr val="tx1"/>
              </a:solidFill>
              <a:effectLst/>
              <a:latin typeface="+mn-lt"/>
              <a:ea typeface="宋体"/>
              <a:cs typeface="Times New Roman"/>
            </a:rPr>
            <a:t>  “Economic Impacts of the Geopolitical Conflict in Ukraine on the CAREC Region: Preliminary Assessments”</a:t>
          </a:r>
        </a:p>
        <a:p>
          <a:pPr marL="169863" lvl="0" indent="-169863" algn="l" defTabSz="889000" rtl="0">
            <a:lnSpc>
              <a:spcPct val="90000"/>
            </a:lnSpc>
            <a:spcBef>
              <a:spcPct val="0"/>
            </a:spcBef>
            <a:spcAft>
              <a:spcPct val="35000"/>
            </a:spcAft>
            <a:buNone/>
          </a:pPr>
          <a:r>
            <a:rPr lang="en-US" altLang="zh-CN" sz="1600" kern="1200" baseline="0">
              <a:solidFill>
                <a:schemeClr val="tx1"/>
              </a:solidFill>
              <a:latin typeface="Calibri"/>
              <a:cs typeface="Calibri"/>
            </a:rPr>
            <a:t>◦ </a:t>
          </a:r>
          <a:r>
            <a:rPr lang="en-US" altLang="zh-CN" sz="1600" b="0" kern="1200">
              <a:solidFill>
                <a:schemeClr val="tx1"/>
              </a:solidFill>
              <a:effectLst/>
              <a:latin typeface="+mn-lt"/>
              <a:ea typeface="宋体"/>
              <a:cs typeface="Times New Roman"/>
            </a:rPr>
            <a:t> “Keeping a hand on the economic pulse of the CAREC region (and beyond)”</a:t>
          </a:r>
        </a:p>
      </dsp:txBody>
      <dsp:txXfrm rot="10800000">
        <a:off x="2061659" y="4186849"/>
        <a:ext cx="6921339" cy="2207226"/>
      </dsp:txXfrm>
    </dsp:sp>
    <dsp:sp modelId="{C1F461F1-D725-434B-80F2-E6E6E08F382A}">
      <dsp:nvSpPr>
        <dsp:cNvPr id="0" name=""/>
        <dsp:cNvSpPr/>
      </dsp:nvSpPr>
      <dsp:spPr>
        <a:xfrm>
          <a:off x="1014279" y="4673023"/>
          <a:ext cx="1206803" cy="120680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5C255-96F4-4877-A983-C8B702BB7BB1}">
      <dsp:nvSpPr>
        <dsp:cNvPr id="0" name=""/>
        <dsp:cNvSpPr/>
      </dsp:nvSpPr>
      <dsp:spPr>
        <a:xfrm rot="10800000">
          <a:off x="1829879" y="208518"/>
          <a:ext cx="7315181" cy="1538479"/>
        </a:xfrm>
        <a:prstGeom prst="homePlate">
          <a:avLst/>
        </a:prstGeom>
        <a:solidFill>
          <a:schemeClr val="accent1">
            <a:lumMod val="20000"/>
            <a:lumOff val="80000"/>
            <a:alpha val="9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668" tIns="68580" rIns="128016" bIns="68580" numCol="1" spcCol="1270" anchor="ctr" anchorCtr="0">
          <a:noAutofit/>
        </a:bodyPr>
        <a:lstStyle/>
        <a:p>
          <a:pPr marL="0" lvl="0" indent="0" algn="l" defTabSz="800100">
            <a:lnSpc>
              <a:spcPct val="90000"/>
            </a:lnSpc>
            <a:spcBef>
              <a:spcPct val="0"/>
            </a:spcBef>
            <a:spcAft>
              <a:spcPct val="35000"/>
            </a:spcAft>
            <a:buNone/>
          </a:pPr>
          <a:r>
            <a:rPr lang="en-US" altLang="zh-CN" sz="1800" b="1" i="0" kern="1200" baseline="0">
              <a:solidFill>
                <a:schemeClr val="tx1"/>
              </a:solidFill>
              <a:latin typeface="+mn-lt"/>
            </a:rPr>
            <a:t>Newsletter</a:t>
          </a:r>
        </a:p>
        <a:p>
          <a:pPr marL="0" lvl="0" indent="0" algn="l" defTabSz="800100">
            <a:lnSpc>
              <a:spcPct val="90000"/>
            </a:lnSpc>
            <a:spcBef>
              <a:spcPct val="0"/>
            </a:spcBef>
            <a:spcAft>
              <a:spcPct val="35000"/>
            </a:spcAft>
            <a:buNone/>
          </a:pPr>
          <a:r>
            <a:rPr lang="en-US" altLang="zh-CN" sz="1800" kern="1200" baseline="0">
              <a:solidFill>
                <a:schemeClr val="tx1"/>
              </a:solidFill>
              <a:latin typeface="Calibri" panose="020F0502020204030204" pitchFamily="34" charset="0"/>
              <a:cs typeface="Calibri" panose="020F0502020204030204" pitchFamily="34" charset="0"/>
            </a:rPr>
            <a:t>◦ </a:t>
          </a:r>
          <a:r>
            <a:rPr lang="en-US" altLang="zh-CN" sz="1800" kern="1200" baseline="0">
              <a:solidFill>
                <a:schemeClr val="tx1"/>
              </a:solidFill>
              <a:latin typeface="+mn-lt"/>
            </a:rPr>
            <a:t>R</a:t>
          </a:r>
          <a:r>
            <a:rPr lang="en-US" sz="1800" kern="1200" baseline="0">
              <a:solidFill>
                <a:schemeClr val="tx1"/>
              </a:solidFill>
              <a:effectLst/>
              <a:latin typeface="+mn-lt"/>
              <a:ea typeface="宋体" panose="02010600030101010101" pitchFamily="2" charset="-122"/>
              <a:cs typeface="Times New Roman" panose="02020603050405020304" pitchFamily="18" charset="0"/>
            </a:rPr>
            <a:t>eaching out to 3,000 stakeholders monthly</a:t>
          </a:r>
        </a:p>
        <a:p>
          <a:pPr marL="0" lvl="0" indent="0" algn="l" defTabSz="800100">
            <a:lnSpc>
              <a:spcPct val="90000"/>
            </a:lnSpc>
            <a:spcBef>
              <a:spcPct val="0"/>
            </a:spcBef>
            <a:spcAft>
              <a:spcPct val="35000"/>
            </a:spcAft>
            <a:buNone/>
          </a:pPr>
          <a:r>
            <a:rPr lang="en-US" altLang="zh-CN" sz="1800" kern="1200" baseline="0">
              <a:solidFill>
                <a:schemeClr val="tx1"/>
              </a:solidFill>
              <a:latin typeface="Calibri" panose="020F0502020204030204" pitchFamily="34" charset="0"/>
              <a:cs typeface="Calibri" panose="020F0502020204030204" pitchFamily="34" charset="0"/>
            </a:rPr>
            <a:t>◦ </a:t>
          </a:r>
          <a:r>
            <a:rPr lang="en-US" altLang="zh-CN" sz="1800" kern="1200" baseline="0">
              <a:solidFill>
                <a:schemeClr val="tx1"/>
              </a:solidFill>
              <a:latin typeface="+mn-lt"/>
            </a:rPr>
            <a:t>36 issues in total </a:t>
          </a:r>
        </a:p>
        <a:p>
          <a:pPr marL="0" lvl="0" indent="0" algn="l" defTabSz="800100">
            <a:lnSpc>
              <a:spcPct val="90000"/>
            </a:lnSpc>
            <a:spcBef>
              <a:spcPct val="0"/>
            </a:spcBef>
            <a:spcAft>
              <a:spcPct val="35000"/>
            </a:spcAft>
            <a:buNone/>
          </a:pPr>
          <a:r>
            <a:rPr lang="en-US" altLang="zh-CN" sz="1800" kern="1200" baseline="0">
              <a:solidFill>
                <a:schemeClr val="tx1"/>
              </a:solidFill>
              <a:latin typeface="Calibri" panose="020F0502020204030204" pitchFamily="34" charset="0"/>
              <a:cs typeface="Calibri" panose="020F0502020204030204" pitchFamily="34" charset="0"/>
            </a:rPr>
            <a:t>◦ </a:t>
          </a:r>
          <a:r>
            <a:rPr lang="en-US" altLang="zh-CN" sz="1800" kern="1200" baseline="0">
              <a:solidFill>
                <a:schemeClr val="tx1"/>
              </a:solidFill>
              <a:latin typeface="+mn-lt"/>
            </a:rPr>
            <a:t>In English, Chinese and R</a:t>
          </a:r>
          <a:r>
            <a:rPr lang="en-US" altLang="zh-CN" sz="1800" kern="1200" baseline="0">
              <a:solidFill>
                <a:schemeClr val="tx1"/>
              </a:solidFill>
            </a:rPr>
            <a:t>ussian </a:t>
          </a:r>
        </a:p>
      </dsp:txBody>
      <dsp:txXfrm rot="10800000">
        <a:off x="2214499" y="208518"/>
        <a:ext cx="6930561" cy="1538479"/>
      </dsp:txXfrm>
    </dsp:sp>
    <dsp:sp modelId="{28F7A822-090B-430E-9365-A20E077BA9DF}">
      <dsp:nvSpPr>
        <dsp:cNvPr id="0" name=""/>
        <dsp:cNvSpPr/>
      </dsp:nvSpPr>
      <dsp:spPr>
        <a:xfrm>
          <a:off x="1346002" y="397214"/>
          <a:ext cx="1069849" cy="106984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151C539F-043D-40FA-B072-B69FA9D4D9DA}">
      <dsp:nvSpPr>
        <dsp:cNvPr id="0" name=""/>
        <dsp:cNvSpPr/>
      </dsp:nvSpPr>
      <dsp:spPr>
        <a:xfrm rot="10800000">
          <a:off x="1835043" y="1971697"/>
          <a:ext cx="7315181" cy="1475794"/>
        </a:xfrm>
        <a:prstGeom prst="homePlate">
          <a:avLst/>
        </a:prstGeom>
        <a:solidFill>
          <a:schemeClr val="accent1">
            <a:lumMod val="20000"/>
            <a:lumOff val="80000"/>
            <a:alpha val="7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668" tIns="68580" rIns="128016" bIns="68580" numCol="1" spcCol="1270" anchor="ctr" anchorCtr="0">
          <a:noAutofit/>
        </a:bodyPr>
        <a:lstStyle/>
        <a:p>
          <a:pPr marL="0" lvl="0" algn="l" defTabSz="800100">
            <a:lnSpc>
              <a:spcPct val="90000"/>
            </a:lnSpc>
            <a:spcBef>
              <a:spcPct val="0"/>
            </a:spcBef>
            <a:spcAft>
              <a:spcPct val="35000"/>
            </a:spcAft>
            <a:buNone/>
          </a:pPr>
          <a:r>
            <a:rPr lang="en-US" sz="1800" b="1" i="0" kern="1200" baseline="0">
              <a:solidFill>
                <a:schemeClr val="tx1"/>
              </a:solidFill>
              <a:effectLst/>
              <a:latin typeface="+mn-lt"/>
              <a:ea typeface="宋体" panose="02010600030101010101" pitchFamily="2" charset="-122"/>
              <a:cs typeface="Times New Roman" panose="02020603050405020304" pitchFamily="18" charset="0"/>
            </a:rPr>
            <a:t>Development Asia Platform</a:t>
          </a:r>
        </a:p>
        <a:p>
          <a:pPr marL="115888" lvl="0" indent="-115888" algn="l" defTabSz="800100">
            <a:lnSpc>
              <a:spcPct val="90000"/>
            </a:lnSpc>
            <a:spcBef>
              <a:spcPct val="0"/>
            </a:spcBef>
            <a:spcAft>
              <a:spcPct val="35000"/>
            </a:spcAft>
            <a:buNone/>
          </a:pPr>
          <a:r>
            <a:rPr lang="en-US" altLang="zh-CN" sz="1800" kern="1200" baseline="0">
              <a:solidFill>
                <a:schemeClr val="tx1"/>
              </a:solidFill>
              <a:latin typeface="Calibri" panose="020F0502020204030204" pitchFamily="34" charset="0"/>
              <a:cs typeface="Calibri" panose="020F0502020204030204" pitchFamily="34" charset="0"/>
            </a:rPr>
            <a:t>◦ </a:t>
          </a:r>
          <a:r>
            <a:rPr lang="en-US" sz="1800" b="0" kern="1200" baseline="0">
              <a:solidFill>
                <a:schemeClr val="tx1"/>
              </a:solidFill>
              <a:effectLst/>
              <a:latin typeface="+mn-lt"/>
              <a:ea typeface="宋体" panose="02010600030101010101" pitchFamily="2" charset="-122"/>
              <a:cs typeface="Times New Roman" panose="02020603050405020304" pitchFamily="18" charset="0"/>
            </a:rPr>
            <a:t>Five more additions in this reporting period</a:t>
          </a:r>
        </a:p>
        <a:p>
          <a:pPr marL="115888" lvl="0" indent="-115888" algn="l" defTabSz="800100">
            <a:lnSpc>
              <a:spcPct val="90000"/>
            </a:lnSpc>
            <a:spcBef>
              <a:spcPct val="0"/>
            </a:spcBef>
            <a:spcAft>
              <a:spcPct val="35000"/>
            </a:spcAft>
            <a:buNone/>
          </a:pPr>
          <a:r>
            <a:rPr lang="en-US" altLang="zh-CN" sz="1800" kern="1200" baseline="0">
              <a:solidFill>
                <a:schemeClr val="tx1"/>
              </a:solidFill>
              <a:latin typeface="Calibri" panose="020F0502020204030204" pitchFamily="34" charset="0"/>
              <a:cs typeface="Calibri" panose="020F0502020204030204" pitchFamily="34" charset="0"/>
            </a:rPr>
            <a:t>◦ </a:t>
          </a:r>
          <a:r>
            <a:rPr lang="en-US" sz="1800" b="0" kern="1200" baseline="0">
              <a:solidFill>
                <a:schemeClr val="tx1"/>
              </a:solidFill>
              <a:effectLst/>
              <a:latin typeface="+mn-lt"/>
              <a:ea typeface="宋体" panose="02010600030101010101" pitchFamily="2" charset="-122"/>
              <a:cs typeface="Times New Roman" panose="02020603050405020304" pitchFamily="18" charset="0"/>
            </a:rPr>
            <a:t>A total of 18 knowledge adaptations and another 6 in the pipeline </a:t>
          </a:r>
          <a:endParaRPr lang="zh-CN" altLang="en-US" sz="1800" b="0" kern="1200" baseline="0">
            <a:solidFill>
              <a:schemeClr val="tx1"/>
            </a:solidFill>
            <a:latin typeface="+mn-lt"/>
          </a:endParaRPr>
        </a:p>
      </dsp:txBody>
      <dsp:txXfrm rot="10800000">
        <a:off x="2203991" y="1971697"/>
        <a:ext cx="6946233" cy="1475794"/>
      </dsp:txXfrm>
    </dsp:sp>
    <dsp:sp modelId="{6A2B6F19-EDA5-42A5-BA90-629C1436E777}">
      <dsp:nvSpPr>
        <dsp:cNvPr id="0" name=""/>
        <dsp:cNvSpPr/>
      </dsp:nvSpPr>
      <dsp:spPr>
        <a:xfrm>
          <a:off x="1313297" y="2127046"/>
          <a:ext cx="1069849" cy="106984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9E91C9B0-48A4-4B4E-91C0-1A0694513C8E}">
      <dsp:nvSpPr>
        <dsp:cNvPr id="0" name=""/>
        <dsp:cNvSpPr/>
      </dsp:nvSpPr>
      <dsp:spPr>
        <a:xfrm rot="10800000">
          <a:off x="1825532" y="3785462"/>
          <a:ext cx="7315181" cy="1554478"/>
        </a:xfrm>
        <a:prstGeom prst="homePlate">
          <a:avLst/>
        </a:prstGeom>
        <a:solidFill>
          <a:schemeClr val="accent1">
            <a:lumMod val="20000"/>
            <a:lumOff val="8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6668" tIns="76200" rIns="14224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effectLst/>
              <a:latin typeface="+mn-lt"/>
              <a:ea typeface="宋体" panose="02010600030101010101" pitchFamily="2" charset="-122"/>
              <a:cs typeface="Times New Roman" panose="02020603050405020304" pitchFamily="18" charset="0"/>
            </a:rPr>
            <a:t>22 publications </a:t>
          </a:r>
          <a:r>
            <a:rPr lang="en-US" sz="1800" b="0" kern="1200">
              <a:solidFill>
                <a:schemeClr val="tx1"/>
              </a:solidFill>
              <a:effectLst/>
              <a:latin typeface="+mn-lt"/>
              <a:ea typeface="宋体" panose="02010600030101010101" pitchFamily="2" charset="-122"/>
              <a:cs typeface="Times New Roman" panose="02020603050405020304" pitchFamily="18" charset="0"/>
            </a:rPr>
            <a:t>including working papers, policy briefs, economic briefs, and workshop reports have been released through the website medium</a:t>
          </a:r>
          <a:endParaRPr lang="zh-CN" altLang="en-US" sz="1800" b="0" kern="1200">
            <a:solidFill>
              <a:schemeClr val="tx1"/>
            </a:solidFill>
            <a:latin typeface="+mn-lt"/>
          </a:endParaRPr>
        </a:p>
      </dsp:txBody>
      <dsp:txXfrm rot="10800000">
        <a:off x="2214151" y="3785462"/>
        <a:ext cx="6926562" cy="1554478"/>
      </dsp:txXfrm>
    </dsp:sp>
    <dsp:sp modelId="{E8BBF27A-5F41-476F-BE11-8A7205830115}">
      <dsp:nvSpPr>
        <dsp:cNvPr id="0" name=""/>
        <dsp:cNvSpPr/>
      </dsp:nvSpPr>
      <dsp:spPr>
        <a:xfrm>
          <a:off x="1349844" y="4017759"/>
          <a:ext cx="1069849" cy="106984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2EFC4-E12C-4C1B-A086-E03FEF50886C}">
      <dsp:nvSpPr>
        <dsp:cNvPr id="0" name=""/>
        <dsp:cNvSpPr/>
      </dsp:nvSpPr>
      <dsp:spPr>
        <a:xfrm rot="10800000">
          <a:off x="1558461" y="30726"/>
          <a:ext cx="7315181" cy="1554481"/>
        </a:xfrm>
        <a:prstGeom prst="homePlate">
          <a:avLst/>
        </a:prstGeom>
        <a:solidFill>
          <a:schemeClr val="accent1">
            <a:lumMod val="20000"/>
            <a:lumOff val="80000"/>
            <a:alpha val="9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346" tIns="76200" rIns="142240" bIns="76200" numCol="1" spcCol="1270" anchor="ctr" anchorCtr="0">
          <a:noAutofit/>
        </a:bodyPr>
        <a:lstStyle/>
        <a:p>
          <a:pPr marL="0" lvl="0" algn="l" defTabSz="889000">
            <a:lnSpc>
              <a:spcPct val="90000"/>
            </a:lnSpc>
            <a:spcBef>
              <a:spcPct val="0"/>
            </a:spcBef>
            <a:spcAft>
              <a:spcPct val="35000"/>
            </a:spcAft>
            <a:buNone/>
          </a:pPr>
          <a:r>
            <a:rPr lang="en-US" sz="2000" b="1" kern="1200">
              <a:solidFill>
                <a:schemeClr val="tx1"/>
              </a:solidFill>
              <a:effectLst/>
              <a:latin typeface="+mn-lt"/>
              <a:ea typeface="宋体" panose="02010600030101010101" pitchFamily="2" charset="-122"/>
              <a:cs typeface="Times New Roman" panose="02020603050405020304" pitchFamily="18" charset="0"/>
            </a:rPr>
            <a:t>External partners on WASH and TVET </a:t>
          </a:r>
          <a:r>
            <a:rPr lang="en-US" altLang="zh-CN" sz="2000" b="1" kern="1200">
              <a:solidFill>
                <a:schemeClr val="tx1"/>
              </a:solidFill>
              <a:effectLst/>
              <a:latin typeface="+mn-lt"/>
              <a:ea typeface="宋体" panose="02010600030101010101" pitchFamily="2" charset="-122"/>
              <a:cs typeface="Times New Roman" panose="02020603050405020304" pitchFamily="18" charset="0"/>
            </a:rPr>
            <a:t>R</a:t>
          </a:r>
          <a:r>
            <a:rPr lang="en-US" sz="2000" b="1" kern="1200">
              <a:solidFill>
                <a:schemeClr val="tx1"/>
              </a:solidFill>
              <a:effectLst/>
              <a:latin typeface="+mn-lt"/>
              <a:ea typeface="宋体" panose="02010600030101010101" pitchFamily="2" charset="-122"/>
              <a:cs typeface="Times New Roman" panose="02020603050405020304" pitchFamily="18" charset="0"/>
            </a:rPr>
            <a:t>esearch </a:t>
          </a:r>
          <a:r>
            <a:rPr lang="en-US" altLang="zh-CN" sz="2000" b="1" kern="1200">
              <a:solidFill>
                <a:schemeClr val="tx1"/>
              </a:solidFill>
              <a:effectLst/>
              <a:latin typeface="+mn-lt"/>
              <a:ea typeface="宋体" panose="02010600030101010101" pitchFamily="2" charset="-122"/>
              <a:cs typeface="Times New Roman" panose="02020603050405020304" pitchFamily="18" charset="0"/>
            </a:rPr>
            <a:t>P</a:t>
          </a:r>
          <a:r>
            <a:rPr lang="en-US" sz="2000" b="1" kern="1200">
              <a:solidFill>
                <a:schemeClr val="tx1"/>
              </a:solidFill>
              <a:effectLst/>
              <a:latin typeface="+mn-lt"/>
              <a:ea typeface="宋体" panose="02010600030101010101" pitchFamily="2" charset="-122"/>
              <a:cs typeface="Times New Roman" panose="02020603050405020304" pitchFamily="18" charset="0"/>
            </a:rPr>
            <a:t>rojects </a:t>
          </a:r>
        </a:p>
        <a:p>
          <a:pPr marL="169863" lvl="0" indent="-169863" algn="l" defTabSz="889000">
            <a:lnSpc>
              <a:spcPct val="90000"/>
            </a:lnSpc>
            <a:spcBef>
              <a:spcPct val="0"/>
            </a:spcBef>
            <a:spcAft>
              <a:spcPct val="35000"/>
            </a:spcAft>
            <a:buNone/>
          </a:pPr>
          <a:r>
            <a:rPr lang="en-US" altLang="zh-CN" sz="2000" kern="1200" baseline="0">
              <a:solidFill>
                <a:schemeClr val="tx1"/>
              </a:solidFill>
              <a:latin typeface="Calibri" panose="020F0502020204030204" pitchFamily="34" charset="0"/>
              <a:cs typeface="Calibri" panose="020F0502020204030204" pitchFamily="34" charset="0"/>
            </a:rPr>
            <a:t>◦ </a:t>
          </a:r>
          <a:r>
            <a:rPr lang="en-US" sz="1800" kern="1200">
              <a:solidFill>
                <a:schemeClr val="tx1"/>
              </a:solidFill>
              <a:effectLst/>
              <a:latin typeface="+mn-lt"/>
              <a:ea typeface="宋体" panose="02010600030101010101" pitchFamily="2" charset="-122"/>
              <a:cs typeface="Times New Roman" panose="02020603050405020304" pitchFamily="18" charset="0"/>
            </a:rPr>
            <a:t>Providing specialist input</a:t>
          </a:r>
        </a:p>
        <a:p>
          <a:pPr marL="169863" lvl="0" indent="-169863" algn="l" defTabSz="889000">
            <a:lnSpc>
              <a:spcPct val="90000"/>
            </a:lnSpc>
            <a:spcBef>
              <a:spcPct val="0"/>
            </a:spcBef>
            <a:spcAft>
              <a:spcPct val="35000"/>
            </a:spcAft>
            <a:buNone/>
          </a:pPr>
          <a:r>
            <a:rPr lang="en-US" altLang="zh-CN" sz="1800" kern="1200" baseline="0">
              <a:solidFill>
                <a:schemeClr val="tx1"/>
              </a:solidFill>
              <a:latin typeface="Calibri" panose="020F0502020204030204" pitchFamily="34" charset="0"/>
              <a:cs typeface="Calibri" panose="020F0502020204030204" pitchFamily="34" charset="0"/>
            </a:rPr>
            <a:t>◦ </a:t>
          </a:r>
          <a:r>
            <a:rPr lang="en-US" sz="1800" kern="1200">
              <a:solidFill>
                <a:schemeClr val="tx1"/>
              </a:solidFill>
              <a:effectLst/>
              <a:latin typeface="+mn-lt"/>
              <a:ea typeface="宋体" panose="02010600030101010101" pitchFamily="2" charset="-122"/>
              <a:cs typeface="Times New Roman" panose="02020603050405020304" pitchFamily="18" charset="0"/>
            </a:rPr>
            <a:t>Providing proofreading for the Russian translation of the TVET final report in this period. </a:t>
          </a:r>
          <a:endParaRPr lang="zh-CN" sz="1800" kern="1200">
            <a:solidFill>
              <a:schemeClr val="tx1"/>
            </a:solidFill>
            <a:effectLst/>
            <a:latin typeface="+mn-lt"/>
            <a:ea typeface="等线" panose="02010600030101010101" pitchFamily="2" charset="-122"/>
            <a:cs typeface="Times New Roman" panose="02020603050405020304" pitchFamily="18" charset="0"/>
          </a:endParaRPr>
        </a:p>
      </dsp:txBody>
      <dsp:txXfrm rot="10800000">
        <a:off x="1947081" y="30726"/>
        <a:ext cx="6926561" cy="1554481"/>
      </dsp:txXfrm>
    </dsp:sp>
    <dsp:sp modelId="{B32AC53B-51FA-4EF4-8C2B-9443CB336B71}">
      <dsp:nvSpPr>
        <dsp:cNvPr id="0" name=""/>
        <dsp:cNvSpPr/>
      </dsp:nvSpPr>
      <dsp:spPr>
        <a:xfrm>
          <a:off x="1204594" y="296258"/>
          <a:ext cx="1071147" cy="107114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151C539F-043D-40FA-B072-B69FA9D4D9DA}">
      <dsp:nvSpPr>
        <dsp:cNvPr id="0" name=""/>
        <dsp:cNvSpPr/>
      </dsp:nvSpPr>
      <dsp:spPr>
        <a:xfrm rot="10800000">
          <a:off x="1615459" y="1871319"/>
          <a:ext cx="7315181" cy="1549640"/>
        </a:xfrm>
        <a:prstGeom prst="homePlate">
          <a:avLst/>
        </a:prstGeom>
        <a:solidFill>
          <a:schemeClr val="accent1">
            <a:lumMod val="20000"/>
            <a:lumOff val="80000"/>
            <a:alpha val="7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346" tIns="68580" rIns="128016"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altLang="zh-CN" sz="1800" b="1" kern="1200">
              <a:solidFill>
                <a:schemeClr val="tx1"/>
              </a:solidFill>
              <a:effectLst/>
              <a:latin typeface="+mn-lt"/>
              <a:ea typeface="宋体" panose="02010600030101010101" pitchFamily="2" charset="-122"/>
              <a:cs typeface="Times New Roman" panose="02020603050405020304" pitchFamily="18" charset="0"/>
            </a:rPr>
            <a:t>Social Media</a:t>
          </a:r>
        </a:p>
        <a:p>
          <a:pPr marL="0" marR="0" lvl="0" indent="0" algn="l" defTabSz="914400" eaLnBrk="1" fontAlgn="auto" latinLnBrk="0" hangingPunct="1">
            <a:lnSpc>
              <a:spcPct val="100000"/>
            </a:lnSpc>
            <a:spcBef>
              <a:spcPct val="0"/>
            </a:spcBef>
            <a:spcAft>
              <a:spcPts val="0"/>
            </a:spcAft>
            <a:buClrTx/>
            <a:buSzTx/>
            <a:buFontTx/>
            <a:buNone/>
            <a:tabLst/>
            <a:defRPr/>
          </a:pPr>
          <a:r>
            <a:rPr lang="en-US" altLang="zh-CN" sz="1800" kern="1200" baseline="0">
              <a:solidFill>
                <a:schemeClr val="tx1"/>
              </a:solidFill>
              <a:latin typeface="Calibri" panose="020F0502020204030204" pitchFamily="34" charset="0"/>
              <a:cs typeface="Calibri" panose="020F0502020204030204" pitchFamily="34" charset="0"/>
            </a:rPr>
            <a:t>◦ </a:t>
          </a:r>
          <a:r>
            <a:rPr lang="en-US" altLang="zh-CN" sz="1800" kern="1200">
              <a:solidFill>
                <a:schemeClr val="tx1"/>
              </a:solidFill>
              <a:effectLst/>
              <a:latin typeface="+mn-lt"/>
              <a:ea typeface="宋体" panose="02010600030101010101" pitchFamily="2" charset="-122"/>
              <a:cs typeface="Times New Roman" panose="02020603050405020304" pitchFamily="18" charset="0"/>
            </a:rPr>
            <a:t>LinkedIn has 1328 followers </a:t>
          </a:r>
        </a:p>
        <a:p>
          <a:pPr marL="0" marR="0" lvl="0" indent="0" algn="l" defTabSz="914400" eaLnBrk="1" fontAlgn="auto" latinLnBrk="0" hangingPunct="1">
            <a:lnSpc>
              <a:spcPct val="100000"/>
            </a:lnSpc>
            <a:spcBef>
              <a:spcPct val="0"/>
            </a:spcBef>
            <a:spcAft>
              <a:spcPts val="0"/>
            </a:spcAft>
            <a:buClrTx/>
            <a:buSzTx/>
            <a:buFontTx/>
            <a:buNone/>
            <a:tabLst/>
            <a:defRPr/>
          </a:pPr>
          <a:r>
            <a:rPr lang="en-US" altLang="zh-CN" sz="1800" kern="1200" baseline="0">
              <a:solidFill>
                <a:schemeClr val="tx1"/>
              </a:solidFill>
              <a:latin typeface="Calibri" panose="020F0502020204030204" pitchFamily="34" charset="0"/>
              <a:cs typeface="Calibri" panose="020F0502020204030204" pitchFamily="34" charset="0"/>
            </a:rPr>
            <a:t>◦ </a:t>
          </a:r>
          <a:r>
            <a:rPr lang="en-US" altLang="zh-CN" sz="1800" kern="1200">
              <a:solidFill>
                <a:schemeClr val="tx1"/>
              </a:solidFill>
              <a:effectLst/>
              <a:latin typeface="+mn-lt"/>
              <a:ea typeface="宋体" panose="02010600030101010101" pitchFamily="2" charset="-122"/>
              <a:cs typeface="Times New Roman" panose="02020603050405020304" pitchFamily="18" charset="0"/>
            </a:rPr>
            <a:t>Weibo has 14733 followers</a:t>
          </a:r>
        </a:p>
        <a:p>
          <a:pPr marL="0" marR="0" lvl="0" indent="0" algn="l" defTabSz="914400" eaLnBrk="1" fontAlgn="auto" latinLnBrk="0" hangingPunct="1">
            <a:lnSpc>
              <a:spcPct val="100000"/>
            </a:lnSpc>
            <a:spcBef>
              <a:spcPct val="0"/>
            </a:spcBef>
            <a:spcAft>
              <a:spcPts val="0"/>
            </a:spcAft>
            <a:buClrTx/>
            <a:buSzTx/>
            <a:buFontTx/>
            <a:buNone/>
            <a:tabLst/>
            <a:defRPr/>
          </a:pPr>
          <a:r>
            <a:rPr lang="en-US" altLang="zh-CN" sz="1800" kern="1200" baseline="0">
              <a:solidFill>
                <a:schemeClr val="tx1"/>
              </a:solidFill>
              <a:latin typeface="Calibri" panose="020F0502020204030204" pitchFamily="34" charset="0"/>
              <a:cs typeface="Calibri" panose="020F0502020204030204" pitchFamily="34" charset="0"/>
            </a:rPr>
            <a:t>◦ </a:t>
          </a:r>
          <a:r>
            <a:rPr lang="en-US" altLang="zh-CN" sz="1800" kern="1200">
              <a:solidFill>
                <a:schemeClr val="tx1"/>
              </a:solidFill>
              <a:effectLst/>
              <a:latin typeface="+mn-lt"/>
              <a:ea typeface="宋体" panose="02010600030101010101" pitchFamily="2" charset="-122"/>
              <a:cs typeface="Times New Roman" panose="02020603050405020304" pitchFamily="18" charset="0"/>
            </a:rPr>
            <a:t>WeChat has 298 followers</a:t>
          </a:r>
          <a:endParaRPr lang="zh-CN" altLang="en-US" sz="1800" kern="1200">
            <a:solidFill>
              <a:schemeClr val="tx1"/>
            </a:solidFill>
            <a:latin typeface="+mn-lt"/>
          </a:endParaRPr>
        </a:p>
        <a:p>
          <a:pPr marL="0" lvl="0" algn="l" defTabSz="977900">
            <a:lnSpc>
              <a:spcPct val="90000"/>
            </a:lnSpc>
            <a:spcBef>
              <a:spcPct val="0"/>
            </a:spcBef>
            <a:spcAft>
              <a:spcPct val="35000"/>
            </a:spcAft>
            <a:buNone/>
          </a:pPr>
          <a:endParaRPr lang="zh-CN" altLang="en-US" sz="2200" b="0" kern="1200" baseline="0">
            <a:solidFill>
              <a:schemeClr val="tx1"/>
            </a:solidFill>
          </a:endParaRPr>
        </a:p>
      </dsp:txBody>
      <dsp:txXfrm rot="10800000">
        <a:off x="2002869" y="1871319"/>
        <a:ext cx="6927771" cy="1549640"/>
      </dsp:txXfrm>
    </dsp:sp>
    <dsp:sp modelId="{6A2B6F19-EDA5-42A5-BA90-629C1436E777}">
      <dsp:nvSpPr>
        <dsp:cNvPr id="0" name=""/>
        <dsp:cNvSpPr/>
      </dsp:nvSpPr>
      <dsp:spPr>
        <a:xfrm>
          <a:off x="1280720" y="2178380"/>
          <a:ext cx="1071147" cy="107114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 modelId="{BEAFE41B-371B-4AD0-870C-D2B4E5BC47FC}">
      <dsp:nvSpPr>
        <dsp:cNvPr id="0" name=""/>
        <dsp:cNvSpPr/>
      </dsp:nvSpPr>
      <dsp:spPr>
        <a:xfrm rot="10800000">
          <a:off x="1587741" y="3678482"/>
          <a:ext cx="7315181" cy="1544841"/>
        </a:xfrm>
        <a:prstGeom prst="homePlate">
          <a:avLst/>
        </a:prstGeom>
        <a:solidFill>
          <a:schemeClr val="accent1">
            <a:lumMod val="20000"/>
            <a:lumOff val="80000"/>
            <a:alpha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2346" tIns="76200" rIns="142240" bIns="76200" numCol="1" spcCol="1270" anchor="ctr" anchorCtr="0">
          <a:noAutofit/>
        </a:bodyPr>
        <a:lstStyle/>
        <a:p>
          <a:pPr marL="0" lvl="0" algn="l" defTabSz="889000">
            <a:lnSpc>
              <a:spcPct val="90000"/>
            </a:lnSpc>
            <a:spcBef>
              <a:spcPct val="0"/>
            </a:spcBef>
            <a:spcAft>
              <a:spcPct val="35000"/>
            </a:spcAft>
            <a:buNone/>
          </a:pPr>
          <a:r>
            <a:rPr lang="en-US" sz="2000" b="1" kern="1200" baseline="0">
              <a:solidFill>
                <a:schemeClr val="tx1"/>
              </a:solidFill>
              <a:effectLst/>
              <a:latin typeface="+mn-lt"/>
              <a:ea typeface="宋体" panose="02010600030101010101" pitchFamily="2" charset="-122"/>
              <a:cs typeface="Times New Roman" panose="02020603050405020304" pitchFamily="18" charset="0"/>
            </a:rPr>
            <a:t>Media Outreach</a:t>
          </a:r>
        </a:p>
        <a:p>
          <a:pPr marL="169863" lvl="0" indent="-169863" algn="l" defTabSz="889000">
            <a:lnSpc>
              <a:spcPct val="90000"/>
            </a:lnSpc>
            <a:spcBef>
              <a:spcPct val="0"/>
            </a:spcBef>
            <a:spcAft>
              <a:spcPct val="35000"/>
            </a:spcAft>
            <a:buNone/>
          </a:pPr>
          <a:r>
            <a:rPr lang="en-US" altLang="zh-CN" sz="2000" kern="1200" baseline="0">
              <a:solidFill>
                <a:schemeClr val="tx1"/>
              </a:solidFill>
              <a:latin typeface="Calibri" panose="020F0502020204030204" pitchFamily="34" charset="0"/>
              <a:cs typeface="Calibri" panose="020F0502020204030204" pitchFamily="34" charset="0"/>
            </a:rPr>
            <a:t>◦ </a:t>
          </a:r>
          <a:r>
            <a:rPr lang="en-US" sz="1800" b="0" kern="1200" baseline="0">
              <a:solidFill>
                <a:schemeClr val="tx1"/>
              </a:solidFill>
              <a:effectLst/>
              <a:latin typeface="+mn-lt"/>
              <a:ea typeface="宋体" panose="02010600030101010101" pitchFamily="2" charset="-122"/>
              <a:cs typeface="Times New Roman" panose="02020603050405020304" pitchFamily="18" charset="0"/>
            </a:rPr>
            <a:t>Continue to use mass media including print, digital, TV, and online to promote CI’s knowledge products.</a:t>
          </a:r>
        </a:p>
      </dsp:txBody>
      <dsp:txXfrm rot="10800000">
        <a:off x="1973951" y="3678482"/>
        <a:ext cx="6928971" cy="1544841"/>
      </dsp:txXfrm>
    </dsp:sp>
    <dsp:sp modelId="{23CFEC0E-7ABD-4898-BB83-7C2CE46A6D75}">
      <dsp:nvSpPr>
        <dsp:cNvPr id="0" name=""/>
        <dsp:cNvSpPr/>
      </dsp:nvSpPr>
      <dsp:spPr>
        <a:xfrm>
          <a:off x="1256180" y="3971393"/>
          <a:ext cx="1071147" cy="107114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00974B-CB76-4198-BD79-BE8F95A426C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63F39F0-D308-437A-8D55-627C6897A69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7D15551-2A71-4D87-BE43-22666F00106F}" type="datetimeFigureOut">
              <a:rPr lang="en-US" smtClean="0"/>
              <a:t>6/27/2022</a:t>
            </a:fld>
            <a:endParaRPr lang="en-US"/>
          </a:p>
        </p:txBody>
      </p:sp>
      <p:sp>
        <p:nvSpPr>
          <p:cNvPr id="4" name="Footer Placeholder 3">
            <a:extLst>
              <a:ext uri="{FF2B5EF4-FFF2-40B4-BE49-F238E27FC236}">
                <a16:creationId xmlns:a16="http://schemas.microsoft.com/office/drawing/2014/main" id="{0F26CD56-D88D-4574-8445-054F400389F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334436-A604-4F13-B428-CC2DECE5EF8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D09FA8-028D-4FDC-8FC9-DA0570680FE1}" type="slidenum">
              <a:rPr lang="en-US" smtClean="0"/>
              <a:t>‹#›</a:t>
            </a:fld>
            <a:endParaRPr lang="en-US"/>
          </a:p>
        </p:txBody>
      </p:sp>
    </p:spTree>
    <p:extLst>
      <p:ext uri="{BB962C8B-B14F-4D97-AF65-F5344CB8AC3E}">
        <p14:creationId xmlns:p14="http://schemas.microsoft.com/office/powerpoint/2010/main" val="839594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3468C7-077F-44F9-ABBD-1FD894BFABA0}" type="datetimeFigureOut">
              <a:rPr lang="en-US" smtClean="0"/>
              <a:t>6/27/2022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168D629-8DE8-4C99-AD4F-426AF2791DFC}" type="slidenum">
              <a:rPr lang="en-US" smtClean="0"/>
              <a:t>‹#›</a:t>
            </a:fld>
            <a:endParaRPr lang="en-US"/>
          </a:p>
        </p:txBody>
      </p:sp>
    </p:spTree>
    <p:extLst>
      <p:ext uri="{BB962C8B-B14F-4D97-AF65-F5344CB8AC3E}">
        <p14:creationId xmlns:p14="http://schemas.microsoft.com/office/powerpoint/2010/main" val="3690752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C15911-64E5-43B7-98F0-F005D646CE1A}" type="slidenum">
              <a:rPr lang="ru-RU" smtClean="0"/>
              <a:pPr/>
              <a:t>8</a:t>
            </a:fld>
            <a:endParaRPr lang="ru-RU"/>
          </a:p>
        </p:txBody>
      </p:sp>
    </p:spTree>
    <p:extLst>
      <p:ext uri="{BB962C8B-B14F-4D97-AF65-F5344CB8AC3E}">
        <p14:creationId xmlns:p14="http://schemas.microsoft.com/office/powerpoint/2010/main" val="36061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C15911-64E5-43B7-98F0-F005D646CE1A}" type="slidenum">
              <a:rPr lang="ru-RU" smtClean="0"/>
              <a:pPr/>
              <a:t>9</a:t>
            </a:fld>
            <a:endParaRPr lang="ru-RU"/>
          </a:p>
        </p:txBody>
      </p:sp>
    </p:spTree>
    <p:extLst>
      <p:ext uri="{BB962C8B-B14F-4D97-AF65-F5344CB8AC3E}">
        <p14:creationId xmlns:p14="http://schemas.microsoft.com/office/powerpoint/2010/main" val="267828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8D629-8DE8-4C99-AD4F-426AF2791DFC}" type="slidenum">
              <a:rPr lang="en-US" smtClean="0"/>
              <a:t>28</a:t>
            </a:fld>
            <a:endParaRPr lang="en-US"/>
          </a:p>
        </p:txBody>
      </p:sp>
    </p:spTree>
    <p:extLst>
      <p:ext uri="{BB962C8B-B14F-4D97-AF65-F5344CB8AC3E}">
        <p14:creationId xmlns:p14="http://schemas.microsoft.com/office/powerpoint/2010/main" val="336088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8D629-8DE8-4C99-AD4F-426AF2791DFC}" type="slidenum">
              <a:rPr lang="en-US" smtClean="0"/>
              <a:t>29</a:t>
            </a:fld>
            <a:endParaRPr lang="en-US"/>
          </a:p>
        </p:txBody>
      </p:sp>
    </p:spTree>
    <p:extLst>
      <p:ext uri="{BB962C8B-B14F-4D97-AF65-F5344CB8AC3E}">
        <p14:creationId xmlns:p14="http://schemas.microsoft.com/office/powerpoint/2010/main" val="370035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8D629-8DE8-4C99-AD4F-426AF2791DFC}" type="slidenum">
              <a:rPr lang="en-US" smtClean="0"/>
              <a:t>30</a:t>
            </a:fld>
            <a:endParaRPr lang="en-US"/>
          </a:p>
        </p:txBody>
      </p:sp>
    </p:spTree>
    <p:extLst>
      <p:ext uri="{BB962C8B-B14F-4D97-AF65-F5344CB8AC3E}">
        <p14:creationId xmlns:p14="http://schemas.microsoft.com/office/powerpoint/2010/main" val="286683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8D629-8DE8-4C99-AD4F-426AF2791DFC}" type="slidenum">
              <a:rPr lang="en-US" smtClean="0"/>
              <a:t>31</a:t>
            </a:fld>
            <a:endParaRPr lang="en-US"/>
          </a:p>
        </p:txBody>
      </p:sp>
    </p:spTree>
    <p:extLst>
      <p:ext uri="{BB962C8B-B14F-4D97-AF65-F5344CB8AC3E}">
        <p14:creationId xmlns:p14="http://schemas.microsoft.com/office/powerpoint/2010/main" val="31484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8D629-8DE8-4C99-AD4F-426AF2791DFC}" type="slidenum">
              <a:rPr lang="en-US" smtClean="0"/>
              <a:t>32</a:t>
            </a:fld>
            <a:endParaRPr lang="en-US"/>
          </a:p>
        </p:txBody>
      </p:sp>
    </p:spTree>
    <p:extLst>
      <p:ext uri="{BB962C8B-B14F-4D97-AF65-F5344CB8AC3E}">
        <p14:creationId xmlns:p14="http://schemas.microsoft.com/office/powerpoint/2010/main" val="166566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68D629-8DE8-4C99-AD4F-426AF2791DFC}" type="slidenum">
              <a:rPr lang="en-US" smtClean="0"/>
              <a:t>33</a:t>
            </a:fld>
            <a:endParaRPr lang="en-US"/>
          </a:p>
        </p:txBody>
      </p:sp>
    </p:spTree>
    <p:extLst>
      <p:ext uri="{BB962C8B-B14F-4D97-AF65-F5344CB8AC3E}">
        <p14:creationId xmlns:p14="http://schemas.microsoft.com/office/powerpoint/2010/main" val="4069484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F6AA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005BAB"/>
                </a:solidFill>
              </a:defRPr>
            </a:lvl1pPr>
          </a:lstStyle>
          <a:p>
            <a:fld id="{4FAB73BC-B049-4115-A692-8D63A059BFB8}" type="slidenum">
              <a:rPr lang="en-US" smtClean="0"/>
              <a:pPr/>
              <a:t>‹#›</a:t>
            </a:fld>
            <a:endParaRPr lang="en-US"/>
          </a:p>
        </p:txBody>
      </p:sp>
      <p:pic>
        <p:nvPicPr>
          <p:cNvPr id="10" name="Picture 9" descr="Logo, company name&#10;&#10;Description automatically generated">
            <a:extLst>
              <a:ext uri="{FF2B5EF4-FFF2-40B4-BE49-F238E27FC236}">
                <a16:creationId xmlns:a16="http://schemas.microsoft.com/office/drawing/2014/main" id="{E0EBE2C3-99ED-4485-91EA-0B074C5A6C35}"/>
              </a:ext>
            </a:extLst>
          </p:cNvPr>
          <p:cNvPicPr>
            <a:picLocks noChangeAspect="1"/>
          </p:cNvPicPr>
          <p:nvPr userDrawn="1"/>
        </p:nvPicPr>
        <p:blipFill>
          <a:blip r:embed="rId2"/>
          <a:stretch>
            <a:fillRect/>
          </a:stretch>
        </p:blipFill>
        <p:spPr>
          <a:xfrm>
            <a:off x="9387857" y="2144657"/>
            <a:ext cx="2690129" cy="2568683"/>
          </a:xfrm>
          <a:prstGeom prst="rect">
            <a:avLst/>
          </a:prstGeom>
        </p:spPr>
      </p:pic>
      <p:sp>
        <p:nvSpPr>
          <p:cNvPr id="12" name="TextBox 11">
            <a:extLst>
              <a:ext uri="{FF2B5EF4-FFF2-40B4-BE49-F238E27FC236}">
                <a16:creationId xmlns:a16="http://schemas.microsoft.com/office/drawing/2014/main" id="{B15F3BCE-D6D3-46E8-B37F-B275B6ED9564}"/>
              </a:ext>
            </a:extLst>
          </p:cNvPr>
          <p:cNvSpPr txBox="1"/>
          <p:nvPr userDrawn="1"/>
        </p:nvSpPr>
        <p:spPr>
          <a:xfrm>
            <a:off x="9417913" y="5165513"/>
            <a:ext cx="2660073" cy="369332"/>
          </a:xfrm>
          <a:prstGeom prst="rect">
            <a:avLst/>
          </a:prstGeom>
          <a:noFill/>
        </p:spPr>
        <p:txBody>
          <a:bodyPr wrap="square">
            <a:spAutoFit/>
          </a:bodyPr>
          <a:lstStyle/>
          <a:p>
            <a:r>
              <a:rPr lang="en-US" b="1">
                <a:solidFill>
                  <a:srgbClr val="005BAB"/>
                </a:solidFill>
                <a:latin typeface="Bradley Hand ITC" panose="03070402050302030203" pitchFamily="66" charset="0"/>
              </a:rPr>
              <a:t>Knowledge for Prosperity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3AEE-5090-7635-3A0D-1CEF5D9290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075276-2652-FB64-5B7C-CCD915E612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E999FC-DC35-A026-2E32-A3AB02C9302D}"/>
              </a:ext>
            </a:extLst>
          </p:cNvPr>
          <p:cNvSpPr>
            <a:spLocks noGrp="1"/>
          </p:cNvSpPr>
          <p:nvPr>
            <p:ph type="dt" sz="half" idx="10"/>
          </p:nvPr>
        </p:nvSpPr>
        <p:spPr/>
        <p:txBody>
          <a:bodyPr/>
          <a:lstStyle/>
          <a:p>
            <a:fld id="{CCE7B78E-0DD0-4346-B8E8-5CE175C3431B}" type="datetimeFigureOut">
              <a:rPr lang="en-US" smtClean="0"/>
              <a:t>6/27/2022</a:t>
            </a:fld>
            <a:endParaRPr lang="en-US"/>
          </a:p>
        </p:txBody>
      </p:sp>
      <p:sp>
        <p:nvSpPr>
          <p:cNvPr id="5" name="Footer Placeholder 4">
            <a:extLst>
              <a:ext uri="{FF2B5EF4-FFF2-40B4-BE49-F238E27FC236}">
                <a16:creationId xmlns:a16="http://schemas.microsoft.com/office/drawing/2014/main" id="{3175D324-6214-67B0-CDBB-21EBF21D2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18CF7-5072-090D-76C2-9C387EC2D1F6}"/>
              </a:ext>
            </a:extLst>
          </p:cNvPr>
          <p:cNvSpPr>
            <a:spLocks noGrp="1"/>
          </p:cNvSpPr>
          <p:nvPr>
            <p:ph type="sldNum" sz="quarter" idx="12"/>
          </p:nvPr>
        </p:nvSpPr>
        <p:spPr/>
        <p:txBody>
          <a:bodyPr/>
          <a:lstStyle/>
          <a:p>
            <a:fld id="{0CB7DDC5-A126-C944-91ED-5795CF702795}" type="slidenum">
              <a:rPr lang="en-US" smtClean="0"/>
              <a:t>‹#›</a:t>
            </a:fld>
            <a:endParaRPr lang="en-US"/>
          </a:p>
        </p:txBody>
      </p:sp>
    </p:spTree>
    <p:extLst>
      <p:ext uri="{BB962C8B-B14F-4D97-AF65-F5344CB8AC3E}">
        <p14:creationId xmlns:p14="http://schemas.microsoft.com/office/powerpoint/2010/main" val="341160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66FD9-4216-6541-84E9-E39CF7C2C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24FBFB-1858-F5C3-BC73-8437A3A91E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35379-DEBB-CDD6-F596-4958D70283DE}"/>
              </a:ext>
            </a:extLst>
          </p:cNvPr>
          <p:cNvSpPr>
            <a:spLocks noGrp="1"/>
          </p:cNvSpPr>
          <p:nvPr>
            <p:ph type="dt" sz="half" idx="10"/>
          </p:nvPr>
        </p:nvSpPr>
        <p:spPr/>
        <p:txBody>
          <a:bodyPr/>
          <a:lstStyle/>
          <a:p>
            <a:fld id="{CCE7B78E-0DD0-4346-B8E8-5CE175C3431B}" type="datetimeFigureOut">
              <a:rPr lang="en-US" smtClean="0"/>
              <a:t>6/27/2022</a:t>
            </a:fld>
            <a:endParaRPr lang="en-US"/>
          </a:p>
        </p:txBody>
      </p:sp>
      <p:sp>
        <p:nvSpPr>
          <p:cNvPr id="5" name="Footer Placeholder 4">
            <a:extLst>
              <a:ext uri="{FF2B5EF4-FFF2-40B4-BE49-F238E27FC236}">
                <a16:creationId xmlns:a16="http://schemas.microsoft.com/office/drawing/2014/main" id="{E03919B9-98E5-54CF-58A5-7A60A5F757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5366E-B038-5EEC-B957-924508A5A2A6}"/>
              </a:ext>
            </a:extLst>
          </p:cNvPr>
          <p:cNvSpPr>
            <a:spLocks noGrp="1"/>
          </p:cNvSpPr>
          <p:nvPr>
            <p:ph type="sldNum" sz="quarter" idx="12"/>
          </p:nvPr>
        </p:nvSpPr>
        <p:spPr/>
        <p:txBody>
          <a:bodyPr/>
          <a:lstStyle/>
          <a:p>
            <a:fld id="{0CB7DDC5-A126-C944-91ED-5795CF702795}" type="slidenum">
              <a:rPr lang="en-US" smtClean="0"/>
              <a:t>‹#›</a:t>
            </a:fld>
            <a:endParaRPr lang="en-US"/>
          </a:p>
        </p:txBody>
      </p:sp>
    </p:spTree>
    <p:extLst>
      <p:ext uri="{BB962C8B-B14F-4D97-AF65-F5344CB8AC3E}">
        <p14:creationId xmlns:p14="http://schemas.microsoft.com/office/powerpoint/2010/main" val="275983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CE1BC-5018-13C2-E768-8FCB0C88E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260B3F-447C-2101-9428-C8AD5F8588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1BADA4-5356-645C-38A4-A36BE047CA87}"/>
              </a:ext>
            </a:extLst>
          </p:cNvPr>
          <p:cNvSpPr>
            <a:spLocks noGrp="1"/>
          </p:cNvSpPr>
          <p:nvPr>
            <p:ph type="dt" sz="half" idx="10"/>
          </p:nvPr>
        </p:nvSpPr>
        <p:spPr/>
        <p:txBody>
          <a:bodyPr/>
          <a:lstStyle/>
          <a:p>
            <a:fld id="{CCE7B78E-0DD0-4346-B8E8-5CE175C3431B}" type="datetimeFigureOut">
              <a:rPr lang="en-US" smtClean="0"/>
              <a:t>6/27/2022</a:t>
            </a:fld>
            <a:endParaRPr lang="en-US"/>
          </a:p>
        </p:txBody>
      </p:sp>
      <p:sp>
        <p:nvSpPr>
          <p:cNvPr id="5" name="Footer Placeholder 4">
            <a:extLst>
              <a:ext uri="{FF2B5EF4-FFF2-40B4-BE49-F238E27FC236}">
                <a16:creationId xmlns:a16="http://schemas.microsoft.com/office/drawing/2014/main" id="{38E03FEA-8DC9-4C79-CFBC-07F4F1CF2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D8671-FFBB-6631-4BFF-919EA48F880C}"/>
              </a:ext>
            </a:extLst>
          </p:cNvPr>
          <p:cNvSpPr>
            <a:spLocks noGrp="1"/>
          </p:cNvSpPr>
          <p:nvPr>
            <p:ph type="sldNum" sz="quarter" idx="12"/>
          </p:nvPr>
        </p:nvSpPr>
        <p:spPr/>
        <p:txBody>
          <a:bodyPr/>
          <a:lstStyle/>
          <a:p>
            <a:fld id="{0CB7DDC5-A126-C944-91ED-5795CF702795}" type="slidenum">
              <a:rPr lang="en-US" smtClean="0"/>
              <a:t>‹#›</a:t>
            </a:fld>
            <a:endParaRPr lang="en-US"/>
          </a:p>
        </p:txBody>
      </p:sp>
    </p:spTree>
    <p:extLst>
      <p:ext uri="{BB962C8B-B14F-4D97-AF65-F5344CB8AC3E}">
        <p14:creationId xmlns:p14="http://schemas.microsoft.com/office/powerpoint/2010/main" val="161979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60157-CFB9-45B0-FDB9-61D95A035F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ACCB8-3ECA-2BB6-08ED-B98EE21B03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F7DB6A-10A1-5323-BF52-E07AD4FE36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A35BB3-3558-3EC9-8246-9E62BCE28FE0}"/>
              </a:ext>
            </a:extLst>
          </p:cNvPr>
          <p:cNvSpPr>
            <a:spLocks noGrp="1"/>
          </p:cNvSpPr>
          <p:nvPr>
            <p:ph type="dt" sz="half" idx="10"/>
          </p:nvPr>
        </p:nvSpPr>
        <p:spPr/>
        <p:txBody>
          <a:bodyPr/>
          <a:lstStyle/>
          <a:p>
            <a:fld id="{CCE7B78E-0DD0-4346-B8E8-5CE175C3431B}" type="datetimeFigureOut">
              <a:rPr lang="en-US" smtClean="0"/>
              <a:t>6/27/2022</a:t>
            </a:fld>
            <a:endParaRPr lang="en-US"/>
          </a:p>
        </p:txBody>
      </p:sp>
      <p:sp>
        <p:nvSpPr>
          <p:cNvPr id="6" name="Footer Placeholder 5">
            <a:extLst>
              <a:ext uri="{FF2B5EF4-FFF2-40B4-BE49-F238E27FC236}">
                <a16:creationId xmlns:a16="http://schemas.microsoft.com/office/drawing/2014/main" id="{181664A3-5E0F-1858-E112-D6EC2E701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34F7F-AA83-457C-6B1D-6D42B350023E}"/>
              </a:ext>
            </a:extLst>
          </p:cNvPr>
          <p:cNvSpPr>
            <a:spLocks noGrp="1"/>
          </p:cNvSpPr>
          <p:nvPr>
            <p:ph type="sldNum" sz="quarter" idx="12"/>
          </p:nvPr>
        </p:nvSpPr>
        <p:spPr/>
        <p:txBody>
          <a:bodyPr/>
          <a:lstStyle/>
          <a:p>
            <a:fld id="{0CB7DDC5-A126-C944-91ED-5795CF702795}" type="slidenum">
              <a:rPr lang="en-US" smtClean="0"/>
              <a:t>‹#›</a:t>
            </a:fld>
            <a:endParaRPr lang="en-US"/>
          </a:p>
        </p:txBody>
      </p:sp>
    </p:spTree>
    <p:extLst>
      <p:ext uri="{BB962C8B-B14F-4D97-AF65-F5344CB8AC3E}">
        <p14:creationId xmlns:p14="http://schemas.microsoft.com/office/powerpoint/2010/main" val="3815576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83C2-54A9-765E-5E12-C46FB405D7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C3BE00-1706-7896-106B-EBB6527B2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2E4358-355C-B0D3-20BC-9239A8BA78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72F56B-7C31-F56A-0A35-39178970B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0F13F7-D8F3-D663-66BD-A432D0FBB2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6D100-A74F-7E32-6C81-2A9F3EB37A98}"/>
              </a:ext>
            </a:extLst>
          </p:cNvPr>
          <p:cNvSpPr>
            <a:spLocks noGrp="1"/>
          </p:cNvSpPr>
          <p:nvPr>
            <p:ph type="dt" sz="half" idx="10"/>
          </p:nvPr>
        </p:nvSpPr>
        <p:spPr/>
        <p:txBody>
          <a:bodyPr/>
          <a:lstStyle/>
          <a:p>
            <a:fld id="{CCE7B78E-0DD0-4346-B8E8-5CE175C3431B}" type="datetimeFigureOut">
              <a:rPr lang="en-US" smtClean="0"/>
              <a:t>6/27/2022</a:t>
            </a:fld>
            <a:endParaRPr lang="en-US"/>
          </a:p>
        </p:txBody>
      </p:sp>
      <p:sp>
        <p:nvSpPr>
          <p:cNvPr id="8" name="Footer Placeholder 7">
            <a:extLst>
              <a:ext uri="{FF2B5EF4-FFF2-40B4-BE49-F238E27FC236}">
                <a16:creationId xmlns:a16="http://schemas.microsoft.com/office/drawing/2014/main" id="{D92F1DA0-7732-3E6E-5501-EA70D0691D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D919A2-618B-A618-9A30-EB63C5AB7DB5}"/>
              </a:ext>
            </a:extLst>
          </p:cNvPr>
          <p:cNvSpPr>
            <a:spLocks noGrp="1"/>
          </p:cNvSpPr>
          <p:nvPr>
            <p:ph type="sldNum" sz="quarter" idx="12"/>
          </p:nvPr>
        </p:nvSpPr>
        <p:spPr/>
        <p:txBody>
          <a:bodyPr/>
          <a:lstStyle/>
          <a:p>
            <a:fld id="{0CB7DDC5-A126-C944-91ED-5795CF702795}" type="slidenum">
              <a:rPr lang="en-US" smtClean="0"/>
              <a:t>‹#›</a:t>
            </a:fld>
            <a:endParaRPr lang="en-US"/>
          </a:p>
        </p:txBody>
      </p:sp>
    </p:spTree>
    <p:extLst>
      <p:ext uri="{BB962C8B-B14F-4D97-AF65-F5344CB8AC3E}">
        <p14:creationId xmlns:p14="http://schemas.microsoft.com/office/powerpoint/2010/main" val="2426538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6BB4-1EE6-8273-6A95-53C5F78407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64E443-865C-45E8-91AC-A81CEC92B1E9}"/>
              </a:ext>
            </a:extLst>
          </p:cNvPr>
          <p:cNvSpPr>
            <a:spLocks noGrp="1"/>
          </p:cNvSpPr>
          <p:nvPr>
            <p:ph type="dt" sz="half" idx="10"/>
          </p:nvPr>
        </p:nvSpPr>
        <p:spPr/>
        <p:txBody>
          <a:bodyPr/>
          <a:lstStyle/>
          <a:p>
            <a:fld id="{CCE7B78E-0DD0-4346-B8E8-5CE175C3431B}" type="datetimeFigureOut">
              <a:rPr lang="en-US" smtClean="0"/>
              <a:t>6/27/2022</a:t>
            </a:fld>
            <a:endParaRPr lang="en-US"/>
          </a:p>
        </p:txBody>
      </p:sp>
      <p:sp>
        <p:nvSpPr>
          <p:cNvPr id="4" name="Footer Placeholder 3">
            <a:extLst>
              <a:ext uri="{FF2B5EF4-FFF2-40B4-BE49-F238E27FC236}">
                <a16:creationId xmlns:a16="http://schemas.microsoft.com/office/drawing/2014/main" id="{D56E85CB-439E-9A53-F812-C3D688146B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6EAA5C-C91C-D7EB-5685-C60BC915B179}"/>
              </a:ext>
            </a:extLst>
          </p:cNvPr>
          <p:cNvSpPr>
            <a:spLocks noGrp="1"/>
          </p:cNvSpPr>
          <p:nvPr>
            <p:ph type="sldNum" sz="quarter" idx="12"/>
          </p:nvPr>
        </p:nvSpPr>
        <p:spPr/>
        <p:txBody>
          <a:bodyPr/>
          <a:lstStyle/>
          <a:p>
            <a:fld id="{0CB7DDC5-A126-C944-91ED-5795CF702795}" type="slidenum">
              <a:rPr lang="en-US" smtClean="0"/>
              <a:t>‹#›</a:t>
            </a:fld>
            <a:endParaRPr lang="en-US"/>
          </a:p>
        </p:txBody>
      </p:sp>
    </p:spTree>
    <p:extLst>
      <p:ext uri="{BB962C8B-B14F-4D97-AF65-F5344CB8AC3E}">
        <p14:creationId xmlns:p14="http://schemas.microsoft.com/office/powerpoint/2010/main" val="613085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6F9148-4F91-BA45-C569-35090AC2E178}"/>
              </a:ext>
            </a:extLst>
          </p:cNvPr>
          <p:cNvSpPr>
            <a:spLocks noGrp="1"/>
          </p:cNvSpPr>
          <p:nvPr>
            <p:ph type="dt" sz="half" idx="10"/>
          </p:nvPr>
        </p:nvSpPr>
        <p:spPr/>
        <p:txBody>
          <a:bodyPr/>
          <a:lstStyle/>
          <a:p>
            <a:fld id="{CCE7B78E-0DD0-4346-B8E8-5CE175C3431B}" type="datetimeFigureOut">
              <a:rPr lang="en-US" smtClean="0"/>
              <a:t>6/27/2022</a:t>
            </a:fld>
            <a:endParaRPr lang="en-US"/>
          </a:p>
        </p:txBody>
      </p:sp>
      <p:sp>
        <p:nvSpPr>
          <p:cNvPr id="3" name="Footer Placeholder 2">
            <a:extLst>
              <a:ext uri="{FF2B5EF4-FFF2-40B4-BE49-F238E27FC236}">
                <a16:creationId xmlns:a16="http://schemas.microsoft.com/office/drawing/2014/main" id="{B97A5357-D99A-39DB-F616-9923DB8EC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5D32B7-215A-3E4D-6134-E9BDE0DD3CBE}"/>
              </a:ext>
            </a:extLst>
          </p:cNvPr>
          <p:cNvSpPr>
            <a:spLocks noGrp="1"/>
          </p:cNvSpPr>
          <p:nvPr>
            <p:ph type="sldNum" sz="quarter" idx="12"/>
          </p:nvPr>
        </p:nvSpPr>
        <p:spPr/>
        <p:txBody>
          <a:bodyPr/>
          <a:lstStyle/>
          <a:p>
            <a:fld id="{0CB7DDC5-A126-C944-91ED-5795CF702795}" type="slidenum">
              <a:rPr lang="en-US" smtClean="0"/>
              <a:t>‹#›</a:t>
            </a:fld>
            <a:endParaRPr lang="en-US"/>
          </a:p>
        </p:txBody>
      </p:sp>
    </p:spTree>
    <p:extLst>
      <p:ext uri="{BB962C8B-B14F-4D97-AF65-F5344CB8AC3E}">
        <p14:creationId xmlns:p14="http://schemas.microsoft.com/office/powerpoint/2010/main" val="3345507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BB18-C952-D7F1-79CA-B597214F0D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99FD99-4A62-6ED2-D5CC-4233CFD5C8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FF06E2-7B20-9CB4-DBB1-51DC57EB2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FD37F3-57BA-033F-DB6A-F9723C42E27F}"/>
              </a:ext>
            </a:extLst>
          </p:cNvPr>
          <p:cNvSpPr>
            <a:spLocks noGrp="1"/>
          </p:cNvSpPr>
          <p:nvPr>
            <p:ph type="dt" sz="half" idx="10"/>
          </p:nvPr>
        </p:nvSpPr>
        <p:spPr/>
        <p:txBody>
          <a:bodyPr/>
          <a:lstStyle/>
          <a:p>
            <a:fld id="{CCE7B78E-0DD0-4346-B8E8-5CE175C3431B}" type="datetimeFigureOut">
              <a:rPr lang="en-US" smtClean="0"/>
              <a:t>6/27/2022</a:t>
            </a:fld>
            <a:endParaRPr lang="en-US"/>
          </a:p>
        </p:txBody>
      </p:sp>
      <p:sp>
        <p:nvSpPr>
          <p:cNvPr id="6" name="Footer Placeholder 5">
            <a:extLst>
              <a:ext uri="{FF2B5EF4-FFF2-40B4-BE49-F238E27FC236}">
                <a16:creationId xmlns:a16="http://schemas.microsoft.com/office/drawing/2014/main" id="{1CCB2CD7-DF03-4CF8-C32B-7B4A8F2E5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374A2-7671-8B07-B101-DDD22407FDBA}"/>
              </a:ext>
            </a:extLst>
          </p:cNvPr>
          <p:cNvSpPr>
            <a:spLocks noGrp="1"/>
          </p:cNvSpPr>
          <p:nvPr>
            <p:ph type="sldNum" sz="quarter" idx="12"/>
          </p:nvPr>
        </p:nvSpPr>
        <p:spPr/>
        <p:txBody>
          <a:bodyPr/>
          <a:lstStyle/>
          <a:p>
            <a:fld id="{0CB7DDC5-A126-C944-91ED-5795CF702795}" type="slidenum">
              <a:rPr lang="en-US" smtClean="0"/>
              <a:t>‹#›</a:t>
            </a:fld>
            <a:endParaRPr lang="en-US"/>
          </a:p>
        </p:txBody>
      </p:sp>
    </p:spTree>
    <p:extLst>
      <p:ext uri="{BB962C8B-B14F-4D97-AF65-F5344CB8AC3E}">
        <p14:creationId xmlns:p14="http://schemas.microsoft.com/office/powerpoint/2010/main" val="520690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005BAB"/>
                </a:solidFill>
              </a:defRPr>
            </a:lvl1pPr>
          </a:lstStyle>
          <a:p>
            <a:fld id="{4FAB73BC-B049-4115-A692-8D63A059BFB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CE1F-4FB6-CFAC-E9E1-BC94C544EA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E08748-675C-C41D-7992-8C4E3DD53D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CD9CD9-15AF-B000-2416-78985F324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C9DF12-A7FB-CCC7-9BCE-C03C5EA07B32}"/>
              </a:ext>
            </a:extLst>
          </p:cNvPr>
          <p:cNvSpPr>
            <a:spLocks noGrp="1"/>
          </p:cNvSpPr>
          <p:nvPr>
            <p:ph type="dt" sz="half" idx="10"/>
          </p:nvPr>
        </p:nvSpPr>
        <p:spPr/>
        <p:txBody>
          <a:bodyPr/>
          <a:lstStyle/>
          <a:p>
            <a:fld id="{CCE7B78E-0DD0-4346-B8E8-5CE175C3431B}" type="datetimeFigureOut">
              <a:rPr lang="en-US" smtClean="0"/>
              <a:t>6/27/2022</a:t>
            </a:fld>
            <a:endParaRPr lang="en-US"/>
          </a:p>
        </p:txBody>
      </p:sp>
      <p:sp>
        <p:nvSpPr>
          <p:cNvPr id="6" name="Footer Placeholder 5">
            <a:extLst>
              <a:ext uri="{FF2B5EF4-FFF2-40B4-BE49-F238E27FC236}">
                <a16:creationId xmlns:a16="http://schemas.microsoft.com/office/drawing/2014/main" id="{6BEF4CDA-16F0-F1BA-B05F-200D5D053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7C685E-C8E3-9A27-08FA-76215E727DB5}"/>
              </a:ext>
            </a:extLst>
          </p:cNvPr>
          <p:cNvSpPr>
            <a:spLocks noGrp="1"/>
          </p:cNvSpPr>
          <p:nvPr>
            <p:ph type="sldNum" sz="quarter" idx="12"/>
          </p:nvPr>
        </p:nvSpPr>
        <p:spPr/>
        <p:txBody>
          <a:bodyPr/>
          <a:lstStyle/>
          <a:p>
            <a:fld id="{0CB7DDC5-A126-C944-91ED-5795CF702795}" type="slidenum">
              <a:rPr lang="en-US" smtClean="0"/>
              <a:t>‹#›</a:t>
            </a:fld>
            <a:endParaRPr lang="en-US"/>
          </a:p>
        </p:txBody>
      </p:sp>
    </p:spTree>
    <p:extLst>
      <p:ext uri="{BB962C8B-B14F-4D97-AF65-F5344CB8AC3E}">
        <p14:creationId xmlns:p14="http://schemas.microsoft.com/office/powerpoint/2010/main" val="1958539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E80A-C905-2C1D-3008-ADE70F9014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F6DE0E-2DFD-6316-D52F-5D66B03165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3A18C-1E94-5246-6F01-09930C4A6F41}"/>
              </a:ext>
            </a:extLst>
          </p:cNvPr>
          <p:cNvSpPr>
            <a:spLocks noGrp="1"/>
          </p:cNvSpPr>
          <p:nvPr>
            <p:ph type="dt" sz="half" idx="10"/>
          </p:nvPr>
        </p:nvSpPr>
        <p:spPr/>
        <p:txBody>
          <a:bodyPr/>
          <a:lstStyle/>
          <a:p>
            <a:fld id="{CCE7B78E-0DD0-4346-B8E8-5CE175C3431B}" type="datetimeFigureOut">
              <a:rPr lang="en-US" smtClean="0"/>
              <a:t>6/27/2022</a:t>
            </a:fld>
            <a:endParaRPr lang="en-US"/>
          </a:p>
        </p:txBody>
      </p:sp>
      <p:sp>
        <p:nvSpPr>
          <p:cNvPr id="5" name="Footer Placeholder 4">
            <a:extLst>
              <a:ext uri="{FF2B5EF4-FFF2-40B4-BE49-F238E27FC236}">
                <a16:creationId xmlns:a16="http://schemas.microsoft.com/office/drawing/2014/main" id="{93CD24E3-E2FE-059F-DA7B-5EC3A91DB3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45A9A-B252-936A-A4B8-5C90A6F9A1F5}"/>
              </a:ext>
            </a:extLst>
          </p:cNvPr>
          <p:cNvSpPr>
            <a:spLocks noGrp="1"/>
          </p:cNvSpPr>
          <p:nvPr>
            <p:ph type="sldNum" sz="quarter" idx="12"/>
          </p:nvPr>
        </p:nvSpPr>
        <p:spPr/>
        <p:txBody>
          <a:bodyPr/>
          <a:lstStyle/>
          <a:p>
            <a:fld id="{0CB7DDC5-A126-C944-91ED-5795CF702795}" type="slidenum">
              <a:rPr lang="en-US" smtClean="0"/>
              <a:t>‹#›</a:t>
            </a:fld>
            <a:endParaRPr lang="en-US"/>
          </a:p>
        </p:txBody>
      </p:sp>
    </p:spTree>
    <p:extLst>
      <p:ext uri="{BB962C8B-B14F-4D97-AF65-F5344CB8AC3E}">
        <p14:creationId xmlns:p14="http://schemas.microsoft.com/office/powerpoint/2010/main" val="3674359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BBB2C3-0837-6D43-81F9-B7974519EE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FCCB96-05B3-E156-4634-DECB59F2D4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F59FE-9CBF-B4A7-E159-665395BAF680}"/>
              </a:ext>
            </a:extLst>
          </p:cNvPr>
          <p:cNvSpPr>
            <a:spLocks noGrp="1"/>
          </p:cNvSpPr>
          <p:nvPr>
            <p:ph type="dt" sz="half" idx="10"/>
          </p:nvPr>
        </p:nvSpPr>
        <p:spPr/>
        <p:txBody>
          <a:bodyPr/>
          <a:lstStyle/>
          <a:p>
            <a:fld id="{CCE7B78E-0DD0-4346-B8E8-5CE175C3431B}" type="datetimeFigureOut">
              <a:rPr lang="en-US" smtClean="0"/>
              <a:t>6/27/2022</a:t>
            </a:fld>
            <a:endParaRPr lang="en-US"/>
          </a:p>
        </p:txBody>
      </p:sp>
      <p:sp>
        <p:nvSpPr>
          <p:cNvPr id="5" name="Footer Placeholder 4">
            <a:extLst>
              <a:ext uri="{FF2B5EF4-FFF2-40B4-BE49-F238E27FC236}">
                <a16:creationId xmlns:a16="http://schemas.microsoft.com/office/drawing/2014/main" id="{A759685D-B492-8C2D-D8ED-471B9EEC8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402E2-E6F3-338C-A76C-D6F04C01616B}"/>
              </a:ext>
            </a:extLst>
          </p:cNvPr>
          <p:cNvSpPr>
            <a:spLocks noGrp="1"/>
          </p:cNvSpPr>
          <p:nvPr>
            <p:ph type="sldNum" sz="quarter" idx="12"/>
          </p:nvPr>
        </p:nvSpPr>
        <p:spPr/>
        <p:txBody>
          <a:bodyPr/>
          <a:lstStyle/>
          <a:p>
            <a:fld id="{0CB7DDC5-A126-C944-91ED-5795CF702795}" type="slidenum">
              <a:rPr lang="en-US" smtClean="0"/>
              <a:t>‹#›</a:t>
            </a:fld>
            <a:endParaRPr lang="en-US"/>
          </a:p>
        </p:txBody>
      </p:sp>
    </p:spTree>
    <p:extLst>
      <p:ext uri="{BB962C8B-B14F-4D97-AF65-F5344CB8AC3E}">
        <p14:creationId xmlns:p14="http://schemas.microsoft.com/office/powerpoint/2010/main" val="1736445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729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0347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340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220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10188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4130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873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5595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3940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8452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855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6/27/2022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6/27/2022</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6/27/2022</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6/27/2022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6/27/2022</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F6AA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1644" y="1496291"/>
            <a:ext cx="384048" cy="3999345"/>
          </a:xfrm>
          <a:prstGeom prst="rect">
            <a:avLst/>
          </a:prstGeom>
          <a:solidFill>
            <a:srgbClr val="005BA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6/27/2022</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pic>
        <p:nvPicPr>
          <p:cNvPr id="9" name="Picture 8" descr="Logo, company name&#10;&#10;Description automatically generated">
            <a:extLst>
              <a:ext uri="{FF2B5EF4-FFF2-40B4-BE49-F238E27FC236}">
                <a16:creationId xmlns:a16="http://schemas.microsoft.com/office/drawing/2014/main" id="{13742799-5CB1-4229-9A0D-A72DF73885CD}"/>
              </a:ext>
            </a:extLst>
          </p:cNvPr>
          <p:cNvPicPr>
            <a:picLocks noChangeAspect="1"/>
          </p:cNvPicPr>
          <p:nvPr userDrawn="1"/>
        </p:nvPicPr>
        <p:blipFill>
          <a:blip r:embed="rId13"/>
          <a:stretch>
            <a:fillRect/>
          </a:stretch>
        </p:blipFill>
        <p:spPr>
          <a:xfrm>
            <a:off x="11184468" y="39970"/>
            <a:ext cx="872679" cy="833282"/>
          </a:xfrm>
          <a:prstGeom prst="rect">
            <a:avLst/>
          </a:prstGeom>
        </p:spPr>
      </p:pic>
      <p:sp>
        <p:nvSpPr>
          <p:cNvPr id="10" name="TextBox 9">
            <a:extLst>
              <a:ext uri="{FF2B5EF4-FFF2-40B4-BE49-F238E27FC236}">
                <a16:creationId xmlns:a16="http://schemas.microsoft.com/office/drawing/2014/main" id="{986BD65D-C367-4EE4-8C7A-BDA70AEF7933}"/>
              </a:ext>
            </a:extLst>
          </p:cNvPr>
          <p:cNvSpPr txBox="1"/>
          <p:nvPr userDrawn="1"/>
        </p:nvSpPr>
        <p:spPr>
          <a:xfrm rot="5400000">
            <a:off x="10677298" y="3239761"/>
            <a:ext cx="2660073" cy="369332"/>
          </a:xfrm>
          <a:prstGeom prst="rect">
            <a:avLst/>
          </a:prstGeom>
          <a:noFill/>
        </p:spPr>
        <p:txBody>
          <a:bodyPr wrap="square">
            <a:spAutoFit/>
          </a:bodyPr>
          <a:lstStyle/>
          <a:p>
            <a:r>
              <a:rPr lang="en-US" b="1">
                <a:solidFill>
                  <a:schemeClr val="bg1"/>
                </a:solidFill>
                <a:latin typeface="Bradley Hand ITC" panose="03070402050302030203" pitchFamily="66" charset="0"/>
              </a:rPr>
              <a:t>Knowledge for Prosperity</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0C82-AFAD-9504-9FFC-5177C6B394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F9A9A3-81C7-B466-DD8F-1A149F182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ED904-483D-E57A-E6B2-7176618BE5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E7B78E-0DD0-4346-B8E8-5CE175C3431B}" type="datetimeFigureOut">
              <a:rPr lang="en-US" smtClean="0"/>
              <a:t>6/27/2022</a:t>
            </a:fld>
            <a:endParaRPr lang="en-US"/>
          </a:p>
        </p:txBody>
      </p:sp>
      <p:sp>
        <p:nvSpPr>
          <p:cNvPr id="5" name="Footer Placeholder 4">
            <a:extLst>
              <a:ext uri="{FF2B5EF4-FFF2-40B4-BE49-F238E27FC236}">
                <a16:creationId xmlns:a16="http://schemas.microsoft.com/office/drawing/2014/main" id="{1886A313-9273-3A2F-B270-608DADCBA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98513E-D0A9-8F1F-4D01-48F14BA04B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DDC5-A126-C944-91ED-5795CF702795}" type="slidenum">
              <a:rPr lang="en-US" smtClean="0"/>
              <a:t>‹#›</a:t>
            </a:fld>
            <a:endParaRPr lang="en-US"/>
          </a:p>
        </p:txBody>
      </p:sp>
    </p:spTree>
    <p:extLst>
      <p:ext uri="{BB962C8B-B14F-4D97-AF65-F5344CB8AC3E}">
        <p14:creationId xmlns:p14="http://schemas.microsoft.com/office/powerpoint/2010/main" val="328376371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6/27/2022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104317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carecinstitute.or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hemeOverride" Target="../theme/themeOverride1.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3" Type="http://schemas.openxmlformats.org/officeDocument/2006/relationships/hyperlink" Target="http://www.linkedin.com/company/carec-institute" TargetMode="External"/><Relationship Id="rId2" Type="http://schemas.openxmlformats.org/officeDocument/2006/relationships/hyperlink" Target="http://www.carecinstitute.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EF99D1-9EFB-E79B-C4B4-C5014ABE78F8}"/>
              </a:ext>
            </a:extLst>
          </p:cNvPr>
          <p:cNvPicPr>
            <a:picLocks noChangeAspect="1"/>
          </p:cNvPicPr>
          <p:nvPr/>
        </p:nvPicPr>
        <p:blipFill rotWithShape="1">
          <a:blip r:embed="rId2"/>
          <a:srcRect t="10204" r="18605" b="5987"/>
          <a:stretch/>
        </p:blipFill>
        <p:spPr>
          <a:xfrm>
            <a:off x="5334199" y="0"/>
            <a:ext cx="6857802" cy="6858000"/>
          </a:xfrm>
          <a:prstGeom prst="rect">
            <a:avLst/>
          </a:prstGeom>
        </p:spPr>
      </p:pic>
      <p:pic>
        <p:nvPicPr>
          <p:cNvPr id="3" name="Picture 2">
            <a:extLst>
              <a:ext uri="{FF2B5EF4-FFF2-40B4-BE49-F238E27FC236}">
                <a16:creationId xmlns:a16="http://schemas.microsoft.com/office/drawing/2014/main" id="{07C20031-878A-E760-406C-46FC148CD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5" y="121299"/>
            <a:ext cx="1646493" cy="12095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09E568D-02D9-B34C-3EA9-479517C91E9B}"/>
              </a:ext>
            </a:extLst>
          </p:cNvPr>
          <p:cNvSpPr txBox="1"/>
          <p:nvPr/>
        </p:nvSpPr>
        <p:spPr>
          <a:xfrm>
            <a:off x="1646492" y="490233"/>
            <a:ext cx="5150498" cy="615553"/>
          </a:xfrm>
          <a:prstGeom prst="rect">
            <a:avLst/>
          </a:prstGeom>
          <a:noFill/>
        </p:spPr>
        <p:txBody>
          <a:bodyPr wrap="square" rtlCol="0">
            <a:spAutoFit/>
          </a:bodyPr>
          <a:lstStyle/>
          <a:p>
            <a:r>
              <a:rPr lang="en-PH" b="1">
                <a:latin typeface="Arial" panose="020B0604020202020204" pitchFamily="34" charset="0"/>
                <a:cs typeface="Arial" panose="020B0604020202020204" pitchFamily="34" charset="0"/>
              </a:rPr>
              <a:t>Central Asia Regional Economic Cooperation</a:t>
            </a:r>
          </a:p>
          <a:p>
            <a:r>
              <a:rPr lang="en-PH" sz="1600">
                <a:latin typeface="Arial" panose="020B0604020202020204" pitchFamily="34" charset="0"/>
                <a:cs typeface="Arial" panose="020B0604020202020204" pitchFamily="34" charset="0"/>
              </a:rPr>
              <a:t>“Good Neighbors, Good Partners, Good Prospects”</a:t>
            </a:r>
          </a:p>
        </p:txBody>
      </p:sp>
      <p:grpSp>
        <p:nvGrpSpPr>
          <p:cNvPr id="9" name="Group 7">
            <a:extLst>
              <a:ext uri="{FF2B5EF4-FFF2-40B4-BE49-F238E27FC236}">
                <a16:creationId xmlns:a16="http://schemas.microsoft.com/office/drawing/2014/main" id="{255B6E8D-AE10-74CE-C22A-0C754105A35E}"/>
              </a:ext>
            </a:extLst>
          </p:cNvPr>
          <p:cNvGrpSpPr>
            <a:grpSpLocks noChangeAspect="1"/>
          </p:cNvGrpSpPr>
          <p:nvPr/>
        </p:nvGrpSpPr>
        <p:grpSpPr>
          <a:xfrm>
            <a:off x="6049276" y="2304104"/>
            <a:ext cx="3497594" cy="3497580"/>
            <a:chOff x="0" y="0"/>
            <a:chExt cx="6350000" cy="6349975"/>
          </a:xfrm>
        </p:grpSpPr>
        <p:sp>
          <p:nvSpPr>
            <p:cNvPr id="10" name="Freeform 8">
              <a:extLst>
                <a:ext uri="{FF2B5EF4-FFF2-40B4-BE49-F238E27FC236}">
                  <a16:creationId xmlns:a16="http://schemas.microsoft.com/office/drawing/2014/main" id="{A4154263-40A2-C6F5-6C18-3EC75171CE4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99" r="-24999"/>
              </a:stretch>
            </a:blipFill>
          </p:spPr>
        </p:sp>
      </p:grpSp>
      <p:sp>
        <p:nvSpPr>
          <p:cNvPr id="14" name="TextBox 13">
            <a:extLst>
              <a:ext uri="{FF2B5EF4-FFF2-40B4-BE49-F238E27FC236}">
                <a16:creationId xmlns:a16="http://schemas.microsoft.com/office/drawing/2014/main" id="{BA86B958-AAB1-1C52-E230-502DB47A9CF9}"/>
              </a:ext>
            </a:extLst>
          </p:cNvPr>
          <p:cNvSpPr txBox="1"/>
          <p:nvPr/>
        </p:nvSpPr>
        <p:spPr>
          <a:xfrm>
            <a:off x="1553186" y="2071396"/>
            <a:ext cx="4587955" cy="2585323"/>
          </a:xfrm>
          <a:prstGeom prst="rect">
            <a:avLst/>
          </a:prstGeom>
          <a:noFill/>
        </p:spPr>
        <p:txBody>
          <a:bodyPr wrap="square" rtlCol="0">
            <a:spAutoFit/>
          </a:bodyPr>
          <a:lstStyle/>
          <a:p>
            <a:r>
              <a:rPr lang="en-PH" sz="5400" b="1" cap="all">
                <a:latin typeface="Antonio Bold" panose="020B0604020202020204" charset="0"/>
                <a:cs typeface="Antonio Bold" panose="020B0604020202020204" charset="0"/>
              </a:rPr>
              <a:t>Senior Officials’ Meeting</a:t>
            </a:r>
          </a:p>
        </p:txBody>
      </p:sp>
      <p:sp>
        <p:nvSpPr>
          <p:cNvPr id="15" name="TextBox 14">
            <a:extLst>
              <a:ext uri="{FF2B5EF4-FFF2-40B4-BE49-F238E27FC236}">
                <a16:creationId xmlns:a16="http://schemas.microsoft.com/office/drawing/2014/main" id="{9C66CCD9-1989-845E-4614-16858A3836EA}"/>
              </a:ext>
            </a:extLst>
          </p:cNvPr>
          <p:cNvSpPr txBox="1"/>
          <p:nvPr/>
        </p:nvSpPr>
        <p:spPr>
          <a:xfrm>
            <a:off x="1547524" y="4639633"/>
            <a:ext cx="4058817" cy="584775"/>
          </a:xfrm>
          <a:prstGeom prst="rect">
            <a:avLst/>
          </a:prstGeom>
          <a:noFill/>
        </p:spPr>
        <p:txBody>
          <a:bodyPr wrap="square" rtlCol="0">
            <a:spAutoFit/>
          </a:bodyPr>
          <a:lstStyle/>
          <a:p>
            <a:r>
              <a:rPr lang="en-PH" sz="3200" b="1"/>
              <a:t>28 June 2022</a:t>
            </a:r>
          </a:p>
        </p:txBody>
      </p:sp>
    </p:spTree>
    <p:extLst>
      <p:ext uri="{BB962C8B-B14F-4D97-AF65-F5344CB8AC3E}">
        <p14:creationId xmlns:p14="http://schemas.microsoft.com/office/powerpoint/2010/main" val="3062398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136636" y="2055440"/>
            <a:ext cx="3342288" cy="1166392"/>
          </a:xfrm>
          <a:ln>
            <a:noFill/>
          </a:ln>
        </p:spPr>
        <p:txBody>
          <a:bodyPr>
            <a:noAutofit/>
          </a:bodyPr>
          <a:lstStyle/>
          <a:p>
            <a:r>
              <a:rPr lang="en-US" sz="2800" b="1">
                <a:solidFill>
                  <a:schemeClr val="bg1"/>
                </a:solidFill>
              </a:rPr>
              <a:t>Low income and poverty, though generally improved, remain a serious issue.</a:t>
            </a:r>
            <a:br>
              <a:rPr lang="en-US" sz="2800" b="1">
                <a:solidFill>
                  <a:schemeClr val="bg1"/>
                </a:solidFill>
              </a:rPr>
            </a:br>
            <a:endParaRPr lang="en-US" sz="2800" b="1">
              <a:solidFill>
                <a:schemeClr val="bg1"/>
              </a:solidFill>
            </a:endParaRPr>
          </a:p>
        </p:txBody>
      </p:sp>
      <p:sp>
        <p:nvSpPr>
          <p:cNvPr id="2" name="Slide Number Placeholder 1">
            <a:extLst>
              <a:ext uri="{FF2B5EF4-FFF2-40B4-BE49-F238E27FC236}">
                <a16:creationId xmlns:a16="http://schemas.microsoft.com/office/drawing/2014/main" id="{B5D24EB9-73C4-4FD0-A1CE-3EE8DFD1E110}"/>
              </a:ext>
            </a:extLst>
          </p:cNvPr>
          <p:cNvSpPr>
            <a:spLocks noGrp="1"/>
          </p:cNvSpPr>
          <p:nvPr>
            <p:ph type="sldNum" sz="quarter" idx="12"/>
          </p:nvPr>
        </p:nvSpPr>
        <p:spPr>
          <a:xfrm>
            <a:off x="11115675" y="6356351"/>
            <a:ext cx="539750" cy="365125"/>
          </a:xfrm>
        </p:spPr>
        <p:txBody>
          <a:bodyPr/>
          <a:lstStyle/>
          <a:p>
            <a:pPr>
              <a:defRPr/>
            </a:pPr>
            <a:fld id="{5DA48BDE-B97F-4ABB-8F80-A48EEF87A807}" type="slidenum">
              <a:rPr lang="ru-RU" smtClean="0"/>
              <a:pPr>
                <a:defRPr/>
              </a:pPr>
              <a:t>10</a:t>
            </a:fld>
            <a:endParaRPr lang="ru-RU"/>
          </a:p>
        </p:txBody>
      </p:sp>
      <p:sp>
        <p:nvSpPr>
          <p:cNvPr id="6" name="TextBox 5">
            <a:extLst>
              <a:ext uri="{FF2B5EF4-FFF2-40B4-BE49-F238E27FC236}">
                <a16:creationId xmlns:a16="http://schemas.microsoft.com/office/drawing/2014/main" id="{41F79100-D036-F85C-6941-73ED484844B3}"/>
              </a:ext>
            </a:extLst>
          </p:cNvPr>
          <p:cNvSpPr txBox="1"/>
          <p:nvPr/>
        </p:nvSpPr>
        <p:spPr>
          <a:xfrm>
            <a:off x="3877527" y="784747"/>
            <a:ext cx="6707180" cy="369332"/>
          </a:xfrm>
          <a:prstGeom prst="rect">
            <a:avLst/>
          </a:prstGeom>
          <a:noFill/>
        </p:spPr>
        <p:txBody>
          <a:bodyPr wrap="square" rtlCol="0">
            <a:spAutoFit/>
          </a:bodyPr>
          <a:lstStyle/>
          <a:p>
            <a:r>
              <a:rPr lang="en-US" b="1"/>
              <a:t>Share of population below US$ xx daily income (in 2019 or 2018)</a:t>
            </a:r>
          </a:p>
        </p:txBody>
      </p:sp>
      <p:sp>
        <p:nvSpPr>
          <p:cNvPr id="7" name="TextBox 6">
            <a:extLst>
              <a:ext uri="{FF2B5EF4-FFF2-40B4-BE49-F238E27FC236}">
                <a16:creationId xmlns:a16="http://schemas.microsoft.com/office/drawing/2014/main" id="{74166196-4BF2-9AC7-3EA7-82F17B0EA358}"/>
              </a:ext>
            </a:extLst>
          </p:cNvPr>
          <p:cNvSpPr txBox="1"/>
          <p:nvPr/>
        </p:nvSpPr>
        <p:spPr>
          <a:xfrm>
            <a:off x="3877528" y="6137889"/>
            <a:ext cx="7238148" cy="312650"/>
          </a:xfrm>
          <a:prstGeom prst="rect">
            <a:avLst/>
          </a:prstGeom>
          <a:noFill/>
        </p:spPr>
        <p:txBody>
          <a:bodyPr wrap="square">
            <a:spAutoFit/>
          </a:bodyPr>
          <a:lstStyle/>
          <a:p>
            <a:pPr marL="0" marR="0">
              <a:lnSpc>
                <a:spcPct val="107000"/>
              </a:lnSpc>
              <a:spcBef>
                <a:spcPts val="0"/>
              </a:spcBef>
              <a:spcAft>
                <a:spcPts val="0"/>
              </a:spcAft>
            </a:pPr>
            <a:r>
              <a:rPr lang="en-US" sz="1400">
                <a:effectLst/>
                <a:latin typeface="Calibri" panose="020F0502020204030204" pitchFamily="34" charset="0"/>
                <a:ea typeface="DengXian" panose="02010600030101010101" pitchFamily="2" charset="-122"/>
                <a:cs typeface="Times New Roman" panose="02020603050405020304" pitchFamily="18" charset="0"/>
              </a:rPr>
              <a:t>Source: WB </a:t>
            </a:r>
            <a:r>
              <a:rPr lang="en-US" sz="1400">
                <a:latin typeface="Calibri" panose="020F0502020204030204" pitchFamily="34" charset="0"/>
                <a:ea typeface="DengXian" panose="02010600030101010101" pitchFamily="2" charset="-122"/>
                <a:cs typeface="Times New Roman" panose="02020603050405020304" pitchFamily="18" charset="0"/>
              </a:rPr>
              <a:t>W</a:t>
            </a:r>
            <a:r>
              <a:rPr lang="en-US" sz="1400">
                <a:effectLst/>
                <a:latin typeface="Calibri" panose="020F0502020204030204" pitchFamily="34" charset="0"/>
                <a:ea typeface="DengXian" panose="02010600030101010101" pitchFamily="2" charset="-122"/>
                <a:cs typeface="Times New Roman" panose="02020603050405020304" pitchFamily="18" charset="0"/>
              </a:rPr>
              <a:t>orld population review, author’s calculations.</a:t>
            </a:r>
          </a:p>
        </p:txBody>
      </p:sp>
      <p:pic>
        <p:nvPicPr>
          <p:cNvPr id="5" name="Picture 4">
            <a:extLst>
              <a:ext uri="{FF2B5EF4-FFF2-40B4-BE49-F238E27FC236}">
                <a16:creationId xmlns:a16="http://schemas.microsoft.com/office/drawing/2014/main" id="{1521CAF8-09F6-5B60-B6B2-EF7DC0DF9EA9}"/>
              </a:ext>
            </a:extLst>
          </p:cNvPr>
          <p:cNvPicPr>
            <a:picLocks noChangeAspect="1"/>
          </p:cNvPicPr>
          <p:nvPr/>
        </p:nvPicPr>
        <p:blipFill>
          <a:blip r:embed="rId2"/>
          <a:stretch>
            <a:fillRect/>
          </a:stretch>
        </p:blipFill>
        <p:spPr>
          <a:xfrm>
            <a:off x="3720662" y="1203846"/>
            <a:ext cx="7779103" cy="4865546"/>
          </a:xfrm>
          <a:prstGeom prst="rect">
            <a:avLst/>
          </a:prstGeom>
        </p:spPr>
      </p:pic>
    </p:spTree>
    <p:extLst>
      <p:ext uri="{BB962C8B-B14F-4D97-AF65-F5344CB8AC3E}">
        <p14:creationId xmlns:p14="http://schemas.microsoft.com/office/powerpoint/2010/main" val="1590653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126157" y="1162599"/>
            <a:ext cx="3167392" cy="533400"/>
          </a:xfrm>
          <a:ln>
            <a:noFill/>
          </a:ln>
        </p:spPr>
        <p:txBody>
          <a:bodyPr>
            <a:noAutofit/>
          </a:bodyPr>
          <a:lstStyle/>
          <a:p>
            <a:r>
              <a:rPr lang="en-US" sz="2800" b="1">
                <a:solidFill>
                  <a:schemeClr val="bg1"/>
                </a:solidFill>
              </a:rPr>
              <a:t>Topics for recommendations</a:t>
            </a:r>
          </a:p>
        </p:txBody>
      </p:sp>
      <p:sp>
        <p:nvSpPr>
          <p:cNvPr id="2" name="Slide Number Placeholder 1">
            <a:extLst>
              <a:ext uri="{FF2B5EF4-FFF2-40B4-BE49-F238E27FC236}">
                <a16:creationId xmlns:a16="http://schemas.microsoft.com/office/drawing/2014/main" id="{B5D24EB9-73C4-4FD0-A1CE-3EE8DFD1E110}"/>
              </a:ext>
            </a:extLst>
          </p:cNvPr>
          <p:cNvSpPr>
            <a:spLocks noGrp="1"/>
          </p:cNvSpPr>
          <p:nvPr>
            <p:ph type="sldNum" sz="quarter" idx="12"/>
          </p:nvPr>
        </p:nvSpPr>
        <p:spPr>
          <a:xfrm>
            <a:off x="11115675" y="6356351"/>
            <a:ext cx="539750" cy="365125"/>
          </a:xfrm>
        </p:spPr>
        <p:txBody>
          <a:bodyPr/>
          <a:lstStyle/>
          <a:p>
            <a:pPr>
              <a:defRPr/>
            </a:pPr>
            <a:fld id="{5DA48BDE-B97F-4ABB-8F80-A48EEF87A807}" type="slidenum">
              <a:rPr lang="ru-RU" smtClean="0"/>
              <a:pPr>
                <a:defRPr/>
              </a:pPr>
              <a:t>11</a:t>
            </a:fld>
            <a:endParaRPr lang="ru-RU"/>
          </a:p>
        </p:txBody>
      </p:sp>
      <p:sp>
        <p:nvSpPr>
          <p:cNvPr id="4" name="TextBox 3">
            <a:extLst>
              <a:ext uri="{FF2B5EF4-FFF2-40B4-BE49-F238E27FC236}">
                <a16:creationId xmlns:a16="http://schemas.microsoft.com/office/drawing/2014/main" id="{58CD03A4-8233-4C3F-AC02-C5C95853287B}"/>
              </a:ext>
            </a:extLst>
          </p:cNvPr>
          <p:cNvSpPr txBox="1"/>
          <p:nvPr/>
        </p:nvSpPr>
        <p:spPr>
          <a:xfrm>
            <a:off x="3468414" y="2216407"/>
            <a:ext cx="8187011" cy="4555093"/>
          </a:xfrm>
          <a:prstGeom prst="rect">
            <a:avLst/>
          </a:prstGeom>
          <a:noFill/>
        </p:spPr>
        <p:txBody>
          <a:bodyPr wrap="square" rtlCol="0">
            <a:spAutoFit/>
          </a:bodyPr>
          <a:lstStyle/>
          <a:p>
            <a:pPr>
              <a:spcAft>
                <a:spcPts val="2400"/>
              </a:spcAft>
              <a:buSzPct val="200000"/>
            </a:pPr>
            <a:r>
              <a:rPr lang="en-US" sz="2200" b="1" u="sng">
                <a:latin typeface="+mj-lt"/>
              </a:rPr>
              <a:t>Means</a:t>
            </a:r>
            <a:r>
              <a:rPr lang="en-US" sz="2200" b="1">
                <a:latin typeface="+mj-lt"/>
              </a:rPr>
              <a:t>:</a:t>
            </a:r>
          </a:p>
          <a:p>
            <a:pPr marL="342900" indent="-342900">
              <a:spcAft>
                <a:spcPts val="1200"/>
              </a:spcAft>
              <a:buSzPct val="200000"/>
              <a:buFont typeface="Wingdings" panose="05000000000000000000" pitchFamily="2" charset="2"/>
              <a:buChar char="Ø"/>
            </a:pPr>
            <a:r>
              <a:rPr lang="en-US" sz="2200" b="1">
                <a:solidFill>
                  <a:srgbClr val="FF0000"/>
                </a:solidFill>
                <a:latin typeface="+mj-lt"/>
              </a:rPr>
              <a:t>Essential infrastructure</a:t>
            </a:r>
            <a:r>
              <a:rPr lang="en-US" sz="2200" b="1">
                <a:latin typeface="+mj-lt"/>
              </a:rPr>
              <a:t>: energy, water, digital and transport infrastructure - hard and soft</a:t>
            </a:r>
          </a:p>
          <a:p>
            <a:pPr marL="342900" indent="-342900">
              <a:spcAft>
                <a:spcPts val="1200"/>
              </a:spcAft>
              <a:buSzPct val="200000"/>
              <a:buFont typeface="Wingdings" panose="05000000000000000000" pitchFamily="2" charset="2"/>
              <a:buChar char="Ø"/>
            </a:pPr>
            <a:r>
              <a:rPr lang="en-US" sz="2200" b="1">
                <a:solidFill>
                  <a:srgbClr val="FF0000"/>
                </a:solidFill>
                <a:latin typeface="+mj-lt"/>
              </a:rPr>
              <a:t>Qualification, science and technology</a:t>
            </a:r>
          </a:p>
          <a:p>
            <a:pPr marL="342900" indent="-342900">
              <a:spcAft>
                <a:spcPts val="1200"/>
              </a:spcAft>
              <a:buSzPct val="200000"/>
              <a:buFont typeface="Wingdings" panose="05000000000000000000" pitchFamily="2" charset="2"/>
              <a:buChar char="Ø"/>
            </a:pPr>
            <a:r>
              <a:rPr lang="en-US" sz="2200" b="1">
                <a:latin typeface="+mj-lt"/>
              </a:rPr>
              <a:t>Ecosystems for </a:t>
            </a:r>
            <a:r>
              <a:rPr lang="en-US" sz="2200" b="1">
                <a:solidFill>
                  <a:srgbClr val="FF0000"/>
                </a:solidFill>
                <a:latin typeface="+mj-lt"/>
              </a:rPr>
              <a:t>MSMEs and start-ups</a:t>
            </a:r>
          </a:p>
          <a:p>
            <a:pPr marL="342900" indent="-342900">
              <a:spcAft>
                <a:spcPts val="1200"/>
              </a:spcAft>
              <a:buSzPct val="200000"/>
              <a:buFont typeface="Wingdings" panose="05000000000000000000" pitchFamily="2" charset="2"/>
              <a:buChar char="Ø"/>
            </a:pPr>
            <a:r>
              <a:rPr lang="en-US" sz="2200" b="1">
                <a:solidFill>
                  <a:srgbClr val="FF0000"/>
                </a:solidFill>
                <a:latin typeface="+mj-lt"/>
              </a:rPr>
              <a:t>Efficient/targeted fiscal and monetary policies</a:t>
            </a:r>
          </a:p>
          <a:p>
            <a:pPr marL="342900" indent="-342900">
              <a:spcAft>
                <a:spcPts val="1200"/>
              </a:spcAft>
              <a:buSzPct val="200000"/>
              <a:buFont typeface="Wingdings" panose="05000000000000000000" pitchFamily="2" charset="2"/>
              <a:buChar char="Ø"/>
            </a:pPr>
            <a:r>
              <a:rPr lang="en-US" sz="2200" b="1">
                <a:solidFill>
                  <a:srgbClr val="FF0000"/>
                </a:solidFill>
                <a:latin typeface="+mj-lt"/>
              </a:rPr>
              <a:t>Social protection, health care  </a:t>
            </a:r>
            <a:endParaRPr lang="en-US" sz="2200" b="1">
              <a:latin typeface="+mj-lt"/>
            </a:endParaRPr>
          </a:p>
          <a:p>
            <a:pPr marL="342900" indent="-342900">
              <a:spcAft>
                <a:spcPts val="1200"/>
              </a:spcAft>
              <a:buSzPct val="200000"/>
              <a:buFont typeface="Wingdings" panose="05000000000000000000" pitchFamily="2" charset="2"/>
              <a:buChar char="Ø"/>
            </a:pPr>
            <a:r>
              <a:rPr lang="en-US" sz="2200" b="1">
                <a:solidFill>
                  <a:srgbClr val="FF0000"/>
                </a:solidFill>
                <a:latin typeface="+mj-lt"/>
              </a:rPr>
              <a:t>Institutional settings, regulation </a:t>
            </a:r>
            <a:r>
              <a:rPr lang="en-US" sz="2200" b="1">
                <a:latin typeface="+mj-lt"/>
              </a:rPr>
              <a:t>conducive </a:t>
            </a:r>
            <a:r>
              <a:rPr lang="en-US" sz="2200" b="1">
                <a:solidFill>
                  <a:srgbClr val="FF0000"/>
                </a:solidFill>
                <a:latin typeface="+mj-lt"/>
              </a:rPr>
              <a:t>for business, investment, social cohesion, greening</a:t>
            </a:r>
            <a:r>
              <a:rPr lang="en-US" sz="2200" b="1">
                <a:latin typeface="+mj-lt"/>
              </a:rPr>
              <a:t>, and </a:t>
            </a:r>
            <a:r>
              <a:rPr lang="en-US" sz="2200" b="1">
                <a:solidFill>
                  <a:srgbClr val="FF0000"/>
                </a:solidFill>
                <a:latin typeface="+mj-lt"/>
              </a:rPr>
              <a:t>for regional cooperation</a:t>
            </a:r>
          </a:p>
        </p:txBody>
      </p:sp>
      <p:pic>
        <p:nvPicPr>
          <p:cNvPr id="6" name="Picture 2" descr="Kompass vision Bilder, Kompass vision Stockfotos &amp; Bilder | Depositphotos®">
            <a:extLst>
              <a:ext uri="{FF2B5EF4-FFF2-40B4-BE49-F238E27FC236}">
                <a16:creationId xmlns:a16="http://schemas.microsoft.com/office/drawing/2014/main" id="{0F43C181-572D-3840-EA1B-6FF157F58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20" y="2803651"/>
            <a:ext cx="2866449" cy="2714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48DD8AF-CAEA-A6CF-6159-EC5189896023}"/>
              </a:ext>
            </a:extLst>
          </p:cNvPr>
          <p:cNvSpPr txBox="1"/>
          <p:nvPr/>
        </p:nvSpPr>
        <p:spPr>
          <a:xfrm>
            <a:off x="3468414" y="758250"/>
            <a:ext cx="8487956" cy="1446550"/>
          </a:xfrm>
          <a:prstGeom prst="rect">
            <a:avLst/>
          </a:prstGeom>
          <a:noFill/>
        </p:spPr>
        <p:txBody>
          <a:bodyPr wrap="square" rtlCol="0">
            <a:spAutoFit/>
          </a:bodyPr>
          <a:lstStyle/>
          <a:p>
            <a:pPr>
              <a:spcAft>
                <a:spcPts val="2400"/>
              </a:spcAft>
              <a:buSzPct val="200000"/>
            </a:pPr>
            <a:r>
              <a:rPr lang="en-US" sz="2200" b="1" u="sng">
                <a:latin typeface="+mj-lt"/>
              </a:rPr>
              <a:t>Economic change</a:t>
            </a:r>
            <a:r>
              <a:rPr lang="en-US" sz="2200" b="1">
                <a:latin typeface="+mj-lt"/>
              </a:rPr>
              <a:t>: </a:t>
            </a:r>
            <a:r>
              <a:rPr lang="en-US" sz="2200" b="1">
                <a:solidFill>
                  <a:srgbClr val="FF0000"/>
                </a:solidFill>
                <a:latin typeface="+mj-lt"/>
              </a:rPr>
              <a:t>Decarbonization</a:t>
            </a:r>
            <a:r>
              <a:rPr lang="en-US" sz="2200" b="1">
                <a:latin typeface="+mj-lt"/>
              </a:rPr>
              <a:t> and </a:t>
            </a:r>
            <a:r>
              <a:rPr lang="en-US" sz="2200" b="1">
                <a:solidFill>
                  <a:srgbClr val="FF0000"/>
                </a:solidFill>
                <a:latin typeface="+mj-lt"/>
              </a:rPr>
              <a:t>smart diversification</a:t>
            </a:r>
            <a:r>
              <a:rPr lang="en-US" sz="2200" b="1">
                <a:latin typeface="+mj-lt"/>
              </a:rPr>
              <a:t>, </a:t>
            </a:r>
            <a:r>
              <a:rPr lang="en-US" sz="2200" b="1">
                <a:solidFill>
                  <a:srgbClr val="FF0000"/>
                </a:solidFill>
                <a:latin typeface="+mj-lt"/>
              </a:rPr>
              <a:t>adaptation to climate change </a:t>
            </a:r>
            <a:r>
              <a:rPr lang="en-US" sz="2200" b="1">
                <a:latin typeface="+mj-lt"/>
              </a:rPr>
              <a:t>and </a:t>
            </a:r>
            <a:r>
              <a:rPr lang="en-US" sz="2200" b="1">
                <a:solidFill>
                  <a:srgbClr val="FF0000"/>
                </a:solidFill>
                <a:latin typeface="+mj-lt"/>
              </a:rPr>
              <a:t>safeguarding food security, environmental and financial sustainability </a:t>
            </a:r>
            <a:r>
              <a:rPr lang="en-US" sz="2200" b="1">
                <a:latin typeface="+mj-lt"/>
              </a:rPr>
              <a:t>of economic development, and </a:t>
            </a:r>
            <a:r>
              <a:rPr lang="en-US" sz="2200" b="1">
                <a:solidFill>
                  <a:srgbClr val="FF0000"/>
                </a:solidFill>
                <a:latin typeface="+mj-lt"/>
              </a:rPr>
              <a:t>inclusiveness</a:t>
            </a:r>
          </a:p>
        </p:txBody>
      </p:sp>
    </p:spTree>
    <p:extLst>
      <p:ext uri="{BB962C8B-B14F-4D97-AF65-F5344CB8AC3E}">
        <p14:creationId xmlns:p14="http://schemas.microsoft.com/office/powerpoint/2010/main" val="302873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394228" y="1484234"/>
            <a:ext cx="2422544" cy="533400"/>
          </a:xfrm>
          <a:ln>
            <a:noFill/>
          </a:ln>
        </p:spPr>
        <p:txBody>
          <a:bodyPr/>
          <a:lstStyle/>
          <a:p>
            <a:r>
              <a:rPr lang="en-US" sz="2800" b="1">
                <a:solidFill>
                  <a:schemeClr val="bg1"/>
                </a:solidFill>
              </a:rPr>
              <a:t>Timeline</a:t>
            </a:r>
          </a:p>
        </p:txBody>
      </p:sp>
      <p:sp>
        <p:nvSpPr>
          <p:cNvPr id="2" name="Slide Number Placeholder 1">
            <a:extLst>
              <a:ext uri="{FF2B5EF4-FFF2-40B4-BE49-F238E27FC236}">
                <a16:creationId xmlns:a16="http://schemas.microsoft.com/office/drawing/2014/main" id="{B5D24EB9-73C4-4FD0-A1CE-3EE8DFD1E110}"/>
              </a:ext>
            </a:extLst>
          </p:cNvPr>
          <p:cNvSpPr>
            <a:spLocks noGrp="1"/>
          </p:cNvSpPr>
          <p:nvPr>
            <p:ph type="sldNum" sz="quarter" idx="12"/>
          </p:nvPr>
        </p:nvSpPr>
        <p:spPr>
          <a:xfrm>
            <a:off x="11115675" y="6356351"/>
            <a:ext cx="539750" cy="365125"/>
          </a:xfrm>
        </p:spPr>
        <p:txBody>
          <a:bodyPr/>
          <a:lstStyle/>
          <a:p>
            <a:pPr>
              <a:defRPr/>
            </a:pPr>
            <a:fld id="{5DA48BDE-B97F-4ABB-8F80-A48EEF87A807}" type="slidenum">
              <a:rPr lang="ru-RU" smtClean="0"/>
              <a:pPr>
                <a:defRPr/>
              </a:pPr>
              <a:t>12</a:t>
            </a:fld>
            <a:endParaRPr lang="ru-RU"/>
          </a:p>
        </p:txBody>
      </p:sp>
      <p:graphicFrame>
        <p:nvGraphicFramePr>
          <p:cNvPr id="5" name="Table 4">
            <a:extLst>
              <a:ext uri="{FF2B5EF4-FFF2-40B4-BE49-F238E27FC236}">
                <a16:creationId xmlns:a16="http://schemas.microsoft.com/office/drawing/2014/main" id="{017864DA-084F-6CE7-6545-82F998A19984}"/>
              </a:ext>
            </a:extLst>
          </p:cNvPr>
          <p:cNvGraphicFramePr>
            <a:graphicFrameLocks noGrp="1"/>
          </p:cNvGraphicFramePr>
          <p:nvPr/>
        </p:nvGraphicFramePr>
        <p:xfrm>
          <a:off x="3878317" y="851338"/>
          <a:ext cx="7451836" cy="5329120"/>
        </p:xfrm>
        <a:graphic>
          <a:graphicData uri="http://schemas.openxmlformats.org/drawingml/2006/table">
            <a:tbl>
              <a:tblPr firstRow="1" firstCol="1" bandRow="1">
                <a:tableStyleId>{5C22544A-7EE6-4342-B048-85BDC9FD1C3A}</a:tableStyleId>
              </a:tblPr>
              <a:tblGrid>
                <a:gridCol w="5607026">
                  <a:extLst>
                    <a:ext uri="{9D8B030D-6E8A-4147-A177-3AD203B41FA5}">
                      <a16:colId xmlns:a16="http://schemas.microsoft.com/office/drawing/2014/main" val="3264494552"/>
                    </a:ext>
                  </a:extLst>
                </a:gridCol>
                <a:gridCol w="1091680">
                  <a:extLst>
                    <a:ext uri="{9D8B030D-6E8A-4147-A177-3AD203B41FA5}">
                      <a16:colId xmlns:a16="http://schemas.microsoft.com/office/drawing/2014/main" val="315042833"/>
                    </a:ext>
                  </a:extLst>
                </a:gridCol>
                <a:gridCol w="753130">
                  <a:extLst>
                    <a:ext uri="{9D8B030D-6E8A-4147-A177-3AD203B41FA5}">
                      <a16:colId xmlns:a16="http://schemas.microsoft.com/office/drawing/2014/main" val="495753262"/>
                    </a:ext>
                  </a:extLst>
                </a:gridCol>
              </a:tblGrid>
              <a:tr h="272567">
                <a:tc>
                  <a:txBody>
                    <a:bodyPr/>
                    <a:lstStyle/>
                    <a:p>
                      <a:pPr>
                        <a:lnSpc>
                          <a:spcPct val="107000"/>
                        </a:lnSpc>
                      </a:pPr>
                      <a:endParaRPr lang="en-US" sz="1800" b="0">
                        <a:solidFill>
                          <a:schemeClr val="tx1"/>
                        </a:solidFill>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until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status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3605823"/>
                  </a:ext>
                </a:extLst>
              </a:tr>
              <a:tr h="272567">
                <a:tc>
                  <a:txBody>
                    <a:bodyPr/>
                    <a:lstStyle/>
                    <a:p>
                      <a:pPr marL="0" marR="0" algn="just">
                        <a:lnSpc>
                          <a:spcPct val="107000"/>
                        </a:lnSpc>
                        <a:spcBef>
                          <a:spcPts val="0"/>
                        </a:spcBef>
                        <a:spcAft>
                          <a:spcPts val="0"/>
                        </a:spcAft>
                      </a:pPr>
                      <a:r>
                        <a:rPr lang="en-US" sz="1800" b="0">
                          <a:solidFill>
                            <a:schemeClr val="tx1"/>
                          </a:solidFill>
                          <a:effectLst/>
                        </a:rPr>
                        <a:t>Concept note agreed within CI </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chemeClr val="tx1"/>
                          </a:solidFill>
                          <a:effectLst/>
                        </a:rPr>
                        <a:t>5-March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done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4020348"/>
                  </a:ext>
                </a:extLst>
              </a:tr>
              <a:tr h="272567">
                <a:tc>
                  <a:txBody>
                    <a:bodyPr/>
                    <a:lstStyle/>
                    <a:p>
                      <a:pPr marL="0" marR="0" algn="just">
                        <a:lnSpc>
                          <a:spcPct val="107000"/>
                        </a:lnSpc>
                        <a:spcBef>
                          <a:spcPts val="0"/>
                        </a:spcBef>
                        <a:spcAft>
                          <a:spcPts val="0"/>
                        </a:spcAft>
                      </a:pPr>
                      <a:r>
                        <a:rPr lang="en-US" sz="1800" b="0">
                          <a:solidFill>
                            <a:schemeClr val="tx1"/>
                          </a:solidFill>
                          <a:effectLst/>
                        </a:rPr>
                        <a:t>ADB, MoF informed about the CN</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chemeClr val="tx1"/>
                          </a:solidFill>
                          <a:effectLst/>
                        </a:rPr>
                        <a:t>5-March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done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82277685"/>
                  </a:ext>
                </a:extLst>
              </a:tr>
              <a:tr h="272567">
                <a:tc>
                  <a:txBody>
                    <a:bodyPr/>
                    <a:lstStyle/>
                    <a:p>
                      <a:pPr marL="0" marR="0" algn="just">
                        <a:lnSpc>
                          <a:spcPct val="107000"/>
                        </a:lnSpc>
                        <a:spcBef>
                          <a:spcPts val="0"/>
                        </a:spcBef>
                        <a:spcAft>
                          <a:spcPts val="0"/>
                        </a:spcAft>
                      </a:pPr>
                      <a:r>
                        <a:rPr lang="en-US" sz="1800" b="0">
                          <a:solidFill>
                            <a:schemeClr val="tx1"/>
                          </a:solidFill>
                          <a:effectLst/>
                        </a:rPr>
                        <a:t>Inputs delivered by responsible persons from CI</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chemeClr val="tx1"/>
                          </a:solidFill>
                          <a:effectLst/>
                        </a:rPr>
                        <a:t>30-April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done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8365604"/>
                  </a:ext>
                </a:extLst>
              </a:tr>
              <a:tr h="273507">
                <a:tc>
                  <a:txBody>
                    <a:bodyPr/>
                    <a:lstStyle/>
                    <a:p>
                      <a:pPr marL="0" marR="0" algn="just">
                        <a:lnSpc>
                          <a:spcPct val="107000"/>
                        </a:lnSpc>
                        <a:spcBef>
                          <a:spcPts val="0"/>
                        </a:spcBef>
                        <a:spcAft>
                          <a:spcPts val="0"/>
                        </a:spcAft>
                      </a:pPr>
                      <a:r>
                        <a:rPr lang="en-US" sz="1800" b="0">
                          <a:solidFill>
                            <a:schemeClr val="tx1"/>
                          </a:solidFill>
                          <a:effectLst/>
                        </a:rPr>
                        <a:t>CN discussed at CAREC secretariate retreat in Almaty</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chemeClr val="tx1"/>
                          </a:solidFill>
                          <a:effectLst/>
                        </a:rPr>
                        <a:t>5 May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done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873475"/>
                  </a:ext>
                </a:extLst>
              </a:tr>
              <a:tr h="273507">
                <a:tc>
                  <a:txBody>
                    <a:bodyPr/>
                    <a:lstStyle/>
                    <a:p>
                      <a:pPr marL="0" marR="0" algn="just">
                        <a:lnSpc>
                          <a:spcPct val="107000"/>
                        </a:lnSpc>
                        <a:spcBef>
                          <a:spcPts val="0"/>
                        </a:spcBef>
                        <a:spcAft>
                          <a:spcPts val="0"/>
                        </a:spcAft>
                      </a:pPr>
                      <a:r>
                        <a:rPr lang="en-US" sz="1800" b="1" err="1">
                          <a:solidFill>
                            <a:schemeClr val="tx1"/>
                          </a:solidFill>
                          <a:effectLst/>
                        </a:rPr>
                        <a:t>SOM</a:t>
                      </a:r>
                      <a:r>
                        <a:rPr lang="en-US" sz="1800" b="1">
                          <a:solidFill>
                            <a:schemeClr val="tx1"/>
                          </a:solidFill>
                          <a:effectLst/>
                        </a:rPr>
                        <a:t> briefed, discussion of the basic orientation</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solidFill>
                            <a:schemeClr val="tx1"/>
                          </a:solidFill>
                          <a:effectLst/>
                        </a:rPr>
                        <a:t>28 June</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3830515"/>
                  </a:ext>
                </a:extLst>
              </a:tr>
              <a:tr h="273507">
                <a:tc>
                  <a:txBody>
                    <a:bodyPr/>
                    <a:lstStyle/>
                    <a:p>
                      <a:pPr marL="0" marR="0" algn="just">
                        <a:lnSpc>
                          <a:spcPct val="107000"/>
                        </a:lnSpc>
                        <a:spcBef>
                          <a:spcPts val="0"/>
                        </a:spcBef>
                        <a:spcAft>
                          <a:spcPts val="0"/>
                        </a:spcAft>
                      </a:pPr>
                      <a:r>
                        <a:rPr lang="en-US" sz="1800" b="1">
                          <a:solidFill>
                            <a:schemeClr val="tx1"/>
                          </a:solidFill>
                          <a:effectLst/>
                        </a:rPr>
                        <a:t>Lead author submits first draft to Publication Board</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solidFill>
                            <a:schemeClr val="tx1"/>
                          </a:solidFill>
                          <a:effectLst/>
                        </a:rPr>
                        <a:t>10 July</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4408705"/>
                  </a:ext>
                </a:extLst>
              </a:tr>
              <a:tr h="272567">
                <a:tc>
                  <a:txBody>
                    <a:bodyPr/>
                    <a:lstStyle/>
                    <a:p>
                      <a:pPr marL="0" marR="0" algn="just">
                        <a:lnSpc>
                          <a:spcPct val="107000"/>
                        </a:lnSpc>
                        <a:spcBef>
                          <a:spcPts val="0"/>
                        </a:spcBef>
                        <a:spcAft>
                          <a:spcPts val="0"/>
                        </a:spcAft>
                      </a:pPr>
                      <a:r>
                        <a:rPr lang="en-US" sz="1800" b="0">
                          <a:solidFill>
                            <a:schemeClr val="tx1"/>
                          </a:solidFill>
                          <a:effectLst/>
                        </a:rPr>
                        <a:t>Internal CI review of the report</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chemeClr val="tx1"/>
                          </a:solidFill>
                          <a:effectLst/>
                        </a:rPr>
                        <a:t>20-July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65251192"/>
                  </a:ext>
                </a:extLst>
              </a:tr>
              <a:tr h="272567">
                <a:tc>
                  <a:txBody>
                    <a:bodyPr/>
                    <a:lstStyle/>
                    <a:p>
                      <a:pPr marL="0" marR="0" algn="just">
                        <a:lnSpc>
                          <a:spcPct val="107000"/>
                        </a:lnSpc>
                        <a:spcBef>
                          <a:spcPts val="0"/>
                        </a:spcBef>
                        <a:spcAft>
                          <a:spcPts val="0"/>
                        </a:spcAft>
                      </a:pPr>
                      <a:r>
                        <a:rPr lang="en-US" sz="1800" b="0">
                          <a:solidFill>
                            <a:schemeClr val="tx1"/>
                          </a:solidFill>
                          <a:effectLst/>
                        </a:rPr>
                        <a:t>Revisions</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chemeClr val="tx1"/>
                          </a:solidFill>
                          <a:effectLst/>
                        </a:rPr>
                        <a:t>30-July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7252235"/>
                  </a:ext>
                </a:extLst>
              </a:tr>
              <a:tr h="272567">
                <a:tc>
                  <a:txBody>
                    <a:bodyPr/>
                    <a:lstStyle/>
                    <a:p>
                      <a:pPr marL="0" marR="0" algn="just">
                        <a:lnSpc>
                          <a:spcPct val="107000"/>
                        </a:lnSpc>
                        <a:spcBef>
                          <a:spcPts val="0"/>
                        </a:spcBef>
                        <a:spcAft>
                          <a:spcPts val="0"/>
                        </a:spcAft>
                      </a:pPr>
                      <a:r>
                        <a:rPr lang="en-US" sz="1800" b="1">
                          <a:solidFill>
                            <a:schemeClr val="tx1"/>
                          </a:solidFill>
                          <a:effectLst/>
                        </a:rPr>
                        <a:t>External review, country consultations</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solidFill>
                            <a:schemeClr val="tx1"/>
                          </a:solidFill>
                          <a:effectLst/>
                        </a:rPr>
                        <a:t>15-Aug</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7116045"/>
                  </a:ext>
                </a:extLst>
              </a:tr>
              <a:tr h="272567">
                <a:tc>
                  <a:txBody>
                    <a:bodyPr/>
                    <a:lstStyle/>
                    <a:p>
                      <a:pPr marL="0" marR="0" algn="just">
                        <a:lnSpc>
                          <a:spcPct val="107000"/>
                        </a:lnSpc>
                        <a:spcBef>
                          <a:spcPts val="0"/>
                        </a:spcBef>
                        <a:spcAft>
                          <a:spcPts val="0"/>
                        </a:spcAft>
                      </a:pPr>
                      <a:r>
                        <a:rPr lang="en-US" sz="1800" b="1">
                          <a:solidFill>
                            <a:schemeClr val="tx1"/>
                          </a:solidFill>
                          <a:effectLst/>
                        </a:rPr>
                        <a:t>Revisions after external reviews</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solidFill>
                            <a:schemeClr val="tx1"/>
                          </a:solidFill>
                          <a:effectLst/>
                        </a:rPr>
                        <a:t>30-Aug</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3172593"/>
                  </a:ext>
                </a:extLst>
              </a:tr>
              <a:tr h="272567">
                <a:tc>
                  <a:txBody>
                    <a:bodyPr/>
                    <a:lstStyle/>
                    <a:p>
                      <a:pPr marL="0" marR="0" algn="just">
                        <a:lnSpc>
                          <a:spcPct val="107000"/>
                        </a:lnSpc>
                        <a:spcBef>
                          <a:spcPts val="0"/>
                        </a:spcBef>
                        <a:spcAft>
                          <a:spcPts val="0"/>
                        </a:spcAft>
                      </a:pPr>
                      <a:r>
                        <a:rPr lang="en-US" sz="1800" b="0">
                          <a:solidFill>
                            <a:schemeClr val="tx1"/>
                          </a:solidFill>
                          <a:effectLst/>
                        </a:rPr>
                        <a:t>English editing</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chemeClr val="tx1"/>
                          </a:solidFill>
                          <a:effectLst/>
                        </a:rPr>
                        <a:t>15-Sep</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8897835"/>
                  </a:ext>
                </a:extLst>
              </a:tr>
              <a:tr h="272567">
                <a:tc>
                  <a:txBody>
                    <a:bodyPr/>
                    <a:lstStyle/>
                    <a:p>
                      <a:pPr marL="0" marR="0" algn="just">
                        <a:lnSpc>
                          <a:spcPct val="107000"/>
                        </a:lnSpc>
                        <a:spcBef>
                          <a:spcPts val="0"/>
                        </a:spcBef>
                        <a:spcAft>
                          <a:spcPts val="0"/>
                        </a:spcAft>
                      </a:pPr>
                      <a:r>
                        <a:rPr lang="en-US" sz="1800" b="0">
                          <a:solidFill>
                            <a:schemeClr val="tx1"/>
                          </a:solidFill>
                          <a:effectLst/>
                        </a:rPr>
                        <a:t>Translation to Russian</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chemeClr val="tx1"/>
                          </a:solidFill>
                          <a:effectLst/>
                        </a:rPr>
                        <a:t>20-Sep</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6205040"/>
                  </a:ext>
                </a:extLst>
              </a:tr>
              <a:tr h="272567">
                <a:tc>
                  <a:txBody>
                    <a:bodyPr/>
                    <a:lstStyle/>
                    <a:p>
                      <a:pPr marL="0" marR="0" algn="just">
                        <a:lnSpc>
                          <a:spcPct val="107000"/>
                        </a:lnSpc>
                        <a:spcBef>
                          <a:spcPts val="0"/>
                        </a:spcBef>
                        <a:spcAft>
                          <a:spcPts val="0"/>
                        </a:spcAft>
                      </a:pPr>
                      <a:r>
                        <a:rPr lang="en-US" sz="1800" b="1">
                          <a:solidFill>
                            <a:schemeClr val="tx1"/>
                          </a:solidFill>
                          <a:effectLst/>
                        </a:rPr>
                        <a:t>Short policy paper (first draft)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solidFill>
                            <a:schemeClr val="tx1"/>
                          </a:solidFill>
                          <a:effectLst/>
                        </a:rPr>
                        <a:t>15-Sep</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3229971"/>
                  </a:ext>
                </a:extLst>
              </a:tr>
              <a:tr h="272567">
                <a:tc>
                  <a:txBody>
                    <a:bodyPr/>
                    <a:lstStyle/>
                    <a:p>
                      <a:pPr marL="0" marR="0" algn="just">
                        <a:lnSpc>
                          <a:spcPct val="107000"/>
                        </a:lnSpc>
                        <a:spcBef>
                          <a:spcPts val="0"/>
                        </a:spcBef>
                        <a:spcAft>
                          <a:spcPts val="0"/>
                        </a:spcAft>
                      </a:pPr>
                      <a:r>
                        <a:rPr lang="en-US" sz="1800" b="1">
                          <a:solidFill>
                            <a:schemeClr val="tx1"/>
                          </a:solidFill>
                          <a:effectLst/>
                        </a:rPr>
                        <a:t>Consultations, Short policy paper (revised draft)</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solidFill>
                            <a:schemeClr val="tx1"/>
                          </a:solidFill>
                          <a:effectLst/>
                        </a:rPr>
                        <a:t>30-Sep</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4833541"/>
                  </a:ext>
                </a:extLst>
              </a:tr>
              <a:tr h="272567">
                <a:tc>
                  <a:txBody>
                    <a:bodyPr/>
                    <a:lstStyle/>
                    <a:p>
                      <a:pPr marL="0" marR="0" algn="just">
                        <a:lnSpc>
                          <a:spcPct val="107000"/>
                        </a:lnSpc>
                        <a:spcBef>
                          <a:spcPts val="0"/>
                        </a:spcBef>
                        <a:spcAft>
                          <a:spcPts val="0"/>
                        </a:spcAft>
                      </a:pPr>
                      <a:r>
                        <a:rPr lang="en-US" sz="1800" b="0">
                          <a:solidFill>
                            <a:schemeClr val="tx1"/>
                          </a:solidFill>
                          <a:effectLst/>
                        </a:rPr>
                        <a:t>Translation of short policy paper to Russian</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solidFill>
                            <a:schemeClr val="tx1"/>
                          </a:solidFill>
                          <a:effectLst/>
                        </a:rPr>
                        <a:t>15-Oct</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2715227"/>
                  </a:ext>
                </a:extLst>
              </a:tr>
              <a:tr h="272567">
                <a:tc>
                  <a:txBody>
                    <a:bodyPr/>
                    <a:lstStyle/>
                    <a:p>
                      <a:pPr marL="0" marR="0" algn="just">
                        <a:lnSpc>
                          <a:spcPct val="107000"/>
                        </a:lnSpc>
                        <a:spcBef>
                          <a:spcPts val="0"/>
                        </a:spcBef>
                        <a:spcAft>
                          <a:spcPts val="0"/>
                        </a:spcAft>
                      </a:pPr>
                      <a:r>
                        <a:rPr lang="en-US" sz="1800" b="1">
                          <a:solidFill>
                            <a:schemeClr val="tx1"/>
                          </a:solidFill>
                          <a:effectLst/>
                        </a:rPr>
                        <a:t>Ministerial conference</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solidFill>
                            <a:schemeClr val="tx1"/>
                          </a:solidFill>
                          <a:effectLst/>
                        </a:rPr>
                        <a:t>Nov</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1601129"/>
                  </a:ext>
                </a:extLst>
              </a:tr>
              <a:tr h="272567">
                <a:tc>
                  <a:txBody>
                    <a:bodyPr/>
                    <a:lstStyle/>
                    <a:p>
                      <a:pPr marL="0" marR="0" algn="just">
                        <a:lnSpc>
                          <a:spcPct val="107000"/>
                        </a:lnSpc>
                        <a:spcBef>
                          <a:spcPts val="0"/>
                        </a:spcBef>
                        <a:spcAft>
                          <a:spcPts val="0"/>
                        </a:spcAft>
                      </a:pPr>
                      <a:r>
                        <a:rPr lang="en-US" sz="1800" b="1">
                          <a:solidFill>
                            <a:schemeClr val="tx1"/>
                          </a:solidFill>
                          <a:effectLst/>
                        </a:rPr>
                        <a:t>Publishing</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solidFill>
                            <a:schemeClr val="tx1"/>
                          </a:solidFill>
                          <a:effectLst/>
                        </a:rPr>
                        <a:t>Nov</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5780813"/>
                  </a:ext>
                </a:extLst>
              </a:tr>
              <a:tr h="272567">
                <a:tc>
                  <a:txBody>
                    <a:bodyPr/>
                    <a:lstStyle/>
                    <a:p>
                      <a:pPr marL="0" marR="0" algn="just">
                        <a:lnSpc>
                          <a:spcPct val="107000"/>
                        </a:lnSpc>
                        <a:spcBef>
                          <a:spcPts val="0"/>
                        </a:spcBef>
                        <a:spcAft>
                          <a:spcPts val="0"/>
                        </a:spcAft>
                      </a:pPr>
                      <a:r>
                        <a:rPr lang="en-US" sz="1800" b="1">
                          <a:solidFill>
                            <a:schemeClr val="tx1"/>
                          </a:solidFill>
                          <a:effectLst/>
                        </a:rPr>
                        <a:t>Policy Dialog Webinar </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a:solidFill>
                            <a:schemeClr val="tx1"/>
                          </a:solidFill>
                          <a:effectLst/>
                        </a:rPr>
                        <a:t>Nov</a:t>
                      </a:r>
                      <a:endPar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solidFill>
                            <a:schemeClr val="tx1"/>
                          </a:solidFill>
                          <a:effectLst/>
                        </a:rPr>
                        <a:t> </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9054438"/>
                  </a:ext>
                </a:extLst>
              </a:tr>
            </a:tbl>
          </a:graphicData>
        </a:graphic>
      </p:graphicFrame>
      <p:pic>
        <p:nvPicPr>
          <p:cNvPr id="6" name="Picture 5">
            <a:extLst>
              <a:ext uri="{FF2B5EF4-FFF2-40B4-BE49-F238E27FC236}">
                <a16:creationId xmlns:a16="http://schemas.microsoft.com/office/drawing/2014/main" id="{DFECC031-B657-FA3D-324E-CB3F4DCF6CC5}"/>
              </a:ext>
            </a:extLst>
          </p:cNvPr>
          <p:cNvPicPr>
            <a:picLocks noChangeAspect="1"/>
          </p:cNvPicPr>
          <p:nvPr/>
        </p:nvPicPr>
        <p:blipFill>
          <a:blip r:embed="rId2"/>
          <a:stretch>
            <a:fillRect/>
          </a:stretch>
        </p:blipFill>
        <p:spPr>
          <a:xfrm>
            <a:off x="0" y="3107589"/>
            <a:ext cx="3447393" cy="2294084"/>
          </a:xfrm>
          <a:prstGeom prst="rect">
            <a:avLst/>
          </a:prstGeom>
        </p:spPr>
      </p:pic>
    </p:spTree>
    <p:extLst>
      <p:ext uri="{BB962C8B-B14F-4D97-AF65-F5344CB8AC3E}">
        <p14:creationId xmlns:p14="http://schemas.microsoft.com/office/powerpoint/2010/main" val="3192134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331166" y="1116372"/>
            <a:ext cx="2422544" cy="533400"/>
          </a:xfrm>
          <a:ln>
            <a:noFill/>
          </a:ln>
        </p:spPr>
        <p:txBody>
          <a:bodyPr/>
          <a:lstStyle/>
          <a:p>
            <a:r>
              <a:rPr lang="en-US" sz="2800" b="1">
                <a:solidFill>
                  <a:schemeClr val="bg1"/>
                </a:solidFill>
              </a:rPr>
              <a:t>Next steps</a:t>
            </a:r>
          </a:p>
        </p:txBody>
      </p:sp>
      <p:sp>
        <p:nvSpPr>
          <p:cNvPr id="2" name="Slide Number Placeholder 1">
            <a:extLst>
              <a:ext uri="{FF2B5EF4-FFF2-40B4-BE49-F238E27FC236}">
                <a16:creationId xmlns:a16="http://schemas.microsoft.com/office/drawing/2014/main" id="{B5D24EB9-73C4-4FD0-A1CE-3EE8DFD1E110}"/>
              </a:ext>
            </a:extLst>
          </p:cNvPr>
          <p:cNvSpPr>
            <a:spLocks noGrp="1"/>
          </p:cNvSpPr>
          <p:nvPr>
            <p:ph type="sldNum" sz="quarter" idx="12"/>
          </p:nvPr>
        </p:nvSpPr>
        <p:spPr>
          <a:xfrm>
            <a:off x="11115675" y="6356351"/>
            <a:ext cx="539750" cy="365125"/>
          </a:xfrm>
        </p:spPr>
        <p:txBody>
          <a:bodyPr/>
          <a:lstStyle/>
          <a:p>
            <a:pPr>
              <a:defRPr/>
            </a:pPr>
            <a:fld id="{5DA48BDE-B97F-4ABB-8F80-A48EEF87A807}" type="slidenum">
              <a:rPr lang="ru-RU" smtClean="0"/>
              <a:pPr>
                <a:defRPr/>
              </a:pPr>
              <a:t>13</a:t>
            </a:fld>
            <a:endParaRPr lang="ru-RU"/>
          </a:p>
        </p:txBody>
      </p:sp>
      <p:sp>
        <p:nvSpPr>
          <p:cNvPr id="4" name="TextBox 3">
            <a:extLst>
              <a:ext uri="{FF2B5EF4-FFF2-40B4-BE49-F238E27FC236}">
                <a16:creationId xmlns:a16="http://schemas.microsoft.com/office/drawing/2014/main" id="{58CD03A4-8233-4C3F-AC02-C5C95853287B}"/>
              </a:ext>
            </a:extLst>
          </p:cNvPr>
          <p:cNvSpPr txBox="1"/>
          <p:nvPr/>
        </p:nvSpPr>
        <p:spPr>
          <a:xfrm>
            <a:off x="3825765" y="1024803"/>
            <a:ext cx="7367229" cy="4469685"/>
          </a:xfrm>
          <a:prstGeom prst="rect">
            <a:avLst/>
          </a:prstGeom>
          <a:noFill/>
        </p:spPr>
        <p:txBody>
          <a:bodyPr wrap="square" rtlCol="0">
            <a:spAutoFit/>
          </a:bodyPr>
          <a:lstStyle/>
          <a:p>
            <a:pPr marL="342900" indent="-342900">
              <a:spcAft>
                <a:spcPts val="3600"/>
              </a:spcAft>
              <a:buSzPct val="200000"/>
              <a:buFont typeface="Wingdings" panose="05000000000000000000" pitchFamily="2" charset="2"/>
              <a:buChar char="Ø"/>
            </a:pPr>
            <a:r>
              <a:rPr lang="en-US" sz="2400" b="1">
                <a:latin typeface="+mj-lt"/>
              </a:rPr>
              <a:t>1. </a:t>
            </a:r>
            <a:r>
              <a:rPr lang="en-US" sz="2400" b="1">
                <a:solidFill>
                  <a:srgbClr val="FF0000"/>
                </a:solidFill>
                <a:latin typeface="+mj-lt"/>
              </a:rPr>
              <a:t>Finalizing</a:t>
            </a:r>
            <a:r>
              <a:rPr lang="en-US" sz="2400" b="1">
                <a:latin typeface="+mj-lt"/>
              </a:rPr>
              <a:t> the first draft of the report</a:t>
            </a:r>
          </a:p>
          <a:p>
            <a:pPr marL="342900" indent="-342900">
              <a:spcAft>
                <a:spcPts val="3600"/>
              </a:spcAft>
              <a:buSzPct val="200000"/>
              <a:buFont typeface="Wingdings" panose="05000000000000000000" pitchFamily="2" charset="2"/>
              <a:buChar char="Ø"/>
            </a:pPr>
            <a:r>
              <a:rPr lang="en-US" sz="2400" b="1">
                <a:latin typeface="+mj-lt"/>
              </a:rPr>
              <a:t>3. Reviewing, discussing and </a:t>
            </a:r>
            <a:r>
              <a:rPr lang="en-US" sz="2400" b="1">
                <a:solidFill>
                  <a:srgbClr val="FF0000"/>
                </a:solidFill>
                <a:latin typeface="+mj-lt"/>
              </a:rPr>
              <a:t>revising</a:t>
            </a:r>
            <a:r>
              <a:rPr lang="en-US" sz="2400" b="1">
                <a:latin typeface="+mj-lt"/>
              </a:rPr>
              <a:t> the report</a:t>
            </a:r>
          </a:p>
          <a:p>
            <a:pPr marL="342900" indent="-342900">
              <a:spcAft>
                <a:spcPts val="3600"/>
              </a:spcAft>
              <a:buSzPct val="200000"/>
              <a:buFont typeface="Wingdings" panose="05000000000000000000" pitchFamily="2" charset="2"/>
              <a:buChar char="Ø"/>
            </a:pPr>
            <a:r>
              <a:rPr lang="en-US" sz="2400" b="1">
                <a:latin typeface="+mj-lt"/>
              </a:rPr>
              <a:t>4. </a:t>
            </a:r>
            <a:r>
              <a:rPr lang="en-US" sz="2400" b="1">
                <a:solidFill>
                  <a:srgbClr val="FF0000"/>
                </a:solidFill>
                <a:latin typeface="+mj-lt"/>
              </a:rPr>
              <a:t>Condensation of</a:t>
            </a:r>
            <a:r>
              <a:rPr lang="en-US" sz="2400" b="1">
                <a:latin typeface="+mj-lt"/>
              </a:rPr>
              <a:t> the report narrative and recommendations to the short document to be presented at the MC</a:t>
            </a:r>
          </a:p>
          <a:p>
            <a:pPr marL="342900" indent="-342900">
              <a:spcAft>
                <a:spcPts val="3600"/>
              </a:spcAft>
              <a:buSzPct val="200000"/>
              <a:buFont typeface="Wingdings" panose="05000000000000000000" pitchFamily="2" charset="2"/>
              <a:buChar char="Ø"/>
            </a:pPr>
            <a:r>
              <a:rPr lang="en-US" sz="2400" b="1">
                <a:latin typeface="+mj-lt"/>
              </a:rPr>
              <a:t>5. Designing and preparing policy dialog </a:t>
            </a:r>
            <a:r>
              <a:rPr lang="en-US" sz="2400" b="1">
                <a:solidFill>
                  <a:srgbClr val="FF0000"/>
                </a:solidFill>
                <a:latin typeface="+mj-lt"/>
              </a:rPr>
              <a:t>events </a:t>
            </a:r>
          </a:p>
          <a:p>
            <a:pPr marL="0" marR="0" algn="just">
              <a:lnSpc>
                <a:spcPct val="107000"/>
              </a:lnSpc>
              <a:spcBef>
                <a:spcPts val="0"/>
              </a:spcBef>
              <a:spcAft>
                <a:spcPts val="360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ere's what happened when I climbed stairs everyday for a month - Times of  India">
            <a:extLst>
              <a:ext uri="{FF2B5EF4-FFF2-40B4-BE49-F238E27FC236}">
                <a16:creationId xmlns:a16="http://schemas.microsoft.com/office/drawing/2014/main" id="{FAEFE9A9-9FC4-4B94-95E5-30A2A4948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60" y="3429000"/>
            <a:ext cx="3277343" cy="244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028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127000" y="112392"/>
            <a:ext cx="11722100" cy="884238"/>
          </a:xfrm>
          <a:ln>
            <a:noFill/>
          </a:ln>
        </p:spPr>
        <p:txBody>
          <a:bodyPr/>
          <a:lstStyle/>
          <a:p>
            <a:r>
              <a:rPr lang="en-US" sz="2400">
                <a:solidFill>
                  <a:srgbClr val="0070C0"/>
                </a:solidFill>
                <a:latin typeface="Bookman Old Style" pitchFamily="18" charset="0"/>
              </a:rPr>
              <a:t> </a:t>
            </a:r>
            <a:endParaRPr lang="ru-RU" sz="2400">
              <a:solidFill>
                <a:srgbClr val="0070C0"/>
              </a:solidFill>
              <a:latin typeface="Bookman Old Style" pitchFamily="18" charset="0"/>
            </a:endParaRPr>
          </a:p>
        </p:txBody>
      </p:sp>
      <p:sp>
        <p:nvSpPr>
          <p:cNvPr id="4" name="Slide Number Placeholder 3">
            <a:extLst>
              <a:ext uri="{FF2B5EF4-FFF2-40B4-BE49-F238E27FC236}">
                <a16:creationId xmlns:a16="http://schemas.microsoft.com/office/drawing/2014/main" id="{87C595F9-3D12-46C1-B45E-53BCFE232594}"/>
              </a:ext>
            </a:extLst>
          </p:cNvPr>
          <p:cNvSpPr>
            <a:spLocks noGrp="1"/>
          </p:cNvSpPr>
          <p:nvPr>
            <p:ph type="sldNum" sz="quarter" idx="12"/>
          </p:nvPr>
        </p:nvSpPr>
        <p:spPr/>
        <p:txBody>
          <a:bodyPr/>
          <a:lstStyle/>
          <a:p>
            <a:pPr>
              <a:defRPr/>
            </a:pPr>
            <a:fld id="{5DA48BDE-B97F-4ABB-8F80-A48EEF87A807}" type="slidenum">
              <a:rPr lang="ru-RU" smtClean="0"/>
              <a:pPr>
                <a:defRPr/>
              </a:pPr>
              <a:t>14</a:t>
            </a:fld>
            <a:endParaRPr lang="ru-RU"/>
          </a:p>
        </p:txBody>
      </p:sp>
      <p:sp>
        <p:nvSpPr>
          <p:cNvPr id="2" name="TextBox 1"/>
          <p:cNvSpPr txBox="1"/>
          <p:nvPr/>
        </p:nvSpPr>
        <p:spPr>
          <a:xfrm>
            <a:off x="3825766" y="705268"/>
            <a:ext cx="7687003" cy="4555093"/>
          </a:xfrm>
          <a:prstGeom prst="rect">
            <a:avLst/>
          </a:prstGeom>
          <a:noFill/>
        </p:spPr>
        <p:txBody>
          <a:bodyPr wrap="square" rtlCol="0">
            <a:spAutoFit/>
          </a:bodyPr>
          <a:lstStyle/>
          <a:p>
            <a:pPr algn="ctr"/>
            <a:endParaRPr lang="en-US" sz="2800" b="1">
              <a:solidFill>
                <a:srgbClr val="0070C0"/>
              </a:solidFill>
              <a:latin typeface="Bookman Old Style" pitchFamily="18" charset="0"/>
            </a:endParaRPr>
          </a:p>
          <a:p>
            <a:pPr algn="ctr"/>
            <a:endParaRPr lang="en-US" sz="2800" b="1">
              <a:solidFill>
                <a:srgbClr val="0070C0"/>
              </a:solidFill>
              <a:latin typeface="Bookman Old Style" pitchFamily="18" charset="0"/>
            </a:endParaRPr>
          </a:p>
          <a:p>
            <a:pPr algn="ctr"/>
            <a:r>
              <a:rPr lang="en-US" sz="2800" b="1">
                <a:solidFill>
                  <a:srgbClr val="0070C0"/>
                </a:solidFill>
                <a:latin typeface="+mj-lt"/>
              </a:rPr>
              <a:t>Looking forward to your suggestions and </a:t>
            </a:r>
          </a:p>
          <a:p>
            <a:pPr algn="ctr"/>
            <a:r>
              <a:rPr lang="en-US" sz="2800" b="1">
                <a:solidFill>
                  <a:srgbClr val="0070C0"/>
                </a:solidFill>
                <a:latin typeface="+mj-lt"/>
              </a:rPr>
              <a:t>a fruitful exchange of views!</a:t>
            </a:r>
          </a:p>
          <a:p>
            <a:pPr algn="ctr"/>
            <a:endParaRPr lang="en-US" sz="2800" b="1">
              <a:solidFill>
                <a:srgbClr val="0070C0"/>
              </a:solidFill>
              <a:latin typeface="+mj-lt"/>
            </a:endParaRPr>
          </a:p>
          <a:p>
            <a:pPr algn="ctr"/>
            <a:endParaRPr lang="en-US" sz="2000">
              <a:solidFill>
                <a:srgbClr val="0070C0"/>
              </a:solidFill>
              <a:latin typeface="Bookman Old Style" pitchFamily="18" charset="0"/>
            </a:endParaRPr>
          </a:p>
          <a:p>
            <a:pPr algn="ctr"/>
            <a:endParaRPr lang="en-US" sz="2000">
              <a:solidFill>
                <a:srgbClr val="0070C0"/>
              </a:solidFill>
              <a:latin typeface="Bookman Old Style" pitchFamily="18" charset="0"/>
            </a:endParaRPr>
          </a:p>
          <a:p>
            <a:endParaRPr lang="en-US" sz="2000">
              <a:solidFill>
                <a:srgbClr val="0070C0"/>
              </a:solidFill>
              <a:latin typeface="Bookman Old Style" pitchFamily="18" charset="0"/>
            </a:endParaRPr>
          </a:p>
          <a:p>
            <a:endParaRPr lang="en-US" sz="2000">
              <a:solidFill>
                <a:srgbClr val="0070C0"/>
              </a:solidFill>
              <a:latin typeface="+mj-lt"/>
            </a:endParaRPr>
          </a:p>
          <a:p>
            <a:r>
              <a:rPr lang="en-US" sz="2000">
                <a:solidFill>
                  <a:srgbClr val="0070C0"/>
                </a:solidFill>
                <a:latin typeface="+mj-lt"/>
                <a:hlinkClick r:id="rId2"/>
              </a:rPr>
              <a:t>https://www.carecinstitute.org/</a:t>
            </a:r>
            <a:r>
              <a:rPr lang="en-US" sz="2000">
                <a:solidFill>
                  <a:srgbClr val="0070C0"/>
                </a:solidFill>
                <a:latin typeface="+mj-lt"/>
              </a:rPr>
              <a:t> </a:t>
            </a:r>
          </a:p>
          <a:p>
            <a:endParaRPr lang="en-US" sz="1000">
              <a:solidFill>
                <a:srgbClr val="0070C0"/>
              </a:solidFill>
              <a:latin typeface="+mj-lt"/>
            </a:endParaRPr>
          </a:p>
          <a:p>
            <a:endParaRPr lang="en-US" sz="2000">
              <a:solidFill>
                <a:srgbClr val="0070C0"/>
              </a:solidFill>
              <a:latin typeface="+mj-lt"/>
            </a:endParaRPr>
          </a:p>
          <a:p>
            <a:pPr algn="ctr"/>
            <a:endParaRPr lang="en-US" sz="2000">
              <a:solidFill>
                <a:srgbClr val="0070C0"/>
              </a:solidFill>
              <a:latin typeface="Bookman Old Style" pitchFamily="18" charset="0"/>
            </a:endParaRPr>
          </a:p>
        </p:txBody>
      </p:sp>
      <p:sp>
        <p:nvSpPr>
          <p:cNvPr id="5" name="Заголовок 2">
            <a:extLst>
              <a:ext uri="{FF2B5EF4-FFF2-40B4-BE49-F238E27FC236}">
                <a16:creationId xmlns:a16="http://schemas.microsoft.com/office/drawing/2014/main" id="{D64CB79F-8944-36F9-805D-8A157CC83149}"/>
              </a:ext>
            </a:extLst>
          </p:cNvPr>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GB" b="1"/>
              <a:t>Central Asia Regional Economic Cooperation (CAREC) Institute</a:t>
            </a:r>
          </a:p>
        </p:txBody>
      </p:sp>
    </p:spTree>
    <p:extLst>
      <p:ext uri="{BB962C8B-B14F-4D97-AF65-F5344CB8AC3E}">
        <p14:creationId xmlns:p14="http://schemas.microsoft.com/office/powerpoint/2010/main" val="30804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E997F0-4429-F54D-4AD2-7485B611FB35}"/>
              </a:ext>
            </a:extLst>
          </p:cNvPr>
          <p:cNvPicPr>
            <a:picLocks noChangeAspect="1"/>
          </p:cNvPicPr>
          <p:nvPr/>
        </p:nvPicPr>
        <p:blipFill rotWithShape="1">
          <a:blip r:embed="rId2"/>
          <a:srcRect l="34183" t="13780" r="-1" b="15154"/>
          <a:stretch/>
        </p:blipFill>
        <p:spPr>
          <a:xfrm>
            <a:off x="1" y="0"/>
            <a:ext cx="5050970" cy="6858000"/>
          </a:xfrm>
          <a:prstGeom prst="rect">
            <a:avLst/>
          </a:prstGeom>
        </p:spPr>
      </p:pic>
      <p:sp>
        <p:nvSpPr>
          <p:cNvPr id="2" name="Rectangle 1">
            <a:extLst>
              <a:ext uri="{FF2B5EF4-FFF2-40B4-BE49-F238E27FC236}">
                <a16:creationId xmlns:a16="http://schemas.microsoft.com/office/drawing/2014/main" id="{B684D59A-5092-9676-1EA6-58225CDE9CC9}"/>
              </a:ext>
            </a:extLst>
          </p:cNvPr>
          <p:cNvSpPr/>
          <p:nvPr/>
        </p:nvSpPr>
        <p:spPr>
          <a:xfrm flipH="1" flipV="1">
            <a:off x="0" y="0"/>
            <a:ext cx="12192000" cy="6858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highlight>
                <a:srgbClr val="00FF00"/>
              </a:highlight>
            </a:endParaRPr>
          </a:p>
        </p:txBody>
      </p:sp>
      <p:pic>
        <p:nvPicPr>
          <p:cNvPr id="3" name="Picture 2">
            <a:extLst>
              <a:ext uri="{FF2B5EF4-FFF2-40B4-BE49-F238E27FC236}">
                <a16:creationId xmlns:a16="http://schemas.microsoft.com/office/drawing/2014/main" id="{07C20031-878A-E760-406C-46FC148CD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144" y="311431"/>
            <a:ext cx="1646493" cy="12095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A86B958-AAB1-1C52-E230-502DB47A9CF9}"/>
              </a:ext>
            </a:extLst>
          </p:cNvPr>
          <p:cNvSpPr txBox="1"/>
          <p:nvPr/>
        </p:nvSpPr>
        <p:spPr>
          <a:xfrm>
            <a:off x="5146407" y="1832437"/>
            <a:ext cx="6630672" cy="329320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PH" sz="4000" b="1" i="1">
                <a:solidFill>
                  <a:srgbClr val="000000"/>
                </a:solidFill>
                <a:latin typeface="Antonio Bold" panose="020B0604020202020204" charset="0"/>
                <a:cs typeface="Antonio Bold" panose="020B0604020202020204" charset="0"/>
              </a:rPr>
              <a:t>Preparation of </a:t>
            </a:r>
          </a:p>
          <a:p>
            <a:pPr marL="0" marR="0" lvl="0" indent="0" defTabSz="457200" rtl="0" eaLnBrk="1" fontAlgn="auto" latinLnBrk="0" hangingPunct="1">
              <a:lnSpc>
                <a:spcPct val="100000"/>
              </a:lnSpc>
              <a:spcBef>
                <a:spcPts val="0"/>
              </a:spcBef>
              <a:spcAft>
                <a:spcPts val="0"/>
              </a:spcAft>
              <a:buClrTx/>
              <a:buSzTx/>
              <a:buFontTx/>
              <a:buNone/>
              <a:tabLst/>
              <a:defRPr/>
            </a:pPr>
            <a:endParaRPr lang="en-PH" sz="800" b="1" i="1">
              <a:solidFill>
                <a:srgbClr val="000000"/>
              </a:solidFill>
              <a:latin typeface="Antonio Bold" panose="020B0604020202020204" charset="0"/>
              <a:cs typeface="Antonio Bold" panose="020B0604020202020204" charset="0"/>
            </a:endParaRPr>
          </a:p>
          <a:p>
            <a:pPr lvl="1">
              <a:defRPr/>
            </a:pPr>
            <a:r>
              <a:rPr lang="en-PH" sz="4000" b="1">
                <a:solidFill>
                  <a:srgbClr val="000000"/>
                </a:solidFill>
                <a:latin typeface="Antonio Bold" panose="020B0604020202020204" charset="0"/>
                <a:cs typeface="Antonio Bold" panose="020B0604020202020204" charset="0"/>
              </a:rPr>
              <a:t>Cooperation Framework for Agricultural Development </a:t>
            </a:r>
          </a:p>
          <a:p>
            <a:pPr lvl="1">
              <a:defRPr/>
            </a:pPr>
            <a:r>
              <a:rPr lang="en-PH" sz="4000" b="1">
                <a:solidFill>
                  <a:srgbClr val="000000"/>
                </a:solidFill>
                <a:latin typeface="Antonio Bold" panose="020B0604020202020204" charset="0"/>
                <a:cs typeface="Antonio Bold" panose="020B0604020202020204" charset="0"/>
              </a:rPr>
              <a:t>and Food Security </a:t>
            </a:r>
          </a:p>
          <a:p>
            <a:pPr lvl="1">
              <a:defRPr/>
            </a:pPr>
            <a:r>
              <a:rPr lang="en-PH" sz="4000" b="1">
                <a:solidFill>
                  <a:srgbClr val="000000"/>
                </a:solidFill>
                <a:latin typeface="Antonio Bold" panose="020B0604020202020204" charset="0"/>
                <a:cs typeface="Antonio Bold" panose="020B0604020202020204" charset="0"/>
              </a:rPr>
              <a:t>in the CAREC Region</a:t>
            </a:r>
            <a:endParaRPr kumimoji="0" lang="en-PH" sz="4000" b="1" i="0" u="none" strike="noStrike" kern="1200" spc="0" normalizeH="0" noProof="0">
              <a:ln>
                <a:noFill/>
              </a:ln>
              <a:solidFill>
                <a:srgbClr val="000000"/>
              </a:solidFill>
              <a:effectLst/>
              <a:uLnTx/>
              <a:uFillTx/>
              <a:latin typeface="Antonio Bold" panose="020B0604020202020204" charset="0"/>
              <a:ea typeface="+mn-ea"/>
              <a:cs typeface="Antonio Bold" panose="020B0604020202020204" charset="0"/>
            </a:endParaRPr>
          </a:p>
        </p:txBody>
      </p:sp>
      <p:pic>
        <p:nvPicPr>
          <p:cNvPr id="5" name="Picture 4" descr="A tractor in a field&#10;&#10;Description automatically generated with medium confidence">
            <a:extLst>
              <a:ext uri="{FF2B5EF4-FFF2-40B4-BE49-F238E27FC236}">
                <a16:creationId xmlns:a16="http://schemas.microsoft.com/office/drawing/2014/main" id="{70AEA1F0-F48A-27E0-B052-F0F260EBE062}"/>
              </a:ext>
            </a:extLst>
          </p:cNvPr>
          <p:cNvPicPr>
            <a:picLocks noChangeAspect="1"/>
          </p:cNvPicPr>
          <p:nvPr/>
        </p:nvPicPr>
        <p:blipFill>
          <a:blip r:embed="rId4">
            <a:grayscl/>
          </a:blip>
          <a:stretch>
            <a:fillRect/>
          </a:stretch>
        </p:blipFill>
        <p:spPr>
          <a:xfrm>
            <a:off x="522515" y="1614974"/>
            <a:ext cx="3774808" cy="3628052"/>
          </a:xfrm>
          <a:prstGeom prst="flowChartConnector">
            <a:avLst/>
          </a:prstGeom>
        </p:spPr>
      </p:pic>
    </p:spTree>
    <p:extLst>
      <p:ext uri="{BB962C8B-B14F-4D97-AF65-F5344CB8AC3E}">
        <p14:creationId xmlns:p14="http://schemas.microsoft.com/office/powerpoint/2010/main" val="273771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639A98-5C13-389C-66EC-0ACD3BAB9316}"/>
              </a:ext>
            </a:extLst>
          </p:cNvPr>
          <p:cNvPicPr>
            <a:picLocks noChangeAspect="1"/>
          </p:cNvPicPr>
          <p:nvPr/>
        </p:nvPicPr>
        <p:blipFill rotWithShape="1">
          <a:blip r:embed="rId2"/>
          <a:srcRect l="38412" t="2599"/>
          <a:stretch/>
        </p:blipFill>
        <p:spPr>
          <a:xfrm>
            <a:off x="0" y="0"/>
            <a:ext cx="4445417" cy="6934199"/>
          </a:xfrm>
          <a:prstGeom prst="rect">
            <a:avLst/>
          </a:prstGeom>
        </p:spPr>
      </p:pic>
      <p:sp>
        <p:nvSpPr>
          <p:cNvPr id="4" name="Rectangle 7">
            <a:extLst>
              <a:ext uri="{FF2B5EF4-FFF2-40B4-BE49-F238E27FC236}">
                <a16:creationId xmlns:a16="http://schemas.microsoft.com/office/drawing/2014/main" id="{5BF4E084-E2AB-1190-4C89-AD7641D16A21}"/>
              </a:ext>
            </a:extLst>
          </p:cNvPr>
          <p:cNvSpPr txBox="1">
            <a:spLocks noChangeArrowheads="1"/>
          </p:cNvSpPr>
          <p:nvPr/>
        </p:nvSpPr>
        <p:spPr bwMode="auto">
          <a:xfrm>
            <a:off x="4844143" y="770930"/>
            <a:ext cx="6830128" cy="488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6263" indent="-5762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700"/>
              </a:spcAft>
              <a:buClr>
                <a:schemeClr val="tx1"/>
              </a:buClr>
              <a:buSzPct val="100000"/>
              <a:buFont typeface="Wingdings" pitchFamily="2" charset="2"/>
              <a:buChar char="Ø"/>
            </a:pPr>
            <a:r>
              <a:rPr lang="en-US" sz="3600">
                <a:latin typeface="Open Sauce"/>
                <a:cs typeface="Tahoma" pitchFamily="34" charset="0"/>
              </a:rPr>
              <a:t>Rationale for the preparation of the Framework</a:t>
            </a:r>
          </a:p>
          <a:p>
            <a:pPr eaLnBrk="1" hangingPunct="1">
              <a:spcAft>
                <a:spcPts val="1700"/>
              </a:spcAft>
              <a:buClr>
                <a:schemeClr val="tx1"/>
              </a:buClr>
              <a:buSzPct val="100000"/>
              <a:buFont typeface="Wingdings" pitchFamily="2" charset="2"/>
              <a:buChar char="Ø"/>
            </a:pPr>
            <a:r>
              <a:rPr lang="en-US" sz="3600">
                <a:latin typeface="Open Sauce"/>
                <a:cs typeface="Tahoma" pitchFamily="34" charset="0"/>
              </a:rPr>
              <a:t>Proposed scope of the Framework</a:t>
            </a:r>
          </a:p>
          <a:p>
            <a:pPr eaLnBrk="1" hangingPunct="1">
              <a:spcAft>
                <a:spcPts val="1700"/>
              </a:spcAft>
              <a:buClr>
                <a:schemeClr val="tx1"/>
              </a:buClr>
              <a:buSzPct val="100000"/>
              <a:buFont typeface="Wingdings" pitchFamily="2" charset="2"/>
              <a:buChar char="Ø"/>
            </a:pPr>
            <a:r>
              <a:rPr lang="en-US" sz="3600">
                <a:latin typeface="Open Sauce"/>
                <a:cs typeface="Tahoma" pitchFamily="34" charset="0"/>
              </a:rPr>
              <a:t>Proposed approach to the preparation of the Framework</a:t>
            </a:r>
          </a:p>
          <a:p>
            <a:pPr eaLnBrk="1" hangingPunct="1">
              <a:spcAft>
                <a:spcPts val="1700"/>
              </a:spcAft>
              <a:buClr>
                <a:schemeClr val="tx1"/>
              </a:buClr>
              <a:buSzPct val="100000"/>
              <a:buFont typeface="Wingdings" pitchFamily="2" charset="2"/>
              <a:buChar char="Ø"/>
            </a:pPr>
            <a:r>
              <a:rPr lang="en-US" sz="3600">
                <a:latin typeface="Open Sauce"/>
                <a:cs typeface="Tahoma" pitchFamily="34" charset="0"/>
              </a:rPr>
              <a:t>Preliminary timetable for the preparation of the Framework</a:t>
            </a:r>
          </a:p>
        </p:txBody>
      </p:sp>
      <p:sp>
        <p:nvSpPr>
          <p:cNvPr id="7" name="TextBox 6">
            <a:extLst>
              <a:ext uri="{FF2B5EF4-FFF2-40B4-BE49-F238E27FC236}">
                <a16:creationId xmlns:a16="http://schemas.microsoft.com/office/drawing/2014/main" id="{3BAC2C7C-5331-3A4A-7BFD-328CF5CFB74A}"/>
              </a:ext>
            </a:extLst>
          </p:cNvPr>
          <p:cNvSpPr txBox="1"/>
          <p:nvPr/>
        </p:nvSpPr>
        <p:spPr>
          <a:xfrm>
            <a:off x="1297172" y="3075057"/>
            <a:ext cx="2208907" cy="769441"/>
          </a:xfrm>
          <a:prstGeom prst="rect">
            <a:avLst/>
          </a:prstGeom>
          <a:noFill/>
        </p:spPr>
        <p:txBody>
          <a:bodyPr wrap="square" rtlCol="0">
            <a:spAutoFit/>
          </a:bodyPr>
          <a:lstStyle/>
          <a:p>
            <a:r>
              <a:rPr lang="en-PH" sz="4400" b="1">
                <a:latin typeface="Antonio Bold"/>
              </a:rPr>
              <a:t>Outline</a:t>
            </a:r>
          </a:p>
        </p:txBody>
      </p:sp>
    </p:spTree>
    <p:extLst>
      <p:ext uri="{BB962C8B-B14F-4D97-AF65-F5344CB8AC3E}">
        <p14:creationId xmlns:p14="http://schemas.microsoft.com/office/powerpoint/2010/main" val="278570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14B93B-69BD-A825-A645-1B7BF9C7C625}"/>
              </a:ext>
            </a:extLst>
          </p:cNvPr>
          <p:cNvPicPr>
            <a:picLocks noChangeAspect="1"/>
          </p:cNvPicPr>
          <p:nvPr/>
        </p:nvPicPr>
        <p:blipFill>
          <a:blip r:embed="rId2"/>
          <a:stretch>
            <a:fillRect/>
          </a:stretch>
        </p:blipFill>
        <p:spPr>
          <a:xfrm>
            <a:off x="0" y="-2"/>
            <a:ext cx="4397081" cy="6858002"/>
          </a:xfrm>
          <a:prstGeom prst="rect">
            <a:avLst/>
          </a:prstGeom>
        </p:spPr>
      </p:pic>
      <p:sp>
        <p:nvSpPr>
          <p:cNvPr id="7" name="TextBox 6">
            <a:extLst>
              <a:ext uri="{FF2B5EF4-FFF2-40B4-BE49-F238E27FC236}">
                <a16:creationId xmlns:a16="http://schemas.microsoft.com/office/drawing/2014/main" id="{3BAC2C7C-5331-3A4A-7BFD-328CF5CFB74A}"/>
              </a:ext>
            </a:extLst>
          </p:cNvPr>
          <p:cNvSpPr txBox="1"/>
          <p:nvPr/>
        </p:nvSpPr>
        <p:spPr>
          <a:xfrm>
            <a:off x="446314" y="2010213"/>
            <a:ext cx="3657600" cy="2554545"/>
          </a:xfrm>
          <a:prstGeom prst="rect">
            <a:avLst/>
          </a:prstGeom>
          <a:noFill/>
        </p:spPr>
        <p:txBody>
          <a:bodyPr wrap="square" rtlCol="0">
            <a:spAutoFit/>
          </a:bodyPr>
          <a:lstStyle/>
          <a:p>
            <a:r>
              <a:rPr lang="en-PH" sz="4000" b="1">
                <a:latin typeface="Antonio Bold"/>
              </a:rPr>
              <a:t>Increased Risk </a:t>
            </a:r>
          </a:p>
          <a:p>
            <a:r>
              <a:rPr lang="en-PH" sz="4000" b="1">
                <a:latin typeface="Antonio Bold"/>
              </a:rPr>
              <a:t>to Food Security </a:t>
            </a:r>
          </a:p>
          <a:p>
            <a:r>
              <a:rPr lang="en-PH" sz="4000" b="1">
                <a:latin typeface="Antonio Bold"/>
              </a:rPr>
              <a:t>in the CAREC Countries</a:t>
            </a:r>
          </a:p>
        </p:txBody>
      </p:sp>
      <p:sp>
        <p:nvSpPr>
          <p:cNvPr id="8" name="Rectangle 7">
            <a:extLst>
              <a:ext uri="{FF2B5EF4-FFF2-40B4-BE49-F238E27FC236}">
                <a16:creationId xmlns:a16="http://schemas.microsoft.com/office/drawing/2014/main" id="{528FB61F-207F-0D65-241E-B87406A58142}"/>
              </a:ext>
            </a:extLst>
          </p:cNvPr>
          <p:cNvSpPr/>
          <p:nvPr/>
        </p:nvSpPr>
        <p:spPr>
          <a:xfrm>
            <a:off x="4550228" y="1036869"/>
            <a:ext cx="7613042" cy="4501232"/>
          </a:xfrm>
          <a:prstGeom prst="rect">
            <a:avLst/>
          </a:prstGeom>
        </p:spPr>
        <p:txBody>
          <a:bodyPr wrap="square">
            <a:spAutoFit/>
          </a:bodyPr>
          <a:lstStyle/>
          <a:p>
            <a:pPr marL="541338" indent="-541338">
              <a:spcAft>
                <a:spcPts val="1500"/>
              </a:spcAft>
              <a:buFont typeface="Wingdings" pitchFamily="2" charset="2"/>
              <a:buChar char="Ø"/>
            </a:pPr>
            <a:r>
              <a:rPr lang="en-US" sz="2800">
                <a:latin typeface="Open Sauce"/>
                <a:ea typeface="Tahoma" pitchFamily="34" charset="0"/>
                <a:cs typeface="Tahoma" pitchFamily="34" charset="0"/>
              </a:rPr>
              <a:t>The CAREC countries are facing increased risks to food security</a:t>
            </a:r>
          </a:p>
          <a:p>
            <a:pPr marL="541338" indent="-541338">
              <a:spcAft>
                <a:spcPts val="1500"/>
              </a:spcAft>
              <a:buFont typeface="Wingdings" pitchFamily="2" charset="2"/>
              <a:buChar char="Ø"/>
            </a:pPr>
            <a:r>
              <a:rPr lang="en-US" sz="2800">
                <a:latin typeface="Open Sauce"/>
                <a:ea typeface="Tahoma" pitchFamily="34" charset="0"/>
                <a:cs typeface="Tahoma" pitchFamily="34" charset="0"/>
              </a:rPr>
              <a:t>The factors adversely affecting food security in the CAREC countries include: </a:t>
            </a:r>
          </a:p>
          <a:p>
            <a:pPr marL="900113" indent="-358775">
              <a:spcAft>
                <a:spcPts val="1500"/>
              </a:spcAft>
              <a:buFont typeface="Arial" panose="020B0604020202020204" pitchFamily="34" charset="0"/>
              <a:buChar char="•"/>
            </a:pPr>
            <a:r>
              <a:rPr lang="en-US" sz="2800">
                <a:latin typeface="Open Sauce"/>
                <a:ea typeface="Tahoma" pitchFamily="34" charset="0"/>
                <a:cs typeface="Tahoma" pitchFamily="34" charset="0"/>
              </a:rPr>
              <a:t>Climate change</a:t>
            </a:r>
          </a:p>
          <a:p>
            <a:pPr marL="900113" indent="-358775">
              <a:spcAft>
                <a:spcPts val="1500"/>
              </a:spcAft>
              <a:buFont typeface="Arial" panose="020B0604020202020204" pitchFamily="34" charset="0"/>
              <a:buChar char="•"/>
            </a:pPr>
            <a:r>
              <a:rPr lang="en-US" sz="2800">
                <a:latin typeface="Open Sauce"/>
                <a:ea typeface="Tahoma" pitchFamily="34" charset="0"/>
                <a:cs typeface="Tahoma" pitchFamily="34" charset="0"/>
              </a:rPr>
              <a:t>COVID-19 pandemic</a:t>
            </a:r>
          </a:p>
          <a:p>
            <a:pPr marL="900113" indent="-358775">
              <a:spcAft>
                <a:spcPts val="1500"/>
              </a:spcAft>
              <a:buFont typeface="Arial" panose="020B0604020202020204" pitchFamily="34" charset="0"/>
              <a:buChar char="•"/>
            </a:pPr>
            <a:r>
              <a:rPr lang="en-US" sz="2800">
                <a:latin typeface="Open Sauce"/>
                <a:ea typeface="Tahoma" pitchFamily="34" charset="0"/>
                <a:cs typeface="Tahoma" pitchFamily="34" charset="0"/>
              </a:rPr>
              <a:t>Geopolitical conflict in Ukraine</a:t>
            </a:r>
          </a:p>
          <a:p>
            <a:pPr marL="900113" indent="-358775">
              <a:spcAft>
                <a:spcPts val="1500"/>
              </a:spcAft>
              <a:buFont typeface="Arial" panose="020B0604020202020204" pitchFamily="34" charset="0"/>
              <a:buChar char="•"/>
            </a:pPr>
            <a:r>
              <a:rPr lang="en-US" sz="2800">
                <a:latin typeface="Open Sauce"/>
                <a:ea typeface="Tahoma" pitchFamily="34" charset="0"/>
                <a:cs typeface="Tahoma" pitchFamily="34" charset="0"/>
              </a:rPr>
              <a:t>Underdevelopment of agriculture</a:t>
            </a:r>
          </a:p>
        </p:txBody>
      </p:sp>
    </p:spTree>
    <p:extLst>
      <p:ext uri="{BB962C8B-B14F-4D97-AF65-F5344CB8AC3E}">
        <p14:creationId xmlns:p14="http://schemas.microsoft.com/office/powerpoint/2010/main" val="2410138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942E45-CF7D-6405-E816-917939A7AF64}"/>
              </a:ext>
            </a:extLst>
          </p:cNvPr>
          <p:cNvPicPr>
            <a:picLocks noChangeAspect="1"/>
          </p:cNvPicPr>
          <p:nvPr/>
        </p:nvPicPr>
        <p:blipFill>
          <a:blip r:embed="rId2"/>
          <a:stretch>
            <a:fillRect/>
          </a:stretch>
        </p:blipFill>
        <p:spPr>
          <a:xfrm>
            <a:off x="0" y="0"/>
            <a:ext cx="4395216" cy="6945086"/>
          </a:xfrm>
          <a:prstGeom prst="rect">
            <a:avLst/>
          </a:prstGeom>
        </p:spPr>
      </p:pic>
      <p:sp>
        <p:nvSpPr>
          <p:cNvPr id="7" name="TextBox 6">
            <a:extLst>
              <a:ext uri="{FF2B5EF4-FFF2-40B4-BE49-F238E27FC236}">
                <a16:creationId xmlns:a16="http://schemas.microsoft.com/office/drawing/2014/main" id="{3BAC2C7C-5331-3A4A-7BFD-328CF5CFB74A}"/>
              </a:ext>
            </a:extLst>
          </p:cNvPr>
          <p:cNvSpPr txBox="1"/>
          <p:nvPr/>
        </p:nvSpPr>
        <p:spPr>
          <a:xfrm>
            <a:off x="388736" y="2573461"/>
            <a:ext cx="3578942" cy="1323439"/>
          </a:xfrm>
          <a:prstGeom prst="rect">
            <a:avLst/>
          </a:prstGeom>
          <a:noFill/>
        </p:spPr>
        <p:txBody>
          <a:bodyPr wrap="square" rtlCol="0">
            <a:spAutoFit/>
          </a:bodyPr>
          <a:lstStyle/>
          <a:p>
            <a:r>
              <a:rPr lang="en-PH" sz="4000" b="1">
                <a:latin typeface="Antonio Bold"/>
              </a:rPr>
              <a:t>The Need for </a:t>
            </a:r>
          </a:p>
          <a:p>
            <a:r>
              <a:rPr lang="en-PH" sz="4000" b="1">
                <a:latin typeface="Antonio Bold"/>
              </a:rPr>
              <a:t>the Framework</a:t>
            </a:r>
          </a:p>
        </p:txBody>
      </p:sp>
      <p:sp>
        <p:nvSpPr>
          <p:cNvPr id="9" name="Rectangle 8">
            <a:extLst>
              <a:ext uri="{FF2B5EF4-FFF2-40B4-BE49-F238E27FC236}">
                <a16:creationId xmlns:a16="http://schemas.microsoft.com/office/drawing/2014/main" id="{80E217F1-7559-6C62-D762-10EC5B1224FB}"/>
              </a:ext>
            </a:extLst>
          </p:cNvPr>
          <p:cNvSpPr/>
          <p:nvPr/>
        </p:nvSpPr>
        <p:spPr>
          <a:xfrm>
            <a:off x="4516547" y="197346"/>
            <a:ext cx="7286717" cy="6463308"/>
          </a:xfrm>
          <a:prstGeom prst="rect">
            <a:avLst/>
          </a:prstGeom>
        </p:spPr>
        <p:txBody>
          <a:bodyPr wrap="square">
            <a:spAutoFit/>
          </a:bodyPr>
          <a:lstStyle/>
          <a:p>
            <a:pPr marL="541338" indent="-541338">
              <a:spcAft>
                <a:spcPts val="1500"/>
              </a:spcAft>
              <a:buFont typeface="Wingdings" pitchFamily="2" charset="2"/>
              <a:buChar char="Ø"/>
            </a:pPr>
            <a:r>
              <a:rPr lang="en-US" sz="2800">
                <a:solidFill>
                  <a:prstClr val="black"/>
                </a:solidFill>
                <a:latin typeface="Open Sauce"/>
                <a:ea typeface="Calibri" panose="020F0502020204030204" pitchFamily="34" charset="0"/>
              </a:rPr>
              <a:t>Many ongoing and planned CAREC activities have, will have, or can have positive impacts on agricultural development and/or food security in the CAREC countries</a:t>
            </a:r>
          </a:p>
          <a:p>
            <a:pPr marL="541338" indent="-541338">
              <a:spcAft>
                <a:spcPts val="1500"/>
              </a:spcAft>
              <a:buFont typeface="Wingdings" pitchFamily="2" charset="2"/>
              <a:buChar char="Ø"/>
            </a:pPr>
            <a:r>
              <a:rPr lang="en-US" sz="2800">
                <a:solidFill>
                  <a:prstClr val="black"/>
                </a:solidFill>
                <a:latin typeface="Open Sauce"/>
                <a:ea typeface="Calibri" panose="020F0502020204030204" pitchFamily="34" charset="0"/>
              </a:rPr>
              <a:t>The Framework is needed to:</a:t>
            </a:r>
          </a:p>
          <a:p>
            <a:pPr marL="900113" indent="-358775">
              <a:spcAft>
                <a:spcPts val="1500"/>
              </a:spcAft>
              <a:buFont typeface="Arial" panose="020B0604020202020204" pitchFamily="34" charset="0"/>
              <a:buChar char="•"/>
            </a:pPr>
            <a:r>
              <a:rPr lang="en-US" sz="2800">
                <a:solidFill>
                  <a:prstClr val="black"/>
                </a:solidFill>
                <a:latin typeface="Open Sauce"/>
                <a:ea typeface="Calibri" panose="020F0502020204030204" pitchFamily="34" charset="0"/>
              </a:rPr>
              <a:t>align these activities more closely with the priorities of the governments of the CAREC countries with regard to agricultural development and </a:t>
            </a:r>
            <a:r>
              <a:rPr lang="en-US" sz="2800">
                <a:solidFill>
                  <a:prstClr val="black"/>
                </a:solidFill>
                <a:latin typeface="Open Sauce"/>
              </a:rPr>
              <a:t>food security, </a:t>
            </a:r>
          </a:p>
          <a:p>
            <a:pPr marL="900113" indent="-358775">
              <a:spcAft>
                <a:spcPts val="1500"/>
              </a:spcAft>
              <a:buFont typeface="Arial" panose="020B0604020202020204" pitchFamily="34" charset="0"/>
              <a:buChar char="•"/>
            </a:pPr>
            <a:r>
              <a:rPr lang="en-US" sz="2800">
                <a:solidFill>
                  <a:prstClr val="black"/>
                </a:solidFill>
                <a:latin typeface="Open Sauce"/>
              </a:rPr>
              <a:t>increase synergies among the activities</a:t>
            </a:r>
          </a:p>
          <a:p>
            <a:pPr marL="900113" indent="-358775">
              <a:spcAft>
                <a:spcPts val="1500"/>
              </a:spcAft>
              <a:buFont typeface="Arial" panose="020B0604020202020204" pitchFamily="34" charset="0"/>
              <a:buChar char="•"/>
            </a:pPr>
            <a:r>
              <a:rPr lang="en-US" sz="2800">
                <a:solidFill>
                  <a:prstClr val="black"/>
                </a:solidFill>
                <a:latin typeface="Open Sauce"/>
              </a:rPr>
              <a:t>magnify their positive effects on agricultural development and food security in the CAREC countries </a:t>
            </a:r>
            <a:endParaRPr lang="ru-RU" sz="2800">
              <a:solidFill>
                <a:prstClr val="black"/>
              </a:solidFill>
              <a:latin typeface="Open Sauce"/>
            </a:endParaRPr>
          </a:p>
        </p:txBody>
      </p:sp>
    </p:spTree>
    <p:extLst>
      <p:ext uri="{BB962C8B-B14F-4D97-AF65-F5344CB8AC3E}">
        <p14:creationId xmlns:p14="http://schemas.microsoft.com/office/powerpoint/2010/main" val="50744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2FEC6C-27AC-F54D-897D-E99B985D6BB0}"/>
              </a:ext>
            </a:extLst>
          </p:cNvPr>
          <p:cNvPicPr>
            <a:picLocks noChangeAspect="1"/>
          </p:cNvPicPr>
          <p:nvPr/>
        </p:nvPicPr>
        <p:blipFill>
          <a:blip r:embed="rId2"/>
          <a:stretch>
            <a:fillRect/>
          </a:stretch>
        </p:blipFill>
        <p:spPr>
          <a:xfrm>
            <a:off x="0" y="0"/>
            <a:ext cx="4395216" cy="6945086"/>
          </a:xfrm>
          <a:prstGeom prst="rect">
            <a:avLst/>
          </a:prstGeom>
        </p:spPr>
      </p:pic>
      <p:sp>
        <p:nvSpPr>
          <p:cNvPr id="7" name="TextBox 6">
            <a:extLst>
              <a:ext uri="{FF2B5EF4-FFF2-40B4-BE49-F238E27FC236}">
                <a16:creationId xmlns:a16="http://schemas.microsoft.com/office/drawing/2014/main" id="{3BAC2C7C-5331-3A4A-7BFD-328CF5CFB74A}"/>
              </a:ext>
            </a:extLst>
          </p:cNvPr>
          <p:cNvSpPr txBox="1"/>
          <p:nvPr/>
        </p:nvSpPr>
        <p:spPr>
          <a:xfrm>
            <a:off x="362724" y="2225118"/>
            <a:ext cx="3669767" cy="1938992"/>
          </a:xfrm>
          <a:prstGeom prst="rect">
            <a:avLst/>
          </a:prstGeom>
          <a:noFill/>
        </p:spPr>
        <p:txBody>
          <a:bodyPr wrap="square" rtlCol="0">
            <a:spAutoFit/>
          </a:bodyPr>
          <a:lstStyle/>
          <a:p>
            <a:r>
              <a:rPr lang="en-PH" sz="4000" b="1">
                <a:latin typeface="Antonio Bold"/>
              </a:rPr>
              <a:t>Proposed Scope of the Framework</a:t>
            </a:r>
          </a:p>
        </p:txBody>
      </p:sp>
      <p:sp>
        <p:nvSpPr>
          <p:cNvPr id="8" name="Rectangle 7">
            <a:extLst>
              <a:ext uri="{FF2B5EF4-FFF2-40B4-BE49-F238E27FC236}">
                <a16:creationId xmlns:a16="http://schemas.microsoft.com/office/drawing/2014/main" id="{2A3EF7CB-02F4-41E6-2D29-B030947D846D}"/>
              </a:ext>
            </a:extLst>
          </p:cNvPr>
          <p:cNvSpPr/>
          <p:nvPr/>
        </p:nvSpPr>
        <p:spPr>
          <a:xfrm>
            <a:off x="4607866" y="197346"/>
            <a:ext cx="7216529" cy="6463308"/>
          </a:xfrm>
          <a:prstGeom prst="rect">
            <a:avLst/>
          </a:prstGeom>
        </p:spPr>
        <p:txBody>
          <a:bodyPr wrap="square">
            <a:spAutoFit/>
          </a:bodyPr>
          <a:lstStyle/>
          <a:p>
            <a:pPr>
              <a:spcAft>
                <a:spcPts val="1500"/>
              </a:spcAft>
            </a:pPr>
            <a:r>
              <a:rPr lang="en-US" sz="2600">
                <a:latin typeface="Open Sauce"/>
                <a:ea typeface="Tahoma" pitchFamily="34" charset="0"/>
                <a:cs typeface="Tahoma" pitchFamily="34" charset="0"/>
              </a:rPr>
              <a:t>The scope of the Framework will include, but will not be limited to, the following:</a:t>
            </a:r>
          </a:p>
          <a:p>
            <a:pPr marL="541338" indent="-541338">
              <a:spcAft>
                <a:spcPts val="1500"/>
              </a:spcAft>
              <a:buFont typeface="Wingdings" pitchFamily="2" charset="2"/>
              <a:buChar char="Ø"/>
            </a:pPr>
            <a:r>
              <a:rPr lang="en-US" sz="2600">
                <a:latin typeface="Open Sauce"/>
                <a:ea typeface="Tahoma" pitchFamily="34" charset="0"/>
                <a:cs typeface="Tahoma" pitchFamily="34" charset="0"/>
              </a:rPr>
              <a:t>Introduction of modern agricultural technologies (including green technologies) and farming practices</a:t>
            </a:r>
            <a:endParaRPr lang="ru-RU" sz="2600">
              <a:latin typeface="Open Sauce"/>
              <a:ea typeface="Tahoma" pitchFamily="34" charset="0"/>
              <a:cs typeface="Tahoma" pitchFamily="34" charset="0"/>
            </a:endParaRPr>
          </a:p>
          <a:p>
            <a:pPr marL="541338" lvl="0" indent="-541338">
              <a:spcAft>
                <a:spcPts val="1500"/>
              </a:spcAft>
              <a:buFont typeface="Wingdings" pitchFamily="2" charset="2"/>
              <a:buChar char="Ø"/>
            </a:pPr>
            <a:r>
              <a:rPr lang="en-US" sz="2600">
                <a:latin typeface="Open Sauce"/>
                <a:ea typeface="Tahoma" pitchFamily="34" charset="0"/>
                <a:cs typeface="Tahoma" pitchFamily="34" charset="0"/>
              </a:rPr>
              <a:t>Modernization of SPS measures and food quality systems</a:t>
            </a:r>
            <a:endParaRPr lang="ru-RU" sz="2600">
              <a:latin typeface="Open Sauce"/>
              <a:ea typeface="Tahoma" pitchFamily="34" charset="0"/>
              <a:cs typeface="Tahoma" pitchFamily="34" charset="0"/>
            </a:endParaRPr>
          </a:p>
          <a:p>
            <a:pPr marL="541338" lvl="0" indent="-541338">
              <a:spcAft>
                <a:spcPts val="1500"/>
              </a:spcAft>
              <a:buFont typeface="Wingdings" pitchFamily="2" charset="2"/>
              <a:buChar char="Ø"/>
            </a:pPr>
            <a:r>
              <a:rPr lang="en-US" sz="2600">
                <a:latin typeface="Open Sauce"/>
                <a:ea typeface="Tahoma" pitchFamily="34" charset="0"/>
                <a:cs typeface="Tahoma" pitchFamily="34" charset="0"/>
              </a:rPr>
              <a:t>Modernization of customs administration and border management to facilitate trade in food products</a:t>
            </a:r>
          </a:p>
          <a:p>
            <a:pPr marL="541338" lvl="0" indent="-541338">
              <a:spcAft>
                <a:spcPts val="1500"/>
              </a:spcAft>
              <a:buFont typeface="Wingdings" pitchFamily="2" charset="2"/>
              <a:buChar char="Ø"/>
            </a:pPr>
            <a:r>
              <a:rPr lang="en-US" sz="2600">
                <a:latin typeface="Open Sauce"/>
                <a:ea typeface="Tahoma" pitchFamily="34" charset="0"/>
                <a:cs typeface="Tahoma" pitchFamily="34" charset="0"/>
              </a:rPr>
              <a:t>Development of agricultural extension services and food value chains, in particular, through public-private partnerships (PPPs) and use of digital technologies</a:t>
            </a:r>
          </a:p>
        </p:txBody>
      </p:sp>
    </p:spTree>
    <p:extLst>
      <p:ext uri="{BB962C8B-B14F-4D97-AF65-F5344CB8AC3E}">
        <p14:creationId xmlns:p14="http://schemas.microsoft.com/office/powerpoint/2010/main" val="72165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F5F1-515C-447D-B943-15B14A90A2FB}"/>
              </a:ext>
            </a:extLst>
          </p:cNvPr>
          <p:cNvSpPr>
            <a:spLocks noGrp="1"/>
          </p:cNvSpPr>
          <p:nvPr>
            <p:ph type="ctrTitle"/>
          </p:nvPr>
        </p:nvSpPr>
        <p:spPr/>
        <p:txBody>
          <a:bodyPr>
            <a:normAutofit/>
          </a:bodyPr>
          <a:lstStyle/>
          <a:p>
            <a:r>
              <a:rPr lang="en-US" sz="5400" b="1"/>
              <a:t>CAREC Post-Pandemic Framework for Green, Sustainable and Inclusive Recovery</a:t>
            </a:r>
          </a:p>
        </p:txBody>
      </p:sp>
      <p:sp>
        <p:nvSpPr>
          <p:cNvPr id="3" name="Subtitle 2">
            <a:extLst>
              <a:ext uri="{FF2B5EF4-FFF2-40B4-BE49-F238E27FC236}">
                <a16:creationId xmlns:a16="http://schemas.microsoft.com/office/drawing/2014/main" id="{54B87999-9F2E-42F3-A2F2-A9FA4AB9F372}"/>
              </a:ext>
            </a:extLst>
          </p:cNvPr>
          <p:cNvSpPr>
            <a:spLocks noGrp="1"/>
          </p:cNvSpPr>
          <p:nvPr>
            <p:ph type="subTitle" idx="1"/>
          </p:nvPr>
        </p:nvSpPr>
        <p:spPr>
          <a:xfrm>
            <a:off x="1100015" y="4670246"/>
            <a:ext cx="7315200" cy="1086742"/>
          </a:xfrm>
        </p:spPr>
        <p:txBody>
          <a:bodyPr>
            <a:normAutofit fontScale="85000" lnSpcReduction="20000"/>
          </a:bodyPr>
          <a:lstStyle/>
          <a:p>
            <a:r>
              <a:rPr lang="en-US" sz="5000">
                <a:solidFill>
                  <a:schemeClr val="bg1"/>
                </a:solidFill>
              </a:rPr>
              <a:t>Senior Officials Meeting-28 June 2022</a:t>
            </a:r>
          </a:p>
          <a:p>
            <a:endParaRPr lang="en-US"/>
          </a:p>
        </p:txBody>
      </p:sp>
    </p:spTree>
    <p:extLst>
      <p:ext uri="{BB962C8B-B14F-4D97-AF65-F5344CB8AC3E}">
        <p14:creationId xmlns:p14="http://schemas.microsoft.com/office/powerpoint/2010/main" val="18316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5F3054-D729-B067-3141-C9A3B70501E1}"/>
              </a:ext>
            </a:extLst>
          </p:cNvPr>
          <p:cNvPicPr>
            <a:picLocks noChangeAspect="1"/>
          </p:cNvPicPr>
          <p:nvPr/>
        </p:nvPicPr>
        <p:blipFill>
          <a:blip r:embed="rId2"/>
          <a:stretch>
            <a:fillRect/>
          </a:stretch>
        </p:blipFill>
        <p:spPr>
          <a:xfrm>
            <a:off x="0" y="-2"/>
            <a:ext cx="4341192" cy="6934202"/>
          </a:xfrm>
          <a:prstGeom prst="rect">
            <a:avLst/>
          </a:prstGeom>
        </p:spPr>
      </p:pic>
      <p:sp>
        <p:nvSpPr>
          <p:cNvPr id="7" name="TextBox 6">
            <a:extLst>
              <a:ext uri="{FF2B5EF4-FFF2-40B4-BE49-F238E27FC236}">
                <a16:creationId xmlns:a16="http://schemas.microsoft.com/office/drawing/2014/main" id="{3BAC2C7C-5331-3A4A-7BFD-328CF5CFB74A}"/>
              </a:ext>
            </a:extLst>
          </p:cNvPr>
          <p:cNvSpPr txBox="1"/>
          <p:nvPr/>
        </p:nvSpPr>
        <p:spPr>
          <a:xfrm>
            <a:off x="116514" y="1999131"/>
            <a:ext cx="4000404" cy="2554545"/>
          </a:xfrm>
          <a:prstGeom prst="rect">
            <a:avLst/>
          </a:prstGeom>
          <a:noFill/>
        </p:spPr>
        <p:txBody>
          <a:bodyPr wrap="square" rtlCol="0">
            <a:spAutoFit/>
          </a:bodyPr>
          <a:lstStyle/>
          <a:p>
            <a:r>
              <a:rPr lang="en-PH" sz="4000" b="1">
                <a:latin typeface="Antonio Bold"/>
              </a:rPr>
              <a:t>Proposed Approach to the Preparation of the Framework</a:t>
            </a:r>
          </a:p>
        </p:txBody>
      </p:sp>
      <p:sp>
        <p:nvSpPr>
          <p:cNvPr id="9" name="Rectangle 8">
            <a:extLst>
              <a:ext uri="{FF2B5EF4-FFF2-40B4-BE49-F238E27FC236}">
                <a16:creationId xmlns:a16="http://schemas.microsoft.com/office/drawing/2014/main" id="{F88C7AA2-8387-83AA-E59A-28E0482F78B8}"/>
              </a:ext>
            </a:extLst>
          </p:cNvPr>
          <p:cNvSpPr/>
          <p:nvPr/>
        </p:nvSpPr>
        <p:spPr>
          <a:xfrm>
            <a:off x="4341192" y="1155300"/>
            <a:ext cx="7422276" cy="4547399"/>
          </a:xfrm>
          <a:prstGeom prst="rect">
            <a:avLst/>
          </a:prstGeom>
        </p:spPr>
        <p:txBody>
          <a:bodyPr wrap="square">
            <a:spAutoFit/>
          </a:bodyPr>
          <a:lstStyle/>
          <a:p>
            <a:pPr>
              <a:spcAft>
                <a:spcPts val="1500"/>
              </a:spcAft>
            </a:pPr>
            <a:r>
              <a:rPr lang="en-US" sz="2800">
                <a:solidFill>
                  <a:prstClr val="black"/>
                </a:solidFill>
                <a:latin typeface="Open Sauce"/>
                <a:ea typeface="Tahoma" panose="020B0604030504040204" pitchFamily="34" charset="0"/>
                <a:cs typeface="Tahoma" panose="020B0604030504040204" pitchFamily="34" charset="0"/>
              </a:rPr>
              <a:t>The Framework will be prepared in two steps:</a:t>
            </a:r>
          </a:p>
          <a:p>
            <a:pPr marL="541338" defTabSz="541338">
              <a:spcAft>
                <a:spcPts val="1500"/>
              </a:spcAft>
              <a:tabLst>
                <a:tab pos="541338" algn="l"/>
              </a:tabLst>
            </a:pPr>
            <a:r>
              <a:rPr lang="en-US" sz="2800" b="1">
                <a:solidFill>
                  <a:prstClr val="black"/>
                </a:solidFill>
                <a:latin typeface="Open Sauce"/>
                <a:ea typeface="Tahoma" panose="020B0604030504040204" pitchFamily="34" charset="0"/>
                <a:cs typeface="Tahoma" panose="020B0604030504040204" pitchFamily="34" charset="0"/>
              </a:rPr>
              <a:t>Step 1:</a:t>
            </a:r>
            <a:r>
              <a:rPr lang="en-US" sz="2800">
                <a:solidFill>
                  <a:prstClr val="black"/>
                </a:solidFill>
                <a:latin typeface="Open Sauce"/>
                <a:ea typeface="Tahoma" panose="020B0604030504040204" pitchFamily="34" charset="0"/>
                <a:cs typeface="Tahoma" panose="020B0604030504040204" pitchFamily="34" charset="0"/>
              </a:rPr>
              <a:t> Preparation of a background report on agricultural development and food security in the CAREC region</a:t>
            </a:r>
          </a:p>
          <a:p>
            <a:pPr marL="541338" defTabSz="541338">
              <a:spcAft>
                <a:spcPts val="1500"/>
              </a:spcAft>
              <a:tabLst>
                <a:tab pos="541338" algn="l"/>
              </a:tabLst>
            </a:pPr>
            <a:r>
              <a:rPr lang="en-US" sz="2800" b="1">
                <a:solidFill>
                  <a:prstClr val="black"/>
                </a:solidFill>
                <a:latin typeface="Open Sauce"/>
                <a:ea typeface="Tahoma" panose="020B0604030504040204" pitchFamily="34" charset="0"/>
                <a:cs typeface="Tahoma" panose="020B0604030504040204" pitchFamily="34" charset="0"/>
              </a:rPr>
              <a:t>Step 2:</a:t>
            </a:r>
            <a:r>
              <a:rPr lang="en-US" sz="2800">
                <a:solidFill>
                  <a:prstClr val="black"/>
                </a:solidFill>
                <a:latin typeface="Open Sauce"/>
                <a:ea typeface="Tahoma" panose="020B0604030504040204" pitchFamily="34" charset="0"/>
                <a:cs typeface="Tahoma" panose="020B0604030504040204" pitchFamily="34" charset="0"/>
              </a:rPr>
              <a:t> Preparation of the draft Framework based on the background report</a:t>
            </a:r>
          </a:p>
          <a:p>
            <a:pPr>
              <a:spcAft>
                <a:spcPts val="1500"/>
              </a:spcAft>
            </a:pPr>
            <a:r>
              <a:rPr lang="en-US" sz="2800">
                <a:solidFill>
                  <a:prstClr val="black"/>
                </a:solidFill>
                <a:latin typeface="Open Sauce"/>
                <a:ea typeface="Tahoma" panose="020B0604030504040204" pitchFamily="34" charset="0"/>
                <a:cs typeface="Tahoma" panose="020B0604030504040204" pitchFamily="34" charset="0"/>
              </a:rPr>
              <a:t>The draft Framework will be presented to the participants of the next CAREC Ministerial Conference for endorsement</a:t>
            </a:r>
            <a:endParaRPr lang="ru-RU" sz="2800">
              <a:solidFill>
                <a:prstClr val="black"/>
              </a:solidFill>
              <a:latin typeface="Open Sauce"/>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2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9E913F-22C4-7790-7280-07FCF981BECE}"/>
              </a:ext>
            </a:extLst>
          </p:cNvPr>
          <p:cNvPicPr>
            <a:picLocks noChangeAspect="1"/>
          </p:cNvPicPr>
          <p:nvPr/>
        </p:nvPicPr>
        <p:blipFill>
          <a:blip r:embed="rId2"/>
          <a:stretch>
            <a:fillRect/>
          </a:stretch>
        </p:blipFill>
        <p:spPr>
          <a:xfrm>
            <a:off x="0" y="0"/>
            <a:ext cx="4290770" cy="6945086"/>
          </a:xfrm>
          <a:prstGeom prst="rect">
            <a:avLst/>
          </a:prstGeom>
        </p:spPr>
      </p:pic>
      <p:sp>
        <p:nvSpPr>
          <p:cNvPr id="7" name="TextBox 6">
            <a:extLst>
              <a:ext uri="{FF2B5EF4-FFF2-40B4-BE49-F238E27FC236}">
                <a16:creationId xmlns:a16="http://schemas.microsoft.com/office/drawing/2014/main" id="{3BAC2C7C-5331-3A4A-7BFD-328CF5CFB74A}"/>
              </a:ext>
            </a:extLst>
          </p:cNvPr>
          <p:cNvSpPr txBox="1"/>
          <p:nvPr/>
        </p:nvSpPr>
        <p:spPr>
          <a:xfrm>
            <a:off x="247095" y="1988245"/>
            <a:ext cx="3796579" cy="2554545"/>
          </a:xfrm>
          <a:prstGeom prst="rect">
            <a:avLst/>
          </a:prstGeom>
          <a:noFill/>
        </p:spPr>
        <p:txBody>
          <a:bodyPr wrap="square" rtlCol="0">
            <a:spAutoFit/>
          </a:bodyPr>
          <a:lstStyle/>
          <a:p>
            <a:r>
              <a:rPr lang="en-PH" sz="4000" b="1">
                <a:latin typeface="Antonio Bold"/>
              </a:rPr>
              <a:t>Proposed Approach to the Preparation of the Framework</a:t>
            </a:r>
          </a:p>
        </p:txBody>
      </p:sp>
      <p:sp>
        <p:nvSpPr>
          <p:cNvPr id="10" name="Rectangle 9">
            <a:extLst>
              <a:ext uri="{FF2B5EF4-FFF2-40B4-BE49-F238E27FC236}">
                <a16:creationId xmlns:a16="http://schemas.microsoft.com/office/drawing/2014/main" id="{D1EC13DF-0C66-A5CB-C040-6FE93FB29B9F}"/>
              </a:ext>
            </a:extLst>
          </p:cNvPr>
          <p:cNvSpPr/>
          <p:nvPr/>
        </p:nvSpPr>
        <p:spPr>
          <a:xfrm>
            <a:off x="4539342" y="197346"/>
            <a:ext cx="7332319" cy="6463308"/>
          </a:xfrm>
          <a:prstGeom prst="rect">
            <a:avLst/>
          </a:prstGeom>
        </p:spPr>
        <p:txBody>
          <a:bodyPr wrap="square">
            <a:spAutoFit/>
          </a:bodyPr>
          <a:lstStyle/>
          <a:p>
            <a:pPr>
              <a:spcAft>
                <a:spcPts val="1500"/>
              </a:spcAft>
            </a:pPr>
            <a:r>
              <a:rPr lang="en-US" sz="2600">
                <a:solidFill>
                  <a:prstClr val="black"/>
                </a:solidFill>
                <a:latin typeface="Open Sauce"/>
                <a:ea typeface="Tahoma" panose="020B0604030504040204" pitchFamily="34" charset="0"/>
                <a:cs typeface="Tahoma" panose="020B0604030504040204" pitchFamily="34" charset="0"/>
              </a:rPr>
              <a:t>The background report will</a:t>
            </a:r>
          </a:p>
          <a:p>
            <a:pPr marL="541338" indent="-541338">
              <a:spcAft>
                <a:spcPts val="1500"/>
              </a:spcAft>
              <a:buFont typeface="+mj-lt"/>
              <a:buAutoNum type="arabicParenR"/>
            </a:pPr>
            <a:r>
              <a:rPr lang="en-US" sz="2600">
                <a:solidFill>
                  <a:prstClr val="black"/>
                </a:solidFill>
                <a:latin typeface="Open Sauce"/>
                <a:ea typeface="Tahoma" panose="020B0604030504040204" pitchFamily="34" charset="0"/>
                <a:cs typeface="Tahoma" panose="020B0604030504040204" pitchFamily="34" charset="0"/>
              </a:rPr>
              <a:t>review the agriculture and food security landscape, including relevant government policies and priorities, in the CAREC countries</a:t>
            </a:r>
          </a:p>
          <a:p>
            <a:pPr marL="541338" indent="-541338">
              <a:spcAft>
                <a:spcPts val="1500"/>
              </a:spcAft>
              <a:buFont typeface="+mj-lt"/>
              <a:buAutoNum type="arabicParenR"/>
            </a:pPr>
            <a:r>
              <a:rPr lang="en-US" sz="2600">
                <a:solidFill>
                  <a:prstClr val="black"/>
                </a:solidFill>
                <a:latin typeface="Open Sauce"/>
                <a:ea typeface="Tahoma" panose="020B0604030504040204" pitchFamily="34" charset="0"/>
                <a:cs typeface="Tahoma" panose="020B0604030504040204" pitchFamily="34" charset="0"/>
              </a:rPr>
              <a:t>review ongoing and planned CAREC activities pertaining to agricultural development and/or food security</a:t>
            </a:r>
          </a:p>
          <a:p>
            <a:pPr marL="541338" indent="-541338">
              <a:spcAft>
                <a:spcPts val="1500"/>
              </a:spcAft>
              <a:buFont typeface="+mj-lt"/>
              <a:buAutoNum type="arabicParenR"/>
            </a:pPr>
            <a:r>
              <a:rPr lang="en-US" sz="2600">
                <a:solidFill>
                  <a:prstClr val="black"/>
                </a:solidFill>
                <a:latin typeface="Open Sauce"/>
                <a:ea typeface="Tahoma" panose="020B0604030504040204" pitchFamily="34" charset="0"/>
                <a:cs typeface="Tahoma" panose="020B0604030504040204" pitchFamily="34" charset="0"/>
              </a:rPr>
              <a:t>identify prospective PPP models on regional interoperable smart and/or digital technologies that can enhance food production, market links, green financing and green trade</a:t>
            </a:r>
          </a:p>
          <a:p>
            <a:pPr marL="541338" indent="-541338">
              <a:spcAft>
                <a:spcPts val="1500"/>
              </a:spcAft>
              <a:buFont typeface="+mj-lt"/>
              <a:buAutoNum type="arabicParenR"/>
            </a:pPr>
            <a:r>
              <a:rPr lang="en-US" sz="2600">
                <a:solidFill>
                  <a:prstClr val="black"/>
                </a:solidFill>
                <a:latin typeface="Open Sauce"/>
                <a:ea typeface="Tahoma" panose="020B0604030504040204" pitchFamily="34" charset="0"/>
                <a:cs typeface="Tahoma" panose="020B0604030504040204" pitchFamily="34" charset="0"/>
              </a:rPr>
              <a:t>provide recommendations on the prioritization of the planned CAREC activities and, possibly, on additional CAREC activities</a:t>
            </a:r>
          </a:p>
        </p:txBody>
      </p:sp>
    </p:spTree>
    <p:extLst>
      <p:ext uri="{BB962C8B-B14F-4D97-AF65-F5344CB8AC3E}">
        <p14:creationId xmlns:p14="http://schemas.microsoft.com/office/powerpoint/2010/main" val="3076927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1EDE6D-5F48-C84F-EB7F-3C5C40F8F083}"/>
              </a:ext>
            </a:extLst>
          </p:cNvPr>
          <p:cNvPicPr>
            <a:picLocks noChangeAspect="1"/>
          </p:cNvPicPr>
          <p:nvPr/>
        </p:nvPicPr>
        <p:blipFill>
          <a:blip r:embed="rId2"/>
          <a:stretch>
            <a:fillRect/>
          </a:stretch>
        </p:blipFill>
        <p:spPr>
          <a:xfrm>
            <a:off x="0" y="0"/>
            <a:ext cx="4238834" cy="6858000"/>
          </a:xfrm>
          <a:prstGeom prst="rect">
            <a:avLst/>
          </a:prstGeom>
        </p:spPr>
      </p:pic>
      <p:sp>
        <p:nvSpPr>
          <p:cNvPr id="7" name="TextBox 6">
            <a:extLst>
              <a:ext uri="{FF2B5EF4-FFF2-40B4-BE49-F238E27FC236}">
                <a16:creationId xmlns:a16="http://schemas.microsoft.com/office/drawing/2014/main" id="{3BAC2C7C-5331-3A4A-7BFD-328CF5CFB74A}"/>
              </a:ext>
            </a:extLst>
          </p:cNvPr>
          <p:cNvSpPr txBox="1"/>
          <p:nvPr/>
        </p:nvSpPr>
        <p:spPr>
          <a:xfrm>
            <a:off x="116514" y="1999131"/>
            <a:ext cx="4000404" cy="2554545"/>
          </a:xfrm>
          <a:prstGeom prst="rect">
            <a:avLst/>
          </a:prstGeom>
          <a:noFill/>
        </p:spPr>
        <p:txBody>
          <a:bodyPr wrap="square" rtlCol="0">
            <a:spAutoFit/>
          </a:bodyPr>
          <a:lstStyle/>
          <a:p>
            <a:r>
              <a:rPr lang="en-PH" sz="4000" b="1">
                <a:latin typeface="Antonio Bold"/>
              </a:rPr>
              <a:t>Proposed Approach to the Preparation of the Framework</a:t>
            </a:r>
          </a:p>
        </p:txBody>
      </p:sp>
      <p:sp>
        <p:nvSpPr>
          <p:cNvPr id="8" name="Rectangle 7">
            <a:extLst>
              <a:ext uri="{FF2B5EF4-FFF2-40B4-BE49-F238E27FC236}">
                <a16:creationId xmlns:a16="http://schemas.microsoft.com/office/drawing/2014/main" id="{325A59B7-6614-BAAF-026E-6BCA45C363B5}"/>
              </a:ext>
            </a:extLst>
          </p:cNvPr>
          <p:cNvSpPr/>
          <p:nvPr/>
        </p:nvSpPr>
        <p:spPr>
          <a:xfrm>
            <a:off x="4539342" y="939857"/>
            <a:ext cx="7176091" cy="5409173"/>
          </a:xfrm>
          <a:prstGeom prst="rect">
            <a:avLst/>
          </a:prstGeom>
        </p:spPr>
        <p:txBody>
          <a:bodyPr wrap="square">
            <a:spAutoFit/>
          </a:bodyPr>
          <a:lstStyle/>
          <a:p>
            <a:pPr>
              <a:spcAft>
                <a:spcPts val="1500"/>
              </a:spcAft>
            </a:pPr>
            <a:r>
              <a:rPr lang="en-US" sz="2800">
                <a:solidFill>
                  <a:prstClr val="black"/>
                </a:solidFill>
                <a:latin typeface="Open Sauce"/>
                <a:ea typeface="Tahoma" panose="020B0604030504040204" pitchFamily="34" charset="0"/>
                <a:cs typeface="Tahoma" panose="020B0604030504040204" pitchFamily="34" charset="0"/>
              </a:rPr>
              <a:t>The background report will be prepared through a combination of:</a:t>
            </a:r>
          </a:p>
          <a:p>
            <a:pPr marL="541338" indent="-541338">
              <a:spcAft>
                <a:spcPts val="1500"/>
              </a:spcAft>
              <a:buFont typeface="+mj-lt"/>
              <a:buAutoNum type="arabicParenR"/>
            </a:pPr>
            <a:r>
              <a:rPr lang="en-US" sz="2800">
                <a:solidFill>
                  <a:prstClr val="black"/>
                </a:solidFill>
                <a:latin typeface="Open Sauce"/>
                <a:ea typeface="Tahoma" panose="020B0604030504040204" pitchFamily="34" charset="0"/>
                <a:cs typeface="Tahoma" panose="020B0604030504040204" pitchFamily="34" charset="0"/>
              </a:rPr>
              <a:t>a desk review of literature, documents of the government of the CAREC countries, and CAREC and ADB documents </a:t>
            </a:r>
          </a:p>
          <a:p>
            <a:pPr marL="541338" indent="-541338">
              <a:spcAft>
                <a:spcPts val="1500"/>
              </a:spcAft>
              <a:buFont typeface="+mj-lt"/>
              <a:buAutoNum type="arabicParenR"/>
            </a:pPr>
            <a:r>
              <a:rPr lang="en-US" sz="2800">
                <a:solidFill>
                  <a:prstClr val="black"/>
                </a:solidFill>
                <a:latin typeface="Open Sauce"/>
                <a:ea typeface="Tahoma" panose="020B0604030504040204" pitchFamily="34" charset="0"/>
                <a:cs typeface="Tahoma" panose="020B0604030504040204" pitchFamily="34" charset="0"/>
              </a:rPr>
              <a:t>compilation and analysis of secondary data from online sources</a:t>
            </a:r>
          </a:p>
          <a:p>
            <a:pPr marL="541338" indent="-541338">
              <a:spcAft>
                <a:spcPts val="1500"/>
              </a:spcAft>
              <a:buFont typeface="+mj-lt"/>
              <a:buAutoNum type="arabicParenR"/>
            </a:pPr>
            <a:r>
              <a:rPr lang="en-US" sz="2800">
                <a:solidFill>
                  <a:prstClr val="black"/>
                </a:solidFill>
                <a:latin typeface="Open Sauce"/>
                <a:ea typeface="Tahoma" panose="020B0604030504040204" pitchFamily="34" charset="0"/>
                <a:cs typeface="Tahoma" panose="020B0604030504040204" pitchFamily="34" charset="0"/>
              </a:rPr>
              <a:t>consultations with key stakeholders, including the governments of the CAREC countries, the private sector and development partners</a:t>
            </a:r>
            <a:endParaRPr lang="ru-RU" sz="2800">
              <a:solidFill>
                <a:prstClr val="black"/>
              </a:solidFill>
              <a:latin typeface="Open Sauce"/>
              <a:ea typeface="Tahoma" pitchFamily="34" charset="0"/>
              <a:cs typeface="Tahoma" pitchFamily="34" charset="0"/>
            </a:endParaRPr>
          </a:p>
        </p:txBody>
      </p:sp>
    </p:spTree>
    <p:extLst>
      <p:ext uri="{BB962C8B-B14F-4D97-AF65-F5344CB8AC3E}">
        <p14:creationId xmlns:p14="http://schemas.microsoft.com/office/powerpoint/2010/main" val="87287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D081EB-3C8F-1F84-03BB-8C3B281989E0}"/>
              </a:ext>
            </a:extLst>
          </p:cNvPr>
          <p:cNvPicPr>
            <a:picLocks noChangeAspect="1"/>
          </p:cNvPicPr>
          <p:nvPr/>
        </p:nvPicPr>
        <p:blipFill>
          <a:blip r:embed="rId2"/>
          <a:stretch>
            <a:fillRect/>
          </a:stretch>
        </p:blipFill>
        <p:spPr>
          <a:xfrm>
            <a:off x="0" y="-36498"/>
            <a:ext cx="4236720" cy="6858000"/>
          </a:xfrm>
          <a:prstGeom prst="rect">
            <a:avLst/>
          </a:prstGeom>
        </p:spPr>
      </p:pic>
      <p:sp>
        <p:nvSpPr>
          <p:cNvPr id="7" name="TextBox 6">
            <a:extLst>
              <a:ext uri="{FF2B5EF4-FFF2-40B4-BE49-F238E27FC236}">
                <a16:creationId xmlns:a16="http://schemas.microsoft.com/office/drawing/2014/main" id="{3BAC2C7C-5331-3A4A-7BFD-328CF5CFB74A}"/>
              </a:ext>
            </a:extLst>
          </p:cNvPr>
          <p:cNvSpPr txBox="1"/>
          <p:nvPr/>
        </p:nvSpPr>
        <p:spPr>
          <a:xfrm>
            <a:off x="327300" y="1716102"/>
            <a:ext cx="3582119" cy="3170099"/>
          </a:xfrm>
          <a:prstGeom prst="rect">
            <a:avLst/>
          </a:prstGeom>
          <a:noFill/>
        </p:spPr>
        <p:txBody>
          <a:bodyPr wrap="square" lIns="91440" tIns="45720" rIns="91440" bIns="45720" rtlCol="0" anchor="t">
            <a:spAutoFit/>
          </a:bodyPr>
          <a:lstStyle/>
          <a:p>
            <a:r>
              <a:rPr lang="en-PH" sz="4000" b="1">
                <a:latin typeface="Antonio Bold"/>
              </a:rPr>
              <a:t>Preliminary List of Questions for Stakeholder Consultations</a:t>
            </a:r>
            <a:endParaRPr lang="en-US"/>
          </a:p>
        </p:txBody>
      </p:sp>
      <p:sp>
        <p:nvSpPr>
          <p:cNvPr id="9" name="Rectangle 8">
            <a:extLst>
              <a:ext uri="{FF2B5EF4-FFF2-40B4-BE49-F238E27FC236}">
                <a16:creationId xmlns:a16="http://schemas.microsoft.com/office/drawing/2014/main" id="{439F9C95-483D-6E0A-9D40-F126592F6200}"/>
              </a:ext>
            </a:extLst>
          </p:cNvPr>
          <p:cNvSpPr/>
          <p:nvPr/>
        </p:nvSpPr>
        <p:spPr>
          <a:xfrm>
            <a:off x="4290240" y="381121"/>
            <a:ext cx="7574460" cy="5840060"/>
          </a:xfrm>
          <a:prstGeom prst="rect">
            <a:avLst/>
          </a:prstGeom>
        </p:spPr>
        <p:txBody>
          <a:bodyPr wrap="square">
            <a:spAutoFit/>
          </a:bodyPr>
          <a:lstStyle/>
          <a:p>
            <a:pPr marL="541338" indent="-541338">
              <a:spcAft>
                <a:spcPts val="1500"/>
              </a:spcAft>
              <a:buFont typeface="Wingdings" pitchFamily="2" charset="2"/>
              <a:buChar char="Ø"/>
            </a:pPr>
            <a:r>
              <a:rPr lang="en-US" sz="2400">
                <a:solidFill>
                  <a:prstClr val="black"/>
                </a:solidFill>
                <a:latin typeface="Open Sauce"/>
                <a:ea typeface="Tahoma" pitchFamily="34" charset="0"/>
                <a:cs typeface="Tahoma" pitchFamily="34" charset="0"/>
              </a:rPr>
              <a:t>What are, in your view, the main issues pertaining to agricultural development and food security in the CAREC countries?</a:t>
            </a:r>
            <a:endParaRPr lang="ru-RU" sz="2400">
              <a:solidFill>
                <a:prstClr val="black"/>
              </a:solidFill>
              <a:latin typeface="Open Sauce"/>
              <a:ea typeface="Tahoma" pitchFamily="34" charset="0"/>
              <a:cs typeface="Tahoma" pitchFamily="34" charset="0"/>
            </a:endParaRPr>
          </a:p>
          <a:p>
            <a:pPr marL="541338" indent="-541338">
              <a:spcAft>
                <a:spcPts val="1500"/>
              </a:spcAft>
              <a:buFont typeface="Wingdings" pitchFamily="2" charset="2"/>
              <a:buChar char="Ø"/>
            </a:pPr>
            <a:r>
              <a:rPr lang="en-US" sz="2400">
                <a:solidFill>
                  <a:prstClr val="black"/>
                </a:solidFill>
                <a:latin typeface="Open Sauce"/>
                <a:ea typeface="Tahoma" pitchFamily="34" charset="0"/>
                <a:cs typeface="Tahoma" pitchFamily="34" charset="0"/>
              </a:rPr>
              <a:t>What are the policies and priorities of the governments of the CAREC countries with respect to agricultural development and food security?</a:t>
            </a:r>
            <a:endParaRPr lang="ru-RU" sz="2400">
              <a:solidFill>
                <a:prstClr val="black"/>
              </a:solidFill>
              <a:latin typeface="Open Sauce"/>
              <a:ea typeface="Tahoma" pitchFamily="34" charset="0"/>
              <a:cs typeface="Tahoma" pitchFamily="34" charset="0"/>
            </a:endParaRPr>
          </a:p>
          <a:p>
            <a:pPr marL="541338" indent="-541338">
              <a:spcAft>
                <a:spcPts val="1500"/>
              </a:spcAft>
              <a:buFont typeface="Wingdings" pitchFamily="2" charset="2"/>
              <a:buChar char="Ø"/>
            </a:pPr>
            <a:r>
              <a:rPr lang="en-US" sz="2400">
                <a:solidFill>
                  <a:prstClr val="black"/>
                </a:solidFill>
                <a:latin typeface="Open Sauce"/>
                <a:ea typeface="Tahoma" pitchFamily="34" charset="0"/>
                <a:cs typeface="Tahoma" pitchFamily="34" charset="0"/>
              </a:rPr>
              <a:t>What opportunities exist for PPPs and adoption of modern technologies that would contribute to agriculture modernization and enhance food security in the CAREC countries?   </a:t>
            </a:r>
            <a:endParaRPr lang="ru-RU" sz="2400">
              <a:solidFill>
                <a:prstClr val="black"/>
              </a:solidFill>
              <a:latin typeface="Open Sauce"/>
              <a:ea typeface="Tahoma" pitchFamily="34" charset="0"/>
              <a:cs typeface="Tahoma" pitchFamily="34" charset="0"/>
            </a:endParaRPr>
          </a:p>
          <a:p>
            <a:pPr marL="541338" indent="-541338">
              <a:spcAft>
                <a:spcPts val="1500"/>
              </a:spcAft>
              <a:buFont typeface="Wingdings" pitchFamily="2" charset="2"/>
              <a:buChar char="Ø"/>
            </a:pPr>
            <a:r>
              <a:rPr lang="en-US" sz="2400">
                <a:solidFill>
                  <a:prstClr val="black"/>
                </a:solidFill>
                <a:latin typeface="Open Sauce"/>
                <a:ea typeface="Tahoma" pitchFamily="34" charset="0"/>
                <a:cs typeface="Tahoma" pitchFamily="34" charset="0"/>
              </a:rPr>
              <a:t>In your opinion, what CAREC activities are, can be or could be effective in helping the CAREC countries meet their needs in agriculture modernization and food security?</a:t>
            </a:r>
          </a:p>
        </p:txBody>
      </p:sp>
    </p:spTree>
    <p:extLst>
      <p:ext uri="{BB962C8B-B14F-4D97-AF65-F5344CB8AC3E}">
        <p14:creationId xmlns:p14="http://schemas.microsoft.com/office/powerpoint/2010/main" val="3490881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FCEC1956-BFD2-35F8-0311-71A6ADA70BD8}"/>
              </a:ext>
            </a:extLst>
          </p:cNvPr>
          <p:cNvGrpSpPr/>
          <p:nvPr/>
        </p:nvGrpSpPr>
        <p:grpSpPr>
          <a:xfrm>
            <a:off x="0" y="0"/>
            <a:ext cx="12192000" cy="1299222"/>
            <a:chOff x="-90568" y="-241302"/>
            <a:chExt cx="6321665" cy="6350000"/>
          </a:xfrm>
          <a:solidFill>
            <a:srgbClr val="CCFF66"/>
          </a:solidFill>
        </p:grpSpPr>
        <p:sp>
          <p:nvSpPr>
            <p:cNvPr id="6" name="Freeform 3">
              <a:extLst>
                <a:ext uri="{FF2B5EF4-FFF2-40B4-BE49-F238E27FC236}">
                  <a16:creationId xmlns:a16="http://schemas.microsoft.com/office/drawing/2014/main" id="{C7ED27E8-E2EC-E7AA-9123-D3FD5C1E40D4}"/>
                </a:ext>
              </a:extLst>
            </p:cNvPr>
            <p:cNvSpPr/>
            <p:nvPr/>
          </p:nvSpPr>
          <p:spPr>
            <a:xfrm>
              <a:off x="-90568" y="-241302"/>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8" name="TextBox 7">
            <a:extLst>
              <a:ext uri="{FF2B5EF4-FFF2-40B4-BE49-F238E27FC236}">
                <a16:creationId xmlns:a16="http://schemas.microsoft.com/office/drawing/2014/main" id="{5DF352BD-650C-F4F0-AE8A-A4A3315296BC}"/>
              </a:ext>
            </a:extLst>
          </p:cNvPr>
          <p:cNvSpPr txBox="1"/>
          <p:nvPr/>
        </p:nvSpPr>
        <p:spPr>
          <a:xfrm>
            <a:off x="3650350" y="346954"/>
            <a:ext cx="5607630" cy="707886"/>
          </a:xfrm>
          <a:prstGeom prst="rect">
            <a:avLst/>
          </a:prstGeom>
          <a:noFill/>
        </p:spPr>
        <p:txBody>
          <a:bodyPr wrap="square" rtlCol="0">
            <a:spAutoFit/>
          </a:bodyPr>
          <a:lstStyle/>
          <a:p>
            <a:r>
              <a:rPr lang="en-PH" sz="4000" b="1">
                <a:latin typeface="Antonio Bold"/>
              </a:rPr>
              <a:t>Preliminary Timetable</a:t>
            </a:r>
          </a:p>
        </p:txBody>
      </p:sp>
      <p:graphicFrame>
        <p:nvGraphicFramePr>
          <p:cNvPr id="10" name="Table 9">
            <a:extLst>
              <a:ext uri="{FF2B5EF4-FFF2-40B4-BE49-F238E27FC236}">
                <a16:creationId xmlns:a16="http://schemas.microsoft.com/office/drawing/2014/main" id="{9DE090B7-D421-866B-CBEA-50B7E4A27527}"/>
              </a:ext>
            </a:extLst>
          </p:cNvPr>
          <p:cNvGraphicFramePr>
            <a:graphicFrameLocks noGrp="1"/>
          </p:cNvGraphicFramePr>
          <p:nvPr>
            <p:extLst>
              <p:ext uri="{D42A27DB-BD31-4B8C-83A1-F6EECF244321}">
                <p14:modId xmlns:p14="http://schemas.microsoft.com/office/powerpoint/2010/main" val="3016995936"/>
              </p:ext>
            </p:extLst>
          </p:nvPr>
        </p:nvGraphicFramePr>
        <p:xfrm>
          <a:off x="480061" y="1543603"/>
          <a:ext cx="11231878" cy="4272640"/>
        </p:xfrm>
        <a:graphic>
          <a:graphicData uri="http://schemas.openxmlformats.org/drawingml/2006/table">
            <a:tbl>
              <a:tblPr firstRow="1" firstCol="1" bandRow="1"/>
              <a:tblGrid>
                <a:gridCol w="4175760">
                  <a:extLst>
                    <a:ext uri="{9D8B030D-6E8A-4147-A177-3AD203B41FA5}">
                      <a16:colId xmlns:a16="http://schemas.microsoft.com/office/drawing/2014/main" val="2331436934"/>
                    </a:ext>
                  </a:extLst>
                </a:gridCol>
                <a:gridCol w="976478">
                  <a:extLst>
                    <a:ext uri="{9D8B030D-6E8A-4147-A177-3AD203B41FA5}">
                      <a16:colId xmlns:a16="http://schemas.microsoft.com/office/drawing/2014/main" val="3637067930"/>
                    </a:ext>
                  </a:extLst>
                </a:gridCol>
                <a:gridCol w="824358">
                  <a:extLst>
                    <a:ext uri="{9D8B030D-6E8A-4147-A177-3AD203B41FA5}">
                      <a16:colId xmlns:a16="http://schemas.microsoft.com/office/drawing/2014/main" val="2329446343"/>
                    </a:ext>
                  </a:extLst>
                </a:gridCol>
                <a:gridCol w="824358">
                  <a:extLst>
                    <a:ext uri="{9D8B030D-6E8A-4147-A177-3AD203B41FA5}">
                      <a16:colId xmlns:a16="http://schemas.microsoft.com/office/drawing/2014/main" val="3568908703"/>
                    </a:ext>
                  </a:extLst>
                </a:gridCol>
                <a:gridCol w="824358">
                  <a:extLst>
                    <a:ext uri="{9D8B030D-6E8A-4147-A177-3AD203B41FA5}">
                      <a16:colId xmlns:a16="http://schemas.microsoft.com/office/drawing/2014/main" val="2841648710"/>
                    </a:ext>
                  </a:extLst>
                </a:gridCol>
                <a:gridCol w="939568">
                  <a:extLst>
                    <a:ext uri="{9D8B030D-6E8A-4147-A177-3AD203B41FA5}">
                      <a16:colId xmlns:a16="http://schemas.microsoft.com/office/drawing/2014/main" val="1737341329"/>
                    </a:ext>
                  </a:extLst>
                </a:gridCol>
                <a:gridCol w="899160">
                  <a:extLst>
                    <a:ext uri="{9D8B030D-6E8A-4147-A177-3AD203B41FA5}">
                      <a16:colId xmlns:a16="http://schemas.microsoft.com/office/drawing/2014/main" val="3583277176"/>
                    </a:ext>
                  </a:extLst>
                </a:gridCol>
                <a:gridCol w="883698">
                  <a:extLst>
                    <a:ext uri="{9D8B030D-6E8A-4147-A177-3AD203B41FA5}">
                      <a16:colId xmlns:a16="http://schemas.microsoft.com/office/drawing/2014/main" val="2962438637"/>
                    </a:ext>
                  </a:extLst>
                </a:gridCol>
                <a:gridCol w="884140">
                  <a:extLst>
                    <a:ext uri="{9D8B030D-6E8A-4147-A177-3AD203B41FA5}">
                      <a16:colId xmlns:a16="http://schemas.microsoft.com/office/drawing/2014/main" val="2790448669"/>
                    </a:ext>
                  </a:extLst>
                </a:gridCol>
              </a:tblGrid>
              <a:tr h="360000">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000" b="1">
                          <a:effectLst/>
                          <a:latin typeface="Open Sauce"/>
                          <a:ea typeface="Tahoma" panose="020B0604030504040204" pitchFamily="34" charset="0"/>
                          <a:cs typeface="Tahoma" panose="020B0604030504040204" pitchFamily="34" charset="0"/>
                        </a:rPr>
                        <a:t>Activities</a:t>
                      </a:r>
                      <a:endParaRPr lang="ru-RU" sz="2000" b="1">
                        <a:effectLst/>
                        <a:latin typeface="Open Sauce"/>
                        <a:ea typeface="Tahoma" panose="020B0604030504040204" pitchFamily="34" charset="0"/>
                        <a:cs typeface="Tahoma" panose="020B0604030504040204" pitchFamily="34" charset="0"/>
                      </a:endParaRPr>
                    </a:p>
                    <a:p>
                      <a:pPr>
                        <a:spcAft>
                          <a:spcPts val="0"/>
                        </a:spcAft>
                      </a:pPr>
                      <a:r>
                        <a:rPr lang="ru-RU" sz="2000">
                          <a:effectLst/>
                          <a:latin typeface="Open Sauce"/>
                          <a:ea typeface="Tahoma" panose="020B0604030504040204" pitchFamily="34" charset="0"/>
                          <a:cs typeface="Tahoma" panose="020B0604030504040204" pitchFamily="34" charset="0"/>
                        </a:rPr>
                        <a:t> </a:t>
                      </a: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b="1">
                          <a:effectLst/>
                          <a:latin typeface="Open Sauce"/>
                          <a:ea typeface="Tahoma" panose="020B0604030504040204" pitchFamily="34" charset="0"/>
                          <a:cs typeface="Tahoma" panose="020B0604030504040204" pitchFamily="34" charset="0"/>
                        </a:rPr>
                        <a:t>Jun-22</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b="1">
                          <a:effectLst/>
                          <a:latin typeface="Open Sauce"/>
                          <a:ea typeface="Tahoma" panose="020B0604030504040204" pitchFamily="34" charset="0"/>
                          <a:cs typeface="Tahoma" panose="020B0604030504040204" pitchFamily="34" charset="0"/>
                        </a:rPr>
                        <a:t>Jul-22</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ru-RU"/>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b="1">
                          <a:effectLst/>
                          <a:latin typeface="Open Sauce"/>
                          <a:ea typeface="Tahoma" panose="020B0604030504040204" pitchFamily="34" charset="0"/>
                          <a:cs typeface="Tahoma" panose="020B0604030504040204" pitchFamily="34" charset="0"/>
                        </a:rPr>
                        <a:t>Aug-22</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ru-RU"/>
                    </a:p>
                  </a:txBody>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b="1">
                          <a:effectLst/>
                          <a:latin typeface="Open Sauce"/>
                          <a:ea typeface="Tahoma" panose="020B0604030504040204" pitchFamily="34" charset="0"/>
                          <a:cs typeface="Tahoma" panose="020B0604030504040204" pitchFamily="34" charset="0"/>
                        </a:rPr>
                        <a:t>Sep-22</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hMerge="1">
                  <a:txBody>
                    <a:bodyPr/>
                    <a:lstStyle/>
                    <a:p>
                      <a:endParaRPr lang="ru-RU"/>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b="1">
                          <a:effectLst/>
                          <a:latin typeface="Open Sauce"/>
                          <a:ea typeface="Tahoma" panose="020B0604030504040204" pitchFamily="34" charset="0"/>
                          <a:cs typeface="Tahoma" panose="020B0604030504040204" pitchFamily="34" charset="0"/>
                        </a:rPr>
                        <a:t>Oct-22</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79261301"/>
                  </a:ext>
                </a:extLst>
              </a:tr>
              <a:tr h="360000">
                <a:tc vMerge="1">
                  <a:txBody>
                    <a:bodyPr/>
                    <a:lstStyle/>
                    <a:p>
                      <a:endParaRPr lang="ru-RU"/>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a:effectLst/>
                          <a:latin typeface="Open Sauce"/>
                          <a:ea typeface="Tahoma" panose="020B0604030504040204" pitchFamily="34" charset="0"/>
                          <a:cs typeface="Tahoma" panose="020B0604030504040204" pitchFamily="34" charset="0"/>
                        </a:rPr>
                        <a:t>H2</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a:effectLst/>
                          <a:latin typeface="Open Sauce"/>
                          <a:ea typeface="Tahoma" panose="020B0604030504040204" pitchFamily="34" charset="0"/>
                          <a:cs typeface="Tahoma" panose="020B0604030504040204" pitchFamily="34" charset="0"/>
                        </a:rPr>
                        <a:t>H1</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a:effectLst/>
                          <a:latin typeface="Open Sauce"/>
                          <a:ea typeface="Tahoma" panose="020B0604030504040204" pitchFamily="34" charset="0"/>
                          <a:cs typeface="Tahoma" panose="020B0604030504040204" pitchFamily="34" charset="0"/>
                        </a:rPr>
                        <a:t>H2</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a:effectLst/>
                          <a:latin typeface="Open Sauce"/>
                          <a:ea typeface="Tahoma" panose="020B0604030504040204" pitchFamily="34" charset="0"/>
                          <a:cs typeface="Tahoma" panose="020B0604030504040204" pitchFamily="34" charset="0"/>
                        </a:rPr>
                        <a:t>H1</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a:effectLst/>
                          <a:latin typeface="Open Sauce"/>
                          <a:ea typeface="Tahoma" panose="020B0604030504040204" pitchFamily="34" charset="0"/>
                          <a:cs typeface="Tahoma" panose="020B0604030504040204" pitchFamily="34" charset="0"/>
                        </a:rPr>
                        <a:t>H2</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a:effectLst/>
                          <a:latin typeface="Open Sauce"/>
                          <a:ea typeface="Tahoma" panose="020B0604030504040204" pitchFamily="34" charset="0"/>
                          <a:cs typeface="Tahoma" panose="020B0604030504040204" pitchFamily="34" charset="0"/>
                        </a:rPr>
                        <a:t>H1</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a:effectLst/>
                          <a:latin typeface="Open Sauce"/>
                          <a:ea typeface="Tahoma" panose="020B0604030504040204" pitchFamily="34" charset="0"/>
                          <a:cs typeface="Tahoma" panose="020B0604030504040204" pitchFamily="34" charset="0"/>
                        </a:rPr>
                        <a:t>H2</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ru-RU" sz="2000">
                          <a:effectLst/>
                          <a:latin typeface="Open Sauce"/>
                          <a:ea typeface="Tahoma" panose="020B0604030504040204" pitchFamily="34" charset="0"/>
                          <a:cs typeface="Tahoma" panose="020B0604030504040204" pitchFamily="34" charset="0"/>
                        </a:rPr>
                        <a:t>H1</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25765094"/>
                  </a:ext>
                </a:extLst>
              </a:tr>
              <a:tr h="486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685800" rtl="0" eaLnBrk="1" latinLnBrk="0" hangingPunct="1">
                        <a:spcAft>
                          <a:spcPts val="0"/>
                        </a:spcAft>
                      </a:pPr>
                      <a:r>
                        <a:rPr lang="en-US" sz="2000" kern="1200">
                          <a:solidFill>
                            <a:schemeClr val="tx1"/>
                          </a:solidFill>
                          <a:effectLst/>
                          <a:latin typeface="Open Sauce"/>
                          <a:ea typeface="Tahoma" panose="020B0604030504040204" pitchFamily="34" charset="0"/>
                          <a:cs typeface="Tahoma" panose="020B0604030504040204" pitchFamily="34" charset="0"/>
                        </a:rPr>
                        <a:t>Review of literature and government/CAREC/ADB documents</a:t>
                      </a:r>
                      <a:endParaRPr lang="ru-RU" sz="2000" kern="1200">
                        <a:solidFill>
                          <a:schemeClr val="tx1"/>
                        </a:solidFill>
                        <a:effectLst/>
                        <a:latin typeface="Open Sauce"/>
                        <a:ea typeface="Tahoma" panose="020B0604030504040204" pitchFamily="34" charset="0"/>
                        <a:cs typeface="Tahoma" panose="020B0604030504040204" pitchFamily="34" charset="0"/>
                      </a:endParaRP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228658856"/>
                  </a:ext>
                </a:extLst>
              </a:tr>
              <a:tr h="486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685800" rtl="0" eaLnBrk="1" latinLnBrk="0" hangingPunct="1">
                        <a:spcAft>
                          <a:spcPts val="0"/>
                        </a:spcAft>
                      </a:pPr>
                      <a:r>
                        <a:rPr lang="en-US" sz="2000" kern="1200">
                          <a:solidFill>
                            <a:schemeClr val="tx1"/>
                          </a:solidFill>
                          <a:effectLst/>
                          <a:latin typeface="Open Sauce"/>
                          <a:ea typeface="Tahoma" panose="020B0604030504040204" pitchFamily="34" charset="0"/>
                          <a:cs typeface="Tahoma" panose="020B0604030504040204" pitchFamily="34" charset="0"/>
                        </a:rPr>
                        <a:t>Compilation and analysis of secondary data from online sources</a:t>
                      </a:r>
                      <a:endParaRPr lang="ru-RU" sz="2000" kern="1200">
                        <a:solidFill>
                          <a:schemeClr val="tx1"/>
                        </a:solidFill>
                        <a:effectLst/>
                        <a:latin typeface="Open Sauce"/>
                        <a:ea typeface="Tahoma" panose="020B0604030504040204" pitchFamily="34" charset="0"/>
                        <a:cs typeface="Tahoma" panose="020B0604030504040204" pitchFamily="34" charset="0"/>
                      </a:endParaRP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471392557"/>
                  </a:ext>
                </a:extLst>
              </a:tr>
              <a:tr h="486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685800" rtl="0" eaLnBrk="1" latinLnBrk="0" hangingPunct="1">
                        <a:spcAft>
                          <a:spcPts val="0"/>
                        </a:spcAft>
                      </a:pPr>
                      <a:r>
                        <a:rPr lang="ru-RU" sz="2000" kern="1200">
                          <a:solidFill>
                            <a:schemeClr val="tx1"/>
                          </a:solidFill>
                          <a:effectLst/>
                          <a:latin typeface="Open Sauce"/>
                          <a:ea typeface="Tahoma" panose="020B0604030504040204" pitchFamily="34" charset="0"/>
                          <a:cs typeface="Tahoma" panose="020B0604030504040204" pitchFamily="34" charset="0"/>
                        </a:rPr>
                        <a:t>Consultations with key stakeholders</a:t>
                      </a: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ru-RU" sz="2000">
                          <a:effectLst/>
                          <a:latin typeface="Open Sauce"/>
                          <a:ea typeface="Tahoma" panose="020B0604030504040204" pitchFamily="34" charset="0"/>
                          <a:cs typeface="Tahoma" panose="020B0604030504040204" pitchFamily="34" charset="0"/>
                        </a:rPr>
                        <a:t> </a:t>
                      </a: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ru-RU" sz="2000">
                          <a:effectLst/>
                          <a:latin typeface="Open Sauce"/>
                          <a:ea typeface="Tahoma" panose="020B0604030504040204" pitchFamily="34" charset="0"/>
                          <a:cs typeface="Tahoma" panose="020B0604030504040204" pitchFamily="34" charset="0"/>
                        </a:rPr>
                        <a:t> </a:t>
                      </a: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ru-RU" sz="2000">
                          <a:effectLst/>
                          <a:latin typeface="Open Sauce"/>
                          <a:ea typeface="Tahoma" panose="020B0604030504040204" pitchFamily="34" charset="0"/>
                          <a:cs typeface="Tahoma" panose="020B0604030504040204" pitchFamily="34" charset="0"/>
                        </a:rPr>
                        <a:t> </a:t>
                      </a: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ru-RU" sz="2000">
                          <a:effectLst/>
                          <a:latin typeface="Open Sauce"/>
                          <a:ea typeface="Tahoma" panose="020B0604030504040204" pitchFamily="34" charset="0"/>
                          <a:cs typeface="Tahoma" panose="020B0604030504040204" pitchFamily="34" charset="0"/>
                        </a:rPr>
                        <a:t> </a:t>
                      </a: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ru-RU" sz="2000">
                          <a:effectLst/>
                          <a:latin typeface="Open Sauce"/>
                          <a:ea typeface="Tahoma" panose="020B0604030504040204" pitchFamily="34" charset="0"/>
                          <a:cs typeface="Tahoma" panose="020B0604030504040204" pitchFamily="34" charset="0"/>
                        </a:rPr>
                        <a:t> </a:t>
                      </a: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ru-RU" sz="2000">
                          <a:effectLst/>
                          <a:latin typeface="Open Sauce"/>
                          <a:ea typeface="Tahoma" panose="020B0604030504040204" pitchFamily="34" charset="0"/>
                          <a:cs typeface="Tahoma" panose="020B0604030504040204" pitchFamily="34" charset="0"/>
                        </a:rPr>
                        <a:t> </a:t>
                      </a: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ru-RU" sz="2000">
                          <a:effectLst/>
                          <a:latin typeface="Open Sauce"/>
                          <a:ea typeface="Tahoma" panose="020B0604030504040204" pitchFamily="34" charset="0"/>
                          <a:cs typeface="Tahoma" panose="020B0604030504040204" pitchFamily="34" charset="0"/>
                        </a:rPr>
                        <a:t> </a:t>
                      </a: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ru-RU" sz="2000">
                          <a:effectLst/>
                          <a:latin typeface="Open Sauce"/>
                          <a:ea typeface="Tahoma" panose="020B0604030504040204" pitchFamily="34" charset="0"/>
                          <a:cs typeface="Tahoma" panose="020B0604030504040204" pitchFamily="34" charset="0"/>
                        </a:rPr>
                        <a:t> </a:t>
                      </a: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91588316"/>
                  </a:ext>
                </a:extLst>
              </a:tr>
              <a:tr h="486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685800" rtl="0" eaLnBrk="1" latinLnBrk="0" hangingPunct="1">
                        <a:spcAft>
                          <a:spcPts val="0"/>
                        </a:spcAft>
                      </a:pPr>
                      <a:r>
                        <a:rPr lang="en-US" sz="2000" kern="1200">
                          <a:solidFill>
                            <a:schemeClr val="tx1"/>
                          </a:solidFill>
                          <a:effectLst/>
                          <a:latin typeface="Open Sauce"/>
                          <a:ea typeface="Tahoma" panose="020B0604030504040204" pitchFamily="34" charset="0"/>
                          <a:cs typeface="Tahoma" panose="020B0604030504040204" pitchFamily="34" charset="0"/>
                        </a:rPr>
                        <a:t>Preparation of the first draft of the background report</a:t>
                      </a:r>
                      <a:endParaRPr lang="ru-RU" sz="2000" kern="1200">
                        <a:solidFill>
                          <a:schemeClr val="tx1"/>
                        </a:solidFill>
                        <a:effectLst/>
                        <a:latin typeface="Open Sauce"/>
                        <a:ea typeface="Tahoma" panose="020B0604030504040204" pitchFamily="34" charset="0"/>
                        <a:cs typeface="Tahoma" panose="020B0604030504040204" pitchFamily="34" charset="0"/>
                      </a:endParaRP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4630647"/>
                  </a:ext>
                </a:extLst>
              </a:tr>
              <a:tr h="486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685800" rtl="0" eaLnBrk="1" latinLnBrk="0" hangingPunct="1">
                        <a:spcAft>
                          <a:spcPts val="0"/>
                        </a:spcAft>
                      </a:pPr>
                      <a:r>
                        <a:rPr lang="en-US" sz="2000" kern="1200">
                          <a:solidFill>
                            <a:schemeClr val="tx1"/>
                          </a:solidFill>
                          <a:effectLst/>
                          <a:latin typeface="Open Sauce"/>
                          <a:ea typeface="Tahoma" panose="020B0604030504040204" pitchFamily="34" charset="0"/>
                          <a:cs typeface="Tahoma" panose="020B0604030504040204" pitchFamily="34" charset="0"/>
                        </a:rPr>
                        <a:t>Preparation of the final draft of the background report</a:t>
                      </a:r>
                      <a:endParaRPr lang="ru-RU" sz="2000" kern="1200">
                        <a:solidFill>
                          <a:schemeClr val="tx1"/>
                        </a:solidFill>
                        <a:effectLst/>
                        <a:latin typeface="Open Sauce"/>
                        <a:ea typeface="Tahoma" panose="020B0604030504040204" pitchFamily="34" charset="0"/>
                        <a:cs typeface="Tahoma" panose="020B0604030504040204" pitchFamily="34" charset="0"/>
                      </a:endParaRP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18943222"/>
                  </a:ext>
                </a:extLst>
              </a:tr>
              <a:tr h="486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685800" rtl="0" eaLnBrk="1" latinLnBrk="0" hangingPunct="1">
                        <a:spcAft>
                          <a:spcPts val="0"/>
                        </a:spcAft>
                      </a:pPr>
                      <a:r>
                        <a:rPr lang="en-US" sz="2000" kern="1200">
                          <a:solidFill>
                            <a:schemeClr val="tx1"/>
                          </a:solidFill>
                          <a:effectLst/>
                          <a:latin typeface="Open Sauce"/>
                          <a:ea typeface="Tahoma" panose="020B0604030504040204" pitchFamily="34" charset="0"/>
                          <a:cs typeface="Tahoma" panose="020B0604030504040204" pitchFamily="34" charset="0"/>
                        </a:rPr>
                        <a:t>Preparation of the draft Framework</a:t>
                      </a:r>
                      <a:endParaRPr lang="ru-RU" sz="2000" kern="1200">
                        <a:solidFill>
                          <a:schemeClr val="tx1"/>
                        </a:solidFill>
                        <a:effectLst/>
                        <a:latin typeface="Open Sauce"/>
                        <a:ea typeface="Tahoma" panose="020B0604030504040204" pitchFamily="34" charset="0"/>
                        <a:cs typeface="Tahoma" panose="020B0604030504040204" pitchFamily="34" charset="0"/>
                      </a:endParaRPr>
                    </a:p>
                  </a:txBody>
                  <a:tcPr marL="36195" marR="36195" marT="17780" marB="1778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effectLst/>
                          <a:latin typeface="Open Sauce"/>
                          <a:ea typeface="Tahoma" panose="020B0604030504040204" pitchFamily="34" charset="0"/>
                          <a:cs typeface="Tahoma" panose="020B0604030504040204" pitchFamily="34" charset="0"/>
                        </a:rPr>
                        <a:t> </a:t>
                      </a:r>
                      <a:endParaRPr lang="ru-RU" sz="2000">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spcAft>
                          <a:spcPts val="0"/>
                        </a:spcAft>
                      </a:pPr>
                      <a:r>
                        <a:rPr lang="en-US" sz="2000">
                          <a:solidFill>
                            <a:srgbClr val="92D050"/>
                          </a:solidFill>
                          <a:effectLst/>
                          <a:latin typeface="Open Sauce"/>
                          <a:ea typeface="Tahoma" panose="020B0604030504040204" pitchFamily="34" charset="0"/>
                          <a:cs typeface="Tahoma" panose="020B0604030504040204" pitchFamily="34" charset="0"/>
                        </a:rPr>
                        <a:t> </a:t>
                      </a:r>
                      <a:endParaRPr lang="ru-RU" sz="2000">
                        <a:solidFill>
                          <a:srgbClr val="92D050"/>
                        </a:solidFill>
                        <a:effectLst/>
                        <a:latin typeface="Open Sauce"/>
                        <a:ea typeface="Tahoma" panose="020B0604030504040204" pitchFamily="34" charset="0"/>
                        <a:cs typeface="Tahoma" panose="020B0604030504040204" pitchFamily="34" charset="0"/>
                      </a:endParaRPr>
                    </a:p>
                  </a:txBody>
                  <a:tcPr marL="36195" marR="36195" marT="17780" marB="17780" anchor="b">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451652368"/>
                  </a:ext>
                </a:extLst>
              </a:tr>
            </a:tbl>
          </a:graphicData>
        </a:graphic>
      </p:graphicFrame>
      <p:sp>
        <p:nvSpPr>
          <p:cNvPr id="11" name="TextBox 10">
            <a:extLst>
              <a:ext uri="{FF2B5EF4-FFF2-40B4-BE49-F238E27FC236}">
                <a16:creationId xmlns:a16="http://schemas.microsoft.com/office/drawing/2014/main" id="{3A95573C-5B0A-4A64-123E-0416AF51413E}"/>
              </a:ext>
            </a:extLst>
          </p:cNvPr>
          <p:cNvSpPr txBox="1"/>
          <p:nvPr/>
        </p:nvSpPr>
        <p:spPr>
          <a:xfrm>
            <a:off x="395778" y="5935553"/>
            <a:ext cx="8237521" cy="369332"/>
          </a:xfrm>
          <a:prstGeom prst="rect">
            <a:avLst/>
          </a:prstGeom>
          <a:noFill/>
        </p:spPr>
        <p:txBody>
          <a:bodyPr wrap="square" rtlCol="0">
            <a:spAutoFit/>
          </a:bodyPr>
          <a:lstStyle/>
          <a:p>
            <a:r>
              <a:rPr lang="en-US">
                <a:solidFill>
                  <a:prstClr val="black"/>
                </a:solidFill>
                <a:latin typeface="Open Sauce"/>
                <a:ea typeface="Tahoma" panose="020B0604030504040204" pitchFamily="34" charset="0"/>
                <a:cs typeface="Tahoma" panose="020B0604030504040204" pitchFamily="34" charset="0"/>
              </a:rPr>
              <a:t>Source: CAREC Secretariat.</a:t>
            </a:r>
            <a:endParaRPr lang="ru-RU">
              <a:solidFill>
                <a:prstClr val="black"/>
              </a:solidFill>
              <a:latin typeface="Open Sauce"/>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7167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a:grpSpLocks noChangeAspect="1"/>
          </p:cNvGrpSpPr>
          <p:nvPr/>
        </p:nvGrpSpPr>
        <p:grpSpPr>
          <a:xfrm>
            <a:off x="7767627" y="2502037"/>
            <a:ext cx="3497594" cy="3497580"/>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4999" r="-24999"/>
              </a:stretch>
            </a:blipFill>
          </p:spPr>
        </p:sp>
      </p:grpSp>
      <p:pic>
        <p:nvPicPr>
          <p:cNvPr id="9" name="Picture 9"/>
          <p:cNvPicPr>
            <a:picLocks noChangeAspect="1"/>
          </p:cNvPicPr>
          <p:nvPr/>
        </p:nvPicPr>
        <p:blipFill>
          <a:blip r:embed="rId3"/>
          <a:srcRect t="8299" b="5927"/>
          <a:stretch>
            <a:fillRect/>
          </a:stretch>
        </p:blipFill>
        <p:spPr>
          <a:xfrm>
            <a:off x="460268" y="451621"/>
            <a:ext cx="2206006" cy="916087"/>
          </a:xfrm>
          <a:prstGeom prst="rect">
            <a:avLst/>
          </a:prstGeom>
        </p:spPr>
      </p:pic>
      <p:grpSp>
        <p:nvGrpSpPr>
          <p:cNvPr id="10" name="Group 10"/>
          <p:cNvGrpSpPr/>
          <p:nvPr/>
        </p:nvGrpSpPr>
        <p:grpSpPr>
          <a:xfrm>
            <a:off x="699187" y="2502037"/>
            <a:ext cx="6393271" cy="2289504"/>
            <a:chOff x="0" y="9525"/>
            <a:chExt cx="12786541" cy="4579007"/>
          </a:xfrm>
        </p:grpSpPr>
        <p:sp>
          <p:nvSpPr>
            <p:cNvPr id="11" name="TextBox 11"/>
            <p:cNvSpPr txBox="1"/>
            <p:nvPr/>
          </p:nvSpPr>
          <p:spPr>
            <a:xfrm>
              <a:off x="0" y="3402310"/>
              <a:ext cx="12786541" cy="1186222"/>
            </a:xfrm>
            <a:prstGeom prst="rect">
              <a:avLst/>
            </a:prstGeom>
          </p:spPr>
          <p:txBody>
            <a:bodyPr lIns="0" tIns="0" rIns="0" bIns="0" rtlCol="0" anchor="t">
              <a:spAutoFit/>
            </a:bodyPr>
            <a:lstStyle/>
            <a:p>
              <a:pPr defTabSz="609630">
                <a:lnSpc>
                  <a:spcPts val="2426"/>
                </a:lnSpc>
              </a:pPr>
              <a:r>
                <a:rPr lang="en-US" sz="1866" b="1">
                  <a:latin typeface="Open Sauce Sans" pitchFamily="2" charset="77"/>
                </a:rPr>
                <a:t>Concept for a New Regional Financing Vehicle </a:t>
              </a:r>
            </a:p>
            <a:p>
              <a:pPr defTabSz="609630">
                <a:lnSpc>
                  <a:spcPts val="2426"/>
                </a:lnSpc>
              </a:pPr>
              <a:r>
                <a:rPr lang="en-US" sz="1866" b="1">
                  <a:latin typeface="Open Sauce Sans" pitchFamily="2" charset="77"/>
                </a:rPr>
                <a:t>Supporting Renewable &amp; Energy Efficiency Project</a:t>
              </a:r>
            </a:p>
          </p:txBody>
        </p:sp>
        <p:sp>
          <p:nvSpPr>
            <p:cNvPr id="12" name="TextBox 12"/>
            <p:cNvSpPr txBox="1"/>
            <p:nvPr/>
          </p:nvSpPr>
          <p:spPr>
            <a:xfrm>
              <a:off x="0" y="9525"/>
              <a:ext cx="12786541" cy="2785889"/>
            </a:xfrm>
            <a:prstGeom prst="rect">
              <a:avLst/>
            </a:prstGeom>
          </p:spPr>
          <p:txBody>
            <a:bodyPr lIns="0" tIns="0" rIns="0" bIns="0" rtlCol="0" anchor="t">
              <a:spAutoFit/>
            </a:bodyPr>
            <a:lstStyle/>
            <a:p>
              <a:pPr defTabSz="609630">
                <a:lnSpc>
                  <a:spcPts val="5600"/>
                </a:lnSpc>
              </a:pPr>
              <a:r>
                <a:rPr lang="en-US" sz="4666" b="1" spc="-93">
                  <a:latin typeface="Antonio Bold"/>
                </a:rPr>
                <a:t>The CAREC Green Energy Alliance</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E6C009-730C-20D1-76E1-EEAB37E79545}"/>
              </a:ext>
            </a:extLst>
          </p:cNvPr>
          <p:cNvPicPr>
            <a:picLocks noChangeAspect="1"/>
          </p:cNvPicPr>
          <p:nvPr/>
        </p:nvPicPr>
        <p:blipFill rotWithShape="1">
          <a:blip r:embed="rId2"/>
          <a:srcRect t="72258"/>
          <a:stretch/>
        </p:blipFill>
        <p:spPr>
          <a:xfrm>
            <a:off x="-734789" y="0"/>
            <a:ext cx="13661571" cy="1902564"/>
          </a:xfrm>
          <a:prstGeom prst="rect">
            <a:avLst/>
          </a:prstGeom>
        </p:spPr>
      </p:pic>
      <p:sp>
        <p:nvSpPr>
          <p:cNvPr id="4" name="TextBox 5">
            <a:extLst>
              <a:ext uri="{FF2B5EF4-FFF2-40B4-BE49-F238E27FC236}">
                <a16:creationId xmlns:a16="http://schemas.microsoft.com/office/drawing/2014/main" id="{C4F74539-6CDA-699A-34BD-53F0B117ED63}"/>
              </a:ext>
            </a:extLst>
          </p:cNvPr>
          <p:cNvSpPr txBox="1"/>
          <p:nvPr/>
        </p:nvSpPr>
        <p:spPr>
          <a:xfrm>
            <a:off x="702972" y="2173287"/>
            <a:ext cx="10786050" cy="2429768"/>
          </a:xfrm>
          <a:prstGeom prst="rect">
            <a:avLst/>
          </a:prstGeom>
        </p:spPr>
        <p:txBody>
          <a:bodyPr wrap="square" lIns="0" tIns="0" rIns="0" bIns="0" rtlCol="0" anchor="t">
            <a:spAutoFit/>
          </a:bodyPr>
          <a:lstStyle/>
          <a:p>
            <a:pPr marL="539749" lvl="1" indent="-269875">
              <a:lnSpc>
                <a:spcPts val="3249"/>
              </a:lnSpc>
              <a:buFont typeface="Arial"/>
              <a:buChar char="•"/>
            </a:pPr>
            <a:r>
              <a:rPr lang="en-US" sz="2400">
                <a:solidFill>
                  <a:srgbClr val="000000"/>
                </a:solidFill>
                <a:latin typeface="Open Sauce Sans" pitchFamily="2" charset="77"/>
              </a:rPr>
              <a:t>The CAREC region is home to some of the most energy-intensive economies</a:t>
            </a:r>
          </a:p>
          <a:p>
            <a:pPr marL="539749" lvl="1" indent="-269875">
              <a:lnSpc>
                <a:spcPts val="3249"/>
              </a:lnSpc>
              <a:buFont typeface="Arial"/>
              <a:buChar char="•"/>
            </a:pPr>
            <a:r>
              <a:rPr lang="en-US" sz="2400">
                <a:solidFill>
                  <a:srgbClr val="000000"/>
                </a:solidFill>
                <a:latin typeface="Open Sauce Sans" pitchFamily="2" charset="77"/>
              </a:rPr>
              <a:t>The share of variable renewable energy (solar and wind) is extremely low</a:t>
            </a:r>
          </a:p>
          <a:p>
            <a:pPr marL="539749" lvl="1" indent="-269875">
              <a:lnSpc>
                <a:spcPts val="3249"/>
              </a:lnSpc>
              <a:buFont typeface="Arial"/>
              <a:buChar char="•"/>
            </a:pPr>
            <a:r>
              <a:rPr lang="en-US" sz="2400">
                <a:solidFill>
                  <a:srgbClr val="000000"/>
                </a:solidFill>
                <a:latin typeface="Open Sauce Sans" pitchFamily="2" charset="77"/>
              </a:rPr>
              <a:t>The region’s cumulative investment need for greening its energy sector is roughly </a:t>
            </a:r>
            <a:r>
              <a:rPr lang="en-US" sz="2400" b="1">
                <a:solidFill>
                  <a:srgbClr val="000000"/>
                </a:solidFill>
                <a:latin typeface="Open Sauce Sans" pitchFamily="2" charset="77"/>
              </a:rPr>
              <a:t>$400 billion</a:t>
            </a:r>
            <a:r>
              <a:rPr lang="en-US" sz="2400">
                <a:solidFill>
                  <a:srgbClr val="000000"/>
                </a:solidFill>
                <a:latin typeface="Open Sauce Sans" pitchFamily="2" charset="77"/>
              </a:rPr>
              <a:t>*</a:t>
            </a:r>
          </a:p>
          <a:p>
            <a:pPr marL="539749" lvl="1" indent="-269875">
              <a:lnSpc>
                <a:spcPts val="3249"/>
              </a:lnSpc>
              <a:buFont typeface="Arial"/>
              <a:buChar char="•"/>
            </a:pPr>
            <a:r>
              <a:rPr lang="en-US" sz="2400">
                <a:solidFill>
                  <a:srgbClr val="000000"/>
                </a:solidFill>
                <a:latin typeface="Open Sauce Sans" pitchFamily="2" charset="77"/>
              </a:rPr>
              <a:t>Current investment levels are only about a quarter of these needs</a:t>
            </a:r>
          </a:p>
        </p:txBody>
      </p:sp>
      <p:sp>
        <p:nvSpPr>
          <p:cNvPr id="9" name="TextBox 4">
            <a:extLst>
              <a:ext uri="{FF2B5EF4-FFF2-40B4-BE49-F238E27FC236}">
                <a16:creationId xmlns:a16="http://schemas.microsoft.com/office/drawing/2014/main" id="{EA7E0DC4-D216-72B5-4AEB-60F84CAD4B23}"/>
              </a:ext>
            </a:extLst>
          </p:cNvPr>
          <p:cNvSpPr txBox="1"/>
          <p:nvPr/>
        </p:nvSpPr>
        <p:spPr>
          <a:xfrm>
            <a:off x="795747" y="274173"/>
            <a:ext cx="10412579" cy="1354217"/>
          </a:xfrm>
          <a:prstGeom prst="rect">
            <a:avLst/>
          </a:prstGeom>
        </p:spPr>
        <p:txBody>
          <a:bodyPr lIns="0" tIns="0" rIns="0" bIns="0" rtlCol="0" anchor="t">
            <a:spAutoFit/>
          </a:bodyPr>
          <a:lstStyle/>
          <a:p>
            <a:pPr algn="ctr" defTabSz="914400"/>
            <a:r>
              <a:rPr lang="en-US" sz="4400" spc="-120">
                <a:latin typeface="Antonio Bold" panose="020B0604020202020204" charset="0"/>
                <a:cs typeface="Antonio Bold" panose="020B0604020202020204" charset="0"/>
              </a:rPr>
              <a:t>Why a CAREC Green</a:t>
            </a:r>
          </a:p>
          <a:p>
            <a:pPr algn="ctr" defTabSz="914400"/>
            <a:r>
              <a:rPr lang="en-US" sz="4400" spc="-120">
                <a:latin typeface="Antonio Bold" panose="020B0604020202020204" charset="0"/>
                <a:cs typeface="Antonio Bold" panose="020B0604020202020204" charset="0"/>
              </a:rPr>
              <a:t>Energy Alliance? </a:t>
            </a:r>
          </a:p>
        </p:txBody>
      </p:sp>
      <p:sp>
        <p:nvSpPr>
          <p:cNvPr id="11" name="TextBox 10">
            <a:extLst>
              <a:ext uri="{FF2B5EF4-FFF2-40B4-BE49-F238E27FC236}">
                <a16:creationId xmlns:a16="http://schemas.microsoft.com/office/drawing/2014/main" id="{AEA57DE6-B059-E96D-7759-FB8752746ADD}"/>
              </a:ext>
            </a:extLst>
          </p:cNvPr>
          <p:cNvSpPr txBox="1"/>
          <p:nvPr/>
        </p:nvSpPr>
        <p:spPr>
          <a:xfrm>
            <a:off x="-3" y="4873778"/>
            <a:ext cx="12192000" cy="1200072"/>
          </a:xfrm>
          <a:prstGeom prst="rect">
            <a:avLst/>
          </a:prstGeom>
          <a:solidFill>
            <a:schemeClr val="bg1">
              <a:lumMod val="85000"/>
            </a:schemeClr>
          </a:solidFill>
        </p:spPr>
        <p:txBody>
          <a:bodyPr wrap="square" rtlCol="0">
            <a:spAutoFit/>
          </a:bodyPr>
          <a:lstStyle/>
          <a:p>
            <a:pPr algn="ctr"/>
            <a:endParaRPr kumimoji="0" lang="en-US" sz="1100" b="0" i="0" u="none" strike="noStrike" kern="1200" cap="none" spc="0" normalizeH="0" baseline="0" noProof="0">
              <a:ln>
                <a:noFill/>
              </a:ln>
              <a:solidFill>
                <a:srgbClr val="000000"/>
              </a:solidFill>
              <a:effectLst/>
              <a:uLnTx/>
              <a:uFillTx/>
              <a:latin typeface="Open Sauce Bold"/>
              <a:ea typeface="+mn-ea"/>
              <a:cs typeface="+mn-cs"/>
            </a:endParaRPr>
          </a:p>
          <a:p>
            <a:pPr algn="ctr"/>
            <a:r>
              <a:rPr kumimoji="0" lang="en-US" sz="2499" b="0" i="0" u="none" strike="noStrike" kern="1200" cap="none" spc="0" normalizeH="0" baseline="0" noProof="0">
                <a:ln>
                  <a:noFill/>
                </a:ln>
                <a:solidFill>
                  <a:srgbClr val="000000"/>
                </a:solidFill>
                <a:effectLst/>
                <a:uLnTx/>
                <a:uFillTx/>
                <a:latin typeface="Open Sauce Bold"/>
                <a:ea typeface="+mn-ea"/>
                <a:cs typeface="+mn-cs"/>
              </a:rPr>
              <a:t>The CAREC Green Energy Alliance will operate a new financing vehicle to increase energy efficiency and renewable energy projects in the region.</a:t>
            </a:r>
          </a:p>
          <a:p>
            <a:pPr algn="ctr"/>
            <a:endParaRPr kumimoji="0" lang="en-US" sz="1100" b="0" i="0" u="none" strike="noStrike" kern="1200" cap="none" spc="0" normalizeH="0" baseline="0" noProof="0">
              <a:ln>
                <a:noFill/>
              </a:ln>
              <a:solidFill>
                <a:srgbClr val="000000"/>
              </a:solidFill>
              <a:effectLst/>
              <a:uLnTx/>
              <a:uFillTx/>
              <a:latin typeface="Open Sauce Bold"/>
              <a:ea typeface="+mn-ea"/>
              <a:cs typeface="+mn-cs"/>
            </a:endParaRPr>
          </a:p>
        </p:txBody>
      </p:sp>
      <p:sp>
        <p:nvSpPr>
          <p:cNvPr id="12" name="TextBox 8">
            <a:extLst>
              <a:ext uri="{FF2B5EF4-FFF2-40B4-BE49-F238E27FC236}">
                <a16:creationId xmlns:a16="http://schemas.microsoft.com/office/drawing/2014/main" id="{CF25AF59-3C9E-BBA4-59E3-F4B36718E8AD}"/>
              </a:ext>
            </a:extLst>
          </p:cNvPr>
          <p:cNvSpPr txBox="1"/>
          <p:nvPr/>
        </p:nvSpPr>
        <p:spPr>
          <a:xfrm>
            <a:off x="-93963" y="6344573"/>
            <a:ext cx="12192000" cy="233205"/>
          </a:xfrm>
          <a:prstGeom prst="rect">
            <a:avLst/>
          </a:prstGeom>
        </p:spPr>
        <p:txBody>
          <a:bodyPr wrap="square" lIns="0" tIns="0" rIns="0" bIns="0" rtlCol="0" anchor="t">
            <a:spAutoFit/>
          </a:bodyPr>
          <a:lstStyle/>
          <a:p>
            <a:pPr algn="ctr">
              <a:lnSpc>
                <a:spcPts val="1950"/>
              </a:lnSpc>
            </a:pPr>
            <a:r>
              <a:rPr lang="en-US" sz="1400">
                <a:solidFill>
                  <a:srgbClr val="000000"/>
                </a:solidFill>
                <a:latin typeface="Open Sauce Bold" panose="020B0604020202020204" charset="0"/>
                <a:cs typeface="Arial" panose="020B0604020202020204" pitchFamily="34" charset="0"/>
              </a:rPr>
              <a:t>*</a:t>
            </a:r>
            <a:r>
              <a:rPr lang="en-US" sz="1400" i="1">
                <a:solidFill>
                  <a:srgbClr val="000000"/>
                </a:solidFill>
                <a:latin typeface="Open Sauce Italics" panose="020B0604020202020204" charset="0"/>
                <a:cs typeface="Arial" panose="020B0604020202020204" pitchFamily="34" charset="0"/>
              </a:rPr>
              <a:t>Excluding People’s Republic of China; investment needs including the People’s Republic of China are estimated between $2,934 and $3,836 billion</a:t>
            </a:r>
          </a:p>
        </p:txBody>
      </p:sp>
    </p:spTree>
    <p:extLst>
      <p:ext uri="{BB962C8B-B14F-4D97-AF65-F5344CB8AC3E}">
        <p14:creationId xmlns:p14="http://schemas.microsoft.com/office/powerpoint/2010/main" val="4161802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E40BF-DE34-B847-A6BC-75059BDB8494}"/>
              </a:ext>
            </a:extLst>
          </p:cNvPr>
          <p:cNvSpPr>
            <a:spLocks noGrp="1"/>
          </p:cNvSpPr>
          <p:nvPr>
            <p:ph type="title"/>
          </p:nvPr>
        </p:nvSpPr>
        <p:spPr>
          <a:xfrm>
            <a:off x="2326128" y="308297"/>
            <a:ext cx="7886700" cy="1325563"/>
          </a:xfrm>
        </p:spPr>
        <p:txBody>
          <a:bodyPr anchor="ctr">
            <a:normAutofit/>
          </a:bodyPr>
          <a:lstStyle/>
          <a:p>
            <a:r>
              <a:rPr lang="en-US" sz="4000" b="1">
                <a:latin typeface="Antonio Bold" panose="020B0604020202020204" charset="0"/>
                <a:cs typeface="Antonio Bold" panose="020B0604020202020204" charset="0"/>
              </a:rPr>
              <a:t>The Concept – Digital Platform</a:t>
            </a:r>
            <a:endParaRPr lang="en-US" sz="4000" b="1" cap="none">
              <a:latin typeface="Antonio Bold" panose="020B0604020202020204" charset="0"/>
              <a:cs typeface="Antonio Bold" panose="020B0604020202020204" charset="0"/>
            </a:endParaRPr>
          </a:p>
        </p:txBody>
      </p:sp>
      <p:sp>
        <p:nvSpPr>
          <p:cNvPr id="236" name="TextBox 235">
            <a:extLst>
              <a:ext uri="{FF2B5EF4-FFF2-40B4-BE49-F238E27FC236}">
                <a16:creationId xmlns:a16="http://schemas.microsoft.com/office/drawing/2014/main" id="{BA36FAC9-DBB2-7144-8C65-25C1E12C44F7}"/>
              </a:ext>
            </a:extLst>
          </p:cNvPr>
          <p:cNvSpPr txBox="1"/>
          <p:nvPr/>
        </p:nvSpPr>
        <p:spPr>
          <a:xfrm>
            <a:off x="6674992" y="4345171"/>
            <a:ext cx="3490058" cy="369332"/>
          </a:xfrm>
          <a:prstGeom prst="rect">
            <a:avLst/>
          </a:prstGeom>
          <a:noFill/>
        </p:spPr>
        <p:txBody>
          <a:bodyPr wrap="none" rtlCol="0" anchor="ctr" anchorCtr="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itchFamily="2" charset="77"/>
                <a:ea typeface="League Spartan" charset="0"/>
                <a:cs typeface="Poppins" pitchFamily="2" charset="77"/>
              </a:rPr>
              <a:t>Project Preparation Support</a:t>
            </a:r>
          </a:p>
        </p:txBody>
      </p:sp>
      <p:sp>
        <p:nvSpPr>
          <p:cNvPr id="237" name="Subtitle 2">
            <a:extLst>
              <a:ext uri="{FF2B5EF4-FFF2-40B4-BE49-F238E27FC236}">
                <a16:creationId xmlns:a16="http://schemas.microsoft.com/office/drawing/2014/main" id="{456201F5-D4B5-194D-A898-31F65E9B195A}"/>
              </a:ext>
            </a:extLst>
          </p:cNvPr>
          <p:cNvSpPr txBox="1">
            <a:spLocks/>
          </p:cNvSpPr>
          <p:nvPr/>
        </p:nvSpPr>
        <p:spPr>
          <a:xfrm>
            <a:off x="6633526" y="4652794"/>
            <a:ext cx="3490058" cy="51044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ct val="120000"/>
              </a:lnSpc>
              <a:spcBef>
                <a:spcPct val="20000"/>
              </a:spcBef>
              <a:spcAft>
                <a:spcPts val="0"/>
              </a:spcAft>
              <a:buClrTx/>
              <a:buSzTx/>
              <a:buFont typeface="Arial"/>
              <a:buNone/>
              <a:tabLst/>
              <a:defRPr/>
            </a:pPr>
            <a:r>
              <a:rPr kumimoji="0" lang="en-PH" sz="1200" b="0" i="0" u="none" strike="noStrike" kern="1200" cap="none" spc="0" normalizeH="0" baseline="0" noProof="0">
                <a:ln>
                  <a:noFill/>
                </a:ln>
                <a:solidFill>
                  <a:srgbClr val="44546A"/>
                </a:solidFill>
                <a:effectLst/>
                <a:uLnTx/>
                <a:uFillTx/>
                <a:latin typeface="Helvetica" pitchFamily="2" charset="0"/>
                <a:ea typeface="+mn-ea"/>
                <a:cs typeface="Open Sans Light"/>
              </a:rPr>
              <a:t>Prepare high quality investment-ready projects with Project Preparation Support</a:t>
            </a:r>
            <a:endParaRPr kumimoji="0" lang="en-US" sz="1200" b="0" i="0" u="none" strike="noStrike" kern="1200" cap="none" spc="0" normalizeH="0" baseline="0" noProof="0">
              <a:ln>
                <a:noFill/>
              </a:ln>
              <a:solidFill>
                <a:srgbClr val="44546A"/>
              </a:solidFill>
              <a:effectLst/>
              <a:uLnTx/>
              <a:uFillTx/>
              <a:latin typeface="Helvetica" pitchFamily="2" charset="0"/>
              <a:ea typeface="+mn-ea"/>
              <a:cs typeface="Open Sans Light"/>
            </a:endParaRPr>
          </a:p>
        </p:txBody>
      </p:sp>
      <p:sp>
        <p:nvSpPr>
          <p:cNvPr id="238" name="TextBox 237">
            <a:extLst>
              <a:ext uri="{FF2B5EF4-FFF2-40B4-BE49-F238E27FC236}">
                <a16:creationId xmlns:a16="http://schemas.microsoft.com/office/drawing/2014/main" id="{27EA1905-DDD4-924D-824C-F967B5850DAD}"/>
              </a:ext>
            </a:extLst>
          </p:cNvPr>
          <p:cNvSpPr txBox="1"/>
          <p:nvPr/>
        </p:nvSpPr>
        <p:spPr>
          <a:xfrm>
            <a:off x="6274614" y="5441815"/>
            <a:ext cx="2098651" cy="369332"/>
          </a:xfrm>
          <a:prstGeom prst="rect">
            <a:avLst/>
          </a:prstGeom>
          <a:noFill/>
        </p:spPr>
        <p:txBody>
          <a:bodyPr wrap="none" rtlCol="0" anchor="ctr" anchorCtr="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itchFamily="2" charset="77"/>
                <a:ea typeface="League Spartan" charset="0"/>
                <a:cs typeface="Poppins" pitchFamily="2" charset="77"/>
              </a:rPr>
              <a:t>B2B Community</a:t>
            </a:r>
          </a:p>
        </p:txBody>
      </p:sp>
      <p:sp>
        <p:nvSpPr>
          <p:cNvPr id="239" name="Subtitle 2">
            <a:extLst>
              <a:ext uri="{FF2B5EF4-FFF2-40B4-BE49-F238E27FC236}">
                <a16:creationId xmlns:a16="http://schemas.microsoft.com/office/drawing/2014/main" id="{3AA23CE8-0F59-6542-B5ED-8F7B83AE4DED}"/>
              </a:ext>
            </a:extLst>
          </p:cNvPr>
          <p:cNvSpPr txBox="1">
            <a:spLocks/>
          </p:cNvSpPr>
          <p:nvPr/>
        </p:nvSpPr>
        <p:spPr>
          <a:xfrm>
            <a:off x="6233147" y="5749437"/>
            <a:ext cx="3654772" cy="5125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ct val="120000"/>
              </a:lnSpc>
              <a:spcBef>
                <a:spcPct val="20000"/>
              </a:spcBef>
              <a:spcAft>
                <a:spcPts val="0"/>
              </a:spcAft>
              <a:buClrTx/>
              <a:buSzTx/>
              <a:buFont typeface="Arial"/>
              <a:buNone/>
              <a:tabLst/>
              <a:defRPr/>
            </a:pPr>
            <a:r>
              <a:rPr kumimoji="0" lang="en-PH" sz="1200" b="0" i="0" u="none" strike="noStrike" kern="1200" cap="none" spc="0" normalizeH="0" baseline="0" noProof="0">
                <a:ln>
                  <a:noFill/>
                </a:ln>
                <a:solidFill>
                  <a:srgbClr val="44546A"/>
                </a:solidFill>
                <a:effectLst/>
                <a:uLnTx/>
                <a:uFillTx/>
                <a:latin typeface="Helvetica" pitchFamily="2" charset="0"/>
                <a:ea typeface="+mn-ea"/>
                <a:cs typeface="Open Sans Light"/>
              </a:rPr>
              <a:t>Cooperate and exchange knowledge and ideas within B2B community</a:t>
            </a:r>
            <a:endParaRPr kumimoji="0" lang="en-US" sz="1200" b="0" i="0" u="none" strike="noStrike" kern="1200" cap="none" spc="0" normalizeH="0" baseline="0" noProof="0">
              <a:ln>
                <a:noFill/>
              </a:ln>
              <a:solidFill>
                <a:srgbClr val="44546A"/>
              </a:solidFill>
              <a:effectLst/>
              <a:uLnTx/>
              <a:uFillTx/>
              <a:latin typeface="Helvetica" pitchFamily="2" charset="0"/>
              <a:ea typeface="+mn-ea"/>
              <a:cs typeface="Open Sans Light"/>
            </a:endParaRPr>
          </a:p>
        </p:txBody>
      </p:sp>
      <p:sp>
        <p:nvSpPr>
          <p:cNvPr id="240" name="Freeform 239">
            <a:extLst>
              <a:ext uri="{FF2B5EF4-FFF2-40B4-BE49-F238E27FC236}">
                <a16:creationId xmlns:a16="http://schemas.microsoft.com/office/drawing/2014/main" id="{825165F5-3304-534F-A782-5E394A45FE1A}"/>
              </a:ext>
            </a:extLst>
          </p:cNvPr>
          <p:cNvSpPr>
            <a:spLocks noChangeArrowheads="1"/>
          </p:cNvSpPr>
          <p:nvPr/>
        </p:nvSpPr>
        <p:spPr bwMode="auto">
          <a:xfrm>
            <a:off x="2280518" y="2811783"/>
            <a:ext cx="2689539" cy="2689538"/>
          </a:xfrm>
          <a:custGeom>
            <a:avLst/>
            <a:gdLst>
              <a:gd name="T0" fmla="*/ 5571 w 11134"/>
              <a:gd name="T1" fmla="*/ 11132 h 11134"/>
              <a:gd name="T2" fmla="*/ 5571 w 11134"/>
              <a:gd name="T3" fmla="*/ 11132 h 11134"/>
              <a:gd name="T4" fmla="*/ 11131 w 11134"/>
              <a:gd name="T5" fmla="*/ 5563 h 11134"/>
              <a:gd name="T6" fmla="*/ 11131 w 11134"/>
              <a:gd name="T7" fmla="*/ 5563 h 11134"/>
              <a:gd name="T8" fmla="*/ 5563 w 11134"/>
              <a:gd name="T9" fmla="*/ 3 h 11134"/>
              <a:gd name="T10" fmla="*/ 5563 w 11134"/>
              <a:gd name="T11" fmla="*/ 3 h 11134"/>
              <a:gd name="T12" fmla="*/ 2 w 11134"/>
              <a:gd name="T13" fmla="*/ 5571 h 11134"/>
              <a:gd name="T14" fmla="*/ 2 w 11134"/>
              <a:gd name="T15" fmla="*/ 5571 h 11134"/>
              <a:gd name="T16" fmla="*/ 5571 w 11134"/>
              <a:gd name="T17" fmla="*/ 11132 h 1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34" h="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rgbClr val="FFFFFF"/>
          </a:solidFill>
          <a:ln>
            <a:noFill/>
          </a:ln>
          <a:effec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srgbClr val="7F7F7F"/>
              </a:solidFill>
              <a:effectLst/>
              <a:uLnTx/>
              <a:uFillTx/>
              <a:latin typeface="Lato Light" panose="020F0502020204030203" pitchFamily="34" charset="0"/>
              <a:ea typeface="+mn-ea"/>
              <a:cs typeface="+mn-cs"/>
            </a:endParaRPr>
          </a:p>
        </p:txBody>
      </p:sp>
      <p:sp>
        <p:nvSpPr>
          <p:cNvPr id="241" name="Freeform 240">
            <a:extLst>
              <a:ext uri="{FF2B5EF4-FFF2-40B4-BE49-F238E27FC236}">
                <a16:creationId xmlns:a16="http://schemas.microsoft.com/office/drawing/2014/main" id="{2D3FFDE9-15EE-9B4A-8B37-896F8054BAA1}"/>
              </a:ext>
            </a:extLst>
          </p:cNvPr>
          <p:cNvSpPr>
            <a:spLocks noChangeArrowheads="1"/>
          </p:cNvSpPr>
          <p:nvPr/>
        </p:nvSpPr>
        <p:spPr bwMode="auto">
          <a:xfrm>
            <a:off x="3623689" y="2619814"/>
            <a:ext cx="1537131" cy="3073097"/>
          </a:xfrm>
          <a:custGeom>
            <a:avLst/>
            <a:gdLst>
              <a:gd name="connsiteX0" fmla="*/ 2882 w 4156546"/>
              <a:gd name="connsiteY0" fmla="*/ 3371527 h 8309941"/>
              <a:gd name="connsiteX1" fmla="*/ 785018 w 4156546"/>
              <a:gd name="connsiteY1" fmla="*/ 4150918 h 8309941"/>
              <a:gd name="connsiteX2" fmla="*/ 3535 w 4156546"/>
              <a:gd name="connsiteY2" fmla="*/ 4934226 h 8309941"/>
              <a:gd name="connsiteX3" fmla="*/ 2 w 4156546"/>
              <a:gd name="connsiteY3" fmla="*/ 1695844 h 8309941"/>
              <a:gd name="connsiteX4" fmla="*/ 2461354 w 4156546"/>
              <a:gd name="connsiteY4" fmla="*/ 4153009 h 8309941"/>
              <a:gd name="connsiteX5" fmla="*/ 3268 w 4156546"/>
              <a:gd name="connsiteY5" fmla="*/ 6613440 h 8309941"/>
              <a:gd name="connsiteX6" fmla="*/ 2615 w 4156546"/>
              <a:gd name="connsiteY6" fmla="*/ 5668729 h 8309941"/>
              <a:gd name="connsiteX7" fmla="*/ 1516791 w 4156546"/>
              <a:gd name="connsiteY7" fmla="*/ 4153663 h 8309941"/>
              <a:gd name="connsiteX8" fmla="*/ 655 w 4156546"/>
              <a:gd name="connsiteY8" fmla="*/ 2639249 h 8309941"/>
              <a:gd name="connsiteX9" fmla="*/ 0 w 4156546"/>
              <a:gd name="connsiteY9" fmla="*/ 1 h 8309941"/>
              <a:gd name="connsiteX10" fmla="*/ 4156545 w 4156546"/>
              <a:gd name="connsiteY10" fmla="*/ 4152031 h 8309941"/>
              <a:gd name="connsiteX11" fmla="*/ 5877 w 4156546"/>
              <a:gd name="connsiteY11" fmla="*/ 8309941 h 8309941"/>
              <a:gd name="connsiteX12" fmla="*/ 4571 w 4156546"/>
              <a:gd name="connsiteY12" fmla="*/ 7365348 h 8309941"/>
              <a:gd name="connsiteX13" fmla="*/ 3212914 w 4156546"/>
              <a:gd name="connsiteY13" fmla="*/ 4153338 h 8309941"/>
              <a:gd name="connsiteX14" fmla="*/ 0 w 4156546"/>
              <a:gd name="connsiteY14" fmla="*/ 943288 h 830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6546" h="8309941">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rgbClr val="62CD7F">
              <a:lumMod val="50000"/>
            </a:srgbClr>
          </a:solidFill>
          <a:ln>
            <a:noFill/>
          </a:ln>
          <a:effectLst/>
        </p:spPr>
        <p:txBody>
          <a:bodyPr wrap="square" anchor="ctr">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srgbClr val="7F7F7F"/>
              </a:solidFill>
              <a:effectLst/>
              <a:uLnTx/>
              <a:uFillTx/>
              <a:latin typeface="Lato Light" panose="020F0502020204030203" pitchFamily="34" charset="0"/>
              <a:ea typeface="+mn-ea"/>
              <a:cs typeface="+mn-cs"/>
            </a:endParaRPr>
          </a:p>
        </p:txBody>
      </p:sp>
      <p:sp>
        <p:nvSpPr>
          <p:cNvPr id="242" name="Freeform 241">
            <a:extLst>
              <a:ext uri="{FF2B5EF4-FFF2-40B4-BE49-F238E27FC236}">
                <a16:creationId xmlns:a16="http://schemas.microsoft.com/office/drawing/2014/main" id="{14C40BAE-2D06-3D45-B947-54C8EE8BA674}"/>
              </a:ext>
            </a:extLst>
          </p:cNvPr>
          <p:cNvSpPr>
            <a:spLocks noChangeArrowheads="1"/>
          </p:cNvSpPr>
          <p:nvPr/>
        </p:nvSpPr>
        <p:spPr bwMode="auto">
          <a:xfrm>
            <a:off x="2088445" y="2620054"/>
            <a:ext cx="1538196" cy="3072856"/>
          </a:xfrm>
          <a:custGeom>
            <a:avLst/>
            <a:gdLst>
              <a:gd name="connsiteX0" fmla="*/ 4153013 w 4159426"/>
              <a:gd name="connsiteY0" fmla="*/ 3372833 h 8309289"/>
              <a:gd name="connsiteX1" fmla="*/ 4153667 w 4159426"/>
              <a:gd name="connsiteY1" fmla="*/ 4936185 h 8309289"/>
              <a:gd name="connsiteX2" fmla="*/ 3370878 w 4159426"/>
              <a:gd name="connsiteY2" fmla="*/ 4153856 h 8309289"/>
              <a:gd name="connsiteX3" fmla="*/ 4153013 w 4159426"/>
              <a:gd name="connsiteY3" fmla="*/ 3372833 h 8309289"/>
              <a:gd name="connsiteX4" fmla="*/ 4150404 w 4159426"/>
              <a:gd name="connsiteY4" fmla="*/ 1696497 h 8309289"/>
              <a:gd name="connsiteX5" fmla="*/ 4151057 w 4159426"/>
              <a:gd name="connsiteY5" fmla="*/ 2639475 h 8309289"/>
              <a:gd name="connsiteX6" fmla="*/ 2639808 w 4159426"/>
              <a:gd name="connsiteY6" fmla="*/ 4155162 h 8309289"/>
              <a:gd name="connsiteX7" fmla="*/ 4153016 w 4159426"/>
              <a:gd name="connsiteY7" fmla="*/ 5667584 h 8309289"/>
              <a:gd name="connsiteX8" fmla="*/ 4153668 w 4159426"/>
              <a:gd name="connsiteY8" fmla="*/ 6611868 h 8309289"/>
              <a:gd name="connsiteX9" fmla="*/ 1695196 w 4159426"/>
              <a:gd name="connsiteY9" fmla="*/ 4156468 h 8309289"/>
              <a:gd name="connsiteX10" fmla="*/ 4150404 w 4159426"/>
              <a:gd name="connsiteY10" fmla="*/ 1696497 h 8309289"/>
              <a:gd name="connsiteX11" fmla="*/ 4152893 w 4159426"/>
              <a:gd name="connsiteY11" fmla="*/ 0 h 8309289"/>
              <a:gd name="connsiteX12" fmla="*/ 4153546 w 4159426"/>
              <a:gd name="connsiteY12" fmla="*/ 943213 h 8309289"/>
              <a:gd name="connsiteX13" fmla="*/ 944791 w 4159426"/>
              <a:gd name="connsiteY13" fmla="*/ 4157583 h 8309289"/>
              <a:gd name="connsiteX14" fmla="*/ 4158120 w 4159426"/>
              <a:gd name="connsiteY14" fmla="*/ 7364768 h 8309289"/>
              <a:gd name="connsiteX15" fmla="*/ 4159426 w 4159426"/>
              <a:gd name="connsiteY15" fmla="*/ 8309287 h 8309289"/>
              <a:gd name="connsiteX16" fmla="*/ 2 w 4159426"/>
              <a:gd name="connsiteY16" fmla="*/ 4157583 h 8309289"/>
              <a:gd name="connsiteX17" fmla="*/ 4152893 w 4159426"/>
              <a:gd name="connsiteY17" fmla="*/ 0 h 830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59426" h="8309289">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rgbClr val="62CD7F"/>
          </a:solidFill>
          <a:ln>
            <a:noFill/>
          </a:ln>
          <a:effectLst/>
        </p:spPr>
        <p:txBody>
          <a:bodyPr wrap="square" anchor="ctr">
            <a:no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srgbClr val="7F7F7F"/>
              </a:solidFill>
              <a:effectLst/>
              <a:uLnTx/>
              <a:uFillTx/>
              <a:latin typeface="Lato Light" panose="020F0502020204030203" pitchFamily="34" charset="0"/>
              <a:ea typeface="+mn-ea"/>
              <a:cs typeface="+mn-cs"/>
            </a:endParaRPr>
          </a:p>
        </p:txBody>
      </p:sp>
      <p:grpSp>
        <p:nvGrpSpPr>
          <p:cNvPr id="243" name="Group 242">
            <a:extLst>
              <a:ext uri="{FF2B5EF4-FFF2-40B4-BE49-F238E27FC236}">
                <a16:creationId xmlns:a16="http://schemas.microsoft.com/office/drawing/2014/main" id="{35A44224-2BBD-5840-A4EA-DA9C4D4FA03B}"/>
              </a:ext>
            </a:extLst>
          </p:cNvPr>
          <p:cNvGrpSpPr/>
          <p:nvPr/>
        </p:nvGrpSpPr>
        <p:grpSpPr>
          <a:xfrm rot="20700000">
            <a:off x="3774727" y="3437816"/>
            <a:ext cx="2374231" cy="717338"/>
            <a:chOff x="7433258" y="6710320"/>
            <a:chExt cx="6329635" cy="1912402"/>
          </a:xfrm>
        </p:grpSpPr>
        <p:sp>
          <p:nvSpPr>
            <p:cNvPr id="244" name="Freeform 9">
              <a:extLst>
                <a:ext uri="{FF2B5EF4-FFF2-40B4-BE49-F238E27FC236}">
                  <a16:creationId xmlns:a16="http://schemas.microsoft.com/office/drawing/2014/main" id="{0D2541B8-AE01-1A4A-80AF-AF5055FB4B8D}"/>
                </a:ext>
              </a:extLst>
            </p:cNvPr>
            <p:cNvSpPr>
              <a:spLocks noChangeArrowheads="1"/>
            </p:cNvSpPr>
            <p:nvPr/>
          </p:nvSpPr>
          <p:spPr bwMode="auto">
            <a:xfrm rot="5400000">
              <a:off x="10067456" y="4886222"/>
              <a:ext cx="254525" cy="5522922"/>
            </a:xfrm>
            <a:custGeom>
              <a:avLst/>
              <a:gdLst>
                <a:gd name="T0" fmla="*/ 0 w 367"/>
                <a:gd name="T1" fmla="*/ 250 h 7944"/>
                <a:gd name="T2" fmla="*/ 0 w 367"/>
                <a:gd name="T3" fmla="*/ 250 h 7944"/>
                <a:gd name="T4" fmla="*/ 183 w 367"/>
                <a:gd name="T5" fmla="*/ 0 h 7944"/>
                <a:gd name="T6" fmla="*/ 183 w 367"/>
                <a:gd name="T7" fmla="*/ 0 h 7944"/>
                <a:gd name="T8" fmla="*/ 366 w 367"/>
                <a:gd name="T9" fmla="*/ 250 h 7944"/>
                <a:gd name="T10" fmla="*/ 366 w 367"/>
                <a:gd name="T11" fmla="*/ 7693 h 7944"/>
                <a:gd name="T12" fmla="*/ 366 w 367"/>
                <a:gd name="T13" fmla="*/ 7693 h 7944"/>
                <a:gd name="T14" fmla="*/ 183 w 367"/>
                <a:gd name="T15" fmla="*/ 7943 h 7944"/>
                <a:gd name="T16" fmla="*/ 183 w 367"/>
                <a:gd name="T17" fmla="*/ 7943 h 7944"/>
                <a:gd name="T18" fmla="*/ 0 w 367"/>
                <a:gd name="T19" fmla="*/ 7693 h 7944"/>
                <a:gd name="T20" fmla="*/ 0 w 367"/>
                <a:gd name="T21" fmla="*/ 250 h 7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7944">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rgbClr val="FFFFFF">
                <a:lumMod val="85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srgbClr val="7F7F7F"/>
                </a:solidFill>
                <a:effectLst/>
                <a:uLnTx/>
                <a:uFillTx/>
                <a:latin typeface="Lato Light" panose="020F0502020204030203" pitchFamily="34" charset="0"/>
                <a:ea typeface="+mn-ea"/>
                <a:cs typeface="+mn-cs"/>
              </a:endParaRPr>
            </a:p>
          </p:txBody>
        </p:sp>
        <p:sp>
          <p:nvSpPr>
            <p:cNvPr id="245" name="Teardrop 244">
              <a:extLst>
                <a:ext uri="{FF2B5EF4-FFF2-40B4-BE49-F238E27FC236}">
                  <a16:creationId xmlns:a16="http://schemas.microsoft.com/office/drawing/2014/main" id="{7E5DF6BD-23B9-1049-9992-E4D84610EC1F}"/>
                </a:ext>
              </a:extLst>
            </p:cNvPr>
            <p:cNvSpPr/>
            <p:nvPr/>
          </p:nvSpPr>
          <p:spPr>
            <a:xfrm rot="2684498">
              <a:off x="11953308" y="6710320"/>
              <a:ext cx="1809585" cy="1912402"/>
            </a:xfrm>
            <a:prstGeom prst="teardrop">
              <a:avLst>
                <a:gd name="adj" fmla="val 29107"/>
              </a:avLst>
            </a:prstGeom>
            <a:solidFill>
              <a:srgbClr val="4A63A2">
                <a:alpha val="80000"/>
              </a:srgbClr>
            </a:solidFill>
            <a:ln w="12700" cap="flat" cmpd="sng" algn="ctr">
              <a:noFill/>
              <a:prstDash val="solid"/>
              <a:miter lim="800000"/>
            </a:ln>
            <a:effectLst/>
          </p:spPr>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Lato Light" panose="020F0502020204030203" pitchFamily="34" charset="0"/>
                <a:ea typeface="+mn-ea"/>
                <a:cs typeface="+mn-cs"/>
              </a:endParaRPr>
            </a:p>
          </p:txBody>
        </p:sp>
      </p:grpSp>
      <p:grpSp>
        <p:nvGrpSpPr>
          <p:cNvPr id="246" name="Group 245">
            <a:extLst>
              <a:ext uri="{FF2B5EF4-FFF2-40B4-BE49-F238E27FC236}">
                <a16:creationId xmlns:a16="http://schemas.microsoft.com/office/drawing/2014/main" id="{2D89BF08-A692-F245-9D3C-4197AD210ABF}"/>
              </a:ext>
            </a:extLst>
          </p:cNvPr>
          <p:cNvGrpSpPr/>
          <p:nvPr/>
        </p:nvGrpSpPr>
        <p:grpSpPr>
          <a:xfrm rot="20700000">
            <a:off x="3304479" y="2400661"/>
            <a:ext cx="2243920" cy="899800"/>
            <a:chOff x="6937912" y="3546672"/>
            <a:chExt cx="5982229" cy="2398841"/>
          </a:xfrm>
        </p:grpSpPr>
        <p:sp>
          <p:nvSpPr>
            <p:cNvPr id="247" name="Freeform 9">
              <a:extLst>
                <a:ext uri="{FF2B5EF4-FFF2-40B4-BE49-F238E27FC236}">
                  <a16:creationId xmlns:a16="http://schemas.microsoft.com/office/drawing/2014/main" id="{E5A90A06-399A-0C4C-9BE5-C55BD2C02427}"/>
                </a:ext>
              </a:extLst>
            </p:cNvPr>
            <p:cNvSpPr>
              <a:spLocks noChangeArrowheads="1"/>
            </p:cNvSpPr>
            <p:nvPr/>
          </p:nvSpPr>
          <p:spPr bwMode="auto">
            <a:xfrm rot="3600000">
              <a:off x="9572110" y="3056790"/>
              <a:ext cx="254525" cy="5522922"/>
            </a:xfrm>
            <a:custGeom>
              <a:avLst/>
              <a:gdLst>
                <a:gd name="T0" fmla="*/ 0 w 367"/>
                <a:gd name="T1" fmla="*/ 250 h 7944"/>
                <a:gd name="T2" fmla="*/ 0 w 367"/>
                <a:gd name="T3" fmla="*/ 250 h 7944"/>
                <a:gd name="T4" fmla="*/ 183 w 367"/>
                <a:gd name="T5" fmla="*/ 0 h 7944"/>
                <a:gd name="T6" fmla="*/ 183 w 367"/>
                <a:gd name="T7" fmla="*/ 0 h 7944"/>
                <a:gd name="T8" fmla="*/ 366 w 367"/>
                <a:gd name="T9" fmla="*/ 250 h 7944"/>
                <a:gd name="T10" fmla="*/ 366 w 367"/>
                <a:gd name="T11" fmla="*/ 7693 h 7944"/>
                <a:gd name="T12" fmla="*/ 366 w 367"/>
                <a:gd name="T13" fmla="*/ 7693 h 7944"/>
                <a:gd name="T14" fmla="*/ 183 w 367"/>
                <a:gd name="T15" fmla="*/ 7943 h 7944"/>
                <a:gd name="T16" fmla="*/ 183 w 367"/>
                <a:gd name="T17" fmla="*/ 7943 h 7944"/>
                <a:gd name="T18" fmla="*/ 0 w 367"/>
                <a:gd name="T19" fmla="*/ 7693 h 7944"/>
                <a:gd name="T20" fmla="*/ 0 w 367"/>
                <a:gd name="T21" fmla="*/ 250 h 7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7944">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rgbClr val="FFFFFF">
                <a:lumMod val="85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srgbClr val="7F7F7F"/>
                </a:solidFill>
                <a:effectLst/>
                <a:uLnTx/>
                <a:uFillTx/>
                <a:latin typeface="Lato Light" panose="020F0502020204030203" pitchFamily="34" charset="0"/>
                <a:ea typeface="+mn-ea"/>
                <a:cs typeface="+mn-cs"/>
              </a:endParaRPr>
            </a:p>
          </p:txBody>
        </p:sp>
        <p:sp>
          <p:nvSpPr>
            <p:cNvPr id="248" name="Teardrop 247">
              <a:extLst>
                <a:ext uri="{FF2B5EF4-FFF2-40B4-BE49-F238E27FC236}">
                  <a16:creationId xmlns:a16="http://schemas.microsoft.com/office/drawing/2014/main" id="{E6C1A882-E116-C745-8F3D-667180D5904A}"/>
                </a:ext>
              </a:extLst>
            </p:cNvPr>
            <p:cNvSpPr/>
            <p:nvPr/>
          </p:nvSpPr>
          <p:spPr>
            <a:xfrm rot="884498">
              <a:off x="11110556" y="3546672"/>
              <a:ext cx="1809585" cy="1912402"/>
            </a:xfrm>
            <a:prstGeom prst="teardrop">
              <a:avLst>
                <a:gd name="adj" fmla="val 29107"/>
              </a:avLst>
            </a:prstGeom>
            <a:solidFill>
              <a:srgbClr val="3E8E99">
                <a:alpha val="80000"/>
              </a:srgbClr>
            </a:solidFill>
            <a:ln w="12700" cap="flat" cmpd="sng" algn="ctr">
              <a:noFill/>
              <a:prstDash val="solid"/>
              <a:miter lim="800000"/>
            </a:ln>
            <a:effectLst/>
          </p:spPr>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Lato Light" panose="020F0502020204030203" pitchFamily="34" charset="0"/>
                <a:ea typeface="+mn-ea"/>
                <a:cs typeface="+mn-cs"/>
              </a:endParaRPr>
            </a:p>
          </p:txBody>
        </p:sp>
      </p:grpSp>
      <p:grpSp>
        <p:nvGrpSpPr>
          <p:cNvPr id="249" name="Group 248">
            <a:extLst>
              <a:ext uri="{FF2B5EF4-FFF2-40B4-BE49-F238E27FC236}">
                <a16:creationId xmlns:a16="http://schemas.microsoft.com/office/drawing/2014/main" id="{E7205CE5-E7F2-8944-99C4-68584F7E5372}"/>
              </a:ext>
            </a:extLst>
          </p:cNvPr>
          <p:cNvGrpSpPr/>
          <p:nvPr/>
        </p:nvGrpSpPr>
        <p:grpSpPr>
          <a:xfrm rot="900000">
            <a:off x="3319252" y="5032725"/>
            <a:ext cx="2256137" cy="892755"/>
            <a:chOff x="6941222" y="9270139"/>
            <a:chExt cx="6014799" cy="2380060"/>
          </a:xfrm>
        </p:grpSpPr>
        <p:sp>
          <p:nvSpPr>
            <p:cNvPr id="250" name="Freeform 9">
              <a:extLst>
                <a:ext uri="{FF2B5EF4-FFF2-40B4-BE49-F238E27FC236}">
                  <a16:creationId xmlns:a16="http://schemas.microsoft.com/office/drawing/2014/main" id="{39EF7F72-6A4F-7B4F-A0DF-BD037FA1D2E0}"/>
                </a:ext>
              </a:extLst>
            </p:cNvPr>
            <p:cNvSpPr>
              <a:spLocks noChangeArrowheads="1"/>
            </p:cNvSpPr>
            <p:nvPr/>
          </p:nvSpPr>
          <p:spPr bwMode="auto">
            <a:xfrm rot="7200000">
              <a:off x="9575420" y="6635941"/>
              <a:ext cx="254525" cy="5522922"/>
            </a:xfrm>
            <a:custGeom>
              <a:avLst/>
              <a:gdLst>
                <a:gd name="T0" fmla="*/ 0 w 367"/>
                <a:gd name="T1" fmla="*/ 250 h 7944"/>
                <a:gd name="T2" fmla="*/ 0 w 367"/>
                <a:gd name="T3" fmla="*/ 250 h 7944"/>
                <a:gd name="T4" fmla="*/ 183 w 367"/>
                <a:gd name="T5" fmla="*/ 0 h 7944"/>
                <a:gd name="T6" fmla="*/ 183 w 367"/>
                <a:gd name="T7" fmla="*/ 0 h 7944"/>
                <a:gd name="T8" fmla="*/ 366 w 367"/>
                <a:gd name="T9" fmla="*/ 250 h 7944"/>
                <a:gd name="T10" fmla="*/ 366 w 367"/>
                <a:gd name="T11" fmla="*/ 7693 h 7944"/>
                <a:gd name="T12" fmla="*/ 366 w 367"/>
                <a:gd name="T13" fmla="*/ 7693 h 7944"/>
                <a:gd name="T14" fmla="*/ 183 w 367"/>
                <a:gd name="T15" fmla="*/ 7943 h 7944"/>
                <a:gd name="T16" fmla="*/ 183 w 367"/>
                <a:gd name="T17" fmla="*/ 7943 h 7944"/>
                <a:gd name="T18" fmla="*/ 0 w 367"/>
                <a:gd name="T19" fmla="*/ 7693 h 7944"/>
                <a:gd name="T20" fmla="*/ 0 w 367"/>
                <a:gd name="T21" fmla="*/ 250 h 7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7944">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rgbClr val="FFFFFF">
                <a:lumMod val="85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srgbClr val="7F7F7F"/>
                </a:solidFill>
                <a:effectLst/>
                <a:uLnTx/>
                <a:uFillTx/>
                <a:latin typeface="Lato Light" panose="020F0502020204030203" pitchFamily="34" charset="0"/>
                <a:ea typeface="+mn-ea"/>
                <a:cs typeface="+mn-cs"/>
              </a:endParaRPr>
            </a:p>
          </p:txBody>
        </p:sp>
        <p:sp>
          <p:nvSpPr>
            <p:cNvPr id="251" name="Teardrop 250">
              <a:extLst>
                <a:ext uri="{FF2B5EF4-FFF2-40B4-BE49-F238E27FC236}">
                  <a16:creationId xmlns:a16="http://schemas.microsoft.com/office/drawing/2014/main" id="{5D62DC9F-F83D-0C47-B7D8-C04CC52847D4}"/>
                </a:ext>
              </a:extLst>
            </p:cNvPr>
            <p:cNvSpPr/>
            <p:nvPr/>
          </p:nvSpPr>
          <p:spPr>
            <a:xfrm rot="4484498">
              <a:off x="11095027" y="9789206"/>
              <a:ext cx="1809585" cy="1912402"/>
            </a:xfrm>
            <a:prstGeom prst="teardrop">
              <a:avLst>
                <a:gd name="adj" fmla="val 29107"/>
              </a:avLst>
            </a:prstGeom>
            <a:solidFill>
              <a:srgbClr val="54B8A8">
                <a:alpha val="80000"/>
              </a:srgbClr>
            </a:solidFill>
            <a:ln w="12700" cap="flat" cmpd="sng" algn="ctr">
              <a:noFill/>
              <a:prstDash val="solid"/>
              <a:miter lim="800000"/>
            </a:ln>
            <a:effectLst/>
          </p:spPr>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Lato Light" panose="020F0502020204030203" pitchFamily="34" charset="0"/>
                <a:ea typeface="+mn-ea"/>
                <a:cs typeface="+mn-cs"/>
              </a:endParaRPr>
            </a:p>
          </p:txBody>
        </p:sp>
      </p:grpSp>
      <p:grpSp>
        <p:nvGrpSpPr>
          <p:cNvPr id="252" name="Group 251">
            <a:extLst>
              <a:ext uri="{FF2B5EF4-FFF2-40B4-BE49-F238E27FC236}">
                <a16:creationId xmlns:a16="http://schemas.microsoft.com/office/drawing/2014/main" id="{A1A08760-3A2C-C940-91A0-4D435417E365}"/>
              </a:ext>
            </a:extLst>
          </p:cNvPr>
          <p:cNvGrpSpPr/>
          <p:nvPr/>
        </p:nvGrpSpPr>
        <p:grpSpPr>
          <a:xfrm rot="900000">
            <a:off x="3782698" y="4200815"/>
            <a:ext cx="2374231" cy="717338"/>
            <a:chOff x="7433258" y="6710320"/>
            <a:chExt cx="6329635" cy="1912402"/>
          </a:xfrm>
        </p:grpSpPr>
        <p:sp>
          <p:nvSpPr>
            <p:cNvPr id="253" name="Freeform 9">
              <a:extLst>
                <a:ext uri="{FF2B5EF4-FFF2-40B4-BE49-F238E27FC236}">
                  <a16:creationId xmlns:a16="http://schemas.microsoft.com/office/drawing/2014/main" id="{35CDD3E1-0109-754F-9011-1AF17D874B24}"/>
                </a:ext>
              </a:extLst>
            </p:cNvPr>
            <p:cNvSpPr>
              <a:spLocks noChangeArrowheads="1"/>
            </p:cNvSpPr>
            <p:nvPr/>
          </p:nvSpPr>
          <p:spPr bwMode="auto">
            <a:xfrm rot="5400000">
              <a:off x="10067456" y="4886222"/>
              <a:ext cx="254525" cy="5522922"/>
            </a:xfrm>
            <a:custGeom>
              <a:avLst/>
              <a:gdLst>
                <a:gd name="T0" fmla="*/ 0 w 367"/>
                <a:gd name="T1" fmla="*/ 250 h 7944"/>
                <a:gd name="T2" fmla="*/ 0 w 367"/>
                <a:gd name="T3" fmla="*/ 250 h 7944"/>
                <a:gd name="T4" fmla="*/ 183 w 367"/>
                <a:gd name="T5" fmla="*/ 0 h 7944"/>
                <a:gd name="T6" fmla="*/ 183 w 367"/>
                <a:gd name="T7" fmla="*/ 0 h 7944"/>
                <a:gd name="T8" fmla="*/ 366 w 367"/>
                <a:gd name="T9" fmla="*/ 250 h 7944"/>
                <a:gd name="T10" fmla="*/ 366 w 367"/>
                <a:gd name="T11" fmla="*/ 7693 h 7944"/>
                <a:gd name="T12" fmla="*/ 366 w 367"/>
                <a:gd name="T13" fmla="*/ 7693 h 7944"/>
                <a:gd name="T14" fmla="*/ 183 w 367"/>
                <a:gd name="T15" fmla="*/ 7943 h 7944"/>
                <a:gd name="T16" fmla="*/ 183 w 367"/>
                <a:gd name="T17" fmla="*/ 7943 h 7944"/>
                <a:gd name="T18" fmla="*/ 0 w 367"/>
                <a:gd name="T19" fmla="*/ 7693 h 7944"/>
                <a:gd name="T20" fmla="*/ 0 w 367"/>
                <a:gd name="T21" fmla="*/ 250 h 7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7944">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rgbClr val="FFFFFF">
                <a:lumMod val="85000"/>
              </a:srgb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685846" rtl="0" eaLnBrk="1" fontAlgn="auto" latinLnBrk="0" hangingPunct="1">
                <a:lnSpc>
                  <a:spcPct val="100000"/>
                </a:lnSpc>
                <a:spcBef>
                  <a:spcPts val="0"/>
                </a:spcBef>
                <a:spcAft>
                  <a:spcPts val="0"/>
                </a:spcAft>
                <a:buClrTx/>
                <a:buSzTx/>
                <a:buFontTx/>
                <a:buNone/>
                <a:tabLst/>
                <a:defRPr/>
              </a:pPr>
              <a:endParaRPr kumimoji="0" lang="en-US" sz="2450" b="0" i="0" u="none" strike="noStrike" kern="0" cap="none" spc="0" normalizeH="0" baseline="0" noProof="0">
                <a:ln>
                  <a:noFill/>
                </a:ln>
                <a:solidFill>
                  <a:srgbClr val="7F7F7F"/>
                </a:solidFill>
                <a:effectLst/>
                <a:uLnTx/>
                <a:uFillTx/>
                <a:latin typeface="Lato Light" panose="020F0502020204030203" pitchFamily="34" charset="0"/>
                <a:ea typeface="+mn-ea"/>
                <a:cs typeface="+mn-cs"/>
              </a:endParaRPr>
            </a:p>
          </p:txBody>
        </p:sp>
        <p:sp>
          <p:nvSpPr>
            <p:cNvPr id="254" name="Teardrop 253">
              <a:extLst>
                <a:ext uri="{FF2B5EF4-FFF2-40B4-BE49-F238E27FC236}">
                  <a16:creationId xmlns:a16="http://schemas.microsoft.com/office/drawing/2014/main" id="{C19961B5-BA5A-D449-ABDB-12D530508CE5}"/>
                </a:ext>
              </a:extLst>
            </p:cNvPr>
            <p:cNvSpPr/>
            <p:nvPr/>
          </p:nvSpPr>
          <p:spPr>
            <a:xfrm rot="2684498">
              <a:off x="11953308" y="6710320"/>
              <a:ext cx="1809585" cy="1912402"/>
            </a:xfrm>
            <a:prstGeom prst="teardrop">
              <a:avLst>
                <a:gd name="adj" fmla="val 29107"/>
              </a:avLst>
            </a:prstGeom>
            <a:solidFill>
              <a:srgbClr val="437DB2">
                <a:alpha val="80000"/>
              </a:srgbClr>
            </a:solidFill>
            <a:ln w="12700" cap="flat" cmpd="sng" algn="ctr">
              <a:noFill/>
              <a:prstDash val="solid"/>
              <a:miter lim="800000"/>
            </a:ln>
            <a:effectLst/>
          </p:spPr>
          <p:txBody>
            <a:bodyPr rtlCol="0" anchor="ctr"/>
            <a:lstStyle/>
            <a:p>
              <a:pPr marL="0" marR="0" lvl="0" indent="0" algn="ctr" defTabSz="685846"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Lato Light" panose="020F0502020204030203" pitchFamily="34" charset="0"/>
                <a:ea typeface="+mn-ea"/>
                <a:cs typeface="+mn-cs"/>
              </a:endParaRPr>
            </a:p>
          </p:txBody>
        </p:sp>
      </p:grpSp>
      <p:sp>
        <p:nvSpPr>
          <p:cNvPr id="255" name="TextBox 254">
            <a:extLst>
              <a:ext uri="{FF2B5EF4-FFF2-40B4-BE49-F238E27FC236}">
                <a16:creationId xmlns:a16="http://schemas.microsoft.com/office/drawing/2014/main" id="{2DB05FE2-81C4-0344-80DE-6BD40B355CB5}"/>
              </a:ext>
            </a:extLst>
          </p:cNvPr>
          <p:cNvSpPr txBox="1"/>
          <p:nvPr/>
        </p:nvSpPr>
        <p:spPr>
          <a:xfrm>
            <a:off x="6674992" y="3192991"/>
            <a:ext cx="2722220" cy="369332"/>
          </a:xfrm>
          <a:prstGeom prst="rect">
            <a:avLst/>
          </a:prstGeom>
          <a:noFill/>
        </p:spPr>
        <p:txBody>
          <a:bodyPr wrap="none" rtlCol="0" anchor="ctr" anchorCtr="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itchFamily="2" charset="77"/>
                <a:ea typeface="League Spartan" charset="0"/>
                <a:cs typeface="Poppins" pitchFamily="2" charset="77"/>
              </a:rPr>
              <a:t>Virtual Matchmaking</a:t>
            </a:r>
          </a:p>
        </p:txBody>
      </p:sp>
      <p:sp>
        <p:nvSpPr>
          <p:cNvPr id="256" name="Subtitle 2">
            <a:extLst>
              <a:ext uri="{FF2B5EF4-FFF2-40B4-BE49-F238E27FC236}">
                <a16:creationId xmlns:a16="http://schemas.microsoft.com/office/drawing/2014/main" id="{B8419016-531A-CB43-9A5A-3C02783C8DDD}"/>
              </a:ext>
            </a:extLst>
          </p:cNvPr>
          <p:cNvSpPr txBox="1">
            <a:spLocks/>
          </p:cNvSpPr>
          <p:nvPr/>
        </p:nvSpPr>
        <p:spPr>
          <a:xfrm>
            <a:off x="6633527" y="3500613"/>
            <a:ext cx="3318739" cy="5125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ct val="120000"/>
              </a:lnSpc>
              <a:spcBef>
                <a:spcPct val="20000"/>
              </a:spcBef>
              <a:spcAft>
                <a:spcPts val="0"/>
              </a:spcAft>
              <a:buClrTx/>
              <a:buSzTx/>
              <a:buFont typeface="Arial"/>
              <a:buNone/>
              <a:tabLst/>
              <a:defRPr/>
            </a:pPr>
            <a:r>
              <a:rPr kumimoji="0" lang="en-PH" sz="1200" b="0" i="0" u="none" strike="noStrike" kern="1200" cap="none" spc="0" normalizeH="0" baseline="0" noProof="0">
                <a:ln>
                  <a:noFill/>
                </a:ln>
                <a:solidFill>
                  <a:srgbClr val="44546A"/>
                </a:solidFill>
                <a:effectLst/>
                <a:uLnTx/>
                <a:uFillTx/>
                <a:latin typeface="Helvetica" pitchFamily="2" charset="0"/>
                <a:ea typeface="+mn-ea"/>
                <a:cs typeface="Open Sans Light"/>
              </a:rPr>
              <a:t>Find investors or new partners through interactive Virtual Matchmaking</a:t>
            </a:r>
          </a:p>
        </p:txBody>
      </p:sp>
      <p:sp>
        <p:nvSpPr>
          <p:cNvPr id="257" name="TextBox 256">
            <a:extLst>
              <a:ext uri="{FF2B5EF4-FFF2-40B4-BE49-F238E27FC236}">
                <a16:creationId xmlns:a16="http://schemas.microsoft.com/office/drawing/2014/main" id="{0B5F39D3-72AE-D34C-AFF0-7DE6FB23D304}"/>
              </a:ext>
            </a:extLst>
          </p:cNvPr>
          <p:cNvSpPr txBox="1"/>
          <p:nvPr/>
        </p:nvSpPr>
        <p:spPr>
          <a:xfrm>
            <a:off x="6243509" y="1920086"/>
            <a:ext cx="2577950" cy="369332"/>
          </a:xfrm>
          <a:prstGeom prst="rect">
            <a:avLst/>
          </a:prstGeom>
          <a:noFill/>
        </p:spPr>
        <p:txBody>
          <a:bodyPr wrap="none" rtlCol="0" anchor="ctr" anchorCtr="0">
            <a:spAutoFit/>
          </a:bodyPr>
          <a:lstStyle/>
          <a:p>
            <a:pPr marL="0" marR="0" lvl="0" indent="0" algn="l" defTabSz="68584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Poppins" pitchFamily="2" charset="77"/>
                <a:ea typeface="League Spartan" charset="0"/>
                <a:cs typeface="Poppins" pitchFamily="2" charset="77"/>
              </a:rPr>
              <a:t>Project Marketplace</a:t>
            </a:r>
          </a:p>
        </p:txBody>
      </p:sp>
      <p:sp>
        <p:nvSpPr>
          <p:cNvPr id="258" name="Subtitle 2">
            <a:extLst>
              <a:ext uri="{FF2B5EF4-FFF2-40B4-BE49-F238E27FC236}">
                <a16:creationId xmlns:a16="http://schemas.microsoft.com/office/drawing/2014/main" id="{E4E71E23-5D5C-4C4B-8D08-596C36491F6F}"/>
              </a:ext>
            </a:extLst>
          </p:cNvPr>
          <p:cNvSpPr txBox="1">
            <a:spLocks/>
          </p:cNvSpPr>
          <p:nvPr/>
        </p:nvSpPr>
        <p:spPr>
          <a:xfrm>
            <a:off x="6274613" y="2227707"/>
            <a:ext cx="3654772" cy="73415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just" defTabSz="1087636" rtl="0" eaLnBrk="1" fontAlgn="auto" latinLnBrk="0" hangingPunct="1">
              <a:lnSpc>
                <a:spcPct val="120000"/>
              </a:lnSpc>
              <a:spcBef>
                <a:spcPct val="20000"/>
              </a:spcBef>
              <a:spcAft>
                <a:spcPts val="0"/>
              </a:spcAft>
              <a:buClrTx/>
              <a:buSzTx/>
              <a:buFont typeface="Arial"/>
              <a:buNone/>
              <a:tabLst/>
              <a:defRPr/>
            </a:pPr>
            <a:r>
              <a:rPr kumimoji="0" lang="en-PH" sz="1200" b="0" i="0" u="none" strike="noStrike" kern="1200" cap="none" spc="0" normalizeH="0" baseline="0" noProof="0">
                <a:ln>
                  <a:noFill/>
                </a:ln>
                <a:solidFill>
                  <a:srgbClr val="44546A"/>
                </a:solidFill>
                <a:effectLst/>
                <a:uLnTx/>
                <a:uFillTx/>
                <a:latin typeface="Helvetica" pitchFamily="2" charset="0"/>
                <a:ea typeface="+mn-ea"/>
                <a:cs typeface="Open Sans Light"/>
              </a:rPr>
              <a:t>Provide easy access to a pipeline of investment-ready projects and proposals through easy digital Project Marketplace</a:t>
            </a:r>
          </a:p>
        </p:txBody>
      </p:sp>
      <p:sp>
        <p:nvSpPr>
          <p:cNvPr id="3" name="TextBox 2">
            <a:extLst>
              <a:ext uri="{FF2B5EF4-FFF2-40B4-BE49-F238E27FC236}">
                <a16:creationId xmlns:a16="http://schemas.microsoft.com/office/drawing/2014/main" id="{F5DCF2FE-03A7-4B49-9F10-82FBE6F37B57}"/>
              </a:ext>
            </a:extLst>
          </p:cNvPr>
          <p:cNvSpPr txBox="1"/>
          <p:nvPr/>
        </p:nvSpPr>
        <p:spPr>
          <a:xfrm>
            <a:off x="1602960" y="3814511"/>
            <a:ext cx="3196879" cy="646331"/>
          </a:xfrm>
          <a:prstGeom prst="rect">
            <a:avLst/>
          </a:prstGeom>
          <a:solidFill>
            <a:schemeClr val="accent1">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rPr>
              <a:t>First targeted regional green energy platform</a:t>
            </a:r>
          </a:p>
        </p:txBody>
      </p:sp>
    </p:spTree>
    <p:extLst>
      <p:ext uri="{BB962C8B-B14F-4D97-AF65-F5344CB8AC3E}">
        <p14:creationId xmlns:p14="http://schemas.microsoft.com/office/powerpoint/2010/main" val="4125398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CE1E6"/>
        </a:solidFill>
        <a:effectLst/>
      </p:bgPr>
    </p:bg>
    <p:spTree>
      <p:nvGrpSpPr>
        <p:cNvPr id="1" name=""/>
        <p:cNvGrpSpPr/>
        <p:nvPr/>
      </p:nvGrpSpPr>
      <p:grpSpPr>
        <a:xfrm>
          <a:off x="0" y="0"/>
          <a:ext cx="0" cy="0"/>
          <a:chOff x="0" y="0"/>
          <a:chExt cx="0" cy="0"/>
        </a:xfrm>
      </p:grpSpPr>
      <p:sp>
        <p:nvSpPr>
          <p:cNvPr id="4" name="TextBox 4"/>
          <p:cNvSpPr txBox="1"/>
          <p:nvPr/>
        </p:nvSpPr>
        <p:spPr>
          <a:xfrm>
            <a:off x="6648154" y="1639380"/>
            <a:ext cx="4487933" cy="3077766"/>
          </a:xfrm>
          <a:prstGeom prst="rect">
            <a:avLst/>
          </a:prstGeom>
        </p:spPr>
        <p:txBody>
          <a:bodyPr lIns="0" tIns="0" rIns="0" bIns="0" rtlCol="0" anchor="t">
            <a:spAutoFit/>
          </a:bodyPr>
          <a:lstStyle/>
          <a:p>
            <a:pPr defTabSz="609630">
              <a:lnSpc>
                <a:spcPts val="4800"/>
              </a:lnSpc>
            </a:pPr>
            <a:r>
              <a:rPr lang="en-US" sz="4400" spc="-80">
                <a:latin typeface="Antonio Bold"/>
              </a:rPr>
              <a:t>Climate Change and  Regional Cooperation and Integration (RCI) – </a:t>
            </a:r>
          </a:p>
          <a:p>
            <a:pPr defTabSz="609630">
              <a:lnSpc>
                <a:spcPts val="4800"/>
              </a:lnSpc>
            </a:pPr>
            <a:r>
              <a:rPr lang="en-US" sz="4400" spc="-80">
                <a:latin typeface="Antonio Bold"/>
              </a:rPr>
              <a:t>A Scoping Study</a:t>
            </a:r>
          </a:p>
        </p:txBody>
      </p:sp>
      <p:sp>
        <p:nvSpPr>
          <p:cNvPr id="5" name="TextBox 5"/>
          <p:cNvSpPr txBox="1"/>
          <p:nvPr/>
        </p:nvSpPr>
        <p:spPr>
          <a:xfrm>
            <a:off x="6648153" y="5148829"/>
            <a:ext cx="4705260" cy="304571"/>
          </a:xfrm>
          <a:prstGeom prst="rect">
            <a:avLst/>
          </a:prstGeom>
        </p:spPr>
        <p:txBody>
          <a:bodyPr lIns="0" tIns="0" rIns="0" bIns="0" rtlCol="0" anchor="t">
            <a:spAutoFit/>
          </a:bodyPr>
          <a:lstStyle/>
          <a:p>
            <a:pPr defTabSz="609630">
              <a:lnSpc>
                <a:spcPts val="2613"/>
              </a:lnSpc>
            </a:pPr>
            <a:r>
              <a:rPr lang="en-US" sz="1866" b="1">
                <a:latin typeface="Open Sauce Bold"/>
              </a:rPr>
              <a:t>Presentation by the CAREC Secretariat</a:t>
            </a:r>
          </a:p>
        </p:txBody>
      </p:sp>
      <p:pic>
        <p:nvPicPr>
          <p:cNvPr id="6" name="Picture 5">
            <a:extLst>
              <a:ext uri="{FF2B5EF4-FFF2-40B4-BE49-F238E27FC236}">
                <a16:creationId xmlns:a16="http://schemas.microsoft.com/office/drawing/2014/main" id="{5EDD8147-8074-B498-1A52-2F7091E29A3F}"/>
              </a:ext>
            </a:extLst>
          </p:cNvPr>
          <p:cNvPicPr>
            <a:picLocks noChangeAspect="1"/>
          </p:cNvPicPr>
          <p:nvPr/>
        </p:nvPicPr>
        <p:blipFill rotWithShape="1">
          <a:blip r:embed="rId3"/>
          <a:srcRect l="26349" t="7234" b="13720"/>
          <a:stretch/>
        </p:blipFill>
        <p:spPr>
          <a:xfrm>
            <a:off x="-1" y="0"/>
            <a:ext cx="6389915" cy="6858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30F49B6-0CD1-D2EC-5462-F10C3A77AF66}"/>
              </a:ext>
            </a:extLst>
          </p:cNvPr>
          <p:cNvSpPr>
            <a:spLocks noGrp="1"/>
          </p:cNvSpPr>
          <p:nvPr>
            <p:ph type="body" sz="half" idx="2"/>
          </p:nvPr>
        </p:nvSpPr>
        <p:spPr>
          <a:xfrm>
            <a:off x="503477" y="5225143"/>
            <a:ext cx="11688523" cy="1703613"/>
          </a:xfrm>
          <a:solidFill>
            <a:schemeClr val="bg2"/>
          </a:solidFill>
        </p:spPr>
        <p:txBody>
          <a:bodyPr>
            <a:normAutofit/>
          </a:bodyPr>
          <a:lstStyle/>
          <a:p>
            <a:pPr marL="2176463" lvl="1"/>
            <a:endParaRPr lang="en-US" sz="1600">
              <a:latin typeface="Open Sauce Italics" panose="020B0604020202020204" charset="0"/>
            </a:endParaRPr>
          </a:p>
          <a:p>
            <a:pPr marL="3089275" lvl="1"/>
            <a:r>
              <a:rPr lang="en-US" sz="1600">
                <a:latin typeface="Open Sauce Italics" panose="020B0604020202020204" charset="0"/>
              </a:rPr>
              <a:t>“CAREC 2030 aligns its activities with national strategies and development plans and with the new international development agenda embodied in the sustainable development goals (SDGs) and the 21st Conference of the Parties to the United Nations Framework Convention on Climate Change (COP21) global climate agreement.” </a:t>
            </a:r>
          </a:p>
          <a:p>
            <a:pPr marL="3089275" lvl="1"/>
            <a:r>
              <a:rPr lang="en-US" sz="1600">
                <a:latin typeface="Open Sauce Italics" panose="020B0604020202020204" charset="0"/>
              </a:rPr>
              <a:t>CAREC 2030 Strategy </a:t>
            </a:r>
          </a:p>
          <a:p>
            <a:endParaRPr lang="en-PH"/>
          </a:p>
        </p:txBody>
      </p:sp>
      <p:pic>
        <p:nvPicPr>
          <p:cNvPr id="5" name="Picture 4">
            <a:extLst>
              <a:ext uri="{FF2B5EF4-FFF2-40B4-BE49-F238E27FC236}">
                <a16:creationId xmlns:a16="http://schemas.microsoft.com/office/drawing/2014/main" id="{8F5DD888-F112-3A71-84B7-A6FBE5BD6A50}"/>
              </a:ext>
            </a:extLst>
          </p:cNvPr>
          <p:cNvPicPr>
            <a:picLocks noChangeAspect="1"/>
          </p:cNvPicPr>
          <p:nvPr/>
        </p:nvPicPr>
        <p:blipFill rotWithShape="1">
          <a:blip r:embed="rId3"/>
          <a:srcRect l="48738" t="2703" r="-1533"/>
          <a:stretch/>
        </p:blipFill>
        <p:spPr>
          <a:xfrm>
            <a:off x="0" y="0"/>
            <a:ext cx="3841296" cy="6858000"/>
          </a:xfrm>
          <a:prstGeom prst="rect">
            <a:avLst/>
          </a:prstGeom>
        </p:spPr>
      </p:pic>
      <p:sp>
        <p:nvSpPr>
          <p:cNvPr id="3" name="Content Placeholder 2">
            <a:extLst>
              <a:ext uri="{FF2B5EF4-FFF2-40B4-BE49-F238E27FC236}">
                <a16:creationId xmlns:a16="http://schemas.microsoft.com/office/drawing/2014/main" id="{D92704CE-E836-8A1D-6BB1-B1E0322FBFF6}"/>
              </a:ext>
            </a:extLst>
          </p:cNvPr>
          <p:cNvSpPr>
            <a:spLocks noGrp="1"/>
          </p:cNvSpPr>
          <p:nvPr>
            <p:ph idx="1"/>
          </p:nvPr>
        </p:nvSpPr>
        <p:spPr>
          <a:xfrm>
            <a:off x="4572933" y="581976"/>
            <a:ext cx="7115590" cy="4732146"/>
          </a:xfrm>
        </p:spPr>
        <p:txBody>
          <a:bodyPr numCol="1">
            <a:normAutofit/>
          </a:bodyPr>
          <a:lstStyle/>
          <a:p>
            <a:r>
              <a:rPr lang="en-US" sz="2400">
                <a:solidFill>
                  <a:schemeClr val="tx1"/>
                </a:solidFill>
                <a:latin typeface="Open Sauce Italics" panose="020B0604020202020204" charset="0"/>
              </a:rPr>
              <a:t>Climate change is the defining challenge for global development during the 21</a:t>
            </a:r>
            <a:r>
              <a:rPr lang="en-US" sz="2400" baseline="30000">
                <a:solidFill>
                  <a:schemeClr val="tx1"/>
                </a:solidFill>
                <a:latin typeface="Open Sauce Italics" panose="020B0604020202020204" charset="0"/>
              </a:rPr>
              <a:t>st</a:t>
            </a:r>
            <a:r>
              <a:rPr lang="en-US" sz="2400">
                <a:solidFill>
                  <a:schemeClr val="tx1"/>
                </a:solidFill>
                <a:latin typeface="Open Sauce Italics" panose="020B0604020202020204" charset="0"/>
              </a:rPr>
              <a:t> century </a:t>
            </a:r>
          </a:p>
          <a:p>
            <a:r>
              <a:rPr lang="en-US" sz="2400">
                <a:solidFill>
                  <a:schemeClr val="tx1"/>
                </a:solidFill>
                <a:latin typeface="Open Sauce Italics" panose="020B0604020202020204" charset="0"/>
              </a:rPr>
              <a:t>This challenge is now well recognized worldwide, and actions are being developed and taken to address climate change at global, regional and national levels</a:t>
            </a:r>
            <a:r>
              <a:rPr lang="en-US" sz="2400">
                <a:solidFill>
                  <a:schemeClr val="tx1"/>
                </a:solidFill>
                <a:effectLst/>
                <a:latin typeface="Open Sauce Italics" panose="020B0604020202020204" charset="0"/>
              </a:rPr>
              <a:t> </a:t>
            </a:r>
          </a:p>
          <a:p>
            <a:r>
              <a:rPr lang="en-US" sz="2400">
                <a:solidFill>
                  <a:schemeClr val="tx1"/>
                </a:solidFill>
                <a:latin typeface="Open Sauce Italics" panose="020B0604020202020204" charset="0"/>
              </a:rPr>
              <a:t>The CAREC region contributes to carbon emissions causing climate change and is particularly vulnerable to the consequences of climate change </a:t>
            </a:r>
          </a:p>
          <a:p>
            <a:r>
              <a:rPr lang="en-US" sz="2400">
                <a:solidFill>
                  <a:schemeClr val="tx1"/>
                </a:solidFill>
                <a:latin typeface="Open Sauce Italics" panose="020B0604020202020204" charset="0"/>
              </a:rPr>
              <a:t>Climate change was identified in the CAREC 2030 strategy as a cross-cutting theme, but to date the focus by CAREC on this topic has been limited  </a:t>
            </a:r>
            <a:r>
              <a:rPr lang="en-US" sz="2400">
                <a:solidFill>
                  <a:schemeClr val="tx1"/>
                </a:solidFill>
                <a:effectLst/>
                <a:latin typeface="Open Sauce Italics" panose="020B0604020202020204" charset="0"/>
              </a:rPr>
              <a:t> </a:t>
            </a:r>
            <a:endParaRPr lang="en-US" sz="2400">
              <a:solidFill>
                <a:schemeClr val="tx1"/>
              </a:solidFill>
              <a:latin typeface="Open Sauce Italics" panose="020B0604020202020204" charset="0"/>
            </a:endParaRPr>
          </a:p>
        </p:txBody>
      </p:sp>
      <p:sp>
        <p:nvSpPr>
          <p:cNvPr id="4" name="Content Placeholder 2">
            <a:extLst>
              <a:ext uri="{FF2B5EF4-FFF2-40B4-BE49-F238E27FC236}">
                <a16:creationId xmlns:a16="http://schemas.microsoft.com/office/drawing/2014/main" id="{B7222FA3-8750-D399-65AD-9EE27293D17D}"/>
              </a:ext>
            </a:extLst>
          </p:cNvPr>
          <p:cNvSpPr txBox="1">
            <a:spLocks/>
          </p:cNvSpPr>
          <p:nvPr/>
        </p:nvSpPr>
        <p:spPr>
          <a:xfrm>
            <a:off x="882268" y="4557054"/>
            <a:ext cx="11116578" cy="1025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800" i="1"/>
          </a:p>
        </p:txBody>
      </p:sp>
      <p:sp>
        <p:nvSpPr>
          <p:cNvPr id="11" name="Title 1">
            <a:extLst>
              <a:ext uri="{FF2B5EF4-FFF2-40B4-BE49-F238E27FC236}">
                <a16:creationId xmlns:a16="http://schemas.microsoft.com/office/drawing/2014/main" id="{D383D4AE-97F6-F408-F2F2-4D5AF20CE8C0}"/>
              </a:ext>
            </a:extLst>
          </p:cNvPr>
          <p:cNvSpPr>
            <a:spLocks noGrp="1"/>
          </p:cNvSpPr>
          <p:nvPr>
            <p:ph type="title"/>
          </p:nvPr>
        </p:nvSpPr>
        <p:spPr>
          <a:xfrm>
            <a:off x="341453" y="2177143"/>
            <a:ext cx="2785113" cy="1251857"/>
          </a:xfrm>
          <a:solidFill>
            <a:schemeClr val="bg1">
              <a:alpha val="0"/>
            </a:schemeClr>
          </a:solidFill>
        </p:spPr>
        <p:txBody>
          <a:bodyPr>
            <a:normAutofit fontScale="90000"/>
          </a:bodyPr>
          <a:lstStyle/>
          <a:p>
            <a:br>
              <a:rPr lang="en-US" sz="4400" spc="-100">
                <a:latin typeface="Antonio Bold" panose="020B0604020202020204" charset="0"/>
                <a:cs typeface="Antonio Bold" panose="020B0604020202020204" charset="0"/>
              </a:rPr>
            </a:br>
            <a:br>
              <a:rPr lang="en-US" sz="4400" spc="-100">
                <a:latin typeface="Antonio Bold" panose="020B0604020202020204" charset="0"/>
                <a:cs typeface="Antonio Bold" panose="020B0604020202020204" charset="0"/>
              </a:rPr>
            </a:br>
            <a:r>
              <a:rPr lang="en-US" sz="4400" spc="-100">
                <a:latin typeface="Antonio Bold" panose="020B0604020202020204" charset="0"/>
                <a:cs typeface="Antonio Bold" panose="020B0604020202020204" charset="0"/>
              </a:rPr>
              <a:t>Background</a:t>
            </a:r>
            <a:br>
              <a:rPr lang="en-US" sz="4000" spc="-100">
                <a:latin typeface="Antonio Bold" panose="020B0604020202020204" charset="0"/>
                <a:cs typeface="Antonio Bold" panose="020B0604020202020204" charset="0"/>
              </a:rPr>
            </a:br>
            <a:endParaRPr lang="en-US" sz="4000" spc="-100">
              <a:latin typeface="Antonio Bold" panose="020B0604020202020204" charset="0"/>
              <a:cs typeface="Antonio Bold" panose="020B0604020202020204" charset="0"/>
            </a:endParaRPr>
          </a:p>
        </p:txBody>
      </p:sp>
    </p:spTree>
    <p:extLst>
      <p:ext uri="{BB962C8B-B14F-4D97-AF65-F5344CB8AC3E}">
        <p14:creationId xmlns:p14="http://schemas.microsoft.com/office/powerpoint/2010/main" val="355831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73269" y="1734798"/>
            <a:ext cx="3121572" cy="533400"/>
          </a:xfrm>
          <a:ln>
            <a:noFill/>
          </a:ln>
        </p:spPr>
        <p:txBody>
          <a:bodyPr>
            <a:noAutofit/>
          </a:bodyPr>
          <a:lstStyle/>
          <a:p>
            <a:r>
              <a:rPr lang="en-US" sz="2800" b="1">
                <a:solidFill>
                  <a:schemeClr val="bg1"/>
                </a:solidFill>
              </a:rPr>
              <a:t>Background: Heightened need for overcoming old and new economic challenges</a:t>
            </a:r>
          </a:p>
        </p:txBody>
      </p:sp>
      <p:sp>
        <p:nvSpPr>
          <p:cNvPr id="2" name="Slide Number Placeholder 1">
            <a:extLst>
              <a:ext uri="{FF2B5EF4-FFF2-40B4-BE49-F238E27FC236}">
                <a16:creationId xmlns:a16="http://schemas.microsoft.com/office/drawing/2014/main" id="{B5D24EB9-73C4-4FD0-A1CE-3EE8DFD1E110}"/>
              </a:ext>
            </a:extLst>
          </p:cNvPr>
          <p:cNvSpPr>
            <a:spLocks noGrp="1"/>
          </p:cNvSpPr>
          <p:nvPr>
            <p:ph type="sldNum" sz="quarter" idx="12"/>
          </p:nvPr>
        </p:nvSpPr>
        <p:spPr>
          <a:xfrm>
            <a:off x="11115675" y="6356351"/>
            <a:ext cx="539750" cy="365125"/>
          </a:xfrm>
        </p:spPr>
        <p:txBody>
          <a:bodyPr/>
          <a:lstStyle/>
          <a:p>
            <a:pPr>
              <a:defRPr/>
            </a:pPr>
            <a:fld id="{5DA48BDE-B97F-4ABB-8F80-A48EEF87A807}" type="slidenum">
              <a:rPr lang="ru-RU" smtClean="0"/>
              <a:pPr>
                <a:defRPr/>
              </a:pPr>
              <a:t>3</a:t>
            </a:fld>
            <a:endParaRPr lang="ru-RU"/>
          </a:p>
        </p:txBody>
      </p:sp>
      <p:sp>
        <p:nvSpPr>
          <p:cNvPr id="4" name="TextBox 3">
            <a:extLst>
              <a:ext uri="{FF2B5EF4-FFF2-40B4-BE49-F238E27FC236}">
                <a16:creationId xmlns:a16="http://schemas.microsoft.com/office/drawing/2014/main" id="{58CD03A4-8233-4C3F-AC02-C5C95853287B}"/>
              </a:ext>
            </a:extLst>
          </p:cNvPr>
          <p:cNvSpPr txBox="1"/>
          <p:nvPr/>
        </p:nvSpPr>
        <p:spPr>
          <a:xfrm>
            <a:off x="3657600" y="1068334"/>
            <a:ext cx="7997825" cy="4708981"/>
          </a:xfrm>
          <a:prstGeom prst="rect">
            <a:avLst/>
          </a:prstGeom>
          <a:noFill/>
        </p:spPr>
        <p:txBody>
          <a:bodyPr wrap="square" rtlCol="0">
            <a:spAutoFit/>
          </a:bodyPr>
          <a:lstStyle/>
          <a:p>
            <a:pPr marL="342900" indent="-342900">
              <a:spcAft>
                <a:spcPts val="2400"/>
              </a:spcAft>
              <a:buSzPct val="200000"/>
              <a:buFont typeface="Wingdings" panose="05000000000000000000" pitchFamily="2" charset="2"/>
              <a:buChar char="Ø"/>
            </a:pPr>
            <a:r>
              <a:rPr lang="en-US" sz="2400" b="1">
                <a:solidFill>
                  <a:srgbClr val="FF0000"/>
                </a:solidFill>
                <a:latin typeface="+mj-lt"/>
              </a:rPr>
              <a:t>GDP already exceed 2019 levels </a:t>
            </a:r>
            <a:r>
              <a:rPr lang="en-US" sz="2400" b="1">
                <a:latin typeface="+mj-lt"/>
              </a:rPr>
              <a:t>in most CAREC economies despite the COVID-19 pandemic. </a:t>
            </a:r>
          </a:p>
          <a:p>
            <a:pPr marL="342900" indent="-342900">
              <a:spcAft>
                <a:spcPts val="2400"/>
              </a:spcAft>
              <a:buSzPct val="200000"/>
              <a:buFont typeface="Wingdings" panose="05000000000000000000" pitchFamily="2" charset="2"/>
              <a:buChar char="Ø"/>
            </a:pPr>
            <a:r>
              <a:rPr lang="en-US" sz="2400" b="1">
                <a:latin typeface="+mj-lt"/>
              </a:rPr>
              <a:t>However, the recovery is not solid yet and new health threats and geopolitical tensions pose </a:t>
            </a:r>
            <a:r>
              <a:rPr lang="en-US" sz="2400" b="1">
                <a:solidFill>
                  <a:srgbClr val="FF0000"/>
                </a:solidFill>
                <a:latin typeface="+mj-lt"/>
              </a:rPr>
              <a:t>new challenges</a:t>
            </a:r>
            <a:r>
              <a:rPr lang="en-US" sz="2400" b="1">
                <a:latin typeface="+mj-lt"/>
              </a:rPr>
              <a:t>. </a:t>
            </a:r>
          </a:p>
          <a:p>
            <a:pPr marL="342900" indent="-342900">
              <a:spcAft>
                <a:spcPts val="2400"/>
              </a:spcAft>
              <a:buSzPct val="200000"/>
              <a:buFont typeface="Wingdings" panose="05000000000000000000" pitchFamily="2" charset="2"/>
              <a:buChar char="Ø"/>
            </a:pPr>
            <a:r>
              <a:rPr lang="en-US" sz="2400" b="1">
                <a:solidFill>
                  <a:srgbClr val="FF0000"/>
                </a:solidFill>
                <a:latin typeface="+mj-lt"/>
              </a:rPr>
              <a:t>Updating economic paradigms </a:t>
            </a:r>
            <a:r>
              <a:rPr lang="en-US" sz="2400" b="1">
                <a:latin typeface="+mj-lt"/>
              </a:rPr>
              <a:t>to balance the visions of growth and development with climate imperatives, resilience, and  inclusion has assumed centrality in the global agenda.</a:t>
            </a:r>
          </a:p>
          <a:p>
            <a:pPr marL="342900" indent="-342900">
              <a:spcAft>
                <a:spcPts val="2400"/>
              </a:spcAft>
              <a:buSzPct val="200000"/>
              <a:buFont typeface="Wingdings" panose="05000000000000000000" pitchFamily="2" charset="2"/>
              <a:buChar char="Ø"/>
            </a:pPr>
            <a:r>
              <a:rPr lang="en-US" sz="2400" b="1">
                <a:latin typeface="+mj-lt"/>
              </a:rPr>
              <a:t>CAREC economies must </a:t>
            </a:r>
            <a:r>
              <a:rPr lang="en-US" sz="2400" b="1">
                <a:solidFill>
                  <a:srgbClr val="FF0000"/>
                </a:solidFill>
                <a:latin typeface="+mj-lt"/>
              </a:rPr>
              <a:t>align their strategies </a:t>
            </a:r>
            <a:r>
              <a:rPr lang="en-US" sz="2400" b="1">
                <a:latin typeface="+mj-lt"/>
              </a:rPr>
              <a:t>with the new or accelerated trends and necessities. </a:t>
            </a:r>
            <a:endParaRPr lang="en-US" sz="2400">
              <a:effectLst/>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6A86CAC-5483-4CB6-904A-388848C8D831}"/>
              </a:ext>
            </a:extLst>
          </p:cNvPr>
          <p:cNvPicPr>
            <a:picLocks noChangeAspect="1"/>
          </p:cNvPicPr>
          <p:nvPr/>
        </p:nvPicPr>
        <p:blipFill rotWithShape="1">
          <a:blip r:embed="rId2"/>
          <a:srcRect b="12830"/>
          <a:stretch/>
        </p:blipFill>
        <p:spPr>
          <a:xfrm>
            <a:off x="0" y="3285206"/>
            <a:ext cx="3426996" cy="2609193"/>
          </a:xfrm>
          <a:prstGeom prst="rect">
            <a:avLst/>
          </a:prstGeom>
        </p:spPr>
      </p:pic>
    </p:spTree>
    <p:extLst>
      <p:ext uri="{BB962C8B-B14F-4D97-AF65-F5344CB8AC3E}">
        <p14:creationId xmlns:p14="http://schemas.microsoft.com/office/powerpoint/2010/main" val="2227345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ACC21D-71A5-70DD-F3C2-D50BE83778F0}"/>
              </a:ext>
            </a:extLst>
          </p:cNvPr>
          <p:cNvPicPr>
            <a:picLocks noChangeAspect="1"/>
          </p:cNvPicPr>
          <p:nvPr/>
        </p:nvPicPr>
        <p:blipFill>
          <a:blip r:embed="rId3"/>
          <a:stretch>
            <a:fillRect/>
          </a:stretch>
        </p:blipFill>
        <p:spPr>
          <a:xfrm>
            <a:off x="0" y="0"/>
            <a:ext cx="3840480" cy="6858000"/>
          </a:xfrm>
          <a:prstGeom prst="rect">
            <a:avLst/>
          </a:prstGeom>
        </p:spPr>
      </p:pic>
      <p:sp>
        <p:nvSpPr>
          <p:cNvPr id="2" name="Title 1">
            <a:extLst>
              <a:ext uri="{FF2B5EF4-FFF2-40B4-BE49-F238E27FC236}">
                <a16:creationId xmlns:a16="http://schemas.microsoft.com/office/drawing/2014/main" id="{EDDD8794-9923-7F17-497B-0B082CD499B4}"/>
              </a:ext>
            </a:extLst>
          </p:cNvPr>
          <p:cNvSpPr>
            <a:spLocks noGrp="1"/>
          </p:cNvSpPr>
          <p:nvPr>
            <p:ph type="title"/>
          </p:nvPr>
        </p:nvSpPr>
        <p:spPr>
          <a:xfrm>
            <a:off x="159851" y="2327169"/>
            <a:ext cx="3365155" cy="1708363"/>
          </a:xfrm>
          <a:noFill/>
        </p:spPr>
        <p:txBody>
          <a:bodyPr>
            <a:noAutofit/>
          </a:bodyPr>
          <a:lstStyle/>
          <a:p>
            <a:r>
              <a:rPr lang="en-US" sz="4000" spc="-100">
                <a:latin typeface="Antonio Bold" panose="020B0604020202020204" charset="0"/>
                <a:cs typeface="Antonio Bold" panose="020B0604020202020204" charset="0"/>
              </a:rPr>
              <a:t>Climate Scoping Study: </a:t>
            </a:r>
            <a:br>
              <a:rPr lang="en-US" sz="4000" spc="-100">
                <a:latin typeface="Antonio Bold" panose="020B0604020202020204" charset="0"/>
                <a:cs typeface="Antonio Bold" panose="020B0604020202020204" charset="0"/>
              </a:rPr>
            </a:br>
            <a:r>
              <a:rPr lang="en-US" sz="4000" spc="-100">
                <a:latin typeface="Antonio Bold" panose="020B0604020202020204" charset="0"/>
                <a:cs typeface="Antonio Bold" panose="020B0604020202020204" charset="0"/>
              </a:rPr>
              <a:t>Purpose</a:t>
            </a:r>
          </a:p>
        </p:txBody>
      </p:sp>
      <p:sp>
        <p:nvSpPr>
          <p:cNvPr id="5" name="Content Placeholder 4">
            <a:extLst>
              <a:ext uri="{FF2B5EF4-FFF2-40B4-BE49-F238E27FC236}">
                <a16:creationId xmlns:a16="http://schemas.microsoft.com/office/drawing/2014/main" id="{41729290-9665-709D-0A03-FA1CA6466E9F}"/>
              </a:ext>
            </a:extLst>
          </p:cNvPr>
          <p:cNvSpPr>
            <a:spLocks noGrp="1"/>
          </p:cNvSpPr>
          <p:nvPr>
            <p:ph type="body" sz="half" idx="2"/>
          </p:nvPr>
        </p:nvSpPr>
        <p:spPr>
          <a:xfrm>
            <a:off x="4000331" y="280052"/>
            <a:ext cx="8031818" cy="6297895"/>
          </a:xfrm>
        </p:spPr>
        <p:txBody>
          <a:bodyPr>
            <a:normAutofit fontScale="92500" lnSpcReduction="20000"/>
          </a:bodyPr>
          <a:lstStyle/>
          <a:p>
            <a:pPr lvl="0">
              <a:lnSpc>
                <a:spcPct val="110000"/>
              </a:lnSpc>
            </a:pPr>
            <a:r>
              <a:rPr lang="en-US" sz="2400">
                <a:latin typeface="Open Sauce Italics" panose="020B0604020202020204" charset="0"/>
              </a:rPr>
              <a:t>The Asian Development Bank has commissioned a scoping study on how CAREC can best intensify its support for regional actions to respond to climate change. </a:t>
            </a:r>
          </a:p>
          <a:p>
            <a:pPr lvl="0">
              <a:lnSpc>
                <a:spcPct val="110000"/>
              </a:lnSpc>
            </a:pPr>
            <a:r>
              <a:rPr lang="en-US" sz="2400">
                <a:latin typeface="Open Sauce Italics" panose="020B0604020202020204" charset="0"/>
              </a:rPr>
              <a:t>The purpose of this scoping study is to develop a systematic and strategic approach by CAREC to the climate agenda in the region by:</a:t>
            </a:r>
          </a:p>
          <a:p>
            <a:pPr lvl="0">
              <a:lnSpc>
                <a:spcPct val="110000"/>
              </a:lnSpc>
            </a:pPr>
            <a:endParaRPr lang="en-US" sz="900">
              <a:latin typeface="Open Sauce Italics" panose="020B0604020202020204" charset="0"/>
            </a:endParaRPr>
          </a:p>
          <a:p>
            <a:pPr marL="800100" lvl="1" indent="-342900">
              <a:lnSpc>
                <a:spcPct val="110000"/>
              </a:lnSpc>
              <a:buFont typeface="Arial" panose="020B0604020202020204" pitchFamily="34" charset="0"/>
              <a:buChar char="•"/>
            </a:pPr>
            <a:r>
              <a:rPr lang="en-US" sz="2400">
                <a:latin typeface="Open Sauce Italics" panose="020B0604020202020204" charset="0"/>
              </a:rPr>
              <a:t>informing the CAREC member countries, Secretariat and development partners about the climate change issues and national and regional policies and instruments relevant to climate change</a:t>
            </a:r>
          </a:p>
          <a:p>
            <a:pPr marL="800100" lvl="1" indent="-342900">
              <a:lnSpc>
                <a:spcPct val="110000"/>
              </a:lnSpc>
              <a:buFont typeface="Arial" panose="020B0604020202020204" pitchFamily="34" charset="0"/>
              <a:buChar char="•"/>
            </a:pPr>
            <a:r>
              <a:rPr lang="en-US" sz="2400">
                <a:latin typeface="Open Sauce Italics" panose="020B0604020202020204" charset="0"/>
              </a:rPr>
              <a:t>exploring the role and mechanisms of regional cooperation on climate issues in the region</a:t>
            </a:r>
          </a:p>
          <a:p>
            <a:pPr marL="800100" lvl="1" indent="-342900">
              <a:lnSpc>
                <a:spcPct val="110000"/>
              </a:lnSpc>
              <a:buFont typeface="Arial" panose="020B0604020202020204" pitchFamily="34" charset="0"/>
              <a:buChar char="•"/>
            </a:pPr>
            <a:r>
              <a:rPr lang="en-US" sz="2400">
                <a:latin typeface="Open Sauce Italics" panose="020B0604020202020204" charset="0"/>
              </a:rPr>
              <a:t>identifying potential entry points for CAREC to engage on climate issues,</a:t>
            </a:r>
          </a:p>
          <a:p>
            <a:pPr marL="800100" lvl="1" indent="-342900">
              <a:lnSpc>
                <a:spcPct val="110000"/>
              </a:lnSpc>
              <a:buFont typeface="Arial" panose="020B0604020202020204" pitchFamily="34" charset="0"/>
              <a:buChar char="•"/>
            </a:pPr>
            <a:r>
              <a:rPr lang="en-US" sz="2400">
                <a:latin typeface="Open Sauce Italics" panose="020B0604020202020204" charset="0"/>
              </a:rPr>
              <a:t>proposing ways to incorporating climate aspects into the five operational pillars of CAREC</a:t>
            </a:r>
          </a:p>
          <a:p>
            <a:pPr marL="800100" lvl="1" indent="-342900">
              <a:lnSpc>
                <a:spcPct val="110000"/>
              </a:lnSpc>
              <a:buFont typeface="Arial" panose="020B0604020202020204" pitchFamily="34" charset="0"/>
              <a:buChar char="•"/>
            </a:pPr>
            <a:r>
              <a:rPr lang="en-US" sz="2400">
                <a:latin typeface="Open Sauce Italics" panose="020B0604020202020204" charset="0"/>
              </a:rPr>
              <a:t>finding an appropriate niche for the CAREC program in promoting the regional and global climate agenda</a:t>
            </a:r>
          </a:p>
          <a:p>
            <a:endParaRPr lang="en-US"/>
          </a:p>
        </p:txBody>
      </p:sp>
    </p:spTree>
    <p:extLst>
      <p:ext uri="{BB962C8B-B14F-4D97-AF65-F5344CB8AC3E}">
        <p14:creationId xmlns:p14="http://schemas.microsoft.com/office/powerpoint/2010/main" val="2931506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750EE2-4D84-7F23-2FBD-F9B409175274}"/>
              </a:ext>
            </a:extLst>
          </p:cNvPr>
          <p:cNvPicPr>
            <a:picLocks noChangeAspect="1"/>
          </p:cNvPicPr>
          <p:nvPr/>
        </p:nvPicPr>
        <p:blipFill>
          <a:blip r:embed="rId4"/>
          <a:stretch>
            <a:fillRect/>
          </a:stretch>
        </p:blipFill>
        <p:spPr>
          <a:xfrm>
            <a:off x="0" y="0"/>
            <a:ext cx="3840480" cy="6858000"/>
          </a:xfrm>
          <a:prstGeom prst="rect">
            <a:avLst/>
          </a:prstGeom>
        </p:spPr>
      </p:pic>
      <p:sp>
        <p:nvSpPr>
          <p:cNvPr id="2" name="Title 1">
            <a:extLst>
              <a:ext uri="{FF2B5EF4-FFF2-40B4-BE49-F238E27FC236}">
                <a16:creationId xmlns:a16="http://schemas.microsoft.com/office/drawing/2014/main" id="{31A11D46-AB5A-E841-4C18-C3D8235A143E}"/>
              </a:ext>
            </a:extLst>
          </p:cNvPr>
          <p:cNvSpPr>
            <a:spLocks noGrp="1"/>
          </p:cNvSpPr>
          <p:nvPr>
            <p:ph type="title"/>
          </p:nvPr>
        </p:nvSpPr>
        <p:spPr>
          <a:xfrm>
            <a:off x="521737" y="1773936"/>
            <a:ext cx="2184888" cy="2450592"/>
          </a:xfrm>
          <a:noFill/>
        </p:spPr>
        <p:txBody>
          <a:bodyPr>
            <a:noAutofit/>
          </a:bodyPr>
          <a:lstStyle/>
          <a:p>
            <a:r>
              <a:rPr lang="en-US" sz="4000">
                <a:latin typeface="Antonio Bold" panose="020B0604020202020204" charset="0"/>
                <a:cs typeface="Antonio Bold" panose="020B0604020202020204" charset="0"/>
              </a:rPr>
              <a:t>Climate Scoping </a:t>
            </a:r>
            <a:br>
              <a:rPr lang="en-US" sz="4000">
                <a:latin typeface="Antonio Bold" panose="020B0604020202020204" charset="0"/>
                <a:cs typeface="Antonio Bold" panose="020B0604020202020204" charset="0"/>
              </a:rPr>
            </a:br>
            <a:r>
              <a:rPr lang="en-US" sz="4000">
                <a:latin typeface="Antonio Bold" panose="020B0604020202020204" charset="0"/>
                <a:cs typeface="Antonio Bold" panose="020B0604020202020204" charset="0"/>
              </a:rPr>
              <a:t>Study: </a:t>
            </a:r>
            <a:br>
              <a:rPr lang="en-US" sz="4000">
                <a:latin typeface="Antonio Bold" panose="020B0604020202020204" charset="0"/>
                <a:cs typeface="Antonio Bold" panose="020B0604020202020204" charset="0"/>
              </a:rPr>
            </a:br>
            <a:r>
              <a:rPr lang="en-US" sz="4000">
                <a:latin typeface="Antonio Bold" panose="020B0604020202020204" charset="0"/>
                <a:cs typeface="Antonio Bold" panose="020B0604020202020204" charset="0"/>
              </a:rPr>
              <a:t>Outline</a:t>
            </a:r>
          </a:p>
        </p:txBody>
      </p:sp>
      <p:sp>
        <p:nvSpPr>
          <p:cNvPr id="3" name="Content Placeholder 2">
            <a:extLst>
              <a:ext uri="{FF2B5EF4-FFF2-40B4-BE49-F238E27FC236}">
                <a16:creationId xmlns:a16="http://schemas.microsoft.com/office/drawing/2014/main" id="{967F6CD7-2687-6880-9000-8C41E00C2640}"/>
              </a:ext>
            </a:extLst>
          </p:cNvPr>
          <p:cNvSpPr>
            <a:spLocks noGrp="1"/>
          </p:cNvSpPr>
          <p:nvPr>
            <p:ph idx="1"/>
          </p:nvPr>
        </p:nvSpPr>
        <p:spPr>
          <a:xfrm>
            <a:off x="3926646" y="505522"/>
            <a:ext cx="7722731" cy="6215270"/>
          </a:xfrm>
        </p:spPr>
        <p:txBody>
          <a:bodyPr>
            <a:normAutofit fontScale="25000" lnSpcReduction="20000"/>
          </a:bodyPr>
          <a:lstStyle/>
          <a:p>
            <a:pPr lvl="0">
              <a:lnSpc>
                <a:spcPct val="100000"/>
              </a:lnSpc>
            </a:pPr>
            <a:r>
              <a:rPr lang="en-US" sz="8800" b="1">
                <a:latin typeface="Open Sauce Italics" panose="020B0604020202020204" charset="0"/>
              </a:rPr>
              <a:t>Climate change in the CAREC region: challenges and issues</a:t>
            </a:r>
            <a:endParaRPr lang="en-US" sz="8800">
              <a:latin typeface="Open Sauce Italics" panose="020B0604020202020204" charset="0"/>
            </a:endParaRPr>
          </a:p>
          <a:p>
            <a:pPr lvl="1">
              <a:lnSpc>
                <a:spcPct val="100000"/>
              </a:lnSpc>
            </a:pPr>
            <a:r>
              <a:rPr lang="en-US" sz="8800">
                <a:latin typeface="Open Sauce Italics" panose="020B0604020202020204" charset="0"/>
              </a:rPr>
              <a:t>Overview of CAREC countries and subregions</a:t>
            </a:r>
          </a:p>
          <a:p>
            <a:pPr lvl="1">
              <a:lnSpc>
                <a:spcPct val="100000"/>
              </a:lnSpc>
            </a:pPr>
            <a:r>
              <a:rPr lang="en-US" sz="8800">
                <a:latin typeface="Open Sauce Italics" panose="020B0604020202020204" charset="0"/>
              </a:rPr>
              <a:t>Climate challenges, issues, projections, commitments and performance </a:t>
            </a:r>
          </a:p>
          <a:p>
            <a:pPr lvl="1">
              <a:lnSpc>
                <a:spcPct val="100000"/>
              </a:lnSpc>
            </a:pPr>
            <a:r>
              <a:rPr lang="en-US" sz="8800">
                <a:latin typeface="Open Sauce Italics" panose="020B0604020202020204" charset="0"/>
              </a:rPr>
              <a:t>Regional and sub-regional dimensions and regional platforms of the climate agenda in the CAREC region</a:t>
            </a:r>
          </a:p>
          <a:p>
            <a:pPr lvl="1">
              <a:lnSpc>
                <a:spcPct val="100000"/>
              </a:lnSpc>
            </a:pPr>
            <a:r>
              <a:rPr lang="en-US" sz="8800">
                <a:latin typeface="Open Sauce Italics" panose="020B0604020202020204" charset="0"/>
              </a:rPr>
              <a:t>Financing needs and options</a:t>
            </a:r>
          </a:p>
          <a:p>
            <a:pPr lvl="0">
              <a:lnSpc>
                <a:spcPct val="100000"/>
              </a:lnSpc>
            </a:pPr>
            <a:r>
              <a:rPr lang="en-US" sz="8800" b="1">
                <a:latin typeface="Open Sauce Italics" panose="020B0604020202020204" charset="0"/>
              </a:rPr>
              <a:t>Approach of CAREC to climate change to date</a:t>
            </a:r>
            <a:endParaRPr lang="en-US" sz="8800">
              <a:latin typeface="Open Sauce Italics" panose="020B0604020202020204" charset="0"/>
            </a:endParaRPr>
          </a:p>
          <a:p>
            <a:pPr lvl="1">
              <a:lnSpc>
                <a:spcPct val="100000"/>
              </a:lnSpc>
            </a:pPr>
            <a:r>
              <a:rPr lang="en-US" sz="8800">
                <a:latin typeface="Open Sauce Italics" panose="020B0604020202020204" charset="0"/>
              </a:rPr>
              <a:t>CAREC 2030 Strategy, sector strategies and other knowledge products </a:t>
            </a:r>
          </a:p>
          <a:p>
            <a:pPr lvl="1">
              <a:lnSpc>
                <a:spcPct val="100000"/>
              </a:lnSpc>
            </a:pPr>
            <a:r>
              <a:rPr lang="en-US" sz="8800">
                <a:latin typeface="Open Sauce Italics" panose="020B0604020202020204" charset="0"/>
              </a:rPr>
              <a:t>The project portfolio</a:t>
            </a:r>
          </a:p>
          <a:p>
            <a:pPr lvl="1">
              <a:lnSpc>
                <a:spcPct val="100000"/>
              </a:lnSpc>
            </a:pPr>
            <a:r>
              <a:rPr lang="en-US" sz="8800">
                <a:latin typeface="Open Sauce Italics" panose="020B0604020202020204" charset="0"/>
              </a:rPr>
              <a:t>Regional dimensions of CAREC’s climate engagement to date</a:t>
            </a:r>
          </a:p>
          <a:p>
            <a:pPr lvl="0">
              <a:lnSpc>
                <a:spcPct val="100000"/>
              </a:lnSpc>
            </a:pPr>
            <a:r>
              <a:rPr lang="en-US" sz="8800" b="1">
                <a:latin typeface="Open Sauce Italics" panose="020B0604020202020204" charset="0"/>
              </a:rPr>
              <a:t>Future directions of CAREC</a:t>
            </a:r>
            <a:endParaRPr lang="en-US" sz="8800">
              <a:latin typeface="Open Sauce Italics" panose="020B0604020202020204" charset="0"/>
            </a:endParaRPr>
          </a:p>
          <a:p>
            <a:pPr lvl="1">
              <a:lnSpc>
                <a:spcPct val="100000"/>
              </a:lnSpc>
            </a:pPr>
            <a:r>
              <a:rPr lang="en-US" sz="8800">
                <a:latin typeface="Open Sauce Italics" panose="020B0604020202020204" charset="0"/>
              </a:rPr>
              <a:t>General findings/messages for CAREC and CAREC countries on necessary climate action, with a special focus on regional cooperation</a:t>
            </a:r>
          </a:p>
          <a:p>
            <a:pPr lvl="1">
              <a:lnSpc>
                <a:spcPct val="100000"/>
              </a:lnSpc>
            </a:pPr>
            <a:r>
              <a:rPr lang="en-US" sz="8800">
                <a:latin typeface="Open Sauce Italics" panose="020B0604020202020204" charset="0"/>
              </a:rPr>
              <a:t>Recommendations for CAREC</a:t>
            </a:r>
          </a:p>
          <a:p>
            <a:endParaRPr lang="en-US"/>
          </a:p>
        </p:txBody>
      </p:sp>
    </p:spTree>
    <p:extLst>
      <p:ext uri="{BB962C8B-B14F-4D97-AF65-F5344CB8AC3E}">
        <p14:creationId xmlns:p14="http://schemas.microsoft.com/office/powerpoint/2010/main" val="51499237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7780D5-86EE-7020-3400-EFF7FB7C1501}"/>
              </a:ext>
            </a:extLst>
          </p:cNvPr>
          <p:cNvPicPr>
            <a:picLocks noChangeAspect="1"/>
          </p:cNvPicPr>
          <p:nvPr/>
        </p:nvPicPr>
        <p:blipFill>
          <a:blip r:embed="rId3"/>
          <a:stretch>
            <a:fillRect/>
          </a:stretch>
        </p:blipFill>
        <p:spPr>
          <a:xfrm>
            <a:off x="0" y="0"/>
            <a:ext cx="3840480" cy="6858000"/>
          </a:xfrm>
          <a:prstGeom prst="rect">
            <a:avLst/>
          </a:prstGeom>
        </p:spPr>
      </p:pic>
      <p:sp>
        <p:nvSpPr>
          <p:cNvPr id="2" name="Title 1">
            <a:extLst>
              <a:ext uri="{FF2B5EF4-FFF2-40B4-BE49-F238E27FC236}">
                <a16:creationId xmlns:a16="http://schemas.microsoft.com/office/drawing/2014/main" id="{4BD9FE4A-78CE-11B4-35B5-C283DDF8317C}"/>
              </a:ext>
            </a:extLst>
          </p:cNvPr>
          <p:cNvSpPr>
            <a:spLocks noGrp="1"/>
          </p:cNvSpPr>
          <p:nvPr>
            <p:ph type="title"/>
          </p:nvPr>
        </p:nvSpPr>
        <p:spPr>
          <a:xfrm>
            <a:off x="474029" y="2066544"/>
            <a:ext cx="2305747" cy="1911096"/>
          </a:xfrm>
          <a:noFill/>
        </p:spPr>
        <p:txBody>
          <a:bodyPr>
            <a:noAutofit/>
          </a:bodyPr>
          <a:lstStyle/>
          <a:p>
            <a:r>
              <a:rPr lang="en-US" sz="4000" spc="-100">
                <a:latin typeface="Antonio Bold" panose="020B0604020202020204" charset="0"/>
                <a:cs typeface="Antonio Bold" panose="020B0604020202020204" charset="0"/>
              </a:rPr>
              <a:t>Climate </a:t>
            </a:r>
            <a:br>
              <a:rPr lang="en-US" sz="4000" spc="-100">
                <a:latin typeface="Antonio Bold" panose="020B0604020202020204" charset="0"/>
                <a:cs typeface="Antonio Bold" panose="020B0604020202020204" charset="0"/>
              </a:rPr>
            </a:br>
            <a:r>
              <a:rPr lang="en-US" sz="4000" spc="-100">
                <a:latin typeface="Antonio Bold" panose="020B0604020202020204" charset="0"/>
                <a:cs typeface="Antonio Bold" panose="020B0604020202020204" charset="0"/>
              </a:rPr>
              <a:t>Scoping Study: Approach</a:t>
            </a:r>
          </a:p>
        </p:txBody>
      </p:sp>
      <p:sp>
        <p:nvSpPr>
          <p:cNvPr id="3" name="Content Placeholder 2">
            <a:extLst>
              <a:ext uri="{FF2B5EF4-FFF2-40B4-BE49-F238E27FC236}">
                <a16:creationId xmlns:a16="http://schemas.microsoft.com/office/drawing/2014/main" id="{7A609725-C41A-2717-8613-9BA7721739CA}"/>
              </a:ext>
            </a:extLst>
          </p:cNvPr>
          <p:cNvSpPr>
            <a:spLocks noGrp="1"/>
          </p:cNvSpPr>
          <p:nvPr>
            <p:ph idx="1"/>
          </p:nvPr>
        </p:nvSpPr>
        <p:spPr>
          <a:xfrm>
            <a:off x="4014439" y="365761"/>
            <a:ext cx="7703532" cy="6254496"/>
          </a:xfrm>
        </p:spPr>
        <p:txBody>
          <a:bodyPr vert="horz" lIns="91440" tIns="45720" rIns="91440" bIns="45720" rtlCol="0" anchor="t">
            <a:normAutofit lnSpcReduction="10000"/>
          </a:bodyPr>
          <a:lstStyle/>
          <a:p>
            <a:pPr>
              <a:lnSpc>
                <a:spcPct val="110000"/>
              </a:lnSpc>
            </a:pPr>
            <a:r>
              <a:rPr lang="en-US" sz="2200">
                <a:latin typeface="Open Sauce Italics"/>
              </a:rPr>
              <a:t>The approach and methodology of this Scoping Study will focus on </a:t>
            </a:r>
            <a:endParaRPr lang="en-US" sz="2200">
              <a:latin typeface="Open Sauce Italics" panose="020B0604020202020204" charset="0"/>
            </a:endParaRPr>
          </a:p>
          <a:p>
            <a:pPr lvl="1">
              <a:lnSpc>
                <a:spcPct val="110000"/>
              </a:lnSpc>
              <a:buFont typeface="Courier New" panose="02070309020205020404" pitchFamily="49" charset="0"/>
              <a:buChar char="o"/>
            </a:pPr>
            <a:r>
              <a:rPr lang="en-US" sz="2200">
                <a:latin typeface="Open Sauce Italics"/>
              </a:rPr>
              <a:t>reviewing documentary evidence, including the CAREC knowledge products and the general English- and Russian-language expert literature </a:t>
            </a:r>
            <a:endParaRPr lang="en-US" sz="2200">
              <a:latin typeface="Open Sauce Italics" panose="020B0604020202020204" charset="0"/>
            </a:endParaRPr>
          </a:p>
          <a:p>
            <a:pPr lvl="1">
              <a:lnSpc>
                <a:spcPct val="110000"/>
              </a:lnSpc>
              <a:buFont typeface="Courier New" panose="02070309020205020404" pitchFamily="49" charset="0"/>
              <a:buChar char="o"/>
            </a:pPr>
            <a:r>
              <a:rPr lang="en-US" sz="2200">
                <a:latin typeface="Open Sauce Italics"/>
              </a:rPr>
              <a:t>interviews with experts from development partner organizations and from CAREC countries</a:t>
            </a:r>
          </a:p>
          <a:p>
            <a:pPr lvl="1">
              <a:lnSpc>
                <a:spcPct val="110000"/>
              </a:lnSpc>
              <a:buFont typeface="Courier New" panose="02070309020205020404" pitchFamily="49" charset="0"/>
              <a:buChar char="o"/>
            </a:pPr>
            <a:r>
              <a:rPr lang="en-US" sz="2200">
                <a:latin typeface="Open Sauce Italics"/>
              </a:rPr>
              <a:t>inputs from CAREC country officials</a:t>
            </a:r>
            <a:r>
              <a:rPr lang="en-US" sz="2200" b="1">
                <a:latin typeface="Open Sauce Italics"/>
              </a:rPr>
              <a:t> </a:t>
            </a:r>
            <a:endParaRPr lang="en-US" sz="2200" b="1">
              <a:latin typeface="Open Sauce Italics" panose="020B0604020202020204" charset="0"/>
            </a:endParaRPr>
          </a:p>
          <a:p>
            <a:pPr>
              <a:lnSpc>
                <a:spcPct val="110000"/>
              </a:lnSpc>
            </a:pPr>
            <a:r>
              <a:rPr lang="en-US" sz="2200">
                <a:latin typeface="Open Sauce Italics"/>
              </a:rPr>
              <a:t>In addition, the Study will use standard analytical tools to help identify vulnerabilities, gaps and priorities </a:t>
            </a:r>
            <a:endParaRPr lang="en-US" sz="2200">
              <a:latin typeface="Open Sauce Italics" panose="020B0604020202020204" charset="0"/>
            </a:endParaRPr>
          </a:p>
          <a:p>
            <a:pPr>
              <a:lnSpc>
                <a:spcPct val="110000"/>
              </a:lnSpc>
            </a:pPr>
            <a:r>
              <a:rPr lang="en-US" sz="2200">
                <a:latin typeface="Open Sauce Italics"/>
              </a:rPr>
              <a:t>The study will coordinate with two other ongoing CAREC studies (“CAREC Post-Pandemic Framework for Green, Sustainable and Inclusive Recovery” and with “Coordination Framework for Agricultural Development and Food Security in the CAREC Region”) to ensure consistency of messages and recommendations </a:t>
            </a:r>
            <a:endParaRPr lang="en-US" sz="2200">
              <a:latin typeface="Open Sauce Italics" panose="020B0604020202020204" charset="0"/>
            </a:endParaRPr>
          </a:p>
        </p:txBody>
      </p:sp>
    </p:spTree>
    <p:extLst>
      <p:ext uri="{BB962C8B-B14F-4D97-AF65-F5344CB8AC3E}">
        <p14:creationId xmlns:p14="http://schemas.microsoft.com/office/powerpoint/2010/main" val="2378544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5B39F1-A6C2-6F7C-3992-D844EA7F4AB0}"/>
              </a:ext>
            </a:extLst>
          </p:cNvPr>
          <p:cNvPicPr>
            <a:picLocks noChangeAspect="1"/>
          </p:cNvPicPr>
          <p:nvPr/>
        </p:nvPicPr>
        <p:blipFill>
          <a:blip r:embed="rId3"/>
          <a:stretch>
            <a:fillRect/>
          </a:stretch>
        </p:blipFill>
        <p:spPr>
          <a:xfrm>
            <a:off x="0" y="0"/>
            <a:ext cx="3840480" cy="6858000"/>
          </a:xfrm>
          <a:prstGeom prst="rect">
            <a:avLst/>
          </a:prstGeom>
        </p:spPr>
      </p:pic>
      <p:sp>
        <p:nvSpPr>
          <p:cNvPr id="2" name="Title 1">
            <a:extLst>
              <a:ext uri="{FF2B5EF4-FFF2-40B4-BE49-F238E27FC236}">
                <a16:creationId xmlns:a16="http://schemas.microsoft.com/office/drawing/2014/main" id="{80B35AD3-7E82-EE6B-6A56-C3251C885DB5}"/>
              </a:ext>
            </a:extLst>
          </p:cNvPr>
          <p:cNvSpPr>
            <a:spLocks noGrp="1"/>
          </p:cNvSpPr>
          <p:nvPr>
            <p:ph type="title"/>
          </p:nvPr>
        </p:nvSpPr>
        <p:spPr>
          <a:xfrm>
            <a:off x="620332" y="2473515"/>
            <a:ext cx="2360611" cy="1910969"/>
          </a:xfrm>
          <a:solidFill>
            <a:schemeClr val="bg2">
              <a:alpha val="0"/>
            </a:schemeClr>
          </a:solidFill>
        </p:spPr>
        <p:txBody>
          <a:bodyPr>
            <a:noAutofit/>
          </a:bodyPr>
          <a:lstStyle/>
          <a:p>
            <a:r>
              <a:rPr lang="en-US" sz="4000">
                <a:latin typeface="Antonio Bold" panose="020B0604020202020204" charset="0"/>
                <a:cs typeface="Antonio Bold" panose="020B0604020202020204" charset="0"/>
              </a:rPr>
              <a:t>Climate Scoping Study: Timeline</a:t>
            </a:r>
          </a:p>
        </p:txBody>
      </p:sp>
      <p:sp>
        <p:nvSpPr>
          <p:cNvPr id="3" name="Content Placeholder 2">
            <a:extLst>
              <a:ext uri="{FF2B5EF4-FFF2-40B4-BE49-F238E27FC236}">
                <a16:creationId xmlns:a16="http://schemas.microsoft.com/office/drawing/2014/main" id="{71E077AB-451E-BF4D-E39C-4013D6E09A41}"/>
              </a:ext>
            </a:extLst>
          </p:cNvPr>
          <p:cNvSpPr>
            <a:spLocks noGrp="1"/>
          </p:cNvSpPr>
          <p:nvPr>
            <p:ph idx="1"/>
          </p:nvPr>
        </p:nvSpPr>
        <p:spPr>
          <a:xfrm>
            <a:off x="4460812" y="772945"/>
            <a:ext cx="7239101" cy="5870448"/>
          </a:xfrm>
        </p:spPr>
        <p:txBody>
          <a:bodyPr>
            <a:normAutofit fontScale="92500" lnSpcReduction="10000"/>
          </a:bodyPr>
          <a:lstStyle/>
          <a:p>
            <a:r>
              <a:rPr lang="en-US">
                <a:latin typeface="Open Sauce Italics" panose="020B0604020202020204" charset="0"/>
              </a:rPr>
              <a:t>Inception report: 31 May 2022</a:t>
            </a:r>
          </a:p>
          <a:p>
            <a:r>
              <a:rPr lang="en-US">
                <a:latin typeface="Open Sauce Italics" panose="020B0604020202020204" charset="0"/>
              </a:rPr>
              <a:t>Data and information collection: 20 May - 31 July 2022</a:t>
            </a:r>
          </a:p>
          <a:p>
            <a:r>
              <a:rPr lang="en-US">
                <a:latin typeface="Open Sauce Italics" panose="020B0604020202020204" charset="0"/>
              </a:rPr>
              <a:t>Consultations: 1 June – 31 July 2022</a:t>
            </a:r>
          </a:p>
          <a:p>
            <a:r>
              <a:rPr lang="en-US">
                <a:latin typeface="Open Sauce Italics" panose="020B0604020202020204" charset="0"/>
              </a:rPr>
              <a:t>Presentation at </a:t>
            </a:r>
            <a:r>
              <a:rPr lang="en-US" b="1">
                <a:latin typeface="Open Sauce Italics" panose="020B0604020202020204" charset="0"/>
              </a:rPr>
              <a:t>CAREC SOM</a:t>
            </a:r>
            <a:r>
              <a:rPr lang="en-US">
                <a:latin typeface="Open Sauce Italics" panose="020B0604020202020204" charset="0"/>
              </a:rPr>
              <a:t>: 28 June 2022 </a:t>
            </a:r>
          </a:p>
          <a:p>
            <a:r>
              <a:rPr lang="en-US">
                <a:latin typeface="Open Sauce Italics" panose="020B0604020202020204" charset="0"/>
              </a:rPr>
              <a:t>Presentation at </a:t>
            </a:r>
            <a:r>
              <a:rPr lang="en-US" b="1">
                <a:latin typeface="Open Sauce Italics" panose="020B0604020202020204" charset="0"/>
              </a:rPr>
              <a:t>CAREC Focal Points meeting</a:t>
            </a:r>
            <a:r>
              <a:rPr lang="en-US">
                <a:latin typeface="Open Sauce Italics" panose="020B0604020202020204" charset="0"/>
              </a:rPr>
              <a:t>: September 2022</a:t>
            </a:r>
          </a:p>
          <a:p>
            <a:r>
              <a:rPr lang="en-US">
                <a:latin typeface="Open Sauce Italics" panose="020B0604020202020204" charset="0"/>
              </a:rPr>
              <a:t>Final draft of the report: 31 October  2022</a:t>
            </a:r>
          </a:p>
          <a:p>
            <a:r>
              <a:rPr lang="en-US">
                <a:latin typeface="Open Sauce Italics" panose="020B0604020202020204" charset="0"/>
              </a:rPr>
              <a:t>Presentation at the </a:t>
            </a:r>
            <a:r>
              <a:rPr lang="en-US" b="1">
                <a:latin typeface="Open Sauce Italics" panose="020B0604020202020204" charset="0"/>
              </a:rPr>
              <a:t>Ministerial Meeting</a:t>
            </a:r>
            <a:r>
              <a:rPr lang="en-US">
                <a:latin typeface="Open Sauce Italics" panose="020B0604020202020204" charset="0"/>
              </a:rPr>
              <a:t>: November 2022</a:t>
            </a:r>
          </a:p>
          <a:p>
            <a:r>
              <a:rPr lang="en-US">
                <a:latin typeface="Open Sauce Italics" panose="020B0604020202020204" charset="0"/>
              </a:rPr>
              <a:t>Publication/posting of final report on CAREC Website: December 2022</a:t>
            </a:r>
          </a:p>
          <a:p>
            <a:endParaRPr lang="en-US"/>
          </a:p>
        </p:txBody>
      </p:sp>
    </p:spTree>
    <p:extLst>
      <p:ext uri="{BB962C8B-B14F-4D97-AF65-F5344CB8AC3E}">
        <p14:creationId xmlns:p14="http://schemas.microsoft.com/office/powerpoint/2010/main" val="30297343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CF5F1-515C-447D-B943-15B14A90A2FB}"/>
              </a:ext>
            </a:extLst>
          </p:cNvPr>
          <p:cNvSpPr>
            <a:spLocks noGrp="1"/>
          </p:cNvSpPr>
          <p:nvPr>
            <p:ph type="ctrTitle"/>
          </p:nvPr>
        </p:nvSpPr>
        <p:spPr/>
        <p:txBody>
          <a:bodyPr>
            <a:normAutofit/>
          </a:bodyPr>
          <a:lstStyle/>
          <a:p>
            <a:r>
              <a:rPr lang="en-US" sz="7200" b="1"/>
              <a:t>CAREC Institute Progress 2022 </a:t>
            </a:r>
          </a:p>
        </p:txBody>
      </p:sp>
      <p:sp>
        <p:nvSpPr>
          <p:cNvPr id="3" name="Subtitle 2">
            <a:extLst>
              <a:ext uri="{FF2B5EF4-FFF2-40B4-BE49-F238E27FC236}">
                <a16:creationId xmlns:a16="http://schemas.microsoft.com/office/drawing/2014/main" id="{54B87999-9F2E-42F3-A2F2-A9FA4AB9F372}"/>
              </a:ext>
            </a:extLst>
          </p:cNvPr>
          <p:cNvSpPr>
            <a:spLocks noGrp="1"/>
          </p:cNvSpPr>
          <p:nvPr>
            <p:ph type="subTitle" idx="1"/>
          </p:nvPr>
        </p:nvSpPr>
        <p:spPr>
          <a:xfrm>
            <a:off x="1100015" y="4670246"/>
            <a:ext cx="7315200" cy="1021428"/>
          </a:xfrm>
        </p:spPr>
        <p:txBody>
          <a:bodyPr>
            <a:normAutofit fontScale="55000" lnSpcReduction="20000"/>
          </a:bodyPr>
          <a:lstStyle/>
          <a:p>
            <a:r>
              <a:rPr lang="en-US" sz="3600">
                <a:solidFill>
                  <a:schemeClr val="bg1"/>
                </a:solidFill>
              </a:rPr>
              <a:t>Senior Officials Meeting-28 June 2022</a:t>
            </a:r>
          </a:p>
          <a:p>
            <a:r>
              <a:rPr lang="en-US" sz="3600">
                <a:solidFill>
                  <a:schemeClr val="bg1"/>
                </a:solidFill>
              </a:rPr>
              <a:t>Syed Shakeel Shah </a:t>
            </a:r>
          </a:p>
          <a:p>
            <a:r>
              <a:rPr lang="en-US">
                <a:solidFill>
                  <a:schemeClr val="bg1"/>
                </a:solidFill>
              </a:rPr>
              <a:t>Director, CAREC Institute  </a:t>
            </a:r>
          </a:p>
          <a:p>
            <a:endParaRPr lang="en-US"/>
          </a:p>
        </p:txBody>
      </p:sp>
    </p:spTree>
    <p:extLst>
      <p:ext uri="{BB962C8B-B14F-4D97-AF65-F5344CB8AC3E}">
        <p14:creationId xmlns:p14="http://schemas.microsoft.com/office/powerpoint/2010/main" val="4242912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EE89B-A01F-6CCF-D3EE-581E21147C23}"/>
              </a:ext>
            </a:extLst>
          </p:cNvPr>
          <p:cNvSpPr>
            <a:spLocks noGrp="1"/>
          </p:cNvSpPr>
          <p:nvPr>
            <p:ph type="title"/>
          </p:nvPr>
        </p:nvSpPr>
        <p:spPr/>
        <p:txBody>
          <a:bodyPr/>
          <a:lstStyle/>
          <a:p>
            <a:r>
              <a:rPr lang="en-US"/>
              <a:t>Institutional Development</a:t>
            </a:r>
          </a:p>
        </p:txBody>
      </p:sp>
      <p:sp>
        <p:nvSpPr>
          <p:cNvPr id="3" name="Content Placeholder 2">
            <a:extLst>
              <a:ext uri="{FF2B5EF4-FFF2-40B4-BE49-F238E27FC236}">
                <a16:creationId xmlns:a16="http://schemas.microsoft.com/office/drawing/2014/main" id="{08C663AB-2A77-D48F-DCEA-19AF93548CF6}"/>
              </a:ext>
            </a:extLst>
          </p:cNvPr>
          <p:cNvSpPr>
            <a:spLocks noGrp="1"/>
          </p:cNvSpPr>
          <p:nvPr>
            <p:ph sz="half" idx="1"/>
          </p:nvPr>
        </p:nvSpPr>
        <p:spPr>
          <a:xfrm>
            <a:off x="3535852" y="1595718"/>
            <a:ext cx="3474720" cy="3963296"/>
          </a:xfrm>
        </p:spPr>
        <p:txBody>
          <a:bodyPr anchor="t">
            <a:normAutofit/>
          </a:bodyPr>
          <a:lstStyle/>
          <a:p>
            <a:pPr>
              <a:buFont typeface="Courier New" panose="02070309020205020404" pitchFamily="49" charset="0"/>
              <a:buChar char="o"/>
            </a:pPr>
            <a:r>
              <a:rPr lang="en-US" sz="1500">
                <a:solidFill>
                  <a:schemeClr val="tx1"/>
                </a:solidFill>
              </a:rPr>
              <a:t>CI’s Strategy 2021-2025 </a:t>
            </a:r>
            <a:r>
              <a:rPr lang="en-US" sz="1500" b="1">
                <a:solidFill>
                  <a:schemeClr val="tx1"/>
                </a:solidFill>
              </a:rPr>
              <a:t>“</a:t>
            </a:r>
            <a:r>
              <a:rPr lang="en-US" sz="1500" b="1" i="1">
                <a:solidFill>
                  <a:schemeClr val="tx1"/>
                </a:solidFill>
              </a:rPr>
              <a:t>Supporting post-covid recovery in the CAREC Region”</a:t>
            </a:r>
            <a:r>
              <a:rPr lang="en-US" sz="1500" b="1">
                <a:solidFill>
                  <a:schemeClr val="tx1"/>
                </a:solidFill>
              </a:rPr>
              <a:t> </a:t>
            </a:r>
            <a:r>
              <a:rPr lang="en-US" sz="1500">
                <a:solidFill>
                  <a:schemeClr val="tx1"/>
                </a:solidFill>
              </a:rPr>
              <a:t>approved.</a:t>
            </a:r>
          </a:p>
          <a:p>
            <a:pPr>
              <a:buFont typeface="Courier New" panose="02070309020205020404" pitchFamily="49" charset="0"/>
              <a:buChar char="o"/>
            </a:pPr>
            <a:r>
              <a:rPr lang="en-PH" sz="1500">
                <a:solidFill>
                  <a:schemeClr val="tx1"/>
                </a:solidFill>
                <a:ea typeface="等线" panose="02010600030101010101" pitchFamily="2" charset="-122"/>
              </a:rPr>
              <a:t>13</a:t>
            </a:r>
            <a:r>
              <a:rPr lang="en-PH" sz="1500" baseline="30000">
                <a:solidFill>
                  <a:schemeClr val="tx1"/>
                </a:solidFill>
                <a:ea typeface="等线" panose="02010600030101010101" pitchFamily="2" charset="-122"/>
              </a:rPr>
              <a:t>th</a:t>
            </a:r>
            <a:r>
              <a:rPr lang="en-PH" sz="1500">
                <a:solidFill>
                  <a:schemeClr val="tx1"/>
                </a:solidFill>
                <a:ea typeface="等线" panose="02010600030101010101" pitchFamily="2" charset="-122"/>
              </a:rPr>
              <a:t> GC meeting to be held in December with Georgia as Chair</a:t>
            </a:r>
          </a:p>
          <a:p>
            <a:pPr>
              <a:buFont typeface="Courier New" panose="02070309020205020404" pitchFamily="49" charset="0"/>
              <a:buChar char="o"/>
            </a:pPr>
            <a:r>
              <a:rPr lang="en-US" sz="1500">
                <a:solidFill>
                  <a:schemeClr val="tx1"/>
                </a:solidFill>
              </a:rPr>
              <a:t>AC revamped with renowned experts from the CAREC region and beyond as members. Meeting planned in July.</a:t>
            </a:r>
          </a:p>
          <a:p>
            <a:pPr>
              <a:buFont typeface="Courier New" panose="02070309020205020404" pitchFamily="49" charset="0"/>
              <a:buChar char="o"/>
            </a:pPr>
            <a:r>
              <a:rPr lang="en-US" sz="1500">
                <a:solidFill>
                  <a:schemeClr val="tx1"/>
                </a:solidFill>
                <a:ea typeface="等线" panose="02010600030101010101" pitchFamily="2" charset="-122"/>
              </a:rPr>
              <a:t>New DD1, Dr. Huang Jingjing, joined in March</a:t>
            </a:r>
          </a:p>
          <a:p>
            <a:pPr>
              <a:buFont typeface="Courier New" panose="02070309020205020404" pitchFamily="49" charset="0"/>
              <a:buChar char="o"/>
            </a:pPr>
            <a:r>
              <a:rPr lang="en-US" sz="1500">
                <a:solidFill>
                  <a:schemeClr val="tx1"/>
                </a:solidFill>
                <a:ea typeface="等线" panose="02010600030101010101" pitchFamily="2" charset="-122"/>
              </a:rPr>
              <a:t>Process of Director’s appointment is underway in the nominating country (TAJ). New Director will be on board in November.</a:t>
            </a:r>
            <a:endParaRPr lang="en-US" sz="1200">
              <a:solidFill>
                <a:schemeClr val="tx1"/>
              </a:solidFill>
            </a:endParaRPr>
          </a:p>
        </p:txBody>
      </p:sp>
      <p:sp>
        <p:nvSpPr>
          <p:cNvPr id="4" name="Content Placeholder 3">
            <a:extLst>
              <a:ext uri="{FF2B5EF4-FFF2-40B4-BE49-F238E27FC236}">
                <a16:creationId xmlns:a16="http://schemas.microsoft.com/office/drawing/2014/main" id="{43B05BC2-846E-DF51-5C2F-E639EB37AE8D}"/>
              </a:ext>
            </a:extLst>
          </p:cNvPr>
          <p:cNvSpPr>
            <a:spLocks noGrp="1"/>
          </p:cNvSpPr>
          <p:nvPr>
            <p:ph sz="half" idx="2"/>
          </p:nvPr>
        </p:nvSpPr>
        <p:spPr>
          <a:xfrm>
            <a:off x="7818120" y="1595718"/>
            <a:ext cx="3474720" cy="2698376"/>
          </a:xfrm>
        </p:spPr>
        <p:txBody>
          <a:bodyPr anchor="t">
            <a:normAutofit/>
          </a:bodyPr>
          <a:lstStyle/>
          <a:p>
            <a:pPr>
              <a:buFont typeface="Courier New" panose="02070309020205020404" pitchFamily="49" charset="0"/>
              <a:buChar char="o"/>
            </a:pPr>
            <a:r>
              <a:rPr lang="en-US" sz="1500">
                <a:solidFill>
                  <a:schemeClr val="tx1"/>
                </a:solidFill>
              </a:rPr>
              <a:t>Resource Mobilization Strategy approved during the 2</a:t>
            </a:r>
            <a:r>
              <a:rPr lang="en-US" sz="1500" baseline="30000">
                <a:solidFill>
                  <a:schemeClr val="tx1"/>
                </a:solidFill>
              </a:rPr>
              <a:t>nd</a:t>
            </a:r>
            <a:r>
              <a:rPr lang="en-US" sz="1500">
                <a:solidFill>
                  <a:schemeClr val="tx1"/>
                </a:solidFill>
              </a:rPr>
              <a:t> meeting of FSWG held in April. An internal task team formed.</a:t>
            </a:r>
          </a:p>
          <a:p>
            <a:pPr>
              <a:buFont typeface="Courier New" panose="02070309020205020404" pitchFamily="49" charset="0"/>
              <a:buChar char="o"/>
            </a:pPr>
            <a:r>
              <a:rPr lang="en-US" sz="1500">
                <a:solidFill>
                  <a:schemeClr val="tx1"/>
                </a:solidFill>
                <a:ea typeface="等线" panose="02010600030101010101" pitchFamily="2" charset="-122"/>
              </a:rPr>
              <a:t>PRC confirmed the donation at the same level as in 2021, about $4million; </a:t>
            </a:r>
          </a:p>
          <a:p>
            <a:pPr>
              <a:buFont typeface="Courier New" panose="02070309020205020404" pitchFamily="49" charset="0"/>
              <a:buChar char="o"/>
            </a:pPr>
            <a:r>
              <a:rPr lang="en-US" sz="1500">
                <a:solidFill>
                  <a:schemeClr val="tx1"/>
                </a:solidFill>
                <a:ea typeface="等线" panose="02010600030101010101" pitchFamily="2" charset="-122"/>
              </a:rPr>
              <a:t>PAK’s transfer of the donation amounting to $100 thousand is on track. Another PAK donation of the same amount for 2023 is under review.</a:t>
            </a:r>
            <a:endParaRPr lang="en-US" sz="2400">
              <a:solidFill>
                <a:schemeClr val="tx1"/>
              </a:solidFill>
            </a:endParaRPr>
          </a:p>
        </p:txBody>
      </p:sp>
      <p:sp>
        <p:nvSpPr>
          <p:cNvPr id="5" name="Текст 5">
            <a:extLst>
              <a:ext uri="{FF2B5EF4-FFF2-40B4-BE49-F238E27FC236}">
                <a16:creationId xmlns:a16="http://schemas.microsoft.com/office/drawing/2014/main" id="{131FB5A6-F8F4-785D-136F-F0C68FAEF527}"/>
              </a:ext>
            </a:extLst>
          </p:cNvPr>
          <p:cNvSpPr txBox="1">
            <a:spLocks/>
          </p:cNvSpPr>
          <p:nvPr/>
        </p:nvSpPr>
        <p:spPr>
          <a:xfrm>
            <a:off x="3535852" y="771803"/>
            <a:ext cx="3657600" cy="658368"/>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40BAD2"/>
              </a:buClr>
              <a:buSzPct val="70000"/>
              <a:buFontTx/>
              <a:buNone/>
              <a:tabLst/>
              <a:defRPr/>
            </a:pPr>
            <a:r>
              <a:rPr kumimoji="0" lang="en-US" sz="1600" b="1" i="0" u="none" strike="noStrike" kern="1200" cap="none" spc="0" normalizeH="0" baseline="0" noProof="0">
                <a:ln>
                  <a:noFill/>
                </a:ln>
                <a:solidFill>
                  <a:srgbClr val="FFFFFF"/>
                </a:solidFill>
                <a:effectLst/>
                <a:uLnTx/>
                <a:uFillTx/>
                <a:latin typeface="Corbel" panose="020B0503020204020204"/>
                <a:ea typeface="+mn-ea"/>
                <a:cs typeface="+mn-cs"/>
              </a:rPr>
              <a:t>Governance</a:t>
            </a:r>
          </a:p>
        </p:txBody>
      </p:sp>
      <p:sp>
        <p:nvSpPr>
          <p:cNvPr id="6" name="Текст 5">
            <a:extLst>
              <a:ext uri="{FF2B5EF4-FFF2-40B4-BE49-F238E27FC236}">
                <a16:creationId xmlns:a16="http://schemas.microsoft.com/office/drawing/2014/main" id="{CF262B80-BB63-3F35-2528-F2DF776C42A7}"/>
              </a:ext>
            </a:extLst>
          </p:cNvPr>
          <p:cNvSpPr txBox="1">
            <a:spLocks/>
          </p:cNvSpPr>
          <p:nvPr/>
        </p:nvSpPr>
        <p:spPr>
          <a:xfrm>
            <a:off x="7622137" y="766699"/>
            <a:ext cx="3657600" cy="658368"/>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40BAD2"/>
              </a:buClr>
              <a:buSzPct val="70000"/>
              <a:buFontTx/>
              <a:buNone/>
              <a:tabLst/>
              <a:defRPr/>
            </a:pPr>
            <a:r>
              <a:rPr kumimoji="0" lang="en-US" sz="1600" b="1" i="0" u="none" strike="noStrike" kern="1200" cap="none" spc="0" normalizeH="0" baseline="0" noProof="0">
                <a:ln>
                  <a:noFill/>
                </a:ln>
                <a:solidFill>
                  <a:srgbClr val="FFFFFF"/>
                </a:solidFill>
                <a:effectLst/>
                <a:uLnTx/>
                <a:uFillTx/>
                <a:latin typeface="Corbel" panose="020B0503020204020204"/>
                <a:ea typeface="+mn-ea"/>
                <a:cs typeface="+mn-cs"/>
              </a:rPr>
              <a:t>Financial Management</a:t>
            </a:r>
          </a:p>
        </p:txBody>
      </p:sp>
    </p:spTree>
    <p:extLst>
      <p:ext uri="{BB962C8B-B14F-4D97-AF65-F5344CB8AC3E}">
        <p14:creationId xmlns:p14="http://schemas.microsoft.com/office/powerpoint/2010/main" val="179491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0A37E2-C066-07EB-A067-F6D3D73563D8}"/>
              </a:ext>
            </a:extLst>
          </p:cNvPr>
          <p:cNvSpPr>
            <a:spLocks noGrp="1"/>
          </p:cNvSpPr>
          <p:nvPr>
            <p:ph idx="1"/>
          </p:nvPr>
        </p:nvSpPr>
        <p:spPr>
          <a:xfrm>
            <a:off x="3738282" y="950260"/>
            <a:ext cx="7615518" cy="5226704"/>
          </a:xfrm>
        </p:spPr>
        <p:txBody>
          <a:bodyPr>
            <a:normAutofit/>
          </a:bodyPr>
          <a:lstStyle/>
          <a:p>
            <a:pPr>
              <a:spcBef>
                <a:spcPts val="3000"/>
              </a:spcBef>
              <a:buFont typeface="Courier New" panose="02070309020205020404" pitchFamily="49" charset="0"/>
              <a:buChar char="o"/>
            </a:pPr>
            <a:r>
              <a:rPr lang="en-PH" sz="1600">
                <a:solidFill>
                  <a:schemeClr val="tx1"/>
                </a:solidFill>
                <a:effectLst/>
                <a:ea typeface="等线" panose="02010600030101010101" pitchFamily="2" charset="-122"/>
              </a:rPr>
              <a:t>CAREC Institute, as Secretariat of CAREC Think Tank Network (CTTN), joined the </a:t>
            </a:r>
            <a:r>
              <a:rPr lang="en-PH" sz="1600" b="1" i="1">
                <a:solidFill>
                  <a:schemeClr val="tx1"/>
                </a:solidFill>
                <a:effectLst/>
                <a:ea typeface="等线" panose="02010600030101010101" pitchFamily="2" charset="-122"/>
              </a:rPr>
              <a:t>South-South Global Thinkers Initiative: the Global Coalition of Think Tanks Networks for South-South Cooperation (SSC). </a:t>
            </a:r>
            <a:r>
              <a:rPr lang="en-PH" sz="1600">
                <a:solidFill>
                  <a:schemeClr val="tx1"/>
                </a:solidFill>
                <a:effectLst/>
                <a:ea typeface="等线" panose="02010600030101010101" pitchFamily="2" charset="-122"/>
              </a:rPr>
              <a:t>This network of regional think tank networks is jointly hosted by the UN Office of South-South Cooperation (UNOSSC) and the United Nations Development Program (UNDP).</a:t>
            </a:r>
          </a:p>
          <a:p>
            <a:pPr>
              <a:spcBef>
                <a:spcPts val="3000"/>
              </a:spcBef>
              <a:buFont typeface="Courier New" panose="02070309020205020404" pitchFamily="49" charset="0"/>
              <a:buChar char="o"/>
            </a:pPr>
            <a:r>
              <a:rPr lang="en-PH" sz="1600">
                <a:solidFill>
                  <a:schemeClr val="tx1"/>
                </a:solidFill>
                <a:ea typeface="等线" panose="02010600030101010101" pitchFamily="2" charset="-122"/>
              </a:rPr>
              <a:t>CTTN Blog – an interactive knowledge sharing platform for CTTN members will be launched during the 6</a:t>
            </a:r>
            <a:r>
              <a:rPr lang="en-PH" sz="1600" baseline="30000">
                <a:solidFill>
                  <a:schemeClr val="tx1"/>
                </a:solidFill>
                <a:ea typeface="等线" panose="02010600030101010101" pitchFamily="2" charset="-122"/>
              </a:rPr>
              <a:t>th</a:t>
            </a:r>
            <a:r>
              <a:rPr lang="en-PH" sz="1600">
                <a:solidFill>
                  <a:schemeClr val="tx1"/>
                </a:solidFill>
                <a:ea typeface="等线" panose="02010600030101010101" pitchFamily="2" charset="-122"/>
              </a:rPr>
              <a:t> TTF</a:t>
            </a:r>
          </a:p>
          <a:p>
            <a:pPr>
              <a:spcBef>
                <a:spcPts val="3000"/>
              </a:spcBef>
              <a:buFont typeface="Courier New" panose="02070309020205020404" pitchFamily="49" charset="0"/>
              <a:buChar char="o"/>
            </a:pPr>
            <a:r>
              <a:rPr lang="en-US" sz="1600">
                <a:solidFill>
                  <a:schemeClr val="tx1"/>
                </a:solidFill>
              </a:rPr>
              <a:t>Sixth Think Tank Development Forum “</a:t>
            </a:r>
            <a:r>
              <a:rPr lang="en-US" sz="1600" b="1" i="1">
                <a:solidFill>
                  <a:schemeClr val="tx1"/>
                </a:solidFill>
              </a:rPr>
              <a:t>Recalibrating Growth Dynamics for Inclusive and Sustainable Economies” </a:t>
            </a:r>
            <a:r>
              <a:rPr lang="en-US" sz="1600">
                <a:solidFill>
                  <a:schemeClr val="tx1"/>
                </a:solidFill>
              </a:rPr>
              <a:t>scheduled for 27-28 September</a:t>
            </a:r>
          </a:p>
          <a:p>
            <a:pPr>
              <a:spcBef>
                <a:spcPts val="3000"/>
              </a:spcBef>
              <a:buFont typeface="Courier New" panose="02070309020205020404" pitchFamily="49" charset="0"/>
              <a:buChar char="o"/>
            </a:pPr>
            <a:r>
              <a:rPr lang="en-US" sz="1600">
                <a:solidFill>
                  <a:schemeClr val="tx1"/>
                </a:solidFill>
              </a:rPr>
              <a:t>CTTN Research Study “ </a:t>
            </a:r>
            <a:r>
              <a:rPr lang="en-US" sz="1600" b="1" i="1">
                <a:solidFill>
                  <a:schemeClr val="tx1"/>
                </a:solidFill>
              </a:rPr>
              <a:t>Covid-induced inequalities: Digital Access, Health, Education and Women workforce participation” </a:t>
            </a:r>
            <a:r>
              <a:rPr lang="en-US" sz="1600">
                <a:solidFill>
                  <a:schemeClr val="tx1"/>
                </a:solidFill>
              </a:rPr>
              <a:t>is underway. First draft received. Final paper will be presented at the TTF in Sep.</a:t>
            </a:r>
            <a:endParaRPr lang="en-PH" sz="1600">
              <a:solidFill>
                <a:schemeClr val="tx1"/>
              </a:solidFill>
              <a:ea typeface="等线" panose="02010600030101010101" pitchFamily="2" charset="-122"/>
            </a:endParaRPr>
          </a:p>
          <a:p>
            <a:endParaRPr lang="en-US" sz="1200">
              <a:solidFill>
                <a:schemeClr val="tx1"/>
              </a:solidFill>
            </a:endParaRPr>
          </a:p>
        </p:txBody>
      </p:sp>
      <p:sp>
        <p:nvSpPr>
          <p:cNvPr id="4" name="Title 1">
            <a:extLst>
              <a:ext uri="{FF2B5EF4-FFF2-40B4-BE49-F238E27FC236}">
                <a16:creationId xmlns:a16="http://schemas.microsoft.com/office/drawing/2014/main" id="{6B06EF7B-6ECC-B6C7-FD86-B752832B2500}"/>
              </a:ext>
            </a:extLst>
          </p:cNvPr>
          <p:cNvSpPr txBox="1">
            <a:spLocks/>
          </p:cNvSpPr>
          <p:nvPr/>
        </p:nvSpPr>
        <p:spPr>
          <a:xfrm>
            <a:off x="199130" y="1128408"/>
            <a:ext cx="3126775"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Institutional Development: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60" normalizeH="0" baseline="0" noProof="0">
                <a:ln>
                  <a:noFill/>
                </a:ln>
                <a:solidFill>
                  <a:srgbClr val="FFFFFF"/>
                </a:solidFill>
                <a:effectLst/>
                <a:uLnTx/>
                <a:uFillTx/>
                <a:latin typeface="Corbel" panose="020B0503020204020204"/>
                <a:ea typeface="+mj-ea"/>
                <a:cs typeface="+mj-cs"/>
              </a:rPr>
              <a:t>CTTN Activities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60" normalizeH="0" baseline="0" noProof="0">
                <a:ln>
                  <a:noFill/>
                </a:ln>
                <a:solidFill>
                  <a:srgbClr val="FFFFFF"/>
                </a:solidFill>
                <a:effectLst/>
                <a:uLnTx/>
                <a:uFillTx/>
                <a:latin typeface="Corbel" panose="020B0503020204020204"/>
                <a:ea typeface="+mj-ea"/>
                <a:cs typeface="+mj-cs"/>
              </a:rPr>
              <a:t> </a:t>
            </a:r>
          </a:p>
        </p:txBody>
      </p:sp>
    </p:spTree>
    <p:extLst>
      <p:ext uri="{BB962C8B-B14F-4D97-AF65-F5344CB8AC3E}">
        <p14:creationId xmlns:p14="http://schemas.microsoft.com/office/powerpoint/2010/main" val="488879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CB71-AD54-E146-C6A0-25BCE4AE583C}"/>
              </a:ext>
            </a:extLst>
          </p:cNvPr>
          <p:cNvSpPr>
            <a:spLocks noGrp="1"/>
          </p:cNvSpPr>
          <p:nvPr>
            <p:ph type="title"/>
          </p:nvPr>
        </p:nvSpPr>
        <p:spPr>
          <a:xfrm>
            <a:off x="95250" y="1123837"/>
            <a:ext cx="3286125" cy="4601183"/>
          </a:xfrm>
        </p:spPr>
        <p:txBody>
          <a:bodyPr/>
          <a:lstStyle/>
          <a:p>
            <a:r>
              <a:rPr lang="en-US"/>
              <a:t>Chief Economist Team</a:t>
            </a:r>
          </a:p>
        </p:txBody>
      </p:sp>
      <p:graphicFrame>
        <p:nvGraphicFramePr>
          <p:cNvPr id="4" name="图示 6">
            <a:extLst>
              <a:ext uri="{FF2B5EF4-FFF2-40B4-BE49-F238E27FC236}">
                <a16:creationId xmlns:a16="http://schemas.microsoft.com/office/drawing/2014/main" id="{19E843A8-6C71-FF88-A6E0-2485FABCB8AE}"/>
              </a:ext>
            </a:extLst>
          </p:cNvPr>
          <p:cNvGraphicFramePr/>
          <p:nvPr/>
        </p:nvGraphicFramePr>
        <p:xfrm>
          <a:off x="2413808" y="654424"/>
          <a:ext cx="10200152" cy="6394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8490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85E69E5-198C-42DF-78E8-6E54A6445DA0}"/>
              </a:ext>
            </a:extLst>
          </p:cNvPr>
          <p:cNvSpPr>
            <a:spLocks noGrp="1"/>
          </p:cNvSpPr>
          <p:nvPr>
            <p:ph type="title"/>
          </p:nvPr>
        </p:nvSpPr>
        <p:spPr/>
        <p:txBody>
          <a:bodyPr>
            <a:normAutofit/>
          </a:bodyPr>
          <a:lstStyle/>
          <a:p>
            <a:r>
              <a:rPr lang="en-US"/>
              <a:t>Research, Capacity Building and Knowledge Management </a:t>
            </a:r>
          </a:p>
        </p:txBody>
      </p:sp>
      <p:sp>
        <p:nvSpPr>
          <p:cNvPr id="5" name="Объект 4">
            <a:extLst>
              <a:ext uri="{FF2B5EF4-FFF2-40B4-BE49-F238E27FC236}">
                <a16:creationId xmlns:a16="http://schemas.microsoft.com/office/drawing/2014/main" id="{EA98A7A9-D5D5-FA55-F6DC-633844F59DB1}"/>
              </a:ext>
            </a:extLst>
          </p:cNvPr>
          <p:cNvSpPr>
            <a:spLocks noGrp="1"/>
          </p:cNvSpPr>
          <p:nvPr>
            <p:ph idx="1"/>
          </p:nvPr>
        </p:nvSpPr>
        <p:spPr>
          <a:xfrm>
            <a:off x="3869268" y="864108"/>
            <a:ext cx="7315200" cy="5246406"/>
          </a:xfrm>
        </p:spPr>
        <p:txBody>
          <a:bodyPr>
            <a:normAutofit/>
          </a:bodyPr>
          <a:lstStyle/>
          <a:p>
            <a:pPr marL="0" indent="0">
              <a:buNone/>
            </a:pPr>
            <a:r>
              <a:rPr lang="en-US" b="1">
                <a:solidFill>
                  <a:schemeClr val="tx1"/>
                </a:solidFill>
              </a:rPr>
              <a:t>Research: </a:t>
            </a:r>
          </a:p>
          <a:p>
            <a:pPr lvl="1"/>
            <a:r>
              <a:rPr lang="en-US">
                <a:solidFill>
                  <a:schemeClr val="tx1"/>
                </a:solidFill>
              </a:rPr>
              <a:t>Increasing number of research projects and publications</a:t>
            </a:r>
          </a:p>
          <a:p>
            <a:pPr lvl="1"/>
            <a:r>
              <a:rPr lang="en-US">
                <a:solidFill>
                  <a:schemeClr val="tx1"/>
                </a:solidFill>
              </a:rPr>
              <a:t>Streamlined focus areas and flagship products </a:t>
            </a:r>
            <a:endParaRPr lang="en-US">
              <a:solidFill>
                <a:srgbClr val="FF0000"/>
              </a:solidFill>
            </a:endParaRPr>
          </a:p>
          <a:p>
            <a:pPr lvl="1"/>
            <a:r>
              <a:rPr lang="en-US">
                <a:solidFill>
                  <a:schemeClr val="tx1"/>
                </a:solidFill>
              </a:rPr>
              <a:t>Specialized expertise and leading research areas</a:t>
            </a:r>
            <a:endParaRPr lang="en-US">
              <a:solidFill>
                <a:srgbClr val="FF0000"/>
              </a:solidFill>
            </a:endParaRPr>
          </a:p>
          <a:p>
            <a:pPr marL="502920" lvl="1" indent="0">
              <a:buNone/>
            </a:pPr>
            <a:endParaRPr lang="en-US">
              <a:solidFill>
                <a:schemeClr val="tx1"/>
              </a:solidFill>
            </a:endParaRPr>
          </a:p>
          <a:p>
            <a:pPr marL="0" indent="0">
              <a:buNone/>
            </a:pPr>
            <a:r>
              <a:rPr lang="en-US" b="1">
                <a:solidFill>
                  <a:schemeClr val="tx1"/>
                </a:solidFill>
              </a:rPr>
              <a:t>Capacity Building:</a:t>
            </a:r>
          </a:p>
          <a:p>
            <a:pPr lvl="1"/>
            <a:r>
              <a:rPr lang="en-US">
                <a:solidFill>
                  <a:schemeClr val="tx1"/>
                </a:solidFill>
              </a:rPr>
              <a:t>Streamlined, research- based, systematic capacity building  </a:t>
            </a:r>
          </a:p>
          <a:p>
            <a:pPr lvl="1"/>
            <a:r>
              <a:rPr lang="en-US">
                <a:solidFill>
                  <a:schemeClr val="tx1"/>
                </a:solidFill>
              </a:rPr>
              <a:t>On-line, open-sourced, easy to access E-Learning platform </a:t>
            </a:r>
          </a:p>
          <a:p>
            <a:pPr lvl="1"/>
            <a:r>
              <a:rPr lang="en-US">
                <a:solidFill>
                  <a:schemeClr val="tx1"/>
                </a:solidFill>
              </a:rPr>
              <a:t>Demand-based, specific country and sector-based capacity building</a:t>
            </a:r>
          </a:p>
          <a:p>
            <a:pPr lvl="1"/>
            <a:endParaRPr lang="en-US">
              <a:solidFill>
                <a:schemeClr val="tx1"/>
              </a:solidFill>
            </a:endParaRPr>
          </a:p>
          <a:p>
            <a:pPr marL="0" indent="0">
              <a:buNone/>
            </a:pPr>
            <a:r>
              <a:rPr lang="en-US" b="1">
                <a:solidFill>
                  <a:schemeClr val="tx1"/>
                </a:solidFill>
              </a:rPr>
              <a:t>Knowledge Management</a:t>
            </a:r>
            <a:r>
              <a:rPr lang="en-US">
                <a:solidFill>
                  <a:schemeClr val="tx1"/>
                </a:solidFill>
              </a:rPr>
              <a:t>: </a:t>
            </a:r>
          </a:p>
          <a:p>
            <a:pPr lvl="1"/>
            <a:r>
              <a:rPr lang="en-US">
                <a:solidFill>
                  <a:schemeClr val="tx1"/>
                </a:solidFill>
              </a:rPr>
              <a:t>Targeted advocacy- partner list, differentiated approach to stakeholders</a:t>
            </a:r>
          </a:p>
          <a:p>
            <a:pPr lvl="1"/>
            <a:r>
              <a:rPr lang="en-US">
                <a:solidFill>
                  <a:schemeClr val="tx1"/>
                </a:solidFill>
              </a:rPr>
              <a:t>Media partnership, publicity and different dissemination channels </a:t>
            </a:r>
          </a:p>
          <a:p>
            <a:pPr lvl="1"/>
            <a:r>
              <a:rPr lang="en-US">
                <a:solidFill>
                  <a:schemeClr val="tx1"/>
                </a:solidFill>
              </a:rPr>
              <a:t>Production of knowledge: quality, structure, design  </a:t>
            </a:r>
          </a:p>
          <a:p>
            <a:endParaRPr lang="en-US">
              <a:solidFill>
                <a:schemeClr val="tx1"/>
              </a:solidFill>
            </a:endParaRPr>
          </a:p>
        </p:txBody>
      </p:sp>
      <p:sp>
        <p:nvSpPr>
          <p:cNvPr id="3" name="Номер слайда 2">
            <a:extLst>
              <a:ext uri="{FF2B5EF4-FFF2-40B4-BE49-F238E27FC236}">
                <a16:creationId xmlns:a16="http://schemas.microsoft.com/office/drawing/2014/main" id="{5CF84C57-EFED-032D-5367-B3C2B6333336}"/>
              </a:ext>
            </a:extLst>
          </p:cNvPr>
          <p:cNvSpPr>
            <a:spLocks noGrp="1"/>
          </p:cNvSpPr>
          <p:nvPr>
            <p:ph type="sldNum" sz="quarter" idx="12"/>
          </p:nvPr>
        </p:nvSpPr>
        <p:spPr>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153ADDF-4D77-467B-B92B-9A0845E09832}" type="slidenum">
              <a:rPr kumimoji="0" lang="en-US" sz="1400" b="1"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400" b="1"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96516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7D9F0B2D-A07C-EDA6-6E5E-DFC7192C1C54}"/>
              </a:ext>
            </a:extLst>
          </p:cNvPr>
          <p:cNvSpPr>
            <a:spLocks noGrp="1"/>
          </p:cNvSpPr>
          <p:nvPr>
            <p:ph type="title"/>
          </p:nvPr>
        </p:nvSpPr>
        <p:spPr/>
        <p:txBody>
          <a:bodyPr/>
          <a:lstStyle/>
          <a:p>
            <a:r>
              <a:rPr lang="en-US"/>
              <a:t>Research </a:t>
            </a:r>
          </a:p>
        </p:txBody>
      </p:sp>
      <p:sp>
        <p:nvSpPr>
          <p:cNvPr id="5" name="Объект 4">
            <a:extLst>
              <a:ext uri="{FF2B5EF4-FFF2-40B4-BE49-F238E27FC236}">
                <a16:creationId xmlns:a16="http://schemas.microsoft.com/office/drawing/2014/main" id="{646FA58A-98E6-3E71-AC7F-C12387049BBE}"/>
              </a:ext>
            </a:extLst>
          </p:cNvPr>
          <p:cNvSpPr>
            <a:spLocks noGrp="1"/>
          </p:cNvSpPr>
          <p:nvPr>
            <p:ph sz="half" idx="2"/>
          </p:nvPr>
        </p:nvSpPr>
        <p:spPr>
          <a:xfrm>
            <a:off x="3535852" y="1611086"/>
            <a:ext cx="3657600" cy="4394998"/>
          </a:xfrm>
        </p:spPr>
        <p:txBody>
          <a:bodyPr>
            <a:noAutofit/>
          </a:bodyPr>
          <a:lstStyle/>
          <a:p>
            <a:pPr>
              <a:spcBef>
                <a:spcPts val="0"/>
              </a:spcBef>
              <a:buFont typeface="Courier New" panose="02070309020205020404" pitchFamily="49" charset="0"/>
              <a:buChar char="o"/>
            </a:pPr>
            <a:r>
              <a:rPr lang="en-US" sz="1300">
                <a:solidFill>
                  <a:schemeClr val="tx1"/>
                </a:solidFill>
                <a:ea typeface="DengXian" panose="02010600030101010101" pitchFamily="2" charset="-122"/>
              </a:rPr>
              <a:t>Debt and Financial Sustainability in the CAREC Region – </a:t>
            </a:r>
            <a:r>
              <a:rPr lang="en-US" sz="1300" b="1">
                <a:solidFill>
                  <a:schemeClr val="tx1"/>
                </a:solidFill>
                <a:ea typeface="DengXian" panose="02010600030101010101" pitchFamily="2" charset="-122"/>
              </a:rPr>
              <a:t>Completed and published in first CI Annual Book</a:t>
            </a:r>
          </a:p>
          <a:p>
            <a:pPr>
              <a:buFont typeface="Courier New" panose="02070309020205020404" pitchFamily="49" charset="0"/>
              <a:buChar char="o"/>
            </a:pPr>
            <a:r>
              <a:rPr lang="en-US" sz="1300">
                <a:solidFill>
                  <a:schemeClr val="tx1"/>
                </a:solidFill>
                <a:ea typeface="DengXian" panose="02010600030101010101" pitchFamily="2" charset="-122"/>
              </a:rPr>
              <a:t>Comparing Regional Integration for Sustainable Development in ASEAN and CAREC Economies: Lessons for CAREC Region - </a:t>
            </a:r>
            <a:r>
              <a:rPr lang="en-US" sz="1300" b="1">
                <a:solidFill>
                  <a:schemeClr val="tx1"/>
                </a:solidFill>
                <a:ea typeface="DengXian" panose="02010600030101010101" pitchFamily="2" charset="-122"/>
              </a:rPr>
              <a:t>Completed and published </a:t>
            </a:r>
            <a:endParaRPr lang="en-US" sz="1300">
              <a:solidFill>
                <a:schemeClr val="tx1"/>
              </a:solidFill>
              <a:ea typeface="DengXian" panose="02010600030101010101" pitchFamily="2" charset="-122"/>
            </a:endParaRPr>
          </a:p>
          <a:p>
            <a:pPr>
              <a:buFont typeface="Courier New" panose="02070309020205020404" pitchFamily="49" charset="0"/>
              <a:buChar char="o"/>
            </a:pPr>
            <a:r>
              <a:rPr lang="en-US" sz="1300">
                <a:solidFill>
                  <a:schemeClr val="tx1"/>
                </a:solidFill>
                <a:ea typeface="DengXian" panose="02010600030101010101" pitchFamily="2" charset="-122"/>
              </a:rPr>
              <a:t>The Informal Sector: Prospects for Regional Cooperation and Integration in the CAREC Region - </a:t>
            </a:r>
            <a:r>
              <a:rPr lang="en-US" sz="1300" b="1">
                <a:solidFill>
                  <a:schemeClr val="tx1"/>
                </a:solidFill>
                <a:ea typeface="DengXian" panose="02010600030101010101" pitchFamily="2" charset="-122"/>
              </a:rPr>
              <a:t>Completed and published </a:t>
            </a:r>
          </a:p>
          <a:p>
            <a:pPr>
              <a:buFont typeface="Courier New" panose="02070309020205020404" pitchFamily="49" charset="0"/>
              <a:buChar char="o"/>
            </a:pPr>
            <a:r>
              <a:rPr lang="en-US" sz="1300">
                <a:solidFill>
                  <a:schemeClr val="tx1"/>
                </a:solidFill>
                <a:ea typeface="DengXian" panose="02010600030101010101" pitchFamily="2" charset="-122"/>
              </a:rPr>
              <a:t>The Influence of the Pandemic on the People’s Republic of China (PRC)’s Outward Foreign Direct Investment in ASEAN and CAREC Regions  - </a:t>
            </a:r>
            <a:r>
              <a:rPr lang="en-US" sz="1300" b="1">
                <a:solidFill>
                  <a:schemeClr val="tx1"/>
                </a:solidFill>
                <a:ea typeface="DengXian" panose="02010600030101010101" pitchFamily="2" charset="-122"/>
              </a:rPr>
              <a:t>Completed and published</a:t>
            </a:r>
          </a:p>
          <a:p>
            <a:pPr>
              <a:buFont typeface="Courier New" panose="02070309020205020404" pitchFamily="49" charset="0"/>
              <a:buChar char="o"/>
            </a:pPr>
            <a:r>
              <a:rPr lang="en-US" sz="1300">
                <a:solidFill>
                  <a:schemeClr val="tx1"/>
                </a:solidFill>
                <a:ea typeface="DengXian" panose="02010600030101010101" pitchFamily="2" charset="-122"/>
              </a:rPr>
              <a:t>Fintech for Regional Cooperation: Lessons from Other Regions; Fintech and Capital Market Development and Integration in the CAREC Region  - </a:t>
            </a:r>
            <a:r>
              <a:rPr lang="en-US" sz="1300" b="1">
                <a:solidFill>
                  <a:schemeClr val="tx1"/>
                </a:solidFill>
                <a:ea typeface="DengXian" panose="02010600030101010101" pitchFamily="2" charset="-122"/>
              </a:rPr>
              <a:t>On-going </a:t>
            </a:r>
          </a:p>
          <a:p>
            <a:endParaRPr lang="en-US" sz="1300">
              <a:solidFill>
                <a:schemeClr val="tx1"/>
              </a:solidFill>
            </a:endParaRPr>
          </a:p>
        </p:txBody>
      </p:sp>
      <p:sp>
        <p:nvSpPr>
          <p:cNvPr id="7" name="Объект 6">
            <a:extLst>
              <a:ext uri="{FF2B5EF4-FFF2-40B4-BE49-F238E27FC236}">
                <a16:creationId xmlns:a16="http://schemas.microsoft.com/office/drawing/2014/main" id="{5264FBC4-2491-D869-1055-463A88A4F6EB}"/>
              </a:ext>
            </a:extLst>
          </p:cNvPr>
          <p:cNvSpPr>
            <a:spLocks noGrp="1"/>
          </p:cNvSpPr>
          <p:nvPr>
            <p:ph sz="quarter" idx="4"/>
          </p:nvPr>
        </p:nvSpPr>
        <p:spPr>
          <a:xfrm>
            <a:off x="7622137" y="1611086"/>
            <a:ext cx="4072839" cy="2956215"/>
          </a:xfrm>
        </p:spPr>
        <p:txBody>
          <a:bodyPr>
            <a:noAutofit/>
          </a:bodyPr>
          <a:lstStyle/>
          <a:p>
            <a:pPr>
              <a:buFont typeface="Courier New" panose="02070309020205020404" pitchFamily="49" charset="0"/>
              <a:buChar char="o"/>
            </a:pPr>
            <a:r>
              <a:rPr lang="en-US" sz="1300">
                <a:solidFill>
                  <a:schemeClr val="tx1"/>
                </a:solidFill>
                <a:ea typeface="DengXian" panose="02010600030101010101" pitchFamily="2" charset="-122"/>
              </a:rPr>
              <a:t>Digital CAREC:  Analysis of Regional Digital GAP (Phase I) – </a:t>
            </a:r>
            <a:r>
              <a:rPr lang="en-US" sz="1300" b="1">
                <a:solidFill>
                  <a:schemeClr val="tx1"/>
                </a:solidFill>
                <a:ea typeface="DengXian" panose="02010600030101010101" pitchFamily="2" charset="-122"/>
              </a:rPr>
              <a:t>Competed and published </a:t>
            </a:r>
          </a:p>
          <a:p>
            <a:pPr>
              <a:buFont typeface="Courier New" panose="02070309020205020404" pitchFamily="49" charset="0"/>
              <a:buChar char="o"/>
            </a:pPr>
            <a:r>
              <a:rPr lang="en-US" sz="1300">
                <a:solidFill>
                  <a:schemeClr val="tx1"/>
                </a:solidFill>
                <a:ea typeface="DengXian" panose="02010600030101010101" pitchFamily="2" charset="-122"/>
              </a:rPr>
              <a:t>Services Gravity in CAREC Countries – </a:t>
            </a:r>
            <a:r>
              <a:rPr lang="en-US" sz="1300" b="1">
                <a:solidFill>
                  <a:schemeClr val="tx1"/>
                </a:solidFill>
                <a:ea typeface="DengXian" panose="02010600030101010101" pitchFamily="2" charset="-122"/>
              </a:rPr>
              <a:t>Completed and published </a:t>
            </a:r>
          </a:p>
          <a:p>
            <a:pPr>
              <a:buFont typeface="Courier New" panose="02070309020205020404" pitchFamily="49" charset="0"/>
              <a:buChar char="o"/>
            </a:pPr>
            <a:r>
              <a:rPr lang="en-US" sz="1300">
                <a:solidFill>
                  <a:schemeClr val="tx1"/>
                </a:solidFill>
                <a:ea typeface="DengXian" panose="02010600030101010101" pitchFamily="2" charset="-122"/>
              </a:rPr>
              <a:t>Covid 19 Pandemic and Impact of Environmental Regulations on Pollutive Industrial Trade: CAREC vs OECD Regions - </a:t>
            </a:r>
            <a:r>
              <a:rPr lang="en-US" sz="1300" b="1">
                <a:solidFill>
                  <a:schemeClr val="tx1"/>
                </a:solidFill>
                <a:ea typeface="DengXian" panose="02010600030101010101" pitchFamily="2" charset="-122"/>
              </a:rPr>
              <a:t>Completed and published </a:t>
            </a:r>
          </a:p>
          <a:p>
            <a:pPr>
              <a:buFont typeface="Courier New" panose="02070309020205020404" pitchFamily="49" charset="0"/>
              <a:buChar char="o"/>
            </a:pPr>
            <a:r>
              <a:rPr lang="en-US" sz="1300">
                <a:solidFill>
                  <a:schemeClr val="tx1"/>
                </a:solidFill>
                <a:ea typeface="DengXian" panose="02010600030101010101" pitchFamily="2" charset="-122"/>
              </a:rPr>
              <a:t>Free Trade Agreement (FTA) Design for  the CAREC Region – </a:t>
            </a:r>
            <a:r>
              <a:rPr lang="en-US" sz="1300" b="1">
                <a:solidFill>
                  <a:schemeClr val="tx1"/>
                </a:solidFill>
                <a:ea typeface="DengXian" panose="02010600030101010101" pitchFamily="2" charset="-122"/>
              </a:rPr>
              <a:t>On-going </a:t>
            </a:r>
          </a:p>
          <a:p>
            <a:pPr>
              <a:buFont typeface="Courier New" panose="02070309020205020404" pitchFamily="49" charset="0"/>
              <a:buChar char="o"/>
            </a:pPr>
            <a:r>
              <a:rPr lang="en-US" sz="1300">
                <a:solidFill>
                  <a:schemeClr val="tx1"/>
                </a:solidFill>
                <a:ea typeface="DengXian" panose="02010600030101010101" pitchFamily="2" charset="-122"/>
              </a:rPr>
              <a:t>Digital CAREC: </a:t>
            </a:r>
            <a:r>
              <a:rPr lang="mn-MN" sz="1300">
                <a:solidFill>
                  <a:schemeClr val="tx1"/>
                </a:solidFill>
                <a:ea typeface="DengXian" panose="02010600030101010101" pitchFamily="2" charset="-122"/>
              </a:rPr>
              <a:t>Digital FDI, </a:t>
            </a:r>
            <a:r>
              <a:rPr lang="en-US" sz="1300">
                <a:solidFill>
                  <a:schemeClr val="tx1"/>
                </a:solidFill>
                <a:ea typeface="DengXian" panose="02010600030101010101" pitchFamily="2" charset="-122"/>
              </a:rPr>
              <a:t>Regulations, Policies, and Enabling Factors of Investment in </a:t>
            </a:r>
            <a:r>
              <a:rPr lang="mn-MN" sz="1300">
                <a:solidFill>
                  <a:schemeClr val="tx1"/>
                </a:solidFill>
                <a:ea typeface="DengXian" panose="02010600030101010101" pitchFamily="2" charset="-122"/>
              </a:rPr>
              <a:t>Digital </a:t>
            </a:r>
            <a:r>
              <a:rPr lang="en-US" sz="1300">
                <a:solidFill>
                  <a:schemeClr val="tx1"/>
                </a:solidFill>
                <a:ea typeface="DengXian" panose="02010600030101010101" pitchFamily="2" charset="-122"/>
              </a:rPr>
              <a:t>Economy  (Phase II) – </a:t>
            </a:r>
            <a:r>
              <a:rPr lang="en-US" sz="1300" b="1">
                <a:solidFill>
                  <a:schemeClr val="tx1"/>
                </a:solidFill>
                <a:ea typeface="DengXian" panose="02010600030101010101" pitchFamily="2" charset="-122"/>
              </a:rPr>
              <a:t>On-Going </a:t>
            </a:r>
          </a:p>
          <a:p>
            <a:endParaRPr lang="en-US" sz="1300">
              <a:solidFill>
                <a:schemeClr val="tx1"/>
              </a:solidFill>
            </a:endParaRPr>
          </a:p>
        </p:txBody>
      </p:sp>
      <p:sp>
        <p:nvSpPr>
          <p:cNvPr id="2" name="Номер слайда 1">
            <a:extLst>
              <a:ext uri="{FF2B5EF4-FFF2-40B4-BE49-F238E27FC236}">
                <a16:creationId xmlns:a16="http://schemas.microsoft.com/office/drawing/2014/main" id="{0A93A99B-7339-42B3-A8C1-AE459DB5FE4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53ADDF-4D77-467B-B92B-9A0845E09832}" type="slidenum">
              <a:rPr kumimoji="0" lang="en-US" sz="1200" b="1" i="0" u="none" strike="noStrike" kern="1200" cap="none" spc="0" normalizeH="0" baseline="0" noProof="0" smtClean="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
        <p:nvSpPr>
          <p:cNvPr id="10" name="Текст 5">
            <a:extLst>
              <a:ext uri="{FF2B5EF4-FFF2-40B4-BE49-F238E27FC236}">
                <a16:creationId xmlns:a16="http://schemas.microsoft.com/office/drawing/2014/main" id="{31B8E222-B0EB-F931-D9F5-EE940266EBAD}"/>
              </a:ext>
            </a:extLst>
          </p:cNvPr>
          <p:cNvSpPr txBox="1">
            <a:spLocks/>
          </p:cNvSpPr>
          <p:nvPr/>
        </p:nvSpPr>
        <p:spPr>
          <a:xfrm>
            <a:off x="7622137" y="4474274"/>
            <a:ext cx="3657600" cy="658368"/>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40BAD2"/>
              </a:buClr>
              <a:buSzPct val="70000"/>
              <a:buFontTx/>
              <a:buNone/>
              <a:tabLst/>
              <a:defRPr/>
            </a:pPr>
            <a:r>
              <a:rPr kumimoji="0" lang="en-US" sz="1600" b="1" i="0" u="none" strike="noStrike" kern="1200" cap="none" spc="0" normalizeH="0" baseline="0" noProof="0">
                <a:ln>
                  <a:noFill/>
                </a:ln>
                <a:solidFill>
                  <a:srgbClr val="FFFFFF"/>
                </a:solidFill>
                <a:effectLst/>
                <a:uLnTx/>
                <a:uFillTx/>
                <a:latin typeface="Corbel" panose="020B0503020204020204"/>
                <a:ea typeface="+mn-ea"/>
                <a:cs typeface="+mn-cs"/>
              </a:rPr>
              <a:t>Agriculture and Water Cluster</a:t>
            </a:r>
          </a:p>
        </p:txBody>
      </p:sp>
      <p:sp>
        <p:nvSpPr>
          <p:cNvPr id="11" name="Объект 6">
            <a:extLst>
              <a:ext uri="{FF2B5EF4-FFF2-40B4-BE49-F238E27FC236}">
                <a16:creationId xmlns:a16="http://schemas.microsoft.com/office/drawing/2014/main" id="{FFAB19A3-1342-5878-44C3-742D9D716A86}"/>
              </a:ext>
            </a:extLst>
          </p:cNvPr>
          <p:cNvSpPr txBox="1">
            <a:spLocks/>
          </p:cNvSpPr>
          <p:nvPr/>
        </p:nvSpPr>
        <p:spPr>
          <a:xfrm>
            <a:off x="7574966" y="5246914"/>
            <a:ext cx="4120010" cy="1704481"/>
          </a:xfrm>
          <a:prstGeom prst="rect">
            <a:avLst/>
          </a:prstGeom>
        </p:spPr>
        <p:txBody>
          <a:bodyPr vert="horz">
            <a:no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40BAD2"/>
              </a:buClr>
              <a:buSzPct val="100000"/>
              <a:buFont typeface="Courier New" panose="02070309020205020404" pitchFamily="49" charset="0"/>
              <a:buChar char="o"/>
              <a:tabLst/>
              <a:defRPr/>
            </a:pPr>
            <a:r>
              <a:rPr kumimoji="0" lang="en-US" sz="1300" b="0" i="0" u="none" strike="noStrike" kern="1200" cap="none" spc="0" normalizeH="0" baseline="0" noProof="0">
                <a:ln>
                  <a:noFill/>
                </a:ln>
                <a:solidFill>
                  <a:srgbClr val="000000"/>
                </a:solidFill>
                <a:effectLst/>
                <a:uLnTx/>
                <a:uFillTx/>
                <a:latin typeface="Corbel" panose="020B0503020204020204"/>
                <a:ea typeface="DengXian" panose="02010600030101010101" pitchFamily="2" charset="-122"/>
                <a:cs typeface="+mn-cs"/>
              </a:rPr>
              <a:t>Regional Climate Vulnerability in CAREC and Perspectives for Regional Cooperation  - </a:t>
            </a:r>
            <a:r>
              <a:rPr kumimoji="0" lang="en-US" sz="1300" b="1" i="0" u="none" strike="noStrike" kern="1200" cap="none" spc="0" normalizeH="0" baseline="0" noProof="0">
                <a:ln>
                  <a:noFill/>
                </a:ln>
                <a:solidFill>
                  <a:srgbClr val="000000"/>
                </a:solidFill>
                <a:effectLst/>
                <a:uLnTx/>
                <a:uFillTx/>
                <a:latin typeface="Corbel" panose="020B0503020204020204"/>
                <a:ea typeface="DengXian" panose="02010600030101010101" pitchFamily="2" charset="-122"/>
                <a:cs typeface="+mn-cs"/>
              </a:rPr>
              <a:t>Completed and yet to be published.</a:t>
            </a:r>
          </a:p>
          <a:p>
            <a:pPr marL="182880" marR="0" lvl="0" indent="-182880" algn="l" defTabSz="914400" rtl="0" eaLnBrk="1" fontAlgn="auto" latinLnBrk="0" hangingPunct="1">
              <a:lnSpc>
                <a:spcPct val="90000"/>
              </a:lnSpc>
              <a:spcBef>
                <a:spcPts val="1200"/>
              </a:spcBef>
              <a:spcAft>
                <a:spcPts val="0"/>
              </a:spcAft>
              <a:buClr>
                <a:srgbClr val="40BAD2"/>
              </a:buClr>
              <a:buSzPct val="100000"/>
              <a:buFont typeface="Courier New" panose="02070309020205020404" pitchFamily="49" charset="0"/>
              <a:buChar char="o"/>
              <a:tabLst/>
              <a:defRPr/>
            </a:pPr>
            <a:r>
              <a:rPr kumimoji="0" lang="en-US" sz="1300" b="0" i="0" u="none" strike="noStrike" kern="1200" cap="none" spc="0" normalizeH="0" baseline="0" noProof="0">
                <a:ln>
                  <a:noFill/>
                </a:ln>
                <a:solidFill>
                  <a:srgbClr val="000000"/>
                </a:solidFill>
                <a:effectLst/>
                <a:uLnTx/>
                <a:uFillTx/>
                <a:latin typeface="Corbel" panose="020B0503020204020204"/>
                <a:ea typeface="DengXian" panose="02010600030101010101" pitchFamily="2" charset="-122"/>
                <a:cs typeface="+mn-cs"/>
              </a:rPr>
              <a:t>Water Infrastructure in Central Asia: building capacities and policies to promote sustainable financing and private participation – </a:t>
            </a:r>
            <a:r>
              <a:rPr kumimoji="0" lang="en-US" sz="1300" b="1" i="0" u="none" strike="noStrike" kern="1200" cap="none" spc="0" normalizeH="0" baseline="0" noProof="0">
                <a:ln>
                  <a:noFill/>
                </a:ln>
                <a:solidFill>
                  <a:srgbClr val="000000"/>
                </a:solidFill>
                <a:effectLst/>
                <a:uLnTx/>
                <a:uFillTx/>
                <a:latin typeface="Corbel" panose="020B0503020204020204"/>
                <a:ea typeface="DengXian" panose="02010600030101010101" pitchFamily="2" charset="-122"/>
                <a:cs typeface="+mn-cs"/>
              </a:rPr>
              <a:t>On-going </a:t>
            </a:r>
          </a:p>
        </p:txBody>
      </p:sp>
      <p:sp>
        <p:nvSpPr>
          <p:cNvPr id="12" name="Текст 5">
            <a:extLst>
              <a:ext uri="{FF2B5EF4-FFF2-40B4-BE49-F238E27FC236}">
                <a16:creationId xmlns:a16="http://schemas.microsoft.com/office/drawing/2014/main" id="{1C6032DD-F463-1C15-7630-DB55C17B8E26}"/>
              </a:ext>
            </a:extLst>
          </p:cNvPr>
          <p:cNvSpPr txBox="1">
            <a:spLocks/>
          </p:cNvSpPr>
          <p:nvPr/>
        </p:nvSpPr>
        <p:spPr>
          <a:xfrm>
            <a:off x="3535852" y="771803"/>
            <a:ext cx="3657600" cy="658368"/>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40BAD2"/>
              </a:buClr>
              <a:buSzPct val="70000"/>
              <a:buFontTx/>
              <a:buNone/>
              <a:tabLst/>
              <a:defRPr/>
            </a:pPr>
            <a:r>
              <a:rPr kumimoji="0" lang="en-US" sz="1600" b="1" i="0" u="none" strike="noStrike" kern="1200" cap="none" spc="0" normalizeH="0" baseline="0" noProof="0">
                <a:ln>
                  <a:noFill/>
                </a:ln>
                <a:solidFill>
                  <a:srgbClr val="FFFFFF"/>
                </a:solidFill>
                <a:effectLst/>
                <a:uLnTx/>
                <a:uFillTx/>
                <a:latin typeface="Corbel" panose="020B0503020204020204"/>
                <a:ea typeface="+mn-ea"/>
                <a:cs typeface="+mn-cs"/>
              </a:rPr>
              <a:t>Economic and Financial </a:t>
            </a:r>
          </a:p>
          <a:p>
            <a:pPr marL="0" marR="0" lvl="0" indent="0" algn="ctr" defTabSz="457200" rtl="0" eaLnBrk="1" fontAlgn="auto" latinLnBrk="0" hangingPunct="1">
              <a:lnSpc>
                <a:spcPct val="100000"/>
              </a:lnSpc>
              <a:spcBef>
                <a:spcPts val="0"/>
              </a:spcBef>
              <a:spcAft>
                <a:spcPts val="0"/>
              </a:spcAft>
              <a:buClr>
                <a:srgbClr val="40BAD2"/>
              </a:buClr>
              <a:buSzPct val="70000"/>
              <a:buFontTx/>
              <a:buNone/>
              <a:tabLst/>
              <a:defRPr/>
            </a:pPr>
            <a:r>
              <a:rPr kumimoji="0" lang="en-US" sz="1600" b="1" i="0" u="none" strike="noStrike" kern="1200" cap="none" spc="0" normalizeH="0" baseline="0" noProof="0">
                <a:ln>
                  <a:noFill/>
                </a:ln>
                <a:solidFill>
                  <a:srgbClr val="FFFFFF"/>
                </a:solidFill>
                <a:effectLst/>
                <a:uLnTx/>
                <a:uFillTx/>
                <a:latin typeface="Corbel" panose="020B0503020204020204"/>
                <a:ea typeface="+mn-ea"/>
                <a:cs typeface="+mn-cs"/>
              </a:rPr>
              <a:t>Stability  Cluster</a:t>
            </a:r>
          </a:p>
        </p:txBody>
      </p:sp>
      <p:sp>
        <p:nvSpPr>
          <p:cNvPr id="13" name="Текст 5">
            <a:extLst>
              <a:ext uri="{FF2B5EF4-FFF2-40B4-BE49-F238E27FC236}">
                <a16:creationId xmlns:a16="http://schemas.microsoft.com/office/drawing/2014/main" id="{A196E20C-E8D6-3B14-095C-CE3B9C2F2E12}"/>
              </a:ext>
            </a:extLst>
          </p:cNvPr>
          <p:cNvSpPr txBox="1">
            <a:spLocks/>
          </p:cNvSpPr>
          <p:nvPr/>
        </p:nvSpPr>
        <p:spPr>
          <a:xfrm>
            <a:off x="7622137" y="766699"/>
            <a:ext cx="3657600" cy="658368"/>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40BAD2"/>
              </a:buClr>
              <a:buSzPct val="70000"/>
              <a:buFontTx/>
              <a:buNone/>
              <a:tabLst/>
              <a:defRPr/>
            </a:pPr>
            <a:r>
              <a:rPr kumimoji="0" lang="en-US" sz="1600" b="1" i="0" u="none" strike="noStrike" kern="1200" cap="none" spc="0" normalizeH="0" baseline="0" noProof="0">
                <a:ln>
                  <a:noFill/>
                </a:ln>
                <a:solidFill>
                  <a:srgbClr val="FFFFFF"/>
                </a:solidFill>
                <a:effectLst/>
                <a:uLnTx/>
                <a:uFillTx/>
                <a:latin typeface="Corbel" panose="020B0503020204020204"/>
                <a:ea typeface="+mn-ea"/>
                <a:cs typeface="+mn-cs"/>
              </a:rPr>
              <a:t>Trade, Tourism, and </a:t>
            </a:r>
          </a:p>
          <a:p>
            <a:pPr marL="0" marR="0" lvl="0" indent="0" algn="ctr" defTabSz="457200" rtl="0" eaLnBrk="1" fontAlgn="auto" latinLnBrk="0" hangingPunct="1">
              <a:lnSpc>
                <a:spcPct val="100000"/>
              </a:lnSpc>
              <a:spcBef>
                <a:spcPts val="0"/>
              </a:spcBef>
              <a:spcAft>
                <a:spcPts val="0"/>
              </a:spcAft>
              <a:buClr>
                <a:srgbClr val="40BAD2"/>
              </a:buClr>
              <a:buSzPct val="70000"/>
              <a:buFontTx/>
              <a:buNone/>
              <a:tabLst/>
              <a:defRPr/>
            </a:pPr>
            <a:r>
              <a:rPr kumimoji="0" lang="en-US" sz="1600" b="1" i="0" u="none" strike="noStrike" kern="1200" cap="none" spc="0" normalizeH="0" baseline="0" noProof="0">
                <a:ln>
                  <a:noFill/>
                </a:ln>
                <a:solidFill>
                  <a:srgbClr val="FFFFFF"/>
                </a:solidFill>
                <a:effectLst/>
                <a:uLnTx/>
                <a:uFillTx/>
                <a:latin typeface="Corbel" panose="020B0503020204020204"/>
                <a:ea typeface="+mn-ea"/>
                <a:cs typeface="+mn-cs"/>
              </a:rPr>
              <a:t>Economic Corridor Cluster</a:t>
            </a:r>
          </a:p>
        </p:txBody>
      </p:sp>
    </p:spTree>
    <p:extLst>
      <p:ext uri="{BB962C8B-B14F-4D97-AF65-F5344CB8AC3E}">
        <p14:creationId xmlns:p14="http://schemas.microsoft.com/office/powerpoint/2010/main" val="14464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CD03A4-8233-4C3F-AC02-C5C95853287B}"/>
              </a:ext>
            </a:extLst>
          </p:cNvPr>
          <p:cNvSpPr txBox="1"/>
          <p:nvPr/>
        </p:nvSpPr>
        <p:spPr>
          <a:xfrm>
            <a:off x="3845584" y="1247221"/>
            <a:ext cx="7809841" cy="4900572"/>
          </a:xfrm>
          <a:prstGeom prst="rect">
            <a:avLst/>
          </a:prstGeom>
          <a:noFill/>
        </p:spPr>
        <p:txBody>
          <a:bodyPr wrap="square" rtlCol="0">
            <a:spAutoFit/>
          </a:bodyPr>
          <a:lstStyle/>
          <a:p>
            <a:pPr marL="342900" indent="-342900">
              <a:spcAft>
                <a:spcPts val="2400"/>
              </a:spcAft>
              <a:buSzPct val="200000"/>
              <a:buFont typeface="Wingdings" panose="05000000000000000000" pitchFamily="2" charset="2"/>
              <a:buChar char="Ø"/>
            </a:pPr>
            <a:r>
              <a:rPr lang="en-US" sz="2400" b="1">
                <a:solidFill>
                  <a:srgbClr val="FF0000"/>
                </a:solidFill>
                <a:latin typeface="+mj-lt"/>
              </a:rPr>
              <a:t>Report</a:t>
            </a:r>
            <a:r>
              <a:rPr lang="en-US" sz="2400" b="1">
                <a:latin typeface="+mj-lt"/>
              </a:rPr>
              <a:t> “CAREC Post-Pandemic Framework for Green, Sustainable and Inclusive Recovery”</a:t>
            </a:r>
          </a:p>
          <a:p>
            <a:pPr marL="342900" indent="-342900">
              <a:spcAft>
                <a:spcPts val="2400"/>
              </a:spcAft>
              <a:buSzPct val="200000"/>
              <a:buFont typeface="Wingdings" panose="05000000000000000000" pitchFamily="2" charset="2"/>
              <a:buChar char="Ø"/>
            </a:pPr>
            <a:r>
              <a:rPr lang="en-US" sz="2400" b="1">
                <a:latin typeface="+mj-lt"/>
              </a:rPr>
              <a:t>A short </a:t>
            </a:r>
            <a:r>
              <a:rPr lang="en-US" sz="2400" b="1">
                <a:solidFill>
                  <a:srgbClr val="FF0000"/>
                </a:solidFill>
                <a:latin typeface="+mj-lt"/>
              </a:rPr>
              <a:t>summary of the report </a:t>
            </a:r>
            <a:r>
              <a:rPr lang="en-US" sz="2400" b="1">
                <a:latin typeface="+mj-lt"/>
              </a:rPr>
              <a:t>to be presented at the CAREC Ministerial Conference </a:t>
            </a:r>
          </a:p>
          <a:p>
            <a:pPr marL="342900" indent="-342900">
              <a:spcAft>
                <a:spcPts val="2400"/>
              </a:spcAft>
              <a:buSzPct val="200000"/>
              <a:buFont typeface="Wingdings" panose="05000000000000000000" pitchFamily="2" charset="2"/>
              <a:buChar char="Ø"/>
            </a:pPr>
            <a:r>
              <a:rPr lang="en-US" sz="2400" b="1">
                <a:solidFill>
                  <a:srgbClr val="FF0000"/>
                </a:solidFill>
                <a:latin typeface="+mj-lt"/>
              </a:rPr>
              <a:t>Intervention at the CAREC Ministerial Conference </a:t>
            </a:r>
            <a:r>
              <a:rPr lang="en-US" sz="2400" b="1">
                <a:latin typeface="+mj-lt"/>
              </a:rPr>
              <a:t>in November 2022 </a:t>
            </a:r>
          </a:p>
          <a:p>
            <a:pPr marL="342900" indent="-342900">
              <a:spcAft>
                <a:spcPts val="2400"/>
              </a:spcAft>
              <a:buSzPct val="200000"/>
              <a:buFont typeface="Wingdings" panose="05000000000000000000" pitchFamily="2" charset="2"/>
              <a:buChar char="Ø"/>
            </a:pPr>
            <a:r>
              <a:rPr lang="en-US" sz="2400" b="1">
                <a:latin typeface="+mj-lt"/>
              </a:rPr>
              <a:t>Launch of the report – Policy Dialog </a:t>
            </a:r>
            <a:r>
              <a:rPr lang="en-US" sz="2400" b="1">
                <a:solidFill>
                  <a:srgbClr val="FF0000"/>
                </a:solidFill>
                <a:latin typeface="+mj-lt"/>
              </a:rPr>
              <a:t>Webinar(s)</a:t>
            </a:r>
          </a:p>
          <a:p>
            <a:pPr marL="342900" indent="-342900">
              <a:spcAft>
                <a:spcPts val="2400"/>
              </a:spcAft>
              <a:buSzPct val="200000"/>
              <a:buFont typeface="Wingdings" panose="05000000000000000000" pitchFamily="2" charset="2"/>
              <a:buChar char="Ø"/>
            </a:pPr>
            <a:r>
              <a:rPr lang="en-US" sz="2400" b="1">
                <a:solidFill>
                  <a:srgbClr val="FF0000"/>
                </a:solidFill>
                <a:latin typeface="+mj-lt"/>
              </a:rPr>
              <a:t>Summary for Development Asia </a:t>
            </a:r>
          </a:p>
          <a:p>
            <a:pPr marL="0" marR="0" algn="just">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5D24EB9-73C4-4FD0-A1CE-3EE8DFD1E110}"/>
              </a:ext>
            </a:extLst>
          </p:cNvPr>
          <p:cNvSpPr>
            <a:spLocks noGrp="1"/>
          </p:cNvSpPr>
          <p:nvPr>
            <p:ph type="sldNum" sz="quarter" idx="12"/>
          </p:nvPr>
        </p:nvSpPr>
        <p:spPr>
          <a:xfrm>
            <a:off x="11115675" y="6356351"/>
            <a:ext cx="539750" cy="365125"/>
          </a:xfrm>
        </p:spPr>
        <p:txBody>
          <a:bodyPr/>
          <a:lstStyle/>
          <a:p>
            <a:pPr>
              <a:defRPr/>
            </a:pPr>
            <a:fld id="{5DA48BDE-B97F-4ABB-8F80-A48EEF87A807}" type="slidenum">
              <a:rPr lang="ru-RU" smtClean="0"/>
              <a:pPr>
                <a:defRPr/>
              </a:pPr>
              <a:t>4</a:t>
            </a:fld>
            <a:endParaRPr lang="ru-RU"/>
          </a:p>
        </p:txBody>
      </p:sp>
      <p:pic>
        <p:nvPicPr>
          <p:cNvPr id="3" name="Picture 2">
            <a:extLst>
              <a:ext uri="{FF2B5EF4-FFF2-40B4-BE49-F238E27FC236}">
                <a16:creationId xmlns:a16="http://schemas.microsoft.com/office/drawing/2014/main" id="{B1452B99-486A-974C-7006-C037442D1F20}"/>
              </a:ext>
            </a:extLst>
          </p:cNvPr>
          <p:cNvPicPr>
            <a:picLocks noChangeAspect="1"/>
          </p:cNvPicPr>
          <p:nvPr/>
        </p:nvPicPr>
        <p:blipFill>
          <a:blip r:embed="rId2"/>
          <a:stretch>
            <a:fillRect/>
          </a:stretch>
        </p:blipFill>
        <p:spPr>
          <a:xfrm>
            <a:off x="0" y="1533765"/>
            <a:ext cx="3447393" cy="2466322"/>
          </a:xfrm>
          <a:prstGeom prst="rect">
            <a:avLst/>
          </a:prstGeom>
        </p:spPr>
      </p:pic>
    </p:spTree>
    <p:extLst>
      <p:ext uri="{BB962C8B-B14F-4D97-AF65-F5344CB8AC3E}">
        <p14:creationId xmlns:p14="http://schemas.microsoft.com/office/powerpoint/2010/main" val="22499693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7932544-CBEB-0A6B-2CE7-38F80A2286B2}"/>
              </a:ext>
            </a:extLst>
          </p:cNvPr>
          <p:cNvSpPr>
            <a:spLocks noGrp="1"/>
          </p:cNvSpPr>
          <p:nvPr>
            <p:ph type="title"/>
          </p:nvPr>
        </p:nvSpPr>
        <p:spPr/>
        <p:txBody>
          <a:bodyPr/>
          <a:lstStyle/>
          <a:p>
            <a:r>
              <a:rPr lang="en-US"/>
              <a:t>Capacity Building:</a:t>
            </a:r>
            <a:br>
              <a:rPr lang="en-US"/>
            </a:br>
            <a:br>
              <a:rPr lang="en-US"/>
            </a:br>
            <a:r>
              <a:rPr lang="en-US"/>
              <a:t>Concept</a:t>
            </a:r>
          </a:p>
        </p:txBody>
      </p:sp>
      <p:sp>
        <p:nvSpPr>
          <p:cNvPr id="5" name="Text Placeholder 4">
            <a:extLst>
              <a:ext uri="{FF2B5EF4-FFF2-40B4-BE49-F238E27FC236}">
                <a16:creationId xmlns:a16="http://schemas.microsoft.com/office/drawing/2014/main" id="{C298296D-313A-499E-B690-B7FC1C97FDCE}"/>
              </a:ext>
            </a:extLst>
          </p:cNvPr>
          <p:cNvSpPr>
            <a:spLocks noGrp="1"/>
          </p:cNvSpPr>
          <p:nvPr>
            <p:ph type="body" idx="1"/>
          </p:nvPr>
        </p:nvSpPr>
        <p:spPr>
          <a:xfrm>
            <a:off x="3470582" y="947618"/>
            <a:ext cx="3687501" cy="341534"/>
          </a:xfrm>
          <a:solidFill>
            <a:schemeClr val="accent1"/>
          </a:solidFill>
        </p:spPr>
        <p:txBody>
          <a:bodyPr>
            <a:normAutofit/>
          </a:bodyPr>
          <a:lstStyle/>
          <a:p>
            <a:pPr algn="ctr"/>
            <a:r>
              <a:rPr lang="en-US" altLang="zh-CN" sz="1600">
                <a:solidFill>
                  <a:schemeClr val="bg1"/>
                </a:solidFill>
                <a:cs typeface="Times New Roman" panose="02020603050405020304" pitchFamily="18" charset="0"/>
              </a:rPr>
              <a:t>Three-Tiered Integrated Method</a:t>
            </a:r>
            <a:endParaRPr lang="zh-CN" altLang="en-US" sz="1600">
              <a:solidFill>
                <a:schemeClr val="bg1"/>
              </a:solidFill>
              <a:cs typeface="Times New Roman" panose="02020603050405020304" pitchFamily="18" charset="0"/>
            </a:endParaRPr>
          </a:p>
        </p:txBody>
      </p:sp>
      <p:graphicFrame>
        <p:nvGraphicFramePr>
          <p:cNvPr id="16" name="Table 16">
            <a:extLst>
              <a:ext uri="{FF2B5EF4-FFF2-40B4-BE49-F238E27FC236}">
                <a16:creationId xmlns:a16="http://schemas.microsoft.com/office/drawing/2014/main" id="{B8B653FD-7A31-492E-B015-D041A5DCAD23}"/>
              </a:ext>
            </a:extLst>
          </p:cNvPr>
          <p:cNvGraphicFramePr>
            <a:graphicFrameLocks noGrp="1"/>
          </p:cNvGraphicFramePr>
          <p:nvPr>
            <p:ph sz="half" idx="2"/>
          </p:nvPr>
        </p:nvGraphicFramePr>
        <p:xfrm>
          <a:off x="3470581" y="1289151"/>
          <a:ext cx="3687502" cy="4815334"/>
        </p:xfrm>
        <a:graphic>
          <a:graphicData uri="http://schemas.openxmlformats.org/drawingml/2006/table">
            <a:tbl>
              <a:tblPr firstRow="1" bandRow="1">
                <a:tableStyleId>{2D5ABB26-0587-4C30-8999-92F81FD0307C}</a:tableStyleId>
              </a:tblPr>
              <a:tblGrid>
                <a:gridCol w="275254">
                  <a:extLst>
                    <a:ext uri="{9D8B030D-6E8A-4147-A177-3AD203B41FA5}">
                      <a16:colId xmlns:a16="http://schemas.microsoft.com/office/drawing/2014/main" val="1913046366"/>
                    </a:ext>
                  </a:extLst>
                </a:gridCol>
                <a:gridCol w="958608">
                  <a:extLst>
                    <a:ext uri="{9D8B030D-6E8A-4147-A177-3AD203B41FA5}">
                      <a16:colId xmlns:a16="http://schemas.microsoft.com/office/drawing/2014/main" val="3738610164"/>
                    </a:ext>
                  </a:extLst>
                </a:gridCol>
                <a:gridCol w="2453640">
                  <a:extLst>
                    <a:ext uri="{9D8B030D-6E8A-4147-A177-3AD203B41FA5}">
                      <a16:colId xmlns:a16="http://schemas.microsoft.com/office/drawing/2014/main" val="3383165864"/>
                    </a:ext>
                  </a:extLst>
                </a:gridCol>
              </a:tblGrid>
              <a:tr h="1082758">
                <a:tc>
                  <a:txBody>
                    <a:bodyPr/>
                    <a:lstStyle/>
                    <a:p>
                      <a:pPr algn="ctr"/>
                      <a:r>
                        <a:rPr lang="en-US" altLang="zh-CN" sz="1100" b="1">
                          <a:latin typeface="+mn-lt"/>
                          <a:cs typeface="Times New Roman" panose="02020603050405020304" pitchFamily="18" charset="0"/>
                        </a:rPr>
                        <a:t>1</a:t>
                      </a:r>
                      <a:endParaRPr lang="zh-CN" altLang="en-US" sz="1100" b="1">
                        <a:latin typeface="+mn-lt"/>
                        <a:cs typeface="Times New Roman" panose="02020603050405020304" pitchFamily="18" charset="0"/>
                      </a:endParaRPr>
                    </a:p>
                  </a:txBody>
                  <a:tcPr marL="68580" marR="68580" marT="34290" marB="34290">
                    <a:solidFill>
                      <a:schemeClr val="accent1">
                        <a:lumMod val="20000"/>
                        <a:lumOff val="80000"/>
                      </a:schemeClr>
                    </a:solidFill>
                  </a:tcPr>
                </a:tc>
                <a:tc>
                  <a:txBody>
                    <a:bodyPr/>
                    <a:lstStyle/>
                    <a:p>
                      <a:r>
                        <a:rPr lang="en-US" altLang="zh-CN" sz="1100" b="1">
                          <a:latin typeface="+mn-lt"/>
                          <a:cs typeface="Times New Roman" panose="02020603050405020304" pitchFamily="18" charset="0"/>
                        </a:rPr>
                        <a:t>Research-based &amp; Cascading CB</a:t>
                      </a:r>
                      <a:endParaRPr lang="zh-CN" altLang="en-US" sz="1100" b="1">
                        <a:latin typeface="+mn-lt"/>
                        <a:cs typeface="Times New Roman" panose="02020603050405020304" pitchFamily="18" charset="0"/>
                      </a:endParaRPr>
                    </a:p>
                  </a:txBody>
                  <a:tcPr marL="68580" marR="68580" marT="34290" marB="3429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100" b="1" kern="1200">
                          <a:solidFill>
                            <a:schemeClr val="dk1"/>
                          </a:solidFill>
                          <a:latin typeface="+mn-lt"/>
                          <a:cs typeface="Times New Roman" panose="02020603050405020304" pitchFamily="18" charset="0"/>
                        </a:rPr>
                        <a:t>       CAREC Institute research-based</a:t>
                      </a:r>
                    </a:p>
                    <a:p>
                      <a:pPr marL="4572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b="0" kern="1200">
                          <a:solidFill>
                            <a:schemeClr val="dk1"/>
                          </a:solidFill>
                          <a:latin typeface="+mn-lt"/>
                          <a:cs typeface="Times New Roman" panose="02020603050405020304" pitchFamily="18" charset="0"/>
                        </a:rPr>
                        <a:t>Added values and strong ownership</a:t>
                      </a:r>
                    </a:p>
                    <a:p>
                      <a:pPr marL="4572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b="0" kern="1200">
                          <a:solidFill>
                            <a:schemeClr val="dk1"/>
                          </a:solidFill>
                          <a:latin typeface="+mn-lt"/>
                          <a:cs typeface="Times New Roman" panose="02020603050405020304" pitchFamily="18" charset="0"/>
                        </a:rPr>
                        <a:t>Costs effective and full cycle knowledge support</a:t>
                      </a:r>
                      <a:endParaRPr lang="zh-CN" altLang="en-US" sz="1100">
                        <a:latin typeface="+mn-lt"/>
                        <a:cs typeface="Times New Roman" panose="02020603050405020304" pitchFamily="18" charset="0"/>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3701116130"/>
                  </a:ext>
                </a:extLst>
              </a:tr>
              <a:tr h="2293979">
                <a:tc>
                  <a:txBody>
                    <a:bodyPr/>
                    <a:lstStyle/>
                    <a:p>
                      <a:pPr algn="ctr"/>
                      <a:r>
                        <a:rPr lang="en-US" altLang="zh-CN" sz="1100" b="1">
                          <a:latin typeface="+mn-lt"/>
                          <a:cs typeface="Times New Roman" panose="02020603050405020304" pitchFamily="18" charset="0"/>
                        </a:rPr>
                        <a:t>2</a:t>
                      </a:r>
                      <a:endParaRPr lang="zh-CN" altLang="en-US" sz="1100" b="1">
                        <a:latin typeface="+mn-lt"/>
                        <a:cs typeface="Times New Roman" panose="02020603050405020304" pitchFamily="18" charset="0"/>
                      </a:endParaRPr>
                    </a:p>
                  </a:txBody>
                  <a:tcPr marL="68580" marR="68580" marT="34290" marB="34290">
                    <a:solidFill>
                      <a:schemeClr val="accent1">
                        <a:lumMod val="20000"/>
                        <a:lumOff val="80000"/>
                      </a:schemeClr>
                    </a:solidFill>
                  </a:tcPr>
                </a:tc>
                <a:tc>
                  <a:txBody>
                    <a:bodyPr/>
                    <a:lstStyle/>
                    <a:p>
                      <a:r>
                        <a:rPr lang="en-US" altLang="zh-CN" sz="1100" b="1">
                          <a:latin typeface="+mn-lt"/>
                          <a:cs typeface="Times New Roman" panose="02020603050405020304" pitchFamily="18" charset="0"/>
                        </a:rPr>
                        <a:t>Blended/</a:t>
                      </a:r>
                    </a:p>
                    <a:p>
                      <a:r>
                        <a:rPr lang="en-US" altLang="zh-CN" sz="1100" b="1">
                          <a:latin typeface="+mn-lt"/>
                          <a:cs typeface="Times New Roman" panose="02020603050405020304" pitchFamily="18" charset="0"/>
                        </a:rPr>
                        <a:t>Hybrid &amp; Full Cycle CB Program</a:t>
                      </a:r>
                      <a:endParaRPr lang="zh-CN" altLang="en-US" sz="1100" b="1">
                        <a:latin typeface="+mn-lt"/>
                        <a:cs typeface="Times New Roman" panose="02020603050405020304" pitchFamily="18" charset="0"/>
                      </a:endParaRPr>
                    </a:p>
                  </a:txBody>
                  <a:tcPr marL="68580" marR="68580" marT="34290" marB="34290">
                    <a:solidFill>
                      <a:schemeClr val="accent1">
                        <a:lumMod val="20000"/>
                        <a:lumOff val="80000"/>
                      </a:schemeClr>
                    </a:solidFill>
                  </a:tcPr>
                </a:tc>
                <a:tc>
                  <a:txBody>
                    <a:bodyPr/>
                    <a:lstStyle/>
                    <a:p>
                      <a:pPr marL="0" lvl="0" indent="0">
                        <a:buFont typeface="Arial" panose="020B0604020202020204" pitchFamily="34" charset="0"/>
                        <a:buNone/>
                      </a:pPr>
                      <a:r>
                        <a:rPr lang="en-US" altLang="zh-CN" sz="1100" b="1">
                          <a:latin typeface="+mn-lt"/>
                          <a:cs typeface="Times New Roman" panose="02020603050405020304" pitchFamily="18" charset="0"/>
                        </a:rPr>
                        <a:t>       Modern hybrid CB interventions </a:t>
                      </a:r>
                    </a:p>
                    <a:p>
                      <a:pPr marL="4064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altLang="zh-CN" sz="1100">
                          <a:solidFill>
                            <a:schemeClr val="tx1"/>
                          </a:solidFill>
                          <a:latin typeface="+mn-lt"/>
                          <a:cs typeface="Times New Roman" panose="02020603050405020304" pitchFamily="18" charset="0"/>
                        </a:rPr>
                        <a:t>Systemized capacity building interventions</a:t>
                      </a:r>
                    </a:p>
                    <a:p>
                      <a:pPr marL="4064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lang="en-US" altLang="zh-CN" sz="1100" b="0" kern="1200">
                          <a:solidFill>
                            <a:schemeClr val="dk1"/>
                          </a:solidFill>
                          <a:latin typeface="+mn-lt"/>
                          <a:cs typeface="Times New Roman" panose="02020603050405020304" pitchFamily="18" charset="0"/>
                        </a:rPr>
                        <a:t>Prepared participants to engage in constructive discussion and policy dialogues</a:t>
                      </a:r>
                    </a:p>
                    <a:p>
                      <a:pPr marL="406400" lvl="1" indent="-228600">
                        <a:buFont typeface="Arial" panose="020B0604020202020204" pitchFamily="34" charset="0"/>
                        <a:buChar char="•"/>
                        <a:tabLst>
                          <a:tab pos="457200" algn="l"/>
                        </a:tabLst>
                      </a:pPr>
                      <a:r>
                        <a:rPr lang="en-US" altLang="zh-CN" sz="1100" b="0" kern="1200">
                          <a:solidFill>
                            <a:schemeClr val="dk1"/>
                          </a:solidFill>
                          <a:latin typeface="+mn-lt"/>
                          <a:cs typeface="Times New Roman" panose="02020603050405020304" pitchFamily="18" charset="0"/>
                        </a:rPr>
                        <a:t>Flexible and mixture of all viable options (venues and e-platforms) </a:t>
                      </a:r>
                    </a:p>
                    <a:p>
                      <a:pPr marL="406400" lvl="1" indent="-228600">
                        <a:buFont typeface="Arial" panose="020B0604020202020204" pitchFamily="34" charset="0"/>
                        <a:buChar char="•"/>
                        <a:tabLst>
                          <a:tab pos="457200" algn="l"/>
                        </a:tabLst>
                      </a:pPr>
                      <a:r>
                        <a:rPr lang="en-US" altLang="zh-CN" sz="1100" b="0" kern="1200">
                          <a:solidFill>
                            <a:schemeClr val="dk1"/>
                          </a:solidFill>
                          <a:latin typeface="+mn-lt"/>
                          <a:cs typeface="Times New Roman" panose="02020603050405020304" pitchFamily="18" charset="0"/>
                        </a:rPr>
                        <a:t>Cost effective and larger audience and impacts</a:t>
                      </a:r>
                    </a:p>
                    <a:p>
                      <a:endParaRPr lang="zh-CN" altLang="en-US" sz="1100">
                        <a:latin typeface="+mn-lt"/>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3743235151"/>
                  </a:ext>
                </a:extLst>
              </a:tr>
              <a:tr h="1438597">
                <a:tc>
                  <a:txBody>
                    <a:bodyPr/>
                    <a:lstStyle/>
                    <a:p>
                      <a:pPr algn="ctr"/>
                      <a:r>
                        <a:rPr lang="en-US" altLang="zh-CN" sz="1100" b="1">
                          <a:latin typeface="+mn-lt"/>
                          <a:cs typeface="Times New Roman" panose="02020603050405020304" pitchFamily="18" charset="0"/>
                        </a:rPr>
                        <a:t>3</a:t>
                      </a:r>
                      <a:endParaRPr lang="zh-CN" altLang="en-US" sz="1100" b="1">
                        <a:latin typeface="+mn-lt"/>
                        <a:cs typeface="Times New Roman" panose="02020603050405020304" pitchFamily="18" charset="0"/>
                      </a:endParaRPr>
                    </a:p>
                  </a:txBody>
                  <a:tcPr marL="68580" marR="68580" marT="34290" marB="34290">
                    <a:solidFill>
                      <a:schemeClr val="accent1">
                        <a:lumMod val="20000"/>
                        <a:lumOff val="80000"/>
                      </a:schemeClr>
                    </a:solidFill>
                  </a:tcPr>
                </a:tc>
                <a:tc>
                  <a:txBody>
                    <a:bodyPr/>
                    <a:lstStyle/>
                    <a:p>
                      <a:r>
                        <a:rPr lang="en-US" altLang="zh-CN" sz="1100" b="1">
                          <a:latin typeface="+mn-lt"/>
                          <a:cs typeface="Times New Roman" panose="02020603050405020304" pitchFamily="18" charset="0"/>
                        </a:rPr>
                        <a:t>Knowledge Broker &amp; Engaged with All Stakeholders</a:t>
                      </a:r>
                      <a:endParaRPr lang="zh-CN" altLang="en-US" sz="1100" b="1">
                        <a:latin typeface="+mn-lt"/>
                        <a:cs typeface="Times New Roman" panose="02020603050405020304" pitchFamily="18" charset="0"/>
                      </a:endParaRPr>
                    </a:p>
                  </a:txBody>
                  <a:tcPr marL="68580" marR="68580" marT="34290" marB="34290">
                    <a:solidFill>
                      <a:schemeClr val="accent1">
                        <a:lumMod val="20000"/>
                        <a:lumOff val="80000"/>
                      </a:schemeClr>
                    </a:solidFill>
                  </a:tcPr>
                </a:tc>
                <a:tc>
                  <a:txBody>
                    <a:bodyPr/>
                    <a:lstStyle/>
                    <a:p>
                      <a:pPr marL="0" lvl="0" indent="0">
                        <a:buFont typeface="Arial" panose="020B0604020202020204" pitchFamily="34" charset="0"/>
                        <a:buNone/>
                      </a:pPr>
                      <a:r>
                        <a:rPr lang="en-US" altLang="zh-CN" sz="1100" b="1" kern="1200">
                          <a:solidFill>
                            <a:schemeClr val="dk1"/>
                          </a:solidFill>
                          <a:latin typeface="+mn-lt"/>
                          <a:cs typeface="Times New Roman" panose="02020603050405020304" pitchFamily="18" charset="0"/>
                        </a:rPr>
                        <a:t>       At the top end of stream (Knowledge Broker)</a:t>
                      </a:r>
                    </a:p>
                    <a:p>
                      <a:pPr marL="4064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b="0" kern="1200">
                          <a:solidFill>
                            <a:schemeClr val="dk1"/>
                          </a:solidFill>
                          <a:latin typeface="+mn-lt"/>
                          <a:cs typeface="Times New Roman" panose="02020603050405020304" pitchFamily="18" charset="0"/>
                        </a:rPr>
                        <a:t>Engaged with sectoral division constructively</a:t>
                      </a:r>
                    </a:p>
                    <a:p>
                      <a:pPr marL="4064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b="0" kern="1200">
                          <a:solidFill>
                            <a:schemeClr val="dk1"/>
                          </a:solidFill>
                          <a:latin typeface="+mn-lt"/>
                          <a:cs typeface="Times New Roman" panose="02020603050405020304" pitchFamily="18" charset="0"/>
                        </a:rPr>
                        <a:t>Horizontal partnership</a:t>
                      </a:r>
                    </a:p>
                    <a:p>
                      <a:pPr marL="4064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b="0" kern="1200">
                          <a:solidFill>
                            <a:schemeClr val="dk1"/>
                          </a:solidFill>
                          <a:latin typeface="+mn-lt"/>
                          <a:ea typeface="+mn-ea"/>
                          <a:cs typeface="Times New Roman" panose="02020603050405020304" pitchFamily="18" charset="0"/>
                        </a:rPr>
                        <a:t>Leveraging resources and efforts</a:t>
                      </a:r>
                    </a:p>
                    <a:p>
                      <a:endParaRPr lang="zh-CN" altLang="en-US" sz="1100">
                        <a:latin typeface="+mn-lt"/>
                        <a:cs typeface="Times New Roman" panose="02020603050405020304" pitchFamily="18" charset="0"/>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3684341686"/>
                  </a:ext>
                </a:extLst>
              </a:tr>
            </a:tbl>
          </a:graphicData>
        </a:graphic>
      </p:graphicFrame>
      <p:sp>
        <p:nvSpPr>
          <p:cNvPr id="20" name="Text Placeholder 4">
            <a:extLst>
              <a:ext uri="{FF2B5EF4-FFF2-40B4-BE49-F238E27FC236}">
                <a16:creationId xmlns:a16="http://schemas.microsoft.com/office/drawing/2014/main" id="{8850C658-C92C-4B8A-AAC7-A14C642D7C79}"/>
              </a:ext>
            </a:extLst>
          </p:cNvPr>
          <p:cNvSpPr txBox="1">
            <a:spLocks/>
          </p:cNvSpPr>
          <p:nvPr/>
        </p:nvSpPr>
        <p:spPr>
          <a:xfrm>
            <a:off x="7307943" y="943226"/>
            <a:ext cx="4521200" cy="341534"/>
          </a:xfrm>
          <a:prstGeom prst="rect">
            <a:avLst/>
          </a:prstGeom>
          <a:solidFill>
            <a:schemeClr val="accent1"/>
          </a:solidFill>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t" latinLnBrk="0" hangingPunct="1">
              <a:lnSpc>
                <a:spcPct val="107000"/>
              </a:lnSpc>
              <a:spcBef>
                <a:spcPts val="0"/>
              </a:spcBef>
              <a:spcAft>
                <a:spcPts val="0"/>
              </a:spcAft>
              <a:buClrTx/>
              <a:buSzTx/>
              <a:buFont typeface="Arial" panose="020B0604020202020204" pitchFamily="34" charset="0"/>
              <a:buNone/>
              <a:tabLst/>
              <a:defRPr/>
            </a:pPr>
            <a:r>
              <a:rPr kumimoji="0" lang="en-US" altLang="zh-CN" sz="1600" b="1" i="0" u="none" strike="noStrike" kern="1200" cap="none" spc="0" normalizeH="0" baseline="0" noProof="0">
                <a:ln>
                  <a:noFill/>
                </a:ln>
                <a:solidFill>
                  <a:srgbClr val="FFFFFF"/>
                </a:solidFill>
                <a:effectLst/>
                <a:uLnTx/>
                <a:uFillTx/>
                <a:latin typeface="Corbel" panose="020B0503020204020204"/>
                <a:ea typeface="幼圆" panose="02010509060101010101" pitchFamily="49" charset="-122"/>
                <a:cs typeface="Times New Roman" panose="02020603050405020304" pitchFamily="18" charset="0"/>
              </a:rPr>
              <a:t>Three-Phased Cascading &amp; Full Cycle</a:t>
            </a:r>
          </a:p>
        </p:txBody>
      </p:sp>
      <p:graphicFrame>
        <p:nvGraphicFramePr>
          <p:cNvPr id="27" name="Table 16">
            <a:extLst>
              <a:ext uri="{FF2B5EF4-FFF2-40B4-BE49-F238E27FC236}">
                <a16:creationId xmlns:a16="http://schemas.microsoft.com/office/drawing/2014/main" id="{E40ADB72-4A5E-410A-A53D-8CE00C17B54B}"/>
              </a:ext>
            </a:extLst>
          </p:cNvPr>
          <p:cNvGraphicFramePr>
            <a:graphicFrameLocks/>
          </p:cNvGraphicFramePr>
          <p:nvPr/>
        </p:nvGraphicFramePr>
        <p:xfrm>
          <a:off x="7307943" y="1276453"/>
          <a:ext cx="4521200" cy="4815334"/>
        </p:xfrm>
        <a:graphic>
          <a:graphicData uri="http://schemas.openxmlformats.org/drawingml/2006/table">
            <a:tbl>
              <a:tblPr firstRow="1" bandRow="1">
                <a:tableStyleId>{2D5ABB26-0587-4C30-8999-92F81FD0307C}</a:tableStyleId>
              </a:tblPr>
              <a:tblGrid>
                <a:gridCol w="870857">
                  <a:extLst>
                    <a:ext uri="{9D8B030D-6E8A-4147-A177-3AD203B41FA5}">
                      <a16:colId xmlns:a16="http://schemas.microsoft.com/office/drawing/2014/main" val="1913046366"/>
                    </a:ext>
                  </a:extLst>
                </a:gridCol>
                <a:gridCol w="663972">
                  <a:extLst>
                    <a:ext uri="{9D8B030D-6E8A-4147-A177-3AD203B41FA5}">
                      <a16:colId xmlns:a16="http://schemas.microsoft.com/office/drawing/2014/main" val="3738610164"/>
                    </a:ext>
                  </a:extLst>
                </a:gridCol>
                <a:gridCol w="2986371">
                  <a:extLst>
                    <a:ext uri="{9D8B030D-6E8A-4147-A177-3AD203B41FA5}">
                      <a16:colId xmlns:a16="http://schemas.microsoft.com/office/drawing/2014/main" val="3383165864"/>
                    </a:ext>
                  </a:extLst>
                </a:gridCol>
              </a:tblGrid>
              <a:tr h="1487096">
                <a:tc rowSpan="3">
                  <a:txBody>
                    <a:bodyPr/>
                    <a:lstStyle/>
                    <a:p>
                      <a:pPr marL="0" marR="0" algn="ctr" fontAlgn="t">
                        <a:lnSpc>
                          <a:spcPct val="107000"/>
                        </a:lnSpc>
                        <a:spcBef>
                          <a:spcPts val="0"/>
                        </a:spcBef>
                        <a:spcAft>
                          <a:spcPts val="0"/>
                        </a:spcAft>
                      </a:pPr>
                      <a:endParaRPr lang="en-US" altLang="zh-CN" sz="1100" b="1" u="none" strike="noStrike">
                        <a:effectLst/>
                        <a:latin typeface="+mn-lt"/>
                        <a:cs typeface="Times New Roman" panose="02020603050405020304" pitchFamily="18" charset="0"/>
                      </a:endParaRPr>
                    </a:p>
                    <a:p>
                      <a:pPr marL="0" marR="0" algn="ctr" fontAlgn="t">
                        <a:lnSpc>
                          <a:spcPct val="107000"/>
                        </a:lnSpc>
                        <a:spcBef>
                          <a:spcPts val="0"/>
                        </a:spcBef>
                        <a:spcAft>
                          <a:spcPts val="0"/>
                        </a:spcAft>
                      </a:pPr>
                      <a:endParaRPr lang="en-US" altLang="zh-CN" sz="1100" b="1" u="none" strike="noStrike">
                        <a:effectLst/>
                        <a:latin typeface="+mn-lt"/>
                        <a:cs typeface="Times New Roman" panose="02020603050405020304" pitchFamily="18" charset="0"/>
                      </a:endParaRPr>
                    </a:p>
                    <a:p>
                      <a:pPr marL="0" marR="0" algn="ctr" fontAlgn="t">
                        <a:lnSpc>
                          <a:spcPct val="107000"/>
                        </a:lnSpc>
                        <a:spcBef>
                          <a:spcPts val="0"/>
                        </a:spcBef>
                        <a:spcAft>
                          <a:spcPts val="0"/>
                        </a:spcAft>
                      </a:pPr>
                      <a:endParaRPr lang="en-US" altLang="zh-CN" sz="1100" b="1" u="none" strike="noStrike">
                        <a:effectLst/>
                        <a:latin typeface="+mn-lt"/>
                        <a:cs typeface="Times New Roman" panose="02020603050405020304" pitchFamily="18" charset="0"/>
                      </a:endParaRPr>
                    </a:p>
                    <a:p>
                      <a:pPr marL="0" marR="0" algn="ctr" fontAlgn="t">
                        <a:lnSpc>
                          <a:spcPct val="107000"/>
                        </a:lnSpc>
                        <a:spcBef>
                          <a:spcPts val="0"/>
                        </a:spcBef>
                        <a:spcAft>
                          <a:spcPts val="0"/>
                        </a:spcAft>
                      </a:pPr>
                      <a:endParaRPr lang="en-US" altLang="zh-CN" sz="1100" b="1" u="none" strike="noStrike">
                        <a:effectLst/>
                        <a:latin typeface="+mn-lt"/>
                        <a:cs typeface="Times New Roman" panose="02020603050405020304" pitchFamily="18" charset="0"/>
                      </a:endParaRPr>
                    </a:p>
                    <a:p>
                      <a:pPr marL="0" marR="0" algn="ctr" fontAlgn="t">
                        <a:lnSpc>
                          <a:spcPct val="107000"/>
                        </a:lnSpc>
                        <a:spcBef>
                          <a:spcPts val="0"/>
                        </a:spcBef>
                        <a:spcAft>
                          <a:spcPts val="0"/>
                        </a:spcAft>
                      </a:pPr>
                      <a:endParaRPr lang="en-US" altLang="zh-CN" sz="1100" b="1" u="none" strike="noStrike">
                        <a:effectLst/>
                        <a:latin typeface="+mn-lt"/>
                        <a:cs typeface="Times New Roman" panose="02020603050405020304" pitchFamily="18" charset="0"/>
                      </a:endParaRPr>
                    </a:p>
                    <a:p>
                      <a:pPr marL="0" marR="0" algn="ctr" fontAlgn="t">
                        <a:lnSpc>
                          <a:spcPct val="107000"/>
                        </a:lnSpc>
                        <a:spcBef>
                          <a:spcPts val="0"/>
                        </a:spcBef>
                        <a:spcAft>
                          <a:spcPts val="0"/>
                        </a:spcAft>
                      </a:pPr>
                      <a:endParaRPr lang="en-US" altLang="zh-CN" sz="1100" b="1" u="none" strike="noStrike">
                        <a:effectLst/>
                        <a:latin typeface="+mn-lt"/>
                        <a:cs typeface="Times New Roman" panose="02020603050405020304" pitchFamily="18" charset="0"/>
                      </a:endParaRPr>
                    </a:p>
                    <a:p>
                      <a:pPr marL="0" marR="0" algn="ctr" fontAlgn="t">
                        <a:lnSpc>
                          <a:spcPct val="107000"/>
                        </a:lnSpc>
                        <a:spcBef>
                          <a:spcPts val="0"/>
                        </a:spcBef>
                        <a:spcAft>
                          <a:spcPts val="0"/>
                        </a:spcAft>
                      </a:pPr>
                      <a:endParaRPr lang="en-US" altLang="zh-CN" sz="1100" b="1" u="none" strike="noStrike">
                        <a:effectLst/>
                        <a:latin typeface="+mn-lt"/>
                        <a:cs typeface="Times New Roman" panose="02020603050405020304" pitchFamily="18" charset="0"/>
                      </a:endParaRPr>
                    </a:p>
                    <a:p>
                      <a:pPr marL="0" marR="0" algn="ctr" fontAlgn="t">
                        <a:lnSpc>
                          <a:spcPct val="107000"/>
                        </a:lnSpc>
                        <a:spcBef>
                          <a:spcPts val="0"/>
                        </a:spcBef>
                        <a:spcAft>
                          <a:spcPts val="0"/>
                        </a:spcAft>
                      </a:pPr>
                      <a:endParaRPr lang="en-US" altLang="zh-CN" sz="1100" b="1" u="none" strike="noStrike">
                        <a:effectLst/>
                        <a:latin typeface="+mn-lt"/>
                        <a:cs typeface="Times New Roman" panose="02020603050405020304" pitchFamily="18" charset="0"/>
                      </a:endParaRPr>
                    </a:p>
                    <a:p>
                      <a:pPr marL="0" marR="0" algn="ctr" fontAlgn="t">
                        <a:lnSpc>
                          <a:spcPct val="107000"/>
                        </a:lnSpc>
                        <a:spcBef>
                          <a:spcPts val="0"/>
                        </a:spcBef>
                        <a:spcAft>
                          <a:spcPts val="0"/>
                        </a:spcAft>
                      </a:pPr>
                      <a:endParaRPr lang="en-US" altLang="zh-CN" sz="1100" b="1" u="none" strike="noStrike">
                        <a:effectLst/>
                        <a:latin typeface="+mn-lt"/>
                        <a:cs typeface="Times New Roman" panose="02020603050405020304" pitchFamily="18" charset="0"/>
                      </a:endParaRPr>
                    </a:p>
                    <a:p>
                      <a:pPr marL="0" marR="0" algn="ctr" fontAlgn="t">
                        <a:lnSpc>
                          <a:spcPct val="107000"/>
                        </a:lnSpc>
                        <a:spcBef>
                          <a:spcPts val="0"/>
                        </a:spcBef>
                        <a:spcAft>
                          <a:spcPts val="0"/>
                        </a:spcAft>
                      </a:pPr>
                      <a:endParaRPr lang="en-US" altLang="zh-CN" sz="1100" b="1" u="none" strike="noStrike">
                        <a:effectLst/>
                        <a:latin typeface="+mn-lt"/>
                        <a:cs typeface="Times New Roman" panose="02020603050405020304" pitchFamily="18" charset="0"/>
                      </a:endParaRPr>
                    </a:p>
                    <a:p>
                      <a:pPr marL="0" marR="0" algn="ctr" fontAlgn="t">
                        <a:lnSpc>
                          <a:spcPct val="107000"/>
                        </a:lnSpc>
                        <a:spcBef>
                          <a:spcPts val="0"/>
                        </a:spcBef>
                        <a:spcAft>
                          <a:spcPts val="0"/>
                        </a:spcAft>
                      </a:pPr>
                      <a:r>
                        <a:rPr lang="en-US" altLang="zh-CN" sz="1100" b="1" u="none" strike="noStrike">
                          <a:effectLst/>
                          <a:latin typeface="+mn-lt"/>
                          <a:cs typeface="Times New Roman" panose="02020603050405020304" pitchFamily="18" charset="0"/>
                        </a:rPr>
                        <a:t>Output </a:t>
                      </a:r>
                    </a:p>
                    <a:p>
                      <a:pPr marL="0" marR="0" algn="ctr" fontAlgn="t">
                        <a:lnSpc>
                          <a:spcPct val="107000"/>
                        </a:lnSpc>
                        <a:spcBef>
                          <a:spcPts val="0"/>
                        </a:spcBef>
                        <a:spcAft>
                          <a:spcPts val="0"/>
                        </a:spcAft>
                      </a:pPr>
                      <a:endParaRPr lang="en-US" altLang="zh-CN" sz="1100" b="0" u="none" strike="noStrike">
                        <a:effectLst/>
                        <a:latin typeface="+mn-lt"/>
                        <a:cs typeface="Times New Roman" panose="02020603050405020304" pitchFamily="18" charset="0"/>
                      </a:endParaRPr>
                    </a:p>
                    <a:p>
                      <a:pPr marL="0" marR="0" algn="ctr" fontAlgn="t">
                        <a:lnSpc>
                          <a:spcPct val="107000"/>
                        </a:lnSpc>
                        <a:spcBef>
                          <a:spcPts val="0"/>
                        </a:spcBef>
                        <a:spcAft>
                          <a:spcPts val="0"/>
                        </a:spcAft>
                      </a:pPr>
                      <a:r>
                        <a:rPr lang="en-US" altLang="zh-CN" sz="1100" b="0" i="1" u="sng" strike="noStrike">
                          <a:effectLst/>
                          <a:latin typeface="+mn-lt"/>
                          <a:cs typeface="Times New Roman" panose="02020603050405020304" pitchFamily="18" charset="0"/>
                        </a:rPr>
                        <a:t>CB Program in a Given Priory Area</a:t>
                      </a:r>
                    </a:p>
                    <a:p>
                      <a:pPr algn="ctr"/>
                      <a:endParaRPr lang="zh-CN" altLang="en-US" sz="1100">
                        <a:latin typeface="+mn-lt"/>
                        <a:cs typeface="Times New Roman" panose="02020603050405020304" pitchFamily="18" charset="0"/>
                      </a:endParaRPr>
                    </a:p>
                  </a:txBody>
                  <a:tcPr marL="68580" marR="68580" marT="34290" marB="34290">
                    <a:solidFill>
                      <a:schemeClr val="accent1">
                        <a:lumMod val="20000"/>
                        <a:lumOff val="80000"/>
                      </a:schemeClr>
                    </a:solidFill>
                  </a:tcPr>
                </a:tc>
                <a:tc>
                  <a:txBody>
                    <a:bodyPr/>
                    <a:lstStyle/>
                    <a:p>
                      <a:r>
                        <a:rPr lang="en-US" altLang="zh-CN" sz="1100" b="1">
                          <a:latin typeface="+mn-lt"/>
                          <a:cs typeface="Times New Roman" panose="02020603050405020304" pitchFamily="18" charset="0"/>
                        </a:rPr>
                        <a:t>Phase I</a:t>
                      </a:r>
                      <a:endParaRPr lang="zh-CN" altLang="en-US" sz="1100" b="1">
                        <a:latin typeface="+mn-lt"/>
                        <a:cs typeface="Times New Roman" panose="02020603050405020304" pitchFamily="18" charset="0"/>
                      </a:endParaRPr>
                    </a:p>
                  </a:txBody>
                  <a:tcPr marL="68580" marR="68580" marT="34290" marB="34290">
                    <a:solidFill>
                      <a:schemeClr val="accent1">
                        <a:lumMod val="20000"/>
                        <a:lumOff val="80000"/>
                      </a:schemeClr>
                    </a:solidFill>
                  </a:tcPr>
                </a:tc>
                <a:tc>
                  <a:txBody>
                    <a:bodyPr/>
                    <a:lstStyle/>
                    <a:p>
                      <a:pPr marL="0" marR="0" lvl="0" indent="0" algn="l" defTabSz="914400" rtl="0" eaLnBrk="1" fontAlgn="t" latinLnBrk="0" hangingPunct="1">
                        <a:lnSpc>
                          <a:spcPct val="107000"/>
                        </a:lnSpc>
                        <a:spcBef>
                          <a:spcPts val="0"/>
                        </a:spcBef>
                        <a:spcAft>
                          <a:spcPts val="0"/>
                        </a:spcAft>
                        <a:buClrTx/>
                        <a:buSzTx/>
                        <a:buFontTx/>
                        <a:buNone/>
                        <a:tabLst/>
                        <a:defRPr/>
                      </a:pPr>
                      <a:r>
                        <a:rPr lang="en-GB" altLang="zh-CN" sz="1050" kern="1200">
                          <a:solidFill>
                            <a:schemeClr val="tx1"/>
                          </a:solidFill>
                          <a:effectLst/>
                          <a:latin typeface="+mn-lt"/>
                          <a:ea typeface="+mn-ea"/>
                          <a:cs typeface="Times New Roman" panose="02020603050405020304" pitchFamily="18" charset="0"/>
                        </a:rPr>
                        <a:t>Based on a transformed and hybrid approach, the CAREC Institute delivers blended workshops to target participants in a three-phased cascading capacity building cycle. 1st phase is the generation of research-based digital learning materials (DLMs) virtually – recordings of expert presentations and discussions that are customized and uploaded on the CAREC Institute E-Learning Platform </a:t>
                      </a:r>
                      <a:endParaRPr lang="zh-CN" altLang="zh-CN" sz="1050" kern="1200">
                        <a:solidFill>
                          <a:schemeClr val="tx1"/>
                        </a:solidFill>
                        <a:effectLst/>
                        <a:latin typeface="+mn-lt"/>
                        <a:ea typeface="+mn-ea"/>
                        <a:cs typeface="Times New Roman" panose="02020603050405020304" pitchFamily="18" charset="0"/>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3701116130"/>
                  </a:ext>
                </a:extLst>
              </a:tr>
              <a:tr h="1841142">
                <a:tc vMerge="1">
                  <a:txBody>
                    <a:bodyPr/>
                    <a:lstStyle/>
                    <a:p>
                      <a:pPr algn="ctr"/>
                      <a:r>
                        <a:rPr lang="en-US" altLang="zh-CN" sz="1200">
                          <a:latin typeface="Times New Roman" panose="02020603050405020304" pitchFamily="18" charset="0"/>
                          <a:cs typeface="Times New Roman" panose="02020603050405020304" pitchFamily="18" charset="0"/>
                        </a:rPr>
                        <a:t>2</a:t>
                      </a:r>
                      <a:endParaRPr lang="zh-CN" altLang="en-US" sz="120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a:latin typeface="+mn-lt"/>
                          <a:cs typeface="Times New Roman" panose="02020603050405020304" pitchFamily="18" charset="0"/>
                        </a:rPr>
                        <a:t>Phase II</a:t>
                      </a:r>
                      <a:endParaRPr lang="zh-CN" altLang="en-US" sz="1100" b="1">
                        <a:latin typeface="+mn-lt"/>
                        <a:cs typeface="Times New Roman" panose="02020603050405020304" pitchFamily="18" charset="0"/>
                      </a:endParaRPr>
                    </a:p>
                    <a:p>
                      <a:endParaRPr lang="zh-CN" altLang="en-US" sz="1100" b="1">
                        <a:latin typeface="+mn-lt"/>
                        <a:cs typeface="Times New Roman" panose="02020603050405020304" pitchFamily="18" charset="0"/>
                      </a:endParaRPr>
                    </a:p>
                  </a:txBody>
                  <a:tcPr marL="68580" marR="68580" marT="34290" marB="34290">
                    <a:solidFill>
                      <a:schemeClr val="accent1">
                        <a:lumMod val="20000"/>
                        <a:lumOff val="80000"/>
                      </a:schemeClr>
                    </a:solidFill>
                  </a:tcPr>
                </a:tc>
                <a:tc>
                  <a:txBody>
                    <a:bodyPr/>
                    <a:lstStyle/>
                    <a:p>
                      <a:pPr marL="0" marR="0" lvl="0" indent="0" algn="l" defTabSz="914400" rtl="0" eaLnBrk="1" fontAlgn="t" latinLnBrk="0" hangingPunct="1">
                        <a:lnSpc>
                          <a:spcPct val="107000"/>
                        </a:lnSpc>
                        <a:spcBef>
                          <a:spcPts val="0"/>
                        </a:spcBef>
                        <a:spcAft>
                          <a:spcPts val="0"/>
                        </a:spcAft>
                        <a:buClrTx/>
                        <a:buSzTx/>
                        <a:buFontTx/>
                        <a:buNone/>
                        <a:tabLst/>
                        <a:defRPr/>
                      </a:pPr>
                      <a:r>
                        <a:rPr lang="en-GB" altLang="zh-CN" sz="1050" kern="1200">
                          <a:solidFill>
                            <a:schemeClr val="tx1"/>
                          </a:solidFill>
                          <a:effectLst/>
                          <a:latin typeface="+mn-lt"/>
                          <a:ea typeface="+mn-ea"/>
                          <a:cs typeface="Times New Roman" panose="02020603050405020304" pitchFamily="18" charset="0"/>
                        </a:rPr>
                        <a:t>2nd phase is virtual or face-to-face capacity building engagements after materialization of 1st phase generated DLMs and other educational materials. Also, in this phase further generation of learning materials takes place through livestreaming of virtual/physical events and their recordings will be customized, uploaded and ran on the E-Learning platform. At the end of this phase, assessment for potential training of trainers (</a:t>
                      </a:r>
                      <a:r>
                        <a:rPr lang="en-GB" altLang="zh-CN" sz="1050" kern="1200" err="1">
                          <a:solidFill>
                            <a:schemeClr val="tx1"/>
                          </a:solidFill>
                          <a:effectLst/>
                          <a:latin typeface="+mn-lt"/>
                          <a:ea typeface="+mn-ea"/>
                          <a:cs typeface="Times New Roman" panose="02020603050405020304" pitchFamily="18" charset="0"/>
                        </a:rPr>
                        <a:t>ToT</a:t>
                      </a:r>
                      <a:r>
                        <a:rPr lang="en-GB" altLang="zh-CN" sz="1050" kern="1200">
                          <a:solidFill>
                            <a:schemeClr val="tx1"/>
                          </a:solidFill>
                          <a:effectLst/>
                          <a:latin typeface="+mn-lt"/>
                          <a:ea typeface="+mn-ea"/>
                          <a:cs typeface="Times New Roman" panose="02020603050405020304" pitchFamily="18" charset="0"/>
                        </a:rPr>
                        <a:t>) will be made and follow up actions planned.</a:t>
                      </a:r>
                      <a:endParaRPr lang="zh-CN" altLang="zh-CN" sz="1050" kern="1200">
                        <a:solidFill>
                          <a:schemeClr val="tx1"/>
                        </a:solidFill>
                        <a:effectLst/>
                        <a:latin typeface="+mn-lt"/>
                        <a:ea typeface="+mn-ea"/>
                        <a:cs typeface="Times New Roman" panose="02020603050405020304" pitchFamily="18" charset="0"/>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3743235151"/>
                  </a:ext>
                </a:extLst>
              </a:tr>
              <a:tr h="1487096">
                <a:tc vMerge="1">
                  <a:txBody>
                    <a:bodyPr/>
                    <a:lstStyle/>
                    <a:p>
                      <a:pPr algn="ctr"/>
                      <a:r>
                        <a:rPr lang="en-US" altLang="zh-CN" sz="1200">
                          <a:latin typeface="Times New Roman" panose="02020603050405020304" pitchFamily="18" charset="0"/>
                          <a:cs typeface="Times New Roman" panose="02020603050405020304" pitchFamily="18" charset="0"/>
                        </a:rPr>
                        <a:t>3</a:t>
                      </a:r>
                      <a:endParaRPr lang="zh-CN" altLang="en-US" sz="120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1">
                          <a:latin typeface="+mn-lt"/>
                          <a:cs typeface="Times New Roman" panose="02020603050405020304" pitchFamily="18" charset="0"/>
                        </a:rPr>
                        <a:t>Phase III</a:t>
                      </a:r>
                      <a:endParaRPr lang="zh-CN" altLang="en-US" sz="1100" b="1">
                        <a:latin typeface="+mn-lt"/>
                        <a:cs typeface="Times New Roman" panose="02020603050405020304" pitchFamily="18" charset="0"/>
                      </a:endParaRPr>
                    </a:p>
                    <a:p>
                      <a:endParaRPr lang="zh-CN" altLang="en-US" sz="1100" b="1">
                        <a:latin typeface="+mn-lt"/>
                        <a:cs typeface="Times New Roman" panose="02020603050405020304" pitchFamily="18" charset="0"/>
                      </a:endParaRPr>
                    </a:p>
                  </a:txBody>
                  <a:tcPr marL="68580" marR="68580" marT="34290" marB="34290">
                    <a:solidFill>
                      <a:schemeClr val="accent1">
                        <a:lumMod val="20000"/>
                        <a:lumOff val="80000"/>
                      </a:schemeClr>
                    </a:solidFill>
                  </a:tcPr>
                </a:tc>
                <a:tc>
                  <a:txBody>
                    <a:bodyPr/>
                    <a:lstStyle/>
                    <a:p>
                      <a:pPr marL="0" marR="0" lvl="0" indent="0" algn="l" defTabSz="914400" rtl="0" eaLnBrk="1" fontAlgn="t" latinLnBrk="0" hangingPunct="1">
                        <a:lnSpc>
                          <a:spcPct val="107000"/>
                        </a:lnSpc>
                        <a:spcBef>
                          <a:spcPts val="0"/>
                        </a:spcBef>
                        <a:spcAft>
                          <a:spcPts val="0"/>
                        </a:spcAft>
                        <a:buClrTx/>
                        <a:buSzTx/>
                        <a:buFontTx/>
                        <a:buNone/>
                        <a:tabLst/>
                        <a:defRPr/>
                      </a:pPr>
                      <a:r>
                        <a:rPr lang="en-GB" altLang="zh-CN" sz="1050" kern="1200">
                          <a:solidFill>
                            <a:schemeClr val="tx1"/>
                          </a:solidFill>
                          <a:effectLst/>
                          <a:latin typeface="+mn-lt"/>
                          <a:ea typeface="+mn-ea"/>
                          <a:cs typeface="Times New Roman" panose="02020603050405020304" pitchFamily="18" charset="0"/>
                        </a:rPr>
                        <a:t>3rd phase is organization and running of all generated learning materials in each priority area and continuous virtual engagements with target participants and all stakeholders for further capacity building and knowledge sharing through the CAREC Institute E-Learning Platform. Also, follow up experiential learning tours mainly to graduates of </a:t>
                      </a:r>
                      <a:r>
                        <a:rPr lang="en-GB" altLang="zh-CN" sz="1050" kern="1200" err="1">
                          <a:solidFill>
                            <a:schemeClr val="tx1"/>
                          </a:solidFill>
                          <a:effectLst/>
                          <a:latin typeface="+mn-lt"/>
                          <a:ea typeface="+mn-ea"/>
                          <a:cs typeface="Times New Roman" panose="02020603050405020304" pitchFamily="18" charset="0"/>
                        </a:rPr>
                        <a:t>ToT</a:t>
                      </a:r>
                      <a:r>
                        <a:rPr lang="en-GB" altLang="zh-CN" sz="1050" kern="1200">
                          <a:solidFill>
                            <a:schemeClr val="tx1"/>
                          </a:solidFill>
                          <a:effectLst/>
                          <a:latin typeface="+mn-lt"/>
                          <a:ea typeface="+mn-ea"/>
                          <a:cs typeface="Times New Roman" panose="02020603050405020304" pitchFamily="18" charset="0"/>
                        </a:rPr>
                        <a:t> programs will be organized.</a:t>
                      </a:r>
                      <a:endParaRPr lang="zh-CN" altLang="zh-CN" sz="1050" kern="1200">
                        <a:solidFill>
                          <a:schemeClr val="tx1"/>
                        </a:solidFill>
                        <a:effectLst/>
                        <a:latin typeface="+mn-lt"/>
                        <a:ea typeface="+mn-ea"/>
                        <a:cs typeface="Times New Roman" panose="02020603050405020304" pitchFamily="18" charset="0"/>
                      </a:endParaRPr>
                    </a:p>
                  </a:txBody>
                  <a:tcPr marL="68580" marR="68580" marT="34290" marB="34290">
                    <a:solidFill>
                      <a:schemeClr val="accent1">
                        <a:lumMod val="20000"/>
                        <a:lumOff val="80000"/>
                      </a:schemeClr>
                    </a:solidFill>
                  </a:tcPr>
                </a:tc>
                <a:extLst>
                  <a:ext uri="{0D108BD9-81ED-4DB2-BD59-A6C34878D82A}">
                    <a16:rowId xmlns:a16="http://schemas.microsoft.com/office/drawing/2014/main" val="3684341686"/>
                  </a:ext>
                </a:extLst>
              </a:tr>
            </a:tbl>
          </a:graphicData>
        </a:graphic>
      </p:graphicFrame>
    </p:spTree>
    <p:extLst>
      <p:ext uri="{BB962C8B-B14F-4D97-AF65-F5344CB8AC3E}">
        <p14:creationId xmlns:p14="http://schemas.microsoft.com/office/powerpoint/2010/main" val="1750999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EFFC30CD-CBAE-4E19-BEDC-317E931F84FC}"/>
              </a:ext>
            </a:extLst>
          </p:cNvPr>
          <p:cNvGraphicFramePr>
            <a:graphicFrameLocks/>
          </p:cNvGraphicFramePr>
          <p:nvPr/>
        </p:nvGraphicFramePr>
        <p:xfrm>
          <a:off x="3686608" y="1497106"/>
          <a:ext cx="7510310" cy="42279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16D42079-7A5C-4AC1-9335-35BC9FF70605}"/>
              </a:ext>
            </a:extLst>
          </p:cNvPr>
          <p:cNvSpPr txBox="1"/>
          <p:nvPr/>
        </p:nvSpPr>
        <p:spPr>
          <a:xfrm>
            <a:off x="3572307" y="5818514"/>
            <a:ext cx="1707262"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srgbClr val="000000"/>
                </a:solidFill>
                <a:effectLst/>
                <a:uLnTx/>
                <a:uFillTx/>
                <a:latin typeface="Corbel" panose="020B0503020204020204"/>
                <a:ea typeface="幼圆" panose="02010509060101010101" pitchFamily="49" charset="-122"/>
                <a:cs typeface="Times New Roman" panose="02020603050405020304" pitchFamily="18" charset="0"/>
              </a:rPr>
              <a:t>Note: As of 30 May 2022</a:t>
            </a:r>
            <a:endParaRPr kumimoji="0" lang="zh-CN" altLang="en-US" sz="1200" b="0" i="0" u="none" strike="noStrike" kern="1200" cap="none" spc="0" normalizeH="0" baseline="0" noProof="0">
              <a:ln>
                <a:noFill/>
              </a:ln>
              <a:solidFill>
                <a:srgbClr val="000000"/>
              </a:solidFill>
              <a:effectLst/>
              <a:uLnTx/>
              <a:uFillTx/>
              <a:latin typeface="Corbel" panose="020B0503020204020204"/>
              <a:ea typeface="幼圆" panose="02010509060101010101" pitchFamily="49" charset="-122"/>
              <a:cs typeface="Times New Roman" panose="02020603050405020304" pitchFamily="18" charset="0"/>
            </a:endParaRPr>
          </a:p>
        </p:txBody>
      </p:sp>
      <p:sp>
        <p:nvSpPr>
          <p:cNvPr id="4" name="Заголовок 3">
            <a:extLst>
              <a:ext uri="{FF2B5EF4-FFF2-40B4-BE49-F238E27FC236}">
                <a16:creationId xmlns:a16="http://schemas.microsoft.com/office/drawing/2014/main" id="{B4EDA658-1C05-8BBB-7C9E-0676A40BC70F}"/>
              </a:ext>
            </a:extLst>
          </p:cNvPr>
          <p:cNvSpPr>
            <a:spLocks noGrp="1"/>
          </p:cNvSpPr>
          <p:nvPr>
            <p:ph type="title"/>
          </p:nvPr>
        </p:nvSpPr>
        <p:spPr/>
        <p:txBody>
          <a:bodyPr/>
          <a:lstStyle/>
          <a:p>
            <a:r>
              <a:rPr lang="en-US"/>
              <a:t>Capacity Building:</a:t>
            </a:r>
            <a:br>
              <a:rPr lang="en-US"/>
            </a:br>
            <a:br>
              <a:rPr lang="en-US"/>
            </a:br>
            <a:r>
              <a:rPr lang="en-US"/>
              <a:t>Statistics</a:t>
            </a:r>
          </a:p>
        </p:txBody>
      </p:sp>
      <p:sp>
        <p:nvSpPr>
          <p:cNvPr id="8" name="Текст 5">
            <a:extLst>
              <a:ext uri="{FF2B5EF4-FFF2-40B4-BE49-F238E27FC236}">
                <a16:creationId xmlns:a16="http://schemas.microsoft.com/office/drawing/2014/main" id="{0008CF0E-3C59-6055-CBFA-A741B8484C39}"/>
              </a:ext>
            </a:extLst>
          </p:cNvPr>
          <p:cNvSpPr txBox="1">
            <a:spLocks/>
          </p:cNvSpPr>
          <p:nvPr/>
        </p:nvSpPr>
        <p:spPr>
          <a:xfrm>
            <a:off x="5425784" y="838738"/>
            <a:ext cx="3657600" cy="658368"/>
          </a:xfrm>
          <a:prstGeom prst="roundRect">
            <a:avLst>
              <a:gd name="adj" fmla="val 16667"/>
            </a:avLst>
          </a:prstGeom>
          <a:solidFill>
            <a:schemeClr val="accent1"/>
          </a:solidFill>
        </p:spPr>
        <p:txBody>
          <a:bodyPr vert="horz" rtlCol="0" anchor="ctr">
            <a:noAutofit/>
          </a:bodyPr>
          <a:lstStyle>
            <a:lvl1pPr marL="0" indent="0" algn="l" rtl="0" eaLnBrk="1" latinLnBrk="0" hangingPunct="1">
              <a:spcBef>
                <a:spcPts val="600"/>
              </a:spcBef>
              <a:buClr>
                <a:schemeClr val="accent1"/>
              </a:buClr>
              <a:buSzPct val="70000"/>
              <a:buFontTx/>
              <a:buNone/>
              <a:defRPr kumimoji="0" sz="2000" b="1" kern="1200">
                <a:solidFill>
                  <a:srgbClr val="FFFFFF"/>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40BAD2"/>
              </a:buClr>
              <a:buSzPct val="70000"/>
              <a:buFontTx/>
              <a:buNone/>
              <a:tabLst/>
              <a:defRPr/>
            </a:pPr>
            <a:r>
              <a:rPr kumimoji="0" lang="en-US" sz="1600" b="1" i="0" u="none" strike="noStrike" kern="1200" cap="none" spc="0" normalizeH="0" baseline="0" noProof="0">
                <a:ln>
                  <a:noFill/>
                </a:ln>
                <a:solidFill>
                  <a:srgbClr val="FFFFFF"/>
                </a:solidFill>
                <a:effectLst/>
                <a:uLnTx/>
                <a:uFillTx/>
                <a:latin typeface="Corbel" panose="020B0503020204020204"/>
                <a:ea typeface="+mn-ea"/>
                <a:cs typeface="+mn-cs"/>
              </a:rPr>
              <a:t>E-Learning Statistics</a:t>
            </a:r>
          </a:p>
        </p:txBody>
      </p:sp>
    </p:spTree>
    <p:extLst>
      <p:ext uri="{BB962C8B-B14F-4D97-AF65-F5344CB8AC3E}">
        <p14:creationId xmlns:p14="http://schemas.microsoft.com/office/powerpoint/2010/main" val="33127825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C677F68-E559-D502-BFCB-5E93C7016439}"/>
              </a:ext>
            </a:extLst>
          </p:cNvPr>
          <p:cNvSpPr>
            <a:spLocks noGrp="1"/>
          </p:cNvSpPr>
          <p:nvPr>
            <p:ph type="title"/>
          </p:nvPr>
        </p:nvSpPr>
        <p:spPr>
          <a:xfrm>
            <a:off x="152400" y="1123837"/>
            <a:ext cx="3152775" cy="4601183"/>
          </a:xfrm>
        </p:spPr>
        <p:txBody>
          <a:bodyPr/>
          <a:lstStyle/>
          <a:p>
            <a:r>
              <a:rPr lang="en-US"/>
              <a:t>Knowledge Management</a:t>
            </a:r>
          </a:p>
        </p:txBody>
      </p:sp>
      <p:sp>
        <p:nvSpPr>
          <p:cNvPr id="3" name="Номер слайда 2">
            <a:extLst>
              <a:ext uri="{FF2B5EF4-FFF2-40B4-BE49-F238E27FC236}">
                <a16:creationId xmlns:a16="http://schemas.microsoft.com/office/drawing/2014/main" id="{2EF5DB6C-41A9-4CEB-6FD4-DDD3B65DCA22}"/>
              </a:ext>
            </a:extLst>
          </p:cNvPr>
          <p:cNvSpPr>
            <a:spLocks noGrp="1"/>
          </p:cNvSpPr>
          <p:nvPr>
            <p:ph type="sldNum" sz="quarter" idx="12"/>
          </p:nvPr>
        </p:nvSpPr>
        <p:spPr>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153ADDF-4D77-467B-B92B-9A0845E09832}" type="slidenum">
              <a:rPr kumimoji="0" lang="en-US" sz="1400" b="1"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400" b="1" i="0" u="none" strike="noStrike" kern="1200" cap="none" spc="0" normalizeH="0" baseline="0" noProof="0">
              <a:ln>
                <a:noFill/>
              </a:ln>
              <a:solidFill>
                <a:srgbClr val="FFFFFF"/>
              </a:solidFill>
              <a:effectLst/>
              <a:uLnTx/>
              <a:uFillTx/>
              <a:latin typeface="Corbel" panose="020B0503020204020204"/>
              <a:ea typeface="+mn-ea"/>
              <a:cs typeface="+mn-cs"/>
            </a:endParaRPr>
          </a:p>
        </p:txBody>
      </p:sp>
      <p:graphicFrame>
        <p:nvGraphicFramePr>
          <p:cNvPr id="7" name="图示 6">
            <a:extLst>
              <a:ext uri="{FF2B5EF4-FFF2-40B4-BE49-F238E27FC236}">
                <a16:creationId xmlns:a16="http://schemas.microsoft.com/office/drawing/2014/main" id="{8CE8AB42-BF64-23DB-F046-6DA427344584}"/>
              </a:ext>
            </a:extLst>
          </p:cNvPr>
          <p:cNvGraphicFramePr/>
          <p:nvPr/>
        </p:nvGraphicFramePr>
        <p:xfrm>
          <a:off x="2200299" y="915317"/>
          <a:ext cx="10215897" cy="5339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450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CB71-AD54-E146-C6A0-25BCE4AE583C}"/>
              </a:ext>
            </a:extLst>
          </p:cNvPr>
          <p:cNvSpPr>
            <a:spLocks noGrp="1"/>
          </p:cNvSpPr>
          <p:nvPr>
            <p:ph type="title"/>
          </p:nvPr>
        </p:nvSpPr>
        <p:spPr>
          <a:xfrm>
            <a:off x="95250" y="1123837"/>
            <a:ext cx="3286125" cy="4601183"/>
          </a:xfrm>
        </p:spPr>
        <p:txBody>
          <a:bodyPr/>
          <a:lstStyle/>
          <a:p>
            <a:r>
              <a:rPr lang="en-US"/>
              <a:t>Knowledge Management</a:t>
            </a:r>
          </a:p>
        </p:txBody>
      </p:sp>
      <p:graphicFrame>
        <p:nvGraphicFramePr>
          <p:cNvPr id="4" name="图示 6">
            <a:extLst>
              <a:ext uri="{FF2B5EF4-FFF2-40B4-BE49-F238E27FC236}">
                <a16:creationId xmlns:a16="http://schemas.microsoft.com/office/drawing/2014/main" id="{19E843A8-6C71-FF88-A6E0-2485FABCB8AE}"/>
              </a:ext>
            </a:extLst>
          </p:cNvPr>
          <p:cNvGraphicFramePr/>
          <p:nvPr/>
        </p:nvGraphicFramePr>
        <p:xfrm>
          <a:off x="2443793" y="947873"/>
          <a:ext cx="10215897" cy="5289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972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F4D1C84-6441-4B17-B363-AA534D4C6D09}"/>
              </a:ext>
            </a:extLst>
          </p:cNvPr>
          <p:cNvSpPr>
            <a:spLocks noGrp="1"/>
          </p:cNvSpPr>
          <p:nvPr>
            <p:ph type="title"/>
          </p:nvPr>
        </p:nvSpPr>
        <p:spPr/>
        <p:txBody>
          <a:bodyPr/>
          <a:lstStyle/>
          <a:p>
            <a:pPr algn="ctr"/>
            <a:r>
              <a:rPr lang="en-GB"/>
              <a:t>Central Asia Regional Economic Cooperation (CAREC) Institute</a:t>
            </a:r>
          </a:p>
        </p:txBody>
      </p:sp>
      <p:sp>
        <p:nvSpPr>
          <p:cNvPr id="4" name="Объект 3">
            <a:extLst>
              <a:ext uri="{FF2B5EF4-FFF2-40B4-BE49-F238E27FC236}">
                <a16:creationId xmlns:a16="http://schemas.microsoft.com/office/drawing/2014/main" id="{2D056B68-C6CD-4A10-9993-24C963D4DCAE}"/>
              </a:ext>
            </a:extLst>
          </p:cNvPr>
          <p:cNvSpPr>
            <a:spLocks noGrp="1"/>
          </p:cNvSpPr>
          <p:nvPr>
            <p:ph idx="1"/>
          </p:nvPr>
        </p:nvSpPr>
        <p:spPr/>
        <p:txBody>
          <a:bodyPr>
            <a:normAutofit/>
          </a:bodyPr>
          <a:lstStyle/>
          <a:p>
            <a:pPr marL="365760" lvl="1" indent="0">
              <a:buNone/>
            </a:pPr>
            <a:endParaRPr lang="en-GB"/>
          </a:p>
          <a:p>
            <a:pPr marL="365760" lvl="1" indent="0">
              <a:buNone/>
            </a:pPr>
            <a:endParaRPr lang="en-GB"/>
          </a:p>
          <a:p>
            <a:pPr marL="365760" lvl="1" indent="0">
              <a:buNone/>
            </a:pPr>
            <a:endParaRPr lang="en-GB"/>
          </a:p>
          <a:p>
            <a:pPr marL="365760" lvl="1" indent="0">
              <a:buNone/>
            </a:pPr>
            <a:endParaRPr lang="en-GB"/>
          </a:p>
          <a:p>
            <a:pPr marL="365760" lvl="1" indent="0" algn="ctr">
              <a:buNone/>
            </a:pPr>
            <a:r>
              <a:rPr lang="en-GB" sz="3200" b="1"/>
              <a:t>THANK YOU!</a:t>
            </a:r>
            <a:endParaRPr lang="en-GB">
              <a:hlinkClick r:id="" action="ppaction://noaction"/>
            </a:endParaRPr>
          </a:p>
          <a:p>
            <a:pPr marL="365760" lvl="1" indent="0" algn="ctr">
              <a:buNone/>
            </a:pPr>
            <a:endParaRPr lang="en-GB">
              <a:hlinkClick r:id="" action="ppaction://noaction"/>
            </a:endParaRPr>
          </a:p>
          <a:p>
            <a:pPr marL="365760" lvl="1" indent="0" algn="ctr">
              <a:buNone/>
            </a:pPr>
            <a:r>
              <a:rPr lang="en-GB" sz="1600">
                <a:hlinkClick r:id="rId2"/>
              </a:rPr>
              <a:t>www.carecinstitute.org</a:t>
            </a:r>
            <a:r>
              <a:rPr lang="en-GB" sz="1600"/>
              <a:t>,  </a:t>
            </a:r>
          </a:p>
          <a:p>
            <a:pPr marL="365760" lvl="1" indent="0" algn="ctr">
              <a:buNone/>
            </a:pPr>
            <a:r>
              <a:rPr lang="en-US" altLang="zh-CN" sz="1600" u="sng">
                <a:hlinkClick r:id="rId3"/>
              </a:rPr>
              <a:t>www.linkedin.com/company/carec-institute</a:t>
            </a:r>
            <a:endParaRPr lang="en-GB" sz="1600"/>
          </a:p>
          <a:p>
            <a:pPr marL="365760" lvl="1" indent="0" algn="ctr">
              <a:buNone/>
            </a:pPr>
            <a:endParaRPr lang="en-GB">
              <a:hlinkClick r:id="" action="ppaction://noaction"/>
            </a:endParaRPr>
          </a:p>
          <a:p>
            <a:pPr marL="365760" lvl="1" indent="0" algn="ctr">
              <a:buNone/>
            </a:pPr>
            <a:r>
              <a:rPr lang="en-GB">
                <a:hlinkClick r:id="" action="ppaction://noaction"/>
              </a:rPr>
              <a:t>director@carecinstitute.org</a:t>
            </a:r>
            <a:endParaRPr lang="en-GB"/>
          </a:p>
          <a:p>
            <a:pPr marL="365760" lvl="1" indent="0" algn="ctr">
              <a:buNone/>
            </a:pPr>
            <a:endParaRPr lang="en-GB" sz="3200" b="1"/>
          </a:p>
          <a:p>
            <a:pPr marL="365760" lvl="1" indent="0">
              <a:buNone/>
            </a:pPr>
            <a:endParaRPr lang="en-GB"/>
          </a:p>
          <a:p>
            <a:pPr lvl="1"/>
            <a:endParaRPr lang="en-GB"/>
          </a:p>
        </p:txBody>
      </p:sp>
      <p:sp>
        <p:nvSpPr>
          <p:cNvPr id="2" name="Номер слайда 1">
            <a:extLst>
              <a:ext uri="{FF2B5EF4-FFF2-40B4-BE49-F238E27FC236}">
                <a16:creationId xmlns:a16="http://schemas.microsoft.com/office/drawing/2014/main" id="{854D6F2E-FAB7-434A-B946-B33252385C59}"/>
              </a:ext>
            </a:extLst>
          </p:cNvPr>
          <p:cNvSpPr>
            <a:spLocks noGrp="1"/>
          </p:cNvSpPr>
          <p:nvPr>
            <p:ph type="sldNum" sz="quarter" idx="12"/>
          </p:nvPr>
        </p:nvSpPr>
        <p:spPr>
          <a:prstGeom prst="rect">
            <a:avLst/>
          </a:prstGeom>
        </p:spPr>
        <p:txBody>
          <a:bodyPr vert="horz" rtlCol="0"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153ADDF-4D77-467B-B92B-9A0845E09832}" type="slidenum">
              <a:rPr kumimoji="0" lang="en-US" sz="1400" b="1" i="0" u="none" strike="noStrike" kern="1200" cap="none" spc="0" normalizeH="0" baseline="0" noProof="0" smtClean="0">
                <a:ln>
                  <a:noFill/>
                </a:ln>
                <a:solidFill>
                  <a:srgbClr val="FFFFFF"/>
                </a:solidFill>
                <a:effectLst/>
                <a:uLnTx/>
                <a:uFillTx/>
                <a:latin typeface="Corbel" panose="020B0503020204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400" b="1"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99888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4D59A-5092-9676-1EA6-58225CDE9CC9}"/>
              </a:ext>
            </a:extLst>
          </p:cNvPr>
          <p:cNvSpPr/>
          <p:nvPr/>
        </p:nvSpPr>
        <p:spPr>
          <a:xfrm flipH="1" flipV="1">
            <a:off x="0" y="0"/>
            <a:ext cx="12192000" cy="685800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3" name="Picture 2">
            <a:extLst>
              <a:ext uri="{FF2B5EF4-FFF2-40B4-BE49-F238E27FC236}">
                <a16:creationId xmlns:a16="http://schemas.microsoft.com/office/drawing/2014/main" id="{07C20031-878A-E760-406C-46FC148CD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4144" y="311431"/>
            <a:ext cx="1646493" cy="12095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A86B958-AAB1-1C52-E230-502DB47A9CF9}"/>
              </a:ext>
            </a:extLst>
          </p:cNvPr>
          <p:cNvSpPr txBox="1"/>
          <p:nvPr/>
        </p:nvSpPr>
        <p:spPr>
          <a:xfrm>
            <a:off x="6411482" y="2459504"/>
            <a:ext cx="5539155"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PH" sz="4800" b="1">
                <a:solidFill>
                  <a:srgbClr val="000000"/>
                </a:solidFill>
                <a:latin typeface="Antonio Bold" panose="020B0604020202020204" charset="0"/>
                <a:cs typeface="Antonio Bold" panose="020B0604020202020204" charset="0"/>
              </a:rPr>
              <a:t>21st Ministerial Conference:</a:t>
            </a:r>
          </a:p>
          <a:p>
            <a:pPr marL="0" marR="0" lvl="0" indent="0" algn="ctr" defTabSz="457200" rtl="0" eaLnBrk="1" fontAlgn="auto" latinLnBrk="0" hangingPunct="1">
              <a:lnSpc>
                <a:spcPct val="100000"/>
              </a:lnSpc>
              <a:spcBef>
                <a:spcPts val="0"/>
              </a:spcBef>
              <a:spcAft>
                <a:spcPts val="0"/>
              </a:spcAft>
              <a:buClrTx/>
              <a:buSzTx/>
              <a:buFontTx/>
              <a:buNone/>
              <a:tabLst/>
              <a:defRPr/>
            </a:pPr>
            <a:r>
              <a:rPr lang="en-PH" sz="4800" b="1">
                <a:solidFill>
                  <a:srgbClr val="000000"/>
                </a:solidFill>
                <a:latin typeface="Antonio Bold" panose="020B0604020202020204" charset="0"/>
                <a:cs typeface="Antonio Bold" panose="020B0604020202020204" charset="0"/>
              </a:rPr>
              <a:t>Theme and Structure</a:t>
            </a:r>
            <a:endParaRPr kumimoji="0" lang="en-PH" sz="4800" b="1" i="0" u="none" strike="noStrike" kern="1200" spc="0" normalizeH="0" noProof="0">
              <a:ln>
                <a:noFill/>
              </a:ln>
              <a:solidFill>
                <a:srgbClr val="000000"/>
              </a:solidFill>
              <a:effectLst/>
              <a:uLnTx/>
              <a:uFillTx/>
              <a:latin typeface="Antonio Bold" panose="020B0604020202020204" charset="0"/>
              <a:ea typeface="+mn-ea"/>
              <a:cs typeface="Antonio Bold" panose="020B0604020202020204" charset="0"/>
            </a:endParaRPr>
          </a:p>
        </p:txBody>
      </p:sp>
      <p:sp>
        <p:nvSpPr>
          <p:cNvPr id="12" name="Freeform 3">
            <a:extLst>
              <a:ext uri="{FF2B5EF4-FFF2-40B4-BE49-F238E27FC236}">
                <a16:creationId xmlns:a16="http://schemas.microsoft.com/office/drawing/2014/main" id="{ABB72D6C-D11B-1D80-FAA8-4BCE4F4D442B}"/>
              </a:ext>
            </a:extLst>
          </p:cNvPr>
          <p:cNvSpPr/>
          <p:nvPr/>
        </p:nvSpPr>
        <p:spPr>
          <a:xfrm>
            <a:off x="241363" y="470846"/>
            <a:ext cx="6170119" cy="5916307"/>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53225" r="-53225"/>
            </a:stretch>
          </a:blipFill>
        </p:spPr>
        <p:txBody>
          <a:bodyPr/>
          <a:lstStyle/>
          <a:p>
            <a:endParaRPr lang="en-PH"/>
          </a:p>
        </p:txBody>
      </p:sp>
    </p:spTree>
    <p:extLst>
      <p:ext uri="{BB962C8B-B14F-4D97-AF65-F5344CB8AC3E}">
        <p14:creationId xmlns:p14="http://schemas.microsoft.com/office/powerpoint/2010/main" val="9401921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C47C27-77F0-FE1B-6404-0B5FEAC9F782}"/>
              </a:ext>
            </a:extLst>
          </p:cNvPr>
          <p:cNvPicPr>
            <a:picLocks noChangeAspect="1"/>
          </p:cNvPicPr>
          <p:nvPr/>
        </p:nvPicPr>
        <p:blipFill rotWithShape="1">
          <a:blip r:embed="rId2"/>
          <a:srcRect t="-25081" r="26671" b="35197"/>
          <a:stretch/>
        </p:blipFill>
        <p:spPr>
          <a:xfrm>
            <a:off x="6487885" y="1"/>
            <a:ext cx="5704115" cy="6858000"/>
          </a:xfrm>
          <a:prstGeom prst="rect">
            <a:avLst/>
          </a:prstGeom>
        </p:spPr>
      </p:pic>
      <p:pic>
        <p:nvPicPr>
          <p:cNvPr id="7" name="Picture 6">
            <a:extLst>
              <a:ext uri="{FF2B5EF4-FFF2-40B4-BE49-F238E27FC236}">
                <a16:creationId xmlns:a16="http://schemas.microsoft.com/office/drawing/2014/main" id="{A2C7E977-27F3-4FFA-1D21-A81D19F48335}"/>
              </a:ext>
            </a:extLst>
          </p:cNvPr>
          <p:cNvPicPr>
            <a:picLocks noChangeAspect="1"/>
          </p:cNvPicPr>
          <p:nvPr/>
        </p:nvPicPr>
        <p:blipFill rotWithShape="1">
          <a:blip r:embed="rId3"/>
          <a:srcRect l="31136" t="4721" b="7297"/>
          <a:stretch/>
        </p:blipFill>
        <p:spPr>
          <a:xfrm>
            <a:off x="0" y="0"/>
            <a:ext cx="7004304" cy="6858000"/>
          </a:xfrm>
          <a:prstGeom prst="rect">
            <a:avLst/>
          </a:prstGeom>
        </p:spPr>
      </p:pic>
      <p:sp>
        <p:nvSpPr>
          <p:cNvPr id="3" name="TextBox 2">
            <a:extLst>
              <a:ext uri="{FF2B5EF4-FFF2-40B4-BE49-F238E27FC236}">
                <a16:creationId xmlns:a16="http://schemas.microsoft.com/office/drawing/2014/main" id="{C296BCA5-117C-DCFA-8262-6C87716002E8}"/>
              </a:ext>
            </a:extLst>
          </p:cNvPr>
          <p:cNvSpPr txBox="1"/>
          <p:nvPr/>
        </p:nvSpPr>
        <p:spPr>
          <a:xfrm>
            <a:off x="512064" y="1645920"/>
            <a:ext cx="6492240" cy="3231654"/>
          </a:xfrm>
          <a:prstGeom prst="rect">
            <a:avLst/>
          </a:prstGeom>
          <a:noFill/>
        </p:spPr>
        <p:txBody>
          <a:bodyPr wrap="square" rtlCol="0">
            <a:spAutoFit/>
          </a:bodyPr>
          <a:lstStyle/>
          <a:p>
            <a:r>
              <a:rPr lang="en-PH" sz="3600">
                <a:latin typeface="Antonio Bold" panose="020B0604020202020204" charset="0"/>
                <a:cs typeface="Antonio Bold" panose="020B0604020202020204" charset="0"/>
              </a:rPr>
              <a:t>Theme: </a:t>
            </a:r>
          </a:p>
          <a:p>
            <a:endParaRPr lang="en-PH" sz="800" b="1">
              <a:latin typeface="Antonio Bold" panose="020B0604020202020204" charset="0"/>
              <a:cs typeface="Antonio Bold" panose="020B0604020202020204" charset="0"/>
            </a:endParaRPr>
          </a:p>
          <a:p>
            <a:r>
              <a:rPr lang="en-PH" sz="4000" b="1">
                <a:latin typeface="Antonio Bold" panose="020B0604020202020204" charset="0"/>
                <a:cs typeface="Antonio Bold" panose="020B0604020202020204" charset="0"/>
              </a:rPr>
              <a:t>Revitalizing Regional Cooperation for a Green, Sustainable and Inclusive Recovery</a:t>
            </a:r>
          </a:p>
        </p:txBody>
      </p:sp>
      <p:grpSp>
        <p:nvGrpSpPr>
          <p:cNvPr id="5" name="Group 7">
            <a:extLst>
              <a:ext uri="{FF2B5EF4-FFF2-40B4-BE49-F238E27FC236}">
                <a16:creationId xmlns:a16="http://schemas.microsoft.com/office/drawing/2014/main" id="{DC7FE393-3D19-80FF-D1EF-6AC906A9B518}"/>
              </a:ext>
            </a:extLst>
          </p:cNvPr>
          <p:cNvGrpSpPr>
            <a:grpSpLocks noChangeAspect="1"/>
          </p:cNvGrpSpPr>
          <p:nvPr/>
        </p:nvGrpSpPr>
        <p:grpSpPr>
          <a:xfrm>
            <a:off x="7004304" y="2245219"/>
            <a:ext cx="4084533" cy="4084517"/>
            <a:chOff x="0" y="0"/>
            <a:chExt cx="6350000" cy="6349975"/>
          </a:xfrm>
        </p:grpSpPr>
        <p:sp>
          <p:nvSpPr>
            <p:cNvPr id="6" name="Freeform 8">
              <a:extLst>
                <a:ext uri="{FF2B5EF4-FFF2-40B4-BE49-F238E27FC236}">
                  <a16:creationId xmlns:a16="http://schemas.microsoft.com/office/drawing/2014/main" id="{7B4ED9CE-AFE7-54AA-2FE1-575AF2BF1929}"/>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99" r="-24999"/>
              </a:stretch>
            </a:blipFill>
          </p:spPr>
        </p:sp>
      </p:grpSp>
    </p:spTree>
    <p:extLst>
      <p:ext uri="{BB962C8B-B14F-4D97-AF65-F5344CB8AC3E}">
        <p14:creationId xmlns:p14="http://schemas.microsoft.com/office/powerpoint/2010/main" val="3262121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2C8D4A-E0FF-E52D-CA4B-382F780D611A}"/>
              </a:ext>
            </a:extLst>
          </p:cNvPr>
          <p:cNvPicPr>
            <a:picLocks noChangeAspect="1"/>
          </p:cNvPicPr>
          <p:nvPr/>
        </p:nvPicPr>
        <p:blipFill rotWithShape="1">
          <a:blip r:embed="rId2"/>
          <a:srcRect l="42496"/>
          <a:stretch/>
        </p:blipFill>
        <p:spPr>
          <a:xfrm>
            <a:off x="0" y="0"/>
            <a:ext cx="4017264" cy="6882659"/>
          </a:xfrm>
          <a:prstGeom prst="rect">
            <a:avLst/>
          </a:prstGeom>
        </p:spPr>
      </p:pic>
      <p:sp>
        <p:nvSpPr>
          <p:cNvPr id="3" name="TextBox 2">
            <a:extLst>
              <a:ext uri="{FF2B5EF4-FFF2-40B4-BE49-F238E27FC236}">
                <a16:creationId xmlns:a16="http://schemas.microsoft.com/office/drawing/2014/main" id="{722C5C4E-BA2A-1A08-3CE6-7E8656A2042A}"/>
              </a:ext>
            </a:extLst>
          </p:cNvPr>
          <p:cNvSpPr txBox="1"/>
          <p:nvPr/>
        </p:nvSpPr>
        <p:spPr>
          <a:xfrm>
            <a:off x="524256" y="2028616"/>
            <a:ext cx="3565801" cy="2800767"/>
          </a:xfrm>
          <a:prstGeom prst="rect">
            <a:avLst/>
          </a:prstGeom>
          <a:noFill/>
        </p:spPr>
        <p:txBody>
          <a:bodyPr wrap="square" rtlCol="0">
            <a:spAutoFit/>
          </a:bodyPr>
          <a:lstStyle/>
          <a:p>
            <a:r>
              <a:rPr lang="en-PH" sz="4400" b="1">
                <a:latin typeface="Antonio Bold" panose="020B0604020202020204" charset="0"/>
                <a:cs typeface="Antonio Bold" panose="020B0604020202020204" charset="0"/>
              </a:rPr>
              <a:t>Key Events and</a:t>
            </a:r>
          </a:p>
          <a:p>
            <a:r>
              <a:rPr lang="en-PH" sz="4400" b="1">
                <a:latin typeface="Antonio Bold" panose="020B0604020202020204" charset="0"/>
                <a:cs typeface="Antonio Bold" panose="020B0604020202020204" charset="0"/>
              </a:rPr>
              <a:t>Deliverables 2022</a:t>
            </a:r>
          </a:p>
        </p:txBody>
      </p:sp>
      <p:sp>
        <p:nvSpPr>
          <p:cNvPr id="4" name="TextBox 5">
            <a:extLst>
              <a:ext uri="{FF2B5EF4-FFF2-40B4-BE49-F238E27FC236}">
                <a16:creationId xmlns:a16="http://schemas.microsoft.com/office/drawing/2014/main" id="{65C7A944-06C0-8B53-C768-D9F4029D7EFF}"/>
              </a:ext>
            </a:extLst>
          </p:cNvPr>
          <p:cNvSpPr txBox="1"/>
          <p:nvPr/>
        </p:nvSpPr>
        <p:spPr>
          <a:xfrm>
            <a:off x="4383026" y="295833"/>
            <a:ext cx="7284718" cy="6266331"/>
          </a:xfrm>
          <a:prstGeom prst="rect">
            <a:avLst/>
          </a:prstGeom>
        </p:spPr>
        <p:txBody>
          <a:bodyPr wrap="square" lIns="0" tIns="0" rIns="0" bIns="0" rtlCol="0" anchor="t">
            <a:spAutoFit/>
          </a:bodyPr>
          <a:lstStyle/>
          <a:p>
            <a:pPr>
              <a:lnSpc>
                <a:spcPts val="3499"/>
              </a:lnSpc>
            </a:pPr>
            <a:r>
              <a:rPr lang="en-US" sz="2800" b="1">
                <a:solidFill>
                  <a:srgbClr val="000000"/>
                </a:solidFill>
                <a:latin typeface="Open Sauce Bold"/>
              </a:rPr>
              <a:t>Deliverables</a:t>
            </a:r>
          </a:p>
          <a:p>
            <a:pPr marL="539749" lvl="1" indent="-269875">
              <a:lnSpc>
                <a:spcPts val="3499"/>
              </a:lnSpc>
              <a:buFont typeface="Arial"/>
              <a:buChar char="•"/>
            </a:pPr>
            <a:r>
              <a:rPr lang="en-US" sz="2800">
                <a:solidFill>
                  <a:srgbClr val="000000"/>
                </a:solidFill>
                <a:latin typeface="Open Sauce"/>
              </a:rPr>
              <a:t>CAREC Post Pandemic Framework for Green, Sustainable and Inclusive Recovery​</a:t>
            </a:r>
          </a:p>
          <a:p>
            <a:pPr marL="539749" lvl="1" indent="-269875">
              <a:lnSpc>
                <a:spcPts val="3499"/>
              </a:lnSpc>
              <a:buFont typeface="Arial"/>
              <a:buChar char="•"/>
            </a:pPr>
            <a:r>
              <a:rPr lang="en-US" sz="2800">
                <a:solidFill>
                  <a:srgbClr val="000000"/>
                </a:solidFill>
                <a:latin typeface="Open Sauce"/>
              </a:rPr>
              <a:t>Coordination Framework for Agricultural Development and Food Security in the CAREC Region</a:t>
            </a:r>
          </a:p>
          <a:p>
            <a:pPr marL="539749" lvl="1" indent="-269875">
              <a:lnSpc>
                <a:spcPts val="3499"/>
              </a:lnSpc>
              <a:buFont typeface="Arial"/>
              <a:buChar char="•"/>
            </a:pPr>
            <a:r>
              <a:rPr lang="en-US" sz="2800">
                <a:solidFill>
                  <a:srgbClr val="000000"/>
                </a:solidFill>
                <a:latin typeface="Open Sauce"/>
              </a:rPr>
              <a:t>CAREC Green Energy Alliance </a:t>
            </a:r>
          </a:p>
          <a:p>
            <a:pPr marL="539749" lvl="1" indent="-269875">
              <a:lnSpc>
                <a:spcPts val="3499"/>
              </a:lnSpc>
              <a:buFont typeface="Arial"/>
              <a:buChar char="•"/>
            </a:pPr>
            <a:endParaRPr lang="en-US" sz="2800">
              <a:solidFill>
                <a:srgbClr val="000000"/>
              </a:solidFill>
              <a:latin typeface="Open Sauce"/>
            </a:endParaRPr>
          </a:p>
          <a:p>
            <a:pPr>
              <a:lnSpc>
                <a:spcPts val="3499"/>
              </a:lnSpc>
            </a:pPr>
            <a:r>
              <a:rPr lang="en-US" sz="2800" b="1">
                <a:solidFill>
                  <a:srgbClr val="000000"/>
                </a:solidFill>
                <a:latin typeface="Open Sauce"/>
              </a:rPr>
              <a:t>Other Deliverables</a:t>
            </a:r>
          </a:p>
          <a:p>
            <a:pPr marL="539749" lvl="1" indent="-269875">
              <a:lnSpc>
                <a:spcPts val="3499"/>
              </a:lnSpc>
              <a:buFont typeface="Arial"/>
              <a:buChar char="•"/>
            </a:pPr>
            <a:r>
              <a:rPr lang="en-US" sz="2800">
                <a:solidFill>
                  <a:srgbClr val="000000"/>
                </a:solidFill>
                <a:latin typeface="Open Sauce"/>
              </a:rPr>
              <a:t>CAREC Sector Knowledge and Networking Events</a:t>
            </a:r>
          </a:p>
          <a:p>
            <a:pPr marL="539749" lvl="1" indent="-269875">
              <a:lnSpc>
                <a:spcPts val="3499"/>
              </a:lnSpc>
              <a:buFont typeface="Arial"/>
              <a:buChar char="•"/>
            </a:pPr>
            <a:r>
              <a:rPr lang="en-US" sz="2800">
                <a:solidFill>
                  <a:srgbClr val="000000"/>
                </a:solidFill>
                <a:latin typeface="Open Sauce"/>
              </a:rPr>
              <a:t>Energy Outlook</a:t>
            </a:r>
          </a:p>
          <a:p>
            <a:pPr marL="539749" lvl="1" indent="-269875">
              <a:lnSpc>
                <a:spcPts val="3499"/>
              </a:lnSpc>
              <a:buFont typeface="Arial"/>
              <a:buChar char="•"/>
            </a:pPr>
            <a:r>
              <a:rPr lang="en-US" sz="2800">
                <a:solidFill>
                  <a:srgbClr val="000000"/>
                </a:solidFill>
                <a:latin typeface="Open Sauce"/>
              </a:rPr>
              <a:t>Climate Change and  Regional Cooperation and Integration (RCI) – A Scoping Study</a:t>
            </a:r>
          </a:p>
        </p:txBody>
      </p:sp>
    </p:spTree>
    <p:extLst>
      <p:ext uri="{BB962C8B-B14F-4D97-AF65-F5344CB8AC3E}">
        <p14:creationId xmlns:p14="http://schemas.microsoft.com/office/powerpoint/2010/main" val="80048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07469A-7170-87F3-2B36-4750B4D09445}"/>
              </a:ext>
            </a:extLst>
          </p:cNvPr>
          <p:cNvPicPr>
            <a:picLocks noChangeAspect="1"/>
          </p:cNvPicPr>
          <p:nvPr/>
        </p:nvPicPr>
        <p:blipFill rotWithShape="1">
          <a:blip r:embed="rId2"/>
          <a:srcRect l="42496"/>
          <a:stretch/>
        </p:blipFill>
        <p:spPr>
          <a:xfrm>
            <a:off x="0" y="0"/>
            <a:ext cx="4017264" cy="6882659"/>
          </a:xfrm>
          <a:prstGeom prst="rect">
            <a:avLst/>
          </a:prstGeom>
        </p:spPr>
      </p:pic>
      <p:sp>
        <p:nvSpPr>
          <p:cNvPr id="3" name="TextBox 2">
            <a:extLst>
              <a:ext uri="{FF2B5EF4-FFF2-40B4-BE49-F238E27FC236}">
                <a16:creationId xmlns:a16="http://schemas.microsoft.com/office/drawing/2014/main" id="{60979FF7-DBBC-5CB2-41B4-F6743522D9A3}"/>
              </a:ext>
            </a:extLst>
          </p:cNvPr>
          <p:cNvSpPr txBox="1"/>
          <p:nvPr/>
        </p:nvSpPr>
        <p:spPr>
          <a:xfrm>
            <a:off x="952501" y="2523760"/>
            <a:ext cx="2400680" cy="1446550"/>
          </a:xfrm>
          <a:prstGeom prst="rect">
            <a:avLst/>
          </a:prstGeom>
          <a:noFill/>
        </p:spPr>
        <p:txBody>
          <a:bodyPr wrap="square" rtlCol="0">
            <a:spAutoFit/>
          </a:bodyPr>
          <a:lstStyle/>
          <a:p>
            <a:pPr algn="r"/>
            <a:r>
              <a:rPr lang="en-PH" sz="4400" b="1">
                <a:latin typeface="Antonio Bold" panose="020B0604020202020204" charset="0"/>
                <a:cs typeface="Antonio Bold" panose="020B0604020202020204" charset="0"/>
              </a:rPr>
              <a:t>Proposed </a:t>
            </a:r>
          </a:p>
          <a:p>
            <a:pPr algn="r"/>
            <a:r>
              <a:rPr lang="en-PH" sz="4400" b="1">
                <a:latin typeface="Antonio Bold" panose="020B0604020202020204" charset="0"/>
                <a:cs typeface="Antonio Bold" panose="020B0604020202020204" charset="0"/>
              </a:rPr>
              <a:t>Agenda</a:t>
            </a:r>
          </a:p>
        </p:txBody>
      </p:sp>
      <p:sp>
        <p:nvSpPr>
          <p:cNvPr id="5" name="TextBox 5">
            <a:extLst>
              <a:ext uri="{FF2B5EF4-FFF2-40B4-BE49-F238E27FC236}">
                <a16:creationId xmlns:a16="http://schemas.microsoft.com/office/drawing/2014/main" id="{775FAAAB-BB01-82A4-3F31-5F1300C82D6F}"/>
              </a:ext>
            </a:extLst>
          </p:cNvPr>
          <p:cNvSpPr txBox="1"/>
          <p:nvPr/>
        </p:nvSpPr>
        <p:spPr>
          <a:xfrm>
            <a:off x="4154426" y="948309"/>
            <a:ext cx="7471517" cy="4937249"/>
          </a:xfrm>
          <a:prstGeom prst="rect">
            <a:avLst/>
          </a:prstGeom>
        </p:spPr>
        <p:txBody>
          <a:bodyPr wrap="square" lIns="0" tIns="0" rIns="0" bIns="0" rtlCol="0" anchor="t">
            <a:spAutoFit/>
          </a:bodyPr>
          <a:lstStyle/>
          <a:p>
            <a:pPr marL="539749" lvl="1" indent="-269875">
              <a:lnSpc>
                <a:spcPts val="3499"/>
              </a:lnSpc>
              <a:buFont typeface="Arial"/>
              <a:buChar char="•"/>
            </a:pPr>
            <a:r>
              <a:rPr lang="en-US" sz="3200">
                <a:solidFill>
                  <a:srgbClr val="000000"/>
                </a:solidFill>
                <a:latin typeface="Open Sauce Sans" pitchFamily="2" charset="77"/>
              </a:rPr>
              <a:t>Welcome Address, Senior Representative, People’s Republic of China</a:t>
            </a:r>
          </a:p>
          <a:p>
            <a:pPr marL="539749" lvl="1" indent="-269875">
              <a:lnSpc>
                <a:spcPts val="3499"/>
              </a:lnSpc>
              <a:buFont typeface="Arial"/>
              <a:buChar char="•"/>
            </a:pPr>
            <a:r>
              <a:rPr lang="en-US" sz="3200">
                <a:solidFill>
                  <a:srgbClr val="000000"/>
                </a:solidFill>
                <a:latin typeface="Open Sauce Sans" pitchFamily="2" charset="77"/>
              </a:rPr>
              <a:t>Keynote Address by Mr. </a:t>
            </a:r>
            <a:r>
              <a:rPr lang="en-US" sz="3200" err="1">
                <a:solidFill>
                  <a:srgbClr val="000000"/>
                </a:solidFill>
                <a:latin typeface="Open Sauce Sans" pitchFamily="2" charset="77"/>
              </a:rPr>
              <a:t>Masatsugu</a:t>
            </a:r>
            <a:r>
              <a:rPr lang="en-US" sz="3200">
                <a:solidFill>
                  <a:srgbClr val="000000"/>
                </a:solidFill>
                <a:latin typeface="Open Sauce Sans" pitchFamily="2" charset="77"/>
              </a:rPr>
              <a:t> Asakawa, President, ADB​</a:t>
            </a:r>
          </a:p>
          <a:p>
            <a:pPr marL="539749" lvl="1" indent="-269875">
              <a:lnSpc>
                <a:spcPts val="3499"/>
              </a:lnSpc>
              <a:buFont typeface="Arial"/>
              <a:buChar char="•"/>
            </a:pPr>
            <a:r>
              <a:rPr lang="en-US" sz="3200">
                <a:solidFill>
                  <a:srgbClr val="000000"/>
                </a:solidFill>
                <a:latin typeface="Open Sauce Sans" pitchFamily="2" charset="77"/>
              </a:rPr>
              <a:t>IMF Presentation</a:t>
            </a:r>
          </a:p>
          <a:p>
            <a:pPr marL="539749" lvl="1" indent="-269875">
              <a:lnSpc>
                <a:spcPts val="3499"/>
              </a:lnSpc>
              <a:buFont typeface="Arial"/>
              <a:buChar char="•"/>
            </a:pPr>
            <a:r>
              <a:rPr lang="en-US" sz="3200">
                <a:solidFill>
                  <a:srgbClr val="000000"/>
                </a:solidFill>
                <a:latin typeface="Open Sauce Sans" pitchFamily="2" charset="77"/>
              </a:rPr>
              <a:t>CAREC Deliverables and Ministers’ Endorsement ​​</a:t>
            </a:r>
          </a:p>
          <a:p>
            <a:pPr marL="539749" lvl="1" indent="-269875">
              <a:lnSpc>
                <a:spcPts val="3499"/>
              </a:lnSpc>
              <a:buFont typeface="Arial"/>
              <a:buChar char="•"/>
            </a:pPr>
            <a:r>
              <a:rPr lang="en-US" sz="3200">
                <a:solidFill>
                  <a:srgbClr val="000000"/>
                </a:solidFill>
                <a:latin typeface="Open Sauce Sans" pitchFamily="2" charset="77"/>
              </a:rPr>
              <a:t>Consideration of the Joint Ministerial Statement​​</a:t>
            </a:r>
          </a:p>
          <a:p>
            <a:pPr marL="539749" lvl="1" indent="-269875">
              <a:lnSpc>
                <a:spcPts val="3499"/>
              </a:lnSpc>
              <a:buFont typeface="Arial"/>
              <a:buChar char="•"/>
            </a:pPr>
            <a:r>
              <a:rPr lang="en-US" sz="3200">
                <a:solidFill>
                  <a:srgbClr val="000000"/>
                </a:solidFill>
                <a:latin typeface="Open Sauce Sans" pitchFamily="2" charset="77"/>
              </a:rPr>
              <a:t>Remarks by the Government of Georgia (as incoming CAREC Chair 2023)​</a:t>
            </a:r>
          </a:p>
        </p:txBody>
      </p:sp>
    </p:spTree>
    <p:extLst>
      <p:ext uri="{BB962C8B-B14F-4D97-AF65-F5344CB8AC3E}">
        <p14:creationId xmlns:p14="http://schemas.microsoft.com/office/powerpoint/2010/main" val="352948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0005" y="2633908"/>
            <a:ext cx="3367899" cy="1502663"/>
          </a:xfrm>
          <a:ln>
            <a:noFill/>
          </a:ln>
        </p:spPr>
        <p:txBody>
          <a:bodyPr>
            <a:noAutofit/>
          </a:bodyPr>
          <a:lstStyle/>
          <a:p>
            <a:r>
              <a:rPr lang="en-US" sz="3200" b="1">
                <a:solidFill>
                  <a:schemeClr val="bg1"/>
                </a:solidFill>
              </a:rPr>
              <a:t>K-shaped recovery? </a:t>
            </a:r>
            <a:br>
              <a:rPr lang="en-US" sz="3200" b="1">
                <a:solidFill>
                  <a:schemeClr val="bg1"/>
                </a:solidFill>
              </a:rPr>
            </a:br>
            <a:br>
              <a:rPr lang="en-US" sz="3200" b="1">
                <a:solidFill>
                  <a:schemeClr val="bg1"/>
                </a:solidFill>
              </a:rPr>
            </a:br>
            <a:r>
              <a:rPr lang="en-US" sz="3200" b="1">
                <a:solidFill>
                  <a:schemeClr val="bg1"/>
                </a:solidFill>
              </a:rPr>
              <a:t>To some extent, more so by population groups and sectors; hospitality, impact from remittances…</a:t>
            </a:r>
          </a:p>
        </p:txBody>
      </p:sp>
      <p:sp>
        <p:nvSpPr>
          <p:cNvPr id="2" name="Slide Number Placeholder 1">
            <a:extLst>
              <a:ext uri="{FF2B5EF4-FFF2-40B4-BE49-F238E27FC236}">
                <a16:creationId xmlns:a16="http://schemas.microsoft.com/office/drawing/2014/main" id="{B5D24EB9-73C4-4FD0-A1CE-3EE8DFD1E110}"/>
              </a:ext>
            </a:extLst>
          </p:cNvPr>
          <p:cNvSpPr>
            <a:spLocks noGrp="1"/>
          </p:cNvSpPr>
          <p:nvPr>
            <p:ph type="sldNum" sz="quarter" idx="12"/>
          </p:nvPr>
        </p:nvSpPr>
        <p:spPr>
          <a:xfrm>
            <a:off x="11115675" y="6356351"/>
            <a:ext cx="539750" cy="365125"/>
          </a:xfrm>
        </p:spPr>
        <p:txBody>
          <a:bodyPr/>
          <a:lstStyle/>
          <a:p>
            <a:pPr>
              <a:defRPr/>
            </a:pPr>
            <a:fld id="{5DA48BDE-B97F-4ABB-8F80-A48EEF87A807}" type="slidenum">
              <a:rPr lang="ru-RU" smtClean="0"/>
              <a:pPr>
                <a:defRPr/>
              </a:pPr>
              <a:t>5</a:t>
            </a:fld>
            <a:endParaRPr lang="ru-RU"/>
          </a:p>
        </p:txBody>
      </p:sp>
      <p:sp>
        <p:nvSpPr>
          <p:cNvPr id="9" name="TextBox 8">
            <a:extLst>
              <a:ext uri="{FF2B5EF4-FFF2-40B4-BE49-F238E27FC236}">
                <a16:creationId xmlns:a16="http://schemas.microsoft.com/office/drawing/2014/main" id="{12389CA7-371E-1CEC-652D-14A4BBF5A252}"/>
              </a:ext>
            </a:extLst>
          </p:cNvPr>
          <p:cNvSpPr txBox="1"/>
          <p:nvPr/>
        </p:nvSpPr>
        <p:spPr>
          <a:xfrm>
            <a:off x="3804744" y="6100539"/>
            <a:ext cx="9718829" cy="607539"/>
          </a:xfrm>
          <a:prstGeom prst="rect">
            <a:avLst/>
          </a:prstGeom>
          <a:noFill/>
        </p:spPr>
        <p:txBody>
          <a:bodyPr wrap="square">
            <a:spAutoFit/>
          </a:bodyPr>
          <a:lstStyle/>
          <a:p>
            <a:pPr marL="0" marR="0" algn="just">
              <a:lnSpc>
                <a:spcPct val="107000"/>
              </a:lnSpc>
              <a:spcBef>
                <a:spcPts val="0"/>
              </a:spcBef>
              <a:spcAft>
                <a:spcPts val="0"/>
              </a:spcAft>
            </a:pPr>
            <a:r>
              <a:rPr lang="en-US" sz="1600">
                <a:effectLst/>
                <a:latin typeface="Calibri" panose="020F0502020204030204" pitchFamily="34" charset="0"/>
                <a:ea typeface="DengXian" panose="02010600030101010101" pitchFamily="2" charset="-122"/>
                <a:cs typeface="Times New Roman" panose="02020603050405020304" pitchFamily="18" charset="0"/>
              </a:rPr>
              <a:t>*Refers to the simple average of CAREC economies where data are available.</a:t>
            </a:r>
          </a:p>
          <a:p>
            <a:pPr marL="0" marR="0">
              <a:lnSpc>
                <a:spcPct val="107000"/>
              </a:lnSpc>
              <a:spcBef>
                <a:spcPts val="0"/>
              </a:spcBef>
              <a:spcAft>
                <a:spcPts val="0"/>
              </a:spcAft>
            </a:pPr>
            <a:r>
              <a:rPr lang="en-US" sz="1600">
                <a:effectLst/>
                <a:latin typeface="Calibri" panose="020F0502020204030204" pitchFamily="34" charset="0"/>
                <a:ea typeface="DengXian" panose="02010600030101010101" pitchFamily="2" charset="-122"/>
                <a:cs typeface="Times New Roman" panose="02020603050405020304" pitchFamily="18" charset="0"/>
              </a:rPr>
              <a:t>Source: </a:t>
            </a:r>
            <a:r>
              <a:rPr lang="en-US" sz="1600" err="1">
                <a:effectLst/>
                <a:latin typeface="Calibri" panose="020F0502020204030204" pitchFamily="34" charset="0"/>
                <a:ea typeface="DengXian" panose="02010600030101010101" pitchFamily="2" charset="-122"/>
                <a:cs typeface="Times New Roman" panose="02020603050405020304" pitchFamily="18" charset="0"/>
              </a:rPr>
              <a:t>CEIC</a:t>
            </a:r>
            <a:r>
              <a:rPr lang="en-US" sz="1600">
                <a:effectLst/>
                <a:latin typeface="Calibri" panose="020F0502020204030204" pitchFamily="34" charset="0"/>
                <a:ea typeface="DengXian" panose="02010600030101010101" pitchFamily="2" charset="-122"/>
                <a:cs typeface="Times New Roman" panose="02020603050405020304" pitchFamily="18" charset="0"/>
              </a:rPr>
              <a:t>, national statistical agencies, author’s calculations.</a:t>
            </a:r>
          </a:p>
        </p:txBody>
      </p:sp>
      <p:pic>
        <p:nvPicPr>
          <p:cNvPr id="4" name="Picture 3">
            <a:extLst>
              <a:ext uri="{FF2B5EF4-FFF2-40B4-BE49-F238E27FC236}">
                <a16:creationId xmlns:a16="http://schemas.microsoft.com/office/drawing/2014/main" id="{DCB3A47B-9138-C111-59D0-F1B60222BFAF}"/>
              </a:ext>
            </a:extLst>
          </p:cNvPr>
          <p:cNvPicPr>
            <a:picLocks noChangeAspect="1"/>
          </p:cNvPicPr>
          <p:nvPr/>
        </p:nvPicPr>
        <p:blipFill>
          <a:blip r:embed="rId2"/>
          <a:stretch>
            <a:fillRect/>
          </a:stretch>
        </p:blipFill>
        <p:spPr>
          <a:xfrm>
            <a:off x="3710152" y="1161614"/>
            <a:ext cx="7945273" cy="4818772"/>
          </a:xfrm>
          <a:prstGeom prst="rect">
            <a:avLst/>
          </a:prstGeom>
        </p:spPr>
      </p:pic>
      <p:sp>
        <p:nvSpPr>
          <p:cNvPr id="10" name="TextBox 9">
            <a:extLst>
              <a:ext uri="{FF2B5EF4-FFF2-40B4-BE49-F238E27FC236}">
                <a16:creationId xmlns:a16="http://schemas.microsoft.com/office/drawing/2014/main" id="{3FBB187C-880A-1FE9-5D51-52F19C899921}"/>
              </a:ext>
            </a:extLst>
          </p:cNvPr>
          <p:cNvSpPr txBox="1"/>
          <p:nvPr/>
        </p:nvSpPr>
        <p:spPr>
          <a:xfrm>
            <a:off x="3804744" y="747732"/>
            <a:ext cx="6707180" cy="369332"/>
          </a:xfrm>
          <a:prstGeom prst="rect">
            <a:avLst/>
          </a:prstGeom>
          <a:noFill/>
        </p:spPr>
        <p:txBody>
          <a:bodyPr wrap="square" rtlCol="0">
            <a:spAutoFit/>
          </a:bodyPr>
          <a:lstStyle/>
          <a:p>
            <a:r>
              <a:rPr lang="en-US" b="1"/>
              <a:t>Real GDP, seasonally adjusted (</a:t>
            </a:r>
            <a:r>
              <a:rPr lang="en-US" b="1" err="1"/>
              <a:t>Q4</a:t>
            </a:r>
            <a:r>
              <a:rPr lang="en-US" b="1"/>
              <a:t> 2019 = 100)</a:t>
            </a:r>
          </a:p>
        </p:txBody>
      </p:sp>
    </p:spTree>
    <p:extLst>
      <p:ext uri="{BB962C8B-B14F-4D97-AF65-F5344CB8AC3E}">
        <p14:creationId xmlns:p14="http://schemas.microsoft.com/office/powerpoint/2010/main" val="249900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126117" y="2575681"/>
            <a:ext cx="3195152" cy="1166392"/>
          </a:xfrm>
          <a:ln>
            <a:noFill/>
          </a:ln>
        </p:spPr>
        <p:txBody>
          <a:bodyPr>
            <a:noAutofit/>
          </a:bodyPr>
          <a:lstStyle/>
          <a:p>
            <a:r>
              <a:rPr lang="en-US" sz="2800" b="1">
                <a:solidFill>
                  <a:schemeClr val="bg1"/>
                </a:solidFill>
              </a:rPr>
              <a:t>Economic policies: </a:t>
            </a:r>
            <a:br>
              <a:rPr lang="en-US" sz="2800" b="1">
                <a:solidFill>
                  <a:schemeClr val="bg1"/>
                </a:solidFill>
              </a:rPr>
            </a:br>
            <a:br>
              <a:rPr lang="en-US" sz="2800" b="1">
                <a:solidFill>
                  <a:schemeClr val="bg1"/>
                </a:solidFill>
              </a:rPr>
            </a:br>
            <a:r>
              <a:rPr lang="en-US" sz="2800" b="1">
                <a:solidFill>
                  <a:schemeClr val="bg1"/>
                </a:solidFill>
              </a:rPr>
              <a:t>broadly successful, but challenges remain, </a:t>
            </a:r>
            <a:br>
              <a:rPr lang="en-US" sz="2800" b="1">
                <a:solidFill>
                  <a:schemeClr val="bg1"/>
                </a:solidFill>
              </a:rPr>
            </a:br>
            <a:r>
              <a:rPr lang="en-US" sz="2800" b="1">
                <a:solidFill>
                  <a:schemeClr val="bg1"/>
                </a:solidFill>
              </a:rPr>
              <a:t>e.g. the fiscal space has narrowed </a:t>
            </a:r>
            <a:br>
              <a:rPr lang="en-US" sz="2800" b="1">
                <a:solidFill>
                  <a:schemeClr val="bg1"/>
                </a:solidFill>
              </a:rPr>
            </a:br>
            <a:endParaRPr lang="en-US" sz="2800" b="1">
              <a:solidFill>
                <a:schemeClr val="bg1"/>
              </a:solidFill>
            </a:endParaRPr>
          </a:p>
        </p:txBody>
      </p:sp>
      <p:sp>
        <p:nvSpPr>
          <p:cNvPr id="2" name="Slide Number Placeholder 1">
            <a:extLst>
              <a:ext uri="{FF2B5EF4-FFF2-40B4-BE49-F238E27FC236}">
                <a16:creationId xmlns:a16="http://schemas.microsoft.com/office/drawing/2014/main" id="{B5D24EB9-73C4-4FD0-A1CE-3EE8DFD1E110}"/>
              </a:ext>
            </a:extLst>
          </p:cNvPr>
          <p:cNvSpPr>
            <a:spLocks noGrp="1"/>
          </p:cNvSpPr>
          <p:nvPr>
            <p:ph type="sldNum" sz="quarter" idx="12"/>
          </p:nvPr>
        </p:nvSpPr>
        <p:spPr>
          <a:xfrm>
            <a:off x="11115675" y="6356351"/>
            <a:ext cx="539750" cy="365125"/>
          </a:xfrm>
        </p:spPr>
        <p:txBody>
          <a:bodyPr/>
          <a:lstStyle/>
          <a:p>
            <a:pPr>
              <a:defRPr/>
            </a:pPr>
            <a:fld id="{5DA48BDE-B97F-4ABB-8F80-A48EEF87A807}" type="slidenum">
              <a:rPr lang="ru-RU" smtClean="0"/>
              <a:pPr>
                <a:defRPr/>
              </a:pPr>
              <a:t>6</a:t>
            </a:fld>
            <a:endParaRPr lang="ru-RU"/>
          </a:p>
        </p:txBody>
      </p:sp>
      <p:sp>
        <p:nvSpPr>
          <p:cNvPr id="6" name="TextBox 5">
            <a:extLst>
              <a:ext uri="{FF2B5EF4-FFF2-40B4-BE49-F238E27FC236}">
                <a16:creationId xmlns:a16="http://schemas.microsoft.com/office/drawing/2014/main" id="{41F79100-D036-F85C-6941-73ED484844B3}"/>
              </a:ext>
            </a:extLst>
          </p:cNvPr>
          <p:cNvSpPr txBox="1"/>
          <p:nvPr/>
        </p:nvSpPr>
        <p:spPr>
          <a:xfrm>
            <a:off x="3740892" y="757111"/>
            <a:ext cx="6707180" cy="369332"/>
          </a:xfrm>
          <a:prstGeom prst="rect">
            <a:avLst/>
          </a:prstGeom>
          <a:noFill/>
        </p:spPr>
        <p:txBody>
          <a:bodyPr wrap="square" rtlCol="0">
            <a:spAutoFit/>
          </a:bodyPr>
          <a:lstStyle/>
          <a:p>
            <a:r>
              <a:rPr lang="en-US" b="1"/>
              <a:t>General Government Gross Debt, % of GDP</a:t>
            </a:r>
          </a:p>
        </p:txBody>
      </p:sp>
      <p:sp>
        <p:nvSpPr>
          <p:cNvPr id="7" name="TextBox 6">
            <a:extLst>
              <a:ext uri="{FF2B5EF4-FFF2-40B4-BE49-F238E27FC236}">
                <a16:creationId xmlns:a16="http://schemas.microsoft.com/office/drawing/2014/main" id="{74166196-4BF2-9AC7-3EA7-82F17B0EA358}"/>
              </a:ext>
            </a:extLst>
          </p:cNvPr>
          <p:cNvSpPr txBox="1"/>
          <p:nvPr/>
        </p:nvSpPr>
        <p:spPr>
          <a:xfrm>
            <a:off x="3864894" y="6100889"/>
            <a:ext cx="5951769" cy="375552"/>
          </a:xfrm>
          <a:prstGeom prst="rect">
            <a:avLst/>
          </a:prstGeom>
          <a:noFill/>
        </p:spPr>
        <p:txBody>
          <a:bodyPr wrap="square">
            <a:spAutoFit/>
          </a:bodyPr>
          <a:lstStyle/>
          <a:p>
            <a:pPr marL="0" marR="0">
              <a:lnSpc>
                <a:spcPct val="107000"/>
              </a:lnSpc>
              <a:spcBef>
                <a:spcPts val="0"/>
              </a:spcBef>
              <a:spcAft>
                <a:spcPts val="0"/>
              </a:spcAft>
            </a:pPr>
            <a:r>
              <a:rPr lang="en-US" sz="1800">
                <a:effectLst/>
                <a:latin typeface="Calibri" panose="020F0502020204030204" pitchFamily="34" charset="0"/>
                <a:ea typeface="DengXian" panose="02010600030101010101" pitchFamily="2" charset="-122"/>
                <a:cs typeface="Times New Roman" panose="02020603050405020304" pitchFamily="18" charset="0"/>
              </a:rPr>
              <a:t>Source: IMF Fiscal Monitor, author’s calculations.</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Picture 3">
            <a:extLst>
              <a:ext uri="{FF2B5EF4-FFF2-40B4-BE49-F238E27FC236}">
                <a16:creationId xmlns:a16="http://schemas.microsoft.com/office/drawing/2014/main" id="{58242499-B109-E7C8-80C1-BA7A740E33A8}"/>
              </a:ext>
            </a:extLst>
          </p:cNvPr>
          <p:cNvPicPr>
            <a:picLocks noChangeAspect="1"/>
          </p:cNvPicPr>
          <p:nvPr/>
        </p:nvPicPr>
        <p:blipFill>
          <a:blip r:embed="rId2"/>
          <a:stretch>
            <a:fillRect/>
          </a:stretch>
        </p:blipFill>
        <p:spPr>
          <a:xfrm>
            <a:off x="3584028" y="1126443"/>
            <a:ext cx="7409254" cy="4974446"/>
          </a:xfrm>
          <a:prstGeom prst="rect">
            <a:avLst/>
          </a:prstGeom>
        </p:spPr>
      </p:pic>
    </p:spTree>
    <p:extLst>
      <p:ext uri="{BB962C8B-B14F-4D97-AF65-F5344CB8AC3E}">
        <p14:creationId xmlns:p14="http://schemas.microsoft.com/office/powerpoint/2010/main" val="3627204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6281" y="1651217"/>
            <a:ext cx="3271661" cy="840461"/>
          </a:xfrm>
          <a:ln>
            <a:noFill/>
          </a:ln>
        </p:spPr>
        <p:txBody>
          <a:bodyPr>
            <a:noAutofit/>
          </a:bodyPr>
          <a:lstStyle/>
          <a:p>
            <a:r>
              <a:rPr lang="en-US" sz="2800" b="1">
                <a:solidFill>
                  <a:schemeClr val="bg1"/>
                </a:solidFill>
              </a:rPr>
              <a:t>Climate change </a:t>
            </a:r>
            <a:br>
              <a:rPr lang="en-US" sz="2800" b="1">
                <a:solidFill>
                  <a:schemeClr val="bg1"/>
                </a:solidFill>
              </a:rPr>
            </a:br>
            <a:r>
              <a:rPr lang="en-US" sz="2800" b="1">
                <a:solidFill>
                  <a:schemeClr val="bg1"/>
                </a:solidFill>
              </a:rPr>
              <a:t>is altering environmental conditions, and the CAREC region is strongly exposed.</a:t>
            </a:r>
          </a:p>
        </p:txBody>
      </p:sp>
      <p:sp>
        <p:nvSpPr>
          <p:cNvPr id="2" name="Slide Number Placeholder 1">
            <a:extLst>
              <a:ext uri="{FF2B5EF4-FFF2-40B4-BE49-F238E27FC236}">
                <a16:creationId xmlns:a16="http://schemas.microsoft.com/office/drawing/2014/main" id="{B5D24EB9-73C4-4FD0-A1CE-3EE8DFD1E110}"/>
              </a:ext>
            </a:extLst>
          </p:cNvPr>
          <p:cNvSpPr>
            <a:spLocks noGrp="1"/>
          </p:cNvSpPr>
          <p:nvPr>
            <p:ph type="sldNum" sz="quarter" idx="12"/>
          </p:nvPr>
        </p:nvSpPr>
        <p:spPr>
          <a:xfrm>
            <a:off x="11115675" y="6356351"/>
            <a:ext cx="539750" cy="365125"/>
          </a:xfrm>
        </p:spPr>
        <p:txBody>
          <a:bodyPr/>
          <a:lstStyle/>
          <a:p>
            <a:pPr>
              <a:defRPr/>
            </a:pPr>
            <a:fld id="{5DA48BDE-B97F-4ABB-8F80-A48EEF87A807}" type="slidenum">
              <a:rPr lang="ru-RU" smtClean="0"/>
              <a:pPr>
                <a:defRPr/>
              </a:pPr>
              <a:t>7</a:t>
            </a:fld>
            <a:endParaRPr lang="ru-RU"/>
          </a:p>
        </p:txBody>
      </p:sp>
      <p:sp>
        <p:nvSpPr>
          <p:cNvPr id="6" name="TextBox 5">
            <a:extLst>
              <a:ext uri="{FF2B5EF4-FFF2-40B4-BE49-F238E27FC236}">
                <a16:creationId xmlns:a16="http://schemas.microsoft.com/office/drawing/2014/main" id="{41F79100-D036-F85C-6941-73ED484844B3}"/>
              </a:ext>
            </a:extLst>
          </p:cNvPr>
          <p:cNvSpPr txBox="1"/>
          <p:nvPr/>
        </p:nvSpPr>
        <p:spPr>
          <a:xfrm>
            <a:off x="3902114" y="675798"/>
            <a:ext cx="6707180" cy="369332"/>
          </a:xfrm>
          <a:prstGeom prst="rect">
            <a:avLst/>
          </a:prstGeom>
          <a:noFill/>
        </p:spPr>
        <p:txBody>
          <a:bodyPr wrap="square" rtlCol="0">
            <a:spAutoFit/>
          </a:bodyPr>
          <a:lstStyle/>
          <a:p>
            <a:r>
              <a:rPr lang="en-US" b="1"/>
              <a:t>Composite Environmental Performance Index (EPI) 2020</a:t>
            </a:r>
          </a:p>
        </p:txBody>
      </p:sp>
      <p:pic>
        <p:nvPicPr>
          <p:cNvPr id="3" name="Picture 2">
            <a:extLst>
              <a:ext uri="{FF2B5EF4-FFF2-40B4-BE49-F238E27FC236}">
                <a16:creationId xmlns:a16="http://schemas.microsoft.com/office/drawing/2014/main" id="{8E6819EB-DF0F-4DAB-4113-41263196ECA3}"/>
              </a:ext>
            </a:extLst>
          </p:cNvPr>
          <p:cNvPicPr>
            <a:picLocks noChangeAspect="1"/>
          </p:cNvPicPr>
          <p:nvPr/>
        </p:nvPicPr>
        <p:blipFill>
          <a:blip r:embed="rId2"/>
          <a:stretch>
            <a:fillRect/>
          </a:stretch>
        </p:blipFill>
        <p:spPr>
          <a:xfrm>
            <a:off x="1949533" y="1096262"/>
            <a:ext cx="10819204" cy="4951249"/>
          </a:xfrm>
          <a:prstGeom prst="rect">
            <a:avLst/>
          </a:prstGeom>
        </p:spPr>
      </p:pic>
      <p:sp>
        <p:nvSpPr>
          <p:cNvPr id="9" name="TextBox 8">
            <a:extLst>
              <a:ext uri="{FF2B5EF4-FFF2-40B4-BE49-F238E27FC236}">
                <a16:creationId xmlns:a16="http://schemas.microsoft.com/office/drawing/2014/main" id="{E630FAEA-A364-EBBE-1333-1AAB3455F179}"/>
              </a:ext>
            </a:extLst>
          </p:cNvPr>
          <p:cNvSpPr txBox="1"/>
          <p:nvPr/>
        </p:nvSpPr>
        <p:spPr>
          <a:xfrm>
            <a:off x="4041253" y="5671959"/>
            <a:ext cx="5131962" cy="375552"/>
          </a:xfrm>
          <a:prstGeom prst="rect">
            <a:avLst/>
          </a:prstGeom>
          <a:noFill/>
        </p:spPr>
        <p:txBody>
          <a:bodyPr wrap="square">
            <a:spAutoFit/>
          </a:bodyPr>
          <a:lstStyle/>
          <a:p>
            <a:pPr marL="0" marR="0">
              <a:lnSpc>
                <a:spcPct val="107000"/>
              </a:lnSpc>
              <a:spcBef>
                <a:spcPts val="0"/>
              </a:spcBef>
              <a:spcAft>
                <a:spcPts val="0"/>
              </a:spcAft>
            </a:pPr>
            <a:r>
              <a:rPr lang="en-US" sz="1800">
                <a:effectLst/>
                <a:latin typeface="Calibri" panose="020F0502020204030204" pitchFamily="34" charset="0"/>
                <a:ea typeface="DengXian" panose="02010600030101010101" pitchFamily="2" charset="-122"/>
                <a:cs typeface="Times New Roman" panose="02020603050405020304" pitchFamily="18" charset="0"/>
              </a:rPr>
              <a:t>Source: </a:t>
            </a:r>
            <a:r>
              <a:rPr lang="en-US" sz="1800">
                <a:effectLst/>
                <a:latin typeface="Calibri" panose="020F0502020204030204" pitchFamily="34" charset="0"/>
                <a:ea typeface="Calibri" panose="020F0502020204030204" pitchFamily="34" charset="0"/>
              </a:rPr>
              <a:t>Environmental Performance Index 2020</a:t>
            </a:r>
            <a:endParaRPr lang="en-US" sz="240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1026" name="Picture 2" descr="Environmental problems — Steemit">
            <a:extLst>
              <a:ext uri="{FF2B5EF4-FFF2-40B4-BE49-F238E27FC236}">
                <a16:creationId xmlns:a16="http://schemas.microsoft.com/office/drawing/2014/main" id="{5B63D9A8-9D12-0B55-6E7C-07CA2752E3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29209"/>
            <a:ext cx="3367941" cy="243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0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272404" y="2959616"/>
            <a:ext cx="3070750" cy="533400"/>
          </a:xfrm>
          <a:ln>
            <a:noFill/>
          </a:ln>
        </p:spPr>
        <p:txBody>
          <a:bodyPr>
            <a:noAutofit/>
          </a:bodyPr>
          <a:lstStyle/>
          <a:p>
            <a:r>
              <a:rPr lang="en-US" sz="2800" b="1">
                <a:solidFill>
                  <a:schemeClr val="bg1"/>
                </a:solidFill>
              </a:rPr>
              <a:t>Challenge decarbonization : more than one-half of CAREC (excluding PRC) exports are mineral fuels. </a:t>
            </a:r>
            <a:br>
              <a:rPr lang="en-US" sz="2800" b="1">
                <a:solidFill>
                  <a:schemeClr val="bg1"/>
                </a:solidFill>
              </a:rPr>
            </a:br>
            <a:br>
              <a:rPr lang="en-US" sz="2800" b="1">
                <a:solidFill>
                  <a:schemeClr val="bg1"/>
                </a:solidFill>
              </a:rPr>
            </a:br>
            <a:r>
              <a:rPr lang="en-US" sz="2800" b="1">
                <a:solidFill>
                  <a:schemeClr val="bg1"/>
                </a:solidFill>
              </a:rPr>
              <a:t>The rest is also highly energy- and water-intensive.</a:t>
            </a:r>
          </a:p>
        </p:txBody>
      </p:sp>
      <p:sp>
        <p:nvSpPr>
          <p:cNvPr id="3" name="Slide Number Placeholder 2">
            <a:extLst>
              <a:ext uri="{FF2B5EF4-FFF2-40B4-BE49-F238E27FC236}">
                <a16:creationId xmlns:a16="http://schemas.microsoft.com/office/drawing/2014/main" id="{140BD592-27B3-441E-AE11-B1F990D12CCB}"/>
              </a:ext>
            </a:extLst>
          </p:cNvPr>
          <p:cNvSpPr>
            <a:spLocks noGrp="1"/>
          </p:cNvSpPr>
          <p:nvPr>
            <p:ph type="sldNum" sz="quarter" idx="12"/>
          </p:nvPr>
        </p:nvSpPr>
        <p:spPr>
          <a:xfrm>
            <a:off x="10972800" y="6356351"/>
            <a:ext cx="581025" cy="357185"/>
          </a:xfrm>
        </p:spPr>
        <p:txBody>
          <a:bodyPr/>
          <a:lstStyle/>
          <a:p>
            <a:pPr>
              <a:defRPr/>
            </a:pPr>
            <a:fld id="{5DA48BDE-B97F-4ABB-8F80-A48EEF87A807}" type="slidenum">
              <a:rPr lang="ru-RU" smtClean="0"/>
              <a:pPr>
                <a:defRPr/>
              </a:pPr>
              <a:t>8</a:t>
            </a:fld>
            <a:endParaRPr lang="ru-RU"/>
          </a:p>
        </p:txBody>
      </p:sp>
      <p:pic>
        <p:nvPicPr>
          <p:cNvPr id="7" name="Picture 6">
            <a:extLst>
              <a:ext uri="{FF2B5EF4-FFF2-40B4-BE49-F238E27FC236}">
                <a16:creationId xmlns:a16="http://schemas.microsoft.com/office/drawing/2014/main" id="{CE3DAC90-AE5C-4307-BF47-075D5CAE03F5}"/>
              </a:ext>
            </a:extLst>
          </p:cNvPr>
          <p:cNvPicPr>
            <a:picLocks noChangeAspect="1"/>
          </p:cNvPicPr>
          <p:nvPr/>
        </p:nvPicPr>
        <p:blipFill>
          <a:blip r:embed="rId3"/>
          <a:stretch>
            <a:fillRect/>
          </a:stretch>
        </p:blipFill>
        <p:spPr>
          <a:xfrm>
            <a:off x="4124477" y="947839"/>
            <a:ext cx="7008029" cy="5090354"/>
          </a:xfrm>
          <a:prstGeom prst="rect">
            <a:avLst/>
          </a:prstGeom>
        </p:spPr>
      </p:pic>
      <p:sp>
        <p:nvSpPr>
          <p:cNvPr id="12" name="TextBox 11">
            <a:extLst>
              <a:ext uri="{FF2B5EF4-FFF2-40B4-BE49-F238E27FC236}">
                <a16:creationId xmlns:a16="http://schemas.microsoft.com/office/drawing/2014/main" id="{D4472321-B4FD-4926-9B26-9BB0881DB665}"/>
              </a:ext>
            </a:extLst>
          </p:cNvPr>
          <p:cNvSpPr txBox="1"/>
          <p:nvPr/>
        </p:nvSpPr>
        <p:spPr>
          <a:xfrm>
            <a:off x="4889702" y="6067187"/>
            <a:ext cx="4752976" cy="307777"/>
          </a:xfrm>
          <a:prstGeom prst="rect">
            <a:avLst/>
          </a:prstGeom>
          <a:noFill/>
        </p:spPr>
        <p:txBody>
          <a:bodyPr wrap="square" rtlCol="0">
            <a:spAutoFit/>
          </a:bodyPr>
          <a:lstStyle/>
          <a:p>
            <a:r>
              <a:rPr lang="en-US" sz="1400"/>
              <a:t>Source: </a:t>
            </a:r>
            <a:r>
              <a:rPr lang="en-US" sz="1400" err="1"/>
              <a:t>TradeMap</a:t>
            </a:r>
            <a:r>
              <a:rPr lang="en-US" sz="1400"/>
              <a:t>, chart by the author</a:t>
            </a:r>
          </a:p>
        </p:txBody>
      </p:sp>
      <p:sp>
        <p:nvSpPr>
          <p:cNvPr id="6" name="TextBox 5">
            <a:extLst>
              <a:ext uri="{FF2B5EF4-FFF2-40B4-BE49-F238E27FC236}">
                <a16:creationId xmlns:a16="http://schemas.microsoft.com/office/drawing/2014/main" id="{BF25395A-3BA8-488D-8701-0DED580BA52C}"/>
              </a:ext>
            </a:extLst>
          </p:cNvPr>
          <p:cNvSpPr txBox="1"/>
          <p:nvPr/>
        </p:nvSpPr>
        <p:spPr>
          <a:xfrm>
            <a:off x="9049407" y="5425216"/>
            <a:ext cx="1186543" cy="369332"/>
          </a:xfrm>
          <a:prstGeom prst="rect">
            <a:avLst/>
          </a:prstGeom>
          <a:noFill/>
        </p:spPr>
        <p:txBody>
          <a:bodyPr wrap="square" rtlCol="0">
            <a:spAutoFit/>
          </a:bodyPr>
          <a:lstStyle/>
          <a:p>
            <a:r>
              <a:rPr lang="en-US"/>
              <a:t>Year: 2019</a:t>
            </a:r>
          </a:p>
        </p:txBody>
      </p:sp>
      <p:sp>
        <p:nvSpPr>
          <p:cNvPr id="9" name="TextBox 8">
            <a:extLst>
              <a:ext uri="{FF2B5EF4-FFF2-40B4-BE49-F238E27FC236}">
                <a16:creationId xmlns:a16="http://schemas.microsoft.com/office/drawing/2014/main" id="{0FE481D4-CA7E-4901-6BA3-B78D433172F9}"/>
              </a:ext>
            </a:extLst>
          </p:cNvPr>
          <p:cNvSpPr txBox="1"/>
          <p:nvPr/>
        </p:nvSpPr>
        <p:spPr>
          <a:xfrm>
            <a:off x="4350493" y="734179"/>
            <a:ext cx="6707180" cy="369332"/>
          </a:xfrm>
          <a:prstGeom prst="rect">
            <a:avLst/>
          </a:prstGeom>
          <a:noFill/>
        </p:spPr>
        <p:txBody>
          <a:bodyPr wrap="square" rtlCol="0">
            <a:spAutoFit/>
          </a:bodyPr>
          <a:lstStyle/>
          <a:p>
            <a:r>
              <a:rPr lang="en-US" b="1"/>
              <a:t>The CAREC region’s (excluding the PRC) exports by product</a:t>
            </a:r>
          </a:p>
        </p:txBody>
      </p:sp>
    </p:spTree>
    <p:extLst>
      <p:ext uri="{BB962C8B-B14F-4D97-AF65-F5344CB8AC3E}">
        <p14:creationId xmlns:p14="http://schemas.microsoft.com/office/powerpoint/2010/main" val="2104627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0" y="1766335"/>
            <a:ext cx="3465182" cy="755536"/>
          </a:xfrm>
          <a:ln>
            <a:noFill/>
          </a:ln>
        </p:spPr>
        <p:txBody>
          <a:bodyPr>
            <a:noAutofit/>
          </a:bodyPr>
          <a:lstStyle/>
          <a:p>
            <a:r>
              <a:rPr lang="en-US" sz="2800" b="1">
                <a:solidFill>
                  <a:schemeClr val="bg1"/>
                </a:solidFill>
              </a:rPr>
              <a:t>Mongolia, the PRC, Turkmenistan, and Kazakhstan emit much more CO2 per unit GDP than the World on average. </a:t>
            </a:r>
          </a:p>
        </p:txBody>
      </p:sp>
      <p:sp>
        <p:nvSpPr>
          <p:cNvPr id="3" name="Slide Number Placeholder 2">
            <a:extLst>
              <a:ext uri="{FF2B5EF4-FFF2-40B4-BE49-F238E27FC236}">
                <a16:creationId xmlns:a16="http://schemas.microsoft.com/office/drawing/2014/main" id="{140BD592-27B3-441E-AE11-B1F990D12CCB}"/>
              </a:ext>
            </a:extLst>
          </p:cNvPr>
          <p:cNvSpPr>
            <a:spLocks noGrp="1"/>
          </p:cNvSpPr>
          <p:nvPr>
            <p:ph type="sldNum" sz="quarter" idx="12"/>
          </p:nvPr>
        </p:nvSpPr>
        <p:spPr>
          <a:xfrm>
            <a:off x="10972800" y="6356351"/>
            <a:ext cx="581025" cy="357185"/>
          </a:xfrm>
        </p:spPr>
        <p:txBody>
          <a:bodyPr/>
          <a:lstStyle/>
          <a:p>
            <a:pPr>
              <a:defRPr/>
            </a:pPr>
            <a:fld id="{5DA48BDE-B97F-4ABB-8F80-A48EEF87A807}" type="slidenum">
              <a:rPr lang="ru-RU" smtClean="0"/>
              <a:pPr>
                <a:defRPr/>
              </a:pPr>
              <a:t>9</a:t>
            </a:fld>
            <a:endParaRPr lang="ru-RU"/>
          </a:p>
        </p:txBody>
      </p:sp>
      <p:sp>
        <p:nvSpPr>
          <p:cNvPr id="12" name="TextBox 11">
            <a:extLst>
              <a:ext uri="{FF2B5EF4-FFF2-40B4-BE49-F238E27FC236}">
                <a16:creationId xmlns:a16="http://schemas.microsoft.com/office/drawing/2014/main" id="{D4472321-B4FD-4926-9B26-9BB0881DB665}"/>
              </a:ext>
            </a:extLst>
          </p:cNvPr>
          <p:cNvSpPr txBox="1"/>
          <p:nvPr/>
        </p:nvSpPr>
        <p:spPr>
          <a:xfrm>
            <a:off x="4235669" y="5710303"/>
            <a:ext cx="6537434" cy="523220"/>
          </a:xfrm>
          <a:prstGeom prst="rect">
            <a:avLst/>
          </a:prstGeom>
          <a:noFill/>
        </p:spPr>
        <p:txBody>
          <a:bodyPr wrap="square" rtlCol="0">
            <a:spAutoFit/>
          </a:bodyPr>
          <a:lstStyle/>
          <a:p>
            <a:r>
              <a:rPr lang="en-US" sz="1400"/>
              <a:t>Source: Emissions Database for Global Atmospheric Research (EDGAR), national statistics agencies,  calculations and chart by the author</a:t>
            </a:r>
          </a:p>
        </p:txBody>
      </p:sp>
      <p:pic>
        <p:nvPicPr>
          <p:cNvPr id="4" name="Picture 3">
            <a:extLst>
              <a:ext uri="{FF2B5EF4-FFF2-40B4-BE49-F238E27FC236}">
                <a16:creationId xmlns:a16="http://schemas.microsoft.com/office/drawing/2014/main" id="{E339A514-172A-4117-9243-CB03E8B3CDFB}"/>
              </a:ext>
            </a:extLst>
          </p:cNvPr>
          <p:cNvPicPr>
            <a:picLocks noChangeAspect="1"/>
          </p:cNvPicPr>
          <p:nvPr/>
        </p:nvPicPr>
        <p:blipFill>
          <a:blip r:embed="rId3"/>
          <a:stretch>
            <a:fillRect/>
          </a:stretch>
        </p:blipFill>
        <p:spPr>
          <a:xfrm>
            <a:off x="4022470" y="659007"/>
            <a:ext cx="7240842" cy="4928468"/>
          </a:xfrm>
          <a:prstGeom prst="rect">
            <a:avLst/>
          </a:prstGeom>
        </p:spPr>
      </p:pic>
      <p:pic>
        <p:nvPicPr>
          <p:cNvPr id="1026" name="Picture 2" descr="Geo explainer: carbon emissions - Geographical Magazine">
            <a:extLst>
              <a:ext uri="{FF2B5EF4-FFF2-40B4-BE49-F238E27FC236}">
                <a16:creationId xmlns:a16="http://schemas.microsoft.com/office/drawing/2014/main" id="{79FECF27-B1FF-4233-ABC5-73A6BD507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42138"/>
            <a:ext cx="3465182" cy="229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337912"/>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0bf39f-aee5-4194-a8cf-9eb94d977901">
      <Terms xmlns="http://schemas.microsoft.com/office/infopath/2007/PartnerControls"/>
    </lcf76f155ced4ddcb4097134ff3c332f>
    <TaxCatchAll xmlns="c1fdd505-2570-46c2-bd04-3e0f2d874cf5" xsi:nil="true"/>
    <SharedWithUsers xmlns="f668aa56-9285-4561-92d6-d6343913a899">
      <UserInfo>
        <DisplayName>Lyaziza G. Sabyrova</DisplayName>
        <AccountId>232</AccountId>
        <AccountType/>
      </UserInfo>
      <UserInfo>
        <DisplayName>Saad Abdullah Paracha</DisplayName>
        <AccountId>133</AccountId>
        <AccountType/>
      </UserInfo>
      <UserInfo>
        <DisplayName>Reneli Gloria</DisplayName>
        <AccountId>705</AccountId>
        <AccountType/>
      </UserInfo>
      <UserInfo>
        <DisplayName>Mary Ann Magadia</DisplayName>
        <AccountId>215</AccountId>
        <AccountType/>
      </UserInfo>
      <UserInfo>
        <DisplayName>Gulshat Raissova</DisplayName>
        <AccountId>599</AccountId>
        <AccountType/>
      </UserInfo>
      <UserInfo>
        <DisplayName>Alzeus R. Alzate</DisplayName>
        <AccountId>119</AccountId>
        <AccountType/>
      </UserInfo>
      <UserInfo>
        <DisplayName>Laifei Xiong</DisplayName>
        <AccountId>275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3E7D64-EDCE-4A0D-AEF6-914DF3E9A17F}">
  <ds:schemaRefs>
    <ds:schemaRef ds:uri="http://schemas.microsoft.com/sharepoint/v3/contenttype/forms"/>
  </ds:schemaRefs>
</ds:datastoreItem>
</file>

<file path=customXml/itemProps2.xml><?xml version="1.0" encoding="utf-8"?>
<ds:datastoreItem xmlns:ds="http://schemas.openxmlformats.org/officeDocument/2006/customXml" ds:itemID="{13F327DD-B5F7-49B2-928C-6FE3DE01228F}">
  <ds:schemaRefs>
    <ds:schemaRef ds:uri="4d0bf39f-aee5-4194-a8cf-9eb94d977901"/>
    <ds:schemaRef ds:uri="c1fdd505-2570-46c2-bd04-3e0f2d874cf5"/>
    <ds:schemaRef ds:uri="f668aa56-9285-4561-92d6-d6343913a8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8728125-BCBB-4000-94E8-02FB02CCB056}">
  <ds:schemaRefs>
    <ds:schemaRef ds:uri="4d0bf39f-aee5-4194-a8cf-9eb94d977901"/>
    <ds:schemaRef ds:uri="c1fdd505-2570-46c2-bd04-3e0f2d874cf5"/>
    <ds:schemaRef ds:uri="f668aa56-9285-4561-92d6-d6343913a8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Frame</Template>
  <Application>Microsoft Office PowerPoint</Application>
  <PresentationFormat>Widescreen</PresentationFormat>
  <Slides>48</Slides>
  <Notes>8</Notes>
  <HiddenSlides>0</HiddenSlide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Frame</vt:lpstr>
      <vt:lpstr>Office Theme</vt:lpstr>
      <vt:lpstr>2_Office Theme</vt:lpstr>
      <vt:lpstr>PowerPoint Presentation</vt:lpstr>
      <vt:lpstr>CAREC Post-Pandemic Framework for Green, Sustainable and Inclusive Recovery</vt:lpstr>
      <vt:lpstr>Background: Heightened need for overcoming old and new economic challenges</vt:lpstr>
      <vt:lpstr>PowerPoint Presentation</vt:lpstr>
      <vt:lpstr>K-shaped recovery?   To some extent, more so by population groups and sectors; hospitality, impact from remittances…</vt:lpstr>
      <vt:lpstr>Economic policies:   broadly successful, but challenges remain,  e.g. the fiscal space has narrowed  </vt:lpstr>
      <vt:lpstr>Climate change  is altering environmental conditions, and the CAREC region is strongly exposed.</vt:lpstr>
      <vt:lpstr>Challenge decarbonization : more than one-half of CAREC (excluding PRC) exports are mineral fuels.   The rest is also highly energy- and water-intensive.</vt:lpstr>
      <vt:lpstr>Mongolia, the PRC, Turkmenistan, and Kazakhstan emit much more CO2 per unit GDP than the World on average. </vt:lpstr>
      <vt:lpstr>Low income and poverty, though generally improved, remain a serious issue. </vt:lpstr>
      <vt:lpstr>Topics for recommendations</vt:lpstr>
      <vt:lpstr>Timeline</vt:lpstr>
      <vt:lpstr>Next steps</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Concept – Digital Platform</vt:lpstr>
      <vt:lpstr>PowerPoint Presentation</vt:lpstr>
      <vt:lpstr>  Background </vt:lpstr>
      <vt:lpstr>Climate Scoping Study:  Purpose</vt:lpstr>
      <vt:lpstr>Climate Scoping  Study:  Outline</vt:lpstr>
      <vt:lpstr>Climate  Scoping Study: Approach</vt:lpstr>
      <vt:lpstr>Climate Scoping Study: Timeline</vt:lpstr>
      <vt:lpstr>CAREC Institute Progress 2022 </vt:lpstr>
      <vt:lpstr>Institutional Development</vt:lpstr>
      <vt:lpstr>PowerPoint Presentation</vt:lpstr>
      <vt:lpstr>Chief Economist Team</vt:lpstr>
      <vt:lpstr>Research, Capacity Building and Knowledge Management </vt:lpstr>
      <vt:lpstr>Research </vt:lpstr>
      <vt:lpstr>Capacity Building:  Concept</vt:lpstr>
      <vt:lpstr>Capacity Building:  Statistics</vt:lpstr>
      <vt:lpstr>Knowledge Management</vt:lpstr>
      <vt:lpstr>Knowledge Management</vt:lpstr>
      <vt:lpstr>Central Asia Regional Economic Cooperation (CAREC) Institute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Ilhom Abdulloev</dc:creator>
  <cp:revision>1</cp:revision>
  <cp:lastPrinted>2022-06-28T03:33:59Z</cp:lastPrinted>
  <dcterms:created xsi:type="dcterms:W3CDTF">2022-04-26T13:01:08Z</dcterms:created>
  <dcterms:modified xsi:type="dcterms:W3CDTF">2022-06-28T04:36:47Z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MSIP_Label_817d4574-7375-4d17-b29c-6e4c6df0fcb0_Enabled">
    <vt:lpwstr>true</vt:lpwstr>
  </property>
  <property fmtid="{D5CDD505-2E9C-101B-9397-08002B2CF9AE}" pid="4" name="MSIP_Label_817d4574-7375-4d17-b29c-6e4c6df0fcb0_SetDate">
    <vt:lpwstr>2022-06-23T05:37:51Z</vt:lpwstr>
  </property>
  <property fmtid="{D5CDD505-2E9C-101B-9397-08002B2CF9AE}" pid="5" name="MSIP_Label_817d4574-7375-4d17-b29c-6e4c6df0fcb0_Method">
    <vt:lpwstr>Standard</vt:lpwstr>
  </property>
  <property fmtid="{D5CDD505-2E9C-101B-9397-08002B2CF9AE}" pid="6" name="MSIP_Label_817d4574-7375-4d17-b29c-6e4c6df0fcb0_Name">
    <vt:lpwstr>ADB Internal</vt:lpwstr>
  </property>
  <property fmtid="{D5CDD505-2E9C-101B-9397-08002B2CF9AE}" pid="7" name="MSIP_Label_817d4574-7375-4d17-b29c-6e4c6df0fcb0_SiteId">
    <vt:lpwstr>9495d6bb-41c2-4c58-848f-92e52cf3d640</vt:lpwstr>
  </property>
  <property fmtid="{D5CDD505-2E9C-101B-9397-08002B2CF9AE}" pid="8" name="MSIP_Label_817d4574-7375-4d17-b29c-6e4c6df0fcb0_ActionId">
    <vt:lpwstr>c4a74342-3563-4de0-b205-5fc5f5eb620f</vt:lpwstr>
  </property>
  <property fmtid="{D5CDD505-2E9C-101B-9397-08002B2CF9AE}" pid="9" name="MSIP_Label_817d4574-7375-4d17-b29c-6e4c6df0fcb0_ContentBits">
    <vt:lpwstr>2</vt:lpwstr>
  </property>
  <property fmtid="{D5CDD505-2E9C-101B-9397-08002B2CF9AE}" pid="10" name="ClassificationContentMarkingFooterLocations">
    <vt:lpwstr>Frame:11\Office Theme:8\2_Office Theme:8</vt:lpwstr>
  </property>
  <property fmtid="{D5CDD505-2E9C-101B-9397-08002B2CF9AE}" pid="11" name="ClassificationContentMarkingFooterText">
    <vt:lpwstr>INTERNAL. This information is accessible to ADB Management and staff. It may be shared outside ADB with appropriate permission.</vt:lpwstr>
  </property>
  <property fmtid="{D5CDD505-2E9C-101B-9397-08002B2CF9AE}" pid="12" name="MediaServiceImageTags">
    <vt:lpwstr/>
  </property>
</Properties>
</file>