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DB3D8-5B8B-41F3-AB62-F08C70AF2876}" type="datetimeFigureOut">
              <a:rPr lang="en-US" smtClean="0"/>
              <a:t>10/06/2023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CC2F5-2E38-49B4-A162-1CEE1143C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4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A6F916-C28C-ED45-811A-744DB773F3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81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5">
            <a:extLst>
              <a:ext uri="{FF2B5EF4-FFF2-40B4-BE49-F238E27FC236}">
                <a16:creationId xmlns:a16="http://schemas.microsoft.com/office/drawing/2014/main" id="{0DB6712F-B365-DA4E-9CA0-74F337434899}"/>
              </a:ext>
            </a:extLst>
          </p:cNvPr>
          <p:cNvSpPr txBox="1"/>
          <p:nvPr userDrawn="1"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8C7E3-76A5-0A4C-8984-F8DFF11A98F5}"/>
              </a:ext>
            </a:extLst>
          </p:cNvPr>
          <p:cNvSpPr/>
          <p:nvPr userDrawn="1"/>
        </p:nvSpPr>
        <p:spPr>
          <a:xfrm>
            <a:off x="1236134" y="6289666"/>
            <a:ext cx="97197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Internal Project Team Presentation 18.03.2022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847656-5D52-9A4B-B1EB-E2E8AE0F4EF9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5FD1140-DA54-8347-AFA1-BDF7FE506B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968EF2-CDB3-C347-8A50-E693D12EC8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8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27D8F-5BE9-4D23-9631-D6C9872AB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30A21-199D-41AE-986B-912EEC5C1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4E13F-3AC2-449B-95DD-FFF97B14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1636-BFF2-4E35-8CF1-9054137052FA}" type="datetimeFigureOut">
              <a:rPr lang="en-US" smtClean="0"/>
              <a:t>10/06/2023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36630-6B32-4077-B5CD-056373AE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A0D3-6DEB-4D29-92D4-105C2A09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3321-851B-4985-8465-6B8C61693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3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66944838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22D026E-9ADA-18DF-069E-5F168E57CB8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208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370050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79AD2-52A6-40AA-A8BF-2F1676AA7E86}"/>
              </a:ext>
            </a:extLst>
          </p:cNvPr>
          <p:cNvSpPr txBox="1"/>
          <p:nvPr/>
        </p:nvSpPr>
        <p:spPr>
          <a:xfrm>
            <a:off x="532544" y="0"/>
            <a:ext cx="11126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/>
                <a:ea typeface="+mn-ea"/>
                <a:cs typeface="Arial" panose="020B0604020202020204" pitchFamily="34" charset="0"/>
              </a:rPr>
              <a:t>TA 9776 – Sustainable Tourism Development in the CAREC Region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C70560-F7F9-4DF7-8C86-9AAF420CA0E7}"/>
              </a:ext>
            </a:extLst>
          </p:cNvPr>
          <p:cNvSpPr txBox="1"/>
          <p:nvPr/>
        </p:nvSpPr>
        <p:spPr>
          <a:xfrm>
            <a:off x="186128" y="665520"/>
            <a:ext cx="114733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6EB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 3 - Institutional capacity of tourism authorities and exchange of information enhanced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68AC89F-6AEF-40EE-A3AA-7607C7AB9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147866"/>
              </p:ext>
            </p:extLst>
          </p:nvPr>
        </p:nvGraphicFramePr>
        <p:xfrm>
          <a:off x="186985" y="1366552"/>
          <a:ext cx="11818030" cy="510450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160851">
                  <a:extLst>
                    <a:ext uri="{9D8B030D-6E8A-4147-A177-3AD203B41FA5}">
                      <a16:colId xmlns:a16="http://schemas.microsoft.com/office/drawing/2014/main" val="2390856439"/>
                    </a:ext>
                  </a:extLst>
                </a:gridCol>
                <a:gridCol w="8657179">
                  <a:extLst>
                    <a:ext uri="{9D8B030D-6E8A-4147-A177-3AD203B41FA5}">
                      <a16:colId xmlns:a16="http://schemas.microsoft.com/office/drawing/2014/main" val="3987136636"/>
                    </a:ext>
                  </a:extLst>
                </a:gridCol>
              </a:tblGrid>
              <a:tr h="277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OUTPUT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bg1"/>
                          </a:solidFill>
                          <a:latin typeface="+mn-lt"/>
                        </a:rPr>
                        <a:t>ACTIVITY</a:t>
                      </a:r>
                      <a:endParaRPr lang="en-US" sz="160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168826"/>
                  </a:ext>
                </a:extLst>
              </a:tr>
              <a:tr h="1284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ADB Guiding Principles to Tourism Development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3-Pillar Approach: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Conservation &amp; Safeguarding of current attractions (Resource Health)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Diversity &amp; Spread tourism opportunities and participation (Resilience)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Benefit Optimization (Value creation)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Across the 3-pillars, identify requirements/opportunities for: [a] Physical Infrastructure, [b] Governance &amp; [c] Organization and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379556"/>
                  </a:ext>
                </a:extLst>
              </a:tr>
              <a:tr h="680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Conduct capacity building activities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Reflect guiding principles and market situation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Introduce certified, continuous learning while remaining flexible to market developments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CAREC Designated Certification Course in Tourism 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Development of certification courses in cooperation with GIZ: self-paced online learning format complemented with on-site training (where possible) on specific topics around regional cooperation in tourism.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98237"/>
                  </a:ext>
                </a:extLst>
              </a:tr>
              <a:tr h="10832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Open to public and private sector stakeholders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Utilization and adaptation of proven e-learning platform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Coast efficient/ Cost recovery options to be explored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Ability to include ‘future’ topics including special insights (time sensitive)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“CAREC” branded to support regional focus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436399"/>
                  </a:ext>
                </a:extLst>
              </a:tr>
              <a:tr h="59346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Designated coordinator/contact person to support learning process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77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505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32F01B26-5193-498D-BD6A-70E052DF3512}"/>
</file>

<file path=customXml/itemProps2.xml><?xml version="1.0" encoding="utf-8"?>
<ds:datastoreItem xmlns:ds="http://schemas.openxmlformats.org/officeDocument/2006/customXml" ds:itemID="{58F72529-D8CB-4A7F-A079-05A183DBB4B1}"/>
</file>

<file path=customXml/itemProps3.xml><?xml version="1.0" encoding="utf-8"?>
<ds:datastoreItem xmlns:ds="http://schemas.openxmlformats.org/officeDocument/2006/customXml" ds:itemID="{F31576F9-204F-406D-B217-C747FBE68C0C}"/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200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blank</vt:lpstr>
      <vt:lpstr>think-cell Folie</vt:lpstr>
      <vt:lpstr>PowerPoint Presentation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Wouterus A. Schalken</dc:creator>
  <cp:lastModifiedBy>Wouter Schalken</cp:lastModifiedBy>
  <cp:revision>6</cp:revision>
  <dcterms:created xsi:type="dcterms:W3CDTF">2023-05-09T00:36:41Z</dcterms:created>
  <dcterms:modified xsi:type="dcterms:W3CDTF">2023-06-11T03:59:12Z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2023-05-09T00:37:01Z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899e6346-865a-4ba1-b8aa-d2bf3ea025cd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blank:3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