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63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ca89ef4af_1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ca89ef4af_1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90abec45e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990abec4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6ab578e3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6ab578e3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b2d842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b2d842b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b2d842b47_0_6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eb2d842b4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61feac0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61feac0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761feac0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761feac0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761feac0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761feac0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761feac0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761feac0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b2d842b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eb2d842b4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3"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3">
  <p:cSld name="BLANK_2">
    <p:bg>
      <p:bgPr>
        <a:solidFill>
          <a:srgbClr val="F2F2F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4">
  <p:cSld name="BLANK_2_1">
    <p:bg>
      <p:bgPr>
        <a:solidFill>
          <a:srgbClr val="F2F2F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/>
          </a:p>
        </p:txBody>
      </p:sp>
      <p:sp>
        <p:nvSpPr>
          <p:cNvPr id="17" name="Google Shape;17;p5"/>
          <p:cNvSpPr/>
          <p:nvPr/>
        </p:nvSpPr>
        <p:spPr>
          <a:xfrm>
            <a:off x="257372" y="48177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5">
  <p:cSld name="BLANK_2_1_2">
    <p:bg>
      <p:bgPr>
        <a:solidFill>
          <a:srgbClr val="F2F2F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alphaLcPeriod"/>
              <a:defRPr sz="900">
                <a:solidFill>
                  <a:schemeClr val="dk1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romanLcPeriod"/>
              <a:defRPr sz="900">
                <a:solidFill>
                  <a:schemeClr val="dk1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900">
                <a:solidFill>
                  <a:schemeClr val="dk1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 sz="900">
                <a:solidFill>
                  <a:schemeClr val="dk1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 sz="900">
                <a:solidFill>
                  <a:schemeClr val="dk1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900">
                <a:solidFill>
                  <a:schemeClr val="dk1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 sz="900">
                <a:solidFill>
                  <a:schemeClr val="dk1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55555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/>
          </a:p>
        </p:txBody>
      </p:sp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5555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22" name="Google Shape;22;p6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55555A"/>
                </a:solidFill>
              </a:rPr>
              <a:t>Nom de la présentation</a:t>
            </a:r>
            <a:endParaRPr sz="600" i="1">
              <a:solidFill>
                <a:srgbClr val="55555A"/>
              </a:solidFill>
            </a:endParaRPr>
          </a:p>
        </p:txBody>
      </p:sp>
      <p:sp>
        <p:nvSpPr>
          <p:cNvPr id="23" name="Google Shape;23;p6"/>
          <p:cNvSpPr/>
          <p:nvPr/>
        </p:nvSpPr>
        <p:spPr>
          <a:xfrm>
            <a:off x="257372" y="48177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5 1">
  <p:cSld name="BLANK_2_1_2_1">
    <p:bg>
      <p:bgPr>
        <a:solidFill>
          <a:srgbClr val="E95F47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AutoNum type="arabicPeriod"/>
              <a:defRPr sz="1100">
                <a:solidFill>
                  <a:srgbClr val="FFFFFF"/>
                </a:solidFill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lphaLcPeriod"/>
              <a:defRPr sz="900">
                <a:solidFill>
                  <a:srgbClr val="FFFFFF"/>
                </a:solidFill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romanLcPeriod"/>
              <a:defRPr sz="900">
                <a:solidFill>
                  <a:srgbClr val="FFFFFF"/>
                </a:solidFill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rabicPeriod"/>
              <a:defRPr sz="900">
                <a:solidFill>
                  <a:srgbClr val="FFFFFF"/>
                </a:solidFill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lphaLcPeriod"/>
              <a:defRPr sz="900">
                <a:solidFill>
                  <a:srgbClr val="FFFFFF"/>
                </a:solidFill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romanLcPeriod"/>
              <a:defRPr sz="900">
                <a:solidFill>
                  <a:srgbClr val="FFFFFF"/>
                </a:solidFill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rabicPeriod"/>
              <a:defRPr sz="900">
                <a:solidFill>
                  <a:srgbClr val="FFFFFF"/>
                </a:solidFill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lphaLcPeriod"/>
              <a:defRPr sz="900">
                <a:solidFill>
                  <a:srgbClr val="FFFFFF"/>
                </a:solidFill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romanLcPeriod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</a:rPr>
              <a:t>Nom de la présentation</a:t>
            </a:r>
            <a:endParaRPr sz="600" i="1">
              <a:solidFill>
                <a:srgbClr val="FFFFFF"/>
              </a:solidFill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257372" y="48177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- corail - 1">
  <p:cSld name="BLANK_1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>
              <a:solidFill>
                <a:schemeClr val="tx1"/>
              </a:solidFill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464600" y="3078450"/>
            <a:ext cx="3668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86675" y="144585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- corail - 2">
  <p:cSld name="BLANK_1_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300" i="0">
              <a:solidFill>
                <a:schemeClr val="tx1"/>
              </a:solidFill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760700" y="3078450"/>
            <a:ext cx="289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438475" y="144586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FCC08-DCFF-D4C8-B91C-3BBE2CE3A7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42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1464600" y="3533250"/>
            <a:ext cx="6703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Chahine Boutouila, Development Director Central Asia, Veolia Group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Tbilisi, Georgia – November 28-29, 2023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686674" y="1735075"/>
            <a:ext cx="6767859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CAREC Energy Investment Forum</a:t>
            </a:r>
            <a:br>
              <a:rPr lang="fr" sz="2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" sz="2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drives success in long-term energy PPPs?</a:t>
            </a:r>
            <a:endParaRPr sz="25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1464600" y="1735075"/>
            <a:ext cx="88800" cy="109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" name="Google Shape;48;p10" descr="Veol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39039"/>
            <a:ext cx="9144001" cy="58291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1</a:t>
            </a:fld>
            <a:endParaRPr sz="1300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650435" y="3033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10</a:t>
            </a:fld>
            <a:endParaRPr sz="1400" i="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738350" y="330500"/>
            <a:ext cx="59418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667450" y="1307675"/>
            <a:ext cx="7638300" cy="3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#2 aims to share contextual information of legacy systems, challenges and opportunities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#3 aims to explain how we developed this flagship project of Tashkent, giving food for thoughts on how to enlarge portfolio of PPP projects while enjoying different perspectives and execution timeframes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#4 aims to present the Tashkent DH project through key numbers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#5 touches upon the energy security issues and needs for thoughtful diversification of energy sources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#6 highlights importance of knowledge and workmanship to optimize and expand infrastructure assets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#7 deals with consequences of not planning holistically and systemically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#8 shows the path towards building a Special Heating Plan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Legacy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context</a:t>
            </a:r>
            <a:endParaRPr sz="2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2</a:t>
            </a:fld>
            <a:endParaRPr sz="1400" i="0"/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625" y="1502600"/>
            <a:ext cx="4774751" cy="25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Tashkent DH</a:t>
            </a:r>
            <a:endParaRPr sz="2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Development model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3</a:t>
            </a:fld>
            <a:endParaRPr sz="1400" i="0"/>
          </a:p>
        </p:txBody>
      </p:sp>
      <p:cxnSp>
        <p:nvCxnSpPr>
          <p:cNvPr id="65" name="Google Shape;65;p12"/>
          <p:cNvCxnSpPr>
            <a:stCxn id="66" idx="6"/>
            <a:endCxn id="67" idx="2"/>
          </p:cNvCxnSpPr>
          <p:nvPr/>
        </p:nvCxnSpPr>
        <p:spPr>
          <a:xfrm>
            <a:off x="1538763" y="3790950"/>
            <a:ext cx="473700" cy="7836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2"/>
          <p:cNvCxnSpPr>
            <a:stCxn id="66" idx="6"/>
            <a:endCxn id="69" idx="2"/>
          </p:cNvCxnSpPr>
          <p:nvPr/>
        </p:nvCxnSpPr>
        <p:spPr>
          <a:xfrm rot="10800000" flipH="1">
            <a:off x="1538763" y="3007350"/>
            <a:ext cx="473700" cy="7836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2"/>
          <p:cNvCxnSpPr>
            <a:stCxn id="71" idx="3"/>
            <a:endCxn id="72" idx="2"/>
          </p:cNvCxnSpPr>
          <p:nvPr/>
        </p:nvCxnSpPr>
        <p:spPr>
          <a:xfrm rot="10800000" flipH="1">
            <a:off x="3368688" y="2626350"/>
            <a:ext cx="510000" cy="38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2"/>
          <p:cNvCxnSpPr>
            <a:stCxn id="71" idx="3"/>
            <a:endCxn id="74" idx="2"/>
          </p:cNvCxnSpPr>
          <p:nvPr/>
        </p:nvCxnSpPr>
        <p:spPr>
          <a:xfrm>
            <a:off x="3368688" y="3007350"/>
            <a:ext cx="510000" cy="366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5" name="Google Shape;75;p12"/>
          <p:cNvGrpSpPr/>
          <p:nvPr/>
        </p:nvGrpSpPr>
        <p:grpSpPr>
          <a:xfrm>
            <a:off x="3878688" y="2466750"/>
            <a:ext cx="1356300" cy="319200"/>
            <a:chOff x="3802488" y="1247550"/>
            <a:chExt cx="1356300" cy="319200"/>
          </a:xfrm>
        </p:grpSpPr>
        <p:sp>
          <p:nvSpPr>
            <p:cNvPr id="76" name="Google Shape;76;p12"/>
            <p:cNvSpPr/>
            <p:nvPr/>
          </p:nvSpPr>
          <p:spPr>
            <a:xfrm>
              <a:off x="3976488" y="12475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Unsolicited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3802488" y="13201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12"/>
          <p:cNvGrpSpPr/>
          <p:nvPr/>
        </p:nvGrpSpPr>
        <p:grpSpPr>
          <a:xfrm>
            <a:off x="2012388" y="2847750"/>
            <a:ext cx="1356300" cy="319200"/>
            <a:chOff x="1936188" y="1628550"/>
            <a:chExt cx="1356300" cy="319200"/>
          </a:xfrm>
        </p:grpSpPr>
        <p:sp>
          <p:nvSpPr>
            <p:cNvPr id="71" name="Google Shape;71;p12"/>
            <p:cNvSpPr/>
            <p:nvPr/>
          </p:nvSpPr>
          <p:spPr>
            <a:xfrm>
              <a:off x="2110188" y="16285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External</a:t>
              </a:r>
              <a:endParaRPr sz="11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1936188" y="1701150"/>
              <a:ext cx="174000" cy="174000"/>
            </a:xfrm>
            <a:prstGeom prst="ellipse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8" name="Google Shape;78;p12"/>
          <p:cNvGrpSpPr/>
          <p:nvPr/>
        </p:nvGrpSpPr>
        <p:grpSpPr>
          <a:xfrm>
            <a:off x="176488" y="3631350"/>
            <a:ext cx="1362275" cy="319200"/>
            <a:chOff x="100288" y="2412150"/>
            <a:chExt cx="1362275" cy="319200"/>
          </a:xfrm>
        </p:grpSpPr>
        <p:sp>
          <p:nvSpPr>
            <p:cNvPr id="79" name="Google Shape;79;p12"/>
            <p:cNvSpPr/>
            <p:nvPr/>
          </p:nvSpPr>
          <p:spPr>
            <a:xfrm>
              <a:off x="100288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Proposals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1288563" y="2484750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12"/>
          <p:cNvGrpSpPr/>
          <p:nvPr/>
        </p:nvGrpSpPr>
        <p:grpSpPr>
          <a:xfrm>
            <a:off x="2012388" y="4414950"/>
            <a:ext cx="1356300" cy="319200"/>
            <a:chOff x="1936188" y="3195750"/>
            <a:chExt cx="1356300" cy="319200"/>
          </a:xfrm>
        </p:grpSpPr>
        <p:sp>
          <p:nvSpPr>
            <p:cNvPr id="81" name="Google Shape;81;p12"/>
            <p:cNvSpPr/>
            <p:nvPr/>
          </p:nvSpPr>
          <p:spPr>
            <a:xfrm>
              <a:off x="2110188" y="31957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Internal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12"/>
            <p:cNvSpPr/>
            <p:nvPr/>
          </p:nvSpPr>
          <p:spPr>
            <a:xfrm>
              <a:off x="1936188" y="3268350"/>
              <a:ext cx="174000" cy="174000"/>
            </a:xfrm>
            <a:prstGeom prst="ellipse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" name="Google Shape;82;p12"/>
          <p:cNvGrpSpPr/>
          <p:nvPr/>
        </p:nvGrpSpPr>
        <p:grpSpPr>
          <a:xfrm>
            <a:off x="3878688" y="3228750"/>
            <a:ext cx="1356300" cy="319200"/>
            <a:chOff x="3802488" y="2009550"/>
            <a:chExt cx="1356300" cy="319200"/>
          </a:xfrm>
        </p:grpSpPr>
        <p:sp>
          <p:nvSpPr>
            <p:cNvPr id="83" name="Google Shape;83;p12"/>
            <p:cNvSpPr/>
            <p:nvPr/>
          </p:nvSpPr>
          <p:spPr>
            <a:xfrm>
              <a:off x="3976488" y="20095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Solicited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3802488" y="20674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4" name="Google Shape;84;p12"/>
          <p:cNvCxnSpPr>
            <a:stCxn id="85" idx="3"/>
            <a:endCxn id="86" idx="2"/>
          </p:cNvCxnSpPr>
          <p:nvPr/>
        </p:nvCxnSpPr>
        <p:spPr>
          <a:xfrm>
            <a:off x="6986313" y="2626350"/>
            <a:ext cx="368700" cy="3807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2"/>
          <p:cNvSpPr/>
          <p:nvPr/>
        </p:nvSpPr>
        <p:spPr>
          <a:xfrm>
            <a:off x="7529153" y="2847450"/>
            <a:ext cx="1429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Tender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7355138" y="2920050"/>
            <a:ext cx="174000" cy="174000"/>
          </a:xfrm>
          <a:prstGeom prst="ellipse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7529152" y="2085450"/>
            <a:ext cx="1429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Bilateral negotiations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7355138" y="2158050"/>
            <a:ext cx="174000" cy="174000"/>
          </a:xfrm>
          <a:prstGeom prst="ellipse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12"/>
          <p:cNvCxnSpPr>
            <a:stCxn id="85" idx="3"/>
            <a:endCxn id="89" idx="2"/>
          </p:cNvCxnSpPr>
          <p:nvPr/>
        </p:nvCxnSpPr>
        <p:spPr>
          <a:xfrm rot="10800000" flipH="1">
            <a:off x="6986313" y="2245050"/>
            <a:ext cx="368700" cy="3813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2"/>
          <p:cNvCxnSpPr>
            <a:stCxn id="92" idx="3"/>
            <a:endCxn id="93" idx="2"/>
          </p:cNvCxnSpPr>
          <p:nvPr/>
        </p:nvCxnSpPr>
        <p:spPr>
          <a:xfrm>
            <a:off x="5120013" y="2625750"/>
            <a:ext cx="510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" name="Google Shape;94;p12"/>
          <p:cNvGrpSpPr/>
          <p:nvPr/>
        </p:nvGrpSpPr>
        <p:grpSpPr>
          <a:xfrm>
            <a:off x="5630013" y="2466750"/>
            <a:ext cx="1356300" cy="319200"/>
            <a:chOff x="7535013" y="3576750"/>
            <a:chExt cx="1356300" cy="319200"/>
          </a:xfrm>
        </p:grpSpPr>
        <p:sp>
          <p:nvSpPr>
            <p:cNvPr id="85" name="Google Shape;85;p12"/>
            <p:cNvSpPr/>
            <p:nvPr/>
          </p:nvSpPr>
          <p:spPr>
            <a:xfrm>
              <a:off x="7709013" y="35767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Call for challengers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7535013" y="36493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2"/>
          <p:cNvSpPr/>
          <p:nvPr/>
        </p:nvSpPr>
        <p:spPr>
          <a:xfrm rot="-5400000">
            <a:off x="6241975" y="-595400"/>
            <a:ext cx="300600" cy="4934100"/>
          </a:xfrm>
          <a:prstGeom prst="rightBrace">
            <a:avLst>
              <a:gd name="adj1" fmla="val 50000"/>
              <a:gd name="adj2" fmla="val 5006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3925225" y="1342075"/>
            <a:ext cx="49341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ADB = Transaction Advisor for Tashkent municipality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4</a:t>
            </a:fld>
            <a:endParaRPr sz="1400" i="0">
              <a:solidFill>
                <a:srgbClr val="000000"/>
              </a:solidFill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Tashkent DH</a:t>
            </a:r>
            <a:endParaRPr sz="14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perimeter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312595" y="1562300"/>
            <a:ext cx="1678309" cy="2917479"/>
            <a:chOff x="1118220" y="283725"/>
            <a:chExt cx="2090830" cy="4076400"/>
          </a:xfrm>
        </p:grpSpPr>
        <p:sp>
          <p:nvSpPr>
            <p:cNvPr id="105" name="Google Shape;105;p1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18220" y="341749"/>
              <a:ext cx="2030400" cy="2762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141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233919" y="1145613"/>
              <a:ext cx="1815000" cy="19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years</a:t>
              </a:r>
              <a:r>
                <a:rPr lang="fr">
                  <a:solidFill>
                    <a:srgbClr val="41414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of PPP contract, started on 1 July 2022</a:t>
              </a:r>
              <a:endPara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500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2022713" y="1562300"/>
            <a:ext cx="1678319" cy="2917479"/>
            <a:chOff x="1118208" y="283725"/>
            <a:chExt cx="2090842" cy="4076400"/>
          </a:xfrm>
        </p:grpSpPr>
        <p:sp>
          <p:nvSpPr>
            <p:cNvPr id="110" name="Google Shape;110;p1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1118208" y="341749"/>
              <a:ext cx="2030400" cy="2736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141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233917" y="1145614"/>
              <a:ext cx="1815000" cy="19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employees</a:t>
              </a:r>
              <a:r>
                <a:rPr lang="fr">
                  <a:solidFill>
                    <a:srgbClr val="41414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hired and trained by Veolia Energy Tashkent</a:t>
              </a:r>
              <a:endPara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500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3,200</a:t>
              </a:r>
              <a:endParaRPr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3732831" y="1562300"/>
            <a:ext cx="1678328" cy="2917479"/>
            <a:chOff x="1118196" y="283725"/>
            <a:chExt cx="2090854" cy="4076400"/>
          </a:xfrm>
        </p:grpSpPr>
        <p:sp>
          <p:nvSpPr>
            <p:cNvPr id="115" name="Google Shape;115;p1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1118196" y="341749"/>
              <a:ext cx="2030400" cy="2719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141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233948" y="1145613"/>
              <a:ext cx="1815000" cy="19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inhabitants</a:t>
              </a:r>
              <a:r>
                <a:rPr lang="fr">
                  <a:solidFill>
                    <a:srgbClr val="41414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+ 10,000 legal entities serviced </a:t>
              </a:r>
              <a:endPara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500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1,200,000</a:t>
              </a:r>
              <a:endParaRPr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5442977" y="1562300"/>
            <a:ext cx="1678310" cy="2917479"/>
            <a:chOff x="1118219" y="283725"/>
            <a:chExt cx="2090831" cy="4076400"/>
          </a:xfrm>
        </p:grpSpPr>
        <p:sp>
          <p:nvSpPr>
            <p:cNvPr id="120" name="Google Shape;120;p1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18219" y="341749"/>
              <a:ext cx="2030400" cy="2702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141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33912" y="1145613"/>
              <a:ext cx="1815000" cy="18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km</a:t>
              </a:r>
              <a:r>
                <a:rPr lang="fr">
                  <a:solidFill>
                    <a:srgbClr val="41414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of networks operating under open system</a:t>
              </a:r>
              <a:endPara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500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1,500 </a:t>
              </a:r>
              <a:endParaRPr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7153096" y="1562300"/>
            <a:ext cx="1678319" cy="2917479"/>
            <a:chOff x="1118208" y="283725"/>
            <a:chExt cx="2090842" cy="4076400"/>
          </a:xfrm>
        </p:grpSpPr>
        <p:sp>
          <p:nvSpPr>
            <p:cNvPr id="125" name="Google Shape;125;p1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118208" y="341749"/>
              <a:ext cx="2030400" cy="2685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141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233910" y="1145613"/>
              <a:ext cx="1815000" cy="18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GWh</a:t>
              </a:r>
              <a:r>
                <a:rPr lang="fr">
                  <a:solidFill>
                    <a:srgbClr val="41414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of heat energy through 10 central boiler houses and 1 CHP plant</a:t>
              </a:r>
              <a:endPara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500" b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7.3</a:t>
              </a:r>
              <a:endParaRPr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Fuel reliability</a:t>
            </a: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challenge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5</a:t>
            </a:fld>
            <a:endParaRPr sz="1400" i="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650" y="1548825"/>
            <a:ext cx="3930701" cy="26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38351" y="404675"/>
            <a:ext cx="49062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</a:t>
            </a:r>
            <a:endParaRPr sz="2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challenge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6</a:t>
            </a:fld>
            <a:endParaRPr sz="1400" i="0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437" y="1618200"/>
            <a:ext cx="4455125" cy="25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738349" y="404675"/>
            <a:ext cx="41823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Complexity</a:t>
            </a:r>
            <a:endParaRPr sz="2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challenge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7</a:t>
            </a:fld>
            <a:endParaRPr sz="1400" i="0"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50" y="1357324"/>
            <a:ext cx="3039449" cy="29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4">
            <a:alphaModFix/>
          </a:blip>
          <a:srcRect b="882"/>
          <a:stretch/>
        </p:blipFill>
        <p:spPr>
          <a:xfrm>
            <a:off x="5541176" y="953174"/>
            <a:ext cx="2383200" cy="13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D:\Users\cyril.robin\Desktop\25 Veolia Eco DHCN Boosters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2257" y="2142400"/>
            <a:ext cx="4001064" cy="28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/>
          <p:nvPr/>
        </p:nvSpPr>
        <p:spPr>
          <a:xfrm>
            <a:off x="3946975" y="2408700"/>
            <a:ext cx="5085850" cy="104100"/>
          </a:xfrm>
          <a:custGeom>
            <a:avLst/>
            <a:gdLst/>
            <a:ahLst/>
            <a:cxnLst/>
            <a:rect l="l" t="t" r="r" b="b"/>
            <a:pathLst>
              <a:path w="203434" h="4164" extrusionOk="0">
                <a:moveTo>
                  <a:pt x="0" y="3651"/>
                </a:moveTo>
                <a:cubicBezTo>
                  <a:pt x="3544" y="3737"/>
                  <a:pt x="16355" y="4164"/>
                  <a:pt x="21266" y="4164"/>
                </a:cubicBezTo>
                <a:cubicBezTo>
                  <a:pt x="26177" y="4164"/>
                  <a:pt x="25195" y="4078"/>
                  <a:pt x="29465" y="3651"/>
                </a:cubicBezTo>
                <a:cubicBezTo>
                  <a:pt x="33735" y="3224"/>
                  <a:pt x="41421" y="1816"/>
                  <a:pt x="46887" y="1602"/>
                </a:cubicBezTo>
                <a:cubicBezTo>
                  <a:pt x="52353" y="1389"/>
                  <a:pt x="57050" y="2242"/>
                  <a:pt x="62260" y="2370"/>
                </a:cubicBezTo>
                <a:cubicBezTo>
                  <a:pt x="67470" y="2498"/>
                  <a:pt x="73919" y="2413"/>
                  <a:pt x="78146" y="2370"/>
                </a:cubicBezTo>
                <a:cubicBezTo>
                  <a:pt x="82374" y="2327"/>
                  <a:pt x="83995" y="2370"/>
                  <a:pt x="87625" y="2114"/>
                </a:cubicBezTo>
                <a:cubicBezTo>
                  <a:pt x="91255" y="1858"/>
                  <a:pt x="96380" y="918"/>
                  <a:pt x="99924" y="833"/>
                </a:cubicBezTo>
                <a:cubicBezTo>
                  <a:pt x="103468" y="748"/>
                  <a:pt x="105817" y="1303"/>
                  <a:pt x="108891" y="1602"/>
                </a:cubicBezTo>
                <a:cubicBezTo>
                  <a:pt x="111966" y="1901"/>
                  <a:pt x="114955" y="2499"/>
                  <a:pt x="118371" y="2627"/>
                </a:cubicBezTo>
                <a:cubicBezTo>
                  <a:pt x="121787" y="2755"/>
                  <a:pt x="125929" y="2541"/>
                  <a:pt x="129388" y="2370"/>
                </a:cubicBezTo>
                <a:cubicBezTo>
                  <a:pt x="132847" y="2199"/>
                  <a:pt x="136135" y="1901"/>
                  <a:pt x="139124" y="1602"/>
                </a:cubicBezTo>
                <a:cubicBezTo>
                  <a:pt x="142113" y="1303"/>
                  <a:pt x="144462" y="663"/>
                  <a:pt x="147323" y="577"/>
                </a:cubicBezTo>
                <a:cubicBezTo>
                  <a:pt x="150184" y="492"/>
                  <a:pt x="152747" y="876"/>
                  <a:pt x="156291" y="1089"/>
                </a:cubicBezTo>
                <a:cubicBezTo>
                  <a:pt x="159835" y="1303"/>
                  <a:pt x="164404" y="1516"/>
                  <a:pt x="168589" y="1858"/>
                </a:cubicBezTo>
                <a:cubicBezTo>
                  <a:pt x="172774" y="2200"/>
                  <a:pt x="178411" y="3054"/>
                  <a:pt x="181400" y="3139"/>
                </a:cubicBezTo>
                <a:cubicBezTo>
                  <a:pt x="184389" y="3224"/>
                  <a:pt x="184645" y="2883"/>
                  <a:pt x="186524" y="2370"/>
                </a:cubicBezTo>
                <a:cubicBezTo>
                  <a:pt x="188403" y="1858"/>
                  <a:pt x="190623" y="192"/>
                  <a:pt x="192673" y="64"/>
                </a:cubicBezTo>
                <a:cubicBezTo>
                  <a:pt x="194723" y="-64"/>
                  <a:pt x="197029" y="1175"/>
                  <a:pt x="198822" y="1602"/>
                </a:cubicBezTo>
                <a:cubicBezTo>
                  <a:pt x="200616" y="2029"/>
                  <a:pt x="202665" y="2456"/>
                  <a:pt x="203434" y="2627"/>
                </a:cubicBezTo>
              </a:path>
            </a:pathLst>
          </a:cu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Planification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2500">
                <a:latin typeface="Times New Roman"/>
                <a:ea typeface="Times New Roman"/>
                <a:cs typeface="Times New Roman"/>
                <a:sym typeface="Times New Roman"/>
              </a:rPr>
              <a:t>challenge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8</a:t>
            </a:fld>
            <a:endParaRPr sz="1400" i="0"/>
          </a:p>
        </p:txBody>
      </p:sp>
      <p:pic>
        <p:nvPicPr>
          <p:cNvPr id="163" name="Google Shape;163;p17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500" y="1411049"/>
            <a:ext cx="3428273" cy="242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 b="882"/>
          <a:stretch/>
        </p:blipFill>
        <p:spPr>
          <a:xfrm>
            <a:off x="916400" y="1635000"/>
            <a:ext cx="3515400" cy="19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1672251" y="3717675"/>
            <a:ext cx="5022625" cy="1242625"/>
          </a:xfrm>
          <a:custGeom>
            <a:avLst/>
            <a:gdLst/>
            <a:ahLst/>
            <a:cxnLst/>
            <a:rect l="l" t="t" r="r" b="b"/>
            <a:pathLst>
              <a:path w="200905" h="49705" extrusionOk="0">
                <a:moveTo>
                  <a:pt x="27448" y="0"/>
                </a:moveTo>
                <a:cubicBezTo>
                  <a:pt x="27448" y="3603"/>
                  <a:pt x="25924" y="8214"/>
                  <a:pt x="28473" y="10761"/>
                </a:cubicBezTo>
                <a:cubicBezTo>
                  <a:pt x="29148" y="11436"/>
                  <a:pt x="31291" y="12228"/>
                  <a:pt x="31291" y="11273"/>
                </a:cubicBezTo>
                <a:cubicBezTo>
                  <a:pt x="31291" y="8705"/>
                  <a:pt x="26173" y="10761"/>
                  <a:pt x="23605" y="10761"/>
                </a:cubicBezTo>
                <a:cubicBezTo>
                  <a:pt x="18677" y="10761"/>
                  <a:pt x="10563" y="8393"/>
                  <a:pt x="9001" y="13067"/>
                </a:cubicBezTo>
                <a:cubicBezTo>
                  <a:pt x="8324" y="15094"/>
                  <a:pt x="13271" y="13410"/>
                  <a:pt x="15406" y="13323"/>
                </a:cubicBezTo>
                <a:cubicBezTo>
                  <a:pt x="22900" y="13017"/>
                  <a:pt x="31552" y="14549"/>
                  <a:pt x="37697" y="10248"/>
                </a:cubicBezTo>
                <a:cubicBezTo>
                  <a:pt x="39173" y="9215"/>
                  <a:pt x="34117" y="9685"/>
                  <a:pt x="32316" y="9736"/>
                </a:cubicBezTo>
                <a:cubicBezTo>
                  <a:pt x="25482" y="9931"/>
                  <a:pt x="17860" y="10326"/>
                  <a:pt x="12331" y="14348"/>
                </a:cubicBezTo>
                <a:cubicBezTo>
                  <a:pt x="11543" y="14921"/>
                  <a:pt x="14189" y="14956"/>
                  <a:pt x="15150" y="15116"/>
                </a:cubicBezTo>
                <a:cubicBezTo>
                  <a:pt x="18019" y="15594"/>
                  <a:pt x="20952" y="15629"/>
                  <a:pt x="23861" y="15629"/>
                </a:cubicBezTo>
                <a:cubicBezTo>
                  <a:pt x="32691" y="15629"/>
                  <a:pt x="41793" y="15860"/>
                  <a:pt x="50251" y="13323"/>
                </a:cubicBezTo>
                <a:cubicBezTo>
                  <a:pt x="51327" y="13000"/>
                  <a:pt x="48038" y="12917"/>
                  <a:pt x="46920" y="12810"/>
                </a:cubicBezTo>
                <a:cubicBezTo>
                  <a:pt x="44878" y="12615"/>
                  <a:pt x="42819" y="12429"/>
                  <a:pt x="40771" y="12554"/>
                </a:cubicBezTo>
                <a:cubicBezTo>
                  <a:pt x="30838" y="13160"/>
                  <a:pt x="20886" y="13860"/>
                  <a:pt x="11050" y="15373"/>
                </a:cubicBezTo>
                <a:cubicBezTo>
                  <a:pt x="7342" y="15944"/>
                  <a:pt x="2685" y="15024"/>
                  <a:pt x="33" y="17678"/>
                </a:cubicBezTo>
                <a:cubicBezTo>
                  <a:pt x="3" y="17708"/>
                  <a:pt x="7444" y="17971"/>
                  <a:pt x="9513" y="17935"/>
                </a:cubicBezTo>
                <a:cubicBezTo>
                  <a:pt x="19820" y="17757"/>
                  <a:pt x="30144" y="16594"/>
                  <a:pt x="40259" y="14604"/>
                </a:cubicBezTo>
                <a:cubicBezTo>
                  <a:pt x="41122" y="14434"/>
                  <a:pt x="38828" y="13406"/>
                  <a:pt x="37953" y="13323"/>
                </a:cubicBezTo>
                <a:cubicBezTo>
                  <a:pt x="33993" y="12946"/>
                  <a:pt x="23402" y="13809"/>
                  <a:pt x="26423" y="16397"/>
                </a:cubicBezTo>
                <a:cubicBezTo>
                  <a:pt x="28314" y="18017"/>
                  <a:pt x="31364" y="17223"/>
                  <a:pt x="33853" y="17166"/>
                </a:cubicBezTo>
                <a:cubicBezTo>
                  <a:pt x="39287" y="17043"/>
                  <a:pt x="45475" y="17879"/>
                  <a:pt x="49995" y="14860"/>
                </a:cubicBezTo>
                <a:cubicBezTo>
                  <a:pt x="50826" y="14305"/>
                  <a:pt x="48172" y="13934"/>
                  <a:pt x="47177" y="13835"/>
                </a:cubicBezTo>
                <a:cubicBezTo>
                  <a:pt x="44712" y="13589"/>
                  <a:pt x="42215" y="13640"/>
                  <a:pt x="39746" y="13835"/>
                </a:cubicBezTo>
                <a:cubicBezTo>
                  <a:pt x="34541" y="14246"/>
                  <a:pt x="29583" y="16284"/>
                  <a:pt x="24630" y="17935"/>
                </a:cubicBezTo>
                <a:cubicBezTo>
                  <a:pt x="23253" y="18394"/>
                  <a:pt x="21138" y="18575"/>
                  <a:pt x="20786" y="19984"/>
                </a:cubicBezTo>
                <a:cubicBezTo>
                  <a:pt x="20392" y="21561"/>
                  <a:pt x="24035" y="20373"/>
                  <a:pt x="25655" y="20241"/>
                </a:cubicBezTo>
                <a:cubicBezTo>
                  <a:pt x="33535" y="19598"/>
                  <a:pt x="41899" y="19421"/>
                  <a:pt x="48970" y="15885"/>
                </a:cubicBezTo>
                <a:cubicBezTo>
                  <a:pt x="51033" y="14854"/>
                  <a:pt x="44353" y="15732"/>
                  <a:pt x="42052" y="15885"/>
                </a:cubicBezTo>
                <a:cubicBezTo>
                  <a:pt x="36471" y="16257"/>
                  <a:pt x="30862" y="16738"/>
                  <a:pt x="25398" y="17935"/>
                </a:cubicBezTo>
                <a:cubicBezTo>
                  <a:pt x="21387" y="18814"/>
                  <a:pt x="15724" y="18000"/>
                  <a:pt x="13612" y="21522"/>
                </a:cubicBezTo>
                <a:cubicBezTo>
                  <a:pt x="12469" y="23428"/>
                  <a:pt x="18089" y="22183"/>
                  <a:pt x="20274" y="21778"/>
                </a:cubicBezTo>
                <a:cubicBezTo>
                  <a:pt x="28326" y="20287"/>
                  <a:pt x="38730" y="21254"/>
                  <a:pt x="43846" y="14860"/>
                </a:cubicBezTo>
                <a:cubicBezTo>
                  <a:pt x="45074" y="13325"/>
                  <a:pt x="39879" y="14211"/>
                  <a:pt x="37953" y="14604"/>
                </a:cubicBezTo>
                <a:cubicBezTo>
                  <a:pt x="30911" y="16041"/>
                  <a:pt x="21700" y="16054"/>
                  <a:pt x="17712" y="22034"/>
                </a:cubicBezTo>
                <a:cubicBezTo>
                  <a:pt x="17333" y="22603"/>
                  <a:pt x="19079" y="22034"/>
                  <a:pt x="19762" y="22034"/>
                </a:cubicBezTo>
                <a:cubicBezTo>
                  <a:pt x="26044" y="22034"/>
                  <a:pt x="32308" y="20970"/>
                  <a:pt x="38465" y="19728"/>
                </a:cubicBezTo>
                <a:cubicBezTo>
                  <a:pt x="49795" y="17442"/>
                  <a:pt x="61471" y="16642"/>
                  <a:pt x="72542" y="13323"/>
                </a:cubicBezTo>
                <a:cubicBezTo>
                  <a:pt x="73854" y="12930"/>
                  <a:pt x="69720" y="13087"/>
                  <a:pt x="68442" y="13579"/>
                </a:cubicBezTo>
                <a:cubicBezTo>
                  <a:pt x="65895" y="14558"/>
                  <a:pt x="63311" y="15439"/>
                  <a:pt x="60756" y="16397"/>
                </a:cubicBezTo>
                <a:cubicBezTo>
                  <a:pt x="51190" y="19984"/>
                  <a:pt x="39360" y="20804"/>
                  <a:pt x="32572" y="28439"/>
                </a:cubicBezTo>
                <a:cubicBezTo>
                  <a:pt x="31092" y="30104"/>
                  <a:pt x="37109" y="28594"/>
                  <a:pt x="39234" y="27927"/>
                </a:cubicBezTo>
                <a:cubicBezTo>
                  <a:pt x="45102" y="26086"/>
                  <a:pt x="57790" y="25231"/>
                  <a:pt x="55632" y="19472"/>
                </a:cubicBezTo>
                <a:cubicBezTo>
                  <a:pt x="53182" y="12935"/>
                  <a:pt x="41327" y="19616"/>
                  <a:pt x="34878" y="22290"/>
                </a:cubicBezTo>
                <a:cubicBezTo>
                  <a:pt x="33390" y="22907"/>
                  <a:pt x="29520" y="23846"/>
                  <a:pt x="30779" y="24852"/>
                </a:cubicBezTo>
                <a:cubicBezTo>
                  <a:pt x="32769" y="26443"/>
                  <a:pt x="35821" y="23947"/>
                  <a:pt x="38209" y="23059"/>
                </a:cubicBezTo>
                <a:cubicBezTo>
                  <a:pt x="41324" y="21900"/>
                  <a:pt x="46126" y="21856"/>
                  <a:pt x="47177" y="18703"/>
                </a:cubicBezTo>
                <a:cubicBezTo>
                  <a:pt x="47511" y="17701"/>
                  <a:pt x="45154" y="17839"/>
                  <a:pt x="44102" y="17935"/>
                </a:cubicBezTo>
                <a:cubicBezTo>
                  <a:pt x="38693" y="18426"/>
                  <a:pt x="33229" y="19923"/>
                  <a:pt x="28473" y="22547"/>
                </a:cubicBezTo>
                <a:cubicBezTo>
                  <a:pt x="26883" y="23424"/>
                  <a:pt x="23238" y="24716"/>
                  <a:pt x="24373" y="26134"/>
                </a:cubicBezTo>
                <a:cubicBezTo>
                  <a:pt x="28089" y="30778"/>
                  <a:pt x="36173" y="24226"/>
                  <a:pt x="41796" y="22290"/>
                </a:cubicBezTo>
                <a:cubicBezTo>
                  <a:pt x="44273" y="21437"/>
                  <a:pt x="49226" y="22348"/>
                  <a:pt x="49226" y="19728"/>
                </a:cubicBezTo>
                <a:cubicBezTo>
                  <a:pt x="49226" y="16312"/>
                  <a:pt x="41027" y="22461"/>
                  <a:pt x="41027" y="25877"/>
                </a:cubicBezTo>
                <a:cubicBezTo>
                  <a:pt x="41027" y="27502"/>
                  <a:pt x="44271" y="26173"/>
                  <a:pt x="45895" y="26134"/>
                </a:cubicBezTo>
                <a:cubicBezTo>
                  <a:pt x="49412" y="26050"/>
                  <a:pt x="53053" y="26192"/>
                  <a:pt x="56400" y="25109"/>
                </a:cubicBezTo>
                <a:cubicBezTo>
                  <a:pt x="58399" y="24462"/>
                  <a:pt x="63838" y="23371"/>
                  <a:pt x="62037" y="22290"/>
                </a:cubicBezTo>
                <a:cubicBezTo>
                  <a:pt x="57277" y="19433"/>
                  <a:pt x="51075" y="24392"/>
                  <a:pt x="45895" y="26390"/>
                </a:cubicBezTo>
                <a:cubicBezTo>
                  <a:pt x="40229" y="28576"/>
                  <a:pt x="33949" y="30200"/>
                  <a:pt x="29498" y="34332"/>
                </a:cubicBezTo>
                <a:cubicBezTo>
                  <a:pt x="29122" y="34681"/>
                  <a:pt x="30011" y="34332"/>
                  <a:pt x="30523" y="34332"/>
                </a:cubicBezTo>
                <a:cubicBezTo>
                  <a:pt x="37069" y="34332"/>
                  <a:pt x="43817" y="32488"/>
                  <a:pt x="49482" y="29208"/>
                </a:cubicBezTo>
                <a:cubicBezTo>
                  <a:pt x="51207" y="28209"/>
                  <a:pt x="54036" y="27093"/>
                  <a:pt x="53838" y="25109"/>
                </a:cubicBezTo>
                <a:cubicBezTo>
                  <a:pt x="53640" y="23125"/>
                  <a:pt x="49693" y="25175"/>
                  <a:pt x="47945" y="26134"/>
                </a:cubicBezTo>
                <a:cubicBezTo>
                  <a:pt x="44657" y="27937"/>
                  <a:pt x="38209" y="28020"/>
                  <a:pt x="38209" y="31770"/>
                </a:cubicBezTo>
                <a:cubicBezTo>
                  <a:pt x="38209" y="32713"/>
                  <a:pt x="40105" y="32223"/>
                  <a:pt x="41027" y="32026"/>
                </a:cubicBezTo>
                <a:cubicBezTo>
                  <a:pt x="45100" y="31154"/>
                  <a:pt x="51142" y="30200"/>
                  <a:pt x="52045" y="26134"/>
                </a:cubicBezTo>
                <a:cubicBezTo>
                  <a:pt x="52929" y="22152"/>
                  <a:pt x="38491" y="26691"/>
                  <a:pt x="40515" y="30233"/>
                </a:cubicBezTo>
                <a:cubicBezTo>
                  <a:pt x="42429" y="33583"/>
                  <a:pt x="48366" y="30370"/>
                  <a:pt x="52045" y="29208"/>
                </a:cubicBezTo>
                <a:cubicBezTo>
                  <a:pt x="56780" y="27713"/>
                  <a:pt x="63796" y="27257"/>
                  <a:pt x="65368" y="22547"/>
                </a:cubicBezTo>
                <a:cubicBezTo>
                  <a:pt x="65559" y="21974"/>
                  <a:pt x="64164" y="22672"/>
                  <a:pt x="63574" y="22803"/>
                </a:cubicBezTo>
                <a:cubicBezTo>
                  <a:pt x="58315" y="23971"/>
                  <a:pt x="53788" y="27312"/>
                  <a:pt x="48970" y="29721"/>
                </a:cubicBezTo>
                <a:cubicBezTo>
                  <a:pt x="43988" y="32212"/>
                  <a:pt x="37152" y="34173"/>
                  <a:pt x="35391" y="39457"/>
                </a:cubicBezTo>
                <a:cubicBezTo>
                  <a:pt x="34627" y="41749"/>
                  <a:pt x="40293" y="39252"/>
                  <a:pt x="42565" y="38432"/>
                </a:cubicBezTo>
                <a:cubicBezTo>
                  <a:pt x="50759" y="35476"/>
                  <a:pt x="61895" y="34007"/>
                  <a:pt x="65624" y="26134"/>
                </a:cubicBezTo>
                <a:cubicBezTo>
                  <a:pt x="66608" y="24056"/>
                  <a:pt x="61228" y="23946"/>
                  <a:pt x="58962" y="24340"/>
                </a:cubicBezTo>
                <a:cubicBezTo>
                  <a:pt x="51586" y="25623"/>
                  <a:pt x="40734" y="25332"/>
                  <a:pt x="37953" y="32283"/>
                </a:cubicBezTo>
                <a:cubicBezTo>
                  <a:pt x="37350" y="33790"/>
                  <a:pt x="41270" y="32760"/>
                  <a:pt x="42821" y="32283"/>
                </a:cubicBezTo>
                <a:cubicBezTo>
                  <a:pt x="48086" y="30663"/>
                  <a:pt x="59339" y="29147"/>
                  <a:pt x="57169" y="24084"/>
                </a:cubicBezTo>
                <a:cubicBezTo>
                  <a:pt x="55414" y="19990"/>
                  <a:pt x="44928" y="26910"/>
                  <a:pt x="45895" y="31258"/>
                </a:cubicBezTo>
                <a:cubicBezTo>
                  <a:pt x="46340" y="33259"/>
                  <a:pt x="49997" y="31343"/>
                  <a:pt x="52045" y="31258"/>
                </a:cubicBezTo>
                <a:cubicBezTo>
                  <a:pt x="54881" y="31140"/>
                  <a:pt x="60243" y="31791"/>
                  <a:pt x="60243" y="28952"/>
                </a:cubicBezTo>
                <a:cubicBezTo>
                  <a:pt x="60243" y="28248"/>
                  <a:pt x="58857" y="28202"/>
                  <a:pt x="58194" y="28439"/>
                </a:cubicBezTo>
                <a:cubicBezTo>
                  <a:pt x="53531" y="30106"/>
                  <a:pt x="49457" y="33228"/>
                  <a:pt x="45639" y="36382"/>
                </a:cubicBezTo>
                <a:cubicBezTo>
                  <a:pt x="45145" y="36790"/>
                  <a:pt x="44359" y="37023"/>
                  <a:pt x="44871" y="37407"/>
                </a:cubicBezTo>
                <a:cubicBezTo>
                  <a:pt x="50006" y="41257"/>
                  <a:pt x="64545" y="35218"/>
                  <a:pt x="62293" y="29208"/>
                </a:cubicBezTo>
                <a:cubicBezTo>
                  <a:pt x="61017" y="25803"/>
                  <a:pt x="54954" y="29770"/>
                  <a:pt x="51532" y="31002"/>
                </a:cubicBezTo>
                <a:cubicBezTo>
                  <a:pt x="46726" y="32732"/>
                  <a:pt x="40019" y="32133"/>
                  <a:pt x="37184" y="36382"/>
                </a:cubicBezTo>
                <a:cubicBezTo>
                  <a:pt x="36829" y="36915"/>
                  <a:pt x="37851" y="36563"/>
                  <a:pt x="38465" y="36382"/>
                </a:cubicBezTo>
                <a:cubicBezTo>
                  <a:pt x="44566" y="34588"/>
                  <a:pt x="50299" y="31713"/>
                  <a:pt x="56144" y="29208"/>
                </a:cubicBezTo>
                <a:cubicBezTo>
                  <a:pt x="58998" y="27985"/>
                  <a:pt x="64087" y="27445"/>
                  <a:pt x="64087" y="24340"/>
                </a:cubicBezTo>
                <a:cubicBezTo>
                  <a:pt x="64087" y="23499"/>
                  <a:pt x="62557" y="22991"/>
                  <a:pt x="61781" y="23315"/>
                </a:cubicBezTo>
                <a:cubicBezTo>
                  <a:pt x="60502" y="23848"/>
                  <a:pt x="60695" y="24195"/>
                  <a:pt x="59475" y="24852"/>
                </a:cubicBezTo>
                <a:cubicBezTo>
                  <a:pt x="55691" y="26889"/>
                  <a:pt x="55675" y="26863"/>
                  <a:pt x="51788" y="28696"/>
                </a:cubicBezTo>
                <a:cubicBezTo>
                  <a:pt x="48748" y="30130"/>
                  <a:pt x="42821" y="29947"/>
                  <a:pt x="42821" y="33308"/>
                </a:cubicBezTo>
                <a:cubicBezTo>
                  <a:pt x="42821" y="34347"/>
                  <a:pt x="44887" y="33047"/>
                  <a:pt x="45895" y="32795"/>
                </a:cubicBezTo>
                <a:cubicBezTo>
                  <a:pt x="51433" y="31410"/>
                  <a:pt x="63256" y="26071"/>
                  <a:pt x="59219" y="22034"/>
                </a:cubicBezTo>
                <a:cubicBezTo>
                  <a:pt x="56123" y="18938"/>
                  <a:pt x="50895" y="24811"/>
                  <a:pt x="46920" y="26646"/>
                </a:cubicBezTo>
                <a:cubicBezTo>
                  <a:pt x="45912" y="27111"/>
                  <a:pt x="37855" y="30895"/>
                  <a:pt x="37953" y="31002"/>
                </a:cubicBezTo>
                <a:cubicBezTo>
                  <a:pt x="42855" y="36394"/>
                  <a:pt x="54922" y="32848"/>
                  <a:pt x="59475" y="27158"/>
                </a:cubicBezTo>
                <a:cubicBezTo>
                  <a:pt x="60456" y="25932"/>
                  <a:pt x="56601" y="24846"/>
                  <a:pt x="55119" y="25365"/>
                </a:cubicBezTo>
                <a:cubicBezTo>
                  <a:pt x="50721" y="26904"/>
                  <a:pt x="44980" y="31301"/>
                  <a:pt x="45895" y="35870"/>
                </a:cubicBezTo>
                <a:cubicBezTo>
                  <a:pt x="46315" y="37965"/>
                  <a:pt x="50205" y="36545"/>
                  <a:pt x="52301" y="36126"/>
                </a:cubicBezTo>
                <a:cubicBezTo>
                  <a:pt x="57133" y="35159"/>
                  <a:pt x="65624" y="34649"/>
                  <a:pt x="65624" y="29721"/>
                </a:cubicBezTo>
                <a:cubicBezTo>
                  <a:pt x="65624" y="27579"/>
                  <a:pt x="61035" y="29098"/>
                  <a:pt x="59219" y="30233"/>
                </a:cubicBezTo>
                <a:cubicBezTo>
                  <a:pt x="54230" y="33351"/>
                  <a:pt x="47750" y="34272"/>
                  <a:pt x="43590" y="38432"/>
                </a:cubicBezTo>
                <a:cubicBezTo>
                  <a:pt x="42020" y="40002"/>
                  <a:pt x="48087" y="38928"/>
                  <a:pt x="50251" y="38432"/>
                </a:cubicBezTo>
                <a:cubicBezTo>
                  <a:pt x="60729" y="36031"/>
                  <a:pt x="72443" y="34760"/>
                  <a:pt x="80741" y="27927"/>
                </a:cubicBezTo>
                <a:cubicBezTo>
                  <a:pt x="82181" y="26741"/>
                  <a:pt x="77075" y="28729"/>
                  <a:pt x="75360" y="29464"/>
                </a:cubicBezTo>
                <a:cubicBezTo>
                  <a:pt x="66420" y="33296"/>
                  <a:pt x="57028" y="35978"/>
                  <a:pt x="47945" y="39457"/>
                </a:cubicBezTo>
                <a:cubicBezTo>
                  <a:pt x="47143" y="39764"/>
                  <a:pt x="45720" y="39710"/>
                  <a:pt x="46408" y="40225"/>
                </a:cubicBezTo>
                <a:cubicBezTo>
                  <a:pt x="51630" y="44138"/>
                  <a:pt x="59275" y="37692"/>
                  <a:pt x="65368" y="35357"/>
                </a:cubicBezTo>
                <a:cubicBezTo>
                  <a:pt x="69444" y="33795"/>
                  <a:pt x="75108" y="32783"/>
                  <a:pt x="76641" y="28696"/>
                </a:cubicBezTo>
                <a:cubicBezTo>
                  <a:pt x="77288" y="26970"/>
                  <a:pt x="73010" y="26832"/>
                  <a:pt x="71261" y="27415"/>
                </a:cubicBezTo>
                <a:cubicBezTo>
                  <a:pt x="66786" y="28907"/>
                  <a:pt x="62554" y="31510"/>
                  <a:pt x="59219" y="34845"/>
                </a:cubicBezTo>
                <a:cubicBezTo>
                  <a:pt x="58295" y="35769"/>
                  <a:pt x="60486" y="35184"/>
                  <a:pt x="61781" y="35357"/>
                </a:cubicBezTo>
                <a:cubicBezTo>
                  <a:pt x="64139" y="35671"/>
                  <a:pt x="66981" y="34673"/>
                  <a:pt x="68442" y="32795"/>
                </a:cubicBezTo>
                <a:cubicBezTo>
                  <a:pt x="69533" y="31392"/>
                  <a:pt x="66958" y="27644"/>
                  <a:pt x="65368" y="28439"/>
                </a:cubicBezTo>
                <a:cubicBezTo>
                  <a:pt x="59353" y="31447"/>
                  <a:pt x="54994" y="37007"/>
                  <a:pt x="49995" y="41506"/>
                </a:cubicBezTo>
                <a:cubicBezTo>
                  <a:pt x="49043" y="42363"/>
                  <a:pt x="46441" y="44293"/>
                  <a:pt x="47689" y="44581"/>
                </a:cubicBezTo>
                <a:cubicBezTo>
                  <a:pt x="53532" y="45930"/>
                  <a:pt x="59506" y="42515"/>
                  <a:pt x="65368" y="41250"/>
                </a:cubicBezTo>
                <a:cubicBezTo>
                  <a:pt x="69106" y="40444"/>
                  <a:pt x="76923" y="40315"/>
                  <a:pt x="75873" y="36638"/>
                </a:cubicBezTo>
                <a:cubicBezTo>
                  <a:pt x="74761" y="32742"/>
                  <a:pt x="67994" y="38727"/>
                  <a:pt x="64343" y="40482"/>
                </a:cubicBezTo>
                <a:cubicBezTo>
                  <a:pt x="59661" y="42733"/>
                  <a:pt x="52434" y="42831"/>
                  <a:pt x="50507" y="47656"/>
                </a:cubicBezTo>
                <a:cubicBezTo>
                  <a:pt x="50064" y="48766"/>
                  <a:pt x="52901" y="47736"/>
                  <a:pt x="54094" y="47656"/>
                </a:cubicBezTo>
                <a:cubicBezTo>
                  <a:pt x="61474" y="47163"/>
                  <a:pt x="77831" y="41773"/>
                  <a:pt x="73054" y="36126"/>
                </a:cubicBezTo>
                <a:cubicBezTo>
                  <a:pt x="70592" y="33215"/>
                  <a:pt x="65401" y="37406"/>
                  <a:pt x="62037" y="39200"/>
                </a:cubicBezTo>
                <a:cubicBezTo>
                  <a:pt x="60615" y="39958"/>
                  <a:pt x="56649" y="40796"/>
                  <a:pt x="57938" y="41763"/>
                </a:cubicBezTo>
                <a:cubicBezTo>
                  <a:pt x="61928" y="44757"/>
                  <a:pt x="68642" y="37409"/>
                  <a:pt x="69723" y="32539"/>
                </a:cubicBezTo>
                <a:cubicBezTo>
                  <a:pt x="69990" y="31337"/>
                  <a:pt x="68659" y="28725"/>
                  <a:pt x="67674" y="29464"/>
                </a:cubicBezTo>
                <a:cubicBezTo>
                  <a:pt x="66116" y="30633"/>
                  <a:pt x="64346" y="34333"/>
                  <a:pt x="66136" y="35101"/>
                </a:cubicBezTo>
                <a:cubicBezTo>
                  <a:pt x="69246" y="36435"/>
                  <a:pt x="72875" y="34238"/>
                  <a:pt x="76129" y="33308"/>
                </a:cubicBezTo>
                <a:cubicBezTo>
                  <a:pt x="78113" y="32741"/>
                  <a:pt x="81265" y="32747"/>
                  <a:pt x="81765" y="30745"/>
                </a:cubicBezTo>
                <a:cubicBezTo>
                  <a:pt x="81863" y="30352"/>
                  <a:pt x="81373" y="30339"/>
                  <a:pt x="80997" y="30489"/>
                </a:cubicBezTo>
                <a:cubicBezTo>
                  <a:pt x="76700" y="32210"/>
                  <a:pt x="72542" y="36877"/>
                  <a:pt x="72542" y="41506"/>
                </a:cubicBezTo>
                <a:cubicBezTo>
                  <a:pt x="72542" y="42586"/>
                  <a:pt x="74767" y="41149"/>
                  <a:pt x="75616" y="40482"/>
                </a:cubicBezTo>
                <a:cubicBezTo>
                  <a:pt x="78239" y="38421"/>
                  <a:pt x="81474" y="36085"/>
                  <a:pt x="82022" y="32795"/>
                </a:cubicBezTo>
                <a:cubicBezTo>
                  <a:pt x="82489" y="29991"/>
                  <a:pt x="72664" y="35587"/>
                  <a:pt x="74848" y="37407"/>
                </a:cubicBezTo>
                <a:cubicBezTo>
                  <a:pt x="79526" y="41306"/>
                  <a:pt x="96630" y="34144"/>
                  <a:pt x="91758" y="30489"/>
                </a:cubicBezTo>
                <a:cubicBezTo>
                  <a:pt x="90030" y="29192"/>
                  <a:pt x="87407" y="31341"/>
                  <a:pt x="85609" y="32539"/>
                </a:cubicBezTo>
                <a:cubicBezTo>
                  <a:pt x="83289" y="34086"/>
                  <a:pt x="78745" y="35168"/>
                  <a:pt x="79203" y="37919"/>
                </a:cubicBezTo>
                <a:cubicBezTo>
                  <a:pt x="79319" y="38614"/>
                  <a:pt x="80654" y="37778"/>
                  <a:pt x="81253" y="37407"/>
                </a:cubicBezTo>
                <a:cubicBezTo>
                  <a:pt x="85465" y="34800"/>
                  <a:pt x="96314" y="29616"/>
                  <a:pt x="92014" y="27158"/>
                </a:cubicBezTo>
                <a:cubicBezTo>
                  <a:pt x="89626" y="25793"/>
                  <a:pt x="87459" y="30258"/>
                  <a:pt x="85352" y="32026"/>
                </a:cubicBezTo>
                <a:cubicBezTo>
                  <a:pt x="82992" y="34006"/>
                  <a:pt x="78185" y="35393"/>
                  <a:pt x="78691" y="38432"/>
                </a:cubicBezTo>
                <a:cubicBezTo>
                  <a:pt x="78909" y="39740"/>
                  <a:pt x="81375" y="38051"/>
                  <a:pt x="82534" y="37407"/>
                </a:cubicBezTo>
                <a:cubicBezTo>
                  <a:pt x="86186" y="35378"/>
                  <a:pt x="90248" y="32994"/>
                  <a:pt x="92014" y="29208"/>
                </a:cubicBezTo>
                <a:cubicBezTo>
                  <a:pt x="92612" y="27927"/>
                  <a:pt x="89084" y="29923"/>
                  <a:pt x="88171" y="31002"/>
                </a:cubicBezTo>
                <a:cubicBezTo>
                  <a:pt x="85059" y="34679"/>
                  <a:pt x="76288" y="38906"/>
                  <a:pt x="79460" y="42531"/>
                </a:cubicBezTo>
                <a:cubicBezTo>
                  <a:pt x="81125" y="44434"/>
                  <a:pt x="84450" y="41659"/>
                  <a:pt x="86890" y="40994"/>
                </a:cubicBezTo>
                <a:cubicBezTo>
                  <a:pt x="95397" y="38674"/>
                  <a:pt x="104962" y="37190"/>
                  <a:pt x="111486" y="31258"/>
                </a:cubicBezTo>
                <a:cubicBezTo>
                  <a:pt x="112560" y="30281"/>
                  <a:pt x="108501" y="30779"/>
                  <a:pt x="107131" y="31258"/>
                </a:cubicBezTo>
                <a:cubicBezTo>
                  <a:pt x="104030" y="32343"/>
                  <a:pt x="101295" y="34281"/>
                  <a:pt x="98419" y="35870"/>
                </a:cubicBezTo>
                <a:cubicBezTo>
                  <a:pt x="87897" y="41685"/>
                  <a:pt x="77134" y="49705"/>
                  <a:pt x="65112" y="49705"/>
                </a:cubicBezTo>
                <a:cubicBezTo>
                  <a:pt x="63193" y="49705"/>
                  <a:pt x="68546" y="47906"/>
                  <a:pt x="69980" y="46631"/>
                </a:cubicBezTo>
                <a:cubicBezTo>
                  <a:pt x="75254" y="41944"/>
                  <a:pt x="90871" y="39206"/>
                  <a:pt x="86634" y="33564"/>
                </a:cubicBezTo>
                <a:cubicBezTo>
                  <a:pt x="85024" y="31420"/>
                  <a:pt x="80802" y="37466"/>
                  <a:pt x="81765" y="39969"/>
                </a:cubicBezTo>
                <a:cubicBezTo>
                  <a:pt x="82189" y="41071"/>
                  <a:pt x="82900" y="40326"/>
                  <a:pt x="84071" y="40482"/>
                </a:cubicBezTo>
                <a:cubicBezTo>
                  <a:pt x="87149" y="40893"/>
                  <a:pt x="89145" y="35637"/>
                  <a:pt x="88939" y="32539"/>
                </a:cubicBezTo>
                <a:cubicBezTo>
                  <a:pt x="88888" y="31777"/>
                  <a:pt x="88455" y="29949"/>
                  <a:pt x="87915" y="30489"/>
                </a:cubicBezTo>
                <a:cubicBezTo>
                  <a:pt x="86827" y="31578"/>
                  <a:pt x="86569" y="34012"/>
                  <a:pt x="87658" y="35101"/>
                </a:cubicBezTo>
                <a:cubicBezTo>
                  <a:pt x="90847" y="38290"/>
                  <a:pt x="103176" y="34353"/>
                  <a:pt x="100469" y="30745"/>
                </a:cubicBezTo>
                <a:cubicBezTo>
                  <a:pt x="96929" y="26026"/>
                  <a:pt x="84584" y="34980"/>
                  <a:pt x="85865" y="40738"/>
                </a:cubicBezTo>
                <a:cubicBezTo>
                  <a:pt x="86897" y="45378"/>
                  <a:pt x="102803" y="39745"/>
                  <a:pt x="99444" y="36382"/>
                </a:cubicBezTo>
                <a:cubicBezTo>
                  <a:pt x="97115" y="34050"/>
                  <a:pt x="87959" y="40209"/>
                  <a:pt x="90989" y="41506"/>
                </a:cubicBezTo>
                <a:cubicBezTo>
                  <a:pt x="94873" y="43169"/>
                  <a:pt x="99486" y="40278"/>
                  <a:pt x="103287" y="38432"/>
                </a:cubicBezTo>
                <a:cubicBezTo>
                  <a:pt x="105423" y="37395"/>
                  <a:pt x="108924" y="36451"/>
                  <a:pt x="108924" y="34076"/>
                </a:cubicBezTo>
                <a:cubicBezTo>
                  <a:pt x="108924" y="28715"/>
                  <a:pt x="90295" y="39876"/>
                  <a:pt x="95089" y="42275"/>
                </a:cubicBezTo>
                <a:cubicBezTo>
                  <a:pt x="98749" y="44106"/>
                  <a:pt x="109871" y="39514"/>
                  <a:pt x="106362" y="37407"/>
                </a:cubicBezTo>
                <a:cubicBezTo>
                  <a:pt x="101966" y="34768"/>
                  <a:pt x="94659" y="40229"/>
                  <a:pt x="93039" y="45093"/>
                </a:cubicBezTo>
                <a:cubicBezTo>
                  <a:pt x="92497" y="46722"/>
                  <a:pt x="96526" y="45098"/>
                  <a:pt x="98163" y="44581"/>
                </a:cubicBezTo>
                <a:cubicBezTo>
                  <a:pt x="102245" y="43292"/>
                  <a:pt x="106672" y="41700"/>
                  <a:pt x="109437" y="38432"/>
                </a:cubicBezTo>
                <a:cubicBezTo>
                  <a:pt x="110209" y="37519"/>
                  <a:pt x="106989" y="38068"/>
                  <a:pt x="105850" y="38432"/>
                </a:cubicBezTo>
                <a:cubicBezTo>
                  <a:pt x="101811" y="39724"/>
                  <a:pt x="93154" y="39734"/>
                  <a:pt x="94320" y="43812"/>
                </a:cubicBezTo>
                <a:cubicBezTo>
                  <a:pt x="94673" y="45046"/>
                  <a:pt x="96935" y="43930"/>
                  <a:pt x="98163" y="43556"/>
                </a:cubicBezTo>
                <a:cubicBezTo>
                  <a:pt x="102694" y="42177"/>
                  <a:pt x="107625" y="40756"/>
                  <a:pt x="110974" y="37407"/>
                </a:cubicBezTo>
                <a:cubicBezTo>
                  <a:pt x="112001" y="36380"/>
                  <a:pt x="114323" y="34213"/>
                  <a:pt x="113024" y="33564"/>
                </a:cubicBezTo>
                <a:cubicBezTo>
                  <a:pt x="110529" y="32318"/>
                  <a:pt x="105501" y="38184"/>
                  <a:pt x="107643" y="39969"/>
                </a:cubicBezTo>
                <a:cubicBezTo>
                  <a:pt x="109939" y="41883"/>
                  <a:pt x="117806" y="34589"/>
                  <a:pt x="114817" y="34589"/>
                </a:cubicBezTo>
                <a:cubicBezTo>
                  <a:pt x="111978" y="34589"/>
                  <a:pt x="109856" y="40410"/>
                  <a:pt x="111743" y="42531"/>
                </a:cubicBezTo>
                <a:cubicBezTo>
                  <a:pt x="116559" y="47946"/>
                  <a:pt x="126965" y="43039"/>
                  <a:pt x="133265" y="39457"/>
                </a:cubicBezTo>
                <a:cubicBezTo>
                  <a:pt x="135575" y="38144"/>
                  <a:pt x="139545" y="36398"/>
                  <a:pt x="138901" y="33820"/>
                </a:cubicBezTo>
                <a:cubicBezTo>
                  <a:pt x="137846" y="29595"/>
                  <a:pt x="129848" y="34180"/>
                  <a:pt x="126091" y="36382"/>
                </a:cubicBezTo>
                <a:cubicBezTo>
                  <a:pt x="125089" y="36970"/>
                  <a:pt x="122305" y="39076"/>
                  <a:pt x="123272" y="38432"/>
                </a:cubicBezTo>
                <a:cubicBezTo>
                  <a:pt x="124883" y="37358"/>
                  <a:pt x="120704" y="35334"/>
                  <a:pt x="118917" y="34589"/>
                </a:cubicBezTo>
                <a:cubicBezTo>
                  <a:pt x="116472" y="33570"/>
                  <a:pt x="109898" y="35287"/>
                  <a:pt x="111486" y="37407"/>
                </a:cubicBezTo>
                <a:cubicBezTo>
                  <a:pt x="112563" y="38844"/>
                  <a:pt x="115099" y="37467"/>
                  <a:pt x="116867" y="37151"/>
                </a:cubicBezTo>
                <a:cubicBezTo>
                  <a:pt x="122078" y="36221"/>
                  <a:pt x="127008" y="34090"/>
                  <a:pt x="131983" y="32283"/>
                </a:cubicBezTo>
                <a:cubicBezTo>
                  <a:pt x="133124" y="31869"/>
                  <a:pt x="130098" y="33812"/>
                  <a:pt x="129165" y="34589"/>
                </a:cubicBezTo>
                <a:cubicBezTo>
                  <a:pt x="127023" y="36374"/>
                  <a:pt x="121555" y="39320"/>
                  <a:pt x="123785" y="40994"/>
                </a:cubicBezTo>
                <a:cubicBezTo>
                  <a:pt x="125903" y="42585"/>
                  <a:pt x="129200" y="34083"/>
                  <a:pt x="126603" y="33564"/>
                </a:cubicBezTo>
                <a:cubicBezTo>
                  <a:pt x="123185" y="32881"/>
                  <a:pt x="120412" y="36837"/>
                  <a:pt x="117635" y="38944"/>
                </a:cubicBezTo>
                <a:cubicBezTo>
                  <a:pt x="116095" y="40112"/>
                  <a:pt x="112541" y="41387"/>
                  <a:pt x="113536" y="43044"/>
                </a:cubicBezTo>
                <a:cubicBezTo>
                  <a:pt x="115897" y="46977"/>
                  <a:pt x="125578" y="40969"/>
                  <a:pt x="125578" y="36382"/>
                </a:cubicBezTo>
                <a:cubicBezTo>
                  <a:pt x="125578" y="35268"/>
                  <a:pt x="123581" y="37424"/>
                  <a:pt x="122760" y="38176"/>
                </a:cubicBezTo>
                <a:cubicBezTo>
                  <a:pt x="119731" y="40952"/>
                  <a:pt x="112796" y="42645"/>
                  <a:pt x="113792" y="46631"/>
                </a:cubicBezTo>
                <a:cubicBezTo>
                  <a:pt x="114542" y="49635"/>
                  <a:pt x="119490" y="44195"/>
                  <a:pt x="122247" y="42787"/>
                </a:cubicBezTo>
                <a:cubicBezTo>
                  <a:pt x="126593" y="40568"/>
                  <a:pt x="133744" y="39659"/>
                  <a:pt x="134546" y="34845"/>
                </a:cubicBezTo>
                <a:cubicBezTo>
                  <a:pt x="134710" y="33862"/>
                  <a:pt x="132626" y="35621"/>
                  <a:pt x="131983" y="36382"/>
                </a:cubicBezTo>
                <a:cubicBezTo>
                  <a:pt x="130116" y="38588"/>
                  <a:pt x="126202" y="40814"/>
                  <a:pt x="127115" y="43556"/>
                </a:cubicBezTo>
                <a:cubicBezTo>
                  <a:pt x="127321" y="44173"/>
                  <a:pt x="128506" y="43298"/>
                  <a:pt x="128909" y="42787"/>
                </a:cubicBezTo>
                <a:cubicBezTo>
                  <a:pt x="131641" y="39327"/>
                  <a:pt x="135042" y="36433"/>
                  <a:pt x="138389" y="33564"/>
                </a:cubicBezTo>
                <a:cubicBezTo>
                  <a:pt x="139763" y="32386"/>
                  <a:pt x="134785" y="38688"/>
                  <a:pt x="136595" y="38688"/>
                </a:cubicBezTo>
                <a:cubicBezTo>
                  <a:pt x="138135" y="38688"/>
                  <a:pt x="140697" y="34845"/>
                  <a:pt x="139157" y="34845"/>
                </a:cubicBezTo>
                <a:cubicBezTo>
                  <a:pt x="136784" y="34845"/>
                  <a:pt x="134689" y="38791"/>
                  <a:pt x="135570" y="40994"/>
                </a:cubicBezTo>
                <a:cubicBezTo>
                  <a:pt x="135940" y="41919"/>
                  <a:pt x="137137" y="39457"/>
                  <a:pt x="138133" y="39457"/>
                </a:cubicBezTo>
                <a:cubicBezTo>
                  <a:pt x="139502" y="39457"/>
                  <a:pt x="140898" y="39508"/>
                  <a:pt x="142232" y="39200"/>
                </a:cubicBezTo>
                <a:cubicBezTo>
                  <a:pt x="144907" y="38583"/>
                  <a:pt x="147827" y="37565"/>
                  <a:pt x="150431" y="38432"/>
                </a:cubicBezTo>
                <a:cubicBezTo>
                  <a:pt x="150687" y="38517"/>
                  <a:pt x="151200" y="37906"/>
                  <a:pt x="151200" y="38176"/>
                </a:cubicBezTo>
                <a:cubicBezTo>
                  <a:pt x="151200" y="39021"/>
                  <a:pt x="152395" y="40567"/>
                  <a:pt x="152993" y="39969"/>
                </a:cubicBezTo>
                <a:cubicBezTo>
                  <a:pt x="153917" y="39045"/>
                  <a:pt x="153177" y="37294"/>
                  <a:pt x="153762" y="36126"/>
                </a:cubicBezTo>
                <a:cubicBezTo>
                  <a:pt x="153998" y="35654"/>
                  <a:pt x="153738" y="36703"/>
                  <a:pt x="154018" y="37151"/>
                </a:cubicBezTo>
                <a:cubicBezTo>
                  <a:pt x="154447" y="37838"/>
                  <a:pt x="155665" y="35911"/>
                  <a:pt x="156324" y="36382"/>
                </a:cubicBezTo>
                <a:cubicBezTo>
                  <a:pt x="157886" y="37497"/>
                  <a:pt x="159835" y="40814"/>
                  <a:pt x="161192" y="39457"/>
                </a:cubicBezTo>
                <a:cubicBezTo>
                  <a:pt x="162732" y="37917"/>
                  <a:pt x="162470" y="35104"/>
                  <a:pt x="164010" y="33564"/>
                </a:cubicBezTo>
                <a:cubicBezTo>
                  <a:pt x="165668" y="31906"/>
                  <a:pt x="167853" y="41802"/>
                  <a:pt x="167853" y="39457"/>
                </a:cubicBezTo>
                <a:cubicBezTo>
                  <a:pt x="167853" y="38261"/>
                  <a:pt x="170484" y="40175"/>
                  <a:pt x="171440" y="39457"/>
                </a:cubicBezTo>
                <a:cubicBezTo>
                  <a:pt x="173299" y="38063"/>
                  <a:pt x="175898" y="36673"/>
                  <a:pt x="178102" y="37407"/>
                </a:cubicBezTo>
                <a:cubicBezTo>
                  <a:pt x="180284" y="38133"/>
                  <a:pt x="181713" y="41280"/>
                  <a:pt x="183995" y="40994"/>
                </a:cubicBezTo>
                <a:cubicBezTo>
                  <a:pt x="185016" y="40866"/>
                  <a:pt x="183608" y="38722"/>
                  <a:pt x="184251" y="37919"/>
                </a:cubicBezTo>
                <a:cubicBezTo>
                  <a:pt x="186128" y="35574"/>
                  <a:pt x="191007" y="37893"/>
                  <a:pt x="192962" y="35613"/>
                </a:cubicBezTo>
                <a:cubicBezTo>
                  <a:pt x="195742" y="32370"/>
                  <a:pt x="193940" y="27025"/>
                  <a:pt x="195525" y="23059"/>
                </a:cubicBezTo>
                <a:cubicBezTo>
                  <a:pt x="197480" y="18167"/>
                  <a:pt x="199239" y="13197"/>
                  <a:pt x="200905" y="819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686675" y="1735075"/>
            <a:ext cx="58740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3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1464600" y="1735075"/>
            <a:ext cx="88800" cy="109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18" descr="Veol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39039"/>
            <a:ext cx="9144001" cy="5829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9</a:t>
            </a:fld>
            <a:endParaRPr sz="1300" i="0">
              <a:solidFill>
                <a:schemeClr val="tx1"/>
              </a:solidFill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1"/>
          </p:nvPr>
        </p:nvSpPr>
        <p:spPr>
          <a:xfrm>
            <a:off x="1464600" y="3914250"/>
            <a:ext cx="6703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Chahine Boutouila, Development Director Central Asia, Veolia Group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Tbilisi, Georgia – November 28-29, 2023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nalisé 24">
      <a:dk1>
        <a:srgbClr val="545459"/>
      </a:dk1>
      <a:lt1>
        <a:srgbClr val="FFFFFF"/>
      </a:lt1>
      <a:dk2>
        <a:srgbClr val="E85F46"/>
      </a:dk2>
      <a:lt2>
        <a:srgbClr val="0076B9"/>
      </a:lt2>
      <a:accent1>
        <a:srgbClr val="FFA000"/>
      </a:accent1>
      <a:accent2>
        <a:srgbClr val="199B69"/>
      </a:accent2>
      <a:accent3>
        <a:srgbClr val="FDB914"/>
      </a:accent3>
      <a:accent4>
        <a:srgbClr val="01ADC6"/>
      </a:accent4>
      <a:accent5>
        <a:srgbClr val="D5D6D5"/>
      </a:accent5>
      <a:accent6>
        <a:srgbClr val="000000"/>
      </a:accent6>
      <a:hlink>
        <a:srgbClr val="E85F46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19B30B36-1371-4003-B5E8-5D02FBE21596}"/>
</file>

<file path=customXml/itemProps2.xml><?xml version="1.0" encoding="utf-8"?>
<ds:datastoreItem xmlns:ds="http://schemas.openxmlformats.org/officeDocument/2006/customXml" ds:itemID="{A6DADFF9-5EE7-4F3E-AC6B-3171C6FB0A02}"/>
</file>

<file path=customXml/itemProps3.xml><?xml version="1.0" encoding="utf-8"?>
<ds:datastoreItem xmlns:ds="http://schemas.openxmlformats.org/officeDocument/2006/customXml" ds:itemID="{1DD2031E-6FA5-4D0B-A0E1-7C7FBDDDA4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Arial</vt:lpstr>
      <vt:lpstr>Calibri</vt:lpstr>
      <vt:lpstr>Helvetica Neue</vt:lpstr>
      <vt:lpstr>Helvetica Neue Light</vt:lpstr>
      <vt:lpstr>Roboto</vt:lpstr>
      <vt:lpstr>Simple Light</vt:lpstr>
      <vt:lpstr>CAREC Energy Investment Forum What drives success in long-term energy PPPs?</vt:lpstr>
      <vt:lpstr>Legacy context</vt:lpstr>
      <vt:lpstr>Tashkent DH Development model</vt:lpstr>
      <vt:lpstr>Tashkent DH perimeter</vt:lpstr>
      <vt:lpstr>Fuel reliability  challenge</vt:lpstr>
      <vt:lpstr>Excellence challenge </vt:lpstr>
      <vt:lpstr>Complexity challenge </vt:lpstr>
      <vt:lpstr>Planification challenge</vt:lpstr>
      <vt:lpstr>THANK YOU!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CAREC Energy Investment Forum What drives success in long-term energy PPPs?</dc:title>
  <dc:creator>Martin S. Jaer</dc:creator>
  <cp:lastModifiedBy>Martin S. Jaer</cp:lastModifiedBy>
  <cp:revision>1</cp:revision>
  <dcterms:modified xsi:type="dcterms:W3CDTF">2023-11-21T05:24:07Z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2023-11-21T05:23:28Z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449309a8-3db3-4096-bf9b-14736c5bf66f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0x0101006D424368B706EE4FB77F211FDCEB8A37</vt:lpwstr>
  </property>
</Properties>
</file>