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58" r:id="rId7"/>
    <p:sldId id="260" r:id="rId8"/>
    <p:sldId id="265" r:id="rId9"/>
    <p:sldId id="266" r:id="rId10"/>
    <p:sldId id="26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3F0A-5E8F-09B9-4203-7D2972EA9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85ABC-1918-A7E0-BFB3-36093F179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32454-3FAA-EAA0-1404-E9A14D7C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7B52D3-1976-477B-BA83-1A9EF7FC3ED7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1D1CE-C941-1B9E-989A-4FC49AD1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8FDF0-2FC8-D28A-9909-B6F9759B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EB417-1929-41A2-A6F3-37D8F87A49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D3A02587-17B9-6161-F68A-8046EC4FC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1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261B-5FB6-2EF3-3F1C-B0B76A6DA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F1F21-F880-5BC5-34D2-2B39985F4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F0404-CE6B-48C6-3D73-2B2282DC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52D3-1976-477B-BA83-1A9EF7FC3ED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F854B-D725-9BDC-586C-67C48D21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F04ED-1577-9FF7-C229-62FF1942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417-1929-41A2-A6F3-37D8F87A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3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08D169-EBFC-3DDC-3206-75307F165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9EC95-3779-573D-AAA0-48B673A6D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A255F-BB38-3994-5B90-811DFEDB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52D3-1976-477B-BA83-1A9EF7FC3ED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3C9D7-BAB8-6BA6-2C42-306FFE3B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BD2F4-9CF6-83CB-1B96-BC12680B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417-1929-41A2-A6F3-37D8F87A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1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6B05-7862-E345-4827-20D9D229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89DCA-14C1-0514-C720-F3F83A5EE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993FC-1D18-A478-E0F1-37238D0F2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52D3-1976-477B-BA83-1A9EF7FC3ED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0CB29-0E34-8A49-6D9D-6F8A4CB08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61242-8AF3-9FB4-6261-75BB1789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417-1929-41A2-A6F3-37D8F87A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0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C8DE-811A-E9F6-BF24-8D1EA8F39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B9BF8-83A9-C1C9-7ABB-FDD68F174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73114-7895-19E9-3257-E6598CE2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52D3-1976-477B-BA83-1A9EF7FC3ED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E59AE-2B7F-8795-24A3-9E1E857C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41E87-95AC-FD05-0A2E-CB97BE2F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417-1929-41A2-A6F3-37D8F87A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B4FD-960F-4CA5-DB6D-5DD1647D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2C079-973C-8407-A7CC-85A658917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FA6E7-3F2B-B0C8-3A7D-7D6B641B0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80F50-8CE9-A69A-4DD0-D0161C8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52D3-1976-477B-BA83-1A9EF7FC3ED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BAC55-2A15-1177-648B-2591C830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0E676-FD7E-EAF6-6782-9F0123D4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417-1929-41A2-A6F3-37D8F87A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5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8FD6-8907-BC42-4089-3BF245C99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755F1-EBDD-F215-EB21-49A47E4E7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6E1D0-0388-407D-E713-10C0D8DA9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51285-D863-F8A6-3356-D48791F5C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AEC16-B241-B157-5BA7-D1806146A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981511-80B2-6054-FB27-9116A110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52D3-1976-477B-BA83-1A9EF7FC3ED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61821F-FD97-98A9-E43F-EC5294D04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0E41D5-96EB-451D-0F01-27A51848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417-1929-41A2-A6F3-37D8F87A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2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7F00-84DE-DFDF-037F-93FD1722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B9256-D667-677F-AD5C-7786B9B82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52D3-1976-477B-BA83-1A9EF7FC3ED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05612-4702-3BDC-2C02-EEB45D332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6CA78-9C33-F582-52DD-1B303654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417-1929-41A2-A6F3-37D8F87A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7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C4070-3C7D-74D8-E8FA-EE31B73C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52D3-1976-477B-BA83-1A9EF7FC3ED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1A41B6-CEE4-B050-F9BA-99DF5E14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D8DA8-69F2-7E5C-1227-EE75C5FD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417-1929-41A2-A6F3-37D8F87A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9268-F086-8287-25BA-B044D315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1492F-F3F3-982A-2B54-35355CB82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31471-3002-423D-9FB8-AB782B3C2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03875-6013-3499-122F-210159DB7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52D3-1976-477B-BA83-1A9EF7FC3ED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DA587-5AF8-7328-711C-4DCBE09BD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8CC54-5C66-5F8F-9C89-CE8C52E3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417-1929-41A2-A6F3-37D8F87A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6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D9A4-15E5-0E8A-91CD-58043923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2FD76-B69E-1F04-8006-58DD4A30B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D8832-E791-9D6A-9CA3-8536A89FC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E4388-84F8-0364-CE2F-58AE197A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52D3-1976-477B-BA83-1A9EF7FC3ED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72FDC-5C59-5848-822D-0C1C0370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DBCAF-8966-E915-20B8-6C139828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EB417-1929-41A2-A6F3-37D8F87A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0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8F1543A-23CA-3824-18F5-8CBE8DF844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1447" b="23581"/>
          <a:stretch/>
        </p:blipFill>
        <p:spPr>
          <a:xfrm>
            <a:off x="0" y="6492875"/>
            <a:ext cx="12192000" cy="36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AA5DB9-2028-CFC9-8086-9797A7B8FE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7695" t="794"/>
          <a:stretch/>
        </p:blipFill>
        <p:spPr>
          <a:xfrm>
            <a:off x="-1" y="0"/>
            <a:ext cx="12193603" cy="11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1CF5AC-AA84-D9D7-1E67-5270B766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1" y="-87658"/>
            <a:ext cx="11033289" cy="1458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B2716-9BD2-FB27-4E63-115B48BEE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00D6A-1D79-EEA9-1C4A-FB92CDEB0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F7B52D3-1976-477B-BA83-1A9EF7FC3ED7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79063-BF46-AD25-37F0-E8A26C997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B4CE0-3D8C-5D19-47CE-EC88571A8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09EB417-1929-41A2-A6F3-37D8F87A49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71D24-42E4-14D9-0506-85AB094198D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2791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E8A6-B5C5-6E0D-6F51-0E575B579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050" y="1067096"/>
            <a:ext cx="11010899" cy="1976150"/>
          </a:xfrm>
        </p:spPr>
        <p:txBody>
          <a:bodyPr anchor="t">
            <a:noAutofit/>
          </a:bodyPr>
          <a:lstStyle/>
          <a:p>
            <a:pPr algn="l"/>
            <a:r>
              <a:rPr lang="ru-RU" sz="3600" b="1" dirty="0"/>
              <a:t>Презентация исследования ЦАРЭС: </a:t>
            </a:r>
            <a:br>
              <a:rPr lang="en-US" sz="3600" b="1" dirty="0"/>
            </a:br>
            <a:r>
              <a:rPr lang="ru-RU" sz="3600" b="1" dirty="0"/>
              <a:t>Диверсификация торговых потоков и транспортных и транзитных маршрутов в регионе ЦАРЭС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3EE05-B770-EEFC-BFDA-94A1B6C93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049" y="4010025"/>
            <a:ext cx="11410951" cy="120032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Роман Могилевский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Отдел регионального сотрудничества и интеграции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Центральной и Западной Азии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Азиатский банк развития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40CC00-326F-C072-64D0-00B9CC46186B}"/>
              </a:ext>
            </a:extLst>
          </p:cNvPr>
          <p:cNvSpPr txBox="1"/>
          <p:nvPr/>
        </p:nvSpPr>
        <p:spPr>
          <a:xfrm>
            <a:off x="7924861" y="5210354"/>
            <a:ext cx="3867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Заседание национальных координаторов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октября 2023 г.</a:t>
            </a:r>
          </a:p>
          <a:p>
            <a:pPr algn="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6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A9952B-191E-E711-798A-373B620100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3248" y="450254"/>
            <a:ext cx="12176198" cy="6823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8FAAA-8856-4562-DF32-255B0F23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111126"/>
            <a:ext cx="11409680" cy="1014290"/>
          </a:xfrm>
        </p:spPr>
        <p:txBody>
          <a:bodyPr>
            <a:normAutofit/>
          </a:bodyPr>
          <a:lstStyle/>
          <a:p>
            <a:r>
              <a:rPr lang="ru-RU" sz="3600" b="1" dirty="0"/>
              <a:t>Введение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B2C32-5E3B-E546-E6B9-F53E8C2E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511656"/>
            <a:ext cx="11623040" cy="47570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Данная работа отвечает на запросы по анализу влияния последних потрясений на торговлю и транзит в регионе ЦАРЭС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ru-RU" dirty="0"/>
              <a:t>изменения и диверсификация торговых потоков</a:t>
            </a:r>
          </a:p>
          <a:p>
            <a:pPr marL="0" indent="0">
              <a:buNone/>
            </a:pPr>
            <a:r>
              <a:rPr lang="ru-RU" dirty="0"/>
              <a:t>	- текущая ситуация и альтернативные варианты транзита</a:t>
            </a:r>
            <a:endParaRPr lang="en-US" dirty="0"/>
          </a:p>
          <a:p>
            <a:r>
              <a:rPr lang="ru-RU" dirty="0"/>
              <a:t>Данная работа находится на этапе доработки, окончательный вариант ожидается в 2024 г.</a:t>
            </a:r>
          </a:p>
          <a:p>
            <a:r>
              <a:rPr lang="ru-RU" dirty="0"/>
              <a:t>Предварительный вариант будет представлен на панельной сессии Министерской конференции, 2023 г.: </a:t>
            </a:r>
            <a:r>
              <a:rPr lang="ru-RU" i="1" dirty="0"/>
              <a:t>«Переориентация торговых потоков и альтернативные маршруты в регионе ЦАРЭС» </a:t>
            </a:r>
          </a:p>
          <a:p>
            <a:r>
              <a:rPr lang="ru-RU" dirty="0"/>
              <a:t>Участники панельной сессии - партнеры по развитию, частный сектор, правительства</a:t>
            </a:r>
          </a:p>
          <a:p>
            <a:r>
              <a:rPr lang="ru-RU" dirty="0"/>
              <a:t>Эта презентация будет обновлена для МК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9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FAAA-8856-4562-DF32-255B0F23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1"/>
            <a:ext cx="10991850" cy="1123949"/>
          </a:xfrm>
        </p:spPr>
        <p:txBody>
          <a:bodyPr/>
          <a:lstStyle/>
          <a:p>
            <a:r>
              <a:rPr lang="ru-RU" sz="3200" b="1" dirty="0"/>
              <a:t>Увеличение торговли товарами за счет цен на энергоносители...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B2C32-5E3B-E546-E6B9-F53E8C2E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99" y="1246195"/>
            <a:ext cx="5604883" cy="5292257"/>
          </a:xfrm>
        </p:spPr>
        <p:txBody>
          <a:bodyPr>
            <a:noAutofit/>
          </a:bodyPr>
          <a:lstStyle/>
          <a:p>
            <a:r>
              <a:rPr lang="ru-RU" dirty="0"/>
              <a:t>В 2022 году многие во многих странах региона были зафиксированы рекордно высокие значения товарного экспорта и импорта</a:t>
            </a:r>
          </a:p>
          <a:p>
            <a:r>
              <a:rPr lang="ru-RU" dirty="0"/>
              <a:t>В 2023 году рост в основном продолжится</a:t>
            </a:r>
          </a:p>
          <a:p>
            <a:r>
              <a:rPr lang="ru-RU" dirty="0"/>
              <a:t>Резкое увеличение объемов торговли энергоносителями, обусловленное ростом мировых цен (64% роста в 2022 году), с последующим некоторым снижением в 2023 году</a:t>
            </a:r>
            <a:endParaRPr lang="en-US" dirty="0"/>
          </a:p>
        </p:txBody>
      </p:sp>
      <p:pic>
        <p:nvPicPr>
          <p:cNvPr id="8" name="Рисунок 12">
            <a:extLst>
              <a:ext uri="{FF2B5EF4-FFF2-40B4-BE49-F238E27FC236}">
                <a16:creationId xmlns:a16="http://schemas.microsoft.com/office/drawing/2014/main" id="{E6A15967-0B58-48E3-1F92-95B2DB6AD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130300"/>
            <a:ext cx="5994400" cy="5727700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23729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FAAA-8856-4562-DF32-255B0F23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1"/>
            <a:ext cx="11866880" cy="1037491"/>
          </a:xfrm>
        </p:spPr>
        <p:txBody>
          <a:bodyPr>
            <a:normAutofit/>
          </a:bodyPr>
          <a:lstStyle/>
          <a:p>
            <a:r>
              <a:rPr lang="ru-RU" sz="4000" b="1" dirty="0"/>
              <a:t>...и экспорт в Российскую Федерацию.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B2C32-5E3B-E546-E6B9-F53E8C2E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1" y="1184132"/>
            <a:ext cx="11621074" cy="4825683"/>
          </a:xfrm>
        </p:spPr>
        <p:txBody>
          <a:bodyPr>
            <a:normAutofit/>
          </a:bodyPr>
          <a:lstStyle/>
          <a:p>
            <a:r>
              <a:rPr lang="ru-RU" dirty="0"/>
              <a:t>Значительное увеличение экспорта в Россию и импорта (в основном энергоносителей) из России</a:t>
            </a:r>
          </a:p>
          <a:p>
            <a:r>
              <a:rPr lang="ru-RU" dirty="0"/>
              <a:t>Рост экспорта в связи с добровольным уходом международных компаний с российского рынка и санкциями – появление сопутствующих рыночных возможностей, особенно для стран КЦА </a:t>
            </a:r>
          </a:p>
          <a:p>
            <a:r>
              <a:rPr lang="ru-RU" dirty="0"/>
              <a:t>Снижение импорта машинного и прочего оборудования из России</a:t>
            </a:r>
            <a:endParaRPr lang="en-US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D10AD048-B48C-A29B-7914-AFC3CED84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8" y="4027927"/>
            <a:ext cx="12192000" cy="28300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37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FAAA-8856-4562-DF32-255B0F23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1"/>
            <a:ext cx="11866880" cy="1037491"/>
          </a:xfrm>
        </p:spPr>
        <p:txBody>
          <a:bodyPr>
            <a:normAutofit/>
          </a:bodyPr>
          <a:lstStyle/>
          <a:p>
            <a:r>
              <a:rPr lang="ru-RU" sz="4000" b="1" dirty="0"/>
              <a:t>Компоненты роста экспорта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B2C32-5E3B-E546-E6B9-F53E8C2E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42" y="1193964"/>
            <a:ext cx="12073357" cy="4825683"/>
          </a:xfrm>
        </p:spPr>
        <p:txBody>
          <a:bodyPr>
            <a:normAutofit/>
          </a:bodyPr>
          <a:lstStyle/>
          <a:p>
            <a:r>
              <a:rPr lang="ru-RU" sz="2800" dirty="0"/>
              <a:t>Расширение экспорта, утрата экспорта и реэкспорт в Россию</a:t>
            </a:r>
          </a:p>
          <a:p>
            <a:r>
              <a:rPr lang="ru-RU" sz="2800" dirty="0"/>
              <a:t>Основные бенефициары – Казахстан, Кыргызская Республика и Узбекистан</a:t>
            </a:r>
          </a:p>
          <a:p>
            <a:r>
              <a:rPr lang="ru-RU" sz="2800" dirty="0"/>
              <a:t>Расширение экспорта в традиционных (ре)экспортных секторах, а также в относительно новых секторах, например, автомобили из Казахстана</a:t>
            </a:r>
          </a:p>
          <a:p>
            <a:r>
              <a:rPr lang="ru-RU" sz="2800" dirty="0"/>
              <a:t>Утрата экспорта, вызванная санкциями в отношении российских контрагентов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Рисунок 13">
            <a:extLst>
              <a:ext uri="{FF2B5EF4-FFF2-40B4-BE49-F238E27FC236}">
                <a16:creationId xmlns:a16="http://schemas.microsoft.com/office/drawing/2014/main" id="{AD0464AF-05A6-47E2-1D22-1DB2D242C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762" y="4334471"/>
            <a:ext cx="7698237" cy="2523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EDFFBFAB-677C-D82A-A3EA-26DCAFF4B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2" y="4334471"/>
            <a:ext cx="4393840" cy="25235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36E401-20F0-1256-C3AC-F09E85DE010C}"/>
              </a:ext>
            </a:extLst>
          </p:cNvPr>
          <p:cNvSpPr txBox="1"/>
          <p:nvPr/>
        </p:nvSpPr>
        <p:spPr>
          <a:xfrm>
            <a:off x="4829470" y="3794570"/>
            <a:ext cx="3369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Расширение экспорт по типам продукции, КЦА </a:t>
            </a:r>
          </a:p>
          <a:p>
            <a:pPr algn="ctr"/>
            <a:r>
              <a:rPr lang="ru-RU" sz="1200" b="1" dirty="0"/>
              <a:t>2022 г. – 6 м. 2023г.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D4A1BF-2964-D057-844F-92487D71A18F}"/>
              </a:ext>
            </a:extLst>
          </p:cNvPr>
          <p:cNvSpPr txBox="1"/>
          <p:nvPr/>
        </p:nvSpPr>
        <p:spPr>
          <a:xfrm>
            <a:off x="8825737" y="3833688"/>
            <a:ext cx="3010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Утрата  экспорт по типам продукции, КЦА </a:t>
            </a:r>
          </a:p>
          <a:p>
            <a:pPr algn="ctr"/>
            <a:r>
              <a:rPr lang="ru-RU" sz="1200" b="1" dirty="0"/>
              <a:t>2022 г. – 6 м. 2023г.</a:t>
            </a:r>
          </a:p>
        </p:txBody>
      </p:sp>
    </p:spTree>
    <p:extLst>
      <p:ext uri="{BB962C8B-B14F-4D97-AF65-F5344CB8AC3E}">
        <p14:creationId xmlns:p14="http://schemas.microsoft.com/office/powerpoint/2010/main" val="119491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FAAA-8856-4562-DF32-255B0F23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78659"/>
            <a:ext cx="11866880" cy="1037491"/>
          </a:xfrm>
        </p:spPr>
        <p:txBody>
          <a:bodyPr>
            <a:normAutofit/>
          </a:bodyPr>
          <a:lstStyle/>
          <a:p>
            <a:r>
              <a:rPr lang="ru-RU" sz="4400" b="1" dirty="0"/>
              <a:t>Реэкспорт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B2C32-5E3B-E546-E6B9-F53E8C2E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0" y="1137919"/>
            <a:ext cx="12125470" cy="48256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Реэкспорт в Россию очень велик и растет, как в официальной отчетности, так и в косвенном выражении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Те же основные участники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Основные реэкспортируемые товары – машинное и прочее оборудование, текстиль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Реэкспорт, а не расширение экспорта, доминирует в реагировании на рыночные возможности – рост экспорта ограничивается предложением, а не спросом</a:t>
            </a:r>
            <a:endParaRPr lang="en-US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66212095-C75B-8C23-FA52-06E9A05D8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7092"/>
            <a:ext cx="12192000" cy="2604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6B0CB-CF3D-CB6F-DAB2-6F04A9E6C563}"/>
              </a:ext>
            </a:extLst>
          </p:cNvPr>
          <p:cNvSpPr txBox="1"/>
          <p:nvPr/>
        </p:nvSpPr>
        <p:spPr>
          <a:xfrm>
            <a:off x="612073" y="4573197"/>
            <a:ext cx="16867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/>
              <a:t>Реэкспорт в Россию, </a:t>
            </a:r>
          </a:p>
          <a:p>
            <a:r>
              <a:rPr lang="ru-RU" sz="1300" b="1" dirty="0"/>
              <a:t>2022 г. – 6 м. 2023г.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68BB4-28D7-3908-7143-6B618D7EEA88}"/>
              </a:ext>
            </a:extLst>
          </p:cNvPr>
          <p:cNvSpPr txBox="1"/>
          <p:nvPr/>
        </p:nvSpPr>
        <p:spPr>
          <a:xfrm>
            <a:off x="4797842" y="4588587"/>
            <a:ext cx="2662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Реэкспорт по типам продукции, КЦА </a:t>
            </a:r>
          </a:p>
          <a:p>
            <a:pPr algn="ctr"/>
            <a:r>
              <a:rPr lang="ru-RU" sz="1200" b="1" dirty="0"/>
              <a:t>2022 г. – 6 м. 2023г.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B0DAD8-8AD1-9642-B94B-CE6041A57CA3}"/>
              </a:ext>
            </a:extLst>
          </p:cNvPr>
          <p:cNvSpPr txBox="1"/>
          <p:nvPr/>
        </p:nvSpPr>
        <p:spPr>
          <a:xfrm>
            <a:off x="8180471" y="4557011"/>
            <a:ext cx="2556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Реэкспорт по сравнению с </a:t>
            </a:r>
          </a:p>
          <a:p>
            <a:r>
              <a:rPr lang="ru-RU" sz="1200" b="1" dirty="0"/>
              <a:t>расширением экспорта, </a:t>
            </a:r>
          </a:p>
          <a:p>
            <a:pPr algn="ctr"/>
            <a:r>
              <a:rPr lang="ru-RU" sz="1200" b="1" dirty="0"/>
              <a:t>2022 г. – 6 м. 2023г.</a:t>
            </a:r>
          </a:p>
        </p:txBody>
      </p:sp>
    </p:spTree>
    <p:extLst>
      <p:ext uri="{BB962C8B-B14F-4D97-AF65-F5344CB8AC3E}">
        <p14:creationId xmlns:p14="http://schemas.microsoft.com/office/powerpoint/2010/main" val="3318884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FAAA-8856-4562-DF32-255B0F23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1"/>
            <a:ext cx="11866880" cy="1037491"/>
          </a:xfrm>
        </p:spPr>
        <p:txBody>
          <a:bodyPr>
            <a:normAutofit/>
          </a:bodyPr>
          <a:lstStyle/>
          <a:p>
            <a:r>
              <a:rPr lang="ru-RU" sz="4400" b="1" dirty="0"/>
              <a:t>Пересмотр транзитных маршрутов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B2C32-5E3B-E546-E6B9-F53E8C2E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8" y="1198876"/>
            <a:ext cx="12077591" cy="54196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ru-RU" sz="3000" dirty="0"/>
              <a:t>Война и санкции создали многочисленные риски для маршрутов транзита КЦА через Россию</a:t>
            </a:r>
          </a:p>
          <a:p>
            <a:r>
              <a:rPr lang="ru-RU" sz="3000" dirty="0"/>
              <a:t>Два типа транзита: (</a:t>
            </a:r>
            <a:r>
              <a:rPr lang="en-US" sz="3000" dirty="0" err="1"/>
              <a:t>i</a:t>
            </a:r>
            <a:r>
              <a:rPr lang="en-US" sz="3000" dirty="0"/>
              <a:t>) </a:t>
            </a:r>
            <a:r>
              <a:rPr lang="ru-RU" sz="3000" dirty="0"/>
              <a:t>из КНР в Европу и (</a:t>
            </a:r>
            <a:r>
              <a:rPr lang="en-US" sz="3000" dirty="0"/>
              <a:t>ii) </a:t>
            </a:r>
            <a:r>
              <a:rPr lang="ru-RU" sz="3000" dirty="0"/>
              <a:t>из Центральной Азии в Европу и другие страны.</a:t>
            </a:r>
          </a:p>
          <a:p>
            <a:r>
              <a:rPr lang="ru-RU" sz="3000" dirty="0"/>
              <a:t>У первого вида транзита есть надежная альтернатива (морские перевозки вернулись в нормальное русло после пандемии </a:t>
            </a:r>
            <a:r>
              <a:rPr lang="en-US" sz="3000" dirty="0"/>
              <a:t>COVID-19); </a:t>
            </a:r>
            <a:r>
              <a:rPr lang="ru-RU" sz="3000" dirty="0"/>
              <a:t>у второго вида транзита альтернатив меньше</a:t>
            </a:r>
          </a:p>
          <a:p>
            <a:r>
              <a:rPr lang="ru-RU" sz="3000" dirty="0"/>
              <a:t>Развитие Среднего коридора как один из возможных ответов</a:t>
            </a:r>
          </a:p>
          <a:p>
            <a:r>
              <a:rPr lang="ru-RU" sz="3000" dirty="0"/>
              <a:t>Вызовы для Среднего коридора: инфраструктура, организация логистики, изменение климата</a:t>
            </a:r>
          </a:p>
          <a:p>
            <a:r>
              <a:rPr lang="ru-RU" sz="3000" dirty="0"/>
              <a:t>Проводимое АБР исследование транзитных потоков в регионе: как они меняются, каковы факторы развития инфраструктуры и препятствия на примере порта Актау</a:t>
            </a:r>
          </a:p>
          <a:p>
            <a:r>
              <a:rPr lang="ru-RU" sz="3000" dirty="0"/>
              <a:t>Развитие всех новых коридоров ЦАРЭС как экономических коридоров с привлечением частных инвестиций в агробизнес, туризм, транспорт и др.</a:t>
            </a:r>
          </a:p>
          <a:p>
            <a:r>
              <a:rPr lang="ru-RU" sz="3000" dirty="0"/>
              <a:t>Необходимость в стратегии развития Среднего коридора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5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FAAA-8856-4562-DF32-255B0F23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1"/>
            <a:ext cx="10915651" cy="1125414"/>
          </a:xfrm>
        </p:spPr>
        <p:txBody>
          <a:bodyPr>
            <a:normAutofit/>
          </a:bodyPr>
          <a:lstStyle/>
          <a:p>
            <a:r>
              <a:rPr lang="ru-RU" sz="4400" b="1" dirty="0"/>
              <a:t>Краткое подведение итогов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B2C32-5E3B-E546-E6B9-F53E8C2E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03" y="1311519"/>
            <a:ext cx="11817594" cy="533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500" dirty="0"/>
              <a:t>Резкий рост внешней торговли экономик ЦАРЭС в 2022 году и в первой половине 2023 г. в связи с </a:t>
            </a:r>
            <a:r>
              <a:rPr lang="ru-RU" sz="2400" dirty="0"/>
              <a:t>войной в Украине</a:t>
            </a:r>
            <a:r>
              <a:rPr lang="ru-RU" sz="2500" dirty="0"/>
              <a:t> и постпандемическим восстановлением</a:t>
            </a:r>
          </a:p>
          <a:p>
            <a:r>
              <a:rPr lang="ru-RU" sz="2400" dirty="0"/>
              <a:t>Шоки</a:t>
            </a:r>
            <a:r>
              <a:rPr lang="ru-RU" sz="2500" dirty="0"/>
              <a:t> в регионе привели к нарушению цепочек поставок, но также создали (краткосрочные?) торговые возможности для стран Кавказа и Центральной Азии</a:t>
            </a:r>
          </a:p>
          <a:p>
            <a:r>
              <a:rPr lang="ru-RU" sz="2500" dirty="0"/>
              <a:t>Рост реэкспорта, а не расширение торговли, был основной реакцией на эти возможности</a:t>
            </a:r>
          </a:p>
          <a:p>
            <a:r>
              <a:rPr lang="ru-RU" sz="2500" dirty="0"/>
              <a:t>Долгосрочные основы роста — возможность выхода на внешние рынки, доступ к передовым технологиям, рабочие места для трудовых мигрантов и т.д. — оказались под вопросом</a:t>
            </a:r>
          </a:p>
          <a:p>
            <a:r>
              <a:rPr lang="ru-RU" sz="2500" dirty="0"/>
              <a:t>Страны ЦАРЭС и партнеры по развитию в настоящее время рассматривают альтернативные варианты транзита важнейших экспортных и импортных товаров</a:t>
            </a:r>
          </a:p>
          <a:p>
            <a:r>
              <a:rPr lang="ru-RU" sz="2700" b="1" dirty="0">
                <a:solidFill>
                  <a:srgbClr val="FF0000"/>
                </a:solidFill>
              </a:rPr>
              <a:t>Каким образом усиленное региональное сотрудничество в рамках ЦАРЭС может помочь в решении этих проблем? </a:t>
            </a:r>
            <a:endParaRPr lang="en-US" sz="2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81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>SharingLinks.ec168c5a-0512-4341-b24e-d40d7f72f79a.OrganizationEdit.65cd35d6-5982-449e-80c7-1f79979bb0e2</DisplayName>
        <AccountId>492</AccountId>
        <AccountType/>
      </UserInfo>
      <UserInfo>
        <DisplayName>Roman Mogilevskii</DisplayName>
        <AccountId>1213</AccountId>
        <AccountType/>
      </UserInfo>
      <UserInfo>
        <DisplayName>Xinglan Hu</DisplayName>
        <AccountId>58</AccountId>
        <AccountType/>
      </UserInfo>
      <UserInfo>
        <DisplayName>Dorothea C. Lazaro</DisplayName>
        <AccountId>167</AccountId>
        <AccountType/>
      </UserInfo>
      <UserInfo>
        <DisplayName>Carmela C. Espina</DisplayName>
        <AccountId>118</AccountId>
        <AccountType/>
      </UserInfo>
      <UserInfo>
        <DisplayName>Reneli Gloria</DisplayName>
        <AccountId>705</AccountId>
        <AccountType/>
      </UserInfo>
      <UserInfo>
        <DisplayName>Charles Danvel A. Aldelmita</DisplayName>
        <AccountId>1690</AccountId>
        <AccountType/>
      </UserInfo>
      <UserInfo>
        <DisplayName>Mary Ann Magadia</DisplayName>
        <AccountId>215</AccountId>
        <AccountType/>
      </UserInfo>
      <UserInfo>
        <DisplayName>Gulshat Raissova</DisplayName>
        <AccountId>599</AccountId>
        <AccountType/>
      </UserInfo>
    </SharedWithUsers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7" ma:contentTypeDescription="Create a new document." ma:contentTypeScope="" ma:versionID="30482bcb042da94300ab269d05646591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43fff43ee8f6aa09ff18a5919b1d8d27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F10AE-2C84-4E42-876E-9E5051ED7DAB}">
  <ds:schemaRefs>
    <ds:schemaRef ds:uri="4d0bf39f-aee5-4194-a8cf-9eb94d977901"/>
    <ds:schemaRef ds:uri="c1fdd505-2570-46c2-bd04-3e0f2d874cf5"/>
    <ds:schemaRef ds:uri="f668aa56-9285-4561-92d6-d6343913a8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CB5BC6-3A52-4259-8A92-8D3F3965DD5C}">
  <ds:schemaRefs>
    <ds:schemaRef ds:uri="4d0bf39f-aee5-4194-a8cf-9eb94d977901"/>
    <ds:schemaRef ds:uri="c1fdd505-2570-46c2-bd04-3e0f2d874cf5"/>
    <ds:schemaRef ds:uri="f668aa56-9285-4561-92d6-d6343913a8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519E02-3F53-42BF-A85B-7B7C6B356E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681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исследования ЦАРЭС:  Диверсификация торговых потоков и транспортных и транзитных маршрутов в регионе ЦАРЭС</vt:lpstr>
      <vt:lpstr>Введение</vt:lpstr>
      <vt:lpstr>Увеличение торговли товарами за счет цен на энергоносители...</vt:lpstr>
      <vt:lpstr>...и экспорт в Российскую Федерацию.</vt:lpstr>
      <vt:lpstr>Компоненты роста экспорта</vt:lpstr>
      <vt:lpstr>Реэкспорт</vt:lpstr>
      <vt:lpstr>Пересмотр транзитных маршрутов</vt:lpstr>
      <vt:lpstr>Краткое подведение итогов</vt:lpstr>
    </vt:vector>
  </TitlesOfParts>
  <Company>Asian Development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the Russian Invasion of Ukraine on Trade in the Caucasus and Central Asia</dc:title>
  <dc:creator>Roman Mogilevskii</dc:creator>
  <cp:lastModifiedBy>Reneli Gloria</cp:lastModifiedBy>
  <cp:revision>5</cp:revision>
  <dcterms:created xsi:type="dcterms:W3CDTF">2023-03-29T22:36:12Z</dcterms:created>
  <dcterms:modified xsi:type="dcterms:W3CDTF">2023-10-18T03:56:10Z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2023-04-02T11:00:17Z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58f92113-90af-4e9c-a0d2-f032febe3c27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TaxKeyword">
    <vt:lpwstr/>
  </property>
  <property fmtid="{D5CDD505-2E9C-101B-9397-08002B2CF9AE}" pid="12" name="MediaServiceImageTags">
    <vt:lpwstr/>
  </property>
  <property fmtid="{D5CDD505-2E9C-101B-9397-08002B2CF9AE}" pid="13" name="ContentTypeId">
    <vt:lpwstr>0x0101009FDAEA74914DCF4CB1BBCF0E2E5EDB11</vt:lpwstr>
  </property>
  <property fmtid="{D5CDD505-2E9C-101B-9397-08002B2CF9AE}" pid="14" name="ADBProjectDocumentType">
    <vt:lpwstr/>
  </property>
  <property fmtid="{D5CDD505-2E9C-101B-9397-08002B2CF9AE}" pid="15" name="ADBSector">
    <vt:lpwstr/>
  </property>
  <property fmtid="{D5CDD505-2E9C-101B-9397-08002B2CF9AE}" pid="16" name="ADBContentGroup">
    <vt:lpwstr>2;#CWRD|6d71ff58-4882-4388-ab5c-218969b1e9c8</vt:lpwstr>
  </property>
  <property fmtid="{D5CDD505-2E9C-101B-9397-08002B2CF9AE}" pid="17" name="de77c5b4d20d4bdeb0b6d09350193e53">
    <vt:lpwstr/>
  </property>
  <property fmtid="{D5CDD505-2E9C-101B-9397-08002B2CF9AE}" pid="18" name="h00e4aaaf4624e24a7df7f06faa038c6">
    <vt:lpwstr>English|16ac8743-31bb-43f8-9a73-533a041667d6</vt:lpwstr>
  </property>
  <property fmtid="{D5CDD505-2E9C-101B-9397-08002B2CF9AE}" pid="19" name="ADBDocumentSecurity">
    <vt:lpwstr/>
  </property>
  <property fmtid="{D5CDD505-2E9C-101B-9397-08002B2CF9AE}" pid="20" name="d01a0ce1b141461dbfb235a3ab729a2c">
    <vt:lpwstr/>
  </property>
  <property fmtid="{D5CDD505-2E9C-101B-9397-08002B2CF9AE}" pid="21" name="ADBDocumentLanguage">
    <vt:lpwstr>1;#English|16ac8743-31bb-43f8-9a73-533a041667d6</vt:lpwstr>
  </property>
  <property fmtid="{D5CDD505-2E9C-101B-9397-08002B2CF9AE}" pid="22" name="hca2169e3b0945318411f30479ba40c8">
    <vt:lpwstr/>
  </property>
  <property fmtid="{D5CDD505-2E9C-101B-9397-08002B2CF9AE}" pid="23" name="ADBDepartmentOwner">
    <vt:lpwstr/>
  </property>
  <property fmtid="{D5CDD505-2E9C-101B-9397-08002B2CF9AE}" pid="24" name="p030e467f78f45b4ae8f7e2c17ea4d82">
    <vt:lpwstr/>
  </property>
  <property fmtid="{D5CDD505-2E9C-101B-9397-08002B2CF9AE}" pid="25" name="k985dbdc596c44d7acaf8184f33920f0">
    <vt:lpwstr/>
  </property>
  <property fmtid="{D5CDD505-2E9C-101B-9397-08002B2CF9AE}" pid="26" name="ADBCountry">
    <vt:lpwstr/>
  </property>
  <property fmtid="{D5CDD505-2E9C-101B-9397-08002B2CF9AE}" pid="27" name="ADBCountryDocumentType">
    <vt:lpwstr/>
  </property>
  <property fmtid="{D5CDD505-2E9C-101B-9397-08002B2CF9AE}" pid="28" name="d61536b25a8a4fedb48bb564279be82a">
    <vt:lpwstr/>
  </property>
  <property fmtid="{D5CDD505-2E9C-101B-9397-08002B2CF9AE}" pid="29" name="TaxCatchAll">
    <vt:lpwstr>2;#CWRD|6d71ff58-4882-4388-ab5c-218969b1e9c8;#1;#English|16ac8743-31bb-43f8-9a73-533a041667d6</vt:lpwstr>
  </property>
  <property fmtid="{D5CDD505-2E9C-101B-9397-08002B2CF9AE}" pid="30" name="a0d1b14b197747dfafc19f70ff45d4f6">
    <vt:lpwstr/>
  </property>
  <property fmtid="{D5CDD505-2E9C-101B-9397-08002B2CF9AE}" pid="31" name="ADBProject">
    <vt:lpwstr/>
  </property>
</Properties>
</file>