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5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theme/theme5.xml" ContentType="application/vnd.openxmlformats-officedocument.theme+xml"/>
  <Override PartName="/ppt/theme/theme6.xml" ContentType="application/vnd.openxmlformats-officedocument.them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tags/tag5.xml" ContentType="application/vnd.openxmlformats-officedocument.presentationml.tag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6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5" r:id="rId3"/>
    <p:sldMasterId id="2147483667" r:id="rId4"/>
    <p:sldMasterId id="2147483669" r:id="rId5"/>
  </p:sldMasterIdLst>
  <p:notesMasterIdLst>
    <p:notesMasterId r:id="rId12"/>
  </p:notesMasterIdLst>
  <p:sldIdLst>
    <p:sldId id="256" r:id="rId6"/>
    <p:sldId id="1238" r:id="rId7"/>
    <p:sldId id="1240" r:id="rId8"/>
    <p:sldId id="1241" r:id="rId9"/>
    <p:sldId id="1242" r:id="rId10"/>
    <p:sldId id="1211" r:id="rId11"/>
  </p:sldIdLst>
  <p:sldSz cx="12192000" cy="6858000"/>
  <p:notesSz cx="6858000" cy="9144000"/>
  <p:defaultTextStyle>
    <a:defPPr>
      <a:defRPr lang="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7469" userDrawn="1">
          <p15:clr>
            <a:srgbClr val="A4A3A4"/>
          </p15:clr>
        </p15:guide>
        <p15:guide id="5" orient="horz" pos="1026" userDrawn="1">
          <p15:clr>
            <a:srgbClr val="A4A3A4"/>
          </p15:clr>
        </p15:guide>
        <p15:guide id="6" orient="horz" pos="41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os Faria" initials="CF" lastIdx="1" clrIdx="0"/>
  <p:cmAuthor id="2" name="Carlos Faria" initials="CF [2]" lastIdx="1" clrIdx="1"/>
  <p:cmAuthor id="3" name="Carlos Faria" initials="CF [3]" lastIdx="1" clrIdx="2"/>
  <p:cmAuthor id="4" name="Carlos Faria" initials="CF [4]" lastIdx="1" clrIdx="3"/>
  <p:cmAuthor id="5" name="Carlos Faria" initials="CF [5]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FADA"/>
    <a:srgbClr val="8EFA00"/>
    <a:srgbClr val="0000CC"/>
    <a:srgbClr val="D3F3F4"/>
    <a:srgbClr val="52D28D"/>
    <a:srgbClr val="009193"/>
    <a:srgbClr val="9437FF"/>
    <a:srgbClr val="F7FDE6"/>
    <a:srgbClr val="000000"/>
    <a:srgbClr val="FFE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344D84-9AFB-497E-A393-DC336BA19D2E}" styleName="Medium Style 3 –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5306"/>
  </p:normalViewPr>
  <p:slideViewPr>
    <p:cSldViewPr snapToGrid="0">
      <p:cViewPr varScale="1">
        <p:scale>
          <a:sx n="82" d="100"/>
          <a:sy n="82" d="100"/>
        </p:scale>
        <p:origin x="691" y="72"/>
      </p:cViewPr>
      <p:guideLst>
        <p:guide orient="horz" pos="2183"/>
        <p:guide pos="3840"/>
        <p:guide pos="211"/>
        <p:guide pos="7469"/>
        <p:guide orient="horz" pos="1026"/>
        <p:guide orient="horz" pos="41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commentAuthors" Target="commentAuthors.xml"/><Relationship Id="rId18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2D9A2-3941-F84F-8D07-1977B45EA268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6F916-C28C-ED45-811A-744DB773F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85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A6F916-C28C-ED45-811A-744DB773F3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08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A6F916-C28C-ED45-811A-744DB773F3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1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A6F916-C28C-ED45-811A-744DB773F3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55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A6F916-C28C-ED45-811A-744DB773F3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85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A6F916-C28C-ED45-811A-744DB773F3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62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CI-Deck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5">
            <a:extLst>
              <a:ext uri="{FF2B5EF4-FFF2-40B4-BE49-F238E27FC236}">
                <a16:creationId xmlns:a16="http://schemas.microsoft.com/office/drawing/2014/main" id="{0DB6712F-B365-DA4E-9CA0-74F337434899}"/>
              </a:ext>
            </a:extLst>
          </p:cNvPr>
          <p:cNvSpPr txBox="1"/>
          <p:nvPr userDrawn="1"/>
        </p:nvSpPr>
        <p:spPr>
          <a:xfrm>
            <a:off x="11645881" y="6597443"/>
            <a:ext cx="3385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67ECB1E1-6EEE-4A58-B357-D7F23E2723D0}" type="slidenum">
              <a:rPr lang="de-DE" sz="1000" b="1" smtClean="0">
                <a:solidFill>
                  <a:srgbClr val="566367"/>
                </a:solidFill>
              </a:rPr>
              <a:pPr algn="r"/>
              <a:t>‹#›</a:t>
            </a:fld>
            <a:endParaRPr lang="de-DE" sz="1000" b="1">
              <a:solidFill>
                <a:srgbClr val="566367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58C7E3-76A5-0A4C-8984-F8DFF11A98F5}"/>
              </a:ext>
            </a:extLst>
          </p:cNvPr>
          <p:cNvSpPr/>
          <p:nvPr userDrawn="1"/>
        </p:nvSpPr>
        <p:spPr>
          <a:xfrm>
            <a:off x="1236134" y="6289666"/>
            <a:ext cx="971973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Internal Project Team Presentation 18.03.2022</a:t>
            </a:r>
            <a:endParaRPr lang="en-US" sz="1050" kern="120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847656-5D52-9A4B-B1EB-E2E8AE0F4EF9}"/>
              </a:ext>
            </a:extLst>
          </p:cNvPr>
          <p:cNvCxnSpPr>
            <a:cxnSpLocks/>
          </p:cNvCxnSpPr>
          <p:nvPr userDrawn="1"/>
        </p:nvCxnSpPr>
        <p:spPr>
          <a:xfrm>
            <a:off x="208127" y="669118"/>
            <a:ext cx="11717980" cy="0"/>
          </a:xfrm>
          <a:prstGeom prst="line">
            <a:avLst/>
          </a:prstGeom>
          <a:ln w="12700">
            <a:solidFill>
              <a:srgbClr val="B35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5FD1140-DA54-8347-AFA1-BDF7FE506B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841" y="61197"/>
            <a:ext cx="804033" cy="6030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968EF2-CDB3-C347-8A50-E693D12EC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27" y="61197"/>
            <a:ext cx="734623" cy="55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97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27D8F-5BE9-4D23-9631-D6C9872ABB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E30A21-199D-41AE-986B-912EEC5C15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4E13F-3AC2-449B-95DD-FFF97B14C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1636-BFF2-4E35-8CF1-9054137052FA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36630-6B32-4077-B5CD-056373AE0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AA0D3-6DEB-4D29-92D4-105C2A09B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3321-851B-4985-8465-6B8C6169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60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CI-Standar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34420672"/>
              </p:ext>
            </p:extLst>
          </p:nvPr>
        </p:nvGraphicFramePr>
        <p:xfrm>
          <a:off x="2119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1591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6973760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CI-Standar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5975265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6992845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CI-Standar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06007354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745714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CI-Standar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12282627"/>
              </p:ext>
            </p:extLst>
          </p:nvPr>
        </p:nvGraphicFramePr>
        <p:xfrm>
          <a:off x="2119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1591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4904678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3.tif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tif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3.tif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tiff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3.tif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tiff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3.tif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tiff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966944838"/>
              </p:ext>
            </p:extLst>
          </p:nvPr>
        </p:nvGraphicFramePr>
        <p:xfrm>
          <a:off x="2119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1591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17C46FF-4A4F-4440-BA61-A20A432E5AC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57340"/>
            <a:ext cx="10238740" cy="138499"/>
          </a:xfrm>
          <a:prstGeom prst="rect">
            <a:avLst/>
          </a:prstGeom>
        </p:spPr>
        <p:txBody>
          <a:bodyPr horzOverflow="overflow" wrap="square" lIns="0" tIns="0" rIns="0" bIns="0">
            <a:spAutoFit/>
          </a:bodyPr>
          <a:lstStyle/>
          <a:p>
            <a:pPr algn="l"/>
            <a:r>
              <a:rPr lang="ru-RU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ВНУТРЕННЕГО ПОЛЬЗОВАНИЯ. Эта информация доступна для руководства и персонала АБР. Она может быть передана за пределы АБР с соответствующего разрешения.</a:t>
            </a:r>
            <a:endParaRPr lang="en-US" sz="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840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525260006"/>
              </p:ext>
            </p:extLst>
          </p:nvPr>
        </p:nvGraphicFramePr>
        <p:xfrm>
          <a:off x="2119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91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Textfeld 5"/>
          <p:cNvSpPr txBox="1"/>
          <p:nvPr/>
        </p:nvSpPr>
        <p:spPr>
          <a:xfrm>
            <a:off x="11645881" y="6597443"/>
            <a:ext cx="3385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67ECB1E1-6EEE-4A58-B357-D7F23E2723D0}" type="slidenum">
              <a:rPr lang="de-DE" sz="1000" b="1" smtClean="0">
                <a:solidFill>
                  <a:srgbClr val="566367"/>
                </a:solidFill>
              </a:rPr>
              <a:pPr algn="r"/>
              <a:t>‹#›</a:t>
            </a:fld>
            <a:endParaRPr lang="de-DE" sz="1000" b="1">
              <a:solidFill>
                <a:srgbClr val="566367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F07C67-E083-A540-BC56-3375020CD3DA}"/>
              </a:ext>
            </a:extLst>
          </p:cNvPr>
          <p:cNvCxnSpPr>
            <a:cxnSpLocks/>
          </p:cNvCxnSpPr>
          <p:nvPr userDrawn="1"/>
        </p:nvCxnSpPr>
        <p:spPr>
          <a:xfrm>
            <a:off x="208127" y="669118"/>
            <a:ext cx="11717980" cy="0"/>
          </a:xfrm>
          <a:prstGeom prst="line">
            <a:avLst/>
          </a:prstGeom>
          <a:ln w="12700">
            <a:solidFill>
              <a:srgbClr val="B35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F843477-1516-A645-B0AA-37EF0D40A3FD}"/>
              </a:ext>
            </a:extLst>
          </p:cNvPr>
          <p:cNvSpPr/>
          <p:nvPr userDrawn="1"/>
        </p:nvSpPr>
        <p:spPr>
          <a:xfrm>
            <a:off x="1236134" y="6289666"/>
            <a:ext cx="97197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Regional Inception Workshop</a:t>
            </a:r>
            <a:endParaRPr lang="en-US" sz="1050" kern="120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/>
            <a:r>
              <a:rPr lang="en-US" sz="1050" b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Sustainable Tourism Development in the Central Asia Regional Economic Cooperation (CAREC) Region</a:t>
            </a:r>
            <a:endParaRPr lang="en-US" sz="1050" kern="120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15C6CD-DA8F-3C43-912F-1517EFD0D57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841" y="61197"/>
            <a:ext cx="804033" cy="6030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7417D0-37DF-8040-86DB-C8EF5235D4D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27" y="61197"/>
            <a:ext cx="734623" cy="5509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D90FAE-DAD8-4B4B-9538-AF6443C4EDC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57340"/>
            <a:ext cx="10238740" cy="138499"/>
          </a:xfrm>
          <a:prstGeom prst="rect">
            <a:avLst/>
          </a:prstGeom>
        </p:spPr>
        <p:txBody>
          <a:bodyPr horzOverflow="overflow" wrap="square" lIns="0" tIns="0" rIns="0" bIns="0">
            <a:spAutoFit/>
          </a:bodyPr>
          <a:lstStyle/>
          <a:p>
            <a:pPr algn="l"/>
            <a:r>
              <a:rPr lang="ru-RU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ВНУТРЕННЕГО ПОЛЬЗОВАНИЯ. Эта информация доступна для руководства и персонала АБР. Она может быть передана за пределы АБР с соответствующего разрешения.</a:t>
            </a:r>
            <a:endParaRPr lang="en-US" sz="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327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841733919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feld 5">
            <a:extLst>
              <a:ext uri="{FF2B5EF4-FFF2-40B4-BE49-F238E27FC236}">
                <a16:creationId xmlns:a16="http://schemas.microsoft.com/office/drawing/2014/main" id="{5F6F7542-B8F8-9842-8124-FCA7E7B1B2E7}"/>
              </a:ext>
            </a:extLst>
          </p:cNvPr>
          <p:cNvSpPr txBox="1"/>
          <p:nvPr userDrawn="1"/>
        </p:nvSpPr>
        <p:spPr>
          <a:xfrm>
            <a:off x="11645881" y="6597443"/>
            <a:ext cx="3385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67ECB1E1-6EEE-4A58-B357-D7F23E2723D0}" type="slidenum">
              <a:rPr lang="de-DE" sz="1000" b="1" smtClean="0">
                <a:solidFill>
                  <a:srgbClr val="566367"/>
                </a:solidFill>
              </a:rPr>
              <a:pPr algn="r"/>
              <a:t>‹#›</a:t>
            </a:fld>
            <a:endParaRPr lang="de-DE" sz="1000" b="1">
              <a:solidFill>
                <a:srgbClr val="566367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4C6F91-89D7-6747-8573-C16CA570ECD5}"/>
              </a:ext>
            </a:extLst>
          </p:cNvPr>
          <p:cNvSpPr/>
          <p:nvPr userDrawn="1"/>
        </p:nvSpPr>
        <p:spPr>
          <a:xfrm>
            <a:off x="1236134" y="6289666"/>
            <a:ext cx="97197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Regional Inception Workshop</a:t>
            </a:r>
            <a:endParaRPr lang="en-US" sz="1050" kern="120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/>
            <a:r>
              <a:rPr lang="en-US" sz="1050" b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Sustainable Tourism Development in the Central Asia Regional Economic Cooperation (CAREC) Region</a:t>
            </a:r>
            <a:endParaRPr lang="en-US" sz="1050" kern="120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9FE4877-80E4-3F43-8B39-202366A328F4}"/>
              </a:ext>
            </a:extLst>
          </p:cNvPr>
          <p:cNvCxnSpPr>
            <a:cxnSpLocks/>
          </p:cNvCxnSpPr>
          <p:nvPr userDrawn="1"/>
        </p:nvCxnSpPr>
        <p:spPr>
          <a:xfrm>
            <a:off x="208127" y="669118"/>
            <a:ext cx="11717980" cy="0"/>
          </a:xfrm>
          <a:prstGeom prst="line">
            <a:avLst/>
          </a:prstGeom>
          <a:ln w="12700">
            <a:solidFill>
              <a:srgbClr val="B35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36E9AAD-7865-104A-912B-998CE23597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841" y="61197"/>
            <a:ext cx="804033" cy="6030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292A8C-9724-664E-80B0-CD6DD57190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27" y="61197"/>
            <a:ext cx="734623" cy="5509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3D3D14-3905-40EC-AA30-CF7DD6F25E7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57340"/>
            <a:ext cx="10238740" cy="138499"/>
          </a:xfrm>
          <a:prstGeom prst="rect">
            <a:avLst/>
          </a:prstGeom>
        </p:spPr>
        <p:txBody>
          <a:bodyPr horzOverflow="overflow" wrap="square" lIns="0" tIns="0" rIns="0" bIns="0">
            <a:spAutoFit/>
          </a:bodyPr>
          <a:lstStyle/>
          <a:p>
            <a:pPr algn="l"/>
            <a:r>
              <a:rPr lang="ru-RU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ВНУТРЕННЕГО ПОЛЬЗОВАНИЯ. Эта информация доступна для руководства и персонала АБР. Она может быть передана за пределы АБР с соответствующего разрешения.</a:t>
            </a:r>
            <a:endParaRPr lang="en-US" sz="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930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640783710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5">
            <a:extLst>
              <a:ext uri="{FF2B5EF4-FFF2-40B4-BE49-F238E27FC236}">
                <a16:creationId xmlns:a16="http://schemas.microsoft.com/office/drawing/2014/main" id="{638F424A-B367-4E4C-B820-A6F6E5E9AE0A}"/>
              </a:ext>
            </a:extLst>
          </p:cNvPr>
          <p:cNvSpPr txBox="1"/>
          <p:nvPr userDrawn="1"/>
        </p:nvSpPr>
        <p:spPr>
          <a:xfrm>
            <a:off x="11645881" y="6597443"/>
            <a:ext cx="3385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67ECB1E1-6EEE-4A58-B357-D7F23E2723D0}" type="slidenum">
              <a:rPr lang="de-DE" sz="1000" b="1" smtClean="0">
                <a:solidFill>
                  <a:srgbClr val="566367"/>
                </a:solidFill>
              </a:rPr>
              <a:pPr algn="r"/>
              <a:t>‹#›</a:t>
            </a:fld>
            <a:endParaRPr lang="de-DE" sz="1000" b="1">
              <a:solidFill>
                <a:srgbClr val="566367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7C79BC-87A8-E548-8F17-E22717F63A1A}"/>
              </a:ext>
            </a:extLst>
          </p:cNvPr>
          <p:cNvSpPr/>
          <p:nvPr userDrawn="1"/>
        </p:nvSpPr>
        <p:spPr>
          <a:xfrm>
            <a:off x="1236134" y="6289666"/>
            <a:ext cx="97197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Regional Inception Workshop</a:t>
            </a:r>
            <a:endParaRPr lang="en-US" sz="1050" kern="120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/>
            <a:r>
              <a:rPr lang="en-US" sz="1050" b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Sustainable Tourism Development in the Central Asia Regional Economic Cooperation (CAREC) Region</a:t>
            </a:r>
            <a:endParaRPr lang="en-US" sz="1050" kern="120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3F9225E-DC65-2C41-AA2B-4C87C8C4E2B6}"/>
              </a:ext>
            </a:extLst>
          </p:cNvPr>
          <p:cNvCxnSpPr>
            <a:cxnSpLocks/>
          </p:cNvCxnSpPr>
          <p:nvPr userDrawn="1"/>
        </p:nvCxnSpPr>
        <p:spPr>
          <a:xfrm>
            <a:off x="208127" y="669118"/>
            <a:ext cx="11717980" cy="0"/>
          </a:xfrm>
          <a:prstGeom prst="line">
            <a:avLst/>
          </a:prstGeom>
          <a:ln w="12700">
            <a:solidFill>
              <a:srgbClr val="B35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648C223-B95D-0E40-817F-DC78BB6E436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841" y="61197"/>
            <a:ext cx="804033" cy="6030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527615-9971-8248-8BC5-A660B610D0F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27" y="61197"/>
            <a:ext cx="734623" cy="5509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B4CB22-5EAB-4566-A471-D2EAAEAA6CF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57340"/>
            <a:ext cx="10238740" cy="138499"/>
          </a:xfrm>
          <a:prstGeom prst="rect">
            <a:avLst/>
          </a:prstGeom>
        </p:spPr>
        <p:txBody>
          <a:bodyPr horzOverflow="overflow" wrap="square" lIns="0" tIns="0" rIns="0" bIns="0">
            <a:spAutoFit/>
          </a:bodyPr>
          <a:lstStyle/>
          <a:p>
            <a:pPr algn="l"/>
            <a:r>
              <a:rPr lang="ru-RU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ВНУТРЕННЕГО ПОЛЬЗОВАНИЯ. Эта информация доступна для руководства и персонала АБР. Она может быть передана за пределы АБР с соответствующего разрешения.</a:t>
            </a:r>
            <a:endParaRPr lang="en-US" sz="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769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58994765"/>
              </p:ext>
            </p:extLst>
          </p:nvPr>
        </p:nvGraphicFramePr>
        <p:xfrm>
          <a:off x="2119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91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5">
            <a:extLst>
              <a:ext uri="{FF2B5EF4-FFF2-40B4-BE49-F238E27FC236}">
                <a16:creationId xmlns:a16="http://schemas.microsoft.com/office/drawing/2014/main" id="{387B9C6B-9150-4342-A304-BED95D1486A1}"/>
              </a:ext>
            </a:extLst>
          </p:cNvPr>
          <p:cNvSpPr txBox="1"/>
          <p:nvPr userDrawn="1"/>
        </p:nvSpPr>
        <p:spPr>
          <a:xfrm>
            <a:off x="11645881" y="6597443"/>
            <a:ext cx="3385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67ECB1E1-6EEE-4A58-B357-D7F23E2723D0}" type="slidenum">
              <a:rPr lang="de-DE" sz="1000" b="1" smtClean="0">
                <a:solidFill>
                  <a:srgbClr val="566367"/>
                </a:solidFill>
              </a:rPr>
              <a:pPr algn="r"/>
              <a:t>‹#›</a:t>
            </a:fld>
            <a:endParaRPr lang="de-DE" sz="1000" b="1">
              <a:solidFill>
                <a:srgbClr val="566367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43151D-746E-844F-B92C-D4B023AA0B84}"/>
              </a:ext>
            </a:extLst>
          </p:cNvPr>
          <p:cNvSpPr/>
          <p:nvPr userDrawn="1"/>
        </p:nvSpPr>
        <p:spPr>
          <a:xfrm>
            <a:off x="1236134" y="6289666"/>
            <a:ext cx="97197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Regional Inception Workshop</a:t>
            </a:r>
            <a:endParaRPr lang="en-US" sz="1050" kern="120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/>
            <a:r>
              <a:rPr lang="en-US" sz="1050" b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Sustainable Tourism Development in the Central Asia Regional Economic Cooperation (CAREC) Region</a:t>
            </a:r>
            <a:endParaRPr lang="en-US" sz="1050" kern="120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90F36D-6D8B-614A-9FD6-B9524C97582D}"/>
              </a:ext>
            </a:extLst>
          </p:cNvPr>
          <p:cNvCxnSpPr>
            <a:cxnSpLocks/>
          </p:cNvCxnSpPr>
          <p:nvPr userDrawn="1"/>
        </p:nvCxnSpPr>
        <p:spPr>
          <a:xfrm>
            <a:off x="208127" y="669118"/>
            <a:ext cx="11717980" cy="0"/>
          </a:xfrm>
          <a:prstGeom prst="line">
            <a:avLst/>
          </a:prstGeom>
          <a:ln w="12700">
            <a:solidFill>
              <a:srgbClr val="B35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DC8D04A1-9E64-7247-82B4-AFA78F97248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841" y="61197"/>
            <a:ext cx="804033" cy="6030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6969BA-B669-F04B-9655-1B7CC3233EC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27" y="61197"/>
            <a:ext cx="734623" cy="5509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CBB603-1B60-42C9-9FA8-2A2A5E669AC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57340"/>
            <a:ext cx="10238740" cy="138499"/>
          </a:xfrm>
          <a:prstGeom prst="rect">
            <a:avLst/>
          </a:prstGeom>
        </p:spPr>
        <p:txBody>
          <a:bodyPr horzOverflow="overflow" wrap="square" lIns="0" tIns="0" rIns="0" bIns="0">
            <a:spAutoFit/>
          </a:bodyPr>
          <a:lstStyle/>
          <a:p>
            <a:pPr algn="l"/>
            <a:r>
              <a:rPr lang="ru-RU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ВНУТРЕННЕГО ПОЛЬЗОВАНИЯ. Эта информация доступна для руководства и персонала АБР. Она может быть передана за пределы АБР с соответствующего разрешения.</a:t>
            </a:r>
            <a:endParaRPr lang="en-US" sz="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285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AEA53B6-2983-4E9A-BE3E-539DC9047B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983" y="379151"/>
            <a:ext cx="919498" cy="9194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3EE729-96C6-41EA-929D-7155E0878D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6809" y="221688"/>
            <a:ext cx="1076961" cy="1076961"/>
          </a:xfrm>
          <a:prstGeom prst="rect">
            <a:avLst/>
          </a:prstGeom>
        </p:spPr>
      </p:pic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45FC0D34-2E36-42A2-AE9E-BD858C5199A1}"/>
              </a:ext>
            </a:extLst>
          </p:cNvPr>
          <p:cNvSpPr/>
          <p:nvPr/>
        </p:nvSpPr>
        <p:spPr>
          <a:xfrm>
            <a:off x="595018" y="1618405"/>
            <a:ext cx="4734560" cy="1759292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" sz="4000" b="1" dirty="0">
                <a:solidFill>
                  <a:srgbClr val="002060"/>
                </a:solidFill>
                <a:latin typeface="Roboto"/>
              </a:rPr>
              <a:t>Туристический веб-портал ЦАРЭС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F6A20A-FBBC-A14F-5A29-10ED5D8D9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337" y="119083"/>
            <a:ext cx="7772400" cy="65172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74B4E9-265A-4E02-9AAB-263D456FAC39}"/>
              </a:ext>
            </a:extLst>
          </p:cNvPr>
          <p:cNvSpPr txBox="1"/>
          <p:nvPr/>
        </p:nvSpPr>
        <p:spPr>
          <a:xfrm>
            <a:off x="341501" y="4606516"/>
            <a:ext cx="45756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" sz="1800" b="1" dirty="0">
                <a:solidFill>
                  <a:srgbClr val="002060"/>
                </a:solidFill>
                <a:latin typeface="Roboto"/>
              </a:rPr>
              <a:t>Заседание высокопоставленных официальных лиц</a:t>
            </a:r>
            <a:br>
              <a:rPr lang="ru" sz="1800" b="1" dirty="0">
                <a:solidFill>
                  <a:srgbClr val="002060"/>
                </a:solidFill>
                <a:latin typeface="Roboto"/>
              </a:rPr>
            </a:br>
            <a:r>
              <a:rPr lang="ru" sz="1800" b="1" dirty="0">
                <a:solidFill>
                  <a:srgbClr val="002060"/>
                </a:solidFill>
                <a:latin typeface="Roboto"/>
              </a:rPr>
              <a:t>13-14 июня 2023 г., Тбилиси, Грузия</a:t>
            </a:r>
          </a:p>
        </p:txBody>
      </p:sp>
    </p:spTree>
    <p:extLst>
      <p:ext uri="{BB962C8B-B14F-4D97-AF65-F5344CB8AC3E}">
        <p14:creationId xmlns:p14="http://schemas.microsoft.com/office/powerpoint/2010/main" val="1905903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879AD2-52A6-40AA-A8BF-2F1676AA7E86}"/>
              </a:ext>
            </a:extLst>
          </p:cNvPr>
          <p:cNvSpPr txBox="1"/>
          <p:nvPr/>
        </p:nvSpPr>
        <p:spPr>
          <a:xfrm>
            <a:off x="532544" y="0"/>
            <a:ext cx="11126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2800" b="1">
                <a:solidFill>
                  <a:srgbClr val="002060"/>
                </a:solidFill>
                <a:latin typeface="Roboto"/>
                <a:cs typeface="Arial" panose="020B0604020202020204" pitchFamily="34" charset="0"/>
              </a:rPr>
              <a:t>ТП 9776 – Устойчивое развитие туризма в регионе ЦАРЭС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1C70560-F7F9-4DF7-8C86-9AAF420CA0E7}"/>
              </a:ext>
            </a:extLst>
          </p:cNvPr>
          <p:cNvSpPr txBox="1"/>
          <p:nvPr/>
        </p:nvSpPr>
        <p:spPr>
          <a:xfrm>
            <a:off x="186128" y="465465"/>
            <a:ext cx="83328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Концепция виртуального портала Visit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ilk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EBD577-4E4B-BB97-B052-6F35760F3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949" y="3363865"/>
            <a:ext cx="4441658" cy="19115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297650-5F7A-A501-BEBE-6B262C893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118" y="3585297"/>
            <a:ext cx="5046439" cy="1911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794BA2A-0185-51BC-DAD2-9AFF8C4A3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5949" y="983584"/>
            <a:ext cx="4392285" cy="208440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D382D9A-8590-FE69-AF95-CFDB49745155}"/>
              </a:ext>
            </a:extLst>
          </p:cNvPr>
          <p:cNvSpPr/>
          <p:nvPr/>
        </p:nvSpPr>
        <p:spPr>
          <a:xfrm>
            <a:off x="145643" y="3477720"/>
            <a:ext cx="1876788" cy="29635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Максимизация целевого трафика, который в дальнейшем направляется на страницы национальных организаций и сайты частного сектора туризма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A162E8-02FF-2521-1D78-DA44F6781D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8292" y="5405899"/>
            <a:ext cx="4416972" cy="10927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4C5ADA-732F-4D38-8B03-5BB27B6732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972" y="890768"/>
            <a:ext cx="6948622" cy="235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76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879AD2-52A6-40AA-A8BF-2F1676AA7E86}"/>
              </a:ext>
            </a:extLst>
          </p:cNvPr>
          <p:cNvSpPr txBox="1"/>
          <p:nvPr/>
        </p:nvSpPr>
        <p:spPr>
          <a:xfrm>
            <a:off x="532544" y="0"/>
            <a:ext cx="11126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2800" b="1">
                <a:solidFill>
                  <a:srgbClr val="002060"/>
                </a:solidFill>
                <a:latin typeface="Roboto"/>
                <a:cs typeface="Arial" panose="020B0604020202020204" pitchFamily="34" charset="0"/>
              </a:rPr>
              <a:t>ТП 9776 – Устойчивое развитие туризма в регионе ЦАРЭС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DA04A64-AFEA-4C38-EBCC-5E53E471A95A}"/>
              </a:ext>
            </a:extLst>
          </p:cNvPr>
          <p:cNvSpPr/>
          <p:nvPr/>
        </p:nvSpPr>
        <p:spPr>
          <a:xfrm>
            <a:off x="246507" y="961109"/>
            <a:ext cx="3077408" cy="475243"/>
          </a:xfrm>
          <a:prstGeom prst="roundRect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" sz="1600" b="1" dirty="0"/>
              <a:t>Район, ориентированный на путешественников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7FF5035-2A44-3B67-4774-7DA02FF50036}"/>
              </a:ext>
            </a:extLst>
          </p:cNvPr>
          <p:cNvGrpSpPr/>
          <p:nvPr/>
        </p:nvGrpSpPr>
        <p:grpSpPr>
          <a:xfrm>
            <a:off x="296137" y="1487778"/>
            <a:ext cx="2994094" cy="842653"/>
            <a:chOff x="246507" y="1638074"/>
            <a:chExt cx="2994094" cy="575543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82D94775-81A5-A767-CB73-7104CC31EB40}"/>
                </a:ext>
              </a:extLst>
            </p:cNvPr>
            <p:cNvSpPr/>
            <p:nvPr/>
          </p:nvSpPr>
          <p:spPr>
            <a:xfrm>
              <a:off x="246507" y="1671350"/>
              <a:ext cx="2994094" cy="30678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br>
                <a:rPr lang="en-GB" sz="1600" dirty="0"/>
              </a:br>
              <a:endParaRPr lang="en-GB" sz="16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B59EF0-BD88-4AD4-D2C7-83815403842B}"/>
                </a:ext>
              </a:extLst>
            </p:cNvPr>
            <p:cNvSpPr txBox="1"/>
            <p:nvPr/>
          </p:nvSpPr>
          <p:spPr>
            <a:xfrm>
              <a:off x="261165" y="1638074"/>
              <a:ext cx="2979436" cy="575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Aft>
                  <a:spcPts val="600"/>
                </a:spcAft>
                <a:defRPr sz="24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ru" sz="1400" dirty="0"/>
                <a:t>Макрообласть/</a:t>
              </a:r>
              <a:br>
                <a:rPr lang="en-US" sz="1400" dirty="0"/>
              </a:br>
              <a:r>
                <a:rPr lang="ru" sz="1400" dirty="0"/>
                <a:t>Приоритетные кластеры</a:t>
              </a:r>
              <a:endParaRPr lang="en-GB" sz="1400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E930330-317D-CFAF-054C-CD1361276C02}"/>
              </a:ext>
            </a:extLst>
          </p:cNvPr>
          <p:cNvSpPr txBox="1"/>
          <p:nvPr/>
        </p:nvSpPr>
        <p:spPr>
          <a:xfrm>
            <a:off x="161823" y="2719261"/>
            <a:ext cx="3277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" sz="1600" dirty="0"/>
              <a:t>Достопримечательности страны/региона</a:t>
            </a:r>
            <a:endParaRPr lang="en-GB" sz="160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C2B5910-6F82-206C-9E49-4C84EBF1FD4B}"/>
              </a:ext>
            </a:extLst>
          </p:cNvPr>
          <p:cNvCxnSpPr>
            <a:cxnSpLocks/>
          </p:cNvCxnSpPr>
          <p:nvPr/>
        </p:nvCxnSpPr>
        <p:spPr>
          <a:xfrm flipV="1">
            <a:off x="1800513" y="2592152"/>
            <a:ext cx="0" cy="282848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28B7E403-F3CC-FF7B-E707-42F0B6D869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687" b="-3864"/>
          <a:stretch/>
        </p:blipFill>
        <p:spPr>
          <a:xfrm>
            <a:off x="3794097" y="1297442"/>
            <a:ext cx="1738690" cy="2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8E04AA9-C244-34F5-E86A-95B6F5918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756" y="1606790"/>
            <a:ext cx="3967716" cy="18222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DF40042-881D-CAE6-4DC3-5DF253DEA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5667" y="1535472"/>
            <a:ext cx="3923375" cy="26643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57B91DB-5BAE-EA62-FB6B-00A0DB7178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57"/>
          <a:stretch/>
        </p:blipFill>
        <p:spPr>
          <a:xfrm>
            <a:off x="7917570" y="1297442"/>
            <a:ext cx="1594884" cy="249145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7C7F5BD-319C-5F77-7CE9-4F8C76D7DDF1}"/>
              </a:ext>
            </a:extLst>
          </p:cNvPr>
          <p:cNvGrpSpPr/>
          <p:nvPr/>
        </p:nvGrpSpPr>
        <p:grpSpPr>
          <a:xfrm>
            <a:off x="466378" y="2245565"/>
            <a:ext cx="2536996" cy="314625"/>
            <a:chOff x="235660" y="2269150"/>
            <a:chExt cx="2994094" cy="314625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4FFE0034-B1DC-C3B4-134D-D56D0418FDED}"/>
                </a:ext>
              </a:extLst>
            </p:cNvPr>
            <p:cNvSpPr/>
            <p:nvPr/>
          </p:nvSpPr>
          <p:spPr>
            <a:xfrm>
              <a:off x="235660" y="2276986"/>
              <a:ext cx="2994094" cy="30678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69DC72C-47AD-6C9E-2977-BC8B737A071B}"/>
                </a:ext>
              </a:extLst>
            </p:cNvPr>
            <p:cNvSpPr txBox="1"/>
            <p:nvPr/>
          </p:nvSpPr>
          <p:spPr>
            <a:xfrm>
              <a:off x="242989" y="2269150"/>
              <a:ext cx="2979436" cy="2102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Aft>
                  <a:spcPts val="600"/>
                </a:spcAft>
                <a:defRPr sz="24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ru" sz="1400" dirty="0"/>
                <a:t>Региональные кластеры</a:t>
              </a:r>
              <a:endParaRPr lang="en-GB" sz="1400" dirty="0"/>
            </a:p>
          </p:txBody>
        </p:sp>
      </p:grp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A5074CAB-1D4C-9746-43DF-74ED012A7706}"/>
              </a:ext>
            </a:extLst>
          </p:cNvPr>
          <p:cNvCxnSpPr>
            <a:stCxn id="35" idx="1"/>
            <a:endCxn id="36" idx="1"/>
          </p:cNvCxnSpPr>
          <p:nvPr/>
        </p:nvCxnSpPr>
        <p:spPr>
          <a:xfrm rot="10800000" flipH="1" flipV="1">
            <a:off x="296136" y="1761082"/>
            <a:ext cx="170241" cy="645714"/>
          </a:xfrm>
          <a:prstGeom prst="bentConnector3">
            <a:avLst>
              <a:gd name="adj1" fmla="val -13428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A5393874-404E-876A-604E-1FA8515E2316}"/>
              </a:ext>
            </a:extLst>
          </p:cNvPr>
          <p:cNvSpPr txBox="1"/>
          <p:nvPr/>
        </p:nvSpPr>
        <p:spPr>
          <a:xfrm>
            <a:off x="3827148" y="890739"/>
            <a:ext cx="36051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" sz="1600" dirty="0"/>
              <a:t>Путеводитель по стране/региону</a:t>
            </a:r>
            <a:endParaRPr lang="en-GB" sz="16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03DF112-AD04-E885-6EE1-55DD49F7CB5A}"/>
              </a:ext>
            </a:extLst>
          </p:cNvPr>
          <p:cNvSpPr txBox="1"/>
          <p:nvPr/>
        </p:nvSpPr>
        <p:spPr>
          <a:xfrm>
            <a:off x="3190973" y="3459124"/>
            <a:ext cx="47984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" sz="1600" dirty="0"/>
              <a:t>Путеводитель по достопримечательностям</a:t>
            </a:r>
            <a:endParaRPr lang="en-GB" sz="16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63F5D55-A26B-06F3-DF6B-BF6DCE59942D}"/>
              </a:ext>
            </a:extLst>
          </p:cNvPr>
          <p:cNvSpPr txBox="1"/>
          <p:nvPr/>
        </p:nvSpPr>
        <p:spPr>
          <a:xfrm>
            <a:off x="310795" y="3429000"/>
            <a:ext cx="29794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" sz="1600" dirty="0"/>
              <a:t>Индивидуальные и совместимые с </a:t>
            </a:r>
            <a:r>
              <a:rPr lang="ru-RU" sz="1600" dirty="0"/>
              <a:t>АБР </a:t>
            </a:r>
            <a:r>
              <a:rPr lang="ru" sz="1600" dirty="0"/>
              <a:t>динамические карты</a:t>
            </a:r>
            <a:endParaRPr lang="en-GB" sz="1600" dirty="0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8DE84E2-5F8E-CF01-6B5E-63DFCC6F6AE7}"/>
              </a:ext>
            </a:extLst>
          </p:cNvPr>
          <p:cNvCxnSpPr>
            <a:cxnSpLocks/>
          </p:cNvCxnSpPr>
          <p:nvPr/>
        </p:nvCxnSpPr>
        <p:spPr>
          <a:xfrm flipV="1">
            <a:off x="1772160" y="3191121"/>
            <a:ext cx="0" cy="282848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DDBC069C-8BC1-3445-0663-6DA3BFF94362}"/>
              </a:ext>
            </a:extLst>
          </p:cNvPr>
          <p:cNvSpPr/>
          <p:nvPr/>
        </p:nvSpPr>
        <p:spPr>
          <a:xfrm>
            <a:off x="4232195" y="5396396"/>
            <a:ext cx="3447860" cy="28086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A877F99-FBCC-FD70-B3AF-6021144BF5D9}"/>
              </a:ext>
            </a:extLst>
          </p:cNvPr>
          <p:cNvSpPr txBox="1"/>
          <p:nvPr/>
        </p:nvSpPr>
        <p:spPr>
          <a:xfrm rot="10800000" flipH="1">
            <a:off x="7411688" y="5355790"/>
            <a:ext cx="185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dirty="0">
                <a:latin typeface="Arial" panose="020B0604020202020204" pitchFamily="34" charset="0"/>
                <a:cs typeface="Arial" panose="020B0604020202020204" pitchFamily="34" charset="0"/>
              </a:rPr>
              <a:t>⌃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3DCB155-9BF3-0D28-0D5C-9D62912E7CBB}"/>
              </a:ext>
            </a:extLst>
          </p:cNvPr>
          <p:cNvSpPr txBox="1"/>
          <p:nvPr/>
        </p:nvSpPr>
        <p:spPr>
          <a:xfrm>
            <a:off x="4215065" y="5384326"/>
            <a:ext cx="1396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" sz="1200" dirty="0">
                <a:latin typeface="Arial" panose="020B0604020202020204" pitchFamily="34" charset="0"/>
                <a:cs typeface="Arial" panose="020B0604020202020204" pitchFamily="34" charset="0"/>
              </a:rPr>
              <a:t>Как туда попасть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90C94DAB-062C-6209-8B67-06C43AA3F1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3896" y="3779630"/>
            <a:ext cx="3407328" cy="933739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F50FACBF-3A85-080F-5475-6DE3B505196F}"/>
              </a:ext>
            </a:extLst>
          </p:cNvPr>
          <p:cNvSpPr txBox="1"/>
          <p:nvPr/>
        </p:nvSpPr>
        <p:spPr>
          <a:xfrm>
            <a:off x="4117220" y="4823589"/>
            <a:ext cx="366748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" dirty="0" err="1">
                <a:latin typeface="Arial" panose="020B0604020202020204" pitchFamily="34" charset="0"/>
                <a:cs typeface="Arial" panose="020B0604020202020204" pitchFamily="34" charset="0"/>
              </a:rPr>
              <a:t>Биби</a:t>
            </a:r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-Ханым (</a:t>
            </a:r>
            <a:r>
              <a:rPr lang="ru-RU" sz="600" dirty="0" err="1">
                <a:latin typeface="Arial" panose="020B0604020202020204" pitchFamily="34" charset="0"/>
                <a:cs typeface="Arial" panose="020B0604020202020204" pitchFamily="34" charset="0"/>
              </a:rPr>
              <a:t>биби</a:t>
            </a:r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 — «госпожа» или «мать») — самое грандиозное, большое и величественное сооружение в Средней Азии. Мавзолей был построен в 1399 году в Самарканде по приказу Амира </a:t>
            </a:r>
            <a:r>
              <a:rPr lang="ru-RU" sz="600" dirty="0" err="1">
                <a:latin typeface="Arial" panose="020B0604020202020204" pitchFamily="34" charset="0"/>
                <a:cs typeface="Arial" panose="020B0604020202020204" pitchFamily="34" charset="0"/>
              </a:rPr>
              <a:t>Темура</a:t>
            </a:r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 в честь его любимой жены. Комплекс состоял из расписного входного портала высотой 33 метра, мечети </a:t>
            </a:r>
            <a:r>
              <a:rPr lang="ru-RU" sz="600" dirty="0" err="1">
                <a:latin typeface="Arial" panose="020B0604020202020204" pitchFamily="34" charset="0"/>
                <a:cs typeface="Arial" panose="020B0604020202020204" pitchFamily="34" charset="0"/>
              </a:rPr>
              <a:t>Биби</a:t>
            </a:r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- Ханым с голубыми куполами, 4 минаретов и массивного мраморного стеллажа для Священного Корана в центре двора.</a:t>
            </a:r>
            <a:endParaRPr lang="ru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014F3368-D3C1-997E-3967-0E91C1575D1E}"/>
              </a:ext>
            </a:extLst>
          </p:cNvPr>
          <p:cNvSpPr/>
          <p:nvPr/>
        </p:nvSpPr>
        <p:spPr>
          <a:xfrm>
            <a:off x="4239221" y="5706749"/>
            <a:ext cx="3447860" cy="28086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AE8C30D-977C-D5D3-2025-1F5D00D957E5}"/>
              </a:ext>
            </a:extLst>
          </p:cNvPr>
          <p:cNvSpPr txBox="1"/>
          <p:nvPr/>
        </p:nvSpPr>
        <p:spPr>
          <a:xfrm rot="10800000" flipH="1">
            <a:off x="7418714" y="5623611"/>
            <a:ext cx="185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dirty="0">
                <a:latin typeface="Arial" panose="020B0604020202020204" pitchFamily="34" charset="0"/>
                <a:cs typeface="Arial" panose="020B0604020202020204" pitchFamily="34" charset="0"/>
              </a:rPr>
              <a:t>⌃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F522F7A-1F78-08F3-EF72-AD44AC4BBA9E}"/>
              </a:ext>
            </a:extLst>
          </p:cNvPr>
          <p:cNvSpPr txBox="1"/>
          <p:nvPr/>
        </p:nvSpPr>
        <p:spPr>
          <a:xfrm>
            <a:off x="4222091" y="5694679"/>
            <a:ext cx="1228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" sz="1200" dirty="0">
                <a:latin typeface="Arial" panose="020B0604020202020204" pitchFamily="34" charset="0"/>
                <a:cs typeface="Arial" panose="020B0604020202020204" pitchFamily="34" charset="0"/>
              </a:rPr>
              <a:t>Что ожидать</a:t>
            </a: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392F8383-156D-4FBF-004D-86A2EDB1A5A2}"/>
              </a:ext>
            </a:extLst>
          </p:cNvPr>
          <p:cNvSpPr/>
          <p:nvPr/>
        </p:nvSpPr>
        <p:spPr>
          <a:xfrm>
            <a:off x="4232195" y="6010362"/>
            <a:ext cx="3447860" cy="28086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8E9454A-8AA2-FBAF-7F86-B685B89EE6EE}"/>
              </a:ext>
            </a:extLst>
          </p:cNvPr>
          <p:cNvSpPr txBox="1"/>
          <p:nvPr/>
        </p:nvSpPr>
        <p:spPr>
          <a:xfrm rot="10800000" flipH="1">
            <a:off x="7411688" y="5905958"/>
            <a:ext cx="185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dirty="0">
                <a:latin typeface="Arial" panose="020B0604020202020204" pitchFamily="34" charset="0"/>
                <a:cs typeface="Arial" panose="020B0604020202020204" pitchFamily="34" charset="0"/>
              </a:rPr>
              <a:t>⌃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84DCCE5-605B-60DB-E897-CFB6F221EE6B}"/>
              </a:ext>
            </a:extLst>
          </p:cNvPr>
          <p:cNvSpPr txBox="1"/>
          <p:nvPr/>
        </p:nvSpPr>
        <p:spPr>
          <a:xfrm>
            <a:off x="4215065" y="5998292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" sz="1200" dirty="0">
                <a:latin typeface="Arial" panose="020B0604020202020204" pitchFamily="34" charset="0"/>
                <a:cs typeface="Arial" panose="020B0604020202020204" pitchFamily="34" charset="0"/>
              </a:rPr>
              <a:t>История</a:t>
            </a: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54640D63-6FE5-213A-F1E9-D83F911ED295}"/>
              </a:ext>
            </a:extLst>
          </p:cNvPr>
          <p:cNvSpPr/>
          <p:nvPr/>
        </p:nvSpPr>
        <p:spPr>
          <a:xfrm>
            <a:off x="4252204" y="6331730"/>
            <a:ext cx="3447860" cy="28086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DD37A13-0BFC-FE42-36A1-E67F19937563}"/>
              </a:ext>
            </a:extLst>
          </p:cNvPr>
          <p:cNvSpPr txBox="1"/>
          <p:nvPr/>
        </p:nvSpPr>
        <p:spPr>
          <a:xfrm>
            <a:off x="4235074" y="6319660"/>
            <a:ext cx="1470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" sz="1200" dirty="0">
                <a:latin typeface="Arial" panose="020B0604020202020204" pitchFamily="34" charset="0"/>
                <a:cs typeface="Arial" panose="020B0604020202020204" pitchFamily="34" charset="0"/>
              </a:rPr>
              <a:t>Доступные услуги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2F6CEB9-C1C4-D76C-BEDA-E454B9C8C826}"/>
              </a:ext>
            </a:extLst>
          </p:cNvPr>
          <p:cNvSpPr txBox="1"/>
          <p:nvPr/>
        </p:nvSpPr>
        <p:spPr>
          <a:xfrm rot="10800000" flipH="1">
            <a:off x="7415230" y="6228478"/>
            <a:ext cx="185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dirty="0">
                <a:latin typeface="Arial" panose="020B0604020202020204" pitchFamily="34" charset="0"/>
                <a:cs typeface="Arial" panose="020B0604020202020204" pitchFamily="34" charset="0"/>
              </a:rPr>
              <a:t>⌃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FABE3BE9-3BD0-0C49-079E-3019C47198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7816" y="4310361"/>
            <a:ext cx="3761639" cy="1019235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A3FF2F2D-FFEF-BD49-1428-FDBB70EBB921}"/>
              </a:ext>
            </a:extLst>
          </p:cNvPr>
          <p:cNvSpPr txBox="1"/>
          <p:nvPr/>
        </p:nvSpPr>
        <p:spPr>
          <a:xfrm>
            <a:off x="7633528" y="5355183"/>
            <a:ext cx="22761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" sz="1400" dirty="0"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 поблизости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39F62F7-5A74-8637-356E-C71336526B93}"/>
              </a:ext>
            </a:extLst>
          </p:cNvPr>
          <p:cNvSpPr txBox="1"/>
          <p:nvPr/>
        </p:nvSpPr>
        <p:spPr>
          <a:xfrm>
            <a:off x="7640317" y="5781151"/>
            <a:ext cx="20692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" sz="1400" dirty="0">
                <a:latin typeface="Arial" panose="020B0604020202020204" pitchFamily="34" charset="0"/>
                <a:cs typeface="Arial" panose="020B0604020202020204" pitchFamily="34" charset="0"/>
              </a:rPr>
              <a:t>Рекомендуемые туры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7D75927-634B-41EC-9AAC-0C4D39B05C7C}"/>
              </a:ext>
            </a:extLst>
          </p:cNvPr>
          <p:cNvSpPr txBox="1"/>
          <p:nvPr/>
        </p:nvSpPr>
        <p:spPr>
          <a:xfrm>
            <a:off x="7656571" y="6006239"/>
            <a:ext cx="17101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" sz="1400" dirty="0">
                <a:latin typeface="Arial" panose="020B0604020202020204" pitchFamily="34" charset="0"/>
                <a:cs typeface="Arial" panose="020B0604020202020204" pitchFamily="34" charset="0"/>
              </a:rPr>
              <a:t>Размещение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C4DED39-E0C3-CDF9-83EE-45689563EF21}"/>
              </a:ext>
            </a:extLst>
          </p:cNvPr>
          <p:cNvSpPr txBox="1"/>
          <p:nvPr/>
        </p:nvSpPr>
        <p:spPr>
          <a:xfrm>
            <a:off x="7668547" y="6230250"/>
            <a:ext cx="17101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" sz="1400" dirty="0">
                <a:latin typeface="Arial" panose="020B0604020202020204" pitchFamily="34" charset="0"/>
                <a:cs typeface="Arial" panose="020B0604020202020204" pitchFamily="34" charset="0"/>
              </a:rPr>
              <a:t>Рестораны</a:t>
            </a:r>
          </a:p>
        </p:txBody>
      </p:sp>
      <p:sp>
        <p:nvSpPr>
          <p:cNvPr id="85" name="Right Brace 84">
            <a:extLst>
              <a:ext uri="{FF2B5EF4-FFF2-40B4-BE49-F238E27FC236}">
                <a16:creationId xmlns:a16="http://schemas.microsoft.com/office/drawing/2014/main" id="{0C279D52-2CA8-6217-B5CC-05585B01E3B6}"/>
              </a:ext>
            </a:extLst>
          </p:cNvPr>
          <p:cNvSpPr/>
          <p:nvPr/>
        </p:nvSpPr>
        <p:spPr>
          <a:xfrm>
            <a:off x="9420447" y="5705352"/>
            <a:ext cx="278180" cy="1019235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8B3EBB8-6635-552D-8141-31F068D3EDFE}"/>
              </a:ext>
            </a:extLst>
          </p:cNvPr>
          <p:cNvSpPr txBox="1"/>
          <p:nvPr/>
        </p:nvSpPr>
        <p:spPr>
          <a:xfrm>
            <a:off x="9789572" y="5835512"/>
            <a:ext cx="1815405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Прямые ссылки на страницы частного сектора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4E4D7294-3EE9-CEED-923B-00CBAA4D65C4}"/>
              </a:ext>
            </a:extLst>
          </p:cNvPr>
          <p:cNvCxnSpPr>
            <a:stCxn id="47" idx="3"/>
          </p:cNvCxnSpPr>
          <p:nvPr/>
        </p:nvCxnSpPr>
        <p:spPr>
          <a:xfrm flipV="1">
            <a:off x="7432266" y="890740"/>
            <a:ext cx="529108" cy="16927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309B3D17-66B5-1287-34A8-7FF5B29D5B94}"/>
              </a:ext>
            </a:extLst>
          </p:cNvPr>
          <p:cNvSpPr txBox="1"/>
          <p:nvPr/>
        </p:nvSpPr>
        <p:spPr>
          <a:xfrm>
            <a:off x="8026035" y="599455"/>
            <a:ext cx="3318549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Прямые ссылки на Национальные туристические организации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0FF27D7-B1FE-CA43-D694-04A8BCBD4917}"/>
              </a:ext>
            </a:extLst>
          </p:cNvPr>
          <p:cNvSpPr txBox="1"/>
          <p:nvPr/>
        </p:nvSpPr>
        <p:spPr>
          <a:xfrm>
            <a:off x="7671652" y="6453775"/>
            <a:ext cx="17101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" sz="1400" dirty="0">
                <a:latin typeface="Arial" panose="020B0604020202020204" pitchFamily="34" charset="0"/>
                <a:cs typeface="Arial" panose="020B0604020202020204" pitchFamily="34" charset="0"/>
              </a:rPr>
              <a:t>Развлечения</a:t>
            </a:r>
          </a:p>
        </p:txBody>
      </p:sp>
      <p:pic>
        <p:nvPicPr>
          <p:cNvPr id="48" name="Picture 51">
            <a:extLst>
              <a:ext uri="{FF2B5EF4-FFF2-40B4-BE49-F238E27FC236}">
                <a16:creationId xmlns:a16="http://schemas.microsoft.com/office/drawing/2014/main" id="{0AF858A4-B039-4F7E-81E4-C9A43A11A8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0621" y="4170213"/>
            <a:ext cx="1856111" cy="826921"/>
          </a:xfrm>
          <a:prstGeom prst="rect">
            <a:avLst/>
          </a:prstGeom>
        </p:spPr>
      </p:pic>
      <p:pic>
        <p:nvPicPr>
          <p:cNvPr id="52" name="Picture 52">
            <a:extLst>
              <a:ext uri="{FF2B5EF4-FFF2-40B4-BE49-F238E27FC236}">
                <a16:creationId xmlns:a16="http://schemas.microsoft.com/office/drawing/2014/main" id="{4A89847C-D171-46E8-AB7D-AB0145455E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911" y="4170213"/>
            <a:ext cx="1745955" cy="706292"/>
          </a:xfrm>
          <a:prstGeom prst="rect">
            <a:avLst/>
          </a:prstGeom>
        </p:spPr>
      </p:pic>
      <p:pic>
        <p:nvPicPr>
          <p:cNvPr id="53" name="Picture 53">
            <a:extLst>
              <a:ext uri="{FF2B5EF4-FFF2-40B4-BE49-F238E27FC236}">
                <a16:creationId xmlns:a16="http://schemas.microsoft.com/office/drawing/2014/main" id="{A0245A65-278F-4E01-8E27-2F72EAC2E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911" y="5059636"/>
            <a:ext cx="1780322" cy="706292"/>
          </a:xfrm>
          <a:prstGeom prst="rect">
            <a:avLst/>
          </a:prstGeom>
        </p:spPr>
      </p:pic>
      <p:pic>
        <p:nvPicPr>
          <p:cNvPr id="54" name="Picture 54">
            <a:extLst>
              <a:ext uri="{FF2B5EF4-FFF2-40B4-BE49-F238E27FC236}">
                <a16:creationId xmlns:a16="http://schemas.microsoft.com/office/drawing/2014/main" id="{68EFC0A2-D0B1-4D1E-8A49-768514588F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72829" y="5084257"/>
            <a:ext cx="1853903" cy="724653"/>
          </a:xfrm>
          <a:prstGeom prst="rect">
            <a:avLst/>
          </a:prstGeom>
        </p:spPr>
      </p:pic>
      <p:pic>
        <p:nvPicPr>
          <p:cNvPr id="55" name="Picture 55">
            <a:extLst>
              <a:ext uri="{FF2B5EF4-FFF2-40B4-BE49-F238E27FC236}">
                <a16:creationId xmlns:a16="http://schemas.microsoft.com/office/drawing/2014/main" id="{951E6D68-5396-4D69-BAA8-E78B06A1F3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751" y="5781289"/>
            <a:ext cx="1788482" cy="816104"/>
          </a:xfrm>
          <a:prstGeom prst="rect">
            <a:avLst/>
          </a:prstGeom>
        </p:spPr>
      </p:pic>
      <p:cxnSp>
        <p:nvCxnSpPr>
          <p:cNvPr id="56" name="Straight Arrow Connector 58">
            <a:extLst>
              <a:ext uri="{FF2B5EF4-FFF2-40B4-BE49-F238E27FC236}">
                <a16:creationId xmlns:a16="http://schemas.microsoft.com/office/drawing/2014/main" id="{24D801D6-4302-4467-9E5B-D79C76DF57E2}"/>
              </a:ext>
            </a:extLst>
          </p:cNvPr>
          <p:cNvCxnSpPr>
            <a:stCxn id="48" idx="3"/>
          </p:cNvCxnSpPr>
          <p:nvPr/>
        </p:nvCxnSpPr>
        <p:spPr>
          <a:xfrm flipV="1">
            <a:off x="3826732" y="4569578"/>
            <a:ext cx="365014" cy="1409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0524F6E-9A5C-49FD-BAF9-86230ACFF5EA}"/>
              </a:ext>
            </a:extLst>
          </p:cNvPr>
          <p:cNvSpPr txBox="1"/>
          <p:nvPr/>
        </p:nvSpPr>
        <p:spPr>
          <a:xfrm>
            <a:off x="186128" y="465465"/>
            <a:ext cx="83328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Концепция виртуального портала Visit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ilk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oad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C13A90-F361-4B52-ABA4-6FA776FF88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84770" y="1693624"/>
            <a:ext cx="2441249" cy="16875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F675FD9-E65C-4371-8BC8-5C6C191C3C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93236" y="1981491"/>
            <a:ext cx="2441249" cy="168751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F27F6701-EE4D-4FE3-9734-41E29EE54E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1702" y="2269358"/>
            <a:ext cx="2441249" cy="16875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8270E444-54B2-42A3-8FC2-211552C90A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10168" y="2557225"/>
            <a:ext cx="2441249" cy="16875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CCA6DF96-E94E-4C36-865F-62C14A4EDC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93233" y="2853559"/>
            <a:ext cx="2441249" cy="168751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809EF02-1520-44E5-BC79-A8D6E58F69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10166" y="3149893"/>
            <a:ext cx="2441249" cy="168751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80D321CB-991C-43A9-A615-FA4BE41EE6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7244" y="1600493"/>
            <a:ext cx="2441249" cy="168751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CFD99604-5791-41CE-9573-C1DAC65310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72247" y="1897317"/>
            <a:ext cx="2441249" cy="168751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3F68A8DE-FBE5-4C68-A215-BD0EAEFBC4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87250" y="2176721"/>
            <a:ext cx="2441249" cy="168751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D1521143-F58B-4689-96F3-C2381F00D6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84835" y="2499670"/>
            <a:ext cx="2441249" cy="168751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E1EB49EF-C4C4-4428-A315-1D5F0E6113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82420" y="2779074"/>
            <a:ext cx="2441249" cy="168751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D78D5935-657E-4E34-A4C2-F8391A1A69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25810" y="3070812"/>
            <a:ext cx="2441249" cy="168751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1F1F6597-EB67-4045-A567-74C0BBCBD7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64996" y="3388677"/>
            <a:ext cx="2441249" cy="168751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FF00AA9A-8BA7-47CE-AD44-1EF8EA7AF70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78055" y="3671706"/>
            <a:ext cx="2441249" cy="168751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C882337A-FAC1-4BD0-BC99-6F02C70E08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6278" y="3972153"/>
            <a:ext cx="2441249" cy="168751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4E72AD41-FAA3-4C14-924F-F703102EC380}"/>
              </a:ext>
            </a:extLst>
          </p:cNvPr>
          <p:cNvSpPr txBox="1"/>
          <p:nvPr/>
        </p:nvSpPr>
        <p:spPr>
          <a:xfrm>
            <a:off x="3864802" y="1565590"/>
            <a:ext cx="3443491" cy="1861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300" dirty="0"/>
              <a:t>Об Узбекистане</a:t>
            </a:r>
          </a:p>
          <a:p>
            <a:pPr>
              <a:lnSpc>
                <a:spcPct val="150000"/>
              </a:lnSpc>
            </a:pPr>
            <a:r>
              <a:rPr lang="ru-RU" sz="1300" dirty="0"/>
              <a:t>Как туда попасть</a:t>
            </a:r>
          </a:p>
          <a:p>
            <a:pPr>
              <a:lnSpc>
                <a:spcPct val="150000"/>
              </a:lnSpc>
            </a:pPr>
            <a:r>
              <a:rPr lang="ru-RU" sz="1300" dirty="0"/>
              <a:t>Погода и климат</a:t>
            </a:r>
          </a:p>
          <a:p>
            <a:pPr>
              <a:lnSpc>
                <a:spcPct val="150000"/>
              </a:lnSpc>
            </a:pPr>
            <a:r>
              <a:rPr lang="ru-RU" sz="1300" dirty="0"/>
              <a:t>Требования к визе и въезду</a:t>
            </a:r>
          </a:p>
          <a:p>
            <a:pPr>
              <a:lnSpc>
                <a:spcPct val="150000"/>
              </a:lnSpc>
            </a:pPr>
            <a:r>
              <a:rPr lang="ru-RU" sz="1300" dirty="0"/>
              <a:t>Требования к здоровью и вакцинации</a:t>
            </a:r>
          </a:p>
          <a:p>
            <a:pPr>
              <a:lnSpc>
                <a:spcPct val="150000"/>
              </a:lnSpc>
            </a:pPr>
            <a:r>
              <a:rPr lang="ru-RU" sz="1300" dirty="0"/>
              <a:t>Водительские права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A505562-C2E8-40C2-81B0-D244DF9F2D01}"/>
              </a:ext>
            </a:extLst>
          </p:cNvPr>
          <p:cNvSpPr txBox="1"/>
          <p:nvPr/>
        </p:nvSpPr>
        <p:spPr>
          <a:xfrm>
            <a:off x="7944773" y="1456729"/>
            <a:ext cx="3443491" cy="2762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300" dirty="0"/>
              <a:t>Регионы</a:t>
            </a:r>
          </a:p>
          <a:p>
            <a:pPr>
              <a:lnSpc>
                <a:spcPct val="150000"/>
              </a:lnSpc>
            </a:pPr>
            <a:r>
              <a:rPr lang="ru-RU" sz="1300" dirty="0"/>
              <a:t>Транспорт в Узбекистане</a:t>
            </a:r>
          </a:p>
          <a:p>
            <a:pPr>
              <a:lnSpc>
                <a:spcPct val="150000"/>
              </a:lnSpc>
            </a:pPr>
            <a:r>
              <a:rPr lang="ru-RU" sz="1300" dirty="0"/>
              <a:t>Коммуникации и технологии</a:t>
            </a:r>
          </a:p>
          <a:p>
            <a:pPr>
              <a:lnSpc>
                <a:spcPct val="150000"/>
              </a:lnSpc>
            </a:pPr>
            <a:r>
              <a:rPr lang="ru-RU" sz="1300" dirty="0"/>
              <a:t>Размещение</a:t>
            </a:r>
          </a:p>
          <a:p>
            <a:pPr>
              <a:lnSpc>
                <a:spcPct val="150000"/>
              </a:lnSpc>
            </a:pPr>
            <a:r>
              <a:rPr lang="ru-RU" sz="1300" dirty="0"/>
              <a:t>Питание</a:t>
            </a:r>
          </a:p>
          <a:p>
            <a:pPr>
              <a:lnSpc>
                <a:spcPct val="150000"/>
              </a:lnSpc>
            </a:pPr>
            <a:r>
              <a:rPr lang="ru-RU" sz="1300" dirty="0"/>
              <a:t>Деньги, покупки и налоги</a:t>
            </a:r>
          </a:p>
          <a:p>
            <a:pPr>
              <a:lnSpc>
                <a:spcPct val="150000"/>
              </a:lnSpc>
            </a:pPr>
            <a:r>
              <a:rPr lang="ru-RU" sz="1300" dirty="0"/>
              <a:t>Обычаи и традиции</a:t>
            </a:r>
          </a:p>
          <a:p>
            <a:pPr>
              <a:lnSpc>
                <a:spcPct val="150000"/>
              </a:lnSpc>
            </a:pPr>
            <a:r>
              <a:rPr lang="ru-RU" sz="1300" dirty="0"/>
              <a:t>Безопасность и охрана</a:t>
            </a:r>
          </a:p>
          <a:p>
            <a:pPr>
              <a:lnSpc>
                <a:spcPct val="150000"/>
              </a:lnSpc>
            </a:pPr>
            <a:r>
              <a:rPr lang="ru-RU" sz="1300" dirty="0"/>
              <a:t>Каталог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4859BD2-8171-4161-A432-2792C86A22EE}"/>
              </a:ext>
            </a:extLst>
          </p:cNvPr>
          <p:cNvSpPr txBox="1"/>
          <p:nvPr/>
        </p:nvSpPr>
        <p:spPr>
          <a:xfrm>
            <a:off x="4135295" y="1363095"/>
            <a:ext cx="1148702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" sz="800" b="0" dirty="0"/>
              <a:t>Перед поездкой</a:t>
            </a:r>
            <a:endParaRPr lang="en-GB" sz="800" b="0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084BC1B-AA3D-40E3-8630-55FE924A7E1F}"/>
              </a:ext>
            </a:extLst>
          </p:cNvPr>
          <p:cNvSpPr txBox="1"/>
          <p:nvPr/>
        </p:nvSpPr>
        <p:spPr>
          <a:xfrm>
            <a:off x="8169956" y="1345410"/>
            <a:ext cx="1148702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" sz="800" b="0" dirty="0">
                <a:solidFill>
                  <a:schemeClr val="bg1">
                    <a:lumMod val="75000"/>
                  </a:schemeClr>
                </a:solidFill>
              </a:rPr>
              <a:t>Во время поездки</a:t>
            </a:r>
            <a:endParaRPr lang="en-GB" sz="800" b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590E0BB-5DD9-42C5-B5C0-BFF1F241AB46}"/>
              </a:ext>
            </a:extLst>
          </p:cNvPr>
          <p:cNvSpPr txBox="1"/>
          <p:nvPr/>
        </p:nvSpPr>
        <p:spPr>
          <a:xfrm>
            <a:off x="4256291" y="4720234"/>
            <a:ext cx="3277382" cy="15288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800" b="0" dirty="0"/>
              <a:t>Руководство по посещению мавзолея </a:t>
            </a:r>
            <a:r>
              <a:rPr lang="ru-RU" sz="800" b="0" dirty="0" err="1"/>
              <a:t>Биби</a:t>
            </a:r>
            <a:r>
              <a:rPr lang="ru-RU" sz="800" b="0" dirty="0"/>
              <a:t>-Ханым в Самарканде</a:t>
            </a:r>
            <a:endParaRPr lang="en-GB" sz="800" b="0" dirty="0"/>
          </a:p>
        </p:txBody>
      </p:sp>
    </p:spTree>
    <p:extLst>
      <p:ext uri="{BB962C8B-B14F-4D97-AF65-F5344CB8AC3E}">
        <p14:creationId xmlns:p14="http://schemas.microsoft.com/office/powerpoint/2010/main" val="3536490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879AD2-52A6-40AA-A8BF-2F1676AA7E86}"/>
              </a:ext>
            </a:extLst>
          </p:cNvPr>
          <p:cNvSpPr txBox="1"/>
          <p:nvPr/>
        </p:nvSpPr>
        <p:spPr>
          <a:xfrm>
            <a:off x="532544" y="0"/>
            <a:ext cx="11126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2800" b="1">
                <a:solidFill>
                  <a:srgbClr val="002060"/>
                </a:solidFill>
                <a:latin typeface="Roboto"/>
                <a:cs typeface="Arial" panose="020B0604020202020204" pitchFamily="34" charset="0"/>
              </a:rPr>
              <a:t>ТП 9776 – Устойчивое развитие туризма в регионе ЦАРЭС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DA04A64-AFEA-4C38-EBCC-5E53E471A95A}"/>
              </a:ext>
            </a:extLst>
          </p:cNvPr>
          <p:cNvSpPr/>
          <p:nvPr/>
        </p:nvSpPr>
        <p:spPr>
          <a:xfrm>
            <a:off x="246507" y="1020202"/>
            <a:ext cx="3077408" cy="357057"/>
          </a:xfrm>
          <a:prstGeom prst="roundRect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" b="1" dirty="0"/>
              <a:t>Развитие частного сектора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03DF112-AD04-E885-6EE1-55DD49F7CB5A}"/>
              </a:ext>
            </a:extLst>
          </p:cNvPr>
          <p:cNvSpPr txBox="1"/>
          <p:nvPr/>
        </p:nvSpPr>
        <p:spPr>
          <a:xfrm>
            <a:off x="342413" y="1343628"/>
            <a:ext cx="36051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" sz="1600" dirty="0"/>
              <a:t>Путеводитель по </a:t>
            </a:r>
            <a:br>
              <a:rPr lang="ru" sz="1600" dirty="0"/>
            </a:br>
            <a:r>
              <a:rPr lang="ru" sz="1600" dirty="0"/>
              <a:t>достопримечательностям</a:t>
            </a:r>
            <a:endParaRPr lang="en-GB" sz="1600" dirty="0"/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DDBC069C-8BC1-3445-0663-6DA3BFF94362}"/>
              </a:ext>
            </a:extLst>
          </p:cNvPr>
          <p:cNvSpPr/>
          <p:nvPr/>
        </p:nvSpPr>
        <p:spPr>
          <a:xfrm>
            <a:off x="240140" y="4693789"/>
            <a:ext cx="3447860" cy="28086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A877F99-FBCC-FD70-B3AF-6021144BF5D9}"/>
              </a:ext>
            </a:extLst>
          </p:cNvPr>
          <p:cNvSpPr txBox="1"/>
          <p:nvPr/>
        </p:nvSpPr>
        <p:spPr>
          <a:xfrm rot="10800000" flipH="1">
            <a:off x="3419633" y="4653183"/>
            <a:ext cx="185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dirty="0">
                <a:latin typeface="Arial" panose="020B0604020202020204" pitchFamily="34" charset="0"/>
                <a:cs typeface="Arial" panose="020B0604020202020204" pitchFamily="34" charset="0"/>
              </a:rPr>
              <a:t>⌃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3DCB155-9BF3-0D28-0D5C-9D62912E7CBB}"/>
              </a:ext>
            </a:extLst>
          </p:cNvPr>
          <p:cNvSpPr txBox="1"/>
          <p:nvPr/>
        </p:nvSpPr>
        <p:spPr>
          <a:xfrm>
            <a:off x="223010" y="4681719"/>
            <a:ext cx="1396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" sz="1200" dirty="0">
                <a:latin typeface="Arial" panose="020B0604020202020204" pitchFamily="34" charset="0"/>
                <a:cs typeface="Arial" panose="020B0604020202020204" pitchFamily="34" charset="0"/>
              </a:rPr>
              <a:t>Как туда попасть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50FACBF-3A85-080F-5475-6DE3B505196F}"/>
              </a:ext>
            </a:extLst>
          </p:cNvPr>
          <p:cNvSpPr txBox="1"/>
          <p:nvPr/>
        </p:nvSpPr>
        <p:spPr>
          <a:xfrm>
            <a:off x="186128" y="2947153"/>
            <a:ext cx="366748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" dirty="0" err="1">
                <a:latin typeface="Arial" panose="020B0604020202020204" pitchFamily="34" charset="0"/>
                <a:cs typeface="Arial" panose="020B0604020202020204" pitchFamily="34" charset="0"/>
              </a:rPr>
              <a:t>Биби</a:t>
            </a:r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-Ханым (</a:t>
            </a:r>
            <a:r>
              <a:rPr lang="ru-RU" sz="600" dirty="0" err="1">
                <a:latin typeface="Arial" panose="020B0604020202020204" pitchFamily="34" charset="0"/>
                <a:cs typeface="Arial" panose="020B0604020202020204" pitchFamily="34" charset="0"/>
              </a:rPr>
              <a:t>биби</a:t>
            </a:r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 — «госпожа» или «мать») — самое грандиозное, большое и величественное сооружение в Средней Азии. Мавзолей был построен в 1399 году в Самарканде по приказу Амира </a:t>
            </a:r>
            <a:r>
              <a:rPr lang="ru-RU" sz="600" dirty="0" err="1">
                <a:latin typeface="Arial" panose="020B0604020202020204" pitchFamily="34" charset="0"/>
                <a:cs typeface="Arial" panose="020B0604020202020204" pitchFamily="34" charset="0"/>
              </a:rPr>
              <a:t>Темура</a:t>
            </a:r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 в честь его любимой жены. Комплекс состоял из расписного входного портала высотой 33 метра, мечети </a:t>
            </a:r>
            <a:r>
              <a:rPr lang="ru-RU" sz="600" dirty="0" err="1">
                <a:latin typeface="Arial" panose="020B0604020202020204" pitchFamily="34" charset="0"/>
                <a:cs typeface="Arial" panose="020B0604020202020204" pitchFamily="34" charset="0"/>
              </a:rPr>
              <a:t>Биби</a:t>
            </a:r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- Ханым с голубыми куполами, 4 минаретов и массивного мраморного стеллажа для Священного Корана в центре двора.</a:t>
            </a:r>
            <a:endParaRPr lang="ru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014F3368-D3C1-997E-3967-0E91C1575D1E}"/>
              </a:ext>
            </a:extLst>
          </p:cNvPr>
          <p:cNvSpPr/>
          <p:nvPr/>
        </p:nvSpPr>
        <p:spPr>
          <a:xfrm>
            <a:off x="247166" y="5004142"/>
            <a:ext cx="3447860" cy="28086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AE8C30D-977C-D5D3-2025-1F5D00D957E5}"/>
              </a:ext>
            </a:extLst>
          </p:cNvPr>
          <p:cNvSpPr txBox="1"/>
          <p:nvPr/>
        </p:nvSpPr>
        <p:spPr>
          <a:xfrm rot="10800000" flipH="1">
            <a:off x="3426659" y="4921004"/>
            <a:ext cx="185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dirty="0">
                <a:latin typeface="Arial" panose="020B0604020202020204" pitchFamily="34" charset="0"/>
                <a:cs typeface="Arial" panose="020B0604020202020204" pitchFamily="34" charset="0"/>
              </a:rPr>
              <a:t>⌃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F522F7A-1F78-08F3-EF72-AD44AC4BBA9E}"/>
              </a:ext>
            </a:extLst>
          </p:cNvPr>
          <p:cNvSpPr txBox="1"/>
          <p:nvPr/>
        </p:nvSpPr>
        <p:spPr>
          <a:xfrm>
            <a:off x="230036" y="4992072"/>
            <a:ext cx="1228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" sz="1200" dirty="0">
                <a:latin typeface="Arial" panose="020B0604020202020204" pitchFamily="34" charset="0"/>
                <a:cs typeface="Arial" panose="020B0604020202020204" pitchFamily="34" charset="0"/>
              </a:rPr>
              <a:t>Что ожидать</a:t>
            </a: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392F8383-156D-4FBF-004D-86A2EDB1A5A2}"/>
              </a:ext>
            </a:extLst>
          </p:cNvPr>
          <p:cNvSpPr/>
          <p:nvPr/>
        </p:nvSpPr>
        <p:spPr>
          <a:xfrm>
            <a:off x="240140" y="5307755"/>
            <a:ext cx="3447860" cy="28086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8E9454A-8AA2-FBAF-7F86-B685B89EE6EE}"/>
              </a:ext>
            </a:extLst>
          </p:cNvPr>
          <p:cNvSpPr txBox="1"/>
          <p:nvPr/>
        </p:nvSpPr>
        <p:spPr>
          <a:xfrm rot="10800000" flipH="1">
            <a:off x="3419633" y="5203351"/>
            <a:ext cx="185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dirty="0">
                <a:latin typeface="Arial" panose="020B0604020202020204" pitchFamily="34" charset="0"/>
                <a:cs typeface="Arial" panose="020B0604020202020204" pitchFamily="34" charset="0"/>
              </a:rPr>
              <a:t>⌃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84DCCE5-605B-60DB-E897-CFB6F221EE6B}"/>
              </a:ext>
            </a:extLst>
          </p:cNvPr>
          <p:cNvSpPr txBox="1"/>
          <p:nvPr/>
        </p:nvSpPr>
        <p:spPr>
          <a:xfrm>
            <a:off x="223010" y="5295685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" sz="1200" dirty="0">
                <a:latin typeface="Arial" panose="020B0604020202020204" pitchFamily="34" charset="0"/>
                <a:cs typeface="Arial" panose="020B0604020202020204" pitchFamily="34" charset="0"/>
              </a:rPr>
              <a:t>История</a:t>
            </a: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54640D63-6FE5-213A-F1E9-D83F911ED295}"/>
              </a:ext>
            </a:extLst>
          </p:cNvPr>
          <p:cNvSpPr/>
          <p:nvPr/>
        </p:nvSpPr>
        <p:spPr>
          <a:xfrm>
            <a:off x="260149" y="5629123"/>
            <a:ext cx="3447860" cy="28086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DD37A13-0BFC-FE42-36A1-E67F19937563}"/>
              </a:ext>
            </a:extLst>
          </p:cNvPr>
          <p:cNvSpPr txBox="1"/>
          <p:nvPr/>
        </p:nvSpPr>
        <p:spPr>
          <a:xfrm>
            <a:off x="243019" y="5617053"/>
            <a:ext cx="1513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" sz="1200" dirty="0">
                <a:latin typeface="Arial" panose="020B0604020202020204" pitchFamily="34" charset="0"/>
                <a:cs typeface="Arial" panose="020B0604020202020204" pitchFamily="34" charset="0"/>
              </a:rPr>
              <a:t>Доступные услуги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2F6CEB9-C1C4-D76C-BEDA-E454B9C8C826}"/>
              </a:ext>
            </a:extLst>
          </p:cNvPr>
          <p:cNvSpPr txBox="1"/>
          <p:nvPr/>
        </p:nvSpPr>
        <p:spPr>
          <a:xfrm rot="10800000" flipH="1">
            <a:off x="3423175" y="5525871"/>
            <a:ext cx="185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dirty="0">
                <a:latin typeface="Arial" panose="020B0604020202020204" pitchFamily="34" charset="0"/>
                <a:cs typeface="Arial" panose="020B0604020202020204" pitchFamily="34" charset="0"/>
              </a:rPr>
              <a:t>⌃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FABE3BE9-3BD0-0C49-079E-3019C4719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49" y="3642233"/>
            <a:ext cx="3434878" cy="9306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780766-4220-BA30-82A6-86FC537EF1E0}"/>
              </a:ext>
            </a:extLst>
          </p:cNvPr>
          <p:cNvSpPr/>
          <p:nvPr/>
        </p:nvSpPr>
        <p:spPr>
          <a:xfrm>
            <a:off x="4442278" y="1070221"/>
            <a:ext cx="3284048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Рекомендуемые туры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49E159-B6EF-340A-0E81-80F67474EC49}"/>
              </a:ext>
            </a:extLst>
          </p:cNvPr>
          <p:cNvSpPr txBox="1"/>
          <p:nvPr/>
        </p:nvSpPr>
        <p:spPr>
          <a:xfrm>
            <a:off x="4388454" y="1576705"/>
            <a:ext cx="37480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" dirty="0"/>
              <a:t>Туроператоры предлагают пакетные туры, включающие посещение достопримечательностей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1D1082-45CB-B1EF-789C-B2E43AE3EB16}"/>
              </a:ext>
            </a:extLst>
          </p:cNvPr>
          <p:cNvSpPr/>
          <p:nvPr/>
        </p:nvSpPr>
        <p:spPr>
          <a:xfrm>
            <a:off x="4496066" y="2555298"/>
            <a:ext cx="3284048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Размещение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AEC92F-3A6A-69FF-EC66-6D15F94D4921}"/>
              </a:ext>
            </a:extLst>
          </p:cNvPr>
          <p:cNvSpPr txBox="1"/>
          <p:nvPr/>
        </p:nvSpPr>
        <p:spPr>
          <a:xfrm>
            <a:off x="4469990" y="3079718"/>
            <a:ext cx="41228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" dirty="0"/>
              <a:t>Объекты для размещения, расположенные в непосредственной близости от достопримечательности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F3A638-EDDA-A349-A6F9-5BC291AF0372}"/>
              </a:ext>
            </a:extLst>
          </p:cNvPr>
          <p:cNvSpPr/>
          <p:nvPr/>
        </p:nvSpPr>
        <p:spPr>
          <a:xfrm>
            <a:off x="8375408" y="1070221"/>
            <a:ext cx="3284048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Рестораны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44892F-DF6C-BAEA-99FE-804E0C93E738}"/>
              </a:ext>
            </a:extLst>
          </p:cNvPr>
          <p:cNvSpPr txBox="1"/>
          <p:nvPr/>
        </p:nvSpPr>
        <p:spPr>
          <a:xfrm>
            <a:off x="8375373" y="1549816"/>
            <a:ext cx="37480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" dirty="0"/>
              <a:t>Заведения, расположенные в непосредственной близости от достопримечательности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A4152D-E711-4AF1-4276-518AB87F53F6}"/>
              </a:ext>
            </a:extLst>
          </p:cNvPr>
          <p:cNvSpPr/>
          <p:nvPr/>
        </p:nvSpPr>
        <p:spPr>
          <a:xfrm>
            <a:off x="8375408" y="2533323"/>
            <a:ext cx="3284048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Развлечения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DAEC27-12B7-1E5E-6E70-9141CE643F34}"/>
              </a:ext>
            </a:extLst>
          </p:cNvPr>
          <p:cNvSpPr txBox="1"/>
          <p:nvPr/>
        </p:nvSpPr>
        <p:spPr>
          <a:xfrm>
            <a:off x="8344349" y="3048778"/>
            <a:ext cx="39736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" dirty="0"/>
              <a:t>Развлекательные заведения, которые расположены в непосредственной близости от достопримечательности</a:t>
            </a: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BE800A21-177A-A812-668F-99AAEF82B356}"/>
              </a:ext>
            </a:extLst>
          </p:cNvPr>
          <p:cNvSpPr/>
          <p:nvPr/>
        </p:nvSpPr>
        <p:spPr>
          <a:xfrm rot="10800000">
            <a:off x="6084013" y="4103616"/>
            <a:ext cx="3965944" cy="22995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EB1A8A-3C32-FE51-BA8D-5DCB7E3C5DBA}"/>
              </a:ext>
            </a:extLst>
          </p:cNvPr>
          <p:cNvSpPr txBox="1"/>
          <p:nvPr/>
        </p:nvSpPr>
        <p:spPr>
          <a:xfrm>
            <a:off x="5346784" y="4726382"/>
            <a:ext cx="580653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каждого заведения имеется своя собственная страница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B2B и B2C для предприятий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Рейтинг качества для каждого заведения</a:t>
            </a:r>
          </a:p>
        </p:txBody>
      </p:sp>
      <p:pic>
        <p:nvPicPr>
          <p:cNvPr id="31" name="Picture 63">
            <a:extLst>
              <a:ext uri="{FF2B5EF4-FFF2-40B4-BE49-F238E27FC236}">
                <a16:creationId xmlns:a16="http://schemas.microsoft.com/office/drawing/2014/main" id="{CFE28667-EFB0-488D-A531-6EF804441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841" y="1852392"/>
            <a:ext cx="3407328" cy="93373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B84F388-5A65-465D-A8F6-4EB2C84E51DC}"/>
              </a:ext>
            </a:extLst>
          </p:cNvPr>
          <p:cNvSpPr txBox="1"/>
          <p:nvPr/>
        </p:nvSpPr>
        <p:spPr>
          <a:xfrm>
            <a:off x="186128" y="465465"/>
            <a:ext cx="83328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Концепция виртуального портала Visit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ilk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1B5C01-BD60-4CBC-B7A1-75200E1FF5DD}"/>
              </a:ext>
            </a:extLst>
          </p:cNvPr>
          <p:cNvSpPr txBox="1"/>
          <p:nvPr/>
        </p:nvSpPr>
        <p:spPr>
          <a:xfrm>
            <a:off x="243080" y="2806764"/>
            <a:ext cx="3277382" cy="15288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800" b="0" dirty="0"/>
              <a:t>Руководство по посещению мавзолея </a:t>
            </a:r>
            <a:r>
              <a:rPr lang="ru-RU" sz="800" b="0" dirty="0" err="1"/>
              <a:t>Биби</a:t>
            </a:r>
            <a:r>
              <a:rPr lang="ru-RU" sz="800" b="0" dirty="0"/>
              <a:t>-Ханым в Самарканде</a:t>
            </a:r>
            <a:endParaRPr lang="en-GB" sz="800" b="0" dirty="0"/>
          </a:p>
        </p:txBody>
      </p:sp>
    </p:spTree>
    <p:extLst>
      <p:ext uri="{BB962C8B-B14F-4D97-AF65-F5344CB8AC3E}">
        <p14:creationId xmlns:p14="http://schemas.microsoft.com/office/powerpoint/2010/main" val="2540549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879AD2-52A6-40AA-A8BF-2F1676AA7E86}"/>
              </a:ext>
            </a:extLst>
          </p:cNvPr>
          <p:cNvSpPr txBox="1"/>
          <p:nvPr/>
        </p:nvSpPr>
        <p:spPr>
          <a:xfrm>
            <a:off x="532544" y="0"/>
            <a:ext cx="11126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2800" b="1">
                <a:solidFill>
                  <a:srgbClr val="002060"/>
                </a:solidFill>
                <a:latin typeface="Roboto"/>
                <a:cs typeface="Arial" panose="020B0604020202020204" pitchFamily="34" charset="0"/>
              </a:rPr>
              <a:t>ТП 9776 – Устойчивое развитие туризма в регионе ЦАРЭС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DA04A64-AFEA-4C38-EBCC-5E53E471A95A}"/>
              </a:ext>
            </a:extLst>
          </p:cNvPr>
          <p:cNvSpPr/>
          <p:nvPr/>
        </p:nvSpPr>
        <p:spPr>
          <a:xfrm>
            <a:off x="291332" y="1020202"/>
            <a:ext cx="3077408" cy="357057"/>
          </a:xfrm>
          <a:prstGeom prst="roundRect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И</a:t>
            </a:r>
            <a:r>
              <a:rPr lang="ru" b="1" dirty="0"/>
              <a:t>нституциональный раздел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C60903-A384-23EA-4429-60E487EC2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07" y="1920463"/>
            <a:ext cx="3631171" cy="13754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547F61-707F-97B1-EC60-C6BE3180C0D2}"/>
              </a:ext>
            </a:extLst>
          </p:cNvPr>
          <p:cNvSpPr txBox="1"/>
          <p:nvPr/>
        </p:nvSpPr>
        <p:spPr>
          <a:xfrm>
            <a:off x="2415431" y="1492798"/>
            <a:ext cx="36051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" sz="1600" dirty="0"/>
              <a:t>Для туристических организаций</a:t>
            </a:r>
            <a:endParaRPr lang="en-GB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4A6633-FA82-4773-C9C0-8A98A5D8F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609" y="3429000"/>
            <a:ext cx="1545265" cy="181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C5E505-AAA6-78AE-BF2F-4569AFA76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506" y="3672899"/>
            <a:ext cx="3631171" cy="255547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DB53012-1AD0-18B7-116B-DAEF7CA94A7F}"/>
              </a:ext>
            </a:extLst>
          </p:cNvPr>
          <p:cNvCxnSpPr>
            <a:cxnSpLocks/>
          </p:cNvCxnSpPr>
          <p:nvPr/>
        </p:nvCxnSpPr>
        <p:spPr>
          <a:xfrm>
            <a:off x="3392912" y="3171847"/>
            <a:ext cx="785689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n 18">
            <a:extLst>
              <a:ext uri="{FF2B5EF4-FFF2-40B4-BE49-F238E27FC236}">
                <a16:creationId xmlns:a16="http://schemas.microsoft.com/office/drawing/2014/main" id="{0F3FDD23-6292-06E7-3FAC-0FB904F47EA1}"/>
              </a:ext>
            </a:extLst>
          </p:cNvPr>
          <p:cNvSpPr/>
          <p:nvPr/>
        </p:nvSpPr>
        <p:spPr>
          <a:xfrm>
            <a:off x="4386281" y="1895527"/>
            <a:ext cx="2653885" cy="548587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" sz="1600" b="1" dirty="0">
                <a:solidFill>
                  <a:srgbClr val="002060"/>
                </a:solidFill>
              </a:rPr>
              <a:t>База данных достопримечательностей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E767A9-D87E-9138-C889-072F90812DD4}"/>
              </a:ext>
            </a:extLst>
          </p:cNvPr>
          <p:cNvCxnSpPr>
            <a:cxnSpLocks/>
          </p:cNvCxnSpPr>
          <p:nvPr/>
        </p:nvCxnSpPr>
        <p:spPr>
          <a:xfrm>
            <a:off x="5713223" y="2519917"/>
            <a:ext cx="0" cy="27644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BA881C7-CA75-F7D8-EDDB-83A1A19FB42D}"/>
              </a:ext>
            </a:extLst>
          </p:cNvPr>
          <p:cNvSpPr txBox="1"/>
          <p:nvPr/>
        </p:nvSpPr>
        <p:spPr>
          <a:xfrm>
            <a:off x="4213338" y="2834347"/>
            <a:ext cx="3180317" cy="954107"/>
          </a:xfrm>
          <a:prstGeom prst="rect">
            <a:avLst/>
          </a:prstGeom>
          <a:solidFill>
            <a:srgbClr val="B1FADA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Дизайнерский продукт/ группировка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Быстрая публикация</a:t>
            </a:r>
            <a:r>
              <a:rPr lang="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время - рынок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468B6C-2461-F14A-944B-61D9A2C7996D}"/>
              </a:ext>
            </a:extLst>
          </p:cNvPr>
          <p:cNvSpPr txBox="1"/>
          <p:nvPr/>
        </p:nvSpPr>
        <p:spPr>
          <a:xfrm>
            <a:off x="8721349" y="1431047"/>
            <a:ext cx="1911547" cy="3724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" sz="1600" dirty="0"/>
              <a:t>Для справки</a:t>
            </a:r>
            <a:endParaRPr lang="en-GB" sz="16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F0475AB-2FA1-CE9C-975E-C3B2B3C901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4366" y="1739884"/>
            <a:ext cx="1507105" cy="22569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048C65A-F110-F4AB-9E86-82AF76B44B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7548" y="1761150"/>
            <a:ext cx="1410279" cy="21154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5AA353C-7222-ACB1-E2B2-8FAED78548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7827" y="1761150"/>
            <a:ext cx="1579791" cy="212821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557DAAF-5FED-CEFA-3722-46D81C6F2899}"/>
              </a:ext>
            </a:extLst>
          </p:cNvPr>
          <p:cNvSpPr txBox="1"/>
          <p:nvPr/>
        </p:nvSpPr>
        <p:spPr>
          <a:xfrm>
            <a:off x="7329222" y="4064238"/>
            <a:ext cx="25442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" sz="1600" dirty="0"/>
              <a:t>Для поддержки</a:t>
            </a:r>
            <a:endParaRPr lang="en-GB" sz="16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A2BBECB-FD05-E1F2-C95A-DE354F2967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12234" y="4474510"/>
            <a:ext cx="1379237" cy="20656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B3CD2D8-5888-83F8-6743-4381CA86A8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8903" y="4474510"/>
            <a:ext cx="1295432" cy="169769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D55FF88-2AD1-9647-7EFF-DC65AE31CA46}"/>
              </a:ext>
            </a:extLst>
          </p:cNvPr>
          <p:cNvSpPr txBox="1"/>
          <p:nvPr/>
        </p:nvSpPr>
        <p:spPr>
          <a:xfrm>
            <a:off x="10407827" y="4652834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" sz="2400" dirty="0">
                <a:latin typeface="Arial" panose="020B0604020202020204" pitchFamily="34" charset="0"/>
                <a:cs typeface="Arial" panose="020B0604020202020204" pitchFamily="34" charset="0"/>
              </a:rPr>
              <a:t>$ € </a:t>
            </a:r>
            <a:r>
              <a:rPr lang="r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¥ £</a:t>
            </a:r>
            <a:r>
              <a:rPr lang="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19BA849-A116-8FDF-B6FF-FB8F237A9A30}"/>
              </a:ext>
            </a:extLst>
          </p:cNvPr>
          <p:cNvSpPr/>
          <p:nvPr/>
        </p:nvSpPr>
        <p:spPr>
          <a:xfrm>
            <a:off x="10379397" y="4474510"/>
            <a:ext cx="1239018" cy="76734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DED81D-2797-D28D-953F-D89E0AC545E0}"/>
              </a:ext>
            </a:extLst>
          </p:cNvPr>
          <p:cNvSpPr txBox="1"/>
          <p:nvPr/>
        </p:nvSpPr>
        <p:spPr>
          <a:xfrm>
            <a:off x="10297997" y="5263943"/>
            <a:ext cx="1466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Инвестиции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DA75483-EFA2-2221-843C-05CBE8E2E090}"/>
              </a:ext>
            </a:extLst>
          </p:cNvPr>
          <p:cNvSpPr txBox="1"/>
          <p:nvPr/>
        </p:nvSpPr>
        <p:spPr>
          <a:xfrm>
            <a:off x="10340602" y="5708349"/>
            <a:ext cx="1447882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" sz="10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Правила и законодательство</a:t>
            </a:r>
          </a:p>
          <a:p>
            <a:r>
              <a:rPr lang="ru" sz="10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Инвестиционные проекты</a:t>
            </a:r>
          </a:p>
          <a:p>
            <a:r>
              <a:rPr lang="ru" sz="10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Финансирование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8C4B66C-3518-3C55-18C6-8E5FA60828AE}"/>
              </a:ext>
            </a:extLst>
          </p:cNvPr>
          <p:cNvSpPr txBox="1"/>
          <p:nvPr/>
        </p:nvSpPr>
        <p:spPr>
          <a:xfrm>
            <a:off x="5894316" y="5230461"/>
            <a:ext cx="1814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Обучение и образование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064D6F1-C768-2A6A-A5A7-B162974C68D8}"/>
              </a:ext>
            </a:extLst>
          </p:cNvPr>
          <p:cNvSpPr txBox="1"/>
          <p:nvPr/>
        </p:nvSpPr>
        <p:spPr>
          <a:xfrm>
            <a:off x="6270573" y="5863090"/>
            <a:ext cx="1289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" sz="9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ТПОП</a:t>
            </a:r>
          </a:p>
          <a:p>
            <a:r>
              <a:rPr lang="ru" sz="9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Сертификаты</a:t>
            </a:r>
          </a:p>
          <a:p>
            <a:r>
              <a:rPr lang="ru" sz="9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Школы и программы</a:t>
            </a:r>
          </a:p>
          <a:p>
            <a:r>
              <a:rPr lang="ru" sz="9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Курсы</a:t>
            </a:r>
          </a:p>
        </p:txBody>
      </p:sp>
      <p:pic>
        <p:nvPicPr>
          <p:cNvPr id="50" name="Picture 49" descr="A closeup photo of an open book">
            <a:extLst>
              <a:ext uri="{FF2B5EF4-FFF2-40B4-BE49-F238E27FC236}">
                <a16:creationId xmlns:a16="http://schemas.microsoft.com/office/drawing/2014/main" id="{0D0D3373-F2A5-BEC0-1718-7AED04587BC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954" y="4507583"/>
            <a:ext cx="1135621" cy="75216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D2AC2F6-A041-4BA8-B729-049317827884}"/>
              </a:ext>
            </a:extLst>
          </p:cNvPr>
          <p:cNvSpPr txBox="1"/>
          <p:nvPr/>
        </p:nvSpPr>
        <p:spPr>
          <a:xfrm>
            <a:off x="186128" y="465465"/>
            <a:ext cx="83328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Концепция виртуального портала Visit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ilk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38FA694-DB8E-4C5B-A364-E4816A8811B8}"/>
              </a:ext>
            </a:extLst>
          </p:cNvPr>
          <p:cNvSpPr txBox="1"/>
          <p:nvPr/>
        </p:nvSpPr>
        <p:spPr>
          <a:xfrm>
            <a:off x="7504016" y="2632971"/>
            <a:ext cx="1499212" cy="5416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Развитие туризма</a:t>
            </a:r>
            <a:endParaRPr lang="ru" sz="16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DD55A4-13E2-444A-A96E-7F95C3FB4C3D}"/>
              </a:ext>
            </a:extLst>
          </p:cNvPr>
          <p:cNvSpPr txBox="1"/>
          <p:nvPr/>
        </p:nvSpPr>
        <p:spPr>
          <a:xfrm>
            <a:off x="7559250" y="3184747"/>
            <a:ext cx="1362920" cy="81110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Стратегия развития туризма Программы ЦАРЭС, рабочие группы и партнеры по развитию.</a:t>
            </a:r>
            <a:endParaRPr lang="ru" sz="9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0BCA09D-631B-4DC3-A487-80DA7F556E73}"/>
              </a:ext>
            </a:extLst>
          </p:cNvPr>
          <p:cNvSpPr txBox="1"/>
          <p:nvPr/>
        </p:nvSpPr>
        <p:spPr>
          <a:xfrm>
            <a:off x="8920439" y="2660906"/>
            <a:ext cx="1499212" cy="29792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Публикации</a:t>
            </a:r>
            <a:endParaRPr lang="ru" sz="16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DF2D194-7070-43C5-A6E7-25EE0F76618D}"/>
              </a:ext>
            </a:extLst>
          </p:cNvPr>
          <p:cNvSpPr txBox="1"/>
          <p:nvPr/>
        </p:nvSpPr>
        <p:spPr>
          <a:xfrm>
            <a:off x="10426508" y="2734704"/>
            <a:ext cx="1499212" cy="29792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События</a:t>
            </a:r>
            <a:endParaRPr lang="ru" sz="16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DFCE289-8E12-4B3D-9305-8F239E3FF083}"/>
              </a:ext>
            </a:extLst>
          </p:cNvPr>
          <p:cNvSpPr txBox="1"/>
          <p:nvPr/>
        </p:nvSpPr>
        <p:spPr>
          <a:xfrm>
            <a:off x="8993605" y="2974908"/>
            <a:ext cx="1362920" cy="106644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Электронная библиотека ЦАРЭС предлагает множество электронных публикаций по туризму для региона ЦАРЭС, которые регулярно обновляются.</a:t>
            </a:r>
            <a:endParaRPr lang="ru" sz="9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64E2641-54C5-4B34-8F58-9C54453AFAE5}"/>
              </a:ext>
            </a:extLst>
          </p:cNvPr>
          <p:cNvSpPr txBox="1"/>
          <p:nvPr/>
        </p:nvSpPr>
        <p:spPr>
          <a:xfrm>
            <a:off x="10431529" y="3119578"/>
            <a:ext cx="1499212" cy="76174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Ключевая информация о предстоящих и предыдущих встречах, конференциях и рабочих группах.</a:t>
            </a:r>
            <a:endParaRPr lang="ru" sz="9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8C4DF34-DB17-4E36-A97E-15DB068C505E}"/>
              </a:ext>
            </a:extLst>
          </p:cNvPr>
          <p:cNvSpPr txBox="1"/>
          <p:nvPr/>
        </p:nvSpPr>
        <p:spPr>
          <a:xfrm>
            <a:off x="9015103" y="5819186"/>
            <a:ext cx="1362920" cy="4154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Свяжитесь с ключевыми органами в сфере туризма</a:t>
            </a:r>
            <a:endParaRPr lang="ru" sz="9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A6061A4-A7F3-45EE-8069-DA27E19CC19B}"/>
              </a:ext>
            </a:extLst>
          </p:cNvPr>
          <p:cNvSpPr txBox="1"/>
          <p:nvPr/>
        </p:nvSpPr>
        <p:spPr>
          <a:xfrm>
            <a:off x="7616607" y="5739736"/>
            <a:ext cx="1362920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Найдите последнюю статистику, анализ рынка и тенденции туристической деятельности. Требуется регистрация.</a:t>
            </a:r>
            <a:endParaRPr lang="ru" sz="9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E7F0E81-93F6-4A21-9ACB-F86F929610B1}"/>
              </a:ext>
            </a:extLst>
          </p:cNvPr>
          <p:cNvSpPr txBox="1"/>
          <p:nvPr/>
        </p:nvSpPr>
        <p:spPr>
          <a:xfrm>
            <a:off x="7512980" y="5251708"/>
            <a:ext cx="1499212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Данные и статистика</a:t>
            </a:r>
            <a:endParaRPr lang="ru" sz="16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83573FC-A43A-4331-B7F8-623B692A852C}"/>
              </a:ext>
            </a:extLst>
          </p:cNvPr>
          <p:cNvSpPr txBox="1"/>
          <p:nvPr/>
        </p:nvSpPr>
        <p:spPr>
          <a:xfrm>
            <a:off x="8961693" y="5251708"/>
            <a:ext cx="1362920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Контакты туризма</a:t>
            </a:r>
            <a:endParaRPr lang="ru" sz="16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08030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A533FD2B-A997-1D4B-946A-3383E08070C3}"/>
              </a:ext>
            </a:extLst>
          </p:cNvPr>
          <p:cNvSpPr/>
          <p:nvPr/>
        </p:nvSpPr>
        <p:spPr>
          <a:xfrm>
            <a:off x="482145" y="2276353"/>
            <a:ext cx="4734560" cy="1759292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" sz="4000" b="1" dirty="0">
                <a:solidFill>
                  <a:srgbClr val="002060"/>
                </a:solidFill>
                <a:latin typeface="Roboto"/>
              </a:rPr>
              <a:t>Спасибо</a:t>
            </a:r>
            <a:r>
              <a:rPr lang="en-US" sz="4000" b="1" dirty="0">
                <a:solidFill>
                  <a:srgbClr val="002060"/>
                </a:solidFill>
                <a:latin typeface="Roboto"/>
              </a:rPr>
              <a:t> </a:t>
            </a:r>
            <a:r>
              <a:rPr lang="ru-RU" sz="4000" b="1" dirty="0">
                <a:solidFill>
                  <a:srgbClr val="002060"/>
                </a:solidFill>
                <a:latin typeface="Roboto"/>
              </a:rPr>
              <a:t>за внимание!</a:t>
            </a:r>
            <a:endParaRPr lang="en-US" b="1" dirty="0">
              <a:solidFill>
                <a:srgbClr val="002060"/>
              </a:solidFill>
              <a:latin typeface="Robot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15EE5F-EB85-7941-ABA8-1A3A640B71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3" y="5641640"/>
            <a:ext cx="919498" cy="919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5DEC36-4EE4-6F4B-89C8-3B27E5B54C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3919" y="5484177"/>
            <a:ext cx="1076961" cy="10769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881AFB-B17E-BCA0-E0E3-0CB07EB51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4922" y="170385"/>
            <a:ext cx="7772400" cy="651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38961"/>
      </p:ext>
    </p:extLst>
  </p:cSld>
  <p:clrMapOvr>
    <a:masterClrMapping/>
  </p:clrMapOvr>
  <p:transition spd="slow">
    <p:push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lank">
  <a:themeElements>
    <a:clrScheme name="Dornier Consulting">
      <a:dk1>
        <a:srgbClr val="566367"/>
      </a:dk1>
      <a:lt1>
        <a:srgbClr val="FFFFFF"/>
      </a:lt1>
      <a:dk2>
        <a:srgbClr val="566367"/>
      </a:dk2>
      <a:lt2>
        <a:srgbClr val="E7EBF0"/>
      </a:lt2>
      <a:accent1>
        <a:srgbClr val="FBBA00"/>
      </a:accent1>
      <a:accent2>
        <a:srgbClr val="EF7D00"/>
      </a:accent2>
      <a:accent3>
        <a:srgbClr val="006EB7"/>
      </a:accent3>
      <a:accent4>
        <a:srgbClr val="B61F29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DCI-Master">
  <a:themeElements>
    <a:clrScheme name="Dornier Consulting">
      <a:dk1>
        <a:srgbClr val="566367"/>
      </a:dk1>
      <a:lt1>
        <a:srgbClr val="FFFFFF"/>
      </a:lt1>
      <a:dk2>
        <a:srgbClr val="566367"/>
      </a:dk2>
      <a:lt2>
        <a:srgbClr val="E7EBF0"/>
      </a:lt2>
      <a:accent1>
        <a:srgbClr val="FBBA00"/>
      </a:accent1>
      <a:accent2>
        <a:srgbClr val="EF7D00"/>
      </a:accent2>
      <a:accent3>
        <a:srgbClr val="006EB7"/>
      </a:accent3>
      <a:accent4>
        <a:srgbClr val="B61F29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DCI-Master">
  <a:themeElements>
    <a:clrScheme name="Dornier Consulting">
      <a:dk1>
        <a:srgbClr val="566367"/>
      </a:dk1>
      <a:lt1>
        <a:srgbClr val="FFFFFF"/>
      </a:lt1>
      <a:dk2>
        <a:srgbClr val="566367"/>
      </a:dk2>
      <a:lt2>
        <a:srgbClr val="E7EBF0"/>
      </a:lt2>
      <a:accent1>
        <a:srgbClr val="FBBA00"/>
      </a:accent1>
      <a:accent2>
        <a:srgbClr val="EF7D00"/>
      </a:accent2>
      <a:accent3>
        <a:srgbClr val="006EB7"/>
      </a:accent3>
      <a:accent4>
        <a:srgbClr val="B61F29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3_DCI-Master">
  <a:themeElements>
    <a:clrScheme name="Dornier Consulting">
      <a:dk1>
        <a:srgbClr val="566367"/>
      </a:dk1>
      <a:lt1>
        <a:srgbClr val="FFFFFF"/>
      </a:lt1>
      <a:dk2>
        <a:srgbClr val="566367"/>
      </a:dk2>
      <a:lt2>
        <a:srgbClr val="E7EBF0"/>
      </a:lt2>
      <a:accent1>
        <a:srgbClr val="FBBA00"/>
      </a:accent1>
      <a:accent2>
        <a:srgbClr val="EF7D00"/>
      </a:accent2>
      <a:accent3>
        <a:srgbClr val="006EB7"/>
      </a:accent3>
      <a:accent4>
        <a:srgbClr val="B61F29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4_DCI-Master">
  <a:themeElements>
    <a:clrScheme name="Dornier Consulting">
      <a:dk1>
        <a:srgbClr val="566367"/>
      </a:dk1>
      <a:lt1>
        <a:srgbClr val="FFFFFF"/>
      </a:lt1>
      <a:dk2>
        <a:srgbClr val="566367"/>
      </a:dk2>
      <a:lt2>
        <a:srgbClr val="E7EBF0"/>
      </a:lt2>
      <a:accent1>
        <a:srgbClr val="FBBA00"/>
      </a:accent1>
      <a:accent2>
        <a:srgbClr val="EF7D00"/>
      </a:accent2>
      <a:accent3>
        <a:srgbClr val="006EB7"/>
      </a:accent3>
      <a:accent4>
        <a:srgbClr val="B61F29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DAEA74914DCF4CB1BBCF0E2E5EDB11" ma:contentTypeVersion="16" ma:contentTypeDescription="Create a new document." ma:contentTypeScope="" ma:versionID="590b25b2cc87761dafd9002c9e8bdf08">
  <xsd:schema xmlns:xsd="http://www.w3.org/2001/XMLSchema" xmlns:xs="http://www.w3.org/2001/XMLSchema" xmlns:p="http://schemas.microsoft.com/office/2006/metadata/properties" xmlns:ns2="f668aa56-9285-4561-92d6-d6343913a899" xmlns:ns3="4d0bf39f-aee5-4194-a8cf-9eb94d977901" xmlns:ns4="c1fdd505-2570-46c2-bd04-3e0f2d874cf5" targetNamespace="http://schemas.microsoft.com/office/2006/metadata/properties" ma:root="true" ma:fieldsID="08ce7d0b189851eda8553ac15085c2ff" ns2:_="" ns3:_="" ns4:_="">
    <xsd:import namespace="f668aa56-9285-4561-92d6-d6343913a899"/>
    <xsd:import namespace="4d0bf39f-aee5-4194-a8cf-9eb94d977901"/>
    <xsd:import namespace="c1fdd505-2570-46c2-bd04-3e0f2d874cf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68aa56-9285-4561-92d6-d6343913a89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0bf39f-aee5-4194-a8cf-9eb94d9779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15af50e-efb3-4a0e-b425-875ff625e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dd505-2570-46c2-bd04-3e0f2d874cf5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cf1b58bf-0af3-43f6-8149-3fc5501c152c}" ma:internalName="TaxCatchAll" ma:showField="CatchAllData" ma:web="f668aa56-9285-4561-92d6-d6343913a89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0bf39f-aee5-4194-a8cf-9eb94d977901">
      <Terms xmlns="http://schemas.microsoft.com/office/infopath/2007/PartnerControls"/>
    </lcf76f155ced4ddcb4097134ff3c332f>
    <TaxCatchAll xmlns="c1fdd505-2570-46c2-bd04-3e0f2d874cf5" xsi:nil="true"/>
  </documentManagement>
</p:properties>
</file>

<file path=customXml/itemProps1.xml><?xml version="1.0" encoding="utf-8"?>
<ds:datastoreItem xmlns:ds="http://schemas.openxmlformats.org/officeDocument/2006/customXml" ds:itemID="{2AF0228D-C9DB-477F-BEA1-746A27029A36}"/>
</file>

<file path=customXml/itemProps2.xml><?xml version="1.0" encoding="utf-8"?>
<ds:datastoreItem xmlns:ds="http://schemas.openxmlformats.org/officeDocument/2006/customXml" ds:itemID="{2E3B8511-414A-4947-BC2F-6266D4CEE33C}"/>
</file>

<file path=customXml/itemProps3.xml><?xml version="1.0" encoding="utf-8"?>
<ds:datastoreItem xmlns:ds="http://schemas.openxmlformats.org/officeDocument/2006/customXml" ds:itemID="{ADE4BDBC-6F04-4501-B108-E147044DF24F}"/>
</file>

<file path=docProps/app.xml><?xml version="1.0" encoding="utf-8"?>
<Properties xmlns="http://schemas.openxmlformats.org/officeDocument/2006/extended-properties" xmlns:vt="http://schemas.openxmlformats.org/officeDocument/2006/docPropsVTypes">
  <Template>DCI_Powerpoint_Templates</Template>
  <TotalTime>5459</TotalTime>
  <Words>568</Words>
  <Application>Microsoft Office PowerPoint</Application>
  <PresentationFormat>Widescreen</PresentationFormat>
  <Paragraphs>109</Paragraphs>
  <Slides>6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Apple Symbols</vt:lpstr>
      <vt:lpstr>Arial</vt:lpstr>
      <vt:lpstr>Calibri</vt:lpstr>
      <vt:lpstr>Roboto</vt:lpstr>
      <vt:lpstr>blank</vt:lpstr>
      <vt:lpstr>1_DCI-Master</vt:lpstr>
      <vt:lpstr>2_DCI-Master</vt:lpstr>
      <vt:lpstr>3_DCI-Master</vt:lpstr>
      <vt:lpstr>4_DCI-Master</vt:lpstr>
      <vt:lpstr>think-cell Folie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Irene de Roma</dc:creator>
  <cp:keywords/>
  <dc:description/>
  <cp:lastModifiedBy>Consuelo D. Javier</cp:lastModifiedBy>
  <cp:revision>94</cp:revision>
  <cp:lastPrinted>2019-08-18T10:17:53Z</cp:lastPrinted>
  <dcterms:created xsi:type="dcterms:W3CDTF">2016-02-04T20:47:29Z</dcterms:created>
  <dcterms:modified xsi:type="dcterms:W3CDTF">2023-06-07T10:51:03Z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17d4574-7375-4d17-b29c-6e4c6df0fcb0_Enabled">
    <vt:lpwstr>true</vt:lpwstr>
  </property>
  <property fmtid="{D5CDD505-2E9C-101B-9397-08002B2CF9AE}" pid="3" name="MSIP_Label_817d4574-7375-4d17-b29c-6e4c6df0fcb0_SetDate">
    <vt:lpwstr>2023-04-13T08:28:17Z</vt:lpwstr>
  </property>
  <property fmtid="{D5CDD505-2E9C-101B-9397-08002B2CF9AE}" pid="4" name="MSIP_Label_817d4574-7375-4d17-b29c-6e4c6df0fcb0_Method">
    <vt:lpwstr>Standard</vt:lpwstr>
  </property>
  <property fmtid="{D5CDD505-2E9C-101B-9397-08002B2CF9AE}" pid="5" name="MSIP_Label_817d4574-7375-4d17-b29c-6e4c6df0fcb0_Name">
    <vt:lpwstr>ADB Internal</vt:lpwstr>
  </property>
  <property fmtid="{D5CDD505-2E9C-101B-9397-08002B2CF9AE}" pid="6" name="MSIP_Label_817d4574-7375-4d17-b29c-6e4c6df0fcb0_SiteId">
    <vt:lpwstr>9495d6bb-41c2-4c58-848f-92e52cf3d640</vt:lpwstr>
  </property>
  <property fmtid="{D5CDD505-2E9C-101B-9397-08002B2CF9AE}" pid="7" name="MSIP_Label_817d4574-7375-4d17-b29c-6e4c6df0fcb0_ActionId">
    <vt:lpwstr>7ecc9fe6-a3c1-454a-b1a7-8fcdd66eb6a8</vt:lpwstr>
  </property>
  <property fmtid="{D5CDD505-2E9C-101B-9397-08002B2CF9AE}" pid="8" name="MSIP_Label_817d4574-7375-4d17-b29c-6e4c6df0fcb0_ContentBits">
    <vt:lpwstr>2</vt:lpwstr>
  </property>
  <property fmtid="{D5CDD505-2E9C-101B-9397-08002B2CF9AE}" pid="9" name="ClassificationContentMarkingFooterLocations">
    <vt:lpwstr>blank:3\1_DCI-Master:3\2_DCI-Master:3\3_DCI-Master:3\4_DCI-Master:3</vt:lpwstr>
  </property>
  <property fmtid="{D5CDD505-2E9C-101B-9397-08002B2CF9AE}" pid="10" name="ClassificationContentMarkingFooterText">
    <vt:lpwstr>INTERNAL. This information is accessible to ADB Management and staff. It may be shared outside ADB with appropriate permission.</vt:lpwstr>
  </property>
  <property fmtid="{D5CDD505-2E9C-101B-9397-08002B2CF9AE}" pid="11" name="ContentTypeId">
    <vt:lpwstr>0x0101009FDAEA74914DCF4CB1BBCF0E2E5EDB11</vt:lpwstr>
  </property>
</Properties>
</file>