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Masters/slideMaster3.xml" ContentType="application/vnd.openxmlformats-officedocument.presentationml.slideMaster+xml"/>
  <Override PartName="/ppt/notesSlides/notesSlide3.xml" ContentType="application/vnd.openxmlformats-officedocument.presentationml.notesSlide+xml"/>
  <Override PartName="/ppt/slideMasters/slideMaster4.xml" ContentType="application/vnd.openxmlformats-officedocument.presentationml.slideMaster+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tags/tag9.xml" ContentType="application/vnd.openxmlformats-officedocument.presentationml.tags+xml"/>
  <Override PartName="/ppt/tags/tag8.xml" ContentType="application/vnd.openxmlformats-officedocument.presentationml.tags+xml"/>
  <Override PartName="/docProps/custom.xml" ContentType="application/vnd.openxmlformats-officedocument.custom-propertie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67" r:id="rId4"/>
    <p:sldMasterId id="2147483669" r:id="rId5"/>
  </p:sldMasterIdLst>
  <p:notesMasterIdLst>
    <p:notesMasterId r:id="rId12"/>
  </p:notesMasterIdLst>
  <p:sldIdLst>
    <p:sldId id="256" r:id="rId6"/>
    <p:sldId id="1238" r:id="rId7"/>
    <p:sldId id="1240" r:id="rId8"/>
    <p:sldId id="1241" r:id="rId9"/>
    <p:sldId id="1242" r:id="rId10"/>
    <p:sldId id="121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211" userDrawn="1">
          <p15:clr>
            <a:srgbClr val="A4A3A4"/>
          </p15:clr>
        </p15:guide>
        <p15:guide id="4" pos="7469" userDrawn="1">
          <p15:clr>
            <a:srgbClr val="A4A3A4"/>
          </p15:clr>
        </p15:guide>
        <p15:guide id="5" orient="horz" pos="1026" userDrawn="1">
          <p15:clr>
            <a:srgbClr val="A4A3A4"/>
          </p15:clr>
        </p15:guide>
        <p15:guide id="6" orient="horz" pos="413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Faria" initials="CF" lastIdx="1" clrIdx="0"/>
  <p:cmAuthor id="2" name="Carlos Faria" initials="CF [2]" lastIdx="1" clrIdx="1"/>
  <p:cmAuthor id="3" name="Carlos Faria" initials="CF [3]" lastIdx="1" clrIdx="2"/>
  <p:cmAuthor id="4" name="Carlos Faria" initials="CF [4]" lastIdx="1" clrIdx="3"/>
  <p:cmAuthor id="5" name="Carlos Faria" initials="CF [5]"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FADA"/>
    <a:srgbClr val="8EFA00"/>
    <a:srgbClr val="0000CC"/>
    <a:srgbClr val="D3F3F4"/>
    <a:srgbClr val="52D28D"/>
    <a:srgbClr val="009193"/>
    <a:srgbClr val="9437FF"/>
    <a:srgbClr val="F7FDE6"/>
    <a:srgbClr val="000000"/>
    <a:srgbClr val="FF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238"/>
  </p:normalViewPr>
  <p:slideViewPr>
    <p:cSldViewPr snapToGrid="0">
      <p:cViewPr varScale="1">
        <p:scale>
          <a:sx n="117" d="100"/>
          <a:sy n="117" d="100"/>
        </p:scale>
        <p:origin x="808" y="184"/>
      </p:cViewPr>
      <p:guideLst>
        <p:guide orient="horz" pos="2183"/>
        <p:guide pos="3840"/>
        <p:guide pos="211"/>
        <p:guide pos="7469"/>
        <p:guide orient="horz" pos="1026"/>
        <p:guide orient="horz" pos="413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commentAuthors" Target="commentAuthors.xml"/><Relationship Id="rId18" Type="http://schemas.openxmlformats.org/officeDocument/2006/relationships/customXml" Target="../customXml/item1.xml"/><Relationship Id="rId3" Type="http://schemas.openxmlformats.org/officeDocument/2006/relationships/slideMaster" Target="slideMasters/slideMaster3.xml"/><Relationship Id="rId21" Type="http://schemas.openxmlformats.org/officeDocument/2006/relationships/customXml" Target="../customXml/item4.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2D9A2-3941-F84F-8D07-1977B45EA268}" type="datetimeFigureOut">
              <a:rPr lang="en-US" smtClean="0"/>
              <a:t>6/6/23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A6F916-C28C-ED45-811A-744DB773F331}" type="slidenum">
              <a:rPr lang="en-US" smtClean="0"/>
              <a:t>‹#›</a:t>
            </a:fld>
            <a:endParaRPr lang="en-US"/>
          </a:p>
        </p:txBody>
      </p:sp>
    </p:spTree>
    <p:extLst>
      <p:ext uri="{BB962C8B-B14F-4D97-AF65-F5344CB8AC3E}">
        <p14:creationId xmlns:p14="http://schemas.microsoft.com/office/powerpoint/2010/main" val="173568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7A6F916-C28C-ED45-811A-744DB773F331}" type="slidenum">
              <a:rPr lang="en-US" smtClean="0"/>
              <a:t>1</a:t>
            </a:fld>
            <a:endParaRPr lang="en-US"/>
          </a:p>
        </p:txBody>
      </p:sp>
    </p:spTree>
    <p:extLst>
      <p:ext uri="{BB962C8B-B14F-4D97-AF65-F5344CB8AC3E}">
        <p14:creationId xmlns:p14="http://schemas.microsoft.com/office/powerpoint/2010/main" val="63570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2</a:t>
            </a:fld>
            <a:endParaRPr lang="en-US"/>
          </a:p>
        </p:txBody>
      </p:sp>
    </p:spTree>
    <p:extLst>
      <p:ext uri="{BB962C8B-B14F-4D97-AF65-F5344CB8AC3E}">
        <p14:creationId xmlns:p14="http://schemas.microsoft.com/office/powerpoint/2010/main" val="263571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3</a:t>
            </a:fld>
            <a:endParaRPr lang="en-US"/>
          </a:p>
        </p:txBody>
      </p:sp>
    </p:spTree>
    <p:extLst>
      <p:ext uri="{BB962C8B-B14F-4D97-AF65-F5344CB8AC3E}">
        <p14:creationId xmlns:p14="http://schemas.microsoft.com/office/powerpoint/2010/main" val="351265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4</a:t>
            </a:fld>
            <a:endParaRPr lang="en-US"/>
          </a:p>
        </p:txBody>
      </p:sp>
    </p:spTree>
    <p:extLst>
      <p:ext uri="{BB962C8B-B14F-4D97-AF65-F5344CB8AC3E}">
        <p14:creationId xmlns:p14="http://schemas.microsoft.com/office/powerpoint/2010/main" val="242178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A6F916-C28C-ED45-811A-744DB773F331}" type="slidenum">
              <a:rPr lang="en-US" smtClean="0"/>
              <a:t>5</a:t>
            </a:fld>
            <a:endParaRPr lang="en-US"/>
          </a:p>
        </p:txBody>
      </p:sp>
    </p:spTree>
    <p:extLst>
      <p:ext uri="{BB962C8B-B14F-4D97-AF65-F5344CB8AC3E}">
        <p14:creationId xmlns:p14="http://schemas.microsoft.com/office/powerpoint/2010/main" val="1790862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5.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CI-Deckblatt">
    <p:spTree>
      <p:nvGrpSpPr>
        <p:cNvPr id="1" name=""/>
        <p:cNvGrpSpPr/>
        <p:nvPr/>
      </p:nvGrpSpPr>
      <p:grpSpPr>
        <a:xfrm>
          <a:off x="0" y="0"/>
          <a:ext cx="0" cy="0"/>
          <a:chOff x="0" y="0"/>
          <a:chExt cx="0" cy="0"/>
        </a:xfrm>
      </p:grpSpPr>
      <p:sp>
        <p:nvSpPr>
          <p:cNvPr id="4" name="Textfeld 5">
            <a:extLst>
              <a:ext uri="{FF2B5EF4-FFF2-40B4-BE49-F238E27FC236}">
                <a16:creationId xmlns:a16="http://schemas.microsoft.com/office/drawing/2014/main" id="{0DB6712F-B365-DA4E-9CA0-74F337434899}"/>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7" name="Rectangle 6">
            <a:extLst>
              <a:ext uri="{FF2B5EF4-FFF2-40B4-BE49-F238E27FC236}">
                <a16:creationId xmlns:a16="http://schemas.microsoft.com/office/drawing/2014/main" id="{3658C7E3-76A5-0A4C-8984-F8DFF11A98F5}"/>
              </a:ext>
            </a:extLst>
          </p:cNvPr>
          <p:cNvSpPr/>
          <p:nvPr userDrawn="1"/>
        </p:nvSpPr>
        <p:spPr>
          <a:xfrm>
            <a:off x="1236134" y="6289666"/>
            <a:ext cx="9719733" cy="253916"/>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Internal Project Team Presentation 18.03.2022</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5B847656-5D52-9A4B-B1EB-E2E8AE0F4EF9}"/>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5FD1140-DA54-8347-AFA1-BDF7FE506B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3" name="Picture 12">
            <a:extLst>
              <a:ext uri="{FF2B5EF4-FFF2-40B4-BE49-F238E27FC236}">
                <a16:creationId xmlns:a16="http://schemas.microsoft.com/office/drawing/2014/main" id="{4A968EF2-CDB3-C347-8A50-E693D12EC8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Tree>
    <p:extLst>
      <p:ext uri="{BB962C8B-B14F-4D97-AF65-F5344CB8AC3E}">
        <p14:creationId xmlns:p14="http://schemas.microsoft.com/office/powerpoint/2010/main" val="1670797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7D8F-5BE9-4D23-9631-D6C9872ABB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CE30A21-199D-41AE-986B-912EEC5C1536}"/>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884E13F-3AC2-449B-95DD-FFF97B14C5DF}"/>
              </a:ext>
            </a:extLst>
          </p:cNvPr>
          <p:cNvSpPr>
            <a:spLocks noGrp="1"/>
          </p:cNvSpPr>
          <p:nvPr>
            <p:ph type="dt" sz="half" idx="10"/>
          </p:nvPr>
        </p:nvSpPr>
        <p:spPr/>
        <p:txBody>
          <a:bodyPr/>
          <a:lstStyle/>
          <a:p>
            <a:fld id="{B93C1636-BFF2-4E35-8CF1-9054137052FA}" type="datetimeFigureOut">
              <a:rPr lang="en-US" smtClean="0"/>
              <a:t>6/6/23</a:t>
            </a:fld>
            <a:endParaRPr lang="en-US"/>
          </a:p>
        </p:txBody>
      </p:sp>
      <p:sp>
        <p:nvSpPr>
          <p:cNvPr id="5" name="Footer Placeholder 4">
            <a:extLst>
              <a:ext uri="{FF2B5EF4-FFF2-40B4-BE49-F238E27FC236}">
                <a16:creationId xmlns:a16="http://schemas.microsoft.com/office/drawing/2014/main" id="{29D36630-6B32-4077-B5CD-056373AE04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AA0D3-6DEB-4D29-92D4-105C2A09BAC6}"/>
              </a:ext>
            </a:extLst>
          </p:cNvPr>
          <p:cNvSpPr>
            <a:spLocks noGrp="1"/>
          </p:cNvSpPr>
          <p:nvPr>
            <p:ph type="sldNum" sz="quarter" idx="12"/>
          </p:nvPr>
        </p:nvSpPr>
        <p:spPr/>
        <p:txBody>
          <a:bodyPr/>
          <a:lstStyle/>
          <a:p>
            <a:fld id="{45983321-851B-4985-8465-6B8C616931D9}" type="slidenum">
              <a:rPr lang="en-US" smtClean="0"/>
              <a:t>‹#›</a:t>
            </a:fld>
            <a:endParaRPr lang="en-US"/>
          </a:p>
        </p:txBody>
      </p:sp>
    </p:spTree>
    <p:extLst>
      <p:ext uri="{BB962C8B-B14F-4D97-AF65-F5344CB8AC3E}">
        <p14:creationId xmlns:p14="http://schemas.microsoft.com/office/powerpoint/2010/main" val="1427760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434420672"/>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436973760"/>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959752651"/>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096992845"/>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3706007354"/>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49745714"/>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CI-Standardfolie">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1"/>
            </p:custDataLst>
            <p:extLst>
              <p:ext uri="{D42A27DB-BD31-4B8C-83A1-F6EECF244321}">
                <p14:modId xmlns:p14="http://schemas.microsoft.com/office/powerpoint/2010/main" val="512282627"/>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3" imgW="270" imgH="270" progId="TCLayout.ActiveDocument.1">
                  <p:embed/>
                </p:oleObj>
              </mc:Choice>
              <mc:Fallback>
                <p:oleObj name="think-cell Folie" r:id="rId3" imgW="270" imgH="270" progId="TCLayout.ActiveDocument.1">
                  <p:embed/>
                  <p:pic>
                    <p:nvPicPr>
                      <p:cNvPr id="6" name="Objekt 5" hidden="1"/>
                      <p:cNvPicPr/>
                      <p:nvPr/>
                    </p:nvPicPr>
                    <p:blipFill>
                      <a:blip r:embed="rId4"/>
                      <a:stretch>
                        <a:fillRect/>
                      </a:stretch>
                    </p:blipFill>
                    <p:spPr>
                      <a:xfrm>
                        <a:off x="2119" y="1591"/>
                        <a:ext cx="2116" cy="1587"/>
                      </a:xfrm>
                      <a:prstGeom prst="rect">
                        <a:avLst/>
                      </a:prstGeom>
                    </p:spPr>
                  </p:pic>
                </p:oleObj>
              </mc:Fallback>
            </mc:AlternateContent>
          </a:graphicData>
        </a:graphic>
      </p:graphicFrame>
    </p:spTree>
    <p:extLst>
      <p:ext uri="{BB962C8B-B14F-4D97-AF65-F5344CB8AC3E}">
        <p14:creationId xmlns:p14="http://schemas.microsoft.com/office/powerpoint/2010/main" val="3314904678"/>
      </p:ext>
    </p:extLst>
  </p:cSld>
  <p:clrMapOvr>
    <a:masterClrMapping/>
  </p:clrMapOvr>
  <p:transition advClick="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tiff"/><Relationship Id="rId2"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3.tiff"/><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4.bin"/></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tiff"/><Relationship Id="rId2" Type="http://schemas.openxmlformats.org/officeDocument/2006/relationships/theme" Target="../theme/theme4.xml"/><Relationship Id="rId1" Type="http://schemas.openxmlformats.org/officeDocument/2006/relationships/slideLayout" Target="../slideLayouts/slideLayout5.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6.bin"/></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tiff"/><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2.tiff"/><Relationship Id="rId5" Type="http://schemas.openxmlformats.org/officeDocument/2006/relationships/image" Target="../media/image1.emf"/><Relationship Id="rId4" Type="http://schemas.openxmlformats.org/officeDocument/2006/relationships/oleObject" Target="../embeddings/oleObject8.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4"/>
            </p:custDataLst>
            <p:extLst>
              <p:ext uri="{D42A27DB-BD31-4B8C-83A1-F6EECF244321}">
                <p14:modId xmlns:p14="http://schemas.microsoft.com/office/powerpoint/2010/main" val="1966944838"/>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5" imgW="270" imgH="270" progId="TCLayout.ActiveDocument.1">
                  <p:embed/>
                </p:oleObj>
              </mc:Choice>
              <mc:Fallback>
                <p:oleObj name="think-cell Folie" r:id="rId5" imgW="270" imgH="270" progId="TCLayout.ActiveDocument.1">
                  <p:embed/>
                  <p:pic>
                    <p:nvPicPr>
                      <p:cNvPr id="7" name="Objekt 6" hidden="1"/>
                      <p:cNvPicPr/>
                      <p:nvPr/>
                    </p:nvPicPr>
                    <p:blipFill>
                      <a:blip r:embed="rId6"/>
                      <a:stretch>
                        <a:fillRect/>
                      </a:stretch>
                    </p:blipFill>
                    <p:spPr>
                      <a:xfrm>
                        <a:off x="2119" y="1591"/>
                        <a:ext cx="2116" cy="1587"/>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22D026E-9ADA-18DF-069E-5F168E57CB86}"/>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708840148"/>
      </p:ext>
    </p:extLst>
  </p:cSld>
  <p:clrMap bg1="lt1" tx1="dk1" bg2="lt2" tx2="dk2" accent1="accent1" accent2="accent2" accent3="accent3" accent4="accent4" accent5="accent5" accent6="accent6" hlink="hlink" folHlink="folHlink"/>
  <p:sldLayoutIdLst>
    <p:sldLayoutId id="2147483661" r:id="rId1"/>
    <p:sldLayoutId id="2147483671"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25260006"/>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58" name="Textfeld 5"/>
          <p:cNvSpPr txBox="1"/>
          <p:nvPr/>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cxnSp>
        <p:nvCxnSpPr>
          <p:cNvPr id="10" name="Straight Connector 9">
            <a:extLst>
              <a:ext uri="{FF2B5EF4-FFF2-40B4-BE49-F238E27FC236}">
                <a16:creationId xmlns:a16="http://schemas.microsoft.com/office/drawing/2014/main" id="{61F07C67-E083-A540-BC56-3375020CD3DA}"/>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F843477-1516-A645-B0AA-37EF0D40A3FD}"/>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6F15C6CD-DA8F-3C43-912F-1517EFD0D5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6" name="Picture 15">
            <a:extLst>
              <a:ext uri="{FF2B5EF4-FFF2-40B4-BE49-F238E27FC236}">
                <a16:creationId xmlns:a16="http://schemas.microsoft.com/office/drawing/2014/main" id="{817417D0-37DF-8040-86DB-C8EF5235D4D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3A341A6-E333-9759-2119-DD3410D12535}"/>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1151327183"/>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384173391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12" name="Textfeld 5">
            <a:extLst>
              <a:ext uri="{FF2B5EF4-FFF2-40B4-BE49-F238E27FC236}">
                <a16:creationId xmlns:a16="http://schemas.microsoft.com/office/drawing/2014/main" id="{5F6F7542-B8F8-9842-8124-FCA7E7B1B2E7}"/>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7" name="Rectangle 16">
            <a:extLst>
              <a:ext uri="{FF2B5EF4-FFF2-40B4-BE49-F238E27FC236}">
                <a16:creationId xmlns:a16="http://schemas.microsoft.com/office/drawing/2014/main" id="{7F4C6F91-89D7-6747-8573-C16CA570ECD5}"/>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8" name="Straight Connector 17">
            <a:extLst>
              <a:ext uri="{FF2B5EF4-FFF2-40B4-BE49-F238E27FC236}">
                <a16:creationId xmlns:a16="http://schemas.microsoft.com/office/drawing/2014/main" id="{49FE4877-80E4-3F43-8B39-202366A328F4}"/>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36E9AAD-7865-104A-912B-998CE235972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20" name="Picture 19">
            <a:extLst>
              <a:ext uri="{FF2B5EF4-FFF2-40B4-BE49-F238E27FC236}">
                <a16:creationId xmlns:a16="http://schemas.microsoft.com/office/drawing/2014/main" id="{BA292A8C-9724-664E-80B0-CD6DD57190E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8718E547-069F-D913-903F-9DDCE198C898}"/>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4930828"/>
      </p:ext>
    </p:extLst>
  </p:cSld>
  <p:clrMap bg1="lt1" tx1="dk1" bg2="lt2" tx2="dk2" accent1="accent1" accent2="accent2" accent3="accent3" accent4="accent4" accent5="accent5" accent6="accent6" hlink="hlink" folHlink="folHlink"/>
  <p:sldLayoutIdLst>
    <p:sldLayoutId id="2147483666"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64078371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8" y="1589"/>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638F424A-B367-4E4C-B820-A6F6E5E9AE0A}"/>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5" name="Rectangle 14">
            <a:extLst>
              <a:ext uri="{FF2B5EF4-FFF2-40B4-BE49-F238E27FC236}">
                <a16:creationId xmlns:a16="http://schemas.microsoft.com/office/drawing/2014/main" id="{CB7C79BC-87A8-E548-8F17-E22717F63A1A}"/>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03F9225E-DC65-2C41-AA2B-4C87C8C4E2B6}"/>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648C223-B95D-0E40-817F-DC78BB6E436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A9527615-9971-8248-8BC5-A660B610D0F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B63B8DA3-F267-A18B-EC22-0C79863EDAC9}"/>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3567769123"/>
      </p:ext>
    </p:extLst>
  </p:cSld>
  <p:clrMap bg1="lt1" tx1="dk1" bg2="lt2" tx2="dk2" accent1="accent1" accent2="accent2" accent3="accent3" accent4="accent4" accent5="accent5" accent6="accent6" hlink="hlink" folHlink="folHlink"/>
  <p:sldLayoutIdLst>
    <p:sldLayoutId id="2147483668"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p:custDataLst>
              <p:tags r:id="rId3"/>
            </p:custDataLst>
            <p:extLst>
              <p:ext uri="{D42A27DB-BD31-4B8C-83A1-F6EECF244321}">
                <p14:modId xmlns:p14="http://schemas.microsoft.com/office/powerpoint/2010/main" val="258994765"/>
              </p:ex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7" name="Objekt 6" hidden="1"/>
                      <p:cNvPicPr/>
                      <p:nvPr/>
                    </p:nvPicPr>
                    <p:blipFill>
                      <a:blip r:embed="rId5"/>
                      <a:stretch>
                        <a:fillRect/>
                      </a:stretch>
                    </p:blipFill>
                    <p:spPr>
                      <a:xfrm>
                        <a:off x="2119" y="1591"/>
                        <a:ext cx="2116" cy="1587"/>
                      </a:xfrm>
                      <a:prstGeom prst="rect">
                        <a:avLst/>
                      </a:prstGeom>
                    </p:spPr>
                  </p:pic>
                </p:oleObj>
              </mc:Fallback>
            </mc:AlternateContent>
          </a:graphicData>
        </a:graphic>
      </p:graphicFrame>
      <p:sp>
        <p:nvSpPr>
          <p:cNvPr id="8" name="Textfeld 5">
            <a:extLst>
              <a:ext uri="{FF2B5EF4-FFF2-40B4-BE49-F238E27FC236}">
                <a16:creationId xmlns:a16="http://schemas.microsoft.com/office/drawing/2014/main" id="{387B9C6B-9150-4342-A304-BED95D1486A1}"/>
              </a:ext>
            </a:extLst>
          </p:cNvPr>
          <p:cNvSpPr txBox="1"/>
          <p:nvPr userDrawn="1"/>
        </p:nvSpPr>
        <p:spPr>
          <a:xfrm>
            <a:off x="11645881" y="6597443"/>
            <a:ext cx="338554" cy="246221"/>
          </a:xfrm>
          <a:prstGeom prst="rect">
            <a:avLst/>
          </a:prstGeom>
          <a:noFill/>
        </p:spPr>
        <p:txBody>
          <a:bodyPr wrap="none" rtlCol="0">
            <a:spAutoFit/>
          </a:bodyPr>
          <a:lstStyle/>
          <a:p>
            <a:pPr algn="r"/>
            <a:fld id="{67ECB1E1-6EEE-4A58-B357-D7F23E2723D0}" type="slidenum">
              <a:rPr lang="de-DE" sz="1000" b="1" smtClean="0">
                <a:solidFill>
                  <a:srgbClr val="566367"/>
                </a:solidFill>
              </a:rPr>
              <a:pPr algn="r"/>
              <a:t>‹#›</a:t>
            </a:fld>
            <a:endParaRPr lang="de-DE" sz="1000" b="1">
              <a:solidFill>
                <a:srgbClr val="566367"/>
              </a:solidFill>
            </a:endParaRPr>
          </a:p>
        </p:txBody>
      </p:sp>
      <p:sp>
        <p:nvSpPr>
          <p:cNvPr id="14" name="Rectangle 13">
            <a:extLst>
              <a:ext uri="{FF2B5EF4-FFF2-40B4-BE49-F238E27FC236}">
                <a16:creationId xmlns:a16="http://schemas.microsoft.com/office/drawing/2014/main" id="{1043151D-746E-844F-B92C-D4B023AA0B84}"/>
              </a:ext>
            </a:extLst>
          </p:cNvPr>
          <p:cNvSpPr/>
          <p:nvPr userDrawn="1"/>
        </p:nvSpPr>
        <p:spPr>
          <a:xfrm>
            <a:off x="1236134" y="6289666"/>
            <a:ext cx="9719733" cy="430887"/>
          </a:xfrm>
          <a:prstGeom prst="rect">
            <a:avLst/>
          </a:prstGeom>
        </p:spPr>
        <p:txBody>
          <a:bodyPr wrap="square">
            <a:spAutoFit/>
          </a:bodyPr>
          <a:lstStyle/>
          <a:p>
            <a:pPr algn="ctr"/>
            <a:r>
              <a:rPr lang="en-US" sz="1050" b="1" kern="1200">
                <a:solidFill>
                  <a:schemeClr val="tx1"/>
                </a:solidFill>
                <a:effectLst/>
                <a:latin typeface="Arial" panose="020B0604020202020204" pitchFamily="34" charset="0"/>
                <a:ea typeface="+mn-ea"/>
                <a:cs typeface="Arial" panose="020B0604020202020204" pitchFamily="34" charset="0"/>
              </a:rPr>
              <a:t>Regional Inception Workshop</a:t>
            </a:r>
            <a:endParaRPr lang="en-US" sz="1050" kern="1200">
              <a:solidFill>
                <a:schemeClr val="tx1"/>
              </a:solidFill>
              <a:effectLst/>
              <a:latin typeface="Arial" panose="020B0604020202020204" pitchFamily="34" charset="0"/>
              <a:ea typeface="+mn-ea"/>
              <a:cs typeface="Arial" panose="020B0604020202020204" pitchFamily="34" charset="0"/>
            </a:endParaRPr>
          </a:p>
          <a:p>
            <a:pPr algn="ctr"/>
            <a:r>
              <a:rPr lang="en-US" sz="1050" b="1" kern="1200">
                <a:solidFill>
                  <a:schemeClr val="tx1"/>
                </a:solidFill>
                <a:effectLst/>
                <a:latin typeface="Arial" panose="020B0604020202020204" pitchFamily="34" charset="0"/>
                <a:ea typeface="+mn-ea"/>
                <a:cs typeface="Arial" panose="020B0604020202020204" pitchFamily="34" charset="0"/>
              </a:rPr>
              <a:t>Sustainable Tourism Development in the Central Asia Regional Economic Cooperation (CAREC) Region</a:t>
            </a:r>
            <a:endParaRPr lang="en-US" sz="1050" kern="1200">
              <a:solidFill>
                <a:schemeClr val="tx1"/>
              </a:solidFill>
              <a:effectLst/>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AF90F36D-6D8B-614A-9FD6-B9524C97582D}"/>
              </a:ext>
            </a:extLst>
          </p:cNvPr>
          <p:cNvCxnSpPr>
            <a:cxnSpLocks/>
          </p:cNvCxnSpPr>
          <p:nvPr userDrawn="1"/>
        </p:nvCxnSpPr>
        <p:spPr>
          <a:xfrm>
            <a:off x="208127" y="669118"/>
            <a:ext cx="11717980" cy="0"/>
          </a:xfrm>
          <a:prstGeom prst="line">
            <a:avLst/>
          </a:prstGeom>
          <a:ln w="12700">
            <a:solidFill>
              <a:srgbClr val="B35E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C8D04A1-9E64-7247-82B4-AFA78F97248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9841" y="61197"/>
            <a:ext cx="804033" cy="603025"/>
          </a:xfrm>
          <a:prstGeom prst="rect">
            <a:avLst/>
          </a:prstGeom>
        </p:spPr>
      </p:pic>
      <p:pic>
        <p:nvPicPr>
          <p:cNvPr id="19" name="Picture 18">
            <a:extLst>
              <a:ext uri="{FF2B5EF4-FFF2-40B4-BE49-F238E27FC236}">
                <a16:creationId xmlns:a16="http://schemas.microsoft.com/office/drawing/2014/main" id="{CA6969BA-B669-F04B-9655-1B7CC3233EC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08127" y="61197"/>
            <a:ext cx="734623" cy="550967"/>
          </a:xfrm>
          <a:prstGeom prst="rect">
            <a:avLst/>
          </a:prstGeom>
        </p:spPr>
      </p:pic>
      <p:sp>
        <p:nvSpPr>
          <p:cNvPr id="3" name="TextBox 2">
            <a:extLst>
              <a:ext uri="{FF2B5EF4-FFF2-40B4-BE49-F238E27FC236}">
                <a16:creationId xmlns:a16="http://schemas.microsoft.com/office/drawing/2014/main" id="{C9514545-46C8-2AA7-DC07-79A9CC8B5082}"/>
              </a:ext>
            </a:extLst>
          </p:cNvPr>
          <p:cNvSpPr txBox="1"/>
          <p:nvPr>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499285238"/>
      </p:ext>
    </p:extLst>
  </p:cSld>
  <p:clrMap bg1="lt1" tx1="dk1" bg2="lt2" tx2="dk2" accent1="accent1" accent2="accent2" accent3="accent3" accent4="accent4" accent5="accent5" accent6="accent6" hlink="hlink" folHlink="folHlink"/>
  <p:sldLayoutIdLst>
    <p:sldLayoutId id="2147483670"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AEA53B6-2983-4E9A-BE3E-539DC9047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983" y="379151"/>
            <a:ext cx="919498" cy="919498"/>
          </a:xfrm>
          <a:prstGeom prst="rect">
            <a:avLst/>
          </a:prstGeom>
        </p:spPr>
      </p:pic>
      <p:pic>
        <p:nvPicPr>
          <p:cNvPr id="2" name="Picture 1">
            <a:extLst>
              <a:ext uri="{FF2B5EF4-FFF2-40B4-BE49-F238E27FC236}">
                <a16:creationId xmlns:a16="http://schemas.microsoft.com/office/drawing/2014/main" id="{D23EE729-96C6-41EA-929D-7155E0878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76809" y="221688"/>
            <a:ext cx="1076961" cy="1076961"/>
          </a:xfrm>
          <a:prstGeom prst="rect">
            <a:avLst/>
          </a:prstGeom>
        </p:spPr>
      </p:pic>
      <p:sp>
        <p:nvSpPr>
          <p:cNvPr id="3" name="Rounded Rectangle 5">
            <a:extLst>
              <a:ext uri="{FF2B5EF4-FFF2-40B4-BE49-F238E27FC236}">
                <a16:creationId xmlns:a16="http://schemas.microsoft.com/office/drawing/2014/main" id="{45FC0D34-2E36-42A2-AE9E-BD858C5199A1}"/>
              </a:ext>
            </a:extLst>
          </p:cNvPr>
          <p:cNvSpPr/>
          <p:nvPr/>
        </p:nvSpPr>
        <p:spPr>
          <a:xfrm>
            <a:off x="595018" y="1618405"/>
            <a:ext cx="4734560"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rgbClr val="002060"/>
                </a:solidFill>
                <a:latin typeface="Roboto"/>
              </a:rPr>
              <a:t>CAREC Tourism Web Portal</a:t>
            </a:r>
          </a:p>
        </p:txBody>
      </p:sp>
      <p:sp>
        <p:nvSpPr>
          <p:cNvPr id="5" name="TextBox 4">
            <a:extLst>
              <a:ext uri="{FF2B5EF4-FFF2-40B4-BE49-F238E27FC236}">
                <a16:creationId xmlns:a16="http://schemas.microsoft.com/office/drawing/2014/main" id="{22E3AF2F-209D-9770-3078-3A75C4E0015C}"/>
              </a:ext>
            </a:extLst>
          </p:cNvPr>
          <p:cNvSpPr txBox="1"/>
          <p:nvPr/>
        </p:nvSpPr>
        <p:spPr>
          <a:xfrm>
            <a:off x="227263" y="4449759"/>
            <a:ext cx="4159680" cy="646331"/>
          </a:xfrm>
          <a:prstGeom prst="rect">
            <a:avLst/>
          </a:prstGeom>
          <a:noFill/>
        </p:spPr>
        <p:txBody>
          <a:bodyPr wrap="square">
            <a:spAutoFit/>
          </a:bodyPr>
          <a:lstStyle/>
          <a:p>
            <a:pPr algn="ctr"/>
            <a:r>
              <a:rPr lang="en-US" sz="1800" b="1" dirty="0">
                <a:solidFill>
                  <a:srgbClr val="002060"/>
                </a:solidFill>
                <a:latin typeface="Roboto"/>
              </a:rPr>
              <a:t>Senior Officials’ Meeting to be held on 13-14 June 2023, Tbilisi, Georgia</a:t>
            </a:r>
          </a:p>
        </p:txBody>
      </p:sp>
      <p:pic>
        <p:nvPicPr>
          <p:cNvPr id="4" name="Picture 3">
            <a:extLst>
              <a:ext uri="{FF2B5EF4-FFF2-40B4-BE49-F238E27FC236}">
                <a16:creationId xmlns:a16="http://schemas.microsoft.com/office/drawing/2014/main" id="{46F6A20A-FBBC-A14F-5A29-10ED5D8D96FA}"/>
              </a:ext>
            </a:extLst>
          </p:cNvPr>
          <p:cNvPicPr>
            <a:picLocks noChangeAspect="1"/>
          </p:cNvPicPr>
          <p:nvPr/>
        </p:nvPicPr>
        <p:blipFill>
          <a:blip r:embed="rId5"/>
          <a:stretch>
            <a:fillRect/>
          </a:stretch>
        </p:blipFill>
        <p:spPr>
          <a:xfrm>
            <a:off x="4192337" y="119083"/>
            <a:ext cx="7772400" cy="6517229"/>
          </a:xfrm>
          <a:prstGeom prst="rect">
            <a:avLst/>
          </a:prstGeom>
        </p:spPr>
      </p:pic>
    </p:spTree>
    <p:extLst>
      <p:ext uri="{BB962C8B-B14F-4D97-AF65-F5344CB8AC3E}">
        <p14:creationId xmlns:p14="http://schemas.microsoft.com/office/powerpoint/2010/main" val="190590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8332880" cy="400110"/>
          </a:xfrm>
          <a:prstGeom prst="rect">
            <a:avLst/>
          </a:prstGeom>
          <a:noFill/>
        </p:spPr>
        <p:txBody>
          <a:bodyPr wrap="square">
            <a:spAutoFit/>
          </a:bodyPr>
          <a:lstStyle/>
          <a:p>
            <a:pPr>
              <a:spcAft>
                <a:spcPts val="600"/>
              </a:spcAft>
            </a:pPr>
            <a:r>
              <a:rPr lang="en-US" sz="2000" b="1" dirty="0" err="1">
                <a:solidFill>
                  <a:srgbClr val="000000"/>
                </a:solidFill>
                <a:latin typeface="Arial" panose="020B0604020202020204" pitchFamily="34" charset="0"/>
                <a:cs typeface="Arial" panose="020B0604020202020204" pitchFamily="34" charset="0"/>
              </a:rPr>
              <a:t>Visitsilkroad</a:t>
            </a:r>
            <a:r>
              <a:rPr lang="en-US" sz="2000" b="1" dirty="0">
                <a:solidFill>
                  <a:srgbClr val="000000"/>
                </a:solidFill>
                <a:latin typeface="Arial" panose="020B0604020202020204" pitchFamily="34" charset="0"/>
                <a:cs typeface="Arial" panose="020B0604020202020204" pitchFamily="34" charset="0"/>
              </a:rPr>
              <a:t> virtual portal concept</a:t>
            </a:r>
          </a:p>
        </p:txBody>
      </p:sp>
      <p:pic>
        <p:nvPicPr>
          <p:cNvPr id="5" name="Picture 4">
            <a:extLst>
              <a:ext uri="{FF2B5EF4-FFF2-40B4-BE49-F238E27FC236}">
                <a16:creationId xmlns:a16="http://schemas.microsoft.com/office/drawing/2014/main" id="{42F20965-0577-E078-7B89-34661661220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86127" y="983584"/>
            <a:ext cx="6915719" cy="2289120"/>
          </a:xfrm>
          <a:prstGeom prst="rect">
            <a:avLst/>
          </a:prstGeom>
        </p:spPr>
      </p:pic>
      <p:pic>
        <p:nvPicPr>
          <p:cNvPr id="15" name="Picture 14">
            <a:extLst>
              <a:ext uri="{FF2B5EF4-FFF2-40B4-BE49-F238E27FC236}">
                <a16:creationId xmlns:a16="http://schemas.microsoft.com/office/drawing/2014/main" id="{44EBD577-4E4B-BB97-B052-6F35760F3BE9}"/>
              </a:ext>
            </a:extLst>
          </p:cNvPr>
          <p:cNvPicPr>
            <a:picLocks noChangeAspect="1"/>
          </p:cNvPicPr>
          <p:nvPr/>
        </p:nvPicPr>
        <p:blipFill>
          <a:blip r:embed="rId4"/>
          <a:stretch>
            <a:fillRect/>
          </a:stretch>
        </p:blipFill>
        <p:spPr>
          <a:xfrm>
            <a:off x="7495949" y="3363865"/>
            <a:ext cx="4441658" cy="1911599"/>
          </a:xfrm>
          <a:prstGeom prst="rect">
            <a:avLst/>
          </a:prstGeom>
        </p:spPr>
      </p:pic>
      <p:pic>
        <p:nvPicPr>
          <p:cNvPr id="16" name="Picture 15">
            <a:extLst>
              <a:ext uri="{FF2B5EF4-FFF2-40B4-BE49-F238E27FC236}">
                <a16:creationId xmlns:a16="http://schemas.microsoft.com/office/drawing/2014/main" id="{6B297650-5F7A-A501-BEBE-6B262C893E10}"/>
              </a:ext>
            </a:extLst>
          </p:cNvPr>
          <p:cNvPicPr>
            <a:picLocks noChangeAspect="1"/>
          </p:cNvPicPr>
          <p:nvPr/>
        </p:nvPicPr>
        <p:blipFill>
          <a:blip r:embed="rId5"/>
          <a:stretch>
            <a:fillRect/>
          </a:stretch>
        </p:blipFill>
        <p:spPr>
          <a:xfrm>
            <a:off x="2014717" y="3585297"/>
            <a:ext cx="5046439" cy="1911600"/>
          </a:xfrm>
          <a:prstGeom prst="rect">
            <a:avLst/>
          </a:prstGeom>
        </p:spPr>
      </p:pic>
      <p:pic>
        <p:nvPicPr>
          <p:cNvPr id="20" name="Picture 19">
            <a:extLst>
              <a:ext uri="{FF2B5EF4-FFF2-40B4-BE49-F238E27FC236}">
                <a16:creationId xmlns:a16="http://schemas.microsoft.com/office/drawing/2014/main" id="{3794BA2A-0185-51BC-DAD2-9AFF8C4A318F}"/>
              </a:ext>
            </a:extLst>
          </p:cNvPr>
          <p:cNvPicPr>
            <a:picLocks noChangeAspect="1"/>
          </p:cNvPicPr>
          <p:nvPr/>
        </p:nvPicPr>
        <p:blipFill>
          <a:blip r:embed="rId6"/>
          <a:stretch>
            <a:fillRect/>
          </a:stretch>
        </p:blipFill>
        <p:spPr>
          <a:xfrm>
            <a:off x="7495949" y="983584"/>
            <a:ext cx="4392285" cy="2084401"/>
          </a:xfrm>
          <a:prstGeom prst="rect">
            <a:avLst/>
          </a:prstGeom>
        </p:spPr>
      </p:pic>
      <p:sp>
        <p:nvSpPr>
          <p:cNvPr id="21" name="Rectangle 20">
            <a:extLst>
              <a:ext uri="{FF2B5EF4-FFF2-40B4-BE49-F238E27FC236}">
                <a16:creationId xmlns:a16="http://schemas.microsoft.com/office/drawing/2014/main" id="{5D382D9A-8590-FE69-AF95-CFDB49745155}"/>
              </a:ext>
            </a:extLst>
          </p:cNvPr>
          <p:cNvSpPr/>
          <p:nvPr/>
        </p:nvSpPr>
        <p:spPr>
          <a:xfrm>
            <a:off x="186127" y="3585297"/>
            <a:ext cx="1706171" cy="2963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cs typeface="Arial" panose="020B0604020202020204" pitchFamily="34" charset="0"/>
              </a:rPr>
              <a:t>Maximization of targeted traffic, further channelled to National Institutional pages and Private Sector Tourism Sites</a:t>
            </a:r>
          </a:p>
        </p:txBody>
      </p:sp>
      <p:pic>
        <p:nvPicPr>
          <p:cNvPr id="2" name="Picture 1">
            <a:extLst>
              <a:ext uri="{FF2B5EF4-FFF2-40B4-BE49-F238E27FC236}">
                <a16:creationId xmlns:a16="http://schemas.microsoft.com/office/drawing/2014/main" id="{F3A162E8-02FF-2521-1D78-DA44F6781D8A}"/>
              </a:ext>
            </a:extLst>
          </p:cNvPr>
          <p:cNvPicPr>
            <a:picLocks noChangeAspect="1"/>
          </p:cNvPicPr>
          <p:nvPr/>
        </p:nvPicPr>
        <p:blipFill>
          <a:blip r:embed="rId7"/>
          <a:stretch>
            <a:fillRect/>
          </a:stretch>
        </p:blipFill>
        <p:spPr>
          <a:xfrm>
            <a:off x="7508292" y="5405899"/>
            <a:ext cx="4416972" cy="1092764"/>
          </a:xfrm>
          <a:prstGeom prst="rect">
            <a:avLst/>
          </a:prstGeom>
        </p:spPr>
      </p:pic>
    </p:spTree>
    <p:extLst>
      <p:ext uri="{BB962C8B-B14F-4D97-AF65-F5344CB8AC3E}">
        <p14:creationId xmlns:p14="http://schemas.microsoft.com/office/powerpoint/2010/main" val="403697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4592701" cy="400110"/>
          </a:xfrm>
          <a:prstGeom prst="rect">
            <a:avLst/>
          </a:prstGeom>
          <a:noFill/>
        </p:spPr>
        <p:txBody>
          <a:bodyPr wrap="square">
            <a:spAutoFit/>
          </a:bodyPr>
          <a:lstStyle/>
          <a:p>
            <a:pPr>
              <a:spcAft>
                <a:spcPts val="600"/>
              </a:spcAft>
            </a:pPr>
            <a:r>
              <a:rPr lang="en-US" sz="2000" b="1" dirty="0" err="1">
                <a:solidFill>
                  <a:srgbClr val="000000"/>
                </a:solidFill>
                <a:latin typeface="Arial" panose="020B0604020202020204" pitchFamily="34" charset="0"/>
                <a:cs typeface="Arial" panose="020B0604020202020204" pitchFamily="34" charset="0"/>
              </a:rPr>
              <a:t>Visitsilkroad</a:t>
            </a:r>
            <a:r>
              <a:rPr lang="en-US" sz="2000" b="1" dirty="0">
                <a:solidFill>
                  <a:srgbClr val="000000"/>
                </a:solidFill>
                <a:latin typeface="Arial" panose="020B0604020202020204" pitchFamily="34" charset="0"/>
                <a:cs typeface="Arial" panose="020B0604020202020204" pitchFamily="34" charset="0"/>
              </a:rPr>
              <a:t> virtual portal concept</a:t>
            </a:r>
          </a:p>
        </p:txBody>
      </p:sp>
      <p:sp>
        <p:nvSpPr>
          <p:cNvPr id="7" name="Rounded Rectangle 6">
            <a:extLst>
              <a:ext uri="{FF2B5EF4-FFF2-40B4-BE49-F238E27FC236}">
                <a16:creationId xmlns:a16="http://schemas.microsoft.com/office/drawing/2014/main" id="{EDA04A64-AFEA-4C38-EBCC-5E53E471A95A}"/>
              </a:ext>
            </a:extLst>
          </p:cNvPr>
          <p:cNvSpPr/>
          <p:nvPr/>
        </p:nvSpPr>
        <p:spPr>
          <a:xfrm>
            <a:off x="246507" y="1020202"/>
            <a:ext cx="3077408" cy="357057"/>
          </a:xfrm>
          <a:prstGeom prst="round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Traveller Oriented area</a:t>
            </a:r>
          </a:p>
        </p:txBody>
      </p:sp>
      <p:grpSp>
        <p:nvGrpSpPr>
          <p:cNvPr id="39" name="Group 38">
            <a:extLst>
              <a:ext uri="{FF2B5EF4-FFF2-40B4-BE49-F238E27FC236}">
                <a16:creationId xmlns:a16="http://schemas.microsoft.com/office/drawing/2014/main" id="{77FF5035-2A44-3B67-4774-7DA02FF50036}"/>
              </a:ext>
            </a:extLst>
          </p:cNvPr>
          <p:cNvGrpSpPr/>
          <p:nvPr/>
        </p:nvGrpSpPr>
        <p:grpSpPr>
          <a:xfrm>
            <a:off x="296137" y="1772001"/>
            <a:ext cx="2994094" cy="338554"/>
            <a:chOff x="246507" y="1657361"/>
            <a:chExt cx="2994094" cy="338554"/>
          </a:xfrm>
        </p:grpSpPr>
        <p:sp>
          <p:nvSpPr>
            <p:cNvPr id="35" name="Rounded Rectangle 34">
              <a:extLst>
                <a:ext uri="{FF2B5EF4-FFF2-40B4-BE49-F238E27FC236}">
                  <a16:creationId xmlns:a16="http://schemas.microsoft.com/office/drawing/2014/main" id="{82D94775-81A5-A767-CB73-7104CC31EB40}"/>
                </a:ext>
              </a:extLst>
            </p:cNvPr>
            <p:cNvSpPr/>
            <p:nvPr/>
          </p:nvSpPr>
          <p:spPr>
            <a:xfrm>
              <a:off x="246507" y="1671350"/>
              <a:ext cx="2994094" cy="306789"/>
            </a:xfrm>
            <a:prstGeom prst="round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AB59EF0-BD88-4AD4-D2C7-83815403842B}"/>
                </a:ext>
              </a:extLst>
            </p:cNvPr>
            <p:cNvSpPr txBox="1"/>
            <p:nvPr/>
          </p:nvSpPr>
          <p:spPr>
            <a:xfrm>
              <a:off x="261165" y="1657361"/>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pPr algn="ctr"/>
              <a:r>
                <a:rPr lang="en-US" sz="1600" dirty="0"/>
                <a:t>Macro area/ Priority clusters</a:t>
              </a:r>
              <a:endParaRPr lang="en-GB" sz="1600" dirty="0"/>
            </a:p>
          </p:txBody>
        </p:sp>
      </p:grpSp>
      <p:sp>
        <p:nvSpPr>
          <p:cNvPr id="19" name="TextBox 18">
            <a:extLst>
              <a:ext uri="{FF2B5EF4-FFF2-40B4-BE49-F238E27FC236}">
                <a16:creationId xmlns:a16="http://schemas.microsoft.com/office/drawing/2014/main" id="{4E930330-317D-CFAF-054C-CD1361276C02}"/>
              </a:ext>
            </a:extLst>
          </p:cNvPr>
          <p:cNvSpPr txBox="1"/>
          <p:nvPr/>
        </p:nvSpPr>
        <p:spPr>
          <a:xfrm>
            <a:off x="310795" y="2853734"/>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pPr algn="ctr"/>
            <a:r>
              <a:rPr lang="en-US" sz="1600" dirty="0"/>
              <a:t>Country/ Region attractions</a:t>
            </a:r>
            <a:endParaRPr lang="en-GB" sz="1600" dirty="0"/>
          </a:p>
        </p:txBody>
      </p:sp>
      <p:cxnSp>
        <p:nvCxnSpPr>
          <p:cNvPr id="21" name="Straight Arrow Connector 20">
            <a:extLst>
              <a:ext uri="{FF2B5EF4-FFF2-40B4-BE49-F238E27FC236}">
                <a16:creationId xmlns:a16="http://schemas.microsoft.com/office/drawing/2014/main" id="{0C2B5910-6F82-206C-9E49-4C84EBF1FD4B}"/>
              </a:ext>
            </a:extLst>
          </p:cNvPr>
          <p:cNvCxnSpPr>
            <a:cxnSpLocks/>
          </p:cNvCxnSpPr>
          <p:nvPr/>
        </p:nvCxnSpPr>
        <p:spPr>
          <a:xfrm flipV="1">
            <a:off x="1800513" y="2592152"/>
            <a:ext cx="0" cy="28284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28B7E403-F3CC-FF7B-E707-42F0B6D86960}"/>
              </a:ext>
            </a:extLst>
          </p:cNvPr>
          <p:cNvPicPr>
            <a:picLocks noChangeAspect="1"/>
          </p:cNvPicPr>
          <p:nvPr/>
        </p:nvPicPr>
        <p:blipFill rotWithShape="1">
          <a:blip r:embed="rId3"/>
          <a:srcRect r="47687" b="-3864"/>
          <a:stretch/>
        </p:blipFill>
        <p:spPr>
          <a:xfrm>
            <a:off x="3794097" y="1297442"/>
            <a:ext cx="1738690" cy="258000"/>
          </a:xfrm>
          <a:prstGeom prst="rect">
            <a:avLst/>
          </a:prstGeom>
        </p:spPr>
      </p:pic>
      <p:pic>
        <p:nvPicPr>
          <p:cNvPr id="31" name="Picture 30">
            <a:extLst>
              <a:ext uri="{FF2B5EF4-FFF2-40B4-BE49-F238E27FC236}">
                <a16:creationId xmlns:a16="http://schemas.microsoft.com/office/drawing/2014/main" id="{48E04AA9-C244-34F5-E86A-95B6F5918010}"/>
              </a:ext>
            </a:extLst>
          </p:cNvPr>
          <p:cNvPicPr>
            <a:picLocks noChangeAspect="1"/>
          </p:cNvPicPr>
          <p:nvPr/>
        </p:nvPicPr>
        <p:blipFill>
          <a:blip r:embed="rId4"/>
          <a:stretch>
            <a:fillRect/>
          </a:stretch>
        </p:blipFill>
        <p:spPr>
          <a:xfrm>
            <a:off x="3749756" y="1606790"/>
            <a:ext cx="3967716" cy="1822210"/>
          </a:xfrm>
          <a:prstGeom prst="rect">
            <a:avLst/>
          </a:prstGeom>
        </p:spPr>
      </p:pic>
      <p:pic>
        <p:nvPicPr>
          <p:cNvPr id="32" name="Picture 31">
            <a:extLst>
              <a:ext uri="{FF2B5EF4-FFF2-40B4-BE49-F238E27FC236}">
                <a16:creationId xmlns:a16="http://schemas.microsoft.com/office/drawing/2014/main" id="{EDF40042-881D-CAE6-4DC3-5DF253DEA584}"/>
              </a:ext>
            </a:extLst>
          </p:cNvPr>
          <p:cNvPicPr>
            <a:picLocks noChangeAspect="1"/>
          </p:cNvPicPr>
          <p:nvPr/>
        </p:nvPicPr>
        <p:blipFill>
          <a:blip r:embed="rId5"/>
          <a:stretch>
            <a:fillRect/>
          </a:stretch>
        </p:blipFill>
        <p:spPr>
          <a:xfrm>
            <a:off x="7845667" y="1535472"/>
            <a:ext cx="3923375" cy="2664381"/>
          </a:xfrm>
          <a:prstGeom prst="rect">
            <a:avLst/>
          </a:prstGeom>
        </p:spPr>
      </p:pic>
      <p:pic>
        <p:nvPicPr>
          <p:cNvPr id="33" name="Picture 32">
            <a:extLst>
              <a:ext uri="{FF2B5EF4-FFF2-40B4-BE49-F238E27FC236}">
                <a16:creationId xmlns:a16="http://schemas.microsoft.com/office/drawing/2014/main" id="{B57B91DB-5BAE-EA62-FB6B-00A0DB717863}"/>
              </a:ext>
            </a:extLst>
          </p:cNvPr>
          <p:cNvPicPr>
            <a:picLocks noChangeAspect="1"/>
          </p:cNvPicPr>
          <p:nvPr/>
        </p:nvPicPr>
        <p:blipFill rotWithShape="1">
          <a:blip r:embed="rId3"/>
          <a:srcRect l="52157"/>
          <a:stretch/>
        </p:blipFill>
        <p:spPr>
          <a:xfrm>
            <a:off x="7917570" y="1297442"/>
            <a:ext cx="1594884" cy="249145"/>
          </a:xfrm>
          <a:prstGeom prst="rect">
            <a:avLst/>
          </a:prstGeom>
          <a:ln>
            <a:solidFill>
              <a:schemeClr val="accent3">
                <a:lumMod val="60000"/>
                <a:lumOff val="40000"/>
              </a:schemeClr>
            </a:solidFill>
          </a:ln>
        </p:spPr>
      </p:pic>
      <p:grpSp>
        <p:nvGrpSpPr>
          <p:cNvPr id="38" name="Group 37">
            <a:extLst>
              <a:ext uri="{FF2B5EF4-FFF2-40B4-BE49-F238E27FC236}">
                <a16:creationId xmlns:a16="http://schemas.microsoft.com/office/drawing/2014/main" id="{47C7F5BD-319C-5F77-7CE9-4F8C76D7DDF1}"/>
              </a:ext>
            </a:extLst>
          </p:cNvPr>
          <p:cNvGrpSpPr/>
          <p:nvPr/>
        </p:nvGrpSpPr>
        <p:grpSpPr>
          <a:xfrm>
            <a:off x="466378" y="2232332"/>
            <a:ext cx="2536996" cy="338554"/>
            <a:chOff x="235660" y="2255917"/>
            <a:chExt cx="2994094" cy="338554"/>
          </a:xfrm>
        </p:grpSpPr>
        <p:sp>
          <p:nvSpPr>
            <p:cNvPr id="36" name="Rounded Rectangle 35">
              <a:extLst>
                <a:ext uri="{FF2B5EF4-FFF2-40B4-BE49-F238E27FC236}">
                  <a16:creationId xmlns:a16="http://schemas.microsoft.com/office/drawing/2014/main" id="{4FFE0034-B1DC-C3B4-134D-D56D0418FDED}"/>
                </a:ext>
              </a:extLst>
            </p:cNvPr>
            <p:cNvSpPr/>
            <p:nvPr/>
          </p:nvSpPr>
          <p:spPr>
            <a:xfrm>
              <a:off x="235660" y="2276986"/>
              <a:ext cx="2994094" cy="306789"/>
            </a:xfrm>
            <a:prstGeom prst="round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469DC72C-47AD-6C9E-2977-BC8B737A071B}"/>
                </a:ext>
              </a:extLst>
            </p:cNvPr>
            <p:cNvSpPr txBox="1"/>
            <p:nvPr/>
          </p:nvSpPr>
          <p:spPr>
            <a:xfrm>
              <a:off x="242989" y="2255917"/>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pPr algn="ctr"/>
              <a:r>
                <a:rPr lang="en-US" sz="1600" dirty="0"/>
                <a:t>Regional clusters</a:t>
              </a:r>
              <a:endParaRPr lang="en-GB" sz="1600" dirty="0"/>
            </a:p>
          </p:txBody>
        </p:sp>
      </p:grpSp>
      <p:cxnSp>
        <p:nvCxnSpPr>
          <p:cNvPr id="41" name="Elbow Connector 40">
            <a:extLst>
              <a:ext uri="{FF2B5EF4-FFF2-40B4-BE49-F238E27FC236}">
                <a16:creationId xmlns:a16="http://schemas.microsoft.com/office/drawing/2014/main" id="{A5074CAB-1D4C-9746-43DF-74ED012A7706}"/>
              </a:ext>
            </a:extLst>
          </p:cNvPr>
          <p:cNvCxnSpPr>
            <a:stCxn id="35" idx="1"/>
            <a:endCxn id="36" idx="1"/>
          </p:cNvCxnSpPr>
          <p:nvPr/>
        </p:nvCxnSpPr>
        <p:spPr>
          <a:xfrm rot="10800000" flipH="1" flipV="1">
            <a:off x="296136" y="1939384"/>
            <a:ext cx="170241" cy="467411"/>
          </a:xfrm>
          <a:prstGeom prst="bentConnector3">
            <a:avLst>
              <a:gd name="adj1" fmla="val -6557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5393874-404E-876A-604E-1FA8515E2316}"/>
              </a:ext>
            </a:extLst>
          </p:cNvPr>
          <p:cNvSpPr txBox="1"/>
          <p:nvPr/>
        </p:nvSpPr>
        <p:spPr>
          <a:xfrm>
            <a:off x="4131024" y="890739"/>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Country/ Region travel guide</a:t>
            </a:r>
            <a:endParaRPr lang="en-GB" sz="1600" dirty="0"/>
          </a:p>
        </p:txBody>
      </p:sp>
      <p:sp>
        <p:nvSpPr>
          <p:cNvPr id="49" name="TextBox 48">
            <a:extLst>
              <a:ext uri="{FF2B5EF4-FFF2-40B4-BE49-F238E27FC236}">
                <a16:creationId xmlns:a16="http://schemas.microsoft.com/office/drawing/2014/main" id="{603DF112-AD04-E885-6EE1-55DD49F7CB5A}"/>
              </a:ext>
            </a:extLst>
          </p:cNvPr>
          <p:cNvSpPr txBox="1"/>
          <p:nvPr/>
        </p:nvSpPr>
        <p:spPr>
          <a:xfrm>
            <a:off x="4243896" y="3459124"/>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Attraction visit guide</a:t>
            </a:r>
            <a:endParaRPr lang="en-GB" sz="1600" dirty="0"/>
          </a:p>
        </p:txBody>
      </p:sp>
      <p:sp>
        <p:nvSpPr>
          <p:cNvPr id="50" name="TextBox 49">
            <a:extLst>
              <a:ext uri="{FF2B5EF4-FFF2-40B4-BE49-F238E27FC236}">
                <a16:creationId xmlns:a16="http://schemas.microsoft.com/office/drawing/2014/main" id="{763F5D55-A26B-06F3-DF6B-BF6DCE59942D}"/>
              </a:ext>
            </a:extLst>
          </p:cNvPr>
          <p:cNvSpPr txBox="1"/>
          <p:nvPr/>
        </p:nvSpPr>
        <p:spPr>
          <a:xfrm>
            <a:off x="310795" y="3429000"/>
            <a:ext cx="2979436" cy="584775"/>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pPr algn="ctr"/>
            <a:r>
              <a:rPr lang="en-US" sz="1600" dirty="0"/>
              <a:t>Customized &amp; ADB compliant dynamic maps</a:t>
            </a:r>
            <a:endParaRPr lang="en-GB" sz="1600" dirty="0"/>
          </a:p>
        </p:txBody>
      </p:sp>
      <p:cxnSp>
        <p:nvCxnSpPr>
          <p:cNvPr id="51" name="Straight Arrow Connector 50">
            <a:extLst>
              <a:ext uri="{FF2B5EF4-FFF2-40B4-BE49-F238E27FC236}">
                <a16:creationId xmlns:a16="http://schemas.microsoft.com/office/drawing/2014/main" id="{78DE84E2-5F8E-CF01-6B5E-63DFCC6F6AE7}"/>
              </a:ext>
            </a:extLst>
          </p:cNvPr>
          <p:cNvCxnSpPr>
            <a:cxnSpLocks/>
          </p:cNvCxnSpPr>
          <p:nvPr/>
        </p:nvCxnSpPr>
        <p:spPr>
          <a:xfrm flipV="1">
            <a:off x="1772160" y="3191121"/>
            <a:ext cx="0" cy="28284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2" name="Picture 51">
            <a:extLst>
              <a:ext uri="{FF2B5EF4-FFF2-40B4-BE49-F238E27FC236}">
                <a16:creationId xmlns:a16="http://schemas.microsoft.com/office/drawing/2014/main" id="{D167E8EC-50E5-F50F-C684-E1F9EE9849C2}"/>
              </a:ext>
            </a:extLst>
          </p:cNvPr>
          <p:cNvPicPr>
            <a:picLocks noChangeAspect="1"/>
          </p:cNvPicPr>
          <p:nvPr/>
        </p:nvPicPr>
        <p:blipFill>
          <a:blip r:embed="rId6"/>
          <a:stretch>
            <a:fillRect/>
          </a:stretch>
        </p:blipFill>
        <p:spPr>
          <a:xfrm>
            <a:off x="1970621" y="4170213"/>
            <a:ext cx="1856111" cy="826921"/>
          </a:xfrm>
          <a:prstGeom prst="rect">
            <a:avLst/>
          </a:prstGeom>
        </p:spPr>
      </p:pic>
      <p:pic>
        <p:nvPicPr>
          <p:cNvPr id="53" name="Picture 52">
            <a:extLst>
              <a:ext uri="{FF2B5EF4-FFF2-40B4-BE49-F238E27FC236}">
                <a16:creationId xmlns:a16="http://schemas.microsoft.com/office/drawing/2014/main" id="{443B3AF0-B7F6-91B9-78D6-5BB681CD09D1}"/>
              </a:ext>
            </a:extLst>
          </p:cNvPr>
          <p:cNvPicPr>
            <a:picLocks noChangeAspect="1"/>
          </p:cNvPicPr>
          <p:nvPr/>
        </p:nvPicPr>
        <p:blipFill>
          <a:blip r:embed="rId7"/>
          <a:stretch>
            <a:fillRect/>
          </a:stretch>
        </p:blipFill>
        <p:spPr>
          <a:xfrm>
            <a:off x="132911" y="4170213"/>
            <a:ext cx="1745955" cy="706292"/>
          </a:xfrm>
          <a:prstGeom prst="rect">
            <a:avLst/>
          </a:prstGeom>
        </p:spPr>
      </p:pic>
      <p:pic>
        <p:nvPicPr>
          <p:cNvPr id="54" name="Picture 53">
            <a:extLst>
              <a:ext uri="{FF2B5EF4-FFF2-40B4-BE49-F238E27FC236}">
                <a16:creationId xmlns:a16="http://schemas.microsoft.com/office/drawing/2014/main" id="{7352E5A2-3A5F-2238-F449-43D05EFDE4DD}"/>
              </a:ext>
            </a:extLst>
          </p:cNvPr>
          <p:cNvPicPr>
            <a:picLocks noChangeAspect="1"/>
          </p:cNvPicPr>
          <p:nvPr/>
        </p:nvPicPr>
        <p:blipFill>
          <a:blip r:embed="rId8"/>
          <a:stretch>
            <a:fillRect/>
          </a:stretch>
        </p:blipFill>
        <p:spPr>
          <a:xfrm>
            <a:off x="132911" y="5059636"/>
            <a:ext cx="1780322" cy="706292"/>
          </a:xfrm>
          <a:prstGeom prst="rect">
            <a:avLst/>
          </a:prstGeom>
        </p:spPr>
      </p:pic>
      <p:pic>
        <p:nvPicPr>
          <p:cNvPr id="55" name="Picture 54">
            <a:extLst>
              <a:ext uri="{FF2B5EF4-FFF2-40B4-BE49-F238E27FC236}">
                <a16:creationId xmlns:a16="http://schemas.microsoft.com/office/drawing/2014/main" id="{CBCB16B8-BB63-BD42-0787-54B4B54638D3}"/>
              </a:ext>
            </a:extLst>
          </p:cNvPr>
          <p:cNvPicPr>
            <a:picLocks noChangeAspect="1"/>
          </p:cNvPicPr>
          <p:nvPr/>
        </p:nvPicPr>
        <p:blipFill>
          <a:blip r:embed="rId9"/>
          <a:stretch>
            <a:fillRect/>
          </a:stretch>
        </p:blipFill>
        <p:spPr>
          <a:xfrm>
            <a:off x="1972829" y="5084257"/>
            <a:ext cx="1853903" cy="724653"/>
          </a:xfrm>
          <a:prstGeom prst="rect">
            <a:avLst/>
          </a:prstGeom>
        </p:spPr>
      </p:pic>
      <p:pic>
        <p:nvPicPr>
          <p:cNvPr id="56" name="Picture 55">
            <a:extLst>
              <a:ext uri="{FF2B5EF4-FFF2-40B4-BE49-F238E27FC236}">
                <a16:creationId xmlns:a16="http://schemas.microsoft.com/office/drawing/2014/main" id="{07584EA7-97C7-C5B7-3A9E-47233E822065}"/>
              </a:ext>
            </a:extLst>
          </p:cNvPr>
          <p:cNvPicPr>
            <a:picLocks noChangeAspect="1"/>
          </p:cNvPicPr>
          <p:nvPr/>
        </p:nvPicPr>
        <p:blipFill>
          <a:blip r:embed="rId10"/>
          <a:stretch>
            <a:fillRect/>
          </a:stretch>
        </p:blipFill>
        <p:spPr>
          <a:xfrm>
            <a:off x="124751" y="5781289"/>
            <a:ext cx="1788482" cy="816104"/>
          </a:xfrm>
          <a:prstGeom prst="rect">
            <a:avLst/>
          </a:prstGeom>
        </p:spPr>
      </p:pic>
      <p:cxnSp>
        <p:nvCxnSpPr>
          <p:cNvPr id="59" name="Straight Arrow Connector 58">
            <a:extLst>
              <a:ext uri="{FF2B5EF4-FFF2-40B4-BE49-F238E27FC236}">
                <a16:creationId xmlns:a16="http://schemas.microsoft.com/office/drawing/2014/main" id="{B55DC14B-22B3-92E0-61BD-37DFF602FC7E}"/>
              </a:ext>
            </a:extLst>
          </p:cNvPr>
          <p:cNvCxnSpPr>
            <a:stCxn id="52" idx="3"/>
          </p:cNvCxnSpPr>
          <p:nvPr/>
        </p:nvCxnSpPr>
        <p:spPr>
          <a:xfrm flipV="1">
            <a:off x="3826732" y="4569578"/>
            <a:ext cx="365014" cy="140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DDBC069C-8BC1-3445-0663-6DA3BFF94362}"/>
              </a:ext>
            </a:extLst>
          </p:cNvPr>
          <p:cNvSpPr/>
          <p:nvPr/>
        </p:nvSpPr>
        <p:spPr>
          <a:xfrm>
            <a:off x="4232195" y="5396396"/>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CA877F99-FBCC-FD70-B3AF-6021144BF5D9}"/>
              </a:ext>
            </a:extLst>
          </p:cNvPr>
          <p:cNvSpPr txBox="1"/>
          <p:nvPr/>
        </p:nvSpPr>
        <p:spPr>
          <a:xfrm rot="10800000" flipH="1">
            <a:off x="7411688" y="5355790"/>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62" name="TextBox 61">
            <a:extLst>
              <a:ext uri="{FF2B5EF4-FFF2-40B4-BE49-F238E27FC236}">
                <a16:creationId xmlns:a16="http://schemas.microsoft.com/office/drawing/2014/main" id="{73DCB155-9BF3-0D28-0D5C-9D62912E7CBB}"/>
              </a:ext>
            </a:extLst>
          </p:cNvPr>
          <p:cNvSpPr txBox="1"/>
          <p:nvPr/>
        </p:nvSpPr>
        <p:spPr>
          <a:xfrm>
            <a:off x="4215065" y="5384326"/>
            <a:ext cx="112126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Getting There</a:t>
            </a:r>
          </a:p>
        </p:txBody>
      </p:sp>
      <p:pic>
        <p:nvPicPr>
          <p:cNvPr id="64" name="Picture 63">
            <a:extLst>
              <a:ext uri="{FF2B5EF4-FFF2-40B4-BE49-F238E27FC236}">
                <a16:creationId xmlns:a16="http://schemas.microsoft.com/office/drawing/2014/main" id="{90C94DAB-062C-6209-8B67-06C43AA3F153}"/>
              </a:ext>
            </a:extLst>
          </p:cNvPr>
          <p:cNvPicPr>
            <a:picLocks noChangeAspect="1"/>
          </p:cNvPicPr>
          <p:nvPr/>
        </p:nvPicPr>
        <p:blipFill>
          <a:blip r:embed="rId11"/>
          <a:stretch>
            <a:fillRect/>
          </a:stretch>
        </p:blipFill>
        <p:spPr>
          <a:xfrm>
            <a:off x="4243896" y="3779630"/>
            <a:ext cx="3407328" cy="933739"/>
          </a:xfrm>
          <a:prstGeom prst="rect">
            <a:avLst/>
          </a:prstGeom>
        </p:spPr>
      </p:pic>
      <p:pic>
        <p:nvPicPr>
          <p:cNvPr id="65" name="Picture 64">
            <a:extLst>
              <a:ext uri="{FF2B5EF4-FFF2-40B4-BE49-F238E27FC236}">
                <a16:creationId xmlns:a16="http://schemas.microsoft.com/office/drawing/2014/main" id="{8E5CF9A3-F593-3DA3-8DC1-53C2C2010FE0}"/>
              </a:ext>
            </a:extLst>
          </p:cNvPr>
          <p:cNvPicPr>
            <a:picLocks noChangeAspect="1"/>
          </p:cNvPicPr>
          <p:nvPr/>
        </p:nvPicPr>
        <p:blipFill>
          <a:blip r:embed="rId12"/>
          <a:stretch>
            <a:fillRect/>
          </a:stretch>
        </p:blipFill>
        <p:spPr>
          <a:xfrm>
            <a:off x="4243896" y="4771044"/>
            <a:ext cx="2018424" cy="109278"/>
          </a:xfrm>
          <a:prstGeom prst="rect">
            <a:avLst/>
          </a:prstGeom>
        </p:spPr>
      </p:pic>
      <p:sp>
        <p:nvSpPr>
          <p:cNvPr id="67" name="TextBox 66">
            <a:extLst>
              <a:ext uri="{FF2B5EF4-FFF2-40B4-BE49-F238E27FC236}">
                <a16:creationId xmlns:a16="http://schemas.microsoft.com/office/drawing/2014/main" id="{F50FACBF-3A85-080F-5475-6DE3B505196F}"/>
              </a:ext>
            </a:extLst>
          </p:cNvPr>
          <p:cNvSpPr txBox="1"/>
          <p:nvPr/>
        </p:nvSpPr>
        <p:spPr>
          <a:xfrm>
            <a:off x="4178183" y="4848990"/>
            <a:ext cx="3667484" cy="553998"/>
          </a:xfrm>
          <a:prstGeom prst="rect">
            <a:avLst/>
          </a:prstGeom>
          <a:noFill/>
        </p:spPr>
        <p:txBody>
          <a:bodyPr wrap="square">
            <a:spAutoFit/>
          </a:bodyPr>
          <a:lstStyle/>
          <a:p>
            <a:r>
              <a:rPr lang="en-GB" sz="600" dirty="0">
                <a:latin typeface="Arial" panose="020B0604020202020204" pitchFamily="34" charset="0"/>
                <a:cs typeface="Arial" panose="020B0604020202020204" pitchFamily="34" charset="0"/>
              </a:rPr>
              <a:t>Bibi </a:t>
            </a:r>
            <a:r>
              <a:rPr lang="en-GB" sz="600" dirty="0" err="1">
                <a:latin typeface="Arial" panose="020B0604020202020204" pitchFamily="34" charset="0"/>
                <a:cs typeface="Arial" panose="020B0604020202020204" pitchFamily="34" charset="0"/>
              </a:rPr>
              <a:t>Khanym</a:t>
            </a:r>
            <a:r>
              <a:rPr lang="en-GB" sz="600" dirty="0">
                <a:latin typeface="Arial" panose="020B0604020202020204" pitchFamily="34" charset="0"/>
                <a:cs typeface="Arial" panose="020B0604020202020204" pitchFamily="34" charset="0"/>
              </a:rPr>
              <a:t> Mausoleum (</a:t>
            </a:r>
            <a:r>
              <a:rPr lang="en-GB" sz="600" dirty="0" err="1">
                <a:latin typeface="Arial" panose="020B0604020202020204" pitchFamily="34" charset="0"/>
                <a:cs typeface="Arial" panose="020B0604020202020204" pitchFamily="34" charset="0"/>
              </a:rPr>
              <a:t>bibi</a:t>
            </a:r>
            <a:r>
              <a:rPr lang="en-GB" sz="600" dirty="0">
                <a:latin typeface="Arial" panose="020B0604020202020204" pitchFamily="34" charset="0"/>
                <a:cs typeface="Arial" panose="020B0604020202020204" pitchFamily="34" charset="0"/>
              </a:rPr>
              <a:t> being “lady” or “mother”) is the most grandiose, largest and most magnificent structure in Central Asia. The mausoleum was built in 1399 in Samarkand by the order of Amir Temur in </a:t>
            </a:r>
            <a:r>
              <a:rPr lang="en-GB" sz="600" dirty="0" err="1">
                <a:latin typeface="Arial" panose="020B0604020202020204" pitchFamily="34" charset="0"/>
                <a:cs typeface="Arial" panose="020B0604020202020204" pitchFamily="34" charset="0"/>
              </a:rPr>
              <a:t>honor</a:t>
            </a:r>
            <a:r>
              <a:rPr lang="en-GB" sz="600" dirty="0">
                <a:latin typeface="Arial" panose="020B0604020202020204" pitchFamily="34" charset="0"/>
                <a:cs typeface="Arial" panose="020B0604020202020204" pitchFamily="34" charset="0"/>
              </a:rPr>
              <a:t> of his beloved wife. The complex consisted of a painted entrance portal of 33- meter height, Bibi </a:t>
            </a:r>
            <a:r>
              <a:rPr lang="en-GB" sz="600" dirty="0" err="1">
                <a:latin typeface="Arial" panose="020B0604020202020204" pitchFamily="34" charset="0"/>
                <a:cs typeface="Arial" panose="020B0604020202020204" pitchFamily="34" charset="0"/>
              </a:rPr>
              <a:t>Khanym</a:t>
            </a:r>
            <a:r>
              <a:rPr lang="en-GB" sz="600" dirty="0">
                <a:latin typeface="Arial" panose="020B0604020202020204" pitchFamily="34" charset="0"/>
                <a:cs typeface="Arial" panose="020B0604020202020204" pitchFamily="34" charset="0"/>
              </a:rPr>
              <a:t> mosque with blue domes, 4 minarets, and a massive marble bookstand for the Holy Quran in the center of the courtyard.</a:t>
            </a:r>
          </a:p>
        </p:txBody>
      </p:sp>
      <p:sp>
        <p:nvSpPr>
          <p:cNvPr id="68" name="Rounded Rectangle 67">
            <a:extLst>
              <a:ext uri="{FF2B5EF4-FFF2-40B4-BE49-F238E27FC236}">
                <a16:creationId xmlns:a16="http://schemas.microsoft.com/office/drawing/2014/main" id="{014F3368-D3C1-997E-3967-0E91C1575D1E}"/>
              </a:ext>
            </a:extLst>
          </p:cNvPr>
          <p:cNvSpPr/>
          <p:nvPr/>
        </p:nvSpPr>
        <p:spPr>
          <a:xfrm>
            <a:off x="4239221" y="5706749"/>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4AE8C30D-977C-D5D3-2025-1F5D00D957E5}"/>
              </a:ext>
            </a:extLst>
          </p:cNvPr>
          <p:cNvSpPr txBox="1"/>
          <p:nvPr/>
        </p:nvSpPr>
        <p:spPr>
          <a:xfrm rot="10800000" flipH="1">
            <a:off x="7418714" y="5623611"/>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BF522F7A-1F78-08F3-EF72-AD44AC4BBA9E}"/>
              </a:ext>
            </a:extLst>
          </p:cNvPr>
          <p:cNvSpPr txBox="1"/>
          <p:nvPr/>
        </p:nvSpPr>
        <p:spPr>
          <a:xfrm>
            <a:off x="4222091" y="5694679"/>
            <a:ext cx="122822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What to Expect</a:t>
            </a:r>
          </a:p>
        </p:txBody>
      </p:sp>
      <p:sp>
        <p:nvSpPr>
          <p:cNvPr id="71" name="Rounded Rectangle 70">
            <a:extLst>
              <a:ext uri="{FF2B5EF4-FFF2-40B4-BE49-F238E27FC236}">
                <a16:creationId xmlns:a16="http://schemas.microsoft.com/office/drawing/2014/main" id="{392F8383-156D-4FBF-004D-86A2EDB1A5A2}"/>
              </a:ext>
            </a:extLst>
          </p:cNvPr>
          <p:cNvSpPr/>
          <p:nvPr/>
        </p:nvSpPr>
        <p:spPr>
          <a:xfrm>
            <a:off x="4232195" y="6010362"/>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88E9454A-8AA2-FBAF-7F86-B685B89EE6EE}"/>
              </a:ext>
            </a:extLst>
          </p:cNvPr>
          <p:cNvSpPr txBox="1"/>
          <p:nvPr/>
        </p:nvSpPr>
        <p:spPr>
          <a:xfrm rot="10800000" flipH="1">
            <a:off x="7411688" y="5905958"/>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73" name="TextBox 72">
            <a:extLst>
              <a:ext uri="{FF2B5EF4-FFF2-40B4-BE49-F238E27FC236}">
                <a16:creationId xmlns:a16="http://schemas.microsoft.com/office/drawing/2014/main" id="{B84DCCE5-605B-60DB-E897-CFB6F221EE6B}"/>
              </a:ext>
            </a:extLst>
          </p:cNvPr>
          <p:cNvSpPr txBox="1"/>
          <p:nvPr/>
        </p:nvSpPr>
        <p:spPr>
          <a:xfrm>
            <a:off x="4215065" y="5998292"/>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History</a:t>
            </a:r>
          </a:p>
        </p:txBody>
      </p:sp>
      <p:sp>
        <p:nvSpPr>
          <p:cNvPr id="76" name="Rounded Rectangle 75">
            <a:extLst>
              <a:ext uri="{FF2B5EF4-FFF2-40B4-BE49-F238E27FC236}">
                <a16:creationId xmlns:a16="http://schemas.microsoft.com/office/drawing/2014/main" id="{54640D63-6FE5-213A-F1E9-D83F911ED295}"/>
              </a:ext>
            </a:extLst>
          </p:cNvPr>
          <p:cNvSpPr/>
          <p:nvPr/>
        </p:nvSpPr>
        <p:spPr>
          <a:xfrm>
            <a:off x="4252204" y="6331730"/>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6DD37A13-0BFC-FE42-36A1-E67F19937563}"/>
              </a:ext>
            </a:extLst>
          </p:cNvPr>
          <p:cNvSpPr txBox="1"/>
          <p:nvPr/>
        </p:nvSpPr>
        <p:spPr>
          <a:xfrm>
            <a:off x="4235074" y="6319660"/>
            <a:ext cx="143340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Facilities Available</a:t>
            </a:r>
          </a:p>
        </p:txBody>
      </p:sp>
      <p:sp>
        <p:nvSpPr>
          <p:cNvPr id="78" name="TextBox 77">
            <a:extLst>
              <a:ext uri="{FF2B5EF4-FFF2-40B4-BE49-F238E27FC236}">
                <a16:creationId xmlns:a16="http://schemas.microsoft.com/office/drawing/2014/main" id="{E2F6CEB9-C1C4-D76C-BEDA-E454B9C8C826}"/>
              </a:ext>
            </a:extLst>
          </p:cNvPr>
          <p:cNvSpPr txBox="1"/>
          <p:nvPr/>
        </p:nvSpPr>
        <p:spPr>
          <a:xfrm rot="10800000" flipH="1">
            <a:off x="7415230" y="6228478"/>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pic>
        <p:nvPicPr>
          <p:cNvPr id="79" name="Picture 78">
            <a:extLst>
              <a:ext uri="{FF2B5EF4-FFF2-40B4-BE49-F238E27FC236}">
                <a16:creationId xmlns:a16="http://schemas.microsoft.com/office/drawing/2014/main" id="{FABE3BE9-3BD0-0C49-079E-3019C471988F}"/>
              </a:ext>
            </a:extLst>
          </p:cNvPr>
          <p:cNvPicPr>
            <a:picLocks noChangeAspect="1"/>
          </p:cNvPicPr>
          <p:nvPr/>
        </p:nvPicPr>
        <p:blipFill>
          <a:blip r:embed="rId13"/>
          <a:stretch>
            <a:fillRect/>
          </a:stretch>
        </p:blipFill>
        <p:spPr>
          <a:xfrm>
            <a:off x="7897816" y="4310361"/>
            <a:ext cx="3761639" cy="1019235"/>
          </a:xfrm>
          <a:prstGeom prst="rect">
            <a:avLst/>
          </a:prstGeom>
        </p:spPr>
      </p:pic>
      <p:sp>
        <p:nvSpPr>
          <p:cNvPr id="81" name="TextBox 80">
            <a:extLst>
              <a:ext uri="{FF2B5EF4-FFF2-40B4-BE49-F238E27FC236}">
                <a16:creationId xmlns:a16="http://schemas.microsoft.com/office/drawing/2014/main" id="{A3FF2F2D-FFEF-BD49-1428-FDBB70EBB921}"/>
              </a:ext>
            </a:extLst>
          </p:cNvPr>
          <p:cNvSpPr txBox="1"/>
          <p:nvPr/>
        </p:nvSpPr>
        <p:spPr>
          <a:xfrm>
            <a:off x="7952409" y="5355183"/>
            <a:ext cx="171010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Nearby Attractions</a:t>
            </a:r>
          </a:p>
        </p:txBody>
      </p:sp>
      <p:sp>
        <p:nvSpPr>
          <p:cNvPr id="82" name="TextBox 81">
            <a:extLst>
              <a:ext uri="{FF2B5EF4-FFF2-40B4-BE49-F238E27FC236}">
                <a16:creationId xmlns:a16="http://schemas.microsoft.com/office/drawing/2014/main" id="{039F62F7-5A74-8637-356E-C71336526B93}"/>
              </a:ext>
            </a:extLst>
          </p:cNvPr>
          <p:cNvSpPr txBox="1"/>
          <p:nvPr/>
        </p:nvSpPr>
        <p:spPr>
          <a:xfrm>
            <a:off x="7945383" y="5646679"/>
            <a:ext cx="171010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Featured Tours</a:t>
            </a:r>
          </a:p>
        </p:txBody>
      </p:sp>
      <p:sp>
        <p:nvSpPr>
          <p:cNvPr id="83" name="TextBox 82">
            <a:extLst>
              <a:ext uri="{FF2B5EF4-FFF2-40B4-BE49-F238E27FC236}">
                <a16:creationId xmlns:a16="http://schemas.microsoft.com/office/drawing/2014/main" id="{87D75927-634B-41EC-9AAC-0C4D39B05C7C}"/>
              </a:ext>
            </a:extLst>
          </p:cNvPr>
          <p:cNvSpPr txBox="1"/>
          <p:nvPr/>
        </p:nvSpPr>
        <p:spPr>
          <a:xfrm>
            <a:off x="7952409" y="5907627"/>
            <a:ext cx="171010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Accommodation</a:t>
            </a:r>
          </a:p>
        </p:txBody>
      </p:sp>
      <p:sp>
        <p:nvSpPr>
          <p:cNvPr id="84" name="TextBox 83">
            <a:extLst>
              <a:ext uri="{FF2B5EF4-FFF2-40B4-BE49-F238E27FC236}">
                <a16:creationId xmlns:a16="http://schemas.microsoft.com/office/drawing/2014/main" id="{1C4DED39-E0C3-CDF9-83EE-45689563EF21}"/>
              </a:ext>
            </a:extLst>
          </p:cNvPr>
          <p:cNvSpPr txBox="1"/>
          <p:nvPr/>
        </p:nvSpPr>
        <p:spPr>
          <a:xfrm>
            <a:off x="7964383" y="6185425"/>
            <a:ext cx="171010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Restaurants</a:t>
            </a:r>
          </a:p>
        </p:txBody>
      </p:sp>
      <p:sp>
        <p:nvSpPr>
          <p:cNvPr id="85" name="Right Brace 84">
            <a:extLst>
              <a:ext uri="{FF2B5EF4-FFF2-40B4-BE49-F238E27FC236}">
                <a16:creationId xmlns:a16="http://schemas.microsoft.com/office/drawing/2014/main" id="{0C279D52-2CA8-6217-B5CC-05585B01E3B6}"/>
              </a:ext>
            </a:extLst>
          </p:cNvPr>
          <p:cNvSpPr/>
          <p:nvPr/>
        </p:nvSpPr>
        <p:spPr>
          <a:xfrm>
            <a:off x="9420447" y="5705352"/>
            <a:ext cx="278180" cy="1019235"/>
          </a:xfrm>
          <a:prstGeom prst="righ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6" name="TextBox 85">
            <a:extLst>
              <a:ext uri="{FF2B5EF4-FFF2-40B4-BE49-F238E27FC236}">
                <a16:creationId xmlns:a16="http://schemas.microsoft.com/office/drawing/2014/main" id="{A8B3EBB8-6635-552D-8141-31F068D3EDFE}"/>
              </a:ext>
            </a:extLst>
          </p:cNvPr>
          <p:cNvSpPr txBox="1"/>
          <p:nvPr/>
        </p:nvSpPr>
        <p:spPr>
          <a:xfrm>
            <a:off x="9761556" y="5969982"/>
            <a:ext cx="1996946" cy="523220"/>
          </a:xfrm>
          <a:prstGeom prst="rect">
            <a:avLst/>
          </a:prstGeom>
          <a:solidFill>
            <a:schemeClr val="bg1">
              <a:lumMod val="85000"/>
            </a:schemeClr>
          </a:solid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Direct links to private sector pages</a:t>
            </a:r>
          </a:p>
        </p:txBody>
      </p:sp>
      <p:cxnSp>
        <p:nvCxnSpPr>
          <p:cNvPr id="88" name="Straight Arrow Connector 87">
            <a:extLst>
              <a:ext uri="{FF2B5EF4-FFF2-40B4-BE49-F238E27FC236}">
                <a16:creationId xmlns:a16="http://schemas.microsoft.com/office/drawing/2014/main" id="{4E4D7294-3EE9-CEED-923B-00CBAA4D65C4}"/>
              </a:ext>
            </a:extLst>
          </p:cNvPr>
          <p:cNvCxnSpPr>
            <a:stCxn id="47" idx="3"/>
          </p:cNvCxnSpPr>
          <p:nvPr/>
        </p:nvCxnSpPr>
        <p:spPr>
          <a:xfrm flipV="1">
            <a:off x="7110460" y="890739"/>
            <a:ext cx="841949" cy="1692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309B3D17-66B5-1287-34A8-7FF5B29D5B94}"/>
              </a:ext>
            </a:extLst>
          </p:cNvPr>
          <p:cNvSpPr txBox="1"/>
          <p:nvPr/>
        </p:nvSpPr>
        <p:spPr>
          <a:xfrm>
            <a:off x="7964383" y="572560"/>
            <a:ext cx="2742603" cy="523220"/>
          </a:xfrm>
          <a:prstGeom prst="rect">
            <a:avLst/>
          </a:prstGeom>
          <a:solidFill>
            <a:schemeClr val="bg1">
              <a:lumMod val="85000"/>
            </a:schemeClr>
          </a:solidFill>
        </p:spPr>
        <p:txBody>
          <a:bodyPr wrap="square" rtlCol="0">
            <a:spAutoFit/>
          </a:bodyPr>
          <a:lstStyle/>
          <a:p>
            <a:pPr algn="ctr"/>
            <a:r>
              <a:rPr lang="en-GB" sz="1400" b="1" dirty="0">
                <a:solidFill>
                  <a:srgbClr val="002060"/>
                </a:solidFill>
                <a:latin typeface="Arial" panose="020B0604020202020204" pitchFamily="34" charset="0"/>
                <a:cs typeface="Arial" panose="020B0604020202020204" pitchFamily="34" charset="0"/>
              </a:rPr>
              <a:t>Direct links to National Tourism Organization(s)</a:t>
            </a:r>
          </a:p>
        </p:txBody>
      </p:sp>
      <p:sp>
        <p:nvSpPr>
          <p:cNvPr id="90" name="TextBox 89">
            <a:extLst>
              <a:ext uri="{FF2B5EF4-FFF2-40B4-BE49-F238E27FC236}">
                <a16:creationId xmlns:a16="http://schemas.microsoft.com/office/drawing/2014/main" id="{60FF27D7-B1FE-CA43-D694-04A8BCBD4917}"/>
              </a:ext>
            </a:extLst>
          </p:cNvPr>
          <p:cNvSpPr txBox="1"/>
          <p:nvPr/>
        </p:nvSpPr>
        <p:spPr>
          <a:xfrm>
            <a:off x="7976455" y="6453775"/>
            <a:ext cx="1710100" cy="307777"/>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Entertainment</a:t>
            </a:r>
          </a:p>
        </p:txBody>
      </p:sp>
    </p:spTree>
    <p:extLst>
      <p:ext uri="{BB962C8B-B14F-4D97-AF65-F5344CB8AC3E}">
        <p14:creationId xmlns:p14="http://schemas.microsoft.com/office/powerpoint/2010/main" val="353649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4592701" cy="400110"/>
          </a:xfrm>
          <a:prstGeom prst="rect">
            <a:avLst/>
          </a:prstGeom>
          <a:noFill/>
        </p:spPr>
        <p:txBody>
          <a:bodyPr wrap="square">
            <a:spAutoFit/>
          </a:bodyPr>
          <a:lstStyle/>
          <a:p>
            <a:pPr>
              <a:spcAft>
                <a:spcPts val="600"/>
              </a:spcAft>
            </a:pPr>
            <a:r>
              <a:rPr lang="en-US" sz="2000" b="1" dirty="0" err="1">
                <a:solidFill>
                  <a:srgbClr val="000000"/>
                </a:solidFill>
                <a:latin typeface="Arial" panose="020B0604020202020204" pitchFamily="34" charset="0"/>
                <a:cs typeface="Arial" panose="020B0604020202020204" pitchFamily="34" charset="0"/>
              </a:rPr>
              <a:t>Visitsilkroad</a:t>
            </a:r>
            <a:r>
              <a:rPr lang="en-US" sz="2000" b="1" dirty="0">
                <a:solidFill>
                  <a:srgbClr val="000000"/>
                </a:solidFill>
                <a:latin typeface="Arial" panose="020B0604020202020204" pitchFamily="34" charset="0"/>
                <a:cs typeface="Arial" panose="020B0604020202020204" pitchFamily="34" charset="0"/>
              </a:rPr>
              <a:t> virtual portal concept</a:t>
            </a:r>
          </a:p>
        </p:txBody>
      </p:sp>
      <p:sp>
        <p:nvSpPr>
          <p:cNvPr id="7" name="Rounded Rectangle 6">
            <a:extLst>
              <a:ext uri="{FF2B5EF4-FFF2-40B4-BE49-F238E27FC236}">
                <a16:creationId xmlns:a16="http://schemas.microsoft.com/office/drawing/2014/main" id="{EDA04A64-AFEA-4C38-EBCC-5E53E471A95A}"/>
              </a:ext>
            </a:extLst>
          </p:cNvPr>
          <p:cNvSpPr/>
          <p:nvPr/>
        </p:nvSpPr>
        <p:spPr>
          <a:xfrm>
            <a:off x="246507" y="1020202"/>
            <a:ext cx="3077408" cy="357057"/>
          </a:xfrm>
          <a:prstGeom prst="round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Private sector development</a:t>
            </a:r>
          </a:p>
        </p:txBody>
      </p:sp>
      <p:sp>
        <p:nvSpPr>
          <p:cNvPr id="49" name="TextBox 48">
            <a:extLst>
              <a:ext uri="{FF2B5EF4-FFF2-40B4-BE49-F238E27FC236}">
                <a16:creationId xmlns:a16="http://schemas.microsoft.com/office/drawing/2014/main" id="{603DF112-AD04-E885-6EE1-55DD49F7CB5A}"/>
              </a:ext>
            </a:extLst>
          </p:cNvPr>
          <p:cNvSpPr txBox="1"/>
          <p:nvPr/>
        </p:nvSpPr>
        <p:spPr>
          <a:xfrm>
            <a:off x="251841" y="1531886"/>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Attraction visit guide</a:t>
            </a:r>
            <a:endParaRPr lang="en-GB" sz="1600" dirty="0"/>
          </a:p>
        </p:txBody>
      </p:sp>
      <p:sp>
        <p:nvSpPr>
          <p:cNvPr id="60" name="Rounded Rectangle 59">
            <a:extLst>
              <a:ext uri="{FF2B5EF4-FFF2-40B4-BE49-F238E27FC236}">
                <a16:creationId xmlns:a16="http://schemas.microsoft.com/office/drawing/2014/main" id="{DDBC069C-8BC1-3445-0663-6DA3BFF94362}"/>
              </a:ext>
            </a:extLst>
          </p:cNvPr>
          <p:cNvSpPr/>
          <p:nvPr/>
        </p:nvSpPr>
        <p:spPr>
          <a:xfrm>
            <a:off x="240140" y="4693789"/>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CA877F99-FBCC-FD70-B3AF-6021144BF5D9}"/>
              </a:ext>
            </a:extLst>
          </p:cNvPr>
          <p:cNvSpPr txBox="1"/>
          <p:nvPr/>
        </p:nvSpPr>
        <p:spPr>
          <a:xfrm rot="10800000" flipH="1">
            <a:off x="3419633" y="4653183"/>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62" name="TextBox 61">
            <a:extLst>
              <a:ext uri="{FF2B5EF4-FFF2-40B4-BE49-F238E27FC236}">
                <a16:creationId xmlns:a16="http://schemas.microsoft.com/office/drawing/2014/main" id="{73DCB155-9BF3-0D28-0D5C-9D62912E7CBB}"/>
              </a:ext>
            </a:extLst>
          </p:cNvPr>
          <p:cNvSpPr txBox="1"/>
          <p:nvPr/>
        </p:nvSpPr>
        <p:spPr>
          <a:xfrm>
            <a:off x="223010" y="4681719"/>
            <a:ext cx="112126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Getting There</a:t>
            </a:r>
          </a:p>
        </p:txBody>
      </p:sp>
      <p:pic>
        <p:nvPicPr>
          <p:cNvPr id="64" name="Picture 63">
            <a:extLst>
              <a:ext uri="{FF2B5EF4-FFF2-40B4-BE49-F238E27FC236}">
                <a16:creationId xmlns:a16="http://schemas.microsoft.com/office/drawing/2014/main" id="{90C94DAB-062C-6209-8B67-06C43AA3F153}"/>
              </a:ext>
            </a:extLst>
          </p:cNvPr>
          <p:cNvPicPr>
            <a:picLocks noChangeAspect="1"/>
          </p:cNvPicPr>
          <p:nvPr/>
        </p:nvPicPr>
        <p:blipFill>
          <a:blip r:embed="rId3"/>
          <a:stretch>
            <a:fillRect/>
          </a:stretch>
        </p:blipFill>
        <p:spPr>
          <a:xfrm>
            <a:off x="251841" y="1852392"/>
            <a:ext cx="3407328" cy="933739"/>
          </a:xfrm>
          <a:prstGeom prst="rect">
            <a:avLst/>
          </a:prstGeom>
        </p:spPr>
      </p:pic>
      <p:pic>
        <p:nvPicPr>
          <p:cNvPr id="65" name="Picture 64">
            <a:extLst>
              <a:ext uri="{FF2B5EF4-FFF2-40B4-BE49-F238E27FC236}">
                <a16:creationId xmlns:a16="http://schemas.microsoft.com/office/drawing/2014/main" id="{8E5CF9A3-F593-3DA3-8DC1-53C2C2010FE0}"/>
              </a:ext>
            </a:extLst>
          </p:cNvPr>
          <p:cNvPicPr>
            <a:picLocks noChangeAspect="1"/>
          </p:cNvPicPr>
          <p:nvPr/>
        </p:nvPicPr>
        <p:blipFill>
          <a:blip r:embed="rId4"/>
          <a:stretch>
            <a:fillRect/>
          </a:stretch>
        </p:blipFill>
        <p:spPr>
          <a:xfrm>
            <a:off x="251841" y="2843806"/>
            <a:ext cx="2018424" cy="109278"/>
          </a:xfrm>
          <a:prstGeom prst="rect">
            <a:avLst/>
          </a:prstGeom>
        </p:spPr>
      </p:pic>
      <p:sp>
        <p:nvSpPr>
          <p:cNvPr id="67" name="TextBox 66">
            <a:extLst>
              <a:ext uri="{FF2B5EF4-FFF2-40B4-BE49-F238E27FC236}">
                <a16:creationId xmlns:a16="http://schemas.microsoft.com/office/drawing/2014/main" id="{F50FACBF-3A85-080F-5475-6DE3B505196F}"/>
              </a:ext>
            </a:extLst>
          </p:cNvPr>
          <p:cNvSpPr txBox="1"/>
          <p:nvPr/>
        </p:nvSpPr>
        <p:spPr>
          <a:xfrm>
            <a:off x="186128" y="2921752"/>
            <a:ext cx="3667484" cy="553998"/>
          </a:xfrm>
          <a:prstGeom prst="rect">
            <a:avLst/>
          </a:prstGeom>
          <a:noFill/>
        </p:spPr>
        <p:txBody>
          <a:bodyPr wrap="square">
            <a:spAutoFit/>
          </a:bodyPr>
          <a:lstStyle/>
          <a:p>
            <a:r>
              <a:rPr lang="en-GB" sz="600" dirty="0">
                <a:latin typeface="Arial" panose="020B0604020202020204" pitchFamily="34" charset="0"/>
                <a:cs typeface="Arial" panose="020B0604020202020204" pitchFamily="34" charset="0"/>
              </a:rPr>
              <a:t>Bibi </a:t>
            </a:r>
            <a:r>
              <a:rPr lang="en-GB" sz="600" dirty="0" err="1">
                <a:latin typeface="Arial" panose="020B0604020202020204" pitchFamily="34" charset="0"/>
                <a:cs typeface="Arial" panose="020B0604020202020204" pitchFamily="34" charset="0"/>
              </a:rPr>
              <a:t>Khanym</a:t>
            </a:r>
            <a:r>
              <a:rPr lang="en-GB" sz="600" dirty="0">
                <a:latin typeface="Arial" panose="020B0604020202020204" pitchFamily="34" charset="0"/>
                <a:cs typeface="Arial" panose="020B0604020202020204" pitchFamily="34" charset="0"/>
              </a:rPr>
              <a:t> Mausoleum (</a:t>
            </a:r>
            <a:r>
              <a:rPr lang="en-GB" sz="600" dirty="0" err="1">
                <a:latin typeface="Arial" panose="020B0604020202020204" pitchFamily="34" charset="0"/>
                <a:cs typeface="Arial" panose="020B0604020202020204" pitchFamily="34" charset="0"/>
              </a:rPr>
              <a:t>bibi</a:t>
            </a:r>
            <a:r>
              <a:rPr lang="en-GB" sz="600" dirty="0">
                <a:latin typeface="Arial" panose="020B0604020202020204" pitchFamily="34" charset="0"/>
                <a:cs typeface="Arial" panose="020B0604020202020204" pitchFamily="34" charset="0"/>
              </a:rPr>
              <a:t> being “lady” or “mother”) is the most grandiose, largest and most magnificent structure in Central Asia. The mausoleum was built in 1399 in Samarkand by the order of Amir Temur in </a:t>
            </a:r>
            <a:r>
              <a:rPr lang="en-GB" sz="600" dirty="0" err="1">
                <a:latin typeface="Arial" panose="020B0604020202020204" pitchFamily="34" charset="0"/>
                <a:cs typeface="Arial" panose="020B0604020202020204" pitchFamily="34" charset="0"/>
              </a:rPr>
              <a:t>honor</a:t>
            </a:r>
            <a:r>
              <a:rPr lang="en-GB" sz="600" dirty="0">
                <a:latin typeface="Arial" panose="020B0604020202020204" pitchFamily="34" charset="0"/>
                <a:cs typeface="Arial" panose="020B0604020202020204" pitchFamily="34" charset="0"/>
              </a:rPr>
              <a:t> of his beloved wife. The complex consisted of a painted entrance portal of 33- meter height, Bibi </a:t>
            </a:r>
            <a:r>
              <a:rPr lang="en-GB" sz="600" dirty="0" err="1">
                <a:latin typeface="Arial" panose="020B0604020202020204" pitchFamily="34" charset="0"/>
                <a:cs typeface="Arial" panose="020B0604020202020204" pitchFamily="34" charset="0"/>
              </a:rPr>
              <a:t>Khanym</a:t>
            </a:r>
            <a:r>
              <a:rPr lang="en-GB" sz="600" dirty="0">
                <a:latin typeface="Arial" panose="020B0604020202020204" pitchFamily="34" charset="0"/>
                <a:cs typeface="Arial" panose="020B0604020202020204" pitchFamily="34" charset="0"/>
              </a:rPr>
              <a:t> mosque with blue domes, 4 minarets, and a massive marble bookstand for the Holy Quran in the center of the courtyard.</a:t>
            </a:r>
          </a:p>
        </p:txBody>
      </p:sp>
      <p:sp>
        <p:nvSpPr>
          <p:cNvPr id="68" name="Rounded Rectangle 67">
            <a:extLst>
              <a:ext uri="{FF2B5EF4-FFF2-40B4-BE49-F238E27FC236}">
                <a16:creationId xmlns:a16="http://schemas.microsoft.com/office/drawing/2014/main" id="{014F3368-D3C1-997E-3967-0E91C1575D1E}"/>
              </a:ext>
            </a:extLst>
          </p:cNvPr>
          <p:cNvSpPr/>
          <p:nvPr/>
        </p:nvSpPr>
        <p:spPr>
          <a:xfrm>
            <a:off x="247166" y="5004142"/>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4AE8C30D-977C-D5D3-2025-1F5D00D957E5}"/>
              </a:ext>
            </a:extLst>
          </p:cNvPr>
          <p:cNvSpPr txBox="1"/>
          <p:nvPr/>
        </p:nvSpPr>
        <p:spPr>
          <a:xfrm rot="10800000" flipH="1">
            <a:off x="3426659" y="4921004"/>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70" name="TextBox 69">
            <a:extLst>
              <a:ext uri="{FF2B5EF4-FFF2-40B4-BE49-F238E27FC236}">
                <a16:creationId xmlns:a16="http://schemas.microsoft.com/office/drawing/2014/main" id="{BF522F7A-1F78-08F3-EF72-AD44AC4BBA9E}"/>
              </a:ext>
            </a:extLst>
          </p:cNvPr>
          <p:cNvSpPr txBox="1"/>
          <p:nvPr/>
        </p:nvSpPr>
        <p:spPr>
          <a:xfrm>
            <a:off x="230036" y="4992072"/>
            <a:ext cx="122822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What to Expect</a:t>
            </a:r>
          </a:p>
        </p:txBody>
      </p:sp>
      <p:sp>
        <p:nvSpPr>
          <p:cNvPr id="71" name="Rounded Rectangle 70">
            <a:extLst>
              <a:ext uri="{FF2B5EF4-FFF2-40B4-BE49-F238E27FC236}">
                <a16:creationId xmlns:a16="http://schemas.microsoft.com/office/drawing/2014/main" id="{392F8383-156D-4FBF-004D-86A2EDB1A5A2}"/>
              </a:ext>
            </a:extLst>
          </p:cNvPr>
          <p:cNvSpPr/>
          <p:nvPr/>
        </p:nvSpPr>
        <p:spPr>
          <a:xfrm>
            <a:off x="240140" y="5307755"/>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88E9454A-8AA2-FBAF-7F86-B685B89EE6EE}"/>
              </a:ext>
            </a:extLst>
          </p:cNvPr>
          <p:cNvSpPr txBox="1"/>
          <p:nvPr/>
        </p:nvSpPr>
        <p:spPr>
          <a:xfrm rot="10800000" flipH="1">
            <a:off x="3419633" y="5203351"/>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sp>
        <p:nvSpPr>
          <p:cNvPr id="73" name="TextBox 72">
            <a:extLst>
              <a:ext uri="{FF2B5EF4-FFF2-40B4-BE49-F238E27FC236}">
                <a16:creationId xmlns:a16="http://schemas.microsoft.com/office/drawing/2014/main" id="{B84DCCE5-605B-60DB-E897-CFB6F221EE6B}"/>
              </a:ext>
            </a:extLst>
          </p:cNvPr>
          <p:cNvSpPr txBox="1"/>
          <p:nvPr/>
        </p:nvSpPr>
        <p:spPr>
          <a:xfrm>
            <a:off x="223010" y="5295685"/>
            <a:ext cx="66236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History</a:t>
            </a:r>
          </a:p>
        </p:txBody>
      </p:sp>
      <p:sp>
        <p:nvSpPr>
          <p:cNvPr id="76" name="Rounded Rectangle 75">
            <a:extLst>
              <a:ext uri="{FF2B5EF4-FFF2-40B4-BE49-F238E27FC236}">
                <a16:creationId xmlns:a16="http://schemas.microsoft.com/office/drawing/2014/main" id="{54640D63-6FE5-213A-F1E9-D83F911ED295}"/>
              </a:ext>
            </a:extLst>
          </p:cNvPr>
          <p:cNvSpPr/>
          <p:nvPr/>
        </p:nvSpPr>
        <p:spPr>
          <a:xfrm>
            <a:off x="260149" y="5629123"/>
            <a:ext cx="3447860" cy="28086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6DD37A13-0BFC-FE42-36A1-E67F19937563}"/>
              </a:ext>
            </a:extLst>
          </p:cNvPr>
          <p:cNvSpPr txBox="1"/>
          <p:nvPr/>
        </p:nvSpPr>
        <p:spPr>
          <a:xfrm>
            <a:off x="243019" y="5617053"/>
            <a:ext cx="143340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Facilities Available</a:t>
            </a:r>
          </a:p>
        </p:txBody>
      </p:sp>
      <p:sp>
        <p:nvSpPr>
          <p:cNvPr id="78" name="TextBox 77">
            <a:extLst>
              <a:ext uri="{FF2B5EF4-FFF2-40B4-BE49-F238E27FC236}">
                <a16:creationId xmlns:a16="http://schemas.microsoft.com/office/drawing/2014/main" id="{E2F6CEB9-C1C4-D76C-BEDA-E454B9C8C826}"/>
              </a:ext>
            </a:extLst>
          </p:cNvPr>
          <p:cNvSpPr txBox="1"/>
          <p:nvPr/>
        </p:nvSpPr>
        <p:spPr>
          <a:xfrm rot="10800000" flipH="1">
            <a:off x="3423175" y="5525871"/>
            <a:ext cx="185316" cy="369332"/>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a:t>
            </a:r>
          </a:p>
        </p:txBody>
      </p:sp>
      <p:pic>
        <p:nvPicPr>
          <p:cNvPr id="79" name="Picture 78">
            <a:extLst>
              <a:ext uri="{FF2B5EF4-FFF2-40B4-BE49-F238E27FC236}">
                <a16:creationId xmlns:a16="http://schemas.microsoft.com/office/drawing/2014/main" id="{FABE3BE9-3BD0-0C49-079E-3019C471988F}"/>
              </a:ext>
            </a:extLst>
          </p:cNvPr>
          <p:cNvPicPr>
            <a:picLocks noChangeAspect="1"/>
          </p:cNvPicPr>
          <p:nvPr/>
        </p:nvPicPr>
        <p:blipFill>
          <a:blip r:embed="rId5"/>
          <a:stretch>
            <a:fillRect/>
          </a:stretch>
        </p:blipFill>
        <p:spPr>
          <a:xfrm>
            <a:off x="260149" y="3642233"/>
            <a:ext cx="3434878" cy="930698"/>
          </a:xfrm>
          <a:prstGeom prst="rect">
            <a:avLst/>
          </a:prstGeom>
        </p:spPr>
      </p:pic>
      <p:sp>
        <p:nvSpPr>
          <p:cNvPr id="6" name="Rectangle 5">
            <a:extLst>
              <a:ext uri="{FF2B5EF4-FFF2-40B4-BE49-F238E27FC236}">
                <a16:creationId xmlns:a16="http://schemas.microsoft.com/office/drawing/2014/main" id="{64780766-4220-BA30-82A6-86FC537EF1E0}"/>
              </a:ext>
            </a:extLst>
          </p:cNvPr>
          <p:cNvSpPr/>
          <p:nvPr/>
        </p:nvSpPr>
        <p:spPr>
          <a:xfrm>
            <a:off x="4594678" y="1070221"/>
            <a:ext cx="3284048" cy="461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Arial" panose="020B0604020202020204" pitchFamily="34" charset="0"/>
                <a:cs typeface="Arial" panose="020B0604020202020204" pitchFamily="34" charset="0"/>
              </a:rPr>
              <a:t>Featured Tours</a:t>
            </a:r>
          </a:p>
        </p:txBody>
      </p:sp>
      <p:sp>
        <p:nvSpPr>
          <p:cNvPr id="10" name="TextBox 9">
            <a:extLst>
              <a:ext uri="{FF2B5EF4-FFF2-40B4-BE49-F238E27FC236}">
                <a16:creationId xmlns:a16="http://schemas.microsoft.com/office/drawing/2014/main" id="{DB49E159-B6EF-340A-0E81-80F67474EC49}"/>
              </a:ext>
            </a:extLst>
          </p:cNvPr>
          <p:cNvSpPr txBox="1"/>
          <p:nvPr/>
        </p:nvSpPr>
        <p:spPr>
          <a:xfrm>
            <a:off x="4594678" y="1531886"/>
            <a:ext cx="3407328" cy="646331"/>
          </a:xfrm>
          <a:prstGeom prst="rect">
            <a:avLst/>
          </a:prstGeom>
          <a:noFill/>
        </p:spPr>
        <p:txBody>
          <a:bodyPr wrap="square">
            <a:spAutoFit/>
          </a:bodyPr>
          <a:lstStyle/>
          <a:p>
            <a:r>
              <a:rPr lang="en-GB" dirty="0"/>
              <a:t>Tour operators offer package tours that include the attraction</a:t>
            </a:r>
          </a:p>
        </p:txBody>
      </p:sp>
      <p:sp>
        <p:nvSpPr>
          <p:cNvPr id="11" name="Rectangle 10">
            <a:extLst>
              <a:ext uri="{FF2B5EF4-FFF2-40B4-BE49-F238E27FC236}">
                <a16:creationId xmlns:a16="http://schemas.microsoft.com/office/drawing/2014/main" id="{0A1D1082-45CB-B1EF-789C-B2E43AE3EB16}"/>
              </a:ext>
            </a:extLst>
          </p:cNvPr>
          <p:cNvSpPr/>
          <p:nvPr/>
        </p:nvSpPr>
        <p:spPr>
          <a:xfrm>
            <a:off x="4594678" y="2555298"/>
            <a:ext cx="3284048" cy="461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Arial" panose="020B0604020202020204" pitchFamily="34" charset="0"/>
                <a:cs typeface="Arial" panose="020B0604020202020204" pitchFamily="34" charset="0"/>
              </a:rPr>
              <a:t>Accommodation</a:t>
            </a:r>
          </a:p>
        </p:txBody>
      </p:sp>
      <p:sp>
        <p:nvSpPr>
          <p:cNvPr id="12" name="TextBox 11">
            <a:extLst>
              <a:ext uri="{FF2B5EF4-FFF2-40B4-BE49-F238E27FC236}">
                <a16:creationId xmlns:a16="http://schemas.microsoft.com/office/drawing/2014/main" id="{87AEC92F-3A6A-69FF-EC66-6D15F94D4921}"/>
              </a:ext>
            </a:extLst>
          </p:cNvPr>
          <p:cNvSpPr txBox="1"/>
          <p:nvPr/>
        </p:nvSpPr>
        <p:spPr>
          <a:xfrm>
            <a:off x="4594678" y="3016963"/>
            <a:ext cx="3407328" cy="923330"/>
          </a:xfrm>
          <a:prstGeom prst="rect">
            <a:avLst/>
          </a:prstGeom>
          <a:noFill/>
        </p:spPr>
        <p:txBody>
          <a:bodyPr wrap="square">
            <a:spAutoFit/>
          </a:bodyPr>
          <a:lstStyle/>
          <a:p>
            <a:r>
              <a:rPr lang="en-GB" dirty="0"/>
              <a:t>Accommodation establishments that are located in the vicinity of the attraction</a:t>
            </a:r>
          </a:p>
        </p:txBody>
      </p:sp>
      <p:sp>
        <p:nvSpPr>
          <p:cNvPr id="13" name="Rectangle 12">
            <a:extLst>
              <a:ext uri="{FF2B5EF4-FFF2-40B4-BE49-F238E27FC236}">
                <a16:creationId xmlns:a16="http://schemas.microsoft.com/office/drawing/2014/main" id="{32F3A638-EDDA-A349-A6F9-5BC291AF0372}"/>
              </a:ext>
            </a:extLst>
          </p:cNvPr>
          <p:cNvSpPr/>
          <p:nvPr/>
        </p:nvSpPr>
        <p:spPr>
          <a:xfrm>
            <a:off x="8375408" y="1070221"/>
            <a:ext cx="3284048" cy="461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Arial" panose="020B0604020202020204" pitchFamily="34" charset="0"/>
                <a:cs typeface="Arial" panose="020B0604020202020204" pitchFamily="34" charset="0"/>
              </a:rPr>
              <a:t>Restaurants</a:t>
            </a:r>
          </a:p>
        </p:txBody>
      </p:sp>
      <p:sp>
        <p:nvSpPr>
          <p:cNvPr id="14" name="TextBox 13">
            <a:extLst>
              <a:ext uri="{FF2B5EF4-FFF2-40B4-BE49-F238E27FC236}">
                <a16:creationId xmlns:a16="http://schemas.microsoft.com/office/drawing/2014/main" id="{3F44892F-DF6C-BAEA-99FE-804E0C93E738}"/>
              </a:ext>
            </a:extLst>
          </p:cNvPr>
          <p:cNvSpPr txBox="1"/>
          <p:nvPr/>
        </p:nvSpPr>
        <p:spPr>
          <a:xfrm>
            <a:off x="8375408" y="1531886"/>
            <a:ext cx="3407328" cy="923330"/>
          </a:xfrm>
          <a:prstGeom prst="rect">
            <a:avLst/>
          </a:prstGeom>
          <a:noFill/>
        </p:spPr>
        <p:txBody>
          <a:bodyPr wrap="square">
            <a:spAutoFit/>
          </a:bodyPr>
          <a:lstStyle/>
          <a:p>
            <a:r>
              <a:rPr lang="en-GB" dirty="0"/>
              <a:t>Hospitality establishments that are located in the vicinity of the attraction</a:t>
            </a:r>
          </a:p>
        </p:txBody>
      </p:sp>
      <p:sp>
        <p:nvSpPr>
          <p:cNvPr id="15" name="Rectangle 14">
            <a:extLst>
              <a:ext uri="{FF2B5EF4-FFF2-40B4-BE49-F238E27FC236}">
                <a16:creationId xmlns:a16="http://schemas.microsoft.com/office/drawing/2014/main" id="{D6A4152D-E711-4AF1-4276-518AB87F53F6}"/>
              </a:ext>
            </a:extLst>
          </p:cNvPr>
          <p:cNvSpPr/>
          <p:nvPr/>
        </p:nvSpPr>
        <p:spPr>
          <a:xfrm>
            <a:off x="8375408" y="2551253"/>
            <a:ext cx="3284048" cy="46166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latin typeface="Arial" panose="020B0604020202020204" pitchFamily="34" charset="0"/>
                <a:cs typeface="Arial" panose="020B0604020202020204" pitchFamily="34" charset="0"/>
              </a:rPr>
              <a:t>Entertainment</a:t>
            </a:r>
          </a:p>
        </p:txBody>
      </p:sp>
      <p:sp>
        <p:nvSpPr>
          <p:cNvPr id="16" name="TextBox 15">
            <a:extLst>
              <a:ext uri="{FF2B5EF4-FFF2-40B4-BE49-F238E27FC236}">
                <a16:creationId xmlns:a16="http://schemas.microsoft.com/office/drawing/2014/main" id="{D7DAEC27-12B7-1E5E-6E70-9141CE643F34}"/>
              </a:ext>
            </a:extLst>
          </p:cNvPr>
          <p:cNvSpPr txBox="1"/>
          <p:nvPr/>
        </p:nvSpPr>
        <p:spPr>
          <a:xfrm>
            <a:off x="8375408" y="3012918"/>
            <a:ext cx="3284048" cy="923330"/>
          </a:xfrm>
          <a:prstGeom prst="rect">
            <a:avLst/>
          </a:prstGeom>
          <a:noFill/>
        </p:spPr>
        <p:txBody>
          <a:bodyPr wrap="square">
            <a:spAutoFit/>
          </a:bodyPr>
          <a:lstStyle/>
          <a:p>
            <a:r>
              <a:rPr lang="en-GB" dirty="0"/>
              <a:t>Entertainment establishments that are located in the vicinity of the attraction</a:t>
            </a:r>
          </a:p>
        </p:txBody>
      </p:sp>
      <p:sp>
        <p:nvSpPr>
          <p:cNvPr id="17" name="Triangle 16">
            <a:extLst>
              <a:ext uri="{FF2B5EF4-FFF2-40B4-BE49-F238E27FC236}">
                <a16:creationId xmlns:a16="http://schemas.microsoft.com/office/drawing/2014/main" id="{BE800A21-177A-A812-668F-99AAEF82B356}"/>
              </a:ext>
            </a:extLst>
          </p:cNvPr>
          <p:cNvSpPr/>
          <p:nvPr/>
        </p:nvSpPr>
        <p:spPr>
          <a:xfrm rot="10800000">
            <a:off x="5895754" y="4103616"/>
            <a:ext cx="3965944" cy="229950"/>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99EB1A8A-3C32-FE51-BA8D-5DCB7E3C5DBA}"/>
              </a:ext>
            </a:extLst>
          </p:cNvPr>
          <p:cNvSpPr txBox="1"/>
          <p:nvPr/>
        </p:nvSpPr>
        <p:spPr>
          <a:xfrm>
            <a:off x="6222261" y="4708452"/>
            <a:ext cx="3965944" cy="738664"/>
          </a:xfrm>
          <a:prstGeom prst="rect">
            <a:avLst/>
          </a:prstGeom>
          <a:noFill/>
        </p:spPr>
        <p:txBody>
          <a:bodyPr wrap="square">
            <a:spAutoFit/>
          </a:bodyPr>
          <a:lstStyle/>
          <a:p>
            <a:pPr marL="285750" indent="-285750">
              <a:buFont typeface="Arial" panose="020B0604020202020204" pitchFamily="34" charset="0"/>
              <a:buChar char="•"/>
            </a:pPr>
            <a:r>
              <a:rPr lang="en-GB" sz="1400" b="1" dirty="0">
                <a:solidFill>
                  <a:srgbClr val="002060"/>
                </a:solidFill>
                <a:latin typeface="Arial" panose="020B0604020202020204" pitchFamily="34" charset="0"/>
                <a:cs typeface="Arial" panose="020B0604020202020204" pitchFamily="34" charset="0"/>
              </a:rPr>
              <a:t>Each entity has its own page</a:t>
            </a:r>
          </a:p>
          <a:p>
            <a:pPr marL="285750" indent="-285750">
              <a:buFont typeface="Arial" panose="020B0604020202020204" pitchFamily="34" charset="0"/>
              <a:buChar char="•"/>
            </a:pPr>
            <a:r>
              <a:rPr lang="en-GB" sz="1400" b="1" dirty="0">
                <a:solidFill>
                  <a:srgbClr val="002060"/>
                </a:solidFill>
                <a:latin typeface="Arial" panose="020B0604020202020204" pitchFamily="34" charset="0"/>
                <a:cs typeface="Arial" panose="020B0604020202020204" pitchFamily="34" charset="0"/>
              </a:rPr>
              <a:t>B 2 B and B 2 C for Businesses</a:t>
            </a:r>
          </a:p>
          <a:p>
            <a:pPr marL="285750" indent="-285750">
              <a:buFont typeface="Arial" panose="020B0604020202020204" pitchFamily="34" charset="0"/>
              <a:buChar char="•"/>
            </a:pPr>
            <a:r>
              <a:rPr lang="en-GB" sz="1400" b="1" dirty="0">
                <a:solidFill>
                  <a:srgbClr val="002060"/>
                </a:solidFill>
                <a:latin typeface="Arial" panose="020B0604020202020204" pitchFamily="34" charset="0"/>
                <a:cs typeface="Arial" panose="020B0604020202020204" pitchFamily="34" charset="0"/>
              </a:rPr>
              <a:t>Quality grating for each establishment</a:t>
            </a:r>
          </a:p>
        </p:txBody>
      </p:sp>
    </p:spTree>
    <p:extLst>
      <p:ext uri="{BB962C8B-B14F-4D97-AF65-F5344CB8AC3E}">
        <p14:creationId xmlns:p14="http://schemas.microsoft.com/office/powerpoint/2010/main" val="254054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879AD2-52A6-40AA-A8BF-2F1676AA7E86}"/>
              </a:ext>
            </a:extLst>
          </p:cNvPr>
          <p:cNvSpPr txBox="1"/>
          <p:nvPr/>
        </p:nvSpPr>
        <p:spPr>
          <a:xfrm>
            <a:off x="532544" y="0"/>
            <a:ext cx="11126912" cy="523220"/>
          </a:xfrm>
          <a:prstGeom prst="rect">
            <a:avLst/>
          </a:prstGeom>
          <a:noFill/>
        </p:spPr>
        <p:txBody>
          <a:bodyPr wrap="square" rtlCol="0">
            <a:spAutoFit/>
          </a:bodyPr>
          <a:lstStyle/>
          <a:p>
            <a:pPr algn="ctr"/>
            <a:r>
              <a:rPr lang="en-US" sz="2800" b="1">
                <a:solidFill>
                  <a:srgbClr val="002060"/>
                </a:solidFill>
                <a:latin typeface="Roboto"/>
                <a:cs typeface="Arial" panose="020B0604020202020204" pitchFamily="34" charset="0"/>
              </a:rPr>
              <a:t>TA 9776 – Sustainable Tourism Development in the CAREC Region </a:t>
            </a:r>
          </a:p>
        </p:txBody>
      </p:sp>
      <p:sp>
        <p:nvSpPr>
          <p:cNvPr id="44" name="TextBox 43">
            <a:extLst>
              <a:ext uri="{FF2B5EF4-FFF2-40B4-BE49-F238E27FC236}">
                <a16:creationId xmlns:a16="http://schemas.microsoft.com/office/drawing/2014/main" id="{11C70560-F7F9-4DF7-8C86-9AAF420CA0E7}"/>
              </a:ext>
            </a:extLst>
          </p:cNvPr>
          <p:cNvSpPr txBox="1"/>
          <p:nvPr/>
        </p:nvSpPr>
        <p:spPr>
          <a:xfrm>
            <a:off x="186128" y="465465"/>
            <a:ext cx="4592701" cy="400110"/>
          </a:xfrm>
          <a:prstGeom prst="rect">
            <a:avLst/>
          </a:prstGeom>
          <a:noFill/>
        </p:spPr>
        <p:txBody>
          <a:bodyPr wrap="square">
            <a:spAutoFit/>
          </a:bodyPr>
          <a:lstStyle/>
          <a:p>
            <a:pPr>
              <a:spcAft>
                <a:spcPts val="600"/>
              </a:spcAft>
            </a:pPr>
            <a:r>
              <a:rPr lang="en-US" sz="2000" b="1" dirty="0" err="1">
                <a:solidFill>
                  <a:srgbClr val="000000"/>
                </a:solidFill>
                <a:latin typeface="Arial" panose="020B0604020202020204" pitchFamily="34" charset="0"/>
                <a:cs typeface="Arial" panose="020B0604020202020204" pitchFamily="34" charset="0"/>
              </a:rPr>
              <a:t>Visitsilkroad</a:t>
            </a:r>
            <a:r>
              <a:rPr lang="en-US" sz="2000" b="1" dirty="0">
                <a:solidFill>
                  <a:srgbClr val="000000"/>
                </a:solidFill>
                <a:latin typeface="Arial" panose="020B0604020202020204" pitchFamily="34" charset="0"/>
                <a:cs typeface="Arial" panose="020B0604020202020204" pitchFamily="34" charset="0"/>
              </a:rPr>
              <a:t> virtual portal concept</a:t>
            </a:r>
          </a:p>
        </p:txBody>
      </p:sp>
      <p:sp>
        <p:nvSpPr>
          <p:cNvPr id="7" name="Rounded Rectangle 6">
            <a:extLst>
              <a:ext uri="{FF2B5EF4-FFF2-40B4-BE49-F238E27FC236}">
                <a16:creationId xmlns:a16="http://schemas.microsoft.com/office/drawing/2014/main" id="{EDA04A64-AFEA-4C38-EBCC-5E53E471A95A}"/>
              </a:ext>
            </a:extLst>
          </p:cNvPr>
          <p:cNvSpPr/>
          <p:nvPr/>
        </p:nvSpPr>
        <p:spPr>
          <a:xfrm>
            <a:off x="246507" y="1020202"/>
            <a:ext cx="3077408" cy="357057"/>
          </a:xfrm>
          <a:prstGeom prst="roundRect">
            <a:avLst/>
          </a:prstGeom>
          <a:solidFill>
            <a:srgbClr val="009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Institutional</a:t>
            </a:r>
          </a:p>
        </p:txBody>
      </p:sp>
      <p:pic>
        <p:nvPicPr>
          <p:cNvPr id="2" name="Picture 1">
            <a:extLst>
              <a:ext uri="{FF2B5EF4-FFF2-40B4-BE49-F238E27FC236}">
                <a16:creationId xmlns:a16="http://schemas.microsoft.com/office/drawing/2014/main" id="{7DC60903-A384-23EA-4429-60E487EC2048}"/>
              </a:ext>
            </a:extLst>
          </p:cNvPr>
          <p:cNvPicPr>
            <a:picLocks noChangeAspect="1"/>
          </p:cNvPicPr>
          <p:nvPr/>
        </p:nvPicPr>
        <p:blipFill>
          <a:blip r:embed="rId3"/>
          <a:stretch>
            <a:fillRect/>
          </a:stretch>
        </p:blipFill>
        <p:spPr>
          <a:xfrm>
            <a:off x="246507" y="1920463"/>
            <a:ext cx="3631171" cy="1375494"/>
          </a:xfrm>
          <a:prstGeom prst="rect">
            <a:avLst/>
          </a:prstGeom>
        </p:spPr>
      </p:pic>
      <p:sp>
        <p:nvSpPr>
          <p:cNvPr id="3" name="TextBox 2">
            <a:extLst>
              <a:ext uri="{FF2B5EF4-FFF2-40B4-BE49-F238E27FC236}">
                <a16:creationId xmlns:a16="http://schemas.microsoft.com/office/drawing/2014/main" id="{1A547F61-707F-97B1-EC60-C6BE3180C0D2}"/>
              </a:ext>
            </a:extLst>
          </p:cNvPr>
          <p:cNvSpPr txBox="1"/>
          <p:nvPr/>
        </p:nvSpPr>
        <p:spPr>
          <a:xfrm>
            <a:off x="2871707" y="1501763"/>
            <a:ext cx="2979436"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For Tourism Organizations</a:t>
            </a:r>
            <a:endParaRPr lang="en-GB" sz="1600" dirty="0"/>
          </a:p>
        </p:txBody>
      </p:sp>
      <p:pic>
        <p:nvPicPr>
          <p:cNvPr id="5" name="Picture 4">
            <a:extLst>
              <a:ext uri="{FF2B5EF4-FFF2-40B4-BE49-F238E27FC236}">
                <a16:creationId xmlns:a16="http://schemas.microsoft.com/office/drawing/2014/main" id="{EC4A6633-FA82-4773-C9C0-8A98A5D8F6E2}"/>
              </a:ext>
            </a:extLst>
          </p:cNvPr>
          <p:cNvPicPr>
            <a:picLocks noChangeAspect="1"/>
          </p:cNvPicPr>
          <p:nvPr/>
        </p:nvPicPr>
        <p:blipFill>
          <a:blip r:embed="rId4"/>
          <a:stretch>
            <a:fillRect/>
          </a:stretch>
        </p:blipFill>
        <p:spPr>
          <a:xfrm>
            <a:off x="1091609" y="3429000"/>
            <a:ext cx="1545265" cy="181452"/>
          </a:xfrm>
          <a:prstGeom prst="rect">
            <a:avLst/>
          </a:prstGeom>
        </p:spPr>
      </p:pic>
      <p:pic>
        <p:nvPicPr>
          <p:cNvPr id="8" name="Picture 7">
            <a:extLst>
              <a:ext uri="{FF2B5EF4-FFF2-40B4-BE49-F238E27FC236}">
                <a16:creationId xmlns:a16="http://schemas.microsoft.com/office/drawing/2014/main" id="{D3C5E505-AAA6-78AE-BF2F-4569AFA7601B}"/>
              </a:ext>
            </a:extLst>
          </p:cNvPr>
          <p:cNvPicPr>
            <a:picLocks noChangeAspect="1"/>
          </p:cNvPicPr>
          <p:nvPr/>
        </p:nvPicPr>
        <p:blipFill>
          <a:blip r:embed="rId5"/>
          <a:stretch>
            <a:fillRect/>
          </a:stretch>
        </p:blipFill>
        <p:spPr>
          <a:xfrm>
            <a:off x="246506" y="3672899"/>
            <a:ext cx="3631171" cy="2555471"/>
          </a:xfrm>
          <a:prstGeom prst="rect">
            <a:avLst/>
          </a:prstGeom>
        </p:spPr>
      </p:pic>
      <p:cxnSp>
        <p:nvCxnSpPr>
          <p:cNvPr id="9" name="Straight Arrow Connector 8">
            <a:extLst>
              <a:ext uri="{FF2B5EF4-FFF2-40B4-BE49-F238E27FC236}">
                <a16:creationId xmlns:a16="http://schemas.microsoft.com/office/drawing/2014/main" id="{6DB53012-1AD0-18B7-116B-DAEF7CA94A7F}"/>
              </a:ext>
            </a:extLst>
          </p:cNvPr>
          <p:cNvCxnSpPr>
            <a:cxnSpLocks/>
          </p:cNvCxnSpPr>
          <p:nvPr/>
        </p:nvCxnSpPr>
        <p:spPr>
          <a:xfrm>
            <a:off x="3392912" y="3171847"/>
            <a:ext cx="785689"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an 18">
            <a:extLst>
              <a:ext uri="{FF2B5EF4-FFF2-40B4-BE49-F238E27FC236}">
                <a16:creationId xmlns:a16="http://schemas.microsoft.com/office/drawing/2014/main" id="{0F3FDD23-6292-06E7-3FAC-0FB904F47EA1}"/>
              </a:ext>
            </a:extLst>
          </p:cNvPr>
          <p:cNvSpPr/>
          <p:nvPr/>
        </p:nvSpPr>
        <p:spPr>
          <a:xfrm>
            <a:off x="4506912" y="1920463"/>
            <a:ext cx="2412623" cy="498715"/>
          </a:xfrm>
          <a:prstGeom prst="can">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Attractions database</a:t>
            </a:r>
          </a:p>
        </p:txBody>
      </p:sp>
      <p:cxnSp>
        <p:nvCxnSpPr>
          <p:cNvPr id="21" name="Straight Arrow Connector 20">
            <a:extLst>
              <a:ext uri="{FF2B5EF4-FFF2-40B4-BE49-F238E27FC236}">
                <a16:creationId xmlns:a16="http://schemas.microsoft.com/office/drawing/2014/main" id="{F8E767A9-D87E-9138-C889-072F90812DD4}"/>
              </a:ext>
            </a:extLst>
          </p:cNvPr>
          <p:cNvCxnSpPr>
            <a:cxnSpLocks/>
          </p:cNvCxnSpPr>
          <p:nvPr/>
        </p:nvCxnSpPr>
        <p:spPr>
          <a:xfrm>
            <a:off x="5713223" y="2519917"/>
            <a:ext cx="0" cy="27644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BA881C7-CA75-F7D8-EDDB-83A1A19FB42D}"/>
              </a:ext>
            </a:extLst>
          </p:cNvPr>
          <p:cNvSpPr txBox="1"/>
          <p:nvPr/>
        </p:nvSpPr>
        <p:spPr>
          <a:xfrm>
            <a:off x="4178601" y="2897102"/>
            <a:ext cx="2891197" cy="738664"/>
          </a:xfrm>
          <a:prstGeom prst="rect">
            <a:avLst/>
          </a:prstGeom>
          <a:solidFill>
            <a:srgbClr val="B1FADA"/>
          </a:solidFill>
        </p:spPr>
        <p:txBody>
          <a:bodyPr wrap="square" rtlCol="0">
            <a:spAutoFit/>
          </a:bodyPr>
          <a:lstStyle/>
          <a:p>
            <a:pPr marL="285750" indent="-285750">
              <a:buFont typeface="Arial" panose="020B0604020202020204" pitchFamily="34" charset="0"/>
              <a:buChar char="•"/>
            </a:pPr>
            <a:r>
              <a:rPr lang="en-GB" sz="1400" b="1" dirty="0">
                <a:solidFill>
                  <a:srgbClr val="002060"/>
                </a:solidFill>
                <a:latin typeface="Arial" panose="020B0604020202020204" pitchFamily="34" charset="0"/>
                <a:cs typeface="Arial" panose="020B0604020202020204" pitchFamily="34" charset="0"/>
              </a:rPr>
              <a:t>Design product/ grouping</a:t>
            </a:r>
          </a:p>
          <a:p>
            <a:pPr marL="285750" indent="-285750">
              <a:buFont typeface="Arial" panose="020B0604020202020204" pitchFamily="34" charset="0"/>
              <a:buChar char="•"/>
            </a:pPr>
            <a:r>
              <a:rPr lang="en-GB" sz="1400" b="1" dirty="0">
                <a:solidFill>
                  <a:srgbClr val="002060"/>
                </a:solidFill>
                <a:latin typeface="Arial" panose="020B0604020202020204" pitchFamily="34" charset="0"/>
                <a:cs typeface="Arial" panose="020B0604020202020204" pitchFamily="34" charset="0"/>
              </a:rPr>
              <a:t>Quick Publishing and time - market</a:t>
            </a:r>
          </a:p>
        </p:txBody>
      </p:sp>
      <p:sp>
        <p:nvSpPr>
          <p:cNvPr id="25" name="TextBox 24">
            <a:extLst>
              <a:ext uri="{FF2B5EF4-FFF2-40B4-BE49-F238E27FC236}">
                <a16:creationId xmlns:a16="http://schemas.microsoft.com/office/drawing/2014/main" id="{50468B6C-2461-F14A-944B-61D9A2C7996D}"/>
              </a:ext>
            </a:extLst>
          </p:cNvPr>
          <p:cNvSpPr txBox="1"/>
          <p:nvPr/>
        </p:nvSpPr>
        <p:spPr>
          <a:xfrm>
            <a:off x="8546568" y="1501763"/>
            <a:ext cx="1579791"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For Reference</a:t>
            </a:r>
            <a:endParaRPr lang="en-GB" sz="1600" dirty="0"/>
          </a:p>
        </p:txBody>
      </p:sp>
      <p:pic>
        <p:nvPicPr>
          <p:cNvPr id="26" name="Picture 25">
            <a:extLst>
              <a:ext uri="{FF2B5EF4-FFF2-40B4-BE49-F238E27FC236}">
                <a16:creationId xmlns:a16="http://schemas.microsoft.com/office/drawing/2014/main" id="{4F0475AB-2FA1-CE9C-975E-C3B2B3C90154}"/>
              </a:ext>
            </a:extLst>
          </p:cNvPr>
          <p:cNvPicPr>
            <a:picLocks noChangeAspect="1"/>
          </p:cNvPicPr>
          <p:nvPr/>
        </p:nvPicPr>
        <p:blipFill>
          <a:blip r:embed="rId6"/>
          <a:stretch>
            <a:fillRect/>
          </a:stretch>
        </p:blipFill>
        <p:spPr>
          <a:xfrm>
            <a:off x="7484366" y="1739884"/>
            <a:ext cx="1507105" cy="2256908"/>
          </a:xfrm>
          <a:prstGeom prst="rect">
            <a:avLst/>
          </a:prstGeom>
        </p:spPr>
      </p:pic>
      <p:pic>
        <p:nvPicPr>
          <p:cNvPr id="27" name="Picture 26">
            <a:extLst>
              <a:ext uri="{FF2B5EF4-FFF2-40B4-BE49-F238E27FC236}">
                <a16:creationId xmlns:a16="http://schemas.microsoft.com/office/drawing/2014/main" id="{D048C65A-F110-F4AB-9E86-82AF76B44BD2}"/>
              </a:ext>
            </a:extLst>
          </p:cNvPr>
          <p:cNvPicPr>
            <a:picLocks noChangeAspect="1"/>
          </p:cNvPicPr>
          <p:nvPr/>
        </p:nvPicPr>
        <p:blipFill>
          <a:blip r:embed="rId7"/>
          <a:stretch>
            <a:fillRect/>
          </a:stretch>
        </p:blipFill>
        <p:spPr>
          <a:xfrm>
            <a:off x="8997548" y="1761150"/>
            <a:ext cx="1410279" cy="2115419"/>
          </a:xfrm>
          <a:prstGeom prst="rect">
            <a:avLst/>
          </a:prstGeom>
        </p:spPr>
      </p:pic>
      <p:pic>
        <p:nvPicPr>
          <p:cNvPr id="28" name="Picture 27">
            <a:extLst>
              <a:ext uri="{FF2B5EF4-FFF2-40B4-BE49-F238E27FC236}">
                <a16:creationId xmlns:a16="http://schemas.microsoft.com/office/drawing/2014/main" id="{25AA353C-7222-ACB1-E2B2-8FAED785489A}"/>
              </a:ext>
            </a:extLst>
          </p:cNvPr>
          <p:cNvPicPr>
            <a:picLocks noChangeAspect="1"/>
          </p:cNvPicPr>
          <p:nvPr/>
        </p:nvPicPr>
        <p:blipFill>
          <a:blip r:embed="rId8"/>
          <a:stretch>
            <a:fillRect/>
          </a:stretch>
        </p:blipFill>
        <p:spPr>
          <a:xfrm>
            <a:off x="10407827" y="1761150"/>
            <a:ext cx="1579791" cy="2128216"/>
          </a:xfrm>
          <a:prstGeom prst="rect">
            <a:avLst/>
          </a:prstGeom>
        </p:spPr>
      </p:pic>
      <p:sp>
        <p:nvSpPr>
          <p:cNvPr id="29" name="TextBox 28">
            <a:extLst>
              <a:ext uri="{FF2B5EF4-FFF2-40B4-BE49-F238E27FC236}">
                <a16:creationId xmlns:a16="http://schemas.microsoft.com/office/drawing/2014/main" id="{B557DAAF-5FED-CEFA-3722-46D81C6F2899}"/>
              </a:ext>
            </a:extLst>
          </p:cNvPr>
          <p:cNvSpPr txBox="1"/>
          <p:nvPr/>
        </p:nvSpPr>
        <p:spPr>
          <a:xfrm>
            <a:off x="8546567" y="4135956"/>
            <a:ext cx="1579791" cy="338554"/>
          </a:xfrm>
          <a:prstGeom prst="rect">
            <a:avLst/>
          </a:prstGeom>
          <a:noFill/>
        </p:spPr>
        <p:txBody>
          <a:bodyPr wrap="square">
            <a:spAutoFit/>
          </a:bodyPr>
          <a:lstStyle>
            <a:defPPr>
              <a:defRPr lang="en-US"/>
            </a:defPPr>
            <a:lvl1pPr>
              <a:spcAft>
                <a:spcPts val="600"/>
              </a:spcAft>
              <a:defRPr sz="2400" b="1">
                <a:solidFill>
                  <a:srgbClr val="000000"/>
                </a:solidFill>
                <a:latin typeface="Arial" panose="020B0604020202020204" pitchFamily="34" charset="0"/>
                <a:cs typeface="Arial" panose="020B0604020202020204" pitchFamily="34" charset="0"/>
              </a:defRPr>
            </a:lvl1pPr>
          </a:lstStyle>
          <a:p>
            <a:r>
              <a:rPr lang="en-US" sz="1600" dirty="0"/>
              <a:t>For Support</a:t>
            </a:r>
            <a:endParaRPr lang="en-GB" sz="1600" dirty="0"/>
          </a:p>
        </p:txBody>
      </p:sp>
      <p:pic>
        <p:nvPicPr>
          <p:cNvPr id="30" name="Picture 29">
            <a:extLst>
              <a:ext uri="{FF2B5EF4-FFF2-40B4-BE49-F238E27FC236}">
                <a16:creationId xmlns:a16="http://schemas.microsoft.com/office/drawing/2014/main" id="{3A2BBECB-FD05-E1F2-C95A-DE354F29671F}"/>
              </a:ext>
            </a:extLst>
          </p:cNvPr>
          <p:cNvPicPr>
            <a:picLocks noChangeAspect="1"/>
          </p:cNvPicPr>
          <p:nvPr/>
        </p:nvPicPr>
        <p:blipFill>
          <a:blip r:embed="rId9"/>
          <a:stretch>
            <a:fillRect/>
          </a:stretch>
        </p:blipFill>
        <p:spPr>
          <a:xfrm>
            <a:off x="7612234" y="4474510"/>
            <a:ext cx="1379237" cy="2065642"/>
          </a:xfrm>
          <a:prstGeom prst="rect">
            <a:avLst/>
          </a:prstGeom>
        </p:spPr>
      </p:pic>
      <p:pic>
        <p:nvPicPr>
          <p:cNvPr id="31" name="Picture 30">
            <a:extLst>
              <a:ext uri="{FF2B5EF4-FFF2-40B4-BE49-F238E27FC236}">
                <a16:creationId xmlns:a16="http://schemas.microsoft.com/office/drawing/2014/main" id="{4B3CD2D8-5888-83F8-6743-4381CA86A862}"/>
              </a:ext>
            </a:extLst>
          </p:cNvPr>
          <p:cNvPicPr>
            <a:picLocks noChangeAspect="1"/>
          </p:cNvPicPr>
          <p:nvPr/>
        </p:nvPicPr>
        <p:blipFill>
          <a:blip r:embed="rId10"/>
          <a:stretch>
            <a:fillRect/>
          </a:stretch>
        </p:blipFill>
        <p:spPr>
          <a:xfrm>
            <a:off x="8998903" y="4474510"/>
            <a:ext cx="1295432" cy="1697698"/>
          </a:xfrm>
          <a:prstGeom prst="rect">
            <a:avLst/>
          </a:prstGeom>
        </p:spPr>
      </p:pic>
      <p:sp>
        <p:nvSpPr>
          <p:cNvPr id="33" name="TextBox 32">
            <a:extLst>
              <a:ext uri="{FF2B5EF4-FFF2-40B4-BE49-F238E27FC236}">
                <a16:creationId xmlns:a16="http://schemas.microsoft.com/office/drawing/2014/main" id="{0D55FF88-2AD1-9647-7EFF-DC65AE31CA46}"/>
              </a:ext>
            </a:extLst>
          </p:cNvPr>
          <p:cNvSpPr txBox="1"/>
          <p:nvPr/>
        </p:nvSpPr>
        <p:spPr>
          <a:xfrm>
            <a:off x="10407827" y="4652834"/>
            <a:ext cx="1210588"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 € </a:t>
            </a:r>
            <a:r>
              <a:rPr lang="en-PT" sz="2400" b="0" i="0" dirty="0">
                <a:effectLst/>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 </a:t>
            </a:r>
          </a:p>
        </p:txBody>
      </p:sp>
      <p:sp>
        <p:nvSpPr>
          <p:cNvPr id="35" name="Rectangle 34">
            <a:extLst>
              <a:ext uri="{FF2B5EF4-FFF2-40B4-BE49-F238E27FC236}">
                <a16:creationId xmlns:a16="http://schemas.microsoft.com/office/drawing/2014/main" id="{219BA849-A116-8FDF-B6FF-FB8F237A9A30}"/>
              </a:ext>
            </a:extLst>
          </p:cNvPr>
          <p:cNvSpPr/>
          <p:nvPr/>
        </p:nvSpPr>
        <p:spPr>
          <a:xfrm>
            <a:off x="10379397" y="4474510"/>
            <a:ext cx="1239018" cy="76734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F8DED81D-2797-D28D-953F-D89E0AC545E0}"/>
              </a:ext>
            </a:extLst>
          </p:cNvPr>
          <p:cNvSpPr txBox="1"/>
          <p:nvPr/>
        </p:nvSpPr>
        <p:spPr>
          <a:xfrm>
            <a:off x="10476756" y="5407378"/>
            <a:ext cx="1072730" cy="369332"/>
          </a:xfrm>
          <a:prstGeom prst="rect">
            <a:avLst/>
          </a:prstGeom>
          <a:noFill/>
        </p:spPr>
        <p:txBody>
          <a:bodyPr wrap="none" rtlCol="0">
            <a:spAutoFit/>
          </a:bodyPr>
          <a:lstStyle/>
          <a:p>
            <a:r>
              <a:rPr lang="en-GB" dirty="0">
                <a:latin typeface="Apple Symbols" panose="02000000000000000000" pitchFamily="2" charset="-79"/>
                <a:ea typeface="Apple Symbols" panose="02000000000000000000" pitchFamily="2" charset="-79"/>
                <a:cs typeface="Apple Symbols" panose="02000000000000000000" pitchFamily="2" charset="-79"/>
              </a:rPr>
              <a:t>Investment</a:t>
            </a:r>
          </a:p>
        </p:txBody>
      </p:sp>
      <p:sp>
        <p:nvSpPr>
          <p:cNvPr id="42" name="TextBox 41">
            <a:extLst>
              <a:ext uri="{FF2B5EF4-FFF2-40B4-BE49-F238E27FC236}">
                <a16:creationId xmlns:a16="http://schemas.microsoft.com/office/drawing/2014/main" id="{3DA75483-EFA2-2221-843C-05CBE8E2E090}"/>
              </a:ext>
            </a:extLst>
          </p:cNvPr>
          <p:cNvSpPr txBox="1"/>
          <p:nvPr/>
        </p:nvSpPr>
        <p:spPr>
          <a:xfrm>
            <a:off x="10393569" y="5852589"/>
            <a:ext cx="1366080" cy="553998"/>
          </a:xfrm>
          <a:prstGeom prst="rect">
            <a:avLst/>
          </a:prstGeom>
          <a:noFill/>
        </p:spPr>
        <p:txBody>
          <a:bodyPr wrap="none" rtlCol="0">
            <a:spAutoFit/>
          </a:bodyPr>
          <a:lstStyle/>
          <a:p>
            <a:r>
              <a:rPr lang="en-GB" sz="1000" dirty="0">
                <a:latin typeface="Apple Symbols" panose="02000000000000000000" pitchFamily="2" charset="-79"/>
                <a:ea typeface="Apple Symbols" panose="02000000000000000000" pitchFamily="2" charset="-79"/>
                <a:cs typeface="Apple Symbols" panose="02000000000000000000" pitchFamily="2" charset="-79"/>
              </a:rPr>
              <a:t>Regulations and legislation</a:t>
            </a:r>
          </a:p>
          <a:p>
            <a:r>
              <a:rPr lang="en-GB" sz="1000" dirty="0">
                <a:latin typeface="Apple Symbols" panose="02000000000000000000" pitchFamily="2" charset="-79"/>
                <a:ea typeface="Apple Symbols" panose="02000000000000000000" pitchFamily="2" charset="-79"/>
                <a:cs typeface="Apple Symbols" panose="02000000000000000000" pitchFamily="2" charset="-79"/>
              </a:rPr>
              <a:t>Investment projects</a:t>
            </a:r>
          </a:p>
          <a:p>
            <a:r>
              <a:rPr lang="en-GB" sz="1000" dirty="0">
                <a:latin typeface="Apple Symbols" panose="02000000000000000000" pitchFamily="2" charset="-79"/>
                <a:ea typeface="Apple Symbols" panose="02000000000000000000" pitchFamily="2" charset="-79"/>
                <a:cs typeface="Apple Symbols" panose="02000000000000000000" pitchFamily="2" charset="-79"/>
              </a:rPr>
              <a:t>Financing</a:t>
            </a:r>
          </a:p>
        </p:txBody>
      </p:sp>
      <p:sp>
        <p:nvSpPr>
          <p:cNvPr id="46" name="TextBox 45">
            <a:extLst>
              <a:ext uri="{FF2B5EF4-FFF2-40B4-BE49-F238E27FC236}">
                <a16:creationId xmlns:a16="http://schemas.microsoft.com/office/drawing/2014/main" id="{28C4B66C-3518-3C55-18C6-8E5FA60828AE}"/>
              </a:ext>
            </a:extLst>
          </p:cNvPr>
          <p:cNvSpPr txBox="1"/>
          <p:nvPr/>
        </p:nvSpPr>
        <p:spPr>
          <a:xfrm>
            <a:off x="6190795" y="5230461"/>
            <a:ext cx="1239018" cy="646331"/>
          </a:xfrm>
          <a:prstGeom prst="rect">
            <a:avLst/>
          </a:prstGeom>
          <a:noFill/>
        </p:spPr>
        <p:txBody>
          <a:bodyPr wrap="square" rtlCol="0">
            <a:spAutoFit/>
          </a:bodyPr>
          <a:lstStyle/>
          <a:p>
            <a:pPr algn="ctr"/>
            <a:r>
              <a:rPr lang="en-GB" dirty="0">
                <a:latin typeface="Apple Symbols" panose="02000000000000000000" pitchFamily="2" charset="-79"/>
                <a:ea typeface="Apple Symbols" panose="02000000000000000000" pitchFamily="2" charset="-79"/>
                <a:cs typeface="Apple Symbols" panose="02000000000000000000" pitchFamily="2" charset="-79"/>
              </a:rPr>
              <a:t>Training and  Education</a:t>
            </a:r>
          </a:p>
        </p:txBody>
      </p:sp>
      <p:sp>
        <p:nvSpPr>
          <p:cNvPr id="47" name="TextBox 46">
            <a:extLst>
              <a:ext uri="{FF2B5EF4-FFF2-40B4-BE49-F238E27FC236}">
                <a16:creationId xmlns:a16="http://schemas.microsoft.com/office/drawing/2014/main" id="{7064D6F1-C768-2A6A-A5A7-B162974C68D8}"/>
              </a:ext>
            </a:extLst>
          </p:cNvPr>
          <p:cNvSpPr txBox="1"/>
          <p:nvPr/>
        </p:nvSpPr>
        <p:spPr>
          <a:xfrm>
            <a:off x="6288503" y="5818265"/>
            <a:ext cx="1083951" cy="707886"/>
          </a:xfrm>
          <a:prstGeom prst="rect">
            <a:avLst/>
          </a:prstGeom>
          <a:noFill/>
        </p:spPr>
        <p:txBody>
          <a:bodyPr wrap="none" rtlCol="0">
            <a:spAutoFit/>
          </a:bodyPr>
          <a:lstStyle/>
          <a:p>
            <a:r>
              <a:rPr lang="en-GB" sz="1000" dirty="0">
                <a:latin typeface="Apple Symbols" panose="02000000000000000000" pitchFamily="2" charset="-79"/>
                <a:ea typeface="Apple Symbols" panose="02000000000000000000" pitchFamily="2" charset="-79"/>
                <a:cs typeface="Apple Symbols" panose="02000000000000000000" pitchFamily="2" charset="-79"/>
              </a:rPr>
              <a:t>TVET</a:t>
            </a:r>
          </a:p>
          <a:p>
            <a:r>
              <a:rPr lang="en-GB" sz="1000" dirty="0">
                <a:latin typeface="Apple Symbols" panose="02000000000000000000" pitchFamily="2" charset="-79"/>
                <a:ea typeface="Apple Symbols" panose="02000000000000000000" pitchFamily="2" charset="-79"/>
                <a:cs typeface="Apple Symbols" panose="02000000000000000000" pitchFamily="2" charset="-79"/>
              </a:rPr>
              <a:t>Certifications</a:t>
            </a:r>
          </a:p>
          <a:p>
            <a:r>
              <a:rPr lang="en-GB" sz="1000" dirty="0">
                <a:latin typeface="Apple Symbols" panose="02000000000000000000" pitchFamily="2" charset="-79"/>
                <a:ea typeface="Apple Symbols" panose="02000000000000000000" pitchFamily="2" charset="-79"/>
                <a:cs typeface="Apple Symbols" panose="02000000000000000000" pitchFamily="2" charset="-79"/>
              </a:rPr>
              <a:t>Schools &amp; programs</a:t>
            </a:r>
          </a:p>
          <a:p>
            <a:r>
              <a:rPr lang="en-GB" sz="1000" dirty="0">
                <a:latin typeface="Apple Symbols" panose="02000000000000000000" pitchFamily="2" charset="-79"/>
                <a:ea typeface="Apple Symbols" panose="02000000000000000000" pitchFamily="2" charset="-79"/>
                <a:cs typeface="Apple Symbols" panose="02000000000000000000" pitchFamily="2" charset="-79"/>
              </a:rPr>
              <a:t>Courses</a:t>
            </a:r>
          </a:p>
        </p:txBody>
      </p:sp>
      <p:pic>
        <p:nvPicPr>
          <p:cNvPr id="50" name="Picture 49" descr="A closeup photo of an open book">
            <a:extLst>
              <a:ext uri="{FF2B5EF4-FFF2-40B4-BE49-F238E27FC236}">
                <a16:creationId xmlns:a16="http://schemas.microsoft.com/office/drawing/2014/main" id="{0D0D3373-F2A5-BEC0-1718-7AED04587B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3954" y="4507583"/>
            <a:ext cx="1135621" cy="752165"/>
          </a:xfrm>
          <a:prstGeom prst="rect">
            <a:avLst/>
          </a:prstGeom>
        </p:spPr>
      </p:pic>
    </p:spTree>
    <p:extLst>
      <p:ext uri="{BB962C8B-B14F-4D97-AF65-F5344CB8AC3E}">
        <p14:creationId xmlns:p14="http://schemas.microsoft.com/office/powerpoint/2010/main" val="1008030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A533FD2B-A997-1D4B-946A-3383E08070C3}"/>
              </a:ext>
            </a:extLst>
          </p:cNvPr>
          <p:cNvSpPr/>
          <p:nvPr/>
        </p:nvSpPr>
        <p:spPr>
          <a:xfrm>
            <a:off x="482145" y="2276353"/>
            <a:ext cx="4734560" cy="1759292"/>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b="1">
                <a:solidFill>
                  <a:srgbClr val="002060"/>
                </a:solidFill>
                <a:latin typeface="Roboto"/>
              </a:rPr>
              <a:t>Thank you</a:t>
            </a:r>
            <a:endParaRPr lang="en-US" b="1">
              <a:solidFill>
                <a:srgbClr val="002060"/>
              </a:solidFill>
              <a:latin typeface="Roboto"/>
            </a:endParaRPr>
          </a:p>
        </p:txBody>
      </p:sp>
      <p:pic>
        <p:nvPicPr>
          <p:cNvPr id="6" name="Picture 5">
            <a:extLst>
              <a:ext uri="{FF2B5EF4-FFF2-40B4-BE49-F238E27FC236}">
                <a16:creationId xmlns:a16="http://schemas.microsoft.com/office/drawing/2014/main" id="{8515EE5F-EB85-7941-ABA8-1A3A640B71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963" y="5641640"/>
            <a:ext cx="919498" cy="919498"/>
          </a:xfrm>
          <a:prstGeom prst="rect">
            <a:avLst/>
          </a:prstGeom>
        </p:spPr>
      </p:pic>
      <p:pic>
        <p:nvPicPr>
          <p:cNvPr id="7" name="Picture 6">
            <a:extLst>
              <a:ext uri="{FF2B5EF4-FFF2-40B4-BE49-F238E27FC236}">
                <a16:creationId xmlns:a16="http://schemas.microsoft.com/office/drawing/2014/main" id="{B45DEC36-4EE4-6F4B-89C8-3B27E5B54C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3919" y="5484177"/>
            <a:ext cx="1076961" cy="1076961"/>
          </a:xfrm>
          <a:prstGeom prst="rect">
            <a:avLst/>
          </a:prstGeom>
        </p:spPr>
      </p:pic>
      <p:pic>
        <p:nvPicPr>
          <p:cNvPr id="2" name="Picture 1">
            <a:extLst>
              <a:ext uri="{FF2B5EF4-FFF2-40B4-BE49-F238E27FC236}">
                <a16:creationId xmlns:a16="http://schemas.microsoft.com/office/drawing/2014/main" id="{E7881AFB-B17E-BCA0-E0E3-0CB07EB51FA9}"/>
              </a:ext>
            </a:extLst>
          </p:cNvPr>
          <p:cNvPicPr>
            <a:picLocks noChangeAspect="1"/>
          </p:cNvPicPr>
          <p:nvPr/>
        </p:nvPicPr>
        <p:blipFill>
          <a:blip r:embed="rId4"/>
          <a:stretch>
            <a:fillRect/>
          </a:stretch>
        </p:blipFill>
        <p:spPr>
          <a:xfrm>
            <a:off x="4234922" y="170385"/>
            <a:ext cx="7772400" cy="6517229"/>
          </a:xfrm>
          <a:prstGeom prst="rect">
            <a:avLst/>
          </a:prstGeom>
        </p:spPr>
      </p:pic>
    </p:spTree>
    <p:extLst>
      <p:ext uri="{BB962C8B-B14F-4D97-AF65-F5344CB8AC3E}">
        <p14:creationId xmlns:p14="http://schemas.microsoft.com/office/powerpoint/2010/main" val="1607438961"/>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4_DCI-Master">
  <a:themeElements>
    <a:clrScheme name="Dornier Consulting">
      <a:dk1>
        <a:srgbClr val="566367"/>
      </a:dk1>
      <a:lt1>
        <a:srgbClr val="FFFFFF"/>
      </a:lt1>
      <a:dk2>
        <a:srgbClr val="566367"/>
      </a:dk2>
      <a:lt2>
        <a:srgbClr val="E7EBF0"/>
      </a:lt2>
      <a:accent1>
        <a:srgbClr val="FBBA00"/>
      </a:accent1>
      <a:accent2>
        <a:srgbClr val="EF7D00"/>
      </a:accent2>
      <a:accent3>
        <a:srgbClr val="006EB7"/>
      </a:accent3>
      <a:accent4>
        <a:srgbClr val="B61F29"/>
      </a:accent4>
      <a:accent5>
        <a:srgbClr val="FFFFFF"/>
      </a:accent5>
      <a:accent6>
        <a:srgbClr val="FFFFFF"/>
      </a:accent6>
      <a:hlink>
        <a:srgbClr val="FFFFFF"/>
      </a:hlink>
      <a:folHlink>
        <a:srgbClr val="FFFFF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FDAEA74914DCF4CB1BBCF0E2E5EDB11" ma:contentTypeVersion="16" ma:contentTypeDescription="Create a new document." ma:contentTypeScope="" ma:versionID="590b25b2cc87761dafd9002c9e8bdf08">
  <xsd:schema xmlns:xsd="http://www.w3.org/2001/XMLSchema" xmlns:xs="http://www.w3.org/2001/XMLSchema" xmlns:p="http://schemas.microsoft.com/office/2006/metadata/properties" xmlns:ns2="f668aa56-9285-4561-92d6-d6343913a899" xmlns:ns3="4d0bf39f-aee5-4194-a8cf-9eb94d977901" xmlns:ns4="c1fdd505-2570-46c2-bd04-3e0f2d874cf5" targetNamespace="http://schemas.microsoft.com/office/2006/metadata/properties" ma:root="true" ma:fieldsID="08ce7d0b189851eda8553ac15085c2ff" ns2:_="" ns3:_="" ns4:_="">
    <xsd:import namespace="f668aa56-9285-4561-92d6-d6343913a899"/>
    <xsd:import namespace="4d0bf39f-aee5-4194-a8cf-9eb94d977901"/>
    <xsd:import namespace="c1fdd505-2570-46c2-bd04-3e0f2d874cf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68aa56-9285-4561-92d6-d6343913a8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d0bf39f-aee5-4194-a8cf-9eb94d9779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5af50e-efb3-4a0e-b425-875ff625e0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f1b58bf-0af3-43f6-8149-3fc5501c152c}" ma:internalName="TaxCatchAll" ma:showField="CatchAllData" ma:web="f668aa56-9285-4561-92d6-d6343913a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115af50e-efb3-4a0e-b425-875ff625e09e" ContentTypeId="0x010100A3BFD338C4D69F46BE33AA49AB5087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c1fdd505-2570-46c2-bd04-3e0f2d874cf5" xsi:nil="true"/>
    <lcf76f155ced4ddcb4097134ff3c332f xmlns="4d0bf39f-aee5-4194-a8cf-9eb94d9779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A2F9C3F-A4E2-4F06-B304-3EF70C3CAA68}"/>
</file>

<file path=customXml/itemProps2.xml><?xml version="1.0" encoding="utf-8"?>
<ds:datastoreItem xmlns:ds="http://schemas.openxmlformats.org/officeDocument/2006/customXml" ds:itemID="{DA42B44D-4827-4630-A081-F3A8E929D319}"/>
</file>

<file path=customXml/itemProps3.xml><?xml version="1.0" encoding="utf-8"?>
<ds:datastoreItem xmlns:ds="http://schemas.openxmlformats.org/officeDocument/2006/customXml" ds:itemID="{80A93C12-58B6-444A-AC03-6486784C4E12}"/>
</file>

<file path=customXml/itemProps4.xml><?xml version="1.0" encoding="utf-8"?>
<ds:datastoreItem xmlns:ds="http://schemas.openxmlformats.org/officeDocument/2006/customXml" ds:itemID="{DD4F7D3B-EA90-442F-B11C-538BD6BB5385}"/>
</file>

<file path=docProps/app.xml><?xml version="1.0" encoding="utf-8"?>
<Properties xmlns="http://schemas.openxmlformats.org/officeDocument/2006/extended-properties" xmlns:vt="http://schemas.openxmlformats.org/officeDocument/2006/docPropsVTypes">
  <Template>DCI_Powerpoint_Templates</Template>
  <TotalTime>5403</TotalTime>
  <Words>459</Words>
  <Application>Microsoft Macintosh PowerPoint</Application>
  <PresentationFormat>Widescreen</PresentationFormat>
  <Paragraphs>79</Paragraphs>
  <Slides>6</Slides>
  <Notes>5</Notes>
  <HiddenSlides>0</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6</vt:i4>
      </vt:variant>
    </vt:vector>
  </HeadingPairs>
  <TitlesOfParts>
    <vt:vector size="16" baseType="lpstr">
      <vt:lpstr>Apple Symbols</vt:lpstr>
      <vt:lpstr>Arial</vt:lpstr>
      <vt:lpstr>Calibri</vt:lpstr>
      <vt:lpstr>Roboto</vt:lpstr>
      <vt:lpstr>blank</vt:lpstr>
      <vt:lpstr>1_DCI-Master</vt:lpstr>
      <vt:lpstr>2_DCI-Master</vt:lpstr>
      <vt:lpstr>3_DCI-Master</vt:lpstr>
      <vt:lpstr>4_DCI-Master</vt:lpstr>
      <vt:lpstr>think-cell Folie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Irene de Roma</dc:creator>
  <cp:keywords/>
  <dc:description/>
  <cp:lastModifiedBy>Kenzhekhan Abuov</cp:lastModifiedBy>
  <cp:revision>73</cp:revision>
  <cp:lastPrinted>2019-08-18T10:17:53Z</cp:lastPrinted>
  <dcterms:created xsi:type="dcterms:W3CDTF">2016-02-04T20:47:29Z</dcterms:created>
  <dcterms:modified xsi:type="dcterms:W3CDTF">2023-06-06T05:58:49Z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2023-04-13T08:28:17Z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7ecc9fe6-a3c1-454a-b1a7-8fcdd66eb6a8</vt:lpwstr>
  </property>
  <property fmtid="{D5CDD505-2E9C-101B-9397-08002B2CF9AE}" pid="8" name="MSIP_Label_817d4574-7375-4d17-b29c-6e4c6df0fcb0_ContentBits">
    <vt:lpwstr>2</vt:lpwstr>
  </property>
  <property fmtid="{D5CDD505-2E9C-101B-9397-08002B2CF9AE}" pid="9" name="ClassificationContentMarkingFooterLocations">
    <vt:lpwstr>blank:3\1_DCI-Master:3\2_DCI-Master:3\3_DCI-Master:3\4_DCI-Master:3</vt:lpwstr>
  </property>
  <property fmtid="{D5CDD505-2E9C-101B-9397-08002B2CF9AE}" pid="10" name="ClassificationContentMarkingFooterText">
    <vt:lpwstr>INTERNAL. This information is accessible to ADB Management and staff. It may be shared outside ADB with appropriate permission.</vt:lpwstr>
  </property>
  <property fmtid="{D5CDD505-2E9C-101B-9397-08002B2CF9AE}" pid="11" name="ContentTypeId">
    <vt:lpwstr>0x0101009FDAEA74914DCF4CB1BBCF0E2E5EDB11</vt:lpwstr>
  </property>
  <property fmtid="{D5CDD505-2E9C-101B-9397-08002B2CF9AE}" pid="12" name="MediaServiceImageTags">
    <vt:lpwstr/>
  </property>
  <property fmtid="{D5CDD505-2E9C-101B-9397-08002B2CF9AE}" pid="13" name="ADBProjectDocumentType">
    <vt:lpwstr/>
  </property>
  <property fmtid="{D5CDD505-2E9C-101B-9397-08002B2CF9AE}" pid="14" name="ADBProject">
    <vt:lpwstr/>
  </property>
  <property fmtid="{D5CDD505-2E9C-101B-9397-08002B2CF9AE}" pid="15" name="ADBContentGroup">
    <vt:lpwstr>2;#CWRD|6d71ff58-4882-4388-ab5c-218969b1e9c8</vt:lpwstr>
  </property>
  <property fmtid="{D5CDD505-2E9C-101B-9397-08002B2CF9AE}" pid="16" name="ADBDivision">
    <vt:lpwstr>4;#CWRC|ecfd6e9e-1aa8-422e-b0ee-5f69329336ed</vt:lpwstr>
  </property>
  <property fmtid="{D5CDD505-2E9C-101B-9397-08002B2CF9AE}" pid="17" name="ADBSector">
    <vt:lpwstr/>
  </property>
  <property fmtid="{D5CDD505-2E9C-101B-9397-08002B2CF9AE}" pid="18" name="ADBDocumentSecurity">
    <vt:lpwstr/>
  </property>
  <property fmtid="{D5CDD505-2E9C-101B-9397-08002B2CF9AE}" pid="19" name="ADBDocumentLanguage">
    <vt:lpwstr>1;#English|16ac8743-31bb-43f8-9a73-533a041667d6</vt:lpwstr>
  </property>
  <property fmtid="{D5CDD505-2E9C-101B-9397-08002B2CF9AE}" pid="20" name="ADBSubRegion">
    <vt:lpwstr>11;#CAREC|815c4229-ad07-427a-8f71-a8b862b1014a</vt:lpwstr>
  </property>
  <property fmtid="{D5CDD505-2E9C-101B-9397-08002B2CF9AE}" pid="21" name="Segment">
    <vt:lpwstr/>
  </property>
  <property fmtid="{D5CDD505-2E9C-101B-9397-08002B2CF9AE}" pid="22" name="ADBDepartmentOwner">
    <vt:lpwstr>3;#CWRD|6d71ff58-4882-4388-ab5c-218969b1e9c8</vt:lpwstr>
  </property>
  <property fmtid="{D5CDD505-2E9C-101B-9397-08002B2CF9AE}" pid="23" name="ADBCountry">
    <vt:lpwstr>18;#Regional|d4cb8265-5963-4e16-b4f8-5ada18938c78</vt:lpwstr>
  </property>
</Properties>
</file>