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95" r:id="rId6"/>
    <p:sldId id="294" r:id="rId7"/>
    <p:sldId id="296" r:id="rId8"/>
    <p:sldId id="298" r:id="rId9"/>
    <p:sldId id="300" r:id="rId10"/>
  </p:sldIdLst>
  <p:sldSz cx="12192000" cy="6858000"/>
  <p:notesSz cx="7010400" cy="92964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22D"/>
    <a:srgbClr val="663300"/>
    <a:srgbClr val="C5E0B4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FA8B7-18CE-081D-97F3-BC44CA291CB7}" v="26" dt="2023-10-17T02:08:10.318"/>
    <p1510:client id="{A6060824-5F2B-4732-8492-4CC1A260F595}" v="5" dt="2023-10-17T02:11:30.885"/>
    <p1510:client id="{FE4B872C-FB16-CCDB-E35A-F35E331F18A9}" v="268" dt="2023-10-16T07:33:33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98C90-1C41-4D12-A5A5-42781F7C899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2AF4-D90B-435C-A8DE-85A195A58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3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774B-C016-0615-170C-DDE6831D4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9901F-8EC6-D157-67B5-BC4370D8D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ADEA7-5C00-3740-20D7-79F4E7A06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4D27-6936-454D-B7AA-9406196C7A21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EBFF9-87E5-C1EE-296B-76B82053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08D07-96CE-BF30-5DC1-712B7C94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9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FA6C-594B-D57E-62E9-6B9D02DA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E4A5E-EC7D-995F-C106-27BCF125C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264C4-24E9-379F-BC7D-65F1F1F8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376-34C5-4D20-8A01-A21928DB3A20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91778-D797-9F65-019C-A6EEAFBD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A69E1-C847-07D5-007B-79FA9A02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0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78D75C-99BA-AB71-16F6-2F6A619E3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17717-9374-DC70-E025-0F8A7A4AB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EC3A7-D38E-300E-F1B2-0F40D001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63D7-2155-4054-88D0-296BB598112C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132CD-7823-6D9C-357C-D8E5145A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0E0EA-DEFD-7A6B-C1D5-A4F74AE4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2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DB57-AEE3-D6A0-5790-889BCEBD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EFE88-5855-511D-5085-C5751D244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6583-2DDB-16E4-F67E-8401B22AF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6509-DE6D-4882-894F-4CD3224C60A6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9074E-BFE2-0CB4-52EC-689C75AB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34685-693A-ED1A-8B41-E10223F9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7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01D5-BDE7-BB59-4E8B-32D09555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75A04-C7AE-AAC1-CD4D-8BFB62A13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E11CA-659E-128B-F241-E3A2F2C1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F7CA-907C-4625-A1F2-09CB84311D5F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DF0C9-0252-AE54-7991-66619ACC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79199-BF7F-BFCE-5576-37C4F90D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4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3F972-6FA3-11AA-BFFD-12F1BFB5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3BAFC-7AC1-F41D-BCB8-0A761271D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58D54-2FF5-93A1-60C2-2379B72B5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42E2C-1641-9337-8134-F17AFD7F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9EA0-2CA3-4E8A-8A69-F5DE2314DEF8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14C4E-3977-B93B-A581-8527F0FF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CAC20-F22F-479D-901A-E6C66F44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7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C891-06D7-8A73-02A2-7CD36BBF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87C79-F1D6-6808-0CD3-5C3D0E19A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44657-EE53-DE98-BF62-052351681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63B12-5C6A-F70F-9CBD-A30E49935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9C3AD-E095-EBC7-4C49-BEE7C0DE1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6D7E0-7221-EDF8-769C-6C4F3076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CC79-2397-40A1-AC94-CD50A47DBC97}" type="datetime3">
              <a:rPr lang="en-US" smtClean="0"/>
              <a:t>17 October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56738-3534-309A-CFB1-EFC7B76A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E373A-664A-164C-9D26-74F28127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9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B006-5416-5BA6-A01E-ACB786D6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9E220A-27D2-1FFF-EBD9-E39415CD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4C31-4B45-4415-B826-9261B13F08DF}" type="datetime3">
              <a:rPr lang="en-US" smtClean="0"/>
              <a:t>17 October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65164-EDBD-F2FF-CB01-73230BF9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930A0-9129-0310-9454-49D48C4C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9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CA6BF-E3F5-C3C4-7387-C768C02A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5FC7-7AD9-4A97-A700-770C791A9B06}" type="datetime3">
              <a:rPr lang="en-US" smtClean="0"/>
              <a:t>17 October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A89D8-293E-5944-6DF7-BFEFAC57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53CDD-E788-B5C7-BF40-49411F4A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4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ED15-4899-2AD1-451F-6F6B11F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49F60-50E6-E35D-8C51-02E97907B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1DBA3-8E1D-A0B4-D97A-FB086619A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06284-EB7D-9695-D83E-F554E23C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28C3-3F9B-4F38-ACB7-DFAC9941F91A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3008A-32E7-085F-E478-83444163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160DD-7FA8-ECFD-985F-AFA798A7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54FE-85D7-03BC-444C-FE38988A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D08FE-7BD8-5D49-14A2-C1FAC1C12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51DB9-BEA8-944D-931D-9B5C72C80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948EB-21D6-68DB-3B65-A9CD07DF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EE28-B83F-4E5D-A2F5-6F6883813283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84A90-38E1-1352-2D02-B1CEB175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4B2EC-7C10-D81B-8375-A5998125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9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9E78A73-D5EA-AC54-FA24-830A03CEFC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0268715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6" progId="TCLayout.ActiveDocument.1">
                  <p:embed/>
                </p:oleObj>
              </mc:Choice>
              <mc:Fallback>
                <p:oleObj name="think-cell Slide" r:id="rId14" imgW="395" imgH="39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9E78A73-D5EA-AC54-FA24-830A03CEF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EE0FF2-8560-9049-D37F-84A59999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35836-6684-C1E7-3BAE-9FE4FB411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55FF6-38B2-DD2F-867A-1595497EE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EAFEC-E589-4649-A4AC-19FE2E40A69A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0EF9-89B8-F9E8-0387-C6A5B4B6E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136B8-EE14-D0E4-6038-AED0DCAE9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A9A0C5-416C-A0B1-80BE-A78F942FBCE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F9F663-3111-077D-4C35-1A1A9A93547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082416" y="410053"/>
            <a:ext cx="2271384" cy="8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5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em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F31EE38-A458-C44D-4324-77A3D97041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9539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F31EE38-A458-C44D-4324-77A3D97041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F91F20-B96F-4F77-AC3E-2CDD3BAA1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8111296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58281" y="-401562"/>
            <a:ext cx="6858004" cy="7661129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-1"/>
            <a:ext cx="8118331" cy="6858000"/>
          </a:xfrm>
          <a:prstGeom prst="rect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rgbClr val="000000">
                  <a:alpha val="82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B6A113-58CD-406C-BCE4-6E1F1F2B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49520">
            <a:off x="2569700" y="983306"/>
            <a:ext cx="5005754" cy="5005754"/>
          </a:xfrm>
          <a:prstGeom prst="ellipse">
            <a:avLst/>
          </a:prstGeom>
          <a:gradFill>
            <a:gsLst>
              <a:gs pos="17000">
                <a:schemeClr val="accent1">
                  <a:lumMod val="75000"/>
                  <a:alpha val="0"/>
                </a:schemeClr>
              </a:gs>
              <a:gs pos="82000">
                <a:srgbClr val="000000">
                  <a:alpha val="24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6ECCD-D7E4-91F6-1669-78752983A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716" y="857251"/>
            <a:ext cx="7523502" cy="2130919"/>
          </a:xfrm>
        </p:spPr>
        <p:txBody>
          <a:bodyPr vert="horz" anchor="b">
            <a:normAutofit fontScale="90000"/>
          </a:bodyPr>
          <a:lstStyle/>
          <a:p>
            <a:pPr algn="l" rtl="0">
              <a:lnSpc>
                <a:spcPct val="100000"/>
              </a:lnSpc>
            </a:pPr>
            <a:br>
              <a:rPr lang="zh-CN" sz="4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br>
              <a:rPr lang="zh-CN" sz="4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sz="2700" b="1" i="0" u="none" baseline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即将举办的能源投资论坛</a:t>
            </a:r>
            <a:br>
              <a:rPr lang="zh-CN" sz="4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sz="4800" b="1" i="0" u="none" baseline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活动更新</a:t>
            </a:r>
            <a:br>
              <a:rPr 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sz="2700" b="1" i="0" u="none" baseline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2023年11月28—29日，第比利斯</a:t>
            </a:r>
            <a:endParaRPr lang="zh-CN" sz="480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4354178"/>
            <a:ext cx="8118330" cy="250381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33000"/>
                </a:schemeClr>
              </a:gs>
              <a:gs pos="83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5B5D1-37C4-3302-5037-C57AF5D16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13" y="4800600"/>
            <a:ext cx="6699066" cy="1200149"/>
          </a:xfrm>
        </p:spPr>
        <p:txBody>
          <a:bodyPr anchor="t"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zh-CN" sz="2000" b="0" i="0" u="none" baseline="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阿尔缇奈·阿普洛瓦（ Altynay Arapova），</a:t>
            </a:r>
            <a:br>
              <a:rPr lang="en-US" altLang="zh-CN" sz="2000" b="0" i="0" u="none" baseline="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sz="2000" b="0" i="0" u="none" baseline="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亚行中西亚局经济学家</a:t>
            </a:r>
          </a:p>
          <a:p>
            <a:pPr algn="l" rtl="0">
              <a:lnSpc>
                <a:spcPct val="100000"/>
              </a:lnSpc>
            </a:pPr>
            <a:r>
              <a:rPr lang="zh-CN" sz="2000" b="0" i="0" u="none" baseline="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aarapova@adb.org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18AACE-39DF-F1BE-4C06-C992B97F3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892" y="315310"/>
            <a:ext cx="2271384" cy="883919"/>
          </a:xfrm>
          <a:prstGeom prst="rect">
            <a:avLst/>
          </a:prstGeom>
        </p:spPr>
      </p:pic>
      <p:pic>
        <p:nvPicPr>
          <p:cNvPr id="4" name="Picture 3" descr="A logo with red and yellow colors&#10;&#10;Description automatically generated">
            <a:extLst>
              <a:ext uri="{FF2B5EF4-FFF2-40B4-BE49-F238E27FC236}">
                <a16:creationId xmlns:a16="http://schemas.microsoft.com/office/drawing/2014/main" id="{20B6C6AF-B77D-346A-6D06-F07FD878C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9531" y="4836117"/>
            <a:ext cx="2105246" cy="195636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2E076-B04B-0AAB-27A3-A5B093A7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3A24711B-2BBD-4434-9CFE-8F1E27B5618A}" type="slidenum">
              <a:rPr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algn="r" rtl="0"/>
              <a:t>1</a:t>
            </a:fld>
            <a:endParaRPr 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5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57A34EEB-7B1F-4B60-651D-8D5E2CCDF93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5347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A34EEB-7B1F-4B60-651D-8D5E2CCDF9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70F4579-B377-DE92-EEAC-AFDD44A8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04" y="136525"/>
            <a:ext cx="10515600" cy="1325563"/>
          </a:xfrm>
        </p:spPr>
        <p:txBody>
          <a:bodyPr vert="horz"/>
          <a:lstStyle/>
          <a:p>
            <a:pPr algn="l" rtl="0"/>
            <a:r>
              <a:rPr lang="zh-CN" sz="4000" b="1" i="0" u="none" baseline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背景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47768-AF13-069E-AC72-A62E3E04C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97" y="1389227"/>
            <a:ext cx="5149369" cy="2933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B431C8-E847-3118-3E7B-882015E1C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51" y="4323169"/>
            <a:ext cx="3234669" cy="1843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EC9771-7545-A718-5F49-880C60C011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270" y="4323169"/>
            <a:ext cx="3234669" cy="184300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E65403-B6FF-4104-D83E-948D156A4E3C}"/>
              </a:ext>
            </a:extLst>
          </p:cNvPr>
          <p:cNvSpPr txBox="1">
            <a:spLocks/>
          </p:cNvSpPr>
          <p:nvPr/>
        </p:nvSpPr>
        <p:spPr>
          <a:xfrm>
            <a:off x="5804451" y="1385204"/>
            <a:ext cx="5932445" cy="4477115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2000" b="1" i="0" u="none" baseline="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2016年，首届中亚区域经济合作能源投资论坛（EIF）在伊斯兰堡拉开帷幕。 </a:t>
            </a:r>
          </a:p>
          <a:p>
            <a:pPr algn="l" rtl="0"/>
            <a:r>
              <a:rPr lang="zh-CN" sz="2000" b="1" i="0" u="none" baseline="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随后三届分别于2017年在阿斯塔纳、2018年在巴统（格鲁吉亚）和2019年在塔什干举办。 </a:t>
            </a:r>
          </a:p>
          <a:p>
            <a:pPr algn="l" rtl="0"/>
            <a:r>
              <a:rPr lang="zh-CN" sz="2000" b="1" i="0" u="none" baseline="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2020年和2022年，论坛因疫情原因未能如期举办。 </a:t>
            </a:r>
          </a:p>
          <a:p>
            <a:pPr algn="l" rtl="0"/>
            <a:r>
              <a:rPr lang="zh-CN" sz="2000" b="1" i="0" u="none" baseline="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2021年，论坛转为线上举办。</a:t>
            </a:r>
          </a:p>
          <a:p>
            <a:endParaRPr 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18A0B-D2D1-91D3-DF4A-9506D5109059}"/>
              </a:ext>
            </a:extLst>
          </p:cNvPr>
          <p:cNvSpPr txBox="1"/>
          <p:nvPr/>
        </p:nvSpPr>
        <p:spPr>
          <a:xfrm>
            <a:off x="7169589" y="4487374"/>
            <a:ext cx="4755092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2400" b="1" i="0" u="none" baseline="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2023年第六届中亚区域经济合作能源投资论坛（EIF）将于11月28—29日在第比利斯举办。</a:t>
            </a:r>
            <a:endParaRPr lang="zh-CN" sz="24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7020" algn="l" rtl="0"/>
            <a:endParaRPr lang="zh-CN" sz="24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1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D885838-C520-FEE7-FA16-EE8360BA79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4508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885838-C520-FEE7-FA16-EE8360BA79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EA9FC-9C8C-304D-BD2B-9F2981F1D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327" y="143660"/>
            <a:ext cx="2271384" cy="8839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C683E-E650-BF3F-3AE0-6E4BAA06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56168"/>
            <a:ext cx="2743200" cy="365125"/>
          </a:xfrm>
        </p:spPr>
        <p:txBody>
          <a:bodyPr/>
          <a:lstStyle/>
          <a:p>
            <a:pPr algn="r" rtl="0"/>
            <a:fld id="{3A24711B-2BBD-4434-9CFE-8F1E27B5618A}" type="slidenum">
              <a:rPr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algn="r" rtl="0"/>
              <a:t>3</a:t>
            </a:fld>
            <a:endParaRPr 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C2EC01-E477-2037-2906-8D2B94575EF5}"/>
              </a:ext>
            </a:extLst>
          </p:cNvPr>
          <p:cNvSpPr/>
          <p:nvPr/>
        </p:nvSpPr>
        <p:spPr>
          <a:xfrm>
            <a:off x="4354263" y="883918"/>
            <a:ext cx="495177" cy="521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908C59-18D8-DD00-C2E1-391034504558}"/>
              </a:ext>
            </a:extLst>
          </p:cNvPr>
          <p:cNvSpPr/>
          <p:nvPr/>
        </p:nvSpPr>
        <p:spPr>
          <a:xfrm>
            <a:off x="299083" y="1389151"/>
            <a:ext cx="5678964" cy="1512550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DA770B-5EBA-6C55-D7C0-0D74460A7ADD}"/>
              </a:ext>
            </a:extLst>
          </p:cNvPr>
          <p:cNvSpPr/>
          <p:nvPr/>
        </p:nvSpPr>
        <p:spPr>
          <a:xfrm>
            <a:off x="306759" y="2997381"/>
            <a:ext cx="5678964" cy="151255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A0D0BD-C28B-B2FF-A27C-80D668EABB76}"/>
              </a:ext>
            </a:extLst>
          </p:cNvPr>
          <p:cNvSpPr/>
          <p:nvPr/>
        </p:nvSpPr>
        <p:spPr>
          <a:xfrm>
            <a:off x="306759" y="4596126"/>
            <a:ext cx="5678964" cy="151255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770AE1-315D-4AD6-DBA6-28F7D0E0CC4E}"/>
              </a:ext>
            </a:extLst>
          </p:cNvPr>
          <p:cNvSpPr txBox="1">
            <a:spLocks/>
          </p:cNvSpPr>
          <p:nvPr/>
        </p:nvSpPr>
        <p:spPr>
          <a:xfrm>
            <a:off x="1604319" y="1547751"/>
            <a:ext cx="4289591" cy="643885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zh-CN" sz="1600" b="1" i="0" u="non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中亚区域经济合作（CAREC）能源投资论坛（EIF）为CAREC地区各国政府、项目开发商、发展伙伴、融资机构和其他利益相关方</a:t>
            </a:r>
            <a:r>
              <a:rPr lang="zh-CN" sz="1600" b="1" i="0" u="none" baseline="0" dirty="0">
                <a:solidFill>
                  <a:srgbClr val="BC322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提供了一个参与平台</a:t>
            </a:r>
            <a:r>
              <a:rPr lang="zh-CN" sz="1600" b="1" i="0" u="non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DDDC067-2A0F-38A4-9D29-9E878204CE0F}"/>
              </a:ext>
            </a:extLst>
          </p:cNvPr>
          <p:cNvSpPr txBox="1">
            <a:spLocks/>
          </p:cNvSpPr>
          <p:nvPr/>
        </p:nvSpPr>
        <p:spPr>
          <a:xfrm>
            <a:off x="1604319" y="3169275"/>
            <a:ext cx="4135785" cy="643885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zh-CN" sz="1600" b="1" i="0" u="non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论坛的首要目标是</a:t>
            </a:r>
            <a:r>
              <a:rPr lang="zh-CN" sz="1600" b="1" i="0" u="none" baseline="0" dirty="0">
                <a:solidFill>
                  <a:srgbClr val="BC322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促进</a:t>
            </a:r>
            <a:r>
              <a:rPr lang="zh-CN" sz="1600" b="1" i="0" u="non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各方之间的对话，加快启动新的可持续能源项目，并为这些项目进行融资。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A57632-8337-D681-3E92-D3071477A0AA}"/>
              </a:ext>
            </a:extLst>
          </p:cNvPr>
          <p:cNvSpPr txBox="1">
            <a:spLocks/>
          </p:cNvSpPr>
          <p:nvPr/>
        </p:nvSpPr>
        <p:spPr>
          <a:xfrm>
            <a:off x="1604319" y="4733958"/>
            <a:ext cx="4135785" cy="643885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zh-CN" sz="1600" b="1" i="0" u="non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10个CAREC成员国</a:t>
            </a:r>
            <a:r>
              <a:rPr lang="zh-CN" sz="1600" b="1" i="0" u="none" baseline="0" dirty="0">
                <a:solidFill>
                  <a:srgbClr val="BC322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将揭晓</a:t>
            </a:r>
            <a:r>
              <a:rPr lang="zh-CN" sz="1600" b="1" i="0" u="non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未来在太阳能、风能、水力发电到节能增效和可持续供暖等领域的投资机会。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F06562-E9DB-46E3-9B03-E7FD10A6516C}"/>
              </a:ext>
            </a:extLst>
          </p:cNvPr>
          <p:cNvSpPr/>
          <p:nvPr/>
        </p:nvSpPr>
        <p:spPr>
          <a:xfrm>
            <a:off x="6094476" y="1345892"/>
            <a:ext cx="5678964" cy="1565133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6AD995-9495-C644-A6B9-B1DC688477C9}"/>
              </a:ext>
            </a:extLst>
          </p:cNvPr>
          <p:cNvSpPr/>
          <p:nvPr/>
        </p:nvSpPr>
        <p:spPr>
          <a:xfrm>
            <a:off x="6130447" y="2997381"/>
            <a:ext cx="5678964" cy="151255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1D4689-F401-6878-22E3-4B6668832794}"/>
              </a:ext>
            </a:extLst>
          </p:cNvPr>
          <p:cNvSpPr/>
          <p:nvPr/>
        </p:nvSpPr>
        <p:spPr>
          <a:xfrm>
            <a:off x="6130447" y="4596126"/>
            <a:ext cx="5678964" cy="151255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31BCD6-4A16-2715-389E-1DCBB8E93B26}"/>
              </a:ext>
            </a:extLst>
          </p:cNvPr>
          <p:cNvSpPr txBox="1">
            <a:spLocks/>
          </p:cNvSpPr>
          <p:nvPr/>
        </p:nvSpPr>
        <p:spPr>
          <a:xfrm>
            <a:off x="7379686" y="3380982"/>
            <a:ext cx="4296528" cy="643885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zh-CN" sz="1600" b="1" i="0" u="non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今年的论坛将新能源项目</a:t>
            </a:r>
            <a:r>
              <a:rPr lang="zh-CN" sz="1600" b="1" i="0" u="none" baseline="0" dirty="0">
                <a:solidFill>
                  <a:srgbClr val="BC322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作为重中之重</a:t>
            </a:r>
            <a:r>
              <a:rPr lang="zh-CN" sz="1600" b="1" i="0" u="non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9C35CE4-3829-8211-EE7E-B76E5EFD14F0}"/>
              </a:ext>
            </a:extLst>
          </p:cNvPr>
          <p:cNvSpPr txBox="1">
            <a:spLocks/>
          </p:cNvSpPr>
          <p:nvPr/>
        </p:nvSpPr>
        <p:spPr>
          <a:xfrm>
            <a:off x="7441425" y="4747470"/>
            <a:ext cx="4296528" cy="643885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zh-CN" sz="1600" b="1" i="0" u="non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我们还在计划中穿插了引人注目的系列演讲，探讨了有关该地区</a:t>
            </a:r>
            <a:r>
              <a:rPr lang="zh-CN" sz="1600" b="1" i="0" u="none" baseline="0" dirty="0">
                <a:solidFill>
                  <a:srgbClr val="BC322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能源转型的重要议题</a:t>
            </a:r>
            <a:r>
              <a:rPr lang="zh-CN" sz="1600" b="1" i="0" u="non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2BDC96-9D38-C49E-E496-856C542C8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5" y="3296456"/>
            <a:ext cx="914400" cy="914400"/>
          </a:xfrm>
          <a:prstGeom prst="rect">
            <a:avLst/>
          </a:prstGeom>
        </p:spPr>
      </p:pic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7FF486-4A12-4AE5-7F44-000F624171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78" y="3296456"/>
            <a:ext cx="914400" cy="914400"/>
          </a:xfrm>
          <a:prstGeom prst="rect">
            <a:avLst/>
          </a:prstGeom>
        </p:spPr>
      </p:pic>
      <p:pic>
        <p:nvPicPr>
          <p:cNvPr id="29" name="Picture 2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610DC4C-C106-39AF-8EEA-1D44092FA2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78" y="4818142"/>
            <a:ext cx="914400" cy="914400"/>
          </a:xfrm>
          <a:prstGeom prst="rect">
            <a:avLst/>
          </a:prstGeom>
        </p:spPr>
      </p:pic>
      <p:pic>
        <p:nvPicPr>
          <p:cNvPr id="30" name="Picture 2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5FD483E-33E2-9921-3A07-CCAA4D6C03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78" y="1651226"/>
            <a:ext cx="914400" cy="914400"/>
          </a:xfrm>
          <a:prstGeom prst="rect">
            <a:avLst/>
          </a:prstGeom>
        </p:spPr>
      </p:pic>
      <p:pic>
        <p:nvPicPr>
          <p:cNvPr id="31" name="Picture 3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7A121BF-E70B-D5F1-63A1-176C5DEEF7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5" y="4818142"/>
            <a:ext cx="914400" cy="914400"/>
          </a:xfrm>
          <a:prstGeom prst="rect">
            <a:avLst/>
          </a:prstGeom>
        </p:spPr>
      </p:pic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D8A9E2-871C-F43E-87BF-0DCB90B441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5" y="1651226"/>
            <a:ext cx="914400" cy="914400"/>
          </a:xfrm>
          <a:prstGeom prst="rect">
            <a:avLst/>
          </a:prstGeom>
        </p:spPr>
      </p:pic>
      <p:sp>
        <p:nvSpPr>
          <p:cNvPr id="33" name="Title 7">
            <a:extLst>
              <a:ext uri="{FF2B5EF4-FFF2-40B4-BE49-F238E27FC236}">
                <a16:creationId xmlns:a16="http://schemas.microsoft.com/office/drawing/2014/main" id="{2692C62E-9B39-63B8-1132-428D3F3F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40" y="309099"/>
            <a:ext cx="10506456" cy="1119116"/>
          </a:xfrm>
        </p:spPr>
        <p:txBody>
          <a:bodyPr vert="horz" anchor="ctr"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zh-CN" sz="4000" b="1" i="0" u="non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会议目标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6E34D12-425B-19D1-2CA9-4B97BAE717AF}"/>
              </a:ext>
            </a:extLst>
          </p:cNvPr>
          <p:cNvSpPr txBox="1">
            <a:spLocks/>
          </p:cNvSpPr>
          <p:nvPr/>
        </p:nvSpPr>
        <p:spPr>
          <a:xfrm>
            <a:off x="7346424" y="1464541"/>
            <a:ext cx="4363053" cy="643885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zh-CN" sz="1600" b="1" i="0" u="non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重点是参考开发银行、私营部门开发商和关键区域利益相关方的见解，</a:t>
            </a:r>
            <a:r>
              <a:rPr lang="zh-CN" sz="1600" b="1" i="0" u="none" baseline="0" dirty="0">
                <a:solidFill>
                  <a:srgbClr val="BC322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加快项目融资，</a:t>
            </a:r>
            <a:r>
              <a:rPr lang="zh-CN" sz="1600" b="1" i="0" u="non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确保项目资金及时到位。</a:t>
            </a:r>
          </a:p>
        </p:txBody>
      </p:sp>
    </p:spTree>
    <p:extLst>
      <p:ext uri="{BB962C8B-B14F-4D97-AF65-F5344CB8AC3E}">
        <p14:creationId xmlns:p14="http://schemas.microsoft.com/office/powerpoint/2010/main" val="400332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E9E38B2-F366-0632-198E-3F040A36B7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3301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9E38B2-F366-0632-198E-3F040A36B7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AAFB-1570-A76A-76E6-A95FEF87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3A24711B-2BBD-4434-9CFE-8F1E27B5618A}" type="slidenum">
              <a:rPr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algn="r" rtl="0"/>
              <a:t>4</a:t>
            </a:fld>
            <a:endParaRPr 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ïsḷíḓè">
            <a:extLst>
              <a:ext uri="{FF2B5EF4-FFF2-40B4-BE49-F238E27FC236}">
                <a16:creationId xmlns:a16="http://schemas.microsoft.com/office/drawing/2014/main" id="{3BC0A284-3DF3-97DA-1444-7E85F0C7EB4B}"/>
              </a:ext>
            </a:extLst>
          </p:cNvPr>
          <p:cNvSpPr/>
          <p:nvPr/>
        </p:nvSpPr>
        <p:spPr>
          <a:xfrm>
            <a:off x="3269056" y="1530565"/>
            <a:ext cx="3830971" cy="381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b" anchorCtr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kumimoji="1" lang="zh-CN" b="0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英国广播公司（BBC）前主持人</a:t>
            </a:r>
            <a:r>
              <a:rPr kumimoji="1" lang="zh-CN" b="1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尼莎·皮莱</a:t>
            </a:r>
            <a:r>
              <a:rPr kumimoji="1" lang="zh-CN" b="0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（Nisha Pillai）将担任此次论坛</a:t>
            </a:r>
            <a:r>
              <a:rPr kumimoji="1" lang="zh-CN" b="1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主持人</a:t>
            </a:r>
            <a:r>
              <a:rPr kumimoji="1" lang="zh-CN" b="0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kumimoji="1" lang="zh-CN" b="0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大部分内部和外部</a:t>
            </a:r>
            <a:r>
              <a:rPr kumimoji="1" lang="zh-CN" b="1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演讲嘉宾均已确定</a:t>
            </a:r>
            <a:r>
              <a:rPr kumimoji="1" lang="zh-CN" b="0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kumimoji="1" lang="zh-CN" b="1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计划组织两场</a:t>
            </a:r>
            <a:r>
              <a:rPr kumimoji="1" lang="zh-CN" b="0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圆桌讨论，包括（i）私营部门圆桌讨论；和（ii）发展伙伴圆桌讨论。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kumimoji="1" lang="zh-CN" b="1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CAREC成员国政府代表</a:t>
            </a:r>
            <a:r>
              <a:rPr kumimoji="1" lang="zh-CN" b="0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将分别发表10~15分钟的演讲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kumimoji="1" lang="zh-CN" b="0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穿插演讲意在增加论坛的趣味性和吸引力。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kumimoji="1" lang="zh-CN" b="1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第2天将组织论坛对接会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9746A-05E3-AF0D-5EE5-A06D8F4520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00" t="6251" r="65519" b="30131"/>
          <a:stretch/>
        </p:blipFill>
        <p:spPr>
          <a:xfrm>
            <a:off x="171969" y="1330240"/>
            <a:ext cx="2985228" cy="2221343"/>
          </a:xfrm>
          <a:prstGeom prst="rect">
            <a:avLst/>
          </a:prstGeom>
        </p:spPr>
      </p:pic>
      <p:cxnSp>
        <p:nvCxnSpPr>
          <p:cNvPr id="9" name="í$lïḍé">
            <a:extLst>
              <a:ext uri="{FF2B5EF4-FFF2-40B4-BE49-F238E27FC236}">
                <a16:creationId xmlns:a16="http://schemas.microsoft.com/office/drawing/2014/main" id="{517501E7-4FB6-227A-5FC3-9ACFEFEA4B28}"/>
              </a:ext>
            </a:extLst>
          </p:cNvPr>
          <p:cNvCxnSpPr>
            <a:cxnSpLocks/>
          </p:cNvCxnSpPr>
          <p:nvPr/>
        </p:nvCxnSpPr>
        <p:spPr>
          <a:xfrm>
            <a:off x="4062658" y="6273153"/>
            <a:ext cx="7804664" cy="23563"/>
          </a:xfrm>
          <a:prstGeom prst="line">
            <a:avLst/>
          </a:prstGeom>
          <a:ln w="254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îs1ïďè">
            <a:extLst>
              <a:ext uri="{FF2B5EF4-FFF2-40B4-BE49-F238E27FC236}">
                <a16:creationId xmlns:a16="http://schemas.microsoft.com/office/drawing/2014/main" id="{3C24190D-6B9C-9709-1CFB-E4ABFCFDB483}"/>
              </a:ext>
            </a:extLst>
          </p:cNvPr>
          <p:cNvGrpSpPr/>
          <p:nvPr/>
        </p:nvGrpSpPr>
        <p:grpSpPr>
          <a:xfrm>
            <a:off x="5471968" y="6057129"/>
            <a:ext cx="432048" cy="432048"/>
            <a:chOff x="4264950" y="5651169"/>
            <a:chExt cx="432048" cy="432048"/>
          </a:xfrm>
        </p:grpSpPr>
        <p:sp>
          <p:nvSpPr>
            <p:cNvPr id="11" name="ïṩlîďe">
              <a:extLst>
                <a:ext uri="{FF2B5EF4-FFF2-40B4-BE49-F238E27FC236}">
                  <a16:creationId xmlns:a16="http://schemas.microsoft.com/office/drawing/2014/main" id="{3FBAB795-E467-B03A-D636-1B263319CCA2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iślïdé">
              <a:extLst>
                <a:ext uri="{FF2B5EF4-FFF2-40B4-BE49-F238E27FC236}">
                  <a16:creationId xmlns:a16="http://schemas.microsoft.com/office/drawing/2014/main" id="{622F799C-1E3B-9D39-1EBE-9931724C93D1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í$ľîḑè">
            <a:extLst>
              <a:ext uri="{FF2B5EF4-FFF2-40B4-BE49-F238E27FC236}">
                <a16:creationId xmlns:a16="http://schemas.microsoft.com/office/drawing/2014/main" id="{14AF69FA-0A75-BA39-FFA5-D500534B723F}"/>
              </a:ext>
            </a:extLst>
          </p:cNvPr>
          <p:cNvGrpSpPr/>
          <p:nvPr/>
        </p:nvGrpSpPr>
        <p:grpSpPr>
          <a:xfrm>
            <a:off x="11181480" y="6057129"/>
            <a:ext cx="432048" cy="432048"/>
            <a:chOff x="4264950" y="5651169"/>
            <a:chExt cx="432048" cy="432048"/>
          </a:xfrm>
        </p:grpSpPr>
        <p:sp>
          <p:nvSpPr>
            <p:cNvPr id="14" name="í$ľíḑè">
              <a:extLst>
                <a:ext uri="{FF2B5EF4-FFF2-40B4-BE49-F238E27FC236}">
                  <a16:creationId xmlns:a16="http://schemas.microsoft.com/office/drawing/2014/main" id="{4C0625B8-BD84-36F4-891F-45F6FC0B275F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ísḻiḍê">
              <a:extLst>
                <a:ext uri="{FF2B5EF4-FFF2-40B4-BE49-F238E27FC236}">
                  <a16:creationId xmlns:a16="http://schemas.microsoft.com/office/drawing/2014/main" id="{064A02FB-66C1-EE14-C5BD-5605F8ADB252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itle 7">
            <a:extLst>
              <a:ext uri="{FF2B5EF4-FFF2-40B4-BE49-F238E27FC236}">
                <a16:creationId xmlns:a16="http://schemas.microsoft.com/office/drawing/2014/main" id="{6F0ABB95-227F-708A-C8F0-0E1C6229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40" y="173236"/>
            <a:ext cx="8813748" cy="1092032"/>
          </a:xfrm>
        </p:spPr>
        <p:txBody>
          <a:bodyPr vert="horz" anchor="ctr"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zh-CN" sz="3200" b="1" i="0" u="none" baseline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第六届中亚区域经济合作能源投资论坛概况</a:t>
            </a:r>
          </a:p>
        </p:txBody>
      </p:sp>
      <p:sp>
        <p:nvSpPr>
          <p:cNvPr id="23" name="ïsḷíḓè">
            <a:extLst>
              <a:ext uri="{FF2B5EF4-FFF2-40B4-BE49-F238E27FC236}">
                <a16:creationId xmlns:a16="http://schemas.microsoft.com/office/drawing/2014/main" id="{545247DD-0982-3C32-9273-6F0D492F44AA}"/>
              </a:ext>
            </a:extLst>
          </p:cNvPr>
          <p:cNvSpPr/>
          <p:nvPr/>
        </p:nvSpPr>
        <p:spPr>
          <a:xfrm>
            <a:off x="8441635" y="1563975"/>
            <a:ext cx="3425688" cy="2988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b" anchorCtr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kumimoji="1" lang="zh-CN" b="0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我们期望建立</a:t>
            </a:r>
            <a:r>
              <a:rPr kumimoji="1" lang="zh-CN" b="1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开发商、开发银行和CAREC成员国政府之间沟通的桥梁。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kumimoji="1" lang="zh-CN" b="1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每个国家将设立一个展台，</a:t>
            </a:r>
            <a:r>
              <a:rPr kumimoji="1" lang="zh-CN" b="0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以便该国政府官员与其他潜在利益相关方进行座谈。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kumimoji="1" lang="zh-CN" b="0" i="0" u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参会人员分为10个小组，循环参观各个展台，每隔15分钟轮转一次。响铃即表示需起身前往下一个展台。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BA2E48-315E-5854-52C0-E53B7CFEAC7E}"/>
              </a:ext>
            </a:extLst>
          </p:cNvPr>
          <p:cNvSpPr txBox="1"/>
          <p:nvPr/>
        </p:nvSpPr>
        <p:spPr>
          <a:xfrm>
            <a:off x="3312910" y="1194643"/>
            <a:ext cx="308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b="0" i="0" u="sng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概况：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CC1FD8-6FB8-B513-1548-464B4C3E5F85}"/>
              </a:ext>
            </a:extLst>
          </p:cNvPr>
          <p:cNvSpPr txBox="1"/>
          <p:nvPr/>
        </p:nvSpPr>
        <p:spPr>
          <a:xfrm>
            <a:off x="8441634" y="1231339"/>
            <a:ext cx="308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b="0" i="0" u="sng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对接活动：</a:t>
            </a:r>
          </a:p>
        </p:txBody>
      </p:sp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A411EF-ADAC-A203-5FDC-5E82C178D5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31" y="13793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0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E9E38B2-F366-0632-198E-3F040A36B7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0297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9E38B2-F366-0632-198E-3F040A36B7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AAFB-1570-A76A-76E6-A95FEF87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3A24711B-2BBD-4434-9CFE-8F1E27B5618A}" type="slidenum">
              <a:rPr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algn="r" rtl="0"/>
              <a:t>5</a:t>
            </a:fld>
            <a:endParaRPr 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9" name="í$lïḍé">
            <a:extLst>
              <a:ext uri="{FF2B5EF4-FFF2-40B4-BE49-F238E27FC236}">
                <a16:creationId xmlns:a16="http://schemas.microsoft.com/office/drawing/2014/main" id="{517501E7-4FB6-227A-5FC3-9ACFEFEA4B28}"/>
              </a:ext>
            </a:extLst>
          </p:cNvPr>
          <p:cNvCxnSpPr>
            <a:cxnSpLocks/>
          </p:cNvCxnSpPr>
          <p:nvPr/>
        </p:nvCxnSpPr>
        <p:spPr>
          <a:xfrm>
            <a:off x="4062658" y="6273153"/>
            <a:ext cx="7804664" cy="23563"/>
          </a:xfrm>
          <a:prstGeom prst="line">
            <a:avLst/>
          </a:prstGeom>
          <a:ln w="254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îs1ïďè">
            <a:extLst>
              <a:ext uri="{FF2B5EF4-FFF2-40B4-BE49-F238E27FC236}">
                <a16:creationId xmlns:a16="http://schemas.microsoft.com/office/drawing/2014/main" id="{3C24190D-6B9C-9709-1CFB-E4ABFCFDB483}"/>
              </a:ext>
            </a:extLst>
          </p:cNvPr>
          <p:cNvGrpSpPr/>
          <p:nvPr/>
        </p:nvGrpSpPr>
        <p:grpSpPr>
          <a:xfrm>
            <a:off x="5471968" y="6057129"/>
            <a:ext cx="432048" cy="432048"/>
            <a:chOff x="4264950" y="5651169"/>
            <a:chExt cx="432048" cy="432048"/>
          </a:xfrm>
        </p:grpSpPr>
        <p:sp>
          <p:nvSpPr>
            <p:cNvPr id="11" name="ïṩlîďe">
              <a:extLst>
                <a:ext uri="{FF2B5EF4-FFF2-40B4-BE49-F238E27FC236}">
                  <a16:creationId xmlns:a16="http://schemas.microsoft.com/office/drawing/2014/main" id="{3FBAB795-E467-B03A-D636-1B263319CCA2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iślïdé">
              <a:extLst>
                <a:ext uri="{FF2B5EF4-FFF2-40B4-BE49-F238E27FC236}">
                  <a16:creationId xmlns:a16="http://schemas.microsoft.com/office/drawing/2014/main" id="{622F799C-1E3B-9D39-1EBE-9931724C93D1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í$ľîḑè">
            <a:extLst>
              <a:ext uri="{FF2B5EF4-FFF2-40B4-BE49-F238E27FC236}">
                <a16:creationId xmlns:a16="http://schemas.microsoft.com/office/drawing/2014/main" id="{14AF69FA-0A75-BA39-FFA5-D500534B723F}"/>
              </a:ext>
            </a:extLst>
          </p:cNvPr>
          <p:cNvGrpSpPr/>
          <p:nvPr/>
        </p:nvGrpSpPr>
        <p:grpSpPr>
          <a:xfrm>
            <a:off x="11181480" y="6057129"/>
            <a:ext cx="432048" cy="432048"/>
            <a:chOff x="4264950" y="5651169"/>
            <a:chExt cx="432048" cy="432048"/>
          </a:xfrm>
        </p:grpSpPr>
        <p:sp>
          <p:nvSpPr>
            <p:cNvPr id="14" name="í$ľíḑè">
              <a:extLst>
                <a:ext uri="{FF2B5EF4-FFF2-40B4-BE49-F238E27FC236}">
                  <a16:creationId xmlns:a16="http://schemas.microsoft.com/office/drawing/2014/main" id="{4C0625B8-BD84-36F4-891F-45F6FC0B275F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ísḻiḍê">
              <a:extLst>
                <a:ext uri="{FF2B5EF4-FFF2-40B4-BE49-F238E27FC236}">
                  <a16:creationId xmlns:a16="http://schemas.microsoft.com/office/drawing/2014/main" id="{064A02FB-66C1-EE14-C5BD-5605F8ADB252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itle 7">
            <a:extLst>
              <a:ext uri="{FF2B5EF4-FFF2-40B4-BE49-F238E27FC236}">
                <a16:creationId xmlns:a16="http://schemas.microsoft.com/office/drawing/2014/main" id="{6F0ABB95-227F-708A-C8F0-0E1C6229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40" y="173236"/>
            <a:ext cx="10506456" cy="530150"/>
          </a:xfrm>
        </p:spPr>
        <p:txBody>
          <a:bodyPr vert="horz" anchor="ctr">
            <a:normAutofit fontScale="90000"/>
          </a:bodyPr>
          <a:lstStyle/>
          <a:p>
            <a:pPr algn="l" rtl="0">
              <a:lnSpc>
                <a:spcPct val="100000"/>
              </a:lnSpc>
            </a:pPr>
            <a:r>
              <a:rPr lang="zh-CN" sz="3200" b="1" i="0" u="none" baseline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CAREC成员国政府的期待 </a:t>
            </a:r>
            <a:endParaRPr lang="zh-CN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C22850-FEBA-2936-9186-420BA9D05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995" y="1135645"/>
            <a:ext cx="5958329" cy="3954494"/>
          </a:xfrm>
        </p:spPr>
        <p:txBody>
          <a:bodyPr anchor="ctr">
            <a:noAutofit/>
          </a:bodyPr>
          <a:lstStyle/>
          <a:p>
            <a:pPr algn="l" rtl="0">
              <a:lnSpc>
                <a:spcPct val="100000"/>
              </a:lnSpc>
            </a:pPr>
            <a:r>
              <a:rPr lang="zh-CN" sz="2000" b="0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每个CAREC成员国将有</a:t>
            </a:r>
            <a:r>
              <a:rPr lang="zh-CN" sz="2000" b="1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15分钟的时间介绍</a:t>
            </a:r>
            <a:r>
              <a:rPr lang="zh-CN" sz="2000" b="0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各自国家的</a:t>
            </a:r>
            <a:r>
              <a:rPr lang="zh-CN" sz="2000" b="1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投资机会</a:t>
            </a:r>
            <a:r>
              <a:rPr lang="zh-CN" sz="2000" b="0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algn="l" rtl="0">
              <a:lnSpc>
                <a:spcPct val="100000"/>
              </a:lnSpc>
            </a:pPr>
            <a:r>
              <a:rPr lang="zh-CN" sz="2000" b="0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已要求CAREC成员国准备</a:t>
            </a:r>
            <a:r>
              <a:rPr lang="zh-CN" sz="2000" b="1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两个及以上可投资项目的资料</a:t>
            </a:r>
            <a:r>
              <a:rPr lang="zh-CN" sz="2000" b="0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，在演讲中进行展示。</a:t>
            </a:r>
          </a:p>
          <a:p>
            <a:pPr algn="l" rtl="0">
              <a:lnSpc>
                <a:spcPct val="100000"/>
              </a:lnSpc>
            </a:pPr>
            <a:r>
              <a:rPr lang="zh-CN" sz="2000" b="0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务必于</a:t>
            </a:r>
            <a:r>
              <a:rPr lang="zh-CN" sz="2000" b="1" i="0" u="none" baseline="0" dirty="0">
                <a:solidFill>
                  <a:srgbClr val="BC322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10月20日前</a:t>
            </a:r>
            <a:r>
              <a:rPr lang="zh-CN" sz="2000" b="0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发送演示文稿和项目信息。</a:t>
            </a:r>
            <a:r>
              <a:rPr lang="zh-CN" sz="2000" b="0" i="1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（我们很乐意帮助政府代表尽可能成就精彩演讲。）</a:t>
            </a:r>
          </a:p>
          <a:p>
            <a:pPr algn="l" rtl="0">
              <a:lnSpc>
                <a:spcPct val="100000"/>
              </a:lnSpc>
            </a:pPr>
            <a:r>
              <a:rPr lang="zh-CN" sz="2000" b="1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请跟进贵国代表有关此次演讲和项目信息的进展。</a:t>
            </a:r>
          </a:p>
          <a:p>
            <a:pPr algn="l" rtl="0">
              <a:lnSpc>
                <a:spcPct val="100000"/>
              </a:lnSpc>
            </a:pPr>
            <a:r>
              <a:rPr lang="zh-CN" sz="2000" b="0" i="1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另：CAREC能源投资论坛的邀请函已于9月发出。目前</a:t>
            </a:r>
            <a:r>
              <a:rPr lang="zh-CN" sz="2000" b="1" i="1" u="none" baseline="0" dirty="0">
                <a:solidFill>
                  <a:srgbClr val="BC322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仅有</a:t>
            </a:r>
            <a:r>
              <a:rPr lang="en-US" altLang="zh-CN" sz="2000" b="1" i="1" u="none" baseline="0" dirty="0">
                <a:solidFill>
                  <a:srgbClr val="BC322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sz="2000" b="1" i="1" u="none" baseline="0" dirty="0">
                <a:solidFill>
                  <a:srgbClr val="BC322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个国家回复了推荐参会人员</a:t>
            </a:r>
            <a:r>
              <a:rPr lang="zh-CN" sz="2000" b="0" i="1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306526-B936-5495-7646-B7394AF1397B}"/>
              </a:ext>
            </a:extLst>
          </p:cNvPr>
          <p:cNvSpPr txBox="1"/>
          <p:nvPr/>
        </p:nvSpPr>
        <p:spPr>
          <a:xfrm>
            <a:off x="7696200" y="1656128"/>
            <a:ext cx="3926503" cy="3451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just" rtl="0">
              <a:lnSpc>
                <a:spcPct val="100000"/>
              </a:lnSpc>
              <a:buNone/>
            </a:pPr>
            <a:r>
              <a:rPr lang="zh-CN" sz="2400" b="1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第2天举行的对接活动 </a:t>
            </a:r>
          </a:p>
          <a:p>
            <a:pPr marL="0" indent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sz="2400" b="1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（11月29日）：</a:t>
            </a:r>
          </a:p>
          <a:p>
            <a:pPr algn="just" rtl="0">
              <a:lnSpc>
                <a:spcPct val="100000"/>
              </a:lnSpc>
            </a:pPr>
            <a:r>
              <a:rPr lang="zh-CN" sz="2400" b="0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我们希望每个成员国能自备手册、宣传单等资料，以便在各个展台分发，例如，有关在A国或其他国家投资的资料手册。</a:t>
            </a:r>
          </a:p>
        </p:txBody>
      </p:sp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11689D5-1943-F67F-51F6-37F990706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5" y="1546864"/>
            <a:ext cx="914400" cy="914400"/>
          </a:xfrm>
          <a:prstGeom prst="rect">
            <a:avLst/>
          </a:prstGeom>
        </p:spPr>
      </p:pic>
      <p:pic>
        <p:nvPicPr>
          <p:cNvPr id="30" name="Picture 2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C98A97E-9960-C63F-CB89-07216E482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5" y="2829127"/>
            <a:ext cx="914400" cy="914400"/>
          </a:xfrm>
          <a:prstGeom prst="rect">
            <a:avLst/>
          </a:prstGeom>
        </p:spPr>
      </p:pic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EA0F268-1A46-E3DB-CA74-8473F3BE1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225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E9E38B2-F366-0632-198E-3F040A36B7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4738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9E38B2-F366-0632-198E-3F040A36B7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AAFB-1570-A76A-76E6-A95FEF87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3A24711B-2BBD-4434-9CFE-8F1E27B5618A}" type="slidenum">
              <a:rPr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algn="r" rtl="0"/>
              <a:t>6</a:t>
            </a:fld>
            <a:endParaRPr 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9" name="í$lïḍé">
            <a:extLst>
              <a:ext uri="{FF2B5EF4-FFF2-40B4-BE49-F238E27FC236}">
                <a16:creationId xmlns:a16="http://schemas.microsoft.com/office/drawing/2014/main" id="{517501E7-4FB6-227A-5FC3-9ACFEFEA4B28}"/>
              </a:ext>
            </a:extLst>
          </p:cNvPr>
          <p:cNvCxnSpPr>
            <a:cxnSpLocks/>
          </p:cNvCxnSpPr>
          <p:nvPr/>
        </p:nvCxnSpPr>
        <p:spPr>
          <a:xfrm>
            <a:off x="4062658" y="6273153"/>
            <a:ext cx="7804664" cy="23563"/>
          </a:xfrm>
          <a:prstGeom prst="line">
            <a:avLst/>
          </a:prstGeom>
          <a:ln w="254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îs1ïďè">
            <a:extLst>
              <a:ext uri="{FF2B5EF4-FFF2-40B4-BE49-F238E27FC236}">
                <a16:creationId xmlns:a16="http://schemas.microsoft.com/office/drawing/2014/main" id="{3C24190D-6B9C-9709-1CFB-E4ABFCFDB483}"/>
              </a:ext>
            </a:extLst>
          </p:cNvPr>
          <p:cNvGrpSpPr/>
          <p:nvPr/>
        </p:nvGrpSpPr>
        <p:grpSpPr>
          <a:xfrm>
            <a:off x="5471968" y="6057129"/>
            <a:ext cx="432048" cy="432048"/>
            <a:chOff x="4264950" y="5651169"/>
            <a:chExt cx="432048" cy="432048"/>
          </a:xfrm>
        </p:grpSpPr>
        <p:sp>
          <p:nvSpPr>
            <p:cNvPr id="11" name="ïṩlîďe">
              <a:extLst>
                <a:ext uri="{FF2B5EF4-FFF2-40B4-BE49-F238E27FC236}">
                  <a16:creationId xmlns:a16="http://schemas.microsoft.com/office/drawing/2014/main" id="{3FBAB795-E467-B03A-D636-1B263319CCA2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iślïdé">
              <a:extLst>
                <a:ext uri="{FF2B5EF4-FFF2-40B4-BE49-F238E27FC236}">
                  <a16:creationId xmlns:a16="http://schemas.microsoft.com/office/drawing/2014/main" id="{622F799C-1E3B-9D39-1EBE-9931724C93D1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í$ľîḑè">
            <a:extLst>
              <a:ext uri="{FF2B5EF4-FFF2-40B4-BE49-F238E27FC236}">
                <a16:creationId xmlns:a16="http://schemas.microsoft.com/office/drawing/2014/main" id="{14AF69FA-0A75-BA39-FFA5-D500534B723F}"/>
              </a:ext>
            </a:extLst>
          </p:cNvPr>
          <p:cNvGrpSpPr/>
          <p:nvPr/>
        </p:nvGrpSpPr>
        <p:grpSpPr>
          <a:xfrm>
            <a:off x="11181480" y="6057129"/>
            <a:ext cx="432048" cy="432048"/>
            <a:chOff x="4264950" y="5651169"/>
            <a:chExt cx="432048" cy="432048"/>
          </a:xfrm>
        </p:grpSpPr>
        <p:sp>
          <p:nvSpPr>
            <p:cNvPr id="14" name="í$ľíḑè">
              <a:extLst>
                <a:ext uri="{FF2B5EF4-FFF2-40B4-BE49-F238E27FC236}">
                  <a16:creationId xmlns:a16="http://schemas.microsoft.com/office/drawing/2014/main" id="{4C0625B8-BD84-36F4-891F-45F6FC0B275F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ísḻiḍê">
              <a:extLst>
                <a:ext uri="{FF2B5EF4-FFF2-40B4-BE49-F238E27FC236}">
                  <a16:creationId xmlns:a16="http://schemas.microsoft.com/office/drawing/2014/main" id="{064A02FB-66C1-EE14-C5BD-5605F8ADB252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itle 7">
            <a:extLst>
              <a:ext uri="{FF2B5EF4-FFF2-40B4-BE49-F238E27FC236}">
                <a16:creationId xmlns:a16="http://schemas.microsoft.com/office/drawing/2014/main" id="{6F0ABB95-227F-708A-C8F0-0E1C6229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9" y="173235"/>
            <a:ext cx="10613383" cy="860387"/>
          </a:xfrm>
        </p:spPr>
        <p:txBody>
          <a:bodyPr vert="horz" anchor="ctr"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zh-CN" sz="3200" b="1" i="0" u="none" baseline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未来计划</a:t>
            </a:r>
            <a:endParaRPr lang="zh-CN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B30706-CF35-0C10-96AB-03485E04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099" y="1932290"/>
            <a:ext cx="9974223" cy="43023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l" rtl="0">
              <a:lnSpc>
                <a:spcPct val="100000"/>
              </a:lnSpc>
              <a:spcBef>
                <a:spcPts val="0"/>
              </a:spcBef>
              <a:spcAft>
                <a:spcPts val="5200"/>
              </a:spcAft>
              <a:buNone/>
            </a:pPr>
            <a:r>
              <a:rPr lang="zh-CN" sz="2400" b="0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2024年第一季度“互联互通和区域输电”研讨会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spcAft>
                <a:spcPts val="5200"/>
              </a:spcAft>
              <a:buNone/>
            </a:pPr>
            <a:r>
              <a:rPr lang="zh-CN" sz="2400" b="0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2024年前往发达能源交易市场（北欧地区）的游学活动（具体时间待定）。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spcAft>
                <a:spcPts val="5200"/>
              </a:spcAft>
              <a:buNone/>
            </a:pPr>
            <a:r>
              <a:rPr lang="zh-CN" sz="2400" b="0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2024年第四季度哈萨克斯坦（2024年CAREC轮值主席国）第七届能源投资论坛。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spcAft>
                <a:spcPts val="5200"/>
              </a:spcAft>
              <a:buNone/>
            </a:pPr>
            <a:r>
              <a:rPr lang="zh-CN" sz="2400" b="0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2025年第一季度“可持续供暖和节能增效”研讨会。</a:t>
            </a: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A30758-0C4D-58E4-FE32-F12C2B625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0" y="4129374"/>
            <a:ext cx="822960" cy="822960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A849A0-33F0-2CB4-7518-D39B6C07B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9" y="2063362"/>
            <a:ext cx="731520" cy="731520"/>
          </a:xfrm>
          <a:prstGeom prst="rect">
            <a:avLst/>
          </a:prstGeom>
        </p:spPr>
      </p:pic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961E2F6-38E0-FE6C-DD94-C2CABAE528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0" y="5228256"/>
            <a:ext cx="731520" cy="731520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077E1F-8C77-26F2-6A80-1CF0115C5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0" y="3070527"/>
            <a:ext cx="731520" cy="7315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6D5FFBF-0595-3F69-F46A-4DBABE1890CA}"/>
              </a:ext>
            </a:extLst>
          </p:cNvPr>
          <p:cNvSpPr txBox="1"/>
          <p:nvPr/>
        </p:nvSpPr>
        <p:spPr>
          <a:xfrm>
            <a:off x="2226957" y="1350403"/>
            <a:ext cx="533762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/>
            <a:r>
              <a:rPr lang="zh-CN" sz="2800" b="1" i="0" u="none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未来CAREC能源部门活动计划：</a:t>
            </a:r>
          </a:p>
        </p:txBody>
      </p:sp>
    </p:spTree>
    <p:extLst>
      <p:ext uri="{BB962C8B-B14F-4D97-AF65-F5344CB8AC3E}">
        <p14:creationId xmlns:p14="http://schemas.microsoft.com/office/powerpoint/2010/main" val="3502239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7" ma:contentTypeDescription="Create a new document." ma:contentTypeScope="" ma:versionID="30482bcb042da94300ab269d05646591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43fff43ee8f6aa09ff18a5919b1d8d27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886D26-4809-418B-A9FE-83BCAA690ED0}">
  <ds:schemaRefs>
    <ds:schemaRef ds:uri="4d0bf39f-aee5-4194-a8cf-9eb94d977901"/>
    <ds:schemaRef ds:uri="c1fdd505-2570-46c2-bd04-3e0f2d874cf5"/>
    <ds:schemaRef ds:uri="f668aa56-9285-4561-92d6-d6343913a8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835D73B-52B6-4C33-96B6-BF3B1E78EB5B}">
  <ds:schemaRefs>
    <ds:schemaRef ds:uri="4d0bf39f-aee5-4194-a8cf-9eb94d977901"/>
    <ds:schemaRef ds:uri="c1fdd505-2570-46c2-bd04-3e0f2d874cf5"/>
    <ds:schemaRef ds:uri="f668aa56-9285-4561-92d6-d6343913a8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874052-6454-449E-A57E-B13879DA84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1244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think-cell Slide</vt:lpstr>
      <vt:lpstr>  即将举办的能源投资论坛 活动更新 2023年11月28—29日，第比利斯</vt:lpstr>
      <vt:lpstr>背景</vt:lpstr>
      <vt:lpstr>会议目标</vt:lpstr>
      <vt:lpstr>第六届中亚区域经济合作能源投资论坛概况</vt:lpstr>
      <vt:lpstr>CAREC成员国政府的期待 </vt:lpstr>
      <vt:lpstr>未来计划</vt:lpstr>
    </vt:vector>
  </TitlesOfParts>
  <Company>Asian Development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S. Jaer</dc:creator>
  <cp:lastModifiedBy>Reneli Gloria</cp:lastModifiedBy>
  <cp:revision>10</cp:revision>
  <cp:lastPrinted>2023-10-12T01:30:42Z</cp:lastPrinted>
  <dcterms:created xsi:type="dcterms:W3CDTF">2023-05-24T07:25:37Z</dcterms:created>
  <dcterms:modified xsi:type="dcterms:W3CDTF">2023-10-17T12:46:33Z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2023-05-24T07:25:37Z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16d94461-2355-4af3-8f78-361d57ecb44d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0x0101009FDAEA74914DCF4CB1BBCF0E2E5EDB11</vt:lpwstr>
  </property>
  <property fmtid="{D5CDD505-2E9C-101B-9397-08002B2CF9AE}" pid="12" name="MediaServiceImageTags">
    <vt:lpwstr/>
  </property>
</Properties>
</file>