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  <p:sldMasterId id="2147483690" r:id="rId5"/>
    <p:sldMasterId id="2147483706" r:id="rId6"/>
    <p:sldMasterId id="2147483736" r:id="rId7"/>
    <p:sldMasterId id="2147483765" r:id="rId8"/>
    <p:sldMasterId id="2147483826" r:id="rId9"/>
    <p:sldMasterId id="2147483856" r:id="rId10"/>
  </p:sldMasterIdLst>
  <p:notesMasterIdLst>
    <p:notesMasterId r:id="rId19"/>
  </p:notesMasterIdLst>
  <p:sldIdLst>
    <p:sldId id="256" r:id="rId11"/>
    <p:sldId id="2145711125" r:id="rId12"/>
    <p:sldId id="2032093606" r:id="rId13"/>
    <p:sldId id="4101" r:id="rId14"/>
    <p:sldId id="2145711119" r:id="rId15"/>
    <p:sldId id="2145711120" r:id="rId16"/>
    <p:sldId id="2145711121" r:id="rId17"/>
    <p:sldId id="214571112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32B"/>
    <a:srgbClr val="D60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20"/>
  </p:normalViewPr>
  <p:slideViewPr>
    <p:cSldViewPr snapToGrid="0">
      <p:cViewPr varScale="1">
        <p:scale>
          <a:sx n="59" d="100"/>
          <a:sy n="59" d="100"/>
        </p:scale>
        <p:origin x="13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C1CAF-CC1E-6646-BE32-92487F6926FE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8902-6FC1-174D-8B2C-1F8BBBEB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49113F-0DCE-7D40-9684-257778C515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4A903-D270-4BF2-87B0-A14A9433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3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98902-6FC1-174D-8B2C-1F8BBBEB17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9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4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8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9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07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88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469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89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41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91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9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075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3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5743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00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82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730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2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45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18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93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831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0450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85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39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94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9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791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9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8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72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796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6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72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29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0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88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10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10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Rectangle 13"/>
          <p:cNvSpPr>
            <a:spLocks noGrp="1"/>
          </p:cNvSpPr>
          <p:nvPr>
            <p:ph type="sldNum" sz="quarter" idx="21"/>
          </p:nvPr>
        </p:nvSpPr>
        <p:spPr>
          <a:xfrm>
            <a:off x="8454628" y="6248400"/>
            <a:ext cx="335757" cy="2413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29BB10FE-1F50-6A4A-8D9B-EE549D71E34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12845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10" y="1953220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10" y="3429001"/>
            <a:ext cx="917972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8454628" y="6248400"/>
            <a:ext cx="335757" cy="241300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355BB0B9-C554-844A-8A1C-D7242B5F46A6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44744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125" y="1159776"/>
            <a:ext cx="8778875" cy="5118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014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14413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4232" y="1014412"/>
            <a:ext cx="4343463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1531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253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4723" y="633961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6714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916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29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036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532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140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436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643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70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40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65438"/>
            <a:ext cx="7088886" cy="7710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31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439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517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541356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1010678"/>
            <a:ext cx="41148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6152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626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054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50353" y="193408"/>
            <a:ext cx="384047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2" y="203009"/>
            <a:ext cx="381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338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356628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825950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2651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9144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59809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7032454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88" progId="TCLayout.ActiveDocument.1">
                  <p:embed/>
                </p:oleObj>
              </mc:Choice>
              <mc:Fallback>
                <p:oleObj name="think-cell Slide" r:id="rId3" imgW="592" imgH="58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0" y="2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0" y="4311652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4" y="1189791"/>
            <a:ext cx="6971806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7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3" y="3000005"/>
            <a:ext cx="6959257" cy="875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 hasCustomPrompt="1"/>
          </p:nvPr>
        </p:nvSpPr>
        <p:spPr>
          <a:xfrm>
            <a:off x="5944825" y="4663925"/>
            <a:ext cx="2821170" cy="1428714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05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05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Rectangle 1028"/>
          <p:cNvSpPr>
            <a:spLocks noGrp="1" noChangeArrowheads="1"/>
          </p:cNvSpPr>
          <p:nvPr>
            <p:ph type="dt" sz="half" idx="20"/>
          </p:nvPr>
        </p:nvSpPr>
        <p:spPr>
          <a:xfrm>
            <a:off x="5945188" y="6107115"/>
            <a:ext cx="2811462" cy="306387"/>
          </a:xfrm>
          <a:prstGeom prst="rect">
            <a:avLst/>
          </a:prstGeo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7EEB49-7285-E041-82CA-B9BF37D626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49" y="5957634"/>
            <a:ext cx="2309711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19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9" y="617540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9" y="617540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9" y="617540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9" y="617540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4" y="617540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9" y="47307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9" y="463552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4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9" y="479425"/>
            <a:ext cx="1587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9" y="460376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4" y="447677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4" y="447677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4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4" y="431801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7"/>
            <a:ext cx="6350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4" y="476252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4" y="534990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9" y="530227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4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4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4" y="55721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4" y="557215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5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9" y="541340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9" y="541340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4" y="550865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5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5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40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4" y="53816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9" y="547690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9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9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9" y="550865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4" y="550865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4" y="550865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90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4" y="530227"/>
            <a:ext cx="3175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7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9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9" y="517527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4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4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9" y="485777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311652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4" y="1189791"/>
            <a:ext cx="6971806" cy="182216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7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3" y="3000005"/>
            <a:ext cx="6959257" cy="875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944825" y="4663925"/>
            <a:ext cx="2821170" cy="1428714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05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05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9" name="Rectangle 1028"/>
          <p:cNvSpPr>
            <a:spLocks noGrp="1" noChangeArrowheads="1"/>
          </p:cNvSpPr>
          <p:nvPr>
            <p:ph type="dt" sz="half" idx="20"/>
          </p:nvPr>
        </p:nvSpPr>
        <p:spPr>
          <a:xfrm>
            <a:off x="5945188" y="6107115"/>
            <a:ext cx="2811462" cy="306387"/>
          </a:xfrm>
          <a:prstGeom prst="rect">
            <a:avLst/>
          </a:prstGeo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EFDC824E-127A-6E4A-B12A-2A246D582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49" y="5957634"/>
            <a:ext cx="2309711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4950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972503"/>
            <a:ext cx="91440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7175" y="141966"/>
            <a:ext cx="8469630" cy="607378"/>
          </a:xfrm>
          <a:prstGeom prst="rect">
            <a:avLst/>
          </a:prstGeom>
        </p:spPr>
        <p:txBody>
          <a:bodyPr/>
          <a:lstStyle>
            <a:lvl1pPr>
              <a:defRPr sz="1650" cap="none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F784F392-C9AE-B24D-B6C2-E2CB8918D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101" y="6454458"/>
            <a:ext cx="1224847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6B0715-6449-B744-8F7C-C5C0FB378C8C}"/>
              </a:ext>
            </a:extLst>
          </p:cNvPr>
          <p:cNvSpPr txBox="1"/>
          <p:nvPr userDrawn="1"/>
        </p:nvSpPr>
        <p:spPr>
          <a:xfrm>
            <a:off x="1" y="6436766"/>
            <a:ext cx="914399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0A3F3C3-3C93-44D3-BBEE-5DD8C9151D9F}" type="slidenum">
              <a:rPr lang="en-US" sz="825" smtClean="0">
                <a:latin typeface="+mn-lt"/>
              </a:rPr>
              <a:t>‹#›</a:t>
            </a:fld>
            <a:endParaRPr lang="en-US" sz="825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00161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748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109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731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50809C12-B54F-40B7-9E49-04CDE88DC76E}"/>
              </a:ext>
            </a:extLst>
          </p:cNvPr>
          <p:cNvSpPr/>
          <p:nvPr userDrawn="1"/>
        </p:nvSpPr>
        <p:spPr>
          <a:xfrm rot="5400000">
            <a:off x="1399349" y="443484"/>
            <a:ext cx="365125" cy="36512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12" y="-9144"/>
            <a:ext cx="7562088" cy="9052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62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698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01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474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31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691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493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369A-BD7C-DC4E-9B04-AF6F6857469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774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70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3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51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833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9438D-1A43-41D0-2834-ABFD516E133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33346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70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3EE21-14AC-DA20-E148-0802DD44F50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045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70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A669E-A3D9-541D-8C6D-93818E1E9A9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4369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60" y="960120"/>
            <a:ext cx="8779216" cy="566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705" y="5169"/>
            <a:ext cx="785364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F84F924-DD89-42E7-BFB1-AFEFEB99CD9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34760" y="123679"/>
            <a:ext cx="880208" cy="836441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10FA8AC0-7DEA-425D-ADE3-262E83B6A7A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248073" y="5944861"/>
            <a:ext cx="666895" cy="666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9A6837-BB5D-0A3A-0AB9-6511C1579EE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85879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31B78C-89B3-F791-36BE-A06A164C289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86271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4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47139353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CE2B07-24A2-3823-4E4D-E45B30DEBDF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99401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30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5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14C6D"/>
          </a:solidFill>
          <a:latin typeface="Trebuchet MS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14C6D"/>
          </a:solidFill>
          <a:latin typeface="Trebuchet MS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14C6D"/>
          </a:solidFill>
          <a:latin typeface="Trebuchet MS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14C6D"/>
          </a:solidFill>
          <a:latin typeface="Trebuchet MS" pitchFamily="34" charset="0"/>
        </a:defRPr>
      </a:lvl9pPr>
    </p:titleStyle>
    <p:bodyStyle>
      <a:lvl1pPr marL="257175" indent="-257175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3572" indent="682229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8369A-BD7C-DC4E-9B04-AF6F6857469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F0756-85F7-4245-8B66-1209B9A6CE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1EEC9-C9F4-3B1C-A95F-CC3C46B69D5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7605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1942232-83D0-49E2-AF9B-1F97E3C1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9E70D72-6E23-4015-A4A6-85C120C1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28A977F-B603-4D81-B0FC-C8DE048A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-1"/>
            <a:ext cx="2521551" cy="2522848"/>
            <a:chOff x="-305" y="-1"/>
            <a:chExt cx="3832880" cy="287613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83CE8C-E039-4B2F-A36E-5FD5CD5D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EB77281-FAB4-40D0-B3F3-264EC4AB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15E59F3-75FC-494F-8737-5F00A4964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3ADDCFA-B066-4D79-AB71-062E66E5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5B91402-6838-49C6-9596-03E7E2523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81" y="-13058"/>
            <a:ext cx="3217333" cy="3217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D3D425-7647-4F0F-8ECD-51A644A10CB5}"/>
              </a:ext>
            </a:extLst>
          </p:cNvPr>
          <p:cNvSpPr txBox="1"/>
          <p:nvPr/>
        </p:nvSpPr>
        <p:spPr>
          <a:xfrm>
            <a:off x="518408" y="2988807"/>
            <a:ext cx="637526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b="1" dirty="0">
              <a:solidFill>
                <a:schemeClr val="tx2"/>
              </a:solidFill>
            </a:endParaRPr>
          </a:p>
          <a:p>
            <a:pPr marR="0" lvl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chemeClr val="tx2"/>
                </a:solidFill>
              </a:rPr>
              <a:t>Новая рабочая программа ККЭС на период 2023-202</a:t>
            </a:r>
            <a:r>
              <a:rPr lang="en-US" sz="2400" b="1" dirty="0">
                <a:solidFill>
                  <a:schemeClr val="tx2"/>
                </a:solidFill>
              </a:rPr>
              <a:t>5</a:t>
            </a:r>
            <a:r>
              <a:rPr lang="ru-RU" sz="2400" b="1" dirty="0">
                <a:solidFill>
                  <a:schemeClr val="tx2"/>
                </a:solidFill>
              </a:rPr>
              <a:t> гг. </a:t>
            </a:r>
            <a:endParaRPr lang="en-US" sz="2400" b="1" dirty="0">
              <a:solidFill>
                <a:schemeClr val="tx2"/>
              </a:solidFill>
            </a:endParaRPr>
          </a:p>
          <a:p>
            <a:pPr marR="0" lvl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1600" b="1" dirty="0">
              <a:solidFill>
                <a:schemeClr val="tx2"/>
              </a:solidFill>
            </a:endParaRPr>
          </a:p>
          <a:p>
            <a:pPr marR="0" lvl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1200" b="1" dirty="0">
                <a:solidFill>
                  <a:schemeClr val="tx2"/>
                </a:solidFill>
              </a:rPr>
              <a:t>Г-н Мартин Сомерсет </a:t>
            </a:r>
            <a:r>
              <a:rPr lang="ru-RU" sz="1200" b="1" dirty="0" err="1">
                <a:solidFill>
                  <a:schemeClr val="tx2"/>
                </a:solidFill>
              </a:rPr>
              <a:t>Джаер</a:t>
            </a:r>
            <a:r>
              <a:rPr lang="ru-RU" sz="1200" b="1" dirty="0">
                <a:solidFill>
                  <a:schemeClr val="tx2"/>
                </a:solidFill>
              </a:rPr>
              <a:t>, АБР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1200" b="1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33</a:t>
            </a:r>
            <a:r>
              <a:rPr kumimoji="0" lang="ru-RU" sz="1200" b="1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ье</a:t>
            </a:r>
            <a:r>
              <a:rPr kumimoji="0" lang="en-US" sz="1200" b="1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ru-RU" sz="1200" b="1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заседание ККЭС</a:t>
            </a:r>
            <a:r>
              <a:rPr kumimoji="0" lang="en-US" sz="1200" b="1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,  </a:t>
            </a:r>
            <a:r>
              <a:rPr lang="en-US" sz="1200" b="1" dirty="0">
                <a:solidFill>
                  <a:schemeClr val="tx2"/>
                </a:solidFill>
              </a:rPr>
              <a:t>16 </a:t>
            </a:r>
            <a:r>
              <a:rPr lang="ru-RU" sz="1200" b="1" dirty="0">
                <a:solidFill>
                  <a:schemeClr val="tx2"/>
                </a:solidFill>
              </a:rPr>
              <a:t>мая</a:t>
            </a:r>
            <a:r>
              <a:rPr lang="en-US" sz="1200" b="1" dirty="0">
                <a:solidFill>
                  <a:schemeClr val="tx2"/>
                </a:solidFill>
              </a:rPr>
              <a:t> 2023</a:t>
            </a:r>
          </a:p>
          <a:p>
            <a:pPr marR="0" lvl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1200" b="1" dirty="0">
              <a:solidFill>
                <a:schemeClr val="tx2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8D9229-E61D-4FEE-8321-2F8B64A8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7370569" y="5084569"/>
            <a:ext cx="2151670" cy="1395192"/>
            <a:chOff x="-305" y="-4155"/>
            <a:chExt cx="2514948" cy="217433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DD3CCB-26A3-4D79-AEB6-7A60CF980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9AC4470-5113-4709-B29F-CDB937F25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E0D146C-9DAB-421E-AE88-5F854BF3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2EB32A5-4408-4F6C-84B2-F9A908237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061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0D23A5C-406B-A3DB-175D-EE84689FCDB1}"/>
              </a:ext>
            </a:extLst>
          </p:cNvPr>
          <p:cNvSpPr/>
          <p:nvPr/>
        </p:nvSpPr>
        <p:spPr>
          <a:xfrm>
            <a:off x="-1" y="6636981"/>
            <a:ext cx="6420255" cy="22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5ECF5-8828-6A44-A583-20F5B8B65179}"/>
              </a:ext>
            </a:extLst>
          </p:cNvPr>
          <p:cNvSpPr txBox="1">
            <a:spLocks/>
          </p:cNvSpPr>
          <p:nvPr/>
        </p:nvSpPr>
        <p:spPr>
          <a:xfrm>
            <a:off x="197962" y="370124"/>
            <a:ext cx="8151381" cy="689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DB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Энергетическая стратегия ЦАРЭС на период до 2030 – старт задан в 2019 г –</a:t>
            </a:r>
            <a:r>
              <a:rPr lang="en-GB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lang="ru-RU" sz="24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Все также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DB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соответствует основным приоритетам, заданным на 2023 год.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DB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5B91402-6838-49C6-9596-03E7E2523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05" y="90709"/>
            <a:ext cx="950150" cy="950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61A0D2-C174-2EF9-1F77-7A279590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616"/>
            <a:ext cx="3308808" cy="39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6CC0E8-AA3E-02AC-CB79-54DDA73A05E9}"/>
              </a:ext>
            </a:extLst>
          </p:cNvPr>
          <p:cNvSpPr txBox="1"/>
          <p:nvPr/>
        </p:nvSpPr>
        <p:spPr>
          <a:xfrm>
            <a:off x="3308808" y="1967026"/>
            <a:ext cx="550408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Ключевые стратегические приоритеты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</a:p>
          <a:p>
            <a:endParaRPr lang="en-US" sz="2000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Повышение энергетической безопасности за счет региональных взаимосвязей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Увеличение объема инвестиций за счет рыночных реформ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Повышение устойчивости за счет экологизации региональной энергетической системы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0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0D23A5C-406B-A3DB-175D-EE84689FCDB1}"/>
              </a:ext>
            </a:extLst>
          </p:cNvPr>
          <p:cNvSpPr/>
          <p:nvPr/>
        </p:nvSpPr>
        <p:spPr>
          <a:xfrm>
            <a:off x="-1" y="6636981"/>
            <a:ext cx="6420255" cy="22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5ECF5-8828-6A44-A583-20F5B8B65179}"/>
              </a:ext>
            </a:extLst>
          </p:cNvPr>
          <p:cNvSpPr txBox="1">
            <a:spLocks/>
          </p:cNvSpPr>
          <p:nvPr/>
        </p:nvSpPr>
        <p:spPr>
          <a:xfrm>
            <a:off x="671980" y="477947"/>
            <a:ext cx="7886700" cy="84697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7DB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Рабочая программа ККЭС на 2020-2022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DB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гг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7DB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реализована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DB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D1A333D-3C96-3E21-07A5-3D5209752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732495"/>
              </p:ext>
            </p:extLst>
          </p:nvPr>
        </p:nvGraphicFramePr>
        <p:xfrm>
          <a:off x="1149679" y="1363906"/>
          <a:ext cx="6835303" cy="2546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303">
                  <a:extLst>
                    <a:ext uri="{9D8B030D-6E8A-4147-A177-3AD203B41FA5}">
                      <a16:colId xmlns:a16="http://schemas.microsoft.com/office/drawing/2014/main" val="2501636413"/>
                    </a:ext>
                  </a:extLst>
                </a:gridCol>
              </a:tblGrid>
              <a:tr h="309346">
                <a:tc>
                  <a:txBody>
                    <a:bodyPr/>
                    <a:lstStyle/>
                    <a:p>
                      <a:r>
                        <a:rPr lang="ru-RU" sz="1400" dirty="0"/>
                        <a:t>Основные результаты, достигнутые в рамках рабочей энергетической программы ЦАРЭС на</a:t>
                      </a:r>
                      <a:r>
                        <a:rPr lang="en-US" sz="1400" dirty="0"/>
                        <a:t> 2020-2022 </a:t>
                      </a:r>
                      <a:r>
                        <a:rPr lang="ru-RU" sz="1400" dirty="0"/>
                        <a:t>гг.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668503"/>
                  </a:ext>
                </a:extLst>
              </a:tr>
              <a:tr h="400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Разработка концепции Центральноазиатской Ассоциации по сотрудничеству магистральных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энергооператоров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 (CATCA)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331548"/>
                  </a:ext>
                </a:extLst>
              </a:tr>
              <a:tr h="400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Создание концепции Альянса ЦАРЭС по зелёной энергетике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38526"/>
                  </a:ext>
                </a:extLst>
              </a:tr>
              <a:tr h="400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Публикация Энергетического прогноза региона ЦАРЭС на период до 2030г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678743"/>
                  </a:ext>
                </a:extLst>
              </a:tr>
              <a:tr h="400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Атлас энергетических реформ региона ЦАРЭС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871330"/>
                  </a:ext>
                </a:extLst>
              </a:tr>
              <a:tr h="30934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Реализация программы «Женщины региона ЦАРЭС в энергетике»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314772"/>
                  </a:ext>
                </a:extLst>
              </a:tr>
            </a:tbl>
          </a:graphicData>
        </a:graphic>
      </p:graphicFrame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5B91402-6838-49C6-9596-03E7E2523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05" y="90709"/>
            <a:ext cx="950150" cy="950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2B26A75-3268-919C-BE0F-0223574E8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515" y="4270010"/>
            <a:ext cx="1818584" cy="2366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3AFD81C-6A6D-8E1E-E479-76E667885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999" y="4270011"/>
            <a:ext cx="1877966" cy="24344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A32FB9F-BEAF-C96A-5366-152D0DEA8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6070" y="4289655"/>
            <a:ext cx="1881793" cy="24344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C2D52D8-4B06-48B0-663C-F0A5C7C0A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86607"/>
            <a:ext cx="1672462" cy="23842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3DF1BB2-E02C-3D7C-121E-9CAB95106F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1470" y="4289655"/>
            <a:ext cx="1743619" cy="24344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6842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E00693D-5033-E44F-BFF1-42BFDAB584C1}"/>
              </a:ext>
            </a:extLst>
          </p:cNvPr>
          <p:cNvSpPr txBox="1">
            <a:spLocks/>
          </p:cNvSpPr>
          <p:nvPr/>
        </p:nvSpPr>
        <p:spPr>
          <a:xfrm>
            <a:off x="375315" y="278813"/>
            <a:ext cx="7886700" cy="76204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rgbClr val="007DB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Рабочая программа ККЭС на период 2023-2025 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7DB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2B2F0D-8139-F55D-63FF-262CBFC11519}"/>
              </a:ext>
            </a:extLst>
          </p:cNvPr>
          <p:cNvSpPr txBox="1"/>
          <p:nvPr/>
        </p:nvSpPr>
        <p:spPr>
          <a:xfrm>
            <a:off x="584871" y="823122"/>
            <a:ext cx="8239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Основой предложенной рабочей программы являются  взаимодействие и встречи -&gt; использование ранее разработанных продуктов знаний, координация с прочими партнерами по развитию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Соответствует энергетической стратегии ЦАРЭС: </a:t>
            </a:r>
            <a:r>
              <a:rPr lang="ru-RU" sz="2400" b="1" dirty="0"/>
              <a:t>взаимосвязанность, масштабные инвестиции и устойчивость</a:t>
            </a:r>
            <a:r>
              <a:rPr lang="en-US" sz="2400" dirty="0"/>
              <a:t>.</a:t>
            </a:r>
            <a:endParaRPr lang="en-US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14EEEFE-8646-2883-2619-4DBE0415A4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05" y="90709"/>
            <a:ext cx="950150" cy="950150"/>
          </a:xfrm>
          <a:prstGeom prst="rect">
            <a:avLst/>
          </a:prstGeom>
        </p:spPr>
      </p:pic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FDBD129F-1613-32CF-B669-1813ACB8D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64932"/>
              </p:ext>
            </p:extLst>
          </p:nvPr>
        </p:nvGraphicFramePr>
        <p:xfrm>
          <a:off x="941281" y="3820747"/>
          <a:ext cx="7882918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189">
                  <a:extLst>
                    <a:ext uri="{9D8B030D-6E8A-4147-A177-3AD203B41FA5}">
                      <a16:colId xmlns:a16="http://schemas.microsoft.com/office/drawing/2014/main" val="638537860"/>
                    </a:ext>
                  </a:extLst>
                </a:gridCol>
                <a:gridCol w="2986729">
                  <a:extLst>
                    <a:ext uri="{9D8B030D-6E8A-4147-A177-3AD203B41FA5}">
                      <a16:colId xmlns:a16="http://schemas.microsoft.com/office/drawing/2014/main" val="3805711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Мероприятия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Даты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038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Совещание старших должностных лиц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13-14 июня</a:t>
                      </a:r>
                      <a:r>
                        <a:rPr lang="en-US" dirty="0"/>
                        <a:t>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8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Энергетический инвестиционный форум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28-29 ноября, 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982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Семинар по региональной </a:t>
                      </a:r>
                      <a:r>
                        <a:rPr lang="ru-RU" dirty="0" err="1"/>
                        <a:t>энергопередаче</a:t>
                      </a:r>
                      <a:r>
                        <a:rPr lang="ru-RU" dirty="0"/>
                        <a:t> и электросетевой инфраструктуре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Подлежит уточнению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6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Семинар по энергоэффективности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Подлежит уточнению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864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Учебно-ознакомительная поездка в одну из стран Скандинавского региона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Июнь </a:t>
                      </a:r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915830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ACAB39DC-F85B-3491-9027-A6268F5AE818}"/>
              </a:ext>
            </a:extLst>
          </p:cNvPr>
          <p:cNvSpPr/>
          <p:nvPr/>
        </p:nvSpPr>
        <p:spPr>
          <a:xfrm>
            <a:off x="-1" y="6636981"/>
            <a:ext cx="6420255" cy="22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5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E00693D-5033-E44F-BFF1-42BFDAB584C1}"/>
              </a:ext>
            </a:extLst>
          </p:cNvPr>
          <p:cNvSpPr txBox="1">
            <a:spLocks/>
          </p:cNvSpPr>
          <p:nvPr/>
        </p:nvSpPr>
        <p:spPr>
          <a:xfrm>
            <a:off x="332883" y="362681"/>
            <a:ext cx="7886700" cy="76204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rgbClr val="007DB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Энергетический инвестиционный форум  - ноябрь 2023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7DB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7179E-B3CD-00BB-2081-D94D575CC3E0}"/>
              </a:ext>
            </a:extLst>
          </p:cNvPr>
          <p:cNvSpPr txBox="1"/>
          <p:nvPr/>
        </p:nvSpPr>
        <p:spPr>
          <a:xfrm>
            <a:off x="559718" y="1064699"/>
            <a:ext cx="82513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Основная тематика ЭИФ - </a:t>
            </a:r>
            <a:r>
              <a:rPr lang="ru-RU" b="1" i="0" dirty="0">
                <a:solidFill>
                  <a:srgbClr val="0070C0"/>
                </a:solidFill>
                <a:effectLst/>
              </a:rPr>
              <a:t>«Возобновляемые источники энергии, энергетическая безопасность и отопление». </a:t>
            </a:r>
            <a:r>
              <a:rPr lang="ru-RU" b="0" i="0" dirty="0">
                <a:solidFill>
                  <a:srgbClr val="000000"/>
                </a:solidFill>
                <a:effectLst/>
              </a:rPr>
              <a:t>ЭИФ планируется провести в Грузии в ноябре, накануне 22ого Конференции министров </a:t>
            </a:r>
            <a:r>
              <a:rPr lang="ru-RU" dirty="0">
                <a:solidFill>
                  <a:srgbClr val="000000"/>
                </a:solidFill>
              </a:rPr>
              <a:t>стран ЦАРЭС</a:t>
            </a:r>
            <a:r>
              <a:rPr lang="ru-RU" b="0" i="0" dirty="0">
                <a:solidFill>
                  <a:srgbClr val="000000"/>
                </a:solidFill>
                <a:effectLst/>
              </a:rPr>
              <a:t>, созываемой 30 ноября</a:t>
            </a: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</a:rPr>
              <a:t>Приглашаются финансовые учреждения, проектировщики, инвесторы, поставщики оборудования, </a:t>
            </a:r>
            <a:r>
              <a:rPr lang="ru-RU" dirty="0">
                <a:solidFill>
                  <a:srgbClr val="000000"/>
                </a:solidFill>
              </a:rPr>
              <a:t>EPC-подрядчики, </a:t>
            </a:r>
            <a:r>
              <a:rPr lang="ru-RU" b="0" i="0" dirty="0">
                <a:solidFill>
                  <a:srgbClr val="000000"/>
                </a:solidFill>
                <a:effectLst/>
              </a:rPr>
              <a:t>международные доноры, представители государственных структур и энергосбытовых предприятий</a:t>
            </a:r>
            <a:r>
              <a:rPr lang="en-US" dirty="0"/>
              <a:t>.</a:t>
            </a:r>
          </a:p>
          <a:p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Для стран-участниц ЦАРЭС ЭИФ является платформой, </a:t>
            </a:r>
            <a:r>
              <a:rPr lang="ru-RU" b="0" i="0" dirty="0">
                <a:solidFill>
                  <a:srgbClr val="000000"/>
                </a:solidFill>
                <a:effectLst/>
              </a:rPr>
              <a:t>где происходит смычка энергетических  проектов с частными компаниями, финансовыми институтами и партнерами по развитию</a:t>
            </a:r>
            <a:endParaRPr lang="en-US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</a:rPr>
              <a:t>Странам-участницам ЦАРЭС предлагается использовать этот форум в качестве платформы для </a:t>
            </a:r>
            <a:r>
              <a:rPr lang="ru-RU" dirty="0">
                <a:solidFill>
                  <a:srgbClr val="000000"/>
                </a:solidFill>
              </a:rPr>
              <a:t>презентации компаниям и партнерам по развитию 1-2 </a:t>
            </a:r>
            <a:r>
              <a:rPr lang="ru-RU" b="0" i="0" dirty="0">
                <a:solidFill>
                  <a:srgbClr val="000000"/>
                </a:solidFill>
                <a:effectLst/>
              </a:rPr>
              <a:t>готовых к инвестициям проектов.</a:t>
            </a:r>
            <a:endParaRPr lang="en-US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Следующий шаг: назначить 1-2 контактных лица от каждой страны-участницы, которые могут участвовать в группе планирования мероприятий форума.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C23932B-B15A-5E4E-33A8-DBED8199F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05" y="90709"/>
            <a:ext cx="950150" cy="950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FAD4A2-AFD8-C5BF-1F2E-B4AA86A09E42}"/>
              </a:ext>
            </a:extLst>
          </p:cNvPr>
          <p:cNvSpPr/>
          <p:nvPr/>
        </p:nvSpPr>
        <p:spPr>
          <a:xfrm>
            <a:off x="-1" y="6636981"/>
            <a:ext cx="6420255" cy="22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3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C23932B-B15A-5E4E-33A8-DBED8199F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05" y="90709"/>
            <a:ext cx="950150" cy="950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526973-F3DF-379B-0254-42422E89726D}"/>
              </a:ext>
            </a:extLst>
          </p:cNvPr>
          <p:cNvSpPr txBox="1"/>
          <p:nvPr/>
        </p:nvSpPr>
        <p:spPr>
          <a:xfrm>
            <a:off x="353399" y="1778214"/>
            <a:ext cx="82052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374151"/>
                </a:solidFill>
                <a:effectLst/>
                <a:latin typeface="Söhne"/>
              </a:rPr>
              <a:t>Семинар по региональной </a:t>
            </a:r>
            <a:r>
              <a:rPr lang="ru-RU" b="1" i="0" dirty="0" err="1">
                <a:solidFill>
                  <a:srgbClr val="374151"/>
                </a:solidFill>
                <a:effectLst/>
                <a:latin typeface="Söhne"/>
              </a:rPr>
              <a:t>энергопередаче</a:t>
            </a:r>
            <a:r>
              <a:rPr lang="ru-RU" b="1" i="0" dirty="0">
                <a:solidFill>
                  <a:srgbClr val="374151"/>
                </a:solidFill>
                <a:effectLst/>
                <a:latin typeface="Söhne"/>
              </a:rPr>
              <a:t> и электросетевой инфраструктуре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Встреча технических экспертов из стран-участниц ЦАРЭС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Выявление потенциальных улучшений в региональной сетевой инфраструктуре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Содействие укреплению сотрудничества и прозрачности на региональном энергорынке </a:t>
            </a:r>
          </a:p>
          <a:p>
            <a:pPr marL="0" lvl="1" algn="l"/>
            <a:r>
              <a:rPr lang="ru-RU" b="1" i="0" dirty="0">
                <a:solidFill>
                  <a:srgbClr val="374151"/>
                </a:solidFill>
                <a:effectLst/>
                <a:latin typeface="Söhne"/>
              </a:rPr>
              <a:t>Семинар по энергоэффективности в регионе ЦАРЭС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Интегрирует экспертов в области энергетики, политиков и прочих стейкхолдеров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Поощряет обмен передовым опытом и инновационными технологиями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Способствует разработке региональных планов действий и партнерств в области энергоэффективности</a:t>
            </a: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769A45-7F77-5007-47F6-D9F8301CBEE0}"/>
              </a:ext>
            </a:extLst>
          </p:cNvPr>
          <p:cNvSpPr txBox="1">
            <a:spLocks/>
          </p:cNvSpPr>
          <p:nvPr/>
        </p:nvSpPr>
        <p:spPr>
          <a:xfrm>
            <a:off x="278454" y="828064"/>
            <a:ext cx="7886700" cy="76204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0" i="0" u="none" strike="noStrike" kern="1200" cap="none" spc="0" normalizeH="0" baseline="0" noProof="0" dirty="0">
                <a:ln>
                  <a:noFill/>
                </a:ln>
                <a:solidFill>
                  <a:srgbClr val="007DB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Предлагаемые семинары и наращивание потенциала 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7DB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B60E1-ECE0-19AF-7B8F-96A8D98A6635}"/>
              </a:ext>
            </a:extLst>
          </p:cNvPr>
          <p:cNvSpPr txBox="1"/>
          <p:nvPr/>
        </p:nvSpPr>
        <p:spPr>
          <a:xfrm>
            <a:off x="353399" y="5317786"/>
            <a:ext cx="836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Следующий шаг: Объединение существующих рабочих групп ЦАРЭС по энергетике для содействия и инициирования процесса планирования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76461A-BE75-007E-E70D-0FA6DD0C1A2A}"/>
              </a:ext>
            </a:extLst>
          </p:cNvPr>
          <p:cNvSpPr/>
          <p:nvPr/>
        </p:nvSpPr>
        <p:spPr>
          <a:xfrm>
            <a:off x="-1" y="6636981"/>
            <a:ext cx="6420255" cy="22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4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952339F-ADD5-948C-3497-1A85A414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59" y="2135054"/>
            <a:ext cx="3861355" cy="38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518531-4BAC-17E7-025D-49731A9062D0}"/>
              </a:ext>
            </a:extLst>
          </p:cNvPr>
          <p:cNvSpPr txBox="1"/>
          <p:nvPr/>
        </p:nvSpPr>
        <p:spPr>
          <a:xfrm>
            <a:off x="152320" y="1741175"/>
            <a:ext cx="793128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Участники получат понимание и представление об успешных методах и инновационных решениях, применяемых на развитых энергорынках</a:t>
            </a: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Изучение развитой инфраструктуры, законодательства и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либерализованного</a:t>
            </a:r>
            <a:r>
              <a:rPr lang="ru-RU" dirty="0">
                <a:solidFill>
                  <a:srgbClr val="374151"/>
                </a:solidFill>
                <a:latin typeface="Söhne"/>
              </a:rPr>
              <a:t> энерго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рынка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Понимание механизмов трансграничной </a:t>
            </a:r>
            <a:r>
              <a:rPr lang="ru-RU" b="0" i="0" dirty="0" err="1">
                <a:solidFill>
                  <a:srgbClr val="374151"/>
                </a:solidFill>
                <a:effectLst/>
                <a:latin typeface="Söhne"/>
              </a:rPr>
              <a:t>энерготорговли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</a:p>
          <a:p>
            <a:pPr algn="l"/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и инициатив по энергоэффективности, таких как </a:t>
            </a:r>
          </a:p>
          <a:p>
            <a:pPr algn="l"/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системы централизованного теплоснабжения и </a:t>
            </a:r>
          </a:p>
          <a:p>
            <a:pPr algn="l"/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технологии интеллектуальных </a:t>
            </a:r>
            <a:r>
              <a:rPr lang="ru-RU" dirty="0">
                <a:solidFill>
                  <a:srgbClr val="374151"/>
                </a:solidFill>
                <a:latin typeface="Söhne"/>
              </a:rPr>
              <a:t>энерго</a:t>
            </a:r>
            <a:r>
              <a:rPr lang="ru-RU" b="0" i="0" dirty="0">
                <a:solidFill>
                  <a:srgbClr val="374151"/>
                </a:solidFill>
                <a:effectLst/>
                <a:latin typeface="Söhne"/>
              </a:rPr>
              <a:t>сетей</a:t>
            </a:r>
            <a:endParaRPr lang="en-US" dirty="0">
              <a:solidFill>
                <a:srgbClr val="374151"/>
              </a:solidFill>
              <a:latin typeface="Söhn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374151"/>
              </a:solidFill>
              <a:latin typeface="Söhn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374151"/>
              </a:solidFill>
              <a:latin typeface="Söhn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374151"/>
              </a:solidFill>
              <a:latin typeface="Söhn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374151"/>
              </a:solidFill>
              <a:latin typeface="Söhn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374151"/>
              </a:solidFill>
              <a:latin typeface="Söhn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74151"/>
                </a:solidFill>
                <a:effectLst/>
                <a:latin typeface="Söhne"/>
              </a:rPr>
              <a:t>Предлагаемое время и место проведения: одна из стран Скандинавского региона в середине </a:t>
            </a: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2024</a:t>
            </a:r>
            <a:r>
              <a:rPr lang="ru-RU" b="1" i="0" dirty="0">
                <a:solidFill>
                  <a:srgbClr val="374151"/>
                </a:solidFill>
                <a:effectLst/>
                <a:latin typeface="Söhne"/>
              </a:rPr>
              <a:t> г.</a:t>
            </a:r>
            <a:endParaRPr lang="en-US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CAFFF4-4F3C-A030-4048-C51683D698C4}"/>
              </a:ext>
            </a:extLst>
          </p:cNvPr>
          <p:cNvSpPr txBox="1">
            <a:spLocks/>
          </p:cNvSpPr>
          <p:nvPr/>
        </p:nvSpPr>
        <p:spPr>
          <a:xfrm>
            <a:off x="569993" y="156050"/>
            <a:ext cx="7682499" cy="7620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007DB7">
                    <a:lumMod val="75000"/>
                  </a:srgbClr>
                </a:solidFill>
                <a:latin typeface="Calibri" panose="020F0502020204030204"/>
              </a:rPr>
              <a:t>Учебно-ознакомительный тур для изучения решений в области устойчивой энергетики в других регионах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DB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4EBF3EE-0943-3342-AA61-8EFC62251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05" y="90709"/>
            <a:ext cx="950150" cy="9501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EA838B-7C6C-6E34-70F5-0BA88347A9AD}"/>
              </a:ext>
            </a:extLst>
          </p:cNvPr>
          <p:cNvSpPr/>
          <p:nvPr/>
        </p:nvSpPr>
        <p:spPr>
          <a:xfrm>
            <a:off x="-1" y="6636981"/>
            <a:ext cx="6420255" cy="22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04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518531-4BAC-17E7-025D-49731A9062D0}"/>
              </a:ext>
            </a:extLst>
          </p:cNvPr>
          <p:cNvSpPr txBox="1"/>
          <p:nvPr/>
        </p:nvSpPr>
        <p:spPr>
          <a:xfrm>
            <a:off x="606357" y="1859339"/>
            <a:ext cx="793128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sz="2400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sz="48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ru-RU" sz="4800" b="0" i="0">
                <a:solidFill>
                  <a:srgbClr val="374151"/>
                </a:solidFill>
                <a:effectLst/>
                <a:latin typeface="Söhne"/>
              </a:rPr>
              <a:t>Благодарим за </a:t>
            </a:r>
            <a:r>
              <a:rPr lang="ru-RU" sz="4800" b="0" i="0" dirty="0">
                <a:solidFill>
                  <a:srgbClr val="374151"/>
                </a:solidFill>
                <a:effectLst/>
                <a:latin typeface="Söhne"/>
              </a:rPr>
              <a:t>внимание</a:t>
            </a:r>
            <a:r>
              <a:rPr lang="en-US" sz="4800" b="0" i="0" dirty="0">
                <a:solidFill>
                  <a:srgbClr val="374151"/>
                </a:solidFill>
                <a:effectLst/>
                <a:latin typeface="Söhne"/>
              </a:rPr>
              <a:t>!</a:t>
            </a:r>
            <a:endParaRPr lang="en-US" sz="48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CAFFF4-4F3C-A030-4048-C51683D698C4}"/>
              </a:ext>
            </a:extLst>
          </p:cNvPr>
          <p:cNvSpPr txBox="1">
            <a:spLocks/>
          </p:cNvSpPr>
          <p:nvPr/>
        </p:nvSpPr>
        <p:spPr>
          <a:xfrm>
            <a:off x="667965" y="338801"/>
            <a:ext cx="7682499" cy="7620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DB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4EBF3EE-0943-3342-AA61-8EFC62251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05" y="90709"/>
            <a:ext cx="950150" cy="9501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EA838B-7C6C-6E34-70F5-0BA88347A9AD}"/>
              </a:ext>
            </a:extLst>
          </p:cNvPr>
          <p:cNvSpPr/>
          <p:nvPr/>
        </p:nvSpPr>
        <p:spPr>
          <a:xfrm>
            <a:off x="-1" y="6636981"/>
            <a:ext cx="6420255" cy="22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469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AD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7F29"/>
      </a:accent1>
      <a:accent2>
        <a:srgbClr val="007DB7"/>
      </a:accent2>
      <a:accent3>
        <a:srgbClr val="A5A5A5"/>
      </a:accent3>
      <a:accent4>
        <a:srgbClr val="FFC000"/>
      </a:accent4>
      <a:accent5>
        <a:srgbClr val="009FD6"/>
      </a:accent5>
      <a:accent6>
        <a:srgbClr val="8DC63F"/>
      </a:accent6>
      <a:hlink>
        <a:srgbClr val="6DCFF6"/>
      </a:hlink>
      <a:folHlink>
        <a:srgbClr val="E9532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WBG GEEDR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/>
          <a:tailEnd type="none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>
              <a:lumMod val="90000"/>
              <a:lumOff val="10000"/>
            </a:schemeClr>
          </a:solidFill>
          <a:prstDash val="solid"/>
          <a:round/>
          <a:headEnd type="none"/>
          <a:tailEnd type="triangle"/>
        </a:ln>
        <a:effectLst/>
      </a:spPr>
      <a:bodyPr/>
      <a:lstStyle/>
    </a:lnDef>
    <a:txDef>
      <a:spPr>
        <a:solidFill>
          <a:schemeClr val="bg1"/>
        </a:solidFill>
      </a:spPr>
      <a:bodyPr wrap="square" rtlCol="0">
        <a:spAutoFit/>
      </a:bodyPr>
      <a:lstStyle>
        <a:defPPr algn="ctr">
          <a:defRPr sz="110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NA Smack down_WaleedAlsuraih.pot [Compatibility Mode]" id="{261BAB89-1801-4C24-8452-229A40232CB0}" vid="{05F95141-70A3-45D9-8E33-0F693740E9D1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6" ma:contentTypeDescription="Create a new document." ma:contentTypeScope="" ma:versionID="a146991cc876cec1d754d84422dfc5b0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e9786f24088f1e24ae7b2ef756121c1d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79616B6D-1232-45C2-9C42-48F0B0CB0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a273d-d6ae-4788-9422-d2fa4deaadf4"/>
    <ds:schemaRef ds:uri="c0101cd4-d4a0-41a2-b320-d72d96077b7f"/>
    <ds:schemaRef ds:uri="c1fdd505-2570-46c2-bd04-3e0f2d874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1FE3A5-3F6A-49A2-8C28-64D9D3D34C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490453-5432-42C6-A352-E634B84C16C4}">
  <ds:schemaRefs>
    <ds:schemaRef ds:uri="c1fdd505-2570-46c2-bd04-3e0f2d874cf5"/>
    <ds:schemaRef ds:uri="e30a273d-d6ae-4788-9422-d2fa4deaadf4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c0101cd4-d4a0-41a2-b320-d72d96077b7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4553</TotalTime>
  <Words>504</Words>
  <Application>Microsoft Office PowerPoint</Application>
  <PresentationFormat>On-screen Show (4:3)</PresentationFormat>
  <Paragraphs>78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Andes ExtraLight</vt:lpstr>
      <vt:lpstr>Arial</vt:lpstr>
      <vt:lpstr>Arial Bold</vt:lpstr>
      <vt:lpstr>Calibri</vt:lpstr>
      <vt:lpstr>Calibri Light</vt:lpstr>
      <vt:lpstr>Open Sans</vt:lpstr>
      <vt:lpstr>Söhne</vt:lpstr>
      <vt:lpstr>Trebuchet MS</vt:lpstr>
      <vt:lpstr>Wingdings</vt:lpstr>
      <vt:lpstr>1_Office Theme</vt:lpstr>
      <vt:lpstr>2_Office Theme</vt:lpstr>
      <vt:lpstr>3_Office Theme</vt:lpstr>
      <vt:lpstr>5_Office Theme</vt:lpstr>
      <vt:lpstr>1_Custom Design</vt:lpstr>
      <vt:lpstr>WBG GEEDR Master</vt:lpstr>
      <vt:lpstr>6_Office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Sarin Abado</dc:creator>
  <cp:lastModifiedBy>Yeskendirova, Almagul</cp:lastModifiedBy>
  <cp:revision>28</cp:revision>
  <dcterms:created xsi:type="dcterms:W3CDTF">2019-11-08T09:34:02Z</dcterms:created>
  <dcterms:modified xsi:type="dcterms:W3CDTF">2023-05-16T04:02:19Z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0x0101006D424368B706EE4FB77F211FDCEB8A37</vt:lpwstr>
  </property>
  <property fmtid="{D5CDD505-2E9C-101B-9397-08002B2CF9AE}" pid="3" name="MSIP_Label_817d4574-7375-4d17-b29c-6e4c6df0fcb0_Enabled">
    <vt:lpwstr>true</vt:lpwstr>
  </property>
  <property fmtid="{D5CDD505-2E9C-101B-9397-08002B2CF9AE}" pid="4" name="MSIP_Label_817d4574-7375-4d17-b29c-6e4c6df0fcb0_SetDate">
    <vt:lpwstr>2023-05-12T01:16:10Z</vt:lpwstr>
  </property>
  <property fmtid="{D5CDD505-2E9C-101B-9397-08002B2CF9AE}" pid="5" name="MSIP_Label_817d4574-7375-4d17-b29c-6e4c6df0fcb0_Method">
    <vt:lpwstr>Standard</vt:lpwstr>
  </property>
  <property fmtid="{D5CDD505-2E9C-101B-9397-08002B2CF9AE}" pid="6" name="MSIP_Label_817d4574-7375-4d17-b29c-6e4c6df0fcb0_Name">
    <vt:lpwstr>ADB Internal</vt:lpwstr>
  </property>
  <property fmtid="{D5CDD505-2E9C-101B-9397-08002B2CF9AE}" pid="7" name="MSIP_Label_817d4574-7375-4d17-b29c-6e4c6df0fcb0_SiteId">
    <vt:lpwstr>9495d6bb-41c2-4c58-848f-92e52cf3d640</vt:lpwstr>
  </property>
  <property fmtid="{D5CDD505-2E9C-101B-9397-08002B2CF9AE}" pid="8" name="MSIP_Label_817d4574-7375-4d17-b29c-6e4c6df0fcb0_ActionId">
    <vt:lpwstr>bde44b8a-0049-4b3b-a449-88001a5e503a</vt:lpwstr>
  </property>
  <property fmtid="{D5CDD505-2E9C-101B-9397-08002B2CF9AE}" pid="9" name="MSIP_Label_817d4574-7375-4d17-b29c-6e4c6df0fcb0_ContentBits">
    <vt:lpwstr>2</vt:lpwstr>
  </property>
  <property fmtid="{D5CDD505-2E9C-101B-9397-08002B2CF9AE}" pid="10" name="ClassificationContentMarkingFooterLocations">
    <vt:lpwstr>1_Office Theme:5\2_Office Theme:5\3_Office Theme:5\5_Office Theme:7\1_Custom Design:3\WBG GEEDR Master:4\4_Office Theme:8\Default Theme:7\6_Office Theme:8\A4_RB_PPT:7</vt:lpwstr>
  </property>
  <property fmtid="{D5CDD505-2E9C-101B-9397-08002B2CF9AE}" pid="11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2" name="MediaServiceImageTags">
    <vt:lpwstr/>
  </property>
</Properties>
</file>