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25"/>
  </p:notesMasterIdLst>
  <p:handoutMasterIdLst>
    <p:handoutMasterId r:id="rId26"/>
  </p:handoutMasterIdLst>
  <p:sldIdLst>
    <p:sldId id="256" r:id="rId5"/>
    <p:sldId id="290" r:id="rId6"/>
    <p:sldId id="326" r:id="rId7"/>
    <p:sldId id="324" r:id="rId8"/>
    <p:sldId id="327" r:id="rId9"/>
    <p:sldId id="293" r:id="rId10"/>
    <p:sldId id="295" r:id="rId11"/>
    <p:sldId id="318" r:id="rId12"/>
    <p:sldId id="323" r:id="rId13"/>
    <p:sldId id="325" r:id="rId14"/>
    <p:sldId id="301" r:id="rId15"/>
    <p:sldId id="305" r:id="rId16"/>
    <p:sldId id="306" r:id="rId17"/>
    <p:sldId id="320" r:id="rId18"/>
    <p:sldId id="308" r:id="rId19"/>
    <p:sldId id="321" r:id="rId20"/>
    <p:sldId id="313" r:id="rId21"/>
    <p:sldId id="310" r:id="rId22"/>
    <p:sldId id="328" r:id="rId23"/>
    <p:sldId id="31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and Pladet" initials="RP" lastIdx="4" clrIdx="0">
    <p:extLst>
      <p:ext uri="{19B8F6BF-5375-455C-9EA6-DF929625EA0E}">
        <p15:presenceInfo xmlns:p15="http://schemas.microsoft.com/office/powerpoint/2012/main" userId="S::rpladet@adb.org::f1cf8a81-4017-41f0-88d8-8650fd3a1203" providerId="AD"/>
      </p:ext>
    </p:extLst>
  </p:cmAuthor>
  <p:cmAuthor id="2" name="Seung Duck Kim" initials="SDK" lastIdx="8" clrIdx="1">
    <p:extLst>
      <p:ext uri="{19B8F6BF-5375-455C-9EA6-DF929625EA0E}">
        <p15:presenceInfo xmlns:p15="http://schemas.microsoft.com/office/powerpoint/2012/main" userId="S::seungduckkim@adb.org::14a51a01-bc00-49ed-b8b3-56ebdd3aa9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DB515"/>
    <a:srgbClr val="00A1CB"/>
    <a:srgbClr val="8DC63F"/>
    <a:srgbClr val="E9532B"/>
    <a:srgbClr val="4472C4"/>
    <a:srgbClr val="1B2F62"/>
    <a:srgbClr val="606060"/>
    <a:srgbClr val="666666"/>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201" autoAdjust="0"/>
  </p:normalViewPr>
  <p:slideViewPr>
    <p:cSldViewPr snapToGrid="0" snapToObjects="1" showGuides="1">
      <p:cViewPr varScale="1">
        <p:scale>
          <a:sx n="57" d="100"/>
          <a:sy n="57" d="100"/>
        </p:scale>
        <p:origin x="1440" y="36"/>
      </p:cViewPr>
      <p:guideLst>
        <p:guide orient="horz" pos="2160"/>
        <p:guide pos="2856"/>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0DEEBBF7-5CE4-486E-A8B9-638560AE5660}" type="datetimeFigureOut">
              <a:rPr lang="en-PH" smtClean="0"/>
              <a:t>27/11/2023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53B2CE4-751F-0643-B4A7-F864325DF021}" type="datetimeFigureOut">
              <a:rPr lang="en-US" smtClean="0"/>
              <a:t>11/27/2023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2</a:t>
            </a:fld>
            <a:endParaRPr lang="en-US" dirty="0"/>
          </a:p>
        </p:txBody>
      </p:sp>
    </p:spTree>
    <p:extLst>
      <p:ext uri="{BB962C8B-B14F-4D97-AF65-F5344CB8AC3E}">
        <p14:creationId xmlns:p14="http://schemas.microsoft.com/office/powerpoint/2010/main" val="321440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3</a:t>
            </a:fld>
            <a:endParaRPr lang="en-US" dirty="0"/>
          </a:p>
        </p:txBody>
      </p:sp>
    </p:spTree>
    <p:extLst>
      <p:ext uri="{BB962C8B-B14F-4D97-AF65-F5344CB8AC3E}">
        <p14:creationId xmlns:p14="http://schemas.microsoft.com/office/powerpoint/2010/main" val="131794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4</a:t>
            </a:fld>
            <a:endParaRPr lang="en-US" dirty="0"/>
          </a:p>
        </p:txBody>
      </p:sp>
    </p:spTree>
    <p:extLst>
      <p:ext uri="{BB962C8B-B14F-4D97-AF65-F5344CB8AC3E}">
        <p14:creationId xmlns:p14="http://schemas.microsoft.com/office/powerpoint/2010/main" val="210755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5</a:t>
            </a:fld>
            <a:endParaRPr lang="en-US" dirty="0"/>
          </a:p>
        </p:txBody>
      </p:sp>
    </p:spTree>
    <p:extLst>
      <p:ext uri="{BB962C8B-B14F-4D97-AF65-F5344CB8AC3E}">
        <p14:creationId xmlns:p14="http://schemas.microsoft.com/office/powerpoint/2010/main" val="28731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066811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60857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45644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192088" y="1014413"/>
            <a:ext cx="4343463"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4654232" y="1014412"/>
            <a:ext cx="4343463"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098335" y="5169"/>
            <a:ext cx="785364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1</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098335" y="5169"/>
            <a:ext cx="785364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391250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832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2247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532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FA668B62-F34A-4FDF-9C19-9703981A14C9}"/>
              </a:ext>
            </a:extLst>
          </p:cNvPr>
          <p:cNvSpPr/>
          <p:nvPr userDrawn="1"/>
        </p:nvSpPr>
        <p:spPr>
          <a:xfrm rot="5400000">
            <a:off x="1399349" y="443484"/>
            <a:ext cx="365125" cy="3651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23635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8303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11660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77835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Graphic 6">
            <a:extLst>
              <a:ext uri="{FF2B5EF4-FFF2-40B4-BE49-F238E27FC236}">
                <a16:creationId xmlns:a16="http://schemas.microsoft.com/office/drawing/2014/main" id="{C2FB80BF-3F68-4314-A6B8-C77F180563B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813" y="78453"/>
            <a:ext cx="880208" cy="836441"/>
          </a:xfrm>
          <a:prstGeom prst="rect">
            <a:avLst/>
          </a:prstGeom>
        </p:spPr>
      </p:pic>
      <p:pic>
        <p:nvPicPr>
          <p:cNvPr id="8" name="Picture 12">
            <a:extLst>
              <a:ext uri="{FF2B5EF4-FFF2-40B4-BE49-F238E27FC236}">
                <a16:creationId xmlns:a16="http://schemas.microsoft.com/office/drawing/2014/main" id="{2A7DE88B-210E-4D73-8E85-E22BC3D0211A}"/>
              </a:ext>
            </a:extLst>
          </p:cNvPr>
          <p:cNvPicPr>
            <a:picLocks noChangeAspect="1"/>
          </p:cNvPicPr>
          <p:nvPr userDrawn="1"/>
        </p:nvPicPr>
        <p:blipFill>
          <a:blip r:embed="rId18"/>
          <a:stretch>
            <a:fillRect/>
          </a:stretch>
        </p:blipFill>
        <p:spPr>
          <a:xfrm>
            <a:off x="8248073" y="5944861"/>
            <a:ext cx="666895" cy="666895"/>
          </a:xfrm>
          <a:prstGeom prst="rect">
            <a:avLst/>
          </a:prstGeom>
        </p:spPr>
      </p:pic>
      <p:sp>
        <p:nvSpPr>
          <p:cNvPr id="9" name="MSIPCMContentMarking" descr="{&quot;HashCode&quot;:418872913,&quot;Placement&quot;:&quot;Footer&quot;,&quot;Top&quot;:520.68866,&quot;Left&quot;:0.0,&quot;SlideWidth&quot;:720,&quot;SlideHeight&quot;:540}">
            <a:extLst>
              <a:ext uri="{FF2B5EF4-FFF2-40B4-BE49-F238E27FC236}">
                <a16:creationId xmlns:a16="http://schemas.microsoft.com/office/drawing/2014/main" id="{5AFAA0DB-2830-4F91-9A20-A572B479E4DE}"/>
              </a:ext>
            </a:extLst>
          </p:cNvPr>
          <p:cNvSpPr txBox="1"/>
          <p:nvPr userDrawn="1"/>
        </p:nvSpPr>
        <p:spPr>
          <a:xfrm>
            <a:off x="0" y="6612746"/>
            <a:ext cx="6534359" cy="245254"/>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0000"/>
                </a:solidFill>
                <a:latin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1146163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3" r:id="rId12"/>
    <p:sldLayoutId id="2147483661" r:id="rId13"/>
    <p:sldLayoutId id="214748366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3"/>
          <a:stretch>
            <a:fillRect/>
          </a:stretch>
        </p:blipFill>
        <p:spPr>
          <a:xfrm>
            <a:off x="379211" y="375773"/>
            <a:ext cx="759788" cy="759788"/>
          </a:xfrm>
          <a:prstGeom prst="rect">
            <a:avLst/>
          </a:prstGeom>
        </p:spPr>
      </p:pic>
      <p:sp>
        <p:nvSpPr>
          <p:cNvPr id="4" name="Title 1">
            <a:extLst>
              <a:ext uri="{FF2B5EF4-FFF2-40B4-BE49-F238E27FC236}">
                <a16:creationId xmlns:a16="http://schemas.microsoft.com/office/drawing/2014/main" id="{A39CE7BE-1098-4B34-B384-E4F22D364BF4}"/>
              </a:ext>
            </a:extLst>
          </p:cNvPr>
          <p:cNvSpPr txBox="1">
            <a:spLocks/>
          </p:cNvSpPr>
          <p:nvPr/>
        </p:nvSpPr>
        <p:spPr>
          <a:xfrm>
            <a:off x="191923" y="2061624"/>
            <a:ext cx="4770221" cy="3826220"/>
          </a:xfrm>
          <a:prstGeom prst="rect">
            <a:avLst/>
          </a:prstGeom>
        </p:spPr>
        <p:txBody>
          <a:bodyPr anchor="t">
            <a:normAutofit fontScale="250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71450" indent="-171450">
              <a:buFont typeface="Wingdings" panose="05000000000000000000" pitchFamily="2" charset="2"/>
              <a:buChar char="ü"/>
            </a:pPr>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pPr>
              <a:lnSpc>
                <a:spcPct val="120000"/>
              </a:lnSpc>
            </a:pPr>
            <a:endParaRPr lang="en-US" sz="2600" b="0" dirty="0">
              <a:solidFill>
                <a:srgbClr val="0070C0"/>
              </a:solidFill>
              <a:latin typeface="Arial" panose="020B0604020202020204" pitchFamily="34" charset="0"/>
              <a:cs typeface="Arial" panose="020B0604020202020204" pitchFamily="34" charset="0"/>
            </a:endParaRPr>
          </a:p>
          <a:p>
            <a:pPr>
              <a:lnSpc>
                <a:spcPct val="120000"/>
              </a:lnSpc>
            </a:pPr>
            <a:endParaRPr lang="en-US" sz="4600" b="0" dirty="0">
              <a:solidFill>
                <a:srgbClr val="0070C0"/>
              </a:solidFill>
              <a:latin typeface="Arial" panose="020B0604020202020204" pitchFamily="34" charset="0"/>
              <a:cs typeface="Arial" panose="020B0604020202020204" pitchFamily="34" charset="0"/>
            </a:endParaRPr>
          </a:p>
          <a:p>
            <a:pPr>
              <a:lnSpc>
                <a:spcPct val="107000"/>
              </a:lnSpc>
              <a:spcAft>
                <a:spcPts val="800"/>
              </a:spcAft>
            </a:pPr>
            <a:r>
              <a:rPr lang="ru-RU" sz="12800" b="1" dirty="0">
                <a:solidFill>
                  <a:srgbClr val="000000"/>
                </a:solidFill>
                <a:effectLst/>
                <a:latin typeface="Aptos" panose="020B0004020202020204" pitchFamily="34" charset="0"/>
                <a:ea typeface="Arial" panose="020B0604020202020204" pitchFamily="34" charset="0"/>
                <a:cs typeface="Arial" panose="020B0604020202020204" pitchFamily="34" charset="0"/>
              </a:rPr>
              <a:t>Сегодняшний ландшафт энергетической отрасли региона ЦАРЭС</a:t>
            </a:r>
            <a:endParaRPr lang="en-US" sz="12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pPr>
            <a:r>
              <a:rPr lang="ru-RU" sz="5600" b="0" dirty="0">
                <a:solidFill>
                  <a:srgbClr val="0070C0"/>
                </a:solidFill>
                <a:latin typeface="Arial" panose="020B0604020202020204" pitchFamily="34" charset="0"/>
                <a:cs typeface="Arial" panose="020B0604020202020204" pitchFamily="34" charset="0"/>
              </a:rPr>
              <a:t>Энергетический инвестиционный форум ЦАРЭС</a:t>
            </a:r>
          </a:p>
          <a:p>
            <a:pPr>
              <a:lnSpc>
                <a:spcPct val="120000"/>
              </a:lnSpc>
            </a:pPr>
            <a:endParaRPr lang="ru-RU" sz="5600" b="0" dirty="0">
              <a:solidFill>
                <a:srgbClr val="0070C0"/>
              </a:solidFill>
              <a:latin typeface="Arial" panose="020B0604020202020204" pitchFamily="34" charset="0"/>
              <a:cs typeface="Arial" panose="020B0604020202020204" pitchFamily="34" charset="0"/>
            </a:endParaRPr>
          </a:p>
          <a:p>
            <a:pPr>
              <a:lnSpc>
                <a:spcPct val="120000"/>
              </a:lnSpc>
            </a:pPr>
            <a:r>
              <a:rPr lang="ru-RU" sz="5600" b="0" dirty="0">
                <a:latin typeface="Arial" panose="020B0604020202020204" pitchFamily="34" charset="0"/>
                <a:cs typeface="Arial" panose="020B0604020202020204" pitchFamily="34" charset="0"/>
              </a:rPr>
              <a:t>28 ноября, г. Тбилиси, Грузия</a:t>
            </a:r>
          </a:p>
          <a:p>
            <a:pPr>
              <a:lnSpc>
                <a:spcPct val="120000"/>
              </a:lnSpc>
            </a:pPr>
            <a:r>
              <a:rPr lang="ru-RU" sz="5600" b="0" dirty="0">
                <a:latin typeface="Arial" panose="020B0604020202020204" pitchFamily="34" charset="0"/>
                <a:cs typeface="Arial" panose="020B0604020202020204" pitchFamily="34" charset="0"/>
              </a:rPr>
              <a:t>Мартин </a:t>
            </a:r>
            <a:r>
              <a:rPr lang="ru-RU" sz="5600" b="0" dirty="0" err="1">
                <a:latin typeface="Arial" panose="020B0604020202020204" pitchFamily="34" charset="0"/>
                <a:cs typeface="Arial" panose="020B0604020202020204" pitchFamily="34" charset="0"/>
              </a:rPr>
              <a:t>Соммерсет</a:t>
            </a:r>
            <a:r>
              <a:rPr lang="ru-RU" sz="5600" b="0" dirty="0">
                <a:latin typeface="Arial" panose="020B0604020202020204" pitchFamily="34" charset="0"/>
                <a:cs typeface="Arial" panose="020B0604020202020204" pitchFamily="34" charset="0"/>
              </a:rPr>
              <a:t> </a:t>
            </a:r>
            <a:r>
              <a:rPr lang="ru-RU" sz="5600" b="0" dirty="0" err="1">
                <a:latin typeface="Arial" panose="020B0604020202020204" pitchFamily="34" charset="0"/>
                <a:cs typeface="Arial" panose="020B0604020202020204" pitchFamily="34" charset="0"/>
              </a:rPr>
              <a:t>Джаер</a:t>
            </a:r>
            <a:r>
              <a:rPr lang="ru-RU" sz="5600" b="0" dirty="0">
                <a:latin typeface="Arial" panose="020B0604020202020204" pitchFamily="34" charset="0"/>
                <a:cs typeface="Arial" panose="020B0604020202020204" pitchFamily="34" charset="0"/>
              </a:rPr>
              <a:t>, АБР</a:t>
            </a:r>
            <a:endParaRPr lang="en-US" sz="5600" b="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192E8FB-F706-4906-8567-5A57C08A1BA0}"/>
              </a:ext>
            </a:extLst>
          </p:cNvPr>
          <p:cNvPicPr>
            <a:picLocks noChangeAspect="1"/>
          </p:cNvPicPr>
          <p:nvPr/>
        </p:nvPicPr>
        <p:blipFill>
          <a:blip r:embed="rId4"/>
          <a:stretch>
            <a:fillRect/>
          </a:stretch>
        </p:blipFill>
        <p:spPr>
          <a:xfrm>
            <a:off x="4962144" y="0"/>
            <a:ext cx="4181856" cy="6858000"/>
          </a:xfrm>
          <a:prstGeom prst="rect">
            <a:avLst/>
          </a:prstGeom>
        </p:spPr>
      </p:pic>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9" name="Content Placeholder 8" descr="A city with smoke stacks and mountains&#10;&#10;Description automatically generated">
            <a:extLst>
              <a:ext uri="{FF2B5EF4-FFF2-40B4-BE49-F238E27FC236}">
                <a16:creationId xmlns:a16="http://schemas.microsoft.com/office/drawing/2014/main" id="{50DA6AD3-FA68-4B44-17F6-F185586A4DD1}"/>
              </a:ext>
            </a:extLst>
          </p:cNvPr>
          <p:cNvPicPr>
            <a:picLocks noGrp="1" noChangeAspect="1"/>
          </p:cNvPicPr>
          <p:nvPr>
            <p:ph idx="1"/>
          </p:nvPr>
        </p:nvPicPr>
        <p:blipFill rotWithShape="1">
          <a:blip r:embed="rId2"/>
          <a:srcRect t="2402" b="10546"/>
          <a:stretch/>
        </p:blipFill>
        <p:spPr>
          <a:xfrm>
            <a:off x="-1" y="851783"/>
            <a:ext cx="9143999" cy="6006217"/>
          </a:xfrm>
        </p:spPr>
      </p:pic>
      <p:sp>
        <p:nvSpPr>
          <p:cNvPr id="12" name="Rectangle 11">
            <a:extLst>
              <a:ext uri="{FF2B5EF4-FFF2-40B4-BE49-F238E27FC236}">
                <a16:creationId xmlns:a16="http://schemas.microsoft.com/office/drawing/2014/main" id="{42AE2419-8072-8615-8614-4A1034C216AF}"/>
              </a:ext>
            </a:extLst>
          </p:cNvPr>
          <p:cNvSpPr/>
          <p:nvPr/>
        </p:nvSpPr>
        <p:spPr>
          <a:xfrm>
            <a:off x="0" y="0"/>
            <a:ext cx="9144000" cy="995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A48C36-3806-F676-0953-B0B70C9D7DA6}"/>
              </a:ext>
            </a:extLst>
          </p:cNvPr>
          <p:cNvSpPr txBox="1"/>
          <p:nvPr/>
        </p:nvSpPr>
        <p:spPr>
          <a:xfrm>
            <a:off x="1183919" y="2113174"/>
            <a:ext cx="7331431" cy="3416320"/>
          </a:xfrm>
          <a:prstGeom prst="rect">
            <a:avLst/>
          </a:prstGeom>
          <a:solidFill>
            <a:schemeClr val="bg1">
              <a:alpha val="66000"/>
            </a:schemeClr>
          </a:solidFill>
        </p:spPr>
        <p:txBody>
          <a:bodyPr wrap="none" rtlCol="0">
            <a:spAutoFit/>
          </a:bodyPr>
          <a:lstStyle/>
          <a:p>
            <a:pPr marL="742950" indent="-742950">
              <a:buFont typeface="+mj-lt"/>
              <a:buAutoNum type="arabicPeriod"/>
            </a:pPr>
            <a:r>
              <a:rPr lang="ru-RU" sz="3600" dirty="0"/>
              <a:t>Оперативное развёртывание</a:t>
            </a:r>
            <a:endParaRPr lang="en-US" sz="3600" dirty="0"/>
          </a:p>
          <a:p>
            <a:pPr marL="742950" indent="-742950">
              <a:buFont typeface="+mj-lt"/>
              <a:buAutoNum type="arabicPeriod"/>
            </a:pPr>
            <a:r>
              <a:rPr lang="ru-RU" sz="3600" dirty="0"/>
              <a:t>Усовершенствованная </a:t>
            </a:r>
          </a:p>
          <a:p>
            <a:r>
              <a:rPr lang="ru-RU" sz="3600" dirty="0"/>
              <a:t>энергетическая безопасность</a:t>
            </a:r>
            <a:endParaRPr lang="en-US" sz="3600" dirty="0"/>
          </a:p>
          <a:p>
            <a:pPr marL="742950" indent="-742950">
              <a:buFont typeface="+mj-lt"/>
              <a:buAutoNum type="arabicPeriod"/>
            </a:pPr>
            <a:r>
              <a:rPr lang="ru-RU" sz="3600" dirty="0"/>
              <a:t>Долгосрочная экономия средств</a:t>
            </a:r>
            <a:endParaRPr lang="en-US" sz="3600" dirty="0"/>
          </a:p>
          <a:p>
            <a:pPr marL="742950" indent="-742950">
              <a:buFont typeface="+mj-lt"/>
              <a:buAutoNum type="arabicPeriod"/>
            </a:pPr>
            <a:r>
              <a:rPr lang="ru-RU" sz="3600" dirty="0"/>
              <a:t>Преимущества для здоровья и </a:t>
            </a:r>
          </a:p>
          <a:p>
            <a:r>
              <a:rPr lang="ru-RU" sz="3600" dirty="0"/>
              <a:t>климата</a:t>
            </a:r>
            <a:endParaRPr lang="en-US" sz="3600" dirty="0"/>
          </a:p>
        </p:txBody>
      </p:sp>
      <p:sp>
        <p:nvSpPr>
          <p:cNvPr id="6" name="TextBox 5">
            <a:extLst>
              <a:ext uri="{FF2B5EF4-FFF2-40B4-BE49-F238E27FC236}">
                <a16:creationId xmlns:a16="http://schemas.microsoft.com/office/drawing/2014/main" id="{E8F93ED5-DB25-A00D-5277-9EC56376079B}"/>
              </a:ext>
            </a:extLst>
          </p:cNvPr>
          <p:cNvSpPr txBox="1"/>
          <p:nvPr/>
        </p:nvSpPr>
        <p:spPr>
          <a:xfrm>
            <a:off x="1" y="-81150"/>
            <a:ext cx="9143999" cy="892552"/>
          </a:xfrm>
          <a:prstGeom prst="rect">
            <a:avLst/>
          </a:prstGeom>
          <a:solidFill>
            <a:schemeClr val="bg1"/>
          </a:solidFill>
        </p:spPr>
        <p:txBody>
          <a:bodyPr wrap="square" rtlCol="0">
            <a:spAutoFit/>
          </a:bodyPr>
          <a:lstStyle/>
          <a:p>
            <a:r>
              <a:rPr lang="ru-RU" sz="2800" dirty="0"/>
              <a:t>Конкурентное предложение по экологичной энергии?</a:t>
            </a:r>
            <a:endParaRPr lang="en-US" dirty="0"/>
          </a:p>
          <a:p>
            <a:r>
              <a:rPr lang="en-US" sz="1200" dirty="0"/>
              <a:t>(</a:t>
            </a:r>
            <a:r>
              <a:rPr lang="ru-RU" sz="1200" dirty="0"/>
              <a:t>Ниже приведена картинка, сгенерированная искусственным интеллектом по запросу «Будущее энергетики, вырабатываемой в регионе ЦАРЭС на ископаемом топливе»</a:t>
            </a:r>
            <a:r>
              <a:rPr lang="en-US" sz="1200" dirty="0"/>
              <a:t> ©Dall-E)</a:t>
            </a:r>
            <a:endParaRPr lang="en-US" dirty="0"/>
          </a:p>
        </p:txBody>
      </p:sp>
    </p:spTree>
    <p:extLst>
      <p:ext uri="{BB962C8B-B14F-4D97-AF65-F5344CB8AC3E}">
        <p14:creationId xmlns:p14="http://schemas.microsoft.com/office/powerpoint/2010/main" val="317334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5550-B76C-91B6-C4CC-747C539B1CF9}"/>
              </a:ext>
            </a:extLst>
          </p:cNvPr>
          <p:cNvSpPr>
            <a:spLocks noGrp="1"/>
          </p:cNvSpPr>
          <p:nvPr>
            <p:ph type="title"/>
          </p:nvPr>
        </p:nvSpPr>
        <p:spPr>
          <a:xfrm>
            <a:off x="942523" y="136524"/>
            <a:ext cx="8201477" cy="1325563"/>
          </a:xfrm>
        </p:spPr>
        <p:txBody>
          <a:bodyPr>
            <a:normAutofit fontScale="90000"/>
          </a:bodyPr>
          <a:lstStyle/>
          <a:p>
            <a:r>
              <a:rPr lang="ru-RU" sz="3600" dirty="0"/>
              <a:t>Реалии рынка: Влияние глобальных колебаний рынка на возобновляемую энергетику</a:t>
            </a:r>
            <a:endParaRPr lang="en-US" sz="3600" dirty="0"/>
          </a:p>
        </p:txBody>
      </p:sp>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ru-RU" b="1" dirty="0"/>
              <a:t>Глобальный индекс фондового рынка по чистой энергии </a:t>
            </a:r>
            <a:endParaRPr lang="en-US" b="1" dirty="0"/>
          </a:p>
        </p:txBody>
      </p:sp>
      <p:sp>
        <p:nvSpPr>
          <p:cNvPr id="10" name="TextBox 9">
            <a:extLst>
              <a:ext uri="{FF2B5EF4-FFF2-40B4-BE49-F238E27FC236}">
                <a16:creationId xmlns:a16="http://schemas.microsoft.com/office/drawing/2014/main" id="{9F906D48-D164-2379-EF74-C7434B60038C}"/>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Tree>
    <p:extLst>
      <p:ext uri="{BB962C8B-B14F-4D97-AF65-F5344CB8AC3E}">
        <p14:creationId xmlns:p14="http://schemas.microsoft.com/office/powerpoint/2010/main" val="213130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ru-RU" b="1" dirty="0"/>
              <a:t>Глобальный индекс фондового рынка по чистой энергии </a:t>
            </a:r>
            <a:endParaRPr lang="en-US" b="1" dirty="0"/>
          </a:p>
        </p:txBody>
      </p:sp>
      <p:sp>
        <p:nvSpPr>
          <p:cNvPr id="7" name="TextBox 6">
            <a:extLst>
              <a:ext uri="{FF2B5EF4-FFF2-40B4-BE49-F238E27FC236}">
                <a16:creationId xmlns:a16="http://schemas.microsoft.com/office/drawing/2014/main" id="{6C0AF096-0E84-CD9C-33C9-10E861D7D7F8}"/>
              </a:ext>
            </a:extLst>
          </p:cNvPr>
          <p:cNvSpPr txBox="1"/>
          <p:nvPr/>
        </p:nvSpPr>
        <p:spPr>
          <a:xfrm rot="20159152">
            <a:off x="4582487" y="2539183"/>
            <a:ext cx="2053767" cy="584775"/>
          </a:xfrm>
          <a:prstGeom prst="rect">
            <a:avLst/>
          </a:prstGeom>
          <a:noFill/>
        </p:spPr>
        <p:txBody>
          <a:bodyPr wrap="none" rtlCol="0">
            <a:spAutoFit/>
          </a:bodyPr>
          <a:lstStyle/>
          <a:p>
            <a:r>
              <a:rPr lang="ru-RU" sz="3200" b="1" dirty="0">
                <a:solidFill>
                  <a:srgbClr val="002060"/>
                </a:solidFill>
              </a:rPr>
              <a:t>Эйфория</a:t>
            </a:r>
            <a:r>
              <a:rPr lang="en-US" sz="3200" b="1" dirty="0">
                <a:solidFill>
                  <a:srgbClr val="002060"/>
                </a:solidFill>
              </a:rPr>
              <a:t>!!</a:t>
            </a:r>
          </a:p>
        </p:txBody>
      </p:sp>
      <p:pic>
        <p:nvPicPr>
          <p:cNvPr id="15" name="Picture 14">
            <a:extLst>
              <a:ext uri="{FF2B5EF4-FFF2-40B4-BE49-F238E27FC236}">
                <a16:creationId xmlns:a16="http://schemas.microsoft.com/office/drawing/2014/main" id="{689F1423-5497-BAA9-D99B-6027FFC90E66}"/>
              </a:ext>
            </a:extLst>
          </p:cNvPr>
          <p:cNvPicPr>
            <a:picLocks noChangeAspect="1"/>
          </p:cNvPicPr>
          <p:nvPr/>
        </p:nvPicPr>
        <p:blipFill rotWithShape="1">
          <a:blip r:embed="rId3"/>
          <a:srcRect l="62825"/>
          <a:stretch/>
        </p:blipFill>
        <p:spPr>
          <a:xfrm>
            <a:off x="5313679" y="2897850"/>
            <a:ext cx="1244237" cy="2182557"/>
          </a:xfrm>
          <a:prstGeom prst="rect">
            <a:avLst/>
          </a:prstGeom>
        </p:spPr>
      </p:pic>
      <p:sp>
        <p:nvSpPr>
          <p:cNvPr id="16" name="TextBox 15">
            <a:extLst>
              <a:ext uri="{FF2B5EF4-FFF2-40B4-BE49-F238E27FC236}">
                <a16:creationId xmlns:a16="http://schemas.microsoft.com/office/drawing/2014/main" id="{A70B3CF1-0AB5-6931-4B26-60FA719C011F}"/>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
        <p:nvSpPr>
          <p:cNvPr id="23" name="Title 1">
            <a:extLst>
              <a:ext uri="{FF2B5EF4-FFF2-40B4-BE49-F238E27FC236}">
                <a16:creationId xmlns:a16="http://schemas.microsoft.com/office/drawing/2014/main" id="{28A27533-5EF3-32FF-C476-2F7F12A3BFE5}"/>
              </a:ext>
            </a:extLst>
          </p:cNvPr>
          <p:cNvSpPr>
            <a:spLocks noGrp="1"/>
          </p:cNvSpPr>
          <p:nvPr>
            <p:ph type="title"/>
          </p:nvPr>
        </p:nvSpPr>
        <p:spPr>
          <a:xfrm>
            <a:off x="942523" y="349888"/>
            <a:ext cx="7886700" cy="1325563"/>
          </a:xfrm>
        </p:spPr>
        <p:txBody>
          <a:bodyPr>
            <a:noAutofit/>
          </a:bodyPr>
          <a:lstStyle/>
          <a:p>
            <a:r>
              <a:rPr lang="ru-RU" sz="3600" dirty="0"/>
              <a:t>Реалии рынка: Влияние глобальных колебаний рынка на возобновляемую энергетику</a:t>
            </a:r>
            <a:endParaRPr lang="en-US" sz="3600" dirty="0"/>
          </a:p>
        </p:txBody>
      </p:sp>
    </p:spTree>
    <p:extLst>
      <p:ext uri="{BB962C8B-B14F-4D97-AF65-F5344CB8AC3E}">
        <p14:creationId xmlns:p14="http://schemas.microsoft.com/office/powerpoint/2010/main" val="206971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ru-RU" b="1" dirty="0"/>
              <a:t>Глобальный индекс фондового рынка по чистой энергии</a:t>
            </a:r>
            <a:endParaRPr lang="en-US" b="1" dirty="0"/>
          </a:p>
        </p:txBody>
      </p:sp>
      <p:sp>
        <p:nvSpPr>
          <p:cNvPr id="7" name="TextBox 6">
            <a:extLst>
              <a:ext uri="{FF2B5EF4-FFF2-40B4-BE49-F238E27FC236}">
                <a16:creationId xmlns:a16="http://schemas.microsoft.com/office/drawing/2014/main" id="{6C0AF096-0E84-CD9C-33C9-10E861D7D7F8}"/>
              </a:ext>
            </a:extLst>
          </p:cNvPr>
          <p:cNvSpPr txBox="1"/>
          <p:nvPr/>
        </p:nvSpPr>
        <p:spPr>
          <a:xfrm rot="2260402">
            <a:off x="6661041" y="3044410"/>
            <a:ext cx="2208874" cy="584775"/>
          </a:xfrm>
          <a:prstGeom prst="rect">
            <a:avLst/>
          </a:prstGeom>
          <a:noFill/>
        </p:spPr>
        <p:txBody>
          <a:bodyPr wrap="none" rtlCol="0">
            <a:spAutoFit/>
          </a:bodyPr>
          <a:lstStyle/>
          <a:p>
            <a:r>
              <a:rPr lang="ru-RU" sz="3200" b="1" dirty="0">
                <a:solidFill>
                  <a:srgbClr val="C00000"/>
                </a:solidFill>
              </a:rPr>
              <a:t>Реальность</a:t>
            </a:r>
            <a:endParaRPr lang="en-US" sz="3200" b="1" dirty="0">
              <a:solidFill>
                <a:srgbClr val="C00000"/>
              </a:solidFill>
            </a:endParaRPr>
          </a:p>
        </p:txBody>
      </p:sp>
      <p:pic>
        <p:nvPicPr>
          <p:cNvPr id="15" name="Picture 14">
            <a:extLst>
              <a:ext uri="{FF2B5EF4-FFF2-40B4-BE49-F238E27FC236}">
                <a16:creationId xmlns:a16="http://schemas.microsoft.com/office/drawing/2014/main" id="{689F1423-5497-BAA9-D99B-6027FFC90E66}"/>
              </a:ext>
            </a:extLst>
          </p:cNvPr>
          <p:cNvPicPr>
            <a:picLocks noChangeAspect="1"/>
          </p:cNvPicPr>
          <p:nvPr/>
        </p:nvPicPr>
        <p:blipFill rotWithShape="1">
          <a:blip r:embed="rId3"/>
          <a:srcRect l="62825"/>
          <a:stretch/>
        </p:blipFill>
        <p:spPr>
          <a:xfrm rot="19613804" flipV="1">
            <a:off x="6864532" y="2787949"/>
            <a:ext cx="1244237" cy="2234793"/>
          </a:xfrm>
          <a:prstGeom prst="rect">
            <a:avLst/>
          </a:prstGeom>
        </p:spPr>
      </p:pic>
      <p:sp>
        <p:nvSpPr>
          <p:cNvPr id="16" name="TextBox 15">
            <a:extLst>
              <a:ext uri="{FF2B5EF4-FFF2-40B4-BE49-F238E27FC236}">
                <a16:creationId xmlns:a16="http://schemas.microsoft.com/office/drawing/2014/main" id="{A70B3CF1-0AB5-6931-4B26-60FA719C011F}"/>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
        <p:nvSpPr>
          <p:cNvPr id="12" name="Title 1">
            <a:extLst>
              <a:ext uri="{FF2B5EF4-FFF2-40B4-BE49-F238E27FC236}">
                <a16:creationId xmlns:a16="http://schemas.microsoft.com/office/drawing/2014/main" id="{B8E647B5-080A-73F9-1AA3-4CC24FA9DE62}"/>
              </a:ext>
            </a:extLst>
          </p:cNvPr>
          <p:cNvSpPr txBox="1">
            <a:spLocks/>
          </p:cNvSpPr>
          <p:nvPr/>
        </p:nvSpPr>
        <p:spPr>
          <a:xfrm>
            <a:off x="942523" y="349888"/>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400" dirty="0"/>
              <a:t>Реалии рынка: Влияние глобальных колебаний рынка </a:t>
            </a:r>
            <a:r>
              <a:rPr lang="ru-RU" dirty="0"/>
              <a:t>н</a:t>
            </a:r>
            <a:r>
              <a:rPr lang="ru-RU" sz="4400" dirty="0"/>
              <a:t>а возобновляемую энергетику</a:t>
            </a:r>
            <a:endParaRPr lang="en-US" dirty="0"/>
          </a:p>
        </p:txBody>
      </p:sp>
    </p:spTree>
    <p:extLst>
      <p:ext uri="{BB962C8B-B14F-4D97-AF65-F5344CB8AC3E}">
        <p14:creationId xmlns:p14="http://schemas.microsoft.com/office/powerpoint/2010/main" val="242483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D2CED7-6EFF-6CEA-3573-1434DB2F9235}"/>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7" name="TextBox 6">
            <a:extLst>
              <a:ext uri="{FF2B5EF4-FFF2-40B4-BE49-F238E27FC236}">
                <a16:creationId xmlns:a16="http://schemas.microsoft.com/office/drawing/2014/main" id="{5BDD41E6-859E-8844-FDC0-035B7AB920FA}"/>
              </a:ext>
            </a:extLst>
          </p:cNvPr>
          <p:cNvSpPr txBox="1"/>
          <p:nvPr/>
        </p:nvSpPr>
        <p:spPr>
          <a:xfrm>
            <a:off x="1031959" y="1568992"/>
            <a:ext cx="7886699" cy="646331"/>
          </a:xfrm>
          <a:prstGeom prst="rect">
            <a:avLst/>
          </a:prstGeom>
          <a:solidFill>
            <a:srgbClr val="FDB515"/>
          </a:solidFill>
        </p:spPr>
        <p:txBody>
          <a:bodyPr wrap="square" rtlCol="0">
            <a:spAutoFit/>
          </a:bodyPr>
          <a:lstStyle/>
          <a:p>
            <a:r>
              <a:rPr lang="ru-RU" b="1" dirty="0"/>
              <a:t>Чистый прирост мощности возобновляемых источников электроэнергии по технологиям, на глобальном уровне</a:t>
            </a:r>
            <a:endParaRPr lang="en-US" b="1" dirty="0"/>
          </a:p>
        </p:txBody>
      </p:sp>
      <p:sp>
        <p:nvSpPr>
          <p:cNvPr id="12" name="Title 1">
            <a:extLst>
              <a:ext uri="{FF2B5EF4-FFF2-40B4-BE49-F238E27FC236}">
                <a16:creationId xmlns:a16="http://schemas.microsoft.com/office/drawing/2014/main" id="{F17440F8-6992-8D1E-B4CA-B3973FD8226D}"/>
              </a:ext>
            </a:extLst>
          </p:cNvPr>
          <p:cNvSpPr txBox="1">
            <a:spLocks/>
          </p:cNvSpPr>
          <p:nvPr/>
        </p:nvSpPr>
        <p:spPr>
          <a:xfrm>
            <a:off x="902753" y="132237"/>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Эйфория: Рекордно высокое развертывание источников возобновляемой энергетики в мире</a:t>
            </a:r>
            <a:endParaRPr lang="en-US" dirty="0"/>
          </a:p>
        </p:txBody>
      </p:sp>
      <p:pic>
        <p:nvPicPr>
          <p:cNvPr id="3" name="Picture 2">
            <a:extLst>
              <a:ext uri="{FF2B5EF4-FFF2-40B4-BE49-F238E27FC236}">
                <a16:creationId xmlns:a16="http://schemas.microsoft.com/office/drawing/2014/main" id="{B7DDD709-9FA9-0C81-EBB3-231CD326D951}"/>
              </a:ext>
            </a:extLst>
          </p:cNvPr>
          <p:cNvPicPr>
            <a:picLocks noChangeAspect="1"/>
          </p:cNvPicPr>
          <p:nvPr/>
        </p:nvPicPr>
        <p:blipFill rotWithShape="1">
          <a:blip r:embed="rId2"/>
          <a:srcRect l="81439"/>
          <a:stretch/>
        </p:blipFill>
        <p:spPr>
          <a:xfrm>
            <a:off x="6665323" y="2158710"/>
            <a:ext cx="1576964" cy="3886200"/>
          </a:xfrm>
          <a:prstGeom prst="rect">
            <a:avLst/>
          </a:prstGeom>
        </p:spPr>
      </p:pic>
      <p:pic>
        <p:nvPicPr>
          <p:cNvPr id="4" name="Picture 3">
            <a:extLst>
              <a:ext uri="{FF2B5EF4-FFF2-40B4-BE49-F238E27FC236}">
                <a16:creationId xmlns:a16="http://schemas.microsoft.com/office/drawing/2014/main" id="{D2FB399F-934B-DEB2-BD40-1BE15B16AAE7}"/>
              </a:ext>
            </a:extLst>
          </p:cNvPr>
          <p:cNvPicPr>
            <a:picLocks noChangeAspect="1"/>
          </p:cNvPicPr>
          <p:nvPr/>
        </p:nvPicPr>
        <p:blipFill rotWithShape="1">
          <a:blip r:embed="rId2"/>
          <a:srcRect r="33386"/>
          <a:stretch/>
        </p:blipFill>
        <p:spPr>
          <a:xfrm>
            <a:off x="1031960" y="2161593"/>
            <a:ext cx="5655443" cy="3883317"/>
          </a:xfrm>
          <a:prstGeom prst="rect">
            <a:avLst/>
          </a:prstGeom>
        </p:spPr>
      </p:pic>
      <p:sp>
        <p:nvSpPr>
          <p:cNvPr id="8" name="TextBox 7">
            <a:extLst>
              <a:ext uri="{FF2B5EF4-FFF2-40B4-BE49-F238E27FC236}">
                <a16:creationId xmlns:a16="http://schemas.microsoft.com/office/drawing/2014/main" id="{66D13579-58E1-067C-549A-67177CBE8DA9}"/>
              </a:ext>
            </a:extLst>
          </p:cNvPr>
          <p:cNvSpPr txBox="1"/>
          <p:nvPr/>
        </p:nvSpPr>
        <p:spPr>
          <a:xfrm>
            <a:off x="5672253" y="5677179"/>
            <a:ext cx="853936" cy="276999"/>
          </a:xfrm>
          <a:prstGeom prst="rect">
            <a:avLst/>
          </a:prstGeom>
          <a:solidFill>
            <a:schemeClr val="bg1"/>
          </a:solidFill>
        </p:spPr>
        <p:txBody>
          <a:bodyPr wrap="square" rtlCol="0">
            <a:spAutoFit/>
          </a:bodyPr>
          <a:lstStyle/>
          <a:p>
            <a:r>
              <a:rPr lang="en-US" sz="1200" b="1" dirty="0">
                <a:latin typeface="Aptos" panose="020B0004020202020204" pitchFamily="34" charset="0"/>
                <a:cs typeface="Aldhabi" panose="020F0502020204030204" pitchFamily="2" charset="-78"/>
              </a:rPr>
              <a:t>Forecast</a:t>
            </a:r>
          </a:p>
        </p:txBody>
      </p:sp>
      <p:sp>
        <p:nvSpPr>
          <p:cNvPr id="9" name="TextBox 8">
            <a:extLst>
              <a:ext uri="{FF2B5EF4-FFF2-40B4-BE49-F238E27FC236}">
                <a16:creationId xmlns:a16="http://schemas.microsoft.com/office/drawing/2014/main" id="{3B8671F0-1129-2BDE-9AC6-EE1E6925AC4A}"/>
              </a:ext>
            </a:extLst>
          </p:cNvPr>
          <p:cNvSpPr txBox="1"/>
          <p:nvPr/>
        </p:nvSpPr>
        <p:spPr>
          <a:xfrm>
            <a:off x="3044780" y="5669560"/>
            <a:ext cx="974486" cy="276999"/>
          </a:xfrm>
          <a:prstGeom prst="rect">
            <a:avLst/>
          </a:prstGeom>
          <a:solidFill>
            <a:schemeClr val="bg1"/>
          </a:solidFill>
        </p:spPr>
        <p:txBody>
          <a:bodyPr wrap="square" rtlCol="0">
            <a:spAutoFit/>
          </a:bodyPr>
          <a:lstStyle/>
          <a:p>
            <a:r>
              <a:rPr lang="en-US" sz="1200" b="1" dirty="0">
                <a:latin typeface="Aptos" panose="020B0004020202020204" pitchFamily="34" charset="0"/>
                <a:cs typeface="Aldhabi" panose="020F0502020204030204" pitchFamily="2" charset="-78"/>
              </a:rPr>
              <a:t>Historical</a:t>
            </a:r>
          </a:p>
        </p:txBody>
      </p:sp>
      <p:sp>
        <p:nvSpPr>
          <p:cNvPr id="10" name="TextBox 9">
            <a:extLst>
              <a:ext uri="{FF2B5EF4-FFF2-40B4-BE49-F238E27FC236}">
                <a16:creationId xmlns:a16="http://schemas.microsoft.com/office/drawing/2014/main" id="{836B530D-FD10-CFB3-C311-B22145C9A3CC}"/>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www.iea.org</a:t>
            </a:r>
          </a:p>
        </p:txBody>
      </p:sp>
      <p:sp>
        <p:nvSpPr>
          <p:cNvPr id="2" name="TextBox 1">
            <a:extLst>
              <a:ext uri="{FF2B5EF4-FFF2-40B4-BE49-F238E27FC236}">
                <a16:creationId xmlns:a16="http://schemas.microsoft.com/office/drawing/2014/main" id="{1E53BD6D-29AD-451C-B429-DF5FDCE9FDCC}"/>
              </a:ext>
            </a:extLst>
          </p:cNvPr>
          <p:cNvSpPr txBox="1"/>
          <p:nvPr/>
        </p:nvSpPr>
        <p:spPr>
          <a:xfrm rot="16200000">
            <a:off x="635404" y="2267487"/>
            <a:ext cx="534698" cy="369332"/>
          </a:xfrm>
          <a:prstGeom prst="rect">
            <a:avLst/>
          </a:prstGeom>
          <a:noFill/>
        </p:spPr>
        <p:txBody>
          <a:bodyPr wrap="none" rtlCol="0">
            <a:spAutoFit/>
          </a:bodyPr>
          <a:lstStyle/>
          <a:p>
            <a:r>
              <a:rPr lang="en-US" dirty="0">
                <a:solidFill>
                  <a:srgbClr val="606060"/>
                </a:solidFill>
              </a:rPr>
              <a:t>GW</a:t>
            </a:r>
          </a:p>
        </p:txBody>
      </p:sp>
    </p:spTree>
    <p:extLst>
      <p:ext uri="{BB962C8B-B14F-4D97-AF65-F5344CB8AC3E}">
        <p14:creationId xmlns:p14="http://schemas.microsoft.com/office/powerpoint/2010/main" val="67710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DD41E6-859E-8844-FDC0-035B7AB920FA}"/>
              </a:ext>
            </a:extLst>
          </p:cNvPr>
          <p:cNvSpPr txBox="1"/>
          <p:nvPr/>
        </p:nvSpPr>
        <p:spPr>
          <a:xfrm>
            <a:off x="1031960" y="1792261"/>
            <a:ext cx="7080080" cy="369332"/>
          </a:xfrm>
          <a:prstGeom prst="rect">
            <a:avLst/>
          </a:prstGeom>
          <a:solidFill>
            <a:srgbClr val="FDB515"/>
          </a:solidFill>
        </p:spPr>
        <p:txBody>
          <a:bodyPr wrap="square" rtlCol="0">
            <a:spAutoFit/>
          </a:bodyPr>
          <a:lstStyle/>
          <a:p>
            <a:r>
              <a:rPr lang="ru-RU" b="1" dirty="0"/>
              <a:t>Процентные ставки в долларах США (LIBOR и SOFR)</a:t>
            </a:r>
            <a:endParaRPr lang="en-US" b="1" dirty="0"/>
          </a:p>
        </p:txBody>
      </p:sp>
      <p:sp>
        <p:nvSpPr>
          <p:cNvPr id="12" name="Title 1">
            <a:extLst>
              <a:ext uri="{FF2B5EF4-FFF2-40B4-BE49-F238E27FC236}">
                <a16:creationId xmlns:a16="http://schemas.microsoft.com/office/drawing/2014/main" id="{F17440F8-6992-8D1E-B4CA-B3973FD8226D}"/>
              </a:ext>
            </a:extLst>
          </p:cNvPr>
          <p:cNvSpPr txBox="1">
            <a:spLocks/>
          </p:cNvSpPr>
          <p:nvPr/>
        </p:nvSpPr>
        <p:spPr>
          <a:xfrm>
            <a:off x="1156986" y="163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Реальность: Процентные ставки и инфляция цен</a:t>
            </a:r>
            <a:endParaRPr lang="en-US" dirty="0"/>
          </a:p>
        </p:txBody>
      </p:sp>
      <p:pic>
        <p:nvPicPr>
          <p:cNvPr id="16" name="Picture 15">
            <a:extLst>
              <a:ext uri="{FF2B5EF4-FFF2-40B4-BE49-F238E27FC236}">
                <a16:creationId xmlns:a16="http://schemas.microsoft.com/office/drawing/2014/main" id="{A32E9302-7D8B-6CCD-2A14-D13947D34E7A}"/>
              </a:ext>
            </a:extLst>
          </p:cNvPr>
          <p:cNvPicPr>
            <a:picLocks noChangeAspect="1"/>
          </p:cNvPicPr>
          <p:nvPr/>
        </p:nvPicPr>
        <p:blipFill>
          <a:blip r:embed="rId2"/>
          <a:stretch>
            <a:fillRect/>
          </a:stretch>
        </p:blipFill>
        <p:spPr>
          <a:xfrm>
            <a:off x="967415" y="2143650"/>
            <a:ext cx="7175614" cy="4212701"/>
          </a:xfrm>
          <a:prstGeom prst="rect">
            <a:avLst/>
          </a:prstGeom>
        </p:spPr>
      </p:pic>
      <p:sp>
        <p:nvSpPr>
          <p:cNvPr id="2" name="TextBox 1">
            <a:extLst>
              <a:ext uri="{FF2B5EF4-FFF2-40B4-BE49-F238E27FC236}">
                <a16:creationId xmlns:a16="http://schemas.microsoft.com/office/drawing/2014/main" id="{01E65CB3-CF1A-BB35-9AB4-F11001AE9C53}"/>
              </a:ext>
            </a:extLst>
          </p:cNvPr>
          <p:cNvSpPr txBox="1"/>
          <p:nvPr/>
        </p:nvSpPr>
        <p:spPr>
          <a:xfrm>
            <a:off x="718061" y="2159490"/>
            <a:ext cx="349776" cy="369332"/>
          </a:xfrm>
          <a:prstGeom prst="rect">
            <a:avLst/>
          </a:prstGeom>
          <a:noFill/>
        </p:spPr>
        <p:txBody>
          <a:bodyPr wrap="none" rtlCol="0">
            <a:spAutoFit/>
          </a:bodyPr>
          <a:lstStyle/>
          <a:p>
            <a:r>
              <a:rPr lang="en-US" dirty="0">
                <a:solidFill>
                  <a:schemeClr val="tx1">
                    <a:lumMod val="95000"/>
                    <a:lumOff val="5000"/>
                  </a:schemeClr>
                </a:solidFill>
              </a:rPr>
              <a:t>%</a:t>
            </a:r>
          </a:p>
        </p:txBody>
      </p:sp>
      <p:sp>
        <p:nvSpPr>
          <p:cNvPr id="15" name="TextBox 14">
            <a:extLst>
              <a:ext uri="{FF2B5EF4-FFF2-40B4-BE49-F238E27FC236}">
                <a16:creationId xmlns:a16="http://schemas.microsoft.com/office/drawing/2014/main" id="{CD2B4BC0-C5F3-F602-4E94-DB91553C2EB8}"/>
              </a:ext>
            </a:extLst>
          </p:cNvPr>
          <p:cNvSpPr txBox="1"/>
          <p:nvPr/>
        </p:nvSpPr>
        <p:spPr>
          <a:xfrm>
            <a:off x="6659384" y="2528822"/>
            <a:ext cx="2194731" cy="1631216"/>
          </a:xfrm>
          <a:prstGeom prst="rect">
            <a:avLst/>
          </a:prstGeom>
          <a:solidFill>
            <a:schemeClr val="bg1"/>
          </a:solidFill>
        </p:spPr>
        <p:txBody>
          <a:bodyPr wrap="square" rtlCol="0">
            <a:spAutoFit/>
          </a:bodyPr>
          <a:lstStyle/>
          <a:p>
            <a:r>
              <a:rPr lang="ru-RU" sz="2000" dirty="0"/>
              <a:t>Самые высокие процентные ставки за последние 23 года.</a:t>
            </a:r>
            <a:endParaRPr lang="en-US" sz="2000" dirty="0"/>
          </a:p>
        </p:txBody>
      </p:sp>
    </p:spTree>
    <p:extLst>
      <p:ext uri="{BB962C8B-B14F-4D97-AF65-F5344CB8AC3E}">
        <p14:creationId xmlns:p14="http://schemas.microsoft.com/office/powerpoint/2010/main" val="241180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BBD52A-DBE3-EAF4-F076-9C0ADB6EF35E}"/>
              </a:ext>
            </a:extLst>
          </p:cNvPr>
          <p:cNvPicPr>
            <a:picLocks noChangeAspect="1"/>
          </p:cNvPicPr>
          <p:nvPr/>
        </p:nvPicPr>
        <p:blipFill>
          <a:blip r:embed="rId2"/>
          <a:stretch>
            <a:fillRect/>
          </a:stretch>
        </p:blipFill>
        <p:spPr>
          <a:xfrm>
            <a:off x="1031960" y="2125950"/>
            <a:ext cx="7171428" cy="4209524"/>
          </a:xfrm>
          <a:prstGeom prst="rect">
            <a:avLst/>
          </a:prstGeom>
        </p:spPr>
      </p:pic>
      <p:sp>
        <p:nvSpPr>
          <p:cNvPr id="9" name="TextBox 8">
            <a:extLst>
              <a:ext uri="{FF2B5EF4-FFF2-40B4-BE49-F238E27FC236}">
                <a16:creationId xmlns:a16="http://schemas.microsoft.com/office/drawing/2014/main" id="{0C3523AA-69DE-F8AC-85DD-A91CE959EEF9}"/>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
        <p:nvSpPr>
          <p:cNvPr id="6" name="TextBox 5">
            <a:extLst>
              <a:ext uri="{FF2B5EF4-FFF2-40B4-BE49-F238E27FC236}">
                <a16:creationId xmlns:a16="http://schemas.microsoft.com/office/drawing/2014/main" id="{6903B082-843A-659E-1754-D91446CF1D5F}"/>
              </a:ext>
            </a:extLst>
          </p:cNvPr>
          <p:cNvSpPr txBox="1"/>
          <p:nvPr/>
        </p:nvSpPr>
        <p:spPr>
          <a:xfrm>
            <a:off x="967415" y="2246382"/>
            <a:ext cx="704873" cy="369332"/>
          </a:xfrm>
          <a:prstGeom prst="rect">
            <a:avLst/>
          </a:prstGeom>
          <a:noFill/>
        </p:spPr>
        <p:txBody>
          <a:bodyPr wrap="none" rtlCol="0">
            <a:spAutoFit/>
          </a:bodyPr>
          <a:lstStyle/>
          <a:p>
            <a:r>
              <a:rPr lang="ru-RU" dirty="0">
                <a:solidFill>
                  <a:srgbClr val="606060"/>
                </a:solidFill>
              </a:rPr>
              <a:t>кВт/ч</a:t>
            </a:r>
            <a:endParaRPr lang="en-US" dirty="0">
              <a:solidFill>
                <a:srgbClr val="606060"/>
              </a:solidFill>
            </a:endParaRPr>
          </a:p>
        </p:txBody>
      </p:sp>
      <p:sp>
        <p:nvSpPr>
          <p:cNvPr id="12" name="Title 1">
            <a:extLst>
              <a:ext uri="{FF2B5EF4-FFF2-40B4-BE49-F238E27FC236}">
                <a16:creationId xmlns:a16="http://schemas.microsoft.com/office/drawing/2014/main" id="{F49F4D28-1FAC-0819-244A-8FE3550EA171}"/>
              </a:ext>
            </a:extLst>
          </p:cNvPr>
          <p:cNvSpPr txBox="1">
            <a:spLocks/>
          </p:cNvSpPr>
          <p:nvPr/>
        </p:nvSpPr>
        <p:spPr>
          <a:xfrm>
            <a:off x="924989" y="-14015"/>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Реальность: Непостоянство выработки электроэнергии из возобновляемых источников</a:t>
            </a:r>
            <a:endParaRPr lang="en-US" dirty="0"/>
          </a:p>
        </p:txBody>
      </p:sp>
      <p:sp>
        <p:nvSpPr>
          <p:cNvPr id="2" name="TextBox 1">
            <a:extLst>
              <a:ext uri="{FF2B5EF4-FFF2-40B4-BE49-F238E27FC236}">
                <a16:creationId xmlns:a16="http://schemas.microsoft.com/office/drawing/2014/main" id="{719DF86B-B55F-55C3-28D9-BC8350B83DFC}"/>
              </a:ext>
            </a:extLst>
          </p:cNvPr>
          <p:cNvSpPr txBox="1"/>
          <p:nvPr/>
        </p:nvSpPr>
        <p:spPr>
          <a:xfrm>
            <a:off x="1031960" y="1142404"/>
            <a:ext cx="7080080" cy="646331"/>
          </a:xfrm>
          <a:prstGeom prst="rect">
            <a:avLst/>
          </a:prstGeom>
          <a:solidFill>
            <a:srgbClr val="FDB515"/>
          </a:solidFill>
        </p:spPr>
        <p:txBody>
          <a:bodyPr wrap="square" rtlCol="0">
            <a:spAutoFit/>
          </a:bodyPr>
          <a:lstStyle/>
          <a:p>
            <a:r>
              <a:rPr lang="ru-RU" b="1" dirty="0"/>
              <a:t>Крыша дома с солнечными батареями мощностью 5,3 кВт в умеренном климате. Производство и потребление</a:t>
            </a:r>
            <a:endParaRPr lang="en-US" b="1" dirty="0"/>
          </a:p>
        </p:txBody>
      </p:sp>
      <p:pic>
        <p:nvPicPr>
          <p:cNvPr id="3" name="Picture 2" descr="D:\Users\MSJ791\AppData\Local\Microsoft\Windows\INetCache\Content.Outlook\D5B5J1RT\IMG_3434.jpg">
            <a:extLst>
              <a:ext uri="{FF2B5EF4-FFF2-40B4-BE49-F238E27FC236}">
                <a16:creationId xmlns:a16="http://schemas.microsoft.com/office/drawing/2014/main" id="{C6FED162-FF0A-227D-C21E-AA463B945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397" y="1839790"/>
            <a:ext cx="3921130" cy="460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8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BBD52A-DBE3-EAF4-F076-9C0ADB6EF35E}"/>
              </a:ext>
            </a:extLst>
          </p:cNvPr>
          <p:cNvPicPr>
            <a:picLocks noChangeAspect="1"/>
          </p:cNvPicPr>
          <p:nvPr/>
        </p:nvPicPr>
        <p:blipFill>
          <a:blip r:embed="rId2"/>
          <a:stretch>
            <a:fillRect/>
          </a:stretch>
        </p:blipFill>
        <p:spPr>
          <a:xfrm>
            <a:off x="1031960" y="2125950"/>
            <a:ext cx="7171428" cy="4209524"/>
          </a:xfrm>
          <a:prstGeom prst="rect">
            <a:avLst/>
          </a:prstGeom>
        </p:spPr>
      </p:pic>
      <p:sp>
        <p:nvSpPr>
          <p:cNvPr id="9" name="TextBox 8">
            <a:extLst>
              <a:ext uri="{FF2B5EF4-FFF2-40B4-BE49-F238E27FC236}">
                <a16:creationId xmlns:a16="http://schemas.microsoft.com/office/drawing/2014/main" id="{0C3523AA-69DE-F8AC-85DD-A91CE959EEF9}"/>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
        <p:nvSpPr>
          <p:cNvPr id="6" name="TextBox 5">
            <a:extLst>
              <a:ext uri="{FF2B5EF4-FFF2-40B4-BE49-F238E27FC236}">
                <a16:creationId xmlns:a16="http://schemas.microsoft.com/office/drawing/2014/main" id="{6903B082-843A-659E-1754-D91446CF1D5F}"/>
              </a:ext>
            </a:extLst>
          </p:cNvPr>
          <p:cNvSpPr txBox="1"/>
          <p:nvPr/>
        </p:nvSpPr>
        <p:spPr>
          <a:xfrm>
            <a:off x="967415" y="2246382"/>
            <a:ext cx="704873" cy="369332"/>
          </a:xfrm>
          <a:prstGeom prst="rect">
            <a:avLst/>
          </a:prstGeom>
          <a:noFill/>
        </p:spPr>
        <p:txBody>
          <a:bodyPr wrap="none" rtlCol="0">
            <a:spAutoFit/>
          </a:bodyPr>
          <a:lstStyle/>
          <a:p>
            <a:r>
              <a:rPr lang="ru-RU" dirty="0">
                <a:solidFill>
                  <a:srgbClr val="606060"/>
                </a:solidFill>
              </a:rPr>
              <a:t>кВт/ч</a:t>
            </a:r>
            <a:endParaRPr lang="en-US" dirty="0">
              <a:solidFill>
                <a:srgbClr val="606060"/>
              </a:solidFill>
            </a:endParaRPr>
          </a:p>
        </p:txBody>
      </p:sp>
      <p:sp>
        <p:nvSpPr>
          <p:cNvPr id="12" name="Title 1">
            <a:extLst>
              <a:ext uri="{FF2B5EF4-FFF2-40B4-BE49-F238E27FC236}">
                <a16:creationId xmlns:a16="http://schemas.microsoft.com/office/drawing/2014/main" id="{F49F4D28-1FAC-0819-244A-8FE3550EA171}"/>
              </a:ext>
            </a:extLst>
          </p:cNvPr>
          <p:cNvSpPr txBox="1">
            <a:spLocks/>
          </p:cNvSpPr>
          <p:nvPr/>
        </p:nvSpPr>
        <p:spPr>
          <a:xfrm>
            <a:off x="967415" y="214272"/>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Реальность: Непостоянство выработки электроэнергии из возобновляемых источников</a:t>
            </a:r>
            <a:endParaRPr lang="en-US" dirty="0"/>
          </a:p>
        </p:txBody>
      </p:sp>
      <p:sp>
        <p:nvSpPr>
          <p:cNvPr id="2" name="TextBox 1">
            <a:extLst>
              <a:ext uri="{FF2B5EF4-FFF2-40B4-BE49-F238E27FC236}">
                <a16:creationId xmlns:a16="http://schemas.microsoft.com/office/drawing/2014/main" id="{719DF86B-B55F-55C3-28D9-BC8350B83DFC}"/>
              </a:ext>
            </a:extLst>
          </p:cNvPr>
          <p:cNvSpPr txBox="1"/>
          <p:nvPr/>
        </p:nvSpPr>
        <p:spPr>
          <a:xfrm>
            <a:off x="967415" y="1539835"/>
            <a:ext cx="7080080" cy="646331"/>
          </a:xfrm>
          <a:prstGeom prst="rect">
            <a:avLst/>
          </a:prstGeom>
          <a:solidFill>
            <a:srgbClr val="FDB515"/>
          </a:solidFill>
        </p:spPr>
        <p:txBody>
          <a:bodyPr wrap="square" rtlCol="0">
            <a:spAutoFit/>
          </a:bodyPr>
          <a:lstStyle/>
          <a:p>
            <a:r>
              <a:rPr lang="ru-RU" b="1" dirty="0"/>
              <a:t>Крыша дома с солнечными батареями мощностью 5,3 кВт в умеренном климате. Производство и потребление</a:t>
            </a:r>
            <a:endParaRPr lang="en-US" b="1" dirty="0"/>
          </a:p>
        </p:txBody>
      </p:sp>
    </p:spTree>
    <p:extLst>
      <p:ext uri="{BB962C8B-B14F-4D97-AF65-F5344CB8AC3E}">
        <p14:creationId xmlns:p14="http://schemas.microsoft.com/office/powerpoint/2010/main" val="391155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E903D61-8429-FA95-FFD4-577528290CA1}"/>
              </a:ext>
            </a:extLst>
          </p:cNvPr>
          <p:cNvPicPr>
            <a:picLocks noChangeAspect="1"/>
          </p:cNvPicPr>
          <p:nvPr/>
        </p:nvPicPr>
        <p:blipFill>
          <a:blip r:embed="rId2"/>
          <a:stretch>
            <a:fillRect/>
          </a:stretch>
        </p:blipFill>
        <p:spPr>
          <a:xfrm>
            <a:off x="1031960" y="2126868"/>
            <a:ext cx="7171428" cy="4209524"/>
          </a:xfrm>
          <a:prstGeom prst="rect">
            <a:avLst/>
          </a:prstGeom>
        </p:spPr>
      </p:pic>
      <p:sp>
        <p:nvSpPr>
          <p:cNvPr id="6" name="TextBox 5">
            <a:extLst>
              <a:ext uri="{FF2B5EF4-FFF2-40B4-BE49-F238E27FC236}">
                <a16:creationId xmlns:a16="http://schemas.microsoft.com/office/drawing/2014/main" id="{D950397F-BD55-72CD-57AE-633F6AA4A9F4}"/>
              </a:ext>
            </a:extLst>
          </p:cNvPr>
          <p:cNvSpPr txBox="1"/>
          <p:nvPr/>
        </p:nvSpPr>
        <p:spPr>
          <a:xfrm>
            <a:off x="967415" y="2246382"/>
            <a:ext cx="704873" cy="369332"/>
          </a:xfrm>
          <a:prstGeom prst="rect">
            <a:avLst/>
          </a:prstGeom>
          <a:noFill/>
        </p:spPr>
        <p:txBody>
          <a:bodyPr wrap="none" rtlCol="0">
            <a:spAutoFit/>
          </a:bodyPr>
          <a:lstStyle/>
          <a:p>
            <a:r>
              <a:rPr lang="ru-RU" dirty="0">
                <a:solidFill>
                  <a:srgbClr val="606060"/>
                </a:solidFill>
              </a:rPr>
              <a:t>кВт/ч</a:t>
            </a:r>
            <a:endParaRPr lang="en-US" dirty="0">
              <a:solidFill>
                <a:srgbClr val="606060"/>
              </a:solidFill>
            </a:endParaRPr>
          </a:p>
        </p:txBody>
      </p:sp>
      <p:sp>
        <p:nvSpPr>
          <p:cNvPr id="12" name="Title 1">
            <a:extLst>
              <a:ext uri="{FF2B5EF4-FFF2-40B4-BE49-F238E27FC236}">
                <a16:creationId xmlns:a16="http://schemas.microsoft.com/office/drawing/2014/main" id="{060319CB-0274-44BA-4315-BE2787963752}"/>
              </a:ext>
            </a:extLst>
          </p:cNvPr>
          <p:cNvSpPr txBox="1">
            <a:spLocks/>
          </p:cNvSpPr>
          <p:nvPr/>
        </p:nvSpPr>
        <p:spPr>
          <a:xfrm>
            <a:off x="1031960" y="120508"/>
            <a:ext cx="78867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t>Реальность: Непостоянство выработки электроэнергии из возобновляемых источников</a:t>
            </a:r>
            <a:endParaRPr lang="en-US" dirty="0"/>
          </a:p>
        </p:txBody>
      </p:sp>
      <p:sp>
        <p:nvSpPr>
          <p:cNvPr id="17" name="TextBox 16">
            <a:extLst>
              <a:ext uri="{FF2B5EF4-FFF2-40B4-BE49-F238E27FC236}">
                <a16:creationId xmlns:a16="http://schemas.microsoft.com/office/drawing/2014/main" id="{9D875E8C-DEB5-1C57-5992-DF26EFBE92A0}"/>
              </a:ext>
            </a:extLst>
          </p:cNvPr>
          <p:cNvSpPr txBox="1"/>
          <p:nvPr/>
        </p:nvSpPr>
        <p:spPr>
          <a:xfrm>
            <a:off x="1895462" y="4085958"/>
            <a:ext cx="1544462" cy="369332"/>
          </a:xfrm>
          <a:prstGeom prst="rect">
            <a:avLst/>
          </a:prstGeom>
          <a:noFill/>
        </p:spPr>
        <p:txBody>
          <a:bodyPr wrap="none" rtlCol="0">
            <a:spAutoFit/>
          </a:bodyPr>
          <a:lstStyle/>
          <a:p>
            <a:r>
              <a:rPr lang="ru-RU" dirty="0"/>
              <a:t>Потребление</a:t>
            </a:r>
            <a:r>
              <a:rPr lang="nb-NO" dirty="0"/>
              <a:t> </a:t>
            </a:r>
            <a:endParaRPr lang="en-US" dirty="0"/>
          </a:p>
        </p:txBody>
      </p:sp>
      <p:sp>
        <p:nvSpPr>
          <p:cNvPr id="18" name="TextBox 17">
            <a:extLst>
              <a:ext uri="{FF2B5EF4-FFF2-40B4-BE49-F238E27FC236}">
                <a16:creationId xmlns:a16="http://schemas.microsoft.com/office/drawing/2014/main" id="{29E127AA-82DA-F511-2C36-A39437EB23CA}"/>
              </a:ext>
            </a:extLst>
          </p:cNvPr>
          <p:cNvSpPr txBox="1"/>
          <p:nvPr/>
        </p:nvSpPr>
        <p:spPr>
          <a:xfrm>
            <a:off x="4729014" y="2615714"/>
            <a:ext cx="2678169" cy="369332"/>
          </a:xfrm>
          <a:prstGeom prst="rect">
            <a:avLst/>
          </a:prstGeom>
          <a:noFill/>
        </p:spPr>
        <p:txBody>
          <a:bodyPr wrap="none" rtlCol="0">
            <a:spAutoFit/>
          </a:bodyPr>
          <a:lstStyle/>
          <a:p>
            <a:r>
              <a:rPr lang="ru-RU" dirty="0">
                <a:solidFill>
                  <a:srgbClr val="C00000"/>
                </a:solidFill>
              </a:rPr>
              <a:t>Доля солнечной энергии</a:t>
            </a:r>
            <a:r>
              <a:rPr lang="nb-NO" dirty="0">
                <a:solidFill>
                  <a:srgbClr val="C00000"/>
                </a:solidFill>
              </a:rPr>
              <a:t> </a:t>
            </a:r>
            <a:endParaRPr lang="en-US" dirty="0">
              <a:solidFill>
                <a:srgbClr val="C00000"/>
              </a:solidFill>
            </a:endParaRPr>
          </a:p>
        </p:txBody>
      </p:sp>
      <p:sp>
        <p:nvSpPr>
          <p:cNvPr id="19" name="TextBox 18">
            <a:extLst>
              <a:ext uri="{FF2B5EF4-FFF2-40B4-BE49-F238E27FC236}">
                <a16:creationId xmlns:a16="http://schemas.microsoft.com/office/drawing/2014/main" id="{9F45C058-4585-A72F-CB97-388957C0BF37}"/>
              </a:ext>
            </a:extLst>
          </p:cNvPr>
          <p:cNvSpPr txBox="1"/>
          <p:nvPr/>
        </p:nvSpPr>
        <p:spPr>
          <a:xfrm>
            <a:off x="1123308" y="1420780"/>
            <a:ext cx="7080080" cy="646331"/>
          </a:xfrm>
          <a:prstGeom prst="rect">
            <a:avLst/>
          </a:prstGeom>
          <a:solidFill>
            <a:srgbClr val="FDB515"/>
          </a:solidFill>
        </p:spPr>
        <p:txBody>
          <a:bodyPr wrap="square" rtlCol="0">
            <a:spAutoFit/>
          </a:bodyPr>
          <a:lstStyle/>
          <a:p>
            <a:r>
              <a:rPr lang="ru-RU" b="1" dirty="0"/>
              <a:t>Крыша дома с солнечными батареями мощностью 5,3 кВт в умеренном климате. Производство и потребление</a:t>
            </a:r>
            <a:endParaRPr lang="en-US" b="1" dirty="0"/>
          </a:p>
        </p:txBody>
      </p:sp>
      <p:sp>
        <p:nvSpPr>
          <p:cNvPr id="2" name="TextBox 1">
            <a:extLst>
              <a:ext uri="{FF2B5EF4-FFF2-40B4-BE49-F238E27FC236}">
                <a16:creationId xmlns:a16="http://schemas.microsoft.com/office/drawing/2014/main" id="{6EF626B0-9E2B-A23B-5EF8-7BAC90D63755}"/>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Tree>
    <p:extLst>
      <p:ext uri="{BB962C8B-B14F-4D97-AF65-F5344CB8AC3E}">
        <p14:creationId xmlns:p14="http://schemas.microsoft.com/office/powerpoint/2010/main" val="418445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0AB03-FED9-3917-BAEA-2F459162CA8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6" name="Picture 5" descr="A group of people around a globe&#10;&#10;Description automatically generated">
            <a:extLst>
              <a:ext uri="{FF2B5EF4-FFF2-40B4-BE49-F238E27FC236}">
                <a16:creationId xmlns:a16="http://schemas.microsoft.com/office/drawing/2014/main" id="{AF9A74E4-555A-ECB4-6945-7BC13A50F590}"/>
              </a:ext>
            </a:extLst>
          </p:cNvPr>
          <p:cNvPicPr>
            <a:picLocks noChangeAspect="1"/>
          </p:cNvPicPr>
          <p:nvPr/>
        </p:nvPicPr>
        <p:blipFill rotWithShape="1">
          <a:blip r:embed="rId2"/>
          <a:srcRect l="5941" r="5941"/>
          <a:stretch/>
        </p:blipFill>
        <p:spPr>
          <a:xfrm>
            <a:off x="-1" y="892552"/>
            <a:ext cx="9144000" cy="5965448"/>
          </a:xfrm>
          <a:prstGeom prst="rect">
            <a:avLst/>
          </a:prstGeom>
        </p:spPr>
      </p:pic>
      <p:sp>
        <p:nvSpPr>
          <p:cNvPr id="7" name="TextBox 6">
            <a:extLst>
              <a:ext uri="{FF2B5EF4-FFF2-40B4-BE49-F238E27FC236}">
                <a16:creationId xmlns:a16="http://schemas.microsoft.com/office/drawing/2014/main" id="{2DEF7B99-3854-FE9C-2DD3-2D0AE8F39082}"/>
              </a:ext>
            </a:extLst>
          </p:cNvPr>
          <p:cNvSpPr txBox="1"/>
          <p:nvPr/>
        </p:nvSpPr>
        <p:spPr>
          <a:xfrm>
            <a:off x="0" y="-1"/>
            <a:ext cx="9143999" cy="1138773"/>
          </a:xfrm>
          <a:prstGeom prst="rect">
            <a:avLst/>
          </a:prstGeom>
          <a:solidFill>
            <a:schemeClr val="bg1"/>
          </a:solidFill>
        </p:spPr>
        <p:txBody>
          <a:bodyPr wrap="square" rtlCol="0">
            <a:spAutoFit/>
          </a:bodyPr>
          <a:lstStyle/>
          <a:p>
            <a:r>
              <a:rPr lang="ru-RU" sz="4400" dirty="0"/>
              <a:t>Заглядывая в будущее</a:t>
            </a:r>
            <a:r>
              <a:rPr lang="en-US" sz="4400" dirty="0"/>
              <a:t>:</a:t>
            </a:r>
          </a:p>
          <a:p>
            <a:r>
              <a:rPr lang="en-US" sz="700" dirty="0"/>
              <a:t>(</a:t>
            </a:r>
            <a:r>
              <a:rPr lang="ru-RU" sz="1200" dirty="0"/>
              <a:t>Ниже приведена картинка, сгенерированная искусственным интеллектом по запросу «Устойчивое энергетическое будущее в регионе ЦАРЭС»</a:t>
            </a:r>
            <a:r>
              <a:rPr lang="en-US" sz="1200" dirty="0"/>
              <a:t> ©Dall-E)</a:t>
            </a:r>
          </a:p>
        </p:txBody>
      </p:sp>
    </p:spTree>
    <p:extLst>
      <p:ext uri="{BB962C8B-B14F-4D97-AF65-F5344CB8AC3E}">
        <p14:creationId xmlns:p14="http://schemas.microsoft.com/office/powerpoint/2010/main" val="363102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16953" y="259387"/>
            <a:ext cx="8208255" cy="2074611"/>
          </a:xfrm>
        </p:spPr>
        <p:txBody>
          <a:bodyPr>
            <a:normAutofit fontScale="90000"/>
          </a:bodyPr>
          <a:lstStyle/>
          <a:p>
            <a:r>
              <a:rPr lang="ru-RU" sz="8800" b="1" u="sng" dirty="0"/>
              <a:t>Для чего мы здесь все собрались</a:t>
            </a:r>
            <a:r>
              <a:rPr lang="en-US" sz="8800" b="1" u="sng" dirty="0"/>
              <a:t>?</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endParaRPr lang="en-US" i="1" dirty="0"/>
          </a:p>
        </p:txBody>
      </p:sp>
      <p:sp>
        <p:nvSpPr>
          <p:cNvPr id="23" name="TextBox 22">
            <a:extLst>
              <a:ext uri="{FF2B5EF4-FFF2-40B4-BE49-F238E27FC236}">
                <a16:creationId xmlns:a16="http://schemas.microsoft.com/office/drawing/2014/main" id="{0C9A1B28-40F5-0EBF-FAC2-6EF402376ECE}"/>
              </a:ext>
            </a:extLst>
          </p:cNvPr>
          <p:cNvSpPr txBox="1"/>
          <p:nvPr/>
        </p:nvSpPr>
        <p:spPr>
          <a:xfrm>
            <a:off x="3511929" y="1411357"/>
            <a:ext cx="2140330" cy="5155257"/>
          </a:xfrm>
          <a:prstGeom prst="rect">
            <a:avLst/>
          </a:prstGeom>
          <a:noFill/>
        </p:spPr>
        <p:txBody>
          <a:bodyPr wrap="none" rtlCol="0">
            <a:spAutoFit/>
          </a:bodyPr>
          <a:lstStyle/>
          <a:p>
            <a:r>
              <a:rPr lang="en-US" sz="32900" dirty="0">
                <a:effectLst>
                  <a:outerShdw blurRad="241300" dist="88900" dir="18300000" sx="102000" sy="102000" algn="bl" rotWithShape="0">
                    <a:schemeClr val="accent4">
                      <a:alpha val="93000"/>
                    </a:schemeClr>
                  </a:outerShdw>
                </a:effectLst>
              </a:rPr>
              <a:t>?</a:t>
            </a:r>
          </a:p>
        </p:txBody>
      </p:sp>
    </p:spTree>
    <p:extLst>
      <p:ext uri="{BB962C8B-B14F-4D97-AF65-F5344CB8AC3E}">
        <p14:creationId xmlns:p14="http://schemas.microsoft.com/office/powerpoint/2010/main" val="307782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0AB03-FED9-3917-BAEA-2F459162CA8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6" name="Picture 5" descr="A group of people around a globe&#10;&#10;Description automatically generated">
            <a:extLst>
              <a:ext uri="{FF2B5EF4-FFF2-40B4-BE49-F238E27FC236}">
                <a16:creationId xmlns:a16="http://schemas.microsoft.com/office/drawing/2014/main" id="{AF9A74E4-555A-ECB4-6945-7BC13A50F590}"/>
              </a:ext>
            </a:extLst>
          </p:cNvPr>
          <p:cNvPicPr>
            <a:picLocks noChangeAspect="1"/>
          </p:cNvPicPr>
          <p:nvPr/>
        </p:nvPicPr>
        <p:blipFill rotWithShape="1">
          <a:blip r:embed="rId2"/>
          <a:srcRect l="5941" r="5941"/>
          <a:stretch/>
        </p:blipFill>
        <p:spPr>
          <a:xfrm>
            <a:off x="0" y="892552"/>
            <a:ext cx="9144000" cy="5965448"/>
          </a:xfrm>
          <a:prstGeom prst="rect">
            <a:avLst/>
          </a:prstGeom>
        </p:spPr>
      </p:pic>
      <p:sp>
        <p:nvSpPr>
          <p:cNvPr id="7" name="TextBox 6">
            <a:extLst>
              <a:ext uri="{FF2B5EF4-FFF2-40B4-BE49-F238E27FC236}">
                <a16:creationId xmlns:a16="http://schemas.microsoft.com/office/drawing/2014/main" id="{2DEF7B99-3854-FE9C-2DD3-2D0AE8F39082}"/>
              </a:ext>
            </a:extLst>
          </p:cNvPr>
          <p:cNvSpPr txBox="1"/>
          <p:nvPr/>
        </p:nvSpPr>
        <p:spPr>
          <a:xfrm>
            <a:off x="0" y="-1"/>
            <a:ext cx="9143999" cy="113877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Calibri" panose="020F0502020204030204"/>
                <a:ea typeface="+mn-ea"/>
                <a:cs typeface="+mn-cs"/>
              </a:rPr>
              <a:t>Заглядывая в будущее</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Ниже приведена картинка, сгенерированная искусственным интеллектом по запросу «Устойчивое энергетическое будущее в регионе ЦАРЭС»</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©Dall-E)</a:t>
            </a:r>
          </a:p>
        </p:txBody>
      </p:sp>
      <p:sp>
        <p:nvSpPr>
          <p:cNvPr id="8" name="TextBox 7">
            <a:extLst>
              <a:ext uri="{FF2B5EF4-FFF2-40B4-BE49-F238E27FC236}">
                <a16:creationId xmlns:a16="http://schemas.microsoft.com/office/drawing/2014/main" id="{B81181ED-6F6A-BBD1-09D7-EF271C528684}"/>
              </a:ext>
            </a:extLst>
          </p:cNvPr>
          <p:cNvSpPr txBox="1"/>
          <p:nvPr/>
        </p:nvSpPr>
        <p:spPr>
          <a:xfrm>
            <a:off x="95882" y="2583242"/>
            <a:ext cx="8427243" cy="1938992"/>
          </a:xfrm>
          <a:prstGeom prst="rect">
            <a:avLst/>
          </a:prstGeom>
          <a:solidFill>
            <a:schemeClr val="bg1">
              <a:alpha val="66000"/>
            </a:schemeClr>
          </a:solidFill>
        </p:spPr>
        <p:txBody>
          <a:bodyPr wrap="none" rtlCol="0">
            <a:spAutoFit/>
          </a:bodyPr>
          <a:lstStyle/>
          <a:p>
            <a:pPr marL="742950" indent="-742950">
              <a:buFont typeface="+mj-lt"/>
              <a:buAutoNum type="arabicPeriod"/>
            </a:pPr>
            <a:r>
              <a:rPr lang="ru-RU" sz="4000" dirty="0"/>
              <a:t>Балансировка нагрузки</a:t>
            </a:r>
            <a:r>
              <a:rPr lang="en-US" sz="4000" dirty="0"/>
              <a:t>/</a:t>
            </a:r>
            <a:r>
              <a:rPr lang="ru-RU" sz="4000" dirty="0"/>
              <a:t>хранение</a:t>
            </a:r>
            <a:endParaRPr lang="en-US" sz="4000" dirty="0"/>
          </a:p>
          <a:p>
            <a:pPr marL="742950" indent="-742950">
              <a:buFont typeface="+mj-lt"/>
              <a:buAutoNum type="arabicPeriod"/>
            </a:pPr>
            <a:r>
              <a:rPr lang="ru-RU" sz="4000" dirty="0"/>
              <a:t>Ответные меры на спрос</a:t>
            </a:r>
            <a:endParaRPr lang="en-US" sz="4000" dirty="0"/>
          </a:p>
          <a:p>
            <a:pPr marL="742950" indent="-742950">
              <a:buFont typeface="+mj-lt"/>
              <a:buAutoNum type="arabicPeriod"/>
            </a:pPr>
            <a:r>
              <a:rPr lang="ru-RU" sz="4000" dirty="0"/>
              <a:t>Региональная взаимосвязанность </a:t>
            </a:r>
            <a:endParaRPr lang="en-US" sz="4000" dirty="0"/>
          </a:p>
        </p:txBody>
      </p:sp>
    </p:spTree>
    <p:extLst>
      <p:ext uri="{BB962C8B-B14F-4D97-AF65-F5344CB8AC3E}">
        <p14:creationId xmlns:p14="http://schemas.microsoft.com/office/powerpoint/2010/main" val="82000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363649" y="2099937"/>
            <a:ext cx="8329215" cy="2308324"/>
          </a:xfrm>
          <a:prstGeom prst="rect">
            <a:avLst/>
          </a:prstGeom>
          <a:noFill/>
        </p:spPr>
        <p:txBody>
          <a:bodyPr wrap="square">
            <a:spAutoFit/>
          </a:bodyPr>
          <a:lstStyle/>
          <a:p>
            <a:r>
              <a:rPr lang="ru-RU" sz="3600" b="0" i="0" dirty="0">
                <a:solidFill>
                  <a:srgbClr val="486A7E"/>
                </a:solidFill>
                <a:effectLst/>
                <a:latin typeface="Daytona W01 Regular"/>
              </a:rPr>
              <a:t>ЦУР 7: Обеспечение всеобщего доступа к недорогим, надежным, устойчивым и современным источникам энергии для всех</a:t>
            </a:r>
            <a:endParaRPr lang="en-US" sz="3600" dirty="0">
              <a:solidFill>
                <a:srgbClr val="486A7E"/>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ru-RU" sz="8800" b="1" u="sng" dirty="0"/>
              <a:t>Для чего мы здесь все собрались</a:t>
            </a:r>
            <a:r>
              <a:rPr lang="en-US" sz="8800" b="1" u="sng" dirty="0"/>
              <a:t>?</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nb-NO" i="1" dirty="0"/>
              <a:t>United Nation</a:t>
            </a:r>
            <a:r>
              <a:rPr lang="en-US" i="1" dirty="0"/>
              <a:t>’s Sustainable Development Goals (SDGs)</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e Global Goals Affordable and Clean Energy Logo PNG vector in SVG, PDF,  AI, CDR format">
            <a:extLst>
              <a:ext uri="{FF2B5EF4-FFF2-40B4-BE49-F238E27FC236}">
                <a16:creationId xmlns:a16="http://schemas.microsoft.com/office/drawing/2014/main" id="{0FC31E62-12E9-E59B-A4BA-8DF8410179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6" t="11621" r="19387" b="7829"/>
          <a:stretch/>
        </p:blipFill>
        <p:spPr bwMode="auto">
          <a:xfrm>
            <a:off x="3949027" y="4489632"/>
            <a:ext cx="1855545" cy="191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3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407392" y="1564057"/>
            <a:ext cx="8329215" cy="2062103"/>
          </a:xfrm>
          <a:prstGeom prst="rect">
            <a:avLst/>
          </a:prstGeom>
          <a:noFill/>
        </p:spPr>
        <p:txBody>
          <a:bodyPr wrap="square">
            <a:spAutoFit/>
          </a:bodyPr>
          <a:lstStyle/>
          <a:p>
            <a:r>
              <a:rPr lang="ru-RU" sz="3200" b="0" i="0" dirty="0">
                <a:solidFill>
                  <a:srgbClr val="486A7E"/>
                </a:solidFill>
                <a:effectLst/>
                <a:latin typeface="Daytona W01 Regular"/>
              </a:rPr>
              <a:t>ЦУР </a:t>
            </a:r>
            <a:r>
              <a:rPr lang="ru-RU" sz="3200" dirty="0">
                <a:solidFill>
                  <a:srgbClr val="486A7E"/>
                </a:solidFill>
                <a:latin typeface="Daytona W01 Regular"/>
              </a:rPr>
              <a:t>7: </a:t>
            </a:r>
            <a:r>
              <a:rPr lang="ru-RU" sz="3200" b="0" i="0" dirty="0">
                <a:solidFill>
                  <a:srgbClr val="486A7E"/>
                </a:solidFill>
                <a:effectLst/>
                <a:latin typeface="Daytona W01 Regular"/>
              </a:rPr>
              <a:t>Обеспечение всеобщего доступа к недорогим, надежным, устойчивым и современным источникам энергии для всех</a:t>
            </a:r>
            <a:r>
              <a:rPr lang="en-US" sz="3200" i="0" dirty="0">
                <a:solidFill>
                  <a:srgbClr val="486A7E"/>
                </a:solidFill>
                <a:effectLst/>
                <a:latin typeface="Daytona W01 Regular"/>
              </a:rPr>
              <a:t>.</a:t>
            </a:r>
          </a:p>
          <a:p>
            <a:endParaRPr lang="en-US" sz="3200" dirty="0">
              <a:solidFill>
                <a:srgbClr val="486A7E"/>
              </a:solidFill>
              <a:latin typeface="Daytona W01 Regular"/>
            </a:endParaRPr>
          </a:p>
        </p:txBody>
      </p:sp>
      <p:sp>
        <p:nvSpPr>
          <p:cNvPr id="6" name="Right Brace 5">
            <a:extLst>
              <a:ext uri="{FF2B5EF4-FFF2-40B4-BE49-F238E27FC236}">
                <a16:creationId xmlns:a16="http://schemas.microsoft.com/office/drawing/2014/main" id="{5445F5D4-7565-29A2-E7F1-8DE7B71E9937}"/>
              </a:ext>
            </a:extLst>
          </p:cNvPr>
          <p:cNvSpPr/>
          <p:nvPr/>
        </p:nvSpPr>
        <p:spPr>
          <a:xfrm rot="15513491">
            <a:off x="903042" y="2096501"/>
            <a:ext cx="1846209" cy="3501294"/>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 name="TextBox 6">
            <a:extLst>
              <a:ext uri="{FF2B5EF4-FFF2-40B4-BE49-F238E27FC236}">
                <a16:creationId xmlns:a16="http://schemas.microsoft.com/office/drawing/2014/main" id="{C0E30756-33CB-25A5-31BA-D6DD90C5EBF9}"/>
              </a:ext>
            </a:extLst>
          </p:cNvPr>
          <p:cNvSpPr txBox="1"/>
          <p:nvPr/>
        </p:nvSpPr>
        <p:spPr>
          <a:xfrm rot="20930863">
            <a:off x="173469" y="3678617"/>
            <a:ext cx="3651267" cy="1384995"/>
          </a:xfrm>
          <a:prstGeom prst="rect">
            <a:avLst/>
          </a:prstGeom>
          <a:noFill/>
        </p:spPr>
        <p:txBody>
          <a:bodyPr wrap="square">
            <a:spAutoFit/>
          </a:bodyPr>
          <a:lstStyle/>
          <a:p>
            <a:r>
              <a:rPr lang="ru-RU" sz="2800" b="1" i="0" dirty="0">
                <a:solidFill>
                  <a:srgbClr val="548235"/>
                </a:solidFill>
                <a:effectLst/>
                <a:latin typeface="Daytona W01 Regular"/>
              </a:rPr>
              <a:t>ЦУР </a:t>
            </a:r>
            <a:r>
              <a:rPr lang="en-US" sz="2800" b="1" i="0" dirty="0">
                <a:solidFill>
                  <a:srgbClr val="548235"/>
                </a:solidFill>
                <a:effectLst/>
                <a:latin typeface="Daytona W01 Regular"/>
              </a:rPr>
              <a:t>13: </a:t>
            </a:r>
            <a:r>
              <a:rPr lang="ru-RU" sz="2800" b="1" i="0" dirty="0">
                <a:solidFill>
                  <a:srgbClr val="548235"/>
                </a:solidFill>
                <a:effectLst/>
                <a:latin typeface="Daytona W01 Regular"/>
              </a:rPr>
              <a:t>Борьба с изменением климата</a:t>
            </a:r>
            <a:endParaRPr lang="en-US" sz="2800" b="1" i="0" dirty="0">
              <a:solidFill>
                <a:srgbClr val="548235"/>
              </a:solidFill>
              <a:effectLst/>
              <a:latin typeface="Daytona W01 Regular"/>
            </a:endParaRPr>
          </a:p>
          <a:p>
            <a:endParaRPr lang="en-US" sz="2800" dirty="0">
              <a:solidFill>
                <a:srgbClr val="548235"/>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933450" y="193250"/>
            <a:ext cx="7886700" cy="1325563"/>
          </a:xfrm>
        </p:spPr>
        <p:txBody>
          <a:bodyPr>
            <a:noAutofit/>
          </a:bodyPr>
          <a:lstStyle/>
          <a:p>
            <a:r>
              <a:rPr lang="ru-RU" sz="6000" b="1" u="sng" dirty="0"/>
              <a:t>Для чего мы здесь все собрались</a:t>
            </a:r>
            <a:r>
              <a:rPr lang="en-US" sz="6000" b="1" u="sng" dirty="0"/>
              <a:t>?</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ru-RU" i="1" dirty="0"/>
              <a:t>Цели в области устойчивого развития ООН </a:t>
            </a:r>
            <a:r>
              <a:rPr lang="en-US" i="1" dirty="0"/>
              <a:t>(</a:t>
            </a:r>
            <a:r>
              <a:rPr lang="ru-RU" i="1" dirty="0"/>
              <a:t>ЦУР</a:t>
            </a:r>
            <a:r>
              <a:rPr lang="en-US" i="1" dirty="0"/>
              <a:t>)</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A green square with a white eye and a black background&#10;&#10;Description automatically generated">
            <a:extLst>
              <a:ext uri="{FF2B5EF4-FFF2-40B4-BE49-F238E27FC236}">
                <a16:creationId xmlns:a16="http://schemas.microsoft.com/office/drawing/2014/main" id="{A0E46C5E-8FBA-17B3-DCDB-A0FEC47AC448}"/>
              </a:ext>
            </a:extLst>
          </p:cNvPr>
          <p:cNvPicPr>
            <a:picLocks noChangeAspect="1"/>
          </p:cNvPicPr>
          <p:nvPr/>
        </p:nvPicPr>
        <p:blipFill rotWithShape="1">
          <a:blip r:embed="rId3"/>
          <a:srcRect r="37583" b="21316"/>
          <a:stretch/>
        </p:blipFill>
        <p:spPr>
          <a:xfrm>
            <a:off x="6306062" y="3880900"/>
            <a:ext cx="1939922" cy="1834100"/>
          </a:xfrm>
          <a:prstGeom prst="rect">
            <a:avLst/>
          </a:prstGeom>
        </p:spPr>
      </p:pic>
      <p:pic>
        <p:nvPicPr>
          <p:cNvPr id="1030" name="Picture 6" descr="The Global Goals Affordable and Clean Energy Logo PNG vector in SVG, PDF,  AI, CDR format">
            <a:extLst>
              <a:ext uri="{FF2B5EF4-FFF2-40B4-BE49-F238E27FC236}">
                <a16:creationId xmlns:a16="http://schemas.microsoft.com/office/drawing/2014/main" id="{0FC31E62-12E9-E59B-A4BA-8DF8410179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6" t="11621" r="19387" b="7829"/>
          <a:stretch/>
        </p:blipFill>
        <p:spPr bwMode="auto">
          <a:xfrm>
            <a:off x="4135521" y="3880900"/>
            <a:ext cx="1855545" cy="191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8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0" y="2400521"/>
            <a:ext cx="8329215" cy="2308324"/>
          </a:xfrm>
          <a:prstGeom prst="rect">
            <a:avLst/>
          </a:prstGeom>
          <a:noFill/>
        </p:spPr>
        <p:txBody>
          <a:bodyPr wrap="square">
            <a:spAutoFit/>
          </a:bodyPr>
          <a:lstStyle/>
          <a:p>
            <a:r>
              <a:rPr lang="en-US" sz="3600" b="0" i="0" dirty="0">
                <a:solidFill>
                  <a:schemeClr val="bg1"/>
                </a:solidFill>
                <a:effectLst/>
                <a:latin typeface="Daytona W01 Regular"/>
              </a:rPr>
              <a:t>SDG 7: </a:t>
            </a:r>
            <a:r>
              <a:rPr lang="ru-RU" sz="3600" u="sng" dirty="0">
                <a:solidFill>
                  <a:srgbClr val="486A7E"/>
                </a:solidFill>
                <a:latin typeface="Daytona W01 Regular"/>
              </a:rPr>
              <a:t>Обеспечение</a:t>
            </a:r>
            <a:r>
              <a:rPr lang="en-US" sz="3600" i="0" u="sng" dirty="0">
                <a:solidFill>
                  <a:srgbClr val="486A7E"/>
                </a:solidFill>
                <a:effectLst/>
                <a:latin typeface="Daytona W01 Regular"/>
              </a:rPr>
              <a:t> </a:t>
            </a:r>
            <a:r>
              <a:rPr lang="ru-RU" sz="3600" i="0" u="sng" dirty="0">
                <a:solidFill>
                  <a:srgbClr val="486A7E"/>
                </a:solidFill>
                <a:effectLst/>
                <a:latin typeface="Daytona W01 Regular"/>
              </a:rPr>
              <a:t>всеобщего доступа </a:t>
            </a:r>
            <a:r>
              <a:rPr lang="en-US" sz="3600" i="0" dirty="0">
                <a:solidFill>
                  <a:schemeClr val="bg1"/>
                </a:solidFill>
                <a:effectLst/>
                <a:latin typeface="Daytona W01 Regular"/>
              </a:rPr>
              <a:t>affordable, reliable, sustainable and modern </a:t>
            </a:r>
            <a:r>
              <a:rPr lang="ru-RU" sz="3600" i="0" dirty="0">
                <a:solidFill>
                  <a:schemeClr val="bg1"/>
                </a:solidFill>
                <a:effectLst/>
                <a:latin typeface="Daytona W01 Regular"/>
              </a:rPr>
              <a:t>					</a:t>
            </a:r>
            <a:r>
              <a:rPr lang="ru-RU" sz="3600" i="0" u="sng" dirty="0">
                <a:solidFill>
                  <a:srgbClr val="486A7E"/>
                </a:solidFill>
                <a:effectLst/>
                <a:latin typeface="Daytona W01 Regular"/>
              </a:rPr>
              <a:t>к источникам энергии</a:t>
            </a:r>
            <a:r>
              <a:rPr lang="en-US" sz="3600" i="0" dirty="0">
                <a:solidFill>
                  <a:srgbClr val="486A7E"/>
                </a:solidFill>
                <a:effectLst/>
                <a:latin typeface="Daytona W01 Regular"/>
              </a:rPr>
              <a:t>.</a:t>
            </a:r>
          </a:p>
          <a:p>
            <a:endParaRPr lang="en-US" sz="3600" dirty="0">
              <a:solidFill>
                <a:srgbClr val="486A7E"/>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ru-RU" sz="8800" b="1" u="sng" dirty="0"/>
              <a:t>Для чего мы здесь все собрались</a:t>
            </a:r>
            <a:r>
              <a:rPr lang="en-US" sz="8800" b="1" u="sng" dirty="0"/>
              <a:t>?</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nb-NO" i="1" dirty="0">
                <a:solidFill>
                  <a:schemeClr val="bg1"/>
                </a:solidFill>
              </a:rPr>
              <a:t>United Nation</a:t>
            </a:r>
            <a:r>
              <a:rPr lang="en-US" i="1" dirty="0">
                <a:solidFill>
                  <a:schemeClr val="bg1"/>
                </a:solidFill>
              </a:rPr>
              <a:t>’s Sustainable Development Goals (SDGs)</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064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2BF6DF-A7E6-AA81-9A47-08895E6ABE47}"/>
              </a:ext>
            </a:extLst>
          </p:cNvPr>
          <p:cNvPicPr>
            <a:picLocks noChangeAspect="1"/>
          </p:cNvPicPr>
          <p:nvPr/>
        </p:nvPicPr>
        <p:blipFill>
          <a:blip r:embed="rId2"/>
          <a:stretch>
            <a:fillRect/>
          </a:stretch>
        </p:blipFill>
        <p:spPr>
          <a:xfrm>
            <a:off x="1011923" y="2158658"/>
            <a:ext cx="7175614" cy="4206605"/>
          </a:xfrm>
          <a:prstGeom prst="rect">
            <a:avLst/>
          </a:prstGeom>
        </p:spPr>
      </p:pic>
      <p:sp>
        <p:nvSpPr>
          <p:cNvPr id="5" name="Slide Number Placeholder 4">
            <a:extLst>
              <a:ext uri="{FF2B5EF4-FFF2-40B4-BE49-F238E27FC236}">
                <a16:creationId xmlns:a16="http://schemas.microsoft.com/office/drawing/2014/main" id="{D3555261-F41B-45D5-CFD2-0A7CEDB1188E}"/>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0" name="TextBox 9">
            <a:extLst>
              <a:ext uri="{FF2B5EF4-FFF2-40B4-BE49-F238E27FC236}">
                <a16:creationId xmlns:a16="http://schemas.microsoft.com/office/drawing/2014/main" id="{6EECD6D0-1C64-B63E-998E-DE2D13126DD2}"/>
              </a:ext>
            </a:extLst>
          </p:cNvPr>
          <p:cNvSpPr txBox="1"/>
          <p:nvPr/>
        </p:nvSpPr>
        <p:spPr>
          <a:xfrm>
            <a:off x="902753" y="1579844"/>
            <a:ext cx="7621386" cy="646331"/>
          </a:xfrm>
          <a:prstGeom prst="rect">
            <a:avLst/>
          </a:prstGeom>
          <a:solidFill>
            <a:srgbClr val="FDB515"/>
          </a:solidFill>
        </p:spPr>
        <p:txBody>
          <a:bodyPr wrap="square" rtlCol="0">
            <a:spAutoFit/>
          </a:bodyPr>
          <a:lstStyle/>
          <a:p>
            <a:r>
              <a:rPr lang="ru-RU" b="1" dirty="0"/>
              <a:t>Общее конечное потребление энергии на душу населения в регионе ЦАРЭС</a:t>
            </a:r>
            <a:endParaRPr lang="en-US" b="1" dirty="0"/>
          </a:p>
        </p:txBody>
      </p:sp>
      <p:sp>
        <p:nvSpPr>
          <p:cNvPr id="11" name="TextBox 10">
            <a:extLst>
              <a:ext uri="{FF2B5EF4-FFF2-40B4-BE49-F238E27FC236}">
                <a16:creationId xmlns:a16="http://schemas.microsoft.com/office/drawing/2014/main" id="{E03A810F-1F96-30AC-25EE-09FF7513A05E}"/>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r>
              <a:rPr lang="en-US" sz="1200" i="1" dirty="0"/>
              <a:t> * 1 GJ=277kwh</a:t>
            </a:r>
          </a:p>
        </p:txBody>
      </p:sp>
      <p:sp>
        <p:nvSpPr>
          <p:cNvPr id="8" name="TextBox 7">
            <a:extLst>
              <a:ext uri="{FF2B5EF4-FFF2-40B4-BE49-F238E27FC236}">
                <a16:creationId xmlns:a16="http://schemas.microsoft.com/office/drawing/2014/main" id="{953ECA72-1515-067B-6293-F883251EF2F4}"/>
              </a:ext>
            </a:extLst>
          </p:cNvPr>
          <p:cNvSpPr txBox="1"/>
          <p:nvPr/>
        </p:nvSpPr>
        <p:spPr>
          <a:xfrm>
            <a:off x="8095512" y="3422249"/>
            <a:ext cx="1118664" cy="954107"/>
          </a:xfrm>
          <a:prstGeom prst="rect">
            <a:avLst/>
          </a:prstGeom>
          <a:noFill/>
        </p:spPr>
        <p:txBody>
          <a:bodyPr wrap="square" rtlCol="0">
            <a:spAutoFit/>
          </a:bodyPr>
          <a:lstStyle/>
          <a:p>
            <a:r>
              <a:rPr lang="ru-RU" sz="1400" dirty="0"/>
              <a:t>Отопление</a:t>
            </a:r>
            <a:r>
              <a:rPr lang="en-US" sz="1400" dirty="0"/>
              <a:t>, </a:t>
            </a:r>
            <a:r>
              <a:rPr lang="ru-RU" sz="1400" dirty="0"/>
              <a:t>транспорт</a:t>
            </a:r>
            <a:r>
              <a:rPr lang="en-US" sz="1400" dirty="0"/>
              <a:t>, </a:t>
            </a:r>
            <a:r>
              <a:rPr lang="ru-RU" sz="1400" dirty="0"/>
              <a:t>промышленность</a:t>
            </a:r>
            <a:r>
              <a:rPr lang="en-US" sz="1400" dirty="0"/>
              <a:t>* ++</a:t>
            </a:r>
          </a:p>
        </p:txBody>
      </p:sp>
      <p:sp>
        <p:nvSpPr>
          <p:cNvPr id="12" name="TextBox 11">
            <a:extLst>
              <a:ext uri="{FF2B5EF4-FFF2-40B4-BE49-F238E27FC236}">
                <a16:creationId xmlns:a16="http://schemas.microsoft.com/office/drawing/2014/main" id="{16FF2F50-A8B6-0AE5-72FB-967E4CC633D8}"/>
              </a:ext>
            </a:extLst>
          </p:cNvPr>
          <p:cNvSpPr txBox="1"/>
          <p:nvPr/>
        </p:nvSpPr>
        <p:spPr>
          <a:xfrm>
            <a:off x="8112040" y="4805645"/>
            <a:ext cx="1118664" cy="523220"/>
          </a:xfrm>
          <a:prstGeom prst="rect">
            <a:avLst/>
          </a:prstGeom>
          <a:noFill/>
        </p:spPr>
        <p:txBody>
          <a:bodyPr wrap="square" rtlCol="0">
            <a:spAutoFit/>
          </a:bodyPr>
          <a:lstStyle/>
          <a:p>
            <a:r>
              <a:rPr lang="ru-RU" sz="1400" dirty="0"/>
              <a:t>Электричество</a:t>
            </a:r>
            <a:endParaRPr lang="en-US" sz="1400" dirty="0"/>
          </a:p>
        </p:txBody>
      </p:sp>
      <p:sp>
        <p:nvSpPr>
          <p:cNvPr id="22" name="Right Brace 21">
            <a:extLst>
              <a:ext uri="{FF2B5EF4-FFF2-40B4-BE49-F238E27FC236}">
                <a16:creationId xmlns:a16="http://schemas.microsoft.com/office/drawing/2014/main" id="{CF12736F-7B50-353B-CF92-6661267C196C}"/>
              </a:ext>
            </a:extLst>
          </p:cNvPr>
          <p:cNvSpPr/>
          <p:nvPr/>
        </p:nvSpPr>
        <p:spPr>
          <a:xfrm>
            <a:off x="7924769" y="2726651"/>
            <a:ext cx="262768" cy="2122833"/>
          </a:xfrm>
          <a:prstGeom prst="rightBrace">
            <a:avLst/>
          </a:prstGeom>
          <a:ln w="1905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75B4C95F-21E5-D7AB-90D2-1C90C07B5C56}"/>
              </a:ext>
            </a:extLst>
          </p:cNvPr>
          <p:cNvSpPr/>
          <p:nvPr/>
        </p:nvSpPr>
        <p:spPr>
          <a:xfrm>
            <a:off x="7932821" y="4943988"/>
            <a:ext cx="254716" cy="224561"/>
          </a:xfrm>
          <a:prstGeom prst="rightBrace">
            <a:avLst/>
          </a:prstGeom>
          <a:ln w="1905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a:extLst>
              <a:ext uri="{FF2B5EF4-FFF2-40B4-BE49-F238E27FC236}">
                <a16:creationId xmlns:a16="http://schemas.microsoft.com/office/drawing/2014/main" id="{225D2C20-FFD9-B3B6-633C-DC0405D1E8C7}"/>
              </a:ext>
            </a:extLst>
          </p:cNvPr>
          <p:cNvSpPr>
            <a:spLocks noGrp="1"/>
          </p:cNvSpPr>
          <p:nvPr>
            <p:ph type="title"/>
          </p:nvPr>
        </p:nvSpPr>
        <p:spPr>
          <a:xfrm>
            <a:off x="1031960" y="176463"/>
            <a:ext cx="7984449" cy="1325563"/>
          </a:xfrm>
        </p:spPr>
        <p:txBody>
          <a:bodyPr>
            <a:noAutofit/>
          </a:bodyPr>
          <a:lstStyle/>
          <a:p>
            <a:r>
              <a:rPr lang="ru-RU" sz="3600" b="1" dirty="0"/>
              <a:t>Как обстоят дела в регионе с обеспечением всеобщего энергоснабжения</a:t>
            </a:r>
            <a:r>
              <a:rPr lang="en-US" sz="3600" b="1" dirty="0"/>
              <a:t>?</a:t>
            </a:r>
          </a:p>
        </p:txBody>
      </p:sp>
      <p:sp>
        <p:nvSpPr>
          <p:cNvPr id="30" name="TextBox 29">
            <a:extLst>
              <a:ext uri="{FF2B5EF4-FFF2-40B4-BE49-F238E27FC236}">
                <a16:creationId xmlns:a16="http://schemas.microsoft.com/office/drawing/2014/main" id="{C8E036A2-7AC7-B7DC-7B1E-227E8AB18271}"/>
              </a:ext>
            </a:extLst>
          </p:cNvPr>
          <p:cNvSpPr txBox="1"/>
          <p:nvPr/>
        </p:nvSpPr>
        <p:spPr>
          <a:xfrm rot="16200000">
            <a:off x="588725" y="2267487"/>
            <a:ext cx="628057"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spTree>
    <p:extLst>
      <p:ext uri="{BB962C8B-B14F-4D97-AF65-F5344CB8AC3E}">
        <p14:creationId xmlns:p14="http://schemas.microsoft.com/office/powerpoint/2010/main" val="411222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85CC3-8187-2C30-9594-E4590BBA48F6}"/>
              </a:ext>
            </a:extLst>
          </p:cNvPr>
          <p:cNvPicPr>
            <a:picLocks noChangeAspect="1"/>
          </p:cNvPicPr>
          <p:nvPr/>
        </p:nvPicPr>
        <p:blipFill>
          <a:blip r:embed="rId2"/>
          <a:stretch>
            <a:fillRect/>
          </a:stretch>
        </p:blipFill>
        <p:spPr>
          <a:xfrm>
            <a:off x="1031960" y="2161593"/>
            <a:ext cx="7169517" cy="4206605"/>
          </a:xfrm>
          <a:prstGeom prst="rect">
            <a:avLst/>
          </a:prstGeom>
        </p:spPr>
      </p:pic>
      <p:sp>
        <p:nvSpPr>
          <p:cNvPr id="5" name="Slide Number Placeholder 4">
            <a:extLst>
              <a:ext uri="{FF2B5EF4-FFF2-40B4-BE49-F238E27FC236}">
                <a16:creationId xmlns:a16="http://schemas.microsoft.com/office/drawing/2014/main" id="{D3555261-F41B-45D5-CFD2-0A7CEDB1188E}"/>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10" name="TextBox 9">
            <a:extLst>
              <a:ext uri="{FF2B5EF4-FFF2-40B4-BE49-F238E27FC236}">
                <a16:creationId xmlns:a16="http://schemas.microsoft.com/office/drawing/2014/main" id="{6EECD6D0-1C64-B63E-998E-DE2D13126DD2}"/>
              </a:ext>
            </a:extLst>
          </p:cNvPr>
          <p:cNvSpPr txBox="1"/>
          <p:nvPr/>
        </p:nvSpPr>
        <p:spPr>
          <a:xfrm>
            <a:off x="1031959" y="1502582"/>
            <a:ext cx="7984450" cy="369332"/>
          </a:xfrm>
          <a:prstGeom prst="rect">
            <a:avLst/>
          </a:prstGeom>
          <a:solidFill>
            <a:srgbClr val="FDB515"/>
          </a:solidFill>
        </p:spPr>
        <p:txBody>
          <a:bodyPr wrap="square" rtlCol="0">
            <a:spAutoFit/>
          </a:bodyPr>
          <a:lstStyle/>
          <a:p>
            <a:r>
              <a:rPr lang="ru-RU" b="1" dirty="0"/>
              <a:t>Потребление энергии на человека в сравнении с доходом в странах ЦАРЭС</a:t>
            </a:r>
            <a:endParaRPr lang="en-US" b="1" dirty="0"/>
          </a:p>
        </p:txBody>
      </p:sp>
      <p:sp>
        <p:nvSpPr>
          <p:cNvPr id="11" name="TextBox 10">
            <a:extLst>
              <a:ext uri="{FF2B5EF4-FFF2-40B4-BE49-F238E27FC236}">
                <a16:creationId xmlns:a16="http://schemas.microsoft.com/office/drawing/2014/main" id="{E03A810F-1F96-30AC-25EE-09FF7513A05E}"/>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endParaRPr lang="en-US" sz="1200" i="1" dirty="0"/>
          </a:p>
        </p:txBody>
      </p:sp>
      <p:sp>
        <p:nvSpPr>
          <p:cNvPr id="8" name="TextBox 7">
            <a:extLst>
              <a:ext uri="{FF2B5EF4-FFF2-40B4-BE49-F238E27FC236}">
                <a16:creationId xmlns:a16="http://schemas.microsoft.com/office/drawing/2014/main" id="{7D17B0E4-DD77-EDB6-79E3-95D92BC7D39D}"/>
              </a:ext>
            </a:extLst>
          </p:cNvPr>
          <p:cNvSpPr txBox="1"/>
          <p:nvPr/>
        </p:nvSpPr>
        <p:spPr>
          <a:xfrm>
            <a:off x="1609846" y="6254399"/>
            <a:ext cx="2433167" cy="338554"/>
          </a:xfrm>
          <a:prstGeom prst="rect">
            <a:avLst/>
          </a:prstGeom>
          <a:noFill/>
        </p:spPr>
        <p:txBody>
          <a:bodyPr wrap="none" rtlCol="0">
            <a:spAutoFit/>
          </a:bodyPr>
          <a:lstStyle/>
          <a:p>
            <a:r>
              <a:rPr lang="ru-RU" sz="1600" dirty="0">
                <a:solidFill>
                  <a:srgbClr val="545454"/>
                </a:solidFill>
              </a:rPr>
              <a:t>Доход на душу населения</a:t>
            </a:r>
            <a:endParaRPr lang="en-US" sz="1600" dirty="0">
              <a:solidFill>
                <a:srgbClr val="545454"/>
              </a:solidFill>
            </a:endParaRPr>
          </a:p>
        </p:txBody>
      </p:sp>
      <p:sp>
        <p:nvSpPr>
          <p:cNvPr id="13" name="TextBox 12">
            <a:extLst>
              <a:ext uri="{FF2B5EF4-FFF2-40B4-BE49-F238E27FC236}">
                <a16:creationId xmlns:a16="http://schemas.microsoft.com/office/drawing/2014/main" id="{87C4A0B6-5AE0-2953-FFE9-AC6FF15EB1EE}"/>
              </a:ext>
            </a:extLst>
          </p:cNvPr>
          <p:cNvSpPr txBox="1"/>
          <p:nvPr/>
        </p:nvSpPr>
        <p:spPr>
          <a:xfrm rot="16200000">
            <a:off x="588725" y="2267487"/>
            <a:ext cx="628057"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cxnSp>
        <p:nvCxnSpPr>
          <p:cNvPr id="15" name="Straight Arrow Connector 14">
            <a:extLst>
              <a:ext uri="{FF2B5EF4-FFF2-40B4-BE49-F238E27FC236}">
                <a16:creationId xmlns:a16="http://schemas.microsoft.com/office/drawing/2014/main" id="{F069E6CD-C420-B2DF-F71C-0F5890BCA82E}"/>
              </a:ext>
            </a:extLst>
          </p:cNvPr>
          <p:cNvCxnSpPr>
            <a:stCxn id="8" idx="3"/>
          </p:cNvCxnSpPr>
          <p:nvPr/>
        </p:nvCxnSpPr>
        <p:spPr>
          <a:xfrm flipH="1">
            <a:off x="3796075" y="6423676"/>
            <a:ext cx="246938" cy="0"/>
          </a:xfrm>
          <a:prstGeom prst="straightConnector1">
            <a:avLst/>
          </a:prstGeom>
          <a:ln>
            <a:solidFill>
              <a:srgbClr val="666666"/>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1C529F0-8C78-B021-583B-E80A9A7359BA}"/>
              </a:ext>
            </a:extLst>
          </p:cNvPr>
          <p:cNvSpPr/>
          <p:nvPr/>
        </p:nvSpPr>
        <p:spPr>
          <a:xfrm>
            <a:off x="2354239" y="3575713"/>
            <a:ext cx="5950424" cy="1992574"/>
          </a:xfrm>
          <a:custGeom>
            <a:avLst/>
            <a:gdLst>
              <a:gd name="connsiteX0" fmla="*/ 0 w 5950424"/>
              <a:gd name="connsiteY0" fmla="*/ 1992574 h 1992574"/>
              <a:gd name="connsiteX1" fmla="*/ 1944806 w 5950424"/>
              <a:gd name="connsiteY1" fmla="*/ 846162 h 1992574"/>
              <a:gd name="connsiteX2" fmla="*/ 5950424 w 5950424"/>
              <a:gd name="connsiteY2" fmla="*/ 0 h 1992574"/>
            </a:gdLst>
            <a:ahLst/>
            <a:cxnLst>
              <a:cxn ang="0">
                <a:pos x="connsiteX0" y="connsiteY0"/>
              </a:cxn>
              <a:cxn ang="0">
                <a:pos x="connsiteX1" y="connsiteY1"/>
              </a:cxn>
              <a:cxn ang="0">
                <a:pos x="connsiteX2" y="connsiteY2"/>
              </a:cxn>
            </a:cxnLst>
            <a:rect l="l" t="t" r="r" b="b"/>
            <a:pathLst>
              <a:path w="5950424" h="1992574">
                <a:moveTo>
                  <a:pt x="0" y="1992574"/>
                </a:moveTo>
                <a:cubicBezTo>
                  <a:pt x="476534" y="1585416"/>
                  <a:pt x="953069" y="1178258"/>
                  <a:pt x="1944806" y="846162"/>
                </a:cubicBezTo>
                <a:cubicBezTo>
                  <a:pt x="2936543" y="514066"/>
                  <a:pt x="5950424" y="0"/>
                  <a:pt x="5950424" y="0"/>
                </a:cubicBezTo>
              </a:path>
            </a:pathLst>
          </a:custGeom>
          <a:noFill/>
          <a:ln w="127000">
            <a:solidFill>
              <a:srgbClr val="E9532B">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15CC11-22C1-5331-2EB2-F6FAE7BE80B6}"/>
              </a:ext>
            </a:extLst>
          </p:cNvPr>
          <p:cNvSpPr/>
          <p:nvPr/>
        </p:nvSpPr>
        <p:spPr>
          <a:xfrm rot="20980332">
            <a:off x="7954333" y="3519754"/>
            <a:ext cx="389107" cy="2022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6E958C0-1C16-2790-AD34-ACAE10D7565D}"/>
              </a:ext>
            </a:extLst>
          </p:cNvPr>
          <p:cNvSpPr/>
          <p:nvPr/>
        </p:nvSpPr>
        <p:spPr>
          <a:xfrm rot="15578652">
            <a:off x="8066870" y="3348883"/>
            <a:ext cx="256211" cy="489463"/>
          </a:xfrm>
          <a:prstGeom prst="downArrow">
            <a:avLst/>
          </a:prstGeom>
          <a:solidFill>
            <a:srgbClr val="E9532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344D32A-70B5-C3D9-D655-522D0946A49D}"/>
              </a:ext>
            </a:extLst>
          </p:cNvPr>
          <p:cNvSpPr>
            <a:spLocks noGrp="1"/>
          </p:cNvSpPr>
          <p:nvPr>
            <p:ph type="title"/>
          </p:nvPr>
        </p:nvSpPr>
        <p:spPr>
          <a:xfrm>
            <a:off x="767278" y="188547"/>
            <a:ext cx="8249131" cy="1325563"/>
          </a:xfrm>
        </p:spPr>
        <p:txBody>
          <a:bodyPr>
            <a:normAutofit/>
          </a:bodyPr>
          <a:lstStyle/>
          <a:p>
            <a:r>
              <a:rPr lang="ru-RU" b="1" dirty="0"/>
              <a:t>Энергетика </a:t>
            </a:r>
            <a:r>
              <a:rPr lang="en-US" b="1" dirty="0"/>
              <a:t>vs </a:t>
            </a:r>
            <a:r>
              <a:rPr lang="ru-RU" b="1" dirty="0"/>
              <a:t>экономическое развитие</a:t>
            </a:r>
            <a:endParaRPr lang="en-US" b="1" dirty="0"/>
          </a:p>
        </p:txBody>
      </p:sp>
    </p:spTree>
    <p:extLst>
      <p:ext uri="{BB962C8B-B14F-4D97-AF65-F5344CB8AC3E}">
        <p14:creationId xmlns:p14="http://schemas.microsoft.com/office/powerpoint/2010/main" val="119283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37977-C231-B40D-3083-9A6ED1759FDD}"/>
              </a:ext>
            </a:extLst>
          </p:cNvPr>
          <p:cNvPicPr>
            <a:picLocks noChangeAspect="1"/>
          </p:cNvPicPr>
          <p:nvPr/>
        </p:nvPicPr>
        <p:blipFill>
          <a:blip r:embed="rId2"/>
          <a:stretch>
            <a:fillRect/>
          </a:stretch>
        </p:blipFill>
        <p:spPr>
          <a:xfrm>
            <a:off x="1031959" y="2161593"/>
            <a:ext cx="7169517" cy="4200508"/>
          </a:xfrm>
          <a:prstGeom prst="rect">
            <a:avLst/>
          </a:prstGeom>
        </p:spPr>
      </p:pic>
      <p:sp>
        <p:nvSpPr>
          <p:cNvPr id="13" name="TextBox 12">
            <a:extLst>
              <a:ext uri="{FF2B5EF4-FFF2-40B4-BE49-F238E27FC236}">
                <a16:creationId xmlns:a16="http://schemas.microsoft.com/office/drawing/2014/main" id="{31D4DE5A-952F-BFF6-BF44-EFAF1002EFD9}"/>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endParaRPr lang="en-US" sz="1200" i="1" dirty="0"/>
          </a:p>
        </p:txBody>
      </p:sp>
      <p:sp>
        <p:nvSpPr>
          <p:cNvPr id="14" name="TextBox 13">
            <a:extLst>
              <a:ext uri="{FF2B5EF4-FFF2-40B4-BE49-F238E27FC236}">
                <a16:creationId xmlns:a16="http://schemas.microsoft.com/office/drawing/2014/main" id="{34B358E5-FC63-1CF4-771A-55FD43FA1FE6}"/>
              </a:ext>
            </a:extLst>
          </p:cNvPr>
          <p:cNvSpPr txBox="1"/>
          <p:nvPr/>
        </p:nvSpPr>
        <p:spPr>
          <a:xfrm rot="16200000">
            <a:off x="309401" y="3002255"/>
            <a:ext cx="1266244" cy="369332"/>
          </a:xfrm>
          <a:prstGeom prst="rect">
            <a:avLst/>
          </a:prstGeom>
          <a:noFill/>
        </p:spPr>
        <p:txBody>
          <a:bodyPr wrap="none" rtlCol="0">
            <a:spAutoFit/>
          </a:bodyPr>
          <a:lstStyle/>
          <a:p>
            <a:r>
              <a:rPr lang="ru-RU" dirty="0">
                <a:solidFill>
                  <a:srgbClr val="606060"/>
                </a:solidFill>
              </a:rPr>
              <a:t>Млн. т</a:t>
            </a:r>
            <a:r>
              <a:rPr lang="en-US" dirty="0">
                <a:solidFill>
                  <a:srgbClr val="606060"/>
                </a:solidFill>
              </a:rPr>
              <a:t> CO2</a:t>
            </a:r>
          </a:p>
        </p:txBody>
      </p:sp>
      <p:sp>
        <p:nvSpPr>
          <p:cNvPr id="15" name="TextBox 14">
            <a:extLst>
              <a:ext uri="{FF2B5EF4-FFF2-40B4-BE49-F238E27FC236}">
                <a16:creationId xmlns:a16="http://schemas.microsoft.com/office/drawing/2014/main" id="{47C95905-1672-ACEC-54C8-EE214BCA7BEC}"/>
              </a:ext>
            </a:extLst>
          </p:cNvPr>
          <p:cNvSpPr txBox="1"/>
          <p:nvPr/>
        </p:nvSpPr>
        <p:spPr>
          <a:xfrm>
            <a:off x="1031959" y="1577481"/>
            <a:ext cx="7732900" cy="646331"/>
          </a:xfrm>
          <a:prstGeom prst="rect">
            <a:avLst/>
          </a:prstGeom>
          <a:solidFill>
            <a:srgbClr val="FDB515"/>
          </a:solidFill>
        </p:spPr>
        <p:txBody>
          <a:bodyPr wrap="square" rtlCol="0">
            <a:spAutoFit/>
          </a:bodyPr>
          <a:lstStyle/>
          <a:p>
            <a:r>
              <a:rPr lang="ru-RU" b="1" dirty="0"/>
              <a:t>Годовые выбросы CO2 от производства электрической и тепловой энергии в ЦАРЭС</a:t>
            </a:r>
            <a:endParaRPr lang="en-US" b="1" dirty="0"/>
          </a:p>
        </p:txBody>
      </p:sp>
      <p:sp>
        <p:nvSpPr>
          <p:cNvPr id="2" name="TextBox 1">
            <a:extLst>
              <a:ext uri="{FF2B5EF4-FFF2-40B4-BE49-F238E27FC236}">
                <a16:creationId xmlns:a16="http://schemas.microsoft.com/office/drawing/2014/main" id="{F5BA78DB-8D9C-B548-86B9-B573115395D1}"/>
              </a:ext>
            </a:extLst>
          </p:cNvPr>
          <p:cNvSpPr txBox="1"/>
          <p:nvPr/>
        </p:nvSpPr>
        <p:spPr>
          <a:xfrm>
            <a:off x="2878198" y="3105834"/>
            <a:ext cx="3802381" cy="923330"/>
          </a:xfrm>
          <a:prstGeom prst="rect">
            <a:avLst/>
          </a:prstGeom>
          <a:noFill/>
        </p:spPr>
        <p:txBody>
          <a:bodyPr wrap="square" rtlCol="0">
            <a:spAutoFit/>
          </a:bodyPr>
          <a:lstStyle/>
          <a:p>
            <a:r>
              <a:rPr lang="ru-RU" b="1" dirty="0">
                <a:solidFill>
                  <a:srgbClr val="FF0000"/>
                </a:solidFill>
              </a:rPr>
              <a:t>Всего: ~250 млн. тонн выбросов CO2 от выработки электроэнергии и тепла в регионе (без учета КНР)</a:t>
            </a:r>
            <a:endParaRPr lang="en-US" b="1" dirty="0">
              <a:solidFill>
                <a:srgbClr val="FF0000"/>
              </a:solidFill>
            </a:endParaRPr>
          </a:p>
        </p:txBody>
      </p:sp>
      <p:sp>
        <p:nvSpPr>
          <p:cNvPr id="8" name="Title 1">
            <a:extLst>
              <a:ext uri="{FF2B5EF4-FFF2-40B4-BE49-F238E27FC236}">
                <a16:creationId xmlns:a16="http://schemas.microsoft.com/office/drawing/2014/main" id="{86F1B64B-EAFE-EF52-807C-46BB3906F6FE}"/>
              </a:ext>
            </a:extLst>
          </p:cNvPr>
          <p:cNvSpPr>
            <a:spLocks noGrp="1"/>
          </p:cNvSpPr>
          <p:nvPr>
            <p:ph type="title"/>
          </p:nvPr>
        </p:nvSpPr>
        <p:spPr>
          <a:xfrm>
            <a:off x="1031959" y="32677"/>
            <a:ext cx="7886700" cy="1325563"/>
          </a:xfrm>
        </p:spPr>
        <p:txBody>
          <a:bodyPr>
            <a:normAutofit/>
          </a:bodyPr>
          <a:lstStyle/>
          <a:p>
            <a:r>
              <a:rPr lang="ru-RU" b="1" dirty="0"/>
              <a:t>Насколько экологична энергетика в регионе</a:t>
            </a:r>
            <a:r>
              <a:rPr lang="en-US" b="1" dirty="0"/>
              <a:t>?</a:t>
            </a:r>
          </a:p>
        </p:txBody>
      </p:sp>
    </p:spTree>
    <p:extLst>
      <p:ext uri="{BB962C8B-B14F-4D97-AF65-F5344CB8AC3E}">
        <p14:creationId xmlns:p14="http://schemas.microsoft.com/office/powerpoint/2010/main" val="144504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9" name="Content Placeholder 8" descr="A city with smoke stacks and mountains&#10;&#10;Description automatically generated">
            <a:extLst>
              <a:ext uri="{FF2B5EF4-FFF2-40B4-BE49-F238E27FC236}">
                <a16:creationId xmlns:a16="http://schemas.microsoft.com/office/drawing/2014/main" id="{50DA6AD3-FA68-4B44-17F6-F185586A4DD1}"/>
              </a:ext>
            </a:extLst>
          </p:cNvPr>
          <p:cNvPicPr>
            <a:picLocks noGrp="1" noChangeAspect="1"/>
          </p:cNvPicPr>
          <p:nvPr>
            <p:ph idx="1"/>
          </p:nvPr>
        </p:nvPicPr>
        <p:blipFill rotWithShape="1">
          <a:blip r:embed="rId2"/>
          <a:srcRect t="2402" b="10546"/>
          <a:stretch/>
        </p:blipFill>
        <p:spPr>
          <a:xfrm>
            <a:off x="-1" y="851783"/>
            <a:ext cx="9143999" cy="6006217"/>
          </a:xfrm>
        </p:spPr>
      </p:pic>
      <p:sp>
        <p:nvSpPr>
          <p:cNvPr id="12" name="Rectangle 11">
            <a:extLst>
              <a:ext uri="{FF2B5EF4-FFF2-40B4-BE49-F238E27FC236}">
                <a16:creationId xmlns:a16="http://schemas.microsoft.com/office/drawing/2014/main" id="{42AE2419-8072-8615-8614-4A1034C216AF}"/>
              </a:ext>
            </a:extLst>
          </p:cNvPr>
          <p:cNvSpPr/>
          <p:nvPr/>
        </p:nvSpPr>
        <p:spPr>
          <a:xfrm>
            <a:off x="0" y="0"/>
            <a:ext cx="9144000" cy="995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EF7B99-3854-FE9C-2DD3-2D0AE8F39082}"/>
              </a:ext>
            </a:extLst>
          </p:cNvPr>
          <p:cNvSpPr txBox="1"/>
          <p:nvPr/>
        </p:nvSpPr>
        <p:spPr>
          <a:xfrm>
            <a:off x="1" y="143897"/>
            <a:ext cx="9143999" cy="892552"/>
          </a:xfrm>
          <a:prstGeom prst="rect">
            <a:avLst/>
          </a:prstGeom>
          <a:solidFill>
            <a:schemeClr val="bg1"/>
          </a:solidFill>
        </p:spPr>
        <p:txBody>
          <a:bodyPr wrap="square" rtlCol="0">
            <a:spAutoFit/>
          </a:bodyPr>
          <a:lstStyle/>
          <a:p>
            <a:r>
              <a:rPr lang="ru-RU" sz="2800" dirty="0"/>
              <a:t>Конкурентное предложение по экологичной энергии?</a:t>
            </a:r>
            <a:endParaRPr lang="en-US" dirty="0"/>
          </a:p>
          <a:p>
            <a:r>
              <a:rPr lang="en-US" sz="1200" dirty="0"/>
              <a:t>(</a:t>
            </a:r>
            <a:r>
              <a:rPr lang="ru-RU" sz="1200" dirty="0"/>
              <a:t>Ниже приведена картинка, сгенерированная искусственным интеллектом по запросу «Будущее энергетики, вырабатываемой в регионе ЦАРЭС на ископаемом топливе»</a:t>
            </a:r>
            <a:r>
              <a:rPr lang="en-US" sz="1200" dirty="0"/>
              <a:t> ©Dall-E)</a:t>
            </a:r>
            <a:endParaRPr lang="en-US" dirty="0"/>
          </a:p>
        </p:txBody>
      </p:sp>
    </p:spTree>
    <p:extLst>
      <p:ext uri="{BB962C8B-B14F-4D97-AF65-F5344CB8AC3E}">
        <p14:creationId xmlns:p14="http://schemas.microsoft.com/office/powerpoint/2010/main" val="1236688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Value>1</Value>
      <Value>3</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E708C0-723B-4CAE-8879-E1F54687D641}">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206a79b1-485b-44cd-b940-748c7360bdb1"/>
    <ds:schemaRef ds:uri="http://schemas.microsoft.com/office/infopath/2007/PartnerControls"/>
    <ds:schemaRef ds:uri="http://schemas.openxmlformats.org/package/2006/metadata/core-properties"/>
    <ds:schemaRef ds:uri="442c4dbf-8b8c-4bd3-9a60-cec085ce35ad"/>
    <ds:schemaRef ds:uri="http://www.w3.org/XML/1998/namespace"/>
  </ds:schemaRefs>
</ds:datastoreItem>
</file>

<file path=customXml/itemProps2.xml><?xml version="1.0" encoding="utf-8"?>
<ds:datastoreItem xmlns:ds="http://schemas.openxmlformats.org/officeDocument/2006/customXml" ds:itemID="{43FFB16F-4EA3-4332-8568-0CAE939BF6C1}">
  <ds:schemaRefs>
    <ds:schemaRef ds:uri="http://schemas.microsoft.com/sharepoint/v3/contenttype/forms"/>
  </ds:schemaRefs>
</ds:datastoreItem>
</file>

<file path=customXml/itemProps3.xml><?xml version="1.0" encoding="utf-8"?>
<ds:datastoreItem xmlns:ds="http://schemas.openxmlformats.org/officeDocument/2006/customXml" ds:itemID="{E4E454B7-C11C-4761-9D65-4B8DCC766F40}"/>
</file>

<file path=docProps/app.xml><?xml version="1.0" encoding="utf-8"?>
<Properties xmlns="http://schemas.openxmlformats.org/officeDocument/2006/extended-properties" xmlns:vt="http://schemas.openxmlformats.org/officeDocument/2006/docPropsVTypes">
  <TotalTime>14951</TotalTime>
  <Words>622</Words>
  <Application>Microsoft Office PowerPoint</Application>
  <PresentationFormat>On-screen Show (4:3)</PresentationFormat>
  <Paragraphs>108</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Calibri Light</vt:lpstr>
      <vt:lpstr>Daytona W01 Regular</vt:lpstr>
      <vt:lpstr>Wingdings</vt:lpstr>
      <vt:lpstr>Office Theme</vt:lpstr>
      <vt:lpstr>PowerPoint Presentation</vt:lpstr>
      <vt:lpstr>Для чего мы здесь все собрались?</vt:lpstr>
      <vt:lpstr>Для чего мы здесь все собрались?</vt:lpstr>
      <vt:lpstr>Для чего мы здесь все собрались?</vt:lpstr>
      <vt:lpstr>Для чего мы здесь все собрались?</vt:lpstr>
      <vt:lpstr>Как обстоят дела в регионе с обеспечением всеобщего энергоснабжения?</vt:lpstr>
      <vt:lpstr>Энергетика vs экономическое развитие</vt:lpstr>
      <vt:lpstr>Насколько экологична энергетика в регионе?</vt:lpstr>
      <vt:lpstr>PowerPoint Presentation</vt:lpstr>
      <vt:lpstr>PowerPoint Presentation</vt:lpstr>
      <vt:lpstr>Реалии рынка: Влияние глобальных колебаний рынка на возобновляемую энергетику</vt:lpstr>
      <vt:lpstr>Реалии рынка: Влияние глобальных колебаний рынка на возобновляемую энергетику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Shaista Hussain</dc:creator>
  <cp:lastModifiedBy>Yeskendirova, Almagul</cp:lastModifiedBy>
  <cp:revision>101</cp:revision>
  <cp:lastPrinted>2023-11-22T07:19:10Z</cp:lastPrinted>
  <dcterms:created xsi:type="dcterms:W3CDTF">2019-04-02T01:28:48Z</dcterms:created>
  <dcterms:modified xsi:type="dcterms:W3CDTF">2023-11-27T19:11:03Z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y fmtid="{D5CDD505-2E9C-101B-9397-08002B2CF9AE}" pid="3" name="AuthorIds_UIVersion_512">
    <vt:lpwstr>104</vt:lpwstr>
  </property>
  <property fmtid="{D5CDD505-2E9C-101B-9397-08002B2CF9AE}" pid="4" name="d61536b25a8a4fedb48bb564279be82a">
    <vt:lpwstr>CWRD|6d71ff58-4882-4388-ab5c-218969b1e9c8</vt:lpwstr>
  </property>
  <property fmtid="{D5CDD505-2E9C-101B-9397-08002B2CF9AE}" pid="5" name="TaxCatchAll">
    <vt:lpwstr>1;#English|16ac8743-31bb-43f8-9a73-533a041667d6;#3;#CWRD|6d71ff58-4882-4388-ab5c-218969b1e9c8</vt:lpwstr>
  </property>
  <property fmtid="{D5CDD505-2E9C-101B-9397-08002B2CF9AE}" pid="6" name="h00e4aaaf4624e24a7df7f06faa038c6">
    <vt:lpwstr>English|16ac8743-31bb-43f8-9a73-533a041667d6</vt:lpwstr>
  </property>
  <property fmtid="{D5CDD505-2E9C-101B-9397-08002B2CF9AE}" pid="7" name="ADBDepartmentOwner">
    <vt:lpwstr>3;#CWRD|6d71ff58-4882-4388-ab5c-218969b1e9c8</vt:lpwstr>
  </property>
  <property fmtid="{D5CDD505-2E9C-101B-9397-08002B2CF9AE}" pid="8" name="ADBDocumentLanguage">
    <vt:lpwstr>1;#English|16ac8743-31bb-43f8-9a73-533a041667d6</vt:lpwstr>
  </property>
  <property fmtid="{D5CDD505-2E9C-101B-9397-08002B2CF9AE}" pid="9" name="MSIP_Label_817d4574-7375-4d17-b29c-6e4c6df0fcb0_Enabled">
    <vt:lpwstr>true</vt:lpwstr>
  </property>
  <property fmtid="{D5CDD505-2E9C-101B-9397-08002B2CF9AE}" pid="10" name="MSIP_Label_817d4574-7375-4d17-b29c-6e4c6df0fcb0_SetDate">
    <vt:lpwstr>2021-10-04T02:06:07Z</vt:lpwstr>
  </property>
  <property fmtid="{D5CDD505-2E9C-101B-9397-08002B2CF9AE}" pid="11" name="MSIP_Label_817d4574-7375-4d17-b29c-6e4c6df0fcb0_Method">
    <vt:lpwstr>Standard</vt:lpwstr>
  </property>
  <property fmtid="{D5CDD505-2E9C-101B-9397-08002B2CF9AE}" pid="12" name="MSIP_Label_817d4574-7375-4d17-b29c-6e4c6df0fcb0_Name">
    <vt:lpwstr>ADB Internal</vt:lpwstr>
  </property>
  <property fmtid="{D5CDD505-2E9C-101B-9397-08002B2CF9AE}" pid="13" name="MSIP_Label_817d4574-7375-4d17-b29c-6e4c6df0fcb0_SiteId">
    <vt:lpwstr>9495d6bb-41c2-4c58-848f-92e52cf3d640</vt:lpwstr>
  </property>
  <property fmtid="{D5CDD505-2E9C-101B-9397-08002B2CF9AE}" pid="14" name="MSIP_Label_817d4574-7375-4d17-b29c-6e4c6df0fcb0_ActionId">
    <vt:lpwstr>6549ee1a-89bc-45aa-a208-8844aef216bd</vt:lpwstr>
  </property>
  <property fmtid="{D5CDD505-2E9C-101B-9397-08002B2CF9AE}" pid="15" name="MSIP_Label_817d4574-7375-4d17-b29c-6e4c6df0fcb0_ContentBits">
    <vt:lpwstr>2</vt:lpwstr>
  </property>
</Properties>
</file>