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25"/>
  </p:notesMasterIdLst>
  <p:handoutMasterIdLst>
    <p:handoutMasterId r:id="rId26"/>
  </p:handoutMasterIdLst>
  <p:sldIdLst>
    <p:sldId id="256" r:id="rId5"/>
    <p:sldId id="290" r:id="rId6"/>
    <p:sldId id="326" r:id="rId7"/>
    <p:sldId id="324" r:id="rId8"/>
    <p:sldId id="327" r:id="rId9"/>
    <p:sldId id="293" r:id="rId10"/>
    <p:sldId id="295" r:id="rId11"/>
    <p:sldId id="318" r:id="rId12"/>
    <p:sldId id="323" r:id="rId13"/>
    <p:sldId id="325" r:id="rId14"/>
    <p:sldId id="301" r:id="rId15"/>
    <p:sldId id="305" r:id="rId16"/>
    <p:sldId id="306" r:id="rId17"/>
    <p:sldId id="320" r:id="rId18"/>
    <p:sldId id="308" r:id="rId19"/>
    <p:sldId id="321" r:id="rId20"/>
    <p:sldId id="313" r:id="rId21"/>
    <p:sldId id="310" r:id="rId22"/>
    <p:sldId id="328" r:id="rId23"/>
    <p:sldId id="31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and Pladet" initials="RP" lastIdx="4" clrIdx="0">
    <p:extLst>
      <p:ext uri="{19B8F6BF-5375-455C-9EA6-DF929625EA0E}">
        <p15:presenceInfo xmlns:p15="http://schemas.microsoft.com/office/powerpoint/2012/main" userId="S::rpladet@adb.org::f1cf8a81-4017-41f0-88d8-8650fd3a1203" providerId="AD"/>
      </p:ext>
    </p:extLst>
  </p:cmAuthor>
  <p:cmAuthor id="2" name="Seung Duck Kim" initials="SDK" lastIdx="8" clrIdx="1">
    <p:extLst>
      <p:ext uri="{19B8F6BF-5375-455C-9EA6-DF929625EA0E}">
        <p15:presenceInfo xmlns:p15="http://schemas.microsoft.com/office/powerpoint/2012/main" userId="S::seungduckkim@adb.org::14a51a01-bc00-49ed-b8b3-56ebdd3aa9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FDB515"/>
    <a:srgbClr val="00A1CB"/>
    <a:srgbClr val="8DC63F"/>
    <a:srgbClr val="E9532B"/>
    <a:srgbClr val="4472C4"/>
    <a:srgbClr val="1B2F62"/>
    <a:srgbClr val="606060"/>
    <a:srgbClr val="666666"/>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0201" autoAdjust="0"/>
  </p:normalViewPr>
  <p:slideViewPr>
    <p:cSldViewPr snapToGrid="0" snapToObjects="1" showGuides="1">
      <p:cViewPr>
        <p:scale>
          <a:sx n="77" d="100"/>
          <a:sy n="77" d="100"/>
        </p:scale>
        <p:origin x="1013" y="77"/>
      </p:cViewPr>
      <p:guideLst>
        <p:guide orient="horz" pos="2160"/>
        <p:guide pos="2856"/>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1" d="100"/>
          <a:sy n="61" d="100"/>
        </p:scale>
        <p:origin x="236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E77F2-6575-44D2-B2ED-CB6CFDC2A1DC}"/>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PH"/>
          </a:p>
        </p:txBody>
      </p:sp>
      <p:sp>
        <p:nvSpPr>
          <p:cNvPr id="3" name="Date Placeholder 2">
            <a:extLst>
              <a:ext uri="{FF2B5EF4-FFF2-40B4-BE49-F238E27FC236}">
                <a16:creationId xmlns:a16="http://schemas.microsoft.com/office/drawing/2014/main" id="{87269EB2-96B2-475C-BBE5-C9DC637981E7}"/>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0DEEBBF7-5CE4-486E-A8B9-638560AE5660}" type="datetimeFigureOut">
              <a:rPr lang="en-PH" smtClean="0"/>
              <a:t>24/11/2023</a:t>
            </a:fld>
            <a:endParaRPr lang="en-PH"/>
          </a:p>
        </p:txBody>
      </p:sp>
      <p:sp>
        <p:nvSpPr>
          <p:cNvPr id="4" name="Footer Placeholder 3">
            <a:extLst>
              <a:ext uri="{FF2B5EF4-FFF2-40B4-BE49-F238E27FC236}">
                <a16:creationId xmlns:a16="http://schemas.microsoft.com/office/drawing/2014/main" id="{FD839D9C-F350-4E9C-8B5B-4B435EDD360D}"/>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0EEE6F05-A519-499C-94F9-96FEF7FB5BA4}"/>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6C2ADB7D-DAB7-4C56-9F79-AB8C4588757F}" type="slidenum">
              <a:rPr lang="en-PH" smtClean="0"/>
              <a:t>‹#›</a:t>
            </a:fld>
            <a:endParaRPr lang="en-PH"/>
          </a:p>
        </p:txBody>
      </p:sp>
    </p:spTree>
    <p:extLst>
      <p:ext uri="{BB962C8B-B14F-4D97-AF65-F5344CB8AC3E}">
        <p14:creationId xmlns:p14="http://schemas.microsoft.com/office/powerpoint/2010/main" val="423291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353B2CE4-751F-0643-B4A7-F864325DF021}" type="datetimeFigureOut">
              <a:rPr lang="en-US" smtClean="0"/>
              <a:t>24/11/2023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A649113F-0DCE-7D40-9684-257778C5150D}" type="slidenum">
              <a:rPr lang="en-US" smtClean="0"/>
              <a:t>‹#›</a:t>
            </a:fld>
            <a:endParaRPr lang="en-US"/>
          </a:p>
        </p:txBody>
      </p:sp>
    </p:spTree>
    <p:extLst>
      <p:ext uri="{BB962C8B-B14F-4D97-AF65-F5344CB8AC3E}">
        <p14:creationId xmlns:p14="http://schemas.microsoft.com/office/powerpoint/2010/main" val="77690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a:p>
        </p:txBody>
      </p:sp>
    </p:spTree>
    <p:extLst>
      <p:ext uri="{BB962C8B-B14F-4D97-AF65-F5344CB8AC3E}">
        <p14:creationId xmlns:p14="http://schemas.microsoft.com/office/powerpoint/2010/main" val="12334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02239-12E1-433C-99BE-8C38F86DEF13}" type="slidenum">
              <a:rPr lang="en-US" smtClean="0"/>
              <a:t>2</a:t>
            </a:fld>
            <a:endParaRPr lang="en-US" dirty="0"/>
          </a:p>
        </p:txBody>
      </p:sp>
    </p:spTree>
    <p:extLst>
      <p:ext uri="{BB962C8B-B14F-4D97-AF65-F5344CB8AC3E}">
        <p14:creationId xmlns:p14="http://schemas.microsoft.com/office/powerpoint/2010/main" val="321440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02239-12E1-433C-99BE-8C38F86DEF13}" type="slidenum">
              <a:rPr lang="en-US" smtClean="0"/>
              <a:t>3</a:t>
            </a:fld>
            <a:endParaRPr lang="en-US" dirty="0"/>
          </a:p>
        </p:txBody>
      </p:sp>
    </p:spTree>
    <p:extLst>
      <p:ext uri="{BB962C8B-B14F-4D97-AF65-F5344CB8AC3E}">
        <p14:creationId xmlns:p14="http://schemas.microsoft.com/office/powerpoint/2010/main" val="131794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02239-12E1-433C-99BE-8C38F86DEF13}" type="slidenum">
              <a:rPr lang="en-US" smtClean="0"/>
              <a:t>4</a:t>
            </a:fld>
            <a:endParaRPr lang="en-US" dirty="0"/>
          </a:p>
        </p:txBody>
      </p:sp>
    </p:spTree>
    <p:extLst>
      <p:ext uri="{BB962C8B-B14F-4D97-AF65-F5344CB8AC3E}">
        <p14:creationId xmlns:p14="http://schemas.microsoft.com/office/powerpoint/2010/main" val="210755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02239-12E1-433C-99BE-8C38F86DEF13}" type="slidenum">
              <a:rPr lang="en-US" smtClean="0"/>
              <a:t>5</a:t>
            </a:fld>
            <a:endParaRPr lang="en-US" dirty="0"/>
          </a:p>
        </p:txBody>
      </p:sp>
    </p:spTree>
    <p:extLst>
      <p:ext uri="{BB962C8B-B14F-4D97-AF65-F5344CB8AC3E}">
        <p14:creationId xmlns:p14="http://schemas.microsoft.com/office/powerpoint/2010/main" val="28731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7066811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60857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456445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192088" y="1014413"/>
            <a:ext cx="4343463"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4654232" y="1014412"/>
            <a:ext cx="4343463"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098335" y="5169"/>
            <a:ext cx="785364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427759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15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1</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098335" y="5169"/>
            <a:ext cx="785364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58864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391250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8327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22478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5324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FA668B62-F34A-4FDF-9C19-9703981A14C9}"/>
              </a:ext>
            </a:extLst>
          </p:cNvPr>
          <p:cNvSpPr/>
          <p:nvPr userDrawn="1"/>
        </p:nvSpPr>
        <p:spPr>
          <a:xfrm rot="5400000">
            <a:off x="1399349" y="443484"/>
            <a:ext cx="365125" cy="36512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23635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8303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11660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77835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24/11/2023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Graphic 6">
            <a:extLst>
              <a:ext uri="{FF2B5EF4-FFF2-40B4-BE49-F238E27FC236}">
                <a16:creationId xmlns:a16="http://schemas.microsoft.com/office/drawing/2014/main" id="{C2FB80BF-3F68-4314-A6B8-C77F180563B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813" y="78453"/>
            <a:ext cx="880208" cy="836441"/>
          </a:xfrm>
          <a:prstGeom prst="rect">
            <a:avLst/>
          </a:prstGeom>
        </p:spPr>
      </p:pic>
      <p:pic>
        <p:nvPicPr>
          <p:cNvPr id="8" name="Picture 12">
            <a:extLst>
              <a:ext uri="{FF2B5EF4-FFF2-40B4-BE49-F238E27FC236}">
                <a16:creationId xmlns:a16="http://schemas.microsoft.com/office/drawing/2014/main" id="{2A7DE88B-210E-4D73-8E85-E22BC3D0211A}"/>
              </a:ext>
            </a:extLst>
          </p:cNvPr>
          <p:cNvPicPr>
            <a:picLocks noChangeAspect="1"/>
          </p:cNvPicPr>
          <p:nvPr userDrawn="1"/>
        </p:nvPicPr>
        <p:blipFill>
          <a:blip r:embed="rId18"/>
          <a:stretch>
            <a:fillRect/>
          </a:stretch>
        </p:blipFill>
        <p:spPr>
          <a:xfrm>
            <a:off x="8248073" y="5944861"/>
            <a:ext cx="666895" cy="666895"/>
          </a:xfrm>
          <a:prstGeom prst="rect">
            <a:avLst/>
          </a:prstGeom>
        </p:spPr>
      </p:pic>
      <p:sp>
        <p:nvSpPr>
          <p:cNvPr id="9" name="MSIPCMContentMarking" descr="{&quot;HashCode&quot;:418872913,&quot;Placement&quot;:&quot;Footer&quot;,&quot;Top&quot;:520.68866,&quot;Left&quot;:0.0,&quot;SlideWidth&quot;:720,&quot;SlideHeight&quot;:540}">
            <a:extLst>
              <a:ext uri="{FF2B5EF4-FFF2-40B4-BE49-F238E27FC236}">
                <a16:creationId xmlns:a16="http://schemas.microsoft.com/office/drawing/2014/main" id="{5AFAA0DB-2830-4F91-9A20-A572B479E4DE}"/>
              </a:ext>
            </a:extLst>
          </p:cNvPr>
          <p:cNvSpPr txBox="1"/>
          <p:nvPr userDrawn="1"/>
        </p:nvSpPr>
        <p:spPr>
          <a:xfrm>
            <a:off x="0" y="6612746"/>
            <a:ext cx="6534359" cy="245254"/>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0000"/>
                </a:solidFill>
                <a:latin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1146163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73" r:id="rId12"/>
    <p:sldLayoutId id="2147483661" r:id="rId13"/>
    <p:sldLayoutId id="214748366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id="{A3964706-0C58-4567-BF66-CA88E3189DB2}"/>
              </a:ext>
            </a:extLst>
          </p:cNvPr>
          <p:cNvPicPr>
            <a:picLocks noChangeAspect="1"/>
          </p:cNvPicPr>
          <p:nvPr/>
        </p:nvPicPr>
        <p:blipFill>
          <a:blip r:embed="rId3"/>
          <a:stretch>
            <a:fillRect/>
          </a:stretch>
        </p:blipFill>
        <p:spPr>
          <a:xfrm>
            <a:off x="379211" y="375773"/>
            <a:ext cx="759788" cy="759788"/>
          </a:xfrm>
          <a:prstGeom prst="rect">
            <a:avLst/>
          </a:prstGeom>
        </p:spPr>
      </p:pic>
      <p:sp>
        <p:nvSpPr>
          <p:cNvPr id="4" name="Title 1">
            <a:extLst>
              <a:ext uri="{FF2B5EF4-FFF2-40B4-BE49-F238E27FC236}">
                <a16:creationId xmlns:a16="http://schemas.microsoft.com/office/drawing/2014/main" id="{A39CE7BE-1098-4B34-B384-E4F22D364BF4}"/>
              </a:ext>
            </a:extLst>
          </p:cNvPr>
          <p:cNvSpPr txBox="1">
            <a:spLocks/>
          </p:cNvSpPr>
          <p:nvPr/>
        </p:nvSpPr>
        <p:spPr>
          <a:xfrm>
            <a:off x="191923" y="2061624"/>
            <a:ext cx="4770221" cy="3255043"/>
          </a:xfrm>
          <a:prstGeom prst="rect">
            <a:avLst/>
          </a:prstGeom>
        </p:spPr>
        <p:txBody>
          <a:bodyPr anchor="t">
            <a:normAutofit fontScale="47500" lnSpcReduction="2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171450" indent="-171450">
              <a:buFont typeface="Wingdings" panose="05000000000000000000" pitchFamily="2" charset="2"/>
              <a:buChar char="ü"/>
            </a:pPr>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endParaRPr lang="en-US" sz="1200" b="0" i="1" dirty="0">
              <a:solidFill>
                <a:srgbClr val="0070C0"/>
              </a:solidFill>
              <a:latin typeface="Arial" panose="020B0604020202020204" pitchFamily="34" charset="0"/>
              <a:cs typeface="Arial" panose="020B0604020202020204" pitchFamily="34" charset="0"/>
            </a:endParaRPr>
          </a:p>
          <a:p>
            <a:pPr>
              <a:lnSpc>
                <a:spcPct val="120000"/>
              </a:lnSpc>
            </a:pPr>
            <a:endParaRPr lang="en-US" sz="2600" b="0" dirty="0">
              <a:solidFill>
                <a:srgbClr val="0070C0"/>
              </a:solidFill>
              <a:latin typeface="Arial" panose="020B0604020202020204" pitchFamily="34" charset="0"/>
              <a:cs typeface="Arial" panose="020B0604020202020204" pitchFamily="34" charset="0"/>
            </a:endParaRPr>
          </a:p>
          <a:p>
            <a:pPr>
              <a:lnSpc>
                <a:spcPct val="120000"/>
              </a:lnSpc>
            </a:pPr>
            <a:endParaRPr lang="en-US" sz="4600" b="0" dirty="0">
              <a:solidFill>
                <a:srgbClr val="0070C0"/>
              </a:solidFill>
              <a:latin typeface="Arial" panose="020B0604020202020204" pitchFamily="34" charset="0"/>
              <a:cs typeface="Arial" panose="020B0604020202020204" pitchFamily="34" charset="0"/>
            </a:endParaRPr>
          </a:p>
          <a:p>
            <a:pPr>
              <a:lnSpc>
                <a:spcPct val="120000"/>
              </a:lnSpc>
            </a:pPr>
            <a:r>
              <a:rPr lang="en-US" sz="5100" b="1" dirty="0">
                <a:solidFill>
                  <a:srgbClr val="000000"/>
                </a:solidFill>
                <a:effectLst/>
                <a:latin typeface="Arial" panose="020B0604020202020204" pitchFamily="34" charset="0"/>
                <a:ea typeface="Arial" panose="020B0604020202020204" pitchFamily="34" charset="0"/>
              </a:rPr>
              <a:t>The current energy landscape of the CAREC region</a:t>
            </a:r>
          </a:p>
          <a:p>
            <a:pPr>
              <a:lnSpc>
                <a:spcPct val="120000"/>
              </a:lnSpc>
            </a:pPr>
            <a:endParaRPr lang="en-US" sz="3600" b="0" dirty="0">
              <a:solidFill>
                <a:srgbClr val="0070C0"/>
              </a:solidFill>
              <a:latin typeface="Arial" panose="020B0604020202020204" pitchFamily="34" charset="0"/>
              <a:cs typeface="Arial" panose="020B0604020202020204" pitchFamily="34" charset="0"/>
            </a:endParaRPr>
          </a:p>
          <a:p>
            <a:pPr>
              <a:lnSpc>
                <a:spcPct val="120000"/>
              </a:lnSpc>
            </a:pPr>
            <a:r>
              <a:rPr lang="en-US" sz="3600" b="0" dirty="0">
                <a:solidFill>
                  <a:srgbClr val="0070C0"/>
                </a:solidFill>
                <a:latin typeface="Arial" panose="020B0604020202020204" pitchFamily="34" charset="0"/>
                <a:cs typeface="Arial" panose="020B0604020202020204" pitchFamily="34" charset="0"/>
              </a:rPr>
              <a:t>CAREC Energy Investment Forum</a:t>
            </a:r>
          </a:p>
          <a:p>
            <a:pPr>
              <a:lnSpc>
                <a:spcPct val="120000"/>
              </a:lnSpc>
            </a:pPr>
            <a:r>
              <a:rPr lang="en-US" sz="3300" b="0" dirty="0">
                <a:solidFill>
                  <a:srgbClr val="000000"/>
                </a:solidFill>
                <a:latin typeface="Arial" panose="020B0604020202020204" pitchFamily="34" charset="0"/>
                <a:cs typeface="Arial" panose="020B0604020202020204" pitchFamily="34" charset="0"/>
              </a:rPr>
              <a:t>November 28, Tbilisi, Georgia</a:t>
            </a:r>
          </a:p>
          <a:p>
            <a:pPr>
              <a:lnSpc>
                <a:spcPct val="120000"/>
              </a:lnSpc>
            </a:pPr>
            <a:endParaRPr lang="en-US" sz="3300" b="0" dirty="0">
              <a:solidFill>
                <a:srgbClr val="000000"/>
              </a:solidFill>
              <a:latin typeface="Arial" panose="020B0604020202020204" pitchFamily="34" charset="0"/>
              <a:cs typeface="Arial" panose="020B0604020202020204" pitchFamily="34" charset="0"/>
            </a:endParaRPr>
          </a:p>
          <a:p>
            <a:pPr>
              <a:lnSpc>
                <a:spcPct val="120000"/>
              </a:lnSpc>
            </a:pPr>
            <a:r>
              <a:rPr lang="en-US" sz="3300" b="0" dirty="0">
                <a:solidFill>
                  <a:srgbClr val="000000"/>
                </a:solidFill>
                <a:latin typeface="Arial" panose="020B0604020202020204" pitchFamily="34" charset="0"/>
                <a:cs typeface="Arial" panose="020B0604020202020204" pitchFamily="34" charset="0"/>
              </a:rPr>
              <a:t>Martin Sommerseth Jaer, ADB</a:t>
            </a:r>
          </a:p>
          <a:p>
            <a:endParaRPr lang="en-US" sz="1200" b="0" i="1" dirty="0">
              <a:solidFill>
                <a:srgbClr val="0070C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192E8FB-F706-4906-8567-5A57C08A1BA0}"/>
              </a:ext>
            </a:extLst>
          </p:cNvPr>
          <p:cNvPicPr>
            <a:picLocks noChangeAspect="1"/>
          </p:cNvPicPr>
          <p:nvPr/>
        </p:nvPicPr>
        <p:blipFill>
          <a:blip r:embed="rId4"/>
          <a:stretch>
            <a:fillRect/>
          </a:stretch>
        </p:blipFill>
        <p:spPr>
          <a:xfrm>
            <a:off x="4962144" y="0"/>
            <a:ext cx="4181856" cy="6858000"/>
          </a:xfrm>
          <a:prstGeom prst="rect">
            <a:avLst/>
          </a:prstGeom>
        </p:spPr>
      </p:pic>
    </p:spTree>
    <p:extLst>
      <p:ext uri="{BB962C8B-B14F-4D97-AF65-F5344CB8AC3E}">
        <p14:creationId xmlns:p14="http://schemas.microsoft.com/office/powerpoint/2010/main" val="250392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37E9-6932-273D-4C72-F77887375B55}"/>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D6EB9F5-EFCB-7D53-3634-F46D9C0B9C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13D1E9-9680-1FFD-CE2E-007A5D663367}"/>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9" name="Content Placeholder 8" descr="A city with smoke stacks and mountains&#10;&#10;Description automatically generated">
            <a:extLst>
              <a:ext uri="{FF2B5EF4-FFF2-40B4-BE49-F238E27FC236}">
                <a16:creationId xmlns:a16="http://schemas.microsoft.com/office/drawing/2014/main" id="{50DA6AD3-FA68-4B44-17F6-F185586A4DD1}"/>
              </a:ext>
            </a:extLst>
          </p:cNvPr>
          <p:cNvPicPr>
            <a:picLocks noGrp="1" noChangeAspect="1"/>
          </p:cNvPicPr>
          <p:nvPr>
            <p:ph idx="1"/>
          </p:nvPr>
        </p:nvPicPr>
        <p:blipFill rotWithShape="1">
          <a:blip r:embed="rId2"/>
          <a:srcRect t="2402" b="10546"/>
          <a:stretch/>
        </p:blipFill>
        <p:spPr>
          <a:xfrm>
            <a:off x="-1" y="851783"/>
            <a:ext cx="9143999" cy="6006217"/>
          </a:xfrm>
        </p:spPr>
      </p:pic>
      <p:sp>
        <p:nvSpPr>
          <p:cNvPr id="12" name="Rectangle 11">
            <a:extLst>
              <a:ext uri="{FF2B5EF4-FFF2-40B4-BE49-F238E27FC236}">
                <a16:creationId xmlns:a16="http://schemas.microsoft.com/office/drawing/2014/main" id="{42AE2419-8072-8615-8614-4A1034C216AF}"/>
              </a:ext>
            </a:extLst>
          </p:cNvPr>
          <p:cNvSpPr/>
          <p:nvPr/>
        </p:nvSpPr>
        <p:spPr>
          <a:xfrm>
            <a:off x="0" y="0"/>
            <a:ext cx="9144000" cy="995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EF7B99-3854-FE9C-2DD3-2D0AE8F39082}"/>
              </a:ext>
            </a:extLst>
          </p:cNvPr>
          <p:cNvSpPr txBox="1"/>
          <p:nvPr/>
        </p:nvSpPr>
        <p:spPr>
          <a:xfrm>
            <a:off x="1" y="143897"/>
            <a:ext cx="9143999" cy="707886"/>
          </a:xfrm>
          <a:prstGeom prst="rect">
            <a:avLst/>
          </a:prstGeom>
          <a:solidFill>
            <a:schemeClr val="bg1"/>
          </a:solidFill>
        </p:spPr>
        <p:txBody>
          <a:bodyPr wrap="square" rtlCol="0">
            <a:spAutoFit/>
          </a:bodyPr>
          <a:lstStyle/>
          <a:p>
            <a:r>
              <a:rPr lang="en-US" sz="2800" dirty="0"/>
              <a:t> The value proposition from sustainable energy?</a:t>
            </a:r>
            <a:endParaRPr lang="en-US" dirty="0"/>
          </a:p>
          <a:p>
            <a:r>
              <a:rPr lang="en-US" sz="1200" dirty="0"/>
              <a:t>(Below, AI generated picture using the prompt “Fossil fueled energy future in the CAREC region” ©Dall-E)</a:t>
            </a:r>
          </a:p>
        </p:txBody>
      </p:sp>
      <p:sp>
        <p:nvSpPr>
          <p:cNvPr id="3" name="TextBox 2">
            <a:extLst>
              <a:ext uri="{FF2B5EF4-FFF2-40B4-BE49-F238E27FC236}">
                <a16:creationId xmlns:a16="http://schemas.microsoft.com/office/drawing/2014/main" id="{B9A48C36-3806-F676-0953-B0B70C9D7DA6}"/>
              </a:ext>
            </a:extLst>
          </p:cNvPr>
          <p:cNvSpPr txBox="1"/>
          <p:nvPr/>
        </p:nvSpPr>
        <p:spPr>
          <a:xfrm>
            <a:off x="1291174" y="3019255"/>
            <a:ext cx="6819816" cy="2800767"/>
          </a:xfrm>
          <a:prstGeom prst="rect">
            <a:avLst/>
          </a:prstGeom>
          <a:solidFill>
            <a:schemeClr val="bg1">
              <a:alpha val="66000"/>
            </a:schemeClr>
          </a:solidFill>
        </p:spPr>
        <p:txBody>
          <a:bodyPr wrap="none" rtlCol="0">
            <a:spAutoFit/>
          </a:bodyPr>
          <a:lstStyle/>
          <a:p>
            <a:pPr marL="742950" indent="-742950">
              <a:buFont typeface="+mj-lt"/>
              <a:buAutoNum type="arabicPeriod"/>
            </a:pPr>
            <a:r>
              <a:rPr lang="en-US" sz="4400" dirty="0"/>
              <a:t>Fast deployment</a:t>
            </a:r>
          </a:p>
          <a:p>
            <a:pPr marL="742950" indent="-742950">
              <a:buFont typeface="+mj-lt"/>
              <a:buAutoNum type="arabicPeriod"/>
            </a:pPr>
            <a:r>
              <a:rPr lang="en-US" sz="4400" dirty="0"/>
              <a:t>Enhanced energy security</a:t>
            </a:r>
          </a:p>
          <a:p>
            <a:pPr marL="742950" indent="-742950">
              <a:buFont typeface="+mj-lt"/>
              <a:buAutoNum type="arabicPeriod"/>
            </a:pPr>
            <a:r>
              <a:rPr lang="en-US" sz="4400" dirty="0"/>
              <a:t>Long term cost savings</a:t>
            </a:r>
          </a:p>
          <a:p>
            <a:pPr marL="742950" indent="-742950">
              <a:buFont typeface="+mj-lt"/>
              <a:buAutoNum type="arabicPeriod"/>
            </a:pPr>
            <a:r>
              <a:rPr lang="en-US" sz="4400" dirty="0"/>
              <a:t>Health </a:t>
            </a:r>
            <a:r>
              <a:rPr lang="en-US" sz="4400" dirty="0" err="1"/>
              <a:t>benefits+climate</a:t>
            </a:r>
            <a:endParaRPr lang="en-US" sz="4400" dirty="0"/>
          </a:p>
        </p:txBody>
      </p:sp>
    </p:spTree>
    <p:extLst>
      <p:ext uri="{BB962C8B-B14F-4D97-AF65-F5344CB8AC3E}">
        <p14:creationId xmlns:p14="http://schemas.microsoft.com/office/powerpoint/2010/main" val="317334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5550-B76C-91B6-C4CC-747C539B1CF9}"/>
              </a:ext>
            </a:extLst>
          </p:cNvPr>
          <p:cNvSpPr>
            <a:spLocks noGrp="1"/>
          </p:cNvSpPr>
          <p:nvPr>
            <p:ph type="title"/>
          </p:nvPr>
        </p:nvSpPr>
        <p:spPr>
          <a:xfrm>
            <a:off x="942523" y="349888"/>
            <a:ext cx="7886700" cy="1325563"/>
          </a:xfrm>
        </p:spPr>
        <p:txBody>
          <a:bodyPr/>
          <a:lstStyle/>
          <a:p>
            <a:r>
              <a:rPr lang="en-US" dirty="0"/>
              <a:t>Market realities: Impact of global shifts on Renewable Energy</a:t>
            </a:r>
          </a:p>
        </p:txBody>
      </p:sp>
      <p:sp>
        <p:nvSpPr>
          <p:cNvPr id="5" name="Slide Number Placeholder 4">
            <a:extLst>
              <a:ext uri="{FF2B5EF4-FFF2-40B4-BE49-F238E27FC236}">
                <a16:creationId xmlns:a16="http://schemas.microsoft.com/office/drawing/2014/main" id="{F347EF60-957C-FC7F-7B9E-4465C364C6B6}"/>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8" name="Picture 7">
            <a:extLst>
              <a:ext uri="{FF2B5EF4-FFF2-40B4-BE49-F238E27FC236}">
                <a16:creationId xmlns:a16="http://schemas.microsoft.com/office/drawing/2014/main" id="{AA71F451-1AB9-B182-AF95-D19A4DE5DB0F}"/>
              </a:ext>
            </a:extLst>
          </p:cNvPr>
          <p:cNvPicPr>
            <a:picLocks noChangeAspect="1"/>
          </p:cNvPicPr>
          <p:nvPr/>
        </p:nvPicPr>
        <p:blipFill>
          <a:blip r:embed="rId2"/>
          <a:stretch>
            <a:fillRect/>
          </a:stretch>
        </p:blipFill>
        <p:spPr>
          <a:xfrm>
            <a:off x="942523" y="2161593"/>
            <a:ext cx="7169517" cy="4206605"/>
          </a:xfrm>
          <a:prstGeom prst="rect">
            <a:avLst/>
          </a:prstGeom>
        </p:spPr>
      </p:pic>
      <p:sp>
        <p:nvSpPr>
          <p:cNvPr id="9" name="TextBox 8">
            <a:extLst>
              <a:ext uri="{FF2B5EF4-FFF2-40B4-BE49-F238E27FC236}">
                <a16:creationId xmlns:a16="http://schemas.microsoft.com/office/drawing/2014/main" id="{CD7A3535-2AB6-54C3-813C-BC9D6002C7EB}"/>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Global clean energy stock market index</a:t>
            </a:r>
          </a:p>
        </p:txBody>
      </p:sp>
      <p:sp>
        <p:nvSpPr>
          <p:cNvPr id="10" name="TextBox 9">
            <a:extLst>
              <a:ext uri="{FF2B5EF4-FFF2-40B4-BE49-F238E27FC236}">
                <a16:creationId xmlns:a16="http://schemas.microsoft.com/office/drawing/2014/main" id="{9F906D48-D164-2379-EF74-C7434B60038C}"/>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Tradingeconomics.com </a:t>
            </a:r>
          </a:p>
        </p:txBody>
      </p:sp>
    </p:spTree>
    <p:extLst>
      <p:ext uri="{BB962C8B-B14F-4D97-AF65-F5344CB8AC3E}">
        <p14:creationId xmlns:p14="http://schemas.microsoft.com/office/powerpoint/2010/main" val="213130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47EF60-957C-FC7F-7B9E-4465C364C6B6}"/>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8" name="Picture 7">
            <a:extLst>
              <a:ext uri="{FF2B5EF4-FFF2-40B4-BE49-F238E27FC236}">
                <a16:creationId xmlns:a16="http://schemas.microsoft.com/office/drawing/2014/main" id="{AA71F451-1AB9-B182-AF95-D19A4DE5DB0F}"/>
              </a:ext>
            </a:extLst>
          </p:cNvPr>
          <p:cNvPicPr>
            <a:picLocks noChangeAspect="1"/>
          </p:cNvPicPr>
          <p:nvPr/>
        </p:nvPicPr>
        <p:blipFill>
          <a:blip r:embed="rId2"/>
          <a:stretch>
            <a:fillRect/>
          </a:stretch>
        </p:blipFill>
        <p:spPr>
          <a:xfrm>
            <a:off x="942523" y="2161593"/>
            <a:ext cx="7169517" cy="4206605"/>
          </a:xfrm>
          <a:prstGeom prst="rect">
            <a:avLst/>
          </a:prstGeom>
        </p:spPr>
      </p:pic>
      <p:sp>
        <p:nvSpPr>
          <p:cNvPr id="9" name="TextBox 8">
            <a:extLst>
              <a:ext uri="{FF2B5EF4-FFF2-40B4-BE49-F238E27FC236}">
                <a16:creationId xmlns:a16="http://schemas.microsoft.com/office/drawing/2014/main" id="{CD7A3535-2AB6-54C3-813C-BC9D6002C7EB}"/>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Global clean energy stock market index</a:t>
            </a:r>
          </a:p>
        </p:txBody>
      </p:sp>
      <p:sp>
        <p:nvSpPr>
          <p:cNvPr id="7" name="TextBox 6">
            <a:extLst>
              <a:ext uri="{FF2B5EF4-FFF2-40B4-BE49-F238E27FC236}">
                <a16:creationId xmlns:a16="http://schemas.microsoft.com/office/drawing/2014/main" id="{6C0AF096-0E84-CD9C-33C9-10E861D7D7F8}"/>
              </a:ext>
            </a:extLst>
          </p:cNvPr>
          <p:cNvSpPr txBox="1"/>
          <p:nvPr/>
        </p:nvSpPr>
        <p:spPr>
          <a:xfrm rot="20159152">
            <a:off x="4619354" y="2539183"/>
            <a:ext cx="1980029" cy="584775"/>
          </a:xfrm>
          <a:prstGeom prst="rect">
            <a:avLst/>
          </a:prstGeom>
          <a:noFill/>
        </p:spPr>
        <p:txBody>
          <a:bodyPr wrap="none" rtlCol="0">
            <a:spAutoFit/>
          </a:bodyPr>
          <a:lstStyle/>
          <a:p>
            <a:r>
              <a:rPr lang="en-US" sz="3200" b="1" dirty="0">
                <a:solidFill>
                  <a:srgbClr val="002060"/>
                </a:solidFill>
              </a:rPr>
              <a:t>Euphoria!!</a:t>
            </a:r>
          </a:p>
        </p:txBody>
      </p:sp>
      <p:pic>
        <p:nvPicPr>
          <p:cNvPr id="15" name="Picture 14">
            <a:extLst>
              <a:ext uri="{FF2B5EF4-FFF2-40B4-BE49-F238E27FC236}">
                <a16:creationId xmlns:a16="http://schemas.microsoft.com/office/drawing/2014/main" id="{689F1423-5497-BAA9-D99B-6027FFC90E66}"/>
              </a:ext>
            </a:extLst>
          </p:cNvPr>
          <p:cNvPicPr>
            <a:picLocks noChangeAspect="1"/>
          </p:cNvPicPr>
          <p:nvPr/>
        </p:nvPicPr>
        <p:blipFill rotWithShape="1">
          <a:blip r:embed="rId3"/>
          <a:srcRect l="62825"/>
          <a:stretch/>
        </p:blipFill>
        <p:spPr>
          <a:xfrm>
            <a:off x="5313679" y="2897850"/>
            <a:ext cx="1244237" cy="2182557"/>
          </a:xfrm>
          <a:prstGeom prst="rect">
            <a:avLst/>
          </a:prstGeom>
        </p:spPr>
      </p:pic>
      <p:sp>
        <p:nvSpPr>
          <p:cNvPr id="16" name="TextBox 15">
            <a:extLst>
              <a:ext uri="{FF2B5EF4-FFF2-40B4-BE49-F238E27FC236}">
                <a16:creationId xmlns:a16="http://schemas.microsoft.com/office/drawing/2014/main" id="{A70B3CF1-0AB5-6931-4B26-60FA719C011F}"/>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Tradingeconomics.com </a:t>
            </a:r>
          </a:p>
        </p:txBody>
      </p:sp>
      <p:sp>
        <p:nvSpPr>
          <p:cNvPr id="23" name="Title 1">
            <a:extLst>
              <a:ext uri="{FF2B5EF4-FFF2-40B4-BE49-F238E27FC236}">
                <a16:creationId xmlns:a16="http://schemas.microsoft.com/office/drawing/2014/main" id="{28A27533-5EF3-32FF-C476-2F7F12A3BFE5}"/>
              </a:ext>
            </a:extLst>
          </p:cNvPr>
          <p:cNvSpPr>
            <a:spLocks noGrp="1"/>
          </p:cNvSpPr>
          <p:nvPr>
            <p:ph type="title"/>
          </p:nvPr>
        </p:nvSpPr>
        <p:spPr>
          <a:xfrm>
            <a:off x="942523" y="349888"/>
            <a:ext cx="7886700" cy="1325563"/>
          </a:xfrm>
        </p:spPr>
        <p:txBody>
          <a:bodyPr/>
          <a:lstStyle/>
          <a:p>
            <a:r>
              <a:rPr lang="en-US" dirty="0"/>
              <a:t>Market realities: Impact of global shifts on Renewable Energy</a:t>
            </a:r>
          </a:p>
        </p:txBody>
      </p:sp>
    </p:spTree>
    <p:extLst>
      <p:ext uri="{BB962C8B-B14F-4D97-AF65-F5344CB8AC3E}">
        <p14:creationId xmlns:p14="http://schemas.microsoft.com/office/powerpoint/2010/main" val="206971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47EF60-957C-FC7F-7B9E-4465C364C6B6}"/>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8" name="Picture 7">
            <a:extLst>
              <a:ext uri="{FF2B5EF4-FFF2-40B4-BE49-F238E27FC236}">
                <a16:creationId xmlns:a16="http://schemas.microsoft.com/office/drawing/2014/main" id="{AA71F451-1AB9-B182-AF95-D19A4DE5DB0F}"/>
              </a:ext>
            </a:extLst>
          </p:cNvPr>
          <p:cNvPicPr>
            <a:picLocks noChangeAspect="1"/>
          </p:cNvPicPr>
          <p:nvPr/>
        </p:nvPicPr>
        <p:blipFill>
          <a:blip r:embed="rId2"/>
          <a:stretch>
            <a:fillRect/>
          </a:stretch>
        </p:blipFill>
        <p:spPr>
          <a:xfrm>
            <a:off x="942523" y="2161593"/>
            <a:ext cx="7169517" cy="4206605"/>
          </a:xfrm>
          <a:prstGeom prst="rect">
            <a:avLst/>
          </a:prstGeom>
        </p:spPr>
      </p:pic>
      <p:sp>
        <p:nvSpPr>
          <p:cNvPr id="9" name="TextBox 8">
            <a:extLst>
              <a:ext uri="{FF2B5EF4-FFF2-40B4-BE49-F238E27FC236}">
                <a16:creationId xmlns:a16="http://schemas.microsoft.com/office/drawing/2014/main" id="{CD7A3535-2AB6-54C3-813C-BC9D6002C7EB}"/>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Global clean energy stock market index</a:t>
            </a:r>
          </a:p>
        </p:txBody>
      </p:sp>
      <p:sp>
        <p:nvSpPr>
          <p:cNvPr id="7" name="TextBox 6">
            <a:extLst>
              <a:ext uri="{FF2B5EF4-FFF2-40B4-BE49-F238E27FC236}">
                <a16:creationId xmlns:a16="http://schemas.microsoft.com/office/drawing/2014/main" id="{6C0AF096-0E84-CD9C-33C9-10E861D7D7F8}"/>
              </a:ext>
            </a:extLst>
          </p:cNvPr>
          <p:cNvSpPr txBox="1"/>
          <p:nvPr/>
        </p:nvSpPr>
        <p:spPr>
          <a:xfrm rot="2260402">
            <a:off x="6557261" y="3044410"/>
            <a:ext cx="2416431" cy="584775"/>
          </a:xfrm>
          <a:prstGeom prst="rect">
            <a:avLst/>
          </a:prstGeom>
          <a:noFill/>
        </p:spPr>
        <p:txBody>
          <a:bodyPr wrap="none" rtlCol="0">
            <a:spAutoFit/>
          </a:bodyPr>
          <a:lstStyle/>
          <a:p>
            <a:r>
              <a:rPr lang="en-US" sz="3200" b="1" dirty="0">
                <a:solidFill>
                  <a:srgbClr val="C00000"/>
                </a:solidFill>
              </a:rPr>
              <a:t>Reality check</a:t>
            </a:r>
          </a:p>
        </p:txBody>
      </p:sp>
      <p:pic>
        <p:nvPicPr>
          <p:cNvPr id="15" name="Picture 14">
            <a:extLst>
              <a:ext uri="{FF2B5EF4-FFF2-40B4-BE49-F238E27FC236}">
                <a16:creationId xmlns:a16="http://schemas.microsoft.com/office/drawing/2014/main" id="{689F1423-5497-BAA9-D99B-6027FFC90E66}"/>
              </a:ext>
            </a:extLst>
          </p:cNvPr>
          <p:cNvPicPr>
            <a:picLocks noChangeAspect="1"/>
          </p:cNvPicPr>
          <p:nvPr/>
        </p:nvPicPr>
        <p:blipFill rotWithShape="1">
          <a:blip r:embed="rId3"/>
          <a:srcRect l="62825"/>
          <a:stretch/>
        </p:blipFill>
        <p:spPr>
          <a:xfrm rot="19613804" flipV="1">
            <a:off x="6864532" y="2787949"/>
            <a:ext cx="1244237" cy="2234793"/>
          </a:xfrm>
          <a:prstGeom prst="rect">
            <a:avLst/>
          </a:prstGeom>
        </p:spPr>
      </p:pic>
      <p:sp>
        <p:nvSpPr>
          <p:cNvPr id="16" name="TextBox 15">
            <a:extLst>
              <a:ext uri="{FF2B5EF4-FFF2-40B4-BE49-F238E27FC236}">
                <a16:creationId xmlns:a16="http://schemas.microsoft.com/office/drawing/2014/main" id="{A70B3CF1-0AB5-6931-4B26-60FA719C011F}"/>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Tradingeconomics.com </a:t>
            </a:r>
          </a:p>
        </p:txBody>
      </p:sp>
      <p:sp>
        <p:nvSpPr>
          <p:cNvPr id="12" name="Title 1">
            <a:extLst>
              <a:ext uri="{FF2B5EF4-FFF2-40B4-BE49-F238E27FC236}">
                <a16:creationId xmlns:a16="http://schemas.microsoft.com/office/drawing/2014/main" id="{B8E647B5-080A-73F9-1AA3-4CC24FA9DE62}"/>
              </a:ext>
            </a:extLst>
          </p:cNvPr>
          <p:cNvSpPr txBox="1">
            <a:spLocks/>
          </p:cNvSpPr>
          <p:nvPr/>
        </p:nvSpPr>
        <p:spPr>
          <a:xfrm>
            <a:off x="942523" y="34988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Market realities: Impact of global shifts on Renewable Energy</a:t>
            </a:r>
            <a:endParaRPr lang="en-US" dirty="0"/>
          </a:p>
        </p:txBody>
      </p:sp>
    </p:spTree>
    <p:extLst>
      <p:ext uri="{BB962C8B-B14F-4D97-AF65-F5344CB8AC3E}">
        <p14:creationId xmlns:p14="http://schemas.microsoft.com/office/powerpoint/2010/main" val="242483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D2CED7-6EFF-6CEA-3573-1434DB2F9235}"/>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7" name="TextBox 6">
            <a:extLst>
              <a:ext uri="{FF2B5EF4-FFF2-40B4-BE49-F238E27FC236}">
                <a16:creationId xmlns:a16="http://schemas.microsoft.com/office/drawing/2014/main" id="{5BDD41E6-859E-8844-FDC0-035B7AB920FA}"/>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Net renewable electricity capacity additions by technology, globally</a:t>
            </a:r>
          </a:p>
        </p:txBody>
      </p:sp>
      <p:sp>
        <p:nvSpPr>
          <p:cNvPr id="12" name="Title 1">
            <a:extLst>
              <a:ext uri="{FF2B5EF4-FFF2-40B4-BE49-F238E27FC236}">
                <a16:creationId xmlns:a16="http://schemas.microsoft.com/office/drawing/2014/main" id="{F17440F8-6992-8D1E-B4CA-B3973FD8226D}"/>
              </a:ext>
            </a:extLst>
          </p:cNvPr>
          <p:cNvSpPr txBox="1">
            <a:spLocks/>
          </p:cNvSpPr>
          <p:nvPr/>
        </p:nvSpPr>
        <p:spPr>
          <a:xfrm>
            <a:off x="967415"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Euphoria: Record high deployment of renewable energy globally</a:t>
            </a:r>
            <a:endParaRPr lang="en-US" dirty="0"/>
          </a:p>
        </p:txBody>
      </p:sp>
      <p:pic>
        <p:nvPicPr>
          <p:cNvPr id="3" name="Picture 2">
            <a:extLst>
              <a:ext uri="{FF2B5EF4-FFF2-40B4-BE49-F238E27FC236}">
                <a16:creationId xmlns:a16="http://schemas.microsoft.com/office/drawing/2014/main" id="{B7DDD709-9FA9-0C81-EBB3-231CD326D951}"/>
              </a:ext>
            </a:extLst>
          </p:cNvPr>
          <p:cNvPicPr>
            <a:picLocks noChangeAspect="1"/>
          </p:cNvPicPr>
          <p:nvPr/>
        </p:nvPicPr>
        <p:blipFill rotWithShape="1">
          <a:blip r:embed="rId2"/>
          <a:srcRect l="81439"/>
          <a:stretch/>
        </p:blipFill>
        <p:spPr>
          <a:xfrm>
            <a:off x="6665323" y="2158710"/>
            <a:ext cx="1576964" cy="3886200"/>
          </a:xfrm>
          <a:prstGeom prst="rect">
            <a:avLst/>
          </a:prstGeom>
        </p:spPr>
      </p:pic>
      <p:pic>
        <p:nvPicPr>
          <p:cNvPr id="4" name="Picture 3">
            <a:extLst>
              <a:ext uri="{FF2B5EF4-FFF2-40B4-BE49-F238E27FC236}">
                <a16:creationId xmlns:a16="http://schemas.microsoft.com/office/drawing/2014/main" id="{D2FB399F-934B-DEB2-BD40-1BE15B16AAE7}"/>
              </a:ext>
            </a:extLst>
          </p:cNvPr>
          <p:cNvPicPr>
            <a:picLocks noChangeAspect="1"/>
          </p:cNvPicPr>
          <p:nvPr/>
        </p:nvPicPr>
        <p:blipFill rotWithShape="1">
          <a:blip r:embed="rId2"/>
          <a:srcRect r="33386"/>
          <a:stretch/>
        </p:blipFill>
        <p:spPr>
          <a:xfrm>
            <a:off x="1031960" y="2161593"/>
            <a:ext cx="5655443" cy="3883317"/>
          </a:xfrm>
          <a:prstGeom prst="rect">
            <a:avLst/>
          </a:prstGeom>
        </p:spPr>
      </p:pic>
      <p:sp>
        <p:nvSpPr>
          <p:cNvPr id="8" name="TextBox 7">
            <a:extLst>
              <a:ext uri="{FF2B5EF4-FFF2-40B4-BE49-F238E27FC236}">
                <a16:creationId xmlns:a16="http://schemas.microsoft.com/office/drawing/2014/main" id="{66D13579-58E1-067C-549A-67177CBE8DA9}"/>
              </a:ext>
            </a:extLst>
          </p:cNvPr>
          <p:cNvSpPr txBox="1"/>
          <p:nvPr/>
        </p:nvSpPr>
        <p:spPr>
          <a:xfrm>
            <a:off x="5672253" y="5677179"/>
            <a:ext cx="853936" cy="276999"/>
          </a:xfrm>
          <a:prstGeom prst="rect">
            <a:avLst/>
          </a:prstGeom>
          <a:solidFill>
            <a:schemeClr val="bg1"/>
          </a:solidFill>
        </p:spPr>
        <p:txBody>
          <a:bodyPr wrap="square" rtlCol="0">
            <a:spAutoFit/>
          </a:bodyPr>
          <a:lstStyle/>
          <a:p>
            <a:r>
              <a:rPr lang="en-US" sz="1200" b="1" dirty="0">
                <a:latin typeface="Aptos" panose="020B0004020202020204" pitchFamily="34" charset="0"/>
                <a:cs typeface="Aldhabi" panose="020F0502020204030204" pitchFamily="2" charset="-78"/>
              </a:rPr>
              <a:t>Forecast</a:t>
            </a:r>
          </a:p>
        </p:txBody>
      </p:sp>
      <p:sp>
        <p:nvSpPr>
          <p:cNvPr id="9" name="TextBox 8">
            <a:extLst>
              <a:ext uri="{FF2B5EF4-FFF2-40B4-BE49-F238E27FC236}">
                <a16:creationId xmlns:a16="http://schemas.microsoft.com/office/drawing/2014/main" id="{3B8671F0-1129-2BDE-9AC6-EE1E6925AC4A}"/>
              </a:ext>
            </a:extLst>
          </p:cNvPr>
          <p:cNvSpPr txBox="1"/>
          <p:nvPr/>
        </p:nvSpPr>
        <p:spPr>
          <a:xfrm>
            <a:off x="3044780" y="5669560"/>
            <a:ext cx="974486" cy="276999"/>
          </a:xfrm>
          <a:prstGeom prst="rect">
            <a:avLst/>
          </a:prstGeom>
          <a:solidFill>
            <a:schemeClr val="bg1"/>
          </a:solidFill>
        </p:spPr>
        <p:txBody>
          <a:bodyPr wrap="square" rtlCol="0">
            <a:spAutoFit/>
          </a:bodyPr>
          <a:lstStyle/>
          <a:p>
            <a:r>
              <a:rPr lang="en-US" sz="1200" b="1" dirty="0">
                <a:latin typeface="Aptos" panose="020B0004020202020204" pitchFamily="34" charset="0"/>
                <a:cs typeface="Aldhabi" panose="020F0502020204030204" pitchFamily="2" charset="-78"/>
              </a:rPr>
              <a:t>Historical</a:t>
            </a:r>
          </a:p>
        </p:txBody>
      </p:sp>
      <p:sp>
        <p:nvSpPr>
          <p:cNvPr id="10" name="TextBox 9">
            <a:extLst>
              <a:ext uri="{FF2B5EF4-FFF2-40B4-BE49-F238E27FC236}">
                <a16:creationId xmlns:a16="http://schemas.microsoft.com/office/drawing/2014/main" id="{836B530D-FD10-CFB3-C311-B22145C9A3CC}"/>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www.iea.org</a:t>
            </a:r>
          </a:p>
        </p:txBody>
      </p:sp>
      <p:sp>
        <p:nvSpPr>
          <p:cNvPr id="2" name="TextBox 1">
            <a:extLst>
              <a:ext uri="{FF2B5EF4-FFF2-40B4-BE49-F238E27FC236}">
                <a16:creationId xmlns:a16="http://schemas.microsoft.com/office/drawing/2014/main" id="{1E53BD6D-29AD-451C-B429-DF5FDCE9FDCC}"/>
              </a:ext>
            </a:extLst>
          </p:cNvPr>
          <p:cNvSpPr txBox="1"/>
          <p:nvPr/>
        </p:nvSpPr>
        <p:spPr>
          <a:xfrm rot="16200000">
            <a:off x="635404" y="2267487"/>
            <a:ext cx="534698" cy="369332"/>
          </a:xfrm>
          <a:prstGeom prst="rect">
            <a:avLst/>
          </a:prstGeom>
          <a:noFill/>
        </p:spPr>
        <p:txBody>
          <a:bodyPr wrap="none" rtlCol="0">
            <a:spAutoFit/>
          </a:bodyPr>
          <a:lstStyle/>
          <a:p>
            <a:r>
              <a:rPr lang="en-US" dirty="0">
                <a:solidFill>
                  <a:srgbClr val="606060"/>
                </a:solidFill>
              </a:rPr>
              <a:t>GW</a:t>
            </a:r>
          </a:p>
        </p:txBody>
      </p:sp>
    </p:spTree>
    <p:extLst>
      <p:ext uri="{BB962C8B-B14F-4D97-AF65-F5344CB8AC3E}">
        <p14:creationId xmlns:p14="http://schemas.microsoft.com/office/powerpoint/2010/main" val="677106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DD41E6-859E-8844-FDC0-035B7AB920FA}"/>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USD interest rates (LIBOR and SOFR)</a:t>
            </a:r>
          </a:p>
        </p:txBody>
      </p:sp>
      <p:sp>
        <p:nvSpPr>
          <p:cNvPr id="12" name="Title 1">
            <a:extLst>
              <a:ext uri="{FF2B5EF4-FFF2-40B4-BE49-F238E27FC236}">
                <a16:creationId xmlns:a16="http://schemas.microsoft.com/office/drawing/2014/main" id="{F17440F8-6992-8D1E-B4CA-B3973FD8226D}"/>
              </a:ext>
            </a:extLst>
          </p:cNvPr>
          <p:cNvSpPr txBox="1">
            <a:spLocks/>
          </p:cNvSpPr>
          <p:nvPr/>
        </p:nvSpPr>
        <p:spPr>
          <a:xfrm>
            <a:off x="967415"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Reality check: </a:t>
            </a:r>
            <a:r>
              <a:rPr lang="en-US" dirty="0"/>
              <a:t>Interest rates and cost inflation</a:t>
            </a:r>
          </a:p>
        </p:txBody>
      </p:sp>
      <p:pic>
        <p:nvPicPr>
          <p:cNvPr id="16" name="Picture 15">
            <a:extLst>
              <a:ext uri="{FF2B5EF4-FFF2-40B4-BE49-F238E27FC236}">
                <a16:creationId xmlns:a16="http://schemas.microsoft.com/office/drawing/2014/main" id="{A32E9302-7D8B-6CCD-2A14-D13947D34E7A}"/>
              </a:ext>
            </a:extLst>
          </p:cNvPr>
          <p:cNvPicPr>
            <a:picLocks noChangeAspect="1"/>
          </p:cNvPicPr>
          <p:nvPr/>
        </p:nvPicPr>
        <p:blipFill>
          <a:blip r:embed="rId2"/>
          <a:stretch>
            <a:fillRect/>
          </a:stretch>
        </p:blipFill>
        <p:spPr>
          <a:xfrm>
            <a:off x="967415" y="2143650"/>
            <a:ext cx="7175614" cy="4212701"/>
          </a:xfrm>
          <a:prstGeom prst="rect">
            <a:avLst/>
          </a:prstGeom>
        </p:spPr>
      </p:pic>
      <p:sp>
        <p:nvSpPr>
          <p:cNvPr id="2" name="TextBox 1">
            <a:extLst>
              <a:ext uri="{FF2B5EF4-FFF2-40B4-BE49-F238E27FC236}">
                <a16:creationId xmlns:a16="http://schemas.microsoft.com/office/drawing/2014/main" id="{01E65CB3-CF1A-BB35-9AB4-F11001AE9C53}"/>
              </a:ext>
            </a:extLst>
          </p:cNvPr>
          <p:cNvSpPr txBox="1"/>
          <p:nvPr/>
        </p:nvSpPr>
        <p:spPr>
          <a:xfrm>
            <a:off x="718061" y="2159490"/>
            <a:ext cx="349776" cy="369332"/>
          </a:xfrm>
          <a:prstGeom prst="rect">
            <a:avLst/>
          </a:prstGeom>
          <a:noFill/>
        </p:spPr>
        <p:txBody>
          <a:bodyPr wrap="none" rtlCol="0">
            <a:spAutoFit/>
          </a:bodyPr>
          <a:lstStyle/>
          <a:p>
            <a:r>
              <a:rPr lang="en-US" dirty="0">
                <a:solidFill>
                  <a:schemeClr val="tx1">
                    <a:lumMod val="95000"/>
                    <a:lumOff val="5000"/>
                  </a:schemeClr>
                </a:solidFill>
              </a:rPr>
              <a:t>%</a:t>
            </a:r>
          </a:p>
        </p:txBody>
      </p:sp>
      <p:sp>
        <p:nvSpPr>
          <p:cNvPr id="15" name="TextBox 14">
            <a:extLst>
              <a:ext uri="{FF2B5EF4-FFF2-40B4-BE49-F238E27FC236}">
                <a16:creationId xmlns:a16="http://schemas.microsoft.com/office/drawing/2014/main" id="{CD2B4BC0-C5F3-F602-4E94-DB91553C2EB8}"/>
              </a:ext>
            </a:extLst>
          </p:cNvPr>
          <p:cNvSpPr txBox="1"/>
          <p:nvPr/>
        </p:nvSpPr>
        <p:spPr>
          <a:xfrm>
            <a:off x="6659384" y="2801371"/>
            <a:ext cx="2194731" cy="707886"/>
          </a:xfrm>
          <a:prstGeom prst="rect">
            <a:avLst/>
          </a:prstGeom>
          <a:solidFill>
            <a:schemeClr val="bg1"/>
          </a:solidFill>
        </p:spPr>
        <p:txBody>
          <a:bodyPr wrap="square" rtlCol="0">
            <a:spAutoFit/>
          </a:bodyPr>
          <a:lstStyle/>
          <a:p>
            <a:r>
              <a:rPr lang="en-US" sz="2000" dirty="0"/>
              <a:t>Highest interest rates in 23 years..</a:t>
            </a:r>
          </a:p>
        </p:txBody>
      </p:sp>
    </p:spTree>
    <p:extLst>
      <p:ext uri="{BB962C8B-B14F-4D97-AF65-F5344CB8AC3E}">
        <p14:creationId xmlns:p14="http://schemas.microsoft.com/office/powerpoint/2010/main" val="241180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BBD52A-DBE3-EAF4-F076-9C0ADB6EF35E}"/>
              </a:ext>
            </a:extLst>
          </p:cNvPr>
          <p:cNvPicPr>
            <a:picLocks noChangeAspect="1"/>
          </p:cNvPicPr>
          <p:nvPr/>
        </p:nvPicPr>
        <p:blipFill>
          <a:blip r:embed="rId2"/>
          <a:stretch>
            <a:fillRect/>
          </a:stretch>
        </p:blipFill>
        <p:spPr>
          <a:xfrm>
            <a:off x="1031960" y="2125950"/>
            <a:ext cx="7171428" cy="4209524"/>
          </a:xfrm>
          <a:prstGeom prst="rect">
            <a:avLst/>
          </a:prstGeom>
        </p:spPr>
      </p:pic>
      <p:sp>
        <p:nvSpPr>
          <p:cNvPr id="9" name="TextBox 8">
            <a:extLst>
              <a:ext uri="{FF2B5EF4-FFF2-40B4-BE49-F238E27FC236}">
                <a16:creationId xmlns:a16="http://schemas.microsoft.com/office/drawing/2014/main" id="{0C3523AA-69DE-F8AC-85DD-A91CE959EEF9}"/>
              </a:ext>
            </a:extLst>
          </p:cNvPr>
          <p:cNvSpPr txBox="1"/>
          <p:nvPr/>
        </p:nvSpPr>
        <p:spPr>
          <a:xfrm>
            <a:off x="156949" y="6545690"/>
            <a:ext cx="6523630" cy="276999"/>
          </a:xfrm>
          <a:prstGeom prst="rect">
            <a:avLst/>
          </a:prstGeom>
          <a:solidFill>
            <a:schemeClr val="bg1"/>
          </a:solidFill>
        </p:spPr>
        <p:txBody>
          <a:bodyPr wrap="square" rtlCol="0">
            <a:spAutoFit/>
          </a:bodyPr>
          <a:lstStyle/>
          <a:p>
            <a:endParaRPr lang="en-US" sz="1200" i="1" dirty="0"/>
          </a:p>
        </p:txBody>
      </p:sp>
      <p:sp>
        <p:nvSpPr>
          <p:cNvPr id="6" name="TextBox 5">
            <a:extLst>
              <a:ext uri="{FF2B5EF4-FFF2-40B4-BE49-F238E27FC236}">
                <a16:creationId xmlns:a16="http://schemas.microsoft.com/office/drawing/2014/main" id="{6903B082-843A-659E-1754-D91446CF1D5F}"/>
              </a:ext>
            </a:extLst>
          </p:cNvPr>
          <p:cNvSpPr txBox="1"/>
          <p:nvPr/>
        </p:nvSpPr>
        <p:spPr>
          <a:xfrm>
            <a:off x="967415" y="2246382"/>
            <a:ext cx="581121" cy="369332"/>
          </a:xfrm>
          <a:prstGeom prst="rect">
            <a:avLst/>
          </a:prstGeom>
          <a:noFill/>
        </p:spPr>
        <p:txBody>
          <a:bodyPr wrap="none" rtlCol="0">
            <a:spAutoFit/>
          </a:bodyPr>
          <a:lstStyle/>
          <a:p>
            <a:r>
              <a:rPr lang="en-US" dirty="0" err="1">
                <a:solidFill>
                  <a:srgbClr val="606060"/>
                </a:solidFill>
              </a:rPr>
              <a:t>Kwh</a:t>
            </a:r>
            <a:endParaRPr lang="en-US" dirty="0">
              <a:solidFill>
                <a:srgbClr val="606060"/>
              </a:solidFill>
            </a:endParaRPr>
          </a:p>
        </p:txBody>
      </p:sp>
      <p:sp>
        <p:nvSpPr>
          <p:cNvPr id="12" name="Title 1">
            <a:extLst>
              <a:ext uri="{FF2B5EF4-FFF2-40B4-BE49-F238E27FC236}">
                <a16:creationId xmlns:a16="http://schemas.microsoft.com/office/drawing/2014/main" id="{F49F4D28-1FAC-0819-244A-8FE3550EA171}"/>
              </a:ext>
            </a:extLst>
          </p:cNvPr>
          <p:cNvSpPr txBox="1">
            <a:spLocks/>
          </p:cNvSpPr>
          <p:nvPr/>
        </p:nvSpPr>
        <p:spPr>
          <a:xfrm>
            <a:off x="967415"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Reality check: </a:t>
            </a:r>
            <a:r>
              <a:rPr lang="en-US" dirty="0"/>
              <a:t>The variability of renewable energy generation</a:t>
            </a:r>
          </a:p>
        </p:txBody>
      </p:sp>
      <p:sp>
        <p:nvSpPr>
          <p:cNvPr id="2" name="TextBox 1">
            <a:extLst>
              <a:ext uri="{FF2B5EF4-FFF2-40B4-BE49-F238E27FC236}">
                <a16:creationId xmlns:a16="http://schemas.microsoft.com/office/drawing/2014/main" id="{719DF86B-B55F-55C3-28D9-BC8350B83DFC}"/>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5.3KW solar rooftop in a temperate climate. Production vs consumption</a:t>
            </a:r>
          </a:p>
        </p:txBody>
      </p:sp>
      <p:pic>
        <p:nvPicPr>
          <p:cNvPr id="3" name="Picture 2" descr="D:\Users\MSJ791\AppData\Local\Microsoft\Windows\INetCache\Content.Outlook\D5B5J1RT\IMG_3434.jpg">
            <a:extLst>
              <a:ext uri="{FF2B5EF4-FFF2-40B4-BE49-F238E27FC236}">
                <a16:creationId xmlns:a16="http://schemas.microsoft.com/office/drawing/2014/main" id="{C6FED162-FF0A-227D-C21E-AA463B9454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0200" y="2161593"/>
            <a:ext cx="3921130" cy="460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8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BBD52A-DBE3-EAF4-F076-9C0ADB6EF35E}"/>
              </a:ext>
            </a:extLst>
          </p:cNvPr>
          <p:cNvPicPr>
            <a:picLocks noChangeAspect="1"/>
          </p:cNvPicPr>
          <p:nvPr/>
        </p:nvPicPr>
        <p:blipFill>
          <a:blip r:embed="rId2"/>
          <a:stretch>
            <a:fillRect/>
          </a:stretch>
        </p:blipFill>
        <p:spPr>
          <a:xfrm>
            <a:off x="1031960" y="2125950"/>
            <a:ext cx="7171428" cy="4209524"/>
          </a:xfrm>
          <a:prstGeom prst="rect">
            <a:avLst/>
          </a:prstGeom>
        </p:spPr>
      </p:pic>
      <p:sp>
        <p:nvSpPr>
          <p:cNvPr id="9" name="TextBox 8">
            <a:extLst>
              <a:ext uri="{FF2B5EF4-FFF2-40B4-BE49-F238E27FC236}">
                <a16:creationId xmlns:a16="http://schemas.microsoft.com/office/drawing/2014/main" id="{0C3523AA-69DE-F8AC-85DD-A91CE959EEF9}"/>
              </a:ext>
            </a:extLst>
          </p:cNvPr>
          <p:cNvSpPr txBox="1"/>
          <p:nvPr/>
        </p:nvSpPr>
        <p:spPr>
          <a:xfrm>
            <a:off x="156949" y="6545690"/>
            <a:ext cx="6523630" cy="276999"/>
          </a:xfrm>
          <a:prstGeom prst="rect">
            <a:avLst/>
          </a:prstGeom>
          <a:solidFill>
            <a:schemeClr val="bg1"/>
          </a:solidFill>
        </p:spPr>
        <p:txBody>
          <a:bodyPr wrap="square" rtlCol="0">
            <a:spAutoFit/>
          </a:bodyPr>
          <a:lstStyle/>
          <a:p>
            <a:endParaRPr lang="en-US" sz="1200" i="1" dirty="0"/>
          </a:p>
        </p:txBody>
      </p:sp>
      <p:sp>
        <p:nvSpPr>
          <p:cNvPr id="6" name="TextBox 5">
            <a:extLst>
              <a:ext uri="{FF2B5EF4-FFF2-40B4-BE49-F238E27FC236}">
                <a16:creationId xmlns:a16="http://schemas.microsoft.com/office/drawing/2014/main" id="{6903B082-843A-659E-1754-D91446CF1D5F}"/>
              </a:ext>
            </a:extLst>
          </p:cNvPr>
          <p:cNvSpPr txBox="1"/>
          <p:nvPr/>
        </p:nvSpPr>
        <p:spPr>
          <a:xfrm>
            <a:off x="967415" y="2246382"/>
            <a:ext cx="581121" cy="369332"/>
          </a:xfrm>
          <a:prstGeom prst="rect">
            <a:avLst/>
          </a:prstGeom>
          <a:noFill/>
        </p:spPr>
        <p:txBody>
          <a:bodyPr wrap="none" rtlCol="0">
            <a:spAutoFit/>
          </a:bodyPr>
          <a:lstStyle/>
          <a:p>
            <a:r>
              <a:rPr lang="en-US" dirty="0" err="1">
                <a:solidFill>
                  <a:srgbClr val="606060"/>
                </a:solidFill>
              </a:rPr>
              <a:t>Kwh</a:t>
            </a:r>
            <a:endParaRPr lang="en-US" dirty="0">
              <a:solidFill>
                <a:srgbClr val="606060"/>
              </a:solidFill>
            </a:endParaRPr>
          </a:p>
        </p:txBody>
      </p:sp>
      <p:sp>
        <p:nvSpPr>
          <p:cNvPr id="12" name="Title 1">
            <a:extLst>
              <a:ext uri="{FF2B5EF4-FFF2-40B4-BE49-F238E27FC236}">
                <a16:creationId xmlns:a16="http://schemas.microsoft.com/office/drawing/2014/main" id="{F49F4D28-1FAC-0819-244A-8FE3550EA171}"/>
              </a:ext>
            </a:extLst>
          </p:cNvPr>
          <p:cNvSpPr txBox="1">
            <a:spLocks/>
          </p:cNvSpPr>
          <p:nvPr/>
        </p:nvSpPr>
        <p:spPr>
          <a:xfrm>
            <a:off x="967415"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Reality check: </a:t>
            </a:r>
            <a:r>
              <a:rPr lang="en-US" dirty="0"/>
              <a:t>The variability of renewable energy generation</a:t>
            </a:r>
          </a:p>
        </p:txBody>
      </p:sp>
      <p:sp>
        <p:nvSpPr>
          <p:cNvPr id="2" name="TextBox 1">
            <a:extLst>
              <a:ext uri="{FF2B5EF4-FFF2-40B4-BE49-F238E27FC236}">
                <a16:creationId xmlns:a16="http://schemas.microsoft.com/office/drawing/2014/main" id="{719DF86B-B55F-55C3-28D9-BC8350B83DFC}"/>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5.3KW solar rooftop in a temperate climate. Production vs consumption</a:t>
            </a:r>
          </a:p>
        </p:txBody>
      </p:sp>
    </p:spTree>
    <p:extLst>
      <p:ext uri="{BB962C8B-B14F-4D97-AF65-F5344CB8AC3E}">
        <p14:creationId xmlns:p14="http://schemas.microsoft.com/office/powerpoint/2010/main" val="391155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E903D61-8429-FA95-FFD4-577528290CA1}"/>
              </a:ext>
            </a:extLst>
          </p:cNvPr>
          <p:cNvPicPr>
            <a:picLocks noChangeAspect="1"/>
          </p:cNvPicPr>
          <p:nvPr/>
        </p:nvPicPr>
        <p:blipFill>
          <a:blip r:embed="rId2"/>
          <a:stretch>
            <a:fillRect/>
          </a:stretch>
        </p:blipFill>
        <p:spPr>
          <a:xfrm>
            <a:off x="1031960" y="2126868"/>
            <a:ext cx="7171428" cy="4209524"/>
          </a:xfrm>
          <a:prstGeom prst="rect">
            <a:avLst/>
          </a:prstGeom>
        </p:spPr>
      </p:pic>
      <p:sp>
        <p:nvSpPr>
          <p:cNvPr id="6" name="TextBox 5">
            <a:extLst>
              <a:ext uri="{FF2B5EF4-FFF2-40B4-BE49-F238E27FC236}">
                <a16:creationId xmlns:a16="http://schemas.microsoft.com/office/drawing/2014/main" id="{D950397F-BD55-72CD-57AE-633F6AA4A9F4}"/>
              </a:ext>
            </a:extLst>
          </p:cNvPr>
          <p:cNvSpPr txBox="1"/>
          <p:nvPr/>
        </p:nvSpPr>
        <p:spPr>
          <a:xfrm>
            <a:off x="967415" y="2246382"/>
            <a:ext cx="581121" cy="369332"/>
          </a:xfrm>
          <a:prstGeom prst="rect">
            <a:avLst/>
          </a:prstGeom>
          <a:noFill/>
        </p:spPr>
        <p:txBody>
          <a:bodyPr wrap="none" rtlCol="0">
            <a:spAutoFit/>
          </a:bodyPr>
          <a:lstStyle/>
          <a:p>
            <a:r>
              <a:rPr lang="en-US" dirty="0" err="1">
                <a:solidFill>
                  <a:srgbClr val="606060"/>
                </a:solidFill>
              </a:rPr>
              <a:t>Kwh</a:t>
            </a:r>
            <a:endParaRPr lang="en-US" dirty="0">
              <a:solidFill>
                <a:srgbClr val="606060"/>
              </a:solidFill>
            </a:endParaRPr>
          </a:p>
        </p:txBody>
      </p:sp>
      <p:sp>
        <p:nvSpPr>
          <p:cNvPr id="12" name="Title 1">
            <a:extLst>
              <a:ext uri="{FF2B5EF4-FFF2-40B4-BE49-F238E27FC236}">
                <a16:creationId xmlns:a16="http://schemas.microsoft.com/office/drawing/2014/main" id="{060319CB-0274-44BA-4315-BE2787963752}"/>
              </a:ext>
            </a:extLst>
          </p:cNvPr>
          <p:cNvSpPr txBox="1">
            <a:spLocks/>
          </p:cNvSpPr>
          <p:nvPr/>
        </p:nvSpPr>
        <p:spPr>
          <a:xfrm>
            <a:off x="967415"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Reality check: </a:t>
            </a:r>
            <a:r>
              <a:rPr lang="en-US" dirty="0"/>
              <a:t>The variability of renewable energy generation</a:t>
            </a:r>
          </a:p>
        </p:txBody>
      </p:sp>
      <p:sp>
        <p:nvSpPr>
          <p:cNvPr id="17" name="TextBox 16">
            <a:extLst>
              <a:ext uri="{FF2B5EF4-FFF2-40B4-BE49-F238E27FC236}">
                <a16:creationId xmlns:a16="http://schemas.microsoft.com/office/drawing/2014/main" id="{9D875E8C-DEB5-1C57-5992-DF26EFBE92A0}"/>
              </a:ext>
            </a:extLst>
          </p:cNvPr>
          <p:cNvSpPr txBox="1"/>
          <p:nvPr/>
        </p:nvSpPr>
        <p:spPr>
          <a:xfrm>
            <a:off x="1895462" y="4085958"/>
            <a:ext cx="1523302" cy="369332"/>
          </a:xfrm>
          <a:prstGeom prst="rect">
            <a:avLst/>
          </a:prstGeom>
          <a:noFill/>
        </p:spPr>
        <p:txBody>
          <a:bodyPr wrap="none" rtlCol="0">
            <a:spAutoFit/>
          </a:bodyPr>
          <a:lstStyle/>
          <a:p>
            <a:r>
              <a:rPr lang="nb-NO" dirty="0"/>
              <a:t>Consumption </a:t>
            </a:r>
            <a:endParaRPr lang="en-US" dirty="0"/>
          </a:p>
        </p:txBody>
      </p:sp>
      <p:sp>
        <p:nvSpPr>
          <p:cNvPr id="18" name="TextBox 17">
            <a:extLst>
              <a:ext uri="{FF2B5EF4-FFF2-40B4-BE49-F238E27FC236}">
                <a16:creationId xmlns:a16="http://schemas.microsoft.com/office/drawing/2014/main" id="{29E127AA-82DA-F511-2C36-A39437EB23CA}"/>
              </a:ext>
            </a:extLst>
          </p:cNvPr>
          <p:cNvSpPr txBox="1"/>
          <p:nvPr/>
        </p:nvSpPr>
        <p:spPr>
          <a:xfrm>
            <a:off x="4729014" y="2615714"/>
            <a:ext cx="1294137" cy="369332"/>
          </a:xfrm>
          <a:prstGeom prst="rect">
            <a:avLst/>
          </a:prstGeom>
          <a:noFill/>
        </p:spPr>
        <p:txBody>
          <a:bodyPr wrap="none" rtlCol="0">
            <a:spAutoFit/>
          </a:bodyPr>
          <a:lstStyle/>
          <a:p>
            <a:r>
              <a:rPr lang="nb-NO" dirty="0">
                <a:solidFill>
                  <a:srgbClr val="C00000"/>
                </a:solidFill>
              </a:rPr>
              <a:t>Solar-share </a:t>
            </a:r>
            <a:endParaRPr lang="en-US" dirty="0">
              <a:solidFill>
                <a:srgbClr val="C00000"/>
              </a:solidFill>
            </a:endParaRPr>
          </a:p>
        </p:txBody>
      </p:sp>
      <p:sp>
        <p:nvSpPr>
          <p:cNvPr id="19" name="TextBox 18">
            <a:extLst>
              <a:ext uri="{FF2B5EF4-FFF2-40B4-BE49-F238E27FC236}">
                <a16:creationId xmlns:a16="http://schemas.microsoft.com/office/drawing/2014/main" id="{9F45C058-4585-A72F-CB97-388957C0BF37}"/>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5.3KW solar rooftop in a temperate climate. Production vs consumption</a:t>
            </a:r>
          </a:p>
        </p:txBody>
      </p:sp>
      <p:sp>
        <p:nvSpPr>
          <p:cNvPr id="2" name="TextBox 1">
            <a:extLst>
              <a:ext uri="{FF2B5EF4-FFF2-40B4-BE49-F238E27FC236}">
                <a16:creationId xmlns:a16="http://schemas.microsoft.com/office/drawing/2014/main" id="{6EF626B0-9E2B-A23B-5EF8-7BAC90D63755}"/>
              </a:ext>
            </a:extLst>
          </p:cNvPr>
          <p:cNvSpPr txBox="1"/>
          <p:nvPr/>
        </p:nvSpPr>
        <p:spPr>
          <a:xfrm>
            <a:off x="156949" y="6545690"/>
            <a:ext cx="6523630" cy="276999"/>
          </a:xfrm>
          <a:prstGeom prst="rect">
            <a:avLst/>
          </a:prstGeom>
          <a:solidFill>
            <a:schemeClr val="bg1"/>
          </a:solidFill>
        </p:spPr>
        <p:txBody>
          <a:bodyPr wrap="square" rtlCol="0">
            <a:spAutoFit/>
          </a:bodyPr>
          <a:lstStyle/>
          <a:p>
            <a:endParaRPr lang="en-US" sz="1200" i="1" dirty="0"/>
          </a:p>
        </p:txBody>
      </p:sp>
    </p:spTree>
    <p:extLst>
      <p:ext uri="{BB962C8B-B14F-4D97-AF65-F5344CB8AC3E}">
        <p14:creationId xmlns:p14="http://schemas.microsoft.com/office/powerpoint/2010/main" val="418445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37E9-6932-273D-4C72-F77887375B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0AB03-FED9-3917-BAEA-2F459162CA8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D6EB9F5-EFCB-7D53-3634-F46D9C0B9C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13D1E9-9680-1FFD-CE2E-007A5D663367}"/>
              </a:ext>
            </a:extLst>
          </p:cNvPr>
          <p:cNvSpPr>
            <a:spLocks noGrp="1"/>
          </p:cNvSpPr>
          <p:nvPr>
            <p:ph type="sldNum" sz="quarter" idx="12"/>
          </p:nvPr>
        </p:nvSpPr>
        <p:spPr/>
        <p:txBody>
          <a:bodyPr/>
          <a:lstStyle/>
          <a:p>
            <a:fld id="{48F63A3B-78C7-47BE-AE5E-E10140E04643}" type="slidenum">
              <a:rPr lang="en-US" smtClean="0"/>
              <a:t>19</a:t>
            </a:fld>
            <a:endParaRPr lang="en-US" dirty="0"/>
          </a:p>
        </p:txBody>
      </p:sp>
      <p:pic>
        <p:nvPicPr>
          <p:cNvPr id="6" name="Picture 5" descr="A group of people around a globe&#10;&#10;Description automatically generated">
            <a:extLst>
              <a:ext uri="{FF2B5EF4-FFF2-40B4-BE49-F238E27FC236}">
                <a16:creationId xmlns:a16="http://schemas.microsoft.com/office/drawing/2014/main" id="{AF9A74E4-555A-ECB4-6945-7BC13A50F590}"/>
              </a:ext>
            </a:extLst>
          </p:cNvPr>
          <p:cNvPicPr>
            <a:picLocks noChangeAspect="1"/>
          </p:cNvPicPr>
          <p:nvPr/>
        </p:nvPicPr>
        <p:blipFill rotWithShape="1">
          <a:blip r:embed="rId2"/>
          <a:srcRect l="5941" r="5941"/>
          <a:stretch/>
        </p:blipFill>
        <p:spPr>
          <a:xfrm>
            <a:off x="-1" y="892552"/>
            <a:ext cx="9144000" cy="5965448"/>
          </a:xfrm>
          <a:prstGeom prst="rect">
            <a:avLst/>
          </a:prstGeom>
        </p:spPr>
      </p:pic>
      <p:sp>
        <p:nvSpPr>
          <p:cNvPr id="7" name="TextBox 6">
            <a:extLst>
              <a:ext uri="{FF2B5EF4-FFF2-40B4-BE49-F238E27FC236}">
                <a16:creationId xmlns:a16="http://schemas.microsoft.com/office/drawing/2014/main" id="{2DEF7B99-3854-FE9C-2DD3-2D0AE8F39082}"/>
              </a:ext>
            </a:extLst>
          </p:cNvPr>
          <p:cNvSpPr txBox="1"/>
          <p:nvPr/>
        </p:nvSpPr>
        <p:spPr>
          <a:xfrm>
            <a:off x="0" y="-1"/>
            <a:ext cx="9143999" cy="954107"/>
          </a:xfrm>
          <a:prstGeom prst="rect">
            <a:avLst/>
          </a:prstGeom>
          <a:solidFill>
            <a:schemeClr val="bg1"/>
          </a:solidFill>
        </p:spPr>
        <p:txBody>
          <a:bodyPr wrap="square" rtlCol="0">
            <a:spAutoFit/>
          </a:bodyPr>
          <a:lstStyle/>
          <a:p>
            <a:r>
              <a:rPr lang="en-US" sz="4400" dirty="0"/>
              <a:t>Looking ahead:</a:t>
            </a:r>
          </a:p>
          <a:p>
            <a:r>
              <a:rPr lang="en-US" sz="700" dirty="0"/>
              <a:t>(</a:t>
            </a:r>
            <a:r>
              <a:rPr lang="en-US" sz="1200" dirty="0"/>
              <a:t>Below, AI generated picture using the prompt “sustainable energy future in the CAREC region” ©Dall-E)</a:t>
            </a:r>
          </a:p>
        </p:txBody>
      </p:sp>
    </p:spTree>
    <p:extLst>
      <p:ext uri="{BB962C8B-B14F-4D97-AF65-F5344CB8AC3E}">
        <p14:creationId xmlns:p14="http://schemas.microsoft.com/office/powerpoint/2010/main" val="363102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F10DF17-F673-D177-C237-F67260E1CF43}"/>
              </a:ext>
            </a:extLst>
          </p:cNvPr>
          <p:cNvSpPr>
            <a:spLocks noGrp="1"/>
          </p:cNvSpPr>
          <p:nvPr>
            <p:ph type="title"/>
          </p:nvPr>
        </p:nvSpPr>
        <p:spPr>
          <a:xfrm>
            <a:off x="779628" y="378657"/>
            <a:ext cx="7886700" cy="1325563"/>
          </a:xfrm>
        </p:spPr>
        <p:txBody>
          <a:bodyPr>
            <a:normAutofit fontScale="90000"/>
          </a:bodyPr>
          <a:lstStyle/>
          <a:p>
            <a:r>
              <a:rPr lang="en-US" sz="8800" b="1" u="sng" dirty="0"/>
              <a:t>Why are we here?</a:t>
            </a:r>
          </a:p>
        </p:txBody>
      </p:sp>
      <p:sp>
        <p:nvSpPr>
          <p:cNvPr id="10" name="TextBox 9">
            <a:extLst>
              <a:ext uri="{FF2B5EF4-FFF2-40B4-BE49-F238E27FC236}">
                <a16:creationId xmlns:a16="http://schemas.microsoft.com/office/drawing/2014/main" id="{D58AB3F5-6AC2-BCFB-2214-04423F5B4223}"/>
              </a:ext>
            </a:extLst>
          </p:cNvPr>
          <p:cNvSpPr txBox="1"/>
          <p:nvPr/>
        </p:nvSpPr>
        <p:spPr>
          <a:xfrm>
            <a:off x="53663" y="6482619"/>
            <a:ext cx="6462883" cy="369332"/>
          </a:xfrm>
          <a:prstGeom prst="rect">
            <a:avLst/>
          </a:prstGeom>
          <a:solidFill>
            <a:schemeClr val="bg1"/>
          </a:solidFill>
        </p:spPr>
        <p:txBody>
          <a:bodyPr wrap="square" rtlCol="0">
            <a:spAutoFit/>
          </a:bodyPr>
          <a:lstStyle/>
          <a:p>
            <a:endParaRPr lang="en-US" i="1" dirty="0"/>
          </a:p>
        </p:txBody>
      </p:sp>
      <p:sp>
        <p:nvSpPr>
          <p:cNvPr id="23" name="TextBox 22">
            <a:extLst>
              <a:ext uri="{FF2B5EF4-FFF2-40B4-BE49-F238E27FC236}">
                <a16:creationId xmlns:a16="http://schemas.microsoft.com/office/drawing/2014/main" id="{0C9A1B28-40F5-0EBF-FAC2-6EF402376ECE}"/>
              </a:ext>
            </a:extLst>
          </p:cNvPr>
          <p:cNvSpPr txBox="1"/>
          <p:nvPr/>
        </p:nvSpPr>
        <p:spPr>
          <a:xfrm>
            <a:off x="3511929" y="1411357"/>
            <a:ext cx="2140330" cy="5155257"/>
          </a:xfrm>
          <a:prstGeom prst="rect">
            <a:avLst/>
          </a:prstGeom>
          <a:noFill/>
        </p:spPr>
        <p:txBody>
          <a:bodyPr wrap="none" rtlCol="0">
            <a:spAutoFit/>
          </a:bodyPr>
          <a:lstStyle/>
          <a:p>
            <a:r>
              <a:rPr lang="en-US" sz="32900" dirty="0">
                <a:effectLst>
                  <a:outerShdw blurRad="241300" dist="88900" dir="18300000" sx="102000" sy="102000" algn="bl" rotWithShape="0">
                    <a:schemeClr val="accent4">
                      <a:alpha val="93000"/>
                    </a:schemeClr>
                  </a:outerShdw>
                </a:effectLst>
              </a:rPr>
              <a:t>?</a:t>
            </a:r>
          </a:p>
        </p:txBody>
      </p:sp>
    </p:spTree>
    <p:extLst>
      <p:ext uri="{BB962C8B-B14F-4D97-AF65-F5344CB8AC3E}">
        <p14:creationId xmlns:p14="http://schemas.microsoft.com/office/powerpoint/2010/main" val="3077828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37E9-6932-273D-4C72-F77887375B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0AB03-FED9-3917-BAEA-2F459162CA8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D6EB9F5-EFCB-7D53-3634-F46D9C0B9C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13D1E9-9680-1FFD-CE2E-007A5D663367}"/>
              </a:ext>
            </a:extLst>
          </p:cNvPr>
          <p:cNvSpPr>
            <a:spLocks noGrp="1"/>
          </p:cNvSpPr>
          <p:nvPr>
            <p:ph type="sldNum" sz="quarter" idx="12"/>
          </p:nvPr>
        </p:nvSpPr>
        <p:spPr/>
        <p:txBody>
          <a:bodyPr/>
          <a:lstStyle/>
          <a:p>
            <a:fld id="{48F63A3B-78C7-47BE-AE5E-E10140E04643}" type="slidenum">
              <a:rPr lang="en-US" smtClean="0"/>
              <a:t>20</a:t>
            </a:fld>
            <a:endParaRPr lang="en-US" dirty="0"/>
          </a:p>
        </p:txBody>
      </p:sp>
      <p:pic>
        <p:nvPicPr>
          <p:cNvPr id="6" name="Picture 5" descr="A group of people around a globe&#10;&#10;Description automatically generated">
            <a:extLst>
              <a:ext uri="{FF2B5EF4-FFF2-40B4-BE49-F238E27FC236}">
                <a16:creationId xmlns:a16="http://schemas.microsoft.com/office/drawing/2014/main" id="{AF9A74E4-555A-ECB4-6945-7BC13A50F590}"/>
              </a:ext>
            </a:extLst>
          </p:cNvPr>
          <p:cNvPicPr>
            <a:picLocks noChangeAspect="1"/>
          </p:cNvPicPr>
          <p:nvPr/>
        </p:nvPicPr>
        <p:blipFill rotWithShape="1">
          <a:blip r:embed="rId2"/>
          <a:srcRect l="5941" r="5941"/>
          <a:stretch/>
        </p:blipFill>
        <p:spPr>
          <a:xfrm>
            <a:off x="0" y="892552"/>
            <a:ext cx="9144000" cy="5965448"/>
          </a:xfrm>
          <a:prstGeom prst="rect">
            <a:avLst/>
          </a:prstGeom>
        </p:spPr>
      </p:pic>
      <p:sp>
        <p:nvSpPr>
          <p:cNvPr id="7" name="TextBox 6">
            <a:extLst>
              <a:ext uri="{FF2B5EF4-FFF2-40B4-BE49-F238E27FC236}">
                <a16:creationId xmlns:a16="http://schemas.microsoft.com/office/drawing/2014/main" id="{2DEF7B99-3854-FE9C-2DD3-2D0AE8F39082}"/>
              </a:ext>
            </a:extLst>
          </p:cNvPr>
          <p:cNvSpPr txBox="1"/>
          <p:nvPr/>
        </p:nvSpPr>
        <p:spPr>
          <a:xfrm>
            <a:off x="0" y="-1"/>
            <a:ext cx="9143999" cy="954107"/>
          </a:xfrm>
          <a:prstGeom prst="rect">
            <a:avLst/>
          </a:prstGeom>
          <a:solidFill>
            <a:schemeClr val="bg1"/>
          </a:solidFill>
        </p:spPr>
        <p:txBody>
          <a:bodyPr wrap="square" rtlCol="0">
            <a:spAutoFit/>
          </a:bodyPr>
          <a:lstStyle/>
          <a:p>
            <a:r>
              <a:rPr lang="en-US" sz="4400" dirty="0"/>
              <a:t>Looking ahead:</a:t>
            </a:r>
          </a:p>
          <a:p>
            <a:r>
              <a:rPr lang="en-US" sz="700" dirty="0"/>
              <a:t>(</a:t>
            </a:r>
            <a:r>
              <a:rPr lang="en-US" sz="1200" dirty="0"/>
              <a:t>Below, AI generated picture using the prompt “sustainable energy future in the CAREC region” ©Dall-E)</a:t>
            </a:r>
          </a:p>
        </p:txBody>
      </p:sp>
      <p:sp>
        <p:nvSpPr>
          <p:cNvPr id="8" name="TextBox 7">
            <a:extLst>
              <a:ext uri="{FF2B5EF4-FFF2-40B4-BE49-F238E27FC236}">
                <a16:creationId xmlns:a16="http://schemas.microsoft.com/office/drawing/2014/main" id="{B81181ED-6F6A-BBD1-09D7-EF271C528684}"/>
              </a:ext>
            </a:extLst>
          </p:cNvPr>
          <p:cNvSpPr txBox="1"/>
          <p:nvPr/>
        </p:nvSpPr>
        <p:spPr>
          <a:xfrm>
            <a:off x="1291174" y="3019255"/>
            <a:ext cx="6897466" cy="2123658"/>
          </a:xfrm>
          <a:prstGeom prst="rect">
            <a:avLst/>
          </a:prstGeom>
          <a:solidFill>
            <a:schemeClr val="bg1">
              <a:alpha val="66000"/>
            </a:schemeClr>
          </a:solidFill>
        </p:spPr>
        <p:txBody>
          <a:bodyPr wrap="none" rtlCol="0">
            <a:spAutoFit/>
          </a:bodyPr>
          <a:lstStyle/>
          <a:p>
            <a:pPr marL="742950" indent="-742950">
              <a:buFont typeface="+mj-lt"/>
              <a:buAutoNum type="arabicPeriod"/>
            </a:pPr>
            <a:r>
              <a:rPr lang="en-US" sz="4400" dirty="0"/>
              <a:t>Load balancing/storage</a:t>
            </a:r>
          </a:p>
          <a:p>
            <a:pPr marL="742950" indent="-742950">
              <a:buFont typeface="+mj-lt"/>
              <a:buAutoNum type="arabicPeriod"/>
            </a:pPr>
            <a:r>
              <a:rPr lang="en-US" sz="4400" dirty="0"/>
              <a:t>Demand response</a:t>
            </a:r>
          </a:p>
          <a:p>
            <a:pPr marL="742950" indent="-742950">
              <a:buFont typeface="+mj-lt"/>
              <a:buAutoNum type="arabicPeriod"/>
            </a:pPr>
            <a:r>
              <a:rPr lang="en-US" sz="4400" dirty="0"/>
              <a:t>Regional interconnectivity</a:t>
            </a:r>
          </a:p>
        </p:txBody>
      </p:sp>
    </p:spTree>
    <p:extLst>
      <p:ext uri="{BB962C8B-B14F-4D97-AF65-F5344CB8AC3E}">
        <p14:creationId xmlns:p14="http://schemas.microsoft.com/office/powerpoint/2010/main" val="82000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F397EC-0ACA-5775-C348-E155375F5A68}"/>
              </a:ext>
            </a:extLst>
          </p:cNvPr>
          <p:cNvSpPr txBox="1"/>
          <p:nvPr/>
        </p:nvSpPr>
        <p:spPr>
          <a:xfrm>
            <a:off x="407392" y="1564057"/>
            <a:ext cx="8329215" cy="1754326"/>
          </a:xfrm>
          <a:prstGeom prst="rect">
            <a:avLst/>
          </a:prstGeom>
          <a:noFill/>
        </p:spPr>
        <p:txBody>
          <a:bodyPr wrap="square">
            <a:spAutoFit/>
          </a:bodyPr>
          <a:lstStyle/>
          <a:p>
            <a:r>
              <a:rPr lang="en-US" sz="3600" b="0" i="0" dirty="0">
                <a:solidFill>
                  <a:srgbClr val="486A7E"/>
                </a:solidFill>
                <a:effectLst/>
                <a:latin typeface="Daytona W01 Regular"/>
              </a:rPr>
              <a:t>SDG 7: </a:t>
            </a:r>
            <a:r>
              <a:rPr lang="en-US" sz="3600" i="0" dirty="0">
                <a:solidFill>
                  <a:srgbClr val="486A7E"/>
                </a:solidFill>
                <a:effectLst/>
                <a:latin typeface="Daytona W01 Regular"/>
              </a:rPr>
              <a:t>Ensure access to affordable, reliable, sustainable and modern energy for all.</a:t>
            </a:r>
          </a:p>
          <a:p>
            <a:endParaRPr lang="en-US" sz="3600" dirty="0">
              <a:solidFill>
                <a:srgbClr val="486A7E"/>
              </a:solidFill>
              <a:latin typeface="Daytona W01 Regular"/>
            </a:endParaRPr>
          </a:p>
        </p:txBody>
      </p:sp>
      <p:sp>
        <p:nvSpPr>
          <p:cNvPr id="9" name="Title 8">
            <a:extLst>
              <a:ext uri="{FF2B5EF4-FFF2-40B4-BE49-F238E27FC236}">
                <a16:creationId xmlns:a16="http://schemas.microsoft.com/office/drawing/2014/main" id="{AF10DF17-F673-D177-C237-F67260E1CF43}"/>
              </a:ext>
            </a:extLst>
          </p:cNvPr>
          <p:cNvSpPr>
            <a:spLocks noGrp="1"/>
          </p:cNvSpPr>
          <p:nvPr>
            <p:ph type="title"/>
          </p:nvPr>
        </p:nvSpPr>
        <p:spPr>
          <a:xfrm>
            <a:off x="779628" y="378657"/>
            <a:ext cx="7886700" cy="1325563"/>
          </a:xfrm>
        </p:spPr>
        <p:txBody>
          <a:bodyPr>
            <a:normAutofit fontScale="90000"/>
          </a:bodyPr>
          <a:lstStyle/>
          <a:p>
            <a:r>
              <a:rPr lang="en-US" sz="8800" b="1" u="sng" dirty="0"/>
              <a:t>Why are we here?</a:t>
            </a:r>
          </a:p>
        </p:txBody>
      </p:sp>
      <p:sp>
        <p:nvSpPr>
          <p:cNvPr id="10" name="TextBox 9">
            <a:extLst>
              <a:ext uri="{FF2B5EF4-FFF2-40B4-BE49-F238E27FC236}">
                <a16:creationId xmlns:a16="http://schemas.microsoft.com/office/drawing/2014/main" id="{D58AB3F5-6AC2-BCFB-2214-04423F5B4223}"/>
              </a:ext>
            </a:extLst>
          </p:cNvPr>
          <p:cNvSpPr txBox="1"/>
          <p:nvPr/>
        </p:nvSpPr>
        <p:spPr>
          <a:xfrm>
            <a:off x="53663" y="6482619"/>
            <a:ext cx="6462883" cy="369332"/>
          </a:xfrm>
          <a:prstGeom prst="rect">
            <a:avLst/>
          </a:prstGeom>
          <a:solidFill>
            <a:schemeClr val="bg1"/>
          </a:solidFill>
        </p:spPr>
        <p:txBody>
          <a:bodyPr wrap="square" rtlCol="0">
            <a:spAutoFit/>
          </a:bodyPr>
          <a:lstStyle/>
          <a:p>
            <a:r>
              <a:rPr lang="nb-NO" i="1" dirty="0"/>
              <a:t>United Nation</a:t>
            </a:r>
            <a:r>
              <a:rPr lang="en-US" i="1" dirty="0"/>
              <a:t>’s Sustainable Development Goals (SDGs)</a:t>
            </a:r>
          </a:p>
        </p:txBody>
      </p:sp>
      <p:sp>
        <p:nvSpPr>
          <p:cNvPr id="2" name="AutoShape 2" descr="Create an image depicting a scene in Central Asia within the CAREC region with a modern twist. Show a diverse group of people from Central Asian descents gathered around a large, glowing globe that is powered by renewable energy sources: solar panels, wind turbines, and green plants, symbolizing sustainability. The background features a blend of traditional and modern architecture; include modern houses with clean, geometric lines, large windows, and solar panels on the roofs, alongside updated yurts. Also, show modern infrastructure such as electric vehicles, solar-powered street lights, and clean, efficient public transport. The landscape includes steppes and distant mountains. Add the phrase 'Why are we here?' at the top and 'To ensure access to affordable, reliable, sustainable, and modern energy for all' at the bottom in a modern font.">
            <a:extLst>
              <a:ext uri="{FF2B5EF4-FFF2-40B4-BE49-F238E27FC236}">
                <a16:creationId xmlns:a16="http://schemas.microsoft.com/office/drawing/2014/main" id="{5772CF89-AC2C-C7D5-1F64-D5CA212F94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Generated by DALL·E">
            <a:extLst>
              <a:ext uri="{FF2B5EF4-FFF2-40B4-BE49-F238E27FC236}">
                <a16:creationId xmlns:a16="http://schemas.microsoft.com/office/drawing/2014/main" id="{FC6DF997-DB3A-3A77-7CF7-3DCD6E013FD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he Global Goals Affordable and Clean Energy Logo PNG vector in SVG, PDF,  AI, CDR format">
            <a:extLst>
              <a:ext uri="{FF2B5EF4-FFF2-40B4-BE49-F238E27FC236}">
                <a16:creationId xmlns:a16="http://schemas.microsoft.com/office/drawing/2014/main" id="{0FC31E62-12E9-E59B-A4BA-8DF8410179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26" t="11621" r="19387" b="7829"/>
          <a:stretch/>
        </p:blipFill>
        <p:spPr bwMode="auto">
          <a:xfrm>
            <a:off x="4135521" y="3880900"/>
            <a:ext cx="1855545" cy="191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3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F397EC-0ACA-5775-C348-E155375F5A68}"/>
              </a:ext>
            </a:extLst>
          </p:cNvPr>
          <p:cNvSpPr txBox="1"/>
          <p:nvPr/>
        </p:nvSpPr>
        <p:spPr>
          <a:xfrm>
            <a:off x="407392" y="1564057"/>
            <a:ext cx="8329215" cy="1754326"/>
          </a:xfrm>
          <a:prstGeom prst="rect">
            <a:avLst/>
          </a:prstGeom>
          <a:noFill/>
        </p:spPr>
        <p:txBody>
          <a:bodyPr wrap="square">
            <a:spAutoFit/>
          </a:bodyPr>
          <a:lstStyle/>
          <a:p>
            <a:r>
              <a:rPr lang="en-US" sz="3600" b="0" i="0" dirty="0">
                <a:solidFill>
                  <a:srgbClr val="486A7E"/>
                </a:solidFill>
                <a:effectLst/>
                <a:latin typeface="Daytona W01 Regular"/>
              </a:rPr>
              <a:t>SDG 7: </a:t>
            </a:r>
            <a:r>
              <a:rPr lang="en-US" sz="3600" i="0" dirty="0">
                <a:solidFill>
                  <a:srgbClr val="486A7E"/>
                </a:solidFill>
                <a:effectLst/>
                <a:latin typeface="Daytona W01 Regular"/>
              </a:rPr>
              <a:t>Ensure access to affordable, reliable, sustainable and modern energy for all.</a:t>
            </a:r>
          </a:p>
          <a:p>
            <a:endParaRPr lang="en-US" sz="3600" dirty="0">
              <a:solidFill>
                <a:srgbClr val="486A7E"/>
              </a:solidFill>
              <a:latin typeface="Daytona W01 Regular"/>
            </a:endParaRPr>
          </a:p>
        </p:txBody>
      </p:sp>
      <p:sp>
        <p:nvSpPr>
          <p:cNvPr id="6" name="Right Brace 5">
            <a:extLst>
              <a:ext uri="{FF2B5EF4-FFF2-40B4-BE49-F238E27FC236}">
                <a16:creationId xmlns:a16="http://schemas.microsoft.com/office/drawing/2014/main" id="{5445F5D4-7565-29A2-E7F1-8DE7B71E9937}"/>
              </a:ext>
            </a:extLst>
          </p:cNvPr>
          <p:cNvSpPr/>
          <p:nvPr/>
        </p:nvSpPr>
        <p:spPr>
          <a:xfrm rot="15513491">
            <a:off x="903041" y="1796387"/>
            <a:ext cx="1846209" cy="3501294"/>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 name="TextBox 6">
            <a:extLst>
              <a:ext uri="{FF2B5EF4-FFF2-40B4-BE49-F238E27FC236}">
                <a16:creationId xmlns:a16="http://schemas.microsoft.com/office/drawing/2014/main" id="{C0E30756-33CB-25A5-31BA-D6DD90C5EBF9}"/>
              </a:ext>
            </a:extLst>
          </p:cNvPr>
          <p:cNvSpPr txBox="1"/>
          <p:nvPr/>
        </p:nvSpPr>
        <p:spPr>
          <a:xfrm rot="20930863">
            <a:off x="173469" y="3703720"/>
            <a:ext cx="3651267" cy="954107"/>
          </a:xfrm>
          <a:prstGeom prst="rect">
            <a:avLst/>
          </a:prstGeom>
          <a:noFill/>
        </p:spPr>
        <p:txBody>
          <a:bodyPr wrap="square">
            <a:spAutoFit/>
          </a:bodyPr>
          <a:lstStyle/>
          <a:p>
            <a:r>
              <a:rPr lang="en-US" sz="2800" b="1" i="0" dirty="0">
                <a:solidFill>
                  <a:srgbClr val="548235"/>
                </a:solidFill>
                <a:effectLst/>
                <a:latin typeface="Daytona W01 Regular"/>
              </a:rPr>
              <a:t>SDG 13: Climate action</a:t>
            </a:r>
          </a:p>
          <a:p>
            <a:endParaRPr lang="en-US" sz="2800" dirty="0">
              <a:solidFill>
                <a:srgbClr val="548235"/>
              </a:solidFill>
              <a:latin typeface="Daytona W01 Regular"/>
            </a:endParaRPr>
          </a:p>
        </p:txBody>
      </p:sp>
      <p:sp>
        <p:nvSpPr>
          <p:cNvPr id="9" name="Title 8">
            <a:extLst>
              <a:ext uri="{FF2B5EF4-FFF2-40B4-BE49-F238E27FC236}">
                <a16:creationId xmlns:a16="http://schemas.microsoft.com/office/drawing/2014/main" id="{AF10DF17-F673-D177-C237-F67260E1CF43}"/>
              </a:ext>
            </a:extLst>
          </p:cNvPr>
          <p:cNvSpPr>
            <a:spLocks noGrp="1"/>
          </p:cNvSpPr>
          <p:nvPr>
            <p:ph type="title"/>
          </p:nvPr>
        </p:nvSpPr>
        <p:spPr>
          <a:xfrm>
            <a:off x="779628" y="378657"/>
            <a:ext cx="7886700" cy="1325563"/>
          </a:xfrm>
        </p:spPr>
        <p:txBody>
          <a:bodyPr>
            <a:normAutofit fontScale="90000"/>
          </a:bodyPr>
          <a:lstStyle/>
          <a:p>
            <a:r>
              <a:rPr lang="en-US" sz="8800" b="1" u="sng" dirty="0"/>
              <a:t>Why are we here?</a:t>
            </a:r>
          </a:p>
        </p:txBody>
      </p:sp>
      <p:sp>
        <p:nvSpPr>
          <p:cNvPr id="10" name="TextBox 9">
            <a:extLst>
              <a:ext uri="{FF2B5EF4-FFF2-40B4-BE49-F238E27FC236}">
                <a16:creationId xmlns:a16="http://schemas.microsoft.com/office/drawing/2014/main" id="{D58AB3F5-6AC2-BCFB-2214-04423F5B4223}"/>
              </a:ext>
            </a:extLst>
          </p:cNvPr>
          <p:cNvSpPr txBox="1"/>
          <p:nvPr/>
        </p:nvSpPr>
        <p:spPr>
          <a:xfrm>
            <a:off x="53663" y="6482619"/>
            <a:ext cx="6462883" cy="369332"/>
          </a:xfrm>
          <a:prstGeom prst="rect">
            <a:avLst/>
          </a:prstGeom>
          <a:solidFill>
            <a:schemeClr val="bg1"/>
          </a:solidFill>
        </p:spPr>
        <p:txBody>
          <a:bodyPr wrap="square" rtlCol="0">
            <a:spAutoFit/>
          </a:bodyPr>
          <a:lstStyle/>
          <a:p>
            <a:r>
              <a:rPr lang="nb-NO" i="1" dirty="0"/>
              <a:t>United Nation</a:t>
            </a:r>
            <a:r>
              <a:rPr lang="en-US" i="1" dirty="0"/>
              <a:t>’s Sustainable Development Goals (SDGs)</a:t>
            </a:r>
          </a:p>
        </p:txBody>
      </p:sp>
      <p:sp>
        <p:nvSpPr>
          <p:cNvPr id="2" name="AutoShape 2" descr="Create an image depicting a scene in Central Asia within the CAREC region with a modern twist. Show a diverse group of people from Central Asian descents gathered around a large, glowing globe that is powered by renewable energy sources: solar panels, wind turbines, and green plants, symbolizing sustainability. The background features a blend of traditional and modern architecture; include modern houses with clean, geometric lines, large windows, and solar panels on the roofs, alongside updated yurts. Also, show modern infrastructure such as electric vehicles, solar-powered street lights, and clean, efficient public transport. The landscape includes steppes and distant mountains. Add the phrase 'Why are we here?' at the top and 'To ensure access to affordable, reliable, sustainable, and modern energy for all' at the bottom in a modern font.">
            <a:extLst>
              <a:ext uri="{FF2B5EF4-FFF2-40B4-BE49-F238E27FC236}">
                <a16:creationId xmlns:a16="http://schemas.microsoft.com/office/drawing/2014/main" id="{5772CF89-AC2C-C7D5-1F64-D5CA212F94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Generated by DALL·E">
            <a:extLst>
              <a:ext uri="{FF2B5EF4-FFF2-40B4-BE49-F238E27FC236}">
                <a16:creationId xmlns:a16="http://schemas.microsoft.com/office/drawing/2014/main" id="{FC6DF997-DB3A-3A77-7CF7-3DCD6E013FD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descr="A green square with a white eye and a black background&#10;&#10;Description automatically generated">
            <a:extLst>
              <a:ext uri="{FF2B5EF4-FFF2-40B4-BE49-F238E27FC236}">
                <a16:creationId xmlns:a16="http://schemas.microsoft.com/office/drawing/2014/main" id="{A0E46C5E-8FBA-17B3-DCDB-A0FEC47AC448}"/>
              </a:ext>
            </a:extLst>
          </p:cNvPr>
          <p:cNvPicPr>
            <a:picLocks noChangeAspect="1"/>
          </p:cNvPicPr>
          <p:nvPr/>
        </p:nvPicPr>
        <p:blipFill rotWithShape="1">
          <a:blip r:embed="rId3"/>
          <a:srcRect r="37583" b="21316"/>
          <a:stretch/>
        </p:blipFill>
        <p:spPr>
          <a:xfrm>
            <a:off x="6306062" y="3880900"/>
            <a:ext cx="1939922" cy="1834100"/>
          </a:xfrm>
          <a:prstGeom prst="rect">
            <a:avLst/>
          </a:prstGeom>
        </p:spPr>
      </p:pic>
      <p:pic>
        <p:nvPicPr>
          <p:cNvPr id="1030" name="Picture 6" descr="The Global Goals Affordable and Clean Energy Logo PNG vector in SVG, PDF,  AI, CDR format">
            <a:extLst>
              <a:ext uri="{FF2B5EF4-FFF2-40B4-BE49-F238E27FC236}">
                <a16:creationId xmlns:a16="http://schemas.microsoft.com/office/drawing/2014/main" id="{0FC31E62-12E9-E59B-A4BA-8DF8410179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26" t="11621" r="19387" b="7829"/>
          <a:stretch/>
        </p:blipFill>
        <p:spPr bwMode="auto">
          <a:xfrm>
            <a:off x="4135521" y="3880900"/>
            <a:ext cx="1855545" cy="191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8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F397EC-0ACA-5775-C348-E155375F5A68}"/>
              </a:ext>
            </a:extLst>
          </p:cNvPr>
          <p:cNvSpPr txBox="1"/>
          <p:nvPr/>
        </p:nvSpPr>
        <p:spPr>
          <a:xfrm>
            <a:off x="407392" y="1564057"/>
            <a:ext cx="8329215" cy="1754326"/>
          </a:xfrm>
          <a:prstGeom prst="rect">
            <a:avLst/>
          </a:prstGeom>
          <a:noFill/>
        </p:spPr>
        <p:txBody>
          <a:bodyPr wrap="square">
            <a:spAutoFit/>
          </a:bodyPr>
          <a:lstStyle/>
          <a:p>
            <a:r>
              <a:rPr lang="en-US" sz="3600" b="0" i="0" dirty="0">
                <a:solidFill>
                  <a:schemeClr val="bg1"/>
                </a:solidFill>
                <a:effectLst/>
                <a:latin typeface="Daytona W01 Regular"/>
              </a:rPr>
              <a:t>SDG 7: </a:t>
            </a:r>
            <a:r>
              <a:rPr lang="en-US" sz="3600" i="0" u="sng" dirty="0">
                <a:solidFill>
                  <a:srgbClr val="486A7E"/>
                </a:solidFill>
                <a:effectLst/>
                <a:latin typeface="Daytona W01 Regular"/>
              </a:rPr>
              <a:t>Ensure access to </a:t>
            </a:r>
            <a:r>
              <a:rPr lang="en-US" sz="3600" i="0" dirty="0">
                <a:solidFill>
                  <a:schemeClr val="bg1"/>
                </a:solidFill>
                <a:effectLst/>
                <a:latin typeface="Daytona W01 Regular"/>
              </a:rPr>
              <a:t>affordable, reliable, sustainable and modern </a:t>
            </a:r>
            <a:r>
              <a:rPr lang="en-US" sz="3600" i="0" u="sng" dirty="0">
                <a:solidFill>
                  <a:srgbClr val="486A7E"/>
                </a:solidFill>
                <a:effectLst/>
                <a:latin typeface="Daytona W01 Regular"/>
              </a:rPr>
              <a:t>energy for all</a:t>
            </a:r>
            <a:r>
              <a:rPr lang="en-US" sz="3600" i="0" dirty="0">
                <a:solidFill>
                  <a:srgbClr val="486A7E"/>
                </a:solidFill>
                <a:effectLst/>
                <a:latin typeface="Daytona W01 Regular"/>
              </a:rPr>
              <a:t>.</a:t>
            </a:r>
          </a:p>
          <a:p>
            <a:endParaRPr lang="en-US" sz="3600" dirty="0">
              <a:solidFill>
                <a:srgbClr val="486A7E"/>
              </a:solidFill>
              <a:latin typeface="Daytona W01 Regular"/>
            </a:endParaRPr>
          </a:p>
        </p:txBody>
      </p:sp>
      <p:sp>
        <p:nvSpPr>
          <p:cNvPr id="9" name="Title 8">
            <a:extLst>
              <a:ext uri="{FF2B5EF4-FFF2-40B4-BE49-F238E27FC236}">
                <a16:creationId xmlns:a16="http://schemas.microsoft.com/office/drawing/2014/main" id="{AF10DF17-F673-D177-C237-F67260E1CF43}"/>
              </a:ext>
            </a:extLst>
          </p:cNvPr>
          <p:cNvSpPr>
            <a:spLocks noGrp="1"/>
          </p:cNvSpPr>
          <p:nvPr>
            <p:ph type="title"/>
          </p:nvPr>
        </p:nvSpPr>
        <p:spPr>
          <a:xfrm>
            <a:off x="779628" y="378657"/>
            <a:ext cx="7886700" cy="1325563"/>
          </a:xfrm>
        </p:spPr>
        <p:txBody>
          <a:bodyPr>
            <a:normAutofit fontScale="90000"/>
          </a:bodyPr>
          <a:lstStyle/>
          <a:p>
            <a:r>
              <a:rPr lang="en-US" sz="8800" b="1" u="sng" dirty="0"/>
              <a:t>Why are we here?</a:t>
            </a:r>
          </a:p>
        </p:txBody>
      </p:sp>
      <p:sp>
        <p:nvSpPr>
          <p:cNvPr id="10" name="TextBox 9">
            <a:extLst>
              <a:ext uri="{FF2B5EF4-FFF2-40B4-BE49-F238E27FC236}">
                <a16:creationId xmlns:a16="http://schemas.microsoft.com/office/drawing/2014/main" id="{D58AB3F5-6AC2-BCFB-2214-04423F5B4223}"/>
              </a:ext>
            </a:extLst>
          </p:cNvPr>
          <p:cNvSpPr txBox="1"/>
          <p:nvPr/>
        </p:nvSpPr>
        <p:spPr>
          <a:xfrm>
            <a:off x="53663" y="6482619"/>
            <a:ext cx="6462883" cy="369332"/>
          </a:xfrm>
          <a:prstGeom prst="rect">
            <a:avLst/>
          </a:prstGeom>
          <a:solidFill>
            <a:schemeClr val="bg1"/>
          </a:solidFill>
        </p:spPr>
        <p:txBody>
          <a:bodyPr wrap="square" rtlCol="0">
            <a:spAutoFit/>
          </a:bodyPr>
          <a:lstStyle/>
          <a:p>
            <a:r>
              <a:rPr lang="nb-NO" i="1" dirty="0">
                <a:solidFill>
                  <a:schemeClr val="bg1"/>
                </a:solidFill>
              </a:rPr>
              <a:t>United Nation</a:t>
            </a:r>
            <a:r>
              <a:rPr lang="en-US" i="1" dirty="0">
                <a:solidFill>
                  <a:schemeClr val="bg1"/>
                </a:solidFill>
              </a:rPr>
              <a:t>’s Sustainable Development Goals (SDGs)</a:t>
            </a:r>
          </a:p>
        </p:txBody>
      </p:sp>
      <p:sp>
        <p:nvSpPr>
          <p:cNvPr id="2" name="AutoShape 2" descr="Create an image depicting a scene in Central Asia within the CAREC region with a modern twist. Show a diverse group of people from Central Asian descents gathered around a large, glowing globe that is powered by renewable energy sources: solar panels, wind turbines, and green plants, symbolizing sustainability. The background features a blend of traditional and modern architecture; include modern houses with clean, geometric lines, large windows, and solar panels on the roofs, alongside updated yurts. Also, show modern infrastructure such as electric vehicles, solar-powered street lights, and clean, efficient public transport. The landscape includes steppes and distant mountains. Add the phrase 'Why are we here?' at the top and 'To ensure access to affordable, reliable, sustainable, and modern energy for all' at the bottom in a modern font.">
            <a:extLst>
              <a:ext uri="{FF2B5EF4-FFF2-40B4-BE49-F238E27FC236}">
                <a16:creationId xmlns:a16="http://schemas.microsoft.com/office/drawing/2014/main" id="{5772CF89-AC2C-C7D5-1F64-D5CA212F94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Generated by DALL·E">
            <a:extLst>
              <a:ext uri="{FF2B5EF4-FFF2-40B4-BE49-F238E27FC236}">
                <a16:creationId xmlns:a16="http://schemas.microsoft.com/office/drawing/2014/main" id="{FC6DF997-DB3A-3A77-7CF7-3DCD6E013FD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064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2BF6DF-A7E6-AA81-9A47-08895E6ABE47}"/>
              </a:ext>
            </a:extLst>
          </p:cNvPr>
          <p:cNvPicPr>
            <a:picLocks noChangeAspect="1"/>
          </p:cNvPicPr>
          <p:nvPr/>
        </p:nvPicPr>
        <p:blipFill>
          <a:blip r:embed="rId2"/>
          <a:stretch>
            <a:fillRect/>
          </a:stretch>
        </p:blipFill>
        <p:spPr>
          <a:xfrm>
            <a:off x="1011923" y="2158658"/>
            <a:ext cx="7175614" cy="4206605"/>
          </a:xfrm>
          <a:prstGeom prst="rect">
            <a:avLst/>
          </a:prstGeom>
        </p:spPr>
      </p:pic>
      <p:sp>
        <p:nvSpPr>
          <p:cNvPr id="5" name="Slide Number Placeholder 4">
            <a:extLst>
              <a:ext uri="{FF2B5EF4-FFF2-40B4-BE49-F238E27FC236}">
                <a16:creationId xmlns:a16="http://schemas.microsoft.com/office/drawing/2014/main" id="{D3555261-F41B-45D5-CFD2-0A7CEDB1188E}"/>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10" name="TextBox 9">
            <a:extLst>
              <a:ext uri="{FF2B5EF4-FFF2-40B4-BE49-F238E27FC236}">
                <a16:creationId xmlns:a16="http://schemas.microsoft.com/office/drawing/2014/main" id="{6EECD6D0-1C64-B63E-998E-DE2D13126DD2}"/>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Total final energy consumption per capita in the CAREC region</a:t>
            </a:r>
          </a:p>
        </p:txBody>
      </p:sp>
      <p:sp>
        <p:nvSpPr>
          <p:cNvPr id="11" name="TextBox 10">
            <a:extLst>
              <a:ext uri="{FF2B5EF4-FFF2-40B4-BE49-F238E27FC236}">
                <a16:creationId xmlns:a16="http://schemas.microsoft.com/office/drawing/2014/main" id="{E03A810F-1F96-30AC-25EE-09FF7513A05E}"/>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a:t>
            </a:r>
            <a:r>
              <a:rPr lang="en-US" sz="1200" i="1" dirty="0">
                <a:hlinkClick r:id="rId3"/>
              </a:rPr>
              <a:t>www.iea.org</a:t>
            </a:r>
            <a:r>
              <a:rPr lang="en-US" sz="1200" i="1" dirty="0"/>
              <a:t> * 1 GJ=277kwh</a:t>
            </a:r>
          </a:p>
        </p:txBody>
      </p:sp>
      <p:sp>
        <p:nvSpPr>
          <p:cNvPr id="8" name="TextBox 7">
            <a:extLst>
              <a:ext uri="{FF2B5EF4-FFF2-40B4-BE49-F238E27FC236}">
                <a16:creationId xmlns:a16="http://schemas.microsoft.com/office/drawing/2014/main" id="{953ECA72-1515-067B-6293-F883251EF2F4}"/>
              </a:ext>
            </a:extLst>
          </p:cNvPr>
          <p:cNvSpPr txBox="1"/>
          <p:nvPr/>
        </p:nvSpPr>
        <p:spPr>
          <a:xfrm>
            <a:off x="8095512" y="3422249"/>
            <a:ext cx="1118664" cy="1200329"/>
          </a:xfrm>
          <a:prstGeom prst="rect">
            <a:avLst/>
          </a:prstGeom>
          <a:noFill/>
        </p:spPr>
        <p:txBody>
          <a:bodyPr wrap="square" rtlCol="0">
            <a:spAutoFit/>
          </a:bodyPr>
          <a:lstStyle/>
          <a:p>
            <a:r>
              <a:rPr lang="en-US" dirty="0"/>
              <a:t>Heat, transport, industry* ++</a:t>
            </a:r>
          </a:p>
        </p:txBody>
      </p:sp>
      <p:sp>
        <p:nvSpPr>
          <p:cNvPr id="12" name="TextBox 11">
            <a:extLst>
              <a:ext uri="{FF2B5EF4-FFF2-40B4-BE49-F238E27FC236}">
                <a16:creationId xmlns:a16="http://schemas.microsoft.com/office/drawing/2014/main" id="{16FF2F50-A8B6-0AE5-72FB-967E4CC633D8}"/>
              </a:ext>
            </a:extLst>
          </p:cNvPr>
          <p:cNvSpPr txBox="1"/>
          <p:nvPr/>
        </p:nvSpPr>
        <p:spPr>
          <a:xfrm>
            <a:off x="8112040" y="4805645"/>
            <a:ext cx="1118664" cy="369332"/>
          </a:xfrm>
          <a:prstGeom prst="rect">
            <a:avLst/>
          </a:prstGeom>
          <a:noFill/>
        </p:spPr>
        <p:txBody>
          <a:bodyPr wrap="square" rtlCol="0">
            <a:spAutoFit/>
          </a:bodyPr>
          <a:lstStyle/>
          <a:p>
            <a:r>
              <a:rPr lang="en-US" dirty="0"/>
              <a:t>Electricity</a:t>
            </a:r>
          </a:p>
        </p:txBody>
      </p:sp>
      <p:sp>
        <p:nvSpPr>
          <p:cNvPr id="22" name="Right Brace 21">
            <a:extLst>
              <a:ext uri="{FF2B5EF4-FFF2-40B4-BE49-F238E27FC236}">
                <a16:creationId xmlns:a16="http://schemas.microsoft.com/office/drawing/2014/main" id="{CF12736F-7B50-353B-CF92-6661267C196C}"/>
              </a:ext>
            </a:extLst>
          </p:cNvPr>
          <p:cNvSpPr/>
          <p:nvPr/>
        </p:nvSpPr>
        <p:spPr>
          <a:xfrm>
            <a:off x="7924769" y="2726651"/>
            <a:ext cx="262768" cy="2122833"/>
          </a:xfrm>
          <a:prstGeom prst="rightBrace">
            <a:avLst/>
          </a:prstGeom>
          <a:ln w="19050">
            <a:solidFill>
              <a:srgbClr val="7671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id="{75B4C95F-21E5-D7AB-90D2-1C90C07B5C56}"/>
              </a:ext>
            </a:extLst>
          </p:cNvPr>
          <p:cNvSpPr/>
          <p:nvPr/>
        </p:nvSpPr>
        <p:spPr>
          <a:xfrm>
            <a:off x="7932821" y="4943988"/>
            <a:ext cx="254716" cy="224561"/>
          </a:xfrm>
          <a:prstGeom prst="rightBrace">
            <a:avLst/>
          </a:prstGeom>
          <a:ln w="19050">
            <a:solidFill>
              <a:srgbClr val="7671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itle 1">
            <a:extLst>
              <a:ext uri="{FF2B5EF4-FFF2-40B4-BE49-F238E27FC236}">
                <a16:creationId xmlns:a16="http://schemas.microsoft.com/office/drawing/2014/main" id="{225D2C20-FFD9-B3B6-633C-DC0405D1E8C7}"/>
              </a:ext>
            </a:extLst>
          </p:cNvPr>
          <p:cNvSpPr>
            <a:spLocks noGrp="1"/>
          </p:cNvSpPr>
          <p:nvPr>
            <p:ph type="title"/>
          </p:nvPr>
        </p:nvSpPr>
        <p:spPr>
          <a:xfrm>
            <a:off x="1031960" y="365126"/>
            <a:ext cx="7984449" cy="1325563"/>
          </a:xfrm>
        </p:spPr>
        <p:txBody>
          <a:bodyPr>
            <a:normAutofit/>
          </a:bodyPr>
          <a:lstStyle/>
          <a:p>
            <a:r>
              <a:rPr lang="en-US" b="1" dirty="0"/>
              <a:t>How is the region doing in ensuring energy for all?</a:t>
            </a:r>
          </a:p>
        </p:txBody>
      </p:sp>
      <p:sp>
        <p:nvSpPr>
          <p:cNvPr id="30" name="TextBox 29">
            <a:extLst>
              <a:ext uri="{FF2B5EF4-FFF2-40B4-BE49-F238E27FC236}">
                <a16:creationId xmlns:a16="http://schemas.microsoft.com/office/drawing/2014/main" id="{C8E036A2-7AC7-B7DC-7B1E-227E8AB18271}"/>
              </a:ext>
            </a:extLst>
          </p:cNvPr>
          <p:cNvSpPr txBox="1"/>
          <p:nvPr/>
        </p:nvSpPr>
        <p:spPr>
          <a:xfrm rot="16200000">
            <a:off x="588725" y="2267487"/>
            <a:ext cx="628057" cy="369332"/>
          </a:xfrm>
          <a:prstGeom prst="rect">
            <a:avLst/>
          </a:prstGeom>
          <a:noFill/>
        </p:spPr>
        <p:txBody>
          <a:bodyPr wrap="none" rtlCol="0">
            <a:spAutoFit/>
          </a:bodyPr>
          <a:lstStyle/>
          <a:p>
            <a:r>
              <a:rPr lang="en-US" dirty="0" err="1">
                <a:solidFill>
                  <a:srgbClr val="606060"/>
                </a:solidFill>
              </a:rPr>
              <a:t>KWh</a:t>
            </a:r>
            <a:endParaRPr lang="en-US" dirty="0">
              <a:solidFill>
                <a:srgbClr val="606060"/>
              </a:solidFill>
            </a:endParaRPr>
          </a:p>
        </p:txBody>
      </p:sp>
    </p:spTree>
    <p:extLst>
      <p:ext uri="{BB962C8B-B14F-4D97-AF65-F5344CB8AC3E}">
        <p14:creationId xmlns:p14="http://schemas.microsoft.com/office/powerpoint/2010/main" val="411222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E85CC3-8187-2C30-9594-E4590BBA48F6}"/>
              </a:ext>
            </a:extLst>
          </p:cNvPr>
          <p:cNvPicPr>
            <a:picLocks noChangeAspect="1"/>
          </p:cNvPicPr>
          <p:nvPr/>
        </p:nvPicPr>
        <p:blipFill>
          <a:blip r:embed="rId2"/>
          <a:stretch>
            <a:fillRect/>
          </a:stretch>
        </p:blipFill>
        <p:spPr>
          <a:xfrm>
            <a:off x="1031960" y="2161593"/>
            <a:ext cx="7169517" cy="4206605"/>
          </a:xfrm>
          <a:prstGeom prst="rect">
            <a:avLst/>
          </a:prstGeom>
        </p:spPr>
      </p:pic>
      <p:sp>
        <p:nvSpPr>
          <p:cNvPr id="5" name="Slide Number Placeholder 4">
            <a:extLst>
              <a:ext uri="{FF2B5EF4-FFF2-40B4-BE49-F238E27FC236}">
                <a16:creationId xmlns:a16="http://schemas.microsoft.com/office/drawing/2014/main" id="{D3555261-F41B-45D5-CFD2-0A7CEDB1188E}"/>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10" name="TextBox 9">
            <a:extLst>
              <a:ext uri="{FF2B5EF4-FFF2-40B4-BE49-F238E27FC236}">
                <a16:creationId xmlns:a16="http://schemas.microsoft.com/office/drawing/2014/main" id="{6EECD6D0-1C64-B63E-998E-DE2D13126DD2}"/>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Energy consumption per person vs income in the CAREC region</a:t>
            </a:r>
          </a:p>
        </p:txBody>
      </p:sp>
      <p:sp>
        <p:nvSpPr>
          <p:cNvPr id="11" name="TextBox 10">
            <a:extLst>
              <a:ext uri="{FF2B5EF4-FFF2-40B4-BE49-F238E27FC236}">
                <a16:creationId xmlns:a16="http://schemas.microsoft.com/office/drawing/2014/main" id="{E03A810F-1F96-30AC-25EE-09FF7513A05E}"/>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a:t>
            </a:r>
            <a:r>
              <a:rPr lang="en-US" sz="1200" i="1" dirty="0">
                <a:hlinkClick r:id="rId3"/>
              </a:rPr>
              <a:t>www.iea.org</a:t>
            </a:r>
            <a:endParaRPr lang="en-US" sz="1200" i="1" dirty="0"/>
          </a:p>
        </p:txBody>
      </p:sp>
      <p:sp>
        <p:nvSpPr>
          <p:cNvPr id="8" name="TextBox 7">
            <a:extLst>
              <a:ext uri="{FF2B5EF4-FFF2-40B4-BE49-F238E27FC236}">
                <a16:creationId xmlns:a16="http://schemas.microsoft.com/office/drawing/2014/main" id="{7D17B0E4-DD77-EDB6-79E3-95D92BC7D39D}"/>
              </a:ext>
            </a:extLst>
          </p:cNvPr>
          <p:cNvSpPr txBox="1"/>
          <p:nvPr/>
        </p:nvSpPr>
        <p:spPr>
          <a:xfrm>
            <a:off x="1710207" y="6251806"/>
            <a:ext cx="1753557" cy="338554"/>
          </a:xfrm>
          <a:prstGeom prst="rect">
            <a:avLst/>
          </a:prstGeom>
          <a:noFill/>
        </p:spPr>
        <p:txBody>
          <a:bodyPr wrap="none" rtlCol="0">
            <a:spAutoFit/>
          </a:bodyPr>
          <a:lstStyle/>
          <a:p>
            <a:r>
              <a:rPr lang="en-US" sz="1600" dirty="0">
                <a:solidFill>
                  <a:srgbClr val="545454"/>
                </a:solidFill>
              </a:rPr>
              <a:t>Income per person</a:t>
            </a:r>
          </a:p>
        </p:txBody>
      </p:sp>
      <p:sp>
        <p:nvSpPr>
          <p:cNvPr id="13" name="TextBox 12">
            <a:extLst>
              <a:ext uri="{FF2B5EF4-FFF2-40B4-BE49-F238E27FC236}">
                <a16:creationId xmlns:a16="http://schemas.microsoft.com/office/drawing/2014/main" id="{87C4A0B6-5AE0-2953-FFE9-AC6FF15EB1EE}"/>
              </a:ext>
            </a:extLst>
          </p:cNvPr>
          <p:cNvSpPr txBox="1"/>
          <p:nvPr/>
        </p:nvSpPr>
        <p:spPr>
          <a:xfrm rot="16200000">
            <a:off x="588725" y="2267487"/>
            <a:ext cx="628057" cy="369332"/>
          </a:xfrm>
          <a:prstGeom prst="rect">
            <a:avLst/>
          </a:prstGeom>
          <a:noFill/>
        </p:spPr>
        <p:txBody>
          <a:bodyPr wrap="none" rtlCol="0">
            <a:spAutoFit/>
          </a:bodyPr>
          <a:lstStyle/>
          <a:p>
            <a:r>
              <a:rPr lang="en-US" dirty="0" err="1">
                <a:solidFill>
                  <a:srgbClr val="606060"/>
                </a:solidFill>
              </a:rPr>
              <a:t>KWh</a:t>
            </a:r>
            <a:endParaRPr lang="en-US" dirty="0">
              <a:solidFill>
                <a:srgbClr val="606060"/>
              </a:solidFill>
            </a:endParaRPr>
          </a:p>
        </p:txBody>
      </p:sp>
      <p:cxnSp>
        <p:nvCxnSpPr>
          <p:cNvPr id="15" name="Straight Arrow Connector 14">
            <a:extLst>
              <a:ext uri="{FF2B5EF4-FFF2-40B4-BE49-F238E27FC236}">
                <a16:creationId xmlns:a16="http://schemas.microsoft.com/office/drawing/2014/main" id="{F069E6CD-C420-B2DF-F71C-0F5890BCA82E}"/>
              </a:ext>
            </a:extLst>
          </p:cNvPr>
          <p:cNvCxnSpPr>
            <a:stCxn id="8" idx="3"/>
          </p:cNvCxnSpPr>
          <p:nvPr/>
        </p:nvCxnSpPr>
        <p:spPr>
          <a:xfrm>
            <a:off x="3463764" y="6421083"/>
            <a:ext cx="432672" cy="0"/>
          </a:xfrm>
          <a:prstGeom prst="straightConnector1">
            <a:avLst/>
          </a:prstGeom>
          <a:ln>
            <a:solidFill>
              <a:srgbClr val="666666"/>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21C529F0-8C78-B021-583B-E80A9A7359BA}"/>
              </a:ext>
            </a:extLst>
          </p:cNvPr>
          <p:cNvSpPr/>
          <p:nvPr/>
        </p:nvSpPr>
        <p:spPr>
          <a:xfrm>
            <a:off x="2354239" y="3575713"/>
            <a:ext cx="5950424" cy="1992574"/>
          </a:xfrm>
          <a:custGeom>
            <a:avLst/>
            <a:gdLst>
              <a:gd name="connsiteX0" fmla="*/ 0 w 5950424"/>
              <a:gd name="connsiteY0" fmla="*/ 1992574 h 1992574"/>
              <a:gd name="connsiteX1" fmla="*/ 1944806 w 5950424"/>
              <a:gd name="connsiteY1" fmla="*/ 846162 h 1992574"/>
              <a:gd name="connsiteX2" fmla="*/ 5950424 w 5950424"/>
              <a:gd name="connsiteY2" fmla="*/ 0 h 1992574"/>
            </a:gdLst>
            <a:ahLst/>
            <a:cxnLst>
              <a:cxn ang="0">
                <a:pos x="connsiteX0" y="connsiteY0"/>
              </a:cxn>
              <a:cxn ang="0">
                <a:pos x="connsiteX1" y="connsiteY1"/>
              </a:cxn>
              <a:cxn ang="0">
                <a:pos x="connsiteX2" y="connsiteY2"/>
              </a:cxn>
            </a:cxnLst>
            <a:rect l="l" t="t" r="r" b="b"/>
            <a:pathLst>
              <a:path w="5950424" h="1992574">
                <a:moveTo>
                  <a:pt x="0" y="1992574"/>
                </a:moveTo>
                <a:cubicBezTo>
                  <a:pt x="476534" y="1585416"/>
                  <a:pt x="953069" y="1178258"/>
                  <a:pt x="1944806" y="846162"/>
                </a:cubicBezTo>
                <a:cubicBezTo>
                  <a:pt x="2936543" y="514066"/>
                  <a:pt x="5950424" y="0"/>
                  <a:pt x="5950424" y="0"/>
                </a:cubicBezTo>
              </a:path>
            </a:pathLst>
          </a:custGeom>
          <a:noFill/>
          <a:ln w="127000">
            <a:solidFill>
              <a:srgbClr val="E9532B">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15CC11-22C1-5331-2EB2-F6FAE7BE80B6}"/>
              </a:ext>
            </a:extLst>
          </p:cNvPr>
          <p:cNvSpPr/>
          <p:nvPr/>
        </p:nvSpPr>
        <p:spPr>
          <a:xfrm rot="20980332">
            <a:off x="7954333" y="3519754"/>
            <a:ext cx="389107" cy="2022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06E958C0-1C16-2790-AD34-ACAE10D7565D}"/>
              </a:ext>
            </a:extLst>
          </p:cNvPr>
          <p:cNvSpPr/>
          <p:nvPr/>
        </p:nvSpPr>
        <p:spPr>
          <a:xfrm rot="15578652">
            <a:off x="8066870" y="3348883"/>
            <a:ext cx="256211" cy="489463"/>
          </a:xfrm>
          <a:prstGeom prst="downArrow">
            <a:avLst/>
          </a:prstGeom>
          <a:solidFill>
            <a:srgbClr val="E9532B">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344D32A-70B5-C3D9-D655-522D0946A49D}"/>
              </a:ext>
            </a:extLst>
          </p:cNvPr>
          <p:cNvSpPr>
            <a:spLocks noGrp="1"/>
          </p:cNvSpPr>
          <p:nvPr>
            <p:ph type="title"/>
          </p:nvPr>
        </p:nvSpPr>
        <p:spPr>
          <a:xfrm>
            <a:off x="767278" y="365126"/>
            <a:ext cx="8249131" cy="1325563"/>
          </a:xfrm>
        </p:spPr>
        <p:txBody>
          <a:bodyPr>
            <a:normAutofit/>
          </a:bodyPr>
          <a:lstStyle/>
          <a:p>
            <a:r>
              <a:rPr lang="en-US" b="1" dirty="0"/>
              <a:t>Energy vs economic development</a:t>
            </a:r>
          </a:p>
        </p:txBody>
      </p:sp>
    </p:spTree>
    <p:extLst>
      <p:ext uri="{BB962C8B-B14F-4D97-AF65-F5344CB8AC3E}">
        <p14:creationId xmlns:p14="http://schemas.microsoft.com/office/powerpoint/2010/main" val="119283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37977-C231-B40D-3083-9A6ED1759FDD}"/>
              </a:ext>
            </a:extLst>
          </p:cNvPr>
          <p:cNvPicPr>
            <a:picLocks noChangeAspect="1"/>
          </p:cNvPicPr>
          <p:nvPr/>
        </p:nvPicPr>
        <p:blipFill>
          <a:blip r:embed="rId2"/>
          <a:stretch>
            <a:fillRect/>
          </a:stretch>
        </p:blipFill>
        <p:spPr>
          <a:xfrm>
            <a:off x="1031959" y="2161593"/>
            <a:ext cx="7169517" cy="4200508"/>
          </a:xfrm>
          <a:prstGeom prst="rect">
            <a:avLst/>
          </a:prstGeom>
        </p:spPr>
      </p:pic>
      <p:sp>
        <p:nvSpPr>
          <p:cNvPr id="13" name="TextBox 12">
            <a:extLst>
              <a:ext uri="{FF2B5EF4-FFF2-40B4-BE49-F238E27FC236}">
                <a16:creationId xmlns:a16="http://schemas.microsoft.com/office/drawing/2014/main" id="{31D4DE5A-952F-BFF6-BF44-EFAF1002EFD9}"/>
              </a:ext>
            </a:extLst>
          </p:cNvPr>
          <p:cNvSpPr txBox="1"/>
          <p:nvPr/>
        </p:nvSpPr>
        <p:spPr>
          <a:xfrm>
            <a:off x="156949" y="6545690"/>
            <a:ext cx="6523630" cy="276999"/>
          </a:xfrm>
          <a:prstGeom prst="rect">
            <a:avLst/>
          </a:prstGeom>
          <a:solidFill>
            <a:schemeClr val="bg1"/>
          </a:solidFill>
        </p:spPr>
        <p:txBody>
          <a:bodyPr wrap="square" rtlCol="0">
            <a:spAutoFit/>
          </a:bodyPr>
          <a:lstStyle/>
          <a:p>
            <a:r>
              <a:rPr lang="en-US" sz="1200" i="1" dirty="0"/>
              <a:t>Source: </a:t>
            </a:r>
            <a:r>
              <a:rPr lang="en-US" sz="1200" i="1" dirty="0">
                <a:hlinkClick r:id="rId3"/>
              </a:rPr>
              <a:t>www.iea.org</a:t>
            </a:r>
            <a:endParaRPr lang="en-US" sz="1200" i="1" dirty="0"/>
          </a:p>
        </p:txBody>
      </p:sp>
      <p:sp>
        <p:nvSpPr>
          <p:cNvPr id="14" name="TextBox 13">
            <a:extLst>
              <a:ext uri="{FF2B5EF4-FFF2-40B4-BE49-F238E27FC236}">
                <a16:creationId xmlns:a16="http://schemas.microsoft.com/office/drawing/2014/main" id="{34B358E5-FC63-1CF4-771A-55FD43FA1FE6}"/>
              </a:ext>
            </a:extLst>
          </p:cNvPr>
          <p:cNvSpPr txBox="1"/>
          <p:nvPr/>
        </p:nvSpPr>
        <p:spPr>
          <a:xfrm rot="16200000">
            <a:off x="-50954" y="3002255"/>
            <a:ext cx="1986954" cy="369332"/>
          </a:xfrm>
          <a:prstGeom prst="rect">
            <a:avLst/>
          </a:prstGeom>
          <a:noFill/>
        </p:spPr>
        <p:txBody>
          <a:bodyPr wrap="none" rtlCol="0">
            <a:spAutoFit/>
          </a:bodyPr>
          <a:lstStyle/>
          <a:p>
            <a:r>
              <a:rPr lang="en-US" dirty="0">
                <a:solidFill>
                  <a:srgbClr val="606060"/>
                </a:solidFill>
              </a:rPr>
              <a:t>Million tons of CO2</a:t>
            </a:r>
          </a:p>
        </p:txBody>
      </p:sp>
      <p:sp>
        <p:nvSpPr>
          <p:cNvPr id="15" name="TextBox 14">
            <a:extLst>
              <a:ext uri="{FF2B5EF4-FFF2-40B4-BE49-F238E27FC236}">
                <a16:creationId xmlns:a16="http://schemas.microsoft.com/office/drawing/2014/main" id="{47C95905-1672-ACEC-54C8-EE214BCA7BEC}"/>
              </a:ext>
            </a:extLst>
          </p:cNvPr>
          <p:cNvSpPr txBox="1"/>
          <p:nvPr/>
        </p:nvSpPr>
        <p:spPr>
          <a:xfrm>
            <a:off x="1031960" y="1792261"/>
            <a:ext cx="7080080" cy="369332"/>
          </a:xfrm>
          <a:prstGeom prst="rect">
            <a:avLst/>
          </a:prstGeom>
          <a:solidFill>
            <a:srgbClr val="FDB515"/>
          </a:solidFill>
        </p:spPr>
        <p:txBody>
          <a:bodyPr wrap="square" rtlCol="0">
            <a:spAutoFit/>
          </a:bodyPr>
          <a:lstStyle/>
          <a:p>
            <a:r>
              <a:rPr lang="en-US" b="1" dirty="0"/>
              <a:t>Annual CO2 emissions from electricity and heat production in CAREC</a:t>
            </a:r>
          </a:p>
        </p:txBody>
      </p:sp>
      <p:sp>
        <p:nvSpPr>
          <p:cNvPr id="2" name="TextBox 1">
            <a:extLst>
              <a:ext uri="{FF2B5EF4-FFF2-40B4-BE49-F238E27FC236}">
                <a16:creationId xmlns:a16="http://schemas.microsoft.com/office/drawing/2014/main" id="{F5BA78DB-8D9C-B548-86B9-B573115395D1}"/>
              </a:ext>
            </a:extLst>
          </p:cNvPr>
          <p:cNvSpPr txBox="1"/>
          <p:nvPr/>
        </p:nvSpPr>
        <p:spPr>
          <a:xfrm>
            <a:off x="2878198" y="3105834"/>
            <a:ext cx="3802381" cy="923330"/>
          </a:xfrm>
          <a:prstGeom prst="rect">
            <a:avLst/>
          </a:prstGeom>
          <a:noFill/>
        </p:spPr>
        <p:txBody>
          <a:bodyPr wrap="square" rtlCol="0">
            <a:spAutoFit/>
          </a:bodyPr>
          <a:lstStyle/>
          <a:p>
            <a:r>
              <a:rPr lang="en-US" b="1" dirty="0">
                <a:solidFill>
                  <a:srgbClr val="FF0000"/>
                </a:solidFill>
              </a:rPr>
              <a:t>In total: ~250 million tons of CO2 emissions from electricity and heat in the region (ex PRC)</a:t>
            </a:r>
          </a:p>
        </p:txBody>
      </p:sp>
      <p:sp>
        <p:nvSpPr>
          <p:cNvPr id="8" name="Title 1">
            <a:extLst>
              <a:ext uri="{FF2B5EF4-FFF2-40B4-BE49-F238E27FC236}">
                <a16:creationId xmlns:a16="http://schemas.microsoft.com/office/drawing/2014/main" id="{86F1B64B-EAFE-EF52-807C-46BB3906F6FE}"/>
              </a:ext>
            </a:extLst>
          </p:cNvPr>
          <p:cNvSpPr>
            <a:spLocks noGrp="1"/>
          </p:cNvSpPr>
          <p:nvPr>
            <p:ph type="title"/>
          </p:nvPr>
        </p:nvSpPr>
        <p:spPr>
          <a:xfrm>
            <a:off x="1031960" y="359862"/>
            <a:ext cx="7886700" cy="1325563"/>
          </a:xfrm>
        </p:spPr>
        <p:txBody>
          <a:bodyPr>
            <a:normAutofit/>
          </a:bodyPr>
          <a:lstStyle/>
          <a:p>
            <a:r>
              <a:rPr lang="en-US" b="1" dirty="0"/>
              <a:t>How sustainable is the energy in the region?</a:t>
            </a:r>
          </a:p>
        </p:txBody>
      </p:sp>
    </p:spTree>
    <p:extLst>
      <p:ext uri="{BB962C8B-B14F-4D97-AF65-F5344CB8AC3E}">
        <p14:creationId xmlns:p14="http://schemas.microsoft.com/office/powerpoint/2010/main" val="144504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37E9-6932-273D-4C72-F77887375B55}"/>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D6EB9F5-EFCB-7D53-3634-F46D9C0B9C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13D1E9-9680-1FFD-CE2E-007A5D663367}"/>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9" name="Content Placeholder 8" descr="A city with smoke stacks and mountains&#10;&#10;Description automatically generated">
            <a:extLst>
              <a:ext uri="{FF2B5EF4-FFF2-40B4-BE49-F238E27FC236}">
                <a16:creationId xmlns:a16="http://schemas.microsoft.com/office/drawing/2014/main" id="{50DA6AD3-FA68-4B44-17F6-F185586A4DD1}"/>
              </a:ext>
            </a:extLst>
          </p:cNvPr>
          <p:cNvPicPr>
            <a:picLocks noGrp="1" noChangeAspect="1"/>
          </p:cNvPicPr>
          <p:nvPr>
            <p:ph idx="1"/>
          </p:nvPr>
        </p:nvPicPr>
        <p:blipFill rotWithShape="1">
          <a:blip r:embed="rId2"/>
          <a:srcRect t="2402" b="10546"/>
          <a:stretch/>
        </p:blipFill>
        <p:spPr>
          <a:xfrm>
            <a:off x="-1" y="851783"/>
            <a:ext cx="9143999" cy="6006217"/>
          </a:xfrm>
        </p:spPr>
      </p:pic>
      <p:sp>
        <p:nvSpPr>
          <p:cNvPr id="12" name="Rectangle 11">
            <a:extLst>
              <a:ext uri="{FF2B5EF4-FFF2-40B4-BE49-F238E27FC236}">
                <a16:creationId xmlns:a16="http://schemas.microsoft.com/office/drawing/2014/main" id="{42AE2419-8072-8615-8614-4A1034C216AF}"/>
              </a:ext>
            </a:extLst>
          </p:cNvPr>
          <p:cNvSpPr/>
          <p:nvPr/>
        </p:nvSpPr>
        <p:spPr>
          <a:xfrm>
            <a:off x="0" y="0"/>
            <a:ext cx="9144000" cy="995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EF7B99-3854-FE9C-2DD3-2D0AE8F39082}"/>
              </a:ext>
            </a:extLst>
          </p:cNvPr>
          <p:cNvSpPr txBox="1"/>
          <p:nvPr/>
        </p:nvSpPr>
        <p:spPr>
          <a:xfrm>
            <a:off x="1" y="143897"/>
            <a:ext cx="9143999" cy="707886"/>
          </a:xfrm>
          <a:prstGeom prst="rect">
            <a:avLst/>
          </a:prstGeom>
          <a:solidFill>
            <a:schemeClr val="bg1"/>
          </a:solidFill>
        </p:spPr>
        <p:txBody>
          <a:bodyPr wrap="square" rtlCol="0">
            <a:spAutoFit/>
          </a:bodyPr>
          <a:lstStyle/>
          <a:p>
            <a:r>
              <a:rPr lang="en-US" sz="2800" dirty="0"/>
              <a:t> The value proposition from sustainable energy?</a:t>
            </a:r>
            <a:endParaRPr lang="en-US" dirty="0"/>
          </a:p>
          <a:p>
            <a:r>
              <a:rPr lang="en-US" sz="1200" dirty="0"/>
              <a:t>(Below, AI generated picture using the prompt “Fossil fueled energy future in the CAREC region” ©Dall-E)</a:t>
            </a:r>
            <a:endParaRPr lang="en-US" dirty="0"/>
          </a:p>
        </p:txBody>
      </p:sp>
    </p:spTree>
    <p:extLst>
      <p:ext uri="{BB962C8B-B14F-4D97-AF65-F5344CB8AC3E}">
        <p14:creationId xmlns:p14="http://schemas.microsoft.com/office/powerpoint/2010/main" val="1236688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0a273d-d6ae-4788-9422-d2fa4deaadf4">
      <Terms xmlns="http://schemas.microsoft.com/office/infopath/2007/PartnerControls"/>
    </lcf76f155ced4ddcb4097134ff3c332f>
    <TaxCatchAll xmlns="c1fdd505-2570-46c2-bd04-3e0f2d874cf5">
      <Value>1</Value>
      <Value>3</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8" ma:contentTypeDescription="Create a new document." ma:contentTypeScope="" ma:versionID="819446de0d922225d5063dad81a2da9c">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35dc91fd2f1afaee95cabd57965a0737"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708C0-723B-4CAE-8879-E1F54687D641}">
  <ds:schemaRefs>
    <ds:schemaRef ds:uri="http://purl.org/dc/dcmitype/"/>
    <ds:schemaRef ds:uri="http://purl.org/dc/terms/"/>
    <ds:schemaRef ds:uri="http://schemas.microsoft.com/office/2006/documentManagement/types"/>
    <ds:schemaRef ds:uri="http://schemas.microsoft.com/office/2006/metadata/properties"/>
    <ds:schemaRef ds:uri="http://purl.org/dc/elements/1.1/"/>
    <ds:schemaRef ds:uri="206a79b1-485b-44cd-b940-748c7360bdb1"/>
    <ds:schemaRef ds:uri="http://schemas.microsoft.com/office/infopath/2007/PartnerControls"/>
    <ds:schemaRef ds:uri="http://schemas.openxmlformats.org/package/2006/metadata/core-properties"/>
    <ds:schemaRef ds:uri="442c4dbf-8b8c-4bd3-9a60-cec085ce35ad"/>
    <ds:schemaRef ds:uri="http://www.w3.org/XML/1998/namespace"/>
  </ds:schemaRefs>
</ds:datastoreItem>
</file>

<file path=customXml/itemProps2.xml><?xml version="1.0" encoding="utf-8"?>
<ds:datastoreItem xmlns:ds="http://schemas.openxmlformats.org/officeDocument/2006/customXml" ds:itemID="{AFE5C7D4-DE02-4E2C-8804-25EFD82DE6EE}"/>
</file>

<file path=customXml/itemProps3.xml><?xml version="1.0" encoding="utf-8"?>
<ds:datastoreItem xmlns:ds="http://schemas.openxmlformats.org/officeDocument/2006/customXml" ds:itemID="{43FFB16F-4EA3-4332-8568-0CAE939BF6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14703</TotalTime>
  <Words>573</Words>
  <Application>Microsoft Office PowerPoint</Application>
  <PresentationFormat>On-screen Show (4:3)</PresentationFormat>
  <Paragraphs>107</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Calibri Light</vt:lpstr>
      <vt:lpstr>Daytona W01 Regular</vt:lpstr>
      <vt:lpstr>Wingdings</vt:lpstr>
      <vt:lpstr>Office Theme</vt:lpstr>
      <vt:lpstr>PowerPoint Presentation</vt:lpstr>
      <vt:lpstr>Why are we here?</vt:lpstr>
      <vt:lpstr>Why are we here?</vt:lpstr>
      <vt:lpstr>Why are we here?</vt:lpstr>
      <vt:lpstr>Why are we here?</vt:lpstr>
      <vt:lpstr>How is the region doing in ensuring energy for all?</vt:lpstr>
      <vt:lpstr>Energy vs economic development</vt:lpstr>
      <vt:lpstr>How sustainable is the energy in the region?</vt:lpstr>
      <vt:lpstr>PowerPoint Presentation</vt:lpstr>
      <vt:lpstr>PowerPoint Presentation</vt:lpstr>
      <vt:lpstr>Market realities: Impact of global shifts on Renewable Energy</vt:lpstr>
      <vt:lpstr>Market realities: Impact of global shifts on Renewable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Shaista Hussain</dc:creator>
  <cp:lastModifiedBy>Martin S. Jaer</cp:lastModifiedBy>
  <cp:revision>96</cp:revision>
  <cp:lastPrinted>2023-11-22T07:19:10Z</cp:lastPrinted>
  <dcterms:created xsi:type="dcterms:W3CDTF">2019-04-02T01:28:48Z</dcterms:created>
  <dcterms:modified xsi:type="dcterms:W3CDTF">2023-11-27T14:34:15Z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y fmtid="{D5CDD505-2E9C-101B-9397-08002B2CF9AE}" pid="3" name="AuthorIds_UIVersion_512">
    <vt:lpwstr>104</vt:lpwstr>
  </property>
  <property fmtid="{D5CDD505-2E9C-101B-9397-08002B2CF9AE}" pid="4" name="d61536b25a8a4fedb48bb564279be82a">
    <vt:lpwstr>CWRD|6d71ff58-4882-4388-ab5c-218969b1e9c8</vt:lpwstr>
  </property>
  <property fmtid="{D5CDD505-2E9C-101B-9397-08002B2CF9AE}" pid="5" name="TaxCatchAll">
    <vt:lpwstr>1;#English|16ac8743-31bb-43f8-9a73-533a041667d6;#3;#CWRD|6d71ff58-4882-4388-ab5c-218969b1e9c8</vt:lpwstr>
  </property>
  <property fmtid="{D5CDD505-2E9C-101B-9397-08002B2CF9AE}" pid="6" name="h00e4aaaf4624e24a7df7f06faa038c6">
    <vt:lpwstr>English|16ac8743-31bb-43f8-9a73-533a041667d6</vt:lpwstr>
  </property>
  <property fmtid="{D5CDD505-2E9C-101B-9397-08002B2CF9AE}" pid="7" name="ADBDepartmentOwner">
    <vt:lpwstr>3;#CWRD|6d71ff58-4882-4388-ab5c-218969b1e9c8</vt:lpwstr>
  </property>
  <property fmtid="{D5CDD505-2E9C-101B-9397-08002B2CF9AE}" pid="8" name="ADBDocumentLanguage">
    <vt:lpwstr>1;#English|16ac8743-31bb-43f8-9a73-533a041667d6</vt:lpwstr>
  </property>
  <property fmtid="{D5CDD505-2E9C-101B-9397-08002B2CF9AE}" pid="9" name="MSIP_Label_817d4574-7375-4d17-b29c-6e4c6df0fcb0_Enabled">
    <vt:lpwstr>true</vt:lpwstr>
  </property>
  <property fmtid="{D5CDD505-2E9C-101B-9397-08002B2CF9AE}" pid="10" name="MSIP_Label_817d4574-7375-4d17-b29c-6e4c6df0fcb0_SetDate">
    <vt:lpwstr>2021-10-04T02:06:07Z</vt:lpwstr>
  </property>
  <property fmtid="{D5CDD505-2E9C-101B-9397-08002B2CF9AE}" pid="11" name="MSIP_Label_817d4574-7375-4d17-b29c-6e4c6df0fcb0_Method">
    <vt:lpwstr>Standard</vt:lpwstr>
  </property>
  <property fmtid="{D5CDD505-2E9C-101B-9397-08002B2CF9AE}" pid="12" name="MSIP_Label_817d4574-7375-4d17-b29c-6e4c6df0fcb0_Name">
    <vt:lpwstr>ADB Internal</vt:lpwstr>
  </property>
  <property fmtid="{D5CDD505-2E9C-101B-9397-08002B2CF9AE}" pid="13" name="MSIP_Label_817d4574-7375-4d17-b29c-6e4c6df0fcb0_SiteId">
    <vt:lpwstr>9495d6bb-41c2-4c58-848f-92e52cf3d640</vt:lpwstr>
  </property>
  <property fmtid="{D5CDD505-2E9C-101B-9397-08002B2CF9AE}" pid="14" name="MSIP_Label_817d4574-7375-4d17-b29c-6e4c6df0fcb0_ActionId">
    <vt:lpwstr>6549ee1a-89bc-45aa-a208-8844aef216bd</vt:lpwstr>
  </property>
  <property fmtid="{D5CDD505-2E9C-101B-9397-08002B2CF9AE}" pid="15" name="MSIP_Label_817d4574-7375-4d17-b29c-6e4c6df0fcb0_ContentBits">
    <vt:lpwstr>2</vt:lpwstr>
  </property>
</Properties>
</file>