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4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6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67" r:id="rId4"/>
    <p:sldMasterId id="2147483669" r:id="rId5"/>
  </p:sldMasterIdLst>
  <p:notesMasterIdLst>
    <p:notesMasterId r:id="rId17"/>
  </p:notesMasterIdLst>
  <p:sldIdLst>
    <p:sldId id="256" r:id="rId6"/>
    <p:sldId id="1239" r:id="rId7"/>
    <p:sldId id="1187" r:id="rId8"/>
    <p:sldId id="1234" r:id="rId9"/>
    <p:sldId id="1235" r:id="rId10"/>
    <p:sldId id="1236" r:id="rId11"/>
    <p:sldId id="1237" r:id="rId12"/>
    <p:sldId id="1241" r:id="rId13"/>
    <p:sldId id="1242" r:id="rId14"/>
    <p:sldId id="1243" r:id="rId15"/>
    <p:sldId id="1211" r:id="rId16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1026" userDrawn="1">
          <p15:clr>
            <a:srgbClr val="A4A3A4"/>
          </p15:clr>
        </p15:guide>
        <p15:guide id="6" orient="horz" pos="41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Faria" initials="CF" lastIdx="1" clrIdx="0"/>
  <p:cmAuthor id="2" name="Carlos Faria" initials="CF [2]" lastIdx="1" clrIdx="1"/>
  <p:cmAuthor id="3" name="Carlos Faria" initials="CF [3]" lastIdx="1" clrIdx="2"/>
  <p:cmAuthor id="4" name="Carlos Faria" initials="CF [4]" lastIdx="1" clrIdx="3"/>
  <p:cmAuthor id="5" name="Carlos Faria" initials="CF [5]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7FF"/>
    <a:srgbClr val="0096FF"/>
    <a:srgbClr val="0000CC"/>
    <a:srgbClr val="B1FADA"/>
    <a:srgbClr val="D3F3F4"/>
    <a:srgbClr val="8EFA00"/>
    <a:srgbClr val="52D28D"/>
    <a:srgbClr val="009193"/>
    <a:srgbClr val="F7FD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306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>
        <p:guide orient="horz" pos="2183"/>
        <p:guide pos="3840"/>
        <p:guide pos="211"/>
        <p:guide pos="7469"/>
        <p:guide orient="horz" pos="1026"/>
        <p:guide orient="horz" pos="41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CA727-ECA3-44B8-B164-B232EAAF210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932846-5DCF-462E-8A69-55FE92F5D34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 lIns="0" tIns="0" rIns="0" bIns="0"/>
        <a:lstStyle/>
        <a:p>
          <a:r>
            <a:rPr lang="ru" sz="900" b="0">
              <a:latin typeface="Arial" panose="020B0604020202020204" pitchFamily="34" charset="0"/>
              <a:cs typeface="Arial" panose="020B0604020202020204" pitchFamily="34" charset="0"/>
            </a:rPr>
            <a:t>Одна или две тематические и/или кластерные экспертные группы</a:t>
          </a:r>
        </a:p>
      </dgm:t>
    </dgm:pt>
    <dgm:pt modelId="{86799188-807A-4813-AA46-641B171D0D5B}" type="parTrans" cxnId="{1B7C9D9B-966D-4A3E-81C7-07CC22D7B2B7}">
      <dgm:prSet/>
      <dgm:spPr/>
      <dgm:t>
        <a:bodyPr/>
        <a:lstStyle/>
        <a:p>
          <a:endParaRPr lang="en-US" sz="1400"/>
        </a:p>
      </dgm:t>
    </dgm:pt>
    <dgm:pt modelId="{E9F136C8-F85E-4AD7-931D-C8F115F65E4D}" type="sibTrans" cxnId="{1B7C9D9B-966D-4A3E-81C7-07CC22D7B2B7}">
      <dgm:prSet custT="1"/>
      <dgm:spPr/>
      <dgm:t>
        <a:bodyPr/>
        <a:lstStyle/>
        <a:p>
          <a:endParaRPr lang="en-US" sz="500"/>
        </a:p>
      </dgm:t>
    </dgm:pt>
    <dgm:pt modelId="{5EB41611-94FE-48E9-9E10-58681D0D115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 lIns="0" tIns="0" rIns="0" bIns="0"/>
        <a:lstStyle/>
        <a:p>
          <a:r>
            <a:rPr lang="ru" sz="900">
              <a:latin typeface="Arial" panose="020B0604020202020204" pitchFamily="34" charset="0"/>
              <a:cs typeface="Arial" panose="020B0604020202020204" pitchFamily="34" charset="0"/>
            </a:rPr>
            <a:t>Дополнительные тематические и/или тематические группы экспертов</a:t>
          </a:r>
        </a:p>
      </dgm:t>
    </dgm:pt>
    <dgm:pt modelId="{3210294F-9897-4E10-AE5E-4707DEA7B927}" type="parTrans" cxnId="{2BD25D2C-83E0-43F9-870B-CAE156B1FE85}">
      <dgm:prSet/>
      <dgm:spPr/>
      <dgm:t>
        <a:bodyPr/>
        <a:lstStyle/>
        <a:p>
          <a:endParaRPr lang="en-US" sz="1400"/>
        </a:p>
      </dgm:t>
    </dgm:pt>
    <dgm:pt modelId="{6D51BCE1-55D0-488D-853F-6296C7F8B663}" type="sibTrans" cxnId="{2BD25D2C-83E0-43F9-870B-CAE156B1FE85}">
      <dgm:prSet custT="1"/>
      <dgm:spPr/>
      <dgm:t>
        <a:bodyPr/>
        <a:lstStyle/>
        <a:p>
          <a:endParaRPr lang="en-US" sz="500"/>
        </a:p>
      </dgm:t>
    </dgm:pt>
    <dgm:pt modelId="{836A3216-D825-4315-B65C-7CEF1F9EB59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 lIns="0" tIns="0" rIns="0" bIns="0"/>
        <a:lstStyle/>
        <a:p>
          <a:r>
            <a:rPr lang="ru" sz="900" dirty="0">
              <a:latin typeface="Arial" panose="020B0604020202020204" pitchFamily="34" charset="0"/>
              <a:cs typeface="Arial" panose="020B0604020202020204" pitchFamily="34" charset="0"/>
            </a:rPr>
            <a:t>Региональное туристическое агентство</a:t>
          </a:r>
        </a:p>
      </dgm:t>
    </dgm:pt>
    <dgm:pt modelId="{42C60C88-25B5-4520-A2F7-532AD6F36D81}" type="parTrans" cxnId="{EBACF5DC-83D6-4BDA-9670-AD72555E55FF}">
      <dgm:prSet/>
      <dgm:spPr/>
      <dgm:t>
        <a:bodyPr/>
        <a:lstStyle/>
        <a:p>
          <a:endParaRPr lang="en-US" sz="1400"/>
        </a:p>
      </dgm:t>
    </dgm:pt>
    <dgm:pt modelId="{A5FA54E0-9635-4A24-9D57-D678840B3E4A}" type="sibTrans" cxnId="{EBACF5DC-83D6-4BDA-9670-AD72555E55FF}">
      <dgm:prSet/>
      <dgm:spPr/>
      <dgm:t>
        <a:bodyPr/>
        <a:lstStyle/>
        <a:p>
          <a:endParaRPr lang="en-US" sz="1400"/>
        </a:p>
      </dgm:t>
    </dgm:pt>
    <dgm:pt modelId="{6FB7F0E0-331E-42C3-83EE-315DC710363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 lIns="0" tIns="0" rIns="0" bIns="0"/>
        <a:lstStyle/>
        <a:p>
          <a:r>
            <a:rPr lang="ru" sz="900">
              <a:latin typeface="Arial" panose="020B0604020202020204" pitchFamily="34" charset="0"/>
              <a:cs typeface="Arial" panose="020B0604020202020204" pitchFamily="34" charset="0"/>
            </a:rPr>
            <a:t>Небольшой централизованный офис в стране ЦАРЭС</a:t>
          </a:r>
        </a:p>
      </dgm:t>
    </dgm:pt>
    <dgm:pt modelId="{77BDF7DC-063A-4EC3-904E-C240E924659D}" type="parTrans" cxnId="{993EEBA6-3522-4415-8178-CB91603A067B}">
      <dgm:prSet/>
      <dgm:spPr/>
      <dgm:t>
        <a:bodyPr/>
        <a:lstStyle/>
        <a:p>
          <a:endParaRPr lang="en-US" sz="1400"/>
        </a:p>
      </dgm:t>
    </dgm:pt>
    <dgm:pt modelId="{4E9BA0A4-CE01-494A-826A-6D6FE862BD78}" type="sibTrans" cxnId="{993EEBA6-3522-4415-8178-CB91603A067B}">
      <dgm:prSet custT="1"/>
      <dgm:spPr/>
      <dgm:t>
        <a:bodyPr/>
        <a:lstStyle/>
        <a:p>
          <a:endParaRPr lang="en-US" sz="500"/>
        </a:p>
      </dgm:t>
    </dgm:pt>
    <dgm:pt modelId="{06D98043-BCAC-499E-8E6E-9ED0512F2067}" type="pres">
      <dgm:prSet presAssocID="{5FCCA727-ECA3-44B8-B164-B232EAAF2103}" presName="Name0" presStyleCnt="0">
        <dgm:presLayoutVars>
          <dgm:dir/>
          <dgm:resizeHandles val="exact"/>
        </dgm:presLayoutVars>
      </dgm:prSet>
      <dgm:spPr/>
    </dgm:pt>
    <dgm:pt modelId="{4A064C43-B0D3-458B-9245-B763BDA426DD}" type="pres">
      <dgm:prSet presAssocID="{51932846-5DCF-462E-8A69-55FE92F5D349}" presName="node" presStyleLbl="node1" presStyleIdx="0" presStyleCnt="4" custScaleX="259374" custScaleY="121000">
        <dgm:presLayoutVars>
          <dgm:bulletEnabled val="1"/>
        </dgm:presLayoutVars>
      </dgm:prSet>
      <dgm:spPr/>
    </dgm:pt>
    <dgm:pt modelId="{35D0F15D-3371-42DD-ADB9-C0C69E569B6C}" type="pres">
      <dgm:prSet presAssocID="{E9F136C8-F85E-4AD7-931D-C8F115F65E4D}" presName="sibTrans" presStyleLbl="sibTrans2D1" presStyleIdx="0" presStyleCnt="3"/>
      <dgm:spPr/>
    </dgm:pt>
    <dgm:pt modelId="{CF9D3A49-8A66-4E21-BA60-D6154BD2D753}" type="pres">
      <dgm:prSet presAssocID="{E9F136C8-F85E-4AD7-931D-C8F115F65E4D}" presName="connectorText" presStyleLbl="sibTrans2D1" presStyleIdx="0" presStyleCnt="3"/>
      <dgm:spPr/>
    </dgm:pt>
    <dgm:pt modelId="{13C7C0AC-EF64-49D4-8CDF-F620CEE1C3A8}" type="pres">
      <dgm:prSet presAssocID="{5EB41611-94FE-48E9-9E10-58681D0D1150}" presName="node" presStyleLbl="node1" presStyleIdx="1" presStyleCnt="4" custScaleX="259374" custScaleY="121000">
        <dgm:presLayoutVars>
          <dgm:bulletEnabled val="1"/>
        </dgm:presLayoutVars>
      </dgm:prSet>
      <dgm:spPr/>
    </dgm:pt>
    <dgm:pt modelId="{86ACA34C-10C1-4134-A85F-A598D0A5A977}" type="pres">
      <dgm:prSet presAssocID="{6D51BCE1-55D0-488D-853F-6296C7F8B663}" presName="sibTrans" presStyleLbl="sibTrans2D1" presStyleIdx="1" presStyleCnt="3"/>
      <dgm:spPr/>
    </dgm:pt>
    <dgm:pt modelId="{0AB5EB68-E267-49FC-A6DF-988D040AF825}" type="pres">
      <dgm:prSet presAssocID="{6D51BCE1-55D0-488D-853F-6296C7F8B663}" presName="connectorText" presStyleLbl="sibTrans2D1" presStyleIdx="1" presStyleCnt="3"/>
      <dgm:spPr/>
    </dgm:pt>
    <dgm:pt modelId="{332523E8-53CB-4A24-AF1F-6EDE62070797}" type="pres">
      <dgm:prSet presAssocID="{6FB7F0E0-331E-42C3-83EE-315DC7103631}" presName="node" presStyleLbl="node1" presStyleIdx="2" presStyleCnt="4" custScaleX="259374" custScaleY="121000">
        <dgm:presLayoutVars>
          <dgm:bulletEnabled val="1"/>
        </dgm:presLayoutVars>
      </dgm:prSet>
      <dgm:spPr/>
    </dgm:pt>
    <dgm:pt modelId="{50B6D32A-7529-4F3D-823B-187E3D297E04}" type="pres">
      <dgm:prSet presAssocID="{4E9BA0A4-CE01-494A-826A-6D6FE862BD78}" presName="sibTrans" presStyleLbl="sibTrans2D1" presStyleIdx="2" presStyleCnt="3"/>
      <dgm:spPr/>
    </dgm:pt>
    <dgm:pt modelId="{46ADF128-77FE-4147-AE59-BC841B5137D1}" type="pres">
      <dgm:prSet presAssocID="{4E9BA0A4-CE01-494A-826A-6D6FE862BD78}" presName="connectorText" presStyleLbl="sibTrans2D1" presStyleIdx="2" presStyleCnt="3"/>
      <dgm:spPr/>
    </dgm:pt>
    <dgm:pt modelId="{B8A4EF4E-22B7-431E-AA6B-71FF6847DFE7}" type="pres">
      <dgm:prSet presAssocID="{836A3216-D825-4315-B65C-7CEF1F9EB595}" presName="node" presStyleLbl="node1" presStyleIdx="3" presStyleCnt="4" custScaleX="259374" custScaleY="121000" custLinFactNeighborX="10180">
        <dgm:presLayoutVars>
          <dgm:bulletEnabled val="1"/>
        </dgm:presLayoutVars>
      </dgm:prSet>
      <dgm:spPr/>
    </dgm:pt>
  </dgm:ptLst>
  <dgm:cxnLst>
    <dgm:cxn modelId="{2BCB4F1E-DECA-43F5-BDD8-1B36726996F5}" type="presOf" srcId="{4E9BA0A4-CE01-494A-826A-6D6FE862BD78}" destId="{46ADF128-77FE-4147-AE59-BC841B5137D1}" srcOrd="1" destOrd="0" presId="urn:microsoft.com/office/officeart/2005/8/layout/process1"/>
    <dgm:cxn modelId="{84B12523-9581-4891-8C3A-18F7E56721BF}" type="presOf" srcId="{E9F136C8-F85E-4AD7-931D-C8F115F65E4D}" destId="{CF9D3A49-8A66-4E21-BA60-D6154BD2D753}" srcOrd="1" destOrd="0" presId="urn:microsoft.com/office/officeart/2005/8/layout/process1"/>
    <dgm:cxn modelId="{3692A827-087B-428D-8157-2F4BFB88021A}" type="presOf" srcId="{5FCCA727-ECA3-44B8-B164-B232EAAF2103}" destId="{06D98043-BCAC-499E-8E6E-9ED0512F2067}" srcOrd="0" destOrd="0" presId="urn:microsoft.com/office/officeart/2005/8/layout/process1"/>
    <dgm:cxn modelId="{FC9AED29-53B3-44D4-951F-FFCDDC01676B}" type="presOf" srcId="{5EB41611-94FE-48E9-9E10-58681D0D1150}" destId="{13C7C0AC-EF64-49D4-8CDF-F620CEE1C3A8}" srcOrd="0" destOrd="0" presId="urn:microsoft.com/office/officeart/2005/8/layout/process1"/>
    <dgm:cxn modelId="{2BD25D2C-83E0-43F9-870B-CAE156B1FE85}" srcId="{5FCCA727-ECA3-44B8-B164-B232EAAF2103}" destId="{5EB41611-94FE-48E9-9E10-58681D0D1150}" srcOrd="1" destOrd="0" parTransId="{3210294F-9897-4E10-AE5E-4707DEA7B927}" sibTransId="{6D51BCE1-55D0-488D-853F-6296C7F8B663}"/>
    <dgm:cxn modelId="{C1A36E43-210A-4989-8FA4-CE02D144FC7F}" type="presOf" srcId="{6D51BCE1-55D0-488D-853F-6296C7F8B663}" destId="{86ACA34C-10C1-4134-A85F-A598D0A5A977}" srcOrd="0" destOrd="0" presId="urn:microsoft.com/office/officeart/2005/8/layout/process1"/>
    <dgm:cxn modelId="{A7B51248-8626-42A7-B04B-55B3C8B2231B}" type="presOf" srcId="{6FB7F0E0-331E-42C3-83EE-315DC7103631}" destId="{332523E8-53CB-4A24-AF1F-6EDE62070797}" srcOrd="0" destOrd="0" presId="urn:microsoft.com/office/officeart/2005/8/layout/process1"/>
    <dgm:cxn modelId="{5DF2666A-1DD6-4518-8153-CA4C9C88C598}" type="presOf" srcId="{6D51BCE1-55D0-488D-853F-6296C7F8B663}" destId="{0AB5EB68-E267-49FC-A6DF-988D040AF825}" srcOrd="1" destOrd="0" presId="urn:microsoft.com/office/officeart/2005/8/layout/process1"/>
    <dgm:cxn modelId="{E0FE0476-8C0E-47E5-9BF3-B8DB4AA4897C}" type="presOf" srcId="{836A3216-D825-4315-B65C-7CEF1F9EB595}" destId="{B8A4EF4E-22B7-431E-AA6B-71FF6847DFE7}" srcOrd="0" destOrd="0" presId="urn:microsoft.com/office/officeart/2005/8/layout/process1"/>
    <dgm:cxn modelId="{EA00107F-8845-4B61-9B3C-FE3F8BAE6AE4}" type="presOf" srcId="{E9F136C8-F85E-4AD7-931D-C8F115F65E4D}" destId="{35D0F15D-3371-42DD-ADB9-C0C69E569B6C}" srcOrd="0" destOrd="0" presId="urn:microsoft.com/office/officeart/2005/8/layout/process1"/>
    <dgm:cxn modelId="{1B7C9D9B-966D-4A3E-81C7-07CC22D7B2B7}" srcId="{5FCCA727-ECA3-44B8-B164-B232EAAF2103}" destId="{51932846-5DCF-462E-8A69-55FE92F5D349}" srcOrd="0" destOrd="0" parTransId="{86799188-807A-4813-AA46-641B171D0D5B}" sibTransId="{E9F136C8-F85E-4AD7-931D-C8F115F65E4D}"/>
    <dgm:cxn modelId="{39BE50A0-96DE-4EE3-A29E-177E3D3136F4}" type="presOf" srcId="{51932846-5DCF-462E-8A69-55FE92F5D349}" destId="{4A064C43-B0D3-458B-9245-B763BDA426DD}" srcOrd="0" destOrd="0" presId="urn:microsoft.com/office/officeart/2005/8/layout/process1"/>
    <dgm:cxn modelId="{993EEBA6-3522-4415-8178-CB91603A067B}" srcId="{5FCCA727-ECA3-44B8-B164-B232EAAF2103}" destId="{6FB7F0E0-331E-42C3-83EE-315DC7103631}" srcOrd="2" destOrd="0" parTransId="{77BDF7DC-063A-4EC3-904E-C240E924659D}" sibTransId="{4E9BA0A4-CE01-494A-826A-6D6FE862BD78}"/>
    <dgm:cxn modelId="{EBACF5DC-83D6-4BDA-9670-AD72555E55FF}" srcId="{5FCCA727-ECA3-44B8-B164-B232EAAF2103}" destId="{836A3216-D825-4315-B65C-7CEF1F9EB595}" srcOrd="3" destOrd="0" parTransId="{42C60C88-25B5-4520-A2F7-532AD6F36D81}" sibTransId="{A5FA54E0-9635-4A24-9D57-D678840B3E4A}"/>
    <dgm:cxn modelId="{2AA8D3E4-CA14-46E9-BBBB-514ED85C3E6B}" type="presOf" srcId="{4E9BA0A4-CE01-494A-826A-6D6FE862BD78}" destId="{50B6D32A-7529-4F3D-823B-187E3D297E04}" srcOrd="0" destOrd="0" presId="urn:microsoft.com/office/officeart/2005/8/layout/process1"/>
    <dgm:cxn modelId="{66027701-0FA0-4DD8-80E1-6F2EDA1E8D45}" type="presParOf" srcId="{06D98043-BCAC-499E-8E6E-9ED0512F2067}" destId="{4A064C43-B0D3-458B-9245-B763BDA426DD}" srcOrd="0" destOrd="0" presId="urn:microsoft.com/office/officeart/2005/8/layout/process1"/>
    <dgm:cxn modelId="{0131C08B-906E-45DD-9236-5C2BF4B8E2BF}" type="presParOf" srcId="{06D98043-BCAC-499E-8E6E-9ED0512F2067}" destId="{35D0F15D-3371-42DD-ADB9-C0C69E569B6C}" srcOrd="1" destOrd="0" presId="urn:microsoft.com/office/officeart/2005/8/layout/process1"/>
    <dgm:cxn modelId="{429234AA-6AC7-4E21-9147-B429D75E8806}" type="presParOf" srcId="{35D0F15D-3371-42DD-ADB9-C0C69E569B6C}" destId="{CF9D3A49-8A66-4E21-BA60-D6154BD2D753}" srcOrd="0" destOrd="0" presId="urn:microsoft.com/office/officeart/2005/8/layout/process1"/>
    <dgm:cxn modelId="{84A6062D-D930-4C54-B6E5-D3131DA166D4}" type="presParOf" srcId="{06D98043-BCAC-499E-8E6E-9ED0512F2067}" destId="{13C7C0AC-EF64-49D4-8CDF-F620CEE1C3A8}" srcOrd="2" destOrd="0" presId="urn:microsoft.com/office/officeart/2005/8/layout/process1"/>
    <dgm:cxn modelId="{32EC41A9-DF43-4126-B86D-F7FED20CB475}" type="presParOf" srcId="{06D98043-BCAC-499E-8E6E-9ED0512F2067}" destId="{86ACA34C-10C1-4134-A85F-A598D0A5A977}" srcOrd="3" destOrd="0" presId="urn:microsoft.com/office/officeart/2005/8/layout/process1"/>
    <dgm:cxn modelId="{8AE5D61C-E6BA-451A-AF05-A21488F41D11}" type="presParOf" srcId="{86ACA34C-10C1-4134-A85F-A598D0A5A977}" destId="{0AB5EB68-E267-49FC-A6DF-988D040AF825}" srcOrd="0" destOrd="0" presId="urn:microsoft.com/office/officeart/2005/8/layout/process1"/>
    <dgm:cxn modelId="{31C662B8-6AC3-40BF-B7DC-3D42AAEF14AD}" type="presParOf" srcId="{06D98043-BCAC-499E-8E6E-9ED0512F2067}" destId="{332523E8-53CB-4A24-AF1F-6EDE62070797}" srcOrd="4" destOrd="0" presId="urn:microsoft.com/office/officeart/2005/8/layout/process1"/>
    <dgm:cxn modelId="{FABAB8AE-EC48-428D-B30B-DCF20DEF3196}" type="presParOf" srcId="{06D98043-BCAC-499E-8E6E-9ED0512F2067}" destId="{50B6D32A-7529-4F3D-823B-187E3D297E04}" srcOrd="5" destOrd="0" presId="urn:microsoft.com/office/officeart/2005/8/layout/process1"/>
    <dgm:cxn modelId="{9E9AB45B-7D43-400D-9526-84E7212235AD}" type="presParOf" srcId="{50B6D32A-7529-4F3D-823B-187E3D297E04}" destId="{46ADF128-77FE-4147-AE59-BC841B5137D1}" srcOrd="0" destOrd="0" presId="urn:microsoft.com/office/officeart/2005/8/layout/process1"/>
    <dgm:cxn modelId="{31DDB1AF-CF5D-41AC-9215-46797E97881E}" type="presParOf" srcId="{06D98043-BCAC-499E-8E6E-9ED0512F2067}" destId="{B8A4EF4E-22B7-431E-AA6B-71FF6847DFE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64C43-B0D3-458B-9245-B763BDA426DD}">
      <dsp:nvSpPr>
        <dsp:cNvPr id="0" name=""/>
        <dsp:cNvSpPr/>
      </dsp:nvSpPr>
      <dsp:spPr>
        <a:xfrm>
          <a:off x="3604" y="150913"/>
          <a:ext cx="800671" cy="105916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900" b="0" kern="1200">
              <a:latin typeface="Arial" panose="020B0604020202020204" pitchFamily="34" charset="0"/>
              <a:cs typeface="Arial" panose="020B0604020202020204" pitchFamily="34" charset="0"/>
            </a:rPr>
            <a:t>Одна или две тематические и/или кластерные экспертные группы</a:t>
          </a:r>
        </a:p>
      </dsp:txBody>
      <dsp:txXfrm>
        <a:off x="27055" y="174364"/>
        <a:ext cx="753769" cy="1012261"/>
      </dsp:txXfrm>
    </dsp:sp>
    <dsp:sp modelId="{35D0F15D-3371-42DD-ADB9-C0C69E569B6C}">
      <dsp:nvSpPr>
        <dsp:cNvPr id="0" name=""/>
        <dsp:cNvSpPr/>
      </dsp:nvSpPr>
      <dsp:spPr>
        <a:xfrm>
          <a:off x="835145" y="642217"/>
          <a:ext cx="65443" cy="7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5145" y="657528"/>
        <a:ext cx="45810" cy="45934"/>
      </dsp:txXfrm>
    </dsp:sp>
    <dsp:sp modelId="{13C7C0AC-EF64-49D4-8CDF-F620CEE1C3A8}">
      <dsp:nvSpPr>
        <dsp:cNvPr id="0" name=""/>
        <dsp:cNvSpPr/>
      </dsp:nvSpPr>
      <dsp:spPr>
        <a:xfrm>
          <a:off x="927753" y="150913"/>
          <a:ext cx="800671" cy="105916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900" kern="1200">
              <a:latin typeface="Arial" panose="020B0604020202020204" pitchFamily="34" charset="0"/>
              <a:cs typeface="Arial" panose="020B0604020202020204" pitchFamily="34" charset="0"/>
            </a:rPr>
            <a:t>Дополнительные тематические и/или тематические группы экспертов</a:t>
          </a:r>
        </a:p>
      </dsp:txBody>
      <dsp:txXfrm>
        <a:off x="951204" y="174364"/>
        <a:ext cx="753769" cy="1012261"/>
      </dsp:txXfrm>
    </dsp:sp>
    <dsp:sp modelId="{86ACA34C-10C1-4134-A85F-A598D0A5A977}">
      <dsp:nvSpPr>
        <dsp:cNvPr id="0" name=""/>
        <dsp:cNvSpPr/>
      </dsp:nvSpPr>
      <dsp:spPr>
        <a:xfrm>
          <a:off x="1759295" y="642217"/>
          <a:ext cx="65443" cy="7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59295" y="657528"/>
        <a:ext cx="45810" cy="45934"/>
      </dsp:txXfrm>
    </dsp:sp>
    <dsp:sp modelId="{332523E8-53CB-4A24-AF1F-6EDE62070797}">
      <dsp:nvSpPr>
        <dsp:cNvPr id="0" name=""/>
        <dsp:cNvSpPr/>
      </dsp:nvSpPr>
      <dsp:spPr>
        <a:xfrm>
          <a:off x="1851903" y="150913"/>
          <a:ext cx="800671" cy="105916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900" kern="1200">
              <a:latin typeface="Arial" panose="020B0604020202020204" pitchFamily="34" charset="0"/>
              <a:cs typeface="Arial" panose="020B0604020202020204" pitchFamily="34" charset="0"/>
            </a:rPr>
            <a:t>Небольшой централизованный офис в стране ЦАРЭС</a:t>
          </a:r>
        </a:p>
      </dsp:txBody>
      <dsp:txXfrm>
        <a:off x="1875354" y="174364"/>
        <a:ext cx="753769" cy="1012261"/>
      </dsp:txXfrm>
    </dsp:sp>
    <dsp:sp modelId="{50B6D32A-7529-4F3D-823B-187E3D297E04}">
      <dsp:nvSpPr>
        <dsp:cNvPr id="0" name=""/>
        <dsp:cNvSpPr/>
      </dsp:nvSpPr>
      <dsp:spPr>
        <a:xfrm>
          <a:off x="2684345" y="642217"/>
          <a:ext cx="67353" cy="7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4345" y="657528"/>
        <a:ext cx="47147" cy="45934"/>
      </dsp:txXfrm>
    </dsp:sp>
    <dsp:sp modelId="{B8A4EF4E-22B7-431E-AA6B-71FF6847DFE7}">
      <dsp:nvSpPr>
        <dsp:cNvPr id="0" name=""/>
        <dsp:cNvSpPr/>
      </dsp:nvSpPr>
      <dsp:spPr>
        <a:xfrm>
          <a:off x="2779657" y="150913"/>
          <a:ext cx="800671" cy="105916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900" kern="1200" dirty="0">
              <a:latin typeface="Arial" panose="020B0604020202020204" pitchFamily="34" charset="0"/>
              <a:cs typeface="Arial" panose="020B0604020202020204" pitchFamily="34" charset="0"/>
            </a:rPr>
            <a:t>Региональное туристическое агентство</a:t>
          </a:r>
        </a:p>
      </dsp:txBody>
      <dsp:txXfrm>
        <a:off x="2803108" y="174364"/>
        <a:ext cx="753769" cy="1012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D9A2-3941-F84F-8D07-1977B45EA26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6F916-C28C-ED45-811A-744DB773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8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6F916-C28C-ED45-811A-744DB773F3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0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6F916-C28C-ED45-811A-744DB773F3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7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SzPts val="1100"/>
              <a:buFont typeface="+mj-lt"/>
              <a:buNone/>
              <a:tabLst>
                <a:tab pos="457200" algn="l"/>
              </a:tabLst>
            </a:pPr>
            <a:r>
              <a:rPr lang="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ТП направлена на содействие расширению сотрудничества между странами ЦАРЭС, чтобы позиционировать регион как глобально привлекательное туристическое направление, и имеет следующие результаты.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SzPts val="1100"/>
              <a:buFont typeface="+mj-lt"/>
              <a:buNone/>
              <a:tabLst>
                <a:tab pos="45720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1: Разработана стратегия сектора туризма ЦАРЭС, в которой будет изложено видение и дорожная карта до 2030 года в соответствии с приоритетами стран ЦАРЭС в области туризма.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2: Подготовлена региональная рамочная программа инвестиций в туризм на 2021–2025 гг., которая дополнит стратегию ЦАРЭС в области туризма, предусматривающую реализацию конкретных туристических проектов.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3: Расширение институционального потенциала органов управления туризмом и обмен информацией, будет поддерживаться проведение семинаров и учебных мероприятий для повышения потенциала правительств в области планирования туризма и разработки политики, исследования рынка, сбора и анализа статистики туризма, а также будет способствовать обмену информацией. между государственными и частными заинтересованными сторонами в сфере туризма в регионе, в том числе путем разработки туристического портала ЦАРЭС.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4: Разработка и внедрение общих протоколов и стандартов по охране труда и технике безопасности с учетом воздействия глобальной пандемии COVID-19 на сектор туризма в странах ЦАРЭС.</a:t>
            </a:r>
          </a:p>
          <a:p>
            <a:endParaRPr lang="en-US" dirty="0"/>
          </a:p>
          <a:p>
            <a:endParaRPr lang="en-US" dirty="0"/>
          </a:p>
          <a:p>
            <a:r>
              <a:rPr lang="ru" dirty="0"/>
              <a:t>Примечание. Общая сумма включает дополнительное финансирование, утвержденное 31 октября 2022 года, в размере 750 000 долларов США. Оставшаяся незадействованная сумма будет использована для финансирования текущей и дополнительной деятельности, описанной на следующих слайдах. Первоначальная сумма ТП при утверждении составляла 2 миллиона долларов. ТП продлено до июля 2024 года (окончательное продление).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6F916-C28C-ED45-811A-744DB773F3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6F916-C28C-ED45-811A-744DB773F3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8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6F916-C28C-ED45-811A-744DB773F3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6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6F916-C28C-ED45-811A-744DB773F3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5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6F916-C28C-ED45-811A-744DB773F3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8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6F916-C28C-ED45-811A-744DB773F3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5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6F916-C28C-ED45-811A-744DB773F3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02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6F916-C28C-ED45-811A-744DB773F3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5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>
            <a:extLst>
              <a:ext uri="{FF2B5EF4-FFF2-40B4-BE49-F238E27FC236}">
                <a16:creationId xmlns:a16="http://schemas.microsoft.com/office/drawing/2014/main" id="{0DB6712F-B365-DA4E-9CA0-74F337434899}"/>
              </a:ext>
            </a:extLst>
          </p:cNvPr>
          <p:cNvSpPr txBox="1"/>
          <p:nvPr userDrawn="1"/>
        </p:nvSpPr>
        <p:spPr>
          <a:xfrm>
            <a:off x="11645881" y="6597443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>
              <a:solidFill>
                <a:srgbClr val="56636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8C7E3-76A5-0A4C-8984-F8DFF11A98F5}"/>
              </a:ext>
            </a:extLst>
          </p:cNvPr>
          <p:cNvSpPr/>
          <p:nvPr userDrawn="1"/>
        </p:nvSpPr>
        <p:spPr>
          <a:xfrm>
            <a:off x="1236134" y="6289666"/>
            <a:ext cx="97197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Project Team Presentation 18.03.2022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847656-5D52-9A4B-B1EB-E2E8AE0F4EF9}"/>
              </a:ext>
            </a:extLst>
          </p:cNvPr>
          <p:cNvCxnSpPr>
            <a:cxnSpLocks/>
          </p:cNvCxnSpPr>
          <p:nvPr userDrawn="1"/>
        </p:nvCxnSpPr>
        <p:spPr>
          <a:xfrm>
            <a:off x="208127" y="669118"/>
            <a:ext cx="11717980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5FD1140-DA54-8347-AFA1-BDF7FE506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841" y="61197"/>
            <a:ext cx="804033" cy="603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68EF2-CDB3-C347-8A50-E693D12EC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7" y="61197"/>
            <a:ext cx="734623" cy="5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9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7D8F-5BE9-4D23-9631-D6C9872AB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30A21-199D-41AE-986B-912EEC5C1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4E13F-3AC2-449B-95DD-FFF97B14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1636-BFF2-4E35-8CF1-9054137052F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36630-6B32-4077-B5CD-056373AE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AA0D3-6DEB-4D29-92D4-105C2A09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3321-851B-4985-8465-6B8C6169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4420672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97376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975265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99284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00735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4571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2282627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90467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tif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tif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66944838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FBDAF8-4267-4556-A5BD-0972C262A8C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10238740" cy="138499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l"/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ВНУТРЕННЕГО ПОЛЬЗОВАНИЯ. Эта информация доступна для руководства и персонала АБР. Она может быть передана за пределы АБР с соответствующего разрешения.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4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25260006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feld 5"/>
          <p:cNvSpPr txBox="1"/>
          <p:nvPr/>
        </p:nvSpPr>
        <p:spPr>
          <a:xfrm>
            <a:off x="11645881" y="6597443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>
              <a:solidFill>
                <a:srgbClr val="566367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F07C67-E083-A540-BC56-3375020CD3DA}"/>
              </a:ext>
            </a:extLst>
          </p:cNvPr>
          <p:cNvCxnSpPr>
            <a:cxnSpLocks/>
          </p:cNvCxnSpPr>
          <p:nvPr userDrawn="1"/>
        </p:nvCxnSpPr>
        <p:spPr>
          <a:xfrm>
            <a:off x="208127" y="669118"/>
            <a:ext cx="11717980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F843477-1516-A645-B0AA-37EF0D40A3FD}"/>
              </a:ext>
            </a:extLst>
          </p:cNvPr>
          <p:cNvSpPr/>
          <p:nvPr userDrawn="1"/>
        </p:nvSpPr>
        <p:spPr>
          <a:xfrm>
            <a:off x="1236134" y="6289666"/>
            <a:ext cx="97197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Inception Workshop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Tourism Development in the Central Asia Regional Economic Cooperation (CAREC) Region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15C6CD-DA8F-3C43-912F-1517EFD0D5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841" y="61197"/>
            <a:ext cx="804033" cy="603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7417D0-37DF-8040-86DB-C8EF5235D4D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7" y="61197"/>
            <a:ext cx="734623" cy="550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3E6AD-C5F4-4BA7-BD9C-D889D74087F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10238740" cy="138499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l"/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ВНУТРЕННЕГО ПОЛЬЗОВАНИЯ. Эта информация доступна для руководства и персонала АБР. Она может быть передана за пределы АБР с соответствующего разрешения.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2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4173391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5">
            <a:extLst>
              <a:ext uri="{FF2B5EF4-FFF2-40B4-BE49-F238E27FC236}">
                <a16:creationId xmlns:a16="http://schemas.microsoft.com/office/drawing/2014/main" id="{5F6F7542-B8F8-9842-8124-FCA7E7B1B2E7}"/>
              </a:ext>
            </a:extLst>
          </p:cNvPr>
          <p:cNvSpPr txBox="1"/>
          <p:nvPr userDrawn="1"/>
        </p:nvSpPr>
        <p:spPr>
          <a:xfrm>
            <a:off x="11645881" y="6597443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>
              <a:solidFill>
                <a:srgbClr val="56636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C6F91-89D7-6747-8573-C16CA570ECD5}"/>
              </a:ext>
            </a:extLst>
          </p:cNvPr>
          <p:cNvSpPr/>
          <p:nvPr userDrawn="1"/>
        </p:nvSpPr>
        <p:spPr>
          <a:xfrm>
            <a:off x="1236134" y="6289666"/>
            <a:ext cx="97197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Inception Workshop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Tourism Development in the Central Asia Regional Economic Cooperation (CAREC) Region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FE4877-80E4-3F43-8B39-202366A328F4}"/>
              </a:ext>
            </a:extLst>
          </p:cNvPr>
          <p:cNvCxnSpPr>
            <a:cxnSpLocks/>
          </p:cNvCxnSpPr>
          <p:nvPr userDrawn="1"/>
        </p:nvCxnSpPr>
        <p:spPr>
          <a:xfrm>
            <a:off x="208127" y="669118"/>
            <a:ext cx="11717980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36E9AAD-7865-104A-912B-998CE23597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841" y="61197"/>
            <a:ext cx="804033" cy="603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292A8C-9724-664E-80B0-CD6DD57190E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7" y="61197"/>
            <a:ext cx="734623" cy="550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D340F5-0848-4253-8CD1-AB78FBA5E80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10238740" cy="138499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l"/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ВНУТРЕННЕГО ПОЛЬЗОВАНИЯ. Эта информация доступна для руководства и персонала АБР. Она может быть передана за пределы АБР с соответствующего разрешения.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3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4078371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5">
            <a:extLst>
              <a:ext uri="{FF2B5EF4-FFF2-40B4-BE49-F238E27FC236}">
                <a16:creationId xmlns:a16="http://schemas.microsoft.com/office/drawing/2014/main" id="{638F424A-B367-4E4C-B820-A6F6E5E9AE0A}"/>
              </a:ext>
            </a:extLst>
          </p:cNvPr>
          <p:cNvSpPr txBox="1"/>
          <p:nvPr userDrawn="1"/>
        </p:nvSpPr>
        <p:spPr>
          <a:xfrm>
            <a:off x="11645881" y="6597443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>
              <a:solidFill>
                <a:srgbClr val="566367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C79BC-87A8-E548-8F17-E22717F63A1A}"/>
              </a:ext>
            </a:extLst>
          </p:cNvPr>
          <p:cNvSpPr/>
          <p:nvPr userDrawn="1"/>
        </p:nvSpPr>
        <p:spPr>
          <a:xfrm>
            <a:off x="1236134" y="6289666"/>
            <a:ext cx="97197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Inception Workshop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Tourism Development in the Central Asia Regional Economic Cooperation (CAREC) Region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F9225E-DC65-2C41-AA2B-4C87C8C4E2B6}"/>
              </a:ext>
            </a:extLst>
          </p:cNvPr>
          <p:cNvCxnSpPr>
            <a:cxnSpLocks/>
          </p:cNvCxnSpPr>
          <p:nvPr userDrawn="1"/>
        </p:nvCxnSpPr>
        <p:spPr>
          <a:xfrm>
            <a:off x="208127" y="669118"/>
            <a:ext cx="11717980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648C223-B95D-0E40-817F-DC78BB6E43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841" y="61197"/>
            <a:ext cx="804033" cy="603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527615-9971-8248-8BC5-A660B610D0F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7" y="61197"/>
            <a:ext cx="734623" cy="550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0C2B3A-6DE3-4075-9B18-4D56D805435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10238740" cy="138499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l"/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ВНУТРЕННЕГО ПОЛЬЗОВАНИЯ. Эта информация доступна для руководства и персонала АБР. Она может быть передана за пределы АБР с соответствующего разрешения.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6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8994765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5">
            <a:extLst>
              <a:ext uri="{FF2B5EF4-FFF2-40B4-BE49-F238E27FC236}">
                <a16:creationId xmlns:a16="http://schemas.microsoft.com/office/drawing/2014/main" id="{387B9C6B-9150-4342-A304-BED95D1486A1}"/>
              </a:ext>
            </a:extLst>
          </p:cNvPr>
          <p:cNvSpPr txBox="1"/>
          <p:nvPr userDrawn="1"/>
        </p:nvSpPr>
        <p:spPr>
          <a:xfrm>
            <a:off x="11645881" y="6597443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>
              <a:solidFill>
                <a:srgbClr val="566367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43151D-746E-844F-B92C-D4B023AA0B84}"/>
              </a:ext>
            </a:extLst>
          </p:cNvPr>
          <p:cNvSpPr/>
          <p:nvPr userDrawn="1"/>
        </p:nvSpPr>
        <p:spPr>
          <a:xfrm>
            <a:off x="1236134" y="6289666"/>
            <a:ext cx="97197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Inception Workshop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Tourism Development in the Central Asia Regional Economic Cooperation (CAREC) Region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90F36D-6D8B-614A-9FD6-B9524C97582D}"/>
              </a:ext>
            </a:extLst>
          </p:cNvPr>
          <p:cNvCxnSpPr>
            <a:cxnSpLocks/>
          </p:cNvCxnSpPr>
          <p:nvPr userDrawn="1"/>
        </p:nvCxnSpPr>
        <p:spPr>
          <a:xfrm>
            <a:off x="208127" y="669118"/>
            <a:ext cx="11717980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C8D04A1-9E64-7247-82B4-AFA78F9724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841" y="61197"/>
            <a:ext cx="804033" cy="603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6969BA-B669-F04B-9655-1B7CC3233E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7" y="61197"/>
            <a:ext cx="734623" cy="550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50D38F-970C-4EF8-8288-D89B50C5369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10238740" cy="138499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l"/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ВНУТРЕННЕГО ПОЛЬЗОВАНИЯ. Эта информация доступна для руководства и персонала АБР. Она может быть передана за пределы АБР с соответствующего разрешения.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8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AEA53B6-2983-4E9A-BE3E-539DC9047B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83" y="379151"/>
            <a:ext cx="919498" cy="919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3EE729-96C6-41EA-929D-7155E0878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809" y="221688"/>
            <a:ext cx="1076961" cy="1076961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45FC0D34-2E36-42A2-AE9E-BD858C5199A1}"/>
              </a:ext>
            </a:extLst>
          </p:cNvPr>
          <p:cNvSpPr/>
          <p:nvPr/>
        </p:nvSpPr>
        <p:spPr>
          <a:xfrm>
            <a:off x="812732" y="1669708"/>
            <a:ext cx="4734560" cy="175929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4000" b="1" dirty="0">
                <a:solidFill>
                  <a:srgbClr val="002060"/>
                </a:solidFill>
                <a:latin typeface="Roboto"/>
              </a:rPr>
              <a:t>Приоритетные туристические проекты ЦАРЭС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6A20A-FBBC-A14F-5A29-10ED5D8D9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337" y="119083"/>
            <a:ext cx="7772400" cy="6517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3417B5-478F-4639-8AFF-50E04EB268BC}"/>
              </a:ext>
            </a:extLst>
          </p:cNvPr>
          <p:cNvSpPr txBox="1"/>
          <p:nvPr/>
        </p:nvSpPr>
        <p:spPr>
          <a:xfrm>
            <a:off x="341501" y="4606516"/>
            <a:ext cx="4575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sz="1800" b="1" dirty="0">
                <a:solidFill>
                  <a:srgbClr val="002060"/>
                </a:solidFill>
                <a:latin typeface="Roboto"/>
              </a:rPr>
              <a:t>Заседание высокопоставленных официальных лиц</a:t>
            </a:r>
            <a:br>
              <a:rPr lang="ru" sz="1800" b="1" dirty="0">
                <a:solidFill>
                  <a:srgbClr val="002060"/>
                </a:solidFill>
                <a:latin typeface="Roboto"/>
              </a:rPr>
            </a:br>
            <a:r>
              <a:rPr lang="ru" sz="1800" b="1" dirty="0">
                <a:solidFill>
                  <a:srgbClr val="002060"/>
                </a:solidFill>
                <a:latin typeface="Roboto"/>
              </a:rPr>
              <a:t>13-14 июня 2023 г., Тбилиси, Грузия</a:t>
            </a:r>
          </a:p>
        </p:txBody>
      </p:sp>
    </p:spTree>
    <p:extLst>
      <p:ext uri="{BB962C8B-B14F-4D97-AF65-F5344CB8AC3E}">
        <p14:creationId xmlns:p14="http://schemas.microsoft.com/office/powerpoint/2010/main" val="190590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C7C7F8C7-83C4-8D25-FDB1-7C7358E20790}"/>
              </a:ext>
            </a:extLst>
          </p:cNvPr>
          <p:cNvSpPr txBox="1"/>
          <p:nvPr/>
        </p:nvSpPr>
        <p:spPr>
          <a:xfrm>
            <a:off x="254004" y="1064785"/>
            <a:ext cx="11768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dirty="0"/>
              <a:t>Следует </a:t>
            </a:r>
            <a:r>
              <a:rPr lang="ru" b="1" dirty="0"/>
              <a:t>рассмотреть два </a:t>
            </a:r>
            <a:r>
              <a:rPr lang="ru" dirty="0"/>
              <a:t>различных варианта: </a:t>
            </a:r>
            <a:r>
              <a:rPr lang="ru" b="1" dirty="0"/>
              <a:t>(i) бюджеты стран; и (ii) развитие собственных источников доходов, поддерживаемое действиями стран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89FBF8-9E97-03DF-3121-314FC9EADB03}"/>
              </a:ext>
            </a:extLst>
          </p:cNvPr>
          <p:cNvSpPr txBox="1"/>
          <p:nvPr/>
        </p:nvSpPr>
        <p:spPr>
          <a:xfrm>
            <a:off x="136045" y="647781"/>
            <a:ext cx="47645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Финансирование туризма ЦАРЭС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581F1-5C71-708F-EDB7-D264313498F2}"/>
              </a:ext>
            </a:extLst>
          </p:cNvPr>
          <p:cNvSpPr txBox="1"/>
          <p:nvPr/>
        </p:nvSpPr>
        <p:spPr>
          <a:xfrm>
            <a:off x="5727813" y="2644170"/>
            <a:ext cx="62048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" b="0" dirty="0"/>
              <a:t>Модель собственных доходов определяет доходы</a:t>
            </a:r>
          </a:p>
          <a:p>
            <a:pPr marL="889000" lvl="1" indent="-431800" algn="just">
              <a:spcAft>
                <a:spcPts val="800"/>
              </a:spcAft>
              <a:buFont typeface="Apple Symbols" panose="02000000000000000000" pitchFamily="2" charset="-79"/>
              <a:buChar char="⎯"/>
            </a:pPr>
            <a:r>
              <a:rPr lang="ru" b="0" dirty="0"/>
              <a:t>Сборы</a:t>
            </a:r>
          </a:p>
          <a:p>
            <a:pPr marL="889000" lvl="1" indent="-431800" algn="just">
              <a:spcAft>
                <a:spcPts val="800"/>
              </a:spcAft>
              <a:buFont typeface="Apple Symbols" panose="02000000000000000000" pitchFamily="2" charset="-79"/>
              <a:buChar char="⎯"/>
            </a:pPr>
            <a:r>
              <a:rPr lang="ru" b="0" dirty="0"/>
              <a:t>Реклама</a:t>
            </a:r>
          </a:p>
          <a:p>
            <a:pPr marL="889000" lvl="1" indent="-431800">
              <a:spcAft>
                <a:spcPts val="800"/>
              </a:spcAft>
              <a:buFont typeface="Apple Symbols" panose="02000000000000000000" pitchFamily="2" charset="-79"/>
              <a:buChar char="⎯"/>
            </a:pPr>
            <a:r>
              <a:rPr lang="ru" b="0" dirty="0"/>
              <a:t>Происходит из деятельности, в рамках которой </a:t>
            </a:r>
            <a:br>
              <a:rPr lang="ru" b="0" dirty="0"/>
            </a:br>
            <a:r>
              <a:rPr lang="ru" b="0" dirty="0"/>
              <a:t>все страны-члены сотрудничают посредством </a:t>
            </a:r>
            <a:r>
              <a:rPr lang="ru-RU" b="0" dirty="0"/>
              <a:t>обеспечения соблюдения</a:t>
            </a:r>
            <a:endParaRPr lang="ru" b="0" dirty="0"/>
          </a:p>
          <a:p>
            <a:pPr marL="1346200" lvl="2" indent="-431800" algn="just">
              <a:spcAft>
                <a:spcPts val="800"/>
              </a:spcAft>
              <a:buFont typeface="Wingdings" pitchFamily="2" charset="2"/>
              <a:buChar char="Ø"/>
            </a:pPr>
            <a:r>
              <a:rPr lang="ru" b="0" dirty="0"/>
              <a:t>Годовая плата за общий сертификат ТПОП</a:t>
            </a:r>
          </a:p>
          <a:p>
            <a:pPr marL="1346200" lvl="2" indent="-431800" algn="just">
              <a:spcAft>
                <a:spcPts val="800"/>
              </a:spcAft>
              <a:buFont typeface="Wingdings" pitchFamily="2" charset="2"/>
              <a:buChar char="Ø"/>
            </a:pPr>
            <a:r>
              <a:rPr lang="ru" b="0" dirty="0"/>
              <a:t>Ежегодная плата за общий знак качества услуг</a:t>
            </a:r>
          </a:p>
          <a:p>
            <a:pPr marL="1346200" lvl="2" indent="-431800" algn="just">
              <a:spcAft>
                <a:spcPts val="800"/>
              </a:spcAft>
              <a:buFont typeface="Wingdings" pitchFamily="2" charset="2"/>
              <a:buChar char="Ø"/>
            </a:pPr>
            <a:r>
              <a:rPr lang="ru" b="0" dirty="0"/>
              <a:t>и т. д.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69462BC-5316-9C23-D041-FE427EBC8C88}"/>
              </a:ext>
            </a:extLst>
          </p:cNvPr>
          <p:cNvSpPr/>
          <p:nvPr/>
        </p:nvSpPr>
        <p:spPr>
          <a:xfrm>
            <a:off x="239648" y="1839683"/>
            <a:ext cx="5093443" cy="646331"/>
          </a:xfrm>
          <a:prstGeom prst="round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b="1" dirty="0"/>
              <a:t>Вариант 1: Бюджеты стран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F406169-E6E9-3FAB-65C1-F985303C42C0}"/>
              </a:ext>
            </a:extLst>
          </p:cNvPr>
          <p:cNvSpPr/>
          <p:nvPr/>
        </p:nvSpPr>
        <p:spPr>
          <a:xfrm>
            <a:off x="5606144" y="1839683"/>
            <a:ext cx="6227284" cy="646331"/>
          </a:xfrm>
          <a:prstGeom prst="round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b="1" dirty="0"/>
              <a:t>Вариант 2: Развитие собственных источников доходов, поддерживаемых действиями стран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620022-0787-A506-0FEE-D1201A2D6BC0}"/>
              </a:ext>
            </a:extLst>
          </p:cNvPr>
          <p:cNvSpPr txBox="1"/>
          <p:nvPr/>
        </p:nvSpPr>
        <p:spPr>
          <a:xfrm>
            <a:off x="259331" y="2644170"/>
            <a:ext cx="5073760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lvl="1" indent="-431800" algn="just">
              <a:spcAft>
                <a:spcPts val="800"/>
              </a:spcAft>
              <a:buFont typeface="Apple Symbols" panose="02000000000000000000" pitchFamily="2" charset="-79"/>
              <a:buChar char="⎯"/>
              <a:defRPr b="0"/>
            </a:lvl2pPr>
            <a:lvl3pPr marL="1346200" lvl="2" indent="-431800" algn="just">
              <a:spcAft>
                <a:spcPts val="800"/>
              </a:spcAft>
              <a:buFont typeface="Wingdings" pitchFamily="2" charset="2"/>
              <a:buChar char="Ø"/>
              <a:defRPr b="0"/>
            </a:lvl3pPr>
          </a:lstStyle>
          <a:p>
            <a:pPr algn="l"/>
            <a:r>
              <a:rPr lang="ru" dirty="0"/>
              <a:t>Состоит из взносов стран-членов в бюджет деятельности </a:t>
            </a:r>
            <a:r>
              <a:rPr lang="ru-RU" dirty="0"/>
              <a:t>КОТЦ</a:t>
            </a:r>
            <a:r>
              <a:rPr lang="ru" dirty="0"/>
              <a:t> и мест проведения </a:t>
            </a:r>
            <a:r>
              <a:rPr lang="ru-RU" dirty="0"/>
              <a:t>ГКТЦ</a:t>
            </a:r>
            <a:endParaRPr lang="ru" dirty="0"/>
          </a:p>
          <a:p>
            <a:pPr algn="l"/>
            <a:r>
              <a:rPr lang="ru" dirty="0"/>
              <a:t>Ежегодный </a:t>
            </a:r>
            <a:r>
              <a:rPr lang="ru" b="1" dirty="0"/>
              <a:t>денежный взнос </a:t>
            </a:r>
            <a:r>
              <a:rPr lang="ru" dirty="0"/>
              <a:t>и связанные с ним </a:t>
            </a:r>
            <a:r>
              <a:rPr lang="ru" b="1" dirty="0"/>
              <a:t>критерии </a:t>
            </a:r>
            <a:r>
              <a:rPr lang="ru" dirty="0"/>
              <a:t>должны быть определены на </a:t>
            </a:r>
            <a:r>
              <a:rPr lang="ru" b="1" dirty="0"/>
              <a:t>Заседании </a:t>
            </a:r>
            <a:r>
              <a:rPr lang="ru-RU" b="1" dirty="0"/>
              <a:t>высокопоставленных официальных </a:t>
            </a:r>
            <a:r>
              <a:rPr lang="ru" b="1" dirty="0"/>
              <a:t>лиц в июне 2023 года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A1BE4A-B2CA-EED8-783D-0EDB2BBC7827}"/>
              </a:ext>
            </a:extLst>
          </p:cNvPr>
          <p:cNvSpPr txBox="1"/>
          <p:nvPr/>
        </p:nvSpPr>
        <p:spPr>
          <a:xfrm>
            <a:off x="360299" y="6062159"/>
            <a:ext cx="1147312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lvl="1" indent="-431800" algn="just">
              <a:spcAft>
                <a:spcPts val="800"/>
              </a:spcAft>
              <a:buFont typeface="Apple Symbols" panose="02000000000000000000" pitchFamily="2" charset="-79"/>
              <a:buChar char="⎯"/>
              <a:defRPr b="0"/>
            </a:lvl2pPr>
            <a:lvl3pPr marL="1346200" lvl="2" indent="-431800" algn="just">
              <a:spcAft>
                <a:spcPts val="800"/>
              </a:spcAft>
              <a:buFont typeface="Wingdings" pitchFamily="2" charset="2"/>
              <a:buChar char="Ø"/>
              <a:defRPr b="0"/>
            </a:lvl3pPr>
          </a:lstStyle>
          <a:p>
            <a:pPr marL="0" indent="0">
              <a:buNone/>
            </a:pPr>
            <a:r>
              <a:rPr lang="ru" b="1" dirty="0">
                <a:solidFill>
                  <a:srgbClr val="002060"/>
                </a:solidFill>
              </a:rPr>
              <a:t>Будет возможность покрытия разницы между доходами и расходами из бюджетов стран или возвращения в бюджеты в случае превышения доходов над расходами.</a:t>
            </a:r>
            <a:endParaRPr lang="en-PT" b="1" dirty="0">
              <a:solidFill>
                <a:srgbClr val="002060"/>
              </a:solidFill>
            </a:endParaRP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AD780AB0-380A-794B-2104-EB8C4E8C88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64303" y="2003506"/>
            <a:ext cx="1497846" cy="6034030"/>
          </a:xfrm>
          <a:prstGeom prst="bentConnector3">
            <a:avLst>
              <a:gd name="adj1" fmla="val 11526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DBD929-03AD-4CFE-948D-B19BF4570862}"/>
              </a:ext>
            </a:extLst>
          </p:cNvPr>
          <p:cNvSpPr txBox="1"/>
          <p:nvPr/>
        </p:nvSpPr>
        <p:spPr>
          <a:xfrm>
            <a:off x="164357" y="6296"/>
            <a:ext cx="1112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Устойчивость и финансирование туризм</a:t>
            </a:r>
            <a:r>
              <a:rPr lang="ru-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а </a:t>
            </a:r>
            <a:r>
              <a:rPr lang="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ЦАРЭС</a:t>
            </a:r>
          </a:p>
        </p:txBody>
      </p:sp>
    </p:spTree>
    <p:extLst>
      <p:ext uri="{BB962C8B-B14F-4D97-AF65-F5344CB8AC3E}">
        <p14:creationId xmlns:p14="http://schemas.microsoft.com/office/powerpoint/2010/main" val="378263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A533FD2B-A997-1D4B-946A-3383E08070C3}"/>
              </a:ext>
            </a:extLst>
          </p:cNvPr>
          <p:cNvSpPr/>
          <p:nvPr/>
        </p:nvSpPr>
        <p:spPr>
          <a:xfrm>
            <a:off x="482145" y="2276353"/>
            <a:ext cx="4734560" cy="175929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4000" b="1" dirty="0">
                <a:solidFill>
                  <a:srgbClr val="002060"/>
                </a:solidFill>
                <a:latin typeface="Roboto"/>
              </a:rPr>
              <a:t>Спасибо за внимание!</a:t>
            </a:r>
            <a:endParaRPr lang="en-US" b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5EE5F-EB85-7941-ABA8-1A3A640B71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5641640"/>
            <a:ext cx="919498" cy="919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DEC36-4EE4-6F4B-89C8-3B27E5B54C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919" y="5484177"/>
            <a:ext cx="1076961" cy="10769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881AFB-B17E-BCA0-E0E3-0CB07EB51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922" y="170385"/>
            <a:ext cx="7772400" cy="65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38961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61121C-A28A-5055-4C6A-503CA1EDD1F3}"/>
              </a:ext>
            </a:extLst>
          </p:cNvPr>
          <p:cNvSpPr txBox="1"/>
          <p:nvPr/>
        </p:nvSpPr>
        <p:spPr>
          <a:xfrm>
            <a:off x="756715" y="1159978"/>
            <a:ext cx="4299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" dirty="0"/>
              <a:t>Оценка проектов – </a:t>
            </a:r>
            <a:br>
              <a:rPr lang="ru" dirty="0"/>
            </a:br>
            <a:r>
              <a:rPr lang="ru" dirty="0"/>
              <a:t>матрица </a:t>
            </a:r>
            <a:r>
              <a:rPr lang="en-US" dirty="0"/>
              <a:t>S.C.O.R.E</a:t>
            </a:r>
            <a:r>
              <a:rPr lang="ru-RU" dirty="0"/>
              <a:t>.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3F9242-3882-93D3-ED8D-6CB05AB0ED2D}"/>
              </a:ext>
            </a:extLst>
          </p:cNvPr>
          <p:cNvSpPr/>
          <p:nvPr/>
        </p:nvSpPr>
        <p:spPr>
          <a:xfrm>
            <a:off x="838201" y="2130858"/>
            <a:ext cx="4299856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Масштабируемость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8C26FF-DA1A-6A36-F798-2E0B4F728413}"/>
              </a:ext>
            </a:extLst>
          </p:cNvPr>
          <p:cNvSpPr/>
          <p:nvPr/>
        </p:nvSpPr>
        <p:spPr>
          <a:xfrm>
            <a:off x="838201" y="2725108"/>
            <a:ext cx="4299856" cy="461665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Обязательство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06D936-8F89-6E02-38EE-0E9FCAFB709B}"/>
              </a:ext>
            </a:extLst>
          </p:cNvPr>
          <p:cNvSpPr/>
          <p:nvPr/>
        </p:nvSpPr>
        <p:spPr>
          <a:xfrm>
            <a:off x="838201" y="3320805"/>
            <a:ext cx="4299856" cy="461665"/>
          </a:xfrm>
          <a:prstGeom prst="rect">
            <a:avLst/>
          </a:prstGeom>
          <a:solidFill>
            <a:srgbClr val="52D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операций</a:t>
            </a:r>
            <a:endParaRPr lang="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B2F364-3D71-2B9B-9F0C-C2E9F926ABF5}"/>
              </a:ext>
            </a:extLst>
          </p:cNvPr>
          <p:cNvSpPr/>
          <p:nvPr/>
        </p:nvSpPr>
        <p:spPr>
          <a:xfrm>
            <a:off x="838201" y="3923861"/>
            <a:ext cx="42998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сотрудничество и интеграция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1D5D06-DABA-B02C-AD6A-D68B230D639D}"/>
              </a:ext>
            </a:extLst>
          </p:cNvPr>
          <p:cNvSpPr/>
          <p:nvPr/>
        </p:nvSpPr>
        <p:spPr>
          <a:xfrm>
            <a:off x="838201" y="4526917"/>
            <a:ext cx="429985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Экономическая, финансовая, экологическая и социальная устойчивость</a:t>
            </a: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A1B0E832-C286-1FE6-3019-625B534BDAA9}"/>
              </a:ext>
            </a:extLst>
          </p:cNvPr>
          <p:cNvSpPr/>
          <p:nvPr/>
        </p:nvSpPr>
        <p:spPr>
          <a:xfrm rot="5400000">
            <a:off x="4120601" y="3437726"/>
            <a:ext cx="2813366" cy="28834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85EF76-C80E-798F-8215-9819B265C332}"/>
              </a:ext>
            </a:extLst>
          </p:cNvPr>
          <p:cNvSpPr txBox="1"/>
          <p:nvPr/>
        </p:nvSpPr>
        <p:spPr>
          <a:xfrm>
            <a:off x="8286071" y="1134429"/>
            <a:ext cx="16246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" sz="2000" dirty="0"/>
              <a:t>3 этапа</a:t>
            </a:r>
            <a:endParaRPr lang="en-GB" sz="2000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31A4157-BDA0-4C39-1087-336649296511}"/>
              </a:ext>
            </a:extLst>
          </p:cNvPr>
          <p:cNvSpPr/>
          <p:nvPr/>
        </p:nvSpPr>
        <p:spPr>
          <a:xfrm>
            <a:off x="8145358" y="1809748"/>
            <a:ext cx="348343" cy="129814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BF4376-1ABC-79B4-C4D3-DA3B7807A5D2}"/>
              </a:ext>
            </a:extLst>
          </p:cNvPr>
          <p:cNvSpPr txBox="1"/>
          <p:nvPr/>
        </p:nvSpPr>
        <p:spPr>
          <a:xfrm>
            <a:off x="8588949" y="2274153"/>
            <a:ext cx="1425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Font typeface="+mj-lt"/>
              <a:buNone/>
            </a:pPr>
            <a:r>
              <a:rPr lang="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1-й</a:t>
            </a:r>
            <a:r>
              <a:rPr lang="ru" sz="1600" b="1" baseline="30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0B035A-1ECE-6CAF-8013-61A33D254400}"/>
              </a:ext>
            </a:extLst>
          </p:cNvPr>
          <p:cNvSpPr txBox="1"/>
          <p:nvPr/>
        </p:nvSpPr>
        <p:spPr>
          <a:xfrm>
            <a:off x="236763" y="5703863"/>
            <a:ext cx="10521384" cy="6873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Самые высокие баллы будут иметь приоритет и будут оцениваться на следующем этапе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2060"/>
                </a:solidFill>
                <a:latin typeface="Arial" panose="020B0604020202020204" pitchFamily="34" charset="0"/>
              </a:rPr>
              <a:t>Затраты на оценку увеличиваются на каждом этапе по сравнению с предыдущим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57F069-2CAC-03A9-BAA7-F0DFA8DBA9C3}"/>
              </a:ext>
            </a:extLst>
          </p:cNvPr>
          <p:cNvSpPr txBox="1"/>
          <p:nvPr/>
        </p:nvSpPr>
        <p:spPr>
          <a:xfrm>
            <a:off x="8606640" y="3812676"/>
            <a:ext cx="1425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Font typeface="+mj-lt"/>
              <a:buNone/>
            </a:pPr>
            <a:r>
              <a:rPr lang="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2-й этап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450344-A508-3B0A-F4B8-D5D54420613C}"/>
              </a:ext>
            </a:extLst>
          </p:cNvPr>
          <p:cNvSpPr txBox="1"/>
          <p:nvPr/>
        </p:nvSpPr>
        <p:spPr>
          <a:xfrm>
            <a:off x="8628537" y="4630786"/>
            <a:ext cx="1425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Font typeface="+mj-lt"/>
              <a:buNone/>
            </a:pPr>
            <a:r>
              <a:rPr lang="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3-й этап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4A1B4-4029-4F8F-EF39-F5566EFF4DE6}"/>
              </a:ext>
            </a:extLst>
          </p:cNvPr>
          <p:cNvSpPr txBox="1"/>
          <p:nvPr/>
        </p:nvSpPr>
        <p:spPr>
          <a:xfrm>
            <a:off x="9986405" y="2274153"/>
            <a:ext cx="425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</a:t>
            </a:r>
            <a:endParaRPr lang="en-GB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161000-3E22-E7FE-7EBC-0EE2A293AD30}"/>
              </a:ext>
            </a:extLst>
          </p:cNvPr>
          <p:cNvSpPr txBox="1"/>
          <p:nvPr/>
        </p:nvSpPr>
        <p:spPr>
          <a:xfrm>
            <a:off x="9986405" y="3858843"/>
            <a:ext cx="5252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$$</a:t>
            </a:r>
            <a:endParaRPr lang="en-GB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99FFF5-4774-7E3D-B2C5-57676F89FBDF}"/>
              </a:ext>
            </a:extLst>
          </p:cNvPr>
          <p:cNvSpPr txBox="1"/>
          <p:nvPr/>
        </p:nvSpPr>
        <p:spPr>
          <a:xfrm>
            <a:off x="9986405" y="4630786"/>
            <a:ext cx="7717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$$$</a:t>
            </a:r>
            <a:endParaRPr lang="en-GB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B25637-533E-4A3E-AE5A-373FB17E5D96}"/>
              </a:ext>
            </a:extLst>
          </p:cNvPr>
          <p:cNvSpPr txBox="1"/>
          <p:nvPr/>
        </p:nvSpPr>
        <p:spPr>
          <a:xfrm>
            <a:off x="236763" y="2130858"/>
            <a:ext cx="525237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5D6D20-F1EB-4AAE-A174-BEDCD350FF2D}"/>
              </a:ext>
            </a:extLst>
          </p:cNvPr>
          <p:cNvSpPr txBox="1"/>
          <p:nvPr/>
        </p:nvSpPr>
        <p:spPr>
          <a:xfrm>
            <a:off x="236763" y="2725108"/>
            <a:ext cx="525237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6EBEDF-E1B8-4F3D-AC94-1A6C3FF50545}"/>
              </a:ext>
            </a:extLst>
          </p:cNvPr>
          <p:cNvSpPr txBox="1"/>
          <p:nvPr/>
        </p:nvSpPr>
        <p:spPr>
          <a:xfrm>
            <a:off x="236763" y="3320805"/>
            <a:ext cx="525237" cy="461665"/>
          </a:xfrm>
          <a:prstGeom prst="rect">
            <a:avLst/>
          </a:prstGeom>
          <a:solidFill>
            <a:srgbClr val="00919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7B29EE-8FAC-4008-9CD9-F392AD993929}"/>
              </a:ext>
            </a:extLst>
          </p:cNvPr>
          <p:cNvSpPr txBox="1"/>
          <p:nvPr/>
        </p:nvSpPr>
        <p:spPr>
          <a:xfrm>
            <a:off x="236763" y="3923861"/>
            <a:ext cx="525237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503430-57C6-41A2-8EC2-4C207E658F3D}"/>
              </a:ext>
            </a:extLst>
          </p:cNvPr>
          <p:cNvSpPr txBox="1"/>
          <p:nvPr/>
        </p:nvSpPr>
        <p:spPr>
          <a:xfrm>
            <a:off x="236763" y="4526917"/>
            <a:ext cx="52523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E32D24-900C-4EF3-B0C0-E5F9E48149C0}"/>
              </a:ext>
            </a:extLst>
          </p:cNvPr>
          <p:cNvSpPr txBox="1"/>
          <p:nvPr/>
        </p:nvSpPr>
        <p:spPr>
          <a:xfrm>
            <a:off x="7533035" y="1642549"/>
            <a:ext cx="525237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64B260-9ACC-447B-9439-9A7058837AE0}"/>
              </a:ext>
            </a:extLst>
          </p:cNvPr>
          <p:cNvSpPr txBox="1"/>
          <p:nvPr/>
        </p:nvSpPr>
        <p:spPr>
          <a:xfrm>
            <a:off x="7534397" y="3766510"/>
            <a:ext cx="525237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7CB8FB-EE0A-45CF-A9A7-25BE89D4C793}"/>
              </a:ext>
            </a:extLst>
          </p:cNvPr>
          <p:cNvSpPr txBox="1"/>
          <p:nvPr/>
        </p:nvSpPr>
        <p:spPr>
          <a:xfrm>
            <a:off x="7533035" y="2262607"/>
            <a:ext cx="525237" cy="461665"/>
          </a:xfrm>
          <a:prstGeom prst="rect">
            <a:avLst/>
          </a:prstGeom>
          <a:solidFill>
            <a:srgbClr val="00919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2F95AE-53A9-4B03-BAFD-C1F6A8F6E8E9}"/>
              </a:ext>
            </a:extLst>
          </p:cNvPr>
          <p:cNvSpPr txBox="1"/>
          <p:nvPr/>
        </p:nvSpPr>
        <p:spPr>
          <a:xfrm>
            <a:off x="7533035" y="2865663"/>
            <a:ext cx="525237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9F4CE3-6166-43CE-BFD3-B560F578D825}"/>
              </a:ext>
            </a:extLst>
          </p:cNvPr>
          <p:cNvSpPr txBox="1"/>
          <p:nvPr/>
        </p:nvSpPr>
        <p:spPr>
          <a:xfrm>
            <a:off x="7533035" y="4584620"/>
            <a:ext cx="52523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6CD1E8-819E-48E4-82A0-51918E6AA3DF}"/>
              </a:ext>
            </a:extLst>
          </p:cNvPr>
          <p:cNvSpPr txBox="1"/>
          <p:nvPr/>
        </p:nvSpPr>
        <p:spPr>
          <a:xfrm>
            <a:off x="2063156" y="-91946"/>
            <a:ext cx="79522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Профили 4-х проектов для концептуализации и предварительного ТЭО</a:t>
            </a:r>
            <a:endParaRPr lang="en-US" sz="2800" b="1" dirty="0">
              <a:solidFill>
                <a:srgbClr val="00206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5389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CB2B4A-CF86-4E98-A63C-2009E0CF09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60" y="145471"/>
            <a:ext cx="575889" cy="575889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D0F23FD4-D9F7-4C44-8071-D653DD00FA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8400" y="81280"/>
            <a:ext cx="670559" cy="670559"/>
          </a:xfrm>
          <a:prstGeom prst="rect">
            <a:avLst/>
          </a:prstGeom>
        </p:spPr>
      </p:pic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04847C38-E5C4-AB4E-8793-D594CDE79D20}"/>
              </a:ext>
            </a:extLst>
          </p:cNvPr>
          <p:cNvCxnSpPr>
            <a:cxnSpLocks/>
          </p:cNvCxnSpPr>
          <p:nvPr/>
        </p:nvCxnSpPr>
        <p:spPr>
          <a:xfrm>
            <a:off x="0" y="6633824"/>
            <a:ext cx="1223390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Oval 165">
            <a:extLst>
              <a:ext uri="{FF2B5EF4-FFF2-40B4-BE49-F238E27FC236}">
                <a16:creationId xmlns:a16="http://schemas.microsoft.com/office/drawing/2014/main" id="{14377191-7DE4-3C40-A4FB-9AA9F9436547}"/>
              </a:ext>
            </a:extLst>
          </p:cNvPr>
          <p:cNvSpPr/>
          <p:nvPr/>
        </p:nvSpPr>
        <p:spPr>
          <a:xfrm>
            <a:off x="5966414" y="6481591"/>
            <a:ext cx="272750" cy="27275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lide Number Placeholder 3">
            <a:extLst>
              <a:ext uri="{FF2B5EF4-FFF2-40B4-BE49-F238E27FC236}">
                <a16:creationId xmlns:a16="http://schemas.microsoft.com/office/drawing/2014/main" id="{9ADB8031-A637-8D4E-A2BB-9DC640C7FECD}"/>
              </a:ext>
            </a:extLst>
          </p:cNvPr>
          <p:cNvSpPr txBox="1">
            <a:spLocks/>
          </p:cNvSpPr>
          <p:nvPr/>
        </p:nvSpPr>
        <p:spPr>
          <a:xfrm>
            <a:off x="5896633" y="6478067"/>
            <a:ext cx="410402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D8D479-8942-46E8-A226-A4E01F7A105C}" type="slidenum">
              <a:rPr lang="en-US" sz="140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Calibri" panose="020F0502020204030204" pitchFamily="34" charset="0"/>
              </a:rPr>
              <a:pPr algn="ctr"/>
              <a:t>3</a:t>
            </a:fld>
            <a:endParaRPr lang="en-US" sz="1400">
              <a:solidFill>
                <a:schemeClr val="bg1"/>
              </a:solidFill>
              <a:latin typeface="Roboto" pitchFamily="2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44866A8-0C45-DB40-AF3A-31224CA45894}"/>
              </a:ext>
            </a:extLst>
          </p:cNvPr>
          <p:cNvSpPr/>
          <p:nvPr/>
        </p:nvSpPr>
        <p:spPr>
          <a:xfrm>
            <a:off x="264160" y="1100905"/>
            <a:ext cx="7268753" cy="250606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98857-867B-6841-892C-24030A76F622}"/>
              </a:ext>
            </a:extLst>
          </p:cNvPr>
          <p:cNvSpPr txBox="1"/>
          <p:nvPr/>
        </p:nvSpPr>
        <p:spPr>
          <a:xfrm>
            <a:off x="7606971" y="1562212"/>
            <a:ext cx="41606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том, где именно </a:t>
            </a:r>
            <a:br>
              <a:rPr lang="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будут реализованы, будет принято во время Заседания высокопоставленных официальных лиц</a:t>
            </a: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E242F-790F-19E5-5C11-5724E535174E}"/>
              </a:ext>
            </a:extLst>
          </p:cNvPr>
          <p:cNvSpPr txBox="1"/>
          <p:nvPr/>
        </p:nvSpPr>
        <p:spPr>
          <a:xfrm>
            <a:off x="309625" y="1186913"/>
            <a:ext cx="7176074" cy="2323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Улучшение инфраструктуры и услуг, экологически устойчивых концепций, включая строительство энергоустановок на основе возобновляемых источников энергии в пилотных районах и сеть общественных </a:t>
            </a:r>
            <a:r>
              <a:rPr lang="ru-RU" sz="175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экотуалетов</a:t>
            </a:r>
            <a:r>
              <a:rPr lang="ru-RU" sz="17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отдаленных районах</a:t>
            </a:r>
          </a:p>
          <a:p>
            <a:pPr>
              <a:spcAft>
                <a:spcPts val="600"/>
              </a:spcAft>
            </a:pPr>
            <a:r>
              <a:rPr lang="ru-RU" sz="17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Модернизация и восстановление исторических и культурно значимых туристических достопримечательностей в сочетании с городским планированием и развитием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751FDA-9F62-4F7D-A20C-B9A4C46D4397}"/>
              </a:ext>
            </a:extLst>
          </p:cNvPr>
          <p:cNvSpPr/>
          <p:nvPr/>
        </p:nvSpPr>
        <p:spPr>
          <a:xfrm>
            <a:off x="264160" y="3725112"/>
            <a:ext cx="7268753" cy="8142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E49A46-7E11-3A66-56FA-8B62FC98B4A3}"/>
              </a:ext>
            </a:extLst>
          </p:cNvPr>
          <p:cNvSpPr txBox="1"/>
          <p:nvPr/>
        </p:nvSpPr>
        <p:spPr>
          <a:xfrm>
            <a:off x="318590" y="3814032"/>
            <a:ext cx="7176074" cy="646331"/>
          </a:xfrm>
          <a:prstGeom prst="rect">
            <a:avLst/>
          </a:prstGeom>
          <a:solidFill>
            <a:srgbClr val="B1FADA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b="1" dirty="0">
                <a:solidFill>
                  <a:srgbClr val="002060"/>
                </a:solidFill>
              </a:rPr>
              <a:t>C - Разработка общего реестра туристических активов и сбор данных, их содержание и управление ими</a:t>
            </a:r>
            <a:endParaRPr lang="ru" sz="1800" b="1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DFE29A-48B0-D780-A95A-389BF5B0836A}"/>
              </a:ext>
            </a:extLst>
          </p:cNvPr>
          <p:cNvSpPr/>
          <p:nvPr/>
        </p:nvSpPr>
        <p:spPr>
          <a:xfrm>
            <a:off x="264160" y="4735466"/>
            <a:ext cx="7268753" cy="152212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39B5D9-DE9D-7E7F-8D69-94DFC135AD91}"/>
              </a:ext>
            </a:extLst>
          </p:cNvPr>
          <p:cNvSpPr txBox="1"/>
          <p:nvPr/>
        </p:nvSpPr>
        <p:spPr>
          <a:xfrm>
            <a:off x="318590" y="4772462"/>
            <a:ext cx="7176074" cy="1438855"/>
          </a:xfrm>
          <a:prstGeom prst="rect">
            <a:avLst/>
          </a:prstGeom>
          <a:solidFill>
            <a:srgbClr val="D3F3F4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50" b="1" dirty="0">
                <a:solidFill>
                  <a:srgbClr val="002060"/>
                </a:solidFill>
              </a:rPr>
              <a:t>D - Брендинг, стратегия, планирование, бюджетирование и источники финансирования для реализации общего бренда «Посетите Шелковый путь», интеграции дополнительных функций для туристического портала ЦАРЭС и разработки «Инновационной системы знака качества туристических услуг ЦАРЭС»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12D06C-2C94-B6BC-2F29-F28ACB84E078}"/>
              </a:ext>
            </a:extLst>
          </p:cNvPr>
          <p:cNvSpPr txBox="1"/>
          <p:nvPr/>
        </p:nvSpPr>
        <p:spPr>
          <a:xfrm>
            <a:off x="8057350" y="4382816"/>
            <a:ext cx="3932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</a:t>
            </a:r>
            <a:r>
              <a:rPr lang="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ЦАРЭС</a:t>
            </a:r>
          </a:p>
          <a:p>
            <a:r>
              <a:rPr lang="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в использовании веб-портал</a:t>
            </a: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95D0EE48-AC96-EC50-91CC-D8443575470E}"/>
              </a:ext>
            </a:extLst>
          </p:cNvPr>
          <p:cNvSpPr/>
          <p:nvPr/>
        </p:nvSpPr>
        <p:spPr>
          <a:xfrm>
            <a:off x="7652657" y="4087354"/>
            <a:ext cx="293914" cy="166030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FC5E2D-15FC-46CF-84FC-99177884E3B5}"/>
              </a:ext>
            </a:extLst>
          </p:cNvPr>
          <p:cNvSpPr txBox="1"/>
          <p:nvPr/>
        </p:nvSpPr>
        <p:spPr>
          <a:xfrm>
            <a:off x="2063156" y="-91946"/>
            <a:ext cx="79522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Профили 4-х проектов для концептуализации и предварительного ТЭО</a:t>
            </a:r>
            <a:endParaRPr lang="en-US" sz="2800" b="1" dirty="0">
              <a:solidFill>
                <a:srgbClr val="00206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8694783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11C70560-F7F9-4DF7-8C86-9AAF420CA0E7}"/>
              </a:ext>
            </a:extLst>
          </p:cNvPr>
          <p:cNvSpPr txBox="1"/>
          <p:nvPr/>
        </p:nvSpPr>
        <p:spPr>
          <a:xfrm>
            <a:off x="-11096" y="762703"/>
            <a:ext cx="8332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проекта для концептуализации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2C0AA-E80F-5253-EEB4-21237D6669A3}"/>
              </a:ext>
            </a:extLst>
          </p:cNvPr>
          <p:cNvSpPr txBox="1"/>
          <p:nvPr/>
        </p:nvSpPr>
        <p:spPr>
          <a:xfrm>
            <a:off x="186128" y="1025946"/>
            <a:ext cx="1522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D74606-BC59-7AFD-68BB-B1DBF3FAA337}"/>
              </a:ext>
            </a:extLst>
          </p:cNvPr>
          <p:cNvCxnSpPr>
            <a:cxnSpLocks/>
          </p:cNvCxnSpPr>
          <p:nvPr/>
        </p:nvCxnSpPr>
        <p:spPr>
          <a:xfrm>
            <a:off x="186128" y="1426056"/>
            <a:ext cx="11820993" cy="126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757742-2803-FA0E-E5B9-A8F98F6DAF90}"/>
              </a:ext>
            </a:extLst>
          </p:cNvPr>
          <p:cNvCxnSpPr>
            <a:cxnSpLocks/>
          </p:cNvCxnSpPr>
          <p:nvPr/>
        </p:nvCxnSpPr>
        <p:spPr>
          <a:xfrm>
            <a:off x="4467069" y="1438724"/>
            <a:ext cx="0" cy="49597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8F2B11-1824-9ABE-EA9F-A73B78BBE190}"/>
              </a:ext>
            </a:extLst>
          </p:cNvPr>
          <p:cNvCxnSpPr>
            <a:cxnSpLocks/>
          </p:cNvCxnSpPr>
          <p:nvPr/>
        </p:nvCxnSpPr>
        <p:spPr>
          <a:xfrm>
            <a:off x="246087" y="6398509"/>
            <a:ext cx="11473328" cy="0"/>
          </a:xfrm>
          <a:prstGeom prst="line">
            <a:avLst/>
          </a:prstGeom>
          <a:ln w="38100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D05DDB-3109-2E2A-D0E0-1CAAC8910088}"/>
              </a:ext>
            </a:extLst>
          </p:cNvPr>
          <p:cNvSpPr txBox="1"/>
          <p:nvPr/>
        </p:nvSpPr>
        <p:spPr>
          <a:xfrm>
            <a:off x="268574" y="1931096"/>
            <a:ext cx="41160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A - Улучшение инфраструктуры и услуг, экологически устойчивых концепций, включая строительство энергоустановок на основе возобновляемых источников энергии в пилотных районах и сеть общественных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экотуалетов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отдаленных районах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22579E-DE06-2891-C6AD-0EFA90224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162" y="1738495"/>
            <a:ext cx="4470676" cy="2376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E542F-A9D6-1419-D3BE-54F6DFC04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098" y="1598828"/>
            <a:ext cx="2484328" cy="1650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BD705E-1EC2-5038-E25C-5FB9E84A8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1818" y="3324008"/>
            <a:ext cx="921608" cy="1303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32D4C5-B36B-CE70-1D9D-C7E59FEC7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8690" y="3586474"/>
            <a:ext cx="1407826" cy="1013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30A9BE-09B1-2E58-2251-BAE9C8428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162" y="4671124"/>
            <a:ext cx="2179518" cy="16262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9842CA-BB83-30BB-3A09-30038C7D1D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5776" y="4825491"/>
            <a:ext cx="1889255" cy="1390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8C1C48-ABDC-B010-EFFC-52E4F55F0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4128" y="4792250"/>
            <a:ext cx="2099298" cy="1456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D461BB-D55D-6F24-5CEE-4F665CE10A9F}"/>
              </a:ext>
            </a:extLst>
          </p:cNvPr>
          <p:cNvSpPr txBox="1"/>
          <p:nvPr/>
        </p:nvSpPr>
        <p:spPr>
          <a:xfrm>
            <a:off x="4407699" y="805738"/>
            <a:ext cx="8145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том, где именно они будут реализованы, будет принято во время Заседания высокопоставленных официальных лиц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ACE6B4-CEB0-47F7-A3FA-56F357876EE2}"/>
              </a:ext>
            </a:extLst>
          </p:cNvPr>
          <p:cNvSpPr txBox="1"/>
          <p:nvPr/>
        </p:nvSpPr>
        <p:spPr>
          <a:xfrm>
            <a:off x="2063156" y="-91946"/>
            <a:ext cx="79522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Профили 4-х проектов для концептуализации и предварительного ТЭО</a:t>
            </a:r>
            <a:endParaRPr lang="en-US" sz="2800" b="1" dirty="0">
              <a:solidFill>
                <a:srgbClr val="00206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6081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D74606-BC59-7AFD-68BB-B1DBF3FAA337}"/>
              </a:ext>
            </a:extLst>
          </p:cNvPr>
          <p:cNvCxnSpPr>
            <a:cxnSpLocks/>
          </p:cNvCxnSpPr>
          <p:nvPr/>
        </p:nvCxnSpPr>
        <p:spPr>
          <a:xfrm>
            <a:off x="186128" y="1409124"/>
            <a:ext cx="11820993" cy="126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757742-2803-FA0E-E5B9-A8F98F6DAF90}"/>
              </a:ext>
            </a:extLst>
          </p:cNvPr>
          <p:cNvCxnSpPr>
            <a:cxnSpLocks/>
          </p:cNvCxnSpPr>
          <p:nvPr/>
        </p:nvCxnSpPr>
        <p:spPr>
          <a:xfrm>
            <a:off x="4467069" y="1278353"/>
            <a:ext cx="0" cy="475902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8F2B11-1824-9ABE-EA9F-A73B78BBE190}"/>
              </a:ext>
            </a:extLst>
          </p:cNvPr>
          <p:cNvCxnSpPr>
            <a:cxnSpLocks/>
          </p:cNvCxnSpPr>
          <p:nvPr/>
        </p:nvCxnSpPr>
        <p:spPr>
          <a:xfrm>
            <a:off x="246087" y="6154978"/>
            <a:ext cx="11473328" cy="0"/>
          </a:xfrm>
          <a:prstGeom prst="line">
            <a:avLst/>
          </a:prstGeom>
          <a:ln w="38100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D05DDB-3109-2E2A-D0E0-1CAAC8910088}"/>
              </a:ext>
            </a:extLst>
          </p:cNvPr>
          <p:cNvSpPr txBox="1"/>
          <p:nvPr/>
        </p:nvSpPr>
        <p:spPr>
          <a:xfrm>
            <a:off x="268574" y="1770725"/>
            <a:ext cx="41160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B - Модернизация и восстановление исторических и культурно значимых туристических достопримечательностей в сочетании с городским планированием и развитием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E67D63-9206-1DE3-A2D9-A5934DE89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516" y="1421072"/>
            <a:ext cx="7396144" cy="46163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CF56AE-813A-4F3D-BAF9-459C3ECD3532}"/>
              </a:ext>
            </a:extLst>
          </p:cNvPr>
          <p:cNvSpPr txBox="1"/>
          <p:nvPr/>
        </p:nvSpPr>
        <p:spPr>
          <a:xfrm>
            <a:off x="-11096" y="762703"/>
            <a:ext cx="8332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проекта для концептуализации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B01E8E-B145-4C00-8D3D-7F86FAC2B2C9}"/>
              </a:ext>
            </a:extLst>
          </p:cNvPr>
          <p:cNvSpPr txBox="1"/>
          <p:nvPr/>
        </p:nvSpPr>
        <p:spPr>
          <a:xfrm>
            <a:off x="186128" y="1025946"/>
            <a:ext cx="1522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6CAA66-141F-406A-9A3D-96BA01D84C70}"/>
              </a:ext>
            </a:extLst>
          </p:cNvPr>
          <p:cNvSpPr txBox="1"/>
          <p:nvPr/>
        </p:nvSpPr>
        <p:spPr>
          <a:xfrm>
            <a:off x="4407699" y="805738"/>
            <a:ext cx="8145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том, где именно они будут реализованы, будет принято во время Заседания высокопоставленных официальных лиц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08E4AF-8A16-4ECE-A20B-0A136D7BF7CA}"/>
              </a:ext>
            </a:extLst>
          </p:cNvPr>
          <p:cNvSpPr txBox="1"/>
          <p:nvPr/>
        </p:nvSpPr>
        <p:spPr>
          <a:xfrm>
            <a:off x="2063156" y="-91946"/>
            <a:ext cx="79522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Профили 4-х проектов для концептуализации и предварительного ТЭО</a:t>
            </a:r>
            <a:endParaRPr lang="en-US" sz="2800" b="1" dirty="0">
              <a:solidFill>
                <a:srgbClr val="00206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1260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D74606-BC59-7AFD-68BB-B1DBF3FAA337}"/>
              </a:ext>
            </a:extLst>
          </p:cNvPr>
          <p:cNvCxnSpPr>
            <a:cxnSpLocks/>
          </p:cNvCxnSpPr>
          <p:nvPr/>
        </p:nvCxnSpPr>
        <p:spPr>
          <a:xfrm>
            <a:off x="186128" y="1265685"/>
            <a:ext cx="11820993" cy="126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757742-2803-FA0E-E5B9-A8F98F6DAF90}"/>
              </a:ext>
            </a:extLst>
          </p:cNvPr>
          <p:cNvCxnSpPr>
            <a:cxnSpLocks/>
          </p:cNvCxnSpPr>
          <p:nvPr/>
        </p:nvCxnSpPr>
        <p:spPr>
          <a:xfrm>
            <a:off x="1873441" y="1278353"/>
            <a:ext cx="0" cy="522139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8F2B11-1824-9ABE-EA9F-A73B78BBE190}"/>
              </a:ext>
            </a:extLst>
          </p:cNvPr>
          <p:cNvCxnSpPr>
            <a:cxnSpLocks/>
          </p:cNvCxnSpPr>
          <p:nvPr/>
        </p:nvCxnSpPr>
        <p:spPr>
          <a:xfrm>
            <a:off x="246087" y="6499752"/>
            <a:ext cx="11473328" cy="0"/>
          </a:xfrm>
          <a:prstGeom prst="line">
            <a:avLst/>
          </a:prstGeom>
          <a:ln w="38100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D05DDB-3109-2E2A-D0E0-1CAAC8910088}"/>
              </a:ext>
            </a:extLst>
          </p:cNvPr>
          <p:cNvSpPr txBox="1"/>
          <p:nvPr/>
        </p:nvSpPr>
        <p:spPr>
          <a:xfrm>
            <a:off x="-23751" y="2022426"/>
            <a:ext cx="203508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C - Разработка общего реестра туристических активов и сбор данных, их содержание и управление ими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5E889B10-F7A6-94E9-FC85-CF1DDE865A09}"/>
              </a:ext>
            </a:extLst>
          </p:cNvPr>
          <p:cNvSpPr/>
          <p:nvPr/>
        </p:nvSpPr>
        <p:spPr>
          <a:xfrm>
            <a:off x="8637651" y="3032667"/>
            <a:ext cx="2699109" cy="371283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400" b="1" dirty="0">
                <a:solidFill>
                  <a:srgbClr val="002060"/>
                </a:solidFill>
              </a:rPr>
              <a:t>База данных достопримечательностей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C84A4AE5-313E-CD4F-134C-5D14CE18CBC1}"/>
              </a:ext>
            </a:extLst>
          </p:cNvPr>
          <p:cNvSpPr/>
          <p:nvPr/>
        </p:nvSpPr>
        <p:spPr>
          <a:xfrm>
            <a:off x="8652509" y="3534637"/>
            <a:ext cx="2679906" cy="469665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400" b="1" dirty="0">
                <a:solidFill>
                  <a:srgbClr val="002060"/>
                </a:solidFill>
              </a:rPr>
              <a:t>База данных </a:t>
            </a:r>
            <a:br>
              <a:rPr lang="ru" sz="1400" b="1" dirty="0">
                <a:solidFill>
                  <a:srgbClr val="002060"/>
                </a:solidFill>
              </a:rPr>
            </a:br>
            <a:r>
              <a:rPr lang="ru" sz="1400" b="1" dirty="0">
                <a:solidFill>
                  <a:srgbClr val="002060"/>
                </a:solidFill>
              </a:rPr>
              <a:t>объектов размещения</a:t>
            </a: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9977A5E2-F4D4-B529-C935-02AC0E65AEFB}"/>
              </a:ext>
            </a:extLst>
          </p:cNvPr>
          <p:cNvSpPr/>
          <p:nvPr/>
        </p:nvSpPr>
        <p:spPr>
          <a:xfrm>
            <a:off x="8675136" y="5003030"/>
            <a:ext cx="2679907" cy="421225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400" b="1" dirty="0">
                <a:solidFill>
                  <a:srgbClr val="002060"/>
                </a:solidFill>
              </a:rPr>
              <a:t>База данных туроператоров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27784FFE-160E-D97F-97BE-C9AF540407B0}"/>
              </a:ext>
            </a:extLst>
          </p:cNvPr>
          <p:cNvSpPr/>
          <p:nvPr/>
        </p:nvSpPr>
        <p:spPr>
          <a:xfrm rot="16200000">
            <a:off x="7480232" y="4137722"/>
            <a:ext cx="1754523" cy="178031"/>
          </a:xfrm>
          <a:prstGeom prst="triangle">
            <a:avLst/>
          </a:prstGeom>
          <a:solidFill>
            <a:srgbClr val="F7FDE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00295E7-BFD0-A28B-7BC6-EEFAC936244C}"/>
              </a:ext>
            </a:extLst>
          </p:cNvPr>
          <p:cNvSpPr/>
          <p:nvPr/>
        </p:nvSpPr>
        <p:spPr>
          <a:xfrm rot="5400000">
            <a:off x="3737254" y="4106559"/>
            <a:ext cx="1754526" cy="200141"/>
          </a:xfrm>
          <a:prstGeom prst="triangle">
            <a:avLst/>
          </a:prstGeom>
          <a:solidFill>
            <a:srgbClr val="F7FDE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813A75-39A7-E584-8786-2AC5A767EA7F}"/>
              </a:ext>
            </a:extLst>
          </p:cNvPr>
          <p:cNvSpPr txBox="1"/>
          <p:nvPr/>
        </p:nvSpPr>
        <p:spPr>
          <a:xfrm>
            <a:off x="1974229" y="3139865"/>
            <a:ext cx="2436087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 разрабатываемые и совместно используемые стандарты/регламенты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91A0C9-908D-F186-F588-694507E326CE}"/>
              </a:ext>
            </a:extLst>
          </p:cNvPr>
          <p:cNvSpPr txBox="1"/>
          <p:nvPr/>
        </p:nvSpPr>
        <p:spPr>
          <a:xfrm>
            <a:off x="1965264" y="4528904"/>
            <a:ext cx="243608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лучших экономически эффективных практик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AA100-B004-8AC5-64CD-91855AB5E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561" y="1557218"/>
            <a:ext cx="2097838" cy="1396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3E7A8-27B6-8B23-8936-45600FFE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264" y="1560089"/>
            <a:ext cx="2374858" cy="1320006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570E5283-6C93-33AE-645A-EF4A44E41CB7}"/>
              </a:ext>
            </a:extLst>
          </p:cNvPr>
          <p:cNvSpPr/>
          <p:nvPr/>
        </p:nvSpPr>
        <p:spPr>
          <a:xfrm>
            <a:off x="2787524" y="2382712"/>
            <a:ext cx="1613829" cy="318593"/>
          </a:xfrm>
          <a:custGeom>
            <a:avLst/>
            <a:gdLst>
              <a:gd name="connsiteX0" fmla="*/ 0 w 2908300"/>
              <a:gd name="connsiteY0" fmla="*/ 0 h 292196"/>
              <a:gd name="connsiteX1" fmla="*/ 774700 w 2908300"/>
              <a:gd name="connsiteY1" fmla="*/ 292100 h 292196"/>
              <a:gd name="connsiteX2" fmla="*/ 2908300 w 2908300"/>
              <a:gd name="connsiteY2" fmla="*/ 25400 h 29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8300" h="292196">
                <a:moveTo>
                  <a:pt x="0" y="0"/>
                </a:moveTo>
                <a:cubicBezTo>
                  <a:pt x="144991" y="143933"/>
                  <a:pt x="289983" y="287867"/>
                  <a:pt x="774700" y="292100"/>
                </a:cubicBezTo>
                <a:cubicBezTo>
                  <a:pt x="1259417" y="296333"/>
                  <a:pt x="2083858" y="160866"/>
                  <a:pt x="2908300" y="2540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C86E1BE-5404-4987-19B7-DE52627D66A3}"/>
              </a:ext>
            </a:extLst>
          </p:cNvPr>
          <p:cNvSpPr/>
          <p:nvPr/>
        </p:nvSpPr>
        <p:spPr>
          <a:xfrm rot="501101">
            <a:off x="4871642" y="2426681"/>
            <a:ext cx="1825418" cy="254953"/>
          </a:xfrm>
          <a:custGeom>
            <a:avLst/>
            <a:gdLst>
              <a:gd name="connsiteX0" fmla="*/ 0 w 2908300"/>
              <a:gd name="connsiteY0" fmla="*/ 0 h 292196"/>
              <a:gd name="connsiteX1" fmla="*/ 774700 w 2908300"/>
              <a:gd name="connsiteY1" fmla="*/ 292100 h 292196"/>
              <a:gd name="connsiteX2" fmla="*/ 2908300 w 2908300"/>
              <a:gd name="connsiteY2" fmla="*/ 25400 h 29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8300" h="292196">
                <a:moveTo>
                  <a:pt x="0" y="0"/>
                </a:moveTo>
                <a:cubicBezTo>
                  <a:pt x="144991" y="143933"/>
                  <a:pt x="289983" y="287867"/>
                  <a:pt x="774700" y="292100"/>
                </a:cubicBezTo>
                <a:cubicBezTo>
                  <a:pt x="1259417" y="296333"/>
                  <a:pt x="2083858" y="160866"/>
                  <a:pt x="2908300" y="2540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D873A0-7136-1155-0BC6-01331CE3A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626" y="1642392"/>
            <a:ext cx="1661952" cy="938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67BE8B-3256-9D17-0935-9ACA7D8FA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9155" y="1643296"/>
            <a:ext cx="1571325" cy="11695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8386405-E1B6-456A-BF07-B79FC4315AB7}"/>
              </a:ext>
            </a:extLst>
          </p:cNvPr>
          <p:cNvSpPr/>
          <p:nvPr/>
        </p:nvSpPr>
        <p:spPr>
          <a:xfrm>
            <a:off x="6729010" y="1497830"/>
            <a:ext cx="3467626" cy="14226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F7E2FA-7667-2AFB-7D22-37AE35667428}"/>
              </a:ext>
            </a:extLst>
          </p:cNvPr>
          <p:cNvSpPr txBox="1"/>
          <p:nvPr/>
        </p:nvSpPr>
        <p:spPr>
          <a:xfrm>
            <a:off x="1648996" y="1213774"/>
            <a:ext cx="29761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приоритетные кластеры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5C1C2-CEBF-74D4-D35C-D6CDE1FF7A32}"/>
              </a:ext>
            </a:extLst>
          </p:cNvPr>
          <p:cNvSpPr txBox="1"/>
          <p:nvPr/>
        </p:nvSpPr>
        <p:spPr>
          <a:xfrm>
            <a:off x="4825105" y="1237569"/>
            <a:ext cx="16492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Подкластеры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97111E-8CCA-9DD4-3321-56B5D9B7919E}"/>
              </a:ext>
            </a:extLst>
          </p:cNvPr>
          <p:cNvSpPr txBox="1"/>
          <p:nvPr/>
        </p:nvSpPr>
        <p:spPr>
          <a:xfrm>
            <a:off x="6407161" y="1224876"/>
            <a:ext cx="4032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Достопримечательности/Впечатления</a:t>
            </a:r>
          </a:p>
        </p:txBody>
      </p:sp>
      <p:sp>
        <p:nvSpPr>
          <p:cNvPr id="29" name="Left Arrow 28">
            <a:extLst>
              <a:ext uri="{FF2B5EF4-FFF2-40B4-BE49-F238E27FC236}">
                <a16:creationId xmlns:a16="http://schemas.microsoft.com/office/drawing/2014/main" id="{87470B45-FB67-7A07-8800-DF7D9067FEF4}"/>
              </a:ext>
            </a:extLst>
          </p:cNvPr>
          <p:cNvSpPr/>
          <p:nvPr/>
        </p:nvSpPr>
        <p:spPr>
          <a:xfrm>
            <a:off x="10226735" y="1566376"/>
            <a:ext cx="1867294" cy="701814"/>
          </a:xfrm>
          <a:prstGeom prst="lef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Путеводители по странам</a:t>
            </a:r>
          </a:p>
        </p:txBody>
      </p:sp>
      <p:sp>
        <p:nvSpPr>
          <p:cNvPr id="30" name="Left Arrow 29">
            <a:extLst>
              <a:ext uri="{FF2B5EF4-FFF2-40B4-BE49-F238E27FC236}">
                <a16:creationId xmlns:a16="http://schemas.microsoft.com/office/drawing/2014/main" id="{1DE7A033-768D-A194-E24B-2AEA8FE28BDB}"/>
              </a:ext>
            </a:extLst>
          </p:cNvPr>
          <p:cNvSpPr/>
          <p:nvPr/>
        </p:nvSpPr>
        <p:spPr>
          <a:xfrm>
            <a:off x="10233121" y="2272436"/>
            <a:ext cx="1867294" cy="701814"/>
          </a:xfrm>
          <a:prstGeom prst="lef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Путеводители по регионам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03139EF9-A6D6-3C35-DA3E-C4674B6B8B6A}"/>
              </a:ext>
            </a:extLst>
          </p:cNvPr>
          <p:cNvCxnSpPr>
            <a:cxnSpLocks/>
            <a:endCxn id="45" idx="2"/>
          </p:cNvCxnSpPr>
          <p:nvPr/>
        </p:nvCxnSpPr>
        <p:spPr>
          <a:xfrm>
            <a:off x="6514721" y="5076801"/>
            <a:ext cx="3459883" cy="411992"/>
          </a:xfrm>
          <a:prstGeom prst="bentConnector4">
            <a:avLst>
              <a:gd name="adj1" fmla="val -179"/>
              <a:gd name="adj2" fmla="val 13420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227A608-6498-CF22-B90B-9808415FDC78}"/>
              </a:ext>
            </a:extLst>
          </p:cNvPr>
          <p:cNvSpPr txBox="1"/>
          <p:nvPr/>
        </p:nvSpPr>
        <p:spPr>
          <a:xfrm>
            <a:off x="7553571" y="794879"/>
            <a:ext cx="218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</a:t>
            </a:r>
            <a:r>
              <a:rPr lang="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ЦАРЭС</a:t>
            </a: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38413B-FAFF-F9D0-5D98-F26D65219F11}"/>
              </a:ext>
            </a:extLst>
          </p:cNvPr>
          <p:cNvSpPr txBox="1"/>
          <p:nvPr/>
        </p:nvSpPr>
        <p:spPr>
          <a:xfrm>
            <a:off x="4797014" y="5746204"/>
            <a:ext cx="6775574" cy="646331"/>
          </a:xfrm>
          <a:prstGeom prst="rect">
            <a:avLst/>
          </a:prstGeom>
          <a:solidFill>
            <a:srgbClr val="B1FA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" b="1" dirty="0">
                <a:latin typeface="Arial" panose="020B0604020202020204" pitchFamily="34" charset="0"/>
                <a:cs typeface="Arial" panose="020B0604020202020204" pitchFamily="34" charset="0"/>
              </a:rPr>
              <a:t>Быстрое продвижение продукта/схемы на рынок всеми туристическими организациями в каждой стране ЦАРЭС</a:t>
            </a:r>
          </a:p>
        </p:txBody>
      </p:sp>
      <p:sp>
        <p:nvSpPr>
          <p:cNvPr id="24" name="Can 23">
            <a:extLst>
              <a:ext uri="{FF2B5EF4-FFF2-40B4-BE49-F238E27FC236}">
                <a16:creationId xmlns:a16="http://schemas.microsoft.com/office/drawing/2014/main" id="{D424421F-7889-1BF8-C01F-E2B15116ECD2}"/>
              </a:ext>
            </a:extLst>
          </p:cNvPr>
          <p:cNvSpPr/>
          <p:nvPr/>
        </p:nvSpPr>
        <p:spPr>
          <a:xfrm>
            <a:off x="8652509" y="4111801"/>
            <a:ext cx="2679906" cy="358563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400" b="1" dirty="0">
                <a:solidFill>
                  <a:srgbClr val="002060"/>
                </a:solidFill>
              </a:rPr>
              <a:t>База данных </a:t>
            </a:r>
            <a:br>
              <a:rPr lang="ru" sz="1400" b="1" dirty="0">
                <a:solidFill>
                  <a:srgbClr val="002060"/>
                </a:solidFill>
              </a:rPr>
            </a:br>
            <a:r>
              <a:rPr lang="ru" sz="1400" b="1" dirty="0">
                <a:solidFill>
                  <a:srgbClr val="002060"/>
                </a:solidFill>
              </a:rPr>
              <a:t>гостиничного бизнеса</a:t>
            </a:r>
          </a:p>
        </p:txBody>
      </p:sp>
      <p:sp>
        <p:nvSpPr>
          <p:cNvPr id="38" name="Can 37">
            <a:extLst>
              <a:ext uri="{FF2B5EF4-FFF2-40B4-BE49-F238E27FC236}">
                <a16:creationId xmlns:a16="http://schemas.microsoft.com/office/drawing/2014/main" id="{32F68D23-9657-216A-1D5F-6EEC7FAAB354}"/>
              </a:ext>
            </a:extLst>
          </p:cNvPr>
          <p:cNvSpPr/>
          <p:nvPr/>
        </p:nvSpPr>
        <p:spPr>
          <a:xfrm>
            <a:off x="8637651" y="4546896"/>
            <a:ext cx="2679906" cy="358563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400" b="1" dirty="0">
                <a:solidFill>
                  <a:srgbClr val="002060"/>
                </a:solidFill>
              </a:rPr>
              <a:t>База данных </a:t>
            </a:r>
          </a:p>
          <a:p>
            <a:pPr algn="ctr"/>
            <a:r>
              <a:rPr lang="ru" sz="1400" b="1" dirty="0">
                <a:solidFill>
                  <a:srgbClr val="002060"/>
                </a:solidFill>
              </a:rPr>
              <a:t>туристических услуг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AB9D9A33-DE58-3035-8A36-478EC9453476}"/>
              </a:ext>
            </a:extLst>
          </p:cNvPr>
          <p:cNvSpPr/>
          <p:nvPr/>
        </p:nvSpPr>
        <p:spPr>
          <a:xfrm>
            <a:off x="11355043" y="3679371"/>
            <a:ext cx="227357" cy="1589315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5A53D5-ACF0-DBB2-46F8-65C8581E942A}"/>
              </a:ext>
            </a:extLst>
          </p:cNvPr>
          <p:cNvSpPr txBox="1"/>
          <p:nvPr/>
        </p:nvSpPr>
        <p:spPr>
          <a:xfrm>
            <a:off x="11252883" y="2869062"/>
            <a:ext cx="677108" cy="2999314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pPr algn="ctr"/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туристического бизнеса</a:t>
            </a:r>
            <a:endParaRPr lang="en-GB" sz="14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FC4BD15-46FB-2D1C-608E-1826AC0BFC56}"/>
              </a:ext>
            </a:extLst>
          </p:cNvPr>
          <p:cNvSpPr/>
          <p:nvPr/>
        </p:nvSpPr>
        <p:spPr>
          <a:xfrm>
            <a:off x="8556586" y="2997651"/>
            <a:ext cx="2836035" cy="249114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9AD9E9-7E20-402F-A120-0399CD869C84}"/>
              </a:ext>
            </a:extLst>
          </p:cNvPr>
          <p:cNvSpPr txBox="1"/>
          <p:nvPr/>
        </p:nvSpPr>
        <p:spPr>
          <a:xfrm>
            <a:off x="-11096" y="646159"/>
            <a:ext cx="8332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проекта для концептуализации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C86447-47C2-4899-80F8-23B259B38AEA}"/>
              </a:ext>
            </a:extLst>
          </p:cNvPr>
          <p:cNvSpPr txBox="1"/>
          <p:nvPr/>
        </p:nvSpPr>
        <p:spPr>
          <a:xfrm>
            <a:off x="186128" y="909402"/>
            <a:ext cx="1522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6C6263-9F06-4888-8A08-712F8D50E953}"/>
              </a:ext>
            </a:extLst>
          </p:cNvPr>
          <p:cNvSpPr txBox="1"/>
          <p:nvPr/>
        </p:nvSpPr>
        <p:spPr>
          <a:xfrm>
            <a:off x="2063156" y="-91946"/>
            <a:ext cx="79522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Профили 4-х проектов для концептуализации и предварительного ТЭО</a:t>
            </a:r>
            <a:endParaRPr lang="en-US" sz="2800" b="1" dirty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EBE095-363E-4EC3-9624-C40705EBC634}"/>
              </a:ext>
            </a:extLst>
          </p:cNvPr>
          <p:cNvSpPr txBox="1"/>
          <p:nvPr/>
        </p:nvSpPr>
        <p:spPr>
          <a:xfrm>
            <a:off x="4849459" y="3107265"/>
            <a:ext cx="3309252" cy="22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В2В/В2С</a:t>
            </a:r>
          </a:p>
          <a:p>
            <a:pPr algn="ctr">
              <a:spcAft>
                <a:spcPts val="800"/>
              </a:spcAft>
            </a:pPr>
            <a:r>
              <a:rPr lang="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частного сектора</a:t>
            </a:r>
          </a:p>
          <a:p>
            <a:pPr algn="ctr">
              <a:spcAft>
                <a:spcPts val="800"/>
              </a:spcAft>
            </a:pPr>
            <a:r>
              <a:rPr lang="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знака качества</a:t>
            </a:r>
          </a:p>
          <a:p>
            <a:pPr algn="ctr">
              <a:spcAft>
                <a:spcPts val="800"/>
              </a:spcAft>
            </a:pPr>
            <a:r>
              <a:rPr lang="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туризма</a:t>
            </a:r>
          </a:p>
          <a:p>
            <a:pPr algn="ctr">
              <a:spcAft>
                <a:spcPts val="800"/>
              </a:spcAft>
            </a:pPr>
            <a:r>
              <a:rPr lang="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туристического продукта</a:t>
            </a:r>
            <a:r>
              <a:rPr lang="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396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D74606-BC59-7AFD-68BB-B1DBF3FAA337}"/>
              </a:ext>
            </a:extLst>
          </p:cNvPr>
          <p:cNvCxnSpPr>
            <a:cxnSpLocks/>
          </p:cNvCxnSpPr>
          <p:nvPr/>
        </p:nvCxnSpPr>
        <p:spPr>
          <a:xfrm>
            <a:off x="186128" y="1265685"/>
            <a:ext cx="11820993" cy="126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757742-2803-FA0E-E5B9-A8F98F6DAF90}"/>
              </a:ext>
            </a:extLst>
          </p:cNvPr>
          <p:cNvCxnSpPr>
            <a:cxnSpLocks/>
          </p:cNvCxnSpPr>
          <p:nvPr/>
        </p:nvCxnSpPr>
        <p:spPr>
          <a:xfrm>
            <a:off x="3762531" y="1278353"/>
            <a:ext cx="0" cy="522139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8F2B11-1824-9ABE-EA9F-A73B78BBE190}"/>
              </a:ext>
            </a:extLst>
          </p:cNvPr>
          <p:cNvCxnSpPr>
            <a:cxnSpLocks/>
          </p:cNvCxnSpPr>
          <p:nvPr/>
        </p:nvCxnSpPr>
        <p:spPr>
          <a:xfrm>
            <a:off x="246087" y="6499752"/>
            <a:ext cx="11473328" cy="0"/>
          </a:xfrm>
          <a:prstGeom prst="line">
            <a:avLst/>
          </a:prstGeom>
          <a:ln w="38100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D05DDB-3109-2E2A-D0E0-1CAAC8910088}"/>
              </a:ext>
            </a:extLst>
          </p:cNvPr>
          <p:cNvSpPr txBox="1"/>
          <p:nvPr/>
        </p:nvSpPr>
        <p:spPr>
          <a:xfrm>
            <a:off x="69651" y="1803667"/>
            <a:ext cx="3635387" cy="465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D - Брендинг, стратегия, планирование, бюджетирование и источники финансирования для реализации общего бренда «Посетите Шелковый путь», интеграции дополнительных функций для туристического портала ЦАРЭС и разработки «Инновационной системы знака качества туристических услуг ЦАРЭС»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72372-1972-A7B0-DB93-DB2554BE7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041" y="1197891"/>
            <a:ext cx="2911835" cy="5294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9F06D6-97B9-7035-7D26-F11065E45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40" b="6816"/>
          <a:stretch/>
        </p:blipFill>
        <p:spPr>
          <a:xfrm>
            <a:off x="4138437" y="1804823"/>
            <a:ext cx="2603704" cy="2055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28075D-98DC-C840-7C3E-D3A91FD98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458" y="4033676"/>
            <a:ext cx="3017662" cy="2194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EADB36-AFA7-858F-5018-5B04B28F8D9F}"/>
              </a:ext>
            </a:extLst>
          </p:cNvPr>
          <p:cNvSpPr txBox="1"/>
          <p:nvPr/>
        </p:nvSpPr>
        <p:spPr>
          <a:xfrm>
            <a:off x="3931458" y="5977500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800" dirty="0">
                <a:latin typeface="Arial" panose="020B0604020202020204" pitchFamily="34" charset="0"/>
                <a:cs typeface="Arial" panose="020B0604020202020204" pitchFamily="34" charset="0"/>
              </a:rPr>
              <a:t>Источник. </a:t>
            </a:r>
            <a:b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800" dirty="0">
                <a:latin typeface="Arial" panose="020B0604020202020204" pitchFamily="34" charset="0"/>
                <a:cs typeface="Arial" panose="020B0604020202020204" pitchFamily="34" charset="0"/>
              </a:rPr>
              <a:t>Марсело </a:t>
            </a:r>
            <a:r>
              <a:rPr lang="ru" sz="800" dirty="0" err="1">
                <a:latin typeface="Arial" panose="020B0604020202020204" pitchFamily="34" charset="0"/>
                <a:cs typeface="Arial" panose="020B0604020202020204" pitchFamily="34" charset="0"/>
              </a:rPr>
              <a:t>Риситано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F3866F-59A1-5621-A529-591DBA1C0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9008" y="1890262"/>
            <a:ext cx="2717801" cy="2038351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692F1A65-E69A-2C09-6F8B-E70E3625B2F0}"/>
              </a:ext>
            </a:extLst>
          </p:cNvPr>
          <p:cNvSpPr/>
          <p:nvPr/>
        </p:nvSpPr>
        <p:spPr>
          <a:xfrm rot="5400000">
            <a:off x="6188469" y="3690625"/>
            <a:ext cx="2728697" cy="2222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DAB9A1-21C5-EC7D-6440-C6868B4106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5750" y="4046261"/>
            <a:ext cx="1760939" cy="24461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8AEE09-E075-6AD5-371C-8A98F946F56B}"/>
              </a:ext>
            </a:extLst>
          </p:cNvPr>
          <p:cNvSpPr txBox="1"/>
          <p:nvPr/>
        </p:nvSpPr>
        <p:spPr>
          <a:xfrm>
            <a:off x="7553571" y="794879"/>
            <a:ext cx="218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</a:t>
            </a:r>
            <a:r>
              <a:rPr lang="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ЦАРЭС</a:t>
            </a: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7B9EE3-01B2-4175-A3A0-3F1888CE66BB}"/>
              </a:ext>
            </a:extLst>
          </p:cNvPr>
          <p:cNvSpPr txBox="1"/>
          <p:nvPr/>
        </p:nvSpPr>
        <p:spPr>
          <a:xfrm>
            <a:off x="2063156" y="-91946"/>
            <a:ext cx="79522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Профили 4-х проектов для концептуализации и предварительного ТЭО</a:t>
            </a:r>
            <a:endParaRPr lang="en-US" sz="2800" b="1" dirty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E6BF44-F2A3-4DFD-A6DC-1C6CE3F00DE3}"/>
              </a:ext>
            </a:extLst>
          </p:cNvPr>
          <p:cNvSpPr txBox="1"/>
          <p:nvPr/>
        </p:nvSpPr>
        <p:spPr>
          <a:xfrm>
            <a:off x="-11096" y="646159"/>
            <a:ext cx="8332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проекта для концептуализации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8C10CD-D7F5-4C45-B0EB-09D8D934D31D}"/>
              </a:ext>
            </a:extLst>
          </p:cNvPr>
          <p:cNvSpPr txBox="1"/>
          <p:nvPr/>
        </p:nvSpPr>
        <p:spPr>
          <a:xfrm>
            <a:off x="186128" y="909402"/>
            <a:ext cx="1522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135029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C67A50-415F-4C8A-A87D-5472C7A53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" y="1934196"/>
            <a:ext cx="3677605" cy="2487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879AD2-52A6-40AA-A8BF-2F1676AA7E86}"/>
              </a:ext>
            </a:extLst>
          </p:cNvPr>
          <p:cNvSpPr txBox="1"/>
          <p:nvPr/>
        </p:nvSpPr>
        <p:spPr>
          <a:xfrm>
            <a:off x="164357" y="6296"/>
            <a:ext cx="1112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Устойчивость и финансирование туризм</a:t>
            </a:r>
            <a:r>
              <a:rPr lang="ru-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а </a:t>
            </a:r>
            <a:r>
              <a:rPr lang="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ЦАРЭС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70560-F7F9-4DF7-8C86-9AAF420CA0E7}"/>
              </a:ext>
            </a:extLst>
          </p:cNvPr>
          <p:cNvSpPr txBox="1"/>
          <p:nvPr/>
        </p:nvSpPr>
        <p:spPr>
          <a:xfrm>
            <a:off x="137462" y="558131"/>
            <a:ext cx="4331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туризмом ЦАРЭС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597B6F-DD05-5A44-5856-871A6521AB75}"/>
              </a:ext>
            </a:extLst>
          </p:cNvPr>
          <p:cNvGrpSpPr/>
          <p:nvPr/>
        </p:nvGrpSpPr>
        <p:grpSpPr>
          <a:xfrm>
            <a:off x="126938" y="4573585"/>
            <a:ext cx="3580329" cy="1888596"/>
            <a:chOff x="164357" y="5081039"/>
            <a:chExt cx="5486400" cy="1500625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12FC13DF-E5F9-A252-175F-C430C5A40CC3}"/>
                </a:ext>
              </a:extLst>
            </p:cNvPr>
            <p:cNvSpPr/>
            <p:nvPr/>
          </p:nvSpPr>
          <p:spPr>
            <a:xfrm>
              <a:off x="164357" y="5081039"/>
              <a:ext cx="5486400" cy="34353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125"/>
                </a:spcAft>
              </a:pPr>
              <a:r>
                <a:rPr lang="ru" sz="1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Группа координаторов ЦАРЭС по туризму (ГКТЦ)</a:t>
              </a:r>
              <a:endParaRPr lang="en-PT" sz="1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DAD2FCC7-B23E-C291-09CC-2695160AA1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91569103"/>
                </p:ext>
              </p:extLst>
            </p:nvPr>
          </p:nvGraphicFramePr>
          <p:xfrm>
            <a:off x="164357" y="5500259"/>
            <a:ext cx="5486400" cy="10814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A60D17E-D0F0-8366-97D2-226325155732}"/>
              </a:ext>
            </a:extLst>
          </p:cNvPr>
          <p:cNvSpPr txBox="1"/>
          <p:nvPr/>
        </p:nvSpPr>
        <p:spPr>
          <a:xfrm>
            <a:off x="-135918" y="1075259"/>
            <a:ext cx="4301774" cy="89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Стратегия ЦАРЭС по туризму до 2030 года, основа для институциональной структуры туризма ЦАРЭС</a:t>
            </a:r>
            <a:endParaRPr lang="en-GB" sz="16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4762E0-8435-94B9-12C1-A25C1F13E19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814918" y="1220722"/>
            <a:ext cx="1739255" cy="14686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F79C6E2-77BE-27A1-8ED5-C52E4535D686}"/>
              </a:ext>
            </a:extLst>
          </p:cNvPr>
          <p:cNvSpPr txBox="1"/>
          <p:nvPr/>
        </p:nvSpPr>
        <p:spPr>
          <a:xfrm>
            <a:off x="4554173" y="569005"/>
            <a:ext cx="7209003" cy="1303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" sz="16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Министерская конференция </a:t>
            </a:r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функционирует в качестве основного органа высокого уровня, ответственного за выработку политики и принятия решений, ответственного за предоставление стратегического руководства по вопросам, имеющим региональное значение, и ответственного за общие результаты Программы ЦАРЭС.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D7181A-D904-8D12-A92B-6D66F4133F08}"/>
              </a:ext>
            </a:extLst>
          </p:cNvPr>
          <p:cNvSpPr txBox="1"/>
          <p:nvPr/>
        </p:nvSpPr>
        <p:spPr>
          <a:xfrm>
            <a:off x="4571900" y="1977619"/>
            <a:ext cx="7209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ru" dirty="0"/>
              <a:t>Заседание высокопоставленных официальных лиц </a:t>
            </a:r>
            <a:r>
              <a:rPr lang="ru" b="0" dirty="0"/>
              <a:t>отслеживает прогресс, рекомендует операционные улучшения и обеспечивает эффективное выполнение решений высокого уровня, принятых на Министерских конференциях ЦАРЭС.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DA82C3-92A8-245F-C634-355632DA9F93}"/>
              </a:ext>
            </a:extLst>
          </p:cNvPr>
          <p:cNvCxnSpPr>
            <a:cxnSpLocks/>
          </p:cNvCxnSpPr>
          <p:nvPr/>
        </p:nvCxnSpPr>
        <p:spPr>
          <a:xfrm flipV="1">
            <a:off x="2932638" y="2417647"/>
            <a:ext cx="1666157" cy="8336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F2D8A4E-7CB9-B584-A000-4B6B8E3AB715}"/>
              </a:ext>
            </a:extLst>
          </p:cNvPr>
          <p:cNvCxnSpPr>
            <a:cxnSpLocks/>
          </p:cNvCxnSpPr>
          <p:nvPr/>
        </p:nvCxnSpPr>
        <p:spPr>
          <a:xfrm>
            <a:off x="3662721" y="4779695"/>
            <a:ext cx="971934" cy="6631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4245C13-C04E-283D-AA79-03FE5B3D5043}"/>
              </a:ext>
            </a:extLst>
          </p:cNvPr>
          <p:cNvSpPr txBox="1"/>
          <p:nvPr/>
        </p:nvSpPr>
        <p:spPr>
          <a:xfrm>
            <a:off x="4614700" y="4704250"/>
            <a:ext cx="7128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" b="1" dirty="0"/>
              <a:t>Группа координаторов по туризму (ГКТЦ) </a:t>
            </a:r>
            <a:r>
              <a:rPr lang="ru" dirty="0"/>
              <a:t>на уровне Сектора туризма будет руководить общей работой ЦАРЭС в области туризма. В эту группу входят координаторы по туризму, назначаемые каждой страной ЦАРЭС с 2018 года. Она управляет, организует, координирует и определяет приоритетность определенных и предлагаемых </a:t>
            </a:r>
            <a:r>
              <a:rPr lang="ru" b="1" dirty="0"/>
              <a:t>общих инициатив </a:t>
            </a:r>
            <a:r>
              <a:rPr lang="ru" dirty="0"/>
              <a:t>в достижении результатов Стратегии ЦАРЭС в области туризма.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B452BF-F64B-ADA6-A57F-4BA4D05D66B5}"/>
              </a:ext>
            </a:extLst>
          </p:cNvPr>
          <p:cNvSpPr txBox="1"/>
          <p:nvPr/>
        </p:nvSpPr>
        <p:spPr>
          <a:xfrm>
            <a:off x="4589830" y="3016986"/>
            <a:ext cx="71285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" b="1" dirty="0"/>
              <a:t>Секретариат ЦАРЭС </a:t>
            </a:r>
            <a:r>
              <a:rPr lang="ru" dirty="0"/>
              <a:t>будет оказывать техническую, административную и организационную поддержку в ходе реализации Стратегии ЦАРЭС в области туризма до 2030 года. Он также выступает за принятие поэтапного </a:t>
            </a:r>
            <a:r>
              <a:rPr lang="ru" b="1" dirty="0"/>
              <a:t>подхода для эффективного наращивания заинтересованности стран </a:t>
            </a:r>
            <a:r>
              <a:rPr lang="ru" dirty="0"/>
              <a:t>и разработки наиболее подходящей институциональной структуры на основе достигнутого прогресса.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357722AB-DB60-533E-8138-7D6B6493930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323908" y="1861211"/>
            <a:ext cx="338496" cy="4171368"/>
          </a:xfrm>
          <a:prstGeom prst="bentConnector4">
            <a:avLst>
              <a:gd name="adj1" fmla="val -67534"/>
              <a:gd name="adj2" fmla="val 90423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EEE9D2B2-B487-0677-34AC-FE54812B7FEB}"/>
              </a:ext>
            </a:extLst>
          </p:cNvPr>
          <p:cNvSpPr/>
          <p:nvPr/>
        </p:nvSpPr>
        <p:spPr>
          <a:xfrm>
            <a:off x="428824" y="4195934"/>
            <a:ext cx="82805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FC277FB-3CEC-402F-B84B-9C0AE1E389FB}"/>
              </a:ext>
            </a:extLst>
          </p:cNvPr>
          <p:cNvSpPr/>
          <p:nvPr/>
        </p:nvSpPr>
        <p:spPr>
          <a:xfrm>
            <a:off x="829749" y="3044204"/>
            <a:ext cx="2174708" cy="11532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2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C7C7F8C7-83C4-8D25-FDB1-7C7358E20790}"/>
              </a:ext>
            </a:extLst>
          </p:cNvPr>
          <p:cNvSpPr txBox="1"/>
          <p:nvPr/>
        </p:nvSpPr>
        <p:spPr>
          <a:xfrm>
            <a:off x="200217" y="858591"/>
            <a:ext cx="117683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dirty="0"/>
              <a:t>Для </a:t>
            </a:r>
            <a:r>
              <a:rPr lang="ru" b="1" dirty="0"/>
              <a:t>улучшения операционности </a:t>
            </a:r>
            <a:r>
              <a:rPr lang="ru" dirty="0"/>
              <a:t>и формирования заинтересованности стран в Туризме ЦАРЭС требуется, чтобы на </a:t>
            </a:r>
            <a:r>
              <a:rPr lang="ru" b="1" dirty="0"/>
              <a:t>Заседании высокопоставленных официальных лиц было принято решение </a:t>
            </a:r>
            <a:r>
              <a:rPr lang="ru" dirty="0"/>
              <a:t>по </a:t>
            </a:r>
            <a:r>
              <a:rPr lang="ru" b="1" dirty="0"/>
              <a:t>двум критическим областям:</a:t>
            </a:r>
            <a:r>
              <a:rPr lang="ru" dirty="0"/>
              <a:t> </a:t>
            </a:r>
            <a:r>
              <a:rPr lang="ru" b="1" dirty="0"/>
              <a:t>Управление </a:t>
            </a:r>
            <a:r>
              <a:rPr lang="ru" dirty="0"/>
              <a:t>и </a:t>
            </a:r>
            <a:r>
              <a:rPr lang="ru" b="1" dirty="0"/>
              <a:t>Финансирование </a:t>
            </a:r>
            <a:r>
              <a:rPr lang="ru" dirty="0"/>
              <a:t>для достижения </a:t>
            </a:r>
            <a:r>
              <a:rPr lang="ru" b="1" dirty="0"/>
              <a:t>устойчивости</a:t>
            </a:r>
            <a:endParaRPr lang="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14D2C3-7051-C6F8-5408-A7B90EE29DE4}"/>
              </a:ext>
            </a:extLst>
          </p:cNvPr>
          <p:cNvGrpSpPr/>
          <p:nvPr/>
        </p:nvGrpSpPr>
        <p:grpSpPr>
          <a:xfrm>
            <a:off x="262330" y="1817914"/>
            <a:ext cx="5064640" cy="724814"/>
            <a:chOff x="282174" y="2547257"/>
            <a:chExt cx="4398683" cy="724814"/>
          </a:xfrm>
        </p:grpSpPr>
        <p:sp>
          <p:nvSpPr>
            <p:cNvPr id="2" name="Pentagon 1">
              <a:extLst>
                <a:ext uri="{FF2B5EF4-FFF2-40B4-BE49-F238E27FC236}">
                  <a16:creationId xmlns:a16="http://schemas.microsoft.com/office/drawing/2014/main" id="{34191BA5-87A9-33B0-6562-86080DC59721}"/>
                </a:ext>
              </a:extLst>
            </p:cNvPr>
            <p:cNvSpPr/>
            <p:nvPr/>
          </p:nvSpPr>
          <p:spPr>
            <a:xfrm rot="16200000" flipH="1">
              <a:off x="2151160" y="840341"/>
              <a:ext cx="646332" cy="4217128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72003F9-24F0-9900-8EB2-0F5CCB9A390C}"/>
                </a:ext>
              </a:extLst>
            </p:cNvPr>
            <p:cNvSpPr/>
            <p:nvPr/>
          </p:nvSpPr>
          <p:spPr>
            <a:xfrm>
              <a:off x="282174" y="2547257"/>
              <a:ext cx="4398683" cy="195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2CDD95-932B-8C80-FCE5-47F97450E903}"/>
              </a:ext>
            </a:extLst>
          </p:cNvPr>
          <p:cNvSpPr txBox="1"/>
          <p:nvPr/>
        </p:nvSpPr>
        <p:spPr>
          <a:xfrm>
            <a:off x="1935936" y="1968637"/>
            <a:ext cx="1746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C93C3D-FD11-8846-E029-65B99A7A248C}"/>
              </a:ext>
            </a:extLst>
          </p:cNvPr>
          <p:cNvGrpSpPr/>
          <p:nvPr/>
        </p:nvGrpSpPr>
        <p:grpSpPr>
          <a:xfrm>
            <a:off x="5423212" y="1808949"/>
            <a:ext cx="6410216" cy="724814"/>
            <a:chOff x="282174" y="2547257"/>
            <a:chExt cx="4398683" cy="724814"/>
          </a:xfrm>
        </p:grpSpPr>
        <p:sp>
          <p:nvSpPr>
            <p:cNvPr id="8" name="Pentagon 7">
              <a:extLst>
                <a:ext uri="{FF2B5EF4-FFF2-40B4-BE49-F238E27FC236}">
                  <a16:creationId xmlns:a16="http://schemas.microsoft.com/office/drawing/2014/main" id="{F46E4413-6930-8AB6-D9F3-7C987C91EB84}"/>
                </a:ext>
              </a:extLst>
            </p:cNvPr>
            <p:cNvSpPr/>
            <p:nvPr/>
          </p:nvSpPr>
          <p:spPr>
            <a:xfrm rot="16200000" flipH="1">
              <a:off x="2151160" y="840341"/>
              <a:ext cx="646332" cy="4217128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D61072-6970-F84B-8780-BEB2647E5F8C}"/>
                </a:ext>
              </a:extLst>
            </p:cNvPr>
            <p:cNvSpPr/>
            <p:nvPr/>
          </p:nvSpPr>
          <p:spPr>
            <a:xfrm>
              <a:off x="282174" y="2547257"/>
              <a:ext cx="4398683" cy="195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FA5B286-B785-172E-8D05-9E8F585F029C}"/>
              </a:ext>
            </a:extLst>
          </p:cNvPr>
          <p:cNvSpPr txBox="1"/>
          <p:nvPr/>
        </p:nvSpPr>
        <p:spPr>
          <a:xfrm>
            <a:off x="7744730" y="1964298"/>
            <a:ext cx="1746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КОТЦ</a:t>
            </a: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581F1-5C71-708F-EDB7-D264313498F2}"/>
              </a:ext>
            </a:extLst>
          </p:cNvPr>
          <p:cNvSpPr txBox="1"/>
          <p:nvPr/>
        </p:nvSpPr>
        <p:spPr>
          <a:xfrm>
            <a:off x="-6055" y="2533763"/>
            <a:ext cx="5408313" cy="40806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" sz="1550" dirty="0"/>
              <a:t>Больше участия и ответственности </a:t>
            </a:r>
            <a:r>
              <a:rPr lang="ru" sz="1550" b="0" dirty="0"/>
              <a:t>со стороны </a:t>
            </a:r>
            <a:r>
              <a:rPr lang="ru-RU" sz="1550" b="0" dirty="0"/>
              <a:t>ГКТЦ</a:t>
            </a:r>
            <a:r>
              <a:rPr lang="ru" sz="1550" b="0" dirty="0"/>
              <a:t>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" sz="1550" dirty="0"/>
              <a:t>Созывается два раза в год</a:t>
            </a:r>
            <a:r>
              <a:rPr lang="ru" sz="1550" b="0" dirty="0"/>
              <a:t> и проводится в председательствующей стране.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50" b="0" dirty="0"/>
              <a:t>Три страны могли бы возглавить ГКТ на полугодовой ротации, начиная в алфавитном порядке. Первая страна будет выступать в качестве президента, вторая – в роли «первого председателя», а третья – в роли «второго председателя».</a:t>
            </a:r>
            <a:endParaRPr lang="ru" sz="1550" b="0" dirty="0"/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" sz="1550" b="0" dirty="0"/>
              <a:t>Задача – </a:t>
            </a:r>
            <a:r>
              <a:rPr lang="ru-RU" sz="1550" dirty="0"/>
              <a:t>обеспечить руководство и профессиональную поддержку для реализации субрегиональных туристических проектов</a:t>
            </a:r>
            <a:r>
              <a:rPr lang="ru" sz="1550" b="0" dirty="0"/>
              <a:t>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" sz="1550" b="0" dirty="0"/>
              <a:t>Создание </a:t>
            </a:r>
            <a:r>
              <a:rPr lang="ru" sz="1550" dirty="0"/>
              <a:t>Координационного офиса по туризму ЦАРЭС (</a:t>
            </a:r>
            <a:r>
              <a:rPr lang="ru-RU" sz="1550" dirty="0"/>
              <a:t>КОТЦ</a:t>
            </a:r>
            <a:r>
              <a:rPr lang="ru" sz="1550" dirty="0"/>
              <a:t>) для выполнения функций секретариата </a:t>
            </a:r>
            <a:r>
              <a:rPr lang="ru-RU" sz="1550" b="0" dirty="0"/>
              <a:t>ГКТЦ</a:t>
            </a:r>
            <a:r>
              <a:rPr lang="ru" sz="1550" b="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E3D85A-2067-792F-2901-3DD65DFCE210}"/>
              </a:ext>
            </a:extLst>
          </p:cNvPr>
          <p:cNvSpPr txBox="1"/>
          <p:nvPr/>
        </p:nvSpPr>
        <p:spPr>
          <a:xfrm>
            <a:off x="195091" y="1629460"/>
            <a:ext cx="2838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0FAFFE-8544-A357-D200-0A020E2D3412}"/>
              </a:ext>
            </a:extLst>
          </p:cNvPr>
          <p:cNvSpPr txBox="1"/>
          <p:nvPr/>
        </p:nvSpPr>
        <p:spPr>
          <a:xfrm>
            <a:off x="5423213" y="2550051"/>
            <a:ext cx="6750876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" sz="1500" b="0" dirty="0"/>
              <a:t>Организация и деятельность </a:t>
            </a:r>
            <a:r>
              <a:rPr lang="ru-RU" sz="1500" b="0" dirty="0"/>
              <a:t>КОТЦ</a:t>
            </a:r>
            <a:r>
              <a:rPr lang="ru" sz="1500" b="0" dirty="0"/>
              <a:t> могут получить поддержку от АБР</a:t>
            </a:r>
          </a:p>
          <a:p>
            <a:r>
              <a:rPr lang="ru" sz="1500" b="0" dirty="0"/>
              <a:t>Роль постоянно развивается в зависимости от достигнутого прогресса</a:t>
            </a:r>
          </a:p>
          <a:p>
            <a:r>
              <a:rPr lang="ru" sz="1500" dirty="0"/>
              <a:t>Первоначальная роль может заключаться в выполнении функций секретариата </a:t>
            </a:r>
            <a:r>
              <a:rPr lang="ru-RU" sz="1500" dirty="0"/>
              <a:t>ГКТЦ</a:t>
            </a:r>
            <a:r>
              <a:rPr lang="ru" sz="1500" dirty="0"/>
              <a:t> </a:t>
            </a:r>
            <a:r>
              <a:rPr lang="ru" sz="1500" b="0" dirty="0"/>
              <a:t>для руководства </a:t>
            </a:r>
            <a:r>
              <a:rPr lang="ru" sz="1500" dirty="0"/>
              <a:t>развитием и продвижением </a:t>
            </a:r>
            <a:r>
              <a:rPr lang="ru" sz="1500" b="0" dirty="0"/>
              <a:t>региона ЦАРЭС как единого туристического направления.</a:t>
            </a:r>
          </a:p>
          <a:p>
            <a:r>
              <a:rPr lang="ru" sz="1500" b="0" dirty="0"/>
              <a:t>Офис </a:t>
            </a:r>
            <a:r>
              <a:rPr lang="ru-RU" sz="1500" b="0" dirty="0"/>
              <a:t>КОТЦ</a:t>
            </a:r>
            <a:r>
              <a:rPr lang="ru" sz="1500" b="0" dirty="0"/>
              <a:t> должен быть укомплектован (7) и находиться под надзором исполнительного директора и при поддержке операционного менеджера, финансового менеджера, бренд-менеджера и 3 оперативных сотрудников, что позволит стажерам получить ценный опыт международного туризма.</a:t>
            </a:r>
          </a:p>
          <a:p>
            <a:r>
              <a:rPr lang="ru" sz="1500" dirty="0"/>
              <a:t>Предполагаемый годовой бюджет</a:t>
            </a:r>
            <a:r>
              <a:rPr lang="ru" sz="1500" b="0" dirty="0"/>
              <a:t>: расходы на собрание 150 000 долларов США в год; эксплуатационные расходы </a:t>
            </a:r>
            <a:r>
              <a:rPr lang="ru-RU" sz="1500" b="0" dirty="0"/>
              <a:t>КОТЦ</a:t>
            </a:r>
            <a:r>
              <a:rPr lang="ru" sz="1500" b="0" dirty="0"/>
              <a:t> (350 000 долларов США в год при штате из 7 человек, обслуживание веб-портала, разработка контента, маркетинг и другие расходы). Всего: </a:t>
            </a:r>
            <a:r>
              <a:rPr lang="ru" sz="1500" dirty="0"/>
              <a:t>350 000 долларов США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EFA360-9376-42F9-998D-44D497B2BA93}"/>
              </a:ext>
            </a:extLst>
          </p:cNvPr>
          <p:cNvSpPr txBox="1"/>
          <p:nvPr/>
        </p:nvSpPr>
        <p:spPr>
          <a:xfrm>
            <a:off x="164357" y="6296"/>
            <a:ext cx="1112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Устойчивость и финансирование туризм</a:t>
            </a:r>
            <a:r>
              <a:rPr lang="ru-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а </a:t>
            </a:r>
            <a:r>
              <a:rPr lang="ru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ЦАРЭС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FE91AC-F974-4955-A511-39E71C7AEFCD}"/>
              </a:ext>
            </a:extLst>
          </p:cNvPr>
          <p:cNvSpPr txBox="1"/>
          <p:nvPr/>
        </p:nvSpPr>
        <p:spPr>
          <a:xfrm>
            <a:off x="137462" y="558131"/>
            <a:ext cx="4331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туризмом ЦАРЭС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31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DCI-Master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DCI-Master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DCI-Master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DCI-Master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75F8064A-7010-4324-898B-4B6E061E535A}"/>
</file>

<file path=customXml/itemProps2.xml><?xml version="1.0" encoding="utf-8"?>
<ds:datastoreItem xmlns:ds="http://schemas.openxmlformats.org/officeDocument/2006/customXml" ds:itemID="{DCFA5F72-B1DF-410A-9142-B5F09BF226DC}"/>
</file>

<file path=customXml/itemProps3.xml><?xml version="1.0" encoding="utf-8"?>
<ds:datastoreItem xmlns:ds="http://schemas.openxmlformats.org/officeDocument/2006/customXml" ds:itemID="{1A964A1D-0147-45B2-96C3-429A9D213B1D}"/>
</file>

<file path=docProps/app.xml><?xml version="1.0" encoding="utf-8"?>
<Properties xmlns="http://schemas.openxmlformats.org/officeDocument/2006/extended-properties" xmlns:vt="http://schemas.openxmlformats.org/officeDocument/2006/docPropsVTypes">
  <Template>DCI_Powerpoint_Templates</Template>
  <TotalTime>5212</TotalTime>
  <Words>1384</Words>
  <Application>Microsoft Office PowerPoint</Application>
  <PresentationFormat>Widescreen</PresentationFormat>
  <Paragraphs>141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Apple Symbols</vt:lpstr>
      <vt:lpstr>Arial</vt:lpstr>
      <vt:lpstr>Calibri</vt:lpstr>
      <vt:lpstr>Roboto</vt:lpstr>
      <vt:lpstr>Wingdings</vt:lpstr>
      <vt:lpstr>blank</vt:lpstr>
      <vt:lpstr>1_DCI-Master</vt:lpstr>
      <vt:lpstr>2_DCI-Master</vt:lpstr>
      <vt:lpstr>3_DCI-Master</vt:lpstr>
      <vt:lpstr>4_DCI-Master</vt:lpstr>
      <vt:lpstr>think-cell Folie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Irene de Roma</dc:creator>
  <cp:keywords/>
  <dc:description/>
  <cp:lastModifiedBy>Consuelo D. Javier</cp:lastModifiedBy>
  <cp:revision>111</cp:revision>
  <cp:lastPrinted>2019-08-18T10:17:53Z</cp:lastPrinted>
  <dcterms:created xsi:type="dcterms:W3CDTF">2016-02-04T20:47:29Z</dcterms:created>
  <dcterms:modified xsi:type="dcterms:W3CDTF">2023-06-07T10:50:37Z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2023-04-13T08:28:17Z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7ecc9fe6-a3c1-454a-b1a7-8fcdd66eb6a8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blank:3\1_DCI-Master:3\2_DCI-Master:3\3_DCI-Master:3\4_DCI-Master:3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0x0101009FDAEA74914DCF4CB1BBCF0E2E5EDB11</vt:lpwstr>
  </property>
</Properties>
</file>