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 id="2147483669" r:id="rId5"/>
  </p:sldMasterIdLst>
  <p:notesMasterIdLst>
    <p:notesMasterId r:id="rId17"/>
  </p:notesMasterIdLst>
  <p:sldIdLst>
    <p:sldId id="256" r:id="rId6"/>
    <p:sldId id="1239" r:id="rId7"/>
    <p:sldId id="1187" r:id="rId8"/>
    <p:sldId id="1234" r:id="rId9"/>
    <p:sldId id="1235" r:id="rId10"/>
    <p:sldId id="1236" r:id="rId11"/>
    <p:sldId id="1237" r:id="rId12"/>
    <p:sldId id="1241" r:id="rId13"/>
    <p:sldId id="1242" r:id="rId14"/>
    <p:sldId id="1243" r:id="rId15"/>
    <p:sldId id="12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1026" userDrawn="1">
          <p15:clr>
            <a:srgbClr val="A4A3A4"/>
          </p15:clr>
        </p15:guide>
        <p15:guide id="6" orient="horz" pos="41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Faria" initials="CF" lastIdx="1" clrIdx="0"/>
  <p:cmAuthor id="2" name="Carlos Faria" initials="CF [2]" lastIdx="1" clrIdx="1"/>
  <p:cmAuthor id="3" name="Carlos Faria" initials="CF [3]" lastIdx="1" clrIdx="2"/>
  <p:cmAuthor id="4" name="Carlos Faria" initials="CF [4]" lastIdx="1" clrIdx="3"/>
  <p:cmAuthor id="5" name="Carlos Faria" initials="CF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7FF"/>
    <a:srgbClr val="0096FF"/>
    <a:srgbClr val="0000CC"/>
    <a:srgbClr val="B1FADA"/>
    <a:srgbClr val="D3F3F4"/>
    <a:srgbClr val="8EFA00"/>
    <a:srgbClr val="52D28D"/>
    <a:srgbClr val="009193"/>
    <a:srgbClr val="F7FD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238"/>
  </p:normalViewPr>
  <p:slideViewPr>
    <p:cSldViewPr snapToGrid="0">
      <p:cViewPr varScale="1">
        <p:scale>
          <a:sx n="117" d="100"/>
          <a:sy n="117" d="100"/>
        </p:scale>
        <p:origin x="808" y="184"/>
      </p:cViewPr>
      <p:guideLst>
        <p:guide orient="horz" pos="2183"/>
        <p:guide pos="3840"/>
        <p:guide pos="211"/>
        <p:guide pos="7469"/>
        <p:guide orient="horz" pos="1026"/>
        <p:guide orient="horz" pos="41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CA727-ECA3-44B8-B164-B232EAAF210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1932846-5DCF-462E-8A69-55FE92F5D349}">
      <dgm:prSet phldrT="[Tex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sz="1100" b="0">
              <a:latin typeface="Arial" panose="020B0604020202020204" pitchFamily="34" charset="0"/>
              <a:cs typeface="Arial" panose="020B0604020202020204" pitchFamily="34" charset="0"/>
            </a:rPr>
            <a:t>One or two thematic and/or cluster-based expert groups </a:t>
          </a:r>
        </a:p>
      </dgm:t>
    </dgm:pt>
    <dgm:pt modelId="{86799188-807A-4813-AA46-641B171D0D5B}" type="parTrans" cxnId="{1B7C9D9B-966D-4A3E-81C7-07CC22D7B2B7}">
      <dgm:prSet/>
      <dgm:spPr/>
      <dgm:t>
        <a:bodyPr/>
        <a:lstStyle/>
        <a:p>
          <a:endParaRPr lang="en-US"/>
        </a:p>
      </dgm:t>
    </dgm:pt>
    <dgm:pt modelId="{E9F136C8-F85E-4AD7-931D-C8F115F65E4D}" type="sibTrans" cxnId="{1B7C9D9B-966D-4A3E-81C7-07CC22D7B2B7}">
      <dgm:prSet/>
      <dgm:spPr/>
      <dgm:t>
        <a:bodyPr/>
        <a:lstStyle/>
        <a:p>
          <a:endParaRPr lang="en-US"/>
        </a:p>
      </dgm:t>
    </dgm:pt>
    <dgm:pt modelId="{5EB41611-94FE-48E9-9E10-58681D0D1150}">
      <dgm:prSet phldrT="[Tex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sz="1100">
              <a:latin typeface="Arial" panose="020B0604020202020204" pitchFamily="34" charset="0"/>
              <a:cs typeface="Arial" panose="020B0604020202020204" pitchFamily="34" charset="0"/>
            </a:rPr>
            <a:t>Additional thematic and/or cluster-based expert groups</a:t>
          </a:r>
        </a:p>
      </dgm:t>
    </dgm:pt>
    <dgm:pt modelId="{3210294F-9897-4E10-AE5E-4707DEA7B927}" type="parTrans" cxnId="{2BD25D2C-83E0-43F9-870B-CAE156B1FE85}">
      <dgm:prSet/>
      <dgm:spPr/>
      <dgm:t>
        <a:bodyPr/>
        <a:lstStyle/>
        <a:p>
          <a:endParaRPr lang="en-US"/>
        </a:p>
      </dgm:t>
    </dgm:pt>
    <dgm:pt modelId="{6D51BCE1-55D0-488D-853F-6296C7F8B663}" type="sibTrans" cxnId="{2BD25D2C-83E0-43F9-870B-CAE156B1FE85}">
      <dgm:prSet/>
      <dgm:spPr/>
      <dgm:t>
        <a:bodyPr/>
        <a:lstStyle/>
        <a:p>
          <a:endParaRPr lang="en-US"/>
        </a:p>
      </dgm:t>
    </dgm:pt>
    <dgm:pt modelId="{836A3216-D825-4315-B65C-7CEF1F9EB595}">
      <dgm:prSet phldrT="[Tex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sz="1100">
              <a:latin typeface="Arial" panose="020B0604020202020204" pitchFamily="34" charset="0"/>
              <a:cs typeface="Arial" panose="020B0604020202020204" pitchFamily="34" charset="0"/>
            </a:rPr>
            <a:t>Regional tourism agency</a:t>
          </a:r>
        </a:p>
      </dgm:t>
    </dgm:pt>
    <dgm:pt modelId="{42C60C88-25B5-4520-A2F7-532AD6F36D81}" type="parTrans" cxnId="{EBACF5DC-83D6-4BDA-9670-AD72555E55FF}">
      <dgm:prSet/>
      <dgm:spPr/>
      <dgm:t>
        <a:bodyPr/>
        <a:lstStyle/>
        <a:p>
          <a:endParaRPr lang="en-US"/>
        </a:p>
      </dgm:t>
    </dgm:pt>
    <dgm:pt modelId="{A5FA54E0-9635-4A24-9D57-D678840B3E4A}" type="sibTrans" cxnId="{EBACF5DC-83D6-4BDA-9670-AD72555E55FF}">
      <dgm:prSet/>
      <dgm:spPr/>
      <dgm:t>
        <a:bodyPr/>
        <a:lstStyle/>
        <a:p>
          <a:endParaRPr lang="en-US"/>
        </a:p>
      </dgm:t>
    </dgm:pt>
    <dgm:pt modelId="{6FB7F0E0-331E-42C3-83EE-315DC7103631}">
      <dgm:prSe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en-US" sz="1100">
              <a:latin typeface="Arial" panose="020B0604020202020204" pitchFamily="34" charset="0"/>
              <a:cs typeface="Arial" panose="020B0604020202020204" pitchFamily="34" charset="0"/>
            </a:rPr>
            <a:t>Small centralized office in a CAREC country</a:t>
          </a:r>
        </a:p>
      </dgm:t>
    </dgm:pt>
    <dgm:pt modelId="{77BDF7DC-063A-4EC3-904E-C240E924659D}" type="parTrans" cxnId="{993EEBA6-3522-4415-8178-CB91603A067B}">
      <dgm:prSet/>
      <dgm:spPr/>
      <dgm:t>
        <a:bodyPr/>
        <a:lstStyle/>
        <a:p>
          <a:endParaRPr lang="en-US"/>
        </a:p>
      </dgm:t>
    </dgm:pt>
    <dgm:pt modelId="{4E9BA0A4-CE01-494A-826A-6D6FE862BD78}" type="sibTrans" cxnId="{993EEBA6-3522-4415-8178-CB91603A067B}">
      <dgm:prSet/>
      <dgm:spPr/>
      <dgm:t>
        <a:bodyPr/>
        <a:lstStyle/>
        <a:p>
          <a:endParaRPr lang="en-US"/>
        </a:p>
      </dgm:t>
    </dgm:pt>
    <dgm:pt modelId="{06D98043-BCAC-499E-8E6E-9ED0512F2067}" type="pres">
      <dgm:prSet presAssocID="{5FCCA727-ECA3-44B8-B164-B232EAAF2103}" presName="Name0" presStyleCnt="0">
        <dgm:presLayoutVars>
          <dgm:dir/>
          <dgm:resizeHandles val="exact"/>
        </dgm:presLayoutVars>
      </dgm:prSet>
      <dgm:spPr/>
    </dgm:pt>
    <dgm:pt modelId="{4A064C43-B0D3-458B-9245-B763BDA426DD}" type="pres">
      <dgm:prSet presAssocID="{51932846-5DCF-462E-8A69-55FE92F5D349}" presName="node" presStyleLbl="node1" presStyleIdx="0" presStyleCnt="4">
        <dgm:presLayoutVars>
          <dgm:bulletEnabled val="1"/>
        </dgm:presLayoutVars>
      </dgm:prSet>
      <dgm:spPr/>
    </dgm:pt>
    <dgm:pt modelId="{35D0F15D-3371-42DD-ADB9-C0C69E569B6C}" type="pres">
      <dgm:prSet presAssocID="{E9F136C8-F85E-4AD7-931D-C8F115F65E4D}" presName="sibTrans" presStyleLbl="sibTrans2D1" presStyleIdx="0" presStyleCnt="3"/>
      <dgm:spPr/>
    </dgm:pt>
    <dgm:pt modelId="{CF9D3A49-8A66-4E21-BA60-D6154BD2D753}" type="pres">
      <dgm:prSet presAssocID="{E9F136C8-F85E-4AD7-931D-C8F115F65E4D}" presName="connectorText" presStyleLbl="sibTrans2D1" presStyleIdx="0" presStyleCnt="3"/>
      <dgm:spPr/>
    </dgm:pt>
    <dgm:pt modelId="{13C7C0AC-EF64-49D4-8CDF-F620CEE1C3A8}" type="pres">
      <dgm:prSet presAssocID="{5EB41611-94FE-48E9-9E10-58681D0D1150}" presName="node" presStyleLbl="node1" presStyleIdx="1" presStyleCnt="4">
        <dgm:presLayoutVars>
          <dgm:bulletEnabled val="1"/>
        </dgm:presLayoutVars>
      </dgm:prSet>
      <dgm:spPr/>
    </dgm:pt>
    <dgm:pt modelId="{86ACA34C-10C1-4134-A85F-A598D0A5A977}" type="pres">
      <dgm:prSet presAssocID="{6D51BCE1-55D0-488D-853F-6296C7F8B663}" presName="sibTrans" presStyleLbl="sibTrans2D1" presStyleIdx="1" presStyleCnt="3"/>
      <dgm:spPr/>
    </dgm:pt>
    <dgm:pt modelId="{0AB5EB68-E267-49FC-A6DF-988D040AF825}" type="pres">
      <dgm:prSet presAssocID="{6D51BCE1-55D0-488D-853F-6296C7F8B663}" presName="connectorText" presStyleLbl="sibTrans2D1" presStyleIdx="1" presStyleCnt="3"/>
      <dgm:spPr/>
    </dgm:pt>
    <dgm:pt modelId="{332523E8-53CB-4A24-AF1F-6EDE62070797}" type="pres">
      <dgm:prSet presAssocID="{6FB7F0E0-331E-42C3-83EE-315DC7103631}" presName="node" presStyleLbl="node1" presStyleIdx="2" presStyleCnt="4">
        <dgm:presLayoutVars>
          <dgm:bulletEnabled val="1"/>
        </dgm:presLayoutVars>
      </dgm:prSet>
      <dgm:spPr/>
    </dgm:pt>
    <dgm:pt modelId="{50B6D32A-7529-4F3D-823B-187E3D297E04}" type="pres">
      <dgm:prSet presAssocID="{4E9BA0A4-CE01-494A-826A-6D6FE862BD78}" presName="sibTrans" presStyleLbl="sibTrans2D1" presStyleIdx="2" presStyleCnt="3"/>
      <dgm:spPr/>
    </dgm:pt>
    <dgm:pt modelId="{46ADF128-77FE-4147-AE59-BC841B5137D1}" type="pres">
      <dgm:prSet presAssocID="{4E9BA0A4-CE01-494A-826A-6D6FE862BD78}" presName="connectorText" presStyleLbl="sibTrans2D1" presStyleIdx="2" presStyleCnt="3"/>
      <dgm:spPr/>
    </dgm:pt>
    <dgm:pt modelId="{B8A4EF4E-22B7-431E-AA6B-71FF6847DFE7}" type="pres">
      <dgm:prSet presAssocID="{836A3216-D825-4315-B65C-7CEF1F9EB595}" presName="node" presStyleLbl="node1" presStyleIdx="3" presStyleCnt="4">
        <dgm:presLayoutVars>
          <dgm:bulletEnabled val="1"/>
        </dgm:presLayoutVars>
      </dgm:prSet>
      <dgm:spPr/>
    </dgm:pt>
  </dgm:ptLst>
  <dgm:cxnLst>
    <dgm:cxn modelId="{2BCB4F1E-DECA-43F5-BDD8-1B36726996F5}" type="presOf" srcId="{4E9BA0A4-CE01-494A-826A-6D6FE862BD78}" destId="{46ADF128-77FE-4147-AE59-BC841B5137D1}" srcOrd="1" destOrd="0" presId="urn:microsoft.com/office/officeart/2005/8/layout/process1"/>
    <dgm:cxn modelId="{84B12523-9581-4891-8C3A-18F7E56721BF}" type="presOf" srcId="{E9F136C8-F85E-4AD7-931D-C8F115F65E4D}" destId="{CF9D3A49-8A66-4E21-BA60-D6154BD2D753}" srcOrd="1" destOrd="0" presId="urn:microsoft.com/office/officeart/2005/8/layout/process1"/>
    <dgm:cxn modelId="{3692A827-087B-428D-8157-2F4BFB88021A}" type="presOf" srcId="{5FCCA727-ECA3-44B8-B164-B232EAAF2103}" destId="{06D98043-BCAC-499E-8E6E-9ED0512F2067}" srcOrd="0" destOrd="0" presId="urn:microsoft.com/office/officeart/2005/8/layout/process1"/>
    <dgm:cxn modelId="{FC9AED29-53B3-44D4-951F-FFCDDC01676B}" type="presOf" srcId="{5EB41611-94FE-48E9-9E10-58681D0D1150}" destId="{13C7C0AC-EF64-49D4-8CDF-F620CEE1C3A8}" srcOrd="0" destOrd="0" presId="urn:microsoft.com/office/officeart/2005/8/layout/process1"/>
    <dgm:cxn modelId="{2BD25D2C-83E0-43F9-870B-CAE156B1FE85}" srcId="{5FCCA727-ECA3-44B8-B164-B232EAAF2103}" destId="{5EB41611-94FE-48E9-9E10-58681D0D1150}" srcOrd="1" destOrd="0" parTransId="{3210294F-9897-4E10-AE5E-4707DEA7B927}" sibTransId="{6D51BCE1-55D0-488D-853F-6296C7F8B663}"/>
    <dgm:cxn modelId="{C1A36E43-210A-4989-8FA4-CE02D144FC7F}" type="presOf" srcId="{6D51BCE1-55D0-488D-853F-6296C7F8B663}" destId="{86ACA34C-10C1-4134-A85F-A598D0A5A977}" srcOrd="0" destOrd="0" presId="urn:microsoft.com/office/officeart/2005/8/layout/process1"/>
    <dgm:cxn modelId="{A7B51248-8626-42A7-B04B-55B3C8B2231B}" type="presOf" srcId="{6FB7F0E0-331E-42C3-83EE-315DC7103631}" destId="{332523E8-53CB-4A24-AF1F-6EDE62070797}" srcOrd="0" destOrd="0" presId="urn:microsoft.com/office/officeart/2005/8/layout/process1"/>
    <dgm:cxn modelId="{5DF2666A-1DD6-4518-8153-CA4C9C88C598}" type="presOf" srcId="{6D51BCE1-55D0-488D-853F-6296C7F8B663}" destId="{0AB5EB68-E267-49FC-A6DF-988D040AF825}" srcOrd="1" destOrd="0" presId="urn:microsoft.com/office/officeart/2005/8/layout/process1"/>
    <dgm:cxn modelId="{E0FE0476-8C0E-47E5-9BF3-B8DB4AA4897C}" type="presOf" srcId="{836A3216-D825-4315-B65C-7CEF1F9EB595}" destId="{B8A4EF4E-22B7-431E-AA6B-71FF6847DFE7}" srcOrd="0" destOrd="0" presId="urn:microsoft.com/office/officeart/2005/8/layout/process1"/>
    <dgm:cxn modelId="{EA00107F-8845-4B61-9B3C-FE3F8BAE6AE4}" type="presOf" srcId="{E9F136C8-F85E-4AD7-931D-C8F115F65E4D}" destId="{35D0F15D-3371-42DD-ADB9-C0C69E569B6C}" srcOrd="0" destOrd="0" presId="urn:microsoft.com/office/officeart/2005/8/layout/process1"/>
    <dgm:cxn modelId="{1B7C9D9B-966D-4A3E-81C7-07CC22D7B2B7}" srcId="{5FCCA727-ECA3-44B8-B164-B232EAAF2103}" destId="{51932846-5DCF-462E-8A69-55FE92F5D349}" srcOrd="0" destOrd="0" parTransId="{86799188-807A-4813-AA46-641B171D0D5B}" sibTransId="{E9F136C8-F85E-4AD7-931D-C8F115F65E4D}"/>
    <dgm:cxn modelId="{39BE50A0-96DE-4EE3-A29E-177E3D3136F4}" type="presOf" srcId="{51932846-5DCF-462E-8A69-55FE92F5D349}" destId="{4A064C43-B0D3-458B-9245-B763BDA426DD}" srcOrd="0" destOrd="0" presId="urn:microsoft.com/office/officeart/2005/8/layout/process1"/>
    <dgm:cxn modelId="{993EEBA6-3522-4415-8178-CB91603A067B}" srcId="{5FCCA727-ECA3-44B8-B164-B232EAAF2103}" destId="{6FB7F0E0-331E-42C3-83EE-315DC7103631}" srcOrd="2" destOrd="0" parTransId="{77BDF7DC-063A-4EC3-904E-C240E924659D}" sibTransId="{4E9BA0A4-CE01-494A-826A-6D6FE862BD78}"/>
    <dgm:cxn modelId="{EBACF5DC-83D6-4BDA-9670-AD72555E55FF}" srcId="{5FCCA727-ECA3-44B8-B164-B232EAAF2103}" destId="{836A3216-D825-4315-B65C-7CEF1F9EB595}" srcOrd="3" destOrd="0" parTransId="{42C60C88-25B5-4520-A2F7-532AD6F36D81}" sibTransId="{A5FA54E0-9635-4A24-9D57-D678840B3E4A}"/>
    <dgm:cxn modelId="{2AA8D3E4-CA14-46E9-BBBB-514ED85C3E6B}" type="presOf" srcId="{4E9BA0A4-CE01-494A-826A-6D6FE862BD78}" destId="{50B6D32A-7529-4F3D-823B-187E3D297E04}" srcOrd="0" destOrd="0" presId="urn:microsoft.com/office/officeart/2005/8/layout/process1"/>
    <dgm:cxn modelId="{66027701-0FA0-4DD8-80E1-6F2EDA1E8D45}" type="presParOf" srcId="{06D98043-BCAC-499E-8E6E-9ED0512F2067}" destId="{4A064C43-B0D3-458B-9245-B763BDA426DD}" srcOrd="0" destOrd="0" presId="urn:microsoft.com/office/officeart/2005/8/layout/process1"/>
    <dgm:cxn modelId="{0131C08B-906E-45DD-9236-5C2BF4B8E2BF}" type="presParOf" srcId="{06D98043-BCAC-499E-8E6E-9ED0512F2067}" destId="{35D0F15D-3371-42DD-ADB9-C0C69E569B6C}" srcOrd="1" destOrd="0" presId="urn:microsoft.com/office/officeart/2005/8/layout/process1"/>
    <dgm:cxn modelId="{429234AA-6AC7-4E21-9147-B429D75E8806}" type="presParOf" srcId="{35D0F15D-3371-42DD-ADB9-C0C69E569B6C}" destId="{CF9D3A49-8A66-4E21-BA60-D6154BD2D753}" srcOrd="0" destOrd="0" presId="urn:microsoft.com/office/officeart/2005/8/layout/process1"/>
    <dgm:cxn modelId="{84A6062D-D930-4C54-B6E5-D3131DA166D4}" type="presParOf" srcId="{06D98043-BCAC-499E-8E6E-9ED0512F2067}" destId="{13C7C0AC-EF64-49D4-8CDF-F620CEE1C3A8}" srcOrd="2" destOrd="0" presId="urn:microsoft.com/office/officeart/2005/8/layout/process1"/>
    <dgm:cxn modelId="{32EC41A9-DF43-4126-B86D-F7FED20CB475}" type="presParOf" srcId="{06D98043-BCAC-499E-8E6E-9ED0512F2067}" destId="{86ACA34C-10C1-4134-A85F-A598D0A5A977}" srcOrd="3" destOrd="0" presId="urn:microsoft.com/office/officeart/2005/8/layout/process1"/>
    <dgm:cxn modelId="{8AE5D61C-E6BA-451A-AF05-A21488F41D11}" type="presParOf" srcId="{86ACA34C-10C1-4134-A85F-A598D0A5A977}" destId="{0AB5EB68-E267-49FC-A6DF-988D040AF825}" srcOrd="0" destOrd="0" presId="urn:microsoft.com/office/officeart/2005/8/layout/process1"/>
    <dgm:cxn modelId="{31C662B8-6AC3-40BF-B7DC-3D42AAEF14AD}" type="presParOf" srcId="{06D98043-BCAC-499E-8E6E-9ED0512F2067}" destId="{332523E8-53CB-4A24-AF1F-6EDE62070797}" srcOrd="4" destOrd="0" presId="urn:microsoft.com/office/officeart/2005/8/layout/process1"/>
    <dgm:cxn modelId="{FABAB8AE-EC48-428D-B30B-DCF20DEF3196}" type="presParOf" srcId="{06D98043-BCAC-499E-8E6E-9ED0512F2067}" destId="{50B6D32A-7529-4F3D-823B-187E3D297E04}" srcOrd="5" destOrd="0" presId="urn:microsoft.com/office/officeart/2005/8/layout/process1"/>
    <dgm:cxn modelId="{9E9AB45B-7D43-400D-9526-84E7212235AD}" type="presParOf" srcId="{50B6D32A-7529-4F3D-823B-187E3D297E04}" destId="{46ADF128-77FE-4147-AE59-BC841B5137D1}" srcOrd="0" destOrd="0" presId="urn:microsoft.com/office/officeart/2005/8/layout/process1"/>
    <dgm:cxn modelId="{31DDB1AF-CF5D-41AC-9215-46797E97881E}" type="presParOf" srcId="{06D98043-BCAC-499E-8E6E-9ED0512F2067}" destId="{B8A4EF4E-22B7-431E-AA6B-71FF6847DFE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64C43-B0D3-458B-9245-B763BDA426DD}">
      <dsp:nvSpPr>
        <dsp:cNvPr id="0" name=""/>
        <dsp:cNvSpPr/>
      </dsp:nvSpPr>
      <dsp:spPr>
        <a:xfrm>
          <a:off x="3320" y="35996"/>
          <a:ext cx="687247" cy="1288997"/>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a:latin typeface="Arial" panose="020B0604020202020204" pitchFamily="34" charset="0"/>
              <a:cs typeface="Arial" panose="020B0604020202020204" pitchFamily="34" charset="0"/>
            </a:rPr>
            <a:t>One or two thematic and/or cluster-based expert groups </a:t>
          </a:r>
        </a:p>
      </dsp:txBody>
      <dsp:txXfrm>
        <a:off x="23449" y="56125"/>
        <a:ext cx="646989" cy="1248739"/>
      </dsp:txXfrm>
    </dsp:sp>
    <dsp:sp modelId="{35D0F15D-3371-42DD-ADB9-C0C69E569B6C}">
      <dsp:nvSpPr>
        <dsp:cNvPr id="0" name=""/>
        <dsp:cNvSpPr/>
      </dsp:nvSpPr>
      <dsp:spPr>
        <a:xfrm>
          <a:off x="759292" y="595276"/>
          <a:ext cx="145696" cy="170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59292" y="629363"/>
        <a:ext cx="101987" cy="102263"/>
      </dsp:txXfrm>
    </dsp:sp>
    <dsp:sp modelId="{13C7C0AC-EF64-49D4-8CDF-F620CEE1C3A8}">
      <dsp:nvSpPr>
        <dsp:cNvPr id="0" name=""/>
        <dsp:cNvSpPr/>
      </dsp:nvSpPr>
      <dsp:spPr>
        <a:xfrm>
          <a:off x="965467" y="35996"/>
          <a:ext cx="687247" cy="1288997"/>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Additional thematic and/or cluster-based expert groups</a:t>
          </a:r>
        </a:p>
      </dsp:txBody>
      <dsp:txXfrm>
        <a:off x="985596" y="56125"/>
        <a:ext cx="646989" cy="1248739"/>
      </dsp:txXfrm>
    </dsp:sp>
    <dsp:sp modelId="{86ACA34C-10C1-4134-A85F-A598D0A5A977}">
      <dsp:nvSpPr>
        <dsp:cNvPr id="0" name=""/>
        <dsp:cNvSpPr/>
      </dsp:nvSpPr>
      <dsp:spPr>
        <a:xfrm>
          <a:off x="1721439" y="595276"/>
          <a:ext cx="145696" cy="170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21439" y="629363"/>
        <a:ext cx="101987" cy="102263"/>
      </dsp:txXfrm>
    </dsp:sp>
    <dsp:sp modelId="{332523E8-53CB-4A24-AF1F-6EDE62070797}">
      <dsp:nvSpPr>
        <dsp:cNvPr id="0" name=""/>
        <dsp:cNvSpPr/>
      </dsp:nvSpPr>
      <dsp:spPr>
        <a:xfrm>
          <a:off x="1927614" y="35996"/>
          <a:ext cx="687247" cy="1288997"/>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Small centralized office in a CAREC country</a:t>
          </a:r>
        </a:p>
      </dsp:txBody>
      <dsp:txXfrm>
        <a:off x="1947743" y="56125"/>
        <a:ext cx="646989" cy="1248739"/>
      </dsp:txXfrm>
    </dsp:sp>
    <dsp:sp modelId="{50B6D32A-7529-4F3D-823B-187E3D297E04}">
      <dsp:nvSpPr>
        <dsp:cNvPr id="0" name=""/>
        <dsp:cNvSpPr/>
      </dsp:nvSpPr>
      <dsp:spPr>
        <a:xfrm>
          <a:off x="2683586" y="595276"/>
          <a:ext cx="145696" cy="170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83586" y="629363"/>
        <a:ext cx="101987" cy="102263"/>
      </dsp:txXfrm>
    </dsp:sp>
    <dsp:sp modelId="{B8A4EF4E-22B7-431E-AA6B-71FF6847DFE7}">
      <dsp:nvSpPr>
        <dsp:cNvPr id="0" name=""/>
        <dsp:cNvSpPr/>
      </dsp:nvSpPr>
      <dsp:spPr>
        <a:xfrm>
          <a:off x="2889761" y="35996"/>
          <a:ext cx="687247" cy="1288997"/>
        </a:xfrm>
        <a:prstGeom prst="roundRect">
          <a:avLst>
            <a:gd name="adj" fmla="val 10000"/>
          </a:avLst>
        </a:prstGeom>
        <a:solidFill>
          <a:schemeClr val="lt1"/>
        </a:solidFill>
        <a:ln w="25400" cap="flat" cmpd="sng" algn="ctr">
          <a:solidFill>
            <a:schemeClr val="tx2"/>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Regional tourism agency</a:t>
          </a:r>
        </a:p>
      </dsp:txBody>
      <dsp:txXfrm>
        <a:off x="2909890" y="56125"/>
        <a:ext cx="646989" cy="12487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2D9A2-3941-F84F-8D07-1977B45EA268}" type="datetimeFigureOut">
              <a:rPr lang="en-US" smtClean="0"/>
              <a:t>6/6/23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6F916-C28C-ED45-811A-744DB773F331}" type="slidenum">
              <a:rPr lang="en-US" smtClean="0"/>
              <a:t>‹#›</a:t>
            </a:fld>
            <a:endParaRPr lang="en-US"/>
          </a:p>
        </p:txBody>
      </p:sp>
    </p:spTree>
    <p:extLst>
      <p:ext uri="{BB962C8B-B14F-4D97-AF65-F5344CB8AC3E}">
        <p14:creationId xmlns:p14="http://schemas.microsoft.com/office/powerpoint/2010/main" val="173568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A6F916-C28C-ED45-811A-744DB773F331}" type="slidenum">
              <a:rPr lang="en-US" smtClean="0"/>
              <a:t>1</a:t>
            </a:fld>
            <a:endParaRPr lang="en-US"/>
          </a:p>
        </p:txBody>
      </p:sp>
    </p:spTree>
    <p:extLst>
      <p:ext uri="{BB962C8B-B14F-4D97-AF65-F5344CB8AC3E}">
        <p14:creationId xmlns:p14="http://schemas.microsoft.com/office/powerpoint/2010/main" val="63570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10</a:t>
            </a:fld>
            <a:endParaRPr lang="en-US"/>
          </a:p>
        </p:txBody>
      </p:sp>
    </p:spTree>
    <p:extLst>
      <p:ext uri="{BB962C8B-B14F-4D97-AF65-F5344CB8AC3E}">
        <p14:creationId xmlns:p14="http://schemas.microsoft.com/office/powerpoint/2010/main" val="77267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0"/>
              </a:spcAft>
              <a:buSzPts val="1100"/>
              <a:buFont typeface="+mj-lt"/>
              <a:buNone/>
              <a:tabLst>
                <a:tab pos="45720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The TA aims to facilitate increased cooperation among CAREC countries to position the region as a globally attractive tourism destination, and has the following outputs.</a:t>
            </a:r>
          </a:p>
          <a:p>
            <a:pPr marL="0" marR="0" lvl="0" indent="0" algn="just">
              <a:spcBef>
                <a:spcPts val="0"/>
              </a:spcBef>
              <a:spcAft>
                <a:spcPts val="0"/>
              </a:spcAft>
              <a:buSzPts val="1100"/>
              <a:buFont typeface="+mj-lt"/>
              <a:buNone/>
              <a:tabLst>
                <a:tab pos="457200" algn="l"/>
              </a:tabLs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0"/>
              </a:spcAft>
              <a:buSzPts val="1100"/>
              <a:buFont typeface="Arial" panose="020B0604020202020204" pitchFamily="34" charset="0"/>
              <a:buChar char="•"/>
              <a:tabLst>
                <a:tab pos="45720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Output 1: CAREC tourism sector strategy developed, will set out a vision and a roadmap towards 2030, in alignment with CAREC countries’ tourism priorities. </a:t>
            </a:r>
          </a:p>
          <a:p>
            <a:pPr marL="285750" marR="0" lvl="0" indent="-285750" algn="just">
              <a:spcBef>
                <a:spcPts val="0"/>
              </a:spcBef>
              <a:spcAft>
                <a:spcPts val="0"/>
              </a:spcAft>
              <a:buSzPts val="1100"/>
              <a:buFont typeface="Arial" panose="020B0604020202020204" pitchFamily="34" charset="0"/>
              <a:buChar char="•"/>
              <a:tabLst>
                <a:tab pos="45720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Output 2: Regional tourism investment framework for 2021–2025 prepared, will complement the CAREC tourism strategy, with specific tourism projects to be implemented. </a:t>
            </a:r>
          </a:p>
          <a:p>
            <a:pPr marL="285750" marR="0" lvl="0" indent="-285750" algn="just">
              <a:spcBef>
                <a:spcPts val="0"/>
              </a:spcBef>
              <a:spcAft>
                <a:spcPts val="0"/>
              </a:spcAft>
              <a:buSzPts val="1100"/>
              <a:buFont typeface="Arial" panose="020B0604020202020204" pitchFamily="34" charset="0"/>
              <a:buChar char="•"/>
              <a:tabLst>
                <a:tab pos="45720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Output 3: Institutional capacity of tourism authorities and exchange of information enhanced, will support conducting workshops and training activities to enhance the capacity of governments for tourism planning and policy making, market research and collection and analysis of tourism statistics, and will promote information-sharing between public and private tourism stakeholders in the region, including through the development of a CAREC tourism portal. </a:t>
            </a:r>
          </a:p>
          <a:p>
            <a:pPr marL="285750" marR="0" lvl="0" indent="-285750" algn="just">
              <a:spcBef>
                <a:spcPts val="0"/>
              </a:spcBef>
              <a:spcAft>
                <a:spcPts val="0"/>
              </a:spcAft>
              <a:buSzPts val="1100"/>
              <a:buFont typeface="Arial" panose="020B0604020202020204" pitchFamily="34" charset="0"/>
              <a:buChar char="•"/>
              <a:tabLst>
                <a:tab pos="45720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Output 4: Development and implementation of common health and safety protocols and standards in consideration of the effects of the global COVID-19 pandemic on the tourism sector in CAREC countries. </a:t>
            </a:r>
          </a:p>
          <a:p>
            <a:endParaRPr lang="en-US"/>
          </a:p>
          <a:p>
            <a:endParaRPr lang="en-US"/>
          </a:p>
          <a:p>
            <a:r>
              <a:rPr lang="en-US"/>
              <a:t>Note: Total amount includes additional financing approved on 31 October 2022 for $750,000. Remaining uncommitted amount will be used to finance ongoing and additional activities outlined in the next slides. Initial TA amount at approval was $2 million. The TA has been extended until July 2024 (final extension). </a:t>
            </a:r>
          </a:p>
        </p:txBody>
      </p:sp>
      <p:sp>
        <p:nvSpPr>
          <p:cNvPr id="4" name="Slide Number Placeholder 3"/>
          <p:cNvSpPr>
            <a:spLocks noGrp="1"/>
          </p:cNvSpPr>
          <p:nvPr>
            <p:ph type="sldNum" sz="quarter" idx="5"/>
          </p:nvPr>
        </p:nvSpPr>
        <p:spPr/>
        <p:txBody>
          <a:bodyPr/>
          <a:lstStyle/>
          <a:p>
            <a:fld id="{77A6F916-C28C-ED45-811A-744DB773F331}" type="slidenum">
              <a:rPr lang="en-US" smtClean="0"/>
              <a:t>2</a:t>
            </a:fld>
            <a:endParaRPr lang="en-US"/>
          </a:p>
        </p:txBody>
      </p:sp>
    </p:spTree>
    <p:extLst>
      <p:ext uri="{BB962C8B-B14F-4D97-AF65-F5344CB8AC3E}">
        <p14:creationId xmlns:p14="http://schemas.microsoft.com/office/powerpoint/2010/main" val="309637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7A6F916-C28C-ED45-811A-744DB773F331}" type="slidenum">
              <a:rPr lang="en-US" smtClean="0"/>
              <a:t>3</a:t>
            </a:fld>
            <a:endParaRPr lang="en-US"/>
          </a:p>
        </p:txBody>
      </p:sp>
    </p:spTree>
    <p:extLst>
      <p:ext uri="{BB962C8B-B14F-4D97-AF65-F5344CB8AC3E}">
        <p14:creationId xmlns:p14="http://schemas.microsoft.com/office/powerpoint/2010/main" val="428638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4</a:t>
            </a:fld>
            <a:endParaRPr lang="en-US"/>
          </a:p>
        </p:txBody>
      </p:sp>
    </p:spTree>
    <p:extLst>
      <p:ext uri="{BB962C8B-B14F-4D97-AF65-F5344CB8AC3E}">
        <p14:creationId xmlns:p14="http://schemas.microsoft.com/office/powerpoint/2010/main" val="64303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5</a:t>
            </a:fld>
            <a:endParaRPr lang="en-US"/>
          </a:p>
        </p:txBody>
      </p:sp>
    </p:spTree>
    <p:extLst>
      <p:ext uri="{BB962C8B-B14F-4D97-AF65-F5344CB8AC3E}">
        <p14:creationId xmlns:p14="http://schemas.microsoft.com/office/powerpoint/2010/main" val="173725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6</a:t>
            </a:fld>
            <a:endParaRPr lang="en-US"/>
          </a:p>
        </p:txBody>
      </p:sp>
    </p:spTree>
    <p:extLst>
      <p:ext uri="{BB962C8B-B14F-4D97-AF65-F5344CB8AC3E}">
        <p14:creationId xmlns:p14="http://schemas.microsoft.com/office/powerpoint/2010/main" val="266063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7</a:t>
            </a:fld>
            <a:endParaRPr lang="en-US"/>
          </a:p>
        </p:txBody>
      </p:sp>
    </p:spTree>
    <p:extLst>
      <p:ext uri="{BB962C8B-B14F-4D97-AF65-F5344CB8AC3E}">
        <p14:creationId xmlns:p14="http://schemas.microsoft.com/office/powerpoint/2010/main" val="170355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8</a:t>
            </a:fld>
            <a:endParaRPr lang="en-US"/>
          </a:p>
        </p:txBody>
      </p:sp>
    </p:spTree>
    <p:extLst>
      <p:ext uri="{BB962C8B-B14F-4D97-AF65-F5344CB8AC3E}">
        <p14:creationId xmlns:p14="http://schemas.microsoft.com/office/powerpoint/2010/main" val="369360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6F916-C28C-ED45-811A-744DB773F331}" type="slidenum">
              <a:rPr lang="en-US" smtClean="0"/>
              <a:t>9</a:t>
            </a:fld>
            <a:endParaRPr lang="en-US"/>
          </a:p>
        </p:txBody>
      </p:sp>
    </p:spTree>
    <p:extLst>
      <p:ext uri="{BB962C8B-B14F-4D97-AF65-F5344CB8AC3E}">
        <p14:creationId xmlns:p14="http://schemas.microsoft.com/office/powerpoint/2010/main" val="2074558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CI-Deckblatt">
    <p:spTree>
      <p:nvGrpSpPr>
        <p:cNvPr id="1" name=""/>
        <p:cNvGrpSpPr/>
        <p:nvPr/>
      </p:nvGrpSpPr>
      <p:grpSpPr>
        <a:xfrm>
          <a:off x="0" y="0"/>
          <a:ext cx="0" cy="0"/>
          <a:chOff x="0" y="0"/>
          <a:chExt cx="0" cy="0"/>
        </a:xfrm>
      </p:grpSpPr>
      <p:sp>
        <p:nvSpPr>
          <p:cNvPr id="4" name="Textfeld 5">
            <a:extLst>
              <a:ext uri="{FF2B5EF4-FFF2-40B4-BE49-F238E27FC236}">
                <a16:creationId xmlns:a16="http://schemas.microsoft.com/office/drawing/2014/main" id="{0DB6712F-B365-DA4E-9CA0-74F337434899}"/>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7" name="Rectangle 6">
            <a:extLst>
              <a:ext uri="{FF2B5EF4-FFF2-40B4-BE49-F238E27FC236}">
                <a16:creationId xmlns:a16="http://schemas.microsoft.com/office/drawing/2014/main" id="{3658C7E3-76A5-0A4C-8984-F8DFF11A98F5}"/>
              </a:ext>
            </a:extLst>
          </p:cNvPr>
          <p:cNvSpPr/>
          <p:nvPr userDrawn="1"/>
        </p:nvSpPr>
        <p:spPr>
          <a:xfrm>
            <a:off x="1236134" y="6289666"/>
            <a:ext cx="9719733" cy="253916"/>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Internal Project Team Presentation 18.03.2022</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5B847656-5D52-9A4B-B1EB-E2E8AE0F4EF9}"/>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5FD1140-DA54-8347-AFA1-BDF7FE506B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3" name="Picture 12">
            <a:extLst>
              <a:ext uri="{FF2B5EF4-FFF2-40B4-BE49-F238E27FC236}">
                <a16:creationId xmlns:a16="http://schemas.microsoft.com/office/drawing/2014/main" id="{4A968EF2-CDB3-C347-8A50-E693D12EC8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Tree>
    <p:extLst>
      <p:ext uri="{BB962C8B-B14F-4D97-AF65-F5344CB8AC3E}">
        <p14:creationId xmlns:p14="http://schemas.microsoft.com/office/powerpoint/2010/main" val="167079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7D8F-5BE9-4D23-9631-D6C9872ABBD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CE30A21-199D-41AE-986B-912EEC5C153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84E13F-3AC2-449B-95DD-FFF97B14C5DF}"/>
              </a:ext>
            </a:extLst>
          </p:cNvPr>
          <p:cNvSpPr>
            <a:spLocks noGrp="1"/>
          </p:cNvSpPr>
          <p:nvPr>
            <p:ph type="dt" sz="half" idx="10"/>
          </p:nvPr>
        </p:nvSpPr>
        <p:spPr/>
        <p:txBody>
          <a:bodyPr/>
          <a:lstStyle/>
          <a:p>
            <a:fld id="{B93C1636-BFF2-4E35-8CF1-9054137052FA}" type="datetimeFigureOut">
              <a:rPr lang="en-US" smtClean="0"/>
              <a:t>6/6/23</a:t>
            </a:fld>
            <a:endParaRPr lang="en-US"/>
          </a:p>
        </p:txBody>
      </p:sp>
      <p:sp>
        <p:nvSpPr>
          <p:cNvPr id="5" name="Footer Placeholder 4">
            <a:extLst>
              <a:ext uri="{FF2B5EF4-FFF2-40B4-BE49-F238E27FC236}">
                <a16:creationId xmlns:a16="http://schemas.microsoft.com/office/drawing/2014/main" id="{29D36630-6B32-4077-B5CD-056373AE0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AA0D3-6DEB-4D29-92D4-105C2A09BAC6}"/>
              </a:ext>
            </a:extLst>
          </p:cNvPr>
          <p:cNvSpPr>
            <a:spLocks noGrp="1"/>
          </p:cNvSpPr>
          <p:nvPr>
            <p:ph type="sldNum" sz="quarter" idx="12"/>
          </p:nvPr>
        </p:nvSpPr>
        <p:spPr/>
        <p:txBody>
          <a:bodyPr/>
          <a:lstStyle/>
          <a:p>
            <a:fld id="{45983321-851B-4985-8465-6B8C616931D9}" type="slidenum">
              <a:rPr lang="en-US" smtClean="0"/>
              <a:t>‹#›</a:t>
            </a:fld>
            <a:endParaRPr lang="en-US"/>
          </a:p>
        </p:txBody>
      </p:sp>
    </p:spTree>
    <p:extLst>
      <p:ext uri="{BB962C8B-B14F-4D97-AF65-F5344CB8AC3E}">
        <p14:creationId xmlns:p14="http://schemas.microsoft.com/office/powerpoint/2010/main" val="142776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434420672"/>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43697376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95975265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096992845"/>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70600735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4974571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51228262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6" name="Objekt 5" hidden="1"/>
                      <p:cNvPicPr/>
                      <p:nvPr/>
                    </p:nvPicPr>
                    <p:blipFill>
                      <a:blip r:embed="rId4"/>
                      <a:stretch>
                        <a:fillRect/>
                      </a:stretch>
                    </p:blipFill>
                    <p:spPr>
                      <a:xfrm>
                        <a:off x="2119"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3314904678"/>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tiff"/><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tiff"/><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tiff"/><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tiff"/><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4"/>
            </p:custDataLst>
            <p:extLst>
              <p:ext uri="{D42A27DB-BD31-4B8C-83A1-F6EECF244321}">
                <p14:modId xmlns:p14="http://schemas.microsoft.com/office/powerpoint/2010/main" val="196694483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22D026E-9ADA-18DF-069E-5F168E57CB86}"/>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708840148"/>
      </p:ext>
    </p:extLst>
  </p:cSld>
  <p:clrMap bg1="lt1" tx1="dk1" bg2="lt2" tx2="dk2" accent1="accent1" accent2="accent2" accent3="accent3" accent4="accent4" accent5="accent5" accent6="accent6" hlink="hlink" folHlink="folHlink"/>
  <p:sldLayoutIdLst>
    <p:sldLayoutId id="2147483661" r:id="rId1"/>
    <p:sldLayoutId id="214748367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25260006"/>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58" name="Textfeld 5"/>
          <p:cNvSpPr txBox="1"/>
          <p:nvPr/>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cxnSp>
        <p:nvCxnSpPr>
          <p:cNvPr id="10" name="Straight Connector 9">
            <a:extLst>
              <a:ext uri="{FF2B5EF4-FFF2-40B4-BE49-F238E27FC236}">
                <a16:creationId xmlns:a16="http://schemas.microsoft.com/office/drawing/2014/main" id="{61F07C67-E083-A540-BC56-3375020CD3DA}"/>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F843477-1516-A645-B0AA-37EF0D40A3FD}"/>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6F15C6CD-DA8F-3C43-912F-1517EFD0D5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6" name="Picture 15">
            <a:extLst>
              <a:ext uri="{FF2B5EF4-FFF2-40B4-BE49-F238E27FC236}">
                <a16:creationId xmlns:a16="http://schemas.microsoft.com/office/drawing/2014/main" id="{817417D0-37DF-8040-86DB-C8EF5235D4D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3A341A6-E333-9759-2119-DD3410D12535}"/>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151327183"/>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38417339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2" name="Textfeld 5">
            <a:extLst>
              <a:ext uri="{FF2B5EF4-FFF2-40B4-BE49-F238E27FC236}">
                <a16:creationId xmlns:a16="http://schemas.microsoft.com/office/drawing/2014/main" id="{5F6F7542-B8F8-9842-8124-FCA7E7B1B2E7}"/>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7" name="Rectangle 16">
            <a:extLst>
              <a:ext uri="{FF2B5EF4-FFF2-40B4-BE49-F238E27FC236}">
                <a16:creationId xmlns:a16="http://schemas.microsoft.com/office/drawing/2014/main" id="{7F4C6F91-89D7-6747-8573-C16CA570ECD5}"/>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49FE4877-80E4-3F43-8B39-202366A328F4}"/>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36E9AAD-7865-104A-912B-998CE235972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20" name="Picture 19">
            <a:extLst>
              <a:ext uri="{FF2B5EF4-FFF2-40B4-BE49-F238E27FC236}">
                <a16:creationId xmlns:a16="http://schemas.microsoft.com/office/drawing/2014/main" id="{BA292A8C-9724-664E-80B0-CD6DD57190E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8718E547-069F-D913-903F-9DDCE198C898}"/>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4930828"/>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6407837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638F424A-B367-4E4C-B820-A6F6E5E9AE0A}"/>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5" name="Rectangle 14">
            <a:extLst>
              <a:ext uri="{FF2B5EF4-FFF2-40B4-BE49-F238E27FC236}">
                <a16:creationId xmlns:a16="http://schemas.microsoft.com/office/drawing/2014/main" id="{CB7C79BC-87A8-E548-8F17-E22717F63A1A}"/>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03F9225E-DC65-2C41-AA2B-4C87C8C4E2B6}"/>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648C223-B95D-0E40-817F-DC78BB6E436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A9527615-9971-8248-8BC5-A660B610D0F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B63B8DA3-F267-A18B-EC22-0C79863EDAC9}"/>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567769123"/>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25899476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7" name="Objekt 6" hidden="1"/>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id="{387B9C6B-9150-4342-A304-BED95D1486A1}"/>
              </a:ext>
            </a:extLst>
          </p:cNvPr>
          <p:cNvSpPr txBox="1"/>
          <p:nvPr userDrawn="1"/>
        </p:nvSpPr>
        <p:spPr>
          <a:xfrm>
            <a:off x="11645881" y="6597443"/>
            <a:ext cx="338554"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a:solidFill>
                <a:srgbClr val="566367"/>
              </a:solidFill>
            </a:endParaRPr>
          </a:p>
        </p:txBody>
      </p:sp>
      <p:sp>
        <p:nvSpPr>
          <p:cNvPr id="14" name="Rectangle 13">
            <a:extLst>
              <a:ext uri="{FF2B5EF4-FFF2-40B4-BE49-F238E27FC236}">
                <a16:creationId xmlns:a16="http://schemas.microsoft.com/office/drawing/2014/main" id="{1043151D-746E-844F-B92C-D4B023AA0B84}"/>
              </a:ext>
            </a:extLst>
          </p:cNvPr>
          <p:cNvSpPr/>
          <p:nvPr userDrawn="1"/>
        </p:nvSpPr>
        <p:spPr>
          <a:xfrm>
            <a:off x="1236134" y="6289666"/>
            <a:ext cx="9719733" cy="430887"/>
          </a:xfrm>
          <a:prstGeom prst="rect">
            <a:avLst/>
          </a:prstGeom>
        </p:spPr>
        <p:txBody>
          <a:bodyPr wrap="square">
            <a:spAutoFit/>
          </a:bodyPr>
          <a:lstStyle/>
          <a:p>
            <a:pPr algn="ctr"/>
            <a:r>
              <a:rPr lang="en-US" sz="1050" b="1" kern="120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a:solidFill>
                <a:schemeClr val="tx1"/>
              </a:solidFill>
              <a:effectLst/>
              <a:latin typeface="Arial" panose="020B0604020202020204" pitchFamily="34" charset="0"/>
              <a:ea typeface="+mn-ea"/>
              <a:cs typeface="Arial" panose="020B0604020202020204" pitchFamily="34" charset="0"/>
            </a:endParaRPr>
          </a:p>
          <a:p>
            <a:pPr algn="ctr"/>
            <a:r>
              <a:rPr lang="en-US" sz="1050" b="1" kern="120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AF90F36D-6D8B-614A-9FD6-B9524C97582D}"/>
              </a:ext>
            </a:extLst>
          </p:cNvPr>
          <p:cNvCxnSpPr>
            <a:cxnSpLocks/>
          </p:cNvCxnSpPr>
          <p:nvPr userDrawn="1"/>
        </p:nvCxnSpPr>
        <p:spPr>
          <a:xfrm>
            <a:off x="208127" y="669118"/>
            <a:ext cx="11717980"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C8D04A1-9E64-7247-82B4-AFA78F97248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179841" y="61197"/>
            <a:ext cx="804033" cy="603025"/>
          </a:xfrm>
          <a:prstGeom prst="rect">
            <a:avLst/>
          </a:prstGeom>
        </p:spPr>
      </p:pic>
      <p:pic>
        <p:nvPicPr>
          <p:cNvPr id="19" name="Picture 18">
            <a:extLst>
              <a:ext uri="{FF2B5EF4-FFF2-40B4-BE49-F238E27FC236}">
                <a16:creationId xmlns:a16="http://schemas.microsoft.com/office/drawing/2014/main" id="{CA6969BA-B669-F04B-9655-1B7CC3233EC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8127" y="61197"/>
            <a:ext cx="734623" cy="550967"/>
          </a:xfrm>
          <a:prstGeom prst="rect">
            <a:avLst/>
          </a:prstGeom>
        </p:spPr>
      </p:pic>
      <p:sp>
        <p:nvSpPr>
          <p:cNvPr id="3" name="TextBox 2">
            <a:extLst>
              <a:ext uri="{FF2B5EF4-FFF2-40B4-BE49-F238E27FC236}">
                <a16:creationId xmlns:a16="http://schemas.microsoft.com/office/drawing/2014/main" id="{C9514545-46C8-2AA7-DC07-79A9CC8B5082}"/>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49928523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emf"/><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EA53B6-2983-4E9A-BE3E-539DC9047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983" y="379151"/>
            <a:ext cx="919498" cy="919498"/>
          </a:xfrm>
          <a:prstGeom prst="rect">
            <a:avLst/>
          </a:prstGeom>
        </p:spPr>
      </p:pic>
      <p:pic>
        <p:nvPicPr>
          <p:cNvPr id="2" name="Picture 1">
            <a:extLst>
              <a:ext uri="{FF2B5EF4-FFF2-40B4-BE49-F238E27FC236}">
                <a16:creationId xmlns:a16="http://schemas.microsoft.com/office/drawing/2014/main" id="{D23EE729-96C6-41EA-929D-7155E0878D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6809" y="221688"/>
            <a:ext cx="1076961" cy="1076961"/>
          </a:xfrm>
          <a:prstGeom prst="rect">
            <a:avLst/>
          </a:prstGeom>
        </p:spPr>
      </p:pic>
      <p:sp>
        <p:nvSpPr>
          <p:cNvPr id="3" name="Rounded Rectangle 5">
            <a:extLst>
              <a:ext uri="{FF2B5EF4-FFF2-40B4-BE49-F238E27FC236}">
                <a16:creationId xmlns:a16="http://schemas.microsoft.com/office/drawing/2014/main" id="{45FC0D34-2E36-42A2-AE9E-BD858C5199A1}"/>
              </a:ext>
            </a:extLst>
          </p:cNvPr>
          <p:cNvSpPr/>
          <p:nvPr/>
        </p:nvSpPr>
        <p:spPr>
          <a:xfrm>
            <a:off x="812732" y="1669708"/>
            <a:ext cx="4734560" cy="175929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002060"/>
                </a:solidFill>
                <a:latin typeface="Roboto"/>
              </a:rPr>
              <a:t>CAREC Tourism Priority Projects </a:t>
            </a:r>
          </a:p>
        </p:txBody>
      </p:sp>
      <p:sp>
        <p:nvSpPr>
          <p:cNvPr id="5" name="TextBox 4">
            <a:extLst>
              <a:ext uri="{FF2B5EF4-FFF2-40B4-BE49-F238E27FC236}">
                <a16:creationId xmlns:a16="http://schemas.microsoft.com/office/drawing/2014/main" id="{22E3AF2F-209D-9770-3078-3A75C4E0015C}"/>
              </a:ext>
            </a:extLst>
          </p:cNvPr>
          <p:cNvSpPr txBox="1"/>
          <p:nvPr/>
        </p:nvSpPr>
        <p:spPr>
          <a:xfrm>
            <a:off x="227263" y="4449759"/>
            <a:ext cx="4159680" cy="646331"/>
          </a:xfrm>
          <a:prstGeom prst="rect">
            <a:avLst/>
          </a:prstGeom>
          <a:noFill/>
        </p:spPr>
        <p:txBody>
          <a:bodyPr wrap="square">
            <a:spAutoFit/>
          </a:bodyPr>
          <a:lstStyle/>
          <a:p>
            <a:pPr algn="ctr"/>
            <a:r>
              <a:rPr lang="en-US" sz="1800" b="1" dirty="0">
                <a:solidFill>
                  <a:srgbClr val="002060"/>
                </a:solidFill>
                <a:latin typeface="Roboto"/>
              </a:rPr>
              <a:t>Senior Officials’ Meeting to be held on 13-14 June 2023, Tbilisi, Georgia</a:t>
            </a:r>
          </a:p>
        </p:txBody>
      </p:sp>
      <p:pic>
        <p:nvPicPr>
          <p:cNvPr id="4" name="Picture 3">
            <a:extLst>
              <a:ext uri="{FF2B5EF4-FFF2-40B4-BE49-F238E27FC236}">
                <a16:creationId xmlns:a16="http://schemas.microsoft.com/office/drawing/2014/main" id="{46F6A20A-FBBC-A14F-5A29-10ED5D8D96FA}"/>
              </a:ext>
            </a:extLst>
          </p:cNvPr>
          <p:cNvPicPr>
            <a:picLocks noChangeAspect="1"/>
          </p:cNvPicPr>
          <p:nvPr/>
        </p:nvPicPr>
        <p:blipFill>
          <a:blip r:embed="rId5"/>
          <a:stretch>
            <a:fillRect/>
          </a:stretch>
        </p:blipFill>
        <p:spPr>
          <a:xfrm>
            <a:off x="4192337" y="119083"/>
            <a:ext cx="7772400" cy="6517229"/>
          </a:xfrm>
          <a:prstGeom prst="rect">
            <a:avLst/>
          </a:prstGeom>
        </p:spPr>
      </p:pic>
    </p:spTree>
    <p:extLst>
      <p:ext uri="{BB962C8B-B14F-4D97-AF65-F5344CB8AC3E}">
        <p14:creationId xmlns:p14="http://schemas.microsoft.com/office/powerpoint/2010/main" val="190590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7C7F8C7-83C4-8D25-FDB1-7C7358E20790}"/>
              </a:ext>
            </a:extLst>
          </p:cNvPr>
          <p:cNvSpPr txBox="1"/>
          <p:nvPr/>
        </p:nvSpPr>
        <p:spPr>
          <a:xfrm>
            <a:off x="164357" y="975136"/>
            <a:ext cx="11768312" cy="646331"/>
          </a:xfrm>
          <a:prstGeom prst="rect">
            <a:avLst/>
          </a:prstGeom>
          <a:noFill/>
        </p:spPr>
        <p:txBody>
          <a:bodyPr wrap="square">
            <a:spAutoFit/>
          </a:bodyPr>
          <a:lstStyle/>
          <a:p>
            <a:r>
              <a:rPr lang="en-GB" dirty="0"/>
              <a:t>There are</a:t>
            </a:r>
            <a:r>
              <a:rPr lang="en-GB" b="1" dirty="0"/>
              <a:t> two </a:t>
            </a:r>
            <a:r>
              <a:rPr lang="en-GB" dirty="0"/>
              <a:t>distinct</a:t>
            </a:r>
            <a:r>
              <a:rPr lang="en-GB" b="1" dirty="0"/>
              <a:t> options to consider: (</a:t>
            </a:r>
            <a:r>
              <a:rPr lang="en-GB" b="1" dirty="0" err="1"/>
              <a:t>i</a:t>
            </a:r>
            <a:r>
              <a:rPr lang="en-GB" b="1" dirty="0"/>
              <a:t>) countries’ budgets; and (ii) the development of own revenues supported by the countries’ actions.</a:t>
            </a:r>
          </a:p>
        </p:txBody>
      </p:sp>
      <p:sp>
        <p:nvSpPr>
          <p:cNvPr id="28" name="TextBox 27">
            <a:extLst>
              <a:ext uri="{FF2B5EF4-FFF2-40B4-BE49-F238E27FC236}">
                <a16:creationId xmlns:a16="http://schemas.microsoft.com/office/drawing/2014/main" id="{30C1C07D-A4C1-EB0C-7E9C-37970B7E0ED4}"/>
              </a:ext>
            </a:extLst>
          </p:cNvPr>
          <p:cNvSpPr txBox="1"/>
          <p:nvPr/>
        </p:nvSpPr>
        <p:spPr>
          <a:xfrm>
            <a:off x="164357" y="69051"/>
            <a:ext cx="11126912" cy="523220"/>
          </a:xfrm>
          <a:prstGeom prst="rect">
            <a:avLst/>
          </a:prstGeom>
          <a:noFill/>
        </p:spPr>
        <p:txBody>
          <a:bodyPr wrap="square" rtlCol="0">
            <a:spAutoFit/>
          </a:bodyPr>
          <a:lstStyle/>
          <a:p>
            <a:r>
              <a:rPr lang="en-US" sz="2800" b="1" dirty="0">
                <a:solidFill>
                  <a:srgbClr val="002060"/>
                </a:solidFill>
                <a:latin typeface="Roboto"/>
                <a:cs typeface="Arial" panose="020B0604020202020204" pitchFamily="34" charset="0"/>
              </a:rPr>
              <a:t>Sustainability of CAREC Tourism and funding </a:t>
            </a:r>
          </a:p>
        </p:txBody>
      </p:sp>
      <p:sp>
        <p:nvSpPr>
          <p:cNvPr id="29" name="TextBox 28">
            <a:extLst>
              <a:ext uri="{FF2B5EF4-FFF2-40B4-BE49-F238E27FC236}">
                <a16:creationId xmlns:a16="http://schemas.microsoft.com/office/drawing/2014/main" id="{4B89FBF8-9E97-03DF-3121-314FC9EADB03}"/>
              </a:ext>
            </a:extLst>
          </p:cNvPr>
          <p:cNvSpPr txBox="1"/>
          <p:nvPr/>
        </p:nvSpPr>
        <p:spPr>
          <a:xfrm>
            <a:off x="164357" y="647781"/>
            <a:ext cx="4331443" cy="400110"/>
          </a:xfrm>
          <a:prstGeom prst="rect">
            <a:avLst/>
          </a:prstGeom>
          <a:noFill/>
        </p:spPr>
        <p:txBody>
          <a:bodyPr wrap="square">
            <a:spAutoFit/>
          </a:bodyPr>
          <a:lstStyle/>
          <a:p>
            <a:pPr>
              <a:spcAft>
                <a:spcPts val="60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Funding of CAREC Tourism</a:t>
            </a:r>
            <a:endParaRPr lang="en-US" sz="20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D8581F1-5C71-708F-EDB7-D264313498F2}"/>
              </a:ext>
            </a:extLst>
          </p:cNvPr>
          <p:cNvSpPr txBox="1"/>
          <p:nvPr/>
        </p:nvSpPr>
        <p:spPr>
          <a:xfrm>
            <a:off x="5727813" y="2644170"/>
            <a:ext cx="6204856" cy="2893100"/>
          </a:xfrm>
          <a:prstGeom prst="rect">
            <a:avLst/>
          </a:prstGeom>
          <a:noFill/>
        </p:spPr>
        <p:txBody>
          <a:bodyPr wrap="square">
            <a:spAutoFit/>
          </a:bodyPr>
          <a:lstStyle>
            <a:defPPr>
              <a:defRPr lang="en-US"/>
            </a:defPPr>
            <a:lvl1pPr>
              <a:defRPr sz="1600" b="1">
                <a:latin typeface="Arial" panose="020B0604020202020204" pitchFamily="34" charset="0"/>
                <a:cs typeface="Arial" panose="020B0604020202020204" pitchFamily="34" charset="0"/>
              </a:defRPr>
            </a:lvl1pPr>
          </a:lstStyle>
          <a:p>
            <a:pPr marL="285750" indent="-285750" algn="just">
              <a:spcAft>
                <a:spcPts val="800"/>
              </a:spcAft>
              <a:buFont typeface="Arial" panose="020B0604020202020204" pitchFamily="34" charset="0"/>
              <a:buChar char="•"/>
            </a:pPr>
            <a:r>
              <a:rPr lang="en-GB" b="0" dirty="0"/>
              <a:t>The own revenues model defines revenues </a:t>
            </a:r>
          </a:p>
          <a:p>
            <a:pPr marL="889000" lvl="1" indent="-431800" algn="just">
              <a:spcAft>
                <a:spcPts val="800"/>
              </a:spcAft>
              <a:buFont typeface="Apple Symbols" panose="02000000000000000000" pitchFamily="2" charset="-79"/>
              <a:buChar char="⎯"/>
            </a:pPr>
            <a:r>
              <a:rPr lang="en-GB" b="0" dirty="0"/>
              <a:t>Fees</a:t>
            </a:r>
          </a:p>
          <a:p>
            <a:pPr marL="889000" lvl="1" indent="-431800" algn="just">
              <a:spcAft>
                <a:spcPts val="800"/>
              </a:spcAft>
              <a:buFont typeface="Apple Symbols" panose="02000000000000000000" pitchFamily="2" charset="-79"/>
              <a:buChar char="⎯"/>
            </a:pPr>
            <a:r>
              <a:rPr lang="en-GB" b="0" dirty="0"/>
              <a:t>Advertising</a:t>
            </a:r>
          </a:p>
          <a:p>
            <a:pPr marL="889000" lvl="1" indent="-431800" algn="just">
              <a:spcAft>
                <a:spcPts val="800"/>
              </a:spcAft>
              <a:buFont typeface="Apple Symbols" panose="02000000000000000000" pitchFamily="2" charset="-79"/>
              <a:buChar char="⎯"/>
            </a:pPr>
            <a:r>
              <a:rPr lang="en-GB" b="0" dirty="0"/>
              <a:t>Originating from activities on which all member countries collaborate through enforcement </a:t>
            </a:r>
          </a:p>
          <a:p>
            <a:pPr marL="1346200" lvl="2" indent="-431800" algn="just">
              <a:spcAft>
                <a:spcPts val="800"/>
              </a:spcAft>
              <a:buFont typeface="Wingdings" pitchFamily="2" charset="2"/>
              <a:buChar char="Ø"/>
            </a:pPr>
            <a:r>
              <a:rPr lang="en-GB" b="0" dirty="0"/>
              <a:t>A common TVET certificate’s annual fee</a:t>
            </a:r>
          </a:p>
          <a:p>
            <a:pPr marL="1346200" lvl="2" indent="-431800" algn="just">
              <a:spcAft>
                <a:spcPts val="800"/>
              </a:spcAft>
              <a:buFont typeface="Wingdings" pitchFamily="2" charset="2"/>
              <a:buChar char="Ø"/>
            </a:pPr>
            <a:r>
              <a:rPr lang="en-GB" b="0" dirty="0"/>
              <a:t>A common quality of service label annual fee</a:t>
            </a:r>
          </a:p>
          <a:p>
            <a:pPr marL="1346200" lvl="2" indent="-431800" algn="just">
              <a:spcAft>
                <a:spcPts val="800"/>
              </a:spcAft>
              <a:buFont typeface="Wingdings" pitchFamily="2" charset="2"/>
              <a:buChar char="Ø"/>
            </a:pPr>
            <a:r>
              <a:rPr lang="en-GB" b="0" dirty="0"/>
              <a:t>etc. </a:t>
            </a:r>
          </a:p>
        </p:txBody>
      </p:sp>
      <p:sp>
        <p:nvSpPr>
          <p:cNvPr id="5" name="Rounded Rectangle 4">
            <a:extLst>
              <a:ext uri="{FF2B5EF4-FFF2-40B4-BE49-F238E27FC236}">
                <a16:creationId xmlns:a16="http://schemas.microsoft.com/office/drawing/2014/main" id="{B69462BC-5316-9C23-D041-FE427EBC8C88}"/>
              </a:ext>
            </a:extLst>
          </p:cNvPr>
          <p:cNvSpPr/>
          <p:nvPr/>
        </p:nvSpPr>
        <p:spPr>
          <a:xfrm>
            <a:off x="239648" y="1839683"/>
            <a:ext cx="5093443" cy="646331"/>
          </a:xfrm>
          <a:prstGeom prst="roundRect">
            <a:avLst/>
          </a:prstGeom>
          <a:solidFill>
            <a:srgbClr val="00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Option 1: Countries’ budgets</a:t>
            </a:r>
          </a:p>
        </p:txBody>
      </p:sp>
      <p:sp>
        <p:nvSpPr>
          <p:cNvPr id="12" name="Rounded Rectangle 11">
            <a:extLst>
              <a:ext uri="{FF2B5EF4-FFF2-40B4-BE49-F238E27FC236}">
                <a16:creationId xmlns:a16="http://schemas.microsoft.com/office/drawing/2014/main" id="{DF406169-E6E9-3FAB-65C1-F985303C42C0}"/>
              </a:ext>
            </a:extLst>
          </p:cNvPr>
          <p:cNvSpPr/>
          <p:nvPr/>
        </p:nvSpPr>
        <p:spPr>
          <a:xfrm>
            <a:off x="5606144" y="1839683"/>
            <a:ext cx="6227284" cy="646331"/>
          </a:xfrm>
          <a:prstGeom prst="roundRect">
            <a:avLst/>
          </a:prstGeom>
          <a:solidFill>
            <a:srgbClr val="00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Option 2: development of own revenues supported by the countries’ actions</a:t>
            </a:r>
          </a:p>
        </p:txBody>
      </p:sp>
      <p:sp>
        <p:nvSpPr>
          <p:cNvPr id="15" name="TextBox 14">
            <a:extLst>
              <a:ext uri="{FF2B5EF4-FFF2-40B4-BE49-F238E27FC236}">
                <a16:creationId xmlns:a16="http://schemas.microsoft.com/office/drawing/2014/main" id="{4C620022-0787-A506-0FEE-D1201A2D6BC0}"/>
              </a:ext>
            </a:extLst>
          </p:cNvPr>
          <p:cNvSpPr txBox="1"/>
          <p:nvPr/>
        </p:nvSpPr>
        <p:spPr>
          <a:xfrm>
            <a:off x="259331" y="2644170"/>
            <a:ext cx="5073760" cy="1672253"/>
          </a:xfrm>
          <a:prstGeom prst="rect">
            <a:avLst/>
          </a:prstGeom>
          <a:noFill/>
        </p:spPr>
        <p:txBody>
          <a:bodyPr wrap="square">
            <a:spAutoFit/>
          </a:bodyPr>
          <a:lstStyle>
            <a:defPPr>
              <a:defRPr lang="en-US"/>
            </a:defPPr>
            <a:lvl1pPr marL="285750" indent="-285750" algn="just">
              <a:spcAft>
                <a:spcPts val="800"/>
              </a:spcAft>
              <a:buFont typeface="Arial" panose="020B0604020202020204" pitchFamily="34" charset="0"/>
              <a:buChar char="•"/>
              <a:defRPr sz="1600" b="0">
                <a:latin typeface="Arial" panose="020B0604020202020204" pitchFamily="34" charset="0"/>
                <a:cs typeface="Arial" panose="020B0604020202020204" pitchFamily="34" charset="0"/>
              </a:defRPr>
            </a:lvl1pPr>
            <a:lvl2pPr marL="889000" lvl="1" indent="-431800" algn="just">
              <a:spcAft>
                <a:spcPts val="800"/>
              </a:spcAft>
              <a:buFont typeface="Apple Symbols" panose="02000000000000000000" pitchFamily="2" charset="-79"/>
              <a:buChar char="⎯"/>
              <a:defRPr b="0"/>
            </a:lvl2pPr>
            <a:lvl3pPr marL="1346200" lvl="2" indent="-431800" algn="just">
              <a:spcAft>
                <a:spcPts val="800"/>
              </a:spcAft>
              <a:buFont typeface="Wingdings" pitchFamily="2" charset="2"/>
              <a:buChar char="Ø"/>
              <a:defRPr b="0"/>
            </a:lvl3pPr>
          </a:lstStyle>
          <a:p>
            <a:r>
              <a:rPr lang="en-US" dirty="0"/>
              <a:t>Consists of contributions from the member countries to the budget of the CTCO activities and TFPG venues</a:t>
            </a:r>
          </a:p>
          <a:p>
            <a:r>
              <a:rPr lang="en-GB" dirty="0"/>
              <a:t>The annual </a:t>
            </a:r>
            <a:r>
              <a:rPr lang="en-GB" b="1" dirty="0"/>
              <a:t>monetary contribution </a:t>
            </a:r>
            <a:r>
              <a:rPr lang="en-GB" dirty="0"/>
              <a:t>and the associated </a:t>
            </a:r>
            <a:r>
              <a:rPr lang="en-GB" b="1" dirty="0"/>
              <a:t>criteria</a:t>
            </a:r>
            <a:r>
              <a:rPr lang="en-GB" dirty="0"/>
              <a:t> should be decided during the </a:t>
            </a:r>
            <a:r>
              <a:rPr lang="en-GB" b="1" dirty="0"/>
              <a:t>Senior Officials Meeting of June 2023</a:t>
            </a:r>
            <a:endParaRPr lang="en-GB" dirty="0"/>
          </a:p>
        </p:txBody>
      </p:sp>
      <p:sp>
        <p:nvSpPr>
          <p:cNvPr id="17" name="TextBox 16">
            <a:extLst>
              <a:ext uri="{FF2B5EF4-FFF2-40B4-BE49-F238E27FC236}">
                <a16:creationId xmlns:a16="http://schemas.microsoft.com/office/drawing/2014/main" id="{3FA1BE4A-B2CA-EED8-783D-0EDB2BBC7827}"/>
              </a:ext>
            </a:extLst>
          </p:cNvPr>
          <p:cNvSpPr txBox="1"/>
          <p:nvPr/>
        </p:nvSpPr>
        <p:spPr>
          <a:xfrm>
            <a:off x="360299" y="5882864"/>
            <a:ext cx="11473129" cy="584775"/>
          </a:xfrm>
          <a:prstGeom prst="rect">
            <a:avLst/>
          </a:prstGeom>
          <a:solidFill>
            <a:schemeClr val="bg1">
              <a:lumMod val="95000"/>
            </a:schemeClr>
          </a:solidFill>
        </p:spPr>
        <p:txBody>
          <a:bodyPr wrap="square">
            <a:spAutoFit/>
          </a:bodyPr>
          <a:lstStyle>
            <a:defPPr>
              <a:defRPr lang="en-US"/>
            </a:defPPr>
            <a:lvl1pPr marL="285750" indent="-285750" algn="just">
              <a:spcAft>
                <a:spcPts val="800"/>
              </a:spcAft>
              <a:buFont typeface="Arial" panose="020B0604020202020204" pitchFamily="34" charset="0"/>
              <a:buChar char="•"/>
              <a:defRPr sz="1600" b="0">
                <a:latin typeface="Arial" panose="020B0604020202020204" pitchFamily="34" charset="0"/>
                <a:cs typeface="Arial" panose="020B0604020202020204" pitchFamily="34" charset="0"/>
              </a:defRPr>
            </a:lvl1pPr>
            <a:lvl2pPr marL="889000" lvl="1" indent="-431800" algn="just">
              <a:spcAft>
                <a:spcPts val="800"/>
              </a:spcAft>
              <a:buFont typeface="Apple Symbols" panose="02000000000000000000" pitchFamily="2" charset="-79"/>
              <a:buChar char="⎯"/>
              <a:defRPr b="0"/>
            </a:lvl2pPr>
            <a:lvl3pPr marL="1346200" lvl="2" indent="-431800" algn="just">
              <a:spcAft>
                <a:spcPts val="800"/>
              </a:spcAft>
              <a:buFont typeface="Wingdings" pitchFamily="2" charset="2"/>
              <a:buChar char="Ø"/>
              <a:defRPr b="0"/>
            </a:lvl3pPr>
          </a:lstStyle>
          <a:p>
            <a:pPr marL="0" indent="0">
              <a:buNone/>
            </a:pPr>
            <a:r>
              <a:rPr lang="en-US" b="1" dirty="0">
                <a:solidFill>
                  <a:srgbClr val="002060"/>
                </a:solidFill>
              </a:rPr>
              <a:t>Possible to have the difference between the revenues and costs be covered by the countries’ budgets or returned in case of higher revenues than costs</a:t>
            </a:r>
            <a:endParaRPr lang="en-PT" b="1" dirty="0">
              <a:solidFill>
                <a:srgbClr val="002060"/>
              </a:solidFill>
            </a:endParaRPr>
          </a:p>
        </p:txBody>
      </p:sp>
      <p:cxnSp>
        <p:nvCxnSpPr>
          <p:cNvPr id="24" name="Elbow Connector 23">
            <a:extLst>
              <a:ext uri="{FF2B5EF4-FFF2-40B4-BE49-F238E27FC236}">
                <a16:creationId xmlns:a16="http://schemas.microsoft.com/office/drawing/2014/main" id="{AD780AB0-380A-794B-2104-EB8C4E8C88B6}"/>
              </a:ext>
            </a:extLst>
          </p:cNvPr>
          <p:cNvCxnSpPr>
            <a:stCxn id="15" idx="2"/>
            <a:endCxn id="11" idx="2"/>
          </p:cNvCxnSpPr>
          <p:nvPr/>
        </p:nvCxnSpPr>
        <p:spPr>
          <a:xfrm rot="16200000" flipH="1">
            <a:off x="5202803" y="1909831"/>
            <a:ext cx="1220847" cy="6034030"/>
          </a:xfrm>
          <a:prstGeom prst="bentConnector3">
            <a:avLst>
              <a:gd name="adj1" fmla="val 118725"/>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6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A533FD2B-A997-1D4B-946A-3383E08070C3}"/>
              </a:ext>
            </a:extLst>
          </p:cNvPr>
          <p:cNvSpPr/>
          <p:nvPr/>
        </p:nvSpPr>
        <p:spPr>
          <a:xfrm>
            <a:off x="482145" y="2276353"/>
            <a:ext cx="4734560" cy="175929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2060"/>
                </a:solidFill>
                <a:latin typeface="Roboto"/>
              </a:rPr>
              <a:t>Thank you</a:t>
            </a:r>
            <a:endParaRPr lang="en-US" b="1">
              <a:solidFill>
                <a:srgbClr val="002060"/>
              </a:solidFill>
              <a:latin typeface="Roboto"/>
            </a:endParaRPr>
          </a:p>
        </p:txBody>
      </p:sp>
      <p:pic>
        <p:nvPicPr>
          <p:cNvPr id="6" name="Picture 5">
            <a:extLst>
              <a:ext uri="{FF2B5EF4-FFF2-40B4-BE49-F238E27FC236}">
                <a16:creationId xmlns:a16="http://schemas.microsoft.com/office/drawing/2014/main" id="{8515EE5F-EB85-7941-ABA8-1A3A640B7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63" y="5641640"/>
            <a:ext cx="919498" cy="919498"/>
          </a:xfrm>
          <a:prstGeom prst="rect">
            <a:avLst/>
          </a:prstGeom>
        </p:spPr>
      </p:pic>
      <p:pic>
        <p:nvPicPr>
          <p:cNvPr id="7" name="Picture 6">
            <a:extLst>
              <a:ext uri="{FF2B5EF4-FFF2-40B4-BE49-F238E27FC236}">
                <a16:creationId xmlns:a16="http://schemas.microsoft.com/office/drawing/2014/main" id="{B45DEC36-4EE4-6F4B-89C8-3B27E5B54C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919" y="5484177"/>
            <a:ext cx="1076961" cy="1076961"/>
          </a:xfrm>
          <a:prstGeom prst="rect">
            <a:avLst/>
          </a:prstGeom>
        </p:spPr>
      </p:pic>
      <p:pic>
        <p:nvPicPr>
          <p:cNvPr id="2" name="Picture 1">
            <a:extLst>
              <a:ext uri="{FF2B5EF4-FFF2-40B4-BE49-F238E27FC236}">
                <a16:creationId xmlns:a16="http://schemas.microsoft.com/office/drawing/2014/main" id="{E7881AFB-B17E-BCA0-E0E3-0CB07EB51FA9}"/>
              </a:ext>
            </a:extLst>
          </p:cNvPr>
          <p:cNvPicPr>
            <a:picLocks noChangeAspect="1"/>
          </p:cNvPicPr>
          <p:nvPr/>
        </p:nvPicPr>
        <p:blipFill>
          <a:blip r:embed="rId4"/>
          <a:stretch>
            <a:fillRect/>
          </a:stretch>
        </p:blipFill>
        <p:spPr>
          <a:xfrm>
            <a:off x="4234922" y="170385"/>
            <a:ext cx="7772400" cy="6517229"/>
          </a:xfrm>
          <a:prstGeom prst="rect">
            <a:avLst/>
          </a:prstGeom>
        </p:spPr>
      </p:pic>
    </p:spTree>
    <p:extLst>
      <p:ext uri="{BB962C8B-B14F-4D97-AF65-F5344CB8AC3E}">
        <p14:creationId xmlns:p14="http://schemas.microsoft.com/office/powerpoint/2010/main" val="160743896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1121C-A28A-5055-4C6A-503CA1EDD1F3}"/>
              </a:ext>
            </a:extLst>
          </p:cNvPr>
          <p:cNvSpPr txBox="1"/>
          <p:nvPr/>
        </p:nvSpPr>
        <p:spPr>
          <a:xfrm>
            <a:off x="236763" y="1079296"/>
            <a:ext cx="4299856" cy="830997"/>
          </a:xfrm>
          <a:prstGeom prst="rect">
            <a:avLst/>
          </a:prstGeom>
          <a:no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r>
              <a:rPr lang="en-US" dirty="0"/>
              <a:t>Evaluating Projects – S.C.O.R.E Framework</a:t>
            </a:r>
            <a:endParaRPr lang="en-GB" dirty="0"/>
          </a:p>
        </p:txBody>
      </p:sp>
      <p:sp>
        <p:nvSpPr>
          <p:cNvPr id="8" name="TextBox 7">
            <a:extLst>
              <a:ext uri="{FF2B5EF4-FFF2-40B4-BE49-F238E27FC236}">
                <a16:creationId xmlns:a16="http://schemas.microsoft.com/office/drawing/2014/main" id="{3019B74E-11C0-9945-B84E-5D385A466A84}"/>
              </a:ext>
            </a:extLst>
          </p:cNvPr>
          <p:cNvSpPr txBox="1"/>
          <p:nvPr/>
        </p:nvSpPr>
        <p:spPr>
          <a:xfrm>
            <a:off x="236763" y="2130858"/>
            <a:ext cx="525237" cy="461665"/>
          </a:xfrm>
          <a:prstGeom prst="rect">
            <a:avLst/>
          </a:prstGeom>
          <a:solidFill>
            <a:srgbClr val="002060"/>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S</a:t>
            </a:r>
            <a:endParaRPr lang="en-GB" dirty="0">
              <a:solidFill>
                <a:schemeClr val="bg1"/>
              </a:solidFill>
            </a:endParaRPr>
          </a:p>
        </p:txBody>
      </p:sp>
      <p:sp>
        <p:nvSpPr>
          <p:cNvPr id="9" name="Rectangle 8">
            <a:extLst>
              <a:ext uri="{FF2B5EF4-FFF2-40B4-BE49-F238E27FC236}">
                <a16:creationId xmlns:a16="http://schemas.microsoft.com/office/drawing/2014/main" id="{203F9242-3882-93D3-ED8D-6CB05AB0ED2D}"/>
              </a:ext>
            </a:extLst>
          </p:cNvPr>
          <p:cNvSpPr/>
          <p:nvPr/>
        </p:nvSpPr>
        <p:spPr>
          <a:xfrm>
            <a:off x="838201" y="2130858"/>
            <a:ext cx="4299856"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cs typeface="Arial" panose="020B0604020202020204" pitchFamily="34" charset="0"/>
              </a:rPr>
              <a:t>Scalability</a:t>
            </a:r>
          </a:p>
        </p:txBody>
      </p:sp>
      <p:sp>
        <p:nvSpPr>
          <p:cNvPr id="10" name="TextBox 9">
            <a:extLst>
              <a:ext uri="{FF2B5EF4-FFF2-40B4-BE49-F238E27FC236}">
                <a16:creationId xmlns:a16="http://schemas.microsoft.com/office/drawing/2014/main" id="{50D7B6CA-F698-0808-51E1-14D2C7666BEE}"/>
              </a:ext>
            </a:extLst>
          </p:cNvPr>
          <p:cNvSpPr txBox="1"/>
          <p:nvPr/>
        </p:nvSpPr>
        <p:spPr>
          <a:xfrm>
            <a:off x="236763" y="2725108"/>
            <a:ext cx="525237" cy="461665"/>
          </a:xfrm>
          <a:prstGeom prst="rect">
            <a:avLst/>
          </a:prstGeom>
          <a:solidFill>
            <a:srgbClr val="7030A0"/>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C</a:t>
            </a:r>
            <a:endParaRPr lang="en-GB" dirty="0">
              <a:solidFill>
                <a:schemeClr val="bg1"/>
              </a:solidFill>
            </a:endParaRPr>
          </a:p>
        </p:txBody>
      </p:sp>
      <p:sp>
        <p:nvSpPr>
          <p:cNvPr id="11" name="Rectangle 10">
            <a:extLst>
              <a:ext uri="{FF2B5EF4-FFF2-40B4-BE49-F238E27FC236}">
                <a16:creationId xmlns:a16="http://schemas.microsoft.com/office/drawing/2014/main" id="{718C26FF-DA1A-6A36-F798-2E0B4F728413}"/>
              </a:ext>
            </a:extLst>
          </p:cNvPr>
          <p:cNvSpPr/>
          <p:nvPr/>
        </p:nvSpPr>
        <p:spPr>
          <a:xfrm>
            <a:off x="838201" y="2725108"/>
            <a:ext cx="4299856" cy="461665"/>
          </a:xfrm>
          <a:prstGeom prst="rect">
            <a:avLst/>
          </a:prstGeom>
          <a:solidFill>
            <a:srgbClr val="943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cs typeface="Arial" panose="020B0604020202020204" pitchFamily="34" charset="0"/>
              </a:rPr>
              <a:t>Commitment</a:t>
            </a:r>
          </a:p>
        </p:txBody>
      </p:sp>
      <p:sp>
        <p:nvSpPr>
          <p:cNvPr id="12" name="TextBox 11">
            <a:extLst>
              <a:ext uri="{FF2B5EF4-FFF2-40B4-BE49-F238E27FC236}">
                <a16:creationId xmlns:a16="http://schemas.microsoft.com/office/drawing/2014/main" id="{4BA49D65-4417-AD57-0914-2690C7D37BF7}"/>
              </a:ext>
            </a:extLst>
          </p:cNvPr>
          <p:cNvSpPr txBox="1"/>
          <p:nvPr/>
        </p:nvSpPr>
        <p:spPr>
          <a:xfrm>
            <a:off x="236763" y="3320805"/>
            <a:ext cx="525237" cy="461665"/>
          </a:xfrm>
          <a:prstGeom prst="rect">
            <a:avLst/>
          </a:prstGeom>
          <a:solidFill>
            <a:srgbClr val="009193"/>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O</a:t>
            </a:r>
            <a:endParaRPr lang="en-GB" dirty="0">
              <a:solidFill>
                <a:schemeClr val="bg1"/>
              </a:solidFill>
            </a:endParaRPr>
          </a:p>
        </p:txBody>
      </p:sp>
      <p:sp>
        <p:nvSpPr>
          <p:cNvPr id="13" name="Rectangle 12">
            <a:extLst>
              <a:ext uri="{FF2B5EF4-FFF2-40B4-BE49-F238E27FC236}">
                <a16:creationId xmlns:a16="http://schemas.microsoft.com/office/drawing/2014/main" id="{9506D936-8F89-6E02-38EE-0E9FCAFB709B}"/>
              </a:ext>
            </a:extLst>
          </p:cNvPr>
          <p:cNvSpPr/>
          <p:nvPr/>
        </p:nvSpPr>
        <p:spPr>
          <a:xfrm>
            <a:off x="838201" y="3320805"/>
            <a:ext cx="4299856" cy="461665"/>
          </a:xfrm>
          <a:prstGeom prst="rect">
            <a:avLst/>
          </a:prstGeom>
          <a:solidFill>
            <a:srgbClr val="52D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cs typeface="Arial" panose="020B0604020202020204" pitchFamily="34" charset="0"/>
              </a:rPr>
              <a:t>Operational alignment</a:t>
            </a:r>
          </a:p>
        </p:txBody>
      </p:sp>
      <p:sp>
        <p:nvSpPr>
          <p:cNvPr id="14" name="TextBox 13">
            <a:extLst>
              <a:ext uri="{FF2B5EF4-FFF2-40B4-BE49-F238E27FC236}">
                <a16:creationId xmlns:a16="http://schemas.microsoft.com/office/drawing/2014/main" id="{AA0322CA-C9EF-0185-6F82-D70326EF0BFF}"/>
              </a:ext>
            </a:extLst>
          </p:cNvPr>
          <p:cNvSpPr txBox="1"/>
          <p:nvPr/>
        </p:nvSpPr>
        <p:spPr>
          <a:xfrm>
            <a:off x="236763" y="3923861"/>
            <a:ext cx="525237" cy="461665"/>
          </a:xfrm>
          <a:prstGeom prst="rect">
            <a:avLst/>
          </a:prstGeom>
          <a:solidFill>
            <a:schemeClr val="accent4"/>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R</a:t>
            </a:r>
            <a:endParaRPr lang="en-GB" dirty="0">
              <a:solidFill>
                <a:schemeClr val="bg1"/>
              </a:solidFill>
            </a:endParaRPr>
          </a:p>
        </p:txBody>
      </p:sp>
      <p:sp>
        <p:nvSpPr>
          <p:cNvPr id="15" name="Rectangle 14">
            <a:extLst>
              <a:ext uri="{FF2B5EF4-FFF2-40B4-BE49-F238E27FC236}">
                <a16:creationId xmlns:a16="http://schemas.microsoft.com/office/drawing/2014/main" id="{5FB2F364-3D71-2B9B-9F0C-C2E9F926ABF5}"/>
              </a:ext>
            </a:extLst>
          </p:cNvPr>
          <p:cNvSpPr/>
          <p:nvPr/>
        </p:nvSpPr>
        <p:spPr>
          <a:xfrm>
            <a:off x="838201" y="3923861"/>
            <a:ext cx="4299856" cy="4616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2060"/>
                </a:solidFill>
                <a:latin typeface="Arial" panose="020B0604020202020204" pitchFamily="34" charset="0"/>
                <a:cs typeface="Arial" panose="020B0604020202020204" pitchFamily="34" charset="0"/>
              </a:rPr>
              <a:t>Regional Cooperation and Integration</a:t>
            </a:r>
          </a:p>
        </p:txBody>
      </p:sp>
      <p:sp>
        <p:nvSpPr>
          <p:cNvPr id="16" name="TextBox 15">
            <a:extLst>
              <a:ext uri="{FF2B5EF4-FFF2-40B4-BE49-F238E27FC236}">
                <a16:creationId xmlns:a16="http://schemas.microsoft.com/office/drawing/2014/main" id="{2F9BD0B3-2B27-B489-99A3-E32D0BB24736}"/>
              </a:ext>
            </a:extLst>
          </p:cNvPr>
          <p:cNvSpPr txBox="1"/>
          <p:nvPr/>
        </p:nvSpPr>
        <p:spPr>
          <a:xfrm>
            <a:off x="236763" y="4526917"/>
            <a:ext cx="525237" cy="461665"/>
          </a:xfrm>
          <a:prstGeom prst="rect">
            <a:avLst/>
          </a:prstGeom>
          <a:solidFill>
            <a:schemeClr val="accent2">
              <a:lumMod val="75000"/>
            </a:schemeClr>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E</a:t>
            </a:r>
            <a:endParaRPr lang="en-GB" dirty="0">
              <a:solidFill>
                <a:schemeClr val="bg1"/>
              </a:solidFill>
            </a:endParaRPr>
          </a:p>
        </p:txBody>
      </p:sp>
      <p:sp>
        <p:nvSpPr>
          <p:cNvPr id="17" name="Rectangle 16">
            <a:extLst>
              <a:ext uri="{FF2B5EF4-FFF2-40B4-BE49-F238E27FC236}">
                <a16:creationId xmlns:a16="http://schemas.microsoft.com/office/drawing/2014/main" id="{6F1D5D06-DABA-B02C-AD6A-D68B230D639D}"/>
              </a:ext>
            </a:extLst>
          </p:cNvPr>
          <p:cNvSpPr/>
          <p:nvPr/>
        </p:nvSpPr>
        <p:spPr>
          <a:xfrm>
            <a:off x="838201" y="4526917"/>
            <a:ext cx="4299856" cy="4616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2060"/>
                </a:solidFill>
                <a:latin typeface="Arial" panose="020B0604020202020204" pitchFamily="34" charset="0"/>
                <a:cs typeface="Arial" panose="020B0604020202020204" pitchFamily="34" charset="0"/>
              </a:rPr>
              <a:t>Economic, financial, environmental, and social sustainability</a:t>
            </a:r>
          </a:p>
        </p:txBody>
      </p:sp>
      <p:sp>
        <p:nvSpPr>
          <p:cNvPr id="18" name="Triangle 17">
            <a:extLst>
              <a:ext uri="{FF2B5EF4-FFF2-40B4-BE49-F238E27FC236}">
                <a16:creationId xmlns:a16="http://schemas.microsoft.com/office/drawing/2014/main" id="{A1B0E832-C286-1FE6-3019-625B534BDAA9}"/>
              </a:ext>
            </a:extLst>
          </p:cNvPr>
          <p:cNvSpPr/>
          <p:nvPr/>
        </p:nvSpPr>
        <p:spPr>
          <a:xfrm rot="5400000">
            <a:off x="4120601" y="3437726"/>
            <a:ext cx="2813366" cy="288346"/>
          </a:xfrm>
          <a:prstGeom prst="triangle">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A85EF76-C80E-798F-8215-9819B265C332}"/>
              </a:ext>
            </a:extLst>
          </p:cNvPr>
          <p:cNvSpPr txBox="1"/>
          <p:nvPr/>
        </p:nvSpPr>
        <p:spPr>
          <a:xfrm>
            <a:off x="7533035" y="784805"/>
            <a:ext cx="1624695" cy="461665"/>
          </a:xfrm>
          <a:prstGeom prst="rect">
            <a:avLst/>
          </a:prstGeom>
          <a:no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r>
              <a:rPr lang="en-US" dirty="0"/>
              <a:t>3 stages</a:t>
            </a:r>
            <a:endParaRPr lang="en-GB" dirty="0"/>
          </a:p>
        </p:txBody>
      </p:sp>
      <p:sp>
        <p:nvSpPr>
          <p:cNvPr id="21" name="TextBox 20">
            <a:extLst>
              <a:ext uri="{FF2B5EF4-FFF2-40B4-BE49-F238E27FC236}">
                <a16:creationId xmlns:a16="http://schemas.microsoft.com/office/drawing/2014/main" id="{AA1E62EB-0F90-4627-8A92-E9F937946F55}"/>
              </a:ext>
            </a:extLst>
          </p:cNvPr>
          <p:cNvSpPr txBox="1"/>
          <p:nvPr/>
        </p:nvSpPr>
        <p:spPr>
          <a:xfrm>
            <a:off x="7533035" y="1642549"/>
            <a:ext cx="525237" cy="461665"/>
          </a:xfrm>
          <a:prstGeom prst="rect">
            <a:avLst/>
          </a:prstGeom>
          <a:solidFill>
            <a:srgbClr val="002060"/>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S</a:t>
            </a:r>
            <a:endParaRPr lang="en-GB" dirty="0">
              <a:solidFill>
                <a:schemeClr val="bg1"/>
              </a:solidFill>
            </a:endParaRPr>
          </a:p>
        </p:txBody>
      </p:sp>
      <p:sp>
        <p:nvSpPr>
          <p:cNvPr id="22" name="TextBox 21">
            <a:extLst>
              <a:ext uri="{FF2B5EF4-FFF2-40B4-BE49-F238E27FC236}">
                <a16:creationId xmlns:a16="http://schemas.microsoft.com/office/drawing/2014/main" id="{C0281D19-221A-8509-1643-DF81D7008B29}"/>
              </a:ext>
            </a:extLst>
          </p:cNvPr>
          <p:cNvSpPr txBox="1"/>
          <p:nvPr/>
        </p:nvSpPr>
        <p:spPr>
          <a:xfrm>
            <a:off x="7534397" y="3766510"/>
            <a:ext cx="525237" cy="461665"/>
          </a:xfrm>
          <a:prstGeom prst="rect">
            <a:avLst/>
          </a:prstGeom>
          <a:solidFill>
            <a:srgbClr val="7030A0"/>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C</a:t>
            </a:r>
            <a:endParaRPr lang="en-GB" dirty="0">
              <a:solidFill>
                <a:schemeClr val="bg1"/>
              </a:solidFill>
            </a:endParaRPr>
          </a:p>
        </p:txBody>
      </p:sp>
      <p:sp>
        <p:nvSpPr>
          <p:cNvPr id="23" name="TextBox 22">
            <a:extLst>
              <a:ext uri="{FF2B5EF4-FFF2-40B4-BE49-F238E27FC236}">
                <a16:creationId xmlns:a16="http://schemas.microsoft.com/office/drawing/2014/main" id="{4A08D579-6CC0-6458-2FAA-54B5751E216D}"/>
              </a:ext>
            </a:extLst>
          </p:cNvPr>
          <p:cNvSpPr txBox="1"/>
          <p:nvPr/>
        </p:nvSpPr>
        <p:spPr>
          <a:xfrm>
            <a:off x="7533035" y="2262607"/>
            <a:ext cx="525237" cy="461665"/>
          </a:xfrm>
          <a:prstGeom prst="rect">
            <a:avLst/>
          </a:prstGeom>
          <a:solidFill>
            <a:srgbClr val="009193"/>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O</a:t>
            </a:r>
            <a:endParaRPr lang="en-GB" dirty="0">
              <a:solidFill>
                <a:schemeClr val="bg1"/>
              </a:solidFill>
            </a:endParaRPr>
          </a:p>
        </p:txBody>
      </p:sp>
      <p:sp>
        <p:nvSpPr>
          <p:cNvPr id="24" name="TextBox 23">
            <a:extLst>
              <a:ext uri="{FF2B5EF4-FFF2-40B4-BE49-F238E27FC236}">
                <a16:creationId xmlns:a16="http://schemas.microsoft.com/office/drawing/2014/main" id="{65BF24A1-9991-17F0-70B3-6B6CA669C102}"/>
              </a:ext>
            </a:extLst>
          </p:cNvPr>
          <p:cNvSpPr txBox="1"/>
          <p:nvPr/>
        </p:nvSpPr>
        <p:spPr>
          <a:xfrm>
            <a:off x="7533035" y="2865663"/>
            <a:ext cx="525237" cy="461665"/>
          </a:xfrm>
          <a:prstGeom prst="rect">
            <a:avLst/>
          </a:prstGeom>
          <a:solidFill>
            <a:schemeClr val="accent4"/>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R</a:t>
            </a:r>
            <a:endParaRPr lang="en-GB" dirty="0">
              <a:solidFill>
                <a:schemeClr val="bg1"/>
              </a:solidFill>
            </a:endParaRPr>
          </a:p>
        </p:txBody>
      </p:sp>
      <p:sp>
        <p:nvSpPr>
          <p:cNvPr id="25" name="Right Brace 24">
            <a:extLst>
              <a:ext uri="{FF2B5EF4-FFF2-40B4-BE49-F238E27FC236}">
                <a16:creationId xmlns:a16="http://schemas.microsoft.com/office/drawing/2014/main" id="{B31A4157-BDA0-4C39-1087-336649296511}"/>
              </a:ext>
            </a:extLst>
          </p:cNvPr>
          <p:cNvSpPr/>
          <p:nvPr/>
        </p:nvSpPr>
        <p:spPr>
          <a:xfrm>
            <a:off x="8145358" y="1809748"/>
            <a:ext cx="348343" cy="129814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a:extLst>
              <a:ext uri="{FF2B5EF4-FFF2-40B4-BE49-F238E27FC236}">
                <a16:creationId xmlns:a16="http://schemas.microsoft.com/office/drawing/2014/main" id="{E7BF4376-1ABC-79B4-C4D3-DA3B7807A5D2}"/>
              </a:ext>
            </a:extLst>
          </p:cNvPr>
          <p:cNvSpPr txBox="1"/>
          <p:nvPr/>
        </p:nvSpPr>
        <p:spPr>
          <a:xfrm>
            <a:off x="8588949" y="2274153"/>
            <a:ext cx="1425964" cy="369332"/>
          </a:xfrm>
          <a:prstGeom prst="rect">
            <a:avLst/>
          </a:prstGeom>
          <a:noFill/>
        </p:spPr>
        <p:txBody>
          <a:bodyPr wrap="square">
            <a:spAutoFit/>
          </a:bodyPr>
          <a:lstStyle/>
          <a:p>
            <a:pPr marL="174625" indent="-174625">
              <a:buFont typeface="+mj-lt"/>
              <a:buNone/>
            </a:pPr>
            <a:r>
              <a:rPr lang="en-US" sz="1800" b="1" dirty="0">
                <a:solidFill>
                  <a:schemeClr val="accent3">
                    <a:lumMod val="75000"/>
                  </a:schemeClr>
                </a:solidFill>
                <a:latin typeface="Arial" panose="020B0604020202020204" pitchFamily="34" charset="0"/>
                <a:cs typeface="Arial" panose="020B0604020202020204" pitchFamily="34" charset="0"/>
              </a:rPr>
              <a:t>1</a:t>
            </a:r>
            <a:r>
              <a:rPr lang="en-US" sz="1800" b="1" baseline="30000" dirty="0">
                <a:solidFill>
                  <a:schemeClr val="accent3">
                    <a:lumMod val="75000"/>
                  </a:schemeClr>
                </a:solidFill>
                <a:latin typeface="Arial" panose="020B0604020202020204" pitchFamily="34" charset="0"/>
                <a:cs typeface="Arial" panose="020B0604020202020204" pitchFamily="34" charset="0"/>
              </a:rPr>
              <a:t>st</a:t>
            </a:r>
            <a:r>
              <a:rPr lang="en-US" sz="1800" b="1" dirty="0">
                <a:solidFill>
                  <a:schemeClr val="accent3">
                    <a:lumMod val="75000"/>
                  </a:schemeClr>
                </a:solidFill>
                <a:latin typeface="Arial" panose="020B0604020202020204" pitchFamily="34" charset="0"/>
                <a:cs typeface="Arial" panose="020B0604020202020204" pitchFamily="34" charset="0"/>
              </a:rPr>
              <a:t> Stage</a:t>
            </a:r>
          </a:p>
        </p:txBody>
      </p:sp>
      <p:sp>
        <p:nvSpPr>
          <p:cNvPr id="29" name="TextBox 28">
            <a:extLst>
              <a:ext uri="{FF2B5EF4-FFF2-40B4-BE49-F238E27FC236}">
                <a16:creationId xmlns:a16="http://schemas.microsoft.com/office/drawing/2014/main" id="{400B035A-1ECE-6CAF-8013-61A33D254400}"/>
              </a:ext>
            </a:extLst>
          </p:cNvPr>
          <p:cNvSpPr txBox="1"/>
          <p:nvPr/>
        </p:nvSpPr>
        <p:spPr>
          <a:xfrm>
            <a:off x="236763" y="5703863"/>
            <a:ext cx="10521384" cy="748923"/>
          </a:xfrm>
          <a:prstGeom prst="rect">
            <a:avLst/>
          </a:prstGeom>
          <a:solidFill>
            <a:schemeClr val="bg1">
              <a:lumMod val="85000"/>
            </a:schemeClr>
          </a:solidFill>
        </p:spPr>
        <p:txBody>
          <a:bodyPr wrap="square">
            <a:spAutoFit/>
          </a:bodyPr>
          <a:lstStyle/>
          <a:p>
            <a:pPr marL="285750" indent="-285750">
              <a:spcAft>
                <a:spcPts val="800"/>
              </a:spcAft>
              <a:buFont typeface="Arial" panose="020B0604020202020204" pitchFamily="34" charset="0"/>
              <a:buChar char="•"/>
            </a:pPr>
            <a:r>
              <a:rPr lang="en-GB" sz="1800" dirty="0">
                <a:solidFill>
                  <a:srgbClr val="002060"/>
                </a:solidFill>
                <a:effectLst/>
                <a:latin typeface="Arial" panose="020B0604020202020204" pitchFamily="34" charset="0"/>
                <a:ea typeface="Times New Roman" panose="02020603050405020304" pitchFamily="18" charset="0"/>
              </a:rPr>
              <a:t>The highest scores will be prioritised and further evaluated in the next stage</a:t>
            </a:r>
          </a:p>
          <a:p>
            <a:pPr marL="285750" indent="-285750">
              <a:spcAft>
                <a:spcPts val="800"/>
              </a:spcAft>
              <a:buFont typeface="Arial" panose="020B0604020202020204" pitchFamily="34" charset="0"/>
              <a:buChar char="•"/>
            </a:pPr>
            <a:r>
              <a:rPr lang="en-GB" dirty="0">
                <a:solidFill>
                  <a:srgbClr val="002060"/>
                </a:solidFill>
                <a:latin typeface="Arial" panose="020B0604020202020204" pitchFamily="34" charset="0"/>
              </a:rPr>
              <a:t>Assessment costs increase per stage, compared to the previous</a:t>
            </a:r>
            <a:r>
              <a:rPr lang="en-PT" dirty="0">
                <a:solidFill>
                  <a:srgbClr val="002060"/>
                </a:solidFill>
                <a:effectLst/>
              </a:rPr>
              <a:t> </a:t>
            </a:r>
            <a:endParaRPr lang="en-GB" dirty="0">
              <a:solidFill>
                <a:srgbClr val="002060"/>
              </a:solidFill>
            </a:endParaRPr>
          </a:p>
        </p:txBody>
      </p:sp>
      <p:sp>
        <p:nvSpPr>
          <p:cNvPr id="30" name="TextBox 29">
            <a:extLst>
              <a:ext uri="{FF2B5EF4-FFF2-40B4-BE49-F238E27FC236}">
                <a16:creationId xmlns:a16="http://schemas.microsoft.com/office/drawing/2014/main" id="{3357F069-2CAC-03A9-BAA7-F0DFA8DBA9C3}"/>
              </a:ext>
            </a:extLst>
          </p:cNvPr>
          <p:cNvSpPr txBox="1"/>
          <p:nvPr/>
        </p:nvSpPr>
        <p:spPr>
          <a:xfrm>
            <a:off x="8606640" y="3812676"/>
            <a:ext cx="1425964" cy="369332"/>
          </a:xfrm>
          <a:prstGeom prst="rect">
            <a:avLst/>
          </a:prstGeom>
          <a:noFill/>
        </p:spPr>
        <p:txBody>
          <a:bodyPr wrap="square">
            <a:spAutoFit/>
          </a:bodyPr>
          <a:lstStyle/>
          <a:p>
            <a:pPr marL="174625" indent="-174625">
              <a:buFont typeface="+mj-lt"/>
              <a:buNone/>
            </a:pPr>
            <a:r>
              <a:rPr lang="en-US" sz="1800" b="1" dirty="0">
                <a:solidFill>
                  <a:schemeClr val="accent3">
                    <a:lumMod val="75000"/>
                  </a:schemeClr>
                </a:solidFill>
                <a:latin typeface="Arial" panose="020B0604020202020204" pitchFamily="34" charset="0"/>
                <a:cs typeface="Arial" panose="020B0604020202020204" pitchFamily="34" charset="0"/>
              </a:rPr>
              <a:t>2</a:t>
            </a:r>
            <a:r>
              <a:rPr lang="en-US" sz="1800" b="1" baseline="30000" dirty="0">
                <a:solidFill>
                  <a:schemeClr val="accent3">
                    <a:lumMod val="75000"/>
                  </a:schemeClr>
                </a:solidFill>
                <a:latin typeface="Arial" panose="020B0604020202020204" pitchFamily="34" charset="0"/>
                <a:cs typeface="Arial" panose="020B0604020202020204" pitchFamily="34" charset="0"/>
              </a:rPr>
              <a:t>nd</a:t>
            </a:r>
            <a:r>
              <a:rPr lang="en-US" sz="1800" b="1" dirty="0">
                <a:solidFill>
                  <a:schemeClr val="accent3">
                    <a:lumMod val="75000"/>
                  </a:schemeClr>
                </a:solidFill>
                <a:latin typeface="Arial" panose="020B0604020202020204" pitchFamily="34" charset="0"/>
                <a:cs typeface="Arial" panose="020B0604020202020204" pitchFamily="34" charset="0"/>
              </a:rPr>
              <a:t> Stage</a:t>
            </a:r>
          </a:p>
        </p:txBody>
      </p:sp>
      <p:sp>
        <p:nvSpPr>
          <p:cNvPr id="31" name="TextBox 30">
            <a:extLst>
              <a:ext uri="{FF2B5EF4-FFF2-40B4-BE49-F238E27FC236}">
                <a16:creationId xmlns:a16="http://schemas.microsoft.com/office/drawing/2014/main" id="{397A3991-B014-2183-067C-C5CCF49CFB35}"/>
              </a:ext>
            </a:extLst>
          </p:cNvPr>
          <p:cNvSpPr txBox="1"/>
          <p:nvPr/>
        </p:nvSpPr>
        <p:spPr>
          <a:xfrm>
            <a:off x="7533035" y="4584620"/>
            <a:ext cx="525237" cy="461665"/>
          </a:xfrm>
          <a:prstGeom prst="rect">
            <a:avLst/>
          </a:prstGeom>
          <a:solidFill>
            <a:schemeClr val="accent2">
              <a:lumMod val="75000"/>
            </a:schemeClr>
          </a:solidFill>
        </p:spPr>
        <p:txBody>
          <a:bodyPr wrap="square">
            <a:spAutoFit/>
          </a:bodyPr>
          <a:lstStyle>
            <a:defPPr>
              <a:defRPr lang="en-US"/>
            </a:defPPr>
            <a:lvl1pPr>
              <a:spcAft>
                <a:spcPts val="600"/>
              </a:spcAft>
              <a:defRPr sz="2400" b="1">
                <a:solidFill>
                  <a:srgbClr val="000000"/>
                </a:solidFill>
                <a:latin typeface="Arial" panose="020B0604020202020204" pitchFamily="34" charset="0"/>
                <a:cs typeface="Arial" panose="020B0604020202020204" pitchFamily="34" charset="0"/>
              </a:defRPr>
            </a:lvl1pPr>
          </a:lstStyle>
          <a:p>
            <a:pPr algn="ctr"/>
            <a:r>
              <a:rPr lang="en-US" dirty="0">
                <a:solidFill>
                  <a:schemeClr val="bg1"/>
                </a:solidFill>
              </a:rPr>
              <a:t>E</a:t>
            </a:r>
            <a:endParaRPr lang="en-GB" dirty="0">
              <a:solidFill>
                <a:schemeClr val="bg1"/>
              </a:solidFill>
            </a:endParaRPr>
          </a:p>
        </p:txBody>
      </p:sp>
      <p:sp>
        <p:nvSpPr>
          <p:cNvPr id="32" name="TextBox 31">
            <a:extLst>
              <a:ext uri="{FF2B5EF4-FFF2-40B4-BE49-F238E27FC236}">
                <a16:creationId xmlns:a16="http://schemas.microsoft.com/office/drawing/2014/main" id="{2E450344-A508-3B0A-F4B8-D5D54420613C}"/>
              </a:ext>
            </a:extLst>
          </p:cNvPr>
          <p:cNvSpPr txBox="1"/>
          <p:nvPr/>
        </p:nvSpPr>
        <p:spPr>
          <a:xfrm>
            <a:off x="8628537" y="4630786"/>
            <a:ext cx="1425964" cy="369332"/>
          </a:xfrm>
          <a:prstGeom prst="rect">
            <a:avLst/>
          </a:prstGeom>
          <a:noFill/>
        </p:spPr>
        <p:txBody>
          <a:bodyPr wrap="square">
            <a:spAutoFit/>
          </a:bodyPr>
          <a:lstStyle/>
          <a:p>
            <a:pPr marL="174625" indent="-174625">
              <a:buFont typeface="+mj-lt"/>
              <a:buNone/>
            </a:pPr>
            <a:r>
              <a:rPr lang="en-US" sz="1800" b="1" dirty="0">
                <a:solidFill>
                  <a:schemeClr val="accent3">
                    <a:lumMod val="75000"/>
                  </a:schemeClr>
                </a:solidFill>
                <a:latin typeface="Arial" panose="020B0604020202020204" pitchFamily="34" charset="0"/>
                <a:cs typeface="Arial" panose="020B0604020202020204" pitchFamily="34" charset="0"/>
              </a:rPr>
              <a:t>3</a:t>
            </a:r>
            <a:r>
              <a:rPr lang="en-US" sz="1800" b="1" baseline="30000" dirty="0">
                <a:solidFill>
                  <a:schemeClr val="accent3">
                    <a:lumMod val="75000"/>
                  </a:schemeClr>
                </a:solidFill>
                <a:latin typeface="Arial" panose="020B0604020202020204" pitchFamily="34" charset="0"/>
                <a:cs typeface="Arial" panose="020B0604020202020204" pitchFamily="34" charset="0"/>
              </a:rPr>
              <a:t>rd</a:t>
            </a:r>
            <a:r>
              <a:rPr lang="en-US" sz="1800" b="1" dirty="0">
                <a:solidFill>
                  <a:schemeClr val="accent3">
                    <a:lumMod val="75000"/>
                  </a:schemeClr>
                </a:solidFill>
                <a:latin typeface="Arial" panose="020B0604020202020204" pitchFamily="34" charset="0"/>
                <a:cs typeface="Arial" panose="020B0604020202020204" pitchFamily="34" charset="0"/>
              </a:rPr>
              <a:t> Stage</a:t>
            </a:r>
          </a:p>
        </p:txBody>
      </p:sp>
      <p:sp>
        <p:nvSpPr>
          <p:cNvPr id="34" name="TextBox 33">
            <a:extLst>
              <a:ext uri="{FF2B5EF4-FFF2-40B4-BE49-F238E27FC236}">
                <a16:creationId xmlns:a16="http://schemas.microsoft.com/office/drawing/2014/main" id="{6C84A1B4-4029-4F8F-EF39-F5566EFF4DE6}"/>
              </a:ext>
            </a:extLst>
          </p:cNvPr>
          <p:cNvSpPr txBox="1"/>
          <p:nvPr/>
        </p:nvSpPr>
        <p:spPr>
          <a:xfrm>
            <a:off x="9986405" y="2274153"/>
            <a:ext cx="425904"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a:t>
            </a:r>
            <a:endParaRPr lang="en-GB" dirty="0"/>
          </a:p>
        </p:txBody>
      </p:sp>
      <p:sp>
        <p:nvSpPr>
          <p:cNvPr id="35" name="TextBox 34">
            <a:extLst>
              <a:ext uri="{FF2B5EF4-FFF2-40B4-BE49-F238E27FC236}">
                <a16:creationId xmlns:a16="http://schemas.microsoft.com/office/drawing/2014/main" id="{D8161000-3E22-E7FE-7EBC-0EE2A293AD30}"/>
              </a:ext>
            </a:extLst>
          </p:cNvPr>
          <p:cNvSpPr txBox="1"/>
          <p:nvPr/>
        </p:nvSpPr>
        <p:spPr>
          <a:xfrm>
            <a:off x="9986405" y="3858843"/>
            <a:ext cx="525236"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a:t>
            </a:r>
            <a:endParaRPr lang="en-GB" dirty="0"/>
          </a:p>
        </p:txBody>
      </p:sp>
      <p:sp>
        <p:nvSpPr>
          <p:cNvPr id="36" name="TextBox 35">
            <a:extLst>
              <a:ext uri="{FF2B5EF4-FFF2-40B4-BE49-F238E27FC236}">
                <a16:creationId xmlns:a16="http://schemas.microsoft.com/office/drawing/2014/main" id="{6A99FFF5-4774-7E3D-B2C5-57676F89FBDF}"/>
              </a:ext>
            </a:extLst>
          </p:cNvPr>
          <p:cNvSpPr txBox="1"/>
          <p:nvPr/>
        </p:nvSpPr>
        <p:spPr>
          <a:xfrm>
            <a:off x="9986405" y="4630786"/>
            <a:ext cx="771742"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a:t>
            </a:r>
            <a:endParaRPr lang="en-GB" dirty="0"/>
          </a:p>
        </p:txBody>
      </p:sp>
      <p:sp>
        <p:nvSpPr>
          <p:cNvPr id="2" name="TextBox 1">
            <a:extLst>
              <a:ext uri="{FF2B5EF4-FFF2-40B4-BE49-F238E27FC236}">
                <a16:creationId xmlns:a16="http://schemas.microsoft.com/office/drawing/2014/main" id="{D2492F2E-FC66-DEC0-577D-D0D586BBF82C}"/>
              </a:ext>
            </a:extLst>
          </p:cNvPr>
          <p:cNvSpPr txBox="1"/>
          <p:nvPr/>
        </p:nvSpPr>
        <p:spPr>
          <a:xfrm>
            <a:off x="0" y="69424"/>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spTree>
    <p:extLst>
      <p:ext uri="{BB962C8B-B14F-4D97-AF65-F5344CB8AC3E}">
        <p14:creationId xmlns:p14="http://schemas.microsoft.com/office/powerpoint/2010/main" val="95389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7C1DD09-4895-4158-BCB9-FD6B67B0272F}"/>
              </a:ext>
            </a:extLst>
          </p:cNvPr>
          <p:cNvSpPr txBox="1"/>
          <p:nvPr/>
        </p:nvSpPr>
        <p:spPr>
          <a:xfrm>
            <a:off x="1085501" y="264297"/>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pic>
        <p:nvPicPr>
          <p:cNvPr id="5" name="Picture 4">
            <a:extLst>
              <a:ext uri="{FF2B5EF4-FFF2-40B4-BE49-F238E27FC236}">
                <a16:creationId xmlns:a16="http://schemas.microsoft.com/office/drawing/2014/main" id="{42CB2B4A-CF86-4E98-A63C-2009E0CF09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160" y="145471"/>
            <a:ext cx="575889" cy="575889"/>
          </a:xfrm>
          <a:prstGeom prst="rect">
            <a:avLst/>
          </a:prstGeom>
        </p:spPr>
      </p:pic>
      <p:pic>
        <p:nvPicPr>
          <p:cNvPr id="142" name="Picture 141">
            <a:extLst>
              <a:ext uri="{FF2B5EF4-FFF2-40B4-BE49-F238E27FC236}">
                <a16:creationId xmlns:a16="http://schemas.microsoft.com/office/drawing/2014/main" id="{D0F23FD4-D9F7-4C44-8071-D653DD00FA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00" y="81280"/>
            <a:ext cx="670559" cy="670559"/>
          </a:xfrm>
          <a:prstGeom prst="rect">
            <a:avLst/>
          </a:prstGeom>
        </p:spPr>
      </p:pic>
      <p:cxnSp>
        <p:nvCxnSpPr>
          <p:cNvPr id="164" name="Straight Connector 163">
            <a:extLst>
              <a:ext uri="{FF2B5EF4-FFF2-40B4-BE49-F238E27FC236}">
                <a16:creationId xmlns:a16="http://schemas.microsoft.com/office/drawing/2014/main" id="{04847C38-E5C4-AB4E-8793-D594CDE79D20}"/>
              </a:ext>
            </a:extLst>
          </p:cNvPr>
          <p:cNvCxnSpPr>
            <a:cxnSpLocks/>
          </p:cNvCxnSpPr>
          <p:nvPr/>
        </p:nvCxnSpPr>
        <p:spPr>
          <a:xfrm>
            <a:off x="0" y="6633824"/>
            <a:ext cx="12233909" cy="0"/>
          </a:xfrm>
          <a:prstGeom prst="line">
            <a:avLst/>
          </a:prstGeom>
          <a:ln w="12700"/>
        </p:spPr>
        <p:style>
          <a:lnRef idx="1">
            <a:schemeClr val="dk1"/>
          </a:lnRef>
          <a:fillRef idx="0">
            <a:schemeClr val="dk1"/>
          </a:fillRef>
          <a:effectRef idx="0">
            <a:schemeClr val="dk1"/>
          </a:effectRef>
          <a:fontRef idx="minor">
            <a:schemeClr val="tx1"/>
          </a:fontRef>
        </p:style>
      </p:cxnSp>
      <p:sp>
        <p:nvSpPr>
          <p:cNvPr id="166" name="Oval 165">
            <a:extLst>
              <a:ext uri="{FF2B5EF4-FFF2-40B4-BE49-F238E27FC236}">
                <a16:creationId xmlns:a16="http://schemas.microsoft.com/office/drawing/2014/main" id="{14377191-7DE4-3C40-A4FB-9AA9F9436547}"/>
              </a:ext>
            </a:extLst>
          </p:cNvPr>
          <p:cNvSpPr/>
          <p:nvPr/>
        </p:nvSpPr>
        <p:spPr>
          <a:xfrm>
            <a:off x="5966414" y="6481591"/>
            <a:ext cx="272750" cy="2727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Slide Number Placeholder 3">
            <a:extLst>
              <a:ext uri="{FF2B5EF4-FFF2-40B4-BE49-F238E27FC236}">
                <a16:creationId xmlns:a16="http://schemas.microsoft.com/office/drawing/2014/main" id="{9ADB8031-A637-8D4E-A2BB-9DC640C7FECD}"/>
              </a:ext>
            </a:extLst>
          </p:cNvPr>
          <p:cNvSpPr txBox="1">
            <a:spLocks/>
          </p:cNvSpPr>
          <p:nvPr/>
        </p:nvSpPr>
        <p:spPr>
          <a:xfrm>
            <a:off x="5896633" y="6478067"/>
            <a:ext cx="410402"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CD8D479-8942-46E8-A226-A4E01F7A105C}" type="slidenum">
              <a:rPr lang="en-US" sz="1400" smtClean="0">
                <a:solidFill>
                  <a:schemeClr val="bg1"/>
                </a:solidFill>
                <a:latin typeface="Roboto" pitchFamily="2" charset="0"/>
                <a:ea typeface="Roboto" pitchFamily="2" charset="0"/>
                <a:cs typeface="Calibri" panose="020F0502020204030204" pitchFamily="34" charset="0"/>
              </a:rPr>
              <a:pPr algn="ctr"/>
              <a:t>3</a:t>
            </a:fld>
            <a:endParaRPr lang="en-US" sz="1400">
              <a:solidFill>
                <a:schemeClr val="bg1"/>
              </a:solidFill>
              <a:latin typeface="Roboto" pitchFamily="2" charset="0"/>
              <a:ea typeface="Roboto" pitchFamily="2" charset="0"/>
              <a:cs typeface="Calibri" panose="020F0502020204030204" pitchFamily="34" charset="0"/>
            </a:endParaRPr>
          </a:p>
        </p:txBody>
      </p:sp>
      <p:sp>
        <p:nvSpPr>
          <p:cNvPr id="162" name="Rectangle 161">
            <a:extLst>
              <a:ext uri="{FF2B5EF4-FFF2-40B4-BE49-F238E27FC236}">
                <a16:creationId xmlns:a16="http://schemas.microsoft.com/office/drawing/2014/main" id="{544866A8-0C45-DB40-AF3A-31224CA45894}"/>
              </a:ext>
            </a:extLst>
          </p:cNvPr>
          <p:cNvSpPr/>
          <p:nvPr/>
        </p:nvSpPr>
        <p:spPr>
          <a:xfrm>
            <a:off x="264160" y="1100905"/>
            <a:ext cx="7268753" cy="2506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B298857-867B-6841-892C-24030A76F622}"/>
              </a:ext>
            </a:extLst>
          </p:cNvPr>
          <p:cNvSpPr txBox="1"/>
          <p:nvPr/>
        </p:nvSpPr>
        <p:spPr>
          <a:xfrm>
            <a:off x="7652657" y="1965626"/>
            <a:ext cx="3782420" cy="1015663"/>
          </a:xfrm>
          <a:prstGeom prst="rect">
            <a:avLst/>
          </a:prstGeom>
          <a:noFill/>
        </p:spPr>
        <p:txBody>
          <a:bodyPr wrap="square" rtlCol="0">
            <a:spAutoFit/>
          </a:bodyPr>
          <a:lstStyle/>
          <a:p>
            <a:r>
              <a:rPr lang="en-GB" sz="2000" b="1" dirty="0">
                <a:solidFill>
                  <a:srgbClr val="002060"/>
                </a:solidFill>
                <a:latin typeface="Arial" panose="020B0604020202020204" pitchFamily="34" charset="0"/>
                <a:cs typeface="Arial" panose="020B0604020202020204" pitchFamily="34" charset="0"/>
              </a:rPr>
              <a:t>The decision of where to be taken during </a:t>
            </a:r>
            <a:r>
              <a:rPr lang="en-US" sz="2000" b="1" dirty="0">
                <a:solidFill>
                  <a:srgbClr val="002060"/>
                </a:solidFill>
                <a:latin typeface="Arial" panose="020B0604020202020204" pitchFamily="34" charset="0"/>
                <a:cs typeface="Arial" panose="020B0604020202020204" pitchFamily="34" charset="0"/>
              </a:rPr>
              <a:t>Senior Officials’ Meeting </a:t>
            </a:r>
            <a:endParaRPr lang="en-GB" sz="20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62E242F-790F-19E5-5C11-5724E535174E}"/>
              </a:ext>
            </a:extLst>
          </p:cNvPr>
          <p:cNvSpPr txBox="1"/>
          <p:nvPr/>
        </p:nvSpPr>
        <p:spPr>
          <a:xfrm>
            <a:off x="318590" y="1177948"/>
            <a:ext cx="7176074" cy="2323713"/>
          </a:xfrm>
          <a:prstGeom prst="rect">
            <a:avLst/>
          </a:prstGeom>
          <a:solidFill>
            <a:schemeClr val="accent2">
              <a:lumMod val="20000"/>
              <a:lumOff val="80000"/>
            </a:schemeClr>
          </a:solidFill>
        </p:spPr>
        <p:txBody>
          <a:bodyPr wrap="square">
            <a:spAutoFit/>
          </a:bodyPr>
          <a:lstStyle/>
          <a:p>
            <a:pPr>
              <a:spcAft>
                <a:spcPts val="600"/>
              </a:spcAft>
            </a:pPr>
            <a:r>
              <a:rPr lang="en-GB" sz="2000" b="1" dirty="0">
                <a:solidFill>
                  <a:schemeClr val="accent4"/>
                </a:solidFill>
                <a:latin typeface="Arial" panose="020B0604020202020204" pitchFamily="34" charset="0"/>
                <a:cs typeface="Arial" panose="020B0604020202020204" pitchFamily="34" charset="0"/>
              </a:rPr>
              <a:t>A - Improvement of the infrastructure and services, environmentally sustainable concepts, including building units based on renewable energy sources in pilot areas and a network of public eco-toilets in remote areas.</a:t>
            </a:r>
          </a:p>
          <a:p>
            <a:pPr>
              <a:spcAft>
                <a:spcPts val="600"/>
              </a:spcAft>
            </a:pPr>
            <a:r>
              <a:rPr lang="en-GB" sz="2000" b="1" dirty="0">
                <a:solidFill>
                  <a:schemeClr val="accent4"/>
                </a:solidFill>
                <a:latin typeface="Arial" panose="020B0604020202020204" pitchFamily="34" charset="0"/>
                <a:cs typeface="Arial" panose="020B0604020202020204" pitchFamily="34" charset="0"/>
              </a:rPr>
              <a:t>B - Upgrading and rehabilitating historical and culturally relevant tourist attractions in integration with urban planning and development.</a:t>
            </a:r>
          </a:p>
        </p:txBody>
      </p:sp>
      <p:sp>
        <p:nvSpPr>
          <p:cNvPr id="13" name="Rectangle 12">
            <a:extLst>
              <a:ext uri="{FF2B5EF4-FFF2-40B4-BE49-F238E27FC236}">
                <a16:creationId xmlns:a16="http://schemas.microsoft.com/office/drawing/2014/main" id="{D9751FDA-9F62-4F7D-A20C-B9A4C46D4397}"/>
              </a:ext>
            </a:extLst>
          </p:cNvPr>
          <p:cNvSpPr/>
          <p:nvPr/>
        </p:nvSpPr>
        <p:spPr>
          <a:xfrm>
            <a:off x="264160" y="3725112"/>
            <a:ext cx="7268753" cy="8142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DE49A46-7E11-3A66-56FA-8B62FC98B4A3}"/>
              </a:ext>
            </a:extLst>
          </p:cNvPr>
          <p:cNvSpPr txBox="1"/>
          <p:nvPr/>
        </p:nvSpPr>
        <p:spPr>
          <a:xfrm>
            <a:off x="318590" y="3814032"/>
            <a:ext cx="7176074" cy="646331"/>
          </a:xfrm>
          <a:prstGeom prst="rect">
            <a:avLst/>
          </a:prstGeom>
          <a:solidFill>
            <a:srgbClr val="B1FADA"/>
          </a:solidFill>
        </p:spPr>
        <p:txBody>
          <a:bodyPr wrap="square">
            <a:spAutoFit/>
          </a:bodyPr>
          <a:lstStyle/>
          <a:p>
            <a:pPr>
              <a:spcAft>
                <a:spcPts val="600"/>
              </a:spcAft>
            </a:pPr>
            <a:r>
              <a:rPr lang="en-GB" sz="1800" b="1" dirty="0">
                <a:solidFill>
                  <a:srgbClr val="002060"/>
                </a:solidFill>
              </a:rPr>
              <a:t>C - Development of a common registry of tourism assets and data collection, their content, and their management.</a:t>
            </a:r>
          </a:p>
        </p:txBody>
      </p:sp>
      <p:sp>
        <p:nvSpPr>
          <p:cNvPr id="16" name="Rectangle 15">
            <a:extLst>
              <a:ext uri="{FF2B5EF4-FFF2-40B4-BE49-F238E27FC236}">
                <a16:creationId xmlns:a16="http://schemas.microsoft.com/office/drawing/2014/main" id="{85DFE29A-48B0-D780-A95A-389BF5B0836A}"/>
              </a:ext>
            </a:extLst>
          </p:cNvPr>
          <p:cNvSpPr/>
          <p:nvPr/>
        </p:nvSpPr>
        <p:spPr>
          <a:xfrm>
            <a:off x="264160" y="4732934"/>
            <a:ext cx="7268753" cy="1383751"/>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B39B5D9-DE9D-7E7F-8D69-94DFC135AD91}"/>
              </a:ext>
            </a:extLst>
          </p:cNvPr>
          <p:cNvSpPr txBox="1"/>
          <p:nvPr/>
        </p:nvSpPr>
        <p:spPr>
          <a:xfrm>
            <a:off x="318590" y="4821855"/>
            <a:ext cx="7176074" cy="1200329"/>
          </a:xfrm>
          <a:prstGeom prst="rect">
            <a:avLst/>
          </a:prstGeom>
          <a:solidFill>
            <a:srgbClr val="D3F3F4"/>
          </a:solidFill>
        </p:spPr>
        <p:txBody>
          <a:bodyPr wrap="square">
            <a:spAutoFit/>
          </a:bodyPr>
          <a:lstStyle/>
          <a:p>
            <a:pPr>
              <a:spcAft>
                <a:spcPts val="600"/>
              </a:spcAft>
            </a:pPr>
            <a:r>
              <a:rPr lang="en-GB" sz="1800" b="1" dirty="0">
                <a:solidFill>
                  <a:srgbClr val="002060"/>
                </a:solidFill>
              </a:rPr>
              <a:t>D - Branding, strategy, planning, budgeting, and funding sources for implementing the common brand “Visit Silk Road”, integrating additional features for the CAREC tourism portal, and developing a “CAREC tourism service quality label innovative system”.</a:t>
            </a:r>
          </a:p>
        </p:txBody>
      </p:sp>
      <p:sp>
        <p:nvSpPr>
          <p:cNvPr id="18" name="TextBox 17">
            <a:extLst>
              <a:ext uri="{FF2B5EF4-FFF2-40B4-BE49-F238E27FC236}">
                <a16:creationId xmlns:a16="http://schemas.microsoft.com/office/drawing/2014/main" id="{D012D06C-2C94-B6BC-2F29-F28ACB84E078}"/>
              </a:ext>
            </a:extLst>
          </p:cNvPr>
          <p:cNvSpPr txBox="1"/>
          <p:nvPr/>
        </p:nvSpPr>
        <p:spPr>
          <a:xfrm>
            <a:off x="8066315" y="4445570"/>
            <a:ext cx="3932644" cy="1015663"/>
          </a:xfrm>
          <a:prstGeom prst="rect">
            <a:avLst/>
          </a:prstGeom>
          <a:noFill/>
        </p:spPr>
        <p:txBody>
          <a:bodyPr wrap="square" rtlCol="0">
            <a:spAutoFit/>
          </a:bodyPr>
          <a:lstStyle/>
          <a:p>
            <a:r>
              <a:rPr lang="pt-PT" sz="2000" b="1" dirty="0" err="1">
                <a:solidFill>
                  <a:srgbClr val="002060"/>
                </a:solidFill>
                <a:latin typeface="Arial" panose="020B0604020202020204" pitchFamily="34" charset="0"/>
                <a:cs typeface="Arial" panose="020B0604020202020204" pitchFamily="34" charset="0"/>
              </a:rPr>
              <a:t>Entire</a:t>
            </a:r>
            <a:r>
              <a:rPr lang="pt-PT" sz="2000" b="1" dirty="0">
                <a:solidFill>
                  <a:srgbClr val="002060"/>
                </a:solidFill>
                <a:latin typeface="Arial" panose="020B0604020202020204" pitchFamily="34" charset="0"/>
                <a:cs typeface="Arial" panose="020B0604020202020204" pitchFamily="34" charset="0"/>
              </a:rPr>
              <a:t> CAREC</a:t>
            </a:r>
          </a:p>
          <a:p>
            <a:r>
              <a:rPr lang="pt-PT" sz="2000" b="1" dirty="0" err="1">
                <a:solidFill>
                  <a:srgbClr val="002060"/>
                </a:solidFill>
                <a:latin typeface="Arial" panose="020B0604020202020204" pitchFamily="34" charset="0"/>
                <a:cs typeface="Arial" panose="020B0604020202020204" pitchFamily="34" charset="0"/>
              </a:rPr>
              <a:t>Prioritization</a:t>
            </a:r>
            <a:r>
              <a:rPr lang="pt-PT" sz="2000" b="1" dirty="0">
                <a:solidFill>
                  <a:srgbClr val="002060"/>
                </a:solidFill>
                <a:latin typeface="Arial" panose="020B0604020202020204" pitchFamily="34" charset="0"/>
                <a:cs typeface="Arial" panose="020B0604020202020204" pitchFamily="34" charset="0"/>
              </a:rPr>
              <a:t> in </a:t>
            </a:r>
            <a:r>
              <a:rPr lang="pt-PT" sz="2000" b="1" dirty="0" err="1">
                <a:solidFill>
                  <a:srgbClr val="002060"/>
                </a:solidFill>
                <a:latin typeface="Arial" panose="020B0604020202020204" pitchFamily="34" charset="0"/>
                <a:cs typeface="Arial" panose="020B0604020202020204" pitchFamily="34" charset="0"/>
              </a:rPr>
              <a:t>using</a:t>
            </a:r>
            <a:r>
              <a:rPr lang="pt-PT" sz="2000" b="1" dirty="0">
                <a:solidFill>
                  <a:srgbClr val="002060"/>
                </a:solidFill>
                <a:latin typeface="Arial" panose="020B0604020202020204" pitchFamily="34" charset="0"/>
                <a:cs typeface="Arial" panose="020B0604020202020204" pitchFamily="34" charset="0"/>
              </a:rPr>
              <a:t> </a:t>
            </a:r>
            <a:r>
              <a:rPr lang="pt-PT" sz="2000" b="1" dirty="0" err="1">
                <a:solidFill>
                  <a:srgbClr val="002060"/>
                </a:solidFill>
                <a:latin typeface="Arial" panose="020B0604020202020204" pitchFamily="34" charset="0"/>
                <a:cs typeface="Arial" panose="020B0604020202020204" pitchFamily="34" charset="0"/>
              </a:rPr>
              <a:t>of</a:t>
            </a:r>
            <a:r>
              <a:rPr lang="pt-PT" sz="2000" b="1" dirty="0">
                <a:solidFill>
                  <a:srgbClr val="002060"/>
                </a:solidFill>
                <a:latin typeface="Arial" panose="020B0604020202020204" pitchFamily="34" charset="0"/>
                <a:cs typeface="Arial" panose="020B0604020202020204" pitchFamily="34" charset="0"/>
              </a:rPr>
              <a:t> </a:t>
            </a:r>
            <a:r>
              <a:rPr lang="pt-PT" sz="2000" b="1" dirty="0" err="1">
                <a:solidFill>
                  <a:srgbClr val="002060"/>
                </a:solidFill>
                <a:latin typeface="Arial" panose="020B0604020202020204" pitchFamily="34" charset="0"/>
                <a:cs typeface="Arial" panose="020B0604020202020204" pitchFamily="34" charset="0"/>
              </a:rPr>
              <a:t>the</a:t>
            </a:r>
            <a:r>
              <a:rPr lang="pt-PT" sz="2000" b="1" dirty="0">
                <a:solidFill>
                  <a:srgbClr val="002060"/>
                </a:solidFill>
                <a:latin typeface="Arial" panose="020B0604020202020204" pitchFamily="34" charset="0"/>
                <a:cs typeface="Arial" panose="020B0604020202020204" pitchFamily="34" charset="0"/>
              </a:rPr>
              <a:t> web portal</a:t>
            </a:r>
            <a:endParaRPr lang="en-GB" sz="2000" b="1" dirty="0">
              <a:solidFill>
                <a:srgbClr val="002060"/>
              </a:solidFill>
              <a:latin typeface="Arial" panose="020B0604020202020204" pitchFamily="34" charset="0"/>
              <a:cs typeface="Arial" panose="020B0604020202020204" pitchFamily="34" charset="0"/>
            </a:endParaRPr>
          </a:p>
        </p:txBody>
      </p:sp>
      <p:sp>
        <p:nvSpPr>
          <p:cNvPr id="19" name="Right Brace 18">
            <a:extLst>
              <a:ext uri="{FF2B5EF4-FFF2-40B4-BE49-F238E27FC236}">
                <a16:creationId xmlns:a16="http://schemas.microsoft.com/office/drawing/2014/main" id="{95D0EE48-AC96-EC50-91CC-D8443575470E}"/>
              </a:ext>
            </a:extLst>
          </p:cNvPr>
          <p:cNvSpPr/>
          <p:nvPr/>
        </p:nvSpPr>
        <p:spPr>
          <a:xfrm>
            <a:off x="7652657" y="4087354"/>
            <a:ext cx="293914" cy="166030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8694783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1C70560-F7F9-4DF7-8C86-9AAF420CA0E7}"/>
              </a:ext>
            </a:extLst>
          </p:cNvPr>
          <p:cNvSpPr txBox="1"/>
          <p:nvPr/>
        </p:nvSpPr>
        <p:spPr>
          <a:xfrm>
            <a:off x="186128" y="592373"/>
            <a:ext cx="8332880" cy="400110"/>
          </a:xfrm>
          <a:prstGeom prst="rect">
            <a:avLst/>
          </a:prstGeom>
          <a:noFill/>
        </p:spPr>
        <p:txBody>
          <a:bodyPr wrap="square">
            <a:spAutoFit/>
          </a:bodyPr>
          <a:lstStyle/>
          <a:p>
            <a:pPr>
              <a:spcAft>
                <a:spcPts val="600"/>
              </a:spcAft>
            </a:pPr>
            <a:r>
              <a:rPr lang="en-US" sz="2000" b="1" dirty="0">
                <a:solidFill>
                  <a:srgbClr val="000000"/>
                </a:solidFill>
                <a:latin typeface="Arial" panose="020B0604020202020204" pitchFamily="34" charset="0"/>
                <a:cs typeface="Arial" panose="020B0604020202020204" pitchFamily="34" charset="0"/>
              </a:rPr>
              <a:t>4 projects for conceptualization</a:t>
            </a:r>
          </a:p>
        </p:txBody>
      </p:sp>
      <p:sp>
        <p:nvSpPr>
          <p:cNvPr id="3" name="TextBox 2">
            <a:extLst>
              <a:ext uri="{FF2B5EF4-FFF2-40B4-BE49-F238E27FC236}">
                <a16:creationId xmlns:a16="http://schemas.microsoft.com/office/drawing/2014/main" id="{FD12C0AA-E80F-5253-EEB4-21237D6669A3}"/>
              </a:ext>
            </a:extLst>
          </p:cNvPr>
          <p:cNvSpPr txBox="1"/>
          <p:nvPr/>
        </p:nvSpPr>
        <p:spPr>
          <a:xfrm>
            <a:off x="186128" y="1025946"/>
            <a:ext cx="1522751" cy="400110"/>
          </a:xfrm>
          <a:prstGeom prst="rect">
            <a:avLst/>
          </a:prstGeom>
          <a:noFill/>
        </p:spPr>
        <p:txBody>
          <a:bodyPr wrap="square">
            <a:spAutoFit/>
          </a:bodyPr>
          <a:lstStyle/>
          <a:p>
            <a:pPr>
              <a:spcAft>
                <a:spcPts val="600"/>
              </a:spcAft>
            </a:pPr>
            <a:r>
              <a:rPr lang="en-US" sz="2000" b="1" dirty="0">
                <a:solidFill>
                  <a:srgbClr val="002060"/>
                </a:solidFill>
                <a:latin typeface="Arial" panose="020B0604020202020204" pitchFamily="34" charset="0"/>
                <a:cs typeface="Arial" panose="020B0604020202020204" pitchFamily="34" charset="0"/>
              </a:rPr>
              <a:t>Project</a:t>
            </a:r>
          </a:p>
        </p:txBody>
      </p:sp>
      <p:cxnSp>
        <p:nvCxnSpPr>
          <p:cNvPr id="6" name="Straight Connector 5">
            <a:extLst>
              <a:ext uri="{FF2B5EF4-FFF2-40B4-BE49-F238E27FC236}">
                <a16:creationId xmlns:a16="http://schemas.microsoft.com/office/drawing/2014/main" id="{06D74606-BC59-7AFD-68BB-B1DBF3FAA337}"/>
              </a:ext>
            </a:extLst>
          </p:cNvPr>
          <p:cNvCxnSpPr>
            <a:cxnSpLocks/>
          </p:cNvCxnSpPr>
          <p:nvPr/>
        </p:nvCxnSpPr>
        <p:spPr>
          <a:xfrm>
            <a:off x="186128" y="1426056"/>
            <a:ext cx="11820993" cy="126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757742-2803-FA0E-E5B9-A8F98F6DAF90}"/>
              </a:ext>
            </a:extLst>
          </p:cNvPr>
          <p:cNvCxnSpPr>
            <a:cxnSpLocks/>
          </p:cNvCxnSpPr>
          <p:nvPr/>
        </p:nvCxnSpPr>
        <p:spPr>
          <a:xfrm>
            <a:off x="4467069" y="1438724"/>
            <a:ext cx="0" cy="49597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8F2B11-1824-9ABE-EA9F-A73B78BBE190}"/>
              </a:ext>
            </a:extLst>
          </p:cNvPr>
          <p:cNvCxnSpPr>
            <a:cxnSpLocks/>
          </p:cNvCxnSpPr>
          <p:nvPr/>
        </p:nvCxnSpPr>
        <p:spPr>
          <a:xfrm>
            <a:off x="246087" y="6398509"/>
            <a:ext cx="11473328"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D05DDB-3109-2E2A-D0E0-1CAAC8910088}"/>
              </a:ext>
            </a:extLst>
          </p:cNvPr>
          <p:cNvSpPr txBox="1"/>
          <p:nvPr/>
        </p:nvSpPr>
        <p:spPr>
          <a:xfrm>
            <a:off x="268574" y="1931096"/>
            <a:ext cx="4116049" cy="33547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A - Improve infrastructure and services, environmentally sustainable concepts, including building units based on renewable energy sources in pilot areas and a network of public eco-toilets in remote areas.</a:t>
            </a:r>
          </a:p>
          <a:p>
            <a:endParaRPr lang="en-GB" sz="20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822579E-DE06-2891-C6AD-0EFA9022408B}"/>
              </a:ext>
            </a:extLst>
          </p:cNvPr>
          <p:cNvPicPr>
            <a:picLocks noChangeAspect="1"/>
          </p:cNvPicPr>
          <p:nvPr/>
        </p:nvPicPr>
        <p:blipFill>
          <a:blip r:embed="rId3"/>
          <a:stretch>
            <a:fillRect/>
          </a:stretch>
        </p:blipFill>
        <p:spPr>
          <a:xfrm>
            <a:off x="4597162" y="1738495"/>
            <a:ext cx="4470676" cy="2376305"/>
          </a:xfrm>
          <a:prstGeom prst="rect">
            <a:avLst/>
          </a:prstGeom>
        </p:spPr>
      </p:pic>
      <p:pic>
        <p:nvPicPr>
          <p:cNvPr id="5" name="Picture 4">
            <a:extLst>
              <a:ext uri="{FF2B5EF4-FFF2-40B4-BE49-F238E27FC236}">
                <a16:creationId xmlns:a16="http://schemas.microsoft.com/office/drawing/2014/main" id="{FE1E542F-A9D6-1419-D3BE-54F6DFC048ED}"/>
              </a:ext>
            </a:extLst>
          </p:cNvPr>
          <p:cNvPicPr>
            <a:picLocks noChangeAspect="1"/>
          </p:cNvPicPr>
          <p:nvPr/>
        </p:nvPicPr>
        <p:blipFill>
          <a:blip r:embed="rId4"/>
          <a:stretch>
            <a:fillRect/>
          </a:stretch>
        </p:blipFill>
        <p:spPr>
          <a:xfrm>
            <a:off x="9439098" y="1598828"/>
            <a:ext cx="2484328" cy="1650174"/>
          </a:xfrm>
          <a:prstGeom prst="rect">
            <a:avLst/>
          </a:prstGeom>
        </p:spPr>
      </p:pic>
      <p:pic>
        <p:nvPicPr>
          <p:cNvPr id="7" name="Picture 6">
            <a:extLst>
              <a:ext uri="{FF2B5EF4-FFF2-40B4-BE49-F238E27FC236}">
                <a16:creationId xmlns:a16="http://schemas.microsoft.com/office/drawing/2014/main" id="{8FBD705E-1EC2-5038-E25C-5FB9E84A8301}"/>
              </a:ext>
            </a:extLst>
          </p:cNvPr>
          <p:cNvPicPr>
            <a:picLocks noChangeAspect="1"/>
          </p:cNvPicPr>
          <p:nvPr/>
        </p:nvPicPr>
        <p:blipFill>
          <a:blip r:embed="rId5"/>
          <a:stretch>
            <a:fillRect/>
          </a:stretch>
        </p:blipFill>
        <p:spPr>
          <a:xfrm>
            <a:off x="11001818" y="3324008"/>
            <a:ext cx="921608" cy="1303977"/>
          </a:xfrm>
          <a:prstGeom prst="rect">
            <a:avLst/>
          </a:prstGeom>
        </p:spPr>
      </p:pic>
      <p:pic>
        <p:nvPicPr>
          <p:cNvPr id="8" name="Picture 7">
            <a:extLst>
              <a:ext uri="{FF2B5EF4-FFF2-40B4-BE49-F238E27FC236}">
                <a16:creationId xmlns:a16="http://schemas.microsoft.com/office/drawing/2014/main" id="{C132D4C5-B36B-CE70-1D9D-C7E59FEC79C9}"/>
              </a:ext>
            </a:extLst>
          </p:cNvPr>
          <p:cNvPicPr>
            <a:picLocks noChangeAspect="1"/>
          </p:cNvPicPr>
          <p:nvPr/>
        </p:nvPicPr>
        <p:blipFill>
          <a:blip r:embed="rId6"/>
          <a:stretch>
            <a:fillRect/>
          </a:stretch>
        </p:blipFill>
        <p:spPr>
          <a:xfrm>
            <a:off x="9508690" y="3586474"/>
            <a:ext cx="1407826" cy="1013208"/>
          </a:xfrm>
          <a:prstGeom prst="rect">
            <a:avLst/>
          </a:prstGeom>
        </p:spPr>
      </p:pic>
      <p:pic>
        <p:nvPicPr>
          <p:cNvPr id="10" name="Picture 9">
            <a:extLst>
              <a:ext uri="{FF2B5EF4-FFF2-40B4-BE49-F238E27FC236}">
                <a16:creationId xmlns:a16="http://schemas.microsoft.com/office/drawing/2014/main" id="{E530A9BE-09B1-2E58-2251-BAE9C8428F0A}"/>
              </a:ext>
            </a:extLst>
          </p:cNvPr>
          <p:cNvPicPr>
            <a:picLocks noChangeAspect="1"/>
          </p:cNvPicPr>
          <p:nvPr/>
        </p:nvPicPr>
        <p:blipFill>
          <a:blip r:embed="rId7"/>
          <a:stretch>
            <a:fillRect/>
          </a:stretch>
        </p:blipFill>
        <p:spPr>
          <a:xfrm>
            <a:off x="4597162" y="4671124"/>
            <a:ext cx="2179518" cy="1626256"/>
          </a:xfrm>
          <a:prstGeom prst="rect">
            <a:avLst/>
          </a:prstGeom>
        </p:spPr>
      </p:pic>
      <p:pic>
        <p:nvPicPr>
          <p:cNvPr id="12" name="Picture 11">
            <a:extLst>
              <a:ext uri="{FF2B5EF4-FFF2-40B4-BE49-F238E27FC236}">
                <a16:creationId xmlns:a16="http://schemas.microsoft.com/office/drawing/2014/main" id="{609842CA-BB83-30BB-3A09-30038C7D1DBC}"/>
              </a:ext>
            </a:extLst>
          </p:cNvPr>
          <p:cNvPicPr>
            <a:picLocks noChangeAspect="1"/>
          </p:cNvPicPr>
          <p:nvPr/>
        </p:nvPicPr>
        <p:blipFill>
          <a:blip r:embed="rId8"/>
          <a:stretch>
            <a:fillRect/>
          </a:stretch>
        </p:blipFill>
        <p:spPr>
          <a:xfrm>
            <a:off x="7355776" y="4825491"/>
            <a:ext cx="1889255" cy="1390492"/>
          </a:xfrm>
          <a:prstGeom prst="rect">
            <a:avLst/>
          </a:prstGeom>
        </p:spPr>
      </p:pic>
      <p:pic>
        <p:nvPicPr>
          <p:cNvPr id="14" name="Picture 13">
            <a:extLst>
              <a:ext uri="{FF2B5EF4-FFF2-40B4-BE49-F238E27FC236}">
                <a16:creationId xmlns:a16="http://schemas.microsoft.com/office/drawing/2014/main" id="{AC8C1C48-ABDC-B010-EFFC-52E4F55F0748}"/>
              </a:ext>
            </a:extLst>
          </p:cNvPr>
          <p:cNvPicPr>
            <a:picLocks noChangeAspect="1"/>
          </p:cNvPicPr>
          <p:nvPr/>
        </p:nvPicPr>
        <p:blipFill>
          <a:blip r:embed="rId9"/>
          <a:stretch>
            <a:fillRect/>
          </a:stretch>
        </p:blipFill>
        <p:spPr>
          <a:xfrm>
            <a:off x="9824128" y="4792250"/>
            <a:ext cx="2099298" cy="1456975"/>
          </a:xfrm>
          <a:prstGeom prst="rect">
            <a:avLst/>
          </a:prstGeom>
        </p:spPr>
      </p:pic>
      <p:sp>
        <p:nvSpPr>
          <p:cNvPr id="15" name="TextBox 14">
            <a:extLst>
              <a:ext uri="{FF2B5EF4-FFF2-40B4-BE49-F238E27FC236}">
                <a16:creationId xmlns:a16="http://schemas.microsoft.com/office/drawing/2014/main" id="{3AD461BB-D55D-6F24-5CEE-4F665CE10A9F}"/>
              </a:ext>
            </a:extLst>
          </p:cNvPr>
          <p:cNvSpPr txBox="1"/>
          <p:nvPr/>
        </p:nvSpPr>
        <p:spPr>
          <a:xfrm>
            <a:off x="4517991" y="714747"/>
            <a:ext cx="7405435" cy="707886"/>
          </a:xfrm>
          <a:prstGeom prst="rect">
            <a:avLst/>
          </a:prstGeom>
          <a:noFill/>
        </p:spPr>
        <p:txBody>
          <a:bodyPr wrap="square" rtlCol="0">
            <a:spAutoFit/>
          </a:bodyPr>
          <a:lstStyle/>
          <a:p>
            <a:r>
              <a:rPr lang="en-GB" sz="2000" b="1" dirty="0">
                <a:solidFill>
                  <a:srgbClr val="002060"/>
                </a:solidFill>
                <a:latin typeface="Arial" panose="020B0604020202020204" pitchFamily="34" charset="0"/>
                <a:cs typeface="Arial" panose="020B0604020202020204" pitchFamily="34" charset="0"/>
              </a:rPr>
              <a:t>The decision of where to be taken in CAREC during the </a:t>
            </a:r>
            <a:r>
              <a:rPr lang="en-US" sz="2000" b="1" dirty="0">
                <a:solidFill>
                  <a:srgbClr val="002060"/>
                </a:solidFill>
                <a:latin typeface="Arial" panose="020B0604020202020204" pitchFamily="34" charset="0"/>
                <a:cs typeface="Arial" panose="020B0604020202020204" pitchFamily="34" charset="0"/>
              </a:rPr>
              <a:t>Senior Officials’ Meeting </a:t>
            </a:r>
            <a:endParaRPr lang="en-GB" sz="2000" b="1"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7572304-D2A1-115D-15AF-128E263FD0E1}"/>
              </a:ext>
            </a:extLst>
          </p:cNvPr>
          <p:cNvSpPr txBox="1"/>
          <p:nvPr/>
        </p:nvSpPr>
        <p:spPr>
          <a:xfrm>
            <a:off x="0" y="22592"/>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spTree>
    <p:extLst>
      <p:ext uri="{BB962C8B-B14F-4D97-AF65-F5344CB8AC3E}">
        <p14:creationId xmlns:p14="http://schemas.microsoft.com/office/powerpoint/2010/main" val="316081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1C70560-F7F9-4DF7-8C86-9AAF420CA0E7}"/>
              </a:ext>
            </a:extLst>
          </p:cNvPr>
          <p:cNvSpPr txBox="1"/>
          <p:nvPr/>
        </p:nvSpPr>
        <p:spPr>
          <a:xfrm>
            <a:off x="186128" y="465465"/>
            <a:ext cx="8332880" cy="400110"/>
          </a:xfrm>
          <a:prstGeom prst="rect">
            <a:avLst/>
          </a:prstGeom>
          <a:noFill/>
        </p:spPr>
        <p:txBody>
          <a:bodyPr wrap="square">
            <a:spAutoFit/>
          </a:bodyPr>
          <a:lstStyle/>
          <a:p>
            <a:pPr>
              <a:spcAft>
                <a:spcPts val="600"/>
              </a:spcAft>
            </a:pPr>
            <a:r>
              <a:rPr lang="en-US" sz="2000" b="1" dirty="0">
                <a:solidFill>
                  <a:srgbClr val="000000"/>
                </a:solidFill>
                <a:latin typeface="Arial" panose="020B0604020202020204" pitchFamily="34" charset="0"/>
                <a:cs typeface="Arial" panose="020B0604020202020204" pitchFamily="34" charset="0"/>
              </a:rPr>
              <a:t>4 projects for conceptualization</a:t>
            </a:r>
          </a:p>
        </p:txBody>
      </p:sp>
      <p:sp>
        <p:nvSpPr>
          <p:cNvPr id="3" name="TextBox 2">
            <a:extLst>
              <a:ext uri="{FF2B5EF4-FFF2-40B4-BE49-F238E27FC236}">
                <a16:creationId xmlns:a16="http://schemas.microsoft.com/office/drawing/2014/main" id="{FD12C0AA-E80F-5253-EEB4-21237D6669A3}"/>
              </a:ext>
            </a:extLst>
          </p:cNvPr>
          <p:cNvSpPr txBox="1"/>
          <p:nvPr/>
        </p:nvSpPr>
        <p:spPr>
          <a:xfrm>
            <a:off x="186128" y="865575"/>
            <a:ext cx="1522751" cy="400110"/>
          </a:xfrm>
          <a:prstGeom prst="rect">
            <a:avLst/>
          </a:prstGeom>
          <a:noFill/>
        </p:spPr>
        <p:txBody>
          <a:bodyPr wrap="square">
            <a:spAutoFit/>
          </a:bodyPr>
          <a:lstStyle/>
          <a:p>
            <a:pPr>
              <a:spcAft>
                <a:spcPts val="600"/>
              </a:spcAft>
            </a:pPr>
            <a:r>
              <a:rPr lang="en-US" sz="2000" b="1" dirty="0">
                <a:solidFill>
                  <a:srgbClr val="002060"/>
                </a:solidFill>
                <a:latin typeface="Arial" panose="020B0604020202020204" pitchFamily="34" charset="0"/>
                <a:cs typeface="Arial" panose="020B0604020202020204" pitchFamily="34" charset="0"/>
              </a:rPr>
              <a:t>Project</a:t>
            </a:r>
          </a:p>
        </p:txBody>
      </p:sp>
      <p:cxnSp>
        <p:nvCxnSpPr>
          <p:cNvPr id="6" name="Straight Connector 5">
            <a:extLst>
              <a:ext uri="{FF2B5EF4-FFF2-40B4-BE49-F238E27FC236}">
                <a16:creationId xmlns:a16="http://schemas.microsoft.com/office/drawing/2014/main" id="{06D74606-BC59-7AFD-68BB-B1DBF3FAA337}"/>
              </a:ext>
            </a:extLst>
          </p:cNvPr>
          <p:cNvCxnSpPr>
            <a:cxnSpLocks/>
          </p:cNvCxnSpPr>
          <p:nvPr/>
        </p:nvCxnSpPr>
        <p:spPr>
          <a:xfrm>
            <a:off x="186128" y="1265685"/>
            <a:ext cx="11820993" cy="126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757742-2803-FA0E-E5B9-A8F98F6DAF90}"/>
              </a:ext>
            </a:extLst>
          </p:cNvPr>
          <p:cNvCxnSpPr>
            <a:cxnSpLocks/>
          </p:cNvCxnSpPr>
          <p:nvPr/>
        </p:nvCxnSpPr>
        <p:spPr>
          <a:xfrm>
            <a:off x="4467069" y="1278353"/>
            <a:ext cx="0" cy="475902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8F2B11-1824-9ABE-EA9F-A73B78BBE190}"/>
              </a:ext>
            </a:extLst>
          </p:cNvPr>
          <p:cNvCxnSpPr>
            <a:cxnSpLocks/>
          </p:cNvCxnSpPr>
          <p:nvPr/>
        </p:nvCxnSpPr>
        <p:spPr>
          <a:xfrm>
            <a:off x="246087" y="6154978"/>
            <a:ext cx="11473328"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D05DDB-3109-2E2A-D0E0-1CAAC8910088}"/>
              </a:ext>
            </a:extLst>
          </p:cNvPr>
          <p:cNvSpPr txBox="1"/>
          <p:nvPr/>
        </p:nvSpPr>
        <p:spPr>
          <a:xfrm>
            <a:off x="268574" y="1770725"/>
            <a:ext cx="4116049" cy="230832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B - Upgrading and rehabilitating historical and culturally relevant tourist attractions in integration with urban planning and development</a:t>
            </a:r>
            <a:endParaRPr lang="en-GB" sz="20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AE67D63-9206-1DE3-A2D9-A5934DE89792}"/>
              </a:ext>
            </a:extLst>
          </p:cNvPr>
          <p:cNvPicPr>
            <a:picLocks noChangeAspect="1"/>
          </p:cNvPicPr>
          <p:nvPr/>
        </p:nvPicPr>
        <p:blipFill>
          <a:blip r:embed="rId3"/>
          <a:stretch>
            <a:fillRect/>
          </a:stretch>
        </p:blipFill>
        <p:spPr>
          <a:xfrm>
            <a:off x="4549516" y="1421072"/>
            <a:ext cx="7396144" cy="4616301"/>
          </a:xfrm>
          <a:prstGeom prst="rect">
            <a:avLst/>
          </a:prstGeom>
        </p:spPr>
      </p:pic>
      <p:sp>
        <p:nvSpPr>
          <p:cNvPr id="2" name="TextBox 1">
            <a:extLst>
              <a:ext uri="{FF2B5EF4-FFF2-40B4-BE49-F238E27FC236}">
                <a16:creationId xmlns:a16="http://schemas.microsoft.com/office/drawing/2014/main" id="{140C6B7C-4467-BBE7-A3DB-5BCA81D71F0B}"/>
              </a:ext>
            </a:extLst>
          </p:cNvPr>
          <p:cNvSpPr txBox="1"/>
          <p:nvPr/>
        </p:nvSpPr>
        <p:spPr>
          <a:xfrm>
            <a:off x="4549516" y="546844"/>
            <a:ext cx="7405435" cy="707886"/>
          </a:xfrm>
          <a:prstGeom prst="rect">
            <a:avLst/>
          </a:prstGeom>
          <a:noFill/>
        </p:spPr>
        <p:txBody>
          <a:bodyPr wrap="square" rtlCol="0">
            <a:spAutoFit/>
          </a:bodyPr>
          <a:lstStyle/>
          <a:p>
            <a:r>
              <a:rPr lang="en-GB" sz="2000" b="1" dirty="0">
                <a:solidFill>
                  <a:srgbClr val="002060"/>
                </a:solidFill>
                <a:latin typeface="Arial" panose="020B0604020202020204" pitchFamily="34" charset="0"/>
                <a:cs typeface="Arial" panose="020B0604020202020204" pitchFamily="34" charset="0"/>
              </a:rPr>
              <a:t>The decision of where to be taken in CAREC during the </a:t>
            </a:r>
            <a:r>
              <a:rPr lang="en-US" sz="2000" b="1" dirty="0">
                <a:solidFill>
                  <a:srgbClr val="002060"/>
                </a:solidFill>
                <a:latin typeface="Arial" panose="020B0604020202020204" pitchFamily="34" charset="0"/>
                <a:cs typeface="Arial" panose="020B0604020202020204" pitchFamily="34" charset="0"/>
              </a:rPr>
              <a:t>Senior Officials’ Meeting </a:t>
            </a:r>
            <a:endParaRPr lang="en-GB" sz="200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295159-2407-D6EC-42B4-81D04DDB5055}"/>
              </a:ext>
            </a:extLst>
          </p:cNvPr>
          <p:cNvSpPr txBox="1"/>
          <p:nvPr/>
        </p:nvSpPr>
        <p:spPr>
          <a:xfrm>
            <a:off x="54430" y="17290"/>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spTree>
    <p:extLst>
      <p:ext uri="{BB962C8B-B14F-4D97-AF65-F5344CB8AC3E}">
        <p14:creationId xmlns:p14="http://schemas.microsoft.com/office/powerpoint/2010/main" val="401260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1C70560-F7F9-4DF7-8C86-9AAF420CA0E7}"/>
              </a:ext>
            </a:extLst>
          </p:cNvPr>
          <p:cNvSpPr txBox="1"/>
          <p:nvPr/>
        </p:nvSpPr>
        <p:spPr>
          <a:xfrm>
            <a:off x="186128" y="465465"/>
            <a:ext cx="8332880" cy="400110"/>
          </a:xfrm>
          <a:prstGeom prst="rect">
            <a:avLst/>
          </a:prstGeom>
          <a:noFill/>
        </p:spPr>
        <p:txBody>
          <a:bodyPr wrap="square">
            <a:spAutoFit/>
          </a:bodyPr>
          <a:lstStyle/>
          <a:p>
            <a:pPr>
              <a:spcAft>
                <a:spcPts val="600"/>
              </a:spcAft>
            </a:pPr>
            <a:r>
              <a:rPr lang="en-US" sz="2000" b="1" dirty="0">
                <a:solidFill>
                  <a:srgbClr val="000000"/>
                </a:solidFill>
                <a:latin typeface="Arial" panose="020B0604020202020204" pitchFamily="34" charset="0"/>
                <a:cs typeface="Arial" panose="020B0604020202020204" pitchFamily="34" charset="0"/>
              </a:rPr>
              <a:t>4 projects for conceptualization</a:t>
            </a:r>
          </a:p>
        </p:txBody>
      </p:sp>
      <p:sp>
        <p:nvSpPr>
          <p:cNvPr id="3" name="TextBox 2">
            <a:extLst>
              <a:ext uri="{FF2B5EF4-FFF2-40B4-BE49-F238E27FC236}">
                <a16:creationId xmlns:a16="http://schemas.microsoft.com/office/drawing/2014/main" id="{FD12C0AA-E80F-5253-EEB4-21237D6669A3}"/>
              </a:ext>
            </a:extLst>
          </p:cNvPr>
          <p:cNvSpPr txBox="1"/>
          <p:nvPr/>
        </p:nvSpPr>
        <p:spPr>
          <a:xfrm>
            <a:off x="186128" y="865575"/>
            <a:ext cx="1522751" cy="400110"/>
          </a:xfrm>
          <a:prstGeom prst="rect">
            <a:avLst/>
          </a:prstGeom>
          <a:noFill/>
        </p:spPr>
        <p:txBody>
          <a:bodyPr wrap="square">
            <a:spAutoFit/>
          </a:bodyPr>
          <a:lstStyle/>
          <a:p>
            <a:pPr>
              <a:spcAft>
                <a:spcPts val="600"/>
              </a:spcAft>
            </a:pPr>
            <a:r>
              <a:rPr lang="en-US" sz="2000" b="1" dirty="0">
                <a:solidFill>
                  <a:srgbClr val="002060"/>
                </a:solidFill>
                <a:latin typeface="Arial" panose="020B0604020202020204" pitchFamily="34" charset="0"/>
                <a:cs typeface="Arial" panose="020B0604020202020204" pitchFamily="34" charset="0"/>
              </a:rPr>
              <a:t>Project</a:t>
            </a:r>
          </a:p>
        </p:txBody>
      </p:sp>
      <p:cxnSp>
        <p:nvCxnSpPr>
          <p:cNvPr id="6" name="Straight Connector 5">
            <a:extLst>
              <a:ext uri="{FF2B5EF4-FFF2-40B4-BE49-F238E27FC236}">
                <a16:creationId xmlns:a16="http://schemas.microsoft.com/office/drawing/2014/main" id="{06D74606-BC59-7AFD-68BB-B1DBF3FAA337}"/>
              </a:ext>
            </a:extLst>
          </p:cNvPr>
          <p:cNvCxnSpPr>
            <a:cxnSpLocks/>
          </p:cNvCxnSpPr>
          <p:nvPr/>
        </p:nvCxnSpPr>
        <p:spPr>
          <a:xfrm>
            <a:off x="186128" y="1265685"/>
            <a:ext cx="11820993" cy="126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757742-2803-FA0E-E5B9-A8F98F6DAF90}"/>
              </a:ext>
            </a:extLst>
          </p:cNvPr>
          <p:cNvCxnSpPr>
            <a:cxnSpLocks/>
          </p:cNvCxnSpPr>
          <p:nvPr/>
        </p:nvCxnSpPr>
        <p:spPr>
          <a:xfrm>
            <a:off x="1873441" y="1278353"/>
            <a:ext cx="0" cy="522139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8F2B11-1824-9ABE-EA9F-A73B78BBE190}"/>
              </a:ext>
            </a:extLst>
          </p:cNvPr>
          <p:cNvCxnSpPr>
            <a:cxnSpLocks/>
          </p:cNvCxnSpPr>
          <p:nvPr/>
        </p:nvCxnSpPr>
        <p:spPr>
          <a:xfrm>
            <a:off x="246087" y="6499752"/>
            <a:ext cx="11473328"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D05DDB-3109-2E2A-D0E0-1CAAC8910088}"/>
              </a:ext>
            </a:extLst>
          </p:cNvPr>
          <p:cNvSpPr txBox="1"/>
          <p:nvPr/>
        </p:nvSpPr>
        <p:spPr>
          <a:xfrm>
            <a:off x="179743" y="1278353"/>
            <a:ext cx="1681889" cy="5262979"/>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 - Develop-</a:t>
            </a:r>
            <a:r>
              <a:rPr lang="en-GB" sz="2400" dirty="0" err="1">
                <a:latin typeface="Arial" panose="020B0604020202020204" pitchFamily="34" charset="0"/>
                <a:cs typeface="Arial" panose="020B0604020202020204" pitchFamily="34" charset="0"/>
              </a:rPr>
              <a:t>ment</a:t>
            </a:r>
            <a:r>
              <a:rPr lang="en-GB" sz="2400" dirty="0">
                <a:latin typeface="Arial" panose="020B0604020202020204" pitchFamily="34" charset="0"/>
                <a:cs typeface="Arial" panose="020B0604020202020204" pitchFamily="34" charset="0"/>
              </a:rPr>
              <a:t> of a common registry of tourism assets and data collection, their content, and their manage-</a:t>
            </a:r>
            <a:r>
              <a:rPr lang="en-GB" sz="2400" dirty="0" err="1">
                <a:latin typeface="Arial" panose="020B0604020202020204" pitchFamily="34" charset="0"/>
                <a:cs typeface="Arial" panose="020B0604020202020204" pitchFamily="34" charset="0"/>
              </a:rPr>
              <a:t>ment</a:t>
            </a:r>
            <a:endParaRPr lang="en-GB" sz="2000" dirty="0">
              <a:latin typeface="Arial" panose="020B0604020202020204" pitchFamily="34" charset="0"/>
              <a:cs typeface="Arial" panose="020B0604020202020204" pitchFamily="34" charset="0"/>
            </a:endParaRPr>
          </a:p>
        </p:txBody>
      </p:sp>
      <p:sp>
        <p:nvSpPr>
          <p:cNvPr id="8" name="Can 7">
            <a:extLst>
              <a:ext uri="{FF2B5EF4-FFF2-40B4-BE49-F238E27FC236}">
                <a16:creationId xmlns:a16="http://schemas.microsoft.com/office/drawing/2014/main" id="{5E889B10-F7A6-94E9-FC85-CF1DDE865A09}"/>
              </a:ext>
            </a:extLst>
          </p:cNvPr>
          <p:cNvSpPr/>
          <p:nvPr/>
        </p:nvSpPr>
        <p:spPr>
          <a:xfrm>
            <a:off x="8637651" y="3032667"/>
            <a:ext cx="2699109" cy="37128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Attractions database</a:t>
            </a:r>
          </a:p>
        </p:txBody>
      </p:sp>
      <p:sp>
        <p:nvSpPr>
          <p:cNvPr id="10" name="Can 9">
            <a:extLst>
              <a:ext uri="{FF2B5EF4-FFF2-40B4-BE49-F238E27FC236}">
                <a16:creationId xmlns:a16="http://schemas.microsoft.com/office/drawing/2014/main" id="{C84A4AE5-313E-CD4F-134C-5D14CE18CBC1}"/>
              </a:ext>
            </a:extLst>
          </p:cNvPr>
          <p:cNvSpPr/>
          <p:nvPr/>
        </p:nvSpPr>
        <p:spPr>
          <a:xfrm>
            <a:off x="8652509" y="3534637"/>
            <a:ext cx="2679906" cy="469665"/>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Accommodation database</a:t>
            </a:r>
          </a:p>
        </p:txBody>
      </p:sp>
      <p:sp>
        <p:nvSpPr>
          <p:cNvPr id="14" name="Can 13">
            <a:extLst>
              <a:ext uri="{FF2B5EF4-FFF2-40B4-BE49-F238E27FC236}">
                <a16:creationId xmlns:a16="http://schemas.microsoft.com/office/drawing/2014/main" id="{9977A5E2-F4D4-B529-C935-02AC0E65AEFB}"/>
              </a:ext>
            </a:extLst>
          </p:cNvPr>
          <p:cNvSpPr/>
          <p:nvPr/>
        </p:nvSpPr>
        <p:spPr>
          <a:xfrm>
            <a:off x="8675136" y="5003030"/>
            <a:ext cx="2679907" cy="421225"/>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Tour Operators database</a:t>
            </a:r>
          </a:p>
        </p:txBody>
      </p:sp>
      <p:sp>
        <p:nvSpPr>
          <p:cNvPr id="18" name="TextBox 17">
            <a:extLst>
              <a:ext uri="{FF2B5EF4-FFF2-40B4-BE49-F238E27FC236}">
                <a16:creationId xmlns:a16="http://schemas.microsoft.com/office/drawing/2014/main" id="{F9117ECD-C5B4-45E1-D9B3-6AF550423629}"/>
              </a:ext>
            </a:extLst>
          </p:cNvPr>
          <p:cNvSpPr txBox="1"/>
          <p:nvPr/>
        </p:nvSpPr>
        <p:spPr>
          <a:xfrm>
            <a:off x="4849459" y="3197893"/>
            <a:ext cx="3309252" cy="1887696"/>
          </a:xfrm>
          <a:prstGeom prst="rect">
            <a:avLst/>
          </a:prstGeom>
          <a:solidFill>
            <a:schemeClr val="bg1">
              <a:lumMod val="95000"/>
            </a:schemeClr>
          </a:solidFill>
        </p:spPr>
        <p:txBody>
          <a:bodyPr wrap="square">
            <a:spAutoFit/>
          </a:bodyPr>
          <a:lstStyle/>
          <a:p>
            <a:pPr algn="ctr">
              <a:spcAft>
                <a:spcPts val="800"/>
              </a:spcAft>
            </a:pPr>
            <a:r>
              <a:rPr lang="en-GB" sz="1800" dirty="0">
                <a:solidFill>
                  <a:srgbClr val="002060"/>
                </a:solidFill>
                <a:latin typeface="Arial" panose="020B0604020202020204" pitchFamily="34" charset="0"/>
                <a:cs typeface="Arial" panose="020B0604020202020204" pitchFamily="34" charset="0"/>
              </a:rPr>
              <a:t>B2B/ B2C</a:t>
            </a:r>
          </a:p>
          <a:p>
            <a:pPr algn="ctr">
              <a:spcAft>
                <a:spcPts val="800"/>
              </a:spcAft>
            </a:pPr>
            <a:r>
              <a:rPr lang="en-GB" dirty="0">
                <a:solidFill>
                  <a:srgbClr val="002060"/>
                </a:solidFill>
                <a:latin typeface="Arial" panose="020B0604020202020204" pitchFamily="34" charset="0"/>
                <a:cs typeface="Arial" panose="020B0604020202020204" pitchFamily="34" charset="0"/>
              </a:rPr>
              <a:t>Private Sector Development</a:t>
            </a:r>
          </a:p>
          <a:p>
            <a:pPr algn="ctr">
              <a:spcAft>
                <a:spcPts val="800"/>
              </a:spcAft>
            </a:pPr>
            <a:r>
              <a:rPr lang="en-GB" dirty="0">
                <a:solidFill>
                  <a:srgbClr val="002060"/>
                </a:solidFill>
                <a:latin typeface="Arial" panose="020B0604020202020204" pitchFamily="34" charset="0"/>
                <a:cs typeface="Arial" panose="020B0604020202020204" pitchFamily="34" charset="0"/>
              </a:rPr>
              <a:t>Quality Label Data </a:t>
            </a:r>
          </a:p>
          <a:p>
            <a:pPr algn="ctr">
              <a:spcAft>
                <a:spcPts val="800"/>
              </a:spcAft>
            </a:pPr>
            <a:r>
              <a:rPr lang="en-GB" sz="1800" dirty="0">
                <a:solidFill>
                  <a:srgbClr val="002060"/>
                </a:solidFill>
                <a:latin typeface="Arial" panose="020B0604020202020204" pitchFamily="34" charset="0"/>
                <a:cs typeface="Arial" panose="020B0604020202020204" pitchFamily="34" charset="0"/>
              </a:rPr>
              <a:t>Tourism Statistics</a:t>
            </a:r>
          </a:p>
          <a:p>
            <a:pPr algn="ctr">
              <a:spcAft>
                <a:spcPts val="800"/>
              </a:spcAft>
            </a:pPr>
            <a:r>
              <a:rPr lang="en-GB" dirty="0">
                <a:solidFill>
                  <a:srgbClr val="002060"/>
                </a:solidFill>
                <a:latin typeface="Arial" panose="020B0604020202020204" pitchFamily="34" charset="0"/>
                <a:cs typeface="Arial" panose="020B0604020202020204" pitchFamily="34" charset="0"/>
              </a:rPr>
              <a:t>Tourism Product Development</a:t>
            </a:r>
            <a:r>
              <a:rPr lang="en-GB" sz="1800" dirty="0">
                <a:solidFill>
                  <a:srgbClr val="002060"/>
                </a:solidFill>
                <a:latin typeface="Arial" panose="020B0604020202020204" pitchFamily="34" charset="0"/>
                <a:cs typeface="Arial" panose="020B0604020202020204" pitchFamily="34" charset="0"/>
              </a:rPr>
              <a:t> </a:t>
            </a:r>
          </a:p>
        </p:txBody>
      </p:sp>
      <p:sp>
        <p:nvSpPr>
          <p:cNvPr id="20" name="Triangle 19">
            <a:extLst>
              <a:ext uri="{FF2B5EF4-FFF2-40B4-BE49-F238E27FC236}">
                <a16:creationId xmlns:a16="http://schemas.microsoft.com/office/drawing/2014/main" id="{27784FFE-160E-D97F-97BE-C9AF540407B0}"/>
              </a:ext>
            </a:extLst>
          </p:cNvPr>
          <p:cNvSpPr/>
          <p:nvPr/>
        </p:nvSpPr>
        <p:spPr>
          <a:xfrm rot="16200000">
            <a:off x="7480232" y="4137722"/>
            <a:ext cx="1754523" cy="178031"/>
          </a:xfrm>
          <a:prstGeom prst="triangle">
            <a:avLst/>
          </a:prstGeom>
          <a:solidFill>
            <a:srgbClr val="F7FDE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iangle 20">
            <a:extLst>
              <a:ext uri="{FF2B5EF4-FFF2-40B4-BE49-F238E27FC236}">
                <a16:creationId xmlns:a16="http://schemas.microsoft.com/office/drawing/2014/main" id="{300295E7-BFD0-A28B-7BC6-EEFAC936244C}"/>
              </a:ext>
            </a:extLst>
          </p:cNvPr>
          <p:cNvSpPr/>
          <p:nvPr/>
        </p:nvSpPr>
        <p:spPr>
          <a:xfrm rot="5400000">
            <a:off x="3737254" y="4106559"/>
            <a:ext cx="1754526" cy="200141"/>
          </a:xfrm>
          <a:prstGeom prst="triangle">
            <a:avLst/>
          </a:prstGeom>
          <a:solidFill>
            <a:srgbClr val="F7FDE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4813A75-39A7-E584-8786-2AC5A767EA7F}"/>
              </a:ext>
            </a:extLst>
          </p:cNvPr>
          <p:cNvSpPr txBox="1"/>
          <p:nvPr/>
        </p:nvSpPr>
        <p:spPr>
          <a:xfrm>
            <a:off x="1965264" y="3283299"/>
            <a:ext cx="2436087" cy="923330"/>
          </a:xfrm>
          <a:prstGeom prst="rect">
            <a:avLst/>
          </a:prstGeom>
          <a:solidFill>
            <a:schemeClr val="bg1">
              <a:lumMod val="95000"/>
            </a:schemeClr>
          </a:solidFill>
        </p:spPr>
        <p:txBody>
          <a:bodyPr wrap="square">
            <a:spAutoFit/>
          </a:bodyPr>
          <a:lstStyle/>
          <a:p>
            <a:pPr algn="ctr"/>
            <a:r>
              <a:rPr lang="en-GB" sz="1800" dirty="0">
                <a:solidFill>
                  <a:srgbClr val="002060"/>
                </a:solidFill>
                <a:latin typeface="Arial" panose="020B0604020202020204" pitchFamily="34" charset="0"/>
                <a:cs typeface="Arial" panose="020B0604020202020204" pitchFamily="34" charset="0"/>
              </a:rPr>
              <a:t>Commonly developed and shared standards/ regulations</a:t>
            </a:r>
          </a:p>
        </p:txBody>
      </p:sp>
      <p:sp>
        <p:nvSpPr>
          <p:cNvPr id="23" name="TextBox 22">
            <a:extLst>
              <a:ext uri="{FF2B5EF4-FFF2-40B4-BE49-F238E27FC236}">
                <a16:creationId xmlns:a16="http://schemas.microsoft.com/office/drawing/2014/main" id="{A791A0C9-908D-F186-F588-694507E326CE}"/>
              </a:ext>
            </a:extLst>
          </p:cNvPr>
          <p:cNvSpPr txBox="1"/>
          <p:nvPr/>
        </p:nvSpPr>
        <p:spPr>
          <a:xfrm>
            <a:off x="1965264" y="4439258"/>
            <a:ext cx="2436087" cy="646331"/>
          </a:xfrm>
          <a:prstGeom prst="rect">
            <a:avLst/>
          </a:prstGeom>
          <a:solidFill>
            <a:schemeClr val="bg1">
              <a:lumMod val="95000"/>
            </a:schemeClr>
          </a:solidFill>
        </p:spPr>
        <p:txBody>
          <a:bodyPr wrap="square">
            <a:spAutoFit/>
          </a:bodyPr>
          <a:lstStyle/>
          <a:p>
            <a:pPr algn="ctr"/>
            <a:r>
              <a:rPr lang="en-GB" dirty="0">
                <a:solidFill>
                  <a:srgbClr val="002060"/>
                </a:solidFill>
                <a:latin typeface="Arial" panose="020B0604020202020204" pitchFamily="34" charset="0"/>
                <a:cs typeface="Arial" panose="020B0604020202020204" pitchFamily="34" charset="0"/>
              </a:rPr>
              <a:t>Adoption of best cost-effective practices</a:t>
            </a:r>
            <a:endParaRPr lang="en-GB" sz="180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22AA100-B004-8AC5-64CD-91855AB5E7E6}"/>
              </a:ext>
            </a:extLst>
          </p:cNvPr>
          <p:cNvPicPr>
            <a:picLocks noChangeAspect="1"/>
          </p:cNvPicPr>
          <p:nvPr/>
        </p:nvPicPr>
        <p:blipFill>
          <a:blip r:embed="rId3"/>
          <a:stretch>
            <a:fillRect/>
          </a:stretch>
        </p:blipFill>
        <p:spPr>
          <a:xfrm>
            <a:off x="4503561" y="1557218"/>
            <a:ext cx="2097838" cy="1396840"/>
          </a:xfrm>
          <a:prstGeom prst="rect">
            <a:avLst/>
          </a:prstGeom>
        </p:spPr>
      </p:pic>
      <p:pic>
        <p:nvPicPr>
          <p:cNvPr id="5" name="Picture 4">
            <a:extLst>
              <a:ext uri="{FF2B5EF4-FFF2-40B4-BE49-F238E27FC236}">
                <a16:creationId xmlns:a16="http://schemas.microsoft.com/office/drawing/2014/main" id="{0843E7A8-27B6-8B23-8936-45600FFEA1F8}"/>
              </a:ext>
            </a:extLst>
          </p:cNvPr>
          <p:cNvPicPr>
            <a:picLocks noChangeAspect="1"/>
          </p:cNvPicPr>
          <p:nvPr/>
        </p:nvPicPr>
        <p:blipFill>
          <a:blip r:embed="rId4"/>
          <a:stretch>
            <a:fillRect/>
          </a:stretch>
        </p:blipFill>
        <p:spPr>
          <a:xfrm>
            <a:off x="1965264" y="1560089"/>
            <a:ext cx="2374858" cy="1320006"/>
          </a:xfrm>
          <a:prstGeom prst="rect">
            <a:avLst/>
          </a:prstGeom>
        </p:spPr>
      </p:pic>
      <p:sp>
        <p:nvSpPr>
          <p:cNvPr id="7" name="Freeform 6">
            <a:extLst>
              <a:ext uri="{FF2B5EF4-FFF2-40B4-BE49-F238E27FC236}">
                <a16:creationId xmlns:a16="http://schemas.microsoft.com/office/drawing/2014/main" id="{570E5283-6C93-33AE-645A-EF4A44E41CB7}"/>
              </a:ext>
            </a:extLst>
          </p:cNvPr>
          <p:cNvSpPr/>
          <p:nvPr/>
        </p:nvSpPr>
        <p:spPr>
          <a:xfrm>
            <a:off x="2787524" y="2382712"/>
            <a:ext cx="1613829" cy="318593"/>
          </a:xfrm>
          <a:custGeom>
            <a:avLst/>
            <a:gdLst>
              <a:gd name="connsiteX0" fmla="*/ 0 w 2908300"/>
              <a:gd name="connsiteY0" fmla="*/ 0 h 292196"/>
              <a:gd name="connsiteX1" fmla="*/ 774700 w 2908300"/>
              <a:gd name="connsiteY1" fmla="*/ 292100 h 292196"/>
              <a:gd name="connsiteX2" fmla="*/ 2908300 w 2908300"/>
              <a:gd name="connsiteY2" fmla="*/ 25400 h 292196"/>
            </a:gdLst>
            <a:ahLst/>
            <a:cxnLst>
              <a:cxn ang="0">
                <a:pos x="connsiteX0" y="connsiteY0"/>
              </a:cxn>
              <a:cxn ang="0">
                <a:pos x="connsiteX1" y="connsiteY1"/>
              </a:cxn>
              <a:cxn ang="0">
                <a:pos x="connsiteX2" y="connsiteY2"/>
              </a:cxn>
            </a:cxnLst>
            <a:rect l="l" t="t" r="r" b="b"/>
            <a:pathLst>
              <a:path w="2908300" h="292196">
                <a:moveTo>
                  <a:pt x="0" y="0"/>
                </a:moveTo>
                <a:cubicBezTo>
                  <a:pt x="144991" y="143933"/>
                  <a:pt x="289983" y="287867"/>
                  <a:pt x="774700" y="292100"/>
                </a:cubicBezTo>
                <a:cubicBezTo>
                  <a:pt x="1259417" y="296333"/>
                  <a:pt x="2083858" y="160866"/>
                  <a:pt x="2908300" y="25400"/>
                </a:cubicBezTo>
              </a:path>
            </a:pathLst>
          </a:custGeom>
          <a:noFill/>
          <a:ln w="28575">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a:extLst>
              <a:ext uri="{FF2B5EF4-FFF2-40B4-BE49-F238E27FC236}">
                <a16:creationId xmlns:a16="http://schemas.microsoft.com/office/drawing/2014/main" id="{5C86E1BE-5404-4987-19B7-DE52627D66A3}"/>
              </a:ext>
            </a:extLst>
          </p:cNvPr>
          <p:cNvSpPr/>
          <p:nvPr/>
        </p:nvSpPr>
        <p:spPr>
          <a:xfrm rot="501101">
            <a:off x="4871642" y="2426681"/>
            <a:ext cx="1825418" cy="254953"/>
          </a:xfrm>
          <a:custGeom>
            <a:avLst/>
            <a:gdLst>
              <a:gd name="connsiteX0" fmla="*/ 0 w 2908300"/>
              <a:gd name="connsiteY0" fmla="*/ 0 h 292196"/>
              <a:gd name="connsiteX1" fmla="*/ 774700 w 2908300"/>
              <a:gd name="connsiteY1" fmla="*/ 292100 h 292196"/>
              <a:gd name="connsiteX2" fmla="*/ 2908300 w 2908300"/>
              <a:gd name="connsiteY2" fmla="*/ 25400 h 292196"/>
            </a:gdLst>
            <a:ahLst/>
            <a:cxnLst>
              <a:cxn ang="0">
                <a:pos x="connsiteX0" y="connsiteY0"/>
              </a:cxn>
              <a:cxn ang="0">
                <a:pos x="connsiteX1" y="connsiteY1"/>
              </a:cxn>
              <a:cxn ang="0">
                <a:pos x="connsiteX2" y="connsiteY2"/>
              </a:cxn>
            </a:cxnLst>
            <a:rect l="l" t="t" r="r" b="b"/>
            <a:pathLst>
              <a:path w="2908300" h="292196">
                <a:moveTo>
                  <a:pt x="0" y="0"/>
                </a:moveTo>
                <a:cubicBezTo>
                  <a:pt x="144991" y="143933"/>
                  <a:pt x="289983" y="287867"/>
                  <a:pt x="774700" y="292100"/>
                </a:cubicBezTo>
                <a:cubicBezTo>
                  <a:pt x="1259417" y="296333"/>
                  <a:pt x="2083858" y="160866"/>
                  <a:pt x="2908300" y="25400"/>
                </a:cubicBezTo>
              </a:path>
            </a:pathLst>
          </a:custGeom>
          <a:noFill/>
          <a:ln w="28575">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3D873A0-7136-1155-0BC6-01331CE3AD94}"/>
              </a:ext>
            </a:extLst>
          </p:cNvPr>
          <p:cNvPicPr>
            <a:picLocks noChangeAspect="1"/>
          </p:cNvPicPr>
          <p:nvPr/>
        </p:nvPicPr>
        <p:blipFill>
          <a:blip r:embed="rId5"/>
          <a:stretch>
            <a:fillRect/>
          </a:stretch>
        </p:blipFill>
        <p:spPr>
          <a:xfrm>
            <a:off x="8420626" y="1642392"/>
            <a:ext cx="1661952" cy="938572"/>
          </a:xfrm>
          <a:prstGeom prst="rect">
            <a:avLst/>
          </a:prstGeom>
        </p:spPr>
      </p:pic>
      <p:pic>
        <p:nvPicPr>
          <p:cNvPr id="16" name="Picture 15">
            <a:extLst>
              <a:ext uri="{FF2B5EF4-FFF2-40B4-BE49-F238E27FC236}">
                <a16:creationId xmlns:a16="http://schemas.microsoft.com/office/drawing/2014/main" id="{EF67BE8B-3256-9D17-0935-9ACA7D8FAD5A}"/>
              </a:ext>
            </a:extLst>
          </p:cNvPr>
          <p:cNvPicPr>
            <a:picLocks noChangeAspect="1"/>
          </p:cNvPicPr>
          <p:nvPr/>
        </p:nvPicPr>
        <p:blipFill>
          <a:blip r:embed="rId6"/>
          <a:stretch>
            <a:fillRect/>
          </a:stretch>
        </p:blipFill>
        <p:spPr>
          <a:xfrm>
            <a:off x="6789155" y="1643296"/>
            <a:ext cx="1571325" cy="1169556"/>
          </a:xfrm>
          <a:prstGeom prst="rect">
            <a:avLst/>
          </a:prstGeom>
        </p:spPr>
      </p:pic>
      <p:sp>
        <p:nvSpPr>
          <p:cNvPr id="17" name="Rectangle 16">
            <a:extLst>
              <a:ext uri="{FF2B5EF4-FFF2-40B4-BE49-F238E27FC236}">
                <a16:creationId xmlns:a16="http://schemas.microsoft.com/office/drawing/2014/main" id="{08386405-E1B6-456A-BF07-B79FC4315AB7}"/>
              </a:ext>
            </a:extLst>
          </p:cNvPr>
          <p:cNvSpPr/>
          <p:nvPr/>
        </p:nvSpPr>
        <p:spPr>
          <a:xfrm>
            <a:off x="6729010" y="1497830"/>
            <a:ext cx="3467626" cy="142269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9F7E2FA-7667-2AFB-7D22-37AE35667428}"/>
              </a:ext>
            </a:extLst>
          </p:cNvPr>
          <p:cNvSpPr txBox="1"/>
          <p:nvPr/>
        </p:nvSpPr>
        <p:spPr>
          <a:xfrm>
            <a:off x="1965264" y="1258599"/>
            <a:ext cx="2235991" cy="307777"/>
          </a:xfrm>
          <a:prstGeom prst="rect">
            <a:avLst/>
          </a:prstGeom>
          <a:noFill/>
        </p:spPr>
        <p:txBody>
          <a:bodyPr wrap="square">
            <a:spAutoFit/>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Main priority clusters </a:t>
            </a:r>
          </a:p>
        </p:txBody>
      </p:sp>
      <p:sp>
        <p:nvSpPr>
          <p:cNvPr id="25" name="TextBox 24">
            <a:extLst>
              <a:ext uri="{FF2B5EF4-FFF2-40B4-BE49-F238E27FC236}">
                <a16:creationId xmlns:a16="http://schemas.microsoft.com/office/drawing/2014/main" id="{C895C1C2-CEBF-74D4-D35C-D6CDE1FF7A32}"/>
              </a:ext>
            </a:extLst>
          </p:cNvPr>
          <p:cNvSpPr txBox="1"/>
          <p:nvPr/>
        </p:nvSpPr>
        <p:spPr>
          <a:xfrm>
            <a:off x="4842717" y="1237569"/>
            <a:ext cx="1363030" cy="307777"/>
          </a:xfrm>
          <a:prstGeom prst="rect">
            <a:avLst/>
          </a:prstGeom>
          <a:noFill/>
        </p:spPr>
        <p:txBody>
          <a:bodyPr wrap="square">
            <a:spAutoFit/>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Sub-clusters</a:t>
            </a:r>
          </a:p>
        </p:txBody>
      </p:sp>
      <p:sp>
        <p:nvSpPr>
          <p:cNvPr id="27" name="TextBox 26">
            <a:extLst>
              <a:ext uri="{FF2B5EF4-FFF2-40B4-BE49-F238E27FC236}">
                <a16:creationId xmlns:a16="http://schemas.microsoft.com/office/drawing/2014/main" id="{AD97111E-8CCA-9DD4-3321-56B5D9B7919E}"/>
              </a:ext>
            </a:extLst>
          </p:cNvPr>
          <p:cNvSpPr txBox="1"/>
          <p:nvPr/>
        </p:nvSpPr>
        <p:spPr>
          <a:xfrm>
            <a:off x="7222459" y="1224876"/>
            <a:ext cx="2276041" cy="307777"/>
          </a:xfrm>
          <a:prstGeom prst="rect">
            <a:avLst/>
          </a:prstGeom>
          <a:noFill/>
        </p:spPr>
        <p:txBody>
          <a:bodyPr wrap="square">
            <a:spAutoFit/>
          </a:bodyPr>
          <a:lstStyle/>
          <a:p>
            <a:pPr>
              <a:spcAft>
                <a:spcPts val="600"/>
              </a:spcAft>
            </a:pPr>
            <a:r>
              <a:rPr lang="en-US" sz="1400" b="1" dirty="0">
                <a:solidFill>
                  <a:srgbClr val="002060"/>
                </a:solidFill>
                <a:latin typeface="Arial" panose="020B0604020202020204" pitchFamily="34" charset="0"/>
                <a:cs typeface="Arial" panose="020B0604020202020204" pitchFamily="34" charset="0"/>
              </a:rPr>
              <a:t>Attractions/ Experiences</a:t>
            </a:r>
          </a:p>
        </p:txBody>
      </p:sp>
      <p:sp>
        <p:nvSpPr>
          <p:cNvPr id="29" name="Left Arrow 28">
            <a:extLst>
              <a:ext uri="{FF2B5EF4-FFF2-40B4-BE49-F238E27FC236}">
                <a16:creationId xmlns:a16="http://schemas.microsoft.com/office/drawing/2014/main" id="{87470B45-FB67-7A07-8800-DF7D9067FEF4}"/>
              </a:ext>
            </a:extLst>
          </p:cNvPr>
          <p:cNvSpPr/>
          <p:nvPr/>
        </p:nvSpPr>
        <p:spPr>
          <a:xfrm>
            <a:off x="10226735" y="1566376"/>
            <a:ext cx="1867294" cy="701814"/>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Arial" panose="020B0604020202020204" pitchFamily="34" charset="0"/>
                <a:cs typeface="Arial" panose="020B0604020202020204" pitchFamily="34" charset="0"/>
              </a:rPr>
              <a:t>Country guides</a:t>
            </a:r>
          </a:p>
        </p:txBody>
      </p:sp>
      <p:sp>
        <p:nvSpPr>
          <p:cNvPr id="30" name="Left Arrow 29">
            <a:extLst>
              <a:ext uri="{FF2B5EF4-FFF2-40B4-BE49-F238E27FC236}">
                <a16:creationId xmlns:a16="http://schemas.microsoft.com/office/drawing/2014/main" id="{1DE7A033-768D-A194-E24B-2AEA8FE28BDB}"/>
              </a:ext>
            </a:extLst>
          </p:cNvPr>
          <p:cNvSpPr/>
          <p:nvPr/>
        </p:nvSpPr>
        <p:spPr>
          <a:xfrm>
            <a:off x="10233121" y="2272436"/>
            <a:ext cx="1867294" cy="701814"/>
          </a:xfrm>
          <a:prstGeom prst="lef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Arial" panose="020B0604020202020204" pitchFamily="34" charset="0"/>
                <a:cs typeface="Arial" panose="020B0604020202020204" pitchFamily="34" charset="0"/>
              </a:rPr>
              <a:t>Region guides</a:t>
            </a:r>
          </a:p>
        </p:txBody>
      </p:sp>
      <p:cxnSp>
        <p:nvCxnSpPr>
          <p:cNvPr id="32" name="Elbow Connector 31">
            <a:extLst>
              <a:ext uri="{FF2B5EF4-FFF2-40B4-BE49-F238E27FC236}">
                <a16:creationId xmlns:a16="http://schemas.microsoft.com/office/drawing/2014/main" id="{03139EF9-A6D6-3C35-DA3E-C4674B6B8B6A}"/>
              </a:ext>
            </a:extLst>
          </p:cNvPr>
          <p:cNvCxnSpPr>
            <a:cxnSpLocks/>
            <a:endCxn id="45" idx="2"/>
          </p:cNvCxnSpPr>
          <p:nvPr/>
        </p:nvCxnSpPr>
        <p:spPr>
          <a:xfrm>
            <a:off x="6514721" y="5076801"/>
            <a:ext cx="3459883" cy="411992"/>
          </a:xfrm>
          <a:prstGeom prst="bentConnector4">
            <a:avLst>
              <a:gd name="adj1" fmla="val -179"/>
              <a:gd name="adj2" fmla="val 134204"/>
            </a:avLst>
          </a:prstGeom>
          <a:ln w="381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227A608-6498-CF22-B90B-9808415FDC78}"/>
              </a:ext>
            </a:extLst>
          </p:cNvPr>
          <p:cNvSpPr txBox="1"/>
          <p:nvPr/>
        </p:nvSpPr>
        <p:spPr>
          <a:xfrm>
            <a:off x="7553571" y="794879"/>
            <a:ext cx="2187260" cy="400110"/>
          </a:xfrm>
          <a:prstGeom prst="rect">
            <a:avLst/>
          </a:prstGeom>
          <a:noFill/>
        </p:spPr>
        <p:txBody>
          <a:bodyPr wrap="square" rtlCol="0">
            <a:spAutoFit/>
          </a:bodyPr>
          <a:lstStyle/>
          <a:p>
            <a:r>
              <a:rPr lang="pt-PT" sz="2000" b="1" dirty="0" err="1">
                <a:solidFill>
                  <a:srgbClr val="002060"/>
                </a:solidFill>
                <a:latin typeface="Arial" panose="020B0604020202020204" pitchFamily="34" charset="0"/>
                <a:cs typeface="Arial" panose="020B0604020202020204" pitchFamily="34" charset="0"/>
              </a:rPr>
              <a:t>Entire</a:t>
            </a:r>
            <a:r>
              <a:rPr lang="pt-PT" sz="2000" b="1" dirty="0">
                <a:solidFill>
                  <a:srgbClr val="002060"/>
                </a:solidFill>
                <a:latin typeface="Arial" panose="020B0604020202020204" pitchFamily="34" charset="0"/>
                <a:cs typeface="Arial" panose="020B0604020202020204" pitchFamily="34" charset="0"/>
              </a:rPr>
              <a:t> CAREC</a:t>
            </a:r>
            <a:endParaRPr lang="en-GB" sz="2000" b="1" dirty="0">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538413B-FAFF-F9D0-5D98-F26D65219F11}"/>
              </a:ext>
            </a:extLst>
          </p:cNvPr>
          <p:cNvSpPr txBox="1"/>
          <p:nvPr/>
        </p:nvSpPr>
        <p:spPr>
          <a:xfrm>
            <a:off x="5869073" y="5746204"/>
            <a:ext cx="5599648" cy="646331"/>
          </a:xfrm>
          <a:prstGeom prst="rect">
            <a:avLst/>
          </a:prstGeom>
          <a:solidFill>
            <a:srgbClr val="B1FADA"/>
          </a:solidFill>
        </p:spPr>
        <p:txBody>
          <a:bodyPr wrap="square" rtlCol="0">
            <a:spAutoFit/>
          </a:bodyPr>
          <a:lstStyle/>
          <a:p>
            <a:r>
              <a:rPr lang="en-GB" b="1" dirty="0">
                <a:latin typeface="Arial" panose="020B0604020202020204" pitchFamily="34" charset="0"/>
                <a:cs typeface="Arial" panose="020B0604020202020204" pitchFamily="34" charset="0"/>
              </a:rPr>
              <a:t>Quick product/circuit-to-market promotion by all Tourism Organizations in each CAREC Country</a:t>
            </a:r>
          </a:p>
        </p:txBody>
      </p:sp>
      <p:sp>
        <p:nvSpPr>
          <p:cNvPr id="24" name="Can 23">
            <a:extLst>
              <a:ext uri="{FF2B5EF4-FFF2-40B4-BE49-F238E27FC236}">
                <a16:creationId xmlns:a16="http://schemas.microsoft.com/office/drawing/2014/main" id="{D424421F-7889-1BF8-C01F-E2B15116ECD2}"/>
              </a:ext>
            </a:extLst>
          </p:cNvPr>
          <p:cNvSpPr/>
          <p:nvPr/>
        </p:nvSpPr>
        <p:spPr>
          <a:xfrm>
            <a:off x="8652509" y="4111801"/>
            <a:ext cx="2679906" cy="35856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Hospitality database</a:t>
            </a:r>
          </a:p>
        </p:txBody>
      </p:sp>
      <p:sp>
        <p:nvSpPr>
          <p:cNvPr id="38" name="Can 37">
            <a:extLst>
              <a:ext uri="{FF2B5EF4-FFF2-40B4-BE49-F238E27FC236}">
                <a16:creationId xmlns:a16="http://schemas.microsoft.com/office/drawing/2014/main" id="{32F68D23-9657-216A-1D5F-6EEC7FAAB354}"/>
              </a:ext>
            </a:extLst>
          </p:cNvPr>
          <p:cNvSpPr/>
          <p:nvPr/>
        </p:nvSpPr>
        <p:spPr>
          <a:xfrm>
            <a:off x="8637651" y="4546896"/>
            <a:ext cx="2679906" cy="35856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Tourism services database</a:t>
            </a:r>
          </a:p>
        </p:txBody>
      </p:sp>
      <p:sp>
        <p:nvSpPr>
          <p:cNvPr id="41" name="Right Brace 40">
            <a:extLst>
              <a:ext uri="{FF2B5EF4-FFF2-40B4-BE49-F238E27FC236}">
                <a16:creationId xmlns:a16="http://schemas.microsoft.com/office/drawing/2014/main" id="{AB9D9A33-DE58-3035-8A36-478EC9453476}"/>
              </a:ext>
            </a:extLst>
          </p:cNvPr>
          <p:cNvSpPr/>
          <p:nvPr/>
        </p:nvSpPr>
        <p:spPr>
          <a:xfrm>
            <a:off x="11355043" y="3679371"/>
            <a:ext cx="227357" cy="1589315"/>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2">
                  <a:lumMod val="60000"/>
                  <a:lumOff val="40000"/>
                </a:schemeClr>
              </a:solidFill>
            </a:endParaRPr>
          </a:p>
        </p:txBody>
      </p:sp>
      <p:sp>
        <p:nvSpPr>
          <p:cNvPr id="43" name="TextBox 42">
            <a:extLst>
              <a:ext uri="{FF2B5EF4-FFF2-40B4-BE49-F238E27FC236}">
                <a16:creationId xmlns:a16="http://schemas.microsoft.com/office/drawing/2014/main" id="{1A5A53D5-ACF0-DBB2-46F8-65C8581E942A}"/>
              </a:ext>
            </a:extLst>
          </p:cNvPr>
          <p:cNvSpPr txBox="1"/>
          <p:nvPr/>
        </p:nvSpPr>
        <p:spPr>
          <a:xfrm>
            <a:off x="11615645" y="3129333"/>
            <a:ext cx="400110" cy="2478772"/>
          </a:xfrm>
          <a:prstGeom prst="rect">
            <a:avLst/>
          </a:prstGeom>
          <a:noFill/>
        </p:spPr>
        <p:txBody>
          <a:bodyPr vert="vert" wrap="square">
            <a:spAutoFit/>
          </a:bodyPr>
          <a:lstStyle/>
          <a:p>
            <a:r>
              <a:rPr lang="en-GB" sz="1400" b="1" dirty="0">
                <a:solidFill>
                  <a:srgbClr val="002060"/>
                </a:solidFill>
                <a:latin typeface="Arial" panose="020B0604020202020204" pitchFamily="34" charset="0"/>
                <a:cs typeface="Arial" panose="020B0604020202020204" pitchFamily="34" charset="0"/>
              </a:rPr>
              <a:t>Tourism Business Registry</a:t>
            </a:r>
            <a:endParaRPr lang="en-GB" sz="1400" b="1" dirty="0"/>
          </a:p>
        </p:txBody>
      </p:sp>
      <p:sp>
        <p:nvSpPr>
          <p:cNvPr id="45" name="Rectangle 44">
            <a:extLst>
              <a:ext uri="{FF2B5EF4-FFF2-40B4-BE49-F238E27FC236}">
                <a16:creationId xmlns:a16="http://schemas.microsoft.com/office/drawing/2014/main" id="{CFC4BD15-46FB-2D1C-608E-1826AC0BFC56}"/>
              </a:ext>
            </a:extLst>
          </p:cNvPr>
          <p:cNvSpPr/>
          <p:nvPr/>
        </p:nvSpPr>
        <p:spPr>
          <a:xfrm>
            <a:off x="8556586" y="2997651"/>
            <a:ext cx="2836035" cy="249114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984CD102-23D2-2141-2100-2CE3F54DA3C4}"/>
              </a:ext>
            </a:extLst>
          </p:cNvPr>
          <p:cNvSpPr txBox="1"/>
          <p:nvPr/>
        </p:nvSpPr>
        <p:spPr>
          <a:xfrm>
            <a:off x="51673" y="36011"/>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spTree>
    <p:extLst>
      <p:ext uri="{BB962C8B-B14F-4D97-AF65-F5344CB8AC3E}">
        <p14:creationId xmlns:p14="http://schemas.microsoft.com/office/powerpoint/2010/main" val="279396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1C70560-F7F9-4DF7-8C86-9AAF420CA0E7}"/>
              </a:ext>
            </a:extLst>
          </p:cNvPr>
          <p:cNvSpPr txBox="1"/>
          <p:nvPr/>
        </p:nvSpPr>
        <p:spPr>
          <a:xfrm>
            <a:off x="186128" y="465465"/>
            <a:ext cx="8332880" cy="400110"/>
          </a:xfrm>
          <a:prstGeom prst="rect">
            <a:avLst/>
          </a:prstGeom>
          <a:noFill/>
        </p:spPr>
        <p:txBody>
          <a:bodyPr wrap="square">
            <a:spAutoFit/>
          </a:bodyPr>
          <a:lstStyle/>
          <a:p>
            <a:pPr>
              <a:spcAft>
                <a:spcPts val="600"/>
              </a:spcAft>
            </a:pPr>
            <a:r>
              <a:rPr lang="en-US" sz="2000" b="1" dirty="0">
                <a:solidFill>
                  <a:srgbClr val="000000"/>
                </a:solidFill>
                <a:latin typeface="Arial" panose="020B0604020202020204" pitchFamily="34" charset="0"/>
                <a:cs typeface="Arial" panose="020B0604020202020204" pitchFamily="34" charset="0"/>
              </a:rPr>
              <a:t>4 projects for conceptualization</a:t>
            </a:r>
          </a:p>
        </p:txBody>
      </p:sp>
      <p:sp>
        <p:nvSpPr>
          <p:cNvPr id="3" name="TextBox 2">
            <a:extLst>
              <a:ext uri="{FF2B5EF4-FFF2-40B4-BE49-F238E27FC236}">
                <a16:creationId xmlns:a16="http://schemas.microsoft.com/office/drawing/2014/main" id="{FD12C0AA-E80F-5253-EEB4-21237D6669A3}"/>
              </a:ext>
            </a:extLst>
          </p:cNvPr>
          <p:cNvSpPr txBox="1"/>
          <p:nvPr/>
        </p:nvSpPr>
        <p:spPr>
          <a:xfrm>
            <a:off x="186128" y="865575"/>
            <a:ext cx="1522751" cy="400110"/>
          </a:xfrm>
          <a:prstGeom prst="rect">
            <a:avLst/>
          </a:prstGeom>
          <a:noFill/>
        </p:spPr>
        <p:txBody>
          <a:bodyPr wrap="square">
            <a:spAutoFit/>
          </a:bodyPr>
          <a:lstStyle/>
          <a:p>
            <a:pPr>
              <a:spcAft>
                <a:spcPts val="600"/>
              </a:spcAft>
            </a:pPr>
            <a:r>
              <a:rPr lang="en-US" sz="2000" b="1" dirty="0">
                <a:solidFill>
                  <a:srgbClr val="002060"/>
                </a:solidFill>
                <a:latin typeface="Arial" panose="020B0604020202020204" pitchFamily="34" charset="0"/>
                <a:cs typeface="Arial" panose="020B0604020202020204" pitchFamily="34" charset="0"/>
              </a:rPr>
              <a:t>Project</a:t>
            </a:r>
          </a:p>
        </p:txBody>
      </p:sp>
      <p:cxnSp>
        <p:nvCxnSpPr>
          <p:cNvPr id="6" name="Straight Connector 5">
            <a:extLst>
              <a:ext uri="{FF2B5EF4-FFF2-40B4-BE49-F238E27FC236}">
                <a16:creationId xmlns:a16="http://schemas.microsoft.com/office/drawing/2014/main" id="{06D74606-BC59-7AFD-68BB-B1DBF3FAA337}"/>
              </a:ext>
            </a:extLst>
          </p:cNvPr>
          <p:cNvCxnSpPr>
            <a:cxnSpLocks/>
          </p:cNvCxnSpPr>
          <p:nvPr/>
        </p:nvCxnSpPr>
        <p:spPr>
          <a:xfrm>
            <a:off x="186128" y="1265685"/>
            <a:ext cx="11820993" cy="126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757742-2803-FA0E-E5B9-A8F98F6DAF90}"/>
              </a:ext>
            </a:extLst>
          </p:cNvPr>
          <p:cNvCxnSpPr>
            <a:cxnSpLocks/>
          </p:cNvCxnSpPr>
          <p:nvPr/>
        </p:nvCxnSpPr>
        <p:spPr>
          <a:xfrm>
            <a:off x="3762531" y="1278353"/>
            <a:ext cx="0" cy="522139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88F2B11-1824-9ABE-EA9F-A73B78BBE190}"/>
              </a:ext>
            </a:extLst>
          </p:cNvPr>
          <p:cNvCxnSpPr>
            <a:cxnSpLocks/>
          </p:cNvCxnSpPr>
          <p:nvPr/>
        </p:nvCxnSpPr>
        <p:spPr>
          <a:xfrm>
            <a:off x="246087" y="6499752"/>
            <a:ext cx="11473328" cy="0"/>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D05DDB-3109-2E2A-D0E0-1CAAC8910088}"/>
              </a:ext>
            </a:extLst>
          </p:cNvPr>
          <p:cNvSpPr txBox="1"/>
          <p:nvPr/>
        </p:nvSpPr>
        <p:spPr>
          <a:xfrm>
            <a:off x="199036" y="1449383"/>
            <a:ext cx="3304897" cy="452431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D - Branding, strategy, planning, budgeting, and funding sources for implementing the common brand “Visit Silk Road”, integrating additional features for the CAREC tourism portal, and developing a “CAREC tourism service quality label innovative system</a:t>
            </a:r>
            <a:endParaRPr lang="en-GB"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5472372-1972-A7B0-DB93-DB2554BE72A7}"/>
              </a:ext>
            </a:extLst>
          </p:cNvPr>
          <p:cNvPicPr>
            <a:picLocks noChangeAspect="1"/>
          </p:cNvPicPr>
          <p:nvPr/>
        </p:nvPicPr>
        <p:blipFill>
          <a:blip r:embed="rId3"/>
          <a:stretch>
            <a:fillRect/>
          </a:stretch>
        </p:blipFill>
        <p:spPr>
          <a:xfrm>
            <a:off x="6208041" y="1197891"/>
            <a:ext cx="2911835" cy="529425"/>
          </a:xfrm>
          <a:prstGeom prst="rect">
            <a:avLst/>
          </a:prstGeom>
        </p:spPr>
      </p:pic>
      <p:pic>
        <p:nvPicPr>
          <p:cNvPr id="17" name="Picture 16">
            <a:extLst>
              <a:ext uri="{FF2B5EF4-FFF2-40B4-BE49-F238E27FC236}">
                <a16:creationId xmlns:a16="http://schemas.microsoft.com/office/drawing/2014/main" id="{D99F06D6-97B9-7035-7D26-F11065E45588}"/>
              </a:ext>
            </a:extLst>
          </p:cNvPr>
          <p:cNvPicPr>
            <a:picLocks noChangeAspect="1"/>
          </p:cNvPicPr>
          <p:nvPr/>
        </p:nvPicPr>
        <p:blipFill rotWithShape="1">
          <a:blip r:embed="rId4"/>
          <a:srcRect l="57640" b="6816"/>
          <a:stretch/>
        </p:blipFill>
        <p:spPr>
          <a:xfrm>
            <a:off x="4138437" y="1804823"/>
            <a:ext cx="2603704" cy="2055180"/>
          </a:xfrm>
          <a:prstGeom prst="rect">
            <a:avLst/>
          </a:prstGeom>
        </p:spPr>
      </p:pic>
      <p:pic>
        <p:nvPicPr>
          <p:cNvPr id="5" name="Picture 4">
            <a:extLst>
              <a:ext uri="{FF2B5EF4-FFF2-40B4-BE49-F238E27FC236}">
                <a16:creationId xmlns:a16="http://schemas.microsoft.com/office/drawing/2014/main" id="{8728075D-98DC-C840-7C3E-D3A91FD98D3C}"/>
              </a:ext>
            </a:extLst>
          </p:cNvPr>
          <p:cNvPicPr>
            <a:picLocks noChangeAspect="1"/>
          </p:cNvPicPr>
          <p:nvPr/>
        </p:nvPicPr>
        <p:blipFill>
          <a:blip r:embed="rId5"/>
          <a:stretch>
            <a:fillRect/>
          </a:stretch>
        </p:blipFill>
        <p:spPr>
          <a:xfrm>
            <a:off x="3931458" y="4033676"/>
            <a:ext cx="3017662" cy="2194018"/>
          </a:xfrm>
          <a:prstGeom prst="rect">
            <a:avLst/>
          </a:prstGeom>
        </p:spPr>
      </p:pic>
      <p:sp>
        <p:nvSpPr>
          <p:cNvPr id="8" name="TextBox 7">
            <a:extLst>
              <a:ext uri="{FF2B5EF4-FFF2-40B4-BE49-F238E27FC236}">
                <a16:creationId xmlns:a16="http://schemas.microsoft.com/office/drawing/2014/main" id="{56EADB36-AFA7-858F-5018-5B04B28F8D9F}"/>
              </a:ext>
            </a:extLst>
          </p:cNvPr>
          <p:cNvSpPr txBox="1"/>
          <p:nvPr/>
        </p:nvSpPr>
        <p:spPr>
          <a:xfrm>
            <a:off x="3931458" y="5977500"/>
            <a:ext cx="950901" cy="33855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Source.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Marcelo </a:t>
            </a:r>
            <a:r>
              <a:rPr lang="en-GB" sz="800" dirty="0" err="1">
                <a:latin typeface="Arial" panose="020B0604020202020204" pitchFamily="34" charset="0"/>
                <a:cs typeface="Arial" panose="020B0604020202020204" pitchFamily="34" charset="0"/>
              </a:rPr>
              <a:t>Risitano</a:t>
            </a:r>
            <a:endParaRPr lang="en-GB" sz="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BF3866F-59A1-5621-A529-591DBA1C0E62}"/>
              </a:ext>
            </a:extLst>
          </p:cNvPr>
          <p:cNvPicPr>
            <a:picLocks noChangeAspect="1"/>
          </p:cNvPicPr>
          <p:nvPr/>
        </p:nvPicPr>
        <p:blipFill>
          <a:blip r:embed="rId6"/>
          <a:stretch>
            <a:fillRect/>
          </a:stretch>
        </p:blipFill>
        <p:spPr>
          <a:xfrm>
            <a:off x="8519008" y="1890262"/>
            <a:ext cx="2717801" cy="2038351"/>
          </a:xfrm>
          <a:prstGeom prst="rect">
            <a:avLst/>
          </a:prstGeom>
        </p:spPr>
      </p:pic>
      <p:sp>
        <p:nvSpPr>
          <p:cNvPr id="14" name="Triangle 13">
            <a:extLst>
              <a:ext uri="{FF2B5EF4-FFF2-40B4-BE49-F238E27FC236}">
                <a16:creationId xmlns:a16="http://schemas.microsoft.com/office/drawing/2014/main" id="{692F1A65-E69A-2C09-6F8B-E70E3625B2F0}"/>
              </a:ext>
            </a:extLst>
          </p:cNvPr>
          <p:cNvSpPr/>
          <p:nvPr/>
        </p:nvSpPr>
        <p:spPr>
          <a:xfrm rot="5400000">
            <a:off x="6188469" y="3690625"/>
            <a:ext cx="2728697" cy="2222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2DAB9A1-21C5-EC7D-6440-C6868B41063E}"/>
              </a:ext>
            </a:extLst>
          </p:cNvPr>
          <p:cNvPicPr>
            <a:picLocks noChangeAspect="1"/>
          </p:cNvPicPr>
          <p:nvPr/>
        </p:nvPicPr>
        <p:blipFill>
          <a:blip r:embed="rId7"/>
          <a:stretch>
            <a:fillRect/>
          </a:stretch>
        </p:blipFill>
        <p:spPr>
          <a:xfrm>
            <a:off x="8665750" y="4046261"/>
            <a:ext cx="1760939" cy="2446104"/>
          </a:xfrm>
          <a:prstGeom prst="rect">
            <a:avLst/>
          </a:prstGeom>
        </p:spPr>
      </p:pic>
      <p:sp>
        <p:nvSpPr>
          <p:cNvPr id="2" name="TextBox 1">
            <a:extLst>
              <a:ext uri="{FF2B5EF4-FFF2-40B4-BE49-F238E27FC236}">
                <a16:creationId xmlns:a16="http://schemas.microsoft.com/office/drawing/2014/main" id="{DE8AEE09-E075-6AD5-371C-8A98F946F56B}"/>
              </a:ext>
            </a:extLst>
          </p:cNvPr>
          <p:cNvSpPr txBox="1"/>
          <p:nvPr/>
        </p:nvSpPr>
        <p:spPr>
          <a:xfrm>
            <a:off x="7553571" y="794879"/>
            <a:ext cx="2187260" cy="400110"/>
          </a:xfrm>
          <a:prstGeom prst="rect">
            <a:avLst/>
          </a:prstGeom>
          <a:noFill/>
        </p:spPr>
        <p:txBody>
          <a:bodyPr wrap="square" rtlCol="0">
            <a:spAutoFit/>
          </a:bodyPr>
          <a:lstStyle/>
          <a:p>
            <a:r>
              <a:rPr lang="pt-PT" sz="2000" b="1" dirty="0" err="1">
                <a:solidFill>
                  <a:srgbClr val="002060"/>
                </a:solidFill>
                <a:latin typeface="Arial" panose="020B0604020202020204" pitchFamily="34" charset="0"/>
                <a:cs typeface="Arial" panose="020B0604020202020204" pitchFamily="34" charset="0"/>
              </a:rPr>
              <a:t>Entire</a:t>
            </a:r>
            <a:r>
              <a:rPr lang="pt-PT" sz="2000" b="1" dirty="0">
                <a:solidFill>
                  <a:srgbClr val="002060"/>
                </a:solidFill>
                <a:latin typeface="Arial" panose="020B0604020202020204" pitchFamily="34" charset="0"/>
                <a:cs typeface="Arial" panose="020B0604020202020204" pitchFamily="34" charset="0"/>
              </a:rPr>
              <a:t> CAREC</a:t>
            </a:r>
            <a:endParaRPr lang="en-GB" sz="20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802E178-ACBE-7BA3-5864-DF55AEE3BD39}"/>
              </a:ext>
            </a:extLst>
          </p:cNvPr>
          <p:cNvSpPr txBox="1"/>
          <p:nvPr/>
        </p:nvSpPr>
        <p:spPr>
          <a:xfrm>
            <a:off x="21772" y="10886"/>
            <a:ext cx="9622263" cy="523220"/>
          </a:xfrm>
          <a:prstGeom prst="rect">
            <a:avLst/>
          </a:prstGeom>
          <a:noFill/>
          <a:ln>
            <a:noFill/>
          </a:ln>
        </p:spPr>
        <p:txBody>
          <a:bodyPr wrap="square" rtlCol="0">
            <a:spAutoFit/>
          </a:bodyPr>
          <a:lstStyle/>
          <a:p>
            <a:pPr algn="ctr"/>
            <a:r>
              <a:rPr lang="en-US" sz="2800" b="1" dirty="0">
                <a:solidFill>
                  <a:srgbClr val="002060"/>
                </a:solidFill>
                <a:latin typeface="Roboto"/>
                <a:cs typeface="Arial" panose="020B0604020202020204" pitchFamily="34" charset="0"/>
              </a:rPr>
              <a:t>4 Project profiles for conceptualization and pre-feasibility </a:t>
            </a:r>
            <a:endParaRPr lang="en-US" sz="2800" b="1" dirty="0">
              <a:solidFill>
                <a:srgbClr val="002060"/>
              </a:solidFill>
              <a:latin typeface="Roboto"/>
            </a:endParaRPr>
          </a:p>
        </p:txBody>
      </p:sp>
    </p:spTree>
    <p:extLst>
      <p:ext uri="{BB962C8B-B14F-4D97-AF65-F5344CB8AC3E}">
        <p14:creationId xmlns:p14="http://schemas.microsoft.com/office/powerpoint/2010/main" val="135029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879AD2-52A6-40AA-A8BF-2F1676AA7E86}"/>
              </a:ext>
            </a:extLst>
          </p:cNvPr>
          <p:cNvSpPr txBox="1"/>
          <p:nvPr/>
        </p:nvSpPr>
        <p:spPr>
          <a:xfrm>
            <a:off x="164357" y="69051"/>
            <a:ext cx="11126912" cy="523220"/>
          </a:xfrm>
          <a:prstGeom prst="rect">
            <a:avLst/>
          </a:prstGeom>
          <a:noFill/>
        </p:spPr>
        <p:txBody>
          <a:bodyPr wrap="square" rtlCol="0">
            <a:spAutoFit/>
          </a:bodyPr>
          <a:lstStyle/>
          <a:p>
            <a:r>
              <a:rPr lang="en-US" sz="2800" b="1" dirty="0">
                <a:solidFill>
                  <a:srgbClr val="002060"/>
                </a:solidFill>
                <a:latin typeface="Roboto"/>
                <a:cs typeface="Arial" panose="020B0604020202020204" pitchFamily="34" charset="0"/>
              </a:rPr>
              <a:t>Sustainability of CAREC Tourism and funding </a:t>
            </a:r>
          </a:p>
        </p:txBody>
      </p:sp>
      <p:sp>
        <p:nvSpPr>
          <p:cNvPr id="44" name="TextBox 43">
            <a:extLst>
              <a:ext uri="{FF2B5EF4-FFF2-40B4-BE49-F238E27FC236}">
                <a16:creationId xmlns:a16="http://schemas.microsoft.com/office/drawing/2014/main" id="{11C70560-F7F9-4DF7-8C86-9AAF420CA0E7}"/>
              </a:ext>
            </a:extLst>
          </p:cNvPr>
          <p:cNvSpPr txBox="1"/>
          <p:nvPr/>
        </p:nvSpPr>
        <p:spPr>
          <a:xfrm>
            <a:off x="164357" y="647781"/>
            <a:ext cx="4331443" cy="400110"/>
          </a:xfrm>
          <a:prstGeom prst="rect">
            <a:avLst/>
          </a:prstGeom>
          <a:noFill/>
        </p:spPr>
        <p:txBody>
          <a:bodyPr wrap="square">
            <a:spAutoFit/>
          </a:bodyPr>
          <a:lstStyle/>
          <a:p>
            <a:pPr>
              <a:spcAft>
                <a:spcPts val="60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Governance of CAREC Tourism</a:t>
            </a:r>
            <a:endParaRPr lang="en-US" sz="2000" b="1"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329D19A-71D3-C466-B13A-98B2FCC28FD8}"/>
              </a:ext>
            </a:extLst>
          </p:cNvPr>
          <p:cNvPicPr>
            <a:picLocks noChangeAspect="1"/>
          </p:cNvPicPr>
          <p:nvPr/>
        </p:nvPicPr>
        <p:blipFill rotWithShape="1">
          <a:blip r:embed="rId3">
            <a:extLst>
              <a:ext uri="{28A0092B-C50C-407E-A947-70E740481C1C}">
                <a14:useLocalDpi xmlns:a14="http://schemas.microsoft.com/office/drawing/2010/main" val="0"/>
              </a:ext>
            </a:extLst>
          </a:blip>
          <a:srcRect l="-238" t="-162" r="238" b="9499"/>
          <a:stretch/>
        </p:blipFill>
        <p:spPr bwMode="auto">
          <a:xfrm>
            <a:off x="88157" y="1957653"/>
            <a:ext cx="3746048" cy="2490167"/>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116C619-DC21-5B85-C179-4B91B27D8348}"/>
              </a:ext>
            </a:extLst>
          </p:cNvPr>
          <p:cNvSpPr/>
          <p:nvPr/>
        </p:nvSpPr>
        <p:spPr>
          <a:xfrm>
            <a:off x="829749" y="3044204"/>
            <a:ext cx="2174708" cy="115324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E597B6F-DD05-5A44-5856-871A6521AB75}"/>
              </a:ext>
            </a:extLst>
          </p:cNvPr>
          <p:cNvGrpSpPr/>
          <p:nvPr/>
        </p:nvGrpSpPr>
        <p:grpSpPr>
          <a:xfrm>
            <a:off x="126938" y="4573585"/>
            <a:ext cx="3580329" cy="1888596"/>
            <a:chOff x="164357" y="5081039"/>
            <a:chExt cx="5486400" cy="1500625"/>
          </a:xfrm>
        </p:grpSpPr>
        <p:sp>
          <p:nvSpPr>
            <p:cNvPr id="5" name="Rectangle: Rounded Corners 16">
              <a:extLst>
                <a:ext uri="{FF2B5EF4-FFF2-40B4-BE49-F238E27FC236}">
                  <a16:creationId xmlns:a16="http://schemas.microsoft.com/office/drawing/2014/main" id="{12FC13DF-E5F9-A252-175F-C430C5A40CC3}"/>
                </a:ext>
              </a:extLst>
            </p:cNvPr>
            <p:cNvSpPr/>
            <p:nvPr/>
          </p:nvSpPr>
          <p:spPr>
            <a:xfrm>
              <a:off x="164357" y="5081039"/>
              <a:ext cx="5486400" cy="343535"/>
            </a:xfrm>
            <a:prstGeom prst="roundRect">
              <a:avLst/>
            </a:prstGeom>
            <a:solidFill>
              <a:schemeClr val="accent4">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125"/>
                </a:spcAft>
              </a:pPr>
              <a:r>
                <a:rPr lang="en-US" sz="12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CAREC Tourism Focal Points Group (TFPG)</a:t>
              </a:r>
              <a:endParaRPr lang="en-PT" sz="11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DAD2FCC7-B23E-C291-09CC-2695160AA1E4}"/>
                </a:ext>
              </a:extLst>
            </p:cNvPr>
            <p:cNvGraphicFramePr/>
            <p:nvPr>
              <p:extLst>
                <p:ext uri="{D42A27DB-BD31-4B8C-83A1-F6EECF244321}">
                  <p14:modId xmlns:p14="http://schemas.microsoft.com/office/powerpoint/2010/main" val="260310682"/>
                </p:ext>
              </p:extLst>
            </p:nvPr>
          </p:nvGraphicFramePr>
          <p:xfrm>
            <a:off x="164357" y="5500259"/>
            <a:ext cx="5486400" cy="1081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1" name="TextBox 10">
            <a:extLst>
              <a:ext uri="{FF2B5EF4-FFF2-40B4-BE49-F238E27FC236}">
                <a16:creationId xmlns:a16="http://schemas.microsoft.com/office/drawing/2014/main" id="{FA60D17E-D0F0-8366-97D2-226325155732}"/>
              </a:ext>
            </a:extLst>
          </p:cNvPr>
          <p:cNvSpPr txBox="1"/>
          <p:nvPr/>
        </p:nvSpPr>
        <p:spPr>
          <a:xfrm>
            <a:off x="345188" y="1143144"/>
            <a:ext cx="3231986" cy="830997"/>
          </a:xfrm>
          <a:prstGeom prst="rect">
            <a:avLst/>
          </a:prstGeom>
          <a:noFill/>
        </p:spPr>
        <p:txBody>
          <a:bodyPr wrap="square">
            <a:spAutoFit/>
          </a:bodyPr>
          <a:lstStyle/>
          <a:p>
            <a:r>
              <a:rPr lang="en-US" sz="1600" b="1" dirty="0">
                <a:effectLst/>
                <a:latin typeface="Arial" panose="020B0604020202020204" pitchFamily="34" charset="0"/>
                <a:ea typeface="Calibri" panose="020F0502020204030204" pitchFamily="34" charset="0"/>
              </a:rPr>
              <a:t>CAREC Tourism Strategy 2030 framework for the Institutional Structure of CAREC Tourism</a:t>
            </a:r>
            <a:endParaRPr lang="en-GB" sz="1600" b="1" dirty="0"/>
          </a:p>
        </p:txBody>
      </p:sp>
      <p:cxnSp>
        <p:nvCxnSpPr>
          <p:cNvPr id="15" name="Straight Arrow Connector 14">
            <a:extLst>
              <a:ext uri="{FF2B5EF4-FFF2-40B4-BE49-F238E27FC236}">
                <a16:creationId xmlns:a16="http://schemas.microsoft.com/office/drawing/2014/main" id="{C04762E0-8435-94B9-12C1-A25C1F13E193}"/>
              </a:ext>
            </a:extLst>
          </p:cNvPr>
          <p:cNvCxnSpPr>
            <a:cxnSpLocks/>
            <a:endCxn id="17" idx="1"/>
          </p:cNvCxnSpPr>
          <p:nvPr/>
        </p:nvCxnSpPr>
        <p:spPr>
          <a:xfrm flipV="1">
            <a:off x="2928257" y="1677926"/>
            <a:ext cx="1625916" cy="10217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79C6E2-77BE-27A1-8ED5-C52E4535D686}"/>
              </a:ext>
            </a:extLst>
          </p:cNvPr>
          <p:cNvSpPr txBox="1"/>
          <p:nvPr/>
        </p:nvSpPr>
        <p:spPr>
          <a:xfrm>
            <a:off x="4554173" y="1139317"/>
            <a:ext cx="7209003" cy="1077218"/>
          </a:xfrm>
          <a:prstGeom prst="rect">
            <a:avLst/>
          </a:prstGeom>
          <a:noFill/>
        </p:spPr>
        <p:txBody>
          <a:bodyPr wrap="square">
            <a:spAutoFit/>
          </a:bodyPr>
          <a:lstStyle/>
          <a:p>
            <a:pPr algn="just"/>
            <a:r>
              <a:rPr lang="en-GB" sz="1600" b="1" dirty="0">
                <a:latin typeface="Arial" panose="020B0604020202020204" pitchFamily="34" charset="0"/>
                <a:cs typeface="Arial" panose="020B0604020202020204" pitchFamily="34" charset="0"/>
              </a:rPr>
              <a:t>Ministerial Conference </a:t>
            </a:r>
            <a:r>
              <a:rPr lang="en-GB" sz="1600" dirty="0">
                <a:latin typeface="Arial" panose="020B0604020202020204" pitchFamily="34" charset="0"/>
                <a:cs typeface="Arial" panose="020B0604020202020204" pitchFamily="34" charset="0"/>
              </a:rPr>
              <a:t>functions as the main high-level policy and decision-making body, responsible for providing strategic guidance on issues of regional relevance and accountable for the overall results of the CAREC Program.</a:t>
            </a:r>
          </a:p>
        </p:txBody>
      </p:sp>
      <p:sp>
        <p:nvSpPr>
          <p:cNvPr id="24" name="TextBox 23">
            <a:extLst>
              <a:ext uri="{FF2B5EF4-FFF2-40B4-BE49-F238E27FC236}">
                <a16:creationId xmlns:a16="http://schemas.microsoft.com/office/drawing/2014/main" id="{28D7181A-D904-8D12-A92B-6D66F4133F08}"/>
              </a:ext>
            </a:extLst>
          </p:cNvPr>
          <p:cNvSpPr txBox="1"/>
          <p:nvPr/>
        </p:nvSpPr>
        <p:spPr>
          <a:xfrm>
            <a:off x="4634655" y="2309315"/>
            <a:ext cx="7209002" cy="830997"/>
          </a:xfrm>
          <a:prstGeom prst="rect">
            <a:avLst/>
          </a:prstGeom>
          <a:noFill/>
        </p:spPr>
        <p:txBody>
          <a:bodyPr wrap="square">
            <a:spAutoFit/>
          </a:bodyPr>
          <a:lstStyle>
            <a:defPPr>
              <a:defRPr lang="en-US"/>
            </a:defPPr>
            <a:lvl1pPr>
              <a:defRPr sz="1600" b="1">
                <a:latin typeface="Arial" panose="020B0604020202020204" pitchFamily="34" charset="0"/>
                <a:cs typeface="Arial" panose="020B0604020202020204" pitchFamily="34" charset="0"/>
              </a:defRPr>
            </a:lvl1pPr>
          </a:lstStyle>
          <a:p>
            <a:pPr algn="just"/>
            <a:r>
              <a:rPr lang="en-GB" dirty="0"/>
              <a:t>The Senior Officials’ Meeting </a:t>
            </a:r>
            <a:r>
              <a:rPr lang="en-GB" b="0" dirty="0"/>
              <a:t>monitors progress, recommends operational improvements, and ensures that the high-level decisions made at the CAREC Ministerial Conferences are effectively implemented. </a:t>
            </a:r>
          </a:p>
        </p:txBody>
      </p:sp>
      <p:cxnSp>
        <p:nvCxnSpPr>
          <p:cNvPr id="26" name="Straight Arrow Connector 25">
            <a:extLst>
              <a:ext uri="{FF2B5EF4-FFF2-40B4-BE49-F238E27FC236}">
                <a16:creationId xmlns:a16="http://schemas.microsoft.com/office/drawing/2014/main" id="{37DA82C3-92A8-245F-C634-355632DA9F93}"/>
              </a:ext>
            </a:extLst>
          </p:cNvPr>
          <p:cNvCxnSpPr>
            <a:cxnSpLocks/>
          </p:cNvCxnSpPr>
          <p:nvPr/>
        </p:nvCxnSpPr>
        <p:spPr>
          <a:xfrm flipV="1">
            <a:off x="2968498" y="2561082"/>
            <a:ext cx="1666157" cy="8336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2D8A4E-7CB9-B584-A000-4B6B8E3AB715}"/>
              </a:ext>
            </a:extLst>
          </p:cNvPr>
          <p:cNvCxnSpPr>
            <a:cxnSpLocks/>
          </p:cNvCxnSpPr>
          <p:nvPr/>
        </p:nvCxnSpPr>
        <p:spPr>
          <a:xfrm>
            <a:off x="3662721" y="4779695"/>
            <a:ext cx="971934" cy="663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245C13-C04E-283D-AA79-03FE5B3D5043}"/>
              </a:ext>
            </a:extLst>
          </p:cNvPr>
          <p:cNvSpPr txBox="1"/>
          <p:nvPr/>
        </p:nvSpPr>
        <p:spPr>
          <a:xfrm>
            <a:off x="4641595" y="4946297"/>
            <a:ext cx="7128520" cy="1477328"/>
          </a:xfrm>
          <a:prstGeom prst="rect">
            <a:avLst/>
          </a:prstGeom>
          <a:noFill/>
        </p:spPr>
        <p:txBody>
          <a:bodyPr wrap="square">
            <a:spAutoFit/>
          </a:bodyPr>
          <a:lstStyle/>
          <a:p>
            <a:pPr algn="just"/>
            <a:r>
              <a:rPr lang="en-GB" b="1" dirty="0"/>
              <a:t>A Tourism Focal Points Group (TFPG) </a:t>
            </a:r>
            <a:r>
              <a:rPr lang="en-GB" dirty="0"/>
              <a:t>at the Tourism Sector level will lead the overall CAREC tourism work. This group comprises the tourism focal points appointed by each CAREC country since 2018. It manages, organises, coordinates, and prioritises defined and proposed </a:t>
            </a:r>
            <a:r>
              <a:rPr lang="en-GB" b="1" dirty="0"/>
              <a:t>common initiatives</a:t>
            </a:r>
            <a:r>
              <a:rPr lang="en-GB" dirty="0"/>
              <a:t> in delivering the CAREC Tourism Strategy outcomes. </a:t>
            </a:r>
          </a:p>
        </p:txBody>
      </p:sp>
      <p:sp>
        <p:nvSpPr>
          <p:cNvPr id="35" name="TextBox 34">
            <a:extLst>
              <a:ext uri="{FF2B5EF4-FFF2-40B4-BE49-F238E27FC236}">
                <a16:creationId xmlns:a16="http://schemas.microsoft.com/office/drawing/2014/main" id="{14B452BF-F64B-ADA6-A57F-4BA4D05D66B5}"/>
              </a:ext>
            </a:extLst>
          </p:cNvPr>
          <p:cNvSpPr txBox="1"/>
          <p:nvPr/>
        </p:nvSpPr>
        <p:spPr>
          <a:xfrm>
            <a:off x="4634655" y="3348681"/>
            <a:ext cx="7128521" cy="1477328"/>
          </a:xfrm>
          <a:prstGeom prst="rect">
            <a:avLst/>
          </a:prstGeom>
          <a:noFill/>
        </p:spPr>
        <p:txBody>
          <a:bodyPr wrap="square">
            <a:spAutoFit/>
          </a:bodyPr>
          <a:lstStyle/>
          <a:p>
            <a:pPr algn="just"/>
            <a:r>
              <a:rPr lang="en-GB" b="1" dirty="0"/>
              <a:t>The CAREC Secretariat</a:t>
            </a:r>
            <a:r>
              <a:rPr lang="en-GB" dirty="0"/>
              <a:t> will provide technical, administrative, and organizational support during the implementation of the CAREC Tourism Strategy 2030. It also advocates adopting an </a:t>
            </a:r>
            <a:r>
              <a:rPr lang="en-GB" b="1" dirty="0"/>
              <a:t>incremental approach to effectively build countries’ ownership</a:t>
            </a:r>
            <a:r>
              <a:rPr lang="en-GB" dirty="0"/>
              <a:t> and devise the most appropriate institutional structure based on progress made</a:t>
            </a:r>
          </a:p>
        </p:txBody>
      </p:sp>
      <p:cxnSp>
        <p:nvCxnSpPr>
          <p:cNvPr id="41" name="Elbow Connector 40">
            <a:extLst>
              <a:ext uri="{FF2B5EF4-FFF2-40B4-BE49-F238E27FC236}">
                <a16:creationId xmlns:a16="http://schemas.microsoft.com/office/drawing/2014/main" id="{357722AB-DB60-533E-8138-7D6B64939309}"/>
              </a:ext>
            </a:extLst>
          </p:cNvPr>
          <p:cNvCxnSpPr>
            <a:cxnSpLocks/>
            <a:stCxn id="47" idx="2"/>
          </p:cNvCxnSpPr>
          <p:nvPr/>
        </p:nvCxnSpPr>
        <p:spPr>
          <a:xfrm rot="5400000" flipH="1" flipV="1">
            <a:off x="2386663" y="1986721"/>
            <a:ext cx="338496" cy="4171368"/>
          </a:xfrm>
          <a:prstGeom prst="bentConnector4">
            <a:avLst>
              <a:gd name="adj1" fmla="val -67534"/>
              <a:gd name="adj2" fmla="val 9042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EE9D2B2-B487-0677-34AC-FE54812B7FEB}"/>
              </a:ext>
            </a:extLst>
          </p:cNvPr>
          <p:cNvSpPr/>
          <p:nvPr/>
        </p:nvSpPr>
        <p:spPr>
          <a:xfrm>
            <a:off x="428824" y="4195934"/>
            <a:ext cx="82805"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782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7C7F8C7-83C4-8D25-FDB1-7C7358E20790}"/>
              </a:ext>
            </a:extLst>
          </p:cNvPr>
          <p:cNvSpPr txBox="1"/>
          <p:nvPr/>
        </p:nvSpPr>
        <p:spPr>
          <a:xfrm>
            <a:off x="164357" y="975136"/>
            <a:ext cx="11768312" cy="646331"/>
          </a:xfrm>
          <a:prstGeom prst="rect">
            <a:avLst/>
          </a:prstGeom>
          <a:noFill/>
        </p:spPr>
        <p:txBody>
          <a:bodyPr wrap="square">
            <a:spAutoFit/>
          </a:bodyPr>
          <a:lstStyle/>
          <a:p>
            <a:r>
              <a:rPr lang="en-GB" b="1" dirty="0"/>
              <a:t>Improving operationality </a:t>
            </a:r>
            <a:r>
              <a:rPr lang="en-GB" dirty="0"/>
              <a:t>and building countries’ ownership of CAREC Tourism requires the </a:t>
            </a:r>
            <a:r>
              <a:rPr lang="en-GB" b="1" dirty="0"/>
              <a:t>Senior Officials’ Meeting to decide</a:t>
            </a:r>
            <a:r>
              <a:rPr lang="en-GB" dirty="0"/>
              <a:t> on </a:t>
            </a:r>
            <a:r>
              <a:rPr lang="en-GB" b="1" dirty="0"/>
              <a:t>two critical areas</a:t>
            </a:r>
            <a:r>
              <a:rPr lang="en-GB" dirty="0"/>
              <a:t>: </a:t>
            </a:r>
            <a:r>
              <a:rPr lang="en-GB" b="1" dirty="0"/>
              <a:t>Governance</a:t>
            </a:r>
            <a:r>
              <a:rPr lang="en-GB" dirty="0"/>
              <a:t> and </a:t>
            </a:r>
            <a:r>
              <a:rPr lang="en-GB" b="1" dirty="0"/>
              <a:t>Funding</a:t>
            </a:r>
            <a:r>
              <a:rPr lang="en-GB" dirty="0"/>
              <a:t> to achieve </a:t>
            </a:r>
            <a:r>
              <a:rPr lang="en-GB" b="1" dirty="0"/>
              <a:t>sustainability</a:t>
            </a:r>
            <a:r>
              <a:rPr lang="en-GB" dirty="0"/>
              <a:t>.</a:t>
            </a:r>
          </a:p>
        </p:txBody>
      </p:sp>
      <p:sp>
        <p:nvSpPr>
          <p:cNvPr id="28" name="TextBox 27">
            <a:extLst>
              <a:ext uri="{FF2B5EF4-FFF2-40B4-BE49-F238E27FC236}">
                <a16:creationId xmlns:a16="http://schemas.microsoft.com/office/drawing/2014/main" id="{30C1C07D-A4C1-EB0C-7E9C-37970B7E0ED4}"/>
              </a:ext>
            </a:extLst>
          </p:cNvPr>
          <p:cNvSpPr txBox="1"/>
          <p:nvPr/>
        </p:nvSpPr>
        <p:spPr>
          <a:xfrm>
            <a:off x="164357" y="69051"/>
            <a:ext cx="11126912" cy="523220"/>
          </a:xfrm>
          <a:prstGeom prst="rect">
            <a:avLst/>
          </a:prstGeom>
          <a:noFill/>
        </p:spPr>
        <p:txBody>
          <a:bodyPr wrap="square" rtlCol="0">
            <a:spAutoFit/>
          </a:bodyPr>
          <a:lstStyle/>
          <a:p>
            <a:r>
              <a:rPr lang="en-US" sz="2800" b="1" dirty="0">
                <a:solidFill>
                  <a:srgbClr val="002060"/>
                </a:solidFill>
                <a:latin typeface="Roboto"/>
                <a:cs typeface="Arial" panose="020B0604020202020204" pitchFamily="34" charset="0"/>
              </a:rPr>
              <a:t>Sustainability of CAREC Tourism and funding </a:t>
            </a:r>
          </a:p>
        </p:txBody>
      </p:sp>
      <p:sp>
        <p:nvSpPr>
          <p:cNvPr id="29" name="TextBox 28">
            <a:extLst>
              <a:ext uri="{FF2B5EF4-FFF2-40B4-BE49-F238E27FC236}">
                <a16:creationId xmlns:a16="http://schemas.microsoft.com/office/drawing/2014/main" id="{4B89FBF8-9E97-03DF-3121-314FC9EADB03}"/>
              </a:ext>
            </a:extLst>
          </p:cNvPr>
          <p:cNvSpPr txBox="1"/>
          <p:nvPr/>
        </p:nvSpPr>
        <p:spPr>
          <a:xfrm>
            <a:off x="164357" y="647781"/>
            <a:ext cx="4331443" cy="400110"/>
          </a:xfrm>
          <a:prstGeom prst="rect">
            <a:avLst/>
          </a:prstGeom>
          <a:noFill/>
        </p:spPr>
        <p:txBody>
          <a:bodyPr wrap="square">
            <a:spAutoFit/>
          </a:bodyPr>
          <a:lstStyle/>
          <a:p>
            <a:pPr>
              <a:spcAft>
                <a:spcPts val="60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Governance of CAREC Tourism</a:t>
            </a:r>
            <a:endParaRPr lang="en-US" sz="2000" b="1" dirty="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C014D2C3-7051-C6F8-5408-A7B90EE29DE4}"/>
              </a:ext>
            </a:extLst>
          </p:cNvPr>
          <p:cNvGrpSpPr/>
          <p:nvPr/>
        </p:nvGrpSpPr>
        <p:grpSpPr>
          <a:xfrm>
            <a:off x="262330" y="1817914"/>
            <a:ext cx="5064640" cy="724814"/>
            <a:chOff x="282174" y="2547257"/>
            <a:chExt cx="4398683" cy="724814"/>
          </a:xfrm>
        </p:grpSpPr>
        <p:sp>
          <p:nvSpPr>
            <p:cNvPr id="2" name="Pentagon 1">
              <a:extLst>
                <a:ext uri="{FF2B5EF4-FFF2-40B4-BE49-F238E27FC236}">
                  <a16:creationId xmlns:a16="http://schemas.microsoft.com/office/drawing/2014/main" id="{34191BA5-87A9-33B0-6562-86080DC59721}"/>
                </a:ext>
              </a:extLst>
            </p:cNvPr>
            <p:cNvSpPr/>
            <p:nvPr/>
          </p:nvSpPr>
          <p:spPr>
            <a:xfrm rot="16200000" flipH="1">
              <a:off x="2151160" y="840341"/>
              <a:ext cx="646332" cy="4217128"/>
            </a:xfrm>
            <a:prstGeom prst="homePlat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72003F9-24F0-9900-8EB2-0F5CCB9A390C}"/>
                </a:ext>
              </a:extLst>
            </p:cNvPr>
            <p:cNvSpPr/>
            <p:nvPr/>
          </p:nvSpPr>
          <p:spPr>
            <a:xfrm>
              <a:off x="282174" y="2547257"/>
              <a:ext cx="4398683" cy="195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E92CDD95-932B-8C80-FCE5-47F97450E903}"/>
              </a:ext>
            </a:extLst>
          </p:cNvPr>
          <p:cNvSpPr txBox="1"/>
          <p:nvPr/>
        </p:nvSpPr>
        <p:spPr>
          <a:xfrm>
            <a:off x="1935936" y="1968637"/>
            <a:ext cx="1746225" cy="400110"/>
          </a:xfrm>
          <a:prstGeom prst="rect">
            <a:avLst/>
          </a:prstGeom>
          <a:noFill/>
        </p:spPr>
        <p:txBody>
          <a:bodyPr wrap="square">
            <a:spAutoFit/>
          </a:bodyPr>
          <a:lstStyle/>
          <a:p>
            <a:r>
              <a:rPr lang="en-GB" sz="2000" b="1" dirty="0">
                <a:solidFill>
                  <a:srgbClr val="002060"/>
                </a:solidFill>
                <a:latin typeface="Arial" panose="020B0604020202020204" pitchFamily="34" charset="0"/>
                <a:cs typeface="Arial" panose="020B0604020202020204" pitchFamily="34" charset="0"/>
              </a:rPr>
              <a:t>Governance</a:t>
            </a:r>
            <a:endParaRPr lang="en-GB" sz="2000" dirty="0">
              <a:solidFill>
                <a:srgbClr val="00206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DEC93C3D-FD11-8846-E029-65B99A7A248C}"/>
              </a:ext>
            </a:extLst>
          </p:cNvPr>
          <p:cNvGrpSpPr/>
          <p:nvPr/>
        </p:nvGrpSpPr>
        <p:grpSpPr>
          <a:xfrm>
            <a:off x="5423212" y="1817914"/>
            <a:ext cx="6410216" cy="724814"/>
            <a:chOff x="282174" y="2547257"/>
            <a:chExt cx="4398683" cy="724814"/>
          </a:xfrm>
        </p:grpSpPr>
        <p:sp>
          <p:nvSpPr>
            <p:cNvPr id="8" name="Pentagon 7">
              <a:extLst>
                <a:ext uri="{FF2B5EF4-FFF2-40B4-BE49-F238E27FC236}">
                  <a16:creationId xmlns:a16="http://schemas.microsoft.com/office/drawing/2014/main" id="{F46E4413-6930-8AB6-D9F3-7C987C91EB84}"/>
                </a:ext>
              </a:extLst>
            </p:cNvPr>
            <p:cNvSpPr/>
            <p:nvPr/>
          </p:nvSpPr>
          <p:spPr>
            <a:xfrm rot="16200000" flipH="1">
              <a:off x="2151160" y="840341"/>
              <a:ext cx="646332" cy="4217128"/>
            </a:xfrm>
            <a:prstGeom prst="homePlat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D61072-6970-F84B-8780-BEB2647E5F8C}"/>
                </a:ext>
              </a:extLst>
            </p:cNvPr>
            <p:cNvSpPr/>
            <p:nvPr/>
          </p:nvSpPr>
          <p:spPr>
            <a:xfrm>
              <a:off x="282174" y="2547257"/>
              <a:ext cx="4398683" cy="195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EFA5B286-B785-172E-8D05-9E8F585F029C}"/>
              </a:ext>
            </a:extLst>
          </p:cNvPr>
          <p:cNvSpPr txBox="1"/>
          <p:nvPr/>
        </p:nvSpPr>
        <p:spPr>
          <a:xfrm>
            <a:off x="7744730" y="1964298"/>
            <a:ext cx="1746225" cy="400110"/>
          </a:xfrm>
          <a:prstGeom prst="rect">
            <a:avLst/>
          </a:prstGeom>
          <a:noFill/>
        </p:spPr>
        <p:txBody>
          <a:bodyPr wrap="square">
            <a:spAutoFit/>
          </a:bodyPr>
          <a:lstStyle/>
          <a:p>
            <a:pPr algn="ctr"/>
            <a:r>
              <a:rPr lang="en-GB" sz="2000" b="1" dirty="0">
                <a:solidFill>
                  <a:srgbClr val="002060"/>
                </a:solidFill>
                <a:latin typeface="Arial" panose="020B0604020202020204" pitchFamily="34" charset="0"/>
                <a:cs typeface="Arial" panose="020B0604020202020204" pitchFamily="34" charset="0"/>
              </a:rPr>
              <a:t>CTCO</a:t>
            </a:r>
            <a:endParaRPr lang="en-GB" sz="20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D8581F1-5C71-708F-EDB7-D264313498F2}"/>
              </a:ext>
            </a:extLst>
          </p:cNvPr>
          <p:cNvSpPr txBox="1"/>
          <p:nvPr/>
        </p:nvSpPr>
        <p:spPr>
          <a:xfrm>
            <a:off x="239649" y="2542728"/>
            <a:ext cx="5093443" cy="3949799"/>
          </a:xfrm>
          <a:prstGeom prst="rect">
            <a:avLst/>
          </a:prstGeom>
          <a:noFill/>
        </p:spPr>
        <p:txBody>
          <a:bodyPr wrap="square">
            <a:spAutoFit/>
          </a:bodyPr>
          <a:lstStyle>
            <a:defPPr>
              <a:defRPr lang="en-US"/>
            </a:defPPr>
            <a:lvl1pPr>
              <a:defRPr sz="1600" b="1">
                <a:latin typeface="Arial" panose="020B0604020202020204" pitchFamily="34" charset="0"/>
                <a:cs typeface="Arial" panose="020B0604020202020204" pitchFamily="34" charset="0"/>
              </a:defRPr>
            </a:lvl1pPr>
          </a:lstStyle>
          <a:p>
            <a:pPr marL="285750" indent="-285750" algn="just">
              <a:spcAft>
                <a:spcPts val="800"/>
              </a:spcAft>
              <a:buFont typeface="Arial" panose="020B0604020202020204" pitchFamily="34" charset="0"/>
              <a:buChar char="•"/>
            </a:pPr>
            <a:r>
              <a:rPr lang="en-GB" dirty="0"/>
              <a:t>Greater engagement and responsibility </a:t>
            </a:r>
            <a:r>
              <a:rPr lang="en-GB" b="0" dirty="0"/>
              <a:t>from the TFPG. </a:t>
            </a:r>
          </a:p>
          <a:p>
            <a:pPr marL="285750" indent="-285750" algn="just">
              <a:spcAft>
                <a:spcPts val="800"/>
              </a:spcAft>
              <a:buFont typeface="Arial" panose="020B0604020202020204" pitchFamily="34" charset="0"/>
              <a:buChar char="•"/>
            </a:pPr>
            <a:r>
              <a:rPr lang="en-GB" dirty="0"/>
              <a:t>Convene twice a year</a:t>
            </a:r>
            <a:r>
              <a:rPr lang="en-GB" b="0" dirty="0"/>
              <a:t>, hosted by the country having the presidency. </a:t>
            </a:r>
          </a:p>
          <a:p>
            <a:pPr marL="285750" indent="-285750" algn="just">
              <a:spcAft>
                <a:spcPts val="800"/>
              </a:spcAft>
              <a:buFont typeface="Arial" panose="020B0604020202020204" pitchFamily="34" charset="0"/>
              <a:buChar char="•"/>
            </a:pPr>
            <a:r>
              <a:rPr lang="en-GB" b="0" dirty="0"/>
              <a:t>Three countries could lead the TFPG on a half-yearly rotative basis, starting in alphabetic order. The first with the presidency, the second with the “first chair” position, and the third with the “second chair” position.</a:t>
            </a:r>
          </a:p>
          <a:p>
            <a:pPr marL="285750" indent="-285750" algn="just">
              <a:spcAft>
                <a:spcPts val="800"/>
              </a:spcAft>
              <a:buFont typeface="Arial" panose="020B0604020202020204" pitchFamily="34" charset="0"/>
              <a:buChar char="•"/>
            </a:pPr>
            <a:r>
              <a:rPr lang="en-GB" b="0" dirty="0"/>
              <a:t>Objective to </a:t>
            </a:r>
            <a:r>
              <a:rPr lang="en-GB" dirty="0"/>
              <a:t>provide guidance and professional support for implementing subregional tourism projects</a:t>
            </a:r>
            <a:r>
              <a:rPr lang="en-GB" b="0" dirty="0"/>
              <a:t>. </a:t>
            </a:r>
          </a:p>
          <a:p>
            <a:pPr marL="285750" indent="-285750" algn="just">
              <a:spcAft>
                <a:spcPts val="800"/>
              </a:spcAft>
              <a:buFont typeface="Arial" panose="020B0604020202020204" pitchFamily="34" charset="0"/>
              <a:buChar char="•"/>
            </a:pPr>
            <a:r>
              <a:rPr lang="en-GB" b="0" dirty="0"/>
              <a:t>Creating a </a:t>
            </a:r>
            <a:r>
              <a:rPr lang="en-GB" dirty="0"/>
              <a:t>CAREC Tourism Coordinating Office </a:t>
            </a:r>
            <a:r>
              <a:rPr lang="en-GB" b="0" dirty="0"/>
              <a:t>(CTCO) to serve as the TFPG </a:t>
            </a:r>
            <a:r>
              <a:rPr lang="en-GB" dirty="0"/>
              <a:t>secretariat</a:t>
            </a:r>
            <a:r>
              <a:rPr lang="en-GB" b="0" dirty="0"/>
              <a:t>. </a:t>
            </a:r>
          </a:p>
        </p:txBody>
      </p:sp>
      <p:sp>
        <p:nvSpPr>
          <p:cNvPr id="13" name="TextBox 12">
            <a:extLst>
              <a:ext uri="{FF2B5EF4-FFF2-40B4-BE49-F238E27FC236}">
                <a16:creationId xmlns:a16="http://schemas.microsoft.com/office/drawing/2014/main" id="{A3E3D85A-2067-792F-2901-3DD65DFCE210}"/>
              </a:ext>
            </a:extLst>
          </p:cNvPr>
          <p:cNvSpPr txBox="1"/>
          <p:nvPr/>
        </p:nvSpPr>
        <p:spPr>
          <a:xfrm>
            <a:off x="195091" y="1629460"/>
            <a:ext cx="2838078" cy="369332"/>
          </a:xfrm>
          <a:prstGeom prst="rect">
            <a:avLst/>
          </a:prstGeom>
          <a:noFill/>
        </p:spPr>
        <p:txBody>
          <a:bodyPr wrap="square">
            <a:spAutoFit/>
          </a:bodyPr>
          <a:lstStyle/>
          <a:p>
            <a:r>
              <a:rPr lang="en-GB" b="1" dirty="0">
                <a:solidFill>
                  <a:srgbClr val="002060"/>
                </a:solidFill>
                <a:latin typeface="Arial" panose="020B0604020202020204" pitchFamily="34" charset="0"/>
                <a:cs typeface="Arial" panose="020B0604020202020204" pitchFamily="34" charset="0"/>
              </a:rPr>
              <a:t>Proposal</a:t>
            </a:r>
          </a:p>
        </p:txBody>
      </p:sp>
      <p:sp>
        <p:nvSpPr>
          <p:cNvPr id="20" name="TextBox 19">
            <a:extLst>
              <a:ext uri="{FF2B5EF4-FFF2-40B4-BE49-F238E27FC236}">
                <a16:creationId xmlns:a16="http://schemas.microsoft.com/office/drawing/2014/main" id="{290FAFFE-8544-A357-D200-0A020E2D3412}"/>
              </a:ext>
            </a:extLst>
          </p:cNvPr>
          <p:cNvSpPr txBox="1"/>
          <p:nvPr/>
        </p:nvSpPr>
        <p:spPr>
          <a:xfrm>
            <a:off x="5492047" y="2594876"/>
            <a:ext cx="6341381" cy="3703578"/>
          </a:xfrm>
          <a:prstGeom prst="rect">
            <a:avLst/>
          </a:prstGeom>
          <a:noFill/>
        </p:spPr>
        <p:txBody>
          <a:bodyPr wrap="square">
            <a:spAutoFit/>
          </a:bodyPr>
          <a:lstStyle>
            <a:defPPr>
              <a:defRPr lang="en-US"/>
            </a:defPPr>
            <a:lvl1pPr marL="285750" indent="-285750" algn="just">
              <a:spcAft>
                <a:spcPts val="800"/>
              </a:spcAft>
              <a:buFont typeface="Arial" panose="020B0604020202020204" pitchFamily="34" charset="0"/>
              <a:buChar char="•"/>
              <a:defRPr sz="1600" b="1">
                <a:latin typeface="Arial" panose="020B0604020202020204" pitchFamily="34" charset="0"/>
                <a:cs typeface="Arial" panose="020B0604020202020204" pitchFamily="34" charset="0"/>
              </a:defRPr>
            </a:lvl1pPr>
          </a:lstStyle>
          <a:p>
            <a:r>
              <a:rPr lang="en-GB" b="0" dirty="0"/>
              <a:t>CTCO set-up and activities could receive support from ADB</a:t>
            </a:r>
          </a:p>
          <a:p>
            <a:r>
              <a:rPr lang="en-GB" b="0" dirty="0"/>
              <a:t>Role evolving continuously depending on progress made</a:t>
            </a:r>
          </a:p>
          <a:p>
            <a:r>
              <a:rPr lang="en-GB" dirty="0"/>
              <a:t>The initial role could be serving as the secretariat for the TFPG</a:t>
            </a:r>
            <a:r>
              <a:rPr lang="en-GB" b="0" dirty="0"/>
              <a:t> to lead the </a:t>
            </a:r>
            <a:r>
              <a:rPr lang="en-GB" dirty="0"/>
              <a:t>development and promotion </a:t>
            </a:r>
            <a:r>
              <a:rPr lang="en-GB" b="0" dirty="0"/>
              <a:t>of the CAREC Region as a single tourism destination</a:t>
            </a:r>
          </a:p>
          <a:p>
            <a:r>
              <a:rPr lang="en-GB" b="0" dirty="0"/>
              <a:t>The CTCO’s office should be staffed (7) and overseen by an Executive Director and supported by an Operations Manager, a Financial Manager, a Brand Manager, and 3 operational staff, allowing interns to gain valuable international tourism experience</a:t>
            </a:r>
          </a:p>
          <a:p>
            <a:r>
              <a:rPr lang="en-GB" dirty="0"/>
              <a:t>Annual estimated budget</a:t>
            </a:r>
            <a:r>
              <a:rPr lang="en-GB" b="0" dirty="0"/>
              <a:t>: meeting costs $150,000/ year; operating costs of CTCO (US$350,000/ year with staff of 7, web portal maintenance, content development, marketing, and other expenses). Total </a:t>
            </a:r>
            <a:r>
              <a:rPr lang="en-GB" dirty="0"/>
              <a:t>US$350,000</a:t>
            </a:r>
          </a:p>
        </p:txBody>
      </p:sp>
    </p:spTree>
    <p:extLst>
      <p:ext uri="{BB962C8B-B14F-4D97-AF65-F5344CB8AC3E}">
        <p14:creationId xmlns:p14="http://schemas.microsoft.com/office/powerpoint/2010/main" val="1869431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B Project Document" ma:contentTypeID="0x010100A3BFD338C4D69F46BE33AA49AB50870100C520B00D8BB20C45814389052060F14C" ma:contentTypeVersion="21" ma:contentTypeDescription="" ma:contentTypeScope="" ma:versionID="58be340fe5619450d09685c0a5b7b67a">
  <xsd:schema xmlns:xsd="http://www.w3.org/2001/XMLSchema" xmlns:xs="http://www.w3.org/2001/XMLSchema" xmlns:p="http://schemas.microsoft.com/office/2006/metadata/properties" xmlns:ns2="c1fdd505-2570-46c2-bd04-3e0f2d874cf5" xmlns:ns3="cf371439-f430-41b1-8688-7ef6c47b85d0" xmlns:ns4="374793f7-8f2b-4177-9cc3-2a8d0cfae40f" targetNamespace="http://schemas.microsoft.com/office/2006/metadata/properties" ma:root="true" ma:fieldsID="4ba4e69ffd3f543ad970e0b458f0e8b3" ns2:_="" ns3:_="" ns4:_="">
    <xsd:import namespace="c1fdd505-2570-46c2-bd04-3e0f2d874cf5"/>
    <xsd:import namespace="cf371439-f430-41b1-8688-7ef6c47b85d0"/>
    <xsd:import namespace="374793f7-8f2b-4177-9cc3-2a8d0cfae40f"/>
    <xsd:element name="properties">
      <xsd:complexType>
        <xsd:sequence>
          <xsd:element name="documentManagement">
            <xsd:complexType>
              <xsd:all>
                <xsd:element ref="ns2:ADBDocumentDate" minOccurs="0"/>
                <xsd:element ref="ns2:ADBMonth" minOccurs="0"/>
                <xsd:element ref="ns2:ADBYear" minOccurs="0"/>
                <xsd:element ref="ns2:ADBAuthors" minOccurs="0"/>
                <xsd:element ref="ns2:ADBSourceLink" minOccurs="0"/>
                <xsd:element ref="ns2:ADBCirculatedLink" minOccurs="0"/>
                <xsd:element ref="ns2:a0d1b14b197747dfafc19f70ff45d4f6" minOccurs="0"/>
                <xsd:element ref="ns2:d01a0ce1b141461dbfb235a3ab729a2c" minOccurs="0"/>
                <xsd:element ref="ns2:TaxCatchAll" minOccurs="0"/>
                <xsd:element ref="ns2:hca2169e3b0945318411f30479ba40c8" minOccurs="0"/>
                <xsd:element ref="ns2:p030e467f78f45b4ae8f7e2c17ea4d82" minOccurs="0"/>
                <xsd:element ref="ns2:h00e4aaaf4624e24a7df7f06faa038c6" minOccurs="0"/>
                <xsd:element ref="ns2:d61536b25a8a4fedb48bb564279be82a" minOccurs="0"/>
                <xsd:element ref="ns2:j78542b1fffc4a1c84659474212e3133" minOccurs="0"/>
                <xsd:element ref="ns2:ADBDocumentTypeValue" minOccurs="0"/>
                <xsd:element ref="ns2:ia017ac09b1942648b563fe0b2b14d52" minOccurs="0"/>
                <xsd:element ref="ns2:h35d3bd3f16b4964a022bfaedf90233f" minOccurs="0"/>
                <xsd:element ref="ns2:kc098dd651dc4f4b9248417ab8ccab6f" minOccurs="0"/>
                <xsd:element ref="ns2:k985dbdc596c44d7acaf8184f33920f0"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Date" ma:index="3" nillable="true" ma:displayName="Document Date" ma:format="DateOnly" ma:internalName="ADBDocumentDate">
      <xsd:simpleType>
        <xsd:restriction base="dms:DateTime"/>
      </xsd:simpleType>
    </xsd:element>
    <xsd:element name="ADBMonth" ma:index="4" nillable="true" ma:displayName="Month" ma:format="Dropdown" ma:internalName="ADBMonth">
      <xsd:simpleType>
        <xsd:restriction base="dms:Choice">
          <xsd:enumeration value="01-Jan"/>
          <xsd:enumeration value="02-Feb"/>
          <xsd:enumeration value="03-Mar"/>
          <xsd:enumeration value="04-Apr"/>
          <xsd:enumeration value="05-May"/>
          <xsd:enumeration value="06-Jun"/>
          <xsd:enumeration value="07-Jul"/>
          <xsd:enumeration value="08-Aug"/>
          <xsd:enumeration value="09-Sep"/>
          <xsd:enumeration value="10-Oct"/>
          <xsd:enumeration value="11-Nov"/>
          <xsd:enumeration value="12-Dec"/>
        </xsd:restriction>
      </xsd:simpleType>
    </xsd:element>
    <xsd:element name="ADBYear" ma:index="5" nillable="true" ma:displayName="Year" ma:internalName="ADBYear">
      <xsd:simpleType>
        <xsd:restriction base="dms:Text">
          <xsd:maxLength value="4"/>
        </xsd:restriction>
      </xsd:simpleType>
    </xsd:element>
    <xsd:element name="ADBAuthors" ma:index="6"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6"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7"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a0d1b14b197747dfafc19f70ff45d4f6" ma:index="18" nillable="true" ma:taxonomy="true" ma:internalName="a0d1b14b197747dfafc19f70ff45d4f6" ma:taxonomyFieldName="ADBProjectDocumentType" ma:displayName="ADB Project Document Type" ma:default="" ma:fieldId="{a0d1b14b-1977-47df-afc1-9f70ff45d4f6}" ma:sspId="115af50e-efb3-4a0e-b425-875ff625e09e" ma:termSetId="14b53411-9553-454e-9031-2e4b08df825b" ma:anchorId="00000000-0000-0000-0000-000000000000" ma:open="false" ma:isKeyword="false">
      <xsd:complexType>
        <xsd:sequence>
          <xsd:element ref="pc:Terms" minOccurs="0" maxOccurs="1"/>
        </xsd:sequence>
      </xsd:complexType>
    </xsd:element>
    <xsd:element name="d01a0ce1b141461dbfb235a3ab729a2c" ma:index="19" nillable="true" ma:taxonomy="true" ma:internalName="d01a0ce1b141461dbfb235a3ab729a2c" ma:taxonomyFieldName="ADBSector" ma:displayName="Sector"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86ab4f6-7bbe-4882-af96-60d4468885a4}" ma:internalName="TaxCatchAll" ma:showField="CatchAllData" ma:web="374793f7-8f2b-4177-9cc3-2a8d0cfae40f">
      <xsd:complexType>
        <xsd:complexContent>
          <xsd:extension base="dms:MultiChoiceLookup">
            <xsd:sequence>
              <xsd:element name="Value" type="dms:Lookup" maxOccurs="unbounded" minOccurs="0" nillable="true"/>
            </xsd:sequence>
          </xsd:extension>
        </xsd:complexContent>
      </xsd:complexType>
    </xsd:element>
    <xsd:element name="hca2169e3b0945318411f30479ba40c8" ma:index="21" nillable="true" ma:taxonomy="true" ma:internalName="hca2169e3b0945318411f30479ba40c8" ma:taxonomyFieldName="ADBProject" ma:displayName="Project" ma:default="" ma:fieldId="{1ca2169e-3b09-4531-8411-f30479ba40c8}" ma:sspId="115af50e-efb3-4a0e-b425-875ff625e09e" ma:termSetId="7a252312-03a3-44f4-bc5c-a08b11dfe2f6" ma:anchorId="00000000-0000-0000-0000-000000000000" ma:open="false" ma:isKeyword="false">
      <xsd:complexType>
        <xsd:sequence>
          <xsd:element ref="pc:Terms" minOccurs="0" maxOccurs="1"/>
        </xsd:sequence>
      </xsd:complexType>
    </xsd:element>
    <xsd:element name="p030e467f78f45b4ae8f7e2c17ea4d82" ma:index="22" nillable="true" ma:taxonomy="true" ma:internalName="p030e467f78f45b4ae8f7e2c17ea4d82" ma:taxonomyFieldName="ADBDocumentSecurity" ma:displayName="Document Security"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h00e4aaaf4624e24a7df7f06faa038c6" ma:index="24" nillable="true" ma:taxonomy="true" ma:internalName="h00e4aaaf4624e24a7df7f06faa038c6" ma:taxonomyFieldName="ADBDocumentLanguage" ma:displayName="Document Language" ma:default="1;#English|16ac8743-31bb-43f8-9a73-533a041667d6"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d61536b25a8a4fedb48bb564279be82a" ma:index="27" nillable="true" ma:taxonomy="true" ma:internalName="d61536b25a8a4fedb48bb564279be82a" ma:taxonomyFieldName="ADBDepartmentOwner" ma:displayName="Department Owner" ma:default=""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j78542b1fffc4a1c84659474212e3133" ma:index="31" nillable="true" ma:taxonomy="true" ma:internalName="j78542b1fffc4a1c84659474212e3133" ma:taxonomyFieldName="ADBContentGroup" ma:displayName="Content Group"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element name="ADBDocumentTypeValue" ma:index="32" nillable="true" ma:displayName="Document Type" ma:hidden="true" ma:internalName="ADBDocumentTypeValue" ma:readOnly="false">
      <xsd:simpleType>
        <xsd:restriction base="dms:Text">
          <xsd:maxLength value="255"/>
        </xsd:restriction>
      </xsd:simpleType>
    </xsd:element>
    <xsd:element name="ia017ac09b1942648b563fe0b2b14d52" ma:index="33" nillable="true" ma:taxonomy="true" ma:internalName="ia017ac09b1942648b563fe0b2b14d52" ma:taxonomyFieldName="ADBDivision" ma:displayName="Division" ma:default="" ma:fieldId="{2a017ac0-9b19-4264-8b56-3fe0b2b14d52}" ma:sspId="115af50e-efb3-4a0e-b425-875ff625e09e" ma:termSetId="d736278f-2140-40cc-b46b-6a0ab0de2d29" ma:anchorId="00000000-0000-0000-0000-000000000000" ma:open="false" ma:isKeyword="false">
      <xsd:complexType>
        <xsd:sequence>
          <xsd:element ref="pc:Terms" minOccurs="0" maxOccurs="1"/>
        </xsd:sequence>
      </xsd:complexType>
    </xsd:element>
    <xsd:element name="h35d3bd3f16b4964a022bfaedf90233f" ma:index="34" nillable="true" ma:taxonomy="true" ma:internalName="h35d3bd3f16b4964a022bfaedf90233f" ma:taxonomyFieldName="ADBSubRegion" ma:displayName="Subregion" ma:default="" ma:fieldId="{135d3bd3-f16b-4964-a022-bfaedf90233f}" ma:taxonomyMulti="true" ma:sspId="115af50e-efb3-4a0e-b425-875ff625e09e" ma:termSetId="26887811-cbc8-440f-ae3c-476d537525b4" ma:anchorId="00000000-0000-0000-0000-000000000000" ma:open="false" ma:isKeyword="false">
      <xsd:complexType>
        <xsd:sequence>
          <xsd:element ref="pc:Terms" minOccurs="0" maxOccurs="1"/>
        </xsd:sequence>
      </xsd:complexType>
    </xsd:element>
    <xsd:element name="kc098dd651dc4f4b9248417ab8ccab6f" ma:index="36" nillable="true" ma:taxonomy="true" ma:internalName="kc098dd651dc4f4b9248417ab8ccab6f" ma:taxonomyFieldName="Segment" ma:displayName="Segment" ma:readOnly="false" ma:default="" ma:fieldId="{4c098dd6-51dc-4f4b-9248-417ab8ccab6f}" ma:sspId="115af50e-efb3-4a0e-b425-875ff625e09e" ma:termSetId="ca487498-3907-4013-84b5-72a7400220c5" ma:anchorId="00000000-0000-0000-0000-000000000000" ma:open="false" ma:isKeyword="false">
      <xsd:complexType>
        <xsd:sequence>
          <xsd:element ref="pc:Terms" minOccurs="0" maxOccurs="1"/>
        </xsd:sequence>
      </xsd:complexType>
    </xsd:element>
    <xsd:element name="k985dbdc596c44d7acaf8184f33920f0" ma:index="37"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371439-f430-41b1-8688-7ef6c47b85d0" elementFormDefault="qualified">
    <xsd:import namespace="http://schemas.microsoft.com/office/2006/documentManagement/types"/>
    <xsd:import namespace="http://schemas.microsoft.com/office/infopath/2007/PartnerControls"/>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AutoTags" ma:index="42" nillable="true" ma:displayName="Tags" ma:internalName="MediaServiceAutoTags" ma:readOnly="true">
      <xsd:simpleType>
        <xsd:restriction base="dms:Text"/>
      </xsd:simpleType>
    </xsd:element>
    <xsd:element name="MediaServiceOCR" ma:index="43" nillable="true" ma:displayName="Extracted Text" ma:internalName="MediaServiceOCR" ma:readOnly="true">
      <xsd:simpleType>
        <xsd:restriction base="dms:Note">
          <xsd:maxLength value="255"/>
        </xsd:restriction>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DateTaken" ma:index="46" nillable="true" ma:displayName="MediaServiceDateTaken" ma:hidden="true" ma:internalName="MediaServiceDateTaken" ma:readOnly="true">
      <xsd:simpleType>
        <xsd:restriction base="dms:Text"/>
      </xsd:simpleType>
    </xsd:element>
    <xsd:element name="MediaServiceLocation" ma:index="47" nillable="true" ma:displayName="Location" ma:internalName="MediaServiceLocation" ma:readOnly="true">
      <xsd:simpleType>
        <xsd:restriction base="dms:Text"/>
      </xsd:simpleType>
    </xsd:element>
    <xsd:element name="MediaServiceAutoKeyPoints" ma:index="48" nillable="true" ma:displayName="MediaServiceAutoKeyPoints" ma:hidden="true" ma:internalName="MediaServiceAutoKeyPoints" ma:readOnly="true">
      <xsd:simpleType>
        <xsd:restriction base="dms:Note"/>
      </xsd:simpleType>
    </xsd:element>
    <xsd:element name="MediaServiceKeyPoints" ma:index="49"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c1fdd505-2570-46c2-bd04-3e0f2d874cf5" xsi:nil="true"/>
    <lcf76f155ced4ddcb4097134ff3c332f xmlns="4d0bf39f-aee5-4194-a8cf-9eb94d977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54216A-DC54-44F8-A102-FEAC7C83E9FD}"/>
</file>

<file path=customXml/itemProps2.xml><?xml version="1.0" encoding="utf-8"?>
<ds:datastoreItem xmlns:ds="http://schemas.openxmlformats.org/officeDocument/2006/customXml" ds:itemID="{E33E4F29-FE59-419B-8528-E9061B3C88A9}"/>
</file>

<file path=customXml/itemProps3.xml><?xml version="1.0" encoding="utf-8"?>
<ds:datastoreItem xmlns:ds="http://schemas.openxmlformats.org/officeDocument/2006/customXml" ds:itemID="{BA95F301-5E39-4598-BEEC-391C72BC97D5}"/>
</file>

<file path=customXml/itemProps4.xml><?xml version="1.0" encoding="utf-8"?>
<ds:datastoreItem xmlns:ds="http://schemas.openxmlformats.org/officeDocument/2006/customXml" ds:itemID="{5474CF24-2EA0-4EBF-8298-1B358CF725C0}"/>
</file>

<file path=docProps/app.xml><?xml version="1.0" encoding="utf-8"?>
<Properties xmlns="http://schemas.openxmlformats.org/officeDocument/2006/extended-properties" xmlns:vt="http://schemas.openxmlformats.org/officeDocument/2006/docPropsVTypes">
  <Template>DCI_Powerpoint_Templates</Template>
  <TotalTime>5124</TotalTime>
  <Words>1408</Words>
  <Application>Microsoft Macintosh PowerPoint</Application>
  <PresentationFormat>Widescreen</PresentationFormat>
  <Paragraphs>140</Paragraphs>
  <Slides>11</Slides>
  <Notes>10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22" baseType="lpstr">
      <vt:lpstr>Apple Symbols</vt:lpstr>
      <vt:lpstr>Arial</vt:lpstr>
      <vt:lpstr>Calibri</vt:lpstr>
      <vt:lpstr>Roboto</vt:lpstr>
      <vt:lpstr>Wingdings</vt:lpstr>
      <vt:lpstr>blank</vt:lpstr>
      <vt:lpstr>1_DCI-Master</vt:lpstr>
      <vt:lpstr>2_DCI-Master</vt:lpstr>
      <vt:lpstr>3_DCI-Master</vt:lpstr>
      <vt:lpstr>4_DCI-Master</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Irene de Roma</dc:creator>
  <cp:keywords/>
  <dc:description/>
  <cp:lastModifiedBy>Kenzhekhan Abuov</cp:lastModifiedBy>
  <cp:revision>78</cp:revision>
  <cp:lastPrinted>2019-08-18T10:17:53Z</cp:lastPrinted>
  <dcterms:created xsi:type="dcterms:W3CDTF">2016-02-04T20:47:29Z</dcterms:created>
  <dcterms:modified xsi:type="dcterms:W3CDTF">2023-06-06T05:57:16Z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2023-04-13T08:28:17Z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7ecc9fe6-a3c1-454a-b1a7-8fcdd66eb6a8</vt:lpwstr>
  </property>
  <property fmtid="{D5CDD505-2E9C-101B-9397-08002B2CF9AE}" pid="8" name="MSIP_Label_817d4574-7375-4d17-b29c-6e4c6df0fcb0_ContentBits">
    <vt:lpwstr>2</vt:lpwstr>
  </property>
  <property fmtid="{D5CDD505-2E9C-101B-9397-08002B2CF9AE}" pid="9" name="ClassificationContentMarkingFooterLocations">
    <vt:lpwstr>blank:3\1_DCI-Master:3\2_DCI-Master:3\3_DCI-Master:3\4_DCI-Master:3</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0x0101009FDAEA74914DCF4CB1BBCF0E2E5EDB11</vt:lpwstr>
  </property>
  <property fmtid="{D5CDD505-2E9C-101B-9397-08002B2CF9AE}" pid="12" name="MediaServiceImageTags">
    <vt:lpwstr/>
  </property>
  <property fmtid="{D5CDD505-2E9C-101B-9397-08002B2CF9AE}" pid="13" name="ADBProjectDocumentType">
    <vt:lpwstr/>
  </property>
  <property fmtid="{D5CDD505-2E9C-101B-9397-08002B2CF9AE}" pid="14" name="ADBProject">
    <vt:lpwstr/>
  </property>
  <property fmtid="{D5CDD505-2E9C-101B-9397-08002B2CF9AE}" pid="15" name="ADBContentGroup">
    <vt:lpwstr>2;#CWRD|6d71ff58-4882-4388-ab5c-218969b1e9c8</vt:lpwstr>
  </property>
  <property fmtid="{D5CDD505-2E9C-101B-9397-08002B2CF9AE}" pid="16" name="ADBDivision">
    <vt:lpwstr>4;#CWRC|ecfd6e9e-1aa8-422e-b0ee-5f69329336ed</vt:lpwstr>
  </property>
  <property fmtid="{D5CDD505-2E9C-101B-9397-08002B2CF9AE}" pid="17" name="ADBSector">
    <vt:lpwstr/>
  </property>
  <property fmtid="{D5CDD505-2E9C-101B-9397-08002B2CF9AE}" pid="18" name="ADBDocumentSecurity">
    <vt:lpwstr/>
  </property>
  <property fmtid="{D5CDD505-2E9C-101B-9397-08002B2CF9AE}" pid="19" name="ADBDocumentLanguage">
    <vt:lpwstr>1;#English|16ac8743-31bb-43f8-9a73-533a041667d6</vt:lpwstr>
  </property>
  <property fmtid="{D5CDD505-2E9C-101B-9397-08002B2CF9AE}" pid="20" name="ADBSubRegion">
    <vt:lpwstr>11;#CAREC|815c4229-ad07-427a-8f71-a8b862b1014a</vt:lpwstr>
  </property>
  <property fmtid="{D5CDD505-2E9C-101B-9397-08002B2CF9AE}" pid="21" name="Segment">
    <vt:lpwstr/>
  </property>
  <property fmtid="{D5CDD505-2E9C-101B-9397-08002B2CF9AE}" pid="22" name="ADBDepartmentOwner">
    <vt:lpwstr>3;#CWRD|6d71ff58-4882-4388-ab5c-218969b1e9c8</vt:lpwstr>
  </property>
  <property fmtid="{D5CDD505-2E9C-101B-9397-08002B2CF9AE}" pid="23" name="ADBCountry">
    <vt:lpwstr>18;#Regional|d4cb8265-5963-4e16-b4f8-5ada18938c78</vt:lpwstr>
  </property>
</Properties>
</file>