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71" r:id="rId4"/>
    <p:sldId id="319" r:id="rId5"/>
    <p:sldId id="330" r:id="rId6"/>
    <p:sldId id="318" r:id="rId7"/>
    <p:sldId id="278" r:id="rId8"/>
    <p:sldId id="322" r:id="rId9"/>
    <p:sldId id="323" r:id="rId10"/>
    <p:sldId id="324" r:id="rId11"/>
    <p:sldId id="325" r:id="rId12"/>
    <p:sldId id="326" r:id="rId13"/>
    <p:sldId id="327" r:id="rId14"/>
    <p:sldId id="308" r:id="rId15"/>
    <p:sldId id="329" r:id="rId16"/>
    <p:sldId id="269" r:id="rId17"/>
    <p:sldId id="332" r:id="rId18"/>
    <p:sldId id="331" r:id="rId19"/>
    <p:sldId id="321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Платформа цифровых МСП</a:t>
          </a:r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20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20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Платформа финтеха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0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0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Цифровая индустрия ЦАРЭС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0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0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LinFactNeighborX="6408" custLinFactNeighborY="12397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17637" custLinFactNeighborX="-13852" custLinFactNeighborY="32603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73377" custScaleY="180186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ru-RU" sz="800">
              <a:solidFill>
                <a:schemeClr val="tx1"/>
              </a:solidFill>
            </a:rPr>
            <a:t>Платформа электронной логистики</a:t>
          </a:r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18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1800"/>
        </a:p>
      </dgm:t>
    </dgm:pt>
    <dgm:pt modelId="{55C98E51-3A22-49EA-B83E-9E26224DB4B6}">
      <dgm:prSet phldrT="[Text]" custT="1"/>
      <dgm:spPr/>
      <dgm:t>
        <a:bodyPr/>
        <a:lstStyle/>
        <a:p>
          <a:endParaRPr lang="en-US" sz="800" dirty="0"/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18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18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200">
              <a:solidFill>
                <a:schemeClr val="tx1"/>
              </a:solidFill>
            </a:rPr>
            <a:t>Платформа цифровых инноваций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18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18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93744" custScaleY="80707" custLinFactX="27865" custLinFactNeighborX="100000" custLinFactNeighborY="-53481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LinFactNeighborX="-85492" custLinFactNeighborY="48975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234292" custScaleY="182636" custLinFactNeighborX="-75487" custLinFactNeighborY="-5209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66323" custLinFactNeighborY="-45625"/>
      <dgm:spPr/>
    </dgm:pt>
    <dgm:pt modelId="{9E620DA5-6B01-4646-9963-BEBF18C0AA36}" type="pres">
      <dgm:prSet presAssocID="{4C16C8E7-B264-454D-8626-4766E45B0B98}" presName="connector2" presStyleLbl="sibTrans2D1" presStyleIdx="1" presStyleCnt="3" custLinFactNeighborX="-75394" custLinFactNeighborY="-53613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73835" custLinFactNeighborY="3158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C98E51-3A22-49EA-B83E-9E26224DB4B6}">
      <dgm:prSet phldrT="[Text]" custT="1"/>
      <dgm:spPr/>
      <dgm:t>
        <a:bodyPr/>
        <a:lstStyle/>
        <a:p>
          <a:r>
            <a:rPr lang="ru-RU" sz="900" dirty="0">
              <a:solidFill>
                <a:schemeClr val="tx1"/>
              </a:solidFill>
            </a:rPr>
            <a:t>Платформа электронной торговли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8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8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900">
              <a:solidFill>
                <a:schemeClr val="tx1"/>
              </a:solidFill>
            </a:rPr>
            <a:t>Платформа электронных закупок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8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8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484FEE5-0460-4985-925F-8631234F2314}" type="pres">
      <dgm:prSet presAssocID="{55C98E51-3A22-49EA-B83E-9E26224DB4B6}" presName="gear1" presStyleLbl="node1" presStyleIdx="0" presStyleCnt="2" custLinFactNeighborX="14714" custLinFactNeighborY="2850">
        <dgm:presLayoutVars>
          <dgm:chMax val="1"/>
          <dgm:bulletEnabled val="1"/>
        </dgm:presLayoutVars>
      </dgm:prSet>
      <dgm:spPr/>
    </dgm:pt>
    <dgm:pt modelId="{7B8ADC5F-EC25-46C7-A6CB-2883BB57F630}" type="pres">
      <dgm:prSet presAssocID="{55C98E51-3A22-49EA-B83E-9E26224DB4B6}" presName="gear1srcNode" presStyleLbl="node1" presStyleIdx="0" presStyleCnt="2"/>
      <dgm:spPr/>
    </dgm:pt>
    <dgm:pt modelId="{6489A171-6986-410E-A35F-980680406AFC}" type="pres">
      <dgm:prSet presAssocID="{55C98E51-3A22-49EA-B83E-9E26224DB4B6}" presName="gear1dstNode" presStyleLbl="node1" presStyleIdx="0" presStyleCnt="2"/>
      <dgm:spPr/>
    </dgm:pt>
    <dgm:pt modelId="{24E188BE-1803-4E81-BE88-ABB3F3654656}" type="pres">
      <dgm:prSet presAssocID="{47CFEAD3-CD77-455F-890D-B6412F26DC21}" presName="gear2" presStyleLbl="node1" presStyleIdx="1" presStyleCnt="2" custScaleX="150515" custScaleY="107764">
        <dgm:presLayoutVars>
          <dgm:chMax val="1"/>
          <dgm:bulletEnabled val="1"/>
        </dgm:presLayoutVars>
      </dgm:prSet>
      <dgm:spPr/>
    </dgm:pt>
    <dgm:pt modelId="{97836FFD-446A-4478-869E-C2A0B11EF4F5}" type="pres">
      <dgm:prSet presAssocID="{47CFEAD3-CD77-455F-890D-B6412F26DC21}" presName="gear2srcNode" presStyleLbl="node1" presStyleIdx="1" presStyleCnt="2"/>
      <dgm:spPr/>
    </dgm:pt>
    <dgm:pt modelId="{A2AC22BF-A8AF-49B8-AA8D-3F4626C7F525}" type="pres">
      <dgm:prSet presAssocID="{47CFEAD3-CD77-455F-890D-B6412F26DC21}" presName="gear2dstNode" presStyleLbl="node1" presStyleIdx="1" presStyleCnt="2"/>
      <dgm:spPr/>
    </dgm:pt>
    <dgm:pt modelId="{DA74D599-0D39-471E-90B8-777148CBF387}" type="pres">
      <dgm:prSet presAssocID="{4C16C8E7-B264-454D-8626-4766E45B0B98}" presName="connector1" presStyleLbl="sibTrans2D1" presStyleIdx="0" presStyleCnt="2"/>
      <dgm:spPr/>
    </dgm:pt>
    <dgm:pt modelId="{61D2B92A-0BDB-41C2-909B-BFDC8A7BF1CC}" type="pres">
      <dgm:prSet presAssocID="{D46D8FC6-EB53-4438-999F-DD3768721439}" presName="connector2" presStyleLbl="sibTrans2D1" presStyleIdx="1" presStyleCnt="2" custLinFactNeighborX="-11921" custLinFactNeighborY="-11958"/>
      <dgm:spPr/>
    </dgm:pt>
  </dgm:ptLst>
  <dgm:cxnLst>
    <dgm:cxn modelId="{4EC8C907-E8A6-472D-A9F9-B9A75ECF46DC}" type="presOf" srcId="{55C98E51-3A22-49EA-B83E-9E26224DB4B6}" destId="{7B8ADC5F-EC25-46C7-A6CB-2883BB57F630}" srcOrd="1" destOrd="0" presId="urn:microsoft.com/office/officeart/2005/8/layout/gear1"/>
    <dgm:cxn modelId="{72F14030-A15E-4CCB-B7F8-542345EB414A}" type="presOf" srcId="{47CFEAD3-CD77-455F-890D-B6412F26DC21}" destId="{24E188BE-1803-4E81-BE88-ABB3F3654656}" srcOrd="0" destOrd="0" presId="urn:microsoft.com/office/officeart/2005/8/layout/gear1"/>
    <dgm:cxn modelId="{537DE040-43AA-42E1-B510-1F9781A05474}" type="presOf" srcId="{47CFEAD3-CD77-455F-890D-B6412F26DC21}" destId="{A2AC22BF-A8AF-49B8-AA8D-3F4626C7F525}" srcOrd="2" destOrd="0" presId="urn:microsoft.com/office/officeart/2005/8/layout/gear1"/>
    <dgm:cxn modelId="{08756342-311B-46DF-8831-8DCBFD34BB67}" type="presOf" srcId="{D46D8FC6-EB53-4438-999F-DD3768721439}" destId="{61D2B92A-0BDB-41C2-909B-BFDC8A7BF1CC}" srcOrd="0" destOrd="0" presId="urn:microsoft.com/office/officeart/2005/8/layout/gear1"/>
    <dgm:cxn modelId="{BAD75944-DD75-4C05-B074-8F9C69AF04DF}" type="presOf" srcId="{4C16C8E7-B264-454D-8626-4766E45B0B98}" destId="{DA74D599-0D39-471E-90B8-777148CBF387}" srcOrd="0" destOrd="0" presId="urn:microsoft.com/office/officeart/2005/8/layout/gear1"/>
    <dgm:cxn modelId="{8E0F614A-CC89-43D1-81DD-A3822B9E0B1B}" type="presOf" srcId="{47CFEAD3-CD77-455F-890D-B6412F26DC21}" destId="{97836FFD-446A-4478-869E-C2A0B11EF4F5}" srcOrd="1" destOrd="0" presId="urn:microsoft.com/office/officeart/2005/8/layout/gear1"/>
    <dgm:cxn modelId="{A5431273-9921-437D-8C6F-E6B8EC836C5B}" type="presOf" srcId="{55C98E51-3A22-49EA-B83E-9E26224DB4B6}" destId="{9484FEE5-0460-4985-925F-8631234F2314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B29563DE-5F55-4134-93CB-971E84990D49}" type="presOf" srcId="{55C98E51-3A22-49EA-B83E-9E26224DB4B6}" destId="{6489A171-6986-410E-A35F-980680406AFC}" srcOrd="2" destOrd="0" presId="urn:microsoft.com/office/officeart/2005/8/layout/gear1"/>
    <dgm:cxn modelId="{16E56F5D-5FB1-4988-8ABA-7555A73D4A0B}" type="presParOf" srcId="{68DBA008-702A-40CD-BE77-060D267F6C56}" destId="{9484FEE5-0460-4985-925F-8631234F2314}" srcOrd="0" destOrd="0" presId="urn:microsoft.com/office/officeart/2005/8/layout/gear1"/>
    <dgm:cxn modelId="{58B25B13-66BA-4180-9CCE-CA31AB53745E}" type="presParOf" srcId="{68DBA008-702A-40CD-BE77-060D267F6C56}" destId="{7B8ADC5F-EC25-46C7-A6CB-2883BB57F630}" srcOrd="1" destOrd="0" presId="urn:microsoft.com/office/officeart/2005/8/layout/gear1"/>
    <dgm:cxn modelId="{FCE7ACAD-922C-4CC4-941E-C36BC1A26520}" type="presParOf" srcId="{68DBA008-702A-40CD-BE77-060D267F6C56}" destId="{6489A171-6986-410E-A35F-980680406AFC}" srcOrd="2" destOrd="0" presId="urn:microsoft.com/office/officeart/2005/8/layout/gear1"/>
    <dgm:cxn modelId="{005B0746-F0F2-4874-BCE3-F94391F75F31}" type="presParOf" srcId="{68DBA008-702A-40CD-BE77-060D267F6C56}" destId="{24E188BE-1803-4E81-BE88-ABB3F3654656}" srcOrd="3" destOrd="0" presId="urn:microsoft.com/office/officeart/2005/8/layout/gear1"/>
    <dgm:cxn modelId="{BD179776-39BE-4590-9873-51B520BA44A6}" type="presParOf" srcId="{68DBA008-702A-40CD-BE77-060D267F6C56}" destId="{97836FFD-446A-4478-869E-C2A0B11EF4F5}" srcOrd="4" destOrd="0" presId="urn:microsoft.com/office/officeart/2005/8/layout/gear1"/>
    <dgm:cxn modelId="{0D1BECAD-15B4-4185-97E1-7E98D27C5432}" type="presParOf" srcId="{68DBA008-702A-40CD-BE77-060D267F6C56}" destId="{A2AC22BF-A8AF-49B8-AA8D-3F4626C7F525}" srcOrd="5" destOrd="0" presId="urn:microsoft.com/office/officeart/2005/8/layout/gear1"/>
    <dgm:cxn modelId="{24759A7F-4A9D-4949-BEA6-1E53900E9501}" type="presParOf" srcId="{68DBA008-702A-40CD-BE77-060D267F6C56}" destId="{DA74D599-0D39-471E-90B8-777148CBF387}" srcOrd="6" destOrd="0" presId="urn:microsoft.com/office/officeart/2005/8/layout/gear1"/>
    <dgm:cxn modelId="{12B9AFF6-304F-47AE-823D-0D706A734F84}" type="presParOf" srcId="{68DBA008-702A-40CD-BE77-060D267F6C56}" destId="{61D2B92A-0BDB-41C2-909B-BFDC8A7BF1C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C98E51-3A22-49EA-B83E-9E26224DB4B6}">
      <dgm:prSet phldrT="[Text]" custT="1"/>
      <dgm:spPr/>
      <dgm:t>
        <a:bodyPr/>
        <a:lstStyle/>
        <a:p>
          <a:r>
            <a:rPr lang="ru-RU" sz="900" dirty="0">
              <a:solidFill>
                <a:schemeClr val="tx1"/>
              </a:solidFill>
            </a:rPr>
            <a:t>Платформа интеллектуального транспорта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18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18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Платформа умных городов ЦАРЭС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18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18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484FEE5-0460-4985-925F-8631234F2314}" type="pres">
      <dgm:prSet presAssocID="{55C98E51-3A22-49EA-B83E-9E26224DB4B6}" presName="gear1" presStyleLbl="node1" presStyleIdx="0" presStyleCnt="2">
        <dgm:presLayoutVars>
          <dgm:chMax val="1"/>
          <dgm:bulletEnabled val="1"/>
        </dgm:presLayoutVars>
      </dgm:prSet>
      <dgm:spPr/>
    </dgm:pt>
    <dgm:pt modelId="{7B8ADC5F-EC25-46C7-A6CB-2883BB57F630}" type="pres">
      <dgm:prSet presAssocID="{55C98E51-3A22-49EA-B83E-9E26224DB4B6}" presName="gear1srcNode" presStyleLbl="node1" presStyleIdx="0" presStyleCnt="2"/>
      <dgm:spPr/>
    </dgm:pt>
    <dgm:pt modelId="{6489A171-6986-410E-A35F-980680406AFC}" type="pres">
      <dgm:prSet presAssocID="{55C98E51-3A22-49EA-B83E-9E26224DB4B6}" presName="gear1dstNode" presStyleLbl="node1" presStyleIdx="0" presStyleCnt="2"/>
      <dgm:spPr/>
    </dgm:pt>
    <dgm:pt modelId="{24E188BE-1803-4E81-BE88-ABB3F3654656}" type="pres">
      <dgm:prSet presAssocID="{47CFEAD3-CD77-455F-890D-B6412F26DC21}" presName="gear2" presStyleLbl="node1" presStyleIdx="1" presStyleCnt="2" custScaleX="165811" custScaleY="126296" custLinFactNeighborX="-54350" custLinFactNeighborY="-10679">
        <dgm:presLayoutVars>
          <dgm:chMax val="1"/>
          <dgm:bulletEnabled val="1"/>
        </dgm:presLayoutVars>
      </dgm:prSet>
      <dgm:spPr/>
    </dgm:pt>
    <dgm:pt modelId="{97836FFD-446A-4478-869E-C2A0B11EF4F5}" type="pres">
      <dgm:prSet presAssocID="{47CFEAD3-CD77-455F-890D-B6412F26DC21}" presName="gear2srcNode" presStyleLbl="node1" presStyleIdx="1" presStyleCnt="2"/>
      <dgm:spPr/>
    </dgm:pt>
    <dgm:pt modelId="{A2AC22BF-A8AF-49B8-AA8D-3F4626C7F525}" type="pres">
      <dgm:prSet presAssocID="{47CFEAD3-CD77-455F-890D-B6412F26DC21}" presName="gear2dstNode" presStyleLbl="node1" presStyleIdx="1" presStyleCnt="2"/>
      <dgm:spPr/>
    </dgm:pt>
    <dgm:pt modelId="{DA74D599-0D39-471E-90B8-777148CBF387}" type="pres">
      <dgm:prSet presAssocID="{4C16C8E7-B264-454D-8626-4766E45B0B98}" presName="connector1" presStyleLbl="sibTrans2D1" presStyleIdx="0" presStyleCnt="2"/>
      <dgm:spPr/>
    </dgm:pt>
    <dgm:pt modelId="{61D2B92A-0BDB-41C2-909B-BFDC8A7BF1CC}" type="pres">
      <dgm:prSet presAssocID="{D46D8FC6-EB53-4438-999F-DD3768721439}" presName="connector2" presStyleLbl="sibTrans2D1" presStyleIdx="1" presStyleCnt="2" custLinFactNeighborX="-22760" custLinFactNeighborY="-12839"/>
      <dgm:spPr/>
    </dgm:pt>
  </dgm:ptLst>
  <dgm:cxnLst>
    <dgm:cxn modelId="{4EC8C907-E8A6-472D-A9F9-B9A75ECF46DC}" type="presOf" srcId="{55C98E51-3A22-49EA-B83E-9E26224DB4B6}" destId="{7B8ADC5F-EC25-46C7-A6CB-2883BB57F630}" srcOrd="1" destOrd="0" presId="urn:microsoft.com/office/officeart/2005/8/layout/gear1"/>
    <dgm:cxn modelId="{72F14030-A15E-4CCB-B7F8-542345EB414A}" type="presOf" srcId="{47CFEAD3-CD77-455F-890D-B6412F26DC21}" destId="{24E188BE-1803-4E81-BE88-ABB3F3654656}" srcOrd="0" destOrd="0" presId="urn:microsoft.com/office/officeart/2005/8/layout/gear1"/>
    <dgm:cxn modelId="{537DE040-43AA-42E1-B510-1F9781A05474}" type="presOf" srcId="{47CFEAD3-CD77-455F-890D-B6412F26DC21}" destId="{A2AC22BF-A8AF-49B8-AA8D-3F4626C7F525}" srcOrd="2" destOrd="0" presId="urn:microsoft.com/office/officeart/2005/8/layout/gear1"/>
    <dgm:cxn modelId="{08756342-311B-46DF-8831-8DCBFD34BB67}" type="presOf" srcId="{D46D8FC6-EB53-4438-999F-DD3768721439}" destId="{61D2B92A-0BDB-41C2-909B-BFDC8A7BF1CC}" srcOrd="0" destOrd="0" presId="urn:microsoft.com/office/officeart/2005/8/layout/gear1"/>
    <dgm:cxn modelId="{BAD75944-DD75-4C05-B074-8F9C69AF04DF}" type="presOf" srcId="{4C16C8E7-B264-454D-8626-4766E45B0B98}" destId="{DA74D599-0D39-471E-90B8-777148CBF387}" srcOrd="0" destOrd="0" presId="urn:microsoft.com/office/officeart/2005/8/layout/gear1"/>
    <dgm:cxn modelId="{8E0F614A-CC89-43D1-81DD-A3822B9E0B1B}" type="presOf" srcId="{47CFEAD3-CD77-455F-890D-B6412F26DC21}" destId="{97836FFD-446A-4478-869E-C2A0B11EF4F5}" srcOrd="1" destOrd="0" presId="urn:microsoft.com/office/officeart/2005/8/layout/gear1"/>
    <dgm:cxn modelId="{A5431273-9921-437D-8C6F-E6B8EC836C5B}" type="presOf" srcId="{55C98E51-3A22-49EA-B83E-9E26224DB4B6}" destId="{9484FEE5-0460-4985-925F-8631234F2314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B29563DE-5F55-4134-93CB-971E84990D49}" type="presOf" srcId="{55C98E51-3A22-49EA-B83E-9E26224DB4B6}" destId="{6489A171-6986-410E-A35F-980680406AFC}" srcOrd="2" destOrd="0" presId="urn:microsoft.com/office/officeart/2005/8/layout/gear1"/>
    <dgm:cxn modelId="{16E56F5D-5FB1-4988-8ABA-7555A73D4A0B}" type="presParOf" srcId="{68DBA008-702A-40CD-BE77-060D267F6C56}" destId="{9484FEE5-0460-4985-925F-8631234F2314}" srcOrd="0" destOrd="0" presId="urn:microsoft.com/office/officeart/2005/8/layout/gear1"/>
    <dgm:cxn modelId="{58B25B13-66BA-4180-9CCE-CA31AB53745E}" type="presParOf" srcId="{68DBA008-702A-40CD-BE77-060D267F6C56}" destId="{7B8ADC5F-EC25-46C7-A6CB-2883BB57F630}" srcOrd="1" destOrd="0" presId="urn:microsoft.com/office/officeart/2005/8/layout/gear1"/>
    <dgm:cxn modelId="{FCE7ACAD-922C-4CC4-941E-C36BC1A26520}" type="presParOf" srcId="{68DBA008-702A-40CD-BE77-060D267F6C56}" destId="{6489A171-6986-410E-A35F-980680406AFC}" srcOrd="2" destOrd="0" presId="urn:microsoft.com/office/officeart/2005/8/layout/gear1"/>
    <dgm:cxn modelId="{005B0746-F0F2-4874-BCE3-F94391F75F31}" type="presParOf" srcId="{68DBA008-702A-40CD-BE77-060D267F6C56}" destId="{24E188BE-1803-4E81-BE88-ABB3F3654656}" srcOrd="3" destOrd="0" presId="urn:microsoft.com/office/officeart/2005/8/layout/gear1"/>
    <dgm:cxn modelId="{BD179776-39BE-4590-9873-51B520BA44A6}" type="presParOf" srcId="{68DBA008-702A-40CD-BE77-060D267F6C56}" destId="{97836FFD-446A-4478-869E-C2A0B11EF4F5}" srcOrd="4" destOrd="0" presId="urn:microsoft.com/office/officeart/2005/8/layout/gear1"/>
    <dgm:cxn modelId="{0D1BECAD-15B4-4185-97E1-7E98D27C5432}" type="presParOf" srcId="{68DBA008-702A-40CD-BE77-060D267F6C56}" destId="{A2AC22BF-A8AF-49B8-AA8D-3F4626C7F525}" srcOrd="5" destOrd="0" presId="urn:microsoft.com/office/officeart/2005/8/layout/gear1"/>
    <dgm:cxn modelId="{24759A7F-4A9D-4949-BEA6-1E53900E9501}" type="presParOf" srcId="{68DBA008-702A-40CD-BE77-060D267F6C56}" destId="{DA74D599-0D39-471E-90B8-777148CBF387}" srcOrd="6" destOrd="0" presId="urn:microsoft.com/office/officeart/2005/8/layout/gear1"/>
    <dgm:cxn modelId="{12B9AFF6-304F-47AE-823D-0D706A734F84}" type="presParOf" srcId="{68DBA008-702A-40CD-BE77-060D267F6C56}" destId="{61D2B92A-0BDB-41C2-909B-BFDC8A7BF1C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Платформа финансирования цифровых трансформаций ЦАРЭС</a:t>
          </a:r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16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16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ru-RU" sz="1000" dirty="0" err="1">
              <a:solidFill>
                <a:schemeClr val="tx1"/>
              </a:solidFill>
            </a:rPr>
            <a:t>Геопространственная</a:t>
          </a:r>
          <a:r>
            <a:rPr lang="ru-RU" sz="1000" dirty="0">
              <a:solidFill>
                <a:schemeClr val="tx1"/>
              </a:solidFill>
            </a:rPr>
            <a:t> информационная платформа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16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16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Платформа цифрового сельского хозяйства и пищевых продуктов ЦАРЭС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16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16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91003" custScaleY="56331" custLinFactY="-45795" custLinFactNeighborX="-79531" custLinFactNeighborY="-100000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92353" custScaleY="64960" custLinFactNeighborX="61242" custLinFactNeighborY="17215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15325" custScaleY="91947" custLinFactY="29376" custLinFactNeighborX="-17193" custLinFactNeighborY="100000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-20491" custLinFactNeighborY="10926"/>
      <dgm:spPr/>
    </dgm:pt>
    <dgm:pt modelId="{9E620DA5-6B01-4646-9963-BEBF18C0AA36}" type="pres">
      <dgm:prSet presAssocID="{4C16C8E7-B264-454D-8626-4766E45B0B98}" presName="connector2" presStyleLbl="sibTrans2D1" presStyleIdx="1" presStyleCnt="3" custLinFactNeighborX="23752" custLinFactNeighborY="35731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50122" custLinFactNeighborY="-270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Гастрономическая платформа ЦАРЭС</a:t>
          </a:r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16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16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Платформа культурного наследия ЦАРЭС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16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16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50" dirty="0">
              <a:solidFill>
                <a:schemeClr val="tx1"/>
              </a:solidFill>
            </a:rPr>
            <a:t>Туристическая платформа ЦАРЭС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16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16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 custScaleX="131076" custLinFactNeighborX="22339" custLinFactNeighborY="-15387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50841" custScaleY="110489" custLinFactNeighborX="-22548" custLinFactNeighborY="28298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83004" custScaleY="144109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 custLinFactNeighborX="19491" custLinFactNeighborY="-16205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 custLinFactNeighborX="-436" custLinFactNeighborY="-26304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55C98E51-3A22-49EA-B83E-9E26224DB4B6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Платформа по развитию контента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20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20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Платформа для трудоустройства и мобильности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20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20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38986DB-D2FC-4B44-9F96-6E730C395166}" type="pres">
      <dgm:prSet presAssocID="{55C98E51-3A22-49EA-B83E-9E26224DB4B6}" presName="gear1" presStyleLbl="node1" presStyleIdx="0" presStyleCnt="2" custScaleX="113386" custScaleY="81859" custLinFactNeighborX="-17342" custLinFactNeighborY="13531">
        <dgm:presLayoutVars>
          <dgm:chMax val="1"/>
          <dgm:bulletEnabled val="1"/>
        </dgm:presLayoutVars>
      </dgm:prSet>
      <dgm:spPr/>
    </dgm:pt>
    <dgm:pt modelId="{44A3A7D7-79F3-4B3E-A708-B5815544E4AE}" type="pres">
      <dgm:prSet presAssocID="{55C98E51-3A22-49EA-B83E-9E26224DB4B6}" presName="gear1srcNode" presStyleLbl="node1" presStyleIdx="0" presStyleCnt="2"/>
      <dgm:spPr/>
    </dgm:pt>
    <dgm:pt modelId="{E738B7E0-1152-4BCF-A039-FB427B39099D}" type="pres">
      <dgm:prSet presAssocID="{55C98E51-3A22-49EA-B83E-9E26224DB4B6}" presName="gear1dstNode" presStyleLbl="node1" presStyleIdx="0" presStyleCnt="2"/>
      <dgm:spPr/>
    </dgm:pt>
    <dgm:pt modelId="{6B887600-5C92-4915-8AB4-E5A7BA46E3CE}" type="pres">
      <dgm:prSet presAssocID="{47CFEAD3-CD77-455F-890D-B6412F26DC21}" presName="gear2" presStyleLbl="node1" presStyleIdx="1" presStyleCnt="2" custScaleX="163976" custScaleY="110843" custLinFactNeighborX="-21729" custLinFactNeighborY="-59090">
        <dgm:presLayoutVars>
          <dgm:chMax val="1"/>
          <dgm:bulletEnabled val="1"/>
        </dgm:presLayoutVars>
      </dgm:prSet>
      <dgm:spPr/>
    </dgm:pt>
    <dgm:pt modelId="{2387CD41-E111-4BEA-9658-4A48326E04EE}" type="pres">
      <dgm:prSet presAssocID="{47CFEAD3-CD77-455F-890D-B6412F26DC21}" presName="gear2srcNode" presStyleLbl="node1" presStyleIdx="1" presStyleCnt="2"/>
      <dgm:spPr/>
    </dgm:pt>
    <dgm:pt modelId="{F16C6DDA-D0C6-4247-98DA-3D1BBB9D2864}" type="pres">
      <dgm:prSet presAssocID="{47CFEAD3-CD77-455F-890D-B6412F26DC21}" presName="gear2dstNode" presStyleLbl="node1" presStyleIdx="1" presStyleCnt="2"/>
      <dgm:spPr/>
    </dgm:pt>
    <dgm:pt modelId="{5F1CA91C-ABE7-46F8-89EC-3D5A65BF9620}" type="pres">
      <dgm:prSet presAssocID="{4C16C8E7-B264-454D-8626-4766E45B0B98}" presName="connector1" presStyleLbl="sibTrans2D1" presStyleIdx="0" presStyleCnt="2" custLinFactNeighborX="13973" custLinFactNeighborY="22764"/>
      <dgm:spPr/>
    </dgm:pt>
    <dgm:pt modelId="{4A0CCD04-8488-4EEE-B23F-965960314132}" type="pres">
      <dgm:prSet presAssocID="{D46D8FC6-EB53-4438-999F-DD3768721439}" presName="connector2" presStyleLbl="sibTrans2D1" presStyleIdx="1" presStyleCnt="2" custLinFactNeighborX="-16885" custLinFactNeighborY="-42608"/>
      <dgm:spPr/>
    </dgm:pt>
  </dgm:ptLst>
  <dgm:cxnLst>
    <dgm:cxn modelId="{0394F301-CA85-46F8-9D39-FC5DEBC18905}" type="presOf" srcId="{55C98E51-3A22-49EA-B83E-9E26224DB4B6}" destId="{44A3A7D7-79F3-4B3E-A708-B5815544E4AE}" srcOrd="1" destOrd="0" presId="urn:microsoft.com/office/officeart/2005/8/layout/gear1"/>
    <dgm:cxn modelId="{A06D6505-E0D5-4A09-A501-CC00C4AC91E2}" type="presOf" srcId="{D46D8FC6-EB53-4438-999F-DD3768721439}" destId="{4A0CCD04-8488-4EEE-B23F-965960314132}" srcOrd="0" destOrd="0" presId="urn:microsoft.com/office/officeart/2005/8/layout/gear1"/>
    <dgm:cxn modelId="{3B996610-0292-4327-90A0-6F10B6C45894}" type="presOf" srcId="{4C16C8E7-B264-454D-8626-4766E45B0B98}" destId="{5F1CA91C-ABE7-46F8-89EC-3D5A65BF9620}" srcOrd="0" destOrd="0" presId="urn:microsoft.com/office/officeart/2005/8/layout/gear1"/>
    <dgm:cxn modelId="{996FA67A-0AC3-4CDD-B639-70910A18A216}" srcId="{A4F0C6EF-C5BB-45DF-86E6-DC74836CAAEB}" destId="{47CFEAD3-CD77-455F-890D-B6412F26DC21}" srcOrd="1" destOrd="0" parTransId="{973139C6-079F-4A9C-BD28-B9333010A13C}" sibTransId="{D46D8FC6-EB53-4438-999F-DD3768721439}"/>
    <dgm:cxn modelId="{C2F89383-3283-45BD-B164-6EB732A22D67}" type="presOf" srcId="{55C98E51-3A22-49EA-B83E-9E26224DB4B6}" destId="{E738B7E0-1152-4BCF-A039-FB427B39099D}" srcOrd="2" destOrd="0" presId="urn:microsoft.com/office/officeart/2005/8/layout/gear1"/>
    <dgm:cxn modelId="{0D4BBC97-D889-4EAD-AE49-47D4D118DD04}" type="presOf" srcId="{47CFEAD3-CD77-455F-890D-B6412F26DC21}" destId="{6B887600-5C92-4915-8AB4-E5A7BA46E3CE}" srcOrd="0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B42B0CBD-EE45-4535-AC3D-A9383B50B4B1}" type="presOf" srcId="{47CFEAD3-CD77-455F-890D-B6412F26DC21}" destId="{F16C6DDA-D0C6-4247-98DA-3D1BBB9D2864}" srcOrd="2" destOrd="0" presId="urn:microsoft.com/office/officeart/2005/8/layout/gear1"/>
    <dgm:cxn modelId="{8B6C0CC4-2144-4111-A461-B36CDF0803A3}" srcId="{A4F0C6EF-C5BB-45DF-86E6-DC74836CAAEB}" destId="{55C98E51-3A22-49EA-B83E-9E26224DB4B6}" srcOrd="0" destOrd="0" parTransId="{1B2C8953-86B2-4CD3-A72A-AE896A96F741}" sibTransId="{4C16C8E7-B264-454D-8626-4766E45B0B98}"/>
    <dgm:cxn modelId="{0187C4ED-DC2E-4974-A255-1809B072E865}" type="presOf" srcId="{47CFEAD3-CD77-455F-890D-B6412F26DC21}" destId="{2387CD41-E111-4BEA-9658-4A48326E04EE}" srcOrd="1" destOrd="0" presId="urn:microsoft.com/office/officeart/2005/8/layout/gear1"/>
    <dgm:cxn modelId="{895A41F2-DB28-4B16-9753-6897CB5501B4}" type="presOf" srcId="{55C98E51-3A22-49EA-B83E-9E26224DB4B6}" destId="{638986DB-D2FC-4B44-9F96-6E730C395166}" srcOrd="0" destOrd="0" presId="urn:microsoft.com/office/officeart/2005/8/layout/gear1"/>
    <dgm:cxn modelId="{B4D57B73-7F3E-4703-932C-E70BF995033E}" type="presParOf" srcId="{68DBA008-702A-40CD-BE77-060D267F6C56}" destId="{638986DB-D2FC-4B44-9F96-6E730C395166}" srcOrd="0" destOrd="0" presId="urn:microsoft.com/office/officeart/2005/8/layout/gear1"/>
    <dgm:cxn modelId="{42601EDC-501E-417A-9AEF-6924D67A7EDE}" type="presParOf" srcId="{68DBA008-702A-40CD-BE77-060D267F6C56}" destId="{44A3A7D7-79F3-4B3E-A708-B5815544E4AE}" srcOrd="1" destOrd="0" presId="urn:microsoft.com/office/officeart/2005/8/layout/gear1"/>
    <dgm:cxn modelId="{F611FE0C-BE22-4302-8558-EA65DA57560F}" type="presParOf" srcId="{68DBA008-702A-40CD-BE77-060D267F6C56}" destId="{E738B7E0-1152-4BCF-A039-FB427B39099D}" srcOrd="2" destOrd="0" presId="urn:microsoft.com/office/officeart/2005/8/layout/gear1"/>
    <dgm:cxn modelId="{DB83F652-90D7-4F93-B465-757906B85525}" type="presParOf" srcId="{68DBA008-702A-40CD-BE77-060D267F6C56}" destId="{6B887600-5C92-4915-8AB4-E5A7BA46E3CE}" srcOrd="3" destOrd="0" presId="urn:microsoft.com/office/officeart/2005/8/layout/gear1"/>
    <dgm:cxn modelId="{B68D4266-46EE-43C8-ADAC-3AEB4C87C9C6}" type="presParOf" srcId="{68DBA008-702A-40CD-BE77-060D267F6C56}" destId="{2387CD41-E111-4BEA-9658-4A48326E04EE}" srcOrd="4" destOrd="0" presId="urn:microsoft.com/office/officeart/2005/8/layout/gear1"/>
    <dgm:cxn modelId="{733E65C0-79CE-48F8-9402-971596D5452B}" type="presParOf" srcId="{68DBA008-702A-40CD-BE77-060D267F6C56}" destId="{F16C6DDA-D0C6-4247-98DA-3D1BBB9D2864}" srcOrd="5" destOrd="0" presId="urn:microsoft.com/office/officeart/2005/8/layout/gear1"/>
    <dgm:cxn modelId="{A5F21967-9C32-4713-9A0D-F4CA46251602}" type="presParOf" srcId="{68DBA008-702A-40CD-BE77-060D267F6C56}" destId="{5F1CA91C-ABE7-46F8-89EC-3D5A65BF9620}" srcOrd="6" destOrd="0" presId="urn:microsoft.com/office/officeart/2005/8/layout/gear1"/>
    <dgm:cxn modelId="{B56195C6-7834-4197-8383-A3CC6FD88FA2}" type="presParOf" srcId="{68DBA008-702A-40CD-BE77-060D267F6C56}" destId="{4A0CCD04-8488-4EEE-B23F-965960314132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4F0C6EF-C5BB-45DF-86E6-DC74836CAAE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49403082-41CA-46ED-8407-B54305FA3945}">
      <dgm:prSet phldrT="[Text]" custT="1"/>
      <dgm:spPr/>
      <dgm:t>
        <a:bodyPr/>
        <a:lstStyle/>
        <a:p>
          <a:r>
            <a:rPr lang="ru-RU" sz="1100" dirty="0">
              <a:solidFill>
                <a:schemeClr val="tx1"/>
              </a:solidFill>
            </a:rPr>
            <a:t>Платформа цифровых навыков</a:t>
          </a:r>
        </a:p>
      </dgm:t>
    </dgm:pt>
    <dgm:pt modelId="{366834E4-3F0D-46E7-AFC1-AEBEBDBA00FF}" type="parTrans" cxnId="{50D4021F-5E86-43BC-BCDA-493F9B7359B7}">
      <dgm:prSet/>
      <dgm:spPr/>
      <dgm:t>
        <a:bodyPr/>
        <a:lstStyle/>
        <a:p>
          <a:endParaRPr lang="en-US" sz="1400"/>
        </a:p>
      </dgm:t>
    </dgm:pt>
    <dgm:pt modelId="{DF71E321-4004-40BA-AE36-A36A49D5B412}" type="sibTrans" cxnId="{50D4021F-5E86-43BC-BCDA-493F9B7359B7}">
      <dgm:prSet/>
      <dgm:spPr/>
      <dgm:t>
        <a:bodyPr/>
        <a:lstStyle/>
        <a:p>
          <a:endParaRPr lang="en-US" sz="1400"/>
        </a:p>
      </dgm:t>
    </dgm:pt>
    <dgm:pt modelId="{55C98E51-3A22-49EA-B83E-9E26224DB4B6}">
      <dgm:prSet phldrT="[Text]" custT="1"/>
      <dgm:spPr/>
      <dgm:t>
        <a:bodyPr/>
        <a:lstStyle/>
        <a:p>
          <a:r>
            <a:rPr lang="ru-RU" sz="1000">
              <a:solidFill>
                <a:schemeClr val="tx1"/>
              </a:solidFill>
            </a:rPr>
            <a:t>Учебные платформы</a:t>
          </a:r>
        </a:p>
      </dgm:t>
    </dgm:pt>
    <dgm:pt modelId="{1B2C8953-86B2-4CD3-A72A-AE896A96F741}" type="parTrans" cxnId="{8B6C0CC4-2144-4111-A461-B36CDF0803A3}">
      <dgm:prSet/>
      <dgm:spPr/>
      <dgm:t>
        <a:bodyPr/>
        <a:lstStyle/>
        <a:p>
          <a:endParaRPr lang="en-US" sz="1400"/>
        </a:p>
      </dgm:t>
    </dgm:pt>
    <dgm:pt modelId="{4C16C8E7-B264-454D-8626-4766E45B0B98}" type="sibTrans" cxnId="{8B6C0CC4-2144-4111-A461-B36CDF0803A3}">
      <dgm:prSet/>
      <dgm:spPr/>
      <dgm:t>
        <a:bodyPr/>
        <a:lstStyle/>
        <a:p>
          <a:endParaRPr lang="en-US" sz="1400"/>
        </a:p>
      </dgm:t>
    </dgm:pt>
    <dgm:pt modelId="{47CFEAD3-CD77-455F-890D-B6412F26DC21}">
      <dgm:prSet phldrT="[Text]" custT="1"/>
      <dgm:spPr/>
      <dgm:t>
        <a:bodyPr/>
        <a:lstStyle/>
        <a:p>
          <a:r>
            <a:rPr lang="ru-RU" sz="1050">
              <a:solidFill>
                <a:schemeClr val="tx1"/>
              </a:solidFill>
            </a:rPr>
            <a:t>Образовательные платформы</a:t>
          </a:r>
        </a:p>
      </dgm:t>
    </dgm:pt>
    <dgm:pt modelId="{973139C6-079F-4A9C-BD28-B9333010A13C}" type="parTrans" cxnId="{996FA67A-0AC3-4CDD-B639-70910A18A216}">
      <dgm:prSet/>
      <dgm:spPr/>
      <dgm:t>
        <a:bodyPr/>
        <a:lstStyle/>
        <a:p>
          <a:endParaRPr lang="en-US" sz="1400"/>
        </a:p>
      </dgm:t>
    </dgm:pt>
    <dgm:pt modelId="{D46D8FC6-EB53-4438-999F-DD3768721439}" type="sibTrans" cxnId="{996FA67A-0AC3-4CDD-B639-70910A18A216}">
      <dgm:prSet/>
      <dgm:spPr/>
      <dgm:t>
        <a:bodyPr/>
        <a:lstStyle/>
        <a:p>
          <a:endParaRPr lang="en-US" sz="1400"/>
        </a:p>
      </dgm:t>
    </dgm:pt>
    <dgm:pt modelId="{68DBA008-702A-40CD-BE77-060D267F6C56}" type="pres">
      <dgm:prSet presAssocID="{A4F0C6EF-C5BB-45DF-86E6-DC74836CAAE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B407DF0-3E94-42F5-882A-F62590FEDDBF}" type="pres">
      <dgm:prSet presAssocID="{49403082-41CA-46ED-8407-B54305FA3945}" presName="gear1" presStyleLbl="node1" presStyleIdx="0" presStyleCnt="3">
        <dgm:presLayoutVars>
          <dgm:chMax val="1"/>
          <dgm:bulletEnabled val="1"/>
        </dgm:presLayoutVars>
      </dgm:prSet>
      <dgm:spPr/>
    </dgm:pt>
    <dgm:pt modelId="{0A0138F7-417B-413D-856B-8E1C0A6C5AC7}" type="pres">
      <dgm:prSet presAssocID="{49403082-41CA-46ED-8407-B54305FA3945}" presName="gear1srcNode" presStyleLbl="node1" presStyleIdx="0" presStyleCnt="3"/>
      <dgm:spPr/>
    </dgm:pt>
    <dgm:pt modelId="{DE359DE2-5348-4887-98C8-4F90BAABAA15}" type="pres">
      <dgm:prSet presAssocID="{49403082-41CA-46ED-8407-B54305FA3945}" presName="gear1dstNode" presStyleLbl="node1" presStyleIdx="0" presStyleCnt="3"/>
      <dgm:spPr/>
    </dgm:pt>
    <dgm:pt modelId="{B3E47DEF-99DD-4E78-9E23-ACC39FABBD63}" type="pres">
      <dgm:prSet presAssocID="{55C98E51-3A22-49EA-B83E-9E26224DB4B6}" presName="gear2" presStyleLbl="node1" presStyleIdx="1" presStyleCnt="3" custScaleX="127042">
        <dgm:presLayoutVars>
          <dgm:chMax val="1"/>
          <dgm:bulletEnabled val="1"/>
        </dgm:presLayoutVars>
      </dgm:prSet>
      <dgm:spPr/>
    </dgm:pt>
    <dgm:pt modelId="{9C5BEFEA-F47A-4504-9263-DC3FEFAF271D}" type="pres">
      <dgm:prSet presAssocID="{55C98E51-3A22-49EA-B83E-9E26224DB4B6}" presName="gear2srcNode" presStyleLbl="node1" presStyleIdx="1" presStyleCnt="3"/>
      <dgm:spPr/>
    </dgm:pt>
    <dgm:pt modelId="{4122A2B9-29D3-4108-925A-B95F2AD8CB8E}" type="pres">
      <dgm:prSet presAssocID="{55C98E51-3A22-49EA-B83E-9E26224DB4B6}" presName="gear2dstNode" presStyleLbl="node1" presStyleIdx="1" presStyleCnt="3"/>
      <dgm:spPr/>
    </dgm:pt>
    <dgm:pt modelId="{DB34CFDA-F87F-44DD-B5E1-AEA9BE8E59BE}" type="pres">
      <dgm:prSet presAssocID="{47CFEAD3-CD77-455F-890D-B6412F26DC21}" presName="gear3" presStyleLbl="node1" presStyleIdx="2" presStyleCnt="3" custScaleX="146443" custScaleY="125938" custLinFactNeighborX="28369" custLinFactNeighborY="-10481"/>
      <dgm:spPr/>
    </dgm:pt>
    <dgm:pt modelId="{4FA59AE8-B471-41B0-A182-2EF50E7C6BDF}" type="pres">
      <dgm:prSet presAssocID="{47CFEAD3-CD77-455F-890D-B6412F26DC2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5B723B1-9521-45DB-AA9E-FC13F809A89A}" type="pres">
      <dgm:prSet presAssocID="{47CFEAD3-CD77-455F-890D-B6412F26DC21}" presName="gear3srcNode" presStyleLbl="node1" presStyleIdx="2" presStyleCnt="3"/>
      <dgm:spPr/>
    </dgm:pt>
    <dgm:pt modelId="{515421DE-88C3-4313-B8AB-7667287B45D5}" type="pres">
      <dgm:prSet presAssocID="{47CFEAD3-CD77-455F-890D-B6412F26DC21}" presName="gear3dstNode" presStyleLbl="node1" presStyleIdx="2" presStyleCnt="3"/>
      <dgm:spPr/>
    </dgm:pt>
    <dgm:pt modelId="{17E2965C-36A3-4A8A-9D8D-BD922959D90C}" type="pres">
      <dgm:prSet presAssocID="{DF71E321-4004-40BA-AE36-A36A49D5B412}" presName="connector1" presStyleLbl="sibTrans2D1" presStyleIdx="0" presStyleCnt="3"/>
      <dgm:spPr/>
    </dgm:pt>
    <dgm:pt modelId="{9E620DA5-6B01-4646-9963-BEBF18C0AA36}" type="pres">
      <dgm:prSet presAssocID="{4C16C8E7-B264-454D-8626-4766E45B0B98}" presName="connector2" presStyleLbl="sibTrans2D1" presStyleIdx="1" presStyleCnt="3"/>
      <dgm:spPr/>
    </dgm:pt>
    <dgm:pt modelId="{E1F3DB27-E518-4679-811B-65E872E430FB}" type="pres">
      <dgm:prSet presAssocID="{D46D8FC6-EB53-4438-999F-DD3768721439}" presName="connector3" presStyleLbl="sibTrans2D1" presStyleIdx="2" presStyleCnt="3"/>
      <dgm:spPr/>
    </dgm:pt>
  </dgm:ptLst>
  <dgm:cxnLst>
    <dgm:cxn modelId="{CF773C1B-0C28-4876-A76A-81B0854D6806}" type="presOf" srcId="{47CFEAD3-CD77-455F-890D-B6412F26DC21}" destId="{4FA59AE8-B471-41B0-A182-2EF50E7C6BDF}" srcOrd="1" destOrd="0" presId="urn:microsoft.com/office/officeart/2005/8/layout/gear1"/>
    <dgm:cxn modelId="{50D4021F-5E86-43BC-BCDA-493F9B7359B7}" srcId="{A4F0C6EF-C5BB-45DF-86E6-DC74836CAAEB}" destId="{49403082-41CA-46ED-8407-B54305FA3945}" srcOrd="0" destOrd="0" parTransId="{366834E4-3F0D-46E7-AFC1-AEBEBDBA00FF}" sibTransId="{DF71E321-4004-40BA-AE36-A36A49D5B412}"/>
    <dgm:cxn modelId="{54009541-9593-4183-817C-682D596569FC}" type="presOf" srcId="{4C16C8E7-B264-454D-8626-4766E45B0B98}" destId="{9E620DA5-6B01-4646-9963-BEBF18C0AA36}" srcOrd="0" destOrd="0" presId="urn:microsoft.com/office/officeart/2005/8/layout/gear1"/>
    <dgm:cxn modelId="{378F3662-F112-4870-8B2E-B3B56B896073}" type="presOf" srcId="{47CFEAD3-CD77-455F-890D-B6412F26DC21}" destId="{DB34CFDA-F87F-44DD-B5E1-AEA9BE8E59BE}" srcOrd="0" destOrd="0" presId="urn:microsoft.com/office/officeart/2005/8/layout/gear1"/>
    <dgm:cxn modelId="{7BA4EB4D-C938-4898-8392-80828165E859}" type="presOf" srcId="{55C98E51-3A22-49EA-B83E-9E26224DB4B6}" destId="{4122A2B9-29D3-4108-925A-B95F2AD8CB8E}" srcOrd="2" destOrd="0" presId="urn:microsoft.com/office/officeart/2005/8/layout/gear1"/>
    <dgm:cxn modelId="{3623724F-87BF-495F-818E-B4900C1CD615}" type="presOf" srcId="{47CFEAD3-CD77-455F-890D-B6412F26DC21}" destId="{515421DE-88C3-4313-B8AB-7667287B45D5}" srcOrd="3" destOrd="0" presId="urn:microsoft.com/office/officeart/2005/8/layout/gear1"/>
    <dgm:cxn modelId="{0E1CE551-D977-41EF-9105-66E2E3A9312F}" type="presOf" srcId="{49403082-41CA-46ED-8407-B54305FA3945}" destId="{DB407DF0-3E94-42F5-882A-F62590FEDDBF}" srcOrd="0" destOrd="0" presId="urn:microsoft.com/office/officeart/2005/8/layout/gear1"/>
    <dgm:cxn modelId="{B7E56154-67E1-4471-AEE8-5EB3AE6281F8}" type="presOf" srcId="{49403082-41CA-46ED-8407-B54305FA3945}" destId="{DE359DE2-5348-4887-98C8-4F90BAABAA15}" srcOrd="2" destOrd="0" presId="urn:microsoft.com/office/officeart/2005/8/layout/gear1"/>
    <dgm:cxn modelId="{F800E559-21CF-4BC0-92DA-5A4EC51A6A3B}" type="presOf" srcId="{DF71E321-4004-40BA-AE36-A36A49D5B412}" destId="{17E2965C-36A3-4A8A-9D8D-BD922959D90C}" srcOrd="0" destOrd="0" presId="urn:microsoft.com/office/officeart/2005/8/layout/gear1"/>
    <dgm:cxn modelId="{996FA67A-0AC3-4CDD-B639-70910A18A216}" srcId="{A4F0C6EF-C5BB-45DF-86E6-DC74836CAAEB}" destId="{47CFEAD3-CD77-455F-890D-B6412F26DC21}" srcOrd="2" destOrd="0" parTransId="{973139C6-079F-4A9C-BD28-B9333010A13C}" sibTransId="{D46D8FC6-EB53-4438-999F-DD3768721439}"/>
    <dgm:cxn modelId="{42211B8A-82B0-427B-8C8B-690A7690B9D1}" type="presOf" srcId="{49403082-41CA-46ED-8407-B54305FA3945}" destId="{0A0138F7-417B-413D-856B-8E1C0A6C5AC7}" srcOrd="1" destOrd="0" presId="urn:microsoft.com/office/officeart/2005/8/layout/gear1"/>
    <dgm:cxn modelId="{A5943797-FC17-4784-B082-89456B9B151C}" type="presOf" srcId="{D46D8FC6-EB53-4438-999F-DD3768721439}" destId="{E1F3DB27-E518-4679-811B-65E872E430FB}" srcOrd="0" destOrd="0" presId="urn:microsoft.com/office/officeart/2005/8/layout/gear1"/>
    <dgm:cxn modelId="{7BA2EAB0-D104-4C9F-A51B-E4EAACD1E368}" type="presOf" srcId="{55C98E51-3A22-49EA-B83E-9E26224DB4B6}" destId="{9C5BEFEA-F47A-4504-9263-DC3FEFAF271D}" srcOrd="1" destOrd="0" presId="urn:microsoft.com/office/officeart/2005/8/layout/gear1"/>
    <dgm:cxn modelId="{A1223AB4-88F4-4D93-815C-3AEFCB50A2D8}" type="presOf" srcId="{A4F0C6EF-C5BB-45DF-86E6-DC74836CAAEB}" destId="{68DBA008-702A-40CD-BE77-060D267F6C56}" srcOrd="0" destOrd="0" presId="urn:microsoft.com/office/officeart/2005/8/layout/gear1"/>
    <dgm:cxn modelId="{E335BDBA-1AE2-423C-AC4D-4BFAF1D96C1E}" type="presOf" srcId="{55C98E51-3A22-49EA-B83E-9E26224DB4B6}" destId="{B3E47DEF-99DD-4E78-9E23-ACC39FABBD63}" srcOrd="0" destOrd="0" presId="urn:microsoft.com/office/officeart/2005/8/layout/gear1"/>
    <dgm:cxn modelId="{8B6C0CC4-2144-4111-A461-B36CDF0803A3}" srcId="{A4F0C6EF-C5BB-45DF-86E6-DC74836CAAEB}" destId="{55C98E51-3A22-49EA-B83E-9E26224DB4B6}" srcOrd="1" destOrd="0" parTransId="{1B2C8953-86B2-4CD3-A72A-AE896A96F741}" sibTransId="{4C16C8E7-B264-454D-8626-4766E45B0B98}"/>
    <dgm:cxn modelId="{E046A9EC-42DE-483A-AA7F-84280396D19F}" type="presOf" srcId="{47CFEAD3-CD77-455F-890D-B6412F26DC21}" destId="{F5B723B1-9521-45DB-AA9E-FC13F809A89A}" srcOrd="2" destOrd="0" presId="urn:microsoft.com/office/officeart/2005/8/layout/gear1"/>
    <dgm:cxn modelId="{D35F7E47-882F-4A5B-BF60-A8EA6282EADE}" type="presParOf" srcId="{68DBA008-702A-40CD-BE77-060D267F6C56}" destId="{DB407DF0-3E94-42F5-882A-F62590FEDDBF}" srcOrd="0" destOrd="0" presId="urn:microsoft.com/office/officeart/2005/8/layout/gear1"/>
    <dgm:cxn modelId="{14306489-DBD8-463D-B588-42BA8712E4E6}" type="presParOf" srcId="{68DBA008-702A-40CD-BE77-060D267F6C56}" destId="{0A0138F7-417B-413D-856B-8E1C0A6C5AC7}" srcOrd="1" destOrd="0" presId="urn:microsoft.com/office/officeart/2005/8/layout/gear1"/>
    <dgm:cxn modelId="{9EC72A17-1774-4EF6-A624-0B5B4AAD6C64}" type="presParOf" srcId="{68DBA008-702A-40CD-BE77-060D267F6C56}" destId="{DE359DE2-5348-4887-98C8-4F90BAABAA15}" srcOrd="2" destOrd="0" presId="urn:microsoft.com/office/officeart/2005/8/layout/gear1"/>
    <dgm:cxn modelId="{531BFAC7-13F1-49AE-8D70-DF2293B58919}" type="presParOf" srcId="{68DBA008-702A-40CD-BE77-060D267F6C56}" destId="{B3E47DEF-99DD-4E78-9E23-ACC39FABBD63}" srcOrd="3" destOrd="0" presId="urn:microsoft.com/office/officeart/2005/8/layout/gear1"/>
    <dgm:cxn modelId="{35347BAB-CB06-4641-AFB7-8E7F9230D4F7}" type="presParOf" srcId="{68DBA008-702A-40CD-BE77-060D267F6C56}" destId="{9C5BEFEA-F47A-4504-9263-DC3FEFAF271D}" srcOrd="4" destOrd="0" presId="urn:microsoft.com/office/officeart/2005/8/layout/gear1"/>
    <dgm:cxn modelId="{4720135E-BDCE-44A6-B53E-CD54B426AA21}" type="presParOf" srcId="{68DBA008-702A-40CD-BE77-060D267F6C56}" destId="{4122A2B9-29D3-4108-925A-B95F2AD8CB8E}" srcOrd="5" destOrd="0" presId="urn:microsoft.com/office/officeart/2005/8/layout/gear1"/>
    <dgm:cxn modelId="{B27BE905-432D-4617-9125-2BA7A7D2C9E3}" type="presParOf" srcId="{68DBA008-702A-40CD-BE77-060D267F6C56}" destId="{DB34CFDA-F87F-44DD-B5E1-AEA9BE8E59BE}" srcOrd="6" destOrd="0" presId="urn:microsoft.com/office/officeart/2005/8/layout/gear1"/>
    <dgm:cxn modelId="{FC911958-124E-4840-9AF6-2BA7DEB6ACCA}" type="presParOf" srcId="{68DBA008-702A-40CD-BE77-060D267F6C56}" destId="{4FA59AE8-B471-41B0-A182-2EF50E7C6BDF}" srcOrd="7" destOrd="0" presId="urn:microsoft.com/office/officeart/2005/8/layout/gear1"/>
    <dgm:cxn modelId="{7BA6B70D-8132-422E-BDB9-50160191F2C0}" type="presParOf" srcId="{68DBA008-702A-40CD-BE77-060D267F6C56}" destId="{F5B723B1-9521-45DB-AA9E-FC13F809A89A}" srcOrd="8" destOrd="0" presId="urn:microsoft.com/office/officeart/2005/8/layout/gear1"/>
    <dgm:cxn modelId="{75CFB766-0004-4749-A4A5-A5CA2E1FABA0}" type="presParOf" srcId="{68DBA008-702A-40CD-BE77-060D267F6C56}" destId="{515421DE-88C3-4313-B8AB-7667287B45D5}" srcOrd="9" destOrd="0" presId="urn:microsoft.com/office/officeart/2005/8/layout/gear1"/>
    <dgm:cxn modelId="{0C1CD039-34C8-4137-991A-640A1FC7E3CB}" type="presParOf" srcId="{68DBA008-702A-40CD-BE77-060D267F6C56}" destId="{17E2965C-36A3-4A8A-9D8D-BD922959D90C}" srcOrd="10" destOrd="0" presId="urn:microsoft.com/office/officeart/2005/8/layout/gear1"/>
    <dgm:cxn modelId="{41D0F574-9931-42A4-B7AF-7D9FC51FE09E}" type="presParOf" srcId="{68DBA008-702A-40CD-BE77-060D267F6C56}" destId="{9E620DA5-6B01-4646-9963-BEBF18C0AA36}" srcOrd="11" destOrd="0" presId="urn:microsoft.com/office/officeart/2005/8/layout/gear1"/>
    <dgm:cxn modelId="{02F10190-341A-4CEE-84FF-49F9DD63ECC1}" type="presParOf" srcId="{68DBA008-702A-40CD-BE77-060D267F6C56}" destId="{E1F3DB27-E518-4679-811B-65E872E430F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169902" y="1217284"/>
          <a:ext cx="1225700" cy="122570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Платформа цифровых МСП</a:t>
          </a:r>
        </a:p>
      </dsp:txBody>
      <dsp:txXfrm>
        <a:off x="1416322" y="1504398"/>
        <a:ext cx="732860" cy="630035"/>
      </dsp:txXfrm>
    </dsp:sp>
    <dsp:sp modelId="{B3E47DEF-99DD-4E78-9E23-ACC39FABBD63}">
      <dsp:nvSpPr>
        <dsp:cNvPr id="0" name=""/>
        <dsp:cNvSpPr/>
      </dsp:nvSpPr>
      <dsp:spPr>
        <a:xfrm>
          <a:off x="176135" y="1218202"/>
          <a:ext cx="1048638" cy="89141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Платформа финтеха</a:t>
          </a:r>
        </a:p>
      </dsp:txBody>
      <dsp:txXfrm>
        <a:off x="423406" y="1443976"/>
        <a:ext cx="554096" cy="439870"/>
      </dsp:txXfrm>
    </dsp:sp>
    <dsp:sp modelId="{DB34CFDA-F87F-44DD-B5E1-AEA9BE8E59BE}">
      <dsp:nvSpPr>
        <dsp:cNvPr id="0" name=""/>
        <dsp:cNvSpPr/>
      </dsp:nvSpPr>
      <dsp:spPr>
        <a:xfrm rot="20700000">
          <a:off x="567953" y="-48474"/>
          <a:ext cx="1492521" cy="159552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Цифровая индустрия ЦАРЭС</a:t>
          </a:r>
        </a:p>
      </dsp:txBody>
      <dsp:txXfrm rot="-20700000">
        <a:off x="889197" y="307580"/>
        <a:ext cx="850033" cy="883416"/>
      </dsp:txXfrm>
    </dsp:sp>
    <dsp:sp modelId="{17E2965C-36A3-4A8A-9D8D-BD922959D90C}">
      <dsp:nvSpPr>
        <dsp:cNvPr id="0" name=""/>
        <dsp:cNvSpPr/>
      </dsp:nvSpPr>
      <dsp:spPr>
        <a:xfrm>
          <a:off x="977061" y="1043439"/>
          <a:ext cx="1568897" cy="1568897"/>
        </a:xfrm>
        <a:prstGeom prst="circularArrow">
          <a:avLst>
            <a:gd name="adj1" fmla="val 4687"/>
            <a:gd name="adj2" fmla="val 299029"/>
            <a:gd name="adj3" fmla="val 2437845"/>
            <a:gd name="adj4" fmla="val 1604169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220356" y="738771"/>
          <a:ext cx="1139901" cy="11399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675481" y="129711"/>
          <a:ext cx="1229043" cy="122904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3007179" y="724269"/>
          <a:ext cx="1077138" cy="989226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>
              <a:solidFill>
                <a:schemeClr val="tx1"/>
              </a:solidFill>
            </a:rPr>
            <a:t>Платформа электронной логистики</a:t>
          </a:r>
        </a:p>
      </dsp:txBody>
      <dsp:txXfrm>
        <a:off x="3217161" y="955990"/>
        <a:ext cx="657174" cy="508483"/>
      </dsp:txXfrm>
    </dsp:sp>
    <dsp:sp modelId="{B3E47DEF-99DD-4E78-9E23-ACC39FABBD63}">
      <dsp:nvSpPr>
        <dsp:cNvPr id="0" name=""/>
        <dsp:cNvSpPr/>
      </dsp:nvSpPr>
      <dsp:spPr>
        <a:xfrm>
          <a:off x="344077" y="1337128"/>
          <a:ext cx="891418" cy="89141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 dirty="0"/>
        </a:p>
      </dsp:txBody>
      <dsp:txXfrm>
        <a:off x="568494" y="1562902"/>
        <a:ext cx="442584" cy="439870"/>
      </dsp:txXfrm>
    </dsp:sp>
    <dsp:sp modelId="{DB34CFDA-F87F-44DD-B5E1-AEA9BE8E59BE}">
      <dsp:nvSpPr>
        <dsp:cNvPr id="0" name=""/>
        <dsp:cNvSpPr/>
      </dsp:nvSpPr>
      <dsp:spPr>
        <a:xfrm rot="20700000">
          <a:off x="147381" y="78545"/>
          <a:ext cx="2211465" cy="143001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solidFill>
                <a:schemeClr val="tx1"/>
              </a:solidFill>
            </a:rPr>
            <a:t>Платформа цифровых инноваций</a:t>
          </a:r>
        </a:p>
      </dsp:txBody>
      <dsp:txXfrm rot="-20700000">
        <a:off x="678769" y="345840"/>
        <a:ext cx="1148687" cy="895428"/>
      </dsp:txXfrm>
    </dsp:sp>
    <dsp:sp modelId="{17E2965C-36A3-4A8A-9D8D-BD922959D90C}">
      <dsp:nvSpPr>
        <dsp:cNvPr id="0" name=""/>
        <dsp:cNvSpPr/>
      </dsp:nvSpPr>
      <dsp:spPr>
        <a:xfrm>
          <a:off x="2745546" y="371895"/>
          <a:ext cx="1568897" cy="1568897"/>
        </a:xfrm>
        <a:prstGeom prst="circularArrow">
          <a:avLst>
            <a:gd name="adj1" fmla="val 4687"/>
            <a:gd name="adj2" fmla="val 299029"/>
            <a:gd name="adj3" fmla="val 2437845"/>
            <a:gd name="adj4" fmla="val 1604169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88883" y="171901"/>
          <a:ext cx="1139901" cy="113990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2310890" y="562146"/>
          <a:ext cx="1229043" cy="122904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4FEE5-0460-4985-925F-8631234F2314}">
      <dsp:nvSpPr>
        <dsp:cNvPr id="0" name=""/>
        <dsp:cNvSpPr/>
      </dsp:nvSpPr>
      <dsp:spPr>
        <a:xfrm>
          <a:off x="1087726" y="828642"/>
          <a:ext cx="1246335" cy="12463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tx1"/>
              </a:solidFill>
            </a:rPr>
            <a:t>Платформа электронной торговли</a:t>
          </a:r>
        </a:p>
      </dsp:txBody>
      <dsp:txXfrm>
        <a:off x="1338295" y="1120590"/>
        <a:ext cx="745197" cy="640642"/>
      </dsp:txXfrm>
    </dsp:sp>
    <dsp:sp modelId="{24E188BE-1803-4E81-BE88-ABB3F3654656}">
      <dsp:nvSpPr>
        <dsp:cNvPr id="0" name=""/>
        <dsp:cNvSpPr/>
      </dsp:nvSpPr>
      <dsp:spPr>
        <a:xfrm>
          <a:off x="99646" y="463346"/>
          <a:ext cx="1364306" cy="97680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>
              <a:solidFill>
                <a:schemeClr val="tx1"/>
              </a:solidFill>
            </a:rPr>
            <a:t>Платформа электронных закупок</a:t>
          </a:r>
        </a:p>
      </dsp:txBody>
      <dsp:txXfrm>
        <a:off x="401887" y="710745"/>
        <a:ext cx="759824" cy="482002"/>
      </dsp:txXfrm>
    </dsp:sp>
    <dsp:sp modelId="{DA74D599-0D39-471E-90B8-777148CBF387}">
      <dsp:nvSpPr>
        <dsp:cNvPr id="0" name=""/>
        <dsp:cNvSpPr/>
      </dsp:nvSpPr>
      <dsp:spPr>
        <a:xfrm>
          <a:off x="1069541" y="603488"/>
          <a:ext cx="1532992" cy="1532992"/>
        </a:xfrm>
        <a:prstGeom prst="circularArrow">
          <a:avLst>
            <a:gd name="adj1" fmla="val 4878"/>
            <a:gd name="adj2" fmla="val 312630"/>
            <a:gd name="adj3" fmla="val 2941073"/>
            <a:gd name="adj4" fmla="val 15521209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B92A-0BDB-41C2-909B-BFDC8A7BF1CC}">
      <dsp:nvSpPr>
        <dsp:cNvPr id="0" name=""/>
        <dsp:cNvSpPr/>
      </dsp:nvSpPr>
      <dsp:spPr>
        <a:xfrm>
          <a:off x="29885" y="167647"/>
          <a:ext cx="1159091" cy="115909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84FEE5-0460-4985-925F-8631234F2314}">
      <dsp:nvSpPr>
        <dsp:cNvPr id="0" name=""/>
        <dsp:cNvSpPr/>
      </dsp:nvSpPr>
      <dsp:spPr>
        <a:xfrm>
          <a:off x="1219537" y="867186"/>
          <a:ext cx="1362721" cy="136272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>
              <a:solidFill>
                <a:schemeClr val="tx1"/>
              </a:solidFill>
            </a:rPr>
            <a:t>Платформа интеллектуального транспорта</a:t>
          </a:r>
        </a:p>
      </dsp:txBody>
      <dsp:txXfrm>
        <a:off x="1493505" y="1186397"/>
        <a:ext cx="814785" cy="700467"/>
      </dsp:txXfrm>
    </dsp:sp>
    <dsp:sp modelId="{24E188BE-1803-4E81-BE88-ABB3F3654656}">
      <dsp:nvSpPr>
        <dsp:cNvPr id="0" name=""/>
        <dsp:cNvSpPr/>
      </dsp:nvSpPr>
      <dsp:spPr>
        <a:xfrm>
          <a:off x="0" y="308946"/>
          <a:ext cx="1643303" cy="125168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Платформа умных городов ЦАРЭС</a:t>
          </a:r>
        </a:p>
      </dsp:txBody>
      <dsp:txXfrm>
        <a:off x="372041" y="625965"/>
        <a:ext cx="899221" cy="617644"/>
      </dsp:txXfrm>
    </dsp:sp>
    <dsp:sp modelId="{DA74D599-0D39-471E-90B8-777148CBF387}">
      <dsp:nvSpPr>
        <dsp:cNvPr id="0" name=""/>
        <dsp:cNvSpPr/>
      </dsp:nvSpPr>
      <dsp:spPr>
        <a:xfrm>
          <a:off x="1243895" y="655999"/>
          <a:ext cx="1676147" cy="1676147"/>
        </a:xfrm>
        <a:prstGeom prst="circularArrow">
          <a:avLst>
            <a:gd name="adj1" fmla="val 4878"/>
            <a:gd name="adj2" fmla="val 312630"/>
            <a:gd name="adj3" fmla="val 2971425"/>
            <a:gd name="adj4" fmla="val 15472356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D2B92A-0BDB-41C2-909B-BFDC8A7BF1CC}">
      <dsp:nvSpPr>
        <dsp:cNvPr id="0" name=""/>
        <dsp:cNvSpPr/>
      </dsp:nvSpPr>
      <dsp:spPr>
        <a:xfrm>
          <a:off x="-37280" y="170456"/>
          <a:ext cx="1267331" cy="12673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331555" y="0"/>
          <a:ext cx="1788260" cy="1216373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Платформа финансирования цифровых трансформаций ЦАРЭС</a:t>
          </a:r>
        </a:p>
      </dsp:txBody>
      <dsp:txXfrm>
        <a:off x="648333" y="284930"/>
        <a:ext cx="1154704" cy="625240"/>
      </dsp:txXfrm>
    </dsp:sp>
    <dsp:sp modelId="{B3E47DEF-99DD-4E78-9E23-ACC39FABBD63}">
      <dsp:nvSpPr>
        <dsp:cNvPr id="0" name=""/>
        <dsp:cNvSpPr/>
      </dsp:nvSpPr>
      <dsp:spPr>
        <a:xfrm>
          <a:off x="1571451" y="2558224"/>
          <a:ext cx="1450332" cy="102014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 err="1">
              <a:solidFill>
                <a:schemeClr val="tx1"/>
              </a:solidFill>
            </a:rPr>
            <a:t>Геопространственная</a:t>
          </a:r>
          <a:r>
            <a:rPr lang="ru-RU" sz="1000" kern="1200" dirty="0">
              <a:solidFill>
                <a:schemeClr val="tx1"/>
              </a:solidFill>
            </a:rPr>
            <a:t> информационная платформа</a:t>
          </a:r>
        </a:p>
      </dsp:txBody>
      <dsp:txXfrm>
        <a:off x="1890808" y="2816601"/>
        <a:ext cx="811618" cy="503392"/>
      </dsp:txXfrm>
    </dsp:sp>
    <dsp:sp modelId="{DB34CFDA-F87F-44DD-B5E1-AEA9BE8E59BE}">
      <dsp:nvSpPr>
        <dsp:cNvPr id="0" name=""/>
        <dsp:cNvSpPr/>
      </dsp:nvSpPr>
      <dsp:spPr>
        <a:xfrm rot="20700000">
          <a:off x="921506" y="3495194"/>
          <a:ext cx="1906164" cy="128311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Платформа цифрового сельского хозяйства и пищевых продуктов ЦАРЭС</a:t>
          </a:r>
        </a:p>
      </dsp:txBody>
      <dsp:txXfrm rot="-20700000">
        <a:off x="1376539" y="3739665"/>
        <a:ext cx="996099" cy="794176"/>
      </dsp:txXfrm>
    </dsp:sp>
    <dsp:sp modelId="{17E2965C-36A3-4A8A-9D8D-BD922959D90C}">
      <dsp:nvSpPr>
        <dsp:cNvPr id="0" name=""/>
        <dsp:cNvSpPr/>
      </dsp:nvSpPr>
      <dsp:spPr>
        <a:xfrm>
          <a:off x="1070669" y="2500931"/>
          <a:ext cx="2763944" cy="2763944"/>
        </a:xfrm>
        <a:prstGeom prst="circularArrow">
          <a:avLst>
            <a:gd name="adj1" fmla="val 4688"/>
            <a:gd name="adj2" fmla="val 299029"/>
            <a:gd name="adj3" fmla="val 2509538"/>
            <a:gd name="adj4" fmla="val 1587562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748511" y="2383955"/>
          <a:ext cx="2008178" cy="20081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2158581" y="534899"/>
          <a:ext cx="2165220" cy="216522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574204" y="1036417"/>
          <a:ext cx="1786201" cy="136272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Гастрономическая платформа ЦАРЭС</a:t>
          </a:r>
        </a:p>
      </dsp:txBody>
      <dsp:txXfrm>
        <a:off x="1901659" y="1355628"/>
        <a:ext cx="1131291" cy="700467"/>
      </dsp:txXfrm>
    </dsp:sp>
    <dsp:sp modelId="{B3E47DEF-99DD-4E78-9E23-ACC39FABBD63}">
      <dsp:nvSpPr>
        <dsp:cNvPr id="0" name=""/>
        <dsp:cNvSpPr/>
      </dsp:nvSpPr>
      <dsp:spPr>
        <a:xfrm>
          <a:off x="213267" y="1152478"/>
          <a:ext cx="1494940" cy="1095023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Платформа культурного наследия ЦАРЭС</a:t>
          </a:r>
        </a:p>
      </dsp:txBody>
      <dsp:txXfrm>
        <a:off x="547075" y="1429819"/>
        <a:ext cx="827324" cy="540341"/>
      </dsp:txXfrm>
    </dsp:sp>
    <dsp:sp modelId="{DB34CFDA-F87F-44DD-B5E1-AEA9BE8E59BE}">
      <dsp:nvSpPr>
        <dsp:cNvPr id="0" name=""/>
        <dsp:cNvSpPr/>
      </dsp:nvSpPr>
      <dsp:spPr>
        <a:xfrm rot="20700000">
          <a:off x="771644" y="95226"/>
          <a:ext cx="1915297" cy="1261122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solidFill>
                <a:schemeClr val="tx1"/>
              </a:solidFill>
            </a:rPr>
            <a:t>Туристическая платформа ЦАРЭС</a:t>
          </a:r>
        </a:p>
      </dsp:txBody>
      <dsp:txXfrm rot="-20700000">
        <a:off x="1230526" y="333026"/>
        <a:ext cx="997534" cy="785521"/>
      </dsp:txXfrm>
    </dsp:sp>
    <dsp:sp modelId="{17E2965C-36A3-4A8A-9D8D-BD922959D90C}">
      <dsp:nvSpPr>
        <dsp:cNvPr id="0" name=""/>
        <dsp:cNvSpPr/>
      </dsp:nvSpPr>
      <dsp:spPr>
        <a:xfrm>
          <a:off x="1698958" y="767705"/>
          <a:ext cx="1744283" cy="1744283"/>
        </a:xfrm>
        <a:prstGeom prst="circularArrow">
          <a:avLst>
            <a:gd name="adj1" fmla="val 4688"/>
            <a:gd name="adj2" fmla="val 299029"/>
            <a:gd name="adj3" fmla="val 2453268"/>
            <a:gd name="adj4" fmla="val 16004114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513152" y="712082"/>
          <a:ext cx="1267331" cy="126733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1013199" y="-324492"/>
          <a:ext cx="1366438" cy="136643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986DB-D2FC-4B44-9F96-6E730C395166}">
      <dsp:nvSpPr>
        <dsp:cNvPr id="0" name=""/>
        <dsp:cNvSpPr/>
      </dsp:nvSpPr>
      <dsp:spPr>
        <a:xfrm>
          <a:off x="852004" y="1377461"/>
          <a:ext cx="1742894" cy="1258282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Платформа по развитию контента</a:t>
          </a:r>
        </a:p>
      </dsp:txBody>
      <dsp:txXfrm>
        <a:off x="1166184" y="1672208"/>
        <a:ext cx="1114534" cy="646782"/>
      </dsp:txXfrm>
    </dsp:sp>
    <dsp:sp modelId="{6B887600-5C92-4915-8AB4-E5A7BA46E3CE}">
      <dsp:nvSpPr>
        <dsp:cNvPr id="0" name=""/>
        <dsp:cNvSpPr/>
      </dsp:nvSpPr>
      <dsp:spPr>
        <a:xfrm>
          <a:off x="-30476" y="0"/>
          <a:ext cx="1833113" cy="123913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Платформа для трудоустройства и мобильности</a:t>
          </a:r>
        </a:p>
      </dsp:txBody>
      <dsp:txXfrm>
        <a:off x="367821" y="313840"/>
        <a:ext cx="1036519" cy="611451"/>
      </dsp:txXfrm>
    </dsp:sp>
    <dsp:sp modelId="{5F1CA91C-ABE7-46F8-89EC-3D5A65BF9620}">
      <dsp:nvSpPr>
        <dsp:cNvPr id="0" name=""/>
        <dsp:cNvSpPr/>
      </dsp:nvSpPr>
      <dsp:spPr>
        <a:xfrm>
          <a:off x="1523551" y="1216541"/>
          <a:ext cx="1890674" cy="1890674"/>
        </a:xfrm>
        <a:prstGeom prst="circularArrow">
          <a:avLst>
            <a:gd name="adj1" fmla="val 4878"/>
            <a:gd name="adj2" fmla="val 312630"/>
            <a:gd name="adj3" fmla="val 3011767"/>
            <a:gd name="adj4" fmla="val 15409655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0CCD04-8488-4EEE-B23F-965960314132}">
      <dsp:nvSpPr>
        <dsp:cNvPr id="0" name=""/>
        <dsp:cNvSpPr/>
      </dsp:nvSpPr>
      <dsp:spPr>
        <a:xfrm>
          <a:off x="-112235" y="-183719"/>
          <a:ext cx="1429534" cy="142953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7DF0-3E94-42F5-882A-F62590FEDDBF}">
      <dsp:nvSpPr>
        <dsp:cNvPr id="0" name=""/>
        <dsp:cNvSpPr/>
      </dsp:nvSpPr>
      <dsp:spPr>
        <a:xfrm>
          <a:off x="1161112" y="1185022"/>
          <a:ext cx="1354661" cy="135466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>
              <a:solidFill>
                <a:schemeClr val="tx1"/>
              </a:solidFill>
            </a:rPr>
            <a:t>Платформа цифровых навыков</a:t>
          </a:r>
        </a:p>
      </dsp:txBody>
      <dsp:txXfrm>
        <a:off x="1433459" y="1502345"/>
        <a:ext cx="809967" cy="696324"/>
      </dsp:txXfrm>
    </dsp:sp>
    <dsp:sp modelId="{B3E47DEF-99DD-4E78-9E23-ACC39FABBD63}">
      <dsp:nvSpPr>
        <dsp:cNvPr id="0" name=""/>
        <dsp:cNvSpPr/>
      </dsp:nvSpPr>
      <dsp:spPr>
        <a:xfrm>
          <a:off x="239736" y="864829"/>
          <a:ext cx="1251628" cy="98520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>
              <a:solidFill>
                <a:schemeClr val="tx1"/>
              </a:solidFill>
            </a:rPr>
            <a:t>Учебные платформы</a:t>
          </a:r>
        </a:p>
      </dsp:txBody>
      <dsp:txXfrm>
        <a:off x="526492" y="1114357"/>
        <a:ext cx="678116" cy="486152"/>
      </dsp:txXfrm>
    </dsp:sp>
    <dsp:sp modelId="{DB34CFDA-F87F-44DD-B5E1-AEA9BE8E59BE}">
      <dsp:nvSpPr>
        <dsp:cNvPr id="0" name=""/>
        <dsp:cNvSpPr/>
      </dsp:nvSpPr>
      <dsp:spPr>
        <a:xfrm rot="20700000">
          <a:off x="959832" y="96171"/>
          <a:ext cx="1486068" cy="114323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>
              <a:solidFill>
                <a:schemeClr val="tx1"/>
              </a:solidFill>
            </a:rPr>
            <a:t>Образовательные платформы</a:t>
          </a:r>
        </a:p>
      </dsp:txBody>
      <dsp:txXfrm rot="-20700000">
        <a:off x="1306105" y="326581"/>
        <a:ext cx="793522" cy="682413"/>
      </dsp:txXfrm>
    </dsp:sp>
    <dsp:sp modelId="{17E2965C-36A3-4A8A-9D8D-BD922959D90C}">
      <dsp:nvSpPr>
        <dsp:cNvPr id="0" name=""/>
        <dsp:cNvSpPr/>
      </dsp:nvSpPr>
      <dsp:spPr>
        <a:xfrm>
          <a:off x="1039049" y="990580"/>
          <a:ext cx="1733966" cy="1733966"/>
        </a:xfrm>
        <a:prstGeom prst="circularArrow">
          <a:avLst>
            <a:gd name="adj1" fmla="val 4688"/>
            <a:gd name="adj2" fmla="val 299029"/>
            <a:gd name="adj3" fmla="val 2452430"/>
            <a:gd name="adj4" fmla="val 1600612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20DA5-6B01-4646-9963-BEBF18C0AA36}">
      <dsp:nvSpPr>
        <dsp:cNvPr id="0" name=""/>
        <dsp:cNvSpPr/>
      </dsp:nvSpPr>
      <dsp:spPr>
        <a:xfrm>
          <a:off x="198467" y="654270"/>
          <a:ext cx="1259835" cy="125983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F3DB27-E518-4679-811B-65E872E430FB}">
      <dsp:nvSpPr>
        <dsp:cNvPr id="0" name=""/>
        <dsp:cNvSpPr/>
      </dsp:nvSpPr>
      <dsp:spPr>
        <a:xfrm>
          <a:off x="701478" y="-18871"/>
          <a:ext cx="1358356" cy="135835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2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6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9244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62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97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37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93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90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8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19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4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1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2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66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5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9E512F6-5502-4274-B2BE-FDAB645A3409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79A57-E314-4A63-991F-9C3B52DD5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38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9" Type="http://schemas.openxmlformats.org/officeDocument/2006/relationships/diagramQuickStyle" Target="../diagrams/quickStyle8.xml"/><Relationship Id="rId21" Type="http://schemas.microsoft.com/office/2007/relationships/diagramDrawing" Target="../diagrams/drawing4.xml"/><Relationship Id="rId34" Type="http://schemas.openxmlformats.org/officeDocument/2006/relationships/diagramQuickStyle" Target="../diagrams/quickStyle7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41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32" Type="http://schemas.openxmlformats.org/officeDocument/2006/relationships/diagramData" Target="../diagrams/data7.xml"/><Relationship Id="rId37" Type="http://schemas.openxmlformats.org/officeDocument/2006/relationships/diagramData" Target="../diagrams/data8.xml"/><Relationship Id="rId40" Type="http://schemas.openxmlformats.org/officeDocument/2006/relationships/diagramColors" Target="../diagrams/colors8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36" Type="http://schemas.microsoft.com/office/2007/relationships/diagramDrawing" Target="../diagrams/drawing7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Relationship Id="rId35" Type="http://schemas.openxmlformats.org/officeDocument/2006/relationships/diagramColors" Target="../diagrams/colors7.xml"/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33" Type="http://schemas.openxmlformats.org/officeDocument/2006/relationships/diagramLayout" Target="../diagrams/layout7.xml"/><Relationship Id="rId38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002E6-1E38-45F1-93C0-E601B73E1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9438017" cy="3329581"/>
          </a:xfrm>
        </p:spPr>
        <p:txBody>
          <a:bodyPr/>
          <a:lstStyle/>
          <a:p>
            <a:r>
              <a:rPr lang="ru-RU" sz="4800"/>
              <a:t>Цифровая стратегия ЦАРЭС до 2030 г.</a:t>
            </a:r>
            <a:br>
              <a:rPr lang="ru-RU" sz="4800"/>
            </a:br>
            <a:br>
              <a:rPr lang="ru-RU" sz="4800"/>
            </a:br>
            <a:r>
              <a:rPr lang="ru-RU" sz="4800"/>
              <a:t>Консультации со странами</a:t>
            </a:r>
            <a:r>
              <a:rPr lang="ru-RU" sz="320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F8335-5AC5-429B-8560-7C3982105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524946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r>
              <a:rPr lang="ru-RU" sz="1200"/>
              <a:t>Доктор Ася Рудковская</a:t>
            </a:r>
          </a:p>
          <a:p>
            <a:endParaRPr lang="en-US" sz="1200" dirty="0"/>
          </a:p>
          <a:p>
            <a:r>
              <a:rPr lang="ru-RU" sz="1200"/>
              <a:t>23 сентября 2021 г.</a:t>
            </a:r>
          </a:p>
        </p:txBody>
      </p:sp>
    </p:spTree>
    <p:extLst>
      <p:ext uri="{BB962C8B-B14F-4D97-AF65-F5344CB8AC3E}">
        <p14:creationId xmlns:p14="http://schemas.microsoft.com/office/powerpoint/2010/main" val="39196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360E1-C229-4E88-A5B2-D999831DD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82054" y="2209519"/>
            <a:ext cx="6373384" cy="4200245"/>
          </a:xfrm>
        </p:spPr>
        <p:txBody>
          <a:bodyPr>
            <a:normAutofit/>
          </a:bodyPr>
          <a:lstStyle/>
          <a:p>
            <a:r>
              <a:rPr lang="ru-RU" sz="1400"/>
              <a:t>Соединение цифровой инфраструктуры для заполнения цифрового разрыва - обеспечение совместимости, безопасности, масштабируемости</a:t>
            </a:r>
          </a:p>
          <a:p>
            <a:r>
              <a:rPr lang="ru-RU" sz="1400"/>
              <a:t>Достижение потенциала цифровой устойчивости</a:t>
            </a:r>
          </a:p>
          <a:p>
            <a:r>
              <a:rPr lang="ru-RU" sz="1400"/>
              <a:t>Построение региональной платформенной экономики ЦАРЭС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1D6BA2-11BF-49A0-813A-BBDB48A5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Основные компоненты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C8C1314-D937-4A54-A50F-07AB0BA0B913}"/>
              </a:ext>
            </a:extLst>
          </p:cNvPr>
          <p:cNvSpPr/>
          <p:nvPr/>
        </p:nvSpPr>
        <p:spPr>
          <a:xfrm>
            <a:off x="646111" y="2137669"/>
            <a:ext cx="2278566" cy="4267613"/>
          </a:xfrm>
          <a:custGeom>
            <a:avLst/>
            <a:gdLst>
              <a:gd name="connsiteX0" fmla="*/ 0 w 2278566"/>
              <a:gd name="connsiteY0" fmla="*/ 227857 h 4699889"/>
              <a:gd name="connsiteX1" fmla="*/ 227857 w 2278566"/>
              <a:gd name="connsiteY1" fmla="*/ 0 h 4699889"/>
              <a:gd name="connsiteX2" fmla="*/ 2050709 w 2278566"/>
              <a:gd name="connsiteY2" fmla="*/ 0 h 4699889"/>
              <a:gd name="connsiteX3" fmla="*/ 2278566 w 2278566"/>
              <a:gd name="connsiteY3" fmla="*/ 227857 h 4699889"/>
              <a:gd name="connsiteX4" fmla="*/ 2278566 w 2278566"/>
              <a:gd name="connsiteY4" fmla="*/ 4472032 h 4699889"/>
              <a:gd name="connsiteX5" fmla="*/ 2050709 w 2278566"/>
              <a:gd name="connsiteY5" fmla="*/ 4699889 h 4699889"/>
              <a:gd name="connsiteX6" fmla="*/ 227857 w 2278566"/>
              <a:gd name="connsiteY6" fmla="*/ 4699889 h 4699889"/>
              <a:gd name="connsiteX7" fmla="*/ 0 w 2278566"/>
              <a:gd name="connsiteY7" fmla="*/ 4472032 h 4699889"/>
              <a:gd name="connsiteX8" fmla="*/ 0 w 2278566"/>
              <a:gd name="connsiteY8" fmla="*/ 227857 h 4699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8566" h="4699889">
                <a:moveTo>
                  <a:pt x="0" y="227857"/>
                </a:moveTo>
                <a:cubicBezTo>
                  <a:pt x="0" y="102015"/>
                  <a:pt x="102015" y="0"/>
                  <a:pt x="227857" y="0"/>
                </a:cubicBezTo>
                <a:lnTo>
                  <a:pt x="2050709" y="0"/>
                </a:lnTo>
                <a:cubicBezTo>
                  <a:pt x="2176551" y="0"/>
                  <a:pt x="2278566" y="102015"/>
                  <a:pt x="2278566" y="227857"/>
                </a:cubicBezTo>
                <a:lnTo>
                  <a:pt x="2278566" y="4472032"/>
                </a:lnTo>
                <a:cubicBezTo>
                  <a:pt x="2278566" y="4597874"/>
                  <a:pt x="2176551" y="4699889"/>
                  <a:pt x="2050709" y="4699889"/>
                </a:cubicBezTo>
                <a:lnTo>
                  <a:pt x="227857" y="4699889"/>
                </a:lnTo>
                <a:cubicBezTo>
                  <a:pt x="102015" y="4699889"/>
                  <a:pt x="0" y="4597874"/>
                  <a:pt x="0" y="4472032"/>
                </a:cubicBezTo>
                <a:lnTo>
                  <a:pt x="0" y="227857"/>
                </a:lnTo>
                <a:close/>
              </a:path>
            </a:pathLst>
          </a:custGeom>
          <a:solidFill>
            <a:srgbClr val="FF006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747" tIns="146747" rIns="146747" bIns="146747" numCol="1" spcCol="1270" anchor="ctr" anchorCtr="0">
            <a:noAutofit/>
          </a:bodyPr>
          <a:lstStyle/>
          <a:p>
            <a:pPr marL="0" marR="0" lvl="0" indent="0" algn="ctr" defTabSz="933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>
                <a:solidFill>
                  <a:prstClr val="white"/>
                </a:solidFill>
                <a:latin typeface="Calibri" panose="020F0502020204030204"/>
                <a:ea typeface="+mn-ea"/>
                <a:cs typeface="+mn-cs"/>
              </a:rPr>
              <a:t>Цифровые платформы стойкости инфраструктуры интернета</a:t>
            </a:r>
          </a:p>
        </p:txBody>
      </p:sp>
    </p:spTree>
    <p:extLst>
      <p:ext uri="{BB962C8B-B14F-4D97-AF65-F5344CB8AC3E}">
        <p14:creationId xmlns:p14="http://schemas.microsoft.com/office/powerpoint/2010/main" val="60769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52E89-C090-4139-8B06-38ABB5E74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88466" y="2094156"/>
            <a:ext cx="6162368" cy="4200245"/>
          </a:xfrm>
        </p:spPr>
        <p:txBody>
          <a:bodyPr>
            <a:normAutofit/>
          </a:bodyPr>
          <a:lstStyle/>
          <a:p>
            <a:r>
              <a:rPr lang="ru-RU" sz="1400"/>
              <a:t>Улучшение образования, обучения на протяжении всей жизни</a:t>
            </a:r>
          </a:p>
          <a:p>
            <a:r>
              <a:rPr lang="ru-RU" sz="1400"/>
              <a:t>Развитие цифровых навыков : базовых и профессиональных</a:t>
            </a:r>
          </a:p>
          <a:p>
            <a:r>
              <a:rPr lang="ru-RU" sz="1400"/>
              <a:t>Усиление цифровых компетенций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B6FD27B-1B6D-45A3-8181-19D28F0FD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Основные компоненты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720ADB3-7C51-4F5C-85DC-C95A2996AB66}"/>
              </a:ext>
            </a:extLst>
          </p:cNvPr>
          <p:cNvSpPr/>
          <p:nvPr/>
        </p:nvSpPr>
        <p:spPr>
          <a:xfrm>
            <a:off x="646111" y="2137669"/>
            <a:ext cx="2278566" cy="4267613"/>
          </a:xfrm>
          <a:custGeom>
            <a:avLst/>
            <a:gdLst>
              <a:gd name="connsiteX0" fmla="*/ 0 w 2278566"/>
              <a:gd name="connsiteY0" fmla="*/ 227857 h 4699889"/>
              <a:gd name="connsiteX1" fmla="*/ 227857 w 2278566"/>
              <a:gd name="connsiteY1" fmla="*/ 0 h 4699889"/>
              <a:gd name="connsiteX2" fmla="*/ 2050709 w 2278566"/>
              <a:gd name="connsiteY2" fmla="*/ 0 h 4699889"/>
              <a:gd name="connsiteX3" fmla="*/ 2278566 w 2278566"/>
              <a:gd name="connsiteY3" fmla="*/ 227857 h 4699889"/>
              <a:gd name="connsiteX4" fmla="*/ 2278566 w 2278566"/>
              <a:gd name="connsiteY4" fmla="*/ 4472032 h 4699889"/>
              <a:gd name="connsiteX5" fmla="*/ 2050709 w 2278566"/>
              <a:gd name="connsiteY5" fmla="*/ 4699889 h 4699889"/>
              <a:gd name="connsiteX6" fmla="*/ 227857 w 2278566"/>
              <a:gd name="connsiteY6" fmla="*/ 4699889 h 4699889"/>
              <a:gd name="connsiteX7" fmla="*/ 0 w 2278566"/>
              <a:gd name="connsiteY7" fmla="*/ 4472032 h 4699889"/>
              <a:gd name="connsiteX8" fmla="*/ 0 w 2278566"/>
              <a:gd name="connsiteY8" fmla="*/ 227857 h 4699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8566" h="4699889">
                <a:moveTo>
                  <a:pt x="0" y="227857"/>
                </a:moveTo>
                <a:cubicBezTo>
                  <a:pt x="0" y="102015"/>
                  <a:pt x="102015" y="0"/>
                  <a:pt x="227857" y="0"/>
                </a:cubicBezTo>
                <a:lnTo>
                  <a:pt x="2050709" y="0"/>
                </a:lnTo>
                <a:cubicBezTo>
                  <a:pt x="2176551" y="0"/>
                  <a:pt x="2278566" y="102015"/>
                  <a:pt x="2278566" y="227857"/>
                </a:cubicBezTo>
                <a:lnTo>
                  <a:pt x="2278566" y="4472032"/>
                </a:lnTo>
                <a:cubicBezTo>
                  <a:pt x="2278566" y="4597874"/>
                  <a:pt x="2176551" y="4699889"/>
                  <a:pt x="2050709" y="4699889"/>
                </a:cubicBezTo>
                <a:lnTo>
                  <a:pt x="227857" y="4699889"/>
                </a:lnTo>
                <a:cubicBezTo>
                  <a:pt x="102015" y="4699889"/>
                  <a:pt x="0" y="4597874"/>
                  <a:pt x="0" y="4472032"/>
                </a:cubicBezTo>
                <a:lnTo>
                  <a:pt x="0" y="227857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747" tIns="146747" rIns="146747" bIns="146747" numCol="1" spcCol="1270" anchor="ctr" anchorCtr="0">
            <a:noAutofit/>
          </a:bodyPr>
          <a:lstStyle/>
          <a:p>
            <a:pPr marL="0" marR="0" lvl="0" indent="0" algn="ctr" defTabSz="933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Цифровые навыки и компетенции</a:t>
            </a:r>
          </a:p>
        </p:txBody>
      </p:sp>
    </p:spTree>
    <p:extLst>
      <p:ext uri="{BB962C8B-B14F-4D97-AF65-F5344CB8AC3E}">
        <p14:creationId xmlns:p14="http://schemas.microsoft.com/office/powerpoint/2010/main" val="2125890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7C8DF-81A0-4F74-9254-1A9CD6C32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46417" y="1986096"/>
            <a:ext cx="6893337" cy="4195763"/>
          </a:xfrm>
        </p:spPr>
        <p:txBody>
          <a:bodyPr>
            <a:normAutofit/>
          </a:bodyPr>
          <a:lstStyle/>
          <a:p>
            <a:r>
              <a:rPr lang="ru-RU" sz="1400"/>
              <a:t>Содействие экосистеме цифровых инноваций</a:t>
            </a:r>
          </a:p>
          <a:p>
            <a:r>
              <a:rPr lang="ru-RU" sz="1400"/>
              <a:t>Продвижение внедрения и эффективного использования цифровых технологий со стороны СМИ</a:t>
            </a:r>
          </a:p>
          <a:p>
            <a:r>
              <a:rPr lang="ru-RU" sz="1400"/>
              <a:t>Продвижение регионального контента</a:t>
            </a:r>
          </a:p>
          <a:p>
            <a:r>
              <a:rPr lang="ru-RU" sz="1400"/>
              <a:t>Усиление экспорта ИКТ</a:t>
            </a:r>
          </a:p>
          <a:p>
            <a:endParaRPr lang="en-US" sz="14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9D49182-BCEB-4031-BFB3-E80A866B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Основные компоненты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A37A8B3-9487-41EA-9505-3BE01069F303}"/>
              </a:ext>
            </a:extLst>
          </p:cNvPr>
          <p:cNvSpPr/>
          <p:nvPr/>
        </p:nvSpPr>
        <p:spPr>
          <a:xfrm>
            <a:off x="447849" y="2330260"/>
            <a:ext cx="2278566" cy="4267613"/>
          </a:xfrm>
          <a:custGeom>
            <a:avLst/>
            <a:gdLst>
              <a:gd name="connsiteX0" fmla="*/ 0 w 2278566"/>
              <a:gd name="connsiteY0" fmla="*/ 227857 h 4696551"/>
              <a:gd name="connsiteX1" fmla="*/ 227857 w 2278566"/>
              <a:gd name="connsiteY1" fmla="*/ 0 h 4696551"/>
              <a:gd name="connsiteX2" fmla="*/ 2050709 w 2278566"/>
              <a:gd name="connsiteY2" fmla="*/ 0 h 4696551"/>
              <a:gd name="connsiteX3" fmla="*/ 2278566 w 2278566"/>
              <a:gd name="connsiteY3" fmla="*/ 227857 h 4696551"/>
              <a:gd name="connsiteX4" fmla="*/ 2278566 w 2278566"/>
              <a:gd name="connsiteY4" fmla="*/ 4468694 h 4696551"/>
              <a:gd name="connsiteX5" fmla="*/ 2050709 w 2278566"/>
              <a:gd name="connsiteY5" fmla="*/ 4696551 h 4696551"/>
              <a:gd name="connsiteX6" fmla="*/ 227857 w 2278566"/>
              <a:gd name="connsiteY6" fmla="*/ 4696551 h 4696551"/>
              <a:gd name="connsiteX7" fmla="*/ 0 w 2278566"/>
              <a:gd name="connsiteY7" fmla="*/ 4468694 h 4696551"/>
              <a:gd name="connsiteX8" fmla="*/ 0 w 2278566"/>
              <a:gd name="connsiteY8" fmla="*/ 227857 h 469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8566" h="4696551">
                <a:moveTo>
                  <a:pt x="0" y="227857"/>
                </a:moveTo>
                <a:cubicBezTo>
                  <a:pt x="0" y="102015"/>
                  <a:pt x="102015" y="0"/>
                  <a:pt x="227857" y="0"/>
                </a:cubicBezTo>
                <a:lnTo>
                  <a:pt x="2050709" y="0"/>
                </a:lnTo>
                <a:cubicBezTo>
                  <a:pt x="2176551" y="0"/>
                  <a:pt x="2278566" y="102015"/>
                  <a:pt x="2278566" y="227857"/>
                </a:cubicBezTo>
                <a:lnTo>
                  <a:pt x="2278566" y="4468694"/>
                </a:lnTo>
                <a:cubicBezTo>
                  <a:pt x="2278566" y="4594536"/>
                  <a:pt x="2176551" y="4696551"/>
                  <a:pt x="2050709" y="4696551"/>
                </a:cubicBezTo>
                <a:lnTo>
                  <a:pt x="227857" y="4696551"/>
                </a:lnTo>
                <a:cubicBezTo>
                  <a:pt x="102015" y="4696551"/>
                  <a:pt x="0" y="4594536"/>
                  <a:pt x="0" y="4468694"/>
                </a:cubicBezTo>
                <a:lnTo>
                  <a:pt x="0" y="22785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747" tIns="146747" rIns="146747" bIns="146747" numCol="1" spcCol="1270" anchor="ctr" anchorCtr="0">
            <a:noAutofit/>
          </a:bodyPr>
          <a:lstStyle/>
          <a:p>
            <a:pPr marL="0" marR="0" lvl="0" indent="0" algn="ctr" defTabSz="933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Цифровые Инновации Предпринимательство ИКТ Конкурентоспособность</a:t>
            </a:r>
          </a:p>
        </p:txBody>
      </p:sp>
    </p:spTree>
    <p:extLst>
      <p:ext uri="{BB962C8B-B14F-4D97-AF65-F5344CB8AC3E}">
        <p14:creationId xmlns:p14="http://schemas.microsoft.com/office/powerpoint/2010/main" val="277626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74365-FD09-44B1-8DED-A35CD3C311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7040" y="2802130"/>
            <a:ext cx="4396339" cy="4195763"/>
          </a:xfrm>
        </p:spPr>
        <p:txBody>
          <a:bodyPr>
            <a:normAutofit/>
          </a:bodyPr>
          <a:lstStyle/>
          <a:p>
            <a:r>
              <a:rPr lang="ru-RU" sz="1200" dirty="0"/>
              <a:t>Экономическая и финансовая стабильность:</a:t>
            </a:r>
          </a:p>
          <a:p>
            <a:pPr lvl="1"/>
            <a:r>
              <a:rPr lang="ru-RU" sz="1000" dirty="0" err="1"/>
              <a:t>Финтех</a:t>
            </a:r>
            <a:endParaRPr lang="ru-RU" sz="1000" dirty="0"/>
          </a:p>
          <a:p>
            <a:pPr lvl="1"/>
            <a:r>
              <a:rPr lang="ru-RU" sz="1000" dirty="0"/>
              <a:t> Электронные финансы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ru-RU" sz="1200" dirty="0"/>
              <a:t>Торговля, туризм и экономические коридоры: </a:t>
            </a:r>
          </a:p>
          <a:p>
            <a:pPr lvl="1"/>
            <a:r>
              <a:rPr lang="ru-RU" sz="1000" dirty="0"/>
              <a:t>Электронная логистика</a:t>
            </a:r>
          </a:p>
          <a:p>
            <a:pPr lvl="1"/>
            <a:r>
              <a:rPr lang="ru-RU" sz="1000" dirty="0"/>
              <a:t>Электронная торговля</a:t>
            </a:r>
          </a:p>
          <a:p>
            <a:pPr lvl="1"/>
            <a:r>
              <a:rPr lang="ru-RU" sz="1000" dirty="0"/>
              <a:t>Цифровой туризм</a:t>
            </a:r>
          </a:p>
          <a:p>
            <a:pPr lvl="1"/>
            <a:r>
              <a:rPr lang="ru-RU" sz="1000" dirty="0"/>
              <a:t>Трансграничные услуги</a:t>
            </a:r>
          </a:p>
          <a:p>
            <a:pPr lvl="1"/>
            <a:r>
              <a:rPr lang="ru-RU" sz="1000" dirty="0"/>
              <a:t>Электронная таможня</a:t>
            </a:r>
          </a:p>
          <a:p>
            <a:pPr lvl="1"/>
            <a:r>
              <a:rPr lang="ru-RU" sz="1000" dirty="0"/>
              <a:t>Электронные закупки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30149-CCCC-47C8-BA11-6A8DB1A25E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638420"/>
            <a:ext cx="4396341" cy="4200245"/>
          </a:xfrm>
        </p:spPr>
        <p:txBody>
          <a:bodyPr>
            <a:normAutofit/>
          </a:bodyPr>
          <a:lstStyle/>
          <a:p>
            <a:r>
              <a:rPr lang="ru-RU" sz="1200"/>
              <a:t>Инфраструктура и экономическая связанность</a:t>
            </a:r>
          </a:p>
          <a:p>
            <a:pPr lvl="1"/>
            <a:r>
              <a:rPr lang="ru-RU" sz="1000"/>
              <a:t>Широкополосный доступ в интернет 4G и 5G </a:t>
            </a:r>
          </a:p>
          <a:p>
            <a:pPr lvl="1"/>
            <a:r>
              <a:rPr lang="ru-RU" sz="1000"/>
              <a:t>Умные города и села</a:t>
            </a:r>
          </a:p>
          <a:p>
            <a:pPr marL="457200" lvl="1" indent="0">
              <a:buNone/>
            </a:pPr>
            <a:endParaRPr lang="en-US" sz="1000" dirty="0"/>
          </a:p>
          <a:p>
            <a:r>
              <a:rPr lang="ru-RU" sz="1200"/>
              <a:t>Сельское хозяйство и водные ресурсы</a:t>
            </a:r>
          </a:p>
          <a:p>
            <a:pPr lvl="1"/>
            <a:r>
              <a:rPr lang="ru-RU" sz="1000"/>
              <a:t>Цифровое сельское хозяйство</a:t>
            </a:r>
          </a:p>
          <a:p>
            <a:pPr lvl="1"/>
            <a:r>
              <a:rPr lang="ru-RU" sz="1000"/>
              <a:t>Геопространственные аспекты</a:t>
            </a:r>
          </a:p>
          <a:p>
            <a:pPr lvl="1"/>
            <a:r>
              <a:rPr lang="ru-RU" sz="1000"/>
              <a:t>Умное управление водными ресурсами</a:t>
            </a:r>
          </a:p>
          <a:p>
            <a:endParaRPr lang="en-US" sz="1200" dirty="0"/>
          </a:p>
          <a:p>
            <a:r>
              <a:rPr lang="ru-RU" sz="1200"/>
              <a:t>Человеческое развитие</a:t>
            </a:r>
          </a:p>
          <a:p>
            <a:pPr lvl="1"/>
            <a:r>
              <a:rPr lang="ru-RU" sz="1000"/>
              <a:t>Образование</a:t>
            </a:r>
          </a:p>
          <a:p>
            <a:pPr lvl="1"/>
            <a:r>
              <a:rPr lang="ru-RU" sz="1000"/>
              <a:t>Цифровые навыки</a:t>
            </a:r>
          </a:p>
          <a:p>
            <a:pPr lvl="1"/>
            <a:r>
              <a:rPr lang="ru-RU" sz="1000"/>
              <a:t>Платформы для трудоустройства и мобильности</a:t>
            </a:r>
          </a:p>
          <a:p>
            <a:pPr lvl="1"/>
            <a:endParaRPr lang="en-US" sz="1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2B20EC1-09AA-4A2B-989F-9ADEA1F7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92" y="156893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</a:t>
            </a:r>
            <a:br>
              <a:rPr lang="ru-RU" sz="3600"/>
            </a:br>
            <a:endParaRPr lang="ru-RU" sz="360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FDF9FB4B-31A6-44CF-BDA8-0E8897962D58}"/>
              </a:ext>
            </a:extLst>
          </p:cNvPr>
          <p:cNvSpPr/>
          <p:nvPr/>
        </p:nvSpPr>
        <p:spPr>
          <a:xfrm>
            <a:off x="20" y="1083211"/>
            <a:ext cx="12182213" cy="1496431"/>
          </a:xfrm>
          <a:custGeom>
            <a:avLst/>
            <a:gdLst>
              <a:gd name="connsiteX0" fmla="*/ 0 w 12182213"/>
              <a:gd name="connsiteY0" fmla="*/ 49326 h 493260"/>
              <a:gd name="connsiteX1" fmla="*/ 49326 w 12182213"/>
              <a:gd name="connsiteY1" fmla="*/ 0 h 493260"/>
              <a:gd name="connsiteX2" fmla="*/ 12132887 w 12182213"/>
              <a:gd name="connsiteY2" fmla="*/ 0 h 493260"/>
              <a:gd name="connsiteX3" fmla="*/ 12182213 w 12182213"/>
              <a:gd name="connsiteY3" fmla="*/ 49326 h 493260"/>
              <a:gd name="connsiteX4" fmla="*/ 12182213 w 12182213"/>
              <a:gd name="connsiteY4" fmla="*/ 443934 h 493260"/>
              <a:gd name="connsiteX5" fmla="*/ 12132887 w 12182213"/>
              <a:gd name="connsiteY5" fmla="*/ 493260 h 493260"/>
              <a:gd name="connsiteX6" fmla="*/ 49326 w 12182213"/>
              <a:gd name="connsiteY6" fmla="*/ 493260 h 493260"/>
              <a:gd name="connsiteX7" fmla="*/ 0 w 12182213"/>
              <a:gd name="connsiteY7" fmla="*/ 443934 h 493260"/>
              <a:gd name="connsiteX8" fmla="*/ 0 w 12182213"/>
              <a:gd name="connsiteY8" fmla="*/ 49326 h 493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82213" h="493260">
                <a:moveTo>
                  <a:pt x="0" y="49326"/>
                </a:moveTo>
                <a:cubicBezTo>
                  <a:pt x="0" y="22084"/>
                  <a:pt x="22084" y="0"/>
                  <a:pt x="49326" y="0"/>
                </a:cubicBezTo>
                <a:lnTo>
                  <a:pt x="12132887" y="0"/>
                </a:lnTo>
                <a:cubicBezTo>
                  <a:pt x="12160129" y="0"/>
                  <a:pt x="12182213" y="22084"/>
                  <a:pt x="12182213" y="49326"/>
                </a:cubicBezTo>
                <a:lnTo>
                  <a:pt x="12182213" y="443934"/>
                </a:lnTo>
                <a:cubicBezTo>
                  <a:pt x="12182213" y="471176"/>
                  <a:pt x="12160129" y="493260"/>
                  <a:pt x="12132887" y="493260"/>
                </a:cubicBezTo>
                <a:lnTo>
                  <a:pt x="49326" y="493260"/>
                </a:lnTo>
                <a:cubicBezTo>
                  <a:pt x="22084" y="493260"/>
                  <a:pt x="0" y="471176"/>
                  <a:pt x="0" y="443934"/>
                </a:cubicBezTo>
                <a:lnTo>
                  <a:pt x="0" y="49326"/>
                </a:lnTo>
                <a:close/>
              </a:path>
            </a:pathLst>
          </a:custGeom>
          <a:solidFill>
            <a:srgbClr val="FFC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5887" tIns="105887" rIns="105887" bIns="105887" numCol="1" spcCol="1270" anchor="ctr" anchorCtr="0">
            <a:noAutofit/>
          </a:bodyPr>
          <a:lstStyle/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ea typeface="+mn-ea"/>
                <a:cs typeface="+mn-cs"/>
              </a:rPr>
              <a:t>Цифровая трансформация секторов и операционных кластеров ЦАРЭС</a:t>
            </a:r>
          </a:p>
          <a:p>
            <a:pPr marL="0" marR="0" lvl="0" indent="0" algn="ctr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b="1">
                <a:solidFill>
                  <a:prstClr val="white"/>
                </a:solidFill>
              </a:rPr>
              <a:t>(сельское хозяйство, туризм, финтех, электронная торговля, умные города и т.д.)</a:t>
            </a:r>
          </a:p>
        </p:txBody>
      </p:sp>
    </p:spTree>
    <p:extLst>
      <p:ext uri="{BB962C8B-B14F-4D97-AF65-F5344CB8AC3E}">
        <p14:creationId xmlns:p14="http://schemas.microsoft.com/office/powerpoint/2010/main" val="1403343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BEB4A66-25AC-41F8-80E3-85EE676335B6}"/>
              </a:ext>
            </a:extLst>
          </p:cNvPr>
          <p:cNvSpPr/>
          <p:nvPr/>
        </p:nvSpPr>
        <p:spPr>
          <a:xfrm>
            <a:off x="3725890" y="2728555"/>
            <a:ext cx="3984669" cy="576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Портал цифрового пространства ЦАРЭС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648965-8622-4C55-8458-3869AC05706D}"/>
              </a:ext>
            </a:extLst>
          </p:cNvPr>
          <p:cNvSpPr/>
          <p:nvPr/>
        </p:nvSpPr>
        <p:spPr>
          <a:xfrm>
            <a:off x="2881851" y="3324374"/>
            <a:ext cx="5655746" cy="38686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Портал открытых данных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EA0D241-7B30-4683-83E8-976A1789725D}"/>
              </a:ext>
            </a:extLst>
          </p:cNvPr>
          <p:cNvCxnSpPr>
            <a:cxnSpLocks/>
          </p:cNvCxnSpPr>
          <p:nvPr/>
        </p:nvCxnSpPr>
        <p:spPr>
          <a:xfrm flipH="1">
            <a:off x="6222608" y="1758460"/>
            <a:ext cx="440791" cy="90033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6F0A78-EC91-4DAA-8887-42514138CF7F}"/>
              </a:ext>
            </a:extLst>
          </p:cNvPr>
          <p:cNvCxnSpPr>
            <a:cxnSpLocks/>
          </p:cNvCxnSpPr>
          <p:nvPr/>
        </p:nvCxnSpPr>
        <p:spPr>
          <a:xfrm>
            <a:off x="4276578" y="2160277"/>
            <a:ext cx="674077" cy="4703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FB8F303-830D-4CCC-B854-BA3EA16BD637}"/>
              </a:ext>
            </a:extLst>
          </p:cNvPr>
          <p:cNvCxnSpPr>
            <a:cxnSpLocks/>
          </p:cNvCxnSpPr>
          <p:nvPr/>
        </p:nvCxnSpPr>
        <p:spPr>
          <a:xfrm>
            <a:off x="2918461" y="2625086"/>
            <a:ext cx="585565" cy="2751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A8932B3-D37C-48D9-B57D-05DBA705235A}"/>
              </a:ext>
            </a:extLst>
          </p:cNvPr>
          <p:cNvCxnSpPr>
            <a:cxnSpLocks/>
          </p:cNvCxnSpPr>
          <p:nvPr/>
        </p:nvCxnSpPr>
        <p:spPr>
          <a:xfrm flipV="1">
            <a:off x="2918461" y="3727342"/>
            <a:ext cx="26374" cy="1157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CAEC9FD-FFA5-44BE-87E7-2F94FD57E77C}"/>
              </a:ext>
            </a:extLst>
          </p:cNvPr>
          <p:cNvCxnSpPr>
            <a:cxnSpLocks/>
          </p:cNvCxnSpPr>
          <p:nvPr/>
        </p:nvCxnSpPr>
        <p:spPr>
          <a:xfrm flipH="1">
            <a:off x="5036240" y="3757247"/>
            <a:ext cx="112536" cy="11664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BF00F52-D940-4DEE-B303-50B05C499DF0}"/>
              </a:ext>
            </a:extLst>
          </p:cNvPr>
          <p:cNvCxnSpPr>
            <a:cxnSpLocks/>
          </p:cNvCxnSpPr>
          <p:nvPr/>
        </p:nvCxnSpPr>
        <p:spPr>
          <a:xfrm>
            <a:off x="6560238" y="3730281"/>
            <a:ext cx="515811" cy="10034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157061B-077D-4979-A1B9-F0CCD5B85341}"/>
              </a:ext>
            </a:extLst>
          </p:cNvPr>
          <p:cNvCxnSpPr>
            <a:cxnSpLocks/>
          </p:cNvCxnSpPr>
          <p:nvPr/>
        </p:nvCxnSpPr>
        <p:spPr>
          <a:xfrm>
            <a:off x="7235481" y="3235569"/>
            <a:ext cx="1958924" cy="5779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881B697-7175-46DC-9635-CE12F489D184}"/>
              </a:ext>
            </a:extLst>
          </p:cNvPr>
          <p:cNvCxnSpPr>
            <a:cxnSpLocks/>
          </p:cNvCxnSpPr>
          <p:nvPr/>
        </p:nvCxnSpPr>
        <p:spPr>
          <a:xfrm flipH="1">
            <a:off x="7861788" y="2544257"/>
            <a:ext cx="2059452" cy="3511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ontent Placeholder 7">
            <a:extLst>
              <a:ext uri="{FF2B5EF4-FFF2-40B4-BE49-F238E27FC236}">
                <a16:creationId xmlns:a16="http://schemas.microsoft.com/office/drawing/2014/main" id="{88E76224-F96B-4805-9B07-07ACBACF3D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145354"/>
              </p:ext>
            </p:extLst>
          </p:nvPr>
        </p:nvGraphicFramePr>
        <p:xfrm>
          <a:off x="2218008" y="43383"/>
          <a:ext cx="2405574" cy="222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2" name="Content Placeholder 7">
            <a:extLst>
              <a:ext uri="{FF2B5EF4-FFF2-40B4-BE49-F238E27FC236}">
                <a16:creationId xmlns:a16="http://schemas.microsoft.com/office/drawing/2014/main" id="{11728598-05B7-492A-9F61-5BDA6E6E90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092367"/>
              </p:ext>
            </p:extLst>
          </p:nvPr>
        </p:nvGraphicFramePr>
        <p:xfrm>
          <a:off x="4489939" y="43384"/>
          <a:ext cx="4084318" cy="2228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3" name="Content Placeholder 7">
            <a:extLst>
              <a:ext uri="{FF2B5EF4-FFF2-40B4-BE49-F238E27FC236}">
                <a16:creationId xmlns:a16="http://schemas.microsoft.com/office/drawing/2014/main" id="{C508A611-F546-455F-893A-08EC7DAEDF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736295"/>
              </p:ext>
            </p:extLst>
          </p:nvPr>
        </p:nvGraphicFramePr>
        <p:xfrm>
          <a:off x="8474611" y="969505"/>
          <a:ext cx="2334062" cy="2266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5" name="Content Placeholder 7">
            <a:extLst>
              <a:ext uri="{FF2B5EF4-FFF2-40B4-BE49-F238E27FC236}">
                <a16:creationId xmlns:a16="http://schemas.microsoft.com/office/drawing/2014/main" id="{17D8D561-09DB-49C0-98C4-DCC62772EA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386254"/>
              </p:ext>
            </p:extLst>
          </p:nvPr>
        </p:nvGraphicFramePr>
        <p:xfrm>
          <a:off x="8898402" y="3022782"/>
          <a:ext cx="2682824" cy="2477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27" name="Content Placeholder 7">
            <a:extLst>
              <a:ext uri="{FF2B5EF4-FFF2-40B4-BE49-F238E27FC236}">
                <a16:creationId xmlns:a16="http://schemas.microsoft.com/office/drawing/2014/main" id="{5188F9F6-C8B0-4CF7-A147-BE98D6857E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4887130"/>
              </p:ext>
            </p:extLst>
          </p:nvPr>
        </p:nvGraphicFramePr>
        <p:xfrm>
          <a:off x="5513364" y="1482436"/>
          <a:ext cx="3926058" cy="5278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29" name="Content Placeholder 7">
            <a:extLst>
              <a:ext uri="{FF2B5EF4-FFF2-40B4-BE49-F238E27FC236}">
                <a16:creationId xmlns:a16="http://schemas.microsoft.com/office/drawing/2014/main" id="{9E6DE033-4502-4B99-BEAC-1461A4214D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395102"/>
              </p:ext>
            </p:extLst>
          </p:nvPr>
        </p:nvGraphicFramePr>
        <p:xfrm>
          <a:off x="3137679" y="4388823"/>
          <a:ext cx="3422559" cy="2477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30" name="Content Placeholder 7">
            <a:extLst>
              <a:ext uri="{FF2B5EF4-FFF2-40B4-BE49-F238E27FC236}">
                <a16:creationId xmlns:a16="http://schemas.microsoft.com/office/drawing/2014/main" id="{F27112ED-3BF2-44EB-8143-8F52447CCB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38080"/>
              </p:ext>
            </p:extLst>
          </p:nvPr>
        </p:nvGraphicFramePr>
        <p:xfrm>
          <a:off x="349933" y="3097232"/>
          <a:ext cx="2825268" cy="2794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31" name="Content Placeholder 7">
            <a:extLst>
              <a:ext uri="{FF2B5EF4-FFF2-40B4-BE49-F238E27FC236}">
                <a16:creationId xmlns:a16="http://schemas.microsoft.com/office/drawing/2014/main" id="{508EE5C4-D3FE-42B9-B3EC-D230A527E0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108806"/>
              </p:ext>
            </p:extLst>
          </p:nvPr>
        </p:nvGraphicFramePr>
        <p:xfrm>
          <a:off x="110199" y="965978"/>
          <a:ext cx="2568528" cy="2463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sp>
        <p:nvSpPr>
          <p:cNvPr id="2" name="Flowchart: Punched Tape 1">
            <a:extLst>
              <a:ext uri="{FF2B5EF4-FFF2-40B4-BE49-F238E27FC236}">
                <a16:creationId xmlns:a16="http://schemas.microsoft.com/office/drawing/2014/main" id="{E8F9C81D-CD1E-46F1-9DAA-ECA0E9AD138E}"/>
              </a:ext>
            </a:extLst>
          </p:cNvPr>
          <p:cNvSpPr/>
          <p:nvPr/>
        </p:nvSpPr>
        <p:spPr>
          <a:xfrm>
            <a:off x="60535" y="43382"/>
            <a:ext cx="2405574" cy="922596"/>
          </a:xfrm>
          <a:prstGeom prst="flowChartPunchedTap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cap="none" normalizeH="0" baseline="0" noProof="0">
                <a:ln>
                  <a:noFill/>
                </a:ln>
                <a:solidFill>
                  <a:prstClr val="white"/>
                </a:solidFill>
                <a:uLnTx/>
                <a:uFillTx/>
                <a:latin typeface="Century Gothic" panose="020B0502020202020204"/>
                <a:ea typeface="+mn-ea"/>
                <a:cs typeface="+mn-cs"/>
              </a:rPr>
              <a:t>Платформенная экономика ЦАРЭС</a:t>
            </a:r>
          </a:p>
        </p:txBody>
      </p:sp>
    </p:spTree>
    <p:extLst>
      <p:ext uri="{BB962C8B-B14F-4D97-AF65-F5344CB8AC3E}">
        <p14:creationId xmlns:p14="http://schemas.microsoft.com/office/powerpoint/2010/main" val="34894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C415F-AD78-40A6-975D-699CEFDA1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Цифровая стратегия ЦАРЭС до 2030 г.</a:t>
            </a:r>
            <a:br>
              <a:rPr lang="ru-RU" sz="3200"/>
            </a:br>
            <a:r>
              <a:rPr lang="ru-RU" sz="3200"/>
              <a:t>Ключевые области реализации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78F00-FCAB-4D3E-BA44-7D378EEAE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010131"/>
            <a:ext cx="8946541" cy="4395151"/>
          </a:xfrm>
        </p:spPr>
        <p:txBody>
          <a:bodyPr>
            <a:noAutofit/>
          </a:bodyPr>
          <a:lstStyle/>
          <a:p>
            <a:r>
              <a:rPr lang="ru-RU" sz="1400"/>
              <a:t>Построение и поддержание консенсуса между заинтересованными сторонами</a:t>
            </a:r>
          </a:p>
          <a:p>
            <a:r>
              <a:rPr lang="ru-RU" sz="1400"/>
              <a:t>Сбор и обмен лучшей практикой для регионального цифрового развития</a:t>
            </a:r>
          </a:p>
          <a:p>
            <a:r>
              <a:rPr lang="ru-RU" sz="1400"/>
              <a:t>Разработка и запуск плана стратегической коммуникации</a:t>
            </a:r>
          </a:p>
          <a:p>
            <a:r>
              <a:rPr lang="ru-RU" sz="1400"/>
              <a:t>Разработка портфеля проектов ЦАРЭС в области цифровой трансформации</a:t>
            </a:r>
          </a:p>
          <a:p>
            <a:r>
              <a:rPr lang="ru-RU" sz="1400"/>
              <a:t>Приоритезация проектного портфеля ЦАРЭС и разработка дорожной карты реализации Цифровой стратегий ЦАРЭС до 2030 г.</a:t>
            </a:r>
          </a:p>
          <a:p>
            <a:r>
              <a:rPr lang="ru-RU" sz="1400"/>
              <a:t>Работа с партнерами по развитию для обеспечения проектного финансирования</a:t>
            </a:r>
          </a:p>
          <a:p>
            <a:r>
              <a:rPr lang="ru-RU" sz="1400"/>
              <a:t>Запуск специальных инициатив по укреплению способствующей среды</a:t>
            </a:r>
          </a:p>
          <a:p>
            <a:r>
              <a:rPr lang="ru-RU" sz="1400"/>
              <a:t>Запуск специфических инициатив наращивания потенциала</a:t>
            </a:r>
          </a:p>
          <a:p>
            <a:r>
              <a:rPr lang="ru-RU" sz="1400"/>
              <a:t>Построение партнерства между государственным и частным сектором для реализации проектов</a:t>
            </a:r>
          </a:p>
          <a:p>
            <a:r>
              <a:rPr lang="ru-RU" sz="1400"/>
              <a:t>Создание системы мониторинга для измерения прогресса</a:t>
            </a:r>
          </a:p>
          <a:p>
            <a:r>
              <a:rPr lang="ru-RU" sz="1400"/>
              <a:t>Обеспечение соответствия стратегии требованиям завтрашнего дня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7231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7133-5138-46C5-829C-F423DD2C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Цифровая стратегия ЦАРЭС до 2030 г.</a:t>
            </a:r>
            <a:br>
              <a:rPr lang="ru-RU" sz="3600"/>
            </a:br>
            <a:r>
              <a:rPr lang="ru-RU" sz="3600"/>
              <a:t>Следующие шаги: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55905-B03D-468E-985F-F241155EE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Согласие заинтересованных сторон в отношении Цифровой стратегии ЦАРЭС до 2030 г.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Принятие Цифровой стратегии ЦАРЭС до 2030 г. на Министерской конференции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Договоренность в отношении модели управления и создания управляющего комитета Цифровой стратегии ЦАРЭС до 2030 г. 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Запуск Плана стратегических коммуникаций  </a:t>
            </a:r>
          </a:p>
          <a:p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Запуск проектов быстрых побед и низко висящих плодов для набора оборотов</a:t>
            </a:r>
          </a:p>
        </p:txBody>
      </p:sp>
    </p:spTree>
    <p:extLst>
      <p:ext uri="{BB962C8B-B14F-4D97-AF65-F5344CB8AC3E}">
        <p14:creationId xmlns:p14="http://schemas.microsoft.com/office/powerpoint/2010/main" val="345135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49A0245-B171-4A31-987C-E6FAFC403D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46111" y="1954164"/>
          <a:ext cx="8947150" cy="4249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0978">
                  <a:extLst>
                    <a:ext uri="{9D8B030D-6E8A-4147-A177-3AD203B41FA5}">
                      <a16:colId xmlns:a16="http://schemas.microsoft.com/office/drawing/2014/main" val="362659420"/>
                    </a:ext>
                  </a:extLst>
                </a:gridCol>
                <a:gridCol w="5626172">
                  <a:extLst>
                    <a:ext uri="{9D8B030D-6E8A-4147-A177-3AD203B41FA5}">
                      <a16:colId xmlns:a16="http://schemas.microsoft.com/office/drawing/2014/main" val="665450386"/>
                    </a:ext>
                  </a:extLst>
                </a:gridCol>
              </a:tblGrid>
              <a:tr h="336642">
                <a:tc>
                  <a:txBody>
                    <a:bodyPr/>
                    <a:lstStyle/>
                    <a:p>
                      <a:r>
                        <a:rPr lang="ru-RU" dirty="0"/>
                        <a:t>Тема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Предложенное дополнение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0933695"/>
                  </a:ext>
                </a:extLst>
              </a:tr>
              <a:tr h="1079099">
                <a:tc>
                  <a:txBody>
                    <a:bodyPr/>
                    <a:lstStyle/>
                    <a:p>
                      <a:r>
                        <a:rPr lang="ru-RU" dirty="0"/>
                        <a:t>Привлечение инвестиций в цифровую экономику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Создание специальных упрощенных налоговых режимов в странах-участницах ЦАРЭС для инвесторов и стартапов в сфере цифровизации.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058916"/>
                  </a:ext>
                </a:extLst>
              </a:tr>
              <a:tr h="1415048">
                <a:tc>
                  <a:txBody>
                    <a:bodyPr/>
                    <a:lstStyle/>
                    <a:p>
                      <a:r>
                        <a:rPr lang="ru-RU" dirty="0"/>
                        <a:t>Создание инклюзивной цифровой экономики в регионе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Внедрение цифровых решений при проведении вакцинации, создание единых регистров вакцинированных и признание электронных документов вакцинированных.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607312"/>
                  </a:ext>
                </a:extLst>
              </a:tr>
              <a:tr h="830076">
                <a:tc>
                  <a:txBody>
                    <a:bodyPr/>
                    <a:lstStyle/>
                    <a:p>
                      <a:r>
                        <a:rPr lang="ru-RU" dirty="0"/>
                        <a:t>Открытый портал данных ЦАРЭС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Поддержка Секретариата ЦАРЭС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потребуется в разработке политки управления и защиты данных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866573"/>
                  </a:ext>
                </a:extLst>
              </a:tr>
              <a:tr h="33664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65417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36A57A77-5E16-4D59-A10E-E60F17E97989}"/>
              </a:ext>
            </a:extLst>
          </p:cNvPr>
          <p:cNvSpPr txBox="1">
            <a:spLocks/>
          </p:cNvSpPr>
          <p:nvPr/>
        </p:nvSpPr>
        <p:spPr>
          <a:xfrm>
            <a:off x="407964" y="452718"/>
            <a:ext cx="115636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dirty="0"/>
              <a:t>Цифровая Стратегия ЦАРЭС</a:t>
            </a:r>
            <a:r>
              <a:rPr lang="en-US" dirty="0"/>
              <a:t> 2030</a:t>
            </a:r>
            <a:endParaRPr lang="ru-RU" dirty="0"/>
          </a:p>
          <a:p>
            <a:r>
              <a:rPr lang="ru-RU" dirty="0"/>
              <a:t>Примеры полученных дополнений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177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EA01-AC4B-4769-8A77-47C2ADDF2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160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Помогает ли стратегия в работе над основными приоритетами регионального цифрового сотрудничества?</a:t>
            </a:r>
          </a:p>
          <a:p>
            <a:pPr marL="457200">
              <a:spcBef>
                <a:spcPts val="0"/>
              </a:spcBef>
            </a:pPr>
            <a:endParaRPr lang="en-US" sz="1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ru-RU" sz="160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Помогает ли стратегия в работе над основными вызовами для регионального сотрудничества в цифровом пространстве?</a:t>
            </a:r>
          </a:p>
          <a:p>
            <a:pPr marL="114300" indent="0">
              <a:spcBef>
                <a:spcPts val="0"/>
              </a:spcBef>
              <a:buNone/>
            </a:pPr>
            <a:endParaRPr lang="en-US" sz="1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>
                <a:latin typeface="+mn-lt"/>
                <a:ea typeface="Times New Roman" panose="02020603050405020304" pitchFamily="18" charset="0"/>
              </a:rPr>
              <a:t>Помогает ли стратегия в работе над наиболее важными приоритетами в области цифровой трансформации в вашей стране посредством стимулирования регионального цифрового сотрудничества?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74B2EC0-F0C2-4739-8252-C060BC98C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3" y="452438"/>
            <a:ext cx="9404350" cy="1400175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Дискуссия:</a:t>
            </a:r>
          </a:p>
        </p:txBody>
      </p:sp>
    </p:spTree>
    <p:extLst>
      <p:ext uri="{BB962C8B-B14F-4D97-AF65-F5344CB8AC3E}">
        <p14:creationId xmlns:p14="http://schemas.microsoft.com/office/powerpoint/2010/main" val="4164821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7F335-5D81-4E5E-9AD2-15A00ACD3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314" y="2239315"/>
            <a:ext cx="9404723" cy="1400530"/>
          </a:xfrm>
        </p:spPr>
        <p:txBody>
          <a:bodyPr/>
          <a:lstStyle/>
          <a:p>
            <a:pPr algn="ctr"/>
            <a:r>
              <a:rPr lang="ru-RU"/>
              <a:t>Спасибо!</a:t>
            </a:r>
          </a:p>
        </p:txBody>
      </p:sp>
    </p:spTree>
    <p:extLst>
      <p:ext uri="{BB962C8B-B14F-4D97-AF65-F5344CB8AC3E}">
        <p14:creationId xmlns:p14="http://schemas.microsoft.com/office/powerpoint/2010/main" val="2000076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26B2-08A6-4A04-A1CB-85ADB3B9A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Цифровая стратегия ЦАРЭС до 2030 г. </a:t>
            </a:r>
            <a:br>
              <a:rPr lang="ru-RU"/>
            </a:br>
            <a:r>
              <a:rPr lang="ru-RU"/>
              <a:t>Основные факторы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FC763-045E-4D99-8D10-982A6D404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390543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/>
              <a:t>- Кризис, связанный с КОВИД-19, и переход в цифровую сферу с одной стороны, и растущий цифровой разрыв между теми, кто имеет, и теми, кто не имеет доступа к цифровым технологиям в регионе, с другой стороны. </a:t>
            </a:r>
          </a:p>
          <a:p>
            <a:pPr marL="0" indent="0">
              <a:buNone/>
            </a:pPr>
            <a:r>
              <a:rPr lang="ru-RU" sz="2400"/>
              <a:t>- Согласие стран ЦАРЭС с необходимостью сотрудничать в области цифровой трансформации </a:t>
            </a:r>
          </a:p>
          <a:p>
            <a:pPr marL="0" indent="0">
              <a:buNone/>
            </a:pPr>
            <a:r>
              <a:rPr lang="ru-RU" sz="2400"/>
              <a:t>- В кризисе кроется возможность: на пути к устойчивой и инклюзивной экономике и обществу</a:t>
            </a:r>
          </a:p>
          <a:p>
            <a:pPr marL="0" indent="0">
              <a:buNone/>
            </a:pPr>
            <a:r>
              <a:rPr lang="ru-RU" sz="2400"/>
              <a:t>	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8030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8EFCC-D1B5-49CA-9D6D-794E22D6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013" y="35986"/>
            <a:ext cx="10515600" cy="876653"/>
          </a:xfrm>
        </p:spPr>
        <p:txBody>
          <a:bodyPr>
            <a:noAutofit/>
          </a:bodyPr>
          <a:lstStyle/>
          <a:p>
            <a:r>
              <a:rPr lang="ru-RU" sz="3200"/>
              <a:t>Цифровая стратегия ЦАРЭС до 2030 г.</a:t>
            </a:r>
            <a:br>
              <a:rPr lang="ru-RU" sz="3200"/>
            </a:br>
            <a:r>
              <a:rPr lang="ru-RU" sz="3200"/>
              <a:t>Видение и миссия</a:t>
            </a:r>
            <a:br>
              <a:rPr lang="ru-RU" sz="3200">
                <a:latin typeface="Tw Cen MT" panose="020B0602020104020603" pitchFamily="34" charset="0"/>
              </a:rPr>
            </a:br>
            <a:endParaRPr lang="ru-RU" sz="3200">
              <a:latin typeface="Tw Cen MT" panose="020B06020201040206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D3F24-BD5B-4A57-A409-4E9B4B41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9605" y="1612344"/>
            <a:ext cx="4878389" cy="5471048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u="sng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Видение</a:t>
            </a:r>
          </a:p>
          <a:p>
            <a:r>
              <a:rPr lang="ru-RU">
                <a:solidFill>
                  <a:srgbClr val="FF9933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Создание </a:t>
            </a:r>
            <a:r>
              <a:rPr lang="ru-RU" b="1">
                <a:solidFill>
                  <a:srgbClr val="FF9933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общего цифрового пространства ЦАРЭС, </a:t>
            </a:r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которое способствует цифровой трансформации и более свободному движению потоков данных в регионе, результатом чего становятся такие цифровые дивиденды, как:</a:t>
            </a:r>
          </a:p>
          <a:p>
            <a:pPr lvl="1"/>
            <a:r>
              <a:rPr lang="ru-RU" sz="1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Инклюзивный экономический рост и социальное благополучие (заполнение цифрового разрыва)</a:t>
            </a:r>
          </a:p>
          <a:p>
            <a:pPr lvl="1"/>
            <a:r>
              <a:rPr lang="ru-RU" sz="1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Новые рабочие места </a:t>
            </a:r>
          </a:p>
          <a:p>
            <a:pPr lvl="1"/>
            <a:r>
              <a:rPr lang="ru-RU" sz="1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Улучшение государственных и прочих услуг</a:t>
            </a:r>
          </a:p>
          <a:p>
            <a:pPr lvl="1"/>
            <a:r>
              <a:rPr lang="ru-RU" sz="1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Более высокая конкурентоспособность региона. </a:t>
            </a:r>
          </a:p>
          <a:p>
            <a:endParaRPr lang="en-US" sz="1400" dirty="0">
              <a:latin typeface="Tw Cen MT" panose="020B0602020104020603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81976-F3FE-4C55-8D56-906719E2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12344"/>
            <a:ext cx="5436395" cy="512127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400" b="1" u="sng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Миссия</a:t>
            </a:r>
          </a:p>
          <a:p>
            <a:pPr marL="114300" indent="0">
              <a:buNone/>
            </a:pPr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Помочь ЦАРЭС в создании общего Цифрового пространства на базе </a:t>
            </a:r>
            <a:r>
              <a:rPr lang="ru-RU" b="1">
                <a:solidFill>
                  <a:srgbClr val="FF9933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основанной на данных цифровой экономики и общества, </a:t>
            </a:r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имеющих:</a:t>
            </a:r>
          </a:p>
          <a:p>
            <a:pPr lvl="1"/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Высокоскоростной широкополосный интернет для быстрого, надежного онлайнового доступа к соответствующей информации</a:t>
            </a:r>
          </a:p>
          <a:p>
            <a:pPr lvl="1"/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Доверенные, дружелюбные по отношению к пользователю и основанные на данных цифровые услуги для всех граждан и организаций в ЦАРЭС</a:t>
            </a:r>
          </a:p>
          <a:p>
            <a:pPr lvl="1"/>
            <a:r>
              <a:rPr lang="ru-RU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Надежные, масштабируемые и совместимые цифровые платформы, стойкие в отношении кибератак. </a:t>
            </a:r>
          </a:p>
          <a:p>
            <a:endParaRPr lang="en-US" sz="14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6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2A5B7-EF69-4749-9849-7B15C3C20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Цифровая стратегия ЦАРЭС до 2030 г.</a:t>
            </a:r>
            <a:br>
              <a:rPr lang="ru-RU" sz="3200"/>
            </a:br>
            <a:r>
              <a:rPr lang="ru-RU" sz="3200"/>
              <a:t>Совместная разработка и вклады сторон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CCEE0-F00A-48BB-B82E-563233282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Консультации с государственным, частным сектором и НПО в ЦАРЭС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Анализ ответов заинтересованных сторон на вопросники ЦАРЭС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Обзор национальных стратегических документов в области цифровой трансформации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SWOT анализ благоприятной среды, цифровых и не цифровых основ цифровой трансформации в регионе ЦАРЭС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Обзор глобальной лучшей практики в области цифровой трансформации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Анализ вторичных источников, включая отчеты глобальных организаций о развитии, глобальные индексы цифрового развития</a:t>
            </a:r>
          </a:p>
          <a:p>
            <a:pPr marL="0" marR="0" algn="just">
              <a:spcBef>
                <a:spcPts val="600"/>
              </a:spcBef>
              <a:spcAft>
                <a:spcPts val="600"/>
              </a:spcAft>
            </a:pPr>
            <a:r>
              <a:rPr lang="ru-RU" sz="12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Согласованность со Стратегией ЦАРЭС 2030 и секторальными стратегиями ЦАРЭС, включая стратегии в области энергетики, туризма, торговли и транспорта.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748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6A29-8087-452A-8C1B-F822326B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Партнеры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E5E61-D8CF-4D65-BA62-610BC2D3B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2662519"/>
            <a:ext cx="8946541" cy="4195481"/>
          </a:xfrm>
        </p:spPr>
        <p:txBody>
          <a:bodyPr>
            <a:normAutofit/>
          </a:bodyPr>
          <a:lstStyle/>
          <a:p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Институт ЦАРЭС, </a:t>
            </a:r>
          </a:p>
          <a:p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Экономическая и социальная комиссия ООН для Африки и Тихого Океана (ЭСКАТО), </a:t>
            </a:r>
          </a:p>
          <a:p>
            <a:r>
              <a:rPr lang="ru-RU" sz="18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 консультациях с ЕБРР, МФК, ИБР и Всемирным банком.  </a:t>
            </a:r>
          </a:p>
          <a:p>
            <a:endParaRPr lang="en-U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2183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54BE-88E9-4E09-9473-BAF45454D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0342"/>
            <a:ext cx="8534400" cy="1507067"/>
          </a:xfrm>
        </p:spPr>
        <p:txBody>
          <a:bodyPr>
            <a:noAutofit/>
          </a:bodyPr>
          <a:lstStyle/>
          <a:p>
            <a:r>
              <a:rPr lang="ru-RU" sz="2800"/>
              <a:t>Шесть приоритетов заинтересованных сторон</a:t>
            </a:r>
            <a:br>
              <a:rPr lang="ru-RU" sz="2800"/>
            </a:br>
            <a:r>
              <a:rPr lang="ru-RU" sz="2800"/>
              <a:t>в области регионального сотрудничества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FDAFA-8B98-4795-AB0B-6F306BEDF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40402"/>
            <a:ext cx="9073399" cy="4135902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ru-RU" sz="1200">
                <a:latin typeface="+mn-lt"/>
                <a:ea typeface="Calibri" panose="020F0502020204030204" pitchFamily="34" charset="0"/>
              </a:rPr>
              <a:t>Демонстрация политической воли и построение доверия к региональному цифровому сотрудничеству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200" dirty="0">
              <a:latin typeface="+mn-lt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ru-RU" sz="1200">
                <a:latin typeface="+mn-lt"/>
                <a:ea typeface="Times New Roman" panose="02020603050405020304" pitchFamily="18" charset="0"/>
              </a:rPr>
              <a:t>Развитие базовых и углубленных цифровых навыков и всеобщая цифровая грамотность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sz="12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ru-RU" sz="1200">
                <a:latin typeface="+mn-lt"/>
                <a:ea typeface="Times New Roman" panose="02020603050405020304" pitchFamily="18" charset="0"/>
              </a:rPr>
              <a:t>Развитие и содействие Региональной экосистеме инноваций и предпринимательства, повышение поддержки инноваций и НИОКР, создание структур управления для региональных ИКТ-партнерств и содействия экспорту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sz="12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ru-RU" sz="1200">
                <a:latin typeface="+mn-lt"/>
                <a:ea typeface="Times New Roman" panose="02020603050405020304" pitchFamily="18" charset="0"/>
              </a:rPr>
              <a:t>Привлечение инвестиций в сети и цифровую экономику при обеспечении операционной совместимости сетей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sz="12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ru-RU" sz="1200">
                <a:latin typeface="+mn-lt"/>
                <a:ea typeface="Times New Roman" panose="02020603050405020304" pitchFamily="18" charset="0"/>
              </a:rPr>
              <a:t>Повышение цифровой жизнестойкости и кибербезопасности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endParaRPr lang="en-US" sz="1200" b="1" dirty="0">
              <a:solidFill>
                <a:srgbClr val="FFCC66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Char char=""/>
              <a:tabLst>
                <a:tab pos="457200" algn="l"/>
              </a:tabLst>
            </a:pPr>
            <a:r>
              <a:rPr lang="ru-RU" sz="1200">
                <a:latin typeface="+mn-lt"/>
                <a:ea typeface="Times New Roman" panose="02020603050405020304" pitchFamily="18" charset="0"/>
              </a:rPr>
              <a:t>Гармонизация региональных правил и законодательства для содействия региональному цифровому сотрудничеству</a:t>
            </a:r>
          </a:p>
        </p:txBody>
      </p:sp>
    </p:spTree>
    <p:extLst>
      <p:ext uri="{BB962C8B-B14F-4D97-AF65-F5344CB8AC3E}">
        <p14:creationId xmlns:p14="http://schemas.microsoft.com/office/powerpoint/2010/main" val="199840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FC6F2E31-882B-4A3D-AFAE-E42D04CD9D10}"/>
              </a:ext>
            </a:extLst>
          </p:cNvPr>
          <p:cNvGrpSpPr/>
          <p:nvPr/>
        </p:nvGrpSpPr>
        <p:grpSpPr>
          <a:xfrm>
            <a:off x="0" y="-1172"/>
            <a:ext cx="12182233" cy="6857239"/>
            <a:chOff x="0" y="-1172"/>
            <a:chExt cx="12182233" cy="6857239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3D502A4-0FDC-43DF-96F6-81225C9DD9A3}"/>
                </a:ext>
              </a:extLst>
            </p:cNvPr>
            <p:cNvSpPr/>
            <p:nvPr/>
          </p:nvSpPr>
          <p:spPr>
            <a:xfrm>
              <a:off x="20" y="1083211"/>
              <a:ext cx="12182213" cy="1496431"/>
            </a:xfrm>
            <a:custGeom>
              <a:avLst/>
              <a:gdLst>
                <a:gd name="connsiteX0" fmla="*/ 0 w 12182213"/>
                <a:gd name="connsiteY0" fmla="*/ 49326 h 493260"/>
                <a:gd name="connsiteX1" fmla="*/ 49326 w 12182213"/>
                <a:gd name="connsiteY1" fmla="*/ 0 h 493260"/>
                <a:gd name="connsiteX2" fmla="*/ 12132887 w 12182213"/>
                <a:gd name="connsiteY2" fmla="*/ 0 h 493260"/>
                <a:gd name="connsiteX3" fmla="*/ 12182213 w 12182213"/>
                <a:gd name="connsiteY3" fmla="*/ 49326 h 493260"/>
                <a:gd name="connsiteX4" fmla="*/ 12182213 w 12182213"/>
                <a:gd name="connsiteY4" fmla="*/ 443934 h 493260"/>
                <a:gd name="connsiteX5" fmla="*/ 12132887 w 12182213"/>
                <a:gd name="connsiteY5" fmla="*/ 493260 h 493260"/>
                <a:gd name="connsiteX6" fmla="*/ 49326 w 12182213"/>
                <a:gd name="connsiteY6" fmla="*/ 493260 h 493260"/>
                <a:gd name="connsiteX7" fmla="*/ 0 w 12182213"/>
                <a:gd name="connsiteY7" fmla="*/ 443934 h 493260"/>
                <a:gd name="connsiteX8" fmla="*/ 0 w 12182213"/>
                <a:gd name="connsiteY8" fmla="*/ 49326 h 493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82213" h="493260">
                  <a:moveTo>
                    <a:pt x="0" y="49326"/>
                  </a:moveTo>
                  <a:cubicBezTo>
                    <a:pt x="0" y="22084"/>
                    <a:pt x="22084" y="0"/>
                    <a:pt x="49326" y="0"/>
                  </a:cubicBezTo>
                  <a:lnTo>
                    <a:pt x="12132887" y="0"/>
                  </a:lnTo>
                  <a:cubicBezTo>
                    <a:pt x="12160129" y="0"/>
                    <a:pt x="12182213" y="22084"/>
                    <a:pt x="12182213" y="49326"/>
                  </a:cubicBezTo>
                  <a:lnTo>
                    <a:pt x="12182213" y="443934"/>
                  </a:lnTo>
                  <a:cubicBezTo>
                    <a:pt x="12182213" y="471176"/>
                    <a:pt x="12160129" y="493260"/>
                    <a:pt x="12132887" y="493260"/>
                  </a:cubicBezTo>
                  <a:lnTo>
                    <a:pt x="49326" y="493260"/>
                  </a:lnTo>
                  <a:cubicBezTo>
                    <a:pt x="22084" y="493260"/>
                    <a:pt x="0" y="471176"/>
                    <a:pt x="0" y="443934"/>
                  </a:cubicBezTo>
                  <a:lnTo>
                    <a:pt x="0" y="49326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5887" tIns="105887" rIns="105887" bIns="105887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ea typeface="+mn-ea"/>
                  <a:cs typeface="+mn-cs"/>
                </a:rPr>
                <a:t>Цифровая трансформация секторов и операционных кластеров ЦАРЭС</a:t>
              </a:r>
            </a:p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>
                  <a:solidFill>
                    <a:prstClr val="white"/>
                  </a:solidFill>
                </a:rPr>
                <a:t>(сельское хозяйство, туризм, финтех, электронная торговля, умные города и т.д.)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E9C6D22-F61C-4D33-9780-27E0C25E8899}"/>
                </a:ext>
              </a:extLst>
            </p:cNvPr>
            <p:cNvSpPr/>
            <p:nvPr/>
          </p:nvSpPr>
          <p:spPr>
            <a:xfrm>
              <a:off x="16784" y="2588454"/>
              <a:ext cx="2278566" cy="4262663"/>
            </a:xfrm>
            <a:custGeom>
              <a:avLst/>
              <a:gdLst>
                <a:gd name="connsiteX0" fmla="*/ 0 w 2278566"/>
                <a:gd name="connsiteY0" fmla="*/ 227857 h 4700414"/>
                <a:gd name="connsiteX1" fmla="*/ 227857 w 2278566"/>
                <a:gd name="connsiteY1" fmla="*/ 0 h 4700414"/>
                <a:gd name="connsiteX2" fmla="*/ 2050709 w 2278566"/>
                <a:gd name="connsiteY2" fmla="*/ 0 h 4700414"/>
                <a:gd name="connsiteX3" fmla="*/ 2278566 w 2278566"/>
                <a:gd name="connsiteY3" fmla="*/ 227857 h 4700414"/>
                <a:gd name="connsiteX4" fmla="*/ 2278566 w 2278566"/>
                <a:gd name="connsiteY4" fmla="*/ 4472557 h 4700414"/>
                <a:gd name="connsiteX5" fmla="*/ 2050709 w 2278566"/>
                <a:gd name="connsiteY5" fmla="*/ 4700414 h 4700414"/>
                <a:gd name="connsiteX6" fmla="*/ 227857 w 2278566"/>
                <a:gd name="connsiteY6" fmla="*/ 4700414 h 4700414"/>
                <a:gd name="connsiteX7" fmla="*/ 0 w 2278566"/>
                <a:gd name="connsiteY7" fmla="*/ 4472557 h 4700414"/>
                <a:gd name="connsiteX8" fmla="*/ 0 w 2278566"/>
                <a:gd name="connsiteY8" fmla="*/ 227857 h 4700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700414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557"/>
                  </a:lnTo>
                  <a:cubicBezTo>
                    <a:pt x="2278566" y="4598399"/>
                    <a:pt x="2176551" y="4700414"/>
                    <a:pt x="2050709" y="4700414"/>
                  </a:cubicBezTo>
                  <a:lnTo>
                    <a:pt x="227857" y="4700414"/>
                  </a:lnTo>
                  <a:cubicBezTo>
                    <a:pt x="102015" y="4700414"/>
                    <a:pt x="0" y="4598399"/>
                    <a:pt x="0" y="4472557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cap="none" normalizeH="0" baseline="0" noProof="0" dirty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latin typeface="Calibri" panose="020F0502020204030204"/>
                  <a:ea typeface="+mn-ea"/>
                  <a:cs typeface="+mn-cs"/>
                </a:rPr>
                <a:t>Инвестиции в стратегическое руководство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4C8D482-4746-462B-8E26-FA03FAB04F99}"/>
                </a:ext>
              </a:extLst>
            </p:cNvPr>
            <p:cNvSpPr/>
            <p:nvPr/>
          </p:nvSpPr>
          <p:spPr>
            <a:xfrm>
              <a:off x="2486750" y="2588454"/>
              <a:ext cx="2278566" cy="4267613"/>
            </a:xfrm>
            <a:custGeom>
              <a:avLst/>
              <a:gdLst>
                <a:gd name="connsiteX0" fmla="*/ 0 w 2278566"/>
                <a:gd name="connsiteY0" fmla="*/ 227857 h 4705363"/>
                <a:gd name="connsiteX1" fmla="*/ 227857 w 2278566"/>
                <a:gd name="connsiteY1" fmla="*/ 0 h 4705363"/>
                <a:gd name="connsiteX2" fmla="*/ 2050709 w 2278566"/>
                <a:gd name="connsiteY2" fmla="*/ 0 h 4705363"/>
                <a:gd name="connsiteX3" fmla="*/ 2278566 w 2278566"/>
                <a:gd name="connsiteY3" fmla="*/ 227857 h 4705363"/>
                <a:gd name="connsiteX4" fmla="*/ 2278566 w 2278566"/>
                <a:gd name="connsiteY4" fmla="*/ 4477506 h 4705363"/>
                <a:gd name="connsiteX5" fmla="*/ 2050709 w 2278566"/>
                <a:gd name="connsiteY5" fmla="*/ 4705363 h 4705363"/>
                <a:gd name="connsiteX6" fmla="*/ 227857 w 2278566"/>
                <a:gd name="connsiteY6" fmla="*/ 4705363 h 4705363"/>
                <a:gd name="connsiteX7" fmla="*/ 0 w 2278566"/>
                <a:gd name="connsiteY7" fmla="*/ 4477506 h 4705363"/>
                <a:gd name="connsiteX8" fmla="*/ 0 w 2278566"/>
                <a:gd name="connsiteY8" fmla="*/ 227857 h 470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705363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7506"/>
                  </a:lnTo>
                  <a:cubicBezTo>
                    <a:pt x="2278566" y="4603348"/>
                    <a:pt x="2176551" y="4705363"/>
                    <a:pt x="2050709" y="4705363"/>
                  </a:cubicBezTo>
                  <a:lnTo>
                    <a:pt x="227857" y="4705363"/>
                  </a:lnTo>
                  <a:cubicBezTo>
                    <a:pt x="102015" y="4705363"/>
                    <a:pt x="0" y="4603348"/>
                    <a:pt x="0" y="4477506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cap="none" normalizeH="0" baseline="0" noProof="0" dirty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latin typeface="Calibri" panose="020F0502020204030204"/>
                  <a:ea typeface="+mn-ea"/>
                  <a:cs typeface="+mn-cs"/>
                </a:rPr>
                <a:t>Цифровые способствующие и защитные меры политики (данные, ИИ, кибербезопасность)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47F2101-43BF-49EB-B2A8-55A68C627D1A}"/>
                </a:ext>
              </a:extLst>
            </p:cNvPr>
            <p:cNvSpPr/>
            <p:nvPr/>
          </p:nvSpPr>
          <p:spPr>
            <a:xfrm>
              <a:off x="4956716" y="2582979"/>
              <a:ext cx="2278566" cy="4267613"/>
            </a:xfrm>
            <a:custGeom>
              <a:avLst/>
              <a:gdLst>
                <a:gd name="connsiteX0" fmla="*/ 0 w 2278566"/>
                <a:gd name="connsiteY0" fmla="*/ 227857 h 4699889"/>
                <a:gd name="connsiteX1" fmla="*/ 227857 w 2278566"/>
                <a:gd name="connsiteY1" fmla="*/ 0 h 4699889"/>
                <a:gd name="connsiteX2" fmla="*/ 2050709 w 2278566"/>
                <a:gd name="connsiteY2" fmla="*/ 0 h 4699889"/>
                <a:gd name="connsiteX3" fmla="*/ 2278566 w 2278566"/>
                <a:gd name="connsiteY3" fmla="*/ 227857 h 4699889"/>
                <a:gd name="connsiteX4" fmla="*/ 2278566 w 2278566"/>
                <a:gd name="connsiteY4" fmla="*/ 4472032 h 4699889"/>
                <a:gd name="connsiteX5" fmla="*/ 2050709 w 2278566"/>
                <a:gd name="connsiteY5" fmla="*/ 4699889 h 4699889"/>
                <a:gd name="connsiteX6" fmla="*/ 227857 w 2278566"/>
                <a:gd name="connsiteY6" fmla="*/ 4699889 h 4699889"/>
                <a:gd name="connsiteX7" fmla="*/ 0 w 2278566"/>
                <a:gd name="connsiteY7" fmla="*/ 4472032 h 4699889"/>
                <a:gd name="connsiteX8" fmla="*/ 0 w 2278566"/>
                <a:gd name="connsiteY8" fmla="*/ 227857 h 4699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9889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032"/>
                  </a:lnTo>
                  <a:cubicBezTo>
                    <a:pt x="2278566" y="4597874"/>
                    <a:pt x="2176551" y="4699889"/>
                    <a:pt x="2050709" y="4699889"/>
                  </a:cubicBezTo>
                  <a:lnTo>
                    <a:pt x="227857" y="4699889"/>
                  </a:lnTo>
                  <a:cubicBezTo>
                    <a:pt x="102015" y="4699889"/>
                    <a:pt x="0" y="4597874"/>
                    <a:pt x="0" y="4472032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rgbClr val="FF00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>
                  <a:solidFill>
                    <a:prstClr val="white"/>
                  </a:solidFill>
                  <a:latin typeface="Calibri" panose="020F0502020204030204"/>
                  <a:ea typeface="+mn-ea"/>
                  <a:cs typeface="+mn-cs"/>
                </a:rPr>
                <a:t>Цифровые платформы стойкости инфраструктуры интернета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2925321-DC52-47A6-9A39-DF2152F29339}"/>
                </a:ext>
              </a:extLst>
            </p:cNvPr>
            <p:cNvSpPr/>
            <p:nvPr/>
          </p:nvSpPr>
          <p:spPr>
            <a:xfrm>
              <a:off x="7426682" y="2582979"/>
              <a:ext cx="2278566" cy="4267613"/>
            </a:xfrm>
            <a:custGeom>
              <a:avLst/>
              <a:gdLst>
                <a:gd name="connsiteX0" fmla="*/ 0 w 2278566"/>
                <a:gd name="connsiteY0" fmla="*/ 227857 h 4699889"/>
                <a:gd name="connsiteX1" fmla="*/ 227857 w 2278566"/>
                <a:gd name="connsiteY1" fmla="*/ 0 h 4699889"/>
                <a:gd name="connsiteX2" fmla="*/ 2050709 w 2278566"/>
                <a:gd name="connsiteY2" fmla="*/ 0 h 4699889"/>
                <a:gd name="connsiteX3" fmla="*/ 2278566 w 2278566"/>
                <a:gd name="connsiteY3" fmla="*/ 227857 h 4699889"/>
                <a:gd name="connsiteX4" fmla="*/ 2278566 w 2278566"/>
                <a:gd name="connsiteY4" fmla="*/ 4472032 h 4699889"/>
                <a:gd name="connsiteX5" fmla="*/ 2050709 w 2278566"/>
                <a:gd name="connsiteY5" fmla="*/ 4699889 h 4699889"/>
                <a:gd name="connsiteX6" fmla="*/ 227857 w 2278566"/>
                <a:gd name="connsiteY6" fmla="*/ 4699889 h 4699889"/>
                <a:gd name="connsiteX7" fmla="*/ 0 w 2278566"/>
                <a:gd name="connsiteY7" fmla="*/ 4472032 h 4699889"/>
                <a:gd name="connsiteX8" fmla="*/ 0 w 2278566"/>
                <a:gd name="connsiteY8" fmla="*/ 227857 h 46998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9889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72032"/>
                  </a:lnTo>
                  <a:cubicBezTo>
                    <a:pt x="2278566" y="4597874"/>
                    <a:pt x="2176551" y="4699889"/>
                    <a:pt x="2050709" y="4699889"/>
                  </a:cubicBezTo>
                  <a:lnTo>
                    <a:pt x="227857" y="4699889"/>
                  </a:lnTo>
                  <a:cubicBezTo>
                    <a:pt x="102015" y="4699889"/>
                    <a:pt x="0" y="4597874"/>
                    <a:pt x="0" y="4472032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0" i="0" u="none" strike="noStrike" cap="none" normalizeH="0" baseline="0" noProof="0" dirty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latin typeface="Calibri" panose="020F0502020204030204"/>
                  <a:ea typeface="+mn-ea"/>
                  <a:cs typeface="+mn-cs"/>
                </a:rPr>
                <a:t>Цифровые навыки и компетенции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7F53805-8434-41E1-991D-EC19B692B913}"/>
                </a:ext>
              </a:extLst>
            </p:cNvPr>
            <p:cNvSpPr/>
            <p:nvPr/>
          </p:nvSpPr>
          <p:spPr>
            <a:xfrm>
              <a:off x="9896649" y="2579642"/>
              <a:ext cx="2278566" cy="4267613"/>
            </a:xfrm>
            <a:custGeom>
              <a:avLst/>
              <a:gdLst>
                <a:gd name="connsiteX0" fmla="*/ 0 w 2278566"/>
                <a:gd name="connsiteY0" fmla="*/ 227857 h 4696551"/>
                <a:gd name="connsiteX1" fmla="*/ 227857 w 2278566"/>
                <a:gd name="connsiteY1" fmla="*/ 0 h 4696551"/>
                <a:gd name="connsiteX2" fmla="*/ 2050709 w 2278566"/>
                <a:gd name="connsiteY2" fmla="*/ 0 h 4696551"/>
                <a:gd name="connsiteX3" fmla="*/ 2278566 w 2278566"/>
                <a:gd name="connsiteY3" fmla="*/ 227857 h 4696551"/>
                <a:gd name="connsiteX4" fmla="*/ 2278566 w 2278566"/>
                <a:gd name="connsiteY4" fmla="*/ 4468694 h 4696551"/>
                <a:gd name="connsiteX5" fmla="*/ 2050709 w 2278566"/>
                <a:gd name="connsiteY5" fmla="*/ 4696551 h 4696551"/>
                <a:gd name="connsiteX6" fmla="*/ 227857 w 2278566"/>
                <a:gd name="connsiteY6" fmla="*/ 4696551 h 4696551"/>
                <a:gd name="connsiteX7" fmla="*/ 0 w 2278566"/>
                <a:gd name="connsiteY7" fmla="*/ 4468694 h 4696551"/>
                <a:gd name="connsiteX8" fmla="*/ 0 w 2278566"/>
                <a:gd name="connsiteY8" fmla="*/ 227857 h 4696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78566" h="4696551">
                  <a:moveTo>
                    <a:pt x="0" y="227857"/>
                  </a:moveTo>
                  <a:cubicBezTo>
                    <a:pt x="0" y="102015"/>
                    <a:pt x="102015" y="0"/>
                    <a:pt x="227857" y="0"/>
                  </a:cubicBezTo>
                  <a:lnTo>
                    <a:pt x="2050709" y="0"/>
                  </a:lnTo>
                  <a:cubicBezTo>
                    <a:pt x="2176551" y="0"/>
                    <a:pt x="2278566" y="102015"/>
                    <a:pt x="2278566" y="227857"/>
                  </a:cubicBezTo>
                  <a:lnTo>
                    <a:pt x="2278566" y="4468694"/>
                  </a:lnTo>
                  <a:cubicBezTo>
                    <a:pt x="2278566" y="4594536"/>
                    <a:pt x="2176551" y="4696551"/>
                    <a:pt x="2050709" y="4696551"/>
                  </a:cubicBezTo>
                  <a:lnTo>
                    <a:pt x="227857" y="4696551"/>
                  </a:lnTo>
                  <a:cubicBezTo>
                    <a:pt x="102015" y="4696551"/>
                    <a:pt x="0" y="4594536"/>
                    <a:pt x="0" y="4468694"/>
                  </a:cubicBezTo>
                  <a:lnTo>
                    <a:pt x="0" y="22785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6747" tIns="146747" rIns="146747" bIns="146747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0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latin typeface="Calibri" panose="020F0502020204030204"/>
                  <a:ea typeface="+mn-ea"/>
                  <a:cs typeface="+mn-cs"/>
                </a:rPr>
                <a:t>Цифровые Инновации Предпринимательство ИКТ Конкурентоспособность</a:t>
              </a: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AF6481BC-E055-4888-A3CA-3B1C18B108F7}"/>
                </a:ext>
              </a:extLst>
            </p:cNvPr>
            <p:cNvSpPr/>
            <p:nvPr/>
          </p:nvSpPr>
          <p:spPr>
            <a:xfrm>
              <a:off x="0" y="-1172"/>
              <a:ext cx="12056012" cy="1084384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ea typeface="+mn-ea"/>
                  <a:cs typeface="+mn-cs"/>
                </a:rPr>
                <a:t>Цифровые дивиденды:</a:t>
              </a:r>
              <a:br>
                <a:rPr kumimoji="0" lang="ru-RU" b="1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ea typeface="+mn-ea"/>
                  <a:cs typeface="+mn-cs"/>
                </a:rPr>
              </a:br>
              <a:r>
                <a:rPr kumimoji="0" lang="ru-RU" b="1" i="0" u="none" strike="noStrike" cap="none" normalizeH="0" baseline="0" noProof="0">
                  <a:ln>
                    <a:noFill/>
                  </a:ln>
                  <a:solidFill>
                    <a:prstClr val="white"/>
                  </a:solidFill>
                  <a:uLnTx/>
                  <a:uFillTx/>
                  <a:ea typeface="+mn-ea"/>
                  <a:cs typeface="+mn-cs"/>
                </a:rPr>
                <a:t> Рабочие места, рост, новые услуги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Flowchart: Punched Tape 19">
            <a:extLst>
              <a:ext uri="{FF2B5EF4-FFF2-40B4-BE49-F238E27FC236}">
                <a16:creationId xmlns:a16="http://schemas.microsoft.com/office/drawing/2014/main" id="{27EB5A2A-26F6-49C5-A65B-3C1512304F25}"/>
              </a:ext>
            </a:extLst>
          </p:cNvPr>
          <p:cNvSpPr/>
          <p:nvPr/>
        </p:nvSpPr>
        <p:spPr>
          <a:xfrm>
            <a:off x="42817" y="-1172"/>
            <a:ext cx="2120990" cy="1225060"/>
          </a:xfrm>
          <a:prstGeom prst="flowChartPunchedTap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>
                <a:solidFill>
                  <a:schemeClr val="tx1"/>
                </a:solidFill>
                <a:latin typeface="+mj-lt"/>
              </a:rPr>
              <a:t>ЦИФРОВАЯ СТРАТЕГИЯ ЦАРЭС ДО 2030 Г.</a:t>
            </a:r>
          </a:p>
          <a:p>
            <a:pPr algn="ctr"/>
            <a:r>
              <a:rPr lang="ru-RU" sz="1400" b="1">
                <a:solidFill>
                  <a:schemeClr val="tx1"/>
                </a:solidFill>
                <a:latin typeface="+mj-lt"/>
              </a:rPr>
              <a:t> </a:t>
            </a:r>
            <a:r>
              <a:rPr lang="ru-RU" sz="1400" b="1">
                <a:solidFill>
                  <a:srgbClr val="002060"/>
                </a:solidFill>
                <a:latin typeface="+mj-lt"/>
              </a:rPr>
              <a:t>Пять основных компонентов</a:t>
            </a:r>
          </a:p>
        </p:txBody>
      </p:sp>
    </p:spTree>
    <p:extLst>
      <p:ext uri="{BB962C8B-B14F-4D97-AF65-F5344CB8AC3E}">
        <p14:creationId xmlns:p14="http://schemas.microsoft.com/office/powerpoint/2010/main" val="355274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F6314-6C2C-4C16-85F0-E97E31FB4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60144" y="2125519"/>
            <a:ext cx="6890690" cy="4195763"/>
          </a:xfrm>
        </p:spPr>
        <p:txBody>
          <a:bodyPr>
            <a:normAutofit/>
          </a:bodyPr>
          <a:lstStyle/>
          <a:p>
            <a:r>
              <a:rPr lang="ru-RU" sz="1400"/>
              <a:t>Укрепление региональных институтов для цифрового лидерства</a:t>
            </a:r>
          </a:p>
          <a:p>
            <a:r>
              <a:rPr lang="ru-RU" sz="1400"/>
              <a:t>Создание стимулов для регионального сотрудничества в цифровом пространстве ЦАРЭС</a:t>
            </a:r>
          </a:p>
          <a:p>
            <a:r>
              <a:rPr lang="ru-RU" sz="1400"/>
              <a:t>Привлечение инвестиций в цифровую экономику</a:t>
            </a:r>
          </a:p>
          <a:p>
            <a:r>
              <a:rPr lang="ru-RU" sz="1400"/>
              <a:t>Продвижение инклюзивной региональной цифровой экономики</a:t>
            </a:r>
          </a:p>
          <a:p>
            <a:r>
              <a:rPr lang="ru-RU" sz="1400"/>
              <a:t>Использование цифровых технологий для реализации сквозных ЦУР</a:t>
            </a:r>
          </a:p>
          <a:p>
            <a:pPr lvl="1"/>
            <a:r>
              <a:rPr lang="ru-RU" sz="1400">
                <a:latin typeface="Ideal Sans Light"/>
                <a:ea typeface="Calibri" panose="020F0502020204030204" pitchFamily="34" charset="0"/>
                <a:cs typeface="Times New Roman" panose="02020603050405020304" pitchFamily="18" charset="0"/>
              </a:rPr>
              <a:t>инклюзивность, инновации, устойчивость, стойкость, партнерство и участие.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A66AC73-1636-4E40-9F18-95115C4C4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Основные компоненты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EF482DC-F95B-4554-B06E-6633BB927282}"/>
              </a:ext>
            </a:extLst>
          </p:cNvPr>
          <p:cNvSpPr/>
          <p:nvPr/>
        </p:nvSpPr>
        <p:spPr>
          <a:xfrm>
            <a:off x="247693" y="2052523"/>
            <a:ext cx="2278566" cy="4262663"/>
          </a:xfrm>
          <a:custGeom>
            <a:avLst/>
            <a:gdLst>
              <a:gd name="connsiteX0" fmla="*/ 0 w 2278566"/>
              <a:gd name="connsiteY0" fmla="*/ 227857 h 4700414"/>
              <a:gd name="connsiteX1" fmla="*/ 227857 w 2278566"/>
              <a:gd name="connsiteY1" fmla="*/ 0 h 4700414"/>
              <a:gd name="connsiteX2" fmla="*/ 2050709 w 2278566"/>
              <a:gd name="connsiteY2" fmla="*/ 0 h 4700414"/>
              <a:gd name="connsiteX3" fmla="*/ 2278566 w 2278566"/>
              <a:gd name="connsiteY3" fmla="*/ 227857 h 4700414"/>
              <a:gd name="connsiteX4" fmla="*/ 2278566 w 2278566"/>
              <a:gd name="connsiteY4" fmla="*/ 4472557 h 4700414"/>
              <a:gd name="connsiteX5" fmla="*/ 2050709 w 2278566"/>
              <a:gd name="connsiteY5" fmla="*/ 4700414 h 4700414"/>
              <a:gd name="connsiteX6" fmla="*/ 227857 w 2278566"/>
              <a:gd name="connsiteY6" fmla="*/ 4700414 h 4700414"/>
              <a:gd name="connsiteX7" fmla="*/ 0 w 2278566"/>
              <a:gd name="connsiteY7" fmla="*/ 4472557 h 4700414"/>
              <a:gd name="connsiteX8" fmla="*/ 0 w 2278566"/>
              <a:gd name="connsiteY8" fmla="*/ 227857 h 470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8566" h="4700414">
                <a:moveTo>
                  <a:pt x="0" y="227857"/>
                </a:moveTo>
                <a:cubicBezTo>
                  <a:pt x="0" y="102015"/>
                  <a:pt x="102015" y="0"/>
                  <a:pt x="227857" y="0"/>
                </a:cubicBezTo>
                <a:lnTo>
                  <a:pt x="2050709" y="0"/>
                </a:lnTo>
                <a:cubicBezTo>
                  <a:pt x="2176551" y="0"/>
                  <a:pt x="2278566" y="102015"/>
                  <a:pt x="2278566" y="227857"/>
                </a:cubicBezTo>
                <a:lnTo>
                  <a:pt x="2278566" y="4472557"/>
                </a:lnTo>
                <a:cubicBezTo>
                  <a:pt x="2278566" y="4598399"/>
                  <a:pt x="2176551" y="4700414"/>
                  <a:pt x="2050709" y="4700414"/>
                </a:cubicBezTo>
                <a:lnTo>
                  <a:pt x="227857" y="4700414"/>
                </a:lnTo>
                <a:cubicBezTo>
                  <a:pt x="102015" y="4700414"/>
                  <a:pt x="0" y="4598399"/>
                  <a:pt x="0" y="4472557"/>
                </a:cubicBezTo>
                <a:lnTo>
                  <a:pt x="0" y="22785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747" tIns="146747" rIns="146747" bIns="146747" numCol="1" spcCol="1270" anchor="ctr" anchorCtr="0">
            <a:noAutofit/>
          </a:bodyPr>
          <a:lstStyle/>
          <a:p>
            <a:pPr marL="0" marR="0" lvl="0" indent="0" algn="ctr" defTabSz="933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Инвестиции в стратегическое руководство</a:t>
            </a:r>
          </a:p>
        </p:txBody>
      </p:sp>
    </p:spTree>
    <p:extLst>
      <p:ext uri="{BB962C8B-B14F-4D97-AF65-F5344CB8AC3E}">
        <p14:creationId xmlns:p14="http://schemas.microsoft.com/office/powerpoint/2010/main" val="231579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4943-93D9-4FD3-BD22-B11F4A2DC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5576" y="2119423"/>
            <a:ext cx="7293329" cy="4195763"/>
          </a:xfrm>
        </p:spPr>
        <p:txBody>
          <a:bodyPr>
            <a:normAutofit/>
          </a:bodyPr>
          <a:lstStyle/>
          <a:p>
            <a:r>
              <a:rPr lang="ru-RU" sz="1600"/>
              <a:t>Гармонизация цифрового законодательства и регулирования в ЦАРЭС</a:t>
            </a:r>
          </a:p>
          <a:p>
            <a:r>
              <a:rPr lang="ru-RU" sz="1600"/>
              <a:t>Повышение кибербезопасности в регионе</a:t>
            </a:r>
          </a:p>
          <a:p>
            <a:r>
              <a:rPr lang="ru-RU" sz="1600"/>
              <a:t>Гармонизация политики в области данных между государствами-членами</a:t>
            </a:r>
          </a:p>
          <a:p>
            <a:r>
              <a:rPr lang="ru-RU" sz="1600"/>
              <a:t>Поддержка развития ИИ в регионе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40E369D-6C8C-49DC-9DEC-D6D6CEAC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ru-RU" sz="3600"/>
              <a:t>Цифровая стратегия ЦАРЭС до 2030 г. </a:t>
            </a:r>
            <a:br>
              <a:rPr lang="ru-RU" sz="3600"/>
            </a:br>
            <a:r>
              <a:rPr lang="ru-RU" sz="3600"/>
              <a:t>Основные компоненты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E3052BE-0DE4-47E0-B7A9-040D46DBA34F}"/>
              </a:ext>
            </a:extLst>
          </p:cNvPr>
          <p:cNvSpPr/>
          <p:nvPr/>
        </p:nvSpPr>
        <p:spPr>
          <a:xfrm>
            <a:off x="565586" y="2083497"/>
            <a:ext cx="2278566" cy="4267613"/>
          </a:xfrm>
          <a:custGeom>
            <a:avLst/>
            <a:gdLst>
              <a:gd name="connsiteX0" fmla="*/ 0 w 2278566"/>
              <a:gd name="connsiteY0" fmla="*/ 227857 h 4705363"/>
              <a:gd name="connsiteX1" fmla="*/ 227857 w 2278566"/>
              <a:gd name="connsiteY1" fmla="*/ 0 h 4705363"/>
              <a:gd name="connsiteX2" fmla="*/ 2050709 w 2278566"/>
              <a:gd name="connsiteY2" fmla="*/ 0 h 4705363"/>
              <a:gd name="connsiteX3" fmla="*/ 2278566 w 2278566"/>
              <a:gd name="connsiteY3" fmla="*/ 227857 h 4705363"/>
              <a:gd name="connsiteX4" fmla="*/ 2278566 w 2278566"/>
              <a:gd name="connsiteY4" fmla="*/ 4477506 h 4705363"/>
              <a:gd name="connsiteX5" fmla="*/ 2050709 w 2278566"/>
              <a:gd name="connsiteY5" fmla="*/ 4705363 h 4705363"/>
              <a:gd name="connsiteX6" fmla="*/ 227857 w 2278566"/>
              <a:gd name="connsiteY6" fmla="*/ 4705363 h 4705363"/>
              <a:gd name="connsiteX7" fmla="*/ 0 w 2278566"/>
              <a:gd name="connsiteY7" fmla="*/ 4477506 h 4705363"/>
              <a:gd name="connsiteX8" fmla="*/ 0 w 2278566"/>
              <a:gd name="connsiteY8" fmla="*/ 227857 h 4705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78566" h="4705363">
                <a:moveTo>
                  <a:pt x="0" y="227857"/>
                </a:moveTo>
                <a:cubicBezTo>
                  <a:pt x="0" y="102015"/>
                  <a:pt x="102015" y="0"/>
                  <a:pt x="227857" y="0"/>
                </a:cubicBezTo>
                <a:lnTo>
                  <a:pt x="2050709" y="0"/>
                </a:lnTo>
                <a:cubicBezTo>
                  <a:pt x="2176551" y="0"/>
                  <a:pt x="2278566" y="102015"/>
                  <a:pt x="2278566" y="227857"/>
                </a:cubicBezTo>
                <a:lnTo>
                  <a:pt x="2278566" y="4477506"/>
                </a:lnTo>
                <a:cubicBezTo>
                  <a:pt x="2278566" y="4603348"/>
                  <a:pt x="2176551" y="4705363"/>
                  <a:pt x="2050709" y="4705363"/>
                </a:cubicBezTo>
                <a:lnTo>
                  <a:pt x="227857" y="4705363"/>
                </a:lnTo>
                <a:cubicBezTo>
                  <a:pt x="102015" y="4705363"/>
                  <a:pt x="0" y="4603348"/>
                  <a:pt x="0" y="4477506"/>
                </a:cubicBezTo>
                <a:lnTo>
                  <a:pt x="0" y="227857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6747" tIns="146747" rIns="146747" bIns="146747" numCol="1" spcCol="1270" anchor="ctr" anchorCtr="0">
            <a:noAutofit/>
          </a:bodyPr>
          <a:lstStyle/>
          <a:p>
            <a:pPr marL="0" marR="0" lvl="0" indent="0" algn="ctr" defTabSz="9334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cap="none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Calibri" panose="020F0502020204030204"/>
                <a:ea typeface="+mn-ea"/>
                <a:cs typeface="+mn-cs"/>
              </a:rPr>
              <a:t>Цифровые способствующие и защитные меры политики (данные, ИИ, кибербезопасность)</a:t>
            </a:r>
          </a:p>
        </p:txBody>
      </p:sp>
    </p:spTree>
    <p:extLst>
      <p:ext uri="{BB962C8B-B14F-4D97-AF65-F5344CB8AC3E}">
        <p14:creationId xmlns:p14="http://schemas.microsoft.com/office/powerpoint/2010/main" val="15337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1209</Words>
  <Application>Microsoft Office PowerPoint</Application>
  <PresentationFormat>Widescreen</PresentationFormat>
  <Paragraphs>171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Ideal Sans Light</vt:lpstr>
      <vt:lpstr>Tw Cen MT</vt:lpstr>
      <vt:lpstr>Wingdings 3</vt:lpstr>
      <vt:lpstr>Ion</vt:lpstr>
      <vt:lpstr>Цифровая стратегия ЦАРЭС до 2030 г.  Консультации со странами </vt:lpstr>
      <vt:lpstr>Цифровая стратегия ЦАРЭС до 2030 г.  Основные факторы</vt:lpstr>
      <vt:lpstr>Цифровая стратегия ЦАРЭС до 2030 г. Видение и миссия </vt:lpstr>
      <vt:lpstr>Цифровая стратегия ЦАРЭС до 2030 г. Совместная разработка и вклады сторон</vt:lpstr>
      <vt:lpstr>Цифровая стратегия ЦАРЭС до 2030 г.  Партнеры</vt:lpstr>
      <vt:lpstr>Шесть приоритетов заинтересованных сторон в области регионального сотрудничества</vt:lpstr>
      <vt:lpstr>PowerPoint Presentation</vt:lpstr>
      <vt:lpstr>Цифровая стратегия ЦАРЭС до 2030 г.  Основные компоненты</vt:lpstr>
      <vt:lpstr>Цифровая стратегия ЦАРЭС до 2030 г.  Основные компоненты</vt:lpstr>
      <vt:lpstr>Цифровая стратегия ЦАРЭС до 2030 г.  Основные компоненты</vt:lpstr>
      <vt:lpstr>Цифровая стратегия ЦАРЭС до 2030 г.  Основные компоненты</vt:lpstr>
      <vt:lpstr>Цифровая стратегия ЦАРЭС до 2030 г.  Основные компоненты</vt:lpstr>
      <vt:lpstr>Цифровая стратегия ЦАРЭС до 2030 г. </vt:lpstr>
      <vt:lpstr>PowerPoint Presentation</vt:lpstr>
      <vt:lpstr>Цифровая стратегия ЦАРЭС до 2030 г. Ключевые области реализации</vt:lpstr>
      <vt:lpstr>Цифровая стратегия ЦАРЭС до 2030 г. Следующие шаги:</vt:lpstr>
      <vt:lpstr>PowerPoint Presentation</vt:lpstr>
      <vt:lpstr>Цифровая стратегия ЦАРЭС до 2030 г.  Дискуссия:</vt:lpstr>
      <vt:lpstr>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Digital Strategy 2030</dc:title>
  <dc:creator>Muhammad Muddassir Naveed</dc:creator>
  <cp:lastModifiedBy>Alzeus R. Alzate</cp:lastModifiedBy>
  <cp:revision>14</cp:revision>
  <dcterms:created xsi:type="dcterms:W3CDTF">2021-09-13T08:03:54Z</dcterms:created>
  <dcterms:modified xsi:type="dcterms:W3CDTF">2021-09-23T03:53:34Z</dcterms:modified>
</cp:coreProperties>
</file>