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3822" r:id="rId2"/>
  </p:sldMasterIdLst>
  <p:notesMasterIdLst>
    <p:notesMasterId r:id="rId20"/>
  </p:notesMasterIdLst>
  <p:sldIdLst>
    <p:sldId id="277" r:id="rId3"/>
    <p:sldId id="276" r:id="rId4"/>
    <p:sldId id="262" r:id="rId5"/>
    <p:sldId id="257" r:id="rId6"/>
    <p:sldId id="258" r:id="rId7"/>
    <p:sldId id="259" r:id="rId8"/>
    <p:sldId id="260" r:id="rId9"/>
    <p:sldId id="263" r:id="rId10"/>
    <p:sldId id="264" r:id="rId11"/>
    <p:sldId id="265" r:id="rId12"/>
    <p:sldId id="268" r:id="rId13"/>
    <p:sldId id="266" r:id="rId14"/>
    <p:sldId id="267" r:id="rId15"/>
    <p:sldId id="278" r:id="rId16"/>
    <p:sldId id="270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A55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71"/>
    <p:restoredTop sz="94607"/>
  </p:normalViewPr>
  <p:slideViewPr>
    <p:cSldViewPr snapToGrid="0">
      <p:cViewPr varScale="1">
        <p:scale>
          <a:sx n="104" d="100"/>
          <a:sy n="104" d="100"/>
        </p:scale>
        <p:origin x="12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CCD30-E2CC-4EB2-B95A-F7DE5D5AC34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071D6-1430-4F02-BA96-E2AFEFFE2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43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5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4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4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83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76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63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10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34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1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13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0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03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80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44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7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6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7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1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6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5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46D1736-988A-479B-B21E-FE6F7233742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418872913,&quot;Placement&quot;:&quot;Footer&quot;,&quot;Top&quot;:520.68866,&quot;Left&quot;:0.0,&quot;SlideWidth&quot;:960,&quot;SlideHeight&quot;:540}">
            <a:extLst>
              <a:ext uri="{FF2B5EF4-FFF2-40B4-BE49-F238E27FC236}">
                <a16:creationId xmlns:a16="http://schemas.microsoft.com/office/drawing/2014/main" id="{3CF3721B-6315-4803-A92D-FD8746D75FAA}"/>
              </a:ext>
            </a:extLst>
          </p:cNvPr>
          <p:cNvSpPr txBox="1"/>
          <p:nvPr userDrawn="1"/>
        </p:nvSpPr>
        <p:spPr>
          <a:xfrm>
            <a:off x="0" y="6612746"/>
            <a:ext cx="6534359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227051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46D1736-988A-479B-B21E-FE6F7233742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418872913,&quot;Placement&quot;:&quot;Footer&quot;,&quot;Top&quot;:520.68866,&quot;Left&quot;:0.0,&quot;SlideWidth&quot;:960,&quot;SlideHeight&quot;:540}">
            <a:extLst>
              <a:ext uri="{FF2B5EF4-FFF2-40B4-BE49-F238E27FC236}">
                <a16:creationId xmlns:a16="http://schemas.microsoft.com/office/drawing/2014/main" id="{A8F93A21-48FC-40DB-BDD5-C383D4682233}"/>
              </a:ext>
            </a:extLst>
          </p:cNvPr>
          <p:cNvSpPr txBox="1"/>
          <p:nvPr userDrawn="1"/>
        </p:nvSpPr>
        <p:spPr>
          <a:xfrm>
            <a:off x="0" y="6612746"/>
            <a:ext cx="6534359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316694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1E24A02E-5FD2-428E-A1E4-FDF96B0B6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808B93E-0C39-407B-943D-71F2BAFB4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6002E6-1E38-45F1-93C0-E601B73E1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6107" y="470346"/>
            <a:ext cx="9855893" cy="68181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ru-RU" sz="2800" b="1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2-я КОНСУЛЬТАЦИОННАЯ ВСТРЕЧА: </a:t>
            </a:r>
            <a:r>
              <a:rPr kumimoji="0" lang="ru-RU" sz="2800" b="1" i="0" u="none" strike="noStrike" cap="none" normalizeH="0" baseline="0" noProof="0">
                <a:ln>
                  <a:noFill/>
                </a:ln>
                <a:solidFill>
                  <a:srgbClr val="FF0000"/>
                </a:solidFill>
                <a:uLnTx/>
                <a:uFillTx/>
                <a:latin typeface="Calibri Light" panose="020F0302020204030204"/>
                <a:ea typeface="+mj-ea"/>
                <a:cs typeface="+mj-cs"/>
              </a:rPr>
              <a:t>ЦИФРОВАЯ СТРАТЕГИЯ ЦАРЭС ДО 2030 Г.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C7E1896-2992-48D4-85AC-95AB8AB1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15466"/>
            <a:ext cx="12192000" cy="16425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F8335-5AC5-429B-8560-7C3982105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4946650"/>
            <a:ext cx="9228201" cy="1753874"/>
          </a:xfrm>
        </p:spPr>
        <p:txBody>
          <a:bodyPr vert="horz" lIns="91440" tIns="45720" rIns="91440" bIns="45720" rtlCol="0">
            <a:noAutofit/>
          </a:bodyPr>
          <a:lstStyle/>
          <a:p>
            <a:endParaRPr lang="en-US" sz="1800" dirty="0">
              <a:solidFill>
                <a:srgbClr val="FFFFFF"/>
              </a:solidFill>
            </a:endParaRPr>
          </a:p>
          <a:p>
            <a:r>
              <a:rPr lang="ru-RU" sz="2000">
                <a:solidFill>
                  <a:srgbClr val="FFFFFF"/>
                </a:solidFill>
              </a:rPr>
              <a:t>Докладчик: </a:t>
            </a:r>
          </a:p>
          <a:p>
            <a:r>
              <a:rPr lang="ru-RU" sz="2000" b="1">
                <a:solidFill>
                  <a:srgbClr val="FFFFFF"/>
                </a:solidFill>
              </a:rPr>
              <a:t>Профессор Доктор Наги К. Ханна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9FCBA22-2299-4628-964C-0E2DF2E7C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5652" y="249861"/>
            <a:ext cx="1487696" cy="1122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62CBDF7-3D06-47AE-8AF9-06A74C145840}"/>
              </a:ext>
            </a:extLst>
          </p:cNvPr>
          <p:cNvSpPr txBox="1">
            <a:spLocks/>
          </p:cNvSpPr>
          <p:nvPr/>
        </p:nvSpPr>
        <p:spPr>
          <a:xfrm>
            <a:off x="335652" y="1679965"/>
            <a:ext cx="11501614" cy="20728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cap="none" normalizeH="0" baseline="0" noProof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uLnTx/>
                <a:uFillTx/>
                <a:latin typeface="Calibri Light" panose="020F0302020204030204"/>
                <a:ea typeface="+mj-ea"/>
                <a:cs typeface="+mj-cs"/>
              </a:rPr>
              <a:t>ЛУЧШИЕ ПРАКТИКИ  </a:t>
            </a:r>
          </a:p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cap="none" normalizeH="0" baseline="0" noProof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uLnTx/>
                <a:uFillTx/>
                <a:latin typeface="Calibri Light" panose="020F0302020204030204"/>
                <a:ea typeface="+mj-ea"/>
                <a:cs typeface="+mj-cs"/>
              </a:rPr>
              <a:t>ЦИФРОВЫХ СТРАТЕГИЙ</a:t>
            </a:r>
          </a:p>
        </p:txBody>
      </p:sp>
      <p:sp>
        <p:nvSpPr>
          <p:cNvPr id="11" name="Date Placeholder 5">
            <a:extLst>
              <a:ext uri="{FF2B5EF4-FFF2-40B4-BE49-F238E27FC236}">
                <a16:creationId xmlns:a16="http://schemas.microsoft.com/office/drawing/2014/main" id="{0AA45A7B-7A2F-4C62-9FAE-890EE48C0A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44333" y="6193268"/>
            <a:ext cx="1957168" cy="388771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cap="none" normalizeH="0" baseline="0" noProof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uLnTx/>
                <a:uFillTx/>
                <a:latin typeface="Calibri Light" panose="020F0302020204030204"/>
                <a:ea typeface="+mn-ea"/>
                <a:cs typeface="+mn-cs"/>
              </a:rPr>
              <a:t>23 сентября 2021 г.</a:t>
            </a:r>
          </a:p>
        </p:txBody>
      </p:sp>
    </p:spTree>
    <p:extLst>
      <p:ext uri="{BB962C8B-B14F-4D97-AF65-F5344CB8AC3E}">
        <p14:creationId xmlns:p14="http://schemas.microsoft.com/office/powerpoint/2010/main" val="39196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82973-0A1D-4842-9FEE-68C5A2112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>
                <a:solidFill>
                  <a:srgbClr val="FF0000"/>
                </a:solidFill>
              </a:rPr>
              <a:t>5.	Продвижение сектора ИКТ, инноваций и финансов для трансформации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E91E2-A39F-4FE3-B2E7-8495F72A8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107766"/>
          </a:xfrm>
        </p:spPr>
        <p:txBody>
          <a:bodyPr>
            <a:normAutofit fontScale="92500" lnSpcReduction="10000"/>
          </a:bodyPr>
          <a:lstStyle/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800" b="1" i="1" u="sng" dirty="0"/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b="1" i="1" u="sng"/>
              <a:t>Развитие цифрового сектора: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Приоритезация роли цифрового сектора как фактора, способствующего трансформации экономики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Улучшение бизнес - среды для динамичных цифровых услуг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Развитие государственно-частного партнерства для поддержки цифровой отрасли 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Внедрение открытой конкуренции в государственных закупках ИКТ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 </a:t>
            </a:r>
            <a:r>
              <a:rPr lang="ru-RU" b="1"/>
              <a:t>Развитие локальных цифровых услуг и контента для динамичной экосистемы </a:t>
            </a:r>
          </a:p>
          <a:p>
            <a:pPr marL="0" indent="0">
              <a:lnSpc>
                <a:spcPct val="100000"/>
              </a:lnSpc>
              <a:buNone/>
            </a:pP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78B5D-FE2D-4493-AE3D-CCBED7A7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10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748829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FDE96-B5F3-44BA-A240-AEE68799C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>
                <a:solidFill>
                  <a:srgbClr val="FF0000"/>
                </a:solidFill>
              </a:rPr>
              <a:t>5.	Продвижение сектора ИКТ, инноваций и финансов для трансформации (продолжение)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87A7D-FAF0-41AB-9408-ABC738A5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34375"/>
          </a:xfrm>
        </p:spPr>
        <p:txBody>
          <a:bodyPr>
            <a:normAutofit fontScale="85000" lnSpcReduction="20000"/>
          </a:bodyPr>
          <a:lstStyle/>
          <a:p>
            <a:pPr lvl="3">
              <a:buFont typeface="Wingdings" panose="05000000000000000000" pitchFamily="2" charset="2"/>
              <a:buChar char="Ø"/>
            </a:pPr>
            <a:endParaRPr lang="en-US" sz="3000" b="1" i="1" u="sng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ru-RU" sz="3000" b="1" i="1" u="sng"/>
              <a:t>Продвижение инноваций и финансов: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sz="2600" b="1" i="1"/>
              <a:t>Содействие экосистемам инноваций и предпринимательства - технопарки и платформы </a:t>
            </a:r>
          </a:p>
          <a:p>
            <a:pPr marL="0" lvl="0" indent="0">
              <a:buNone/>
            </a:pPr>
            <a:r>
              <a:rPr lang="ru-RU" sz="2800" b="1"/>
              <a:t>•	</a:t>
            </a:r>
            <a:r>
              <a:rPr lang="ru-RU" sz="2600" b="1" i="1"/>
              <a:t>Развитие программ для распространения цифровых инноваций среди МСП  </a:t>
            </a:r>
          </a:p>
          <a:p>
            <a:pPr marL="0" lvl="0" indent="0">
              <a:buNone/>
            </a:pPr>
            <a:r>
              <a:rPr lang="ru-RU" sz="2800" b="1"/>
              <a:t>•	</a:t>
            </a:r>
            <a:r>
              <a:rPr lang="ru-RU" sz="2600" b="1" i="1"/>
              <a:t>Определение приоритетов, пилотов, и защитных мер для формирующихся технологий </a:t>
            </a:r>
          </a:p>
          <a:p>
            <a:pPr marL="0" lvl="0" indent="0">
              <a:buNone/>
            </a:pPr>
            <a:r>
              <a:rPr lang="ru-RU" sz="2800" b="1"/>
              <a:t>•	</a:t>
            </a:r>
            <a:r>
              <a:rPr lang="ru-RU" sz="2600" b="1"/>
              <a:t>Приоритезация инклюзивных и бережливых инноваций и инновационных сетей</a:t>
            </a:r>
          </a:p>
          <a:p>
            <a:pPr marL="0" lvl="0" indent="0">
              <a:buNone/>
            </a:pPr>
            <a:r>
              <a:rPr lang="ru-RU" sz="2800" b="1"/>
              <a:t>•	</a:t>
            </a:r>
            <a:r>
              <a:rPr lang="ru-RU" sz="2600" b="1"/>
              <a:t>Продвижение доступа к финансам для цифровых стартапов и МСП  </a:t>
            </a:r>
          </a:p>
          <a:p>
            <a:pPr marL="0" indent="0">
              <a:buNone/>
            </a:pPr>
            <a:r>
              <a:rPr lang="ru-RU" sz="2800" b="1"/>
              <a:t>•	</a:t>
            </a:r>
            <a:r>
              <a:rPr lang="ru-RU" sz="2600" b="1"/>
              <a:t>Продвижение финтеха в мобильной сфере, цифровых платежей, денежных переводов и т.д.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5AC6A-A98B-4BBE-92CA-011B758B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11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2987710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E9DA-9225-48A8-9C1D-80878A9C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200" b="1">
                <a:solidFill>
                  <a:srgbClr val="FF0000"/>
                </a:solidFill>
              </a:rPr>
              <a:t>Трансформация бизнеса и государственного сектора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4861-B10D-4547-863D-0073DA0C1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052918"/>
            <a:ext cx="10667998" cy="4195481"/>
          </a:xfrm>
        </p:spPr>
        <p:txBody>
          <a:bodyPr>
            <a:normAutofit fontScale="92500" lnSpcReduction="200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ru-RU" sz="2600" b="1" i="1" u="sng"/>
              <a:t>Продвижение экономики на основе ИКТ и общесекторальных трансформаций: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Гармонизация цифровой стратегии с экономическим развитием и секторальными стратегиями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Приоритезация способности внедрения цифровых технологий в ключевых пользовательских секторах 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Продвижение цифровой трансформации МСП через бизнес-ассоциации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Акцент на устойчивых, масштабируемых цифровых приложениях </a:t>
            </a:r>
          </a:p>
          <a:p>
            <a:pPr marL="0" lvl="0" indent="0">
              <a:buNone/>
            </a:pPr>
            <a:r>
              <a:rPr lang="ru-RU" b="1"/>
              <a:t>•	Предоставление секторальных дополнительных инвестиций и обучения </a:t>
            </a:r>
          </a:p>
          <a:p>
            <a:pPr marL="0" indent="0">
              <a:buNone/>
            </a:pPr>
            <a:r>
              <a:rPr lang="ru-RU" b="1"/>
              <a:t>•	Разработка цифровых платформ для сотрудничества, координации и обмена знаниями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C32B2-D499-45CE-B4FD-0AE26FCF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12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405763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A233A-AF12-4A65-A519-C32BC038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00" b="1">
                <a:solidFill>
                  <a:srgbClr val="FF0000"/>
                </a:solidFill>
              </a:rPr>
              <a:t>Трансформация бизнеса и государственного сектора (продолжение)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FC101-A962-48D9-A6A4-1C981BE99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ru-RU" sz="2800" b="1" i="1" u="sng"/>
              <a:t>Обеспечение эффективного внедрения цифрового правительства: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Разработка видения и стратегии цифрового правительства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Использование цифрового правительства в качестве платформы для данных и услуг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Мобилизация спроса на хорошее управление, прозрачность и улучшение услуг </a:t>
            </a:r>
          </a:p>
          <a:p>
            <a:pPr marL="0" lvl="0" indent="0">
              <a:buNone/>
            </a:pPr>
            <a:r>
              <a:rPr lang="ru-RU" b="1"/>
              <a:t>•	Поддержка локальных инициатив для цифровизации местных правительств </a:t>
            </a:r>
          </a:p>
          <a:p>
            <a:pPr marL="0" indent="0">
              <a:buNone/>
            </a:pPr>
            <a:r>
              <a:rPr lang="ru-RU" b="1"/>
              <a:t>•	Внедрение лучшей практики в области электронного правительства, ориентации на пользователя и т.д.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E34A10-E610-4E15-8397-ADAFC38D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89502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13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2955941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9285C-1323-4AB1-A782-6BAE57B8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Сквозные цели (принципы)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7BB31-0BD9-489F-90A9-E9B86F775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ru-RU" sz="2800" b="1" i="1" u="sng"/>
              <a:t>Продвижение цифровой инклюзивности: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Сужение цифрового разрыва, ранее существующего неравенства 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Использование общего доступа и общинных центров для охвата в условиях низкого ресурсного обеспечения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Стимулирование развивающегося спроса в отстающих регионах - локальный контент </a:t>
            </a:r>
          </a:p>
          <a:p>
            <a:pPr marL="0" indent="0">
              <a:buNone/>
            </a:pPr>
            <a:r>
              <a:rPr lang="ru-RU" b="1"/>
              <a:t>•	Наращивание потенциала слабых заинтересованных сторон для эффективного участия </a:t>
            </a:r>
          </a:p>
          <a:p>
            <a:pPr marL="0" lvl="0" indent="0">
              <a:buNone/>
            </a:pPr>
            <a:r>
              <a:rPr lang="ru-RU" b="1"/>
              <a:t>•	Продвижение цифровой культуры и грамотности в области мобильных финансов </a:t>
            </a:r>
          </a:p>
          <a:p>
            <a:pPr marL="0" lvl="0" indent="0">
              <a:buNone/>
            </a:pPr>
            <a:r>
              <a:rPr lang="ru-RU" b="1"/>
              <a:t>•	Приоритезация доступа по приемлемым ценам и трансформационного потенциала МСП и ОГО </a:t>
            </a:r>
          </a:p>
          <a:p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7F4CA7-C5B0-4303-A596-9821A397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9C879A57-E314-4A63-991F-9C3B52DD57C6}" type="slidenum">
              <a:rPr lang="en-US" sz="7200" b="1" smtClean="0"/>
              <a:t>14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361313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0A0A5-9CBA-4837-AEBC-944DD6F32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200" b="1">
                <a:solidFill>
                  <a:srgbClr val="FF0000"/>
                </a:solidFill>
              </a:rPr>
              <a:t>Сквозные цели (принципы) (продолжение)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ED201-8364-49BB-94C5-E49E7CAFC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ru-RU" sz="2800" b="1" i="1" u="sng"/>
              <a:t>Продвижение чувства принадлежности и партнерства: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Обеспечение чувства приверженности многих заинтересованных сторон с широким, эффективным участием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Создание CoP и цифровых платформ для консультаций, сотрудничества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Разработка стратегии стратегических коммуникаций для построения консенсуса </a:t>
            </a:r>
          </a:p>
          <a:p>
            <a:pPr marL="0" lvl="0" indent="0">
              <a:buNone/>
            </a:pPr>
            <a:r>
              <a:rPr lang="ru-RU" b="1"/>
              <a:t>•	Построение партнерских отношений среди заинтересованных сторон в разных секторах и на разных уровнях  </a:t>
            </a:r>
          </a:p>
          <a:p>
            <a:pPr marL="0" lvl="0" indent="0">
              <a:buNone/>
            </a:pPr>
            <a:r>
              <a:rPr lang="ru-RU" b="1"/>
              <a:t>•	Развитие и построение партнерских отношений с частными ИКТ службами и профессиональными ассоциациями </a:t>
            </a:r>
          </a:p>
          <a:p>
            <a:pPr marL="0" lvl="0" indent="0">
              <a:buNone/>
            </a:pPr>
            <a:r>
              <a:rPr lang="ru-RU" b="1"/>
              <a:t>•	Развитие страновых форумов для цифрового сотрудничества с МФИ, учреждениями ООН </a:t>
            </a:r>
          </a:p>
          <a:p>
            <a:pPr marL="0" indent="0">
              <a:buNone/>
            </a:pPr>
            <a:endParaRPr lang="en-US" sz="19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D6D1C-ADB9-4FDE-A2F2-07D1990BB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15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3440713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A4F3F-AB3E-4E7E-9FEE-80FAB855E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200" b="1">
                <a:solidFill>
                  <a:srgbClr val="FF0000"/>
                </a:solidFill>
              </a:rPr>
              <a:t>Сквозные цели (принципы) (продолжение)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01584-0F7F-4111-BCE7-E974AE5D7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ru-RU" sz="2800" b="1" i="1" u="sng"/>
              <a:t>Максимизация обучения и адаптации:</a:t>
            </a:r>
          </a:p>
          <a:p>
            <a:endParaRPr lang="en-US" sz="1400" b="1" i="1" u="sng" dirty="0"/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Переход от жестких планов к адаптивным, обучающимся и основанным на результатах стратегиям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Отражение локальных знаний и инноваций на уровне сообществ - механизмы масштабирования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Баланс между центральным руководством и локальной инициативой - интеграция локального обучения в стратегии</a:t>
            </a:r>
          </a:p>
          <a:p>
            <a:pPr marL="0" lvl="0" indent="0">
              <a:buNone/>
            </a:pPr>
            <a:r>
              <a:rPr lang="ru-RU" b="1"/>
              <a:t>•	Наращивание потенциала стратегического прогнозирования - сканирование и подготовка к прорывным технологиям  </a:t>
            </a:r>
          </a:p>
          <a:p>
            <a:pPr marL="0" lvl="0" indent="0">
              <a:buNone/>
            </a:pPr>
            <a:r>
              <a:rPr lang="ru-RU" b="1"/>
              <a:t>•	Сфокусировать исследования на внедрении, оценке и результатах </a:t>
            </a:r>
          </a:p>
          <a:p>
            <a:pPr marL="0" lvl="0" indent="0">
              <a:buNone/>
            </a:pPr>
            <a:r>
              <a:rPr lang="ru-RU" b="1"/>
              <a:t>•	Своевременная оценка - множество каналов и ориентиров для сравнения </a:t>
            </a:r>
          </a:p>
          <a:p>
            <a:pPr marL="0" indent="0">
              <a:buNone/>
            </a:pPr>
            <a:r>
              <a:rPr lang="ru-RU" b="1"/>
              <a:t>•	Создание платформ для отражения и распространения лучшей практики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7BA70-8943-485A-B54F-E25D4DC50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89502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16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2232545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DC26D-5954-4F16-92B6-F20C1F443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ru-RU" sz="6000" b="1"/>
              <a:t>СПАСИБО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7A0AA-E791-4E9A-A7E7-1F12EC57D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89502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17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538467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23CFD-68F6-F440-A3A8-82B28E0A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>
                <a:solidFill>
                  <a:srgbClr val="FF0000"/>
                </a:solidFill>
              </a:rPr>
              <a:t>Зачем переходить от общей к лучшей практике?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00EC0-A5EB-0948-B734-9DB77E9B8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/>
              <a:t>•	Быстро распространяется, но выгоды часто остаются нереализованными, что усиливает неравенство. Переход к лучшей практике</a:t>
            </a:r>
          </a:p>
          <a:p>
            <a:r>
              <a:rPr lang="ru-RU" b="1"/>
              <a:t>•	От разовых вмешательств к видению экосистемы, к широкому фокусу и синергии. </a:t>
            </a:r>
          </a:p>
          <a:p>
            <a:r>
              <a:rPr lang="ru-RU" b="1"/>
              <a:t>•	От фрагментации к координированным институтам лидерства.</a:t>
            </a:r>
          </a:p>
          <a:p>
            <a:r>
              <a:rPr lang="ru-RU" b="1"/>
              <a:t>•	От краткосрочности к долгосрочным обязательствам. </a:t>
            </a:r>
          </a:p>
          <a:p>
            <a:r>
              <a:rPr lang="ru-RU" b="1"/>
              <a:t>•	От акцента на доступе к технологиям к приоритезации цифровых основ: лидерства, политики, инфраструктуры, навыков и цифрового сектора и инноваций - где больше всего барьеров и выгод</a:t>
            </a:r>
          </a:p>
          <a:p>
            <a:r>
              <a:rPr lang="ru-RU" b="1"/>
              <a:t>•	От навязывания предложения к притяжению спроса в соответствии с принятием секторальных стратегий.</a:t>
            </a:r>
          </a:p>
          <a:p>
            <a:r>
              <a:rPr lang="ru-RU" b="1"/>
              <a:t>•	От жесткого центрального планирования к продвижению партнерства, инноваций, обучения и динамизма.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7CAF5D-91CD-421A-9CAB-AE9149BD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2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3373696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939180-7CA1-4A2E-850A-789E9001B034}"/>
              </a:ext>
            </a:extLst>
          </p:cNvPr>
          <p:cNvSpPr/>
          <p:nvPr/>
        </p:nvSpPr>
        <p:spPr>
          <a:xfrm>
            <a:off x="2222695" y="290425"/>
            <a:ext cx="6780628" cy="384824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>
                <a:solidFill>
                  <a:schemeClr val="tx1"/>
                </a:solidFill>
                <a:latin typeface="Palatino Linotype" panose="02040502050505030304" pitchFamily="18" charset="0"/>
              </a:rPr>
              <a:t>Цифровые дивиденды (рост, рабочие места, услуги)</a:t>
            </a:r>
          </a:p>
        </p:txBody>
      </p:sp>
      <p:sp>
        <p:nvSpPr>
          <p:cNvPr id="13" name="Arrow: Up-Down 12">
            <a:extLst>
              <a:ext uri="{FF2B5EF4-FFF2-40B4-BE49-F238E27FC236}">
                <a16:creationId xmlns:a16="http://schemas.microsoft.com/office/drawing/2014/main" id="{A97D3168-BD1D-4CB1-8BAA-84571C1961ED}"/>
              </a:ext>
            </a:extLst>
          </p:cNvPr>
          <p:cNvSpPr/>
          <p:nvPr/>
        </p:nvSpPr>
        <p:spPr>
          <a:xfrm>
            <a:off x="2229369" y="724484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C5FC92DC-C686-4805-862F-EFB0C869AD10}"/>
              </a:ext>
            </a:extLst>
          </p:cNvPr>
          <p:cNvSpPr/>
          <p:nvPr/>
        </p:nvSpPr>
        <p:spPr>
          <a:xfrm>
            <a:off x="4514208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Arrow: Up-Down 14">
            <a:extLst>
              <a:ext uri="{FF2B5EF4-FFF2-40B4-BE49-F238E27FC236}">
                <a16:creationId xmlns:a16="http://schemas.microsoft.com/office/drawing/2014/main" id="{C223A70A-147E-4D09-8C63-0938D5D25458}"/>
              </a:ext>
            </a:extLst>
          </p:cNvPr>
          <p:cNvSpPr/>
          <p:nvPr/>
        </p:nvSpPr>
        <p:spPr>
          <a:xfrm>
            <a:off x="3388610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6" name="Arrow: Up-Down 15">
            <a:extLst>
              <a:ext uri="{FF2B5EF4-FFF2-40B4-BE49-F238E27FC236}">
                <a16:creationId xmlns:a16="http://schemas.microsoft.com/office/drawing/2014/main" id="{5D7D1E18-5BBC-4FE8-A417-04F5BD67ECBA}"/>
              </a:ext>
            </a:extLst>
          </p:cNvPr>
          <p:cNvSpPr/>
          <p:nvPr/>
        </p:nvSpPr>
        <p:spPr>
          <a:xfrm>
            <a:off x="6726705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8D208F83-F16D-453C-AF12-32C39CF8B945}"/>
              </a:ext>
            </a:extLst>
          </p:cNvPr>
          <p:cNvSpPr/>
          <p:nvPr/>
        </p:nvSpPr>
        <p:spPr>
          <a:xfrm>
            <a:off x="7726060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Arrow: Up-Down 17">
            <a:extLst>
              <a:ext uri="{FF2B5EF4-FFF2-40B4-BE49-F238E27FC236}">
                <a16:creationId xmlns:a16="http://schemas.microsoft.com/office/drawing/2014/main" id="{83F9B429-2A81-4593-A8A8-9FD9FA86D18A}"/>
              </a:ext>
            </a:extLst>
          </p:cNvPr>
          <p:cNvSpPr/>
          <p:nvPr/>
        </p:nvSpPr>
        <p:spPr>
          <a:xfrm>
            <a:off x="8758219" y="724483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24B6CDC-257A-496B-BE18-CD24FABE62F2}"/>
              </a:ext>
            </a:extLst>
          </p:cNvPr>
          <p:cNvSpPr/>
          <p:nvPr/>
        </p:nvSpPr>
        <p:spPr>
          <a:xfrm rot="5400000">
            <a:off x="1546509" y="1780497"/>
            <a:ext cx="1526352" cy="6241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100" b="1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Цифровые гос. системы и услуги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D4EB2AB-48BF-4186-A4E4-49BC18546F08}"/>
              </a:ext>
            </a:extLst>
          </p:cNvPr>
          <p:cNvSpPr/>
          <p:nvPr/>
        </p:nvSpPr>
        <p:spPr>
          <a:xfrm rot="5400000">
            <a:off x="2704884" y="1846384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Финансы и торговля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67D8DA-BCCD-4648-873B-2F36048F33B2}"/>
              </a:ext>
            </a:extLst>
          </p:cNvPr>
          <p:cNvSpPr/>
          <p:nvPr/>
        </p:nvSpPr>
        <p:spPr>
          <a:xfrm rot="5400000">
            <a:off x="3835532" y="1846384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100" b="1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Бизнес и промышленность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12B1F8-AE67-4121-841E-B7163AFA30CC}"/>
              </a:ext>
            </a:extLst>
          </p:cNvPr>
          <p:cNvSpPr/>
          <p:nvPr/>
        </p:nvSpPr>
        <p:spPr>
          <a:xfrm rot="5400000">
            <a:off x="4924666" y="1738241"/>
            <a:ext cx="1526352" cy="7086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100" b="1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 Сельское хозяйство и сельское развитие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7D0FD6-93C1-429A-A358-47ABCF038B2C}"/>
              </a:ext>
            </a:extLst>
          </p:cNvPr>
          <p:cNvSpPr/>
          <p:nvPr/>
        </p:nvSpPr>
        <p:spPr>
          <a:xfrm rot="5400000">
            <a:off x="6052857" y="1846384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100" b="1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Образование, здравоохранение, социальная сфера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2A817F-793A-49B0-AE44-F96FD9E3DDE8}"/>
              </a:ext>
            </a:extLst>
          </p:cNvPr>
          <p:cNvSpPr/>
          <p:nvPr/>
        </p:nvSpPr>
        <p:spPr>
          <a:xfrm rot="5400000">
            <a:off x="7064325" y="1846384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100" b="1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 Окружающая среда 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217A6ED-D20A-486E-8058-B731C55AAC71}"/>
              </a:ext>
            </a:extLst>
          </p:cNvPr>
          <p:cNvSpPr/>
          <p:nvPr/>
        </p:nvSpPr>
        <p:spPr>
          <a:xfrm rot="5400000">
            <a:off x="8072773" y="1846385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100" b="1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Транспорт, энергия, градоустройство</a:t>
            </a:r>
          </a:p>
        </p:txBody>
      </p:sp>
      <p:sp>
        <p:nvSpPr>
          <p:cNvPr id="35" name="Arrow: Up-Down 34">
            <a:extLst>
              <a:ext uri="{FF2B5EF4-FFF2-40B4-BE49-F238E27FC236}">
                <a16:creationId xmlns:a16="http://schemas.microsoft.com/office/drawing/2014/main" id="{CB038D9F-D949-4A5D-A52C-72B01DD4BB1A}"/>
              </a:ext>
            </a:extLst>
          </p:cNvPr>
          <p:cNvSpPr/>
          <p:nvPr/>
        </p:nvSpPr>
        <p:spPr>
          <a:xfrm>
            <a:off x="5611395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6" name="Arrow: Up-Down 35">
            <a:extLst>
              <a:ext uri="{FF2B5EF4-FFF2-40B4-BE49-F238E27FC236}">
                <a16:creationId xmlns:a16="http://schemas.microsoft.com/office/drawing/2014/main" id="{4FC8CB82-2F18-4736-89A2-7E23746642AC}"/>
              </a:ext>
            </a:extLst>
          </p:cNvPr>
          <p:cNvSpPr/>
          <p:nvPr/>
        </p:nvSpPr>
        <p:spPr>
          <a:xfrm>
            <a:off x="2221835" y="2855744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7" name="Arrow: Up-Down 36">
            <a:extLst>
              <a:ext uri="{FF2B5EF4-FFF2-40B4-BE49-F238E27FC236}">
                <a16:creationId xmlns:a16="http://schemas.microsoft.com/office/drawing/2014/main" id="{CDDE6F56-8EDD-4B07-95A2-5D7483C62FE2}"/>
              </a:ext>
            </a:extLst>
          </p:cNvPr>
          <p:cNvSpPr/>
          <p:nvPr/>
        </p:nvSpPr>
        <p:spPr>
          <a:xfrm>
            <a:off x="7726060" y="2855741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8" name="Arrow: Up-Down 37">
            <a:extLst>
              <a:ext uri="{FF2B5EF4-FFF2-40B4-BE49-F238E27FC236}">
                <a16:creationId xmlns:a16="http://schemas.microsoft.com/office/drawing/2014/main" id="{850231BB-360E-4CC2-BC9A-380614EAE7C7}"/>
              </a:ext>
            </a:extLst>
          </p:cNvPr>
          <p:cNvSpPr/>
          <p:nvPr/>
        </p:nvSpPr>
        <p:spPr>
          <a:xfrm>
            <a:off x="6726009" y="285574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9" name="Arrow: Up-Down 38">
            <a:extLst>
              <a:ext uri="{FF2B5EF4-FFF2-40B4-BE49-F238E27FC236}">
                <a16:creationId xmlns:a16="http://schemas.microsoft.com/office/drawing/2014/main" id="{22DB8E74-BABA-4489-8283-500B057D4B27}"/>
              </a:ext>
            </a:extLst>
          </p:cNvPr>
          <p:cNvSpPr/>
          <p:nvPr/>
        </p:nvSpPr>
        <p:spPr>
          <a:xfrm>
            <a:off x="5611912" y="2855743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0" name="Arrow: Up-Down 39">
            <a:extLst>
              <a:ext uri="{FF2B5EF4-FFF2-40B4-BE49-F238E27FC236}">
                <a16:creationId xmlns:a16="http://schemas.microsoft.com/office/drawing/2014/main" id="{66F97451-9DEA-4642-BF46-2A610D64EF29}"/>
              </a:ext>
            </a:extLst>
          </p:cNvPr>
          <p:cNvSpPr/>
          <p:nvPr/>
        </p:nvSpPr>
        <p:spPr>
          <a:xfrm>
            <a:off x="4514207" y="2855744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1" name="Arrow: Up-Down 40">
            <a:extLst>
              <a:ext uri="{FF2B5EF4-FFF2-40B4-BE49-F238E27FC236}">
                <a16:creationId xmlns:a16="http://schemas.microsoft.com/office/drawing/2014/main" id="{5DF87E67-E7DD-44BE-BE94-4804F4B562B8}"/>
              </a:ext>
            </a:extLst>
          </p:cNvPr>
          <p:cNvSpPr/>
          <p:nvPr/>
        </p:nvSpPr>
        <p:spPr>
          <a:xfrm>
            <a:off x="3388610" y="2855743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2" name="Arrow: Up-Down 41">
            <a:extLst>
              <a:ext uri="{FF2B5EF4-FFF2-40B4-BE49-F238E27FC236}">
                <a16:creationId xmlns:a16="http://schemas.microsoft.com/office/drawing/2014/main" id="{7FDB2A7F-531E-4F74-BF79-3D565AF6D45D}"/>
              </a:ext>
            </a:extLst>
          </p:cNvPr>
          <p:cNvSpPr/>
          <p:nvPr/>
        </p:nvSpPr>
        <p:spPr>
          <a:xfrm>
            <a:off x="8758216" y="2855741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65FD2866-4E45-45BF-947D-958A6FF60F38}"/>
              </a:ext>
            </a:extLst>
          </p:cNvPr>
          <p:cNvSpPr/>
          <p:nvPr/>
        </p:nvSpPr>
        <p:spPr>
          <a:xfrm>
            <a:off x="9945741" y="1430829"/>
            <a:ext cx="1658629" cy="11183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>
                <a:solidFill>
                  <a:schemeClr val="tx1"/>
                </a:solidFill>
                <a:latin typeface="Palatino Linotype" panose="02040502050505030304" pitchFamily="18" charset="0"/>
              </a:rPr>
              <a:t>Внедрение цифровых технологий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357CCEB-5512-42B6-879A-AAF6C100ADD7}"/>
              </a:ext>
            </a:extLst>
          </p:cNvPr>
          <p:cNvSpPr/>
          <p:nvPr/>
        </p:nvSpPr>
        <p:spPr>
          <a:xfrm>
            <a:off x="1827441" y="3478144"/>
            <a:ext cx="7780793" cy="3498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	</a:t>
            </a:r>
            <a:r>
              <a:rPr lang="ru-RU" sz="1100" b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Цифровое управление: лидерство, институты, стратегии, МиО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D04A6C9-D01D-41B0-AD84-30DEBE2E2745}"/>
              </a:ext>
            </a:extLst>
          </p:cNvPr>
          <p:cNvSpPr/>
          <p:nvPr/>
        </p:nvSpPr>
        <p:spPr>
          <a:xfrm>
            <a:off x="1827437" y="3861522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Киберполитика, законы, регламенты, безопасность 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1125576-0594-4A8B-8622-6B074A6F3304}"/>
              </a:ext>
            </a:extLst>
          </p:cNvPr>
          <p:cNvSpPr/>
          <p:nvPr/>
        </p:nvSpPr>
        <p:spPr>
          <a:xfrm>
            <a:off x="1827437" y="4266173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Цифровая инфраструктура: телеком и доступ в интернет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A2EE2CC-335C-4990-9BB9-5EB31DD5270A}"/>
              </a:ext>
            </a:extLst>
          </p:cNvPr>
          <p:cNvSpPr/>
          <p:nvPr/>
        </p:nvSpPr>
        <p:spPr>
          <a:xfrm>
            <a:off x="1827437" y="4665939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100" b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Цифровые платформы: электронная торговля, электронные финансы, цифровые удостоверения, правительство как платформа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AC757F4-49A5-4A04-8B48-494316DA52EF}"/>
              </a:ext>
            </a:extLst>
          </p:cNvPr>
          <p:cNvSpPr/>
          <p:nvPr/>
        </p:nvSpPr>
        <p:spPr>
          <a:xfrm>
            <a:off x="1827437" y="5058321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100" b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Цифровая промышленность: услуги, контент, медиа, открытые и большие данные, облачные технологии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F04E3A7-6800-4027-A82D-382DAF60FA81}"/>
              </a:ext>
            </a:extLst>
          </p:cNvPr>
          <p:cNvSpPr/>
          <p:nvPr/>
        </p:nvSpPr>
        <p:spPr>
          <a:xfrm>
            <a:off x="1827437" y="5464773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100" b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Инфраструктура, политика, предпринимательство цифровых инноваций</a:t>
            </a:r>
            <a:r>
              <a:rPr lang="ru-RU" sz="900" b="1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F1F2DC3-AB81-44EB-AB5B-46D829116EB5}"/>
              </a:ext>
            </a:extLst>
          </p:cNvPr>
          <p:cNvSpPr/>
          <p:nvPr/>
        </p:nvSpPr>
        <p:spPr>
          <a:xfrm>
            <a:off x="1827437" y="5861231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100" b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Цифровые навыки: для пользователей, специалистов, менеджеров, лидеров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6294C87-52C8-4594-9613-A935E35D30CC}"/>
              </a:ext>
            </a:extLst>
          </p:cNvPr>
          <p:cNvSpPr/>
          <p:nvPr/>
        </p:nvSpPr>
        <p:spPr>
          <a:xfrm>
            <a:off x="1827437" y="6375163"/>
            <a:ext cx="7780793" cy="38482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100" b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Управление/политическая экономика, конкуренция, торговля, финансы, человеческий капитал, институты, деловая среда, налогообложение, ГЧП, государственные закупки, логистика, электроэнергия 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9F4464DF-4DAA-4E8C-8DCD-E5F57FDB7FEB}"/>
              </a:ext>
            </a:extLst>
          </p:cNvPr>
          <p:cNvSpPr/>
          <p:nvPr/>
        </p:nvSpPr>
        <p:spPr>
          <a:xfrm>
            <a:off x="10002129" y="3653064"/>
            <a:ext cx="1602241" cy="9495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alatino Linotype" panose="02040502050505030304" pitchFamily="18" charset="0"/>
              </a:rPr>
              <a:t>Цифровые</a:t>
            </a:r>
          </a:p>
          <a:p>
            <a:pPr algn="ctr"/>
            <a:r>
              <a:rPr lang="ru-RU" sz="14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alatino Linotype" panose="02040502050505030304" pitchFamily="18" charset="0"/>
              </a:rPr>
              <a:t>Основы</a:t>
            </a:r>
          </a:p>
          <a:p>
            <a:pPr algn="ctr"/>
            <a:r>
              <a:rPr lang="ru-RU" sz="14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alatino Linotype" panose="02040502050505030304" pitchFamily="18" charset="0"/>
              </a:rPr>
              <a:t>Твердые и мягкие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DEF41429-56CA-49FF-8BAE-C54DCD80A055}"/>
              </a:ext>
            </a:extLst>
          </p:cNvPr>
          <p:cNvSpPr/>
          <p:nvPr/>
        </p:nvSpPr>
        <p:spPr>
          <a:xfrm>
            <a:off x="10002129" y="5849597"/>
            <a:ext cx="1658629" cy="893959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>
                <a:solidFill>
                  <a:schemeClr val="tx1"/>
                </a:solidFill>
                <a:latin typeface="Palatino Linotype" panose="02040502050505030304" pitchFamily="18" charset="0"/>
              </a:rPr>
              <a:t>Макрополитика и не цифровые основы</a:t>
            </a:r>
          </a:p>
        </p:txBody>
      </p:sp>
      <p:sp>
        <p:nvSpPr>
          <p:cNvPr id="3" name="Flowchart: Punched Tape 2">
            <a:extLst>
              <a:ext uri="{FF2B5EF4-FFF2-40B4-BE49-F238E27FC236}">
                <a16:creationId xmlns:a16="http://schemas.microsoft.com/office/drawing/2014/main" id="{049A8442-491F-4D16-A348-E3A87302200D}"/>
              </a:ext>
            </a:extLst>
          </p:cNvPr>
          <p:cNvSpPr/>
          <p:nvPr/>
        </p:nvSpPr>
        <p:spPr>
          <a:xfrm>
            <a:off x="213859" y="561671"/>
            <a:ext cx="1511140" cy="1773566"/>
          </a:xfrm>
          <a:prstGeom prst="flowChartPunchedTap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>
                <a:solidFill>
                  <a:srgbClr val="00B0F0"/>
                </a:solidFill>
              </a:rPr>
              <a:t>Цифровая экосистема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EA941C-F657-4C66-989B-7479404E441B}"/>
              </a:ext>
            </a:extLst>
          </p:cNvPr>
          <p:cNvSpPr/>
          <p:nvPr/>
        </p:nvSpPr>
        <p:spPr>
          <a:xfrm>
            <a:off x="90734" y="5377373"/>
            <a:ext cx="1511140" cy="138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b="1" i="0">
                <a:solidFill>
                  <a:schemeClr val="tx1"/>
                </a:solidFill>
                <a:latin typeface="Arial" panose="020B0604020202020204" pitchFamily="34" charset="0"/>
              </a:rPr>
              <a:t>Наги К. Ханна (2020) </a:t>
            </a:r>
            <a:r>
              <a:rPr lang="ru-RU" sz="700" b="1">
                <a:solidFill>
                  <a:schemeClr val="tx1"/>
                </a:solidFill>
              </a:rPr>
              <a:t>«Оценивая цифровую экономику».</a:t>
            </a:r>
            <a:r>
              <a:rPr lang="ru-RU" sz="700" b="1">
                <a:solidFill>
                  <a:schemeClr val="tx1"/>
                </a:solidFill>
                <a:latin typeface="NdbdhsAdvTTe45e47d2"/>
              </a:rPr>
              <a:t> </a:t>
            </a:r>
            <a:r>
              <a:rPr lang="ru-RU" sz="700" b="1">
                <a:solidFill>
                  <a:schemeClr val="tx1"/>
                </a:solidFill>
              </a:rPr>
              <a:t>Журнал инноваций и предпринимательства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73058-47B3-4DC1-A652-0C85A7E90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2015" y="5706486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6000" b="1" smtClean="0"/>
              <a:t>3</a:t>
            </a:fld>
            <a:endParaRPr lang="en-US" sz="6000" b="1"/>
          </a:p>
        </p:txBody>
      </p:sp>
    </p:spTree>
    <p:extLst>
      <p:ext uri="{BB962C8B-B14F-4D97-AF65-F5344CB8AC3E}">
        <p14:creationId xmlns:p14="http://schemas.microsoft.com/office/powerpoint/2010/main" val="128734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4603-5C43-4135-8C74-828BD136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1	Развитие лидерства и управления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BB33C-F5D9-4084-8983-901723690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ru-RU" sz="2800" b="1" i="1" u="sng"/>
              <a:t>Принять целостное видение и экосистемный подход:</a:t>
            </a:r>
          </a:p>
          <a:p>
            <a:endParaRPr lang="en-US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Достичь понимания существующей цифровой экосистемы - целостная диагностика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Приоритезация цифровых основ вместо отдельных приложений 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Построение консенсуса на основе видения, обусловленного приоритетами развития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Развитие чувства срочности и приверженности трансформациям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Использование целостной диагностики для определения реалистичных целей 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02525-F65D-4155-A741-03B855EC2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717638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4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399440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3FE47-EF2E-4DB4-B2D6-2623E0145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600" b="1">
                <a:solidFill>
                  <a:srgbClr val="FF0000"/>
                </a:solidFill>
              </a:rPr>
              <a:t>1	Развитие лидерства и управления (продолжение)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A2F0-151E-4E3B-B8F5-A3258104B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2052918"/>
            <a:ext cx="10772774" cy="4195481"/>
          </a:xfrm>
        </p:spPr>
        <p:txBody>
          <a:bodyPr>
            <a:normAutofit fontScale="92500" lnSpcReduction="200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ru-RU" sz="2800" b="1" i="1" u="sng"/>
              <a:t>Долгосрочный подход в комбинации с диномичной реализацией:</a:t>
            </a:r>
          </a:p>
          <a:p>
            <a:endParaRPr lang="en-US" b="1" i="1" u="sng" dirty="0"/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Содействовать долгосрочному мышлению в отношении результатов и устойчивости - марафон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Сбор низко висящих плодов для построения приверженности и демонстрации быстрых результатов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</a:t>
            </a:r>
            <a:r>
              <a:rPr lang="ru-RU" b="1" i="1"/>
              <a:t>Развитие динамичных способностей в области реализации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b="1"/>
              <a:t>•	Поэтапное распределение и определение последовательности цифровой трансформации в соответствии с возросшими способностями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/>
              <a:t>•	Развитие среднесрочных инвестиционных планов и диверсификация источников финансирования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18D317-867B-43C3-8D55-5444A66F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5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18658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4F22B-1A6D-4B7F-B811-939F1C2F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600" b="1">
                <a:solidFill>
                  <a:srgbClr val="FF0000"/>
                </a:solidFill>
              </a:rPr>
              <a:t>1	Развитие лидерства и управления (продолжение)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ABC66-10B6-4B4F-BADF-D6B2BE282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ru-RU" sz="2800" b="1" i="1" u="sng"/>
              <a:t>Развитие цифрового лидерства и институтов: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Создание институтов лидерства с ясными ролями и компетенциями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Развитие сотрудничества и связей с внедряющими секторами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Развитие лидеров цифровых трансформаций - CIO</a:t>
            </a:r>
          </a:p>
          <a:p>
            <a:pPr marL="0" lvl="0" indent="0">
              <a:buNone/>
            </a:pPr>
            <a:r>
              <a:rPr lang="ru-RU" b="1"/>
              <a:t>•	Развитие динамичных, независимых регулирующих агентств </a:t>
            </a:r>
          </a:p>
          <a:p>
            <a:pPr marL="0" lvl="0" indent="0">
              <a:buNone/>
            </a:pPr>
            <a:r>
              <a:rPr lang="ru-RU" b="1"/>
              <a:t>•	Баланс между центральным лидерством и инновациями снизу-вверх</a:t>
            </a:r>
          </a:p>
          <a:p>
            <a:pPr marL="0" indent="0">
              <a:buNone/>
            </a:pPr>
            <a:r>
              <a:rPr lang="ru-RU" b="1"/>
              <a:t>•	Построение институтов для регионального и глобального сотрудничества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F81F2C-D59A-4E7F-832D-169D073E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703570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6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327870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10A46-2A98-43F9-9440-D5D5E14EB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>
                <a:solidFill>
                  <a:srgbClr val="FF0000"/>
                </a:solidFill>
              </a:rPr>
              <a:t>2	Разработка политики и нормативов; данные и кибербезопасность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5F5A9-CB5D-4C74-949E-8A1D2F542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2220686"/>
            <a:ext cx="10357778" cy="410990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ru-RU" sz="2800" b="1"/>
              <a:t>•	</a:t>
            </a:r>
            <a:r>
              <a:rPr lang="ru-RU" sz="2800" b="1" i="1"/>
              <a:t>Разработка благоприятной политики и защитных мер для конкуренции и доверия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sz="2800" b="1"/>
              <a:t>•	</a:t>
            </a:r>
            <a:r>
              <a:rPr lang="ru-RU" sz="2800" b="1" i="1"/>
              <a:t>Поддержка открытых стандартов и повторное использование открытых данных 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sz="2800" b="1"/>
              <a:t>•	</a:t>
            </a:r>
            <a:r>
              <a:rPr lang="ru-RU" sz="2800" b="1" i="1"/>
              <a:t>Развитие стратегий кибербезопасности и стойкости с охватом всего общества </a:t>
            </a:r>
            <a:r>
              <a:rPr lang="ru-RU" sz="2800" b="1"/>
              <a:t>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sz="2800" b="1"/>
              <a:t>•	Разработка политики, стратегии и управления в области данных и ИИ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sz="2800" b="1"/>
              <a:t>•	Инвестиции в цифровые общественные блага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BCC1AF-FE1A-4D6F-9CF5-2B9EB86C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9502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7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1356599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AA38-3556-458E-B2D8-5EAE7870D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000" b="1">
                <a:solidFill>
                  <a:srgbClr val="FF0000"/>
                </a:solidFill>
              </a:rPr>
              <a:t>3.	Построение цифровой инфраструктуры и платформ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4A578-2088-4770-9D3C-7D4D01B55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Содействие конкуренции для построения базового, безопасного и доступного широкополосного интернета 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Внедрение инновационных бизнес моделей для обеспечения доступа и использования </a:t>
            </a:r>
          </a:p>
          <a:p>
            <a:pPr marL="0" lvl="0" indent="0">
              <a:buNone/>
            </a:pPr>
            <a:r>
              <a:rPr lang="ru-RU" b="1"/>
              <a:t>•	</a:t>
            </a:r>
            <a:r>
              <a:rPr lang="ru-RU" b="1" i="1"/>
              <a:t>Развитие цифровых платформ для идентификации, коммерции, финансов и услуг </a:t>
            </a:r>
          </a:p>
          <a:p>
            <a:pPr marL="0" lvl="0" indent="0">
              <a:buNone/>
            </a:pPr>
            <a:r>
              <a:rPr lang="ru-RU" b="1"/>
              <a:t>•	Приоритезация мобильной связанности и облачной инфраструктуры</a:t>
            </a:r>
          </a:p>
          <a:p>
            <a:pPr marL="0" lvl="0" indent="0">
              <a:buNone/>
            </a:pPr>
            <a:r>
              <a:rPr lang="ru-RU" b="1"/>
              <a:t>•	Продвижение обмена инфраструктурой и спектром</a:t>
            </a:r>
          </a:p>
          <a:p>
            <a:pPr marL="0" lvl="0" indent="0">
              <a:buNone/>
            </a:pPr>
            <a:r>
              <a:rPr lang="ru-RU" b="1"/>
              <a:t>•	Продвижение сетевых взаимных подключений и совместимости платформ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188B1-2447-4BC2-A27A-D3F5D4E2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8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372558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45ABE-019B-48C4-B47C-986D1C3CC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4.	Развитие навыков и компетенций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F7EDD-6F1A-4F0D-A571-36F9C499B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b="1"/>
              <a:t>•	</a:t>
            </a:r>
            <a:r>
              <a:rPr lang="ru-RU" sz="2400" b="1" i="1"/>
              <a:t>Продвижение всеобщей цифровой грамотности и навыков посредством многих каналов </a:t>
            </a:r>
          </a:p>
          <a:p>
            <a:pPr>
              <a:lnSpc>
                <a:spcPct val="100000"/>
              </a:lnSpc>
            </a:pPr>
            <a:r>
              <a:rPr lang="ru-RU" b="1"/>
              <a:t>•	</a:t>
            </a:r>
            <a:r>
              <a:rPr lang="ru-RU" b="1" i="1"/>
              <a:t>Развитие потенциала в области управления данными</a:t>
            </a:r>
            <a:r>
              <a:rPr lang="ru-RU" b="1"/>
              <a:t> </a:t>
            </a:r>
          </a:p>
          <a:p>
            <a:pPr>
              <a:lnSpc>
                <a:spcPct val="100000"/>
              </a:lnSpc>
            </a:pPr>
            <a:r>
              <a:rPr lang="ru-RU" b="1"/>
              <a:t>•	</a:t>
            </a:r>
            <a:r>
              <a:rPr lang="ru-RU" sz="2400" b="1" i="1"/>
              <a:t>Привлечение цифрового таланта в государственном и частном секторах - решение проблемы утечки мозгов </a:t>
            </a:r>
          </a:p>
          <a:p>
            <a:pPr>
              <a:lnSpc>
                <a:spcPct val="100000"/>
              </a:lnSpc>
            </a:pPr>
            <a:r>
              <a:rPr lang="ru-RU" b="1"/>
              <a:t>•	</a:t>
            </a:r>
            <a:r>
              <a:rPr lang="ru-RU" sz="2400" b="1"/>
              <a:t>Создание центров мастерства для наращивания цифрового потенциала и управления </a:t>
            </a:r>
          </a:p>
          <a:p>
            <a:pPr>
              <a:lnSpc>
                <a:spcPct val="100000"/>
              </a:lnSpc>
            </a:pPr>
            <a:r>
              <a:rPr lang="ru-RU" b="1"/>
              <a:t>•	</a:t>
            </a:r>
            <a:r>
              <a:rPr lang="ru-RU" sz="2400" b="1"/>
              <a:t>Продвижение цифрового обучения на всех уровнях образования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82E86-3FA3-467D-88B3-33E916E9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703570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9</a:t>
            </a:fld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320485313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</TotalTime>
  <Words>1319</Words>
  <Application>Microsoft Office PowerPoint</Application>
  <PresentationFormat>Widescreen</PresentationFormat>
  <Paragraphs>164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NdbdhsAdvTTe45e47d2</vt:lpstr>
      <vt:lpstr>Palatino Linotype</vt:lpstr>
      <vt:lpstr>Wingdings</vt:lpstr>
      <vt:lpstr>Metropolitan</vt:lpstr>
      <vt:lpstr>1_Metropolitan</vt:lpstr>
      <vt:lpstr>2-я КОНСУЛЬТАЦИОННАЯ ВСТРЕЧА: ЦИФРОВАЯ СТРАТЕГИЯ ЦАРЭС ДО 2030 Г.</vt:lpstr>
      <vt:lpstr>Зачем переходить от общей к лучшей практике? </vt:lpstr>
      <vt:lpstr>PowerPoint Presentation</vt:lpstr>
      <vt:lpstr>1 Развитие лидерства и управления</vt:lpstr>
      <vt:lpstr>1 Развитие лидерства и управления (продолжение)</vt:lpstr>
      <vt:lpstr>1 Развитие лидерства и управления (продолжение)</vt:lpstr>
      <vt:lpstr>2 Разработка политики и нормативов; данные и кибербезопасность</vt:lpstr>
      <vt:lpstr>3. Построение цифровой инфраструктуры и платформ</vt:lpstr>
      <vt:lpstr>4. Развитие навыков и компетенций </vt:lpstr>
      <vt:lpstr>5. Продвижение сектора ИКТ, инноваций и финансов для трансформации</vt:lpstr>
      <vt:lpstr>5. Продвижение сектора ИКТ, инноваций и финансов для трансформации (продолжение)</vt:lpstr>
      <vt:lpstr>Трансформация бизнеса и государственного сектора</vt:lpstr>
      <vt:lpstr>Трансформация бизнеса и государственного сектора (продолжение)</vt:lpstr>
      <vt:lpstr>Сквозные цели (принципы) </vt:lpstr>
      <vt:lpstr>Сквозные цели (принципы) (продолжение)</vt:lpstr>
      <vt:lpstr>Сквозные цели (принципы) (продолжение)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in digital strategies</dc:title>
  <dc:creator>Muhammad Muddassir Naveed</dc:creator>
  <cp:lastModifiedBy>Evgeny Sinelschikov</cp:lastModifiedBy>
  <cp:revision>169</cp:revision>
  <cp:lastPrinted>2021-09-07T18:52:26Z</cp:lastPrinted>
  <dcterms:created xsi:type="dcterms:W3CDTF">2021-08-23T06:09:37Z</dcterms:created>
  <dcterms:modified xsi:type="dcterms:W3CDTF">2021-09-21T16:25:16Z</dcterms:modified>
</cp:coreProperties>
</file>